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1" r:id="rId1"/>
    <p:sldMasterId id="2147483831" r:id="rId2"/>
  </p:sldMasterIdLst>
  <p:notesMasterIdLst>
    <p:notesMasterId r:id="rId36"/>
  </p:notesMasterIdLst>
  <p:handoutMasterIdLst>
    <p:handoutMasterId r:id="rId37"/>
  </p:handoutMasterIdLst>
  <p:sldIdLst>
    <p:sldId id="1192" r:id="rId3"/>
    <p:sldId id="1299" r:id="rId4"/>
    <p:sldId id="1555" r:id="rId5"/>
    <p:sldId id="1556" r:id="rId6"/>
    <p:sldId id="1602" r:id="rId7"/>
    <p:sldId id="1603" r:id="rId8"/>
    <p:sldId id="1600" r:id="rId9"/>
    <p:sldId id="1588" r:id="rId10"/>
    <p:sldId id="1589" r:id="rId11"/>
    <p:sldId id="1590" r:id="rId12"/>
    <p:sldId id="1591" r:id="rId13"/>
    <p:sldId id="1592" r:id="rId14"/>
    <p:sldId id="1593" r:id="rId15"/>
    <p:sldId id="1594" r:id="rId16"/>
    <p:sldId id="1595" r:id="rId17"/>
    <p:sldId id="1596" r:id="rId18"/>
    <p:sldId id="1597" r:id="rId19"/>
    <p:sldId id="1601" r:id="rId20"/>
    <p:sldId id="1557" r:id="rId21"/>
    <p:sldId id="1559" r:id="rId22"/>
    <p:sldId id="1560" r:id="rId23"/>
    <p:sldId id="1561" r:id="rId24"/>
    <p:sldId id="1562" r:id="rId25"/>
    <p:sldId id="1563" r:id="rId26"/>
    <p:sldId id="1564" r:id="rId27"/>
    <p:sldId id="1565" r:id="rId28"/>
    <p:sldId id="1566" r:id="rId29"/>
    <p:sldId id="1567" r:id="rId30"/>
    <p:sldId id="1568" r:id="rId31"/>
    <p:sldId id="1569" r:id="rId32"/>
    <p:sldId id="1604" r:id="rId33"/>
    <p:sldId id="1586" r:id="rId34"/>
    <p:sldId id="1605" r:id="rId35"/>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D33941"/>
    <a:srgbClr val="0033CC"/>
    <a:srgbClr val="FF0000"/>
    <a:srgbClr val="FFFF00"/>
    <a:srgbClr val="CCFFCC"/>
    <a:srgbClr val="66FF33"/>
    <a:srgbClr val="66FF66"/>
    <a:srgbClr val="33CC3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969" autoAdjust="0"/>
    <p:restoredTop sz="68817" autoAdjust="0"/>
  </p:normalViewPr>
  <p:slideViewPr>
    <p:cSldViewPr snapToGrid="0">
      <p:cViewPr>
        <p:scale>
          <a:sx n="100" d="100"/>
          <a:sy n="100" d="100"/>
        </p:scale>
        <p:origin x="-270" y="1452"/>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99" d="100"/>
          <a:sy n="99" d="100"/>
        </p:scale>
        <p:origin x="-2616" y="-102"/>
      </p:cViewPr>
      <p:guideLst>
        <p:guide orient="horz" pos="2928"/>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3A0DFE21-CCE0-404C-A7E5-77B02E1EFA83}" type="slidenum">
              <a:rPr lang="en-US" altLang="en-US"/>
              <a:pPr>
                <a:defRPr/>
              </a:pPr>
              <a:t>‹#›</a:t>
            </a:fld>
            <a:endParaRPr lang="en-US" altLang="en-US" dirty="0"/>
          </a:p>
        </p:txBody>
      </p:sp>
    </p:spTree>
    <p:extLst>
      <p:ext uri="{BB962C8B-B14F-4D97-AF65-F5344CB8AC3E}">
        <p14:creationId xmlns:p14="http://schemas.microsoft.com/office/powerpoint/2010/main" xmlns="" val="2367180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PolicyCenter Entities - </a:t>
            </a:r>
            <a:fld id="{EC76BAAD-7073-430B-A07F-75DDB494B9B3}" type="slidenum">
              <a:rPr lang="en-US" altLang="en-US"/>
              <a:pPr>
                <a:defRPr/>
              </a:pPr>
              <a:t>‹#›</a:t>
            </a:fld>
            <a:endParaRPr lang="en-US" altLang="en-US"/>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dirty="0">
                <a:solidFill>
                  <a:srgbClr val="000000"/>
                </a:solidFill>
                <a:latin typeface="Times New Roman" pitchFamily="18" charset="0"/>
                <a:cs typeface="Times New Roman" pitchFamily="18" charset="0"/>
              </a:rPr>
              <a:t>Introduction, 2.</a:t>
            </a:r>
            <a:fld id="{4D1A3C24-206C-4B19-AA84-97DCD613863B}"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dirty="0">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dirty="0"/>
          </a:p>
        </p:txBody>
      </p:sp>
    </p:spTree>
    <p:extLst>
      <p:ext uri="{BB962C8B-B14F-4D97-AF65-F5344CB8AC3E}">
        <p14:creationId xmlns:p14="http://schemas.microsoft.com/office/powerpoint/2010/main" xmlns="" val="1638384308"/>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54BD4E36-0C9B-4C8E-A88D-30B0551FF715}"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37891"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7892" name="Rectangle 2"/>
          <p:cNvSpPr>
            <a:spLocks noGrp="1" noRot="1" noChangeAspect="1" noChangeArrowheads="1" noTextEdit="1"/>
          </p:cNvSpPr>
          <p:nvPr>
            <p:ph type="sldImg"/>
          </p:nvPr>
        </p:nvSpPr>
        <p:spPr>
          <a:xfrm>
            <a:off x="715963" y="630238"/>
            <a:ext cx="5430837" cy="4073525"/>
          </a:xfrm>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2FA7335E-49DD-444E-AC40-ED997F134479}"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8" name="Rectangle 2"/>
          <p:cNvSpPr>
            <a:spLocks noGrp="1" noRot="1" noChangeAspect="1" noChangeArrowheads="1" noTextEdit="1"/>
          </p:cNvSpPr>
          <p:nvPr>
            <p:ph type="sldImg"/>
          </p:nvPr>
        </p:nvSpPr>
        <p:spPr>
          <a:xfrm>
            <a:off x="715963" y="630238"/>
            <a:ext cx="5432425" cy="4073525"/>
          </a:xfrm>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t>When a user is assigned to an account, that user may get activities assigned to him or her based on the role he or she has with the account. Their role or context, and the assigned group that the user belongs to is displayed in PolicyCenter.</a:t>
            </a:r>
          </a:p>
          <a:p>
            <a:pPr eaLnBrk="1" hangingPunct="1"/>
            <a:endParaRPr lang="en-US" smtClean="0"/>
          </a:p>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8A4157AC-2ADC-4E1D-A524-EEE1C7B2717D}"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48131"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8132" name="Rectangle 2"/>
          <p:cNvSpPr>
            <a:spLocks noGrp="1" noRot="1" noChangeAspect="1" noChangeArrowheads="1" noTextEdit="1"/>
          </p:cNvSpPr>
          <p:nvPr>
            <p:ph type="sldImg"/>
          </p:nvPr>
        </p:nvSpPr>
        <p:spPr>
          <a:xfrm>
            <a:off x="715963" y="630238"/>
            <a:ext cx="5432425" cy="4073525"/>
          </a:xfrm>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t>PolicyCenter stores contact information on policies and accounts; this gives user the flexibility to manage, group, and reuse contact information throughout the application. You define and maintain contacts at the account level and use them across policies. You can have policy specific contact role information added at the policy level. You can also enter and edit contact information on a policy, and have it update the account and unbound policies in the account.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F2876D38-011B-4B07-92F5-104B71CEC520}"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49155"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6" name="Rectangle 2"/>
          <p:cNvSpPr>
            <a:spLocks noGrp="1" noRot="1" noChangeAspect="1" noChangeArrowheads="1" noTextEdit="1"/>
          </p:cNvSpPr>
          <p:nvPr>
            <p:ph type="sldImg"/>
          </p:nvPr>
        </p:nvSpPr>
        <p:spPr>
          <a:xfrm>
            <a:off x="715963" y="630238"/>
            <a:ext cx="5432425" cy="4073525"/>
          </a:xfrm>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0CF74343-FFC3-4C03-A920-BF82EC87919F}"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50179"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80" name="Rectangle 2"/>
          <p:cNvSpPr>
            <a:spLocks noGrp="1" noRot="1" noChangeAspect="1" noChangeArrowheads="1" noTextEdit="1"/>
          </p:cNvSpPr>
          <p:nvPr>
            <p:ph type="sldImg"/>
          </p:nvPr>
        </p:nvSpPr>
        <p:spPr>
          <a:xfrm>
            <a:off x="715963" y="630238"/>
            <a:ext cx="5432425" cy="4073525"/>
          </a:xfrm>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t>An underwriting file is a collection of policies which may require information from one another during the processing of their transactions. For example, if the quote for the renewal of the business owner policy of an account requires information from the workers’ comp policy of that same account, you can simplify the processing by having the two policies belong to the same underwriting file.</a:t>
            </a:r>
          </a:p>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F18AB6B6-A278-4066-84D4-90041F41E32E}"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51203"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4" name="Rectangle 2"/>
          <p:cNvSpPr>
            <a:spLocks noGrp="1" noRot="1" noChangeAspect="1" noChangeArrowheads="1" noTextEdit="1"/>
          </p:cNvSpPr>
          <p:nvPr>
            <p:ph type="sldImg"/>
          </p:nvPr>
        </p:nvSpPr>
        <p:spPr>
          <a:xfrm>
            <a:off x="715963" y="630238"/>
            <a:ext cx="5432425" cy="4073525"/>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B6DB0E59-1C06-43F1-95FC-F296FE9AFCBD}"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52227"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8" name="Rectangle 2"/>
          <p:cNvSpPr>
            <a:spLocks noGrp="1" noRot="1" noChangeAspect="1" noChangeArrowheads="1" noTextEdit="1"/>
          </p:cNvSpPr>
          <p:nvPr>
            <p:ph type="sldImg"/>
          </p:nvPr>
        </p:nvSpPr>
        <p:spPr>
          <a:xfrm>
            <a:off x="715963" y="630238"/>
            <a:ext cx="5432425" cy="4073525"/>
          </a:xfrm>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t>Every activity is ultimately assigned to a user, who is responsible for completing the task. The activity identifies when the task is expected to be done by and whether it has been done or not.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ECE20496-E632-46A8-B716-BF5A899C1212}"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53251"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2" name="Rectangle 2"/>
          <p:cNvSpPr>
            <a:spLocks noGrp="1" noRot="1" noChangeAspect="1" noChangeArrowheads="1" noTextEdit="1"/>
          </p:cNvSpPr>
          <p:nvPr>
            <p:ph type="sldImg"/>
          </p:nvPr>
        </p:nvSpPr>
        <p:spPr>
          <a:xfrm>
            <a:off x="715963" y="630238"/>
            <a:ext cx="5432425" cy="4073525"/>
          </a:xfrm>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3374435D-7895-41A3-A07E-105F033B8DDB}"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54275"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6" name="Rectangle 2"/>
          <p:cNvSpPr>
            <a:spLocks noGrp="1" noRot="1" noChangeAspect="1" noChangeArrowheads="1" noTextEdit="1"/>
          </p:cNvSpPr>
          <p:nvPr>
            <p:ph type="sldImg"/>
          </p:nvPr>
        </p:nvSpPr>
        <p:spPr>
          <a:xfrm>
            <a:off x="715963" y="630238"/>
            <a:ext cx="5432425" cy="4073525"/>
          </a:xfrm>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30BB96D2-03DC-4CEF-8511-75DB3851EEBC}"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55299"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300" name="Rectangle 2"/>
          <p:cNvSpPr>
            <a:spLocks noGrp="1" noRot="1" noChangeAspect="1" noChangeArrowheads="1" noTextEdit="1"/>
          </p:cNvSpPr>
          <p:nvPr>
            <p:ph type="sldImg"/>
          </p:nvPr>
        </p:nvSpPr>
        <p:spPr>
          <a:xfrm>
            <a:off x="715963" y="630238"/>
            <a:ext cx="5432425" cy="4073525"/>
          </a:xfrm>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53DE6E48-913C-4C56-A116-37C6AE0D2D62}"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56323"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6324" name="Rectangle 2"/>
          <p:cNvSpPr>
            <a:spLocks noGrp="1" noRot="1" noChangeAspect="1" noChangeArrowheads="1" noTextEdit="1"/>
          </p:cNvSpPr>
          <p:nvPr>
            <p:ph type="sldImg"/>
          </p:nvPr>
        </p:nvSpPr>
        <p:spPr>
          <a:xfrm>
            <a:off x="715963" y="630238"/>
            <a:ext cx="5432425" cy="4073525"/>
          </a:xfrm>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t>Coverages are always attached to a coverable. (Coverables are discussed later in this section.)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88E1AFC6-3CCC-4BDD-A46D-B2C32C49C2CA}"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38915"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E0DA1C6F-3B3D-4A84-B66F-801CF76CD2C7}"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57347"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8" name="Rectangle 2"/>
          <p:cNvSpPr>
            <a:spLocks noGrp="1" noRot="1" noChangeAspect="1" noChangeArrowheads="1" noTextEdit="1"/>
          </p:cNvSpPr>
          <p:nvPr>
            <p:ph type="sldImg"/>
          </p:nvPr>
        </p:nvSpPr>
        <p:spPr>
          <a:xfrm>
            <a:off x="715963" y="630238"/>
            <a:ext cx="5432425" cy="4073525"/>
          </a:xfrm>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t>A named insured is an individual, business or organization that is specified in the declarations by name as the insured(s) under a policy. The named insured is responsible for premium payments, receipt of notices, and adjustment of losses.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0C51B065-4494-4AEA-BE2C-F37E29A5C95E}"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58371"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2" name="Rectangle 2"/>
          <p:cNvSpPr>
            <a:spLocks noGrp="1" noRot="1" noChangeAspect="1" noChangeArrowheads="1" noTextEdit="1"/>
          </p:cNvSpPr>
          <p:nvPr>
            <p:ph type="sldImg"/>
          </p:nvPr>
        </p:nvSpPr>
        <p:spPr>
          <a:xfrm>
            <a:off x="715963" y="630238"/>
            <a:ext cx="5432425" cy="4073525"/>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t>Coverages are attached only to coverables. Within PolicyCenter, Guidewire makes the policy line a coverable to represent the named insureds.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5BCD4696-1366-4D73-B0AE-315CF2446AB7}"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59395"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9396" name="Rectangle 2"/>
          <p:cNvSpPr>
            <a:spLocks noGrp="1" noRot="1" noChangeAspect="1" noChangeArrowheads="1" noTextEdit="1"/>
          </p:cNvSpPr>
          <p:nvPr>
            <p:ph type="sldImg"/>
          </p:nvPr>
        </p:nvSpPr>
        <p:spPr>
          <a:xfrm>
            <a:off x="715963" y="630238"/>
            <a:ext cx="5432425" cy="4073525"/>
          </a:xfrm>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t>In some cases, the coverage specifies not only the type of loss but the cause. For example, collision coverage covers damage to a car from auto accidents. Comprehensive coverage covers damage from incidents other than auto accidents (weather, fire, theft). If a given car is covered for collision but not comprehensive and the windshield is damaged, the cause of loss is relevant to determining whether the loss is covered.</a:t>
            </a:r>
          </a:p>
          <a:p>
            <a:pPr eaLnBrk="1" hangingPunct="1"/>
            <a:r>
              <a:rPr lang="en-US" smtClean="0"/>
              <a:t>Be aware that within the insurance industry, the term </a:t>
            </a:r>
            <a:r>
              <a:rPr lang="en-US" i="1" smtClean="0"/>
              <a:t>coverage</a:t>
            </a:r>
            <a:r>
              <a:rPr lang="en-US" smtClean="0"/>
              <a:t> is not used in exactly the same way from carrier to carrier.</a:t>
            </a:r>
          </a:p>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DDF50915-DD73-4B5F-BED3-6B9EEF7F3405}"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60419"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0420" name="Rectangle 2"/>
          <p:cNvSpPr>
            <a:spLocks noGrp="1" noRot="1" noChangeAspect="1" noChangeArrowheads="1" noTextEdit="1"/>
          </p:cNvSpPr>
          <p:nvPr>
            <p:ph type="sldImg"/>
          </p:nvPr>
        </p:nvSpPr>
        <p:spPr>
          <a:xfrm>
            <a:off x="715963" y="630238"/>
            <a:ext cx="5432425" cy="4073525"/>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t>The term </a:t>
            </a:r>
            <a:r>
              <a:rPr lang="en-US" i="1" dirty="0" smtClean="0"/>
              <a:t>insured</a:t>
            </a:r>
            <a:r>
              <a:rPr lang="en-US" dirty="0" smtClean="0"/>
              <a:t> refers to the person, group of people, or business covered on the policy. The term </a:t>
            </a:r>
            <a:r>
              <a:rPr lang="en-US" i="1" dirty="0" smtClean="0"/>
              <a:t>third party</a:t>
            </a:r>
            <a:r>
              <a:rPr lang="en-US" dirty="0" smtClean="0"/>
              <a:t> refers to a person who suffers a loss for which the insured is responsible. (The </a:t>
            </a:r>
            <a:r>
              <a:rPr lang="en-US" i="1" dirty="0" smtClean="0"/>
              <a:t>first party</a:t>
            </a:r>
            <a:r>
              <a:rPr lang="en-US" dirty="0" smtClean="0"/>
              <a:t> is the insured, and the </a:t>
            </a:r>
            <a:r>
              <a:rPr lang="en-US" i="1" dirty="0" smtClean="0"/>
              <a:t>second party</a:t>
            </a:r>
            <a:r>
              <a:rPr lang="en-US" dirty="0" smtClean="0"/>
              <a:t> is the carrier.)</a:t>
            </a:r>
          </a:p>
          <a:p>
            <a:pPr eaLnBrk="1" hangingPunct="1"/>
            <a:r>
              <a:rPr lang="en-US" dirty="0" smtClean="0"/>
              <a:t>A property coverage is a coverage in which a tangible asset (a physical object, a real estate location, or the body of the insured) of the insured is covered. The coverage exists to repair or replace the asset if it is lost, damaged, or otherwise rendered unusable. (For example, an auto policy has collision coverage which covers the car in the event that it is damaged due to a collision. Comprehensive coverage covers the car in the event that it is lost or damaged due to a non-collision event (such as a hail storm or theft). Medical payment coverage covers medical payments (damage done to the body of the insured) that results from use of the car.)</a:t>
            </a:r>
          </a:p>
          <a:p>
            <a:pPr eaLnBrk="1" hangingPunct="1"/>
            <a:r>
              <a:rPr lang="en-US" dirty="0" smtClean="0"/>
              <a:t>When a claim is filed, the money from losses covered by property </a:t>
            </a:r>
            <a:r>
              <a:rPr lang="en-US" dirty="0" err="1" smtClean="0"/>
              <a:t>coverages</a:t>
            </a:r>
            <a:r>
              <a:rPr lang="en-US" dirty="0" smtClean="0"/>
              <a:t> goes to the insured. (In some cases, it may go to a business which provided service to the insured, such as an auto shop which repaired the car of the insured. But from a logical standpoint, the money is still going to the insured.</a:t>
            </a:r>
          </a:p>
          <a:p>
            <a:pPr eaLnBrk="1" hangingPunct="1"/>
            <a:r>
              <a:rPr lang="en-US" dirty="0" smtClean="0"/>
              <a:t>A liability coverage is a coverage in which the liability of the insured is covered. The coverage exists to provide financial remuneration if a third party suffers a loss for which the insured is liable. (For example, an auto policy has the  </a:t>
            </a:r>
            <a:r>
              <a:rPr lang="en-US" i="1" dirty="0" smtClean="0"/>
              <a:t>liability - vehicle damage</a:t>
            </a:r>
            <a:r>
              <a:rPr lang="en-US" dirty="0" smtClean="0"/>
              <a:t> coverage that covers damage done to a car of the third party for which the insured is responsible for. </a:t>
            </a:r>
            <a:r>
              <a:rPr lang="en-US" i="1" dirty="0" smtClean="0"/>
              <a:t>Liability - injury</a:t>
            </a:r>
            <a:r>
              <a:rPr lang="en-US" dirty="0" smtClean="0"/>
              <a:t> covers damage done to the body of the third party which occurred as the result of the insured operating a vehicle.)</a:t>
            </a:r>
          </a:p>
          <a:p>
            <a:pPr eaLnBrk="1" hangingPunct="1"/>
            <a:r>
              <a:rPr lang="en-US" dirty="0" smtClean="0"/>
              <a:t>When a claim is filed, the money from losses covered by liability </a:t>
            </a:r>
            <a:r>
              <a:rPr lang="en-US" dirty="0" err="1" smtClean="0"/>
              <a:t>coverages</a:t>
            </a:r>
            <a:r>
              <a:rPr lang="en-US" dirty="0" smtClean="0"/>
              <a:t> goes to the third party.</a:t>
            </a:r>
          </a:p>
          <a:p>
            <a:pPr algn="ctr" eaLnBrk="1" hangingPunct="1"/>
            <a:r>
              <a:rPr lang="en-US" dirty="0" smtClean="0"/>
              <a:t>(continued)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3ECCB3BE-B388-4B59-9DF7-2A0ABFAA8FF6}"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61443"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1444" name="Rectangle 2"/>
          <p:cNvSpPr>
            <a:spLocks noGrp="1" noChangeArrowheads="1"/>
          </p:cNvSpPr>
          <p:nvPr>
            <p:ph type="body" idx="1"/>
          </p:nvPr>
        </p:nvSpPr>
        <p:spPr>
          <a:xfrm>
            <a:off x="406400" y="639763"/>
            <a:ext cx="6069013" cy="8094662"/>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t>Some policies may cover only property exposures (such as a business property policy), some may cover only liability exposures (such as a workers’ comp policy), and some may cover both (such as an auto policy).</a:t>
            </a:r>
          </a:p>
          <a:p>
            <a:pPr eaLnBrk="1" hangingPunct="1"/>
            <a:r>
              <a:rPr lang="en-US" dirty="0" smtClean="0"/>
              <a:t>There are several different categories of insurance. </a:t>
            </a:r>
            <a:r>
              <a:rPr lang="en-US" dirty="0" err="1" smtClean="0"/>
              <a:t>Guidewire</a:t>
            </a:r>
            <a:r>
              <a:rPr lang="en-US" dirty="0" smtClean="0"/>
              <a:t> currently focuses on the </a:t>
            </a:r>
            <a:r>
              <a:rPr lang="en-US" i="1" dirty="0" smtClean="0"/>
              <a:t>property and casualty</a:t>
            </a:r>
            <a:r>
              <a:rPr lang="en-US" dirty="0" smtClean="0"/>
              <a:t> category. The name </a:t>
            </a:r>
            <a:r>
              <a:rPr lang="en-US" i="1" dirty="0" smtClean="0"/>
              <a:t>property and casualty</a:t>
            </a:r>
            <a:r>
              <a:rPr lang="en-US" dirty="0" smtClean="0"/>
              <a:t> involves policies with property exposure and liability exposures. (Casualty is the issue of who was the cause of the incident, and therefore who is liable for financial remuneration.)</a:t>
            </a:r>
          </a:p>
          <a:p>
            <a:pPr eaLnBrk="1" hangingPunct="1"/>
            <a:endParaRPr lang="en-US" dirty="0" smtClean="0"/>
          </a:p>
          <a:p>
            <a:pPr eaLnBrk="1" hangingPunct="1"/>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D6ADCD81-0E01-4602-92D6-BDE62F4085E2}" type="slidenum">
              <a:rPr lang="en-US" altLang="en-US" sz="1200" b="0" smtClean="0">
                <a:solidFill>
                  <a:schemeClr val="tx1"/>
                </a:solidFill>
              </a:rPr>
              <a:pPr eaLnBrk="1" hangingPunct="1"/>
              <a:t>25</a:t>
            </a:fld>
            <a:endParaRPr lang="en-US" altLang="en-US" sz="1200" b="0" smtClean="0">
              <a:solidFill>
                <a:schemeClr val="tx1"/>
              </a:solidFill>
            </a:endParaRPr>
          </a:p>
        </p:txBody>
      </p:sp>
      <p:sp>
        <p:nvSpPr>
          <p:cNvPr id="62467"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2468" name="Rectangle 2"/>
          <p:cNvSpPr>
            <a:spLocks noGrp="1" noRot="1" noChangeAspect="1" noChangeArrowheads="1" noTextEdit="1"/>
          </p:cNvSpPr>
          <p:nvPr>
            <p:ph type="sldImg"/>
          </p:nvPr>
        </p:nvSpPr>
        <p:spPr>
          <a:xfrm>
            <a:off x="715963" y="630238"/>
            <a:ext cx="5432425" cy="4073525"/>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t>The two most common coverage terms are deductibles and limits.</a:t>
            </a:r>
          </a:p>
          <a:p>
            <a:pPr eaLnBrk="1" hangingPunct="1"/>
            <a:r>
              <a:rPr lang="en-US" smtClean="0"/>
              <a:t>A </a:t>
            </a:r>
            <a:r>
              <a:rPr lang="en-US" b="1" smtClean="0"/>
              <a:t>deductible</a:t>
            </a:r>
            <a:r>
              <a:rPr lang="en-US" smtClean="0"/>
              <a:t> is an amount of money that the insured must pay out of pocket for a loss. The carrier provides payment only for the amount above and beyond the deductible.</a:t>
            </a:r>
          </a:p>
          <a:p>
            <a:pPr eaLnBrk="1" hangingPunct="1"/>
            <a:r>
              <a:rPr lang="en-US" smtClean="0"/>
              <a:t>Some deductibles are </a:t>
            </a:r>
            <a:r>
              <a:rPr lang="en-US" i="1" smtClean="0"/>
              <a:t>per incident</a:t>
            </a:r>
            <a:r>
              <a:rPr lang="en-US" smtClean="0"/>
              <a:t> (such as when the insured pays the first $1000 for each accident) and some are </a:t>
            </a:r>
            <a:r>
              <a:rPr lang="en-US" i="1" smtClean="0"/>
              <a:t>aggregate</a:t>
            </a:r>
            <a:r>
              <a:rPr lang="en-US" smtClean="0"/>
              <a:t> (such as when the insured pays the first $1000 within a year, and then the carrier covers losses above that, regardless of how many accidents occurred). Aggregate deductibles are also used in health insurance, where the insured may be responsible for the first $1000 in costs in a given year and then insurance covers amounts above that. </a:t>
            </a:r>
          </a:p>
          <a:p>
            <a:pPr eaLnBrk="1" hangingPunct="1"/>
            <a:r>
              <a:rPr lang="en-US" smtClean="0"/>
              <a:t>Deductibles can be found associated to property and liability exposures. However, deductibles are more commonly found with property exposures.</a:t>
            </a:r>
          </a:p>
          <a:p>
            <a:pPr eaLnBrk="1" hangingPunct="1"/>
            <a:r>
              <a:rPr lang="en-US" smtClean="0"/>
              <a:t>A </a:t>
            </a:r>
            <a:r>
              <a:rPr lang="en-US" b="1" smtClean="0"/>
              <a:t>limit</a:t>
            </a:r>
            <a:r>
              <a:rPr lang="en-US" smtClean="0"/>
              <a:t> is a maximum amount of money that will be provided for a covered loss (above and beyond the deductible).</a:t>
            </a:r>
          </a:p>
          <a:p>
            <a:pPr eaLnBrk="1" hangingPunct="1"/>
            <a:r>
              <a:rPr lang="en-US" smtClean="0"/>
              <a:t>Similar to deductibles, some limits are </a:t>
            </a:r>
            <a:r>
              <a:rPr lang="en-US" i="1" smtClean="0"/>
              <a:t>per incident</a:t>
            </a:r>
            <a:r>
              <a:rPr lang="en-US" smtClean="0"/>
              <a:t> (such as when the carrier pays up to $10,000 for any given accident) and some are </a:t>
            </a:r>
            <a:r>
              <a:rPr lang="en-US" i="1" smtClean="0"/>
              <a:t>aggregate</a:t>
            </a:r>
            <a:r>
              <a:rPr lang="en-US" smtClean="0"/>
              <a:t> (such as when the carrier pays a maximum of $10,000 per year, regardless of the number of accidents).</a:t>
            </a:r>
          </a:p>
          <a:p>
            <a:pPr eaLnBrk="1" hangingPunct="1"/>
            <a:r>
              <a:rPr lang="en-US" smtClean="0"/>
              <a:t>Deductibles and limits work together to define the range of financial responsibility that the carrier has. The deductible identifies the minimum amount of loss. The limit specifies the maximum amount of loss.</a:t>
            </a:r>
          </a:p>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E81D2728-A1F3-4B43-A11E-9CAB86B15303}" type="slidenum">
              <a:rPr lang="en-US" altLang="en-US" sz="1200" b="0" smtClean="0">
                <a:solidFill>
                  <a:schemeClr val="tx1"/>
                </a:solidFill>
              </a:rPr>
              <a:pPr eaLnBrk="1" hangingPunct="1"/>
              <a:t>26</a:t>
            </a:fld>
            <a:endParaRPr lang="en-US" altLang="en-US" sz="1200" b="0" smtClean="0">
              <a:solidFill>
                <a:schemeClr val="tx1"/>
              </a:solidFill>
            </a:endParaRPr>
          </a:p>
        </p:txBody>
      </p:sp>
      <p:sp>
        <p:nvSpPr>
          <p:cNvPr id="63491"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3492" name="Rectangle 2"/>
          <p:cNvSpPr>
            <a:spLocks noGrp="1" noRot="1" noChangeAspect="1" noChangeArrowheads="1" noTextEdit="1"/>
          </p:cNvSpPr>
          <p:nvPr>
            <p:ph type="sldImg"/>
          </p:nvPr>
        </p:nvSpPr>
        <p:spPr>
          <a:xfrm>
            <a:off x="715963" y="630238"/>
            <a:ext cx="5432425" cy="4073525"/>
          </a:xfrm>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t>Forms (also known as </a:t>
            </a:r>
            <a:r>
              <a:rPr lang="en-US" i="1" dirty="0" smtClean="0"/>
              <a:t>endorsement forms</a:t>
            </a:r>
            <a:r>
              <a:rPr lang="en-US" dirty="0" smtClean="0"/>
              <a:t>) commonly include, but are not limited to, the following:</a:t>
            </a:r>
          </a:p>
          <a:p>
            <a:pPr lvl="1" eaLnBrk="1" hangingPunct="1"/>
            <a:r>
              <a:rPr lang="en-US" dirty="0" smtClean="0"/>
              <a:t>Declaration sheets - A declaration sheet is an index or summary of all exposures, </a:t>
            </a:r>
            <a:r>
              <a:rPr lang="en-US" dirty="0" err="1" smtClean="0"/>
              <a:t>coverages</a:t>
            </a:r>
            <a:r>
              <a:rPr lang="en-US" dirty="0" smtClean="0"/>
              <a:t>, and in some cases forms.</a:t>
            </a:r>
          </a:p>
          <a:p>
            <a:pPr lvl="1" eaLnBrk="1" hangingPunct="1"/>
            <a:r>
              <a:rPr lang="en-US" dirty="0" smtClean="0"/>
              <a:t>Base forms - These forms get attached regardless of what </a:t>
            </a:r>
            <a:r>
              <a:rPr lang="en-US" dirty="0" err="1" smtClean="0"/>
              <a:t>coverages</a:t>
            </a:r>
            <a:r>
              <a:rPr lang="en-US" dirty="0" smtClean="0"/>
              <a:t> or exposure units are selected. They have language defining, from a legal perspective, who is the insured, who is the insurer and so on. They typically have a set of standard </a:t>
            </a:r>
            <a:r>
              <a:rPr lang="en-US" dirty="0" err="1" smtClean="0"/>
              <a:t>coverages</a:t>
            </a:r>
            <a:r>
              <a:rPr lang="en-US" dirty="0" smtClean="0"/>
              <a:t> which additional forms will either amend or remove.</a:t>
            </a:r>
          </a:p>
          <a:p>
            <a:pPr lvl="1" eaLnBrk="1" hangingPunct="1"/>
            <a:r>
              <a:rPr lang="en-US" dirty="0" smtClean="0"/>
              <a:t>Additional coverage forms - These forms add additional coverage. (For example, a </a:t>
            </a:r>
            <a:r>
              <a:rPr lang="en-US" i="1" dirty="0" smtClean="0"/>
              <a:t>Hired Auto Coverage Form</a:t>
            </a:r>
            <a:r>
              <a:rPr lang="en-US" dirty="0" smtClean="0"/>
              <a:t> might add hired auto coverage to a base form that did not originally specify this.)</a:t>
            </a:r>
          </a:p>
          <a:p>
            <a:pPr lvl="1" eaLnBrk="1" hangingPunct="1"/>
            <a:r>
              <a:rPr lang="en-US" dirty="0" smtClean="0"/>
              <a:t>Coverage limit forms - These forms limit </a:t>
            </a:r>
            <a:r>
              <a:rPr lang="en-US" dirty="0" err="1" smtClean="0"/>
              <a:t>coverages</a:t>
            </a:r>
            <a:r>
              <a:rPr lang="en-US" dirty="0" smtClean="0"/>
              <a:t>. (For example, a </a:t>
            </a:r>
            <a:r>
              <a:rPr lang="en-US" i="1" dirty="0" smtClean="0"/>
              <a:t>Mold and Fungus Exclusion Form</a:t>
            </a:r>
            <a:r>
              <a:rPr lang="en-US" dirty="0" smtClean="0"/>
              <a:t> might limit coverage on the policy of a homeowner such that damage due to mold and fungus was not covered or covered only to a certain amount.)</a:t>
            </a:r>
          </a:p>
          <a:p>
            <a:pPr lvl="1" eaLnBrk="1" hangingPunct="1"/>
            <a:r>
              <a:rPr lang="en-US" dirty="0" smtClean="0"/>
              <a:t>Manuscript forms - These forms are blank forms with space for free form text where the carrier can type one off legal terms for the policy.</a:t>
            </a:r>
          </a:p>
          <a:p>
            <a:pPr lvl="1" eaLnBrk="1" hangingPunct="1"/>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89F346E0-9943-4060-ADF8-D2C503B2D9FE}" type="slidenum">
              <a:rPr lang="en-US" altLang="en-US" sz="1200" b="0" smtClean="0">
                <a:solidFill>
                  <a:schemeClr val="tx1"/>
                </a:solidFill>
              </a:rPr>
              <a:pPr eaLnBrk="1" hangingPunct="1"/>
              <a:t>27</a:t>
            </a:fld>
            <a:endParaRPr lang="en-US" altLang="en-US" sz="1200" b="0" smtClean="0">
              <a:solidFill>
                <a:schemeClr val="tx1"/>
              </a:solidFill>
            </a:endParaRPr>
          </a:p>
        </p:txBody>
      </p:sp>
      <p:sp>
        <p:nvSpPr>
          <p:cNvPr id="64515"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4516" name="Rectangle 2"/>
          <p:cNvSpPr>
            <a:spLocks noGrp="1" noRot="1" noChangeAspect="1" noChangeArrowheads="1" noTextEdit="1"/>
          </p:cNvSpPr>
          <p:nvPr>
            <p:ph type="sldImg"/>
          </p:nvPr>
        </p:nvSpPr>
        <p:spPr>
          <a:xfrm>
            <a:off x="715963" y="630238"/>
            <a:ext cx="5432425" cy="4073525"/>
          </a:xfrm>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t>A premium is an amount of money paid by the account for the policy. The payment can be made in full at the start of the policy or can be made in installments </a:t>
            </a:r>
          </a:p>
          <a:p>
            <a:pPr eaLnBrk="1" hangingPunct="1"/>
            <a:r>
              <a:rPr lang="en-US" dirty="0" smtClean="0"/>
              <a:t>At a high level, one could say that the premium is derived by evaluating all the </a:t>
            </a:r>
            <a:r>
              <a:rPr lang="en-US" dirty="0" err="1" smtClean="0"/>
              <a:t>coverages</a:t>
            </a:r>
            <a:r>
              <a:rPr lang="en-US" dirty="0" smtClean="0"/>
              <a:t> on the policy and the terms of those </a:t>
            </a:r>
            <a:r>
              <a:rPr lang="en-US" dirty="0" err="1" smtClean="0"/>
              <a:t>coverages</a:t>
            </a:r>
            <a:r>
              <a:rPr lang="en-US" dirty="0" smtClean="0"/>
              <a:t> (such as deductibles and limits), adding them up, and then adding administrative costs of the policy. In practice, determining the amount of the premium (also known as </a:t>
            </a:r>
            <a:r>
              <a:rPr lang="en-US" i="1" dirty="0" smtClean="0"/>
              <a:t>pricing</a:t>
            </a:r>
            <a:r>
              <a:rPr lang="en-US" dirty="0" smtClean="0"/>
              <a:t>) is much more complicated. A premium could be increased or decreased because of the nature of the insured. (For example, homeowners in Florida who purchase hurricane insurance will pay a higher premium than homeowners in Maine who purchase the exact same type of policy. Similarly, a business auto policy might have a lower premium for a business with no history of on-the-job driving accidents.) </a:t>
            </a:r>
          </a:p>
          <a:p>
            <a:pPr eaLnBrk="1" hangingPunct="1"/>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B37F5F7B-7C83-4666-8ADD-06E795D1BE58}" type="slidenum">
              <a:rPr lang="en-US" altLang="en-US" sz="1200" b="0" smtClean="0">
                <a:solidFill>
                  <a:schemeClr val="tx1"/>
                </a:solidFill>
              </a:rPr>
              <a:pPr eaLnBrk="1" hangingPunct="1"/>
              <a:t>28</a:t>
            </a:fld>
            <a:endParaRPr lang="en-US" altLang="en-US" sz="1200" b="0" smtClean="0">
              <a:solidFill>
                <a:schemeClr val="tx1"/>
              </a:solidFill>
            </a:endParaRPr>
          </a:p>
        </p:txBody>
      </p:sp>
      <p:sp>
        <p:nvSpPr>
          <p:cNvPr id="65539"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5540" name="Rectangle 2"/>
          <p:cNvSpPr>
            <a:spLocks noGrp="1" noRot="1" noChangeAspect="1" noChangeArrowheads="1" noTextEdit="1"/>
          </p:cNvSpPr>
          <p:nvPr>
            <p:ph type="sldImg"/>
          </p:nvPr>
        </p:nvSpPr>
        <p:spPr>
          <a:xfrm>
            <a:off x="715963" y="630238"/>
            <a:ext cx="5432425" cy="4073525"/>
          </a:xfrm>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42E15CAB-0E6B-4CB7-AB0B-3704472AC30A}" type="slidenum">
              <a:rPr lang="en-US" altLang="en-US" sz="1200" b="0" smtClean="0">
                <a:solidFill>
                  <a:schemeClr val="tx1"/>
                </a:solidFill>
              </a:rPr>
              <a:pPr eaLnBrk="1" hangingPunct="1"/>
              <a:t>29</a:t>
            </a:fld>
            <a:endParaRPr lang="en-US" altLang="en-US" sz="1200" b="0" smtClean="0">
              <a:solidFill>
                <a:schemeClr val="tx1"/>
              </a:solidFill>
            </a:endParaRPr>
          </a:p>
        </p:txBody>
      </p:sp>
      <p:sp>
        <p:nvSpPr>
          <p:cNvPr id="66563"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t>Billing allows you to view overall balance and balances for individual policy periods. </a:t>
            </a:r>
          </a:p>
          <a:p>
            <a:pPr eaLnBrk="1" hangingPunct="1"/>
            <a:r>
              <a:rPr lang="en-US" dirty="0" smtClean="0"/>
              <a:t>Contact is a person whom the carrier may need to contact but who is not part of the policy contract (such as a billing manager for a company which has a business owner’s policy).</a:t>
            </a:r>
          </a:p>
          <a:p>
            <a:pPr eaLnBrk="1" hangingPunct="1"/>
            <a:r>
              <a:rPr lang="en-US" dirty="0" smtClean="0"/>
              <a:t>Policy transaction displays summary information about all policy transactions that have occurred on the policy. This list includes jobs that have modified the policy, as well as jobs that are in-progress, withdrawn, not taken, or non-renewed.</a:t>
            </a:r>
          </a:p>
          <a:p>
            <a:pPr eaLnBrk="1" hangingPunct="1"/>
            <a:r>
              <a:rPr lang="en-US" dirty="0" smtClean="0"/>
              <a:t>Note is a record of a user of PolicyCenter thinking or strategy when working on a policy.</a:t>
            </a:r>
          </a:p>
          <a:p>
            <a:pPr eaLnBrk="1" hangingPunct="1"/>
            <a:r>
              <a:rPr lang="en-US" dirty="0" smtClean="0"/>
              <a:t>Document is an electronic or physical file associated to a policy (other than a form).</a:t>
            </a:r>
          </a:p>
          <a:p>
            <a:pPr eaLnBrk="1" hangingPunct="1"/>
            <a:r>
              <a:rPr lang="en-US" dirty="0" smtClean="0"/>
              <a:t>Risk Analysis displays issues that may affect the policy. It includes underwriting issues which is a note of an issue which is relevant to the creation or renewal of a policy and may cause the carrier to deny the policy or raise the premium. It also displays claims, prior policies, or prior losses. A claim is an event in which a potentially covered loss occurred.</a:t>
            </a:r>
          </a:p>
          <a:p>
            <a:pPr eaLnBrk="1" hangingPunct="1"/>
            <a:r>
              <a:rPr lang="en-US" dirty="0" smtClean="0"/>
              <a:t>Reinsurance is insurance risk transferred to another insurance company for all or part of an assumed liability.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721B2D98-9E0A-4837-A469-D35E7DCFFD9E}"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39939"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9940" name="Rectangle 2"/>
          <p:cNvSpPr>
            <a:spLocks noGrp="1" noRot="1" noChangeAspect="1" noChangeArrowheads="1" noTextEdit="1"/>
          </p:cNvSpPr>
          <p:nvPr>
            <p:ph type="sldImg"/>
          </p:nvPr>
        </p:nvSpPr>
        <p:spPr>
          <a:xfrm>
            <a:off x="715963" y="630238"/>
            <a:ext cx="5432425" cy="4073525"/>
          </a:xfrm>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14EA9FFC-1043-40AE-8DBD-EFD443209455}" type="slidenum">
              <a:rPr lang="en-US" altLang="en-US" sz="1200" b="0" smtClean="0">
                <a:solidFill>
                  <a:schemeClr val="tx1"/>
                </a:solidFill>
              </a:rPr>
              <a:pPr eaLnBrk="1" hangingPunct="1"/>
              <a:t>30</a:t>
            </a:fld>
            <a:endParaRPr lang="en-US" altLang="en-US" sz="1200" b="0" smtClean="0">
              <a:solidFill>
                <a:schemeClr val="tx1"/>
              </a:solidFill>
            </a:endParaRPr>
          </a:p>
        </p:txBody>
      </p:sp>
      <p:sp>
        <p:nvSpPr>
          <p:cNvPr id="67587"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7588" name="Rectangle 2"/>
          <p:cNvSpPr>
            <a:spLocks noGrp="1" noRot="1" noChangeAspect="1" noChangeArrowheads="1" noTextEdit="1"/>
          </p:cNvSpPr>
          <p:nvPr>
            <p:ph type="sldImg"/>
          </p:nvPr>
        </p:nvSpPr>
        <p:spPr>
          <a:xfrm>
            <a:off x="715963" y="630238"/>
            <a:ext cx="5432425" cy="4073525"/>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t>Each policy is usually managed by several users. Every user assigned to a policy has a role on that policy, such as underwriter, customer service representative, or producer.</a:t>
            </a:r>
          </a:p>
          <a:p>
            <a:pPr eaLnBrk="1" hangingPunct="1"/>
            <a:r>
              <a:rPr lang="en-US" smtClean="0"/>
              <a:t>Users belong to one or more groups. Group membership influences several PolicyCenter aspects of functionality. For example, once a policy is assigned to a group, the assignment engine can automatically assign roles on the policy to one of the users in the group using the round robin selection.</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C5FC98AD-029B-4E51-87F0-800696DBEA91}" type="slidenum">
              <a:rPr lang="en-US" altLang="en-US" sz="1200" b="0" smtClean="0">
                <a:solidFill>
                  <a:schemeClr val="tx1"/>
                </a:solidFill>
              </a:rPr>
              <a:pPr eaLnBrk="1" hangingPunct="1"/>
              <a:t>31</a:t>
            </a:fld>
            <a:endParaRPr lang="en-US" altLang="en-US" sz="1200" b="0" smtClean="0">
              <a:solidFill>
                <a:schemeClr val="tx1"/>
              </a:solidFill>
            </a:endParaRPr>
          </a:p>
        </p:txBody>
      </p:sp>
      <p:sp>
        <p:nvSpPr>
          <p:cNvPr id="68611"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8612" name="Rectangle 2"/>
          <p:cNvSpPr>
            <a:spLocks noGrp="1" noRot="1" noChangeAspect="1" noChangeArrowheads="1" noTextEdit="1"/>
          </p:cNvSpPr>
          <p:nvPr>
            <p:ph type="sldImg"/>
          </p:nvPr>
        </p:nvSpPr>
        <p:spPr>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25BE961D-F605-453A-9B80-08F8A372DCC0}" type="slidenum">
              <a:rPr lang="en-US" altLang="en-US" sz="1200" b="0" smtClean="0">
                <a:solidFill>
                  <a:schemeClr val="tx1"/>
                </a:solidFill>
              </a:rPr>
              <a:pPr eaLnBrk="1" hangingPunct="1"/>
              <a:t>32</a:t>
            </a:fld>
            <a:endParaRPr lang="en-US" altLang="en-US" sz="1200" b="0" smtClean="0">
              <a:solidFill>
                <a:schemeClr val="tx1"/>
              </a:solidFill>
            </a:endParaRPr>
          </a:p>
        </p:txBody>
      </p:sp>
      <p:sp>
        <p:nvSpPr>
          <p:cNvPr id="69635"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9636" name="Rectangle 2"/>
          <p:cNvSpPr>
            <a:spLocks noGrp="1" noRot="1" noChangeAspect="1" noChangeArrowheads="1" noTextEdit="1"/>
          </p:cNvSpPr>
          <p:nvPr>
            <p:ph type="sldImg"/>
          </p:nvPr>
        </p:nvSpPr>
        <p:spPr>
          <a:xfrm>
            <a:off x="715963" y="630238"/>
            <a:ext cx="5432425" cy="4073525"/>
          </a:xfrm>
          <a:ln/>
        </p:spPr>
      </p:sp>
      <p:sp>
        <p:nvSpPr>
          <p:cNvPr id="69637" name="Rectangle 3"/>
          <p:cNvSpPr>
            <a:spLocks noGrp="1" noChangeArrowheads="1"/>
          </p:cNvSpPr>
          <p:nvPr>
            <p:ph type="body" idx="1"/>
          </p:nvPr>
        </p:nvSpPr>
        <p:spPr>
          <a:ln/>
        </p:spPr>
        <p:txBody>
          <a:bodyPr/>
          <a:lstStyle/>
          <a:p>
            <a:pPr eaLnBrk="1" hangingPunct="1">
              <a:defRPr/>
            </a:pPr>
            <a:r>
              <a:rPr lang="en-US" b="1" dirty="0" smtClean="0"/>
              <a:t>Answers</a:t>
            </a:r>
          </a:p>
          <a:p>
            <a:pPr marL="228600" indent="-228600" eaLnBrk="1" hangingPunct="1">
              <a:buFont typeface="+mj-lt"/>
              <a:buAutoNum type="arabicPeriod"/>
              <a:defRPr/>
            </a:pPr>
            <a:r>
              <a:rPr lang="en-US" dirty="0" smtClean="0"/>
              <a:t> </a:t>
            </a:r>
          </a:p>
          <a:p>
            <a:pPr marL="571500" lvl="1" indent="-228600" eaLnBrk="1" hangingPunct="1">
              <a:buFont typeface="+mj-lt"/>
              <a:buAutoNum type="alphaLcParenR"/>
              <a:defRPr/>
            </a:pPr>
            <a:r>
              <a:rPr lang="en-US" dirty="0" smtClean="0"/>
              <a:t>Premium</a:t>
            </a:r>
          </a:p>
          <a:p>
            <a:pPr marL="571500" lvl="1" indent="-228600" eaLnBrk="1" hangingPunct="1">
              <a:buFont typeface="+mj-lt"/>
              <a:buAutoNum type="alphaLcParenR"/>
              <a:defRPr/>
            </a:pPr>
            <a:r>
              <a:rPr lang="en-US" dirty="0" smtClean="0"/>
              <a:t>Coverable</a:t>
            </a:r>
          </a:p>
          <a:p>
            <a:pPr marL="571500" lvl="1" indent="-228600" eaLnBrk="1" hangingPunct="1">
              <a:buFont typeface="+mj-lt"/>
              <a:buAutoNum type="alphaLcParenR"/>
              <a:defRPr/>
            </a:pPr>
            <a:r>
              <a:rPr lang="en-US" dirty="0" smtClean="0"/>
              <a:t>Form</a:t>
            </a:r>
          </a:p>
          <a:p>
            <a:pPr marL="571500" lvl="1" indent="-228600" eaLnBrk="1" hangingPunct="1">
              <a:buFont typeface="+mj-lt"/>
              <a:buAutoNum type="alphaLcParenR"/>
              <a:defRPr/>
            </a:pPr>
            <a:r>
              <a:rPr lang="en-US" dirty="0" smtClean="0"/>
              <a:t>Contact or Location</a:t>
            </a:r>
          </a:p>
          <a:p>
            <a:pPr marL="571500" lvl="1" indent="-228600" eaLnBrk="1" hangingPunct="1">
              <a:buFont typeface="+mj-lt"/>
              <a:buAutoNum type="alphaLcParenR"/>
              <a:defRPr/>
            </a:pPr>
            <a:r>
              <a:rPr lang="en-US" dirty="0" smtClean="0"/>
              <a:t>Coverage Term</a:t>
            </a:r>
          </a:p>
          <a:p>
            <a:pPr marL="228600" indent="-228600" eaLnBrk="1" hangingPunct="1">
              <a:buFont typeface="+mj-lt"/>
              <a:buAutoNum type="arabicPeriod"/>
              <a:defRPr/>
            </a:pPr>
            <a:r>
              <a:rPr lang="en-US" dirty="0" smtClean="0"/>
              <a:t>Policy contract data is part of the legal contract itself. Policy tools data is information about policy processing and history, but it is not legally part of the policy.</a:t>
            </a:r>
          </a:p>
          <a:p>
            <a:pPr marL="228600" indent="-228600" eaLnBrk="1" hangingPunct="1">
              <a:buFont typeface="+mj-lt"/>
              <a:buAutoNum type="arabicPeriod"/>
              <a:defRPr/>
            </a:pPr>
            <a:r>
              <a:rPr lang="en-US" dirty="0" smtClean="0"/>
              <a:t>Typically no. There are usually several users associated to a policy, each with a different role on the policy.</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pyright"/>
          <p:cNvSpPr>
            <a:spLocks noGrp="1" noChangeArrowheads="1"/>
          </p:cNvSpPr>
          <p:nvPr>
            <p:ph type="sldNum" sz="quarter" idx="5"/>
          </p:nvPr>
        </p:nvSpPr>
        <p:spPr/>
        <p:txBody>
          <a:bodyPr/>
          <a:lstStyle/>
          <a:p>
            <a:pPr>
              <a:buClr>
                <a:prstClr val="black"/>
              </a:buClr>
              <a:defRPr/>
            </a:pPr>
            <a:r>
              <a:rPr lang="en-US" altLang="en-US" dirty="0"/>
              <a:t>	Notices - </a:t>
            </a:r>
            <a:fld id="{06D6E44C-E9CF-412A-9CAF-ED046A8DA7BA}" type="slidenum">
              <a:rPr lang="en-US" altLang="en-US"/>
              <a:pPr>
                <a:buClr>
                  <a:prstClr val="black"/>
                </a:buClr>
                <a:defRPr/>
              </a:pPr>
              <a:t>33</a:t>
            </a:fld>
            <a:endParaRPr lang="en-US" altLang="en-US" dirty="0"/>
          </a:p>
        </p:txBody>
      </p:sp>
      <p:sp>
        <p:nvSpPr>
          <p:cNvPr id="5123" name="SectionName"/>
          <p:cNvSpPr>
            <a:spLocks noGrp="1" noChangeArrowheads="1"/>
          </p:cNvSpPr>
          <p:nvPr>
            <p:ph type="hdr" sz="quarter"/>
          </p:nvPr>
        </p:nvSpPr>
        <p:spPr/>
        <p:txBody>
          <a:bodyPr/>
          <a:lstStyle/>
          <a:p>
            <a:pPr>
              <a:buClr>
                <a:prstClr val="black"/>
              </a:buClr>
              <a:defRPr/>
            </a:pPr>
            <a:r>
              <a:rPr lang="en-US" altLang="en-US"/>
              <a:t>	</a:t>
            </a:r>
            <a:endParaRPr lang="en-US"/>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64A18078-6499-4E98-A630-DC22CACCE33C}"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40963"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4" name="Rectangle 2"/>
          <p:cNvSpPr>
            <a:spLocks noGrp="1" noRot="1" noChangeAspect="1" noChangeArrowheads="1" noTextEdit="1"/>
          </p:cNvSpPr>
          <p:nvPr>
            <p:ph type="sldImg"/>
          </p:nvPr>
        </p:nvSpPr>
        <p:spPr>
          <a:xfrm>
            <a:off x="715963" y="630238"/>
            <a:ext cx="5432425" cy="4073525"/>
          </a:xfrm>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t>The PolicyCenter data model consists of: </a:t>
            </a:r>
          </a:p>
          <a:p>
            <a:pPr lvl="1" eaLnBrk="1" hangingPunct="1"/>
            <a:r>
              <a:rPr lang="en-US" dirty="0" smtClean="0"/>
              <a:t>Entities used by PolicyCenter, along with their associated data types </a:t>
            </a:r>
          </a:p>
          <a:p>
            <a:pPr lvl="1" eaLnBrk="1" hangingPunct="1"/>
            <a:r>
              <a:rPr lang="en-US" dirty="0" smtClean="0"/>
              <a:t>Typelists (sets of hard-coded values, typically used for drop-down lists) </a:t>
            </a:r>
          </a:p>
          <a:p>
            <a:pPr lvl="1" eaLnBrk="1" hangingPunct="1"/>
            <a:r>
              <a:rPr lang="en-US" dirty="0" smtClean="0"/>
              <a:t>Field validators (patterns applied to fields to ensure that data meets a given format – for example, a 5- or 9-digit requirement for a zip code)</a:t>
            </a:r>
          </a:p>
          <a:p>
            <a:pPr lvl="1"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t>The XML code that defines entities is stored in .eti files. For base entities, these files cannot be edited or modified; however, the entities can be extended using .etx and .eix files.</a:t>
            </a: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34651310-585F-449D-9CBE-177F668A353C}"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41989" name="Header Placeholder 4"/>
          <p:cNvSpPr>
            <a:spLocks noGrp="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t>Only 15-20 entities are central to PolicyCenter. Of these, Account and Policy are the “most central” in that all other entities are related to them in some way.</a:t>
            </a:r>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84982C47-76BB-43A4-BEE8-610A5A0525ED}"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43013" name="Header Placeholder 4"/>
          <p:cNvSpPr>
            <a:spLocks noGrp="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290FD49A-720A-4ECB-9376-CDC8AAE001CB}"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44035"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4036" name="Rectangle 2"/>
          <p:cNvSpPr>
            <a:spLocks noGrp="1" noRot="1" noChangeAspect="1" noChangeArrowheads="1" noTextEdit="1"/>
          </p:cNvSpPr>
          <p:nvPr>
            <p:ph type="sldImg"/>
          </p:nvPr>
        </p:nvSpPr>
        <p:spPr>
          <a:xfrm>
            <a:off x="715963" y="630238"/>
            <a:ext cx="5432425" cy="4073525"/>
          </a:xfrm>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362FFE0F-FA56-4CDE-8076-1917B5653783}"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60" name="Rectangle 2"/>
          <p:cNvSpPr>
            <a:spLocks noGrp="1" noRot="1" noChangeAspect="1" noChangeArrowheads="1" noTextEdit="1"/>
          </p:cNvSpPr>
          <p:nvPr>
            <p:ph type="sldImg"/>
          </p:nvPr>
        </p:nvSpPr>
        <p:spPr>
          <a:xfrm>
            <a:off x="715963" y="630238"/>
            <a:ext cx="5432425" cy="4073525"/>
          </a:xfrm>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t>Once an account has at least one policy, it is often referred to as the "insured".</a:t>
            </a:r>
          </a:p>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99D7249F-F111-49B7-8A7A-3CF5E2B52911}"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4" name="Rectangle 2"/>
          <p:cNvSpPr>
            <a:spLocks noGrp="1" noRot="1" noChangeAspect="1" noChangeArrowheads="1" noTextEdit="1"/>
          </p:cNvSpPr>
          <p:nvPr>
            <p:ph type="sldImg"/>
          </p:nvPr>
        </p:nvSpPr>
        <p:spPr>
          <a:xfrm>
            <a:off x="715963" y="630238"/>
            <a:ext cx="5432425" cy="4073525"/>
          </a:xfrm>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t>The account may have many separate and distinct “</a:t>
            </a:r>
            <a:r>
              <a:rPr lang="en-US" dirty="0" err="1" smtClean="0"/>
              <a:t>insureds</a:t>
            </a:r>
            <a:r>
              <a:rPr lang="en-US" dirty="0" smtClean="0"/>
              <a:t>” aggregated within or below it. For example, General Motors could be an account with separate </a:t>
            </a:r>
            <a:r>
              <a:rPr lang="en-US" dirty="0" err="1" smtClean="0"/>
              <a:t>insureds</a:t>
            </a:r>
            <a:r>
              <a:rPr lang="en-US" dirty="0" smtClean="0"/>
              <a:t> (including Chevy, Buick, GMC, and Pontiac) and separate policies for each.</a:t>
            </a:r>
          </a:p>
          <a:p>
            <a:pPr eaLnBrk="1" hangingPunct="1"/>
            <a:r>
              <a:rPr lang="en-US" dirty="0" smtClean="0"/>
              <a:t>A producer makes his or her living from commissions. The commissions are paid by the carrier whenever a policy goes into effect. Therefore, the producer cares about connecting applicants who are as likely as possible to get a policy issued with underwriters who have policies with commissions as high as possible.</a:t>
            </a:r>
          </a:p>
          <a:p>
            <a:pPr eaLnBrk="1" hangingPunct="1"/>
            <a:r>
              <a:rPr lang="en-US" dirty="0" smtClean="0"/>
              <a:t>A </a:t>
            </a:r>
            <a:r>
              <a:rPr lang="en-US" b="1" dirty="0" smtClean="0"/>
              <a:t>carrier</a:t>
            </a:r>
            <a:r>
              <a:rPr lang="en-US" dirty="0" smtClean="0"/>
              <a:t> is a company that provides insurance to applicants. An </a:t>
            </a:r>
            <a:r>
              <a:rPr lang="en-US" b="1" dirty="0" smtClean="0"/>
              <a:t>underwriter</a:t>
            </a:r>
            <a:r>
              <a:rPr lang="en-US" dirty="0" smtClean="0"/>
              <a:t> is an employee of the carrier. It is his or her job to assess applicants to determine if it's economically advisable to insure an applicant and if so at what cost.</a:t>
            </a:r>
          </a:p>
          <a:p>
            <a:pPr eaLnBrk="1" hangingPunct="1"/>
            <a:r>
              <a:rPr lang="en-US" dirty="0" smtClean="0"/>
              <a:t>A single account may have relations with multiple producers and/or multiple carriers to meet all of its insurance requirements. For example, a delivery company might want to get policies from one carrier for business auto insurance because the carrier rates are extremely competitive, but that carrier does not write workers' compensation policies. So the delivery company would need to engage a second carrier for workers' compensation.</a:t>
            </a:r>
          </a:p>
          <a:p>
            <a:pPr eaLnBrk="1" hangingPunct="1"/>
            <a:r>
              <a:rPr lang="en-US" dirty="0" smtClean="0"/>
              <a:t>In PolicyCenter, a single account may have relations with multiple producers.  And an “account” in a more abstract sense may have relationships with multiple carriers – but in a PolicyCenter sense, an account is only associated with one carrier.</a:t>
            </a:r>
          </a:p>
          <a:p>
            <a:pPr eaLnBrk="1" hangingPunct="1"/>
            <a:endParaRPr lang="en-US" dirty="0" smtClean="0"/>
          </a:p>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251410326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395331744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xmlns="" val="382866725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352486655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247151201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67158846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xmlns="" val="370920840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xmlns="" val="281695126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317343668"/>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xmlns="" val="2346941016"/>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xmlns="" val="102462433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2369337048"/>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220698886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841033398"/>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xmlns="" val="361408025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43574752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xmlns="" val="351012068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xmlns="" val="150999592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0974135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xmlns="" val="329396782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xmlns="" val="254652210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403922595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0F2BEFAB-2DC1-4C6E-ABDA-55B2C561E627}"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830"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cap="rnd">
                  <a:solidFill>
                    <a:srgbClr val="000000"/>
                  </a:solidFill>
                  <a:prstDash val="sysDot"/>
                  <a:miter lim="800000"/>
                  <a:headEnd/>
                  <a:tailEnd/>
                </a14:hiddenLine>
              </a:ext>
            </a:extLst>
          </p:spPr>
          <p:txBody>
            <a:bodyPr wrap="none" lIns="91418" tIns="45709" rIns="91418" bIns="45709" anchor="ctr"/>
            <a:lstStyle/>
            <a:p>
              <a:pPr eaLnBrk="0" hangingPunct="0">
                <a:spcAft>
                  <a:spcPct val="0"/>
                </a:spcAft>
                <a:buClrTx/>
              </a:pPr>
              <a:endParaRPr lang="en-US" sz="1600" b="0">
                <a:solidFill>
                  <a:srgbClr val="000000"/>
                </a:solidFill>
                <a:cs typeface="Arial" charset="0"/>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3175">
                  <a:solidFill>
                    <a:srgbClr val="000000"/>
                  </a:solidFill>
                  <a:round/>
                  <a:headEnd/>
                  <a:tailEnd/>
                </a14:hiddenLine>
              </a:ext>
            </a:extLst>
          </p:spPr>
          <p:txBody>
            <a:bodyPr wrap="none" lIns="0" tIns="0" rIns="0" bIns="0" anchor="ctr">
              <a:spAutoFit/>
            </a:bodyPr>
            <a:lstStyle/>
            <a:p>
              <a:pPr algn="l">
                <a:spcBef>
                  <a:spcPct val="0"/>
                </a:spcBef>
                <a:spcAft>
                  <a:spcPct val="0"/>
                </a:spcAft>
                <a:buClrTx/>
              </a:pPr>
              <a:endParaRPr lang="en-US">
                <a:cs typeface="Arial" charset="0"/>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p:spPr>
        <p:txBody>
          <a:bodyPr lIns="0" tIns="0" rIns="0" bIns="0"/>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nSpc>
                <a:spcPts val="1800"/>
              </a:lnSpc>
              <a:spcBef>
                <a:spcPts val="600"/>
              </a:spcBef>
              <a:spcAft>
                <a:spcPct val="0"/>
              </a:spcAft>
              <a:buClrTx/>
              <a:buFont typeface="Wingdings" pitchFamily="2" charset="2"/>
              <a:buNone/>
              <a:defRPr/>
            </a:pPr>
            <a:fld id="{1B86CEF6-80E9-4217-A2A5-2A915478724F}" type="slidenum">
              <a:rPr lang="en-US" sz="1200" smtClean="0">
                <a:solidFill>
                  <a:srgbClr val="B2B2B2"/>
                </a:solidFill>
                <a:latin typeface="Calibri" pitchFamily="34" charset="0"/>
                <a:cs typeface="Calibri" pitchFamily="34" charset="0"/>
              </a:rPr>
              <a:pPr>
                <a:lnSpc>
                  <a:spcPts val="1800"/>
                </a:lnSpc>
                <a:spcBef>
                  <a:spcPts val="600"/>
                </a:spcBef>
                <a:spcAft>
                  <a:spcPct val="0"/>
                </a:spcAft>
                <a:buClrTx/>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spcBef>
                <a:spcPts val="600"/>
              </a:spcBef>
              <a:spcAft>
                <a:spcPct val="0"/>
              </a:spcAft>
              <a:buClr>
                <a:srgbClr val="DADAB3"/>
              </a:buClr>
              <a:buFont typeface="Arial" charset="0"/>
              <a:buNone/>
              <a:defRPr/>
            </a:pPr>
            <a:r>
              <a:rPr lang="en-US" sz="600" smtClean="0">
                <a:solidFill>
                  <a:srgbClr val="B2B2B2"/>
                </a:solidFill>
              </a:rPr>
              <a:t>© Guidewire Software, Inc. All rights reserved. Do not distribute without permission.</a:t>
            </a:r>
          </a:p>
        </p:txBody>
      </p:sp>
    </p:spTree>
    <p:extLst>
      <p:ext uri="{BB962C8B-B14F-4D97-AF65-F5344CB8AC3E}">
        <p14:creationId xmlns:p14="http://schemas.microsoft.com/office/powerpoint/2010/main" xmlns="" val="635411961"/>
      </p:ext>
    </p:extLst>
  </p:cSld>
  <p:clrMap bg1="dk2" tx1="lt1" bg2="dk1" tx2="lt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6.wmf"/><Relationship Id="rId4" Type="http://schemas.openxmlformats.org/officeDocument/2006/relationships/image" Target="../media/image8.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8788" y="2957513"/>
            <a:ext cx="8348662" cy="457200"/>
          </a:xfrm>
        </p:spPr>
        <p:txBody>
          <a:bodyPr/>
          <a:lstStyle/>
          <a:p>
            <a:pPr eaLnBrk="1" hangingPunct="1"/>
            <a:r>
              <a:rPr lang="en-US" smtClean="0"/>
              <a:t>PolicyCenter Entities</a:t>
            </a:r>
          </a:p>
        </p:txBody>
      </p:sp>
      <p:sp>
        <p:nvSpPr>
          <p:cNvPr id="3075" name="Text Placeholder 4"/>
          <p:cNvSpPr>
            <a:spLocks noGrp="1"/>
          </p:cNvSpPr>
          <p:nvPr>
            <p:ph type="body" sz="quarter" idx="10"/>
          </p:nvPr>
        </p:nvSpPr>
        <p:spPr>
          <a:xfrm>
            <a:off x="5718175" y="6167438"/>
            <a:ext cx="3089275" cy="273050"/>
          </a:xfrm>
        </p:spPr>
        <p:txBody>
          <a:bodyPr/>
          <a:lstStyle/>
          <a:p>
            <a:r>
              <a:rPr lang="en-US" dirty="0" smtClean="0"/>
              <a:t>04 November 2013</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Line 2"/>
          <p:cNvSpPr>
            <a:spLocks noChangeShapeType="1"/>
          </p:cNvSpPr>
          <p:nvPr/>
        </p:nvSpPr>
        <p:spPr bwMode="auto">
          <a:xfrm flipV="1">
            <a:off x="4508500" y="1774825"/>
            <a:ext cx="0" cy="796925"/>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2291" name="Rectangle 3"/>
          <p:cNvSpPr>
            <a:spLocks noGrp="1" noChangeArrowheads="1"/>
          </p:cNvSpPr>
          <p:nvPr>
            <p:ph type="title"/>
          </p:nvPr>
        </p:nvSpPr>
        <p:spPr/>
        <p:txBody>
          <a:bodyPr/>
          <a:lstStyle/>
          <a:p>
            <a:pPr eaLnBrk="1" hangingPunct="1"/>
            <a:r>
              <a:rPr lang="en-US" smtClean="0"/>
              <a:t>Participants</a:t>
            </a:r>
          </a:p>
        </p:txBody>
      </p:sp>
      <p:sp>
        <p:nvSpPr>
          <p:cNvPr id="12292" name="Rectangle 167"/>
          <p:cNvSpPr>
            <a:spLocks noGrp="1" noChangeArrowheads="1"/>
          </p:cNvSpPr>
          <p:nvPr>
            <p:ph idx="1"/>
          </p:nvPr>
        </p:nvSpPr>
        <p:spPr>
          <a:xfrm>
            <a:off x="5426075" y="744538"/>
            <a:ext cx="3282950" cy="5518150"/>
          </a:xfrm>
        </p:spPr>
        <p:txBody>
          <a:bodyPr/>
          <a:lstStyle/>
          <a:p>
            <a:pPr>
              <a:buFont typeface="Arial" charset="0"/>
              <a:buChar char="•"/>
            </a:pPr>
            <a:r>
              <a:rPr lang="en-US" dirty="0" smtClean="0"/>
              <a:t>A </a:t>
            </a:r>
            <a:r>
              <a:rPr lang="en-US" b="1" dirty="0" smtClean="0"/>
              <a:t>participant</a:t>
            </a:r>
            <a:r>
              <a:rPr lang="en-US" dirty="0" smtClean="0"/>
              <a:t> is any </a:t>
            </a:r>
            <a:r>
              <a:rPr lang="en-US" dirty="0" err="1" smtClean="0"/>
              <a:t>PolicyCenter</a:t>
            </a:r>
            <a:r>
              <a:rPr lang="en-US" dirty="0" smtClean="0"/>
              <a:t> user that interacts with the account or its policies</a:t>
            </a:r>
          </a:p>
          <a:p>
            <a:pPr>
              <a:buFont typeface="Arial" charset="0"/>
              <a:buChar char="•"/>
            </a:pPr>
            <a:r>
              <a:rPr lang="en-US" dirty="0" smtClean="0"/>
              <a:t>Participant have roles such as:</a:t>
            </a:r>
          </a:p>
          <a:p>
            <a:pPr lvl="1"/>
            <a:r>
              <a:rPr lang="en-US" dirty="0" smtClean="0"/>
              <a:t>Creator</a:t>
            </a:r>
          </a:p>
          <a:p>
            <a:pPr lvl="1"/>
            <a:r>
              <a:rPr lang="en-US" dirty="0" smtClean="0"/>
              <a:t>Underwriter</a:t>
            </a:r>
          </a:p>
          <a:p>
            <a:pPr lvl="1"/>
            <a:r>
              <a:rPr lang="en-US" dirty="0" smtClean="0"/>
              <a:t>Auditor</a:t>
            </a:r>
          </a:p>
        </p:txBody>
      </p:sp>
      <p:sp>
        <p:nvSpPr>
          <p:cNvPr id="12293" name="AutoShape 11"/>
          <p:cNvSpPr>
            <a:spLocks noChangeArrowheads="1"/>
          </p:cNvSpPr>
          <p:nvPr/>
        </p:nvSpPr>
        <p:spPr bwMode="auto">
          <a:xfrm>
            <a:off x="1547813" y="2103438"/>
            <a:ext cx="428625" cy="439737"/>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2294" name="AutoShape 12"/>
          <p:cNvSpPr>
            <a:spLocks noChangeArrowheads="1"/>
          </p:cNvSpPr>
          <p:nvPr/>
        </p:nvSpPr>
        <p:spPr bwMode="auto">
          <a:xfrm>
            <a:off x="1797050" y="2390775"/>
            <a:ext cx="430213" cy="439738"/>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2295" name="AutoShape 13"/>
          <p:cNvSpPr>
            <a:spLocks noChangeArrowheads="1"/>
          </p:cNvSpPr>
          <p:nvPr/>
        </p:nvSpPr>
        <p:spPr bwMode="auto">
          <a:xfrm>
            <a:off x="2047875" y="2678113"/>
            <a:ext cx="430213" cy="438150"/>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2296" name="Group 14"/>
          <p:cNvGrpSpPr>
            <a:grpSpLocks/>
          </p:cNvGrpSpPr>
          <p:nvPr/>
        </p:nvGrpSpPr>
        <p:grpSpPr bwMode="auto">
          <a:xfrm>
            <a:off x="3867150" y="1023938"/>
            <a:ext cx="1279525" cy="1055687"/>
            <a:chOff x="465" y="602"/>
            <a:chExt cx="798" cy="659"/>
          </a:xfrm>
        </p:grpSpPr>
        <p:sp>
          <p:nvSpPr>
            <p:cNvPr id="12353" name="AutoShape 15"/>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12354" name="Rectangle 16"/>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2355" name="Rectangle 17"/>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12356" name="Rectangle 18"/>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12357" name="Rectangle 19"/>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wrap="none" anchor="ctr"/>
            <a:lstStyle/>
            <a:p>
              <a:endParaRPr lang="en-US"/>
            </a:p>
          </p:txBody>
        </p:sp>
        <p:sp>
          <p:nvSpPr>
            <p:cNvPr id="12358" name="Rectangle 20"/>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12359" name="Line 21"/>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360" name="Line 22"/>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12361" name="Group 23"/>
            <p:cNvGrpSpPr>
              <a:grpSpLocks/>
            </p:cNvGrpSpPr>
            <p:nvPr/>
          </p:nvGrpSpPr>
          <p:grpSpPr bwMode="auto">
            <a:xfrm>
              <a:off x="575" y="644"/>
              <a:ext cx="508" cy="139"/>
              <a:chOff x="3046" y="1026"/>
              <a:chExt cx="502" cy="138"/>
            </a:xfrm>
          </p:grpSpPr>
          <p:sp>
            <p:nvSpPr>
              <p:cNvPr id="12362" name="Line 24"/>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363" name="Line 25"/>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364" name="Line 26"/>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365" name="Line 27"/>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366" name="Line 28"/>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367" name="Line 29"/>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368" name="Oval 30"/>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2369" name="Freeform 31"/>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2370" name="Freeform 32"/>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2371" name="Freeform 33"/>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2372" name="Freeform 34"/>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sp>
        <p:nvSpPr>
          <p:cNvPr id="12297" name="Text Box 76"/>
          <p:cNvSpPr txBox="1">
            <a:spLocks noChangeArrowheads="1"/>
          </p:cNvSpPr>
          <p:nvPr/>
        </p:nvSpPr>
        <p:spPr bwMode="auto">
          <a:xfrm>
            <a:off x="1106488" y="1536700"/>
            <a:ext cx="11715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producer</a:t>
            </a:r>
          </a:p>
        </p:txBody>
      </p:sp>
      <p:grpSp>
        <p:nvGrpSpPr>
          <p:cNvPr id="12298" name="Group 77"/>
          <p:cNvGrpSpPr>
            <a:grpSpLocks/>
          </p:cNvGrpSpPr>
          <p:nvPr/>
        </p:nvGrpSpPr>
        <p:grpSpPr bwMode="auto">
          <a:xfrm>
            <a:off x="2317750" y="1350963"/>
            <a:ext cx="706438" cy="909637"/>
            <a:chOff x="2634" y="2618"/>
            <a:chExt cx="538" cy="692"/>
          </a:xfrm>
        </p:grpSpPr>
        <p:sp>
          <p:nvSpPr>
            <p:cNvPr id="12341" name="AutoShape 78"/>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2342" name="Freeform 79"/>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2343" name="Freeform 80"/>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2344" name="Rectangle 81"/>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2345" name="Rectangle 82"/>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2346" name="Oval 83"/>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2347" name="Oval 84"/>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2348" name="Oval 85"/>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2349" name="Oval 86"/>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2350" name="Freeform 87"/>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2351" name="Freeform 88"/>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2352" name="Freeform 89"/>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12299" name="Line 90"/>
          <p:cNvSpPr>
            <a:spLocks noChangeShapeType="1"/>
          </p:cNvSpPr>
          <p:nvPr/>
        </p:nvSpPr>
        <p:spPr bwMode="auto">
          <a:xfrm>
            <a:off x="2979738" y="1709738"/>
            <a:ext cx="893762"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2300" name="Text Box 160"/>
          <p:cNvSpPr txBox="1">
            <a:spLocks noChangeArrowheads="1"/>
          </p:cNvSpPr>
          <p:nvPr/>
        </p:nvSpPr>
        <p:spPr bwMode="auto">
          <a:xfrm>
            <a:off x="501650" y="2489200"/>
            <a:ext cx="11715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dirty="0">
                <a:solidFill>
                  <a:srgbClr val="D33941"/>
                </a:solidFill>
              </a:rPr>
              <a:t>participant</a:t>
            </a:r>
          </a:p>
        </p:txBody>
      </p:sp>
      <p:sp>
        <p:nvSpPr>
          <p:cNvPr id="12301" name="Line 161"/>
          <p:cNvSpPr>
            <a:spLocks noChangeShapeType="1"/>
          </p:cNvSpPr>
          <p:nvPr/>
        </p:nvSpPr>
        <p:spPr bwMode="auto">
          <a:xfrm>
            <a:off x="2238375" y="2586038"/>
            <a:ext cx="2270125"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2302" name="Group 168"/>
          <p:cNvGrpSpPr>
            <a:grpSpLocks/>
          </p:cNvGrpSpPr>
          <p:nvPr/>
        </p:nvGrpSpPr>
        <p:grpSpPr bwMode="auto">
          <a:xfrm>
            <a:off x="2319338" y="2792413"/>
            <a:ext cx="530225" cy="682625"/>
            <a:chOff x="2634" y="2618"/>
            <a:chExt cx="538" cy="692"/>
          </a:xfrm>
        </p:grpSpPr>
        <p:sp>
          <p:nvSpPr>
            <p:cNvPr id="12329" name="AutoShape 169"/>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2330" name="Freeform 170"/>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2331" name="Freeform 171"/>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2332" name="Rectangle 172"/>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2333" name="Rectangle 173"/>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2334" name="Oval 174"/>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2335" name="Oval 175"/>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2336" name="Oval 176"/>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2337" name="Oval 177"/>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2338" name="Freeform 178"/>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2339" name="Freeform 179"/>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2340" name="Freeform 180"/>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grpSp>
        <p:nvGrpSpPr>
          <p:cNvPr id="12303" name="Group 181"/>
          <p:cNvGrpSpPr>
            <a:grpSpLocks/>
          </p:cNvGrpSpPr>
          <p:nvPr/>
        </p:nvGrpSpPr>
        <p:grpSpPr bwMode="auto">
          <a:xfrm>
            <a:off x="2470150" y="1503363"/>
            <a:ext cx="706438" cy="909637"/>
            <a:chOff x="2634" y="2618"/>
            <a:chExt cx="538" cy="692"/>
          </a:xfrm>
        </p:grpSpPr>
        <p:sp>
          <p:nvSpPr>
            <p:cNvPr id="12317" name="AutoShape 182"/>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2318" name="Freeform 183"/>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2319" name="Freeform 184"/>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2320" name="Rectangle 185"/>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2321" name="Rectangle 186"/>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2322" name="Oval 187"/>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2323" name="Oval 188"/>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2324" name="Oval 189"/>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2325" name="Oval 190"/>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2326" name="Freeform 191"/>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2327" name="Freeform 192"/>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2328" name="Freeform 193"/>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grpSp>
        <p:nvGrpSpPr>
          <p:cNvPr id="12304" name="Group 194"/>
          <p:cNvGrpSpPr>
            <a:grpSpLocks/>
          </p:cNvGrpSpPr>
          <p:nvPr/>
        </p:nvGrpSpPr>
        <p:grpSpPr bwMode="auto">
          <a:xfrm>
            <a:off x="2622550" y="1655763"/>
            <a:ext cx="706438" cy="909637"/>
            <a:chOff x="2634" y="2618"/>
            <a:chExt cx="538" cy="692"/>
          </a:xfrm>
        </p:grpSpPr>
        <p:sp>
          <p:nvSpPr>
            <p:cNvPr id="12305" name="AutoShape 195"/>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2306" name="Freeform 196"/>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2307" name="Freeform 197"/>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2308" name="Rectangle 198"/>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2309" name="Rectangle 199"/>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2310" name="Oval 200"/>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2311" name="Oval 201"/>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2312" name="Oval 202"/>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2313" name="Oval 203"/>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2314" name="Freeform 204"/>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2315" name="Freeform 205"/>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2316" name="Freeform 206"/>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Line 2"/>
          <p:cNvSpPr>
            <a:spLocks noChangeShapeType="1"/>
          </p:cNvSpPr>
          <p:nvPr/>
        </p:nvSpPr>
        <p:spPr bwMode="auto">
          <a:xfrm flipV="1">
            <a:off x="4508500" y="1774825"/>
            <a:ext cx="0" cy="1954213"/>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3315" name="Rectangle 3"/>
          <p:cNvSpPr>
            <a:spLocks noGrp="1" noChangeArrowheads="1"/>
          </p:cNvSpPr>
          <p:nvPr>
            <p:ph type="title"/>
          </p:nvPr>
        </p:nvSpPr>
        <p:spPr/>
        <p:txBody>
          <a:bodyPr/>
          <a:lstStyle/>
          <a:p>
            <a:pPr eaLnBrk="1" hangingPunct="1"/>
            <a:r>
              <a:rPr lang="en-US" smtClean="0"/>
              <a:t>Contacts</a:t>
            </a:r>
          </a:p>
        </p:txBody>
      </p:sp>
      <p:sp>
        <p:nvSpPr>
          <p:cNvPr id="13316" name="Rectangle 170"/>
          <p:cNvSpPr>
            <a:spLocks noGrp="1" noChangeArrowheads="1"/>
          </p:cNvSpPr>
          <p:nvPr>
            <p:ph idx="1"/>
          </p:nvPr>
        </p:nvSpPr>
        <p:spPr>
          <a:xfrm>
            <a:off x="5341938" y="1192213"/>
            <a:ext cx="3495675" cy="5197475"/>
          </a:xfrm>
        </p:spPr>
        <p:txBody>
          <a:bodyPr/>
          <a:lstStyle/>
          <a:p>
            <a:pPr>
              <a:buFont typeface="Arial" charset="0"/>
              <a:buChar char="•"/>
            </a:pPr>
            <a:r>
              <a:rPr lang="en-US" dirty="0" smtClean="0"/>
              <a:t>A </a:t>
            </a:r>
            <a:r>
              <a:rPr lang="en-US" b="1" dirty="0" smtClean="0"/>
              <a:t>contact</a:t>
            </a:r>
            <a:r>
              <a:rPr lang="en-US" dirty="0" smtClean="0"/>
              <a:t> is a person or a company</a:t>
            </a:r>
          </a:p>
          <a:p>
            <a:pPr>
              <a:buFont typeface="Arial" charset="0"/>
              <a:buChar char="•"/>
            </a:pPr>
            <a:r>
              <a:rPr lang="en-US" dirty="0" smtClean="0"/>
              <a:t>A contact:</a:t>
            </a:r>
          </a:p>
          <a:p>
            <a:pPr lvl="1"/>
            <a:r>
              <a:rPr lang="en-US" dirty="0" smtClean="0"/>
              <a:t>May need to be contacted for policy information</a:t>
            </a:r>
          </a:p>
          <a:p>
            <a:pPr>
              <a:buFont typeface="Arial" charset="0"/>
              <a:buChar char="•"/>
            </a:pPr>
            <a:endParaRPr lang="en-US" dirty="0" smtClean="0"/>
          </a:p>
        </p:txBody>
      </p:sp>
      <p:sp>
        <p:nvSpPr>
          <p:cNvPr id="13317" name="Line 7"/>
          <p:cNvSpPr>
            <a:spLocks noChangeShapeType="1"/>
          </p:cNvSpPr>
          <p:nvPr/>
        </p:nvSpPr>
        <p:spPr bwMode="auto">
          <a:xfrm>
            <a:off x="900113" y="3749675"/>
            <a:ext cx="3625850"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3318" name="AutoShape 11"/>
          <p:cNvSpPr>
            <a:spLocks noChangeArrowheads="1"/>
          </p:cNvSpPr>
          <p:nvPr/>
        </p:nvSpPr>
        <p:spPr bwMode="auto">
          <a:xfrm>
            <a:off x="1547813" y="2103438"/>
            <a:ext cx="428625" cy="439737"/>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3319" name="AutoShape 12"/>
          <p:cNvSpPr>
            <a:spLocks noChangeArrowheads="1"/>
          </p:cNvSpPr>
          <p:nvPr/>
        </p:nvSpPr>
        <p:spPr bwMode="auto">
          <a:xfrm>
            <a:off x="1797050" y="2390775"/>
            <a:ext cx="430213" cy="439738"/>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3320" name="AutoShape 13"/>
          <p:cNvSpPr>
            <a:spLocks noChangeArrowheads="1"/>
          </p:cNvSpPr>
          <p:nvPr/>
        </p:nvSpPr>
        <p:spPr bwMode="auto">
          <a:xfrm>
            <a:off x="2047875" y="2678113"/>
            <a:ext cx="430213" cy="438150"/>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3321" name="Group 15"/>
          <p:cNvGrpSpPr>
            <a:grpSpLocks/>
          </p:cNvGrpSpPr>
          <p:nvPr/>
        </p:nvGrpSpPr>
        <p:grpSpPr bwMode="auto">
          <a:xfrm>
            <a:off x="3867150" y="1023938"/>
            <a:ext cx="1279525" cy="1055687"/>
            <a:chOff x="465" y="602"/>
            <a:chExt cx="798" cy="659"/>
          </a:xfrm>
        </p:grpSpPr>
        <p:sp>
          <p:nvSpPr>
            <p:cNvPr id="13344" name="AutoShape 16"/>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13345" name="Rectangle 17"/>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3346" name="Rectangle 18"/>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13347" name="Rectangle 19"/>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13348" name="Rectangle 20"/>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wrap="none" anchor="ctr"/>
            <a:lstStyle/>
            <a:p>
              <a:endParaRPr lang="en-US"/>
            </a:p>
          </p:txBody>
        </p:sp>
        <p:sp>
          <p:nvSpPr>
            <p:cNvPr id="13349" name="Rectangle 21"/>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13350" name="Line 22"/>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3351" name="Line 23"/>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13352" name="Group 24"/>
            <p:cNvGrpSpPr>
              <a:grpSpLocks/>
            </p:cNvGrpSpPr>
            <p:nvPr/>
          </p:nvGrpSpPr>
          <p:grpSpPr bwMode="auto">
            <a:xfrm>
              <a:off x="575" y="644"/>
              <a:ext cx="508" cy="139"/>
              <a:chOff x="3046" y="1026"/>
              <a:chExt cx="502" cy="138"/>
            </a:xfrm>
          </p:grpSpPr>
          <p:sp>
            <p:nvSpPr>
              <p:cNvPr id="13353" name="Line 25"/>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3354" name="Line 26"/>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3355" name="Line 27"/>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3356" name="Line 28"/>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3357" name="Line 29"/>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3358" name="Line 30"/>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3359" name="Oval 31"/>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3360" name="Freeform 32"/>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3361" name="Freeform 33"/>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3362" name="Freeform 34"/>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3363" name="Freeform 35"/>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sp>
        <p:nvSpPr>
          <p:cNvPr id="13322" name="Text Box 4"/>
          <p:cNvSpPr txBox="1">
            <a:spLocks noChangeArrowheads="1"/>
          </p:cNvSpPr>
          <p:nvPr/>
        </p:nvSpPr>
        <p:spPr bwMode="auto">
          <a:xfrm>
            <a:off x="455613" y="3968750"/>
            <a:ext cx="9588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D33941"/>
                </a:solidFill>
              </a:rPr>
              <a:t>contact</a:t>
            </a:r>
          </a:p>
        </p:txBody>
      </p:sp>
      <p:sp>
        <p:nvSpPr>
          <p:cNvPr id="13323" name="Line 10"/>
          <p:cNvSpPr>
            <a:spLocks noChangeShapeType="1"/>
          </p:cNvSpPr>
          <p:nvPr/>
        </p:nvSpPr>
        <p:spPr bwMode="auto">
          <a:xfrm>
            <a:off x="914400" y="3732213"/>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3324" name="AutoShape 46"/>
          <p:cNvSpPr>
            <a:spLocks noChangeArrowheads="1"/>
          </p:cNvSpPr>
          <p:nvPr/>
        </p:nvSpPr>
        <p:spPr bwMode="auto">
          <a:xfrm>
            <a:off x="450850" y="4302125"/>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3325" name="AutoShape 47"/>
          <p:cNvSpPr>
            <a:spLocks noChangeArrowheads="1"/>
          </p:cNvSpPr>
          <p:nvPr/>
        </p:nvSpPr>
        <p:spPr bwMode="auto">
          <a:xfrm>
            <a:off x="450850" y="5000625"/>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3326" name="AutoShape 48"/>
          <p:cNvSpPr>
            <a:spLocks noChangeArrowheads="1"/>
          </p:cNvSpPr>
          <p:nvPr/>
        </p:nvSpPr>
        <p:spPr bwMode="auto">
          <a:xfrm>
            <a:off x="450850" y="5699125"/>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3327" name="Text Box 77"/>
          <p:cNvSpPr txBox="1">
            <a:spLocks noChangeArrowheads="1"/>
          </p:cNvSpPr>
          <p:nvPr/>
        </p:nvSpPr>
        <p:spPr bwMode="auto">
          <a:xfrm>
            <a:off x="1106488" y="1536700"/>
            <a:ext cx="11715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producer</a:t>
            </a:r>
          </a:p>
        </p:txBody>
      </p:sp>
      <p:grpSp>
        <p:nvGrpSpPr>
          <p:cNvPr id="13328" name="Group 78"/>
          <p:cNvGrpSpPr>
            <a:grpSpLocks/>
          </p:cNvGrpSpPr>
          <p:nvPr/>
        </p:nvGrpSpPr>
        <p:grpSpPr bwMode="auto">
          <a:xfrm>
            <a:off x="2317750" y="1350963"/>
            <a:ext cx="706438" cy="909637"/>
            <a:chOff x="2634" y="2618"/>
            <a:chExt cx="538" cy="692"/>
          </a:xfrm>
        </p:grpSpPr>
        <p:sp>
          <p:nvSpPr>
            <p:cNvPr id="13332" name="AutoShape 79"/>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3333" name="Freeform 80"/>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3334" name="Freeform 81"/>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3335" name="Rectangle 82"/>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3336" name="Rectangle 83"/>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3337" name="Oval 84"/>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3338" name="Oval 85"/>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3339" name="Oval 86"/>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3340" name="Oval 87"/>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3341" name="Freeform 88"/>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3342" name="Freeform 89"/>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3343" name="Freeform 90"/>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13329" name="Line 91"/>
          <p:cNvSpPr>
            <a:spLocks noChangeShapeType="1"/>
          </p:cNvSpPr>
          <p:nvPr/>
        </p:nvSpPr>
        <p:spPr bwMode="auto">
          <a:xfrm>
            <a:off x="2979738" y="1709738"/>
            <a:ext cx="893762"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3330" name="Text Box 161"/>
          <p:cNvSpPr txBox="1">
            <a:spLocks noChangeArrowheads="1"/>
          </p:cNvSpPr>
          <p:nvPr/>
        </p:nvSpPr>
        <p:spPr bwMode="auto">
          <a:xfrm>
            <a:off x="501650" y="2489200"/>
            <a:ext cx="11715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participant</a:t>
            </a:r>
          </a:p>
        </p:txBody>
      </p:sp>
      <p:sp>
        <p:nvSpPr>
          <p:cNvPr id="13331" name="Line 162"/>
          <p:cNvSpPr>
            <a:spLocks noChangeShapeType="1"/>
          </p:cNvSpPr>
          <p:nvPr/>
        </p:nvSpPr>
        <p:spPr bwMode="auto">
          <a:xfrm>
            <a:off x="2238375" y="2586038"/>
            <a:ext cx="2270125"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Line 2"/>
          <p:cNvSpPr>
            <a:spLocks noChangeShapeType="1"/>
          </p:cNvSpPr>
          <p:nvPr/>
        </p:nvSpPr>
        <p:spPr bwMode="auto">
          <a:xfrm flipV="1">
            <a:off x="4508500" y="1774825"/>
            <a:ext cx="0" cy="1954213"/>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4339" name="Rectangle 3"/>
          <p:cNvSpPr>
            <a:spLocks noGrp="1" noChangeArrowheads="1"/>
          </p:cNvSpPr>
          <p:nvPr>
            <p:ph type="title"/>
          </p:nvPr>
        </p:nvSpPr>
        <p:spPr/>
        <p:txBody>
          <a:bodyPr/>
          <a:lstStyle/>
          <a:p>
            <a:pPr eaLnBrk="1" hangingPunct="1"/>
            <a:r>
              <a:rPr lang="en-US" smtClean="0"/>
              <a:t>Locations</a:t>
            </a:r>
          </a:p>
        </p:txBody>
      </p:sp>
      <p:sp>
        <p:nvSpPr>
          <p:cNvPr id="14340" name="Rectangle 167"/>
          <p:cNvSpPr>
            <a:spLocks noGrp="1" noChangeArrowheads="1"/>
          </p:cNvSpPr>
          <p:nvPr>
            <p:ph idx="1"/>
          </p:nvPr>
        </p:nvSpPr>
        <p:spPr>
          <a:xfrm>
            <a:off x="5341938" y="1192213"/>
            <a:ext cx="3495675" cy="5197475"/>
          </a:xfrm>
        </p:spPr>
        <p:txBody>
          <a:bodyPr/>
          <a:lstStyle/>
          <a:p>
            <a:pPr>
              <a:buFont typeface="Arial" charset="0"/>
              <a:buChar char="•"/>
            </a:pPr>
            <a:r>
              <a:rPr lang="en-US" smtClean="0"/>
              <a:t>A </a:t>
            </a:r>
            <a:r>
              <a:rPr lang="en-US" b="1" smtClean="0"/>
              <a:t>location</a:t>
            </a:r>
            <a:r>
              <a:rPr lang="en-US" smtClean="0"/>
              <a:t> is a physical location relevant to account's insurance needs</a:t>
            </a:r>
          </a:p>
          <a:p>
            <a:pPr lvl="1"/>
            <a:r>
              <a:rPr lang="en-US" smtClean="0"/>
              <a:t>May or may not have buildings or other structures on it</a:t>
            </a:r>
          </a:p>
          <a:p>
            <a:pPr>
              <a:buFont typeface="Arial" charset="0"/>
              <a:buChar char="•"/>
            </a:pPr>
            <a:endParaRPr lang="en-US" smtClean="0"/>
          </a:p>
        </p:txBody>
      </p:sp>
      <p:sp>
        <p:nvSpPr>
          <p:cNvPr id="14341" name="AutoShape 6"/>
          <p:cNvSpPr>
            <a:spLocks noChangeArrowheads="1"/>
          </p:cNvSpPr>
          <p:nvPr/>
        </p:nvSpPr>
        <p:spPr bwMode="auto">
          <a:xfrm>
            <a:off x="1547813" y="2103438"/>
            <a:ext cx="428625" cy="439737"/>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4342" name="AutoShape 7"/>
          <p:cNvSpPr>
            <a:spLocks noChangeArrowheads="1"/>
          </p:cNvSpPr>
          <p:nvPr/>
        </p:nvSpPr>
        <p:spPr bwMode="auto">
          <a:xfrm>
            <a:off x="1797050" y="2390775"/>
            <a:ext cx="430213" cy="439738"/>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4343" name="AutoShape 8"/>
          <p:cNvSpPr>
            <a:spLocks noChangeArrowheads="1"/>
          </p:cNvSpPr>
          <p:nvPr/>
        </p:nvSpPr>
        <p:spPr bwMode="auto">
          <a:xfrm>
            <a:off x="2047875" y="2678113"/>
            <a:ext cx="430213" cy="438150"/>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4344" name="Group 9"/>
          <p:cNvGrpSpPr>
            <a:grpSpLocks/>
          </p:cNvGrpSpPr>
          <p:nvPr/>
        </p:nvGrpSpPr>
        <p:grpSpPr bwMode="auto">
          <a:xfrm>
            <a:off x="3867150" y="1023938"/>
            <a:ext cx="1279525" cy="1055687"/>
            <a:chOff x="465" y="602"/>
            <a:chExt cx="798" cy="659"/>
          </a:xfrm>
        </p:grpSpPr>
        <p:sp>
          <p:nvSpPr>
            <p:cNvPr id="14394" name="AutoShape 10"/>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14395" name="Rectangle 11"/>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4396" name="Rectangle 12"/>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14397" name="Rectangle 13"/>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14398" name="Rectangle 14"/>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wrap="none" anchor="ctr"/>
            <a:lstStyle/>
            <a:p>
              <a:endParaRPr lang="en-US"/>
            </a:p>
          </p:txBody>
        </p:sp>
        <p:sp>
          <p:nvSpPr>
            <p:cNvPr id="14399" name="Rectangle 15"/>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14400" name="Line 16"/>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4401" name="Line 17"/>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14402" name="Group 18"/>
            <p:cNvGrpSpPr>
              <a:grpSpLocks/>
            </p:cNvGrpSpPr>
            <p:nvPr/>
          </p:nvGrpSpPr>
          <p:grpSpPr bwMode="auto">
            <a:xfrm>
              <a:off x="575" y="644"/>
              <a:ext cx="508" cy="139"/>
              <a:chOff x="3046" y="1026"/>
              <a:chExt cx="502" cy="138"/>
            </a:xfrm>
          </p:grpSpPr>
          <p:sp>
            <p:nvSpPr>
              <p:cNvPr id="14403" name="Line 19"/>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4404" name="Line 20"/>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4405" name="Line 21"/>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4406" name="Line 22"/>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4407" name="Line 23"/>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4408" name="Line 24"/>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4409" name="Oval 25"/>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410" name="Freeform 26"/>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411" name="Freeform 27"/>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412" name="Freeform 28"/>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413" name="Freeform 29"/>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sp>
        <p:nvSpPr>
          <p:cNvPr id="14345" name="Text Box 32"/>
          <p:cNvSpPr txBox="1">
            <a:spLocks noChangeArrowheads="1"/>
          </p:cNvSpPr>
          <p:nvPr/>
        </p:nvSpPr>
        <p:spPr bwMode="auto">
          <a:xfrm>
            <a:off x="455613" y="3968750"/>
            <a:ext cx="9588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contact</a:t>
            </a:r>
          </a:p>
        </p:txBody>
      </p:sp>
      <p:sp>
        <p:nvSpPr>
          <p:cNvPr id="14346" name="Text Box 33"/>
          <p:cNvSpPr txBox="1">
            <a:spLocks noChangeArrowheads="1"/>
          </p:cNvSpPr>
          <p:nvPr/>
        </p:nvSpPr>
        <p:spPr bwMode="auto">
          <a:xfrm>
            <a:off x="1543050" y="3968750"/>
            <a:ext cx="11715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D33941"/>
                </a:solidFill>
              </a:rPr>
              <a:t>location</a:t>
            </a:r>
          </a:p>
        </p:txBody>
      </p:sp>
      <p:sp>
        <p:nvSpPr>
          <p:cNvPr id="14347" name="Line 34"/>
          <p:cNvSpPr>
            <a:spLocks noChangeShapeType="1"/>
          </p:cNvSpPr>
          <p:nvPr/>
        </p:nvSpPr>
        <p:spPr bwMode="auto">
          <a:xfrm>
            <a:off x="914400" y="3732213"/>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4348" name="AutoShape 35"/>
          <p:cNvSpPr>
            <a:spLocks noChangeArrowheads="1"/>
          </p:cNvSpPr>
          <p:nvPr/>
        </p:nvSpPr>
        <p:spPr bwMode="auto">
          <a:xfrm>
            <a:off x="481013" y="4302125"/>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4349" name="AutoShape 36"/>
          <p:cNvSpPr>
            <a:spLocks noChangeArrowheads="1"/>
          </p:cNvSpPr>
          <p:nvPr/>
        </p:nvSpPr>
        <p:spPr bwMode="auto">
          <a:xfrm>
            <a:off x="549275" y="5000625"/>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4350" name="AutoShape 37"/>
          <p:cNvSpPr>
            <a:spLocks noChangeArrowheads="1"/>
          </p:cNvSpPr>
          <p:nvPr/>
        </p:nvSpPr>
        <p:spPr bwMode="auto">
          <a:xfrm>
            <a:off x="617538" y="5699125"/>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4351" name="Line 38"/>
          <p:cNvSpPr>
            <a:spLocks noChangeShapeType="1"/>
          </p:cNvSpPr>
          <p:nvPr/>
        </p:nvSpPr>
        <p:spPr bwMode="auto">
          <a:xfrm>
            <a:off x="2157413" y="3746500"/>
            <a:ext cx="0" cy="233363"/>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4352" name="Group 39"/>
          <p:cNvGrpSpPr>
            <a:grpSpLocks/>
          </p:cNvGrpSpPr>
          <p:nvPr/>
        </p:nvGrpSpPr>
        <p:grpSpPr bwMode="auto">
          <a:xfrm>
            <a:off x="1455738" y="4287838"/>
            <a:ext cx="1335087" cy="735012"/>
            <a:chOff x="786" y="2531"/>
            <a:chExt cx="841" cy="463"/>
          </a:xfrm>
        </p:grpSpPr>
        <p:sp>
          <p:nvSpPr>
            <p:cNvPr id="14383" name="Freeform 40"/>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14384" name="Line 41"/>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4385" name="Line 42"/>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4386" name="Line 43"/>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4387" name="Freeform 44"/>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4388" name="Freeform 45"/>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14389" name="Freeform 46"/>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4390" name="Freeform 47"/>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4391" name="Freeform 48"/>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4392" name="Freeform 49"/>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4393" name="Freeform 50"/>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grpSp>
        <p:nvGrpSpPr>
          <p:cNvPr id="14353" name="Group 51"/>
          <p:cNvGrpSpPr>
            <a:grpSpLocks/>
          </p:cNvGrpSpPr>
          <p:nvPr/>
        </p:nvGrpSpPr>
        <p:grpSpPr bwMode="auto">
          <a:xfrm>
            <a:off x="1479550" y="4940300"/>
            <a:ext cx="1335088" cy="735013"/>
            <a:chOff x="786" y="2531"/>
            <a:chExt cx="841" cy="463"/>
          </a:xfrm>
        </p:grpSpPr>
        <p:sp>
          <p:nvSpPr>
            <p:cNvPr id="14372" name="Freeform 52"/>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14373" name="Line 53"/>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4374" name="Line 54"/>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4375" name="Line 55"/>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4376" name="Freeform 56"/>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4377" name="Freeform 57"/>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14378" name="Freeform 58"/>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4379" name="Freeform 59"/>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4380" name="Freeform 60"/>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4381" name="Freeform 61"/>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4382" name="Freeform 62"/>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sp>
        <p:nvSpPr>
          <p:cNvPr id="14354" name="Text Box 63"/>
          <p:cNvSpPr txBox="1">
            <a:spLocks noChangeArrowheads="1"/>
          </p:cNvSpPr>
          <p:nvPr/>
        </p:nvSpPr>
        <p:spPr bwMode="auto">
          <a:xfrm>
            <a:off x="1106488" y="1536700"/>
            <a:ext cx="11715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producer</a:t>
            </a:r>
          </a:p>
        </p:txBody>
      </p:sp>
      <p:grpSp>
        <p:nvGrpSpPr>
          <p:cNvPr id="14355" name="Group 64"/>
          <p:cNvGrpSpPr>
            <a:grpSpLocks/>
          </p:cNvGrpSpPr>
          <p:nvPr/>
        </p:nvGrpSpPr>
        <p:grpSpPr bwMode="auto">
          <a:xfrm>
            <a:off x="2317750" y="1350963"/>
            <a:ext cx="706438" cy="909637"/>
            <a:chOff x="2634" y="2618"/>
            <a:chExt cx="538" cy="692"/>
          </a:xfrm>
        </p:grpSpPr>
        <p:sp>
          <p:nvSpPr>
            <p:cNvPr id="14360" name="AutoShape 65"/>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4361" name="Freeform 66"/>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4362" name="Freeform 67"/>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4363" name="Rectangle 68"/>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4364" name="Rectangle 69"/>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4365" name="Oval 70"/>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4366" name="Oval 71"/>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4367" name="Oval 72"/>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4368" name="Oval 73"/>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4369" name="Freeform 74"/>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4370" name="Freeform 75"/>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4371" name="Freeform 76"/>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14356" name="Line 77"/>
          <p:cNvSpPr>
            <a:spLocks noChangeShapeType="1"/>
          </p:cNvSpPr>
          <p:nvPr/>
        </p:nvSpPr>
        <p:spPr bwMode="auto">
          <a:xfrm>
            <a:off x="2979738" y="1709738"/>
            <a:ext cx="893762"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4357" name="Text Box 136"/>
          <p:cNvSpPr txBox="1">
            <a:spLocks noChangeArrowheads="1"/>
          </p:cNvSpPr>
          <p:nvPr/>
        </p:nvSpPr>
        <p:spPr bwMode="auto">
          <a:xfrm>
            <a:off x="501650" y="2489200"/>
            <a:ext cx="11715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participant</a:t>
            </a:r>
          </a:p>
        </p:txBody>
      </p:sp>
      <p:sp>
        <p:nvSpPr>
          <p:cNvPr id="14358" name="Line 137"/>
          <p:cNvSpPr>
            <a:spLocks noChangeShapeType="1"/>
          </p:cNvSpPr>
          <p:nvPr/>
        </p:nvSpPr>
        <p:spPr bwMode="auto">
          <a:xfrm>
            <a:off x="2238375" y="2586038"/>
            <a:ext cx="2270125"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4359" name="Line 168"/>
          <p:cNvSpPr>
            <a:spLocks noChangeShapeType="1"/>
          </p:cNvSpPr>
          <p:nvPr/>
        </p:nvSpPr>
        <p:spPr bwMode="auto">
          <a:xfrm>
            <a:off x="900113" y="3749675"/>
            <a:ext cx="3625850"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2"/>
          <p:cNvSpPr>
            <a:spLocks noChangeShapeType="1"/>
          </p:cNvSpPr>
          <p:nvPr/>
        </p:nvSpPr>
        <p:spPr bwMode="auto">
          <a:xfrm flipV="1">
            <a:off x="4508500" y="1774825"/>
            <a:ext cx="0" cy="1954213"/>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363" name="Rectangle 3"/>
          <p:cNvSpPr>
            <a:spLocks noGrp="1" noChangeArrowheads="1"/>
          </p:cNvSpPr>
          <p:nvPr>
            <p:ph type="title"/>
          </p:nvPr>
        </p:nvSpPr>
        <p:spPr/>
        <p:txBody>
          <a:bodyPr/>
          <a:lstStyle/>
          <a:p>
            <a:pPr eaLnBrk="1" hangingPunct="1"/>
            <a:r>
              <a:rPr lang="en-US" smtClean="0"/>
              <a:t>Policies and underwriting files</a:t>
            </a:r>
          </a:p>
        </p:txBody>
      </p:sp>
      <p:sp>
        <p:nvSpPr>
          <p:cNvPr id="15364" name="Rectangle 168"/>
          <p:cNvSpPr>
            <a:spLocks noGrp="1" noChangeArrowheads="1"/>
          </p:cNvSpPr>
          <p:nvPr>
            <p:ph idx="1"/>
          </p:nvPr>
        </p:nvSpPr>
        <p:spPr>
          <a:xfrm>
            <a:off x="5341938" y="1192213"/>
            <a:ext cx="3495675" cy="5197475"/>
          </a:xfrm>
        </p:spPr>
        <p:txBody>
          <a:bodyPr/>
          <a:lstStyle/>
          <a:p>
            <a:pPr>
              <a:buFont typeface="Arial" charset="0"/>
              <a:buChar char="•"/>
            </a:pPr>
            <a:r>
              <a:rPr lang="en-US" dirty="0" smtClean="0"/>
              <a:t>Account may have one or more policies</a:t>
            </a:r>
          </a:p>
          <a:p>
            <a:pPr>
              <a:buFont typeface="Arial" charset="0"/>
              <a:buChar char="•"/>
            </a:pPr>
            <a:r>
              <a:rPr lang="en-US" dirty="0" smtClean="0"/>
              <a:t>An </a:t>
            </a:r>
            <a:r>
              <a:rPr lang="en-US" b="1" dirty="0" smtClean="0"/>
              <a:t>underwriting file</a:t>
            </a:r>
            <a:r>
              <a:rPr lang="en-US" dirty="0" smtClean="0"/>
              <a:t> is a collection of policies which may require processing as a group</a:t>
            </a:r>
          </a:p>
          <a:p>
            <a:pPr>
              <a:buFont typeface="Arial" charset="0"/>
              <a:buChar char="•"/>
            </a:pPr>
            <a:endParaRPr lang="en-US" dirty="0" smtClean="0"/>
          </a:p>
          <a:p>
            <a:pPr>
              <a:buFont typeface="Arial" charset="0"/>
              <a:buChar char="•"/>
            </a:pPr>
            <a:endParaRPr lang="en-US" dirty="0" smtClean="0"/>
          </a:p>
        </p:txBody>
      </p:sp>
      <p:sp>
        <p:nvSpPr>
          <p:cNvPr id="15365" name="AutoShape 6"/>
          <p:cNvSpPr>
            <a:spLocks noChangeArrowheads="1"/>
          </p:cNvSpPr>
          <p:nvPr/>
        </p:nvSpPr>
        <p:spPr bwMode="auto">
          <a:xfrm>
            <a:off x="1547813" y="2103438"/>
            <a:ext cx="428625" cy="439737"/>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5366" name="AutoShape 7"/>
          <p:cNvSpPr>
            <a:spLocks noChangeArrowheads="1"/>
          </p:cNvSpPr>
          <p:nvPr/>
        </p:nvSpPr>
        <p:spPr bwMode="auto">
          <a:xfrm>
            <a:off x="1797050" y="2390775"/>
            <a:ext cx="430213" cy="439738"/>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5367" name="AutoShape 8"/>
          <p:cNvSpPr>
            <a:spLocks noChangeArrowheads="1"/>
          </p:cNvSpPr>
          <p:nvPr/>
        </p:nvSpPr>
        <p:spPr bwMode="auto">
          <a:xfrm>
            <a:off x="2047875" y="2678113"/>
            <a:ext cx="430213" cy="438150"/>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5368" name="Group 10"/>
          <p:cNvGrpSpPr>
            <a:grpSpLocks/>
          </p:cNvGrpSpPr>
          <p:nvPr/>
        </p:nvGrpSpPr>
        <p:grpSpPr bwMode="auto">
          <a:xfrm>
            <a:off x="3867150" y="1023938"/>
            <a:ext cx="1279525" cy="1055687"/>
            <a:chOff x="465" y="602"/>
            <a:chExt cx="798" cy="659"/>
          </a:xfrm>
        </p:grpSpPr>
        <p:sp>
          <p:nvSpPr>
            <p:cNvPr id="15440" name="AutoShape 11"/>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15441" name="Rectangle 12"/>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5442" name="Rectangle 13"/>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15443" name="Rectangle 14"/>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15444" name="Rectangle 15"/>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wrap="none" anchor="ctr"/>
            <a:lstStyle/>
            <a:p>
              <a:endParaRPr lang="en-US"/>
            </a:p>
          </p:txBody>
        </p:sp>
        <p:sp>
          <p:nvSpPr>
            <p:cNvPr id="15445" name="Rectangle 16"/>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15446" name="Line 17"/>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5447" name="Line 18"/>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15448" name="Group 19"/>
            <p:cNvGrpSpPr>
              <a:grpSpLocks/>
            </p:cNvGrpSpPr>
            <p:nvPr/>
          </p:nvGrpSpPr>
          <p:grpSpPr bwMode="auto">
            <a:xfrm>
              <a:off x="575" y="644"/>
              <a:ext cx="508" cy="139"/>
              <a:chOff x="3046" y="1026"/>
              <a:chExt cx="502" cy="138"/>
            </a:xfrm>
          </p:grpSpPr>
          <p:sp>
            <p:nvSpPr>
              <p:cNvPr id="15449" name="Line 20"/>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5450" name="Line 21"/>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5451" name="Line 22"/>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5452" name="Line 23"/>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5453" name="Line 24"/>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5454" name="Line 25"/>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5455" name="Oval 26"/>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5456" name="Freeform 27"/>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5457" name="Freeform 28"/>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5458" name="Freeform 29"/>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5459" name="Freeform 30"/>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sp>
        <p:nvSpPr>
          <p:cNvPr id="15369" name="Text Box 33"/>
          <p:cNvSpPr txBox="1">
            <a:spLocks noChangeArrowheads="1"/>
          </p:cNvSpPr>
          <p:nvPr/>
        </p:nvSpPr>
        <p:spPr bwMode="auto">
          <a:xfrm>
            <a:off x="455613" y="3968750"/>
            <a:ext cx="9588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contact</a:t>
            </a:r>
          </a:p>
        </p:txBody>
      </p:sp>
      <p:sp>
        <p:nvSpPr>
          <p:cNvPr id="15370" name="Text Box 34"/>
          <p:cNvSpPr txBox="1">
            <a:spLocks noChangeArrowheads="1"/>
          </p:cNvSpPr>
          <p:nvPr/>
        </p:nvSpPr>
        <p:spPr bwMode="auto">
          <a:xfrm>
            <a:off x="1543050" y="3968750"/>
            <a:ext cx="11715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location</a:t>
            </a:r>
          </a:p>
        </p:txBody>
      </p:sp>
      <p:sp>
        <p:nvSpPr>
          <p:cNvPr id="15371" name="Line 35"/>
          <p:cNvSpPr>
            <a:spLocks noChangeShapeType="1"/>
          </p:cNvSpPr>
          <p:nvPr/>
        </p:nvSpPr>
        <p:spPr bwMode="auto">
          <a:xfrm>
            <a:off x="914400" y="3732213"/>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372" name="AutoShape 36"/>
          <p:cNvSpPr>
            <a:spLocks noChangeArrowheads="1"/>
          </p:cNvSpPr>
          <p:nvPr/>
        </p:nvSpPr>
        <p:spPr bwMode="auto">
          <a:xfrm>
            <a:off x="481013" y="4302125"/>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5373" name="AutoShape 37"/>
          <p:cNvSpPr>
            <a:spLocks noChangeArrowheads="1"/>
          </p:cNvSpPr>
          <p:nvPr/>
        </p:nvSpPr>
        <p:spPr bwMode="auto">
          <a:xfrm>
            <a:off x="549275" y="5000625"/>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5374" name="AutoShape 38"/>
          <p:cNvSpPr>
            <a:spLocks noChangeArrowheads="1"/>
          </p:cNvSpPr>
          <p:nvPr/>
        </p:nvSpPr>
        <p:spPr bwMode="auto">
          <a:xfrm>
            <a:off x="617538" y="5699125"/>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5375" name="Line 39"/>
          <p:cNvSpPr>
            <a:spLocks noChangeShapeType="1"/>
          </p:cNvSpPr>
          <p:nvPr/>
        </p:nvSpPr>
        <p:spPr bwMode="auto">
          <a:xfrm>
            <a:off x="2157413" y="3746500"/>
            <a:ext cx="0" cy="233363"/>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5376" name="Group 40"/>
          <p:cNvGrpSpPr>
            <a:grpSpLocks/>
          </p:cNvGrpSpPr>
          <p:nvPr/>
        </p:nvGrpSpPr>
        <p:grpSpPr bwMode="auto">
          <a:xfrm>
            <a:off x="1455738" y="4287838"/>
            <a:ext cx="1335087" cy="735012"/>
            <a:chOff x="786" y="2531"/>
            <a:chExt cx="841" cy="463"/>
          </a:xfrm>
        </p:grpSpPr>
        <p:sp>
          <p:nvSpPr>
            <p:cNvPr id="15429" name="Freeform 41"/>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15430" name="Line 42"/>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5431" name="Line 43"/>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5432" name="Line 44"/>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5433" name="Freeform 45"/>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5434" name="Freeform 46"/>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15435" name="Freeform 47"/>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5436" name="Freeform 48"/>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5437" name="Freeform 49"/>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5438" name="Freeform 50"/>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5439" name="Freeform 51"/>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grpSp>
        <p:nvGrpSpPr>
          <p:cNvPr id="15377" name="Group 52"/>
          <p:cNvGrpSpPr>
            <a:grpSpLocks/>
          </p:cNvGrpSpPr>
          <p:nvPr/>
        </p:nvGrpSpPr>
        <p:grpSpPr bwMode="auto">
          <a:xfrm>
            <a:off x="1479550" y="4940300"/>
            <a:ext cx="1335088" cy="735013"/>
            <a:chOff x="786" y="2531"/>
            <a:chExt cx="841" cy="463"/>
          </a:xfrm>
        </p:grpSpPr>
        <p:sp>
          <p:nvSpPr>
            <p:cNvPr id="15418" name="Freeform 53"/>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15419" name="Line 54"/>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5420" name="Line 55"/>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5421" name="Line 56"/>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5422" name="Freeform 57"/>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5423" name="Freeform 58"/>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15424" name="Freeform 59"/>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5425" name="Freeform 60"/>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5426" name="Freeform 61"/>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5427" name="Freeform 62"/>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5428" name="Freeform 63"/>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sp>
        <p:nvSpPr>
          <p:cNvPr id="15378" name="Text Box 64"/>
          <p:cNvSpPr txBox="1">
            <a:spLocks noChangeArrowheads="1"/>
          </p:cNvSpPr>
          <p:nvPr/>
        </p:nvSpPr>
        <p:spPr bwMode="auto">
          <a:xfrm>
            <a:off x="1106488" y="1536700"/>
            <a:ext cx="11715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producer</a:t>
            </a:r>
          </a:p>
        </p:txBody>
      </p:sp>
      <p:grpSp>
        <p:nvGrpSpPr>
          <p:cNvPr id="15379" name="Group 65"/>
          <p:cNvGrpSpPr>
            <a:grpSpLocks/>
          </p:cNvGrpSpPr>
          <p:nvPr/>
        </p:nvGrpSpPr>
        <p:grpSpPr bwMode="auto">
          <a:xfrm>
            <a:off x="2317750" y="1350963"/>
            <a:ext cx="706438" cy="909637"/>
            <a:chOff x="2634" y="2618"/>
            <a:chExt cx="538" cy="692"/>
          </a:xfrm>
        </p:grpSpPr>
        <p:sp>
          <p:nvSpPr>
            <p:cNvPr id="15406" name="AutoShape 66"/>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5407" name="Freeform 67"/>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5408" name="Freeform 68"/>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5409" name="Rectangle 69"/>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5410" name="Rectangle 70"/>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5411" name="Oval 71"/>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5412" name="Oval 72"/>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5413" name="Oval 73"/>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5414" name="Oval 74"/>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5415" name="Freeform 75"/>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5416" name="Freeform 76"/>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5417" name="Freeform 77"/>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15380" name="Line 78"/>
          <p:cNvSpPr>
            <a:spLocks noChangeShapeType="1"/>
          </p:cNvSpPr>
          <p:nvPr/>
        </p:nvSpPr>
        <p:spPr bwMode="auto">
          <a:xfrm>
            <a:off x="2979738" y="1709738"/>
            <a:ext cx="893762"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381" name="Text Box 137"/>
          <p:cNvSpPr txBox="1">
            <a:spLocks noChangeArrowheads="1"/>
          </p:cNvSpPr>
          <p:nvPr/>
        </p:nvSpPr>
        <p:spPr bwMode="auto">
          <a:xfrm>
            <a:off x="501650" y="2489200"/>
            <a:ext cx="11715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participant</a:t>
            </a:r>
          </a:p>
        </p:txBody>
      </p:sp>
      <p:sp>
        <p:nvSpPr>
          <p:cNvPr id="15382" name="Line 138"/>
          <p:cNvSpPr>
            <a:spLocks noChangeShapeType="1"/>
          </p:cNvSpPr>
          <p:nvPr/>
        </p:nvSpPr>
        <p:spPr bwMode="auto">
          <a:xfrm>
            <a:off x="2238375" y="2586038"/>
            <a:ext cx="2270125"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383" name="Text Box 139"/>
          <p:cNvSpPr txBox="1">
            <a:spLocks noChangeArrowheads="1"/>
          </p:cNvSpPr>
          <p:nvPr/>
        </p:nvSpPr>
        <p:spPr bwMode="auto">
          <a:xfrm>
            <a:off x="2960688" y="3981450"/>
            <a:ext cx="871537" cy="823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D33941"/>
                </a:solidFill>
              </a:rPr>
              <a:t>policy</a:t>
            </a:r>
            <a:br>
              <a:rPr lang="en-US" sz="1800" dirty="0">
                <a:solidFill>
                  <a:srgbClr val="D33941"/>
                </a:solidFill>
              </a:rPr>
            </a:br>
            <a:r>
              <a:rPr lang="en-US" sz="1800" dirty="0">
                <a:solidFill>
                  <a:srgbClr val="D33941"/>
                </a:solidFill>
              </a:rPr>
              <a:t>(and</a:t>
            </a:r>
            <a:br>
              <a:rPr lang="en-US" sz="1800" dirty="0">
                <a:solidFill>
                  <a:srgbClr val="D33941"/>
                </a:solidFill>
              </a:rPr>
            </a:br>
            <a:r>
              <a:rPr lang="en-US" sz="1800" dirty="0">
                <a:solidFill>
                  <a:srgbClr val="D33941"/>
                </a:solidFill>
              </a:rPr>
              <a:t>UW file)</a:t>
            </a:r>
          </a:p>
        </p:txBody>
      </p:sp>
      <p:sp>
        <p:nvSpPr>
          <p:cNvPr id="15384" name="Line 140"/>
          <p:cNvSpPr>
            <a:spLocks noChangeShapeType="1"/>
          </p:cNvSpPr>
          <p:nvPr/>
        </p:nvSpPr>
        <p:spPr bwMode="auto">
          <a:xfrm>
            <a:off x="3397250" y="3744913"/>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5385" name="Group 141"/>
          <p:cNvGrpSpPr>
            <a:grpSpLocks/>
          </p:cNvGrpSpPr>
          <p:nvPr/>
        </p:nvGrpSpPr>
        <p:grpSpPr bwMode="auto">
          <a:xfrm>
            <a:off x="3074988" y="4829175"/>
            <a:ext cx="687387" cy="774700"/>
            <a:chOff x="2324" y="435"/>
            <a:chExt cx="933" cy="1052"/>
          </a:xfrm>
        </p:grpSpPr>
        <p:sp>
          <p:nvSpPr>
            <p:cNvPr id="15397" name="AutoShape 142"/>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5398" name="Freeform 143"/>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5399" name="Freeform 144"/>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5400" name="Freeform 145"/>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5401" name="Group 146"/>
            <p:cNvGrpSpPr>
              <a:grpSpLocks/>
            </p:cNvGrpSpPr>
            <p:nvPr/>
          </p:nvGrpSpPr>
          <p:grpSpPr bwMode="auto">
            <a:xfrm>
              <a:off x="2889" y="957"/>
              <a:ext cx="348" cy="510"/>
              <a:chOff x="2784" y="3210"/>
              <a:chExt cx="523" cy="772"/>
            </a:xfrm>
          </p:grpSpPr>
          <p:sp>
            <p:nvSpPr>
              <p:cNvPr id="15402" name="AutoShape 147"/>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15403" name="AutoShape 148"/>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15404" name="AutoShape 149"/>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wrap="none" lIns="0" tIns="0" rIns="0" bIns="0" anchor="ctr">
                <a:spAutoFit/>
              </a:bodyPr>
              <a:lstStyle/>
              <a:p>
                <a:endParaRPr lang="en-US"/>
              </a:p>
            </p:txBody>
          </p:sp>
          <p:sp>
            <p:nvSpPr>
              <p:cNvPr id="15405" name="Oval 150"/>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15386" name="Group 151"/>
          <p:cNvGrpSpPr>
            <a:grpSpLocks/>
          </p:cNvGrpSpPr>
          <p:nvPr/>
        </p:nvGrpSpPr>
        <p:grpSpPr bwMode="auto">
          <a:xfrm>
            <a:off x="3327400" y="5197475"/>
            <a:ext cx="687388" cy="774700"/>
            <a:chOff x="2324" y="435"/>
            <a:chExt cx="933" cy="1052"/>
          </a:xfrm>
        </p:grpSpPr>
        <p:sp>
          <p:nvSpPr>
            <p:cNvPr id="15388" name="AutoShape 152"/>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5389" name="Freeform 153"/>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5390" name="Freeform 154"/>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5391" name="Freeform 155"/>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5392" name="Group 156"/>
            <p:cNvGrpSpPr>
              <a:grpSpLocks/>
            </p:cNvGrpSpPr>
            <p:nvPr/>
          </p:nvGrpSpPr>
          <p:grpSpPr bwMode="auto">
            <a:xfrm>
              <a:off x="2889" y="957"/>
              <a:ext cx="348" cy="510"/>
              <a:chOff x="2784" y="3210"/>
              <a:chExt cx="523" cy="772"/>
            </a:xfrm>
          </p:grpSpPr>
          <p:sp>
            <p:nvSpPr>
              <p:cNvPr id="15393" name="AutoShape 157"/>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15394" name="AutoShape 158"/>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15395" name="AutoShape 159"/>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wrap="none" lIns="0" tIns="0" rIns="0" bIns="0" anchor="ctr">
                <a:spAutoFit/>
              </a:bodyPr>
              <a:lstStyle/>
              <a:p>
                <a:endParaRPr lang="en-US"/>
              </a:p>
            </p:txBody>
          </p:sp>
          <p:sp>
            <p:nvSpPr>
              <p:cNvPr id="15396" name="Oval 160"/>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grpSp>
      </p:grpSp>
      <p:sp>
        <p:nvSpPr>
          <p:cNvPr id="15387" name="Line 169"/>
          <p:cNvSpPr>
            <a:spLocks noChangeShapeType="1"/>
          </p:cNvSpPr>
          <p:nvPr/>
        </p:nvSpPr>
        <p:spPr bwMode="auto">
          <a:xfrm>
            <a:off x="900113" y="3749675"/>
            <a:ext cx="3625850"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Line 2"/>
          <p:cNvSpPr>
            <a:spLocks noChangeShapeType="1"/>
          </p:cNvSpPr>
          <p:nvPr/>
        </p:nvSpPr>
        <p:spPr bwMode="auto">
          <a:xfrm flipV="1">
            <a:off x="4508500" y="1774825"/>
            <a:ext cx="0" cy="1954213"/>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6387" name="Rectangle 3"/>
          <p:cNvSpPr>
            <a:spLocks noGrp="1" noChangeArrowheads="1"/>
          </p:cNvSpPr>
          <p:nvPr>
            <p:ph type="title"/>
          </p:nvPr>
        </p:nvSpPr>
        <p:spPr/>
        <p:txBody>
          <a:bodyPr/>
          <a:lstStyle/>
          <a:p>
            <a:pPr eaLnBrk="1" hangingPunct="1"/>
            <a:r>
              <a:rPr lang="en-US" smtClean="0"/>
              <a:t>Jobs</a:t>
            </a:r>
          </a:p>
        </p:txBody>
      </p:sp>
      <p:sp>
        <p:nvSpPr>
          <p:cNvPr id="16388" name="Rectangle 167"/>
          <p:cNvSpPr>
            <a:spLocks noGrp="1" noChangeArrowheads="1"/>
          </p:cNvSpPr>
          <p:nvPr>
            <p:ph idx="1"/>
          </p:nvPr>
        </p:nvSpPr>
        <p:spPr>
          <a:xfrm>
            <a:off x="5341938" y="1192213"/>
            <a:ext cx="3495675" cy="5197475"/>
          </a:xfrm>
        </p:spPr>
        <p:txBody>
          <a:bodyPr/>
          <a:lstStyle/>
          <a:p>
            <a:pPr>
              <a:buFont typeface="Arial" charset="0"/>
              <a:buChar char="•"/>
            </a:pPr>
            <a:r>
              <a:rPr lang="en-US" smtClean="0"/>
              <a:t>Jobs include:</a:t>
            </a:r>
          </a:p>
          <a:p>
            <a:pPr lvl="1"/>
            <a:r>
              <a:rPr lang="en-US" smtClean="0"/>
              <a:t>Submissions which did not or have not yet resulted in policies</a:t>
            </a:r>
          </a:p>
          <a:p>
            <a:pPr lvl="1"/>
            <a:r>
              <a:rPr lang="en-US" smtClean="0"/>
              <a:t>Submissions for policies held by account</a:t>
            </a:r>
          </a:p>
          <a:p>
            <a:pPr lvl="1"/>
            <a:r>
              <a:rPr lang="en-US" smtClean="0"/>
              <a:t>Other jobs which modify account policies (changes, renewals, cancellations, and so on)</a:t>
            </a:r>
          </a:p>
        </p:txBody>
      </p:sp>
      <p:sp>
        <p:nvSpPr>
          <p:cNvPr id="16389" name="Line 4"/>
          <p:cNvSpPr>
            <a:spLocks noChangeShapeType="1"/>
          </p:cNvSpPr>
          <p:nvPr/>
        </p:nvSpPr>
        <p:spPr bwMode="auto">
          <a:xfrm>
            <a:off x="900113" y="3749675"/>
            <a:ext cx="3822700"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6390" name="AutoShape 6"/>
          <p:cNvSpPr>
            <a:spLocks noChangeArrowheads="1"/>
          </p:cNvSpPr>
          <p:nvPr/>
        </p:nvSpPr>
        <p:spPr bwMode="auto">
          <a:xfrm>
            <a:off x="1547813" y="2103438"/>
            <a:ext cx="428625" cy="439737"/>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6391" name="AutoShape 7"/>
          <p:cNvSpPr>
            <a:spLocks noChangeArrowheads="1"/>
          </p:cNvSpPr>
          <p:nvPr/>
        </p:nvSpPr>
        <p:spPr bwMode="auto">
          <a:xfrm>
            <a:off x="1797050" y="2390775"/>
            <a:ext cx="430213" cy="439738"/>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6392" name="AutoShape 8"/>
          <p:cNvSpPr>
            <a:spLocks noChangeArrowheads="1"/>
          </p:cNvSpPr>
          <p:nvPr/>
        </p:nvSpPr>
        <p:spPr bwMode="auto">
          <a:xfrm>
            <a:off x="2047875" y="2678113"/>
            <a:ext cx="430213" cy="438150"/>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6393" name="Group 9"/>
          <p:cNvGrpSpPr>
            <a:grpSpLocks/>
          </p:cNvGrpSpPr>
          <p:nvPr/>
        </p:nvGrpSpPr>
        <p:grpSpPr bwMode="auto">
          <a:xfrm>
            <a:off x="3867150" y="1023938"/>
            <a:ext cx="1279525" cy="1055687"/>
            <a:chOff x="465" y="602"/>
            <a:chExt cx="798" cy="659"/>
          </a:xfrm>
        </p:grpSpPr>
        <p:sp>
          <p:nvSpPr>
            <p:cNvPr id="16471" name="AutoShape 10"/>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16472" name="Rectangle 11"/>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6473" name="Rectangle 12"/>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16474" name="Rectangle 13"/>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16475" name="Rectangle 14"/>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wrap="none" anchor="ctr"/>
            <a:lstStyle/>
            <a:p>
              <a:endParaRPr lang="en-US"/>
            </a:p>
          </p:txBody>
        </p:sp>
        <p:sp>
          <p:nvSpPr>
            <p:cNvPr id="16476" name="Rectangle 15"/>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16477" name="Line 16"/>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6478" name="Line 17"/>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16479" name="Group 18"/>
            <p:cNvGrpSpPr>
              <a:grpSpLocks/>
            </p:cNvGrpSpPr>
            <p:nvPr/>
          </p:nvGrpSpPr>
          <p:grpSpPr bwMode="auto">
            <a:xfrm>
              <a:off x="575" y="644"/>
              <a:ext cx="508" cy="139"/>
              <a:chOff x="3046" y="1026"/>
              <a:chExt cx="502" cy="138"/>
            </a:xfrm>
          </p:grpSpPr>
          <p:sp>
            <p:nvSpPr>
              <p:cNvPr id="16480" name="Line 19"/>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6481" name="Line 20"/>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6482" name="Line 21"/>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6483" name="Line 22"/>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6484" name="Line 23"/>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6485" name="Line 24"/>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6486" name="Oval 25"/>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6487" name="Freeform 26"/>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6488" name="Freeform 27"/>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6489" name="Freeform 28"/>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6490" name="Freeform 29"/>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sp>
        <p:nvSpPr>
          <p:cNvPr id="16394" name="Text Box 32"/>
          <p:cNvSpPr txBox="1">
            <a:spLocks noChangeArrowheads="1"/>
          </p:cNvSpPr>
          <p:nvPr/>
        </p:nvSpPr>
        <p:spPr bwMode="auto">
          <a:xfrm>
            <a:off x="455613" y="3968750"/>
            <a:ext cx="9588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contact</a:t>
            </a:r>
          </a:p>
        </p:txBody>
      </p:sp>
      <p:sp>
        <p:nvSpPr>
          <p:cNvPr id="16395" name="Text Box 33"/>
          <p:cNvSpPr txBox="1">
            <a:spLocks noChangeArrowheads="1"/>
          </p:cNvSpPr>
          <p:nvPr/>
        </p:nvSpPr>
        <p:spPr bwMode="auto">
          <a:xfrm>
            <a:off x="1543050" y="3968750"/>
            <a:ext cx="11715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location</a:t>
            </a:r>
          </a:p>
        </p:txBody>
      </p:sp>
      <p:sp>
        <p:nvSpPr>
          <p:cNvPr id="16396" name="Line 34"/>
          <p:cNvSpPr>
            <a:spLocks noChangeShapeType="1"/>
          </p:cNvSpPr>
          <p:nvPr/>
        </p:nvSpPr>
        <p:spPr bwMode="auto">
          <a:xfrm>
            <a:off x="914400" y="3732213"/>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6397" name="AutoShape 35"/>
          <p:cNvSpPr>
            <a:spLocks noChangeArrowheads="1"/>
          </p:cNvSpPr>
          <p:nvPr/>
        </p:nvSpPr>
        <p:spPr bwMode="auto">
          <a:xfrm>
            <a:off x="481013" y="4302125"/>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6398" name="AutoShape 36"/>
          <p:cNvSpPr>
            <a:spLocks noChangeArrowheads="1"/>
          </p:cNvSpPr>
          <p:nvPr/>
        </p:nvSpPr>
        <p:spPr bwMode="auto">
          <a:xfrm>
            <a:off x="549275" y="5000625"/>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6399" name="AutoShape 37"/>
          <p:cNvSpPr>
            <a:spLocks noChangeArrowheads="1"/>
          </p:cNvSpPr>
          <p:nvPr/>
        </p:nvSpPr>
        <p:spPr bwMode="auto">
          <a:xfrm>
            <a:off x="617538" y="5699125"/>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6400" name="Line 38"/>
          <p:cNvSpPr>
            <a:spLocks noChangeShapeType="1"/>
          </p:cNvSpPr>
          <p:nvPr/>
        </p:nvSpPr>
        <p:spPr bwMode="auto">
          <a:xfrm>
            <a:off x="2157413" y="3746500"/>
            <a:ext cx="0" cy="233363"/>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6401" name="Group 39"/>
          <p:cNvGrpSpPr>
            <a:grpSpLocks/>
          </p:cNvGrpSpPr>
          <p:nvPr/>
        </p:nvGrpSpPr>
        <p:grpSpPr bwMode="auto">
          <a:xfrm>
            <a:off x="1455738" y="4287838"/>
            <a:ext cx="1335087" cy="735012"/>
            <a:chOff x="786" y="2531"/>
            <a:chExt cx="841" cy="463"/>
          </a:xfrm>
        </p:grpSpPr>
        <p:sp>
          <p:nvSpPr>
            <p:cNvPr id="16460" name="Freeform 40"/>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16461" name="Line 41"/>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6462" name="Line 42"/>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6463" name="Line 43"/>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6464" name="Freeform 44"/>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6465" name="Freeform 45"/>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16466" name="Freeform 46"/>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6467" name="Freeform 47"/>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6468" name="Freeform 48"/>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6469" name="Freeform 49"/>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6470" name="Freeform 50"/>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grpSp>
        <p:nvGrpSpPr>
          <p:cNvPr id="16402" name="Group 51"/>
          <p:cNvGrpSpPr>
            <a:grpSpLocks/>
          </p:cNvGrpSpPr>
          <p:nvPr/>
        </p:nvGrpSpPr>
        <p:grpSpPr bwMode="auto">
          <a:xfrm>
            <a:off x="1479550" y="4940300"/>
            <a:ext cx="1335088" cy="735013"/>
            <a:chOff x="786" y="2531"/>
            <a:chExt cx="841" cy="463"/>
          </a:xfrm>
        </p:grpSpPr>
        <p:sp>
          <p:nvSpPr>
            <p:cNvPr id="16449" name="Freeform 52"/>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16450" name="Line 53"/>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6451" name="Line 54"/>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6452" name="Line 55"/>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6453" name="Freeform 56"/>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6454" name="Freeform 57"/>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16455" name="Freeform 58"/>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6456" name="Freeform 59"/>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6457" name="Freeform 60"/>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6458" name="Freeform 61"/>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6459" name="Freeform 62"/>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sp>
        <p:nvSpPr>
          <p:cNvPr id="16403" name="Text Box 63"/>
          <p:cNvSpPr txBox="1">
            <a:spLocks noChangeArrowheads="1"/>
          </p:cNvSpPr>
          <p:nvPr/>
        </p:nvSpPr>
        <p:spPr bwMode="auto">
          <a:xfrm>
            <a:off x="1106488" y="1536700"/>
            <a:ext cx="11715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producer</a:t>
            </a:r>
          </a:p>
        </p:txBody>
      </p:sp>
      <p:grpSp>
        <p:nvGrpSpPr>
          <p:cNvPr id="16404" name="Group 64"/>
          <p:cNvGrpSpPr>
            <a:grpSpLocks/>
          </p:cNvGrpSpPr>
          <p:nvPr/>
        </p:nvGrpSpPr>
        <p:grpSpPr bwMode="auto">
          <a:xfrm>
            <a:off x="2317750" y="1350963"/>
            <a:ext cx="706438" cy="909637"/>
            <a:chOff x="2634" y="2618"/>
            <a:chExt cx="538" cy="692"/>
          </a:xfrm>
        </p:grpSpPr>
        <p:sp>
          <p:nvSpPr>
            <p:cNvPr id="16437" name="AutoShape 65"/>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6438" name="Freeform 66"/>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6439" name="Freeform 67"/>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6440" name="Rectangle 68"/>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6441" name="Rectangle 69"/>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6442" name="Oval 70"/>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6443" name="Oval 71"/>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6444" name="Oval 72"/>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6445" name="Oval 73"/>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6446" name="Freeform 74"/>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6447" name="Freeform 75"/>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6448" name="Freeform 76"/>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16405" name="Line 77"/>
          <p:cNvSpPr>
            <a:spLocks noChangeShapeType="1"/>
          </p:cNvSpPr>
          <p:nvPr/>
        </p:nvSpPr>
        <p:spPr bwMode="auto">
          <a:xfrm>
            <a:off x="2979738" y="1709738"/>
            <a:ext cx="893762"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6406" name="Text Box 136"/>
          <p:cNvSpPr txBox="1">
            <a:spLocks noChangeArrowheads="1"/>
          </p:cNvSpPr>
          <p:nvPr/>
        </p:nvSpPr>
        <p:spPr bwMode="auto">
          <a:xfrm>
            <a:off x="501650" y="2489200"/>
            <a:ext cx="11715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participant</a:t>
            </a:r>
          </a:p>
        </p:txBody>
      </p:sp>
      <p:sp>
        <p:nvSpPr>
          <p:cNvPr id="16407" name="Line 137"/>
          <p:cNvSpPr>
            <a:spLocks noChangeShapeType="1"/>
          </p:cNvSpPr>
          <p:nvPr/>
        </p:nvSpPr>
        <p:spPr bwMode="auto">
          <a:xfrm>
            <a:off x="2238375" y="2586038"/>
            <a:ext cx="2270125"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6408" name="Text Box 138"/>
          <p:cNvSpPr txBox="1">
            <a:spLocks noChangeArrowheads="1"/>
          </p:cNvSpPr>
          <p:nvPr/>
        </p:nvSpPr>
        <p:spPr bwMode="auto">
          <a:xfrm>
            <a:off x="2960688" y="3981450"/>
            <a:ext cx="871537" cy="823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policy</a:t>
            </a:r>
            <a:br>
              <a:rPr lang="en-US" sz="1800">
                <a:solidFill>
                  <a:schemeClr val="bg1"/>
                </a:solidFill>
              </a:rPr>
            </a:br>
            <a:r>
              <a:rPr lang="en-US" sz="1800">
                <a:solidFill>
                  <a:schemeClr val="bg1"/>
                </a:solidFill>
              </a:rPr>
              <a:t>(and</a:t>
            </a:r>
            <a:br>
              <a:rPr lang="en-US" sz="1800">
                <a:solidFill>
                  <a:schemeClr val="bg1"/>
                </a:solidFill>
              </a:rPr>
            </a:br>
            <a:r>
              <a:rPr lang="en-US" sz="1800">
                <a:solidFill>
                  <a:schemeClr val="bg1"/>
                </a:solidFill>
              </a:rPr>
              <a:t>UW file)</a:t>
            </a:r>
          </a:p>
        </p:txBody>
      </p:sp>
      <p:sp>
        <p:nvSpPr>
          <p:cNvPr id="16409" name="Line 139"/>
          <p:cNvSpPr>
            <a:spLocks noChangeShapeType="1"/>
          </p:cNvSpPr>
          <p:nvPr/>
        </p:nvSpPr>
        <p:spPr bwMode="auto">
          <a:xfrm>
            <a:off x="3397250" y="3744913"/>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6410" name="Group 140"/>
          <p:cNvGrpSpPr>
            <a:grpSpLocks/>
          </p:cNvGrpSpPr>
          <p:nvPr/>
        </p:nvGrpSpPr>
        <p:grpSpPr bwMode="auto">
          <a:xfrm>
            <a:off x="3074988" y="4829175"/>
            <a:ext cx="687387" cy="774700"/>
            <a:chOff x="2324" y="435"/>
            <a:chExt cx="933" cy="1052"/>
          </a:xfrm>
        </p:grpSpPr>
        <p:sp>
          <p:nvSpPr>
            <p:cNvPr id="16428" name="AutoShape 141"/>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6429" name="Freeform 142"/>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6430" name="Freeform 143"/>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6431" name="Freeform 144"/>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6432" name="Group 145"/>
            <p:cNvGrpSpPr>
              <a:grpSpLocks/>
            </p:cNvGrpSpPr>
            <p:nvPr/>
          </p:nvGrpSpPr>
          <p:grpSpPr bwMode="auto">
            <a:xfrm>
              <a:off x="2889" y="957"/>
              <a:ext cx="348" cy="510"/>
              <a:chOff x="2784" y="3210"/>
              <a:chExt cx="523" cy="772"/>
            </a:xfrm>
          </p:grpSpPr>
          <p:sp>
            <p:nvSpPr>
              <p:cNvPr id="16433" name="AutoShape 14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16434" name="AutoShape 14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16435" name="AutoShape 148"/>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wrap="none" lIns="0" tIns="0" rIns="0" bIns="0" anchor="ctr">
                <a:spAutoFit/>
              </a:bodyPr>
              <a:lstStyle/>
              <a:p>
                <a:endParaRPr lang="en-US"/>
              </a:p>
            </p:txBody>
          </p:sp>
          <p:sp>
            <p:nvSpPr>
              <p:cNvPr id="16436" name="Oval 149"/>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16411" name="Group 150"/>
          <p:cNvGrpSpPr>
            <a:grpSpLocks/>
          </p:cNvGrpSpPr>
          <p:nvPr/>
        </p:nvGrpSpPr>
        <p:grpSpPr bwMode="auto">
          <a:xfrm>
            <a:off x="3327400" y="5197475"/>
            <a:ext cx="687388" cy="774700"/>
            <a:chOff x="2324" y="435"/>
            <a:chExt cx="933" cy="1052"/>
          </a:xfrm>
        </p:grpSpPr>
        <p:sp>
          <p:nvSpPr>
            <p:cNvPr id="16419" name="AutoShape 151"/>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6420" name="Freeform 152"/>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6421" name="Freeform 153"/>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6422" name="Freeform 154"/>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6423" name="Group 155"/>
            <p:cNvGrpSpPr>
              <a:grpSpLocks/>
            </p:cNvGrpSpPr>
            <p:nvPr/>
          </p:nvGrpSpPr>
          <p:grpSpPr bwMode="auto">
            <a:xfrm>
              <a:off x="2889" y="957"/>
              <a:ext cx="348" cy="510"/>
              <a:chOff x="2784" y="3210"/>
              <a:chExt cx="523" cy="772"/>
            </a:xfrm>
          </p:grpSpPr>
          <p:sp>
            <p:nvSpPr>
              <p:cNvPr id="16424" name="AutoShape 15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16425" name="AutoShape 15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16426" name="AutoShape 158"/>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wrap="none" lIns="0" tIns="0" rIns="0" bIns="0" anchor="ctr">
                <a:spAutoFit/>
              </a:bodyPr>
              <a:lstStyle/>
              <a:p>
                <a:endParaRPr lang="en-US"/>
              </a:p>
            </p:txBody>
          </p:sp>
          <p:sp>
            <p:nvSpPr>
              <p:cNvPr id="16427" name="Oval 159"/>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grpSp>
      </p:grpSp>
      <p:sp>
        <p:nvSpPr>
          <p:cNvPr id="16412" name="Text Box 160"/>
          <p:cNvSpPr txBox="1">
            <a:spLocks noChangeArrowheads="1"/>
          </p:cNvSpPr>
          <p:nvPr/>
        </p:nvSpPr>
        <p:spPr bwMode="auto">
          <a:xfrm>
            <a:off x="3944938" y="3921125"/>
            <a:ext cx="1446212" cy="55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smtClean="0">
                <a:solidFill>
                  <a:srgbClr val="D33941"/>
                </a:solidFill>
              </a:rPr>
              <a:t>trans-</a:t>
            </a:r>
            <a:br>
              <a:rPr lang="en-US" sz="1800" dirty="0" smtClean="0">
                <a:solidFill>
                  <a:srgbClr val="D33941"/>
                </a:solidFill>
              </a:rPr>
            </a:br>
            <a:r>
              <a:rPr lang="en-US" sz="1800" dirty="0" smtClean="0">
                <a:solidFill>
                  <a:srgbClr val="D33941"/>
                </a:solidFill>
              </a:rPr>
              <a:t>actions</a:t>
            </a:r>
            <a:endParaRPr lang="en-US" sz="1800" dirty="0">
              <a:solidFill>
                <a:srgbClr val="D33941"/>
              </a:solidFill>
            </a:endParaRPr>
          </a:p>
        </p:txBody>
      </p:sp>
      <p:pic>
        <p:nvPicPr>
          <p:cNvPr id="16413" name="Picture 161" descr="MCj0319178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4154488" y="4451350"/>
            <a:ext cx="679450" cy="628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414" name="Line 162"/>
          <p:cNvSpPr>
            <a:spLocks noChangeShapeType="1"/>
          </p:cNvSpPr>
          <p:nvPr/>
        </p:nvSpPr>
        <p:spPr bwMode="auto">
          <a:xfrm>
            <a:off x="4719638" y="3744913"/>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pic>
        <p:nvPicPr>
          <p:cNvPr id="16415" name="Picture 163" descr="MCj0319178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4259263" y="4556125"/>
            <a:ext cx="679450" cy="628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416" name="Picture 164" descr="MCj0319178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4411663" y="4708525"/>
            <a:ext cx="679450" cy="628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417" name="Picture 165" descr="MCj0319178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4516438" y="4813300"/>
            <a:ext cx="679450" cy="628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418" name="Picture 166" descr="MCj0319178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4621213" y="4902200"/>
            <a:ext cx="679450" cy="628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Line 2"/>
          <p:cNvSpPr>
            <a:spLocks noChangeShapeType="1"/>
          </p:cNvSpPr>
          <p:nvPr/>
        </p:nvSpPr>
        <p:spPr bwMode="auto">
          <a:xfrm flipV="1">
            <a:off x="4508500" y="1774825"/>
            <a:ext cx="0" cy="1954213"/>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7411" name="Rectangle 3"/>
          <p:cNvSpPr>
            <a:spLocks noGrp="1" noChangeArrowheads="1"/>
          </p:cNvSpPr>
          <p:nvPr>
            <p:ph type="title"/>
          </p:nvPr>
        </p:nvSpPr>
        <p:spPr/>
        <p:txBody>
          <a:bodyPr/>
          <a:lstStyle/>
          <a:p>
            <a:pPr eaLnBrk="1" hangingPunct="1"/>
            <a:r>
              <a:rPr lang="en-US" smtClean="0"/>
              <a:t>Activities</a:t>
            </a:r>
          </a:p>
        </p:txBody>
      </p:sp>
      <p:sp>
        <p:nvSpPr>
          <p:cNvPr id="17412" name="Rectangle 167"/>
          <p:cNvSpPr>
            <a:spLocks noGrp="1" noChangeArrowheads="1"/>
          </p:cNvSpPr>
          <p:nvPr>
            <p:ph idx="1"/>
          </p:nvPr>
        </p:nvSpPr>
        <p:spPr>
          <a:xfrm>
            <a:off x="5341938" y="1192213"/>
            <a:ext cx="3495675" cy="2319337"/>
          </a:xfrm>
        </p:spPr>
        <p:txBody>
          <a:bodyPr/>
          <a:lstStyle/>
          <a:p>
            <a:pPr>
              <a:buFont typeface="Arial" charset="0"/>
              <a:buChar char="•"/>
            </a:pPr>
            <a:r>
              <a:rPr lang="en-US" smtClean="0"/>
              <a:t>An </a:t>
            </a:r>
            <a:r>
              <a:rPr lang="en-US" b="1" smtClean="0"/>
              <a:t>activity</a:t>
            </a:r>
            <a:r>
              <a:rPr lang="en-US" smtClean="0"/>
              <a:t> is a task required to manage the account (or complete a transaction for the account)</a:t>
            </a:r>
          </a:p>
        </p:txBody>
      </p:sp>
      <p:sp>
        <p:nvSpPr>
          <p:cNvPr id="17413" name="Line 4"/>
          <p:cNvSpPr>
            <a:spLocks noChangeShapeType="1"/>
          </p:cNvSpPr>
          <p:nvPr/>
        </p:nvSpPr>
        <p:spPr bwMode="auto">
          <a:xfrm>
            <a:off x="900113" y="3749675"/>
            <a:ext cx="4964112"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7414" name="Line 5"/>
          <p:cNvSpPr>
            <a:spLocks noChangeShapeType="1"/>
          </p:cNvSpPr>
          <p:nvPr/>
        </p:nvSpPr>
        <p:spPr bwMode="auto">
          <a:xfrm>
            <a:off x="5845175" y="3732213"/>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7415" name="AutoShape 6"/>
          <p:cNvSpPr>
            <a:spLocks noChangeArrowheads="1"/>
          </p:cNvSpPr>
          <p:nvPr/>
        </p:nvSpPr>
        <p:spPr bwMode="auto">
          <a:xfrm>
            <a:off x="1547813" y="2103438"/>
            <a:ext cx="428625" cy="439737"/>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416" name="AutoShape 7"/>
          <p:cNvSpPr>
            <a:spLocks noChangeArrowheads="1"/>
          </p:cNvSpPr>
          <p:nvPr/>
        </p:nvSpPr>
        <p:spPr bwMode="auto">
          <a:xfrm>
            <a:off x="1797050" y="2390775"/>
            <a:ext cx="430213" cy="439738"/>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417" name="AutoShape 8"/>
          <p:cNvSpPr>
            <a:spLocks noChangeArrowheads="1"/>
          </p:cNvSpPr>
          <p:nvPr/>
        </p:nvSpPr>
        <p:spPr bwMode="auto">
          <a:xfrm>
            <a:off x="2047875" y="2678113"/>
            <a:ext cx="430213" cy="438150"/>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7418" name="Group 9"/>
          <p:cNvGrpSpPr>
            <a:grpSpLocks/>
          </p:cNvGrpSpPr>
          <p:nvPr/>
        </p:nvGrpSpPr>
        <p:grpSpPr bwMode="auto">
          <a:xfrm>
            <a:off x="3867150" y="1023938"/>
            <a:ext cx="1279525" cy="1055687"/>
            <a:chOff x="465" y="602"/>
            <a:chExt cx="798" cy="659"/>
          </a:xfrm>
        </p:grpSpPr>
        <p:sp>
          <p:nvSpPr>
            <p:cNvPr id="17518" name="AutoShape 10"/>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17519" name="Rectangle 11"/>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7520" name="Rectangle 12"/>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17521" name="Rectangle 13"/>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17522" name="Rectangle 14"/>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wrap="none" anchor="ctr"/>
            <a:lstStyle/>
            <a:p>
              <a:endParaRPr lang="en-US"/>
            </a:p>
          </p:txBody>
        </p:sp>
        <p:sp>
          <p:nvSpPr>
            <p:cNvPr id="17523" name="Rectangle 15"/>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17524" name="Line 16"/>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7525" name="Line 17"/>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17526" name="Group 18"/>
            <p:cNvGrpSpPr>
              <a:grpSpLocks/>
            </p:cNvGrpSpPr>
            <p:nvPr/>
          </p:nvGrpSpPr>
          <p:grpSpPr bwMode="auto">
            <a:xfrm>
              <a:off x="575" y="644"/>
              <a:ext cx="508" cy="139"/>
              <a:chOff x="3046" y="1026"/>
              <a:chExt cx="502" cy="138"/>
            </a:xfrm>
          </p:grpSpPr>
          <p:sp>
            <p:nvSpPr>
              <p:cNvPr id="17527" name="Line 19"/>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7528" name="Line 20"/>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7529" name="Line 21"/>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7530" name="Line 22"/>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7531" name="Line 23"/>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7532" name="Line 24"/>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7533" name="Oval 25"/>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7534" name="Freeform 26"/>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7535" name="Freeform 27"/>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7536" name="Freeform 28"/>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7537" name="Freeform 29"/>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sp>
        <p:nvSpPr>
          <p:cNvPr id="17419" name="Text Box 30"/>
          <p:cNvSpPr txBox="1">
            <a:spLocks noChangeArrowheads="1"/>
          </p:cNvSpPr>
          <p:nvPr/>
        </p:nvSpPr>
        <p:spPr bwMode="auto">
          <a:xfrm>
            <a:off x="5216525" y="3968750"/>
            <a:ext cx="12382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D33941"/>
                </a:solidFill>
              </a:rPr>
              <a:t>activity</a:t>
            </a:r>
          </a:p>
        </p:txBody>
      </p:sp>
      <p:sp>
        <p:nvSpPr>
          <p:cNvPr id="17420" name="Text Box 32"/>
          <p:cNvSpPr txBox="1">
            <a:spLocks noChangeArrowheads="1"/>
          </p:cNvSpPr>
          <p:nvPr/>
        </p:nvSpPr>
        <p:spPr bwMode="auto">
          <a:xfrm>
            <a:off x="455613" y="3968750"/>
            <a:ext cx="9588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contact</a:t>
            </a:r>
          </a:p>
        </p:txBody>
      </p:sp>
      <p:sp>
        <p:nvSpPr>
          <p:cNvPr id="17421" name="Text Box 33"/>
          <p:cNvSpPr txBox="1">
            <a:spLocks noChangeArrowheads="1"/>
          </p:cNvSpPr>
          <p:nvPr/>
        </p:nvSpPr>
        <p:spPr bwMode="auto">
          <a:xfrm>
            <a:off x="1543050" y="3968750"/>
            <a:ext cx="11715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location</a:t>
            </a:r>
          </a:p>
        </p:txBody>
      </p:sp>
      <p:sp>
        <p:nvSpPr>
          <p:cNvPr id="17422" name="Line 34"/>
          <p:cNvSpPr>
            <a:spLocks noChangeShapeType="1"/>
          </p:cNvSpPr>
          <p:nvPr/>
        </p:nvSpPr>
        <p:spPr bwMode="auto">
          <a:xfrm>
            <a:off x="914400" y="3732213"/>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7423" name="AutoShape 35"/>
          <p:cNvSpPr>
            <a:spLocks noChangeArrowheads="1"/>
          </p:cNvSpPr>
          <p:nvPr/>
        </p:nvSpPr>
        <p:spPr bwMode="auto">
          <a:xfrm>
            <a:off x="481013" y="4302125"/>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7424" name="AutoShape 36"/>
          <p:cNvSpPr>
            <a:spLocks noChangeArrowheads="1"/>
          </p:cNvSpPr>
          <p:nvPr/>
        </p:nvSpPr>
        <p:spPr bwMode="auto">
          <a:xfrm>
            <a:off x="549275" y="5000625"/>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7425" name="AutoShape 37"/>
          <p:cNvSpPr>
            <a:spLocks noChangeArrowheads="1"/>
          </p:cNvSpPr>
          <p:nvPr/>
        </p:nvSpPr>
        <p:spPr bwMode="auto">
          <a:xfrm>
            <a:off x="617538" y="5699125"/>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7426" name="Line 38"/>
          <p:cNvSpPr>
            <a:spLocks noChangeShapeType="1"/>
          </p:cNvSpPr>
          <p:nvPr/>
        </p:nvSpPr>
        <p:spPr bwMode="auto">
          <a:xfrm>
            <a:off x="2157413" y="3746500"/>
            <a:ext cx="0" cy="233363"/>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7427" name="Group 39"/>
          <p:cNvGrpSpPr>
            <a:grpSpLocks/>
          </p:cNvGrpSpPr>
          <p:nvPr/>
        </p:nvGrpSpPr>
        <p:grpSpPr bwMode="auto">
          <a:xfrm>
            <a:off x="1455738" y="4287838"/>
            <a:ext cx="1335087" cy="735012"/>
            <a:chOff x="786" y="2531"/>
            <a:chExt cx="841" cy="463"/>
          </a:xfrm>
        </p:grpSpPr>
        <p:sp>
          <p:nvSpPr>
            <p:cNvPr id="17507" name="Freeform 40"/>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17508" name="Line 41"/>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7509" name="Line 42"/>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7510" name="Line 43"/>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7511" name="Freeform 44"/>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7512" name="Freeform 45"/>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17513" name="Freeform 46"/>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7514" name="Freeform 47"/>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7515" name="Freeform 48"/>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7516" name="Freeform 49"/>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7517" name="Freeform 50"/>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grpSp>
        <p:nvGrpSpPr>
          <p:cNvPr id="17428" name="Group 51"/>
          <p:cNvGrpSpPr>
            <a:grpSpLocks/>
          </p:cNvGrpSpPr>
          <p:nvPr/>
        </p:nvGrpSpPr>
        <p:grpSpPr bwMode="auto">
          <a:xfrm>
            <a:off x="1479550" y="4940300"/>
            <a:ext cx="1335088" cy="735013"/>
            <a:chOff x="786" y="2531"/>
            <a:chExt cx="841" cy="463"/>
          </a:xfrm>
        </p:grpSpPr>
        <p:sp>
          <p:nvSpPr>
            <p:cNvPr id="17496" name="Freeform 52"/>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17497" name="Line 53"/>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7498" name="Line 54"/>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7499" name="Line 55"/>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7500" name="Freeform 56"/>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7501" name="Freeform 57"/>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17502" name="Freeform 58"/>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7503" name="Freeform 59"/>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7504" name="Freeform 60"/>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7505" name="Freeform 61"/>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7506" name="Freeform 62"/>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sp>
        <p:nvSpPr>
          <p:cNvPr id="17429" name="Text Box 63"/>
          <p:cNvSpPr txBox="1">
            <a:spLocks noChangeArrowheads="1"/>
          </p:cNvSpPr>
          <p:nvPr/>
        </p:nvSpPr>
        <p:spPr bwMode="auto">
          <a:xfrm>
            <a:off x="1106488" y="1536700"/>
            <a:ext cx="11715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producer</a:t>
            </a:r>
          </a:p>
        </p:txBody>
      </p:sp>
      <p:grpSp>
        <p:nvGrpSpPr>
          <p:cNvPr id="17430" name="Group 64"/>
          <p:cNvGrpSpPr>
            <a:grpSpLocks/>
          </p:cNvGrpSpPr>
          <p:nvPr/>
        </p:nvGrpSpPr>
        <p:grpSpPr bwMode="auto">
          <a:xfrm>
            <a:off x="2317750" y="1350963"/>
            <a:ext cx="706438" cy="909637"/>
            <a:chOff x="2634" y="2618"/>
            <a:chExt cx="538" cy="692"/>
          </a:xfrm>
        </p:grpSpPr>
        <p:sp>
          <p:nvSpPr>
            <p:cNvPr id="17484" name="AutoShape 65"/>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7485" name="Freeform 66"/>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7486" name="Freeform 67"/>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7487" name="Rectangle 68"/>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7488" name="Rectangle 69"/>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7489" name="Oval 70"/>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7490" name="Oval 71"/>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7491" name="Oval 72"/>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7492" name="Oval 73"/>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7493" name="Freeform 74"/>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7494" name="Freeform 75"/>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7495" name="Freeform 76"/>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17431" name="Line 77"/>
          <p:cNvSpPr>
            <a:spLocks noChangeShapeType="1"/>
          </p:cNvSpPr>
          <p:nvPr/>
        </p:nvSpPr>
        <p:spPr bwMode="auto">
          <a:xfrm>
            <a:off x="2979738" y="1709738"/>
            <a:ext cx="893762"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7432" name="Group 78"/>
          <p:cNvGrpSpPr>
            <a:grpSpLocks/>
          </p:cNvGrpSpPr>
          <p:nvPr/>
        </p:nvGrpSpPr>
        <p:grpSpPr bwMode="auto">
          <a:xfrm>
            <a:off x="5389563" y="4206875"/>
            <a:ext cx="690562" cy="877888"/>
            <a:chOff x="2401" y="425"/>
            <a:chExt cx="907" cy="1154"/>
          </a:xfrm>
        </p:grpSpPr>
        <p:sp>
          <p:nvSpPr>
            <p:cNvPr id="17478" name="Rectangle 79"/>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7479" name="Line 80"/>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7480" name="Line 81"/>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7481" name="Rectangle 82"/>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7482" name="Freeform 83"/>
            <p:cNvSpPr>
              <a:spLocks/>
            </p:cNvSpPr>
            <p:nvPr/>
          </p:nvSpPr>
          <p:spPr bwMode="auto">
            <a:xfrm>
              <a:off x="2643" y="789"/>
              <a:ext cx="309" cy="257"/>
            </a:xfrm>
            <a:custGeom>
              <a:avLst/>
              <a:gdLst>
                <a:gd name="T0" fmla="*/ 2617 w 234"/>
                <a:gd name="T1" fmla="*/ 0 h 195"/>
                <a:gd name="T2" fmla="*/ 581 w 234"/>
                <a:gd name="T3" fmla="*/ 863 h 195"/>
                <a:gd name="T4" fmla="*/ 0 w 234"/>
                <a:gd name="T5" fmla="*/ 4069 h 195"/>
                <a:gd name="T6" fmla="*/ 3836 w 234"/>
                <a:gd name="T7" fmla="*/ 4069 h 195"/>
                <a:gd name="T8" fmla="*/ 4984 w 234"/>
                <a:gd name="T9" fmla="*/ 2304 h 195"/>
                <a:gd name="T10" fmla="*/ 2617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17483" name="Line 84"/>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grpSp>
      <p:grpSp>
        <p:nvGrpSpPr>
          <p:cNvPr id="17433" name="Group 102"/>
          <p:cNvGrpSpPr>
            <a:grpSpLocks/>
          </p:cNvGrpSpPr>
          <p:nvPr/>
        </p:nvGrpSpPr>
        <p:grpSpPr bwMode="auto">
          <a:xfrm>
            <a:off x="5541963" y="4359275"/>
            <a:ext cx="690562" cy="877888"/>
            <a:chOff x="2401" y="425"/>
            <a:chExt cx="907" cy="1154"/>
          </a:xfrm>
        </p:grpSpPr>
        <p:sp>
          <p:nvSpPr>
            <p:cNvPr id="17472" name="Rectangle 103"/>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7473" name="Line 104"/>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7474" name="Line 105"/>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7475" name="Rectangle 106"/>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7476" name="Freeform 107"/>
            <p:cNvSpPr>
              <a:spLocks/>
            </p:cNvSpPr>
            <p:nvPr/>
          </p:nvSpPr>
          <p:spPr bwMode="auto">
            <a:xfrm>
              <a:off x="2643" y="789"/>
              <a:ext cx="309" cy="257"/>
            </a:xfrm>
            <a:custGeom>
              <a:avLst/>
              <a:gdLst>
                <a:gd name="T0" fmla="*/ 2617 w 234"/>
                <a:gd name="T1" fmla="*/ 0 h 195"/>
                <a:gd name="T2" fmla="*/ 581 w 234"/>
                <a:gd name="T3" fmla="*/ 863 h 195"/>
                <a:gd name="T4" fmla="*/ 0 w 234"/>
                <a:gd name="T5" fmla="*/ 4069 h 195"/>
                <a:gd name="T6" fmla="*/ 3836 w 234"/>
                <a:gd name="T7" fmla="*/ 4069 h 195"/>
                <a:gd name="T8" fmla="*/ 4984 w 234"/>
                <a:gd name="T9" fmla="*/ 2304 h 195"/>
                <a:gd name="T10" fmla="*/ 2617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17477" name="Line 10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grpSp>
      <p:grpSp>
        <p:nvGrpSpPr>
          <p:cNvPr id="17434" name="Group 109"/>
          <p:cNvGrpSpPr>
            <a:grpSpLocks/>
          </p:cNvGrpSpPr>
          <p:nvPr/>
        </p:nvGrpSpPr>
        <p:grpSpPr bwMode="auto">
          <a:xfrm>
            <a:off x="5694363" y="4527550"/>
            <a:ext cx="690562" cy="877888"/>
            <a:chOff x="2401" y="425"/>
            <a:chExt cx="907" cy="1154"/>
          </a:xfrm>
        </p:grpSpPr>
        <p:sp>
          <p:nvSpPr>
            <p:cNvPr id="17466" name="Rectangle 11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7467" name="Line 11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7468" name="Line 11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7469" name="Rectangle 11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7470" name="Freeform 114"/>
            <p:cNvSpPr>
              <a:spLocks/>
            </p:cNvSpPr>
            <p:nvPr/>
          </p:nvSpPr>
          <p:spPr bwMode="auto">
            <a:xfrm>
              <a:off x="2643" y="789"/>
              <a:ext cx="309" cy="257"/>
            </a:xfrm>
            <a:custGeom>
              <a:avLst/>
              <a:gdLst>
                <a:gd name="T0" fmla="*/ 2617 w 234"/>
                <a:gd name="T1" fmla="*/ 0 h 195"/>
                <a:gd name="T2" fmla="*/ 581 w 234"/>
                <a:gd name="T3" fmla="*/ 863 h 195"/>
                <a:gd name="T4" fmla="*/ 0 w 234"/>
                <a:gd name="T5" fmla="*/ 4069 h 195"/>
                <a:gd name="T6" fmla="*/ 3836 w 234"/>
                <a:gd name="T7" fmla="*/ 4069 h 195"/>
                <a:gd name="T8" fmla="*/ 4984 w 234"/>
                <a:gd name="T9" fmla="*/ 2304 h 195"/>
                <a:gd name="T10" fmla="*/ 2617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17471" name="Line 11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grpSp>
      <p:sp>
        <p:nvSpPr>
          <p:cNvPr id="17435" name="Text Box 136"/>
          <p:cNvSpPr txBox="1">
            <a:spLocks noChangeArrowheads="1"/>
          </p:cNvSpPr>
          <p:nvPr/>
        </p:nvSpPr>
        <p:spPr bwMode="auto">
          <a:xfrm>
            <a:off x="501650" y="2489200"/>
            <a:ext cx="11715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participant</a:t>
            </a:r>
          </a:p>
        </p:txBody>
      </p:sp>
      <p:sp>
        <p:nvSpPr>
          <p:cNvPr id="17436" name="Line 137"/>
          <p:cNvSpPr>
            <a:spLocks noChangeShapeType="1"/>
          </p:cNvSpPr>
          <p:nvPr/>
        </p:nvSpPr>
        <p:spPr bwMode="auto">
          <a:xfrm>
            <a:off x="2238375" y="2586038"/>
            <a:ext cx="2270125"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7437" name="Text Box 138"/>
          <p:cNvSpPr txBox="1">
            <a:spLocks noChangeArrowheads="1"/>
          </p:cNvSpPr>
          <p:nvPr/>
        </p:nvSpPr>
        <p:spPr bwMode="auto">
          <a:xfrm>
            <a:off x="2960688" y="3981450"/>
            <a:ext cx="871537" cy="823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policy</a:t>
            </a:r>
            <a:br>
              <a:rPr lang="en-US" sz="1800" dirty="0">
                <a:solidFill>
                  <a:schemeClr val="bg1"/>
                </a:solidFill>
              </a:rPr>
            </a:br>
            <a:r>
              <a:rPr lang="en-US" sz="1800" dirty="0">
                <a:solidFill>
                  <a:schemeClr val="bg1"/>
                </a:solidFill>
              </a:rPr>
              <a:t>(and</a:t>
            </a:r>
            <a:br>
              <a:rPr lang="en-US" sz="1800" dirty="0">
                <a:solidFill>
                  <a:schemeClr val="bg1"/>
                </a:solidFill>
              </a:rPr>
            </a:br>
            <a:r>
              <a:rPr lang="en-US" sz="1800" dirty="0">
                <a:solidFill>
                  <a:schemeClr val="bg1"/>
                </a:solidFill>
              </a:rPr>
              <a:t>UW file)</a:t>
            </a:r>
          </a:p>
        </p:txBody>
      </p:sp>
      <p:sp>
        <p:nvSpPr>
          <p:cNvPr id="17438" name="Line 139"/>
          <p:cNvSpPr>
            <a:spLocks noChangeShapeType="1"/>
          </p:cNvSpPr>
          <p:nvPr/>
        </p:nvSpPr>
        <p:spPr bwMode="auto">
          <a:xfrm>
            <a:off x="3397250" y="3744913"/>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7439" name="Group 140"/>
          <p:cNvGrpSpPr>
            <a:grpSpLocks/>
          </p:cNvGrpSpPr>
          <p:nvPr/>
        </p:nvGrpSpPr>
        <p:grpSpPr bwMode="auto">
          <a:xfrm>
            <a:off x="3074988" y="4829175"/>
            <a:ext cx="687387" cy="774700"/>
            <a:chOff x="2324" y="435"/>
            <a:chExt cx="933" cy="1052"/>
          </a:xfrm>
        </p:grpSpPr>
        <p:sp>
          <p:nvSpPr>
            <p:cNvPr id="17457" name="AutoShape 141"/>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7458" name="Freeform 142"/>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7459" name="Freeform 143"/>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7460" name="Freeform 144"/>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7461" name="Group 145"/>
            <p:cNvGrpSpPr>
              <a:grpSpLocks/>
            </p:cNvGrpSpPr>
            <p:nvPr/>
          </p:nvGrpSpPr>
          <p:grpSpPr bwMode="auto">
            <a:xfrm>
              <a:off x="2889" y="957"/>
              <a:ext cx="348" cy="510"/>
              <a:chOff x="2784" y="3210"/>
              <a:chExt cx="523" cy="772"/>
            </a:xfrm>
          </p:grpSpPr>
          <p:sp>
            <p:nvSpPr>
              <p:cNvPr id="17462" name="AutoShape 14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17463" name="AutoShape 14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17464" name="AutoShape 148"/>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wrap="none" lIns="0" tIns="0" rIns="0" bIns="0" anchor="ctr">
                <a:spAutoFit/>
              </a:bodyPr>
              <a:lstStyle/>
              <a:p>
                <a:endParaRPr lang="en-US"/>
              </a:p>
            </p:txBody>
          </p:sp>
          <p:sp>
            <p:nvSpPr>
              <p:cNvPr id="17465" name="Oval 149"/>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17440" name="Group 150"/>
          <p:cNvGrpSpPr>
            <a:grpSpLocks/>
          </p:cNvGrpSpPr>
          <p:nvPr/>
        </p:nvGrpSpPr>
        <p:grpSpPr bwMode="auto">
          <a:xfrm>
            <a:off x="3327400" y="5197475"/>
            <a:ext cx="687388" cy="774700"/>
            <a:chOff x="2324" y="435"/>
            <a:chExt cx="933" cy="1052"/>
          </a:xfrm>
        </p:grpSpPr>
        <p:sp>
          <p:nvSpPr>
            <p:cNvPr id="17448" name="AutoShape 151"/>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7449" name="Freeform 152"/>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7450" name="Freeform 153"/>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7451" name="Freeform 154"/>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7452" name="Group 155"/>
            <p:cNvGrpSpPr>
              <a:grpSpLocks/>
            </p:cNvGrpSpPr>
            <p:nvPr/>
          </p:nvGrpSpPr>
          <p:grpSpPr bwMode="auto">
            <a:xfrm>
              <a:off x="2889" y="957"/>
              <a:ext cx="348" cy="510"/>
              <a:chOff x="2784" y="3210"/>
              <a:chExt cx="523" cy="772"/>
            </a:xfrm>
          </p:grpSpPr>
          <p:sp>
            <p:nvSpPr>
              <p:cNvPr id="17453" name="AutoShape 15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17454" name="AutoShape 15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17455" name="AutoShape 158"/>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wrap="none" lIns="0" tIns="0" rIns="0" bIns="0" anchor="ctr">
                <a:spAutoFit/>
              </a:bodyPr>
              <a:lstStyle/>
              <a:p>
                <a:endParaRPr lang="en-US"/>
              </a:p>
            </p:txBody>
          </p:sp>
          <p:sp>
            <p:nvSpPr>
              <p:cNvPr id="17456" name="Oval 159"/>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grpSp>
      </p:grpSp>
      <p:pic>
        <p:nvPicPr>
          <p:cNvPr id="17442" name="Picture 161" descr="MCj0319178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4154488" y="4537075"/>
            <a:ext cx="679450" cy="628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443" name="Line 162"/>
          <p:cNvSpPr>
            <a:spLocks noChangeShapeType="1"/>
          </p:cNvSpPr>
          <p:nvPr/>
        </p:nvSpPr>
        <p:spPr bwMode="auto">
          <a:xfrm>
            <a:off x="4719638" y="3744913"/>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pic>
        <p:nvPicPr>
          <p:cNvPr id="17444" name="Picture 163" descr="MCj0319178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4259263" y="4641850"/>
            <a:ext cx="679450" cy="628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445" name="Picture 164" descr="MCj0319178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4411663" y="4794250"/>
            <a:ext cx="679450" cy="628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446" name="Picture 165" descr="MCj0319178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4516438" y="4899025"/>
            <a:ext cx="679450" cy="628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447" name="Picture 166" descr="MCj0319178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4621213" y="4987925"/>
            <a:ext cx="679450" cy="628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1" name="Text Box 160"/>
          <p:cNvSpPr txBox="1">
            <a:spLocks noChangeArrowheads="1"/>
          </p:cNvSpPr>
          <p:nvPr/>
        </p:nvSpPr>
        <p:spPr bwMode="auto">
          <a:xfrm>
            <a:off x="3944938" y="3959225"/>
            <a:ext cx="1446212" cy="55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smtClean="0">
                <a:solidFill>
                  <a:schemeClr val="bg1"/>
                </a:solidFill>
              </a:rPr>
              <a:t>trans-</a:t>
            </a:r>
            <a:br>
              <a:rPr lang="en-US" sz="1800" dirty="0" smtClean="0">
                <a:solidFill>
                  <a:schemeClr val="bg1"/>
                </a:solidFill>
              </a:rPr>
            </a:br>
            <a:r>
              <a:rPr lang="en-US" sz="1800" dirty="0" smtClean="0">
                <a:solidFill>
                  <a:schemeClr val="bg1"/>
                </a:solidFill>
              </a:rPr>
              <a:t>actions</a:t>
            </a:r>
            <a:endParaRPr lang="en-US" sz="1800" dirty="0">
              <a:solidFill>
                <a:schemeClr val="bg1"/>
              </a:solidFill>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Line 2"/>
          <p:cNvSpPr>
            <a:spLocks noChangeShapeType="1"/>
          </p:cNvSpPr>
          <p:nvPr/>
        </p:nvSpPr>
        <p:spPr bwMode="auto">
          <a:xfrm flipV="1">
            <a:off x="4508500" y="1774825"/>
            <a:ext cx="0" cy="1954213"/>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8435" name="Rectangle 3"/>
          <p:cNvSpPr>
            <a:spLocks noGrp="1" noChangeArrowheads="1"/>
          </p:cNvSpPr>
          <p:nvPr>
            <p:ph type="title"/>
          </p:nvPr>
        </p:nvSpPr>
        <p:spPr/>
        <p:txBody>
          <a:bodyPr/>
          <a:lstStyle/>
          <a:p>
            <a:pPr eaLnBrk="1" hangingPunct="1"/>
            <a:r>
              <a:rPr lang="en-US" smtClean="0"/>
              <a:t>Documents</a:t>
            </a:r>
          </a:p>
        </p:txBody>
      </p:sp>
      <p:sp>
        <p:nvSpPr>
          <p:cNvPr id="18436" name="Rectangle 167"/>
          <p:cNvSpPr>
            <a:spLocks noGrp="1" noChangeArrowheads="1"/>
          </p:cNvSpPr>
          <p:nvPr>
            <p:ph idx="1"/>
          </p:nvPr>
        </p:nvSpPr>
        <p:spPr>
          <a:xfrm>
            <a:off x="5341938" y="1192213"/>
            <a:ext cx="3495675" cy="2319337"/>
          </a:xfrm>
        </p:spPr>
        <p:txBody>
          <a:bodyPr/>
          <a:lstStyle/>
          <a:p>
            <a:pPr>
              <a:buFont typeface="Arial" charset="0"/>
              <a:buChar char="•"/>
            </a:pPr>
            <a:r>
              <a:rPr lang="en-US" smtClean="0"/>
              <a:t>A </a:t>
            </a:r>
            <a:r>
              <a:rPr lang="en-US" b="1" smtClean="0"/>
              <a:t>document</a:t>
            </a:r>
            <a:r>
              <a:rPr lang="en-US" smtClean="0"/>
              <a:t> is an electronic or physical file which contains information relevant to the account or its policies</a:t>
            </a:r>
          </a:p>
        </p:txBody>
      </p:sp>
      <p:sp>
        <p:nvSpPr>
          <p:cNvPr id="18437" name="Line 4"/>
          <p:cNvSpPr>
            <a:spLocks noChangeShapeType="1"/>
          </p:cNvSpPr>
          <p:nvPr/>
        </p:nvSpPr>
        <p:spPr bwMode="auto">
          <a:xfrm>
            <a:off x="900113" y="3749675"/>
            <a:ext cx="6237287"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8438" name="Line 5"/>
          <p:cNvSpPr>
            <a:spLocks noChangeShapeType="1"/>
          </p:cNvSpPr>
          <p:nvPr/>
        </p:nvSpPr>
        <p:spPr bwMode="auto">
          <a:xfrm>
            <a:off x="5845175" y="3732213"/>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8439" name="AutoShape 6"/>
          <p:cNvSpPr>
            <a:spLocks noChangeArrowheads="1"/>
          </p:cNvSpPr>
          <p:nvPr/>
        </p:nvSpPr>
        <p:spPr bwMode="auto">
          <a:xfrm>
            <a:off x="1547813" y="2103438"/>
            <a:ext cx="428625" cy="439737"/>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8440" name="AutoShape 7"/>
          <p:cNvSpPr>
            <a:spLocks noChangeArrowheads="1"/>
          </p:cNvSpPr>
          <p:nvPr/>
        </p:nvSpPr>
        <p:spPr bwMode="auto">
          <a:xfrm>
            <a:off x="1797050" y="2390775"/>
            <a:ext cx="430213" cy="439738"/>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8441" name="AutoShape 8"/>
          <p:cNvSpPr>
            <a:spLocks noChangeArrowheads="1"/>
          </p:cNvSpPr>
          <p:nvPr/>
        </p:nvSpPr>
        <p:spPr bwMode="auto">
          <a:xfrm>
            <a:off x="2047875" y="2678113"/>
            <a:ext cx="430213" cy="438150"/>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8442" name="Group 9"/>
          <p:cNvGrpSpPr>
            <a:grpSpLocks/>
          </p:cNvGrpSpPr>
          <p:nvPr/>
        </p:nvGrpSpPr>
        <p:grpSpPr bwMode="auto">
          <a:xfrm>
            <a:off x="3867150" y="1023938"/>
            <a:ext cx="1279525" cy="1055687"/>
            <a:chOff x="465" y="602"/>
            <a:chExt cx="798" cy="659"/>
          </a:xfrm>
        </p:grpSpPr>
        <p:sp>
          <p:nvSpPr>
            <p:cNvPr id="18558" name="AutoShape 10"/>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18559" name="Rectangle 11"/>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8560" name="Rectangle 12"/>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18561" name="Rectangle 13"/>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18562" name="Rectangle 14"/>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wrap="none" anchor="ctr"/>
            <a:lstStyle/>
            <a:p>
              <a:endParaRPr lang="en-US"/>
            </a:p>
          </p:txBody>
        </p:sp>
        <p:sp>
          <p:nvSpPr>
            <p:cNvPr id="18563" name="Rectangle 15"/>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18564" name="Line 16"/>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8565" name="Line 17"/>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18566" name="Group 18"/>
            <p:cNvGrpSpPr>
              <a:grpSpLocks/>
            </p:cNvGrpSpPr>
            <p:nvPr/>
          </p:nvGrpSpPr>
          <p:grpSpPr bwMode="auto">
            <a:xfrm>
              <a:off x="575" y="644"/>
              <a:ext cx="508" cy="139"/>
              <a:chOff x="3046" y="1026"/>
              <a:chExt cx="502" cy="138"/>
            </a:xfrm>
          </p:grpSpPr>
          <p:sp>
            <p:nvSpPr>
              <p:cNvPr id="18567" name="Line 19"/>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8568" name="Line 20"/>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8569" name="Line 21"/>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8570" name="Line 22"/>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8571" name="Line 23"/>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8572" name="Line 24"/>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8573" name="Oval 25"/>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8574" name="Freeform 26"/>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8575" name="Freeform 27"/>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8576" name="Freeform 28"/>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8577" name="Freeform 29"/>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sp>
        <p:nvSpPr>
          <p:cNvPr id="18443" name="Text Box 30"/>
          <p:cNvSpPr txBox="1">
            <a:spLocks noChangeArrowheads="1"/>
          </p:cNvSpPr>
          <p:nvPr/>
        </p:nvSpPr>
        <p:spPr bwMode="auto">
          <a:xfrm>
            <a:off x="5216525" y="3968750"/>
            <a:ext cx="12382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a:t>
            </a:r>
          </a:p>
        </p:txBody>
      </p:sp>
      <p:sp>
        <p:nvSpPr>
          <p:cNvPr id="18444" name="Line 31"/>
          <p:cNvSpPr>
            <a:spLocks noChangeShapeType="1"/>
          </p:cNvSpPr>
          <p:nvPr/>
        </p:nvSpPr>
        <p:spPr bwMode="auto">
          <a:xfrm>
            <a:off x="7153275" y="3732213"/>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8445" name="Text Box 32"/>
          <p:cNvSpPr txBox="1">
            <a:spLocks noChangeArrowheads="1"/>
          </p:cNvSpPr>
          <p:nvPr/>
        </p:nvSpPr>
        <p:spPr bwMode="auto">
          <a:xfrm>
            <a:off x="455613" y="3968750"/>
            <a:ext cx="9588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contact</a:t>
            </a:r>
          </a:p>
        </p:txBody>
      </p:sp>
      <p:sp>
        <p:nvSpPr>
          <p:cNvPr id="18446" name="Text Box 33"/>
          <p:cNvSpPr txBox="1">
            <a:spLocks noChangeArrowheads="1"/>
          </p:cNvSpPr>
          <p:nvPr/>
        </p:nvSpPr>
        <p:spPr bwMode="auto">
          <a:xfrm>
            <a:off x="1543050" y="3968750"/>
            <a:ext cx="11715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location</a:t>
            </a:r>
          </a:p>
        </p:txBody>
      </p:sp>
      <p:sp>
        <p:nvSpPr>
          <p:cNvPr id="18447" name="Line 34"/>
          <p:cNvSpPr>
            <a:spLocks noChangeShapeType="1"/>
          </p:cNvSpPr>
          <p:nvPr/>
        </p:nvSpPr>
        <p:spPr bwMode="auto">
          <a:xfrm>
            <a:off x="914400" y="3732213"/>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8448" name="AutoShape 35"/>
          <p:cNvSpPr>
            <a:spLocks noChangeArrowheads="1"/>
          </p:cNvSpPr>
          <p:nvPr/>
        </p:nvSpPr>
        <p:spPr bwMode="auto">
          <a:xfrm>
            <a:off x="481013" y="4302125"/>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8449" name="AutoShape 36"/>
          <p:cNvSpPr>
            <a:spLocks noChangeArrowheads="1"/>
          </p:cNvSpPr>
          <p:nvPr/>
        </p:nvSpPr>
        <p:spPr bwMode="auto">
          <a:xfrm>
            <a:off x="549275" y="5000625"/>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8450" name="AutoShape 37"/>
          <p:cNvSpPr>
            <a:spLocks noChangeArrowheads="1"/>
          </p:cNvSpPr>
          <p:nvPr/>
        </p:nvSpPr>
        <p:spPr bwMode="auto">
          <a:xfrm>
            <a:off x="617538" y="5699125"/>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8451" name="Line 38"/>
          <p:cNvSpPr>
            <a:spLocks noChangeShapeType="1"/>
          </p:cNvSpPr>
          <p:nvPr/>
        </p:nvSpPr>
        <p:spPr bwMode="auto">
          <a:xfrm>
            <a:off x="2157413" y="3746500"/>
            <a:ext cx="0" cy="233363"/>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8452" name="Group 39"/>
          <p:cNvGrpSpPr>
            <a:grpSpLocks/>
          </p:cNvGrpSpPr>
          <p:nvPr/>
        </p:nvGrpSpPr>
        <p:grpSpPr bwMode="auto">
          <a:xfrm>
            <a:off x="1455738" y="4287838"/>
            <a:ext cx="1335087" cy="735012"/>
            <a:chOff x="786" y="2531"/>
            <a:chExt cx="841" cy="463"/>
          </a:xfrm>
        </p:grpSpPr>
        <p:sp>
          <p:nvSpPr>
            <p:cNvPr id="18547" name="Freeform 40"/>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18548" name="Line 41"/>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8549" name="Line 42"/>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8550" name="Line 43"/>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8551" name="Freeform 44"/>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8552" name="Freeform 45"/>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18553" name="Freeform 46"/>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8554" name="Freeform 47"/>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8555" name="Freeform 48"/>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8556" name="Freeform 49"/>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8557" name="Freeform 50"/>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grpSp>
        <p:nvGrpSpPr>
          <p:cNvPr id="18453" name="Group 51"/>
          <p:cNvGrpSpPr>
            <a:grpSpLocks/>
          </p:cNvGrpSpPr>
          <p:nvPr/>
        </p:nvGrpSpPr>
        <p:grpSpPr bwMode="auto">
          <a:xfrm>
            <a:off x="1479550" y="4940300"/>
            <a:ext cx="1335088" cy="735013"/>
            <a:chOff x="786" y="2531"/>
            <a:chExt cx="841" cy="463"/>
          </a:xfrm>
        </p:grpSpPr>
        <p:sp>
          <p:nvSpPr>
            <p:cNvPr id="18536" name="Freeform 52"/>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18537" name="Line 53"/>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8538" name="Line 54"/>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8539" name="Line 55"/>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8540" name="Freeform 56"/>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8541" name="Freeform 57"/>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18542" name="Freeform 58"/>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8543" name="Freeform 59"/>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8544" name="Freeform 60"/>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8545" name="Freeform 61"/>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8546" name="Freeform 62"/>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sp>
        <p:nvSpPr>
          <p:cNvPr id="18454" name="Text Box 63"/>
          <p:cNvSpPr txBox="1">
            <a:spLocks noChangeArrowheads="1"/>
          </p:cNvSpPr>
          <p:nvPr/>
        </p:nvSpPr>
        <p:spPr bwMode="auto">
          <a:xfrm>
            <a:off x="1106488" y="1536700"/>
            <a:ext cx="11715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producer</a:t>
            </a:r>
          </a:p>
        </p:txBody>
      </p:sp>
      <p:grpSp>
        <p:nvGrpSpPr>
          <p:cNvPr id="18455" name="Group 64"/>
          <p:cNvGrpSpPr>
            <a:grpSpLocks/>
          </p:cNvGrpSpPr>
          <p:nvPr/>
        </p:nvGrpSpPr>
        <p:grpSpPr bwMode="auto">
          <a:xfrm>
            <a:off x="2317750" y="1350963"/>
            <a:ext cx="706438" cy="909637"/>
            <a:chOff x="2634" y="2618"/>
            <a:chExt cx="538" cy="692"/>
          </a:xfrm>
        </p:grpSpPr>
        <p:sp>
          <p:nvSpPr>
            <p:cNvPr id="18524" name="AutoShape 65"/>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8525" name="Freeform 66"/>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8526" name="Freeform 67"/>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8527" name="Rectangle 68"/>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8528" name="Rectangle 69"/>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8529" name="Oval 70"/>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8530" name="Oval 71"/>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8531" name="Oval 72"/>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8532" name="Oval 73"/>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8533" name="Freeform 74"/>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8534" name="Freeform 75"/>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8535" name="Freeform 76"/>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18456" name="Line 77"/>
          <p:cNvSpPr>
            <a:spLocks noChangeShapeType="1"/>
          </p:cNvSpPr>
          <p:nvPr/>
        </p:nvSpPr>
        <p:spPr bwMode="auto">
          <a:xfrm>
            <a:off x="2979738" y="1709738"/>
            <a:ext cx="893762"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8457" name="Group 78"/>
          <p:cNvGrpSpPr>
            <a:grpSpLocks/>
          </p:cNvGrpSpPr>
          <p:nvPr/>
        </p:nvGrpSpPr>
        <p:grpSpPr bwMode="auto">
          <a:xfrm>
            <a:off x="5389563" y="4206875"/>
            <a:ext cx="690562" cy="877888"/>
            <a:chOff x="2401" y="425"/>
            <a:chExt cx="907" cy="1154"/>
          </a:xfrm>
        </p:grpSpPr>
        <p:sp>
          <p:nvSpPr>
            <p:cNvPr id="18518" name="Rectangle 79"/>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8519" name="Line 80"/>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8520" name="Line 81"/>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8521" name="Rectangle 82"/>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8522" name="Freeform 83"/>
            <p:cNvSpPr>
              <a:spLocks/>
            </p:cNvSpPr>
            <p:nvPr/>
          </p:nvSpPr>
          <p:spPr bwMode="auto">
            <a:xfrm>
              <a:off x="2643" y="789"/>
              <a:ext cx="309" cy="257"/>
            </a:xfrm>
            <a:custGeom>
              <a:avLst/>
              <a:gdLst>
                <a:gd name="T0" fmla="*/ 2617 w 234"/>
                <a:gd name="T1" fmla="*/ 0 h 195"/>
                <a:gd name="T2" fmla="*/ 581 w 234"/>
                <a:gd name="T3" fmla="*/ 863 h 195"/>
                <a:gd name="T4" fmla="*/ 0 w 234"/>
                <a:gd name="T5" fmla="*/ 4069 h 195"/>
                <a:gd name="T6" fmla="*/ 3836 w 234"/>
                <a:gd name="T7" fmla="*/ 4069 h 195"/>
                <a:gd name="T8" fmla="*/ 4984 w 234"/>
                <a:gd name="T9" fmla="*/ 2304 h 195"/>
                <a:gd name="T10" fmla="*/ 2617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18523" name="Line 84"/>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grpSp>
      <p:grpSp>
        <p:nvGrpSpPr>
          <p:cNvPr id="18458" name="Group 85"/>
          <p:cNvGrpSpPr>
            <a:grpSpLocks/>
          </p:cNvGrpSpPr>
          <p:nvPr/>
        </p:nvGrpSpPr>
        <p:grpSpPr bwMode="auto">
          <a:xfrm>
            <a:off x="6630988" y="4281488"/>
            <a:ext cx="784225" cy="884237"/>
            <a:chOff x="2874" y="421"/>
            <a:chExt cx="723" cy="815"/>
          </a:xfrm>
        </p:grpSpPr>
        <p:sp>
          <p:nvSpPr>
            <p:cNvPr id="18512" name="AutoShape 86"/>
            <p:cNvSpPr>
              <a:spLocks noChangeArrowheads="1"/>
            </p:cNvSpPr>
            <p:nvPr/>
          </p:nvSpPr>
          <p:spPr bwMode="auto">
            <a:xfrm rot="10800000" flipH="1">
              <a:off x="2874" y="421"/>
              <a:ext cx="723" cy="815"/>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8513" name="Line 87"/>
            <p:cNvSpPr>
              <a:spLocks noChangeShapeType="1"/>
            </p:cNvSpPr>
            <p:nvPr/>
          </p:nvSpPr>
          <p:spPr bwMode="auto">
            <a:xfrm>
              <a:off x="2975" y="765"/>
              <a:ext cx="521"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8514" name="Line 88"/>
            <p:cNvSpPr>
              <a:spLocks noChangeShapeType="1"/>
            </p:cNvSpPr>
            <p:nvPr/>
          </p:nvSpPr>
          <p:spPr bwMode="auto">
            <a:xfrm>
              <a:off x="2975" y="885"/>
              <a:ext cx="521"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8515" name="Line 89"/>
            <p:cNvSpPr>
              <a:spLocks noChangeShapeType="1"/>
            </p:cNvSpPr>
            <p:nvPr/>
          </p:nvSpPr>
          <p:spPr bwMode="auto">
            <a:xfrm>
              <a:off x="2975" y="1004"/>
              <a:ext cx="521"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8516" name="Line 90"/>
            <p:cNvSpPr>
              <a:spLocks noChangeShapeType="1"/>
            </p:cNvSpPr>
            <p:nvPr/>
          </p:nvSpPr>
          <p:spPr bwMode="auto">
            <a:xfrm>
              <a:off x="2975" y="1123"/>
              <a:ext cx="521"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8517" name="Freeform 91"/>
            <p:cNvSpPr>
              <a:spLocks/>
            </p:cNvSpPr>
            <p:nvPr/>
          </p:nvSpPr>
          <p:spPr bwMode="auto">
            <a:xfrm>
              <a:off x="2969" y="466"/>
              <a:ext cx="520" cy="235"/>
            </a:xfrm>
            <a:custGeom>
              <a:avLst/>
              <a:gdLst>
                <a:gd name="T0" fmla="*/ 0 w 609"/>
                <a:gd name="T1" fmla="*/ 37 h 275"/>
                <a:gd name="T2" fmla="*/ 12 w 609"/>
                <a:gd name="T3" fmla="*/ 13 h 275"/>
                <a:gd name="T4" fmla="*/ 15 w 609"/>
                <a:gd name="T5" fmla="*/ 47 h 275"/>
                <a:gd name="T6" fmla="*/ 17 w 609"/>
                <a:gd name="T7" fmla="*/ 23 h 275"/>
                <a:gd name="T8" fmla="*/ 24 w 609"/>
                <a:gd name="T9" fmla="*/ 44 h 275"/>
                <a:gd name="T10" fmla="*/ 27 w 609"/>
                <a:gd name="T11" fmla="*/ 3 h 275"/>
                <a:gd name="T12" fmla="*/ 36 w 609"/>
                <a:gd name="T13" fmla="*/ 27 h 275"/>
                <a:gd name="T14" fmla="*/ 53 w 609"/>
                <a:gd name="T15" fmla="*/ 23 h 275"/>
                <a:gd name="T16" fmla="*/ 57 w 609"/>
                <a:gd name="T17" fmla="*/ 39 h 275"/>
                <a:gd name="T18" fmla="*/ 67 w 609"/>
                <a:gd name="T19" fmla="*/ 32 h 275"/>
                <a:gd name="T20" fmla="*/ 81 w 609"/>
                <a:gd name="T21" fmla="*/ 29 h 275"/>
                <a:gd name="T22" fmla="*/ 96 w 609"/>
                <a:gd name="T23" fmla="*/ 41 h 275"/>
                <a:gd name="T24" fmla="*/ 108 w 609"/>
                <a:gd name="T25" fmla="*/ 35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grpSp>
        <p:nvGrpSpPr>
          <p:cNvPr id="18459" name="Group 102"/>
          <p:cNvGrpSpPr>
            <a:grpSpLocks/>
          </p:cNvGrpSpPr>
          <p:nvPr/>
        </p:nvGrpSpPr>
        <p:grpSpPr bwMode="auto">
          <a:xfrm>
            <a:off x="5541963" y="4359275"/>
            <a:ext cx="690562" cy="877888"/>
            <a:chOff x="2401" y="425"/>
            <a:chExt cx="907" cy="1154"/>
          </a:xfrm>
        </p:grpSpPr>
        <p:sp>
          <p:nvSpPr>
            <p:cNvPr id="18506" name="Rectangle 103"/>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8507" name="Line 104"/>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8508" name="Line 105"/>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8509" name="Rectangle 106"/>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8510" name="Freeform 107"/>
            <p:cNvSpPr>
              <a:spLocks/>
            </p:cNvSpPr>
            <p:nvPr/>
          </p:nvSpPr>
          <p:spPr bwMode="auto">
            <a:xfrm>
              <a:off x="2643" y="789"/>
              <a:ext cx="309" cy="257"/>
            </a:xfrm>
            <a:custGeom>
              <a:avLst/>
              <a:gdLst>
                <a:gd name="T0" fmla="*/ 2617 w 234"/>
                <a:gd name="T1" fmla="*/ 0 h 195"/>
                <a:gd name="T2" fmla="*/ 581 w 234"/>
                <a:gd name="T3" fmla="*/ 863 h 195"/>
                <a:gd name="T4" fmla="*/ 0 w 234"/>
                <a:gd name="T5" fmla="*/ 4069 h 195"/>
                <a:gd name="T6" fmla="*/ 3836 w 234"/>
                <a:gd name="T7" fmla="*/ 4069 h 195"/>
                <a:gd name="T8" fmla="*/ 4984 w 234"/>
                <a:gd name="T9" fmla="*/ 2304 h 195"/>
                <a:gd name="T10" fmla="*/ 2617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18511" name="Line 10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grpSp>
      <p:grpSp>
        <p:nvGrpSpPr>
          <p:cNvPr id="18460" name="Group 109"/>
          <p:cNvGrpSpPr>
            <a:grpSpLocks/>
          </p:cNvGrpSpPr>
          <p:nvPr/>
        </p:nvGrpSpPr>
        <p:grpSpPr bwMode="auto">
          <a:xfrm>
            <a:off x="5694363" y="4527550"/>
            <a:ext cx="690562" cy="877888"/>
            <a:chOff x="2401" y="425"/>
            <a:chExt cx="907" cy="1154"/>
          </a:xfrm>
        </p:grpSpPr>
        <p:sp>
          <p:nvSpPr>
            <p:cNvPr id="18500" name="Rectangle 11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8501" name="Line 11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8502" name="Line 11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8503" name="Rectangle 11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8504" name="Freeform 114"/>
            <p:cNvSpPr>
              <a:spLocks/>
            </p:cNvSpPr>
            <p:nvPr/>
          </p:nvSpPr>
          <p:spPr bwMode="auto">
            <a:xfrm>
              <a:off x="2643" y="789"/>
              <a:ext cx="309" cy="257"/>
            </a:xfrm>
            <a:custGeom>
              <a:avLst/>
              <a:gdLst>
                <a:gd name="T0" fmla="*/ 2617 w 234"/>
                <a:gd name="T1" fmla="*/ 0 h 195"/>
                <a:gd name="T2" fmla="*/ 581 w 234"/>
                <a:gd name="T3" fmla="*/ 863 h 195"/>
                <a:gd name="T4" fmla="*/ 0 w 234"/>
                <a:gd name="T5" fmla="*/ 4069 h 195"/>
                <a:gd name="T6" fmla="*/ 3836 w 234"/>
                <a:gd name="T7" fmla="*/ 4069 h 195"/>
                <a:gd name="T8" fmla="*/ 4984 w 234"/>
                <a:gd name="T9" fmla="*/ 2304 h 195"/>
                <a:gd name="T10" fmla="*/ 2617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18505" name="Line 11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grpSp>
      <p:sp>
        <p:nvSpPr>
          <p:cNvPr id="18461" name="Text Box 116"/>
          <p:cNvSpPr txBox="1">
            <a:spLocks noChangeArrowheads="1"/>
          </p:cNvSpPr>
          <p:nvPr/>
        </p:nvSpPr>
        <p:spPr bwMode="auto">
          <a:xfrm>
            <a:off x="6538913" y="3968750"/>
            <a:ext cx="12382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D33941"/>
                </a:solidFill>
              </a:rPr>
              <a:t>document</a:t>
            </a:r>
          </a:p>
        </p:txBody>
      </p:sp>
      <p:grpSp>
        <p:nvGrpSpPr>
          <p:cNvPr id="18462" name="Group 117"/>
          <p:cNvGrpSpPr>
            <a:grpSpLocks/>
          </p:cNvGrpSpPr>
          <p:nvPr/>
        </p:nvGrpSpPr>
        <p:grpSpPr bwMode="auto">
          <a:xfrm>
            <a:off x="6934200" y="4733925"/>
            <a:ext cx="784225" cy="884238"/>
            <a:chOff x="2874" y="421"/>
            <a:chExt cx="723" cy="815"/>
          </a:xfrm>
        </p:grpSpPr>
        <p:sp>
          <p:nvSpPr>
            <p:cNvPr id="18494" name="AutoShape 118"/>
            <p:cNvSpPr>
              <a:spLocks noChangeArrowheads="1"/>
            </p:cNvSpPr>
            <p:nvPr/>
          </p:nvSpPr>
          <p:spPr bwMode="auto">
            <a:xfrm rot="10800000" flipH="1">
              <a:off x="2874" y="421"/>
              <a:ext cx="723" cy="815"/>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8495" name="Line 119"/>
            <p:cNvSpPr>
              <a:spLocks noChangeShapeType="1"/>
            </p:cNvSpPr>
            <p:nvPr/>
          </p:nvSpPr>
          <p:spPr bwMode="auto">
            <a:xfrm>
              <a:off x="2975" y="765"/>
              <a:ext cx="521"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8496" name="Line 120"/>
            <p:cNvSpPr>
              <a:spLocks noChangeShapeType="1"/>
            </p:cNvSpPr>
            <p:nvPr/>
          </p:nvSpPr>
          <p:spPr bwMode="auto">
            <a:xfrm>
              <a:off x="2975" y="885"/>
              <a:ext cx="521"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8497" name="Line 121"/>
            <p:cNvSpPr>
              <a:spLocks noChangeShapeType="1"/>
            </p:cNvSpPr>
            <p:nvPr/>
          </p:nvSpPr>
          <p:spPr bwMode="auto">
            <a:xfrm>
              <a:off x="2975" y="1004"/>
              <a:ext cx="521"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8498" name="Line 122"/>
            <p:cNvSpPr>
              <a:spLocks noChangeShapeType="1"/>
            </p:cNvSpPr>
            <p:nvPr/>
          </p:nvSpPr>
          <p:spPr bwMode="auto">
            <a:xfrm>
              <a:off x="2975" y="1123"/>
              <a:ext cx="521"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8499" name="Freeform 123"/>
            <p:cNvSpPr>
              <a:spLocks/>
            </p:cNvSpPr>
            <p:nvPr/>
          </p:nvSpPr>
          <p:spPr bwMode="auto">
            <a:xfrm>
              <a:off x="2969" y="466"/>
              <a:ext cx="520" cy="235"/>
            </a:xfrm>
            <a:custGeom>
              <a:avLst/>
              <a:gdLst>
                <a:gd name="T0" fmla="*/ 0 w 609"/>
                <a:gd name="T1" fmla="*/ 37 h 275"/>
                <a:gd name="T2" fmla="*/ 12 w 609"/>
                <a:gd name="T3" fmla="*/ 13 h 275"/>
                <a:gd name="T4" fmla="*/ 15 w 609"/>
                <a:gd name="T5" fmla="*/ 47 h 275"/>
                <a:gd name="T6" fmla="*/ 17 w 609"/>
                <a:gd name="T7" fmla="*/ 23 h 275"/>
                <a:gd name="T8" fmla="*/ 24 w 609"/>
                <a:gd name="T9" fmla="*/ 44 h 275"/>
                <a:gd name="T10" fmla="*/ 27 w 609"/>
                <a:gd name="T11" fmla="*/ 3 h 275"/>
                <a:gd name="T12" fmla="*/ 36 w 609"/>
                <a:gd name="T13" fmla="*/ 27 h 275"/>
                <a:gd name="T14" fmla="*/ 53 w 609"/>
                <a:gd name="T15" fmla="*/ 23 h 275"/>
                <a:gd name="T16" fmla="*/ 57 w 609"/>
                <a:gd name="T17" fmla="*/ 39 h 275"/>
                <a:gd name="T18" fmla="*/ 67 w 609"/>
                <a:gd name="T19" fmla="*/ 32 h 275"/>
                <a:gd name="T20" fmla="*/ 81 w 609"/>
                <a:gd name="T21" fmla="*/ 29 h 275"/>
                <a:gd name="T22" fmla="*/ 96 w 609"/>
                <a:gd name="T23" fmla="*/ 41 h 275"/>
                <a:gd name="T24" fmla="*/ 108 w 609"/>
                <a:gd name="T25" fmla="*/ 35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sp>
        <p:nvSpPr>
          <p:cNvPr id="18463" name="Text Box 136"/>
          <p:cNvSpPr txBox="1">
            <a:spLocks noChangeArrowheads="1"/>
          </p:cNvSpPr>
          <p:nvPr/>
        </p:nvSpPr>
        <p:spPr bwMode="auto">
          <a:xfrm>
            <a:off x="501650" y="2489200"/>
            <a:ext cx="11715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participant</a:t>
            </a:r>
          </a:p>
        </p:txBody>
      </p:sp>
      <p:sp>
        <p:nvSpPr>
          <p:cNvPr id="18464" name="Line 137"/>
          <p:cNvSpPr>
            <a:spLocks noChangeShapeType="1"/>
          </p:cNvSpPr>
          <p:nvPr/>
        </p:nvSpPr>
        <p:spPr bwMode="auto">
          <a:xfrm>
            <a:off x="2238375" y="2586038"/>
            <a:ext cx="2270125"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8465" name="Text Box 138"/>
          <p:cNvSpPr txBox="1">
            <a:spLocks noChangeArrowheads="1"/>
          </p:cNvSpPr>
          <p:nvPr/>
        </p:nvSpPr>
        <p:spPr bwMode="auto">
          <a:xfrm>
            <a:off x="2960688" y="3981450"/>
            <a:ext cx="871537" cy="823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policy</a:t>
            </a:r>
            <a:br>
              <a:rPr lang="en-US" sz="1800">
                <a:solidFill>
                  <a:schemeClr val="bg1"/>
                </a:solidFill>
              </a:rPr>
            </a:br>
            <a:r>
              <a:rPr lang="en-US" sz="1800">
                <a:solidFill>
                  <a:schemeClr val="bg1"/>
                </a:solidFill>
              </a:rPr>
              <a:t>(and</a:t>
            </a:r>
            <a:br>
              <a:rPr lang="en-US" sz="1800">
                <a:solidFill>
                  <a:schemeClr val="bg1"/>
                </a:solidFill>
              </a:rPr>
            </a:br>
            <a:r>
              <a:rPr lang="en-US" sz="1800">
                <a:solidFill>
                  <a:schemeClr val="bg1"/>
                </a:solidFill>
              </a:rPr>
              <a:t>UW file)</a:t>
            </a:r>
          </a:p>
        </p:txBody>
      </p:sp>
      <p:sp>
        <p:nvSpPr>
          <p:cNvPr id="18466" name="Line 139"/>
          <p:cNvSpPr>
            <a:spLocks noChangeShapeType="1"/>
          </p:cNvSpPr>
          <p:nvPr/>
        </p:nvSpPr>
        <p:spPr bwMode="auto">
          <a:xfrm>
            <a:off x="3397250" y="3744913"/>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8467" name="Group 140"/>
          <p:cNvGrpSpPr>
            <a:grpSpLocks/>
          </p:cNvGrpSpPr>
          <p:nvPr/>
        </p:nvGrpSpPr>
        <p:grpSpPr bwMode="auto">
          <a:xfrm>
            <a:off x="3074988" y="4829175"/>
            <a:ext cx="687387" cy="774700"/>
            <a:chOff x="2324" y="435"/>
            <a:chExt cx="933" cy="1052"/>
          </a:xfrm>
        </p:grpSpPr>
        <p:sp>
          <p:nvSpPr>
            <p:cNvPr id="18485" name="AutoShape 141"/>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8486" name="Freeform 142"/>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8487" name="Freeform 143"/>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8488" name="Freeform 144"/>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8489" name="Group 145"/>
            <p:cNvGrpSpPr>
              <a:grpSpLocks/>
            </p:cNvGrpSpPr>
            <p:nvPr/>
          </p:nvGrpSpPr>
          <p:grpSpPr bwMode="auto">
            <a:xfrm>
              <a:off x="2889" y="957"/>
              <a:ext cx="348" cy="510"/>
              <a:chOff x="2784" y="3210"/>
              <a:chExt cx="523" cy="772"/>
            </a:xfrm>
          </p:grpSpPr>
          <p:sp>
            <p:nvSpPr>
              <p:cNvPr id="18490" name="AutoShape 14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18491" name="AutoShape 14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18492" name="AutoShape 148"/>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wrap="none" lIns="0" tIns="0" rIns="0" bIns="0" anchor="ctr">
                <a:spAutoFit/>
              </a:bodyPr>
              <a:lstStyle/>
              <a:p>
                <a:endParaRPr lang="en-US"/>
              </a:p>
            </p:txBody>
          </p:sp>
          <p:sp>
            <p:nvSpPr>
              <p:cNvPr id="18493" name="Oval 149"/>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18468" name="Group 150"/>
          <p:cNvGrpSpPr>
            <a:grpSpLocks/>
          </p:cNvGrpSpPr>
          <p:nvPr/>
        </p:nvGrpSpPr>
        <p:grpSpPr bwMode="auto">
          <a:xfrm>
            <a:off x="3327400" y="5197475"/>
            <a:ext cx="687388" cy="774700"/>
            <a:chOff x="2324" y="435"/>
            <a:chExt cx="933" cy="1052"/>
          </a:xfrm>
        </p:grpSpPr>
        <p:sp>
          <p:nvSpPr>
            <p:cNvPr id="18476" name="AutoShape 151"/>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8477" name="Freeform 152"/>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8478" name="Freeform 153"/>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8479" name="Freeform 154"/>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8480" name="Group 155"/>
            <p:cNvGrpSpPr>
              <a:grpSpLocks/>
            </p:cNvGrpSpPr>
            <p:nvPr/>
          </p:nvGrpSpPr>
          <p:grpSpPr bwMode="auto">
            <a:xfrm>
              <a:off x="2889" y="957"/>
              <a:ext cx="348" cy="510"/>
              <a:chOff x="2784" y="3210"/>
              <a:chExt cx="523" cy="772"/>
            </a:xfrm>
          </p:grpSpPr>
          <p:sp>
            <p:nvSpPr>
              <p:cNvPr id="18481" name="AutoShape 15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18482" name="AutoShape 15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18483" name="AutoShape 158"/>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wrap="none" lIns="0" tIns="0" rIns="0" bIns="0" anchor="ctr">
                <a:spAutoFit/>
              </a:bodyPr>
              <a:lstStyle/>
              <a:p>
                <a:endParaRPr lang="en-US"/>
              </a:p>
            </p:txBody>
          </p:sp>
          <p:sp>
            <p:nvSpPr>
              <p:cNvPr id="18484" name="Oval 159"/>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grpSp>
      </p:grpSp>
      <p:pic>
        <p:nvPicPr>
          <p:cNvPr id="18470" name="Picture 161" descr="MCj0319178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4154488" y="4537075"/>
            <a:ext cx="679450" cy="628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471" name="Line 162"/>
          <p:cNvSpPr>
            <a:spLocks noChangeShapeType="1"/>
          </p:cNvSpPr>
          <p:nvPr/>
        </p:nvSpPr>
        <p:spPr bwMode="auto">
          <a:xfrm>
            <a:off x="4719638" y="3744913"/>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pic>
        <p:nvPicPr>
          <p:cNvPr id="18472" name="Picture 163" descr="MCj0319178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4259263" y="4641850"/>
            <a:ext cx="679450" cy="628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473" name="Picture 164" descr="MCj0319178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4411663" y="4794250"/>
            <a:ext cx="679450" cy="628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474" name="Picture 165" descr="MCj0319178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4516438" y="4899025"/>
            <a:ext cx="679450" cy="628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475" name="Picture 166" descr="MCj0319178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4621213" y="4987925"/>
            <a:ext cx="679450" cy="628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7" name="Text Box 160"/>
          <p:cNvSpPr txBox="1">
            <a:spLocks noChangeArrowheads="1"/>
          </p:cNvSpPr>
          <p:nvPr/>
        </p:nvSpPr>
        <p:spPr bwMode="auto">
          <a:xfrm>
            <a:off x="3944938" y="3959225"/>
            <a:ext cx="1446212" cy="55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smtClean="0">
                <a:solidFill>
                  <a:schemeClr val="bg1"/>
                </a:solidFill>
              </a:rPr>
              <a:t>trans-</a:t>
            </a:r>
            <a:br>
              <a:rPr lang="en-US" sz="1800" dirty="0" smtClean="0">
                <a:solidFill>
                  <a:schemeClr val="bg1"/>
                </a:solidFill>
              </a:rPr>
            </a:br>
            <a:r>
              <a:rPr lang="en-US" sz="1800" dirty="0" smtClean="0">
                <a:solidFill>
                  <a:schemeClr val="bg1"/>
                </a:solidFill>
              </a:rPr>
              <a:t>actions</a:t>
            </a:r>
            <a:endParaRPr lang="en-US" sz="1800" dirty="0">
              <a:solidFill>
                <a:schemeClr val="bg1"/>
              </a:solidFill>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Line 2"/>
          <p:cNvSpPr>
            <a:spLocks noChangeShapeType="1"/>
          </p:cNvSpPr>
          <p:nvPr/>
        </p:nvSpPr>
        <p:spPr bwMode="auto">
          <a:xfrm flipV="1">
            <a:off x="4508500" y="1774825"/>
            <a:ext cx="0" cy="1954213"/>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9459" name="Rectangle 3"/>
          <p:cNvSpPr>
            <a:spLocks noGrp="1" noChangeArrowheads="1"/>
          </p:cNvSpPr>
          <p:nvPr>
            <p:ph type="title"/>
          </p:nvPr>
        </p:nvSpPr>
        <p:spPr/>
        <p:txBody>
          <a:bodyPr/>
          <a:lstStyle/>
          <a:p>
            <a:pPr eaLnBrk="1" hangingPunct="1"/>
            <a:r>
              <a:rPr lang="en-US" smtClean="0"/>
              <a:t>Notes</a:t>
            </a:r>
          </a:p>
        </p:txBody>
      </p:sp>
      <p:sp>
        <p:nvSpPr>
          <p:cNvPr id="19460" name="Rectangle 167"/>
          <p:cNvSpPr>
            <a:spLocks noGrp="1" noChangeArrowheads="1"/>
          </p:cNvSpPr>
          <p:nvPr>
            <p:ph idx="1"/>
          </p:nvPr>
        </p:nvSpPr>
        <p:spPr>
          <a:xfrm>
            <a:off x="5341938" y="1192213"/>
            <a:ext cx="3495675" cy="2319337"/>
          </a:xfrm>
        </p:spPr>
        <p:txBody>
          <a:bodyPr/>
          <a:lstStyle/>
          <a:p>
            <a:pPr>
              <a:buFont typeface="Arial" charset="0"/>
              <a:buChar char="•"/>
            </a:pPr>
            <a:r>
              <a:rPr lang="en-US" smtClean="0"/>
              <a:t>A </a:t>
            </a:r>
            <a:r>
              <a:rPr lang="en-US" b="1" smtClean="0"/>
              <a:t>note</a:t>
            </a:r>
            <a:r>
              <a:rPr lang="en-US" smtClean="0"/>
              <a:t> is a detailed record of the actions or thinking of a PolicyCenter user</a:t>
            </a:r>
          </a:p>
        </p:txBody>
      </p:sp>
      <p:sp>
        <p:nvSpPr>
          <p:cNvPr id="19461" name="Line 4"/>
          <p:cNvSpPr>
            <a:spLocks noChangeShapeType="1"/>
          </p:cNvSpPr>
          <p:nvPr/>
        </p:nvSpPr>
        <p:spPr bwMode="auto">
          <a:xfrm>
            <a:off x="900113" y="3749675"/>
            <a:ext cx="7496175"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9462" name="Line 5"/>
          <p:cNvSpPr>
            <a:spLocks noChangeShapeType="1"/>
          </p:cNvSpPr>
          <p:nvPr/>
        </p:nvSpPr>
        <p:spPr bwMode="auto">
          <a:xfrm>
            <a:off x="5845175" y="3732213"/>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9463" name="AutoShape 6"/>
          <p:cNvSpPr>
            <a:spLocks noChangeArrowheads="1"/>
          </p:cNvSpPr>
          <p:nvPr/>
        </p:nvSpPr>
        <p:spPr bwMode="auto">
          <a:xfrm>
            <a:off x="1547813" y="2103438"/>
            <a:ext cx="428625" cy="439737"/>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9464" name="AutoShape 7"/>
          <p:cNvSpPr>
            <a:spLocks noChangeArrowheads="1"/>
          </p:cNvSpPr>
          <p:nvPr/>
        </p:nvSpPr>
        <p:spPr bwMode="auto">
          <a:xfrm>
            <a:off x="1797050" y="2390775"/>
            <a:ext cx="430213" cy="439738"/>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9465" name="AutoShape 8"/>
          <p:cNvSpPr>
            <a:spLocks noChangeArrowheads="1"/>
          </p:cNvSpPr>
          <p:nvPr/>
        </p:nvSpPr>
        <p:spPr bwMode="auto">
          <a:xfrm>
            <a:off x="2047875" y="2678113"/>
            <a:ext cx="430213" cy="438150"/>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9466" name="Group 9"/>
          <p:cNvGrpSpPr>
            <a:grpSpLocks/>
          </p:cNvGrpSpPr>
          <p:nvPr/>
        </p:nvGrpSpPr>
        <p:grpSpPr bwMode="auto">
          <a:xfrm>
            <a:off x="3867150" y="1023938"/>
            <a:ext cx="1279525" cy="1055687"/>
            <a:chOff x="465" y="602"/>
            <a:chExt cx="798" cy="659"/>
          </a:xfrm>
        </p:grpSpPr>
        <p:sp>
          <p:nvSpPr>
            <p:cNvPr id="19604" name="AutoShape 10"/>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19605" name="Rectangle 11"/>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9606" name="Rectangle 12"/>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19607" name="Rectangle 13"/>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19608" name="Rectangle 14"/>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wrap="none" anchor="ctr"/>
            <a:lstStyle/>
            <a:p>
              <a:endParaRPr lang="en-US"/>
            </a:p>
          </p:txBody>
        </p:sp>
        <p:sp>
          <p:nvSpPr>
            <p:cNvPr id="19609" name="Rectangle 15"/>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19610" name="Line 16"/>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611" name="Line 17"/>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19612" name="Group 18"/>
            <p:cNvGrpSpPr>
              <a:grpSpLocks/>
            </p:cNvGrpSpPr>
            <p:nvPr/>
          </p:nvGrpSpPr>
          <p:grpSpPr bwMode="auto">
            <a:xfrm>
              <a:off x="575" y="644"/>
              <a:ext cx="508" cy="139"/>
              <a:chOff x="3046" y="1026"/>
              <a:chExt cx="502" cy="138"/>
            </a:xfrm>
          </p:grpSpPr>
          <p:sp>
            <p:nvSpPr>
              <p:cNvPr id="19613" name="Line 19"/>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614" name="Line 20"/>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615" name="Line 21"/>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616" name="Line 22"/>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617" name="Line 23"/>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618" name="Line 24"/>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619" name="Oval 25"/>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9620" name="Freeform 26"/>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9621" name="Freeform 27"/>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9622" name="Freeform 28"/>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9623" name="Freeform 29"/>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sp>
        <p:nvSpPr>
          <p:cNvPr id="19467" name="Text Box 30"/>
          <p:cNvSpPr txBox="1">
            <a:spLocks noChangeArrowheads="1"/>
          </p:cNvSpPr>
          <p:nvPr/>
        </p:nvSpPr>
        <p:spPr bwMode="auto">
          <a:xfrm>
            <a:off x="5216525" y="3968750"/>
            <a:ext cx="12382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a:t>
            </a:r>
          </a:p>
        </p:txBody>
      </p:sp>
      <p:sp>
        <p:nvSpPr>
          <p:cNvPr id="19468" name="Line 31"/>
          <p:cNvSpPr>
            <a:spLocks noChangeShapeType="1"/>
          </p:cNvSpPr>
          <p:nvPr/>
        </p:nvSpPr>
        <p:spPr bwMode="auto">
          <a:xfrm>
            <a:off x="7153275" y="3732213"/>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9469" name="Text Box 32"/>
          <p:cNvSpPr txBox="1">
            <a:spLocks noChangeArrowheads="1"/>
          </p:cNvSpPr>
          <p:nvPr/>
        </p:nvSpPr>
        <p:spPr bwMode="auto">
          <a:xfrm>
            <a:off x="455613" y="3968750"/>
            <a:ext cx="9588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contact</a:t>
            </a:r>
          </a:p>
        </p:txBody>
      </p:sp>
      <p:sp>
        <p:nvSpPr>
          <p:cNvPr id="19470" name="Text Box 33"/>
          <p:cNvSpPr txBox="1">
            <a:spLocks noChangeArrowheads="1"/>
          </p:cNvSpPr>
          <p:nvPr/>
        </p:nvSpPr>
        <p:spPr bwMode="auto">
          <a:xfrm>
            <a:off x="1543050" y="3968750"/>
            <a:ext cx="11715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location</a:t>
            </a:r>
          </a:p>
        </p:txBody>
      </p:sp>
      <p:sp>
        <p:nvSpPr>
          <p:cNvPr id="19471" name="Line 34"/>
          <p:cNvSpPr>
            <a:spLocks noChangeShapeType="1"/>
          </p:cNvSpPr>
          <p:nvPr/>
        </p:nvSpPr>
        <p:spPr bwMode="auto">
          <a:xfrm>
            <a:off x="914400" y="3732213"/>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9472" name="AutoShape 35"/>
          <p:cNvSpPr>
            <a:spLocks noChangeArrowheads="1"/>
          </p:cNvSpPr>
          <p:nvPr/>
        </p:nvSpPr>
        <p:spPr bwMode="auto">
          <a:xfrm>
            <a:off x="481013" y="4302125"/>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9473" name="AutoShape 36"/>
          <p:cNvSpPr>
            <a:spLocks noChangeArrowheads="1"/>
          </p:cNvSpPr>
          <p:nvPr/>
        </p:nvSpPr>
        <p:spPr bwMode="auto">
          <a:xfrm>
            <a:off x="549275" y="5000625"/>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9474" name="AutoShape 37"/>
          <p:cNvSpPr>
            <a:spLocks noChangeArrowheads="1"/>
          </p:cNvSpPr>
          <p:nvPr/>
        </p:nvSpPr>
        <p:spPr bwMode="auto">
          <a:xfrm>
            <a:off x="617538" y="5699125"/>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9475" name="Line 38"/>
          <p:cNvSpPr>
            <a:spLocks noChangeShapeType="1"/>
          </p:cNvSpPr>
          <p:nvPr/>
        </p:nvSpPr>
        <p:spPr bwMode="auto">
          <a:xfrm>
            <a:off x="2157413" y="3746500"/>
            <a:ext cx="0" cy="233363"/>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9476" name="Group 39"/>
          <p:cNvGrpSpPr>
            <a:grpSpLocks/>
          </p:cNvGrpSpPr>
          <p:nvPr/>
        </p:nvGrpSpPr>
        <p:grpSpPr bwMode="auto">
          <a:xfrm>
            <a:off x="1455738" y="4287838"/>
            <a:ext cx="1335087" cy="735012"/>
            <a:chOff x="786" y="2531"/>
            <a:chExt cx="841" cy="463"/>
          </a:xfrm>
        </p:grpSpPr>
        <p:sp>
          <p:nvSpPr>
            <p:cNvPr id="19593" name="Freeform 40"/>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19594" name="Line 41"/>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9595" name="Line 42"/>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9596" name="Line 43"/>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9597" name="Freeform 44"/>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9598" name="Freeform 45"/>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19599" name="Freeform 46"/>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9600" name="Freeform 47"/>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9601" name="Freeform 48"/>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9602" name="Freeform 49"/>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9603" name="Freeform 50"/>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grpSp>
        <p:nvGrpSpPr>
          <p:cNvPr id="19477" name="Group 51"/>
          <p:cNvGrpSpPr>
            <a:grpSpLocks/>
          </p:cNvGrpSpPr>
          <p:nvPr/>
        </p:nvGrpSpPr>
        <p:grpSpPr bwMode="auto">
          <a:xfrm>
            <a:off x="1479550" y="4940300"/>
            <a:ext cx="1335088" cy="735013"/>
            <a:chOff x="786" y="2531"/>
            <a:chExt cx="841" cy="463"/>
          </a:xfrm>
        </p:grpSpPr>
        <p:sp>
          <p:nvSpPr>
            <p:cNvPr id="19582" name="Freeform 52"/>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19583" name="Line 53"/>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9584" name="Line 54"/>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9585" name="Line 55"/>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9586" name="Freeform 56"/>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9587" name="Freeform 57"/>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19588" name="Freeform 58"/>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9589" name="Freeform 59"/>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9590" name="Freeform 60"/>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9591" name="Freeform 61"/>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9592" name="Freeform 62"/>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sp>
        <p:nvSpPr>
          <p:cNvPr id="19478" name="Text Box 63"/>
          <p:cNvSpPr txBox="1">
            <a:spLocks noChangeArrowheads="1"/>
          </p:cNvSpPr>
          <p:nvPr/>
        </p:nvSpPr>
        <p:spPr bwMode="auto">
          <a:xfrm>
            <a:off x="1106488" y="1536700"/>
            <a:ext cx="11715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producer</a:t>
            </a:r>
          </a:p>
        </p:txBody>
      </p:sp>
      <p:grpSp>
        <p:nvGrpSpPr>
          <p:cNvPr id="19479" name="Group 64"/>
          <p:cNvGrpSpPr>
            <a:grpSpLocks/>
          </p:cNvGrpSpPr>
          <p:nvPr/>
        </p:nvGrpSpPr>
        <p:grpSpPr bwMode="auto">
          <a:xfrm>
            <a:off x="2317750" y="1350963"/>
            <a:ext cx="706438" cy="909637"/>
            <a:chOff x="2634" y="2618"/>
            <a:chExt cx="538" cy="692"/>
          </a:xfrm>
        </p:grpSpPr>
        <p:sp>
          <p:nvSpPr>
            <p:cNvPr id="19570" name="AutoShape 65"/>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9571" name="Freeform 66"/>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9572" name="Freeform 67"/>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9573" name="Rectangle 68"/>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9574" name="Rectangle 69"/>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9575" name="Oval 70"/>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576" name="Oval 71"/>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577" name="Oval 72"/>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578" name="Oval 73"/>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579" name="Freeform 74"/>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9580" name="Freeform 75"/>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9581" name="Freeform 76"/>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19480" name="Line 77"/>
          <p:cNvSpPr>
            <a:spLocks noChangeShapeType="1"/>
          </p:cNvSpPr>
          <p:nvPr/>
        </p:nvSpPr>
        <p:spPr bwMode="auto">
          <a:xfrm>
            <a:off x="2979738" y="1709738"/>
            <a:ext cx="893762"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9481" name="Group 78"/>
          <p:cNvGrpSpPr>
            <a:grpSpLocks/>
          </p:cNvGrpSpPr>
          <p:nvPr/>
        </p:nvGrpSpPr>
        <p:grpSpPr bwMode="auto">
          <a:xfrm>
            <a:off x="5389563" y="4206875"/>
            <a:ext cx="690562" cy="877888"/>
            <a:chOff x="2401" y="425"/>
            <a:chExt cx="907" cy="1154"/>
          </a:xfrm>
        </p:grpSpPr>
        <p:sp>
          <p:nvSpPr>
            <p:cNvPr id="19564" name="Rectangle 79"/>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9565" name="Line 80"/>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566" name="Line 81"/>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567" name="Rectangle 82"/>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9568" name="Freeform 83"/>
            <p:cNvSpPr>
              <a:spLocks/>
            </p:cNvSpPr>
            <p:nvPr/>
          </p:nvSpPr>
          <p:spPr bwMode="auto">
            <a:xfrm>
              <a:off x="2643" y="789"/>
              <a:ext cx="309" cy="257"/>
            </a:xfrm>
            <a:custGeom>
              <a:avLst/>
              <a:gdLst>
                <a:gd name="T0" fmla="*/ 2617 w 234"/>
                <a:gd name="T1" fmla="*/ 0 h 195"/>
                <a:gd name="T2" fmla="*/ 581 w 234"/>
                <a:gd name="T3" fmla="*/ 863 h 195"/>
                <a:gd name="T4" fmla="*/ 0 w 234"/>
                <a:gd name="T5" fmla="*/ 4069 h 195"/>
                <a:gd name="T6" fmla="*/ 3836 w 234"/>
                <a:gd name="T7" fmla="*/ 4069 h 195"/>
                <a:gd name="T8" fmla="*/ 4984 w 234"/>
                <a:gd name="T9" fmla="*/ 2304 h 195"/>
                <a:gd name="T10" fmla="*/ 2617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19569" name="Line 84"/>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grpSp>
      <p:grpSp>
        <p:nvGrpSpPr>
          <p:cNvPr id="19482" name="Group 85"/>
          <p:cNvGrpSpPr>
            <a:grpSpLocks/>
          </p:cNvGrpSpPr>
          <p:nvPr/>
        </p:nvGrpSpPr>
        <p:grpSpPr bwMode="auto">
          <a:xfrm>
            <a:off x="6630988" y="4281488"/>
            <a:ext cx="784225" cy="884237"/>
            <a:chOff x="2874" y="421"/>
            <a:chExt cx="723" cy="815"/>
          </a:xfrm>
        </p:grpSpPr>
        <p:sp>
          <p:nvSpPr>
            <p:cNvPr id="19558" name="AutoShape 86"/>
            <p:cNvSpPr>
              <a:spLocks noChangeArrowheads="1"/>
            </p:cNvSpPr>
            <p:nvPr/>
          </p:nvSpPr>
          <p:spPr bwMode="auto">
            <a:xfrm rot="10800000" flipH="1">
              <a:off x="2874" y="421"/>
              <a:ext cx="723" cy="815"/>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9559" name="Line 87"/>
            <p:cNvSpPr>
              <a:spLocks noChangeShapeType="1"/>
            </p:cNvSpPr>
            <p:nvPr/>
          </p:nvSpPr>
          <p:spPr bwMode="auto">
            <a:xfrm>
              <a:off x="2975" y="765"/>
              <a:ext cx="521"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9560" name="Line 88"/>
            <p:cNvSpPr>
              <a:spLocks noChangeShapeType="1"/>
            </p:cNvSpPr>
            <p:nvPr/>
          </p:nvSpPr>
          <p:spPr bwMode="auto">
            <a:xfrm>
              <a:off x="2975" y="885"/>
              <a:ext cx="521"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9561" name="Line 89"/>
            <p:cNvSpPr>
              <a:spLocks noChangeShapeType="1"/>
            </p:cNvSpPr>
            <p:nvPr/>
          </p:nvSpPr>
          <p:spPr bwMode="auto">
            <a:xfrm>
              <a:off x="2975" y="1004"/>
              <a:ext cx="521"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9562" name="Line 90"/>
            <p:cNvSpPr>
              <a:spLocks noChangeShapeType="1"/>
            </p:cNvSpPr>
            <p:nvPr/>
          </p:nvSpPr>
          <p:spPr bwMode="auto">
            <a:xfrm>
              <a:off x="2975" y="1123"/>
              <a:ext cx="521"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9563" name="Freeform 91"/>
            <p:cNvSpPr>
              <a:spLocks/>
            </p:cNvSpPr>
            <p:nvPr/>
          </p:nvSpPr>
          <p:spPr bwMode="auto">
            <a:xfrm>
              <a:off x="2969" y="466"/>
              <a:ext cx="520" cy="235"/>
            </a:xfrm>
            <a:custGeom>
              <a:avLst/>
              <a:gdLst>
                <a:gd name="T0" fmla="*/ 0 w 609"/>
                <a:gd name="T1" fmla="*/ 37 h 275"/>
                <a:gd name="T2" fmla="*/ 12 w 609"/>
                <a:gd name="T3" fmla="*/ 13 h 275"/>
                <a:gd name="T4" fmla="*/ 15 w 609"/>
                <a:gd name="T5" fmla="*/ 47 h 275"/>
                <a:gd name="T6" fmla="*/ 17 w 609"/>
                <a:gd name="T7" fmla="*/ 23 h 275"/>
                <a:gd name="T8" fmla="*/ 24 w 609"/>
                <a:gd name="T9" fmla="*/ 44 h 275"/>
                <a:gd name="T10" fmla="*/ 27 w 609"/>
                <a:gd name="T11" fmla="*/ 3 h 275"/>
                <a:gd name="T12" fmla="*/ 36 w 609"/>
                <a:gd name="T13" fmla="*/ 27 h 275"/>
                <a:gd name="T14" fmla="*/ 53 w 609"/>
                <a:gd name="T15" fmla="*/ 23 h 275"/>
                <a:gd name="T16" fmla="*/ 57 w 609"/>
                <a:gd name="T17" fmla="*/ 39 h 275"/>
                <a:gd name="T18" fmla="*/ 67 w 609"/>
                <a:gd name="T19" fmla="*/ 32 h 275"/>
                <a:gd name="T20" fmla="*/ 81 w 609"/>
                <a:gd name="T21" fmla="*/ 29 h 275"/>
                <a:gd name="T22" fmla="*/ 96 w 609"/>
                <a:gd name="T23" fmla="*/ 41 h 275"/>
                <a:gd name="T24" fmla="*/ 108 w 609"/>
                <a:gd name="T25" fmla="*/ 35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grpSp>
        <p:nvGrpSpPr>
          <p:cNvPr id="19483" name="Group 92"/>
          <p:cNvGrpSpPr>
            <a:grpSpLocks/>
          </p:cNvGrpSpPr>
          <p:nvPr/>
        </p:nvGrpSpPr>
        <p:grpSpPr bwMode="auto">
          <a:xfrm>
            <a:off x="7950200" y="4260850"/>
            <a:ext cx="712788" cy="635000"/>
            <a:chOff x="2322" y="507"/>
            <a:chExt cx="1203" cy="1071"/>
          </a:xfrm>
        </p:grpSpPr>
        <p:sp>
          <p:nvSpPr>
            <p:cNvPr id="19549" name="Freeform 93"/>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19550" name="Oval 94"/>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19551" name="Freeform 95"/>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19552" name="Line 96"/>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9553" name="Freeform 97"/>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9554" name="Freeform 98"/>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9555" name="Freeform 99"/>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9556" name="Freeform 100"/>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9557" name="Oval 101"/>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nvGrpSpPr>
          <p:cNvPr id="19484" name="Group 102"/>
          <p:cNvGrpSpPr>
            <a:grpSpLocks/>
          </p:cNvGrpSpPr>
          <p:nvPr/>
        </p:nvGrpSpPr>
        <p:grpSpPr bwMode="auto">
          <a:xfrm>
            <a:off x="5541963" y="4359275"/>
            <a:ext cx="690562" cy="877888"/>
            <a:chOff x="2401" y="425"/>
            <a:chExt cx="907" cy="1154"/>
          </a:xfrm>
        </p:grpSpPr>
        <p:sp>
          <p:nvSpPr>
            <p:cNvPr id="19543" name="Rectangle 103"/>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9544" name="Line 104"/>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545" name="Line 105"/>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546" name="Rectangle 106"/>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9547" name="Freeform 107"/>
            <p:cNvSpPr>
              <a:spLocks/>
            </p:cNvSpPr>
            <p:nvPr/>
          </p:nvSpPr>
          <p:spPr bwMode="auto">
            <a:xfrm>
              <a:off x="2643" y="789"/>
              <a:ext cx="309" cy="257"/>
            </a:xfrm>
            <a:custGeom>
              <a:avLst/>
              <a:gdLst>
                <a:gd name="T0" fmla="*/ 2617 w 234"/>
                <a:gd name="T1" fmla="*/ 0 h 195"/>
                <a:gd name="T2" fmla="*/ 581 w 234"/>
                <a:gd name="T3" fmla="*/ 863 h 195"/>
                <a:gd name="T4" fmla="*/ 0 w 234"/>
                <a:gd name="T5" fmla="*/ 4069 h 195"/>
                <a:gd name="T6" fmla="*/ 3836 w 234"/>
                <a:gd name="T7" fmla="*/ 4069 h 195"/>
                <a:gd name="T8" fmla="*/ 4984 w 234"/>
                <a:gd name="T9" fmla="*/ 2304 h 195"/>
                <a:gd name="T10" fmla="*/ 2617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19548" name="Line 10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grpSp>
      <p:grpSp>
        <p:nvGrpSpPr>
          <p:cNvPr id="19485" name="Group 109"/>
          <p:cNvGrpSpPr>
            <a:grpSpLocks/>
          </p:cNvGrpSpPr>
          <p:nvPr/>
        </p:nvGrpSpPr>
        <p:grpSpPr bwMode="auto">
          <a:xfrm>
            <a:off x="5694363" y="4527550"/>
            <a:ext cx="690562" cy="877888"/>
            <a:chOff x="2401" y="425"/>
            <a:chExt cx="907" cy="1154"/>
          </a:xfrm>
        </p:grpSpPr>
        <p:sp>
          <p:nvSpPr>
            <p:cNvPr id="19537" name="Rectangle 11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9538" name="Line 11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539" name="Line 11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540" name="Rectangle 11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9541" name="Freeform 114"/>
            <p:cNvSpPr>
              <a:spLocks/>
            </p:cNvSpPr>
            <p:nvPr/>
          </p:nvSpPr>
          <p:spPr bwMode="auto">
            <a:xfrm>
              <a:off x="2643" y="789"/>
              <a:ext cx="309" cy="257"/>
            </a:xfrm>
            <a:custGeom>
              <a:avLst/>
              <a:gdLst>
                <a:gd name="T0" fmla="*/ 2617 w 234"/>
                <a:gd name="T1" fmla="*/ 0 h 195"/>
                <a:gd name="T2" fmla="*/ 581 w 234"/>
                <a:gd name="T3" fmla="*/ 863 h 195"/>
                <a:gd name="T4" fmla="*/ 0 w 234"/>
                <a:gd name="T5" fmla="*/ 4069 h 195"/>
                <a:gd name="T6" fmla="*/ 3836 w 234"/>
                <a:gd name="T7" fmla="*/ 4069 h 195"/>
                <a:gd name="T8" fmla="*/ 4984 w 234"/>
                <a:gd name="T9" fmla="*/ 2304 h 195"/>
                <a:gd name="T10" fmla="*/ 2617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19542" name="Line 11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grpSp>
      <p:sp>
        <p:nvSpPr>
          <p:cNvPr id="19486" name="Text Box 116"/>
          <p:cNvSpPr txBox="1">
            <a:spLocks noChangeArrowheads="1"/>
          </p:cNvSpPr>
          <p:nvPr/>
        </p:nvSpPr>
        <p:spPr bwMode="auto">
          <a:xfrm>
            <a:off x="6538913" y="3968750"/>
            <a:ext cx="12382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document</a:t>
            </a:r>
          </a:p>
        </p:txBody>
      </p:sp>
      <p:grpSp>
        <p:nvGrpSpPr>
          <p:cNvPr id="19487" name="Group 117"/>
          <p:cNvGrpSpPr>
            <a:grpSpLocks/>
          </p:cNvGrpSpPr>
          <p:nvPr/>
        </p:nvGrpSpPr>
        <p:grpSpPr bwMode="auto">
          <a:xfrm>
            <a:off x="6934200" y="4733925"/>
            <a:ext cx="784225" cy="884238"/>
            <a:chOff x="2874" y="421"/>
            <a:chExt cx="723" cy="815"/>
          </a:xfrm>
        </p:grpSpPr>
        <p:sp>
          <p:nvSpPr>
            <p:cNvPr id="19531" name="AutoShape 118"/>
            <p:cNvSpPr>
              <a:spLocks noChangeArrowheads="1"/>
            </p:cNvSpPr>
            <p:nvPr/>
          </p:nvSpPr>
          <p:spPr bwMode="auto">
            <a:xfrm rot="10800000" flipH="1">
              <a:off x="2874" y="421"/>
              <a:ext cx="723" cy="815"/>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9532" name="Line 119"/>
            <p:cNvSpPr>
              <a:spLocks noChangeShapeType="1"/>
            </p:cNvSpPr>
            <p:nvPr/>
          </p:nvSpPr>
          <p:spPr bwMode="auto">
            <a:xfrm>
              <a:off x="2975" y="765"/>
              <a:ext cx="521"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9533" name="Line 120"/>
            <p:cNvSpPr>
              <a:spLocks noChangeShapeType="1"/>
            </p:cNvSpPr>
            <p:nvPr/>
          </p:nvSpPr>
          <p:spPr bwMode="auto">
            <a:xfrm>
              <a:off x="2975" y="885"/>
              <a:ext cx="521"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9534" name="Line 121"/>
            <p:cNvSpPr>
              <a:spLocks noChangeShapeType="1"/>
            </p:cNvSpPr>
            <p:nvPr/>
          </p:nvSpPr>
          <p:spPr bwMode="auto">
            <a:xfrm>
              <a:off x="2975" y="1004"/>
              <a:ext cx="521"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9535" name="Line 122"/>
            <p:cNvSpPr>
              <a:spLocks noChangeShapeType="1"/>
            </p:cNvSpPr>
            <p:nvPr/>
          </p:nvSpPr>
          <p:spPr bwMode="auto">
            <a:xfrm>
              <a:off x="2975" y="1123"/>
              <a:ext cx="521"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9536" name="Freeform 123"/>
            <p:cNvSpPr>
              <a:spLocks/>
            </p:cNvSpPr>
            <p:nvPr/>
          </p:nvSpPr>
          <p:spPr bwMode="auto">
            <a:xfrm>
              <a:off x="2969" y="466"/>
              <a:ext cx="520" cy="235"/>
            </a:xfrm>
            <a:custGeom>
              <a:avLst/>
              <a:gdLst>
                <a:gd name="T0" fmla="*/ 0 w 609"/>
                <a:gd name="T1" fmla="*/ 37 h 275"/>
                <a:gd name="T2" fmla="*/ 12 w 609"/>
                <a:gd name="T3" fmla="*/ 13 h 275"/>
                <a:gd name="T4" fmla="*/ 15 w 609"/>
                <a:gd name="T5" fmla="*/ 47 h 275"/>
                <a:gd name="T6" fmla="*/ 17 w 609"/>
                <a:gd name="T7" fmla="*/ 23 h 275"/>
                <a:gd name="T8" fmla="*/ 24 w 609"/>
                <a:gd name="T9" fmla="*/ 44 h 275"/>
                <a:gd name="T10" fmla="*/ 27 w 609"/>
                <a:gd name="T11" fmla="*/ 3 h 275"/>
                <a:gd name="T12" fmla="*/ 36 w 609"/>
                <a:gd name="T13" fmla="*/ 27 h 275"/>
                <a:gd name="T14" fmla="*/ 53 w 609"/>
                <a:gd name="T15" fmla="*/ 23 h 275"/>
                <a:gd name="T16" fmla="*/ 57 w 609"/>
                <a:gd name="T17" fmla="*/ 39 h 275"/>
                <a:gd name="T18" fmla="*/ 67 w 609"/>
                <a:gd name="T19" fmla="*/ 32 h 275"/>
                <a:gd name="T20" fmla="*/ 81 w 609"/>
                <a:gd name="T21" fmla="*/ 29 h 275"/>
                <a:gd name="T22" fmla="*/ 96 w 609"/>
                <a:gd name="T23" fmla="*/ 41 h 275"/>
                <a:gd name="T24" fmla="*/ 108 w 609"/>
                <a:gd name="T25" fmla="*/ 35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sp>
        <p:nvSpPr>
          <p:cNvPr id="19488" name="Text Box 124"/>
          <p:cNvSpPr txBox="1">
            <a:spLocks noChangeArrowheads="1"/>
          </p:cNvSpPr>
          <p:nvPr/>
        </p:nvSpPr>
        <p:spPr bwMode="auto">
          <a:xfrm>
            <a:off x="8021638" y="3968750"/>
            <a:ext cx="757237"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D33941"/>
                </a:solidFill>
              </a:rPr>
              <a:t>note</a:t>
            </a:r>
          </a:p>
        </p:txBody>
      </p:sp>
      <p:sp>
        <p:nvSpPr>
          <p:cNvPr id="19489" name="Line 125"/>
          <p:cNvSpPr>
            <a:spLocks noChangeShapeType="1"/>
          </p:cNvSpPr>
          <p:nvPr/>
        </p:nvSpPr>
        <p:spPr bwMode="auto">
          <a:xfrm>
            <a:off x="8378825" y="3736975"/>
            <a:ext cx="0" cy="233363"/>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9490" name="Group 126"/>
          <p:cNvGrpSpPr>
            <a:grpSpLocks/>
          </p:cNvGrpSpPr>
          <p:nvPr/>
        </p:nvGrpSpPr>
        <p:grpSpPr bwMode="auto">
          <a:xfrm>
            <a:off x="8213725" y="4413250"/>
            <a:ext cx="712788" cy="635000"/>
            <a:chOff x="2322" y="507"/>
            <a:chExt cx="1203" cy="1071"/>
          </a:xfrm>
        </p:grpSpPr>
        <p:sp>
          <p:nvSpPr>
            <p:cNvPr id="19522" name="Freeform 127"/>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19523" name="Oval 128"/>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19524" name="Freeform 129"/>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19525" name="Line 130"/>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9526" name="Freeform 131"/>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9527" name="Freeform 132"/>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9528" name="Freeform 133"/>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9529" name="Freeform 134"/>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9530" name="Oval 135"/>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sp>
        <p:nvSpPr>
          <p:cNvPr id="19491" name="Text Box 136"/>
          <p:cNvSpPr txBox="1">
            <a:spLocks noChangeArrowheads="1"/>
          </p:cNvSpPr>
          <p:nvPr/>
        </p:nvSpPr>
        <p:spPr bwMode="auto">
          <a:xfrm>
            <a:off x="501650" y="2489200"/>
            <a:ext cx="11715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participant</a:t>
            </a:r>
          </a:p>
        </p:txBody>
      </p:sp>
      <p:sp>
        <p:nvSpPr>
          <p:cNvPr id="19492" name="Line 137"/>
          <p:cNvSpPr>
            <a:spLocks noChangeShapeType="1"/>
          </p:cNvSpPr>
          <p:nvPr/>
        </p:nvSpPr>
        <p:spPr bwMode="auto">
          <a:xfrm>
            <a:off x="2238375" y="2586038"/>
            <a:ext cx="2270125"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9493" name="Text Box 138"/>
          <p:cNvSpPr txBox="1">
            <a:spLocks noChangeArrowheads="1"/>
          </p:cNvSpPr>
          <p:nvPr/>
        </p:nvSpPr>
        <p:spPr bwMode="auto">
          <a:xfrm>
            <a:off x="2960688" y="3981450"/>
            <a:ext cx="871537" cy="823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policy</a:t>
            </a:r>
            <a:br>
              <a:rPr lang="en-US" sz="1800">
                <a:solidFill>
                  <a:schemeClr val="bg1"/>
                </a:solidFill>
              </a:rPr>
            </a:br>
            <a:r>
              <a:rPr lang="en-US" sz="1800">
                <a:solidFill>
                  <a:schemeClr val="bg1"/>
                </a:solidFill>
              </a:rPr>
              <a:t>(and</a:t>
            </a:r>
            <a:br>
              <a:rPr lang="en-US" sz="1800">
                <a:solidFill>
                  <a:schemeClr val="bg1"/>
                </a:solidFill>
              </a:rPr>
            </a:br>
            <a:r>
              <a:rPr lang="en-US" sz="1800">
                <a:solidFill>
                  <a:schemeClr val="bg1"/>
                </a:solidFill>
              </a:rPr>
              <a:t>UW file)</a:t>
            </a:r>
          </a:p>
        </p:txBody>
      </p:sp>
      <p:sp>
        <p:nvSpPr>
          <p:cNvPr id="19494" name="Line 139"/>
          <p:cNvSpPr>
            <a:spLocks noChangeShapeType="1"/>
          </p:cNvSpPr>
          <p:nvPr/>
        </p:nvSpPr>
        <p:spPr bwMode="auto">
          <a:xfrm>
            <a:off x="3397250" y="3744913"/>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19495" name="Group 140"/>
          <p:cNvGrpSpPr>
            <a:grpSpLocks/>
          </p:cNvGrpSpPr>
          <p:nvPr/>
        </p:nvGrpSpPr>
        <p:grpSpPr bwMode="auto">
          <a:xfrm>
            <a:off x="3074988" y="4829175"/>
            <a:ext cx="687387" cy="774700"/>
            <a:chOff x="2324" y="435"/>
            <a:chExt cx="933" cy="1052"/>
          </a:xfrm>
        </p:grpSpPr>
        <p:sp>
          <p:nvSpPr>
            <p:cNvPr id="19513" name="AutoShape 141"/>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9514" name="Freeform 142"/>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515" name="Freeform 143"/>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516" name="Freeform 144"/>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9517" name="Group 145"/>
            <p:cNvGrpSpPr>
              <a:grpSpLocks/>
            </p:cNvGrpSpPr>
            <p:nvPr/>
          </p:nvGrpSpPr>
          <p:grpSpPr bwMode="auto">
            <a:xfrm>
              <a:off x="2889" y="957"/>
              <a:ext cx="348" cy="510"/>
              <a:chOff x="2784" y="3210"/>
              <a:chExt cx="523" cy="772"/>
            </a:xfrm>
          </p:grpSpPr>
          <p:sp>
            <p:nvSpPr>
              <p:cNvPr id="19518" name="AutoShape 14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19519" name="AutoShape 14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19520" name="AutoShape 148"/>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wrap="none" lIns="0" tIns="0" rIns="0" bIns="0" anchor="ctr">
                <a:spAutoFit/>
              </a:bodyPr>
              <a:lstStyle/>
              <a:p>
                <a:endParaRPr lang="en-US"/>
              </a:p>
            </p:txBody>
          </p:sp>
          <p:sp>
            <p:nvSpPr>
              <p:cNvPr id="19521" name="Oval 149"/>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19496" name="Group 150"/>
          <p:cNvGrpSpPr>
            <a:grpSpLocks/>
          </p:cNvGrpSpPr>
          <p:nvPr/>
        </p:nvGrpSpPr>
        <p:grpSpPr bwMode="auto">
          <a:xfrm>
            <a:off x="3327400" y="5197475"/>
            <a:ext cx="687388" cy="774700"/>
            <a:chOff x="2324" y="435"/>
            <a:chExt cx="933" cy="1052"/>
          </a:xfrm>
        </p:grpSpPr>
        <p:sp>
          <p:nvSpPr>
            <p:cNvPr id="19504" name="AutoShape 151"/>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9505" name="Freeform 152"/>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506" name="Freeform 153"/>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507" name="Freeform 154"/>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9508" name="Group 155"/>
            <p:cNvGrpSpPr>
              <a:grpSpLocks/>
            </p:cNvGrpSpPr>
            <p:nvPr/>
          </p:nvGrpSpPr>
          <p:grpSpPr bwMode="auto">
            <a:xfrm>
              <a:off x="2889" y="957"/>
              <a:ext cx="348" cy="510"/>
              <a:chOff x="2784" y="3210"/>
              <a:chExt cx="523" cy="772"/>
            </a:xfrm>
          </p:grpSpPr>
          <p:sp>
            <p:nvSpPr>
              <p:cNvPr id="19509" name="AutoShape 15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19510" name="AutoShape 15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19511" name="AutoShape 158"/>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wrap="none" lIns="0" tIns="0" rIns="0" bIns="0" anchor="ctr">
                <a:spAutoFit/>
              </a:bodyPr>
              <a:lstStyle/>
              <a:p>
                <a:endParaRPr lang="en-US"/>
              </a:p>
            </p:txBody>
          </p:sp>
          <p:sp>
            <p:nvSpPr>
              <p:cNvPr id="19512" name="Oval 159"/>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grpSp>
      </p:grpSp>
      <p:pic>
        <p:nvPicPr>
          <p:cNvPr id="19498" name="Picture 161" descr="MCj0319178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4154488" y="4537075"/>
            <a:ext cx="679450" cy="628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499" name="Line 162"/>
          <p:cNvSpPr>
            <a:spLocks noChangeShapeType="1"/>
          </p:cNvSpPr>
          <p:nvPr/>
        </p:nvSpPr>
        <p:spPr bwMode="auto">
          <a:xfrm>
            <a:off x="4719638" y="3744913"/>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pic>
        <p:nvPicPr>
          <p:cNvPr id="19500" name="Picture 163" descr="MCj0319178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4259263" y="4641850"/>
            <a:ext cx="679450" cy="628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501" name="Picture 164" descr="MCj0319178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4411663" y="4794250"/>
            <a:ext cx="679450" cy="628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502" name="Picture 165" descr="MCj0319178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4516438" y="4899025"/>
            <a:ext cx="679450" cy="628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503" name="Picture 166" descr="MCj0319178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4621213" y="4987925"/>
            <a:ext cx="679450" cy="628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8" name="Text Box 160"/>
          <p:cNvSpPr txBox="1">
            <a:spLocks noChangeArrowheads="1"/>
          </p:cNvSpPr>
          <p:nvPr/>
        </p:nvSpPr>
        <p:spPr bwMode="auto">
          <a:xfrm>
            <a:off x="3944938" y="3959225"/>
            <a:ext cx="1446212" cy="55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smtClean="0">
                <a:solidFill>
                  <a:schemeClr val="bg1"/>
                </a:solidFill>
              </a:rPr>
              <a:t>trans-</a:t>
            </a:r>
            <a:br>
              <a:rPr lang="en-US" sz="1800" dirty="0" smtClean="0">
                <a:solidFill>
                  <a:schemeClr val="bg1"/>
                </a:solidFill>
              </a:rPr>
            </a:br>
            <a:r>
              <a:rPr lang="en-US" sz="1800" dirty="0" smtClean="0">
                <a:solidFill>
                  <a:schemeClr val="bg1"/>
                </a:solidFill>
              </a:rPr>
              <a:t>actions</a:t>
            </a:r>
            <a:endParaRPr lang="en-US" sz="1800" dirty="0">
              <a:solidFill>
                <a:schemeClr val="bg1"/>
              </a:solidFil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Lesson outline</a:t>
            </a:r>
          </a:p>
        </p:txBody>
      </p:sp>
      <p:sp>
        <p:nvSpPr>
          <p:cNvPr id="20483"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PolicyCenter entities (review)</a:t>
            </a:r>
          </a:p>
          <a:p>
            <a:pPr>
              <a:lnSpc>
                <a:spcPct val="150000"/>
              </a:lnSpc>
              <a:buFont typeface="Arial" charset="0"/>
              <a:buChar char="•"/>
            </a:pPr>
            <a:r>
              <a:rPr lang="en-US" sz="2800" smtClean="0">
                <a:solidFill>
                  <a:srgbClr val="C0C0C0"/>
                </a:solidFill>
              </a:rPr>
              <a:t>Account-related entities</a:t>
            </a:r>
          </a:p>
          <a:p>
            <a:pPr>
              <a:lnSpc>
                <a:spcPct val="150000"/>
              </a:lnSpc>
              <a:buFont typeface="Arial" charset="0"/>
              <a:buChar char="•"/>
            </a:pPr>
            <a:r>
              <a:rPr lang="en-US" sz="2800" smtClean="0"/>
              <a:t>Policy-related entities</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Policies and coverages</a:t>
            </a:r>
          </a:p>
        </p:txBody>
      </p:sp>
      <p:sp>
        <p:nvSpPr>
          <p:cNvPr id="21507" name="Rectangle 18"/>
          <p:cNvSpPr>
            <a:spLocks noGrp="1" noChangeArrowheads="1"/>
          </p:cNvSpPr>
          <p:nvPr>
            <p:ph idx="1"/>
          </p:nvPr>
        </p:nvSpPr>
        <p:spPr>
          <a:xfrm>
            <a:off x="3902075" y="914400"/>
            <a:ext cx="4935538" cy="5486400"/>
          </a:xfrm>
        </p:spPr>
        <p:txBody>
          <a:bodyPr/>
          <a:lstStyle/>
          <a:p>
            <a:pPr>
              <a:buFont typeface="Arial" charset="0"/>
              <a:buChar char="•"/>
            </a:pPr>
            <a:r>
              <a:rPr lang="en-US" smtClean="0"/>
              <a:t>A </a:t>
            </a:r>
            <a:r>
              <a:rPr lang="en-US" b="1" smtClean="0"/>
              <a:t>policy</a:t>
            </a:r>
            <a:r>
              <a:rPr lang="en-US" smtClean="0"/>
              <a:t> is a contract between the carrier and the insured in which the carrier promises to cover the insured for specific types of losses</a:t>
            </a:r>
          </a:p>
          <a:p>
            <a:pPr>
              <a:buFont typeface="Arial" charset="0"/>
              <a:buChar char="•"/>
            </a:pPr>
            <a:r>
              <a:rPr lang="en-US" smtClean="0"/>
              <a:t>A </a:t>
            </a:r>
            <a:r>
              <a:rPr lang="en-US" b="1" smtClean="0"/>
              <a:t>coverage</a:t>
            </a:r>
            <a:r>
              <a:rPr lang="en-US" smtClean="0"/>
              <a:t> is protection from a specific risk and is </a:t>
            </a:r>
            <a:r>
              <a:rPr lang="en-US" i="1" smtClean="0"/>
              <a:t>always</a:t>
            </a:r>
            <a:r>
              <a:rPr lang="en-US" smtClean="0"/>
              <a:t> attached to a coverable such as vehicle or a building </a:t>
            </a:r>
          </a:p>
          <a:p>
            <a:pPr>
              <a:buFont typeface="Wingdings 3" pitchFamily="18" charset="2"/>
              <a:buNone/>
            </a:pPr>
            <a:endParaRPr lang="en-US" smtClean="0"/>
          </a:p>
        </p:txBody>
      </p:sp>
      <p:grpSp>
        <p:nvGrpSpPr>
          <p:cNvPr id="21508" name="Group 3"/>
          <p:cNvGrpSpPr>
            <a:grpSpLocks/>
          </p:cNvGrpSpPr>
          <p:nvPr/>
        </p:nvGrpSpPr>
        <p:grpSpPr bwMode="auto">
          <a:xfrm>
            <a:off x="2351088" y="1292225"/>
            <a:ext cx="1057275" cy="1190625"/>
            <a:chOff x="2324" y="435"/>
            <a:chExt cx="933" cy="1052"/>
          </a:xfrm>
        </p:grpSpPr>
        <p:sp>
          <p:nvSpPr>
            <p:cNvPr id="21515" name="AutoShape 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1516" name="Freeform 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517" name="Freeform 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518" name="Freeform 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1519" name="Group 8"/>
            <p:cNvGrpSpPr>
              <a:grpSpLocks/>
            </p:cNvGrpSpPr>
            <p:nvPr/>
          </p:nvGrpSpPr>
          <p:grpSpPr bwMode="auto">
            <a:xfrm>
              <a:off x="2889" y="957"/>
              <a:ext cx="348" cy="510"/>
              <a:chOff x="2784" y="3210"/>
              <a:chExt cx="523" cy="772"/>
            </a:xfrm>
          </p:grpSpPr>
          <p:sp>
            <p:nvSpPr>
              <p:cNvPr id="21520"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21521"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21522" name="AutoShape 1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wrap="none" lIns="0" tIns="0" rIns="0" bIns="0" anchor="ctr">
                <a:spAutoFit/>
              </a:bodyPr>
              <a:lstStyle/>
              <a:p>
                <a:endParaRPr lang="en-US"/>
              </a:p>
            </p:txBody>
          </p:sp>
          <p:sp>
            <p:nvSpPr>
              <p:cNvPr id="21523" name="Oval 1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grpSp>
      </p:grpSp>
      <p:sp>
        <p:nvSpPr>
          <p:cNvPr id="21509" name="Line 13"/>
          <p:cNvSpPr>
            <a:spLocks noChangeShapeType="1"/>
          </p:cNvSpPr>
          <p:nvPr/>
        </p:nvSpPr>
        <p:spPr bwMode="auto">
          <a:xfrm flipH="1">
            <a:off x="1387475" y="2165350"/>
            <a:ext cx="1076325" cy="85090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1510" name="Line 14"/>
          <p:cNvSpPr>
            <a:spLocks noChangeShapeType="1"/>
          </p:cNvSpPr>
          <p:nvPr/>
        </p:nvSpPr>
        <p:spPr bwMode="auto">
          <a:xfrm flipV="1">
            <a:off x="1719263" y="2465388"/>
            <a:ext cx="879475" cy="131445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1511" name="Line 15"/>
          <p:cNvSpPr>
            <a:spLocks noChangeShapeType="1"/>
          </p:cNvSpPr>
          <p:nvPr/>
        </p:nvSpPr>
        <p:spPr bwMode="auto">
          <a:xfrm flipV="1">
            <a:off x="2024063" y="2168525"/>
            <a:ext cx="698500" cy="85248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1512" name="Text Box 16"/>
          <p:cNvSpPr txBox="1">
            <a:spLocks noChangeArrowheads="1"/>
          </p:cNvSpPr>
          <p:nvPr/>
        </p:nvSpPr>
        <p:spPr bwMode="auto">
          <a:xfrm>
            <a:off x="1096963" y="3781425"/>
            <a:ext cx="11715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D33941"/>
                </a:solidFill>
              </a:rPr>
              <a:t>coverage</a:t>
            </a:r>
          </a:p>
        </p:txBody>
      </p:sp>
      <p:sp>
        <p:nvSpPr>
          <p:cNvPr id="21513" name="Freeform 17"/>
          <p:cNvSpPr>
            <a:spLocks/>
          </p:cNvSpPr>
          <p:nvPr/>
        </p:nvSpPr>
        <p:spPr bwMode="auto">
          <a:xfrm>
            <a:off x="1382713" y="2962275"/>
            <a:ext cx="642937" cy="825500"/>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514" name="Text Box 19"/>
          <p:cNvSpPr txBox="1">
            <a:spLocks noChangeArrowheads="1"/>
          </p:cNvSpPr>
          <p:nvPr/>
        </p:nvSpPr>
        <p:spPr bwMode="auto">
          <a:xfrm>
            <a:off x="1104900" y="1735138"/>
            <a:ext cx="1171575"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dirty="0">
                <a:solidFill>
                  <a:srgbClr val="D33941"/>
                </a:solidFill>
              </a:rPr>
              <a:t>policy</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Lesson objectives</a:t>
            </a:r>
          </a:p>
        </p:txBody>
      </p:sp>
      <p:sp>
        <p:nvSpPr>
          <p:cNvPr id="4099" name="Rectangle 3"/>
          <p:cNvSpPr>
            <a:spLocks noGrp="1" noChangeArrowheads="1"/>
          </p:cNvSpPr>
          <p:nvPr>
            <p:ph idx="1"/>
          </p:nvPr>
        </p:nvSpPr>
        <p:spPr/>
        <p:txBody>
          <a:bodyPr/>
          <a:lstStyle/>
          <a:p>
            <a:pPr>
              <a:buFont typeface="Arial" charset="0"/>
              <a:buChar char="•"/>
            </a:pPr>
            <a:r>
              <a:rPr lang="en-US" dirty="0" smtClean="0"/>
              <a:t>By the end of this lesson, you should be able to:</a:t>
            </a:r>
          </a:p>
          <a:p>
            <a:pPr lvl="1"/>
            <a:r>
              <a:rPr lang="en-US" dirty="0" smtClean="0"/>
              <a:t>Define the primary entities of the PolicyCenter data model</a:t>
            </a:r>
          </a:p>
          <a:p>
            <a:pPr lvl="1"/>
            <a:r>
              <a:rPr lang="en-US" dirty="0" smtClean="0"/>
              <a:t>Describe the major entities associated with accounts</a:t>
            </a:r>
          </a:p>
          <a:p>
            <a:pPr lvl="1"/>
            <a:r>
              <a:rPr lang="en-US" dirty="0" smtClean="0"/>
              <a:t>Describe the major entities associated with policies</a:t>
            </a:r>
          </a:p>
        </p:txBody>
      </p:sp>
      <p:sp>
        <p:nvSpPr>
          <p:cNvPr id="4100"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Line 2"/>
          <p:cNvSpPr>
            <a:spLocks noChangeShapeType="1"/>
          </p:cNvSpPr>
          <p:nvPr/>
        </p:nvSpPr>
        <p:spPr bwMode="auto">
          <a:xfrm flipV="1">
            <a:off x="4586288" y="1774825"/>
            <a:ext cx="0" cy="1685925"/>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2531" name="Rectangle 3"/>
          <p:cNvSpPr>
            <a:spLocks noGrp="1" noChangeArrowheads="1"/>
          </p:cNvSpPr>
          <p:nvPr>
            <p:ph type="title"/>
          </p:nvPr>
        </p:nvSpPr>
        <p:spPr/>
        <p:txBody>
          <a:bodyPr/>
          <a:lstStyle/>
          <a:p>
            <a:pPr eaLnBrk="1" hangingPunct="1"/>
            <a:r>
              <a:rPr lang="en-US" smtClean="0"/>
              <a:t>Contacts and locations</a:t>
            </a:r>
          </a:p>
        </p:txBody>
      </p:sp>
      <p:sp>
        <p:nvSpPr>
          <p:cNvPr id="22532" name="Rectangle 68"/>
          <p:cNvSpPr>
            <a:spLocks noGrp="1" noChangeArrowheads="1"/>
          </p:cNvSpPr>
          <p:nvPr>
            <p:ph idx="1"/>
          </p:nvPr>
        </p:nvSpPr>
        <p:spPr>
          <a:xfrm>
            <a:off x="5291138" y="914400"/>
            <a:ext cx="3611562" cy="5486400"/>
          </a:xfrm>
        </p:spPr>
        <p:txBody>
          <a:bodyPr/>
          <a:lstStyle/>
          <a:p>
            <a:pPr>
              <a:buFont typeface="Arial" charset="0"/>
              <a:buChar char="•"/>
            </a:pPr>
            <a:r>
              <a:rPr lang="en-US" smtClean="0"/>
              <a:t>A </a:t>
            </a:r>
            <a:r>
              <a:rPr lang="en-US" b="1" smtClean="0"/>
              <a:t>contact</a:t>
            </a:r>
            <a:r>
              <a:rPr lang="en-US" smtClean="0"/>
              <a:t> is a person or organization, which includes but is not limited to the Named Insured(s) </a:t>
            </a:r>
          </a:p>
          <a:p>
            <a:pPr>
              <a:buFont typeface="Arial" charset="0"/>
              <a:buChar char="•"/>
            </a:pPr>
            <a:r>
              <a:rPr lang="en-US" smtClean="0"/>
              <a:t>A </a:t>
            </a:r>
            <a:r>
              <a:rPr lang="en-US" b="1" smtClean="0"/>
              <a:t>location</a:t>
            </a:r>
            <a:r>
              <a:rPr lang="en-US" smtClean="0"/>
              <a:t> is a physical location which may be referenced on a policy</a:t>
            </a:r>
          </a:p>
          <a:p>
            <a:pPr>
              <a:buFont typeface="Arial" charset="0"/>
              <a:buChar char="•"/>
            </a:pPr>
            <a:r>
              <a:rPr lang="en-US" smtClean="0"/>
              <a:t>Contacts and locations can be:</a:t>
            </a:r>
          </a:p>
          <a:p>
            <a:pPr lvl="1"/>
            <a:r>
              <a:rPr lang="en-US" smtClean="0"/>
              <a:t>Created on account and reused on policy</a:t>
            </a:r>
          </a:p>
          <a:p>
            <a:pPr lvl="1"/>
            <a:r>
              <a:rPr lang="en-US" smtClean="0"/>
              <a:t>Created on policy</a:t>
            </a:r>
          </a:p>
        </p:txBody>
      </p:sp>
      <p:sp>
        <p:nvSpPr>
          <p:cNvPr id="22533" name="Text Box 4"/>
          <p:cNvSpPr txBox="1">
            <a:spLocks noChangeArrowheads="1"/>
          </p:cNvSpPr>
          <p:nvPr/>
        </p:nvSpPr>
        <p:spPr bwMode="auto">
          <a:xfrm>
            <a:off x="333375" y="3698875"/>
            <a:ext cx="9588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D33941"/>
                </a:solidFill>
              </a:rPr>
              <a:t>contact</a:t>
            </a:r>
          </a:p>
        </p:txBody>
      </p:sp>
      <p:sp>
        <p:nvSpPr>
          <p:cNvPr id="22534" name="Text Box 5"/>
          <p:cNvSpPr txBox="1">
            <a:spLocks noChangeArrowheads="1"/>
          </p:cNvSpPr>
          <p:nvPr/>
        </p:nvSpPr>
        <p:spPr bwMode="auto">
          <a:xfrm>
            <a:off x="1420813" y="3698875"/>
            <a:ext cx="11715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D33941"/>
                </a:solidFill>
              </a:rPr>
              <a:t>location</a:t>
            </a:r>
          </a:p>
        </p:txBody>
      </p:sp>
      <p:sp>
        <p:nvSpPr>
          <p:cNvPr id="22535" name="Line 6"/>
          <p:cNvSpPr>
            <a:spLocks noChangeShapeType="1"/>
          </p:cNvSpPr>
          <p:nvPr/>
        </p:nvSpPr>
        <p:spPr bwMode="auto">
          <a:xfrm>
            <a:off x="784225" y="3479800"/>
            <a:ext cx="3810000"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2536" name="Line 7"/>
          <p:cNvSpPr>
            <a:spLocks noChangeShapeType="1"/>
          </p:cNvSpPr>
          <p:nvPr/>
        </p:nvSpPr>
        <p:spPr bwMode="auto">
          <a:xfrm>
            <a:off x="803275" y="3462338"/>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2537" name="Line 8"/>
          <p:cNvSpPr>
            <a:spLocks noChangeShapeType="1"/>
          </p:cNvSpPr>
          <p:nvPr/>
        </p:nvSpPr>
        <p:spPr bwMode="auto">
          <a:xfrm>
            <a:off x="1998663" y="3462338"/>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2538" name="Text Box 9"/>
          <p:cNvSpPr txBox="1">
            <a:spLocks noChangeArrowheads="1"/>
          </p:cNvSpPr>
          <p:nvPr/>
        </p:nvSpPr>
        <p:spPr bwMode="auto">
          <a:xfrm>
            <a:off x="2725738" y="1279525"/>
            <a:ext cx="130492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account</a:t>
            </a:r>
          </a:p>
        </p:txBody>
      </p:sp>
      <p:grpSp>
        <p:nvGrpSpPr>
          <p:cNvPr id="22539" name="Group 10"/>
          <p:cNvGrpSpPr>
            <a:grpSpLocks/>
          </p:cNvGrpSpPr>
          <p:nvPr/>
        </p:nvGrpSpPr>
        <p:grpSpPr bwMode="auto">
          <a:xfrm>
            <a:off x="4122738" y="909638"/>
            <a:ext cx="1046162" cy="863600"/>
            <a:chOff x="465" y="602"/>
            <a:chExt cx="798" cy="659"/>
          </a:xfrm>
        </p:grpSpPr>
        <p:sp>
          <p:nvSpPr>
            <p:cNvPr id="22581" name="AutoShape 11"/>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22582" name="Rectangle 12"/>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22583" name="Rectangle 13"/>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22584" name="Rectangle 14"/>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22585" name="Rectangle 15"/>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wrap="none" anchor="ctr"/>
            <a:lstStyle/>
            <a:p>
              <a:endParaRPr lang="en-US"/>
            </a:p>
          </p:txBody>
        </p:sp>
        <p:sp>
          <p:nvSpPr>
            <p:cNvPr id="22586" name="Rectangle 16"/>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22587" name="Line 17"/>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2588" name="Line 18"/>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22589" name="Group 19"/>
            <p:cNvGrpSpPr>
              <a:grpSpLocks/>
            </p:cNvGrpSpPr>
            <p:nvPr/>
          </p:nvGrpSpPr>
          <p:grpSpPr bwMode="auto">
            <a:xfrm>
              <a:off x="575" y="644"/>
              <a:ext cx="508" cy="139"/>
              <a:chOff x="3046" y="1026"/>
              <a:chExt cx="502" cy="138"/>
            </a:xfrm>
          </p:grpSpPr>
          <p:sp>
            <p:nvSpPr>
              <p:cNvPr id="22590" name="Line 20"/>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2591" name="Line 21"/>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2592" name="Line 22"/>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2593" name="Line 23"/>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2594" name="Line 24"/>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2595" name="Line 25"/>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2596" name="Oval 26"/>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2597" name="Freeform 27"/>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2598" name="Freeform 28"/>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2599" name="Freeform 29"/>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2600" name="Freeform 30"/>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grpSp>
        <p:nvGrpSpPr>
          <p:cNvPr id="22540" name="Group 31"/>
          <p:cNvGrpSpPr>
            <a:grpSpLocks/>
          </p:cNvGrpSpPr>
          <p:nvPr/>
        </p:nvGrpSpPr>
        <p:grpSpPr bwMode="auto">
          <a:xfrm>
            <a:off x="4046538" y="2044700"/>
            <a:ext cx="1057275" cy="1190625"/>
            <a:chOff x="2324" y="435"/>
            <a:chExt cx="933" cy="1052"/>
          </a:xfrm>
        </p:grpSpPr>
        <p:sp>
          <p:nvSpPr>
            <p:cNvPr id="22572" name="AutoShape 32"/>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2573" name="Freeform 33"/>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2574" name="Freeform 34"/>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2575" name="Freeform 35"/>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2576" name="Group 36"/>
            <p:cNvGrpSpPr>
              <a:grpSpLocks/>
            </p:cNvGrpSpPr>
            <p:nvPr/>
          </p:nvGrpSpPr>
          <p:grpSpPr bwMode="auto">
            <a:xfrm>
              <a:off x="2889" y="957"/>
              <a:ext cx="348" cy="510"/>
              <a:chOff x="2784" y="3210"/>
              <a:chExt cx="523" cy="772"/>
            </a:xfrm>
          </p:grpSpPr>
          <p:sp>
            <p:nvSpPr>
              <p:cNvPr id="22577" name="AutoShape 37"/>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22578" name="AutoShape 38"/>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22579" name="AutoShape 39"/>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wrap="none" lIns="0" tIns="0" rIns="0" bIns="0" anchor="ctr">
                <a:spAutoFit/>
              </a:bodyPr>
              <a:lstStyle/>
              <a:p>
                <a:endParaRPr lang="en-US"/>
              </a:p>
            </p:txBody>
          </p:sp>
          <p:sp>
            <p:nvSpPr>
              <p:cNvPr id="22580" name="Oval 40"/>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grpSp>
      </p:grpSp>
      <p:sp>
        <p:nvSpPr>
          <p:cNvPr id="22541" name="AutoShape 41"/>
          <p:cNvSpPr>
            <a:spLocks noChangeArrowheads="1"/>
          </p:cNvSpPr>
          <p:nvPr/>
        </p:nvSpPr>
        <p:spPr bwMode="auto">
          <a:xfrm>
            <a:off x="358775" y="4032250"/>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22542" name="AutoShape 42"/>
          <p:cNvSpPr>
            <a:spLocks noChangeArrowheads="1"/>
          </p:cNvSpPr>
          <p:nvPr/>
        </p:nvSpPr>
        <p:spPr bwMode="auto">
          <a:xfrm>
            <a:off x="427038" y="4762500"/>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22543" name="AutoShape 43"/>
          <p:cNvSpPr>
            <a:spLocks noChangeArrowheads="1"/>
          </p:cNvSpPr>
          <p:nvPr/>
        </p:nvSpPr>
        <p:spPr bwMode="auto">
          <a:xfrm>
            <a:off x="495300" y="5492750"/>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grpSp>
        <p:nvGrpSpPr>
          <p:cNvPr id="22544" name="Group 44"/>
          <p:cNvGrpSpPr>
            <a:grpSpLocks/>
          </p:cNvGrpSpPr>
          <p:nvPr/>
        </p:nvGrpSpPr>
        <p:grpSpPr bwMode="auto">
          <a:xfrm>
            <a:off x="1333500" y="4017963"/>
            <a:ext cx="1335088" cy="735012"/>
            <a:chOff x="786" y="2531"/>
            <a:chExt cx="841" cy="463"/>
          </a:xfrm>
        </p:grpSpPr>
        <p:sp>
          <p:nvSpPr>
            <p:cNvPr id="22561" name="Freeform 45"/>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22562" name="Line 46"/>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22563" name="Line 47"/>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22564" name="Line 48"/>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22565" name="Freeform 49"/>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2566" name="Freeform 50"/>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22567" name="Freeform 51"/>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2568" name="Freeform 52"/>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2569" name="Freeform 53"/>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2570" name="Freeform 54"/>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2571" name="Freeform 55"/>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grpSp>
        <p:nvGrpSpPr>
          <p:cNvPr id="22545" name="Group 56"/>
          <p:cNvGrpSpPr>
            <a:grpSpLocks/>
          </p:cNvGrpSpPr>
          <p:nvPr/>
        </p:nvGrpSpPr>
        <p:grpSpPr bwMode="auto">
          <a:xfrm>
            <a:off x="1357313" y="4670425"/>
            <a:ext cx="1335087" cy="735013"/>
            <a:chOff x="786" y="2531"/>
            <a:chExt cx="841" cy="463"/>
          </a:xfrm>
        </p:grpSpPr>
        <p:sp>
          <p:nvSpPr>
            <p:cNvPr id="22550" name="Freeform 57"/>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22551" name="Line 58"/>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22552" name="Line 59"/>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22553" name="Line 60"/>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22554" name="Freeform 61"/>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2555" name="Freeform 62"/>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22556" name="Freeform 63"/>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2557" name="Freeform 64"/>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2558" name="Freeform 65"/>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2559" name="Freeform 66"/>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2560" name="Freeform 67"/>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sp>
        <p:nvSpPr>
          <p:cNvPr id="22546" name="Text Box 69"/>
          <p:cNvSpPr txBox="1">
            <a:spLocks noChangeArrowheads="1"/>
          </p:cNvSpPr>
          <p:nvPr/>
        </p:nvSpPr>
        <p:spPr bwMode="auto">
          <a:xfrm>
            <a:off x="2798763" y="2490788"/>
            <a:ext cx="1171575"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policy</a:t>
            </a:r>
          </a:p>
        </p:txBody>
      </p:sp>
      <p:sp>
        <p:nvSpPr>
          <p:cNvPr id="22547" name="Line 70"/>
          <p:cNvSpPr>
            <a:spLocks noChangeShapeType="1"/>
          </p:cNvSpPr>
          <p:nvPr/>
        </p:nvSpPr>
        <p:spPr bwMode="auto">
          <a:xfrm flipH="1">
            <a:off x="796925" y="1389063"/>
            <a:ext cx="2116138" cy="0"/>
          </a:xfrm>
          <a:prstGeom prst="line">
            <a:avLst/>
          </a:prstGeom>
          <a:noFill/>
          <a:ln w="19050">
            <a:solidFill>
              <a:srgbClr val="D33941"/>
            </a:solidFill>
            <a:prstDash val="dash"/>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2548" name="Line 71"/>
          <p:cNvSpPr>
            <a:spLocks noChangeShapeType="1"/>
          </p:cNvSpPr>
          <p:nvPr/>
        </p:nvSpPr>
        <p:spPr bwMode="auto">
          <a:xfrm>
            <a:off x="796925" y="1389063"/>
            <a:ext cx="0" cy="1658937"/>
          </a:xfrm>
          <a:prstGeom prst="line">
            <a:avLst/>
          </a:prstGeom>
          <a:noFill/>
          <a:ln w="19050">
            <a:solidFill>
              <a:srgbClr val="D33941"/>
            </a:solidFill>
            <a:prstDash val="dash"/>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2549" name="Line 72"/>
          <p:cNvSpPr>
            <a:spLocks noChangeShapeType="1"/>
          </p:cNvSpPr>
          <p:nvPr/>
        </p:nvSpPr>
        <p:spPr bwMode="auto">
          <a:xfrm>
            <a:off x="1982788" y="1371600"/>
            <a:ext cx="0" cy="1658938"/>
          </a:xfrm>
          <a:prstGeom prst="line">
            <a:avLst/>
          </a:prstGeom>
          <a:noFill/>
          <a:ln w="19050">
            <a:solidFill>
              <a:srgbClr val="D33941"/>
            </a:solidFill>
            <a:prstDash val="dash"/>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Line 2"/>
          <p:cNvSpPr>
            <a:spLocks noChangeShapeType="1"/>
          </p:cNvSpPr>
          <p:nvPr/>
        </p:nvSpPr>
        <p:spPr bwMode="auto">
          <a:xfrm flipV="1">
            <a:off x="4500563" y="1774825"/>
            <a:ext cx="0" cy="1685925"/>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3555" name="Rectangle 3"/>
          <p:cNvSpPr>
            <a:spLocks noGrp="1" noChangeArrowheads="1"/>
          </p:cNvSpPr>
          <p:nvPr>
            <p:ph type="title"/>
          </p:nvPr>
        </p:nvSpPr>
        <p:spPr/>
        <p:txBody>
          <a:bodyPr/>
          <a:lstStyle/>
          <a:p>
            <a:pPr eaLnBrk="1" hangingPunct="1"/>
            <a:r>
              <a:rPr lang="en-US" smtClean="0"/>
              <a:t>Coverables</a:t>
            </a:r>
          </a:p>
        </p:txBody>
      </p:sp>
      <p:sp>
        <p:nvSpPr>
          <p:cNvPr id="23556" name="Rectangle 124"/>
          <p:cNvSpPr>
            <a:spLocks noGrp="1" noChangeArrowheads="1"/>
          </p:cNvSpPr>
          <p:nvPr>
            <p:ph idx="1"/>
          </p:nvPr>
        </p:nvSpPr>
        <p:spPr>
          <a:xfrm>
            <a:off x="5143500" y="914400"/>
            <a:ext cx="3694113" cy="5486400"/>
          </a:xfrm>
        </p:spPr>
        <p:txBody>
          <a:bodyPr/>
          <a:lstStyle/>
          <a:p>
            <a:pPr>
              <a:buFont typeface="Arial" charset="0"/>
              <a:buChar char="•"/>
            </a:pPr>
            <a:r>
              <a:rPr lang="en-US" smtClean="0"/>
              <a:t>A </a:t>
            </a:r>
            <a:r>
              <a:rPr lang="en-US" b="1" smtClean="0"/>
              <a:t>coverable</a:t>
            </a:r>
            <a:r>
              <a:rPr lang="en-US" smtClean="0"/>
              <a:t> is an exposure to risk that can be protected by the policy, such as:</a:t>
            </a:r>
          </a:p>
          <a:p>
            <a:pPr lvl="1"/>
            <a:r>
              <a:rPr lang="en-US" smtClean="0"/>
              <a:t>Tangible property item such as a building</a:t>
            </a:r>
          </a:p>
          <a:p>
            <a:pPr lvl="1"/>
            <a:r>
              <a:rPr lang="en-US" smtClean="0"/>
              <a:t>Vehicle</a:t>
            </a:r>
          </a:p>
          <a:p>
            <a:pPr lvl="1"/>
            <a:r>
              <a:rPr lang="en-US" smtClean="0"/>
              <a:t>Jurisdiction</a:t>
            </a:r>
          </a:p>
          <a:p>
            <a:pPr lvl="1"/>
            <a:r>
              <a:rPr lang="en-US" smtClean="0"/>
              <a:t>The policy itself </a:t>
            </a:r>
          </a:p>
        </p:txBody>
      </p:sp>
      <p:sp>
        <p:nvSpPr>
          <p:cNvPr id="23557" name="Text Box 4"/>
          <p:cNvSpPr txBox="1">
            <a:spLocks noChangeArrowheads="1"/>
          </p:cNvSpPr>
          <p:nvPr/>
        </p:nvSpPr>
        <p:spPr bwMode="auto">
          <a:xfrm>
            <a:off x="247650" y="3698875"/>
            <a:ext cx="9588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contact</a:t>
            </a:r>
          </a:p>
        </p:txBody>
      </p:sp>
      <p:sp>
        <p:nvSpPr>
          <p:cNvPr id="23558" name="Text Box 5"/>
          <p:cNvSpPr txBox="1">
            <a:spLocks noChangeArrowheads="1"/>
          </p:cNvSpPr>
          <p:nvPr/>
        </p:nvSpPr>
        <p:spPr bwMode="auto">
          <a:xfrm>
            <a:off x="1335088" y="3698875"/>
            <a:ext cx="11715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location</a:t>
            </a:r>
          </a:p>
        </p:txBody>
      </p:sp>
      <p:sp>
        <p:nvSpPr>
          <p:cNvPr id="23559" name="Line 6"/>
          <p:cNvSpPr>
            <a:spLocks noChangeShapeType="1"/>
          </p:cNvSpPr>
          <p:nvPr/>
        </p:nvSpPr>
        <p:spPr bwMode="auto">
          <a:xfrm>
            <a:off x="698500" y="3479800"/>
            <a:ext cx="3810000"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3560" name="Line 7"/>
          <p:cNvSpPr>
            <a:spLocks noChangeShapeType="1"/>
          </p:cNvSpPr>
          <p:nvPr/>
        </p:nvSpPr>
        <p:spPr bwMode="auto">
          <a:xfrm>
            <a:off x="717550" y="3462338"/>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3561" name="Line 8"/>
          <p:cNvSpPr>
            <a:spLocks noChangeShapeType="1"/>
          </p:cNvSpPr>
          <p:nvPr/>
        </p:nvSpPr>
        <p:spPr bwMode="auto">
          <a:xfrm>
            <a:off x="4502150" y="3462338"/>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3562" name="Line 9"/>
          <p:cNvSpPr>
            <a:spLocks noChangeShapeType="1"/>
          </p:cNvSpPr>
          <p:nvPr/>
        </p:nvSpPr>
        <p:spPr bwMode="auto">
          <a:xfrm>
            <a:off x="1912938" y="3462338"/>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3563" name="Text Box 10"/>
          <p:cNvSpPr txBox="1">
            <a:spLocks noChangeArrowheads="1"/>
          </p:cNvSpPr>
          <p:nvPr/>
        </p:nvSpPr>
        <p:spPr bwMode="auto">
          <a:xfrm>
            <a:off x="2640013" y="1279525"/>
            <a:ext cx="130492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account</a:t>
            </a:r>
          </a:p>
        </p:txBody>
      </p:sp>
      <p:grpSp>
        <p:nvGrpSpPr>
          <p:cNvPr id="23564" name="Group 11"/>
          <p:cNvGrpSpPr>
            <a:grpSpLocks/>
          </p:cNvGrpSpPr>
          <p:nvPr/>
        </p:nvGrpSpPr>
        <p:grpSpPr bwMode="auto">
          <a:xfrm>
            <a:off x="4037013" y="909638"/>
            <a:ext cx="1046162" cy="863600"/>
            <a:chOff x="465" y="602"/>
            <a:chExt cx="798" cy="659"/>
          </a:xfrm>
        </p:grpSpPr>
        <p:sp>
          <p:nvSpPr>
            <p:cNvPr id="23658" name="AutoShape 12"/>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23659" name="Rectangle 13"/>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23660" name="Rectangle 14"/>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23661" name="Rectangle 15"/>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23662" name="Rectangle 16"/>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wrap="none" anchor="ctr"/>
            <a:lstStyle/>
            <a:p>
              <a:endParaRPr lang="en-US"/>
            </a:p>
          </p:txBody>
        </p:sp>
        <p:sp>
          <p:nvSpPr>
            <p:cNvPr id="23663" name="Rectangle 17"/>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23664" name="Line 18"/>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3665" name="Line 19"/>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23666" name="Group 20"/>
            <p:cNvGrpSpPr>
              <a:grpSpLocks/>
            </p:cNvGrpSpPr>
            <p:nvPr/>
          </p:nvGrpSpPr>
          <p:grpSpPr bwMode="auto">
            <a:xfrm>
              <a:off x="575" y="644"/>
              <a:ext cx="508" cy="139"/>
              <a:chOff x="3046" y="1026"/>
              <a:chExt cx="502" cy="138"/>
            </a:xfrm>
          </p:grpSpPr>
          <p:sp>
            <p:nvSpPr>
              <p:cNvPr id="23667" name="Line 21"/>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3668" name="Line 22"/>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3669" name="Line 23"/>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3670" name="Line 24"/>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3671" name="Line 25"/>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3672" name="Line 26"/>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3673" name="Oval 27"/>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3674" name="Freeform 28"/>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3675" name="Freeform 29"/>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3676" name="Freeform 30"/>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3677" name="Freeform 31"/>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grpSp>
        <p:nvGrpSpPr>
          <p:cNvPr id="23565" name="Group 32"/>
          <p:cNvGrpSpPr>
            <a:grpSpLocks/>
          </p:cNvGrpSpPr>
          <p:nvPr/>
        </p:nvGrpSpPr>
        <p:grpSpPr bwMode="auto">
          <a:xfrm>
            <a:off x="3960813" y="2044700"/>
            <a:ext cx="1057275" cy="1190625"/>
            <a:chOff x="2324" y="435"/>
            <a:chExt cx="933" cy="1052"/>
          </a:xfrm>
        </p:grpSpPr>
        <p:sp>
          <p:nvSpPr>
            <p:cNvPr id="23649" name="AutoShape 33"/>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3650" name="Freeform 34"/>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3651" name="Freeform 35"/>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3652" name="Freeform 36"/>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3653" name="Group 37"/>
            <p:cNvGrpSpPr>
              <a:grpSpLocks/>
            </p:cNvGrpSpPr>
            <p:nvPr/>
          </p:nvGrpSpPr>
          <p:grpSpPr bwMode="auto">
            <a:xfrm>
              <a:off x="2889" y="957"/>
              <a:ext cx="348" cy="510"/>
              <a:chOff x="2784" y="3210"/>
              <a:chExt cx="523" cy="772"/>
            </a:xfrm>
          </p:grpSpPr>
          <p:sp>
            <p:nvSpPr>
              <p:cNvPr id="23654" name="AutoShape 38"/>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23655" name="AutoShape 39"/>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23656" name="AutoShape 40"/>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wrap="none" lIns="0" tIns="0" rIns="0" bIns="0" anchor="ctr">
                <a:spAutoFit/>
              </a:bodyPr>
              <a:lstStyle/>
              <a:p>
                <a:endParaRPr lang="en-US"/>
              </a:p>
            </p:txBody>
          </p:sp>
          <p:sp>
            <p:nvSpPr>
              <p:cNvPr id="23657" name="Oval 41"/>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grpSp>
      </p:grpSp>
      <p:sp>
        <p:nvSpPr>
          <p:cNvPr id="23566" name="AutoShape 42"/>
          <p:cNvSpPr>
            <a:spLocks noChangeArrowheads="1"/>
          </p:cNvSpPr>
          <p:nvPr/>
        </p:nvSpPr>
        <p:spPr bwMode="auto">
          <a:xfrm>
            <a:off x="273050" y="4032250"/>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23567" name="AutoShape 43"/>
          <p:cNvSpPr>
            <a:spLocks noChangeArrowheads="1"/>
          </p:cNvSpPr>
          <p:nvPr/>
        </p:nvSpPr>
        <p:spPr bwMode="auto">
          <a:xfrm>
            <a:off x="341313" y="4762500"/>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23568" name="AutoShape 44"/>
          <p:cNvSpPr>
            <a:spLocks noChangeArrowheads="1"/>
          </p:cNvSpPr>
          <p:nvPr/>
        </p:nvSpPr>
        <p:spPr bwMode="auto">
          <a:xfrm>
            <a:off x="409575" y="5492750"/>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23569" name="Text Box 45"/>
          <p:cNvSpPr txBox="1">
            <a:spLocks noChangeArrowheads="1"/>
          </p:cNvSpPr>
          <p:nvPr/>
        </p:nvSpPr>
        <p:spPr bwMode="auto">
          <a:xfrm>
            <a:off x="3786188" y="3698875"/>
            <a:ext cx="152082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D33941"/>
                </a:solidFill>
              </a:rPr>
              <a:t>coverable</a:t>
            </a:r>
          </a:p>
        </p:txBody>
      </p:sp>
      <p:grpSp>
        <p:nvGrpSpPr>
          <p:cNvPr id="23570" name="Group 46"/>
          <p:cNvGrpSpPr>
            <a:grpSpLocks/>
          </p:cNvGrpSpPr>
          <p:nvPr/>
        </p:nvGrpSpPr>
        <p:grpSpPr bwMode="auto">
          <a:xfrm>
            <a:off x="3998913" y="4011613"/>
            <a:ext cx="1047750" cy="717550"/>
            <a:chOff x="2387" y="675"/>
            <a:chExt cx="814" cy="558"/>
          </a:xfrm>
        </p:grpSpPr>
        <p:sp>
          <p:nvSpPr>
            <p:cNvPr id="23632" name="Freeform 47"/>
            <p:cNvSpPr>
              <a:spLocks/>
            </p:cNvSpPr>
            <p:nvPr/>
          </p:nvSpPr>
          <p:spPr bwMode="auto">
            <a:xfrm>
              <a:off x="2988" y="1022"/>
              <a:ext cx="94" cy="148"/>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633" name="Freeform 48"/>
            <p:cNvSpPr>
              <a:spLocks/>
            </p:cNvSpPr>
            <p:nvPr/>
          </p:nvSpPr>
          <p:spPr bwMode="auto">
            <a:xfrm>
              <a:off x="2850" y="917"/>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634" name="AutoShape 49"/>
            <p:cNvSpPr>
              <a:spLocks noChangeArrowheads="1"/>
            </p:cNvSpPr>
            <p:nvPr/>
          </p:nvSpPr>
          <p:spPr bwMode="auto">
            <a:xfrm>
              <a:off x="2387" y="675"/>
              <a:ext cx="814" cy="558"/>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3635" name="AutoShape 50"/>
            <p:cNvSpPr>
              <a:spLocks noChangeArrowheads="1"/>
            </p:cNvSpPr>
            <p:nvPr/>
          </p:nvSpPr>
          <p:spPr bwMode="auto">
            <a:xfrm>
              <a:off x="2408" y="696"/>
              <a:ext cx="773" cy="517"/>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23636" name="Freeform 51"/>
            <p:cNvSpPr>
              <a:spLocks/>
            </p:cNvSpPr>
            <p:nvPr/>
          </p:nvSpPr>
          <p:spPr bwMode="auto">
            <a:xfrm>
              <a:off x="2403" y="742"/>
              <a:ext cx="782" cy="361"/>
            </a:xfrm>
            <a:custGeom>
              <a:avLst/>
              <a:gdLst>
                <a:gd name="T0" fmla="*/ 62 w 782"/>
                <a:gd name="T1" fmla="*/ 344 h 361"/>
                <a:gd name="T2" fmla="*/ 13 w 782"/>
                <a:gd name="T3" fmla="*/ 318 h 361"/>
                <a:gd name="T4" fmla="*/ 0 w 782"/>
                <a:gd name="T5" fmla="*/ 260 h 361"/>
                <a:gd name="T6" fmla="*/ 23 w 782"/>
                <a:gd name="T7" fmla="*/ 196 h 361"/>
                <a:gd name="T8" fmla="*/ 83 w 782"/>
                <a:gd name="T9" fmla="*/ 150 h 361"/>
                <a:gd name="T10" fmla="*/ 146 w 782"/>
                <a:gd name="T11" fmla="*/ 128 h 361"/>
                <a:gd name="T12" fmla="*/ 158 w 782"/>
                <a:gd name="T13" fmla="*/ 58 h 361"/>
                <a:gd name="T14" fmla="*/ 167 w 782"/>
                <a:gd name="T15" fmla="*/ 38 h 361"/>
                <a:gd name="T16" fmla="*/ 179 w 782"/>
                <a:gd name="T17" fmla="*/ 25 h 361"/>
                <a:gd name="T18" fmla="*/ 198 w 782"/>
                <a:gd name="T19" fmla="*/ 14 h 361"/>
                <a:gd name="T20" fmla="*/ 220 w 782"/>
                <a:gd name="T21" fmla="*/ 8 h 361"/>
                <a:gd name="T22" fmla="*/ 276 w 782"/>
                <a:gd name="T23" fmla="*/ 4 h 361"/>
                <a:gd name="T24" fmla="*/ 337 w 782"/>
                <a:gd name="T25" fmla="*/ 2 h 361"/>
                <a:gd name="T26" fmla="*/ 397 w 782"/>
                <a:gd name="T27" fmla="*/ 0 h 361"/>
                <a:gd name="T28" fmla="*/ 447 w 782"/>
                <a:gd name="T29" fmla="*/ 0 h 361"/>
                <a:gd name="T30" fmla="*/ 470 w 782"/>
                <a:gd name="T31" fmla="*/ 5 h 361"/>
                <a:gd name="T32" fmla="*/ 494 w 782"/>
                <a:gd name="T33" fmla="*/ 15 h 361"/>
                <a:gd name="T34" fmla="*/ 531 w 782"/>
                <a:gd name="T35" fmla="*/ 132 h 361"/>
                <a:gd name="T36" fmla="*/ 739 w 782"/>
                <a:gd name="T37" fmla="*/ 180 h 361"/>
                <a:gd name="T38" fmla="*/ 782 w 782"/>
                <a:gd name="T39" fmla="*/ 224 h 361"/>
                <a:gd name="T40" fmla="*/ 778 w 782"/>
                <a:gd name="T41" fmla="*/ 294 h 361"/>
                <a:gd name="T42" fmla="*/ 739 w 782"/>
                <a:gd name="T43" fmla="*/ 352 h 361"/>
                <a:gd name="T44" fmla="*/ 700 w 782"/>
                <a:gd name="T45" fmla="*/ 356 h 361"/>
                <a:gd name="T46" fmla="*/ 691 w 782"/>
                <a:gd name="T47" fmla="*/ 264 h 361"/>
                <a:gd name="T48" fmla="*/ 683 w 782"/>
                <a:gd name="T49" fmla="*/ 250 h 361"/>
                <a:gd name="T50" fmla="*/ 674 w 782"/>
                <a:gd name="T51" fmla="*/ 241 h 361"/>
                <a:gd name="T52" fmla="*/ 643 w 782"/>
                <a:gd name="T53" fmla="*/ 231 h 361"/>
                <a:gd name="T54" fmla="*/ 618 w 782"/>
                <a:gd name="T55" fmla="*/ 233 h 361"/>
                <a:gd name="T56" fmla="*/ 605 w 782"/>
                <a:gd name="T57" fmla="*/ 242 h 361"/>
                <a:gd name="T58" fmla="*/ 589 w 782"/>
                <a:gd name="T59" fmla="*/ 261 h 361"/>
                <a:gd name="T60" fmla="*/ 581 w 782"/>
                <a:gd name="T61" fmla="*/ 287 h 361"/>
                <a:gd name="T62" fmla="*/ 577 w 782"/>
                <a:gd name="T63" fmla="*/ 318 h 361"/>
                <a:gd name="T64" fmla="*/ 578 w 782"/>
                <a:gd name="T65" fmla="*/ 359 h 361"/>
                <a:gd name="T66" fmla="*/ 243 w 782"/>
                <a:gd name="T67" fmla="*/ 361 h 361"/>
                <a:gd name="T68" fmla="*/ 237 w 782"/>
                <a:gd name="T69" fmla="*/ 327 h 361"/>
                <a:gd name="T70" fmla="*/ 222 w 782"/>
                <a:gd name="T71" fmla="*/ 295 h 361"/>
                <a:gd name="T72" fmla="*/ 198 w 782"/>
                <a:gd name="T73" fmla="*/ 278 h 361"/>
                <a:gd name="T74" fmla="*/ 163 w 782"/>
                <a:gd name="T75" fmla="*/ 266 h 361"/>
                <a:gd name="T76" fmla="*/ 126 w 782"/>
                <a:gd name="T77" fmla="*/ 268 h 361"/>
                <a:gd name="T78" fmla="*/ 93 w 782"/>
                <a:gd name="T79" fmla="*/ 283 h 361"/>
                <a:gd name="T80" fmla="*/ 69 w 782"/>
                <a:gd name="T81" fmla="*/ 313 h 361"/>
                <a:gd name="T82" fmla="*/ 62 w 782"/>
                <a:gd name="T83" fmla="*/ 344 h 3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2"/>
                <a:gd name="T127" fmla="*/ 0 h 361"/>
                <a:gd name="T128" fmla="*/ 782 w 782"/>
                <a:gd name="T129" fmla="*/ 361 h 3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2" h="361">
                  <a:moveTo>
                    <a:pt x="62" y="344"/>
                  </a:moveTo>
                  <a:lnTo>
                    <a:pt x="13" y="318"/>
                  </a:lnTo>
                  <a:lnTo>
                    <a:pt x="0" y="260"/>
                  </a:lnTo>
                  <a:lnTo>
                    <a:pt x="23" y="196"/>
                  </a:lnTo>
                  <a:lnTo>
                    <a:pt x="83" y="150"/>
                  </a:lnTo>
                  <a:lnTo>
                    <a:pt x="146" y="128"/>
                  </a:lnTo>
                  <a:lnTo>
                    <a:pt x="158" y="58"/>
                  </a:lnTo>
                  <a:lnTo>
                    <a:pt x="167" y="38"/>
                  </a:lnTo>
                  <a:lnTo>
                    <a:pt x="179" y="25"/>
                  </a:lnTo>
                  <a:lnTo>
                    <a:pt x="198" y="14"/>
                  </a:lnTo>
                  <a:lnTo>
                    <a:pt x="220" y="8"/>
                  </a:lnTo>
                  <a:lnTo>
                    <a:pt x="276" y="4"/>
                  </a:lnTo>
                  <a:lnTo>
                    <a:pt x="337" y="2"/>
                  </a:lnTo>
                  <a:lnTo>
                    <a:pt x="397" y="0"/>
                  </a:lnTo>
                  <a:lnTo>
                    <a:pt x="447" y="0"/>
                  </a:lnTo>
                  <a:lnTo>
                    <a:pt x="470" y="5"/>
                  </a:lnTo>
                  <a:lnTo>
                    <a:pt x="494" y="15"/>
                  </a:lnTo>
                  <a:lnTo>
                    <a:pt x="531" y="132"/>
                  </a:lnTo>
                  <a:lnTo>
                    <a:pt x="739" y="180"/>
                  </a:lnTo>
                  <a:lnTo>
                    <a:pt x="782" y="224"/>
                  </a:lnTo>
                  <a:lnTo>
                    <a:pt x="778" y="294"/>
                  </a:lnTo>
                  <a:lnTo>
                    <a:pt x="739" y="352"/>
                  </a:lnTo>
                  <a:lnTo>
                    <a:pt x="700" y="356"/>
                  </a:lnTo>
                  <a:lnTo>
                    <a:pt x="691" y="264"/>
                  </a:lnTo>
                  <a:lnTo>
                    <a:pt x="683" y="250"/>
                  </a:lnTo>
                  <a:lnTo>
                    <a:pt x="674" y="241"/>
                  </a:lnTo>
                  <a:lnTo>
                    <a:pt x="643" y="231"/>
                  </a:lnTo>
                  <a:lnTo>
                    <a:pt x="618" y="233"/>
                  </a:lnTo>
                  <a:lnTo>
                    <a:pt x="605" y="242"/>
                  </a:lnTo>
                  <a:lnTo>
                    <a:pt x="589" y="261"/>
                  </a:lnTo>
                  <a:lnTo>
                    <a:pt x="581" y="287"/>
                  </a:lnTo>
                  <a:lnTo>
                    <a:pt x="577" y="318"/>
                  </a:lnTo>
                  <a:lnTo>
                    <a:pt x="578" y="359"/>
                  </a:lnTo>
                  <a:lnTo>
                    <a:pt x="243" y="361"/>
                  </a:lnTo>
                  <a:lnTo>
                    <a:pt x="237" y="327"/>
                  </a:lnTo>
                  <a:lnTo>
                    <a:pt x="222" y="295"/>
                  </a:lnTo>
                  <a:lnTo>
                    <a:pt x="198" y="278"/>
                  </a:lnTo>
                  <a:lnTo>
                    <a:pt x="163" y="266"/>
                  </a:lnTo>
                  <a:lnTo>
                    <a:pt x="126" y="268"/>
                  </a:lnTo>
                  <a:lnTo>
                    <a:pt x="93" y="283"/>
                  </a:lnTo>
                  <a:lnTo>
                    <a:pt x="69" y="313"/>
                  </a:lnTo>
                  <a:lnTo>
                    <a:pt x="62" y="344"/>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3637" name="Freeform 52"/>
            <p:cNvSpPr>
              <a:spLocks/>
            </p:cNvSpPr>
            <p:nvPr/>
          </p:nvSpPr>
          <p:spPr bwMode="auto">
            <a:xfrm>
              <a:off x="2587" y="781"/>
              <a:ext cx="129" cy="140"/>
            </a:xfrm>
            <a:custGeom>
              <a:avLst/>
              <a:gdLst>
                <a:gd name="T0" fmla="*/ 0 w 189"/>
                <a:gd name="T1" fmla="*/ 3 h 204"/>
                <a:gd name="T2" fmla="*/ 1 w 189"/>
                <a:gd name="T3" fmla="*/ 1 h 204"/>
                <a:gd name="T4" fmla="*/ 1 w 189"/>
                <a:gd name="T5" fmla="*/ 1 h 204"/>
                <a:gd name="T6" fmla="*/ 1 w 189"/>
                <a:gd name="T7" fmla="*/ 1 h 204"/>
                <a:gd name="T8" fmla="*/ 1 w 189"/>
                <a:gd name="T9" fmla="*/ 1 h 204"/>
                <a:gd name="T10" fmla="*/ 1 w 189"/>
                <a:gd name="T11" fmla="*/ 1 h 204"/>
                <a:gd name="T12" fmla="*/ 3 w 189"/>
                <a:gd name="T13" fmla="*/ 0 h 204"/>
                <a:gd name="T14" fmla="*/ 3 w 189"/>
                <a:gd name="T15" fmla="*/ 3 h 204"/>
                <a:gd name="T16" fmla="*/ 0 w 189"/>
                <a:gd name="T17" fmla="*/ 3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3638" name="Freeform 53"/>
            <p:cNvSpPr>
              <a:spLocks/>
            </p:cNvSpPr>
            <p:nvPr/>
          </p:nvSpPr>
          <p:spPr bwMode="auto">
            <a:xfrm>
              <a:off x="2739" y="778"/>
              <a:ext cx="173" cy="146"/>
            </a:xfrm>
            <a:custGeom>
              <a:avLst/>
              <a:gdLst>
                <a:gd name="T0" fmla="*/ 1 w 252"/>
                <a:gd name="T1" fmla="*/ 3 h 213"/>
                <a:gd name="T2" fmla="*/ 0 w 252"/>
                <a:gd name="T3" fmla="*/ 0 h 213"/>
                <a:gd name="T4" fmla="*/ 3 w 252"/>
                <a:gd name="T5" fmla="*/ 0 h 213"/>
                <a:gd name="T6" fmla="*/ 3 w 252"/>
                <a:gd name="T7" fmla="*/ 2 h 213"/>
                <a:gd name="T8" fmla="*/ 3 w 252"/>
                <a:gd name="T9" fmla="*/ 3 h 213"/>
                <a:gd name="T10" fmla="*/ 1 w 252"/>
                <a:gd name="T11" fmla="*/ 3 h 213"/>
                <a:gd name="T12" fmla="*/ 1 w 252"/>
                <a:gd name="T13" fmla="*/ 3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3639" name="Freeform 54"/>
            <p:cNvSpPr>
              <a:spLocks/>
            </p:cNvSpPr>
            <p:nvPr/>
          </p:nvSpPr>
          <p:spPr bwMode="auto">
            <a:xfrm>
              <a:off x="2853" y="845"/>
              <a:ext cx="49" cy="67"/>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640" name="Freeform 55"/>
            <p:cNvSpPr>
              <a:spLocks/>
            </p:cNvSpPr>
            <p:nvPr/>
          </p:nvSpPr>
          <p:spPr bwMode="auto">
            <a:xfrm>
              <a:off x="2855" y="896"/>
              <a:ext cx="10"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641" name="Freeform 56"/>
            <p:cNvSpPr>
              <a:spLocks/>
            </p:cNvSpPr>
            <p:nvPr/>
          </p:nvSpPr>
          <p:spPr bwMode="auto">
            <a:xfrm>
              <a:off x="2861" y="864"/>
              <a:ext cx="35"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642" name="Freeform 57"/>
            <p:cNvSpPr>
              <a:spLocks/>
            </p:cNvSpPr>
            <p:nvPr/>
          </p:nvSpPr>
          <p:spPr bwMode="auto">
            <a:xfrm>
              <a:off x="2729" y="879"/>
              <a:ext cx="210" cy="199"/>
            </a:xfrm>
            <a:custGeom>
              <a:avLst/>
              <a:gdLst>
                <a:gd name="T0" fmla="*/ 0 w 306"/>
                <a:gd name="T1" fmla="*/ 1 h 290"/>
                <a:gd name="T2" fmla="*/ 1 w 306"/>
                <a:gd name="T3" fmla="*/ 5 h 290"/>
                <a:gd name="T4" fmla="*/ 5 w 306"/>
                <a:gd name="T5" fmla="*/ 5 h 290"/>
                <a:gd name="T6" fmla="*/ 5 w 306"/>
                <a:gd name="T7" fmla="*/ 4 h 290"/>
                <a:gd name="T8" fmla="*/ 5 w 306"/>
                <a:gd name="T9" fmla="*/ 3 h 290"/>
                <a:gd name="T10" fmla="*/ 5 w 306"/>
                <a:gd name="T11" fmla="*/ 1 h 290"/>
                <a:gd name="T12" fmla="*/ 5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3643" name="Oval 58"/>
            <p:cNvSpPr>
              <a:spLocks noChangeArrowheads="1"/>
            </p:cNvSpPr>
            <p:nvPr/>
          </p:nvSpPr>
          <p:spPr bwMode="auto">
            <a:xfrm>
              <a:off x="2501" y="1044"/>
              <a:ext cx="111" cy="109"/>
            </a:xfrm>
            <a:prstGeom prst="ellipse">
              <a:avLst/>
            </a:prstGeom>
            <a:solidFill>
              <a:schemeClr val="folHlink"/>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lIns="0" tIns="0" rIns="0" bIns="0" anchor="ctr">
              <a:spAutoFit/>
            </a:bodyPr>
            <a:lstStyle/>
            <a:p>
              <a:endParaRPr lang="en-US"/>
            </a:p>
          </p:txBody>
        </p:sp>
        <p:sp>
          <p:nvSpPr>
            <p:cNvPr id="23644" name="Freeform 59"/>
            <p:cNvSpPr>
              <a:spLocks/>
            </p:cNvSpPr>
            <p:nvPr/>
          </p:nvSpPr>
          <p:spPr bwMode="auto">
            <a:xfrm>
              <a:off x="2489" y="1031"/>
              <a:ext cx="135" cy="135"/>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645" name="Freeform 60"/>
            <p:cNvSpPr>
              <a:spLocks/>
            </p:cNvSpPr>
            <p:nvPr/>
          </p:nvSpPr>
          <p:spPr bwMode="auto">
            <a:xfrm>
              <a:off x="2517" y="1143"/>
              <a:ext cx="26" cy="17"/>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646" name="Oval 61"/>
            <p:cNvSpPr>
              <a:spLocks noChangeArrowheads="1"/>
            </p:cNvSpPr>
            <p:nvPr/>
          </p:nvSpPr>
          <p:spPr bwMode="auto">
            <a:xfrm>
              <a:off x="2995" y="1000"/>
              <a:ext cx="87" cy="149"/>
            </a:xfrm>
            <a:prstGeom prst="ellipse">
              <a:avLst/>
            </a:prstGeom>
            <a:solidFill>
              <a:schemeClr val="folHlink"/>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sp>
          <p:nvSpPr>
            <p:cNvPr id="23647" name="Freeform 62"/>
            <p:cNvSpPr>
              <a:spLocks/>
            </p:cNvSpPr>
            <p:nvPr/>
          </p:nvSpPr>
          <p:spPr bwMode="auto">
            <a:xfrm>
              <a:off x="2986" y="989"/>
              <a:ext cx="107" cy="171"/>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648" name="Freeform 63"/>
            <p:cNvSpPr>
              <a:spLocks/>
            </p:cNvSpPr>
            <p:nvPr/>
          </p:nvSpPr>
          <p:spPr bwMode="auto">
            <a:xfrm>
              <a:off x="3003" y="1127"/>
              <a:ext cx="22" cy="21"/>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23571" name="Group 64"/>
          <p:cNvGrpSpPr>
            <a:grpSpLocks/>
          </p:cNvGrpSpPr>
          <p:nvPr/>
        </p:nvGrpSpPr>
        <p:grpSpPr bwMode="auto">
          <a:xfrm>
            <a:off x="3998913" y="4895850"/>
            <a:ext cx="1047750" cy="717550"/>
            <a:chOff x="2387" y="675"/>
            <a:chExt cx="814" cy="558"/>
          </a:xfrm>
        </p:grpSpPr>
        <p:sp>
          <p:nvSpPr>
            <p:cNvPr id="23615" name="Freeform 65"/>
            <p:cNvSpPr>
              <a:spLocks/>
            </p:cNvSpPr>
            <p:nvPr/>
          </p:nvSpPr>
          <p:spPr bwMode="auto">
            <a:xfrm>
              <a:off x="2988" y="1022"/>
              <a:ext cx="94" cy="148"/>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616" name="Freeform 66"/>
            <p:cNvSpPr>
              <a:spLocks/>
            </p:cNvSpPr>
            <p:nvPr/>
          </p:nvSpPr>
          <p:spPr bwMode="auto">
            <a:xfrm>
              <a:off x="2850" y="917"/>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617" name="AutoShape 67"/>
            <p:cNvSpPr>
              <a:spLocks noChangeArrowheads="1"/>
            </p:cNvSpPr>
            <p:nvPr/>
          </p:nvSpPr>
          <p:spPr bwMode="auto">
            <a:xfrm>
              <a:off x="2387" y="675"/>
              <a:ext cx="814" cy="558"/>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3618" name="AutoShape 68"/>
            <p:cNvSpPr>
              <a:spLocks noChangeArrowheads="1"/>
            </p:cNvSpPr>
            <p:nvPr/>
          </p:nvSpPr>
          <p:spPr bwMode="auto">
            <a:xfrm>
              <a:off x="2408" y="696"/>
              <a:ext cx="773" cy="517"/>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23619" name="Freeform 69"/>
            <p:cNvSpPr>
              <a:spLocks/>
            </p:cNvSpPr>
            <p:nvPr/>
          </p:nvSpPr>
          <p:spPr bwMode="auto">
            <a:xfrm>
              <a:off x="2403" y="742"/>
              <a:ext cx="782" cy="361"/>
            </a:xfrm>
            <a:custGeom>
              <a:avLst/>
              <a:gdLst>
                <a:gd name="T0" fmla="*/ 62 w 782"/>
                <a:gd name="T1" fmla="*/ 344 h 361"/>
                <a:gd name="T2" fmla="*/ 13 w 782"/>
                <a:gd name="T3" fmla="*/ 318 h 361"/>
                <a:gd name="T4" fmla="*/ 0 w 782"/>
                <a:gd name="T5" fmla="*/ 260 h 361"/>
                <a:gd name="T6" fmla="*/ 23 w 782"/>
                <a:gd name="T7" fmla="*/ 196 h 361"/>
                <a:gd name="T8" fmla="*/ 83 w 782"/>
                <a:gd name="T9" fmla="*/ 150 h 361"/>
                <a:gd name="T10" fmla="*/ 146 w 782"/>
                <a:gd name="T11" fmla="*/ 128 h 361"/>
                <a:gd name="T12" fmla="*/ 158 w 782"/>
                <a:gd name="T13" fmla="*/ 58 h 361"/>
                <a:gd name="T14" fmla="*/ 167 w 782"/>
                <a:gd name="T15" fmla="*/ 38 h 361"/>
                <a:gd name="T16" fmla="*/ 179 w 782"/>
                <a:gd name="T17" fmla="*/ 25 h 361"/>
                <a:gd name="T18" fmla="*/ 198 w 782"/>
                <a:gd name="T19" fmla="*/ 14 h 361"/>
                <a:gd name="T20" fmla="*/ 220 w 782"/>
                <a:gd name="T21" fmla="*/ 8 h 361"/>
                <a:gd name="T22" fmla="*/ 276 w 782"/>
                <a:gd name="T23" fmla="*/ 4 h 361"/>
                <a:gd name="T24" fmla="*/ 337 w 782"/>
                <a:gd name="T25" fmla="*/ 2 h 361"/>
                <a:gd name="T26" fmla="*/ 397 w 782"/>
                <a:gd name="T27" fmla="*/ 0 h 361"/>
                <a:gd name="T28" fmla="*/ 447 w 782"/>
                <a:gd name="T29" fmla="*/ 0 h 361"/>
                <a:gd name="T30" fmla="*/ 470 w 782"/>
                <a:gd name="T31" fmla="*/ 5 h 361"/>
                <a:gd name="T32" fmla="*/ 494 w 782"/>
                <a:gd name="T33" fmla="*/ 15 h 361"/>
                <a:gd name="T34" fmla="*/ 531 w 782"/>
                <a:gd name="T35" fmla="*/ 132 h 361"/>
                <a:gd name="T36" fmla="*/ 739 w 782"/>
                <a:gd name="T37" fmla="*/ 180 h 361"/>
                <a:gd name="T38" fmla="*/ 782 w 782"/>
                <a:gd name="T39" fmla="*/ 224 h 361"/>
                <a:gd name="T40" fmla="*/ 778 w 782"/>
                <a:gd name="T41" fmla="*/ 294 h 361"/>
                <a:gd name="T42" fmla="*/ 739 w 782"/>
                <a:gd name="T43" fmla="*/ 352 h 361"/>
                <a:gd name="T44" fmla="*/ 700 w 782"/>
                <a:gd name="T45" fmla="*/ 356 h 361"/>
                <a:gd name="T46" fmla="*/ 691 w 782"/>
                <a:gd name="T47" fmla="*/ 264 h 361"/>
                <a:gd name="T48" fmla="*/ 683 w 782"/>
                <a:gd name="T49" fmla="*/ 250 h 361"/>
                <a:gd name="T50" fmla="*/ 674 w 782"/>
                <a:gd name="T51" fmla="*/ 241 h 361"/>
                <a:gd name="T52" fmla="*/ 643 w 782"/>
                <a:gd name="T53" fmla="*/ 231 h 361"/>
                <a:gd name="T54" fmla="*/ 618 w 782"/>
                <a:gd name="T55" fmla="*/ 233 h 361"/>
                <a:gd name="T56" fmla="*/ 605 w 782"/>
                <a:gd name="T57" fmla="*/ 242 h 361"/>
                <a:gd name="T58" fmla="*/ 589 w 782"/>
                <a:gd name="T59" fmla="*/ 261 h 361"/>
                <a:gd name="T60" fmla="*/ 581 w 782"/>
                <a:gd name="T61" fmla="*/ 287 h 361"/>
                <a:gd name="T62" fmla="*/ 577 w 782"/>
                <a:gd name="T63" fmla="*/ 318 h 361"/>
                <a:gd name="T64" fmla="*/ 578 w 782"/>
                <a:gd name="T65" fmla="*/ 359 h 361"/>
                <a:gd name="T66" fmla="*/ 243 w 782"/>
                <a:gd name="T67" fmla="*/ 361 h 361"/>
                <a:gd name="T68" fmla="*/ 237 w 782"/>
                <a:gd name="T69" fmla="*/ 327 h 361"/>
                <a:gd name="T70" fmla="*/ 222 w 782"/>
                <a:gd name="T71" fmla="*/ 295 h 361"/>
                <a:gd name="T72" fmla="*/ 198 w 782"/>
                <a:gd name="T73" fmla="*/ 278 h 361"/>
                <a:gd name="T74" fmla="*/ 163 w 782"/>
                <a:gd name="T75" fmla="*/ 266 h 361"/>
                <a:gd name="T76" fmla="*/ 126 w 782"/>
                <a:gd name="T77" fmla="*/ 268 h 361"/>
                <a:gd name="T78" fmla="*/ 93 w 782"/>
                <a:gd name="T79" fmla="*/ 283 h 361"/>
                <a:gd name="T80" fmla="*/ 69 w 782"/>
                <a:gd name="T81" fmla="*/ 313 h 361"/>
                <a:gd name="T82" fmla="*/ 62 w 782"/>
                <a:gd name="T83" fmla="*/ 344 h 3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2"/>
                <a:gd name="T127" fmla="*/ 0 h 361"/>
                <a:gd name="T128" fmla="*/ 782 w 782"/>
                <a:gd name="T129" fmla="*/ 361 h 3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2" h="361">
                  <a:moveTo>
                    <a:pt x="62" y="344"/>
                  </a:moveTo>
                  <a:lnTo>
                    <a:pt x="13" y="318"/>
                  </a:lnTo>
                  <a:lnTo>
                    <a:pt x="0" y="260"/>
                  </a:lnTo>
                  <a:lnTo>
                    <a:pt x="23" y="196"/>
                  </a:lnTo>
                  <a:lnTo>
                    <a:pt x="83" y="150"/>
                  </a:lnTo>
                  <a:lnTo>
                    <a:pt x="146" y="128"/>
                  </a:lnTo>
                  <a:lnTo>
                    <a:pt x="158" y="58"/>
                  </a:lnTo>
                  <a:lnTo>
                    <a:pt x="167" y="38"/>
                  </a:lnTo>
                  <a:lnTo>
                    <a:pt x="179" y="25"/>
                  </a:lnTo>
                  <a:lnTo>
                    <a:pt x="198" y="14"/>
                  </a:lnTo>
                  <a:lnTo>
                    <a:pt x="220" y="8"/>
                  </a:lnTo>
                  <a:lnTo>
                    <a:pt x="276" y="4"/>
                  </a:lnTo>
                  <a:lnTo>
                    <a:pt x="337" y="2"/>
                  </a:lnTo>
                  <a:lnTo>
                    <a:pt x="397" y="0"/>
                  </a:lnTo>
                  <a:lnTo>
                    <a:pt x="447" y="0"/>
                  </a:lnTo>
                  <a:lnTo>
                    <a:pt x="470" y="5"/>
                  </a:lnTo>
                  <a:lnTo>
                    <a:pt x="494" y="15"/>
                  </a:lnTo>
                  <a:lnTo>
                    <a:pt x="531" y="132"/>
                  </a:lnTo>
                  <a:lnTo>
                    <a:pt x="739" y="180"/>
                  </a:lnTo>
                  <a:lnTo>
                    <a:pt x="782" y="224"/>
                  </a:lnTo>
                  <a:lnTo>
                    <a:pt x="778" y="294"/>
                  </a:lnTo>
                  <a:lnTo>
                    <a:pt x="739" y="352"/>
                  </a:lnTo>
                  <a:lnTo>
                    <a:pt x="700" y="356"/>
                  </a:lnTo>
                  <a:lnTo>
                    <a:pt x="691" y="264"/>
                  </a:lnTo>
                  <a:lnTo>
                    <a:pt x="683" y="250"/>
                  </a:lnTo>
                  <a:lnTo>
                    <a:pt x="674" y="241"/>
                  </a:lnTo>
                  <a:lnTo>
                    <a:pt x="643" y="231"/>
                  </a:lnTo>
                  <a:lnTo>
                    <a:pt x="618" y="233"/>
                  </a:lnTo>
                  <a:lnTo>
                    <a:pt x="605" y="242"/>
                  </a:lnTo>
                  <a:lnTo>
                    <a:pt x="589" y="261"/>
                  </a:lnTo>
                  <a:lnTo>
                    <a:pt x="581" y="287"/>
                  </a:lnTo>
                  <a:lnTo>
                    <a:pt x="577" y="318"/>
                  </a:lnTo>
                  <a:lnTo>
                    <a:pt x="578" y="359"/>
                  </a:lnTo>
                  <a:lnTo>
                    <a:pt x="243" y="361"/>
                  </a:lnTo>
                  <a:lnTo>
                    <a:pt x="237" y="327"/>
                  </a:lnTo>
                  <a:lnTo>
                    <a:pt x="222" y="295"/>
                  </a:lnTo>
                  <a:lnTo>
                    <a:pt x="198" y="278"/>
                  </a:lnTo>
                  <a:lnTo>
                    <a:pt x="163" y="266"/>
                  </a:lnTo>
                  <a:lnTo>
                    <a:pt x="126" y="268"/>
                  </a:lnTo>
                  <a:lnTo>
                    <a:pt x="93" y="283"/>
                  </a:lnTo>
                  <a:lnTo>
                    <a:pt x="69" y="313"/>
                  </a:lnTo>
                  <a:lnTo>
                    <a:pt x="62" y="344"/>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3620" name="Freeform 70"/>
            <p:cNvSpPr>
              <a:spLocks/>
            </p:cNvSpPr>
            <p:nvPr/>
          </p:nvSpPr>
          <p:spPr bwMode="auto">
            <a:xfrm>
              <a:off x="2587" y="781"/>
              <a:ext cx="129" cy="140"/>
            </a:xfrm>
            <a:custGeom>
              <a:avLst/>
              <a:gdLst>
                <a:gd name="T0" fmla="*/ 0 w 189"/>
                <a:gd name="T1" fmla="*/ 3 h 204"/>
                <a:gd name="T2" fmla="*/ 1 w 189"/>
                <a:gd name="T3" fmla="*/ 1 h 204"/>
                <a:gd name="T4" fmla="*/ 1 w 189"/>
                <a:gd name="T5" fmla="*/ 1 h 204"/>
                <a:gd name="T6" fmla="*/ 1 w 189"/>
                <a:gd name="T7" fmla="*/ 1 h 204"/>
                <a:gd name="T8" fmla="*/ 1 w 189"/>
                <a:gd name="T9" fmla="*/ 1 h 204"/>
                <a:gd name="T10" fmla="*/ 1 w 189"/>
                <a:gd name="T11" fmla="*/ 1 h 204"/>
                <a:gd name="T12" fmla="*/ 3 w 189"/>
                <a:gd name="T13" fmla="*/ 0 h 204"/>
                <a:gd name="T14" fmla="*/ 3 w 189"/>
                <a:gd name="T15" fmla="*/ 3 h 204"/>
                <a:gd name="T16" fmla="*/ 0 w 189"/>
                <a:gd name="T17" fmla="*/ 3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3621" name="Freeform 71"/>
            <p:cNvSpPr>
              <a:spLocks/>
            </p:cNvSpPr>
            <p:nvPr/>
          </p:nvSpPr>
          <p:spPr bwMode="auto">
            <a:xfrm>
              <a:off x="2739" y="778"/>
              <a:ext cx="173" cy="146"/>
            </a:xfrm>
            <a:custGeom>
              <a:avLst/>
              <a:gdLst>
                <a:gd name="T0" fmla="*/ 1 w 252"/>
                <a:gd name="T1" fmla="*/ 3 h 213"/>
                <a:gd name="T2" fmla="*/ 0 w 252"/>
                <a:gd name="T3" fmla="*/ 0 h 213"/>
                <a:gd name="T4" fmla="*/ 3 w 252"/>
                <a:gd name="T5" fmla="*/ 0 h 213"/>
                <a:gd name="T6" fmla="*/ 3 w 252"/>
                <a:gd name="T7" fmla="*/ 2 h 213"/>
                <a:gd name="T8" fmla="*/ 3 w 252"/>
                <a:gd name="T9" fmla="*/ 3 h 213"/>
                <a:gd name="T10" fmla="*/ 1 w 252"/>
                <a:gd name="T11" fmla="*/ 3 h 213"/>
                <a:gd name="T12" fmla="*/ 1 w 252"/>
                <a:gd name="T13" fmla="*/ 3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3622" name="Freeform 72"/>
            <p:cNvSpPr>
              <a:spLocks/>
            </p:cNvSpPr>
            <p:nvPr/>
          </p:nvSpPr>
          <p:spPr bwMode="auto">
            <a:xfrm>
              <a:off x="2853" y="845"/>
              <a:ext cx="49" cy="67"/>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623" name="Freeform 73"/>
            <p:cNvSpPr>
              <a:spLocks/>
            </p:cNvSpPr>
            <p:nvPr/>
          </p:nvSpPr>
          <p:spPr bwMode="auto">
            <a:xfrm>
              <a:off x="2855" y="896"/>
              <a:ext cx="10"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624" name="Freeform 74"/>
            <p:cNvSpPr>
              <a:spLocks/>
            </p:cNvSpPr>
            <p:nvPr/>
          </p:nvSpPr>
          <p:spPr bwMode="auto">
            <a:xfrm>
              <a:off x="2861" y="864"/>
              <a:ext cx="35"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625" name="Freeform 75"/>
            <p:cNvSpPr>
              <a:spLocks/>
            </p:cNvSpPr>
            <p:nvPr/>
          </p:nvSpPr>
          <p:spPr bwMode="auto">
            <a:xfrm>
              <a:off x="2729" y="879"/>
              <a:ext cx="210" cy="199"/>
            </a:xfrm>
            <a:custGeom>
              <a:avLst/>
              <a:gdLst>
                <a:gd name="T0" fmla="*/ 0 w 306"/>
                <a:gd name="T1" fmla="*/ 1 h 290"/>
                <a:gd name="T2" fmla="*/ 1 w 306"/>
                <a:gd name="T3" fmla="*/ 5 h 290"/>
                <a:gd name="T4" fmla="*/ 5 w 306"/>
                <a:gd name="T5" fmla="*/ 5 h 290"/>
                <a:gd name="T6" fmla="*/ 5 w 306"/>
                <a:gd name="T7" fmla="*/ 4 h 290"/>
                <a:gd name="T8" fmla="*/ 5 w 306"/>
                <a:gd name="T9" fmla="*/ 3 h 290"/>
                <a:gd name="T10" fmla="*/ 5 w 306"/>
                <a:gd name="T11" fmla="*/ 1 h 290"/>
                <a:gd name="T12" fmla="*/ 5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3626" name="Oval 76"/>
            <p:cNvSpPr>
              <a:spLocks noChangeArrowheads="1"/>
            </p:cNvSpPr>
            <p:nvPr/>
          </p:nvSpPr>
          <p:spPr bwMode="auto">
            <a:xfrm>
              <a:off x="2501" y="1044"/>
              <a:ext cx="111" cy="109"/>
            </a:xfrm>
            <a:prstGeom prst="ellipse">
              <a:avLst/>
            </a:prstGeom>
            <a:solidFill>
              <a:schemeClr val="folHlink"/>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lIns="0" tIns="0" rIns="0" bIns="0" anchor="ctr">
              <a:spAutoFit/>
            </a:bodyPr>
            <a:lstStyle/>
            <a:p>
              <a:endParaRPr lang="en-US"/>
            </a:p>
          </p:txBody>
        </p:sp>
        <p:sp>
          <p:nvSpPr>
            <p:cNvPr id="23627" name="Freeform 77"/>
            <p:cNvSpPr>
              <a:spLocks/>
            </p:cNvSpPr>
            <p:nvPr/>
          </p:nvSpPr>
          <p:spPr bwMode="auto">
            <a:xfrm>
              <a:off x="2489" y="1031"/>
              <a:ext cx="135" cy="135"/>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628" name="Freeform 78"/>
            <p:cNvSpPr>
              <a:spLocks/>
            </p:cNvSpPr>
            <p:nvPr/>
          </p:nvSpPr>
          <p:spPr bwMode="auto">
            <a:xfrm>
              <a:off x="2517" y="1143"/>
              <a:ext cx="26" cy="17"/>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629" name="Oval 79"/>
            <p:cNvSpPr>
              <a:spLocks noChangeArrowheads="1"/>
            </p:cNvSpPr>
            <p:nvPr/>
          </p:nvSpPr>
          <p:spPr bwMode="auto">
            <a:xfrm>
              <a:off x="2995" y="1000"/>
              <a:ext cx="87" cy="149"/>
            </a:xfrm>
            <a:prstGeom prst="ellipse">
              <a:avLst/>
            </a:prstGeom>
            <a:solidFill>
              <a:schemeClr val="folHlink"/>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sp>
          <p:nvSpPr>
            <p:cNvPr id="23630" name="Freeform 80"/>
            <p:cNvSpPr>
              <a:spLocks/>
            </p:cNvSpPr>
            <p:nvPr/>
          </p:nvSpPr>
          <p:spPr bwMode="auto">
            <a:xfrm>
              <a:off x="2986" y="989"/>
              <a:ext cx="107" cy="171"/>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631" name="Freeform 81"/>
            <p:cNvSpPr>
              <a:spLocks/>
            </p:cNvSpPr>
            <p:nvPr/>
          </p:nvSpPr>
          <p:spPr bwMode="auto">
            <a:xfrm>
              <a:off x="3003" y="1127"/>
              <a:ext cx="22" cy="21"/>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23572" name="Group 82"/>
          <p:cNvGrpSpPr>
            <a:grpSpLocks/>
          </p:cNvGrpSpPr>
          <p:nvPr/>
        </p:nvGrpSpPr>
        <p:grpSpPr bwMode="auto">
          <a:xfrm>
            <a:off x="3995738" y="5703888"/>
            <a:ext cx="1047750" cy="717550"/>
            <a:chOff x="2387" y="675"/>
            <a:chExt cx="814" cy="558"/>
          </a:xfrm>
        </p:grpSpPr>
        <p:sp>
          <p:nvSpPr>
            <p:cNvPr id="23598" name="Freeform 83"/>
            <p:cNvSpPr>
              <a:spLocks/>
            </p:cNvSpPr>
            <p:nvPr/>
          </p:nvSpPr>
          <p:spPr bwMode="auto">
            <a:xfrm>
              <a:off x="2988" y="1022"/>
              <a:ext cx="94" cy="148"/>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599" name="Freeform 84"/>
            <p:cNvSpPr>
              <a:spLocks/>
            </p:cNvSpPr>
            <p:nvPr/>
          </p:nvSpPr>
          <p:spPr bwMode="auto">
            <a:xfrm>
              <a:off x="2850" y="917"/>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600" name="AutoShape 85"/>
            <p:cNvSpPr>
              <a:spLocks noChangeArrowheads="1"/>
            </p:cNvSpPr>
            <p:nvPr/>
          </p:nvSpPr>
          <p:spPr bwMode="auto">
            <a:xfrm>
              <a:off x="2387" y="675"/>
              <a:ext cx="814" cy="558"/>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3601" name="AutoShape 86"/>
            <p:cNvSpPr>
              <a:spLocks noChangeArrowheads="1"/>
            </p:cNvSpPr>
            <p:nvPr/>
          </p:nvSpPr>
          <p:spPr bwMode="auto">
            <a:xfrm>
              <a:off x="2408" y="696"/>
              <a:ext cx="773" cy="517"/>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23602" name="Freeform 87"/>
            <p:cNvSpPr>
              <a:spLocks/>
            </p:cNvSpPr>
            <p:nvPr/>
          </p:nvSpPr>
          <p:spPr bwMode="auto">
            <a:xfrm>
              <a:off x="2403" y="742"/>
              <a:ext cx="782" cy="361"/>
            </a:xfrm>
            <a:custGeom>
              <a:avLst/>
              <a:gdLst>
                <a:gd name="T0" fmla="*/ 62 w 782"/>
                <a:gd name="T1" fmla="*/ 344 h 361"/>
                <a:gd name="T2" fmla="*/ 13 w 782"/>
                <a:gd name="T3" fmla="*/ 318 h 361"/>
                <a:gd name="T4" fmla="*/ 0 w 782"/>
                <a:gd name="T5" fmla="*/ 260 h 361"/>
                <a:gd name="T6" fmla="*/ 23 w 782"/>
                <a:gd name="T7" fmla="*/ 196 h 361"/>
                <a:gd name="T8" fmla="*/ 83 w 782"/>
                <a:gd name="T9" fmla="*/ 150 h 361"/>
                <a:gd name="T10" fmla="*/ 146 w 782"/>
                <a:gd name="T11" fmla="*/ 128 h 361"/>
                <a:gd name="T12" fmla="*/ 158 w 782"/>
                <a:gd name="T13" fmla="*/ 58 h 361"/>
                <a:gd name="T14" fmla="*/ 167 w 782"/>
                <a:gd name="T15" fmla="*/ 38 h 361"/>
                <a:gd name="T16" fmla="*/ 179 w 782"/>
                <a:gd name="T17" fmla="*/ 25 h 361"/>
                <a:gd name="T18" fmla="*/ 198 w 782"/>
                <a:gd name="T19" fmla="*/ 14 h 361"/>
                <a:gd name="T20" fmla="*/ 220 w 782"/>
                <a:gd name="T21" fmla="*/ 8 h 361"/>
                <a:gd name="T22" fmla="*/ 276 w 782"/>
                <a:gd name="T23" fmla="*/ 4 h 361"/>
                <a:gd name="T24" fmla="*/ 337 w 782"/>
                <a:gd name="T25" fmla="*/ 2 h 361"/>
                <a:gd name="T26" fmla="*/ 397 w 782"/>
                <a:gd name="T27" fmla="*/ 0 h 361"/>
                <a:gd name="T28" fmla="*/ 447 w 782"/>
                <a:gd name="T29" fmla="*/ 0 h 361"/>
                <a:gd name="T30" fmla="*/ 470 w 782"/>
                <a:gd name="T31" fmla="*/ 5 h 361"/>
                <a:gd name="T32" fmla="*/ 494 w 782"/>
                <a:gd name="T33" fmla="*/ 15 h 361"/>
                <a:gd name="T34" fmla="*/ 531 w 782"/>
                <a:gd name="T35" fmla="*/ 132 h 361"/>
                <a:gd name="T36" fmla="*/ 739 w 782"/>
                <a:gd name="T37" fmla="*/ 180 h 361"/>
                <a:gd name="T38" fmla="*/ 782 w 782"/>
                <a:gd name="T39" fmla="*/ 224 h 361"/>
                <a:gd name="T40" fmla="*/ 778 w 782"/>
                <a:gd name="T41" fmla="*/ 294 h 361"/>
                <a:gd name="T42" fmla="*/ 739 w 782"/>
                <a:gd name="T43" fmla="*/ 352 h 361"/>
                <a:gd name="T44" fmla="*/ 700 w 782"/>
                <a:gd name="T45" fmla="*/ 356 h 361"/>
                <a:gd name="T46" fmla="*/ 691 w 782"/>
                <a:gd name="T47" fmla="*/ 264 h 361"/>
                <a:gd name="T48" fmla="*/ 683 w 782"/>
                <a:gd name="T49" fmla="*/ 250 h 361"/>
                <a:gd name="T50" fmla="*/ 674 w 782"/>
                <a:gd name="T51" fmla="*/ 241 h 361"/>
                <a:gd name="T52" fmla="*/ 643 w 782"/>
                <a:gd name="T53" fmla="*/ 231 h 361"/>
                <a:gd name="T54" fmla="*/ 618 w 782"/>
                <a:gd name="T55" fmla="*/ 233 h 361"/>
                <a:gd name="T56" fmla="*/ 605 w 782"/>
                <a:gd name="T57" fmla="*/ 242 h 361"/>
                <a:gd name="T58" fmla="*/ 589 w 782"/>
                <a:gd name="T59" fmla="*/ 261 h 361"/>
                <a:gd name="T60" fmla="*/ 581 w 782"/>
                <a:gd name="T61" fmla="*/ 287 h 361"/>
                <a:gd name="T62" fmla="*/ 577 w 782"/>
                <a:gd name="T63" fmla="*/ 318 h 361"/>
                <a:gd name="T64" fmla="*/ 578 w 782"/>
                <a:gd name="T65" fmla="*/ 359 h 361"/>
                <a:gd name="T66" fmla="*/ 243 w 782"/>
                <a:gd name="T67" fmla="*/ 361 h 361"/>
                <a:gd name="T68" fmla="*/ 237 w 782"/>
                <a:gd name="T69" fmla="*/ 327 h 361"/>
                <a:gd name="T70" fmla="*/ 222 w 782"/>
                <a:gd name="T71" fmla="*/ 295 h 361"/>
                <a:gd name="T72" fmla="*/ 198 w 782"/>
                <a:gd name="T73" fmla="*/ 278 h 361"/>
                <a:gd name="T74" fmla="*/ 163 w 782"/>
                <a:gd name="T75" fmla="*/ 266 h 361"/>
                <a:gd name="T76" fmla="*/ 126 w 782"/>
                <a:gd name="T77" fmla="*/ 268 h 361"/>
                <a:gd name="T78" fmla="*/ 93 w 782"/>
                <a:gd name="T79" fmla="*/ 283 h 361"/>
                <a:gd name="T80" fmla="*/ 69 w 782"/>
                <a:gd name="T81" fmla="*/ 313 h 361"/>
                <a:gd name="T82" fmla="*/ 62 w 782"/>
                <a:gd name="T83" fmla="*/ 344 h 3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2"/>
                <a:gd name="T127" fmla="*/ 0 h 361"/>
                <a:gd name="T128" fmla="*/ 782 w 782"/>
                <a:gd name="T129" fmla="*/ 361 h 3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2" h="361">
                  <a:moveTo>
                    <a:pt x="62" y="344"/>
                  </a:moveTo>
                  <a:lnTo>
                    <a:pt x="13" y="318"/>
                  </a:lnTo>
                  <a:lnTo>
                    <a:pt x="0" y="260"/>
                  </a:lnTo>
                  <a:lnTo>
                    <a:pt x="23" y="196"/>
                  </a:lnTo>
                  <a:lnTo>
                    <a:pt x="83" y="150"/>
                  </a:lnTo>
                  <a:lnTo>
                    <a:pt x="146" y="128"/>
                  </a:lnTo>
                  <a:lnTo>
                    <a:pt x="158" y="58"/>
                  </a:lnTo>
                  <a:lnTo>
                    <a:pt x="167" y="38"/>
                  </a:lnTo>
                  <a:lnTo>
                    <a:pt x="179" y="25"/>
                  </a:lnTo>
                  <a:lnTo>
                    <a:pt x="198" y="14"/>
                  </a:lnTo>
                  <a:lnTo>
                    <a:pt x="220" y="8"/>
                  </a:lnTo>
                  <a:lnTo>
                    <a:pt x="276" y="4"/>
                  </a:lnTo>
                  <a:lnTo>
                    <a:pt x="337" y="2"/>
                  </a:lnTo>
                  <a:lnTo>
                    <a:pt x="397" y="0"/>
                  </a:lnTo>
                  <a:lnTo>
                    <a:pt x="447" y="0"/>
                  </a:lnTo>
                  <a:lnTo>
                    <a:pt x="470" y="5"/>
                  </a:lnTo>
                  <a:lnTo>
                    <a:pt x="494" y="15"/>
                  </a:lnTo>
                  <a:lnTo>
                    <a:pt x="531" y="132"/>
                  </a:lnTo>
                  <a:lnTo>
                    <a:pt x="739" y="180"/>
                  </a:lnTo>
                  <a:lnTo>
                    <a:pt x="782" y="224"/>
                  </a:lnTo>
                  <a:lnTo>
                    <a:pt x="778" y="294"/>
                  </a:lnTo>
                  <a:lnTo>
                    <a:pt x="739" y="352"/>
                  </a:lnTo>
                  <a:lnTo>
                    <a:pt x="700" y="356"/>
                  </a:lnTo>
                  <a:lnTo>
                    <a:pt x="691" y="264"/>
                  </a:lnTo>
                  <a:lnTo>
                    <a:pt x="683" y="250"/>
                  </a:lnTo>
                  <a:lnTo>
                    <a:pt x="674" y="241"/>
                  </a:lnTo>
                  <a:lnTo>
                    <a:pt x="643" y="231"/>
                  </a:lnTo>
                  <a:lnTo>
                    <a:pt x="618" y="233"/>
                  </a:lnTo>
                  <a:lnTo>
                    <a:pt x="605" y="242"/>
                  </a:lnTo>
                  <a:lnTo>
                    <a:pt x="589" y="261"/>
                  </a:lnTo>
                  <a:lnTo>
                    <a:pt x="581" y="287"/>
                  </a:lnTo>
                  <a:lnTo>
                    <a:pt x="577" y="318"/>
                  </a:lnTo>
                  <a:lnTo>
                    <a:pt x="578" y="359"/>
                  </a:lnTo>
                  <a:lnTo>
                    <a:pt x="243" y="361"/>
                  </a:lnTo>
                  <a:lnTo>
                    <a:pt x="237" y="327"/>
                  </a:lnTo>
                  <a:lnTo>
                    <a:pt x="222" y="295"/>
                  </a:lnTo>
                  <a:lnTo>
                    <a:pt x="198" y="278"/>
                  </a:lnTo>
                  <a:lnTo>
                    <a:pt x="163" y="266"/>
                  </a:lnTo>
                  <a:lnTo>
                    <a:pt x="126" y="268"/>
                  </a:lnTo>
                  <a:lnTo>
                    <a:pt x="93" y="283"/>
                  </a:lnTo>
                  <a:lnTo>
                    <a:pt x="69" y="313"/>
                  </a:lnTo>
                  <a:lnTo>
                    <a:pt x="62" y="344"/>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3603" name="Freeform 88"/>
            <p:cNvSpPr>
              <a:spLocks/>
            </p:cNvSpPr>
            <p:nvPr/>
          </p:nvSpPr>
          <p:spPr bwMode="auto">
            <a:xfrm>
              <a:off x="2587" y="781"/>
              <a:ext cx="129" cy="140"/>
            </a:xfrm>
            <a:custGeom>
              <a:avLst/>
              <a:gdLst>
                <a:gd name="T0" fmla="*/ 0 w 189"/>
                <a:gd name="T1" fmla="*/ 3 h 204"/>
                <a:gd name="T2" fmla="*/ 1 w 189"/>
                <a:gd name="T3" fmla="*/ 1 h 204"/>
                <a:gd name="T4" fmla="*/ 1 w 189"/>
                <a:gd name="T5" fmla="*/ 1 h 204"/>
                <a:gd name="T6" fmla="*/ 1 w 189"/>
                <a:gd name="T7" fmla="*/ 1 h 204"/>
                <a:gd name="T8" fmla="*/ 1 w 189"/>
                <a:gd name="T9" fmla="*/ 1 h 204"/>
                <a:gd name="T10" fmla="*/ 1 w 189"/>
                <a:gd name="T11" fmla="*/ 1 h 204"/>
                <a:gd name="T12" fmla="*/ 3 w 189"/>
                <a:gd name="T13" fmla="*/ 0 h 204"/>
                <a:gd name="T14" fmla="*/ 3 w 189"/>
                <a:gd name="T15" fmla="*/ 3 h 204"/>
                <a:gd name="T16" fmla="*/ 0 w 189"/>
                <a:gd name="T17" fmla="*/ 3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3604" name="Freeform 89"/>
            <p:cNvSpPr>
              <a:spLocks/>
            </p:cNvSpPr>
            <p:nvPr/>
          </p:nvSpPr>
          <p:spPr bwMode="auto">
            <a:xfrm>
              <a:off x="2739" y="778"/>
              <a:ext cx="173" cy="146"/>
            </a:xfrm>
            <a:custGeom>
              <a:avLst/>
              <a:gdLst>
                <a:gd name="T0" fmla="*/ 1 w 252"/>
                <a:gd name="T1" fmla="*/ 3 h 213"/>
                <a:gd name="T2" fmla="*/ 0 w 252"/>
                <a:gd name="T3" fmla="*/ 0 h 213"/>
                <a:gd name="T4" fmla="*/ 3 w 252"/>
                <a:gd name="T5" fmla="*/ 0 h 213"/>
                <a:gd name="T6" fmla="*/ 3 w 252"/>
                <a:gd name="T7" fmla="*/ 2 h 213"/>
                <a:gd name="T8" fmla="*/ 3 w 252"/>
                <a:gd name="T9" fmla="*/ 3 h 213"/>
                <a:gd name="T10" fmla="*/ 1 w 252"/>
                <a:gd name="T11" fmla="*/ 3 h 213"/>
                <a:gd name="T12" fmla="*/ 1 w 252"/>
                <a:gd name="T13" fmla="*/ 3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3605" name="Freeform 90"/>
            <p:cNvSpPr>
              <a:spLocks/>
            </p:cNvSpPr>
            <p:nvPr/>
          </p:nvSpPr>
          <p:spPr bwMode="auto">
            <a:xfrm>
              <a:off x="2853" y="845"/>
              <a:ext cx="49" cy="67"/>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606" name="Freeform 91"/>
            <p:cNvSpPr>
              <a:spLocks/>
            </p:cNvSpPr>
            <p:nvPr/>
          </p:nvSpPr>
          <p:spPr bwMode="auto">
            <a:xfrm>
              <a:off x="2855" y="896"/>
              <a:ext cx="10"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607" name="Freeform 92"/>
            <p:cNvSpPr>
              <a:spLocks/>
            </p:cNvSpPr>
            <p:nvPr/>
          </p:nvSpPr>
          <p:spPr bwMode="auto">
            <a:xfrm>
              <a:off x="2861" y="864"/>
              <a:ext cx="35"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608" name="Freeform 93"/>
            <p:cNvSpPr>
              <a:spLocks/>
            </p:cNvSpPr>
            <p:nvPr/>
          </p:nvSpPr>
          <p:spPr bwMode="auto">
            <a:xfrm>
              <a:off x="2729" y="879"/>
              <a:ext cx="210" cy="199"/>
            </a:xfrm>
            <a:custGeom>
              <a:avLst/>
              <a:gdLst>
                <a:gd name="T0" fmla="*/ 0 w 306"/>
                <a:gd name="T1" fmla="*/ 1 h 290"/>
                <a:gd name="T2" fmla="*/ 1 w 306"/>
                <a:gd name="T3" fmla="*/ 5 h 290"/>
                <a:gd name="T4" fmla="*/ 5 w 306"/>
                <a:gd name="T5" fmla="*/ 5 h 290"/>
                <a:gd name="T6" fmla="*/ 5 w 306"/>
                <a:gd name="T7" fmla="*/ 4 h 290"/>
                <a:gd name="T8" fmla="*/ 5 w 306"/>
                <a:gd name="T9" fmla="*/ 3 h 290"/>
                <a:gd name="T10" fmla="*/ 5 w 306"/>
                <a:gd name="T11" fmla="*/ 1 h 290"/>
                <a:gd name="T12" fmla="*/ 5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3609" name="Oval 94"/>
            <p:cNvSpPr>
              <a:spLocks noChangeArrowheads="1"/>
            </p:cNvSpPr>
            <p:nvPr/>
          </p:nvSpPr>
          <p:spPr bwMode="auto">
            <a:xfrm>
              <a:off x="2501" y="1044"/>
              <a:ext cx="111" cy="109"/>
            </a:xfrm>
            <a:prstGeom prst="ellipse">
              <a:avLst/>
            </a:prstGeom>
            <a:solidFill>
              <a:schemeClr val="folHlink"/>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lIns="0" tIns="0" rIns="0" bIns="0" anchor="ctr">
              <a:spAutoFit/>
            </a:bodyPr>
            <a:lstStyle/>
            <a:p>
              <a:endParaRPr lang="en-US"/>
            </a:p>
          </p:txBody>
        </p:sp>
        <p:sp>
          <p:nvSpPr>
            <p:cNvPr id="23610" name="Freeform 95"/>
            <p:cNvSpPr>
              <a:spLocks/>
            </p:cNvSpPr>
            <p:nvPr/>
          </p:nvSpPr>
          <p:spPr bwMode="auto">
            <a:xfrm>
              <a:off x="2489" y="1031"/>
              <a:ext cx="135" cy="135"/>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611" name="Freeform 96"/>
            <p:cNvSpPr>
              <a:spLocks/>
            </p:cNvSpPr>
            <p:nvPr/>
          </p:nvSpPr>
          <p:spPr bwMode="auto">
            <a:xfrm>
              <a:off x="2517" y="1143"/>
              <a:ext cx="26" cy="17"/>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612" name="Oval 97"/>
            <p:cNvSpPr>
              <a:spLocks noChangeArrowheads="1"/>
            </p:cNvSpPr>
            <p:nvPr/>
          </p:nvSpPr>
          <p:spPr bwMode="auto">
            <a:xfrm>
              <a:off x="2995" y="1000"/>
              <a:ext cx="87" cy="149"/>
            </a:xfrm>
            <a:prstGeom prst="ellipse">
              <a:avLst/>
            </a:prstGeom>
            <a:solidFill>
              <a:schemeClr val="folHlink"/>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sp>
          <p:nvSpPr>
            <p:cNvPr id="23613" name="Freeform 98"/>
            <p:cNvSpPr>
              <a:spLocks/>
            </p:cNvSpPr>
            <p:nvPr/>
          </p:nvSpPr>
          <p:spPr bwMode="auto">
            <a:xfrm>
              <a:off x="2986" y="989"/>
              <a:ext cx="107" cy="171"/>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614" name="Freeform 99"/>
            <p:cNvSpPr>
              <a:spLocks/>
            </p:cNvSpPr>
            <p:nvPr/>
          </p:nvSpPr>
          <p:spPr bwMode="auto">
            <a:xfrm>
              <a:off x="3003" y="1127"/>
              <a:ext cx="22" cy="21"/>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23573" name="Group 100"/>
          <p:cNvGrpSpPr>
            <a:grpSpLocks/>
          </p:cNvGrpSpPr>
          <p:nvPr/>
        </p:nvGrpSpPr>
        <p:grpSpPr bwMode="auto">
          <a:xfrm>
            <a:off x="1247775" y="4017963"/>
            <a:ext cx="1335088" cy="735012"/>
            <a:chOff x="786" y="2531"/>
            <a:chExt cx="841" cy="463"/>
          </a:xfrm>
        </p:grpSpPr>
        <p:sp>
          <p:nvSpPr>
            <p:cNvPr id="23587" name="Freeform 101"/>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23588" name="Line 102"/>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23589" name="Line 103"/>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23590" name="Line 104"/>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23591" name="Freeform 105"/>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3592" name="Freeform 106"/>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23593" name="Freeform 107"/>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3594" name="Freeform 108"/>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3595" name="Freeform 109"/>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3596" name="Freeform 110"/>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3597" name="Freeform 111"/>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grpSp>
        <p:nvGrpSpPr>
          <p:cNvPr id="23574" name="Group 112"/>
          <p:cNvGrpSpPr>
            <a:grpSpLocks/>
          </p:cNvGrpSpPr>
          <p:nvPr/>
        </p:nvGrpSpPr>
        <p:grpSpPr bwMode="auto">
          <a:xfrm>
            <a:off x="1271588" y="4670425"/>
            <a:ext cx="1335087" cy="735013"/>
            <a:chOff x="786" y="2531"/>
            <a:chExt cx="841" cy="463"/>
          </a:xfrm>
        </p:grpSpPr>
        <p:sp>
          <p:nvSpPr>
            <p:cNvPr id="23576" name="Freeform 113"/>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23577" name="Line 114"/>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23578" name="Line 115"/>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23579" name="Line 116"/>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23580" name="Freeform 117"/>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3581" name="Freeform 118"/>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23582" name="Freeform 119"/>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3583" name="Freeform 120"/>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3584" name="Freeform 121"/>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3585" name="Freeform 122"/>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3586" name="Freeform 123"/>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sp>
        <p:nvSpPr>
          <p:cNvPr id="23575" name="Text Box 125"/>
          <p:cNvSpPr txBox="1">
            <a:spLocks noChangeArrowheads="1"/>
          </p:cNvSpPr>
          <p:nvPr/>
        </p:nvSpPr>
        <p:spPr bwMode="auto">
          <a:xfrm>
            <a:off x="2713038" y="2490788"/>
            <a:ext cx="1171575"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policy</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Line 2"/>
          <p:cNvSpPr>
            <a:spLocks noChangeShapeType="1"/>
          </p:cNvSpPr>
          <p:nvPr/>
        </p:nvSpPr>
        <p:spPr bwMode="auto">
          <a:xfrm flipV="1">
            <a:off x="4500563" y="1774825"/>
            <a:ext cx="0" cy="1685925"/>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4579" name="Rectangle 3"/>
          <p:cNvSpPr>
            <a:spLocks noGrp="1" noChangeArrowheads="1"/>
          </p:cNvSpPr>
          <p:nvPr>
            <p:ph type="title"/>
          </p:nvPr>
        </p:nvSpPr>
        <p:spPr/>
        <p:txBody>
          <a:bodyPr/>
          <a:lstStyle/>
          <a:p>
            <a:pPr eaLnBrk="1" hangingPunct="1"/>
            <a:r>
              <a:rPr lang="en-US" smtClean="0"/>
              <a:t>Coverages</a:t>
            </a:r>
          </a:p>
        </p:txBody>
      </p:sp>
      <p:sp>
        <p:nvSpPr>
          <p:cNvPr id="24580" name="Rectangle 144"/>
          <p:cNvSpPr>
            <a:spLocks noGrp="1" noChangeArrowheads="1"/>
          </p:cNvSpPr>
          <p:nvPr>
            <p:ph idx="1"/>
          </p:nvPr>
        </p:nvSpPr>
        <p:spPr>
          <a:xfrm>
            <a:off x="6237288" y="914400"/>
            <a:ext cx="2600325" cy="5486400"/>
          </a:xfrm>
        </p:spPr>
        <p:txBody>
          <a:bodyPr/>
          <a:lstStyle/>
          <a:p>
            <a:pPr>
              <a:buFont typeface="Arial" charset="0"/>
              <a:buChar char="•"/>
            </a:pPr>
            <a:r>
              <a:rPr lang="en-US" dirty="0" err="1" smtClean="0"/>
              <a:t>Coverages</a:t>
            </a:r>
            <a:r>
              <a:rPr lang="en-US" dirty="0" smtClean="0"/>
              <a:t> can be at policy level or for specific coverable</a:t>
            </a:r>
          </a:p>
          <a:p>
            <a:pPr>
              <a:buFont typeface="Arial" charset="0"/>
              <a:buChar char="•"/>
            </a:pPr>
            <a:r>
              <a:rPr lang="en-US" dirty="0" smtClean="0"/>
              <a:t>Two basic types:</a:t>
            </a:r>
          </a:p>
          <a:p>
            <a:pPr lvl="1"/>
            <a:r>
              <a:rPr lang="en-US" dirty="0" smtClean="0"/>
              <a:t>Property</a:t>
            </a:r>
          </a:p>
          <a:p>
            <a:pPr lvl="1"/>
            <a:r>
              <a:rPr lang="en-US" dirty="0" smtClean="0"/>
              <a:t>Liability</a:t>
            </a:r>
          </a:p>
          <a:p>
            <a:pPr>
              <a:buFont typeface="Arial" charset="0"/>
              <a:buChar char="•"/>
            </a:pPr>
            <a:endParaRPr lang="en-US" dirty="0" smtClean="0"/>
          </a:p>
        </p:txBody>
      </p:sp>
      <p:sp>
        <p:nvSpPr>
          <p:cNvPr id="24581" name="Text Box 4"/>
          <p:cNvSpPr txBox="1">
            <a:spLocks noChangeArrowheads="1"/>
          </p:cNvSpPr>
          <p:nvPr/>
        </p:nvSpPr>
        <p:spPr bwMode="auto">
          <a:xfrm>
            <a:off x="247650" y="3698875"/>
            <a:ext cx="9588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contact</a:t>
            </a:r>
          </a:p>
        </p:txBody>
      </p:sp>
      <p:sp>
        <p:nvSpPr>
          <p:cNvPr id="24582" name="Text Box 5"/>
          <p:cNvSpPr txBox="1">
            <a:spLocks noChangeArrowheads="1"/>
          </p:cNvSpPr>
          <p:nvPr/>
        </p:nvSpPr>
        <p:spPr bwMode="auto">
          <a:xfrm>
            <a:off x="1335088" y="3698875"/>
            <a:ext cx="11715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location</a:t>
            </a:r>
          </a:p>
        </p:txBody>
      </p:sp>
      <p:sp>
        <p:nvSpPr>
          <p:cNvPr id="24583" name="Line 6"/>
          <p:cNvSpPr>
            <a:spLocks noChangeShapeType="1"/>
          </p:cNvSpPr>
          <p:nvPr/>
        </p:nvSpPr>
        <p:spPr bwMode="auto">
          <a:xfrm>
            <a:off x="698500" y="3479800"/>
            <a:ext cx="3794125"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4584" name="Line 7"/>
          <p:cNvSpPr>
            <a:spLocks noChangeShapeType="1"/>
          </p:cNvSpPr>
          <p:nvPr/>
        </p:nvSpPr>
        <p:spPr bwMode="auto">
          <a:xfrm>
            <a:off x="717550" y="3462338"/>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4585" name="Line 8"/>
          <p:cNvSpPr>
            <a:spLocks noChangeShapeType="1"/>
          </p:cNvSpPr>
          <p:nvPr/>
        </p:nvSpPr>
        <p:spPr bwMode="auto">
          <a:xfrm>
            <a:off x="4502150" y="3462338"/>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4586" name="Line 9"/>
          <p:cNvSpPr>
            <a:spLocks noChangeShapeType="1"/>
          </p:cNvSpPr>
          <p:nvPr/>
        </p:nvSpPr>
        <p:spPr bwMode="auto">
          <a:xfrm>
            <a:off x="1912938" y="3462338"/>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4587" name="Text Box 10"/>
          <p:cNvSpPr txBox="1">
            <a:spLocks noChangeArrowheads="1"/>
          </p:cNvSpPr>
          <p:nvPr/>
        </p:nvSpPr>
        <p:spPr bwMode="auto">
          <a:xfrm>
            <a:off x="2640013" y="1279525"/>
            <a:ext cx="130492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account</a:t>
            </a:r>
          </a:p>
        </p:txBody>
      </p:sp>
      <p:grpSp>
        <p:nvGrpSpPr>
          <p:cNvPr id="24588" name="Group 11"/>
          <p:cNvGrpSpPr>
            <a:grpSpLocks/>
          </p:cNvGrpSpPr>
          <p:nvPr/>
        </p:nvGrpSpPr>
        <p:grpSpPr bwMode="auto">
          <a:xfrm>
            <a:off x="4037013" y="909638"/>
            <a:ext cx="1046162" cy="863600"/>
            <a:chOff x="465" y="602"/>
            <a:chExt cx="798" cy="659"/>
          </a:xfrm>
        </p:grpSpPr>
        <p:sp>
          <p:nvSpPr>
            <p:cNvPr id="24702" name="AutoShape 12"/>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24703" name="Rectangle 13"/>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24704" name="Rectangle 14"/>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24705" name="Rectangle 15"/>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24706" name="Rectangle 16"/>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wrap="none" anchor="ctr"/>
            <a:lstStyle/>
            <a:p>
              <a:endParaRPr lang="en-US"/>
            </a:p>
          </p:txBody>
        </p:sp>
        <p:sp>
          <p:nvSpPr>
            <p:cNvPr id="24707" name="Rectangle 17"/>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24708" name="Line 18"/>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709" name="Line 19"/>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24710" name="Group 20"/>
            <p:cNvGrpSpPr>
              <a:grpSpLocks/>
            </p:cNvGrpSpPr>
            <p:nvPr/>
          </p:nvGrpSpPr>
          <p:grpSpPr bwMode="auto">
            <a:xfrm>
              <a:off x="575" y="644"/>
              <a:ext cx="508" cy="139"/>
              <a:chOff x="3046" y="1026"/>
              <a:chExt cx="502" cy="138"/>
            </a:xfrm>
          </p:grpSpPr>
          <p:sp>
            <p:nvSpPr>
              <p:cNvPr id="24711" name="Line 21"/>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712" name="Line 22"/>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713" name="Line 23"/>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714" name="Line 24"/>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715" name="Line 25"/>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716" name="Line 26"/>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717" name="Oval 27"/>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4718" name="Freeform 28"/>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4719" name="Freeform 29"/>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4720" name="Freeform 30"/>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4721" name="Freeform 31"/>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grpSp>
        <p:nvGrpSpPr>
          <p:cNvPr id="24589" name="Group 32"/>
          <p:cNvGrpSpPr>
            <a:grpSpLocks/>
          </p:cNvGrpSpPr>
          <p:nvPr/>
        </p:nvGrpSpPr>
        <p:grpSpPr bwMode="auto">
          <a:xfrm>
            <a:off x="3960813" y="2044700"/>
            <a:ext cx="1057275" cy="1190625"/>
            <a:chOff x="2324" y="435"/>
            <a:chExt cx="933" cy="1052"/>
          </a:xfrm>
        </p:grpSpPr>
        <p:sp>
          <p:nvSpPr>
            <p:cNvPr id="24693" name="AutoShape 33"/>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4694" name="Freeform 34"/>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4695" name="Freeform 35"/>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4696" name="Freeform 36"/>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4697" name="Group 37"/>
            <p:cNvGrpSpPr>
              <a:grpSpLocks/>
            </p:cNvGrpSpPr>
            <p:nvPr/>
          </p:nvGrpSpPr>
          <p:grpSpPr bwMode="auto">
            <a:xfrm>
              <a:off x="2889" y="957"/>
              <a:ext cx="348" cy="510"/>
              <a:chOff x="2784" y="3210"/>
              <a:chExt cx="523" cy="772"/>
            </a:xfrm>
          </p:grpSpPr>
          <p:sp>
            <p:nvSpPr>
              <p:cNvPr id="24698" name="AutoShape 38"/>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24699" name="AutoShape 39"/>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24700" name="AutoShape 40"/>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wrap="none" lIns="0" tIns="0" rIns="0" bIns="0" anchor="ctr">
                <a:spAutoFit/>
              </a:bodyPr>
              <a:lstStyle/>
              <a:p>
                <a:endParaRPr lang="en-US"/>
              </a:p>
            </p:txBody>
          </p:sp>
          <p:sp>
            <p:nvSpPr>
              <p:cNvPr id="24701" name="Oval 41"/>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grpSp>
      </p:grpSp>
      <p:sp>
        <p:nvSpPr>
          <p:cNvPr id="24590" name="AutoShape 42"/>
          <p:cNvSpPr>
            <a:spLocks noChangeArrowheads="1"/>
          </p:cNvSpPr>
          <p:nvPr/>
        </p:nvSpPr>
        <p:spPr bwMode="auto">
          <a:xfrm>
            <a:off x="273050" y="4032250"/>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24591" name="AutoShape 43"/>
          <p:cNvSpPr>
            <a:spLocks noChangeArrowheads="1"/>
          </p:cNvSpPr>
          <p:nvPr/>
        </p:nvSpPr>
        <p:spPr bwMode="auto">
          <a:xfrm>
            <a:off x="341313" y="4762500"/>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24592" name="AutoShape 44"/>
          <p:cNvSpPr>
            <a:spLocks noChangeArrowheads="1"/>
          </p:cNvSpPr>
          <p:nvPr/>
        </p:nvSpPr>
        <p:spPr bwMode="auto">
          <a:xfrm>
            <a:off x="409575" y="5492750"/>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24593" name="Text Box 45"/>
          <p:cNvSpPr txBox="1">
            <a:spLocks noChangeArrowheads="1"/>
          </p:cNvSpPr>
          <p:nvPr/>
        </p:nvSpPr>
        <p:spPr bwMode="auto">
          <a:xfrm>
            <a:off x="3786188" y="3698875"/>
            <a:ext cx="152082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coverable</a:t>
            </a:r>
          </a:p>
        </p:txBody>
      </p:sp>
      <p:grpSp>
        <p:nvGrpSpPr>
          <p:cNvPr id="24594" name="Group 46"/>
          <p:cNvGrpSpPr>
            <a:grpSpLocks/>
          </p:cNvGrpSpPr>
          <p:nvPr/>
        </p:nvGrpSpPr>
        <p:grpSpPr bwMode="auto">
          <a:xfrm>
            <a:off x="3998913" y="4011613"/>
            <a:ext cx="1047750" cy="717550"/>
            <a:chOff x="2387" y="675"/>
            <a:chExt cx="814" cy="558"/>
          </a:xfrm>
        </p:grpSpPr>
        <p:sp>
          <p:nvSpPr>
            <p:cNvPr id="24676" name="Freeform 47"/>
            <p:cNvSpPr>
              <a:spLocks/>
            </p:cNvSpPr>
            <p:nvPr/>
          </p:nvSpPr>
          <p:spPr bwMode="auto">
            <a:xfrm>
              <a:off x="2988" y="1022"/>
              <a:ext cx="94" cy="148"/>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4677" name="Freeform 48"/>
            <p:cNvSpPr>
              <a:spLocks/>
            </p:cNvSpPr>
            <p:nvPr/>
          </p:nvSpPr>
          <p:spPr bwMode="auto">
            <a:xfrm>
              <a:off x="2850" y="917"/>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4678" name="AutoShape 49"/>
            <p:cNvSpPr>
              <a:spLocks noChangeArrowheads="1"/>
            </p:cNvSpPr>
            <p:nvPr/>
          </p:nvSpPr>
          <p:spPr bwMode="auto">
            <a:xfrm>
              <a:off x="2387" y="675"/>
              <a:ext cx="814" cy="558"/>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4679" name="AutoShape 50"/>
            <p:cNvSpPr>
              <a:spLocks noChangeArrowheads="1"/>
            </p:cNvSpPr>
            <p:nvPr/>
          </p:nvSpPr>
          <p:spPr bwMode="auto">
            <a:xfrm>
              <a:off x="2408" y="696"/>
              <a:ext cx="773" cy="517"/>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24680" name="Freeform 51"/>
            <p:cNvSpPr>
              <a:spLocks/>
            </p:cNvSpPr>
            <p:nvPr/>
          </p:nvSpPr>
          <p:spPr bwMode="auto">
            <a:xfrm>
              <a:off x="2403" y="742"/>
              <a:ext cx="782" cy="361"/>
            </a:xfrm>
            <a:custGeom>
              <a:avLst/>
              <a:gdLst>
                <a:gd name="T0" fmla="*/ 62 w 782"/>
                <a:gd name="T1" fmla="*/ 344 h 361"/>
                <a:gd name="T2" fmla="*/ 13 w 782"/>
                <a:gd name="T3" fmla="*/ 318 h 361"/>
                <a:gd name="T4" fmla="*/ 0 w 782"/>
                <a:gd name="T5" fmla="*/ 260 h 361"/>
                <a:gd name="T6" fmla="*/ 23 w 782"/>
                <a:gd name="T7" fmla="*/ 196 h 361"/>
                <a:gd name="T8" fmla="*/ 83 w 782"/>
                <a:gd name="T9" fmla="*/ 150 h 361"/>
                <a:gd name="T10" fmla="*/ 146 w 782"/>
                <a:gd name="T11" fmla="*/ 128 h 361"/>
                <a:gd name="T12" fmla="*/ 158 w 782"/>
                <a:gd name="T13" fmla="*/ 58 h 361"/>
                <a:gd name="T14" fmla="*/ 167 w 782"/>
                <a:gd name="T15" fmla="*/ 38 h 361"/>
                <a:gd name="T16" fmla="*/ 179 w 782"/>
                <a:gd name="T17" fmla="*/ 25 h 361"/>
                <a:gd name="T18" fmla="*/ 198 w 782"/>
                <a:gd name="T19" fmla="*/ 14 h 361"/>
                <a:gd name="T20" fmla="*/ 220 w 782"/>
                <a:gd name="T21" fmla="*/ 8 h 361"/>
                <a:gd name="T22" fmla="*/ 276 w 782"/>
                <a:gd name="T23" fmla="*/ 4 h 361"/>
                <a:gd name="T24" fmla="*/ 337 w 782"/>
                <a:gd name="T25" fmla="*/ 2 h 361"/>
                <a:gd name="T26" fmla="*/ 397 w 782"/>
                <a:gd name="T27" fmla="*/ 0 h 361"/>
                <a:gd name="T28" fmla="*/ 447 w 782"/>
                <a:gd name="T29" fmla="*/ 0 h 361"/>
                <a:gd name="T30" fmla="*/ 470 w 782"/>
                <a:gd name="T31" fmla="*/ 5 h 361"/>
                <a:gd name="T32" fmla="*/ 494 w 782"/>
                <a:gd name="T33" fmla="*/ 15 h 361"/>
                <a:gd name="T34" fmla="*/ 531 w 782"/>
                <a:gd name="T35" fmla="*/ 132 h 361"/>
                <a:gd name="T36" fmla="*/ 739 w 782"/>
                <a:gd name="T37" fmla="*/ 180 h 361"/>
                <a:gd name="T38" fmla="*/ 782 w 782"/>
                <a:gd name="T39" fmla="*/ 224 h 361"/>
                <a:gd name="T40" fmla="*/ 778 w 782"/>
                <a:gd name="T41" fmla="*/ 294 h 361"/>
                <a:gd name="T42" fmla="*/ 739 w 782"/>
                <a:gd name="T43" fmla="*/ 352 h 361"/>
                <a:gd name="T44" fmla="*/ 700 w 782"/>
                <a:gd name="T45" fmla="*/ 356 h 361"/>
                <a:gd name="T46" fmla="*/ 691 w 782"/>
                <a:gd name="T47" fmla="*/ 264 h 361"/>
                <a:gd name="T48" fmla="*/ 683 w 782"/>
                <a:gd name="T49" fmla="*/ 250 h 361"/>
                <a:gd name="T50" fmla="*/ 674 w 782"/>
                <a:gd name="T51" fmla="*/ 241 h 361"/>
                <a:gd name="T52" fmla="*/ 643 w 782"/>
                <a:gd name="T53" fmla="*/ 231 h 361"/>
                <a:gd name="T54" fmla="*/ 618 w 782"/>
                <a:gd name="T55" fmla="*/ 233 h 361"/>
                <a:gd name="T56" fmla="*/ 605 w 782"/>
                <a:gd name="T57" fmla="*/ 242 h 361"/>
                <a:gd name="T58" fmla="*/ 589 w 782"/>
                <a:gd name="T59" fmla="*/ 261 h 361"/>
                <a:gd name="T60" fmla="*/ 581 w 782"/>
                <a:gd name="T61" fmla="*/ 287 h 361"/>
                <a:gd name="T62" fmla="*/ 577 w 782"/>
                <a:gd name="T63" fmla="*/ 318 h 361"/>
                <a:gd name="T64" fmla="*/ 578 w 782"/>
                <a:gd name="T65" fmla="*/ 359 h 361"/>
                <a:gd name="T66" fmla="*/ 243 w 782"/>
                <a:gd name="T67" fmla="*/ 361 h 361"/>
                <a:gd name="T68" fmla="*/ 237 w 782"/>
                <a:gd name="T69" fmla="*/ 327 h 361"/>
                <a:gd name="T70" fmla="*/ 222 w 782"/>
                <a:gd name="T71" fmla="*/ 295 h 361"/>
                <a:gd name="T72" fmla="*/ 198 w 782"/>
                <a:gd name="T73" fmla="*/ 278 h 361"/>
                <a:gd name="T74" fmla="*/ 163 w 782"/>
                <a:gd name="T75" fmla="*/ 266 h 361"/>
                <a:gd name="T76" fmla="*/ 126 w 782"/>
                <a:gd name="T77" fmla="*/ 268 h 361"/>
                <a:gd name="T78" fmla="*/ 93 w 782"/>
                <a:gd name="T79" fmla="*/ 283 h 361"/>
                <a:gd name="T80" fmla="*/ 69 w 782"/>
                <a:gd name="T81" fmla="*/ 313 h 361"/>
                <a:gd name="T82" fmla="*/ 62 w 782"/>
                <a:gd name="T83" fmla="*/ 344 h 3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2"/>
                <a:gd name="T127" fmla="*/ 0 h 361"/>
                <a:gd name="T128" fmla="*/ 782 w 782"/>
                <a:gd name="T129" fmla="*/ 361 h 3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2" h="361">
                  <a:moveTo>
                    <a:pt x="62" y="344"/>
                  </a:moveTo>
                  <a:lnTo>
                    <a:pt x="13" y="318"/>
                  </a:lnTo>
                  <a:lnTo>
                    <a:pt x="0" y="260"/>
                  </a:lnTo>
                  <a:lnTo>
                    <a:pt x="23" y="196"/>
                  </a:lnTo>
                  <a:lnTo>
                    <a:pt x="83" y="150"/>
                  </a:lnTo>
                  <a:lnTo>
                    <a:pt x="146" y="128"/>
                  </a:lnTo>
                  <a:lnTo>
                    <a:pt x="158" y="58"/>
                  </a:lnTo>
                  <a:lnTo>
                    <a:pt x="167" y="38"/>
                  </a:lnTo>
                  <a:lnTo>
                    <a:pt x="179" y="25"/>
                  </a:lnTo>
                  <a:lnTo>
                    <a:pt x="198" y="14"/>
                  </a:lnTo>
                  <a:lnTo>
                    <a:pt x="220" y="8"/>
                  </a:lnTo>
                  <a:lnTo>
                    <a:pt x="276" y="4"/>
                  </a:lnTo>
                  <a:lnTo>
                    <a:pt x="337" y="2"/>
                  </a:lnTo>
                  <a:lnTo>
                    <a:pt x="397" y="0"/>
                  </a:lnTo>
                  <a:lnTo>
                    <a:pt x="447" y="0"/>
                  </a:lnTo>
                  <a:lnTo>
                    <a:pt x="470" y="5"/>
                  </a:lnTo>
                  <a:lnTo>
                    <a:pt x="494" y="15"/>
                  </a:lnTo>
                  <a:lnTo>
                    <a:pt x="531" y="132"/>
                  </a:lnTo>
                  <a:lnTo>
                    <a:pt x="739" y="180"/>
                  </a:lnTo>
                  <a:lnTo>
                    <a:pt x="782" y="224"/>
                  </a:lnTo>
                  <a:lnTo>
                    <a:pt x="778" y="294"/>
                  </a:lnTo>
                  <a:lnTo>
                    <a:pt x="739" y="352"/>
                  </a:lnTo>
                  <a:lnTo>
                    <a:pt x="700" y="356"/>
                  </a:lnTo>
                  <a:lnTo>
                    <a:pt x="691" y="264"/>
                  </a:lnTo>
                  <a:lnTo>
                    <a:pt x="683" y="250"/>
                  </a:lnTo>
                  <a:lnTo>
                    <a:pt x="674" y="241"/>
                  </a:lnTo>
                  <a:lnTo>
                    <a:pt x="643" y="231"/>
                  </a:lnTo>
                  <a:lnTo>
                    <a:pt x="618" y="233"/>
                  </a:lnTo>
                  <a:lnTo>
                    <a:pt x="605" y="242"/>
                  </a:lnTo>
                  <a:lnTo>
                    <a:pt x="589" y="261"/>
                  </a:lnTo>
                  <a:lnTo>
                    <a:pt x="581" y="287"/>
                  </a:lnTo>
                  <a:lnTo>
                    <a:pt x="577" y="318"/>
                  </a:lnTo>
                  <a:lnTo>
                    <a:pt x="578" y="359"/>
                  </a:lnTo>
                  <a:lnTo>
                    <a:pt x="243" y="361"/>
                  </a:lnTo>
                  <a:lnTo>
                    <a:pt x="237" y="327"/>
                  </a:lnTo>
                  <a:lnTo>
                    <a:pt x="222" y="295"/>
                  </a:lnTo>
                  <a:lnTo>
                    <a:pt x="198" y="278"/>
                  </a:lnTo>
                  <a:lnTo>
                    <a:pt x="163" y="266"/>
                  </a:lnTo>
                  <a:lnTo>
                    <a:pt x="126" y="268"/>
                  </a:lnTo>
                  <a:lnTo>
                    <a:pt x="93" y="283"/>
                  </a:lnTo>
                  <a:lnTo>
                    <a:pt x="69" y="313"/>
                  </a:lnTo>
                  <a:lnTo>
                    <a:pt x="62" y="344"/>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4681" name="Freeform 52"/>
            <p:cNvSpPr>
              <a:spLocks/>
            </p:cNvSpPr>
            <p:nvPr/>
          </p:nvSpPr>
          <p:spPr bwMode="auto">
            <a:xfrm>
              <a:off x="2587" y="781"/>
              <a:ext cx="129" cy="140"/>
            </a:xfrm>
            <a:custGeom>
              <a:avLst/>
              <a:gdLst>
                <a:gd name="T0" fmla="*/ 0 w 189"/>
                <a:gd name="T1" fmla="*/ 3 h 204"/>
                <a:gd name="T2" fmla="*/ 1 w 189"/>
                <a:gd name="T3" fmla="*/ 1 h 204"/>
                <a:gd name="T4" fmla="*/ 1 w 189"/>
                <a:gd name="T5" fmla="*/ 1 h 204"/>
                <a:gd name="T6" fmla="*/ 1 w 189"/>
                <a:gd name="T7" fmla="*/ 1 h 204"/>
                <a:gd name="T8" fmla="*/ 1 w 189"/>
                <a:gd name="T9" fmla="*/ 1 h 204"/>
                <a:gd name="T10" fmla="*/ 1 w 189"/>
                <a:gd name="T11" fmla="*/ 1 h 204"/>
                <a:gd name="T12" fmla="*/ 3 w 189"/>
                <a:gd name="T13" fmla="*/ 0 h 204"/>
                <a:gd name="T14" fmla="*/ 3 w 189"/>
                <a:gd name="T15" fmla="*/ 3 h 204"/>
                <a:gd name="T16" fmla="*/ 0 w 189"/>
                <a:gd name="T17" fmla="*/ 3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4682" name="Freeform 53"/>
            <p:cNvSpPr>
              <a:spLocks/>
            </p:cNvSpPr>
            <p:nvPr/>
          </p:nvSpPr>
          <p:spPr bwMode="auto">
            <a:xfrm>
              <a:off x="2739" y="778"/>
              <a:ext cx="173" cy="146"/>
            </a:xfrm>
            <a:custGeom>
              <a:avLst/>
              <a:gdLst>
                <a:gd name="T0" fmla="*/ 1 w 252"/>
                <a:gd name="T1" fmla="*/ 3 h 213"/>
                <a:gd name="T2" fmla="*/ 0 w 252"/>
                <a:gd name="T3" fmla="*/ 0 h 213"/>
                <a:gd name="T4" fmla="*/ 3 w 252"/>
                <a:gd name="T5" fmla="*/ 0 h 213"/>
                <a:gd name="T6" fmla="*/ 3 w 252"/>
                <a:gd name="T7" fmla="*/ 2 h 213"/>
                <a:gd name="T8" fmla="*/ 3 w 252"/>
                <a:gd name="T9" fmla="*/ 3 h 213"/>
                <a:gd name="T10" fmla="*/ 1 w 252"/>
                <a:gd name="T11" fmla="*/ 3 h 213"/>
                <a:gd name="T12" fmla="*/ 1 w 252"/>
                <a:gd name="T13" fmla="*/ 3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4683" name="Freeform 54"/>
            <p:cNvSpPr>
              <a:spLocks/>
            </p:cNvSpPr>
            <p:nvPr/>
          </p:nvSpPr>
          <p:spPr bwMode="auto">
            <a:xfrm>
              <a:off x="2853" y="845"/>
              <a:ext cx="49" cy="67"/>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4684" name="Freeform 55"/>
            <p:cNvSpPr>
              <a:spLocks/>
            </p:cNvSpPr>
            <p:nvPr/>
          </p:nvSpPr>
          <p:spPr bwMode="auto">
            <a:xfrm>
              <a:off x="2855" y="896"/>
              <a:ext cx="10"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4685" name="Freeform 56"/>
            <p:cNvSpPr>
              <a:spLocks/>
            </p:cNvSpPr>
            <p:nvPr/>
          </p:nvSpPr>
          <p:spPr bwMode="auto">
            <a:xfrm>
              <a:off x="2861" y="864"/>
              <a:ext cx="35"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4686" name="Freeform 57"/>
            <p:cNvSpPr>
              <a:spLocks/>
            </p:cNvSpPr>
            <p:nvPr/>
          </p:nvSpPr>
          <p:spPr bwMode="auto">
            <a:xfrm>
              <a:off x="2729" y="879"/>
              <a:ext cx="210" cy="199"/>
            </a:xfrm>
            <a:custGeom>
              <a:avLst/>
              <a:gdLst>
                <a:gd name="T0" fmla="*/ 0 w 306"/>
                <a:gd name="T1" fmla="*/ 1 h 290"/>
                <a:gd name="T2" fmla="*/ 1 w 306"/>
                <a:gd name="T3" fmla="*/ 5 h 290"/>
                <a:gd name="T4" fmla="*/ 5 w 306"/>
                <a:gd name="T5" fmla="*/ 5 h 290"/>
                <a:gd name="T6" fmla="*/ 5 w 306"/>
                <a:gd name="T7" fmla="*/ 4 h 290"/>
                <a:gd name="T8" fmla="*/ 5 w 306"/>
                <a:gd name="T9" fmla="*/ 3 h 290"/>
                <a:gd name="T10" fmla="*/ 5 w 306"/>
                <a:gd name="T11" fmla="*/ 1 h 290"/>
                <a:gd name="T12" fmla="*/ 5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4687" name="Oval 58"/>
            <p:cNvSpPr>
              <a:spLocks noChangeArrowheads="1"/>
            </p:cNvSpPr>
            <p:nvPr/>
          </p:nvSpPr>
          <p:spPr bwMode="auto">
            <a:xfrm>
              <a:off x="2501" y="1044"/>
              <a:ext cx="111" cy="109"/>
            </a:xfrm>
            <a:prstGeom prst="ellipse">
              <a:avLst/>
            </a:prstGeom>
            <a:solidFill>
              <a:schemeClr val="folHlink"/>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lIns="0" tIns="0" rIns="0" bIns="0" anchor="ctr">
              <a:spAutoFit/>
            </a:bodyPr>
            <a:lstStyle/>
            <a:p>
              <a:endParaRPr lang="en-US"/>
            </a:p>
          </p:txBody>
        </p:sp>
        <p:sp>
          <p:nvSpPr>
            <p:cNvPr id="24688" name="Freeform 59"/>
            <p:cNvSpPr>
              <a:spLocks/>
            </p:cNvSpPr>
            <p:nvPr/>
          </p:nvSpPr>
          <p:spPr bwMode="auto">
            <a:xfrm>
              <a:off x="2489" y="1031"/>
              <a:ext cx="135" cy="135"/>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4689" name="Freeform 60"/>
            <p:cNvSpPr>
              <a:spLocks/>
            </p:cNvSpPr>
            <p:nvPr/>
          </p:nvSpPr>
          <p:spPr bwMode="auto">
            <a:xfrm>
              <a:off x="2517" y="1143"/>
              <a:ext cx="26" cy="17"/>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4690" name="Oval 61"/>
            <p:cNvSpPr>
              <a:spLocks noChangeArrowheads="1"/>
            </p:cNvSpPr>
            <p:nvPr/>
          </p:nvSpPr>
          <p:spPr bwMode="auto">
            <a:xfrm>
              <a:off x="2995" y="1000"/>
              <a:ext cx="87" cy="149"/>
            </a:xfrm>
            <a:prstGeom prst="ellipse">
              <a:avLst/>
            </a:prstGeom>
            <a:solidFill>
              <a:schemeClr val="folHlink"/>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sp>
          <p:nvSpPr>
            <p:cNvPr id="24691" name="Freeform 62"/>
            <p:cNvSpPr>
              <a:spLocks/>
            </p:cNvSpPr>
            <p:nvPr/>
          </p:nvSpPr>
          <p:spPr bwMode="auto">
            <a:xfrm>
              <a:off x="2986" y="989"/>
              <a:ext cx="107" cy="171"/>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4692" name="Freeform 63"/>
            <p:cNvSpPr>
              <a:spLocks/>
            </p:cNvSpPr>
            <p:nvPr/>
          </p:nvSpPr>
          <p:spPr bwMode="auto">
            <a:xfrm>
              <a:off x="3003" y="1127"/>
              <a:ext cx="22" cy="21"/>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24595" name="Group 64"/>
          <p:cNvGrpSpPr>
            <a:grpSpLocks/>
          </p:cNvGrpSpPr>
          <p:nvPr/>
        </p:nvGrpSpPr>
        <p:grpSpPr bwMode="auto">
          <a:xfrm>
            <a:off x="3998913" y="4895850"/>
            <a:ext cx="1047750" cy="717550"/>
            <a:chOff x="2387" y="675"/>
            <a:chExt cx="814" cy="558"/>
          </a:xfrm>
        </p:grpSpPr>
        <p:sp>
          <p:nvSpPr>
            <p:cNvPr id="24659" name="Freeform 65"/>
            <p:cNvSpPr>
              <a:spLocks/>
            </p:cNvSpPr>
            <p:nvPr/>
          </p:nvSpPr>
          <p:spPr bwMode="auto">
            <a:xfrm>
              <a:off x="2988" y="1022"/>
              <a:ext cx="94" cy="148"/>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4660" name="Freeform 66"/>
            <p:cNvSpPr>
              <a:spLocks/>
            </p:cNvSpPr>
            <p:nvPr/>
          </p:nvSpPr>
          <p:spPr bwMode="auto">
            <a:xfrm>
              <a:off x="2850" y="917"/>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4661" name="AutoShape 67"/>
            <p:cNvSpPr>
              <a:spLocks noChangeArrowheads="1"/>
            </p:cNvSpPr>
            <p:nvPr/>
          </p:nvSpPr>
          <p:spPr bwMode="auto">
            <a:xfrm>
              <a:off x="2387" y="675"/>
              <a:ext cx="814" cy="558"/>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4662" name="AutoShape 68"/>
            <p:cNvSpPr>
              <a:spLocks noChangeArrowheads="1"/>
            </p:cNvSpPr>
            <p:nvPr/>
          </p:nvSpPr>
          <p:spPr bwMode="auto">
            <a:xfrm>
              <a:off x="2408" y="696"/>
              <a:ext cx="773" cy="517"/>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24663" name="Freeform 69"/>
            <p:cNvSpPr>
              <a:spLocks/>
            </p:cNvSpPr>
            <p:nvPr/>
          </p:nvSpPr>
          <p:spPr bwMode="auto">
            <a:xfrm>
              <a:off x="2403" y="742"/>
              <a:ext cx="782" cy="361"/>
            </a:xfrm>
            <a:custGeom>
              <a:avLst/>
              <a:gdLst>
                <a:gd name="T0" fmla="*/ 62 w 782"/>
                <a:gd name="T1" fmla="*/ 344 h 361"/>
                <a:gd name="T2" fmla="*/ 13 w 782"/>
                <a:gd name="T3" fmla="*/ 318 h 361"/>
                <a:gd name="T4" fmla="*/ 0 w 782"/>
                <a:gd name="T5" fmla="*/ 260 h 361"/>
                <a:gd name="T6" fmla="*/ 23 w 782"/>
                <a:gd name="T7" fmla="*/ 196 h 361"/>
                <a:gd name="T8" fmla="*/ 83 w 782"/>
                <a:gd name="T9" fmla="*/ 150 h 361"/>
                <a:gd name="T10" fmla="*/ 146 w 782"/>
                <a:gd name="T11" fmla="*/ 128 h 361"/>
                <a:gd name="T12" fmla="*/ 158 w 782"/>
                <a:gd name="T13" fmla="*/ 58 h 361"/>
                <a:gd name="T14" fmla="*/ 167 w 782"/>
                <a:gd name="T15" fmla="*/ 38 h 361"/>
                <a:gd name="T16" fmla="*/ 179 w 782"/>
                <a:gd name="T17" fmla="*/ 25 h 361"/>
                <a:gd name="T18" fmla="*/ 198 w 782"/>
                <a:gd name="T19" fmla="*/ 14 h 361"/>
                <a:gd name="T20" fmla="*/ 220 w 782"/>
                <a:gd name="T21" fmla="*/ 8 h 361"/>
                <a:gd name="T22" fmla="*/ 276 w 782"/>
                <a:gd name="T23" fmla="*/ 4 h 361"/>
                <a:gd name="T24" fmla="*/ 337 w 782"/>
                <a:gd name="T25" fmla="*/ 2 h 361"/>
                <a:gd name="T26" fmla="*/ 397 w 782"/>
                <a:gd name="T27" fmla="*/ 0 h 361"/>
                <a:gd name="T28" fmla="*/ 447 w 782"/>
                <a:gd name="T29" fmla="*/ 0 h 361"/>
                <a:gd name="T30" fmla="*/ 470 w 782"/>
                <a:gd name="T31" fmla="*/ 5 h 361"/>
                <a:gd name="T32" fmla="*/ 494 w 782"/>
                <a:gd name="T33" fmla="*/ 15 h 361"/>
                <a:gd name="T34" fmla="*/ 531 w 782"/>
                <a:gd name="T35" fmla="*/ 132 h 361"/>
                <a:gd name="T36" fmla="*/ 739 w 782"/>
                <a:gd name="T37" fmla="*/ 180 h 361"/>
                <a:gd name="T38" fmla="*/ 782 w 782"/>
                <a:gd name="T39" fmla="*/ 224 h 361"/>
                <a:gd name="T40" fmla="*/ 778 w 782"/>
                <a:gd name="T41" fmla="*/ 294 h 361"/>
                <a:gd name="T42" fmla="*/ 739 w 782"/>
                <a:gd name="T43" fmla="*/ 352 h 361"/>
                <a:gd name="T44" fmla="*/ 700 w 782"/>
                <a:gd name="T45" fmla="*/ 356 h 361"/>
                <a:gd name="T46" fmla="*/ 691 w 782"/>
                <a:gd name="T47" fmla="*/ 264 h 361"/>
                <a:gd name="T48" fmla="*/ 683 w 782"/>
                <a:gd name="T49" fmla="*/ 250 h 361"/>
                <a:gd name="T50" fmla="*/ 674 w 782"/>
                <a:gd name="T51" fmla="*/ 241 h 361"/>
                <a:gd name="T52" fmla="*/ 643 w 782"/>
                <a:gd name="T53" fmla="*/ 231 h 361"/>
                <a:gd name="T54" fmla="*/ 618 w 782"/>
                <a:gd name="T55" fmla="*/ 233 h 361"/>
                <a:gd name="T56" fmla="*/ 605 w 782"/>
                <a:gd name="T57" fmla="*/ 242 h 361"/>
                <a:gd name="T58" fmla="*/ 589 w 782"/>
                <a:gd name="T59" fmla="*/ 261 h 361"/>
                <a:gd name="T60" fmla="*/ 581 w 782"/>
                <a:gd name="T61" fmla="*/ 287 h 361"/>
                <a:gd name="T62" fmla="*/ 577 w 782"/>
                <a:gd name="T63" fmla="*/ 318 h 361"/>
                <a:gd name="T64" fmla="*/ 578 w 782"/>
                <a:gd name="T65" fmla="*/ 359 h 361"/>
                <a:gd name="T66" fmla="*/ 243 w 782"/>
                <a:gd name="T67" fmla="*/ 361 h 361"/>
                <a:gd name="T68" fmla="*/ 237 w 782"/>
                <a:gd name="T69" fmla="*/ 327 h 361"/>
                <a:gd name="T70" fmla="*/ 222 w 782"/>
                <a:gd name="T71" fmla="*/ 295 h 361"/>
                <a:gd name="T72" fmla="*/ 198 w 782"/>
                <a:gd name="T73" fmla="*/ 278 h 361"/>
                <a:gd name="T74" fmla="*/ 163 w 782"/>
                <a:gd name="T75" fmla="*/ 266 h 361"/>
                <a:gd name="T76" fmla="*/ 126 w 782"/>
                <a:gd name="T77" fmla="*/ 268 h 361"/>
                <a:gd name="T78" fmla="*/ 93 w 782"/>
                <a:gd name="T79" fmla="*/ 283 h 361"/>
                <a:gd name="T80" fmla="*/ 69 w 782"/>
                <a:gd name="T81" fmla="*/ 313 h 361"/>
                <a:gd name="T82" fmla="*/ 62 w 782"/>
                <a:gd name="T83" fmla="*/ 344 h 3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2"/>
                <a:gd name="T127" fmla="*/ 0 h 361"/>
                <a:gd name="T128" fmla="*/ 782 w 782"/>
                <a:gd name="T129" fmla="*/ 361 h 3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2" h="361">
                  <a:moveTo>
                    <a:pt x="62" y="344"/>
                  </a:moveTo>
                  <a:lnTo>
                    <a:pt x="13" y="318"/>
                  </a:lnTo>
                  <a:lnTo>
                    <a:pt x="0" y="260"/>
                  </a:lnTo>
                  <a:lnTo>
                    <a:pt x="23" y="196"/>
                  </a:lnTo>
                  <a:lnTo>
                    <a:pt x="83" y="150"/>
                  </a:lnTo>
                  <a:lnTo>
                    <a:pt x="146" y="128"/>
                  </a:lnTo>
                  <a:lnTo>
                    <a:pt x="158" y="58"/>
                  </a:lnTo>
                  <a:lnTo>
                    <a:pt x="167" y="38"/>
                  </a:lnTo>
                  <a:lnTo>
                    <a:pt x="179" y="25"/>
                  </a:lnTo>
                  <a:lnTo>
                    <a:pt x="198" y="14"/>
                  </a:lnTo>
                  <a:lnTo>
                    <a:pt x="220" y="8"/>
                  </a:lnTo>
                  <a:lnTo>
                    <a:pt x="276" y="4"/>
                  </a:lnTo>
                  <a:lnTo>
                    <a:pt x="337" y="2"/>
                  </a:lnTo>
                  <a:lnTo>
                    <a:pt x="397" y="0"/>
                  </a:lnTo>
                  <a:lnTo>
                    <a:pt x="447" y="0"/>
                  </a:lnTo>
                  <a:lnTo>
                    <a:pt x="470" y="5"/>
                  </a:lnTo>
                  <a:lnTo>
                    <a:pt x="494" y="15"/>
                  </a:lnTo>
                  <a:lnTo>
                    <a:pt x="531" y="132"/>
                  </a:lnTo>
                  <a:lnTo>
                    <a:pt x="739" y="180"/>
                  </a:lnTo>
                  <a:lnTo>
                    <a:pt x="782" y="224"/>
                  </a:lnTo>
                  <a:lnTo>
                    <a:pt x="778" y="294"/>
                  </a:lnTo>
                  <a:lnTo>
                    <a:pt x="739" y="352"/>
                  </a:lnTo>
                  <a:lnTo>
                    <a:pt x="700" y="356"/>
                  </a:lnTo>
                  <a:lnTo>
                    <a:pt x="691" y="264"/>
                  </a:lnTo>
                  <a:lnTo>
                    <a:pt x="683" y="250"/>
                  </a:lnTo>
                  <a:lnTo>
                    <a:pt x="674" y="241"/>
                  </a:lnTo>
                  <a:lnTo>
                    <a:pt x="643" y="231"/>
                  </a:lnTo>
                  <a:lnTo>
                    <a:pt x="618" y="233"/>
                  </a:lnTo>
                  <a:lnTo>
                    <a:pt x="605" y="242"/>
                  </a:lnTo>
                  <a:lnTo>
                    <a:pt x="589" y="261"/>
                  </a:lnTo>
                  <a:lnTo>
                    <a:pt x="581" y="287"/>
                  </a:lnTo>
                  <a:lnTo>
                    <a:pt x="577" y="318"/>
                  </a:lnTo>
                  <a:lnTo>
                    <a:pt x="578" y="359"/>
                  </a:lnTo>
                  <a:lnTo>
                    <a:pt x="243" y="361"/>
                  </a:lnTo>
                  <a:lnTo>
                    <a:pt x="237" y="327"/>
                  </a:lnTo>
                  <a:lnTo>
                    <a:pt x="222" y="295"/>
                  </a:lnTo>
                  <a:lnTo>
                    <a:pt x="198" y="278"/>
                  </a:lnTo>
                  <a:lnTo>
                    <a:pt x="163" y="266"/>
                  </a:lnTo>
                  <a:lnTo>
                    <a:pt x="126" y="268"/>
                  </a:lnTo>
                  <a:lnTo>
                    <a:pt x="93" y="283"/>
                  </a:lnTo>
                  <a:lnTo>
                    <a:pt x="69" y="313"/>
                  </a:lnTo>
                  <a:lnTo>
                    <a:pt x="62" y="344"/>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4664" name="Freeform 70"/>
            <p:cNvSpPr>
              <a:spLocks/>
            </p:cNvSpPr>
            <p:nvPr/>
          </p:nvSpPr>
          <p:spPr bwMode="auto">
            <a:xfrm>
              <a:off x="2587" y="781"/>
              <a:ext cx="129" cy="140"/>
            </a:xfrm>
            <a:custGeom>
              <a:avLst/>
              <a:gdLst>
                <a:gd name="T0" fmla="*/ 0 w 189"/>
                <a:gd name="T1" fmla="*/ 3 h 204"/>
                <a:gd name="T2" fmla="*/ 1 w 189"/>
                <a:gd name="T3" fmla="*/ 1 h 204"/>
                <a:gd name="T4" fmla="*/ 1 w 189"/>
                <a:gd name="T5" fmla="*/ 1 h 204"/>
                <a:gd name="T6" fmla="*/ 1 w 189"/>
                <a:gd name="T7" fmla="*/ 1 h 204"/>
                <a:gd name="T8" fmla="*/ 1 w 189"/>
                <a:gd name="T9" fmla="*/ 1 h 204"/>
                <a:gd name="T10" fmla="*/ 1 w 189"/>
                <a:gd name="T11" fmla="*/ 1 h 204"/>
                <a:gd name="T12" fmla="*/ 3 w 189"/>
                <a:gd name="T13" fmla="*/ 0 h 204"/>
                <a:gd name="T14" fmla="*/ 3 w 189"/>
                <a:gd name="T15" fmla="*/ 3 h 204"/>
                <a:gd name="T16" fmla="*/ 0 w 189"/>
                <a:gd name="T17" fmla="*/ 3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4665" name="Freeform 71"/>
            <p:cNvSpPr>
              <a:spLocks/>
            </p:cNvSpPr>
            <p:nvPr/>
          </p:nvSpPr>
          <p:spPr bwMode="auto">
            <a:xfrm>
              <a:off x="2739" y="778"/>
              <a:ext cx="173" cy="146"/>
            </a:xfrm>
            <a:custGeom>
              <a:avLst/>
              <a:gdLst>
                <a:gd name="T0" fmla="*/ 1 w 252"/>
                <a:gd name="T1" fmla="*/ 3 h 213"/>
                <a:gd name="T2" fmla="*/ 0 w 252"/>
                <a:gd name="T3" fmla="*/ 0 h 213"/>
                <a:gd name="T4" fmla="*/ 3 w 252"/>
                <a:gd name="T5" fmla="*/ 0 h 213"/>
                <a:gd name="T6" fmla="*/ 3 w 252"/>
                <a:gd name="T7" fmla="*/ 2 h 213"/>
                <a:gd name="T8" fmla="*/ 3 w 252"/>
                <a:gd name="T9" fmla="*/ 3 h 213"/>
                <a:gd name="T10" fmla="*/ 1 w 252"/>
                <a:gd name="T11" fmla="*/ 3 h 213"/>
                <a:gd name="T12" fmla="*/ 1 w 252"/>
                <a:gd name="T13" fmla="*/ 3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4666" name="Freeform 72"/>
            <p:cNvSpPr>
              <a:spLocks/>
            </p:cNvSpPr>
            <p:nvPr/>
          </p:nvSpPr>
          <p:spPr bwMode="auto">
            <a:xfrm>
              <a:off x="2853" y="845"/>
              <a:ext cx="49" cy="67"/>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4667" name="Freeform 73"/>
            <p:cNvSpPr>
              <a:spLocks/>
            </p:cNvSpPr>
            <p:nvPr/>
          </p:nvSpPr>
          <p:spPr bwMode="auto">
            <a:xfrm>
              <a:off x="2855" y="896"/>
              <a:ext cx="10"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4668" name="Freeform 74"/>
            <p:cNvSpPr>
              <a:spLocks/>
            </p:cNvSpPr>
            <p:nvPr/>
          </p:nvSpPr>
          <p:spPr bwMode="auto">
            <a:xfrm>
              <a:off x="2861" y="864"/>
              <a:ext cx="35"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4669" name="Freeform 75"/>
            <p:cNvSpPr>
              <a:spLocks/>
            </p:cNvSpPr>
            <p:nvPr/>
          </p:nvSpPr>
          <p:spPr bwMode="auto">
            <a:xfrm>
              <a:off x="2729" y="879"/>
              <a:ext cx="210" cy="199"/>
            </a:xfrm>
            <a:custGeom>
              <a:avLst/>
              <a:gdLst>
                <a:gd name="T0" fmla="*/ 0 w 306"/>
                <a:gd name="T1" fmla="*/ 1 h 290"/>
                <a:gd name="T2" fmla="*/ 1 w 306"/>
                <a:gd name="T3" fmla="*/ 5 h 290"/>
                <a:gd name="T4" fmla="*/ 5 w 306"/>
                <a:gd name="T5" fmla="*/ 5 h 290"/>
                <a:gd name="T6" fmla="*/ 5 w 306"/>
                <a:gd name="T7" fmla="*/ 4 h 290"/>
                <a:gd name="T8" fmla="*/ 5 w 306"/>
                <a:gd name="T9" fmla="*/ 3 h 290"/>
                <a:gd name="T10" fmla="*/ 5 w 306"/>
                <a:gd name="T11" fmla="*/ 1 h 290"/>
                <a:gd name="T12" fmla="*/ 5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4670" name="Oval 76"/>
            <p:cNvSpPr>
              <a:spLocks noChangeArrowheads="1"/>
            </p:cNvSpPr>
            <p:nvPr/>
          </p:nvSpPr>
          <p:spPr bwMode="auto">
            <a:xfrm>
              <a:off x="2501" y="1044"/>
              <a:ext cx="111" cy="109"/>
            </a:xfrm>
            <a:prstGeom prst="ellipse">
              <a:avLst/>
            </a:prstGeom>
            <a:solidFill>
              <a:schemeClr val="folHlink"/>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lIns="0" tIns="0" rIns="0" bIns="0" anchor="ctr">
              <a:spAutoFit/>
            </a:bodyPr>
            <a:lstStyle/>
            <a:p>
              <a:endParaRPr lang="en-US"/>
            </a:p>
          </p:txBody>
        </p:sp>
        <p:sp>
          <p:nvSpPr>
            <p:cNvPr id="24671" name="Freeform 77"/>
            <p:cNvSpPr>
              <a:spLocks/>
            </p:cNvSpPr>
            <p:nvPr/>
          </p:nvSpPr>
          <p:spPr bwMode="auto">
            <a:xfrm>
              <a:off x="2489" y="1031"/>
              <a:ext cx="135" cy="135"/>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4672" name="Freeform 78"/>
            <p:cNvSpPr>
              <a:spLocks/>
            </p:cNvSpPr>
            <p:nvPr/>
          </p:nvSpPr>
          <p:spPr bwMode="auto">
            <a:xfrm>
              <a:off x="2517" y="1143"/>
              <a:ext cx="26" cy="17"/>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4673" name="Oval 79"/>
            <p:cNvSpPr>
              <a:spLocks noChangeArrowheads="1"/>
            </p:cNvSpPr>
            <p:nvPr/>
          </p:nvSpPr>
          <p:spPr bwMode="auto">
            <a:xfrm>
              <a:off x="2995" y="1000"/>
              <a:ext cx="87" cy="149"/>
            </a:xfrm>
            <a:prstGeom prst="ellipse">
              <a:avLst/>
            </a:prstGeom>
            <a:solidFill>
              <a:schemeClr val="folHlink"/>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sp>
          <p:nvSpPr>
            <p:cNvPr id="24674" name="Freeform 80"/>
            <p:cNvSpPr>
              <a:spLocks/>
            </p:cNvSpPr>
            <p:nvPr/>
          </p:nvSpPr>
          <p:spPr bwMode="auto">
            <a:xfrm>
              <a:off x="2986" y="989"/>
              <a:ext cx="107" cy="171"/>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4675" name="Freeform 81"/>
            <p:cNvSpPr>
              <a:spLocks/>
            </p:cNvSpPr>
            <p:nvPr/>
          </p:nvSpPr>
          <p:spPr bwMode="auto">
            <a:xfrm>
              <a:off x="3003" y="1127"/>
              <a:ext cx="22" cy="21"/>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24596" name="Group 82"/>
          <p:cNvGrpSpPr>
            <a:grpSpLocks/>
          </p:cNvGrpSpPr>
          <p:nvPr/>
        </p:nvGrpSpPr>
        <p:grpSpPr bwMode="auto">
          <a:xfrm>
            <a:off x="3995738" y="5703888"/>
            <a:ext cx="1047750" cy="717550"/>
            <a:chOff x="2387" y="675"/>
            <a:chExt cx="814" cy="558"/>
          </a:xfrm>
        </p:grpSpPr>
        <p:sp>
          <p:nvSpPr>
            <p:cNvPr id="24642" name="Freeform 83"/>
            <p:cNvSpPr>
              <a:spLocks/>
            </p:cNvSpPr>
            <p:nvPr/>
          </p:nvSpPr>
          <p:spPr bwMode="auto">
            <a:xfrm>
              <a:off x="2988" y="1022"/>
              <a:ext cx="94" cy="148"/>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4643" name="Freeform 84"/>
            <p:cNvSpPr>
              <a:spLocks/>
            </p:cNvSpPr>
            <p:nvPr/>
          </p:nvSpPr>
          <p:spPr bwMode="auto">
            <a:xfrm>
              <a:off x="2850" y="917"/>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4644" name="AutoShape 85"/>
            <p:cNvSpPr>
              <a:spLocks noChangeArrowheads="1"/>
            </p:cNvSpPr>
            <p:nvPr/>
          </p:nvSpPr>
          <p:spPr bwMode="auto">
            <a:xfrm>
              <a:off x="2387" y="675"/>
              <a:ext cx="814" cy="558"/>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4645" name="AutoShape 86"/>
            <p:cNvSpPr>
              <a:spLocks noChangeArrowheads="1"/>
            </p:cNvSpPr>
            <p:nvPr/>
          </p:nvSpPr>
          <p:spPr bwMode="auto">
            <a:xfrm>
              <a:off x="2408" y="696"/>
              <a:ext cx="773" cy="517"/>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24646" name="Freeform 87"/>
            <p:cNvSpPr>
              <a:spLocks/>
            </p:cNvSpPr>
            <p:nvPr/>
          </p:nvSpPr>
          <p:spPr bwMode="auto">
            <a:xfrm>
              <a:off x="2403" y="742"/>
              <a:ext cx="782" cy="361"/>
            </a:xfrm>
            <a:custGeom>
              <a:avLst/>
              <a:gdLst>
                <a:gd name="T0" fmla="*/ 62 w 782"/>
                <a:gd name="T1" fmla="*/ 344 h 361"/>
                <a:gd name="T2" fmla="*/ 13 w 782"/>
                <a:gd name="T3" fmla="*/ 318 h 361"/>
                <a:gd name="T4" fmla="*/ 0 w 782"/>
                <a:gd name="T5" fmla="*/ 260 h 361"/>
                <a:gd name="T6" fmla="*/ 23 w 782"/>
                <a:gd name="T7" fmla="*/ 196 h 361"/>
                <a:gd name="T8" fmla="*/ 83 w 782"/>
                <a:gd name="T9" fmla="*/ 150 h 361"/>
                <a:gd name="T10" fmla="*/ 146 w 782"/>
                <a:gd name="T11" fmla="*/ 128 h 361"/>
                <a:gd name="T12" fmla="*/ 158 w 782"/>
                <a:gd name="T13" fmla="*/ 58 h 361"/>
                <a:gd name="T14" fmla="*/ 167 w 782"/>
                <a:gd name="T15" fmla="*/ 38 h 361"/>
                <a:gd name="T16" fmla="*/ 179 w 782"/>
                <a:gd name="T17" fmla="*/ 25 h 361"/>
                <a:gd name="T18" fmla="*/ 198 w 782"/>
                <a:gd name="T19" fmla="*/ 14 h 361"/>
                <a:gd name="T20" fmla="*/ 220 w 782"/>
                <a:gd name="T21" fmla="*/ 8 h 361"/>
                <a:gd name="T22" fmla="*/ 276 w 782"/>
                <a:gd name="T23" fmla="*/ 4 h 361"/>
                <a:gd name="T24" fmla="*/ 337 w 782"/>
                <a:gd name="T25" fmla="*/ 2 h 361"/>
                <a:gd name="T26" fmla="*/ 397 w 782"/>
                <a:gd name="T27" fmla="*/ 0 h 361"/>
                <a:gd name="T28" fmla="*/ 447 w 782"/>
                <a:gd name="T29" fmla="*/ 0 h 361"/>
                <a:gd name="T30" fmla="*/ 470 w 782"/>
                <a:gd name="T31" fmla="*/ 5 h 361"/>
                <a:gd name="T32" fmla="*/ 494 w 782"/>
                <a:gd name="T33" fmla="*/ 15 h 361"/>
                <a:gd name="T34" fmla="*/ 531 w 782"/>
                <a:gd name="T35" fmla="*/ 132 h 361"/>
                <a:gd name="T36" fmla="*/ 739 w 782"/>
                <a:gd name="T37" fmla="*/ 180 h 361"/>
                <a:gd name="T38" fmla="*/ 782 w 782"/>
                <a:gd name="T39" fmla="*/ 224 h 361"/>
                <a:gd name="T40" fmla="*/ 778 w 782"/>
                <a:gd name="T41" fmla="*/ 294 h 361"/>
                <a:gd name="T42" fmla="*/ 739 w 782"/>
                <a:gd name="T43" fmla="*/ 352 h 361"/>
                <a:gd name="T44" fmla="*/ 700 w 782"/>
                <a:gd name="T45" fmla="*/ 356 h 361"/>
                <a:gd name="T46" fmla="*/ 691 w 782"/>
                <a:gd name="T47" fmla="*/ 264 h 361"/>
                <a:gd name="T48" fmla="*/ 683 w 782"/>
                <a:gd name="T49" fmla="*/ 250 h 361"/>
                <a:gd name="T50" fmla="*/ 674 w 782"/>
                <a:gd name="T51" fmla="*/ 241 h 361"/>
                <a:gd name="T52" fmla="*/ 643 w 782"/>
                <a:gd name="T53" fmla="*/ 231 h 361"/>
                <a:gd name="T54" fmla="*/ 618 w 782"/>
                <a:gd name="T55" fmla="*/ 233 h 361"/>
                <a:gd name="T56" fmla="*/ 605 w 782"/>
                <a:gd name="T57" fmla="*/ 242 h 361"/>
                <a:gd name="T58" fmla="*/ 589 w 782"/>
                <a:gd name="T59" fmla="*/ 261 h 361"/>
                <a:gd name="T60" fmla="*/ 581 w 782"/>
                <a:gd name="T61" fmla="*/ 287 h 361"/>
                <a:gd name="T62" fmla="*/ 577 w 782"/>
                <a:gd name="T63" fmla="*/ 318 h 361"/>
                <a:gd name="T64" fmla="*/ 578 w 782"/>
                <a:gd name="T65" fmla="*/ 359 h 361"/>
                <a:gd name="T66" fmla="*/ 243 w 782"/>
                <a:gd name="T67" fmla="*/ 361 h 361"/>
                <a:gd name="T68" fmla="*/ 237 w 782"/>
                <a:gd name="T69" fmla="*/ 327 h 361"/>
                <a:gd name="T70" fmla="*/ 222 w 782"/>
                <a:gd name="T71" fmla="*/ 295 h 361"/>
                <a:gd name="T72" fmla="*/ 198 w 782"/>
                <a:gd name="T73" fmla="*/ 278 h 361"/>
                <a:gd name="T74" fmla="*/ 163 w 782"/>
                <a:gd name="T75" fmla="*/ 266 h 361"/>
                <a:gd name="T76" fmla="*/ 126 w 782"/>
                <a:gd name="T77" fmla="*/ 268 h 361"/>
                <a:gd name="T78" fmla="*/ 93 w 782"/>
                <a:gd name="T79" fmla="*/ 283 h 361"/>
                <a:gd name="T80" fmla="*/ 69 w 782"/>
                <a:gd name="T81" fmla="*/ 313 h 361"/>
                <a:gd name="T82" fmla="*/ 62 w 782"/>
                <a:gd name="T83" fmla="*/ 344 h 3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2"/>
                <a:gd name="T127" fmla="*/ 0 h 361"/>
                <a:gd name="T128" fmla="*/ 782 w 782"/>
                <a:gd name="T129" fmla="*/ 361 h 3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2" h="361">
                  <a:moveTo>
                    <a:pt x="62" y="344"/>
                  </a:moveTo>
                  <a:lnTo>
                    <a:pt x="13" y="318"/>
                  </a:lnTo>
                  <a:lnTo>
                    <a:pt x="0" y="260"/>
                  </a:lnTo>
                  <a:lnTo>
                    <a:pt x="23" y="196"/>
                  </a:lnTo>
                  <a:lnTo>
                    <a:pt x="83" y="150"/>
                  </a:lnTo>
                  <a:lnTo>
                    <a:pt x="146" y="128"/>
                  </a:lnTo>
                  <a:lnTo>
                    <a:pt x="158" y="58"/>
                  </a:lnTo>
                  <a:lnTo>
                    <a:pt x="167" y="38"/>
                  </a:lnTo>
                  <a:lnTo>
                    <a:pt x="179" y="25"/>
                  </a:lnTo>
                  <a:lnTo>
                    <a:pt x="198" y="14"/>
                  </a:lnTo>
                  <a:lnTo>
                    <a:pt x="220" y="8"/>
                  </a:lnTo>
                  <a:lnTo>
                    <a:pt x="276" y="4"/>
                  </a:lnTo>
                  <a:lnTo>
                    <a:pt x="337" y="2"/>
                  </a:lnTo>
                  <a:lnTo>
                    <a:pt x="397" y="0"/>
                  </a:lnTo>
                  <a:lnTo>
                    <a:pt x="447" y="0"/>
                  </a:lnTo>
                  <a:lnTo>
                    <a:pt x="470" y="5"/>
                  </a:lnTo>
                  <a:lnTo>
                    <a:pt x="494" y="15"/>
                  </a:lnTo>
                  <a:lnTo>
                    <a:pt x="531" y="132"/>
                  </a:lnTo>
                  <a:lnTo>
                    <a:pt x="739" y="180"/>
                  </a:lnTo>
                  <a:lnTo>
                    <a:pt x="782" y="224"/>
                  </a:lnTo>
                  <a:lnTo>
                    <a:pt x="778" y="294"/>
                  </a:lnTo>
                  <a:lnTo>
                    <a:pt x="739" y="352"/>
                  </a:lnTo>
                  <a:lnTo>
                    <a:pt x="700" y="356"/>
                  </a:lnTo>
                  <a:lnTo>
                    <a:pt x="691" y="264"/>
                  </a:lnTo>
                  <a:lnTo>
                    <a:pt x="683" y="250"/>
                  </a:lnTo>
                  <a:lnTo>
                    <a:pt x="674" y="241"/>
                  </a:lnTo>
                  <a:lnTo>
                    <a:pt x="643" y="231"/>
                  </a:lnTo>
                  <a:lnTo>
                    <a:pt x="618" y="233"/>
                  </a:lnTo>
                  <a:lnTo>
                    <a:pt x="605" y="242"/>
                  </a:lnTo>
                  <a:lnTo>
                    <a:pt x="589" y="261"/>
                  </a:lnTo>
                  <a:lnTo>
                    <a:pt x="581" y="287"/>
                  </a:lnTo>
                  <a:lnTo>
                    <a:pt x="577" y="318"/>
                  </a:lnTo>
                  <a:lnTo>
                    <a:pt x="578" y="359"/>
                  </a:lnTo>
                  <a:lnTo>
                    <a:pt x="243" y="361"/>
                  </a:lnTo>
                  <a:lnTo>
                    <a:pt x="237" y="327"/>
                  </a:lnTo>
                  <a:lnTo>
                    <a:pt x="222" y="295"/>
                  </a:lnTo>
                  <a:lnTo>
                    <a:pt x="198" y="278"/>
                  </a:lnTo>
                  <a:lnTo>
                    <a:pt x="163" y="266"/>
                  </a:lnTo>
                  <a:lnTo>
                    <a:pt x="126" y="268"/>
                  </a:lnTo>
                  <a:lnTo>
                    <a:pt x="93" y="283"/>
                  </a:lnTo>
                  <a:lnTo>
                    <a:pt x="69" y="313"/>
                  </a:lnTo>
                  <a:lnTo>
                    <a:pt x="62" y="344"/>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4647" name="Freeform 88"/>
            <p:cNvSpPr>
              <a:spLocks/>
            </p:cNvSpPr>
            <p:nvPr/>
          </p:nvSpPr>
          <p:spPr bwMode="auto">
            <a:xfrm>
              <a:off x="2587" y="781"/>
              <a:ext cx="129" cy="140"/>
            </a:xfrm>
            <a:custGeom>
              <a:avLst/>
              <a:gdLst>
                <a:gd name="T0" fmla="*/ 0 w 189"/>
                <a:gd name="T1" fmla="*/ 3 h 204"/>
                <a:gd name="T2" fmla="*/ 1 w 189"/>
                <a:gd name="T3" fmla="*/ 1 h 204"/>
                <a:gd name="T4" fmla="*/ 1 w 189"/>
                <a:gd name="T5" fmla="*/ 1 h 204"/>
                <a:gd name="T6" fmla="*/ 1 w 189"/>
                <a:gd name="T7" fmla="*/ 1 h 204"/>
                <a:gd name="T8" fmla="*/ 1 w 189"/>
                <a:gd name="T9" fmla="*/ 1 h 204"/>
                <a:gd name="T10" fmla="*/ 1 w 189"/>
                <a:gd name="T11" fmla="*/ 1 h 204"/>
                <a:gd name="T12" fmla="*/ 3 w 189"/>
                <a:gd name="T13" fmla="*/ 0 h 204"/>
                <a:gd name="T14" fmla="*/ 3 w 189"/>
                <a:gd name="T15" fmla="*/ 3 h 204"/>
                <a:gd name="T16" fmla="*/ 0 w 189"/>
                <a:gd name="T17" fmla="*/ 3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4648" name="Freeform 89"/>
            <p:cNvSpPr>
              <a:spLocks/>
            </p:cNvSpPr>
            <p:nvPr/>
          </p:nvSpPr>
          <p:spPr bwMode="auto">
            <a:xfrm>
              <a:off x="2739" y="778"/>
              <a:ext cx="173" cy="146"/>
            </a:xfrm>
            <a:custGeom>
              <a:avLst/>
              <a:gdLst>
                <a:gd name="T0" fmla="*/ 1 w 252"/>
                <a:gd name="T1" fmla="*/ 3 h 213"/>
                <a:gd name="T2" fmla="*/ 0 w 252"/>
                <a:gd name="T3" fmla="*/ 0 h 213"/>
                <a:gd name="T4" fmla="*/ 3 w 252"/>
                <a:gd name="T5" fmla="*/ 0 h 213"/>
                <a:gd name="T6" fmla="*/ 3 w 252"/>
                <a:gd name="T7" fmla="*/ 2 h 213"/>
                <a:gd name="T8" fmla="*/ 3 w 252"/>
                <a:gd name="T9" fmla="*/ 3 h 213"/>
                <a:gd name="T10" fmla="*/ 1 w 252"/>
                <a:gd name="T11" fmla="*/ 3 h 213"/>
                <a:gd name="T12" fmla="*/ 1 w 252"/>
                <a:gd name="T13" fmla="*/ 3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4649" name="Freeform 90"/>
            <p:cNvSpPr>
              <a:spLocks/>
            </p:cNvSpPr>
            <p:nvPr/>
          </p:nvSpPr>
          <p:spPr bwMode="auto">
            <a:xfrm>
              <a:off x="2853" y="845"/>
              <a:ext cx="49" cy="67"/>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4650" name="Freeform 91"/>
            <p:cNvSpPr>
              <a:spLocks/>
            </p:cNvSpPr>
            <p:nvPr/>
          </p:nvSpPr>
          <p:spPr bwMode="auto">
            <a:xfrm>
              <a:off x="2855" y="896"/>
              <a:ext cx="10"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4651" name="Freeform 92"/>
            <p:cNvSpPr>
              <a:spLocks/>
            </p:cNvSpPr>
            <p:nvPr/>
          </p:nvSpPr>
          <p:spPr bwMode="auto">
            <a:xfrm>
              <a:off x="2861" y="864"/>
              <a:ext cx="35"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4652" name="Freeform 93"/>
            <p:cNvSpPr>
              <a:spLocks/>
            </p:cNvSpPr>
            <p:nvPr/>
          </p:nvSpPr>
          <p:spPr bwMode="auto">
            <a:xfrm>
              <a:off x="2729" y="879"/>
              <a:ext cx="210" cy="199"/>
            </a:xfrm>
            <a:custGeom>
              <a:avLst/>
              <a:gdLst>
                <a:gd name="T0" fmla="*/ 0 w 306"/>
                <a:gd name="T1" fmla="*/ 1 h 290"/>
                <a:gd name="T2" fmla="*/ 1 w 306"/>
                <a:gd name="T3" fmla="*/ 5 h 290"/>
                <a:gd name="T4" fmla="*/ 5 w 306"/>
                <a:gd name="T5" fmla="*/ 5 h 290"/>
                <a:gd name="T6" fmla="*/ 5 w 306"/>
                <a:gd name="T7" fmla="*/ 4 h 290"/>
                <a:gd name="T8" fmla="*/ 5 w 306"/>
                <a:gd name="T9" fmla="*/ 3 h 290"/>
                <a:gd name="T10" fmla="*/ 5 w 306"/>
                <a:gd name="T11" fmla="*/ 1 h 290"/>
                <a:gd name="T12" fmla="*/ 5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4653" name="Oval 94"/>
            <p:cNvSpPr>
              <a:spLocks noChangeArrowheads="1"/>
            </p:cNvSpPr>
            <p:nvPr/>
          </p:nvSpPr>
          <p:spPr bwMode="auto">
            <a:xfrm>
              <a:off x="2501" y="1044"/>
              <a:ext cx="111" cy="109"/>
            </a:xfrm>
            <a:prstGeom prst="ellipse">
              <a:avLst/>
            </a:prstGeom>
            <a:solidFill>
              <a:schemeClr val="folHlink"/>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lIns="0" tIns="0" rIns="0" bIns="0" anchor="ctr">
              <a:spAutoFit/>
            </a:bodyPr>
            <a:lstStyle/>
            <a:p>
              <a:endParaRPr lang="en-US"/>
            </a:p>
          </p:txBody>
        </p:sp>
        <p:sp>
          <p:nvSpPr>
            <p:cNvPr id="24654" name="Freeform 95"/>
            <p:cNvSpPr>
              <a:spLocks/>
            </p:cNvSpPr>
            <p:nvPr/>
          </p:nvSpPr>
          <p:spPr bwMode="auto">
            <a:xfrm>
              <a:off x="2489" y="1031"/>
              <a:ext cx="135" cy="135"/>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4655" name="Freeform 96"/>
            <p:cNvSpPr>
              <a:spLocks/>
            </p:cNvSpPr>
            <p:nvPr/>
          </p:nvSpPr>
          <p:spPr bwMode="auto">
            <a:xfrm>
              <a:off x="2517" y="1143"/>
              <a:ext cx="26" cy="17"/>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4656" name="Oval 97"/>
            <p:cNvSpPr>
              <a:spLocks noChangeArrowheads="1"/>
            </p:cNvSpPr>
            <p:nvPr/>
          </p:nvSpPr>
          <p:spPr bwMode="auto">
            <a:xfrm>
              <a:off x="2995" y="1000"/>
              <a:ext cx="87" cy="149"/>
            </a:xfrm>
            <a:prstGeom prst="ellipse">
              <a:avLst/>
            </a:prstGeom>
            <a:solidFill>
              <a:schemeClr val="folHlink"/>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sp>
          <p:nvSpPr>
            <p:cNvPr id="24657" name="Freeform 98"/>
            <p:cNvSpPr>
              <a:spLocks/>
            </p:cNvSpPr>
            <p:nvPr/>
          </p:nvSpPr>
          <p:spPr bwMode="auto">
            <a:xfrm>
              <a:off x="2986" y="989"/>
              <a:ext cx="107" cy="171"/>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4658" name="Freeform 99"/>
            <p:cNvSpPr>
              <a:spLocks/>
            </p:cNvSpPr>
            <p:nvPr/>
          </p:nvSpPr>
          <p:spPr bwMode="auto">
            <a:xfrm>
              <a:off x="3003" y="1127"/>
              <a:ext cx="22" cy="21"/>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24597" name="Group 100"/>
          <p:cNvGrpSpPr>
            <a:grpSpLocks/>
          </p:cNvGrpSpPr>
          <p:nvPr/>
        </p:nvGrpSpPr>
        <p:grpSpPr bwMode="auto">
          <a:xfrm>
            <a:off x="1247775" y="4017963"/>
            <a:ext cx="1335088" cy="735012"/>
            <a:chOff x="786" y="2531"/>
            <a:chExt cx="841" cy="463"/>
          </a:xfrm>
        </p:grpSpPr>
        <p:sp>
          <p:nvSpPr>
            <p:cNvPr id="24631" name="Freeform 101"/>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24632" name="Line 102"/>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24633" name="Line 103"/>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24634" name="Line 104"/>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24635" name="Freeform 105"/>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4636" name="Freeform 106"/>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24637" name="Freeform 107"/>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4638" name="Freeform 108"/>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4639" name="Freeform 109"/>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4640" name="Freeform 110"/>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4641" name="Freeform 111"/>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grpSp>
        <p:nvGrpSpPr>
          <p:cNvPr id="24598" name="Group 112"/>
          <p:cNvGrpSpPr>
            <a:grpSpLocks/>
          </p:cNvGrpSpPr>
          <p:nvPr/>
        </p:nvGrpSpPr>
        <p:grpSpPr bwMode="auto">
          <a:xfrm>
            <a:off x="1271588" y="4670425"/>
            <a:ext cx="1335087" cy="735013"/>
            <a:chOff x="786" y="2531"/>
            <a:chExt cx="841" cy="463"/>
          </a:xfrm>
        </p:grpSpPr>
        <p:sp>
          <p:nvSpPr>
            <p:cNvPr id="24620" name="Freeform 113"/>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24621" name="Line 114"/>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24622" name="Line 115"/>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24623" name="Line 116"/>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24624" name="Freeform 117"/>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4625" name="Freeform 118"/>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24626" name="Freeform 119"/>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4627" name="Freeform 120"/>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4628" name="Freeform 121"/>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4629" name="Freeform 122"/>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4630" name="Freeform 123"/>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sp>
        <p:nvSpPr>
          <p:cNvPr id="24599" name="Text Box 124"/>
          <p:cNvSpPr txBox="1">
            <a:spLocks noChangeArrowheads="1"/>
          </p:cNvSpPr>
          <p:nvPr/>
        </p:nvSpPr>
        <p:spPr bwMode="auto">
          <a:xfrm>
            <a:off x="4973638" y="1751013"/>
            <a:ext cx="1171575"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C00000"/>
                </a:solidFill>
              </a:rPr>
              <a:t>coverage</a:t>
            </a:r>
          </a:p>
        </p:txBody>
      </p:sp>
      <p:sp>
        <p:nvSpPr>
          <p:cNvPr id="24600" name="Line 125"/>
          <p:cNvSpPr>
            <a:spLocks noChangeShapeType="1"/>
          </p:cNvSpPr>
          <p:nvPr/>
        </p:nvSpPr>
        <p:spPr bwMode="auto">
          <a:xfrm flipH="1">
            <a:off x="5014913" y="2357438"/>
            <a:ext cx="542925"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4601" name="Freeform 126"/>
          <p:cNvSpPr>
            <a:spLocks/>
          </p:cNvSpPr>
          <p:nvPr/>
        </p:nvSpPr>
        <p:spPr bwMode="auto">
          <a:xfrm>
            <a:off x="5303838" y="2093913"/>
            <a:ext cx="384175" cy="495300"/>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4602" name="Line 127"/>
          <p:cNvSpPr>
            <a:spLocks noChangeShapeType="1"/>
          </p:cNvSpPr>
          <p:nvPr/>
        </p:nvSpPr>
        <p:spPr bwMode="auto">
          <a:xfrm flipH="1">
            <a:off x="5014913" y="2928938"/>
            <a:ext cx="528637"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4603" name="Freeform 128"/>
          <p:cNvSpPr>
            <a:spLocks/>
          </p:cNvSpPr>
          <p:nvPr/>
        </p:nvSpPr>
        <p:spPr bwMode="auto">
          <a:xfrm>
            <a:off x="5313363" y="2674938"/>
            <a:ext cx="384175" cy="495300"/>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4604" name="Group 129"/>
          <p:cNvGrpSpPr>
            <a:grpSpLocks/>
          </p:cNvGrpSpPr>
          <p:nvPr/>
        </p:nvGrpSpPr>
        <p:grpSpPr bwMode="auto">
          <a:xfrm>
            <a:off x="5053013" y="4003675"/>
            <a:ext cx="542925" cy="695325"/>
            <a:chOff x="3183" y="2522"/>
            <a:chExt cx="342" cy="438"/>
          </a:xfrm>
        </p:grpSpPr>
        <p:sp>
          <p:nvSpPr>
            <p:cNvPr id="24616" name="Line 130"/>
            <p:cNvSpPr>
              <a:spLocks noChangeShapeType="1"/>
            </p:cNvSpPr>
            <p:nvPr/>
          </p:nvSpPr>
          <p:spPr bwMode="auto">
            <a:xfrm flipH="1">
              <a:off x="3183" y="2625"/>
              <a:ext cx="342"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4617" name="Freeform 131"/>
            <p:cNvSpPr>
              <a:spLocks/>
            </p:cNvSpPr>
            <p:nvPr/>
          </p:nvSpPr>
          <p:spPr bwMode="auto">
            <a:xfrm>
              <a:off x="3365" y="2522"/>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4618" name="Line 132"/>
            <p:cNvSpPr>
              <a:spLocks noChangeShapeType="1"/>
            </p:cNvSpPr>
            <p:nvPr/>
          </p:nvSpPr>
          <p:spPr bwMode="auto">
            <a:xfrm flipH="1">
              <a:off x="3183" y="2859"/>
              <a:ext cx="342"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4619" name="Freeform 133"/>
            <p:cNvSpPr>
              <a:spLocks/>
            </p:cNvSpPr>
            <p:nvPr/>
          </p:nvSpPr>
          <p:spPr bwMode="auto">
            <a:xfrm>
              <a:off x="3365" y="2756"/>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grpSp>
        <p:nvGrpSpPr>
          <p:cNvPr id="24605" name="Group 134"/>
          <p:cNvGrpSpPr>
            <a:grpSpLocks/>
          </p:cNvGrpSpPr>
          <p:nvPr/>
        </p:nvGrpSpPr>
        <p:grpSpPr bwMode="auto">
          <a:xfrm>
            <a:off x="5053013" y="4884738"/>
            <a:ext cx="542925" cy="695325"/>
            <a:chOff x="3183" y="2522"/>
            <a:chExt cx="342" cy="438"/>
          </a:xfrm>
        </p:grpSpPr>
        <p:sp>
          <p:nvSpPr>
            <p:cNvPr id="24612" name="Line 135"/>
            <p:cNvSpPr>
              <a:spLocks noChangeShapeType="1"/>
            </p:cNvSpPr>
            <p:nvPr/>
          </p:nvSpPr>
          <p:spPr bwMode="auto">
            <a:xfrm flipH="1">
              <a:off x="3183" y="2625"/>
              <a:ext cx="342"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4613" name="Freeform 136"/>
            <p:cNvSpPr>
              <a:spLocks/>
            </p:cNvSpPr>
            <p:nvPr/>
          </p:nvSpPr>
          <p:spPr bwMode="auto">
            <a:xfrm>
              <a:off x="3365" y="2522"/>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4614" name="Line 137"/>
            <p:cNvSpPr>
              <a:spLocks noChangeShapeType="1"/>
            </p:cNvSpPr>
            <p:nvPr/>
          </p:nvSpPr>
          <p:spPr bwMode="auto">
            <a:xfrm flipH="1">
              <a:off x="3183" y="2859"/>
              <a:ext cx="342"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4615" name="Freeform 138"/>
            <p:cNvSpPr>
              <a:spLocks/>
            </p:cNvSpPr>
            <p:nvPr/>
          </p:nvSpPr>
          <p:spPr bwMode="auto">
            <a:xfrm>
              <a:off x="3365" y="2756"/>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grpSp>
        <p:nvGrpSpPr>
          <p:cNvPr id="24606" name="Group 139"/>
          <p:cNvGrpSpPr>
            <a:grpSpLocks/>
          </p:cNvGrpSpPr>
          <p:nvPr/>
        </p:nvGrpSpPr>
        <p:grpSpPr bwMode="auto">
          <a:xfrm>
            <a:off x="5053013" y="5722938"/>
            <a:ext cx="542925" cy="695325"/>
            <a:chOff x="3183" y="2522"/>
            <a:chExt cx="342" cy="438"/>
          </a:xfrm>
        </p:grpSpPr>
        <p:sp>
          <p:nvSpPr>
            <p:cNvPr id="24608" name="Line 140"/>
            <p:cNvSpPr>
              <a:spLocks noChangeShapeType="1"/>
            </p:cNvSpPr>
            <p:nvPr/>
          </p:nvSpPr>
          <p:spPr bwMode="auto">
            <a:xfrm flipH="1">
              <a:off x="3183" y="2625"/>
              <a:ext cx="342"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4609" name="Freeform 141"/>
            <p:cNvSpPr>
              <a:spLocks/>
            </p:cNvSpPr>
            <p:nvPr/>
          </p:nvSpPr>
          <p:spPr bwMode="auto">
            <a:xfrm>
              <a:off x="3365" y="2522"/>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4610" name="Line 142"/>
            <p:cNvSpPr>
              <a:spLocks noChangeShapeType="1"/>
            </p:cNvSpPr>
            <p:nvPr/>
          </p:nvSpPr>
          <p:spPr bwMode="auto">
            <a:xfrm flipH="1">
              <a:off x="3183" y="2859"/>
              <a:ext cx="342"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4611" name="Freeform 143"/>
            <p:cNvSpPr>
              <a:spLocks/>
            </p:cNvSpPr>
            <p:nvPr/>
          </p:nvSpPr>
          <p:spPr bwMode="auto">
            <a:xfrm>
              <a:off x="3365" y="2756"/>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sp>
        <p:nvSpPr>
          <p:cNvPr id="24607" name="Text Box 145"/>
          <p:cNvSpPr txBox="1">
            <a:spLocks noChangeArrowheads="1"/>
          </p:cNvSpPr>
          <p:nvPr/>
        </p:nvSpPr>
        <p:spPr bwMode="auto">
          <a:xfrm>
            <a:off x="2713038" y="2490788"/>
            <a:ext cx="1171575"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policy</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95300" y="120650"/>
            <a:ext cx="7915275" cy="617538"/>
          </a:xfrm>
        </p:spPr>
        <p:txBody>
          <a:bodyPr/>
          <a:lstStyle/>
          <a:p>
            <a:pPr eaLnBrk="1" hangingPunct="1"/>
            <a:r>
              <a:rPr lang="en-US" smtClean="0"/>
              <a:t>Coverage terminology</a:t>
            </a:r>
          </a:p>
        </p:txBody>
      </p:sp>
      <p:sp>
        <p:nvSpPr>
          <p:cNvPr id="3628084" name="Rectangle 52"/>
          <p:cNvSpPr>
            <a:spLocks noGrp="1" noChangeArrowheads="1"/>
          </p:cNvSpPr>
          <p:nvPr>
            <p:ph idx="1"/>
          </p:nvPr>
        </p:nvSpPr>
        <p:spPr>
          <a:xfrm>
            <a:off x="5811838" y="803275"/>
            <a:ext cx="2968625" cy="2647950"/>
          </a:xfrm>
        </p:spPr>
        <p:txBody>
          <a:bodyPr/>
          <a:lstStyle/>
          <a:p>
            <a:pPr>
              <a:buFont typeface="Arial" charset="0"/>
              <a:buChar char="•"/>
            </a:pPr>
            <a:r>
              <a:rPr lang="en-US" smtClean="0"/>
              <a:t>Property coverages cover tangible assets belonging to the insured, such as a vehicle, home, or the body of the insured</a:t>
            </a:r>
          </a:p>
        </p:txBody>
      </p:sp>
      <p:grpSp>
        <p:nvGrpSpPr>
          <p:cNvPr id="25604" name="Group 3"/>
          <p:cNvGrpSpPr>
            <a:grpSpLocks/>
          </p:cNvGrpSpPr>
          <p:nvPr/>
        </p:nvGrpSpPr>
        <p:grpSpPr bwMode="auto">
          <a:xfrm>
            <a:off x="3857625" y="857250"/>
            <a:ext cx="777875" cy="969963"/>
            <a:chOff x="2324" y="435"/>
            <a:chExt cx="933" cy="1052"/>
          </a:xfrm>
        </p:grpSpPr>
        <p:sp>
          <p:nvSpPr>
            <p:cNvPr id="25651" name="AutoShape 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5652" name="Freeform 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5653" name="Freeform 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5654" name="Freeform 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5655" name="Group 8"/>
            <p:cNvGrpSpPr>
              <a:grpSpLocks/>
            </p:cNvGrpSpPr>
            <p:nvPr/>
          </p:nvGrpSpPr>
          <p:grpSpPr bwMode="auto">
            <a:xfrm>
              <a:off x="2889" y="957"/>
              <a:ext cx="348" cy="510"/>
              <a:chOff x="2784" y="3210"/>
              <a:chExt cx="523" cy="772"/>
            </a:xfrm>
          </p:grpSpPr>
          <p:sp>
            <p:nvSpPr>
              <p:cNvPr id="25656"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25657"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25658" name="AutoShape 1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wrap="none" lIns="0" tIns="0" rIns="0" bIns="0" anchor="ctr">
                <a:spAutoFit/>
              </a:bodyPr>
              <a:lstStyle/>
              <a:p>
                <a:endParaRPr lang="en-US"/>
              </a:p>
            </p:txBody>
          </p:sp>
          <p:sp>
            <p:nvSpPr>
              <p:cNvPr id="25659" name="Oval 1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25605" name="Group 13"/>
          <p:cNvGrpSpPr>
            <a:grpSpLocks/>
          </p:cNvGrpSpPr>
          <p:nvPr/>
        </p:nvGrpSpPr>
        <p:grpSpPr bwMode="auto">
          <a:xfrm>
            <a:off x="1457325" y="2759075"/>
            <a:ext cx="747713" cy="747713"/>
            <a:chOff x="1350" y="686"/>
            <a:chExt cx="1132" cy="1132"/>
          </a:xfrm>
        </p:grpSpPr>
        <p:sp>
          <p:nvSpPr>
            <p:cNvPr id="25649" name="AutoShape 14"/>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5650" name="Picture 15" descr="j0151939"/>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5606" name="Text Box 16"/>
          <p:cNvSpPr txBox="1">
            <a:spLocks noChangeArrowheads="1"/>
          </p:cNvSpPr>
          <p:nvPr/>
        </p:nvSpPr>
        <p:spPr bwMode="auto">
          <a:xfrm>
            <a:off x="1233488" y="3546475"/>
            <a:ext cx="119697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insured</a:t>
            </a:r>
          </a:p>
        </p:txBody>
      </p:sp>
      <p:grpSp>
        <p:nvGrpSpPr>
          <p:cNvPr id="25607" name="Group 17"/>
          <p:cNvGrpSpPr>
            <a:grpSpLocks/>
          </p:cNvGrpSpPr>
          <p:nvPr/>
        </p:nvGrpSpPr>
        <p:grpSpPr bwMode="auto">
          <a:xfrm>
            <a:off x="7116763" y="4991100"/>
            <a:ext cx="747712" cy="747713"/>
            <a:chOff x="1350" y="686"/>
            <a:chExt cx="1132" cy="1132"/>
          </a:xfrm>
        </p:grpSpPr>
        <p:sp>
          <p:nvSpPr>
            <p:cNvPr id="25647" name="AutoShape 18"/>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5648" name="Picture 19" descr="j0151939"/>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5608" name="Text Box 20"/>
          <p:cNvSpPr txBox="1">
            <a:spLocks noChangeArrowheads="1"/>
          </p:cNvSpPr>
          <p:nvPr/>
        </p:nvSpPr>
        <p:spPr bwMode="auto">
          <a:xfrm>
            <a:off x="7978775" y="5037138"/>
            <a:ext cx="76835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third</a:t>
            </a:r>
            <a:br>
              <a:rPr lang="en-US">
                <a:solidFill>
                  <a:schemeClr val="bg1"/>
                </a:solidFill>
              </a:rPr>
            </a:br>
            <a:r>
              <a:rPr lang="en-US">
                <a:solidFill>
                  <a:schemeClr val="bg1"/>
                </a:solidFill>
              </a:rPr>
              <a:t>party</a:t>
            </a:r>
          </a:p>
        </p:txBody>
      </p:sp>
      <p:grpSp>
        <p:nvGrpSpPr>
          <p:cNvPr id="6" name="Group 21"/>
          <p:cNvGrpSpPr>
            <a:grpSpLocks/>
          </p:cNvGrpSpPr>
          <p:nvPr/>
        </p:nvGrpSpPr>
        <p:grpSpPr bwMode="auto">
          <a:xfrm>
            <a:off x="2241550" y="2062163"/>
            <a:ext cx="3538538" cy="1895475"/>
            <a:chOff x="1412" y="1299"/>
            <a:chExt cx="2229" cy="1194"/>
          </a:xfrm>
        </p:grpSpPr>
        <p:grpSp>
          <p:nvGrpSpPr>
            <p:cNvPr id="25631" name="Group 22"/>
            <p:cNvGrpSpPr>
              <a:grpSpLocks/>
            </p:cNvGrpSpPr>
            <p:nvPr/>
          </p:nvGrpSpPr>
          <p:grpSpPr bwMode="auto">
            <a:xfrm>
              <a:off x="2071" y="1543"/>
              <a:ext cx="1570" cy="281"/>
              <a:chOff x="1939" y="1760"/>
              <a:chExt cx="1570" cy="281"/>
            </a:xfrm>
          </p:grpSpPr>
          <p:sp>
            <p:nvSpPr>
              <p:cNvPr id="25645" name="Freeform 23"/>
              <p:cNvSpPr>
                <a:spLocks/>
              </p:cNvSpPr>
              <p:nvPr/>
            </p:nvSpPr>
            <p:spPr bwMode="auto">
              <a:xfrm>
                <a:off x="1939" y="1760"/>
                <a:ext cx="219" cy="281"/>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5646" name="Text Box 24"/>
              <p:cNvSpPr txBox="1">
                <a:spLocks noChangeArrowheads="1"/>
              </p:cNvSpPr>
              <p:nvPr/>
            </p:nvSpPr>
            <p:spPr bwMode="auto">
              <a:xfrm>
                <a:off x="2222" y="1804"/>
                <a:ext cx="1287"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777777"/>
                    </a:solidFill>
                  </a:rPr>
                  <a:t>collision</a:t>
                </a:r>
              </a:p>
            </p:txBody>
          </p:sp>
        </p:grpSp>
        <p:grpSp>
          <p:nvGrpSpPr>
            <p:cNvPr id="25632" name="Group 25"/>
            <p:cNvGrpSpPr>
              <a:grpSpLocks/>
            </p:cNvGrpSpPr>
            <p:nvPr/>
          </p:nvGrpSpPr>
          <p:grpSpPr bwMode="auto">
            <a:xfrm>
              <a:off x="2071" y="1877"/>
              <a:ext cx="1570" cy="281"/>
              <a:chOff x="1939" y="1760"/>
              <a:chExt cx="1570" cy="281"/>
            </a:xfrm>
          </p:grpSpPr>
          <p:sp>
            <p:nvSpPr>
              <p:cNvPr id="25643" name="Freeform 26"/>
              <p:cNvSpPr>
                <a:spLocks/>
              </p:cNvSpPr>
              <p:nvPr/>
            </p:nvSpPr>
            <p:spPr bwMode="auto">
              <a:xfrm>
                <a:off x="1939" y="1760"/>
                <a:ext cx="219" cy="281"/>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5644" name="Text Box 27"/>
              <p:cNvSpPr txBox="1">
                <a:spLocks noChangeArrowheads="1"/>
              </p:cNvSpPr>
              <p:nvPr/>
            </p:nvSpPr>
            <p:spPr bwMode="auto">
              <a:xfrm>
                <a:off x="2222" y="1804"/>
                <a:ext cx="1287"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777777"/>
                    </a:solidFill>
                  </a:rPr>
                  <a:t>comprehensive</a:t>
                </a:r>
              </a:p>
            </p:txBody>
          </p:sp>
        </p:grpSp>
        <p:grpSp>
          <p:nvGrpSpPr>
            <p:cNvPr id="25633" name="Group 28"/>
            <p:cNvGrpSpPr>
              <a:grpSpLocks/>
            </p:cNvGrpSpPr>
            <p:nvPr/>
          </p:nvGrpSpPr>
          <p:grpSpPr bwMode="auto">
            <a:xfrm>
              <a:off x="2071" y="2212"/>
              <a:ext cx="1570" cy="281"/>
              <a:chOff x="1939" y="1760"/>
              <a:chExt cx="1570" cy="281"/>
            </a:xfrm>
          </p:grpSpPr>
          <p:sp>
            <p:nvSpPr>
              <p:cNvPr id="25641" name="Freeform 29"/>
              <p:cNvSpPr>
                <a:spLocks/>
              </p:cNvSpPr>
              <p:nvPr/>
            </p:nvSpPr>
            <p:spPr bwMode="auto">
              <a:xfrm>
                <a:off x="1939" y="1760"/>
                <a:ext cx="219" cy="281"/>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5642" name="Text Box 30"/>
              <p:cNvSpPr txBox="1">
                <a:spLocks noChangeArrowheads="1"/>
              </p:cNvSpPr>
              <p:nvPr/>
            </p:nvSpPr>
            <p:spPr bwMode="auto">
              <a:xfrm>
                <a:off x="2222" y="1804"/>
                <a:ext cx="1287"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808080"/>
                    </a:solidFill>
                  </a:rPr>
                  <a:t>med. pay</a:t>
                </a:r>
              </a:p>
            </p:txBody>
          </p:sp>
        </p:grpSp>
        <p:sp>
          <p:nvSpPr>
            <p:cNvPr id="25634" name="Text Box 31"/>
            <p:cNvSpPr txBox="1">
              <a:spLocks noChangeArrowheads="1"/>
            </p:cNvSpPr>
            <p:nvPr/>
          </p:nvSpPr>
          <p:spPr bwMode="auto">
            <a:xfrm>
              <a:off x="2071" y="1299"/>
              <a:ext cx="1548"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u="sng">
                  <a:solidFill>
                    <a:schemeClr val="bg1"/>
                  </a:solidFill>
                </a:rPr>
                <a:t>property coverages</a:t>
              </a:r>
            </a:p>
          </p:txBody>
        </p:sp>
        <p:sp>
          <p:nvSpPr>
            <p:cNvPr id="25635" name="Line 32"/>
            <p:cNvSpPr>
              <a:spLocks noChangeShapeType="1"/>
            </p:cNvSpPr>
            <p:nvPr/>
          </p:nvSpPr>
          <p:spPr bwMode="auto">
            <a:xfrm flipH="1">
              <a:off x="1412" y="1663"/>
              <a:ext cx="630" cy="250"/>
            </a:xfrm>
            <a:prstGeom prst="line">
              <a:avLst/>
            </a:prstGeom>
            <a:noFill/>
            <a:ln w="28575">
              <a:solidFill>
                <a:srgbClr val="33CC33"/>
              </a:solidFill>
              <a:round/>
              <a:headEnd/>
              <a:tailEnd type="triangle" w="med" len="me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25636" name="Line 33"/>
            <p:cNvSpPr>
              <a:spLocks noChangeShapeType="1"/>
            </p:cNvSpPr>
            <p:nvPr/>
          </p:nvSpPr>
          <p:spPr bwMode="auto">
            <a:xfrm flipH="1">
              <a:off x="1434" y="1956"/>
              <a:ext cx="619" cy="0"/>
            </a:xfrm>
            <a:prstGeom prst="line">
              <a:avLst/>
            </a:prstGeom>
            <a:noFill/>
            <a:ln w="28575">
              <a:solidFill>
                <a:srgbClr val="33CC33"/>
              </a:solidFill>
              <a:round/>
              <a:headEnd/>
              <a:tailEnd type="triangle" w="med" len="me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25637" name="Line 34"/>
            <p:cNvSpPr>
              <a:spLocks noChangeShapeType="1"/>
            </p:cNvSpPr>
            <p:nvPr/>
          </p:nvSpPr>
          <p:spPr bwMode="auto">
            <a:xfrm flipH="1" flipV="1">
              <a:off x="1434" y="2032"/>
              <a:ext cx="630" cy="272"/>
            </a:xfrm>
            <a:prstGeom prst="line">
              <a:avLst/>
            </a:prstGeom>
            <a:noFill/>
            <a:ln w="28575">
              <a:solidFill>
                <a:srgbClr val="33CC33"/>
              </a:solidFill>
              <a:round/>
              <a:headEnd/>
              <a:tailEnd type="triangle" w="med" len="me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pic>
          <p:nvPicPr>
            <p:cNvPr id="25638" name="Picture 35" descr="BS01887_"/>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665" y="1614"/>
              <a:ext cx="171" cy="2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39" name="Picture 36" descr="BS01887_"/>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665" y="1830"/>
              <a:ext cx="171" cy="2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40" name="Picture 37" descr="BS01887_"/>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665" y="2045"/>
              <a:ext cx="171" cy="2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0" name="Group 38"/>
          <p:cNvGrpSpPr>
            <a:grpSpLocks/>
          </p:cNvGrpSpPr>
          <p:nvPr/>
        </p:nvGrpSpPr>
        <p:grpSpPr bwMode="auto">
          <a:xfrm>
            <a:off x="3392488" y="4518025"/>
            <a:ext cx="3611562" cy="1343025"/>
            <a:chOff x="2071" y="2936"/>
            <a:chExt cx="2275" cy="846"/>
          </a:xfrm>
        </p:grpSpPr>
        <p:grpSp>
          <p:nvGrpSpPr>
            <p:cNvPr id="25620" name="Group 39"/>
            <p:cNvGrpSpPr>
              <a:grpSpLocks/>
            </p:cNvGrpSpPr>
            <p:nvPr/>
          </p:nvGrpSpPr>
          <p:grpSpPr bwMode="auto">
            <a:xfrm>
              <a:off x="2071" y="3156"/>
              <a:ext cx="1570" cy="281"/>
              <a:chOff x="1939" y="1760"/>
              <a:chExt cx="1570" cy="281"/>
            </a:xfrm>
          </p:grpSpPr>
          <p:sp>
            <p:nvSpPr>
              <p:cNvPr id="25629" name="Freeform 40"/>
              <p:cNvSpPr>
                <a:spLocks/>
              </p:cNvSpPr>
              <p:nvPr/>
            </p:nvSpPr>
            <p:spPr bwMode="auto">
              <a:xfrm>
                <a:off x="1939" y="1760"/>
                <a:ext cx="219" cy="281"/>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5630" name="Text Box 41"/>
              <p:cNvSpPr txBox="1">
                <a:spLocks noChangeArrowheads="1"/>
              </p:cNvSpPr>
              <p:nvPr/>
            </p:nvSpPr>
            <p:spPr bwMode="auto">
              <a:xfrm>
                <a:off x="2222" y="1804"/>
                <a:ext cx="1287"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808080"/>
                    </a:solidFill>
                  </a:rPr>
                  <a:t>liability - vehicle</a:t>
                </a:r>
              </a:p>
            </p:txBody>
          </p:sp>
        </p:grpSp>
        <p:grpSp>
          <p:nvGrpSpPr>
            <p:cNvPr id="25621" name="Group 42"/>
            <p:cNvGrpSpPr>
              <a:grpSpLocks/>
            </p:cNvGrpSpPr>
            <p:nvPr/>
          </p:nvGrpSpPr>
          <p:grpSpPr bwMode="auto">
            <a:xfrm>
              <a:off x="2071" y="3501"/>
              <a:ext cx="1570" cy="281"/>
              <a:chOff x="1939" y="1760"/>
              <a:chExt cx="1570" cy="281"/>
            </a:xfrm>
          </p:grpSpPr>
          <p:sp>
            <p:nvSpPr>
              <p:cNvPr id="25627" name="Freeform 43"/>
              <p:cNvSpPr>
                <a:spLocks/>
              </p:cNvSpPr>
              <p:nvPr/>
            </p:nvSpPr>
            <p:spPr bwMode="auto">
              <a:xfrm>
                <a:off x="1939" y="1760"/>
                <a:ext cx="219" cy="281"/>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5628" name="Text Box 44"/>
              <p:cNvSpPr txBox="1">
                <a:spLocks noChangeArrowheads="1"/>
              </p:cNvSpPr>
              <p:nvPr/>
            </p:nvSpPr>
            <p:spPr bwMode="auto">
              <a:xfrm>
                <a:off x="2222" y="1804"/>
                <a:ext cx="1287"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808080"/>
                    </a:solidFill>
                  </a:rPr>
                  <a:t>liability - injury</a:t>
                </a:r>
              </a:p>
            </p:txBody>
          </p:sp>
        </p:grpSp>
        <p:sp>
          <p:nvSpPr>
            <p:cNvPr id="25622" name="Line 45"/>
            <p:cNvSpPr>
              <a:spLocks noChangeShapeType="1"/>
            </p:cNvSpPr>
            <p:nvPr/>
          </p:nvSpPr>
          <p:spPr bwMode="auto">
            <a:xfrm>
              <a:off x="3705" y="3303"/>
              <a:ext cx="641" cy="119"/>
            </a:xfrm>
            <a:prstGeom prst="line">
              <a:avLst/>
            </a:prstGeom>
            <a:noFill/>
            <a:ln w="28575">
              <a:solidFill>
                <a:srgbClr val="33CC33"/>
              </a:solidFill>
              <a:round/>
              <a:headEnd/>
              <a:tailEnd type="triangle" w="med" len="me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25623" name="Line 46"/>
            <p:cNvSpPr>
              <a:spLocks noChangeShapeType="1"/>
            </p:cNvSpPr>
            <p:nvPr/>
          </p:nvSpPr>
          <p:spPr bwMode="auto">
            <a:xfrm flipV="1">
              <a:off x="3705" y="3509"/>
              <a:ext cx="641" cy="174"/>
            </a:xfrm>
            <a:prstGeom prst="line">
              <a:avLst/>
            </a:prstGeom>
            <a:noFill/>
            <a:ln w="28575">
              <a:solidFill>
                <a:srgbClr val="33CC33"/>
              </a:solidFill>
              <a:round/>
              <a:headEnd/>
              <a:tailEnd type="triangle" w="med" len="me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25624" name="Text Box 47"/>
            <p:cNvSpPr txBox="1">
              <a:spLocks noChangeArrowheads="1"/>
            </p:cNvSpPr>
            <p:nvPr/>
          </p:nvSpPr>
          <p:spPr bwMode="auto">
            <a:xfrm>
              <a:off x="2071" y="2936"/>
              <a:ext cx="1548"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u="sng">
                  <a:solidFill>
                    <a:schemeClr val="bg1"/>
                  </a:solidFill>
                </a:rPr>
                <a:t>liability coverages</a:t>
              </a:r>
            </a:p>
          </p:txBody>
        </p:sp>
        <p:pic>
          <p:nvPicPr>
            <p:cNvPr id="25625" name="Picture 48" descr="BS01887_"/>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901" y="3231"/>
              <a:ext cx="171" cy="2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26" name="Picture 49" descr="BS01887_"/>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901" y="3447"/>
              <a:ext cx="171" cy="2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5611" name="Line 50"/>
          <p:cNvSpPr>
            <a:spLocks noChangeShapeType="1"/>
          </p:cNvSpPr>
          <p:nvPr/>
        </p:nvSpPr>
        <p:spPr bwMode="auto">
          <a:xfrm>
            <a:off x="1843088" y="1319213"/>
            <a:ext cx="0" cy="1422400"/>
          </a:xfrm>
          <a:prstGeom prst="line">
            <a:avLst/>
          </a:prstGeom>
          <a:noFill/>
          <a:ln w="28575">
            <a:solidFill>
              <a:srgbClr val="777777"/>
            </a:solidFill>
            <a:round/>
            <a:headEnd/>
            <a:tailEnd type="diamond"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5612" name="Line 51"/>
          <p:cNvSpPr>
            <a:spLocks noChangeShapeType="1"/>
          </p:cNvSpPr>
          <p:nvPr/>
        </p:nvSpPr>
        <p:spPr bwMode="auto">
          <a:xfrm>
            <a:off x="1825625" y="1335088"/>
            <a:ext cx="2019300" cy="0"/>
          </a:xfrm>
          <a:prstGeom prst="line">
            <a:avLst/>
          </a:prstGeom>
          <a:noFill/>
          <a:ln w="28575">
            <a:solidFill>
              <a:srgbClr val="777777"/>
            </a:solidFill>
            <a:round/>
            <a:headEnd/>
            <a:tailEnd type="diamond" w="med" len="me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628085" name="Rectangle 53"/>
          <p:cNvSpPr>
            <a:spLocks noChangeArrowheads="1"/>
          </p:cNvSpPr>
          <p:nvPr/>
        </p:nvSpPr>
        <p:spPr bwMode="auto">
          <a:xfrm>
            <a:off x="461963" y="4092575"/>
            <a:ext cx="2743200" cy="2243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Arial" charset="0"/>
              <a:buChar char="•"/>
            </a:pPr>
            <a:r>
              <a:rPr lang="en-US" sz="2400" b="0">
                <a:solidFill>
                  <a:schemeClr val="bg1"/>
                </a:solidFill>
              </a:rPr>
              <a:t>Liability coverages cover the liability of the insured when damage is done to a third party</a:t>
            </a:r>
          </a:p>
        </p:txBody>
      </p:sp>
      <p:grpSp>
        <p:nvGrpSpPr>
          <p:cNvPr id="25614" name="Group 54"/>
          <p:cNvGrpSpPr>
            <a:grpSpLocks/>
          </p:cNvGrpSpPr>
          <p:nvPr/>
        </p:nvGrpSpPr>
        <p:grpSpPr bwMode="auto">
          <a:xfrm>
            <a:off x="8632825" y="79375"/>
            <a:ext cx="431800" cy="461963"/>
            <a:chOff x="3777" y="1768"/>
            <a:chExt cx="467" cy="499"/>
          </a:xfrm>
        </p:grpSpPr>
        <p:sp>
          <p:nvSpPr>
            <p:cNvPr id="25618" name="Rectangle 55"/>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25619" name="AutoShape 56"/>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grpSp>
      <p:grpSp>
        <p:nvGrpSpPr>
          <p:cNvPr id="14" name="Group 57"/>
          <p:cNvGrpSpPr>
            <a:grpSpLocks/>
          </p:cNvGrpSpPr>
          <p:nvPr/>
        </p:nvGrpSpPr>
        <p:grpSpPr bwMode="auto">
          <a:xfrm>
            <a:off x="8632825" y="79375"/>
            <a:ext cx="431800" cy="461963"/>
            <a:chOff x="2967" y="1718"/>
            <a:chExt cx="467" cy="499"/>
          </a:xfrm>
        </p:grpSpPr>
        <p:sp>
          <p:nvSpPr>
            <p:cNvPr id="25616" name="Rectangle 58"/>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25617" name="Rectangle 59"/>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wrap="none" lIns="0" tIns="0" rIns="0" bIns="0" anchor="ctr">
              <a:spAutoFit/>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628084">
                                            <p:txEl>
                                              <p:pRg st="0" end="0"/>
                                            </p:txEl>
                                          </p:spTgt>
                                        </p:tgtEl>
                                        <p:attrNameLst>
                                          <p:attrName>style.visibility</p:attrName>
                                        </p:attrNameLst>
                                      </p:cBhvr>
                                      <p:to>
                                        <p:strVal val="visible"/>
                                      </p:to>
                                    </p:set>
                                    <p:animEffect transition="in" filter="wipe(up)">
                                      <p:cBhvr>
                                        <p:cTn id="10" dur="500"/>
                                        <p:tgtEl>
                                          <p:spTgt spid="3628084">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3628085"/>
                                        </p:tgtEl>
                                        <p:attrNameLst>
                                          <p:attrName>style.visibility</p:attrName>
                                        </p:attrNameLst>
                                      </p:cBhvr>
                                      <p:to>
                                        <p:strVal val="visible"/>
                                      </p:to>
                                    </p:set>
                                    <p:animEffect transition="in" filter="wipe(up)">
                                      <p:cBhvr>
                                        <p:cTn id="18" dur="500"/>
                                        <p:tgtEl>
                                          <p:spTgt spid="3628085"/>
                                        </p:tgtEl>
                                      </p:cBhvr>
                                    </p:animEffect>
                                  </p:childTnLst>
                                </p:cTn>
                              </p:par>
                            </p:childTnLst>
                          </p:cTn>
                        </p:par>
                        <p:par>
                          <p:cTn id="19" fill="hold" nodeType="afterGroup">
                            <p:stCondLst>
                              <p:cond delay="500"/>
                            </p:stCondLst>
                            <p:childTnLst>
                              <p:par>
                                <p:cTn id="20" presetID="17" presetClass="entr" presetSubtype="10"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ppt_w</p:attrName>
                                        </p:attrNameLst>
                                      </p:cBhvr>
                                      <p:tavLst>
                                        <p:tav tm="0">
                                          <p:val>
                                            <p:fltVal val="0"/>
                                          </p:val>
                                        </p:tav>
                                        <p:tav tm="100000">
                                          <p:val>
                                            <p:strVal val="#ppt_w"/>
                                          </p:val>
                                        </p:tav>
                                      </p:tavLst>
                                    </p:anim>
                                    <p:anim calcmode="lin" valueType="num">
                                      <p:cBhvr>
                                        <p:cTn id="23" dur="500" fill="hold"/>
                                        <p:tgtEl>
                                          <p:spTgt spid="1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8084" grpId="0" build="p"/>
      <p:bldP spid="3628085" grpId="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solidFill>
                  <a:srgbClr val="CC00CC"/>
                </a:solidFill>
              </a:rPr>
              <a:t>(Notes only slide)</a:t>
            </a:r>
          </a:p>
        </p:txBody>
      </p:sp>
      <p:sp>
        <p:nvSpPr>
          <p:cNvPr id="26627" name="Rectangle 3"/>
          <p:cNvSpPr>
            <a:spLocks noGrp="1" noChangeArrowheads="1"/>
          </p:cNvSpPr>
          <p:nvPr>
            <p:ph idx="1"/>
          </p:nvPr>
        </p:nvSpPr>
        <p:spPr/>
        <p:txBody>
          <a:bodyPr/>
          <a:lstStyle/>
          <a:p>
            <a:pPr>
              <a:buFont typeface="Arial" charset="0"/>
              <a:buChar char="•"/>
            </a:pPr>
            <a:endParaRPr lang="en-US" smtClean="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2"/>
          <p:cNvGrpSpPr>
            <a:grpSpLocks/>
          </p:cNvGrpSpPr>
          <p:nvPr/>
        </p:nvGrpSpPr>
        <p:grpSpPr bwMode="auto">
          <a:xfrm>
            <a:off x="6372225" y="6159500"/>
            <a:ext cx="962025" cy="155575"/>
            <a:chOff x="3516" y="3880"/>
            <a:chExt cx="606" cy="98"/>
          </a:xfrm>
        </p:grpSpPr>
        <p:sp>
          <p:nvSpPr>
            <p:cNvPr id="27843" name="Line 3"/>
            <p:cNvSpPr>
              <a:spLocks noChangeShapeType="1"/>
            </p:cNvSpPr>
            <p:nvPr/>
          </p:nvSpPr>
          <p:spPr bwMode="auto">
            <a:xfrm flipH="1">
              <a:off x="3516" y="3939"/>
              <a:ext cx="243"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27844" name="Group 4"/>
            <p:cNvGrpSpPr>
              <a:grpSpLocks/>
            </p:cNvGrpSpPr>
            <p:nvPr/>
          </p:nvGrpSpPr>
          <p:grpSpPr bwMode="auto">
            <a:xfrm>
              <a:off x="3680" y="3880"/>
              <a:ext cx="442" cy="98"/>
              <a:chOff x="3818" y="2409"/>
              <a:chExt cx="865" cy="192"/>
            </a:xfrm>
          </p:grpSpPr>
          <p:sp>
            <p:nvSpPr>
              <p:cNvPr id="27845" name="Freeform 5"/>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27846" name="Freeform 6"/>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27847" name="Freeform 7"/>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27848" name="Freeform 8"/>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27849" name="Freeform 9"/>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27850" name="Freeform 10"/>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27851" name="Freeform 11"/>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27852" name="Freeform 12"/>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27853" name="Freeform 13"/>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grpSp>
      <p:grpSp>
        <p:nvGrpSpPr>
          <p:cNvPr id="27651" name="Group 14"/>
          <p:cNvGrpSpPr>
            <a:grpSpLocks/>
          </p:cNvGrpSpPr>
          <p:nvPr/>
        </p:nvGrpSpPr>
        <p:grpSpPr bwMode="auto">
          <a:xfrm>
            <a:off x="6372225" y="5311775"/>
            <a:ext cx="962025" cy="155575"/>
            <a:chOff x="3516" y="3880"/>
            <a:chExt cx="606" cy="98"/>
          </a:xfrm>
        </p:grpSpPr>
        <p:sp>
          <p:nvSpPr>
            <p:cNvPr id="27832" name="Line 15"/>
            <p:cNvSpPr>
              <a:spLocks noChangeShapeType="1"/>
            </p:cNvSpPr>
            <p:nvPr/>
          </p:nvSpPr>
          <p:spPr bwMode="auto">
            <a:xfrm flipH="1">
              <a:off x="3516" y="3939"/>
              <a:ext cx="243"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27833" name="Group 16"/>
            <p:cNvGrpSpPr>
              <a:grpSpLocks/>
            </p:cNvGrpSpPr>
            <p:nvPr/>
          </p:nvGrpSpPr>
          <p:grpSpPr bwMode="auto">
            <a:xfrm>
              <a:off x="3680" y="3880"/>
              <a:ext cx="442" cy="98"/>
              <a:chOff x="3818" y="2409"/>
              <a:chExt cx="865" cy="192"/>
            </a:xfrm>
          </p:grpSpPr>
          <p:sp>
            <p:nvSpPr>
              <p:cNvPr id="27834" name="Freeform 17"/>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27835" name="Freeform 18"/>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27836" name="Freeform 19"/>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27837" name="Freeform 20"/>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27838" name="Freeform 21"/>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27839" name="Freeform 22"/>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27840" name="Freeform 23"/>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27841" name="Freeform 24"/>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27842" name="Freeform 25"/>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grpSp>
      <p:grpSp>
        <p:nvGrpSpPr>
          <p:cNvPr id="27652" name="Group 26"/>
          <p:cNvGrpSpPr>
            <a:grpSpLocks/>
          </p:cNvGrpSpPr>
          <p:nvPr/>
        </p:nvGrpSpPr>
        <p:grpSpPr bwMode="auto">
          <a:xfrm>
            <a:off x="6372225" y="4421188"/>
            <a:ext cx="962025" cy="155575"/>
            <a:chOff x="3516" y="3880"/>
            <a:chExt cx="606" cy="98"/>
          </a:xfrm>
        </p:grpSpPr>
        <p:sp>
          <p:nvSpPr>
            <p:cNvPr id="27821" name="Line 27"/>
            <p:cNvSpPr>
              <a:spLocks noChangeShapeType="1"/>
            </p:cNvSpPr>
            <p:nvPr/>
          </p:nvSpPr>
          <p:spPr bwMode="auto">
            <a:xfrm flipH="1">
              <a:off x="3516" y="3939"/>
              <a:ext cx="243"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27822" name="Group 28"/>
            <p:cNvGrpSpPr>
              <a:grpSpLocks/>
            </p:cNvGrpSpPr>
            <p:nvPr/>
          </p:nvGrpSpPr>
          <p:grpSpPr bwMode="auto">
            <a:xfrm>
              <a:off x="3680" y="3880"/>
              <a:ext cx="442" cy="98"/>
              <a:chOff x="3818" y="2409"/>
              <a:chExt cx="865" cy="192"/>
            </a:xfrm>
          </p:grpSpPr>
          <p:sp>
            <p:nvSpPr>
              <p:cNvPr id="27823" name="Freeform 29"/>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27824" name="Freeform 30"/>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27825" name="Freeform 31"/>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27826" name="Freeform 32"/>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27827" name="Freeform 33"/>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27828" name="Freeform 34"/>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27829" name="Freeform 35"/>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27830" name="Freeform 36"/>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27831" name="Freeform 37"/>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grpSp>
      <p:sp>
        <p:nvSpPr>
          <p:cNvPr id="27653" name="Line 38"/>
          <p:cNvSpPr>
            <a:spLocks noChangeShapeType="1"/>
          </p:cNvSpPr>
          <p:nvPr/>
        </p:nvSpPr>
        <p:spPr bwMode="auto">
          <a:xfrm flipH="1">
            <a:off x="6353175" y="3033713"/>
            <a:ext cx="514350"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7654" name="Line 39"/>
          <p:cNvSpPr>
            <a:spLocks noChangeShapeType="1"/>
          </p:cNvSpPr>
          <p:nvPr/>
        </p:nvSpPr>
        <p:spPr bwMode="auto">
          <a:xfrm flipV="1">
            <a:off x="5291138" y="1774825"/>
            <a:ext cx="0" cy="1685925"/>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7655" name="Rectangle 40"/>
          <p:cNvSpPr>
            <a:spLocks noGrp="1" noChangeArrowheads="1"/>
          </p:cNvSpPr>
          <p:nvPr>
            <p:ph type="title"/>
          </p:nvPr>
        </p:nvSpPr>
        <p:spPr/>
        <p:txBody>
          <a:bodyPr/>
          <a:lstStyle/>
          <a:p>
            <a:pPr eaLnBrk="1" hangingPunct="1"/>
            <a:r>
              <a:rPr lang="en-US" smtClean="0"/>
              <a:t>Coverage terms</a:t>
            </a:r>
          </a:p>
        </p:txBody>
      </p:sp>
      <p:sp>
        <p:nvSpPr>
          <p:cNvPr id="27656" name="Rectangle 205"/>
          <p:cNvSpPr>
            <a:spLocks noGrp="1" noChangeArrowheads="1"/>
          </p:cNvSpPr>
          <p:nvPr>
            <p:ph idx="1"/>
          </p:nvPr>
        </p:nvSpPr>
        <p:spPr>
          <a:xfrm>
            <a:off x="519113" y="914400"/>
            <a:ext cx="3236912" cy="5486400"/>
          </a:xfrm>
        </p:spPr>
        <p:txBody>
          <a:bodyPr/>
          <a:lstStyle/>
          <a:p>
            <a:pPr>
              <a:buFont typeface="Arial" charset="0"/>
              <a:buChar char="•"/>
            </a:pPr>
            <a:r>
              <a:rPr lang="en-US" smtClean="0"/>
              <a:t>A </a:t>
            </a:r>
            <a:r>
              <a:rPr lang="en-US" b="1" smtClean="0"/>
              <a:t>coverage term</a:t>
            </a:r>
            <a:r>
              <a:rPr lang="en-US" smtClean="0"/>
              <a:t> is a value that further limits or defines the coverage</a:t>
            </a:r>
          </a:p>
        </p:txBody>
      </p:sp>
      <p:sp>
        <p:nvSpPr>
          <p:cNvPr id="27657" name="Text Box 41"/>
          <p:cNvSpPr txBox="1">
            <a:spLocks noChangeArrowheads="1"/>
          </p:cNvSpPr>
          <p:nvPr/>
        </p:nvSpPr>
        <p:spPr bwMode="auto">
          <a:xfrm>
            <a:off x="1038225" y="3698875"/>
            <a:ext cx="9588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contact</a:t>
            </a:r>
          </a:p>
        </p:txBody>
      </p:sp>
      <p:sp>
        <p:nvSpPr>
          <p:cNvPr id="27658" name="Text Box 42"/>
          <p:cNvSpPr txBox="1">
            <a:spLocks noChangeArrowheads="1"/>
          </p:cNvSpPr>
          <p:nvPr/>
        </p:nvSpPr>
        <p:spPr bwMode="auto">
          <a:xfrm>
            <a:off x="2125663" y="3698875"/>
            <a:ext cx="11715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location</a:t>
            </a:r>
          </a:p>
        </p:txBody>
      </p:sp>
      <p:sp>
        <p:nvSpPr>
          <p:cNvPr id="27659" name="Text Box 43"/>
          <p:cNvSpPr txBox="1">
            <a:spLocks noChangeArrowheads="1"/>
          </p:cNvSpPr>
          <p:nvPr/>
        </p:nvSpPr>
        <p:spPr bwMode="auto">
          <a:xfrm>
            <a:off x="3503613" y="2490788"/>
            <a:ext cx="1171575"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policy</a:t>
            </a:r>
          </a:p>
        </p:txBody>
      </p:sp>
      <p:sp>
        <p:nvSpPr>
          <p:cNvPr id="27660" name="Line 44"/>
          <p:cNvSpPr>
            <a:spLocks noChangeShapeType="1"/>
          </p:cNvSpPr>
          <p:nvPr/>
        </p:nvSpPr>
        <p:spPr bwMode="auto">
          <a:xfrm>
            <a:off x="1489075" y="3479800"/>
            <a:ext cx="3794125"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7661" name="Line 45"/>
          <p:cNvSpPr>
            <a:spLocks noChangeShapeType="1"/>
          </p:cNvSpPr>
          <p:nvPr/>
        </p:nvSpPr>
        <p:spPr bwMode="auto">
          <a:xfrm>
            <a:off x="1508125" y="3462338"/>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7662" name="Line 46"/>
          <p:cNvSpPr>
            <a:spLocks noChangeShapeType="1"/>
          </p:cNvSpPr>
          <p:nvPr/>
        </p:nvSpPr>
        <p:spPr bwMode="auto">
          <a:xfrm>
            <a:off x="5292725" y="3462338"/>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7663" name="Line 47"/>
          <p:cNvSpPr>
            <a:spLocks noChangeShapeType="1"/>
          </p:cNvSpPr>
          <p:nvPr/>
        </p:nvSpPr>
        <p:spPr bwMode="auto">
          <a:xfrm>
            <a:off x="2703513" y="3462338"/>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7664" name="Text Box 48"/>
          <p:cNvSpPr txBox="1">
            <a:spLocks noChangeArrowheads="1"/>
          </p:cNvSpPr>
          <p:nvPr/>
        </p:nvSpPr>
        <p:spPr bwMode="auto">
          <a:xfrm>
            <a:off x="3430588" y="1279525"/>
            <a:ext cx="130492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account</a:t>
            </a:r>
          </a:p>
        </p:txBody>
      </p:sp>
      <p:grpSp>
        <p:nvGrpSpPr>
          <p:cNvPr id="27665" name="Group 49"/>
          <p:cNvGrpSpPr>
            <a:grpSpLocks/>
          </p:cNvGrpSpPr>
          <p:nvPr/>
        </p:nvGrpSpPr>
        <p:grpSpPr bwMode="auto">
          <a:xfrm>
            <a:off x="4827588" y="909638"/>
            <a:ext cx="1046162" cy="863600"/>
            <a:chOff x="465" y="602"/>
            <a:chExt cx="798" cy="659"/>
          </a:xfrm>
        </p:grpSpPr>
        <p:sp>
          <p:nvSpPr>
            <p:cNvPr id="27801" name="AutoShape 50"/>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27802" name="Rectangle 51"/>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27803" name="Rectangle 52"/>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27804" name="Rectangle 53"/>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27805" name="Rectangle 54"/>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wrap="none" anchor="ctr"/>
            <a:lstStyle/>
            <a:p>
              <a:endParaRPr lang="en-US"/>
            </a:p>
          </p:txBody>
        </p:sp>
        <p:sp>
          <p:nvSpPr>
            <p:cNvPr id="27806" name="Rectangle 55"/>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27807" name="Line 56"/>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7808" name="Line 57"/>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27809" name="Group 58"/>
            <p:cNvGrpSpPr>
              <a:grpSpLocks/>
            </p:cNvGrpSpPr>
            <p:nvPr/>
          </p:nvGrpSpPr>
          <p:grpSpPr bwMode="auto">
            <a:xfrm>
              <a:off x="575" y="644"/>
              <a:ext cx="508" cy="139"/>
              <a:chOff x="3046" y="1026"/>
              <a:chExt cx="502" cy="138"/>
            </a:xfrm>
          </p:grpSpPr>
          <p:sp>
            <p:nvSpPr>
              <p:cNvPr id="27810" name="Line 59"/>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7811" name="Line 60"/>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7812" name="Line 61"/>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7813" name="Line 62"/>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7814" name="Line 63"/>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7815" name="Line 64"/>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7816" name="Oval 65"/>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7817" name="Freeform 66"/>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7818" name="Freeform 67"/>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7819" name="Freeform 68"/>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7820" name="Freeform 69"/>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grpSp>
        <p:nvGrpSpPr>
          <p:cNvPr id="27666" name="Group 70"/>
          <p:cNvGrpSpPr>
            <a:grpSpLocks/>
          </p:cNvGrpSpPr>
          <p:nvPr/>
        </p:nvGrpSpPr>
        <p:grpSpPr bwMode="auto">
          <a:xfrm>
            <a:off x="4751388" y="2044700"/>
            <a:ext cx="1057275" cy="1190625"/>
            <a:chOff x="2324" y="435"/>
            <a:chExt cx="933" cy="1052"/>
          </a:xfrm>
        </p:grpSpPr>
        <p:sp>
          <p:nvSpPr>
            <p:cNvPr id="27792" name="AutoShape 71"/>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7793" name="Freeform 72"/>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7794" name="Freeform 73"/>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7795" name="Freeform 74"/>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7796" name="Group 75"/>
            <p:cNvGrpSpPr>
              <a:grpSpLocks/>
            </p:cNvGrpSpPr>
            <p:nvPr/>
          </p:nvGrpSpPr>
          <p:grpSpPr bwMode="auto">
            <a:xfrm>
              <a:off x="2889" y="957"/>
              <a:ext cx="348" cy="510"/>
              <a:chOff x="2784" y="3210"/>
              <a:chExt cx="523" cy="772"/>
            </a:xfrm>
          </p:grpSpPr>
          <p:sp>
            <p:nvSpPr>
              <p:cNvPr id="27797" name="AutoShape 7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27798" name="AutoShape 7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27799" name="AutoShape 78"/>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wrap="none" lIns="0" tIns="0" rIns="0" bIns="0" anchor="ctr">
                <a:spAutoFit/>
              </a:bodyPr>
              <a:lstStyle/>
              <a:p>
                <a:endParaRPr lang="en-US"/>
              </a:p>
            </p:txBody>
          </p:sp>
          <p:sp>
            <p:nvSpPr>
              <p:cNvPr id="27800" name="Oval 79"/>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grpSp>
      </p:grpSp>
      <p:sp>
        <p:nvSpPr>
          <p:cNvPr id="27667" name="AutoShape 80"/>
          <p:cNvSpPr>
            <a:spLocks noChangeArrowheads="1"/>
          </p:cNvSpPr>
          <p:nvPr/>
        </p:nvSpPr>
        <p:spPr bwMode="auto">
          <a:xfrm>
            <a:off x="1063625" y="4032250"/>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27668" name="AutoShape 81"/>
          <p:cNvSpPr>
            <a:spLocks noChangeArrowheads="1"/>
          </p:cNvSpPr>
          <p:nvPr/>
        </p:nvSpPr>
        <p:spPr bwMode="auto">
          <a:xfrm>
            <a:off x="1131888" y="4762500"/>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27669" name="AutoShape 82"/>
          <p:cNvSpPr>
            <a:spLocks noChangeArrowheads="1"/>
          </p:cNvSpPr>
          <p:nvPr/>
        </p:nvSpPr>
        <p:spPr bwMode="auto">
          <a:xfrm>
            <a:off x="1200150" y="5492750"/>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27670" name="Text Box 83"/>
          <p:cNvSpPr txBox="1">
            <a:spLocks noChangeArrowheads="1"/>
          </p:cNvSpPr>
          <p:nvPr/>
        </p:nvSpPr>
        <p:spPr bwMode="auto">
          <a:xfrm>
            <a:off x="4576763" y="3698875"/>
            <a:ext cx="152082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coverable</a:t>
            </a:r>
          </a:p>
        </p:txBody>
      </p:sp>
      <p:grpSp>
        <p:nvGrpSpPr>
          <p:cNvPr id="27671" name="Group 84"/>
          <p:cNvGrpSpPr>
            <a:grpSpLocks/>
          </p:cNvGrpSpPr>
          <p:nvPr/>
        </p:nvGrpSpPr>
        <p:grpSpPr bwMode="auto">
          <a:xfrm>
            <a:off x="4789488" y="4011613"/>
            <a:ext cx="1047750" cy="717550"/>
            <a:chOff x="2387" y="675"/>
            <a:chExt cx="814" cy="558"/>
          </a:xfrm>
        </p:grpSpPr>
        <p:sp>
          <p:nvSpPr>
            <p:cNvPr id="27775" name="Freeform 85"/>
            <p:cNvSpPr>
              <a:spLocks/>
            </p:cNvSpPr>
            <p:nvPr/>
          </p:nvSpPr>
          <p:spPr bwMode="auto">
            <a:xfrm>
              <a:off x="2988" y="1022"/>
              <a:ext cx="94" cy="148"/>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7776" name="Freeform 86"/>
            <p:cNvSpPr>
              <a:spLocks/>
            </p:cNvSpPr>
            <p:nvPr/>
          </p:nvSpPr>
          <p:spPr bwMode="auto">
            <a:xfrm>
              <a:off x="2850" y="917"/>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7777" name="AutoShape 87"/>
            <p:cNvSpPr>
              <a:spLocks noChangeArrowheads="1"/>
            </p:cNvSpPr>
            <p:nvPr/>
          </p:nvSpPr>
          <p:spPr bwMode="auto">
            <a:xfrm>
              <a:off x="2387" y="675"/>
              <a:ext cx="814" cy="558"/>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7778" name="AutoShape 88"/>
            <p:cNvSpPr>
              <a:spLocks noChangeArrowheads="1"/>
            </p:cNvSpPr>
            <p:nvPr/>
          </p:nvSpPr>
          <p:spPr bwMode="auto">
            <a:xfrm>
              <a:off x="2408" y="696"/>
              <a:ext cx="773" cy="517"/>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27779" name="Freeform 89"/>
            <p:cNvSpPr>
              <a:spLocks/>
            </p:cNvSpPr>
            <p:nvPr/>
          </p:nvSpPr>
          <p:spPr bwMode="auto">
            <a:xfrm>
              <a:off x="2403" y="742"/>
              <a:ext cx="782" cy="361"/>
            </a:xfrm>
            <a:custGeom>
              <a:avLst/>
              <a:gdLst>
                <a:gd name="T0" fmla="*/ 62 w 782"/>
                <a:gd name="T1" fmla="*/ 344 h 361"/>
                <a:gd name="T2" fmla="*/ 13 w 782"/>
                <a:gd name="T3" fmla="*/ 318 h 361"/>
                <a:gd name="T4" fmla="*/ 0 w 782"/>
                <a:gd name="T5" fmla="*/ 260 h 361"/>
                <a:gd name="T6" fmla="*/ 23 w 782"/>
                <a:gd name="T7" fmla="*/ 196 h 361"/>
                <a:gd name="T8" fmla="*/ 83 w 782"/>
                <a:gd name="T9" fmla="*/ 150 h 361"/>
                <a:gd name="T10" fmla="*/ 146 w 782"/>
                <a:gd name="T11" fmla="*/ 128 h 361"/>
                <a:gd name="T12" fmla="*/ 158 w 782"/>
                <a:gd name="T13" fmla="*/ 58 h 361"/>
                <a:gd name="T14" fmla="*/ 167 w 782"/>
                <a:gd name="T15" fmla="*/ 38 h 361"/>
                <a:gd name="T16" fmla="*/ 179 w 782"/>
                <a:gd name="T17" fmla="*/ 25 h 361"/>
                <a:gd name="T18" fmla="*/ 198 w 782"/>
                <a:gd name="T19" fmla="*/ 14 h 361"/>
                <a:gd name="T20" fmla="*/ 220 w 782"/>
                <a:gd name="T21" fmla="*/ 8 h 361"/>
                <a:gd name="T22" fmla="*/ 276 w 782"/>
                <a:gd name="T23" fmla="*/ 4 h 361"/>
                <a:gd name="T24" fmla="*/ 337 w 782"/>
                <a:gd name="T25" fmla="*/ 2 h 361"/>
                <a:gd name="T26" fmla="*/ 397 w 782"/>
                <a:gd name="T27" fmla="*/ 0 h 361"/>
                <a:gd name="T28" fmla="*/ 447 w 782"/>
                <a:gd name="T29" fmla="*/ 0 h 361"/>
                <a:gd name="T30" fmla="*/ 470 w 782"/>
                <a:gd name="T31" fmla="*/ 5 h 361"/>
                <a:gd name="T32" fmla="*/ 494 w 782"/>
                <a:gd name="T33" fmla="*/ 15 h 361"/>
                <a:gd name="T34" fmla="*/ 531 w 782"/>
                <a:gd name="T35" fmla="*/ 132 h 361"/>
                <a:gd name="T36" fmla="*/ 739 w 782"/>
                <a:gd name="T37" fmla="*/ 180 h 361"/>
                <a:gd name="T38" fmla="*/ 782 w 782"/>
                <a:gd name="T39" fmla="*/ 224 h 361"/>
                <a:gd name="T40" fmla="*/ 778 w 782"/>
                <a:gd name="T41" fmla="*/ 294 h 361"/>
                <a:gd name="T42" fmla="*/ 739 w 782"/>
                <a:gd name="T43" fmla="*/ 352 h 361"/>
                <a:gd name="T44" fmla="*/ 700 w 782"/>
                <a:gd name="T45" fmla="*/ 356 h 361"/>
                <a:gd name="T46" fmla="*/ 691 w 782"/>
                <a:gd name="T47" fmla="*/ 264 h 361"/>
                <a:gd name="T48" fmla="*/ 683 w 782"/>
                <a:gd name="T49" fmla="*/ 250 h 361"/>
                <a:gd name="T50" fmla="*/ 674 w 782"/>
                <a:gd name="T51" fmla="*/ 241 h 361"/>
                <a:gd name="T52" fmla="*/ 643 w 782"/>
                <a:gd name="T53" fmla="*/ 231 h 361"/>
                <a:gd name="T54" fmla="*/ 618 w 782"/>
                <a:gd name="T55" fmla="*/ 233 h 361"/>
                <a:gd name="T56" fmla="*/ 605 w 782"/>
                <a:gd name="T57" fmla="*/ 242 h 361"/>
                <a:gd name="T58" fmla="*/ 589 w 782"/>
                <a:gd name="T59" fmla="*/ 261 h 361"/>
                <a:gd name="T60" fmla="*/ 581 w 782"/>
                <a:gd name="T61" fmla="*/ 287 h 361"/>
                <a:gd name="T62" fmla="*/ 577 w 782"/>
                <a:gd name="T63" fmla="*/ 318 h 361"/>
                <a:gd name="T64" fmla="*/ 578 w 782"/>
                <a:gd name="T65" fmla="*/ 359 h 361"/>
                <a:gd name="T66" fmla="*/ 243 w 782"/>
                <a:gd name="T67" fmla="*/ 361 h 361"/>
                <a:gd name="T68" fmla="*/ 237 w 782"/>
                <a:gd name="T69" fmla="*/ 327 h 361"/>
                <a:gd name="T70" fmla="*/ 222 w 782"/>
                <a:gd name="T71" fmla="*/ 295 h 361"/>
                <a:gd name="T72" fmla="*/ 198 w 782"/>
                <a:gd name="T73" fmla="*/ 278 h 361"/>
                <a:gd name="T74" fmla="*/ 163 w 782"/>
                <a:gd name="T75" fmla="*/ 266 h 361"/>
                <a:gd name="T76" fmla="*/ 126 w 782"/>
                <a:gd name="T77" fmla="*/ 268 h 361"/>
                <a:gd name="T78" fmla="*/ 93 w 782"/>
                <a:gd name="T79" fmla="*/ 283 h 361"/>
                <a:gd name="T80" fmla="*/ 69 w 782"/>
                <a:gd name="T81" fmla="*/ 313 h 361"/>
                <a:gd name="T82" fmla="*/ 62 w 782"/>
                <a:gd name="T83" fmla="*/ 344 h 3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2"/>
                <a:gd name="T127" fmla="*/ 0 h 361"/>
                <a:gd name="T128" fmla="*/ 782 w 782"/>
                <a:gd name="T129" fmla="*/ 361 h 3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2" h="361">
                  <a:moveTo>
                    <a:pt x="62" y="344"/>
                  </a:moveTo>
                  <a:lnTo>
                    <a:pt x="13" y="318"/>
                  </a:lnTo>
                  <a:lnTo>
                    <a:pt x="0" y="260"/>
                  </a:lnTo>
                  <a:lnTo>
                    <a:pt x="23" y="196"/>
                  </a:lnTo>
                  <a:lnTo>
                    <a:pt x="83" y="150"/>
                  </a:lnTo>
                  <a:lnTo>
                    <a:pt x="146" y="128"/>
                  </a:lnTo>
                  <a:lnTo>
                    <a:pt x="158" y="58"/>
                  </a:lnTo>
                  <a:lnTo>
                    <a:pt x="167" y="38"/>
                  </a:lnTo>
                  <a:lnTo>
                    <a:pt x="179" y="25"/>
                  </a:lnTo>
                  <a:lnTo>
                    <a:pt x="198" y="14"/>
                  </a:lnTo>
                  <a:lnTo>
                    <a:pt x="220" y="8"/>
                  </a:lnTo>
                  <a:lnTo>
                    <a:pt x="276" y="4"/>
                  </a:lnTo>
                  <a:lnTo>
                    <a:pt x="337" y="2"/>
                  </a:lnTo>
                  <a:lnTo>
                    <a:pt x="397" y="0"/>
                  </a:lnTo>
                  <a:lnTo>
                    <a:pt x="447" y="0"/>
                  </a:lnTo>
                  <a:lnTo>
                    <a:pt x="470" y="5"/>
                  </a:lnTo>
                  <a:lnTo>
                    <a:pt x="494" y="15"/>
                  </a:lnTo>
                  <a:lnTo>
                    <a:pt x="531" y="132"/>
                  </a:lnTo>
                  <a:lnTo>
                    <a:pt x="739" y="180"/>
                  </a:lnTo>
                  <a:lnTo>
                    <a:pt x="782" y="224"/>
                  </a:lnTo>
                  <a:lnTo>
                    <a:pt x="778" y="294"/>
                  </a:lnTo>
                  <a:lnTo>
                    <a:pt x="739" y="352"/>
                  </a:lnTo>
                  <a:lnTo>
                    <a:pt x="700" y="356"/>
                  </a:lnTo>
                  <a:lnTo>
                    <a:pt x="691" y="264"/>
                  </a:lnTo>
                  <a:lnTo>
                    <a:pt x="683" y="250"/>
                  </a:lnTo>
                  <a:lnTo>
                    <a:pt x="674" y="241"/>
                  </a:lnTo>
                  <a:lnTo>
                    <a:pt x="643" y="231"/>
                  </a:lnTo>
                  <a:lnTo>
                    <a:pt x="618" y="233"/>
                  </a:lnTo>
                  <a:lnTo>
                    <a:pt x="605" y="242"/>
                  </a:lnTo>
                  <a:lnTo>
                    <a:pt x="589" y="261"/>
                  </a:lnTo>
                  <a:lnTo>
                    <a:pt x="581" y="287"/>
                  </a:lnTo>
                  <a:lnTo>
                    <a:pt x="577" y="318"/>
                  </a:lnTo>
                  <a:lnTo>
                    <a:pt x="578" y="359"/>
                  </a:lnTo>
                  <a:lnTo>
                    <a:pt x="243" y="361"/>
                  </a:lnTo>
                  <a:lnTo>
                    <a:pt x="237" y="327"/>
                  </a:lnTo>
                  <a:lnTo>
                    <a:pt x="222" y="295"/>
                  </a:lnTo>
                  <a:lnTo>
                    <a:pt x="198" y="278"/>
                  </a:lnTo>
                  <a:lnTo>
                    <a:pt x="163" y="266"/>
                  </a:lnTo>
                  <a:lnTo>
                    <a:pt x="126" y="268"/>
                  </a:lnTo>
                  <a:lnTo>
                    <a:pt x="93" y="283"/>
                  </a:lnTo>
                  <a:lnTo>
                    <a:pt x="69" y="313"/>
                  </a:lnTo>
                  <a:lnTo>
                    <a:pt x="62" y="344"/>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7780" name="Freeform 90"/>
            <p:cNvSpPr>
              <a:spLocks/>
            </p:cNvSpPr>
            <p:nvPr/>
          </p:nvSpPr>
          <p:spPr bwMode="auto">
            <a:xfrm>
              <a:off x="2587" y="781"/>
              <a:ext cx="129" cy="140"/>
            </a:xfrm>
            <a:custGeom>
              <a:avLst/>
              <a:gdLst>
                <a:gd name="T0" fmla="*/ 0 w 189"/>
                <a:gd name="T1" fmla="*/ 3 h 204"/>
                <a:gd name="T2" fmla="*/ 1 w 189"/>
                <a:gd name="T3" fmla="*/ 1 h 204"/>
                <a:gd name="T4" fmla="*/ 1 w 189"/>
                <a:gd name="T5" fmla="*/ 1 h 204"/>
                <a:gd name="T6" fmla="*/ 1 w 189"/>
                <a:gd name="T7" fmla="*/ 1 h 204"/>
                <a:gd name="T8" fmla="*/ 1 w 189"/>
                <a:gd name="T9" fmla="*/ 1 h 204"/>
                <a:gd name="T10" fmla="*/ 1 w 189"/>
                <a:gd name="T11" fmla="*/ 1 h 204"/>
                <a:gd name="T12" fmla="*/ 3 w 189"/>
                <a:gd name="T13" fmla="*/ 0 h 204"/>
                <a:gd name="T14" fmla="*/ 3 w 189"/>
                <a:gd name="T15" fmla="*/ 3 h 204"/>
                <a:gd name="T16" fmla="*/ 0 w 189"/>
                <a:gd name="T17" fmla="*/ 3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7781" name="Freeform 91"/>
            <p:cNvSpPr>
              <a:spLocks/>
            </p:cNvSpPr>
            <p:nvPr/>
          </p:nvSpPr>
          <p:spPr bwMode="auto">
            <a:xfrm>
              <a:off x="2739" y="778"/>
              <a:ext cx="173" cy="146"/>
            </a:xfrm>
            <a:custGeom>
              <a:avLst/>
              <a:gdLst>
                <a:gd name="T0" fmla="*/ 1 w 252"/>
                <a:gd name="T1" fmla="*/ 3 h 213"/>
                <a:gd name="T2" fmla="*/ 0 w 252"/>
                <a:gd name="T3" fmla="*/ 0 h 213"/>
                <a:gd name="T4" fmla="*/ 3 w 252"/>
                <a:gd name="T5" fmla="*/ 0 h 213"/>
                <a:gd name="T6" fmla="*/ 3 w 252"/>
                <a:gd name="T7" fmla="*/ 2 h 213"/>
                <a:gd name="T8" fmla="*/ 3 w 252"/>
                <a:gd name="T9" fmla="*/ 3 h 213"/>
                <a:gd name="T10" fmla="*/ 1 w 252"/>
                <a:gd name="T11" fmla="*/ 3 h 213"/>
                <a:gd name="T12" fmla="*/ 1 w 252"/>
                <a:gd name="T13" fmla="*/ 3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7782" name="Freeform 92"/>
            <p:cNvSpPr>
              <a:spLocks/>
            </p:cNvSpPr>
            <p:nvPr/>
          </p:nvSpPr>
          <p:spPr bwMode="auto">
            <a:xfrm>
              <a:off x="2853" y="845"/>
              <a:ext cx="49" cy="67"/>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7783" name="Freeform 93"/>
            <p:cNvSpPr>
              <a:spLocks/>
            </p:cNvSpPr>
            <p:nvPr/>
          </p:nvSpPr>
          <p:spPr bwMode="auto">
            <a:xfrm>
              <a:off x="2855" y="896"/>
              <a:ext cx="10"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7784" name="Freeform 94"/>
            <p:cNvSpPr>
              <a:spLocks/>
            </p:cNvSpPr>
            <p:nvPr/>
          </p:nvSpPr>
          <p:spPr bwMode="auto">
            <a:xfrm>
              <a:off x="2861" y="864"/>
              <a:ext cx="35"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7785" name="Freeform 95"/>
            <p:cNvSpPr>
              <a:spLocks/>
            </p:cNvSpPr>
            <p:nvPr/>
          </p:nvSpPr>
          <p:spPr bwMode="auto">
            <a:xfrm>
              <a:off x="2729" y="879"/>
              <a:ext cx="210" cy="199"/>
            </a:xfrm>
            <a:custGeom>
              <a:avLst/>
              <a:gdLst>
                <a:gd name="T0" fmla="*/ 0 w 306"/>
                <a:gd name="T1" fmla="*/ 1 h 290"/>
                <a:gd name="T2" fmla="*/ 1 w 306"/>
                <a:gd name="T3" fmla="*/ 5 h 290"/>
                <a:gd name="T4" fmla="*/ 5 w 306"/>
                <a:gd name="T5" fmla="*/ 5 h 290"/>
                <a:gd name="T6" fmla="*/ 5 w 306"/>
                <a:gd name="T7" fmla="*/ 4 h 290"/>
                <a:gd name="T8" fmla="*/ 5 w 306"/>
                <a:gd name="T9" fmla="*/ 3 h 290"/>
                <a:gd name="T10" fmla="*/ 5 w 306"/>
                <a:gd name="T11" fmla="*/ 1 h 290"/>
                <a:gd name="T12" fmla="*/ 5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7786" name="Oval 96"/>
            <p:cNvSpPr>
              <a:spLocks noChangeArrowheads="1"/>
            </p:cNvSpPr>
            <p:nvPr/>
          </p:nvSpPr>
          <p:spPr bwMode="auto">
            <a:xfrm>
              <a:off x="2501" y="1044"/>
              <a:ext cx="111" cy="109"/>
            </a:xfrm>
            <a:prstGeom prst="ellipse">
              <a:avLst/>
            </a:prstGeom>
            <a:solidFill>
              <a:schemeClr val="folHlink"/>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lIns="0" tIns="0" rIns="0" bIns="0" anchor="ctr">
              <a:spAutoFit/>
            </a:bodyPr>
            <a:lstStyle/>
            <a:p>
              <a:endParaRPr lang="en-US"/>
            </a:p>
          </p:txBody>
        </p:sp>
        <p:sp>
          <p:nvSpPr>
            <p:cNvPr id="27787" name="Freeform 97"/>
            <p:cNvSpPr>
              <a:spLocks/>
            </p:cNvSpPr>
            <p:nvPr/>
          </p:nvSpPr>
          <p:spPr bwMode="auto">
            <a:xfrm>
              <a:off x="2489" y="1031"/>
              <a:ext cx="135" cy="135"/>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7788" name="Freeform 98"/>
            <p:cNvSpPr>
              <a:spLocks/>
            </p:cNvSpPr>
            <p:nvPr/>
          </p:nvSpPr>
          <p:spPr bwMode="auto">
            <a:xfrm>
              <a:off x="2517" y="1143"/>
              <a:ext cx="26" cy="17"/>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7789" name="Oval 99"/>
            <p:cNvSpPr>
              <a:spLocks noChangeArrowheads="1"/>
            </p:cNvSpPr>
            <p:nvPr/>
          </p:nvSpPr>
          <p:spPr bwMode="auto">
            <a:xfrm>
              <a:off x="2995" y="1000"/>
              <a:ext cx="87" cy="149"/>
            </a:xfrm>
            <a:prstGeom prst="ellipse">
              <a:avLst/>
            </a:prstGeom>
            <a:solidFill>
              <a:schemeClr val="folHlink"/>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sp>
          <p:nvSpPr>
            <p:cNvPr id="27790" name="Freeform 100"/>
            <p:cNvSpPr>
              <a:spLocks/>
            </p:cNvSpPr>
            <p:nvPr/>
          </p:nvSpPr>
          <p:spPr bwMode="auto">
            <a:xfrm>
              <a:off x="2986" y="989"/>
              <a:ext cx="107" cy="171"/>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7791" name="Freeform 101"/>
            <p:cNvSpPr>
              <a:spLocks/>
            </p:cNvSpPr>
            <p:nvPr/>
          </p:nvSpPr>
          <p:spPr bwMode="auto">
            <a:xfrm>
              <a:off x="3003" y="1127"/>
              <a:ext cx="22" cy="21"/>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27672" name="Group 102"/>
          <p:cNvGrpSpPr>
            <a:grpSpLocks/>
          </p:cNvGrpSpPr>
          <p:nvPr/>
        </p:nvGrpSpPr>
        <p:grpSpPr bwMode="auto">
          <a:xfrm>
            <a:off x="4789488" y="4895850"/>
            <a:ext cx="1047750" cy="717550"/>
            <a:chOff x="2387" y="675"/>
            <a:chExt cx="814" cy="558"/>
          </a:xfrm>
        </p:grpSpPr>
        <p:sp>
          <p:nvSpPr>
            <p:cNvPr id="27758" name="Freeform 103"/>
            <p:cNvSpPr>
              <a:spLocks/>
            </p:cNvSpPr>
            <p:nvPr/>
          </p:nvSpPr>
          <p:spPr bwMode="auto">
            <a:xfrm>
              <a:off x="2988" y="1022"/>
              <a:ext cx="94" cy="148"/>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7759" name="Freeform 104"/>
            <p:cNvSpPr>
              <a:spLocks/>
            </p:cNvSpPr>
            <p:nvPr/>
          </p:nvSpPr>
          <p:spPr bwMode="auto">
            <a:xfrm>
              <a:off x="2850" y="917"/>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7760" name="AutoShape 105"/>
            <p:cNvSpPr>
              <a:spLocks noChangeArrowheads="1"/>
            </p:cNvSpPr>
            <p:nvPr/>
          </p:nvSpPr>
          <p:spPr bwMode="auto">
            <a:xfrm>
              <a:off x="2387" y="675"/>
              <a:ext cx="814" cy="558"/>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7761" name="AutoShape 106"/>
            <p:cNvSpPr>
              <a:spLocks noChangeArrowheads="1"/>
            </p:cNvSpPr>
            <p:nvPr/>
          </p:nvSpPr>
          <p:spPr bwMode="auto">
            <a:xfrm>
              <a:off x="2408" y="696"/>
              <a:ext cx="773" cy="517"/>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27762" name="Freeform 107"/>
            <p:cNvSpPr>
              <a:spLocks/>
            </p:cNvSpPr>
            <p:nvPr/>
          </p:nvSpPr>
          <p:spPr bwMode="auto">
            <a:xfrm>
              <a:off x="2403" y="742"/>
              <a:ext cx="782" cy="361"/>
            </a:xfrm>
            <a:custGeom>
              <a:avLst/>
              <a:gdLst>
                <a:gd name="T0" fmla="*/ 62 w 782"/>
                <a:gd name="T1" fmla="*/ 344 h 361"/>
                <a:gd name="T2" fmla="*/ 13 w 782"/>
                <a:gd name="T3" fmla="*/ 318 h 361"/>
                <a:gd name="T4" fmla="*/ 0 w 782"/>
                <a:gd name="T5" fmla="*/ 260 h 361"/>
                <a:gd name="T6" fmla="*/ 23 w 782"/>
                <a:gd name="T7" fmla="*/ 196 h 361"/>
                <a:gd name="T8" fmla="*/ 83 w 782"/>
                <a:gd name="T9" fmla="*/ 150 h 361"/>
                <a:gd name="T10" fmla="*/ 146 w 782"/>
                <a:gd name="T11" fmla="*/ 128 h 361"/>
                <a:gd name="T12" fmla="*/ 158 w 782"/>
                <a:gd name="T13" fmla="*/ 58 h 361"/>
                <a:gd name="T14" fmla="*/ 167 w 782"/>
                <a:gd name="T15" fmla="*/ 38 h 361"/>
                <a:gd name="T16" fmla="*/ 179 w 782"/>
                <a:gd name="T17" fmla="*/ 25 h 361"/>
                <a:gd name="T18" fmla="*/ 198 w 782"/>
                <a:gd name="T19" fmla="*/ 14 h 361"/>
                <a:gd name="T20" fmla="*/ 220 w 782"/>
                <a:gd name="T21" fmla="*/ 8 h 361"/>
                <a:gd name="T22" fmla="*/ 276 w 782"/>
                <a:gd name="T23" fmla="*/ 4 h 361"/>
                <a:gd name="T24" fmla="*/ 337 w 782"/>
                <a:gd name="T25" fmla="*/ 2 h 361"/>
                <a:gd name="T26" fmla="*/ 397 w 782"/>
                <a:gd name="T27" fmla="*/ 0 h 361"/>
                <a:gd name="T28" fmla="*/ 447 w 782"/>
                <a:gd name="T29" fmla="*/ 0 h 361"/>
                <a:gd name="T30" fmla="*/ 470 w 782"/>
                <a:gd name="T31" fmla="*/ 5 h 361"/>
                <a:gd name="T32" fmla="*/ 494 w 782"/>
                <a:gd name="T33" fmla="*/ 15 h 361"/>
                <a:gd name="T34" fmla="*/ 531 w 782"/>
                <a:gd name="T35" fmla="*/ 132 h 361"/>
                <a:gd name="T36" fmla="*/ 739 w 782"/>
                <a:gd name="T37" fmla="*/ 180 h 361"/>
                <a:gd name="T38" fmla="*/ 782 w 782"/>
                <a:gd name="T39" fmla="*/ 224 h 361"/>
                <a:gd name="T40" fmla="*/ 778 w 782"/>
                <a:gd name="T41" fmla="*/ 294 h 361"/>
                <a:gd name="T42" fmla="*/ 739 w 782"/>
                <a:gd name="T43" fmla="*/ 352 h 361"/>
                <a:gd name="T44" fmla="*/ 700 w 782"/>
                <a:gd name="T45" fmla="*/ 356 h 361"/>
                <a:gd name="T46" fmla="*/ 691 w 782"/>
                <a:gd name="T47" fmla="*/ 264 h 361"/>
                <a:gd name="T48" fmla="*/ 683 w 782"/>
                <a:gd name="T49" fmla="*/ 250 h 361"/>
                <a:gd name="T50" fmla="*/ 674 w 782"/>
                <a:gd name="T51" fmla="*/ 241 h 361"/>
                <a:gd name="T52" fmla="*/ 643 w 782"/>
                <a:gd name="T53" fmla="*/ 231 h 361"/>
                <a:gd name="T54" fmla="*/ 618 w 782"/>
                <a:gd name="T55" fmla="*/ 233 h 361"/>
                <a:gd name="T56" fmla="*/ 605 w 782"/>
                <a:gd name="T57" fmla="*/ 242 h 361"/>
                <a:gd name="T58" fmla="*/ 589 w 782"/>
                <a:gd name="T59" fmla="*/ 261 h 361"/>
                <a:gd name="T60" fmla="*/ 581 w 782"/>
                <a:gd name="T61" fmla="*/ 287 h 361"/>
                <a:gd name="T62" fmla="*/ 577 w 782"/>
                <a:gd name="T63" fmla="*/ 318 h 361"/>
                <a:gd name="T64" fmla="*/ 578 w 782"/>
                <a:gd name="T65" fmla="*/ 359 h 361"/>
                <a:gd name="T66" fmla="*/ 243 w 782"/>
                <a:gd name="T67" fmla="*/ 361 h 361"/>
                <a:gd name="T68" fmla="*/ 237 w 782"/>
                <a:gd name="T69" fmla="*/ 327 h 361"/>
                <a:gd name="T70" fmla="*/ 222 w 782"/>
                <a:gd name="T71" fmla="*/ 295 h 361"/>
                <a:gd name="T72" fmla="*/ 198 w 782"/>
                <a:gd name="T73" fmla="*/ 278 h 361"/>
                <a:gd name="T74" fmla="*/ 163 w 782"/>
                <a:gd name="T75" fmla="*/ 266 h 361"/>
                <a:gd name="T76" fmla="*/ 126 w 782"/>
                <a:gd name="T77" fmla="*/ 268 h 361"/>
                <a:gd name="T78" fmla="*/ 93 w 782"/>
                <a:gd name="T79" fmla="*/ 283 h 361"/>
                <a:gd name="T80" fmla="*/ 69 w 782"/>
                <a:gd name="T81" fmla="*/ 313 h 361"/>
                <a:gd name="T82" fmla="*/ 62 w 782"/>
                <a:gd name="T83" fmla="*/ 344 h 3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2"/>
                <a:gd name="T127" fmla="*/ 0 h 361"/>
                <a:gd name="T128" fmla="*/ 782 w 782"/>
                <a:gd name="T129" fmla="*/ 361 h 3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2" h="361">
                  <a:moveTo>
                    <a:pt x="62" y="344"/>
                  </a:moveTo>
                  <a:lnTo>
                    <a:pt x="13" y="318"/>
                  </a:lnTo>
                  <a:lnTo>
                    <a:pt x="0" y="260"/>
                  </a:lnTo>
                  <a:lnTo>
                    <a:pt x="23" y="196"/>
                  </a:lnTo>
                  <a:lnTo>
                    <a:pt x="83" y="150"/>
                  </a:lnTo>
                  <a:lnTo>
                    <a:pt x="146" y="128"/>
                  </a:lnTo>
                  <a:lnTo>
                    <a:pt x="158" y="58"/>
                  </a:lnTo>
                  <a:lnTo>
                    <a:pt x="167" y="38"/>
                  </a:lnTo>
                  <a:lnTo>
                    <a:pt x="179" y="25"/>
                  </a:lnTo>
                  <a:lnTo>
                    <a:pt x="198" y="14"/>
                  </a:lnTo>
                  <a:lnTo>
                    <a:pt x="220" y="8"/>
                  </a:lnTo>
                  <a:lnTo>
                    <a:pt x="276" y="4"/>
                  </a:lnTo>
                  <a:lnTo>
                    <a:pt x="337" y="2"/>
                  </a:lnTo>
                  <a:lnTo>
                    <a:pt x="397" y="0"/>
                  </a:lnTo>
                  <a:lnTo>
                    <a:pt x="447" y="0"/>
                  </a:lnTo>
                  <a:lnTo>
                    <a:pt x="470" y="5"/>
                  </a:lnTo>
                  <a:lnTo>
                    <a:pt x="494" y="15"/>
                  </a:lnTo>
                  <a:lnTo>
                    <a:pt x="531" y="132"/>
                  </a:lnTo>
                  <a:lnTo>
                    <a:pt x="739" y="180"/>
                  </a:lnTo>
                  <a:lnTo>
                    <a:pt x="782" y="224"/>
                  </a:lnTo>
                  <a:lnTo>
                    <a:pt x="778" y="294"/>
                  </a:lnTo>
                  <a:lnTo>
                    <a:pt x="739" y="352"/>
                  </a:lnTo>
                  <a:lnTo>
                    <a:pt x="700" y="356"/>
                  </a:lnTo>
                  <a:lnTo>
                    <a:pt x="691" y="264"/>
                  </a:lnTo>
                  <a:lnTo>
                    <a:pt x="683" y="250"/>
                  </a:lnTo>
                  <a:lnTo>
                    <a:pt x="674" y="241"/>
                  </a:lnTo>
                  <a:lnTo>
                    <a:pt x="643" y="231"/>
                  </a:lnTo>
                  <a:lnTo>
                    <a:pt x="618" y="233"/>
                  </a:lnTo>
                  <a:lnTo>
                    <a:pt x="605" y="242"/>
                  </a:lnTo>
                  <a:lnTo>
                    <a:pt x="589" y="261"/>
                  </a:lnTo>
                  <a:lnTo>
                    <a:pt x="581" y="287"/>
                  </a:lnTo>
                  <a:lnTo>
                    <a:pt x="577" y="318"/>
                  </a:lnTo>
                  <a:lnTo>
                    <a:pt x="578" y="359"/>
                  </a:lnTo>
                  <a:lnTo>
                    <a:pt x="243" y="361"/>
                  </a:lnTo>
                  <a:lnTo>
                    <a:pt x="237" y="327"/>
                  </a:lnTo>
                  <a:lnTo>
                    <a:pt x="222" y="295"/>
                  </a:lnTo>
                  <a:lnTo>
                    <a:pt x="198" y="278"/>
                  </a:lnTo>
                  <a:lnTo>
                    <a:pt x="163" y="266"/>
                  </a:lnTo>
                  <a:lnTo>
                    <a:pt x="126" y="268"/>
                  </a:lnTo>
                  <a:lnTo>
                    <a:pt x="93" y="283"/>
                  </a:lnTo>
                  <a:lnTo>
                    <a:pt x="69" y="313"/>
                  </a:lnTo>
                  <a:lnTo>
                    <a:pt x="62" y="344"/>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7763" name="Freeform 108"/>
            <p:cNvSpPr>
              <a:spLocks/>
            </p:cNvSpPr>
            <p:nvPr/>
          </p:nvSpPr>
          <p:spPr bwMode="auto">
            <a:xfrm>
              <a:off x="2587" y="781"/>
              <a:ext cx="129" cy="140"/>
            </a:xfrm>
            <a:custGeom>
              <a:avLst/>
              <a:gdLst>
                <a:gd name="T0" fmla="*/ 0 w 189"/>
                <a:gd name="T1" fmla="*/ 3 h 204"/>
                <a:gd name="T2" fmla="*/ 1 w 189"/>
                <a:gd name="T3" fmla="*/ 1 h 204"/>
                <a:gd name="T4" fmla="*/ 1 w 189"/>
                <a:gd name="T5" fmla="*/ 1 h 204"/>
                <a:gd name="T6" fmla="*/ 1 w 189"/>
                <a:gd name="T7" fmla="*/ 1 h 204"/>
                <a:gd name="T8" fmla="*/ 1 w 189"/>
                <a:gd name="T9" fmla="*/ 1 h 204"/>
                <a:gd name="T10" fmla="*/ 1 w 189"/>
                <a:gd name="T11" fmla="*/ 1 h 204"/>
                <a:gd name="T12" fmla="*/ 3 w 189"/>
                <a:gd name="T13" fmla="*/ 0 h 204"/>
                <a:gd name="T14" fmla="*/ 3 w 189"/>
                <a:gd name="T15" fmla="*/ 3 h 204"/>
                <a:gd name="T16" fmla="*/ 0 w 189"/>
                <a:gd name="T17" fmla="*/ 3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7764" name="Freeform 109"/>
            <p:cNvSpPr>
              <a:spLocks/>
            </p:cNvSpPr>
            <p:nvPr/>
          </p:nvSpPr>
          <p:spPr bwMode="auto">
            <a:xfrm>
              <a:off x="2739" y="778"/>
              <a:ext cx="173" cy="146"/>
            </a:xfrm>
            <a:custGeom>
              <a:avLst/>
              <a:gdLst>
                <a:gd name="T0" fmla="*/ 1 w 252"/>
                <a:gd name="T1" fmla="*/ 3 h 213"/>
                <a:gd name="T2" fmla="*/ 0 w 252"/>
                <a:gd name="T3" fmla="*/ 0 h 213"/>
                <a:gd name="T4" fmla="*/ 3 w 252"/>
                <a:gd name="T5" fmla="*/ 0 h 213"/>
                <a:gd name="T6" fmla="*/ 3 w 252"/>
                <a:gd name="T7" fmla="*/ 2 h 213"/>
                <a:gd name="T8" fmla="*/ 3 w 252"/>
                <a:gd name="T9" fmla="*/ 3 h 213"/>
                <a:gd name="T10" fmla="*/ 1 w 252"/>
                <a:gd name="T11" fmla="*/ 3 h 213"/>
                <a:gd name="T12" fmla="*/ 1 w 252"/>
                <a:gd name="T13" fmla="*/ 3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7765" name="Freeform 110"/>
            <p:cNvSpPr>
              <a:spLocks/>
            </p:cNvSpPr>
            <p:nvPr/>
          </p:nvSpPr>
          <p:spPr bwMode="auto">
            <a:xfrm>
              <a:off x="2853" y="845"/>
              <a:ext cx="49" cy="67"/>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7766" name="Freeform 111"/>
            <p:cNvSpPr>
              <a:spLocks/>
            </p:cNvSpPr>
            <p:nvPr/>
          </p:nvSpPr>
          <p:spPr bwMode="auto">
            <a:xfrm>
              <a:off x="2855" y="896"/>
              <a:ext cx="10"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7767" name="Freeform 112"/>
            <p:cNvSpPr>
              <a:spLocks/>
            </p:cNvSpPr>
            <p:nvPr/>
          </p:nvSpPr>
          <p:spPr bwMode="auto">
            <a:xfrm>
              <a:off x="2861" y="864"/>
              <a:ext cx="35"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7768" name="Freeform 113"/>
            <p:cNvSpPr>
              <a:spLocks/>
            </p:cNvSpPr>
            <p:nvPr/>
          </p:nvSpPr>
          <p:spPr bwMode="auto">
            <a:xfrm>
              <a:off x="2729" y="879"/>
              <a:ext cx="210" cy="199"/>
            </a:xfrm>
            <a:custGeom>
              <a:avLst/>
              <a:gdLst>
                <a:gd name="T0" fmla="*/ 0 w 306"/>
                <a:gd name="T1" fmla="*/ 1 h 290"/>
                <a:gd name="T2" fmla="*/ 1 w 306"/>
                <a:gd name="T3" fmla="*/ 5 h 290"/>
                <a:gd name="T4" fmla="*/ 5 w 306"/>
                <a:gd name="T5" fmla="*/ 5 h 290"/>
                <a:gd name="T6" fmla="*/ 5 w 306"/>
                <a:gd name="T7" fmla="*/ 4 h 290"/>
                <a:gd name="T8" fmla="*/ 5 w 306"/>
                <a:gd name="T9" fmla="*/ 3 h 290"/>
                <a:gd name="T10" fmla="*/ 5 w 306"/>
                <a:gd name="T11" fmla="*/ 1 h 290"/>
                <a:gd name="T12" fmla="*/ 5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7769" name="Oval 114"/>
            <p:cNvSpPr>
              <a:spLocks noChangeArrowheads="1"/>
            </p:cNvSpPr>
            <p:nvPr/>
          </p:nvSpPr>
          <p:spPr bwMode="auto">
            <a:xfrm>
              <a:off x="2501" y="1044"/>
              <a:ext cx="111" cy="109"/>
            </a:xfrm>
            <a:prstGeom prst="ellipse">
              <a:avLst/>
            </a:prstGeom>
            <a:solidFill>
              <a:schemeClr val="folHlink"/>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lIns="0" tIns="0" rIns="0" bIns="0" anchor="ctr">
              <a:spAutoFit/>
            </a:bodyPr>
            <a:lstStyle/>
            <a:p>
              <a:endParaRPr lang="en-US"/>
            </a:p>
          </p:txBody>
        </p:sp>
        <p:sp>
          <p:nvSpPr>
            <p:cNvPr id="27770" name="Freeform 115"/>
            <p:cNvSpPr>
              <a:spLocks/>
            </p:cNvSpPr>
            <p:nvPr/>
          </p:nvSpPr>
          <p:spPr bwMode="auto">
            <a:xfrm>
              <a:off x="2489" y="1031"/>
              <a:ext cx="135" cy="135"/>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7771" name="Freeform 116"/>
            <p:cNvSpPr>
              <a:spLocks/>
            </p:cNvSpPr>
            <p:nvPr/>
          </p:nvSpPr>
          <p:spPr bwMode="auto">
            <a:xfrm>
              <a:off x="2517" y="1143"/>
              <a:ext cx="26" cy="17"/>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7772" name="Oval 117"/>
            <p:cNvSpPr>
              <a:spLocks noChangeArrowheads="1"/>
            </p:cNvSpPr>
            <p:nvPr/>
          </p:nvSpPr>
          <p:spPr bwMode="auto">
            <a:xfrm>
              <a:off x="2995" y="1000"/>
              <a:ext cx="87" cy="149"/>
            </a:xfrm>
            <a:prstGeom prst="ellipse">
              <a:avLst/>
            </a:prstGeom>
            <a:solidFill>
              <a:schemeClr val="folHlink"/>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sp>
          <p:nvSpPr>
            <p:cNvPr id="27773" name="Freeform 118"/>
            <p:cNvSpPr>
              <a:spLocks/>
            </p:cNvSpPr>
            <p:nvPr/>
          </p:nvSpPr>
          <p:spPr bwMode="auto">
            <a:xfrm>
              <a:off x="2986" y="989"/>
              <a:ext cx="107" cy="171"/>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7774" name="Freeform 119"/>
            <p:cNvSpPr>
              <a:spLocks/>
            </p:cNvSpPr>
            <p:nvPr/>
          </p:nvSpPr>
          <p:spPr bwMode="auto">
            <a:xfrm>
              <a:off x="3003" y="1127"/>
              <a:ext cx="22" cy="21"/>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27673" name="Group 120"/>
          <p:cNvGrpSpPr>
            <a:grpSpLocks/>
          </p:cNvGrpSpPr>
          <p:nvPr/>
        </p:nvGrpSpPr>
        <p:grpSpPr bwMode="auto">
          <a:xfrm>
            <a:off x="4786313" y="5703888"/>
            <a:ext cx="1047750" cy="717550"/>
            <a:chOff x="2387" y="675"/>
            <a:chExt cx="814" cy="558"/>
          </a:xfrm>
        </p:grpSpPr>
        <p:sp>
          <p:nvSpPr>
            <p:cNvPr id="27741" name="Freeform 121"/>
            <p:cNvSpPr>
              <a:spLocks/>
            </p:cNvSpPr>
            <p:nvPr/>
          </p:nvSpPr>
          <p:spPr bwMode="auto">
            <a:xfrm>
              <a:off x="2988" y="1022"/>
              <a:ext cx="94" cy="148"/>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7742" name="Freeform 122"/>
            <p:cNvSpPr>
              <a:spLocks/>
            </p:cNvSpPr>
            <p:nvPr/>
          </p:nvSpPr>
          <p:spPr bwMode="auto">
            <a:xfrm>
              <a:off x="2850" y="917"/>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7743" name="AutoShape 123"/>
            <p:cNvSpPr>
              <a:spLocks noChangeArrowheads="1"/>
            </p:cNvSpPr>
            <p:nvPr/>
          </p:nvSpPr>
          <p:spPr bwMode="auto">
            <a:xfrm>
              <a:off x="2387" y="675"/>
              <a:ext cx="814" cy="558"/>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7744" name="AutoShape 124"/>
            <p:cNvSpPr>
              <a:spLocks noChangeArrowheads="1"/>
            </p:cNvSpPr>
            <p:nvPr/>
          </p:nvSpPr>
          <p:spPr bwMode="auto">
            <a:xfrm>
              <a:off x="2408" y="696"/>
              <a:ext cx="773" cy="517"/>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27745" name="Freeform 125"/>
            <p:cNvSpPr>
              <a:spLocks/>
            </p:cNvSpPr>
            <p:nvPr/>
          </p:nvSpPr>
          <p:spPr bwMode="auto">
            <a:xfrm>
              <a:off x="2403" y="742"/>
              <a:ext cx="782" cy="361"/>
            </a:xfrm>
            <a:custGeom>
              <a:avLst/>
              <a:gdLst>
                <a:gd name="T0" fmla="*/ 62 w 782"/>
                <a:gd name="T1" fmla="*/ 344 h 361"/>
                <a:gd name="T2" fmla="*/ 13 w 782"/>
                <a:gd name="T3" fmla="*/ 318 h 361"/>
                <a:gd name="T4" fmla="*/ 0 w 782"/>
                <a:gd name="T5" fmla="*/ 260 h 361"/>
                <a:gd name="T6" fmla="*/ 23 w 782"/>
                <a:gd name="T7" fmla="*/ 196 h 361"/>
                <a:gd name="T8" fmla="*/ 83 w 782"/>
                <a:gd name="T9" fmla="*/ 150 h 361"/>
                <a:gd name="T10" fmla="*/ 146 w 782"/>
                <a:gd name="T11" fmla="*/ 128 h 361"/>
                <a:gd name="T12" fmla="*/ 158 w 782"/>
                <a:gd name="T13" fmla="*/ 58 h 361"/>
                <a:gd name="T14" fmla="*/ 167 w 782"/>
                <a:gd name="T15" fmla="*/ 38 h 361"/>
                <a:gd name="T16" fmla="*/ 179 w 782"/>
                <a:gd name="T17" fmla="*/ 25 h 361"/>
                <a:gd name="T18" fmla="*/ 198 w 782"/>
                <a:gd name="T19" fmla="*/ 14 h 361"/>
                <a:gd name="T20" fmla="*/ 220 w 782"/>
                <a:gd name="T21" fmla="*/ 8 h 361"/>
                <a:gd name="T22" fmla="*/ 276 w 782"/>
                <a:gd name="T23" fmla="*/ 4 h 361"/>
                <a:gd name="T24" fmla="*/ 337 w 782"/>
                <a:gd name="T25" fmla="*/ 2 h 361"/>
                <a:gd name="T26" fmla="*/ 397 w 782"/>
                <a:gd name="T27" fmla="*/ 0 h 361"/>
                <a:gd name="T28" fmla="*/ 447 w 782"/>
                <a:gd name="T29" fmla="*/ 0 h 361"/>
                <a:gd name="T30" fmla="*/ 470 w 782"/>
                <a:gd name="T31" fmla="*/ 5 h 361"/>
                <a:gd name="T32" fmla="*/ 494 w 782"/>
                <a:gd name="T33" fmla="*/ 15 h 361"/>
                <a:gd name="T34" fmla="*/ 531 w 782"/>
                <a:gd name="T35" fmla="*/ 132 h 361"/>
                <a:gd name="T36" fmla="*/ 739 w 782"/>
                <a:gd name="T37" fmla="*/ 180 h 361"/>
                <a:gd name="T38" fmla="*/ 782 w 782"/>
                <a:gd name="T39" fmla="*/ 224 h 361"/>
                <a:gd name="T40" fmla="*/ 778 w 782"/>
                <a:gd name="T41" fmla="*/ 294 h 361"/>
                <a:gd name="T42" fmla="*/ 739 w 782"/>
                <a:gd name="T43" fmla="*/ 352 h 361"/>
                <a:gd name="T44" fmla="*/ 700 w 782"/>
                <a:gd name="T45" fmla="*/ 356 h 361"/>
                <a:gd name="T46" fmla="*/ 691 w 782"/>
                <a:gd name="T47" fmla="*/ 264 h 361"/>
                <a:gd name="T48" fmla="*/ 683 w 782"/>
                <a:gd name="T49" fmla="*/ 250 h 361"/>
                <a:gd name="T50" fmla="*/ 674 w 782"/>
                <a:gd name="T51" fmla="*/ 241 h 361"/>
                <a:gd name="T52" fmla="*/ 643 w 782"/>
                <a:gd name="T53" fmla="*/ 231 h 361"/>
                <a:gd name="T54" fmla="*/ 618 w 782"/>
                <a:gd name="T55" fmla="*/ 233 h 361"/>
                <a:gd name="T56" fmla="*/ 605 w 782"/>
                <a:gd name="T57" fmla="*/ 242 h 361"/>
                <a:gd name="T58" fmla="*/ 589 w 782"/>
                <a:gd name="T59" fmla="*/ 261 h 361"/>
                <a:gd name="T60" fmla="*/ 581 w 782"/>
                <a:gd name="T61" fmla="*/ 287 h 361"/>
                <a:gd name="T62" fmla="*/ 577 w 782"/>
                <a:gd name="T63" fmla="*/ 318 h 361"/>
                <a:gd name="T64" fmla="*/ 578 w 782"/>
                <a:gd name="T65" fmla="*/ 359 h 361"/>
                <a:gd name="T66" fmla="*/ 243 w 782"/>
                <a:gd name="T67" fmla="*/ 361 h 361"/>
                <a:gd name="T68" fmla="*/ 237 w 782"/>
                <a:gd name="T69" fmla="*/ 327 h 361"/>
                <a:gd name="T70" fmla="*/ 222 w 782"/>
                <a:gd name="T71" fmla="*/ 295 h 361"/>
                <a:gd name="T72" fmla="*/ 198 w 782"/>
                <a:gd name="T73" fmla="*/ 278 h 361"/>
                <a:gd name="T74" fmla="*/ 163 w 782"/>
                <a:gd name="T75" fmla="*/ 266 h 361"/>
                <a:gd name="T76" fmla="*/ 126 w 782"/>
                <a:gd name="T77" fmla="*/ 268 h 361"/>
                <a:gd name="T78" fmla="*/ 93 w 782"/>
                <a:gd name="T79" fmla="*/ 283 h 361"/>
                <a:gd name="T80" fmla="*/ 69 w 782"/>
                <a:gd name="T81" fmla="*/ 313 h 361"/>
                <a:gd name="T82" fmla="*/ 62 w 782"/>
                <a:gd name="T83" fmla="*/ 344 h 3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2"/>
                <a:gd name="T127" fmla="*/ 0 h 361"/>
                <a:gd name="T128" fmla="*/ 782 w 782"/>
                <a:gd name="T129" fmla="*/ 361 h 3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2" h="361">
                  <a:moveTo>
                    <a:pt x="62" y="344"/>
                  </a:moveTo>
                  <a:lnTo>
                    <a:pt x="13" y="318"/>
                  </a:lnTo>
                  <a:lnTo>
                    <a:pt x="0" y="260"/>
                  </a:lnTo>
                  <a:lnTo>
                    <a:pt x="23" y="196"/>
                  </a:lnTo>
                  <a:lnTo>
                    <a:pt x="83" y="150"/>
                  </a:lnTo>
                  <a:lnTo>
                    <a:pt x="146" y="128"/>
                  </a:lnTo>
                  <a:lnTo>
                    <a:pt x="158" y="58"/>
                  </a:lnTo>
                  <a:lnTo>
                    <a:pt x="167" y="38"/>
                  </a:lnTo>
                  <a:lnTo>
                    <a:pt x="179" y="25"/>
                  </a:lnTo>
                  <a:lnTo>
                    <a:pt x="198" y="14"/>
                  </a:lnTo>
                  <a:lnTo>
                    <a:pt x="220" y="8"/>
                  </a:lnTo>
                  <a:lnTo>
                    <a:pt x="276" y="4"/>
                  </a:lnTo>
                  <a:lnTo>
                    <a:pt x="337" y="2"/>
                  </a:lnTo>
                  <a:lnTo>
                    <a:pt x="397" y="0"/>
                  </a:lnTo>
                  <a:lnTo>
                    <a:pt x="447" y="0"/>
                  </a:lnTo>
                  <a:lnTo>
                    <a:pt x="470" y="5"/>
                  </a:lnTo>
                  <a:lnTo>
                    <a:pt x="494" y="15"/>
                  </a:lnTo>
                  <a:lnTo>
                    <a:pt x="531" y="132"/>
                  </a:lnTo>
                  <a:lnTo>
                    <a:pt x="739" y="180"/>
                  </a:lnTo>
                  <a:lnTo>
                    <a:pt x="782" y="224"/>
                  </a:lnTo>
                  <a:lnTo>
                    <a:pt x="778" y="294"/>
                  </a:lnTo>
                  <a:lnTo>
                    <a:pt x="739" y="352"/>
                  </a:lnTo>
                  <a:lnTo>
                    <a:pt x="700" y="356"/>
                  </a:lnTo>
                  <a:lnTo>
                    <a:pt x="691" y="264"/>
                  </a:lnTo>
                  <a:lnTo>
                    <a:pt x="683" y="250"/>
                  </a:lnTo>
                  <a:lnTo>
                    <a:pt x="674" y="241"/>
                  </a:lnTo>
                  <a:lnTo>
                    <a:pt x="643" y="231"/>
                  </a:lnTo>
                  <a:lnTo>
                    <a:pt x="618" y="233"/>
                  </a:lnTo>
                  <a:lnTo>
                    <a:pt x="605" y="242"/>
                  </a:lnTo>
                  <a:lnTo>
                    <a:pt x="589" y="261"/>
                  </a:lnTo>
                  <a:lnTo>
                    <a:pt x="581" y="287"/>
                  </a:lnTo>
                  <a:lnTo>
                    <a:pt x="577" y="318"/>
                  </a:lnTo>
                  <a:lnTo>
                    <a:pt x="578" y="359"/>
                  </a:lnTo>
                  <a:lnTo>
                    <a:pt x="243" y="361"/>
                  </a:lnTo>
                  <a:lnTo>
                    <a:pt x="237" y="327"/>
                  </a:lnTo>
                  <a:lnTo>
                    <a:pt x="222" y="295"/>
                  </a:lnTo>
                  <a:lnTo>
                    <a:pt x="198" y="278"/>
                  </a:lnTo>
                  <a:lnTo>
                    <a:pt x="163" y="266"/>
                  </a:lnTo>
                  <a:lnTo>
                    <a:pt x="126" y="268"/>
                  </a:lnTo>
                  <a:lnTo>
                    <a:pt x="93" y="283"/>
                  </a:lnTo>
                  <a:lnTo>
                    <a:pt x="69" y="313"/>
                  </a:lnTo>
                  <a:lnTo>
                    <a:pt x="62" y="344"/>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7746" name="Freeform 126"/>
            <p:cNvSpPr>
              <a:spLocks/>
            </p:cNvSpPr>
            <p:nvPr/>
          </p:nvSpPr>
          <p:spPr bwMode="auto">
            <a:xfrm>
              <a:off x="2587" y="781"/>
              <a:ext cx="129" cy="140"/>
            </a:xfrm>
            <a:custGeom>
              <a:avLst/>
              <a:gdLst>
                <a:gd name="T0" fmla="*/ 0 w 189"/>
                <a:gd name="T1" fmla="*/ 3 h 204"/>
                <a:gd name="T2" fmla="*/ 1 w 189"/>
                <a:gd name="T3" fmla="*/ 1 h 204"/>
                <a:gd name="T4" fmla="*/ 1 w 189"/>
                <a:gd name="T5" fmla="*/ 1 h 204"/>
                <a:gd name="T6" fmla="*/ 1 w 189"/>
                <a:gd name="T7" fmla="*/ 1 h 204"/>
                <a:gd name="T8" fmla="*/ 1 w 189"/>
                <a:gd name="T9" fmla="*/ 1 h 204"/>
                <a:gd name="T10" fmla="*/ 1 w 189"/>
                <a:gd name="T11" fmla="*/ 1 h 204"/>
                <a:gd name="T12" fmla="*/ 3 w 189"/>
                <a:gd name="T13" fmla="*/ 0 h 204"/>
                <a:gd name="T14" fmla="*/ 3 w 189"/>
                <a:gd name="T15" fmla="*/ 3 h 204"/>
                <a:gd name="T16" fmla="*/ 0 w 189"/>
                <a:gd name="T17" fmla="*/ 3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7747" name="Freeform 127"/>
            <p:cNvSpPr>
              <a:spLocks/>
            </p:cNvSpPr>
            <p:nvPr/>
          </p:nvSpPr>
          <p:spPr bwMode="auto">
            <a:xfrm>
              <a:off x="2739" y="778"/>
              <a:ext cx="173" cy="146"/>
            </a:xfrm>
            <a:custGeom>
              <a:avLst/>
              <a:gdLst>
                <a:gd name="T0" fmla="*/ 1 w 252"/>
                <a:gd name="T1" fmla="*/ 3 h 213"/>
                <a:gd name="T2" fmla="*/ 0 w 252"/>
                <a:gd name="T3" fmla="*/ 0 h 213"/>
                <a:gd name="T4" fmla="*/ 3 w 252"/>
                <a:gd name="T5" fmla="*/ 0 h 213"/>
                <a:gd name="T6" fmla="*/ 3 w 252"/>
                <a:gd name="T7" fmla="*/ 2 h 213"/>
                <a:gd name="T8" fmla="*/ 3 w 252"/>
                <a:gd name="T9" fmla="*/ 3 h 213"/>
                <a:gd name="T10" fmla="*/ 1 w 252"/>
                <a:gd name="T11" fmla="*/ 3 h 213"/>
                <a:gd name="T12" fmla="*/ 1 w 252"/>
                <a:gd name="T13" fmla="*/ 3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7748" name="Freeform 128"/>
            <p:cNvSpPr>
              <a:spLocks/>
            </p:cNvSpPr>
            <p:nvPr/>
          </p:nvSpPr>
          <p:spPr bwMode="auto">
            <a:xfrm>
              <a:off x="2853" y="845"/>
              <a:ext cx="49" cy="67"/>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7749" name="Freeform 129"/>
            <p:cNvSpPr>
              <a:spLocks/>
            </p:cNvSpPr>
            <p:nvPr/>
          </p:nvSpPr>
          <p:spPr bwMode="auto">
            <a:xfrm>
              <a:off x="2855" y="896"/>
              <a:ext cx="10"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7750" name="Freeform 130"/>
            <p:cNvSpPr>
              <a:spLocks/>
            </p:cNvSpPr>
            <p:nvPr/>
          </p:nvSpPr>
          <p:spPr bwMode="auto">
            <a:xfrm>
              <a:off x="2861" y="864"/>
              <a:ext cx="35"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7751" name="Freeform 131"/>
            <p:cNvSpPr>
              <a:spLocks/>
            </p:cNvSpPr>
            <p:nvPr/>
          </p:nvSpPr>
          <p:spPr bwMode="auto">
            <a:xfrm>
              <a:off x="2729" y="879"/>
              <a:ext cx="210" cy="199"/>
            </a:xfrm>
            <a:custGeom>
              <a:avLst/>
              <a:gdLst>
                <a:gd name="T0" fmla="*/ 0 w 306"/>
                <a:gd name="T1" fmla="*/ 1 h 290"/>
                <a:gd name="T2" fmla="*/ 1 w 306"/>
                <a:gd name="T3" fmla="*/ 5 h 290"/>
                <a:gd name="T4" fmla="*/ 5 w 306"/>
                <a:gd name="T5" fmla="*/ 5 h 290"/>
                <a:gd name="T6" fmla="*/ 5 w 306"/>
                <a:gd name="T7" fmla="*/ 4 h 290"/>
                <a:gd name="T8" fmla="*/ 5 w 306"/>
                <a:gd name="T9" fmla="*/ 3 h 290"/>
                <a:gd name="T10" fmla="*/ 5 w 306"/>
                <a:gd name="T11" fmla="*/ 1 h 290"/>
                <a:gd name="T12" fmla="*/ 5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7752" name="Oval 132"/>
            <p:cNvSpPr>
              <a:spLocks noChangeArrowheads="1"/>
            </p:cNvSpPr>
            <p:nvPr/>
          </p:nvSpPr>
          <p:spPr bwMode="auto">
            <a:xfrm>
              <a:off x="2501" y="1044"/>
              <a:ext cx="111" cy="109"/>
            </a:xfrm>
            <a:prstGeom prst="ellipse">
              <a:avLst/>
            </a:prstGeom>
            <a:solidFill>
              <a:schemeClr val="folHlink"/>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lIns="0" tIns="0" rIns="0" bIns="0" anchor="ctr">
              <a:spAutoFit/>
            </a:bodyPr>
            <a:lstStyle/>
            <a:p>
              <a:endParaRPr lang="en-US"/>
            </a:p>
          </p:txBody>
        </p:sp>
        <p:sp>
          <p:nvSpPr>
            <p:cNvPr id="27753" name="Freeform 133"/>
            <p:cNvSpPr>
              <a:spLocks/>
            </p:cNvSpPr>
            <p:nvPr/>
          </p:nvSpPr>
          <p:spPr bwMode="auto">
            <a:xfrm>
              <a:off x="2489" y="1031"/>
              <a:ext cx="135" cy="135"/>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7754" name="Freeform 134"/>
            <p:cNvSpPr>
              <a:spLocks/>
            </p:cNvSpPr>
            <p:nvPr/>
          </p:nvSpPr>
          <p:spPr bwMode="auto">
            <a:xfrm>
              <a:off x="2517" y="1143"/>
              <a:ext cx="26" cy="17"/>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7755" name="Oval 135"/>
            <p:cNvSpPr>
              <a:spLocks noChangeArrowheads="1"/>
            </p:cNvSpPr>
            <p:nvPr/>
          </p:nvSpPr>
          <p:spPr bwMode="auto">
            <a:xfrm>
              <a:off x="2995" y="1000"/>
              <a:ext cx="87" cy="149"/>
            </a:xfrm>
            <a:prstGeom prst="ellipse">
              <a:avLst/>
            </a:prstGeom>
            <a:solidFill>
              <a:schemeClr val="folHlink"/>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sp>
          <p:nvSpPr>
            <p:cNvPr id="27756" name="Freeform 136"/>
            <p:cNvSpPr>
              <a:spLocks/>
            </p:cNvSpPr>
            <p:nvPr/>
          </p:nvSpPr>
          <p:spPr bwMode="auto">
            <a:xfrm>
              <a:off x="2986" y="989"/>
              <a:ext cx="107" cy="171"/>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7757" name="Freeform 137"/>
            <p:cNvSpPr>
              <a:spLocks/>
            </p:cNvSpPr>
            <p:nvPr/>
          </p:nvSpPr>
          <p:spPr bwMode="auto">
            <a:xfrm>
              <a:off x="3003" y="1127"/>
              <a:ext cx="22" cy="21"/>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27674" name="Group 138"/>
          <p:cNvGrpSpPr>
            <a:grpSpLocks/>
          </p:cNvGrpSpPr>
          <p:nvPr/>
        </p:nvGrpSpPr>
        <p:grpSpPr bwMode="auto">
          <a:xfrm>
            <a:off x="2038350" y="4017963"/>
            <a:ext cx="1335088" cy="735012"/>
            <a:chOff x="786" y="2531"/>
            <a:chExt cx="841" cy="463"/>
          </a:xfrm>
        </p:grpSpPr>
        <p:sp>
          <p:nvSpPr>
            <p:cNvPr id="27730" name="Freeform 139"/>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27731" name="Line 140"/>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27732" name="Line 141"/>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27733" name="Line 142"/>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27734" name="Freeform 143"/>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7735" name="Freeform 144"/>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27736" name="Freeform 145"/>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7737" name="Freeform 146"/>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7738" name="Freeform 147"/>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7739" name="Freeform 148"/>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7740" name="Freeform 149"/>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grpSp>
        <p:nvGrpSpPr>
          <p:cNvPr id="27675" name="Group 150"/>
          <p:cNvGrpSpPr>
            <a:grpSpLocks/>
          </p:cNvGrpSpPr>
          <p:nvPr/>
        </p:nvGrpSpPr>
        <p:grpSpPr bwMode="auto">
          <a:xfrm>
            <a:off x="2062163" y="4670425"/>
            <a:ext cx="1335087" cy="735013"/>
            <a:chOff x="786" y="2531"/>
            <a:chExt cx="841" cy="463"/>
          </a:xfrm>
        </p:grpSpPr>
        <p:sp>
          <p:nvSpPr>
            <p:cNvPr id="27719" name="Freeform 151"/>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27720" name="Line 152"/>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27721" name="Line 153"/>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27722" name="Line 154"/>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27723" name="Freeform 155"/>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7724" name="Freeform 156"/>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27725" name="Freeform 157"/>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7726" name="Freeform 158"/>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7727" name="Freeform 159"/>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7728" name="Freeform 160"/>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7729" name="Freeform 161"/>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sp>
        <p:nvSpPr>
          <p:cNvPr id="27676" name="Text Box 162"/>
          <p:cNvSpPr txBox="1">
            <a:spLocks noChangeArrowheads="1"/>
          </p:cNvSpPr>
          <p:nvPr/>
        </p:nvSpPr>
        <p:spPr bwMode="auto">
          <a:xfrm>
            <a:off x="5764213" y="1751013"/>
            <a:ext cx="1171575"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coverage</a:t>
            </a:r>
          </a:p>
        </p:txBody>
      </p:sp>
      <p:sp>
        <p:nvSpPr>
          <p:cNvPr id="27677" name="Text Box 163"/>
          <p:cNvSpPr txBox="1">
            <a:spLocks noChangeArrowheads="1"/>
          </p:cNvSpPr>
          <p:nvPr/>
        </p:nvSpPr>
        <p:spPr bwMode="auto">
          <a:xfrm>
            <a:off x="6731000" y="2406650"/>
            <a:ext cx="164782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rgbClr val="D33941"/>
                </a:solidFill>
              </a:rPr>
              <a:t>coverage term</a:t>
            </a:r>
          </a:p>
        </p:txBody>
      </p:sp>
      <p:sp>
        <p:nvSpPr>
          <p:cNvPr id="27678" name="Line 164"/>
          <p:cNvSpPr>
            <a:spLocks noChangeShapeType="1"/>
          </p:cNvSpPr>
          <p:nvPr/>
        </p:nvSpPr>
        <p:spPr bwMode="auto">
          <a:xfrm flipH="1">
            <a:off x="5805488" y="2357438"/>
            <a:ext cx="542925"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7679" name="Freeform 165"/>
          <p:cNvSpPr>
            <a:spLocks/>
          </p:cNvSpPr>
          <p:nvPr/>
        </p:nvSpPr>
        <p:spPr bwMode="auto">
          <a:xfrm>
            <a:off x="6094413" y="2093913"/>
            <a:ext cx="384175" cy="495300"/>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7680" name="Line 166"/>
          <p:cNvSpPr>
            <a:spLocks noChangeShapeType="1"/>
          </p:cNvSpPr>
          <p:nvPr/>
        </p:nvSpPr>
        <p:spPr bwMode="auto">
          <a:xfrm flipH="1">
            <a:off x="5805488" y="2928938"/>
            <a:ext cx="528637"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7681" name="Freeform 167"/>
          <p:cNvSpPr>
            <a:spLocks/>
          </p:cNvSpPr>
          <p:nvPr/>
        </p:nvSpPr>
        <p:spPr bwMode="auto">
          <a:xfrm>
            <a:off x="6103938" y="2674938"/>
            <a:ext cx="384175" cy="495300"/>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7682" name="Group 168"/>
          <p:cNvGrpSpPr>
            <a:grpSpLocks/>
          </p:cNvGrpSpPr>
          <p:nvPr/>
        </p:nvGrpSpPr>
        <p:grpSpPr bwMode="auto">
          <a:xfrm>
            <a:off x="5843588" y="4003675"/>
            <a:ext cx="542925" cy="695325"/>
            <a:chOff x="3183" y="2522"/>
            <a:chExt cx="342" cy="438"/>
          </a:xfrm>
        </p:grpSpPr>
        <p:sp>
          <p:nvSpPr>
            <p:cNvPr id="27715" name="Line 169"/>
            <p:cNvSpPr>
              <a:spLocks noChangeShapeType="1"/>
            </p:cNvSpPr>
            <p:nvPr/>
          </p:nvSpPr>
          <p:spPr bwMode="auto">
            <a:xfrm flipH="1">
              <a:off x="3183" y="2625"/>
              <a:ext cx="342"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7716" name="Freeform 170"/>
            <p:cNvSpPr>
              <a:spLocks/>
            </p:cNvSpPr>
            <p:nvPr/>
          </p:nvSpPr>
          <p:spPr bwMode="auto">
            <a:xfrm>
              <a:off x="3365" y="2522"/>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7717" name="Line 171"/>
            <p:cNvSpPr>
              <a:spLocks noChangeShapeType="1"/>
            </p:cNvSpPr>
            <p:nvPr/>
          </p:nvSpPr>
          <p:spPr bwMode="auto">
            <a:xfrm flipH="1">
              <a:off x="3183" y="2859"/>
              <a:ext cx="342"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7718" name="Freeform 172"/>
            <p:cNvSpPr>
              <a:spLocks/>
            </p:cNvSpPr>
            <p:nvPr/>
          </p:nvSpPr>
          <p:spPr bwMode="auto">
            <a:xfrm>
              <a:off x="3365" y="2756"/>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grpSp>
        <p:nvGrpSpPr>
          <p:cNvPr id="27683" name="Group 173"/>
          <p:cNvGrpSpPr>
            <a:grpSpLocks/>
          </p:cNvGrpSpPr>
          <p:nvPr/>
        </p:nvGrpSpPr>
        <p:grpSpPr bwMode="auto">
          <a:xfrm>
            <a:off x="5843588" y="4884738"/>
            <a:ext cx="542925" cy="695325"/>
            <a:chOff x="3183" y="2522"/>
            <a:chExt cx="342" cy="438"/>
          </a:xfrm>
        </p:grpSpPr>
        <p:sp>
          <p:nvSpPr>
            <p:cNvPr id="27711" name="Line 174"/>
            <p:cNvSpPr>
              <a:spLocks noChangeShapeType="1"/>
            </p:cNvSpPr>
            <p:nvPr/>
          </p:nvSpPr>
          <p:spPr bwMode="auto">
            <a:xfrm flipH="1">
              <a:off x="3183" y="2625"/>
              <a:ext cx="342"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7712" name="Freeform 175"/>
            <p:cNvSpPr>
              <a:spLocks/>
            </p:cNvSpPr>
            <p:nvPr/>
          </p:nvSpPr>
          <p:spPr bwMode="auto">
            <a:xfrm>
              <a:off x="3365" y="2522"/>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7713" name="Line 176"/>
            <p:cNvSpPr>
              <a:spLocks noChangeShapeType="1"/>
            </p:cNvSpPr>
            <p:nvPr/>
          </p:nvSpPr>
          <p:spPr bwMode="auto">
            <a:xfrm flipH="1">
              <a:off x="3183" y="2859"/>
              <a:ext cx="342"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7714" name="Freeform 177"/>
            <p:cNvSpPr>
              <a:spLocks/>
            </p:cNvSpPr>
            <p:nvPr/>
          </p:nvSpPr>
          <p:spPr bwMode="auto">
            <a:xfrm>
              <a:off x="3365" y="2756"/>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grpSp>
        <p:nvGrpSpPr>
          <p:cNvPr id="27684" name="Group 178"/>
          <p:cNvGrpSpPr>
            <a:grpSpLocks/>
          </p:cNvGrpSpPr>
          <p:nvPr/>
        </p:nvGrpSpPr>
        <p:grpSpPr bwMode="auto">
          <a:xfrm>
            <a:off x="5843588" y="5722938"/>
            <a:ext cx="542925" cy="695325"/>
            <a:chOff x="3183" y="2522"/>
            <a:chExt cx="342" cy="438"/>
          </a:xfrm>
        </p:grpSpPr>
        <p:sp>
          <p:nvSpPr>
            <p:cNvPr id="27707" name="Line 179"/>
            <p:cNvSpPr>
              <a:spLocks noChangeShapeType="1"/>
            </p:cNvSpPr>
            <p:nvPr/>
          </p:nvSpPr>
          <p:spPr bwMode="auto">
            <a:xfrm flipH="1">
              <a:off x="3183" y="2625"/>
              <a:ext cx="342"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7708" name="Freeform 180"/>
            <p:cNvSpPr>
              <a:spLocks/>
            </p:cNvSpPr>
            <p:nvPr/>
          </p:nvSpPr>
          <p:spPr bwMode="auto">
            <a:xfrm>
              <a:off x="3365" y="2522"/>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7709" name="Line 181"/>
            <p:cNvSpPr>
              <a:spLocks noChangeShapeType="1"/>
            </p:cNvSpPr>
            <p:nvPr/>
          </p:nvSpPr>
          <p:spPr bwMode="auto">
            <a:xfrm flipH="1">
              <a:off x="3183" y="2859"/>
              <a:ext cx="342"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7710" name="Freeform 182"/>
            <p:cNvSpPr>
              <a:spLocks/>
            </p:cNvSpPr>
            <p:nvPr/>
          </p:nvSpPr>
          <p:spPr bwMode="auto">
            <a:xfrm>
              <a:off x="3365" y="2756"/>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grpSp>
        <p:nvGrpSpPr>
          <p:cNvPr id="27685" name="Group 183"/>
          <p:cNvGrpSpPr>
            <a:grpSpLocks/>
          </p:cNvGrpSpPr>
          <p:nvPr/>
        </p:nvGrpSpPr>
        <p:grpSpPr bwMode="auto">
          <a:xfrm>
            <a:off x="6481763" y="2711450"/>
            <a:ext cx="962025" cy="155575"/>
            <a:chOff x="3612" y="3976"/>
            <a:chExt cx="606" cy="98"/>
          </a:xfrm>
        </p:grpSpPr>
        <p:sp>
          <p:nvSpPr>
            <p:cNvPr id="27696" name="Line 184"/>
            <p:cNvSpPr>
              <a:spLocks noChangeShapeType="1"/>
            </p:cNvSpPr>
            <p:nvPr/>
          </p:nvSpPr>
          <p:spPr bwMode="auto">
            <a:xfrm flipH="1">
              <a:off x="3612" y="4035"/>
              <a:ext cx="243"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27697" name="Group 185"/>
            <p:cNvGrpSpPr>
              <a:grpSpLocks/>
            </p:cNvGrpSpPr>
            <p:nvPr/>
          </p:nvGrpSpPr>
          <p:grpSpPr bwMode="auto">
            <a:xfrm>
              <a:off x="3776" y="3976"/>
              <a:ext cx="442" cy="98"/>
              <a:chOff x="3818" y="2409"/>
              <a:chExt cx="865" cy="192"/>
            </a:xfrm>
          </p:grpSpPr>
          <p:sp>
            <p:nvSpPr>
              <p:cNvPr id="27698" name="Freeform 186"/>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27699" name="Freeform 187"/>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27700" name="Freeform 188"/>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27701" name="Freeform 189"/>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27702" name="Freeform 190"/>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27703" name="Freeform 191"/>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27704" name="Freeform 192"/>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27705" name="Freeform 193"/>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27706" name="Freeform 194"/>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grpSp>
      <p:grpSp>
        <p:nvGrpSpPr>
          <p:cNvPr id="27686" name="Group 195"/>
          <p:cNvGrpSpPr>
            <a:grpSpLocks/>
          </p:cNvGrpSpPr>
          <p:nvPr/>
        </p:nvGrpSpPr>
        <p:grpSpPr bwMode="auto">
          <a:xfrm>
            <a:off x="6742113" y="2954338"/>
            <a:ext cx="701675" cy="155575"/>
            <a:chOff x="3818" y="2409"/>
            <a:chExt cx="865" cy="192"/>
          </a:xfrm>
        </p:grpSpPr>
        <p:sp>
          <p:nvSpPr>
            <p:cNvPr id="27687" name="Freeform 196"/>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27688" name="Freeform 197"/>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27689" name="Freeform 198"/>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27690" name="Freeform 199"/>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27691" name="Freeform 200"/>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27692" name="Freeform 201"/>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27693" name="Freeform 202"/>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27694" name="Freeform 203"/>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27695" name="Freeform 204"/>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2"/>
          <p:cNvGrpSpPr>
            <a:grpSpLocks/>
          </p:cNvGrpSpPr>
          <p:nvPr/>
        </p:nvGrpSpPr>
        <p:grpSpPr bwMode="auto">
          <a:xfrm>
            <a:off x="6553200" y="6159500"/>
            <a:ext cx="962025" cy="155575"/>
            <a:chOff x="3516" y="3880"/>
            <a:chExt cx="606" cy="98"/>
          </a:xfrm>
        </p:grpSpPr>
        <p:sp>
          <p:nvSpPr>
            <p:cNvPr id="29004" name="Line 3"/>
            <p:cNvSpPr>
              <a:spLocks noChangeShapeType="1"/>
            </p:cNvSpPr>
            <p:nvPr/>
          </p:nvSpPr>
          <p:spPr bwMode="auto">
            <a:xfrm flipH="1">
              <a:off x="3516" y="3939"/>
              <a:ext cx="243"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29005" name="Group 4"/>
            <p:cNvGrpSpPr>
              <a:grpSpLocks/>
            </p:cNvGrpSpPr>
            <p:nvPr/>
          </p:nvGrpSpPr>
          <p:grpSpPr bwMode="auto">
            <a:xfrm>
              <a:off x="3680" y="3880"/>
              <a:ext cx="442" cy="98"/>
              <a:chOff x="3818" y="2409"/>
              <a:chExt cx="865" cy="192"/>
            </a:xfrm>
          </p:grpSpPr>
          <p:sp>
            <p:nvSpPr>
              <p:cNvPr id="29006" name="Freeform 5"/>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29007" name="Freeform 6"/>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29008" name="Freeform 7"/>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29009" name="Freeform 8"/>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29010" name="Freeform 9"/>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29011" name="Freeform 10"/>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29012" name="Freeform 11"/>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29013" name="Freeform 12"/>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29014" name="Freeform 13"/>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grpSp>
      <p:grpSp>
        <p:nvGrpSpPr>
          <p:cNvPr id="28675" name="Group 14"/>
          <p:cNvGrpSpPr>
            <a:grpSpLocks/>
          </p:cNvGrpSpPr>
          <p:nvPr/>
        </p:nvGrpSpPr>
        <p:grpSpPr bwMode="auto">
          <a:xfrm>
            <a:off x="6553200" y="5311775"/>
            <a:ext cx="962025" cy="155575"/>
            <a:chOff x="3516" y="3880"/>
            <a:chExt cx="606" cy="98"/>
          </a:xfrm>
        </p:grpSpPr>
        <p:sp>
          <p:nvSpPr>
            <p:cNvPr id="28993" name="Line 15"/>
            <p:cNvSpPr>
              <a:spLocks noChangeShapeType="1"/>
            </p:cNvSpPr>
            <p:nvPr/>
          </p:nvSpPr>
          <p:spPr bwMode="auto">
            <a:xfrm flipH="1">
              <a:off x="3516" y="3939"/>
              <a:ext cx="243"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28994" name="Group 16"/>
            <p:cNvGrpSpPr>
              <a:grpSpLocks/>
            </p:cNvGrpSpPr>
            <p:nvPr/>
          </p:nvGrpSpPr>
          <p:grpSpPr bwMode="auto">
            <a:xfrm>
              <a:off x="3680" y="3880"/>
              <a:ext cx="442" cy="98"/>
              <a:chOff x="3818" y="2409"/>
              <a:chExt cx="865" cy="192"/>
            </a:xfrm>
          </p:grpSpPr>
          <p:sp>
            <p:nvSpPr>
              <p:cNvPr id="28995" name="Freeform 17"/>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28996" name="Freeform 18"/>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28997" name="Freeform 19"/>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28998" name="Freeform 20"/>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28999" name="Freeform 21"/>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29000" name="Freeform 22"/>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29001" name="Freeform 23"/>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29002" name="Freeform 24"/>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29003" name="Freeform 25"/>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grpSp>
      <p:grpSp>
        <p:nvGrpSpPr>
          <p:cNvPr id="28676" name="Group 26"/>
          <p:cNvGrpSpPr>
            <a:grpSpLocks/>
          </p:cNvGrpSpPr>
          <p:nvPr/>
        </p:nvGrpSpPr>
        <p:grpSpPr bwMode="auto">
          <a:xfrm>
            <a:off x="6553200" y="4421188"/>
            <a:ext cx="962025" cy="155575"/>
            <a:chOff x="3516" y="3880"/>
            <a:chExt cx="606" cy="98"/>
          </a:xfrm>
        </p:grpSpPr>
        <p:sp>
          <p:nvSpPr>
            <p:cNvPr id="28982" name="Line 27"/>
            <p:cNvSpPr>
              <a:spLocks noChangeShapeType="1"/>
            </p:cNvSpPr>
            <p:nvPr/>
          </p:nvSpPr>
          <p:spPr bwMode="auto">
            <a:xfrm flipH="1">
              <a:off x="3516" y="3939"/>
              <a:ext cx="243"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28983" name="Group 28"/>
            <p:cNvGrpSpPr>
              <a:grpSpLocks/>
            </p:cNvGrpSpPr>
            <p:nvPr/>
          </p:nvGrpSpPr>
          <p:grpSpPr bwMode="auto">
            <a:xfrm>
              <a:off x="3680" y="3880"/>
              <a:ext cx="442" cy="98"/>
              <a:chOff x="3818" y="2409"/>
              <a:chExt cx="865" cy="192"/>
            </a:xfrm>
          </p:grpSpPr>
          <p:sp>
            <p:nvSpPr>
              <p:cNvPr id="28984" name="Freeform 29"/>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28985" name="Freeform 30"/>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28986" name="Freeform 31"/>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28987" name="Freeform 32"/>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28988" name="Freeform 33"/>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28989" name="Freeform 34"/>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28990" name="Freeform 35"/>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28991" name="Freeform 36"/>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28992" name="Freeform 37"/>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grpSp>
      <p:sp>
        <p:nvSpPr>
          <p:cNvPr id="28677" name="Line 38"/>
          <p:cNvSpPr>
            <a:spLocks noChangeShapeType="1"/>
          </p:cNvSpPr>
          <p:nvPr/>
        </p:nvSpPr>
        <p:spPr bwMode="auto">
          <a:xfrm flipH="1">
            <a:off x="6534150" y="3033713"/>
            <a:ext cx="514350"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8678" name="Line 39"/>
          <p:cNvSpPr>
            <a:spLocks noChangeShapeType="1"/>
          </p:cNvSpPr>
          <p:nvPr/>
        </p:nvSpPr>
        <p:spPr bwMode="auto">
          <a:xfrm flipV="1">
            <a:off x="5472113" y="1774825"/>
            <a:ext cx="0" cy="1685925"/>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8679" name="Rectangle 40"/>
          <p:cNvSpPr>
            <a:spLocks noGrp="1" noChangeArrowheads="1"/>
          </p:cNvSpPr>
          <p:nvPr>
            <p:ph type="title"/>
          </p:nvPr>
        </p:nvSpPr>
        <p:spPr/>
        <p:txBody>
          <a:bodyPr/>
          <a:lstStyle/>
          <a:p>
            <a:pPr eaLnBrk="1" hangingPunct="1"/>
            <a:r>
              <a:rPr lang="en-US" smtClean="0"/>
              <a:t>Forms</a:t>
            </a:r>
          </a:p>
        </p:txBody>
      </p:sp>
      <p:sp>
        <p:nvSpPr>
          <p:cNvPr id="28680" name="Rectangle 342"/>
          <p:cNvSpPr>
            <a:spLocks noGrp="1" noChangeArrowheads="1"/>
          </p:cNvSpPr>
          <p:nvPr>
            <p:ph idx="1"/>
          </p:nvPr>
        </p:nvSpPr>
        <p:spPr>
          <a:xfrm>
            <a:off x="519113" y="914400"/>
            <a:ext cx="3367087" cy="5486400"/>
          </a:xfrm>
        </p:spPr>
        <p:txBody>
          <a:bodyPr/>
          <a:lstStyle/>
          <a:p>
            <a:pPr>
              <a:buFont typeface="Arial" charset="0"/>
              <a:buChar char="•"/>
            </a:pPr>
            <a:r>
              <a:rPr lang="en-US" smtClean="0"/>
              <a:t>A </a:t>
            </a:r>
            <a:r>
              <a:rPr lang="en-US" b="1" smtClean="0"/>
              <a:t>form</a:t>
            </a:r>
            <a:r>
              <a:rPr lang="en-US" smtClean="0"/>
              <a:t> is a physical</a:t>
            </a:r>
            <a:br>
              <a:rPr lang="en-US" smtClean="0"/>
            </a:br>
            <a:r>
              <a:rPr lang="en-US" smtClean="0"/>
              <a:t>document detailing some aspect of policy</a:t>
            </a:r>
          </a:p>
        </p:txBody>
      </p:sp>
      <p:sp>
        <p:nvSpPr>
          <p:cNvPr id="28681" name="Text Box 41"/>
          <p:cNvSpPr txBox="1">
            <a:spLocks noChangeArrowheads="1"/>
          </p:cNvSpPr>
          <p:nvPr/>
        </p:nvSpPr>
        <p:spPr bwMode="auto">
          <a:xfrm>
            <a:off x="1219200" y="3698875"/>
            <a:ext cx="9588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contact</a:t>
            </a:r>
          </a:p>
        </p:txBody>
      </p:sp>
      <p:sp>
        <p:nvSpPr>
          <p:cNvPr id="28682" name="Text Box 42"/>
          <p:cNvSpPr txBox="1">
            <a:spLocks noChangeArrowheads="1"/>
          </p:cNvSpPr>
          <p:nvPr/>
        </p:nvSpPr>
        <p:spPr bwMode="auto">
          <a:xfrm>
            <a:off x="2306638" y="3698875"/>
            <a:ext cx="11715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location</a:t>
            </a:r>
          </a:p>
        </p:txBody>
      </p:sp>
      <p:sp>
        <p:nvSpPr>
          <p:cNvPr id="28683" name="Text Box 43"/>
          <p:cNvSpPr txBox="1">
            <a:spLocks noChangeArrowheads="1"/>
          </p:cNvSpPr>
          <p:nvPr/>
        </p:nvSpPr>
        <p:spPr bwMode="auto">
          <a:xfrm>
            <a:off x="3684588" y="2490788"/>
            <a:ext cx="1171575"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policy</a:t>
            </a:r>
          </a:p>
        </p:txBody>
      </p:sp>
      <p:sp>
        <p:nvSpPr>
          <p:cNvPr id="28684" name="Line 44"/>
          <p:cNvSpPr>
            <a:spLocks noChangeShapeType="1"/>
          </p:cNvSpPr>
          <p:nvPr/>
        </p:nvSpPr>
        <p:spPr bwMode="auto">
          <a:xfrm>
            <a:off x="1685925" y="3479800"/>
            <a:ext cx="3136900"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8685" name="Line 45"/>
          <p:cNvSpPr>
            <a:spLocks noChangeShapeType="1"/>
          </p:cNvSpPr>
          <p:nvPr/>
        </p:nvSpPr>
        <p:spPr bwMode="auto">
          <a:xfrm>
            <a:off x="1689100" y="3462338"/>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8686" name="Line 46"/>
          <p:cNvSpPr>
            <a:spLocks noChangeShapeType="1"/>
          </p:cNvSpPr>
          <p:nvPr/>
        </p:nvSpPr>
        <p:spPr bwMode="auto">
          <a:xfrm>
            <a:off x="5473700" y="3462338"/>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8687" name="Line 47"/>
          <p:cNvSpPr>
            <a:spLocks noChangeShapeType="1"/>
          </p:cNvSpPr>
          <p:nvPr/>
        </p:nvSpPr>
        <p:spPr bwMode="auto">
          <a:xfrm>
            <a:off x="2884488" y="3462338"/>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8688" name="Text Box 48"/>
          <p:cNvSpPr txBox="1">
            <a:spLocks noChangeArrowheads="1"/>
          </p:cNvSpPr>
          <p:nvPr/>
        </p:nvSpPr>
        <p:spPr bwMode="auto">
          <a:xfrm>
            <a:off x="3611563" y="1279525"/>
            <a:ext cx="130492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account</a:t>
            </a:r>
          </a:p>
        </p:txBody>
      </p:sp>
      <p:grpSp>
        <p:nvGrpSpPr>
          <p:cNvPr id="28689" name="Group 49"/>
          <p:cNvGrpSpPr>
            <a:grpSpLocks/>
          </p:cNvGrpSpPr>
          <p:nvPr/>
        </p:nvGrpSpPr>
        <p:grpSpPr bwMode="auto">
          <a:xfrm>
            <a:off x="5008563" y="909638"/>
            <a:ext cx="1046162" cy="863600"/>
            <a:chOff x="465" y="602"/>
            <a:chExt cx="798" cy="659"/>
          </a:xfrm>
        </p:grpSpPr>
        <p:sp>
          <p:nvSpPr>
            <p:cNvPr id="28962" name="AutoShape 50"/>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28963" name="Rectangle 51"/>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28964" name="Rectangle 52"/>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28965" name="Rectangle 53"/>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28966" name="Rectangle 54"/>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wrap="none" anchor="ctr"/>
            <a:lstStyle/>
            <a:p>
              <a:endParaRPr lang="en-US"/>
            </a:p>
          </p:txBody>
        </p:sp>
        <p:sp>
          <p:nvSpPr>
            <p:cNvPr id="28967" name="Rectangle 55"/>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28968" name="Line 56"/>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8969" name="Line 57"/>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28970" name="Group 58"/>
            <p:cNvGrpSpPr>
              <a:grpSpLocks/>
            </p:cNvGrpSpPr>
            <p:nvPr/>
          </p:nvGrpSpPr>
          <p:grpSpPr bwMode="auto">
            <a:xfrm>
              <a:off x="575" y="644"/>
              <a:ext cx="508" cy="139"/>
              <a:chOff x="3046" y="1026"/>
              <a:chExt cx="502" cy="138"/>
            </a:xfrm>
          </p:grpSpPr>
          <p:sp>
            <p:nvSpPr>
              <p:cNvPr id="28971" name="Line 59"/>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8972" name="Line 60"/>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8973" name="Line 61"/>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8974" name="Line 62"/>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8975" name="Line 63"/>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8976" name="Line 64"/>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8977" name="Oval 65"/>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8978" name="Freeform 66"/>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8979" name="Freeform 67"/>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8980" name="Freeform 68"/>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8981" name="Freeform 69"/>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grpSp>
        <p:nvGrpSpPr>
          <p:cNvPr id="28690" name="Group 70"/>
          <p:cNvGrpSpPr>
            <a:grpSpLocks/>
          </p:cNvGrpSpPr>
          <p:nvPr/>
        </p:nvGrpSpPr>
        <p:grpSpPr bwMode="auto">
          <a:xfrm>
            <a:off x="4932363" y="2044700"/>
            <a:ext cx="1057275" cy="1190625"/>
            <a:chOff x="2324" y="435"/>
            <a:chExt cx="933" cy="1052"/>
          </a:xfrm>
        </p:grpSpPr>
        <p:sp>
          <p:nvSpPr>
            <p:cNvPr id="28953" name="AutoShape 71"/>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8954" name="Freeform 72"/>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8955" name="Freeform 73"/>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8956" name="Freeform 74"/>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8957" name="Group 75"/>
            <p:cNvGrpSpPr>
              <a:grpSpLocks/>
            </p:cNvGrpSpPr>
            <p:nvPr/>
          </p:nvGrpSpPr>
          <p:grpSpPr bwMode="auto">
            <a:xfrm>
              <a:off x="2889" y="957"/>
              <a:ext cx="348" cy="510"/>
              <a:chOff x="2784" y="3210"/>
              <a:chExt cx="523" cy="772"/>
            </a:xfrm>
          </p:grpSpPr>
          <p:sp>
            <p:nvSpPr>
              <p:cNvPr id="28958" name="AutoShape 7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28959" name="AutoShape 7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28960" name="AutoShape 78"/>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wrap="none" lIns="0" tIns="0" rIns="0" bIns="0" anchor="ctr">
                <a:spAutoFit/>
              </a:bodyPr>
              <a:lstStyle/>
              <a:p>
                <a:endParaRPr lang="en-US"/>
              </a:p>
            </p:txBody>
          </p:sp>
          <p:sp>
            <p:nvSpPr>
              <p:cNvPr id="28961" name="Oval 79"/>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grpSp>
      </p:grpSp>
      <p:sp>
        <p:nvSpPr>
          <p:cNvPr id="28691" name="AutoShape 80"/>
          <p:cNvSpPr>
            <a:spLocks noChangeArrowheads="1"/>
          </p:cNvSpPr>
          <p:nvPr/>
        </p:nvSpPr>
        <p:spPr bwMode="auto">
          <a:xfrm>
            <a:off x="1244600" y="4032250"/>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28692" name="AutoShape 81"/>
          <p:cNvSpPr>
            <a:spLocks noChangeArrowheads="1"/>
          </p:cNvSpPr>
          <p:nvPr/>
        </p:nvSpPr>
        <p:spPr bwMode="auto">
          <a:xfrm>
            <a:off x="1312863" y="4762500"/>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28693" name="AutoShape 82"/>
          <p:cNvSpPr>
            <a:spLocks noChangeArrowheads="1"/>
          </p:cNvSpPr>
          <p:nvPr/>
        </p:nvSpPr>
        <p:spPr bwMode="auto">
          <a:xfrm>
            <a:off x="1381125" y="5492750"/>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28694" name="Text Box 83"/>
          <p:cNvSpPr txBox="1">
            <a:spLocks noChangeArrowheads="1"/>
          </p:cNvSpPr>
          <p:nvPr/>
        </p:nvSpPr>
        <p:spPr bwMode="auto">
          <a:xfrm>
            <a:off x="4757738" y="3698875"/>
            <a:ext cx="152082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coverable</a:t>
            </a:r>
          </a:p>
        </p:txBody>
      </p:sp>
      <p:grpSp>
        <p:nvGrpSpPr>
          <p:cNvPr id="28695" name="Group 84"/>
          <p:cNvGrpSpPr>
            <a:grpSpLocks/>
          </p:cNvGrpSpPr>
          <p:nvPr/>
        </p:nvGrpSpPr>
        <p:grpSpPr bwMode="auto">
          <a:xfrm>
            <a:off x="4970463" y="4011613"/>
            <a:ext cx="1047750" cy="717550"/>
            <a:chOff x="2387" y="675"/>
            <a:chExt cx="814" cy="558"/>
          </a:xfrm>
        </p:grpSpPr>
        <p:sp>
          <p:nvSpPr>
            <p:cNvPr id="28936" name="Freeform 85"/>
            <p:cNvSpPr>
              <a:spLocks/>
            </p:cNvSpPr>
            <p:nvPr/>
          </p:nvSpPr>
          <p:spPr bwMode="auto">
            <a:xfrm>
              <a:off x="2988" y="1022"/>
              <a:ext cx="94" cy="148"/>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937" name="Freeform 86"/>
            <p:cNvSpPr>
              <a:spLocks/>
            </p:cNvSpPr>
            <p:nvPr/>
          </p:nvSpPr>
          <p:spPr bwMode="auto">
            <a:xfrm>
              <a:off x="2850" y="917"/>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938" name="AutoShape 87"/>
            <p:cNvSpPr>
              <a:spLocks noChangeArrowheads="1"/>
            </p:cNvSpPr>
            <p:nvPr/>
          </p:nvSpPr>
          <p:spPr bwMode="auto">
            <a:xfrm>
              <a:off x="2387" y="675"/>
              <a:ext cx="814" cy="558"/>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8939" name="AutoShape 88"/>
            <p:cNvSpPr>
              <a:spLocks noChangeArrowheads="1"/>
            </p:cNvSpPr>
            <p:nvPr/>
          </p:nvSpPr>
          <p:spPr bwMode="auto">
            <a:xfrm>
              <a:off x="2408" y="696"/>
              <a:ext cx="773" cy="517"/>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28940" name="Freeform 89"/>
            <p:cNvSpPr>
              <a:spLocks/>
            </p:cNvSpPr>
            <p:nvPr/>
          </p:nvSpPr>
          <p:spPr bwMode="auto">
            <a:xfrm>
              <a:off x="2403" y="742"/>
              <a:ext cx="782" cy="361"/>
            </a:xfrm>
            <a:custGeom>
              <a:avLst/>
              <a:gdLst>
                <a:gd name="T0" fmla="*/ 62 w 782"/>
                <a:gd name="T1" fmla="*/ 344 h 361"/>
                <a:gd name="T2" fmla="*/ 13 w 782"/>
                <a:gd name="T3" fmla="*/ 318 h 361"/>
                <a:gd name="T4" fmla="*/ 0 w 782"/>
                <a:gd name="T5" fmla="*/ 260 h 361"/>
                <a:gd name="T6" fmla="*/ 23 w 782"/>
                <a:gd name="T7" fmla="*/ 196 h 361"/>
                <a:gd name="T8" fmla="*/ 83 w 782"/>
                <a:gd name="T9" fmla="*/ 150 h 361"/>
                <a:gd name="T10" fmla="*/ 146 w 782"/>
                <a:gd name="T11" fmla="*/ 128 h 361"/>
                <a:gd name="T12" fmla="*/ 158 w 782"/>
                <a:gd name="T13" fmla="*/ 58 h 361"/>
                <a:gd name="T14" fmla="*/ 167 w 782"/>
                <a:gd name="T15" fmla="*/ 38 h 361"/>
                <a:gd name="T16" fmla="*/ 179 w 782"/>
                <a:gd name="T17" fmla="*/ 25 h 361"/>
                <a:gd name="T18" fmla="*/ 198 w 782"/>
                <a:gd name="T19" fmla="*/ 14 h 361"/>
                <a:gd name="T20" fmla="*/ 220 w 782"/>
                <a:gd name="T21" fmla="*/ 8 h 361"/>
                <a:gd name="T22" fmla="*/ 276 w 782"/>
                <a:gd name="T23" fmla="*/ 4 h 361"/>
                <a:gd name="T24" fmla="*/ 337 w 782"/>
                <a:gd name="T25" fmla="*/ 2 h 361"/>
                <a:gd name="T26" fmla="*/ 397 w 782"/>
                <a:gd name="T27" fmla="*/ 0 h 361"/>
                <a:gd name="T28" fmla="*/ 447 w 782"/>
                <a:gd name="T29" fmla="*/ 0 h 361"/>
                <a:gd name="T30" fmla="*/ 470 w 782"/>
                <a:gd name="T31" fmla="*/ 5 h 361"/>
                <a:gd name="T32" fmla="*/ 494 w 782"/>
                <a:gd name="T33" fmla="*/ 15 h 361"/>
                <a:gd name="T34" fmla="*/ 531 w 782"/>
                <a:gd name="T35" fmla="*/ 132 h 361"/>
                <a:gd name="T36" fmla="*/ 739 w 782"/>
                <a:gd name="T37" fmla="*/ 180 h 361"/>
                <a:gd name="T38" fmla="*/ 782 w 782"/>
                <a:gd name="T39" fmla="*/ 224 h 361"/>
                <a:gd name="T40" fmla="*/ 778 w 782"/>
                <a:gd name="T41" fmla="*/ 294 h 361"/>
                <a:gd name="T42" fmla="*/ 739 w 782"/>
                <a:gd name="T43" fmla="*/ 352 h 361"/>
                <a:gd name="T44" fmla="*/ 700 w 782"/>
                <a:gd name="T45" fmla="*/ 356 h 361"/>
                <a:gd name="T46" fmla="*/ 691 w 782"/>
                <a:gd name="T47" fmla="*/ 264 h 361"/>
                <a:gd name="T48" fmla="*/ 683 w 782"/>
                <a:gd name="T49" fmla="*/ 250 h 361"/>
                <a:gd name="T50" fmla="*/ 674 w 782"/>
                <a:gd name="T51" fmla="*/ 241 h 361"/>
                <a:gd name="T52" fmla="*/ 643 w 782"/>
                <a:gd name="T53" fmla="*/ 231 h 361"/>
                <a:gd name="T54" fmla="*/ 618 w 782"/>
                <a:gd name="T55" fmla="*/ 233 h 361"/>
                <a:gd name="T56" fmla="*/ 605 w 782"/>
                <a:gd name="T57" fmla="*/ 242 h 361"/>
                <a:gd name="T58" fmla="*/ 589 w 782"/>
                <a:gd name="T59" fmla="*/ 261 h 361"/>
                <a:gd name="T60" fmla="*/ 581 w 782"/>
                <a:gd name="T61" fmla="*/ 287 h 361"/>
                <a:gd name="T62" fmla="*/ 577 w 782"/>
                <a:gd name="T63" fmla="*/ 318 h 361"/>
                <a:gd name="T64" fmla="*/ 578 w 782"/>
                <a:gd name="T65" fmla="*/ 359 h 361"/>
                <a:gd name="T66" fmla="*/ 243 w 782"/>
                <a:gd name="T67" fmla="*/ 361 h 361"/>
                <a:gd name="T68" fmla="*/ 237 w 782"/>
                <a:gd name="T69" fmla="*/ 327 h 361"/>
                <a:gd name="T70" fmla="*/ 222 w 782"/>
                <a:gd name="T71" fmla="*/ 295 h 361"/>
                <a:gd name="T72" fmla="*/ 198 w 782"/>
                <a:gd name="T73" fmla="*/ 278 h 361"/>
                <a:gd name="T74" fmla="*/ 163 w 782"/>
                <a:gd name="T75" fmla="*/ 266 h 361"/>
                <a:gd name="T76" fmla="*/ 126 w 782"/>
                <a:gd name="T77" fmla="*/ 268 h 361"/>
                <a:gd name="T78" fmla="*/ 93 w 782"/>
                <a:gd name="T79" fmla="*/ 283 h 361"/>
                <a:gd name="T80" fmla="*/ 69 w 782"/>
                <a:gd name="T81" fmla="*/ 313 h 361"/>
                <a:gd name="T82" fmla="*/ 62 w 782"/>
                <a:gd name="T83" fmla="*/ 344 h 3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2"/>
                <a:gd name="T127" fmla="*/ 0 h 361"/>
                <a:gd name="T128" fmla="*/ 782 w 782"/>
                <a:gd name="T129" fmla="*/ 361 h 3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2" h="361">
                  <a:moveTo>
                    <a:pt x="62" y="344"/>
                  </a:moveTo>
                  <a:lnTo>
                    <a:pt x="13" y="318"/>
                  </a:lnTo>
                  <a:lnTo>
                    <a:pt x="0" y="260"/>
                  </a:lnTo>
                  <a:lnTo>
                    <a:pt x="23" y="196"/>
                  </a:lnTo>
                  <a:lnTo>
                    <a:pt x="83" y="150"/>
                  </a:lnTo>
                  <a:lnTo>
                    <a:pt x="146" y="128"/>
                  </a:lnTo>
                  <a:lnTo>
                    <a:pt x="158" y="58"/>
                  </a:lnTo>
                  <a:lnTo>
                    <a:pt x="167" y="38"/>
                  </a:lnTo>
                  <a:lnTo>
                    <a:pt x="179" y="25"/>
                  </a:lnTo>
                  <a:lnTo>
                    <a:pt x="198" y="14"/>
                  </a:lnTo>
                  <a:lnTo>
                    <a:pt x="220" y="8"/>
                  </a:lnTo>
                  <a:lnTo>
                    <a:pt x="276" y="4"/>
                  </a:lnTo>
                  <a:lnTo>
                    <a:pt x="337" y="2"/>
                  </a:lnTo>
                  <a:lnTo>
                    <a:pt x="397" y="0"/>
                  </a:lnTo>
                  <a:lnTo>
                    <a:pt x="447" y="0"/>
                  </a:lnTo>
                  <a:lnTo>
                    <a:pt x="470" y="5"/>
                  </a:lnTo>
                  <a:lnTo>
                    <a:pt x="494" y="15"/>
                  </a:lnTo>
                  <a:lnTo>
                    <a:pt x="531" y="132"/>
                  </a:lnTo>
                  <a:lnTo>
                    <a:pt x="739" y="180"/>
                  </a:lnTo>
                  <a:lnTo>
                    <a:pt x="782" y="224"/>
                  </a:lnTo>
                  <a:lnTo>
                    <a:pt x="778" y="294"/>
                  </a:lnTo>
                  <a:lnTo>
                    <a:pt x="739" y="352"/>
                  </a:lnTo>
                  <a:lnTo>
                    <a:pt x="700" y="356"/>
                  </a:lnTo>
                  <a:lnTo>
                    <a:pt x="691" y="264"/>
                  </a:lnTo>
                  <a:lnTo>
                    <a:pt x="683" y="250"/>
                  </a:lnTo>
                  <a:lnTo>
                    <a:pt x="674" y="241"/>
                  </a:lnTo>
                  <a:lnTo>
                    <a:pt x="643" y="231"/>
                  </a:lnTo>
                  <a:lnTo>
                    <a:pt x="618" y="233"/>
                  </a:lnTo>
                  <a:lnTo>
                    <a:pt x="605" y="242"/>
                  </a:lnTo>
                  <a:lnTo>
                    <a:pt x="589" y="261"/>
                  </a:lnTo>
                  <a:lnTo>
                    <a:pt x="581" y="287"/>
                  </a:lnTo>
                  <a:lnTo>
                    <a:pt x="577" y="318"/>
                  </a:lnTo>
                  <a:lnTo>
                    <a:pt x="578" y="359"/>
                  </a:lnTo>
                  <a:lnTo>
                    <a:pt x="243" y="361"/>
                  </a:lnTo>
                  <a:lnTo>
                    <a:pt x="237" y="327"/>
                  </a:lnTo>
                  <a:lnTo>
                    <a:pt x="222" y="295"/>
                  </a:lnTo>
                  <a:lnTo>
                    <a:pt x="198" y="278"/>
                  </a:lnTo>
                  <a:lnTo>
                    <a:pt x="163" y="266"/>
                  </a:lnTo>
                  <a:lnTo>
                    <a:pt x="126" y="268"/>
                  </a:lnTo>
                  <a:lnTo>
                    <a:pt x="93" y="283"/>
                  </a:lnTo>
                  <a:lnTo>
                    <a:pt x="69" y="313"/>
                  </a:lnTo>
                  <a:lnTo>
                    <a:pt x="62" y="344"/>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8941" name="Freeform 90"/>
            <p:cNvSpPr>
              <a:spLocks/>
            </p:cNvSpPr>
            <p:nvPr/>
          </p:nvSpPr>
          <p:spPr bwMode="auto">
            <a:xfrm>
              <a:off x="2587" y="781"/>
              <a:ext cx="129" cy="140"/>
            </a:xfrm>
            <a:custGeom>
              <a:avLst/>
              <a:gdLst>
                <a:gd name="T0" fmla="*/ 0 w 189"/>
                <a:gd name="T1" fmla="*/ 3 h 204"/>
                <a:gd name="T2" fmla="*/ 1 w 189"/>
                <a:gd name="T3" fmla="*/ 1 h 204"/>
                <a:gd name="T4" fmla="*/ 1 w 189"/>
                <a:gd name="T5" fmla="*/ 1 h 204"/>
                <a:gd name="T6" fmla="*/ 1 w 189"/>
                <a:gd name="T7" fmla="*/ 1 h 204"/>
                <a:gd name="T8" fmla="*/ 1 w 189"/>
                <a:gd name="T9" fmla="*/ 1 h 204"/>
                <a:gd name="T10" fmla="*/ 1 w 189"/>
                <a:gd name="T11" fmla="*/ 1 h 204"/>
                <a:gd name="T12" fmla="*/ 3 w 189"/>
                <a:gd name="T13" fmla="*/ 0 h 204"/>
                <a:gd name="T14" fmla="*/ 3 w 189"/>
                <a:gd name="T15" fmla="*/ 3 h 204"/>
                <a:gd name="T16" fmla="*/ 0 w 189"/>
                <a:gd name="T17" fmla="*/ 3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8942" name="Freeform 91"/>
            <p:cNvSpPr>
              <a:spLocks/>
            </p:cNvSpPr>
            <p:nvPr/>
          </p:nvSpPr>
          <p:spPr bwMode="auto">
            <a:xfrm>
              <a:off x="2739" y="778"/>
              <a:ext cx="173" cy="146"/>
            </a:xfrm>
            <a:custGeom>
              <a:avLst/>
              <a:gdLst>
                <a:gd name="T0" fmla="*/ 1 w 252"/>
                <a:gd name="T1" fmla="*/ 3 h 213"/>
                <a:gd name="T2" fmla="*/ 0 w 252"/>
                <a:gd name="T3" fmla="*/ 0 h 213"/>
                <a:gd name="T4" fmla="*/ 3 w 252"/>
                <a:gd name="T5" fmla="*/ 0 h 213"/>
                <a:gd name="T6" fmla="*/ 3 w 252"/>
                <a:gd name="T7" fmla="*/ 2 h 213"/>
                <a:gd name="T8" fmla="*/ 3 w 252"/>
                <a:gd name="T9" fmla="*/ 3 h 213"/>
                <a:gd name="T10" fmla="*/ 1 w 252"/>
                <a:gd name="T11" fmla="*/ 3 h 213"/>
                <a:gd name="T12" fmla="*/ 1 w 252"/>
                <a:gd name="T13" fmla="*/ 3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8943" name="Freeform 92"/>
            <p:cNvSpPr>
              <a:spLocks/>
            </p:cNvSpPr>
            <p:nvPr/>
          </p:nvSpPr>
          <p:spPr bwMode="auto">
            <a:xfrm>
              <a:off x="2853" y="845"/>
              <a:ext cx="49" cy="67"/>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944" name="Freeform 93"/>
            <p:cNvSpPr>
              <a:spLocks/>
            </p:cNvSpPr>
            <p:nvPr/>
          </p:nvSpPr>
          <p:spPr bwMode="auto">
            <a:xfrm>
              <a:off x="2855" y="896"/>
              <a:ext cx="10"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945" name="Freeform 94"/>
            <p:cNvSpPr>
              <a:spLocks/>
            </p:cNvSpPr>
            <p:nvPr/>
          </p:nvSpPr>
          <p:spPr bwMode="auto">
            <a:xfrm>
              <a:off x="2861" y="864"/>
              <a:ext cx="35"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946" name="Freeform 95"/>
            <p:cNvSpPr>
              <a:spLocks/>
            </p:cNvSpPr>
            <p:nvPr/>
          </p:nvSpPr>
          <p:spPr bwMode="auto">
            <a:xfrm>
              <a:off x="2729" y="879"/>
              <a:ext cx="210" cy="199"/>
            </a:xfrm>
            <a:custGeom>
              <a:avLst/>
              <a:gdLst>
                <a:gd name="T0" fmla="*/ 0 w 306"/>
                <a:gd name="T1" fmla="*/ 1 h 290"/>
                <a:gd name="T2" fmla="*/ 1 w 306"/>
                <a:gd name="T3" fmla="*/ 5 h 290"/>
                <a:gd name="T4" fmla="*/ 5 w 306"/>
                <a:gd name="T5" fmla="*/ 5 h 290"/>
                <a:gd name="T6" fmla="*/ 5 w 306"/>
                <a:gd name="T7" fmla="*/ 4 h 290"/>
                <a:gd name="T8" fmla="*/ 5 w 306"/>
                <a:gd name="T9" fmla="*/ 3 h 290"/>
                <a:gd name="T10" fmla="*/ 5 w 306"/>
                <a:gd name="T11" fmla="*/ 1 h 290"/>
                <a:gd name="T12" fmla="*/ 5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8947" name="Oval 96"/>
            <p:cNvSpPr>
              <a:spLocks noChangeArrowheads="1"/>
            </p:cNvSpPr>
            <p:nvPr/>
          </p:nvSpPr>
          <p:spPr bwMode="auto">
            <a:xfrm>
              <a:off x="2501" y="1044"/>
              <a:ext cx="111" cy="109"/>
            </a:xfrm>
            <a:prstGeom prst="ellipse">
              <a:avLst/>
            </a:prstGeom>
            <a:solidFill>
              <a:schemeClr val="folHlink"/>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lIns="0" tIns="0" rIns="0" bIns="0" anchor="ctr">
              <a:spAutoFit/>
            </a:bodyPr>
            <a:lstStyle/>
            <a:p>
              <a:endParaRPr lang="en-US"/>
            </a:p>
          </p:txBody>
        </p:sp>
        <p:sp>
          <p:nvSpPr>
            <p:cNvPr id="28948" name="Freeform 97"/>
            <p:cNvSpPr>
              <a:spLocks/>
            </p:cNvSpPr>
            <p:nvPr/>
          </p:nvSpPr>
          <p:spPr bwMode="auto">
            <a:xfrm>
              <a:off x="2489" y="1031"/>
              <a:ext cx="135" cy="135"/>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949" name="Freeform 98"/>
            <p:cNvSpPr>
              <a:spLocks/>
            </p:cNvSpPr>
            <p:nvPr/>
          </p:nvSpPr>
          <p:spPr bwMode="auto">
            <a:xfrm>
              <a:off x="2517" y="1143"/>
              <a:ext cx="26" cy="17"/>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950" name="Oval 99"/>
            <p:cNvSpPr>
              <a:spLocks noChangeArrowheads="1"/>
            </p:cNvSpPr>
            <p:nvPr/>
          </p:nvSpPr>
          <p:spPr bwMode="auto">
            <a:xfrm>
              <a:off x="2995" y="1000"/>
              <a:ext cx="87" cy="149"/>
            </a:xfrm>
            <a:prstGeom prst="ellipse">
              <a:avLst/>
            </a:prstGeom>
            <a:solidFill>
              <a:schemeClr val="folHlink"/>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sp>
          <p:nvSpPr>
            <p:cNvPr id="28951" name="Freeform 100"/>
            <p:cNvSpPr>
              <a:spLocks/>
            </p:cNvSpPr>
            <p:nvPr/>
          </p:nvSpPr>
          <p:spPr bwMode="auto">
            <a:xfrm>
              <a:off x="2986" y="989"/>
              <a:ext cx="107" cy="171"/>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952" name="Freeform 101"/>
            <p:cNvSpPr>
              <a:spLocks/>
            </p:cNvSpPr>
            <p:nvPr/>
          </p:nvSpPr>
          <p:spPr bwMode="auto">
            <a:xfrm>
              <a:off x="3003" y="1127"/>
              <a:ext cx="22" cy="21"/>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28696" name="Group 102"/>
          <p:cNvGrpSpPr>
            <a:grpSpLocks/>
          </p:cNvGrpSpPr>
          <p:nvPr/>
        </p:nvGrpSpPr>
        <p:grpSpPr bwMode="auto">
          <a:xfrm>
            <a:off x="4970463" y="4895850"/>
            <a:ext cx="1047750" cy="717550"/>
            <a:chOff x="2387" y="675"/>
            <a:chExt cx="814" cy="558"/>
          </a:xfrm>
        </p:grpSpPr>
        <p:sp>
          <p:nvSpPr>
            <p:cNvPr id="28919" name="Freeform 103"/>
            <p:cNvSpPr>
              <a:spLocks/>
            </p:cNvSpPr>
            <p:nvPr/>
          </p:nvSpPr>
          <p:spPr bwMode="auto">
            <a:xfrm>
              <a:off x="2988" y="1022"/>
              <a:ext cx="94" cy="148"/>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920" name="Freeform 104"/>
            <p:cNvSpPr>
              <a:spLocks/>
            </p:cNvSpPr>
            <p:nvPr/>
          </p:nvSpPr>
          <p:spPr bwMode="auto">
            <a:xfrm>
              <a:off x="2850" y="917"/>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921" name="AutoShape 105"/>
            <p:cNvSpPr>
              <a:spLocks noChangeArrowheads="1"/>
            </p:cNvSpPr>
            <p:nvPr/>
          </p:nvSpPr>
          <p:spPr bwMode="auto">
            <a:xfrm>
              <a:off x="2387" y="675"/>
              <a:ext cx="814" cy="558"/>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8922" name="AutoShape 106"/>
            <p:cNvSpPr>
              <a:spLocks noChangeArrowheads="1"/>
            </p:cNvSpPr>
            <p:nvPr/>
          </p:nvSpPr>
          <p:spPr bwMode="auto">
            <a:xfrm>
              <a:off x="2408" y="696"/>
              <a:ext cx="773" cy="517"/>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28923" name="Freeform 107"/>
            <p:cNvSpPr>
              <a:spLocks/>
            </p:cNvSpPr>
            <p:nvPr/>
          </p:nvSpPr>
          <p:spPr bwMode="auto">
            <a:xfrm>
              <a:off x="2403" y="742"/>
              <a:ext cx="782" cy="361"/>
            </a:xfrm>
            <a:custGeom>
              <a:avLst/>
              <a:gdLst>
                <a:gd name="T0" fmla="*/ 62 w 782"/>
                <a:gd name="T1" fmla="*/ 344 h 361"/>
                <a:gd name="T2" fmla="*/ 13 w 782"/>
                <a:gd name="T3" fmla="*/ 318 h 361"/>
                <a:gd name="T4" fmla="*/ 0 w 782"/>
                <a:gd name="T5" fmla="*/ 260 h 361"/>
                <a:gd name="T6" fmla="*/ 23 w 782"/>
                <a:gd name="T7" fmla="*/ 196 h 361"/>
                <a:gd name="T8" fmla="*/ 83 w 782"/>
                <a:gd name="T9" fmla="*/ 150 h 361"/>
                <a:gd name="T10" fmla="*/ 146 w 782"/>
                <a:gd name="T11" fmla="*/ 128 h 361"/>
                <a:gd name="T12" fmla="*/ 158 w 782"/>
                <a:gd name="T13" fmla="*/ 58 h 361"/>
                <a:gd name="T14" fmla="*/ 167 w 782"/>
                <a:gd name="T15" fmla="*/ 38 h 361"/>
                <a:gd name="T16" fmla="*/ 179 w 782"/>
                <a:gd name="T17" fmla="*/ 25 h 361"/>
                <a:gd name="T18" fmla="*/ 198 w 782"/>
                <a:gd name="T19" fmla="*/ 14 h 361"/>
                <a:gd name="T20" fmla="*/ 220 w 782"/>
                <a:gd name="T21" fmla="*/ 8 h 361"/>
                <a:gd name="T22" fmla="*/ 276 w 782"/>
                <a:gd name="T23" fmla="*/ 4 h 361"/>
                <a:gd name="T24" fmla="*/ 337 w 782"/>
                <a:gd name="T25" fmla="*/ 2 h 361"/>
                <a:gd name="T26" fmla="*/ 397 w 782"/>
                <a:gd name="T27" fmla="*/ 0 h 361"/>
                <a:gd name="T28" fmla="*/ 447 w 782"/>
                <a:gd name="T29" fmla="*/ 0 h 361"/>
                <a:gd name="T30" fmla="*/ 470 w 782"/>
                <a:gd name="T31" fmla="*/ 5 h 361"/>
                <a:gd name="T32" fmla="*/ 494 w 782"/>
                <a:gd name="T33" fmla="*/ 15 h 361"/>
                <a:gd name="T34" fmla="*/ 531 w 782"/>
                <a:gd name="T35" fmla="*/ 132 h 361"/>
                <a:gd name="T36" fmla="*/ 739 w 782"/>
                <a:gd name="T37" fmla="*/ 180 h 361"/>
                <a:gd name="T38" fmla="*/ 782 w 782"/>
                <a:gd name="T39" fmla="*/ 224 h 361"/>
                <a:gd name="T40" fmla="*/ 778 w 782"/>
                <a:gd name="T41" fmla="*/ 294 h 361"/>
                <a:gd name="T42" fmla="*/ 739 w 782"/>
                <a:gd name="T43" fmla="*/ 352 h 361"/>
                <a:gd name="T44" fmla="*/ 700 w 782"/>
                <a:gd name="T45" fmla="*/ 356 h 361"/>
                <a:gd name="T46" fmla="*/ 691 w 782"/>
                <a:gd name="T47" fmla="*/ 264 h 361"/>
                <a:gd name="T48" fmla="*/ 683 w 782"/>
                <a:gd name="T49" fmla="*/ 250 h 361"/>
                <a:gd name="T50" fmla="*/ 674 w 782"/>
                <a:gd name="T51" fmla="*/ 241 h 361"/>
                <a:gd name="T52" fmla="*/ 643 w 782"/>
                <a:gd name="T53" fmla="*/ 231 h 361"/>
                <a:gd name="T54" fmla="*/ 618 w 782"/>
                <a:gd name="T55" fmla="*/ 233 h 361"/>
                <a:gd name="T56" fmla="*/ 605 w 782"/>
                <a:gd name="T57" fmla="*/ 242 h 361"/>
                <a:gd name="T58" fmla="*/ 589 w 782"/>
                <a:gd name="T59" fmla="*/ 261 h 361"/>
                <a:gd name="T60" fmla="*/ 581 w 782"/>
                <a:gd name="T61" fmla="*/ 287 h 361"/>
                <a:gd name="T62" fmla="*/ 577 w 782"/>
                <a:gd name="T63" fmla="*/ 318 h 361"/>
                <a:gd name="T64" fmla="*/ 578 w 782"/>
                <a:gd name="T65" fmla="*/ 359 h 361"/>
                <a:gd name="T66" fmla="*/ 243 w 782"/>
                <a:gd name="T67" fmla="*/ 361 h 361"/>
                <a:gd name="T68" fmla="*/ 237 w 782"/>
                <a:gd name="T69" fmla="*/ 327 h 361"/>
                <a:gd name="T70" fmla="*/ 222 w 782"/>
                <a:gd name="T71" fmla="*/ 295 h 361"/>
                <a:gd name="T72" fmla="*/ 198 w 782"/>
                <a:gd name="T73" fmla="*/ 278 h 361"/>
                <a:gd name="T74" fmla="*/ 163 w 782"/>
                <a:gd name="T75" fmla="*/ 266 h 361"/>
                <a:gd name="T76" fmla="*/ 126 w 782"/>
                <a:gd name="T77" fmla="*/ 268 h 361"/>
                <a:gd name="T78" fmla="*/ 93 w 782"/>
                <a:gd name="T79" fmla="*/ 283 h 361"/>
                <a:gd name="T80" fmla="*/ 69 w 782"/>
                <a:gd name="T81" fmla="*/ 313 h 361"/>
                <a:gd name="T82" fmla="*/ 62 w 782"/>
                <a:gd name="T83" fmla="*/ 344 h 3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2"/>
                <a:gd name="T127" fmla="*/ 0 h 361"/>
                <a:gd name="T128" fmla="*/ 782 w 782"/>
                <a:gd name="T129" fmla="*/ 361 h 3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2" h="361">
                  <a:moveTo>
                    <a:pt x="62" y="344"/>
                  </a:moveTo>
                  <a:lnTo>
                    <a:pt x="13" y="318"/>
                  </a:lnTo>
                  <a:lnTo>
                    <a:pt x="0" y="260"/>
                  </a:lnTo>
                  <a:lnTo>
                    <a:pt x="23" y="196"/>
                  </a:lnTo>
                  <a:lnTo>
                    <a:pt x="83" y="150"/>
                  </a:lnTo>
                  <a:lnTo>
                    <a:pt x="146" y="128"/>
                  </a:lnTo>
                  <a:lnTo>
                    <a:pt x="158" y="58"/>
                  </a:lnTo>
                  <a:lnTo>
                    <a:pt x="167" y="38"/>
                  </a:lnTo>
                  <a:lnTo>
                    <a:pt x="179" y="25"/>
                  </a:lnTo>
                  <a:lnTo>
                    <a:pt x="198" y="14"/>
                  </a:lnTo>
                  <a:lnTo>
                    <a:pt x="220" y="8"/>
                  </a:lnTo>
                  <a:lnTo>
                    <a:pt x="276" y="4"/>
                  </a:lnTo>
                  <a:lnTo>
                    <a:pt x="337" y="2"/>
                  </a:lnTo>
                  <a:lnTo>
                    <a:pt x="397" y="0"/>
                  </a:lnTo>
                  <a:lnTo>
                    <a:pt x="447" y="0"/>
                  </a:lnTo>
                  <a:lnTo>
                    <a:pt x="470" y="5"/>
                  </a:lnTo>
                  <a:lnTo>
                    <a:pt x="494" y="15"/>
                  </a:lnTo>
                  <a:lnTo>
                    <a:pt x="531" y="132"/>
                  </a:lnTo>
                  <a:lnTo>
                    <a:pt x="739" y="180"/>
                  </a:lnTo>
                  <a:lnTo>
                    <a:pt x="782" y="224"/>
                  </a:lnTo>
                  <a:lnTo>
                    <a:pt x="778" y="294"/>
                  </a:lnTo>
                  <a:lnTo>
                    <a:pt x="739" y="352"/>
                  </a:lnTo>
                  <a:lnTo>
                    <a:pt x="700" y="356"/>
                  </a:lnTo>
                  <a:lnTo>
                    <a:pt x="691" y="264"/>
                  </a:lnTo>
                  <a:lnTo>
                    <a:pt x="683" y="250"/>
                  </a:lnTo>
                  <a:lnTo>
                    <a:pt x="674" y="241"/>
                  </a:lnTo>
                  <a:lnTo>
                    <a:pt x="643" y="231"/>
                  </a:lnTo>
                  <a:lnTo>
                    <a:pt x="618" y="233"/>
                  </a:lnTo>
                  <a:lnTo>
                    <a:pt x="605" y="242"/>
                  </a:lnTo>
                  <a:lnTo>
                    <a:pt x="589" y="261"/>
                  </a:lnTo>
                  <a:lnTo>
                    <a:pt x="581" y="287"/>
                  </a:lnTo>
                  <a:lnTo>
                    <a:pt x="577" y="318"/>
                  </a:lnTo>
                  <a:lnTo>
                    <a:pt x="578" y="359"/>
                  </a:lnTo>
                  <a:lnTo>
                    <a:pt x="243" y="361"/>
                  </a:lnTo>
                  <a:lnTo>
                    <a:pt x="237" y="327"/>
                  </a:lnTo>
                  <a:lnTo>
                    <a:pt x="222" y="295"/>
                  </a:lnTo>
                  <a:lnTo>
                    <a:pt x="198" y="278"/>
                  </a:lnTo>
                  <a:lnTo>
                    <a:pt x="163" y="266"/>
                  </a:lnTo>
                  <a:lnTo>
                    <a:pt x="126" y="268"/>
                  </a:lnTo>
                  <a:lnTo>
                    <a:pt x="93" y="283"/>
                  </a:lnTo>
                  <a:lnTo>
                    <a:pt x="69" y="313"/>
                  </a:lnTo>
                  <a:lnTo>
                    <a:pt x="62" y="344"/>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8924" name="Freeform 108"/>
            <p:cNvSpPr>
              <a:spLocks/>
            </p:cNvSpPr>
            <p:nvPr/>
          </p:nvSpPr>
          <p:spPr bwMode="auto">
            <a:xfrm>
              <a:off x="2587" y="781"/>
              <a:ext cx="129" cy="140"/>
            </a:xfrm>
            <a:custGeom>
              <a:avLst/>
              <a:gdLst>
                <a:gd name="T0" fmla="*/ 0 w 189"/>
                <a:gd name="T1" fmla="*/ 3 h 204"/>
                <a:gd name="T2" fmla="*/ 1 w 189"/>
                <a:gd name="T3" fmla="*/ 1 h 204"/>
                <a:gd name="T4" fmla="*/ 1 w 189"/>
                <a:gd name="T5" fmla="*/ 1 h 204"/>
                <a:gd name="T6" fmla="*/ 1 w 189"/>
                <a:gd name="T7" fmla="*/ 1 h 204"/>
                <a:gd name="T8" fmla="*/ 1 w 189"/>
                <a:gd name="T9" fmla="*/ 1 h 204"/>
                <a:gd name="T10" fmla="*/ 1 w 189"/>
                <a:gd name="T11" fmla="*/ 1 h 204"/>
                <a:gd name="T12" fmla="*/ 3 w 189"/>
                <a:gd name="T13" fmla="*/ 0 h 204"/>
                <a:gd name="T14" fmla="*/ 3 w 189"/>
                <a:gd name="T15" fmla="*/ 3 h 204"/>
                <a:gd name="T16" fmla="*/ 0 w 189"/>
                <a:gd name="T17" fmla="*/ 3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8925" name="Freeform 109"/>
            <p:cNvSpPr>
              <a:spLocks/>
            </p:cNvSpPr>
            <p:nvPr/>
          </p:nvSpPr>
          <p:spPr bwMode="auto">
            <a:xfrm>
              <a:off x="2739" y="778"/>
              <a:ext cx="173" cy="146"/>
            </a:xfrm>
            <a:custGeom>
              <a:avLst/>
              <a:gdLst>
                <a:gd name="T0" fmla="*/ 1 w 252"/>
                <a:gd name="T1" fmla="*/ 3 h 213"/>
                <a:gd name="T2" fmla="*/ 0 w 252"/>
                <a:gd name="T3" fmla="*/ 0 h 213"/>
                <a:gd name="T4" fmla="*/ 3 w 252"/>
                <a:gd name="T5" fmla="*/ 0 h 213"/>
                <a:gd name="T6" fmla="*/ 3 w 252"/>
                <a:gd name="T7" fmla="*/ 2 h 213"/>
                <a:gd name="T8" fmla="*/ 3 w 252"/>
                <a:gd name="T9" fmla="*/ 3 h 213"/>
                <a:gd name="T10" fmla="*/ 1 w 252"/>
                <a:gd name="T11" fmla="*/ 3 h 213"/>
                <a:gd name="T12" fmla="*/ 1 w 252"/>
                <a:gd name="T13" fmla="*/ 3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8926" name="Freeform 110"/>
            <p:cNvSpPr>
              <a:spLocks/>
            </p:cNvSpPr>
            <p:nvPr/>
          </p:nvSpPr>
          <p:spPr bwMode="auto">
            <a:xfrm>
              <a:off x="2853" y="845"/>
              <a:ext cx="49" cy="67"/>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927" name="Freeform 111"/>
            <p:cNvSpPr>
              <a:spLocks/>
            </p:cNvSpPr>
            <p:nvPr/>
          </p:nvSpPr>
          <p:spPr bwMode="auto">
            <a:xfrm>
              <a:off x="2855" y="896"/>
              <a:ext cx="10"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928" name="Freeform 112"/>
            <p:cNvSpPr>
              <a:spLocks/>
            </p:cNvSpPr>
            <p:nvPr/>
          </p:nvSpPr>
          <p:spPr bwMode="auto">
            <a:xfrm>
              <a:off x="2861" y="864"/>
              <a:ext cx="35"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929" name="Freeform 113"/>
            <p:cNvSpPr>
              <a:spLocks/>
            </p:cNvSpPr>
            <p:nvPr/>
          </p:nvSpPr>
          <p:spPr bwMode="auto">
            <a:xfrm>
              <a:off x="2729" y="879"/>
              <a:ext cx="210" cy="199"/>
            </a:xfrm>
            <a:custGeom>
              <a:avLst/>
              <a:gdLst>
                <a:gd name="T0" fmla="*/ 0 w 306"/>
                <a:gd name="T1" fmla="*/ 1 h 290"/>
                <a:gd name="T2" fmla="*/ 1 w 306"/>
                <a:gd name="T3" fmla="*/ 5 h 290"/>
                <a:gd name="T4" fmla="*/ 5 w 306"/>
                <a:gd name="T5" fmla="*/ 5 h 290"/>
                <a:gd name="T6" fmla="*/ 5 w 306"/>
                <a:gd name="T7" fmla="*/ 4 h 290"/>
                <a:gd name="T8" fmla="*/ 5 w 306"/>
                <a:gd name="T9" fmla="*/ 3 h 290"/>
                <a:gd name="T10" fmla="*/ 5 w 306"/>
                <a:gd name="T11" fmla="*/ 1 h 290"/>
                <a:gd name="T12" fmla="*/ 5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8930" name="Oval 114"/>
            <p:cNvSpPr>
              <a:spLocks noChangeArrowheads="1"/>
            </p:cNvSpPr>
            <p:nvPr/>
          </p:nvSpPr>
          <p:spPr bwMode="auto">
            <a:xfrm>
              <a:off x="2501" y="1044"/>
              <a:ext cx="111" cy="109"/>
            </a:xfrm>
            <a:prstGeom prst="ellipse">
              <a:avLst/>
            </a:prstGeom>
            <a:solidFill>
              <a:schemeClr val="folHlink"/>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lIns="0" tIns="0" rIns="0" bIns="0" anchor="ctr">
              <a:spAutoFit/>
            </a:bodyPr>
            <a:lstStyle/>
            <a:p>
              <a:endParaRPr lang="en-US"/>
            </a:p>
          </p:txBody>
        </p:sp>
        <p:sp>
          <p:nvSpPr>
            <p:cNvPr id="28931" name="Freeform 115"/>
            <p:cNvSpPr>
              <a:spLocks/>
            </p:cNvSpPr>
            <p:nvPr/>
          </p:nvSpPr>
          <p:spPr bwMode="auto">
            <a:xfrm>
              <a:off x="2489" y="1031"/>
              <a:ext cx="135" cy="135"/>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932" name="Freeform 116"/>
            <p:cNvSpPr>
              <a:spLocks/>
            </p:cNvSpPr>
            <p:nvPr/>
          </p:nvSpPr>
          <p:spPr bwMode="auto">
            <a:xfrm>
              <a:off x="2517" y="1143"/>
              <a:ext cx="26" cy="17"/>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933" name="Oval 117"/>
            <p:cNvSpPr>
              <a:spLocks noChangeArrowheads="1"/>
            </p:cNvSpPr>
            <p:nvPr/>
          </p:nvSpPr>
          <p:spPr bwMode="auto">
            <a:xfrm>
              <a:off x="2995" y="1000"/>
              <a:ext cx="87" cy="149"/>
            </a:xfrm>
            <a:prstGeom prst="ellipse">
              <a:avLst/>
            </a:prstGeom>
            <a:solidFill>
              <a:schemeClr val="folHlink"/>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sp>
          <p:nvSpPr>
            <p:cNvPr id="28934" name="Freeform 118"/>
            <p:cNvSpPr>
              <a:spLocks/>
            </p:cNvSpPr>
            <p:nvPr/>
          </p:nvSpPr>
          <p:spPr bwMode="auto">
            <a:xfrm>
              <a:off x="2986" y="989"/>
              <a:ext cx="107" cy="171"/>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935" name="Freeform 119"/>
            <p:cNvSpPr>
              <a:spLocks/>
            </p:cNvSpPr>
            <p:nvPr/>
          </p:nvSpPr>
          <p:spPr bwMode="auto">
            <a:xfrm>
              <a:off x="3003" y="1127"/>
              <a:ext cx="22" cy="21"/>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28697" name="Group 120"/>
          <p:cNvGrpSpPr>
            <a:grpSpLocks/>
          </p:cNvGrpSpPr>
          <p:nvPr/>
        </p:nvGrpSpPr>
        <p:grpSpPr bwMode="auto">
          <a:xfrm>
            <a:off x="4967288" y="5703888"/>
            <a:ext cx="1047750" cy="717550"/>
            <a:chOff x="2387" y="675"/>
            <a:chExt cx="814" cy="558"/>
          </a:xfrm>
        </p:grpSpPr>
        <p:sp>
          <p:nvSpPr>
            <p:cNvPr id="28902" name="Freeform 121"/>
            <p:cNvSpPr>
              <a:spLocks/>
            </p:cNvSpPr>
            <p:nvPr/>
          </p:nvSpPr>
          <p:spPr bwMode="auto">
            <a:xfrm>
              <a:off x="2988" y="1022"/>
              <a:ext cx="94" cy="148"/>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903" name="Freeform 122"/>
            <p:cNvSpPr>
              <a:spLocks/>
            </p:cNvSpPr>
            <p:nvPr/>
          </p:nvSpPr>
          <p:spPr bwMode="auto">
            <a:xfrm>
              <a:off x="2850" y="917"/>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904" name="AutoShape 123"/>
            <p:cNvSpPr>
              <a:spLocks noChangeArrowheads="1"/>
            </p:cNvSpPr>
            <p:nvPr/>
          </p:nvSpPr>
          <p:spPr bwMode="auto">
            <a:xfrm>
              <a:off x="2387" y="675"/>
              <a:ext cx="814" cy="558"/>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8905" name="AutoShape 124"/>
            <p:cNvSpPr>
              <a:spLocks noChangeArrowheads="1"/>
            </p:cNvSpPr>
            <p:nvPr/>
          </p:nvSpPr>
          <p:spPr bwMode="auto">
            <a:xfrm>
              <a:off x="2408" y="696"/>
              <a:ext cx="773" cy="517"/>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28906" name="Freeform 125"/>
            <p:cNvSpPr>
              <a:spLocks/>
            </p:cNvSpPr>
            <p:nvPr/>
          </p:nvSpPr>
          <p:spPr bwMode="auto">
            <a:xfrm>
              <a:off x="2403" y="742"/>
              <a:ext cx="782" cy="361"/>
            </a:xfrm>
            <a:custGeom>
              <a:avLst/>
              <a:gdLst>
                <a:gd name="T0" fmla="*/ 62 w 782"/>
                <a:gd name="T1" fmla="*/ 344 h 361"/>
                <a:gd name="T2" fmla="*/ 13 w 782"/>
                <a:gd name="T3" fmla="*/ 318 h 361"/>
                <a:gd name="T4" fmla="*/ 0 w 782"/>
                <a:gd name="T5" fmla="*/ 260 h 361"/>
                <a:gd name="T6" fmla="*/ 23 w 782"/>
                <a:gd name="T7" fmla="*/ 196 h 361"/>
                <a:gd name="T8" fmla="*/ 83 w 782"/>
                <a:gd name="T9" fmla="*/ 150 h 361"/>
                <a:gd name="T10" fmla="*/ 146 w 782"/>
                <a:gd name="T11" fmla="*/ 128 h 361"/>
                <a:gd name="T12" fmla="*/ 158 w 782"/>
                <a:gd name="T13" fmla="*/ 58 h 361"/>
                <a:gd name="T14" fmla="*/ 167 w 782"/>
                <a:gd name="T15" fmla="*/ 38 h 361"/>
                <a:gd name="T16" fmla="*/ 179 w 782"/>
                <a:gd name="T17" fmla="*/ 25 h 361"/>
                <a:gd name="T18" fmla="*/ 198 w 782"/>
                <a:gd name="T19" fmla="*/ 14 h 361"/>
                <a:gd name="T20" fmla="*/ 220 w 782"/>
                <a:gd name="T21" fmla="*/ 8 h 361"/>
                <a:gd name="T22" fmla="*/ 276 w 782"/>
                <a:gd name="T23" fmla="*/ 4 h 361"/>
                <a:gd name="T24" fmla="*/ 337 w 782"/>
                <a:gd name="T25" fmla="*/ 2 h 361"/>
                <a:gd name="T26" fmla="*/ 397 w 782"/>
                <a:gd name="T27" fmla="*/ 0 h 361"/>
                <a:gd name="T28" fmla="*/ 447 w 782"/>
                <a:gd name="T29" fmla="*/ 0 h 361"/>
                <a:gd name="T30" fmla="*/ 470 w 782"/>
                <a:gd name="T31" fmla="*/ 5 h 361"/>
                <a:gd name="T32" fmla="*/ 494 w 782"/>
                <a:gd name="T33" fmla="*/ 15 h 361"/>
                <a:gd name="T34" fmla="*/ 531 w 782"/>
                <a:gd name="T35" fmla="*/ 132 h 361"/>
                <a:gd name="T36" fmla="*/ 739 w 782"/>
                <a:gd name="T37" fmla="*/ 180 h 361"/>
                <a:gd name="T38" fmla="*/ 782 w 782"/>
                <a:gd name="T39" fmla="*/ 224 h 361"/>
                <a:gd name="T40" fmla="*/ 778 w 782"/>
                <a:gd name="T41" fmla="*/ 294 h 361"/>
                <a:gd name="T42" fmla="*/ 739 w 782"/>
                <a:gd name="T43" fmla="*/ 352 h 361"/>
                <a:gd name="T44" fmla="*/ 700 w 782"/>
                <a:gd name="T45" fmla="*/ 356 h 361"/>
                <a:gd name="T46" fmla="*/ 691 w 782"/>
                <a:gd name="T47" fmla="*/ 264 h 361"/>
                <a:gd name="T48" fmla="*/ 683 w 782"/>
                <a:gd name="T49" fmla="*/ 250 h 361"/>
                <a:gd name="T50" fmla="*/ 674 w 782"/>
                <a:gd name="T51" fmla="*/ 241 h 361"/>
                <a:gd name="T52" fmla="*/ 643 w 782"/>
                <a:gd name="T53" fmla="*/ 231 h 361"/>
                <a:gd name="T54" fmla="*/ 618 w 782"/>
                <a:gd name="T55" fmla="*/ 233 h 361"/>
                <a:gd name="T56" fmla="*/ 605 w 782"/>
                <a:gd name="T57" fmla="*/ 242 h 361"/>
                <a:gd name="T58" fmla="*/ 589 w 782"/>
                <a:gd name="T59" fmla="*/ 261 h 361"/>
                <a:gd name="T60" fmla="*/ 581 w 782"/>
                <a:gd name="T61" fmla="*/ 287 h 361"/>
                <a:gd name="T62" fmla="*/ 577 w 782"/>
                <a:gd name="T63" fmla="*/ 318 h 361"/>
                <a:gd name="T64" fmla="*/ 578 w 782"/>
                <a:gd name="T65" fmla="*/ 359 h 361"/>
                <a:gd name="T66" fmla="*/ 243 w 782"/>
                <a:gd name="T67" fmla="*/ 361 h 361"/>
                <a:gd name="T68" fmla="*/ 237 w 782"/>
                <a:gd name="T69" fmla="*/ 327 h 361"/>
                <a:gd name="T70" fmla="*/ 222 w 782"/>
                <a:gd name="T71" fmla="*/ 295 h 361"/>
                <a:gd name="T72" fmla="*/ 198 w 782"/>
                <a:gd name="T73" fmla="*/ 278 h 361"/>
                <a:gd name="T74" fmla="*/ 163 w 782"/>
                <a:gd name="T75" fmla="*/ 266 h 361"/>
                <a:gd name="T76" fmla="*/ 126 w 782"/>
                <a:gd name="T77" fmla="*/ 268 h 361"/>
                <a:gd name="T78" fmla="*/ 93 w 782"/>
                <a:gd name="T79" fmla="*/ 283 h 361"/>
                <a:gd name="T80" fmla="*/ 69 w 782"/>
                <a:gd name="T81" fmla="*/ 313 h 361"/>
                <a:gd name="T82" fmla="*/ 62 w 782"/>
                <a:gd name="T83" fmla="*/ 344 h 3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2"/>
                <a:gd name="T127" fmla="*/ 0 h 361"/>
                <a:gd name="T128" fmla="*/ 782 w 782"/>
                <a:gd name="T129" fmla="*/ 361 h 3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2" h="361">
                  <a:moveTo>
                    <a:pt x="62" y="344"/>
                  </a:moveTo>
                  <a:lnTo>
                    <a:pt x="13" y="318"/>
                  </a:lnTo>
                  <a:lnTo>
                    <a:pt x="0" y="260"/>
                  </a:lnTo>
                  <a:lnTo>
                    <a:pt x="23" y="196"/>
                  </a:lnTo>
                  <a:lnTo>
                    <a:pt x="83" y="150"/>
                  </a:lnTo>
                  <a:lnTo>
                    <a:pt x="146" y="128"/>
                  </a:lnTo>
                  <a:lnTo>
                    <a:pt x="158" y="58"/>
                  </a:lnTo>
                  <a:lnTo>
                    <a:pt x="167" y="38"/>
                  </a:lnTo>
                  <a:lnTo>
                    <a:pt x="179" y="25"/>
                  </a:lnTo>
                  <a:lnTo>
                    <a:pt x="198" y="14"/>
                  </a:lnTo>
                  <a:lnTo>
                    <a:pt x="220" y="8"/>
                  </a:lnTo>
                  <a:lnTo>
                    <a:pt x="276" y="4"/>
                  </a:lnTo>
                  <a:lnTo>
                    <a:pt x="337" y="2"/>
                  </a:lnTo>
                  <a:lnTo>
                    <a:pt x="397" y="0"/>
                  </a:lnTo>
                  <a:lnTo>
                    <a:pt x="447" y="0"/>
                  </a:lnTo>
                  <a:lnTo>
                    <a:pt x="470" y="5"/>
                  </a:lnTo>
                  <a:lnTo>
                    <a:pt x="494" y="15"/>
                  </a:lnTo>
                  <a:lnTo>
                    <a:pt x="531" y="132"/>
                  </a:lnTo>
                  <a:lnTo>
                    <a:pt x="739" y="180"/>
                  </a:lnTo>
                  <a:lnTo>
                    <a:pt x="782" y="224"/>
                  </a:lnTo>
                  <a:lnTo>
                    <a:pt x="778" y="294"/>
                  </a:lnTo>
                  <a:lnTo>
                    <a:pt x="739" y="352"/>
                  </a:lnTo>
                  <a:lnTo>
                    <a:pt x="700" y="356"/>
                  </a:lnTo>
                  <a:lnTo>
                    <a:pt x="691" y="264"/>
                  </a:lnTo>
                  <a:lnTo>
                    <a:pt x="683" y="250"/>
                  </a:lnTo>
                  <a:lnTo>
                    <a:pt x="674" y="241"/>
                  </a:lnTo>
                  <a:lnTo>
                    <a:pt x="643" y="231"/>
                  </a:lnTo>
                  <a:lnTo>
                    <a:pt x="618" y="233"/>
                  </a:lnTo>
                  <a:lnTo>
                    <a:pt x="605" y="242"/>
                  </a:lnTo>
                  <a:lnTo>
                    <a:pt x="589" y="261"/>
                  </a:lnTo>
                  <a:lnTo>
                    <a:pt x="581" y="287"/>
                  </a:lnTo>
                  <a:lnTo>
                    <a:pt x="577" y="318"/>
                  </a:lnTo>
                  <a:lnTo>
                    <a:pt x="578" y="359"/>
                  </a:lnTo>
                  <a:lnTo>
                    <a:pt x="243" y="361"/>
                  </a:lnTo>
                  <a:lnTo>
                    <a:pt x="237" y="327"/>
                  </a:lnTo>
                  <a:lnTo>
                    <a:pt x="222" y="295"/>
                  </a:lnTo>
                  <a:lnTo>
                    <a:pt x="198" y="278"/>
                  </a:lnTo>
                  <a:lnTo>
                    <a:pt x="163" y="266"/>
                  </a:lnTo>
                  <a:lnTo>
                    <a:pt x="126" y="268"/>
                  </a:lnTo>
                  <a:lnTo>
                    <a:pt x="93" y="283"/>
                  </a:lnTo>
                  <a:lnTo>
                    <a:pt x="69" y="313"/>
                  </a:lnTo>
                  <a:lnTo>
                    <a:pt x="62" y="344"/>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8907" name="Freeform 126"/>
            <p:cNvSpPr>
              <a:spLocks/>
            </p:cNvSpPr>
            <p:nvPr/>
          </p:nvSpPr>
          <p:spPr bwMode="auto">
            <a:xfrm>
              <a:off x="2587" y="781"/>
              <a:ext cx="129" cy="140"/>
            </a:xfrm>
            <a:custGeom>
              <a:avLst/>
              <a:gdLst>
                <a:gd name="T0" fmla="*/ 0 w 189"/>
                <a:gd name="T1" fmla="*/ 3 h 204"/>
                <a:gd name="T2" fmla="*/ 1 w 189"/>
                <a:gd name="T3" fmla="*/ 1 h 204"/>
                <a:gd name="T4" fmla="*/ 1 w 189"/>
                <a:gd name="T5" fmla="*/ 1 h 204"/>
                <a:gd name="T6" fmla="*/ 1 w 189"/>
                <a:gd name="T7" fmla="*/ 1 h 204"/>
                <a:gd name="T8" fmla="*/ 1 w 189"/>
                <a:gd name="T9" fmla="*/ 1 h 204"/>
                <a:gd name="T10" fmla="*/ 1 w 189"/>
                <a:gd name="T11" fmla="*/ 1 h 204"/>
                <a:gd name="T12" fmla="*/ 3 w 189"/>
                <a:gd name="T13" fmla="*/ 0 h 204"/>
                <a:gd name="T14" fmla="*/ 3 w 189"/>
                <a:gd name="T15" fmla="*/ 3 h 204"/>
                <a:gd name="T16" fmla="*/ 0 w 189"/>
                <a:gd name="T17" fmla="*/ 3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8908" name="Freeform 127"/>
            <p:cNvSpPr>
              <a:spLocks/>
            </p:cNvSpPr>
            <p:nvPr/>
          </p:nvSpPr>
          <p:spPr bwMode="auto">
            <a:xfrm>
              <a:off x="2739" y="778"/>
              <a:ext cx="173" cy="146"/>
            </a:xfrm>
            <a:custGeom>
              <a:avLst/>
              <a:gdLst>
                <a:gd name="T0" fmla="*/ 1 w 252"/>
                <a:gd name="T1" fmla="*/ 3 h 213"/>
                <a:gd name="T2" fmla="*/ 0 w 252"/>
                <a:gd name="T3" fmla="*/ 0 h 213"/>
                <a:gd name="T4" fmla="*/ 3 w 252"/>
                <a:gd name="T5" fmla="*/ 0 h 213"/>
                <a:gd name="T6" fmla="*/ 3 w 252"/>
                <a:gd name="T7" fmla="*/ 2 h 213"/>
                <a:gd name="T8" fmla="*/ 3 w 252"/>
                <a:gd name="T9" fmla="*/ 3 h 213"/>
                <a:gd name="T10" fmla="*/ 1 w 252"/>
                <a:gd name="T11" fmla="*/ 3 h 213"/>
                <a:gd name="T12" fmla="*/ 1 w 252"/>
                <a:gd name="T13" fmla="*/ 3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8909" name="Freeform 128"/>
            <p:cNvSpPr>
              <a:spLocks/>
            </p:cNvSpPr>
            <p:nvPr/>
          </p:nvSpPr>
          <p:spPr bwMode="auto">
            <a:xfrm>
              <a:off x="2853" y="845"/>
              <a:ext cx="49" cy="67"/>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910" name="Freeform 129"/>
            <p:cNvSpPr>
              <a:spLocks/>
            </p:cNvSpPr>
            <p:nvPr/>
          </p:nvSpPr>
          <p:spPr bwMode="auto">
            <a:xfrm>
              <a:off x="2855" y="896"/>
              <a:ext cx="10"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911" name="Freeform 130"/>
            <p:cNvSpPr>
              <a:spLocks/>
            </p:cNvSpPr>
            <p:nvPr/>
          </p:nvSpPr>
          <p:spPr bwMode="auto">
            <a:xfrm>
              <a:off x="2861" y="864"/>
              <a:ext cx="35"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912" name="Freeform 131"/>
            <p:cNvSpPr>
              <a:spLocks/>
            </p:cNvSpPr>
            <p:nvPr/>
          </p:nvSpPr>
          <p:spPr bwMode="auto">
            <a:xfrm>
              <a:off x="2729" y="879"/>
              <a:ext cx="210" cy="199"/>
            </a:xfrm>
            <a:custGeom>
              <a:avLst/>
              <a:gdLst>
                <a:gd name="T0" fmla="*/ 0 w 306"/>
                <a:gd name="T1" fmla="*/ 1 h 290"/>
                <a:gd name="T2" fmla="*/ 1 w 306"/>
                <a:gd name="T3" fmla="*/ 5 h 290"/>
                <a:gd name="T4" fmla="*/ 5 w 306"/>
                <a:gd name="T5" fmla="*/ 5 h 290"/>
                <a:gd name="T6" fmla="*/ 5 w 306"/>
                <a:gd name="T7" fmla="*/ 4 h 290"/>
                <a:gd name="T8" fmla="*/ 5 w 306"/>
                <a:gd name="T9" fmla="*/ 3 h 290"/>
                <a:gd name="T10" fmla="*/ 5 w 306"/>
                <a:gd name="T11" fmla="*/ 1 h 290"/>
                <a:gd name="T12" fmla="*/ 5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8913" name="Oval 132"/>
            <p:cNvSpPr>
              <a:spLocks noChangeArrowheads="1"/>
            </p:cNvSpPr>
            <p:nvPr/>
          </p:nvSpPr>
          <p:spPr bwMode="auto">
            <a:xfrm>
              <a:off x="2501" y="1044"/>
              <a:ext cx="111" cy="109"/>
            </a:xfrm>
            <a:prstGeom prst="ellipse">
              <a:avLst/>
            </a:prstGeom>
            <a:solidFill>
              <a:schemeClr val="folHlink"/>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lIns="0" tIns="0" rIns="0" bIns="0" anchor="ctr">
              <a:spAutoFit/>
            </a:bodyPr>
            <a:lstStyle/>
            <a:p>
              <a:endParaRPr lang="en-US"/>
            </a:p>
          </p:txBody>
        </p:sp>
        <p:sp>
          <p:nvSpPr>
            <p:cNvPr id="28914" name="Freeform 133"/>
            <p:cNvSpPr>
              <a:spLocks/>
            </p:cNvSpPr>
            <p:nvPr/>
          </p:nvSpPr>
          <p:spPr bwMode="auto">
            <a:xfrm>
              <a:off x="2489" y="1031"/>
              <a:ext cx="135" cy="135"/>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915" name="Freeform 134"/>
            <p:cNvSpPr>
              <a:spLocks/>
            </p:cNvSpPr>
            <p:nvPr/>
          </p:nvSpPr>
          <p:spPr bwMode="auto">
            <a:xfrm>
              <a:off x="2517" y="1143"/>
              <a:ext cx="26" cy="17"/>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916" name="Oval 135"/>
            <p:cNvSpPr>
              <a:spLocks noChangeArrowheads="1"/>
            </p:cNvSpPr>
            <p:nvPr/>
          </p:nvSpPr>
          <p:spPr bwMode="auto">
            <a:xfrm>
              <a:off x="2995" y="1000"/>
              <a:ext cx="87" cy="149"/>
            </a:xfrm>
            <a:prstGeom prst="ellipse">
              <a:avLst/>
            </a:prstGeom>
            <a:solidFill>
              <a:schemeClr val="folHlink"/>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sp>
          <p:nvSpPr>
            <p:cNvPr id="28917" name="Freeform 136"/>
            <p:cNvSpPr>
              <a:spLocks/>
            </p:cNvSpPr>
            <p:nvPr/>
          </p:nvSpPr>
          <p:spPr bwMode="auto">
            <a:xfrm>
              <a:off x="2986" y="989"/>
              <a:ext cx="107" cy="171"/>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918" name="Freeform 137"/>
            <p:cNvSpPr>
              <a:spLocks/>
            </p:cNvSpPr>
            <p:nvPr/>
          </p:nvSpPr>
          <p:spPr bwMode="auto">
            <a:xfrm>
              <a:off x="3003" y="1127"/>
              <a:ext cx="22" cy="21"/>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sp>
        <p:nvSpPr>
          <p:cNvPr id="28698" name="Line 138"/>
          <p:cNvSpPr>
            <a:spLocks noChangeShapeType="1"/>
          </p:cNvSpPr>
          <p:nvPr/>
        </p:nvSpPr>
        <p:spPr bwMode="auto">
          <a:xfrm>
            <a:off x="4127500" y="3476625"/>
            <a:ext cx="0" cy="233363"/>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8699" name="Text Box 139"/>
          <p:cNvSpPr txBox="1">
            <a:spLocks noChangeArrowheads="1"/>
          </p:cNvSpPr>
          <p:nvPr/>
        </p:nvSpPr>
        <p:spPr bwMode="auto">
          <a:xfrm>
            <a:off x="3621088" y="3698875"/>
            <a:ext cx="11715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D33941"/>
                </a:solidFill>
              </a:rPr>
              <a:t>form</a:t>
            </a:r>
          </a:p>
        </p:txBody>
      </p:sp>
      <p:grpSp>
        <p:nvGrpSpPr>
          <p:cNvPr id="28700" name="Group 140"/>
          <p:cNvGrpSpPr>
            <a:grpSpLocks/>
          </p:cNvGrpSpPr>
          <p:nvPr/>
        </p:nvGrpSpPr>
        <p:grpSpPr bwMode="auto">
          <a:xfrm>
            <a:off x="3797300" y="4046538"/>
            <a:ext cx="633413" cy="949325"/>
            <a:chOff x="3623" y="585"/>
            <a:chExt cx="540" cy="810"/>
          </a:xfrm>
        </p:grpSpPr>
        <p:sp>
          <p:nvSpPr>
            <p:cNvPr id="28858" name="AutoShape 141"/>
            <p:cNvSpPr>
              <a:spLocks noChangeArrowheads="1"/>
            </p:cNvSpPr>
            <p:nvPr/>
          </p:nvSpPr>
          <p:spPr bwMode="auto">
            <a:xfrm rot="-5400000">
              <a:off x="3488" y="720"/>
              <a:ext cx="810" cy="540"/>
            </a:xfrm>
            <a:prstGeom prst="foldedCorner">
              <a:avLst>
                <a:gd name="adj" fmla="val 20287"/>
              </a:avLst>
            </a:prstGeom>
            <a:solidFill>
              <a:srgbClr val="EE9F36"/>
            </a:solidFill>
            <a:ln w="12700">
              <a:solidFill>
                <a:schemeClr val="bg1"/>
              </a:solidFill>
              <a:round/>
              <a:headEnd/>
              <a:tailEnd/>
            </a:ln>
          </p:spPr>
          <p:txBody>
            <a:bodyPr lIns="0" tIns="0" rIns="0" bIns="0" anchor="ctr">
              <a:spAutoFit/>
            </a:bodyPr>
            <a:lstStyle/>
            <a:p>
              <a:endParaRPr lang="en-US"/>
            </a:p>
          </p:txBody>
        </p:sp>
        <p:grpSp>
          <p:nvGrpSpPr>
            <p:cNvPr id="28859" name="Group 142"/>
            <p:cNvGrpSpPr>
              <a:grpSpLocks/>
            </p:cNvGrpSpPr>
            <p:nvPr/>
          </p:nvGrpSpPr>
          <p:grpSpPr bwMode="auto">
            <a:xfrm>
              <a:off x="3674" y="1000"/>
              <a:ext cx="437" cy="329"/>
              <a:chOff x="1048" y="2742"/>
              <a:chExt cx="592" cy="445"/>
            </a:xfrm>
          </p:grpSpPr>
          <p:sp>
            <p:nvSpPr>
              <p:cNvPr id="28873" name="Freeform 143"/>
              <p:cNvSpPr>
                <a:spLocks/>
              </p:cNvSpPr>
              <p:nvPr/>
            </p:nvSpPr>
            <p:spPr bwMode="auto">
              <a:xfrm>
                <a:off x="1306" y="2833"/>
                <a:ext cx="77" cy="345"/>
              </a:xfrm>
              <a:custGeom>
                <a:avLst/>
                <a:gdLst>
                  <a:gd name="T0" fmla="*/ 0 w 232"/>
                  <a:gd name="T1" fmla="*/ 0 h 1036"/>
                  <a:gd name="T2" fmla="*/ 0 w 232"/>
                  <a:gd name="T3" fmla="*/ 0 h 1036"/>
                  <a:gd name="T4" fmla="*/ 0 w 232"/>
                  <a:gd name="T5" fmla="*/ 0 h 1036"/>
                  <a:gd name="T6" fmla="*/ 0 w 232"/>
                  <a:gd name="T7" fmla="*/ 0 h 1036"/>
                  <a:gd name="T8" fmla="*/ 0 w 232"/>
                  <a:gd name="T9" fmla="*/ 0 h 1036"/>
                  <a:gd name="T10" fmla="*/ 0 w 232"/>
                  <a:gd name="T11" fmla="*/ 0 h 1036"/>
                  <a:gd name="T12" fmla="*/ 0 w 232"/>
                  <a:gd name="T13" fmla="*/ 0 h 1036"/>
                  <a:gd name="T14" fmla="*/ 0 w 232"/>
                  <a:gd name="T15" fmla="*/ 0 h 1036"/>
                  <a:gd name="T16" fmla="*/ 0 w 232"/>
                  <a:gd name="T17" fmla="*/ 0 h 1036"/>
                  <a:gd name="T18" fmla="*/ 0 w 232"/>
                  <a:gd name="T19" fmla="*/ 0 h 1036"/>
                  <a:gd name="T20" fmla="*/ 0 w 232"/>
                  <a:gd name="T21" fmla="*/ 0 h 1036"/>
                  <a:gd name="T22" fmla="*/ 0 w 232"/>
                  <a:gd name="T23" fmla="*/ 0 h 1036"/>
                  <a:gd name="T24" fmla="*/ 0 w 232"/>
                  <a:gd name="T25" fmla="*/ 0 h 1036"/>
                  <a:gd name="T26" fmla="*/ 0 w 232"/>
                  <a:gd name="T27" fmla="*/ 0 h 1036"/>
                  <a:gd name="T28" fmla="*/ 0 w 232"/>
                  <a:gd name="T29" fmla="*/ 0 h 1036"/>
                  <a:gd name="T30" fmla="*/ 0 w 232"/>
                  <a:gd name="T31" fmla="*/ 0 h 1036"/>
                  <a:gd name="T32" fmla="*/ 0 w 232"/>
                  <a:gd name="T33" fmla="*/ 0 h 1036"/>
                  <a:gd name="T34" fmla="*/ 0 w 232"/>
                  <a:gd name="T35" fmla="*/ 0 h 1036"/>
                  <a:gd name="T36" fmla="*/ 0 w 232"/>
                  <a:gd name="T37" fmla="*/ 0 h 1036"/>
                  <a:gd name="T38" fmla="*/ 0 w 232"/>
                  <a:gd name="T39" fmla="*/ 0 h 1036"/>
                  <a:gd name="T40" fmla="*/ 0 w 232"/>
                  <a:gd name="T41" fmla="*/ 0 h 1036"/>
                  <a:gd name="T42" fmla="*/ 0 w 232"/>
                  <a:gd name="T43" fmla="*/ 0 h 1036"/>
                  <a:gd name="T44" fmla="*/ 0 w 232"/>
                  <a:gd name="T45" fmla="*/ 0 h 1036"/>
                  <a:gd name="T46" fmla="*/ 0 w 232"/>
                  <a:gd name="T47" fmla="*/ 0 h 1036"/>
                  <a:gd name="T48" fmla="*/ 0 w 232"/>
                  <a:gd name="T49" fmla="*/ 0 h 1036"/>
                  <a:gd name="T50" fmla="*/ 0 w 232"/>
                  <a:gd name="T51" fmla="*/ 0 h 1036"/>
                  <a:gd name="T52" fmla="*/ 0 w 232"/>
                  <a:gd name="T53" fmla="*/ 0 h 1036"/>
                  <a:gd name="T54" fmla="*/ 0 w 232"/>
                  <a:gd name="T55" fmla="*/ 0 h 1036"/>
                  <a:gd name="T56" fmla="*/ 0 w 232"/>
                  <a:gd name="T57" fmla="*/ 0 h 1036"/>
                  <a:gd name="T58" fmla="*/ 0 w 232"/>
                  <a:gd name="T59" fmla="*/ 0 h 1036"/>
                  <a:gd name="T60" fmla="*/ 0 w 232"/>
                  <a:gd name="T61" fmla="*/ 0 h 1036"/>
                  <a:gd name="T62" fmla="*/ 0 w 232"/>
                  <a:gd name="T63" fmla="*/ 0 h 1036"/>
                  <a:gd name="T64" fmla="*/ 0 w 232"/>
                  <a:gd name="T65" fmla="*/ 0 h 1036"/>
                  <a:gd name="T66" fmla="*/ 0 w 232"/>
                  <a:gd name="T67" fmla="*/ 0 h 1036"/>
                  <a:gd name="T68" fmla="*/ 0 w 232"/>
                  <a:gd name="T69" fmla="*/ 0 h 1036"/>
                  <a:gd name="T70" fmla="*/ 0 w 232"/>
                  <a:gd name="T71" fmla="*/ 0 h 1036"/>
                  <a:gd name="T72" fmla="*/ 0 w 232"/>
                  <a:gd name="T73" fmla="*/ 0 h 1036"/>
                  <a:gd name="T74" fmla="*/ 0 w 232"/>
                  <a:gd name="T75" fmla="*/ 0 h 1036"/>
                  <a:gd name="T76" fmla="*/ 0 w 232"/>
                  <a:gd name="T77" fmla="*/ 0 h 1036"/>
                  <a:gd name="T78" fmla="*/ 0 w 232"/>
                  <a:gd name="T79" fmla="*/ 0 h 1036"/>
                  <a:gd name="T80" fmla="*/ 0 w 232"/>
                  <a:gd name="T81" fmla="*/ 0 h 1036"/>
                  <a:gd name="T82" fmla="*/ 0 w 232"/>
                  <a:gd name="T83" fmla="*/ 0 h 1036"/>
                  <a:gd name="T84" fmla="*/ 0 w 232"/>
                  <a:gd name="T85" fmla="*/ 0 h 1036"/>
                  <a:gd name="T86" fmla="*/ 0 w 232"/>
                  <a:gd name="T87" fmla="*/ 0 h 1036"/>
                  <a:gd name="T88" fmla="*/ 0 w 232"/>
                  <a:gd name="T89" fmla="*/ 0 h 1036"/>
                  <a:gd name="T90" fmla="*/ 0 w 232"/>
                  <a:gd name="T91" fmla="*/ 0 h 1036"/>
                  <a:gd name="T92" fmla="*/ 0 w 232"/>
                  <a:gd name="T93" fmla="*/ 0 h 1036"/>
                  <a:gd name="T94" fmla="*/ 0 w 232"/>
                  <a:gd name="T95" fmla="*/ 0 h 1036"/>
                  <a:gd name="T96" fmla="*/ 0 w 232"/>
                  <a:gd name="T97" fmla="*/ 0 h 1036"/>
                  <a:gd name="T98" fmla="*/ 0 w 232"/>
                  <a:gd name="T99" fmla="*/ 0 h 1036"/>
                  <a:gd name="T100" fmla="*/ 0 w 232"/>
                  <a:gd name="T101" fmla="*/ 0 h 1036"/>
                  <a:gd name="T102" fmla="*/ 0 w 232"/>
                  <a:gd name="T103" fmla="*/ 0 h 1036"/>
                  <a:gd name="T104" fmla="*/ 0 w 232"/>
                  <a:gd name="T105" fmla="*/ 0 h 1036"/>
                  <a:gd name="T106" fmla="*/ 0 w 232"/>
                  <a:gd name="T107" fmla="*/ 0 h 1036"/>
                  <a:gd name="T108" fmla="*/ 0 w 232"/>
                  <a:gd name="T109" fmla="*/ 0 h 1036"/>
                  <a:gd name="T110" fmla="*/ 0 w 232"/>
                  <a:gd name="T111" fmla="*/ 0 h 1036"/>
                  <a:gd name="T112" fmla="*/ 0 w 232"/>
                  <a:gd name="T113" fmla="*/ 0 h 1036"/>
                  <a:gd name="T114" fmla="*/ 0 w 232"/>
                  <a:gd name="T115" fmla="*/ 0 h 1036"/>
                  <a:gd name="T116" fmla="*/ 0 w 232"/>
                  <a:gd name="T117" fmla="*/ 0 h 10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2"/>
                  <a:gd name="T178" fmla="*/ 0 h 1036"/>
                  <a:gd name="T179" fmla="*/ 232 w 232"/>
                  <a:gd name="T180" fmla="*/ 1036 h 10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2" h="1036">
                    <a:moveTo>
                      <a:pt x="199" y="34"/>
                    </a:moveTo>
                    <a:lnTo>
                      <a:pt x="190" y="27"/>
                    </a:lnTo>
                    <a:lnTo>
                      <a:pt x="181" y="20"/>
                    </a:lnTo>
                    <a:lnTo>
                      <a:pt x="171" y="14"/>
                    </a:lnTo>
                    <a:lnTo>
                      <a:pt x="161" y="9"/>
                    </a:lnTo>
                    <a:lnTo>
                      <a:pt x="151" y="6"/>
                    </a:lnTo>
                    <a:lnTo>
                      <a:pt x="139" y="2"/>
                    </a:lnTo>
                    <a:lnTo>
                      <a:pt x="129" y="1"/>
                    </a:lnTo>
                    <a:lnTo>
                      <a:pt x="117" y="0"/>
                    </a:lnTo>
                    <a:lnTo>
                      <a:pt x="94" y="2"/>
                    </a:lnTo>
                    <a:lnTo>
                      <a:pt x="72" y="10"/>
                    </a:lnTo>
                    <a:lnTo>
                      <a:pt x="52" y="20"/>
                    </a:lnTo>
                    <a:lnTo>
                      <a:pt x="35" y="34"/>
                    </a:lnTo>
                    <a:lnTo>
                      <a:pt x="20" y="51"/>
                    </a:lnTo>
                    <a:lnTo>
                      <a:pt x="10" y="71"/>
                    </a:lnTo>
                    <a:lnTo>
                      <a:pt x="2" y="94"/>
                    </a:lnTo>
                    <a:lnTo>
                      <a:pt x="0" y="117"/>
                    </a:lnTo>
                    <a:lnTo>
                      <a:pt x="0" y="919"/>
                    </a:lnTo>
                    <a:lnTo>
                      <a:pt x="1" y="931"/>
                    </a:lnTo>
                    <a:lnTo>
                      <a:pt x="2" y="942"/>
                    </a:lnTo>
                    <a:lnTo>
                      <a:pt x="6" y="953"/>
                    </a:lnTo>
                    <a:lnTo>
                      <a:pt x="10" y="964"/>
                    </a:lnTo>
                    <a:lnTo>
                      <a:pt x="14" y="974"/>
                    </a:lnTo>
                    <a:lnTo>
                      <a:pt x="20" y="984"/>
                    </a:lnTo>
                    <a:lnTo>
                      <a:pt x="27" y="993"/>
                    </a:lnTo>
                    <a:lnTo>
                      <a:pt x="34" y="1002"/>
                    </a:lnTo>
                    <a:lnTo>
                      <a:pt x="43" y="1009"/>
                    </a:lnTo>
                    <a:lnTo>
                      <a:pt x="52" y="1016"/>
                    </a:lnTo>
                    <a:lnTo>
                      <a:pt x="62" y="1022"/>
                    </a:lnTo>
                    <a:lnTo>
                      <a:pt x="72" y="1026"/>
                    </a:lnTo>
                    <a:lnTo>
                      <a:pt x="83" y="1031"/>
                    </a:lnTo>
                    <a:lnTo>
                      <a:pt x="95" y="1034"/>
                    </a:lnTo>
                    <a:lnTo>
                      <a:pt x="105" y="1035"/>
                    </a:lnTo>
                    <a:lnTo>
                      <a:pt x="117" y="1036"/>
                    </a:lnTo>
                    <a:lnTo>
                      <a:pt x="129" y="1035"/>
                    </a:lnTo>
                    <a:lnTo>
                      <a:pt x="139" y="1034"/>
                    </a:lnTo>
                    <a:lnTo>
                      <a:pt x="151" y="1031"/>
                    </a:lnTo>
                    <a:lnTo>
                      <a:pt x="161" y="1026"/>
                    </a:lnTo>
                    <a:lnTo>
                      <a:pt x="171" y="1022"/>
                    </a:lnTo>
                    <a:lnTo>
                      <a:pt x="181" y="1016"/>
                    </a:lnTo>
                    <a:lnTo>
                      <a:pt x="190" y="1009"/>
                    </a:lnTo>
                    <a:lnTo>
                      <a:pt x="199" y="1002"/>
                    </a:lnTo>
                    <a:lnTo>
                      <a:pt x="206" y="993"/>
                    </a:lnTo>
                    <a:lnTo>
                      <a:pt x="212" y="984"/>
                    </a:lnTo>
                    <a:lnTo>
                      <a:pt x="219" y="974"/>
                    </a:lnTo>
                    <a:lnTo>
                      <a:pt x="224" y="964"/>
                    </a:lnTo>
                    <a:lnTo>
                      <a:pt x="227" y="953"/>
                    </a:lnTo>
                    <a:lnTo>
                      <a:pt x="230" y="942"/>
                    </a:lnTo>
                    <a:lnTo>
                      <a:pt x="231" y="931"/>
                    </a:lnTo>
                    <a:lnTo>
                      <a:pt x="232" y="919"/>
                    </a:lnTo>
                    <a:lnTo>
                      <a:pt x="232" y="117"/>
                    </a:lnTo>
                    <a:lnTo>
                      <a:pt x="231" y="105"/>
                    </a:lnTo>
                    <a:lnTo>
                      <a:pt x="230" y="95"/>
                    </a:lnTo>
                    <a:lnTo>
                      <a:pt x="227" y="83"/>
                    </a:lnTo>
                    <a:lnTo>
                      <a:pt x="224" y="72"/>
                    </a:lnTo>
                    <a:lnTo>
                      <a:pt x="219" y="62"/>
                    </a:lnTo>
                    <a:lnTo>
                      <a:pt x="212" y="52"/>
                    </a:lnTo>
                    <a:lnTo>
                      <a:pt x="206" y="43"/>
                    </a:lnTo>
                    <a:lnTo>
                      <a:pt x="199" y="34"/>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74" name="Freeform 144"/>
              <p:cNvSpPr>
                <a:spLocks/>
              </p:cNvSpPr>
              <p:nvPr/>
            </p:nvSpPr>
            <p:spPr bwMode="auto">
              <a:xfrm>
                <a:off x="1195" y="3074"/>
                <a:ext cx="299" cy="113"/>
              </a:xfrm>
              <a:custGeom>
                <a:avLst/>
                <a:gdLst>
                  <a:gd name="T0" fmla="*/ 0 w 896"/>
                  <a:gd name="T1" fmla="*/ 0 h 340"/>
                  <a:gd name="T2" fmla="*/ 0 w 896"/>
                  <a:gd name="T3" fmla="*/ 0 h 340"/>
                  <a:gd name="T4" fmla="*/ 0 w 896"/>
                  <a:gd name="T5" fmla="*/ 0 h 340"/>
                  <a:gd name="T6" fmla="*/ 0 w 896"/>
                  <a:gd name="T7" fmla="*/ 0 h 340"/>
                  <a:gd name="T8" fmla="*/ 0 w 896"/>
                  <a:gd name="T9" fmla="*/ 0 h 340"/>
                  <a:gd name="T10" fmla="*/ 0 w 896"/>
                  <a:gd name="T11" fmla="*/ 0 h 340"/>
                  <a:gd name="T12" fmla="*/ 0 w 896"/>
                  <a:gd name="T13" fmla="*/ 0 h 340"/>
                  <a:gd name="T14" fmla="*/ 0 w 896"/>
                  <a:gd name="T15" fmla="*/ 0 h 340"/>
                  <a:gd name="T16" fmla="*/ 0 w 896"/>
                  <a:gd name="T17" fmla="*/ 0 h 340"/>
                  <a:gd name="T18" fmla="*/ 0 w 896"/>
                  <a:gd name="T19" fmla="*/ 0 h 340"/>
                  <a:gd name="T20" fmla="*/ 0 w 896"/>
                  <a:gd name="T21" fmla="*/ 0 h 340"/>
                  <a:gd name="T22" fmla="*/ 0 w 896"/>
                  <a:gd name="T23" fmla="*/ 0 h 340"/>
                  <a:gd name="T24" fmla="*/ 0 w 896"/>
                  <a:gd name="T25" fmla="*/ 0 h 340"/>
                  <a:gd name="T26" fmla="*/ 0 w 896"/>
                  <a:gd name="T27" fmla="*/ 0 h 340"/>
                  <a:gd name="T28" fmla="*/ 0 w 896"/>
                  <a:gd name="T29" fmla="*/ 0 h 340"/>
                  <a:gd name="T30" fmla="*/ 0 w 896"/>
                  <a:gd name="T31" fmla="*/ 0 h 340"/>
                  <a:gd name="T32" fmla="*/ 0 w 896"/>
                  <a:gd name="T33" fmla="*/ 0 h 340"/>
                  <a:gd name="T34" fmla="*/ 0 w 896"/>
                  <a:gd name="T35" fmla="*/ 0 h 340"/>
                  <a:gd name="T36" fmla="*/ 0 w 896"/>
                  <a:gd name="T37" fmla="*/ 0 h 340"/>
                  <a:gd name="T38" fmla="*/ 0 w 896"/>
                  <a:gd name="T39" fmla="*/ 0 h 340"/>
                  <a:gd name="T40" fmla="*/ 0 w 896"/>
                  <a:gd name="T41" fmla="*/ 0 h 340"/>
                  <a:gd name="T42" fmla="*/ 0 w 896"/>
                  <a:gd name="T43" fmla="*/ 0 h 340"/>
                  <a:gd name="T44" fmla="*/ 0 w 896"/>
                  <a:gd name="T45" fmla="*/ 0 h 340"/>
                  <a:gd name="T46" fmla="*/ 0 w 896"/>
                  <a:gd name="T47" fmla="*/ 0 h 340"/>
                  <a:gd name="T48" fmla="*/ 0 w 896"/>
                  <a:gd name="T49" fmla="*/ 0 h 340"/>
                  <a:gd name="T50" fmla="*/ 0 w 896"/>
                  <a:gd name="T51" fmla="*/ 0 h 340"/>
                  <a:gd name="T52" fmla="*/ 0 w 896"/>
                  <a:gd name="T53" fmla="*/ 0 h 340"/>
                  <a:gd name="T54" fmla="*/ 0 w 896"/>
                  <a:gd name="T55" fmla="*/ 0 h 340"/>
                  <a:gd name="T56" fmla="*/ 0 w 896"/>
                  <a:gd name="T57" fmla="*/ 0 h 340"/>
                  <a:gd name="T58" fmla="*/ 0 w 896"/>
                  <a:gd name="T59" fmla="*/ 0 h 340"/>
                  <a:gd name="T60" fmla="*/ 0 w 896"/>
                  <a:gd name="T61" fmla="*/ 0 h 340"/>
                  <a:gd name="T62" fmla="*/ 0 w 896"/>
                  <a:gd name="T63" fmla="*/ 0 h 340"/>
                  <a:gd name="T64" fmla="*/ 0 w 896"/>
                  <a:gd name="T65" fmla="*/ 0 h 340"/>
                  <a:gd name="T66" fmla="*/ 0 w 896"/>
                  <a:gd name="T67" fmla="*/ 0 h 340"/>
                  <a:gd name="T68" fmla="*/ 0 w 896"/>
                  <a:gd name="T69" fmla="*/ 0 h 340"/>
                  <a:gd name="T70" fmla="*/ 0 w 896"/>
                  <a:gd name="T71" fmla="*/ 0 h 340"/>
                  <a:gd name="T72" fmla="*/ 0 w 896"/>
                  <a:gd name="T73" fmla="*/ 0 h 340"/>
                  <a:gd name="T74" fmla="*/ 0 w 896"/>
                  <a:gd name="T75" fmla="*/ 0 h 340"/>
                  <a:gd name="T76" fmla="*/ 0 w 896"/>
                  <a:gd name="T77" fmla="*/ 0 h 340"/>
                  <a:gd name="T78" fmla="*/ 0 w 896"/>
                  <a:gd name="T79" fmla="*/ 0 h 340"/>
                  <a:gd name="T80" fmla="*/ 0 w 896"/>
                  <a:gd name="T81" fmla="*/ 0 h 340"/>
                  <a:gd name="T82" fmla="*/ 0 w 896"/>
                  <a:gd name="T83" fmla="*/ 0 h 340"/>
                  <a:gd name="T84" fmla="*/ 0 w 896"/>
                  <a:gd name="T85" fmla="*/ 0 h 340"/>
                  <a:gd name="T86" fmla="*/ 0 w 896"/>
                  <a:gd name="T87" fmla="*/ 0 h 340"/>
                  <a:gd name="T88" fmla="*/ 0 w 896"/>
                  <a:gd name="T89" fmla="*/ 0 h 340"/>
                  <a:gd name="T90" fmla="*/ 0 w 896"/>
                  <a:gd name="T91" fmla="*/ 0 h 340"/>
                  <a:gd name="T92" fmla="*/ 0 w 896"/>
                  <a:gd name="T93" fmla="*/ 0 h 340"/>
                  <a:gd name="T94" fmla="*/ 0 w 896"/>
                  <a:gd name="T95" fmla="*/ 0 h 340"/>
                  <a:gd name="T96" fmla="*/ 0 w 896"/>
                  <a:gd name="T97" fmla="*/ 0 h 340"/>
                  <a:gd name="T98" fmla="*/ 0 w 896"/>
                  <a:gd name="T99" fmla="*/ 0 h 3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96"/>
                  <a:gd name="T151" fmla="*/ 0 h 340"/>
                  <a:gd name="T152" fmla="*/ 896 w 896"/>
                  <a:gd name="T153" fmla="*/ 340 h 34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96" h="340">
                    <a:moveTo>
                      <a:pt x="825" y="132"/>
                    </a:moveTo>
                    <a:lnTo>
                      <a:pt x="809" y="117"/>
                    </a:lnTo>
                    <a:lnTo>
                      <a:pt x="791" y="102"/>
                    </a:lnTo>
                    <a:lnTo>
                      <a:pt x="773" y="89"/>
                    </a:lnTo>
                    <a:lnTo>
                      <a:pt x="753" y="77"/>
                    </a:lnTo>
                    <a:lnTo>
                      <a:pt x="732" y="65"/>
                    </a:lnTo>
                    <a:lnTo>
                      <a:pt x="710" y="53"/>
                    </a:lnTo>
                    <a:lnTo>
                      <a:pt x="687" y="44"/>
                    </a:lnTo>
                    <a:lnTo>
                      <a:pt x="663" y="35"/>
                    </a:lnTo>
                    <a:lnTo>
                      <a:pt x="639" y="27"/>
                    </a:lnTo>
                    <a:lnTo>
                      <a:pt x="613" y="20"/>
                    </a:lnTo>
                    <a:lnTo>
                      <a:pt x="587" y="14"/>
                    </a:lnTo>
                    <a:lnTo>
                      <a:pt x="560" y="9"/>
                    </a:lnTo>
                    <a:lnTo>
                      <a:pt x="534" y="5"/>
                    </a:lnTo>
                    <a:lnTo>
                      <a:pt x="505" y="2"/>
                    </a:lnTo>
                    <a:lnTo>
                      <a:pt x="477" y="1"/>
                    </a:lnTo>
                    <a:lnTo>
                      <a:pt x="449" y="0"/>
                    </a:lnTo>
                    <a:lnTo>
                      <a:pt x="403" y="1"/>
                    </a:lnTo>
                    <a:lnTo>
                      <a:pt x="359" y="7"/>
                    </a:lnTo>
                    <a:lnTo>
                      <a:pt x="315" y="13"/>
                    </a:lnTo>
                    <a:lnTo>
                      <a:pt x="275" y="24"/>
                    </a:lnTo>
                    <a:lnTo>
                      <a:pt x="236" y="35"/>
                    </a:lnTo>
                    <a:lnTo>
                      <a:pt x="199" y="50"/>
                    </a:lnTo>
                    <a:lnTo>
                      <a:pt x="164" y="67"/>
                    </a:lnTo>
                    <a:lnTo>
                      <a:pt x="132" y="85"/>
                    </a:lnTo>
                    <a:lnTo>
                      <a:pt x="103" y="106"/>
                    </a:lnTo>
                    <a:lnTo>
                      <a:pt x="77" y="128"/>
                    </a:lnTo>
                    <a:lnTo>
                      <a:pt x="55" y="153"/>
                    </a:lnTo>
                    <a:lnTo>
                      <a:pt x="35" y="177"/>
                    </a:lnTo>
                    <a:lnTo>
                      <a:pt x="21" y="205"/>
                    </a:lnTo>
                    <a:lnTo>
                      <a:pt x="10" y="232"/>
                    </a:lnTo>
                    <a:lnTo>
                      <a:pt x="3" y="261"/>
                    </a:lnTo>
                    <a:lnTo>
                      <a:pt x="0" y="291"/>
                    </a:lnTo>
                    <a:lnTo>
                      <a:pt x="0" y="308"/>
                    </a:lnTo>
                    <a:lnTo>
                      <a:pt x="0" y="340"/>
                    </a:lnTo>
                    <a:lnTo>
                      <a:pt x="33" y="340"/>
                    </a:lnTo>
                    <a:lnTo>
                      <a:pt x="50" y="340"/>
                    </a:lnTo>
                    <a:lnTo>
                      <a:pt x="846" y="340"/>
                    </a:lnTo>
                    <a:lnTo>
                      <a:pt x="863" y="340"/>
                    </a:lnTo>
                    <a:lnTo>
                      <a:pt x="896" y="340"/>
                    </a:lnTo>
                    <a:lnTo>
                      <a:pt x="896" y="308"/>
                    </a:lnTo>
                    <a:lnTo>
                      <a:pt x="896" y="291"/>
                    </a:lnTo>
                    <a:lnTo>
                      <a:pt x="895" y="269"/>
                    </a:lnTo>
                    <a:lnTo>
                      <a:pt x="892" y="248"/>
                    </a:lnTo>
                    <a:lnTo>
                      <a:pt x="886" y="227"/>
                    </a:lnTo>
                    <a:lnTo>
                      <a:pt x="878" y="207"/>
                    </a:lnTo>
                    <a:lnTo>
                      <a:pt x="869" y="188"/>
                    </a:lnTo>
                    <a:lnTo>
                      <a:pt x="856" y="168"/>
                    </a:lnTo>
                    <a:lnTo>
                      <a:pt x="842" y="150"/>
                    </a:lnTo>
                    <a:lnTo>
                      <a:pt x="825" y="132"/>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75" name="Freeform 145"/>
              <p:cNvSpPr>
                <a:spLocks/>
              </p:cNvSpPr>
              <p:nvPr/>
            </p:nvSpPr>
            <p:spPr bwMode="auto">
              <a:xfrm>
                <a:off x="1307" y="2742"/>
                <a:ext cx="78" cy="78"/>
              </a:xfrm>
              <a:custGeom>
                <a:avLst/>
                <a:gdLst>
                  <a:gd name="T0" fmla="*/ 0 w 233"/>
                  <a:gd name="T1" fmla="*/ 0 h 233"/>
                  <a:gd name="T2" fmla="*/ 0 w 233"/>
                  <a:gd name="T3" fmla="*/ 0 h 233"/>
                  <a:gd name="T4" fmla="*/ 0 w 233"/>
                  <a:gd name="T5" fmla="*/ 0 h 233"/>
                  <a:gd name="T6" fmla="*/ 0 w 233"/>
                  <a:gd name="T7" fmla="*/ 0 h 233"/>
                  <a:gd name="T8" fmla="*/ 0 w 233"/>
                  <a:gd name="T9" fmla="*/ 0 h 233"/>
                  <a:gd name="T10" fmla="*/ 0 w 233"/>
                  <a:gd name="T11" fmla="*/ 0 h 233"/>
                  <a:gd name="T12" fmla="*/ 0 w 233"/>
                  <a:gd name="T13" fmla="*/ 0 h 233"/>
                  <a:gd name="T14" fmla="*/ 0 w 233"/>
                  <a:gd name="T15" fmla="*/ 0 h 233"/>
                  <a:gd name="T16" fmla="*/ 0 w 233"/>
                  <a:gd name="T17" fmla="*/ 0 h 233"/>
                  <a:gd name="T18" fmla="*/ 0 w 233"/>
                  <a:gd name="T19" fmla="*/ 0 h 233"/>
                  <a:gd name="T20" fmla="*/ 0 w 233"/>
                  <a:gd name="T21" fmla="*/ 0 h 233"/>
                  <a:gd name="T22" fmla="*/ 0 w 233"/>
                  <a:gd name="T23" fmla="*/ 0 h 233"/>
                  <a:gd name="T24" fmla="*/ 0 w 233"/>
                  <a:gd name="T25" fmla="*/ 0 h 233"/>
                  <a:gd name="T26" fmla="*/ 0 w 233"/>
                  <a:gd name="T27" fmla="*/ 0 h 233"/>
                  <a:gd name="T28" fmla="*/ 0 w 233"/>
                  <a:gd name="T29" fmla="*/ 0 h 233"/>
                  <a:gd name="T30" fmla="*/ 0 w 233"/>
                  <a:gd name="T31" fmla="*/ 0 h 233"/>
                  <a:gd name="T32" fmla="*/ 0 w 233"/>
                  <a:gd name="T33" fmla="*/ 0 h 233"/>
                  <a:gd name="T34" fmla="*/ 0 w 233"/>
                  <a:gd name="T35" fmla="*/ 0 h 233"/>
                  <a:gd name="T36" fmla="*/ 0 w 233"/>
                  <a:gd name="T37" fmla="*/ 0 h 233"/>
                  <a:gd name="T38" fmla="*/ 0 w 233"/>
                  <a:gd name="T39" fmla="*/ 0 h 233"/>
                  <a:gd name="T40" fmla="*/ 0 w 233"/>
                  <a:gd name="T41" fmla="*/ 0 h 233"/>
                  <a:gd name="T42" fmla="*/ 0 w 233"/>
                  <a:gd name="T43" fmla="*/ 0 h 233"/>
                  <a:gd name="T44" fmla="*/ 0 w 233"/>
                  <a:gd name="T45" fmla="*/ 0 h 233"/>
                  <a:gd name="T46" fmla="*/ 0 w 233"/>
                  <a:gd name="T47" fmla="*/ 0 h 233"/>
                  <a:gd name="T48" fmla="*/ 0 w 233"/>
                  <a:gd name="T49" fmla="*/ 0 h 233"/>
                  <a:gd name="T50" fmla="*/ 0 w 233"/>
                  <a:gd name="T51" fmla="*/ 0 h 233"/>
                  <a:gd name="T52" fmla="*/ 0 w 233"/>
                  <a:gd name="T53" fmla="*/ 0 h 233"/>
                  <a:gd name="T54" fmla="*/ 0 w 233"/>
                  <a:gd name="T55" fmla="*/ 0 h 233"/>
                  <a:gd name="T56" fmla="*/ 0 w 233"/>
                  <a:gd name="T57" fmla="*/ 0 h 233"/>
                  <a:gd name="T58" fmla="*/ 0 w 233"/>
                  <a:gd name="T59" fmla="*/ 0 h 233"/>
                  <a:gd name="T60" fmla="*/ 0 w 233"/>
                  <a:gd name="T61" fmla="*/ 0 h 233"/>
                  <a:gd name="T62" fmla="*/ 0 w 233"/>
                  <a:gd name="T63" fmla="*/ 0 h 233"/>
                  <a:gd name="T64" fmla="*/ 0 w 233"/>
                  <a:gd name="T65" fmla="*/ 0 h 233"/>
                  <a:gd name="T66" fmla="*/ 0 w 233"/>
                  <a:gd name="T67" fmla="*/ 0 h 233"/>
                  <a:gd name="T68" fmla="*/ 0 w 233"/>
                  <a:gd name="T69" fmla="*/ 0 h 233"/>
                  <a:gd name="T70" fmla="*/ 0 w 233"/>
                  <a:gd name="T71" fmla="*/ 0 h 233"/>
                  <a:gd name="T72" fmla="*/ 0 w 233"/>
                  <a:gd name="T73" fmla="*/ 0 h 233"/>
                  <a:gd name="T74" fmla="*/ 0 w 233"/>
                  <a:gd name="T75" fmla="*/ 0 h 233"/>
                  <a:gd name="T76" fmla="*/ 0 w 233"/>
                  <a:gd name="T77" fmla="*/ 0 h 233"/>
                  <a:gd name="T78" fmla="*/ 0 w 233"/>
                  <a:gd name="T79" fmla="*/ 0 h 233"/>
                  <a:gd name="T80" fmla="*/ 0 w 233"/>
                  <a:gd name="T81" fmla="*/ 0 h 233"/>
                  <a:gd name="T82" fmla="*/ 0 w 233"/>
                  <a:gd name="T83" fmla="*/ 0 h 233"/>
                  <a:gd name="T84" fmla="*/ 0 w 233"/>
                  <a:gd name="T85" fmla="*/ 0 h 233"/>
                  <a:gd name="T86" fmla="*/ 0 w 233"/>
                  <a:gd name="T87" fmla="*/ 0 h 233"/>
                  <a:gd name="T88" fmla="*/ 0 w 233"/>
                  <a:gd name="T89" fmla="*/ 0 h 233"/>
                  <a:gd name="T90" fmla="*/ 0 w 233"/>
                  <a:gd name="T91" fmla="*/ 0 h 233"/>
                  <a:gd name="T92" fmla="*/ 0 w 233"/>
                  <a:gd name="T93" fmla="*/ 0 h 233"/>
                  <a:gd name="T94" fmla="*/ 0 w 233"/>
                  <a:gd name="T95" fmla="*/ 0 h 233"/>
                  <a:gd name="T96" fmla="*/ 0 w 233"/>
                  <a:gd name="T97" fmla="*/ 0 h 233"/>
                  <a:gd name="T98" fmla="*/ 0 w 233"/>
                  <a:gd name="T99" fmla="*/ 0 h 233"/>
                  <a:gd name="T100" fmla="*/ 0 w 233"/>
                  <a:gd name="T101" fmla="*/ 0 h 233"/>
                  <a:gd name="T102" fmla="*/ 0 w 233"/>
                  <a:gd name="T103" fmla="*/ 0 h 233"/>
                  <a:gd name="T104" fmla="*/ 0 w 233"/>
                  <a:gd name="T105" fmla="*/ 0 h 233"/>
                  <a:gd name="T106" fmla="*/ 0 w 233"/>
                  <a:gd name="T107" fmla="*/ 0 h 233"/>
                  <a:gd name="T108" fmla="*/ 0 w 233"/>
                  <a:gd name="T109" fmla="*/ 0 h 233"/>
                  <a:gd name="T110" fmla="*/ 0 w 233"/>
                  <a:gd name="T111" fmla="*/ 0 h 233"/>
                  <a:gd name="T112" fmla="*/ 0 w 233"/>
                  <a:gd name="T113" fmla="*/ 0 h 23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33"/>
                  <a:gd name="T172" fmla="*/ 0 h 233"/>
                  <a:gd name="T173" fmla="*/ 233 w 233"/>
                  <a:gd name="T174" fmla="*/ 233 h 23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33" h="233">
                    <a:moveTo>
                      <a:pt x="199" y="34"/>
                    </a:moveTo>
                    <a:lnTo>
                      <a:pt x="190" y="26"/>
                    </a:lnTo>
                    <a:lnTo>
                      <a:pt x="181" y="20"/>
                    </a:lnTo>
                    <a:lnTo>
                      <a:pt x="171" y="14"/>
                    </a:lnTo>
                    <a:lnTo>
                      <a:pt x="162" y="8"/>
                    </a:lnTo>
                    <a:lnTo>
                      <a:pt x="151" y="5"/>
                    </a:lnTo>
                    <a:lnTo>
                      <a:pt x="139" y="2"/>
                    </a:lnTo>
                    <a:lnTo>
                      <a:pt x="129" y="1"/>
                    </a:lnTo>
                    <a:lnTo>
                      <a:pt x="117" y="0"/>
                    </a:lnTo>
                    <a:lnTo>
                      <a:pt x="94" y="2"/>
                    </a:lnTo>
                    <a:lnTo>
                      <a:pt x="72" y="9"/>
                    </a:lnTo>
                    <a:lnTo>
                      <a:pt x="51" y="20"/>
                    </a:lnTo>
                    <a:lnTo>
                      <a:pt x="34" y="34"/>
                    </a:lnTo>
                    <a:lnTo>
                      <a:pt x="21" y="52"/>
                    </a:lnTo>
                    <a:lnTo>
                      <a:pt x="10" y="71"/>
                    </a:lnTo>
                    <a:lnTo>
                      <a:pt x="3" y="93"/>
                    </a:lnTo>
                    <a:lnTo>
                      <a:pt x="0" y="116"/>
                    </a:lnTo>
                    <a:lnTo>
                      <a:pt x="2" y="128"/>
                    </a:lnTo>
                    <a:lnTo>
                      <a:pt x="3" y="140"/>
                    </a:lnTo>
                    <a:lnTo>
                      <a:pt x="6" y="150"/>
                    </a:lnTo>
                    <a:lnTo>
                      <a:pt x="9" y="161"/>
                    </a:lnTo>
                    <a:lnTo>
                      <a:pt x="14" y="171"/>
                    </a:lnTo>
                    <a:lnTo>
                      <a:pt x="20" y="181"/>
                    </a:lnTo>
                    <a:lnTo>
                      <a:pt x="27" y="191"/>
                    </a:lnTo>
                    <a:lnTo>
                      <a:pt x="34" y="199"/>
                    </a:lnTo>
                    <a:lnTo>
                      <a:pt x="43" y="206"/>
                    </a:lnTo>
                    <a:lnTo>
                      <a:pt x="52" y="214"/>
                    </a:lnTo>
                    <a:lnTo>
                      <a:pt x="62" y="219"/>
                    </a:lnTo>
                    <a:lnTo>
                      <a:pt x="73" y="224"/>
                    </a:lnTo>
                    <a:lnTo>
                      <a:pt x="83" y="228"/>
                    </a:lnTo>
                    <a:lnTo>
                      <a:pt x="94" y="231"/>
                    </a:lnTo>
                    <a:lnTo>
                      <a:pt x="105" y="232"/>
                    </a:lnTo>
                    <a:lnTo>
                      <a:pt x="117" y="233"/>
                    </a:lnTo>
                    <a:lnTo>
                      <a:pt x="129" y="232"/>
                    </a:lnTo>
                    <a:lnTo>
                      <a:pt x="139" y="231"/>
                    </a:lnTo>
                    <a:lnTo>
                      <a:pt x="151" y="228"/>
                    </a:lnTo>
                    <a:lnTo>
                      <a:pt x="162" y="224"/>
                    </a:lnTo>
                    <a:lnTo>
                      <a:pt x="171" y="219"/>
                    </a:lnTo>
                    <a:lnTo>
                      <a:pt x="181" y="214"/>
                    </a:lnTo>
                    <a:lnTo>
                      <a:pt x="190" y="206"/>
                    </a:lnTo>
                    <a:lnTo>
                      <a:pt x="199" y="199"/>
                    </a:lnTo>
                    <a:lnTo>
                      <a:pt x="206" y="191"/>
                    </a:lnTo>
                    <a:lnTo>
                      <a:pt x="214" y="181"/>
                    </a:lnTo>
                    <a:lnTo>
                      <a:pt x="219" y="171"/>
                    </a:lnTo>
                    <a:lnTo>
                      <a:pt x="224" y="161"/>
                    </a:lnTo>
                    <a:lnTo>
                      <a:pt x="227" y="150"/>
                    </a:lnTo>
                    <a:lnTo>
                      <a:pt x="231" y="140"/>
                    </a:lnTo>
                    <a:lnTo>
                      <a:pt x="232" y="128"/>
                    </a:lnTo>
                    <a:lnTo>
                      <a:pt x="233" y="116"/>
                    </a:lnTo>
                    <a:lnTo>
                      <a:pt x="232" y="105"/>
                    </a:lnTo>
                    <a:lnTo>
                      <a:pt x="231" y="94"/>
                    </a:lnTo>
                    <a:lnTo>
                      <a:pt x="227" y="82"/>
                    </a:lnTo>
                    <a:lnTo>
                      <a:pt x="224" y="72"/>
                    </a:lnTo>
                    <a:lnTo>
                      <a:pt x="219" y="61"/>
                    </a:lnTo>
                    <a:lnTo>
                      <a:pt x="214" y="52"/>
                    </a:lnTo>
                    <a:lnTo>
                      <a:pt x="206" y="42"/>
                    </a:lnTo>
                    <a:lnTo>
                      <a:pt x="199" y="34"/>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76" name="Freeform 146"/>
              <p:cNvSpPr>
                <a:spLocks/>
              </p:cNvSpPr>
              <p:nvPr/>
            </p:nvSpPr>
            <p:spPr bwMode="auto">
              <a:xfrm>
                <a:off x="1318" y="2753"/>
                <a:ext cx="56" cy="56"/>
              </a:xfrm>
              <a:custGeom>
                <a:avLst/>
                <a:gdLst>
                  <a:gd name="T0" fmla="*/ 0 w 167"/>
                  <a:gd name="T1" fmla="*/ 0 h 166"/>
                  <a:gd name="T2" fmla="*/ 0 w 167"/>
                  <a:gd name="T3" fmla="*/ 0 h 166"/>
                  <a:gd name="T4" fmla="*/ 0 w 167"/>
                  <a:gd name="T5" fmla="*/ 0 h 166"/>
                  <a:gd name="T6" fmla="*/ 0 w 167"/>
                  <a:gd name="T7" fmla="*/ 0 h 166"/>
                  <a:gd name="T8" fmla="*/ 0 w 167"/>
                  <a:gd name="T9" fmla="*/ 0 h 166"/>
                  <a:gd name="T10" fmla="*/ 0 w 167"/>
                  <a:gd name="T11" fmla="*/ 0 h 166"/>
                  <a:gd name="T12" fmla="*/ 0 w 167"/>
                  <a:gd name="T13" fmla="*/ 0 h 166"/>
                  <a:gd name="T14" fmla="*/ 0 w 167"/>
                  <a:gd name="T15" fmla="*/ 0 h 166"/>
                  <a:gd name="T16" fmla="*/ 0 w 167"/>
                  <a:gd name="T17" fmla="*/ 0 h 166"/>
                  <a:gd name="T18" fmla="*/ 0 w 167"/>
                  <a:gd name="T19" fmla="*/ 0 h 166"/>
                  <a:gd name="T20" fmla="*/ 0 w 167"/>
                  <a:gd name="T21" fmla="*/ 0 h 166"/>
                  <a:gd name="T22" fmla="*/ 0 w 167"/>
                  <a:gd name="T23" fmla="*/ 0 h 166"/>
                  <a:gd name="T24" fmla="*/ 0 w 167"/>
                  <a:gd name="T25" fmla="*/ 0 h 166"/>
                  <a:gd name="T26" fmla="*/ 0 w 167"/>
                  <a:gd name="T27" fmla="*/ 0 h 166"/>
                  <a:gd name="T28" fmla="*/ 0 w 167"/>
                  <a:gd name="T29" fmla="*/ 0 h 166"/>
                  <a:gd name="T30" fmla="*/ 0 w 167"/>
                  <a:gd name="T31" fmla="*/ 0 h 166"/>
                  <a:gd name="T32" fmla="*/ 0 w 167"/>
                  <a:gd name="T33" fmla="*/ 0 h 166"/>
                  <a:gd name="T34" fmla="*/ 0 w 167"/>
                  <a:gd name="T35" fmla="*/ 0 h 166"/>
                  <a:gd name="T36" fmla="*/ 0 w 167"/>
                  <a:gd name="T37" fmla="*/ 0 h 166"/>
                  <a:gd name="T38" fmla="*/ 0 w 167"/>
                  <a:gd name="T39" fmla="*/ 0 h 166"/>
                  <a:gd name="T40" fmla="*/ 0 w 167"/>
                  <a:gd name="T41" fmla="*/ 0 h 166"/>
                  <a:gd name="T42" fmla="*/ 0 w 167"/>
                  <a:gd name="T43" fmla="*/ 0 h 166"/>
                  <a:gd name="T44" fmla="*/ 0 w 167"/>
                  <a:gd name="T45" fmla="*/ 0 h 166"/>
                  <a:gd name="T46" fmla="*/ 0 w 167"/>
                  <a:gd name="T47" fmla="*/ 0 h 166"/>
                  <a:gd name="T48" fmla="*/ 0 w 167"/>
                  <a:gd name="T49" fmla="*/ 0 h 166"/>
                  <a:gd name="T50" fmla="*/ 0 w 167"/>
                  <a:gd name="T51" fmla="*/ 0 h 166"/>
                  <a:gd name="T52" fmla="*/ 0 w 167"/>
                  <a:gd name="T53" fmla="*/ 0 h 166"/>
                  <a:gd name="T54" fmla="*/ 0 w 167"/>
                  <a:gd name="T55" fmla="*/ 0 h 166"/>
                  <a:gd name="T56" fmla="*/ 0 w 167"/>
                  <a:gd name="T57" fmla="*/ 0 h 166"/>
                  <a:gd name="T58" fmla="*/ 0 w 167"/>
                  <a:gd name="T59" fmla="*/ 0 h 166"/>
                  <a:gd name="T60" fmla="*/ 0 w 167"/>
                  <a:gd name="T61" fmla="*/ 0 h 166"/>
                  <a:gd name="T62" fmla="*/ 0 w 167"/>
                  <a:gd name="T63" fmla="*/ 0 h 166"/>
                  <a:gd name="T64" fmla="*/ 0 w 167"/>
                  <a:gd name="T65" fmla="*/ 0 h 166"/>
                  <a:gd name="T66" fmla="*/ 0 w 167"/>
                  <a:gd name="T67" fmla="*/ 0 h 166"/>
                  <a:gd name="T68" fmla="*/ 0 w 167"/>
                  <a:gd name="T69" fmla="*/ 0 h 166"/>
                  <a:gd name="T70" fmla="*/ 0 w 167"/>
                  <a:gd name="T71" fmla="*/ 0 h 166"/>
                  <a:gd name="T72" fmla="*/ 0 w 167"/>
                  <a:gd name="T73" fmla="*/ 0 h 166"/>
                  <a:gd name="T74" fmla="*/ 0 w 167"/>
                  <a:gd name="T75" fmla="*/ 0 h 166"/>
                  <a:gd name="T76" fmla="*/ 0 w 167"/>
                  <a:gd name="T77" fmla="*/ 0 h 166"/>
                  <a:gd name="T78" fmla="*/ 0 w 167"/>
                  <a:gd name="T79" fmla="*/ 0 h 166"/>
                  <a:gd name="T80" fmla="*/ 0 w 167"/>
                  <a:gd name="T81" fmla="*/ 0 h 166"/>
                  <a:gd name="T82" fmla="*/ 0 w 167"/>
                  <a:gd name="T83" fmla="*/ 0 h 166"/>
                  <a:gd name="T84" fmla="*/ 0 w 167"/>
                  <a:gd name="T85" fmla="*/ 0 h 166"/>
                  <a:gd name="T86" fmla="*/ 0 w 167"/>
                  <a:gd name="T87" fmla="*/ 0 h 166"/>
                  <a:gd name="T88" fmla="*/ 0 w 167"/>
                  <a:gd name="T89" fmla="*/ 0 h 16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7"/>
                  <a:gd name="T136" fmla="*/ 0 h 166"/>
                  <a:gd name="T137" fmla="*/ 167 w 167"/>
                  <a:gd name="T138" fmla="*/ 166 h 16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7" h="166">
                    <a:moveTo>
                      <a:pt x="84" y="166"/>
                    </a:moveTo>
                    <a:lnTo>
                      <a:pt x="93" y="166"/>
                    </a:lnTo>
                    <a:lnTo>
                      <a:pt x="100" y="165"/>
                    </a:lnTo>
                    <a:lnTo>
                      <a:pt x="108" y="163"/>
                    </a:lnTo>
                    <a:lnTo>
                      <a:pt x="116" y="160"/>
                    </a:lnTo>
                    <a:lnTo>
                      <a:pt x="123" y="157"/>
                    </a:lnTo>
                    <a:lnTo>
                      <a:pt x="130" y="152"/>
                    </a:lnTo>
                    <a:lnTo>
                      <a:pt x="136" y="147"/>
                    </a:lnTo>
                    <a:lnTo>
                      <a:pt x="142" y="142"/>
                    </a:lnTo>
                    <a:lnTo>
                      <a:pt x="153" y="129"/>
                    </a:lnTo>
                    <a:lnTo>
                      <a:pt x="160" y="114"/>
                    </a:lnTo>
                    <a:lnTo>
                      <a:pt x="165" y="98"/>
                    </a:lnTo>
                    <a:lnTo>
                      <a:pt x="167" y="82"/>
                    </a:lnTo>
                    <a:lnTo>
                      <a:pt x="165" y="66"/>
                    </a:lnTo>
                    <a:lnTo>
                      <a:pt x="160" y="51"/>
                    </a:lnTo>
                    <a:lnTo>
                      <a:pt x="153" y="37"/>
                    </a:lnTo>
                    <a:lnTo>
                      <a:pt x="142" y="24"/>
                    </a:lnTo>
                    <a:lnTo>
                      <a:pt x="136" y="19"/>
                    </a:lnTo>
                    <a:lnTo>
                      <a:pt x="130" y="13"/>
                    </a:lnTo>
                    <a:lnTo>
                      <a:pt x="123" y="9"/>
                    </a:lnTo>
                    <a:lnTo>
                      <a:pt x="116" y="6"/>
                    </a:lnTo>
                    <a:lnTo>
                      <a:pt x="108" y="3"/>
                    </a:lnTo>
                    <a:lnTo>
                      <a:pt x="100" y="1"/>
                    </a:lnTo>
                    <a:lnTo>
                      <a:pt x="93" y="0"/>
                    </a:lnTo>
                    <a:lnTo>
                      <a:pt x="84" y="0"/>
                    </a:lnTo>
                    <a:lnTo>
                      <a:pt x="67" y="2"/>
                    </a:lnTo>
                    <a:lnTo>
                      <a:pt x="51" y="6"/>
                    </a:lnTo>
                    <a:lnTo>
                      <a:pt x="37" y="13"/>
                    </a:lnTo>
                    <a:lnTo>
                      <a:pt x="25" y="24"/>
                    </a:lnTo>
                    <a:lnTo>
                      <a:pt x="14" y="36"/>
                    </a:lnTo>
                    <a:lnTo>
                      <a:pt x="7" y="51"/>
                    </a:lnTo>
                    <a:lnTo>
                      <a:pt x="2" y="65"/>
                    </a:lnTo>
                    <a:lnTo>
                      <a:pt x="0" y="82"/>
                    </a:lnTo>
                    <a:lnTo>
                      <a:pt x="1" y="98"/>
                    </a:lnTo>
                    <a:lnTo>
                      <a:pt x="7" y="114"/>
                    </a:lnTo>
                    <a:lnTo>
                      <a:pt x="14" y="129"/>
                    </a:lnTo>
                    <a:lnTo>
                      <a:pt x="25" y="142"/>
                    </a:lnTo>
                    <a:lnTo>
                      <a:pt x="31" y="147"/>
                    </a:lnTo>
                    <a:lnTo>
                      <a:pt x="37" y="152"/>
                    </a:lnTo>
                    <a:lnTo>
                      <a:pt x="45" y="157"/>
                    </a:lnTo>
                    <a:lnTo>
                      <a:pt x="52" y="160"/>
                    </a:lnTo>
                    <a:lnTo>
                      <a:pt x="60" y="163"/>
                    </a:lnTo>
                    <a:lnTo>
                      <a:pt x="68" y="165"/>
                    </a:lnTo>
                    <a:lnTo>
                      <a:pt x="76" y="166"/>
                    </a:lnTo>
                    <a:lnTo>
                      <a:pt x="84" y="16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77" name="Freeform 147"/>
              <p:cNvSpPr>
                <a:spLocks/>
              </p:cNvSpPr>
              <p:nvPr/>
            </p:nvSpPr>
            <p:spPr bwMode="auto">
              <a:xfrm>
                <a:off x="1329" y="2764"/>
                <a:ext cx="34" cy="34"/>
              </a:xfrm>
              <a:custGeom>
                <a:avLst/>
                <a:gdLst>
                  <a:gd name="T0" fmla="*/ 0 w 101"/>
                  <a:gd name="T1" fmla="*/ 0 h 100"/>
                  <a:gd name="T2" fmla="*/ 0 w 101"/>
                  <a:gd name="T3" fmla="*/ 0 h 100"/>
                  <a:gd name="T4" fmla="*/ 0 w 101"/>
                  <a:gd name="T5" fmla="*/ 0 h 100"/>
                  <a:gd name="T6" fmla="*/ 0 w 101"/>
                  <a:gd name="T7" fmla="*/ 0 h 100"/>
                  <a:gd name="T8" fmla="*/ 0 w 101"/>
                  <a:gd name="T9" fmla="*/ 0 h 100"/>
                  <a:gd name="T10" fmla="*/ 0 w 101"/>
                  <a:gd name="T11" fmla="*/ 0 h 100"/>
                  <a:gd name="T12" fmla="*/ 0 w 101"/>
                  <a:gd name="T13" fmla="*/ 0 h 100"/>
                  <a:gd name="T14" fmla="*/ 0 w 101"/>
                  <a:gd name="T15" fmla="*/ 0 h 100"/>
                  <a:gd name="T16" fmla="*/ 0 w 101"/>
                  <a:gd name="T17" fmla="*/ 0 h 100"/>
                  <a:gd name="T18" fmla="*/ 0 w 101"/>
                  <a:gd name="T19" fmla="*/ 0 h 100"/>
                  <a:gd name="T20" fmla="*/ 0 w 101"/>
                  <a:gd name="T21" fmla="*/ 0 h 100"/>
                  <a:gd name="T22" fmla="*/ 0 w 101"/>
                  <a:gd name="T23" fmla="*/ 0 h 100"/>
                  <a:gd name="T24" fmla="*/ 0 w 101"/>
                  <a:gd name="T25" fmla="*/ 0 h 100"/>
                  <a:gd name="T26" fmla="*/ 0 w 101"/>
                  <a:gd name="T27" fmla="*/ 0 h 100"/>
                  <a:gd name="T28" fmla="*/ 0 w 101"/>
                  <a:gd name="T29" fmla="*/ 0 h 100"/>
                  <a:gd name="T30" fmla="*/ 0 w 101"/>
                  <a:gd name="T31" fmla="*/ 0 h 100"/>
                  <a:gd name="T32" fmla="*/ 0 w 101"/>
                  <a:gd name="T33" fmla="*/ 0 h 100"/>
                  <a:gd name="T34" fmla="*/ 0 w 101"/>
                  <a:gd name="T35" fmla="*/ 0 h 100"/>
                  <a:gd name="T36" fmla="*/ 0 w 101"/>
                  <a:gd name="T37" fmla="*/ 0 h 100"/>
                  <a:gd name="T38" fmla="*/ 0 w 101"/>
                  <a:gd name="T39" fmla="*/ 0 h 100"/>
                  <a:gd name="T40" fmla="*/ 0 w 101"/>
                  <a:gd name="T41" fmla="*/ 0 h 100"/>
                  <a:gd name="T42" fmla="*/ 0 w 101"/>
                  <a:gd name="T43" fmla="*/ 0 h 100"/>
                  <a:gd name="T44" fmla="*/ 0 w 101"/>
                  <a:gd name="T45" fmla="*/ 0 h 100"/>
                  <a:gd name="T46" fmla="*/ 0 w 101"/>
                  <a:gd name="T47" fmla="*/ 0 h 100"/>
                  <a:gd name="T48" fmla="*/ 0 w 101"/>
                  <a:gd name="T49" fmla="*/ 0 h 100"/>
                  <a:gd name="T50" fmla="*/ 0 w 101"/>
                  <a:gd name="T51" fmla="*/ 0 h 100"/>
                  <a:gd name="T52" fmla="*/ 0 w 101"/>
                  <a:gd name="T53" fmla="*/ 0 h 100"/>
                  <a:gd name="T54" fmla="*/ 0 w 101"/>
                  <a:gd name="T55" fmla="*/ 0 h 100"/>
                  <a:gd name="T56" fmla="*/ 0 w 101"/>
                  <a:gd name="T57" fmla="*/ 0 h 100"/>
                  <a:gd name="T58" fmla="*/ 0 w 101"/>
                  <a:gd name="T59" fmla="*/ 0 h 100"/>
                  <a:gd name="T60" fmla="*/ 0 w 101"/>
                  <a:gd name="T61" fmla="*/ 0 h 100"/>
                  <a:gd name="T62" fmla="*/ 0 w 101"/>
                  <a:gd name="T63" fmla="*/ 0 h 100"/>
                  <a:gd name="T64" fmla="*/ 0 w 101"/>
                  <a:gd name="T65" fmla="*/ 0 h 100"/>
                  <a:gd name="T66" fmla="*/ 0 w 101"/>
                  <a:gd name="T67" fmla="*/ 0 h 100"/>
                  <a:gd name="T68" fmla="*/ 0 w 101"/>
                  <a:gd name="T69" fmla="*/ 0 h 100"/>
                  <a:gd name="T70" fmla="*/ 0 w 101"/>
                  <a:gd name="T71" fmla="*/ 0 h 100"/>
                  <a:gd name="T72" fmla="*/ 0 w 101"/>
                  <a:gd name="T73" fmla="*/ 0 h 100"/>
                  <a:gd name="T74" fmla="*/ 0 w 101"/>
                  <a:gd name="T75" fmla="*/ 0 h 100"/>
                  <a:gd name="T76" fmla="*/ 0 w 101"/>
                  <a:gd name="T77" fmla="*/ 0 h 100"/>
                  <a:gd name="T78" fmla="*/ 0 w 101"/>
                  <a:gd name="T79" fmla="*/ 0 h 100"/>
                  <a:gd name="T80" fmla="*/ 0 w 101"/>
                  <a:gd name="T81" fmla="*/ 0 h 100"/>
                  <a:gd name="T82" fmla="*/ 0 w 101"/>
                  <a:gd name="T83" fmla="*/ 0 h 100"/>
                  <a:gd name="T84" fmla="*/ 0 w 101"/>
                  <a:gd name="T85" fmla="*/ 0 h 100"/>
                  <a:gd name="T86" fmla="*/ 0 w 101"/>
                  <a:gd name="T87" fmla="*/ 0 h 100"/>
                  <a:gd name="T88" fmla="*/ 0 w 101"/>
                  <a:gd name="T89" fmla="*/ 0 h 1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1"/>
                  <a:gd name="T136" fmla="*/ 0 h 100"/>
                  <a:gd name="T137" fmla="*/ 101 w 101"/>
                  <a:gd name="T138" fmla="*/ 100 h 10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1" h="100">
                    <a:moveTo>
                      <a:pt x="0" y="49"/>
                    </a:moveTo>
                    <a:lnTo>
                      <a:pt x="1" y="40"/>
                    </a:lnTo>
                    <a:lnTo>
                      <a:pt x="4" y="30"/>
                    </a:lnTo>
                    <a:lnTo>
                      <a:pt x="9" y="22"/>
                    </a:lnTo>
                    <a:lnTo>
                      <a:pt x="15" y="14"/>
                    </a:lnTo>
                    <a:lnTo>
                      <a:pt x="19" y="11"/>
                    </a:lnTo>
                    <a:lnTo>
                      <a:pt x="22" y="8"/>
                    </a:lnTo>
                    <a:lnTo>
                      <a:pt x="27" y="6"/>
                    </a:lnTo>
                    <a:lnTo>
                      <a:pt x="32" y="4"/>
                    </a:lnTo>
                    <a:lnTo>
                      <a:pt x="36" y="2"/>
                    </a:lnTo>
                    <a:lnTo>
                      <a:pt x="40" y="1"/>
                    </a:lnTo>
                    <a:lnTo>
                      <a:pt x="46" y="0"/>
                    </a:lnTo>
                    <a:lnTo>
                      <a:pt x="51" y="0"/>
                    </a:lnTo>
                    <a:lnTo>
                      <a:pt x="56" y="0"/>
                    </a:lnTo>
                    <a:lnTo>
                      <a:pt x="61" y="1"/>
                    </a:lnTo>
                    <a:lnTo>
                      <a:pt x="66" y="2"/>
                    </a:lnTo>
                    <a:lnTo>
                      <a:pt x="70" y="4"/>
                    </a:lnTo>
                    <a:lnTo>
                      <a:pt x="74" y="6"/>
                    </a:lnTo>
                    <a:lnTo>
                      <a:pt x="79" y="8"/>
                    </a:lnTo>
                    <a:lnTo>
                      <a:pt x="83" y="11"/>
                    </a:lnTo>
                    <a:lnTo>
                      <a:pt x="86" y="14"/>
                    </a:lnTo>
                    <a:lnTo>
                      <a:pt x="92" y="22"/>
                    </a:lnTo>
                    <a:lnTo>
                      <a:pt x="97" y="30"/>
                    </a:lnTo>
                    <a:lnTo>
                      <a:pt x="100" y="40"/>
                    </a:lnTo>
                    <a:lnTo>
                      <a:pt x="101" y="49"/>
                    </a:lnTo>
                    <a:lnTo>
                      <a:pt x="100" y="60"/>
                    </a:lnTo>
                    <a:lnTo>
                      <a:pt x="97" y="68"/>
                    </a:lnTo>
                    <a:lnTo>
                      <a:pt x="92" y="78"/>
                    </a:lnTo>
                    <a:lnTo>
                      <a:pt x="86" y="85"/>
                    </a:lnTo>
                    <a:lnTo>
                      <a:pt x="79" y="92"/>
                    </a:lnTo>
                    <a:lnTo>
                      <a:pt x="70" y="96"/>
                    </a:lnTo>
                    <a:lnTo>
                      <a:pt x="61" y="99"/>
                    </a:lnTo>
                    <a:lnTo>
                      <a:pt x="51" y="100"/>
                    </a:lnTo>
                    <a:lnTo>
                      <a:pt x="46" y="100"/>
                    </a:lnTo>
                    <a:lnTo>
                      <a:pt x="40" y="99"/>
                    </a:lnTo>
                    <a:lnTo>
                      <a:pt x="36" y="98"/>
                    </a:lnTo>
                    <a:lnTo>
                      <a:pt x="32" y="96"/>
                    </a:lnTo>
                    <a:lnTo>
                      <a:pt x="27" y="94"/>
                    </a:lnTo>
                    <a:lnTo>
                      <a:pt x="22" y="92"/>
                    </a:lnTo>
                    <a:lnTo>
                      <a:pt x="19" y="89"/>
                    </a:lnTo>
                    <a:lnTo>
                      <a:pt x="15" y="85"/>
                    </a:lnTo>
                    <a:lnTo>
                      <a:pt x="9" y="78"/>
                    </a:lnTo>
                    <a:lnTo>
                      <a:pt x="4" y="68"/>
                    </a:lnTo>
                    <a:lnTo>
                      <a:pt x="1" y="60"/>
                    </a:lnTo>
                    <a:lnTo>
                      <a:pt x="0" y="49"/>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78" name="Freeform 148"/>
              <p:cNvSpPr>
                <a:spLocks/>
              </p:cNvSpPr>
              <p:nvPr/>
            </p:nvSpPr>
            <p:spPr bwMode="auto">
              <a:xfrm>
                <a:off x="1396" y="2867"/>
                <a:ext cx="244" cy="153"/>
              </a:xfrm>
              <a:custGeom>
                <a:avLst/>
                <a:gdLst>
                  <a:gd name="T0" fmla="*/ 0 w 733"/>
                  <a:gd name="T1" fmla="*/ 0 h 461"/>
                  <a:gd name="T2" fmla="*/ 0 w 733"/>
                  <a:gd name="T3" fmla="*/ 0 h 461"/>
                  <a:gd name="T4" fmla="*/ 0 w 733"/>
                  <a:gd name="T5" fmla="*/ 0 h 461"/>
                  <a:gd name="T6" fmla="*/ 0 w 733"/>
                  <a:gd name="T7" fmla="*/ 0 h 461"/>
                  <a:gd name="T8" fmla="*/ 0 w 733"/>
                  <a:gd name="T9" fmla="*/ 0 h 461"/>
                  <a:gd name="T10" fmla="*/ 0 w 733"/>
                  <a:gd name="T11" fmla="*/ 0 h 461"/>
                  <a:gd name="T12" fmla="*/ 0 w 733"/>
                  <a:gd name="T13" fmla="*/ 0 h 461"/>
                  <a:gd name="T14" fmla="*/ 0 w 733"/>
                  <a:gd name="T15" fmla="*/ 0 h 461"/>
                  <a:gd name="T16" fmla="*/ 0 w 733"/>
                  <a:gd name="T17" fmla="*/ 0 h 461"/>
                  <a:gd name="T18" fmla="*/ 0 w 733"/>
                  <a:gd name="T19" fmla="*/ 0 h 461"/>
                  <a:gd name="T20" fmla="*/ 0 w 733"/>
                  <a:gd name="T21" fmla="*/ 0 h 461"/>
                  <a:gd name="T22" fmla="*/ 0 w 733"/>
                  <a:gd name="T23" fmla="*/ 0 h 461"/>
                  <a:gd name="T24" fmla="*/ 0 w 733"/>
                  <a:gd name="T25" fmla="*/ 0 h 461"/>
                  <a:gd name="T26" fmla="*/ 0 w 733"/>
                  <a:gd name="T27" fmla="*/ 0 h 461"/>
                  <a:gd name="T28" fmla="*/ 0 w 733"/>
                  <a:gd name="T29" fmla="*/ 0 h 461"/>
                  <a:gd name="T30" fmla="*/ 0 w 733"/>
                  <a:gd name="T31" fmla="*/ 0 h 461"/>
                  <a:gd name="T32" fmla="*/ 0 w 733"/>
                  <a:gd name="T33" fmla="*/ 0 h 461"/>
                  <a:gd name="T34" fmla="*/ 0 w 733"/>
                  <a:gd name="T35" fmla="*/ 0 h 461"/>
                  <a:gd name="T36" fmla="*/ 0 w 733"/>
                  <a:gd name="T37" fmla="*/ 0 h 461"/>
                  <a:gd name="T38" fmla="*/ 0 w 733"/>
                  <a:gd name="T39" fmla="*/ 0 h 461"/>
                  <a:gd name="T40" fmla="*/ 0 w 733"/>
                  <a:gd name="T41" fmla="*/ 0 h 461"/>
                  <a:gd name="T42" fmla="*/ 0 w 733"/>
                  <a:gd name="T43" fmla="*/ 0 h 461"/>
                  <a:gd name="T44" fmla="*/ 0 w 733"/>
                  <a:gd name="T45" fmla="*/ 0 h 461"/>
                  <a:gd name="T46" fmla="*/ 0 w 733"/>
                  <a:gd name="T47" fmla="*/ 0 h 461"/>
                  <a:gd name="T48" fmla="*/ 0 w 733"/>
                  <a:gd name="T49" fmla="*/ 0 h 461"/>
                  <a:gd name="T50" fmla="*/ 0 w 733"/>
                  <a:gd name="T51" fmla="*/ 0 h 461"/>
                  <a:gd name="T52" fmla="*/ 0 w 733"/>
                  <a:gd name="T53" fmla="*/ 0 h 461"/>
                  <a:gd name="T54" fmla="*/ 0 w 733"/>
                  <a:gd name="T55" fmla="*/ 0 h 461"/>
                  <a:gd name="T56" fmla="*/ 0 w 733"/>
                  <a:gd name="T57" fmla="*/ 0 h 461"/>
                  <a:gd name="T58" fmla="*/ 0 w 733"/>
                  <a:gd name="T59" fmla="*/ 0 h 461"/>
                  <a:gd name="T60" fmla="*/ 0 w 733"/>
                  <a:gd name="T61" fmla="*/ 0 h 461"/>
                  <a:gd name="T62" fmla="*/ 0 w 733"/>
                  <a:gd name="T63" fmla="*/ 0 h 461"/>
                  <a:gd name="T64" fmla="*/ 0 w 733"/>
                  <a:gd name="T65" fmla="*/ 0 h 461"/>
                  <a:gd name="T66" fmla="*/ 0 w 733"/>
                  <a:gd name="T67" fmla="*/ 0 h 461"/>
                  <a:gd name="T68" fmla="*/ 0 w 733"/>
                  <a:gd name="T69" fmla="*/ 0 h 461"/>
                  <a:gd name="T70" fmla="*/ 0 w 733"/>
                  <a:gd name="T71" fmla="*/ 0 h 461"/>
                  <a:gd name="T72" fmla="*/ 0 w 733"/>
                  <a:gd name="T73" fmla="*/ 0 h 461"/>
                  <a:gd name="T74" fmla="*/ 0 w 733"/>
                  <a:gd name="T75" fmla="*/ 0 h 461"/>
                  <a:gd name="T76" fmla="*/ 0 w 733"/>
                  <a:gd name="T77" fmla="*/ 0 h 461"/>
                  <a:gd name="T78" fmla="*/ 0 w 733"/>
                  <a:gd name="T79" fmla="*/ 0 h 461"/>
                  <a:gd name="T80" fmla="*/ 0 w 733"/>
                  <a:gd name="T81" fmla="*/ 0 h 461"/>
                  <a:gd name="T82" fmla="*/ 0 w 733"/>
                  <a:gd name="T83" fmla="*/ 0 h 4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3"/>
                  <a:gd name="T127" fmla="*/ 0 h 461"/>
                  <a:gd name="T128" fmla="*/ 733 w 733"/>
                  <a:gd name="T129" fmla="*/ 461 h 4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3" h="461">
                    <a:moveTo>
                      <a:pt x="728" y="50"/>
                    </a:moveTo>
                    <a:lnTo>
                      <a:pt x="728" y="50"/>
                    </a:lnTo>
                    <a:lnTo>
                      <a:pt x="728" y="49"/>
                    </a:lnTo>
                    <a:lnTo>
                      <a:pt x="728" y="46"/>
                    </a:lnTo>
                    <a:lnTo>
                      <a:pt x="727" y="40"/>
                    </a:lnTo>
                    <a:lnTo>
                      <a:pt x="725" y="34"/>
                    </a:lnTo>
                    <a:lnTo>
                      <a:pt x="725" y="32"/>
                    </a:lnTo>
                    <a:lnTo>
                      <a:pt x="718" y="0"/>
                    </a:lnTo>
                    <a:lnTo>
                      <a:pt x="686" y="6"/>
                    </a:lnTo>
                    <a:lnTo>
                      <a:pt x="669" y="8"/>
                    </a:lnTo>
                    <a:lnTo>
                      <a:pt x="48" y="119"/>
                    </a:lnTo>
                    <a:lnTo>
                      <a:pt x="31" y="121"/>
                    </a:lnTo>
                    <a:lnTo>
                      <a:pt x="0" y="127"/>
                    </a:lnTo>
                    <a:lnTo>
                      <a:pt x="5" y="160"/>
                    </a:lnTo>
                    <a:lnTo>
                      <a:pt x="5" y="162"/>
                    </a:lnTo>
                    <a:lnTo>
                      <a:pt x="6" y="167"/>
                    </a:lnTo>
                    <a:lnTo>
                      <a:pt x="7" y="173"/>
                    </a:lnTo>
                    <a:lnTo>
                      <a:pt x="7" y="175"/>
                    </a:lnTo>
                    <a:lnTo>
                      <a:pt x="7" y="176"/>
                    </a:lnTo>
                    <a:lnTo>
                      <a:pt x="7" y="177"/>
                    </a:lnTo>
                    <a:lnTo>
                      <a:pt x="8" y="178"/>
                    </a:lnTo>
                    <a:lnTo>
                      <a:pt x="8" y="179"/>
                    </a:lnTo>
                    <a:lnTo>
                      <a:pt x="8" y="180"/>
                    </a:lnTo>
                    <a:lnTo>
                      <a:pt x="8" y="181"/>
                    </a:lnTo>
                    <a:lnTo>
                      <a:pt x="15" y="213"/>
                    </a:lnTo>
                    <a:lnTo>
                      <a:pt x="26" y="244"/>
                    </a:lnTo>
                    <a:lnTo>
                      <a:pt x="39" y="273"/>
                    </a:lnTo>
                    <a:lnTo>
                      <a:pt x="56" y="301"/>
                    </a:lnTo>
                    <a:lnTo>
                      <a:pt x="74" y="328"/>
                    </a:lnTo>
                    <a:lnTo>
                      <a:pt x="96" y="352"/>
                    </a:lnTo>
                    <a:lnTo>
                      <a:pt x="120" y="375"/>
                    </a:lnTo>
                    <a:lnTo>
                      <a:pt x="147" y="395"/>
                    </a:lnTo>
                    <a:lnTo>
                      <a:pt x="162" y="405"/>
                    </a:lnTo>
                    <a:lnTo>
                      <a:pt x="178" y="414"/>
                    </a:lnTo>
                    <a:lnTo>
                      <a:pt x="194" y="423"/>
                    </a:lnTo>
                    <a:lnTo>
                      <a:pt x="210" y="430"/>
                    </a:lnTo>
                    <a:lnTo>
                      <a:pt x="227" y="437"/>
                    </a:lnTo>
                    <a:lnTo>
                      <a:pt x="244" y="443"/>
                    </a:lnTo>
                    <a:lnTo>
                      <a:pt x="262" y="448"/>
                    </a:lnTo>
                    <a:lnTo>
                      <a:pt x="280" y="453"/>
                    </a:lnTo>
                    <a:lnTo>
                      <a:pt x="298" y="456"/>
                    </a:lnTo>
                    <a:lnTo>
                      <a:pt x="316" y="458"/>
                    </a:lnTo>
                    <a:lnTo>
                      <a:pt x="335" y="460"/>
                    </a:lnTo>
                    <a:lnTo>
                      <a:pt x="354" y="461"/>
                    </a:lnTo>
                    <a:lnTo>
                      <a:pt x="372" y="461"/>
                    </a:lnTo>
                    <a:lnTo>
                      <a:pt x="391" y="460"/>
                    </a:lnTo>
                    <a:lnTo>
                      <a:pt x="410" y="458"/>
                    </a:lnTo>
                    <a:lnTo>
                      <a:pt x="428" y="455"/>
                    </a:lnTo>
                    <a:lnTo>
                      <a:pt x="447" y="452"/>
                    </a:lnTo>
                    <a:lnTo>
                      <a:pt x="465" y="446"/>
                    </a:lnTo>
                    <a:lnTo>
                      <a:pt x="483" y="441"/>
                    </a:lnTo>
                    <a:lnTo>
                      <a:pt x="500" y="435"/>
                    </a:lnTo>
                    <a:lnTo>
                      <a:pt x="518" y="428"/>
                    </a:lnTo>
                    <a:lnTo>
                      <a:pt x="534" y="420"/>
                    </a:lnTo>
                    <a:lnTo>
                      <a:pt x="551" y="411"/>
                    </a:lnTo>
                    <a:lnTo>
                      <a:pt x="567" y="403"/>
                    </a:lnTo>
                    <a:lnTo>
                      <a:pt x="581" y="392"/>
                    </a:lnTo>
                    <a:lnTo>
                      <a:pt x="596" y="382"/>
                    </a:lnTo>
                    <a:lnTo>
                      <a:pt x="611" y="370"/>
                    </a:lnTo>
                    <a:lnTo>
                      <a:pt x="625" y="358"/>
                    </a:lnTo>
                    <a:lnTo>
                      <a:pt x="638" y="346"/>
                    </a:lnTo>
                    <a:lnTo>
                      <a:pt x="650" y="332"/>
                    </a:lnTo>
                    <a:lnTo>
                      <a:pt x="662" y="318"/>
                    </a:lnTo>
                    <a:lnTo>
                      <a:pt x="673" y="303"/>
                    </a:lnTo>
                    <a:lnTo>
                      <a:pt x="691" y="274"/>
                    </a:lnTo>
                    <a:lnTo>
                      <a:pt x="706" y="245"/>
                    </a:lnTo>
                    <a:lnTo>
                      <a:pt x="717" y="215"/>
                    </a:lnTo>
                    <a:lnTo>
                      <a:pt x="726" y="183"/>
                    </a:lnTo>
                    <a:lnTo>
                      <a:pt x="731" y="152"/>
                    </a:lnTo>
                    <a:lnTo>
                      <a:pt x="733" y="119"/>
                    </a:lnTo>
                    <a:lnTo>
                      <a:pt x="733" y="87"/>
                    </a:lnTo>
                    <a:lnTo>
                      <a:pt x="729" y="54"/>
                    </a:lnTo>
                    <a:lnTo>
                      <a:pt x="729" y="53"/>
                    </a:lnTo>
                    <a:lnTo>
                      <a:pt x="729" y="52"/>
                    </a:lnTo>
                    <a:lnTo>
                      <a:pt x="728" y="51"/>
                    </a:lnTo>
                    <a:lnTo>
                      <a:pt x="728" y="5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79" name="Freeform 149"/>
              <p:cNvSpPr>
                <a:spLocks/>
              </p:cNvSpPr>
              <p:nvPr/>
            </p:nvSpPr>
            <p:spPr bwMode="auto">
              <a:xfrm>
                <a:off x="1409" y="2879"/>
                <a:ext cx="220"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8"/>
                    </a:lnTo>
                    <a:lnTo>
                      <a:pt x="657" y="17"/>
                    </a:lnTo>
                    <a:lnTo>
                      <a:pt x="654" y="0"/>
                    </a:lnTo>
                    <a:lnTo>
                      <a:pt x="638" y="3"/>
                    </a:lnTo>
                    <a:lnTo>
                      <a:pt x="16" y="114"/>
                    </a:lnTo>
                    <a:lnTo>
                      <a:pt x="0" y="116"/>
                    </a:lnTo>
                    <a:lnTo>
                      <a:pt x="0" y="118"/>
                    </a:lnTo>
                    <a:lnTo>
                      <a:pt x="1" y="123"/>
                    </a:lnTo>
                    <a:lnTo>
                      <a:pt x="2" y="129"/>
                    </a:lnTo>
                    <a:lnTo>
                      <a:pt x="2" y="132"/>
                    </a:lnTo>
                    <a:lnTo>
                      <a:pt x="2" y="133"/>
                    </a:lnTo>
                    <a:lnTo>
                      <a:pt x="2" y="134"/>
                    </a:lnTo>
                    <a:lnTo>
                      <a:pt x="3" y="135"/>
                    </a:lnTo>
                    <a:lnTo>
                      <a:pt x="3" y="136"/>
                    </a:lnTo>
                    <a:lnTo>
                      <a:pt x="3" y="137"/>
                    </a:lnTo>
                    <a:lnTo>
                      <a:pt x="3" y="138"/>
                    </a:lnTo>
                    <a:lnTo>
                      <a:pt x="9" y="167"/>
                    </a:lnTo>
                    <a:lnTo>
                      <a:pt x="19" y="194"/>
                    </a:lnTo>
                    <a:lnTo>
                      <a:pt x="30" y="221"/>
                    </a:lnTo>
                    <a:lnTo>
                      <a:pt x="45" y="245"/>
                    </a:lnTo>
                    <a:lnTo>
                      <a:pt x="62" y="269"/>
                    </a:lnTo>
                    <a:lnTo>
                      <a:pt x="82" y="291"/>
                    </a:lnTo>
                    <a:lnTo>
                      <a:pt x="104" y="312"/>
                    </a:lnTo>
                    <a:lnTo>
                      <a:pt x="128" y="330"/>
                    </a:lnTo>
                    <a:lnTo>
                      <a:pt x="142" y="338"/>
                    </a:lnTo>
                    <a:lnTo>
                      <a:pt x="156" y="347"/>
                    </a:lnTo>
                    <a:lnTo>
                      <a:pt x="170" y="354"/>
                    </a:lnTo>
                    <a:lnTo>
                      <a:pt x="185" y="362"/>
                    </a:lnTo>
                    <a:lnTo>
                      <a:pt x="201" y="368"/>
                    </a:lnTo>
                    <a:lnTo>
                      <a:pt x="217" y="373"/>
                    </a:lnTo>
                    <a:lnTo>
                      <a:pt x="233" y="377"/>
                    </a:lnTo>
                    <a:lnTo>
                      <a:pt x="249" y="382"/>
                    </a:lnTo>
                    <a:lnTo>
                      <a:pt x="266" y="385"/>
                    </a:lnTo>
                    <a:lnTo>
                      <a:pt x="283" y="387"/>
                    </a:lnTo>
                    <a:lnTo>
                      <a:pt x="299" y="388"/>
                    </a:lnTo>
                    <a:lnTo>
                      <a:pt x="316" y="389"/>
                    </a:lnTo>
                    <a:lnTo>
                      <a:pt x="334" y="389"/>
                    </a:lnTo>
                    <a:lnTo>
                      <a:pt x="351" y="388"/>
                    </a:lnTo>
                    <a:lnTo>
                      <a:pt x="368" y="386"/>
                    </a:lnTo>
                    <a:lnTo>
                      <a:pt x="384" y="384"/>
                    </a:lnTo>
                    <a:lnTo>
                      <a:pt x="401" y="381"/>
                    </a:lnTo>
                    <a:lnTo>
                      <a:pt x="417" y="376"/>
                    </a:lnTo>
                    <a:lnTo>
                      <a:pt x="434" y="372"/>
                    </a:lnTo>
                    <a:lnTo>
                      <a:pt x="450" y="366"/>
                    </a:lnTo>
                    <a:lnTo>
                      <a:pt x="466" y="359"/>
                    </a:lnTo>
                    <a:lnTo>
                      <a:pt x="481" y="353"/>
                    </a:lnTo>
                    <a:lnTo>
                      <a:pt x="496" y="345"/>
                    </a:lnTo>
                    <a:lnTo>
                      <a:pt x="511" y="336"/>
                    </a:lnTo>
                    <a:lnTo>
                      <a:pt x="524" y="328"/>
                    </a:lnTo>
                    <a:lnTo>
                      <a:pt x="538" y="317"/>
                    </a:lnTo>
                    <a:lnTo>
                      <a:pt x="551" y="306"/>
                    </a:lnTo>
                    <a:lnTo>
                      <a:pt x="564" y="296"/>
                    </a:lnTo>
                    <a:lnTo>
                      <a:pt x="575" y="284"/>
                    </a:lnTo>
                    <a:lnTo>
                      <a:pt x="587" y="273"/>
                    </a:lnTo>
                    <a:lnTo>
                      <a:pt x="598" y="260"/>
                    </a:lnTo>
                    <a:lnTo>
                      <a:pt x="607" y="246"/>
                    </a:lnTo>
                    <a:lnTo>
                      <a:pt x="623" y="221"/>
                    </a:lnTo>
                    <a:lnTo>
                      <a:pt x="637" y="194"/>
                    </a:lnTo>
                    <a:lnTo>
                      <a:pt x="647" y="167"/>
                    </a:lnTo>
                    <a:lnTo>
                      <a:pt x="655" y="138"/>
                    </a:lnTo>
                    <a:lnTo>
                      <a:pt x="660" y="109"/>
                    </a:lnTo>
                    <a:lnTo>
                      <a:pt x="662" y="81"/>
                    </a:lnTo>
                    <a:lnTo>
                      <a:pt x="661" y="51"/>
                    </a:lnTo>
                    <a:lnTo>
                      <a:pt x="658" y="22"/>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80" name="Freeform 150"/>
              <p:cNvSpPr>
                <a:spLocks/>
              </p:cNvSpPr>
              <p:nvPr/>
            </p:nvSpPr>
            <p:spPr bwMode="auto">
              <a:xfrm>
                <a:off x="1421" y="2892"/>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3"/>
                    </a:moveTo>
                    <a:lnTo>
                      <a:pt x="325" y="315"/>
                    </a:lnTo>
                    <a:lnTo>
                      <a:pt x="309" y="317"/>
                    </a:lnTo>
                    <a:lnTo>
                      <a:pt x="295" y="318"/>
                    </a:lnTo>
                    <a:lnTo>
                      <a:pt x="279" y="318"/>
                    </a:lnTo>
                    <a:lnTo>
                      <a:pt x="264" y="317"/>
                    </a:lnTo>
                    <a:lnTo>
                      <a:pt x="248" y="316"/>
                    </a:lnTo>
                    <a:lnTo>
                      <a:pt x="233" y="314"/>
                    </a:lnTo>
                    <a:lnTo>
                      <a:pt x="218" y="311"/>
                    </a:lnTo>
                    <a:lnTo>
                      <a:pt x="203" y="308"/>
                    </a:lnTo>
                    <a:lnTo>
                      <a:pt x="189" y="304"/>
                    </a:lnTo>
                    <a:lnTo>
                      <a:pt x="175" y="299"/>
                    </a:lnTo>
                    <a:lnTo>
                      <a:pt x="161" y="293"/>
                    </a:lnTo>
                    <a:lnTo>
                      <a:pt x="147" y="287"/>
                    </a:lnTo>
                    <a:lnTo>
                      <a:pt x="134" y="280"/>
                    </a:lnTo>
                    <a:lnTo>
                      <a:pt x="122" y="273"/>
                    </a:lnTo>
                    <a:lnTo>
                      <a:pt x="109" y="264"/>
                    </a:lnTo>
                    <a:lnTo>
                      <a:pt x="89" y="248"/>
                    </a:lnTo>
                    <a:lnTo>
                      <a:pt x="70" y="231"/>
                    </a:lnTo>
                    <a:lnTo>
                      <a:pt x="54" y="213"/>
                    </a:lnTo>
                    <a:lnTo>
                      <a:pt x="39" y="193"/>
                    </a:lnTo>
                    <a:lnTo>
                      <a:pt x="25" y="172"/>
                    </a:lnTo>
                    <a:lnTo>
                      <a:pt x="15" y="151"/>
                    </a:lnTo>
                    <a:lnTo>
                      <a:pt x="6" y="128"/>
                    </a:lnTo>
                    <a:lnTo>
                      <a:pt x="0" y="104"/>
                    </a:lnTo>
                    <a:lnTo>
                      <a:pt x="589" y="0"/>
                    </a:lnTo>
                    <a:lnTo>
                      <a:pt x="591" y="28"/>
                    </a:lnTo>
                    <a:lnTo>
                      <a:pt x="590" y="54"/>
                    </a:lnTo>
                    <a:lnTo>
                      <a:pt x="587" y="81"/>
                    </a:lnTo>
                    <a:lnTo>
                      <a:pt x="581" y="107"/>
                    </a:lnTo>
                    <a:lnTo>
                      <a:pt x="572" y="132"/>
                    </a:lnTo>
                    <a:lnTo>
                      <a:pt x="561" y="156"/>
                    </a:lnTo>
                    <a:lnTo>
                      <a:pt x="547" y="179"/>
                    </a:lnTo>
                    <a:lnTo>
                      <a:pt x="532" y="201"/>
                    </a:lnTo>
                    <a:lnTo>
                      <a:pt x="514" y="222"/>
                    </a:lnTo>
                    <a:lnTo>
                      <a:pt x="494" y="241"/>
                    </a:lnTo>
                    <a:lnTo>
                      <a:pt x="473" y="258"/>
                    </a:lnTo>
                    <a:lnTo>
                      <a:pt x="449" y="273"/>
                    </a:lnTo>
                    <a:lnTo>
                      <a:pt x="424" y="287"/>
                    </a:lnTo>
                    <a:lnTo>
                      <a:pt x="397" y="298"/>
                    </a:lnTo>
                    <a:lnTo>
                      <a:pt x="370" y="307"/>
                    </a:lnTo>
                    <a:lnTo>
                      <a:pt x="340" y="313"/>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81" name="Freeform 151"/>
              <p:cNvSpPr>
                <a:spLocks/>
              </p:cNvSpPr>
              <p:nvPr/>
            </p:nvSpPr>
            <p:spPr bwMode="auto">
              <a:xfrm>
                <a:off x="1499" y="2846"/>
                <a:ext cx="26" cy="45"/>
              </a:xfrm>
              <a:custGeom>
                <a:avLst/>
                <a:gdLst>
                  <a:gd name="T0" fmla="*/ 0 w 76"/>
                  <a:gd name="T1" fmla="*/ 0 h 136"/>
                  <a:gd name="T2" fmla="*/ 0 w 76"/>
                  <a:gd name="T3" fmla="*/ 0 h 136"/>
                  <a:gd name="T4" fmla="*/ 0 w 76"/>
                  <a:gd name="T5" fmla="*/ 0 h 136"/>
                  <a:gd name="T6" fmla="*/ 0 w 76"/>
                  <a:gd name="T7" fmla="*/ 0 h 136"/>
                  <a:gd name="T8" fmla="*/ 0 w 76"/>
                  <a:gd name="T9" fmla="*/ 0 h 136"/>
                  <a:gd name="T10" fmla="*/ 0 60000 65536"/>
                  <a:gd name="T11" fmla="*/ 0 60000 65536"/>
                  <a:gd name="T12" fmla="*/ 0 60000 65536"/>
                  <a:gd name="T13" fmla="*/ 0 60000 65536"/>
                  <a:gd name="T14" fmla="*/ 0 60000 65536"/>
                  <a:gd name="T15" fmla="*/ 0 w 76"/>
                  <a:gd name="T16" fmla="*/ 0 h 136"/>
                  <a:gd name="T17" fmla="*/ 76 w 76"/>
                  <a:gd name="T18" fmla="*/ 136 h 136"/>
                </a:gdLst>
                <a:ahLst/>
                <a:cxnLst>
                  <a:cxn ang="T10">
                    <a:pos x="T0" y="T1"/>
                  </a:cxn>
                  <a:cxn ang="T11">
                    <a:pos x="T2" y="T3"/>
                  </a:cxn>
                  <a:cxn ang="T12">
                    <a:pos x="T4" y="T5"/>
                  </a:cxn>
                  <a:cxn ang="T13">
                    <a:pos x="T6" y="T7"/>
                  </a:cxn>
                  <a:cxn ang="T14">
                    <a:pos x="T8" y="T9"/>
                  </a:cxn>
                </a:cxnLst>
                <a:rect l="T15" t="T16" r="T17" b="T18"/>
                <a:pathLst>
                  <a:path w="76" h="136">
                    <a:moveTo>
                      <a:pt x="0" y="10"/>
                    </a:moveTo>
                    <a:lnTo>
                      <a:pt x="22" y="136"/>
                    </a:lnTo>
                    <a:lnTo>
                      <a:pt x="76" y="127"/>
                    </a:lnTo>
                    <a:lnTo>
                      <a:pt x="54" y="0"/>
                    </a:lnTo>
                    <a:lnTo>
                      <a:pt x="0" y="1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82" name="Freeform 152"/>
              <p:cNvSpPr>
                <a:spLocks/>
              </p:cNvSpPr>
              <p:nvPr/>
            </p:nvSpPr>
            <p:spPr bwMode="auto">
              <a:xfrm>
                <a:off x="1048" y="2928"/>
                <a:ext cx="245" cy="153"/>
              </a:xfrm>
              <a:custGeom>
                <a:avLst/>
                <a:gdLst>
                  <a:gd name="T0" fmla="*/ 0 w 734"/>
                  <a:gd name="T1" fmla="*/ 0 h 460"/>
                  <a:gd name="T2" fmla="*/ 0 w 734"/>
                  <a:gd name="T3" fmla="*/ 0 h 460"/>
                  <a:gd name="T4" fmla="*/ 0 w 734"/>
                  <a:gd name="T5" fmla="*/ 0 h 460"/>
                  <a:gd name="T6" fmla="*/ 0 w 734"/>
                  <a:gd name="T7" fmla="*/ 0 h 460"/>
                  <a:gd name="T8" fmla="*/ 0 w 734"/>
                  <a:gd name="T9" fmla="*/ 0 h 460"/>
                  <a:gd name="T10" fmla="*/ 0 w 734"/>
                  <a:gd name="T11" fmla="*/ 0 h 460"/>
                  <a:gd name="T12" fmla="*/ 0 w 734"/>
                  <a:gd name="T13" fmla="*/ 0 h 460"/>
                  <a:gd name="T14" fmla="*/ 0 w 734"/>
                  <a:gd name="T15" fmla="*/ 0 h 460"/>
                  <a:gd name="T16" fmla="*/ 0 w 734"/>
                  <a:gd name="T17" fmla="*/ 0 h 460"/>
                  <a:gd name="T18" fmla="*/ 0 w 734"/>
                  <a:gd name="T19" fmla="*/ 0 h 460"/>
                  <a:gd name="T20" fmla="*/ 0 w 734"/>
                  <a:gd name="T21" fmla="*/ 0 h 460"/>
                  <a:gd name="T22" fmla="*/ 0 w 734"/>
                  <a:gd name="T23" fmla="*/ 0 h 460"/>
                  <a:gd name="T24" fmla="*/ 0 w 734"/>
                  <a:gd name="T25" fmla="*/ 0 h 460"/>
                  <a:gd name="T26" fmla="*/ 0 w 734"/>
                  <a:gd name="T27" fmla="*/ 0 h 460"/>
                  <a:gd name="T28" fmla="*/ 0 w 734"/>
                  <a:gd name="T29" fmla="*/ 0 h 460"/>
                  <a:gd name="T30" fmla="*/ 0 w 734"/>
                  <a:gd name="T31" fmla="*/ 0 h 460"/>
                  <a:gd name="T32" fmla="*/ 0 w 734"/>
                  <a:gd name="T33" fmla="*/ 0 h 460"/>
                  <a:gd name="T34" fmla="*/ 0 w 734"/>
                  <a:gd name="T35" fmla="*/ 0 h 460"/>
                  <a:gd name="T36" fmla="*/ 0 w 734"/>
                  <a:gd name="T37" fmla="*/ 0 h 460"/>
                  <a:gd name="T38" fmla="*/ 0 w 734"/>
                  <a:gd name="T39" fmla="*/ 0 h 460"/>
                  <a:gd name="T40" fmla="*/ 0 w 734"/>
                  <a:gd name="T41" fmla="*/ 0 h 460"/>
                  <a:gd name="T42" fmla="*/ 0 w 734"/>
                  <a:gd name="T43" fmla="*/ 0 h 460"/>
                  <a:gd name="T44" fmla="*/ 0 w 734"/>
                  <a:gd name="T45" fmla="*/ 0 h 460"/>
                  <a:gd name="T46" fmla="*/ 0 w 734"/>
                  <a:gd name="T47" fmla="*/ 0 h 460"/>
                  <a:gd name="T48" fmla="*/ 0 w 734"/>
                  <a:gd name="T49" fmla="*/ 0 h 460"/>
                  <a:gd name="T50" fmla="*/ 0 w 734"/>
                  <a:gd name="T51" fmla="*/ 0 h 460"/>
                  <a:gd name="T52" fmla="*/ 0 w 734"/>
                  <a:gd name="T53" fmla="*/ 0 h 460"/>
                  <a:gd name="T54" fmla="*/ 0 w 734"/>
                  <a:gd name="T55" fmla="*/ 0 h 460"/>
                  <a:gd name="T56" fmla="*/ 0 w 734"/>
                  <a:gd name="T57" fmla="*/ 0 h 460"/>
                  <a:gd name="T58" fmla="*/ 0 w 734"/>
                  <a:gd name="T59" fmla="*/ 0 h 460"/>
                  <a:gd name="T60" fmla="*/ 0 w 734"/>
                  <a:gd name="T61" fmla="*/ 0 h 460"/>
                  <a:gd name="T62" fmla="*/ 0 w 734"/>
                  <a:gd name="T63" fmla="*/ 0 h 460"/>
                  <a:gd name="T64" fmla="*/ 0 w 734"/>
                  <a:gd name="T65" fmla="*/ 0 h 460"/>
                  <a:gd name="T66" fmla="*/ 0 w 734"/>
                  <a:gd name="T67" fmla="*/ 0 h 460"/>
                  <a:gd name="T68" fmla="*/ 0 w 734"/>
                  <a:gd name="T69" fmla="*/ 0 h 460"/>
                  <a:gd name="T70" fmla="*/ 0 w 734"/>
                  <a:gd name="T71" fmla="*/ 0 h 460"/>
                  <a:gd name="T72" fmla="*/ 0 w 734"/>
                  <a:gd name="T73" fmla="*/ 0 h 460"/>
                  <a:gd name="T74" fmla="*/ 0 w 734"/>
                  <a:gd name="T75" fmla="*/ 0 h 460"/>
                  <a:gd name="T76" fmla="*/ 0 w 734"/>
                  <a:gd name="T77" fmla="*/ 0 h 460"/>
                  <a:gd name="T78" fmla="*/ 0 w 734"/>
                  <a:gd name="T79" fmla="*/ 0 h 460"/>
                  <a:gd name="T80" fmla="*/ 0 w 734"/>
                  <a:gd name="T81" fmla="*/ 0 h 460"/>
                  <a:gd name="T82" fmla="*/ 0 w 734"/>
                  <a:gd name="T83" fmla="*/ 0 h 4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4"/>
                  <a:gd name="T127" fmla="*/ 0 h 460"/>
                  <a:gd name="T128" fmla="*/ 734 w 734"/>
                  <a:gd name="T129" fmla="*/ 460 h 46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4" h="460">
                    <a:moveTo>
                      <a:pt x="729" y="49"/>
                    </a:moveTo>
                    <a:lnTo>
                      <a:pt x="729" y="49"/>
                    </a:lnTo>
                    <a:lnTo>
                      <a:pt x="729" y="48"/>
                    </a:lnTo>
                    <a:lnTo>
                      <a:pt x="729" y="46"/>
                    </a:lnTo>
                    <a:lnTo>
                      <a:pt x="728" y="40"/>
                    </a:lnTo>
                    <a:lnTo>
                      <a:pt x="726" y="34"/>
                    </a:lnTo>
                    <a:lnTo>
                      <a:pt x="726" y="32"/>
                    </a:lnTo>
                    <a:lnTo>
                      <a:pt x="719" y="0"/>
                    </a:lnTo>
                    <a:lnTo>
                      <a:pt x="687" y="6"/>
                    </a:lnTo>
                    <a:lnTo>
                      <a:pt x="670" y="9"/>
                    </a:lnTo>
                    <a:lnTo>
                      <a:pt x="48" y="118"/>
                    </a:lnTo>
                    <a:lnTo>
                      <a:pt x="32" y="121"/>
                    </a:lnTo>
                    <a:lnTo>
                      <a:pt x="0" y="127"/>
                    </a:lnTo>
                    <a:lnTo>
                      <a:pt x="6" y="159"/>
                    </a:lnTo>
                    <a:lnTo>
                      <a:pt x="6" y="162"/>
                    </a:lnTo>
                    <a:lnTo>
                      <a:pt x="7" y="167"/>
                    </a:lnTo>
                    <a:lnTo>
                      <a:pt x="8" y="173"/>
                    </a:lnTo>
                    <a:lnTo>
                      <a:pt x="8" y="175"/>
                    </a:lnTo>
                    <a:lnTo>
                      <a:pt x="8" y="176"/>
                    </a:lnTo>
                    <a:lnTo>
                      <a:pt x="9" y="177"/>
                    </a:lnTo>
                    <a:lnTo>
                      <a:pt x="9" y="178"/>
                    </a:lnTo>
                    <a:lnTo>
                      <a:pt x="9" y="181"/>
                    </a:lnTo>
                    <a:lnTo>
                      <a:pt x="9" y="182"/>
                    </a:lnTo>
                    <a:lnTo>
                      <a:pt x="16" y="213"/>
                    </a:lnTo>
                    <a:lnTo>
                      <a:pt x="27" y="243"/>
                    </a:lnTo>
                    <a:lnTo>
                      <a:pt x="40" y="273"/>
                    </a:lnTo>
                    <a:lnTo>
                      <a:pt x="57" y="300"/>
                    </a:lnTo>
                    <a:lnTo>
                      <a:pt x="75" y="327"/>
                    </a:lnTo>
                    <a:lnTo>
                      <a:pt x="97" y="351"/>
                    </a:lnTo>
                    <a:lnTo>
                      <a:pt x="121" y="375"/>
                    </a:lnTo>
                    <a:lnTo>
                      <a:pt x="148" y="395"/>
                    </a:lnTo>
                    <a:lnTo>
                      <a:pt x="163" y="404"/>
                    </a:lnTo>
                    <a:lnTo>
                      <a:pt x="179" y="414"/>
                    </a:lnTo>
                    <a:lnTo>
                      <a:pt x="195" y="422"/>
                    </a:lnTo>
                    <a:lnTo>
                      <a:pt x="212" y="430"/>
                    </a:lnTo>
                    <a:lnTo>
                      <a:pt x="228" y="436"/>
                    </a:lnTo>
                    <a:lnTo>
                      <a:pt x="245" y="442"/>
                    </a:lnTo>
                    <a:lnTo>
                      <a:pt x="263" y="448"/>
                    </a:lnTo>
                    <a:lnTo>
                      <a:pt x="281" y="452"/>
                    </a:lnTo>
                    <a:lnTo>
                      <a:pt x="299" y="455"/>
                    </a:lnTo>
                    <a:lnTo>
                      <a:pt x="318" y="458"/>
                    </a:lnTo>
                    <a:lnTo>
                      <a:pt x="336" y="459"/>
                    </a:lnTo>
                    <a:lnTo>
                      <a:pt x="355" y="460"/>
                    </a:lnTo>
                    <a:lnTo>
                      <a:pt x="373" y="460"/>
                    </a:lnTo>
                    <a:lnTo>
                      <a:pt x="392" y="459"/>
                    </a:lnTo>
                    <a:lnTo>
                      <a:pt x="411" y="458"/>
                    </a:lnTo>
                    <a:lnTo>
                      <a:pt x="429" y="455"/>
                    </a:lnTo>
                    <a:lnTo>
                      <a:pt x="448" y="451"/>
                    </a:lnTo>
                    <a:lnTo>
                      <a:pt x="466" y="447"/>
                    </a:lnTo>
                    <a:lnTo>
                      <a:pt x="484" y="441"/>
                    </a:lnTo>
                    <a:lnTo>
                      <a:pt x="501" y="435"/>
                    </a:lnTo>
                    <a:lnTo>
                      <a:pt x="519" y="428"/>
                    </a:lnTo>
                    <a:lnTo>
                      <a:pt x="535" y="420"/>
                    </a:lnTo>
                    <a:lnTo>
                      <a:pt x="552" y="412"/>
                    </a:lnTo>
                    <a:lnTo>
                      <a:pt x="568" y="402"/>
                    </a:lnTo>
                    <a:lnTo>
                      <a:pt x="583" y="392"/>
                    </a:lnTo>
                    <a:lnTo>
                      <a:pt x="597" y="381"/>
                    </a:lnTo>
                    <a:lnTo>
                      <a:pt x="612" y="369"/>
                    </a:lnTo>
                    <a:lnTo>
                      <a:pt x="625" y="357"/>
                    </a:lnTo>
                    <a:lnTo>
                      <a:pt x="639" y="344"/>
                    </a:lnTo>
                    <a:lnTo>
                      <a:pt x="650" y="330"/>
                    </a:lnTo>
                    <a:lnTo>
                      <a:pt x="662" y="316"/>
                    </a:lnTo>
                    <a:lnTo>
                      <a:pt x="673" y="301"/>
                    </a:lnTo>
                    <a:lnTo>
                      <a:pt x="691" y="273"/>
                    </a:lnTo>
                    <a:lnTo>
                      <a:pt x="705" y="243"/>
                    </a:lnTo>
                    <a:lnTo>
                      <a:pt x="717" y="213"/>
                    </a:lnTo>
                    <a:lnTo>
                      <a:pt x="727" y="183"/>
                    </a:lnTo>
                    <a:lnTo>
                      <a:pt x="732" y="151"/>
                    </a:lnTo>
                    <a:lnTo>
                      <a:pt x="734" y="119"/>
                    </a:lnTo>
                    <a:lnTo>
                      <a:pt x="734" y="86"/>
                    </a:lnTo>
                    <a:lnTo>
                      <a:pt x="730" y="54"/>
                    </a:lnTo>
                    <a:lnTo>
                      <a:pt x="730" y="53"/>
                    </a:lnTo>
                    <a:lnTo>
                      <a:pt x="730" y="51"/>
                    </a:lnTo>
                    <a:lnTo>
                      <a:pt x="729" y="50"/>
                    </a:lnTo>
                    <a:lnTo>
                      <a:pt x="729" y="49"/>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83" name="Freeform 153"/>
              <p:cNvSpPr>
                <a:spLocks/>
              </p:cNvSpPr>
              <p:nvPr/>
            </p:nvSpPr>
            <p:spPr bwMode="auto">
              <a:xfrm>
                <a:off x="1061" y="2941"/>
                <a:ext cx="221"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7"/>
                    </a:lnTo>
                    <a:lnTo>
                      <a:pt x="657" y="15"/>
                    </a:lnTo>
                    <a:lnTo>
                      <a:pt x="654" y="0"/>
                    </a:lnTo>
                    <a:lnTo>
                      <a:pt x="638" y="3"/>
                    </a:lnTo>
                    <a:lnTo>
                      <a:pt x="16" y="112"/>
                    </a:lnTo>
                    <a:lnTo>
                      <a:pt x="0" y="115"/>
                    </a:lnTo>
                    <a:lnTo>
                      <a:pt x="0" y="117"/>
                    </a:lnTo>
                    <a:lnTo>
                      <a:pt x="1" y="123"/>
                    </a:lnTo>
                    <a:lnTo>
                      <a:pt x="2" y="129"/>
                    </a:lnTo>
                    <a:lnTo>
                      <a:pt x="2" y="131"/>
                    </a:lnTo>
                    <a:lnTo>
                      <a:pt x="2" y="132"/>
                    </a:lnTo>
                    <a:lnTo>
                      <a:pt x="2" y="133"/>
                    </a:lnTo>
                    <a:lnTo>
                      <a:pt x="3" y="134"/>
                    </a:lnTo>
                    <a:lnTo>
                      <a:pt x="3" y="135"/>
                    </a:lnTo>
                    <a:lnTo>
                      <a:pt x="3" y="136"/>
                    </a:lnTo>
                    <a:lnTo>
                      <a:pt x="9" y="165"/>
                    </a:lnTo>
                    <a:lnTo>
                      <a:pt x="19" y="191"/>
                    </a:lnTo>
                    <a:lnTo>
                      <a:pt x="30" y="218"/>
                    </a:lnTo>
                    <a:lnTo>
                      <a:pt x="45" y="243"/>
                    </a:lnTo>
                    <a:lnTo>
                      <a:pt x="62" y="267"/>
                    </a:lnTo>
                    <a:lnTo>
                      <a:pt x="82" y="289"/>
                    </a:lnTo>
                    <a:lnTo>
                      <a:pt x="104" y="310"/>
                    </a:lnTo>
                    <a:lnTo>
                      <a:pt x="128" y="328"/>
                    </a:lnTo>
                    <a:lnTo>
                      <a:pt x="142" y="338"/>
                    </a:lnTo>
                    <a:lnTo>
                      <a:pt x="156" y="346"/>
                    </a:lnTo>
                    <a:lnTo>
                      <a:pt x="170" y="354"/>
                    </a:lnTo>
                    <a:lnTo>
                      <a:pt x="185" y="360"/>
                    </a:lnTo>
                    <a:lnTo>
                      <a:pt x="201" y="366"/>
                    </a:lnTo>
                    <a:lnTo>
                      <a:pt x="217" y="373"/>
                    </a:lnTo>
                    <a:lnTo>
                      <a:pt x="233" y="377"/>
                    </a:lnTo>
                    <a:lnTo>
                      <a:pt x="249" y="381"/>
                    </a:lnTo>
                    <a:lnTo>
                      <a:pt x="266" y="384"/>
                    </a:lnTo>
                    <a:lnTo>
                      <a:pt x="283" y="386"/>
                    </a:lnTo>
                    <a:lnTo>
                      <a:pt x="299" y="388"/>
                    </a:lnTo>
                    <a:lnTo>
                      <a:pt x="316" y="389"/>
                    </a:lnTo>
                    <a:lnTo>
                      <a:pt x="334" y="389"/>
                    </a:lnTo>
                    <a:lnTo>
                      <a:pt x="351" y="388"/>
                    </a:lnTo>
                    <a:lnTo>
                      <a:pt x="368" y="385"/>
                    </a:lnTo>
                    <a:lnTo>
                      <a:pt x="385" y="383"/>
                    </a:lnTo>
                    <a:lnTo>
                      <a:pt x="401" y="380"/>
                    </a:lnTo>
                    <a:lnTo>
                      <a:pt x="417" y="376"/>
                    </a:lnTo>
                    <a:lnTo>
                      <a:pt x="434" y="371"/>
                    </a:lnTo>
                    <a:lnTo>
                      <a:pt x="450" y="365"/>
                    </a:lnTo>
                    <a:lnTo>
                      <a:pt x="466" y="359"/>
                    </a:lnTo>
                    <a:lnTo>
                      <a:pt x="481" y="351"/>
                    </a:lnTo>
                    <a:lnTo>
                      <a:pt x="496" y="343"/>
                    </a:lnTo>
                    <a:lnTo>
                      <a:pt x="511" y="335"/>
                    </a:lnTo>
                    <a:lnTo>
                      <a:pt x="524" y="325"/>
                    </a:lnTo>
                    <a:lnTo>
                      <a:pt x="538" y="315"/>
                    </a:lnTo>
                    <a:lnTo>
                      <a:pt x="551" y="305"/>
                    </a:lnTo>
                    <a:lnTo>
                      <a:pt x="564" y="294"/>
                    </a:lnTo>
                    <a:lnTo>
                      <a:pt x="575" y="283"/>
                    </a:lnTo>
                    <a:lnTo>
                      <a:pt x="587" y="270"/>
                    </a:lnTo>
                    <a:lnTo>
                      <a:pt x="598" y="257"/>
                    </a:lnTo>
                    <a:lnTo>
                      <a:pt x="607" y="243"/>
                    </a:lnTo>
                    <a:lnTo>
                      <a:pt x="623" y="218"/>
                    </a:lnTo>
                    <a:lnTo>
                      <a:pt x="637" y="191"/>
                    </a:lnTo>
                    <a:lnTo>
                      <a:pt x="647" y="165"/>
                    </a:lnTo>
                    <a:lnTo>
                      <a:pt x="655" y="136"/>
                    </a:lnTo>
                    <a:lnTo>
                      <a:pt x="660" y="108"/>
                    </a:lnTo>
                    <a:lnTo>
                      <a:pt x="662" y="79"/>
                    </a:lnTo>
                    <a:lnTo>
                      <a:pt x="661" y="49"/>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84" name="Freeform 154"/>
              <p:cNvSpPr>
                <a:spLocks/>
              </p:cNvSpPr>
              <p:nvPr/>
            </p:nvSpPr>
            <p:spPr bwMode="auto">
              <a:xfrm>
                <a:off x="1074" y="2954"/>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2"/>
                    </a:moveTo>
                    <a:lnTo>
                      <a:pt x="325" y="315"/>
                    </a:lnTo>
                    <a:lnTo>
                      <a:pt x="309" y="317"/>
                    </a:lnTo>
                    <a:lnTo>
                      <a:pt x="295" y="318"/>
                    </a:lnTo>
                    <a:lnTo>
                      <a:pt x="279" y="318"/>
                    </a:lnTo>
                    <a:lnTo>
                      <a:pt x="264" y="317"/>
                    </a:lnTo>
                    <a:lnTo>
                      <a:pt x="248" y="316"/>
                    </a:lnTo>
                    <a:lnTo>
                      <a:pt x="233" y="313"/>
                    </a:lnTo>
                    <a:lnTo>
                      <a:pt x="218" y="310"/>
                    </a:lnTo>
                    <a:lnTo>
                      <a:pt x="203" y="307"/>
                    </a:lnTo>
                    <a:lnTo>
                      <a:pt x="189" y="303"/>
                    </a:lnTo>
                    <a:lnTo>
                      <a:pt x="175" y="298"/>
                    </a:lnTo>
                    <a:lnTo>
                      <a:pt x="161" y="292"/>
                    </a:lnTo>
                    <a:lnTo>
                      <a:pt x="147" y="286"/>
                    </a:lnTo>
                    <a:lnTo>
                      <a:pt x="135" y="279"/>
                    </a:lnTo>
                    <a:lnTo>
                      <a:pt x="122" y="271"/>
                    </a:lnTo>
                    <a:lnTo>
                      <a:pt x="109" y="263"/>
                    </a:lnTo>
                    <a:lnTo>
                      <a:pt x="89" y="247"/>
                    </a:lnTo>
                    <a:lnTo>
                      <a:pt x="70" y="230"/>
                    </a:lnTo>
                    <a:lnTo>
                      <a:pt x="53" y="212"/>
                    </a:lnTo>
                    <a:lnTo>
                      <a:pt x="38" y="193"/>
                    </a:lnTo>
                    <a:lnTo>
                      <a:pt x="25" y="171"/>
                    </a:lnTo>
                    <a:lnTo>
                      <a:pt x="15" y="150"/>
                    </a:lnTo>
                    <a:lnTo>
                      <a:pt x="6" y="127"/>
                    </a:lnTo>
                    <a:lnTo>
                      <a:pt x="0" y="104"/>
                    </a:lnTo>
                    <a:lnTo>
                      <a:pt x="589" y="0"/>
                    </a:lnTo>
                    <a:lnTo>
                      <a:pt x="591" y="27"/>
                    </a:lnTo>
                    <a:lnTo>
                      <a:pt x="590" y="54"/>
                    </a:lnTo>
                    <a:lnTo>
                      <a:pt x="587" y="80"/>
                    </a:lnTo>
                    <a:lnTo>
                      <a:pt x="581" y="107"/>
                    </a:lnTo>
                    <a:lnTo>
                      <a:pt x="572" y="131"/>
                    </a:lnTo>
                    <a:lnTo>
                      <a:pt x="561" y="156"/>
                    </a:lnTo>
                    <a:lnTo>
                      <a:pt x="547" y="179"/>
                    </a:lnTo>
                    <a:lnTo>
                      <a:pt x="532" y="200"/>
                    </a:lnTo>
                    <a:lnTo>
                      <a:pt x="514" y="221"/>
                    </a:lnTo>
                    <a:lnTo>
                      <a:pt x="494" y="240"/>
                    </a:lnTo>
                    <a:lnTo>
                      <a:pt x="473" y="257"/>
                    </a:lnTo>
                    <a:lnTo>
                      <a:pt x="449" y="272"/>
                    </a:lnTo>
                    <a:lnTo>
                      <a:pt x="424" y="286"/>
                    </a:lnTo>
                    <a:lnTo>
                      <a:pt x="397" y="298"/>
                    </a:lnTo>
                    <a:lnTo>
                      <a:pt x="370" y="306"/>
                    </a:lnTo>
                    <a:lnTo>
                      <a:pt x="340" y="312"/>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85" name="Freeform 155"/>
              <p:cNvSpPr>
                <a:spLocks/>
              </p:cNvSpPr>
              <p:nvPr/>
            </p:nvSpPr>
            <p:spPr bwMode="auto">
              <a:xfrm>
                <a:off x="1152" y="2907"/>
                <a:ext cx="25" cy="46"/>
              </a:xfrm>
              <a:custGeom>
                <a:avLst/>
                <a:gdLst>
                  <a:gd name="T0" fmla="*/ 0 w 76"/>
                  <a:gd name="T1" fmla="*/ 0 h 137"/>
                  <a:gd name="T2" fmla="*/ 0 w 76"/>
                  <a:gd name="T3" fmla="*/ 0 h 137"/>
                  <a:gd name="T4" fmla="*/ 0 w 76"/>
                  <a:gd name="T5" fmla="*/ 0 h 137"/>
                  <a:gd name="T6" fmla="*/ 0 w 76"/>
                  <a:gd name="T7" fmla="*/ 0 h 137"/>
                  <a:gd name="T8" fmla="*/ 0 w 76"/>
                  <a:gd name="T9" fmla="*/ 0 h 137"/>
                  <a:gd name="T10" fmla="*/ 0 60000 65536"/>
                  <a:gd name="T11" fmla="*/ 0 60000 65536"/>
                  <a:gd name="T12" fmla="*/ 0 60000 65536"/>
                  <a:gd name="T13" fmla="*/ 0 60000 65536"/>
                  <a:gd name="T14" fmla="*/ 0 60000 65536"/>
                  <a:gd name="T15" fmla="*/ 0 w 76"/>
                  <a:gd name="T16" fmla="*/ 0 h 137"/>
                  <a:gd name="T17" fmla="*/ 76 w 76"/>
                  <a:gd name="T18" fmla="*/ 137 h 137"/>
                </a:gdLst>
                <a:ahLst/>
                <a:cxnLst>
                  <a:cxn ang="T10">
                    <a:pos x="T0" y="T1"/>
                  </a:cxn>
                  <a:cxn ang="T11">
                    <a:pos x="T2" y="T3"/>
                  </a:cxn>
                  <a:cxn ang="T12">
                    <a:pos x="T4" y="T5"/>
                  </a:cxn>
                  <a:cxn ang="T13">
                    <a:pos x="T6" y="T7"/>
                  </a:cxn>
                  <a:cxn ang="T14">
                    <a:pos x="T8" y="T9"/>
                  </a:cxn>
                </a:cxnLst>
                <a:rect l="T15" t="T16" r="T17" b="T18"/>
                <a:pathLst>
                  <a:path w="76" h="137">
                    <a:moveTo>
                      <a:pt x="0" y="9"/>
                    </a:moveTo>
                    <a:lnTo>
                      <a:pt x="22" y="137"/>
                    </a:lnTo>
                    <a:lnTo>
                      <a:pt x="76" y="127"/>
                    </a:lnTo>
                    <a:lnTo>
                      <a:pt x="54" y="0"/>
                    </a:lnTo>
                    <a:lnTo>
                      <a:pt x="0" y="9"/>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86" name="Freeform 156"/>
              <p:cNvSpPr>
                <a:spLocks/>
              </p:cNvSpPr>
              <p:nvPr/>
            </p:nvSpPr>
            <p:spPr bwMode="auto">
              <a:xfrm>
                <a:off x="1091" y="2777"/>
                <a:ext cx="474" cy="150"/>
              </a:xfrm>
              <a:custGeom>
                <a:avLst/>
                <a:gdLst>
                  <a:gd name="T0" fmla="*/ 0 w 1423"/>
                  <a:gd name="T1" fmla="*/ 0 h 450"/>
                  <a:gd name="T2" fmla="*/ 0 w 1423"/>
                  <a:gd name="T3" fmla="*/ 0 h 450"/>
                  <a:gd name="T4" fmla="*/ 0 w 1423"/>
                  <a:gd name="T5" fmla="*/ 0 h 450"/>
                  <a:gd name="T6" fmla="*/ 0 w 1423"/>
                  <a:gd name="T7" fmla="*/ 0 h 450"/>
                  <a:gd name="T8" fmla="*/ 0 w 1423"/>
                  <a:gd name="T9" fmla="*/ 0 h 450"/>
                  <a:gd name="T10" fmla="*/ 0 w 1423"/>
                  <a:gd name="T11" fmla="*/ 0 h 450"/>
                  <a:gd name="T12" fmla="*/ 0 w 1423"/>
                  <a:gd name="T13" fmla="*/ 0 h 450"/>
                  <a:gd name="T14" fmla="*/ 0 w 1423"/>
                  <a:gd name="T15" fmla="*/ 0 h 450"/>
                  <a:gd name="T16" fmla="*/ 0 w 1423"/>
                  <a:gd name="T17" fmla="*/ 0 h 450"/>
                  <a:gd name="T18" fmla="*/ 0 w 1423"/>
                  <a:gd name="T19" fmla="*/ 0 h 450"/>
                  <a:gd name="T20" fmla="*/ 0 w 1423"/>
                  <a:gd name="T21" fmla="*/ 0 h 450"/>
                  <a:gd name="T22" fmla="*/ 0 w 1423"/>
                  <a:gd name="T23" fmla="*/ 0 h 450"/>
                  <a:gd name="T24" fmla="*/ 0 w 1423"/>
                  <a:gd name="T25" fmla="*/ 0 h 450"/>
                  <a:gd name="T26" fmla="*/ 0 w 1423"/>
                  <a:gd name="T27" fmla="*/ 0 h 450"/>
                  <a:gd name="T28" fmla="*/ 0 w 1423"/>
                  <a:gd name="T29" fmla="*/ 0 h 450"/>
                  <a:gd name="T30" fmla="*/ 0 w 1423"/>
                  <a:gd name="T31" fmla="*/ 0 h 450"/>
                  <a:gd name="T32" fmla="*/ 0 w 1423"/>
                  <a:gd name="T33" fmla="*/ 0 h 450"/>
                  <a:gd name="T34" fmla="*/ 0 w 1423"/>
                  <a:gd name="T35" fmla="*/ 0 h 450"/>
                  <a:gd name="T36" fmla="*/ 0 w 1423"/>
                  <a:gd name="T37" fmla="*/ 0 h 450"/>
                  <a:gd name="T38" fmla="*/ 0 w 1423"/>
                  <a:gd name="T39" fmla="*/ 0 h 450"/>
                  <a:gd name="T40" fmla="*/ 0 w 1423"/>
                  <a:gd name="T41" fmla="*/ 0 h 4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23"/>
                  <a:gd name="T64" fmla="*/ 0 h 450"/>
                  <a:gd name="T65" fmla="*/ 1423 w 1423"/>
                  <a:gd name="T66" fmla="*/ 450 h 4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23" h="450">
                    <a:moveTo>
                      <a:pt x="1354" y="5"/>
                    </a:moveTo>
                    <a:lnTo>
                      <a:pt x="1337" y="8"/>
                    </a:lnTo>
                    <a:lnTo>
                      <a:pt x="49" y="236"/>
                    </a:lnTo>
                    <a:lnTo>
                      <a:pt x="33" y="238"/>
                    </a:lnTo>
                    <a:lnTo>
                      <a:pt x="0" y="245"/>
                    </a:lnTo>
                    <a:lnTo>
                      <a:pt x="5" y="277"/>
                    </a:lnTo>
                    <a:lnTo>
                      <a:pt x="8" y="293"/>
                    </a:lnTo>
                    <a:lnTo>
                      <a:pt x="27" y="400"/>
                    </a:lnTo>
                    <a:lnTo>
                      <a:pt x="31" y="417"/>
                    </a:lnTo>
                    <a:lnTo>
                      <a:pt x="36" y="450"/>
                    </a:lnTo>
                    <a:lnTo>
                      <a:pt x="69" y="444"/>
                    </a:lnTo>
                    <a:lnTo>
                      <a:pt x="85" y="441"/>
                    </a:lnTo>
                    <a:lnTo>
                      <a:pt x="1374" y="214"/>
                    </a:lnTo>
                    <a:lnTo>
                      <a:pt x="1390" y="211"/>
                    </a:lnTo>
                    <a:lnTo>
                      <a:pt x="1423" y="205"/>
                    </a:lnTo>
                    <a:lnTo>
                      <a:pt x="1417" y="173"/>
                    </a:lnTo>
                    <a:lnTo>
                      <a:pt x="1415" y="156"/>
                    </a:lnTo>
                    <a:lnTo>
                      <a:pt x="1396" y="49"/>
                    </a:lnTo>
                    <a:lnTo>
                      <a:pt x="1393" y="33"/>
                    </a:lnTo>
                    <a:lnTo>
                      <a:pt x="1387" y="0"/>
                    </a:lnTo>
                    <a:lnTo>
                      <a:pt x="1354" y="5"/>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87" name="Freeform 157"/>
              <p:cNvSpPr>
                <a:spLocks/>
              </p:cNvSpPr>
              <p:nvPr/>
            </p:nvSpPr>
            <p:spPr bwMode="auto">
              <a:xfrm>
                <a:off x="1104" y="2790"/>
                <a:ext cx="448" cy="124"/>
              </a:xfrm>
              <a:custGeom>
                <a:avLst/>
                <a:gdLst>
                  <a:gd name="T0" fmla="*/ 0 w 1346"/>
                  <a:gd name="T1" fmla="*/ 0 h 373"/>
                  <a:gd name="T2" fmla="*/ 0 w 1346"/>
                  <a:gd name="T3" fmla="*/ 0 h 373"/>
                  <a:gd name="T4" fmla="*/ 0 w 1346"/>
                  <a:gd name="T5" fmla="*/ 0 h 373"/>
                  <a:gd name="T6" fmla="*/ 0 w 1346"/>
                  <a:gd name="T7" fmla="*/ 0 h 373"/>
                  <a:gd name="T8" fmla="*/ 0 w 1346"/>
                  <a:gd name="T9" fmla="*/ 0 h 373"/>
                  <a:gd name="T10" fmla="*/ 0 w 1346"/>
                  <a:gd name="T11" fmla="*/ 0 h 373"/>
                  <a:gd name="T12" fmla="*/ 0 w 1346"/>
                  <a:gd name="T13" fmla="*/ 0 h 373"/>
                  <a:gd name="T14" fmla="*/ 0 w 1346"/>
                  <a:gd name="T15" fmla="*/ 0 h 373"/>
                  <a:gd name="T16" fmla="*/ 0 w 1346"/>
                  <a:gd name="T17" fmla="*/ 0 h 373"/>
                  <a:gd name="T18" fmla="*/ 0 w 1346"/>
                  <a:gd name="T19" fmla="*/ 0 h 373"/>
                  <a:gd name="T20" fmla="*/ 0 w 1346"/>
                  <a:gd name="T21" fmla="*/ 0 h 373"/>
                  <a:gd name="T22" fmla="*/ 0 w 1346"/>
                  <a:gd name="T23" fmla="*/ 0 h 373"/>
                  <a:gd name="T24" fmla="*/ 0 w 1346"/>
                  <a:gd name="T25" fmla="*/ 0 h 3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6"/>
                  <a:gd name="T40" fmla="*/ 0 h 373"/>
                  <a:gd name="T41" fmla="*/ 1346 w 1346"/>
                  <a:gd name="T42" fmla="*/ 373 h 3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6" h="373">
                    <a:moveTo>
                      <a:pt x="1306" y="3"/>
                    </a:moveTo>
                    <a:lnTo>
                      <a:pt x="17" y="231"/>
                    </a:lnTo>
                    <a:lnTo>
                      <a:pt x="0" y="233"/>
                    </a:lnTo>
                    <a:lnTo>
                      <a:pt x="3" y="250"/>
                    </a:lnTo>
                    <a:lnTo>
                      <a:pt x="22" y="357"/>
                    </a:lnTo>
                    <a:lnTo>
                      <a:pt x="25" y="373"/>
                    </a:lnTo>
                    <a:lnTo>
                      <a:pt x="41" y="371"/>
                    </a:lnTo>
                    <a:lnTo>
                      <a:pt x="1330" y="143"/>
                    </a:lnTo>
                    <a:lnTo>
                      <a:pt x="1346" y="140"/>
                    </a:lnTo>
                    <a:lnTo>
                      <a:pt x="1344" y="124"/>
                    </a:lnTo>
                    <a:lnTo>
                      <a:pt x="1325" y="17"/>
                    </a:lnTo>
                    <a:lnTo>
                      <a:pt x="1322" y="0"/>
                    </a:lnTo>
                    <a:lnTo>
                      <a:pt x="1306" y="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88" name="Freeform 158"/>
              <p:cNvSpPr>
                <a:spLocks/>
              </p:cNvSpPr>
              <p:nvPr/>
            </p:nvSpPr>
            <p:spPr bwMode="auto">
              <a:xfrm>
                <a:off x="1117" y="2803"/>
                <a:ext cx="423" cy="99"/>
              </a:xfrm>
              <a:custGeom>
                <a:avLst/>
                <a:gdLst>
                  <a:gd name="T0" fmla="*/ 0 w 1269"/>
                  <a:gd name="T1" fmla="*/ 0 h 296"/>
                  <a:gd name="T2" fmla="*/ 0 w 1269"/>
                  <a:gd name="T3" fmla="*/ 0 h 296"/>
                  <a:gd name="T4" fmla="*/ 0 w 1269"/>
                  <a:gd name="T5" fmla="*/ 0 h 296"/>
                  <a:gd name="T6" fmla="*/ 0 w 1269"/>
                  <a:gd name="T7" fmla="*/ 0 h 296"/>
                  <a:gd name="T8" fmla="*/ 0 w 1269"/>
                  <a:gd name="T9" fmla="*/ 0 h 296"/>
                  <a:gd name="T10" fmla="*/ 0 60000 65536"/>
                  <a:gd name="T11" fmla="*/ 0 60000 65536"/>
                  <a:gd name="T12" fmla="*/ 0 60000 65536"/>
                  <a:gd name="T13" fmla="*/ 0 60000 65536"/>
                  <a:gd name="T14" fmla="*/ 0 60000 65536"/>
                  <a:gd name="T15" fmla="*/ 0 w 1269"/>
                  <a:gd name="T16" fmla="*/ 0 h 296"/>
                  <a:gd name="T17" fmla="*/ 1269 w 1269"/>
                  <a:gd name="T18" fmla="*/ 296 h 296"/>
                </a:gdLst>
                <a:ahLst/>
                <a:cxnLst>
                  <a:cxn ang="T10">
                    <a:pos x="T0" y="T1"/>
                  </a:cxn>
                  <a:cxn ang="T11">
                    <a:pos x="T2" y="T3"/>
                  </a:cxn>
                  <a:cxn ang="T12">
                    <a:pos x="T4" y="T5"/>
                  </a:cxn>
                  <a:cxn ang="T13">
                    <a:pos x="T6" y="T7"/>
                  </a:cxn>
                  <a:cxn ang="T14">
                    <a:pos x="T8" y="T9"/>
                  </a:cxn>
                </a:cxnLst>
                <a:rect l="T15" t="T16" r="T17" b="T18"/>
                <a:pathLst>
                  <a:path w="1269" h="296">
                    <a:moveTo>
                      <a:pt x="1256" y="0"/>
                    </a:moveTo>
                    <a:lnTo>
                      <a:pt x="1269" y="74"/>
                    </a:lnTo>
                    <a:lnTo>
                      <a:pt x="13" y="296"/>
                    </a:lnTo>
                    <a:lnTo>
                      <a:pt x="0" y="222"/>
                    </a:lnTo>
                    <a:lnTo>
                      <a:pt x="1256" y="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89" name="Freeform 159"/>
              <p:cNvSpPr>
                <a:spLocks/>
              </p:cNvSpPr>
              <p:nvPr/>
            </p:nvSpPr>
            <p:spPr bwMode="auto">
              <a:xfrm>
                <a:off x="1317" y="2844"/>
                <a:ext cx="56" cy="323"/>
              </a:xfrm>
              <a:custGeom>
                <a:avLst/>
                <a:gdLst>
                  <a:gd name="T0" fmla="*/ 0 w 166"/>
                  <a:gd name="T1" fmla="*/ 0 h 968"/>
                  <a:gd name="T2" fmla="*/ 0 w 166"/>
                  <a:gd name="T3" fmla="*/ 0 h 968"/>
                  <a:gd name="T4" fmla="*/ 0 w 166"/>
                  <a:gd name="T5" fmla="*/ 0 h 968"/>
                  <a:gd name="T6" fmla="*/ 0 w 166"/>
                  <a:gd name="T7" fmla="*/ 0 h 968"/>
                  <a:gd name="T8" fmla="*/ 0 w 166"/>
                  <a:gd name="T9" fmla="*/ 0 h 968"/>
                  <a:gd name="T10" fmla="*/ 0 w 166"/>
                  <a:gd name="T11" fmla="*/ 0 h 968"/>
                  <a:gd name="T12" fmla="*/ 0 w 166"/>
                  <a:gd name="T13" fmla="*/ 0 h 968"/>
                  <a:gd name="T14" fmla="*/ 0 w 166"/>
                  <a:gd name="T15" fmla="*/ 0 h 968"/>
                  <a:gd name="T16" fmla="*/ 0 w 166"/>
                  <a:gd name="T17" fmla="*/ 0 h 968"/>
                  <a:gd name="T18" fmla="*/ 0 w 166"/>
                  <a:gd name="T19" fmla="*/ 0 h 968"/>
                  <a:gd name="T20" fmla="*/ 0 w 166"/>
                  <a:gd name="T21" fmla="*/ 0 h 968"/>
                  <a:gd name="T22" fmla="*/ 0 w 166"/>
                  <a:gd name="T23" fmla="*/ 0 h 968"/>
                  <a:gd name="T24" fmla="*/ 0 w 166"/>
                  <a:gd name="T25" fmla="*/ 0 h 968"/>
                  <a:gd name="T26" fmla="*/ 0 w 166"/>
                  <a:gd name="T27" fmla="*/ 0 h 968"/>
                  <a:gd name="T28" fmla="*/ 0 w 166"/>
                  <a:gd name="T29" fmla="*/ 0 h 968"/>
                  <a:gd name="T30" fmla="*/ 0 w 166"/>
                  <a:gd name="T31" fmla="*/ 0 h 968"/>
                  <a:gd name="T32" fmla="*/ 0 w 166"/>
                  <a:gd name="T33" fmla="*/ 0 h 968"/>
                  <a:gd name="T34" fmla="*/ 0 w 166"/>
                  <a:gd name="T35" fmla="*/ 0 h 968"/>
                  <a:gd name="T36" fmla="*/ 0 w 166"/>
                  <a:gd name="T37" fmla="*/ 0 h 968"/>
                  <a:gd name="T38" fmla="*/ 0 w 166"/>
                  <a:gd name="T39" fmla="*/ 0 h 968"/>
                  <a:gd name="T40" fmla="*/ 0 w 166"/>
                  <a:gd name="T41" fmla="*/ 0 h 968"/>
                  <a:gd name="T42" fmla="*/ 0 w 166"/>
                  <a:gd name="T43" fmla="*/ 0 h 968"/>
                  <a:gd name="T44" fmla="*/ 0 w 166"/>
                  <a:gd name="T45" fmla="*/ 0 h 968"/>
                  <a:gd name="T46" fmla="*/ 0 w 166"/>
                  <a:gd name="T47" fmla="*/ 0 h 968"/>
                  <a:gd name="T48" fmla="*/ 0 w 166"/>
                  <a:gd name="T49" fmla="*/ 0 h 968"/>
                  <a:gd name="T50" fmla="*/ 0 w 166"/>
                  <a:gd name="T51" fmla="*/ 0 h 968"/>
                  <a:gd name="T52" fmla="*/ 0 w 166"/>
                  <a:gd name="T53" fmla="*/ 0 h 968"/>
                  <a:gd name="T54" fmla="*/ 0 w 166"/>
                  <a:gd name="T55" fmla="*/ 0 h 968"/>
                  <a:gd name="T56" fmla="*/ 0 w 166"/>
                  <a:gd name="T57" fmla="*/ 0 h 968"/>
                  <a:gd name="T58" fmla="*/ 0 w 166"/>
                  <a:gd name="T59" fmla="*/ 0 h 968"/>
                  <a:gd name="T60" fmla="*/ 0 w 166"/>
                  <a:gd name="T61" fmla="*/ 0 h 968"/>
                  <a:gd name="T62" fmla="*/ 0 w 166"/>
                  <a:gd name="T63" fmla="*/ 0 h 968"/>
                  <a:gd name="T64" fmla="*/ 0 w 166"/>
                  <a:gd name="T65" fmla="*/ 0 h 968"/>
                  <a:gd name="T66" fmla="*/ 0 w 166"/>
                  <a:gd name="T67" fmla="*/ 0 h 968"/>
                  <a:gd name="T68" fmla="*/ 0 w 166"/>
                  <a:gd name="T69" fmla="*/ 0 h 968"/>
                  <a:gd name="T70" fmla="*/ 0 w 166"/>
                  <a:gd name="T71" fmla="*/ 0 h 968"/>
                  <a:gd name="T72" fmla="*/ 0 w 166"/>
                  <a:gd name="T73" fmla="*/ 0 h 968"/>
                  <a:gd name="T74" fmla="*/ 0 w 166"/>
                  <a:gd name="T75" fmla="*/ 0 h 968"/>
                  <a:gd name="T76" fmla="*/ 0 w 166"/>
                  <a:gd name="T77" fmla="*/ 0 h 968"/>
                  <a:gd name="T78" fmla="*/ 0 w 166"/>
                  <a:gd name="T79" fmla="*/ 0 h 968"/>
                  <a:gd name="T80" fmla="*/ 0 w 166"/>
                  <a:gd name="T81" fmla="*/ 0 h 968"/>
                  <a:gd name="T82" fmla="*/ 0 w 166"/>
                  <a:gd name="T83" fmla="*/ 0 h 968"/>
                  <a:gd name="T84" fmla="*/ 0 w 166"/>
                  <a:gd name="T85" fmla="*/ 0 h 968"/>
                  <a:gd name="T86" fmla="*/ 0 w 166"/>
                  <a:gd name="T87" fmla="*/ 0 h 968"/>
                  <a:gd name="T88" fmla="*/ 0 w 166"/>
                  <a:gd name="T89" fmla="*/ 0 h 968"/>
                  <a:gd name="T90" fmla="*/ 0 w 166"/>
                  <a:gd name="T91" fmla="*/ 0 h 968"/>
                  <a:gd name="T92" fmla="*/ 0 w 166"/>
                  <a:gd name="T93" fmla="*/ 0 h 96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6"/>
                  <a:gd name="T142" fmla="*/ 0 h 968"/>
                  <a:gd name="T143" fmla="*/ 166 w 166"/>
                  <a:gd name="T144" fmla="*/ 968 h 96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6" h="968">
                    <a:moveTo>
                      <a:pt x="0" y="83"/>
                    </a:moveTo>
                    <a:lnTo>
                      <a:pt x="0" y="885"/>
                    </a:lnTo>
                    <a:lnTo>
                      <a:pt x="1" y="901"/>
                    </a:lnTo>
                    <a:lnTo>
                      <a:pt x="7" y="917"/>
                    </a:lnTo>
                    <a:lnTo>
                      <a:pt x="14" y="932"/>
                    </a:lnTo>
                    <a:lnTo>
                      <a:pt x="25" y="945"/>
                    </a:lnTo>
                    <a:lnTo>
                      <a:pt x="31" y="950"/>
                    </a:lnTo>
                    <a:lnTo>
                      <a:pt x="37" y="954"/>
                    </a:lnTo>
                    <a:lnTo>
                      <a:pt x="44" y="958"/>
                    </a:lnTo>
                    <a:lnTo>
                      <a:pt x="51" y="962"/>
                    </a:lnTo>
                    <a:lnTo>
                      <a:pt x="59" y="965"/>
                    </a:lnTo>
                    <a:lnTo>
                      <a:pt x="67" y="967"/>
                    </a:lnTo>
                    <a:lnTo>
                      <a:pt x="74" y="968"/>
                    </a:lnTo>
                    <a:lnTo>
                      <a:pt x="83" y="968"/>
                    </a:lnTo>
                    <a:lnTo>
                      <a:pt x="91" y="968"/>
                    </a:lnTo>
                    <a:lnTo>
                      <a:pt x="99" y="967"/>
                    </a:lnTo>
                    <a:lnTo>
                      <a:pt x="107" y="965"/>
                    </a:lnTo>
                    <a:lnTo>
                      <a:pt x="115" y="962"/>
                    </a:lnTo>
                    <a:lnTo>
                      <a:pt x="122" y="958"/>
                    </a:lnTo>
                    <a:lnTo>
                      <a:pt x="128" y="954"/>
                    </a:lnTo>
                    <a:lnTo>
                      <a:pt x="135" y="950"/>
                    </a:lnTo>
                    <a:lnTo>
                      <a:pt x="141" y="945"/>
                    </a:lnTo>
                    <a:lnTo>
                      <a:pt x="152" y="932"/>
                    </a:lnTo>
                    <a:lnTo>
                      <a:pt x="159" y="917"/>
                    </a:lnTo>
                    <a:lnTo>
                      <a:pt x="163" y="901"/>
                    </a:lnTo>
                    <a:lnTo>
                      <a:pt x="166" y="885"/>
                    </a:lnTo>
                    <a:lnTo>
                      <a:pt x="166" y="83"/>
                    </a:lnTo>
                    <a:lnTo>
                      <a:pt x="163" y="66"/>
                    </a:lnTo>
                    <a:lnTo>
                      <a:pt x="159" y="51"/>
                    </a:lnTo>
                    <a:lnTo>
                      <a:pt x="152" y="36"/>
                    </a:lnTo>
                    <a:lnTo>
                      <a:pt x="141" y="23"/>
                    </a:lnTo>
                    <a:lnTo>
                      <a:pt x="135" y="18"/>
                    </a:lnTo>
                    <a:lnTo>
                      <a:pt x="128" y="14"/>
                    </a:lnTo>
                    <a:lnTo>
                      <a:pt x="122" y="10"/>
                    </a:lnTo>
                    <a:lnTo>
                      <a:pt x="115" y="7"/>
                    </a:lnTo>
                    <a:lnTo>
                      <a:pt x="107" y="3"/>
                    </a:lnTo>
                    <a:lnTo>
                      <a:pt x="99" y="1"/>
                    </a:lnTo>
                    <a:lnTo>
                      <a:pt x="91" y="0"/>
                    </a:lnTo>
                    <a:lnTo>
                      <a:pt x="83" y="0"/>
                    </a:lnTo>
                    <a:lnTo>
                      <a:pt x="66" y="2"/>
                    </a:lnTo>
                    <a:lnTo>
                      <a:pt x="51" y="7"/>
                    </a:lnTo>
                    <a:lnTo>
                      <a:pt x="36" y="14"/>
                    </a:lnTo>
                    <a:lnTo>
                      <a:pt x="25" y="25"/>
                    </a:lnTo>
                    <a:lnTo>
                      <a:pt x="14" y="36"/>
                    </a:lnTo>
                    <a:lnTo>
                      <a:pt x="7" y="51"/>
                    </a:lnTo>
                    <a:lnTo>
                      <a:pt x="2" y="66"/>
                    </a:lnTo>
                    <a:lnTo>
                      <a:pt x="0" y="8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90" name="Freeform 160"/>
              <p:cNvSpPr>
                <a:spLocks/>
              </p:cNvSpPr>
              <p:nvPr/>
            </p:nvSpPr>
            <p:spPr bwMode="auto">
              <a:xfrm>
                <a:off x="1328" y="2855"/>
                <a:ext cx="34" cy="301"/>
              </a:xfrm>
              <a:custGeom>
                <a:avLst/>
                <a:gdLst>
                  <a:gd name="T0" fmla="*/ 0 w 100"/>
                  <a:gd name="T1" fmla="*/ 0 h 902"/>
                  <a:gd name="T2" fmla="*/ 0 w 100"/>
                  <a:gd name="T3" fmla="*/ 0 h 902"/>
                  <a:gd name="T4" fmla="*/ 0 w 100"/>
                  <a:gd name="T5" fmla="*/ 0 h 902"/>
                  <a:gd name="T6" fmla="*/ 0 w 100"/>
                  <a:gd name="T7" fmla="*/ 0 h 902"/>
                  <a:gd name="T8" fmla="*/ 0 w 100"/>
                  <a:gd name="T9" fmla="*/ 0 h 902"/>
                  <a:gd name="T10" fmla="*/ 0 w 100"/>
                  <a:gd name="T11" fmla="*/ 0 h 902"/>
                  <a:gd name="T12" fmla="*/ 0 w 100"/>
                  <a:gd name="T13" fmla="*/ 0 h 902"/>
                  <a:gd name="T14" fmla="*/ 0 w 100"/>
                  <a:gd name="T15" fmla="*/ 0 h 902"/>
                  <a:gd name="T16" fmla="*/ 0 w 100"/>
                  <a:gd name="T17" fmla="*/ 0 h 902"/>
                  <a:gd name="T18" fmla="*/ 0 w 100"/>
                  <a:gd name="T19" fmla="*/ 0 h 902"/>
                  <a:gd name="T20" fmla="*/ 0 w 100"/>
                  <a:gd name="T21" fmla="*/ 0 h 902"/>
                  <a:gd name="T22" fmla="*/ 0 w 100"/>
                  <a:gd name="T23" fmla="*/ 0 h 902"/>
                  <a:gd name="T24" fmla="*/ 0 w 100"/>
                  <a:gd name="T25" fmla="*/ 0 h 902"/>
                  <a:gd name="T26" fmla="*/ 0 w 100"/>
                  <a:gd name="T27" fmla="*/ 0 h 902"/>
                  <a:gd name="T28" fmla="*/ 0 w 100"/>
                  <a:gd name="T29" fmla="*/ 0 h 902"/>
                  <a:gd name="T30" fmla="*/ 0 w 100"/>
                  <a:gd name="T31" fmla="*/ 0 h 902"/>
                  <a:gd name="T32" fmla="*/ 0 w 100"/>
                  <a:gd name="T33" fmla="*/ 0 h 902"/>
                  <a:gd name="T34" fmla="*/ 0 w 100"/>
                  <a:gd name="T35" fmla="*/ 0 h 902"/>
                  <a:gd name="T36" fmla="*/ 0 w 100"/>
                  <a:gd name="T37" fmla="*/ 0 h 902"/>
                  <a:gd name="T38" fmla="*/ 0 w 100"/>
                  <a:gd name="T39" fmla="*/ 0 h 902"/>
                  <a:gd name="T40" fmla="*/ 0 w 100"/>
                  <a:gd name="T41" fmla="*/ 0 h 902"/>
                  <a:gd name="T42" fmla="*/ 0 w 100"/>
                  <a:gd name="T43" fmla="*/ 0 h 902"/>
                  <a:gd name="T44" fmla="*/ 0 w 100"/>
                  <a:gd name="T45" fmla="*/ 0 h 902"/>
                  <a:gd name="T46" fmla="*/ 0 w 100"/>
                  <a:gd name="T47" fmla="*/ 0 h 902"/>
                  <a:gd name="T48" fmla="*/ 0 w 100"/>
                  <a:gd name="T49" fmla="*/ 0 h 902"/>
                  <a:gd name="T50" fmla="*/ 0 w 100"/>
                  <a:gd name="T51" fmla="*/ 0 h 902"/>
                  <a:gd name="T52" fmla="*/ 0 w 100"/>
                  <a:gd name="T53" fmla="*/ 0 h 902"/>
                  <a:gd name="T54" fmla="*/ 0 w 100"/>
                  <a:gd name="T55" fmla="*/ 0 h 902"/>
                  <a:gd name="T56" fmla="*/ 0 w 100"/>
                  <a:gd name="T57" fmla="*/ 0 h 902"/>
                  <a:gd name="T58" fmla="*/ 0 w 100"/>
                  <a:gd name="T59" fmla="*/ 0 h 902"/>
                  <a:gd name="T60" fmla="*/ 0 w 100"/>
                  <a:gd name="T61" fmla="*/ 0 h 902"/>
                  <a:gd name="T62" fmla="*/ 0 w 100"/>
                  <a:gd name="T63" fmla="*/ 0 h 902"/>
                  <a:gd name="T64" fmla="*/ 0 w 100"/>
                  <a:gd name="T65" fmla="*/ 0 h 902"/>
                  <a:gd name="T66" fmla="*/ 0 w 100"/>
                  <a:gd name="T67" fmla="*/ 0 h 902"/>
                  <a:gd name="T68" fmla="*/ 0 w 100"/>
                  <a:gd name="T69" fmla="*/ 0 h 902"/>
                  <a:gd name="T70" fmla="*/ 0 w 100"/>
                  <a:gd name="T71" fmla="*/ 0 h 902"/>
                  <a:gd name="T72" fmla="*/ 0 w 100"/>
                  <a:gd name="T73" fmla="*/ 0 h 902"/>
                  <a:gd name="T74" fmla="*/ 0 w 100"/>
                  <a:gd name="T75" fmla="*/ 0 h 902"/>
                  <a:gd name="T76" fmla="*/ 0 w 100"/>
                  <a:gd name="T77" fmla="*/ 0 h 902"/>
                  <a:gd name="T78" fmla="*/ 0 w 100"/>
                  <a:gd name="T79" fmla="*/ 0 h 902"/>
                  <a:gd name="T80" fmla="*/ 0 w 100"/>
                  <a:gd name="T81" fmla="*/ 0 h 902"/>
                  <a:gd name="T82" fmla="*/ 0 w 100"/>
                  <a:gd name="T83" fmla="*/ 0 h 902"/>
                  <a:gd name="T84" fmla="*/ 0 w 100"/>
                  <a:gd name="T85" fmla="*/ 0 h 902"/>
                  <a:gd name="T86" fmla="*/ 0 w 100"/>
                  <a:gd name="T87" fmla="*/ 0 h 902"/>
                  <a:gd name="T88" fmla="*/ 0 w 100"/>
                  <a:gd name="T89" fmla="*/ 0 h 902"/>
                  <a:gd name="T90" fmla="*/ 0 w 100"/>
                  <a:gd name="T91" fmla="*/ 0 h 902"/>
                  <a:gd name="T92" fmla="*/ 0 w 100"/>
                  <a:gd name="T93" fmla="*/ 0 h 90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0"/>
                  <a:gd name="T142" fmla="*/ 0 h 902"/>
                  <a:gd name="T143" fmla="*/ 100 w 100"/>
                  <a:gd name="T144" fmla="*/ 902 h 90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0" h="902">
                    <a:moveTo>
                      <a:pt x="0" y="50"/>
                    </a:moveTo>
                    <a:lnTo>
                      <a:pt x="1" y="40"/>
                    </a:lnTo>
                    <a:lnTo>
                      <a:pt x="4" y="31"/>
                    </a:lnTo>
                    <a:lnTo>
                      <a:pt x="9" y="22"/>
                    </a:lnTo>
                    <a:lnTo>
                      <a:pt x="15" y="15"/>
                    </a:lnTo>
                    <a:lnTo>
                      <a:pt x="19" y="12"/>
                    </a:lnTo>
                    <a:lnTo>
                      <a:pt x="22" y="9"/>
                    </a:lnTo>
                    <a:lnTo>
                      <a:pt x="27" y="6"/>
                    </a:lnTo>
                    <a:lnTo>
                      <a:pt x="31" y="4"/>
                    </a:lnTo>
                    <a:lnTo>
                      <a:pt x="36" y="2"/>
                    </a:lnTo>
                    <a:lnTo>
                      <a:pt x="40" y="1"/>
                    </a:lnTo>
                    <a:lnTo>
                      <a:pt x="46" y="0"/>
                    </a:lnTo>
                    <a:lnTo>
                      <a:pt x="50" y="0"/>
                    </a:lnTo>
                    <a:lnTo>
                      <a:pt x="55" y="0"/>
                    </a:lnTo>
                    <a:lnTo>
                      <a:pt x="59" y="1"/>
                    </a:lnTo>
                    <a:lnTo>
                      <a:pt x="65" y="2"/>
                    </a:lnTo>
                    <a:lnTo>
                      <a:pt x="69" y="4"/>
                    </a:lnTo>
                    <a:lnTo>
                      <a:pt x="73" y="6"/>
                    </a:lnTo>
                    <a:lnTo>
                      <a:pt x="77" y="9"/>
                    </a:lnTo>
                    <a:lnTo>
                      <a:pt x="82" y="12"/>
                    </a:lnTo>
                    <a:lnTo>
                      <a:pt x="85" y="15"/>
                    </a:lnTo>
                    <a:lnTo>
                      <a:pt x="91" y="22"/>
                    </a:lnTo>
                    <a:lnTo>
                      <a:pt x="95" y="31"/>
                    </a:lnTo>
                    <a:lnTo>
                      <a:pt x="99" y="40"/>
                    </a:lnTo>
                    <a:lnTo>
                      <a:pt x="100" y="50"/>
                    </a:lnTo>
                    <a:lnTo>
                      <a:pt x="100" y="852"/>
                    </a:lnTo>
                    <a:lnTo>
                      <a:pt x="99" y="862"/>
                    </a:lnTo>
                    <a:lnTo>
                      <a:pt x="95" y="871"/>
                    </a:lnTo>
                    <a:lnTo>
                      <a:pt x="91" y="880"/>
                    </a:lnTo>
                    <a:lnTo>
                      <a:pt x="85" y="887"/>
                    </a:lnTo>
                    <a:lnTo>
                      <a:pt x="77" y="894"/>
                    </a:lnTo>
                    <a:lnTo>
                      <a:pt x="69" y="898"/>
                    </a:lnTo>
                    <a:lnTo>
                      <a:pt x="59" y="901"/>
                    </a:lnTo>
                    <a:lnTo>
                      <a:pt x="50" y="902"/>
                    </a:lnTo>
                    <a:lnTo>
                      <a:pt x="46" y="902"/>
                    </a:lnTo>
                    <a:lnTo>
                      <a:pt x="40" y="901"/>
                    </a:lnTo>
                    <a:lnTo>
                      <a:pt x="36" y="900"/>
                    </a:lnTo>
                    <a:lnTo>
                      <a:pt x="31" y="898"/>
                    </a:lnTo>
                    <a:lnTo>
                      <a:pt x="27" y="896"/>
                    </a:lnTo>
                    <a:lnTo>
                      <a:pt x="22" y="894"/>
                    </a:lnTo>
                    <a:lnTo>
                      <a:pt x="19" y="890"/>
                    </a:lnTo>
                    <a:lnTo>
                      <a:pt x="15" y="887"/>
                    </a:lnTo>
                    <a:lnTo>
                      <a:pt x="9" y="880"/>
                    </a:lnTo>
                    <a:lnTo>
                      <a:pt x="4" y="871"/>
                    </a:lnTo>
                    <a:lnTo>
                      <a:pt x="1" y="862"/>
                    </a:lnTo>
                    <a:lnTo>
                      <a:pt x="0" y="852"/>
                    </a:lnTo>
                    <a:lnTo>
                      <a:pt x="0" y="5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91" name="Freeform 161"/>
              <p:cNvSpPr>
                <a:spLocks/>
              </p:cNvSpPr>
              <p:nvPr/>
            </p:nvSpPr>
            <p:spPr bwMode="auto">
              <a:xfrm>
                <a:off x="1206" y="3085"/>
                <a:ext cx="277" cy="92"/>
              </a:xfrm>
              <a:custGeom>
                <a:avLst/>
                <a:gdLst>
                  <a:gd name="T0" fmla="*/ 0 w 830"/>
                  <a:gd name="T1" fmla="*/ 0 h 274"/>
                  <a:gd name="T2" fmla="*/ 0 w 830"/>
                  <a:gd name="T3" fmla="*/ 0 h 274"/>
                  <a:gd name="T4" fmla="*/ 0 w 830"/>
                  <a:gd name="T5" fmla="*/ 0 h 274"/>
                  <a:gd name="T6" fmla="*/ 0 w 830"/>
                  <a:gd name="T7" fmla="*/ 0 h 274"/>
                  <a:gd name="T8" fmla="*/ 0 w 830"/>
                  <a:gd name="T9" fmla="*/ 0 h 274"/>
                  <a:gd name="T10" fmla="*/ 0 w 830"/>
                  <a:gd name="T11" fmla="*/ 0 h 274"/>
                  <a:gd name="T12" fmla="*/ 0 w 830"/>
                  <a:gd name="T13" fmla="*/ 0 h 274"/>
                  <a:gd name="T14" fmla="*/ 0 w 830"/>
                  <a:gd name="T15" fmla="*/ 0 h 274"/>
                  <a:gd name="T16" fmla="*/ 0 w 830"/>
                  <a:gd name="T17" fmla="*/ 0 h 274"/>
                  <a:gd name="T18" fmla="*/ 0 w 830"/>
                  <a:gd name="T19" fmla="*/ 0 h 274"/>
                  <a:gd name="T20" fmla="*/ 0 w 830"/>
                  <a:gd name="T21" fmla="*/ 0 h 274"/>
                  <a:gd name="T22" fmla="*/ 0 w 830"/>
                  <a:gd name="T23" fmla="*/ 0 h 274"/>
                  <a:gd name="T24" fmla="*/ 0 w 830"/>
                  <a:gd name="T25" fmla="*/ 0 h 274"/>
                  <a:gd name="T26" fmla="*/ 0 w 830"/>
                  <a:gd name="T27" fmla="*/ 0 h 274"/>
                  <a:gd name="T28" fmla="*/ 0 w 830"/>
                  <a:gd name="T29" fmla="*/ 0 h 274"/>
                  <a:gd name="T30" fmla="*/ 0 w 830"/>
                  <a:gd name="T31" fmla="*/ 0 h 274"/>
                  <a:gd name="T32" fmla="*/ 0 w 830"/>
                  <a:gd name="T33" fmla="*/ 0 h 274"/>
                  <a:gd name="T34" fmla="*/ 0 w 830"/>
                  <a:gd name="T35" fmla="*/ 0 h 274"/>
                  <a:gd name="T36" fmla="*/ 0 w 830"/>
                  <a:gd name="T37" fmla="*/ 0 h 274"/>
                  <a:gd name="T38" fmla="*/ 0 w 830"/>
                  <a:gd name="T39" fmla="*/ 0 h 274"/>
                  <a:gd name="T40" fmla="*/ 0 w 830"/>
                  <a:gd name="T41" fmla="*/ 0 h 274"/>
                  <a:gd name="T42" fmla="*/ 0 w 830"/>
                  <a:gd name="T43" fmla="*/ 0 h 274"/>
                  <a:gd name="T44" fmla="*/ 0 w 830"/>
                  <a:gd name="T45" fmla="*/ 0 h 274"/>
                  <a:gd name="T46" fmla="*/ 0 w 830"/>
                  <a:gd name="T47" fmla="*/ 0 h 274"/>
                  <a:gd name="T48" fmla="*/ 0 w 830"/>
                  <a:gd name="T49" fmla="*/ 0 h 274"/>
                  <a:gd name="T50" fmla="*/ 0 w 830"/>
                  <a:gd name="T51" fmla="*/ 0 h 274"/>
                  <a:gd name="T52" fmla="*/ 0 w 830"/>
                  <a:gd name="T53" fmla="*/ 0 h 274"/>
                  <a:gd name="T54" fmla="*/ 0 w 830"/>
                  <a:gd name="T55" fmla="*/ 0 h 274"/>
                  <a:gd name="T56" fmla="*/ 0 w 830"/>
                  <a:gd name="T57" fmla="*/ 0 h 274"/>
                  <a:gd name="T58" fmla="*/ 0 w 830"/>
                  <a:gd name="T59" fmla="*/ 0 h 274"/>
                  <a:gd name="T60" fmla="*/ 0 w 830"/>
                  <a:gd name="T61" fmla="*/ 0 h 274"/>
                  <a:gd name="T62" fmla="*/ 0 w 830"/>
                  <a:gd name="T63" fmla="*/ 0 h 274"/>
                  <a:gd name="T64" fmla="*/ 0 w 830"/>
                  <a:gd name="T65" fmla="*/ 0 h 274"/>
                  <a:gd name="T66" fmla="*/ 0 w 830"/>
                  <a:gd name="T67" fmla="*/ 0 h 274"/>
                  <a:gd name="T68" fmla="*/ 0 w 830"/>
                  <a:gd name="T69" fmla="*/ 0 h 274"/>
                  <a:gd name="T70" fmla="*/ 0 w 830"/>
                  <a:gd name="T71" fmla="*/ 0 h 274"/>
                  <a:gd name="T72" fmla="*/ 0 w 830"/>
                  <a:gd name="T73" fmla="*/ 0 h 274"/>
                  <a:gd name="T74" fmla="*/ 0 w 830"/>
                  <a:gd name="T75" fmla="*/ 0 h 274"/>
                  <a:gd name="T76" fmla="*/ 0 w 830"/>
                  <a:gd name="T77" fmla="*/ 0 h 274"/>
                  <a:gd name="T78" fmla="*/ 0 w 830"/>
                  <a:gd name="T79" fmla="*/ 0 h 274"/>
                  <a:gd name="T80" fmla="*/ 0 w 830"/>
                  <a:gd name="T81" fmla="*/ 0 h 274"/>
                  <a:gd name="T82" fmla="*/ 0 w 830"/>
                  <a:gd name="T83" fmla="*/ 0 h 274"/>
                  <a:gd name="T84" fmla="*/ 0 w 830"/>
                  <a:gd name="T85" fmla="*/ 0 h 274"/>
                  <a:gd name="T86" fmla="*/ 0 w 830"/>
                  <a:gd name="T87" fmla="*/ 0 h 274"/>
                  <a:gd name="T88" fmla="*/ 0 w 830"/>
                  <a:gd name="T89" fmla="*/ 0 h 274"/>
                  <a:gd name="T90" fmla="*/ 0 w 830"/>
                  <a:gd name="T91" fmla="*/ 0 h 2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30"/>
                  <a:gd name="T139" fmla="*/ 0 h 274"/>
                  <a:gd name="T140" fmla="*/ 830 w 830"/>
                  <a:gd name="T141" fmla="*/ 274 h 27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30" h="274">
                    <a:moveTo>
                      <a:pt x="769" y="121"/>
                    </a:moveTo>
                    <a:lnTo>
                      <a:pt x="754" y="107"/>
                    </a:lnTo>
                    <a:lnTo>
                      <a:pt x="738" y="93"/>
                    </a:lnTo>
                    <a:lnTo>
                      <a:pt x="720" y="82"/>
                    </a:lnTo>
                    <a:lnTo>
                      <a:pt x="702" y="70"/>
                    </a:lnTo>
                    <a:lnTo>
                      <a:pt x="682" y="59"/>
                    </a:lnTo>
                    <a:lnTo>
                      <a:pt x="662" y="49"/>
                    </a:lnTo>
                    <a:lnTo>
                      <a:pt x="641" y="40"/>
                    </a:lnTo>
                    <a:lnTo>
                      <a:pt x="618" y="32"/>
                    </a:lnTo>
                    <a:lnTo>
                      <a:pt x="595" y="24"/>
                    </a:lnTo>
                    <a:lnTo>
                      <a:pt x="571" y="18"/>
                    </a:lnTo>
                    <a:lnTo>
                      <a:pt x="546" y="13"/>
                    </a:lnTo>
                    <a:lnTo>
                      <a:pt x="521" y="9"/>
                    </a:lnTo>
                    <a:lnTo>
                      <a:pt x="495" y="4"/>
                    </a:lnTo>
                    <a:lnTo>
                      <a:pt x="469" y="2"/>
                    </a:lnTo>
                    <a:lnTo>
                      <a:pt x="442" y="0"/>
                    </a:lnTo>
                    <a:lnTo>
                      <a:pt x="416" y="0"/>
                    </a:lnTo>
                    <a:lnTo>
                      <a:pt x="373" y="1"/>
                    </a:lnTo>
                    <a:lnTo>
                      <a:pt x="332" y="5"/>
                    </a:lnTo>
                    <a:lnTo>
                      <a:pt x="293" y="12"/>
                    </a:lnTo>
                    <a:lnTo>
                      <a:pt x="255" y="20"/>
                    </a:lnTo>
                    <a:lnTo>
                      <a:pt x="218" y="31"/>
                    </a:lnTo>
                    <a:lnTo>
                      <a:pt x="184" y="44"/>
                    </a:lnTo>
                    <a:lnTo>
                      <a:pt x="152" y="58"/>
                    </a:lnTo>
                    <a:lnTo>
                      <a:pt x="122" y="75"/>
                    </a:lnTo>
                    <a:lnTo>
                      <a:pt x="96" y="93"/>
                    </a:lnTo>
                    <a:lnTo>
                      <a:pt x="71" y="114"/>
                    </a:lnTo>
                    <a:lnTo>
                      <a:pt x="50" y="134"/>
                    </a:lnTo>
                    <a:lnTo>
                      <a:pt x="33" y="157"/>
                    </a:lnTo>
                    <a:lnTo>
                      <a:pt x="19" y="180"/>
                    </a:lnTo>
                    <a:lnTo>
                      <a:pt x="9" y="205"/>
                    </a:lnTo>
                    <a:lnTo>
                      <a:pt x="2" y="230"/>
                    </a:lnTo>
                    <a:lnTo>
                      <a:pt x="0" y="257"/>
                    </a:lnTo>
                    <a:lnTo>
                      <a:pt x="0" y="274"/>
                    </a:lnTo>
                    <a:lnTo>
                      <a:pt x="17" y="274"/>
                    </a:lnTo>
                    <a:lnTo>
                      <a:pt x="813" y="274"/>
                    </a:lnTo>
                    <a:lnTo>
                      <a:pt x="830" y="274"/>
                    </a:lnTo>
                    <a:lnTo>
                      <a:pt x="830" y="257"/>
                    </a:lnTo>
                    <a:lnTo>
                      <a:pt x="829" y="239"/>
                    </a:lnTo>
                    <a:lnTo>
                      <a:pt x="826" y="221"/>
                    </a:lnTo>
                    <a:lnTo>
                      <a:pt x="822" y="204"/>
                    </a:lnTo>
                    <a:lnTo>
                      <a:pt x="814" y="186"/>
                    </a:lnTo>
                    <a:lnTo>
                      <a:pt x="806" y="169"/>
                    </a:lnTo>
                    <a:lnTo>
                      <a:pt x="795" y="153"/>
                    </a:lnTo>
                    <a:lnTo>
                      <a:pt x="783" y="137"/>
                    </a:lnTo>
                    <a:lnTo>
                      <a:pt x="769" y="12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92" name="Freeform 162"/>
              <p:cNvSpPr>
                <a:spLocks/>
              </p:cNvSpPr>
              <p:nvPr/>
            </p:nvSpPr>
            <p:spPr bwMode="auto">
              <a:xfrm>
                <a:off x="1218" y="3096"/>
                <a:ext cx="253" cy="70"/>
              </a:xfrm>
              <a:custGeom>
                <a:avLst/>
                <a:gdLst>
                  <a:gd name="T0" fmla="*/ 0 w 761"/>
                  <a:gd name="T1" fmla="*/ 0 h 208"/>
                  <a:gd name="T2" fmla="*/ 0 w 761"/>
                  <a:gd name="T3" fmla="*/ 0 h 208"/>
                  <a:gd name="T4" fmla="*/ 0 w 761"/>
                  <a:gd name="T5" fmla="*/ 0 h 208"/>
                  <a:gd name="T6" fmla="*/ 0 w 761"/>
                  <a:gd name="T7" fmla="*/ 0 h 208"/>
                  <a:gd name="T8" fmla="*/ 0 w 761"/>
                  <a:gd name="T9" fmla="*/ 0 h 208"/>
                  <a:gd name="T10" fmla="*/ 0 w 761"/>
                  <a:gd name="T11" fmla="*/ 0 h 208"/>
                  <a:gd name="T12" fmla="*/ 0 w 761"/>
                  <a:gd name="T13" fmla="*/ 0 h 208"/>
                  <a:gd name="T14" fmla="*/ 0 w 761"/>
                  <a:gd name="T15" fmla="*/ 0 h 208"/>
                  <a:gd name="T16" fmla="*/ 0 w 761"/>
                  <a:gd name="T17" fmla="*/ 0 h 208"/>
                  <a:gd name="T18" fmla="*/ 0 w 761"/>
                  <a:gd name="T19" fmla="*/ 0 h 208"/>
                  <a:gd name="T20" fmla="*/ 0 w 761"/>
                  <a:gd name="T21" fmla="*/ 0 h 208"/>
                  <a:gd name="T22" fmla="*/ 0 w 761"/>
                  <a:gd name="T23" fmla="*/ 0 h 208"/>
                  <a:gd name="T24" fmla="*/ 0 w 761"/>
                  <a:gd name="T25" fmla="*/ 0 h 208"/>
                  <a:gd name="T26" fmla="*/ 0 w 761"/>
                  <a:gd name="T27" fmla="*/ 0 h 208"/>
                  <a:gd name="T28" fmla="*/ 0 w 761"/>
                  <a:gd name="T29" fmla="*/ 0 h 208"/>
                  <a:gd name="T30" fmla="*/ 0 w 761"/>
                  <a:gd name="T31" fmla="*/ 0 h 208"/>
                  <a:gd name="T32" fmla="*/ 0 w 761"/>
                  <a:gd name="T33" fmla="*/ 0 h 208"/>
                  <a:gd name="T34" fmla="*/ 0 w 761"/>
                  <a:gd name="T35" fmla="*/ 0 h 208"/>
                  <a:gd name="T36" fmla="*/ 0 w 761"/>
                  <a:gd name="T37" fmla="*/ 0 h 208"/>
                  <a:gd name="T38" fmla="*/ 0 w 761"/>
                  <a:gd name="T39" fmla="*/ 0 h 208"/>
                  <a:gd name="T40" fmla="*/ 0 w 761"/>
                  <a:gd name="T41" fmla="*/ 0 h 208"/>
                  <a:gd name="T42" fmla="*/ 0 w 761"/>
                  <a:gd name="T43" fmla="*/ 0 h 208"/>
                  <a:gd name="T44" fmla="*/ 0 w 761"/>
                  <a:gd name="T45" fmla="*/ 0 h 208"/>
                  <a:gd name="T46" fmla="*/ 0 w 761"/>
                  <a:gd name="T47" fmla="*/ 0 h 208"/>
                  <a:gd name="T48" fmla="*/ 0 w 761"/>
                  <a:gd name="T49" fmla="*/ 0 h 208"/>
                  <a:gd name="T50" fmla="*/ 0 w 761"/>
                  <a:gd name="T51" fmla="*/ 0 h 208"/>
                  <a:gd name="T52" fmla="*/ 0 w 761"/>
                  <a:gd name="T53" fmla="*/ 0 h 208"/>
                  <a:gd name="T54" fmla="*/ 0 w 761"/>
                  <a:gd name="T55" fmla="*/ 0 h 208"/>
                  <a:gd name="T56" fmla="*/ 0 w 761"/>
                  <a:gd name="T57" fmla="*/ 0 h 208"/>
                  <a:gd name="T58" fmla="*/ 0 w 761"/>
                  <a:gd name="T59" fmla="*/ 0 h 208"/>
                  <a:gd name="T60" fmla="*/ 0 w 761"/>
                  <a:gd name="T61" fmla="*/ 0 h 208"/>
                  <a:gd name="T62" fmla="*/ 0 w 761"/>
                  <a:gd name="T63" fmla="*/ 0 h 208"/>
                  <a:gd name="T64" fmla="*/ 0 w 761"/>
                  <a:gd name="T65" fmla="*/ 0 h 208"/>
                  <a:gd name="T66" fmla="*/ 0 w 761"/>
                  <a:gd name="T67" fmla="*/ 0 h 208"/>
                  <a:gd name="T68" fmla="*/ 0 w 761"/>
                  <a:gd name="T69" fmla="*/ 0 h 208"/>
                  <a:gd name="T70" fmla="*/ 0 w 761"/>
                  <a:gd name="T71" fmla="*/ 0 h 208"/>
                  <a:gd name="T72" fmla="*/ 0 w 761"/>
                  <a:gd name="T73" fmla="*/ 0 h 208"/>
                  <a:gd name="T74" fmla="*/ 0 w 761"/>
                  <a:gd name="T75" fmla="*/ 0 h 208"/>
                  <a:gd name="T76" fmla="*/ 0 w 761"/>
                  <a:gd name="T77" fmla="*/ 0 h 208"/>
                  <a:gd name="T78" fmla="*/ 0 w 761"/>
                  <a:gd name="T79" fmla="*/ 0 h 208"/>
                  <a:gd name="T80" fmla="*/ 0 w 761"/>
                  <a:gd name="T81" fmla="*/ 0 h 208"/>
                  <a:gd name="T82" fmla="*/ 0 w 761"/>
                  <a:gd name="T83" fmla="*/ 0 h 208"/>
                  <a:gd name="T84" fmla="*/ 0 w 761"/>
                  <a:gd name="T85" fmla="*/ 0 h 208"/>
                  <a:gd name="T86" fmla="*/ 0 w 761"/>
                  <a:gd name="T87" fmla="*/ 0 h 208"/>
                  <a:gd name="T88" fmla="*/ 0 w 761"/>
                  <a:gd name="T89" fmla="*/ 0 h 208"/>
                  <a:gd name="T90" fmla="*/ 0 w 761"/>
                  <a:gd name="T91" fmla="*/ 0 h 208"/>
                  <a:gd name="T92" fmla="*/ 0 w 761"/>
                  <a:gd name="T93" fmla="*/ 0 h 208"/>
                  <a:gd name="T94" fmla="*/ 0 w 761"/>
                  <a:gd name="T95" fmla="*/ 0 h 208"/>
                  <a:gd name="T96" fmla="*/ 0 w 761"/>
                  <a:gd name="T97" fmla="*/ 0 h 208"/>
                  <a:gd name="T98" fmla="*/ 0 w 761"/>
                  <a:gd name="T99" fmla="*/ 0 h 20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61"/>
                  <a:gd name="T151" fmla="*/ 0 h 208"/>
                  <a:gd name="T152" fmla="*/ 761 w 761"/>
                  <a:gd name="T153" fmla="*/ 208 h 20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61" h="208">
                    <a:moveTo>
                      <a:pt x="51" y="111"/>
                    </a:moveTo>
                    <a:lnTo>
                      <a:pt x="65" y="99"/>
                    </a:lnTo>
                    <a:lnTo>
                      <a:pt x="80" y="87"/>
                    </a:lnTo>
                    <a:lnTo>
                      <a:pt x="96" y="75"/>
                    </a:lnTo>
                    <a:lnTo>
                      <a:pt x="113" y="65"/>
                    </a:lnTo>
                    <a:lnTo>
                      <a:pt x="131" y="55"/>
                    </a:lnTo>
                    <a:lnTo>
                      <a:pt x="150" y="46"/>
                    </a:lnTo>
                    <a:lnTo>
                      <a:pt x="170" y="37"/>
                    </a:lnTo>
                    <a:lnTo>
                      <a:pt x="191" y="30"/>
                    </a:lnTo>
                    <a:lnTo>
                      <a:pt x="213" y="23"/>
                    </a:lnTo>
                    <a:lnTo>
                      <a:pt x="236" y="17"/>
                    </a:lnTo>
                    <a:lnTo>
                      <a:pt x="259" y="12"/>
                    </a:lnTo>
                    <a:lnTo>
                      <a:pt x="282" y="7"/>
                    </a:lnTo>
                    <a:lnTo>
                      <a:pt x="307" y="4"/>
                    </a:lnTo>
                    <a:lnTo>
                      <a:pt x="331" y="2"/>
                    </a:lnTo>
                    <a:lnTo>
                      <a:pt x="355" y="0"/>
                    </a:lnTo>
                    <a:lnTo>
                      <a:pt x="381" y="0"/>
                    </a:lnTo>
                    <a:lnTo>
                      <a:pt x="406" y="0"/>
                    </a:lnTo>
                    <a:lnTo>
                      <a:pt x="431" y="2"/>
                    </a:lnTo>
                    <a:lnTo>
                      <a:pt x="455" y="4"/>
                    </a:lnTo>
                    <a:lnTo>
                      <a:pt x="478" y="7"/>
                    </a:lnTo>
                    <a:lnTo>
                      <a:pt x="503" y="12"/>
                    </a:lnTo>
                    <a:lnTo>
                      <a:pt x="525" y="17"/>
                    </a:lnTo>
                    <a:lnTo>
                      <a:pt x="547" y="23"/>
                    </a:lnTo>
                    <a:lnTo>
                      <a:pt x="570" y="30"/>
                    </a:lnTo>
                    <a:lnTo>
                      <a:pt x="591" y="37"/>
                    </a:lnTo>
                    <a:lnTo>
                      <a:pt x="611" y="46"/>
                    </a:lnTo>
                    <a:lnTo>
                      <a:pt x="630" y="55"/>
                    </a:lnTo>
                    <a:lnTo>
                      <a:pt x="648" y="65"/>
                    </a:lnTo>
                    <a:lnTo>
                      <a:pt x="665" y="75"/>
                    </a:lnTo>
                    <a:lnTo>
                      <a:pt x="681" y="87"/>
                    </a:lnTo>
                    <a:lnTo>
                      <a:pt x="696" y="99"/>
                    </a:lnTo>
                    <a:lnTo>
                      <a:pt x="709" y="111"/>
                    </a:lnTo>
                    <a:lnTo>
                      <a:pt x="720" y="123"/>
                    </a:lnTo>
                    <a:lnTo>
                      <a:pt x="730" y="135"/>
                    </a:lnTo>
                    <a:lnTo>
                      <a:pt x="737" y="146"/>
                    </a:lnTo>
                    <a:lnTo>
                      <a:pt x="744" y="158"/>
                    </a:lnTo>
                    <a:lnTo>
                      <a:pt x="751" y="171"/>
                    </a:lnTo>
                    <a:lnTo>
                      <a:pt x="755" y="182"/>
                    </a:lnTo>
                    <a:lnTo>
                      <a:pt x="759" y="195"/>
                    </a:lnTo>
                    <a:lnTo>
                      <a:pt x="761" y="208"/>
                    </a:lnTo>
                    <a:lnTo>
                      <a:pt x="0" y="208"/>
                    </a:lnTo>
                    <a:lnTo>
                      <a:pt x="2" y="195"/>
                    </a:lnTo>
                    <a:lnTo>
                      <a:pt x="6" y="182"/>
                    </a:lnTo>
                    <a:lnTo>
                      <a:pt x="11" y="171"/>
                    </a:lnTo>
                    <a:lnTo>
                      <a:pt x="16" y="158"/>
                    </a:lnTo>
                    <a:lnTo>
                      <a:pt x="24" y="146"/>
                    </a:lnTo>
                    <a:lnTo>
                      <a:pt x="31" y="135"/>
                    </a:lnTo>
                    <a:lnTo>
                      <a:pt x="41" y="123"/>
                    </a:lnTo>
                    <a:lnTo>
                      <a:pt x="51" y="111"/>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93" name="Freeform 163"/>
              <p:cNvSpPr>
                <a:spLocks/>
              </p:cNvSpPr>
              <p:nvPr/>
            </p:nvSpPr>
            <p:spPr bwMode="auto">
              <a:xfrm>
                <a:off x="1353" y="3103"/>
                <a:ext cx="98" cy="56"/>
              </a:xfrm>
              <a:custGeom>
                <a:avLst/>
                <a:gdLst>
                  <a:gd name="T0" fmla="*/ 0 w 293"/>
                  <a:gd name="T1" fmla="*/ 0 h 167"/>
                  <a:gd name="T2" fmla="*/ 0 w 293"/>
                  <a:gd name="T3" fmla="*/ 0 h 167"/>
                  <a:gd name="T4" fmla="*/ 0 w 293"/>
                  <a:gd name="T5" fmla="*/ 0 h 167"/>
                  <a:gd name="T6" fmla="*/ 0 w 293"/>
                  <a:gd name="T7" fmla="*/ 0 h 167"/>
                  <a:gd name="T8" fmla="*/ 0 w 293"/>
                  <a:gd name="T9" fmla="*/ 0 h 167"/>
                  <a:gd name="T10" fmla="*/ 0 w 293"/>
                  <a:gd name="T11" fmla="*/ 0 h 167"/>
                  <a:gd name="T12" fmla="*/ 0 w 293"/>
                  <a:gd name="T13" fmla="*/ 0 h 167"/>
                  <a:gd name="T14" fmla="*/ 0 w 293"/>
                  <a:gd name="T15" fmla="*/ 0 h 167"/>
                  <a:gd name="T16" fmla="*/ 0 w 293"/>
                  <a:gd name="T17" fmla="*/ 0 h 167"/>
                  <a:gd name="T18" fmla="*/ 0 w 293"/>
                  <a:gd name="T19" fmla="*/ 0 h 167"/>
                  <a:gd name="T20" fmla="*/ 0 w 293"/>
                  <a:gd name="T21" fmla="*/ 0 h 167"/>
                  <a:gd name="T22" fmla="*/ 0 w 293"/>
                  <a:gd name="T23" fmla="*/ 0 h 167"/>
                  <a:gd name="T24" fmla="*/ 0 w 293"/>
                  <a:gd name="T25" fmla="*/ 0 h 167"/>
                  <a:gd name="T26" fmla="*/ 0 w 293"/>
                  <a:gd name="T27" fmla="*/ 0 h 167"/>
                  <a:gd name="T28" fmla="*/ 0 w 293"/>
                  <a:gd name="T29" fmla="*/ 0 h 167"/>
                  <a:gd name="T30" fmla="*/ 0 w 293"/>
                  <a:gd name="T31" fmla="*/ 0 h 167"/>
                  <a:gd name="T32" fmla="*/ 0 w 293"/>
                  <a:gd name="T33" fmla="*/ 0 h 167"/>
                  <a:gd name="T34" fmla="*/ 0 w 293"/>
                  <a:gd name="T35" fmla="*/ 0 h 167"/>
                  <a:gd name="T36" fmla="*/ 0 w 293"/>
                  <a:gd name="T37" fmla="*/ 0 h 167"/>
                  <a:gd name="T38" fmla="*/ 0 w 293"/>
                  <a:gd name="T39" fmla="*/ 0 h 167"/>
                  <a:gd name="T40" fmla="*/ 0 w 293"/>
                  <a:gd name="T41" fmla="*/ 0 h 167"/>
                  <a:gd name="T42" fmla="*/ 0 w 293"/>
                  <a:gd name="T43" fmla="*/ 0 h 167"/>
                  <a:gd name="T44" fmla="*/ 0 w 293"/>
                  <a:gd name="T45" fmla="*/ 0 h 167"/>
                  <a:gd name="T46" fmla="*/ 0 w 293"/>
                  <a:gd name="T47" fmla="*/ 0 h 167"/>
                  <a:gd name="T48" fmla="*/ 0 w 293"/>
                  <a:gd name="T49" fmla="*/ 0 h 167"/>
                  <a:gd name="T50" fmla="*/ 0 w 293"/>
                  <a:gd name="T51" fmla="*/ 0 h 167"/>
                  <a:gd name="T52" fmla="*/ 0 w 293"/>
                  <a:gd name="T53" fmla="*/ 0 h 167"/>
                  <a:gd name="T54" fmla="*/ 0 w 293"/>
                  <a:gd name="T55" fmla="*/ 0 h 167"/>
                  <a:gd name="T56" fmla="*/ 0 w 293"/>
                  <a:gd name="T57" fmla="*/ 0 h 167"/>
                  <a:gd name="T58" fmla="*/ 0 w 293"/>
                  <a:gd name="T59" fmla="*/ 0 h 167"/>
                  <a:gd name="T60" fmla="*/ 0 w 293"/>
                  <a:gd name="T61" fmla="*/ 0 h 167"/>
                  <a:gd name="T62" fmla="*/ 0 w 293"/>
                  <a:gd name="T63" fmla="*/ 0 h 167"/>
                  <a:gd name="T64" fmla="*/ 0 w 293"/>
                  <a:gd name="T65" fmla="*/ 0 h 167"/>
                  <a:gd name="T66" fmla="*/ 0 w 293"/>
                  <a:gd name="T67" fmla="*/ 0 h 167"/>
                  <a:gd name="T68" fmla="*/ 0 w 293"/>
                  <a:gd name="T69" fmla="*/ 0 h 167"/>
                  <a:gd name="T70" fmla="*/ 0 w 293"/>
                  <a:gd name="T71" fmla="*/ 0 h 167"/>
                  <a:gd name="T72" fmla="*/ 0 w 293"/>
                  <a:gd name="T73" fmla="*/ 0 h 167"/>
                  <a:gd name="T74" fmla="*/ 0 w 293"/>
                  <a:gd name="T75" fmla="*/ 0 h 167"/>
                  <a:gd name="T76" fmla="*/ 0 w 293"/>
                  <a:gd name="T77" fmla="*/ 0 h 167"/>
                  <a:gd name="T78" fmla="*/ 0 w 293"/>
                  <a:gd name="T79" fmla="*/ 0 h 167"/>
                  <a:gd name="T80" fmla="*/ 0 w 293"/>
                  <a:gd name="T81" fmla="*/ 0 h 167"/>
                  <a:gd name="T82" fmla="*/ 0 w 293"/>
                  <a:gd name="T83" fmla="*/ 0 h 167"/>
                  <a:gd name="T84" fmla="*/ 0 w 293"/>
                  <a:gd name="T85" fmla="*/ 0 h 167"/>
                  <a:gd name="T86" fmla="*/ 0 w 293"/>
                  <a:gd name="T87" fmla="*/ 0 h 167"/>
                  <a:gd name="T88" fmla="*/ 0 w 293"/>
                  <a:gd name="T89" fmla="*/ 0 h 167"/>
                  <a:gd name="T90" fmla="*/ 0 w 293"/>
                  <a:gd name="T91" fmla="*/ 0 h 167"/>
                  <a:gd name="T92" fmla="*/ 0 w 293"/>
                  <a:gd name="T93" fmla="*/ 0 h 167"/>
                  <a:gd name="T94" fmla="*/ 0 w 293"/>
                  <a:gd name="T95" fmla="*/ 0 h 167"/>
                  <a:gd name="T96" fmla="*/ 0 w 293"/>
                  <a:gd name="T97" fmla="*/ 0 h 167"/>
                  <a:gd name="T98" fmla="*/ 0 w 293"/>
                  <a:gd name="T99" fmla="*/ 0 h 1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93"/>
                  <a:gd name="T151" fmla="*/ 0 h 167"/>
                  <a:gd name="T152" fmla="*/ 293 w 293"/>
                  <a:gd name="T153" fmla="*/ 167 h 1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93" h="167">
                    <a:moveTo>
                      <a:pt x="11" y="3"/>
                    </a:moveTo>
                    <a:lnTo>
                      <a:pt x="30" y="10"/>
                    </a:lnTo>
                    <a:lnTo>
                      <a:pt x="49" y="16"/>
                    </a:lnTo>
                    <a:lnTo>
                      <a:pt x="67" y="23"/>
                    </a:lnTo>
                    <a:lnTo>
                      <a:pt x="85" y="31"/>
                    </a:lnTo>
                    <a:lnTo>
                      <a:pt x="102" y="39"/>
                    </a:lnTo>
                    <a:lnTo>
                      <a:pt x="118" y="49"/>
                    </a:lnTo>
                    <a:lnTo>
                      <a:pt x="135" y="58"/>
                    </a:lnTo>
                    <a:lnTo>
                      <a:pt x="150" y="68"/>
                    </a:lnTo>
                    <a:lnTo>
                      <a:pt x="165" y="79"/>
                    </a:lnTo>
                    <a:lnTo>
                      <a:pt x="177" y="89"/>
                    </a:lnTo>
                    <a:lnTo>
                      <a:pt x="190" y="101"/>
                    </a:lnTo>
                    <a:lnTo>
                      <a:pt x="203" y="112"/>
                    </a:lnTo>
                    <a:lnTo>
                      <a:pt x="213" y="124"/>
                    </a:lnTo>
                    <a:lnTo>
                      <a:pt x="223" y="136"/>
                    </a:lnTo>
                    <a:lnTo>
                      <a:pt x="232" y="149"/>
                    </a:lnTo>
                    <a:lnTo>
                      <a:pt x="240" y="161"/>
                    </a:lnTo>
                    <a:lnTo>
                      <a:pt x="241" y="162"/>
                    </a:lnTo>
                    <a:lnTo>
                      <a:pt x="241" y="163"/>
                    </a:lnTo>
                    <a:lnTo>
                      <a:pt x="241" y="165"/>
                    </a:lnTo>
                    <a:lnTo>
                      <a:pt x="242" y="167"/>
                    </a:lnTo>
                    <a:lnTo>
                      <a:pt x="293" y="167"/>
                    </a:lnTo>
                    <a:lnTo>
                      <a:pt x="291" y="157"/>
                    </a:lnTo>
                    <a:lnTo>
                      <a:pt x="288" y="146"/>
                    </a:lnTo>
                    <a:lnTo>
                      <a:pt x="284" y="137"/>
                    </a:lnTo>
                    <a:lnTo>
                      <a:pt x="279" y="127"/>
                    </a:lnTo>
                    <a:lnTo>
                      <a:pt x="274" y="118"/>
                    </a:lnTo>
                    <a:lnTo>
                      <a:pt x="267" y="108"/>
                    </a:lnTo>
                    <a:lnTo>
                      <a:pt x="260" y="99"/>
                    </a:lnTo>
                    <a:lnTo>
                      <a:pt x="252" y="90"/>
                    </a:lnTo>
                    <a:lnTo>
                      <a:pt x="241" y="81"/>
                    </a:lnTo>
                    <a:lnTo>
                      <a:pt x="229" y="71"/>
                    </a:lnTo>
                    <a:lnTo>
                      <a:pt x="218" y="62"/>
                    </a:lnTo>
                    <a:lnTo>
                      <a:pt x="204" y="54"/>
                    </a:lnTo>
                    <a:lnTo>
                      <a:pt x="190" y="46"/>
                    </a:lnTo>
                    <a:lnTo>
                      <a:pt x="175" y="38"/>
                    </a:lnTo>
                    <a:lnTo>
                      <a:pt x="160" y="32"/>
                    </a:lnTo>
                    <a:lnTo>
                      <a:pt x="145" y="26"/>
                    </a:lnTo>
                    <a:lnTo>
                      <a:pt x="128" y="20"/>
                    </a:lnTo>
                    <a:lnTo>
                      <a:pt x="111" y="16"/>
                    </a:lnTo>
                    <a:lnTo>
                      <a:pt x="93" y="12"/>
                    </a:lnTo>
                    <a:lnTo>
                      <a:pt x="76" y="8"/>
                    </a:lnTo>
                    <a:lnTo>
                      <a:pt x="57" y="5"/>
                    </a:lnTo>
                    <a:lnTo>
                      <a:pt x="39" y="2"/>
                    </a:lnTo>
                    <a:lnTo>
                      <a:pt x="19" y="1"/>
                    </a:lnTo>
                    <a:lnTo>
                      <a:pt x="0" y="0"/>
                    </a:lnTo>
                    <a:lnTo>
                      <a:pt x="2" y="1"/>
                    </a:lnTo>
                    <a:lnTo>
                      <a:pt x="6" y="1"/>
                    </a:lnTo>
                    <a:lnTo>
                      <a:pt x="9" y="2"/>
                    </a:lnTo>
                    <a:lnTo>
                      <a:pt x="11" y="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94" name="Freeform 164"/>
              <p:cNvSpPr>
                <a:spLocks/>
              </p:cNvSpPr>
              <p:nvPr/>
            </p:nvSpPr>
            <p:spPr bwMode="auto">
              <a:xfrm>
                <a:off x="1208" y="2967"/>
                <a:ext cx="49" cy="75"/>
              </a:xfrm>
              <a:custGeom>
                <a:avLst/>
                <a:gdLst>
                  <a:gd name="T0" fmla="*/ 0 w 145"/>
                  <a:gd name="T1" fmla="*/ 0 h 223"/>
                  <a:gd name="T2" fmla="*/ 0 w 145"/>
                  <a:gd name="T3" fmla="*/ 0 h 223"/>
                  <a:gd name="T4" fmla="*/ 0 w 145"/>
                  <a:gd name="T5" fmla="*/ 0 h 223"/>
                  <a:gd name="T6" fmla="*/ 0 w 145"/>
                  <a:gd name="T7" fmla="*/ 0 h 223"/>
                  <a:gd name="T8" fmla="*/ 0 w 145"/>
                  <a:gd name="T9" fmla="*/ 0 h 223"/>
                  <a:gd name="T10" fmla="*/ 0 w 145"/>
                  <a:gd name="T11" fmla="*/ 0 h 223"/>
                  <a:gd name="T12" fmla="*/ 0 w 145"/>
                  <a:gd name="T13" fmla="*/ 0 h 223"/>
                  <a:gd name="T14" fmla="*/ 0 w 145"/>
                  <a:gd name="T15" fmla="*/ 0 h 223"/>
                  <a:gd name="T16" fmla="*/ 0 w 145"/>
                  <a:gd name="T17" fmla="*/ 0 h 223"/>
                  <a:gd name="T18" fmla="*/ 0 w 145"/>
                  <a:gd name="T19" fmla="*/ 0 h 223"/>
                  <a:gd name="T20" fmla="*/ 0 w 145"/>
                  <a:gd name="T21" fmla="*/ 0 h 223"/>
                  <a:gd name="T22" fmla="*/ 0 w 145"/>
                  <a:gd name="T23" fmla="*/ 0 h 223"/>
                  <a:gd name="T24" fmla="*/ 0 w 145"/>
                  <a:gd name="T25" fmla="*/ 0 h 223"/>
                  <a:gd name="T26" fmla="*/ 0 w 145"/>
                  <a:gd name="T27" fmla="*/ 0 h 223"/>
                  <a:gd name="T28" fmla="*/ 0 w 145"/>
                  <a:gd name="T29" fmla="*/ 0 h 223"/>
                  <a:gd name="T30" fmla="*/ 0 w 145"/>
                  <a:gd name="T31" fmla="*/ 0 h 223"/>
                  <a:gd name="T32" fmla="*/ 0 w 145"/>
                  <a:gd name="T33" fmla="*/ 0 h 223"/>
                  <a:gd name="T34" fmla="*/ 0 w 145"/>
                  <a:gd name="T35" fmla="*/ 0 h 223"/>
                  <a:gd name="T36" fmla="*/ 0 w 145"/>
                  <a:gd name="T37" fmla="*/ 0 h 2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3"/>
                  <a:gd name="T59" fmla="*/ 145 w 145"/>
                  <a:gd name="T60" fmla="*/ 223 h 2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3">
                    <a:moveTo>
                      <a:pt x="91" y="9"/>
                    </a:moveTo>
                    <a:lnTo>
                      <a:pt x="94" y="39"/>
                    </a:lnTo>
                    <a:lnTo>
                      <a:pt x="92" y="69"/>
                    </a:lnTo>
                    <a:lnTo>
                      <a:pt x="86" y="99"/>
                    </a:lnTo>
                    <a:lnTo>
                      <a:pt x="76" y="127"/>
                    </a:lnTo>
                    <a:lnTo>
                      <a:pt x="62" y="154"/>
                    </a:lnTo>
                    <a:lnTo>
                      <a:pt x="44" y="179"/>
                    </a:lnTo>
                    <a:lnTo>
                      <a:pt x="24" y="203"/>
                    </a:lnTo>
                    <a:lnTo>
                      <a:pt x="0" y="223"/>
                    </a:lnTo>
                    <a:lnTo>
                      <a:pt x="33" y="207"/>
                    </a:lnTo>
                    <a:lnTo>
                      <a:pt x="62" y="186"/>
                    </a:lnTo>
                    <a:lnTo>
                      <a:pt x="89" y="161"/>
                    </a:lnTo>
                    <a:lnTo>
                      <a:pt x="110" y="134"/>
                    </a:lnTo>
                    <a:lnTo>
                      <a:pt x="127" y="103"/>
                    </a:lnTo>
                    <a:lnTo>
                      <a:pt x="139" y="70"/>
                    </a:lnTo>
                    <a:lnTo>
                      <a:pt x="145" y="36"/>
                    </a:lnTo>
                    <a:lnTo>
                      <a:pt x="145" y="0"/>
                    </a:lnTo>
                    <a:lnTo>
                      <a:pt x="124" y="2"/>
                    </a:lnTo>
                    <a:lnTo>
                      <a:pt x="91"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95" name="Freeform 165"/>
              <p:cNvSpPr>
                <a:spLocks/>
              </p:cNvSpPr>
              <p:nvPr/>
            </p:nvSpPr>
            <p:spPr bwMode="auto">
              <a:xfrm>
                <a:off x="1284" y="3147"/>
                <a:ext cx="167" cy="12"/>
              </a:xfrm>
              <a:custGeom>
                <a:avLst/>
                <a:gdLst>
                  <a:gd name="T0" fmla="*/ 0 w 501"/>
                  <a:gd name="T1" fmla="*/ 0 h 34"/>
                  <a:gd name="T2" fmla="*/ 0 w 501"/>
                  <a:gd name="T3" fmla="*/ 0 h 34"/>
                  <a:gd name="T4" fmla="*/ 0 w 501"/>
                  <a:gd name="T5" fmla="*/ 0 h 34"/>
                  <a:gd name="T6" fmla="*/ 0 w 501"/>
                  <a:gd name="T7" fmla="*/ 0 h 34"/>
                  <a:gd name="T8" fmla="*/ 0 60000 65536"/>
                  <a:gd name="T9" fmla="*/ 0 60000 65536"/>
                  <a:gd name="T10" fmla="*/ 0 60000 65536"/>
                  <a:gd name="T11" fmla="*/ 0 60000 65536"/>
                  <a:gd name="T12" fmla="*/ 0 w 501"/>
                  <a:gd name="T13" fmla="*/ 0 h 34"/>
                  <a:gd name="T14" fmla="*/ 501 w 501"/>
                  <a:gd name="T15" fmla="*/ 34 h 34"/>
                </a:gdLst>
                <a:ahLst/>
                <a:cxnLst>
                  <a:cxn ang="T8">
                    <a:pos x="T0" y="T1"/>
                  </a:cxn>
                  <a:cxn ang="T9">
                    <a:pos x="T2" y="T3"/>
                  </a:cxn>
                  <a:cxn ang="T10">
                    <a:pos x="T4" y="T5"/>
                  </a:cxn>
                  <a:cxn ang="T11">
                    <a:pos x="T6" y="T7"/>
                  </a:cxn>
                </a:cxnLst>
                <a:rect l="T12" t="T13" r="T14" b="T15"/>
                <a:pathLst>
                  <a:path w="501" h="34">
                    <a:moveTo>
                      <a:pt x="501" y="34"/>
                    </a:moveTo>
                    <a:lnTo>
                      <a:pt x="0" y="34"/>
                    </a:lnTo>
                    <a:lnTo>
                      <a:pt x="456" y="0"/>
                    </a:lnTo>
                    <a:lnTo>
                      <a:pt x="501"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96" name="Freeform 166"/>
              <p:cNvSpPr>
                <a:spLocks/>
              </p:cNvSpPr>
              <p:nvPr/>
            </p:nvSpPr>
            <p:spPr bwMode="auto">
              <a:xfrm>
                <a:off x="1149" y="2967"/>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7"/>
                    </a:lnTo>
                    <a:lnTo>
                      <a:pt x="324"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97" name="Freeform 167"/>
              <p:cNvSpPr>
                <a:spLocks/>
              </p:cNvSpPr>
              <p:nvPr/>
            </p:nvSpPr>
            <p:spPr bwMode="auto">
              <a:xfrm>
                <a:off x="1556" y="2906"/>
                <a:ext cx="48" cy="75"/>
              </a:xfrm>
              <a:custGeom>
                <a:avLst/>
                <a:gdLst>
                  <a:gd name="T0" fmla="*/ 0 w 145"/>
                  <a:gd name="T1" fmla="*/ 0 h 224"/>
                  <a:gd name="T2" fmla="*/ 0 w 145"/>
                  <a:gd name="T3" fmla="*/ 0 h 224"/>
                  <a:gd name="T4" fmla="*/ 0 w 145"/>
                  <a:gd name="T5" fmla="*/ 0 h 224"/>
                  <a:gd name="T6" fmla="*/ 0 w 145"/>
                  <a:gd name="T7" fmla="*/ 0 h 224"/>
                  <a:gd name="T8" fmla="*/ 0 w 145"/>
                  <a:gd name="T9" fmla="*/ 0 h 224"/>
                  <a:gd name="T10" fmla="*/ 0 w 145"/>
                  <a:gd name="T11" fmla="*/ 0 h 224"/>
                  <a:gd name="T12" fmla="*/ 0 w 145"/>
                  <a:gd name="T13" fmla="*/ 0 h 224"/>
                  <a:gd name="T14" fmla="*/ 0 w 145"/>
                  <a:gd name="T15" fmla="*/ 0 h 224"/>
                  <a:gd name="T16" fmla="*/ 0 w 145"/>
                  <a:gd name="T17" fmla="*/ 0 h 224"/>
                  <a:gd name="T18" fmla="*/ 0 w 145"/>
                  <a:gd name="T19" fmla="*/ 0 h 224"/>
                  <a:gd name="T20" fmla="*/ 0 w 145"/>
                  <a:gd name="T21" fmla="*/ 0 h 224"/>
                  <a:gd name="T22" fmla="*/ 0 w 145"/>
                  <a:gd name="T23" fmla="*/ 0 h 224"/>
                  <a:gd name="T24" fmla="*/ 0 w 145"/>
                  <a:gd name="T25" fmla="*/ 0 h 224"/>
                  <a:gd name="T26" fmla="*/ 0 w 145"/>
                  <a:gd name="T27" fmla="*/ 0 h 224"/>
                  <a:gd name="T28" fmla="*/ 0 w 145"/>
                  <a:gd name="T29" fmla="*/ 0 h 224"/>
                  <a:gd name="T30" fmla="*/ 0 w 145"/>
                  <a:gd name="T31" fmla="*/ 0 h 224"/>
                  <a:gd name="T32" fmla="*/ 0 w 145"/>
                  <a:gd name="T33" fmla="*/ 0 h 224"/>
                  <a:gd name="T34" fmla="*/ 0 w 145"/>
                  <a:gd name="T35" fmla="*/ 0 h 224"/>
                  <a:gd name="T36" fmla="*/ 0 w 145"/>
                  <a:gd name="T37" fmla="*/ 0 h 2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4"/>
                  <a:gd name="T59" fmla="*/ 145 w 145"/>
                  <a:gd name="T60" fmla="*/ 224 h 2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4">
                    <a:moveTo>
                      <a:pt x="92" y="8"/>
                    </a:moveTo>
                    <a:lnTo>
                      <a:pt x="94" y="39"/>
                    </a:lnTo>
                    <a:lnTo>
                      <a:pt x="93" y="69"/>
                    </a:lnTo>
                    <a:lnTo>
                      <a:pt x="87" y="98"/>
                    </a:lnTo>
                    <a:lnTo>
                      <a:pt x="76" y="127"/>
                    </a:lnTo>
                    <a:lnTo>
                      <a:pt x="62" y="154"/>
                    </a:lnTo>
                    <a:lnTo>
                      <a:pt x="45" y="180"/>
                    </a:lnTo>
                    <a:lnTo>
                      <a:pt x="24" y="203"/>
                    </a:lnTo>
                    <a:lnTo>
                      <a:pt x="0" y="224"/>
                    </a:lnTo>
                    <a:lnTo>
                      <a:pt x="33" y="207"/>
                    </a:lnTo>
                    <a:lnTo>
                      <a:pt x="63" y="186"/>
                    </a:lnTo>
                    <a:lnTo>
                      <a:pt x="89" y="162"/>
                    </a:lnTo>
                    <a:lnTo>
                      <a:pt x="111" y="134"/>
                    </a:lnTo>
                    <a:lnTo>
                      <a:pt x="127" y="103"/>
                    </a:lnTo>
                    <a:lnTo>
                      <a:pt x="139" y="70"/>
                    </a:lnTo>
                    <a:lnTo>
                      <a:pt x="145" y="36"/>
                    </a:lnTo>
                    <a:lnTo>
                      <a:pt x="145" y="0"/>
                    </a:lnTo>
                    <a:lnTo>
                      <a:pt x="125" y="3"/>
                    </a:lnTo>
                    <a:lnTo>
                      <a:pt x="92" y="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98" name="Freeform 168"/>
              <p:cNvSpPr>
                <a:spLocks/>
              </p:cNvSpPr>
              <p:nvPr/>
            </p:nvSpPr>
            <p:spPr bwMode="auto">
              <a:xfrm>
                <a:off x="1496" y="2906"/>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6"/>
                    </a:lnTo>
                    <a:lnTo>
                      <a:pt x="324"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99" name="Freeform 169"/>
              <p:cNvSpPr>
                <a:spLocks/>
              </p:cNvSpPr>
              <p:nvPr/>
            </p:nvSpPr>
            <p:spPr bwMode="auto">
              <a:xfrm>
                <a:off x="1345" y="2867"/>
                <a:ext cx="9" cy="202"/>
              </a:xfrm>
              <a:custGeom>
                <a:avLst/>
                <a:gdLst>
                  <a:gd name="T0" fmla="*/ 0 w 28"/>
                  <a:gd name="T1" fmla="*/ 0 h 608"/>
                  <a:gd name="T2" fmla="*/ 0 w 28"/>
                  <a:gd name="T3" fmla="*/ 0 h 608"/>
                  <a:gd name="T4" fmla="*/ 0 w 28"/>
                  <a:gd name="T5" fmla="*/ 0 h 608"/>
                  <a:gd name="T6" fmla="*/ 0 w 28"/>
                  <a:gd name="T7" fmla="*/ 0 h 608"/>
                  <a:gd name="T8" fmla="*/ 0 60000 65536"/>
                  <a:gd name="T9" fmla="*/ 0 60000 65536"/>
                  <a:gd name="T10" fmla="*/ 0 60000 65536"/>
                  <a:gd name="T11" fmla="*/ 0 60000 65536"/>
                  <a:gd name="T12" fmla="*/ 0 w 28"/>
                  <a:gd name="T13" fmla="*/ 0 h 608"/>
                  <a:gd name="T14" fmla="*/ 28 w 28"/>
                  <a:gd name="T15" fmla="*/ 608 h 608"/>
                </a:gdLst>
                <a:ahLst/>
                <a:cxnLst>
                  <a:cxn ang="T8">
                    <a:pos x="T0" y="T1"/>
                  </a:cxn>
                  <a:cxn ang="T9">
                    <a:pos x="T2" y="T3"/>
                  </a:cxn>
                  <a:cxn ang="T10">
                    <a:pos x="T4" y="T5"/>
                  </a:cxn>
                  <a:cxn ang="T11">
                    <a:pos x="T6" y="T7"/>
                  </a:cxn>
                </a:cxnLst>
                <a:rect l="T12" t="T13" r="T14" b="T15"/>
                <a:pathLst>
                  <a:path w="28" h="608">
                    <a:moveTo>
                      <a:pt x="0" y="0"/>
                    </a:moveTo>
                    <a:lnTo>
                      <a:pt x="0" y="608"/>
                    </a:lnTo>
                    <a:lnTo>
                      <a:pt x="28" y="36"/>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900" name="Freeform 170"/>
              <p:cNvSpPr>
                <a:spLocks/>
              </p:cNvSpPr>
              <p:nvPr/>
            </p:nvSpPr>
            <p:spPr bwMode="auto">
              <a:xfrm>
                <a:off x="1342" y="2771"/>
                <a:ext cx="10" cy="10"/>
              </a:xfrm>
              <a:custGeom>
                <a:avLst/>
                <a:gdLst>
                  <a:gd name="T0" fmla="*/ 0 w 30"/>
                  <a:gd name="T1" fmla="*/ 0 h 29"/>
                  <a:gd name="T2" fmla="*/ 0 w 30"/>
                  <a:gd name="T3" fmla="*/ 0 h 29"/>
                  <a:gd name="T4" fmla="*/ 0 w 30"/>
                  <a:gd name="T5" fmla="*/ 0 h 29"/>
                  <a:gd name="T6" fmla="*/ 0 w 30"/>
                  <a:gd name="T7" fmla="*/ 0 h 29"/>
                  <a:gd name="T8" fmla="*/ 0 w 30"/>
                  <a:gd name="T9" fmla="*/ 0 h 29"/>
                  <a:gd name="T10" fmla="*/ 0 w 30"/>
                  <a:gd name="T11" fmla="*/ 0 h 29"/>
                  <a:gd name="T12" fmla="*/ 0 w 30"/>
                  <a:gd name="T13" fmla="*/ 0 h 29"/>
                  <a:gd name="T14" fmla="*/ 0 w 30"/>
                  <a:gd name="T15" fmla="*/ 0 h 29"/>
                  <a:gd name="T16" fmla="*/ 0 w 30"/>
                  <a:gd name="T17" fmla="*/ 0 h 29"/>
                  <a:gd name="T18" fmla="*/ 0 w 30"/>
                  <a:gd name="T19" fmla="*/ 0 h 29"/>
                  <a:gd name="T20" fmla="*/ 0 w 30"/>
                  <a:gd name="T21" fmla="*/ 0 h 29"/>
                  <a:gd name="T22" fmla="*/ 0 w 30"/>
                  <a:gd name="T23" fmla="*/ 0 h 29"/>
                  <a:gd name="T24" fmla="*/ 0 w 30"/>
                  <a:gd name="T25" fmla="*/ 0 h 29"/>
                  <a:gd name="T26" fmla="*/ 0 w 30"/>
                  <a:gd name="T27" fmla="*/ 0 h 29"/>
                  <a:gd name="T28" fmla="*/ 0 w 30"/>
                  <a:gd name="T29" fmla="*/ 0 h 29"/>
                  <a:gd name="T30" fmla="*/ 0 w 30"/>
                  <a:gd name="T31" fmla="*/ 0 h 29"/>
                  <a:gd name="T32" fmla="*/ 0 w 30"/>
                  <a:gd name="T33" fmla="*/ 0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
                  <a:gd name="T52" fmla="*/ 0 h 29"/>
                  <a:gd name="T53" fmla="*/ 30 w 30"/>
                  <a:gd name="T54" fmla="*/ 29 h 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0" h="29">
                    <a:moveTo>
                      <a:pt x="15" y="29"/>
                    </a:moveTo>
                    <a:lnTo>
                      <a:pt x="22" y="28"/>
                    </a:lnTo>
                    <a:lnTo>
                      <a:pt x="26" y="25"/>
                    </a:lnTo>
                    <a:lnTo>
                      <a:pt x="29" y="21"/>
                    </a:lnTo>
                    <a:lnTo>
                      <a:pt x="30" y="15"/>
                    </a:lnTo>
                    <a:lnTo>
                      <a:pt x="29" y="8"/>
                    </a:lnTo>
                    <a:lnTo>
                      <a:pt x="26" y="4"/>
                    </a:lnTo>
                    <a:lnTo>
                      <a:pt x="22" y="1"/>
                    </a:lnTo>
                    <a:lnTo>
                      <a:pt x="15" y="0"/>
                    </a:lnTo>
                    <a:lnTo>
                      <a:pt x="9" y="1"/>
                    </a:lnTo>
                    <a:lnTo>
                      <a:pt x="5" y="4"/>
                    </a:lnTo>
                    <a:lnTo>
                      <a:pt x="1" y="8"/>
                    </a:lnTo>
                    <a:lnTo>
                      <a:pt x="0" y="15"/>
                    </a:lnTo>
                    <a:lnTo>
                      <a:pt x="1" y="21"/>
                    </a:lnTo>
                    <a:lnTo>
                      <a:pt x="5" y="25"/>
                    </a:lnTo>
                    <a:lnTo>
                      <a:pt x="9" y="28"/>
                    </a:lnTo>
                    <a:lnTo>
                      <a:pt x="15" y="2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901" name="Freeform 171"/>
              <p:cNvSpPr>
                <a:spLocks/>
              </p:cNvSpPr>
              <p:nvPr/>
            </p:nvSpPr>
            <p:spPr bwMode="auto">
              <a:xfrm>
                <a:off x="1380" y="2810"/>
                <a:ext cx="153" cy="26"/>
              </a:xfrm>
              <a:custGeom>
                <a:avLst/>
                <a:gdLst>
                  <a:gd name="T0" fmla="*/ 0 w 459"/>
                  <a:gd name="T1" fmla="*/ 0 h 80"/>
                  <a:gd name="T2" fmla="*/ 0 w 459"/>
                  <a:gd name="T3" fmla="*/ 0 h 80"/>
                  <a:gd name="T4" fmla="*/ 0 w 459"/>
                  <a:gd name="T5" fmla="*/ 0 h 80"/>
                  <a:gd name="T6" fmla="*/ 0 w 459"/>
                  <a:gd name="T7" fmla="*/ 0 h 80"/>
                  <a:gd name="T8" fmla="*/ 0 60000 65536"/>
                  <a:gd name="T9" fmla="*/ 0 60000 65536"/>
                  <a:gd name="T10" fmla="*/ 0 60000 65536"/>
                  <a:gd name="T11" fmla="*/ 0 60000 65536"/>
                  <a:gd name="T12" fmla="*/ 0 w 459"/>
                  <a:gd name="T13" fmla="*/ 0 h 80"/>
                  <a:gd name="T14" fmla="*/ 459 w 459"/>
                  <a:gd name="T15" fmla="*/ 80 h 80"/>
                </a:gdLst>
                <a:ahLst/>
                <a:cxnLst>
                  <a:cxn ang="T8">
                    <a:pos x="T0" y="T1"/>
                  </a:cxn>
                  <a:cxn ang="T9">
                    <a:pos x="T2" y="T3"/>
                  </a:cxn>
                  <a:cxn ang="T10">
                    <a:pos x="T4" y="T5"/>
                  </a:cxn>
                  <a:cxn ang="T11">
                    <a:pos x="T6" y="T7"/>
                  </a:cxn>
                </a:cxnLst>
                <a:rect l="T12" t="T13" r="T14" b="T15"/>
                <a:pathLst>
                  <a:path w="459" h="80">
                    <a:moveTo>
                      <a:pt x="459" y="31"/>
                    </a:moveTo>
                    <a:lnTo>
                      <a:pt x="454" y="0"/>
                    </a:lnTo>
                    <a:lnTo>
                      <a:pt x="0" y="80"/>
                    </a:lnTo>
                    <a:lnTo>
                      <a:pt x="459" y="3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sp>
          <p:nvSpPr>
            <p:cNvPr id="28860" name="Freeform 172"/>
            <p:cNvSpPr>
              <a:spLocks/>
            </p:cNvSpPr>
            <p:nvPr/>
          </p:nvSpPr>
          <p:spPr bwMode="auto">
            <a:xfrm>
              <a:off x="3714" y="660"/>
              <a:ext cx="312" cy="101"/>
            </a:xfrm>
            <a:custGeom>
              <a:avLst/>
              <a:gdLst>
                <a:gd name="T0" fmla="*/ 0 w 422"/>
                <a:gd name="T1" fmla="*/ 3 h 136"/>
                <a:gd name="T2" fmla="*/ 1 w 422"/>
                <a:gd name="T3" fmla="*/ 1 h 136"/>
                <a:gd name="T4" fmla="*/ 2 w 422"/>
                <a:gd name="T5" fmla="*/ 5 h 136"/>
                <a:gd name="T6" fmla="*/ 4 w 422"/>
                <a:gd name="T7" fmla="*/ 1 h 136"/>
                <a:gd name="T8" fmla="*/ 4 w 422"/>
                <a:gd name="T9" fmla="*/ 5 h 136"/>
                <a:gd name="T10" fmla="*/ 5 w 422"/>
                <a:gd name="T11" fmla="*/ 3 h 136"/>
                <a:gd name="T12" fmla="*/ 5 w 422"/>
                <a:gd name="T13" fmla="*/ 1 h 136"/>
                <a:gd name="T14" fmla="*/ 7 w 422"/>
                <a:gd name="T15" fmla="*/ 2 h 136"/>
                <a:gd name="T16" fmla="*/ 9 w 422"/>
                <a:gd name="T17" fmla="*/ 4 h 136"/>
                <a:gd name="T18" fmla="*/ 10 w 422"/>
                <a:gd name="T19" fmla="*/ 1 h 136"/>
                <a:gd name="T20" fmla="*/ 12 w 422"/>
                <a:gd name="T21" fmla="*/ 4 h 136"/>
                <a:gd name="T22" fmla="*/ 13 w 422"/>
                <a:gd name="T23" fmla="*/ 1 h 136"/>
                <a:gd name="T24" fmla="*/ 15 w 422"/>
                <a:gd name="T25" fmla="*/ 1 h 136"/>
                <a:gd name="T26" fmla="*/ 16 w 422"/>
                <a:gd name="T27" fmla="*/ 4 h 1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22"/>
                <a:gd name="T43" fmla="*/ 0 h 136"/>
                <a:gd name="T44" fmla="*/ 422 w 422"/>
                <a:gd name="T45" fmla="*/ 136 h 1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22" h="136">
                  <a:moveTo>
                    <a:pt x="0" y="80"/>
                  </a:moveTo>
                  <a:cubicBezTo>
                    <a:pt x="5" y="68"/>
                    <a:pt x="20" y="0"/>
                    <a:pt x="29" y="9"/>
                  </a:cubicBezTo>
                  <a:cubicBezTo>
                    <a:pt x="38" y="18"/>
                    <a:pt x="42" y="136"/>
                    <a:pt x="53" y="135"/>
                  </a:cubicBezTo>
                  <a:cubicBezTo>
                    <a:pt x="64" y="134"/>
                    <a:pt x="85" y="5"/>
                    <a:pt x="95" y="3"/>
                  </a:cubicBezTo>
                  <a:cubicBezTo>
                    <a:pt x="105" y="1"/>
                    <a:pt x="103" y="111"/>
                    <a:pt x="112" y="122"/>
                  </a:cubicBezTo>
                  <a:cubicBezTo>
                    <a:pt x="121" y="133"/>
                    <a:pt x="141" y="90"/>
                    <a:pt x="147" y="71"/>
                  </a:cubicBezTo>
                  <a:cubicBezTo>
                    <a:pt x="152" y="53"/>
                    <a:pt x="141" y="14"/>
                    <a:pt x="147" y="11"/>
                  </a:cubicBezTo>
                  <a:cubicBezTo>
                    <a:pt x="152" y="9"/>
                    <a:pt x="165" y="36"/>
                    <a:pt x="180" y="54"/>
                  </a:cubicBezTo>
                  <a:cubicBezTo>
                    <a:pt x="195" y="72"/>
                    <a:pt x="222" y="127"/>
                    <a:pt x="239" y="120"/>
                  </a:cubicBezTo>
                  <a:cubicBezTo>
                    <a:pt x="256" y="113"/>
                    <a:pt x="272" y="10"/>
                    <a:pt x="284" y="9"/>
                  </a:cubicBezTo>
                  <a:cubicBezTo>
                    <a:pt x="296" y="8"/>
                    <a:pt x="301" y="113"/>
                    <a:pt x="314" y="114"/>
                  </a:cubicBezTo>
                  <a:cubicBezTo>
                    <a:pt x="327" y="115"/>
                    <a:pt x="351" y="28"/>
                    <a:pt x="365" y="15"/>
                  </a:cubicBezTo>
                  <a:cubicBezTo>
                    <a:pt x="379" y="2"/>
                    <a:pt x="392" y="18"/>
                    <a:pt x="401" y="33"/>
                  </a:cubicBezTo>
                  <a:cubicBezTo>
                    <a:pt x="410" y="48"/>
                    <a:pt x="418" y="93"/>
                    <a:pt x="422" y="108"/>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nvGrpSpPr>
            <p:cNvPr id="28861" name="Group 173"/>
            <p:cNvGrpSpPr>
              <a:grpSpLocks/>
            </p:cNvGrpSpPr>
            <p:nvPr/>
          </p:nvGrpSpPr>
          <p:grpSpPr bwMode="auto">
            <a:xfrm>
              <a:off x="3704" y="809"/>
              <a:ext cx="410" cy="0"/>
              <a:chOff x="1073" y="2443"/>
              <a:chExt cx="555" cy="0"/>
            </a:xfrm>
          </p:grpSpPr>
          <p:sp>
            <p:nvSpPr>
              <p:cNvPr id="28870" name="Line 174"/>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8871" name="Line 175"/>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8872" name="Line 176"/>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28862" name="Group 177"/>
            <p:cNvGrpSpPr>
              <a:grpSpLocks/>
            </p:cNvGrpSpPr>
            <p:nvPr/>
          </p:nvGrpSpPr>
          <p:grpSpPr bwMode="auto">
            <a:xfrm>
              <a:off x="3704" y="880"/>
              <a:ext cx="410" cy="0"/>
              <a:chOff x="1073" y="2443"/>
              <a:chExt cx="555" cy="0"/>
            </a:xfrm>
          </p:grpSpPr>
          <p:sp>
            <p:nvSpPr>
              <p:cNvPr id="28867" name="Line 178"/>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8868" name="Line 179"/>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8869" name="Line 180"/>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28863" name="Group 181"/>
            <p:cNvGrpSpPr>
              <a:grpSpLocks/>
            </p:cNvGrpSpPr>
            <p:nvPr/>
          </p:nvGrpSpPr>
          <p:grpSpPr bwMode="auto">
            <a:xfrm>
              <a:off x="3704" y="951"/>
              <a:ext cx="410" cy="0"/>
              <a:chOff x="1073" y="2443"/>
              <a:chExt cx="555" cy="0"/>
            </a:xfrm>
          </p:grpSpPr>
          <p:sp>
            <p:nvSpPr>
              <p:cNvPr id="28864" name="Line 182"/>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8865" name="Line 183"/>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8866" name="Line 184"/>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grpSp>
        <p:nvGrpSpPr>
          <p:cNvPr id="28701" name="Group 185"/>
          <p:cNvGrpSpPr>
            <a:grpSpLocks/>
          </p:cNvGrpSpPr>
          <p:nvPr/>
        </p:nvGrpSpPr>
        <p:grpSpPr bwMode="auto">
          <a:xfrm>
            <a:off x="3949700" y="4437063"/>
            <a:ext cx="633413" cy="949325"/>
            <a:chOff x="3623" y="585"/>
            <a:chExt cx="540" cy="810"/>
          </a:xfrm>
        </p:grpSpPr>
        <p:sp>
          <p:nvSpPr>
            <p:cNvPr id="28814" name="AutoShape 186"/>
            <p:cNvSpPr>
              <a:spLocks noChangeArrowheads="1"/>
            </p:cNvSpPr>
            <p:nvPr/>
          </p:nvSpPr>
          <p:spPr bwMode="auto">
            <a:xfrm rot="-5400000">
              <a:off x="3488" y="720"/>
              <a:ext cx="810" cy="540"/>
            </a:xfrm>
            <a:prstGeom prst="foldedCorner">
              <a:avLst>
                <a:gd name="adj" fmla="val 20287"/>
              </a:avLst>
            </a:prstGeom>
            <a:solidFill>
              <a:srgbClr val="EE9F36"/>
            </a:solidFill>
            <a:ln w="12700">
              <a:solidFill>
                <a:schemeClr val="bg1"/>
              </a:solidFill>
              <a:round/>
              <a:headEnd/>
              <a:tailEnd/>
            </a:ln>
          </p:spPr>
          <p:txBody>
            <a:bodyPr lIns="0" tIns="0" rIns="0" bIns="0" anchor="ctr">
              <a:spAutoFit/>
            </a:bodyPr>
            <a:lstStyle/>
            <a:p>
              <a:endParaRPr lang="en-US"/>
            </a:p>
          </p:txBody>
        </p:sp>
        <p:grpSp>
          <p:nvGrpSpPr>
            <p:cNvPr id="28815" name="Group 187"/>
            <p:cNvGrpSpPr>
              <a:grpSpLocks/>
            </p:cNvGrpSpPr>
            <p:nvPr/>
          </p:nvGrpSpPr>
          <p:grpSpPr bwMode="auto">
            <a:xfrm>
              <a:off x="3674" y="1000"/>
              <a:ext cx="437" cy="329"/>
              <a:chOff x="1048" y="2742"/>
              <a:chExt cx="592" cy="445"/>
            </a:xfrm>
          </p:grpSpPr>
          <p:sp>
            <p:nvSpPr>
              <p:cNvPr id="28829" name="Freeform 188"/>
              <p:cNvSpPr>
                <a:spLocks/>
              </p:cNvSpPr>
              <p:nvPr/>
            </p:nvSpPr>
            <p:spPr bwMode="auto">
              <a:xfrm>
                <a:off x="1306" y="2833"/>
                <a:ext cx="77" cy="345"/>
              </a:xfrm>
              <a:custGeom>
                <a:avLst/>
                <a:gdLst>
                  <a:gd name="T0" fmla="*/ 0 w 232"/>
                  <a:gd name="T1" fmla="*/ 0 h 1036"/>
                  <a:gd name="T2" fmla="*/ 0 w 232"/>
                  <a:gd name="T3" fmla="*/ 0 h 1036"/>
                  <a:gd name="T4" fmla="*/ 0 w 232"/>
                  <a:gd name="T5" fmla="*/ 0 h 1036"/>
                  <a:gd name="T6" fmla="*/ 0 w 232"/>
                  <a:gd name="T7" fmla="*/ 0 h 1036"/>
                  <a:gd name="T8" fmla="*/ 0 w 232"/>
                  <a:gd name="T9" fmla="*/ 0 h 1036"/>
                  <a:gd name="T10" fmla="*/ 0 w 232"/>
                  <a:gd name="T11" fmla="*/ 0 h 1036"/>
                  <a:gd name="T12" fmla="*/ 0 w 232"/>
                  <a:gd name="T13" fmla="*/ 0 h 1036"/>
                  <a:gd name="T14" fmla="*/ 0 w 232"/>
                  <a:gd name="T15" fmla="*/ 0 h 1036"/>
                  <a:gd name="T16" fmla="*/ 0 w 232"/>
                  <a:gd name="T17" fmla="*/ 0 h 1036"/>
                  <a:gd name="T18" fmla="*/ 0 w 232"/>
                  <a:gd name="T19" fmla="*/ 0 h 1036"/>
                  <a:gd name="T20" fmla="*/ 0 w 232"/>
                  <a:gd name="T21" fmla="*/ 0 h 1036"/>
                  <a:gd name="T22" fmla="*/ 0 w 232"/>
                  <a:gd name="T23" fmla="*/ 0 h 1036"/>
                  <a:gd name="T24" fmla="*/ 0 w 232"/>
                  <a:gd name="T25" fmla="*/ 0 h 1036"/>
                  <a:gd name="T26" fmla="*/ 0 w 232"/>
                  <a:gd name="T27" fmla="*/ 0 h 1036"/>
                  <a:gd name="T28" fmla="*/ 0 w 232"/>
                  <a:gd name="T29" fmla="*/ 0 h 1036"/>
                  <a:gd name="T30" fmla="*/ 0 w 232"/>
                  <a:gd name="T31" fmla="*/ 0 h 1036"/>
                  <a:gd name="T32" fmla="*/ 0 w 232"/>
                  <a:gd name="T33" fmla="*/ 0 h 1036"/>
                  <a:gd name="T34" fmla="*/ 0 w 232"/>
                  <a:gd name="T35" fmla="*/ 0 h 1036"/>
                  <a:gd name="T36" fmla="*/ 0 w 232"/>
                  <a:gd name="T37" fmla="*/ 0 h 1036"/>
                  <a:gd name="T38" fmla="*/ 0 w 232"/>
                  <a:gd name="T39" fmla="*/ 0 h 1036"/>
                  <a:gd name="T40" fmla="*/ 0 w 232"/>
                  <a:gd name="T41" fmla="*/ 0 h 1036"/>
                  <a:gd name="T42" fmla="*/ 0 w 232"/>
                  <a:gd name="T43" fmla="*/ 0 h 1036"/>
                  <a:gd name="T44" fmla="*/ 0 w 232"/>
                  <a:gd name="T45" fmla="*/ 0 h 1036"/>
                  <a:gd name="T46" fmla="*/ 0 w 232"/>
                  <a:gd name="T47" fmla="*/ 0 h 1036"/>
                  <a:gd name="T48" fmla="*/ 0 w 232"/>
                  <a:gd name="T49" fmla="*/ 0 h 1036"/>
                  <a:gd name="T50" fmla="*/ 0 w 232"/>
                  <a:gd name="T51" fmla="*/ 0 h 1036"/>
                  <a:gd name="T52" fmla="*/ 0 w 232"/>
                  <a:gd name="T53" fmla="*/ 0 h 1036"/>
                  <a:gd name="T54" fmla="*/ 0 w 232"/>
                  <a:gd name="T55" fmla="*/ 0 h 1036"/>
                  <a:gd name="T56" fmla="*/ 0 w 232"/>
                  <a:gd name="T57" fmla="*/ 0 h 1036"/>
                  <a:gd name="T58" fmla="*/ 0 w 232"/>
                  <a:gd name="T59" fmla="*/ 0 h 1036"/>
                  <a:gd name="T60" fmla="*/ 0 w 232"/>
                  <a:gd name="T61" fmla="*/ 0 h 1036"/>
                  <a:gd name="T62" fmla="*/ 0 w 232"/>
                  <a:gd name="T63" fmla="*/ 0 h 1036"/>
                  <a:gd name="T64" fmla="*/ 0 w 232"/>
                  <a:gd name="T65" fmla="*/ 0 h 1036"/>
                  <a:gd name="T66" fmla="*/ 0 w 232"/>
                  <a:gd name="T67" fmla="*/ 0 h 1036"/>
                  <a:gd name="T68" fmla="*/ 0 w 232"/>
                  <a:gd name="T69" fmla="*/ 0 h 1036"/>
                  <a:gd name="T70" fmla="*/ 0 w 232"/>
                  <a:gd name="T71" fmla="*/ 0 h 1036"/>
                  <a:gd name="T72" fmla="*/ 0 w 232"/>
                  <a:gd name="T73" fmla="*/ 0 h 1036"/>
                  <a:gd name="T74" fmla="*/ 0 w 232"/>
                  <a:gd name="T75" fmla="*/ 0 h 1036"/>
                  <a:gd name="T76" fmla="*/ 0 w 232"/>
                  <a:gd name="T77" fmla="*/ 0 h 1036"/>
                  <a:gd name="T78" fmla="*/ 0 w 232"/>
                  <a:gd name="T79" fmla="*/ 0 h 1036"/>
                  <a:gd name="T80" fmla="*/ 0 w 232"/>
                  <a:gd name="T81" fmla="*/ 0 h 1036"/>
                  <a:gd name="T82" fmla="*/ 0 w 232"/>
                  <a:gd name="T83" fmla="*/ 0 h 1036"/>
                  <a:gd name="T84" fmla="*/ 0 w 232"/>
                  <a:gd name="T85" fmla="*/ 0 h 1036"/>
                  <a:gd name="T86" fmla="*/ 0 w 232"/>
                  <a:gd name="T87" fmla="*/ 0 h 1036"/>
                  <a:gd name="T88" fmla="*/ 0 w 232"/>
                  <a:gd name="T89" fmla="*/ 0 h 1036"/>
                  <a:gd name="T90" fmla="*/ 0 w 232"/>
                  <a:gd name="T91" fmla="*/ 0 h 1036"/>
                  <a:gd name="T92" fmla="*/ 0 w 232"/>
                  <a:gd name="T93" fmla="*/ 0 h 1036"/>
                  <a:gd name="T94" fmla="*/ 0 w 232"/>
                  <a:gd name="T95" fmla="*/ 0 h 1036"/>
                  <a:gd name="T96" fmla="*/ 0 w 232"/>
                  <a:gd name="T97" fmla="*/ 0 h 1036"/>
                  <a:gd name="T98" fmla="*/ 0 w 232"/>
                  <a:gd name="T99" fmla="*/ 0 h 1036"/>
                  <a:gd name="T100" fmla="*/ 0 w 232"/>
                  <a:gd name="T101" fmla="*/ 0 h 1036"/>
                  <a:gd name="T102" fmla="*/ 0 w 232"/>
                  <a:gd name="T103" fmla="*/ 0 h 1036"/>
                  <a:gd name="T104" fmla="*/ 0 w 232"/>
                  <a:gd name="T105" fmla="*/ 0 h 1036"/>
                  <a:gd name="T106" fmla="*/ 0 w 232"/>
                  <a:gd name="T107" fmla="*/ 0 h 1036"/>
                  <a:gd name="T108" fmla="*/ 0 w 232"/>
                  <a:gd name="T109" fmla="*/ 0 h 1036"/>
                  <a:gd name="T110" fmla="*/ 0 w 232"/>
                  <a:gd name="T111" fmla="*/ 0 h 1036"/>
                  <a:gd name="T112" fmla="*/ 0 w 232"/>
                  <a:gd name="T113" fmla="*/ 0 h 1036"/>
                  <a:gd name="T114" fmla="*/ 0 w 232"/>
                  <a:gd name="T115" fmla="*/ 0 h 1036"/>
                  <a:gd name="T116" fmla="*/ 0 w 232"/>
                  <a:gd name="T117" fmla="*/ 0 h 10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2"/>
                  <a:gd name="T178" fmla="*/ 0 h 1036"/>
                  <a:gd name="T179" fmla="*/ 232 w 232"/>
                  <a:gd name="T180" fmla="*/ 1036 h 10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2" h="1036">
                    <a:moveTo>
                      <a:pt x="199" y="34"/>
                    </a:moveTo>
                    <a:lnTo>
                      <a:pt x="190" y="27"/>
                    </a:lnTo>
                    <a:lnTo>
                      <a:pt x="181" y="20"/>
                    </a:lnTo>
                    <a:lnTo>
                      <a:pt x="171" y="14"/>
                    </a:lnTo>
                    <a:lnTo>
                      <a:pt x="161" y="9"/>
                    </a:lnTo>
                    <a:lnTo>
                      <a:pt x="151" y="6"/>
                    </a:lnTo>
                    <a:lnTo>
                      <a:pt x="139" y="2"/>
                    </a:lnTo>
                    <a:lnTo>
                      <a:pt x="129" y="1"/>
                    </a:lnTo>
                    <a:lnTo>
                      <a:pt x="117" y="0"/>
                    </a:lnTo>
                    <a:lnTo>
                      <a:pt x="94" y="2"/>
                    </a:lnTo>
                    <a:lnTo>
                      <a:pt x="72" y="10"/>
                    </a:lnTo>
                    <a:lnTo>
                      <a:pt x="52" y="20"/>
                    </a:lnTo>
                    <a:lnTo>
                      <a:pt x="35" y="34"/>
                    </a:lnTo>
                    <a:lnTo>
                      <a:pt x="20" y="51"/>
                    </a:lnTo>
                    <a:lnTo>
                      <a:pt x="10" y="71"/>
                    </a:lnTo>
                    <a:lnTo>
                      <a:pt x="2" y="94"/>
                    </a:lnTo>
                    <a:lnTo>
                      <a:pt x="0" y="117"/>
                    </a:lnTo>
                    <a:lnTo>
                      <a:pt x="0" y="919"/>
                    </a:lnTo>
                    <a:lnTo>
                      <a:pt x="1" y="931"/>
                    </a:lnTo>
                    <a:lnTo>
                      <a:pt x="2" y="942"/>
                    </a:lnTo>
                    <a:lnTo>
                      <a:pt x="6" y="953"/>
                    </a:lnTo>
                    <a:lnTo>
                      <a:pt x="10" y="964"/>
                    </a:lnTo>
                    <a:lnTo>
                      <a:pt x="14" y="974"/>
                    </a:lnTo>
                    <a:lnTo>
                      <a:pt x="20" y="984"/>
                    </a:lnTo>
                    <a:lnTo>
                      <a:pt x="27" y="993"/>
                    </a:lnTo>
                    <a:lnTo>
                      <a:pt x="34" y="1002"/>
                    </a:lnTo>
                    <a:lnTo>
                      <a:pt x="43" y="1009"/>
                    </a:lnTo>
                    <a:lnTo>
                      <a:pt x="52" y="1016"/>
                    </a:lnTo>
                    <a:lnTo>
                      <a:pt x="62" y="1022"/>
                    </a:lnTo>
                    <a:lnTo>
                      <a:pt x="72" y="1026"/>
                    </a:lnTo>
                    <a:lnTo>
                      <a:pt x="83" y="1031"/>
                    </a:lnTo>
                    <a:lnTo>
                      <a:pt x="95" y="1034"/>
                    </a:lnTo>
                    <a:lnTo>
                      <a:pt x="105" y="1035"/>
                    </a:lnTo>
                    <a:lnTo>
                      <a:pt x="117" y="1036"/>
                    </a:lnTo>
                    <a:lnTo>
                      <a:pt x="129" y="1035"/>
                    </a:lnTo>
                    <a:lnTo>
                      <a:pt x="139" y="1034"/>
                    </a:lnTo>
                    <a:lnTo>
                      <a:pt x="151" y="1031"/>
                    </a:lnTo>
                    <a:lnTo>
                      <a:pt x="161" y="1026"/>
                    </a:lnTo>
                    <a:lnTo>
                      <a:pt x="171" y="1022"/>
                    </a:lnTo>
                    <a:lnTo>
                      <a:pt x="181" y="1016"/>
                    </a:lnTo>
                    <a:lnTo>
                      <a:pt x="190" y="1009"/>
                    </a:lnTo>
                    <a:lnTo>
                      <a:pt x="199" y="1002"/>
                    </a:lnTo>
                    <a:lnTo>
                      <a:pt x="206" y="993"/>
                    </a:lnTo>
                    <a:lnTo>
                      <a:pt x="212" y="984"/>
                    </a:lnTo>
                    <a:lnTo>
                      <a:pt x="219" y="974"/>
                    </a:lnTo>
                    <a:lnTo>
                      <a:pt x="224" y="964"/>
                    </a:lnTo>
                    <a:lnTo>
                      <a:pt x="227" y="953"/>
                    </a:lnTo>
                    <a:lnTo>
                      <a:pt x="230" y="942"/>
                    </a:lnTo>
                    <a:lnTo>
                      <a:pt x="231" y="931"/>
                    </a:lnTo>
                    <a:lnTo>
                      <a:pt x="232" y="919"/>
                    </a:lnTo>
                    <a:lnTo>
                      <a:pt x="232" y="117"/>
                    </a:lnTo>
                    <a:lnTo>
                      <a:pt x="231" y="105"/>
                    </a:lnTo>
                    <a:lnTo>
                      <a:pt x="230" y="95"/>
                    </a:lnTo>
                    <a:lnTo>
                      <a:pt x="227" y="83"/>
                    </a:lnTo>
                    <a:lnTo>
                      <a:pt x="224" y="72"/>
                    </a:lnTo>
                    <a:lnTo>
                      <a:pt x="219" y="62"/>
                    </a:lnTo>
                    <a:lnTo>
                      <a:pt x="212" y="52"/>
                    </a:lnTo>
                    <a:lnTo>
                      <a:pt x="206" y="43"/>
                    </a:lnTo>
                    <a:lnTo>
                      <a:pt x="199" y="34"/>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30" name="Freeform 189"/>
              <p:cNvSpPr>
                <a:spLocks/>
              </p:cNvSpPr>
              <p:nvPr/>
            </p:nvSpPr>
            <p:spPr bwMode="auto">
              <a:xfrm>
                <a:off x="1195" y="3074"/>
                <a:ext cx="299" cy="113"/>
              </a:xfrm>
              <a:custGeom>
                <a:avLst/>
                <a:gdLst>
                  <a:gd name="T0" fmla="*/ 0 w 896"/>
                  <a:gd name="T1" fmla="*/ 0 h 340"/>
                  <a:gd name="T2" fmla="*/ 0 w 896"/>
                  <a:gd name="T3" fmla="*/ 0 h 340"/>
                  <a:gd name="T4" fmla="*/ 0 w 896"/>
                  <a:gd name="T5" fmla="*/ 0 h 340"/>
                  <a:gd name="T6" fmla="*/ 0 w 896"/>
                  <a:gd name="T7" fmla="*/ 0 h 340"/>
                  <a:gd name="T8" fmla="*/ 0 w 896"/>
                  <a:gd name="T9" fmla="*/ 0 h 340"/>
                  <a:gd name="T10" fmla="*/ 0 w 896"/>
                  <a:gd name="T11" fmla="*/ 0 h 340"/>
                  <a:gd name="T12" fmla="*/ 0 w 896"/>
                  <a:gd name="T13" fmla="*/ 0 h 340"/>
                  <a:gd name="T14" fmla="*/ 0 w 896"/>
                  <a:gd name="T15" fmla="*/ 0 h 340"/>
                  <a:gd name="T16" fmla="*/ 0 w 896"/>
                  <a:gd name="T17" fmla="*/ 0 h 340"/>
                  <a:gd name="T18" fmla="*/ 0 w 896"/>
                  <a:gd name="T19" fmla="*/ 0 h 340"/>
                  <a:gd name="T20" fmla="*/ 0 w 896"/>
                  <a:gd name="T21" fmla="*/ 0 h 340"/>
                  <a:gd name="T22" fmla="*/ 0 w 896"/>
                  <a:gd name="T23" fmla="*/ 0 h 340"/>
                  <a:gd name="T24" fmla="*/ 0 w 896"/>
                  <a:gd name="T25" fmla="*/ 0 h 340"/>
                  <a:gd name="T26" fmla="*/ 0 w 896"/>
                  <a:gd name="T27" fmla="*/ 0 h 340"/>
                  <a:gd name="T28" fmla="*/ 0 w 896"/>
                  <a:gd name="T29" fmla="*/ 0 h 340"/>
                  <a:gd name="T30" fmla="*/ 0 w 896"/>
                  <a:gd name="T31" fmla="*/ 0 h 340"/>
                  <a:gd name="T32" fmla="*/ 0 w 896"/>
                  <a:gd name="T33" fmla="*/ 0 h 340"/>
                  <a:gd name="T34" fmla="*/ 0 w 896"/>
                  <a:gd name="T35" fmla="*/ 0 h 340"/>
                  <a:gd name="T36" fmla="*/ 0 w 896"/>
                  <a:gd name="T37" fmla="*/ 0 h 340"/>
                  <a:gd name="T38" fmla="*/ 0 w 896"/>
                  <a:gd name="T39" fmla="*/ 0 h 340"/>
                  <a:gd name="T40" fmla="*/ 0 w 896"/>
                  <a:gd name="T41" fmla="*/ 0 h 340"/>
                  <a:gd name="T42" fmla="*/ 0 w 896"/>
                  <a:gd name="T43" fmla="*/ 0 h 340"/>
                  <a:gd name="T44" fmla="*/ 0 w 896"/>
                  <a:gd name="T45" fmla="*/ 0 h 340"/>
                  <a:gd name="T46" fmla="*/ 0 w 896"/>
                  <a:gd name="T47" fmla="*/ 0 h 340"/>
                  <a:gd name="T48" fmla="*/ 0 w 896"/>
                  <a:gd name="T49" fmla="*/ 0 h 340"/>
                  <a:gd name="T50" fmla="*/ 0 w 896"/>
                  <a:gd name="T51" fmla="*/ 0 h 340"/>
                  <a:gd name="T52" fmla="*/ 0 w 896"/>
                  <a:gd name="T53" fmla="*/ 0 h 340"/>
                  <a:gd name="T54" fmla="*/ 0 w 896"/>
                  <a:gd name="T55" fmla="*/ 0 h 340"/>
                  <a:gd name="T56" fmla="*/ 0 w 896"/>
                  <a:gd name="T57" fmla="*/ 0 h 340"/>
                  <a:gd name="T58" fmla="*/ 0 w 896"/>
                  <a:gd name="T59" fmla="*/ 0 h 340"/>
                  <a:gd name="T60" fmla="*/ 0 w 896"/>
                  <a:gd name="T61" fmla="*/ 0 h 340"/>
                  <a:gd name="T62" fmla="*/ 0 w 896"/>
                  <a:gd name="T63" fmla="*/ 0 h 340"/>
                  <a:gd name="T64" fmla="*/ 0 w 896"/>
                  <a:gd name="T65" fmla="*/ 0 h 340"/>
                  <a:gd name="T66" fmla="*/ 0 w 896"/>
                  <a:gd name="T67" fmla="*/ 0 h 340"/>
                  <a:gd name="T68" fmla="*/ 0 w 896"/>
                  <a:gd name="T69" fmla="*/ 0 h 340"/>
                  <a:gd name="T70" fmla="*/ 0 w 896"/>
                  <a:gd name="T71" fmla="*/ 0 h 340"/>
                  <a:gd name="T72" fmla="*/ 0 w 896"/>
                  <a:gd name="T73" fmla="*/ 0 h 340"/>
                  <a:gd name="T74" fmla="*/ 0 w 896"/>
                  <a:gd name="T75" fmla="*/ 0 h 340"/>
                  <a:gd name="T76" fmla="*/ 0 w 896"/>
                  <a:gd name="T77" fmla="*/ 0 h 340"/>
                  <a:gd name="T78" fmla="*/ 0 w 896"/>
                  <a:gd name="T79" fmla="*/ 0 h 340"/>
                  <a:gd name="T80" fmla="*/ 0 w 896"/>
                  <a:gd name="T81" fmla="*/ 0 h 340"/>
                  <a:gd name="T82" fmla="*/ 0 w 896"/>
                  <a:gd name="T83" fmla="*/ 0 h 340"/>
                  <a:gd name="T84" fmla="*/ 0 w 896"/>
                  <a:gd name="T85" fmla="*/ 0 h 340"/>
                  <a:gd name="T86" fmla="*/ 0 w 896"/>
                  <a:gd name="T87" fmla="*/ 0 h 340"/>
                  <a:gd name="T88" fmla="*/ 0 w 896"/>
                  <a:gd name="T89" fmla="*/ 0 h 340"/>
                  <a:gd name="T90" fmla="*/ 0 w 896"/>
                  <a:gd name="T91" fmla="*/ 0 h 340"/>
                  <a:gd name="T92" fmla="*/ 0 w 896"/>
                  <a:gd name="T93" fmla="*/ 0 h 340"/>
                  <a:gd name="T94" fmla="*/ 0 w 896"/>
                  <a:gd name="T95" fmla="*/ 0 h 340"/>
                  <a:gd name="T96" fmla="*/ 0 w 896"/>
                  <a:gd name="T97" fmla="*/ 0 h 340"/>
                  <a:gd name="T98" fmla="*/ 0 w 896"/>
                  <a:gd name="T99" fmla="*/ 0 h 3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96"/>
                  <a:gd name="T151" fmla="*/ 0 h 340"/>
                  <a:gd name="T152" fmla="*/ 896 w 896"/>
                  <a:gd name="T153" fmla="*/ 340 h 34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96" h="340">
                    <a:moveTo>
                      <a:pt x="825" y="132"/>
                    </a:moveTo>
                    <a:lnTo>
                      <a:pt x="809" y="117"/>
                    </a:lnTo>
                    <a:lnTo>
                      <a:pt x="791" y="102"/>
                    </a:lnTo>
                    <a:lnTo>
                      <a:pt x="773" y="89"/>
                    </a:lnTo>
                    <a:lnTo>
                      <a:pt x="753" y="77"/>
                    </a:lnTo>
                    <a:lnTo>
                      <a:pt x="732" y="65"/>
                    </a:lnTo>
                    <a:lnTo>
                      <a:pt x="710" y="53"/>
                    </a:lnTo>
                    <a:lnTo>
                      <a:pt x="687" y="44"/>
                    </a:lnTo>
                    <a:lnTo>
                      <a:pt x="663" y="35"/>
                    </a:lnTo>
                    <a:lnTo>
                      <a:pt x="639" y="27"/>
                    </a:lnTo>
                    <a:lnTo>
                      <a:pt x="613" y="20"/>
                    </a:lnTo>
                    <a:lnTo>
                      <a:pt x="587" y="14"/>
                    </a:lnTo>
                    <a:lnTo>
                      <a:pt x="560" y="9"/>
                    </a:lnTo>
                    <a:lnTo>
                      <a:pt x="534" y="5"/>
                    </a:lnTo>
                    <a:lnTo>
                      <a:pt x="505" y="2"/>
                    </a:lnTo>
                    <a:lnTo>
                      <a:pt x="477" y="1"/>
                    </a:lnTo>
                    <a:lnTo>
                      <a:pt x="449" y="0"/>
                    </a:lnTo>
                    <a:lnTo>
                      <a:pt x="403" y="1"/>
                    </a:lnTo>
                    <a:lnTo>
                      <a:pt x="359" y="7"/>
                    </a:lnTo>
                    <a:lnTo>
                      <a:pt x="315" y="13"/>
                    </a:lnTo>
                    <a:lnTo>
                      <a:pt x="275" y="24"/>
                    </a:lnTo>
                    <a:lnTo>
                      <a:pt x="236" y="35"/>
                    </a:lnTo>
                    <a:lnTo>
                      <a:pt x="199" y="50"/>
                    </a:lnTo>
                    <a:lnTo>
                      <a:pt x="164" y="67"/>
                    </a:lnTo>
                    <a:lnTo>
                      <a:pt x="132" y="85"/>
                    </a:lnTo>
                    <a:lnTo>
                      <a:pt x="103" y="106"/>
                    </a:lnTo>
                    <a:lnTo>
                      <a:pt x="77" y="128"/>
                    </a:lnTo>
                    <a:lnTo>
                      <a:pt x="55" y="153"/>
                    </a:lnTo>
                    <a:lnTo>
                      <a:pt x="35" y="177"/>
                    </a:lnTo>
                    <a:lnTo>
                      <a:pt x="21" y="205"/>
                    </a:lnTo>
                    <a:lnTo>
                      <a:pt x="10" y="232"/>
                    </a:lnTo>
                    <a:lnTo>
                      <a:pt x="3" y="261"/>
                    </a:lnTo>
                    <a:lnTo>
                      <a:pt x="0" y="291"/>
                    </a:lnTo>
                    <a:lnTo>
                      <a:pt x="0" y="308"/>
                    </a:lnTo>
                    <a:lnTo>
                      <a:pt x="0" y="340"/>
                    </a:lnTo>
                    <a:lnTo>
                      <a:pt x="33" y="340"/>
                    </a:lnTo>
                    <a:lnTo>
                      <a:pt x="50" y="340"/>
                    </a:lnTo>
                    <a:lnTo>
                      <a:pt x="846" y="340"/>
                    </a:lnTo>
                    <a:lnTo>
                      <a:pt x="863" y="340"/>
                    </a:lnTo>
                    <a:lnTo>
                      <a:pt x="896" y="340"/>
                    </a:lnTo>
                    <a:lnTo>
                      <a:pt x="896" y="308"/>
                    </a:lnTo>
                    <a:lnTo>
                      <a:pt x="896" y="291"/>
                    </a:lnTo>
                    <a:lnTo>
                      <a:pt x="895" y="269"/>
                    </a:lnTo>
                    <a:lnTo>
                      <a:pt x="892" y="248"/>
                    </a:lnTo>
                    <a:lnTo>
                      <a:pt x="886" y="227"/>
                    </a:lnTo>
                    <a:lnTo>
                      <a:pt x="878" y="207"/>
                    </a:lnTo>
                    <a:lnTo>
                      <a:pt x="869" y="188"/>
                    </a:lnTo>
                    <a:lnTo>
                      <a:pt x="856" y="168"/>
                    </a:lnTo>
                    <a:lnTo>
                      <a:pt x="842" y="150"/>
                    </a:lnTo>
                    <a:lnTo>
                      <a:pt x="825" y="132"/>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31" name="Freeform 190"/>
              <p:cNvSpPr>
                <a:spLocks/>
              </p:cNvSpPr>
              <p:nvPr/>
            </p:nvSpPr>
            <p:spPr bwMode="auto">
              <a:xfrm>
                <a:off x="1307" y="2742"/>
                <a:ext cx="78" cy="78"/>
              </a:xfrm>
              <a:custGeom>
                <a:avLst/>
                <a:gdLst>
                  <a:gd name="T0" fmla="*/ 0 w 233"/>
                  <a:gd name="T1" fmla="*/ 0 h 233"/>
                  <a:gd name="T2" fmla="*/ 0 w 233"/>
                  <a:gd name="T3" fmla="*/ 0 h 233"/>
                  <a:gd name="T4" fmla="*/ 0 w 233"/>
                  <a:gd name="T5" fmla="*/ 0 h 233"/>
                  <a:gd name="T6" fmla="*/ 0 w 233"/>
                  <a:gd name="T7" fmla="*/ 0 h 233"/>
                  <a:gd name="T8" fmla="*/ 0 w 233"/>
                  <a:gd name="T9" fmla="*/ 0 h 233"/>
                  <a:gd name="T10" fmla="*/ 0 w 233"/>
                  <a:gd name="T11" fmla="*/ 0 h 233"/>
                  <a:gd name="T12" fmla="*/ 0 w 233"/>
                  <a:gd name="T13" fmla="*/ 0 h 233"/>
                  <a:gd name="T14" fmla="*/ 0 w 233"/>
                  <a:gd name="T15" fmla="*/ 0 h 233"/>
                  <a:gd name="T16" fmla="*/ 0 w 233"/>
                  <a:gd name="T17" fmla="*/ 0 h 233"/>
                  <a:gd name="T18" fmla="*/ 0 w 233"/>
                  <a:gd name="T19" fmla="*/ 0 h 233"/>
                  <a:gd name="T20" fmla="*/ 0 w 233"/>
                  <a:gd name="T21" fmla="*/ 0 h 233"/>
                  <a:gd name="T22" fmla="*/ 0 w 233"/>
                  <a:gd name="T23" fmla="*/ 0 h 233"/>
                  <a:gd name="T24" fmla="*/ 0 w 233"/>
                  <a:gd name="T25" fmla="*/ 0 h 233"/>
                  <a:gd name="T26" fmla="*/ 0 w 233"/>
                  <a:gd name="T27" fmla="*/ 0 h 233"/>
                  <a:gd name="T28" fmla="*/ 0 w 233"/>
                  <a:gd name="T29" fmla="*/ 0 h 233"/>
                  <a:gd name="T30" fmla="*/ 0 w 233"/>
                  <a:gd name="T31" fmla="*/ 0 h 233"/>
                  <a:gd name="T32" fmla="*/ 0 w 233"/>
                  <a:gd name="T33" fmla="*/ 0 h 233"/>
                  <a:gd name="T34" fmla="*/ 0 w 233"/>
                  <a:gd name="T35" fmla="*/ 0 h 233"/>
                  <a:gd name="T36" fmla="*/ 0 w 233"/>
                  <a:gd name="T37" fmla="*/ 0 h 233"/>
                  <a:gd name="T38" fmla="*/ 0 w 233"/>
                  <a:gd name="T39" fmla="*/ 0 h 233"/>
                  <a:gd name="T40" fmla="*/ 0 w 233"/>
                  <a:gd name="T41" fmla="*/ 0 h 233"/>
                  <a:gd name="T42" fmla="*/ 0 w 233"/>
                  <a:gd name="T43" fmla="*/ 0 h 233"/>
                  <a:gd name="T44" fmla="*/ 0 w 233"/>
                  <a:gd name="T45" fmla="*/ 0 h 233"/>
                  <a:gd name="T46" fmla="*/ 0 w 233"/>
                  <a:gd name="T47" fmla="*/ 0 h 233"/>
                  <a:gd name="T48" fmla="*/ 0 w 233"/>
                  <a:gd name="T49" fmla="*/ 0 h 233"/>
                  <a:gd name="T50" fmla="*/ 0 w 233"/>
                  <a:gd name="T51" fmla="*/ 0 h 233"/>
                  <a:gd name="T52" fmla="*/ 0 w 233"/>
                  <a:gd name="T53" fmla="*/ 0 h 233"/>
                  <a:gd name="T54" fmla="*/ 0 w 233"/>
                  <a:gd name="T55" fmla="*/ 0 h 233"/>
                  <a:gd name="T56" fmla="*/ 0 w 233"/>
                  <a:gd name="T57" fmla="*/ 0 h 233"/>
                  <a:gd name="T58" fmla="*/ 0 w 233"/>
                  <a:gd name="T59" fmla="*/ 0 h 233"/>
                  <a:gd name="T60" fmla="*/ 0 w 233"/>
                  <a:gd name="T61" fmla="*/ 0 h 233"/>
                  <a:gd name="T62" fmla="*/ 0 w 233"/>
                  <a:gd name="T63" fmla="*/ 0 h 233"/>
                  <a:gd name="T64" fmla="*/ 0 w 233"/>
                  <a:gd name="T65" fmla="*/ 0 h 233"/>
                  <a:gd name="T66" fmla="*/ 0 w 233"/>
                  <a:gd name="T67" fmla="*/ 0 h 233"/>
                  <a:gd name="T68" fmla="*/ 0 w 233"/>
                  <a:gd name="T69" fmla="*/ 0 h 233"/>
                  <a:gd name="T70" fmla="*/ 0 w 233"/>
                  <a:gd name="T71" fmla="*/ 0 h 233"/>
                  <a:gd name="T72" fmla="*/ 0 w 233"/>
                  <a:gd name="T73" fmla="*/ 0 h 233"/>
                  <a:gd name="T74" fmla="*/ 0 w 233"/>
                  <a:gd name="T75" fmla="*/ 0 h 233"/>
                  <a:gd name="T76" fmla="*/ 0 w 233"/>
                  <a:gd name="T77" fmla="*/ 0 h 233"/>
                  <a:gd name="T78" fmla="*/ 0 w 233"/>
                  <a:gd name="T79" fmla="*/ 0 h 233"/>
                  <a:gd name="T80" fmla="*/ 0 w 233"/>
                  <a:gd name="T81" fmla="*/ 0 h 233"/>
                  <a:gd name="T82" fmla="*/ 0 w 233"/>
                  <a:gd name="T83" fmla="*/ 0 h 233"/>
                  <a:gd name="T84" fmla="*/ 0 w 233"/>
                  <a:gd name="T85" fmla="*/ 0 h 233"/>
                  <a:gd name="T86" fmla="*/ 0 w 233"/>
                  <a:gd name="T87" fmla="*/ 0 h 233"/>
                  <a:gd name="T88" fmla="*/ 0 w 233"/>
                  <a:gd name="T89" fmla="*/ 0 h 233"/>
                  <a:gd name="T90" fmla="*/ 0 w 233"/>
                  <a:gd name="T91" fmla="*/ 0 h 233"/>
                  <a:gd name="T92" fmla="*/ 0 w 233"/>
                  <a:gd name="T93" fmla="*/ 0 h 233"/>
                  <a:gd name="T94" fmla="*/ 0 w 233"/>
                  <a:gd name="T95" fmla="*/ 0 h 233"/>
                  <a:gd name="T96" fmla="*/ 0 w 233"/>
                  <a:gd name="T97" fmla="*/ 0 h 233"/>
                  <a:gd name="T98" fmla="*/ 0 w 233"/>
                  <a:gd name="T99" fmla="*/ 0 h 233"/>
                  <a:gd name="T100" fmla="*/ 0 w 233"/>
                  <a:gd name="T101" fmla="*/ 0 h 233"/>
                  <a:gd name="T102" fmla="*/ 0 w 233"/>
                  <a:gd name="T103" fmla="*/ 0 h 233"/>
                  <a:gd name="T104" fmla="*/ 0 w 233"/>
                  <a:gd name="T105" fmla="*/ 0 h 233"/>
                  <a:gd name="T106" fmla="*/ 0 w 233"/>
                  <a:gd name="T107" fmla="*/ 0 h 233"/>
                  <a:gd name="T108" fmla="*/ 0 w 233"/>
                  <a:gd name="T109" fmla="*/ 0 h 233"/>
                  <a:gd name="T110" fmla="*/ 0 w 233"/>
                  <a:gd name="T111" fmla="*/ 0 h 233"/>
                  <a:gd name="T112" fmla="*/ 0 w 233"/>
                  <a:gd name="T113" fmla="*/ 0 h 23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33"/>
                  <a:gd name="T172" fmla="*/ 0 h 233"/>
                  <a:gd name="T173" fmla="*/ 233 w 233"/>
                  <a:gd name="T174" fmla="*/ 233 h 23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33" h="233">
                    <a:moveTo>
                      <a:pt x="199" y="34"/>
                    </a:moveTo>
                    <a:lnTo>
                      <a:pt x="190" y="26"/>
                    </a:lnTo>
                    <a:lnTo>
                      <a:pt x="181" y="20"/>
                    </a:lnTo>
                    <a:lnTo>
                      <a:pt x="171" y="14"/>
                    </a:lnTo>
                    <a:lnTo>
                      <a:pt x="162" y="8"/>
                    </a:lnTo>
                    <a:lnTo>
                      <a:pt x="151" y="5"/>
                    </a:lnTo>
                    <a:lnTo>
                      <a:pt x="139" y="2"/>
                    </a:lnTo>
                    <a:lnTo>
                      <a:pt x="129" y="1"/>
                    </a:lnTo>
                    <a:lnTo>
                      <a:pt x="117" y="0"/>
                    </a:lnTo>
                    <a:lnTo>
                      <a:pt x="94" y="2"/>
                    </a:lnTo>
                    <a:lnTo>
                      <a:pt x="72" y="9"/>
                    </a:lnTo>
                    <a:lnTo>
                      <a:pt x="51" y="20"/>
                    </a:lnTo>
                    <a:lnTo>
                      <a:pt x="34" y="34"/>
                    </a:lnTo>
                    <a:lnTo>
                      <a:pt x="21" y="52"/>
                    </a:lnTo>
                    <a:lnTo>
                      <a:pt x="10" y="71"/>
                    </a:lnTo>
                    <a:lnTo>
                      <a:pt x="3" y="93"/>
                    </a:lnTo>
                    <a:lnTo>
                      <a:pt x="0" y="116"/>
                    </a:lnTo>
                    <a:lnTo>
                      <a:pt x="2" y="128"/>
                    </a:lnTo>
                    <a:lnTo>
                      <a:pt x="3" y="140"/>
                    </a:lnTo>
                    <a:lnTo>
                      <a:pt x="6" y="150"/>
                    </a:lnTo>
                    <a:lnTo>
                      <a:pt x="9" y="161"/>
                    </a:lnTo>
                    <a:lnTo>
                      <a:pt x="14" y="171"/>
                    </a:lnTo>
                    <a:lnTo>
                      <a:pt x="20" y="181"/>
                    </a:lnTo>
                    <a:lnTo>
                      <a:pt x="27" y="191"/>
                    </a:lnTo>
                    <a:lnTo>
                      <a:pt x="34" y="199"/>
                    </a:lnTo>
                    <a:lnTo>
                      <a:pt x="43" y="206"/>
                    </a:lnTo>
                    <a:lnTo>
                      <a:pt x="52" y="214"/>
                    </a:lnTo>
                    <a:lnTo>
                      <a:pt x="62" y="219"/>
                    </a:lnTo>
                    <a:lnTo>
                      <a:pt x="73" y="224"/>
                    </a:lnTo>
                    <a:lnTo>
                      <a:pt x="83" y="228"/>
                    </a:lnTo>
                    <a:lnTo>
                      <a:pt x="94" y="231"/>
                    </a:lnTo>
                    <a:lnTo>
                      <a:pt x="105" y="232"/>
                    </a:lnTo>
                    <a:lnTo>
                      <a:pt x="117" y="233"/>
                    </a:lnTo>
                    <a:lnTo>
                      <a:pt x="129" y="232"/>
                    </a:lnTo>
                    <a:lnTo>
                      <a:pt x="139" y="231"/>
                    </a:lnTo>
                    <a:lnTo>
                      <a:pt x="151" y="228"/>
                    </a:lnTo>
                    <a:lnTo>
                      <a:pt x="162" y="224"/>
                    </a:lnTo>
                    <a:lnTo>
                      <a:pt x="171" y="219"/>
                    </a:lnTo>
                    <a:lnTo>
                      <a:pt x="181" y="214"/>
                    </a:lnTo>
                    <a:lnTo>
                      <a:pt x="190" y="206"/>
                    </a:lnTo>
                    <a:lnTo>
                      <a:pt x="199" y="199"/>
                    </a:lnTo>
                    <a:lnTo>
                      <a:pt x="206" y="191"/>
                    </a:lnTo>
                    <a:lnTo>
                      <a:pt x="214" y="181"/>
                    </a:lnTo>
                    <a:lnTo>
                      <a:pt x="219" y="171"/>
                    </a:lnTo>
                    <a:lnTo>
                      <a:pt x="224" y="161"/>
                    </a:lnTo>
                    <a:lnTo>
                      <a:pt x="227" y="150"/>
                    </a:lnTo>
                    <a:lnTo>
                      <a:pt x="231" y="140"/>
                    </a:lnTo>
                    <a:lnTo>
                      <a:pt x="232" y="128"/>
                    </a:lnTo>
                    <a:lnTo>
                      <a:pt x="233" y="116"/>
                    </a:lnTo>
                    <a:lnTo>
                      <a:pt x="232" y="105"/>
                    </a:lnTo>
                    <a:lnTo>
                      <a:pt x="231" y="94"/>
                    </a:lnTo>
                    <a:lnTo>
                      <a:pt x="227" y="82"/>
                    </a:lnTo>
                    <a:lnTo>
                      <a:pt x="224" y="72"/>
                    </a:lnTo>
                    <a:lnTo>
                      <a:pt x="219" y="61"/>
                    </a:lnTo>
                    <a:lnTo>
                      <a:pt x="214" y="52"/>
                    </a:lnTo>
                    <a:lnTo>
                      <a:pt x="206" y="42"/>
                    </a:lnTo>
                    <a:lnTo>
                      <a:pt x="199" y="34"/>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32" name="Freeform 191"/>
              <p:cNvSpPr>
                <a:spLocks/>
              </p:cNvSpPr>
              <p:nvPr/>
            </p:nvSpPr>
            <p:spPr bwMode="auto">
              <a:xfrm>
                <a:off x="1318" y="2753"/>
                <a:ext cx="56" cy="56"/>
              </a:xfrm>
              <a:custGeom>
                <a:avLst/>
                <a:gdLst>
                  <a:gd name="T0" fmla="*/ 0 w 167"/>
                  <a:gd name="T1" fmla="*/ 0 h 166"/>
                  <a:gd name="T2" fmla="*/ 0 w 167"/>
                  <a:gd name="T3" fmla="*/ 0 h 166"/>
                  <a:gd name="T4" fmla="*/ 0 w 167"/>
                  <a:gd name="T5" fmla="*/ 0 h 166"/>
                  <a:gd name="T6" fmla="*/ 0 w 167"/>
                  <a:gd name="T7" fmla="*/ 0 h 166"/>
                  <a:gd name="T8" fmla="*/ 0 w 167"/>
                  <a:gd name="T9" fmla="*/ 0 h 166"/>
                  <a:gd name="T10" fmla="*/ 0 w 167"/>
                  <a:gd name="T11" fmla="*/ 0 h 166"/>
                  <a:gd name="T12" fmla="*/ 0 w 167"/>
                  <a:gd name="T13" fmla="*/ 0 h 166"/>
                  <a:gd name="T14" fmla="*/ 0 w 167"/>
                  <a:gd name="T15" fmla="*/ 0 h 166"/>
                  <a:gd name="T16" fmla="*/ 0 w 167"/>
                  <a:gd name="T17" fmla="*/ 0 h 166"/>
                  <a:gd name="T18" fmla="*/ 0 w 167"/>
                  <a:gd name="T19" fmla="*/ 0 h 166"/>
                  <a:gd name="T20" fmla="*/ 0 w 167"/>
                  <a:gd name="T21" fmla="*/ 0 h 166"/>
                  <a:gd name="T22" fmla="*/ 0 w 167"/>
                  <a:gd name="T23" fmla="*/ 0 h 166"/>
                  <a:gd name="T24" fmla="*/ 0 w 167"/>
                  <a:gd name="T25" fmla="*/ 0 h 166"/>
                  <a:gd name="T26" fmla="*/ 0 w 167"/>
                  <a:gd name="T27" fmla="*/ 0 h 166"/>
                  <a:gd name="T28" fmla="*/ 0 w 167"/>
                  <a:gd name="T29" fmla="*/ 0 h 166"/>
                  <a:gd name="T30" fmla="*/ 0 w 167"/>
                  <a:gd name="T31" fmla="*/ 0 h 166"/>
                  <a:gd name="T32" fmla="*/ 0 w 167"/>
                  <a:gd name="T33" fmla="*/ 0 h 166"/>
                  <a:gd name="T34" fmla="*/ 0 w 167"/>
                  <a:gd name="T35" fmla="*/ 0 h 166"/>
                  <a:gd name="T36" fmla="*/ 0 w 167"/>
                  <a:gd name="T37" fmla="*/ 0 h 166"/>
                  <a:gd name="T38" fmla="*/ 0 w 167"/>
                  <a:gd name="T39" fmla="*/ 0 h 166"/>
                  <a:gd name="T40" fmla="*/ 0 w 167"/>
                  <a:gd name="T41" fmla="*/ 0 h 166"/>
                  <a:gd name="T42" fmla="*/ 0 w 167"/>
                  <a:gd name="T43" fmla="*/ 0 h 166"/>
                  <a:gd name="T44" fmla="*/ 0 w 167"/>
                  <a:gd name="T45" fmla="*/ 0 h 166"/>
                  <a:gd name="T46" fmla="*/ 0 w 167"/>
                  <a:gd name="T47" fmla="*/ 0 h 166"/>
                  <a:gd name="T48" fmla="*/ 0 w 167"/>
                  <a:gd name="T49" fmla="*/ 0 h 166"/>
                  <a:gd name="T50" fmla="*/ 0 w 167"/>
                  <a:gd name="T51" fmla="*/ 0 h 166"/>
                  <a:gd name="T52" fmla="*/ 0 w 167"/>
                  <a:gd name="T53" fmla="*/ 0 h 166"/>
                  <a:gd name="T54" fmla="*/ 0 w 167"/>
                  <a:gd name="T55" fmla="*/ 0 h 166"/>
                  <a:gd name="T56" fmla="*/ 0 w 167"/>
                  <a:gd name="T57" fmla="*/ 0 h 166"/>
                  <a:gd name="T58" fmla="*/ 0 w 167"/>
                  <a:gd name="T59" fmla="*/ 0 h 166"/>
                  <a:gd name="T60" fmla="*/ 0 w 167"/>
                  <a:gd name="T61" fmla="*/ 0 h 166"/>
                  <a:gd name="T62" fmla="*/ 0 w 167"/>
                  <a:gd name="T63" fmla="*/ 0 h 166"/>
                  <a:gd name="T64" fmla="*/ 0 w 167"/>
                  <a:gd name="T65" fmla="*/ 0 h 166"/>
                  <a:gd name="T66" fmla="*/ 0 w 167"/>
                  <a:gd name="T67" fmla="*/ 0 h 166"/>
                  <a:gd name="T68" fmla="*/ 0 w 167"/>
                  <a:gd name="T69" fmla="*/ 0 h 166"/>
                  <a:gd name="T70" fmla="*/ 0 w 167"/>
                  <a:gd name="T71" fmla="*/ 0 h 166"/>
                  <a:gd name="T72" fmla="*/ 0 w 167"/>
                  <a:gd name="T73" fmla="*/ 0 h 166"/>
                  <a:gd name="T74" fmla="*/ 0 w 167"/>
                  <a:gd name="T75" fmla="*/ 0 h 166"/>
                  <a:gd name="T76" fmla="*/ 0 w 167"/>
                  <a:gd name="T77" fmla="*/ 0 h 166"/>
                  <a:gd name="T78" fmla="*/ 0 w 167"/>
                  <a:gd name="T79" fmla="*/ 0 h 166"/>
                  <a:gd name="T80" fmla="*/ 0 w 167"/>
                  <a:gd name="T81" fmla="*/ 0 h 166"/>
                  <a:gd name="T82" fmla="*/ 0 w 167"/>
                  <a:gd name="T83" fmla="*/ 0 h 166"/>
                  <a:gd name="T84" fmla="*/ 0 w 167"/>
                  <a:gd name="T85" fmla="*/ 0 h 166"/>
                  <a:gd name="T86" fmla="*/ 0 w 167"/>
                  <a:gd name="T87" fmla="*/ 0 h 166"/>
                  <a:gd name="T88" fmla="*/ 0 w 167"/>
                  <a:gd name="T89" fmla="*/ 0 h 16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7"/>
                  <a:gd name="T136" fmla="*/ 0 h 166"/>
                  <a:gd name="T137" fmla="*/ 167 w 167"/>
                  <a:gd name="T138" fmla="*/ 166 h 16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7" h="166">
                    <a:moveTo>
                      <a:pt x="84" y="166"/>
                    </a:moveTo>
                    <a:lnTo>
                      <a:pt x="93" y="166"/>
                    </a:lnTo>
                    <a:lnTo>
                      <a:pt x="100" y="165"/>
                    </a:lnTo>
                    <a:lnTo>
                      <a:pt x="108" y="163"/>
                    </a:lnTo>
                    <a:lnTo>
                      <a:pt x="116" y="160"/>
                    </a:lnTo>
                    <a:lnTo>
                      <a:pt x="123" y="157"/>
                    </a:lnTo>
                    <a:lnTo>
                      <a:pt x="130" y="152"/>
                    </a:lnTo>
                    <a:lnTo>
                      <a:pt x="136" y="147"/>
                    </a:lnTo>
                    <a:lnTo>
                      <a:pt x="142" y="142"/>
                    </a:lnTo>
                    <a:lnTo>
                      <a:pt x="153" y="129"/>
                    </a:lnTo>
                    <a:lnTo>
                      <a:pt x="160" y="114"/>
                    </a:lnTo>
                    <a:lnTo>
                      <a:pt x="165" y="98"/>
                    </a:lnTo>
                    <a:lnTo>
                      <a:pt x="167" y="82"/>
                    </a:lnTo>
                    <a:lnTo>
                      <a:pt x="165" y="66"/>
                    </a:lnTo>
                    <a:lnTo>
                      <a:pt x="160" y="51"/>
                    </a:lnTo>
                    <a:lnTo>
                      <a:pt x="153" y="37"/>
                    </a:lnTo>
                    <a:lnTo>
                      <a:pt x="142" y="24"/>
                    </a:lnTo>
                    <a:lnTo>
                      <a:pt x="136" y="19"/>
                    </a:lnTo>
                    <a:lnTo>
                      <a:pt x="130" y="13"/>
                    </a:lnTo>
                    <a:lnTo>
                      <a:pt x="123" y="9"/>
                    </a:lnTo>
                    <a:lnTo>
                      <a:pt x="116" y="6"/>
                    </a:lnTo>
                    <a:lnTo>
                      <a:pt x="108" y="3"/>
                    </a:lnTo>
                    <a:lnTo>
                      <a:pt x="100" y="1"/>
                    </a:lnTo>
                    <a:lnTo>
                      <a:pt x="93" y="0"/>
                    </a:lnTo>
                    <a:lnTo>
                      <a:pt x="84" y="0"/>
                    </a:lnTo>
                    <a:lnTo>
                      <a:pt x="67" y="2"/>
                    </a:lnTo>
                    <a:lnTo>
                      <a:pt x="51" y="6"/>
                    </a:lnTo>
                    <a:lnTo>
                      <a:pt x="37" y="13"/>
                    </a:lnTo>
                    <a:lnTo>
                      <a:pt x="25" y="24"/>
                    </a:lnTo>
                    <a:lnTo>
                      <a:pt x="14" y="36"/>
                    </a:lnTo>
                    <a:lnTo>
                      <a:pt x="7" y="51"/>
                    </a:lnTo>
                    <a:lnTo>
                      <a:pt x="2" y="65"/>
                    </a:lnTo>
                    <a:lnTo>
                      <a:pt x="0" y="82"/>
                    </a:lnTo>
                    <a:lnTo>
                      <a:pt x="1" y="98"/>
                    </a:lnTo>
                    <a:lnTo>
                      <a:pt x="7" y="114"/>
                    </a:lnTo>
                    <a:lnTo>
                      <a:pt x="14" y="129"/>
                    </a:lnTo>
                    <a:lnTo>
                      <a:pt x="25" y="142"/>
                    </a:lnTo>
                    <a:lnTo>
                      <a:pt x="31" y="147"/>
                    </a:lnTo>
                    <a:lnTo>
                      <a:pt x="37" y="152"/>
                    </a:lnTo>
                    <a:lnTo>
                      <a:pt x="45" y="157"/>
                    </a:lnTo>
                    <a:lnTo>
                      <a:pt x="52" y="160"/>
                    </a:lnTo>
                    <a:lnTo>
                      <a:pt x="60" y="163"/>
                    </a:lnTo>
                    <a:lnTo>
                      <a:pt x="68" y="165"/>
                    </a:lnTo>
                    <a:lnTo>
                      <a:pt x="76" y="166"/>
                    </a:lnTo>
                    <a:lnTo>
                      <a:pt x="84" y="16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33" name="Freeform 192"/>
              <p:cNvSpPr>
                <a:spLocks/>
              </p:cNvSpPr>
              <p:nvPr/>
            </p:nvSpPr>
            <p:spPr bwMode="auto">
              <a:xfrm>
                <a:off x="1329" y="2764"/>
                <a:ext cx="34" cy="34"/>
              </a:xfrm>
              <a:custGeom>
                <a:avLst/>
                <a:gdLst>
                  <a:gd name="T0" fmla="*/ 0 w 101"/>
                  <a:gd name="T1" fmla="*/ 0 h 100"/>
                  <a:gd name="T2" fmla="*/ 0 w 101"/>
                  <a:gd name="T3" fmla="*/ 0 h 100"/>
                  <a:gd name="T4" fmla="*/ 0 w 101"/>
                  <a:gd name="T5" fmla="*/ 0 h 100"/>
                  <a:gd name="T6" fmla="*/ 0 w 101"/>
                  <a:gd name="T7" fmla="*/ 0 h 100"/>
                  <a:gd name="T8" fmla="*/ 0 w 101"/>
                  <a:gd name="T9" fmla="*/ 0 h 100"/>
                  <a:gd name="T10" fmla="*/ 0 w 101"/>
                  <a:gd name="T11" fmla="*/ 0 h 100"/>
                  <a:gd name="T12" fmla="*/ 0 w 101"/>
                  <a:gd name="T13" fmla="*/ 0 h 100"/>
                  <a:gd name="T14" fmla="*/ 0 w 101"/>
                  <a:gd name="T15" fmla="*/ 0 h 100"/>
                  <a:gd name="T16" fmla="*/ 0 w 101"/>
                  <a:gd name="T17" fmla="*/ 0 h 100"/>
                  <a:gd name="T18" fmla="*/ 0 w 101"/>
                  <a:gd name="T19" fmla="*/ 0 h 100"/>
                  <a:gd name="T20" fmla="*/ 0 w 101"/>
                  <a:gd name="T21" fmla="*/ 0 h 100"/>
                  <a:gd name="T22" fmla="*/ 0 w 101"/>
                  <a:gd name="T23" fmla="*/ 0 h 100"/>
                  <a:gd name="T24" fmla="*/ 0 w 101"/>
                  <a:gd name="T25" fmla="*/ 0 h 100"/>
                  <a:gd name="T26" fmla="*/ 0 w 101"/>
                  <a:gd name="T27" fmla="*/ 0 h 100"/>
                  <a:gd name="T28" fmla="*/ 0 w 101"/>
                  <a:gd name="T29" fmla="*/ 0 h 100"/>
                  <a:gd name="T30" fmla="*/ 0 w 101"/>
                  <a:gd name="T31" fmla="*/ 0 h 100"/>
                  <a:gd name="T32" fmla="*/ 0 w 101"/>
                  <a:gd name="T33" fmla="*/ 0 h 100"/>
                  <a:gd name="T34" fmla="*/ 0 w 101"/>
                  <a:gd name="T35" fmla="*/ 0 h 100"/>
                  <a:gd name="T36" fmla="*/ 0 w 101"/>
                  <a:gd name="T37" fmla="*/ 0 h 100"/>
                  <a:gd name="T38" fmla="*/ 0 w 101"/>
                  <a:gd name="T39" fmla="*/ 0 h 100"/>
                  <a:gd name="T40" fmla="*/ 0 w 101"/>
                  <a:gd name="T41" fmla="*/ 0 h 100"/>
                  <a:gd name="T42" fmla="*/ 0 w 101"/>
                  <a:gd name="T43" fmla="*/ 0 h 100"/>
                  <a:gd name="T44" fmla="*/ 0 w 101"/>
                  <a:gd name="T45" fmla="*/ 0 h 100"/>
                  <a:gd name="T46" fmla="*/ 0 w 101"/>
                  <a:gd name="T47" fmla="*/ 0 h 100"/>
                  <a:gd name="T48" fmla="*/ 0 w 101"/>
                  <a:gd name="T49" fmla="*/ 0 h 100"/>
                  <a:gd name="T50" fmla="*/ 0 w 101"/>
                  <a:gd name="T51" fmla="*/ 0 h 100"/>
                  <a:gd name="T52" fmla="*/ 0 w 101"/>
                  <a:gd name="T53" fmla="*/ 0 h 100"/>
                  <a:gd name="T54" fmla="*/ 0 w 101"/>
                  <a:gd name="T55" fmla="*/ 0 h 100"/>
                  <a:gd name="T56" fmla="*/ 0 w 101"/>
                  <a:gd name="T57" fmla="*/ 0 h 100"/>
                  <a:gd name="T58" fmla="*/ 0 w 101"/>
                  <a:gd name="T59" fmla="*/ 0 h 100"/>
                  <a:gd name="T60" fmla="*/ 0 w 101"/>
                  <a:gd name="T61" fmla="*/ 0 h 100"/>
                  <a:gd name="T62" fmla="*/ 0 w 101"/>
                  <a:gd name="T63" fmla="*/ 0 h 100"/>
                  <a:gd name="T64" fmla="*/ 0 w 101"/>
                  <a:gd name="T65" fmla="*/ 0 h 100"/>
                  <a:gd name="T66" fmla="*/ 0 w 101"/>
                  <a:gd name="T67" fmla="*/ 0 h 100"/>
                  <a:gd name="T68" fmla="*/ 0 w 101"/>
                  <a:gd name="T69" fmla="*/ 0 h 100"/>
                  <a:gd name="T70" fmla="*/ 0 w 101"/>
                  <a:gd name="T71" fmla="*/ 0 h 100"/>
                  <a:gd name="T72" fmla="*/ 0 w 101"/>
                  <a:gd name="T73" fmla="*/ 0 h 100"/>
                  <a:gd name="T74" fmla="*/ 0 w 101"/>
                  <a:gd name="T75" fmla="*/ 0 h 100"/>
                  <a:gd name="T76" fmla="*/ 0 w 101"/>
                  <a:gd name="T77" fmla="*/ 0 h 100"/>
                  <a:gd name="T78" fmla="*/ 0 w 101"/>
                  <a:gd name="T79" fmla="*/ 0 h 100"/>
                  <a:gd name="T80" fmla="*/ 0 w 101"/>
                  <a:gd name="T81" fmla="*/ 0 h 100"/>
                  <a:gd name="T82" fmla="*/ 0 w 101"/>
                  <a:gd name="T83" fmla="*/ 0 h 100"/>
                  <a:gd name="T84" fmla="*/ 0 w 101"/>
                  <a:gd name="T85" fmla="*/ 0 h 100"/>
                  <a:gd name="T86" fmla="*/ 0 w 101"/>
                  <a:gd name="T87" fmla="*/ 0 h 100"/>
                  <a:gd name="T88" fmla="*/ 0 w 101"/>
                  <a:gd name="T89" fmla="*/ 0 h 1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1"/>
                  <a:gd name="T136" fmla="*/ 0 h 100"/>
                  <a:gd name="T137" fmla="*/ 101 w 101"/>
                  <a:gd name="T138" fmla="*/ 100 h 10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1" h="100">
                    <a:moveTo>
                      <a:pt x="0" y="49"/>
                    </a:moveTo>
                    <a:lnTo>
                      <a:pt x="1" y="40"/>
                    </a:lnTo>
                    <a:lnTo>
                      <a:pt x="4" y="30"/>
                    </a:lnTo>
                    <a:lnTo>
                      <a:pt x="9" y="22"/>
                    </a:lnTo>
                    <a:lnTo>
                      <a:pt x="15" y="14"/>
                    </a:lnTo>
                    <a:lnTo>
                      <a:pt x="19" y="11"/>
                    </a:lnTo>
                    <a:lnTo>
                      <a:pt x="22" y="8"/>
                    </a:lnTo>
                    <a:lnTo>
                      <a:pt x="27" y="6"/>
                    </a:lnTo>
                    <a:lnTo>
                      <a:pt x="32" y="4"/>
                    </a:lnTo>
                    <a:lnTo>
                      <a:pt x="36" y="2"/>
                    </a:lnTo>
                    <a:lnTo>
                      <a:pt x="40" y="1"/>
                    </a:lnTo>
                    <a:lnTo>
                      <a:pt x="46" y="0"/>
                    </a:lnTo>
                    <a:lnTo>
                      <a:pt x="51" y="0"/>
                    </a:lnTo>
                    <a:lnTo>
                      <a:pt x="56" y="0"/>
                    </a:lnTo>
                    <a:lnTo>
                      <a:pt x="61" y="1"/>
                    </a:lnTo>
                    <a:lnTo>
                      <a:pt x="66" y="2"/>
                    </a:lnTo>
                    <a:lnTo>
                      <a:pt x="70" y="4"/>
                    </a:lnTo>
                    <a:lnTo>
                      <a:pt x="74" y="6"/>
                    </a:lnTo>
                    <a:lnTo>
                      <a:pt x="79" y="8"/>
                    </a:lnTo>
                    <a:lnTo>
                      <a:pt x="83" y="11"/>
                    </a:lnTo>
                    <a:lnTo>
                      <a:pt x="86" y="14"/>
                    </a:lnTo>
                    <a:lnTo>
                      <a:pt x="92" y="22"/>
                    </a:lnTo>
                    <a:lnTo>
                      <a:pt x="97" y="30"/>
                    </a:lnTo>
                    <a:lnTo>
                      <a:pt x="100" y="40"/>
                    </a:lnTo>
                    <a:lnTo>
                      <a:pt x="101" y="49"/>
                    </a:lnTo>
                    <a:lnTo>
                      <a:pt x="100" y="60"/>
                    </a:lnTo>
                    <a:lnTo>
                      <a:pt x="97" y="68"/>
                    </a:lnTo>
                    <a:lnTo>
                      <a:pt x="92" y="78"/>
                    </a:lnTo>
                    <a:lnTo>
                      <a:pt x="86" y="85"/>
                    </a:lnTo>
                    <a:lnTo>
                      <a:pt x="79" y="92"/>
                    </a:lnTo>
                    <a:lnTo>
                      <a:pt x="70" y="96"/>
                    </a:lnTo>
                    <a:lnTo>
                      <a:pt x="61" y="99"/>
                    </a:lnTo>
                    <a:lnTo>
                      <a:pt x="51" y="100"/>
                    </a:lnTo>
                    <a:lnTo>
                      <a:pt x="46" y="100"/>
                    </a:lnTo>
                    <a:lnTo>
                      <a:pt x="40" y="99"/>
                    </a:lnTo>
                    <a:lnTo>
                      <a:pt x="36" y="98"/>
                    </a:lnTo>
                    <a:lnTo>
                      <a:pt x="32" y="96"/>
                    </a:lnTo>
                    <a:lnTo>
                      <a:pt x="27" y="94"/>
                    </a:lnTo>
                    <a:lnTo>
                      <a:pt x="22" y="92"/>
                    </a:lnTo>
                    <a:lnTo>
                      <a:pt x="19" y="89"/>
                    </a:lnTo>
                    <a:lnTo>
                      <a:pt x="15" y="85"/>
                    </a:lnTo>
                    <a:lnTo>
                      <a:pt x="9" y="78"/>
                    </a:lnTo>
                    <a:lnTo>
                      <a:pt x="4" y="68"/>
                    </a:lnTo>
                    <a:lnTo>
                      <a:pt x="1" y="60"/>
                    </a:lnTo>
                    <a:lnTo>
                      <a:pt x="0" y="49"/>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34" name="Freeform 193"/>
              <p:cNvSpPr>
                <a:spLocks/>
              </p:cNvSpPr>
              <p:nvPr/>
            </p:nvSpPr>
            <p:spPr bwMode="auto">
              <a:xfrm>
                <a:off x="1396" y="2867"/>
                <a:ext cx="244" cy="153"/>
              </a:xfrm>
              <a:custGeom>
                <a:avLst/>
                <a:gdLst>
                  <a:gd name="T0" fmla="*/ 0 w 733"/>
                  <a:gd name="T1" fmla="*/ 0 h 461"/>
                  <a:gd name="T2" fmla="*/ 0 w 733"/>
                  <a:gd name="T3" fmla="*/ 0 h 461"/>
                  <a:gd name="T4" fmla="*/ 0 w 733"/>
                  <a:gd name="T5" fmla="*/ 0 h 461"/>
                  <a:gd name="T6" fmla="*/ 0 w 733"/>
                  <a:gd name="T7" fmla="*/ 0 h 461"/>
                  <a:gd name="T8" fmla="*/ 0 w 733"/>
                  <a:gd name="T9" fmla="*/ 0 h 461"/>
                  <a:gd name="T10" fmla="*/ 0 w 733"/>
                  <a:gd name="T11" fmla="*/ 0 h 461"/>
                  <a:gd name="T12" fmla="*/ 0 w 733"/>
                  <a:gd name="T13" fmla="*/ 0 h 461"/>
                  <a:gd name="T14" fmla="*/ 0 w 733"/>
                  <a:gd name="T15" fmla="*/ 0 h 461"/>
                  <a:gd name="T16" fmla="*/ 0 w 733"/>
                  <a:gd name="T17" fmla="*/ 0 h 461"/>
                  <a:gd name="T18" fmla="*/ 0 w 733"/>
                  <a:gd name="T19" fmla="*/ 0 h 461"/>
                  <a:gd name="T20" fmla="*/ 0 w 733"/>
                  <a:gd name="T21" fmla="*/ 0 h 461"/>
                  <a:gd name="T22" fmla="*/ 0 w 733"/>
                  <a:gd name="T23" fmla="*/ 0 h 461"/>
                  <a:gd name="T24" fmla="*/ 0 w 733"/>
                  <a:gd name="T25" fmla="*/ 0 h 461"/>
                  <a:gd name="T26" fmla="*/ 0 w 733"/>
                  <a:gd name="T27" fmla="*/ 0 h 461"/>
                  <a:gd name="T28" fmla="*/ 0 w 733"/>
                  <a:gd name="T29" fmla="*/ 0 h 461"/>
                  <a:gd name="T30" fmla="*/ 0 w 733"/>
                  <a:gd name="T31" fmla="*/ 0 h 461"/>
                  <a:gd name="T32" fmla="*/ 0 w 733"/>
                  <a:gd name="T33" fmla="*/ 0 h 461"/>
                  <a:gd name="T34" fmla="*/ 0 w 733"/>
                  <a:gd name="T35" fmla="*/ 0 h 461"/>
                  <a:gd name="T36" fmla="*/ 0 w 733"/>
                  <a:gd name="T37" fmla="*/ 0 h 461"/>
                  <a:gd name="T38" fmla="*/ 0 w 733"/>
                  <a:gd name="T39" fmla="*/ 0 h 461"/>
                  <a:gd name="T40" fmla="*/ 0 w 733"/>
                  <a:gd name="T41" fmla="*/ 0 h 461"/>
                  <a:gd name="T42" fmla="*/ 0 w 733"/>
                  <a:gd name="T43" fmla="*/ 0 h 461"/>
                  <a:gd name="T44" fmla="*/ 0 w 733"/>
                  <a:gd name="T45" fmla="*/ 0 h 461"/>
                  <a:gd name="T46" fmla="*/ 0 w 733"/>
                  <a:gd name="T47" fmla="*/ 0 h 461"/>
                  <a:gd name="T48" fmla="*/ 0 w 733"/>
                  <a:gd name="T49" fmla="*/ 0 h 461"/>
                  <a:gd name="T50" fmla="*/ 0 w 733"/>
                  <a:gd name="T51" fmla="*/ 0 h 461"/>
                  <a:gd name="T52" fmla="*/ 0 w 733"/>
                  <a:gd name="T53" fmla="*/ 0 h 461"/>
                  <a:gd name="T54" fmla="*/ 0 w 733"/>
                  <a:gd name="T55" fmla="*/ 0 h 461"/>
                  <a:gd name="T56" fmla="*/ 0 w 733"/>
                  <a:gd name="T57" fmla="*/ 0 h 461"/>
                  <a:gd name="T58" fmla="*/ 0 w 733"/>
                  <a:gd name="T59" fmla="*/ 0 h 461"/>
                  <a:gd name="T60" fmla="*/ 0 w 733"/>
                  <a:gd name="T61" fmla="*/ 0 h 461"/>
                  <a:gd name="T62" fmla="*/ 0 w 733"/>
                  <a:gd name="T63" fmla="*/ 0 h 461"/>
                  <a:gd name="T64" fmla="*/ 0 w 733"/>
                  <a:gd name="T65" fmla="*/ 0 h 461"/>
                  <a:gd name="T66" fmla="*/ 0 w 733"/>
                  <a:gd name="T67" fmla="*/ 0 h 461"/>
                  <a:gd name="T68" fmla="*/ 0 w 733"/>
                  <a:gd name="T69" fmla="*/ 0 h 461"/>
                  <a:gd name="T70" fmla="*/ 0 w 733"/>
                  <a:gd name="T71" fmla="*/ 0 h 461"/>
                  <a:gd name="T72" fmla="*/ 0 w 733"/>
                  <a:gd name="T73" fmla="*/ 0 h 461"/>
                  <a:gd name="T74" fmla="*/ 0 w 733"/>
                  <a:gd name="T75" fmla="*/ 0 h 461"/>
                  <a:gd name="T76" fmla="*/ 0 w 733"/>
                  <a:gd name="T77" fmla="*/ 0 h 461"/>
                  <a:gd name="T78" fmla="*/ 0 w 733"/>
                  <a:gd name="T79" fmla="*/ 0 h 461"/>
                  <a:gd name="T80" fmla="*/ 0 w 733"/>
                  <a:gd name="T81" fmla="*/ 0 h 461"/>
                  <a:gd name="T82" fmla="*/ 0 w 733"/>
                  <a:gd name="T83" fmla="*/ 0 h 4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3"/>
                  <a:gd name="T127" fmla="*/ 0 h 461"/>
                  <a:gd name="T128" fmla="*/ 733 w 733"/>
                  <a:gd name="T129" fmla="*/ 461 h 4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3" h="461">
                    <a:moveTo>
                      <a:pt x="728" y="50"/>
                    </a:moveTo>
                    <a:lnTo>
                      <a:pt x="728" y="50"/>
                    </a:lnTo>
                    <a:lnTo>
                      <a:pt x="728" y="49"/>
                    </a:lnTo>
                    <a:lnTo>
                      <a:pt x="728" y="46"/>
                    </a:lnTo>
                    <a:lnTo>
                      <a:pt x="727" y="40"/>
                    </a:lnTo>
                    <a:lnTo>
                      <a:pt x="725" y="34"/>
                    </a:lnTo>
                    <a:lnTo>
                      <a:pt x="725" y="32"/>
                    </a:lnTo>
                    <a:lnTo>
                      <a:pt x="718" y="0"/>
                    </a:lnTo>
                    <a:lnTo>
                      <a:pt x="686" y="6"/>
                    </a:lnTo>
                    <a:lnTo>
                      <a:pt x="669" y="8"/>
                    </a:lnTo>
                    <a:lnTo>
                      <a:pt x="48" y="119"/>
                    </a:lnTo>
                    <a:lnTo>
                      <a:pt x="31" y="121"/>
                    </a:lnTo>
                    <a:lnTo>
                      <a:pt x="0" y="127"/>
                    </a:lnTo>
                    <a:lnTo>
                      <a:pt x="5" y="160"/>
                    </a:lnTo>
                    <a:lnTo>
                      <a:pt x="5" y="162"/>
                    </a:lnTo>
                    <a:lnTo>
                      <a:pt x="6" y="167"/>
                    </a:lnTo>
                    <a:lnTo>
                      <a:pt x="7" y="173"/>
                    </a:lnTo>
                    <a:lnTo>
                      <a:pt x="7" y="175"/>
                    </a:lnTo>
                    <a:lnTo>
                      <a:pt x="7" y="176"/>
                    </a:lnTo>
                    <a:lnTo>
                      <a:pt x="7" y="177"/>
                    </a:lnTo>
                    <a:lnTo>
                      <a:pt x="8" y="178"/>
                    </a:lnTo>
                    <a:lnTo>
                      <a:pt x="8" y="179"/>
                    </a:lnTo>
                    <a:lnTo>
                      <a:pt x="8" y="180"/>
                    </a:lnTo>
                    <a:lnTo>
                      <a:pt x="8" y="181"/>
                    </a:lnTo>
                    <a:lnTo>
                      <a:pt x="15" y="213"/>
                    </a:lnTo>
                    <a:lnTo>
                      <a:pt x="26" y="244"/>
                    </a:lnTo>
                    <a:lnTo>
                      <a:pt x="39" y="273"/>
                    </a:lnTo>
                    <a:lnTo>
                      <a:pt x="56" y="301"/>
                    </a:lnTo>
                    <a:lnTo>
                      <a:pt x="74" y="328"/>
                    </a:lnTo>
                    <a:lnTo>
                      <a:pt x="96" y="352"/>
                    </a:lnTo>
                    <a:lnTo>
                      <a:pt x="120" y="375"/>
                    </a:lnTo>
                    <a:lnTo>
                      <a:pt x="147" y="395"/>
                    </a:lnTo>
                    <a:lnTo>
                      <a:pt x="162" y="405"/>
                    </a:lnTo>
                    <a:lnTo>
                      <a:pt x="178" y="414"/>
                    </a:lnTo>
                    <a:lnTo>
                      <a:pt x="194" y="423"/>
                    </a:lnTo>
                    <a:lnTo>
                      <a:pt x="210" y="430"/>
                    </a:lnTo>
                    <a:lnTo>
                      <a:pt x="227" y="437"/>
                    </a:lnTo>
                    <a:lnTo>
                      <a:pt x="244" y="443"/>
                    </a:lnTo>
                    <a:lnTo>
                      <a:pt x="262" y="448"/>
                    </a:lnTo>
                    <a:lnTo>
                      <a:pt x="280" y="453"/>
                    </a:lnTo>
                    <a:lnTo>
                      <a:pt x="298" y="456"/>
                    </a:lnTo>
                    <a:lnTo>
                      <a:pt x="316" y="458"/>
                    </a:lnTo>
                    <a:lnTo>
                      <a:pt x="335" y="460"/>
                    </a:lnTo>
                    <a:lnTo>
                      <a:pt x="354" y="461"/>
                    </a:lnTo>
                    <a:lnTo>
                      <a:pt x="372" y="461"/>
                    </a:lnTo>
                    <a:lnTo>
                      <a:pt x="391" y="460"/>
                    </a:lnTo>
                    <a:lnTo>
                      <a:pt x="410" y="458"/>
                    </a:lnTo>
                    <a:lnTo>
                      <a:pt x="428" y="455"/>
                    </a:lnTo>
                    <a:lnTo>
                      <a:pt x="447" y="452"/>
                    </a:lnTo>
                    <a:lnTo>
                      <a:pt x="465" y="446"/>
                    </a:lnTo>
                    <a:lnTo>
                      <a:pt x="483" y="441"/>
                    </a:lnTo>
                    <a:lnTo>
                      <a:pt x="500" y="435"/>
                    </a:lnTo>
                    <a:lnTo>
                      <a:pt x="518" y="428"/>
                    </a:lnTo>
                    <a:lnTo>
                      <a:pt x="534" y="420"/>
                    </a:lnTo>
                    <a:lnTo>
                      <a:pt x="551" y="411"/>
                    </a:lnTo>
                    <a:lnTo>
                      <a:pt x="567" y="403"/>
                    </a:lnTo>
                    <a:lnTo>
                      <a:pt x="581" y="392"/>
                    </a:lnTo>
                    <a:lnTo>
                      <a:pt x="596" y="382"/>
                    </a:lnTo>
                    <a:lnTo>
                      <a:pt x="611" y="370"/>
                    </a:lnTo>
                    <a:lnTo>
                      <a:pt x="625" y="358"/>
                    </a:lnTo>
                    <a:lnTo>
                      <a:pt x="638" y="346"/>
                    </a:lnTo>
                    <a:lnTo>
                      <a:pt x="650" y="332"/>
                    </a:lnTo>
                    <a:lnTo>
                      <a:pt x="662" y="318"/>
                    </a:lnTo>
                    <a:lnTo>
                      <a:pt x="673" y="303"/>
                    </a:lnTo>
                    <a:lnTo>
                      <a:pt x="691" y="274"/>
                    </a:lnTo>
                    <a:lnTo>
                      <a:pt x="706" y="245"/>
                    </a:lnTo>
                    <a:lnTo>
                      <a:pt x="717" y="215"/>
                    </a:lnTo>
                    <a:lnTo>
                      <a:pt x="726" y="183"/>
                    </a:lnTo>
                    <a:lnTo>
                      <a:pt x="731" y="152"/>
                    </a:lnTo>
                    <a:lnTo>
                      <a:pt x="733" y="119"/>
                    </a:lnTo>
                    <a:lnTo>
                      <a:pt x="733" y="87"/>
                    </a:lnTo>
                    <a:lnTo>
                      <a:pt x="729" y="54"/>
                    </a:lnTo>
                    <a:lnTo>
                      <a:pt x="729" y="53"/>
                    </a:lnTo>
                    <a:lnTo>
                      <a:pt x="729" y="52"/>
                    </a:lnTo>
                    <a:lnTo>
                      <a:pt x="728" y="51"/>
                    </a:lnTo>
                    <a:lnTo>
                      <a:pt x="728" y="5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35" name="Freeform 194"/>
              <p:cNvSpPr>
                <a:spLocks/>
              </p:cNvSpPr>
              <p:nvPr/>
            </p:nvSpPr>
            <p:spPr bwMode="auto">
              <a:xfrm>
                <a:off x="1409" y="2879"/>
                <a:ext cx="220"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8"/>
                    </a:lnTo>
                    <a:lnTo>
                      <a:pt x="657" y="17"/>
                    </a:lnTo>
                    <a:lnTo>
                      <a:pt x="654" y="0"/>
                    </a:lnTo>
                    <a:lnTo>
                      <a:pt x="638" y="3"/>
                    </a:lnTo>
                    <a:lnTo>
                      <a:pt x="16" y="114"/>
                    </a:lnTo>
                    <a:lnTo>
                      <a:pt x="0" y="116"/>
                    </a:lnTo>
                    <a:lnTo>
                      <a:pt x="0" y="118"/>
                    </a:lnTo>
                    <a:lnTo>
                      <a:pt x="1" y="123"/>
                    </a:lnTo>
                    <a:lnTo>
                      <a:pt x="2" y="129"/>
                    </a:lnTo>
                    <a:lnTo>
                      <a:pt x="2" y="132"/>
                    </a:lnTo>
                    <a:lnTo>
                      <a:pt x="2" y="133"/>
                    </a:lnTo>
                    <a:lnTo>
                      <a:pt x="2" y="134"/>
                    </a:lnTo>
                    <a:lnTo>
                      <a:pt x="3" y="135"/>
                    </a:lnTo>
                    <a:lnTo>
                      <a:pt x="3" y="136"/>
                    </a:lnTo>
                    <a:lnTo>
                      <a:pt x="3" y="137"/>
                    </a:lnTo>
                    <a:lnTo>
                      <a:pt x="3" y="138"/>
                    </a:lnTo>
                    <a:lnTo>
                      <a:pt x="9" y="167"/>
                    </a:lnTo>
                    <a:lnTo>
                      <a:pt x="19" y="194"/>
                    </a:lnTo>
                    <a:lnTo>
                      <a:pt x="30" y="221"/>
                    </a:lnTo>
                    <a:lnTo>
                      <a:pt x="45" y="245"/>
                    </a:lnTo>
                    <a:lnTo>
                      <a:pt x="62" y="269"/>
                    </a:lnTo>
                    <a:lnTo>
                      <a:pt x="82" y="291"/>
                    </a:lnTo>
                    <a:lnTo>
                      <a:pt x="104" y="312"/>
                    </a:lnTo>
                    <a:lnTo>
                      <a:pt x="128" y="330"/>
                    </a:lnTo>
                    <a:lnTo>
                      <a:pt x="142" y="338"/>
                    </a:lnTo>
                    <a:lnTo>
                      <a:pt x="156" y="347"/>
                    </a:lnTo>
                    <a:lnTo>
                      <a:pt x="170" y="354"/>
                    </a:lnTo>
                    <a:lnTo>
                      <a:pt x="185" y="362"/>
                    </a:lnTo>
                    <a:lnTo>
                      <a:pt x="201" y="368"/>
                    </a:lnTo>
                    <a:lnTo>
                      <a:pt x="217" y="373"/>
                    </a:lnTo>
                    <a:lnTo>
                      <a:pt x="233" y="377"/>
                    </a:lnTo>
                    <a:lnTo>
                      <a:pt x="249" y="382"/>
                    </a:lnTo>
                    <a:lnTo>
                      <a:pt x="266" y="385"/>
                    </a:lnTo>
                    <a:lnTo>
                      <a:pt x="283" y="387"/>
                    </a:lnTo>
                    <a:lnTo>
                      <a:pt x="299" y="388"/>
                    </a:lnTo>
                    <a:lnTo>
                      <a:pt x="316" y="389"/>
                    </a:lnTo>
                    <a:lnTo>
                      <a:pt x="334" y="389"/>
                    </a:lnTo>
                    <a:lnTo>
                      <a:pt x="351" y="388"/>
                    </a:lnTo>
                    <a:lnTo>
                      <a:pt x="368" y="386"/>
                    </a:lnTo>
                    <a:lnTo>
                      <a:pt x="384" y="384"/>
                    </a:lnTo>
                    <a:lnTo>
                      <a:pt x="401" y="381"/>
                    </a:lnTo>
                    <a:lnTo>
                      <a:pt x="417" y="376"/>
                    </a:lnTo>
                    <a:lnTo>
                      <a:pt x="434" y="372"/>
                    </a:lnTo>
                    <a:lnTo>
                      <a:pt x="450" y="366"/>
                    </a:lnTo>
                    <a:lnTo>
                      <a:pt x="466" y="359"/>
                    </a:lnTo>
                    <a:lnTo>
                      <a:pt x="481" y="353"/>
                    </a:lnTo>
                    <a:lnTo>
                      <a:pt x="496" y="345"/>
                    </a:lnTo>
                    <a:lnTo>
                      <a:pt x="511" y="336"/>
                    </a:lnTo>
                    <a:lnTo>
                      <a:pt x="524" y="328"/>
                    </a:lnTo>
                    <a:lnTo>
                      <a:pt x="538" y="317"/>
                    </a:lnTo>
                    <a:lnTo>
                      <a:pt x="551" y="306"/>
                    </a:lnTo>
                    <a:lnTo>
                      <a:pt x="564" y="296"/>
                    </a:lnTo>
                    <a:lnTo>
                      <a:pt x="575" y="284"/>
                    </a:lnTo>
                    <a:lnTo>
                      <a:pt x="587" y="273"/>
                    </a:lnTo>
                    <a:lnTo>
                      <a:pt x="598" y="260"/>
                    </a:lnTo>
                    <a:lnTo>
                      <a:pt x="607" y="246"/>
                    </a:lnTo>
                    <a:lnTo>
                      <a:pt x="623" y="221"/>
                    </a:lnTo>
                    <a:lnTo>
                      <a:pt x="637" y="194"/>
                    </a:lnTo>
                    <a:lnTo>
                      <a:pt x="647" y="167"/>
                    </a:lnTo>
                    <a:lnTo>
                      <a:pt x="655" y="138"/>
                    </a:lnTo>
                    <a:lnTo>
                      <a:pt x="660" y="109"/>
                    </a:lnTo>
                    <a:lnTo>
                      <a:pt x="662" y="81"/>
                    </a:lnTo>
                    <a:lnTo>
                      <a:pt x="661" y="51"/>
                    </a:lnTo>
                    <a:lnTo>
                      <a:pt x="658" y="22"/>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36" name="Freeform 195"/>
              <p:cNvSpPr>
                <a:spLocks/>
              </p:cNvSpPr>
              <p:nvPr/>
            </p:nvSpPr>
            <p:spPr bwMode="auto">
              <a:xfrm>
                <a:off x="1421" y="2892"/>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3"/>
                    </a:moveTo>
                    <a:lnTo>
                      <a:pt x="325" y="315"/>
                    </a:lnTo>
                    <a:lnTo>
                      <a:pt x="309" y="317"/>
                    </a:lnTo>
                    <a:lnTo>
                      <a:pt x="295" y="318"/>
                    </a:lnTo>
                    <a:lnTo>
                      <a:pt x="279" y="318"/>
                    </a:lnTo>
                    <a:lnTo>
                      <a:pt x="264" y="317"/>
                    </a:lnTo>
                    <a:lnTo>
                      <a:pt x="248" y="316"/>
                    </a:lnTo>
                    <a:lnTo>
                      <a:pt x="233" y="314"/>
                    </a:lnTo>
                    <a:lnTo>
                      <a:pt x="218" y="311"/>
                    </a:lnTo>
                    <a:lnTo>
                      <a:pt x="203" y="308"/>
                    </a:lnTo>
                    <a:lnTo>
                      <a:pt x="189" y="304"/>
                    </a:lnTo>
                    <a:lnTo>
                      <a:pt x="175" y="299"/>
                    </a:lnTo>
                    <a:lnTo>
                      <a:pt x="161" y="293"/>
                    </a:lnTo>
                    <a:lnTo>
                      <a:pt x="147" y="287"/>
                    </a:lnTo>
                    <a:lnTo>
                      <a:pt x="134" y="280"/>
                    </a:lnTo>
                    <a:lnTo>
                      <a:pt x="122" y="273"/>
                    </a:lnTo>
                    <a:lnTo>
                      <a:pt x="109" y="264"/>
                    </a:lnTo>
                    <a:lnTo>
                      <a:pt x="89" y="248"/>
                    </a:lnTo>
                    <a:lnTo>
                      <a:pt x="70" y="231"/>
                    </a:lnTo>
                    <a:lnTo>
                      <a:pt x="54" y="213"/>
                    </a:lnTo>
                    <a:lnTo>
                      <a:pt x="39" y="193"/>
                    </a:lnTo>
                    <a:lnTo>
                      <a:pt x="25" y="172"/>
                    </a:lnTo>
                    <a:lnTo>
                      <a:pt x="15" y="151"/>
                    </a:lnTo>
                    <a:lnTo>
                      <a:pt x="6" y="128"/>
                    </a:lnTo>
                    <a:lnTo>
                      <a:pt x="0" y="104"/>
                    </a:lnTo>
                    <a:lnTo>
                      <a:pt x="589" y="0"/>
                    </a:lnTo>
                    <a:lnTo>
                      <a:pt x="591" y="28"/>
                    </a:lnTo>
                    <a:lnTo>
                      <a:pt x="590" y="54"/>
                    </a:lnTo>
                    <a:lnTo>
                      <a:pt x="587" y="81"/>
                    </a:lnTo>
                    <a:lnTo>
                      <a:pt x="581" y="107"/>
                    </a:lnTo>
                    <a:lnTo>
                      <a:pt x="572" y="132"/>
                    </a:lnTo>
                    <a:lnTo>
                      <a:pt x="561" y="156"/>
                    </a:lnTo>
                    <a:lnTo>
                      <a:pt x="547" y="179"/>
                    </a:lnTo>
                    <a:lnTo>
                      <a:pt x="532" y="201"/>
                    </a:lnTo>
                    <a:lnTo>
                      <a:pt x="514" y="222"/>
                    </a:lnTo>
                    <a:lnTo>
                      <a:pt x="494" y="241"/>
                    </a:lnTo>
                    <a:lnTo>
                      <a:pt x="473" y="258"/>
                    </a:lnTo>
                    <a:lnTo>
                      <a:pt x="449" y="273"/>
                    </a:lnTo>
                    <a:lnTo>
                      <a:pt x="424" y="287"/>
                    </a:lnTo>
                    <a:lnTo>
                      <a:pt x="397" y="298"/>
                    </a:lnTo>
                    <a:lnTo>
                      <a:pt x="370" y="307"/>
                    </a:lnTo>
                    <a:lnTo>
                      <a:pt x="340" y="313"/>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37" name="Freeform 196"/>
              <p:cNvSpPr>
                <a:spLocks/>
              </p:cNvSpPr>
              <p:nvPr/>
            </p:nvSpPr>
            <p:spPr bwMode="auto">
              <a:xfrm>
                <a:off x="1499" y="2846"/>
                <a:ext cx="26" cy="45"/>
              </a:xfrm>
              <a:custGeom>
                <a:avLst/>
                <a:gdLst>
                  <a:gd name="T0" fmla="*/ 0 w 76"/>
                  <a:gd name="T1" fmla="*/ 0 h 136"/>
                  <a:gd name="T2" fmla="*/ 0 w 76"/>
                  <a:gd name="T3" fmla="*/ 0 h 136"/>
                  <a:gd name="T4" fmla="*/ 0 w 76"/>
                  <a:gd name="T5" fmla="*/ 0 h 136"/>
                  <a:gd name="T6" fmla="*/ 0 w 76"/>
                  <a:gd name="T7" fmla="*/ 0 h 136"/>
                  <a:gd name="T8" fmla="*/ 0 w 76"/>
                  <a:gd name="T9" fmla="*/ 0 h 136"/>
                  <a:gd name="T10" fmla="*/ 0 60000 65536"/>
                  <a:gd name="T11" fmla="*/ 0 60000 65536"/>
                  <a:gd name="T12" fmla="*/ 0 60000 65536"/>
                  <a:gd name="T13" fmla="*/ 0 60000 65536"/>
                  <a:gd name="T14" fmla="*/ 0 60000 65536"/>
                  <a:gd name="T15" fmla="*/ 0 w 76"/>
                  <a:gd name="T16" fmla="*/ 0 h 136"/>
                  <a:gd name="T17" fmla="*/ 76 w 76"/>
                  <a:gd name="T18" fmla="*/ 136 h 136"/>
                </a:gdLst>
                <a:ahLst/>
                <a:cxnLst>
                  <a:cxn ang="T10">
                    <a:pos x="T0" y="T1"/>
                  </a:cxn>
                  <a:cxn ang="T11">
                    <a:pos x="T2" y="T3"/>
                  </a:cxn>
                  <a:cxn ang="T12">
                    <a:pos x="T4" y="T5"/>
                  </a:cxn>
                  <a:cxn ang="T13">
                    <a:pos x="T6" y="T7"/>
                  </a:cxn>
                  <a:cxn ang="T14">
                    <a:pos x="T8" y="T9"/>
                  </a:cxn>
                </a:cxnLst>
                <a:rect l="T15" t="T16" r="T17" b="T18"/>
                <a:pathLst>
                  <a:path w="76" h="136">
                    <a:moveTo>
                      <a:pt x="0" y="10"/>
                    </a:moveTo>
                    <a:lnTo>
                      <a:pt x="22" y="136"/>
                    </a:lnTo>
                    <a:lnTo>
                      <a:pt x="76" y="127"/>
                    </a:lnTo>
                    <a:lnTo>
                      <a:pt x="54" y="0"/>
                    </a:lnTo>
                    <a:lnTo>
                      <a:pt x="0" y="1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38" name="Freeform 197"/>
              <p:cNvSpPr>
                <a:spLocks/>
              </p:cNvSpPr>
              <p:nvPr/>
            </p:nvSpPr>
            <p:spPr bwMode="auto">
              <a:xfrm>
                <a:off x="1048" y="2928"/>
                <a:ext cx="245" cy="153"/>
              </a:xfrm>
              <a:custGeom>
                <a:avLst/>
                <a:gdLst>
                  <a:gd name="T0" fmla="*/ 0 w 734"/>
                  <a:gd name="T1" fmla="*/ 0 h 460"/>
                  <a:gd name="T2" fmla="*/ 0 w 734"/>
                  <a:gd name="T3" fmla="*/ 0 h 460"/>
                  <a:gd name="T4" fmla="*/ 0 w 734"/>
                  <a:gd name="T5" fmla="*/ 0 h 460"/>
                  <a:gd name="T6" fmla="*/ 0 w 734"/>
                  <a:gd name="T7" fmla="*/ 0 h 460"/>
                  <a:gd name="T8" fmla="*/ 0 w 734"/>
                  <a:gd name="T9" fmla="*/ 0 h 460"/>
                  <a:gd name="T10" fmla="*/ 0 w 734"/>
                  <a:gd name="T11" fmla="*/ 0 h 460"/>
                  <a:gd name="T12" fmla="*/ 0 w 734"/>
                  <a:gd name="T13" fmla="*/ 0 h 460"/>
                  <a:gd name="T14" fmla="*/ 0 w 734"/>
                  <a:gd name="T15" fmla="*/ 0 h 460"/>
                  <a:gd name="T16" fmla="*/ 0 w 734"/>
                  <a:gd name="T17" fmla="*/ 0 h 460"/>
                  <a:gd name="T18" fmla="*/ 0 w 734"/>
                  <a:gd name="T19" fmla="*/ 0 h 460"/>
                  <a:gd name="T20" fmla="*/ 0 w 734"/>
                  <a:gd name="T21" fmla="*/ 0 h 460"/>
                  <a:gd name="T22" fmla="*/ 0 w 734"/>
                  <a:gd name="T23" fmla="*/ 0 h 460"/>
                  <a:gd name="T24" fmla="*/ 0 w 734"/>
                  <a:gd name="T25" fmla="*/ 0 h 460"/>
                  <a:gd name="T26" fmla="*/ 0 w 734"/>
                  <a:gd name="T27" fmla="*/ 0 h 460"/>
                  <a:gd name="T28" fmla="*/ 0 w 734"/>
                  <a:gd name="T29" fmla="*/ 0 h 460"/>
                  <a:gd name="T30" fmla="*/ 0 w 734"/>
                  <a:gd name="T31" fmla="*/ 0 h 460"/>
                  <a:gd name="T32" fmla="*/ 0 w 734"/>
                  <a:gd name="T33" fmla="*/ 0 h 460"/>
                  <a:gd name="T34" fmla="*/ 0 w 734"/>
                  <a:gd name="T35" fmla="*/ 0 h 460"/>
                  <a:gd name="T36" fmla="*/ 0 w 734"/>
                  <a:gd name="T37" fmla="*/ 0 h 460"/>
                  <a:gd name="T38" fmla="*/ 0 w 734"/>
                  <a:gd name="T39" fmla="*/ 0 h 460"/>
                  <a:gd name="T40" fmla="*/ 0 w 734"/>
                  <a:gd name="T41" fmla="*/ 0 h 460"/>
                  <a:gd name="T42" fmla="*/ 0 w 734"/>
                  <a:gd name="T43" fmla="*/ 0 h 460"/>
                  <a:gd name="T44" fmla="*/ 0 w 734"/>
                  <a:gd name="T45" fmla="*/ 0 h 460"/>
                  <a:gd name="T46" fmla="*/ 0 w 734"/>
                  <a:gd name="T47" fmla="*/ 0 h 460"/>
                  <a:gd name="T48" fmla="*/ 0 w 734"/>
                  <a:gd name="T49" fmla="*/ 0 h 460"/>
                  <a:gd name="T50" fmla="*/ 0 w 734"/>
                  <a:gd name="T51" fmla="*/ 0 h 460"/>
                  <a:gd name="T52" fmla="*/ 0 w 734"/>
                  <a:gd name="T53" fmla="*/ 0 h 460"/>
                  <a:gd name="T54" fmla="*/ 0 w 734"/>
                  <a:gd name="T55" fmla="*/ 0 h 460"/>
                  <a:gd name="T56" fmla="*/ 0 w 734"/>
                  <a:gd name="T57" fmla="*/ 0 h 460"/>
                  <a:gd name="T58" fmla="*/ 0 w 734"/>
                  <a:gd name="T59" fmla="*/ 0 h 460"/>
                  <a:gd name="T60" fmla="*/ 0 w 734"/>
                  <a:gd name="T61" fmla="*/ 0 h 460"/>
                  <a:gd name="T62" fmla="*/ 0 w 734"/>
                  <a:gd name="T63" fmla="*/ 0 h 460"/>
                  <a:gd name="T64" fmla="*/ 0 w 734"/>
                  <a:gd name="T65" fmla="*/ 0 h 460"/>
                  <a:gd name="T66" fmla="*/ 0 w 734"/>
                  <a:gd name="T67" fmla="*/ 0 h 460"/>
                  <a:gd name="T68" fmla="*/ 0 w 734"/>
                  <a:gd name="T69" fmla="*/ 0 h 460"/>
                  <a:gd name="T70" fmla="*/ 0 w 734"/>
                  <a:gd name="T71" fmla="*/ 0 h 460"/>
                  <a:gd name="T72" fmla="*/ 0 w 734"/>
                  <a:gd name="T73" fmla="*/ 0 h 460"/>
                  <a:gd name="T74" fmla="*/ 0 w 734"/>
                  <a:gd name="T75" fmla="*/ 0 h 460"/>
                  <a:gd name="T76" fmla="*/ 0 w 734"/>
                  <a:gd name="T77" fmla="*/ 0 h 460"/>
                  <a:gd name="T78" fmla="*/ 0 w 734"/>
                  <a:gd name="T79" fmla="*/ 0 h 460"/>
                  <a:gd name="T80" fmla="*/ 0 w 734"/>
                  <a:gd name="T81" fmla="*/ 0 h 460"/>
                  <a:gd name="T82" fmla="*/ 0 w 734"/>
                  <a:gd name="T83" fmla="*/ 0 h 4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4"/>
                  <a:gd name="T127" fmla="*/ 0 h 460"/>
                  <a:gd name="T128" fmla="*/ 734 w 734"/>
                  <a:gd name="T129" fmla="*/ 460 h 46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4" h="460">
                    <a:moveTo>
                      <a:pt x="729" y="49"/>
                    </a:moveTo>
                    <a:lnTo>
                      <a:pt x="729" y="49"/>
                    </a:lnTo>
                    <a:lnTo>
                      <a:pt x="729" y="48"/>
                    </a:lnTo>
                    <a:lnTo>
                      <a:pt x="729" y="46"/>
                    </a:lnTo>
                    <a:lnTo>
                      <a:pt x="728" y="40"/>
                    </a:lnTo>
                    <a:lnTo>
                      <a:pt x="726" y="34"/>
                    </a:lnTo>
                    <a:lnTo>
                      <a:pt x="726" y="32"/>
                    </a:lnTo>
                    <a:lnTo>
                      <a:pt x="719" y="0"/>
                    </a:lnTo>
                    <a:lnTo>
                      <a:pt x="687" y="6"/>
                    </a:lnTo>
                    <a:lnTo>
                      <a:pt x="670" y="9"/>
                    </a:lnTo>
                    <a:lnTo>
                      <a:pt x="48" y="118"/>
                    </a:lnTo>
                    <a:lnTo>
                      <a:pt x="32" y="121"/>
                    </a:lnTo>
                    <a:lnTo>
                      <a:pt x="0" y="127"/>
                    </a:lnTo>
                    <a:lnTo>
                      <a:pt x="6" y="159"/>
                    </a:lnTo>
                    <a:lnTo>
                      <a:pt x="6" y="162"/>
                    </a:lnTo>
                    <a:lnTo>
                      <a:pt x="7" y="167"/>
                    </a:lnTo>
                    <a:lnTo>
                      <a:pt x="8" y="173"/>
                    </a:lnTo>
                    <a:lnTo>
                      <a:pt x="8" y="175"/>
                    </a:lnTo>
                    <a:lnTo>
                      <a:pt x="8" y="176"/>
                    </a:lnTo>
                    <a:lnTo>
                      <a:pt x="9" y="177"/>
                    </a:lnTo>
                    <a:lnTo>
                      <a:pt x="9" y="178"/>
                    </a:lnTo>
                    <a:lnTo>
                      <a:pt x="9" y="181"/>
                    </a:lnTo>
                    <a:lnTo>
                      <a:pt x="9" y="182"/>
                    </a:lnTo>
                    <a:lnTo>
                      <a:pt x="16" y="213"/>
                    </a:lnTo>
                    <a:lnTo>
                      <a:pt x="27" y="243"/>
                    </a:lnTo>
                    <a:lnTo>
                      <a:pt x="40" y="273"/>
                    </a:lnTo>
                    <a:lnTo>
                      <a:pt x="57" y="300"/>
                    </a:lnTo>
                    <a:lnTo>
                      <a:pt x="75" y="327"/>
                    </a:lnTo>
                    <a:lnTo>
                      <a:pt x="97" y="351"/>
                    </a:lnTo>
                    <a:lnTo>
                      <a:pt x="121" y="375"/>
                    </a:lnTo>
                    <a:lnTo>
                      <a:pt x="148" y="395"/>
                    </a:lnTo>
                    <a:lnTo>
                      <a:pt x="163" y="404"/>
                    </a:lnTo>
                    <a:lnTo>
                      <a:pt x="179" y="414"/>
                    </a:lnTo>
                    <a:lnTo>
                      <a:pt x="195" y="422"/>
                    </a:lnTo>
                    <a:lnTo>
                      <a:pt x="212" y="430"/>
                    </a:lnTo>
                    <a:lnTo>
                      <a:pt x="228" y="436"/>
                    </a:lnTo>
                    <a:lnTo>
                      <a:pt x="245" y="442"/>
                    </a:lnTo>
                    <a:lnTo>
                      <a:pt x="263" y="448"/>
                    </a:lnTo>
                    <a:lnTo>
                      <a:pt x="281" y="452"/>
                    </a:lnTo>
                    <a:lnTo>
                      <a:pt x="299" y="455"/>
                    </a:lnTo>
                    <a:lnTo>
                      <a:pt x="318" y="458"/>
                    </a:lnTo>
                    <a:lnTo>
                      <a:pt x="336" y="459"/>
                    </a:lnTo>
                    <a:lnTo>
                      <a:pt x="355" y="460"/>
                    </a:lnTo>
                    <a:lnTo>
                      <a:pt x="373" y="460"/>
                    </a:lnTo>
                    <a:lnTo>
                      <a:pt x="392" y="459"/>
                    </a:lnTo>
                    <a:lnTo>
                      <a:pt x="411" y="458"/>
                    </a:lnTo>
                    <a:lnTo>
                      <a:pt x="429" y="455"/>
                    </a:lnTo>
                    <a:lnTo>
                      <a:pt x="448" y="451"/>
                    </a:lnTo>
                    <a:lnTo>
                      <a:pt x="466" y="447"/>
                    </a:lnTo>
                    <a:lnTo>
                      <a:pt x="484" y="441"/>
                    </a:lnTo>
                    <a:lnTo>
                      <a:pt x="501" y="435"/>
                    </a:lnTo>
                    <a:lnTo>
                      <a:pt x="519" y="428"/>
                    </a:lnTo>
                    <a:lnTo>
                      <a:pt x="535" y="420"/>
                    </a:lnTo>
                    <a:lnTo>
                      <a:pt x="552" y="412"/>
                    </a:lnTo>
                    <a:lnTo>
                      <a:pt x="568" y="402"/>
                    </a:lnTo>
                    <a:lnTo>
                      <a:pt x="583" y="392"/>
                    </a:lnTo>
                    <a:lnTo>
                      <a:pt x="597" y="381"/>
                    </a:lnTo>
                    <a:lnTo>
                      <a:pt x="612" y="369"/>
                    </a:lnTo>
                    <a:lnTo>
                      <a:pt x="625" y="357"/>
                    </a:lnTo>
                    <a:lnTo>
                      <a:pt x="639" y="344"/>
                    </a:lnTo>
                    <a:lnTo>
                      <a:pt x="650" y="330"/>
                    </a:lnTo>
                    <a:lnTo>
                      <a:pt x="662" y="316"/>
                    </a:lnTo>
                    <a:lnTo>
                      <a:pt x="673" y="301"/>
                    </a:lnTo>
                    <a:lnTo>
                      <a:pt x="691" y="273"/>
                    </a:lnTo>
                    <a:lnTo>
                      <a:pt x="705" y="243"/>
                    </a:lnTo>
                    <a:lnTo>
                      <a:pt x="717" y="213"/>
                    </a:lnTo>
                    <a:lnTo>
                      <a:pt x="727" y="183"/>
                    </a:lnTo>
                    <a:lnTo>
                      <a:pt x="732" y="151"/>
                    </a:lnTo>
                    <a:lnTo>
                      <a:pt x="734" y="119"/>
                    </a:lnTo>
                    <a:lnTo>
                      <a:pt x="734" y="86"/>
                    </a:lnTo>
                    <a:lnTo>
                      <a:pt x="730" y="54"/>
                    </a:lnTo>
                    <a:lnTo>
                      <a:pt x="730" y="53"/>
                    </a:lnTo>
                    <a:lnTo>
                      <a:pt x="730" y="51"/>
                    </a:lnTo>
                    <a:lnTo>
                      <a:pt x="729" y="50"/>
                    </a:lnTo>
                    <a:lnTo>
                      <a:pt x="729" y="49"/>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39" name="Freeform 198"/>
              <p:cNvSpPr>
                <a:spLocks/>
              </p:cNvSpPr>
              <p:nvPr/>
            </p:nvSpPr>
            <p:spPr bwMode="auto">
              <a:xfrm>
                <a:off x="1061" y="2941"/>
                <a:ext cx="221"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7"/>
                    </a:lnTo>
                    <a:lnTo>
                      <a:pt x="657" y="15"/>
                    </a:lnTo>
                    <a:lnTo>
                      <a:pt x="654" y="0"/>
                    </a:lnTo>
                    <a:lnTo>
                      <a:pt x="638" y="3"/>
                    </a:lnTo>
                    <a:lnTo>
                      <a:pt x="16" y="112"/>
                    </a:lnTo>
                    <a:lnTo>
                      <a:pt x="0" y="115"/>
                    </a:lnTo>
                    <a:lnTo>
                      <a:pt x="0" y="117"/>
                    </a:lnTo>
                    <a:lnTo>
                      <a:pt x="1" y="123"/>
                    </a:lnTo>
                    <a:lnTo>
                      <a:pt x="2" y="129"/>
                    </a:lnTo>
                    <a:lnTo>
                      <a:pt x="2" y="131"/>
                    </a:lnTo>
                    <a:lnTo>
                      <a:pt x="2" y="132"/>
                    </a:lnTo>
                    <a:lnTo>
                      <a:pt x="2" y="133"/>
                    </a:lnTo>
                    <a:lnTo>
                      <a:pt x="3" y="134"/>
                    </a:lnTo>
                    <a:lnTo>
                      <a:pt x="3" y="135"/>
                    </a:lnTo>
                    <a:lnTo>
                      <a:pt x="3" y="136"/>
                    </a:lnTo>
                    <a:lnTo>
                      <a:pt x="9" y="165"/>
                    </a:lnTo>
                    <a:lnTo>
                      <a:pt x="19" y="191"/>
                    </a:lnTo>
                    <a:lnTo>
                      <a:pt x="30" y="218"/>
                    </a:lnTo>
                    <a:lnTo>
                      <a:pt x="45" y="243"/>
                    </a:lnTo>
                    <a:lnTo>
                      <a:pt x="62" y="267"/>
                    </a:lnTo>
                    <a:lnTo>
                      <a:pt x="82" y="289"/>
                    </a:lnTo>
                    <a:lnTo>
                      <a:pt x="104" y="310"/>
                    </a:lnTo>
                    <a:lnTo>
                      <a:pt x="128" y="328"/>
                    </a:lnTo>
                    <a:lnTo>
                      <a:pt x="142" y="338"/>
                    </a:lnTo>
                    <a:lnTo>
                      <a:pt x="156" y="346"/>
                    </a:lnTo>
                    <a:lnTo>
                      <a:pt x="170" y="354"/>
                    </a:lnTo>
                    <a:lnTo>
                      <a:pt x="185" y="360"/>
                    </a:lnTo>
                    <a:lnTo>
                      <a:pt x="201" y="366"/>
                    </a:lnTo>
                    <a:lnTo>
                      <a:pt x="217" y="373"/>
                    </a:lnTo>
                    <a:lnTo>
                      <a:pt x="233" y="377"/>
                    </a:lnTo>
                    <a:lnTo>
                      <a:pt x="249" y="381"/>
                    </a:lnTo>
                    <a:lnTo>
                      <a:pt x="266" y="384"/>
                    </a:lnTo>
                    <a:lnTo>
                      <a:pt x="283" y="386"/>
                    </a:lnTo>
                    <a:lnTo>
                      <a:pt x="299" y="388"/>
                    </a:lnTo>
                    <a:lnTo>
                      <a:pt x="316" y="389"/>
                    </a:lnTo>
                    <a:lnTo>
                      <a:pt x="334" y="389"/>
                    </a:lnTo>
                    <a:lnTo>
                      <a:pt x="351" y="388"/>
                    </a:lnTo>
                    <a:lnTo>
                      <a:pt x="368" y="385"/>
                    </a:lnTo>
                    <a:lnTo>
                      <a:pt x="385" y="383"/>
                    </a:lnTo>
                    <a:lnTo>
                      <a:pt x="401" y="380"/>
                    </a:lnTo>
                    <a:lnTo>
                      <a:pt x="417" y="376"/>
                    </a:lnTo>
                    <a:lnTo>
                      <a:pt x="434" y="371"/>
                    </a:lnTo>
                    <a:lnTo>
                      <a:pt x="450" y="365"/>
                    </a:lnTo>
                    <a:lnTo>
                      <a:pt x="466" y="359"/>
                    </a:lnTo>
                    <a:lnTo>
                      <a:pt x="481" y="351"/>
                    </a:lnTo>
                    <a:lnTo>
                      <a:pt x="496" y="343"/>
                    </a:lnTo>
                    <a:lnTo>
                      <a:pt x="511" y="335"/>
                    </a:lnTo>
                    <a:lnTo>
                      <a:pt x="524" y="325"/>
                    </a:lnTo>
                    <a:lnTo>
                      <a:pt x="538" y="315"/>
                    </a:lnTo>
                    <a:lnTo>
                      <a:pt x="551" y="305"/>
                    </a:lnTo>
                    <a:lnTo>
                      <a:pt x="564" y="294"/>
                    </a:lnTo>
                    <a:lnTo>
                      <a:pt x="575" y="283"/>
                    </a:lnTo>
                    <a:lnTo>
                      <a:pt x="587" y="270"/>
                    </a:lnTo>
                    <a:lnTo>
                      <a:pt x="598" y="257"/>
                    </a:lnTo>
                    <a:lnTo>
                      <a:pt x="607" y="243"/>
                    </a:lnTo>
                    <a:lnTo>
                      <a:pt x="623" y="218"/>
                    </a:lnTo>
                    <a:lnTo>
                      <a:pt x="637" y="191"/>
                    </a:lnTo>
                    <a:lnTo>
                      <a:pt x="647" y="165"/>
                    </a:lnTo>
                    <a:lnTo>
                      <a:pt x="655" y="136"/>
                    </a:lnTo>
                    <a:lnTo>
                      <a:pt x="660" y="108"/>
                    </a:lnTo>
                    <a:lnTo>
                      <a:pt x="662" y="79"/>
                    </a:lnTo>
                    <a:lnTo>
                      <a:pt x="661" y="49"/>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40" name="Freeform 199"/>
              <p:cNvSpPr>
                <a:spLocks/>
              </p:cNvSpPr>
              <p:nvPr/>
            </p:nvSpPr>
            <p:spPr bwMode="auto">
              <a:xfrm>
                <a:off x="1074" y="2954"/>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2"/>
                    </a:moveTo>
                    <a:lnTo>
                      <a:pt x="325" y="315"/>
                    </a:lnTo>
                    <a:lnTo>
                      <a:pt x="309" y="317"/>
                    </a:lnTo>
                    <a:lnTo>
                      <a:pt x="295" y="318"/>
                    </a:lnTo>
                    <a:lnTo>
                      <a:pt x="279" y="318"/>
                    </a:lnTo>
                    <a:lnTo>
                      <a:pt x="264" y="317"/>
                    </a:lnTo>
                    <a:lnTo>
                      <a:pt x="248" y="316"/>
                    </a:lnTo>
                    <a:lnTo>
                      <a:pt x="233" y="313"/>
                    </a:lnTo>
                    <a:lnTo>
                      <a:pt x="218" y="310"/>
                    </a:lnTo>
                    <a:lnTo>
                      <a:pt x="203" y="307"/>
                    </a:lnTo>
                    <a:lnTo>
                      <a:pt x="189" y="303"/>
                    </a:lnTo>
                    <a:lnTo>
                      <a:pt x="175" y="298"/>
                    </a:lnTo>
                    <a:lnTo>
                      <a:pt x="161" y="292"/>
                    </a:lnTo>
                    <a:lnTo>
                      <a:pt x="147" y="286"/>
                    </a:lnTo>
                    <a:lnTo>
                      <a:pt x="135" y="279"/>
                    </a:lnTo>
                    <a:lnTo>
                      <a:pt x="122" y="271"/>
                    </a:lnTo>
                    <a:lnTo>
                      <a:pt x="109" y="263"/>
                    </a:lnTo>
                    <a:lnTo>
                      <a:pt x="89" y="247"/>
                    </a:lnTo>
                    <a:lnTo>
                      <a:pt x="70" y="230"/>
                    </a:lnTo>
                    <a:lnTo>
                      <a:pt x="53" y="212"/>
                    </a:lnTo>
                    <a:lnTo>
                      <a:pt x="38" y="193"/>
                    </a:lnTo>
                    <a:lnTo>
                      <a:pt x="25" y="171"/>
                    </a:lnTo>
                    <a:lnTo>
                      <a:pt x="15" y="150"/>
                    </a:lnTo>
                    <a:lnTo>
                      <a:pt x="6" y="127"/>
                    </a:lnTo>
                    <a:lnTo>
                      <a:pt x="0" y="104"/>
                    </a:lnTo>
                    <a:lnTo>
                      <a:pt x="589" y="0"/>
                    </a:lnTo>
                    <a:lnTo>
                      <a:pt x="591" y="27"/>
                    </a:lnTo>
                    <a:lnTo>
                      <a:pt x="590" y="54"/>
                    </a:lnTo>
                    <a:lnTo>
                      <a:pt x="587" y="80"/>
                    </a:lnTo>
                    <a:lnTo>
                      <a:pt x="581" y="107"/>
                    </a:lnTo>
                    <a:lnTo>
                      <a:pt x="572" y="131"/>
                    </a:lnTo>
                    <a:lnTo>
                      <a:pt x="561" y="156"/>
                    </a:lnTo>
                    <a:lnTo>
                      <a:pt x="547" y="179"/>
                    </a:lnTo>
                    <a:lnTo>
                      <a:pt x="532" y="200"/>
                    </a:lnTo>
                    <a:lnTo>
                      <a:pt x="514" y="221"/>
                    </a:lnTo>
                    <a:lnTo>
                      <a:pt x="494" y="240"/>
                    </a:lnTo>
                    <a:lnTo>
                      <a:pt x="473" y="257"/>
                    </a:lnTo>
                    <a:lnTo>
                      <a:pt x="449" y="272"/>
                    </a:lnTo>
                    <a:lnTo>
                      <a:pt x="424" y="286"/>
                    </a:lnTo>
                    <a:lnTo>
                      <a:pt x="397" y="298"/>
                    </a:lnTo>
                    <a:lnTo>
                      <a:pt x="370" y="306"/>
                    </a:lnTo>
                    <a:lnTo>
                      <a:pt x="340" y="312"/>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41" name="Freeform 200"/>
              <p:cNvSpPr>
                <a:spLocks/>
              </p:cNvSpPr>
              <p:nvPr/>
            </p:nvSpPr>
            <p:spPr bwMode="auto">
              <a:xfrm>
                <a:off x="1152" y="2907"/>
                <a:ext cx="25" cy="46"/>
              </a:xfrm>
              <a:custGeom>
                <a:avLst/>
                <a:gdLst>
                  <a:gd name="T0" fmla="*/ 0 w 76"/>
                  <a:gd name="T1" fmla="*/ 0 h 137"/>
                  <a:gd name="T2" fmla="*/ 0 w 76"/>
                  <a:gd name="T3" fmla="*/ 0 h 137"/>
                  <a:gd name="T4" fmla="*/ 0 w 76"/>
                  <a:gd name="T5" fmla="*/ 0 h 137"/>
                  <a:gd name="T6" fmla="*/ 0 w 76"/>
                  <a:gd name="T7" fmla="*/ 0 h 137"/>
                  <a:gd name="T8" fmla="*/ 0 w 76"/>
                  <a:gd name="T9" fmla="*/ 0 h 137"/>
                  <a:gd name="T10" fmla="*/ 0 60000 65536"/>
                  <a:gd name="T11" fmla="*/ 0 60000 65536"/>
                  <a:gd name="T12" fmla="*/ 0 60000 65536"/>
                  <a:gd name="T13" fmla="*/ 0 60000 65536"/>
                  <a:gd name="T14" fmla="*/ 0 60000 65536"/>
                  <a:gd name="T15" fmla="*/ 0 w 76"/>
                  <a:gd name="T16" fmla="*/ 0 h 137"/>
                  <a:gd name="T17" fmla="*/ 76 w 76"/>
                  <a:gd name="T18" fmla="*/ 137 h 137"/>
                </a:gdLst>
                <a:ahLst/>
                <a:cxnLst>
                  <a:cxn ang="T10">
                    <a:pos x="T0" y="T1"/>
                  </a:cxn>
                  <a:cxn ang="T11">
                    <a:pos x="T2" y="T3"/>
                  </a:cxn>
                  <a:cxn ang="T12">
                    <a:pos x="T4" y="T5"/>
                  </a:cxn>
                  <a:cxn ang="T13">
                    <a:pos x="T6" y="T7"/>
                  </a:cxn>
                  <a:cxn ang="T14">
                    <a:pos x="T8" y="T9"/>
                  </a:cxn>
                </a:cxnLst>
                <a:rect l="T15" t="T16" r="T17" b="T18"/>
                <a:pathLst>
                  <a:path w="76" h="137">
                    <a:moveTo>
                      <a:pt x="0" y="9"/>
                    </a:moveTo>
                    <a:lnTo>
                      <a:pt x="22" y="137"/>
                    </a:lnTo>
                    <a:lnTo>
                      <a:pt x="76" y="127"/>
                    </a:lnTo>
                    <a:lnTo>
                      <a:pt x="54" y="0"/>
                    </a:lnTo>
                    <a:lnTo>
                      <a:pt x="0" y="9"/>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42" name="Freeform 201"/>
              <p:cNvSpPr>
                <a:spLocks/>
              </p:cNvSpPr>
              <p:nvPr/>
            </p:nvSpPr>
            <p:spPr bwMode="auto">
              <a:xfrm>
                <a:off x="1091" y="2777"/>
                <a:ext cx="474" cy="150"/>
              </a:xfrm>
              <a:custGeom>
                <a:avLst/>
                <a:gdLst>
                  <a:gd name="T0" fmla="*/ 0 w 1423"/>
                  <a:gd name="T1" fmla="*/ 0 h 450"/>
                  <a:gd name="T2" fmla="*/ 0 w 1423"/>
                  <a:gd name="T3" fmla="*/ 0 h 450"/>
                  <a:gd name="T4" fmla="*/ 0 w 1423"/>
                  <a:gd name="T5" fmla="*/ 0 h 450"/>
                  <a:gd name="T6" fmla="*/ 0 w 1423"/>
                  <a:gd name="T7" fmla="*/ 0 h 450"/>
                  <a:gd name="T8" fmla="*/ 0 w 1423"/>
                  <a:gd name="T9" fmla="*/ 0 h 450"/>
                  <a:gd name="T10" fmla="*/ 0 w 1423"/>
                  <a:gd name="T11" fmla="*/ 0 h 450"/>
                  <a:gd name="T12" fmla="*/ 0 w 1423"/>
                  <a:gd name="T13" fmla="*/ 0 h 450"/>
                  <a:gd name="T14" fmla="*/ 0 w 1423"/>
                  <a:gd name="T15" fmla="*/ 0 h 450"/>
                  <a:gd name="T16" fmla="*/ 0 w 1423"/>
                  <a:gd name="T17" fmla="*/ 0 h 450"/>
                  <a:gd name="T18" fmla="*/ 0 w 1423"/>
                  <a:gd name="T19" fmla="*/ 0 h 450"/>
                  <a:gd name="T20" fmla="*/ 0 w 1423"/>
                  <a:gd name="T21" fmla="*/ 0 h 450"/>
                  <a:gd name="T22" fmla="*/ 0 w 1423"/>
                  <a:gd name="T23" fmla="*/ 0 h 450"/>
                  <a:gd name="T24" fmla="*/ 0 w 1423"/>
                  <a:gd name="T25" fmla="*/ 0 h 450"/>
                  <a:gd name="T26" fmla="*/ 0 w 1423"/>
                  <a:gd name="T27" fmla="*/ 0 h 450"/>
                  <a:gd name="T28" fmla="*/ 0 w 1423"/>
                  <a:gd name="T29" fmla="*/ 0 h 450"/>
                  <a:gd name="T30" fmla="*/ 0 w 1423"/>
                  <a:gd name="T31" fmla="*/ 0 h 450"/>
                  <a:gd name="T32" fmla="*/ 0 w 1423"/>
                  <a:gd name="T33" fmla="*/ 0 h 450"/>
                  <a:gd name="T34" fmla="*/ 0 w 1423"/>
                  <a:gd name="T35" fmla="*/ 0 h 450"/>
                  <a:gd name="T36" fmla="*/ 0 w 1423"/>
                  <a:gd name="T37" fmla="*/ 0 h 450"/>
                  <a:gd name="T38" fmla="*/ 0 w 1423"/>
                  <a:gd name="T39" fmla="*/ 0 h 450"/>
                  <a:gd name="T40" fmla="*/ 0 w 1423"/>
                  <a:gd name="T41" fmla="*/ 0 h 4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23"/>
                  <a:gd name="T64" fmla="*/ 0 h 450"/>
                  <a:gd name="T65" fmla="*/ 1423 w 1423"/>
                  <a:gd name="T66" fmla="*/ 450 h 4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23" h="450">
                    <a:moveTo>
                      <a:pt x="1354" y="5"/>
                    </a:moveTo>
                    <a:lnTo>
                      <a:pt x="1337" y="8"/>
                    </a:lnTo>
                    <a:lnTo>
                      <a:pt x="49" y="236"/>
                    </a:lnTo>
                    <a:lnTo>
                      <a:pt x="33" y="238"/>
                    </a:lnTo>
                    <a:lnTo>
                      <a:pt x="0" y="245"/>
                    </a:lnTo>
                    <a:lnTo>
                      <a:pt x="5" y="277"/>
                    </a:lnTo>
                    <a:lnTo>
                      <a:pt x="8" y="293"/>
                    </a:lnTo>
                    <a:lnTo>
                      <a:pt x="27" y="400"/>
                    </a:lnTo>
                    <a:lnTo>
                      <a:pt x="31" y="417"/>
                    </a:lnTo>
                    <a:lnTo>
                      <a:pt x="36" y="450"/>
                    </a:lnTo>
                    <a:lnTo>
                      <a:pt x="69" y="444"/>
                    </a:lnTo>
                    <a:lnTo>
                      <a:pt x="85" y="441"/>
                    </a:lnTo>
                    <a:lnTo>
                      <a:pt x="1374" y="214"/>
                    </a:lnTo>
                    <a:lnTo>
                      <a:pt x="1390" y="211"/>
                    </a:lnTo>
                    <a:lnTo>
                      <a:pt x="1423" y="205"/>
                    </a:lnTo>
                    <a:lnTo>
                      <a:pt x="1417" y="173"/>
                    </a:lnTo>
                    <a:lnTo>
                      <a:pt x="1415" y="156"/>
                    </a:lnTo>
                    <a:lnTo>
                      <a:pt x="1396" y="49"/>
                    </a:lnTo>
                    <a:lnTo>
                      <a:pt x="1393" y="33"/>
                    </a:lnTo>
                    <a:lnTo>
                      <a:pt x="1387" y="0"/>
                    </a:lnTo>
                    <a:lnTo>
                      <a:pt x="1354" y="5"/>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43" name="Freeform 202"/>
              <p:cNvSpPr>
                <a:spLocks/>
              </p:cNvSpPr>
              <p:nvPr/>
            </p:nvSpPr>
            <p:spPr bwMode="auto">
              <a:xfrm>
                <a:off x="1104" y="2790"/>
                <a:ext cx="448" cy="124"/>
              </a:xfrm>
              <a:custGeom>
                <a:avLst/>
                <a:gdLst>
                  <a:gd name="T0" fmla="*/ 0 w 1346"/>
                  <a:gd name="T1" fmla="*/ 0 h 373"/>
                  <a:gd name="T2" fmla="*/ 0 w 1346"/>
                  <a:gd name="T3" fmla="*/ 0 h 373"/>
                  <a:gd name="T4" fmla="*/ 0 w 1346"/>
                  <a:gd name="T5" fmla="*/ 0 h 373"/>
                  <a:gd name="T6" fmla="*/ 0 w 1346"/>
                  <a:gd name="T7" fmla="*/ 0 h 373"/>
                  <a:gd name="T8" fmla="*/ 0 w 1346"/>
                  <a:gd name="T9" fmla="*/ 0 h 373"/>
                  <a:gd name="T10" fmla="*/ 0 w 1346"/>
                  <a:gd name="T11" fmla="*/ 0 h 373"/>
                  <a:gd name="T12" fmla="*/ 0 w 1346"/>
                  <a:gd name="T13" fmla="*/ 0 h 373"/>
                  <a:gd name="T14" fmla="*/ 0 w 1346"/>
                  <a:gd name="T15" fmla="*/ 0 h 373"/>
                  <a:gd name="T16" fmla="*/ 0 w 1346"/>
                  <a:gd name="T17" fmla="*/ 0 h 373"/>
                  <a:gd name="T18" fmla="*/ 0 w 1346"/>
                  <a:gd name="T19" fmla="*/ 0 h 373"/>
                  <a:gd name="T20" fmla="*/ 0 w 1346"/>
                  <a:gd name="T21" fmla="*/ 0 h 373"/>
                  <a:gd name="T22" fmla="*/ 0 w 1346"/>
                  <a:gd name="T23" fmla="*/ 0 h 373"/>
                  <a:gd name="T24" fmla="*/ 0 w 1346"/>
                  <a:gd name="T25" fmla="*/ 0 h 3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6"/>
                  <a:gd name="T40" fmla="*/ 0 h 373"/>
                  <a:gd name="T41" fmla="*/ 1346 w 1346"/>
                  <a:gd name="T42" fmla="*/ 373 h 3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6" h="373">
                    <a:moveTo>
                      <a:pt x="1306" y="3"/>
                    </a:moveTo>
                    <a:lnTo>
                      <a:pt x="17" y="231"/>
                    </a:lnTo>
                    <a:lnTo>
                      <a:pt x="0" y="233"/>
                    </a:lnTo>
                    <a:lnTo>
                      <a:pt x="3" y="250"/>
                    </a:lnTo>
                    <a:lnTo>
                      <a:pt x="22" y="357"/>
                    </a:lnTo>
                    <a:lnTo>
                      <a:pt x="25" y="373"/>
                    </a:lnTo>
                    <a:lnTo>
                      <a:pt x="41" y="371"/>
                    </a:lnTo>
                    <a:lnTo>
                      <a:pt x="1330" y="143"/>
                    </a:lnTo>
                    <a:lnTo>
                      <a:pt x="1346" y="140"/>
                    </a:lnTo>
                    <a:lnTo>
                      <a:pt x="1344" y="124"/>
                    </a:lnTo>
                    <a:lnTo>
                      <a:pt x="1325" y="17"/>
                    </a:lnTo>
                    <a:lnTo>
                      <a:pt x="1322" y="0"/>
                    </a:lnTo>
                    <a:lnTo>
                      <a:pt x="1306" y="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44" name="Freeform 203"/>
              <p:cNvSpPr>
                <a:spLocks/>
              </p:cNvSpPr>
              <p:nvPr/>
            </p:nvSpPr>
            <p:spPr bwMode="auto">
              <a:xfrm>
                <a:off x="1117" y="2803"/>
                <a:ext cx="423" cy="99"/>
              </a:xfrm>
              <a:custGeom>
                <a:avLst/>
                <a:gdLst>
                  <a:gd name="T0" fmla="*/ 0 w 1269"/>
                  <a:gd name="T1" fmla="*/ 0 h 296"/>
                  <a:gd name="T2" fmla="*/ 0 w 1269"/>
                  <a:gd name="T3" fmla="*/ 0 h 296"/>
                  <a:gd name="T4" fmla="*/ 0 w 1269"/>
                  <a:gd name="T5" fmla="*/ 0 h 296"/>
                  <a:gd name="T6" fmla="*/ 0 w 1269"/>
                  <a:gd name="T7" fmla="*/ 0 h 296"/>
                  <a:gd name="T8" fmla="*/ 0 w 1269"/>
                  <a:gd name="T9" fmla="*/ 0 h 296"/>
                  <a:gd name="T10" fmla="*/ 0 60000 65536"/>
                  <a:gd name="T11" fmla="*/ 0 60000 65536"/>
                  <a:gd name="T12" fmla="*/ 0 60000 65536"/>
                  <a:gd name="T13" fmla="*/ 0 60000 65536"/>
                  <a:gd name="T14" fmla="*/ 0 60000 65536"/>
                  <a:gd name="T15" fmla="*/ 0 w 1269"/>
                  <a:gd name="T16" fmla="*/ 0 h 296"/>
                  <a:gd name="T17" fmla="*/ 1269 w 1269"/>
                  <a:gd name="T18" fmla="*/ 296 h 296"/>
                </a:gdLst>
                <a:ahLst/>
                <a:cxnLst>
                  <a:cxn ang="T10">
                    <a:pos x="T0" y="T1"/>
                  </a:cxn>
                  <a:cxn ang="T11">
                    <a:pos x="T2" y="T3"/>
                  </a:cxn>
                  <a:cxn ang="T12">
                    <a:pos x="T4" y="T5"/>
                  </a:cxn>
                  <a:cxn ang="T13">
                    <a:pos x="T6" y="T7"/>
                  </a:cxn>
                  <a:cxn ang="T14">
                    <a:pos x="T8" y="T9"/>
                  </a:cxn>
                </a:cxnLst>
                <a:rect l="T15" t="T16" r="T17" b="T18"/>
                <a:pathLst>
                  <a:path w="1269" h="296">
                    <a:moveTo>
                      <a:pt x="1256" y="0"/>
                    </a:moveTo>
                    <a:lnTo>
                      <a:pt x="1269" y="74"/>
                    </a:lnTo>
                    <a:lnTo>
                      <a:pt x="13" y="296"/>
                    </a:lnTo>
                    <a:lnTo>
                      <a:pt x="0" y="222"/>
                    </a:lnTo>
                    <a:lnTo>
                      <a:pt x="1256" y="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45" name="Freeform 204"/>
              <p:cNvSpPr>
                <a:spLocks/>
              </p:cNvSpPr>
              <p:nvPr/>
            </p:nvSpPr>
            <p:spPr bwMode="auto">
              <a:xfrm>
                <a:off x="1317" y="2844"/>
                <a:ext cx="56" cy="323"/>
              </a:xfrm>
              <a:custGeom>
                <a:avLst/>
                <a:gdLst>
                  <a:gd name="T0" fmla="*/ 0 w 166"/>
                  <a:gd name="T1" fmla="*/ 0 h 968"/>
                  <a:gd name="T2" fmla="*/ 0 w 166"/>
                  <a:gd name="T3" fmla="*/ 0 h 968"/>
                  <a:gd name="T4" fmla="*/ 0 w 166"/>
                  <a:gd name="T5" fmla="*/ 0 h 968"/>
                  <a:gd name="T6" fmla="*/ 0 w 166"/>
                  <a:gd name="T7" fmla="*/ 0 h 968"/>
                  <a:gd name="T8" fmla="*/ 0 w 166"/>
                  <a:gd name="T9" fmla="*/ 0 h 968"/>
                  <a:gd name="T10" fmla="*/ 0 w 166"/>
                  <a:gd name="T11" fmla="*/ 0 h 968"/>
                  <a:gd name="T12" fmla="*/ 0 w 166"/>
                  <a:gd name="T13" fmla="*/ 0 h 968"/>
                  <a:gd name="T14" fmla="*/ 0 w 166"/>
                  <a:gd name="T15" fmla="*/ 0 h 968"/>
                  <a:gd name="T16" fmla="*/ 0 w 166"/>
                  <a:gd name="T17" fmla="*/ 0 h 968"/>
                  <a:gd name="T18" fmla="*/ 0 w 166"/>
                  <a:gd name="T19" fmla="*/ 0 h 968"/>
                  <a:gd name="T20" fmla="*/ 0 w 166"/>
                  <a:gd name="T21" fmla="*/ 0 h 968"/>
                  <a:gd name="T22" fmla="*/ 0 w 166"/>
                  <a:gd name="T23" fmla="*/ 0 h 968"/>
                  <a:gd name="T24" fmla="*/ 0 w 166"/>
                  <a:gd name="T25" fmla="*/ 0 h 968"/>
                  <a:gd name="T26" fmla="*/ 0 w 166"/>
                  <a:gd name="T27" fmla="*/ 0 h 968"/>
                  <a:gd name="T28" fmla="*/ 0 w 166"/>
                  <a:gd name="T29" fmla="*/ 0 h 968"/>
                  <a:gd name="T30" fmla="*/ 0 w 166"/>
                  <a:gd name="T31" fmla="*/ 0 h 968"/>
                  <a:gd name="T32" fmla="*/ 0 w 166"/>
                  <a:gd name="T33" fmla="*/ 0 h 968"/>
                  <a:gd name="T34" fmla="*/ 0 w 166"/>
                  <a:gd name="T35" fmla="*/ 0 h 968"/>
                  <a:gd name="T36" fmla="*/ 0 w 166"/>
                  <a:gd name="T37" fmla="*/ 0 h 968"/>
                  <a:gd name="T38" fmla="*/ 0 w 166"/>
                  <a:gd name="T39" fmla="*/ 0 h 968"/>
                  <a:gd name="T40" fmla="*/ 0 w 166"/>
                  <a:gd name="T41" fmla="*/ 0 h 968"/>
                  <a:gd name="T42" fmla="*/ 0 w 166"/>
                  <a:gd name="T43" fmla="*/ 0 h 968"/>
                  <a:gd name="T44" fmla="*/ 0 w 166"/>
                  <a:gd name="T45" fmla="*/ 0 h 968"/>
                  <a:gd name="T46" fmla="*/ 0 w 166"/>
                  <a:gd name="T47" fmla="*/ 0 h 968"/>
                  <a:gd name="T48" fmla="*/ 0 w 166"/>
                  <a:gd name="T49" fmla="*/ 0 h 968"/>
                  <a:gd name="T50" fmla="*/ 0 w 166"/>
                  <a:gd name="T51" fmla="*/ 0 h 968"/>
                  <a:gd name="T52" fmla="*/ 0 w 166"/>
                  <a:gd name="T53" fmla="*/ 0 h 968"/>
                  <a:gd name="T54" fmla="*/ 0 w 166"/>
                  <a:gd name="T55" fmla="*/ 0 h 968"/>
                  <a:gd name="T56" fmla="*/ 0 w 166"/>
                  <a:gd name="T57" fmla="*/ 0 h 968"/>
                  <a:gd name="T58" fmla="*/ 0 w 166"/>
                  <a:gd name="T59" fmla="*/ 0 h 968"/>
                  <a:gd name="T60" fmla="*/ 0 w 166"/>
                  <a:gd name="T61" fmla="*/ 0 h 968"/>
                  <a:gd name="T62" fmla="*/ 0 w 166"/>
                  <a:gd name="T63" fmla="*/ 0 h 968"/>
                  <a:gd name="T64" fmla="*/ 0 w 166"/>
                  <a:gd name="T65" fmla="*/ 0 h 968"/>
                  <a:gd name="T66" fmla="*/ 0 w 166"/>
                  <a:gd name="T67" fmla="*/ 0 h 968"/>
                  <a:gd name="T68" fmla="*/ 0 w 166"/>
                  <a:gd name="T69" fmla="*/ 0 h 968"/>
                  <a:gd name="T70" fmla="*/ 0 w 166"/>
                  <a:gd name="T71" fmla="*/ 0 h 968"/>
                  <a:gd name="T72" fmla="*/ 0 w 166"/>
                  <a:gd name="T73" fmla="*/ 0 h 968"/>
                  <a:gd name="T74" fmla="*/ 0 w 166"/>
                  <a:gd name="T75" fmla="*/ 0 h 968"/>
                  <a:gd name="T76" fmla="*/ 0 w 166"/>
                  <a:gd name="T77" fmla="*/ 0 h 968"/>
                  <a:gd name="T78" fmla="*/ 0 w 166"/>
                  <a:gd name="T79" fmla="*/ 0 h 968"/>
                  <a:gd name="T80" fmla="*/ 0 w 166"/>
                  <a:gd name="T81" fmla="*/ 0 h 968"/>
                  <a:gd name="T82" fmla="*/ 0 w 166"/>
                  <a:gd name="T83" fmla="*/ 0 h 968"/>
                  <a:gd name="T84" fmla="*/ 0 w 166"/>
                  <a:gd name="T85" fmla="*/ 0 h 968"/>
                  <a:gd name="T86" fmla="*/ 0 w 166"/>
                  <a:gd name="T87" fmla="*/ 0 h 968"/>
                  <a:gd name="T88" fmla="*/ 0 w 166"/>
                  <a:gd name="T89" fmla="*/ 0 h 968"/>
                  <a:gd name="T90" fmla="*/ 0 w 166"/>
                  <a:gd name="T91" fmla="*/ 0 h 968"/>
                  <a:gd name="T92" fmla="*/ 0 w 166"/>
                  <a:gd name="T93" fmla="*/ 0 h 96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6"/>
                  <a:gd name="T142" fmla="*/ 0 h 968"/>
                  <a:gd name="T143" fmla="*/ 166 w 166"/>
                  <a:gd name="T144" fmla="*/ 968 h 96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6" h="968">
                    <a:moveTo>
                      <a:pt x="0" y="83"/>
                    </a:moveTo>
                    <a:lnTo>
                      <a:pt x="0" y="885"/>
                    </a:lnTo>
                    <a:lnTo>
                      <a:pt x="1" y="901"/>
                    </a:lnTo>
                    <a:lnTo>
                      <a:pt x="7" y="917"/>
                    </a:lnTo>
                    <a:lnTo>
                      <a:pt x="14" y="932"/>
                    </a:lnTo>
                    <a:lnTo>
                      <a:pt x="25" y="945"/>
                    </a:lnTo>
                    <a:lnTo>
                      <a:pt x="31" y="950"/>
                    </a:lnTo>
                    <a:lnTo>
                      <a:pt x="37" y="954"/>
                    </a:lnTo>
                    <a:lnTo>
                      <a:pt x="44" y="958"/>
                    </a:lnTo>
                    <a:lnTo>
                      <a:pt x="51" y="962"/>
                    </a:lnTo>
                    <a:lnTo>
                      <a:pt x="59" y="965"/>
                    </a:lnTo>
                    <a:lnTo>
                      <a:pt x="67" y="967"/>
                    </a:lnTo>
                    <a:lnTo>
                      <a:pt x="74" y="968"/>
                    </a:lnTo>
                    <a:lnTo>
                      <a:pt x="83" y="968"/>
                    </a:lnTo>
                    <a:lnTo>
                      <a:pt x="91" y="968"/>
                    </a:lnTo>
                    <a:lnTo>
                      <a:pt x="99" y="967"/>
                    </a:lnTo>
                    <a:lnTo>
                      <a:pt x="107" y="965"/>
                    </a:lnTo>
                    <a:lnTo>
                      <a:pt x="115" y="962"/>
                    </a:lnTo>
                    <a:lnTo>
                      <a:pt x="122" y="958"/>
                    </a:lnTo>
                    <a:lnTo>
                      <a:pt x="128" y="954"/>
                    </a:lnTo>
                    <a:lnTo>
                      <a:pt x="135" y="950"/>
                    </a:lnTo>
                    <a:lnTo>
                      <a:pt x="141" y="945"/>
                    </a:lnTo>
                    <a:lnTo>
                      <a:pt x="152" y="932"/>
                    </a:lnTo>
                    <a:lnTo>
                      <a:pt x="159" y="917"/>
                    </a:lnTo>
                    <a:lnTo>
                      <a:pt x="163" y="901"/>
                    </a:lnTo>
                    <a:lnTo>
                      <a:pt x="166" y="885"/>
                    </a:lnTo>
                    <a:lnTo>
                      <a:pt x="166" y="83"/>
                    </a:lnTo>
                    <a:lnTo>
                      <a:pt x="163" y="66"/>
                    </a:lnTo>
                    <a:lnTo>
                      <a:pt x="159" y="51"/>
                    </a:lnTo>
                    <a:lnTo>
                      <a:pt x="152" y="36"/>
                    </a:lnTo>
                    <a:lnTo>
                      <a:pt x="141" y="23"/>
                    </a:lnTo>
                    <a:lnTo>
                      <a:pt x="135" y="18"/>
                    </a:lnTo>
                    <a:lnTo>
                      <a:pt x="128" y="14"/>
                    </a:lnTo>
                    <a:lnTo>
                      <a:pt x="122" y="10"/>
                    </a:lnTo>
                    <a:lnTo>
                      <a:pt x="115" y="7"/>
                    </a:lnTo>
                    <a:lnTo>
                      <a:pt x="107" y="3"/>
                    </a:lnTo>
                    <a:lnTo>
                      <a:pt x="99" y="1"/>
                    </a:lnTo>
                    <a:lnTo>
                      <a:pt x="91" y="0"/>
                    </a:lnTo>
                    <a:lnTo>
                      <a:pt x="83" y="0"/>
                    </a:lnTo>
                    <a:lnTo>
                      <a:pt x="66" y="2"/>
                    </a:lnTo>
                    <a:lnTo>
                      <a:pt x="51" y="7"/>
                    </a:lnTo>
                    <a:lnTo>
                      <a:pt x="36" y="14"/>
                    </a:lnTo>
                    <a:lnTo>
                      <a:pt x="25" y="25"/>
                    </a:lnTo>
                    <a:lnTo>
                      <a:pt x="14" y="36"/>
                    </a:lnTo>
                    <a:lnTo>
                      <a:pt x="7" y="51"/>
                    </a:lnTo>
                    <a:lnTo>
                      <a:pt x="2" y="66"/>
                    </a:lnTo>
                    <a:lnTo>
                      <a:pt x="0" y="8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46" name="Freeform 205"/>
              <p:cNvSpPr>
                <a:spLocks/>
              </p:cNvSpPr>
              <p:nvPr/>
            </p:nvSpPr>
            <p:spPr bwMode="auto">
              <a:xfrm>
                <a:off x="1328" y="2855"/>
                <a:ext cx="34" cy="301"/>
              </a:xfrm>
              <a:custGeom>
                <a:avLst/>
                <a:gdLst>
                  <a:gd name="T0" fmla="*/ 0 w 100"/>
                  <a:gd name="T1" fmla="*/ 0 h 902"/>
                  <a:gd name="T2" fmla="*/ 0 w 100"/>
                  <a:gd name="T3" fmla="*/ 0 h 902"/>
                  <a:gd name="T4" fmla="*/ 0 w 100"/>
                  <a:gd name="T5" fmla="*/ 0 h 902"/>
                  <a:gd name="T6" fmla="*/ 0 w 100"/>
                  <a:gd name="T7" fmla="*/ 0 h 902"/>
                  <a:gd name="T8" fmla="*/ 0 w 100"/>
                  <a:gd name="T9" fmla="*/ 0 h 902"/>
                  <a:gd name="T10" fmla="*/ 0 w 100"/>
                  <a:gd name="T11" fmla="*/ 0 h 902"/>
                  <a:gd name="T12" fmla="*/ 0 w 100"/>
                  <a:gd name="T13" fmla="*/ 0 h 902"/>
                  <a:gd name="T14" fmla="*/ 0 w 100"/>
                  <a:gd name="T15" fmla="*/ 0 h 902"/>
                  <a:gd name="T16" fmla="*/ 0 w 100"/>
                  <a:gd name="T17" fmla="*/ 0 h 902"/>
                  <a:gd name="T18" fmla="*/ 0 w 100"/>
                  <a:gd name="T19" fmla="*/ 0 h 902"/>
                  <a:gd name="T20" fmla="*/ 0 w 100"/>
                  <a:gd name="T21" fmla="*/ 0 h 902"/>
                  <a:gd name="T22" fmla="*/ 0 w 100"/>
                  <a:gd name="T23" fmla="*/ 0 h 902"/>
                  <a:gd name="T24" fmla="*/ 0 w 100"/>
                  <a:gd name="T25" fmla="*/ 0 h 902"/>
                  <a:gd name="T26" fmla="*/ 0 w 100"/>
                  <a:gd name="T27" fmla="*/ 0 h 902"/>
                  <a:gd name="T28" fmla="*/ 0 w 100"/>
                  <a:gd name="T29" fmla="*/ 0 h 902"/>
                  <a:gd name="T30" fmla="*/ 0 w 100"/>
                  <a:gd name="T31" fmla="*/ 0 h 902"/>
                  <a:gd name="T32" fmla="*/ 0 w 100"/>
                  <a:gd name="T33" fmla="*/ 0 h 902"/>
                  <a:gd name="T34" fmla="*/ 0 w 100"/>
                  <a:gd name="T35" fmla="*/ 0 h 902"/>
                  <a:gd name="T36" fmla="*/ 0 w 100"/>
                  <a:gd name="T37" fmla="*/ 0 h 902"/>
                  <a:gd name="T38" fmla="*/ 0 w 100"/>
                  <a:gd name="T39" fmla="*/ 0 h 902"/>
                  <a:gd name="T40" fmla="*/ 0 w 100"/>
                  <a:gd name="T41" fmla="*/ 0 h 902"/>
                  <a:gd name="T42" fmla="*/ 0 w 100"/>
                  <a:gd name="T43" fmla="*/ 0 h 902"/>
                  <a:gd name="T44" fmla="*/ 0 w 100"/>
                  <a:gd name="T45" fmla="*/ 0 h 902"/>
                  <a:gd name="T46" fmla="*/ 0 w 100"/>
                  <a:gd name="T47" fmla="*/ 0 h 902"/>
                  <a:gd name="T48" fmla="*/ 0 w 100"/>
                  <a:gd name="T49" fmla="*/ 0 h 902"/>
                  <a:gd name="T50" fmla="*/ 0 w 100"/>
                  <a:gd name="T51" fmla="*/ 0 h 902"/>
                  <a:gd name="T52" fmla="*/ 0 w 100"/>
                  <a:gd name="T53" fmla="*/ 0 h 902"/>
                  <a:gd name="T54" fmla="*/ 0 w 100"/>
                  <a:gd name="T55" fmla="*/ 0 h 902"/>
                  <a:gd name="T56" fmla="*/ 0 w 100"/>
                  <a:gd name="T57" fmla="*/ 0 h 902"/>
                  <a:gd name="T58" fmla="*/ 0 w 100"/>
                  <a:gd name="T59" fmla="*/ 0 h 902"/>
                  <a:gd name="T60" fmla="*/ 0 w 100"/>
                  <a:gd name="T61" fmla="*/ 0 h 902"/>
                  <a:gd name="T62" fmla="*/ 0 w 100"/>
                  <a:gd name="T63" fmla="*/ 0 h 902"/>
                  <a:gd name="T64" fmla="*/ 0 w 100"/>
                  <a:gd name="T65" fmla="*/ 0 h 902"/>
                  <a:gd name="T66" fmla="*/ 0 w 100"/>
                  <a:gd name="T67" fmla="*/ 0 h 902"/>
                  <a:gd name="T68" fmla="*/ 0 w 100"/>
                  <a:gd name="T69" fmla="*/ 0 h 902"/>
                  <a:gd name="T70" fmla="*/ 0 w 100"/>
                  <a:gd name="T71" fmla="*/ 0 h 902"/>
                  <a:gd name="T72" fmla="*/ 0 w 100"/>
                  <a:gd name="T73" fmla="*/ 0 h 902"/>
                  <a:gd name="T74" fmla="*/ 0 w 100"/>
                  <a:gd name="T75" fmla="*/ 0 h 902"/>
                  <a:gd name="T76" fmla="*/ 0 w 100"/>
                  <a:gd name="T77" fmla="*/ 0 h 902"/>
                  <a:gd name="T78" fmla="*/ 0 w 100"/>
                  <a:gd name="T79" fmla="*/ 0 h 902"/>
                  <a:gd name="T80" fmla="*/ 0 w 100"/>
                  <a:gd name="T81" fmla="*/ 0 h 902"/>
                  <a:gd name="T82" fmla="*/ 0 w 100"/>
                  <a:gd name="T83" fmla="*/ 0 h 902"/>
                  <a:gd name="T84" fmla="*/ 0 w 100"/>
                  <a:gd name="T85" fmla="*/ 0 h 902"/>
                  <a:gd name="T86" fmla="*/ 0 w 100"/>
                  <a:gd name="T87" fmla="*/ 0 h 902"/>
                  <a:gd name="T88" fmla="*/ 0 w 100"/>
                  <a:gd name="T89" fmla="*/ 0 h 902"/>
                  <a:gd name="T90" fmla="*/ 0 w 100"/>
                  <a:gd name="T91" fmla="*/ 0 h 902"/>
                  <a:gd name="T92" fmla="*/ 0 w 100"/>
                  <a:gd name="T93" fmla="*/ 0 h 90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0"/>
                  <a:gd name="T142" fmla="*/ 0 h 902"/>
                  <a:gd name="T143" fmla="*/ 100 w 100"/>
                  <a:gd name="T144" fmla="*/ 902 h 90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0" h="902">
                    <a:moveTo>
                      <a:pt x="0" y="50"/>
                    </a:moveTo>
                    <a:lnTo>
                      <a:pt x="1" y="40"/>
                    </a:lnTo>
                    <a:lnTo>
                      <a:pt x="4" y="31"/>
                    </a:lnTo>
                    <a:lnTo>
                      <a:pt x="9" y="22"/>
                    </a:lnTo>
                    <a:lnTo>
                      <a:pt x="15" y="15"/>
                    </a:lnTo>
                    <a:lnTo>
                      <a:pt x="19" y="12"/>
                    </a:lnTo>
                    <a:lnTo>
                      <a:pt x="22" y="9"/>
                    </a:lnTo>
                    <a:lnTo>
                      <a:pt x="27" y="6"/>
                    </a:lnTo>
                    <a:lnTo>
                      <a:pt x="31" y="4"/>
                    </a:lnTo>
                    <a:lnTo>
                      <a:pt x="36" y="2"/>
                    </a:lnTo>
                    <a:lnTo>
                      <a:pt x="40" y="1"/>
                    </a:lnTo>
                    <a:lnTo>
                      <a:pt x="46" y="0"/>
                    </a:lnTo>
                    <a:lnTo>
                      <a:pt x="50" y="0"/>
                    </a:lnTo>
                    <a:lnTo>
                      <a:pt x="55" y="0"/>
                    </a:lnTo>
                    <a:lnTo>
                      <a:pt x="59" y="1"/>
                    </a:lnTo>
                    <a:lnTo>
                      <a:pt x="65" y="2"/>
                    </a:lnTo>
                    <a:lnTo>
                      <a:pt x="69" y="4"/>
                    </a:lnTo>
                    <a:lnTo>
                      <a:pt x="73" y="6"/>
                    </a:lnTo>
                    <a:lnTo>
                      <a:pt x="77" y="9"/>
                    </a:lnTo>
                    <a:lnTo>
                      <a:pt x="82" y="12"/>
                    </a:lnTo>
                    <a:lnTo>
                      <a:pt x="85" y="15"/>
                    </a:lnTo>
                    <a:lnTo>
                      <a:pt x="91" y="22"/>
                    </a:lnTo>
                    <a:lnTo>
                      <a:pt x="95" y="31"/>
                    </a:lnTo>
                    <a:lnTo>
                      <a:pt x="99" y="40"/>
                    </a:lnTo>
                    <a:lnTo>
                      <a:pt x="100" y="50"/>
                    </a:lnTo>
                    <a:lnTo>
                      <a:pt x="100" y="852"/>
                    </a:lnTo>
                    <a:lnTo>
                      <a:pt x="99" y="862"/>
                    </a:lnTo>
                    <a:lnTo>
                      <a:pt x="95" y="871"/>
                    </a:lnTo>
                    <a:lnTo>
                      <a:pt x="91" y="880"/>
                    </a:lnTo>
                    <a:lnTo>
                      <a:pt x="85" y="887"/>
                    </a:lnTo>
                    <a:lnTo>
                      <a:pt x="77" y="894"/>
                    </a:lnTo>
                    <a:lnTo>
                      <a:pt x="69" y="898"/>
                    </a:lnTo>
                    <a:lnTo>
                      <a:pt x="59" y="901"/>
                    </a:lnTo>
                    <a:lnTo>
                      <a:pt x="50" y="902"/>
                    </a:lnTo>
                    <a:lnTo>
                      <a:pt x="46" y="902"/>
                    </a:lnTo>
                    <a:lnTo>
                      <a:pt x="40" y="901"/>
                    </a:lnTo>
                    <a:lnTo>
                      <a:pt x="36" y="900"/>
                    </a:lnTo>
                    <a:lnTo>
                      <a:pt x="31" y="898"/>
                    </a:lnTo>
                    <a:lnTo>
                      <a:pt x="27" y="896"/>
                    </a:lnTo>
                    <a:lnTo>
                      <a:pt x="22" y="894"/>
                    </a:lnTo>
                    <a:lnTo>
                      <a:pt x="19" y="890"/>
                    </a:lnTo>
                    <a:lnTo>
                      <a:pt x="15" y="887"/>
                    </a:lnTo>
                    <a:lnTo>
                      <a:pt x="9" y="880"/>
                    </a:lnTo>
                    <a:lnTo>
                      <a:pt x="4" y="871"/>
                    </a:lnTo>
                    <a:lnTo>
                      <a:pt x="1" y="862"/>
                    </a:lnTo>
                    <a:lnTo>
                      <a:pt x="0" y="852"/>
                    </a:lnTo>
                    <a:lnTo>
                      <a:pt x="0" y="5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47" name="Freeform 206"/>
              <p:cNvSpPr>
                <a:spLocks/>
              </p:cNvSpPr>
              <p:nvPr/>
            </p:nvSpPr>
            <p:spPr bwMode="auto">
              <a:xfrm>
                <a:off x="1206" y="3085"/>
                <a:ext cx="277" cy="92"/>
              </a:xfrm>
              <a:custGeom>
                <a:avLst/>
                <a:gdLst>
                  <a:gd name="T0" fmla="*/ 0 w 830"/>
                  <a:gd name="T1" fmla="*/ 0 h 274"/>
                  <a:gd name="T2" fmla="*/ 0 w 830"/>
                  <a:gd name="T3" fmla="*/ 0 h 274"/>
                  <a:gd name="T4" fmla="*/ 0 w 830"/>
                  <a:gd name="T5" fmla="*/ 0 h 274"/>
                  <a:gd name="T6" fmla="*/ 0 w 830"/>
                  <a:gd name="T7" fmla="*/ 0 h 274"/>
                  <a:gd name="T8" fmla="*/ 0 w 830"/>
                  <a:gd name="T9" fmla="*/ 0 h 274"/>
                  <a:gd name="T10" fmla="*/ 0 w 830"/>
                  <a:gd name="T11" fmla="*/ 0 h 274"/>
                  <a:gd name="T12" fmla="*/ 0 w 830"/>
                  <a:gd name="T13" fmla="*/ 0 h 274"/>
                  <a:gd name="T14" fmla="*/ 0 w 830"/>
                  <a:gd name="T15" fmla="*/ 0 h 274"/>
                  <a:gd name="T16" fmla="*/ 0 w 830"/>
                  <a:gd name="T17" fmla="*/ 0 h 274"/>
                  <a:gd name="T18" fmla="*/ 0 w 830"/>
                  <a:gd name="T19" fmla="*/ 0 h 274"/>
                  <a:gd name="T20" fmla="*/ 0 w 830"/>
                  <a:gd name="T21" fmla="*/ 0 h 274"/>
                  <a:gd name="T22" fmla="*/ 0 w 830"/>
                  <a:gd name="T23" fmla="*/ 0 h 274"/>
                  <a:gd name="T24" fmla="*/ 0 w 830"/>
                  <a:gd name="T25" fmla="*/ 0 h 274"/>
                  <a:gd name="T26" fmla="*/ 0 w 830"/>
                  <a:gd name="T27" fmla="*/ 0 h 274"/>
                  <a:gd name="T28" fmla="*/ 0 w 830"/>
                  <a:gd name="T29" fmla="*/ 0 h 274"/>
                  <a:gd name="T30" fmla="*/ 0 w 830"/>
                  <a:gd name="T31" fmla="*/ 0 h 274"/>
                  <a:gd name="T32" fmla="*/ 0 w 830"/>
                  <a:gd name="T33" fmla="*/ 0 h 274"/>
                  <a:gd name="T34" fmla="*/ 0 w 830"/>
                  <a:gd name="T35" fmla="*/ 0 h 274"/>
                  <a:gd name="T36" fmla="*/ 0 w 830"/>
                  <a:gd name="T37" fmla="*/ 0 h 274"/>
                  <a:gd name="T38" fmla="*/ 0 w 830"/>
                  <a:gd name="T39" fmla="*/ 0 h 274"/>
                  <a:gd name="T40" fmla="*/ 0 w 830"/>
                  <a:gd name="T41" fmla="*/ 0 h 274"/>
                  <a:gd name="T42" fmla="*/ 0 w 830"/>
                  <a:gd name="T43" fmla="*/ 0 h 274"/>
                  <a:gd name="T44" fmla="*/ 0 w 830"/>
                  <a:gd name="T45" fmla="*/ 0 h 274"/>
                  <a:gd name="T46" fmla="*/ 0 w 830"/>
                  <a:gd name="T47" fmla="*/ 0 h 274"/>
                  <a:gd name="T48" fmla="*/ 0 w 830"/>
                  <a:gd name="T49" fmla="*/ 0 h 274"/>
                  <a:gd name="T50" fmla="*/ 0 w 830"/>
                  <a:gd name="T51" fmla="*/ 0 h 274"/>
                  <a:gd name="T52" fmla="*/ 0 w 830"/>
                  <a:gd name="T53" fmla="*/ 0 h 274"/>
                  <a:gd name="T54" fmla="*/ 0 w 830"/>
                  <a:gd name="T55" fmla="*/ 0 h 274"/>
                  <a:gd name="T56" fmla="*/ 0 w 830"/>
                  <a:gd name="T57" fmla="*/ 0 h 274"/>
                  <a:gd name="T58" fmla="*/ 0 w 830"/>
                  <a:gd name="T59" fmla="*/ 0 h 274"/>
                  <a:gd name="T60" fmla="*/ 0 w 830"/>
                  <a:gd name="T61" fmla="*/ 0 h 274"/>
                  <a:gd name="T62" fmla="*/ 0 w 830"/>
                  <a:gd name="T63" fmla="*/ 0 h 274"/>
                  <a:gd name="T64" fmla="*/ 0 w 830"/>
                  <a:gd name="T65" fmla="*/ 0 h 274"/>
                  <a:gd name="T66" fmla="*/ 0 w 830"/>
                  <a:gd name="T67" fmla="*/ 0 h 274"/>
                  <a:gd name="T68" fmla="*/ 0 w 830"/>
                  <a:gd name="T69" fmla="*/ 0 h 274"/>
                  <a:gd name="T70" fmla="*/ 0 w 830"/>
                  <a:gd name="T71" fmla="*/ 0 h 274"/>
                  <a:gd name="T72" fmla="*/ 0 w 830"/>
                  <a:gd name="T73" fmla="*/ 0 h 274"/>
                  <a:gd name="T74" fmla="*/ 0 w 830"/>
                  <a:gd name="T75" fmla="*/ 0 h 274"/>
                  <a:gd name="T76" fmla="*/ 0 w 830"/>
                  <a:gd name="T77" fmla="*/ 0 h 274"/>
                  <a:gd name="T78" fmla="*/ 0 w 830"/>
                  <a:gd name="T79" fmla="*/ 0 h 274"/>
                  <a:gd name="T80" fmla="*/ 0 w 830"/>
                  <a:gd name="T81" fmla="*/ 0 h 274"/>
                  <a:gd name="T82" fmla="*/ 0 w 830"/>
                  <a:gd name="T83" fmla="*/ 0 h 274"/>
                  <a:gd name="T84" fmla="*/ 0 w 830"/>
                  <a:gd name="T85" fmla="*/ 0 h 274"/>
                  <a:gd name="T86" fmla="*/ 0 w 830"/>
                  <a:gd name="T87" fmla="*/ 0 h 274"/>
                  <a:gd name="T88" fmla="*/ 0 w 830"/>
                  <a:gd name="T89" fmla="*/ 0 h 274"/>
                  <a:gd name="T90" fmla="*/ 0 w 830"/>
                  <a:gd name="T91" fmla="*/ 0 h 2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30"/>
                  <a:gd name="T139" fmla="*/ 0 h 274"/>
                  <a:gd name="T140" fmla="*/ 830 w 830"/>
                  <a:gd name="T141" fmla="*/ 274 h 27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30" h="274">
                    <a:moveTo>
                      <a:pt x="769" y="121"/>
                    </a:moveTo>
                    <a:lnTo>
                      <a:pt x="754" y="107"/>
                    </a:lnTo>
                    <a:lnTo>
                      <a:pt x="738" y="93"/>
                    </a:lnTo>
                    <a:lnTo>
                      <a:pt x="720" y="82"/>
                    </a:lnTo>
                    <a:lnTo>
                      <a:pt x="702" y="70"/>
                    </a:lnTo>
                    <a:lnTo>
                      <a:pt x="682" y="59"/>
                    </a:lnTo>
                    <a:lnTo>
                      <a:pt x="662" y="49"/>
                    </a:lnTo>
                    <a:lnTo>
                      <a:pt x="641" y="40"/>
                    </a:lnTo>
                    <a:lnTo>
                      <a:pt x="618" y="32"/>
                    </a:lnTo>
                    <a:lnTo>
                      <a:pt x="595" y="24"/>
                    </a:lnTo>
                    <a:lnTo>
                      <a:pt x="571" y="18"/>
                    </a:lnTo>
                    <a:lnTo>
                      <a:pt x="546" y="13"/>
                    </a:lnTo>
                    <a:lnTo>
                      <a:pt x="521" y="9"/>
                    </a:lnTo>
                    <a:lnTo>
                      <a:pt x="495" y="4"/>
                    </a:lnTo>
                    <a:lnTo>
                      <a:pt x="469" y="2"/>
                    </a:lnTo>
                    <a:lnTo>
                      <a:pt x="442" y="0"/>
                    </a:lnTo>
                    <a:lnTo>
                      <a:pt x="416" y="0"/>
                    </a:lnTo>
                    <a:lnTo>
                      <a:pt x="373" y="1"/>
                    </a:lnTo>
                    <a:lnTo>
                      <a:pt x="332" y="5"/>
                    </a:lnTo>
                    <a:lnTo>
                      <a:pt x="293" y="12"/>
                    </a:lnTo>
                    <a:lnTo>
                      <a:pt x="255" y="20"/>
                    </a:lnTo>
                    <a:lnTo>
                      <a:pt x="218" y="31"/>
                    </a:lnTo>
                    <a:lnTo>
                      <a:pt x="184" y="44"/>
                    </a:lnTo>
                    <a:lnTo>
                      <a:pt x="152" y="58"/>
                    </a:lnTo>
                    <a:lnTo>
                      <a:pt x="122" y="75"/>
                    </a:lnTo>
                    <a:lnTo>
                      <a:pt x="96" y="93"/>
                    </a:lnTo>
                    <a:lnTo>
                      <a:pt x="71" y="114"/>
                    </a:lnTo>
                    <a:lnTo>
                      <a:pt x="50" y="134"/>
                    </a:lnTo>
                    <a:lnTo>
                      <a:pt x="33" y="157"/>
                    </a:lnTo>
                    <a:lnTo>
                      <a:pt x="19" y="180"/>
                    </a:lnTo>
                    <a:lnTo>
                      <a:pt x="9" y="205"/>
                    </a:lnTo>
                    <a:lnTo>
                      <a:pt x="2" y="230"/>
                    </a:lnTo>
                    <a:lnTo>
                      <a:pt x="0" y="257"/>
                    </a:lnTo>
                    <a:lnTo>
                      <a:pt x="0" y="274"/>
                    </a:lnTo>
                    <a:lnTo>
                      <a:pt x="17" y="274"/>
                    </a:lnTo>
                    <a:lnTo>
                      <a:pt x="813" y="274"/>
                    </a:lnTo>
                    <a:lnTo>
                      <a:pt x="830" y="274"/>
                    </a:lnTo>
                    <a:lnTo>
                      <a:pt x="830" y="257"/>
                    </a:lnTo>
                    <a:lnTo>
                      <a:pt x="829" y="239"/>
                    </a:lnTo>
                    <a:lnTo>
                      <a:pt x="826" y="221"/>
                    </a:lnTo>
                    <a:lnTo>
                      <a:pt x="822" y="204"/>
                    </a:lnTo>
                    <a:lnTo>
                      <a:pt x="814" y="186"/>
                    </a:lnTo>
                    <a:lnTo>
                      <a:pt x="806" y="169"/>
                    </a:lnTo>
                    <a:lnTo>
                      <a:pt x="795" y="153"/>
                    </a:lnTo>
                    <a:lnTo>
                      <a:pt x="783" y="137"/>
                    </a:lnTo>
                    <a:lnTo>
                      <a:pt x="769" y="12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48" name="Freeform 207"/>
              <p:cNvSpPr>
                <a:spLocks/>
              </p:cNvSpPr>
              <p:nvPr/>
            </p:nvSpPr>
            <p:spPr bwMode="auto">
              <a:xfrm>
                <a:off x="1218" y="3096"/>
                <a:ext cx="253" cy="70"/>
              </a:xfrm>
              <a:custGeom>
                <a:avLst/>
                <a:gdLst>
                  <a:gd name="T0" fmla="*/ 0 w 761"/>
                  <a:gd name="T1" fmla="*/ 0 h 208"/>
                  <a:gd name="T2" fmla="*/ 0 w 761"/>
                  <a:gd name="T3" fmla="*/ 0 h 208"/>
                  <a:gd name="T4" fmla="*/ 0 w 761"/>
                  <a:gd name="T5" fmla="*/ 0 h 208"/>
                  <a:gd name="T6" fmla="*/ 0 w 761"/>
                  <a:gd name="T7" fmla="*/ 0 h 208"/>
                  <a:gd name="T8" fmla="*/ 0 w 761"/>
                  <a:gd name="T9" fmla="*/ 0 h 208"/>
                  <a:gd name="T10" fmla="*/ 0 w 761"/>
                  <a:gd name="T11" fmla="*/ 0 h 208"/>
                  <a:gd name="T12" fmla="*/ 0 w 761"/>
                  <a:gd name="T13" fmla="*/ 0 h 208"/>
                  <a:gd name="T14" fmla="*/ 0 w 761"/>
                  <a:gd name="T15" fmla="*/ 0 h 208"/>
                  <a:gd name="T16" fmla="*/ 0 w 761"/>
                  <a:gd name="T17" fmla="*/ 0 h 208"/>
                  <a:gd name="T18" fmla="*/ 0 w 761"/>
                  <a:gd name="T19" fmla="*/ 0 h 208"/>
                  <a:gd name="T20" fmla="*/ 0 w 761"/>
                  <a:gd name="T21" fmla="*/ 0 h 208"/>
                  <a:gd name="T22" fmla="*/ 0 w 761"/>
                  <a:gd name="T23" fmla="*/ 0 h 208"/>
                  <a:gd name="T24" fmla="*/ 0 w 761"/>
                  <a:gd name="T25" fmla="*/ 0 h 208"/>
                  <a:gd name="T26" fmla="*/ 0 w 761"/>
                  <a:gd name="T27" fmla="*/ 0 h 208"/>
                  <a:gd name="T28" fmla="*/ 0 w 761"/>
                  <a:gd name="T29" fmla="*/ 0 h 208"/>
                  <a:gd name="T30" fmla="*/ 0 w 761"/>
                  <a:gd name="T31" fmla="*/ 0 h 208"/>
                  <a:gd name="T32" fmla="*/ 0 w 761"/>
                  <a:gd name="T33" fmla="*/ 0 h 208"/>
                  <a:gd name="T34" fmla="*/ 0 w 761"/>
                  <a:gd name="T35" fmla="*/ 0 h 208"/>
                  <a:gd name="T36" fmla="*/ 0 w 761"/>
                  <a:gd name="T37" fmla="*/ 0 h 208"/>
                  <a:gd name="T38" fmla="*/ 0 w 761"/>
                  <a:gd name="T39" fmla="*/ 0 h 208"/>
                  <a:gd name="T40" fmla="*/ 0 w 761"/>
                  <a:gd name="T41" fmla="*/ 0 h 208"/>
                  <a:gd name="T42" fmla="*/ 0 w 761"/>
                  <a:gd name="T43" fmla="*/ 0 h 208"/>
                  <a:gd name="T44" fmla="*/ 0 w 761"/>
                  <a:gd name="T45" fmla="*/ 0 h 208"/>
                  <a:gd name="T46" fmla="*/ 0 w 761"/>
                  <a:gd name="T47" fmla="*/ 0 h 208"/>
                  <a:gd name="T48" fmla="*/ 0 w 761"/>
                  <a:gd name="T49" fmla="*/ 0 h 208"/>
                  <a:gd name="T50" fmla="*/ 0 w 761"/>
                  <a:gd name="T51" fmla="*/ 0 h 208"/>
                  <a:gd name="T52" fmla="*/ 0 w 761"/>
                  <a:gd name="T53" fmla="*/ 0 h 208"/>
                  <a:gd name="T54" fmla="*/ 0 w 761"/>
                  <a:gd name="T55" fmla="*/ 0 h 208"/>
                  <a:gd name="T56" fmla="*/ 0 w 761"/>
                  <a:gd name="T57" fmla="*/ 0 h 208"/>
                  <a:gd name="T58" fmla="*/ 0 w 761"/>
                  <a:gd name="T59" fmla="*/ 0 h 208"/>
                  <a:gd name="T60" fmla="*/ 0 w 761"/>
                  <a:gd name="T61" fmla="*/ 0 h 208"/>
                  <a:gd name="T62" fmla="*/ 0 w 761"/>
                  <a:gd name="T63" fmla="*/ 0 h 208"/>
                  <a:gd name="T64" fmla="*/ 0 w 761"/>
                  <a:gd name="T65" fmla="*/ 0 h 208"/>
                  <a:gd name="T66" fmla="*/ 0 w 761"/>
                  <a:gd name="T67" fmla="*/ 0 h 208"/>
                  <a:gd name="T68" fmla="*/ 0 w 761"/>
                  <a:gd name="T69" fmla="*/ 0 h 208"/>
                  <a:gd name="T70" fmla="*/ 0 w 761"/>
                  <a:gd name="T71" fmla="*/ 0 h 208"/>
                  <a:gd name="T72" fmla="*/ 0 w 761"/>
                  <a:gd name="T73" fmla="*/ 0 h 208"/>
                  <a:gd name="T74" fmla="*/ 0 w 761"/>
                  <a:gd name="T75" fmla="*/ 0 h 208"/>
                  <a:gd name="T76" fmla="*/ 0 w 761"/>
                  <a:gd name="T77" fmla="*/ 0 h 208"/>
                  <a:gd name="T78" fmla="*/ 0 w 761"/>
                  <a:gd name="T79" fmla="*/ 0 h 208"/>
                  <a:gd name="T80" fmla="*/ 0 w 761"/>
                  <a:gd name="T81" fmla="*/ 0 h 208"/>
                  <a:gd name="T82" fmla="*/ 0 w 761"/>
                  <a:gd name="T83" fmla="*/ 0 h 208"/>
                  <a:gd name="T84" fmla="*/ 0 w 761"/>
                  <a:gd name="T85" fmla="*/ 0 h 208"/>
                  <a:gd name="T86" fmla="*/ 0 w 761"/>
                  <a:gd name="T87" fmla="*/ 0 h 208"/>
                  <a:gd name="T88" fmla="*/ 0 w 761"/>
                  <a:gd name="T89" fmla="*/ 0 h 208"/>
                  <a:gd name="T90" fmla="*/ 0 w 761"/>
                  <a:gd name="T91" fmla="*/ 0 h 208"/>
                  <a:gd name="T92" fmla="*/ 0 w 761"/>
                  <a:gd name="T93" fmla="*/ 0 h 208"/>
                  <a:gd name="T94" fmla="*/ 0 w 761"/>
                  <a:gd name="T95" fmla="*/ 0 h 208"/>
                  <a:gd name="T96" fmla="*/ 0 w 761"/>
                  <a:gd name="T97" fmla="*/ 0 h 208"/>
                  <a:gd name="T98" fmla="*/ 0 w 761"/>
                  <a:gd name="T99" fmla="*/ 0 h 20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61"/>
                  <a:gd name="T151" fmla="*/ 0 h 208"/>
                  <a:gd name="T152" fmla="*/ 761 w 761"/>
                  <a:gd name="T153" fmla="*/ 208 h 20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61" h="208">
                    <a:moveTo>
                      <a:pt x="51" y="111"/>
                    </a:moveTo>
                    <a:lnTo>
                      <a:pt x="65" y="99"/>
                    </a:lnTo>
                    <a:lnTo>
                      <a:pt x="80" y="87"/>
                    </a:lnTo>
                    <a:lnTo>
                      <a:pt x="96" y="75"/>
                    </a:lnTo>
                    <a:lnTo>
                      <a:pt x="113" y="65"/>
                    </a:lnTo>
                    <a:lnTo>
                      <a:pt x="131" y="55"/>
                    </a:lnTo>
                    <a:lnTo>
                      <a:pt x="150" y="46"/>
                    </a:lnTo>
                    <a:lnTo>
                      <a:pt x="170" y="37"/>
                    </a:lnTo>
                    <a:lnTo>
                      <a:pt x="191" y="30"/>
                    </a:lnTo>
                    <a:lnTo>
                      <a:pt x="213" y="23"/>
                    </a:lnTo>
                    <a:lnTo>
                      <a:pt x="236" y="17"/>
                    </a:lnTo>
                    <a:lnTo>
                      <a:pt x="259" y="12"/>
                    </a:lnTo>
                    <a:lnTo>
                      <a:pt x="282" y="7"/>
                    </a:lnTo>
                    <a:lnTo>
                      <a:pt x="307" y="4"/>
                    </a:lnTo>
                    <a:lnTo>
                      <a:pt x="331" y="2"/>
                    </a:lnTo>
                    <a:lnTo>
                      <a:pt x="355" y="0"/>
                    </a:lnTo>
                    <a:lnTo>
                      <a:pt x="381" y="0"/>
                    </a:lnTo>
                    <a:lnTo>
                      <a:pt x="406" y="0"/>
                    </a:lnTo>
                    <a:lnTo>
                      <a:pt x="431" y="2"/>
                    </a:lnTo>
                    <a:lnTo>
                      <a:pt x="455" y="4"/>
                    </a:lnTo>
                    <a:lnTo>
                      <a:pt x="478" y="7"/>
                    </a:lnTo>
                    <a:lnTo>
                      <a:pt x="503" y="12"/>
                    </a:lnTo>
                    <a:lnTo>
                      <a:pt x="525" y="17"/>
                    </a:lnTo>
                    <a:lnTo>
                      <a:pt x="547" y="23"/>
                    </a:lnTo>
                    <a:lnTo>
                      <a:pt x="570" y="30"/>
                    </a:lnTo>
                    <a:lnTo>
                      <a:pt x="591" y="37"/>
                    </a:lnTo>
                    <a:lnTo>
                      <a:pt x="611" y="46"/>
                    </a:lnTo>
                    <a:lnTo>
                      <a:pt x="630" y="55"/>
                    </a:lnTo>
                    <a:lnTo>
                      <a:pt x="648" y="65"/>
                    </a:lnTo>
                    <a:lnTo>
                      <a:pt x="665" y="75"/>
                    </a:lnTo>
                    <a:lnTo>
                      <a:pt x="681" y="87"/>
                    </a:lnTo>
                    <a:lnTo>
                      <a:pt x="696" y="99"/>
                    </a:lnTo>
                    <a:lnTo>
                      <a:pt x="709" y="111"/>
                    </a:lnTo>
                    <a:lnTo>
                      <a:pt x="720" y="123"/>
                    </a:lnTo>
                    <a:lnTo>
                      <a:pt x="730" y="135"/>
                    </a:lnTo>
                    <a:lnTo>
                      <a:pt x="737" y="146"/>
                    </a:lnTo>
                    <a:lnTo>
                      <a:pt x="744" y="158"/>
                    </a:lnTo>
                    <a:lnTo>
                      <a:pt x="751" y="171"/>
                    </a:lnTo>
                    <a:lnTo>
                      <a:pt x="755" y="182"/>
                    </a:lnTo>
                    <a:lnTo>
                      <a:pt x="759" y="195"/>
                    </a:lnTo>
                    <a:lnTo>
                      <a:pt x="761" y="208"/>
                    </a:lnTo>
                    <a:lnTo>
                      <a:pt x="0" y="208"/>
                    </a:lnTo>
                    <a:lnTo>
                      <a:pt x="2" y="195"/>
                    </a:lnTo>
                    <a:lnTo>
                      <a:pt x="6" y="182"/>
                    </a:lnTo>
                    <a:lnTo>
                      <a:pt x="11" y="171"/>
                    </a:lnTo>
                    <a:lnTo>
                      <a:pt x="16" y="158"/>
                    </a:lnTo>
                    <a:lnTo>
                      <a:pt x="24" y="146"/>
                    </a:lnTo>
                    <a:lnTo>
                      <a:pt x="31" y="135"/>
                    </a:lnTo>
                    <a:lnTo>
                      <a:pt x="41" y="123"/>
                    </a:lnTo>
                    <a:lnTo>
                      <a:pt x="51" y="111"/>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49" name="Freeform 208"/>
              <p:cNvSpPr>
                <a:spLocks/>
              </p:cNvSpPr>
              <p:nvPr/>
            </p:nvSpPr>
            <p:spPr bwMode="auto">
              <a:xfrm>
                <a:off x="1353" y="3103"/>
                <a:ext cx="98" cy="56"/>
              </a:xfrm>
              <a:custGeom>
                <a:avLst/>
                <a:gdLst>
                  <a:gd name="T0" fmla="*/ 0 w 293"/>
                  <a:gd name="T1" fmla="*/ 0 h 167"/>
                  <a:gd name="T2" fmla="*/ 0 w 293"/>
                  <a:gd name="T3" fmla="*/ 0 h 167"/>
                  <a:gd name="T4" fmla="*/ 0 w 293"/>
                  <a:gd name="T5" fmla="*/ 0 h 167"/>
                  <a:gd name="T6" fmla="*/ 0 w 293"/>
                  <a:gd name="T7" fmla="*/ 0 h 167"/>
                  <a:gd name="T8" fmla="*/ 0 w 293"/>
                  <a:gd name="T9" fmla="*/ 0 h 167"/>
                  <a:gd name="T10" fmla="*/ 0 w 293"/>
                  <a:gd name="T11" fmla="*/ 0 h 167"/>
                  <a:gd name="T12" fmla="*/ 0 w 293"/>
                  <a:gd name="T13" fmla="*/ 0 h 167"/>
                  <a:gd name="T14" fmla="*/ 0 w 293"/>
                  <a:gd name="T15" fmla="*/ 0 h 167"/>
                  <a:gd name="T16" fmla="*/ 0 w 293"/>
                  <a:gd name="T17" fmla="*/ 0 h 167"/>
                  <a:gd name="T18" fmla="*/ 0 w 293"/>
                  <a:gd name="T19" fmla="*/ 0 h 167"/>
                  <a:gd name="T20" fmla="*/ 0 w 293"/>
                  <a:gd name="T21" fmla="*/ 0 h 167"/>
                  <a:gd name="T22" fmla="*/ 0 w 293"/>
                  <a:gd name="T23" fmla="*/ 0 h 167"/>
                  <a:gd name="T24" fmla="*/ 0 w 293"/>
                  <a:gd name="T25" fmla="*/ 0 h 167"/>
                  <a:gd name="T26" fmla="*/ 0 w 293"/>
                  <a:gd name="T27" fmla="*/ 0 h 167"/>
                  <a:gd name="T28" fmla="*/ 0 w 293"/>
                  <a:gd name="T29" fmla="*/ 0 h 167"/>
                  <a:gd name="T30" fmla="*/ 0 w 293"/>
                  <a:gd name="T31" fmla="*/ 0 h 167"/>
                  <a:gd name="T32" fmla="*/ 0 w 293"/>
                  <a:gd name="T33" fmla="*/ 0 h 167"/>
                  <a:gd name="T34" fmla="*/ 0 w 293"/>
                  <a:gd name="T35" fmla="*/ 0 h 167"/>
                  <a:gd name="T36" fmla="*/ 0 w 293"/>
                  <a:gd name="T37" fmla="*/ 0 h 167"/>
                  <a:gd name="T38" fmla="*/ 0 w 293"/>
                  <a:gd name="T39" fmla="*/ 0 h 167"/>
                  <a:gd name="T40" fmla="*/ 0 w 293"/>
                  <a:gd name="T41" fmla="*/ 0 h 167"/>
                  <a:gd name="T42" fmla="*/ 0 w 293"/>
                  <a:gd name="T43" fmla="*/ 0 h 167"/>
                  <a:gd name="T44" fmla="*/ 0 w 293"/>
                  <a:gd name="T45" fmla="*/ 0 h 167"/>
                  <a:gd name="T46" fmla="*/ 0 w 293"/>
                  <a:gd name="T47" fmla="*/ 0 h 167"/>
                  <a:gd name="T48" fmla="*/ 0 w 293"/>
                  <a:gd name="T49" fmla="*/ 0 h 167"/>
                  <a:gd name="T50" fmla="*/ 0 w 293"/>
                  <a:gd name="T51" fmla="*/ 0 h 167"/>
                  <a:gd name="T52" fmla="*/ 0 w 293"/>
                  <a:gd name="T53" fmla="*/ 0 h 167"/>
                  <a:gd name="T54" fmla="*/ 0 w 293"/>
                  <a:gd name="T55" fmla="*/ 0 h 167"/>
                  <a:gd name="T56" fmla="*/ 0 w 293"/>
                  <a:gd name="T57" fmla="*/ 0 h 167"/>
                  <a:gd name="T58" fmla="*/ 0 w 293"/>
                  <a:gd name="T59" fmla="*/ 0 h 167"/>
                  <a:gd name="T60" fmla="*/ 0 w 293"/>
                  <a:gd name="T61" fmla="*/ 0 h 167"/>
                  <a:gd name="T62" fmla="*/ 0 w 293"/>
                  <a:gd name="T63" fmla="*/ 0 h 167"/>
                  <a:gd name="T64" fmla="*/ 0 w 293"/>
                  <a:gd name="T65" fmla="*/ 0 h 167"/>
                  <a:gd name="T66" fmla="*/ 0 w 293"/>
                  <a:gd name="T67" fmla="*/ 0 h 167"/>
                  <a:gd name="T68" fmla="*/ 0 w 293"/>
                  <a:gd name="T69" fmla="*/ 0 h 167"/>
                  <a:gd name="T70" fmla="*/ 0 w 293"/>
                  <a:gd name="T71" fmla="*/ 0 h 167"/>
                  <a:gd name="T72" fmla="*/ 0 w 293"/>
                  <a:gd name="T73" fmla="*/ 0 h 167"/>
                  <a:gd name="T74" fmla="*/ 0 w 293"/>
                  <a:gd name="T75" fmla="*/ 0 h 167"/>
                  <a:gd name="T76" fmla="*/ 0 w 293"/>
                  <a:gd name="T77" fmla="*/ 0 h 167"/>
                  <a:gd name="T78" fmla="*/ 0 w 293"/>
                  <a:gd name="T79" fmla="*/ 0 h 167"/>
                  <a:gd name="T80" fmla="*/ 0 w 293"/>
                  <a:gd name="T81" fmla="*/ 0 h 167"/>
                  <a:gd name="T82" fmla="*/ 0 w 293"/>
                  <a:gd name="T83" fmla="*/ 0 h 167"/>
                  <a:gd name="T84" fmla="*/ 0 w 293"/>
                  <a:gd name="T85" fmla="*/ 0 h 167"/>
                  <a:gd name="T86" fmla="*/ 0 w 293"/>
                  <a:gd name="T87" fmla="*/ 0 h 167"/>
                  <a:gd name="T88" fmla="*/ 0 w 293"/>
                  <a:gd name="T89" fmla="*/ 0 h 167"/>
                  <a:gd name="T90" fmla="*/ 0 w 293"/>
                  <a:gd name="T91" fmla="*/ 0 h 167"/>
                  <a:gd name="T92" fmla="*/ 0 w 293"/>
                  <a:gd name="T93" fmla="*/ 0 h 167"/>
                  <a:gd name="T94" fmla="*/ 0 w 293"/>
                  <a:gd name="T95" fmla="*/ 0 h 167"/>
                  <a:gd name="T96" fmla="*/ 0 w 293"/>
                  <a:gd name="T97" fmla="*/ 0 h 167"/>
                  <a:gd name="T98" fmla="*/ 0 w 293"/>
                  <a:gd name="T99" fmla="*/ 0 h 1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93"/>
                  <a:gd name="T151" fmla="*/ 0 h 167"/>
                  <a:gd name="T152" fmla="*/ 293 w 293"/>
                  <a:gd name="T153" fmla="*/ 167 h 1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93" h="167">
                    <a:moveTo>
                      <a:pt x="11" y="3"/>
                    </a:moveTo>
                    <a:lnTo>
                      <a:pt x="30" y="10"/>
                    </a:lnTo>
                    <a:lnTo>
                      <a:pt x="49" y="16"/>
                    </a:lnTo>
                    <a:lnTo>
                      <a:pt x="67" y="23"/>
                    </a:lnTo>
                    <a:lnTo>
                      <a:pt x="85" y="31"/>
                    </a:lnTo>
                    <a:lnTo>
                      <a:pt x="102" y="39"/>
                    </a:lnTo>
                    <a:lnTo>
                      <a:pt x="118" y="49"/>
                    </a:lnTo>
                    <a:lnTo>
                      <a:pt x="135" y="58"/>
                    </a:lnTo>
                    <a:lnTo>
                      <a:pt x="150" y="68"/>
                    </a:lnTo>
                    <a:lnTo>
                      <a:pt x="165" y="79"/>
                    </a:lnTo>
                    <a:lnTo>
                      <a:pt x="177" y="89"/>
                    </a:lnTo>
                    <a:lnTo>
                      <a:pt x="190" y="101"/>
                    </a:lnTo>
                    <a:lnTo>
                      <a:pt x="203" y="112"/>
                    </a:lnTo>
                    <a:lnTo>
                      <a:pt x="213" y="124"/>
                    </a:lnTo>
                    <a:lnTo>
                      <a:pt x="223" y="136"/>
                    </a:lnTo>
                    <a:lnTo>
                      <a:pt x="232" y="149"/>
                    </a:lnTo>
                    <a:lnTo>
                      <a:pt x="240" y="161"/>
                    </a:lnTo>
                    <a:lnTo>
                      <a:pt x="241" y="162"/>
                    </a:lnTo>
                    <a:lnTo>
                      <a:pt x="241" y="163"/>
                    </a:lnTo>
                    <a:lnTo>
                      <a:pt x="241" y="165"/>
                    </a:lnTo>
                    <a:lnTo>
                      <a:pt x="242" y="167"/>
                    </a:lnTo>
                    <a:lnTo>
                      <a:pt x="293" y="167"/>
                    </a:lnTo>
                    <a:lnTo>
                      <a:pt x="291" y="157"/>
                    </a:lnTo>
                    <a:lnTo>
                      <a:pt x="288" y="146"/>
                    </a:lnTo>
                    <a:lnTo>
                      <a:pt x="284" y="137"/>
                    </a:lnTo>
                    <a:lnTo>
                      <a:pt x="279" y="127"/>
                    </a:lnTo>
                    <a:lnTo>
                      <a:pt x="274" y="118"/>
                    </a:lnTo>
                    <a:lnTo>
                      <a:pt x="267" y="108"/>
                    </a:lnTo>
                    <a:lnTo>
                      <a:pt x="260" y="99"/>
                    </a:lnTo>
                    <a:lnTo>
                      <a:pt x="252" y="90"/>
                    </a:lnTo>
                    <a:lnTo>
                      <a:pt x="241" y="81"/>
                    </a:lnTo>
                    <a:lnTo>
                      <a:pt x="229" y="71"/>
                    </a:lnTo>
                    <a:lnTo>
                      <a:pt x="218" y="62"/>
                    </a:lnTo>
                    <a:lnTo>
                      <a:pt x="204" y="54"/>
                    </a:lnTo>
                    <a:lnTo>
                      <a:pt x="190" y="46"/>
                    </a:lnTo>
                    <a:lnTo>
                      <a:pt x="175" y="38"/>
                    </a:lnTo>
                    <a:lnTo>
                      <a:pt x="160" y="32"/>
                    </a:lnTo>
                    <a:lnTo>
                      <a:pt x="145" y="26"/>
                    </a:lnTo>
                    <a:lnTo>
                      <a:pt x="128" y="20"/>
                    </a:lnTo>
                    <a:lnTo>
                      <a:pt x="111" y="16"/>
                    </a:lnTo>
                    <a:lnTo>
                      <a:pt x="93" y="12"/>
                    </a:lnTo>
                    <a:lnTo>
                      <a:pt x="76" y="8"/>
                    </a:lnTo>
                    <a:lnTo>
                      <a:pt x="57" y="5"/>
                    </a:lnTo>
                    <a:lnTo>
                      <a:pt x="39" y="2"/>
                    </a:lnTo>
                    <a:lnTo>
                      <a:pt x="19" y="1"/>
                    </a:lnTo>
                    <a:lnTo>
                      <a:pt x="0" y="0"/>
                    </a:lnTo>
                    <a:lnTo>
                      <a:pt x="2" y="1"/>
                    </a:lnTo>
                    <a:lnTo>
                      <a:pt x="6" y="1"/>
                    </a:lnTo>
                    <a:lnTo>
                      <a:pt x="9" y="2"/>
                    </a:lnTo>
                    <a:lnTo>
                      <a:pt x="11" y="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50" name="Freeform 209"/>
              <p:cNvSpPr>
                <a:spLocks/>
              </p:cNvSpPr>
              <p:nvPr/>
            </p:nvSpPr>
            <p:spPr bwMode="auto">
              <a:xfrm>
                <a:off x="1208" y="2967"/>
                <a:ext cx="49" cy="75"/>
              </a:xfrm>
              <a:custGeom>
                <a:avLst/>
                <a:gdLst>
                  <a:gd name="T0" fmla="*/ 0 w 145"/>
                  <a:gd name="T1" fmla="*/ 0 h 223"/>
                  <a:gd name="T2" fmla="*/ 0 w 145"/>
                  <a:gd name="T3" fmla="*/ 0 h 223"/>
                  <a:gd name="T4" fmla="*/ 0 w 145"/>
                  <a:gd name="T5" fmla="*/ 0 h 223"/>
                  <a:gd name="T6" fmla="*/ 0 w 145"/>
                  <a:gd name="T7" fmla="*/ 0 h 223"/>
                  <a:gd name="T8" fmla="*/ 0 w 145"/>
                  <a:gd name="T9" fmla="*/ 0 h 223"/>
                  <a:gd name="T10" fmla="*/ 0 w 145"/>
                  <a:gd name="T11" fmla="*/ 0 h 223"/>
                  <a:gd name="T12" fmla="*/ 0 w 145"/>
                  <a:gd name="T13" fmla="*/ 0 h 223"/>
                  <a:gd name="T14" fmla="*/ 0 w 145"/>
                  <a:gd name="T15" fmla="*/ 0 h 223"/>
                  <a:gd name="T16" fmla="*/ 0 w 145"/>
                  <a:gd name="T17" fmla="*/ 0 h 223"/>
                  <a:gd name="T18" fmla="*/ 0 w 145"/>
                  <a:gd name="T19" fmla="*/ 0 h 223"/>
                  <a:gd name="T20" fmla="*/ 0 w 145"/>
                  <a:gd name="T21" fmla="*/ 0 h 223"/>
                  <a:gd name="T22" fmla="*/ 0 w 145"/>
                  <a:gd name="T23" fmla="*/ 0 h 223"/>
                  <a:gd name="T24" fmla="*/ 0 w 145"/>
                  <a:gd name="T25" fmla="*/ 0 h 223"/>
                  <a:gd name="T26" fmla="*/ 0 w 145"/>
                  <a:gd name="T27" fmla="*/ 0 h 223"/>
                  <a:gd name="T28" fmla="*/ 0 w 145"/>
                  <a:gd name="T29" fmla="*/ 0 h 223"/>
                  <a:gd name="T30" fmla="*/ 0 w 145"/>
                  <a:gd name="T31" fmla="*/ 0 h 223"/>
                  <a:gd name="T32" fmla="*/ 0 w 145"/>
                  <a:gd name="T33" fmla="*/ 0 h 223"/>
                  <a:gd name="T34" fmla="*/ 0 w 145"/>
                  <a:gd name="T35" fmla="*/ 0 h 223"/>
                  <a:gd name="T36" fmla="*/ 0 w 145"/>
                  <a:gd name="T37" fmla="*/ 0 h 2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3"/>
                  <a:gd name="T59" fmla="*/ 145 w 145"/>
                  <a:gd name="T60" fmla="*/ 223 h 2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3">
                    <a:moveTo>
                      <a:pt x="91" y="9"/>
                    </a:moveTo>
                    <a:lnTo>
                      <a:pt x="94" y="39"/>
                    </a:lnTo>
                    <a:lnTo>
                      <a:pt x="92" y="69"/>
                    </a:lnTo>
                    <a:lnTo>
                      <a:pt x="86" y="99"/>
                    </a:lnTo>
                    <a:lnTo>
                      <a:pt x="76" y="127"/>
                    </a:lnTo>
                    <a:lnTo>
                      <a:pt x="62" y="154"/>
                    </a:lnTo>
                    <a:lnTo>
                      <a:pt x="44" y="179"/>
                    </a:lnTo>
                    <a:lnTo>
                      <a:pt x="24" y="203"/>
                    </a:lnTo>
                    <a:lnTo>
                      <a:pt x="0" y="223"/>
                    </a:lnTo>
                    <a:lnTo>
                      <a:pt x="33" y="207"/>
                    </a:lnTo>
                    <a:lnTo>
                      <a:pt x="62" y="186"/>
                    </a:lnTo>
                    <a:lnTo>
                      <a:pt x="89" y="161"/>
                    </a:lnTo>
                    <a:lnTo>
                      <a:pt x="110" y="134"/>
                    </a:lnTo>
                    <a:lnTo>
                      <a:pt x="127" y="103"/>
                    </a:lnTo>
                    <a:lnTo>
                      <a:pt x="139" y="70"/>
                    </a:lnTo>
                    <a:lnTo>
                      <a:pt x="145" y="36"/>
                    </a:lnTo>
                    <a:lnTo>
                      <a:pt x="145" y="0"/>
                    </a:lnTo>
                    <a:lnTo>
                      <a:pt x="124" y="2"/>
                    </a:lnTo>
                    <a:lnTo>
                      <a:pt x="91"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51" name="Freeform 210"/>
              <p:cNvSpPr>
                <a:spLocks/>
              </p:cNvSpPr>
              <p:nvPr/>
            </p:nvSpPr>
            <p:spPr bwMode="auto">
              <a:xfrm>
                <a:off x="1284" y="3147"/>
                <a:ext cx="167" cy="12"/>
              </a:xfrm>
              <a:custGeom>
                <a:avLst/>
                <a:gdLst>
                  <a:gd name="T0" fmla="*/ 0 w 501"/>
                  <a:gd name="T1" fmla="*/ 0 h 34"/>
                  <a:gd name="T2" fmla="*/ 0 w 501"/>
                  <a:gd name="T3" fmla="*/ 0 h 34"/>
                  <a:gd name="T4" fmla="*/ 0 w 501"/>
                  <a:gd name="T5" fmla="*/ 0 h 34"/>
                  <a:gd name="T6" fmla="*/ 0 w 501"/>
                  <a:gd name="T7" fmla="*/ 0 h 34"/>
                  <a:gd name="T8" fmla="*/ 0 60000 65536"/>
                  <a:gd name="T9" fmla="*/ 0 60000 65536"/>
                  <a:gd name="T10" fmla="*/ 0 60000 65536"/>
                  <a:gd name="T11" fmla="*/ 0 60000 65536"/>
                  <a:gd name="T12" fmla="*/ 0 w 501"/>
                  <a:gd name="T13" fmla="*/ 0 h 34"/>
                  <a:gd name="T14" fmla="*/ 501 w 501"/>
                  <a:gd name="T15" fmla="*/ 34 h 34"/>
                </a:gdLst>
                <a:ahLst/>
                <a:cxnLst>
                  <a:cxn ang="T8">
                    <a:pos x="T0" y="T1"/>
                  </a:cxn>
                  <a:cxn ang="T9">
                    <a:pos x="T2" y="T3"/>
                  </a:cxn>
                  <a:cxn ang="T10">
                    <a:pos x="T4" y="T5"/>
                  </a:cxn>
                  <a:cxn ang="T11">
                    <a:pos x="T6" y="T7"/>
                  </a:cxn>
                </a:cxnLst>
                <a:rect l="T12" t="T13" r="T14" b="T15"/>
                <a:pathLst>
                  <a:path w="501" h="34">
                    <a:moveTo>
                      <a:pt x="501" y="34"/>
                    </a:moveTo>
                    <a:lnTo>
                      <a:pt x="0" y="34"/>
                    </a:lnTo>
                    <a:lnTo>
                      <a:pt x="456" y="0"/>
                    </a:lnTo>
                    <a:lnTo>
                      <a:pt x="501"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52" name="Freeform 211"/>
              <p:cNvSpPr>
                <a:spLocks/>
              </p:cNvSpPr>
              <p:nvPr/>
            </p:nvSpPr>
            <p:spPr bwMode="auto">
              <a:xfrm>
                <a:off x="1149" y="2967"/>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7"/>
                    </a:lnTo>
                    <a:lnTo>
                      <a:pt x="324"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53" name="Freeform 212"/>
              <p:cNvSpPr>
                <a:spLocks/>
              </p:cNvSpPr>
              <p:nvPr/>
            </p:nvSpPr>
            <p:spPr bwMode="auto">
              <a:xfrm>
                <a:off x="1556" y="2906"/>
                <a:ext cx="48" cy="75"/>
              </a:xfrm>
              <a:custGeom>
                <a:avLst/>
                <a:gdLst>
                  <a:gd name="T0" fmla="*/ 0 w 145"/>
                  <a:gd name="T1" fmla="*/ 0 h 224"/>
                  <a:gd name="T2" fmla="*/ 0 w 145"/>
                  <a:gd name="T3" fmla="*/ 0 h 224"/>
                  <a:gd name="T4" fmla="*/ 0 w 145"/>
                  <a:gd name="T5" fmla="*/ 0 h 224"/>
                  <a:gd name="T6" fmla="*/ 0 w 145"/>
                  <a:gd name="T7" fmla="*/ 0 h 224"/>
                  <a:gd name="T8" fmla="*/ 0 w 145"/>
                  <a:gd name="T9" fmla="*/ 0 h 224"/>
                  <a:gd name="T10" fmla="*/ 0 w 145"/>
                  <a:gd name="T11" fmla="*/ 0 h 224"/>
                  <a:gd name="T12" fmla="*/ 0 w 145"/>
                  <a:gd name="T13" fmla="*/ 0 h 224"/>
                  <a:gd name="T14" fmla="*/ 0 w 145"/>
                  <a:gd name="T15" fmla="*/ 0 h 224"/>
                  <a:gd name="T16" fmla="*/ 0 w 145"/>
                  <a:gd name="T17" fmla="*/ 0 h 224"/>
                  <a:gd name="T18" fmla="*/ 0 w 145"/>
                  <a:gd name="T19" fmla="*/ 0 h 224"/>
                  <a:gd name="T20" fmla="*/ 0 w 145"/>
                  <a:gd name="T21" fmla="*/ 0 h 224"/>
                  <a:gd name="T22" fmla="*/ 0 w 145"/>
                  <a:gd name="T23" fmla="*/ 0 h 224"/>
                  <a:gd name="T24" fmla="*/ 0 w 145"/>
                  <a:gd name="T25" fmla="*/ 0 h 224"/>
                  <a:gd name="T26" fmla="*/ 0 w 145"/>
                  <a:gd name="T27" fmla="*/ 0 h 224"/>
                  <a:gd name="T28" fmla="*/ 0 w 145"/>
                  <a:gd name="T29" fmla="*/ 0 h 224"/>
                  <a:gd name="T30" fmla="*/ 0 w 145"/>
                  <a:gd name="T31" fmla="*/ 0 h 224"/>
                  <a:gd name="T32" fmla="*/ 0 w 145"/>
                  <a:gd name="T33" fmla="*/ 0 h 224"/>
                  <a:gd name="T34" fmla="*/ 0 w 145"/>
                  <a:gd name="T35" fmla="*/ 0 h 224"/>
                  <a:gd name="T36" fmla="*/ 0 w 145"/>
                  <a:gd name="T37" fmla="*/ 0 h 2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4"/>
                  <a:gd name="T59" fmla="*/ 145 w 145"/>
                  <a:gd name="T60" fmla="*/ 224 h 2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4">
                    <a:moveTo>
                      <a:pt x="92" y="8"/>
                    </a:moveTo>
                    <a:lnTo>
                      <a:pt x="94" y="39"/>
                    </a:lnTo>
                    <a:lnTo>
                      <a:pt x="93" y="69"/>
                    </a:lnTo>
                    <a:lnTo>
                      <a:pt x="87" y="98"/>
                    </a:lnTo>
                    <a:lnTo>
                      <a:pt x="76" y="127"/>
                    </a:lnTo>
                    <a:lnTo>
                      <a:pt x="62" y="154"/>
                    </a:lnTo>
                    <a:lnTo>
                      <a:pt x="45" y="180"/>
                    </a:lnTo>
                    <a:lnTo>
                      <a:pt x="24" y="203"/>
                    </a:lnTo>
                    <a:lnTo>
                      <a:pt x="0" y="224"/>
                    </a:lnTo>
                    <a:lnTo>
                      <a:pt x="33" y="207"/>
                    </a:lnTo>
                    <a:lnTo>
                      <a:pt x="63" y="186"/>
                    </a:lnTo>
                    <a:lnTo>
                      <a:pt x="89" y="162"/>
                    </a:lnTo>
                    <a:lnTo>
                      <a:pt x="111" y="134"/>
                    </a:lnTo>
                    <a:lnTo>
                      <a:pt x="127" y="103"/>
                    </a:lnTo>
                    <a:lnTo>
                      <a:pt x="139" y="70"/>
                    </a:lnTo>
                    <a:lnTo>
                      <a:pt x="145" y="36"/>
                    </a:lnTo>
                    <a:lnTo>
                      <a:pt x="145" y="0"/>
                    </a:lnTo>
                    <a:lnTo>
                      <a:pt x="125" y="3"/>
                    </a:lnTo>
                    <a:lnTo>
                      <a:pt x="92" y="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54" name="Freeform 213"/>
              <p:cNvSpPr>
                <a:spLocks/>
              </p:cNvSpPr>
              <p:nvPr/>
            </p:nvSpPr>
            <p:spPr bwMode="auto">
              <a:xfrm>
                <a:off x="1496" y="2906"/>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6"/>
                    </a:lnTo>
                    <a:lnTo>
                      <a:pt x="324"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55" name="Freeform 214"/>
              <p:cNvSpPr>
                <a:spLocks/>
              </p:cNvSpPr>
              <p:nvPr/>
            </p:nvSpPr>
            <p:spPr bwMode="auto">
              <a:xfrm>
                <a:off x="1345" y="2867"/>
                <a:ext cx="9" cy="202"/>
              </a:xfrm>
              <a:custGeom>
                <a:avLst/>
                <a:gdLst>
                  <a:gd name="T0" fmla="*/ 0 w 28"/>
                  <a:gd name="T1" fmla="*/ 0 h 608"/>
                  <a:gd name="T2" fmla="*/ 0 w 28"/>
                  <a:gd name="T3" fmla="*/ 0 h 608"/>
                  <a:gd name="T4" fmla="*/ 0 w 28"/>
                  <a:gd name="T5" fmla="*/ 0 h 608"/>
                  <a:gd name="T6" fmla="*/ 0 w 28"/>
                  <a:gd name="T7" fmla="*/ 0 h 608"/>
                  <a:gd name="T8" fmla="*/ 0 60000 65536"/>
                  <a:gd name="T9" fmla="*/ 0 60000 65536"/>
                  <a:gd name="T10" fmla="*/ 0 60000 65536"/>
                  <a:gd name="T11" fmla="*/ 0 60000 65536"/>
                  <a:gd name="T12" fmla="*/ 0 w 28"/>
                  <a:gd name="T13" fmla="*/ 0 h 608"/>
                  <a:gd name="T14" fmla="*/ 28 w 28"/>
                  <a:gd name="T15" fmla="*/ 608 h 608"/>
                </a:gdLst>
                <a:ahLst/>
                <a:cxnLst>
                  <a:cxn ang="T8">
                    <a:pos x="T0" y="T1"/>
                  </a:cxn>
                  <a:cxn ang="T9">
                    <a:pos x="T2" y="T3"/>
                  </a:cxn>
                  <a:cxn ang="T10">
                    <a:pos x="T4" y="T5"/>
                  </a:cxn>
                  <a:cxn ang="T11">
                    <a:pos x="T6" y="T7"/>
                  </a:cxn>
                </a:cxnLst>
                <a:rect l="T12" t="T13" r="T14" b="T15"/>
                <a:pathLst>
                  <a:path w="28" h="608">
                    <a:moveTo>
                      <a:pt x="0" y="0"/>
                    </a:moveTo>
                    <a:lnTo>
                      <a:pt x="0" y="608"/>
                    </a:lnTo>
                    <a:lnTo>
                      <a:pt x="28" y="36"/>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56" name="Freeform 215"/>
              <p:cNvSpPr>
                <a:spLocks/>
              </p:cNvSpPr>
              <p:nvPr/>
            </p:nvSpPr>
            <p:spPr bwMode="auto">
              <a:xfrm>
                <a:off x="1342" y="2771"/>
                <a:ext cx="10" cy="10"/>
              </a:xfrm>
              <a:custGeom>
                <a:avLst/>
                <a:gdLst>
                  <a:gd name="T0" fmla="*/ 0 w 30"/>
                  <a:gd name="T1" fmla="*/ 0 h 29"/>
                  <a:gd name="T2" fmla="*/ 0 w 30"/>
                  <a:gd name="T3" fmla="*/ 0 h 29"/>
                  <a:gd name="T4" fmla="*/ 0 w 30"/>
                  <a:gd name="T5" fmla="*/ 0 h 29"/>
                  <a:gd name="T6" fmla="*/ 0 w 30"/>
                  <a:gd name="T7" fmla="*/ 0 h 29"/>
                  <a:gd name="T8" fmla="*/ 0 w 30"/>
                  <a:gd name="T9" fmla="*/ 0 h 29"/>
                  <a:gd name="T10" fmla="*/ 0 w 30"/>
                  <a:gd name="T11" fmla="*/ 0 h 29"/>
                  <a:gd name="T12" fmla="*/ 0 w 30"/>
                  <a:gd name="T13" fmla="*/ 0 h 29"/>
                  <a:gd name="T14" fmla="*/ 0 w 30"/>
                  <a:gd name="T15" fmla="*/ 0 h 29"/>
                  <a:gd name="T16" fmla="*/ 0 w 30"/>
                  <a:gd name="T17" fmla="*/ 0 h 29"/>
                  <a:gd name="T18" fmla="*/ 0 w 30"/>
                  <a:gd name="T19" fmla="*/ 0 h 29"/>
                  <a:gd name="T20" fmla="*/ 0 w 30"/>
                  <a:gd name="T21" fmla="*/ 0 h 29"/>
                  <a:gd name="T22" fmla="*/ 0 w 30"/>
                  <a:gd name="T23" fmla="*/ 0 h 29"/>
                  <a:gd name="T24" fmla="*/ 0 w 30"/>
                  <a:gd name="T25" fmla="*/ 0 h 29"/>
                  <a:gd name="T26" fmla="*/ 0 w 30"/>
                  <a:gd name="T27" fmla="*/ 0 h 29"/>
                  <a:gd name="T28" fmla="*/ 0 w 30"/>
                  <a:gd name="T29" fmla="*/ 0 h 29"/>
                  <a:gd name="T30" fmla="*/ 0 w 30"/>
                  <a:gd name="T31" fmla="*/ 0 h 29"/>
                  <a:gd name="T32" fmla="*/ 0 w 30"/>
                  <a:gd name="T33" fmla="*/ 0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
                  <a:gd name="T52" fmla="*/ 0 h 29"/>
                  <a:gd name="T53" fmla="*/ 30 w 30"/>
                  <a:gd name="T54" fmla="*/ 29 h 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0" h="29">
                    <a:moveTo>
                      <a:pt x="15" y="29"/>
                    </a:moveTo>
                    <a:lnTo>
                      <a:pt x="22" y="28"/>
                    </a:lnTo>
                    <a:lnTo>
                      <a:pt x="26" y="25"/>
                    </a:lnTo>
                    <a:lnTo>
                      <a:pt x="29" y="21"/>
                    </a:lnTo>
                    <a:lnTo>
                      <a:pt x="30" y="15"/>
                    </a:lnTo>
                    <a:lnTo>
                      <a:pt x="29" y="8"/>
                    </a:lnTo>
                    <a:lnTo>
                      <a:pt x="26" y="4"/>
                    </a:lnTo>
                    <a:lnTo>
                      <a:pt x="22" y="1"/>
                    </a:lnTo>
                    <a:lnTo>
                      <a:pt x="15" y="0"/>
                    </a:lnTo>
                    <a:lnTo>
                      <a:pt x="9" y="1"/>
                    </a:lnTo>
                    <a:lnTo>
                      <a:pt x="5" y="4"/>
                    </a:lnTo>
                    <a:lnTo>
                      <a:pt x="1" y="8"/>
                    </a:lnTo>
                    <a:lnTo>
                      <a:pt x="0" y="15"/>
                    </a:lnTo>
                    <a:lnTo>
                      <a:pt x="1" y="21"/>
                    </a:lnTo>
                    <a:lnTo>
                      <a:pt x="5" y="25"/>
                    </a:lnTo>
                    <a:lnTo>
                      <a:pt x="9" y="28"/>
                    </a:lnTo>
                    <a:lnTo>
                      <a:pt x="15" y="2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57" name="Freeform 216"/>
              <p:cNvSpPr>
                <a:spLocks/>
              </p:cNvSpPr>
              <p:nvPr/>
            </p:nvSpPr>
            <p:spPr bwMode="auto">
              <a:xfrm>
                <a:off x="1380" y="2810"/>
                <a:ext cx="153" cy="26"/>
              </a:xfrm>
              <a:custGeom>
                <a:avLst/>
                <a:gdLst>
                  <a:gd name="T0" fmla="*/ 0 w 459"/>
                  <a:gd name="T1" fmla="*/ 0 h 80"/>
                  <a:gd name="T2" fmla="*/ 0 w 459"/>
                  <a:gd name="T3" fmla="*/ 0 h 80"/>
                  <a:gd name="T4" fmla="*/ 0 w 459"/>
                  <a:gd name="T5" fmla="*/ 0 h 80"/>
                  <a:gd name="T6" fmla="*/ 0 w 459"/>
                  <a:gd name="T7" fmla="*/ 0 h 80"/>
                  <a:gd name="T8" fmla="*/ 0 60000 65536"/>
                  <a:gd name="T9" fmla="*/ 0 60000 65536"/>
                  <a:gd name="T10" fmla="*/ 0 60000 65536"/>
                  <a:gd name="T11" fmla="*/ 0 60000 65536"/>
                  <a:gd name="T12" fmla="*/ 0 w 459"/>
                  <a:gd name="T13" fmla="*/ 0 h 80"/>
                  <a:gd name="T14" fmla="*/ 459 w 459"/>
                  <a:gd name="T15" fmla="*/ 80 h 80"/>
                </a:gdLst>
                <a:ahLst/>
                <a:cxnLst>
                  <a:cxn ang="T8">
                    <a:pos x="T0" y="T1"/>
                  </a:cxn>
                  <a:cxn ang="T9">
                    <a:pos x="T2" y="T3"/>
                  </a:cxn>
                  <a:cxn ang="T10">
                    <a:pos x="T4" y="T5"/>
                  </a:cxn>
                  <a:cxn ang="T11">
                    <a:pos x="T6" y="T7"/>
                  </a:cxn>
                </a:cxnLst>
                <a:rect l="T12" t="T13" r="T14" b="T15"/>
                <a:pathLst>
                  <a:path w="459" h="80">
                    <a:moveTo>
                      <a:pt x="459" y="31"/>
                    </a:moveTo>
                    <a:lnTo>
                      <a:pt x="454" y="0"/>
                    </a:lnTo>
                    <a:lnTo>
                      <a:pt x="0" y="80"/>
                    </a:lnTo>
                    <a:lnTo>
                      <a:pt x="459" y="3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sp>
          <p:nvSpPr>
            <p:cNvPr id="28816" name="Freeform 217"/>
            <p:cNvSpPr>
              <a:spLocks/>
            </p:cNvSpPr>
            <p:nvPr/>
          </p:nvSpPr>
          <p:spPr bwMode="auto">
            <a:xfrm>
              <a:off x="3714" y="660"/>
              <a:ext cx="312" cy="101"/>
            </a:xfrm>
            <a:custGeom>
              <a:avLst/>
              <a:gdLst>
                <a:gd name="T0" fmla="*/ 0 w 422"/>
                <a:gd name="T1" fmla="*/ 3 h 136"/>
                <a:gd name="T2" fmla="*/ 1 w 422"/>
                <a:gd name="T3" fmla="*/ 1 h 136"/>
                <a:gd name="T4" fmla="*/ 2 w 422"/>
                <a:gd name="T5" fmla="*/ 5 h 136"/>
                <a:gd name="T6" fmla="*/ 4 w 422"/>
                <a:gd name="T7" fmla="*/ 1 h 136"/>
                <a:gd name="T8" fmla="*/ 4 w 422"/>
                <a:gd name="T9" fmla="*/ 5 h 136"/>
                <a:gd name="T10" fmla="*/ 5 w 422"/>
                <a:gd name="T11" fmla="*/ 3 h 136"/>
                <a:gd name="T12" fmla="*/ 5 w 422"/>
                <a:gd name="T13" fmla="*/ 1 h 136"/>
                <a:gd name="T14" fmla="*/ 7 w 422"/>
                <a:gd name="T15" fmla="*/ 2 h 136"/>
                <a:gd name="T16" fmla="*/ 9 w 422"/>
                <a:gd name="T17" fmla="*/ 4 h 136"/>
                <a:gd name="T18" fmla="*/ 10 w 422"/>
                <a:gd name="T19" fmla="*/ 1 h 136"/>
                <a:gd name="T20" fmla="*/ 12 w 422"/>
                <a:gd name="T21" fmla="*/ 4 h 136"/>
                <a:gd name="T22" fmla="*/ 13 w 422"/>
                <a:gd name="T23" fmla="*/ 1 h 136"/>
                <a:gd name="T24" fmla="*/ 15 w 422"/>
                <a:gd name="T25" fmla="*/ 1 h 136"/>
                <a:gd name="T26" fmla="*/ 16 w 422"/>
                <a:gd name="T27" fmla="*/ 4 h 1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22"/>
                <a:gd name="T43" fmla="*/ 0 h 136"/>
                <a:gd name="T44" fmla="*/ 422 w 422"/>
                <a:gd name="T45" fmla="*/ 136 h 1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22" h="136">
                  <a:moveTo>
                    <a:pt x="0" y="80"/>
                  </a:moveTo>
                  <a:cubicBezTo>
                    <a:pt x="5" y="68"/>
                    <a:pt x="20" y="0"/>
                    <a:pt x="29" y="9"/>
                  </a:cubicBezTo>
                  <a:cubicBezTo>
                    <a:pt x="38" y="18"/>
                    <a:pt x="42" y="136"/>
                    <a:pt x="53" y="135"/>
                  </a:cubicBezTo>
                  <a:cubicBezTo>
                    <a:pt x="64" y="134"/>
                    <a:pt x="85" y="5"/>
                    <a:pt x="95" y="3"/>
                  </a:cubicBezTo>
                  <a:cubicBezTo>
                    <a:pt x="105" y="1"/>
                    <a:pt x="103" y="111"/>
                    <a:pt x="112" y="122"/>
                  </a:cubicBezTo>
                  <a:cubicBezTo>
                    <a:pt x="121" y="133"/>
                    <a:pt x="141" y="90"/>
                    <a:pt x="147" y="71"/>
                  </a:cubicBezTo>
                  <a:cubicBezTo>
                    <a:pt x="152" y="53"/>
                    <a:pt x="141" y="14"/>
                    <a:pt x="147" y="11"/>
                  </a:cubicBezTo>
                  <a:cubicBezTo>
                    <a:pt x="152" y="9"/>
                    <a:pt x="165" y="36"/>
                    <a:pt x="180" y="54"/>
                  </a:cubicBezTo>
                  <a:cubicBezTo>
                    <a:pt x="195" y="72"/>
                    <a:pt x="222" y="127"/>
                    <a:pt x="239" y="120"/>
                  </a:cubicBezTo>
                  <a:cubicBezTo>
                    <a:pt x="256" y="113"/>
                    <a:pt x="272" y="10"/>
                    <a:pt x="284" y="9"/>
                  </a:cubicBezTo>
                  <a:cubicBezTo>
                    <a:pt x="296" y="8"/>
                    <a:pt x="301" y="113"/>
                    <a:pt x="314" y="114"/>
                  </a:cubicBezTo>
                  <a:cubicBezTo>
                    <a:pt x="327" y="115"/>
                    <a:pt x="351" y="28"/>
                    <a:pt x="365" y="15"/>
                  </a:cubicBezTo>
                  <a:cubicBezTo>
                    <a:pt x="379" y="2"/>
                    <a:pt x="392" y="18"/>
                    <a:pt x="401" y="33"/>
                  </a:cubicBezTo>
                  <a:cubicBezTo>
                    <a:pt x="410" y="48"/>
                    <a:pt x="418" y="93"/>
                    <a:pt x="422" y="108"/>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nvGrpSpPr>
            <p:cNvPr id="28817" name="Group 218"/>
            <p:cNvGrpSpPr>
              <a:grpSpLocks/>
            </p:cNvGrpSpPr>
            <p:nvPr/>
          </p:nvGrpSpPr>
          <p:grpSpPr bwMode="auto">
            <a:xfrm>
              <a:off x="3704" y="809"/>
              <a:ext cx="410" cy="0"/>
              <a:chOff x="1073" y="2443"/>
              <a:chExt cx="555" cy="0"/>
            </a:xfrm>
          </p:grpSpPr>
          <p:sp>
            <p:nvSpPr>
              <p:cNvPr id="28826" name="Line 219"/>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8827" name="Line 220"/>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8828" name="Line 221"/>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28818" name="Group 222"/>
            <p:cNvGrpSpPr>
              <a:grpSpLocks/>
            </p:cNvGrpSpPr>
            <p:nvPr/>
          </p:nvGrpSpPr>
          <p:grpSpPr bwMode="auto">
            <a:xfrm>
              <a:off x="3704" y="880"/>
              <a:ext cx="410" cy="0"/>
              <a:chOff x="1073" y="2443"/>
              <a:chExt cx="555" cy="0"/>
            </a:xfrm>
          </p:grpSpPr>
          <p:sp>
            <p:nvSpPr>
              <p:cNvPr id="28823" name="Line 223"/>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8824" name="Line 224"/>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8825" name="Line 225"/>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28819" name="Group 226"/>
            <p:cNvGrpSpPr>
              <a:grpSpLocks/>
            </p:cNvGrpSpPr>
            <p:nvPr/>
          </p:nvGrpSpPr>
          <p:grpSpPr bwMode="auto">
            <a:xfrm>
              <a:off x="3704" y="951"/>
              <a:ext cx="410" cy="0"/>
              <a:chOff x="1073" y="2443"/>
              <a:chExt cx="555" cy="0"/>
            </a:xfrm>
          </p:grpSpPr>
          <p:sp>
            <p:nvSpPr>
              <p:cNvPr id="28820" name="Line 227"/>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8821" name="Line 228"/>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8822" name="Line 229"/>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grpSp>
        <p:nvGrpSpPr>
          <p:cNvPr id="28702" name="Group 230"/>
          <p:cNvGrpSpPr>
            <a:grpSpLocks/>
          </p:cNvGrpSpPr>
          <p:nvPr/>
        </p:nvGrpSpPr>
        <p:grpSpPr bwMode="auto">
          <a:xfrm>
            <a:off x="4102100" y="4827588"/>
            <a:ext cx="633413" cy="949325"/>
            <a:chOff x="3623" y="585"/>
            <a:chExt cx="540" cy="810"/>
          </a:xfrm>
        </p:grpSpPr>
        <p:sp>
          <p:nvSpPr>
            <p:cNvPr id="28770" name="AutoShape 231"/>
            <p:cNvSpPr>
              <a:spLocks noChangeArrowheads="1"/>
            </p:cNvSpPr>
            <p:nvPr/>
          </p:nvSpPr>
          <p:spPr bwMode="auto">
            <a:xfrm rot="-5400000">
              <a:off x="3488" y="720"/>
              <a:ext cx="810" cy="540"/>
            </a:xfrm>
            <a:prstGeom prst="foldedCorner">
              <a:avLst>
                <a:gd name="adj" fmla="val 20287"/>
              </a:avLst>
            </a:prstGeom>
            <a:solidFill>
              <a:srgbClr val="EE9F36"/>
            </a:solidFill>
            <a:ln w="12700">
              <a:solidFill>
                <a:schemeClr val="bg1"/>
              </a:solidFill>
              <a:round/>
              <a:headEnd/>
              <a:tailEnd/>
            </a:ln>
          </p:spPr>
          <p:txBody>
            <a:bodyPr lIns="0" tIns="0" rIns="0" bIns="0" anchor="ctr">
              <a:spAutoFit/>
            </a:bodyPr>
            <a:lstStyle/>
            <a:p>
              <a:endParaRPr lang="en-US"/>
            </a:p>
          </p:txBody>
        </p:sp>
        <p:grpSp>
          <p:nvGrpSpPr>
            <p:cNvPr id="28771" name="Group 232"/>
            <p:cNvGrpSpPr>
              <a:grpSpLocks/>
            </p:cNvGrpSpPr>
            <p:nvPr/>
          </p:nvGrpSpPr>
          <p:grpSpPr bwMode="auto">
            <a:xfrm>
              <a:off x="3674" y="1000"/>
              <a:ext cx="437" cy="329"/>
              <a:chOff x="1048" y="2742"/>
              <a:chExt cx="592" cy="445"/>
            </a:xfrm>
          </p:grpSpPr>
          <p:sp>
            <p:nvSpPr>
              <p:cNvPr id="28785" name="Freeform 233"/>
              <p:cNvSpPr>
                <a:spLocks/>
              </p:cNvSpPr>
              <p:nvPr/>
            </p:nvSpPr>
            <p:spPr bwMode="auto">
              <a:xfrm>
                <a:off x="1306" y="2833"/>
                <a:ext cx="77" cy="345"/>
              </a:xfrm>
              <a:custGeom>
                <a:avLst/>
                <a:gdLst>
                  <a:gd name="T0" fmla="*/ 0 w 232"/>
                  <a:gd name="T1" fmla="*/ 0 h 1036"/>
                  <a:gd name="T2" fmla="*/ 0 w 232"/>
                  <a:gd name="T3" fmla="*/ 0 h 1036"/>
                  <a:gd name="T4" fmla="*/ 0 w 232"/>
                  <a:gd name="T5" fmla="*/ 0 h 1036"/>
                  <a:gd name="T6" fmla="*/ 0 w 232"/>
                  <a:gd name="T7" fmla="*/ 0 h 1036"/>
                  <a:gd name="T8" fmla="*/ 0 w 232"/>
                  <a:gd name="T9" fmla="*/ 0 h 1036"/>
                  <a:gd name="T10" fmla="*/ 0 w 232"/>
                  <a:gd name="T11" fmla="*/ 0 h 1036"/>
                  <a:gd name="T12" fmla="*/ 0 w 232"/>
                  <a:gd name="T13" fmla="*/ 0 h 1036"/>
                  <a:gd name="T14" fmla="*/ 0 w 232"/>
                  <a:gd name="T15" fmla="*/ 0 h 1036"/>
                  <a:gd name="T16" fmla="*/ 0 w 232"/>
                  <a:gd name="T17" fmla="*/ 0 h 1036"/>
                  <a:gd name="T18" fmla="*/ 0 w 232"/>
                  <a:gd name="T19" fmla="*/ 0 h 1036"/>
                  <a:gd name="T20" fmla="*/ 0 w 232"/>
                  <a:gd name="T21" fmla="*/ 0 h 1036"/>
                  <a:gd name="T22" fmla="*/ 0 w 232"/>
                  <a:gd name="T23" fmla="*/ 0 h 1036"/>
                  <a:gd name="T24" fmla="*/ 0 w 232"/>
                  <a:gd name="T25" fmla="*/ 0 h 1036"/>
                  <a:gd name="T26" fmla="*/ 0 w 232"/>
                  <a:gd name="T27" fmla="*/ 0 h 1036"/>
                  <a:gd name="T28" fmla="*/ 0 w 232"/>
                  <a:gd name="T29" fmla="*/ 0 h 1036"/>
                  <a:gd name="T30" fmla="*/ 0 w 232"/>
                  <a:gd name="T31" fmla="*/ 0 h 1036"/>
                  <a:gd name="T32" fmla="*/ 0 w 232"/>
                  <a:gd name="T33" fmla="*/ 0 h 1036"/>
                  <a:gd name="T34" fmla="*/ 0 w 232"/>
                  <a:gd name="T35" fmla="*/ 0 h 1036"/>
                  <a:gd name="T36" fmla="*/ 0 w 232"/>
                  <a:gd name="T37" fmla="*/ 0 h 1036"/>
                  <a:gd name="T38" fmla="*/ 0 w 232"/>
                  <a:gd name="T39" fmla="*/ 0 h 1036"/>
                  <a:gd name="T40" fmla="*/ 0 w 232"/>
                  <a:gd name="T41" fmla="*/ 0 h 1036"/>
                  <a:gd name="T42" fmla="*/ 0 w 232"/>
                  <a:gd name="T43" fmla="*/ 0 h 1036"/>
                  <a:gd name="T44" fmla="*/ 0 w 232"/>
                  <a:gd name="T45" fmla="*/ 0 h 1036"/>
                  <a:gd name="T46" fmla="*/ 0 w 232"/>
                  <a:gd name="T47" fmla="*/ 0 h 1036"/>
                  <a:gd name="T48" fmla="*/ 0 w 232"/>
                  <a:gd name="T49" fmla="*/ 0 h 1036"/>
                  <a:gd name="T50" fmla="*/ 0 w 232"/>
                  <a:gd name="T51" fmla="*/ 0 h 1036"/>
                  <a:gd name="T52" fmla="*/ 0 w 232"/>
                  <a:gd name="T53" fmla="*/ 0 h 1036"/>
                  <a:gd name="T54" fmla="*/ 0 w 232"/>
                  <a:gd name="T55" fmla="*/ 0 h 1036"/>
                  <a:gd name="T56" fmla="*/ 0 w 232"/>
                  <a:gd name="T57" fmla="*/ 0 h 1036"/>
                  <a:gd name="T58" fmla="*/ 0 w 232"/>
                  <a:gd name="T59" fmla="*/ 0 h 1036"/>
                  <a:gd name="T60" fmla="*/ 0 w 232"/>
                  <a:gd name="T61" fmla="*/ 0 h 1036"/>
                  <a:gd name="T62" fmla="*/ 0 w 232"/>
                  <a:gd name="T63" fmla="*/ 0 h 1036"/>
                  <a:gd name="T64" fmla="*/ 0 w 232"/>
                  <a:gd name="T65" fmla="*/ 0 h 1036"/>
                  <a:gd name="T66" fmla="*/ 0 w 232"/>
                  <a:gd name="T67" fmla="*/ 0 h 1036"/>
                  <a:gd name="T68" fmla="*/ 0 w 232"/>
                  <a:gd name="T69" fmla="*/ 0 h 1036"/>
                  <a:gd name="T70" fmla="*/ 0 w 232"/>
                  <a:gd name="T71" fmla="*/ 0 h 1036"/>
                  <a:gd name="T72" fmla="*/ 0 w 232"/>
                  <a:gd name="T73" fmla="*/ 0 h 1036"/>
                  <a:gd name="T74" fmla="*/ 0 w 232"/>
                  <a:gd name="T75" fmla="*/ 0 h 1036"/>
                  <a:gd name="T76" fmla="*/ 0 w 232"/>
                  <a:gd name="T77" fmla="*/ 0 h 1036"/>
                  <a:gd name="T78" fmla="*/ 0 w 232"/>
                  <a:gd name="T79" fmla="*/ 0 h 1036"/>
                  <a:gd name="T80" fmla="*/ 0 w 232"/>
                  <a:gd name="T81" fmla="*/ 0 h 1036"/>
                  <a:gd name="T82" fmla="*/ 0 w 232"/>
                  <a:gd name="T83" fmla="*/ 0 h 1036"/>
                  <a:gd name="T84" fmla="*/ 0 w 232"/>
                  <a:gd name="T85" fmla="*/ 0 h 1036"/>
                  <a:gd name="T86" fmla="*/ 0 w 232"/>
                  <a:gd name="T87" fmla="*/ 0 h 1036"/>
                  <a:gd name="T88" fmla="*/ 0 w 232"/>
                  <a:gd name="T89" fmla="*/ 0 h 1036"/>
                  <a:gd name="T90" fmla="*/ 0 w 232"/>
                  <a:gd name="T91" fmla="*/ 0 h 1036"/>
                  <a:gd name="T92" fmla="*/ 0 w 232"/>
                  <a:gd name="T93" fmla="*/ 0 h 1036"/>
                  <a:gd name="T94" fmla="*/ 0 w 232"/>
                  <a:gd name="T95" fmla="*/ 0 h 1036"/>
                  <a:gd name="T96" fmla="*/ 0 w 232"/>
                  <a:gd name="T97" fmla="*/ 0 h 1036"/>
                  <a:gd name="T98" fmla="*/ 0 w 232"/>
                  <a:gd name="T99" fmla="*/ 0 h 1036"/>
                  <a:gd name="T100" fmla="*/ 0 w 232"/>
                  <a:gd name="T101" fmla="*/ 0 h 1036"/>
                  <a:gd name="T102" fmla="*/ 0 w 232"/>
                  <a:gd name="T103" fmla="*/ 0 h 1036"/>
                  <a:gd name="T104" fmla="*/ 0 w 232"/>
                  <a:gd name="T105" fmla="*/ 0 h 1036"/>
                  <a:gd name="T106" fmla="*/ 0 w 232"/>
                  <a:gd name="T107" fmla="*/ 0 h 1036"/>
                  <a:gd name="T108" fmla="*/ 0 w 232"/>
                  <a:gd name="T109" fmla="*/ 0 h 1036"/>
                  <a:gd name="T110" fmla="*/ 0 w 232"/>
                  <a:gd name="T111" fmla="*/ 0 h 1036"/>
                  <a:gd name="T112" fmla="*/ 0 w 232"/>
                  <a:gd name="T113" fmla="*/ 0 h 1036"/>
                  <a:gd name="T114" fmla="*/ 0 w 232"/>
                  <a:gd name="T115" fmla="*/ 0 h 1036"/>
                  <a:gd name="T116" fmla="*/ 0 w 232"/>
                  <a:gd name="T117" fmla="*/ 0 h 10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2"/>
                  <a:gd name="T178" fmla="*/ 0 h 1036"/>
                  <a:gd name="T179" fmla="*/ 232 w 232"/>
                  <a:gd name="T180" fmla="*/ 1036 h 10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2" h="1036">
                    <a:moveTo>
                      <a:pt x="199" y="34"/>
                    </a:moveTo>
                    <a:lnTo>
                      <a:pt x="190" y="27"/>
                    </a:lnTo>
                    <a:lnTo>
                      <a:pt x="181" y="20"/>
                    </a:lnTo>
                    <a:lnTo>
                      <a:pt x="171" y="14"/>
                    </a:lnTo>
                    <a:lnTo>
                      <a:pt x="161" y="9"/>
                    </a:lnTo>
                    <a:lnTo>
                      <a:pt x="151" y="6"/>
                    </a:lnTo>
                    <a:lnTo>
                      <a:pt x="139" y="2"/>
                    </a:lnTo>
                    <a:lnTo>
                      <a:pt x="129" y="1"/>
                    </a:lnTo>
                    <a:lnTo>
                      <a:pt x="117" y="0"/>
                    </a:lnTo>
                    <a:lnTo>
                      <a:pt x="94" y="2"/>
                    </a:lnTo>
                    <a:lnTo>
                      <a:pt x="72" y="10"/>
                    </a:lnTo>
                    <a:lnTo>
                      <a:pt x="52" y="20"/>
                    </a:lnTo>
                    <a:lnTo>
                      <a:pt x="35" y="34"/>
                    </a:lnTo>
                    <a:lnTo>
                      <a:pt x="20" y="51"/>
                    </a:lnTo>
                    <a:lnTo>
                      <a:pt x="10" y="71"/>
                    </a:lnTo>
                    <a:lnTo>
                      <a:pt x="2" y="94"/>
                    </a:lnTo>
                    <a:lnTo>
                      <a:pt x="0" y="117"/>
                    </a:lnTo>
                    <a:lnTo>
                      <a:pt x="0" y="919"/>
                    </a:lnTo>
                    <a:lnTo>
                      <a:pt x="1" y="931"/>
                    </a:lnTo>
                    <a:lnTo>
                      <a:pt x="2" y="942"/>
                    </a:lnTo>
                    <a:lnTo>
                      <a:pt x="6" y="953"/>
                    </a:lnTo>
                    <a:lnTo>
                      <a:pt x="10" y="964"/>
                    </a:lnTo>
                    <a:lnTo>
                      <a:pt x="14" y="974"/>
                    </a:lnTo>
                    <a:lnTo>
                      <a:pt x="20" y="984"/>
                    </a:lnTo>
                    <a:lnTo>
                      <a:pt x="27" y="993"/>
                    </a:lnTo>
                    <a:lnTo>
                      <a:pt x="34" y="1002"/>
                    </a:lnTo>
                    <a:lnTo>
                      <a:pt x="43" y="1009"/>
                    </a:lnTo>
                    <a:lnTo>
                      <a:pt x="52" y="1016"/>
                    </a:lnTo>
                    <a:lnTo>
                      <a:pt x="62" y="1022"/>
                    </a:lnTo>
                    <a:lnTo>
                      <a:pt x="72" y="1026"/>
                    </a:lnTo>
                    <a:lnTo>
                      <a:pt x="83" y="1031"/>
                    </a:lnTo>
                    <a:lnTo>
                      <a:pt x="95" y="1034"/>
                    </a:lnTo>
                    <a:lnTo>
                      <a:pt x="105" y="1035"/>
                    </a:lnTo>
                    <a:lnTo>
                      <a:pt x="117" y="1036"/>
                    </a:lnTo>
                    <a:lnTo>
                      <a:pt x="129" y="1035"/>
                    </a:lnTo>
                    <a:lnTo>
                      <a:pt x="139" y="1034"/>
                    </a:lnTo>
                    <a:lnTo>
                      <a:pt x="151" y="1031"/>
                    </a:lnTo>
                    <a:lnTo>
                      <a:pt x="161" y="1026"/>
                    </a:lnTo>
                    <a:lnTo>
                      <a:pt x="171" y="1022"/>
                    </a:lnTo>
                    <a:lnTo>
                      <a:pt x="181" y="1016"/>
                    </a:lnTo>
                    <a:lnTo>
                      <a:pt x="190" y="1009"/>
                    </a:lnTo>
                    <a:lnTo>
                      <a:pt x="199" y="1002"/>
                    </a:lnTo>
                    <a:lnTo>
                      <a:pt x="206" y="993"/>
                    </a:lnTo>
                    <a:lnTo>
                      <a:pt x="212" y="984"/>
                    </a:lnTo>
                    <a:lnTo>
                      <a:pt x="219" y="974"/>
                    </a:lnTo>
                    <a:lnTo>
                      <a:pt x="224" y="964"/>
                    </a:lnTo>
                    <a:lnTo>
                      <a:pt x="227" y="953"/>
                    </a:lnTo>
                    <a:lnTo>
                      <a:pt x="230" y="942"/>
                    </a:lnTo>
                    <a:lnTo>
                      <a:pt x="231" y="931"/>
                    </a:lnTo>
                    <a:lnTo>
                      <a:pt x="232" y="919"/>
                    </a:lnTo>
                    <a:lnTo>
                      <a:pt x="232" y="117"/>
                    </a:lnTo>
                    <a:lnTo>
                      <a:pt x="231" y="105"/>
                    </a:lnTo>
                    <a:lnTo>
                      <a:pt x="230" y="95"/>
                    </a:lnTo>
                    <a:lnTo>
                      <a:pt x="227" y="83"/>
                    </a:lnTo>
                    <a:lnTo>
                      <a:pt x="224" y="72"/>
                    </a:lnTo>
                    <a:lnTo>
                      <a:pt x="219" y="62"/>
                    </a:lnTo>
                    <a:lnTo>
                      <a:pt x="212" y="52"/>
                    </a:lnTo>
                    <a:lnTo>
                      <a:pt x="206" y="43"/>
                    </a:lnTo>
                    <a:lnTo>
                      <a:pt x="199" y="34"/>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786" name="Freeform 234"/>
              <p:cNvSpPr>
                <a:spLocks/>
              </p:cNvSpPr>
              <p:nvPr/>
            </p:nvSpPr>
            <p:spPr bwMode="auto">
              <a:xfrm>
                <a:off x="1195" y="3074"/>
                <a:ext cx="299" cy="113"/>
              </a:xfrm>
              <a:custGeom>
                <a:avLst/>
                <a:gdLst>
                  <a:gd name="T0" fmla="*/ 0 w 896"/>
                  <a:gd name="T1" fmla="*/ 0 h 340"/>
                  <a:gd name="T2" fmla="*/ 0 w 896"/>
                  <a:gd name="T3" fmla="*/ 0 h 340"/>
                  <a:gd name="T4" fmla="*/ 0 w 896"/>
                  <a:gd name="T5" fmla="*/ 0 h 340"/>
                  <a:gd name="T6" fmla="*/ 0 w 896"/>
                  <a:gd name="T7" fmla="*/ 0 h 340"/>
                  <a:gd name="T8" fmla="*/ 0 w 896"/>
                  <a:gd name="T9" fmla="*/ 0 h 340"/>
                  <a:gd name="T10" fmla="*/ 0 w 896"/>
                  <a:gd name="T11" fmla="*/ 0 h 340"/>
                  <a:gd name="T12" fmla="*/ 0 w 896"/>
                  <a:gd name="T13" fmla="*/ 0 h 340"/>
                  <a:gd name="T14" fmla="*/ 0 w 896"/>
                  <a:gd name="T15" fmla="*/ 0 h 340"/>
                  <a:gd name="T16" fmla="*/ 0 w 896"/>
                  <a:gd name="T17" fmla="*/ 0 h 340"/>
                  <a:gd name="T18" fmla="*/ 0 w 896"/>
                  <a:gd name="T19" fmla="*/ 0 h 340"/>
                  <a:gd name="T20" fmla="*/ 0 w 896"/>
                  <a:gd name="T21" fmla="*/ 0 h 340"/>
                  <a:gd name="T22" fmla="*/ 0 w 896"/>
                  <a:gd name="T23" fmla="*/ 0 h 340"/>
                  <a:gd name="T24" fmla="*/ 0 w 896"/>
                  <a:gd name="T25" fmla="*/ 0 h 340"/>
                  <a:gd name="T26" fmla="*/ 0 w 896"/>
                  <a:gd name="T27" fmla="*/ 0 h 340"/>
                  <a:gd name="T28" fmla="*/ 0 w 896"/>
                  <a:gd name="T29" fmla="*/ 0 h 340"/>
                  <a:gd name="T30" fmla="*/ 0 w 896"/>
                  <a:gd name="T31" fmla="*/ 0 h 340"/>
                  <a:gd name="T32" fmla="*/ 0 w 896"/>
                  <a:gd name="T33" fmla="*/ 0 h 340"/>
                  <a:gd name="T34" fmla="*/ 0 w 896"/>
                  <a:gd name="T35" fmla="*/ 0 h 340"/>
                  <a:gd name="T36" fmla="*/ 0 w 896"/>
                  <a:gd name="T37" fmla="*/ 0 h 340"/>
                  <a:gd name="T38" fmla="*/ 0 w 896"/>
                  <a:gd name="T39" fmla="*/ 0 h 340"/>
                  <a:gd name="T40" fmla="*/ 0 w 896"/>
                  <a:gd name="T41" fmla="*/ 0 h 340"/>
                  <a:gd name="T42" fmla="*/ 0 w 896"/>
                  <a:gd name="T43" fmla="*/ 0 h 340"/>
                  <a:gd name="T44" fmla="*/ 0 w 896"/>
                  <a:gd name="T45" fmla="*/ 0 h 340"/>
                  <a:gd name="T46" fmla="*/ 0 w 896"/>
                  <a:gd name="T47" fmla="*/ 0 h 340"/>
                  <a:gd name="T48" fmla="*/ 0 w 896"/>
                  <a:gd name="T49" fmla="*/ 0 h 340"/>
                  <a:gd name="T50" fmla="*/ 0 w 896"/>
                  <a:gd name="T51" fmla="*/ 0 h 340"/>
                  <a:gd name="T52" fmla="*/ 0 w 896"/>
                  <a:gd name="T53" fmla="*/ 0 h 340"/>
                  <a:gd name="T54" fmla="*/ 0 w 896"/>
                  <a:gd name="T55" fmla="*/ 0 h 340"/>
                  <a:gd name="T56" fmla="*/ 0 w 896"/>
                  <a:gd name="T57" fmla="*/ 0 h 340"/>
                  <a:gd name="T58" fmla="*/ 0 w 896"/>
                  <a:gd name="T59" fmla="*/ 0 h 340"/>
                  <a:gd name="T60" fmla="*/ 0 w 896"/>
                  <a:gd name="T61" fmla="*/ 0 h 340"/>
                  <a:gd name="T62" fmla="*/ 0 w 896"/>
                  <a:gd name="T63" fmla="*/ 0 h 340"/>
                  <a:gd name="T64" fmla="*/ 0 w 896"/>
                  <a:gd name="T65" fmla="*/ 0 h 340"/>
                  <a:gd name="T66" fmla="*/ 0 w 896"/>
                  <a:gd name="T67" fmla="*/ 0 h 340"/>
                  <a:gd name="T68" fmla="*/ 0 w 896"/>
                  <a:gd name="T69" fmla="*/ 0 h 340"/>
                  <a:gd name="T70" fmla="*/ 0 w 896"/>
                  <a:gd name="T71" fmla="*/ 0 h 340"/>
                  <a:gd name="T72" fmla="*/ 0 w 896"/>
                  <a:gd name="T73" fmla="*/ 0 h 340"/>
                  <a:gd name="T74" fmla="*/ 0 w 896"/>
                  <a:gd name="T75" fmla="*/ 0 h 340"/>
                  <a:gd name="T76" fmla="*/ 0 w 896"/>
                  <a:gd name="T77" fmla="*/ 0 h 340"/>
                  <a:gd name="T78" fmla="*/ 0 w 896"/>
                  <a:gd name="T79" fmla="*/ 0 h 340"/>
                  <a:gd name="T80" fmla="*/ 0 w 896"/>
                  <a:gd name="T81" fmla="*/ 0 h 340"/>
                  <a:gd name="T82" fmla="*/ 0 w 896"/>
                  <a:gd name="T83" fmla="*/ 0 h 340"/>
                  <a:gd name="T84" fmla="*/ 0 w 896"/>
                  <a:gd name="T85" fmla="*/ 0 h 340"/>
                  <a:gd name="T86" fmla="*/ 0 w 896"/>
                  <a:gd name="T87" fmla="*/ 0 h 340"/>
                  <a:gd name="T88" fmla="*/ 0 w 896"/>
                  <a:gd name="T89" fmla="*/ 0 h 340"/>
                  <a:gd name="T90" fmla="*/ 0 w 896"/>
                  <a:gd name="T91" fmla="*/ 0 h 340"/>
                  <a:gd name="T92" fmla="*/ 0 w 896"/>
                  <a:gd name="T93" fmla="*/ 0 h 340"/>
                  <a:gd name="T94" fmla="*/ 0 w 896"/>
                  <a:gd name="T95" fmla="*/ 0 h 340"/>
                  <a:gd name="T96" fmla="*/ 0 w 896"/>
                  <a:gd name="T97" fmla="*/ 0 h 340"/>
                  <a:gd name="T98" fmla="*/ 0 w 896"/>
                  <a:gd name="T99" fmla="*/ 0 h 3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96"/>
                  <a:gd name="T151" fmla="*/ 0 h 340"/>
                  <a:gd name="T152" fmla="*/ 896 w 896"/>
                  <a:gd name="T153" fmla="*/ 340 h 34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96" h="340">
                    <a:moveTo>
                      <a:pt x="825" y="132"/>
                    </a:moveTo>
                    <a:lnTo>
                      <a:pt x="809" y="117"/>
                    </a:lnTo>
                    <a:lnTo>
                      <a:pt x="791" y="102"/>
                    </a:lnTo>
                    <a:lnTo>
                      <a:pt x="773" y="89"/>
                    </a:lnTo>
                    <a:lnTo>
                      <a:pt x="753" y="77"/>
                    </a:lnTo>
                    <a:lnTo>
                      <a:pt x="732" y="65"/>
                    </a:lnTo>
                    <a:lnTo>
                      <a:pt x="710" y="53"/>
                    </a:lnTo>
                    <a:lnTo>
                      <a:pt x="687" y="44"/>
                    </a:lnTo>
                    <a:lnTo>
                      <a:pt x="663" y="35"/>
                    </a:lnTo>
                    <a:lnTo>
                      <a:pt x="639" y="27"/>
                    </a:lnTo>
                    <a:lnTo>
                      <a:pt x="613" y="20"/>
                    </a:lnTo>
                    <a:lnTo>
                      <a:pt x="587" y="14"/>
                    </a:lnTo>
                    <a:lnTo>
                      <a:pt x="560" y="9"/>
                    </a:lnTo>
                    <a:lnTo>
                      <a:pt x="534" y="5"/>
                    </a:lnTo>
                    <a:lnTo>
                      <a:pt x="505" y="2"/>
                    </a:lnTo>
                    <a:lnTo>
                      <a:pt x="477" y="1"/>
                    </a:lnTo>
                    <a:lnTo>
                      <a:pt x="449" y="0"/>
                    </a:lnTo>
                    <a:lnTo>
                      <a:pt x="403" y="1"/>
                    </a:lnTo>
                    <a:lnTo>
                      <a:pt x="359" y="7"/>
                    </a:lnTo>
                    <a:lnTo>
                      <a:pt x="315" y="13"/>
                    </a:lnTo>
                    <a:lnTo>
                      <a:pt x="275" y="24"/>
                    </a:lnTo>
                    <a:lnTo>
                      <a:pt x="236" y="35"/>
                    </a:lnTo>
                    <a:lnTo>
                      <a:pt x="199" y="50"/>
                    </a:lnTo>
                    <a:lnTo>
                      <a:pt x="164" y="67"/>
                    </a:lnTo>
                    <a:lnTo>
                      <a:pt x="132" y="85"/>
                    </a:lnTo>
                    <a:lnTo>
                      <a:pt x="103" y="106"/>
                    </a:lnTo>
                    <a:lnTo>
                      <a:pt x="77" y="128"/>
                    </a:lnTo>
                    <a:lnTo>
                      <a:pt x="55" y="153"/>
                    </a:lnTo>
                    <a:lnTo>
                      <a:pt x="35" y="177"/>
                    </a:lnTo>
                    <a:lnTo>
                      <a:pt x="21" y="205"/>
                    </a:lnTo>
                    <a:lnTo>
                      <a:pt x="10" y="232"/>
                    </a:lnTo>
                    <a:lnTo>
                      <a:pt x="3" y="261"/>
                    </a:lnTo>
                    <a:lnTo>
                      <a:pt x="0" y="291"/>
                    </a:lnTo>
                    <a:lnTo>
                      <a:pt x="0" y="308"/>
                    </a:lnTo>
                    <a:lnTo>
                      <a:pt x="0" y="340"/>
                    </a:lnTo>
                    <a:lnTo>
                      <a:pt x="33" y="340"/>
                    </a:lnTo>
                    <a:lnTo>
                      <a:pt x="50" y="340"/>
                    </a:lnTo>
                    <a:lnTo>
                      <a:pt x="846" y="340"/>
                    </a:lnTo>
                    <a:lnTo>
                      <a:pt x="863" y="340"/>
                    </a:lnTo>
                    <a:lnTo>
                      <a:pt x="896" y="340"/>
                    </a:lnTo>
                    <a:lnTo>
                      <a:pt x="896" y="308"/>
                    </a:lnTo>
                    <a:lnTo>
                      <a:pt x="896" y="291"/>
                    </a:lnTo>
                    <a:lnTo>
                      <a:pt x="895" y="269"/>
                    </a:lnTo>
                    <a:lnTo>
                      <a:pt x="892" y="248"/>
                    </a:lnTo>
                    <a:lnTo>
                      <a:pt x="886" y="227"/>
                    </a:lnTo>
                    <a:lnTo>
                      <a:pt x="878" y="207"/>
                    </a:lnTo>
                    <a:lnTo>
                      <a:pt x="869" y="188"/>
                    </a:lnTo>
                    <a:lnTo>
                      <a:pt x="856" y="168"/>
                    </a:lnTo>
                    <a:lnTo>
                      <a:pt x="842" y="150"/>
                    </a:lnTo>
                    <a:lnTo>
                      <a:pt x="825" y="132"/>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787" name="Freeform 235"/>
              <p:cNvSpPr>
                <a:spLocks/>
              </p:cNvSpPr>
              <p:nvPr/>
            </p:nvSpPr>
            <p:spPr bwMode="auto">
              <a:xfrm>
                <a:off x="1307" y="2742"/>
                <a:ext cx="78" cy="78"/>
              </a:xfrm>
              <a:custGeom>
                <a:avLst/>
                <a:gdLst>
                  <a:gd name="T0" fmla="*/ 0 w 233"/>
                  <a:gd name="T1" fmla="*/ 0 h 233"/>
                  <a:gd name="T2" fmla="*/ 0 w 233"/>
                  <a:gd name="T3" fmla="*/ 0 h 233"/>
                  <a:gd name="T4" fmla="*/ 0 w 233"/>
                  <a:gd name="T5" fmla="*/ 0 h 233"/>
                  <a:gd name="T6" fmla="*/ 0 w 233"/>
                  <a:gd name="T7" fmla="*/ 0 h 233"/>
                  <a:gd name="T8" fmla="*/ 0 w 233"/>
                  <a:gd name="T9" fmla="*/ 0 h 233"/>
                  <a:gd name="T10" fmla="*/ 0 w 233"/>
                  <a:gd name="T11" fmla="*/ 0 h 233"/>
                  <a:gd name="T12" fmla="*/ 0 w 233"/>
                  <a:gd name="T13" fmla="*/ 0 h 233"/>
                  <a:gd name="T14" fmla="*/ 0 w 233"/>
                  <a:gd name="T15" fmla="*/ 0 h 233"/>
                  <a:gd name="T16" fmla="*/ 0 w 233"/>
                  <a:gd name="T17" fmla="*/ 0 h 233"/>
                  <a:gd name="T18" fmla="*/ 0 w 233"/>
                  <a:gd name="T19" fmla="*/ 0 h 233"/>
                  <a:gd name="T20" fmla="*/ 0 w 233"/>
                  <a:gd name="T21" fmla="*/ 0 h 233"/>
                  <a:gd name="T22" fmla="*/ 0 w 233"/>
                  <a:gd name="T23" fmla="*/ 0 h 233"/>
                  <a:gd name="T24" fmla="*/ 0 w 233"/>
                  <a:gd name="T25" fmla="*/ 0 h 233"/>
                  <a:gd name="T26" fmla="*/ 0 w 233"/>
                  <a:gd name="T27" fmla="*/ 0 h 233"/>
                  <a:gd name="T28" fmla="*/ 0 w 233"/>
                  <a:gd name="T29" fmla="*/ 0 h 233"/>
                  <a:gd name="T30" fmla="*/ 0 w 233"/>
                  <a:gd name="T31" fmla="*/ 0 h 233"/>
                  <a:gd name="T32" fmla="*/ 0 w 233"/>
                  <a:gd name="T33" fmla="*/ 0 h 233"/>
                  <a:gd name="T34" fmla="*/ 0 w 233"/>
                  <a:gd name="T35" fmla="*/ 0 h 233"/>
                  <a:gd name="T36" fmla="*/ 0 w 233"/>
                  <a:gd name="T37" fmla="*/ 0 h 233"/>
                  <a:gd name="T38" fmla="*/ 0 w 233"/>
                  <a:gd name="T39" fmla="*/ 0 h 233"/>
                  <a:gd name="T40" fmla="*/ 0 w 233"/>
                  <a:gd name="T41" fmla="*/ 0 h 233"/>
                  <a:gd name="T42" fmla="*/ 0 w 233"/>
                  <a:gd name="T43" fmla="*/ 0 h 233"/>
                  <a:gd name="T44" fmla="*/ 0 w 233"/>
                  <a:gd name="T45" fmla="*/ 0 h 233"/>
                  <a:gd name="T46" fmla="*/ 0 w 233"/>
                  <a:gd name="T47" fmla="*/ 0 h 233"/>
                  <a:gd name="T48" fmla="*/ 0 w 233"/>
                  <a:gd name="T49" fmla="*/ 0 h 233"/>
                  <a:gd name="T50" fmla="*/ 0 w 233"/>
                  <a:gd name="T51" fmla="*/ 0 h 233"/>
                  <a:gd name="T52" fmla="*/ 0 w 233"/>
                  <a:gd name="T53" fmla="*/ 0 h 233"/>
                  <a:gd name="T54" fmla="*/ 0 w 233"/>
                  <a:gd name="T55" fmla="*/ 0 h 233"/>
                  <a:gd name="T56" fmla="*/ 0 w 233"/>
                  <a:gd name="T57" fmla="*/ 0 h 233"/>
                  <a:gd name="T58" fmla="*/ 0 w 233"/>
                  <a:gd name="T59" fmla="*/ 0 h 233"/>
                  <a:gd name="T60" fmla="*/ 0 w 233"/>
                  <a:gd name="T61" fmla="*/ 0 h 233"/>
                  <a:gd name="T62" fmla="*/ 0 w 233"/>
                  <a:gd name="T63" fmla="*/ 0 h 233"/>
                  <a:gd name="T64" fmla="*/ 0 w 233"/>
                  <a:gd name="T65" fmla="*/ 0 h 233"/>
                  <a:gd name="T66" fmla="*/ 0 w 233"/>
                  <a:gd name="T67" fmla="*/ 0 h 233"/>
                  <a:gd name="T68" fmla="*/ 0 w 233"/>
                  <a:gd name="T69" fmla="*/ 0 h 233"/>
                  <a:gd name="T70" fmla="*/ 0 w 233"/>
                  <a:gd name="T71" fmla="*/ 0 h 233"/>
                  <a:gd name="T72" fmla="*/ 0 w 233"/>
                  <a:gd name="T73" fmla="*/ 0 h 233"/>
                  <a:gd name="T74" fmla="*/ 0 w 233"/>
                  <a:gd name="T75" fmla="*/ 0 h 233"/>
                  <a:gd name="T76" fmla="*/ 0 w 233"/>
                  <a:gd name="T77" fmla="*/ 0 h 233"/>
                  <a:gd name="T78" fmla="*/ 0 w 233"/>
                  <a:gd name="T79" fmla="*/ 0 h 233"/>
                  <a:gd name="T80" fmla="*/ 0 w 233"/>
                  <a:gd name="T81" fmla="*/ 0 h 233"/>
                  <a:gd name="T82" fmla="*/ 0 w 233"/>
                  <a:gd name="T83" fmla="*/ 0 h 233"/>
                  <a:gd name="T84" fmla="*/ 0 w 233"/>
                  <a:gd name="T85" fmla="*/ 0 h 233"/>
                  <a:gd name="T86" fmla="*/ 0 w 233"/>
                  <a:gd name="T87" fmla="*/ 0 h 233"/>
                  <a:gd name="T88" fmla="*/ 0 w 233"/>
                  <a:gd name="T89" fmla="*/ 0 h 233"/>
                  <a:gd name="T90" fmla="*/ 0 w 233"/>
                  <a:gd name="T91" fmla="*/ 0 h 233"/>
                  <a:gd name="T92" fmla="*/ 0 w 233"/>
                  <a:gd name="T93" fmla="*/ 0 h 233"/>
                  <a:gd name="T94" fmla="*/ 0 w 233"/>
                  <a:gd name="T95" fmla="*/ 0 h 233"/>
                  <a:gd name="T96" fmla="*/ 0 w 233"/>
                  <a:gd name="T97" fmla="*/ 0 h 233"/>
                  <a:gd name="T98" fmla="*/ 0 w 233"/>
                  <a:gd name="T99" fmla="*/ 0 h 233"/>
                  <a:gd name="T100" fmla="*/ 0 w 233"/>
                  <a:gd name="T101" fmla="*/ 0 h 233"/>
                  <a:gd name="T102" fmla="*/ 0 w 233"/>
                  <a:gd name="T103" fmla="*/ 0 h 233"/>
                  <a:gd name="T104" fmla="*/ 0 w 233"/>
                  <a:gd name="T105" fmla="*/ 0 h 233"/>
                  <a:gd name="T106" fmla="*/ 0 w 233"/>
                  <a:gd name="T107" fmla="*/ 0 h 233"/>
                  <a:gd name="T108" fmla="*/ 0 w 233"/>
                  <a:gd name="T109" fmla="*/ 0 h 233"/>
                  <a:gd name="T110" fmla="*/ 0 w 233"/>
                  <a:gd name="T111" fmla="*/ 0 h 233"/>
                  <a:gd name="T112" fmla="*/ 0 w 233"/>
                  <a:gd name="T113" fmla="*/ 0 h 23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33"/>
                  <a:gd name="T172" fmla="*/ 0 h 233"/>
                  <a:gd name="T173" fmla="*/ 233 w 233"/>
                  <a:gd name="T174" fmla="*/ 233 h 23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33" h="233">
                    <a:moveTo>
                      <a:pt x="199" y="34"/>
                    </a:moveTo>
                    <a:lnTo>
                      <a:pt x="190" y="26"/>
                    </a:lnTo>
                    <a:lnTo>
                      <a:pt x="181" y="20"/>
                    </a:lnTo>
                    <a:lnTo>
                      <a:pt x="171" y="14"/>
                    </a:lnTo>
                    <a:lnTo>
                      <a:pt x="162" y="8"/>
                    </a:lnTo>
                    <a:lnTo>
                      <a:pt x="151" y="5"/>
                    </a:lnTo>
                    <a:lnTo>
                      <a:pt x="139" y="2"/>
                    </a:lnTo>
                    <a:lnTo>
                      <a:pt x="129" y="1"/>
                    </a:lnTo>
                    <a:lnTo>
                      <a:pt x="117" y="0"/>
                    </a:lnTo>
                    <a:lnTo>
                      <a:pt x="94" y="2"/>
                    </a:lnTo>
                    <a:lnTo>
                      <a:pt x="72" y="9"/>
                    </a:lnTo>
                    <a:lnTo>
                      <a:pt x="51" y="20"/>
                    </a:lnTo>
                    <a:lnTo>
                      <a:pt x="34" y="34"/>
                    </a:lnTo>
                    <a:lnTo>
                      <a:pt x="21" y="52"/>
                    </a:lnTo>
                    <a:lnTo>
                      <a:pt x="10" y="71"/>
                    </a:lnTo>
                    <a:lnTo>
                      <a:pt x="3" y="93"/>
                    </a:lnTo>
                    <a:lnTo>
                      <a:pt x="0" y="116"/>
                    </a:lnTo>
                    <a:lnTo>
                      <a:pt x="2" y="128"/>
                    </a:lnTo>
                    <a:lnTo>
                      <a:pt x="3" y="140"/>
                    </a:lnTo>
                    <a:lnTo>
                      <a:pt x="6" y="150"/>
                    </a:lnTo>
                    <a:lnTo>
                      <a:pt x="9" y="161"/>
                    </a:lnTo>
                    <a:lnTo>
                      <a:pt x="14" y="171"/>
                    </a:lnTo>
                    <a:lnTo>
                      <a:pt x="20" y="181"/>
                    </a:lnTo>
                    <a:lnTo>
                      <a:pt x="27" y="191"/>
                    </a:lnTo>
                    <a:lnTo>
                      <a:pt x="34" y="199"/>
                    </a:lnTo>
                    <a:lnTo>
                      <a:pt x="43" y="206"/>
                    </a:lnTo>
                    <a:lnTo>
                      <a:pt x="52" y="214"/>
                    </a:lnTo>
                    <a:lnTo>
                      <a:pt x="62" y="219"/>
                    </a:lnTo>
                    <a:lnTo>
                      <a:pt x="73" y="224"/>
                    </a:lnTo>
                    <a:lnTo>
                      <a:pt x="83" y="228"/>
                    </a:lnTo>
                    <a:lnTo>
                      <a:pt x="94" y="231"/>
                    </a:lnTo>
                    <a:lnTo>
                      <a:pt x="105" y="232"/>
                    </a:lnTo>
                    <a:lnTo>
                      <a:pt x="117" y="233"/>
                    </a:lnTo>
                    <a:lnTo>
                      <a:pt x="129" y="232"/>
                    </a:lnTo>
                    <a:lnTo>
                      <a:pt x="139" y="231"/>
                    </a:lnTo>
                    <a:lnTo>
                      <a:pt x="151" y="228"/>
                    </a:lnTo>
                    <a:lnTo>
                      <a:pt x="162" y="224"/>
                    </a:lnTo>
                    <a:lnTo>
                      <a:pt x="171" y="219"/>
                    </a:lnTo>
                    <a:lnTo>
                      <a:pt x="181" y="214"/>
                    </a:lnTo>
                    <a:lnTo>
                      <a:pt x="190" y="206"/>
                    </a:lnTo>
                    <a:lnTo>
                      <a:pt x="199" y="199"/>
                    </a:lnTo>
                    <a:lnTo>
                      <a:pt x="206" y="191"/>
                    </a:lnTo>
                    <a:lnTo>
                      <a:pt x="214" y="181"/>
                    </a:lnTo>
                    <a:lnTo>
                      <a:pt x="219" y="171"/>
                    </a:lnTo>
                    <a:lnTo>
                      <a:pt x="224" y="161"/>
                    </a:lnTo>
                    <a:lnTo>
                      <a:pt x="227" y="150"/>
                    </a:lnTo>
                    <a:lnTo>
                      <a:pt x="231" y="140"/>
                    </a:lnTo>
                    <a:lnTo>
                      <a:pt x="232" y="128"/>
                    </a:lnTo>
                    <a:lnTo>
                      <a:pt x="233" y="116"/>
                    </a:lnTo>
                    <a:lnTo>
                      <a:pt x="232" y="105"/>
                    </a:lnTo>
                    <a:lnTo>
                      <a:pt x="231" y="94"/>
                    </a:lnTo>
                    <a:lnTo>
                      <a:pt x="227" y="82"/>
                    </a:lnTo>
                    <a:lnTo>
                      <a:pt x="224" y="72"/>
                    </a:lnTo>
                    <a:lnTo>
                      <a:pt x="219" y="61"/>
                    </a:lnTo>
                    <a:lnTo>
                      <a:pt x="214" y="52"/>
                    </a:lnTo>
                    <a:lnTo>
                      <a:pt x="206" y="42"/>
                    </a:lnTo>
                    <a:lnTo>
                      <a:pt x="199" y="34"/>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788" name="Freeform 236"/>
              <p:cNvSpPr>
                <a:spLocks/>
              </p:cNvSpPr>
              <p:nvPr/>
            </p:nvSpPr>
            <p:spPr bwMode="auto">
              <a:xfrm>
                <a:off x="1318" y="2753"/>
                <a:ext cx="56" cy="56"/>
              </a:xfrm>
              <a:custGeom>
                <a:avLst/>
                <a:gdLst>
                  <a:gd name="T0" fmla="*/ 0 w 167"/>
                  <a:gd name="T1" fmla="*/ 0 h 166"/>
                  <a:gd name="T2" fmla="*/ 0 w 167"/>
                  <a:gd name="T3" fmla="*/ 0 h 166"/>
                  <a:gd name="T4" fmla="*/ 0 w 167"/>
                  <a:gd name="T5" fmla="*/ 0 h 166"/>
                  <a:gd name="T6" fmla="*/ 0 w 167"/>
                  <a:gd name="T7" fmla="*/ 0 h 166"/>
                  <a:gd name="T8" fmla="*/ 0 w 167"/>
                  <a:gd name="T9" fmla="*/ 0 h 166"/>
                  <a:gd name="T10" fmla="*/ 0 w 167"/>
                  <a:gd name="T11" fmla="*/ 0 h 166"/>
                  <a:gd name="T12" fmla="*/ 0 w 167"/>
                  <a:gd name="T13" fmla="*/ 0 h 166"/>
                  <a:gd name="T14" fmla="*/ 0 w 167"/>
                  <a:gd name="T15" fmla="*/ 0 h 166"/>
                  <a:gd name="T16" fmla="*/ 0 w 167"/>
                  <a:gd name="T17" fmla="*/ 0 h 166"/>
                  <a:gd name="T18" fmla="*/ 0 w 167"/>
                  <a:gd name="T19" fmla="*/ 0 h 166"/>
                  <a:gd name="T20" fmla="*/ 0 w 167"/>
                  <a:gd name="T21" fmla="*/ 0 h 166"/>
                  <a:gd name="T22" fmla="*/ 0 w 167"/>
                  <a:gd name="T23" fmla="*/ 0 h 166"/>
                  <a:gd name="T24" fmla="*/ 0 w 167"/>
                  <a:gd name="T25" fmla="*/ 0 h 166"/>
                  <a:gd name="T26" fmla="*/ 0 w 167"/>
                  <a:gd name="T27" fmla="*/ 0 h 166"/>
                  <a:gd name="T28" fmla="*/ 0 w 167"/>
                  <a:gd name="T29" fmla="*/ 0 h 166"/>
                  <a:gd name="T30" fmla="*/ 0 w 167"/>
                  <a:gd name="T31" fmla="*/ 0 h 166"/>
                  <a:gd name="T32" fmla="*/ 0 w 167"/>
                  <a:gd name="T33" fmla="*/ 0 h 166"/>
                  <a:gd name="T34" fmla="*/ 0 w 167"/>
                  <a:gd name="T35" fmla="*/ 0 h 166"/>
                  <a:gd name="T36" fmla="*/ 0 w 167"/>
                  <a:gd name="T37" fmla="*/ 0 h 166"/>
                  <a:gd name="T38" fmla="*/ 0 w 167"/>
                  <a:gd name="T39" fmla="*/ 0 h 166"/>
                  <a:gd name="T40" fmla="*/ 0 w 167"/>
                  <a:gd name="T41" fmla="*/ 0 h 166"/>
                  <a:gd name="T42" fmla="*/ 0 w 167"/>
                  <a:gd name="T43" fmla="*/ 0 h 166"/>
                  <a:gd name="T44" fmla="*/ 0 w 167"/>
                  <a:gd name="T45" fmla="*/ 0 h 166"/>
                  <a:gd name="T46" fmla="*/ 0 w 167"/>
                  <a:gd name="T47" fmla="*/ 0 h 166"/>
                  <a:gd name="T48" fmla="*/ 0 w 167"/>
                  <a:gd name="T49" fmla="*/ 0 h 166"/>
                  <a:gd name="T50" fmla="*/ 0 w 167"/>
                  <a:gd name="T51" fmla="*/ 0 h 166"/>
                  <a:gd name="T52" fmla="*/ 0 w 167"/>
                  <a:gd name="T53" fmla="*/ 0 h 166"/>
                  <a:gd name="T54" fmla="*/ 0 w 167"/>
                  <a:gd name="T55" fmla="*/ 0 h 166"/>
                  <a:gd name="T56" fmla="*/ 0 w 167"/>
                  <a:gd name="T57" fmla="*/ 0 h 166"/>
                  <a:gd name="T58" fmla="*/ 0 w 167"/>
                  <a:gd name="T59" fmla="*/ 0 h 166"/>
                  <a:gd name="T60" fmla="*/ 0 w 167"/>
                  <a:gd name="T61" fmla="*/ 0 h 166"/>
                  <a:gd name="T62" fmla="*/ 0 w 167"/>
                  <a:gd name="T63" fmla="*/ 0 h 166"/>
                  <a:gd name="T64" fmla="*/ 0 w 167"/>
                  <a:gd name="T65" fmla="*/ 0 h 166"/>
                  <a:gd name="T66" fmla="*/ 0 w 167"/>
                  <a:gd name="T67" fmla="*/ 0 h 166"/>
                  <a:gd name="T68" fmla="*/ 0 w 167"/>
                  <a:gd name="T69" fmla="*/ 0 h 166"/>
                  <a:gd name="T70" fmla="*/ 0 w 167"/>
                  <a:gd name="T71" fmla="*/ 0 h 166"/>
                  <a:gd name="T72" fmla="*/ 0 w 167"/>
                  <a:gd name="T73" fmla="*/ 0 h 166"/>
                  <a:gd name="T74" fmla="*/ 0 w 167"/>
                  <a:gd name="T75" fmla="*/ 0 h 166"/>
                  <a:gd name="T76" fmla="*/ 0 w 167"/>
                  <a:gd name="T77" fmla="*/ 0 h 166"/>
                  <a:gd name="T78" fmla="*/ 0 w 167"/>
                  <a:gd name="T79" fmla="*/ 0 h 166"/>
                  <a:gd name="T80" fmla="*/ 0 w 167"/>
                  <a:gd name="T81" fmla="*/ 0 h 166"/>
                  <a:gd name="T82" fmla="*/ 0 w 167"/>
                  <a:gd name="T83" fmla="*/ 0 h 166"/>
                  <a:gd name="T84" fmla="*/ 0 w 167"/>
                  <a:gd name="T85" fmla="*/ 0 h 166"/>
                  <a:gd name="T86" fmla="*/ 0 w 167"/>
                  <a:gd name="T87" fmla="*/ 0 h 166"/>
                  <a:gd name="T88" fmla="*/ 0 w 167"/>
                  <a:gd name="T89" fmla="*/ 0 h 16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7"/>
                  <a:gd name="T136" fmla="*/ 0 h 166"/>
                  <a:gd name="T137" fmla="*/ 167 w 167"/>
                  <a:gd name="T138" fmla="*/ 166 h 16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7" h="166">
                    <a:moveTo>
                      <a:pt x="84" y="166"/>
                    </a:moveTo>
                    <a:lnTo>
                      <a:pt x="93" y="166"/>
                    </a:lnTo>
                    <a:lnTo>
                      <a:pt x="100" y="165"/>
                    </a:lnTo>
                    <a:lnTo>
                      <a:pt x="108" y="163"/>
                    </a:lnTo>
                    <a:lnTo>
                      <a:pt x="116" y="160"/>
                    </a:lnTo>
                    <a:lnTo>
                      <a:pt x="123" y="157"/>
                    </a:lnTo>
                    <a:lnTo>
                      <a:pt x="130" y="152"/>
                    </a:lnTo>
                    <a:lnTo>
                      <a:pt x="136" y="147"/>
                    </a:lnTo>
                    <a:lnTo>
                      <a:pt x="142" y="142"/>
                    </a:lnTo>
                    <a:lnTo>
                      <a:pt x="153" y="129"/>
                    </a:lnTo>
                    <a:lnTo>
                      <a:pt x="160" y="114"/>
                    </a:lnTo>
                    <a:lnTo>
                      <a:pt x="165" y="98"/>
                    </a:lnTo>
                    <a:lnTo>
                      <a:pt x="167" y="82"/>
                    </a:lnTo>
                    <a:lnTo>
                      <a:pt x="165" y="66"/>
                    </a:lnTo>
                    <a:lnTo>
                      <a:pt x="160" y="51"/>
                    </a:lnTo>
                    <a:lnTo>
                      <a:pt x="153" y="37"/>
                    </a:lnTo>
                    <a:lnTo>
                      <a:pt x="142" y="24"/>
                    </a:lnTo>
                    <a:lnTo>
                      <a:pt x="136" y="19"/>
                    </a:lnTo>
                    <a:lnTo>
                      <a:pt x="130" y="13"/>
                    </a:lnTo>
                    <a:lnTo>
                      <a:pt x="123" y="9"/>
                    </a:lnTo>
                    <a:lnTo>
                      <a:pt x="116" y="6"/>
                    </a:lnTo>
                    <a:lnTo>
                      <a:pt x="108" y="3"/>
                    </a:lnTo>
                    <a:lnTo>
                      <a:pt x="100" y="1"/>
                    </a:lnTo>
                    <a:lnTo>
                      <a:pt x="93" y="0"/>
                    </a:lnTo>
                    <a:lnTo>
                      <a:pt x="84" y="0"/>
                    </a:lnTo>
                    <a:lnTo>
                      <a:pt x="67" y="2"/>
                    </a:lnTo>
                    <a:lnTo>
                      <a:pt x="51" y="6"/>
                    </a:lnTo>
                    <a:lnTo>
                      <a:pt x="37" y="13"/>
                    </a:lnTo>
                    <a:lnTo>
                      <a:pt x="25" y="24"/>
                    </a:lnTo>
                    <a:lnTo>
                      <a:pt x="14" y="36"/>
                    </a:lnTo>
                    <a:lnTo>
                      <a:pt x="7" y="51"/>
                    </a:lnTo>
                    <a:lnTo>
                      <a:pt x="2" y="65"/>
                    </a:lnTo>
                    <a:lnTo>
                      <a:pt x="0" y="82"/>
                    </a:lnTo>
                    <a:lnTo>
                      <a:pt x="1" y="98"/>
                    </a:lnTo>
                    <a:lnTo>
                      <a:pt x="7" y="114"/>
                    </a:lnTo>
                    <a:lnTo>
                      <a:pt x="14" y="129"/>
                    </a:lnTo>
                    <a:lnTo>
                      <a:pt x="25" y="142"/>
                    </a:lnTo>
                    <a:lnTo>
                      <a:pt x="31" y="147"/>
                    </a:lnTo>
                    <a:lnTo>
                      <a:pt x="37" y="152"/>
                    </a:lnTo>
                    <a:lnTo>
                      <a:pt x="45" y="157"/>
                    </a:lnTo>
                    <a:lnTo>
                      <a:pt x="52" y="160"/>
                    </a:lnTo>
                    <a:lnTo>
                      <a:pt x="60" y="163"/>
                    </a:lnTo>
                    <a:lnTo>
                      <a:pt x="68" y="165"/>
                    </a:lnTo>
                    <a:lnTo>
                      <a:pt x="76" y="166"/>
                    </a:lnTo>
                    <a:lnTo>
                      <a:pt x="84" y="16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789" name="Freeform 237"/>
              <p:cNvSpPr>
                <a:spLocks/>
              </p:cNvSpPr>
              <p:nvPr/>
            </p:nvSpPr>
            <p:spPr bwMode="auto">
              <a:xfrm>
                <a:off x="1329" y="2764"/>
                <a:ext cx="34" cy="34"/>
              </a:xfrm>
              <a:custGeom>
                <a:avLst/>
                <a:gdLst>
                  <a:gd name="T0" fmla="*/ 0 w 101"/>
                  <a:gd name="T1" fmla="*/ 0 h 100"/>
                  <a:gd name="T2" fmla="*/ 0 w 101"/>
                  <a:gd name="T3" fmla="*/ 0 h 100"/>
                  <a:gd name="T4" fmla="*/ 0 w 101"/>
                  <a:gd name="T5" fmla="*/ 0 h 100"/>
                  <a:gd name="T6" fmla="*/ 0 w 101"/>
                  <a:gd name="T7" fmla="*/ 0 h 100"/>
                  <a:gd name="T8" fmla="*/ 0 w 101"/>
                  <a:gd name="T9" fmla="*/ 0 h 100"/>
                  <a:gd name="T10" fmla="*/ 0 w 101"/>
                  <a:gd name="T11" fmla="*/ 0 h 100"/>
                  <a:gd name="T12" fmla="*/ 0 w 101"/>
                  <a:gd name="T13" fmla="*/ 0 h 100"/>
                  <a:gd name="T14" fmla="*/ 0 w 101"/>
                  <a:gd name="T15" fmla="*/ 0 h 100"/>
                  <a:gd name="T16" fmla="*/ 0 w 101"/>
                  <a:gd name="T17" fmla="*/ 0 h 100"/>
                  <a:gd name="T18" fmla="*/ 0 w 101"/>
                  <a:gd name="T19" fmla="*/ 0 h 100"/>
                  <a:gd name="T20" fmla="*/ 0 w 101"/>
                  <a:gd name="T21" fmla="*/ 0 h 100"/>
                  <a:gd name="T22" fmla="*/ 0 w 101"/>
                  <a:gd name="T23" fmla="*/ 0 h 100"/>
                  <a:gd name="T24" fmla="*/ 0 w 101"/>
                  <a:gd name="T25" fmla="*/ 0 h 100"/>
                  <a:gd name="T26" fmla="*/ 0 w 101"/>
                  <a:gd name="T27" fmla="*/ 0 h 100"/>
                  <a:gd name="T28" fmla="*/ 0 w 101"/>
                  <a:gd name="T29" fmla="*/ 0 h 100"/>
                  <a:gd name="T30" fmla="*/ 0 w 101"/>
                  <a:gd name="T31" fmla="*/ 0 h 100"/>
                  <a:gd name="T32" fmla="*/ 0 w 101"/>
                  <a:gd name="T33" fmla="*/ 0 h 100"/>
                  <a:gd name="T34" fmla="*/ 0 w 101"/>
                  <a:gd name="T35" fmla="*/ 0 h 100"/>
                  <a:gd name="T36" fmla="*/ 0 w 101"/>
                  <a:gd name="T37" fmla="*/ 0 h 100"/>
                  <a:gd name="T38" fmla="*/ 0 w 101"/>
                  <a:gd name="T39" fmla="*/ 0 h 100"/>
                  <a:gd name="T40" fmla="*/ 0 w 101"/>
                  <a:gd name="T41" fmla="*/ 0 h 100"/>
                  <a:gd name="T42" fmla="*/ 0 w 101"/>
                  <a:gd name="T43" fmla="*/ 0 h 100"/>
                  <a:gd name="T44" fmla="*/ 0 w 101"/>
                  <a:gd name="T45" fmla="*/ 0 h 100"/>
                  <a:gd name="T46" fmla="*/ 0 w 101"/>
                  <a:gd name="T47" fmla="*/ 0 h 100"/>
                  <a:gd name="T48" fmla="*/ 0 w 101"/>
                  <a:gd name="T49" fmla="*/ 0 h 100"/>
                  <a:gd name="T50" fmla="*/ 0 w 101"/>
                  <a:gd name="T51" fmla="*/ 0 h 100"/>
                  <a:gd name="T52" fmla="*/ 0 w 101"/>
                  <a:gd name="T53" fmla="*/ 0 h 100"/>
                  <a:gd name="T54" fmla="*/ 0 w 101"/>
                  <a:gd name="T55" fmla="*/ 0 h 100"/>
                  <a:gd name="T56" fmla="*/ 0 w 101"/>
                  <a:gd name="T57" fmla="*/ 0 h 100"/>
                  <a:gd name="T58" fmla="*/ 0 w 101"/>
                  <a:gd name="T59" fmla="*/ 0 h 100"/>
                  <a:gd name="T60" fmla="*/ 0 w 101"/>
                  <a:gd name="T61" fmla="*/ 0 h 100"/>
                  <a:gd name="T62" fmla="*/ 0 w 101"/>
                  <a:gd name="T63" fmla="*/ 0 h 100"/>
                  <a:gd name="T64" fmla="*/ 0 w 101"/>
                  <a:gd name="T65" fmla="*/ 0 h 100"/>
                  <a:gd name="T66" fmla="*/ 0 w 101"/>
                  <a:gd name="T67" fmla="*/ 0 h 100"/>
                  <a:gd name="T68" fmla="*/ 0 w 101"/>
                  <a:gd name="T69" fmla="*/ 0 h 100"/>
                  <a:gd name="T70" fmla="*/ 0 w 101"/>
                  <a:gd name="T71" fmla="*/ 0 h 100"/>
                  <a:gd name="T72" fmla="*/ 0 w 101"/>
                  <a:gd name="T73" fmla="*/ 0 h 100"/>
                  <a:gd name="T74" fmla="*/ 0 w 101"/>
                  <a:gd name="T75" fmla="*/ 0 h 100"/>
                  <a:gd name="T76" fmla="*/ 0 w 101"/>
                  <a:gd name="T77" fmla="*/ 0 h 100"/>
                  <a:gd name="T78" fmla="*/ 0 w 101"/>
                  <a:gd name="T79" fmla="*/ 0 h 100"/>
                  <a:gd name="T80" fmla="*/ 0 w 101"/>
                  <a:gd name="T81" fmla="*/ 0 h 100"/>
                  <a:gd name="T82" fmla="*/ 0 w 101"/>
                  <a:gd name="T83" fmla="*/ 0 h 100"/>
                  <a:gd name="T84" fmla="*/ 0 w 101"/>
                  <a:gd name="T85" fmla="*/ 0 h 100"/>
                  <a:gd name="T86" fmla="*/ 0 w 101"/>
                  <a:gd name="T87" fmla="*/ 0 h 100"/>
                  <a:gd name="T88" fmla="*/ 0 w 101"/>
                  <a:gd name="T89" fmla="*/ 0 h 1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1"/>
                  <a:gd name="T136" fmla="*/ 0 h 100"/>
                  <a:gd name="T137" fmla="*/ 101 w 101"/>
                  <a:gd name="T138" fmla="*/ 100 h 10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1" h="100">
                    <a:moveTo>
                      <a:pt x="0" y="49"/>
                    </a:moveTo>
                    <a:lnTo>
                      <a:pt x="1" y="40"/>
                    </a:lnTo>
                    <a:lnTo>
                      <a:pt x="4" y="30"/>
                    </a:lnTo>
                    <a:lnTo>
                      <a:pt x="9" y="22"/>
                    </a:lnTo>
                    <a:lnTo>
                      <a:pt x="15" y="14"/>
                    </a:lnTo>
                    <a:lnTo>
                      <a:pt x="19" y="11"/>
                    </a:lnTo>
                    <a:lnTo>
                      <a:pt x="22" y="8"/>
                    </a:lnTo>
                    <a:lnTo>
                      <a:pt x="27" y="6"/>
                    </a:lnTo>
                    <a:lnTo>
                      <a:pt x="32" y="4"/>
                    </a:lnTo>
                    <a:lnTo>
                      <a:pt x="36" y="2"/>
                    </a:lnTo>
                    <a:lnTo>
                      <a:pt x="40" y="1"/>
                    </a:lnTo>
                    <a:lnTo>
                      <a:pt x="46" y="0"/>
                    </a:lnTo>
                    <a:lnTo>
                      <a:pt x="51" y="0"/>
                    </a:lnTo>
                    <a:lnTo>
                      <a:pt x="56" y="0"/>
                    </a:lnTo>
                    <a:lnTo>
                      <a:pt x="61" y="1"/>
                    </a:lnTo>
                    <a:lnTo>
                      <a:pt x="66" y="2"/>
                    </a:lnTo>
                    <a:lnTo>
                      <a:pt x="70" y="4"/>
                    </a:lnTo>
                    <a:lnTo>
                      <a:pt x="74" y="6"/>
                    </a:lnTo>
                    <a:lnTo>
                      <a:pt x="79" y="8"/>
                    </a:lnTo>
                    <a:lnTo>
                      <a:pt x="83" y="11"/>
                    </a:lnTo>
                    <a:lnTo>
                      <a:pt x="86" y="14"/>
                    </a:lnTo>
                    <a:lnTo>
                      <a:pt x="92" y="22"/>
                    </a:lnTo>
                    <a:lnTo>
                      <a:pt x="97" y="30"/>
                    </a:lnTo>
                    <a:lnTo>
                      <a:pt x="100" y="40"/>
                    </a:lnTo>
                    <a:lnTo>
                      <a:pt x="101" y="49"/>
                    </a:lnTo>
                    <a:lnTo>
                      <a:pt x="100" y="60"/>
                    </a:lnTo>
                    <a:lnTo>
                      <a:pt x="97" y="68"/>
                    </a:lnTo>
                    <a:lnTo>
                      <a:pt x="92" y="78"/>
                    </a:lnTo>
                    <a:lnTo>
                      <a:pt x="86" y="85"/>
                    </a:lnTo>
                    <a:lnTo>
                      <a:pt x="79" y="92"/>
                    </a:lnTo>
                    <a:lnTo>
                      <a:pt x="70" y="96"/>
                    </a:lnTo>
                    <a:lnTo>
                      <a:pt x="61" y="99"/>
                    </a:lnTo>
                    <a:lnTo>
                      <a:pt x="51" y="100"/>
                    </a:lnTo>
                    <a:lnTo>
                      <a:pt x="46" y="100"/>
                    </a:lnTo>
                    <a:lnTo>
                      <a:pt x="40" y="99"/>
                    </a:lnTo>
                    <a:lnTo>
                      <a:pt x="36" y="98"/>
                    </a:lnTo>
                    <a:lnTo>
                      <a:pt x="32" y="96"/>
                    </a:lnTo>
                    <a:lnTo>
                      <a:pt x="27" y="94"/>
                    </a:lnTo>
                    <a:lnTo>
                      <a:pt x="22" y="92"/>
                    </a:lnTo>
                    <a:lnTo>
                      <a:pt x="19" y="89"/>
                    </a:lnTo>
                    <a:lnTo>
                      <a:pt x="15" y="85"/>
                    </a:lnTo>
                    <a:lnTo>
                      <a:pt x="9" y="78"/>
                    </a:lnTo>
                    <a:lnTo>
                      <a:pt x="4" y="68"/>
                    </a:lnTo>
                    <a:lnTo>
                      <a:pt x="1" y="60"/>
                    </a:lnTo>
                    <a:lnTo>
                      <a:pt x="0" y="49"/>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790" name="Freeform 238"/>
              <p:cNvSpPr>
                <a:spLocks/>
              </p:cNvSpPr>
              <p:nvPr/>
            </p:nvSpPr>
            <p:spPr bwMode="auto">
              <a:xfrm>
                <a:off x="1396" y="2867"/>
                <a:ext cx="244" cy="153"/>
              </a:xfrm>
              <a:custGeom>
                <a:avLst/>
                <a:gdLst>
                  <a:gd name="T0" fmla="*/ 0 w 733"/>
                  <a:gd name="T1" fmla="*/ 0 h 461"/>
                  <a:gd name="T2" fmla="*/ 0 w 733"/>
                  <a:gd name="T3" fmla="*/ 0 h 461"/>
                  <a:gd name="T4" fmla="*/ 0 w 733"/>
                  <a:gd name="T5" fmla="*/ 0 h 461"/>
                  <a:gd name="T6" fmla="*/ 0 w 733"/>
                  <a:gd name="T7" fmla="*/ 0 h 461"/>
                  <a:gd name="T8" fmla="*/ 0 w 733"/>
                  <a:gd name="T9" fmla="*/ 0 h 461"/>
                  <a:gd name="T10" fmla="*/ 0 w 733"/>
                  <a:gd name="T11" fmla="*/ 0 h 461"/>
                  <a:gd name="T12" fmla="*/ 0 w 733"/>
                  <a:gd name="T13" fmla="*/ 0 h 461"/>
                  <a:gd name="T14" fmla="*/ 0 w 733"/>
                  <a:gd name="T15" fmla="*/ 0 h 461"/>
                  <a:gd name="T16" fmla="*/ 0 w 733"/>
                  <a:gd name="T17" fmla="*/ 0 h 461"/>
                  <a:gd name="T18" fmla="*/ 0 w 733"/>
                  <a:gd name="T19" fmla="*/ 0 h 461"/>
                  <a:gd name="T20" fmla="*/ 0 w 733"/>
                  <a:gd name="T21" fmla="*/ 0 h 461"/>
                  <a:gd name="T22" fmla="*/ 0 w 733"/>
                  <a:gd name="T23" fmla="*/ 0 h 461"/>
                  <a:gd name="T24" fmla="*/ 0 w 733"/>
                  <a:gd name="T25" fmla="*/ 0 h 461"/>
                  <a:gd name="T26" fmla="*/ 0 w 733"/>
                  <a:gd name="T27" fmla="*/ 0 h 461"/>
                  <a:gd name="T28" fmla="*/ 0 w 733"/>
                  <a:gd name="T29" fmla="*/ 0 h 461"/>
                  <a:gd name="T30" fmla="*/ 0 w 733"/>
                  <a:gd name="T31" fmla="*/ 0 h 461"/>
                  <a:gd name="T32" fmla="*/ 0 w 733"/>
                  <a:gd name="T33" fmla="*/ 0 h 461"/>
                  <a:gd name="T34" fmla="*/ 0 w 733"/>
                  <a:gd name="T35" fmla="*/ 0 h 461"/>
                  <a:gd name="T36" fmla="*/ 0 w 733"/>
                  <a:gd name="T37" fmla="*/ 0 h 461"/>
                  <a:gd name="T38" fmla="*/ 0 w 733"/>
                  <a:gd name="T39" fmla="*/ 0 h 461"/>
                  <a:gd name="T40" fmla="*/ 0 w 733"/>
                  <a:gd name="T41" fmla="*/ 0 h 461"/>
                  <a:gd name="T42" fmla="*/ 0 w 733"/>
                  <a:gd name="T43" fmla="*/ 0 h 461"/>
                  <a:gd name="T44" fmla="*/ 0 w 733"/>
                  <a:gd name="T45" fmla="*/ 0 h 461"/>
                  <a:gd name="T46" fmla="*/ 0 w 733"/>
                  <a:gd name="T47" fmla="*/ 0 h 461"/>
                  <a:gd name="T48" fmla="*/ 0 w 733"/>
                  <a:gd name="T49" fmla="*/ 0 h 461"/>
                  <a:gd name="T50" fmla="*/ 0 w 733"/>
                  <a:gd name="T51" fmla="*/ 0 h 461"/>
                  <a:gd name="T52" fmla="*/ 0 w 733"/>
                  <a:gd name="T53" fmla="*/ 0 h 461"/>
                  <a:gd name="T54" fmla="*/ 0 w 733"/>
                  <a:gd name="T55" fmla="*/ 0 h 461"/>
                  <a:gd name="T56" fmla="*/ 0 w 733"/>
                  <a:gd name="T57" fmla="*/ 0 h 461"/>
                  <a:gd name="T58" fmla="*/ 0 w 733"/>
                  <a:gd name="T59" fmla="*/ 0 h 461"/>
                  <a:gd name="T60" fmla="*/ 0 w 733"/>
                  <a:gd name="T61" fmla="*/ 0 h 461"/>
                  <a:gd name="T62" fmla="*/ 0 w 733"/>
                  <a:gd name="T63" fmla="*/ 0 h 461"/>
                  <a:gd name="T64" fmla="*/ 0 w 733"/>
                  <a:gd name="T65" fmla="*/ 0 h 461"/>
                  <a:gd name="T66" fmla="*/ 0 w 733"/>
                  <a:gd name="T67" fmla="*/ 0 h 461"/>
                  <a:gd name="T68" fmla="*/ 0 w 733"/>
                  <a:gd name="T69" fmla="*/ 0 h 461"/>
                  <a:gd name="T70" fmla="*/ 0 w 733"/>
                  <a:gd name="T71" fmla="*/ 0 h 461"/>
                  <a:gd name="T72" fmla="*/ 0 w 733"/>
                  <a:gd name="T73" fmla="*/ 0 h 461"/>
                  <a:gd name="T74" fmla="*/ 0 w 733"/>
                  <a:gd name="T75" fmla="*/ 0 h 461"/>
                  <a:gd name="T76" fmla="*/ 0 w 733"/>
                  <a:gd name="T77" fmla="*/ 0 h 461"/>
                  <a:gd name="T78" fmla="*/ 0 w 733"/>
                  <a:gd name="T79" fmla="*/ 0 h 461"/>
                  <a:gd name="T80" fmla="*/ 0 w 733"/>
                  <a:gd name="T81" fmla="*/ 0 h 461"/>
                  <a:gd name="T82" fmla="*/ 0 w 733"/>
                  <a:gd name="T83" fmla="*/ 0 h 4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3"/>
                  <a:gd name="T127" fmla="*/ 0 h 461"/>
                  <a:gd name="T128" fmla="*/ 733 w 733"/>
                  <a:gd name="T129" fmla="*/ 461 h 4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3" h="461">
                    <a:moveTo>
                      <a:pt x="728" y="50"/>
                    </a:moveTo>
                    <a:lnTo>
                      <a:pt x="728" y="50"/>
                    </a:lnTo>
                    <a:lnTo>
                      <a:pt x="728" y="49"/>
                    </a:lnTo>
                    <a:lnTo>
                      <a:pt x="728" y="46"/>
                    </a:lnTo>
                    <a:lnTo>
                      <a:pt x="727" y="40"/>
                    </a:lnTo>
                    <a:lnTo>
                      <a:pt x="725" y="34"/>
                    </a:lnTo>
                    <a:lnTo>
                      <a:pt x="725" y="32"/>
                    </a:lnTo>
                    <a:lnTo>
                      <a:pt x="718" y="0"/>
                    </a:lnTo>
                    <a:lnTo>
                      <a:pt x="686" y="6"/>
                    </a:lnTo>
                    <a:lnTo>
                      <a:pt x="669" y="8"/>
                    </a:lnTo>
                    <a:lnTo>
                      <a:pt x="48" y="119"/>
                    </a:lnTo>
                    <a:lnTo>
                      <a:pt x="31" y="121"/>
                    </a:lnTo>
                    <a:lnTo>
                      <a:pt x="0" y="127"/>
                    </a:lnTo>
                    <a:lnTo>
                      <a:pt x="5" y="160"/>
                    </a:lnTo>
                    <a:lnTo>
                      <a:pt x="5" y="162"/>
                    </a:lnTo>
                    <a:lnTo>
                      <a:pt x="6" y="167"/>
                    </a:lnTo>
                    <a:lnTo>
                      <a:pt x="7" y="173"/>
                    </a:lnTo>
                    <a:lnTo>
                      <a:pt x="7" y="175"/>
                    </a:lnTo>
                    <a:lnTo>
                      <a:pt x="7" y="176"/>
                    </a:lnTo>
                    <a:lnTo>
                      <a:pt x="7" y="177"/>
                    </a:lnTo>
                    <a:lnTo>
                      <a:pt x="8" y="178"/>
                    </a:lnTo>
                    <a:lnTo>
                      <a:pt x="8" y="179"/>
                    </a:lnTo>
                    <a:lnTo>
                      <a:pt x="8" y="180"/>
                    </a:lnTo>
                    <a:lnTo>
                      <a:pt x="8" y="181"/>
                    </a:lnTo>
                    <a:lnTo>
                      <a:pt x="15" y="213"/>
                    </a:lnTo>
                    <a:lnTo>
                      <a:pt x="26" y="244"/>
                    </a:lnTo>
                    <a:lnTo>
                      <a:pt x="39" y="273"/>
                    </a:lnTo>
                    <a:lnTo>
                      <a:pt x="56" y="301"/>
                    </a:lnTo>
                    <a:lnTo>
                      <a:pt x="74" y="328"/>
                    </a:lnTo>
                    <a:lnTo>
                      <a:pt x="96" y="352"/>
                    </a:lnTo>
                    <a:lnTo>
                      <a:pt x="120" y="375"/>
                    </a:lnTo>
                    <a:lnTo>
                      <a:pt x="147" y="395"/>
                    </a:lnTo>
                    <a:lnTo>
                      <a:pt x="162" y="405"/>
                    </a:lnTo>
                    <a:lnTo>
                      <a:pt x="178" y="414"/>
                    </a:lnTo>
                    <a:lnTo>
                      <a:pt x="194" y="423"/>
                    </a:lnTo>
                    <a:lnTo>
                      <a:pt x="210" y="430"/>
                    </a:lnTo>
                    <a:lnTo>
                      <a:pt x="227" y="437"/>
                    </a:lnTo>
                    <a:lnTo>
                      <a:pt x="244" y="443"/>
                    </a:lnTo>
                    <a:lnTo>
                      <a:pt x="262" y="448"/>
                    </a:lnTo>
                    <a:lnTo>
                      <a:pt x="280" y="453"/>
                    </a:lnTo>
                    <a:lnTo>
                      <a:pt x="298" y="456"/>
                    </a:lnTo>
                    <a:lnTo>
                      <a:pt x="316" y="458"/>
                    </a:lnTo>
                    <a:lnTo>
                      <a:pt x="335" y="460"/>
                    </a:lnTo>
                    <a:lnTo>
                      <a:pt x="354" y="461"/>
                    </a:lnTo>
                    <a:lnTo>
                      <a:pt x="372" y="461"/>
                    </a:lnTo>
                    <a:lnTo>
                      <a:pt x="391" y="460"/>
                    </a:lnTo>
                    <a:lnTo>
                      <a:pt x="410" y="458"/>
                    </a:lnTo>
                    <a:lnTo>
                      <a:pt x="428" y="455"/>
                    </a:lnTo>
                    <a:lnTo>
                      <a:pt x="447" y="452"/>
                    </a:lnTo>
                    <a:lnTo>
                      <a:pt x="465" y="446"/>
                    </a:lnTo>
                    <a:lnTo>
                      <a:pt x="483" y="441"/>
                    </a:lnTo>
                    <a:lnTo>
                      <a:pt x="500" y="435"/>
                    </a:lnTo>
                    <a:lnTo>
                      <a:pt x="518" y="428"/>
                    </a:lnTo>
                    <a:lnTo>
                      <a:pt x="534" y="420"/>
                    </a:lnTo>
                    <a:lnTo>
                      <a:pt x="551" y="411"/>
                    </a:lnTo>
                    <a:lnTo>
                      <a:pt x="567" y="403"/>
                    </a:lnTo>
                    <a:lnTo>
                      <a:pt x="581" y="392"/>
                    </a:lnTo>
                    <a:lnTo>
                      <a:pt x="596" y="382"/>
                    </a:lnTo>
                    <a:lnTo>
                      <a:pt x="611" y="370"/>
                    </a:lnTo>
                    <a:lnTo>
                      <a:pt x="625" y="358"/>
                    </a:lnTo>
                    <a:lnTo>
                      <a:pt x="638" y="346"/>
                    </a:lnTo>
                    <a:lnTo>
                      <a:pt x="650" y="332"/>
                    </a:lnTo>
                    <a:lnTo>
                      <a:pt x="662" y="318"/>
                    </a:lnTo>
                    <a:lnTo>
                      <a:pt x="673" y="303"/>
                    </a:lnTo>
                    <a:lnTo>
                      <a:pt x="691" y="274"/>
                    </a:lnTo>
                    <a:lnTo>
                      <a:pt x="706" y="245"/>
                    </a:lnTo>
                    <a:lnTo>
                      <a:pt x="717" y="215"/>
                    </a:lnTo>
                    <a:lnTo>
                      <a:pt x="726" y="183"/>
                    </a:lnTo>
                    <a:lnTo>
                      <a:pt x="731" y="152"/>
                    </a:lnTo>
                    <a:lnTo>
                      <a:pt x="733" y="119"/>
                    </a:lnTo>
                    <a:lnTo>
                      <a:pt x="733" y="87"/>
                    </a:lnTo>
                    <a:lnTo>
                      <a:pt x="729" y="54"/>
                    </a:lnTo>
                    <a:lnTo>
                      <a:pt x="729" y="53"/>
                    </a:lnTo>
                    <a:lnTo>
                      <a:pt x="729" y="52"/>
                    </a:lnTo>
                    <a:lnTo>
                      <a:pt x="728" y="51"/>
                    </a:lnTo>
                    <a:lnTo>
                      <a:pt x="728" y="5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791" name="Freeform 239"/>
              <p:cNvSpPr>
                <a:spLocks/>
              </p:cNvSpPr>
              <p:nvPr/>
            </p:nvSpPr>
            <p:spPr bwMode="auto">
              <a:xfrm>
                <a:off x="1409" y="2879"/>
                <a:ext cx="220"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8"/>
                    </a:lnTo>
                    <a:lnTo>
                      <a:pt x="657" y="17"/>
                    </a:lnTo>
                    <a:lnTo>
                      <a:pt x="654" y="0"/>
                    </a:lnTo>
                    <a:lnTo>
                      <a:pt x="638" y="3"/>
                    </a:lnTo>
                    <a:lnTo>
                      <a:pt x="16" y="114"/>
                    </a:lnTo>
                    <a:lnTo>
                      <a:pt x="0" y="116"/>
                    </a:lnTo>
                    <a:lnTo>
                      <a:pt x="0" y="118"/>
                    </a:lnTo>
                    <a:lnTo>
                      <a:pt x="1" y="123"/>
                    </a:lnTo>
                    <a:lnTo>
                      <a:pt x="2" y="129"/>
                    </a:lnTo>
                    <a:lnTo>
                      <a:pt x="2" y="132"/>
                    </a:lnTo>
                    <a:lnTo>
                      <a:pt x="2" y="133"/>
                    </a:lnTo>
                    <a:lnTo>
                      <a:pt x="2" y="134"/>
                    </a:lnTo>
                    <a:lnTo>
                      <a:pt x="3" y="135"/>
                    </a:lnTo>
                    <a:lnTo>
                      <a:pt x="3" y="136"/>
                    </a:lnTo>
                    <a:lnTo>
                      <a:pt x="3" y="137"/>
                    </a:lnTo>
                    <a:lnTo>
                      <a:pt x="3" y="138"/>
                    </a:lnTo>
                    <a:lnTo>
                      <a:pt x="9" y="167"/>
                    </a:lnTo>
                    <a:lnTo>
                      <a:pt x="19" y="194"/>
                    </a:lnTo>
                    <a:lnTo>
                      <a:pt x="30" y="221"/>
                    </a:lnTo>
                    <a:lnTo>
                      <a:pt x="45" y="245"/>
                    </a:lnTo>
                    <a:lnTo>
                      <a:pt x="62" y="269"/>
                    </a:lnTo>
                    <a:lnTo>
                      <a:pt x="82" y="291"/>
                    </a:lnTo>
                    <a:lnTo>
                      <a:pt x="104" y="312"/>
                    </a:lnTo>
                    <a:lnTo>
                      <a:pt x="128" y="330"/>
                    </a:lnTo>
                    <a:lnTo>
                      <a:pt x="142" y="338"/>
                    </a:lnTo>
                    <a:lnTo>
                      <a:pt x="156" y="347"/>
                    </a:lnTo>
                    <a:lnTo>
                      <a:pt x="170" y="354"/>
                    </a:lnTo>
                    <a:lnTo>
                      <a:pt x="185" y="362"/>
                    </a:lnTo>
                    <a:lnTo>
                      <a:pt x="201" y="368"/>
                    </a:lnTo>
                    <a:lnTo>
                      <a:pt x="217" y="373"/>
                    </a:lnTo>
                    <a:lnTo>
                      <a:pt x="233" y="377"/>
                    </a:lnTo>
                    <a:lnTo>
                      <a:pt x="249" y="382"/>
                    </a:lnTo>
                    <a:lnTo>
                      <a:pt x="266" y="385"/>
                    </a:lnTo>
                    <a:lnTo>
                      <a:pt x="283" y="387"/>
                    </a:lnTo>
                    <a:lnTo>
                      <a:pt x="299" y="388"/>
                    </a:lnTo>
                    <a:lnTo>
                      <a:pt x="316" y="389"/>
                    </a:lnTo>
                    <a:lnTo>
                      <a:pt x="334" y="389"/>
                    </a:lnTo>
                    <a:lnTo>
                      <a:pt x="351" y="388"/>
                    </a:lnTo>
                    <a:lnTo>
                      <a:pt x="368" y="386"/>
                    </a:lnTo>
                    <a:lnTo>
                      <a:pt x="384" y="384"/>
                    </a:lnTo>
                    <a:lnTo>
                      <a:pt x="401" y="381"/>
                    </a:lnTo>
                    <a:lnTo>
                      <a:pt x="417" y="376"/>
                    </a:lnTo>
                    <a:lnTo>
                      <a:pt x="434" y="372"/>
                    </a:lnTo>
                    <a:lnTo>
                      <a:pt x="450" y="366"/>
                    </a:lnTo>
                    <a:lnTo>
                      <a:pt x="466" y="359"/>
                    </a:lnTo>
                    <a:lnTo>
                      <a:pt x="481" y="353"/>
                    </a:lnTo>
                    <a:lnTo>
                      <a:pt x="496" y="345"/>
                    </a:lnTo>
                    <a:lnTo>
                      <a:pt x="511" y="336"/>
                    </a:lnTo>
                    <a:lnTo>
                      <a:pt x="524" y="328"/>
                    </a:lnTo>
                    <a:lnTo>
                      <a:pt x="538" y="317"/>
                    </a:lnTo>
                    <a:lnTo>
                      <a:pt x="551" y="306"/>
                    </a:lnTo>
                    <a:lnTo>
                      <a:pt x="564" y="296"/>
                    </a:lnTo>
                    <a:lnTo>
                      <a:pt x="575" y="284"/>
                    </a:lnTo>
                    <a:lnTo>
                      <a:pt x="587" y="273"/>
                    </a:lnTo>
                    <a:lnTo>
                      <a:pt x="598" y="260"/>
                    </a:lnTo>
                    <a:lnTo>
                      <a:pt x="607" y="246"/>
                    </a:lnTo>
                    <a:lnTo>
                      <a:pt x="623" y="221"/>
                    </a:lnTo>
                    <a:lnTo>
                      <a:pt x="637" y="194"/>
                    </a:lnTo>
                    <a:lnTo>
                      <a:pt x="647" y="167"/>
                    </a:lnTo>
                    <a:lnTo>
                      <a:pt x="655" y="138"/>
                    </a:lnTo>
                    <a:lnTo>
                      <a:pt x="660" y="109"/>
                    </a:lnTo>
                    <a:lnTo>
                      <a:pt x="662" y="81"/>
                    </a:lnTo>
                    <a:lnTo>
                      <a:pt x="661" y="51"/>
                    </a:lnTo>
                    <a:lnTo>
                      <a:pt x="658" y="22"/>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792" name="Freeform 240"/>
              <p:cNvSpPr>
                <a:spLocks/>
              </p:cNvSpPr>
              <p:nvPr/>
            </p:nvSpPr>
            <p:spPr bwMode="auto">
              <a:xfrm>
                <a:off x="1421" y="2892"/>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3"/>
                    </a:moveTo>
                    <a:lnTo>
                      <a:pt x="325" y="315"/>
                    </a:lnTo>
                    <a:lnTo>
                      <a:pt x="309" y="317"/>
                    </a:lnTo>
                    <a:lnTo>
                      <a:pt x="295" y="318"/>
                    </a:lnTo>
                    <a:lnTo>
                      <a:pt x="279" y="318"/>
                    </a:lnTo>
                    <a:lnTo>
                      <a:pt x="264" y="317"/>
                    </a:lnTo>
                    <a:lnTo>
                      <a:pt x="248" y="316"/>
                    </a:lnTo>
                    <a:lnTo>
                      <a:pt x="233" y="314"/>
                    </a:lnTo>
                    <a:lnTo>
                      <a:pt x="218" y="311"/>
                    </a:lnTo>
                    <a:lnTo>
                      <a:pt x="203" y="308"/>
                    </a:lnTo>
                    <a:lnTo>
                      <a:pt x="189" y="304"/>
                    </a:lnTo>
                    <a:lnTo>
                      <a:pt x="175" y="299"/>
                    </a:lnTo>
                    <a:lnTo>
                      <a:pt x="161" y="293"/>
                    </a:lnTo>
                    <a:lnTo>
                      <a:pt x="147" y="287"/>
                    </a:lnTo>
                    <a:lnTo>
                      <a:pt x="134" y="280"/>
                    </a:lnTo>
                    <a:lnTo>
                      <a:pt x="122" y="273"/>
                    </a:lnTo>
                    <a:lnTo>
                      <a:pt x="109" y="264"/>
                    </a:lnTo>
                    <a:lnTo>
                      <a:pt x="89" y="248"/>
                    </a:lnTo>
                    <a:lnTo>
                      <a:pt x="70" y="231"/>
                    </a:lnTo>
                    <a:lnTo>
                      <a:pt x="54" y="213"/>
                    </a:lnTo>
                    <a:lnTo>
                      <a:pt x="39" y="193"/>
                    </a:lnTo>
                    <a:lnTo>
                      <a:pt x="25" y="172"/>
                    </a:lnTo>
                    <a:lnTo>
                      <a:pt x="15" y="151"/>
                    </a:lnTo>
                    <a:lnTo>
                      <a:pt x="6" y="128"/>
                    </a:lnTo>
                    <a:lnTo>
                      <a:pt x="0" y="104"/>
                    </a:lnTo>
                    <a:lnTo>
                      <a:pt x="589" y="0"/>
                    </a:lnTo>
                    <a:lnTo>
                      <a:pt x="591" y="28"/>
                    </a:lnTo>
                    <a:lnTo>
                      <a:pt x="590" y="54"/>
                    </a:lnTo>
                    <a:lnTo>
                      <a:pt x="587" y="81"/>
                    </a:lnTo>
                    <a:lnTo>
                      <a:pt x="581" y="107"/>
                    </a:lnTo>
                    <a:lnTo>
                      <a:pt x="572" y="132"/>
                    </a:lnTo>
                    <a:lnTo>
                      <a:pt x="561" y="156"/>
                    </a:lnTo>
                    <a:lnTo>
                      <a:pt x="547" y="179"/>
                    </a:lnTo>
                    <a:lnTo>
                      <a:pt x="532" y="201"/>
                    </a:lnTo>
                    <a:lnTo>
                      <a:pt x="514" y="222"/>
                    </a:lnTo>
                    <a:lnTo>
                      <a:pt x="494" y="241"/>
                    </a:lnTo>
                    <a:lnTo>
                      <a:pt x="473" y="258"/>
                    </a:lnTo>
                    <a:lnTo>
                      <a:pt x="449" y="273"/>
                    </a:lnTo>
                    <a:lnTo>
                      <a:pt x="424" y="287"/>
                    </a:lnTo>
                    <a:lnTo>
                      <a:pt x="397" y="298"/>
                    </a:lnTo>
                    <a:lnTo>
                      <a:pt x="370" y="307"/>
                    </a:lnTo>
                    <a:lnTo>
                      <a:pt x="340" y="313"/>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793" name="Freeform 241"/>
              <p:cNvSpPr>
                <a:spLocks/>
              </p:cNvSpPr>
              <p:nvPr/>
            </p:nvSpPr>
            <p:spPr bwMode="auto">
              <a:xfrm>
                <a:off x="1499" y="2846"/>
                <a:ext cx="26" cy="45"/>
              </a:xfrm>
              <a:custGeom>
                <a:avLst/>
                <a:gdLst>
                  <a:gd name="T0" fmla="*/ 0 w 76"/>
                  <a:gd name="T1" fmla="*/ 0 h 136"/>
                  <a:gd name="T2" fmla="*/ 0 w 76"/>
                  <a:gd name="T3" fmla="*/ 0 h 136"/>
                  <a:gd name="T4" fmla="*/ 0 w 76"/>
                  <a:gd name="T5" fmla="*/ 0 h 136"/>
                  <a:gd name="T6" fmla="*/ 0 w 76"/>
                  <a:gd name="T7" fmla="*/ 0 h 136"/>
                  <a:gd name="T8" fmla="*/ 0 w 76"/>
                  <a:gd name="T9" fmla="*/ 0 h 136"/>
                  <a:gd name="T10" fmla="*/ 0 60000 65536"/>
                  <a:gd name="T11" fmla="*/ 0 60000 65536"/>
                  <a:gd name="T12" fmla="*/ 0 60000 65536"/>
                  <a:gd name="T13" fmla="*/ 0 60000 65536"/>
                  <a:gd name="T14" fmla="*/ 0 60000 65536"/>
                  <a:gd name="T15" fmla="*/ 0 w 76"/>
                  <a:gd name="T16" fmla="*/ 0 h 136"/>
                  <a:gd name="T17" fmla="*/ 76 w 76"/>
                  <a:gd name="T18" fmla="*/ 136 h 136"/>
                </a:gdLst>
                <a:ahLst/>
                <a:cxnLst>
                  <a:cxn ang="T10">
                    <a:pos x="T0" y="T1"/>
                  </a:cxn>
                  <a:cxn ang="T11">
                    <a:pos x="T2" y="T3"/>
                  </a:cxn>
                  <a:cxn ang="T12">
                    <a:pos x="T4" y="T5"/>
                  </a:cxn>
                  <a:cxn ang="T13">
                    <a:pos x="T6" y="T7"/>
                  </a:cxn>
                  <a:cxn ang="T14">
                    <a:pos x="T8" y="T9"/>
                  </a:cxn>
                </a:cxnLst>
                <a:rect l="T15" t="T16" r="T17" b="T18"/>
                <a:pathLst>
                  <a:path w="76" h="136">
                    <a:moveTo>
                      <a:pt x="0" y="10"/>
                    </a:moveTo>
                    <a:lnTo>
                      <a:pt x="22" y="136"/>
                    </a:lnTo>
                    <a:lnTo>
                      <a:pt x="76" y="127"/>
                    </a:lnTo>
                    <a:lnTo>
                      <a:pt x="54" y="0"/>
                    </a:lnTo>
                    <a:lnTo>
                      <a:pt x="0" y="1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794" name="Freeform 242"/>
              <p:cNvSpPr>
                <a:spLocks/>
              </p:cNvSpPr>
              <p:nvPr/>
            </p:nvSpPr>
            <p:spPr bwMode="auto">
              <a:xfrm>
                <a:off x="1048" y="2928"/>
                <a:ext cx="245" cy="153"/>
              </a:xfrm>
              <a:custGeom>
                <a:avLst/>
                <a:gdLst>
                  <a:gd name="T0" fmla="*/ 0 w 734"/>
                  <a:gd name="T1" fmla="*/ 0 h 460"/>
                  <a:gd name="T2" fmla="*/ 0 w 734"/>
                  <a:gd name="T3" fmla="*/ 0 h 460"/>
                  <a:gd name="T4" fmla="*/ 0 w 734"/>
                  <a:gd name="T5" fmla="*/ 0 h 460"/>
                  <a:gd name="T6" fmla="*/ 0 w 734"/>
                  <a:gd name="T7" fmla="*/ 0 h 460"/>
                  <a:gd name="T8" fmla="*/ 0 w 734"/>
                  <a:gd name="T9" fmla="*/ 0 h 460"/>
                  <a:gd name="T10" fmla="*/ 0 w 734"/>
                  <a:gd name="T11" fmla="*/ 0 h 460"/>
                  <a:gd name="T12" fmla="*/ 0 w 734"/>
                  <a:gd name="T13" fmla="*/ 0 h 460"/>
                  <a:gd name="T14" fmla="*/ 0 w 734"/>
                  <a:gd name="T15" fmla="*/ 0 h 460"/>
                  <a:gd name="T16" fmla="*/ 0 w 734"/>
                  <a:gd name="T17" fmla="*/ 0 h 460"/>
                  <a:gd name="T18" fmla="*/ 0 w 734"/>
                  <a:gd name="T19" fmla="*/ 0 h 460"/>
                  <a:gd name="T20" fmla="*/ 0 w 734"/>
                  <a:gd name="T21" fmla="*/ 0 h 460"/>
                  <a:gd name="T22" fmla="*/ 0 w 734"/>
                  <a:gd name="T23" fmla="*/ 0 h 460"/>
                  <a:gd name="T24" fmla="*/ 0 w 734"/>
                  <a:gd name="T25" fmla="*/ 0 h 460"/>
                  <a:gd name="T26" fmla="*/ 0 w 734"/>
                  <a:gd name="T27" fmla="*/ 0 h 460"/>
                  <a:gd name="T28" fmla="*/ 0 w 734"/>
                  <a:gd name="T29" fmla="*/ 0 h 460"/>
                  <a:gd name="T30" fmla="*/ 0 w 734"/>
                  <a:gd name="T31" fmla="*/ 0 h 460"/>
                  <a:gd name="T32" fmla="*/ 0 w 734"/>
                  <a:gd name="T33" fmla="*/ 0 h 460"/>
                  <a:gd name="T34" fmla="*/ 0 w 734"/>
                  <a:gd name="T35" fmla="*/ 0 h 460"/>
                  <a:gd name="T36" fmla="*/ 0 w 734"/>
                  <a:gd name="T37" fmla="*/ 0 h 460"/>
                  <a:gd name="T38" fmla="*/ 0 w 734"/>
                  <a:gd name="T39" fmla="*/ 0 h 460"/>
                  <a:gd name="T40" fmla="*/ 0 w 734"/>
                  <a:gd name="T41" fmla="*/ 0 h 460"/>
                  <a:gd name="T42" fmla="*/ 0 w 734"/>
                  <a:gd name="T43" fmla="*/ 0 h 460"/>
                  <a:gd name="T44" fmla="*/ 0 w 734"/>
                  <a:gd name="T45" fmla="*/ 0 h 460"/>
                  <a:gd name="T46" fmla="*/ 0 w 734"/>
                  <a:gd name="T47" fmla="*/ 0 h 460"/>
                  <a:gd name="T48" fmla="*/ 0 w 734"/>
                  <a:gd name="T49" fmla="*/ 0 h 460"/>
                  <a:gd name="T50" fmla="*/ 0 w 734"/>
                  <a:gd name="T51" fmla="*/ 0 h 460"/>
                  <a:gd name="T52" fmla="*/ 0 w 734"/>
                  <a:gd name="T53" fmla="*/ 0 h 460"/>
                  <a:gd name="T54" fmla="*/ 0 w 734"/>
                  <a:gd name="T55" fmla="*/ 0 h 460"/>
                  <a:gd name="T56" fmla="*/ 0 w 734"/>
                  <a:gd name="T57" fmla="*/ 0 h 460"/>
                  <a:gd name="T58" fmla="*/ 0 w 734"/>
                  <a:gd name="T59" fmla="*/ 0 h 460"/>
                  <a:gd name="T60" fmla="*/ 0 w 734"/>
                  <a:gd name="T61" fmla="*/ 0 h 460"/>
                  <a:gd name="T62" fmla="*/ 0 w 734"/>
                  <a:gd name="T63" fmla="*/ 0 h 460"/>
                  <a:gd name="T64" fmla="*/ 0 w 734"/>
                  <a:gd name="T65" fmla="*/ 0 h 460"/>
                  <a:gd name="T66" fmla="*/ 0 w 734"/>
                  <a:gd name="T67" fmla="*/ 0 h 460"/>
                  <a:gd name="T68" fmla="*/ 0 w 734"/>
                  <a:gd name="T69" fmla="*/ 0 h 460"/>
                  <a:gd name="T70" fmla="*/ 0 w 734"/>
                  <a:gd name="T71" fmla="*/ 0 h 460"/>
                  <a:gd name="T72" fmla="*/ 0 w 734"/>
                  <a:gd name="T73" fmla="*/ 0 h 460"/>
                  <a:gd name="T74" fmla="*/ 0 w 734"/>
                  <a:gd name="T75" fmla="*/ 0 h 460"/>
                  <a:gd name="T76" fmla="*/ 0 w 734"/>
                  <a:gd name="T77" fmla="*/ 0 h 460"/>
                  <a:gd name="T78" fmla="*/ 0 w 734"/>
                  <a:gd name="T79" fmla="*/ 0 h 460"/>
                  <a:gd name="T80" fmla="*/ 0 w 734"/>
                  <a:gd name="T81" fmla="*/ 0 h 460"/>
                  <a:gd name="T82" fmla="*/ 0 w 734"/>
                  <a:gd name="T83" fmla="*/ 0 h 4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4"/>
                  <a:gd name="T127" fmla="*/ 0 h 460"/>
                  <a:gd name="T128" fmla="*/ 734 w 734"/>
                  <a:gd name="T129" fmla="*/ 460 h 46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4" h="460">
                    <a:moveTo>
                      <a:pt x="729" y="49"/>
                    </a:moveTo>
                    <a:lnTo>
                      <a:pt x="729" y="49"/>
                    </a:lnTo>
                    <a:lnTo>
                      <a:pt x="729" y="48"/>
                    </a:lnTo>
                    <a:lnTo>
                      <a:pt x="729" y="46"/>
                    </a:lnTo>
                    <a:lnTo>
                      <a:pt x="728" y="40"/>
                    </a:lnTo>
                    <a:lnTo>
                      <a:pt x="726" y="34"/>
                    </a:lnTo>
                    <a:lnTo>
                      <a:pt x="726" y="32"/>
                    </a:lnTo>
                    <a:lnTo>
                      <a:pt x="719" y="0"/>
                    </a:lnTo>
                    <a:lnTo>
                      <a:pt x="687" y="6"/>
                    </a:lnTo>
                    <a:lnTo>
                      <a:pt x="670" y="9"/>
                    </a:lnTo>
                    <a:lnTo>
                      <a:pt x="48" y="118"/>
                    </a:lnTo>
                    <a:lnTo>
                      <a:pt x="32" y="121"/>
                    </a:lnTo>
                    <a:lnTo>
                      <a:pt x="0" y="127"/>
                    </a:lnTo>
                    <a:lnTo>
                      <a:pt x="6" y="159"/>
                    </a:lnTo>
                    <a:lnTo>
                      <a:pt x="6" y="162"/>
                    </a:lnTo>
                    <a:lnTo>
                      <a:pt x="7" y="167"/>
                    </a:lnTo>
                    <a:lnTo>
                      <a:pt x="8" y="173"/>
                    </a:lnTo>
                    <a:lnTo>
                      <a:pt x="8" y="175"/>
                    </a:lnTo>
                    <a:lnTo>
                      <a:pt x="8" y="176"/>
                    </a:lnTo>
                    <a:lnTo>
                      <a:pt x="9" y="177"/>
                    </a:lnTo>
                    <a:lnTo>
                      <a:pt x="9" y="178"/>
                    </a:lnTo>
                    <a:lnTo>
                      <a:pt x="9" y="181"/>
                    </a:lnTo>
                    <a:lnTo>
                      <a:pt x="9" y="182"/>
                    </a:lnTo>
                    <a:lnTo>
                      <a:pt x="16" y="213"/>
                    </a:lnTo>
                    <a:lnTo>
                      <a:pt x="27" y="243"/>
                    </a:lnTo>
                    <a:lnTo>
                      <a:pt x="40" y="273"/>
                    </a:lnTo>
                    <a:lnTo>
                      <a:pt x="57" y="300"/>
                    </a:lnTo>
                    <a:lnTo>
                      <a:pt x="75" y="327"/>
                    </a:lnTo>
                    <a:lnTo>
                      <a:pt x="97" y="351"/>
                    </a:lnTo>
                    <a:lnTo>
                      <a:pt x="121" y="375"/>
                    </a:lnTo>
                    <a:lnTo>
                      <a:pt x="148" y="395"/>
                    </a:lnTo>
                    <a:lnTo>
                      <a:pt x="163" y="404"/>
                    </a:lnTo>
                    <a:lnTo>
                      <a:pt x="179" y="414"/>
                    </a:lnTo>
                    <a:lnTo>
                      <a:pt x="195" y="422"/>
                    </a:lnTo>
                    <a:lnTo>
                      <a:pt x="212" y="430"/>
                    </a:lnTo>
                    <a:lnTo>
                      <a:pt x="228" y="436"/>
                    </a:lnTo>
                    <a:lnTo>
                      <a:pt x="245" y="442"/>
                    </a:lnTo>
                    <a:lnTo>
                      <a:pt x="263" y="448"/>
                    </a:lnTo>
                    <a:lnTo>
                      <a:pt x="281" y="452"/>
                    </a:lnTo>
                    <a:lnTo>
                      <a:pt x="299" y="455"/>
                    </a:lnTo>
                    <a:lnTo>
                      <a:pt x="318" y="458"/>
                    </a:lnTo>
                    <a:lnTo>
                      <a:pt x="336" y="459"/>
                    </a:lnTo>
                    <a:lnTo>
                      <a:pt x="355" y="460"/>
                    </a:lnTo>
                    <a:lnTo>
                      <a:pt x="373" y="460"/>
                    </a:lnTo>
                    <a:lnTo>
                      <a:pt x="392" y="459"/>
                    </a:lnTo>
                    <a:lnTo>
                      <a:pt x="411" y="458"/>
                    </a:lnTo>
                    <a:lnTo>
                      <a:pt x="429" y="455"/>
                    </a:lnTo>
                    <a:lnTo>
                      <a:pt x="448" y="451"/>
                    </a:lnTo>
                    <a:lnTo>
                      <a:pt x="466" y="447"/>
                    </a:lnTo>
                    <a:lnTo>
                      <a:pt x="484" y="441"/>
                    </a:lnTo>
                    <a:lnTo>
                      <a:pt x="501" y="435"/>
                    </a:lnTo>
                    <a:lnTo>
                      <a:pt x="519" y="428"/>
                    </a:lnTo>
                    <a:lnTo>
                      <a:pt x="535" y="420"/>
                    </a:lnTo>
                    <a:lnTo>
                      <a:pt x="552" y="412"/>
                    </a:lnTo>
                    <a:lnTo>
                      <a:pt x="568" y="402"/>
                    </a:lnTo>
                    <a:lnTo>
                      <a:pt x="583" y="392"/>
                    </a:lnTo>
                    <a:lnTo>
                      <a:pt x="597" y="381"/>
                    </a:lnTo>
                    <a:lnTo>
                      <a:pt x="612" y="369"/>
                    </a:lnTo>
                    <a:lnTo>
                      <a:pt x="625" y="357"/>
                    </a:lnTo>
                    <a:lnTo>
                      <a:pt x="639" y="344"/>
                    </a:lnTo>
                    <a:lnTo>
                      <a:pt x="650" y="330"/>
                    </a:lnTo>
                    <a:lnTo>
                      <a:pt x="662" y="316"/>
                    </a:lnTo>
                    <a:lnTo>
                      <a:pt x="673" y="301"/>
                    </a:lnTo>
                    <a:lnTo>
                      <a:pt x="691" y="273"/>
                    </a:lnTo>
                    <a:lnTo>
                      <a:pt x="705" y="243"/>
                    </a:lnTo>
                    <a:lnTo>
                      <a:pt x="717" y="213"/>
                    </a:lnTo>
                    <a:lnTo>
                      <a:pt x="727" y="183"/>
                    </a:lnTo>
                    <a:lnTo>
                      <a:pt x="732" y="151"/>
                    </a:lnTo>
                    <a:lnTo>
                      <a:pt x="734" y="119"/>
                    </a:lnTo>
                    <a:lnTo>
                      <a:pt x="734" y="86"/>
                    </a:lnTo>
                    <a:lnTo>
                      <a:pt x="730" y="54"/>
                    </a:lnTo>
                    <a:lnTo>
                      <a:pt x="730" y="53"/>
                    </a:lnTo>
                    <a:lnTo>
                      <a:pt x="730" y="51"/>
                    </a:lnTo>
                    <a:lnTo>
                      <a:pt x="729" y="50"/>
                    </a:lnTo>
                    <a:lnTo>
                      <a:pt x="729" y="49"/>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795" name="Freeform 243"/>
              <p:cNvSpPr>
                <a:spLocks/>
              </p:cNvSpPr>
              <p:nvPr/>
            </p:nvSpPr>
            <p:spPr bwMode="auto">
              <a:xfrm>
                <a:off x="1061" y="2941"/>
                <a:ext cx="221"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7"/>
                    </a:lnTo>
                    <a:lnTo>
                      <a:pt x="657" y="15"/>
                    </a:lnTo>
                    <a:lnTo>
                      <a:pt x="654" y="0"/>
                    </a:lnTo>
                    <a:lnTo>
                      <a:pt x="638" y="3"/>
                    </a:lnTo>
                    <a:lnTo>
                      <a:pt x="16" y="112"/>
                    </a:lnTo>
                    <a:lnTo>
                      <a:pt x="0" y="115"/>
                    </a:lnTo>
                    <a:lnTo>
                      <a:pt x="0" y="117"/>
                    </a:lnTo>
                    <a:lnTo>
                      <a:pt x="1" y="123"/>
                    </a:lnTo>
                    <a:lnTo>
                      <a:pt x="2" y="129"/>
                    </a:lnTo>
                    <a:lnTo>
                      <a:pt x="2" y="131"/>
                    </a:lnTo>
                    <a:lnTo>
                      <a:pt x="2" y="132"/>
                    </a:lnTo>
                    <a:lnTo>
                      <a:pt x="2" y="133"/>
                    </a:lnTo>
                    <a:lnTo>
                      <a:pt x="3" y="134"/>
                    </a:lnTo>
                    <a:lnTo>
                      <a:pt x="3" y="135"/>
                    </a:lnTo>
                    <a:lnTo>
                      <a:pt x="3" y="136"/>
                    </a:lnTo>
                    <a:lnTo>
                      <a:pt x="9" y="165"/>
                    </a:lnTo>
                    <a:lnTo>
                      <a:pt x="19" y="191"/>
                    </a:lnTo>
                    <a:lnTo>
                      <a:pt x="30" y="218"/>
                    </a:lnTo>
                    <a:lnTo>
                      <a:pt x="45" y="243"/>
                    </a:lnTo>
                    <a:lnTo>
                      <a:pt x="62" y="267"/>
                    </a:lnTo>
                    <a:lnTo>
                      <a:pt x="82" y="289"/>
                    </a:lnTo>
                    <a:lnTo>
                      <a:pt x="104" y="310"/>
                    </a:lnTo>
                    <a:lnTo>
                      <a:pt x="128" y="328"/>
                    </a:lnTo>
                    <a:lnTo>
                      <a:pt x="142" y="338"/>
                    </a:lnTo>
                    <a:lnTo>
                      <a:pt x="156" y="346"/>
                    </a:lnTo>
                    <a:lnTo>
                      <a:pt x="170" y="354"/>
                    </a:lnTo>
                    <a:lnTo>
                      <a:pt x="185" y="360"/>
                    </a:lnTo>
                    <a:lnTo>
                      <a:pt x="201" y="366"/>
                    </a:lnTo>
                    <a:lnTo>
                      <a:pt x="217" y="373"/>
                    </a:lnTo>
                    <a:lnTo>
                      <a:pt x="233" y="377"/>
                    </a:lnTo>
                    <a:lnTo>
                      <a:pt x="249" y="381"/>
                    </a:lnTo>
                    <a:lnTo>
                      <a:pt x="266" y="384"/>
                    </a:lnTo>
                    <a:lnTo>
                      <a:pt x="283" y="386"/>
                    </a:lnTo>
                    <a:lnTo>
                      <a:pt x="299" y="388"/>
                    </a:lnTo>
                    <a:lnTo>
                      <a:pt x="316" y="389"/>
                    </a:lnTo>
                    <a:lnTo>
                      <a:pt x="334" y="389"/>
                    </a:lnTo>
                    <a:lnTo>
                      <a:pt x="351" y="388"/>
                    </a:lnTo>
                    <a:lnTo>
                      <a:pt x="368" y="385"/>
                    </a:lnTo>
                    <a:lnTo>
                      <a:pt x="385" y="383"/>
                    </a:lnTo>
                    <a:lnTo>
                      <a:pt x="401" y="380"/>
                    </a:lnTo>
                    <a:lnTo>
                      <a:pt x="417" y="376"/>
                    </a:lnTo>
                    <a:lnTo>
                      <a:pt x="434" y="371"/>
                    </a:lnTo>
                    <a:lnTo>
                      <a:pt x="450" y="365"/>
                    </a:lnTo>
                    <a:lnTo>
                      <a:pt x="466" y="359"/>
                    </a:lnTo>
                    <a:lnTo>
                      <a:pt x="481" y="351"/>
                    </a:lnTo>
                    <a:lnTo>
                      <a:pt x="496" y="343"/>
                    </a:lnTo>
                    <a:lnTo>
                      <a:pt x="511" y="335"/>
                    </a:lnTo>
                    <a:lnTo>
                      <a:pt x="524" y="325"/>
                    </a:lnTo>
                    <a:lnTo>
                      <a:pt x="538" y="315"/>
                    </a:lnTo>
                    <a:lnTo>
                      <a:pt x="551" y="305"/>
                    </a:lnTo>
                    <a:lnTo>
                      <a:pt x="564" y="294"/>
                    </a:lnTo>
                    <a:lnTo>
                      <a:pt x="575" y="283"/>
                    </a:lnTo>
                    <a:lnTo>
                      <a:pt x="587" y="270"/>
                    </a:lnTo>
                    <a:lnTo>
                      <a:pt x="598" y="257"/>
                    </a:lnTo>
                    <a:lnTo>
                      <a:pt x="607" y="243"/>
                    </a:lnTo>
                    <a:lnTo>
                      <a:pt x="623" y="218"/>
                    </a:lnTo>
                    <a:lnTo>
                      <a:pt x="637" y="191"/>
                    </a:lnTo>
                    <a:lnTo>
                      <a:pt x="647" y="165"/>
                    </a:lnTo>
                    <a:lnTo>
                      <a:pt x="655" y="136"/>
                    </a:lnTo>
                    <a:lnTo>
                      <a:pt x="660" y="108"/>
                    </a:lnTo>
                    <a:lnTo>
                      <a:pt x="662" y="79"/>
                    </a:lnTo>
                    <a:lnTo>
                      <a:pt x="661" y="49"/>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796" name="Freeform 244"/>
              <p:cNvSpPr>
                <a:spLocks/>
              </p:cNvSpPr>
              <p:nvPr/>
            </p:nvSpPr>
            <p:spPr bwMode="auto">
              <a:xfrm>
                <a:off x="1074" y="2954"/>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2"/>
                    </a:moveTo>
                    <a:lnTo>
                      <a:pt x="325" y="315"/>
                    </a:lnTo>
                    <a:lnTo>
                      <a:pt x="309" y="317"/>
                    </a:lnTo>
                    <a:lnTo>
                      <a:pt x="295" y="318"/>
                    </a:lnTo>
                    <a:lnTo>
                      <a:pt x="279" y="318"/>
                    </a:lnTo>
                    <a:lnTo>
                      <a:pt x="264" y="317"/>
                    </a:lnTo>
                    <a:lnTo>
                      <a:pt x="248" y="316"/>
                    </a:lnTo>
                    <a:lnTo>
                      <a:pt x="233" y="313"/>
                    </a:lnTo>
                    <a:lnTo>
                      <a:pt x="218" y="310"/>
                    </a:lnTo>
                    <a:lnTo>
                      <a:pt x="203" y="307"/>
                    </a:lnTo>
                    <a:lnTo>
                      <a:pt x="189" y="303"/>
                    </a:lnTo>
                    <a:lnTo>
                      <a:pt x="175" y="298"/>
                    </a:lnTo>
                    <a:lnTo>
                      <a:pt x="161" y="292"/>
                    </a:lnTo>
                    <a:lnTo>
                      <a:pt x="147" y="286"/>
                    </a:lnTo>
                    <a:lnTo>
                      <a:pt x="135" y="279"/>
                    </a:lnTo>
                    <a:lnTo>
                      <a:pt x="122" y="271"/>
                    </a:lnTo>
                    <a:lnTo>
                      <a:pt x="109" y="263"/>
                    </a:lnTo>
                    <a:lnTo>
                      <a:pt x="89" y="247"/>
                    </a:lnTo>
                    <a:lnTo>
                      <a:pt x="70" y="230"/>
                    </a:lnTo>
                    <a:lnTo>
                      <a:pt x="53" y="212"/>
                    </a:lnTo>
                    <a:lnTo>
                      <a:pt x="38" y="193"/>
                    </a:lnTo>
                    <a:lnTo>
                      <a:pt x="25" y="171"/>
                    </a:lnTo>
                    <a:lnTo>
                      <a:pt x="15" y="150"/>
                    </a:lnTo>
                    <a:lnTo>
                      <a:pt x="6" y="127"/>
                    </a:lnTo>
                    <a:lnTo>
                      <a:pt x="0" y="104"/>
                    </a:lnTo>
                    <a:lnTo>
                      <a:pt x="589" y="0"/>
                    </a:lnTo>
                    <a:lnTo>
                      <a:pt x="591" y="27"/>
                    </a:lnTo>
                    <a:lnTo>
                      <a:pt x="590" y="54"/>
                    </a:lnTo>
                    <a:lnTo>
                      <a:pt x="587" y="80"/>
                    </a:lnTo>
                    <a:lnTo>
                      <a:pt x="581" y="107"/>
                    </a:lnTo>
                    <a:lnTo>
                      <a:pt x="572" y="131"/>
                    </a:lnTo>
                    <a:lnTo>
                      <a:pt x="561" y="156"/>
                    </a:lnTo>
                    <a:lnTo>
                      <a:pt x="547" y="179"/>
                    </a:lnTo>
                    <a:lnTo>
                      <a:pt x="532" y="200"/>
                    </a:lnTo>
                    <a:lnTo>
                      <a:pt x="514" y="221"/>
                    </a:lnTo>
                    <a:lnTo>
                      <a:pt x="494" y="240"/>
                    </a:lnTo>
                    <a:lnTo>
                      <a:pt x="473" y="257"/>
                    </a:lnTo>
                    <a:lnTo>
                      <a:pt x="449" y="272"/>
                    </a:lnTo>
                    <a:lnTo>
                      <a:pt x="424" y="286"/>
                    </a:lnTo>
                    <a:lnTo>
                      <a:pt x="397" y="298"/>
                    </a:lnTo>
                    <a:lnTo>
                      <a:pt x="370" y="306"/>
                    </a:lnTo>
                    <a:lnTo>
                      <a:pt x="340" y="312"/>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797" name="Freeform 245"/>
              <p:cNvSpPr>
                <a:spLocks/>
              </p:cNvSpPr>
              <p:nvPr/>
            </p:nvSpPr>
            <p:spPr bwMode="auto">
              <a:xfrm>
                <a:off x="1152" y="2907"/>
                <a:ext cx="25" cy="46"/>
              </a:xfrm>
              <a:custGeom>
                <a:avLst/>
                <a:gdLst>
                  <a:gd name="T0" fmla="*/ 0 w 76"/>
                  <a:gd name="T1" fmla="*/ 0 h 137"/>
                  <a:gd name="T2" fmla="*/ 0 w 76"/>
                  <a:gd name="T3" fmla="*/ 0 h 137"/>
                  <a:gd name="T4" fmla="*/ 0 w 76"/>
                  <a:gd name="T5" fmla="*/ 0 h 137"/>
                  <a:gd name="T6" fmla="*/ 0 w 76"/>
                  <a:gd name="T7" fmla="*/ 0 h 137"/>
                  <a:gd name="T8" fmla="*/ 0 w 76"/>
                  <a:gd name="T9" fmla="*/ 0 h 137"/>
                  <a:gd name="T10" fmla="*/ 0 60000 65536"/>
                  <a:gd name="T11" fmla="*/ 0 60000 65536"/>
                  <a:gd name="T12" fmla="*/ 0 60000 65536"/>
                  <a:gd name="T13" fmla="*/ 0 60000 65536"/>
                  <a:gd name="T14" fmla="*/ 0 60000 65536"/>
                  <a:gd name="T15" fmla="*/ 0 w 76"/>
                  <a:gd name="T16" fmla="*/ 0 h 137"/>
                  <a:gd name="T17" fmla="*/ 76 w 76"/>
                  <a:gd name="T18" fmla="*/ 137 h 137"/>
                </a:gdLst>
                <a:ahLst/>
                <a:cxnLst>
                  <a:cxn ang="T10">
                    <a:pos x="T0" y="T1"/>
                  </a:cxn>
                  <a:cxn ang="T11">
                    <a:pos x="T2" y="T3"/>
                  </a:cxn>
                  <a:cxn ang="T12">
                    <a:pos x="T4" y="T5"/>
                  </a:cxn>
                  <a:cxn ang="T13">
                    <a:pos x="T6" y="T7"/>
                  </a:cxn>
                  <a:cxn ang="T14">
                    <a:pos x="T8" y="T9"/>
                  </a:cxn>
                </a:cxnLst>
                <a:rect l="T15" t="T16" r="T17" b="T18"/>
                <a:pathLst>
                  <a:path w="76" h="137">
                    <a:moveTo>
                      <a:pt x="0" y="9"/>
                    </a:moveTo>
                    <a:lnTo>
                      <a:pt x="22" y="137"/>
                    </a:lnTo>
                    <a:lnTo>
                      <a:pt x="76" y="127"/>
                    </a:lnTo>
                    <a:lnTo>
                      <a:pt x="54" y="0"/>
                    </a:lnTo>
                    <a:lnTo>
                      <a:pt x="0" y="9"/>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798" name="Freeform 246"/>
              <p:cNvSpPr>
                <a:spLocks/>
              </p:cNvSpPr>
              <p:nvPr/>
            </p:nvSpPr>
            <p:spPr bwMode="auto">
              <a:xfrm>
                <a:off x="1091" y="2777"/>
                <a:ext cx="474" cy="150"/>
              </a:xfrm>
              <a:custGeom>
                <a:avLst/>
                <a:gdLst>
                  <a:gd name="T0" fmla="*/ 0 w 1423"/>
                  <a:gd name="T1" fmla="*/ 0 h 450"/>
                  <a:gd name="T2" fmla="*/ 0 w 1423"/>
                  <a:gd name="T3" fmla="*/ 0 h 450"/>
                  <a:gd name="T4" fmla="*/ 0 w 1423"/>
                  <a:gd name="T5" fmla="*/ 0 h 450"/>
                  <a:gd name="T6" fmla="*/ 0 w 1423"/>
                  <a:gd name="T7" fmla="*/ 0 h 450"/>
                  <a:gd name="T8" fmla="*/ 0 w 1423"/>
                  <a:gd name="T9" fmla="*/ 0 h 450"/>
                  <a:gd name="T10" fmla="*/ 0 w 1423"/>
                  <a:gd name="T11" fmla="*/ 0 h 450"/>
                  <a:gd name="T12" fmla="*/ 0 w 1423"/>
                  <a:gd name="T13" fmla="*/ 0 h 450"/>
                  <a:gd name="T14" fmla="*/ 0 w 1423"/>
                  <a:gd name="T15" fmla="*/ 0 h 450"/>
                  <a:gd name="T16" fmla="*/ 0 w 1423"/>
                  <a:gd name="T17" fmla="*/ 0 h 450"/>
                  <a:gd name="T18" fmla="*/ 0 w 1423"/>
                  <a:gd name="T19" fmla="*/ 0 h 450"/>
                  <a:gd name="T20" fmla="*/ 0 w 1423"/>
                  <a:gd name="T21" fmla="*/ 0 h 450"/>
                  <a:gd name="T22" fmla="*/ 0 w 1423"/>
                  <a:gd name="T23" fmla="*/ 0 h 450"/>
                  <a:gd name="T24" fmla="*/ 0 w 1423"/>
                  <a:gd name="T25" fmla="*/ 0 h 450"/>
                  <a:gd name="T26" fmla="*/ 0 w 1423"/>
                  <a:gd name="T27" fmla="*/ 0 h 450"/>
                  <a:gd name="T28" fmla="*/ 0 w 1423"/>
                  <a:gd name="T29" fmla="*/ 0 h 450"/>
                  <a:gd name="T30" fmla="*/ 0 w 1423"/>
                  <a:gd name="T31" fmla="*/ 0 h 450"/>
                  <a:gd name="T32" fmla="*/ 0 w 1423"/>
                  <a:gd name="T33" fmla="*/ 0 h 450"/>
                  <a:gd name="T34" fmla="*/ 0 w 1423"/>
                  <a:gd name="T35" fmla="*/ 0 h 450"/>
                  <a:gd name="T36" fmla="*/ 0 w 1423"/>
                  <a:gd name="T37" fmla="*/ 0 h 450"/>
                  <a:gd name="T38" fmla="*/ 0 w 1423"/>
                  <a:gd name="T39" fmla="*/ 0 h 450"/>
                  <a:gd name="T40" fmla="*/ 0 w 1423"/>
                  <a:gd name="T41" fmla="*/ 0 h 4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23"/>
                  <a:gd name="T64" fmla="*/ 0 h 450"/>
                  <a:gd name="T65" fmla="*/ 1423 w 1423"/>
                  <a:gd name="T66" fmla="*/ 450 h 4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23" h="450">
                    <a:moveTo>
                      <a:pt x="1354" y="5"/>
                    </a:moveTo>
                    <a:lnTo>
                      <a:pt x="1337" y="8"/>
                    </a:lnTo>
                    <a:lnTo>
                      <a:pt x="49" y="236"/>
                    </a:lnTo>
                    <a:lnTo>
                      <a:pt x="33" y="238"/>
                    </a:lnTo>
                    <a:lnTo>
                      <a:pt x="0" y="245"/>
                    </a:lnTo>
                    <a:lnTo>
                      <a:pt x="5" y="277"/>
                    </a:lnTo>
                    <a:lnTo>
                      <a:pt x="8" y="293"/>
                    </a:lnTo>
                    <a:lnTo>
                      <a:pt x="27" y="400"/>
                    </a:lnTo>
                    <a:lnTo>
                      <a:pt x="31" y="417"/>
                    </a:lnTo>
                    <a:lnTo>
                      <a:pt x="36" y="450"/>
                    </a:lnTo>
                    <a:lnTo>
                      <a:pt x="69" y="444"/>
                    </a:lnTo>
                    <a:lnTo>
                      <a:pt x="85" y="441"/>
                    </a:lnTo>
                    <a:lnTo>
                      <a:pt x="1374" y="214"/>
                    </a:lnTo>
                    <a:lnTo>
                      <a:pt x="1390" y="211"/>
                    </a:lnTo>
                    <a:lnTo>
                      <a:pt x="1423" y="205"/>
                    </a:lnTo>
                    <a:lnTo>
                      <a:pt x="1417" y="173"/>
                    </a:lnTo>
                    <a:lnTo>
                      <a:pt x="1415" y="156"/>
                    </a:lnTo>
                    <a:lnTo>
                      <a:pt x="1396" y="49"/>
                    </a:lnTo>
                    <a:lnTo>
                      <a:pt x="1393" y="33"/>
                    </a:lnTo>
                    <a:lnTo>
                      <a:pt x="1387" y="0"/>
                    </a:lnTo>
                    <a:lnTo>
                      <a:pt x="1354" y="5"/>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799" name="Freeform 247"/>
              <p:cNvSpPr>
                <a:spLocks/>
              </p:cNvSpPr>
              <p:nvPr/>
            </p:nvSpPr>
            <p:spPr bwMode="auto">
              <a:xfrm>
                <a:off x="1104" y="2790"/>
                <a:ext cx="448" cy="124"/>
              </a:xfrm>
              <a:custGeom>
                <a:avLst/>
                <a:gdLst>
                  <a:gd name="T0" fmla="*/ 0 w 1346"/>
                  <a:gd name="T1" fmla="*/ 0 h 373"/>
                  <a:gd name="T2" fmla="*/ 0 w 1346"/>
                  <a:gd name="T3" fmla="*/ 0 h 373"/>
                  <a:gd name="T4" fmla="*/ 0 w 1346"/>
                  <a:gd name="T5" fmla="*/ 0 h 373"/>
                  <a:gd name="T6" fmla="*/ 0 w 1346"/>
                  <a:gd name="T7" fmla="*/ 0 h 373"/>
                  <a:gd name="T8" fmla="*/ 0 w 1346"/>
                  <a:gd name="T9" fmla="*/ 0 h 373"/>
                  <a:gd name="T10" fmla="*/ 0 w 1346"/>
                  <a:gd name="T11" fmla="*/ 0 h 373"/>
                  <a:gd name="T12" fmla="*/ 0 w 1346"/>
                  <a:gd name="T13" fmla="*/ 0 h 373"/>
                  <a:gd name="T14" fmla="*/ 0 w 1346"/>
                  <a:gd name="T15" fmla="*/ 0 h 373"/>
                  <a:gd name="T16" fmla="*/ 0 w 1346"/>
                  <a:gd name="T17" fmla="*/ 0 h 373"/>
                  <a:gd name="T18" fmla="*/ 0 w 1346"/>
                  <a:gd name="T19" fmla="*/ 0 h 373"/>
                  <a:gd name="T20" fmla="*/ 0 w 1346"/>
                  <a:gd name="T21" fmla="*/ 0 h 373"/>
                  <a:gd name="T22" fmla="*/ 0 w 1346"/>
                  <a:gd name="T23" fmla="*/ 0 h 373"/>
                  <a:gd name="T24" fmla="*/ 0 w 1346"/>
                  <a:gd name="T25" fmla="*/ 0 h 3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6"/>
                  <a:gd name="T40" fmla="*/ 0 h 373"/>
                  <a:gd name="T41" fmla="*/ 1346 w 1346"/>
                  <a:gd name="T42" fmla="*/ 373 h 3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6" h="373">
                    <a:moveTo>
                      <a:pt x="1306" y="3"/>
                    </a:moveTo>
                    <a:lnTo>
                      <a:pt x="17" y="231"/>
                    </a:lnTo>
                    <a:lnTo>
                      <a:pt x="0" y="233"/>
                    </a:lnTo>
                    <a:lnTo>
                      <a:pt x="3" y="250"/>
                    </a:lnTo>
                    <a:lnTo>
                      <a:pt x="22" y="357"/>
                    </a:lnTo>
                    <a:lnTo>
                      <a:pt x="25" y="373"/>
                    </a:lnTo>
                    <a:lnTo>
                      <a:pt x="41" y="371"/>
                    </a:lnTo>
                    <a:lnTo>
                      <a:pt x="1330" y="143"/>
                    </a:lnTo>
                    <a:lnTo>
                      <a:pt x="1346" y="140"/>
                    </a:lnTo>
                    <a:lnTo>
                      <a:pt x="1344" y="124"/>
                    </a:lnTo>
                    <a:lnTo>
                      <a:pt x="1325" y="17"/>
                    </a:lnTo>
                    <a:lnTo>
                      <a:pt x="1322" y="0"/>
                    </a:lnTo>
                    <a:lnTo>
                      <a:pt x="1306" y="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00" name="Freeform 248"/>
              <p:cNvSpPr>
                <a:spLocks/>
              </p:cNvSpPr>
              <p:nvPr/>
            </p:nvSpPr>
            <p:spPr bwMode="auto">
              <a:xfrm>
                <a:off x="1117" y="2803"/>
                <a:ext cx="423" cy="99"/>
              </a:xfrm>
              <a:custGeom>
                <a:avLst/>
                <a:gdLst>
                  <a:gd name="T0" fmla="*/ 0 w 1269"/>
                  <a:gd name="T1" fmla="*/ 0 h 296"/>
                  <a:gd name="T2" fmla="*/ 0 w 1269"/>
                  <a:gd name="T3" fmla="*/ 0 h 296"/>
                  <a:gd name="T4" fmla="*/ 0 w 1269"/>
                  <a:gd name="T5" fmla="*/ 0 h 296"/>
                  <a:gd name="T6" fmla="*/ 0 w 1269"/>
                  <a:gd name="T7" fmla="*/ 0 h 296"/>
                  <a:gd name="T8" fmla="*/ 0 w 1269"/>
                  <a:gd name="T9" fmla="*/ 0 h 296"/>
                  <a:gd name="T10" fmla="*/ 0 60000 65536"/>
                  <a:gd name="T11" fmla="*/ 0 60000 65536"/>
                  <a:gd name="T12" fmla="*/ 0 60000 65536"/>
                  <a:gd name="T13" fmla="*/ 0 60000 65536"/>
                  <a:gd name="T14" fmla="*/ 0 60000 65536"/>
                  <a:gd name="T15" fmla="*/ 0 w 1269"/>
                  <a:gd name="T16" fmla="*/ 0 h 296"/>
                  <a:gd name="T17" fmla="*/ 1269 w 1269"/>
                  <a:gd name="T18" fmla="*/ 296 h 296"/>
                </a:gdLst>
                <a:ahLst/>
                <a:cxnLst>
                  <a:cxn ang="T10">
                    <a:pos x="T0" y="T1"/>
                  </a:cxn>
                  <a:cxn ang="T11">
                    <a:pos x="T2" y="T3"/>
                  </a:cxn>
                  <a:cxn ang="T12">
                    <a:pos x="T4" y="T5"/>
                  </a:cxn>
                  <a:cxn ang="T13">
                    <a:pos x="T6" y="T7"/>
                  </a:cxn>
                  <a:cxn ang="T14">
                    <a:pos x="T8" y="T9"/>
                  </a:cxn>
                </a:cxnLst>
                <a:rect l="T15" t="T16" r="T17" b="T18"/>
                <a:pathLst>
                  <a:path w="1269" h="296">
                    <a:moveTo>
                      <a:pt x="1256" y="0"/>
                    </a:moveTo>
                    <a:lnTo>
                      <a:pt x="1269" y="74"/>
                    </a:lnTo>
                    <a:lnTo>
                      <a:pt x="13" y="296"/>
                    </a:lnTo>
                    <a:lnTo>
                      <a:pt x="0" y="222"/>
                    </a:lnTo>
                    <a:lnTo>
                      <a:pt x="1256" y="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01" name="Freeform 249"/>
              <p:cNvSpPr>
                <a:spLocks/>
              </p:cNvSpPr>
              <p:nvPr/>
            </p:nvSpPr>
            <p:spPr bwMode="auto">
              <a:xfrm>
                <a:off x="1317" y="2844"/>
                <a:ext cx="56" cy="323"/>
              </a:xfrm>
              <a:custGeom>
                <a:avLst/>
                <a:gdLst>
                  <a:gd name="T0" fmla="*/ 0 w 166"/>
                  <a:gd name="T1" fmla="*/ 0 h 968"/>
                  <a:gd name="T2" fmla="*/ 0 w 166"/>
                  <a:gd name="T3" fmla="*/ 0 h 968"/>
                  <a:gd name="T4" fmla="*/ 0 w 166"/>
                  <a:gd name="T5" fmla="*/ 0 h 968"/>
                  <a:gd name="T6" fmla="*/ 0 w 166"/>
                  <a:gd name="T7" fmla="*/ 0 h 968"/>
                  <a:gd name="T8" fmla="*/ 0 w 166"/>
                  <a:gd name="T9" fmla="*/ 0 h 968"/>
                  <a:gd name="T10" fmla="*/ 0 w 166"/>
                  <a:gd name="T11" fmla="*/ 0 h 968"/>
                  <a:gd name="T12" fmla="*/ 0 w 166"/>
                  <a:gd name="T13" fmla="*/ 0 h 968"/>
                  <a:gd name="T14" fmla="*/ 0 w 166"/>
                  <a:gd name="T15" fmla="*/ 0 h 968"/>
                  <a:gd name="T16" fmla="*/ 0 w 166"/>
                  <a:gd name="T17" fmla="*/ 0 h 968"/>
                  <a:gd name="T18" fmla="*/ 0 w 166"/>
                  <a:gd name="T19" fmla="*/ 0 h 968"/>
                  <a:gd name="T20" fmla="*/ 0 w 166"/>
                  <a:gd name="T21" fmla="*/ 0 h 968"/>
                  <a:gd name="T22" fmla="*/ 0 w 166"/>
                  <a:gd name="T23" fmla="*/ 0 h 968"/>
                  <a:gd name="T24" fmla="*/ 0 w 166"/>
                  <a:gd name="T25" fmla="*/ 0 h 968"/>
                  <a:gd name="T26" fmla="*/ 0 w 166"/>
                  <a:gd name="T27" fmla="*/ 0 h 968"/>
                  <a:gd name="T28" fmla="*/ 0 w 166"/>
                  <a:gd name="T29" fmla="*/ 0 h 968"/>
                  <a:gd name="T30" fmla="*/ 0 w 166"/>
                  <a:gd name="T31" fmla="*/ 0 h 968"/>
                  <a:gd name="T32" fmla="*/ 0 w 166"/>
                  <a:gd name="T33" fmla="*/ 0 h 968"/>
                  <a:gd name="T34" fmla="*/ 0 w 166"/>
                  <a:gd name="T35" fmla="*/ 0 h 968"/>
                  <a:gd name="T36" fmla="*/ 0 w 166"/>
                  <a:gd name="T37" fmla="*/ 0 h 968"/>
                  <a:gd name="T38" fmla="*/ 0 w 166"/>
                  <a:gd name="T39" fmla="*/ 0 h 968"/>
                  <a:gd name="T40" fmla="*/ 0 w 166"/>
                  <a:gd name="T41" fmla="*/ 0 h 968"/>
                  <a:gd name="T42" fmla="*/ 0 w 166"/>
                  <a:gd name="T43" fmla="*/ 0 h 968"/>
                  <a:gd name="T44" fmla="*/ 0 w 166"/>
                  <a:gd name="T45" fmla="*/ 0 h 968"/>
                  <a:gd name="T46" fmla="*/ 0 w 166"/>
                  <a:gd name="T47" fmla="*/ 0 h 968"/>
                  <a:gd name="T48" fmla="*/ 0 w 166"/>
                  <a:gd name="T49" fmla="*/ 0 h 968"/>
                  <a:gd name="T50" fmla="*/ 0 w 166"/>
                  <a:gd name="T51" fmla="*/ 0 h 968"/>
                  <a:gd name="T52" fmla="*/ 0 w 166"/>
                  <a:gd name="T53" fmla="*/ 0 h 968"/>
                  <a:gd name="T54" fmla="*/ 0 w 166"/>
                  <a:gd name="T55" fmla="*/ 0 h 968"/>
                  <a:gd name="T56" fmla="*/ 0 w 166"/>
                  <a:gd name="T57" fmla="*/ 0 h 968"/>
                  <a:gd name="T58" fmla="*/ 0 w 166"/>
                  <a:gd name="T59" fmla="*/ 0 h 968"/>
                  <a:gd name="T60" fmla="*/ 0 w 166"/>
                  <a:gd name="T61" fmla="*/ 0 h 968"/>
                  <a:gd name="T62" fmla="*/ 0 w 166"/>
                  <a:gd name="T63" fmla="*/ 0 h 968"/>
                  <a:gd name="T64" fmla="*/ 0 w 166"/>
                  <a:gd name="T65" fmla="*/ 0 h 968"/>
                  <a:gd name="T66" fmla="*/ 0 w 166"/>
                  <a:gd name="T67" fmla="*/ 0 h 968"/>
                  <a:gd name="T68" fmla="*/ 0 w 166"/>
                  <a:gd name="T69" fmla="*/ 0 h 968"/>
                  <a:gd name="T70" fmla="*/ 0 w 166"/>
                  <a:gd name="T71" fmla="*/ 0 h 968"/>
                  <a:gd name="T72" fmla="*/ 0 w 166"/>
                  <a:gd name="T73" fmla="*/ 0 h 968"/>
                  <a:gd name="T74" fmla="*/ 0 w 166"/>
                  <a:gd name="T75" fmla="*/ 0 h 968"/>
                  <a:gd name="T76" fmla="*/ 0 w 166"/>
                  <a:gd name="T77" fmla="*/ 0 h 968"/>
                  <a:gd name="T78" fmla="*/ 0 w 166"/>
                  <a:gd name="T79" fmla="*/ 0 h 968"/>
                  <a:gd name="T80" fmla="*/ 0 w 166"/>
                  <a:gd name="T81" fmla="*/ 0 h 968"/>
                  <a:gd name="T82" fmla="*/ 0 w 166"/>
                  <a:gd name="T83" fmla="*/ 0 h 968"/>
                  <a:gd name="T84" fmla="*/ 0 w 166"/>
                  <a:gd name="T85" fmla="*/ 0 h 968"/>
                  <a:gd name="T86" fmla="*/ 0 w 166"/>
                  <a:gd name="T87" fmla="*/ 0 h 968"/>
                  <a:gd name="T88" fmla="*/ 0 w 166"/>
                  <a:gd name="T89" fmla="*/ 0 h 968"/>
                  <a:gd name="T90" fmla="*/ 0 w 166"/>
                  <a:gd name="T91" fmla="*/ 0 h 968"/>
                  <a:gd name="T92" fmla="*/ 0 w 166"/>
                  <a:gd name="T93" fmla="*/ 0 h 96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6"/>
                  <a:gd name="T142" fmla="*/ 0 h 968"/>
                  <a:gd name="T143" fmla="*/ 166 w 166"/>
                  <a:gd name="T144" fmla="*/ 968 h 96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6" h="968">
                    <a:moveTo>
                      <a:pt x="0" y="83"/>
                    </a:moveTo>
                    <a:lnTo>
                      <a:pt x="0" y="885"/>
                    </a:lnTo>
                    <a:lnTo>
                      <a:pt x="1" y="901"/>
                    </a:lnTo>
                    <a:lnTo>
                      <a:pt x="7" y="917"/>
                    </a:lnTo>
                    <a:lnTo>
                      <a:pt x="14" y="932"/>
                    </a:lnTo>
                    <a:lnTo>
                      <a:pt x="25" y="945"/>
                    </a:lnTo>
                    <a:lnTo>
                      <a:pt x="31" y="950"/>
                    </a:lnTo>
                    <a:lnTo>
                      <a:pt x="37" y="954"/>
                    </a:lnTo>
                    <a:lnTo>
                      <a:pt x="44" y="958"/>
                    </a:lnTo>
                    <a:lnTo>
                      <a:pt x="51" y="962"/>
                    </a:lnTo>
                    <a:lnTo>
                      <a:pt x="59" y="965"/>
                    </a:lnTo>
                    <a:lnTo>
                      <a:pt x="67" y="967"/>
                    </a:lnTo>
                    <a:lnTo>
                      <a:pt x="74" y="968"/>
                    </a:lnTo>
                    <a:lnTo>
                      <a:pt x="83" y="968"/>
                    </a:lnTo>
                    <a:lnTo>
                      <a:pt x="91" y="968"/>
                    </a:lnTo>
                    <a:lnTo>
                      <a:pt x="99" y="967"/>
                    </a:lnTo>
                    <a:lnTo>
                      <a:pt x="107" y="965"/>
                    </a:lnTo>
                    <a:lnTo>
                      <a:pt x="115" y="962"/>
                    </a:lnTo>
                    <a:lnTo>
                      <a:pt x="122" y="958"/>
                    </a:lnTo>
                    <a:lnTo>
                      <a:pt x="128" y="954"/>
                    </a:lnTo>
                    <a:lnTo>
                      <a:pt x="135" y="950"/>
                    </a:lnTo>
                    <a:lnTo>
                      <a:pt x="141" y="945"/>
                    </a:lnTo>
                    <a:lnTo>
                      <a:pt x="152" y="932"/>
                    </a:lnTo>
                    <a:lnTo>
                      <a:pt x="159" y="917"/>
                    </a:lnTo>
                    <a:lnTo>
                      <a:pt x="163" y="901"/>
                    </a:lnTo>
                    <a:lnTo>
                      <a:pt x="166" y="885"/>
                    </a:lnTo>
                    <a:lnTo>
                      <a:pt x="166" y="83"/>
                    </a:lnTo>
                    <a:lnTo>
                      <a:pt x="163" y="66"/>
                    </a:lnTo>
                    <a:lnTo>
                      <a:pt x="159" y="51"/>
                    </a:lnTo>
                    <a:lnTo>
                      <a:pt x="152" y="36"/>
                    </a:lnTo>
                    <a:lnTo>
                      <a:pt x="141" y="23"/>
                    </a:lnTo>
                    <a:lnTo>
                      <a:pt x="135" y="18"/>
                    </a:lnTo>
                    <a:lnTo>
                      <a:pt x="128" y="14"/>
                    </a:lnTo>
                    <a:lnTo>
                      <a:pt x="122" y="10"/>
                    </a:lnTo>
                    <a:lnTo>
                      <a:pt x="115" y="7"/>
                    </a:lnTo>
                    <a:lnTo>
                      <a:pt x="107" y="3"/>
                    </a:lnTo>
                    <a:lnTo>
                      <a:pt x="99" y="1"/>
                    </a:lnTo>
                    <a:lnTo>
                      <a:pt x="91" y="0"/>
                    </a:lnTo>
                    <a:lnTo>
                      <a:pt x="83" y="0"/>
                    </a:lnTo>
                    <a:lnTo>
                      <a:pt x="66" y="2"/>
                    </a:lnTo>
                    <a:lnTo>
                      <a:pt x="51" y="7"/>
                    </a:lnTo>
                    <a:lnTo>
                      <a:pt x="36" y="14"/>
                    </a:lnTo>
                    <a:lnTo>
                      <a:pt x="25" y="25"/>
                    </a:lnTo>
                    <a:lnTo>
                      <a:pt x="14" y="36"/>
                    </a:lnTo>
                    <a:lnTo>
                      <a:pt x="7" y="51"/>
                    </a:lnTo>
                    <a:lnTo>
                      <a:pt x="2" y="66"/>
                    </a:lnTo>
                    <a:lnTo>
                      <a:pt x="0" y="8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02" name="Freeform 250"/>
              <p:cNvSpPr>
                <a:spLocks/>
              </p:cNvSpPr>
              <p:nvPr/>
            </p:nvSpPr>
            <p:spPr bwMode="auto">
              <a:xfrm>
                <a:off x="1328" y="2855"/>
                <a:ext cx="34" cy="301"/>
              </a:xfrm>
              <a:custGeom>
                <a:avLst/>
                <a:gdLst>
                  <a:gd name="T0" fmla="*/ 0 w 100"/>
                  <a:gd name="T1" fmla="*/ 0 h 902"/>
                  <a:gd name="T2" fmla="*/ 0 w 100"/>
                  <a:gd name="T3" fmla="*/ 0 h 902"/>
                  <a:gd name="T4" fmla="*/ 0 w 100"/>
                  <a:gd name="T5" fmla="*/ 0 h 902"/>
                  <a:gd name="T6" fmla="*/ 0 w 100"/>
                  <a:gd name="T7" fmla="*/ 0 h 902"/>
                  <a:gd name="T8" fmla="*/ 0 w 100"/>
                  <a:gd name="T9" fmla="*/ 0 h 902"/>
                  <a:gd name="T10" fmla="*/ 0 w 100"/>
                  <a:gd name="T11" fmla="*/ 0 h 902"/>
                  <a:gd name="T12" fmla="*/ 0 w 100"/>
                  <a:gd name="T13" fmla="*/ 0 h 902"/>
                  <a:gd name="T14" fmla="*/ 0 w 100"/>
                  <a:gd name="T15" fmla="*/ 0 h 902"/>
                  <a:gd name="T16" fmla="*/ 0 w 100"/>
                  <a:gd name="T17" fmla="*/ 0 h 902"/>
                  <a:gd name="T18" fmla="*/ 0 w 100"/>
                  <a:gd name="T19" fmla="*/ 0 h 902"/>
                  <a:gd name="T20" fmla="*/ 0 w 100"/>
                  <a:gd name="T21" fmla="*/ 0 h 902"/>
                  <a:gd name="T22" fmla="*/ 0 w 100"/>
                  <a:gd name="T23" fmla="*/ 0 h 902"/>
                  <a:gd name="T24" fmla="*/ 0 w 100"/>
                  <a:gd name="T25" fmla="*/ 0 h 902"/>
                  <a:gd name="T26" fmla="*/ 0 w 100"/>
                  <a:gd name="T27" fmla="*/ 0 h 902"/>
                  <a:gd name="T28" fmla="*/ 0 w 100"/>
                  <a:gd name="T29" fmla="*/ 0 h 902"/>
                  <a:gd name="T30" fmla="*/ 0 w 100"/>
                  <a:gd name="T31" fmla="*/ 0 h 902"/>
                  <a:gd name="T32" fmla="*/ 0 w 100"/>
                  <a:gd name="T33" fmla="*/ 0 h 902"/>
                  <a:gd name="T34" fmla="*/ 0 w 100"/>
                  <a:gd name="T35" fmla="*/ 0 h 902"/>
                  <a:gd name="T36" fmla="*/ 0 w 100"/>
                  <a:gd name="T37" fmla="*/ 0 h 902"/>
                  <a:gd name="T38" fmla="*/ 0 w 100"/>
                  <a:gd name="T39" fmla="*/ 0 h 902"/>
                  <a:gd name="T40" fmla="*/ 0 w 100"/>
                  <a:gd name="T41" fmla="*/ 0 h 902"/>
                  <a:gd name="T42" fmla="*/ 0 w 100"/>
                  <a:gd name="T43" fmla="*/ 0 h 902"/>
                  <a:gd name="T44" fmla="*/ 0 w 100"/>
                  <a:gd name="T45" fmla="*/ 0 h 902"/>
                  <a:gd name="T46" fmla="*/ 0 w 100"/>
                  <a:gd name="T47" fmla="*/ 0 h 902"/>
                  <a:gd name="T48" fmla="*/ 0 w 100"/>
                  <a:gd name="T49" fmla="*/ 0 h 902"/>
                  <a:gd name="T50" fmla="*/ 0 w 100"/>
                  <a:gd name="T51" fmla="*/ 0 h 902"/>
                  <a:gd name="T52" fmla="*/ 0 w 100"/>
                  <a:gd name="T53" fmla="*/ 0 h 902"/>
                  <a:gd name="T54" fmla="*/ 0 w 100"/>
                  <a:gd name="T55" fmla="*/ 0 h 902"/>
                  <a:gd name="T56" fmla="*/ 0 w 100"/>
                  <a:gd name="T57" fmla="*/ 0 h 902"/>
                  <a:gd name="T58" fmla="*/ 0 w 100"/>
                  <a:gd name="T59" fmla="*/ 0 h 902"/>
                  <a:gd name="T60" fmla="*/ 0 w 100"/>
                  <a:gd name="T61" fmla="*/ 0 h 902"/>
                  <a:gd name="T62" fmla="*/ 0 w 100"/>
                  <a:gd name="T63" fmla="*/ 0 h 902"/>
                  <a:gd name="T64" fmla="*/ 0 w 100"/>
                  <a:gd name="T65" fmla="*/ 0 h 902"/>
                  <a:gd name="T66" fmla="*/ 0 w 100"/>
                  <a:gd name="T67" fmla="*/ 0 h 902"/>
                  <a:gd name="T68" fmla="*/ 0 w 100"/>
                  <a:gd name="T69" fmla="*/ 0 h 902"/>
                  <a:gd name="T70" fmla="*/ 0 w 100"/>
                  <a:gd name="T71" fmla="*/ 0 h 902"/>
                  <a:gd name="T72" fmla="*/ 0 w 100"/>
                  <a:gd name="T73" fmla="*/ 0 h 902"/>
                  <a:gd name="T74" fmla="*/ 0 w 100"/>
                  <a:gd name="T75" fmla="*/ 0 h 902"/>
                  <a:gd name="T76" fmla="*/ 0 w 100"/>
                  <a:gd name="T77" fmla="*/ 0 h 902"/>
                  <a:gd name="T78" fmla="*/ 0 w 100"/>
                  <a:gd name="T79" fmla="*/ 0 h 902"/>
                  <a:gd name="T80" fmla="*/ 0 w 100"/>
                  <a:gd name="T81" fmla="*/ 0 h 902"/>
                  <a:gd name="T82" fmla="*/ 0 w 100"/>
                  <a:gd name="T83" fmla="*/ 0 h 902"/>
                  <a:gd name="T84" fmla="*/ 0 w 100"/>
                  <a:gd name="T85" fmla="*/ 0 h 902"/>
                  <a:gd name="T86" fmla="*/ 0 w 100"/>
                  <a:gd name="T87" fmla="*/ 0 h 902"/>
                  <a:gd name="T88" fmla="*/ 0 w 100"/>
                  <a:gd name="T89" fmla="*/ 0 h 902"/>
                  <a:gd name="T90" fmla="*/ 0 w 100"/>
                  <a:gd name="T91" fmla="*/ 0 h 902"/>
                  <a:gd name="T92" fmla="*/ 0 w 100"/>
                  <a:gd name="T93" fmla="*/ 0 h 90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0"/>
                  <a:gd name="T142" fmla="*/ 0 h 902"/>
                  <a:gd name="T143" fmla="*/ 100 w 100"/>
                  <a:gd name="T144" fmla="*/ 902 h 90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0" h="902">
                    <a:moveTo>
                      <a:pt x="0" y="50"/>
                    </a:moveTo>
                    <a:lnTo>
                      <a:pt x="1" y="40"/>
                    </a:lnTo>
                    <a:lnTo>
                      <a:pt x="4" y="31"/>
                    </a:lnTo>
                    <a:lnTo>
                      <a:pt x="9" y="22"/>
                    </a:lnTo>
                    <a:lnTo>
                      <a:pt x="15" y="15"/>
                    </a:lnTo>
                    <a:lnTo>
                      <a:pt x="19" y="12"/>
                    </a:lnTo>
                    <a:lnTo>
                      <a:pt x="22" y="9"/>
                    </a:lnTo>
                    <a:lnTo>
                      <a:pt x="27" y="6"/>
                    </a:lnTo>
                    <a:lnTo>
                      <a:pt x="31" y="4"/>
                    </a:lnTo>
                    <a:lnTo>
                      <a:pt x="36" y="2"/>
                    </a:lnTo>
                    <a:lnTo>
                      <a:pt x="40" y="1"/>
                    </a:lnTo>
                    <a:lnTo>
                      <a:pt x="46" y="0"/>
                    </a:lnTo>
                    <a:lnTo>
                      <a:pt x="50" y="0"/>
                    </a:lnTo>
                    <a:lnTo>
                      <a:pt x="55" y="0"/>
                    </a:lnTo>
                    <a:lnTo>
                      <a:pt x="59" y="1"/>
                    </a:lnTo>
                    <a:lnTo>
                      <a:pt x="65" y="2"/>
                    </a:lnTo>
                    <a:lnTo>
                      <a:pt x="69" y="4"/>
                    </a:lnTo>
                    <a:lnTo>
                      <a:pt x="73" y="6"/>
                    </a:lnTo>
                    <a:lnTo>
                      <a:pt x="77" y="9"/>
                    </a:lnTo>
                    <a:lnTo>
                      <a:pt x="82" y="12"/>
                    </a:lnTo>
                    <a:lnTo>
                      <a:pt x="85" y="15"/>
                    </a:lnTo>
                    <a:lnTo>
                      <a:pt x="91" y="22"/>
                    </a:lnTo>
                    <a:lnTo>
                      <a:pt x="95" y="31"/>
                    </a:lnTo>
                    <a:lnTo>
                      <a:pt x="99" y="40"/>
                    </a:lnTo>
                    <a:lnTo>
                      <a:pt x="100" y="50"/>
                    </a:lnTo>
                    <a:lnTo>
                      <a:pt x="100" y="852"/>
                    </a:lnTo>
                    <a:lnTo>
                      <a:pt x="99" y="862"/>
                    </a:lnTo>
                    <a:lnTo>
                      <a:pt x="95" y="871"/>
                    </a:lnTo>
                    <a:lnTo>
                      <a:pt x="91" y="880"/>
                    </a:lnTo>
                    <a:lnTo>
                      <a:pt x="85" y="887"/>
                    </a:lnTo>
                    <a:lnTo>
                      <a:pt x="77" y="894"/>
                    </a:lnTo>
                    <a:lnTo>
                      <a:pt x="69" y="898"/>
                    </a:lnTo>
                    <a:lnTo>
                      <a:pt x="59" y="901"/>
                    </a:lnTo>
                    <a:lnTo>
                      <a:pt x="50" y="902"/>
                    </a:lnTo>
                    <a:lnTo>
                      <a:pt x="46" y="902"/>
                    </a:lnTo>
                    <a:lnTo>
                      <a:pt x="40" y="901"/>
                    </a:lnTo>
                    <a:lnTo>
                      <a:pt x="36" y="900"/>
                    </a:lnTo>
                    <a:lnTo>
                      <a:pt x="31" y="898"/>
                    </a:lnTo>
                    <a:lnTo>
                      <a:pt x="27" y="896"/>
                    </a:lnTo>
                    <a:lnTo>
                      <a:pt x="22" y="894"/>
                    </a:lnTo>
                    <a:lnTo>
                      <a:pt x="19" y="890"/>
                    </a:lnTo>
                    <a:lnTo>
                      <a:pt x="15" y="887"/>
                    </a:lnTo>
                    <a:lnTo>
                      <a:pt x="9" y="880"/>
                    </a:lnTo>
                    <a:lnTo>
                      <a:pt x="4" y="871"/>
                    </a:lnTo>
                    <a:lnTo>
                      <a:pt x="1" y="862"/>
                    </a:lnTo>
                    <a:lnTo>
                      <a:pt x="0" y="852"/>
                    </a:lnTo>
                    <a:lnTo>
                      <a:pt x="0" y="5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03" name="Freeform 251"/>
              <p:cNvSpPr>
                <a:spLocks/>
              </p:cNvSpPr>
              <p:nvPr/>
            </p:nvSpPr>
            <p:spPr bwMode="auto">
              <a:xfrm>
                <a:off x="1206" y="3085"/>
                <a:ext cx="277" cy="92"/>
              </a:xfrm>
              <a:custGeom>
                <a:avLst/>
                <a:gdLst>
                  <a:gd name="T0" fmla="*/ 0 w 830"/>
                  <a:gd name="T1" fmla="*/ 0 h 274"/>
                  <a:gd name="T2" fmla="*/ 0 w 830"/>
                  <a:gd name="T3" fmla="*/ 0 h 274"/>
                  <a:gd name="T4" fmla="*/ 0 w 830"/>
                  <a:gd name="T5" fmla="*/ 0 h 274"/>
                  <a:gd name="T6" fmla="*/ 0 w 830"/>
                  <a:gd name="T7" fmla="*/ 0 h 274"/>
                  <a:gd name="T8" fmla="*/ 0 w 830"/>
                  <a:gd name="T9" fmla="*/ 0 h 274"/>
                  <a:gd name="T10" fmla="*/ 0 w 830"/>
                  <a:gd name="T11" fmla="*/ 0 h 274"/>
                  <a:gd name="T12" fmla="*/ 0 w 830"/>
                  <a:gd name="T13" fmla="*/ 0 h 274"/>
                  <a:gd name="T14" fmla="*/ 0 w 830"/>
                  <a:gd name="T15" fmla="*/ 0 h 274"/>
                  <a:gd name="T16" fmla="*/ 0 w 830"/>
                  <a:gd name="T17" fmla="*/ 0 h 274"/>
                  <a:gd name="T18" fmla="*/ 0 w 830"/>
                  <a:gd name="T19" fmla="*/ 0 h 274"/>
                  <a:gd name="T20" fmla="*/ 0 w 830"/>
                  <a:gd name="T21" fmla="*/ 0 h 274"/>
                  <a:gd name="T22" fmla="*/ 0 w 830"/>
                  <a:gd name="T23" fmla="*/ 0 h 274"/>
                  <a:gd name="T24" fmla="*/ 0 w 830"/>
                  <a:gd name="T25" fmla="*/ 0 h 274"/>
                  <a:gd name="T26" fmla="*/ 0 w 830"/>
                  <a:gd name="T27" fmla="*/ 0 h 274"/>
                  <a:gd name="T28" fmla="*/ 0 w 830"/>
                  <a:gd name="T29" fmla="*/ 0 h 274"/>
                  <a:gd name="T30" fmla="*/ 0 w 830"/>
                  <a:gd name="T31" fmla="*/ 0 h 274"/>
                  <a:gd name="T32" fmla="*/ 0 w 830"/>
                  <a:gd name="T33" fmla="*/ 0 h 274"/>
                  <a:gd name="T34" fmla="*/ 0 w 830"/>
                  <a:gd name="T35" fmla="*/ 0 h 274"/>
                  <a:gd name="T36" fmla="*/ 0 w 830"/>
                  <a:gd name="T37" fmla="*/ 0 h 274"/>
                  <a:gd name="T38" fmla="*/ 0 w 830"/>
                  <a:gd name="T39" fmla="*/ 0 h 274"/>
                  <a:gd name="T40" fmla="*/ 0 w 830"/>
                  <a:gd name="T41" fmla="*/ 0 h 274"/>
                  <a:gd name="T42" fmla="*/ 0 w 830"/>
                  <a:gd name="T43" fmla="*/ 0 h 274"/>
                  <a:gd name="T44" fmla="*/ 0 w 830"/>
                  <a:gd name="T45" fmla="*/ 0 h 274"/>
                  <a:gd name="T46" fmla="*/ 0 w 830"/>
                  <a:gd name="T47" fmla="*/ 0 h 274"/>
                  <a:gd name="T48" fmla="*/ 0 w 830"/>
                  <a:gd name="T49" fmla="*/ 0 h 274"/>
                  <a:gd name="T50" fmla="*/ 0 w 830"/>
                  <a:gd name="T51" fmla="*/ 0 h 274"/>
                  <a:gd name="T52" fmla="*/ 0 w 830"/>
                  <a:gd name="T53" fmla="*/ 0 h 274"/>
                  <a:gd name="T54" fmla="*/ 0 w 830"/>
                  <a:gd name="T55" fmla="*/ 0 h 274"/>
                  <a:gd name="T56" fmla="*/ 0 w 830"/>
                  <a:gd name="T57" fmla="*/ 0 h 274"/>
                  <a:gd name="T58" fmla="*/ 0 w 830"/>
                  <a:gd name="T59" fmla="*/ 0 h 274"/>
                  <a:gd name="T60" fmla="*/ 0 w 830"/>
                  <a:gd name="T61" fmla="*/ 0 h 274"/>
                  <a:gd name="T62" fmla="*/ 0 w 830"/>
                  <a:gd name="T63" fmla="*/ 0 h 274"/>
                  <a:gd name="T64" fmla="*/ 0 w 830"/>
                  <a:gd name="T65" fmla="*/ 0 h 274"/>
                  <a:gd name="T66" fmla="*/ 0 w 830"/>
                  <a:gd name="T67" fmla="*/ 0 h 274"/>
                  <a:gd name="T68" fmla="*/ 0 w 830"/>
                  <a:gd name="T69" fmla="*/ 0 h 274"/>
                  <a:gd name="T70" fmla="*/ 0 w 830"/>
                  <a:gd name="T71" fmla="*/ 0 h 274"/>
                  <a:gd name="T72" fmla="*/ 0 w 830"/>
                  <a:gd name="T73" fmla="*/ 0 h 274"/>
                  <a:gd name="T74" fmla="*/ 0 w 830"/>
                  <a:gd name="T75" fmla="*/ 0 h 274"/>
                  <a:gd name="T76" fmla="*/ 0 w 830"/>
                  <a:gd name="T77" fmla="*/ 0 h 274"/>
                  <a:gd name="T78" fmla="*/ 0 w 830"/>
                  <a:gd name="T79" fmla="*/ 0 h 274"/>
                  <a:gd name="T80" fmla="*/ 0 w 830"/>
                  <a:gd name="T81" fmla="*/ 0 h 274"/>
                  <a:gd name="T82" fmla="*/ 0 w 830"/>
                  <a:gd name="T83" fmla="*/ 0 h 274"/>
                  <a:gd name="T84" fmla="*/ 0 w 830"/>
                  <a:gd name="T85" fmla="*/ 0 h 274"/>
                  <a:gd name="T86" fmla="*/ 0 w 830"/>
                  <a:gd name="T87" fmla="*/ 0 h 274"/>
                  <a:gd name="T88" fmla="*/ 0 w 830"/>
                  <a:gd name="T89" fmla="*/ 0 h 274"/>
                  <a:gd name="T90" fmla="*/ 0 w 830"/>
                  <a:gd name="T91" fmla="*/ 0 h 2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30"/>
                  <a:gd name="T139" fmla="*/ 0 h 274"/>
                  <a:gd name="T140" fmla="*/ 830 w 830"/>
                  <a:gd name="T141" fmla="*/ 274 h 27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30" h="274">
                    <a:moveTo>
                      <a:pt x="769" y="121"/>
                    </a:moveTo>
                    <a:lnTo>
                      <a:pt x="754" y="107"/>
                    </a:lnTo>
                    <a:lnTo>
                      <a:pt x="738" y="93"/>
                    </a:lnTo>
                    <a:lnTo>
                      <a:pt x="720" y="82"/>
                    </a:lnTo>
                    <a:lnTo>
                      <a:pt x="702" y="70"/>
                    </a:lnTo>
                    <a:lnTo>
                      <a:pt x="682" y="59"/>
                    </a:lnTo>
                    <a:lnTo>
                      <a:pt x="662" y="49"/>
                    </a:lnTo>
                    <a:lnTo>
                      <a:pt x="641" y="40"/>
                    </a:lnTo>
                    <a:lnTo>
                      <a:pt x="618" y="32"/>
                    </a:lnTo>
                    <a:lnTo>
                      <a:pt x="595" y="24"/>
                    </a:lnTo>
                    <a:lnTo>
                      <a:pt x="571" y="18"/>
                    </a:lnTo>
                    <a:lnTo>
                      <a:pt x="546" y="13"/>
                    </a:lnTo>
                    <a:lnTo>
                      <a:pt x="521" y="9"/>
                    </a:lnTo>
                    <a:lnTo>
                      <a:pt x="495" y="4"/>
                    </a:lnTo>
                    <a:lnTo>
                      <a:pt x="469" y="2"/>
                    </a:lnTo>
                    <a:lnTo>
                      <a:pt x="442" y="0"/>
                    </a:lnTo>
                    <a:lnTo>
                      <a:pt x="416" y="0"/>
                    </a:lnTo>
                    <a:lnTo>
                      <a:pt x="373" y="1"/>
                    </a:lnTo>
                    <a:lnTo>
                      <a:pt x="332" y="5"/>
                    </a:lnTo>
                    <a:lnTo>
                      <a:pt x="293" y="12"/>
                    </a:lnTo>
                    <a:lnTo>
                      <a:pt x="255" y="20"/>
                    </a:lnTo>
                    <a:lnTo>
                      <a:pt x="218" y="31"/>
                    </a:lnTo>
                    <a:lnTo>
                      <a:pt x="184" y="44"/>
                    </a:lnTo>
                    <a:lnTo>
                      <a:pt x="152" y="58"/>
                    </a:lnTo>
                    <a:lnTo>
                      <a:pt x="122" y="75"/>
                    </a:lnTo>
                    <a:lnTo>
                      <a:pt x="96" y="93"/>
                    </a:lnTo>
                    <a:lnTo>
                      <a:pt x="71" y="114"/>
                    </a:lnTo>
                    <a:lnTo>
                      <a:pt x="50" y="134"/>
                    </a:lnTo>
                    <a:lnTo>
                      <a:pt x="33" y="157"/>
                    </a:lnTo>
                    <a:lnTo>
                      <a:pt x="19" y="180"/>
                    </a:lnTo>
                    <a:lnTo>
                      <a:pt x="9" y="205"/>
                    </a:lnTo>
                    <a:lnTo>
                      <a:pt x="2" y="230"/>
                    </a:lnTo>
                    <a:lnTo>
                      <a:pt x="0" y="257"/>
                    </a:lnTo>
                    <a:lnTo>
                      <a:pt x="0" y="274"/>
                    </a:lnTo>
                    <a:lnTo>
                      <a:pt x="17" y="274"/>
                    </a:lnTo>
                    <a:lnTo>
                      <a:pt x="813" y="274"/>
                    </a:lnTo>
                    <a:lnTo>
                      <a:pt x="830" y="274"/>
                    </a:lnTo>
                    <a:lnTo>
                      <a:pt x="830" y="257"/>
                    </a:lnTo>
                    <a:lnTo>
                      <a:pt x="829" y="239"/>
                    </a:lnTo>
                    <a:lnTo>
                      <a:pt x="826" y="221"/>
                    </a:lnTo>
                    <a:lnTo>
                      <a:pt x="822" y="204"/>
                    </a:lnTo>
                    <a:lnTo>
                      <a:pt x="814" y="186"/>
                    </a:lnTo>
                    <a:lnTo>
                      <a:pt x="806" y="169"/>
                    </a:lnTo>
                    <a:lnTo>
                      <a:pt x="795" y="153"/>
                    </a:lnTo>
                    <a:lnTo>
                      <a:pt x="783" y="137"/>
                    </a:lnTo>
                    <a:lnTo>
                      <a:pt x="769" y="12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04" name="Freeform 252"/>
              <p:cNvSpPr>
                <a:spLocks/>
              </p:cNvSpPr>
              <p:nvPr/>
            </p:nvSpPr>
            <p:spPr bwMode="auto">
              <a:xfrm>
                <a:off x="1218" y="3096"/>
                <a:ext cx="253" cy="70"/>
              </a:xfrm>
              <a:custGeom>
                <a:avLst/>
                <a:gdLst>
                  <a:gd name="T0" fmla="*/ 0 w 761"/>
                  <a:gd name="T1" fmla="*/ 0 h 208"/>
                  <a:gd name="T2" fmla="*/ 0 w 761"/>
                  <a:gd name="T3" fmla="*/ 0 h 208"/>
                  <a:gd name="T4" fmla="*/ 0 w 761"/>
                  <a:gd name="T5" fmla="*/ 0 h 208"/>
                  <a:gd name="T6" fmla="*/ 0 w 761"/>
                  <a:gd name="T7" fmla="*/ 0 h 208"/>
                  <a:gd name="T8" fmla="*/ 0 w 761"/>
                  <a:gd name="T9" fmla="*/ 0 h 208"/>
                  <a:gd name="T10" fmla="*/ 0 w 761"/>
                  <a:gd name="T11" fmla="*/ 0 h 208"/>
                  <a:gd name="T12" fmla="*/ 0 w 761"/>
                  <a:gd name="T13" fmla="*/ 0 h 208"/>
                  <a:gd name="T14" fmla="*/ 0 w 761"/>
                  <a:gd name="T15" fmla="*/ 0 h 208"/>
                  <a:gd name="T16" fmla="*/ 0 w 761"/>
                  <a:gd name="T17" fmla="*/ 0 h 208"/>
                  <a:gd name="T18" fmla="*/ 0 w 761"/>
                  <a:gd name="T19" fmla="*/ 0 h 208"/>
                  <a:gd name="T20" fmla="*/ 0 w 761"/>
                  <a:gd name="T21" fmla="*/ 0 h 208"/>
                  <a:gd name="T22" fmla="*/ 0 w 761"/>
                  <a:gd name="T23" fmla="*/ 0 h 208"/>
                  <a:gd name="T24" fmla="*/ 0 w 761"/>
                  <a:gd name="T25" fmla="*/ 0 h 208"/>
                  <a:gd name="T26" fmla="*/ 0 w 761"/>
                  <a:gd name="T27" fmla="*/ 0 h 208"/>
                  <a:gd name="T28" fmla="*/ 0 w 761"/>
                  <a:gd name="T29" fmla="*/ 0 h 208"/>
                  <a:gd name="T30" fmla="*/ 0 w 761"/>
                  <a:gd name="T31" fmla="*/ 0 h 208"/>
                  <a:gd name="T32" fmla="*/ 0 w 761"/>
                  <a:gd name="T33" fmla="*/ 0 h 208"/>
                  <a:gd name="T34" fmla="*/ 0 w 761"/>
                  <a:gd name="T35" fmla="*/ 0 h 208"/>
                  <a:gd name="T36" fmla="*/ 0 w 761"/>
                  <a:gd name="T37" fmla="*/ 0 h 208"/>
                  <a:gd name="T38" fmla="*/ 0 w 761"/>
                  <a:gd name="T39" fmla="*/ 0 h 208"/>
                  <a:gd name="T40" fmla="*/ 0 w 761"/>
                  <a:gd name="T41" fmla="*/ 0 h 208"/>
                  <a:gd name="T42" fmla="*/ 0 w 761"/>
                  <a:gd name="T43" fmla="*/ 0 h 208"/>
                  <a:gd name="T44" fmla="*/ 0 w 761"/>
                  <a:gd name="T45" fmla="*/ 0 h 208"/>
                  <a:gd name="T46" fmla="*/ 0 w 761"/>
                  <a:gd name="T47" fmla="*/ 0 h 208"/>
                  <a:gd name="T48" fmla="*/ 0 w 761"/>
                  <a:gd name="T49" fmla="*/ 0 h 208"/>
                  <a:gd name="T50" fmla="*/ 0 w 761"/>
                  <a:gd name="T51" fmla="*/ 0 h 208"/>
                  <a:gd name="T52" fmla="*/ 0 w 761"/>
                  <a:gd name="T53" fmla="*/ 0 h 208"/>
                  <a:gd name="T54" fmla="*/ 0 w 761"/>
                  <a:gd name="T55" fmla="*/ 0 h 208"/>
                  <a:gd name="T56" fmla="*/ 0 w 761"/>
                  <a:gd name="T57" fmla="*/ 0 h 208"/>
                  <a:gd name="T58" fmla="*/ 0 w 761"/>
                  <a:gd name="T59" fmla="*/ 0 h 208"/>
                  <a:gd name="T60" fmla="*/ 0 w 761"/>
                  <a:gd name="T61" fmla="*/ 0 h 208"/>
                  <a:gd name="T62" fmla="*/ 0 w 761"/>
                  <a:gd name="T63" fmla="*/ 0 h 208"/>
                  <a:gd name="T64" fmla="*/ 0 w 761"/>
                  <a:gd name="T65" fmla="*/ 0 h 208"/>
                  <a:gd name="T66" fmla="*/ 0 w 761"/>
                  <a:gd name="T67" fmla="*/ 0 h 208"/>
                  <a:gd name="T68" fmla="*/ 0 w 761"/>
                  <a:gd name="T69" fmla="*/ 0 h 208"/>
                  <a:gd name="T70" fmla="*/ 0 w 761"/>
                  <a:gd name="T71" fmla="*/ 0 h 208"/>
                  <a:gd name="T72" fmla="*/ 0 w 761"/>
                  <a:gd name="T73" fmla="*/ 0 h 208"/>
                  <a:gd name="T74" fmla="*/ 0 w 761"/>
                  <a:gd name="T75" fmla="*/ 0 h 208"/>
                  <a:gd name="T76" fmla="*/ 0 w 761"/>
                  <a:gd name="T77" fmla="*/ 0 h 208"/>
                  <a:gd name="T78" fmla="*/ 0 w 761"/>
                  <a:gd name="T79" fmla="*/ 0 h 208"/>
                  <a:gd name="T80" fmla="*/ 0 w 761"/>
                  <a:gd name="T81" fmla="*/ 0 h 208"/>
                  <a:gd name="T82" fmla="*/ 0 w 761"/>
                  <a:gd name="T83" fmla="*/ 0 h 208"/>
                  <a:gd name="T84" fmla="*/ 0 w 761"/>
                  <a:gd name="T85" fmla="*/ 0 h 208"/>
                  <a:gd name="T86" fmla="*/ 0 w 761"/>
                  <a:gd name="T87" fmla="*/ 0 h 208"/>
                  <a:gd name="T88" fmla="*/ 0 w 761"/>
                  <a:gd name="T89" fmla="*/ 0 h 208"/>
                  <a:gd name="T90" fmla="*/ 0 w 761"/>
                  <a:gd name="T91" fmla="*/ 0 h 208"/>
                  <a:gd name="T92" fmla="*/ 0 w 761"/>
                  <a:gd name="T93" fmla="*/ 0 h 208"/>
                  <a:gd name="T94" fmla="*/ 0 w 761"/>
                  <a:gd name="T95" fmla="*/ 0 h 208"/>
                  <a:gd name="T96" fmla="*/ 0 w 761"/>
                  <a:gd name="T97" fmla="*/ 0 h 208"/>
                  <a:gd name="T98" fmla="*/ 0 w 761"/>
                  <a:gd name="T99" fmla="*/ 0 h 20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61"/>
                  <a:gd name="T151" fmla="*/ 0 h 208"/>
                  <a:gd name="T152" fmla="*/ 761 w 761"/>
                  <a:gd name="T153" fmla="*/ 208 h 20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61" h="208">
                    <a:moveTo>
                      <a:pt x="51" y="111"/>
                    </a:moveTo>
                    <a:lnTo>
                      <a:pt x="65" y="99"/>
                    </a:lnTo>
                    <a:lnTo>
                      <a:pt x="80" y="87"/>
                    </a:lnTo>
                    <a:lnTo>
                      <a:pt x="96" y="75"/>
                    </a:lnTo>
                    <a:lnTo>
                      <a:pt x="113" y="65"/>
                    </a:lnTo>
                    <a:lnTo>
                      <a:pt x="131" y="55"/>
                    </a:lnTo>
                    <a:lnTo>
                      <a:pt x="150" y="46"/>
                    </a:lnTo>
                    <a:lnTo>
                      <a:pt x="170" y="37"/>
                    </a:lnTo>
                    <a:lnTo>
                      <a:pt x="191" y="30"/>
                    </a:lnTo>
                    <a:lnTo>
                      <a:pt x="213" y="23"/>
                    </a:lnTo>
                    <a:lnTo>
                      <a:pt x="236" y="17"/>
                    </a:lnTo>
                    <a:lnTo>
                      <a:pt x="259" y="12"/>
                    </a:lnTo>
                    <a:lnTo>
                      <a:pt x="282" y="7"/>
                    </a:lnTo>
                    <a:lnTo>
                      <a:pt x="307" y="4"/>
                    </a:lnTo>
                    <a:lnTo>
                      <a:pt x="331" y="2"/>
                    </a:lnTo>
                    <a:lnTo>
                      <a:pt x="355" y="0"/>
                    </a:lnTo>
                    <a:lnTo>
                      <a:pt x="381" y="0"/>
                    </a:lnTo>
                    <a:lnTo>
                      <a:pt x="406" y="0"/>
                    </a:lnTo>
                    <a:lnTo>
                      <a:pt x="431" y="2"/>
                    </a:lnTo>
                    <a:lnTo>
                      <a:pt x="455" y="4"/>
                    </a:lnTo>
                    <a:lnTo>
                      <a:pt x="478" y="7"/>
                    </a:lnTo>
                    <a:lnTo>
                      <a:pt x="503" y="12"/>
                    </a:lnTo>
                    <a:lnTo>
                      <a:pt x="525" y="17"/>
                    </a:lnTo>
                    <a:lnTo>
                      <a:pt x="547" y="23"/>
                    </a:lnTo>
                    <a:lnTo>
                      <a:pt x="570" y="30"/>
                    </a:lnTo>
                    <a:lnTo>
                      <a:pt x="591" y="37"/>
                    </a:lnTo>
                    <a:lnTo>
                      <a:pt x="611" y="46"/>
                    </a:lnTo>
                    <a:lnTo>
                      <a:pt x="630" y="55"/>
                    </a:lnTo>
                    <a:lnTo>
                      <a:pt x="648" y="65"/>
                    </a:lnTo>
                    <a:lnTo>
                      <a:pt x="665" y="75"/>
                    </a:lnTo>
                    <a:lnTo>
                      <a:pt x="681" y="87"/>
                    </a:lnTo>
                    <a:lnTo>
                      <a:pt x="696" y="99"/>
                    </a:lnTo>
                    <a:lnTo>
                      <a:pt x="709" y="111"/>
                    </a:lnTo>
                    <a:lnTo>
                      <a:pt x="720" y="123"/>
                    </a:lnTo>
                    <a:lnTo>
                      <a:pt x="730" y="135"/>
                    </a:lnTo>
                    <a:lnTo>
                      <a:pt x="737" y="146"/>
                    </a:lnTo>
                    <a:lnTo>
                      <a:pt x="744" y="158"/>
                    </a:lnTo>
                    <a:lnTo>
                      <a:pt x="751" y="171"/>
                    </a:lnTo>
                    <a:lnTo>
                      <a:pt x="755" y="182"/>
                    </a:lnTo>
                    <a:lnTo>
                      <a:pt x="759" y="195"/>
                    </a:lnTo>
                    <a:lnTo>
                      <a:pt x="761" y="208"/>
                    </a:lnTo>
                    <a:lnTo>
                      <a:pt x="0" y="208"/>
                    </a:lnTo>
                    <a:lnTo>
                      <a:pt x="2" y="195"/>
                    </a:lnTo>
                    <a:lnTo>
                      <a:pt x="6" y="182"/>
                    </a:lnTo>
                    <a:lnTo>
                      <a:pt x="11" y="171"/>
                    </a:lnTo>
                    <a:lnTo>
                      <a:pt x="16" y="158"/>
                    </a:lnTo>
                    <a:lnTo>
                      <a:pt x="24" y="146"/>
                    </a:lnTo>
                    <a:lnTo>
                      <a:pt x="31" y="135"/>
                    </a:lnTo>
                    <a:lnTo>
                      <a:pt x="41" y="123"/>
                    </a:lnTo>
                    <a:lnTo>
                      <a:pt x="51" y="111"/>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05" name="Freeform 253"/>
              <p:cNvSpPr>
                <a:spLocks/>
              </p:cNvSpPr>
              <p:nvPr/>
            </p:nvSpPr>
            <p:spPr bwMode="auto">
              <a:xfrm>
                <a:off x="1353" y="3103"/>
                <a:ext cx="98" cy="56"/>
              </a:xfrm>
              <a:custGeom>
                <a:avLst/>
                <a:gdLst>
                  <a:gd name="T0" fmla="*/ 0 w 293"/>
                  <a:gd name="T1" fmla="*/ 0 h 167"/>
                  <a:gd name="T2" fmla="*/ 0 w 293"/>
                  <a:gd name="T3" fmla="*/ 0 h 167"/>
                  <a:gd name="T4" fmla="*/ 0 w 293"/>
                  <a:gd name="T5" fmla="*/ 0 h 167"/>
                  <a:gd name="T6" fmla="*/ 0 w 293"/>
                  <a:gd name="T7" fmla="*/ 0 h 167"/>
                  <a:gd name="T8" fmla="*/ 0 w 293"/>
                  <a:gd name="T9" fmla="*/ 0 h 167"/>
                  <a:gd name="T10" fmla="*/ 0 w 293"/>
                  <a:gd name="T11" fmla="*/ 0 h 167"/>
                  <a:gd name="T12" fmla="*/ 0 w 293"/>
                  <a:gd name="T13" fmla="*/ 0 h 167"/>
                  <a:gd name="T14" fmla="*/ 0 w 293"/>
                  <a:gd name="T15" fmla="*/ 0 h 167"/>
                  <a:gd name="T16" fmla="*/ 0 w 293"/>
                  <a:gd name="T17" fmla="*/ 0 h 167"/>
                  <a:gd name="T18" fmla="*/ 0 w 293"/>
                  <a:gd name="T19" fmla="*/ 0 h 167"/>
                  <a:gd name="T20" fmla="*/ 0 w 293"/>
                  <a:gd name="T21" fmla="*/ 0 h 167"/>
                  <a:gd name="T22" fmla="*/ 0 w 293"/>
                  <a:gd name="T23" fmla="*/ 0 h 167"/>
                  <a:gd name="T24" fmla="*/ 0 w 293"/>
                  <a:gd name="T25" fmla="*/ 0 h 167"/>
                  <a:gd name="T26" fmla="*/ 0 w 293"/>
                  <a:gd name="T27" fmla="*/ 0 h 167"/>
                  <a:gd name="T28" fmla="*/ 0 w 293"/>
                  <a:gd name="T29" fmla="*/ 0 h 167"/>
                  <a:gd name="T30" fmla="*/ 0 w 293"/>
                  <a:gd name="T31" fmla="*/ 0 h 167"/>
                  <a:gd name="T32" fmla="*/ 0 w 293"/>
                  <a:gd name="T33" fmla="*/ 0 h 167"/>
                  <a:gd name="T34" fmla="*/ 0 w 293"/>
                  <a:gd name="T35" fmla="*/ 0 h 167"/>
                  <a:gd name="T36" fmla="*/ 0 w 293"/>
                  <a:gd name="T37" fmla="*/ 0 h 167"/>
                  <a:gd name="T38" fmla="*/ 0 w 293"/>
                  <a:gd name="T39" fmla="*/ 0 h 167"/>
                  <a:gd name="T40" fmla="*/ 0 w 293"/>
                  <a:gd name="T41" fmla="*/ 0 h 167"/>
                  <a:gd name="T42" fmla="*/ 0 w 293"/>
                  <a:gd name="T43" fmla="*/ 0 h 167"/>
                  <a:gd name="T44" fmla="*/ 0 w 293"/>
                  <a:gd name="T45" fmla="*/ 0 h 167"/>
                  <a:gd name="T46" fmla="*/ 0 w 293"/>
                  <a:gd name="T47" fmla="*/ 0 h 167"/>
                  <a:gd name="T48" fmla="*/ 0 w 293"/>
                  <a:gd name="T49" fmla="*/ 0 h 167"/>
                  <a:gd name="T50" fmla="*/ 0 w 293"/>
                  <a:gd name="T51" fmla="*/ 0 h 167"/>
                  <a:gd name="T52" fmla="*/ 0 w 293"/>
                  <a:gd name="T53" fmla="*/ 0 h 167"/>
                  <a:gd name="T54" fmla="*/ 0 w 293"/>
                  <a:gd name="T55" fmla="*/ 0 h 167"/>
                  <a:gd name="T56" fmla="*/ 0 w 293"/>
                  <a:gd name="T57" fmla="*/ 0 h 167"/>
                  <a:gd name="T58" fmla="*/ 0 w 293"/>
                  <a:gd name="T59" fmla="*/ 0 h 167"/>
                  <a:gd name="T60" fmla="*/ 0 w 293"/>
                  <a:gd name="T61" fmla="*/ 0 h 167"/>
                  <a:gd name="T62" fmla="*/ 0 w 293"/>
                  <a:gd name="T63" fmla="*/ 0 h 167"/>
                  <a:gd name="T64" fmla="*/ 0 w 293"/>
                  <a:gd name="T65" fmla="*/ 0 h 167"/>
                  <a:gd name="T66" fmla="*/ 0 w 293"/>
                  <a:gd name="T67" fmla="*/ 0 h 167"/>
                  <a:gd name="T68" fmla="*/ 0 w 293"/>
                  <a:gd name="T69" fmla="*/ 0 h 167"/>
                  <a:gd name="T70" fmla="*/ 0 w 293"/>
                  <a:gd name="T71" fmla="*/ 0 h 167"/>
                  <a:gd name="T72" fmla="*/ 0 w 293"/>
                  <a:gd name="T73" fmla="*/ 0 h 167"/>
                  <a:gd name="T74" fmla="*/ 0 w 293"/>
                  <a:gd name="T75" fmla="*/ 0 h 167"/>
                  <a:gd name="T76" fmla="*/ 0 w 293"/>
                  <a:gd name="T77" fmla="*/ 0 h 167"/>
                  <a:gd name="T78" fmla="*/ 0 w 293"/>
                  <a:gd name="T79" fmla="*/ 0 h 167"/>
                  <a:gd name="T80" fmla="*/ 0 w 293"/>
                  <a:gd name="T81" fmla="*/ 0 h 167"/>
                  <a:gd name="T82" fmla="*/ 0 w 293"/>
                  <a:gd name="T83" fmla="*/ 0 h 167"/>
                  <a:gd name="T84" fmla="*/ 0 w 293"/>
                  <a:gd name="T85" fmla="*/ 0 h 167"/>
                  <a:gd name="T86" fmla="*/ 0 w 293"/>
                  <a:gd name="T87" fmla="*/ 0 h 167"/>
                  <a:gd name="T88" fmla="*/ 0 w 293"/>
                  <a:gd name="T89" fmla="*/ 0 h 167"/>
                  <a:gd name="T90" fmla="*/ 0 w 293"/>
                  <a:gd name="T91" fmla="*/ 0 h 167"/>
                  <a:gd name="T92" fmla="*/ 0 w 293"/>
                  <a:gd name="T93" fmla="*/ 0 h 167"/>
                  <a:gd name="T94" fmla="*/ 0 w 293"/>
                  <a:gd name="T95" fmla="*/ 0 h 167"/>
                  <a:gd name="T96" fmla="*/ 0 w 293"/>
                  <a:gd name="T97" fmla="*/ 0 h 167"/>
                  <a:gd name="T98" fmla="*/ 0 w 293"/>
                  <a:gd name="T99" fmla="*/ 0 h 1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93"/>
                  <a:gd name="T151" fmla="*/ 0 h 167"/>
                  <a:gd name="T152" fmla="*/ 293 w 293"/>
                  <a:gd name="T153" fmla="*/ 167 h 1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93" h="167">
                    <a:moveTo>
                      <a:pt x="11" y="3"/>
                    </a:moveTo>
                    <a:lnTo>
                      <a:pt x="30" y="10"/>
                    </a:lnTo>
                    <a:lnTo>
                      <a:pt x="49" y="16"/>
                    </a:lnTo>
                    <a:lnTo>
                      <a:pt x="67" y="23"/>
                    </a:lnTo>
                    <a:lnTo>
                      <a:pt x="85" y="31"/>
                    </a:lnTo>
                    <a:lnTo>
                      <a:pt x="102" y="39"/>
                    </a:lnTo>
                    <a:lnTo>
                      <a:pt x="118" y="49"/>
                    </a:lnTo>
                    <a:lnTo>
                      <a:pt x="135" y="58"/>
                    </a:lnTo>
                    <a:lnTo>
                      <a:pt x="150" y="68"/>
                    </a:lnTo>
                    <a:lnTo>
                      <a:pt x="165" y="79"/>
                    </a:lnTo>
                    <a:lnTo>
                      <a:pt x="177" y="89"/>
                    </a:lnTo>
                    <a:lnTo>
                      <a:pt x="190" y="101"/>
                    </a:lnTo>
                    <a:lnTo>
                      <a:pt x="203" y="112"/>
                    </a:lnTo>
                    <a:lnTo>
                      <a:pt x="213" y="124"/>
                    </a:lnTo>
                    <a:lnTo>
                      <a:pt x="223" y="136"/>
                    </a:lnTo>
                    <a:lnTo>
                      <a:pt x="232" y="149"/>
                    </a:lnTo>
                    <a:lnTo>
                      <a:pt x="240" y="161"/>
                    </a:lnTo>
                    <a:lnTo>
                      <a:pt x="241" y="162"/>
                    </a:lnTo>
                    <a:lnTo>
                      <a:pt x="241" y="163"/>
                    </a:lnTo>
                    <a:lnTo>
                      <a:pt x="241" y="165"/>
                    </a:lnTo>
                    <a:lnTo>
                      <a:pt x="242" y="167"/>
                    </a:lnTo>
                    <a:lnTo>
                      <a:pt x="293" y="167"/>
                    </a:lnTo>
                    <a:lnTo>
                      <a:pt x="291" y="157"/>
                    </a:lnTo>
                    <a:lnTo>
                      <a:pt x="288" y="146"/>
                    </a:lnTo>
                    <a:lnTo>
                      <a:pt x="284" y="137"/>
                    </a:lnTo>
                    <a:lnTo>
                      <a:pt x="279" y="127"/>
                    </a:lnTo>
                    <a:lnTo>
                      <a:pt x="274" y="118"/>
                    </a:lnTo>
                    <a:lnTo>
                      <a:pt x="267" y="108"/>
                    </a:lnTo>
                    <a:lnTo>
                      <a:pt x="260" y="99"/>
                    </a:lnTo>
                    <a:lnTo>
                      <a:pt x="252" y="90"/>
                    </a:lnTo>
                    <a:lnTo>
                      <a:pt x="241" y="81"/>
                    </a:lnTo>
                    <a:lnTo>
                      <a:pt x="229" y="71"/>
                    </a:lnTo>
                    <a:lnTo>
                      <a:pt x="218" y="62"/>
                    </a:lnTo>
                    <a:lnTo>
                      <a:pt x="204" y="54"/>
                    </a:lnTo>
                    <a:lnTo>
                      <a:pt x="190" y="46"/>
                    </a:lnTo>
                    <a:lnTo>
                      <a:pt x="175" y="38"/>
                    </a:lnTo>
                    <a:lnTo>
                      <a:pt x="160" y="32"/>
                    </a:lnTo>
                    <a:lnTo>
                      <a:pt x="145" y="26"/>
                    </a:lnTo>
                    <a:lnTo>
                      <a:pt x="128" y="20"/>
                    </a:lnTo>
                    <a:lnTo>
                      <a:pt x="111" y="16"/>
                    </a:lnTo>
                    <a:lnTo>
                      <a:pt x="93" y="12"/>
                    </a:lnTo>
                    <a:lnTo>
                      <a:pt x="76" y="8"/>
                    </a:lnTo>
                    <a:lnTo>
                      <a:pt x="57" y="5"/>
                    </a:lnTo>
                    <a:lnTo>
                      <a:pt x="39" y="2"/>
                    </a:lnTo>
                    <a:lnTo>
                      <a:pt x="19" y="1"/>
                    </a:lnTo>
                    <a:lnTo>
                      <a:pt x="0" y="0"/>
                    </a:lnTo>
                    <a:lnTo>
                      <a:pt x="2" y="1"/>
                    </a:lnTo>
                    <a:lnTo>
                      <a:pt x="6" y="1"/>
                    </a:lnTo>
                    <a:lnTo>
                      <a:pt x="9" y="2"/>
                    </a:lnTo>
                    <a:lnTo>
                      <a:pt x="11" y="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06" name="Freeform 254"/>
              <p:cNvSpPr>
                <a:spLocks/>
              </p:cNvSpPr>
              <p:nvPr/>
            </p:nvSpPr>
            <p:spPr bwMode="auto">
              <a:xfrm>
                <a:off x="1208" y="2967"/>
                <a:ext cx="49" cy="75"/>
              </a:xfrm>
              <a:custGeom>
                <a:avLst/>
                <a:gdLst>
                  <a:gd name="T0" fmla="*/ 0 w 145"/>
                  <a:gd name="T1" fmla="*/ 0 h 223"/>
                  <a:gd name="T2" fmla="*/ 0 w 145"/>
                  <a:gd name="T3" fmla="*/ 0 h 223"/>
                  <a:gd name="T4" fmla="*/ 0 w 145"/>
                  <a:gd name="T5" fmla="*/ 0 h 223"/>
                  <a:gd name="T6" fmla="*/ 0 w 145"/>
                  <a:gd name="T7" fmla="*/ 0 h 223"/>
                  <a:gd name="T8" fmla="*/ 0 w 145"/>
                  <a:gd name="T9" fmla="*/ 0 h 223"/>
                  <a:gd name="T10" fmla="*/ 0 w 145"/>
                  <a:gd name="T11" fmla="*/ 0 h 223"/>
                  <a:gd name="T12" fmla="*/ 0 w 145"/>
                  <a:gd name="T13" fmla="*/ 0 h 223"/>
                  <a:gd name="T14" fmla="*/ 0 w 145"/>
                  <a:gd name="T15" fmla="*/ 0 h 223"/>
                  <a:gd name="T16" fmla="*/ 0 w 145"/>
                  <a:gd name="T17" fmla="*/ 0 h 223"/>
                  <a:gd name="T18" fmla="*/ 0 w 145"/>
                  <a:gd name="T19" fmla="*/ 0 h 223"/>
                  <a:gd name="T20" fmla="*/ 0 w 145"/>
                  <a:gd name="T21" fmla="*/ 0 h 223"/>
                  <a:gd name="T22" fmla="*/ 0 w 145"/>
                  <a:gd name="T23" fmla="*/ 0 h 223"/>
                  <a:gd name="T24" fmla="*/ 0 w 145"/>
                  <a:gd name="T25" fmla="*/ 0 h 223"/>
                  <a:gd name="T26" fmla="*/ 0 w 145"/>
                  <a:gd name="T27" fmla="*/ 0 h 223"/>
                  <a:gd name="T28" fmla="*/ 0 w 145"/>
                  <a:gd name="T29" fmla="*/ 0 h 223"/>
                  <a:gd name="T30" fmla="*/ 0 w 145"/>
                  <a:gd name="T31" fmla="*/ 0 h 223"/>
                  <a:gd name="T32" fmla="*/ 0 w 145"/>
                  <a:gd name="T33" fmla="*/ 0 h 223"/>
                  <a:gd name="T34" fmla="*/ 0 w 145"/>
                  <a:gd name="T35" fmla="*/ 0 h 223"/>
                  <a:gd name="T36" fmla="*/ 0 w 145"/>
                  <a:gd name="T37" fmla="*/ 0 h 2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3"/>
                  <a:gd name="T59" fmla="*/ 145 w 145"/>
                  <a:gd name="T60" fmla="*/ 223 h 2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3">
                    <a:moveTo>
                      <a:pt x="91" y="9"/>
                    </a:moveTo>
                    <a:lnTo>
                      <a:pt x="94" y="39"/>
                    </a:lnTo>
                    <a:lnTo>
                      <a:pt x="92" y="69"/>
                    </a:lnTo>
                    <a:lnTo>
                      <a:pt x="86" y="99"/>
                    </a:lnTo>
                    <a:lnTo>
                      <a:pt x="76" y="127"/>
                    </a:lnTo>
                    <a:lnTo>
                      <a:pt x="62" y="154"/>
                    </a:lnTo>
                    <a:lnTo>
                      <a:pt x="44" y="179"/>
                    </a:lnTo>
                    <a:lnTo>
                      <a:pt x="24" y="203"/>
                    </a:lnTo>
                    <a:lnTo>
                      <a:pt x="0" y="223"/>
                    </a:lnTo>
                    <a:lnTo>
                      <a:pt x="33" y="207"/>
                    </a:lnTo>
                    <a:lnTo>
                      <a:pt x="62" y="186"/>
                    </a:lnTo>
                    <a:lnTo>
                      <a:pt x="89" y="161"/>
                    </a:lnTo>
                    <a:lnTo>
                      <a:pt x="110" y="134"/>
                    </a:lnTo>
                    <a:lnTo>
                      <a:pt x="127" y="103"/>
                    </a:lnTo>
                    <a:lnTo>
                      <a:pt x="139" y="70"/>
                    </a:lnTo>
                    <a:lnTo>
                      <a:pt x="145" y="36"/>
                    </a:lnTo>
                    <a:lnTo>
                      <a:pt x="145" y="0"/>
                    </a:lnTo>
                    <a:lnTo>
                      <a:pt x="124" y="2"/>
                    </a:lnTo>
                    <a:lnTo>
                      <a:pt x="91"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07" name="Freeform 255"/>
              <p:cNvSpPr>
                <a:spLocks/>
              </p:cNvSpPr>
              <p:nvPr/>
            </p:nvSpPr>
            <p:spPr bwMode="auto">
              <a:xfrm>
                <a:off x="1284" y="3147"/>
                <a:ext cx="167" cy="12"/>
              </a:xfrm>
              <a:custGeom>
                <a:avLst/>
                <a:gdLst>
                  <a:gd name="T0" fmla="*/ 0 w 501"/>
                  <a:gd name="T1" fmla="*/ 0 h 34"/>
                  <a:gd name="T2" fmla="*/ 0 w 501"/>
                  <a:gd name="T3" fmla="*/ 0 h 34"/>
                  <a:gd name="T4" fmla="*/ 0 w 501"/>
                  <a:gd name="T5" fmla="*/ 0 h 34"/>
                  <a:gd name="T6" fmla="*/ 0 w 501"/>
                  <a:gd name="T7" fmla="*/ 0 h 34"/>
                  <a:gd name="T8" fmla="*/ 0 60000 65536"/>
                  <a:gd name="T9" fmla="*/ 0 60000 65536"/>
                  <a:gd name="T10" fmla="*/ 0 60000 65536"/>
                  <a:gd name="T11" fmla="*/ 0 60000 65536"/>
                  <a:gd name="T12" fmla="*/ 0 w 501"/>
                  <a:gd name="T13" fmla="*/ 0 h 34"/>
                  <a:gd name="T14" fmla="*/ 501 w 501"/>
                  <a:gd name="T15" fmla="*/ 34 h 34"/>
                </a:gdLst>
                <a:ahLst/>
                <a:cxnLst>
                  <a:cxn ang="T8">
                    <a:pos x="T0" y="T1"/>
                  </a:cxn>
                  <a:cxn ang="T9">
                    <a:pos x="T2" y="T3"/>
                  </a:cxn>
                  <a:cxn ang="T10">
                    <a:pos x="T4" y="T5"/>
                  </a:cxn>
                  <a:cxn ang="T11">
                    <a:pos x="T6" y="T7"/>
                  </a:cxn>
                </a:cxnLst>
                <a:rect l="T12" t="T13" r="T14" b="T15"/>
                <a:pathLst>
                  <a:path w="501" h="34">
                    <a:moveTo>
                      <a:pt x="501" y="34"/>
                    </a:moveTo>
                    <a:lnTo>
                      <a:pt x="0" y="34"/>
                    </a:lnTo>
                    <a:lnTo>
                      <a:pt x="456" y="0"/>
                    </a:lnTo>
                    <a:lnTo>
                      <a:pt x="501"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08" name="Freeform 256"/>
              <p:cNvSpPr>
                <a:spLocks/>
              </p:cNvSpPr>
              <p:nvPr/>
            </p:nvSpPr>
            <p:spPr bwMode="auto">
              <a:xfrm>
                <a:off x="1149" y="2967"/>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7"/>
                    </a:lnTo>
                    <a:lnTo>
                      <a:pt x="324"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09" name="Freeform 257"/>
              <p:cNvSpPr>
                <a:spLocks/>
              </p:cNvSpPr>
              <p:nvPr/>
            </p:nvSpPr>
            <p:spPr bwMode="auto">
              <a:xfrm>
                <a:off x="1556" y="2906"/>
                <a:ext cx="48" cy="75"/>
              </a:xfrm>
              <a:custGeom>
                <a:avLst/>
                <a:gdLst>
                  <a:gd name="T0" fmla="*/ 0 w 145"/>
                  <a:gd name="T1" fmla="*/ 0 h 224"/>
                  <a:gd name="T2" fmla="*/ 0 w 145"/>
                  <a:gd name="T3" fmla="*/ 0 h 224"/>
                  <a:gd name="T4" fmla="*/ 0 w 145"/>
                  <a:gd name="T5" fmla="*/ 0 h 224"/>
                  <a:gd name="T6" fmla="*/ 0 w 145"/>
                  <a:gd name="T7" fmla="*/ 0 h 224"/>
                  <a:gd name="T8" fmla="*/ 0 w 145"/>
                  <a:gd name="T9" fmla="*/ 0 h 224"/>
                  <a:gd name="T10" fmla="*/ 0 w 145"/>
                  <a:gd name="T11" fmla="*/ 0 h 224"/>
                  <a:gd name="T12" fmla="*/ 0 w 145"/>
                  <a:gd name="T13" fmla="*/ 0 h 224"/>
                  <a:gd name="T14" fmla="*/ 0 w 145"/>
                  <a:gd name="T15" fmla="*/ 0 h 224"/>
                  <a:gd name="T16" fmla="*/ 0 w 145"/>
                  <a:gd name="T17" fmla="*/ 0 h 224"/>
                  <a:gd name="T18" fmla="*/ 0 w 145"/>
                  <a:gd name="T19" fmla="*/ 0 h 224"/>
                  <a:gd name="T20" fmla="*/ 0 w 145"/>
                  <a:gd name="T21" fmla="*/ 0 h 224"/>
                  <a:gd name="T22" fmla="*/ 0 w 145"/>
                  <a:gd name="T23" fmla="*/ 0 h 224"/>
                  <a:gd name="T24" fmla="*/ 0 w 145"/>
                  <a:gd name="T25" fmla="*/ 0 h 224"/>
                  <a:gd name="T26" fmla="*/ 0 w 145"/>
                  <a:gd name="T27" fmla="*/ 0 h 224"/>
                  <a:gd name="T28" fmla="*/ 0 w 145"/>
                  <a:gd name="T29" fmla="*/ 0 h 224"/>
                  <a:gd name="T30" fmla="*/ 0 w 145"/>
                  <a:gd name="T31" fmla="*/ 0 h 224"/>
                  <a:gd name="T32" fmla="*/ 0 w 145"/>
                  <a:gd name="T33" fmla="*/ 0 h 224"/>
                  <a:gd name="T34" fmla="*/ 0 w 145"/>
                  <a:gd name="T35" fmla="*/ 0 h 224"/>
                  <a:gd name="T36" fmla="*/ 0 w 145"/>
                  <a:gd name="T37" fmla="*/ 0 h 2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4"/>
                  <a:gd name="T59" fmla="*/ 145 w 145"/>
                  <a:gd name="T60" fmla="*/ 224 h 2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4">
                    <a:moveTo>
                      <a:pt x="92" y="8"/>
                    </a:moveTo>
                    <a:lnTo>
                      <a:pt x="94" y="39"/>
                    </a:lnTo>
                    <a:lnTo>
                      <a:pt x="93" y="69"/>
                    </a:lnTo>
                    <a:lnTo>
                      <a:pt x="87" y="98"/>
                    </a:lnTo>
                    <a:lnTo>
                      <a:pt x="76" y="127"/>
                    </a:lnTo>
                    <a:lnTo>
                      <a:pt x="62" y="154"/>
                    </a:lnTo>
                    <a:lnTo>
                      <a:pt x="45" y="180"/>
                    </a:lnTo>
                    <a:lnTo>
                      <a:pt x="24" y="203"/>
                    </a:lnTo>
                    <a:lnTo>
                      <a:pt x="0" y="224"/>
                    </a:lnTo>
                    <a:lnTo>
                      <a:pt x="33" y="207"/>
                    </a:lnTo>
                    <a:lnTo>
                      <a:pt x="63" y="186"/>
                    </a:lnTo>
                    <a:lnTo>
                      <a:pt x="89" y="162"/>
                    </a:lnTo>
                    <a:lnTo>
                      <a:pt x="111" y="134"/>
                    </a:lnTo>
                    <a:lnTo>
                      <a:pt x="127" y="103"/>
                    </a:lnTo>
                    <a:lnTo>
                      <a:pt x="139" y="70"/>
                    </a:lnTo>
                    <a:lnTo>
                      <a:pt x="145" y="36"/>
                    </a:lnTo>
                    <a:lnTo>
                      <a:pt x="145" y="0"/>
                    </a:lnTo>
                    <a:lnTo>
                      <a:pt x="125" y="3"/>
                    </a:lnTo>
                    <a:lnTo>
                      <a:pt x="92" y="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10" name="Freeform 258"/>
              <p:cNvSpPr>
                <a:spLocks/>
              </p:cNvSpPr>
              <p:nvPr/>
            </p:nvSpPr>
            <p:spPr bwMode="auto">
              <a:xfrm>
                <a:off x="1496" y="2906"/>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6"/>
                    </a:lnTo>
                    <a:lnTo>
                      <a:pt x="324"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11" name="Freeform 259"/>
              <p:cNvSpPr>
                <a:spLocks/>
              </p:cNvSpPr>
              <p:nvPr/>
            </p:nvSpPr>
            <p:spPr bwMode="auto">
              <a:xfrm>
                <a:off x="1345" y="2867"/>
                <a:ext cx="9" cy="202"/>
              </a:xfrm>
              <a:custGeom>
                <a:avLst/>
                <a:gdLst>
                  <a:gd name="T0" fmla="*/ 0 w 28"/>
                  <a:gd name="T1" fmla="*/ 0 h 608"/>
                  <a:gd name="T2" fmla="*/ 0 w 28"/>
                  <a:gd name="T3" fmla="*/ 0 h 608"/>
                  <a:gd name="T4" fmla="*/ 0 w 28"/>
                  <a:gd name="T5" fmla="*/ 0 h 608"/>
                  <a:gd name="T6" fmla="*/ 0 w 28"/>
                  <a:gd name="T7" fmla="*/ 0 h 608"/>
                  <a:gd name="T8" fmla="*/ 0 60000 65536"/>
                  <a:gd name="T9" fmla="*/ 0 60000 65536"/>
                  <a:gd name="T10" fmla="*/ 0 60000 65536"/>
                  <a:gd name="T11" fmla="*/ 0 60000 65536"/>
                  <a:gd name="T12" fmla="*/ 0 w 28"/>
                  <a:gd name="T13" fmla="*/ 0 h 608"/>
                  <a:gd name="T14" fmla="*/ 28 w 28"/>
                  <a:gd name="T15" fmla="*/ 608 h 608"/>
                </a:gdLst>
                <a:ahLst/>
                <a:cxnLst>
                  <a:cxn ang="T8">
                    <a:pos x="T0" y="T1"/>
                  </a:cxn>
                  <a:cxn ang="T9">
                    <a:pos x="T2" y="T3"/>
                  </a:cxn>
                  <a:cxn ang="T10">
                    <a:pos x="T4" y="T5"/>
                  </a:cxn>
                  <a:cxn ang="T11">
                    <a:pos x="T6" y="T7"/>
                  </a:cxn>
                </a:cxnLst>
                <a:rect l="T12" t="T13" r="T14" b="T15"/>
                <a:pathLst>
                  <a:path w="28" h="608">
                    <a:moveTo>
                      <a:pt x="0" y="0"/>
                    </a:moveTo>
                    <a:lnTo>
                      <a:pt x="0" y="608"/>
                    </a:lnTo>
                    <a:lnTo>
                      <a:pt x="28" y="36"/>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12" name="Freeform 260"/>
              <p:cNvSpPr>
                <a:spLocks/>
              </p:cNvSpPr>
              <p:nvPr/>
            </p:nvSpPr>
            <p:spPr bwMode="auto">
              <a:xfrm>
                <a:off x="1342" y="2771"/>
                <a:ext cx="10" cy="10"/>
              </a:xfrm>
              <a:custGeom>
                <a:avLst/>
                <a:gdLst>
                  <a:gd name="T0" fmla="*/ 0 w 30"/>
                  <a:gd name="T1" fmla="*/ 0 h 29"/>
                  <a:gd name="T2" fmla="*/ 0 w 30"/>
                  <a:gd name="T3" fmla="*/ 0 h 29"/>
                  <a:gd name="T4" fmla="*/ 0 w 30"/>
                  <a:gd name="T5" fmla="*/ 0 h 29"/>
                  <a:gd name="T6" fmla="*/ 0 w 30"/>
                  <a:gd name="T7" fmla="*/ 0 h 29"/>
                  <a:gd name="T8" fmla="*/ 0 w 30"/>
                  <a:gd name="T9" fmla="*/ 0 h 29"/>
                  <a:gd name="T10" fmla="*/ 0 w 30"/>
                  <a:gd name="T11" fmla="*/ 0 h 29"/>
                  <a:gd name="T12" fmla="*/ 0 w 30"/>
                  <a:gd name="T13" fmla="*/ 0 h 29"/>
                  <a:gd name="T14" fmla="*/ 0 w 30"/>
                  <a:gd name="T15" fmla="*/ 0 h 29"/>
                  <a:gd name="T16" fmla="*/ 0 w 30"/>
                  <a:gd name="T17" fmla="*/ 0 h 29"/>
                  <a:gd name="T18" fmla="*/ 0 w 30"/>
                  <a:gd name="T19" fmla="*/ 0 h 29"/>
                  <a:gd name="T20" fmla="*/ 0 w 30"/>
                  <a:gd name="T21" fmla="*/ 0 h 29"/>
                  <a:gd name="T22" fmla="*/ 0 w 30"/>
                  <a:gd name="T23" fmla="*/ 0 h 29"/>
                  <a:gd name="T24" fmla="*/ 0 w 30"/>
                  <a:gd name="T25" fmla="*/ 0 h 29"/>
                  <a:gd name="T26" fmla="*/ 0 w 30"/>
                  <a:gd name="T27" fmla="*/ 0 h 29"/>
                  <a:gd name="T28" fmla="*/ 0 w 30"/>
                  <a:gd name="T29" fmla="*/ 0 h 29"/>
                  <a:gd name="T30" fmla="*/ 0 w 30"/>
                  <a:gd name="T31" fmla="*/ 0 h 29"/>
                  <a:gd name="T32" fmla="*/ 0 w 30"/>
                  <a:gd name="T33" fmla="*/ 0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
                  <a:gd name="T52" fmla="*/ 0 h 29"/>
                  <a:gd name="T53" fmla="*/ 30 w 30"/>
                  <a:gd name="T54" fmla="*/ 29 h 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0" h="29">
                    <a:moveTo>
                      <a:pt x="15" y="29"/>
                    </a:moveTo>
                    <a:lnTo>
                      <a:pt x="22" y="28"/>
                    </a:lnTo>
                    <a:lnTo>
                      <a:pt x="26" y="25"/>
                    </a:lnTo>
                    <a:lnTo>
                      <a:pt x="29" y="21"/>
                    </a:lnTo>
                    <a:lnTo>
                      <a:pt x="30" y="15"/>
                    </a:lnTo>
                    <a:lnTo>
                      <a:pt x="29" y="8"/>
                    </a:lnTo>
                    <a:lnTo>
                      <a:pt x="26" y="4"/>
                    </a:lnTo>
                    <a:lnTo>
                      <a:pt x="22" y="1"/>
                    </a:lnTo>
                    <a:lnTo>
                      <a:pt x="15" y="0"/>
                    </a:lnTo>
                    <a:lnTo>
                      <a:pt x="9" y="1"/>
                    </a:lnTo>
                    <a:lnTo>
                      <a:pt x="5" y="4"/>
                    </a:lnTo>
                    <a:lnTo>
                      <a:pt x="1" y="8"/>
                    </a:lnTo>
                    <a:lnTo>
                      <a:pt x="0" y="15"/>
                    </a:lnTo>
                    <a:lnTo>
                      <a:pt x="1" y="21"/>
                    </a:lnTo>
                    <a:lnTo>
                      <a:pt x="5" y="25"/>
                    </a:lnTo>
                    <a:lnTo>
                      <a:pt x="9" y="28"/>
                    </a:lnTo>
                    <a:lnTo>
                      <a:pt x="15" y="2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813" name="Freeform 261"/>
              <p:cNvSpPr>
                <a:spLocks/>
              </p:cNvSpPr>
              <p:nvPr/>
            </p:nvSpPr>
            <p:spPr bwMode="auto">
              <a:xfrm>
                <a:off x="1380" y="2810"/>
                <a:ext cx="153" cy="26"/>
              </a:xfrm>
              <a:custGeom>
                <a:avLst/>
                <a:gdLst>
                  <a:gd name="T0" fmla="*/ 0 w 459"/>
                  <a:gd name="T1" fmla="*/ 0 h 80"/>
                  <a:gd name="T2" fmla="*/ 0 w 459"/>
                  <a:gd name="T3" fmla="*/ 0 h 80"/>
                  <a:gd name="T4" fmla="*/ 0 w 459"/>
                  <a:gd name="T5" fmla="*/ 0 h 80"/>
                  <a:gd name="T6" fmla="*/ 0 w 459"/>
                  <a:gd name="T7" fmla="*/ 0 h 80"/>
                  <a:gd name="T8" fmla="*/ 0 60000 65536"/>
                  <a:gd name="T9" fmla="*/ 0 60000 65536"/>
                  <a:gd name="T10" fmla="*/ 0 60000 65536"/>
                  <a:gd name="T11" fmla="*/ 0 60000 65536"/>
                  <a:gd name="T12" fmla="*/ 0 w 459"/>
                  <a:gd name="T13" fmla="*/ 0 h 80"/>
                  <a:gd name="T14" fmla="*/ 459 w 459"/>
                  <a:gd name="T15" fmla="*/ 80 h 80"/>
                </a:gdLst>
                <a:ahLst/>
                <a:cxnLst>
                  <a:cxn ang="T8">
                    <a:pos x="T0" y="T1"/>
                  </a:cxn>
                  <a:cxn ang="T9">
                    <a:pos x="T2" y="T3"/>
                  </a:cxn>
                  <a:cxn ang="T10">
                    <a:pos x="T4" y="T5"/>
                  </a:cxn>
                  <a:cxn ang="T11">
                    <a:pos x="T6" y="T7"/>
                  </a:cxn>
                </a:cxnLst>
                <a:rect l="T12" t="T13" r="T14" b="T15"/>
                <a:pathLst>
                  <a:path w="459" h="80">
                    <a:moveTo>
                      <a:pt x="459" y="31"/>
                    </a:moveTo>
                    <a:lnTo>
                      <a:pt x="454" y="0"/>
                    </a:lnTo>
                    <a:lnTo>
                      <a:pt x="0" y="80"/>
                    </a:lnTo>
                    <a:lnTo>
                      <a:pt x="459" y="3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sp>
          <p:nvSpPr>
            <p:cNvPr id="28772" name="Freeform 262"/>
            <p:cNvSpPr>
              <a:spLocks/>
            </p:cNvSpPr>
            <p:nvPr/>
          </p:nvSpPr>
          <p:spPr bwMode="auto">
            <a:xfrm>
              <a:off x="3714" y="660"/>
              <a:ext cx="312" cy="101"/>
            </a:xfrm>
            <a:custGeom>
              <a:avLst/>
              <a:gdLst>
                <a:gd name="T0" fmla="*/ 0 w 422"/>
                <a:gd name="T1" fmla="*/ 3 h 136"/>
                <a:gd name="T2" fmla="*/ 1 w 422"/>
                <a:gd name="T3" fmla="*/ 1 h 136"/>
                <a:gd name="T4" fmla="*/ 2 w 422"/>
                <a:gd name="T5" fmla="*/ 5 h 136"/>
                <a:gd name="T6" fmla="*/ 4 w 422"/>
                <a:gd name="T7" fmla="*/ 1 h 136"/>
                <a:gd name="T8" fmla="*/ 4 w 422"/>
                <a:gd name="T9" fmla="*/ 5 h 136"/>
                <a:gd name="T10" fmla="*/ 5 w 422"/>
                <a:gd name="T11" fmla="*/ 3 h 136"/>
                <a:gd name="T12" fmla="*/ 5 w 422"/>
                <a:gd name="T13" fmla="*/ 1 h 136"/>
                <a:gd name="T14" fmla="*/ 7 w 422"/>
                <a:gd name="T15" fmla="*/ 2 h 136"/>
                <a:gd name="T16" fmla="*/ 9 w 422"/>
                <a:gd name="T17" fmla="*/ 4 h 136"/>
                <a:gd name="T18" fmla="*/ 10 w 422"/>
                <a:gd name="T19" fmla="*/ 1 h 136"/>
                <a:gd name="T20" fmla="*/ 12 w 422"/>
                <a:gd name="T21" fmla="*/ 4 h 136"/>
                <a:gd name="T22" fmla="*/ 13 w 422"/>
                <a:gd name="T23" fmla="*/ 1 h 136"/>
                <a:gd name="T24" fmla="*/ 15 w 422"/>
                <a:gd name="T25" fmla="*/ 1 h 136"/>
                <a:gd name="T26" fmla="*/ 16 w 422"/>
                <a:gd name="T27" fmla="*/ 4 h 1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22"/>
                <a:gd name="T43" fmla="*/ 0 h 136"/>
                <a:gd name="T44" fmla="*/ 422 w 422"/>
                <a:gd name="T45" fmla="*/ 136 h 1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22" h="136">
                  <a:moveTo>
                    <a:pt x="0" y="80"/>
                  </a:moveTo>
                  <a:cubicBezTo>
                    <a:pt x="5" y="68"/>
                    <a:pt x="20" y="0"/>
                    <a:pt x="29" y="9"/>
                  </a:cubicBezTo>
                  <a:cubicBezTo>
                    <a:pt x="38" y="18"/>
                    <a:pt x="42" y="136"/>
                    <a:pt x="53" y="135"/>
                  </a:cubicBezTo>
                  <a:cubicBezTo>
                    <a:pt x="64" y="134"/>
                    <a:pt x="85" y="5"/>
                    <a:pt x="95" y="3"/>
                  </a:cubicBezTo>
                  <a:cubicBezTo>
                    <a:pt x="105" y="1"/>
                    <a:pt x="103" y="111"/>
                    <a:pt x="112" y="122"/>
                  </a:cubicBezTo>
                  <a:cubicBezTo>
                    <a:pt x="121" y="133"/>
                    <a:pt x="141" y="90"/>
                    <a:pt x="147" y="71"/>
                  </a:cubicBezTo>
                  <a:cubicBezTo>
                    <a:pt x="152" y="53"/>
                    <a:pt x="141" y="14"/>
                    <a:pt x="147" y="11"/>
                  </a:cubicBezTo>
                  <a:cubicBezTo>
                    <a:pt x="152" y="9"/>
                    <a:pt x="165" y="36"/>
                    <a:pt x="180" y="54"/>
                  </a:cubicBezTo>
                  <a:cubicBezTo>
                    <a:pt x="195" y="72"/>
                    <a:pt x="222" y="127"/>
                    <a:pt x="239" y="120"/>
                  </a:cubicBezTo>
                  <a:cubicBezTo>
                    <a:pt x="256" y="113"/>
                    <a:pt x="272" y="10"/>
                    <a:pt x="284" y="9"/>
                  </a:cubicBezTo>
                  <a:cubicBezTo>
                    <a:pt x="296" y="8"/>
                    <a:pt x="301" y="113"/>
                    <a:pt x="314" y="114"/>
                  </a:cubicBezTo>
                  <a:cubicBezTo>
                    <a:pt x="327" y="115"/>
                    <a:pt x="351" y="28"/>
                    <a:pt x="365" y="15"/>
                  </a:cubicBezTo>
                  <a:cubicBezTo>
                    <a:pt x="379" y="2"/>
                    <a:pt x="392" y="18"/>
                    <a:pt x="401" y="33"/>
                  </a:cubicBezTo>
                  <a:cubicBezTo>
                    <a:pt x="410" y="48"/>
                    <a:pt x="418" y="93"/>
                    <a:pt x="422" y="108"/>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nvGrpSpPr>
            <p:cNvPr id="28773" name="Group 263"/>
            <p:cNvGrpSpPr>
              <a:grpSpLocks/>
            </p:cNvGrpSpPr>
            <p:nvPr/>
          </p:nvGrpSpPr>
          <p:grpSpPr bwMode="auto">
            <a:xfrm>
              <a:off x="3704" y="809"/>
              <a:ext cx="410" cy="0"/>
              <a:chOff x="1073" y="2443"/>
              <a:chExt cx="555" cy="0"/>
            </a:xfrm>
          </p:grpSpPr>
          <p:sp>
            <p:nvSpPr>
              <p:cNvPr id="28782" name="Line 264"/>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8783" name="Line 265"/>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8784" name="Line 266"/>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28774" name="Group 267"/>
            <p:cNvGrpSpPr>
              <a:grpSpLocks/>
            </p:cNvGrpSpPr>
            <p:nvPr/>
          </p:nvGrpSpPr>
          <p:grpSpPr bwMode="auto">
            <a:xfrm>
              <a:off x="3704" y="880"/>
              <a:ext cx="410" cy="0"/>
              <a:chOff x="1073" y="2443"/>
              <a:chExt cx="555" cy="0"/>
            </a:xfrm>
          </p:grpSpPr>
          <p:sp>
            <p:nvSpPr>
              <p:cNvPr id="28779" name="Line 268"/>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8780" name="Line 269"/>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8781" name="Line 270"/>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28775" name="Group 271"/>
            <p:cNvGrpSpPr>
              <a:grpSpLocks/>
            </p:cNvGrpSpPr>
            <p:nvPr/>
          </p:nvGrpSpPr>
          <p:grpSpPr bwMode="auto">
            <a:xfrm>
              <a:off x="3704" y="951"/>
              <a:ext cx="410" cy="0"/>
              <a:chOff x="1073" y="2443"/>
              <a:chExt cx="555" cy="0"/>
            </a:xfrm>
          </p:grpSpPr>
          <p:sp>
            <p:nvSpPr>
              <p:cNvPr id="28776" name="Line 272"/>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8777" name="Line 273"/>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8778" name="Line 274"/>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grpSp>
        <p:nvGrpSpPr>
          <p:cNvPr id="28703" name="Group 275"/>
          <p:cNvGrpSpPr>
            <a:grpSpLocks/>
          </p:cNvGrpSpPr>
          <p:nvPr/>
        </p:nvGrpSpPr>
        <p:grpSpPr bwMode="auto">
          <a:xfrm>
            <a:off x="2219325" y="4017963"/>
            <a:ext cx="1335088" cy="735012"/>
            <a:chOff x="786" y="2531"/>
            <a:chExt cx="841" cy="463"/>
          </a:xfrm>
        </p:grpSpPr>
        <p:sp>
          <p:nvSpPr>
            <p:cNvPr id="28759" name="Freeform 276"/>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28760" name="Line 277"/>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28761" name="Line 278"/>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28762" name="Line 279"/>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28763" name="Freeform 280"/>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8764" name="Freeform 281"/>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28765" name="Freeform 282"/>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8766" name="Freeform 283"/>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8767" name="Freeform 284"/>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8768" name="Freeform 285"/>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8769" name="Freeform 286"/>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grpSp>
        <p:nvGrpSpPr>
          <p:cNvPr id="28704" name="Group 287"/>
          <p:cNvGrpSpPr>
            <a:grpSpLocks/>
          </p:cNvGrpSpPr>
          <p:nvPr/>
        </p:nvGrpSpPr>
        <p:grpSpPr bwMode="auto">
          <a:xfrm>
            <a:off x="2243138" y="4670425"/>
            <a:ext cx="1335087" cy="735013"/>
            <a:chOff x="786" y="2531"/>
            <a:chExt cx="841" cy="463"/>
          </a:xfrm>
        </p:grpSpPr>
        <p:sp>
          <p:nvSpPr>
            <p:cNvPr id="28748" name="Freeform 288"/>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28749" name="Line 289"/>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28750" name="Line 290"/>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28751" name="Line 291"/>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28752" name="Freeform 292"/>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8753" name="Freeform 293"/>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28754" name="Freeform 294"/>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8755" name="Freeform 295"/>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8756" name="Freeform 296"/>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8757" name="Freeform 297"/>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8758" name="Freeform 298"/>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sp>
        <p:nvSpPr>
          <p:cNvPr id="28705" name="Text Box 299"/>
          <p:cNvSpPr txBox="1">
            <a:spLocks noChangeArrowheads="1"/>
          </p:cNvSpPr>
          <p:nvPr/>
        </p:nvSpPr>
        <p:spPr bwMode="auto">
          <a:xfrm>
            <a:off x="5945188" y="1751013"/>
            <a:ext cx="1171575"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coverage</a:t>
            </a:r>
          </a:p>
        </p:txBody>
      </p:sp>
      <p:sp>
        <p:nvSpPr>
          <p:cNvPr id="28706" name="Text Box 300"/>
          <p:cNvSpPr txBox="1">
            <a:spLocks noChangeArrowheads="1"/>
          </p:cNvSpPr>
          <p:nvPr/>
        </p:nvSpPr>
        <p:spPr bwMode="auto">
          <a:xfrm>
            <a:off x="6911975" y="2432050"/>
            <a:ext cx="180022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coverage term</a:t>
            </a:r>
          </a:p>
        </p:txBody>
      </p:sp>
      <p:sp>
        <p:nvSpPr>
          <p:cNvPr id="28707" name="Line 301"/>
          <p:cNvSpPr>
            <a:spLocks noChangeShapeType="1"/>
          </p:cNvSpPr>
          <p:nvPr/>
        </p:nvSpPr>
        <p:spPr bwMode="auto">
          <a:xfrm flipH="1">
            <a:off x="5986463" y="2357438"/>
            <a:ext cx="542925"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8708" name="Freeform 302"/>
          <p:cNvSpPr>
            <a:spLocks/>
          </p:cNvSpPr>
          <p:nvPr/>
        </p:nvSpPr>
        <p:spPr bwMode="auto">
          <a:xfrm>
            <a:off x="6275388" y="2093913"/>
            <a:ext cx="384175" cy="495300"/>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8709" name="Line 303"/>
          <p:cNvSpPr>
            <a:spLocks noChangeShapeType="1"/>
          </p:cNvSpPr>
          <p:nvPr/>
        </p:nvSpPr>
        <p:spPr bwMode="auto">
          <a:xfrm flipH="1">
            <a:off x="5986463" y="2928938"/>
            <a:ext cx="528637"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8710" name="Freeform 304"/>
          <p:cNvSpPr>
            <a:spLocks/>
          </p:cNvSpPr>
          <p:nvPr/>
        </p:nvSpPr>
        <p:spPr bwMode="auto">
          <a:xfrm>
            <a:off x="6284913" y="2674938"/>
            <a:ext cx="384175" cy="495300"/>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8711" name="Group 305"/>
          <p:cNvGrpSpPr>
            <a:grpSpLocks/>
          </p:cNvGrpSpPr>
          <p:nvPr/>
        </p:nvGrpSpPr>
        <p:grpSpPr bwMode="auto">
          <a:xfrm>
            <a:off x="6024563" y="4003675"/>
            <a:ext cx="542925" cy="695325"/>
            <a:chOff x="3183" y="2522"/>
            <a:chExt cx="342" cy="438"/>
          </a:xfrm>
        </p:grpSpPr>
        <p:sp>
          <p:nvSpPr>
            <p:cNvPr id="28744" name="Line 306"/>
            <p:cNvSpPr>
              <a:spLocks noChangeShapeType="1"/>
            </p:cNvSpPr>
            <p:nvPr/>
          </p:nvSpPr>
          <p:spPr bwMode="auto">
            <a:xfrm flipH="1">
              <a:off x="3183" y="2625"/>
              <a:ext cx="342"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8745" name="Freeform 307"/>
            <p:cNvSpPr>
              <a:spLocks/>
            </p:cNvSpPr>
            <p:nvPr/>
          </p:nvSpPr>
          <p:spPr bwMode="auto">
            <a:xfrm>
              <a:off x="3365" y="2522"/>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8746" name="Line 308"/>
            <p:cNvSpPr>
              <a:spLocks noChangeShapeType="1"/>
            </p:cNvSpPr>
            <p:nvPr/>
          </p:nvSpPr>
          <p:spPr bwMode="auto">
            <a:xfrm flipH="1">
              <a:off x="3183" y="2859"/>
              <a:ext cx="342"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8747" name="Freeform 309"/>
            <p:cNvSpPr>
              <a:spLocks/>
            </p:cNvSpPr>
            <p:nvPr/>
          </p:nvSpPr>
          <p:spPr bwMode="auto">
            <a:xfrm>
              <a:off x="3365" y="2756"/>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grpSp>
        <p:nvGrpSpPr>
          <p:cNvPr id="28712" name="Group 310"/>
          <p:cNvGrpSpPr>
            <a:grpSpLocks/>
          </p:cNvGrpSpPr>
          <p:nvPr/>
        </p:nvGrpSpPr>
        <p:grpSpPr bwMode="auto">
          <a:xfrm>
            <a:off x="6024563" y="4884738"/>
            <a:ext cx="542925" cy="695325"/>
            <a:chOff x="3183" y="2522"/>
            <a:chExt cx="342" cy="438"/>
          </a:xfrm>
        </p:grpSpPr>
        <p:sp>
          <p:nvSpPr>
            <p:cNvPr id="28740" name="Line 311"/>
            <p:cNvSpPr>
              <a:spLocks noChangeShapeType="1"/>
            </p:cNvSpPr>
            <p:nvPr/>
          </p:nvSpPr>
          <p:spPr bwMode="auto">
            <a:xfrm flipH="1">
              <a:off x="3183" y="2625"/>
              <a:ext cx="342"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8741" name="Freeform 312"/>
            <p:cNvSpPr>
              <a:spLocks/>
            </p:cNvSpPr>
            <p:nvPr/>
          </p:nvSpPr>
          <p:spPr bwMode="auto">
            <a:xfrm>
              <a:off x="3365" y="2522"/>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8742" name="Line 313"/>
            <p:cNvSpPr>
              <a:spLocks noChangeShapeType="1"/>
            </p:cNvSpPr>
            <p:nvPr/>
          </p:nvSpPr>
          <p:spPr bwMode="auto">
            <a:xfrm flipH="1">
              <a:off x="3183" y="2859"/>
              <a:ext cx="342"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8743" name="Freeform 314"/>
            <p:cNvSpPr>
              <a:spLocks/>
            </p:cNvSpPr>
            <p:nvPr/>
          </p:nvSpPr>
          <p:spPr bwMode="auto">
            <a:xfrm>
              <a:off x="3365" y="2756"/>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grpSp>
        <p:nvGrpSpPr>
          <p:cNvPr id="28713" name="Group 315"/>
          <p:cNvGrpSpPr>
            <a:grpSpLocks/>
          </p:cNvGrpSpPr>
          <p:nvPr/>
        </p:nvGrpSpPr>
        <p:grpSpPr bwMode="auto">
          <a:xfrm>
            <a:off x="6024563" y="5722938"/>
            <a:ext cx="542925" cy="695325"/>
            <a:chOff x="3183" y="2522"/>
            <a:chExt cx="342" cy="438"/>
          </a:xfrm>
        </p:grpSpPr>
        <p:sp>
          <p:nvSpPr>
            <p:cNvPr id="28736" name="Line 316"/>
            <p:cNvSpPr>
              <a:spLocks noChangeShapeType="1"/>
            </p:cNvSpPr>
            <p:nvPr/>
          </p:nvSpPr>
          <p:spPr bwMode="auto">
            <a:xfrm flipH="1">
              <a:off x="3183" y="2625"/>
              <a:ext cx="342"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8737" name="Freeform 317"/>
            <p:cNvSpPr>
              <a:spLocks/>
            </p:cNvSpPr>
            <p:nvPr/>
          </p:nvSpPr>
          <p:spPr bwMode="auto">
            <a:xfrm>
              <a:off x="3365" y="2522"/>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8738" name="Line 318"/>
            <p:cNvSpPr>
              <a:spLocks noChangeShapeType="1"/>
            </p:cNvSpPr>
            <p:nvPr/>
          </p:nvSpPr>
          <p:spPr bwMode="auto">
            <a:xfrm flipH="1">
              <a:off x="3183" y="2859"/>
              <a:ext cx="342"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8739" name="Freeform 319"/>
            <p:cNvSpPr>
              <a:spLocks/>
            </p:cNvSpPr>
            <p:nvPr/>
          </p:nvSpPr>
          <p:spPr bwMode="auto">
            <a:xfrm>
              <a:off x="3365" y="2756"/>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grpSp>
        <p:nvGrpSpPr>
          <p:cNvPr id="28714" name="Group 320"/>
          <p:cNvGrpSpPr>
            <a:grpSpLocks/>
          </p:cNvGrpSpPr>
          <p:nvPr/>
        </p:nvGrpSpPr>
        <p:grpSpPr bwMode="auto">
          <a:xfrm>
            <a:off x="6662738" y="2711450"/>
            <a:ext cx="962025" cy="155575"/>
            <a:chOff x="3612" y="3976"/>
            <a:chExt cx="606" cy="98"/>
          </a:xfrm>
        </p:grpSpPr>
        <p:sp>
          <p:nvSpPr>
            <p:cNvPr id="28725" name="Line 321"/>
            <p:cNvSpPr>
              <a:spLocks noChangeShapeType="1"/>
            </p:cNvSpPr>
            <p:nvPr/>
          </p:nvSpPr>
          <p:spPr bwMode="auto">
            <a:xfrm flipH="1">
              <a:off x="3612" y="4035"/>
              <a:ext cx="243"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28726" name="Group 322"/>
            <p:cNvGrpSpPr>
              <a:grpSpLocks/>
            </p:cNvGrpSpPr>
            <p:nvPr/>
          </p:nvGrpSpPr>
          <p:grpSpPr bwMode="auto">
            <a:xfrm>
              <a:off x="3776" y="3976"/>
              <a:ext cx="442" cy="98"/>
              <a:chOff x="3818" y="2409"/>
              <a:chExt cx="865" cy="192"/>
            </a:xfrm>
          </p:grpSpPr>
          <p:sp>
            <p:nvSpPr>
              <p:cNvPr id="28727" name="Freeform 323"/>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28728" name="Freeform 324"/>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28729" name="Freeform 325"/>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28730" name="Freeform 326"/>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28731" name="Freeform 327"/>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28732" name="Freeform 328"/>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28733" name="Freeform 329"/>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28734" name="Freeform 330"/>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28735" name="Freeform 331"/>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grpSp>
      <p:grpSp>
        <p:nvGrpSpPr>
          <p:cNvPr id="28715" name="Group 332"/>
          <p:cNvGrpSpPr>
            <a:grpSpLocks/>
          </p:cNvGrpSpPr>
          <p:nvPr/>
        </p:nvGrpSpPr>
        <p:grpSpPr bwMode="auto">
          <a:xfrm>
            <a:off x="6923088" y="2954338"/>
            <a:ext cx="701675" cy="155575"/>
            <a:chOff x="3818" y="2409"/>
            <a:chExt cx="865" cy="192"/>
          </a:xfrm>
        </p:grpSpPr>
        <p:sp>
          <p:nvSpPr>
            <p:cNvPr id="28716" name="Freeform 333"/>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28717" name="Freeform 334"/>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28718" name="Freeform 335"/>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28719" name="Freeform 336"/>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28720" name="Freeform 337"/>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28721" name="Freeform 338"/>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28722" name="Freeform 339"/>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28723" name="Freeform 340"/>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28724" name="Freeform 341"/>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2"/>
          <p:cNvGrpSpPr>
            <a:grpSpLocks/>
          </p:cNvGrpSpPr>
          <p:nvPr/>
        </p:nvGrpSpPr>
        <p:grpSpPr bwMode="auto">
          <a:xfrm>
            <a:off x="5581650" y="6159500"/>
            <a:ext cx="962025" cy="155575"/>
            <a:chOff x="3516" y="3880"/>
            <a:chExt cx="606" cy="98"/>
          </a:xfrm>
        </p:grpSpPr>
        <p:sp>
          <p:nvSpPr>
            <p:cNvPr id="30035" name="Line 3"/>
            <p:cNvSpPr>
              <a:spLocks noChangeShapeType="1"/>
            </p:cNvSpPr>
            <p:nvPr/>
          </p:nvSpPr>
          <p:spPr bwMode="auto">
            <a:xfrm flipH="1">
              <a:off x="3516" y="3939"/>
              <a:ext cx="243"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30036" name="Group 4"/>
            <p:cNvGrpSpPr>
              <a:grpSpLocks/>
            </p:cNvGrpSpPr>
            <p:nvPr/>
          </p:nvGrpSpPr>
          <p:grpSpPr bwMode="auto">
            <a:xfrm>
              <a:off x="3680" y="3880"/>
              <a:ext cx="442" cy="98"/>
              <a:chOff x="3818" y="2409"/>
              <a:chExt cx="865" cy="192"/>
            </a:xfrm>
          </p:grpSpPr>
          <p:sp>
            <p:nvSpPr>
              <p:cNvPr id="30037" name="Freeform 5"/>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30038" name="Freeform 6"/>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30039" name="Freeform 7"/>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30040" name="Freeform 8"/>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30041" name="Freeform 9"/>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30042" name="Freeform 10"/>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30043" name="Freeform 11"/>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30044" name="Freeform 12"/>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30045" name="Freeform 13"/>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grpSp>
      <p:grpSp>
        <p:nvGrpSpPr>
          <p:cNvPr id="29699" name="Group 14"/>
          <p:cNvGrpSpPr>
            <a:grpSpLocks/>
          </p:cNvGrpSpPr>
          <p:nvPr/>
        </p:nvGrpSpPr>
        <p:grpSpPr bwMode="auto">
          <a:xfrm>
            <a:off x="5581650" y="5311775"/>
            <a:ext cx="962025" cy="155575"/>
            <a:chOff x="3516" y="3880"/>
            <a:chExt cx="606" cy="98"/>
          </a:xfrm>
        </p:grpSpPr>
        <p:sp>
          <p:nvSpPr>
            <p:cNvPr id="30024" name="Line 15"/>
            <p:cNvSpPr>
              <a:spLocks noChangeShapeType="1"/>
            </p:cNvSpPr>
            <p:nvPr/>
          </p:nvSpPr>
          <p:spPr bwMode="auto">
            <a:xfrm flipH="1">
              <a:off x="3516" y="3939"/>
              <a:ext cx="243"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30025" name="Group 16"/>
            <p:cNvGrpSpPr>
              <a:grpSpLocks/>
            </p:cNvGrpSpPr>
            <p:nvPr/>
          </p:nvGrpSpPr>
          <p:grpSpPr bwMode="auto">
            <a:xfrm>
              <a:off x="3680" y="3880"/>
              <a:ext cx="442" cy="98"/>
              <a:chOff x="3818" y="2409"/>
              <a:chExt cx="865" cy="192"/>
            </a:xfrm>
          </p:grpSpPr>
          <p:sp>
            <p:nvSpPr>
              <p:cNvPr id="30026" name="Freeform 17"/>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30027" name="Freeform 18"/>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30028" name="Freeform 19"/>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30029" name="Freeform 20"/>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30030" name="Freeform 21"/>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30031" name="Freeform 22"/>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30032" name="Freeform 23"/>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30033" name="Freeform 24"/>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30034" name="Freeform 25"/>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grpSp>
      <p:grpSp>
        <p:nvGrpSpPr>
          <p:cNvPr id="29700" name="Group 26"/>
          <p:cNvGrpSpPr>
            <a:grpSpLocks/>
          </p:cNvGrpSpPr>
          <p:nvPr/>
        </p:nvGrpSpPr>
        <p:grpSpPr bwMode="auto">
          <a:xfrm>
            <a:off x="5581650" y="4421188"/>
            <a:ext cx="962025" cy="155575"/>
            <a:chOff x="3516" y="3880"/>
            <a:chExt cx="606" cy="98"/>
          </a:xfrm>
        </p:grpSpPr>
        <p:sp>
          <p:nvSpPr>
            <p:cNvPr id="30013" name="Line 27"/>
            <p:cNvSpPr>
              <a:spLocks noChangeShapeType="1"/>
            </p:cNvSpPr>
            <p:nvPr/>
          </p:nvSpPr>
          <p:spPr bwMode="auto">
            <a:xfrm flipH="1">
              <a:off x="3516" y="3939"/>
              <a:ext cx="243"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30014" name="Group 28"/>
            <p:cNvGrpSpPr>
              <a:grpSpLocks/>
            </p:cNvGrpSpPr>
            <p:nvPr/>
          </p:nvGrpSpPr>
          <p:grpSpPr bwMode="auto">
            <a:xfrm>
              <a:off x="3680" y="3880"/>
              <a:ext cx="442" cy="98"/>
              <a:chOff x="3818" y="2409"/>
              <a:chExt cx="865" cy="192"/>
            </a:xfrm>
          </p:grpSpPr>
          <p:sp>
            <p:nvSpPr>
              <p:cNvPr id="30015" name="Freeform 29"/>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30016" name="Freeform 30"/>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30017" name="Freeform 31"/>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30018" name="Freeform 32"/>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30019" name="Freeform 33"/>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30020" name="Freeform 34"/>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30021" name="Freeform 35"/>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30022" name="Freeform 36"/>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30023" name="Freeform 37"/>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grpSp>
      <p:sp>
        <p:nvSpPr>
          <p:cNvPr id="29701" name="Line 38"/>
          <p:cNvSpPr>
            <a:spLocks noChangeShapeType="1"/>
          </p:cNvSpPr>
          <p:nvPr/>
        </p:nvSpPr>
        <p:spPr bwMode="auto">
          <a:xfrm flipH="1">
            <a:off x="5562600" y="3033713"/>
            <a:ext cx="514350"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9702" name="Line 39"/>
          <p:cNvSpPr>
            <a:spLocks noChangeShapeType="1"/>
          </p:cNvSpPr>
          <p:nvPr/>
        </p:nvSpPr>
        <p:spPr bwMode="auto">
          <a:xfrm flipV="1">
            <a:off x="4500563" y="1774825"/>
            <a:ext cx="0" cy="1685925"/>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9703" name="Rectangle 40"/>
          <p:cNvSpPr>
            <a:spLocks noGrp="1" noChangeArrowheads="1"/>
          </p:cNvSpPr>
          <p:nvPr>
            <p:ph type="title"/>
          </p:nvPr>
        </p:nvSpPr>
        <p:spPr/>
        <p:txBody>
          <a:bodyPr/>
          <a:lstStyle/>
          <a:p>
            <a:pPr eaLnBrk="1" hangingPunct="1"/>
            <a:r>
              <a:rPr lang="en-US" smtClean="0"/>
              <a:t>Premium</a:t>
            </a:r>
          </a:p>
        </p:txBody>
      </p:sp>
      <p:sp>
        <p:nvSpPr>
          <p:cNvPr id="29704" name="Rectangle 349"/>
          <p:cNvSpPr>
            <a:spLocks noGrp="1" noChangeArrowheads="1"/>
          </p:cNvSpPr>
          <p:nvPr>
            <p:ph idx="1"/>
          </p:nvPr>
        </p:nvSpPr>
        <p:spPr>
          <a:xfrm>
            <a:off x="519113" y="914400"/>
            <a:ext cx="2403475" cy="5486400"/>
          </a:xfrm>
        </p:spPr>
        <p:txBody>
          <a:bodyPr/>
          <a:lstStyle/>
          <a:p>
            <a:pPr>
              <a:buFont typeface="Arial" charset="0"/>
              <a:buChar char="•"/>
            </a:pPr>
            <a:r>
              <a:rPr lang="en-US" smtClean="0"/>
              <a:t>The </a:t>
            </a:r>
            <a:r>
              <a:rPr lang="en-US" b="1" smtClean="0"/>
              <a:t>premium</a:t>
            </a:r>
            <a:r>
              <a:rPr lang="en-US" smtClean="0"/>
              <a:t> is the money the account pays for the policy</a:t>
            </a:r>
          </a:p>
        </p:txBody>
      </p:sp>
      <p:sp>
        <p:nvSpPr>
          <p:cNvPr id="29705" name="Text Box 41"/>
          <p:cNvSpPr txBox="1">
            <a:spLocks noChangeArrowheads="1"/>
          </p:cNvSpPr>
          <p:nvPr/>
        </p:nvSpPr>
        <p:spPr bwMode="auto">
          <a:xfrm>
            <a:off x="247650" y="3698875"/>
            <a:ext cx="9588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contact</a:t>
            </a:r>
          </a:p>
        </p:txBody>
      </p:sp>
      <p:sp>
        <p:nvSpPr>
          <p:cNvPr id="29706" name="Text Box 42"/>
          <p:cNvSpPr txBox="1">
            <a:spLocks noChangeArrowheads="1"/>
          </p:cNvSpPr>
          <p:nvPr/>
        </p:nvSpPr>
        <p:spPr bwMode="auto">
          <a:xfrm>
            <a:off x="1335088" y="3698875"/>
            <a:ext cx="11715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location</a:t>
            </a:r>
          </a:p>
        </p:txBody>
      </p:sp>
      <p:sp>
        <p:nvSpPr>
          <p:cNvPr id="29707" name="Text Box 43"/>
          <p:cNvSpPr txBox="1">
            <a:spLocks noChangeArrowheads="1"/>
          </p:cNvSpPr>
          <p:nvPr/>
        </p:nvSpPr>
        <p:spPr bwMode="auto">
          <a:xfrm>
            <a:off x="2713038" y="2490788"/>
            <a:ext cx="1171575"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policy</a:t>
            </a:r>
          </a:p>
        </p:txBody>
      </p:sp>
      <p:sp>
        <p:nvSpPr>
          <p:cNvPr id="29708" name="Line 44"/>
          <p:cNvSpPr>
            <a:spLocks noChangeShapeType="1"/>
          </p:cNvSpPr>
          <p:nvPr/>
        </p:nvSpPr>
        <p:spPr bwMode="auto">
          <a:xfrm>
            <a:off x="698500" y="3479800"/>
            <a:ext cx="6384925"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9709" name="Line 45"/>
          <p:cNvSpPr>
            <a:spLocks noChangeShapeType="1"/>
          </p:cNvSpPr>
          <p:nvPr/>
        </p:nvSpPr>
        <p:spPr bwMode="auto">
          <a:xfrm>
            <a:off x="717550" y="3462338"/>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9710" name="Line 46"/>
          <p:cNvSpPr>
            <a:spLocks noChangeShapeType="1"/>
          </p:cNvSpPr>
          <p:nvPr/>
        </p:nvSpPr>
        <p:spPr bwMode="auto">
          <a:xfrm>
            <a:off x="4502150" y="3462338"/>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9711" name="Line 47"/>
          <p:cNvSpPr>
            <a:spLocks noChangeShapeType="1"/>
          </p:cNvSpPr>
          <p:nvPr/>
        </p:nvSpPr>
        <p:spPr bwMode="auto">
          <a:xfrm>
            <a:off x="1912938" y="3462338"/>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9712" name="Text Box 48"/>
          <p:cNvSpPr txBox="1">
            <a:spLocks noChangeArrowheads="1"/>
          </p:cNvSpPr>
          <p:nvPr/>
        </p:nvSpPr>
        <p:spPr bwMode="auto">
          <a:xfrm>
            <a:off x="2640013" y="1279525"/>
            <a:ext cx="130492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account</a:t>
            </a:r>
          </a:p>
        </p:txBody>
      </p:sp>
      <p:grpSp>
        <p:nvGrpSpPr>
          <p:cNvPr id="29713" name="Group 49"/>
          <p:cNvGrpSpPr>
            <a:grpSpLocks/>
          </p:cNvGrpSpPr>
          <p:nvPr/>
        </p:nvGrpSpPr>
        <p:grpSpPr bwMode="auto">
          <a:xfrm>
            <a:off x="4037013" y="909638"/>
            <a:ext cx="1046162" cy="863600"/>
            <a:chOff x="465" y="602"/>
            <a:chExt cx="798" cy="659"/>
          </a:xfrm>
        </p:grpSpPr>
        <p:sp>
          <p:nvSpPr>
            <p:cNvPr id="29993" name="AutoShape 50"/>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29994" name="Rectangle 51"/>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29995" name="Rectangle 52"/>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29996" name="Rectangle 53"/>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29997" name="Rectangle 54"/>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wrap="none" anchor="ctr"/>
            <a:lstStyle/>
            <a:p>
              <a:endParaRPr lang="en-US"/>
            </a:p>
          </p:txBody>
        </p:sp>
        <p:sp>
          <p:nvSpPr>
            <p:cNvPr id="29998" name="Rectangle 55"/>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29999" name="Line 56"/>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0000" name="Line 57"/>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30001" name="Group 58"/>
            <p:cNvGrpSpPr>
              <a:grpSpLocks/>
            </p:cNvGrpSpPr>
            <p:nvPr/>
          </p:nvGrpSpPr>
          <p:grpSpPr bwMode="auto">
            <a:xfrm>
              <a:off x="575" y="644"/>
              <a:ext cx="508" cy="139"/>
              <a:chOff x="3046" y="1026"/>
              <a:chExt cx="502" cy="138"/>
            </a:xfrm>
          </p:grpSpPr>
          <p:sp>
            <p:nvSpPr>
              <p:cNvPr id="30002" name="Line 59"/>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0003" name="Line 60"/>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0004" name="Line 61"/>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0005" name="Line 62"/>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0006" name="Line 63"/>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0007" name="Line 64"/>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0008" name="Oval 65"/>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0009" name="Freeform 66"/>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0010" name="Freeform 67"/>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0011" name="Freeform 68"/>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0012" name="Freeform 69"/>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grpSp>
        <p:nvGrpSpPr>
          <p:cNvPr id="29714" name="Group 70"/>
          <p:cNvGrpSpPr>
            <a:grpSpLocks/>
          </p:cNvGrpSpPr>
          <p:nvPr/>
        </p:nvGrpSpPr>
        <p:grpSpPr bwMode="auto">
          <a:xfrm>
            <a:off x="3960813" y="2044700"/>
            <a:ext cx="1057275" cy="1190625"/>
            <a:chOff x="2324" y="435"/>
            <a:chExt cx="933" cy="1052"/>
          </a:xfrm>
        </p:grpSpPr>
        <p:sp>
          <p:nvSpPr>
            <p:cNvPr id="29984" name="AutoShape 71"/>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9985" name="Freeform 72"/>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9986" name="Freeform 73"/>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9987" name="Freeform 74"/>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9988" name="Group 75"/>
            <p:cNvGrpSpPr>
              <a:grpSpLocks/>
            </p:cNvGrpSpPr>
            <p:nvPr/>
          </p:nvGrpSpPr>
          <p:grpSpPr bwMode="auto">
            <a:xfrm>
              <a:off x="2889" y="957"/>
              <a:ext cx="348" cy="510"/>
              <a:chOff x="2784" y="3210"/>
              <a:chExt cx="523" cy="772"/>
            </a:xfrm>
          </p:grpSpPr>
          <p:sp>
            <p:nvSpPr>
              <p:cNvPr id="29989" name="AutoShape 7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29990" name="AutoShape 7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29991" name="AutoShape 78"/>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wrap="none" lIns="0" tIns="0" rIns="0" bIns="0" anchor="ctr">
                <a:spAutoFit/>
              </a:bodyPr>
              <a:lstStyle/>
              <a:p>
                <a:endParaRPr lang="en-US"/>
              </a:p>
            </p:txBody>
          </p:sp>
          <p:sp>
            <p:nvSpPr>
              <p:cNvPr id="29992" name="Oval 79"/>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grpSp>
      </p:grpSp>
      <p:sp>
        <p:nvSpPr>
          <p:cNvPr id="29715" name="AutoShape 80"/>
          <p:cNvSpPr>
            <a:spLocks noChangeArrowheads="1"/>
          </p:cNvSpPr>
          <p:nvPr/>
        </p:nvSpPr>
        <p:spPr bwMode="auto">
          <a:xfrm>
            <a:off x="273050" y="4032250"/>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29716" name="AutoShape 81"/>
          <p:cNvSpPr>
            <a:spLocks noChangeArrowheads="1"/>
          </p:cNvSpPr>
          <p:nvPr/>
        </p:nvSpPr>
        <p:spPr bwMode="auto">
          <a:xfrm>
            <a:off x="341313" y="4762500"/>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29717" name="AutoShape 82"/>
          <p:cNvSpPr>
            <a:spLocks noChangeArrowheads="1"/>
          </p:cNvSpPr>
          <p:nvPr/>
        </p:nvSpPr>
        <p:spPr bwMode="auto">
          <a:xfrm>
            <a:off x="409575" y="5492750"/>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29718" name="Text Box 83"/>
          <p:cNvSpPr txBox="1">
            <a:spLocks noChangeArrowheads="1"/>
          </p:cNvSpPr>
          <p:nvPr/>
        </p:nvSpPr>
        <p:spPr bwMode="auto">
          <a:xfrm>
            <a:off x="3786188" y="3698875"/>
            <a:ext cx="152082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coverable</a:t>
            </a:r>
          </a:p>
        </p:txBody>
      </p:sp>
      <p:grpSp>
        <p:nvGrpSpPr>
          <p:cNvPr id="29719" name="Group 84"/>
          <p:cNvGrpSpPr>
            <a:grpSpLocks/>
          </p:cNvGrpSpPr>
          <p:nvPr/>
        </p:nvGrpSpPr>
        <p:grpSpPr bwMode="auto">
          <a:xfrm>
            <a:off x="3998913" y="4011613"/>
            <a:ext cx="1047750" cy="717550"/>
            <a:chOff x="2387" y="675"/>
            <a:chExt cx="814" cy="558"/>
          </a:xfrm>
        </p:grpSpPr>
        <p:sp>
          <p:nvSpPr>
            <p:cNvPr id="29967" name="Freeform 85"/>
            <p:cNvSpPr>
              <a:spLocks/>
            </p:cNvSpPr>
            <p:nvPr/>
          </p:nvSpPr>
          <p:spPr bwMode="auto">
            <a:xfrm>
              <a:off x="2988" y="1022"/>
              <a:ext cx="94" cy="148"/>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968" name="Freeform 86"/>
            <p:cNvSpPr>
              <a:spLocks/>
            </p:cNvSpPr>
            <p:nvPr/>
          </p:nvSpPr>
          <p:spPr bwMode="auto">
            <a:xfrm>
              <a:off x="2850" y="917"/>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969" name="AutoShape 87"/>
            <p:cNvSpPr>
              <a:spLocks noChangeArrowheads="1"/>
            </p:cNvSpPr>
            <p:nvPr/>
          </p:nvSpPr>
          <p:spPr bwMode="auto">
            <a:xfrm>
              <a:off x="2387" y="675"/>
              <a:ext cx="814" cy="558"/>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9970" name="AutoShape 88"/>
            <p:cNvSpPr>
              <a:spLocks noChangeArrowheads="1"/>
            </p:cNvSpPr>
            <p:nvPr/>
          </p:nvSpPr>
          <p:spPr bwMode="auto">
            <a:xfrm>
              <a:off x="2408" y="696"/>
              <a:ext cx="773" cy="517"/>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29971" name="Freeform 89"/>
            <p:cNvSpPr>
              <a:spLocks/>
            </p:cNvSpPr>
            <p:nvPr/>
          </p:nvSpPr>
          <p:spPr bwMode="auto">
            <a:xfrm>
              <a:off x="2403" y="742"/>
              <a:ext cx="782" cy="361"/>
            </a:xfrm>
            <a:custGeom>
              <a:avLst/>
              <a:gdLst>
                <a:gd name="T0" fmla="*/ 62 w 782"/>
                <a:gd name="T1" fmla="*/ 344 h 361"/>
                <a:gd name="T2" fmla="*/ 13 w 782"/>
                <a:gd name="T3" fmla="*/ 318 h 361"/>
                <a:gd name="T4" fmla="*/ 0 w 782"/>
                <a:gd name="T5" fmla="*/ 260 h 361"/>
                <a:gd name="T6" fmla="*/ 23 w 782"/>
                <a:gd name="T7" fmla="*/ 196 h 361"/>
                <a:gd name="T8" fmla="*/ 83 w 782"/>
                <a:gd name="T9" fmla="*/ 150 h 361"/>
                <a:gd name="T10" fmla="*/ 146 w 782"/>
                <a:gd name="T11" fmla="*/ 128 h 361"/>
                <a:gd name="T12" fmla="*/ 158 w 782"/>
                <a:gd name="T13" fmla="*/ 58 h 361"/>
                <a:gd name="T14" fmla="*/ 167 w 782"/>
                <a:gd name="T15" fmla="*/ 38 h 361"/>
                <a:gd name="T16" fmla="*/ 179 w 782"/>
                <a:gd name="T17" fmla="*/ 25 h 361"/>
                <a:gd name="T18" fmla="*/ 198 w 782"/>
                <a:gd name="T19" fmla="*/ 14 h 361"/>
                <a:gd name="T20" fmla="*/ 220 w 782"/>
                <a:gd name="T21" fmla="*/ 8 h 361"/>
                <a:gd name="T22" fmla="*/ 276 w 782"/>
                <a:gd name="T23" fmla="*/ 4 h 361"/>
                <a:gd name="T24" fmla="*/ 337 w 782"/>
                <a:gd name="T25" fmla="*/ 2 h 361"/>
                <a:gd name="T26" fmla="*/ 397 w 782"/>
                <a:gd name="T27" fmla="*/ 0 h 361"/>
                <a:gd name="T28" fmla="*/ 447 w 782"/>
                <a:gd name="T29" fmla="*/ 0 h 361"/>
                <a:gd name="T30" fmla="*/ 470 w 782"/>
                <a:gd name="T31" fmla="*/ 5 h 361"/>
                <a:gd name="T32" fmla="*/ 494 w 782"/>
                <a:gd name="T33" fmla="*/ 15 h 361"/>
                <a:gd name="T34" fmla="*/ 531 w 782"/>
                <a:gd name="T35" fmla="*/ 132 h 361"/>
                <a:gd name="T36" fmla="*/ 739 w 782"/>
                <a:gd name="T37" fmla="*/ 180 h 361"/>
                <a:gd name="T38" fmla="*/ 782 w 782"/>
                <a:gd name="T39" fmla="*/ 224 h 361"/>
                <a:gd name="T40" fmla="*/ 778 w 782"/>
                <a:gd name="T41" fmla="*/ 294 h 361"/>
                <a:gd name="T42" fmla="*/ 739 w 782"/>
                <a:gd name="T43" fmla="*/ 352 h 361"/>
                <a:gd name="T44" fmla="*/ 700 w 782"/>
                <a:gd name="T45" fmla="*/ 356 h 361"/>
                <a:gd name="T46" fmla="*/ 691 w 782"/>
                <a:gd name="T47" fmla="*/ 264 h 361"/>
                <a:gd name="T48" fmla="*/ 683 w 782"/>
                <a:gd name="T49" fmla="*/ 250 h 361"/>
                <a:gd name="T50" fmla="*/ 674 w 782"/>
                <a:gd name="T51" fmla="*/ 241 h 361"/>
                <a:gd name="T52" fmla="*/ 643 w 782"/>
                <a:gd name="T53" fmla="*/ 231 h 361"/>
                <a:gd name="T54" fmla="*/ 618 w 782"/>
                <a:gd name="T55" fmla="*/ 233 h 361"/>
                <a:gd name="T56" fmla="*/ 605 w 782"/>
                <a:gd name="T57" fmla="*/ 242 h 361"/>
                <a:gd name="T58" fmla="*/ 589 w 782"/>
                <a:gd name="T59" fmla="*/ 261 h 361"/>
                <a:gd name="T60" fmla="*/ 581 w 782"/>
                <a:gd name="T61" fmla="*/ 287 h 361"/>
                <a:gd name="T62" fmla="*/ 577 w 782"/>
                <a:gd name="T63" fmla="*/ 318 h 361"/>
                <a:gd name="T64" fmla="*/ 578 w 782"/>
                <a:gd name="T65" fmla="*/ 359 h 361"/>
                <a:gd name="T66" fmla="*/ 243 w 782"/>
                <a:gd name="T67" fmla="*/ 361 h 361"/>
                <a:gd name="T68" fmla="*/ 237 w 782"/>
                <a:gd name="T69" fmla="*/ 327 h 361"/>
                <a:gd name="T70" fmla="*/ 222 w 782"/>
                <a:gd name="T71" fmla="*/ 295 h 361"/>
                <a:gd name="T72" fmla="*/ 198 w 782"/>
                <a:gd name="T73" fmla="*/ 278 h 361"/>
                <a:gd name="T74" fmla="*/ 163 w 782"/>
                <a:gd name="T75" fmla="*/ 266 h 361"/>
                <a:gd name="T76" fmla="*/ 126 w 782"/>
                <a:gd name="T77" fmla="*/ 268 h 361"/>
                <a:gd name="T78" fmla="*/ 93 w 782"/>
                <a:gd name="T79" fmla="*/ 283 h 361"/>
                <a:gd name="T80" fmla="*/ 69 w 782"/>
                <a:gd name="T81" fmla="*/ 313 h 361"/>
                <a:gd name="T82" fmla="*/ 62 w 782"/>
                <a:gd name="T83" fmla="*/ 344 h 3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2"/>
                <a:gd name="T127" fmla="*/ 0 h 361"/>
                <a:gd name="T128" fmla="*/ 782 w 782"/>
                <a:gd name="T129" fmla="*/ 361 h 3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2" h="361">
                  <a:moveTo>
                    <a:pt x="62" y="344"/>
                  </a:moveTo>
                  <a:lnTo>
                    <a:pt x="13" y="318"/>
                  </a:lnTo>
                  <a:lnTo>
                    <a:pt x="0" y="260"/>
                  </a:lnTo>
                  <a:lnTo>
                    <a:pt x="23" y="196"/>
                  </a:lnTo>
                  <a:lnTo>
                    <a:pt x="83" y="150"/>
                  </a:lnTo>
                  <a:lnTo>
                    <a:pt x="146" y="128"/>
                  </a:lnTo>
                  <a:lnTo>
                    <a:pt x="158" y="58"/>
                  </a:lnTo>
                  <a:lnTo>
                    <a:pt x="167" y="38"/>
                  </a:lnTo>
                  <a:lnTo>
                    <a:pt x="179" y="25"/>
                  </a:lnTo>
                  <a:lnTo>
                    <a:pt x="198" y="14"/>
                  </a:lnTo>
                  <a:lnTo>
                    <a:pt x="220" y="8"/>
                  </a:lnTo>
                  <a:lnTo>
                    <a:pt x="276" y="4"/>
                  </a:lnTo>
                  <a:lnTo>
                    <a:pt x="337" y="2"/>
                  </a:lnTo>
                  <a:lnTo>
                    <a:pt x="397" y="0"/>
                  </a:lnTo>
                  <a:lnTo>
                    <a:pt x="447" y="0"/>
                  </a:lnTo>
                  <a:lnTo>
                    <a:pt x="470" y="5"/>
                  </a:lnTo>
                  <a:lnTo>
                    <a:pt x="494" y="15"/>
                  </a:lnTo>
                  <a:lnTo>
                    <a:pt x="531" y="132"/>
                  </a:lnTo>
                  <a:lnTo>
                    <a:pt x="739" y="180"/>
                  </a:lnTo>
                  <a:lnTo>
                    <a:pt x="782" y="224"/>
                  </a:lnTo>
                  <a:lnTo>
                    <a:pt x="778" y="294"/>
                  </a:lnTo>
                  <a:lnTo>
                    <a:pt x="739" y="352"/>
                  </a:lnTo>
                  <a:lnTo>
                    <a:pt x="700" y="356"/>
                  </a:lnTo>
                  <a:lnTo>
                    <a:pt x="691" y="264"/>
                  </a:lnTo>
                  <a:lnTo>
                    <a:pt x="683" y="250"/>
                  </a:lnTo>
                  <a:lnTo>
                    <a:pt x="674" y="241"/>
                  </a:lnTo>
                  <a:lnTo>
                    <a:pt x="643" y="231"/>
                  </a:lnTo>
                  <a:lnTo>
                    <a:pt x="618" y="233"/>
                  </a:lnTo>
                  <a:lnTo>
                    <a:pt x="605" y="242"/>
                  </a:lnTo>
                  <a:lnTo>
                    <a:pt x="589" y="261"/>
                  </a:lnTo>
                  <a:lnTo>
                    <a:pt x="581" y="287"/>
                  </a:lnTo>
                  <a:lnTo>
                    <a:pt x="577" y="318"/>
                  </a:lnTo>
                  <a:lnTo>
                    <a:pt x="578" y="359"/>
                  </a:lnTo>
                  <a:lnTo>
                    <a:pt x="243" y="361"/>
                  </a:lnTo>
                  <a:lnTo>
                    <a:pt x="237" y="327"/>
                  </a:lnTo>
                  <a:lnTo>
                    <a:pt x="222" y="295"/>
                  </a:lnTo>
                  <a:lnTo>
                    <a:pt x="198" y="278"/>
                  </a:lnTo>
                  <a:lnTo>
                    <a:pt x="163" y="266"/>
                  </a:lnTo>
                  <a:lnTo>
                    <a:pt x="126" y="268"/>
                  </a:lnTo>
                  <a:lnTo>
                    <a:pt x="93" y="283"/>
                  </a:lnTo>
                  <a:lnTo>
                    <a:pt x="69" y="313"/>
                  </a:lnTo>
                  <a:lnTo>
                    <a:pt x="62" y="344"/>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9972" name="Freeform 90"/>
            <p:cNvSpPr>
              <a:spLocks/>
            </p:cNvSpPr>
            <p:nvPr/>
          </p:nvSpPr>
          <p:spPr bwMode="auto">
            <a:xfrm>
              <a:off x="2587" y="781"/>
              <a:ext cx="129" cy="140"/>
            </a:xfrm>
            <a:custGeom>
              <a:avLst/>
              <a:gdLst>
                <a:gd name="T0" fmla="*/ 0 w 189"/>
                <a:gd name="T1" fmla="*/ 3 h 204"/>
                <a:gd name="T2" fmla="*/ 1 w 189"/>
                <a:gd name="T3" fmla="*/ 1 h 204"/>
                <a:gd name="T4" fmla="*/ 1 w 189"/>
                <a:gd name="T5" fmla="*/ 1 h 204"/>
                <a:gd name="T6" fmla="*/ 1 w 189"/>
                <a:gd name="T7" fmla="*/ 1 h 204"/>
                <a:gd name="T8" fmla="*/ 1 w 189"/>
                <a:gd name="T9" fmla="*/ 1 h 204"/>
                <a:gd name="T10" fmla="*/ 1 w 189"/>
                <a:gd name="T11" fmla="*/ 1 h 204"/>
                <a:gd name="T12" fmla="*/ 3 w 189"/>
                <a:gd name="T13" fmla="*/ 0 h 204"/>
                <a:gd name="T14" fmla="*/ 3 w 189"/>
                <a:gd name="T15" fmla="*/ 3 h 204"/>
                <a:gd name="T16" fmla="*/ 0 w 189"/>
                <a:gd name="T17" fmla="*/ 3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9973" name="Freeform 91"/>
            <p:cNvSpPr>
              <a:spLocks/>
            </p:cNvSpPr>
            <p:nvPr/>
          </p:nvSpPr>
          <p:spPr bwMode="auto">
            <a:xfrm>
              <a:off x="2739" y="778"/>
              <a:ext cx="173" cy="146"/>
            </a:xfrm>
            <a:custGeom>
              <a:avLst/>
              <a:gdLst>
                <a:gd name="T0" fmla="*/ 1 w 252"/>
                <a:gd name="T1" fmla="*/ 3 h 213"/>
                <a:gd name="T2" fmla="*/ 0 w 252"/>
                <a:gd name="T3" fmla="*/ 0 h 213"/>
                <a:gd name="T4" fmla="*/ 3 w 252"/>
                <a:gd name="T5" fmla="*/ 0 h 213"/>
                <a:gd name="T6" fmla="*/ 3 w 252"/>
                <a:gd name="T7" fmla="*/ 2 h 213"/>
                <a:gd name="T8" fmla="*/ 3 w 252"/>
                <a:gd name="T9" fmla="*/ 3 h 213"/>
                <a:gd name="T10" fmla="*/ 1 w 252"/>
                <a:gd name="T11" fmla="*/ 3 h 213"/>
                <a:gd name="T12" fmla="*/ 1 w 252"/>
                <a:gd name="T13" fmla="*/ 3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9974" name="Freeform 92"/>
            <p:cNvSpPr>
              <a:spLocks/>
            </p:cNvSpPr>
            <p:nvPr/>
          </p:nvSpPr>
          <p:spPr bwMode="auto">
            <a:xfrm>
              <a:off x="2853" y="845"/>
              <a:ext cx="49" cy="67"/>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975" name="Freeform 93"/>
            <p:cNvSpPr>
              <a:spLocks/>
            </p:cNvSpPr>
            <p:nvPr/>
          </p:nvSpPr>
          <p:spPr bwMode="auto">
            <a:xfrm>
              <a:off x="2855" y="896"/>
              <a:ext cx="10"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976" name="Freeform 94"/>
            <p:cNvSpPr>
              <a:spLocks/>
            </p:cNvSpPr>
            <p:nvPr/>
          </p:nvSpPr>
          <p:spPr bwMode="auto">
            <a:xfrm>
              <a:off x="2861" y="864"/>
              <a:ext cx="35"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977" name="Freeform 95"/>
            <p:cNvSpPr>
              <a:spLocks/>
            </p:cNvSpPr>
            <p:nvPr/>
          </p:nvSpPr>
          <p:spPr bwMode="auto">
            <a:xfrm>
              <a:off x="2729" y="879"/>
              <a:ext cx="210" cy="199"/>
            </a:xfrm>
            <a:custGeom>
              <a:avLst/>
              <a:gdLst>
                <a:gd name="T0" fmla="*/ 0 w 306"/>
                <a:gd name="T1" fmla="*/ 1 h 290"/>
                <a:gd name="T2" fmla="*/ 1 w 306"/>
                <a:gd name="T3" fmla="*/ 5 h 290"/>
                <a:gd name="T4" fmla="*/ 5 w 306"/>
                <a:gd name="T5" fmla="*/ 5 h 290"/>
                <a:gd name="T6" fmla="*/ 5 w 306"/>
                <a:gd name="T7" fmla="*/ 4 h 290"/>
                <a:gd name="T8" fmla="*/ 5 w 306"/>
                <a:gd name="T9" fmla="*/ 3 h 290"/>
                <a:gd name="T10" fmla="*/ 5 w 306"/>
                <a:gd name="T11" fmla="*/ 1 h 290"/>
                <a:gd name="T12" fmla="*/ 5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9978" name="Oval 96"/>
            <p:cNvSpPr>
              <a:spLocks noChangeArrowheads="1"/>
            </p:cNvSpPr>
            <p:nvPr/>
          </p:nvSpPr>
          <p:spPr bwMode="auto">
            <a:xfrm>
              <a:off x="2501" y="1044"/>
              <a:ext cx="111" cy="109"/>
            </a:xfrm>
            <a:prstGeom prst="ellipse">
              <a:avLst/>
            </a:prstGeom>
            <a:solidFill>
              <a:schemeClr val="folHlink"/>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lIns="0" tIns="0" rIns="0" bIns="0" anchor="ctr">
              <a:spAutoFit/>
            </a:bodyPr>
            <a:lstStyle/>
            <a:p>
              <a:endParaRPr lang="en-US"/>
            </a:p>
          </p:txBody>
        </p:sp>
        <p:sp>
          <p:nvSpPr>
            <p:cNvPr id="29979" name="Freeform 97"/>
            <p:cNvSpPr>
              <a:spLocks/>
            </p:cNvSpPr>
            <p:nvPr/>
          </p:nvSpPr>
          <p:spPr bwMode="auto">
            <a:xfrm>
              <a:off x="2489" y="1031"/>
              <a:ext cx="135" cy="135"/>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980" name="Freeform 98"/>
            <p:cNvSpPr>
              <a:spLocks/>
            </p:cNvSpPr>
            <p:nvPr/>
          </p:nvSpPr>
          <p:spPr bwMode="auto">
            <a:xfrm>
              <a:off x="2517" y="1143"/>
              <a:ext cx="26" cy="17"/>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981" name="Oval 99"/>
            <p:cNvSpPr>
              <a:spLocks noChangeArrowheads="1"/>
            </p:cNvSpPr>
            <p:nvPr/>
          </p:nvSpPr>
          <p:spPr bwMode="auto">
            <a:xfrm>
              <a:off x="2995" y="1000"/>
              <a:ext cx="87" cy="149"/>
            </a:xfrm>
            <a:prstGeom prst="ellipse">
              <a:avLst/>
            </a:prstGeom>
            <a:solidFill>
              <a:schemeClr val="folHlink"/>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sp>
          <p:nvSpPr>
            <p:cNvPr id="29982" name="Freeform 100"/>
            <p:cNvSpPr>
              <a:spLocks/>
            </p:cNvSpPr>
            <p:nvPr/>
          </p:nvSpPr>
          <p:spPr bwMode="auto">
            <a:xfrm>
              <a:off x="2986" y="989"/>
              <a:ext cx="107" cy="171"/>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983" name="Freeform 101"/>
            <p:cNvSpPr>
              <a:spLocks/>
            </p:cNvSpPr>
            <p:nvPr/>
          </p:nvSpPr>
          <p:spPr bwMode="auto">
            <a:xfrm>
              <a:off x="3003" y="1127"/>
              <a:ext cx="22" cy="21"/>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29720" name="Group 102"/>
          <p:cNvGrpSpPr>
            <a:grpSpLocks/>
          </p:cNvGrpSpPr>
          <p:nvPr/>
        </p:nvGrpSpPr>
        <p:grpSpPr bwMode="auto">
          <a:xfrm>
            <a:off x="3998913" y="4895850"/>
            <a:ext cx="1047750" cy="717550"/>
            <a:chOff x="2387" y="675"/>
            <a:chExt cx="814" cy="558"/>
          </a:xfrm>
        </p:grpSpPr>
        <p:sp>
          <p:nvSpPr>
            <p:cNvPr id="29950" name="Freeform 103"/>
            <p:cNvSpPr>
              <a:spLocks/>
            </p:cNvSpPr>
            <p:nvPr/>
          </p:nvSpPr>
          <p:spPr bwMode="auto">
            <a:xfrm>
              <a:off x="2988" y="1022"/>
              <a:ext cx="94" cy="148"/>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951" name="Freeform 104"/>
            <p:cNvSpPr>
              <a:spLocks/>
            </p:cNvSpPr>
            <p:nvPr/>
          </p:nvSpPr>
          <p:spPr bwMode="auto">
            <a:xfrm>
              <a:off x="2850" y="917"/>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952" name="AutoShape 105"/>
            <p:cNvSpPr>
              <a:spLocks noChangeArrowheads="1"/>
            </p:cNvSpPr>
            <p:nvPr/>
          </p:nvSpPr>
          <p:spPr bwMode="auto">
            <a:xfrm>
              <a:off x="2387" y="675"/>
              <a:ext cx="814" cy="558"/>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9953" name="AutoShape 106"/>
            <p:cNvSpPr>
              <a:spLocks noChangeArrowheads="1"/>
            </p:cNvSpPr>
            <p:nvPr/>
          </p:nvSpPr>
          <p:spPr bwMode="auto">
            <a:xfrm>
              <a:off x="2408" y="696"/>
              <a:ext cx="773" cy="517"/>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29954" name="Freeform 107"/>
            <p:cNvSpPr>
              <a:spLocks/>
            </p:cNvSpPr>
            <p:nvPr/>
          </p:nvSpPr>
          <p:spPr bwMode="auto">
            <a:xfrm>
              <a:off x="2403" y="742"/>
              <a:ext cx="782" cy="361"/>
            </a:xfrm>
            <a:custGeom>
              <a:avLst/>
              <a:gdLst>
                <a:gd name="T0" fmla="*/ 62 w 782"/>
                <a:gd name="T1" fmla="*/ 344 h 361"/>
                <a:gd name="T2" fmla="*/ 13 w 782"/>
                <a:gd name="T3" fmla="*/ 318 h 361"/>
                <a:gd name="T4" fmla="*/ 0 w 782"/>
                <a:gd name="T5" fmla="*/ 260 h 361"/>
                <a:gd name="T6" fmla="*/ 23 w 782"/>
                <a:gd name="T7" fmla="*/ 196 h 361"/>
                <a:gd name="T8" fmla="*/ 83 w 782"/>
                <a:gd name="T9" fmla="*/ 150 h 361"/>
                <a:gd name="T10" fmla="*/ 146 w 782"/>
                <a:gd name="T11" fmla="*/ 128 h 361"/>
                <a:gd name="T12" fmla="*/ 158 w 782"/>
                <a:gd name="T13" fmla="*/ 58 h 361"/>
                <a:gd name="T14" fmla="*/ 167 w 782"/>
                <a:gd name="T15" fmla="*/ 38 h 361"/>
                <a:gd name="T16" fmla="*/ 179 w 782"/>
                <a:gd name="T17" fmla="*/ 25 h 361"/>
                <a:gd name="T18" fmla="*/ 198 w 782"/>
                <a:gd name="T19" fmla="*/ 14 h 361"/>
                <a:gd name="T20" fmla="*/ 220 w 782"/>
                <a:gd name="T21" fmla="*/ 8 h 361"/>
                <a:gd name="T22" fmla="*/ 276 w 782"/>
                <a:gd name="T23" fmla="*/ 4 h 361"/>
                <a:gd name="T24" fmla="*/ 337 w 782"/>
                <a:gd name="T25" fmla="*/ 2 h 361"/>
                <a:gd name="T26" fmla="*/ 397 w 782"/>
                <a:gd name="T27" fmla="*/ 0 h 361"/>
                <a:gd name="T28" fmla="*/ 447 w 782"/>
                <a:gd name="T29" fmla="*/ 0 h 361"/>
                <a:gd name="T30" fmla="*/ 470 w 782"/>
                <a:gd name="T31" fmla="*/ 5 h 361"/>
                <a:gd name="T32" fmla="*/ 494 w 782"/>
                <a:gd name="T33" fmla="*/ 15 h 361"/>
                <a:gd name="T34" fmla="*/ 531 w 782"/>
                <a:gd name="T35" fmla="*/ 132 h 361"/>
                <a:gd name="T36" fmla="*/ 739 w 782"/>
                <a:gd name="T37" fmla="*/ 180 h 361"/>
                <a:gd name="T38" fmla="*/ 782 w 782"/>
                <a:gd name="T39" fmla="*/ 224 h 361"/>
                <a:gd name="T40" fmla="*/ 778 w 782"/>
                <a:gd name="T41" fmla="*/ 294 h 361"/>
                <a:gd name="T42" fmla="*/ 739 w 782"/>
                <a:gd name="T43" fmla="*/ 352 h 361"/>
                <a:gd name="T44" fmla="*/ 700 w 782"/>
                <a:gd name="T45" fmla="*/ 356 h 361"/>
                <a:gd name="T46" fmla="*/ 691 w 782"/>
                <a:gd name="T47" fmla="*/ 264 h 361"/>
                <a:gd name="T48" fmla="*/ 683 w 782"/>
                <a:gd name="T49" fmla="*/ 250 h 361"/>
                <a:gd name="T50" fmla="*/ 674 w 782"/>
                <a:gd name="T51" fmla="*/ 241 h 361"/>
                <a:gd name="T52" fmla="*/ 643 w 782"/>
                <a:gd name="T53" fmla="*/ 231 h 361"/>
                <a:gd name="T54" fmla="*/ 618 w 782"/>
                <a:gd name="T55" fmla="*/ 233 h 361"/>
                <a:gd name="T56" fmla="*/ 605 w 782"/>
                <a:gd name="T57" fmla="*/ 242 h 361"/>
                <a:gd name="T58" fmla="*/ 589 w 782"/>
                <a:gd name="T59" fmla="*/ 261 h 361"/>
                <a:gd name="T60" fmla="*/ 581 w 782"/>
                <a:gd name="T61" fmla="*/ 287 h 361"/>
                <a:gd name="T62" fmla="*/ 577 w 782"/>
                <a:gd name="T63" fmla="*/ 318 h 361"/>
                <a:gd name="T64" fmla="*/ 578 w 782"/>
                <a:gd name="T65" fmla="*/ 359 h 361"/>
                <a:gd name="T66" fmla="*/ 243 w 782"/>
                <a:gd name="T67" fmla="*/ 361 h 361"/>
                <a:gd name="T68" fmla="*/ 237 w 782"/>
                <a:gd name="T69" fmla="*/ 327 h 361"/>
                <a:gd name="T70" fmla="*/ 222 w 782"/>
                <a:gd name="T71" fmla="*/ 295 h 361"/>
                <a:gd name="T72" fmla="*/ 198 w 782"/>
                <a:gd name="T73" fmla="*/ 278 h 361"/>
                <a:gd name="T74" fmla="*/ 163 w 782"/>
                <a:gd name="T75" fmla="*/ 266 h 361"/>
                <a:gd name="T76" fmla="*/ 126 w 782"/>
                <a:gd name="T77" fmla="*/ 268 h 361"/>
                <a:gd name="T78" fmla="*/ 93 w 782"/>
                <a:gd name="T79" fmla="*/ 283 h 361"/>
                <a:gd name="T80" fmla="*/ 69 w 782"/>
                <a:gd name="T81" fmla="*/ 313 h 361"/>
                <a:gd name="T82" fmla="*/ 62 w 782"/>
                <a:gd name="T83" fmla="*/ 344 h 3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2"/>
                <a:gd name="T127" fmla="*/ 0 h 361"/>
                <a:gd name="T128" fmla="*/ 782 w 782"/>
                <a:gd name="T129" fmla="*/ 361 h 3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2" h="361">
                  <a:moveTo>
                    <a:pt x="62" y="344"/>
                  </a:moveTo>
                  <a:lnTo>
                    <a:pt x="13" y="318"/>
                  </a:lnTo>
                  <a:lnTo>
                    <a:pt x="0" y="260"/>
                  </a:lnTo>
                  <a:lnTo>
                    <a:pt x="23" y="196"/>
                  </a:lnTo>
                  <a:lnTo>
                    <a:pt x="83" y="150"/>
                  </a:lnTo>
                  <a:lnTo>
                    <a:pt x="146" y="128"/>
                  </a:lnTo>
                  <a:lnTo>
                    <a:pt x="158" y="58"/>
                  </a:lnTo>
                  <a:lnTo>
                    <a:pt x="167" y="38"/>
                  </a:lnTo>
                  <a:lnTo>
                    <a:pt x="179" y="25"/>
                  </a:lnTo>
                  <a:lnTo>
                    <a:pt x="198" y="14"/>
                  </a:lnTo>
                  <a:lnTo>
                    <a:pt x="220" y="8"/>
                  </a:lnTo>
                  <a:lnTo>
                    <a:pt x="276" y="4"/>
                  </a:lnTo>
                  <a:lnTo>
                    <a:pt x="337" y="2"/>
                  </a:lnTo>
                  <a:lnTo>
                    <a:pt x="397" y="0"/>
                  </a:lnTo>
                  <a:lnTo>
                    <a:pt x="447" y="0"/>
                  </a:lnTo>
                  <a:lnTo>
                    <a:pt x="470" y="5"/>
                  </a:lnTo>
                  <a:lnTo>
                    <a:pt x="494" y="15"/>
                  </a:lnTo>
                  <a:lnTo>
                    <a:pt x="531" y="132"/>
                  </a:lnTo>
                  <a:lnTo>
                    <a:pt x="739" y="180"/>
                  </a:lnTo>
                  <a:lnTo>
                    <a:pt x="782" y="224"/>
                  </a:lnTo>
                  <a:lnTo>
                    <a:pt x="778" y="294"/>
                  </a:lnTo>
                  <a:lnTo>
                    <a:pt x="739" y="352"/>
                  </a:lnTo>
                  <a:lnTo>
                    <a:pt x="700" y="356"/>
                  </a:lnTo>
                  <a:lnTo>
                    <a:pt x="691" y="264"/>
                  </a:lnTo>
                  <a:lnTo>
                    <a:pt x="683" y="250"/>
                  </a:lnTo>
                  <a:lnTo>
                    <a:pt x="674" y="241"/>
                  </a:lnTo>
                  <a:lnTo>
                    <a:pt x="643" y="231"/>
                  </a:lnTo>
                  <a:lnTo>
                    <a:pt x="618" y="233"/>
                  </a:lnTo>
                  <a:lnTo>
                    <a:pt x="605" y="242"/>
                  </a:lnTo>
                  <a:lnTo>
                    <a:pt x="589" y="261"/>
                  </a:lnTo>
                  <a:lnTo>
                    <a:pt x="581" y="287"/>
                  </a:lnTo>
                  <a:lnTo>
                    <a:pt x="577" y="318"/>
                  </a:lnTo>
                  <a:lnTo>
                    <a:pt x="578" y="359"/>
                  </a:lnTo>
                  <a:lnTo>
                    <a:pt x="243" y="361"/>
                  </a:lnTo>
                  <a:lnTo>
                    <a:pt x="237" y="327"/>
                  </a:lnTo>
                  <a:lnTo>
                    <a:pt x="222" y="295"/>
                  </a:lnTo>
                  <a:lnTo>
                    <a:pt x="198" y="278"/>
                  </a:lnTo>
                  <a:lnTo>
                    <a:pt x="163" y="266"/>
                  </a:lnTo>
                  <a:lnTo>
                    <a:pt x="126" y="268"/>
                  </a:lnTo>
                  <a:lnTo>
                    <a:pt x="93" y="283"/>
                  </a:lnTo>
                  <a:lnTo>
                    <a:pt x="69" y="313"/>
                  </a:lnTo>
                  <a:lnTo>
                    <a:pt x="62" y="344"/>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9955" name="Freeform 108"/>
            <p:cNvSpPr>
              <a:spLocks/>
            </p:cNvSpPr>
            <p:nvPr/>
          </p:nvSpPr>
          <p:spPr bwMode="auto">
            <a:xfrm>
              <a:off x="2587" y="781"/>
              <a:ext cx="129" cy="140"/>
            </a:xfrm>
            <a:custGeom>
              <a:avLst/>
              <a:gdLst>
                <a:gd name="T0" fmla="*/ 0 w 189"/>
                <a:gd name="T1" fmla="*/ 3 h 204"/>
                <a:gd name="T2" fmla="*/ 1 w 189"/>
                <a:gd name="T3" fmla="*/ 1 h 204"/>
                <a:gd name="T4" fmla="*/ 1 w 189"/>
                <a:gd name="T5" fmla="*/ 1 h 204"/>
                <a:gd name="T6" fmla="*/ 1 w 189"/>
                <a:gd name="T7" fmla="*/ 1 h 204"/>
                <a:gd name="T8" fmla="*/ 1 w 189"/>
                <a:gd name="T9" fmla="*/ 1 h 204"/>
                <a:gd name="T10" fmla="*/ 1 w 189"/>
                <a:gd name="T11" fmla="*/ 1 h 204"/>
                <a:gd name="T12" fmla="*/ 3 w 189"/>
                <a:gd name="T13" fmla="*/ 0 h 204"/>
                <a:gd name="T14" fmla="*/ 3 w 189"/>
                <a:gd name="T15" fmla="*/ 3 h 204"/>
                <a:gd name="T16" fmla="*/ 0 w 189"/>
                <a:gd name="T17" fmla="*/ 3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9956" name="Freeform 109"/>
            <p:cNvSpPr>
              <a:spLocks/>
            </p:cNvSpPr>
            <p:nvPr/>
          </p:nvSpPr>
          <p:spPr bwMode="auto">
            <a:xfrm>
              <a:off x="2739" y="778"/>
              <a:ext cx="173" cy="146"/>
            </a:xfrm>
            <a:custGeom>
              <a:avLst/>
              <a:gdLst>
                <a:gd name="T0" fmla="*/ 1 w 252"/>
                <a:gd name="T1" fmla="*/ 3 h 213"/>
                <a:gd name="T2" fmla="*/ 0 w 252"/>
                <a:gd name="T3" fmla="*/ 0 h 213"/>
                <a:gd name="T4" fmla="*/ 3 w 252"/>
                <a:gd name="T5" fmla="*/ 0 h 213"/>
                <a:gd name="T6" fmla="*/ 3 w 252"/>
                <a:gd name="T7" fmla="*/ 2 h 213"/>
                <a:gd name="T8" fmla="*/ 3 w 252"/>
                <a:gd name="T9" fmla="*/ 3 h 213"/>
                <a:gd name="T10" fmla="*/ 1 w 252"/>
                <a:gd name="T11" fmla="*/ 3 h 213"/>
                <a:gd name="T12" fmla="*/ 1 w 252"/>
                <a:gd name="T13" fmla="*/ 3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9957" name="Freeform 110"/>
            <p:cNvSpPr>
              <a:spLocks/>
            </p:cNvSpPr>
            <p:nvPr/>
          </p:nvSpPr>
          <p:spPr bwMode="auto">
            <a:xfrm>
              <a:off x="2853" y="845"/>
              <a:ext cx="49" cy="67"/>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958" name="Freeform 111"/>
            <p:cNvSpPr>
              <a:spLocks/>
            </p:cNvSpPr>
            <p:nvPr/>
          </p:nvSpPr>
          <p:spPr bwMode="auto">
            <a:xfrm>
              <a:off x="2855" y="896"/>
              <a:ext cx="10"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959" name="Freeform 112"/>
            <p:cNvSpPr>
              <a:spLocks/>
            </p:cNvSpPr>
            <p:nvPr/>
          </p:nvSpPr>
          <p:spPr bwMode="auto">
            <a:xfrm>
              <a:off x="2861" y="864"/>
              <a:ext cx="35"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960" name="Freeform 113"/>
            <p:cNvSpPr>
              <a:spLocks/>
            </p:cNvSpPr>
            <p:nvPr/>
          </p:nvSpPr>
          <p:spPr bwMode="auto">
            <a:xfrm>
              <a:off x="2729" y="879"/>
              <a:ext cx="210" cy="199"/>
            </a:xfrm>
            <a:custGeom>
              <a:avLst/>
              <a:gdLst>
                <a:gd name="T0" fmla="*/ 0 w 306"/>
                <a:gd name="T1" fmla="*/ 1 h 290"/>
                <a:gd name="T2" fmla="*/ 1 w 306"/>
                <a:gd name="T3" fmla="*/ 5 h 290"/>
                <a:gd name="T4" fmla="*/ 5 w 306"/>
                <a:gd name="T5" fmla="*/ 5 h 290"/>
                <a:gd name="T6" fmla="*/ 5 w 306"/>
                <a:gd name="T7" fmla="*/ 4 h 290"/>
                <a:gd name="T8" fmla="*/ 5 w 306"/>
                <a:gd name="T9" fmla="*/ 3 h 290"/>
                <a:gd name="T10" fmla="*/ 5 w 306"/>
                <a:gd name="T11" fmla="*/ 1 h 290"/>
                <a:gd name="T12" fmla="*/ 5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9961" name="Oval 114"/>
            <p:cNvSpPr>
              <a:spLocks noChangeArrowheads="1"/>
            </p:cNvSpPr>
            <p:nvPr/>
          </p:nvSpPr>
          <p:spPr bwMode="auto">
            <a:xfrm>
              <a:off x="2501" y="1044"/>
              <a:ext cx="111" cy="109"/>
            </a:xfrm>
            <a:prstGeom prst="ellipse">
              <a:avLst/>
            </a:prstGeom>
            <a:solidFill>
              <a:schemeClr val="folHlink"/>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lIns="0" tIns="0" rIns="0" bIns="0" anchor="ctr">
              <a:spAutoFit/>
            </a:bodyPr>
            <a:lstStyle/>
            <a:p>
              <a:endParaRPr lang="en-US"/>
            </a:p>
          </p:txBody>
        </p:sp>
        <p:sp>
          <p:nvSpPr>
            <p:cNvPr id="29962" name="Freeform 115"/>
            <p:cNvSpPr>
              <a:spLocks/>
            </p:cNvSpPr>
            <p:nvPr/>
          </p:nvSpPr>
          <p:spPr bwMode="auto">
            <a:xfrm>
              <a:off x="2489" y="1031"/>
              <a:ext cx="135" cy="135"/>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963" name="Freeform 116"/>
            <p:cNvSpPr>
              <a:spLocks/>
            </p:cNvSpPr>
            <p:nvPr/>
          </p:nvSpPr>
          <p:spPr bwMode="auto">
            <a:xfrm>
              <a:off x="2517" y="1143"/>
              <a:ext cx="26" cy="17"/>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964" name="Oval 117"/>
            <p:cNvSpPr>
              <a:spLocks noChangeArrowheads="1"/>
            </p:cNvSpPr>
            <p:nvPr/>
          </p:nvSpPr>
          <p:spPr bwMode="auto">
            <a:xfrm>
              <a:off x="2995" y="1000"/>
              <a:ext cx="87" cy="149"/>
            </a:xfrm>
            <a:prstGeom prst="ellipse">
              <a:avLst/>
            </a:prstGeom>
            <a:solidFill>
              <a:schemeClr val="folHlink"/>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sp>
          <p:nvSpPr>
            <p:cNvPr id="29965" name="Freeform 118"/>
            <p:cNvSpPr>
              <a:spLocks/>
            </p:cNvSpPr>
            <p:nvPr/>
          </p:nvSpPr>
          <p:spPr bwMode="auto">
            <a:xfrm>
              <a:off x="2986" y="989"/>
              <a:ext cx="107" cy="171"/>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966" name="Freeform 119"/>
            <p:cNvSpPr>
              <a:spLocks/>
            </p:cNvSpPr>
            <p:nvPr/>
          </p:nvSpPr>
          <p:spPr bwMode="auto">
            <a:xfrm>
              <a:off x="3003" y="1127"/>
              <a:ext cx="22" cy="21"/>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29721" name="Group 120"/>
          <p:cNvGrpSpPr>
            <a:grpSpLocks/>
          </p:cNvGrpSpPr>
          <p:nvPr/>
        </p:nvGrpSpPr>
        <p:grpSpPr bwMode="auto">
          <a:xfrm>
            <a:off x="3995738" y="5703888"/>
            <a:ext cx="1047750" cy="717550"/>
            <a:chOff x="2387" y="675"/>
            <a:chExt cx="814" cy="558"/>
          </a:xfrm>
        </p:grpSpPr>
        <p:sp>
          <p:nvSpPr>
            <p:cNvPr id="29933" name="Freeform 121"/>
            <p:cNvSpPr>
              <a:spLocks/>
            </p:cNvSpPr>
            <p:nvPr/>
          </p:nvSpPr>
          <p:spPr bwMode="auto">
            <a:xfrm>
              <a:off x="2988" y="1022"/>
              <a:ext cx="94" cy="148"/>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934" name="Freeform 122"/>
            <p:cNvSpPr>
              <a:spLocks/>
            </p:cNvSpPr>
            <p:nvPr/>
          </p:nvSpPr>
          <p:spPr bwMode="auto">
            <a:xfrm>
              <a:off x="2850" y="917"/>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935" name="AutoShape 123"/>
            <p:cNvSpPr>
              <a:spLocks noChangeArrowheads="1"/>
            </p:cNvSpPr>
            <p:nvPr/>
          </p:nvSpPr>
          <p:spPr bwMode="auto">
            <a:xfrm>
              <a:off x="2387" y="675"/>
              <a:ext cx="814" cy="558"/>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9936" name="AutoShape 124"/>
            <p:cNvSpPr>
              <a:spLocks noChangeArrowheads="1"/>
            </p:cNvSpPr>
            <p:nvPr/>
          </p:nvSpPr>
          <p:spPr bwMode="auto">
            <a:xfrm>
              <a:off x="2408" y="696"/>
              <a:ext cx="773" cy="517"/>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29937" name="Freeform 125"/>
            <p:cNvSpPr>
              <a:spLocks/>
            </p:cNvSpPr>
            <p:nvPr/>
          </p:nvSpPr>
          <p:spPr bwMode="auto">
            <a:xfrm>
              <a:off x="2403" y="742"/>
              <a:ext cx="782" cy="361"/>
            </a:xfrm>
            <a:custGeom>
              <a:avLst/>
              <a:gdLst>
                <a:gd name="T0" fmla="*/ 62 w 782"/>
                <a:gd name="T1" fmla="*/ 344 h 361"/>
                <a:gd name="T2" fmla="*/ 13 w 782"/>
                <a:gd name="T3" fmla="*/ 318 h 361"/>
                <a:gd name="T4" fmla="*/ 0 w 782"/>
                <a:gd name="T5" fmla="*/ 260 h 361"/>
                <a:gd name="T6" fmla="*/ 23 w 782"/>
                <a:gd name="T7" fmla="*/ 196 h 361"/>
                <a:gd name="T8" fmla="*/ 83 w 782"/>
                <a:gd name="T9" fmla="*/ 150 h 361"/>
                <a:gd name="T10" fmla="*/ 146 w 782"/>
                <a:gd name="T11" fmla="*/ 128 h 361"/>
                <a:gd name="T12" fmla="*/ 158 w 782"/>
                <a:gd name="T13" fmla="*/ 58 h 361"/>
                <a:gd name="T14" fmla="*/ 167 w 782"/>
                <a:gd name="T15" fmla="*/ 38 h 361"/>
                <a:gd name="T16" fmla="*/ 179 w 782"/>
                <a:gd name="T17" fmla="*/ 25 h 361"/>
                <a:gd name="T18" fmla="*/ 198 w 782"/>
                <a:gd name="T19" fmla="*/ 14 h 361"/>
                <a:gd name="T20" fmla="*/ 220 w 782"/>
                <a:gd name="T21" fmla="*/ 8 h 361"/>
                <a:gd name="T22" fmla="*/ 276 w 782"/>
                <a:gd name="T23" fmla="*/ 4 h 361"/>
                <a:gd name="T24" fmla="*/ 337 w 782"/>
                <a:gd name="T25" fmla="*/ 2 h 361"/>
                <a:gd name="T26" fmla="*/ 397 w 782"/>
                <a:gd name="T27" fmla="*/ 0 h 361"/>
                <a:gd name="T28" fmla="*/ 447 w 782"/>
                <a:gd name="T29" fmla="*/ 0 h 361"/>
                <a:gd name="T30" fmla="*/ 470 w 782"/>
                <a:gd name="T31" fmla="*/ 5 h 361"/>
                <a:gd name="T32" fmla="*/ 494 w 782"/>
                <a:gd name="T33" fmla="*/ 15 h 361"/>
                <a:gd name="T34" fmla="*/ 531 w 782"/>
                <a:gd name="T35" fmla="*/ 132 h 361"/>
                <a:gd name="T36" fmla="*/ 739 w 782"/>
                <a:gd name="T37" fmla="*/ 180 h 361"/>
                <a:gd name="T38" fmla="*/ 782 w 782"/>
                <a:gd name="T39" fmla="*/ 224 h 361"/>
                <a:gd name="T40" fmla="*/ 778 w 782"/>
                <a:gd name="T41" fmla="*/ 294 h 361"/>
                <a:gd name="T42" fmla="*/ 739 w 782"/>
                <a:gd name="T43" fmla="*/ 352 h 361"/>
                <a:gd name="T44" fmla="*/ 700 w 782"/>
                <a:gd name="T45" fmla="*/ 356 h 361"/>
                <a:gd name="T46" fmla="*/ 691 w 782"/>
                <a:gd name="T47" fmla="*/ 264 h 361"/>
                <a:gd name="T48" fmla="*/ 683 w 782"/>
                <a:gd name="T49" fmla="*/ 250 h 361"/>
                <a:gd name="T50" fmla="*/ 674 w 782"/>
                <a:gd name="T51" fmla="*/ 241 h 361"/>
                <a:gd name="T52" fmla="*/ 643 w 782"/>
                <a:gd name="T53" fmla="*/ 231 h 361"/>
                <a:gd name="T54" fmla="*/ 618 w 782"/>
                <a:gd name="T55" fmla="*/ 233 h 361"/>
                <a:gd name="T56" fmla="*/ 605 w 782"/>
                <a:gd name="T57" fmla="*/ 242 h 361"/>
                <a:gd name="T58" fmla="*/ 589 w 782"/>
                <a:gd name="T59" fmla="*/ 261 h 361"/>
                <a:gd name="T60" fmla="*/ 581 w 782"/>
                <a:gd name="T61" fmla="*/ 287 h 361"/>
                <a:gd name="T62" fmla="*/ 577 w 782"/>
                <a:gd name="T63" fmla="*/ 318 h 361"/>
                <a:gd name="T64" fmla="*/ 578 w 782"/>
                <a:gd name="T65" fmla="*/ 359 h 361"/>
                <a:gd name="T66" fmla="*/ 243 w 782"/>
                <a:gd name="T67" fmla="*/ 361 h 361"/>
                <a:gd name="T68" fmla="*/ 237 w 782"/>
                <a:gd name="T69" fmla="*/ 327 h 361"/>
                <a:gd name="T70" fmla="*/ 222 w 782"/>
                <a:gd name="T71" fmla="*/ 295 h 361"/>
                <a:gd name="T72" fmla="*/ 198 w 782"/>
                <a:gd name="T73" fmla="*/ 278 h 361"/>
                <a:gd name="T74" fmla="*/ 163 w 782"/>
                <a:gd name="T75" fmla="*/ 266 h 361"/>
                <a:gd name="T76" fmla="*/ 126 w 782"/>
                <a:gd name="T77" fmla="*/ 268 h 361"/>
                <a:gd name="T78" fmla="*/ 93 w 782"/>
                <a:gd name="T79" fmla="*/ 283 h 361"/>
                <a:gd name="T80" fmla="*/ 69 w 782"/>
                <a:gd name="T81" fmla="*/ 313 h 361"/>
                <a:gd name="T82" fmla="*/ 62 w 782"/>
                <a:gd name="T83" fmla="*/ 344 h 3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2"/>
                <a:gd name="T127" fmla="*/ 0 h 361"/>
                <a:gd name="T128" fmla="*/ 782 w 782"/>
                <a:gd name="T129" fmla="*/ 361 h 3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2" h="361">
                  <a:moveTo>
                    <a:pt x="62" y="344"/>
                  </a:moveTo>
                  <a:lnTo>
                    <a:pt x="13" y="318"/>
                  </a:lnTo>
                  <a:lnTo>
                    <a:pt x="0" y="260"/>
                  </a:lnTo>
                  <a:lnTo>
                    <a:pt x="23" y="196"/>
                  </a:lnTo>
                  <a:lnTo>
                    <a:pt x="83" y="150"/>
                  </a:lnTo>
                  <a:lnTo>
                    <a:pt x="146" y="128"/>
                  </a:lnTo>
                  <a:lnTo>
                    <a:pt x="158" y="58"/>
                  </a:lnTo>
                  <a:lnTo>
                    <a:pt x="167" y="38"/>
                  </a:lnTo>
                  <a:lnTo>
                    <a:pt x="179" y="25"/>
                  </a:lnTo>
                  <a:lnTo>
                    <a:pt x="198" y="14"/>
                  </a:lnTo>
                  <a:lnTo>
                    <a:pt x="220" y="8"/>
                  </a:lnTo>
                  <a:lnTo>
                    <a:pt x="276" y="4"/>
                  </a:lnTo>
                  <a:lnTo>
                    <a:pt x="337" y="2"/>
                  </a:lnTo>
                  <a:lnTo>
                    <a:pt x="397" y="0"/>
                  </a:lnTo>
                  <a:lnTo>
                    <a:pt x="447" y="0"/>
                  </a:lnTo>
                  <a:lnTo>
                    <a:pt x="470" y="5"/>
                  </a:lnTo>
                  <a:lnTo>
                    <a:pt x="494" y="15"/>
                  </a:lnTo>
                  <a:lnTo>
                    <a:pt x="531" y="132"/>
                  </a:lnTo>
                  <a:lnTo>
                    <a:pt x="739" y="180"/>
                  </a:lnTo>
                  <a:lnTo>
                    <a:pt x="782" y="224"/>
                  </a:lnTo>
                  <a:lnTo>
                    <a:pt x="778" y="294"/>
                  </a:lnTo>
                  <a:lnTo>
                    <a:pt x="739" y="352"/>
                  </a:lnTo>
                  <a:lnTo>
                    <a:pt x="700" y="356"/>
                  </a:lnTo>
                  <a:lnTo>
                    <a:pt x="691" y="264"/>
                  </a:lnTo>
                  <a:lnTo>
                    <a:pt x="683" y="250"/>
                  </a:lnTo>
                  <a:lnTo>
                    <a:pt x="674" y="241"/>
                  </a:lnTo>
                  <a:lnTo>
                    <a:pt x="643" y="231"/>
                  </a:lnTo>
                  <a:lnTo>
                    <a:pt x="618" y="233"/>
                  </a:lnTo>
                  <a:lnTo>
                    <a:pt x="605" y="242"/>
                  </a:lnTo>
                  <a:lnTo>
                    <a:pt x="589" y="261"/>
                  </a:lnTo>
                  <a:lnTo>
                    <a:pt x="581" y="287"/>
                  </a:lnTo>
                  <a:lnTo>
                    <a:pt x="577" y="318"/>
                  </a:lnTo>
                  <a:lnTo>
                    <a:pt x="578" y="359"/>
                  </a:lnTo>
                  <a:lnTo>
                    <a:pt x="243" y="361"/>
                  </a:lnTo>
                  <a:lnTo>
                    <a:pt x="237" y="327"/>
                  </a:lnTo>
                  <a:lnTo>
                    <a:pt x="222" y="295"/>
                  </a:lnTo>
                  <a:lnTo>
                    <a:pt x="198" y="278"/>
                  </a:lnTo>
                  <a:lnTo>
                    <a:pt x="163" y="266"/>
                  </a:lnTo>
                  <a:lnTo>
                    <a:pt x="126" y="268"/>
                  </a:lnTo>
                  <a:lnTo>
                    <a:pt x="93" y="283"/>
                  </a:lnTo>
                  <a:lnTo>
                    <a:pt x="69" y="313"/>
                  </a:lnTo>
                  <a:lnTo>
                    <a:pt x="62" y="344"/>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9938" name="Freeform 126"/>
            <p:cNvSpPr>
              <a:spLocks/>
            </p:cNvSpPr>
            <p:nvPr/>
          </p:nvSpPr>
          <p:spPr bwMode="auto">
            <a:xfrm>
              <a:off x="2587" y="781"/>
              <a:ext cx="129" cy="140"/>
            </a:xfrm>
            <a:custGeom>
              <a:avLst/>
              <a:gdLst>
                <a:gd name="T0" fmla="*/ 0 w 189"/>
                <a:gd name="T1" fmla="*/ 3 h 204"/>
                <a:gd name="T2" fmla="*/ 1 w 189"/>
                <a:gd name="T3" fmla="*/ 1 h 204"/>
                <a:gd name="T4" fmla="*/ 1 w 189"/>
                <a:gd name="T5" fmla="*/ 1 h 204"/>
                <a:gd name="T6" fmla="*/ 1 w 189"/>
                <a:gd name="T7" fmla="*/ 1 h 204"/>
                <a:gd name="T8" fmla="*/ 1 w 189"/>
                <a:gd name="T9" fmla="*/ 1 h 204"/>
                <a:gd name="T10" fmla="*/ 1 w 189"/>
                <a:gd name="T11" fmla="*/ 1 h 204"/>
                <a:gd name="T12" fmla="*/ 3 w 189"/>
                <a:gd name="T13" fmla="*/ 0 h 204"/>
                <a:gd name="T14" fmla="*/ 3 w 189"/>
                <a:gd name="T15" fmla="*/ 3 h 204"/>
                <a:gd name="T16" fmla="*/ 0 w 189"/>
                <a:gd name="T17" fmla="*/ 3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9939" name="Freeform 127"/>
            <p:cNvSpPr>
              <a:spLocks/>
            </p:cNvSpPr>
            <p:nvPr/>
          </p:nvSpPr>
          <p:spPr bwMode="auto">
            <a:xfrm>
              <a:off x="2739" y="778"/>
              <a:ext cx="173" cy="146"/>
            </a:xfrm>
            <a:custGeom>
              <a:avLst/>
              <a:gdLst>
                <a:gd name="T0" fmla="*/ 1 w 252"/>
                <a:gd name="T1" fmla="*/ 3 h 213"/>
                <a:gd name="T2" fmla="*/ 0 w 252"/>
                <a:gd name="T3" fmla="*/ 0 h 213"/>
                <a:gd name="T4" fmla="*/ 3 w 252"/>
                <a:gd name="T5" fmla="*/ 0 h 213"/>
                <a:gd name="T6" fmla="*/ 3 w 252"/>
                <a:gd name="T7" fmla="*/ 2 h 213"/>
                <a:gd name="T8" fmla="*/ 3 w 252"/>
                <a:gd name="T9" fmla="*/ 3 h 213"/>
                <a:gd name="T10" fmla="*/ 1 w 252"/>
                <a:gd name="T11" fmla="*/ 3 h 213"/>
                <a:gd name="T12" fmla="*/ 1 w 252"/>
                <a:gd name="T13" fmla="*/ 3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9940" name="Freeform 128"/>
            <p:cNvSpPr>
              <a:spLocks/>
            </p:cNvSpPr>
            <p:nvPr/>
          </p:nvSpPr>
          <p:spPr bwMode="auto">
            <a:xfrm>
              <a:off x="2853" y="845"/>
              <a:ext cx="49" cy="67"/>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941" name="Freeform 129"/>
            <p:cNvSpPr>
              <a:spLocks/>
            </p:cNvSpPr>
            <p:nvPr/>
          </p:nvSpPr>
          <p:spPr bwMode="auto">
            <a:xfrm>
              <a:off x="2855" y="896"/>
              <a:ext cx="10"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942" name="Freeform 130"/>
            <p:cNvSpPr>
              <a:spLocks/>
            </p:cNvSpPr>
            <p:nvPr/>
          </p:nvSpPr>
          <p:spPr bwMode="auto">
            <a:xfrm>
              <a:off x="2861" y="864"/>
              <a:ext cx="35"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943" name="Freeform 131"/>
            <p:cNvSpPr>
              <a:spLocks/>
            </p:cNvSpPr>
            <p:nvPr/>
          </p:nvSpPr>
          <p:spPr bwMode="auto">
            <a:xfrm>
              <a:off x="2729" y="879"/>
              <a:ext cx="210" cy="199"/>
            </a:xfrm>
            <a:custGeom>
              <a:avLst/>
              <a:gdLst>
                <a:gd name="T0" fmla="*/ 0 w 306"/>
                <a:gd name="T1" fmla="*/ 1 h 290"/>
                <a:gd name="T2" fmla="*/ 1 w 306"/>
                <a:gd name="T3" fmla="*/ 5 h 290"/>
                <a:gd name="T4" fmla="*/ 5 w 306"/>
                <a:gd name="T5" fmla="*/ 5 h 290"/>
                <a:gd name="T6" fmla="*/ 5 w 306"/>
                <a:gd name="T7" fmla="*/ 4 h 290"/>
                <a:gd name="T8" fmla="*/ 5 w 306"/>
                <a:gd name="T9" fmla="*/ 3 h 290"/>
                <a:gd name="T10" fmla="*/ 5 w 306"/>
                <a:gd name="T11" fmla="*/ 1 h 290"/>
                <a:gd name="T12" fmla="*/ 5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9944" name="Oval 132"/>
            <p:cNvSpPr>
              <a:spLocks noChangeArrowheads="1"/>
            </p:cNvSpPr>
            <p:nvPr/>
          </p:nvSpPr>
          <p:spPr bwMode="auto">
            <a:xfrm>
              <a:off x="2501" y="1044"/>
              <a:ext cx="111" cy="109"/>
            </a:xfrm>
            <a:prstGeom prst="ellipse">
              <a:avLst/>
            </a:prstGeom>
            <a:solidFill>
              <a:schemeClr val="folHlink"/>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lIns="0" tIns="0" rIns="0" bIns="0" anchor="ctr">
              <a:spAutoFit/>
            </a:bodyPr>
            <a:lstStyle/>
            <a:p>
              <a:endParaRPr lang="en-US"/>
            </a:p>
          </p:txBody>
        </p:sp>
        <p:sp>
          <p:nvSpPr>
            <p:cNvPr id="29945" name="Freeform 133"/>
            <p:cNvSpPr>
              <a:spLocks/>
            </p:cNvSpPr>
            <p:nvPr/>
          </p:nvSpPr>
          <p:spPr bwMode="auto">
            <a:xfrm>
              <a:off x="2489" y="1031"/>
              <a:ext cx="135" cy="135"/>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946" name="Freeform 134"/>
            <p:cNvSpPr>
              <a:spLocks/>
            </p:cNvSpPr>
            <p:nvPr/>
          </p:nvSpPr>
          <p:spPr bwMode="auto">
            <a:xfrm>
              <a:off x="2517" y="1143"/>
              <a:ext cx="26" cy="17"/>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947" name="Oval 135"/>
            <p:cNvSpPr>
              <a:spLocks noChangeArrowheads="1"/>
            </p:cNvSpPr>
            <p:nvPr/>
          </p:nvSpPr>
          <p:spPr bwMode="auto">
            <a:xfrm>
              <a:off x="2995" y="1000"/>
              <a:ext cx="87" cy="149"/>
            </a:xfrm>
            <a:prstGeom prst="ellipse">
              <a:avLst/>
            </a:prstGeom>
            <a:solidFill>
              <a:schemeClr val="folHlink"/>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sp>
          <p:nvSpPr>
            <p:cNvPr id="29948" name="Freeform 136"/>
            <p:cNvSpPr>
              <a:spLocks/>
            </p:cNvSpPr>
            <p:nvPr/>
          </p:nvSpPr>
          <p:spPr bwMode="auto">
            <a:xfrm>
              <a:off x="2986" y="989"/>
              <a:ext cx="107" cy="171"/>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949" name="Freeform 137"/>
            <p:cNvSpPr>
              <a:spLocks/>
            </p:cNvSpPr>
            <p:nvPr/>
          </p:nvSpPr>
          <p:spPr bwMode="auto">
            <a:xfrm>
              <a:off x="3003" y="1127"/>
              <a:ext cx="22" cy="21"/>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sp>
        <p:nvSpPr>
          <p:cNvPr id="29722" name="Line 138"/>
          <p:cNvSpPr>
            <a:spLocks noChangeShapeType="1"/>
          </p:cNvSpPr>
          <p:nvPr/>
        </p:nvSpPr>
        <p:spPr bwMode="auto">
          <a:xfrm>
            <a:off x="3155950" y="3476625"/>
            <a:ext cx="0" cy="233363"/>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9723" name="Text Box 139"/>
          <p:cNvSpPr txBox="1">
            <a:spLocks noChangeArrowheads="1"/>
          </p:cNvSpPr>
          <p:nvPr/>
        </p:nvSpPr>
        <p:spPr bwMode="auto">
          <a:xfrm>
            <a:off x="2649538" y="3698875"/>
            <a:ext cx="11715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form</a:t>
            </a:r>
          </a:p>
        </p:txBody>
      </p:sp>
      <p:grpSp>
        <p:nvGrpSpPr>
          <p:cNvPr id="29724" name="Group 140"/>
          <p:cNvGrpSpPr>
            <a:grpSpLocks/>
          </p:cNvGrpSpPr>
          <p:nvPr/>
        </p:nvGrpSpPr>
        <p:grpSpPr bwMode="auto">
          <a:xfrm>
            <a:off x="2825750" y="4046538"/>
            <a:ext cx="633413" cy="949325"/>
            <a:chOff x="3623" y="585"/>
            <a:chExt cx="540" cy="810"/>
          </a:xfrm>
        </p:grpSpPr>
        <p:sp>
          <p:nvSpPr>
            <p:cNvPr id="29889" name="AutoShape 141"/>
            <p:cNvSpPr>
              <a:spLocks noChangeArrowheads="1"/>
            </p:cNvSpPr>
            <p:nvPr/>
          </p:nvSpPr>
          <p:spPr bwMode="auto">
            <a:xfrm rot="-5400000">
              <a:off x="3488" y="720"/>
              <a:ext cx="810" cy="540"/>
            </a:xfrm>
            <a:prstGeom prst="foldedCorner">
              <a:avLst>
                <a:gd name="adj" fmla="val 20287"/>
              </a:avLst>
            </a:prstGeom>
            <a:solidFill>
              <a:srgbClr val="EE9F36"/>
            </a:solidFill>
            <a:ln w="12700">
              <a:solidFill>
                <a:schemeClr val="bg1"/>
              </a:solidFill>
              <a:round/>
              <a:headEnd/>
              <a:tailEnd/>
            </a:ln>
          </p:spPr>
          <p:txBody>
            <a:bodyPr lIns="0" tIns="0" rIns="0" bIns="0" anchor="ctr">
              <a:spAutoFit/>
            </a:bodyPr>
            <a:lstStyle/>
            <a:p>
              <a:endParaRPr lang="en-US"/>
            </a:p>
          </p:txBody>
        </p:sp>
        <p:grpSp>
          <p:nvGrpSpPr>
            <p:cNvPr id="29890" name="Group 142"/>
            <p:cNvGrpSpPr>
              <a:grpSpLocks/>
            </p:cNvGrpSpPr>
            <p:nvPr/>
          </p:nvGrpSpPr>
          <p:grpSpPr bwMode="auto">
            <a:xfrm>
              <a:off x="3674" y="1000"/>
              <a:ext cx="437" cy="329"/>
              <a:chOff x="1048" y="2742"/>
              <a:chExt cx="592" cy="445"/>
            </a:xfrm>
          </p:grpSpPr>
          <p:sp>
            <p:nvSpPr>
              <p:cNvPr id="29904" name="Freeform 143"/>
              <p:cNvSpPr>
                <a:spLocks/>
              </p:cNvSpPr>
              <p:nvPr/>
            </p:nvSpPr>
            <p:spPr bwMode="auto">
              <a:xfrm>
                <a:off x="1306" y="2833"/>
                <a:ext cx="77" cy="345"/>
              </a:xfrm>
              <a:custGeom>
                <a:avLst/>
                <a:gdLst>
                  <a:gd name="T0" fmla="*/ 0 w 232"/>
                  <a:gd name="T1" fmla="*/ 0 h 1036"/>
                  <a:gd name="T2" fmla="*/ 0 w 232"/>
                  <a:gd name="T3" fmla="*/ 0 h 1036"/>
                  <a:gd name="T4" fmla="*/ 0 w 232"/>
                  <a:gd name="T5" fmla="*/ 0 h 1036"/>
                  <a:gd name="T6" fmla="*/ 0 w 232"/>
                  <a:gd name="T7" fmla="*/ 0 h 1036"/>
                  <a:gd name="T8" fmla="*/ 0 w 232"/>
                  <a:gd name="T9" fmla="*/ 0 h 1036"/>
                  <a:gd name="T10" fmla="*/ 0 w 232"/>
                  <a:gd name="T11" fmla="*/ 0 h 1036"/>
                  <a:gd name="T12" fmla="*/ 0 w 232"/>
                  <a:gd name="T13" fmla="*/ 0 h 1036"/>
                  <a:gd name="T14" fmla="*/ 0 w 232"/>
                  <a:gd name="T15" fmla="*/ 0 h 1036"/>
                  <a:gd name="T16" fmla="*/ 0 w 232"/>
                  <a:gd name="T17" fmla="*/ 0 h 1036"/>
                  <a:gd name="T18" fmla="*/ 0 w 232"/>
                  <a:gd name="T19" fmla="*/ 0 h 1036"/>
                  <a:gd name="T20" fmla="*/ 0 w 232"/>
                  <a:gd name="T21" fmla="*/ 0 h 1036"/>
                  <a:gd name="T22" fmla="*/ 0 w 232"/>
                  <a:gd name="T23" fmla="*/ 0 h 1036"/>
                  <a:gd name="T24" fmla="*/ 0 w 232"/>
                  <a:gd name="T25" fmla="*/ 0 h 1036"/>
                  <a:gd name="T26" fmla="*/ 0 w 232"/>
                  <a:gd name="T27" fmla="*/ 0 h 1036"/>
                  <a:gd name="T28" fmla="*/ 0 w 232"/>
                  <a:gd name="T29" fmla="*/ 0 h 1036"/>
                  <a:gd name="T30" fmla="*/ 0 w 232"/>
                  <a:gd name="T31" fmla="*/ 0 h 1036"/>
                  <a:gd name="T32" fmla="*/ 0 w 232"/>
                  <a:gd name="T33" fmla="*/ 0 h 1036"/>
                  <a:gd name="T34" fmla="*/ 0 w 232"/>
                  <a:gd name="T35" fmla="*/ 0 h 1036"/>
                  <a:gd name="T36" fmla="*/ 0 w 232"/>
                  <a:gd name="T37" fmla="*/ 0 h 1036"/>
                  <a:gd name="T38" fmla="*/ 0 w 232"/>
                  <a:gd name="T39" fmla="*/ 0 h 1036"/>
                  <a:gd name="T40" fmla="*/ 0 w 232"/>
                  <a:gd name="T41" fmla="*/ 0 h 1036"/>
                  <a:gd name="T42" fmla="*/ 0 w 232"/>
                  <a:gd name="T43" fmla="*/ 0 h 1036"/>
                  <a:gd name="T44" fmla="*/ 0 w 232"/>
                  <a:gd name="T45" fmla="*/ 0 h 1036"/>
                  <a:gd name="T46" fmla="*/ 0 w 232"/>
                  <a:gd name="T47" fmla="*/ 0 h 1036"/>
                  <a:gd name="T48" fmla="*/ 0 w 232"/>
                  <a:gd name="T49" fmla="*/ 0 h 1036"/>
                  <a:gd name="T50" fmla="*/ 0 w 232"/>
                  <a:gd name="T51" fmla="*/ 0 h 1036"/>
                  <a:gd name="T52" fmla="*/ 0 w 232"/>
                  <a:gd name="T53" fmla="*/ 0 h 1036"/>
                  <a:gd name="T54" fmla="*/ 0 w 232"/>
                  <a:gd name="T55" fmla="*/ 0 h 1036"/>
                  <a:gd name="T56" fmla="*/ 0 w 232"/>
                  <a:gd name="T57" fmla="*/ 0 h 1036"/>
                  <a:gd name="T58" fmla="*/ 0 w 232"/>
                  <a:gd name="T59" fmla="*/ 0 h 1036"/>
                  <a:gd name="T60" fmla="*/ 0 w 232"/>
                  <a:gd name="T61" fmla="*/ 0 h 1036"/>
                  <a:gd name="T62" fmla="*/ 0 w 232"/>
                  <a:gd name="T63" fmla="*/ 0 h 1036"/>
                  <a:gd name="T64" fmla="*/ 0 w 232"/>
                  <a:gd name="T65" fmla="*/ 0 h 1036"/>
                  <a:gd name="T66" fmla="*/ 0 w 232"/>
                  <a:gd name="T67" fmla="*/ 0 h 1036"/>
                  <a:gd name="T68" fmla="*/ 0 w 232"/>
                  <a:gd name="T69" fmla="*/ 0 h 1036"/>
                  <a:gd name="T70" fmla="*/ 0 w 232"/>
                  <a:gd name="T71" fmla="*/ 0 h 1036"/>
                  <a:gd name="T72" fmla="*/ 0 w 232"/>
                  <a:gd name="T73" fmla="*/ 0 h 1036"/>
                  <a:gd name="T74" fmla="*/ 0 w 232"/>
                  <a:gd name="T75" fmla="*/ 0 h 1036"/>
                  <a:gd name="T76" fmla="*/ 0 w 232"/>
                  <a:gd name="T77" fmla="*/ 0 h 1036"/>
                  <a:gd name="T78" fmla="*/ 0 w 232"/>
                  <a:gd name="T79" fmla="*/ 0 h 1036"/>
                  <a:gd name="T80" fmla="*/ 0 w 232"/>
                  <a:gd name="T81" fmla="*/ 0 h 1036"/>
                  <a:gd name="T82" fmla="*/ 0 w 232"/>
                  <a:gd name="T83" fmla="*/ 0 h 1036"/>
                  <a:gd name="T84" fmla="*/ 0 w 232"/>
                  <a:gd name="T85" fmla="*/ 0 h 1036"/>
                  <a:gd name="T86" fmla="*/ 0 w 232"/>
                  <a:gd name="T87" fmla="*/ 0 h 1036"/>
                  <a:gd name="T88" fmla="*/ 0 w 232"/>
                  <a:gd name="T89" fmla="*/ 0 h 1036"/>
                  <a:gd name="T90" fmla="*/ 0 w 232"/>
                  <a:gd name="T91" fmla="*/ 0 h 1036"/>
                  <a:gd name="T92" fmla="*/ 0 w 232"/>
                  <a:gd name="T93" fmla="*/ 0 h 1036"/>
                  <a:gd name="T94" fmla="*/ 0 w 232"/>
                  <a:gd name="T95" fmla="*/ 0 h 1036"/>
                  <a:gd name="T96" fmla="*/ 0 w 232"/>
                  <a:gd name="T97" fmla="*/ 0 h 1036"/>
                  <a:gd name="T98" fmla="*/ 0 w 232"/>
                  <a:gd name="T99" fmla="*/ 0 h 1036"/>
                  <a:gd name="T100" fmla="*/ 0 w 232"/>
                  <a:gd name="T101" fmla="*/ 0 h 1036"/>
                  <a:gd name="T102" fmla="*/ 0 w 232"/>
                  <a:gd name="T103" fmla="*/ 0 h 1036"/>
                  <a:gd name="T104" fmla="*/ 0 w 232"/>
                  <a:gd name="T105" fmla="*/ 0 h 1036"/>
                  <a:gd name="T106" fmla="*/ 0 w 232"/>
                  <a:gd name="T107" fmla="*/ 0 h 1036"/>
                  <a:gd name="T108" fmla="*/ 0 w 232"/>
                  <a:gd name="T109" fmla="*/ 0 h 1036"/>
                  <a:gd name="T110" fmla="*/ 0 w 232"/>
                  <a:gd name="T111" fmla="*/ 0 h 1036"/>
                  <a:gd name="T112" fmla="*/ 0 w 232"/>
                  <a:gd name="T113" fmla="*/ 0 h 1036"/>
                  <a:gd name="T114" fmla="*/ 0 w 232"/>
                  <a:gd name="T115" fmla="*/ 0 h 1036"/>
                  <a:gd name="T116" fmla="*/ 0 w 232"/>
                  <a:gd name="T117" fmla="*/ 0 h 10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2"/>
                  <a:gd name="T178" fmla="*/ 0 h 1036"/>
                  <a:gd name="T179" fmla="*/ 232 w 232"/>
                  <a:gd name="T180" fmla="*/ 1036 h 10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2" h="1036">
                    <a:moveTo>
                      <a:pt x="199" y="34"/>
                    </a:moveTo>
                    <a:lnTo>
                      <a:pt x="190" y="27"/>
                    </a:lnTo>
                    <a:lnTo>
                      <a:pt x="181" y="20"/>
                    </a:lnTo>
                    <a:lnTo>
                      <a:pt x="171" y="14"/>
                    </a:lnTo>
                    <a:lnTo>
                      <a:pt x="161" y="9"/>
                    </a:lnTo>
                    <a:lnTo>
                      <a:pt x="151" y="6"/>
                    </a:lnTo>
                    <a:lnTo>
                      <a:pt x="139" y="2"/>
                    </a:lnTo>
                    <a:lnTo>
                      <a:pt x="129" y="1"/>
                    </a:lnTo>
                    <a:lnTo>
                      <a:pt x="117" y="0"/>
                    </a:lnTo>
                    <a:lnTo>
                      <a:pt x="94" y="2"/>
                    </a:lnTo>
                    <a:lnTo>
                      <a:pt x="72" y="10"/>
                    </a:lnTo>
                    <a:lnTo>
                      <a:pt x="52" y="20"/>
                    </a:lnTo>
                    <a:lnTo>
                      <a:pt x="35" y="34"/>
                    </a:lnTo>
                    <a:lnTo>
                      <a:pt x="20" y="51"/>
                    </a:lnTo>
                    <a:lnTo>
                      <a:pt x="10" y="71"/>
                    </a:lnTo>
                    <a:lnTo>
                      <a:pt x="2" y="94"/>
                    </a:lnTo>
                    <a:lnTo>
                      <a:pt x="0" y="117"/>
                    </a:lnTo>
                    <a:lnTo>
                      <a:pt x="0" y="919"/>
                    </a:lnTo>
                    <a:lnTo>
                      <a:pt x="1" y="931"/>
                    </a:lnTo>
                    <a:lnTo>
                      <a:pt x="2" y="942"/>
                    </a:lnTo>
                    <a:lnTo>
                      <a:pt x="6" y="953"/>
                    </a:lnTo>
                    <a:lnTo>
                      <a:pt x="10" y="964"/>
                    </a:lnTo>
                    <a:lnTo>
                      <a:pt x="14" y="974"/>
                    </a:lnTo>
                    <a:lnTo>
                      <a:pt x="20" y="984"/>
                    </a:lnTo>
                    <a:lnTo>
                      <a:pt x="27" y="993"/>
                    </a:lnTo>
                    <a:lnTo>
                      <a:pt x="34" y="1002"/>
                    </a:lnTo>
                    <a:lnTo>
                      <a:pt x="43" y="1009"/>
                    </a:lnTo>
                    <a:lnTo>
                      <a:pt x="52" y="1016"/>
                    </a:lnTo>
                    <a:lnTo>
                      <a:pt x="62" y="1022"/>
                    </a:lnTo>
                    <a:lnTo>
                      <a:pt x="72" y="1026"/>
                    </a:lnTo>
                    <a:lnTo>
                      <a:pt x="83" y="1031"/>
                    </a:lnTo>
                    <a:lnTo>
                      <a:pt x="95" y="1034"/>
                    </a:lnTo>
                    <a:lnTo>
                      <a:pt x="105" y="1035"/>
                    </a:lnTo>
                    <a:lnTo>
                      <a:pt x="117" y="1036"/>
                    </a:lnTo>
                    <a:lnTo>
                      <a:pt x="129" y="1035"/>
                    </a:lnTo>
                    <a:lnTo>
                      <a:pt x="139" y="1034"/>
                    </a:lnTo>
                    <a:lnTo>
                      <a:pt x="151" y="1031"/>
                    </a:lnTo>
                    <a:lnTo>
                      <a:pt x="161" y="1026"/>
                    </a:lnTo>
                    <a:lnTo>
                      <a:pt x="171" y="1022"/>
                    </a:lnTo>
                    <a:lnTo>
                      <a:pt x="181" y="1016"/>
                    </a:lnTo>
                    <a:lnTo>
                      <a:pt x="190" y="1009"/>
                    </a:lnTo>
                    <a:lnTo>
                      <a:pt x="199" y="1002"/>
                    </a:lnTo>
                    <a:lnTo>
                      <a:pt x="206" y="993"/>
                    </a:lnTo>
                    <a:lnTo>
                      <a:pt x="212" y="984"/>
                    </a:lnTo>
                    <a:lnTo>
                      <a:pt x="219" y="974"/>
                    </a:lnTo>
                    <a:lnTo>
                      <a:pt x="224" y="964"/>
                    </a:lnTo>
                    <a:lnTo>
                      <a:pt x="227" y="953"/>
                    </a:lnTo>
                    <a:lnTo>
                      <a:pt x="230" y="942"/>
                    </a:lnTo>
                    <a:lnTo>
                      <a:pt x="231" y="931"/>
                    </a:lnTo>
                    <a:lnTo>
                      <a:pt x="232" y="919"/>
                    </a:lnTo>
                    <a:lnTo>
                      <a:pt x="232" y="117"/>
                    </a:lnTo>
                    <a:lnTo>
                      <a:pt x="231" y="105"/>
                    </a:lnTo>
                    <a:lnTo>
                      <a:pt x="230" y="95"/>
                    </a:lnTo>
                    <a:lnTo>
                      <a:pt x="227" y="83"/>
                    </a:lnTo>
                    <a:lnTo>
                      <a:pt x="224" y="72"/>
                    </a:lnTo>
                    <a:lnTo>
                      <a:pt x="219" y="62"/>
                    </a:lnTo>
                    <a:lnTo>
                      <a:pt x="212" y="52"/>
                    </a:lnTo>
                    <a:lnTo>
                      <a:pt x="206" y="43"/>
                    </a:lnTo>
                    <a:lnTo>
                      <a:pt x="199" y="34"/>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905" name="Freeform 144"/>
              <p:cNvSpPr>
                <a:spLocks/>
              </p:cNvSpPr>
              <p:nvPr/>
            </p:nvSpPr>
            <p:spPr bwMode="auto">
              <a:xfrm>
                <a:off x="1195" y="3074"/>
                <a:ext cx="299" cy="113"/>
              </a:xfrm>
              <a:custGeom>
                <a:avLst/>
                <a:gdLst>
                  <a:gd name="T0" fmla="*/ 0 w 896"/>
                  <a:gd name="T1" fmla="*/ 0 h 340"/>
                  <a:gd name="T2" fmla="*/ 0 w 896"/>
                  <a:gd name="T3" fmla="*/ 0 h 340"/>
                  <a:gd name="T4" fmla="*/ 0 w 896"/>
                  <a:gd name="T5" fmla="*/ 0 h 340"/>
                  <a:gd name="T6" fmla="*/ 0 w 896"/>
                  <a:gd name="T7" fmla="*/ 0 h 340"/>
                  <a:gd name="T8" fmla="*/ 0 w 896"/>
                  <a:gd name="T9" fmla="*/ 0 h 340"/>
                  <a:gd name="T10" fmla="*/ 0 w 896"/>
                  <a:gd name="T11" fmla="*/ 0 h 340"/>
                  <a:gd name="T12" fmla="*/ 0 w 896"/>
                  <a:gd name="T13" fmla="*/ 0 h 340"/>
                  <a:gd name="T14" fmla="*/ 0 w 896"/>
                  <a:gd name="T15" fmla="*/ 0 h 340"/>
                  <a:gd name="T16" fmla="*/ 0 w 896"/>
                  <a:gd name="T17" fmla="*/ 0 h 340"/>
                  <a:gd name="T18" fmla="*/ 0 w 896"/>
                  <a:gd name="T19" fmla="*/ 0 h 340"/>
                  <a:gd name="T20" fmla="*/ 0 w 896"/>
                  <a:gd name="T21" fmla="*/ 0 h 340"/>
                  <a:gd name="T22" fmla="*/ 0 w 896"/>
                  <a:gd name="T23" fmla="*/ 0 h 340"/>
                  <a:gd name="T24" fmla="*/ 0 w 896"/>
                  <a:gd name="T25" fmla="*/ 0 h 340"/>
                  <a:gd name="T26" fmla="*/ 0 w 896"/>
                  <a:gd name="T27" fmla="*/ 0 h 340"/>
                  <a:gd name="T28" fmla="*/ 0 w 896"/>
                  <a:gd name="T29" fmla="*/ 0 h 340"/>
                  <a:gd name="T30" fmla="*/ 0 w 896"/>
                  <a:gd name="T31" fmla="*/ 0 h 340"/>
                  <a:gd name="T32" fmla="*/ 0 w 896"/>
                  <a:gd name="T33" fmla="*/ 0 h 340"/>
                  <a:gd name="T34" fmla="*/ 0 w 896"/>
                  <a:gd name="T35" fmla="*/ 0 h 340"/>
                  <a:gd name="T36" fmla="*/ 0 w 896"/>
                  <a:gd name="T37" fmla="*/ 0 h 340"/>
                  <a:gd name="T38" fmla="*/ 0 w 896"/>
                  <a:gd name="T39" fmla="*/ 0 h 340"/>
                  <a:gd name="T40" fmla="*/ 0 w 896"/>
                  <a:gd name="T41" fmla="*/ 0 h 340"/>
                  <a:gd name="T42" fmla="*/ 0 w 896"/>
                  <a:gd name="T43" fmla="*/ 0 h 340"/>
                  <a:gd name="T44" fmla="*/ 0 w 896"/>
                  <a:gd name="T45" fmla="*/ 0 h 340"/>
                  <a:gd name="T46" fmla="*/ 0 w 896"/>
                  <a:gd name="T47" fmla="*/ 0 h 340"/>
                  <a:gd name="T48" fmla="*/ 0 w 896"/>
                  <a:gd name="T49" fmla="*/ 0 h 340"/>
                  <a:gd name="T50" fmla="*/ 0 w 896"/>
                  <a:gd name="T51" fmla="*/ 0 h 340"/>
                  <a:gd name="T52" fmla="*/ 0 w 896"/>
                  <a:gd name="T53" fmla="*/ 0 h 340"/>
                  <a:gd name="T54" fmla="*/ 0 w 896"/>
                  <a:gd name="T55" fmla="*/ 0 h 340"/>
                  <a:gd name="T56" fmla="*/ 0 w 896"/>
                  <a:gd name="T57" fmla="*/ 0 h 340"/>
                  <a:gd name="T58" fmla="*/ 0 w 896"/>
                  <a:gd name="T59" fmla="*/ 0 h 340"/>
                  <a:gd name="T60" fmla="*/ 0 w 896"/>
                  <a:gd name="T61" fmla="*/ 0 h 340"/>
                  <a:gd name="T62" fmla="*/ 0 w 896"/>
                  <a:gd name="T63" fmla="*/ 0 h 340"/>
                  <a:gd name="T64" fmla="*/ 0 w 896"/>
                  <a:gd name="T65" fmla="*/ 0 h 340"/>
                  <a:gd name="T66" fmla="*/ 0 w 896"/>
                  <a:gd name="T67" fmla="*/ 0 h 340"/>
                  <a:gd name="T68" fmla="*/ 0 w 896"/>
                  <a:gd name="T69" fmla="*/ 0 h 340"/>
                  <a:gd name="T70" fmla="*/ 0 w 896"/>
                  <a:gd name="T71" fmla="*/ 0 h 340"/>
                  <a:gd name="T72" fmla="*/ 0 w 896"/>
                  <a:gd name="T73" fmla="*/ 0 h 340"/>
                  <a:gd name="T74" fmla="*/ 0 w 896"/>
                  <a:gd name="T75" fmla="*/ 0 h 340"/>
                  <a:gd name="T76" fmla="*/ 0 w 896"/>
                  <a:gd name="T77" fmla="*/ 0 h 340"/>
                  <a:gd name="T78" fmla="*/ 0 w 896"/>
                  <a:gd name="T79" fmla="*/ 0 h 340"/>
                  <a:gd name="T80" fmla="*/ 0 w 896"/>
                  <a:gd name="T81" fmla="*/ 0 h 340"/>
                  <a:gd name="T82" fmla="*/ 0 w 896"/>
                  <a:gd name="T83" fmla="*/ 0 h 340"/>
                  <a:gd name="T84" fmla="*/ 0 w 896"/>
                  <a:gd name="T85" fmla="*/ 0 h 340"/>
                  <a:gd name="T86" fmla="*/ 0 w 896"/>
                  <a:gd name="T87" fmla="*/ 0 h 340"/>
                  <a:gd name="T88" fmla="*/ 0 w 896"/>
                  <a:gd name="T89" fmla="*/ 0 h 340"/>
                  <a:gd name="T90" fmla="*/ 0 w 896"/>
                  <a:gd name="T91" fmla="*/ 0 h 340"/>
                  <a:gd name="T92" fmla="*/ 0 w 896"/>
                  <a:gd name="T93" fmla="*/ 0 h 340"/>
                  <a:gd name="T94" fmla="*/ 0 w 896"/>
                  <a:gd name="T95" fmla="*/ 0 h 340"/>
                  <a:gd name="T96" fmla="*/ 0 w 896"/>
                  <a:gd name="T97" fmla="*/ 0 h 340"/>
                  <a:gd name="T98" fmla="*/ 0 w 896"/>
                  <a:gd name="T99" fmla="*/ 0 h 3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96"/>
                  <a:gd name="T151" fmla="*/ 0 h 340"/>
                  <a:gd name="T152" fmla="*/ 896 w 896"/>
                  <a:gd name="T153" fmla="*/ 340 h 34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96" h="340">
                    <a:moveTo>
                      <a:pt x="825" y="132"/>
                    </a:moveTo>
                    <a:lnTo>
                      <a:pt x="809" y="117"/>
                    </a:lnTo>
                    <a:lnTo>
                      <a:pt x="791" y="102"/>
                    </a:lnTo>
                    <a:lnTo>
                      <a:pt x="773" y="89"/>
                    </a:lnTo>
                    <a:lnTo>
                      <a:pt x="753" y="77"/>
                    </a:lnTo>
                    <a:lnTo>
                      <a:pt x="732" y="65"/>
                    </a:lnTo>
                    <a:lnTo>
                      <a:pt x="710" y="53"/>
                    </a:lnTo>
                    <a:lnTo>
                      <a:pt x="687" y="44"/>
                    </a:lnTo>
                    <a:lnTo>
                      <a:pt x="663" y="35"/>
                    </a:lnTo>
                    <a:lnTo>
                      <a:pt x="639" y="27"/>
                    </a:lnTo>
                    <a:lnTo>
                      <a:pt x="613" y="20"/>
                    </a:lnTo>
                    <a:lnTo>
                      <a:pt x="587" y="14"/>
                    </a:lnTo>
                    <a:lnTo>
                      <a:pt x="560" y="9"/>
                    </a:lnTo>
                    <a:lnTo>
                      <a:pt x="534" y="5"/>
                    </a:lnTo>
                    <a:lnTo>
                      <a:pt x="505" y="2"/>
                    </a:lnTo>
                    <a:lnTo>
                      <a:pt x="477" y="1"/>
                    </a:lnTo>
                    <a:lnTo>
                      <a:pt x="449" y="0"/>
                    </a:lnTo>
                    <a:lnTo>
                      <a:pt x="403" y="1"/>
                    </a:lnTo>
                    <a:lnTo>
                      <a:pt x="359" y="7"/>
                    </a:lnTo>
                    <a:lnTo>
                      <a:pt x="315" y="13"/>
                    </a:lnTo>
                    <a:lnTo>
                      <a:pt x="275" y="24"/>
                    </a:lnTo>
                    <a:lnTo>
                      <a:pt x="236" y="35"/>
                    </a:lnTo>
                    <a:lnTo>
                      <a:pt x="199" y="50"/>
                    </a:lnTo>
                    <a:lnTo>
                      <a:pt x="164" y="67"/>
                    </a:lnTo>
                    <a:lnTo>
                      <a:pt x="132" y="85"/>
                    </a:lnTo>
                    <a:lnTo>
                      <a:pt x="103" y="106"/>
                    </a:lnTo>
                    <a:lnTo>
                      <a:pt x="77" y="128"/>
                    </a:lnTo>
                    <a:lnTo>
                      <a:pt x="55" y="153"/>
                    </a:lnTo>
                    <a:lnTo>
                      <a:pt x="35" y="177"/>
                    </a:lnTo>
                    <a:lnTo>
                      <a:pt x="21" y="205"/>
                    </a:lnTo>
                    <a:lnTo>
                      <a:pt x="10" y="232"/>
                    </a:lnTo>
                    <a:lnTo>
                      <a:pt x="3" y="261"/>
                    </a:lnTo>
                    <a:lnTo>
                      <a:pt x="0" y="291"/>
                    </a:lnTo>
                    <a:lnTo>
                      <a:pt x="0" y="308"/>
                    </a:lnTo>
                    <a:lnTo>
                      <a:pt x="0" y="340"/>
                    </a:lnTo>
                    <a:lnTo>
                      <a:pt x="33" y="340"/>
                    </a:lnTo>
                    <a:lnTo>
                      <a:pt x="50" y="340"/>
                    </a:lnTo>
                    <a:lnTo>
                      <a:pt x="846" y="340"/>
                    </a:lnTo>
                    <a:lnTo>
                      <a:pt x="863" y="340"/>
                    </a:lnTo>
                    <a:lnTo>
                      <a:pt x="896" y="340"/>
                    </a:lnTo>
                    <a:lnTo>
                      <a:pt x="896" y="308"/>
                    </a:lnTo>
                    <a:lnTo>
                      <a:pt x="896" y="291"/>
                    </a:lnTo>
                    <a:lnTo>
                      <a:pt x="895" y="269"/>
                    </a:lnTo>
                    <a:lnTo>
                      <a:pt x="892" y="248"/>
                    </a:lnTo>
                    <a:lnTo>
                      <a:pt x="886" y="227"/>
                    </a:lnTo>
                    <a:lnTo>
                      <a:pt x="878" y="207"/>
                    </a:lnTo>
                    <a:lnTo>
                      <a:pt x="869" y="188"/>
                    </a:lnTo>
                    <a:lnTo>
                      <a:pt x="856" y="168"/>
                    </a:lnTo>
                    <a:lnTo>
                      <a:pt x="842" y="150"/>
                    </a:lnTo>
                    <a:lnTo>
                      <a:pt x="825" y="132"/>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906" name="Freeform 145"/>
              <p:cNvSpPr>
                <a:spLocks/>
              </p:cNvSpPr>
              <p:nvPr/>
            </p:nvSpPr>
            <p:spPr bwMode="auto">
              <a:xfrm>
                <a:off x="1307" y="2742"/>
                <a:ext cx="78" cy="78"/>
              </a:xfrm>
              <a:custGeom>
                <a:avLst/>
                <a:gdLst>
                  <a:gd name="T0" fmla="*/ 0 w 233"/>
                  <a:gd name="T1" fmla="*/ 0 h 233"/>
                  <a:gd name="T2" fmla="*/ 0 w 233"/>
                  <a:gd name="T3" fmla="*/ 0 h 233"/>
                  <a:gd name="T4" fmla="*/ 0 w 233"/>
                  <a:gd name="T5" fmla="*/ 0 h 233"/>
                  <a:gd name="T6" fmla="*/ 0 w 233"/>
                  <a:gd name="T7" fmla="*/ 0 h 233"/>
                  <a:gd name="T8" fmla="*/ 0 w 233"/>
                  <a:gd name="T9" fmla="*/ 0 h 233"/>
                  <a:gd name="T10" fmla="*/ 0 w 233"/>
                  <a:gd name="T11" fmla="*/ 0 h 233"/>
                  <a:gd name="T12" fmla="*/ 0 w 233"/>
                  <a:gd name="T13" fmla="*/ 0 h 233"/>
                  <a:gd name="T14" fmla="*/ 0 w 233"/>
                  <a:gd name="T15" fmla="*/ 0 h 233"/>
                  <a:gd name="T16" fmla="*/ 0 w 233"/>
                  <a:gd name="T17" fmla="*/ 0 h 233"/>
                  <a:gd name="T18" fmla="*/ 0 w 233"/>
                  <a:gd name="T19" fmla="*/ 0 h 233"/>
                  <a:gd name="T20" fmla="*/ 0 w 233"/>
                  <a:gd name="T21" fmla="*/ 0 h 233"/>
                  <a:gd name="T22" fmla="*/ 0 w 233"/>
                  <a:gd name="T23" fmla="*/ 0 h 233"/>
                  <a:gd name="T24" fmla="*/ 0 w 233"/>
                  <a:gd name="T25" fmla="*/ 0 h 233"/>
                  <a:gd name="T26" fmla="*/ 0 w 233"/>
                  <a:gd name="T27" fmla="*/ 0 h 233"/>
                  <a:gd name="T28" fmla="*/ 0 w 233"/>
                  <a:gd name="T29" fmla="*/ 0 h 233"/>
                  <a:gd name="T30" fmla="*/ 0 w 233"/>
                  <a:gd name="T31" fmla="*/ 0 h 233"/>
                  <a:gd name="T32" fmla="*/ 0 w 233"/>
                  <a:gd name="T33" fmla="*/ 0 h 233"/>
                  <a:gd name="T34" fmla="*/ 0 w 233"/>
                  <a:gd name="T35" fmla="*/ 0 h 233"/>
                  <a:gd name="T36" fmla="*/ 0 w 233"/>
                  <a:gd name="T37" fmla="*/ 0 h 233"/>
                  <a:gd name="T38" fmla="*/ 0 w 233"/>
                  <a:gd name="T39" fmla="*/ 0 h 233"/>
                  <a:gd name="T40" fmla="*/ 0 w 233"/>
                  <a:gd name="T41" fmla="*/ 0 h 233"/>
                  <a:gd name="T42" fmla="*/ 0 w 233"/>
                  <a:gd name="T43" fmla="*/ 0 h 233"/>
                  <a:gd name="T44" fmla="*/ 0 w 233"/>
                  <a:gd name="T45" fmla="*/ 0 h 233"/>
                  <a:gd name="T46" fmla="*/ 0 w 233"/>
                  <a:gd name="T47" fmla="*/ 0 h 233"/>
                  <a:gd name="T48" fmla="*/ 0 w 233"/>
                  <a:gd name="T49" fmla="*/ 0 h 233"/>
                  <a:gd name="T50" fmla="*/ 0 w 233"/>
                  <a:gd name="T51" fmla="*/ 0 h 233"/>
                  <a:gd name="T52" fmla="*/ 0 w 233"/>
                  <a:gd name="T53" fmla="*/ 0 h 233"/>
                  <a:gd name="T54" fmla="*/ 0 w 233"/>
                  <a:gd name="T55" fmla="*/ 0 h 233"/>
                  <a:gd name="T56" fmla="*/ 0 w 233"/>
                  <a:gd name="T57" fmla="*/ 0 h 233"/>
                  <a:gd name="T58" fmla="*/ 0 w 233"/>
                  <a:gd name="T59" fmla="*/ 0 h 233"/>
                  <a:gd name="T60" fmla="*/ 0 w 233"/>
                  <a:gd name="T61" fmla="*/ 0 h 233"/>
                  <a:gd name="T62" fmla="*/ 0 w 233"/>
                  <a:gd name="T63" fmla="*/ 0 h 233"/>
                  <a:gd name="T64" fmla="*/ 0 w 233"/>
                  <a:gd name="T65" fmla="*/ 0 h 233"/>
                  <a:gd name="T66" fmla="*/ 0 w 233"/>
                  <a:gd name="T67" fmla="*/ 0 h 233"/>
                  <a:gd name="T68" fmla="*/ 0 w 233"/>
                  <a:gd name="T69" fmla="*/ 0 h 233"/>
                  <a:gd name="T70" fmla="*/ 0 w 233"/>
                  <a:gd name="T71" fmla="*/ 0 h 233"/>
                  <a:gd name="T72" fmla="*/ 0 w 233"/>
                  <a:gd name="T73" fmla="*/ 0 h 233"/>
                  <a:gd name="T74" fmla="*/ 0 w 233"/>
                  <a:gd name="T75" fmla="*/ 0 h 233"/>
                  <a:gd name="T76" fmla="*/ 0 w 233"/>
                  <a:gd name="T77" fmla="*/ 0 h 233"/>
                  <a:gd name="T78" fmla="*/ 0 w 233"/>
                  <a:gd name="T79" fmla="*/ 0 h 233"/>
                  <a:gd name="T80" fmla="*/ 0 w 233"/>
                  <a:gd name="T81" fmla="*/ 0 h 233"/>
                  <a:gd name="T82" fmla="*/ 0 w 233"/>
                  <a:gd name="T83" fmla="*/ 0 h 233"/>
                  <a:gd name="T84" fmla="*/ 0 w 233"/>
                  <a:gd name="T85" fmla="*/ 0 h 233"/>
                  <a:gd name="T86" fmla="*/ 0 w 233"/>
                  <a:gd name="T87" fmla="*/ 0 h 233"/>
                  <a:gd name="T88" fmla="*/ 0 w 233"/>
                  <a:gd name="T89" fmla="*/ 0 h 233"/>
                  <a:gd name="T90" fmla="*/ 0 w 233"/>
                  <a:gd name="T91" fmla="*/ 0 h 233"/>
                  <a:gd name="T92" fmla="*/ 0 w 233"/>
                  <a:gd name="T93" fmla="*/ 0 h 233"/>
                  <a:gd name="T94" fmla="*/ 0 w 233"/>
                  <a:gd name="T95" fmla="*/ 0 h 233"/>
                  <a:gd name="T96" fmla="*/ 0 w 233"/>
                  <a:gd name="T97" fmla="*/ 0 h 233"/>
                  <a:gd name="T98" fmla="*/ 0 w 233"/>
                  <a:gd name="T99" fmla="*/ 0 h 233"/>
                  <a:gd name="T100" fmla="*/ 0 w 233"/>
                  <a:gd name="T101" fmla="*/ 0 h 233"/>
                  <a:gd name="T102" fmla="*/ 0 w 233"/>
                  <a:gd name="T103" fmla="*/ 0 h 233"/>
                  <a:gd name="T104" fmla="*/ 0 w 233"/>
                  <a:gd name="T105" fmla="*/ 0 h 233"/>
                  <a:gd name="T106" fmla="*/ 0 w 233"/>
                  <a:gd name="T107" fmla="*/ 0 h 233"/>
                  <a:gd name="T108" fmla="*/ 0 w 233"/>
                  <a:gd name="T109" fmla="*/ 0 h 233"/>
                  <a:gd name="T110" fmla="*/ 0 w 233"/>
                  <a:gd name="T111" fmla="*/ 0 h 233"/>
                  <a:gd name="T112" fmla="*/ 0 w 233"/>
                  <a:gd name="T113" fmla="*/ 0 h 23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33"/>
                  <a:gd name="T172" fmla="*/ 0 h 233"/>
                  <a:gd name="T173" fmla="*/ 233 w 233"/>
                  <a:gd name="T174" fmla="*/ 233 h 23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33" h="233">
                    <a:moveTo>
                      <a:pt x="199" y="34"/>
                    </a:moveTo>
                    <a:lnTo>
                      <a:pt x="190" y="26"/>
                    </a:lnTo>
                    <a:lnTo>
                      <a:pt x="181" y="20"/>
                    </a:lnTo>
                    <a:lnTo>
                      <a:pt x="171" y="14"/>
                    </a:lnTo>
                    <a:lnTo>
                      <a:pt x="162" y="8"/>
                    </a:lnTo>
                    <a:lnTo>
                      <a:pt x="151" y="5"/>
                    </a:lnTo>
                    <a:lnTo>
                      <a:pt x="139" y="2"/>
                    </a:lnTo>
                    <a:lnTo>
                      <a:pt x="129" y="1"/>
                    </a:lnTo>
                    <a:lnTo>
                      <a:pt x="117" y="0"/>
                    </a:lnTo>
                    <a:lnTo>
                      <a:pt x="94" y="2"/>
                    </a:lnTo>
                    <a:lnTo>
                      <a:pt x="72" y="9"/>
                    </a:lnTo>
                    <a:lnTo>
                      <a:pt x="51" y="20"/>
                    </a:lnTo>
                    <a:lnTo>
                      <a:pt x="34" y="34"/>
                    </a:lnTo>
                    <a:lnTo>
                      <a:pt x="21" y="52"/>
                    </a:lnTo>
                    <a:lnTo>
                      <a:pt x="10" y="71"/>
                    </a:lnTo>
                    <a:lnTo>
                      <a:pt x="3" y="93"/>
                    </a:lnTo>
                    <a:lnTo>
                      <a:pt x="0" y="116"/>
                    </a:lnTo>
                    <a:lnTo>
                      <a:pt x="2" y="128"/>
                    </a:lnTo>
                    <a:lnTo>
                      <a:pt x="3" y="140"/>
                    </a:lnTo>
                    <a:lnTo>
                      <a:pt x="6" y="150"/>
                    </a:lnTo>
                    <a:lnTo>
                      <a:pt x="9" y="161"/>
                    </a:lnTo>
                    <a:lnTo>
                      <a:pt x="14" y="171"/>
                    </a:lnTo>
                    <a:lnTo>
                      <a:pt x="20" y="181"/>
                    </a:lnTo>
                    <a:lnTo>
                      <a:pt x="27" y="191"/>
                    </a:lnTo>
                    <a:lnTo>
                      <a:pt x="34" y="199"/>
                    </a:lnTo>
                    <a:lnTo>
                      <a:pt x="43" y="206"/>
                    </a:lnTo>
                    <a:lnTo>
                      <a:pt x="52" y="214"/>
                    </a:lnTo>
                    <a:lnTo>
                      <a:pt x="62" y="219"/>
                    </a:lnTo>
                    <a:lnTo>
                      <a:pt x="73" y="224"/>
                    </a:lnTo>
                    <a:lnTo>
                      <a:pt x="83" y="228"/>
                    </a:lnTo>
                    <a:lnTo>
                      <a:pt x="94" y="231"/>
                    </a:lnTo>
                    <a:lnTo>
                      <a:pt x="105" y="232"/>
                    </a:lnTo>
                    <a:lnTo>
                      <a:pt x="117" y="233"/>
                    </a:lnTo>
                    <a:lnTo>
                      <a:pt x="129" y="232"/>
                    </a:lnTo>
                    <a:lnTo>
                      <a:pt x="139" y="231"/>
                    </a:lnTo>
                    <a:lnTo>
                      <a:pt x="151" y="228"/>
                    </a:lnTo>
                    <a:lnTo>
                      <a:pt x="162" y="224"/>
                    </a:lnTo>
                    <a:lnTo>
                      <a:pt x="171" y="219"/>
                    </a:lnTo>
                    <a:lnTo>
                      <a:pt x="181" y="214"/>
                    </a:lnTo>
                    <a:lnTo>
                      <a:pt x="190" y="206"/>
                    </a:lnTo>
                    <a:lnTo>
                      <a:pt x="199" y="199"/>
                    </a:lnTo>
                    <a:lnTo>
                      <a:pt x="206" y="191"/>
                    </a:lnTo>
                    <a:lnTo>
                      <a:pt x="214" y="181"/>
                    </a:lnTo>
                    <a:lnTo>
                      <a:pt x="219" y="171"/>
                    </a:lnTo>
                    <a:lnTo>
                      <a:pt x="224" y="161"/>
                    </a:lnTo>
                    <a:lnTo>
                      <a:pt x="227" y="150"/>
                    </a:lnTo>
                    <a:lnTo>
                      <a:pt x="231" y="140"/>
                    </a:lnTo>
                    <a:lnTo>
                      <a:pt x="232" y="128"/>
                    </a:lnTo>
                    <a:lnTo>
                      <a:pt x="233" y="116"/>
                    </a:lnTo>
                    <a:lnTo>
                      <a:pt x="232" y="105"/>
                    </a:lnTo>
                    <a:lnTo>
                      <a:pt x="231" y="94"/>
                    </a:lnTo>
                    <a:lnTo>
                      <a:pt x="227" y="82"/>
                    </a:lnTo>
                    <a:lnTo>
                      <a:pt x="224" y="72"/>
                    </a:lnTo>
                    <a:lnTo>
                      <a:pt x="219" y="61"/>
                    </a:lnTo>
                    <a:lnTo>
                      <a:pt x="214" y="52"/>
                    </a:lnTo>
                    <a:lnTo>
                      <a:pt x="206" y="42"/>
                    </a:lnTo>
                    <a:lnTo>
                      <a:pt x="199" y="34"/>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907" name="Freeform 146"/>
              <p:cNvSpPr>
                <a:spLocks/>
              </p:cNvSpPr>
              <p:nvPr/>
            </p:nvSpPr>
            <p:spPr bwMode="auto">
              <a:xfrm>
                <a:off x="1318" y="2753"/>
                <a:ext cx="56" cy="56"/>
              </a:xfrm>
              <a:custGeom>
                <a:avLst/>
                <a:gdLst>
                  <a:gd name="T0" fmla="*/ 0 w 167"/>
                  <a:gd name="T1" fmla="*/ 0 h 166"/>
                  <a:gd name="T2" fmla="*/ 0 w 167"/>
                  <a:gd name="T3" fmla="*/ 0 h 166"/>
                  <a:gd name="T4" fmla="*/ 0 w 167"/>
                  <a:gd name="T5" fmla="*/ 0 h 166"/>
                  <a:gd name="T6" fmla="*/ 0 w 167"/>
                  <a:gd name="T7" fmla="*/ 0 h 166"/>
                  <a:gd name="T8" fmla="*/ 0 w 167"/>
                  <a:gd name="T9" fmla="*/ 0 h 166"/>
                  <a:gd name="T10" fmla="*/ 0 w 167"/>
                  <a:gd name="T11" fmla="*/ 0 h 166"/>
                  <a:gd name="T12" fmla="*/ 0 w 167"/>
                  <a:gd name="T13" fmla="*/ 0 h 166"/>
                  <a:gd name="T14" fmla="*/ 0 w 167"/>
                  <a:gd name="T15" fmla="*/ 0 h 166"/>
                  <a:gd name="T16" fmla="*/ 0 w 167"/>
                  <a:gd name="T17" fmla="*/ 0 h 166"/>
                  <a:gd name="T18" fmla="*/ 0 w 167"/>
                  <a:gd name="T19" fmla="*/ 0 h 166"/>
                  <a:gd name="T20" fmla="*/ 0 w 167"/>
                  <a:gd name="T21" fmla="*/ 0 h 166"/>
                  <a:gd name="T22" fmla="*/ 0 w 167"/>
                  <a:gd name="T23" fmla="*/ 0 h 166"/>
                  <a:gd name="T24" fmla="*/ 0 w 167"/>
                  <a:gd name="T25" fmla="*/ 0 h 166"/>
                  <a:gd name="T26" fmla="*/ 0 w 167"/>
                  <a:gd name="T27" fmla="*/ 0 h 166"/>
                  <a:gd name="T28" fmla="*/ 0 w 167"/>
                  <a:gd name="T29" fmla="*/ 0 h 166"/>
                  <a:gd name="T30" fmla="*/ 0 w 167"/>
                  <a:gd name="T31" fmla="*/ 0 h 166"/>
                  <a:gd name="T32" fmla="*/ 0 w 167"/>
                  <a:gd name="T33" fmla="*/ 0 h 166"/>
                  <a:gd name="T34" fmla="*/ 0 w 167"/>
                  <a:gd name="T35" fmla="*/ 0 h 166"/>
                  <a:gd name="T36" fmla="*/ 0 w 167"/>
                  <a:gd name="T37" fmla="*/ 0 h 166"/>
                  <a:gd name="T38" fmla="*/ 0 w 167"/>
                  <a:gd name="T39" fmla="*/ 0 h 166"/>
                  <a:gd name="T40" fmla="*/ 0 w 167"/>
                  <a:gd name="T41" fmla="*/ 0 h 166"/>
                  <a:gd name="T42" fmla="*/ 0 w 167"/>
                  <a:gd name="T43" fmla="*/ 0 h 166"/>
                  <a:gd name="T44" fmla="*/ 0 w 167"/>
                  <a:gd name="T45" fmla="*/ 0 h 166"/>
                  <a:gd name="T46" fmla="*/ 0 w 167"/>
                  <a:gd name="T47" fmla="*/ 0 h 166"/>
                  <a:gd name="T48" fmla="*/ 0 w 167"/>
                  <a:gd name="T49" fmla="*/ 0 h 166"/>
                  <a:gd name="T50" fmla="*/ 0 w 167"/>
                  <a:gd name="T51" fmla="*/ 0 h 166"/>
                  <a:gd name="T52" fmla="*/ 0 w 167"/>
                  <a:gd name="T53" fmla="*/ 0 h 166"/>
                  <a:gd name="T54" fmla="*/ 0 w 167"/>
                  <a:gd name="T55" fmla="*/ 0 h 166"/>
                  <a:gd name="T56" fmla="*/ 0 w 167"/>
                  <a:gd name="T57" fmla="*/ 0 h 166"/>
                  <a:gd name="T58" fmla="*/ 0 w 167"/>
                  <a:gd name="T59" fmla="*/ 0 h 166"/>
                  <a:gd name="T60" fmla="*/ 0 w 167"/>
                  <a:gd name="T61" fmla="*/ 0 h 166"/>
                  <a:gd name="T62" fmla="*/ 0 w 167"/>
                  <a:gd name="T63" fmla="*/ 0 h 166"/>
                  <a:gd name="T64" fmla="*/ 0 w 167"/>
                  <a:gd name="T65" fmla="*/ 0 h 166"/>
                  <a:gd name="T66" fmla="*/ 0 w 167"/>
                  <a:gd name="T67" fmla="*/ 0 h 166"/>
                  <a:gd name="T68" fmla="*/ 0 w 167"/>
                  <a:gd name="T69" fmla="*/ 0 h 166"/>
                  <a:gd name="T70" fmla="*/ 0 w 167"/>
                  <a:gd name="T71" fmla="*/ 0 h 166"/>
                  <a:gd name="T72" fmla="*/ 0 w 167"/>
                  <a:gd name="T73" fmla="*/ 0 h 166"/>
                  <a:gd name="T74" fmla="*/ 0 w 167"/>
                  <a:gd name="T75" fmla="*/ 0 h 166"/>
                  <a:gd name="T76" fmla="*/ 0 w 167"/>
                  <a:gd name="T77" fmla="*/ 0 h 166"/>
                  <a:gd name="T78" fmla="*/ 0 w 167"/>
                  <a:gd name="T79" fmla="*/ 0 h 166"/>
                  <a:gd name="T80" fmla="*/ 0 w 167"/>
                  <a:gd name="T81" fmla="*/ 0 h 166"/>
                  <a:gd name="T82" fmla="*/ 0 w 167"/>
                  <a:gd name="T83" fmla="*/ 0 h 166"/>
                  <a:gd name="T84" fmla="*/ 0 w 167"/>
                  <a:gd name="T85" fmla="*/ 0 h 166"/>
                  <a:gd name="T86" fmla="*/ 0 w 167"/>
                  <a:gd name="T87" fmla="*/ 0 h 166"/>
                  <a:gd name="T88" fmla="*/ 0 w 167"/>
                  <a:gd name="T89" fmla="*/ 0 h 16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7"/>
                  <a:gd name="T136" fmla="*/ 0 h 166"/>
                  <a:gd name="T137" fmla="*/ 167 w 167"/>
                  <a:gd name="T138" fmla="*/ 166 h 16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7" h="166">
                    <a:moveTo>
                      <a:pt x="84" y="166"/>
                    </a:moveTo>
                    <a:lnTo>
                      <a:pt x="93" y="166"/>
                    </a:lnTo>
                    <a:lnTo>
                      <a:pt x="100" y="165"/>
                    </a:lnTo>
                    <a:lnTo>
                      <a:pt x="108" y="163"/>
                    </a:lnTo>
                    <a:lnTo>
                      <a:pt x="116" y="160"/>
                    </a:lnTo>
                    <a:lnTo>
                      <a:pt x="123" y="157"/>
                    </a:lnTo>
                    <a:lnTo>
                      <a:pt x="130" y="152"/>
                    </a:lnTo>
                    <a:lnTo>
                      <a:pt x="136" y="147"/>
                    </a:lnTo>
                    <a:lnTo>
                      <a:pt x="142" y="142"/>
                    </a:lnTo>
                    <a:lnTo>
                      <a:pt x="153" y="129"/>
                    </a:lnTo>
                    <a:lnTo>
                      <a:pt x="160" y="114"/>
                    </a:lnTo>
                    <a:lnTo>
                      <a:pt x="165" y="98"/>
                    </a:lnTo>
                    <a:lnTo>
                      <a:pt x="167" y="82"/>
                    </a:lnTo>
                    <a:lnTo>
                      <a:pt x="165" y="66"/>
                    </a:lnTo>
                    <a:lnTo>
                      <a:pt x="160" y="51"/>
                    </a:lnTo>
                    <a:lnTo>
                      <a:pt x="153" y="37"/>
                    </a:lnTo>
                    <a:lnTo>
                      <a:pt x="142" y="24"/>
                    </a:lnTo>
                    <a:lnTo>
                      <a:pt x="136" y="19"/>
                    </a:lnTo>
                    <a:lnTo>
                      <a:pt x="130" y="13"/>
                    </a:lnTo>
                    <a:lnTo>
                      <a:pt x="123" y="9"/>
                    </a:lnTo>
                    <a:lnTo>
                      <a:pt x="116" y="6"/>
                    </a:lnTo>
                    <a:lnTo>
                      <a:pt x="108" y="3"/>
                    </a:lnTo>
                    <a:lnTo>
                      <a:pt x="100" y="1"/>
                    </a:lnTo>
                    <a:lnTo>
                      <a:pt x="93" y="0"/>
                    </a:lnTo>
                    <a:lnTo>
                      <a:pt x="84" y="0"/>
                    </a:lnTo>
                    <a:lnTo>
                      <a:pt x="67" y="2"/>
                    </a:lnTo>
                    <a:lnTo>
                      <a:pt x="51" y="6"/>
                    </a:lnTo>
                    <a:lnTo>
                      <a:pt x="37" y="13"/>
                    </a:lnTo>
                    <a:lnTo>
                      <a:pt x="25" y="24"/>
                    </a:lnTo>
                    <a:lnTo>
                      <a:pt x="14" y="36"/>
                    </a:lnTo>
                    <a:lnTo>
                      <a:pt x="7" y="51"/>
                    </a:lnTo>
                    <a:lnTo>
                      <a:pt x="2" y="65"/>
                    </a:lnTo>
                    <a:lnTo>
                      <a:pt x="0" y="82"/>
                    </a:lnTo>
                    <a:lnTo>
                      <a:pt x="1" y="98"/>
                    </a:lnTo>
                    <a:lnTo>
                      <a:pt x="7" y="114"/>
                    </a:lnTo>
                    <a:lnTo>
                      <a:pt x="14" y="129"/>
                    </a:lnTo>
                    <a:lnTo>
                      <a:pt x="25" y="142"/>
                    </a:lnTo>
                    <a:lnTo>
                      <a:pt x="31" y="147"/>
                    </a:lnTo>
                    <a:lnTo>
                      <a:pt x="37" y="152"/>
                    </a:lnTo>
                    <a:lnTo>
                      <a:pt x="45" y="157"/>
                    </a:lnTo>
                    <a:lnTo>
                      <a:pt x="52" y="160"/>
                    </a:lnTo>
                    <a:lnTo>
                      <a:pt x="60" y="163"/>
                    </a:lnTo>
                    <a:lnTo>
                      <a:pt x="68" y="165"/>
                    </a:lnTo>
                    <a:lnTo>
                      <a:pt x="76" y="166"/>
                    </a:lnTo>
                    <a:lnTo>
                      <a:pt x="84" y="16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908" name="Freeform 147"/>
              <p:cNvSpPr>
                <a:spLocks/>
              </p:cNvSpPr>
              <p:nvPr/>
            </p:nvSpPr>
            <p:spPr bwMode="auto">
              <a:xfrm>
                <a:off x="1329" y="2764"/>
                <a:ext cx="34" cy="34"/>
              </a:xfrm>
              <a:custGeom>
                <a:avLst/>
                <a:gdLst>
                  <a:gd name="T0" fmla="*/ 0 w 101"/>
                  <a:gd name="T1" fmla="*/ 0 h 100"/>
                  <a:gd name="T2" fmla="*/ 0 w 101"/>
                  <a:gd name="T3" fmla="*/ 0 h 100"/>
                  <a:gd name="T4" fmla="*/ 0 w 101"/>
                  <a:gd name="T5" fmla="*/ 0 h 100"/>
                  <a:gd name="T6" fmla="*/ 0 w 101"/>
                  <a:gd name="T7" fmla="*/ 0 h 100"/>
                  <a:gd name="T8" fmla="*/ 0 w 101"/>
                  <a:gd name="T9" fmla="*/ 0 h 100"/>
                  <a:gd name="T10" fmla="*/ 0 w 101"/>
                  <a:gd name="T11" fmla="*/ 0 h 100"/>
                  <a:gd name="T12" fmla="*/ 0 w 101"/>
                  <a:gd name="T13" fmla="*/ 0 h 100"/>
                  <a:gd name="T14" fmla="*/ 0 w 101"/>
                  <a:gd name="T15" fmla="*/ 0 h 100"/>
                  <a:gd name="T16" fmla="*/ 0 w 101"/>
                  <a:gd name="T17" fmla="*/ 0 h 100"/>
                  <a:gd name="T18" fmla="*/ 0 w 101"/>
                  <a:gd name="T19" fmla="*/ 0 h 100"/>
                  <a:gd name="T20" fmla="*/ 0 w 101"/>
                  <a:gd name="T21" fmla="*/ 0 h 100"/>
                  <a:gd name="T22" fmla="*/ 0 w 101"/>
                  <a:gd name="T23" fmla="*/ 0 h 100"/>
                  <a:gd name="T24" fmla="*/ 0 w 101"/>
                  <a:gd name="T25" fmla="*/ 0 h 100"/>
                  <a:gd name="T26" fmla="*/ 0 w 101"/>
                  <a:gd name="T27" fmla="*/ 0 h 100"/>
                  <a:gd name="T28" fmla="*/ 0 w 101"/>
                  <a:gd name="T29" fmla="*/ 0 h 100"/>
                  <a:gd name="T30" fmla="*/ 0 w 101"/>
                  <a:gd name="T31" fmla="*/ 0 h 100"/>
                  <a:gd name="T32" fmla="*/ 0 w 101"/>
                  <a:gd name="T33" fmla="*/ 0 h 100"/>
                  <a:gd name="T34" fmla="*/ 0 w 101"/>
                  <a:gd name="T35" fmla="*/ 0 h 100"/>
                  <a:gd name="T36" fmla="*/ 0 w 101"/>
                  <a:gd name="T37" fmla="*/ 0 h 100"/>
                  <a:gd name="T38" fmla="*/ 0 w 101"/>
                  <a:gd name="T39" fmla="*/ 0 h 100"/>
                  <a:gd name="T40" fmla="*/ 0 w 101"/>
                  <a:gd name="T41" fmla="*/ 0 h 100"/>
                  <a:gd name="T42" fmla="*/ 0 w 101"/>
                  <a:gd name="T43" fmla="*/ 0 h 100"/>
                  <a:gd name="T44" fmla="*/ 0 w 101"/>
                  <a:gd name="T45" fmla="*/ 0 h 100"/>
                  <a:gd name="T46" fmla="*/ 0 w 101"/>
                  <a:gd name="T47" fmla="*/ 0 h 100"/>
                  <a:gd name="T48" fmla="*/ 0 w 101"/>
                  <a:gd name="T49" fmla="*/ 0 h 100"/>
                  <a:gd name="T50" fmla="*/ 0 w 101"/>
                  <a:gd name="T51" fmla="*/ 0 h 100"/>
                  <a:gd name="T52" fmla="*/ 0 w 101"/>
                  <a:gd name="T53" fmla="*/ 0 h 100"/>
                  <a:gd name="T54" fmla="*/ 0 w 101"/>
                  <a:gd name="T55" fmla="*/ 0 h 100"/>
                  <a:gd name="T56" fmla="*/ 0 w 101"/>
                  <a:gd name="T57" fmla="*/ 0 h 100"/>
                  <a:gd name="T58" fmla="*/ 0 w 101"/>
                  <a:gd name="T59" fmla="*/ 0 h 100"/>
                  <a:gd name="T60" fmla="*/ 0 w 101"/>
                  <a:gd name="T61" fmla="*/ 0 h 100"/>
                  <a:gd name="T62" fmla="*/ 0 w 101"/>
                  <a:gd name="T63" fmla="*/ 0 h 100"/>
                  <a:gd name="T64" fmla="*/ 0 w 101"/>
                  <a:gd name="T65" fmla="*/ 0 h 100"/>
                  <a:gd name="T66" fmla="*/ 0 w 101"/>
                  <a:gd name="T67" fmla="*/ 0 h 100"/>
                  <a:gd name="T68" fmla="*/ 0 w 101"/>
                  <a:gd name="T69" fmla="*/ 0 h 100"/>
                  <a:gd name="T70" fmla="*/ 0 w 101"/>
                  <a:gd name="T71" fmla="*/ 0 h 100"/>
                  <a:gd name="T72" fmla="*/ 0 w 101"/>
                  <a:gd name="T73" fmla="*/ 0 h 100"/>
                  <a:gd name="T74" fmla="*/ 0 w 101"/>
                  <a:gd name="T75" fmla="*/ 0 h 100"/>
                  <a:gd name="T76" fmla="*/ 0 w 101"/>
                  <a:gd name="T77" fmla="*/ 0 h 100"/>
                  <a:gd name="T78" fmla="*/ 0 w 101"/>
                  <a:gd name="T79" fmla="*/ 0 h 100"/>
                  <a:gd name="T80" fmla="*/ 0 w 101"/>
                  <a:gd name="T81" fmla="*/ 0 h 100"/>
                  <a:gd name="T82" fmla="*/ 0 w 101"/>
                  <a:gd name="T83" fmla="*/ 0 h 100"/>
                  <a:gd name="T84" fmla="*/ 0 w 101"/>
                  <a:gd name="T85" fmla="*/ 0 h 100"/>
                  <a:gd name="T86" fmla="*/ 0 w 101"/>
                  <a:gd name="T87" fmla="*/ 0 h 100"/>
                  <a:gd name="T88" fmla="*/ 0 w 101"/>
                  <a:gd name="T89" fmla="*/ 0 h 1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1"/>
                  <a:gd name="T136" fmla="*/ 0 h 100"/>
                  <a:gd name="T137" fmla="*/ 101 w 101"/>
                  <a:gd name="T138" fmla="*/ 100 h 10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1" h="100">
                    <a:moveTo>
                      <a:pt x="0" y="49"/>
                    </a:moveTo>
                    <a:lnTo>
                      <a:pt x="1" y="40"/>
                    </a:lnTo>
                    <a:lnTo>
                      <a:pt x="4" y="30"/>
                    </a:lnTo>
                    <a:lnTo>
                      <a:pt x="9" y="22"/>
                    </a:lnTo>
                    <a:lnTo>
                      <a:pt x="15" y="14"/>
                    </a:lnTo>
                    <a:lnTo>
                      <a:pt x="19" y="11"/>
                    </a:lnTo>
                    <a:lnTo>
                      <a:pt x="22" y="8"/>
                    </a:lnTo>
                    <a:lnTo>
                      <a:pt x="27" y="6"/>
                    </a:lnTo>
                    <a:lnTo>
                      <a:pt x="32" y="4"/>
                    </a:lnTo>
                    <a:lnTo>
                      <a:pt x="36" y="2"/>
                    </a:lnTo>
                    <a:lnTo>
                      <a:pt x="40" y="1"/>
                    </a:lnTo>
                    <a:lnTo>
                      <a:pt x="46" y="0"/>
                    </a:lnTo>
                    <a:lnTo>
                      <a:pt x="51" y="0"/>
                    </a:lnTo>
                    <a:lnTo>
                      <a:pt x="56" y="0"/>
                    </a:lnTo>
                    <a:lnTo>
                      <a:pt x="61" y="1"/>
                    </a:lnTo>
                    <a:lnTo>
                      <a:pt x="66" y="2"/>
                    </a:lnTo>
                    <a:lnTo>
                      <a:pt x="70" y="4"/>
                    </a:lnTo>
                    <a:lnTo>
                      <a:pt x="74" y="6"/>
                    </a:lnTo>
                    <a:lnTo>
                      <a:pt x="79" y="8"/>
                    </a:lnTo>
                    <a:lnTo>
                      <a:pt x="83" y="11"/>
                    </a:lnTo>
                    <a:lnTo>
                      <a:pt x="86" y="14"/>
                    </a:lnTo>
                    <a:lnTo>
                      <a:pt x="92" y="22"/>
                    </a:lnTo>
                    <a:lnTo>
                      <a:pt x="97" y="30"/>
                    </a:lnTo>
                    <a:lnTo>
                      <a:pt x="100" y="40"/>
                    </a:lnTo>
                    <a:lnTo>
                      <a:pt x="101" y="49"/>
                    </a:lnTo>
                    <a:lnTo>
                      <a:pt x="100" y="60"/>
                    </a:lnTo>
                    <a:lnTo>
                      <a:pt x="97" y="68"/>
                    </a:lnTo>
                    <a:lnTo>
                      <a:pt x="92" y="78"/>
                    </a:lnTo>
                    <a:lnTo>
                      <a:pt x="86" y="85"/>
                    </a:lnTo>
                    <a:lnTo>
                      <a:pt x="79" y="92"/>
                    </a:lnTo>
                    <a:lnTo>
                      <a:pt x="70" y="96"/>
                    </a:lnTo>
                    <a:lnTo>
                      <a:pt x="61" y="99"/>
                    </a:lnTo>
                    <a:lnTo>
                      <a:pt x="51" y="100"/>
                    </a:lnTo>
                    <a:lnTo>
                      <a:pt x="46" y="100"/>
                    </a:lnTo>
                    <a:lnTo>
                      <a:pt x="40" y="99"/>
                    </a:lnTo>
                    <a:lnTo>
                      <a:pt x="36" y="98"/>
                    </a:lnTo>
                    <a:lnTo>
                      <a:pt x="32" y="96"/>
                    </a:lnTo>
                    <a:lnTo>
                      <a:pt x="27" y="94"/>
                    </a:lnTo>
                    <a:lnTo>
                      <a:pt x="22" y="92"/>
                    </a:lnTo>
                    <a:lnTo>
                      <a:pt x="19" y="89"/>
                    </a:lnTo>
                    <a:lnTo>
                      <a:pt x="15" y="85"/>
                    </a:lnTo>
                    <a:lnTo>
                      <a:pt x="9" y="78"/>
                    </a:lnTo>
                    <a:lnTo>
                      <a:pt x="4" y="68"/>
                    </a:lnTo>
                    <a:lnTo>
                      <a:pt x="1" y="60"/>
                    </a:lnTo>
                    <a:lnTo>
                      <a:pt x="0" y="49"/>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909" name="Freeform 148"/>
              <p:cNvSpPr>
                <a:spLocks/>
              </p:cNvSpPr>
              <p:nvPr/>
            </p:nvSpPr>
            <p:spPr bwMode="auto">
              <a:xfrm>
                <a:off x="1396" y="2867"/>
                <a:ext cx="244" cy="153"/>
              </a:xfrm>
              <a:custGeom>
                <a:avLst/>
                <a:gdLst>
                  <a:gd name="T0" fmla="*/ 0 w 733"/>
                  <a:gd name="T1" fmla="*/ 0 h 461"/>
                  <a:gd name="T2" fmla="*/ 0 w 733"/>
                  <a:gd name="T3" fmla="*/ 0 h 461"/>
                  <a:gd name="T4" fmla="*/ 0 w 733"/>
                  <a:gd name="T5" fmla="*/ 0 h 461"/>
                  <a:gd name="T6" fmla="*/ 0 w 733"/>
                  <a:gd name="T7" fmla="*/ 0 h 461"/>
                  <a:gd name="T8" fmla="*/ 0 w 733"/>
                  <a:gd name="T9" fmla="*/ 0 h 461"/>
                  <a:gd name="T10" fmla="*/ 0 w 733"/>
                  <a:gd name="T11" fmla="*/ 0 h 461"/>
                  <a:gd name="T12" fmla="*/ 0 w 733"/>
                  <a:gd name="T13" fmla="*/ 0 h 461"/>
                  <a:gd name="T14" fmla="*/ 0 w 733"/>
                  <a:gd name="T15" fmla="*/ 0 h 461"/>
                  <a:gd name="T16" fmla="*/ 0 w 733"/>
                  <a:gd name="T17" fmla="*/ 0 h 461"/>
                  <a:gd name="T18" fmla="*/ 0 w 733"/>
                  <a:gd name="T19" fmla="*/ 0 h 461"/>
                  <a:gd name="T20" fmla="*/ 0 w 733"/>
                  <a:gd name="T21" fmla="*/ 0 h 461"/>
                  <a:gd name="T22" fmla="*/ 0 w 733"/>
                  <a:gd name="T23" fmla="*/ 0 h 461"/>
                  <a:gd name="T24" fmla="*/ 0 w 733"/>
                  <a:gd name="T25" fmla="*/ 0 h 461"/>
                  <a:gd name="T26" fmla="*/ 0 w 733"/>
                  <a:gd name="T27" fmla="*/ 0 h 461"/>
                  <a:gd name="T28" fmla="*/ 0 w 733"/>
                  <a:gd name="T29" fmla="*/ 0 h 461"/>
                  <a:gd name="T30" fmla="*/ 0 w 733"/>
                  <a:gd name="T31" fmla="*/ 0 h 461"/>
                  <a:gd name="T32" fmla="*/ 0 w 733"/>
                  <a:gd name="T33" fmla="*/ 0 h 461"/>
                  <a:gd name="T34" fmla="*/ 0 w 733"/>
                  <a:gd name="T35" fmla="*/ 0 h 461"/>
                  <a:gd name="T36" fmla="*/ 0 w 733"/>
                  <a:gd name="T37" fmla="*/ 0 h 461"/>
                  <a:gd name="T38" fmla="*/ 0 w 733"/>
                  <a:gd name="T39" fmla="*/ 0 h 461"/>
                  <a:gd name="T40" fmla="*/ 0 w 733"/>
                  <a:gd name="T41" fmla="*/ 0 h 461"/>
                  <a:gd name="T42" fmla="*/ 0 w 733"/>
                  <a:gd name="T43" fmla="*/ 0 h 461"/>
                  <a:gd name="T44" fmla="*/ 0 w 733"/>
                  <a:gd name="T45" fmla="*/ 0 h 461"/>
                  <a:gd name="T46" fmla="*/ 0 w 733"/>
                  <a:gd name="T47" fmla="*/ 0 h 461"/>
                  <a:gd name="T48" fmla="*/ 0 w 733"/>
                  <a:gd name="T49" fmla="*/ 0 h 461"/>
                  <a:gd name="T50" fmla="*/ 0 w 733"/>
                  <a:gd name="T51" fmla="*/ 0 h 461"/>
                  <a:gd name="T52" fmla="*/ 0 w 733"/>
                  <a:gd name="T53" fmla="*/ 0 h 461"/>
                  <a:gd name="T54" fmla="*/ 0 w 733"/>
                  <a:gd name="T55" fmla="*/ 0 h 461"/>
                  <a:gd name="T56" fmla="*/ 0 w 733"/>
                  <a:gd name="T57" fmla="*/ 0 h 461"/>
                  <a:gd name="T58" fmla="*/ 0 w 733"/>
                  <a:gd name="T59" fmla="*/ 0 h 461"/>
                  <a:gd name="T60" fmla="*/ 0 w 733"/>
                  <a:gd name="T61" fmla="*/ 0 h 461"/>
                  <a:gd name="T62" fmla="*/ 0 w 733"/>
                  <a:gd name="T63" fmla="*/ 0 h 461"/>
                  <a:gd name="T64" fmla="*/ 0 w 733"/>
                  <a:gd name="T65" fmla="*/ 0 h 461"/>
                  <a:gd name="T66" fmla="*/ 0 w 733"/>
                  <a:gd name="T67" fmla="*/ 0 h 461"/>
                  <a:gd name="T68" fmla="*/ 0 w 733"/>
                  <a:gd name="T69" fmla="*/ 0 h 461"/>
                  <a:gd name="T70" fmla="*/ 0 w 733"/>
                  <a:gd name="T71" fmla="*/ 0 h 461"/>
                  <a:gd name="T72" fmla="*/ 0 w 733"/>
                  <a:gd name="T73" fmla="*/ 0 h 461"/>
                  <a:gd name="T74" fmla="*/ 0 w 733"/>
                  <a:gd name="T75" fmla="*/ 0 h 461"/>
                  <a:gd name="T76" fmla="*/ 0 w 733"/>
                  <a:gd name="T77" fmla="*/ 0 h 461"/>
                  <a:gd name="T78" fmla="*/ 0 w 733"/>
                  <a:gd name="T79" fmla="*/ 0 h 461"/>
                  <a:gd name="T80" fmla="*/ 0 w 733"/>
                  <a:gd name="T81" fmla="*/ 0 h 461"/>
                  <a:gd name="T82" fmla="*/ 0 w 733"/>
                  <a:gd name="T83" fmla="*/ 0 h 4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3"/>
                  <a:gd name="T127" fmla="*/ 0 h 461"/>
                  <a:gd name="T128" fmla="*/ 733 w 733"/>
                  <a:gd name="T129" fmla="*/ 461 h 4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3" h="461">
                    <a:moveTo>
                      <a:pt x="728" y="50"/>
                    </a:moveTo>
                    <a:lnTo>
                      <a:pt x="728" y="50"/>
                    </a:lnTo>
                    <a:lnTo>
                      <a:pt x="728" y="49"/>
                    </a:lnTo>
                    <a:lnTo>
                      <a:pt x="728" y="46"/>
                    </a:lnTo>
                    <a:lnTo>
                      <a:pt x="727" y="40"/>
                    </a:lnTo>
                    <a:lnTo>
                      <a:pt x="725" y="34"/>
                    </a:lnTo>
                    <a:lnTo>
                      <a:pt x="725" y="32"/>
                    </a:lnTo>
                    <a:lnTo>
                      <a:pt x="718" y="0"/>
                    </a:lnTo>
                    <a:lnTo>
                      <a:pt x="686" y="6"/>
                    </a:lnTo>
                    <a:lnTo>
                      <a:pt x="669" y="8"/>
                    </a:lnTo>
                    <a:lnTo>
                      <a:pt x="48" y="119"/>
                    </a:lnTo>
                    <a:lnTo>
                      <a:pt x="31" y="121"/>
                    </a:lnTo>
                    <a:lnTo>
                      <a:pt x="0" y="127"/>
                    </a:lnTo>
                    <a:lnTo>
                      <a:pt x="5" y="160"/>
                    </a:lnTo>
                    <a:lnTo>
                      <a:pt x="5" y="162"/>
                    </a:lnTo>
                    <a:lnTo>
                      <a:pt x="6" y="167"/>
                    </a:lnTo>
                    <a:lnTo>
                      <a:pt x="7" y="173"/>
                    </a:lnTo>
                    <a:lnTo>
                      <a:pt x="7" y="175"/>
                    </a:lnTo>
                    <a:lnTo>
                      <a:pt x="7" y="176"/>
                    </a:lnTo>
                    <a:lnTo>
                      <a:pt x="7" y="177"/>
                    </a:lnTo>
                    <a:lnTo>
                      <a:pt x="8" y="178"/>
                    </a:lnTo>
                    <a:lnTo>
                      <a:pt x="8" y="179"/>
                    </a:lnTo>
                    <a:lnTo>
                      <a:pt x="8" y="180"/>
                    </a:lnTo>
                    <a:lnTo>
                      <a:pt x="8" y="181"/>
                    </a:lnTo>
                    <a:lnTo>
                      <a:pt x="15" y="213"/>
                    </a:lnTo>
                    <a:lnTo>
                      <a:pt x="26" y="244"/>
                    </a:lnTo>
                    <a:lnTo>
                      <a:pt x="39" y="273"/>
                    </a:lnTo>
                    <a:lnTo>
                      <a:pt x="56" y="301"/>
                    </a:lnTo>
                    <a:lnTo>
                      <a:pt x="74" y="328"/>
                    </a:lnTo>
                    <a:lnTo>
                      <a:pt x="96" y="352"/>
                    </a:lnTo>
                    <a:lnTo>
                      <a:pt x="120" y="375"/>
                    </a:lnTo>
                    <a:lnTo>
                      <a:pt x="147" y="395"/>
                    </a:lnTo>
                    <a:lnTo>
                      <a:pt x="162" y="405"/>
                    </a:lnTo>
                    <a:lnTo>
                      <a:pt x="178" y="414"/>
                    </a:lnTo>
                    <a:lnTo>
                      <a:pt x="194" y="423"/>
                    </a:lnTo>
                    <a:lnTo>
                      <a:pt x="210" y="430"/>
                    </a:lnTo>
                    <a:lnTo>
                      <a:pt x="227" y="437"/>
                    </a:lnTo>
                    <a:lnTo>
                      <a:pt x="244" y="443"/>
                    </a:lnTo>
                    <a:lnTo>
                      <a:pt x="262" y="448"/>
                    </a:lnTo>
                    <a:lnTo>
                      <a:pt x="280" y="453"/>
                    </a:lnTo>
                    <a:lnTo>
                      <a:pt x="298" y="456"/>
                    </a:lnTo>
                    <a:lnTo>
                      <a:pt x="316" y="458"/>
                    </a:lnTo>
                    <a:lnTo>
                      <a:pt x="335" y="460"/>
                    </a:lnTo>
                    <a:lnTo>
                      <a:pt x="354" y="461"/>
                    </a:lnTo>
                    <a:lnTo>
                      <a:pt x="372" y="461"/>
                    </a:lnTo>
                    <a:lnTo>
                      <a:pt x="391" y="460"/>
                    </a:lnTo>
                    <a:lnTo>
                      <a:pt x="410" y="458"/>
                    </a:lnTo>
                    <a:lnTo>
                      <a:pt x="428" y="455"/>
                    </a:lnTo>
                    <a:lnTo>
                      <a:pt x="447" y="452"/>
                    </a:lnTo>
                    <a:lnTo>
                      <a:pt x="465" y="446"/>
                    </a:lnTo>
                    <a:lnTo>
                      <a:pt x="483" y="441"/>
                    </a:lnTo>
                    <a:lnTo>
                      <a:pt x="500" y="435"/>
                    </a:lnTo>
                    <a:lnTo>
                      <a:pt x="518" y="428"/>
                    </a:lnTo>
                    <a:lnTo>
                      <a:pt x="534" y="420"/>
                    </a:lnTo>
                    <a:lnTo>
                      <a:pt x="551" y="411"/>
                    </a:lnTo>
                    <a:lnTo>
                      <a:pt x="567" y="403"/>
                    </a:lnTo>
                    <a:lnTo>
                      <a:pt x="581" y="392"/>
                    </a:lnTo>
                    <a:lnTo>
                      <a:pt x="596" y="382"/>
                    </a:lnTo>
                    <a:lnTo>
                      <a:pt x="611" y="370"/>
                    </a:lnTo>
                    <a:lnTo>
                      <a:pt x="625" y="358"/>
                    </a:lnTo>
                    <a:lnTo>
                      <a:pt x="638" y="346"/>
                    </a:lnTo>
                    <a:lnTo>
                      <a:pt x="650" y="332"/>
                    </a:lnTo>
                    <a:lnTo>
                      <a:pt x="662" y="318"/>
                    </a:lnTo>
                    <a:lnTo>
                      <a:pt x="673" y="303"/>
                    </a:lnTo>
                    <a:lnTo>
                      <a:pt x="691" y="274"/>
                    </a:lnTo>
                    <a:lnTo>
                      <a:pt x="706" y="245"/>
                    </a:lnTo>
                    <a:lnTo>
                      <a:pt x="717" y="215"/>
                    </a:lnTo>
                    <a:lnTo>
                      <a:pt x="726" y="183"/>
                    </a:lnTo>
                    <a:lnTo>
                      <a:pt x="731" y="152"/>
                    </a:lnTo>
                    <a:lnTo>
                      <a:pt x="733" y="119"/>
                    </a:lnTo>
                    <a:lnTo>
                      <a:pt x="733" y="87"/>
                    </a:lnTo>
                    <a:lnTo>
                      <a:pt x="729" y="54"/>
                    </a:lnTo>
                    <a:lnTo>
                      <a:pt x="729" y="53"/>
                    </a:lnTo>
                    <a:lnTo>
                      <a:pt x="729" y="52"/>
                    </a:lnTo>
                    <a:lnTo>
                      <a:pt x="728" y="51"/>
                    </a:lnTo>
                    <a:lnTo>
                      <a:pt x="728" y="5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910" name="Freeform 149"/>
              <p:cNvSpPr>
                <a:spLocks/>
              </p:cNvSpPr>
              <p:nvPr/>
            </p:nvSpPr>
            <p:spPr bwMode="auto">
              <a:xfrm>
                <a:off x="1409" y="2879"/>
                <a:ext cx="220"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8"/>
                    </a:lnTo>
                    <a:lnTo>
                      <a:pt x="657" y="17"/>
                    </a:lnTo>
                    <a:lnTo>
                      <a:pt x="654" y="0"/>
                    </a:lnTo>
                    <a:lnTo>
                      <a:pt x="638" y="3"/>
                    </a:lnTo>
                    <a:lnTo>
                      <a:pt x="16" y="114"/>
                    </a:lnTo>
                    <a:lnTo>
                      <a:pt x="0" y="116"/>
                    </a:lnTo>
                    <a:lnTo>
                      <a:pt x="0" y="118"/>
                    </a:lnTo>
                    <a:lnTo>
                      <a:pt x="1" y="123"/>
                    </a:lnTo>
                    <a:lnTo>
                      <a:pt x="2" y="129"/>
                    </a:lnTo>
                    <a:lnTo>
                      <a:pt x="2" y="132"/>
                    </a:lnTo>
                    <a:lnTo>
                      <a:pt x="2" y="133"/>
                    </a:lnTo>
                    <a:lnTo>
                      <a:pt x="2" y="134"/>
                    </a:lnTo>
                    <a:lnTo>
                      <a:pt x="3" y="135"/>
                    </a:lnTo>
                    <a:lnTo>
                      <a:pt x="3" y="136"/>
                    </a:lnTo>
                    <a:lnTo>
                      <a:pt x="3" y="137"/>
                    </a:lnTo>
                    <a:lnTo>
                      <a:pt x="3" y="138"/>
                    </a:lnTo>
                    <a:lnTo>
                      <a:pt x="9" y="167"/>
                    </a:lnTo>
                    <a:lnTo>
                      <a:pt x="19" y="194"/>
                    </a:lnTo>
                    <a:lnTo>
                      <a:pt x="30" y="221"/>
                    </a:lnTo>
                    <a:lnTo>
                      <a:pt x="45" y="245"/>
                    </a:lnTo>
                    <a:lnTo>
                      <a:pt x="62" y="269"/>
                    </a:lnTo>
                    <a:lnTo>
                      <a:pt x="82" y="291"/>
                    </a:lnTo>
                    <a:lnTo>
                      <a:pt x="104" y="312"/>
                    </a:lnTo>
                    <a:lnTo>
                      <a:pt x="128" y="330"/>
                    </a:lnTo>
                    <a:lnTo>
                      <a:pt x="142" y="338"/>
                    </a:lnTo>
                    <a:lnTo>
                      <a:pt x="156" y="347"/>
                    </a:lnTo>
                    <a:lnTo>
                      <a:pt x="170" y="354"/>
                    </a:lnTo>
                    <a:lnTo>
                      <a:pt x="185" y="362"/>
                    </a:lnTo>
                    <a:lnTo>
                      <a:pt x="201" y="368"/>
                    </a:lnTo>
                    <a:lnTo>
                      <a:pt x="217" y="373"/>
                    </a:lnTo>
                    <a:lnTo>
                      <a:pt x="233" y="377"/>
                    </a:lnTo>
                    <a:lnTo>
                      <a:pt x="249" y="382"/>
                    </a:lnTo>
                    <a:lnTo>
                      <a:pt x="266" y="385"/>
                    </a:lnTo>
                    <a:lnTo>
                      <a:pt x="283" y="387"/>
                    </a:lnTo>
                    <a:lnTo>
                      <a:pt x="299" y="388"/>
                    </a:lnTo>
                    <a:lnTo>
                      <a:pt x="316" y="389"/>
                    </a:lnTo>
                    <a:lnTo>
                      <a:pt x="334" y="389"/>
                    </a:lnTo>
                    <a:lnTo>
                      <a:pt x="351" y="388"/>
                    </a:lnTo>
                    <a:lnTo>
                      <a:pt x="368" y="386"/>
                    </a:lnTo>
                    <a:lnTo>
                      <a:pt x="384" y="384"/>
                    </a:lnTo>
                    <a:lnTo>
                      <a:pt x="401" y="381"/>
                    </a:lnTo>
                    <a:lnTo>
                      <a:pt x="417" y="376"/>
                    </a:lnTo>
                    <a:lnTo>
                      <a:pt x="434" y="372"/>
                    </a:lnTo>
                    <a:lnTo>
                      <a:pt x="450" y="366"/>
                    </a:lnTo>
                    <a:lnTo>
                      <a:pt x="466" y="359"/>
                    </a:lnTo>
                    <a:lnTo>
                      <a:pt x="481" y="353"/>
                    </a:lnTo>
                    <a:lnTo>
                      <a:pt x="496" y="345"/>
                    </a:lnTo>
                    <a:lnTo>
                      <a:pt x="511" y="336"/>
                    </a:lnTo>
                    <a:lnTo>
                      <a:pt x="524" y="328"/>
                    </a:lnTo>
                    <a:lnTo>
                      <a:pt x="538" y="317"/>
                    </a:lnTo>
                    <a:lnTo>
                      <a:pt x="551" y="306"/>
                    </a:lnTo>
                    <a:lnTo>
                      <a:pt x="564" y="296"/>
                    </a:lnTo>
                    <a:lnTo>
                      <a:pt x="575" y="284"/>
                    </a:lnTo>
                    <a:lnTo>
                      <a:pt x="587" y="273"/>
                    </a:lnTo>
                    <a:lnTo>
                      <a:pt x="598" y="260"/>
                    </a:lnTo>
                    <a:lnTo>
                      <a:pt x="607" y="246"/>
                    </a:lnTo>
                    <a:lnTo>
                      <a:pt x="623" y="221"/>
                    </a:lnTo>
                    <a:lnTo>
                      <a:pt x="637" y="194"/>
                    </a:lnTo>
                    <a:lnTo>
                      <a:pt x="647" y="167"/>
                    </a:lnTo>
                    <a:lnTo>
                      <a:pt x="655" y="138"/>
                    </a:lnTo>
                    <a:lnTo>
                      <a:pt x="660" y="109"/>
                    </a:lnTo>
                    <a:lnTo>
                      <a:pt x="662" y="81"/>
                    </a:lnTo>
                    <a:lnTo>
                      <a:pt x="661" y="51"/>
                    </a:lnTo>
                    <a:lnTo>
                      <a:pt x="658" y="22"/>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911" name="Freeform 150"/>
              <p:cNvSpPr>
                <a:spLocks/>
              </p:cNvSpPr>
              <p:nvPr/>
            </p:nvSpPr>
            <p:spPr bwMode="auto">
              <a:xfrm>
                <a:off x="1421" y="2892"/>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3"/>
                    </a:moveTo>
                    <a:lnTo>
                      <a:pt x="325" y="315"/>
                    </a:lnTo>
                    <a:lnTo>
                      <a:pt x="309" y="317"/>
                    </a:lnTo>
                    <a:lnTo>
                      <a:pt x="295" y="318"/>
                    </a:lnTo>
                    <a:lnTo>
                      <a:pt x="279" y="318"/>
                    </a:lnTo>
                    <a:lnTo>
                      <a:pt x="264" y="317"/>
                    </a:lnTo>
                    <a:lnTo>
                      <a:pt x="248" y="316"/>
                    </a:lnTo>
                    <a:lnTo>
                      <a:pt x="233" y="314"/>
                    </a:lnTo>
                    <a:lnTo>
                      <a:pt x="218" y="311"/>
                    </a:lnTo>
                    <a:lnTo>
                      <a:pt x="203" y="308"/>
                    </a:lnTo>
                    <a:lnTo>
                      <a:pt x="189" y="304"/>
                    </a:lnTo>
                    <a:lnTo>
                      <a:pt x="175" y="299"/>
                    </a:lnTo>
                    <a:lnTo>
                      <a:pt x="161" y="293"/>
                    </a:lnTo>
                    <a:lnTo>
                      <a:pt x="147" y="287"/>
                    </a:lnTo>
                    <a:lnTo>
                      <a:pt x="134" y="280"/>
                    </a:lnTo>
                    <a:lnTo>
                      <a:pt x="122" y="273"/>
                    </a:lnTo>
                    <a:lnTo>
                      <a:pt x="109" y="264"/>
                    </a:lnTo>
                    <a:lnTo>
                      <a:pt x="89" y="248"/>
                    </a:lnTo>
                    <a:lnTo>
                      <a:pt x="70" y="231"/>
                    </a:lnTo>
                    <a:lnTo>
                      <a:pt x="54" y="213"/>
                    </a:lnTo>
                    <a:lnTo>
                      <a:pt x="39" y="193"/>
                    </a:lnTo>
                    <a:lnTo>
                      <a:pt x="25" y="172"/>
                    </a:lnTo>
                    <a:lnTo>
                      <a:pt x="15" y="151"/>
                    </a:lnTo>
                    <a:lnTo>
                      <a:pt x="6" y="128"/>
                    </a:lnTo>
                    <a:lnTo>
                      <a:pt x="0" y="104"/>
                    </a:lnTo>
                    <a:lnTo>
                      <a:pt x="589" y="0"/>
                    </a:lnTo>
                    <a:lnTo>
                      <a:pt x="591" y="28"/>
                    </a:lnTo>
                    <a:lnTo>
                      <a:pt x="590" y="54"/>
                    </a:lnTo>
                    <a:lnTo>
                      <a:pt x="587" y="81"/>
                    </a:lnTo>
                    <a:lnTo>
                      <a:pt x="581" y="107"/>
                    </a:lnTo>
                    <a:lnTo>
                      <a:pt x="572" y="132"/>
                    </a:lnTo>
                    <a:lnTo>
                      <a:pt x="561" y="156"/>
                    </a:lnTo>
                    <a:lnTo>
                      <a:pt x="547" y="179"/>
                    </a:lnTo>
                    <a:lnTo>
                      <a:pt x="532" y="201"/>
                    </a:lnTo>
                    <a:lnTo>
                      <a:pt x="514" y="222"/>
                    </a:lnTo>
                    <a:lnTo>
                      <a:pt x="494" y="241"/>
                    </a:lnTo>
                    <a:lnTo>
                      <a:pt x="473" y="258"/>
                    </a:lnTo>
                    <a:lnTo>
                      <a:pt x="449" y="273"/>
                    </a:lnTo>
                    <a:lnTo>
                      <a:pt x="424" y="287"/>
                    </a:lnTo>
                    <a:lnTo>
                      <a:pt x="397" y="298"/>
                    </a:lnTo>
                    <a:lnTo>
                      <a:pt x="370" y="307"/>
                    </a:lnTo>
                    <a:lnTo>
                      <a:pt x="340" y="313"/>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912" name="Freeform 151"/>
              <p:cNvSpPr>
                <a:spLocks/>
              </p:cNvSpPr>
              <p:nvPr/>
            </p:nvSpPr>
            <p:spPr bwMode="auto">
              <a:xfrm>
                <a:off x="1499" y="2846"/>
                <a:ext cx="26" cy="45"/>
              </a:xfrm>
              <a:custGeom>
                <a:avLst/>
                <a:gdLst>
                  <a:gd name="T0" fmla="*/ 0 w 76"/>
                  <a:gd name="T1" fmla="*/ 0 h 136"/>
                  <a:gd name="T2" fmla="*/ 0 w 76"/>
                  <a:gd name="T3" fmla="*/ 0 h 136"/>
                  <a:gd name="T4" fmla="*/ 0 w 76"/>
                  <a:gd name="T5" fmla="*/ 0 h 136"/>
                  <a:gd name="T6" fmla="*/ 0 w 76"/>
                  <a:gd name="T7" fmla="*/ 0 h 136"/>
                  <a:gd name="T8" fmla="*/ 0 w 76"/>
                  <a:gd name="T9" fmla="*/ 0 h 136"/>
                  <a:gd name="T10" fmla="*/ 0 60000 65536"/>
                  <a:gd name="T11" fmla="*/ 0 60000 65536"/>
                  <a:gd name="T12" fmla="*/ 0 60000 65536"/>
                  <a:gd name="T13" fmla="*/ 0 60000 65536"/>
                  <a:gd name="T14" fmla="*/ 0 60000 65536"/>
                  <a:gd name="T15" fmla="*/ 0 w 76"/>
                  <a:gd name="T16" fmla="*/ 0 h 136"/>
                  <a:gd name="T17" fmla="*/ 76 w 76"/>
                  <a:gd name="T18" fmla="*/ 136 h 136"/>
                </a:gdLst>
                <a:ahLst/>
                <a:cxnLst>
                  <a:cxn ang="T10">
                    <a:pos x="T0" y="T1"/>
                  </a:cxn>
                  <a:cxn ang="T11">
                    <a:pos x="T2" y="T3"/>
                  </a:cxn>
                  <a:cxn ang="T12">
                    <a:pos x="T4" y="T5"/>
                  </a:cxn>
                  <a:cxn ang="T13">
                    <a:pos x="T6" y="T7"/>
                  </a:cxn>
                  <a:cxn ang="T14">
                    <a:pos x="T8" y="T9"/>
                  </a:cxn>
                </a:cxnLst>
                <a:rect l="T15" t="T16" r="T17" b="T18"/>
                <a:pathLst>
                  <a:path w="76" h="136">
                    <a:moveTo>
                      <a:pt x="0" y="10"/>
                    </a:moveTo>
                    <a:lnTo>
                      <a:pt x="22" y="136"/>
                    </a:lnTo>
                    <a:lnTo>
                      <a:pt x="76" y="127"/>
                    </a:lnTo>
                    <a:lnTo>
                      <a:pt x="54" y="0"/>
                    </a:lnTo>
                    <a:lnTo>
                      <a:pt x="0" y="1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913" name="Freeform 152"/>
              <p:cNvSpPr>
                <a:spLocks/>
              </p:cNvSpPr>
              <p:nvPr/>
            </p:nvSpPr>
            <p:spPr bwMode="auto">
              <a:xfrm>
                <a:off x="1048" y="2928"/>
                <a:ext cx="245" cy="153"/>
              </a:xfrm>
              <a:custGeom>
                <a:avLst/>
                <a:gdLst>
                  <a:gd name="T0" fmla="*/ 0 w 734"/>
                  <a:gd name="T1" fmla="*/ 0 h 460"/>
                  <a:gd name="T2" fmla="*/ 0 w 734"/>
                  <a:gd name="T3" fmla="*/ 0 h 460"/>
                  <a:gd name="T4" fmla="*/ 0 w 734"/>
                  <a:gd name="T5" fmla="*/ 0 h 460"/>
                  <a:gd name="T6" fmla="*/ 0 w 734"/>
                  <a:gd name="T7" fmla="*/ 0 h 460"/>
                  <a:gd name="T8" fmla="*/ 0 w 734"/>
                  <a:gd name="T9" fmla="*/ 0 h 460"/>
                  <a:gd name="T10" fmla="*/ 0 w 734"/>
                  <a:gd name="T11" fmla="*/ 0 h 460"/>
                  <a:gd name="T12" fmla="*/ 0 w 734"/>
                  <a:gd name="T13" fmla="*/ 0 h 460"/>
                  <a:gd name="T14" fmla="*/ 0 w 734"/>
                  <a:gd name="T15" fmla="*/ 0 h 460"/>
                  <a:gd name="T16" fmla="*/ 0 w 734"/>
                  <a:gd name="T17" fmla="*/ 0 h 460"/>
                  <a:gd name="T18" fmla="*/ 0 w 734"/>
                  <a:gd name="T19" fmla="*/ 0 h 460"/>
                  <a:gd name="T20" fmla="*/ 0 w 734"/>
                  <a:gd name="T21" fmla="*/ 0 h 460"/>
                  <a:gd name="T22" fmla="*/ 0 w 734"/>
                  <a:gd name="T23" fmla="*/ 0 h 460"/>
                  <a:gd name="T24" fmla="*/ 0 w 734"/>
                  <a:gd name="T25" fmla="*/ 0 h 460"/>
                  <a:gd name="T26" fmla="*/ 0 w 734"/>
                  <a:gd name="T27" fmla="*/ 0 h 460"/>
                  <a:gd name="T28" fmla="*/ 0 w 734"/>
                  <a:gd name="T29" fmla="*/ 0 h 460"/>
                  <a:gd name="T30" fmla="*/ 0 w 734"/>
                  <a:gd name="T31" fmla="*/ 0 h 460"/>
                  <a:gd name="T32" fmla="*/ 0 w 734"/>
                  <a:gd name="T33" fmla="*/ 0 h 460"/>
                  <a:gd name="T34" fmla="*/ 0 w 734"/>
                  <a:gd name="T35" fmla="*/ 0 h 460"/>
                  <a:gd name="T36" fmla="*/ 0 w 734"/>
                  <a:gd name="T37" fmla="*/ 0 h 460"/>
                  <a:gd name="T38" fmla="*/ 0 w 734"/>
                  <a:gd name="T39" fmla="*/ 0 h 460"/>
                  <a:gd name="T40" fmla="*/ 0 w 734"/>
                  <a:gd name="T41" fmla="*/ 0 h 460"/>
                  <a:gd name="T42" fmla="*/ 0 w 734"/>
                  <a:gd name="T43" fmla="*/ 0 h 460"/>
                  <a:gd name="T44" fmla="*/ 0 w 734"/>
                  <a:gd name="T45" fmla="*/ 0 h 460"/>
                  <a:gd name="T46" fmla="*/ 0 w 734"/>
                  <a:gd name="T47" fmla="*/ 0 h 460"/>
                  <a:gd name="T48" fmla="*/ 0 w 734"/>
                  <a:gd name="T49" fmla="*/ 0 h 460"/>
                  <a:gd name="T50" fmla="*/ 0 w 734"/>
                  <a:gd name="T51" fmla="*/ 0 h 460"/>
                  <a:gd name="T52" fmla="*/ 0 w 734"/>
                  <a:gd name="T53" fmla="*/ 0 h 460"/>
                  <a:gd name="T54" fmla="*/ 0 w 734"/>
                  <a:gd name="T55" fmla="*/ 0 h 460"/>
                  <a:gd name="T56" fmla="*/ 0 w 734"/>
                  <a:gd name="T57" fmla="*/ 0 h 460"/>
                  <a:gd name="T58" fmla="*/ 0 w 734"/>
                  <a:gd name="T59" fmla="*/ 0 h 460"/>
                  <a:gd name="T60" fmla="*/ 0 w 734"/>
                  <a:gd name="T61" fmla="*/ 0 h 460"/>
                  <a:gd name="T62" fmla="*/ 0 w 734"/>
                  <a:gd name="T63" fmla="*/ 0 h 460"/>
                  <a:gd name="T64" fmla="*/ 0 w 734"/>
                  <a:gd name="T65" fmla="*/ 0 h 460"/>
                  <a:gd name="T66" fmla="*/ 0 w 734"/>
                  <a:gd name="T67" fmla="*/ 0 h 460"/>
                  <a:gd name="T68" fmla="*/ 0 w 734"/>
                  <a:gd name="T69" fmla="*/ 0 h 460"/>
                  <a:gd name="T70" fmla="*/ 0 w 734"/>
                  <a:gd name="T71" fmla="*/ 0 h 460"/>
                  <a:gd name="T72" fmla="*/ 0 w 734"/>
                  <a:gd name="T73" fmla="*/ 0 h 460"/>
                  <a:gd name="T74" fmla="*/ 0 w 734"/>
                  <a:gd name="T75" fmla="*/ 0 h 460"/>
                  <a:gd name="T76" fmla="*/ 0 w 734"/>
                  <a:gd name="T77" fmla="*/ 0 h 460"/>
                  <a:gd name="T78" fmla="*/ 0 w 734"/>
                  <a:gd name="T79" fmla="*/ 0 h 460"/>
                  <a:gd name="T80" fmla="*/ 0 w 734"/>
                  <a:gd name="T81" fmla="*/ 0 h 460"/>
                  <a:gd name="T82" fmla="*/ 0 w 734"/>
                  <a:gd name="T83" fmla="*/ 0 h 4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4"/>
                  <a:gd name="T127" fmla="*/ 0 h 460"/>
                  <a:gd name="T128" fmla="*/ 734 w 734"/>
                  <a:gd name="T129" fmla="*/ 460 h 46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4" h="460">
                    <a:moveTo>
                      <a:pt x="729" y="49"/>
                    </a:moveTo>
                    <a:lnTo>
                      <a:pt x="729" y="49"/>
                    </a:lnTo>
                    <a:lnTo>
                      <a:pt x="729" y="48"/>
                    </a:lnTo>
                    <a:lnTo>
                      <a:pt x="729" y="46"/>
                    </a:lnTo>
                    <a:lnTo>
                      <a:pt x="728" y="40"/>
                    </a:lnTo>
                    <a:lnTo>
                      <a:pt x="726" y="34"/>
                    </a:lnTo>
                    <a:lnTo>
                      <a:pt x="726" y="32"/>
                    </a:lnTo>
                    <a:lnTo>
                      <a:pt x="719" y="0"/>
                    </a:lnTo>
                    <a:lnTo>
                      <a:pt x="687" y="6"/>
                    </a:lnTo>
                    <a:lnTo>
                      <a:pt x="670" y="9"/>
                    </a:lnTo>
                    <a:lnTo>
                      <a:pt x="48" y="118"/>
                    </a:lnTo>
                    <a:lnTo>
                      <a:pt x="32" y="121"/>
                    </a:lnTo>
                    <a:lnTo>
                      <a:pt x="0" y="127"/>
                    </a:lnTo>
                    <a:lnTo>
                      <a:pt x="6" y="159"/>
                    </a:lnTo>
                    <a:lnTo>
                      <a:pt x="6" y="162"/>
                    </a:lnTo>
                    <a:lnTo>
                      <a:pt x="7" y="167"/>
                    </a:lnTo>
                    <a:lnTo>
                      <a:pt x="8" y="173"/>
                    </a:lnTo>
                    <a:lnTo>
                      <a:pt x="8" y="175"/>
                    </a:lnTo>
                    <a:lnTo>
                      <a:pt x="8" y="176"/>
                    </a:lnTo>
                    <a:lnTo>
                      <a:pt x="9" y="177"/>
                    </a:lnTo>
                    <a:lnTo>
                      <a:pt x="9" y="178"/>
                    </a:lnTo>
                    <a:lnTo>
                      <a:pt x="9" y="181"/>
                    </a:lnTo>
                    <a:lnTo>
                      <a:pt x="9" y="182"/>
                    </a:lnTo>
                    <a:lnTo>
                      <a:pt x="16" y="213"/>
                    </a:lnTo>
                    <a:lnTo>
                      <a:pt x="27" y="243"/>
                    </a:lnTo>
                    <a:lnTo>
                      <a:pt x="40" y="273"/>
                    </a:lnTo>
                    <a:lnTo>
                      <a:pt x="57" y="300"/>
                    </a:lnTo>
                    <a:lnTo>
                      <a:pt x="75" y="327"/>
                    </a:lnTo>
                    <a:lnTo>
                      <a:pt x="97" y="351"/>
                    </a:lnTo>
                    <a:lnTo>
                      <a:pt x="121" y="375"/>
                    </a:lnTo>
                    <a:lnTo>
                      <a:pt x="148" y="395"/>
                    </a:lnTo>
                    <a:lnTo>
                      <a:pt x="163" y="404"/>
                    </a:lnTo>
                    <a:lnTo>
                      <a:pt x="179" y="414"/>
                    </a:lnTo>
                    <a:lnTo>
                      <a:pt x="195" y="422"/>
                    </a:lnTo>
                    <a:lnTo>
                      <a:pt x="212" y="430"/>
                    </a:lnTo>
                    <a:lnTo>
                      <a:pt x="228" y="436"/>
                    </a:lnTo>
                    <a:lnTo>
                      <a:pt x="245" y="442"/>
                    </a:lnTo>
                    <a:lnTo>
                      <a:pt x="263" y="448"/>
                    </a:lnTo>
                    <a:lnTo>
                      <a:pt x="281" y="452"/>
                    </a:lnTo>
                    <a:lnTo>
                      <a:pt x="299" y="455"/>
                    </a:lnTo>
                    <a:lnTo>
                      <a:pt x="318" y="458"/>
                    </a:lnTo>
                    <a:lnTo>
                      <a:pt x="336" y="459"/>
                    </a:lnTo>
                    <a:lnTo>
                      <a:pt x="355" y="460"/>
                    </a:lnTo>
                    <a:lnTo>
                      <a:pt x="373" y="460"/>
                    </a:lnTo>
                    <a:lnTo>
                      <a:pt x="392" y="459"/>
                    </a:lnTo>
                    <a:lnTo>
                      <a:pt x="411" y="458"/>
                    </a:lnTo>
                    <a:lnTo>
                      <a:pt x="429" y="455"/>
                    </a:lnTo>
                    <a:lnTo>
                      <a:pt x="448" y="451"/>
                    </a:lnTo>
                    <a:lnTo>
                      <a:pt x="466" y="447"/>
                    </a:lnTo>
                    <a:lnTo>
                      <a:pt x="484" y="441"/>
                    </a:lnTo>
                    <a:lnTo>
                      <a:pt x="501" y="435"/>
                    </a:lnTo>
                    <a:lnTo>
                      <a:pt x="519" y="428"/>
                    </a:lnTo>
                    <a:lnTo>
                      <a:pt x="535" y="420"/>
                    </a:lnTo>
                    <a:lnTo>
                      <a:pt x="552" y="412"/>
                    </a:lnTo>
                    <a:lnTo>
                      <a:pt x="568" y="402"/>
                    </a:lnTo>
                    <a:lnTo>
                      <a:pt x="583" y="392"/>
                    </a:lnTo>
                    <a:lnTo>
                      <a:pt x="597" y="381"/>
                    </a:lnTo>
                    <a:lnTo>
                      <a:pt x="612" y="369"/>
                    </a:lnTo>
                    <a:lnTo>
                      <a:pt x="625" y="357"/>
                    </a:lnTo>
                    <a:lnTo>
                      <a:pt x="639" y="344"/>
                    </a:lnTo>
                    <a:lnTo>
                      <a:pt x="650" y="330"/>
                    </a:lnTo>
                    <a:lnTo>
                      <a:pt x="662" y="316"/>
                    </a:lnTo>
                    <a:lnTo>
                      <a:pt x="673" y="301"/>
                    </a:lnTo>
                    <a:lnTo>
                      <a:pt x="691" y="273"/>
                    </a:lnTo>
                    <a:lnTo>
                      <a:pt x="705" y="243"/>
                    </a:lnTo>
                    <a:lnTo>
                      <a:pt x="717" y="213"/>
                    </a:lnTo>
                    <a:lnTo>
                      <a:pt x="727" y="183"/>
                    </a:lnTo>
                    <a:lnTo>
                      <a:pt x="732" y="151"/>
                    </a:lnTo>
                    <a:lnTo>
                      <a:pt x="734" y="119"/>
                    </a:lnTo>
                    <a:lnTo>
                      <a:pt x="734" y="86"/>
                    </a:lnTo>
                    <a:lnTo>
                      <a:pt x="730" y="54"/>
                    </a:lnTo>
                    <a:lnTo>
                      <a:pt x="730" y="53"/>
                    </a:lnTo>
                    <a:lnTo>
                      <a:pt x="730" y="51"/>
                    </a:lnTo>
                    <a:lnTo>
                      <a:pt x="729" y="50"/>
                    </a:lnTo>
                    <a:lnTo>
                      <a:pt x="729" y="49"/>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914" name="Freeform 153"/>
              <p:cNvSpPr>
                <a:spLocks/>
              </p:cNvSpPr>
              <p:nvPr/>
            </p:nvSpPr>
            <p:spPr bwMode="auto">
              <a:xfrm>
                <a:off x="1061" y="2941"/>
                <a:ext cx="221"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7"/>
                    </a:lnTo>
                    <a:lnTo>
                      <a:pt x="657" y="15"/>
                    </a:lnTo>
                    <a:lnTo>
                      <a:pt x="654" y="0"/>
                    </a:lnTo>
                    <a:lnTo>
                      <a:pt x="638" y="3"/>
                    </a:lnTo>
                    <a:lnTo>
                      <a:pt x="16" y="112"/>
                    </a:lnTo>
                    <a:lnTo>
                      <a:pt x="0" y="115"/>
                    </a:lnTo>
                    <a:lnTo>
                      <a:pt x="0" y="117"/>
                    </a:lnTo>
                    <a:lnTo>
                      <a:pt x="1" y="123"/>
                    </a:lnTo>
                    <a:lnTo>
                      <a:pt x="2" y="129"/>
                    </a:lnTo>
                    <a:lnTo>
                      <a:pt x="2" y="131"/>
                    </a:lnTo>
                    <a:lnTo>
                      <a:pt x="2" y="132"/>
                    </a:lnTo>
                    <a:lnTo>
                      <a:pt x="2" y="133"/>
                    </a:lnTo>
                    <a:lnTo>
                      <a:pt x="3" y="134"/>
                    </a:lnTo>
                    <a:lnTo>
                      <a:pt x="3" y="135"/>
                    </a:lnTo>
                    <a:lnTo>
                      <a:pt x="3" y="136"/>
                    </a:lnTo>
                    <a:lnTo>
                      <a:pt x="9" y="165"/>
                    </a:lnTo>
                    <a:lnTo>
                      <a:pt x="19" y="191"/>
                    </a:lnTo>
                    <a:lnTo>
                      <a:pt x="30" y="218"/>
                    </a:lnTo>
                    <a:lnTo>
                      <a:pt x="45" y="243"/>
                    </a:lnTo>
                    <a:lnTo>
                      <a:pt x="62" y="267"/>
                    </a:lnTo>
                    <a:lnTo>
                      <a:pt x="82" y="289"/>
                    </a:lnTo>
                    <a:lnTo>
                      <a:pt x="104" y="310"/>
                    </a:lnTo>
                    <a:lnTo>
                      <a:pt x="128" y="328"/>
                    </a:lnTo>
                    <a:lnTo>
                      <a:pt x="142" y="338"/>
                    </a:lnTo>
                    <a:lnTo>
                      <a:pt x="156" y="346"/>
                    </a:lnTo>
                    <a:lnTo>
                      <a:pt x="170" y="354"/>
                    </a:lnTo>
                    <a:lnTo>
                      <a:pt x="185" y="360"/>
                    </a:lnTo>
                    <a:lnTo>
                      <a:pt x="201" y="366"/>
                    </a:lnTo>
                    <a:lnTo>
                      <a:pt x="217" y="373"/>
                    </a:lnTo>
                    <a:lnTo>
                      <a:pt x="233" y="377"/>
                    </a:lnTo>
                    <a:lnTo>
                      <a:pt x="249" y="381"/>
                    </a:lnTo>
                    <a:lnTo>
                      <a:pt x="266" y="384"/>
                    </a:lnTo>
                    <a:lnTo>
                      <a:pt x="283" y="386"/>
                    </a:lnTo>
                    <a:lnTo>
                      <a:pt x="299" y="388"/>
                    </a:lnTo>
                    <a:lnTo>
                      <a:pt x="316" y="389"/>
                    </a:lnTo>
                    <a:lnTo>
                      <a:pt x="334" y="389"/>
                    </a:lnTo>
                    <a:lnTo>
                      <a:pt x="351" y="388"/>
                    </a:lnTo>
                    <a:lnTo>
                      <a:pt x="368" y="385"/>
                    </a:lnTo>
                    <a:lnTo>
                      <a:pt x="385" y="383"/>
                    </a:lnTo>
                    <a:lnTo>
                      <a:pt x="401" y="380"/>
                    </a:lnTo>
                    <a:lnTo>
                      <a:pt x="417" y="376"/>
                    </a:lnTo>
                    <a:lnTo>
                      <a:pt x="434" y="371"/>
                    </a:lnTo>
                    <a:lnTo>
                      <a:pt x="450" y="365"/>
                    </a:lnTo>
                    <a:lnTo>
                      <a:pt x="466" y="359"/>
                    </a:lnTo>
                    <a:lnTo>
                      <a:pt x="481" y="351"/>
                    </a:lnTo>
                    <a:lnTo>
                      <a:pt x="496" y="343"/>
                    </a:lnTo>
                    <a:lnTo>
                      <a:pt x="511" y="335"/>
                    </a:lnTo>
                    <a:lnTo>
                      <a:pt x="524" y="325"/>
                    </a:lnTo>
                    <a:lnTo>
                      <a:pt x="538" y="315"/>
                    </a:lnTo>
                    <a:lnTo>
                      <a:pt x="551" y="305"/>
                    </a:lnTo>
                    <a:lnTo>
                      <a:pt x="564" y="294"/>
                    </a:lnTo>
                    <a:lnTo>
                      <a:pt x="575" y="283"/>
                    </a:lnTo>
                    <a:lnTo>
                      <a:pt x="587" y="270"/>
                    </a:lnTo>
                    <a:lnTo>
                      <a:pt x="598" y="257"/>
                    </a:lnTo>
                    <a:lnTo>
                      <a:pt x="607" y="243"/>
                    </a:lnTo>
                    <a:lnTo>
                      <a:pt x="623" y="218"/>
                    </a:lnTo>
                    <a:lnTo>
                      <a:pt x="637" y="191"/>
                    </a:lnTo>
                    <a:lnTo>
                      <a:pt x="647" y="165"/>
                    </a:lnTo>
                    <a:lnTo>
                      <a:pt x="655" y="136"/>
                    </a:lnTo>
                    <a:lnTo>
                      <a:pt x="660" y="108"/>
                    </a:lnTo>
                    <a:lnTo>
                      <a:pt x="662" y="79"/>
                    </a:lnTo>
                    <a:lnTo>
                      <a:pt x="661" y="49"/>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915" name="Freeform 154"/>
              <p:cNvSpPr>
                <a:spLocks/>
              </p:cNvSpPr>
              <p:nvPr/>
            </p:nvSpPr>
            <p:spPr bwMode="auto">
              <a:xfrm>
                <a:off x="1074" y="2954"/>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2"/>
                    </a:moveTo>
                    <a:lnTo>
                      <a:pt x="325" y="315"/>
                    </a:lnTo>
                    <a:lnTo>
                      <a:pt x="309" y="317"/>
                    </a:lnTo>
                    <a:lnTo>
                      <a:pt x="295" y="318"/>
                    </a:lnTo>
                    <a:lnTo>
                      <a:pt x="279" y="318"/>
                    </a:lnTo>
                    <a:lnTo>
                      <a:pt x="264" y="317"/>
                    </a:lnTo>
                    <a:lnTo>
                      <a:pt x="248" y="316"/>
                    </a:lnTo>
                    <a:lnTo>
                      <a:pt x="233" y="313"/>
                    </a:lnTo>
                    <a:lnTo>
                      <a:pt x="218" y="310"/>
                    </a:lnTo>
                    <a:lnTo>
                      <a:pt x="203" y="307"/>
                    </a:lnTo>
                    <a:lnTo>
                      <a:pt x="189" y="303"/>
                    </a:lnTo>
                    <a:lnTo>
                      <a:pt x="175" y="298"/>
                    </a:lnTo>
                    <a:lnTo>
                      <a:pt x="161" y="292"/>
                    </a:lnTo>
                    <a:lnTo>
                      <a:pt x="147" y="286"/>
                    </a:lnTo>
                    <a:lnTo>
                      <a:pt x="135" y="279"/>
                    </a:lnTo>
                    <a:lnTo>
                      <a:pt x="122" y="271"/>
                    </a:lnTo>
                    <a:lnTo>
                      <a:pt x="109" y="263"/>
                    </a:lnTo>
                    <a:lnTo>
                      <a:pt x="89" y="247"/>
                    </a:lnTo>
                    <a:lnTo>
                      <a:pt x="70" y="230"/>
                    </a:lnTo>
                    <a:lnTo>
                      <a:pt x="53" y="212"/>
                    </a:lnTo>
                    <a:lnTo>
                      <a:pt x="38" y="193"/>
                    </a:lnTo>
                    <a:lnTo>
                      <a:pt x="25" y="171"/>
                    </a:lnTo>
                    <a:lnTo>
                      <a:pt x="15" y="150"/>
                    </a:lnTo>
                    <a:lnTo>
                      <a:pt x="6" y="127"/>
                    </a:lnTo>
                    <a:lnTo>
                      <a:pt x="0" y="104"/>
                    </a:lnTo>
                    <a:lnTo>
                      <a:pt x="589" y="0"/>
                    </a:lnTo>
                    <a:lnTo>
                      <a:pt x="591" y="27"/>
                    </a:lnTo>
                    <a:lnTo>
                      <a:pt x="590" y="54"/>
                    </a:lnTo>
                    <a:lnTo>
                      <a:pt x="587" y="80"/>
                    </a:lnTo>
                    <a:lnTo>
                      <a:pt x="581" y="107"/>
                    </a:lnTo>
                    <a:lnTo>
                      <a:pt x="572" y="131"/>
                    </a:lnTo>
                    <a:lnTo>
                      <a:pt x="561" y="156"/>
                    </a:lnTo>
                    <a:lnTo>
                      <a:pt x="547" y="179"/>
                    </a:lnTo>
                    <a:lnTo>
                      <a:pt x="532" y="200"/>
                    </a:lnTo>
                    <a:lnTo>
                      <a:pt x="514" y="221"/>
                    </a:lnTo>
                    <a:lnTo>
                      <a:pt x="494" y="240"/>
                    </a:lnTo>
                    <a:lnTo>
                      <a:pt x="473" y="257"/>
                    </a:lnTo>
                    <a:lnTo>
                      <a:pt x="449" y="272"/>
                    </a:lnTo>
                    <a:lnTo>
                      <a:pt x="424" y="286"/>
                    </a:lnTo>
                    <a:lnTo>
                      <a:pt x="397" y="298"/>
                    </a:lnTo>
                    <a:lnTo>
                      <a:pt x="370" y="306"/>
                    </a:lnTo>
                    <a:lnTo>
                      <a:pt x="340" y="312"/>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916" name="Freeform 155"/>
              <p:cNvSpPr>
                <a:spLocks/>
              </p:cNvSpPr>
              <p:nvPr/>
            </p:nvSpPr>
            <p:spPr bwMode="auto">
              <a:xfrm>
                <a:off x="1152" y="2907"/>
                <a:ext cx="25" cy="46"/>
              </a:xfrm>
              <a:custGeom>
                <a:avLst/>
                <a:gdLst>
                  <a:gd name="T0" fmla="*/ 0 w 76"/>
                  <a:gd name="T1" fmla="*/ 0 h 137"/>
                  <a:gd name="T2" fmla="*/ 0 w 76"/>
                  <a:gd name="T3" fmla="*/ 0 h 137"/>
                  <a:gd name="T4" fmla="*/ 0 w 76"/>
                  <a:gd name="T5" fmla="*/ 0 h 137"/>
                  <a:gd name="T6" fmla="*/ 0 w 76"/>
                  <a:gd name="T7" fmla="*/ 0 h 137"/>
                  <a:gd name="T8" fmla="*/ 0 w 76"/>
                  <a:gd name="T9" fmla="*/ 0 h 137"/>
                  <a:gd name="T10" fmla="*/ 0 60000 65536"/>
                  <a:gd name="T11" fmla="*/ 0 60000 65536"/>
                  <a:gd name="T12" fmla="*/ 0 60000 65536"/>
                  <a:gd name="T13" fmla="*/ 0 60000 65536"/>
                  <a:gd name="T14" fmla="*/ 0 60000 65536"/>
                  <a:gd name="T15" fmla="*/ 0 w 76"/>
                  <a:gd name="T16" fmla="*/ 0 h 137"/>
                  <a:gd name="T17" fmla="*/ 76 w 76"/>
                  <a:gd name="T18" fmla="*/ 137 h 137"/>
                </a:gdLst>
                <a:ahLst/>
                <a:cxnLst>
                  <a:cxn ang="T10">
                    <a:pos x="T0" y="T1"/>
                  </a:cxn>
                  <a:cxn ang="T11">
                    <a:pos x="T2" y="T3"/>
                  </a:cxn>
                  <a:cxn ang="T12">
                    <a:pos x="T4" y="T5"/>
                  </a:cxn>
                  <a:cxn ang="T13">
                    <a:pos x="T6" y="T7"/>
                  </a:cxn>
                  <a:cxn ang="T14">
                    <a:pos x="T8" y="T9"/>
                  </a:cxn>
                </a:cxnLst>
                <a:rect l="T15" t="T16" r="T17" b="T18"/>
                <a:pathLst>
                  <a:path w="76" h="137">
                    <a:moveTo>
                      <a:pt x="0" y="9"/>
                    </a:moveTo>
                    <a:lnTo>
                      <a:pt x="22" y="137"/>
                    </a:lnTo>
                    <a:lnTo>
                      <a:pt x="76" y="127"/>
                    </a:lnTo>
                    <a:lnTo>
                      <a:pt x="54" y="0"/>
                    </a:lnTo>
                    <a:lnTo>
                      <a:pt x="0" y="9"/>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917" name="Freeform 156"/>
              <p:cNvSpPr>
                <a:spLocks/>
              </p:cNvSpPr>
              <p:nvPr/>
            </p:nvSpPr>
            <p:spPr bwMode="auto">
              <a:xfrm>
                <a:off x="1091" y="2777"/>
                <a:ext cx="474" cy="150"/>
              </a:xfrm>
              <a:custGeom>
                <a:avLst/>
                <a:gdLst>
                  <a:gd name="T0" fmla="*/ 0 w 1423"/>
                  <a:gd name="T1" fmla="*/ 0 h 450"/>
                  <a:gd name="T2" fmla="*/ 0 w 1423"/>
                  <a:gd name="T3" fmla="*/ 0 h 450"/>
                  <a:gd name="T4" fmla="*/ 0 w 1423"/>
                  <a:gd name="T5" fmla="*/ 0 h 450"/>
                  <a:gd name="T6" fmla="*/ 0 w 1423"/>
                  <a:gd name="T7" fmla="*/ 0 h 450"/>
                  <a:gd name="T8" fmla="*/ 0 w 1423"/>
                  <a:gd name="T9" fmla="*/ 0 h 450"/>
                  <a:gd name="T10" fmla="*/ 0 w 1423"/>
                  <a:gd name="T11" fmla="*/ 0 h 450"/>
                  <a:gd name="T12" fmla="*/ 0 w 1423"/>
                  <a:gd name="T13" fmla="*/ 0 h 450"/>
                  <a:gd name="T14" fmla="*/ 0 w 1423"/>
                  <a:gd name="T15" fmla="*/ 0 h 450"/>
                  <a:gd name="T16" fmla="*/ 0 w 1423"/>
                  <a:gd name="T17" fmla="*/ 0 h 450"/>
                  <a:gd name="T18" fmla="*/ 0 w 1423"/>
                  <a:gd name="T19" fmla="*/ 0 h 450"/>
                  <a:gd name="T20" fmla="*/ 0 w 1423"/>
                  <a:gd name="T21" fmla="*/ 0 h 450"/>
                  <a:gd name="T22" fmla="*/ 0 w 1423"/>
                  <a:gd name="T23" fmla="*/ 0 h 450"/>
                  <a:gd name="T24" fmla="*/ 0 w 1423"/>
                  <a:gd name="T25" fmla="*/ 0 h 450"/>
                  <a:gd name="T26" fmla="*/ 0 w 1423"/>
                  <a:gd name="T27" fmla="*/ 0 h 450"/>
                  <a:gd name="T28" fmla="*/ 0 w 1423"/>
                  <a:gd name="T29" fmla="*/ 0 h 450"/>
                  <a:gd name="T30" fmla="*/ 0 w 1423"/>
                  <a:gd name="T31" fmla="*/ 0 h 450"/>
                  <a:gd name="T32" fmla="*/ 0 w 1423"/>
                  <a:gd name="T33" fmla="*/ 0 h 450"/>
                  <a:gd name="T34" fmla="*/ 0 w 1423"/>
                  <a:gd name="T35" fmla="*/ 0 h 450"/>
                  <a:gd name="T36" fmla="*/ 0 w 1423"/>
                  <a:gd name="T37" fmla="*/ 0 h 450"/>
                  <a:gd name="T38" fmla="*/ 0 w 1423"/>
                  <a:gd name="T39" fmla="*/ 0 h 450"/>
                  <a:gd name="T40" fmla="*/ 0 w 1423"/>
                  <a:gd name="T41" fmla="*/ 0 h 4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23"/>
                  <a:gd name="T64" fmla="*/ 0 h 450"/>
                  <a:gd name="T65" fmla="*/ 1423 w 1423"/>
                  <a:gd name="T66" fmla="*/ 450 h 4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23" h="450">
                    <a:moveTo>
                      <a:pt x="1354" y="5"/>
                    </a:moveTo>
                    <a:lnTo>
                      <a:pt x="1337" y="8"/>
                    </a:lnTo>
                    <a:lnTo>
                      <a:pt x="49" y="236"/>
                    </a:lnTo>
                    <a:lnTo>
                      <a:pt x="33" y="238"/>
                    </a:lnTo>
                    <a:lnTo>
                      <a:pt x="0" y="245"/>
                    </a:lnTo>
                    <a:lnTo>
                      <a:pt x="5" y="277"/>
                    </a:lnTo>
                    <a:lnTo>
                      <a:pt x="8" y="293"/>
                    </a:lnTo>
                    <a:lnTo>
                      <a:pt x="27" y="400"/>
                    </a:lnTo>
                    <a:lnTo>
                      <a:pt x="31" y="417"/>
                    </a:lnTo>
                    <a:lnTo>
                      <a:pt x="36" y="450"/>
                    </a:lnTo>
                    <a:lnTo>
                      <a:pt x="69" y="444"/>
                    </a:lnTo>
                    <a:lnTo>
                      <a:pt x="85" y="441"/>
                    </a:lnTo>
                    <a:lnTo>
                      <a:pt x="1374" y="214"/>
                    </a:lnTo>
                    <a:lnTo>
                      <a:pt x="1390" y="211"/>
                    </a:lnTo>
                    <a:lnTo>
                      <a:pt x="1423" y="205"/>
                    </a:lnTo>
                    <a:lnTo>
                      <a:pt x="1417" y="173"/>
                    </a:lnTo>
                    <a:lnTo>
                      <a:pt x="1415" y="156"/>
                    </a:lnTo>
                    <a:lnTo>
                      <a:pt x="1396" y="49"/>
                    </a:lnTo>
                    <a:lnTo>
                      <a:pt x="1393" y="33"/>
                    </a:lnTo>
                    <a:lnTo>
                      <a:pt x="1387" y="0"/>
                    </a:lnTo>
                    <a:lnTo>
                      <a:pt x="1354" y="5"/>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918" name="Freeform 157"/>
              <p:cNvSpPr>
                <a:spLocks/>
              </p:cNvSpPr>
              <p:nvPr/>
            </p:nvSpPr>
            <p:spPr bwMode="auto">
              <a:xfrm>
                <a:off x="1104" y="2790"/>
                <a:ext cx="448" cy="124"/>
              </a:xfrm>
              <a:custGeom>
                <a:avLst/>
                <a:gdLst>
                  <a:gd name="T0" fmla="*/ 0 w 1346"/>
                  <a:gd name="T1" fmla="*/ 0 h 373"/>
                  <a:gd name="T2" fmla="*/ 0 w 1346"/>
                  <a:gd name="T3" fmla="*/ 0 h 373"/>
                  <a:gd name="T4" fmla="*/ 0 w 1346"/>
                  <a:gd name="T5" fmla="*/ 0 h 373"/>
                  <a:gd name="T6" fmla="*/ 0 w 1346"/>
                  <a:gd name="T7" fmla="*/ 0 h 373"/>
                  <a:gd name="T8" fmla="*/ 0 w 1346"/>
                  <a:gd name="T9" fmla="*/ 0 h 373"/>
                  <a:gd name="T10" fmla="*/ 0 w 1346"/>
                  <a:gd name="T11" fmla="*/ 0 h 373"/>
                  <a:gd name="T12" fmla="*/ 0 w 1346"/>
                  <a:gd name="T13" fmla="*/ 0 h 373"/>
                  <a:gd name="T14" fmla="*/ 0 w 1346"/>
                  <a:gd name="T15" fmla="*/ 0 h 373"/>
                  <a:gd name="T16" fmla="*/ 0 w 1346"/>
                  <a:gd name="T17" fmla="*/ 0 h 373"/>
                  <a:gd name="T18" fmla="*/ 0 w 1346"/>
                  <a:gd name="T19" fmla="*/ 0 h 373"/>
                  <a:gd name="T20" fmla="*/ 0 w 1346"/>
                  <a:gd name="T21" fmla="*/ 0 h 373"/>
                  <a:gd name="T22" fmla="*/ 0 w 1346"/>
                  <a:gd name="T23" fmla="*/ 0 h 373"/>
                  <a:gd name="T24" fmla="*/ 0 w 1346"/>
                  <a:gd name="T25" fmla="*/ 0 h 3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6"/>
                  <a:gd name="T40" fmla="*/ 0 h 373"/>
                  <a:gd name="T41" fmla="*/ 1346 w 1346"/>
                  <a:gd name="T42" fmla="*/ 373 h 3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6" h="373">
                    <a:moveTo>
                      <a:pt x="1306" y="3"/>
                    </a:moveTo>
                    <a:lnTo>
                      <a:pt x="17" y="231"/>
                    </a:lnTo>
                    <a:lnTo>
                      <a:pt x="0" y="233"/>
                    </a:lnTo>
                    <a:lnTo>
                      <a:pt x="3" y="250"/>
                    </a:lnTo>
                    <a:lnTo>
                      <a:pt x="22" y="357"/>
                    </a:lnTo>
                    <a:lnTo>
                      <a:pt x="25" y="373"/>
                    </a:lnTo>
                    <a:lnTo>
                      <a:pt x="41" y="371"/>
                    </a:lnTo>
                    <a:lnTo>
                      <a:pt x="1330" y="143"/>
                    </a:lnTo>
                    <a:lnTo>
                      <a:pt x="1346" y="140"/>
                    </a:lnTo>
                    <a:lnTo>
                      <a:pt x="1344" y="124"/>
                    </a:lnTo>
                    <a:lnTo>
                      <a:pt x="1325" y="17"/>
                    </a:lnTo>
                    <a:lnTo>
                      <a:pt x="1322" y="0"/>
                    </a:lnTo>
                    <a:lnTo>
                      <a:pt x="1306" y="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919" name="Freeform 158"/>
              <p:cNvSpPr>
                <a:spLocks/>
              </p:cNvSpPr>
              <p:nvPr/>
            </p:nvSpPr>
            <p:spPr bwMode="auto">
              <a:xfrm>
                <a:off x="1117" y="2803"/>
                <a:ext cx="423" cy="99"/>
              </a:xfrm>
              <a:custGeom>
                <a:avLst/>
                <a:gdLst>
                  <a:gd name="T0" fmla="*/ 0 w 1269"/>
                  <a:gd name="T1" fmla="*/ 0 h 296"/>
                  <a:gd name="T2" fmla="*/ 0 w 1269"/>
                  <a:gd name="T3" fmla="*/ 0 h 296"/>
                  <a:gd name="T4" fmla="*/ 0 w 1269"/>
                  <a:gd name="T5" fmla="*/ 0 h 296"/>
                  <a:gd name="T6" fmla="*/ 0 w 1269"/>
                  <a:gd name="T7" fmla="*/ 0 h 296"/>
                  <a:gd name="T8" fmla="*/ 0 w 1269"/>
                  <a:gd name="T9" fmla="*/ 0 h 296"/>
                  <a:gd name="T10" fmla="*/ 0 60000 65536"/>
                  <a:gd name="T11" fmla="*/ 0 60000 65536"/>
                  <a:gd name="T12" fmla="*/ 0 60000 65536"/>
                  <a:gd name="T13" fmla="*/ 0 60000 65536"/>
                  <a:gd name="T14" fmla="*/ 0 60000 65536"/>
                  <a:gd name="T15" fmla="*/ 0 w 1269"/>
                  <a:gd name="T16" fmla="*/ 0 h 296"/>
                  <a:gd name="T17" fmla="*/ 1269 w 1269"/>
                  <a:gd name="T18" fmla="*/ 296 h 296"/>
                </a:gdLst>
                <a:ahLst/>
                <a:cxnLst>
                  <a:cxn ang="T10">
                    <a:pos x="T0" y="T1"/>
                  </a:cxn>
                  <a:cxn ang="T11">
                    <a:pos x="T2" y="T3"/>
                  </a:cxn>
                  <a:cxn ang="T12">
                    <a:pos x="T4" y="T5"/>
                  </a:cxn>
                  <a:cxn ang="T13">
                    <a:pos x="T6" y="T7"/>
                  </a:cxn>
                  <a:cxn ang="T14">
                    <a:pos x="T8" y="T9"/>
                  </a:cxn>
                </a:cxnLst>
                <a:rect l="T15" t="T16" r="T17" b="T18"/>
                <a:pathLst>
                  <a:path w="1269" h="296">
                    <a:moveTo>
                      <a:pt x="1256" y="0"/>
                    </a:moveTo>
                    <a:lnTo>
                      <a:pt x="1269" y="74"/>
                    </a:lnTo>
                    <a:lnTo>
                      <a:pt x="13" y="296"/>
                    </a:lnTo>
                    <a:lnTo>
                      <a:pt x="0" y="222"/>
                    </a:lnTo>
                    <a:lnTo>
                      <a:pt x="1256" y="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920" name="Freeform 159"/>
              <p:cNvSpPr>
                <a:spLocks/>
              </p:cNvSpPr>
              <p:nvPr/>
            </p:nvSpPr>
            <p:spPr bwMode="auto">
              <a:xfrm>
                <a:off x="1317" y="2844"/>
                <a:ext cx="56" cy="323"/>
              </a:xfrm>
              <a:custGeom>
                <a:avLst/>
                <a:gdLst>
                  <a:gd name="T0" fmla="*/ 0 w 166"/>
                  <a:gd name="T1" fmla="*/ 0 h 968"/>
                  <a:gd name="T2" fmla="*/ 0 w 166"/>
                  <a:gd name="T3" fmla="*/ 0 h 968"/>
                  <a:gd name="T4" fmla="*/ 0 w 166"/>
                  <a:gd name="T5" fmla="*/ 0 h 968"/>
                  <a:gd name="T6" fmla="*/ 0 w 166"/>
                  <a:gd name="T7" fmla="*/ 0 h 968"/>
                  <a:gd name="T8" fmla="*/ 0 w 166"/>
                  <a:gd name="T9" fmla="*/ 0 h 968"/>
                  <a:gd name="T10" fmla="*/ 0 w 166"/>
                  <a:gd name="T11" fmla="*/ 0 h 968"/>
                  <a:gd name="T12" fmla="*/ 0 w 166"/>
                  <a:gd name="T13" fmla="*/ 0 h 968"/>
                  <a:gd name="T14" fmla="*/ 0 w 166"/>
                  <a:gd name="T15" fmla="*/ 0 h 968"/>
                  <a:gd name="T16" fmla="*/ 0 w 166"/>
                  <a:gd name="T17" fmla="*/ 0 h 968"/>
                  <a:gd name="T18" fmla="*/ 0 w 166"/>
                  <a:gd name="T19" fmla="*/ 0 h 968"/>
                  <a:gd name="T20" fmla="*/ 0 w 166"/>
                  <a:gd name="T21" fmla="*/ 0 h 968"/>
                  <a:gd name="T22" fmla="*/ 0 w 166"/>
                  <a:gd name="T23" fmla="*/ 0 h 968"/>
                  <a:gd name="T24" fmla="*/ 0 w 166"/>
                  <a:gd name="T25" fmla="*/ 0 h 968"/>
                  <a:gd name="T26" fmla="*/ 0 w 166"/>
                  <a:gd name="T27" fmla="*/ 0 h 968"/>
                  <a:gd name="T28" fmla="*/ 0 w 166"/>
                  <a:gd name="T29" fmla="*/ 0 h 968"/>
                  <a:gd name="T30" fmla="*/ 0 w 166"/>
                  <a:gd name="T31" fmla="*/ 0 h 968"/>
                  <a:gd name="T32" fmla="*/ 0 w 166"/>
                  <a:gd name="T33" fmla="*/ 0 h 968"/>
                  <a:gd name="T34" fmla="*/ 0 w 166"/>
                  <a:gd name="T35" fmla="*/ 0 h 968"/>
                  <a:gd name="T36" fmla="*/ 0 w 166"/>
                  <a:gd name="T37" fmla="*/ 0 h 968"/>
                  <a:gd name="T38" fmla="*/ 0 w 166"/>
                  <a:gd name="T39" fmla="*/ 0 h 968"/>
                  <a:gd name="T40" fmla="*/ 0 w 166"/>
                  <a:gd name="T41" fmla="*/ 0 h 968"/>
                  <a:gd name="T42" fmla="*/ 0 w 166"/>
                  <a:gd name="T43" fmla="*/ 0 h 968"/>
                  <a:gd name="T44" fmla="*/ 0 w 166"/>
                  <a:gd name="T45" fmla="*/ 0 h 968"/>
                  <a:gd name="T46" fmla="*/ 0 w 166"/>
                  <a:gd name="T47" fmla="*/ 0 h 968"/>
                  <a:gd name="T48" fmla="*/ 0 w 166"/>
                  <a:gd name="T49" fmla="*/ 0 h 968"/>
                  <a:gd name="T50" fmla="*/ 0 w 166"/>
                  <a:gd name="T51" fmla="*/ 0 h 968"/>
                  <a:gd name="T52" fmla="*/ 0 w 166"/>
                  <a:gd name="T53" fmla="*/ 0 h 968"/>
                  <a:gd name="T54" fmla="*/ 0 w 166"/>
                  <a:gd name="T55" fmla="*/ 0 h 968"/>
                  <a:gd name="T56" fmla="*/ 0 w 166"/>
                  <a:gd name="T57" fmla="*/ 0 h 968"/>
                  <a:gd name="T58" fmla="*/ 0 w 166"/>
                  <a:gd name="T59" fmla="*/ 0 h 968"/>
                  <a:gd name="T60" fmla="*/ 0 w 166"/>
                  <a:gd name="T61" fmla="*/ 0 h 968"/>
                  <a:gd name="T62" fmla="*/ 0 w 166"/>
                  <a:gd name="T63" fmla="*/ 0 h 968"/>
                  <a:gd name="T64" fmla="*/ 0 w 166"/>
                  <a:gd name="T65" fmla="*/ 0 h 968"/>
                  <a:gd name="T66" fmla="*/ 0 w 166"/>
                  <a:gd name="T67" fmla="*/ 0 h 968"/>
                  <a:gd name="T68" fmla="*/ 0 w 166"/>
                  <a:gd name="T69" fmla="*/ 0 h 968"/>
                  <a:gd name="T70" fmla="*/ 0 w 166"/>
                  <a:gd name="T71" fmla="*/ 0 h 968"/>
                  <a:gd name="T72" fmla="*/ 0 w 166"/>
                  <a:gd name="T73" fmla="*/ 0 h 968"/>
                  <a:gd name="T74" fmla="*/ 0 w 166"/>
                  <a:gd name="T75" fmla="*/ 0 h 968"/>
                  <a:gd name="T76" fmla="*/ 0 w 166"/>
                  <a:gd name="T77" fmla="*/ 0 h 968"/>
                  <a:gd name="T78" fmla="*/ 0 w 166"/>
                  <a:gd name="T79" fmla="*/ 0 h 968"/>
                  <a:gd name="T80" fmla="*/ 0 w 166"/>
                  <a:gd name="T81" fmla="*/ 0 h 968"/>
                  <a:gd name="T82" fmla="*/ 0 w 166"/>
                  <a:gd name="T83" fmla="*/ 0 h 968"/>
                  <a:gd name="T84" fmla="*/ 0 w 166"/>
                  <a:gd name="T85" fmla="*/ 0 h 968"/>
                  <a:gd name="T86" fmla="*/ 0 w 166"/>
                  <a:gd name="T87" fmla="*/ 0 h 968"/>
                  <a:gd name="T88" fmla="*/ 0 w 166"/>
                  <a:gd name="T89" fmla="*/ 0 h 968"/>
                  <a:gd name="T90" fmla="*/ 0 w 166"/>
                  <a:gd name="T91" fmla="*/ 0 h 968"/>
                  <a:gd name="T92" fmla="*/ 0 w 166"/>
                  <a:gd name="T93" fmla="*/ 0 h 96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6"/>
                  <a:gd name="T142" fmla="*/ 0 h 968"/>
                  <a:gd name="T143" fmla="*/ 166 w 166"/>
                  <a:gd name="T144" fmla="*/ 968 h 96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6" h="968">
                    <a:moveTo>
                      <a:pt x="0" y="83"/>
                    </a:moveTo>
                    <a:lnTo>
                      <a:pt x="0" y="885"/>
                    </a:lnTo>
                    <a:lnTo>
                      <a:pt x="1" y="901"/>
                    </a:lnTo>
                    <a:lnTo>
                      <a:pt x="7" y="917"/>
                    </a:lnTo>
                    <a:lnTo>
                      <a:pt x="14" y="932"/>
                    </a:lnTo>
                    <a:lnTo>
                      <a:pt x="25" y="945"/>
                    </a:lnTo>
                    <a:lnTo>
                      <a:pt x="31" y="950"/>
                    </a:lnTo>
                    <a:lnTo>
                      <a:pt x="37" y="954"/>
                    </a:lnTo>
                    <a:lnTo>
                      <a:pt x="44" y="958"/>
                    </a:lnTo>
                    <a:lnTo>
                      <a:pt x="51" y="962"/>
                    </a:lnTo>
                    <a:lnTo>
                      <a:pt x="59" y="965"/>
                    </a:lnTo>
                    <a:lnTo>
                      <a:pt x="67" y="967"/>
                    </a:lnTo>
                    <a:lnTo>
                      <a:pt x="74" y="968"/>
                    </a:lnTo>
                    <a:lnTo>
                      <a:pt x="83" y="968"/>
                    </a:lnTo>
                    <a:lnTo>
                      <a:pt x="91" y="968"/>
                    </a:lnTo>
                    <a:lnTo>
                      <a:pt x="99" y="967"/>
                    </a:lnTo>
                    <a:lnTo>
                      <a:pt x="107" y="965"/>
                    </a:lnTo>
                    <a:lnTo>
                      <a:pt x="115" y="962"/>
                    </a:lnTo>
                    <a:lnTo>
                      <a:pt x="122" y="958"/>
                    </a:lnTo>
                    <a:lnTo>
                      <a:pt x="128" y="954"/>
                    </a:lnTo>
                    <a:lnTo>
                      <a:pt x="135" y="950"/>
                    </a:lnTo>
                    <a:lnTo>
                      <a:pt x="141" y="945"/>
                    </a:lnTo>
                    <a:lnTo>
                      <a:pt x="152" y="932"/>
                    </a:lnTo>
                    <a:lnTo>
                      <a:pt x="159" y="917"/>
                    </a:lnTo>
                    <a:lnTo>
                      <a:pt x="163" y="901"/>
                    </a:lnTo>
                    <a:lnTo>
                      <a:pt x="166" y="885"/>
                    </a:lnTo>
                    <a:lnTo>
                      <a:pt x="166" y="83"/>
                    </a:lnTo>
                    <a:lnTo>
                      <a:pt x="163" y="66"/>
                    </a:lnTo>
                    <a:lnTo>
                      <a:pt x="159" y="51"/>
                    </a:lnTo>
                    <a:lnTo>
                      <a:pt x="152" y="36"/>
                    </a:lnTo>
                    <a:lnTo>
                      <a:pt x="141" y="23"/>
                    </a:lnTo>
                    <a:lnTo>
                      <a:pt x="135" y="18"/>
                    </a:lnTo>
                    <a:lnTo>
                      <a:pt x="128" y="14"/>
                    </a:lnTo>
                    <a:lnTo>
                      <a:pt x="122" y="10"/>
                    </a:lnTo>
                    <a:lnTo>
                      <a:pt x="115" y="7"/>
                    </a:lnTo>
                    <a:lnTo>
                      <a:pt x="107" y="3"/>
                    </a:lnTo>
                    <a:lnTo>
                      <a:pt x="99" y="1"/>
                    </a:lnTo>
                    <a:lnTo>
                      <a:pt x="91" y="0"/>
                    </a:lnTo>
                    <a:lnTo>
                      <a:pt x="83" y="0"/>
                    </a:lnTo>
                    <a:lnTo>
                      <a:pt x="66" y="2"/>
                    </a:lnTo>
                    <a:lnTo>
                      <a:pt x="51" y="7"/>
                    </a:lnTo>
                    <a:lnTo>
                      <a:pt x="36" y="14"/>
                    </a:lnTo>
                    <a:lnTo>
                      <a:pt x="25" y="25"/>
                    </a:lnTo>
                    <a:lnTo>
                      <a:pt x="14" y="36"/>
                    </a:lnTo>
                    <a:lnTo>
                      <a:pt x="7" y="51"/>
                    </a:lnTo>
                    <a:lnTo>
                      <a:pt x="2" y="66"/>
                    </a:lnTo>
                    <a:lnTo>
                      <a:pt x="0" y="8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921" name="Freeform 160"/>
              <p:cNvSpPr>
                <a:spLocks/>
              </p:cNvSpPr>
              <p:nvPr/>
            </p:nvSpPr>
            <p:spPr bwMode="auto">
              <a:xfrm>
                <a:off x="1328" y="2855"/>
                <a:ext cx="34" cy="301"/>
              </a:xfrm>
              <a:custGeom>
                <a:avLst/>
                <a:gdLst>
                  <a:gd name="T0" fmla="*/ 0 w 100"/>
                  <a:gd name="T1" fmla="*/ 0 h 902"/>
                  <a:gd name="T2" fmla="*/ 0 w 100"/>
                  <a:gd name="T3" fmla="*/ 0 h 902"/>
                  <a:gd name="T4" fmla="*/ 0 w 100"/>
                  <a:gd name="T5" fmla="*/ 0 h 902"/>
                  <a:gd name="T6" fmla="*/ 0 w 100"/>
                  <a:gd name="T7" fmla="*/ 0 h 902"/>
                  <a:gd name="T8" fmla="*/ 0 w 100"/>
                  <a:gd name="T9" fmla="*/ 0 h 902"/>
                  <a:gd name="T10" fmla="*/ 0 w 100"/>
                  <a:gd name="T11" fmla="*/ 0 h 902"/>
                  <a:gd name="T12" fmla="*/ 0 w 100"/>
                  <a:gd name="T13" fmla="*/ 0 h 902"/>
                  <a:gd name="T14" fmla="*/ 0 w 100"/>
                  <a:gd name="T15" fmla="*/ 0 h 902"/>
                  <a:gd name="T16" fmla="*/ 0 w 100"/>
                  <a:gd name="T17" fmla="*/ 0 h 902"/>
                  <a:gd name="T18" fmla="*/ 0 w 100"/>
                  <a:gd name="T19" fmla="*/ 0 h 902"/>
                  <a:gd name="T20" fmla="*/ 0 w 100"/>
                  <a:gd name="T21" fmla="*/ 0 h 902"/>
                  <a:gd name="T22" fmla="*/ 0 w 100"/>
                  <a:gd name="T23" fmla="*/ 0 h 902"/>
                  <a:gd name="T24" fmla="*/ 0 w 100"/>
                  <a:gd name="T25" fmla="*/ 0 h 902"/>
                  <a:gd name="T26" fmla="*/ 0 w 100"/>
                  <a:gd name="T27" fmla="*/ 0 h 902"/>
                  <a:gd name="T28" fmla="*/ 0 w 100"/>
                  <a:gd name="T29" fmla="*/ 0 h 902"/>
                  <a:gd name="T30" fmla="*/ 0 w 100"/>
                  <a:gd name="T31" fmla="*/ 0 h 902"/>
                  <a:gd name="T32" fmla="*/ 0 w 100"/>
                  <a:gd name="T33" fmla="*/ 0 h 902"/>
                  <a:gd name="T34" fmla="*/ 0 w 100"/>
                  <a:gd name="T35" fmla="*/ 0 h 902"/>
                  <a:gd name="T36" fmla="*/ 0 w 100"/>
                  <a:gd name="T37" fmla="*/ 0 h 902"/>
                  <a:gd name="T38" fmla="*/ 0 w 100"/>
                  <a:gd name="T39" fmla="*/ 0 h 902"/>
                  <a:gd name="T40" fmla="*/ 0 w 100"/>
                  <a:gd name="T41" fmla="*/ 0 h 902"/>
                  <a:gd name="T42" fmla="*/ 0 w 100"/>
                  <a:gd name="T43" fmla="*/ 0 h 902"/>
                  <a:gd name="T44" fmla="*/ 0 w 100"/>
                  <a:gd name="T45" fmla="*/ 0 h 902"/>
                  <a:gd name="T46" fmla="*/ 0 w 100"/>
                  <a:gd name="T47" fmla="*/ 0 h 902"/>
                  <a:gd name="T48" fmla="*/ 0 w 100"/>
                  <a:gd name="T49" fmla="*/ 0 h 902"/>
                  <a:gd name="T50" fmla="*/ 0 w 100"/>
                  <a:gd name="T51" fmla="*/ 0 h 902"/>
                  <a:gd name="T52" fmla="*/ 0 w 100"/>
                  <a:gd name="T53" fmla="*/ 0 h 902"/>
                  <a:gd name="T54" fmla="*/ 0 w 100"/>
                  <a:gd name="T55" fmla="*/ 0 h 902"/>
                  <a:gd name="T56" fmla="*/ 0 w 100"/>
                  <a:gd name="T57" fmla="*/ 0 h 902"/>
                  <a:gd name="T58" fmla="*/ 0 w 100"/>
                  <a:gd name="T59" fmla="*/ 0 h 902"/>
                  <a:gd name="T60" fmla="*/ 0 w 100"/>
                  <a:gd name="T61" fmla="*/ 0 h 902"/>
                  <a:gd name="T62" fmla="*/ 0 w 100"/>
                  <a:gd name="T63" fmla="*/ 0 h 902"/>
                  <a:gd name="T64" fmla="*/ 0 w 100"/>
                  <a:gd name="T65" fmla="*/ 0 h 902"/>
                  <a:gd name="T66" fmla="*/ 0 w 100"/>
                  <a:gd name="T67" fmla="*/ 0 h 902"/>
                  <a:gd name="T68" fmla="*/ 0 w 100"/>
                  <a:gd name="T69" fmla="*/ 0 h 902"/>
                  <a:gd name="T70" fmla="*/ 0 w 100"/>
                  <a:gd name="T71" fmla="*/ 0 h 902"/>
                  <a:gd name="T72" fmla="*/ 0 w 100"/>
                  <a:gd name="T73" fmla="*/ 0 h 902"/>
                  <a:gd name="T74" fmla="*/ 0 w 100"/>
                  <a:gd name="T75" fmla="*/ 0 h 902"/>
                  <a:gd name="T76" fmla="*/ 0 w 100"/>
                  <a:gd name="T77" fmla="*/ 0 h 902"/>
                  <a:gd name="T78" fmla="*/ 0 w 100"/>
                  <a:gd name="T79" fmla="*/ 0 h 902"/>
                  <a:gd name="T80" fmla="*/ 0 w 100"/>
                  <a:gd name="T81" fmla="*/ 0 h 902"/>
                  <a:gd name="T82" fmla="*/ 0 w 100"/>
                  <a:gd name="T83" fmla="*/ 0 h 902"/>
                  <a:gd name="T84" fmla="*/ 0 w 100"/>
                  <a:gd name="T85" fmla="*/ 0 h 902"/>
                  <a:gd name="T86" fmla="*/ 0 w 100"/>
                  <a:gd name="T87" fmla="*/ 0 h 902"/>
                  <a:gd name="T88" fmla="*/ 0 w 100"/>
                  <a:gd name="T89" fmla="*/ 0 h 902"/>
                  <a:gd name="T90" fmla="*/ 0 w 100"/>
                  <a:gd name="T91" fmla="*/ 0 h 902"/>
                  <a:gd name="T92" fmla="*/ 0 w 100"/>
                  <a:gd name="T93" fmla="*/ 0 h 90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0"/>
                  <a:gd name="T142" fmla="*/ 0 h 902"/>
                  <a:gd name="T143" fmla="*/ 100 w 100"/>
                  <a:gd name="T144" fmla="*/ 902 h 90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0" h="902">
                    <a:moveTo>
                      <a:pt x="0" y="50"/>
                    </a:moveTo>
                    <a:lnTo>
                      <a:pt x="1" y="40"/>
                    </a:lnTo>
                    <a:lnTo>
                      <a:pt x="4" y="31"/>
                    </a:lnTo>
                    <a:lnTo>
                      <a:pt x="9" y="22"/>
                    </a:lnTo>
                    <a:lnTo>
                      <a:pt x="15" y="15"/>
                    </a:lnTo>
                    <a:lnTo>
                      <a:pt x="19" y="12"/>
                    </a:lnTo>
                    <a:lnTo>
                      <a:pt x="22" y="9"/>
                    </a:lnTo>
                    <a:lnTo>
                      <a:pt x="27" y="6"/>
                    </a:lnTo>
                    <a:lnTo>
                      <a:pt x="31" y="4"/>
                    </a:lnTo>
                    <a:lnTo>
                      <a:pt x="36" y="2"/>
                    </a:lnTo>
                    <a:lnTo>
                      <a:pt x="40" y="1"/>
                    </a:lnTo>
                    <a:lnTo>
                      <a:pt x="46" y="0"/>
                    </a:lnTo>
                    <a:lnTo>
                      <a:pt x="50" y="0"/>
                    </a:lnTo>
                    <a:lnTo>
                      <a:pt x="55" y="0"/>
                    </a:lnTo>
                    <a:lnTo>
                      <a:pt x="59" y="1"/>
                    </a:lnTo>
                    <a:lnTo>
                      <a:pt x="65" y="2"/>
                    </a:lnTo>
                    <a:lnTo>
                      <a:pt x="69" y="4"/>
                    </a:lnTo>
                    <a:lnTo>
                      <a:pt x="73" y="6"/>
                    </a:lnTo>
                    <a:lnTo>
                      <a:pt x="77" y="9"/>
                    </a:lnTo>
                    <a:lnTo>
                      <a:pt x="82" y="12"/>
                    </a:lnTo>
                    <a:lnTo>
                      <a:pt x="85" y="15"/>
                    </a:lnTo>
                    <a:lnTo>
                      <a:pt x="91" y="22"/>
                    </a:lnTo>
                    <a:lnTo>
                      <a:pt x="95" y="31"/>
                    </a:lnTo>
                    <a:lnTo>
                      <a:pt x="99" y="40"/>
                    </a:lnTo>
                    <a:lnTo>
                      <a:pt x="100" y="50"/>
                    </a:lnTo>
                    <a:lnTo>
                      <a:pt x="100" y="852"/>
                    </a:lnTo>
                    <a:lnTo>
                      <a:pt x="99" y="862"/>
                    </a:lnTo>
                    <a:lnTo>
                      <a:pt x="95" y="871"/>
                    </a:lnTo>
                    <a:lnTo>
                      <a:pt x="91" y="880"/>
                    </a:lnTo>
                    <a:lnTo>
                      <a:pt x="85" y="887"/>
                    </a:lnTo>
                    <a:lnTo>
                      <a:pt x="77" y="894"/>
                    </a:lnTo>
                    <a:lnTo>
                      <a:pt x="69" y="898"/>
                    </a:lnTo>
                    <a:lnTo>
                      <a:pt x="59" y="901"/>
                    </a:lnTo>
                    <a:lnTo>
                      <a:pt x="50" y="902"/>
                    </a:lnTo>
                    <a:lnTo>
                      <a:pt x="46" y="902"/>
                    </a:lnTo>
                    <a:lnTo>
                      <a:pt x="40" y="901"/>
                    </a:lnTo>
                    <a:lnTo>
                      <a:pt x="36" y="900"/>
                    </a:lnTo>
                    <a:lnTo>
                      <a:pt x="31" y="898"/>
                    </a:lnTo>
                    <a:lnTo>
                      <a:pt x="27" y="896"/>
                    </a:lnTo>
                    <a:lnTo>
                      <a:pt x="22" y="894"/>
                    </a:lnTo>
                    <a:lnTo>
                      <a:pt x="19" y="890"/>
                    </a:lnTo>
                    <a:lnTo>
                      <a:pt x="15" y="887"/>
                    </a:lnTo>
                    <a:lnTo>
                      <a:pt x="9" y="880"/>
                    </a:lnTo>
                    <a:lnTo>
                      <a:pt x="4" y="871"/>
                    </a:lnTo>
                    <a:lnTo>
                      <a:pt x="1" y="862"/>
                    </a:lnTo>
                    <a:lnTo>
                      <a:pt x="0" y="852"/>
                    </a:lnTo>
                    <a:lnTo>
                      <a:pt x="0" y="5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922" name="Freeform 161"/>
              <p:cNvSpPr>
                <a:spLocks/>
              </p:cNvSpPr>
              <p:nvPr/>
            </p:nvSpPr>
            <p:spPr bwMode="auto">
              <a:xfrm>
                <a:off x="1206" y="3085"/>
                <a:ext cx="277" cy="92"/>
              </a:xfrm>
              <a:custGeom>
                <a:avLst/>
                <a:gdLst>
                  <a:gd name="T0" fmla="*/ 0 w 830"/>
                  <a:gd name="T1" fmla="*/ 0 h 274"/>
                  <a:gd name="T2" fmla="*/ 0 w 830"/>
                  <a:gd name="T3" fmla="*/ 0 h 274"/>
                  <a:gd name="T4" fmla="*/ 0 w 830"/>
                  <a:gd name="T5" fmla="*/ 0 h 274"/>
                  <a:gd name="T6" fmla="*/ 0 w 830"/>
                  <a:gd name="T7" fmla="*/ 0 h 274"/>
                  <a:gd name="T8" fmla="*/ 0 w 830"/>
                  <a:gd name="T9" fmla="*/ 0 h 274"/>
                  <a:gd name="T10" fmla="*/ 0 w 830"/>
                  <a:gd name="T11" fmla="*/ 0 h 274"/>
                  <a:gd name="T12" fmla="*/ 0 w 830"/>
                  <a:gd name="T13" fmla="*/ 0 h 274"/>
                  <a:gd name="T14" fmla="*/ 0 w 830"/>
                  <a:gd name="T15" fmla="*/ 0 h 274"/>
                  <a:gd name="T16" fmla="*/ 0 w 830"/>
                  <a:gd name="T17" fmla="*/ 0 h 274"/>
                  <a:gd name="T18" fmla="*/ 0 w 830"/>
                  <a:gd name="T19" fmla="*/ 0 h 274"/>
                  <a:gd name="T20" fmla="*/ 0 w 830"/>
                  <a:gd name="T21" fmla="*/ 0 h 274"/>
                  <a:gd name="T22" fmla="*/ 0 w 830"/>
                  <a:gd name="T23" fmla="*/ 0 h 274"/>
                  <a:gd name="T24" fmla="*/ 0 w 830"/>
                  <a:gd name="T25" fmla="*/ 0 h 274"/>
                  <a:gd name="T26" fmla="*/ 0 w 830"/>
                  <a:gd name="T27" fmla="*/ 0 h 274"/>
                  <a:gd name="T28" fmla="*/ 0 w 830"/>
                  <a:gd name="T29" fmla="*/ 0 h 274"/>
                  <a:gd name="T30" fmla="*/ 0 w 830"/>
                  <a:gd name="T31" fmla="*/ 0 h 274"/>
                  <a:gd name="T32" fmla="*/ 0 w 830"/>
                  <a:gd name="T33" fmla="*/ 0 h 274"/>
                  <a:gd name="T34" fmla="*/ 0 w 830"/>
                  <a:gd name="T35" fmla="*/ 0 h 274"/>
                  <a:gd name="T36" fmla="*/ 0 w 830"/>
                  <a:gd name="T37" fmla="*/ 0 h 274"/>
                  <a:gd name="T38" fmla="*/ 0 w 830"/>
                  <a:gd name="T39" fmla="*/ 0 h 274"/>
                  <a:gd name="T40" fmla="*/ 0 w 830"/>
                  <a:gd name="T41" fmla="*/ 0 h 274"/>
                  <a:gd name="T42" fmla="*/ 0 w 830"/>
                  <a:gd name="T43" fmla="*/ 0 h 274"/>
                  <a:gd name="T44" fmla="*/ 0 w 830"/>
                  <a:gd name="T45" fmla="*/ 0 h 274"/>
                  <a:gd name="T46" fmla="*/ 0 w 830"/>
                  <a:gd name="T47" fmla="*/ 0 h 274"/>
                  <a:gd name="T48" fmla="*/ 0 w 830"/>
                  <a:gd name="T49" fmla="*/ 0 h 274"/>
                  <a:gd name="T50" fmla="*/ 0 w 830"/>
                  <a:gd name="T51" fmla="*/ 0 h 274"/>
                  <a:gd name="T52" fmla="*/ 0 w 830"/>
                  <a:gd name="T53" fmla="*/ 0 h 274"/>
                  <a:gd name="T54" fmla="*/ 0 w 830"/>
                  <a:gd name="T55" fmla="*/ 0 h 274"/>
                  <a:gd name="T56" fmla="*/ 0 w 830"/>
                  <a:gd name="T57" fmla="*/ 0 h 274"/>
                  <a:gd name="T58" fmla="*/ 0 w 830"/>
                  <a:gd name="T59" fmla="*/ 0 h 274"/>
                  <a:gd name="T60" fmla="*/ 0 w 830"/>
                  <a:gd name="T61" fmla="*/ 0 h 274"/>
                  <a:gd name="T62" fmla="*/ 0 w 830"/>
                  <a:gd name="T63" fmla="*/ 0 h 274"/>
                  <a:gd name="T64" fmla="*/ 0 w 830"/>
                  <a:gd name="T65" fmla="*/ 0 h 274"/>
                  <a:gd name="T66" fmla="*/ 0 w 830"/>
                  <a:gd name="T67" fmla="*/ 0 h 274"/>
                  <a:gd name="T68" fmla="*/ 0 w 830"/>
                  <a:gd name="T69" fmla="*/ 0 h 274"/>
                  <a:gd name="T70" fmla="*/ 0 w 830"/>
                  <a:gd name="T71" fmla="*/ 0 h 274"/>
                  <a:gd name="T72" fmla="*/ 0 w 830"/>
                  <a:gd name="T73" fmla="*/ 0 h 274"/>
                  <a:gd name="T74" fmla="*/ 0 w 830"/>
                  <a:gd name="T75" fmla="*/ 0 h 274"/>
                  <a:gd name="T76" fmla="*/ 0 w 830"/>
                  <a:gd name="T77" fmla="*/ 0 h 274"/>
                  <a:gd name="T78" fmla="*/ 0 w 830"/>
                  <a:gd name="T79" fmla="*/ 0 h 274"/>
                  <a:gd name="T80" fmla="*/ 0 w 830"/>
                  <a:gd name="T81" fmla="*/ 0 h 274"/>
                  <a:gd name="T82" fmla="*/ 0 w 830"/>
                  <a:gd name="T83" fmla="*/ 0 h 274"/>
                  <a:gd name="T84" fmla="*/ 0 w 830"/>
                  <a:gd name="T85" fmla="*/ 0 h 274"/>
                  <a:gd name="T86" fmla="*/ 0 w 830"/>
                  <a:gd name="T87" fmla="*/ 0 h 274"/>
                  <a:gd name="T88" fmla="*/ 0 w 830"/>
                  <a:gd name="T89" fmla="*/ 0 h 274"/>
                  <a:gd name="T90" fmla="*/ 0 w 830"/>
                  <a:gd name="T91" fmla="*/ 0 h 2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30"/>
                  <a:gd name="T139" fmla="*/ 0 h 274"/>
                  <a:gd name="T140" fmla="*/ 830 w 830"/>
                  <a:gd name="T141" fmla="*/ 274 h 27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30" h="274">
                    <a:moveTo>
                      <a:pt x="769" y="121"/>
                    </a:moveTo>
                    <a:lnTo>
                      <a:pt x="754" y="107"/>
                    </a:lnTo>
                    <a:lnTo>
                      <a:pt x="738" y="93"/>
                    </a:lnTo>
                    <a:lnTo>
                      <a:pt x="720" y="82"/>
                    </a:lnTo>
                    <a:lnTo>
                      <a:pt x="702" y="70"/>
                    </a:lnTo>
                    <a:lnTo>
                      <a:pt x="682" y="59"/>
                    </a:lnTo>
                    <a:lnTo>
                      <a:pt x="662" y="49"/>
                    </a:lnTo>
                    <a:lnTo>
                      <a:pt x="641" y="40"/>
                    </a:lnTo>
                    <a:lnTo>
                      <a:pt x="618" y="32"/>
                    </a:lnTo>
                    <a:lnTo>
                      <a:pt x="595" y="24"/>
                    </a:lnTo>
                    <a:lnTo>
                      <a:pt x="571" y="18"/>
                    </a:lnTo>
                    <a:lnTo>
                      <a:pt x="546" y="13"/>
                    </a:lnTo>
                    <a:lnTo>
                      <a:pt x="521" y="9"/>
                    </a:lnTo>
                    <a:lnTo>
                      <a:pt x="495" y="4"/>
                    </a:lnTo>
                    <a:lnTo>
                      <a:pt x="469" y="2"/>
                    </a:lnTo>
                    <a:lnTo>
                      <a:pt x="442" y="0"/>
                    </a:lnTo>
                    <a:lnTo>
                      <a:pt x="416" y="0"/>
                    </a:lnTo>
                    <a:lnTo>
                      <a:pt x="373" y="1"/>
                    </a:lnTo>
                    <a:lnTo>
                      <a:pt x="332" y="5"/>
                    </a:lnTo>
                    <a:lnTo>
                      <a:pt x="293" y="12"/>
                    </a:lnTo>
                    <a:lnTo>
                      <a:pt x="255" y="20"/>
                    </a:lnTo>
                    <a:lnTo>
                      <a:pt x="218" y="31"/>
                    </a:lnTo>
                    <a:lnTo>
                      <a:pt x="184" y="44"/>
                    </a:lnTo>
                    <a:lnTo>
                      <a:pt x="152" y="58"/>
                    </a:lnTo>
                    <a:lnTo>
                      <a:pt x="122" y="75"/>
                    </a:lnTo>
                    <a:lnTo>
                      <a:pt x="96" y="93"/>
                    </a:lnTo>
                    <a:lnTo>
                      <a:pt x="71" y="114"/>
                    </a:lnTo>
                    <a:lnTo>
                      <a:pt x="50" y="134"/>
                    </a:lnTo>
                    <a:lnTo>
                      <a:pt x="33" y="157"/>
                    </a:lnTo>
                    <a:lnTo>
                      <a:pt x="19" y="180"/>
                    </a:lnTo>
                    <a:lnTo>
                      <a:pt x="9" y="205"/>
                    </a:lnTo>
                    <a:lnTo>
                      <a:pt x="2" y="230"/>
                    </a:lnTo>
                    <a:lnTo>
                      <a:pt x="0" y="257"/>
                    </a:lnTo>
                    <a:lnTo>
                      <a:pt x="0" y="274"/>
                    </a:lnTo>
                    <a:lnTo>
                      <a:pt x="17" y="274"/>
                    </a:lnTo>
                    <a:lnTo>
                      <a:pt x="813" y="274"/>
                    </a:lnTo>
                    <a:lnTo>
                      <a:pt x="830" y="274"/>
                    </a:lnTo>
                    <a:lnTo>
                      <a:pt x="830" y="257"/>
                    </a:lnTo>
                    <a:lnTo>
                      <a:pt x="829" y="239"/>
                    </a:lnTo>
                    <a:lnTo>
                      <a:pt x="826" y="221"/>
                    </a:lnTo>
                    <a:lnTo>
                      <a:pt x="822" y="204"/>
                    </a:lnTo>
                    <a:lnTo>
                      <a:pt x="814" y="186"/>
                    </a:lnTo>
                    <a:lnTo>
                      <a:pt x="806" y="169"/>
                    </a:lnTo>
                    <a:lnTo>
                      <a:pt x="795" y="153"/>
                    </a:lnTo>
                    <a:lnTo>
                      <a:pt x="783" y="137"/>
                    </a:lnTo>
                    <a:lnTo>
                      <a:pt x="769" y="12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923" name="Freeform 162"/>
              <p:cNvSpPr>
                <a:spLocks/>
              </p:cNvSpPr>
              <p:nvPr/>
            </p:nvSpPr>
            <p:spPr bwMode="auto">
              <a:xfrm>
                <a:off x="1218" y="3096"/>
                <a:ext cx="253" cy="70"/>
              </a:xfrm>
              <a:custGeom>
                <a:avLst/>
                <a:gdLst>
                  <a:gd name="T0" fmla="*/ 0 w 761"/>
                  <a:gd name="T1" fmla="*/ 0 h 208"/>
                  <a:gd name="T2" fmla="*/ 0 w 761"/>
                  <a:gd name="T3" fmla="*/ 0 h 208"/>
                  <a:gd name="T4" fmla="*/ 0 w 761"/>
                  <a:gd name="T5" fmla="*/ 0 h 208"/>
                  <a:gd name="T6" fmla="*/ 0 w 761"/>
                  <a:gd name="T7" fmla="*/ 0 h 208"/>
                  <a:gd name="T8" fmla="*/ 0 w 761"/>
                  <a:gd name="T9" fmla="*/ 0 h 208"/>
                  <a:gd name="T10" fmla="*/ 0 w 761"/>
                  <a:gd name="T11" fmla="*/ 0 h 208"/>
                  <a:gd name="T12" fmla="*/ 0 w 761"/>
                  <a:gd name="T13" fmla="*/ 0 h 208"/>
                  <a:gd name="T14" fmla="*/ 0 w 761"/>
                  <a:gd name="T15" fmla="*/ 0 h 208"/>
                  <a:gd name="T16" fmla="*/ 0 w 761"/>
                  <a:gd name="T17" fmla="*/ 0 h 208"/>
                  <a:gd name="T18" fmla="*/ 0 w 761"/>
                  <a:gd name="T19" fmla="*/ 0 h 208"/>
                  <a:gd name="T20" fmla="*/ 0 w 761"/>
                  <a:gd name="T21" fmla="*/ 0 h 208"/>
                  <a:gd name="T22" fmla="*/ 0 w 761"/>
                  <a:gd name="T23" fmla="*/ 0 h 208"/>
                  <a:gd name="T24" fmla="*/ 0 w 761"/>
                  <a:gd name="T25" fmla="*/ 0 h 208"/>
                  <a:gd name="T26" fmla="*/ 0 w 761"/>
                  <a:gd name="T27" fmla="*/ 0 h 208"/>
                  <a:gd name="T28" fmla="*/ 0 w 761"/>
                  <a:gd name="T29" fmla="*/ 0 h 208"/>
                  <a:gd name="T30" fmla="*/ 0 w 761"/>
                  <a:gd name="T31" fmla="*/ 0 h 208"/>
                  <a:gd name="T32" fmla="*/ 0 w 761"/>
                  <a:gd name="T33" fmla="*/ 0 h 208"/>
                  <a:gd name="T34" fmla="*/ 0 w 761"/>
                  <a:gd name="T35" fmla="*/ 0 h 208"/>
                  <a:gd name="T36" fmla="*/ 0 w 761"/>
                  <a:gd name="T37" fmla="*/ 0 h 208"/>
                  <a:gd name="T38" fmla="*/ 0 w 761"/>
                  <a:gd name="T39" fmla="*/ 0 h 208"/>
                  <a:gd name="T40" fmla="*/ 0 w 761"/>
                  <a:gd name="T41" fmla="*/ 0 h 208"/>
                  <a:gd name="T42" fmla="*/ 0 w 761"/>
                  <a:gd name="T43" fmla="*/ 0 h 208"/>
                  <a:gd name="T44" fmla="*/ 0 w 761"/>
                  <a:gd name="T45" fmla="*/ 0 h 208"/>
                  <a:gd name="T46" fmla="*/ 0 w 761"/>
                  <a:gd name="T47" fmla="*/ 0 h 208"/>
                  <a:gd name="T48" fmla="*/ 0 w 761"/>
                  <a:gd name="T49" fmla="*/ 0 h 208"/>
                  <a:gd name="T50" fmla="*/ 0 w 761"/>
                  <a:gd name="T51" fmla="*/ 0 h 208"/>
                  <a:gd name="T52" fmla="*/ 0 w 761"/>
                  <a:gd name="T53" fmla="*/ 0 h 208"/>
                  <a:gd name="T54" fmla="*/ 0 w 761"/>
                  <a:gd name="T55" fmla="*/ 0 h 208"/>
                  <a:gd name="T56" fmla="*/ 0 w 761"/>
                  <a:gd name="T57" fmla="*/ 0 h 208"/>
                  <a:gd name="T58" fmla="*/ 0 w 761"/>
                  <a:gd name="T59" fmla="*/ 0 h 208"/>
                  <a:gd name="T60" fmla="*/ 0 w 761"/>
                  <a:gd name="T61" fmla="*/ 0 h 208"/>
                  <a:gd name="T62" fmla="*/ 0 w 761"/>
                  <a:gd name="T63" fmla="*/ 0 h 208"/>
                  <a:gd name="T64" fmla="*/ 0 w 761"/>
                  <a:gd name="T65" fmla="*/ 0 h 208"/>
                  <a:gd name="T66" fmla="*/ 0 w 761"/>
                  <a:gd name="T67" fmla="*/ 0 h 208"/>
                  <a:gd name="T68" fmla="*/ 0 w 761"/>
                  <a:gd name="T69" fmla="*/ 0 h 208"/>
                  <a:gd name="T70" fmla="*/ 0 w 761"/>
                  <a:gd name="T71" fmla="*/ 0 h 208"/>
                  <a:gd name="T72" fmla="*/ 0 w 761"/>
                  <a:gd name="T73" fmla="*/ 0 h 208"/>
                  <a:gd name="T74" fmla="*/ 0 w 761"/>
                  <a:gd name="T75" fmla="*/ 0 h 208"/>
                  <a:gd name="T76" fmla="*/ 0 w 761"/>
                  <a:gd name="T77" fmla="*/ 0 h 208"/>
                  <a:gd name="T78" fmla="*/ 0 w 761"/>
                  <a:gd name="T79" fmla="*/ 0 h 208"/>
                  <a:gd name="T80" fmla="*/ 0 w 761"/>
                  <a:gd name="T81" fmla="*/ 0 h 208"/>
                  <a:gd name="T82" fmla="*/ 0 w 761"/>
                  <a:gd name="T83" fmla="*/ 0 h 208"/>
                  <a:gd name="T84" fmla="*/ 0 w 761"/>
                  <a:gd name="T85" fmla="*/ 0 h 208"/>
                  <a:gd name="T86" fmla="*/ 0 w 761"/>
                  <a:gd name="T87" fmla="*/ 0 h 208"/>
                  <a:gd name="T88" fmla="*/ 0 w 761"/>
                  <a:gd name="T89" fmla="*/ 0 h 208"/>
                  <a:gd name="T90" fmla="*/ 0 w 761"/>
                  <a:gd name="T91" fmla="*/ 0 h 208"/>
                  <a:gd name="T92" fmla="*/ 0 w 761"/>
                  <a:gd name="T93" fmla="*/ 0 h 208"/>
                  <a:gd name="T94" fmla="*/ 0 w 761"/>
                  <a:gd name="T95" fmla="*/ 0 h 208"/>
                  <a:gd name="T96" fmla="*/ 0 w 761"/>
                  <a:gd name="T97" fmla="*/ 0 h 208"/>
                  <a:gd name="T98" fmla="*/ 0 w 761"/>
                  <a:gd name="T99" fmla="*/ 0 h 20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61"/>
                  <a:gd name="T151" fmla="*/ 0 h 208"/>
                  <a:gd name="T152" fmla="*/ 761 w 761"/>
                  <a:gd name="T153" fmla="*/ 208 h 20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61" h="208">
                    <a:moveTo>
                      <a:pt x="51" y="111"/>
                    </a:moveTo>
                    <a:lnTo>
                      <a:pt x="65" y="99"/>
                    </a:lnTo>
                    <a:lnTo>
                      <a:pt x="80" y="87"/>
                    </a:lnTo>
                    <a:lnTo>
                      <a:pt x="96" y="75"/>
                    </a:lnTo>
                    <a:lnTo>
                      <a:pt x="113" y="65"/>
                    </a:lnTo>
                    <a:lnTo>
                      <a:pt x="131" y="55"/>
                    </a:lnTo>
                    <a:lnTo>
                      <a:pt x="150" y="46"/>
                    </a:lnTo>
                    <a:lnTo>
                      <a:pt x="170" y="37"/>
                    </a:lnTo>
                    <a:lnTo>
                      <a:pt x="191" y="30"/>
                    </a:lnTo>
                    <a:lnTo>
                      <a:pt x="213" y="23"/>
                    </a:lnTo>
                    <a:lnTo>
                      <a:pt x="236" y="17"/>
                    </a:lnTo>
                    <a:lnTo>
                      <a:pt x="259" y="12"/>
                    </a:lnTo>
                    <a:lnTo>
                      <a:pt x="282" y="7"/>
                    </a:lnTo>
                    <a:lnTo>
                      <a:pt x="307" y="4"/>
                    </a:lnTo>
                    <a:lnTo>
                      <a:pt x="331" y="2"/>
                    </a:lnTo>
                    <a:lnTo>
                      <a:pt x="355" y="0"/>
                    </a:lnTo>
                    <a:lnTo>
                      <a:pt x="381" y="0"/>
                    </a:lnTo>
                    <a:lnTo>
                      <a:pt x="406" y="0"/>
                    </a:lnTo>
                    <a:lnTo>
                      <a:pt x="431" y="2"/>
                    </a:lnTo>
                    <a:lnTo>
                      <a:pt x="455" y="4"/>
                    </a:lnTo>
                    <a:lnTo>
                      <a:pt x="478" y="7"/>
                    </a:lnTo>
                    <a:lnTo>
                      <a:pt x="503" y="12"/>
                    </a:lnTo>
                    <a:lnTo>
                      <a:pt x="525" y="17"/>
                    </a:lnTo>
                    <a:lnTo>
                      <a:pt x="547" y="23"/>
                    </a:lnTo>
                    <a:lnTo>
                      <a:pt x="570" y="30"/>
                    </a:lnTo>
                    <a:lnTo>
                      <a:pt x="591" y="37"/>
                    </a:lnTo>
                    <a:lnTo>
                      <a:pt x="611" y="46"/>
                    </a:lnTo>
                    <a:lnTo>
                      <a:pt x="630" y="55"/>
                    </a:lnTo>
                    <a:lnTo>
                      <a:pt x="648" y="65"/>
                    </a:lnTo>
                    <a:lnTo>
                      <a:pt x="665" y="75"/>
                    </a:lnTo>
                    <a:lnTo>
                      <a:pt x="681" y="87"/>
                    </a:lnTo>
                    <a:lnTo>
                      <a:pt x="696" y="99"/>
                    </a:lnTo>
                    <a:lnTo>
                      <a:pt x="709" y="111"/>
                    </a:lnTo>
                    <a:lnTo>
                      <a:pt x="720" y="123"/>
                    </a:lnTo>
                    <a:lnTo>
                      <a:pt x="730" y="135"/>
                    </a:lnTo>
                    <a:lnTo>
                      <a:pt x="737" y="146"/>
                    </a:lnTo>
                    <a:lnTo>
                      <a:pt x="744" y="158"/>
                    </a:lnTo>
                    <a:lnTo>
                      <a:pt x="751" y="171"/>
                    </a:lnTo>
                    <a:lnTo>
                      <a:pt x="755" y="182"/>
                    </a:lnTo>
                    <a:lnTo>
                      <a:pt x="759" y="195"/>
                    </a:lnTo>
                    <a:lnTo>
                      <a:pt x="761" y="208"/>
                    </a:lnTo>
                    <a:lnTo>
                      <a:pt x="0" y="208"/>
                    </a:lnTo>
                    <a:lnTo>
                      <a:pt x="2" y="195"/>
                    </a:lnTo>
                    <a:lnTo>
                      <a:pt x="6" y="182"/>
                    </a:lnTo>
                    <a:lnTo>
                      <a:pt x="11" y="171"/>
                    </a:lnTo>
                    <a:lnTo>
                      <a:pt x="16" y="158"/>
                    </a:lnTo>
                    <a:lnTo>
                      <a:pt x="24" y="146"/>
                    </a:lnTo>
                    <a:lnTo>
                      <a:pt x="31" y="135"/>
                    </a:lnTo>
                    <a:lnTo>
                      <a:pt x="41" y="123"/>
                    </a:lnTo>
                    <a:lnTo>
                      <a:pt x="51" y="111"/>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924" name="Freeform 163"/>
              <p:cNvSpPr>
                <a:spLocks/>
              </p:cNvSpPr>
              <p:nvPr/>
            </p:nvSpPr>
            <p:spPr bwMode="auto">
              <a:xfrm>
                <a:off x="1353" y="3103"/>
                <a:ext cx="98" cy="56"/>
              </a:xfrm>
              <a:custGeom>
                <a:avLst/>
                <a:gdLst>
                  <a:gd name="T0" fmla="*/ 0 w 293"/>
                  <a:gd name="T1" fmla="*/ 0 h 167"/>
                  <a:gd name="T2" fmla="*/ 0 w 293"/>
                  <a:gd name="T3" fmla="*/ 0 h 167"/>
                  <a:gd name="T4" fmla="*/ 0 w 293"/>
                  <a:gd name="T5" fmla="*/ 0 h 167"/>
                  <a:gd name="T6" fmla="*/ 0 w 293"/>
                  <a:gd name="T7" fmla="*/ 0 h 167"/>
                  <a:gd name="T8" fmla="*/ 0 w 293"/>
                  <a:gd name="T9" fmla="*/ 0 h 167"/>
                  <a:gd name="T10" fmla="*/ 0 w 293"/>
                  <a:gd name="T11" fmla="*/ 0 h 167"/>
                  <a:gd name="T12" fmla="*/ 0 w 293"/>
                  <a:gd name="T13" fmla="*/ 0 h 167"/>
                  <a:gd name="T14" fmla="*/ 0 w 293"/>
                  <a:gd name="T15" fmla="*/ 0 h 167"/>
                  <a:gd name="T16" fmla="*/ 0 w 293"/>
                  <a:gd name="T17" fmla="*/ 0 h 167"/>
                  <a:gd name="T18" fmla="*/ 0 w 293"/>
                  <a:gd name="T19" fmla="*/ 0 h 167"/>
                  <a:gd name="T20" fmla="*/ 0 w 293"/>
                  <a:gd name="T21" fmla="*/ 0 h 167"/>
                  <a:gd name="T22" fmla="*/ 0 w 293"/>
                  <a:gd name="T23" fmla="*/ 0 h 167"/>
                  <a:gd name="T24" fmla="*/ 0 w 293"/>
                  <a:gd name="T25" fmla="*/ 0 h 167"/>
                  <a:gd name="T26" fmla="*/ 0 w 293"/>
                  <a:gd name="T27" fmla="*/ 0 h 167"/>
                  <a:gd name="T28" fmla="*/ 0 w 293"/>
                  <a:gd name="T29" fmla="*/ 0 h 167"/>
                  <a:gd name="T30" fmla="*/ 0 w 293"/>
                  <a:gd name="T31" fmla="*/ 0 h 167"/>
                  <a:gd name="T32" fmla="*/ 0 w 293"/>
                  <a:gd name="T33" fmla="*/ 0 h 167"/>
                  <a:gd name="T34" fmla="*/ 0 w 293"/>
                  <a:gd name="T35" fmla="*/ 0 h 167"/>
                  <a:gd name="T36" fmla="*/ 0 w 293"/>
                  <a:gd name="T37" fmla="*/ 0 h 167"/>
                  <a:gd name="T38" fmla="*/ 0 w 293"/>
                  <a:gd name="T39" fmla="*/ 0 h 167"/>
                  <a:gd name="T40" fmla="*/ 0 w 293"/>
                  <a:gd name="T41" fmla="*/ 0 h 167"/>
                  <a:gd name="T42" fmla="*/ 0 w 293"/>
                  <a:gd name="T43" fmla="*/ 0 h 167"/>
                  <a:gd name="T44" fmla="*/ 0 w 293"/>
                  <a:gd name="T45" fmla="*/ 0 h 167"/>
                  <a:gd name="T46" fmla="*/ 0 w 293"/>
                  <a:gd name="T47" fmla="*/ 0 h 167"/>
                  <a:gd name="T48" fmla="*/ 0 w 293"/>
                  <a:gd name="T49" fmla="*/ 0 h 167"/>
                  <a:gd name="T50" fmla="*/ 0 w 293"/>
                  <a:gd name="T51" fmla="*/ 0 h 167"/>
                  <a:gd name="T52" fmla="*/ 0 w 293"/>
                  <a:gd name="T53" fmla="*/ 0 h 167"/>
                  <a:gd name="T54" fmla="*/ 0 w 293"/>
                  <a:gd name="T55" fmla="*/ 0 h 167"/>
                  <a:gd name="T56" fmla="*/ 0 w 293"/>
                  <a:gd name="T57" fmla="*/ 0 h 167"/>
                  <a:gd name="T58" fmla="*/ 0 w 293"/>
                  <a:gd name="T59" fmla="*/ 0 h 167"/>
                  <a:gd name="T60" fmla="*/ 0 w 293"/>
                  <a:gd name="T61" fmla="*/ 0 h 167"/>
                  <a:gd name="T62" fmla="*/ 0 w 293"/>
                  <a:gd name="T63" fmla="*/ 0 h 167"/>
                  <a:gd name="T64" fmla="*/ 0 w 293"/>
                  <a:gd name="T65" fmla="*/ 0 h 167"/>
                  <a:gd name="T66" fmla="*/ 0 w 293"/>
                  <a:gd name="T67" fmla="*/ 0 h 167"/>
                  <a:gd name="T68" fmla="*/ 0 w 293"/>
                  <a:gd name="T69" fmla="*/ 0 h 167"/>
                  <a:gd name="T70" fmla="*/ 0 w 293"/>
                  <a:gd name="T71" fmla="*/ 0 h 167"/>
                  <a:gd name="T72" fmla="*/ 0 w 293"/>
                  <a:gd name="T73" fmla="*/ 0 h 167"/>
                  <a:gd name="T74" fmla="*/ 0 w 293"/>
                  <a:gd name="T75" fmla="*/ 0 h 167"/>
                  <a:gd name="T76" fmla="*/ 0 w 293"/>
                  <a:gd name="T77" fmla="*/ 0 h 167"/>
                  <a:gd name="T78" fmla="*/ 0 w 293"/>
                  <a:gd name="T79" fmla="*/ 0 h 167"/>
                  <a:gd name="T80" fmla="*/ 0 w 293"/>
                  <a:gd name="T81" fmla="*/ 0 h 167"/>
                  <a:gd name="T82" fmla="*/ 0 w 293"/>
                  <a:gd name="T83" fmla="*/ 0 h 167"/>
                  <a:gd name="T84" fmla="*/ 0 w 293"/>
                  <a:gd name="T85" fmla="*/ 0 h 167"/>
                  <a:gd name="T86" fmla="*/ 0 w 293"/>
                  <a:gd name="T87" fmla="*/ 0 h 167"/>
                  <a:gd name="T88" fmla="*/ 0 w 293"/>
                  <a:gd name="T89" fmla="*/ 0 h 167"/>
                  <a:gd name="T90" fmla="*/ 0 w 293"/>
                  <a:gd name="T91" fmla="*/ 0 h 167"/>
                  <a:gd name="T92" fmla="*/ 0 w 293"/>
                  <a:gd name="T93" fmla="*/ 0 h 167"/>
                  <a:gd name="T94" fmla="*/ 0 w 293"/>
                  <a:gd name="T95" fmla="*/ 0 h 167"/>
                  <a:gd name="T96" fmla="*/ 0 w 293"/>
                  <a:gd name="T97" fmla="*/ 0 h 167"/>
                  <a:gd name="T98" fmla="*/ 0 w 293"/>
                  <a:gd name="T99" fmla="*/ 0 h 1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93"/>
                  <a:gd name="T151" fmla="*/ 0 h 167"/>
                  <a:gd name="T152" fmla="*/ 293 w 293"/>
                  <a:gd name="T153" fmla="*/ 167 h 1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93" h="167">
                    <a:moveTo>
                      <a:pt x="11" y="3"/>
                    </a:moveTo>
                    <a:lnTo>
                      <a:pt x="30" y="10"/>
                    </a:lnTo>
                    <a:lnTo>
                      <a:pt x="49" y="16"/>
                    </a:lnTo>
                    <a:lnTo>
                      <a:pt x="67" y="23"/>
                    </a:lnTo>
                    <a:lnTo>
                      <a:pt x="85" y="31"/>
                    </a:lnTo>
                    <a:lnTo>
                      <a:pt x="102" y="39"/>
                    </a:lnTo>
                    <a:lnTo>
                      <a:pt x="118" y="49"/>
                    </a:lnTo>
                    <a:lnTo>
                      <a:pt x="135" y="58"/>
                    </a:lnTo>
                    <a:lnTo>
                      <a:pt x="150" y="68"/>
                    </a:lnTo>
                    <a:lnTo>
                      <a:pt x="165" y="79"/>
                    </a:lnTo>
                    <a:lnTo>
                      <a:pt x="177" y="89"/>
                    </a:lnTo>
                    <a:lnTo>
                      <a:pt x="190" y="101"/>
                    </a:lnTo>
                    <a:lnTo>
                      <a:pt x="203" y="112"/>
                    </a:lnTo>
                    <a:lnTo>
                      <a:pt x="213" y="124"/>
                    </a:lnTo>
                    <a:lnTo>
                      <a:pt x="223" y="136"/>
                    </a:lnTo>
                    <a:lnTo>
                      <a:pt x="232" y="149"/>
                    </a:lnTo>
                    <a:lnTo>
                      <a:pt x="240" y="161"/>
                    </a:lnTo>
                    <a:lnTo>
                      <a:pt x="241" y="162"/>
                    </a:lnTo>
                    <a:lnTo>
                      <a:pt x="241" y="163"/>
                    </a:lnTo>
                    <a:lnTo>
                      <a:pt x="241" y="165"/>
                    </a:lnTo>
                    <a:lnTo>
                      <a:pt x="242" y="167"/>
                    </a:lnTo>
                    <a:lnTo>
                      <a:pt x="293" y="167"/>
                    </a:lnTo>
                    <a:lnTo>
                      <a:pt x="291" y="157"/>
                    </a:lnTo>
                    <a:lnTo>
                      <a:pt x="288" y="146"/>
                    </a:lnTo>
                    <a:lnTo>
                      <a:pt x="284" y="137"/>
                    </a:lnTo>
                    <a:lnTo>
                      <a:pt x="279" y="127"/>
                    </a:lnTo>
                    <a:lnTo>
                      <a:pt x="274" y="118"/>
                    </a:lnTo>
                    <a:lnTo>
                      <a:pt x="267" y="108"/>
                    </a:lnTo>
                    <a:lnTo>
                      <a:pt x="260" y="99"/>
                    </a:lnTo>
                    <a:lnTo>
                      <a:pt x="252" y="90"/>
                    </a:lnTo>
                    <a:lnTo>
                      <a:pt x="241" y="81"/>
                    </a:lnTo>
                    <a:lnTo>
                      <a:pt x="229" y="71"/>
                    </a:lnTo>
                    <a:lnTo>
                      <a:pt x="218" y="62"/>
                    </a:lnTo>
                    <a:lnTo>
                      <a:pt x="204" y="54"/>
                    </a:lnTo>
                    <a:lnTo>
                      <a:pt x="190" y="46"/>
                    </a:lnTo>
                    <a:lnTo>
                      <a:pt x="175" y="38"/>
                    </a:lnTo>
                    <a:lnTo>
                      <a:pt x="160" y="32"/>
                    </a:lnTo>
                    <a:lnTo>
                      <a:pt x="145" y="26"/>
                    </a:lnTo>
                    <a:lnTo>
                      <a:pt x="128" y="20"/>
                    </a:lnTo>
                    <a:lnTo>
                      <a:pt x="111" y="16"/>
                    </a:lnTo>
                    <a:lnTo>
                      <a:pt x="93" y="12"/>
                    </a:lnTo>
                    <a:lnTo>
                      <a:pt x="76" y="8"/>
                    </a:lnTo>
                    <a:lnTo>
                      <a:pt x="57" y="5"/>
                    </a:lnTo>
                    <a:lnTo>
                      <a:pt x="39" y="2"/>
                    </a:lnTo>
                    <a:lnTo>
                      <a:pt x="19" y="1"/>
                    </a:lnTo>
                    <a:lnTo>
                      <a:pt x="0" y="0"/>
                    </a:lnTo>
                    <a:lnTo>
                      <a:pt x="2" y="1"/>
                    </a:lnTo>
                    <a:lnTo>
                      <a:pt x="6" y="1"/>
                    </a:lnTo>
                    <a:lnTo>
                      <a:pt x="9" y="2"/>
                    </a:lnTo>
                    <a:lnTo>
                      <a:pt x="11" y="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925" name="Freeform 164"/>
              <p:cNvSpPr>
                <a:spLocks/>
              </p:cNvSpPr>
              <p:nvPr/>
            </p:nvSpPr>
            <p:spPr bwMode="auto">
              <a:xfrm>
                <a:off x="1208" y="2967"/>
                <a:ext cx="49" cy="75"/>
              </a:xfrm>
              <a:custGeom>
                <a:avLst/>
                <a:gdLst>
                  <a:gd name="T0" fmla="*/ 0 w 145"/>
                  <a:gd name="T1" fmla="*/ 0 h 223"/>
                  <a:gd name="T2" fmla="*/ 0 w 145"/>
                  <a:gd name="T3" fmla="*/ 0 h 223"/>
                  <a:gd name="T4" fmla="*/ 0 w 145"/>
                  <a:gd name="T5" fmla="*/ 0 h 223"/>
                  <a:gd name="T6" fmla="*/ 0 w 145"/>
                  <a:gd name="T7" fmla="*/ 0 h 223"/>
                  <a:gd name="T8" fmla="*/ 0 w 145"/>
                  <a:gd name="T9" fmla="*/ 0 h 223"/>
                  <a:gd name="T10" fmla="*/ 0 w 145"/>
                  <a:gd name="T11" fmla="*/ 0 h 223"/>
                  <a:gd name="T12" fmla="*/ 0 w 145"/>
                  <a:gd name="T13" fmla="*/ 0 h 223"/>
                  <a:gd name="T14" fmla="*/ 0 w 145"/>
                  <a:gd name="T15" fmla="*/ 0 h 223"/>
                  <a:gd name="T16" fmla="*/ 0 w 145"/>
                  <a:gd name="T17" fmla="*/ 0 h 223"/>
                  <a:gd name="T18" fmla="*/ 0 w 145"/>
                  <a:gd name="T19" fmla="*/ 0 h 223"/>
                  <a:gd name="T20" fmla="*/ 0 w 145"/>
                  <a:gd name="T21" fmla="*/ 0 h 223"/>
                  <a:gd name="T22" fmla="*/ 0 w 145"/>
                  <a:gd name="T23" fmla="*/ 0 h 223"/>
                  <a:gd name="T24" fmla="*/ 0 w 145"/>
                  <a:gd name="T25" fmla="*/ 0 h 223"/>
                  <a:gd name="T26" fmla="*/ 0 w 145"/>
                  <a:gd name="T27" fmla="*/ 0 h 223"/>
                  <a:gd name="T28" fmla="*/ 0 w 145"/>
                  <a:gd name="T29" fmla="*/ 0 h 223"/>
                  <a:gd name="T30" fmla="*/ 0 w 145"/>
                  <a:gd name="T31" fmla="*/ 0 h 223"/>
                  <a:gd name="T32" fmla="*/ 0 w 145"/>
                  <a:gd name="T33" fmla="*/ 0 h 223"/>
                  <a:gd name="T34" fmla="*/ 0 w 145"/>
                  <a:gd name="T35" fmla="*/ 0 h 223"/>
                  <a:gd name="T36" fmla="*/ 0 w 145"/>
                  <a:gd name="T37" fmla="*/ 0 h 2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3"/>
                  <a:gd name="T59" fmla="*/ 145 w 145"/>
                  <a:gd name="T60" fmla="*/ 223 h 2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3">
                    <a:moveTo>
                      <a:pt x="91" y="9"/>
                    </a:moveTo>
                    <a:lnTo>
                      <a:pt x="94" y="39"/>
                    </a:lnTo>
                    <a:lnTo>
                      <a:pt x="92" y="69"/>
                    </a:lnTo>
                    <a:lnTo>
                      <a:pt x="86" y="99"/>
                    </a:lnTo>
                    <a:lnTo>
                      <a:pt x="76" y="127"/>
                    </a:lnTo>
                    <a:lnTo>
                      <a:pt x="62" y="154"/>
                    </a:lnTo>
                    <a:lnTo>
                      <a:pt x="44" y="179"/>
                    </a:lnTo>
                    <a:lnTo>
                      <a:pt x="24" y="203"/>
                    </a:lnTo>
                    <a:lnTo>
                      <a:pt x="0" y="223"/>
                    </a:lnTo>
                    <a:lnTo>
                      <a:pt x="33" y="207"/>
                    </a:lnTo>
                    <a:lnTo>
                      <a:pt x="62" y="186"/>
                    </a:lnTo>
                    <a:lnTo>
                      <a:pt x="89" y="161"/>
                    </a:lnTo>
                    <a:lnTo>
                      <a:pt x="110" y="134"/>
                    </a:lnTo>
                    <a:lnTo>
                      <a:pt x="127" y="103"/>
                    </a:lnTo>
                    <a:lnTo>
                      <a:pt x="139" y="70"/>
                    </a:lnTo>
                    <a:lnTo>
                      <a:pt x="145" y="36"/>
                    </a:lnTo>
                    <a:lnTo>
                      <a:pt x="145" y="0"/>
                    </a:lnTo>
                    <a:lnTo>
                      <a:pt x="124" y="2"/>
                    </a:lnTo>
                    <a:lnTo>
                      <a:pt x="91"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926" name="Freeform 165"/>
              <p:cNvSpPr>
                <a:spLocks/>
              </p:cNvSpPr>
              <p:nvPr/>
            </p:nvSpPr>
            <p:spPr bwMode="auto">
              <a:xfrm>
                <a:off x="1284" y="3147"/>
                <a:ext cx="167" cy="12"/>
              </a:xfrm>
              <a:custGeom>
                <a:avLst/>
                <a:gdLst>
                  <a:gd name="T0" fmla="*/ 0 w 501"/>
                  <a:gd name="T1" fmla="*/ 0 h 34"/>
                  <a:gd name="T2" fmla="*/ 0 w 501"/>
                  <a:gd name="T3" fmla="*/ 0 h 34"/>
                  <a:gd name="T4" fmla="*/ 0 w 501"/>
                  <a:gd name="T5" fmla="*/ 0 h 34"/>
                  <a:gd name="T6" fmla="*/ 0 w 501"/>
                  <a:gd name="T7" fmla="*/ 0 h 34"/>
                  <a:gd name="T8" fmla="*/ 0 60000 65536"/>
                  <a:gd name="T9" fmla="*/ 0 60000 65536"/>
                  <a:gd name="T10" fmla="*/ 0 60000 65536"/>
                  <a:gd name="T11" fmla="*/ 0 60000 65536"/>
                  <a:gd name="T12" fmla="*/ 0 w 501"/>
                  <a:gd name="T13" fmla="*/ 0 h 34"/>
                  <a:gd name="T14" fmla="*/ 501 w 501"/>
                  <a:gd name="T15" fmla="*/ 34 h 34"/>
                </a:gdLst>
                <a:ahLst/>
                <a:cxnLst>
                  <a:cxn ang="T8">
                    <a:pos x="T0" y="T1"/>
                  </a:cxn>
                  <a:cxn ang="T9">
                    <a:pos x="T2" y="T3"/>
                  </a:cxn>
                  <a:cxn ang="T10">
                    <a:pos x="T4" y="T5"/>
                  </a:cxn>
                  <a:cxn ang="T11">
                    <a:pos x="T6" y="T7"/>
                  </a:cxn>
                </a:cxnLst>
                <a:rect l="T12" t="T13" r="T14" b="T15"/>
                <a:pathLst>
                  <a:path w="501" h="34">
                    <a:moveTo>
                      <a:pt x="501" y="34"/>
                    </a:moveTo>
                    <a:lnTo>
                      <a:pt x="0" y="34"/>
                    </a:lnTo>
                    <a:lnTo>
                      <a:pt x="456" y="0"/>
                    </a:lnTo>
                    <a:lnTo>
                      <a:pt x="501"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927" name="Freeform 166"/>
              <p:cNvSpPr>
                <a:spLocks/>
              </p:cNvSpPr>
              <p:nvPr/>
            </p:nvSpPr>
            <p:spPr bwMode="auto">
              <a:xfrm>
                <a:off x="1149" y="2967"/>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7"/>
                    </a:lnTo>
                    <a:lnTo>
                      <a:pt x="324"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928" name="Freeform 167"/>
              <p:cNvSpPr>
                <a:spLocks/>
              </p:cNvSpPr>
              <p:nvPr/>
            </p:nvSpPr>
            <p:spPr bwMode="auto">
              <a:xfrm>
                <a:off x="1556" y="2906"/>
                <a:ext cx="48" cy="75"/>
              </a:xfrm>
              <a:custGeom>
                <a:avLst/>
                <a:gdLst>
                  <a:gd name="T0" fmla="*/ 0 w 145"/>
                  <a:gd name="T1" fmla="*/ 0 h 224"/>
                  <a:gd name="T2" fmla="*/ 0 w 145"/>
                  <a:gd name="T3" fmla="*/ 0 h 224"/>
                  <a:gd name="T4" fmla="*/ 0 w 145"/>
                  <a:gd name="T5" fmla="*/ 0 h 224"/>
                  <a:gd name="T6" fmla="*/ 0 w 145"/>
                  <a:gd name="T7" fmla="*/ 0 h 224"/>
                  <a:gd name="T8" fmla="*/ 0 w 145"/>
                  <a:gd name="T9" fmla="*/ 0 h 224"/>
                  <a:gd name="T10" fmla="*/ 0 w 145"/>
                  <a:gd name="T11" fmla="*/ 0 h 224"/>
                  <a:gd name="T12" fmla="*/ 0 w 145"/>
                  <a:gd name="T13" fmla="*/ 0 h 224"/>
                  <a:gd name="T14" fmla="*/ 0 w 145"/>
                  <a:gd name="T15" fmla="*/ 0 h 224"/>
                  <a:gd name="T16" fmla="*/ 0 w 145"/>
                  <a:gd name="T17" fmla="*/ 0 h 224"/>
                  <a:gd name="T18" fmla="*/ 0 w 145"/>
                  <a:gd name="T19" fmla="*/ 0 h 224"/>
                  <a:gd name="T20" fmla="*/ 0 w 145"/>
                  <a:gd name="T21" fmla="*/ 0 h 224"/>
                  <a:gd name="T22" fmla="*/ 0 w 145"/>
                  <a:gd name="T23" fmla="*/ 0 h 224"/>
                  <a:gd name="T24" fmla="*/ 0 w 145"/>
                  <a:gd name="T25" fmla="*/ 0 h 224"/>
                  <a:gd name="T26" fmla="*/ 0 w 145"/>
                  <a:gd name="T27" fmla="*/ 0 h 224"/>
                  <a:gd name="T28" fmla="*/ 0 w 145"/>
                  <a:gd name="T29" fmla="*/ 0 h 224"/>
                  <a:gd name="T30" fmla="*/ 0 w 145"/>
                  <a:gd name="T31" fmla="*/ 0 h 224"/>
                  <a:gd name="T32" fmla="*/ 0 w 145"/>
                  <a:gd name="T33" fmla="*/ 0 h 224"/>
                  <a:gd name="T34" fmla="*/ 0 w 145"/>
                  <a:gd name="T35" fmla="*/ 0 h 224"/>
                  <a:gd name="T36" fmla="*/ 0 w 145"/>
                  <a:gd name="T37" fmla="*/ 0 h 2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4"/>
                  <a:gd name="T59" fmla="*/ 145 w 145"/>
                  <a:gd name="T60" fmla="*/ 224 h 2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4">
                    <a:moveTo>
                      <a:pt x="92" y="8"/>
                    </a:moveTo>
                    <a:lnTo>
                      <a:pt x="94" y="39"/>
                    </a:lnTo>
                    <a:lnTo>
                      <a:pt x="93" y="69"/>
                    </a:lnTo>
                    <a:lnTo>
                      <a:pt x="87" y="98"/>
                    </a:lnTo>
                    <a:lnTo>
                      <a:pt x="76" y="127"/>
                    </a:lnTo>
                    <a:lnTo>
                      <a:pt x="62" y="154"/>
                    </a:lnTo>
                    <a:lnTo>
                      <a:pt x="45" y="180"/>
                    </a:lnTo>
                    <a:lnTo>
                      <a:pt x="24" y="203"/>
                    </a:lnTo>
                    <a:lnTo>
                      <a:pt x="0" y="224"/>
                    </a:lnTo>
                    <a:lnTo>
                      <a:pt x="33" y="207"/>
                    </a:lnTo>
                    <a:lnTo>
                      <a:pt x="63" y="186"/>
                    </a:lnTo>
                    <a:lnTo>
                      <a:pt x="89" y="162"/>
                    </a:lnTo>
                    <a:lnTo>
                      <a:pt x="111" y="134"/>
                    </a:lnTo>
                    <a:lnTo>
                      <a:pt x="127" y="103"/>
                    </a:lnTo>
                    <a:lnTo>
                      <a:pt x="139" y="70"/>
                    </a:lnTo>
                    <a:lnTo>
                      <a:pt x="145" y="36"/>
                    </a:lnTo>
                    <a:lnTo>
                      <a:pt x="145" y="0"/>
                    </a:lnTo>
                    <a:lnTo>
                      <a:pt x="125" y="3"/>
                    </a:lnTo>
                    <a:lnTo>
                      <a:pt x="92" y="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929" name="Freeform 168"/>
              <p:cNvSpPr>
                <a:spLocks/>
              </p:cNvSpPr>
              <p:nvPr/>
            </p:nvSpPr>
            <p:spPr bwMode="auto">
              <a:xfrm>
                <a:off x="1496" y="2906"/>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6"/>
                    </a:lnTo>
                    <a:lnTo>
                      <a:pt x="324"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930" name="Freeform 169"/>
              <p:cNvSpPr>
                <a:spLocks/>
              </p:cNvSpPr>
              <p:nvPr/>
            </p:nvSpPr>
            <p:spPr bwMode="auto">
              <a:xfrm>
                <a:off x="1345" y="2867"/>
                <a:ext cx="9" cy="202"/>
              </a:xfrm>
              <a:custGeom>
                <a:avLst/>
                <a:gdLst>
                  <a:gd name="T0" fmla="*/ 0 w 28"/>
                  <a:gd name="T1" fmla="*/ 0 h 608"/>
                  <a:gd name="T2" fmla="*/ 0 w 28"/>
                  <a:gd name="T3" fmla="*/ 0 h 608"/>
                  <a:gd name="T4" fmla="*/ 0 w 28"/>
                  <a:gd name="T5" fmla="*/ 0 h 608"/>
                  <a:gd name="T6" fmla="*/ 0 w 28"/>
                  <a:gd name="T7" fmla="*/ 0 h 608"/>
                  <a:gd name="T8" fmla="*/ 0 60000 65536"/>
                  <a:gd name="T9" fmla="*/ 0 60000 65536"/>
                  <a:gd name="T10" fmla="*/ 0 60000 65536"/>
                  <a:gd name="T11" fmla="*/ 0 60000 65536"/>
                  <a:gd name="T12" fmla="*/ 0 w 28"/>
                  <a:gd name="T13" fmla="*/ 0 h 608"/>
                  <a:gd name="T14" fmla="*/ 28 w 28"/>
                  <a:gd name="T15" fmla="*/ 608 h 608"/>
                </a:gdLst>
                <a:ahLst/>
                <a:cxnLst>
                  <a:cxn ang="T8">
                    <a:pos x="T0" y="T1"/>
                  </a:cxn>
                  <a:cxn ang="T9">
                    <a:pos x="T2" y="T3"/>
                  </a:cxn>
                  <a:cxn ang="T10">
                    <a:pos x="T4" y="T5"/>
                  </a:cxn>
                  <a:cxn ang="T11">
                    <a:pos x="T6" y="T7"/>
                  </a:cxn>
                </a:cxnLst>
                <a:rect l="T12" t="T13" r="T14" b="T15"/>
                <a:pathLst>
                  <a:path w="28" h="608">
                    <a:moveTo>
                      <a:pt x="0" y="0"/>
                    </a:moveTo>
                    <a:lnTo>
                      <a:pt x="0" y="608"/>
                    </a:lnTo>
                    <a:lnTo>
                      <a:pt x="28" y="36"/>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931" name="Freeform 170"/>
              <p:cNvSpPr>
                <a:spLocks/>
              </p:cNvSpPr>
              <p:nvPr/>
            </p:nvSpPr>
            <p:spPr bwMode="auto">
              <a:xfrm>
                <a:off x="1342" y="2771"/>
                <a:ext cx="10" cy="10"/>
              </a:xfrm>
              <a:custGeom>
                <a:avLst/>
                <a:gdLst>
                  <a:gd name="T0" fmla="*/ 0 w 30"/>
                  <a:gd name="T1" fmla="*/ 0 h 29"/>
                  <a:gd name="T2" fmla="*/ 0 w 30"/>
                  <a:gd name="T3" fmla="*/ 0 h 29"/>
                  <a:gd name="T4" fmla="*/ 0 w 30"/>
                  <a:gd name="T5" fmla="*/ 0 h 29"/>
                  <a:gd name="T6" fmla="*/ 0 w 30"/>
                  <a:gd name="T7" fmla="*/ 0 h 29"/>
                  <a:gd name="T8" fmla="*/ 0 w 30"/>
                  <a:gd name="T9" fmla="*/ 0 h 29"/>
                  <a:gd name="T10" fmla="*/ 0 w 30"/>
                  <a:gd name="T11" fmla="*/ 0 h 29"/>
                  <a:gd name="T12" fmla="*/ 0 w 30"/>
                  <a:gd name="T13" fmla="*/ 0 h 29"/>
                  <a:gd name="T14" fmla="*/ 0 w 30"/>
                  <a:gd name="T15" fmla="*/ 0 h 29"/>
                  <a:gd name="T16" fmla="*/ 0 w 30"/>
                  <a:gd name="T17" fmla="*/ 0 h 29"/>
                  <a:gd name="T18" fmla="*/ 0 w 30"/>
                  <a:gd name="T19" fmla="*/ 0 h 29"/>
                  <a:gd name="T20" fmla="*/ 0 w 30"/>
                  <a:gd name="T21" fmla="*/ 0 h 29"/>
                  <a:gd name="T22" fmla="*/ 0 w 30"/>
                  <a:gd name="T23" fmla="*/ 0 h 29"/>
                  <a:gd name="T24" fmla="*/ 0 w 30"/>
                  <a:gd name="T25" fmla="*/ 0 h 29"/>
                  <a:gd name="T26" fmla="*/ 0 w 30"/>
                  <a:gd name="T27" fmla="*/ 0 h 29"/>
                  <a:gd name="T28" fmla="*/ 0 w 30"/>
                  <a:gd name="T29" fmla="*/ 0 h 29"/>
                  <a:gd name="T30" fmla="*/ 0 w 30"/>
                  <a:gd name="T31" fmla="*/ 0 h 29"/>
                  <a:gd name="T32" fmla="*/ 0 w 30"/>
                  <a:gd name="T33" fmla="*/ 0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
                  <a:gd name="T52" fmla="*/ 0 h 29"/>
                  <a:gd name="T53" fmla="*/ 30 w 30"/>
                  <a:gd name="T54" fmla="*/ 29 h 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0" h="29">
                    <a:moveTo>
                      <a:pt x="15" y="29"/>
                    </a:moveTo>
                    <a:lnTo>
                      <a:pt x="22" y="28"/>
                    </a:lnTo>
                    <a:lnTo>
                      <a:pt x="26" y="25"/>
                    </a:lnTo>
                    <a:lnTo>
                      <a:pt x="29" y="21"/>
                    </a:lnTo>
                    <a:lnTo>
                      <a:pt x="30" y="15"/>
                    </a:lnTo>
                    <a:lnTo>
                      <a:pt x="29" y="8"/>
                    </a:lnTo>
                    <a:lnTo>
                      <a:pt x="26" y="4"/>
                    </a:lnTo>
                    <a:lnTo>
                      <a:pt x="22" y="1"/>
                    </a:lnTo>
                    <a:lnTo>
                      <a:pt x="15" y="0"/>
                    </a:lnTo>
                    <a:lnTo>
                      <a:pt x="9" y="1"/>
                    </a:lnTo>
                    <a:lnTo>
                      <a:pt x="5" y="4"/>
                    </a:lnTo>
                    <a:lnTo>
                      <a:pt x="1" y="8"/>
                    </a:lnTo>
                    <a:lnTo>
                      <a:pt x="0" y="15"/>
                    </a:lnTo>
                    <a:lnTo>
                      <a:pt x="1" y="21"/>
                    </a:lnTo>
                    <a:lnTo>
                      <a:pt x="5" y="25"/>
                    </a:lnTo>
                    <a:lnTo>
                      <a:pt x="9" y="28"/>
                    </a:lnTo>
                    <a:lnTo>
                      <a:pt x="15" y="2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932" name="Freeform 171"/>
              <p:cNvSpPr>
                <a:spLocks/>
              </p:cNvSpPr>
              <p:nvPr/>
            </p:nvSpPr>
            <p:spPr bwMode="auto">
              <a:xfrm>
                <a:off x="1380" y="2810"/>
                <a:ext cx="153" cy="26"/>
              </a:xfrm>
              <a:custGeom>
                <a:avLst/>
                <a:gdLst>
                  <a:gd name="T0" fmla="*/ 0 w 459"/>
                  <a:gd name="T1" fmla="*/ 0 h 80"/>
                  <a:gd name="T2" fmla="*/ 0 w 459"/>
                  <a:gd name="T3" fmla="*/ 0 h 80"/>
                  <a:gd name="T4" fmla="*/ 0 w 459"/>
                  <a:gd name="T5" fmla="*/ 0 h 80"/>
                  <a:gd name="T6" fmla="*/ 0 w 459"/>
                  <a:gd name="T7" fmla="*/ 0 h 80"/>
                  <a:gd name="T8" fmla="*/ 0 60000 65536"/>
                  <a:gd name="T9" fmla="*/ 0 60000 65536"/>
                  <a:gd name="T10" fmla="*/ 0 60000 65536"/>
                  <a:gd name="T11" fmla="*/ 0 60000 65536"/>
                  <a:gd name="T12" fmla="*/ 0 w 459"/>
                  <a:gd name="T13" fmla="*/ 0 h 80"/>
                  <a:gd name="T14" fmla="*/ 459 w 459"/>
                  <a:gd name="T15" fmla="*/ 80 h 80"/>
                </a:gdLst>
                <a:ahLst/>
                <a:cxnLst>
                  <a:cxn ang="T8">
                    <a:pos x="T0" y="T1"/>
                  </a:cxn>
                  <a:cxn ang="T9">
                    <a:pos x="T2" y="T3"/>
                  </a:cxn>
                  <a:cxn ang="T10">
                    <a:pos x="T4" y="T5"/>
                  </a:cxn>
                  <a:cxn ang="T11">
                    <a:pos x="T6" y="T7"/>
                  </a:cxn>
                </a:cxnLst>
                <a:rect l="T12" t="T13" r="T14" b="T15"/>
                <a:pathLst>
                  <a:path w="459" h="80">
                    <a:moveTo>
                      <a:pt x="459" y="31"/>
                    </a:moveTo>
                    <a:lnTo>
                      <a:pt x="454" y="0"/>
                    </a:lnTo>
                    <a:lnTo>
                      <a:pt x="0" y="80"/>
                    </a:lnTo>
                    <a:lnTo>
                      <a:pt x="459" y="3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sp>
          <p:nvSpPr>
            <p:cNvPr id="29891" name="Freeform 172"/>
            <p:cNvSpPr>
              <a:spLocks/>
            </p:cNvSpPr>
            <p:nvPr/>
          </p:nvSpPr>
          <p:spPr bwMode="auto">
            <a:xfrm>
              <a:off x="3714" y="660"/>
              <a:ext cx="312" cy="101"/>
            </a:xfrm>
            <a:custGeom>
              <a:avLst/>
              <a:gdLst>
                <a:gd name="T0" fmla="*/ 0 w 422"/>
                <a:gd name="T1" fmla="*/ 3 h 136"/>
                <a:gd name="T2" fmla="*/ 1 w 422"/>
                <a:gd name="T3" fmla="*/ 1 h 136"/>
                <a:gd name="T4" fmla="*/ 2 w 422"/>
                <a:gd name="T5" fmla="*/ 5 h 136"/>
                <a:gd name="T6" fmla="*/ 4 w 422"/>
                <a:gd name="T7" fmla="*/ 1 h 136"/>
                <a:gd name="T8" fmla="*/ 4 w 422"/>
                <a:gd name="T9" fmla="*/ 5 h 136"/>
                <a:gd name="T10" fmla="*/ 5 w 422"/>
                <a:gd name="T11" fmla="*/ 3 h 136"/>
                <a:gd name="T12" fmla="*/ 5 w 422"/>
                <a:gd name="T13" fmla="*/ 1 h 136"/>
                <a:gd name="T14" fmla="*/ 7 w 422"/>
                <a:gd name="T15" fmla="*/ 2 h 136"/>
                <a:gd name="T16" fmla="*/ 9 w 422"/>
                <a:gd name="T17" fmla="*/ 4 h 136"/>
                <a:gd name="T18" fmla="*/ 10 w 422"/>
                <a:gd name="T19" fmla="*/ 1 h 136"/>
                <a:gd name="T20" fmla="*/ 12 w 422"/>
                <a:gd name="T21" fmla="*/ 4 h 136"/>
                <a:gd name="T22" fmla="*/ 13 w 422"/>
                <a:gd name="T23" fmla="*/ 1 h 136"/>
                <a:gd name="T24" fmla="*/ 15 w 422"/>
                <a:gd name="T25" fmla="*/ 1 h 136"/>
                <a:gd name="T26" fmla="*/ 16 w 422"/>
                <a:gd name="T27" fmla="*/ 4 h 1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22"/>
                <a:gd name="T43" fmla="*/ 0 h 136"/>
                <a:gd name="T44" fmla="*/ 422 w 422"/>
                <a:gd name="T45" fmla="*/ 136 h 1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22" h="136">
                  <a:moveTo>
                    <a:pt x="0" y="80"/>
                  </a:moveTo>
                  <a:cubicBezTo>
                    <a:pt x="5" y="68"/>
                    <a:pt x="20" y="0"/>
                    <a:pt x="29" y="9"/>
                  </a:cubicBezTo>
                  <a:cubicBezTo>
                    <a:pt x="38" y="18"/>
                    <a:pt x="42" y="136"/>
                    <a:pt x="53" y="135"/>
                  </a:cubicBezTo>
                  <a:cubicBezTo>
                    <a:pt x="64" y="134"/>
                    <a:pt x="85" y="5"/>
                    <a:pt x="95" y="3"/>
                  </a:cubicBezTo>
                  <a:cubicBezTo>
                    <a:pt x="105" y="1"/>
                    <a:pt x="103" y="111"/>
                    <a:pt x="112" y="122"/>
                  </a:cubicBezTo>
                  <a:cubicBezTo>
                    <a:pt x="121" y="133"/>
                    <a:pt x="141" y="90"/>
                    <a:pt x="147" y="71"/>
                  </a:cubicBezTo>
                  <a:cubicBezTo>
                    <a:pt x="152" y="53"/>
                    <a:pt x="141" y="14"/>
                    <a:pt x="147" y="11"/>
                  </a:cubicBezTo>
                  <a:cubicBezTo>
                    <a:pt x="152" y="9"/>
                    <a:pt x="165" y="36"/>
                    <a:pt x="180" y="54"/>
                  </a:cubicBezTo>
                  <a:cubicBezTo>
                    <a:pt x="195" y="72"/>
                    <a:pt x="222" y="127"/>
                    <a:pt x="239" y="120"/>
                  </a:cubicBezTo>
                  <a:cubicBezTo>
                    <a:pt x="256" y="113"/>
                    <a:pt x="272" y="10"/>
                    <a:pt x="284" y="9"/>
                  </a:cubicBezTo>
                  <a:cubicBezTo>
                    <a:pt x="296" y="8"/>
                    <a:pt x="301" y="113"/>
                    <a:pt x="314" y="114"/>
                  </a:cubicBezTo>
                  <a:cubicBezTo>
                    <a:pt x="327" y="115"/>
                    <a:pt x="351" y="28"/>
                    <a:pt x="365" y="15"/>
                  </a:cubicBezTo>
                  <a:cubicBezTo>
                    <a:pt x="379" y="2"/>
                    <a:pt x="392" y="18"/>
                    <a:pt x="401" y="33"/>
                  </a:cubicBezTo>
                  <a:cubicBezTo>
                    <a:pt x="410" y="48"/>
                    <a:pt x="418" y="93"/>
                    <a:pt x="422" y="108"/>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nvGrpSpPr>
            <p:cNvPr id="29892" name="Group 173"/>
            <p:cNvGrpSpPr>
              <a:grpSpLocks/>
            </p:cNvGrpSpPr>
            <p:nvPr/>
          </p:nvGrpSpPr>
          <p:grpSpPr bwMode="auto">
            <a:xfrm>
              <a:off x="3704" y="809"/>
              <a:ext cx="410" cy="0"/>
              <a:chOff x="1073" y="2443"/>
              <a:chExt cx="555" cy="0"/>
            </a:xfrm>
          </p:grpSpPr>
          <p:sp>
            <p:nvSpPr>
              <p:cNvPr id="29901" name="Line 174"/>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9902" name="Line 175"/>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9903" name="Line 176"/>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29893" name="Group 177"/>
            <p:cNvGrpSpPr>
              <a:grpSpLocks/>
            </p:cNvGrpSpPr>
            <p:nvPr/>
          </p:nvGrpSpPr>
          <p:grpSpPr bwMode="auto">
            <a:xfrm>
              <a:off x="3704" y="880"/>
              <a:ext cx="410" cy="0"/>
              <a:chOff x="1073" y="2443"/>
              <a:chExt cx="555" cy="0"/>
            </a:xfrm>
          </p:grpSpPr>
          <p:sp>
            <p:nvSpPr>
              <p:cNvPr id="29898" name="Line 178"/>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9899" name="Line 179"/>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9900" name="Line 180"/>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29894" name="Group 181"/>
            <p:cNvGrpSpPr>
              <a:grpSpLocks/>
            </p:cNvGrpSpPr>
            <p:nvPr/>
          </p:nvGrpSpPr>
          <p:grpSpPr bwMode="auto">
            <a:xfrm>
              <a:off x="3704" y="951"/>
              <a:ext cx="410" cy="0"/>
              <a:chOff x="1073" y="2443"/>
              <a:chExt cx="555" cy="0"/>
            </a:xfrm>
          </p:grpSpPr>
          <p:sp>
            <p:nvSpPr>
              <p:cNvPr id="29895" name="Line 182"/>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9896" name="Line 183"/>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9897" name="Line 184"/>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grpSp>
        <p:nvGrpSpPr>
          <p:cNvPr id="29725" name="Group 185"/>
          <p:cNvGrpSpPr>
            <a:grpSpLocks/>
          </p:cNvGrpSpPr>
          <p:nvPr/>
        </p:nvGrpSpPr>
        <p:grpSpPr bwMode="auto">
          <a:xfrm>
            <a:off x="2978150" y="4437063"/>
            <a:ext cx="633413" cy="949325"/>
            <a:chOff x="3623" y="585"/>
            <a:chExt cx="540" cy="810"/>
          </a:xfrm>
        </p:grpSpPr>
        <p:sp>
          <p:nvSpPr>
            <p:cNvPr id="29845" name="AutoShape 186"/>
            <p:cNvSpPr>
              <a:spLocks noChangeArrowheads="1"/>
            </p:cNvSpPr>
            <p:nvPr/>
          </p:nvSpPr>
          <p:spPr bwMode="auto">
            <a:xfrm rot="-5400000">
              <a:off x="3488" y="720"/>
              <a:ext cx="810" cy="540"/>
            </a:xfrm>
            <a:prstGeom prst="foldedCorner">
              <a:avLst>
                <a:gd name="adj" fmla="val 20287"/>
              </a:avLst>
            </a:prstGeom>
            <a:solidFill>
              <a:srgbClr val="EE9F36"/>
            </a:solidFill>
            <a:ln w="12700">
              <a:solidFill>
                <a:schemeClr val="bg1"/>
              </a:solidFill>
              <a:round/>
              <a:headEnd/>
              <a:tailEnd/>
            </a:ln>
          </p:spPr>
          <p:txBody>
            <a:bodyPr lIns="0" tIns="0" rIns="0" bIns="0" anchor="ctr">
              <a:spAutoFit/>
            </a:bodyPr>
            <a:lstStyle/>
            <a:p>
              <a:endParaRPr lang="en-US"/>
            </a:p>
          </p:txBody>
        </p:sp>
        <p:grpSp>
          <p:nvGrpSpPr>
            <p:cNvPr id="29846" name="Group 187"/>
            <p:cNvGrpSpPr>
              <a:grpSpLocks/>
            </p:cNvGrpSpPr>
            <p:nvPr/>
          </p:nvGrpSpPr>
          <p:grpSpPr bwMode="auto">
            <a:xfrm>
              <a:off x="3674" y="1000"/>
              <a:ext cx="437" cy="329"/>
              <a:chOff x="1048" y="2742"/>
              <a:chExt cx="592" cy="445"/>
            </a:xfrm>
          </p:grpSpPr>
          <p:sp>
            <p:nvSpPr>
              <p:cNvPr id="29860" name="Freeform 188"/>
              <p:cNvSpPr>
                <a:spLocks/>
              </p:cNvSpPr>
              <p:nvPr/>
            </p:nvSpPr>
            <p:spPr bwMode="auto">
              <a:xfrm>
                <a:off x="1306" y="2833"/>
                <a:ext cx="77" cy="345"/>
              </a:xfrm>
              <a:custGeom>
                <a:avLst/>
                <a:gdLst>
                  <a:gd name="T0" fmla="*/ 0 w 232"/>
                  <a:gd name="T1" fmla="*/ 0 h 1036"/>
                  <a:gd name="T2" fmla="*/ 0 w 232"/>
                  <a:gd name="T3" fmla="*/ 0 h 1036"/>
                  <a:gd name="T4" fmla="*/ 0 w 232"/>
                  <a:gd name="T5" fmla="*/ 0 h 1036"/>
                  <a:gd name="T6" fmla="*/ 0 w 232"/>
                  <a:gd name="T7" fmla="*/ 0 h 1036"/>
                  <a:gd name="T8" fmla="*/ 0 w 232"/>
                  <a:gd name="T9" fmla="*/ 0 h 1036"/>
                  <a:gd name="T10" fmla="*/ 0 w 232"/>
                  <a:gd name="T11" fmla="*/ 0 h 1036"/>
                  <a:gd name="T12" fmla="*/ 0 w 232"/>
                  <a:gd name="T13" fmla="*/ 0 h 1036"/>
                  <a:gd name="T14" fmla="*/ 0 w 232"/>
                  <a:gd name="T15" fmla="*/ 0 h 1036"/>
                  <a:gd name="T16" fmla="*/ 0 w 232"/>
                  <a:gd name="T17" fmla="*/ 0 h 1036"/>
                  <a:gd name="T18" fmla="*/ 0 w 232"/>
                  <a:gd name="T19" fmla="*/ 0 h 1036"/>
                  <a:gd name="T20" fmla="*/ 0 w 232"/>
                  <a:gd name="T21" fmla="*/ 0 h 1036"/>
                  <a:gd name="T22" fmla="*/ 0 w 232"/>
                  <a:gd name="T23" fmla="*/ 0 h 1036"/>
                  <a:gd name="T24" fmla="*/ 0 w 232"/>
                  <a:gd name="T25" fmla="*/ 0 h 1036"/>
                  <a:gd name="T26" fmla="*/ 0 w 232"/>
                  <a:gd name="T27" fmla="*/ 0 h 1036"/>
                  <a:gd name="T28" fmla="*/ 0 w 232"/>
                  <a:gd name="T29" fmla="*/ 0 h 1036"/>
                  <a:gd name="T30" fmla="*/ 0 w 232"/>
                  <a:gd name="T31" fmla="*/ 0 h 1036"/>
                  <a:gd name="T32" fmla="*/ 0 w 232"/>
                  <a:gd name="T33" fmla="*/ 0 h 1036"/>
                  <a:gd name="T34" fmla="*/ 0 w 232"/>
                  <a:gd name="T35" fmla="*/ 0 h 1036"/>
                  <a:gd name="T36" fmla="*/ 0 w 232"/>
                  <a:gd name="T37" fmla="*/ 0 h 1036"/>
                  <a:gd name="T38" fmla="*/ 0 w 232"/>
                  <a:gd name="T39" fmla="*/ 0 h 1036"/>
                  <a:gd name="T40" fmla="*/ 0 w 232"/>
                  <a:gd name="T41" fmla="*/ 0 h 1036"/>
                  <a:gd name="T42" fmla="*/ 0 w 232"/>
                  <a:gd name="T43" fmla="*/ 0 h 1036"/>
                  <a:gd name="T44" fmla="*/ 0 w 232"/>
                  <a:gd name="T45" fmla="*/ 0 h 1036"/>
                  <a:gd name="T46" fmla="*/ 0 w 232"/>
                  <a:gd name="T47" fmla="*/ 0 h 1036"/>
                  <a:gd name="T48" fmla="*/ 0 w 232"/>
                  <a:gd name="T49" fmla="*/ 0 h 1036"/>
                  <a:gd name="T50" fmla="*/ 0 w 232"/>
                  <a:gd name="T51" fmla="*/ 0 h 1036"/>
                  <a:gd name="T52" fmla="*/ 0 w 232"/>
                  <a:gd name="T53" fmla="*/ 0 h 1036"/>
                  <a:gd name="T54" fmla="*/ 0 w 232"/>
                  <a:gd name="T55" fmla="*/ 0 h 1036"/>
                  <a:gd name="T56" fmla="*/ 0 w 232"/>
                  <a:gd name="T57" fmla="*/ 0 h 1036"/>
                  <a:gd name="T58" fmla="*/ 0 w 232"/>
                  <a:gd name="T59" fmla="*/ 0 h 1036"/>
                  <a:gd name="T60" fmla="*/ 0 w 232"/>
                  <a:gd name="T61" fmla="*/ 0 h 1036"/>
                  <a:gd name="T62" fmla="*/ 0 w 232"/>
                  <a:gd name="T63" fmla="*/ 0 h 1036"/>
                  <a:gd name="T64" fmla="*/ 0 w 232"/>
                  <a:gd name="T65" fmla="*/ 0 h 1036"/>
                  <a:gd name="T66" fmla="*/ 0 w 232"/>
                  <a:gd name="T67" fmla="*/ 0 h 1036"/>
                  <a:gd name="T68" fmla="*/ 0 w 232"/>
                  <a:gd name="T69" fmla="*/ 0 h 1036"/>
                  <a:gd name="T70" fmla="*/ 0 w 232"/>
                  <a:gd name="T71" fmla="*/ 0 h 1036"/>
                  <a:gd name="T72" fmla="*/ 0 w 232"/>
                  <a:gd name="T73" fmla="*/ 0 h 1036"/>
                  <a:gd name="T74" fmla="*/ 0 w 232"/>
                  <a:gd name="T75" fmla="*/ 0 h 1036"/>
                  <a:gd name="T76" fmla="*/ 0 w 232"/>
                  <a:gd name="T77" fmla="*/ 0 h 1036"/>
                  <a:gd name="T78" fmla="*/ 0 w 232"/>
                  <a:gd name="T79" fmla="*/ 0 h 1036"/>
                  <a:gd name="T80" fmla="*/ 0 w 232"/>
                  <a:gd name="T81" fmla="*/ 0 h 1036"/>
                  <a:gd name="T82" fmla="*/ 0 w 232"/>
                  <a:gd name="T83" fmla="*/ 0 h 1036"/>
                  <a:gd name="T84" fmla="*/ 0 w 232"/>
                  <a:gd name="T85" fmla="*/ 0 h 1036"/>
                  <a:gd name="T86" fmla="*/ 0 w 232"/>
                  <a:gd name="T87" fmla="*/ 0 h 1036"/>
                  <a:gd name="T88" fmla="*/ 0 w 232"/>
                  <a:gd name="T89" fmla="*/ 0 h 1036"/>
                  <a:gd name="T90" fmla="*/ 0 w 232"/>
                  <a:gd name="T91" fmla="*/ 0 h 1036"/>
                  <a:gd name="T92" fmla="*/ 0 w 232"/>
                  <a:gd name="T93" fmla="*/ 0 h 1036"/>
                  <a:gd name="T94" fmla="*/ 0 w 232"/>
                  <a:gd name="T95" fmla="*/ 0 h 1036"/>
                  <a:gd name="T96" fmla="*/ 0 w 232"/>
                  <a:gd name="T97" fmla="*/ 0 h 1036"/>
                  <a:gd name="T98" fmla="*/ 0 w 232"/>
                  <a:gd name="T99" fmla="*/ 0 h 1036"/>
                  <a:gd name="T100" fmla="*/ 0 w 232"/>
                  <a:gd name="T101" fmla="*/ 0 h 1036"/>
                  <a:gd name="T102" fmla="*/ 0 w 232"/>
                  <a:gd name="T103" fmla="*/ 0 h 1036"/>
                  <a:gd name="T104" fmla="*/ 0 w 232"/>
                  <a:gd name="T105" fmla="*/ 0 h 1036"/>
                  <a:gd name="T106" fmla="*/ 0 w 232"/>
                  <a:gd name="T107" fmla="*/ 0 h 1036"/>
                  <a:gd name="T108" fmla="*/ 0 w 232"/>
                  <a:gd name="T109" fmla="*/ 0 h 1036"/>
                  <a:gd name="T110" fmla="*/ 0 w 232"/>
                  <a:gd name="T111" fmla="*/ 0 h 1036"/>
                  <a:gd name="T112" fmla="*/ 0 w 232"/>
                  <a:gd name="T113" fmla="*/ 0 h 1036"/>
                  <a:gd name="T114" fmla="*/ 0 w 232"/>
                  <a:gd name="T115" fmla="*/ 0 h 1036"/>
                  <a:gd name="T116" fmla="*/ 0 w 232"/>
                  <a:gd name="T117" fmla="*/ 0 h 10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2"/>
                  <a:gd name="T178" fmla="*/ 0 h 1036"/>
                  <a:gd name="T179" fmla="*/ 232 w 232"/>
                  <a:gd name="T180" fmla="*/ 1036 h 10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2" h="1036">
                    <a:moveTo>
                      <a:pt x="199" y="34"/>
                    </a:moveTo>
                    <a:lnTo>
                      <a:pt x="190" y="27"/>
                    </a:lnTo>
                    <a:lnTo>
                      <a:pt x="181" y="20"/>
                    </a:lnTo>
                    <a:lnTo>
                      <a:pt x="171" y="14"/>
                    </a:lnTo>
                    <a:lnTo>
                      <a:pt x="161" y="9"/>
                    </a:lnTo>
                    <a:lnTo>
                      <a:pt x="151" y="6"/>
                    </a:lnTo>
                    <a:lnTo>
                      <a:pt x="139" y="2"/>
                    </a:lnTo>
                    <a:lnTo>
                      <a:pt x="129" y="1"/>
                    </a:lnTo>
                    <a:lnTo>
                      <a:pt x="117" y="0"/>
                    </a:lnTo>
                    <a:lnTo>
                      <a:pt x="94" y="2"/>
                    </a:lnTo>
                    <a:lnTo>
                      <a:pt x="72" y="10"/>
                    </a:lnTo>
                    <a:lnTo>
                      <a:pt x="52" y="20"/>
                    </a:lnTo>
                    <a:lnTo>
                      <a:pt x="35" y="34"/>
                    </a:lnTo>
                    <a:lnTo>
                      <a:pt x="20" y="51"/>
                    </a:lnTo>
                    <a:lnTo>
                      <a:pt x="10" y="71"/>
                    </a:lnTo>
                    <a:lnTo>
                      <a:pt x="2" y="94"/>
                    </a:lnTo>
                    <a:lnTo>
                      <a:pt x="0" y="117"/>
                    </a:lnTo>
                    <a:lnTo>
                      <a:pt x="0" y="919"/>
                    </a:lnTo>
                    <a:lnTo>
                      <a:pt x="1" y="931"/>
                    </a:lnTo>
                    <a:lnTo>
                      <a:pt x="2" y="942"/>
                    </a:lnTo>
                    <a:lnTo>
                      <a:pt x="6" y="953"/>
                    </a:lnTo>
                    <a:lnTo>
                      <a:pt x="10" y="964"/>
                    </a:lnTo>
                    <a:lnTo>
                      <a:pt x="14" y="974"/>
                    </a:lnTo>
                    <a:lnTo>
                      <a:pt x="20" y="984"/>
                    </a:lnTo>
                    <a:lnTo>
                      <a:pt x="27" y="993"/>
                    </a:lnTo>
                    <a:lnTo>
                      <a:pt x="34" y="1002"/>
                    </a:lnTo>
                    <a:lnTo>
                      <a:pt x="43" y="1009"/>
                    </a:lnTo>
                    <a:lnTo>
                      <a:pt x="52" y="1016"/>
                    </a:lnTo>
                    <a:lnTo>
                      <a:pt x="62" y="1022"/>
                    </a:lnTo>
                    <a:lnTo>
                      <a:pt x="72" y="1026"/>
                    </a:lnTo>
                    <a:lnTo>
                      <a:pt x="83" y="1031"/>
                    </a:lnTo>
                    <a:lnTo>
                      <a:pt x="95" y="1034"/>
                    </a:lnTo>
                    <a:lnTo>
                      <a:pt x="105" y="1035"/>
                    </a:lnTo>
                    <a:lnTo>
                      <a:pt x="117" y="1036"/>
                    </a:lnTo>
                    <a:lnTo>
                      <a:pt x="129" y="1035"/>
                    </a:lnTo>
                    <a:lnTo>
                      <a:pt x="139" y="1034"/>
                    </a:lnTo>
                    <a:lnTo>
                      <a:pt x="151" y="1031"/>
                    </a:lnTo>
                    <a:lnTo>
                      <a:pt x="161" y="1026"/>
                    </a:lnTo>
                    <a:lnTo>
                      <a:pt x="171" y="1022"/>
                    </a:lnTo>
                    <a:lnTo>
                      <a:pt x="181" y="1016"/>
                    </a:lnTo>
                    <a:lnTo>
                      <a:pt x="190" y="1009"/>
                    </a:lnTo>
                    <a:lnTo>
                      <a:pt x="199" y="1002"/>
                    </a:lnTo>
                    <a:lnTo>
                      <a:pt x="206" y="993"/>
                    </a:lnTo>
                    <a:lnTo>
                      <a:pt x="212" y="984"/>
                    </a:lnTo>
                    <a:lnTo>
                      <a:pt x="219" y="974"/>
                    </a:lnTo>
                    <a:lnTo>
                      <a:pt x="224" y="964"/>
                    </a:lnTo>
                    <a:lnTo>
                      <a:pt x="227" y="953"/>
                    </a:lnTo>
                    <a:lnTo>
                      <a:pt x="230" y="942"/>
                    </a:lnTo>
                    <a:lnTo>
                      <a:pt x="231" y="931"/>
                    </a:lnTo>
                    <a:lnTo>
                      <a:pt x="232" y="919"/>
                    </a:lnTo>
                    <a:lnTo>
                      <a:pt x="232" y="117"/>
                    </a:lnTo>
                    <a:lnTo>
                      <a:pt x="231" y="105"/>
                    </a:lnTo>
                    <a:lnTo>
                      <a:pt x="230" y="95"/>
                    </a:lnTo>
                    <a:lnTo>
                      <a:pt x="227" y="83"/>
                    </a:lnTo>
                    <a:lnTo>
                      <a:pt x="224" y="72"/>
                    </a:lnTo>
                    <a:lnTo>
                      <a:pt x="219" y="62"/>
                    </a:lnTo>
                    <a:lnTo>
                      <a:pt x="212" y="52"/>
                    </a:lnTo>
                    <a:lnTo>
                      <a:pt x="206" y="43"/>
                    </a:lnTo>
                    <a:lnTo>
                      <a:pt x="199" y="34"/>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61" name="Freeform 189"/>
              <p:cNvSpPr>
                <a:spLocks/>
              </p:cNvSpPr>
              <p:nvPr/>
            </p:nvSpPr>
            <p:spPr bwMode="auto">
              <a:xfrm>
                <a:off x="1195" y="3074"/>
                <a:ext cx="299" cy="113"/>
              </a:xfrm>
              <a:custGeom>
                <a:avLst/>
                <a:gdLst>
                  <a:gd name="T0" fmla="*/ 0 w 896"/>
                  <a:gd name="T1" fmla="*/ 0 h 340"/>
                  <a:gd name="T2" fmla="*/ 0 w 896"/>
                  <a:gd name="T3" fmla="*/ 0 h 340"/>
                  <a:gd name="T4" fmla="*/ 0 w 896"/>
                  <a:gd name="T5" fmla="*/ 0 h 340"/>
                  <a:gd name="T6" fmla="*/ 0 w 896"/>
                  <a:gd name="T7" fmla="*/ 0 h 340"/>
                  <a:gd name="T8" fmla="*/ 0 w 896"/>
                  <a:gd name="T9" fmla="*/ 0 h 340"/>
                  <a:gd name="T10" fmla="*/ 0 w 896"/>
                  <a:gd name="T11" fmla="*/ 0 h 340"/>
                  <a:gd name="T12" fmla="*/ 0 w 896"/>
                  <a:gd name="T13" fmla="*/ 0 h 340"/>
                  <a:gd name="T14" fmla="*/ 0 w 896"/>
                  <a:gd name="T15" fmla="*/ 0 h 340"/>
                  <a:gd name="T16" fmla="*/ 0 w 896"/>
                  <a:gd name="T17" fmla="*/ 0 h 340"/>
                  <a:gd name="T18" fmla="*/ 0 w 896"/>
                  <a:gd name="T19" fmla="*/ 0 h 340"/>
                  <a:gd name="T20" fmla="*/ 0 w 896"/>
                  <a:gd name="T21" fmla="*/ 0 h 340"/>
                  <a:gd name="T22" fmla="*/ 0 w 896"/>
                  <a:gd name="T23" fmla="*/ 0 h 340"/>
                  <a:gd name="T24" fmla="*/ 0 w 896"/>
                  <a:gd name="T25" fmla="*/ 0 h 340"/>
                  <a:gd name="T26" fmla="*/ 0 w 896"/>
                  <a:gd name="T27" fmla="*/ 0 h 340"/>
                  <a:gd name="T28" fmla="*/ 0 w 896"/>
                  <a:gd name="T29" fmla="*/ 0 h 340"/>
                  <a:gd name="T30" fmla="*/ 0 w 896"/>
                  <a:gd name="T31" fmla="*/ 0 h 340"/>
                  <a:gd name="T32" fmla="*/ 0 w 896"/>
                  <a:gd name="T33" fmla="*/ 0 h 340"/>
                  <a:gd name="T34" fmla="*/ 0 w 896"/>
                  <a:gd name="T35" fmla="*/ 0 h 340"/>
                  <a:gd name="T36" fmla="*/ 0 w 896"/>
                  <a:gd name="T37" fmla="*/ 0 h 340"/>
                  <a:gd name="T38" fmla="*/ 0 w 896"/>
                  <a:gd name="T39" fmla="*/ 0 h 340"/>
                  <a:gd name="T40" fmla="*/ 0 w 896"/>
                  <a:gd name="T41" fmla="*/ 0 h 340"/>
                  <a:gd name="T42" fmla="*/ 0 w 896"/>
                  <a:gd name="T43" fmla="*/ 0 h 340"/>
                  <a:gd name="T44" fmla="*/ 0 w 896"/>
                  <a:gd name="T45" fmla="*/ 0 h 340"/>
                  <a:gd name="T46" fmla="*/ 0 w 896"/>
                  <a:gd name="T47" fmla="*/ 0 h 340"/>
                  <a:gd name="T48" fmla="*/ 0 w 896"/>
                  <a:gd name="T49" fmla="*/ 0 h 340"/>
                  <a:gd name="T50" fmla="*/ 0 w 896"/>
                  <a:gd name="T51" fmla="*/ 0 h 340"/>
                  <a:gd name="T52" fmla="*/ 0 w 896"/>
                  <a:gd name="T53" fmla="*/ 0 h 340"/>
                  <a:gd name="T54" fmla="*/ 0 w 896"/>
                  <a:gd name="T55" fmla="*/ 0 h 340"/>
                  <a:gd name="T56" fmla="*/ 0 w 896"/>
                  <a:gd name="T57" fmla="*/ 0 h 340"/>
                  <a:gd name="T58" fmla="*/ 0 w 896"/>
                  <a:gd name="T59" fmla="*/ 0 h 340"/>
                  <a:gd name="T60" fmla="*/ 0 w 896"/>
                  <a:gd name="T61" fmla="*/ 0 h 340"/>
                  <a:gd name="T62" fmla="*/ 0 w 896"/>
                  <a:gd name="T63" fmla="*/ 0 h 340"/>
                  <a:gd name="T64" fmla="*/ 0 w 896"/>
                  <a:gd name="T65" fmla="*/ 0 h 340"/>
                  <a:gd name="T66" fmla="*/ 0 w 896"/>
                  <a:gd name="T67" fmla="*/ 0 h 340"/>
                  <a:gd name="T68" fmla="*/ 0 w 896"/>
                  <a:gd name="T69" fmla="*/ 0 h 340"/>
                  <a:gd name="T70" fmla="*/ 0 w 896"/>
                  <a:gd name="T71" fmla="*/ 0 h 340"/>
                  <a:gd name="T72" fmla="*/ 0 w 896"/>
                  <a:gd name="T73" fmla="*/ 0 h 340"/>
                  <a:gd name="T74" fmla="*/ 0 w 896"/>
                  <a:gd name="T75" fmla="*/ 0 h 340"/>
                  <a:gd name="T76" fmla="*/ 0 w 896"/>
                  <a:gd name="T77" fmla="*/ 0 h 340"/>
                  <a:gd name="T78" fmla="*/ 0 w 896"/>
                  <a:gd name="T79" fmla="*/ 0 h 340"/>
                  <a:gd name="T80" fmla="*/ 0 w 896"/>
                  <a:gd name="T81" fmla="*/ 0 h 340"/>
                  <a:gd name="T82" fmla="*/ 0 w 896"/>
                  <a:gd name="T83" fmla="*/ 0 h 340"/>
                  <a:gd name="T84" fmla="*/ 0 w 896"/>
                  <a:gd name="T85" fmla="*/ 0 h 340"/>
                  <a:gd name="T86" fmla="*/ 0 w 896"/>
                  <a:gd name="T87" fmla="*/ 0 h 340"/>
                  <a:gd name="T88" fmla="*/ 0 w 896"/>
                  <a:gd name="T89" fmla="*/ 0 h 340"/>
                  <a:gd name="T90" fmla="*/ 0 w 896"/>
                  <a:gd name="T91" fmla="*/ 0 h 340"/>
                  <a:gd name="T92" fmla="*/ 0 w 896"/>
                  <a:gd name="T93" fmla="*/ 0 h 340"/>
                  <a:gd name="T94" fmla="*/ 0 w 896"/>
                  <a:gd name="T95" fmla="*/ 0 h 340"/>
                  <a:gd name="T96" fmla="*/ 0 w 896"/>
                  <a:gd name="T97" fmla="*/ 0 h 340"/>
                  <a:gd name="T98" fmla="*/ 0 w 896"/>
                  <a:gd name="T99" fmla="*/ 0 h 3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96"/>
                  <a:gd name="T151" fmla="*/ 0 h 340"/>
                  <a:gd name="T152" fmla="*/ 896 w 896"/>
                  <a:gd name="T153" fmla="*/ 340 h 34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96" h="340">
                    <a:moveTo>
                      <a:pt x="825" y="132"/>
                    </a:moveTo>
                    <a:lnTo>
                      <a:pt x="809" y="117"/>
                    </a:lnTo>
                    <a:lnTo>
                      <a:pt x="791" y="102"/>
                    </a:lnTo>
                    <a:lnTo>
                      <a:pt x="773" y="89"/>
                    </a:lnTo>
                    <a:lnTo>
                      <a:pt x="753" y="77"/>
                    </a:lnTo>
                    <a:lnTo>
                      <a:pt x="732" y="65"/>
                    </a:lnTo>
                    <a:lnTo>
                      <a:pt x="710" y="53"/>
                    </a:lnTo>
                    <a:lnTo>
                      <a:pt x="687" y="44"/>
                    </a:lnTo>
                    <a:lnTo>
                      <a:pt x="663" y="35"/>
                    </a:lnTo>
                    <a:lnTo>
                      <a:pt x="639" y="27"/>
                    </a:lnTo>
                    <a:lnTo>
                      <a:pt x="613" y="20"/>
                    </a:lnTo>
                    <a:lnTo>
                      <a:pt x="587" y="14"/>
                    </a:lnTo>
                    <a:lnTo>
                      <a:pt x="560" y="9"/>
                    </a:lnTo>
                    <a:lnTo>
                      <a:pt x="534" y="5"/>
                    </a:lnTo>
                    <a:lnTo>
                      <a:pt x="505" y="2"/>
                    </a:lnTo>
                    <a:lnTo>
                      <a:pt x="477" y="1"/>
                    </a:lnTo>
                    <a:lnTo>
                      <a:pt x="449" y="0"/>
                    </a:lnTo>
                    <a:lnTo>
                      <a:pt x="403" y="1"/>
                    </a:lnTo>
                    <a:lnTo>
                      <a:pt x="359" y="7"/>
                    </a:lnTo>
                    <a:lnTo>
                      <a:pt x="315" y="13"/>
                    </a:lnTo>
                    <a:lnTo>
                      <a:pt x="275" y="24"/>
                    </a:lnTo>
                    <a:lnTo>
                      <a:pt x="236" y="35"/>
                    </a:lnTo>
                    <a:lnTo>
                      <a:pt x="199" y="50"/>
                    </a:lnTo>
                    <a:lnTo>
                      <a:pt x="164" y="67"/>
                    </a:lnTo>
                    <a:lnTo>
                      <a:pt x="132" y="85"/>
                    </a:lnTo>
                    <a:lnTo>
                      <a:pt x="103" y="106"/>
                    </a:lnTo>
                    <a:lnTo>
                      <a:pt x="77" y="128"/>
                    </a:lnTo>
                    <a:lnTo>
                      <a:pt x="55" y="153"/>
                    </a:lnTo>
                    <a:lnTo>
                      <a:pt x="35" y="177"/>
                    </a:lnTo>
                    <a:lnTo>
                      <a:pt x="21" y="205"/>
                    </a:lnTo>
                    <a:lnTo>
                      <a:pt x="10" y="232"/>
                    </a:lnTo>
                    <a:lnTo>
                      <a:pt x="3" y="261"/>
                    </a:lnTo>
                    <a:lnTo>
                      <a:pt x="0" y="291"/>
                    </a:lnTo>
                    <a:lnTo>
                      <a:pt x="0" y="308"/>
                    </a:lnTo>
                    <a:lnTo>
                      <a:pt x="0" y="340"/>
                    </a:lnTo>
                    <a:lnTo>
                      <a:pt x="33" y="340"/>
                    </a:lnTo>
                    <a:lnTo>
                      <a:pt x="50" y="340"/>
                    </a:lnTo>
                    <a:lnTo>
                      <a:pt x="846" y="340"/>
                    </a:lnTo>
                    <a:lnTo>
                      <a:pt x="863" y="340"/>
                    </a:lnTo>
                    <a:lnTo>
                      <a:pt x="896" y="340"/>
                    </a:lnTo>
                    <a:lnTo>
                      <a:pt x="896" y="308"/>
                    </a:lnTo>
                    <a:lnTo>
                      <a:pt x="896" y="291"/>
                    </a:lnTo>
                    <a:lnTo>
                      <a:pt x="895" y="269"/>
                    </a:lnTo>
                    <a:lnTo>
                      <a:pt x="892" y="248"/>
                    </a:lnTo>
                    <a:lnTo>
                      <a:pt x="886" y="227"/>
                    </a:lnTo>
                    <a:lnTo>
                      <a:pt x="878" y="207"/>
                    </a:lnTo>
                    <a:lnTo>
                      <a:pt x="869" y="188"/>
                    </a:lnTo>
                    <a:lnTo>
                      <a:pt x="856" y="168"/>
                    </a:lnTo>
                    <a:lnTo>
                      <a:pt x="842" y="150"/>
                    </a:lnTo>
                    <a:lnTo>
                      <a:pt x="825" y="132"/>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62" name="Freeform 190"/>
              <p:cNvSpPr>
                <a:spLocks/>
              </p:cNvSpPr>
              <p:nvPr/>
            </p:nvSpPr>
            <p:spPr bwMode="auto">
              <a:xfrm>
                <a:off x="1307" y="2742"/>
                <a:ext cx="78" cy="78"/>
              </a:xfrm>
              <a:custGeom>
                <a:avLst/>
                <a:gdLst>
                  <a:gd name="T0" fmla="*/ 0 w 233"/>
                  <a:gd name="T1" fmla="*/ 0 h 233"/>
                  <a:gd name="T2" fmla="*/ 0 w 233"/>
                  <a:gd name="T3" fmla="*/ 0 h 233"/>
                  <a:gd name="T4" fmla="*/ 0 w 233"/>
                  <a:gd name="T5" fmla="*/ 0 h 233"/>
                  <a:gd name="T6" fmla="*/ 0 w 233"/>
                  <a:gd name="T7" fmla="*/ 0 h 233"/>
                  <a:gd name="T8" fmla="*/ 0 w 233"/>
                  <a:gd name="T9" fmla="*/ 0 h 233"/>
                  <a:gd name="T10" fmla="*/ 0 w 233"/>
                  <a:gd name="T11" fmla="*/ 0 h 233"/>
                  <a:gd name="T12" fmla="*/ 0 w 233"/>
                  <a:gd name="T13" fmla="*/ 0 h 233"/>
                  <a:gd name="T14" fmla="*/ 0 w 233"/>
                  <a:gd name="T15" fmla="*/ 0 h 233"/>
                  <a:gd name="T16" fmla="*/ 0 w 233"/>
                  <a:gd name="T17" fmla="*/ 0 h 233"/>
                  <a:gd name="T18" fmla="*/ 0 w 233"/>
                  <a:gd name="T19" fmla="*/ 0 h 233"/>
                  <a:gd name="T20" fmla="*/ 0 w 233"/>
                  <a:gd name="T21" fmla="*/ 0 h 233"/>
                  <a:gd name="T22" fmla="*/ 0 w 233"/>
                  <a:gd name="T23" fmla="*/ 0 h 233"/>
                  <a:gd name="T24" fmla="*/ 0 w 233"/>
                  <a:gd name="T25" fmla="*/ 0 h 233"/>
                  <a:gd name="T26" fmla="*/ 0 w 233"/>
                  <a:gd name="T27" fmla="*/ 0 h 233"/>
                  <a:gd name="T28" fmla="*/ 0 w 233"/>
                  <a:gd name="T29" fmla="*/ 0 h 233"/>
                  <a:gd name="T30" fmla="*/ 0 w 233"/>
                  <a:gd name="T31" fmla="*/ 0 h 233"/>
                  <a:gd name="T32" fmla="*/ 0 w 233"/>
                  <a:gd name="T33" fmla="*/ 0 h 233"/>
                  <a:gd name="T34" fmla="*/ 0 w 233"/>
                  <a:gd name="T35" fmla="*/ 0 h 233"/>
                  <a:gd name="T36" fmla="*/ 0 w 233"/>
                  <a:gd name="T37" fmla="*/ 0 h 233"/>
                  <a:gd name="T38" fmla="*/ 0 w 233"/>
                  <a:gd name="T39" fmla="*/ 0 h 233"/>
                  <a:gd name="T40" fmla="*/ 0 w 233"/>
                  <a:gd name="T41" fmla="*/ 0 h 233"/>
                  <a:gd name="T42" fmla="*/ 0 w 233"/>
                  <a:gd name="T43" fmla="*/ 0 h 233"/>
                  <a:gd name="T44" fmla="*/ 0 w 233"/>
                  <a:gd name="T45" fmla="*/ 0 h 233"/>
                  <a:gd name="T46" fmla="*/ 0 w 233"/>
                  <a:gd name="T47" fmla="*/ 0 h 233"/>
                  <a:gd name="T48" fmla="*/ 0 w 233"/>
                  <a:gd name="T49" fmla="*/ 0 h 233"/>
                  <a:gd name="T50" fmla="*/ 0 w 233"/>
                  <a:gd name="T51" fmla="*/ 0 h 233"/>
                  <a:gd name="T52" fmla="*/ 0 w 233"/>
                  <a:gd name="T53" fmla="*/ 0 h 233"/>
                  <a:gd name="T54" fmla="*/ 0 w 233"/>
                  <a:gd name="T55" fmla="*/ 0 h 233"/>
                  <a:gd name="T56" fmla="*/ 0 w 233"/>
                  <a:gd name="T57" fmla="*/ 0 h 233"/>
                  <a:gd name="T58" fmla="*/ 0 w 233"/>
                  <a:gd name="T59" fmla="*/ 0 h 233"/>
                  <a:gd name="T60" fmla="*/ 0 w 233"/>
                  <a:gd name="T61" fmla="*/ 0 h 233"/>
                  <a:gd name="T62" fmla="*/ 0 w 233"/>
                  <a:gd name="T63" fmla="*/ 0 h 233"/>
                  <a:gd name="T64" fmla="*/ 0 w 233"/>
                  <a:gd name="T65" fmla="*/ 0 h 233"/>
                  <a:gd name="T66" fmla="*/ 0 w 233"/>
                  <a:gd name="T67" fmla="*/ 0 h 233"/>
                  <a:gd name="T68" fmla="*/ 0 w 233"/>
                  <a:gd name="T69" fmla="*/ 0 h 233"/>
                  <a:gd name="T70" fmla="*/ 0 w 233"/>
                  <a:gd name="T71" fmla="*/ 0 h 233"/>
                  <a:gd name="T72" fmla="*/ 0 w 233"/>
                  <a:gd name="T73" fmla="*/ 0 h 233"/>
                  <a:gd name="T74" fmla="*/ 0 w 233"/>
                  <a:gd name="T75" fmla="*/ 0 h 233"/>
                  <a:gd name="T76" fmla="*/ 0 w 233"/>
                  <a:gd name="T77" fmla="*/ 0 h 233"/>
                  <a:gd name="T78" fmla="*/ 0 w 233"/>
                  <a:gd name="T79" fmla="*/ 0 h 233"/>
                  <a:gd name="T80" fmla="*/ 0 w 233"/>
                  <a:gd name="T81" fmla="*/ 0 h 233"/>
                  <a:gd name="T82" fmla="*/ 0 w 233"/>
                  <a:gd name="T83" fmla="*/ 0 h 233"/>
                  <a:gd name="T84" fmla="*/ 0 w 233"/>
                  <a:gd name="T85" fmla="*/ 0 h 233"/>
                  <a:gd name="T86" fmla="*/ 0 w 233"/>
                  <a:gd name="T87" fmla="*/ 0 h 233"/>
                  <a:gd name="T88" fmla="*/ 0 w 233"/>
                  <a:gd name="T89" fmla="*/ 0 h 233"/>
                  <a:gd name="T90" fmla="*/ 0 w 233"/>
                  <a:gd name="T91" fmla="*/ 0 h 233"/>
                  <a:gd name="T92" fmla="*/ 0 w 233"/>
                  <a:gd name="T93" fmla="*/ 0 h 233"/>
                  <a:gd name="T94" fmla="*/ 0 w 233"/>
                  <a:gd name="T95" fmla="*/ 0 h 233"/>
                  <a:gd name="T96" fmla="*/ 0 w 233"/>
                  <a:gd name="T97" fmla="*/ 0 h 233"/>
                  <a:gd name="T98" fmla="*/ 0 w 233"/>
                  <a:gd name="T99" fmla="*/ 0 h 233"/>
                  <a:gd name="T100" fmla="*/ 0 w 233"/>
                  <a:gd name="T101" fmla="*/ 0 h 233"/>
                  <a:gd name="T102" fmla="*/ 0 w 233"/>
                  <a:gd name="T103" fmla="*/ 0 h 233"/>
                  <a:gd name="T104" fmla="*/ 0 w 233"/>
                  <a:gd name="T105" fmla="*/ 0 h 233"/>
                  <a:gd name="T106" fmla="*/ 0 w 233"/>
                  <a:gd name="T107" fmla="*/ 0 h 233"/>
                  <a:gd name="T108" fmla="*/ 0 w 233"/>
                  <a:gd name="T109" fmla="*/ 0 h 233"/>
                  <a:gd name="T110" fmla="*/ 0 w 233"/>
                  <a:gd name="T111" fmla="*/ 0 h 233"/>
                  <a:gd name="T112" fmla="*/ 0 w 233"/>
                  <a:gd name="T113" fmla="*/ 0 h 23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33"/>
                  <a:gd name="T172" fmla="*/ 0 h 233"/>
                  <a:gd name="T173" fmla="*/ 233 w 233"/>
                  <a:gd name="T174" fmla="*/ 233 h 23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33" h="233">
                    <a:moveTo>
                      <a:pt x="199" y="34"/>
                    </a:moveTo>
                    <a:lnTo>
                      <a:pt x="190" y="26"/>
                    </a:lnTo>
                    <a:lnTo>
                      <a:pt x="181" y="20"/>
                    </a:lnTo>
                    <a:lnTo>
                      <a:pt x="171" y="14"/>
                    </a:lnTo>
                    <a:lnTo>
                      <a:pt x="162" y="8"/>
                    </a:lnTo>
                    <a:lnTo>
                      <a:pt x="151" y="5"/>
                    </a:lnTo>
                    <a:lnTo>
                      <a:pt x="139" y="2"/>
                    </a:lnTo>
                    <a:lnTo>
                      <a:pt x="129" y="1"/>
                    </a:lnTo>
                    <a:lnTo>
                      <a:pt x="117" y="0"/>
                    </a:lnTo>
                    <a:lnTo>
                      <a:pt x="94" y="2"/>
                    </a:lnTo>
                    <a:lnTo>
                      <a:pt x="72" y="9"/>
                    </a:lnTo>
                    <a:lnTo>
                      <a:pt x="51" y="20"/>
                    </a:lnTo>
                    <a:lnTo>
                      <a:pt x="34" y="34"/>
                    </a:lnTo>
                    <a:lnTo>
                      <a:pt x="21" y="52"/>
                    </a:lnTo>
                    <a:lnTo>
                      <a:pt x="10" y="71"/>
                    </a:lnTo>
                    <a:lnTo>
                      <a:pt x="3" y="93"/>
                    </a:lnTo>
                    <a:lnTo>
                      <a:pt x="0" y="116"/>
                    </a:lnTo>
                    <a:lnTo>
                      <a:pt x="2" y="128"/>
                    </a:lnTo>
                    <a:lnTo>
                      <a:pt x="3" y="140"/>
                    </a:lnTo>
                    <a:lnTo>
                      <a:pt x="6" y="150"/>
                    </a:lnTo>
                    <a:lnTo>
                      <a:pt x="9" y="161"/>
                    </a:lnTo>
                    <a:lnTo>
                      <a:pt x="14" y="171"/>
                    </a:lnTo>
                    <a:lnTo>
                      <a:pt x="20" y="181"/>
                    </a:lnTo>
                    <a:lnTo>
                      <a:pt x="27" y="191"/>
                    </a:lnTo>
                    <a:lnTo>
                      <a:pt x="34" y="199"/>
                    </a:lnTo>
                    <a:lnTo>
                      <a:pt x="43" y="206"/>
                    </a:lnTo>
                    <a:lnTo>
                      <a:pt x="52" y="214"/>
                    </a:lnTo>
                    <a:lnTo>
                      <a:pt x="62" y="219"/>
                    </a:lnTo>
                    <a:lnTo>
                      <a:pt x="73" y="224"/>
                    </a:lnTo>
                    <a:lnTo>
                      <a:pt x="83" y="228"/>
                    </a:lnTo>
                    <a:lnTo>
                      <a:pt x="94" y="231"/>
                    </a:lnTo>
                    <a:lnTo>
                      <a:pt x="105" y="232"/>
                    </a:lnTo>
                    <a:lnTo>
                      <a:pt x="117" y="233"/>
                    </a:lnTo>
                    <a:lnTo>
                      <a:pt x="129" y="232"/>
                    </a:lnTo>
                    <a:lnTo>
                      <a:pt x="139" y="231"/>
                    </a:lnTo>
                    <a:lnTo>
                      <a:pt x="151" y="228"/>
                    </a:lnTo>
                    <a:lnTo>
                      <a:pt x="162" y="224"/>
                    </a:lnTo>
                    <a:lnTo>
                      <a:pt x="171" y="219"/>
                    </a:lnTo>
                    <a:lnTo>
                      <a:pt x="181" y="214"/>
                    </a:lnTo>
                    <a:lnTo>
                      <a:pt x="190" y="206"/>
                    </a:lnTo>
                    <a:lnTo>
                      <a:pt x="199" y="199"/>
                    </a:lnTo>
                    <a:lnTo>
                      <a:pt x="206" y="191"/>
                    </a:lnTo>
                    <a:lnTo>
                      <a:pt x="214" y="181"/>
                    </a:lnTo>
                    <a:lnTo>
                      <a:pt x="219" y="171"/>
                    </a:lnTo>
                    <a:lnTo>
                      <a:pt x="224" y="161"/>
                    </a:lnTo>
                    <a:lnTo>
                      <a:pt x="227" y="150"/>
                    </a:lnTo>
                    <a:lnTo>
                      <a:pt x="231" y="140"/>
                    </a:lnTo>
                    <a:lnTo>
                      <a:pt x="232" y="128"/>
                    </a:lnTo>
                    <a:lnTo>
                      <a:pt x="233" y="116"/>
                    </a:lnTo>
                    <a:lnTo>
                      <a:pt x="232" y="105"/>
                    </a:lnTo>
                    <a:lnTo>
                      <a:pt x="231" y="94"/>
                    </a:lnTo>
                    <a:lnTo>
                      <a:pt x="227" y="82"/>
                    </a:lnTo>
                    <a:lnTo>
                      <a:pt x="224" y="72"/>
                    </a:lnTo>
                    <a:lnTo>
                      <a:pt x="219" y="61"/>
                    </a:lnTo>
                    <a:lnTo>
                      <a:pt x="214" y="52"/>
                    </a:lnTo>
                    <a:lnTo>
                      <a:pt x="206" y="42"/>
                    </a:lnTo>
                    <a:lnTo>
                      <a:pt x="199" y="34"/>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63" name="Freeform 191"/>
              <p:cNvSpPr>
                <a:spLocks/>
              </p:cNvSpPr>
              <p:nvPr/>
            </p:nvSpPr>
            <p:spPr bwMode="auto">
              <a:xfrm>
                <a:off x="1318" y="2753"/>
                <a:ext cx="56" cy="56"/>
              </a:xfrm>
              <a:custGeom>
                <a:avLst/>
                <a:gdLst>
                  <a:gd name="T0" fmla="*/ 0 w 167"/>
                  <a:gd name="T1" fmla="*/ 0 h 166"/>
                  <a:gd name="T2" fmla="*/ 0 w 167"/>
                  <a:gd name="T3" fmla="*/ 0 h 166"/>
                  <a:gd name="T4" fmla="*/ 0 w 167"/>
                  <a:gd name="T5" fmla="*/ 0 h 166"/>
                  <a:gd name="T6" fmla="*/ 0 w 167"/>
                  <a:gd name="T7" fmla="*/ 0 h 166"/>
                  <a:gd name="T8" fmla="*/ 0 w 167"/>
                  <a:gd name="T9" fmla="*/ 0 h 166"/>
                  <a:gd name="T10" fmla="*/ 0 w 167"/>
                  <a:gd name="T11" fmla="*/ 0 h 166"/>
                  <a:gd name="T12" fmla="*/ 0 w 167"/>
                  <a:gd name="T13" fmla="*/ 0 h 166"/>
                  <a:gd name="T14" fmla="*/ 0 w 167"/>
                  <a:gd name="T15" fmla="*/ 0 h 166"/>
                  <a:gd name="T16" fmla="*/ 0 w 167"/>
                  <a:gd name="T17" fmla="*/ 0 h 166"/>
                  <a:gd name="T18" fmla="*/ 0 w 167"/>
                  <a:gd name="T19" fmla="*/ 0 h 166"/>
                  <a:gd name="T20" fmla="*/ 0 w 167"/>
                  <a:gd name="T21" fmla="*/ 0 h 166"/>
                  <a:gd name="T22" fmla="*/ 0 w 167"/>
                  <a:gd name="T23" fmla="*/ 0 h 166"/>
                  <a:gd name="T24" fmla="*/ 0 w 167"/>
                  <a:gd name="T25" fmla="*/ 0 h 166"/>
                  <a:gd name="T26" fmla="*/ 0 w 167"/>
                  <a:gd name="T27" fmla="*/ 0 h 166"/>
                  <a:gd name="T28" fmla="*/ 0 w 167"/>
                  <a:gd name="T29" fmla="*/ 0 h 166"/>
                  <a:gd name="T30" fmla="*/ 0 w 167"/>
                  <a:gd name="T31" fmla="*/ 0 h 166"/>
                  <a:gd name="T32" fmla="*/ 0 w 167"/>
                  <a:gd name="T33" fmla="*/ 0 h 166"/>
                  <a:gd name="T34" fmla="*/ 0 w 167"/>
                  <a:gd name="T35" fmla="*/ 0 h 166"/>
                  <a:gd name="T36" fmla="*/ 0 w 167"/>
                  <a:gd name="T37" fmla="*/ 0 h 166"/>
                  <a:gd name="T38" fmla="*/ 0 w 167"/>
                  <a:gd name="T39" fmla="*/ 0 h 166"/>
                  <a:gd name="T40" fmla="*/ 0 w 167"/>
                  <a:gd name="T41" fmla="*/ 0 h 166"/>
                  <a:gd name="T42" fmla="*/ 0 w 167"/>
                  <a:gd name="T43" fmla="*/ 0 h 166"/>
                  <a:gd name="T44" fmla="*/ 0 w 167"/>
                  <a:gd name="T45" fmla="*/ 0 h 166"/>
                  <a:gd name="T46" fmla="*/ 0 w 167"/>
                  <a:gd name="T47" fmla="*/ 0 h 166"/>
                  <a:gd name="T48" fmla="*/ 0 w 167"/>
                  <a:gd name="T49" fmla="*/ 0 h 166"/>
                  <a:gd name="T50" fmla="*/ 0 w 167"/>
                  <a:gd name="T51" fmla="*/ 0 h 166"/>
                  <a:gd name="T52" fmla="*/ 0 w 167"/>
                  <a:gd name="T53" fmla="*/ 0 h 166"/>
                  <a:gd name="T54" fmla="*/ 0 w 167"/>
                  <a:gd name="T55" fmla="*/ 0 h 166"/>
                  <a:gd name="T56" fmla="*/ 0 w 167"/>
                  <a:gd name="T57" fmla="*/ 0 h 166"/>
                  <a:gd name="T58" fmla="*/ 0 w 167"/>
                  <a:gd name="T59" fmla="*/ 0 h 166"/>
                  <a:gd name="T60" fmla="*/ 0 w 167"/>
                  <a:gd name="T61" fmla="*/ 0 h 166"/>
                  <a:gd name="T62" fmla="*/ 0 w 167"/>
                  <a:gd name="T63" fmla="*/ 0 h 166"/>
                  <a:gd name="T64" fmla="*/ 0 w 167"/>
                  <a:gd name="T65" fmla="*/ 0 h 166"/>
                  <a:gd name="T66" fmla="*/ 0 w 167"/>
                  <a:gd name="T67" fmla="*/ 0 h 166"/>
                  <a:gd name="T68" fmla="*/ 0 w 167"/>
                  <a:gd name="T69" fmla="*/ 0 h 166"/>
                  <a:gd name="T70" fmla="*/ 0 w 167"/>
                  <a:gd name="T71" fmla="*/ 0 h 166"/>
                  <a:gd name="T72" fmla="*/ 0 w 167"/>
                  <a:gd name="T73" fmla="*/ 0 h 166"/>
                  <a:gd name="T74" fmla="*/ 0 w 167"/>
                  <a:gd name="T75" fmla="*/ 0 h 166"/>
                  <a:gd name="T76" fmla="*/ 0 w 167"/>
                  <a:gd name="T77" fmla="*/ 0 h 166"/>
                  <a:gd name="T78" fmla="*/ 0 w 167"/>
                  <a:gd name="T79" fmla="*/ 0 h 166"/>
                  <a:gd name="T80" fmla="*/ 0 w 167"/>
                  <a:gd name="T81" fmla="*/ 0 h 166"/>
                  <a:gd name="T82" fmla="*/ 0 w 167"/>
                  <a:gd name="T83" fmla="*/ 0 h 166"/>
                  <a:gd name="T84" fmla="*/ 0 w 167"/>
                  <a:gd name="T85" fmla="*/ 0 h 166"/>
                  <a:gd name="T86" fmla="*/ 0 w 167"/>
                  <a:gd name="T87" fmla="*/ 0 h 166"/>
                  <a:gd name="T88" fmla="*/ 0 w 167"/>
                  <a:gd name="T89" fmla="*/ 0 h 16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7"/>
                  <a:gd name="T136" fmla="*/ 0 h 166"/>
                  <a:gd name="T137" fmla="*/ 167 w 167"/>
                  <a:gd name="T138" fmla="*/ 166 h 16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7" h="166">
                    <a:moveTo>
                      <a:pt x="84" y="166"/>
                    </a:moveTo>
                    <a:lnTo>
                      <a:pt x="93" y="166"/>
                    </a:lnTo>
                    <a:lnTo>
                      <a:pt x="100" y="165"/>
                    </a:lnTo>
                    <a:lnTo>
                      <a:pt x="108" y="163"/>
                    </a:lnTo>
                    <a:lnTo>
                      <a:pt x="116" y="160"/>
                    </a:lnTo>
                    <a:lnTo>
                      <a:pt x="123" y="157"/>
                    </a:lnTo>
                    <a:lnTo>
                      <a:pt x="130" y="152"/>
                    </a:lnTo>
                    <a:lnTo>
                      <a:pt x="136" y="147"/>
                    </a:lnTo>
                    <a:lnTo>
                      <a:pt x="142" y="142"/>
                    </a:lnTo>
                    <a:lnTo>
                      <a:pt x="153" y="129"/>
                    </a:lnTo>
                    <a:lnTo>
                      <a:pt x="160" y="114"/>
                    </a:lnTo>
                    <a:lnTo>
                      <a:pt x="165" y="98"/>
                    </a:lnTo>
                    <a:lnTo>
                      <a:pt x="167" y="82"/>
                    </a:lnTo>
                    <a:lnTo>
                      <a:pt x="165" y="66"/>
                    </a:lnTo>
                    <a:lnTo>
                      <a:pt x="160" y="51"/>
                    </a:lnTo>
                    <a:lnTo>
                      <a:pt x="153" y="37"/>
                    </a:lnTo>
                    <a:lnTo>
                      <a:pt x="142" y="24"/>
                    </a:lnTo>
                    <a:lnTo>
                      <a:pt x="136" y="19"/>
                    </a:lnTo>
                    <a:lnTo>
                      <a:pt x="130" y="13"/>
                    </a:lnTo>
                    <a:lnTo>
                      <a:pt x="123" y="9"/>
                    </a:lnTo>
                    <a:lnTo>
                      <a:pt x="116" y="6"/>
                    </a:lnTo>
                    <a:lnTo>
                      <a:pt x="108" y="3"/>
                    </a:lnTo>
                    <a:lnTo>
                      <a:pt x="100" y="1"/>
                    </a:lnTo>
                    <a:lnTo>
                      <a:pt x="93" y="0"/>
                    </a:lnTo>
                    <a:lnTo>
                      <a:pt x="84" y="0"/>
                    </a:lnTo>
                    <a:lnTo>
                      <a:pt x="67" y="2"/>
                    </a:lnTo>
                    <a:lnTo>
                      <a:pt x="51" y="6"/>
                    </a:lnTo>
                    <a:lnTo>
                      <a:pt x="37" y="13"/>
                    </a:lnTo>
                    <a:lnTo>
                      <a:pt x="25" y="24"/>
                    </a:lnTo>
                    <a:lnTo>
                      <a:pt x="14" y="36"/>
                    </a:lnTo>
                    <a:lnTo>
                      <a:pt x="7" y="51"/>
                    </a:lnTo>
                    <a:lnTo>
                      <a:pt x="2" y="65"/>
                    </a:lnTo>
                    <a:lnTo>
                      <a:pt x="0" y="82"/>
                    </a:lnTo>
                    <a:lnTo>
                      <a:pt x="1" y="98"/>
                    </a:lnTo>
                    <a:lnTo>
                      <a:pt x="7" y="114"/>
                    </a:lnTo>
                    <a:lnTo>
                      <a:pt x="14" y="129"/>
                    </a:lnTo>
                    <a:lnTo>
                      <a:pt x="25" y="142"/>
                    </a:lnTo>
                    <a:lnTo>
                      <a:pt x="31" y="147"/>
                    </a:lnTo>
                    <a:lnTo>
                      <a:pt x="37" y="152"/>
                    </a:lnTo>
                    <a:lnTo>
                      <a:pt x="45" y="157"/>
                    </a:lnTo>
                    <a:lnTo>
                      <a:pt x="52" y="160"/>
                    </a:lnTo>
                    <a:lnTo>
                      <a:pt x="60" y="163"/>
                    </a:lnTo>
                    <a:lnTo>
                      <a:pt x="68" y="165"/>
                    </a:lnTo>
                    <a:lnTo>
                      <a:pt x="76" y="166"/>
                    </a:lnTo>
                    <a:lnTo>
                      <a:pt x="84" y="16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64" name="Freeform 192"/>
              <p:cNvSpPr>
                <a:spLocks/>
              </p:cNvSpPr>
              <p:nvPr/>
            </p:nvSpPr>
            <p:spPr bwMode="auto">
              <a:xfrm>
                <a:off x="1329" y="2764"/>
                <a:ext cx="34" cy="34"/>
              </a:xfrm>
              <a:custGeom>
                <a:avLst/>
                <a:gdLst>
                  <a:gd name="T0" fmla="*/ 0 w 101"/>
                  <a:gd name="T1" fmla="*/ 0 h 100"/>
                  <a:gd name="T2" fmla="*/ 0 w 101"/>
                  <a:gd name="T3" fmla="*/ 0 h 100"/>
                  <a:gd name="T4" fmla="*/ 0 w 101"/>
                  <a:gd name="T5" fmla="*/ 0 h 100"/>
                  <a:gd name="T6" fmla="*/ 0 w 101"/>
                  <a:gd name="T7" fmla="*/ 0 h 100"/>
                  <a:gd name="T8" fmla="*/ 0 w 101"/>
                  <a:gd name="T9" fmla="*/ 0 h 100"/>
                  <a:gd name="T10" fmla="*/ 0 w 101"/>
                  <a:gd name="T11" fmla="*/ 0 h 100"/>
                  <a:gd name="T12" fmla="*/ 0 w 101"/>
                  <a:gd name="T13" fmla="*/ 0 h 100"/>
                  <a:gd name="T14" fmla="*/ 0 w 101"/>
                  <a:gd name="T15" fmla="*/ 0 h 100"/>
                  <a:gd name="T16" fmla="*/ 0 w 101"/>
                  <a:gd name="T17" fmla="*/ 0 h 100"/>
                  <a:gd name="T18" fmla="*/ 0 w 101"/>
                  <a:gd name="T19" fmla="*/ 0 h 100"/>
                  <a:gd name="T20" fmla="*/ 0 w 101"/>
                  <a:gd name="T21" fmla="*/ 0 h 100"/>
                  <a:gd name="T22" fmla="*/ 0 w 101"/>
                  <a:gd name="T23" fmla="*/ 0 h 100"/>
                  <a:gd name="T24" fmla="*/ 0 w 101"/>
                  <a:gd name="T25" fmla="*/ 0 h 100"/>
                  <a:gd name="T26" fmla="*/ 0 w 101"/>
                  <a:gd name="T27" fmla="*/ 0 h 100"/>
                  <a:gd name="T28" fmla="*/ 0 w 101"/>
                  <a:gd name="T29" fmla="*/ 0 h 100"/>
                  <a:gd name="T30" fmla="*/ 0 w 101"/>
                  <a:gd name="T31" fmla="*/ 0 h 100"/>
                  <a:gd name="T32" fmla="*/ 0 w 101"/>
                  <a:gd name="T33" fmla="*/ 0 h 100"/>
                  <a:gd name="T34" fmla="*/ 0 w 101"/>
                  <a:gd name="T35" fmla="*/ 0 h 100"/>
                  <a:gd name="T36" fmla="*/ 0 w 101"/>
                  <a:gd name="T37" fmla="*/ 0 h 100"/>
                  <a:gd name="T38" fmla="*/ 0 w 101"/>
                  <a:gd name="T39" fmla="*/ 0 h 100"/>
                  <a:gd name="T40" fmla="*/ 0 w 101"/>
                  <a:gd name="T41" fmla="*/ 0 h 100"/>
                  <a:gd name="T42" fmla="*/ 0 w 101"/>
                  <a:gd name="T43" fmla="*/ 0 h 100"/>
                  <a:gd name="T44" fmla="*/ 0 w 101"/>
                  <a:gd name="T45" fmla="*/ 0 h 100"/>
                  <a:gd name="T46" fmla="*/ 0 w 101"/>
                  <a:gd name="T47" fmla="*/ 0 h 100"/>
                  <a:gd name="T48" fmla="*/ 0 w 101"/>
                  <a:gd name="T49" fmla="*/ 0 h 100"/>
                  <a:gd name="T50" fmla="*/ 0 w 101"/>
                  <a:gd name="T51" fmla="*/ 0 h 100"/>
                  <a:gd name="T52" fmla="*/ 0 w 101"/>
                  <a:gd name="T53" fmla="*/ 0 h 100"/>
                  <a:gd name="T54" fmla="*/ 0 w 101"/>
                  <a:gd name="T55" fmla="*/ 0 h 100"/>
                  <a:gd name="T56" fmla="*/ 0 w 101"/>
                  <a:gd name="T57" fmla="*/ 0 h 100"/>
                  <a:gd name="T58" fmla="*/ 0 w 101"/>
                  <a:gd name="T59" fmla="*/ 0 h 100"/>
                  <a:gd name="T60" fmla="*/ 0 w 101"/>
                  <a:gd name="T61" fmla="*/ 0 h 100"/>
                  <a:gd name="T62" fmla="*/ 0 w 101"/>
                  <a:gd name="T63" fmla="*/ 0 h 100"/>
                  <a:gd name="T64" fmla="*/ 0 w 101"/>
                  <a:gd name="T65" fmla="*/ 0 h 100"/>
                  <a:gd name="T66" fmla="*/ 0 w 101"/>
                  <a:gd name="T67" fmla="*/ 0 h 100"/>
                  <a:gd name="T68" fmla="*/ 0 w 101"/>
                  <a:gd name="T69" fmla="*/ 0 h 100"/>
                  <a:gd name="T70" fmla="*/ 0 w 101"/>
                  <a:gd name="T71" fmla="*/ 0 h 100"/>
                  <a:gd name="T72" fmla="*/ 0 w 101"/>
                  <a:gd name="T73" fmla="*/ 0 h 100"/>
                  <a:gd name="T74" fmla="*/ 0 w 101"/>
                  <a:gd name="T75" fmla="*/ 0 h 100"/>
                  <a:gd name="T76" fmla="*/ 0 w 101"/>
                  <a:gd name="T77" fmla="*/ 0 h 100"/>
                  <a:gd name="T78" fmla="*/ 0 w 101"/>
                  <a:gd name="T79" fmla="*/ 0 h 100"/>
                  <a:gd name="T80" fmla="*/ 0 w 101"/>
                  <a:gd name="T81" fmla="*/ 0 h 100"/>
                  <a:gd name="T82" fmla="*/ 0 w 101"/>
                  <a:gd name="T83" fmla="*/ 0 h 100"/>
                  <a:gd name="T84" fmla="*/ 0 w 101"/>
                  <a:gd name="T85" fmla="*/ 0 h 100"/>
                  <a:gd name="T86" fmla="*/ 0 w 101"/>
                  <a:gd name="T87" fmla="*/ 0 h 100"/>
                  <a:gd name="T88" fmla="*/ 0 w 101"/>
                  <a:gd name="T89" fmla="*/ 0 h 1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1"/>
                  <a:gd name="T136" fmla="*/ 0 h 100"/>
                  <a:gd name="T137" fmla="*/ 101 w 101"/>
                  <a:gd name="T138" fmla="*/ 100 h 10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1" h="100">
                    <a:moveTo>
                      <a:pt x="0" y="49"/>
                    </a:moveTo>
                    <a:lnTo>
                      <a:pt x="1" y="40"/>
                    </a:lnTo>
                    <a:lnTo>
                      <a:pt x="4" y="30"/>
                    </a:lnTo>
                    <a:lnTo>
                      <a:pt x="9" y="22"/>
                    </a:lnTo>
                    <a:lnTo>
                      <a:pt x="15" y="14"/>
                    </a:lnTo>
                    <a:lnTo>
                      <a:pt x="19" y="11"/>
                    </a:lnTo>
                    <a:lnTo>
                      <a:pt x="22" y="8"/>
                    </a:lnTo>
                    <a:lnTo>
                      <a:pt x="27" y="6"/>
                    </a:lnTo>
                    <a:lnTo>
                      <a:pt x="32" y="4"/>
                    </a:lnTo>
                    <a:lnTo>
                      <a:pt x="36" y="2"/>
                    </a:lnTo>
                    <a:lnTo>
                      <a:pt x="40" y="1"/>
                    </a:lnTo>
                    <a:lnTo>
                      <a:pt x="46" y="0"/>
                    </a:lnTo>
                    <a:lnTo>
                      <a:pt x="51" y="0"/>
                    </a:lnTo>
                    <a:lnTo>
                      <a:pt x="56" y="0"/>
                    </a:lnTo>
                    <a:lnTo>
                      <a:pt x="61" y="1"/>
                    </a:lnTo>
                    <a:lnTo>
                      <a:pt x="66" y="2"/>
                    </a:lnTo>
                    <a:lnTo>
                      <a:pt x="70" y="4"/>
                    </a:lnTo>
                    <a:lnTo>
                      <a:pt x="74" y="6"/>
                    </a:lnTo>
                    <a:lnTo>
                      <a:pt x="79" y="8"/>
                    </a:lnTo>
                    <a:lnTo>
                      <a:pt x="83" y="11"/>
                    </a:lnTo>
                    <a:lnTo>
                      <a:pt x="86" y="14"/>
                    </a:lnTo>
                    <a:lnTo>
                      <a:pt x="92" y="22"/>
                    </a:lnTo>
                    <a:lnTo>
                      <a:pt x="97" y="30"/>
                    </a:lnTo>
                    <a:lnTo>
                      <a:pt x="100" y="40"/>
                    </a:lnTo>
                    <a:lnTo>
                      <a:pt x="101" y="49"/>
                    </a:lnTo>
                    <a:lnTo>
                      <a:pt x="100" y="60"/>
                    </a:lnTo>
                    <a:lnTo>
                      <a:pt x="97" y="68"/>
                    </a:lnTo>
                    <a:lnTo>
                      <a:pt x="92" y="78"/>
                    </a:lnTo>
                    <a:lnTo>
                      <a:pt x="86" y="85"/>
                    </a:lnTo>
                    <a:lnTo>
                      <a:pt x="79" y="92"/>
                    </a:lnTo>
                    <a:lnTo>
                      <a:pt x="70" y="96"/>
                    </a:lnTo>
                    <a:lnTo>
                      <a:pt x="61" y="99"/>
                    </a:lnTo>
                    <a:lnTo>
                      <a:pt x="51" y="100"/>
                    </a:lnTo>
                    <a:lnTo>
                      <a:pt x="46" y="100"/>
                    </a:lnTo>
                    <a:lnTo>
                      <a:pt x="40" y="99"/>
                    </a:lnTo>
                    <a:lnTo>
                      <a:pt x="36" y="98"/>
                    </a:lnTo>
                    <a:lnTo>
                      <a:pt x="32" y="96"/>
                    </a:lnTo>
                    <a:lnTo>
                      <a:pt x="27" y="94"/>
                    </a:lnTo>
                    <a:lnTo>
                      <a:pt x="22" y="92"/>
                    </a:lnTo>
                    <a:lnTo>
                      <a:pt x="19" y="89"/>
                    </a:lnTo>
                    <a:lnTo>
                      <a:pt x="15" y="85"/>
                    </a:lnTo>
                    <a:lnTo>
                      <a:pt x="9" y="78"/>
                    </a:lnTo>
                    <a:lnTo>
                      <a:pt x="4" y="68"/>
                    </a:lnTo>
                    <a:lnTo>
                      <a:pt x="1" y="60"/>
                    </a:lnTo>
                    <a:lnTo>
                      <a:pt x="0" y="49"/>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65" name="Freeform 193"/>
              <p:cNvSpPr>
                <a:spLocks/>
              </p:cNvSpPr>
              <p:nvPr/>
            </p:nvSpPr>
            <p:spPr bwMode="auto">
              <a:xfrm>
                <a:off x="1396" y="2867"/>
                <a:ext cx="244" cy="153"/>
              </a:xfrm>
              <a:custGeom>
                <a:avLst/>
                <a:gdLst>
                  <a:gd name="T0" fmla="*/ 0 w 733"/>
                  <a:gd name="T1" fmla="*/ 0 h 461"/>
                  <a:gd name="T2" fmla="*/ 0 w 733"/>
                  <a:gd name="T3" fmla="*/ 0 h 461"/>
                  <a:gd name="T4" fmla="*/ 0 w 733"/>
                  <a:gd name="T5" fmla="*/ 0 h 461"/>
                  <a:gd name="T6" fmla="*/ 0 w 733"/>
                  <a:gd name="T7" fmla="*/ 0 h 461"/>
                  <a:gd name="T8" fmla="*/ 0 w 733"/>
                  <a:gd name="T9" fmla="*/ 0 h 461"/>
                  <a:gd name="T10" fmla="*/ 0 w 733"/>
                  <a:gd name="T11" fmla="*/ 0 h 461"/>
                  <a:gd name="T12" fmla="*/ 0 w 733"/>
                  <a:gd name="T13" fmla="*/ 0 h 461"/>
                  <a:gd name="T14" fmla="*/ 0 w 733"/>
                  <a:gd name="T15" fmla="*/ 0 h 461"/>
                  <a:gd name="T16" fmla="*/ 0 w 733"/>
                  <a:gd name="T17" fmla="*/ 0 h 461"/>
                  <a:gd name="T18" fmla="*/ 0 w 733"/>
                  <a:gd name="T19" fmla="*/ 0 h 461"/>
                  <a:gd name="T20" fmla="*/ 0 w 733"/>
                  <a:gd name="T21" fmla="*/ 0 h 461"/>
                  <a:gd name="T22" fmla="*/ 0 w 733"/>
                  <a:gd name="T23" fmla="*/ 0 h 461"/>
                  <a:gd name="T24" fmla="*/ 0 w 733"/>
                  <a:gd name="T25" fmla="*/ 0 h 461"/>
                  <a:gd name="T26" fmla="*/ 0 w 733"/>
                  <a:gd name="T27" fmla="*/ 0 h 461"/>
                  <a:gd name="T28" fmla="*/ 0 w 733"/>
                  <a:gd name="T29" fmla="*/ 0 h 461"/>
                  <a:gd name="T30" fmla="*/ 0 w 733"/>
                  <a:gd name="T31" fmla="*/ 0 h 461"/>
                  <a:gd name="T32" fmla="*/ 0 w 733"/>
                  <a:gd name="T33" fmla="*/ 0 h 461"/>
                  <a:gd name="T34" fmla="*/ 0 w 733"/>
                  <a:gd name="T35" fmla="*/ 0 h 461"/>
                  <a:gd name="T36" fmla="*/ 0 w 733"/>
                  <a:gd name="T37" fmla="*/ 0 h 461"/>
                  <a:gd name="T38" fmla="*/ 0 w 733"/>
                  <a:gd name="T39" fmla="*/ 0 h 461"/>
                  <a:gd name="T40" fmla="*/ 0 w 733"/>
                  <a:gd name="T41" fmla="*/ 0 h 461"/>
                  <a:gd name="T42" fmla="*/ 0 w 733"/>
                  <a:gd name="T43" fmla="*/ 0 h 461"/>
                  <a:gd name="T44" fmla="*/ 0 w 733"/>
                  <a:gd name="T45" fmla="*/ 0 h 461"/>
                  <a:gd name="T46" fmla="*/ 0 w 733"/>
                  <a:gd name="T47" fmla="*/ 0 h 461"/>
                  <a:gd name="T48" fmla="*/ 0 w 733"/>
                  <a:gd name="T49" fmla="*/ 0 h 461"/>
                  <a:gd name="T50" fmla="*/ 0 w 733"/>
                  <a:gd name="T51" fmla="*/ 0 h 461"/>
                  <a:gd name="T52" fmla="*/ 0 w 733"/>
                  <a:gd name="T53" fmla="*/ 0 h 461"/>
                  <a:gd name="T54" fmla="*/ 0 w 733"/>
                  <a:gd name="T55" fmla="*/ 0 h 461"/>
                  <a:gd name="T56" fmla="*/ 0 w 733"/>
                  <a:gd name="T57" fmla="*/ 0 h 461"/>
                  <a:gd name="T58" fmla="*/ 0 w 733"/>
                  <a:gd name="T59" fmla="*/ 0 h 461"/>
                  <a:gd name="T60" fmla="*/ 0 w 733"/>
                  <a:gd name="T61" fmla="*/ 0 h 461"/>
                  <a:gd name="T62" fmla="*/ 0 w 733"/>
                  <a:gd name="T63" fmla="*/ 0 h 461"/>
                  <a:gd name="T64" fmla="*/ 0 w 733"/>
                  <a:gd name="T65" fmla="*/ 0 h 461"/>
                  <a:gd name="T66" fmla="*/ 0 w 733"/>
                  <a:gd name="T67" fmla="*/ 0 h 461"/>
                  <a:gd name="T68" fmla="*/ 0 w 733"/>
                  <a:gd name="T69" fmla="*/ 0 h 461"/>
                  <a:gd name="T70" fmla="*/ 0 w 733"/>
                  <a:gd name="T71" fmla="*/ 0 h 461"/>
                  <a:gd name="T72" fmla="*/ 0 w 733"/>
                  <a:gd name="T73" fmla="*/ 0 h 461"/>
                  <a:gd name="T74" fmla="*/ 0 w 733"/>
                  <a:gd name="T75" fmla="*/ 0 h 461"/>
                  <a:gd name="T76" fmla="*/ 0 w 733"/>
                  <a:gd name="T77" fmla="*/ 0 h 461"/>
                  <a:gd name="T78" fmla="*/ 0 w 733"/>
                  <a:gd name="T79" fmla="*/ 0 h 461"/>
                  <a:gd name="T80" fmla="*/ 0 w 733"/>
                  <a:gd name="T81" fmla="*/ 0 h 461"/>
                  <a:gd name="T82" fmla="*/ 0 w 733"/>
                  <a:gd name="T83" fmla="*/ 0 h 4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3"/>
                  <a:gd name="T127" fmla="*/ 0 h 461"/>
                  <a:gd name="T128" fmla="*/ 733 w 733"/>
                  <a:gd name="T129" fmla="*/ 461 h 4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3" h="461">
                    <a:moveTo>
                      <a:pt x="728" y="50"/>
                    </a:moveTo>
                    <a:lnTo>
                      <a:pt x="728" y="50"/>
                    </a:lnTo>
                    <a:lnTo>
                      <a:pt x="728" y="49"/>
                    </a:lnTo>
                    <a:lnTo>
                      <a:pt x="728" y="46"/>
                    </a:lnTo>
                    <a:lnTo>
                      <a:pt x="727" y="40"/>
                    </a:lnTo>
                    <a:lnTo>
                      <a:pt x="725" y="34"/>
                    </a:lnTo>
                    <a:lnTo>
                      <a:pt x="725" y="32"/>
                    </a:lnTo>
                    <a:lnTo>
                      <a:pt x="718" y="0"/>
                    </a:lnTo>
                    <a:lnTo>
                      <a:pt x="686" y="6"/>
                    </a:lnTo>
                    <a:lnTo>
                      <a:pt x="669" y="8"/>
                    </a:lnTo>
                    <a:lnTo>
                      <a:pt x="48" y="119"/>
                    </a:lnTo>
                    <a:lnTo>
                      <a:pt x="31" y="121"/>
                    </a:lnTo>
                    <a:lnTo>
                      <a:pt x="0" y="127"/>
                    </a:lnTo>
                    <a:lnTo>
                      <a:pt x="5" y="160"/>
                    </a:lnTo>
                    <a:lnTo>
                      <a:pt x="5" y="162"/>
                    </a:lnTo>
                    <a:lnTo>
                      <a:pt x="6" y="167"/>
                    </a:lnTo>
                    <a:lnTo>
                      <a:pt x="7" y="173"/>
                    </a:lnTo>
                    <a:lnTo>
                      <a:pt x="7" y="175"/>
                    </a:lnTo>
                    <a:lnTo>
                      <a:pt x="7" y="176"/>
                    </a:lnTo>
                    <a:lnTo>
                      <a:pt x="7" y="177"/>
                    </a:lnTo>
                    <a:lnTo>
                      <a:pt x="8" y="178"/>
                    </a:lnTo>
                    <a:lnTo>
                      <a:pt x="8" y="179"/>
                    </a:lnTo>
                    <a:lnTo>
                      <a:pt x="8" y="180"/>
                    </a:lnTo>
                    <a:lnTo>
                      <a:pt x="8" y="181"/>
                    </a:lnTo>
                    <a:lnTo>
                      <a:pt x="15" y="213"/>
                    </a:lnTo>
                    <a:lnTo>
                      <a:pt x="26" y="244"/>
                    </a:lnTo>
                    <a:lnTo>
                      <a:pt x="39" y="273"/>
                    </a:lnTo>
                    <a:lnTo>
                      <a:pt x="56" y="301"/>
                    </a:lnTo>
                    <a:lnTo>
                      <a:pt x="74" y="328"/>
                    </a:lnTo>
                    <a:lnTo>
                      <a:pt x="96" y="352"/>
                    </a:lnTo>
                    <a:lnTo>
                      <a:pt x="120" y="375"/>
                    </a:lnTo>
                    <a:lnTo>
                      <a:pt x="147" y="395"/>
                    </a:lnTo>
                    <a:lnTo>
                      <a:pt x="162" y="405"/>
                    </a:lnTo>
                    <a:lnTo>
                      <a:pt x="178" y="414"/>
                    </a:lnTo>
                    <a:lnTo>
                      <a:pt x="194" y="423"/>
                    </a:lnTo>
                    <a:lnTo>
                      <a:pt x="210" y="430"/>
                    </a:lnTo>
                    <a:lnTo>
                      <a:pt x="227" y="437"/>
                    </a:lnTo>
                    <a:lnTo>
                      <a:pt x="244" y="443"/>
                    </a:lnTo>
                    <a:lnTo>
                      <a:pt x="262" y="448"/>
                    </a:lnTo>
                    <a:lnTo>
                      <a:pt x="280" y="453"/>
                    </a:lnTo>
                    <a:lnTo>
                      <a:pt x="298" y="456"/>
                    </a:lnTo>
                    <a:lnTo>
                      <a:pt x="316" y="458"/>
                    </a:lnTo>
                    <a:lnTo>
                      <a:pt x="335" y="460"/>
                    </a:lnTo>
                    <a:lnTo>
                      <a:pt x="354" y="461"/>
                    </a:lnTo>
                    <a:lnTo>
                      <a:pt x="372" y="461"/>
                    </a:lnTo>
                    <a:lnTo>
                      <a:pt x="391" y="460"/>
                    </a:lnTo>
                    <a:lnTo>
                      <a:pt x="410" y="458"/>
                    </a:lnTo>
                    <a:lnTo>
                      <a:pt x="428" y="455"/>
                    </a:lnTo>
                    <a:lnTo>
                      <a:pt x="447" y="452"/>
                    </a:lnTo>
                    <a:lnTo>
                      <a:pt x="465" y="446"/>
                    </a:lnTo>
                    <a:lnTo>
                      <a:pt x="483" y="441"/>
                    </a:lnTo>
                    <a:lnTo>
                      <a:pt x="500" y="435"/>
                    </a:lnTo>
                    <a:lnTo>
                      <a:pt x="518" y="428"/>
                    </a:lnTo>
                    <a:lnTo>
                      <a:pt x="534" y="420"/>
                    </a:lnTo>
                    <a:lnTo>
                      <a:pt x="551" y="411"/>
                    </a:lnTo>
                    <a:lnTo>
                      <a:pt x="567" y="403"/>
                    </a:lnTo>
                    <a:lnTo>
                      <a:pt x="581" y="392"/>
                    </a:lnTo>
                    <a:lnTo>
                      <a:pt x="596" y="382"/>
                    </a:lnTo>
                    <a:lnTo>
                      <a:pt x="611" y="370"/>
                    </a:lnTo>
                    <a:lnTo>
                      <a:pt x="625" y="358"/>
                    </a:lnTo>
                    <a:lnTo>
                      <a:pt x="638" y="346"/>
                    </a:lnTo>
                    <a:lnTo>
                      <a:pt x="650" y="332"/>
                    </a:lnTo>
                    <a:lnTo>
                      <a:pt x="662" y="318"/>
                    </a:lnTo>
                    <a:lnTo>
                      <a:pt x="673" y="303"/>
                    </a:lnTo>
                    <a:lnTo>
                      <a:pt x="691" y="274"/>
                    </a:lnTo>
                    <a:lnTo>
                      <a:pt x="706" y="245"/>
                    </a:lnTo>
                    <a:lnTo>
                      <a:pt x="717" y="215"/>
                    </a:lnTo>
                    <a:lnTo>
                      <a:pt x="726" y="183"/>
                    </a:lnTo>
                    <a:lnTo>
                      <a:pt x="731" y="152"/>
                    </a:lnTo>
                    <a:lnTo>
                      <a:pt x="733" y="119"/>
                    </a:lnTo>
                    <a:lnTo>
                      <a:pt x="733" y="87"/>
                    </a:lnTo>
                    <a:lnTo>
                      <a:pt x="729" y="54"/>
                    </a:lnTo>
                    <a:lnTo>
                      <a:pt x="729" y="53"/>
                    </a:lnTo>
                    <a:lnTo>
                      <a:pt x="729" y="52"/>
                    </a:lnTo>
                    <a:lnTo>
                      <a:pt x="728" y="51"/>
                    </a:lnTo>
                    <a:lnTo>
                      <a:pt x="728" y="5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66" name="Freeform 194"/>
              <p:cNvSpPr>
                <a:spLocks/>
              </p:cNvSpPr>
              <p:nvPr/>
            </p:nvSpPr>
            <p:spPr bwMode="auto">
              <a:xfrm>
                <a:off x="1409" y="2879"/>
                <a:ext cx="220"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8"/>
                    </a:lnTo>
                    <a:lnTo>
                      <a:pt x="657" y="17"/>
                    </a:lnTo>
                    <a:lnTo>
                      <a:pt x="654" y="0"/>
                    </a:lnTo>
                    <a:lnTo>
                      <a:pt x="638" y="3"/>
                    </a:lnTo>
                    <a:lnTo>
                      <a:pt x="16" y="114"/>
                    </a:lnTo>
                    <a:lnTo>
                      <a:pt x="0" y="116"/>
                    </a:lnTo>
                    <a:lnTo>
                      <a:pt x="0" y="118"/>
                    </a:lnTo>
                    <a:lnTo>
                      <a:pt x="1" y="123"/>
                    </a:lnTo>
                    <a:lnTo>
                      <a:pt x="2" y="129"/>
                    </a:lnTo>
                    <a:lnTo>
                      <a:pt x="2" y="132"/>
                    </a:lnTo>
                    <a:lnTo>
                      <a:pt x="2" y="133"/>
                    </a:lnTo>
                    <a:lnTo>
                      <a:pt x="2" y="134"/>
                    </a:lnTo>
                    <a:lnTo>
                      <a:pt x="3" y="135"/>
                    </a:lnTo>
                    <a:lnTo>
                      <a:pt x="3" y="136"/>
                    </a:lnTo>
                    <a:lnTo>
                      <a:pt x="3" y="137"/>
                    </a:lnTo>
                    <a:lnTo>
                      <a:pt x="3" y="138"/>
                    </a:lnTo>
                    <a:lnTo>
                      <a:pt x="9" y="167"/>
                    </a:lnTo>
                    <a:lnTo>
                      <a:pt x="19" y="194"/>
                    </a:lnTo>
                    <a:lnTo>
                      <a:pt x="30" y="221"/>
                    </a:lnTo>
                    <a:lnTo>
                      <a:pt x="45" y="245"/>
                    </a:lnTo>
                    <a:lnTo>
                      <a:pt x="62" y="269"/>
                    </a:lnTo>
                    <a:lnTo>
                      <a:pt x="82" y="291"/>
                    </a:lnTo>
                    <a:lnTo>
                      <a:pt x="104" y="312"/>
                    </a:lnTo>
                    <a:lnTo>
                      <a:pt x="128" y="330"/>
                    </a:lnTo>
                    <a:lnTo>
                      <a:pt x="142" y="338"/>
                    </a:lnTo>
                    <a:lnTo>
                      <a:pt x="156" y="347"/>
                    </a:lnTo>
                    <a:lnTo>
                      <a:pt x="170" y="354"/>
                    </a:lnTo>
                    <a:lnTo>
                      <a:pt x="185" y="362"/>
                    </a:lnTo>
                    <a:lnTo>
                      <a:pt x="201" y="368"/>
                    </a:lnTo>
                    <a:lnTo>
                      <a:pt x="217" y="373"/>
                    </a:lnTo>
                    <a:lnTo>
                      <a:pt x="233" y="377"/>
                    </a:lnTo>
                    <a:lnTo>
                      <a:pt x="249" y="382"/>
                    </a:lnTo>
                    <a:lnTo>
                      <a:pt x="266" y="385"/>
                    </a:lnTo>
                    <a:lnTo>
                      <a:pt x="283" y="387"/>
                    </a:lnTo>
                    <a:lnTo>
                      <a:pt x="299" y="388"/>
                    </a:lnTo>
                    <a:lnTo>
                      <a:pt x="316" y="389"/>
                    </a:lnTo>
                    <a:lnTo>
                      <a:pt x="334" y="389"/>
                    </a:lnTo>
                    <a:lnTo>
                      <a:pt x="351" y="388"/>
                    </a:lnTo>
                    <a:lnTo>
                      <a:pt x="368" y="386"/>
                    </a:lnTo>
                    <a:lnTo>
                      <a:pt x="384" y="384"/>
                    </a:lnTo>
                    <a:lnTo>
                      <a:pt x="401" y="381"/>
                    </a:lnTo>
                    <a:lnTo>
                      <a:pt x="417" y="376"/>
                    </a:lnTo>
                    <a:lnTo>
                      <a:pt x="434" y="372"/>
                    </a:lnTo>
                    <a:lnTo>
                      <a:pt x="450" y="366"/>
                    </a:lnTo>
                    <a:lnTo>
                      <a:pt x="466" y="359"/>
                    </a:lnTo>
                    <a:lnTo>
                      <a:pt x="481" y="353"/>
                    </a:lnTo>
                    <a:lnTo>
                      <a:pt x="496" y="345"/>
                    </a:lnTo>
                    <a:lnTo>
                      <a:pt x="511" y="336"/>
                    </a:lnTo>
                    <a:lnTo>
                      <a:pt x="524" y="328"/>
                    </a:lnTo>
                    <a:lnTo>
                      <a:pt x="538" y="317"/>
                    </a:lnTo>
                    <a:lnTo>
                      <a:pt x="551" y="306"/>
                    </a:lnTo>
                    <a:lnTo>
                      <a:pt x="564" y="296"/>
                    </a:lnTo>
                    <a:lnTo>
                      <a:pt x="575" y="284"/>
                    </a:lnTo>
                    <a:lnTo>
                      <a:pt x="587" y="273"/>
                    </a:lnTo>
                    <a:lnTo>
                      <a:pt x="598" y="260"/>
                    </a:lnTo>
                    <a:lnTo>
                      <a:pt x="607" y="246"/>
                    </a:lnTo>
                    <a:lnTo>
                      <a:pt x="623" y="221"/>
                    </a:lnTo>
                    <a:lnTo>
                      <a:pt x="637" y="194"/>
                    </a:lnTo>
                    <a:lnTo>
                      <a:pt x="647" y="167"/>
                    </a:lnTo>
                    <a:lnTo>
                      <a:pt x="655" y="138"/>
                    </a:lnTo>
                    <a:lnTo>
                      <a:pt x="660" y="109"/>
                    </a:lnTo>
                    <a:lnTo>
                      <a:pt x="662" y="81"/>
                    </a:lnTo>
                    <a:lnTo>
                      <a:pt x="661" y="51"/>
                    </a:lnTo>
                    <a:lnTo>
                      <a:pt x="658" y="22"/>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67" name="Freeform 195"/>
              <p:cNvSpPr>
                <a:spLocks/>
              </p:cNvSpPr>
              <p:nvPr/>
            </p:nvSpPr>
            <p:spPr bwMode="auto">
              <a:xfrm>
                <a:off x="1421" y="2892"/>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3"/>
                    </a:moveTo>
                    <a:lnTo>
                      <a:pt x="325" y="315"/>
                    </a:lnTo>
                    <a:lnTo>
                      <a:pt x="309" y="317"/>
                    </a:lnTo>
                    <a:lnTo>
                      <a:pt x="295" y="318"/>
                    </a:lnTo>
                    <a:lnTo>
                      <a:pt x="279" y="318"/>
                    </a:lnTo>
                    <a:lnTo>
                      <a:pt x="264" y="317"/>
                    </a:lnTo>
                    <a:lnTo>
                      <a:pt x="248" y="316"/>
                    </a:lnTo>
                    <a:lnTo>
                      <a:pt x="233" y="314"/>
                    </a:lnTo>
                    <a:lnTo>
                      <a:pt x="218" y="311"/>
                    </a:lnTo>
                    <a:lnTo>
                      <a:pt x="203" y="308"/>
                    </a:lnTo>
                    <a:lnTo>
                      <a:pt x="189" y="304"/>
                    </a:lnTo>
                    <a:lnTo>
                      <a:pt x="175" y="299"/>
                    </a:lnTo>
                    <a:lnTo>
                      <a:pt x="161" y="293"/>
                    </a:lnTo>
                    <a:lnTo>
                      <a:pt x="147" y="287"/>
                    </a:lnTo>
                    <a:lnTo>
                      <a:pt x="134" y="280"/>
                    </a:lnTo>
                    <a:lnTo>
                      <a:pt x="122" y="273"/>
                    </a:lnTo>
                    <a:lnTo>
                      <a:pt x="109" y="264"/>
                    </a:lnTo>
                    <a:lnTo>
                      <a:pt x="89" y="248"/>
                    </a:lnTo>
                    <a:lnTo>
                      <a:pt x="70" y="231"/>
                    </a:lnTo>
                    <a:lnTo>
                      <a:pt x="54" y="213"/>
                    </a:lnTo>
                    <a:lnTo>
                      <a:pt x="39" y="193"/>
                    </a:lnTo>
                    <a:lnTo>
                      <a:pt x="25" y="172"/>
                    </a:lnTo>
                    <a:lnTo>
                      <a:pt x="15" y="151"/>
                    </a:lnTo>
                    <a:lnTo>
                      <a:pt x="6" y="128"/>
                    </a:lnTo>
                    <a:lnTo>
                      <a:pt x="0" y="104"/>
                    </a:lnTo>
                    <a:lnTo>
                      <a:pt x="589" y="0"/>
                    </a:lnTo>
                    <a:lnTo>
                      <a:pt x="591" y="28"/>
                    </a:lnTo>
                    <a:lnTo>
                      <a:pt x="590" y="54"/>
                    </a:lnTo>
                    <a:lnTo>
                      <a:pt x="587" y="81"/>
                    </a:lnTo>
                    <a:lnTo>
                      <a:pt x="581" y="107"/>
                    </a:lnTo>
                    <a:lnTo>
                      <a:pt x="572" y="132"/>
                    </a:lnTo>
                    <a:lnTo>
                      <a:pt x="561" y="156"/>
                    </a:lnTo>
                    <a:lnTo>
                      <a:pt x="547" y="179"/>
                    </a:lnTo>
                    <a:lnTo>
                      <a:pt x="532" y="201"/>
                    </a:lnTo>
                    <a:lnTo>
                      <a:pt x="514" y="222"/>
                    </a:lnTo>
                    <a:lnTo>
                      <a:pt x="494" y="241"/>
                    </a:lnTo>
                    <a:lnTo>
                      <a:pt x="473" y="258"/>
                    </a:lnTo>
                    <a:lnTo>
                      <a:pt x="449" y="273"/>
                    </a:lnTo>
                    <a:lnTo>
                      <a:pt x="424" y="287"/>
                    </a:lnTo>
                    <a:lnTo>
                      <a:pt x="397" y="298"/>
                    </a:lnTo>
                    <a:lnTo>
                      <a:pt x="370" y="307"/>
                    </a:lnTo>
                    <a:lnTo>
                      <a:pt x="340" y="313"/>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68" name="Freeform 196"/>
              <p:cNvSpPr>
                <a:spLocks/>
              </p:cNvSpPr>
              <p:nvPr/>
            </p:nvSpPr>
            <p:spPr bwMode="auto">
              <a:xfrm>
                <a:off x="1499" y="2846"/>
                <a:ext cx="26" cy="45"/>
              </a:xfrm>
              <a:custGeom>
                <a:avLst/>
                <a:gdLst>
                  <a:gd name="T0" fmla="*/ 0 w 76"/>
                  <a:gd name="T1" fmla="*/ 0 h 136"/>
                  <a:gd name="T2" fmla="*/ 0 w 76"/>
                  <a:gd name="T3" fmla="*/ 0 h 136"/>
                  <a:gd name="T4" fmla="*/ 0 w 76"/>
                  <a:gd name="T5" fmla="*/ 0 h 136"/>
                  <a:gd name="T6" fmla="*/ 0 w 76"/>
                  <a:gd name="T7" fmla="*/ 0 h 136"/>
                  <a:gd name="T8" fmla="*/ 0 w 76"/>
                  <a:gd name="T9" fmla="*/ 0 h 136"/>
                  <a:gd name="T10" fmla="*/ 0 60000 65536"/>
                  <a:gd name="T11" fmla="*/ 0 60000 65536"/>
                  <a:gd name="T12" fmla="*/ 0 60000 65536"/>
                  <a:gd name="T13" fmla="*/ 0 60000 65536"/>
                  <a:gd name="T14" fmla="*/ 0 60000 65536"/>
                  <a:gd name="T15" fmla="*/ 0 w 76"/>
                  <a:gd name="T16" fmla="*/ 0 h 136"/>
                  <a:gd name="T17" fmla="*/ 76 w 76"/>
                  <a:gd name="T18" fmla="*/ 136 h 136"/>
                </a:gdLst>
                <a:ahLst/>
                <a:cxnLst>
                  <a:cxn ang="T10">
                    <a:pos x="T0" y="T1"/>
                  </a:cxn>
                  <a:cxn ang="T11">
                    <a:pos x="T2" y="T3"/>
                  </a:cxn>
                  <a:cxn ang="T12">
                    <a:pos x="T4" y="T5"/>
                  </a:cxn>
                  <a:cxn ang="T13">
                    <a:pos x="T6" y="T7"/>
                  </a:cxn>
                  <a:cxn ang="T14">
                    <a:pos x="T8" y="T9"/>
                  </a:cxn>
                </a:cxnLst>
                <a:rect l="T15" t="T16" r="T17" b="T18"/>
                <a:pathLst>
                  <a:path w="76" h="136">
                    <a:moveTo>
                      <a:pt x="0" y="10"/>
                    </a:moveTo>
                    <a:lnTo>
                      <a:pt x="22" y="136"/>
                    </a:lnTo>
                    <a:lnTo>
                      <a:pt x="76" y="127"/>
                    </a:lnTo>
                    <a:lnTo>
                      <a:pt x="54" y="0"/>
                    </a:lnTo>
                    <a:lnTo>
                      <a:pt x="0" y="1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69" name="Freeform 197"/>
              <p:cNvSpPr>
                <a:spLocks/>
              </p:cNvSpPr>
              <p:nvPr/>
            </p:nvSpPr>
            <p:spPr bwMode="auto">
              <a:xfrm>
                <a:off x="1048" y="2928"/>
                <a:ext cx="245" cy="153"/>
              </a:xfrm>
              <a:custGeom>
                <a:avLst/>
                <a:gdLst>
                  <a:gd name="T0" fmla="*/ 0 w 734"/>
                  <a:gd name="T1" fmla="*/ 0 h 460"/>
                  <a:gd name="T2" fmla="*/ 0 w 734"/>
                  <a:gd name="T3" fmla="*/ 0 h 460"/>
                  <a:gd name="T4" fmla="*/ 0 w 734"/>
                  <a:gd name="T5" fmla="*/ 0 h 460"/>
                  <a:gd name="T6" fmla="*/ 0 w 734"/>
                  <a:gd name="T7" fmla="*/ 0 h 460"/>
                  <a:gd name="T8" fmla="*/ 0 w 734"/>
                  <a:gd name="T9" fmla="*/ 0 h 460"/>
                  <a:gd name="T10" fmla="*/ 0 w 734"/>
                  <a:gd name="T11" fmla="*/ 0 h 460"/>
                  <a:gd name="T12" fmla="*/ 0 w 734"/>
                  <a:gd name="T13" fmla="*/ 0 h 460"/>
                  <a:gd name="T14" fmla="*/ 0 w 734"/>
                  <a:gd name="T15" fmla="*/ 0 h 460"/>
                  <a:gd name="T16" fmla="*/ 0 w 734"/>
                  <a:gd name="T17" fmla="*/ 0 h 460"/>
                  <a:gd name="T18" fmla="*/ 0 w 734"/>
                  <a:gd name="T19" fmla="*/ 0 h 460"/>
                  <a:gd name="T20" fmla="*/ 0 w 734"/>
                  <a:gd name="T21" fmla="*/ 0 h 460"/>
                  <a:gd name="T22" fmla="*/ 0 w 734"/>
                  <a:gd name="T23" fmla="*/ 0 h 460"/>
                  <a:gd name="T24" fmla="*/ 0 w 734"/>
                  <a:gd name="T25" fmla="*/ 0 h 460"/>
                  <a:gd name="T26" fmla="*/ 0 w 734"/>
                  <a:gd name="T27" fmla="*/ 0 h 460"/>
                  <a:gd name="T28" fmla="*/ 0 w 734"/>
                  <a:gd name="T29" fmla="*/ 0 h 460"/>
                  <a:gd name="T30" fmla="*/ 0 w 734"/>
                  <a:gd name="T31" fmla="*/ 0 h 460"/>
                  <a:gd name="T32" fmla="*/ 0 w 734"/>
                  <a:gd name="T33" fmla="*/ 0 h 460"/>
                  <a:gd name="T34" fmla="*/ 0 w 734"/>
                  <a:gd name="T35" fmla="*/ 0 h 460"/>
                  <a:gd name="T36" fmla="*/ 0 w 734"/>
                  <a:gd name="T37" fmla="*/ 0 h 460"/>
                  <a:gd name="T38" fmla="*/ 0 w 734"/>
                  <a:gd name="T39" fmla="*/ 0 h 460"/>
                  <a:gd name="T40" fmla="*/ 0 w 734"/>
                  <a:gd name="T41" fmla="*/ 0 h 460"/>
                  <a:gd name="T42" fmla="*/ 0 w 734"/>
                  <a:gd name="T43" fmla="*/ 0 h 460"/>
                  <a:gd name="T44" fmla="*/ 0 w 734"/>
                  <a:gd name="T45" fmla="*/ 0 h 460"/>
                  <a:gd name="T46" fmla="*/ 0 w 734"/>
                  <a:gd name="T47" fmla="*/ 0 h 460"/>
                  <a:gd name="T48" fmla="*/ 0 w 734"/>
                  <a:gd name="T49" fmla="*/ 0 h 460"/>
                  <a:gd name="T50" fmla="*/ 0 w 734"/>
                  <a:gd name="T51" fmla="*/ 0 h 460"/>
                  <a:gd name="T52" fmla="*/ 0 w 734"/>
                  <a:gd name="T53" fmla="*/ 0 h 460"/>
                  <a:gd name="T54" fmla="*/ 0 w 734"/>
                  <a:gd name="T55" fmla="*/ 0 h 460"/>
                  <a:gd name="T56" fmla="*/ 0 w 734"/>
                  <a:gd name="T57" fmla="*/ 0 h 460"/>
                  <a:gd name="T58" fmla="*/ 0 w 734"/>
                  <a:gd name="T59" fmla="*/ 0 h 460"/>
                  <a:gd name="T60" fmla="*/ 0 w 734"/>
                  <a:gd name="T61" fmla="*/ 0 h 460"/>
                  <a:gd name="T62" fmla="*/ 0 w 734"/>
                  <a:gd name="T63" fmla="*/ 0 h 460"/>
                  <a:gd name="T64" fmla="*/ 0 w 734"/>
                  <a:gd name="T65" fmla="*/ 0 h 460"/>
                  <a:gd name="T66" fmla="*/ 0 w 734"/>
                  <a:gd name="T67" fmla="*/ 0 h 460"/>
                  <a:gd name="T68" fmla="*/ 0 w 734"/>
                  <a:gd name="T69" fmla="*/ 0 h 460"/>
                  <a:gd name="T70" fmla="*/ 0 w 734"/>
                  <a:gd name="T71" fmla="*/ 0 h 460"/>
                  <a:gd name="T72" fmla="*/ 0 w 734"/>
                  <a:gd name="T73" fmla="*/ 0 h 460"/>
                  <a:gd name="T74" fmla="*/ 0 w 734"/>
                  <a:gd name="T75" fmla="*/ 0 h 460"/>
                  <a:gd name="T76" fmla="*/ 0 w 734"/>
                  <a:gd name="T77" fmla="*/ 0 h 460"/>
                  <a:gd name="T78" fmla="*/ 0 w 734"/>
                  <a:gd name="T79" fmla="*/ 0 h 460"/>
                  <a:gd name="T80" fmla="*/ 0 w 734"/>
                  <a:gd name="T81" fmla="*/ 0 h 460"/>
                  <a:gd name="T82" fmla="*/ 0 w 734"/>
                  <a:gd name="T83" fmla="*/ 0 h 4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4"/>
                  <a:gd name="T127" fmla="*/ 0 h 460"/>
                  <a:gd name="T128" fmla="*/ 734 w 734"/>
                  <a:gd name="T129" fmla="*/ 460 h 46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4" h="460">
                    <a:moveTo>
                      <a:pt x="729" y="49"/>
                    </a:moveTo>
                    <a:lnTo>
                      <a:pt x="729" y="49"/>
                    </a:lnTo>
                    <a:lnTo>
                      <a:pt x="729" y="48"/>
                    </a:lnTo>
                    <a:lnTo>
                      <a:pt x="729" y="46"/>
                    </a:lnTo>
                    <a:lnTo>
                      <a:pt x="728" y="40"/>
                    </a:lnTo>
                    <a:lnTo>
                      <a:pt x="726" y="34"/>
                    </a:lnTo>
                    <a:lnTo>
                      <a:pt x="726" y="32"/>
                    </a:lnTo>
                    <a:lnTo>
                      <a:pt x="719" y="0"/>
                    </a:lnTo>
                    <a:lnTo>
                      <a:pt x="687" y="6"/>
                    </a:lnTo>
                    <a:lnTo>
                      <a:pt x="670" y="9"/>
                    </a:lnTo>
                    <a:lnTo>
                      <a:pt x="48" y="118"/>
                    </a:lnTo>
                    <a:lnTo>
                      <a:pt x="32" y="121"/>
                    </a:lnTo>
                    <a:lnTo>
                      <a:pt x="0" y="127"/>
                    </a:lnTo>
                    <a:lnTo>
                      <a:pt x="6" y="159"/>
                    </a:lnTo>
                    <a:lnTo>
                      <a:pt x="6" y="162"/>
                    </a:lnTo>
                    <a:lnTo>
                      <a:pt x="7" y="167"/>
                    </a:lnTo>
                    <a:lnTo>
                      <a:pt x="8" y="173"/>
                    </a:lnTo>
                    <a:lnTo>
                      <a:pt x="8" y="175"/>
                    </a:lnTo>
                    <a:lnTo>
                      <a:pt x="8" y="176"/>
                    </a:lnTo>
                    <a:lnTo>
                      <a:pt x="9" y="177"/>
                    </a:lnTo>
                    <a:lnTo>
                      <a:pt x="9" y="178"/>
                    </a:lnTo>
                    <a:lnTo>
                      <a:pt x="9" y="181"/>
                    </a:lnTo>
                    <a:lnTo>
                      <a:pt x="9" y="182"/>
                    </a:lnTo>
                    <a:lnTo>
                      <a:pt x="16" y="213"/>
                    </a:lnTo>
                    <a:lnTo>
                      <a:pt x="27" y="243"/>
                    </a:lnTo>
                    <a:lnTo>
                      <a:pt x="40" y="273"/>
                    </a:lnTo>
                    <a:lnTo>
                      <a:pt x="57" y="300"/>
                    </a:lnTo>
                    <a:lnTo>
                      <a:pt x="75" y="327"/>
                    </a:lnTo>
                    <a:lnTo>
                      <a:pt x="97" y="351"/>
                    </a:lnTo>
                    <a:lnTo>
                      <a:pt x="121" y="375"/>
                    </a:lnTo>
                    <a:lnTo>
                      <a:pt x="148" y="395"/>
                    </a:lnTo>
                    <a:lnTo>
                      <a:pt x="163" y="404"/>
                    </a:lnTo>
                    <a:lnTo>
                      <a:pt x="179" y="414"/>
                    </a:lnTo>
                    <a:lnTo>
                      <a:pt x="195" y="422"/>
                    </a:lnTo>
                    <a:lnTo>
                      <a:pt x="212" y="430"/>
                    </a:lnTo>
                    <a:lnTo>
                      <a:pt x="228" y="436"/>
                    </a:lnTo>
                    <a:lnTo>
                      <a:pt x="245" y="442"/>
                    </a:lnTo>
                    <a:lnTo>
                      <a:pt x="263" y="448"/>
                    </a:lnTo>
                    <a:lnTo>
                      <a:pt x="281" y="452"/>
                    </a:lnTo>
                    <a:lnTo>
                      <a:pt x="299" y="455"/>
                    </a:lnTo>
                    <a:lnTo>
                      <a:pt x="318" y="458"/>
                    </a:lnTo>
                    <a:lnTo>
                      <a:pt x="336" y="459"/>
                    </a:lnTo>
                    <a:lnTo>
                      <a:pt x="355" y="460"/>
                    </a:lnTo>
                    <a:lnTo>
                      <a:pt x="373" y="460"/>
                    </a:lnTo>
                    <a:lnTo>
                      <a:pt x="392" y="459"/>
                    </a:lnTo>
                    <a:lnTo>
                      <a:pt x="411" y="458"/>
                    </a:lnTo>
                    <a:lnTo>
                      <a:pt x="429" y="455"/>
                    </a:lnTo>
                    <a:lnTo>
                      <a:pt x="448" y="451"/>
                    </a:lnTo>
                    <a:lnTo>
                      <a:pt x="466" y="447"/>
                    </a:lnTo>
                    <a:lnTo>
                      <a:pt x="484" y="441"/>
                    </a:lnTo>
                    <a:lnTo>
                      <a:pt x="501" y="435"/>
                    </a:lnTo>
                    <a:lnTo>
                      <a:pt x="519" y="428"/>
                    </a:lnTo>
                    <a:lnTo>
                      <a:pt x="535" y="420"/>
                    </a:lnTo>
                    <a:lnTo>
                      <a:pt x="552" y="412"/>
                    </a:lnTo>
                    <a:lnTo>
                      <a:pt x="568" y="402"/>
                    </a:lnTo>
                    <a:lnTo>
                      <a:pt x="583" y="392"/>
                    </a:lnTo>
                    <a:lnTo>
                      <a:pt x="597" y="381"/>
                    </a:lnTo>
                    <a:lnTo>
                      <a:pt x="612" y="369"/>
                    </a:lnTo>
                    <a:lnTo>
                      <a:pt x="625" y="357"/>
                    </a:lnTo>
                    <a:lnTo>
                      <a:pt x="639" y="344"/>
                    </a:lnTo>
                    <a:lnTo>
                      <a:pt x="650" y="330"/>
                    </a:lnTo>
                    <a:lnTo>
                      <a:pt x="662" y="316"/>
                    </a:lnTo>
                    <a:lnTo>
                      <a:pt x="673" y="301"/>
                    </a:lnTo>
                    <a:lnTo>
                      <a:pt x="691" y="273"/>
                    </a:lnTo>
                    <a:lnTo>
                      <a:pt x="705" y="243"/>
                    </a:lnTo>
                    <a:lnTo>
                      <a:pt x="717" y="213"/>
                    </a:lnTo>
                    <a:lnTo>
                      <a:pt x="727" y="183"/>
                    </a:lnTo>
                    <a:lnTo>
                      <a:pt x="732" y="151"/>
                    </a:lnTo>
                    <a:lnTo>
                      <a:pt x="734" y="119"/>
                    </a:lnTo>
                    <a:lnTo>
                      <a:pt x="734" y="86"/>
                    </a:lnTo>
                    <a:lnTo>
                      <a:pt x="730" y="54"/>
                    </a:lnTo>
                    <a:lnTo>
                      <a:pt x="730" y="53"/>
                    </a:lnTo>
                    <a:lnTo>
                      <a:pt x="730" y="51"/>
                    </a:lnTo>
                    <a:lnTo>
                      <a:pt x="729" y="50"/>
                    </a:lnTo>
                    <a:lnTo>
                      <a:pt x="729" y="49"/>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70" name="Freeform 198"/>
              <p:cNvSpPr>
                <a:spLocks/>
              </p:cNvSpPr>
              <p:nvPr/>
            </p:nvSpPr>
            <p:spPr bwMode="auto">
              <a:xfrm>
                <a:off x="1061" y="2941"/>
                <a:ext cx="221"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7"/>
                    </a:lnTo>
                    <a:lnTo>
                      <a:pt x="657" y="15"/>
                    </a:lnTo>
                    <a:lnTo>
                      <a:pt x="654" y="0"/>
                    </a:lnTo>
                    <a:lnTo>
                      <a:pt x="638" y="3"/>
                    </a:lnTo>
                    <a:lnTo>
                      <a:pt x="16" y="112"/>
                    </a:lnTo>
                    <a:lnTo>
                      <a:pt x="0" y="115"/>
                    </a:lnTo>
                    <a:lnTo>
                      <a:pt x="0" y="117"/>
                    </a:lnTo>
                    <a:lnTo>
                      <a:pt x="1" y="123"/>
                    </a:lnTo>
                    <a:lnTo>
                      <a:pt x="2" y="129"/>
                    </a:lnTo>
                    <a:lnTo>
                      <a:pt x="2" y="131"/>
                    </a:lnTo>
                    <a:lnTo>
                      <a:pt x="2" y="132"/>
                    </a:lnTo>
                    <a:lnTo>
                      <a:pt x="2" y="133"/>
                    </a:lnTo>
                    <a:lnTo>
                      <a:pt x="3" y="134"/>
                    </a:lnTo>
                    <a:lnTo>
                      <a:pt x="3" y="135"/>
                    </a:lnTo>
                    <a:lnTo>
                      <a:pt x="3" y="136"/>
                    </a:lnTo>
                    <a:lnTo>
                      <a:pt x="9" y="165"/>
                    </a:lnTo>
                    <a:lnTo>
                      <a:pt x="19" y="191"/>
                    </a:lnTo>
                    <a:lnTo>
                      <a:pt x="30" y="218"/>
                    </a:lnTo>
                    <a:lnTo>
                      <a:pt x="45" y="243"/>
                    </a:lnTo>
                    <a:lnTo>
                      <a:pt x="62" y="267"/>
                    </a:lnTo>
                    <a:lnTo>
                      <a:pt x="82" y="289"/>
                    </a:lnTo>
                    <a:lnTo>
                      <a:pt x="104" y="310"/>
                    </a:lnTo>
                    <a:lnTo>
                      <a:pt x="128" y="328"/>
                    </a:lnTo>
                    <a:lnTo>
                      <a:pt x="142" y="338"/>
                    </a:lnTo>
                    <a:lnTo>
                      <a:pt x="156" y="346"/>
                    </a:lnTo>
                    <a:lnTo>
                      <a:pt x="170" y="354"/>
                    </a:lnTo>
                    <a:lnTo>
                      <a:pt x="185" y="360"/>
                    </a:lnTo>
                    <a:lnTo>
                      <a:pt x="201" y="366"/>
                    </a:lnTo>
                    <a:lnTo>
                      <a:pt x="217" y="373"/>
                    </a:lnTo>
                    <a:lnTo>
                      <a:pt x="233" y="377"/>
                    </a:lnTo>
                    <a:lnTo>
                      <a:pt x="249" y="381"/>
                    </a:lnTo>
                    <a:lnTo>
                      <a:pt x="266" y="384"/>
                    </a:lnTo>
                    <a:lnTo>
                      <a:pt x="283" y="386"/>
                    </a:lnTo>
                    <a:lnTo>
                      <a:pt x="299" y="388"/>
                    </a:lnTo>
                    <a:lnTo>
                      <a:pt x="316" y="389"/>
                    </a:lnTo>
                    <a:lnTo>
                      <a:pt x="334" y="389"/>
                    </a:lnTo>
                    <a:lnTo>
                      <a:pt x="351" y="388"/>
                    </a:lnTo>
                    <a:lnTo>
                      <a:pt x="368" y="385"/>
                    </a:lnTo>
                    <a:lnTo>
                      <a:pt x="385" y="383"/>
                    </a:lnTo>
                    <a:lnTo>
                      <a:pt x="401" y="380"/>
                    </a:lnTo>
                    <a:lnTo>
                      <a:pt x="417" y="376"/>
                    </a:lnTo>
                    <a:lnTo>
                      <a:pt x="434" y="371"/>
                    </a:lnTo>
                    <a:lnTo>
                      <a:pt x="450" y="365"/>
                    </a:lnTo>
                    <a:lnTo>
                      <a:pt x="466" y="359"/>
                    </a:lnTo>
                    <a:lnTo>
                      <a:pt x="481" y="351"/>
                    </a:lnTo>
                    <a:lnTo>
                      <a:pt x="496" y="343"/>
                    </a:lnTo>
                    <a:lnTo>
                      <a:pt x="511" y="335"/>
                    </a:lnTo>
                    <a:lnTo>
                      <a:pt x="524" y="325"/>
                    </a:lnTo>
                    <a:lnTo>
                      <a:pt x="538" y="315"/>
                    </a:lnTo>
                    <a:lnTo>
                      <a:pt x="551" y="305"/>
                    </a:lnTo>
                    <a:lnTo>
                      <a:pt x="564" y="294"/>
                    </a:lnTo>
                    <a:lnTo>
                      <a:pt x="575" y="283"/>
                    </a:lnTo>
                    <a:lnTo>
                      <a:pt x="587" y="270"/>
                    </a:lnTo>
                    <a:lnTo>
                      <a:pt x="598" y="257"/>
                    </a:lnTo>
                    <a:lnTo>
                      <a:pt x="607" y="243"/>
                    </a:lnTo>
                    <a:lnTo>
                      <a:pt x="623" y="218"/>
                    </a:lnTo>
                    <a:lnTo>
                      <a:pt x="637" y="191"/>
                    </a:lnTo>
                    <a:lnTo>
                      <a:pt x="647" y="165"/>
                    </a:lnTo>
                    <a:lnTo>
                      <a:pt x="655" y="136"/>
                    </a:lnTo>
                    <a:lnTo>
                      <a:pt x="660" y="108"/>
                    </a:lnTo>
                    <a:lnTo>
                      <a:pt x="662" y="79"/>
                    </a:lnTo>
                    <a:lnTo>
                      <a:pt x="661" y="49"/>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71" name="Freeform 199"/>
              <p:cNvSpPr>
                <a:spLocks/>
              </p:cNvSpPr>
              <p:nvPr/>
            </p:nvSpPr>
            <p:spPr bwMode="auto">
              <a:xfrm>
                <a:off x="1074" y="2954"/>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2"/>
                    </a:moveTo>
                    <a:lnTo>
                      <a:pt x="325" y="315"/>
                    </a:lnTo>
                    <a:lnTo>
                      <a:pt x="309" y="317"/>
                    </a:lnTo>
                    <a:lnTo>
                      <a:pt x="295" y="318"/>
                    </a:lnTo>
                    <a:lnTo>
                      <a:pt x="279" y="318"/>
                    </a:lnTo>
                    <a:lnTo>
                      <a:pt x="264" y="317"/>
                    </a:lnTo>
                    <a:lnTo>
                      <a:pt x="248" y="316"/>
                    </a:lnTo>
                    <a:lnTo>
                      <a:pt x="233" y="313"/>
                    </a:lnTo>
                    <a:lnTo>
                      <a:pt x="218" y="310"/>
                    </a:lnTo>
                    <a:lnTo>
                      <a:pt x="203" y="307"/>
                    </a:lnTo>
                    <a:lnTo>
                      <a:pt x="189" y="303"/>
                    </a:lnTo>
                    <a:lnTo>
                      <a:pt x="175" y="298"/>
                    </a:lnTo>
                    <a:lnTo>
                      <a:pt x="161" y="292"/>
                    </a:lnTo>
                    <a:lnTo>
                      <a:pt x="147" y="286"/>
                    </a:lnTo>
                    <a:lnTo>
                      <a:pt x="135" y="279"/>
                    </a:lnTo>
                    <a:lnTo>
                      <a:pt x="122" y="271"/>
                    </a:lnTo>
                    <a:lnTo>
                      <a:pt x="109" y="263"/>
                    </a:lnTo>
                    <a:lnTo>
                      <a:pt x="89" y="247"/>
                    </a:lnTo>
                    <a:lnTo>
                      <a:pt x="70" y="230"/>
                    </a:lnTo>
                    <a:lnTo>
                      <a:pt x="53" y="212"/>
                    </a:lnTo>
                    <a:lnTo>
                      <a:pt x="38" y="193"/>
                    </a:lnTo>
                    <a:lnTo>
                      <a:pt x="25" y="171"/>
                    </a:lnTo>
                    <a:lnTo>
                      <a:pt x="15" y="150"/>
                    </a:lnTo>
                    <a:lnTo>
                      <a:pt x="6" y="127"/>
                    </a:lnTo>
                    <a:lnTo>
                      <a:pt x="0" y="104"/>
                    </a:lnTo>
                    <a:lnTo>
                      <a:pt x="589" y="0"/>
                    </a:lnTo>
                    <a:lnTo>
                      <a:pt x="591" y="27"/>
                    </a:lnTo>
                    <a:lnTo>
                      <a:pt x="590" y="54"/>
                    </a:lnTo>
                    <a:lnTo>
                      <a:pt x="587" y="80"/>
                    </a:lnTo>
                    <a:lnTo>
                      <a:pt x="581" y="107"/>
                    </a:lnTo>
                    <a:lnTo>
                      <a:pt x="572" y="131"/>
                    </a:lnTo>
                    <a:lnTo>
                      <a:pt x="561" y="156"/>
                    </a:lnTo>
                    <a:lnTo>
                      <a:pt x="547" y="179"/>
                    </a:lnTo>
                    <a:lnTo>
                      <a:pt x="532" y="200"/>
                    </a:lnTo>
                    <a:lnTo>
                      <a:pt x="514" y="221"/>
                    </a:lnTo>
                    <a:lnTo>
                      <a:pt x="494" y="240"/>
                    </a:lnTo>
                    <a:lnTo>
                      <a:pt x="473" y="257"/>
                    </a:lnTo>
                    <a:lnTo>
                      <a:pt x="449" y="272"/>
                    </a:lnTo>
                    <a:lnTo>
                      <a:pt x="424" y="286"/>
                    </a:lnTo>
                    <a:lnTo>
                      <a:pt x="397" y="298"/>
                    </a:lnTo>
                    <a:lnTo>
                      <a:pt x="370" y="306"/>
                    </a:lnTo>
                    <a:lnTo>
                      <a:pt x="340" y="312"/>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72" name="Freeform 200"/>
              <p:cNvSpPr>
                <a:spLocks/>
              </p:cNvSpPr>
              <p:nvPr/>
            </p:nvSpPr>
            <p:spPr bwMode="auto">
              <a:xfrm>
                <a:off x="1152" y="2907"/>
                <a:ext cx="25" cy="46"/>
              </a:xfrm>
              <a:custGeom>
                <a:avLst/>
                <a:gdLst>
                  <a:gd name="T0" fmla="*/ 0 w 76"/>
                  <a:gd name="T1" fmla="*/ 0 h 137"/>
                  <a:gd name="T2" fmla="*/ 0 w 76"/>
                  <a:gd name="T3" fmla="*/ 0 h 137"/>
                  <a:gd name="T4" fmla="*/ 0 w 76"/>
                  <a:gd name="T5" fmla="*/ 0 h 137"/>
                  <a:gd name="T6" fmla="*/ 0 w 76"/>
                  <a:gd name="T7" fmla="*/ 0 h 137"/>
                  <a:gd name="T8" fmla="*/ 0 w 76"/>
                  <a:gd name="T9" fmla="*/ 0 h 137"/>
                  <a:gd name="T10" fmla="*/ 0 60000 65536"/>
                  <a:gd name="T11" fmla="*/ 0 60000 65536"/>
                  <a:gd name="T12" fmla="*/ 0 60000 65536"/>
                  <a:gd name="T13" fmla="*/ 0 60000 65536"/>
                  <a:gd name="T14" fmla="*/ 0 60000 65536"/>
                  <a:gd name="T15" fmla="*/ 0 w 76"/>
                  <a:gd name="T16" fmla="*/ 0 h 137"/>
                  <a:gd name="T17" fmla="*/ 76 w 76"/>
                  <a:gd name="T18" fmla="*/ 137 h 137"/>
                </a:gdLst>
                <a:ahLst/>
                <a:cxnLst>
                  <a:cxn ang="T10">
                    <a:pos x="T0" y="T1"/>
                  </a:cxn>
                  <a:cxn ang="T11">
                    <a:pos x="T2" y="T3"/>
                  </a:cxn>
                  <a:cxn ang="T12">
                    <a:pos x="T4" y="T5"/>
                  </a:cxn>
                  <a:cxn ang="T13">
                    <a:pos x="T6" y="T7"/>
                  </a:cxn>
                  <a:cxn ang="T14">
                    <a:pos x="T8" y="T9"/>
                  </a:cxn>
                </a:cxnLst>
                <a:rect l="T15" t="T16" r="T17" b="T18"/>
                <a:pathLst>
                  <a:path w="76" h="137">
                    <a:moveTo>
                      <a:pt x="0" y="9"/>
                    </a:moveTo>
                    <a:lnTo>
                      <a:pt x="22" y="137"/>
                    </a:lnTo>
                    <a:lnTo>
                      <a:pt x="76" y="127"/>
                    </a:lnTo>
                    <a:lnTo>
                      <a:pt x="54" y="0"/>
                    </a:lnTo>
                    <a:lnTo>
                      <a:pt x="0" y="9"/>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73" name="Freeform 201"/>
              <p:cNvSpPr>
                <a:spLocks/>
              </p:cNvSpPr>
              <p:nvPr/>
            </p:nvSpPr>
            <p:spPr bwMode="auto">
              <a:xfrm>
                <a:off x="1091" y="2777"/>
                <a:ext cx="474" cy="150"/>
              </a:xfrm>
              <a:custGeom>
                <a:avLst/>
                <a:gdLst>
                  <a:gd name="T0" fmla="*/ 0 w 1423"/>
                  <a:gd name="T1" fmla="*/ 0 h 450"/>
                  <a:gd name="T2" fmla="*/ 0 w 1423"/>
                  <a:gd name="T3" fmla="*/ 0 h 450"/>
                  <a:gd name="T4" fmla="*/ 0 w 1423"/>
                  <a:gd name="T5" fmla="*/ 0 h 450"/>
                  <a:gd name="T6" fmla="*/ 0 w 1423"/>
                  <a:gd name="T7" fmla="*/ 0 h 450"/>
                  <a:gd name="T8" fmla="*/ 0 w 1423"/>
                  <a:gd name="T9" fmla="*/ 0 h 450"/>
                  <a:gd name="T10" fmla="*/ 0 w 1423"/>
                  <a:gd name="T11" fmla="*/ 0 h 450"/>
                  <a:gd name="T12" fmla="*/ 0 w 1423"/>
                  <a:gd name="T13" fmla="*/ 0 h 450"/>
                  <a:gd name="T14" fmla="*/ 0 w 1423"/>
                  <a:gd name="T15" fmla="*/ 0 h 450"/>
                  <a:gd name="T16" fmla="*/ 0 w 1423"/>
                  <a:gd name="T17" fmla="*/ 0 h 450"/>
                  <a:gd name="T18" fmla="*/ 0 w 1423"/>
                  <a:gd name="T19" fmla="*/ 0 h 450"/>
                  <a:gd name="T20" fmla="*/ 0 w 1423"/>
                  <a:gd name="T21" fmla="*/ 0 h 450"/>
                  <a:gd name="T22" fmla="*/ 0 w 1423"/>
                  <a:gd name="T23" fmla="*/ 0 h 450"/>
                  <a:gd name="T24" fmla="*/ 0 w 1423"/>
                  <a:gd name="T25" fmla="*/ 0 h 450"/>
                  <a:gd name="T26" fmla="*/ 0 w 1423"/>
                  <a:gd name="T27" fmla="*/ 0 h 450"/>
                  <a:gd name="T28" fmla="*/ 0 w 1423"/>
                  <a:gd name="T29" fmla="*/ 0 h 450"/>
                  <a:gd name="T30" fmla="*/ 0 w 1423"/>
                  <a:gd name="T31" fmla="*/ 0 h 450"/>
                  <a:gd name="T32" fmla="*/ 0 w 1423"/>
                  <a:gd name="T33" fmla="*/ 0 h 450"/>
                  <a:gd name="T34" fmla="*/ 0 w 1423"/>
                  <a:gd name="T35" fmla="*/ 0 h 450"/>
                  <a:gd name="T36" fmla="*/ 0 w 1423"/>
                  <a:gd name="T37" fmla="*/ 0 h 450"/>
                  <a:gd name="T38" fmla="*/ 0 w 1423"/>
                  <a:gd name="T39" fmla="*/ 0 h 450"/>
                  <a:gd name="T40" fmla="*/ 0 w 1423"/>
                  <a:gd name="T41" fmla="*/ 0 h 4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23"/>
                  <a:gd name="T64" fmla="*/ 0 h 450"/>
                  <a:gd name="T65" fmla="*/ 1423 w 1423"/>
                  <a:gd name="T66" fmla="*/ 450 h 4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23" h="450">
                    <a:moveTo>
                      <a:pt x="1354" y="5"/>
                    </a:moveTo>
                    <a:lnTo>
                      <a:pt x="1337" y="8"/>
                    </a:lnTo>
                    <a:lnTo>
                      <a:pt x="49" y="236"/>
                    </a:lnTo>
                    <a:lnTo>
                      <a:pt x="33" y="238"/>
                    </a:lnTo>
                    <a:lnTo>
                      <a:pt x="0" y="245"/>
                    </a:lnTo>
                    <a:lnTo>
                      <a:pt x="5" y="277"/>
                    </a:lnTo>
                    <a:lnTo>
                      <a:pt x="8" y="293"/>
                    </a:lnTo>
                    <a:lnTo>
                      <a:pt x="27" y="400"/>
                    </a:lnTo>
                    <a:lnTo>
                      <a:pt x="31" y="417"/>
                    </a:lnTo>
                    <a:lnTo>
                      <a:pt x="36" y="450"/>
                    </a:lnTo>
                    <a:lnTo>
                      <a:pt x="69" y="444"/>
                    </a:lnTo>
                    <a:lnTo>
                      <a:pt x="85" y="441"/>
                    </a:lnTo>
                    <a:lnTo>
                      <a:pt x="1374" y="214"/>
                    </a:lnTo>
                    <a:lnTo>
                      <a:pt x="1390" y="211"/>
                    </a:lnTo>
                    <a:lnTo>
                      <a:pt x="1423" y="205"/>
                    </a:lnTo>
                    <a:lnTo>
                      <a:pt x="1417" y="173"/>
                    </a:lnTo>
                    <a:lnTo>
                      <a:pt x="1415" y="156"/>
                    </a:lnTo>
                    <a:lnTo>
                      <a:pt x="1396" y="49"/>
                    </a:lnTo>
                    <a:lnTo>
                      <a:pt x="1393" y="33"/>
                    </a:lnTo>
                    <a:lnTo>
                      <a:pt x="1387" y="0"/>
                    </a:lnTo>
                    <a:lnTo>
                      <a:pt x="1354" y="5"/>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74" name="Freeform 202"/>
              <p:cNvSpPr>
                <a:spLocks/>
              </p:cNvSpPr>
              <p:nvPr/>
            </p:nvSpPr>
            <p:spPr bwMode="auto">
              <a:xfrm>
                <a:off x="1104" y="2790"/>
                <a:ext cx="448" cy="124"/>
              </a:xfrm>
              <a:custGeom>
                <a:avLst/>
                <a:gdLst>
                  <a:gd name="T0" fmla="*/ 0 w 1346"/>
                  <a:gd name="T1" fmla="*/ 0 h 373"/>
                  <a:gd name="T2" fmla="*/ 0 w 1346"/>
                  <a:gd name="T3" fmla="*/ 0 h 373"/>
                  <a:gd name="T4" fmla="*/ 0 w 1346"/>
                  <a:gd name="T5" fmla="*/ 0 h 373"/>
                  <a:gd name="T6" fmla="*/ 0 w 1346"/>
                  <a:gd name="T7" fmla="*/ 0 h 373"/>
                  <a:gd name="T8" fmla="*/ 0 w 1346"/>
                  <a:gd name="T9" fmla="*/ 0 h 373"/>
                  <a:gd name="T10" fmla="*/ 0 w 1346"/>
                  <a:gd name="T11" fmla="*/ 0 h 373"/>
                  <a:gd name="T12" fmla="*/ 0 w 1346"/>
                  <a:gd name="T13" fmla="*/ 0 h 373"/>
                  <a:gd name="T14" fmla="*/ 0 w 1346"/>
                  <a:gd name="T15" fmla="*/ 0 h 373"/>
                  <a:gd name="T16" fmla="*/ 0 w 1346"/>
                  <a:gd name="T17" fmla="*/ 0 h 373"/>
                  <a:gd name="T18" fmla="*/ 0 w 1346"/>
                  <a:gd name="T19" fmla="*/ 0 h 373"/>
                  <a:gd name="T20" fmla="*/ 0 w 1346"/>
                  <a:gd name="T21" fmla="*/ 0 h 373"/>
                  <a:gd name="T22" fmla="*/ 0 w 1346"/>
                  <a:gd name="T23" fmla="*/ 0 h 373"/>
                  <a:gd name="T24" fmla="*/ 0 w 1346"/>
                  <a:gd name="T25" fmla="*/ 0 h 3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6"/>
                  <a:gd name="T40" fmla="*/ 0 h 373"/>
                  <a:gd name="T41" fmla="*/ 1346 w 1346"/>
                  <a:gd name="T42" fmla="*/ 373 h 3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6" h="373">
                    <a:moveTo>
                      <a:pt x="1306" y="3"/>
                    </a:moveTo>
                    <a:lnTo>
                      <a:pt x="17" y="231"/>
                    </a:lnTo>
                    <a:lnTo>
                      <a:pt x="0" y="233"/>
                    </a:lnTo>
                    <a:lnTo>
                      <a:pt x="3" y="250"/>
                    </a:lnTo>
                    <a:lnTo>
                      <a:pt x="22" y="357"/>
                    </a:lnTo>
                    <a:lnTo>
                      <a:pt x="25" y="373"/>
                    </a:lnTo>
                    <a:lnTo>
                      <a:pt x="41" y="371"/>
                    </a:lnTo>
                    <a:lnTo>
                      <a:pt x="1330" y="143"/>
                    </a:lnTo>
                    <a:lnTo>
                      <a:pt x="1346" y="140"/>
                    </a:lnTo>
                    <a:lnTo>
                      <a:pt x="1344" y="124"/>
                    </a:lnTo>
                    <a:lnTo>
                      <a:pt x="1325" y="17"/>
                    </a:lnTo>
                    <a:lnTo>
                      <a:pt x="1322" y="0"/>
                    </a:lnTo>
                    <a:lnTo>
                      <a:pt x="1306" y="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75" name="Freeform 203"/>
              <p:cNvSpPr>
                <a:spLocks/>
              </p:cNvSpPr>
              <p:nvPr/>
            </p:nvSpPr>
            <p:spPr bwMode="auto">
              <a:xfrm>
                <a:off x="1117" y="2803"/>
                <a:ext cx="423" cy="99"/>
              </a:xfrm>
              <a:custGeom>
                <a:avLst/>
                <a:gdLst>
                  <a:gd name="T0" fmla="*/ 0 w 1269"/>
                  <a:gd name="T1" fmla="*/ 0 h 296"/>
                  <a:gd name="T2" fmla="*/ 0 w 1269"/>
                  <a:gd name="T3" fmla="*/ 0 h 296"/>
                  <a:gd name="T4" fmla="*/ 0 w 1269"/>
                  <a:gd name="T5" fmla="*/ 0 h 296"/>
                  <a:gd name="T6" fmla="*/ 0 w 1269"/>
                  <a:gd name="T7" fmla="*/ 0 h 296"/>
                  <a:gd name="T8" fmla="*/ 0 w 1269"/>
                  <a:gd name="T9" fmla="*/ 0 h 296"/>
                  <a:gd name="T10" fmla="*/ 0 60000 65536"/>
                  <a:gd name="T11" fmla="*/ 0 60000 65536"/>
                  <a:gd name="T12" fmla="*/ 0 60000 65536"/>
                  <a:gd name="T13" fmla="*/ 0 60000 65536"/>
                  <a:gd name="T14" fmla="*/ 0 60000 65536"/>
                  <a:gd name="T15" fmla="*/ 0 w 1269"/>
                  <a:gd name="T16" fmla="*/ 0 h 296"/>
                  <a:gd name="T17" fmla="*/ 1269 w 1269"/>
                  <a:gd name="T18" fmla="*/ 296 h 296"/>
                </a:gdLst>
                <a:ahLst/>
                <a:cxnLst>
                  <a:cxn ang="T10">
                    <a:pos x="T0" y="T1"/>
                  </a:cxn>
                  <a:cxn ang="T11">
                    <a:pos x="T2" y="T3"/>
                  </a:cxn>
                  <a:cxn ang="T12">
                    <a:pos x="T4" y="T5"/>
                  </a:cxn>
                  <a:cxn ang="T13">
                    <a:pos x="T6" y="T7"/>
                  </a:cxn>
                  <a:cxn ang="T14">
                    <a:pos x="T8" y="T9"/>
                  </a:cxn>
                </a:cxnLst>
                <a:rect l="T15" t="T16" r="T17" b="T18"/>
                <a:pathLst>
                  <a:path w="1269" h="296">
                    <a:moveTo>
                      <a:pt x="1256" y="0"/>
                    </a:moveTo>
                    <a:lnTo>
                      <a:pt x="1269" y="74"/>
                    </a:lnTo>
                    <a:lnTo>
                      <a:pt x="13" y="296"/>
                    </a:lnTo>
                    <a:lnTo>
                      <a:pt x="0" y="222"/>
                    </a:lnTo>
                    <a:lnTo>
                      <a:pt x="1256" y="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76" name="Freeform 204"/>
              <p:cNvSpPr>
                <a:spLocks/>
              </p:cNvSpPr>
              <p:nvPr/>
            </p:nvSpPr>
            <p:spPr bwMode="auto">
              <a:xfrm>
                <a:off x="1317" y="2844"/>
                <a:ext cx="56" cy="323"/>
              </a:xfrm>
              <a:custGeom>
                <a:avLst/>
                <a:gdLst>
                  <a:gd name="T0" fmla="*/ 0 w 166"/>
                  <a:gd name="T1" fmla="*/ 0 h 968"/>
                  <a:gd name="T2" fmla="*/ 0 w 166"/>
                  <a:gd name="T3" fmla="*/ 0 h 968"/>
                  <a:gd name="T4" fmla="*/ 0 w 166"/>
                  <a:gd name="T5" fmla="*/ 0 h 968"/>
                  <a:gd name="T6" fmla="*/ 0 w 166"/>
                  <a:gd name="T7" fmla="*/ 0 h 968"/>
                  <a:gd name="T8" fmla="*/ 0 w 166"/>
                  <a:gd name="T9" fmla="*/ 0 h 968"/>
                  <a:gd name="T10" fmla="*/ 0 w 166"/>
                  <a:gd name="T11" fmla="*/ 0 h 968"/>
                  <a:gd name="T12" fmla="*/ 0 w 166"/>
                  <a:gd name="T13" fmla="*/ 0 h 968"/>
                  <a:gd name="T14" fmla="*/ 0 w 166"/>
                  <a:gd name="T15" fmla="*/ 0 h 968"/>
                  <a:gd name="T16" fmla="*/ 0 w 166"/>
                  <a:gd name="T17" fmla="*/ 0 h 968"/>
                  <a:gd name="T18" fmla="*/ 0 w 166"/>
                  <a:gd name="T19" fmla="*/ 0 h 968"/>
                  <a:gd name="T20" fmla="*/ 0 w 166"/>
                  <a:gd name="T21" fmla="*/ 0 h 968"/>
                  <a:gd name="T22" fmla="*/ 0 w 166"/>
                  <a:gd name="T23" fmla="*/ 0 h 968"/>
                  <a:gd name="T24" fmla="*/ 0 w 166"/>
                  <a:gd name="T25" fmla="*/ 0 h 968"/>
                  <a:gd name="T26" fmla="*/ 0 w 166"/>
                  <a:gd name="T27" fmla="*/ 0 h 968"/>
                  <a:gd name="T28" fmla="*/ 0 w 166"/>
                  <a:gd name="T29" fmla="*/ 0 h 968"/>
                  <a:gd name="T30" fmla="*/ 0 w 166"/>
                  <a:gd name="T31" fmla="*/ 0 h 968"/>
                  <a:gd name="T32" fmla="*/ 0 w 166"/>
                  <a:gd name="T33" fmla="*/ 0 h 968"/>
                  <a:gd name="T34" fmla="*/ 0 w 166"/>
                  <a:gd name="T35" fmla="*/ 0 h 968"/>
                  <a:gd name="T36" fmla="*/ 0 w 166"/>
                  <a:gd name="T37" fmla="*/ 0 h 968"/>
                  <a:gd name="T38" fmla="*/ 0 w 166"/>
                  <a:gd name="T39" fmla="*/ 0 h 968"/>
                  <a:gd name="T40" fmla="*/ 0 w 166"/>
                  <a:gd name="T41" fmla="*/ 0 h 968"/>
                  <a:gd name="T42" fmla="*/ 0 w 166"/>
                  <a:gd name="T43" fmla="*/ 0 h 968"/>
                  <a:gd name="T44" fmla="*/ 0 w 166"/>
                  <a:gd name="T45" fmla="*/ 0 h 968"/>
                  <a:gd name="T46" fmla="*/ 0 w 166"/>
                  <a:gd name="T47" fmla="*/ 0 h 968"/>
                  <a:gd name="T48" fmla="*/ 0 w 166"/>
                  <a:gd name="T49" fmla="*/ 0 h 968"/>
                  <a:gd name="T50" fmla="*/ 0 w 166"/>
                  <a:gd name="T51" fmla="*/ 0 h 968"/>
                  <a:gd name="T52" fmla="*/ 0 w 166"/>
                  <a:gd name="T53" fmla="*/ 0 h 968"/>
                  <a:gd name="T54" fmla="*/ 0 w 166"/>
                  <a:gd name="T55" fmla="*/ 0 h 968"/>
                  <a:gd name="T56" fmla="*/ 0 w 166"/>
                  <a:gd name="T57" fmla="*/ 0 h 968"/>
                  <a:gd name="T58" fmla="*/ 0 w 166"/>
                  <a:gd name="T59" fmla="*/ 0 h 968"/>
                  <a:gd name="T60" fmla="*/ 0 w 166"/>
                  <a:gd name="T61" fmla="*/ 0 h 968"/>
                  <a:gd name="T62" fmla="*/ 0 w 166"/>
                  <a:gd name="T63" fmla="*/ 0 h 968"/>
                  <a:gd name="T64" fmla="*/ 0 w 166"/>
                  <a:gd name="T65" fmla="*/ 0 h 968"/>
                  <a:gd name="T66" fmla="*/ 0 w 166"/>
                  <a:gd name="T67" fmla="*/ 0 h 968"/>
                  <a:gd name="T68" fmla="*/ 0 w 166"/>
                  <a:gd name="T69" fmla="*/ 0 h 968"/>
                  <a:gd name="T70" fmla="*/ 0 w 166"/>
                  <a:gd name="T71" fmla="*/ 0 h 968"/>
                  <a:gd name="T72" fmla="*/ 0 w 166"/>
                  <a:gd name="T73" fmla="*/ 0 h 968"/>
                  <a:gd name="T74" fmla="*/ 0 w 166"/>
                  <a:gd name="T75" fmla="*/ 0 h 968"/>
                  <a:gd name="T76" fmla="*/ 0 w 166"/>
                  <a:gd name="T77" fmla="*/ 0 h 968"/>
                  <a:gd name="T78" fmla="*/ 0 w 166"/>
                  <a:gd name="T79" fmla="*/ 0 h 968"/>
                  <a:gd name="T80" fmla="*/ 0 w 166"/>
                  <a:gd name="T81" fmla="*/ 0 h 968"/>
                  <a:gd name="T82" fmla="*/ 0 w 166"/>
                  <a:gd name="T83" fmla="*/ 0 h 968"/>
                  <a:gd name="T84" fmla="*/ 0 w 166"/>
                  <a:gd name="T85" fmla="*/ 0 h 968"/>
                  <a:gd name="T86" fmla="*/ 0 w 166"/>
                  <a:gd name="T87" fmla="*/ 0 h 968"/>
                  <a:gd name="T88" fmla="*/ 0 w 166"/>
                  <a:gd name="T89" fmla="*/ 0 h 968"/>
                  <a:gd name="T90" fmla="*/ 0 w 166"/>
                  <a:gd name="T91" fmla="*/ 0 h 968"/>
                  <a:gd name="T92" fmla="*/ 0 w 166"/>
                  <a:gd name="T93" fmla="*/ 0 h 96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6"/>
                  <a:gd name="T142" fmla="*/ 0 h 968"/>
                  <a:gd name="T143" fmla="*/ 166 w 166"/>
                  <a:gd name="T144" fmla="*/ 968 h 96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6" h="968">
                    <a:moveTo>
                      <a:pt x="0" y="83"/>
                    </a:moveTo>
                    <a:lnTo>
                      <a:pt x="0" y="885"/>
                    </a:lnTo>
                    <a:lnTo>
                      <a:pt x="1" y="901"/>
                    </a:lnTo>
                    <a:lnTo>
                      <a:pt x="7" y="917"/>
                    </a:lnTo>
                    <a:lnTo>
                      <a:pt x="14" y="932"/>
                    </a:lnTo>
                    <a:lnTo>
                      <a:pt x="25" y="945"/>
                    </a:lnTo>
                    <a:lnTo>
                      <a:pt x="31" y="950"/>
                    </a:lnTo>
                    <a:lnTo>
                      <a:pt x="37" y="954"/>
                    </a:lnTo>
                    <a:lnTo>
                      <a:pt x="44" y="958"/>
                    </a:lnTo>
                    <a:lnTo>
                      <a:pt x="51" y="962"/>
                    </a:lnTo>
                    <a:lnTo>
                      <a:pt x="59" y="965"/>
                    </a:lnTo>
                    <a:lnTo>
                      <a:pt x="67" y="967"/>
                    </a:lnTo>
                    <a:lnTo>
                      <a:pt x="74" y="968"/>
                    </a:lnTo>
                    <a:lnTo>
                      <a:pt x="83" y="968"/>
                    </a:lnTo>
                    <a:lnTo>
                      <a:pt x="91" y="968"/>
                    </a:lnTo>
                    <a:lnTo>
                      <a:pt x="99" y="967"/>
                    </a:lnTo>
                    <a:lnTo>
                      <a:pt x="107" y="965"/>
                    </a:lnTo>
                    <a:lnTo>
                      <a:pt x="115" y="962"/>
                    </a:lnTo>
                    <a:lnTo>
                      <a:pt x="122" y="958"/>
                    </a:lnTo>
                    <a:lnTo>
                      <a:pt x="128" y="954"/>
                    </a:lnTo>
                    <a:lnTo>
                      <a:pt x="135" y="950"/>
                    </a:lnTo>
                    <a:lnTo>
                      <a:pt x="141" y="945"/>
                    </a:lnTo>
                    <a:lnTo>
                      <a:pt x="152" y="932"/>
                    </a:lnTo>
                    <a:lnTo>
                      <a:pt x="159" y="917"/>
                    </a:lnTo>
                    <a:lnTo>
                      <a:pt x="163" y="901"/>
                    </a:lnTo>
                    <a:lnTo>
                      <a:pt x="166" y="885"/>
                    </a:lnTo>
                    <a:lnTo>
                      <a:pt x="166" y="83"/>
                    </a:lnTo>
                    <a:lnTo>
                      <a:pt x="163" y="66"/>
                    </a:lnTo>
                    <a:lnTo>
                      <a:pt x="159" y="51"/>
                    </a:lnTo>
                    <a:lnTo>
                      <a:pt x="152" y="36"/>
                    </a:lnTo>
                    <a:lnTo>
                      <a:pt x="141" y="23"/>
                    </a:lnTo>
                    <a:lnTo>
                      <a:pt x="135" y="18"/>
                    </a:lnTo>
                    <a:lnTo>
                      <a:pt x="128" y="14"/>
                    </a:lnTo>
                    <a:lnTo>
                      <a:pt x="122" y="10"/>
                    </a:lnTo>
                    <a:lnTo>
                      <a:pt x="115" y="7"/>
                    </a:lnTo>
                    <a:lnTo>
                      <a:pt x="107" y="3"/>
                    </a:lnTo>
                    <a:lnTo>
                      <a:pt x="99" y="1"/>
                    </a:lnTo>
                    <a:lnTo>
                      <a:pt x="91" y="0"/>
                    </a:lnTo>
                    <a:lnTo>
                      <a:pt x="83" y="0"/>
                    </a:lnTo>
                    <a:lnTo>
                      <a:pt x="66" y="2"/>
                    </a:lnTo>
                    <a:lnTo>
                      <a:pt x="51" y="7"/>
                    </a:lnTo>
                    <a:lnTo>
                      <a:pt x="36" y="14"/>
                    </a:lnTo>
                    <a:lnTo>
                      <a:pt x="25" y="25"/>
                    </a:lnTo>
                    <a:lnTo>
                      <a:pt x="14" y="36"/>
                    </a:lnTo>
                    <a:lnTo>
                      <a:pt x="7" y="51"/>
                    </a:lnTo>
                    <a:lnTo>
                      <a:pt x="2" y="66"/>
                    </a:lnTo>
                    <a:lnTo>
                      <a:pt x="0" y="8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77" name="Freeform 205"/>
              <p:cNvSpPr>
                <a:spLocks/>
              </p:cNvSpPr>
              <p:nvPr/>
            </p:nvSpPr>
            <p:spPr bwMode="auto">
              <a:xfrm>
                <a:off x="1328" y="2855"/>
                <a:ext cx="34" cy="301"/>
              </a:xfrm>
              <a:custGeom>
                <a:avLst/>
                <a:gdLst>
                  <a:gd name="T0" fmla="*/ 0 w 100"/>
                  <a:gd name="T1" fmla="*/ 0 h 902"/>
                  <a:gd name="T2" fmla="*/ 0 w 100"/>
                  <a:gd name="T3" fmla="*/ 0 h 902"/>
                  <a:gd name="T4" fmla="*/ 0 w 100"/>
                  <a:gd name="T5" fmla="*/ 0 h 902"/>
                  <a:gd name="T6" fmla="*/ 0 w 100"/>
                  <a:gd name="T7" fmla="*/ 0 h 902"/>
                  <a:gd name="T8" fmla="*/ 0 w 100"/>
                  <a:gd name="T9" fmla="*/ 0 h 902"/>
                  <a:gd name="T10" fmla="*/ 0 w 100"/>
                  <a:gd name="T11" fmla="*/ 0 h 902"/>
                  <a:gd name="T12" fmla="*/ 0 w 100"/>
                  <a:gd name="T13" fmla="*/ 0 h 902"/>
                  <a:gd name="T14" fmla="*/ 0 w 100"/>
                  <a:gd name="T15" fmla="*/ 0 h 902"/>
                  <a:gd name="T16" fmla="*/ 0 w 100"/>
                  <a:gd name="T17" fmla="*/ 0 h 902"/>
                  <a:gd name="T18" fmla="*/ 0 w 100"/>
                  <a:gd name="T19" fmla="*/ 0 h 902"/>
                  <a:gd name="T20" fmla="*/ 0 w 100"/>
                  <a:gd name="T21" fmla="*/ 0 h 902"/>
                  <a:gd name="T22" fmla="*/ 0 w 100"/>
                  <a:gd name="T23" fmla="*/ 0 h 902"/>
                  <a:gd name="T24" fmla="*/ 0 w 100"/>
                  <a:gd name="T25" fmla="*/ 0 h 902"/>
                  <a:gd name="T26" fmla="*/ 0 w 100"/>
                  <a:gd name="T27" fmla="*/ 0 h 902"/>
                  <a:gd name="T28" fmla="*/ 0 w 100"/>
                  <a:gd name="T29" fmla="*/ 0 h 902"/>
                  <a:gd name="T30" fmla="*/ 0 w 100"/>
                  <a:gd name="T31" fmla="*/ 0 h 902"/>
                  <a:gd name="T32" fmla="*/ 0 w 100"/>
                  <a:gd name="T33" fmla="*/ 0 h 902"/>
                  <a:gd name="T34" fmla="*/ 0 w 100"/>
                  <a:gd name="T35" fmla="*/ 0 h 902"/>
                  <a:gd name="T36" fmla="*/ 0 w 100"/>
                  <a:gd name="T37" fmla="*/ 0 h 902"/>
                  <a:gd name="T38" fmla="*/ 0 w 100"/>
                  <a:gd name="T39" fmla="*/ 0 h 902"/>
                  <a:gd name="T40" fmla="*/ 0 w 100"/>
                  <a:gd name="T41" fmla="*/ 0 h 902"/>
                  <a:gd name="T42" fmla="*/ 0 w 100"/>
                  <a:gd name="T43" fmla="*/ 0 h 902"/>
                  <a:gd name="T44" fmla="*/ 0 w 100"/>
                  <a:gd name="T45" fmla="*/ 0 h 902"/>
                  <a:gd name="T46" fmla="*/ 0 w 100"/>
                  <a:gd name="T47" fmla="*/ 0 h 902"/>
                  <a:gd name="T48" fmla="*/ 0 w 100"/>
                  <a:gd name="T49" fmla="*/ 0 h 902"/>
                  <a:gd name="T50" fmla="*/ 0 w 100"/>
                  <a:gd name="T51" fmla="*/ 0 h 902"/>
                  <a:gd name="T52" fmla="*/ 0 w 100"/>
                  <a:gd name="T53" fmla="*/ 0 h 902"/>
                  <a:gd name="T54" fmla="*/ 0 w 100"/>
                  <a:gd name="T55" fmla="*/ 0 h 902"/>
                  <a:gd name="T56" fmla="*/ 0 w 100"/>
                  <a:gd name="T57" fmla="*/ 0 h 902"/>
                  <a:gd name="T58" fmla="*/ 0 w 100"/>
                  <a:gd name="T59" fmla="*/ 0 h 902"/>
                  <a:gd name="T60" fmla="*/ 0 w 100"/>
                  <a:gd name="T61" fmla="*/ 0 h 902"/>
                  <a:gd name="T62" fmla="*/ 0 w 100"/>
                  <a:gd name="T63" fmla="*/ 0 h 902"/>
                  <a:gd name="T64" fmla="*/ 0 w 100"/>
                  <a:gd name="T65" fmla="*/ 0 h 902"/>
                  <a:gd name="T66" fmla="*/ 0 w 100"/>
                  <a:gd name="T67" fmla="*/ 0 h 902"/>
                  <a:gd name="T68" fmla="*/ 0 w 100"/>
                  <a:gd name="T69" fmla="*/ 0 h 902"/>
                  <a:gd name="T70" fmla="*/ 0 w 100"/>
                  <a:gd name="T71" fmla="*/ 0 h 902"/>
                  <a:gd name="T72" fmla="*/ 0 w 100"/>
                  <a:gd name="T73" fmla="*/ 0 h 902"/>
                  <a:gd name="T74" fmla="*/ 0 w 100"/>
                  <a:gd name="T75" fmla="*/ 0 h 902"/>
                  <a:gd name="T76" fmla="*/ 0 w 100"/>
                  <a:gd name="T77" fmla="*/ 0 h 902"/>
                  <a:gd name="T78" fmla="*/ 0 w 100"/>
                  <a:gd name="T79" fmla="*/ 0 h 902"/>
                  <a:gd name="T80" fmla="*/ 0 w 100"/>
                  <a:gd name="T81" fmla="*/ 0 h 902"/>
                  <a:gd name="T82" fmla="*/ 0 w 100"/>
                  <a:gd name="T83" fmla="*/ 0 h 902"/>
                  <a:gd name="T84" fmla="*/ 0 w 100"/>
                  <a:gd name="T85" fmla="*/ 0 h 902"/>
                  <a:gd name="T86" fmla="*/ 0 w 100"/>
                  <a:gd name="T87" fmla="*/ 0 h 902"/>
                  <a:gd name="T88" fmla="*/ 0 w 100"/>
                  <a:gd name="T89" fmla="*/ 0 h 902"/>
                  <a:gd name="T90" fmla="*/ 0 w 100"/>
                  <a:gd name="T91" fmla="*/ 0 h 902"/>
                  <a:gd name="T92" fmla="*/ 0 w 100"/>
                  <a:gd name="T93" fmla="*/ 0 h 90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0"/>
                  <a:gd name="T142" fmla="*/ 0 h 902"/>
                  <a:gd name="T143" fmla="*/ 100 w 100"/>
                  <a:gd name="T144" fmla="*/ 902 h 90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0" h="902">
                    <a:moveTo>
                      <a:pt x="0" y="50"/>
                    </a:moveTo>
                    <a:lnTo>
                      <a:pt x="1" y="40"/>
                    </a:lnTo>
                    <a:lnTo>
                      <a:pt x="4" y="31"/>
                    </a:lnTo>
                    <a:lnTo>
                      <a:pt x="9" y="22"/>
                    </a:lnTo>
                    <a:lnTo>
                      <a:pt x="15" y="15"/>
                    </a:lnTo>
                    <a:lnTo>
                      <a:pt x="19" y="12"/>
                    </a:lnTo>
                    <a:lnTo>
                      <a:pt x="22" y="9"/>
                    </a:lnTo>
                    <a:lnTo>
                      <a:pt x="27" y="6"/>
                    </a:lnTo>
                    <a:lnTo>
                      <a:pt x="31" y="4"/>
                    </a:lnTo>
                    <a:lnTo>
                      <a:pt x="36" y="2"/>
                    </a:lnTo>
                    <a:lnTo>
                      <a:pt x="40" y="1"/>
                    </a:lnTo>
                    <a:lnTo>
                      <a:pt x="46" y="0"/>
                    </a:lnTo>
                    <a:lnTo>
                      <a:pt x="50" y="0"/>
                    </a:lnTo>
                    <a:lnTo>
                      <a:pt x="55" y="0"/>
                    </a:lnTo>
                    <a:lnTo>
                      <a:pt x="59" y="1"/>
                    </a:lnTo>
                    <a:lnTo>
                      <a:pt x="65" y="2"/>
                    </a:lnTo>
                    <a:lnTo>
                      <a:pt x="69" y="4"/>
                    </a:lnTo>
                    <a:lnTo>
                      <a:pt x="73" y="6"/>
                    </a:lnTo>
                    <a:lnTo>
                      <a:pt x="77" y="9"/>
                    </a:lnTo>
                    <a:lnTo>
                      <a:pt x="82" y="12"/>
                    </a:lnTo>
                    <a:lnTo>
                      <a:pt x="85" y="15"/>
                    </a:lnTo>
                    <a:lnTo>
                      <a:pt x="91" y="22"/>
                    </a:lnTo>
                    <a:lnTo>
                      <a:pt x="95" y="31"/>
                    </a:lnTo>
                    <a:lnTo>
                      <a:pt x="99" y="40"/>
                    </a:lnTo>
                    <a:lnTo>
                      <a:pt x="100" y="50"/>
                    </a:lnTo>
                    <a:lnTo>
                      <a:pt x="100" y="852"/>
                    </a:lnTo>
                    <a:lnTo>
                      <a:pt x="99" y="862"/>
                    </a:lnTo>
                    <a:lnTo>
                      <a:pt x="95" y="871"/>
                    </a:lnTo>
                    <a:lnTo>
                      <a:pt x="91" y="880"/>
                    </a:lnTo>
                    <a:lnTo>
                      <a:pt x="85" y="887"/>
                    </a:lnTo>
                    <a:lnTo>
                      <a:pt x="77" y="894"/>
                    </a:lnTo>
                    <a:lnTo>
                      <a:pt x="69" y="898"/>
                    </a:lnTo>
                    <a:lnTo>
                      <a:pt x="59" y="901"/>
                    </a:lnTo>
                    <a:lnTo>
                      <a:pt x="50" y="902"/>
                    </a:lnTo>
                    <a:lnTo>
                      <a:pt x="46" y="902"/>
                    </a:lnTo>
                    <a:lnTo>
                      <a:pt x="40" y="901"/>
                    </a:lnTo>
                    <a:lnTo>
                      <a:pt x="36" y="900"/>
                    </a:lnTo>
                    <a:lnTo>
                      <a:pt x="31" y="898"/>
                    </a:lnTo>
                    <a:lnTo>
                      <a:pt x="27" y="896"/>
                    </a:lnTo>
                    <a:lnTo>
                      <a:pt x="22" y="894"/>
                    </a:lnTo>
                    <a:lnTo>
                      <a:pt x="19" y="890"/>
                    </a:lnTo>
                    <a:lnTo>
                      <a:pt x="15" y="887"/>
                    </a:lnTo>
                    <a:lnTo>
                      <a:pt x="9" y="880"/>
                    </a:lnTo>
                    <a:lnTo>
                      <a:pt x="4" y="871"/>
                    </a:lnTo>
                    <a:lnTo>
                      <a:pt x="1" y="862"/>
                    </a:lnTo>
                    <a:lnTo>
                      <a:pt x="0" y="852"/>
                    </a:lnTo>
                    <a:lnTo>
                      <a:pt x="0" y="5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78" name="Freeform 206"/>
              <p:cNvSpPr>
                <a:spLocks/>
              </p:cNvSpPr>
              <p:nvPr/>
            </p:nvSpPr>
            <p:spPr bwMode="auto">
              <a:xfrm>
                <a:off x="1206" y="3085"/>
                <a:ext cx="277" cy="92"/>
              </a:xfrm>
              <a:custGeom>
                <a:avLst/>
                <a:gdLst>
                  <a:gd name="T0" fmla="*/ 0 w 830"/>
                  <a:gd name="T1" fmla="*/ 0 h 274"/>
                  <a:gd name="T2" fmla="*/ 0 w 830"/>
                  <a:gd name="T3" fmla="*/ 0 h 274"/>
                  <a:gd name="T4" fmla="*/ 0 w 830"/>
                  <a:gd name="T5" fmla="*/ 0 h 274"/>
                  <a:gd name="T6" fmla="*/ 0 w 830"/>
                  <a:gd name="T7" fmla="*/ 0 h 274"/>
                  <a:gd name="T8" fmla="*/ 0 w 830"/>
                  <a:gd name="T9" fmla="*/ 0 h 274"/>
                  <a:gd name="T10" fmla="*/ 0 w 830"/>
                  <a:gd name="T11" fmla="*/ 0 h 274"/>
                  <a:gd name="T12" fmla="*/ 0 w 830"/>
                  <a:gd name="T13" fmla="*/ 0 h 274"/>
                  <a:gd name="T14" fmla="*/ 0 w 830"/>
                  <a:gd name="T15" fmla="*/ 0 h 274"/>
                  <a:gd name="T16" fmla="*/ 0 w 830"/>
                  <a:gd name="T17" fmla="*/ 0 h 274"/>
                  <a:gd name="T18" fmla="*/ 0 w 830"/>
                  <a:gd name="T19" fmla="*/ 0 h 274"/>
                  <a:gd name="T20" fmla="*/ 0 w 830"/>
                  <a:gd name="T21" fmla="*/ 0 h 274"/>
                  <a:gd name="T22" fmla="*/ 0 w 830"/>
                  <a:gd name="T23" fmla="*/ 0 h 274"/>
                  <a:gd name="T24" fmla="*/ 0 w 830"/>
                  <a:gd name="T25" fmla="*/ 0 h 274"/>
                  <a:gd name="T26" fmla="*/ 0 w 830"/>
                  <a:gd name="T27" fmla="*/ 0 h 274"/>
                  <a:gd name="T28" fmla="*/ 0 w 830"/>
                  <a:gd name="T29" fmla="*/ 0 h 274"/>
                  <a:gd name="T30" fmla="*/ 0 w 830"/>
                  <a:gd name="T31" fmla="*/ 0 h 274"/>
                  <a:gd name="T32" fmla="*/ 0 w 830"/>
                  <a:gd name="T33" fmla="*/ 0 h 274"/>
                  <a:gd name="T34" fmla="*/ 0 w 830"/>
                  <a:gd name="T35" fmla="*/ 0 h 274"/>
                  <a:gd name="T36" fmla="*/ 0 w 830"/>
                  <a:gd name="T37" fmla="*/ 0 h 274"/>
                  <a:gd name="T38" fmla="*/ 0 w 830"/>
                  <a:gd name="T39" fmla="*/ 0 h 274"/>
                  <a:gd name="T40" fmla="*/ 0 w 830"/>
                  <a:gd name="T41" fmla="*/ 0 h 274"/>
                  <a:gd name="T42" fmla="*/ 0 w 830"/>
                  <a:gd name="T43" fmla="*/ 0 h 274"/>
                  <a:gd name="T44" fmla="*/ 0 w 830"/>
                  <a:gd name="T45" fmla="*/ 0 h 274"/>
                  <a:gd name="T46" fmla="*/ 0 w 830"/>
                  <a:gd name="T47" fmla="*/ 0 h 274"/>
                  <a:gd name="T48" fmla="*/ 0 w 830"/>
                  <a:gd name="T49" fmla="*/ 0 h 274"/>
                  <a:gd name="T50" fmla="*/ 0 w 830"/>
                  <a:gd name="T51" fmla="*/ 0 h 274"/>
                  <a:gd name="T52" fmla="*/ 0 w 830"/>
                  <a:gd name="T53" fmla="*/ 0 h 274"/>
                  <a:gd name="T54" fmla="*/ 0 w 830"/>
                  <a:gd name="T55" fmla="*/ 0 h 274"/>
                  <a:gd name="T56" fmla="*/ 0 w 830"/>
                  <a:gd name="T57" fmla="*/ 0 h 274"/>
                  <a:gd name="T58" fmla="*/ 0 w 830"/>
                  <a:gd name="T59" fmla="*/ 0 h 274"/>
                  <a:gd name="T60" fmla="*/ 0 w 830"/>
                  <a:gd name="T61" fmla="*/ 0 h 274"/>
                  <a:gd name="T62" fmla="*/ 0 w 830"/>
                  <a:gd name="T63" fmla="*/ 0 h 274"/>
                  <a:gd name="T64" fmla="*/ 0 w 830"/>
                  <a:gd name="T65" fmla="*/ 0 h 274"/>
                  <a:gd name="T66" fmla="*/ 0 w 830"/>
                  <a:gd name="T67" fmla="*/ 0 h 274"/>
                  <a:gd name="T68" fmla="*/ 0 w 830"/>
                  <a:gd name="T69" fmla="*/ 0 h 274"/>
                  <a:gd name="T70" fmla="*/ 0 w 830"/>
                  <a:gd name="T71" fmla="*/ 0 h 274"/>
                  <a:gd name="T72" fmla="*/ 0 w 830"/>
                  <a:gd name="T73" fmla="*/ 0 h 274"/>
                  <a:gd name="T74" fmla="*/ 0 w 830"/>
                  <a:gd name="T75" fmla="*/ 0 h 274"/>
                  <a:gd name="T76" fmla="*/ 0 w 830"/>
                  <a:gd name="T77" fmla="*/ 0 h 274"/>
                  <a:gd name="T78" fmla="*/ 0 w 830"/>
                  <a:gd name="T79" fmla="*/ 0 h 274"/>
                  <a:gd name="T80" fmla="*/ 0 w 830"/>
                  <a:gd name="T81" fmla="*/ 0 h 274"/>
                  <a:gd name="T82" fmla="*/ 0 w 830"/>
                  <a:gd name="T83" fmla="*/ 0 h 274"/>
                  <a:gd name="T84" fmla="*/ 0 w 830"/>
                  <a:gd name="T85" fmla="*/ 0 h 274"/>
                  <a:gd name="T86" fmla="*/ 0 w 830"/>
                  <a:gd name="T87" fmla="*/ 0 h 274"/>
                  <a:gd name="T88" fmla="*/ 0 w 830"/>
                  <a:gd name="T89" fmla="*/ 0 h 274"/>
                  <a:gd name="T90" fmla="*/ 0 w 830"/>
                  <a:gd name="T91" fmla="*/ 0 h 2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30"/>
                  <a:gd name="T139" fmla="*/ 0 h 274"/>
                  <a:gd name="T140" fmla="*/ 830 w 830"/>
                  <a:gd name="T141" fmla="*/ 274 h 27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30" h="274">
                    <a:moveTo>
                      <a:pt x="769" y="121"/>
                    </a:moveTo>
                    <a:lnTo>
                      <a:pt x="754" y="107"/>
                    </a:lnTo>
                    <a:lnTo>
                      <a:pt x="738" y="93"/>
                    </a:lnTo>
                    <a:lnTo>
                      <a:pt x="720" y="82"/>
                    </a:lnTo>
                    <a:lnTo>
                      <a:pt x="702" y="70"/>
                    </a:lnTo>
                    <a:lnTo>
                      <a:pt x="682" y="59"/>
                    </a:lnTo>
                    <a:lnTo>
                      <a:pt x="662" y="49"/>
                    </a:lnTo>
                    <a:lnTo>
                      <a:pt x="641" y="40"/>
                    </a:lnTo>
                    <a:lnTo>
                      <a:pt x="618" y="32"/>
                    </a:lnTo>
                    <a:lnTo>
                      <a:pt x="595" y="24"/>
                    </a:lnTo>
                    <a:lnTo>
                      <a:pt x="571" y="18"/>
                    </a:lnTo>
                    <a:lnTo>
                      <a:pt x="546" y="13"/>
                    </a:lnTo>
                    <a:lnTo>
                      <a:pt x="521" y="9"/>
                    </a:lnTo>
                    <a:lnTo>
                      <a:pt x="495" y="4"/>
                    </a:lnTo>
                    <a:lnTo>
                      <a:pt x="469" y="2"/>
                    </a:lnTo>
                    <a:lnTo>
                      <a:pt x="442" y="0"/>
                    </a:lnTo>
                    <a:lnTo>
                      <a:pt x="416" y="0"/>
                    </a:lnTo>
                    <a:lnTo>
                      <a:pt x="373" y="1"/>
                    </a:lnTo>
                    <a:lnTo>
                      <a:pt x="332" y="5"/>
                    </a:lnTo>
                    <a:lnTo>
                      <a:pt x="293" y="12"/>
                    </a:lnTo>
                    <a:lnTo>
                      <a:pt x="255" y="20"/>
                    </a:lnTo>
                    <a:lnTo>
                      <a:pt x="218" y="31"/>
                    </a:lnTo>
                    <a:lnTo>
                      <a:pt x="184" y="44"/>
                    </a:lnTo>
                    <a:lnTo>
                      <a:pt x="152" y="58"/>
                    </a:lnTo>
                    <a:lnTo>
                      <a:pt x="122" y="75"/>
                    </a:lnTo>
                    <a:lnTo>
                      <a:pt x="96" y="93"/>
                    </a:lnTo>
                    <a:lnTo>
                      <a:pt x="71" y="114"/>
                    </a:lnTo>
                    <a:lnTo>
                      <a:pt x="50" y="134"/>
                    </a:lnTo>
                    <a:lnTo>
                      <a:pt x="33" y="157"/>
                    </a:lnTo>
                    <a:lnTo>
                      <a:pt x="19" y="180"/>
                    </a:lnTo>
                    <a:lnTo>
                      <a:pt x="9" y="205"/>
                    </a:lnTo>
                    <a:lnTo>
                      <a:pt x="2" y="230"/>
                    </a:lnTo>
                    <a:lnTo>
                      <a:pt x="0" y="257"/>
                    </a:lnTo>
                    <a:lnTo>
                      <a:pt x="0" y="274"/>
                    </a:lnTo>
                    <a:lnTo>
                      <a:pt x="17" y="274"/>
                    </a:lnTo>
                    <a:lnTo>
                      <a:pt x="813" y="274"/>
                    </a:lnTo>
                    <a:lnTo>
                      <a:pt x="830" y="274"/>
                    </a:lnTo>
                    <a:lnTo>
                      <a:pt x="830" y="257"/>
                    </a:lnTo>
                    <a:lnTo>
                      <a:pt x="829" y="239"/>
                    </a:lnTo>
                    <a:lnTo>
                      <a:pt x="826" y="221"/>
                    </a:lnTo>
                    <a:lnTo>
                      <a:pt x="822" y="204"/>
                    </a:lnTo>
                    <a:lnTo>
                      <a:pt x="814" y="186"/>
                    </a:lnTo>
                    <a:lnTo>
                      <a:pt x="806" y="169"/>
                    </a:lnTo>
                    <a:lnTo>
                      <a:pt x="795" y="153"/>
                    </a:lnTo>
                    <a:lnTo>
                      <a:pt x="783" y="137"/>
                    </a:lnTo>
                    <a:lnTo>
                      <a:pt x="769" y="12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79" name="Freeform 207"/>
              <p:cNvSpPr>
                <a:spLocks/>
              </p:cNvSpPr>
              <p:nvPr/>
            </p:nvSpPr>
            <p:spPr bwMode="auto">
              <a:xfrm>
                <a:off x="1218" y="3096"/>
                <a:ext cx="253" cy="70"/>
              </a:xfrm>
              <a:custGeom>
                <a:avLst/>
                <a:gdLst>
                  <a:gd name="T0" fmla="*/ 0 w 761"/>
                  <a:gd name="T1" fmla="*/ 0 h 208"/>
                  <a:gd name="T2" fmla="*/ 0 w 761"/>
                  <a:gd name="T3" fmla="*/ 0 h 208"/>
                  <a:gd name="T4" fmla="*/ 0 w 761"/>
                  <a:gd name="T5" fmla="*/ 0 h 208"/>
                  <a:gd name="T6" fmla="*/ 0 w 761"/>
                  <a:gd name="T7" fmla="*/ 0 h 208"/>
                  <a:gd name="T8" fmla="*/ 0 w 761"/>
                  <a:gd name="T9" fmla="*/ 0 h 208"/>
                  <a:gd name="T10" fmla="*/ 0 w 761"/>
                  <a:gd name="T11" fmla="*/ 0 h 208"/>
                  <a:gd name="T12" fmla="*/ 0 w 761"/>
                  <a:gd name="T13" fmla="*/ 0 h 208"/>
                  <a:gd name="T14" fmla="*/ 0 w 761"/>
                  <a:gd name="T15" fmla="*/ 0 h 208"/>
                  <a:gd name="T16" fmla="*/ 0 w 761"/>
                  <a:gd name="T17" fmla="*/ 0 h 208"/>
                  <a:gd name="T18" fmla="*/ 0 w 761"/>
                  <a:gd name="T19" fmla="*/ 0 h 208"/>
                  <a:gd name="T20" fmla="*/ 0 w 761"/>
                  <a:gd name="T21" fmla="*/ 0 h 208"/>
                  <a:gd name="T22" fmla="*/ 0 w 761"/>
                  <a:gd name="T23" fmla="*/ 0 h 208"/>
                  <a:gd name="T24" fmla="*/ 0 w 761"/>
                  <a:gd name="T25" fmla="*/ 0 h 208"/>
                  <a:gd name="T26" fmla="*/ 0 w 761"/>
                  <a:gd name="T27" fmla="*/ 0 h 208"/>
                  <a:gd name="T28" fmla="*/ 0 w 761"/>
                  <a:gd name="T29" fmla="*/ 0 h 208"/>
                  <a:gd name="T30" fmla="*/ 0 w 761"/>
                  <a:gd name="T31" fmla="*/ 0 h 208"/>
                  <a:gd name="T32" fmla="*/ 0 w 761"/>
                  <a:gd name="T33" fmla="*/ 0 h 208"/>
                  <a:gd name="T34" fmla="*/ 0 w 761"/>
                  <a:gd name="T35" fmla="*/ 0 h 208"/>
                  <a:gd name="T36" fmla="*/ 0 w 761"/>
                  <a:gd name="T37" fmla="*/ 0 h 208"/>
                  <a:gd name="T38" fmla="*/ 0 w 761"/>
                  <a:gd name="T39" fmla="*/ 0 h 208"/>
                  <a:gd name="T40" fmla="*/ 0 w 761"/>
                  <a:gd name="T41" fmla="*/ 0 h 208"/>
                  <a:gd name="T42" fmla="*/ 0 w 761"/>
                  <a:gd name="T43" fmla="*/ 0 h 208"/>
                  <a:gd name="T44" fmla="*/ 0 w 761"/>
                  <a:gd name="T45" fmla="*/ 0 h 208"/>
                  <a:gd name="T46" fmla="*/ 0 w 761"/>
                  <a:gd name="T47" fmla="*/ 0 h 208"/>
                  <a:gd name="T48" fmla="*/ 0 w 761"/>
                  <a:gd name="T49" fmla="*/ 0 h 208"/>
                  <a:gd name="T50" fmla="*/ 0 w 761"/>
                  <a:gd name="T51" fmla="*/ 0 h 208"/>
                  <a:gd name="T52" fmla="*/ 0 w 761"/>
                  <a:gd name="T53" fmla="*/ 0 h 208"/>
                  <a:gd name="T54" fmla="*/ 0 w 761"/>
                  <a:gd name="T55" fmla="*/ 0 h 208"/>
                  <a:gd name="T56" fmla="*/ 0 w 761"/>
                  <a:gd name="T57" fmla="*/ 0 h 208"/>
                  <a:gd name="T58" fmla="*/ 0 w 761"/>
                  <a:gd name="T59" fmla="*/ 0 h 208"/>
                  <a:gd name="T60" fmla="*/ 0 w 761"/>
                  <a:gd name="T61" fmla="*/ 0 h 208"/>
                  <a:gd name="T62" fmla="*/ 0 w 761"/>
                  <a:gd name="T63" fmla="*/ 0 h 208"/>
                  <a:gd name="T64" fmla="*/ 0 w 761"/>
                  <a:gd name="T65" fmla="*/ 0 h 208"/>
                  <a:gd name="T66" fmla="*/ 0 w 761"/>
                  <a:gd name="T67" fmla="*/ 0 h 208"/>
                  <a:gd name="T68" fmla="*/ 0 w 761"/>
                  <a:gd name="T69" fmla="*/ 0 h 208"/>
                  <a:gd name="T70" fmla="*/ 0 w 761"/>
                  <a:gd name="T71" fmla="*/ 0 h 208"/>
                  <a:gd name="T72" fmla="*/ 0 w 761"/>
                  <a:gd name="T73" fmla="*/ 0 h 208"/>
                  <a:gd name="T74" fmla="*/ 0 w 761"/>
                  <a:gd name="T75" fmla="*/ 0 h 208"/>
                  <a:gd name="T76" fmla="*/ 0 w 761"/>
                  <a:gd name="T77" fmla="*/ 0 h 208"/>
                  <a:gd name="T78" fmla="*/ 0 w 761"/>
                  <a:gd name="T79" fmla="*/ 0 h 208"/>
                  <a:gd name="T80" fmla="*/ 0 w 761"/>
                  <a:gd name="T81" fmla="*/ 0 h 208"/>
                  <a:gd name="T82" fmla="*/ 0 w 761"/>
                  <a:gd name="T83" fmla="*/ 0 h 208"/>
                  <a:gd name="T84" fmla="*/ 0 w 761"/>
                  <a:gd name="T85" fmla="*/ 0 h 208"/>
                  <a:gd name="T86" fmla="*/ 0 w 761"/>
                  <a:gd name="T87" fmla="*/ 0 h 208"/>
                  <a:gd name="T88" fmla="*/ 0 w 761"/>
                  <a:gd name="T89" fmla="*/ 0 h 208"/>
                  <a:gd name="T90" fmla="*/ 0 w 761"/>
                  <a:gd name="T91" fmla="*/ 0 h 208"/>
                  <a:gd name="T92" fmla="*/ 0 w 761"/>
                  <a:gd name="T93" fmla="*/ 0 h 208"/>
                  <a:gd name="T94" fmla="*/ 0 w 761"/>
                  <a:gd name="T95" fmla="*/ 0 h 208"/>
                  <a:gd name="T96" fmla="*/ 0 w 761"/>
                  <a:gd name="T97" fmla="*/ 0 h 208"/>
                  <a:gd name="T98" fmla="*/ 0 w 761"/>
                  <a:gd name="T99" fmla="*/ 0 h 20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61"/>
                  <a:gd name="T151" fmla="*/ 0 h 208"/>
                  <a:gd name="T152" fmla="*/ 761 w 761"/>
                  <a:gd name="T153" fmla="*/ 208 h 20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61" h="208">
                    <a:moveTo>
                      <a:pt x="51" y="111"/>
                    </a:moveTo>
                    <a:lnTo>
                      <a:pt x="65" y="99"/>
                    </a:lnTo>
                    <a:lnTo>
                      <a:pt x="80" y="87"/>
                    </a:lnTo>
                    <a:lnTo>
                      <a:pt x="96" y="75"/>
                    </a:lnTo>
                    <a:lnTo>
                      <a:pt x="113" y="65"/>
                    </a:lnTo>
                    <a:lnTo>
                      <a:pt x="131" y="55"/>
                    </a:lnTo>
                    <a:lnTo>
                      <a:pt x="150" y="46"/>
                    </a:lnTo>
                    <a:lnTo>
                      <a:pt x="170" y="37"/>
                    </a:lnTo>
                    <a:lnTo>
                      <a:pt x="191" y="30"/>
                    </a:lnTo>
                    <a:lnTo>
                      <a:pt x="213" y="23"/>
                    </a:lnTo>
                    <a:lnTo>
                      <a:pt x="236" y="17"/>
                    </a:lnTo>
                    <a:lnTo>
                      <a:pt x="259" y="12"/>
                    </a:lnTo>
                    <a:lnTo>
                      <a:pt x="282" y="7"/>
                    </a:lnTo>
                    <a:lnTo>
                      <a:pt x="307" y="4"/>
                    </a:lnTo>
                    <a:lnTo>
                      <a:pt x="331" y="2"/>
                    </a:lnTo>
                    <a:lnTo>
                      <a:pt x="355" y="0"/>
                    </a:lnTo>
                    <a:lnTo>
                      <a:pt x="381" y="0"/>
                    </a:lnTo>
                    <a:lnTo>
                      <a:pt x="406" y="0"/>
                    </a:lnTo>
                    <a:lnTo>
                      <a:pt x="431" y="2"/>
                    </a:lnTo>
                    <a:lnTo>
                      <a:pt x="455" y="4"/>
                    </a:lnTo>
                    <a:lnTo>
                      <a:pt x="478" y="7"/>
                    </a:lnTo>
                    <a:lnTo>
                      <a:pt x="503" y="12"/>
                    </a:lnTo>
                    <a:lnTo>
                      <a:pt x="525" y="17"/>
                    </a:lnTo>
                    <a:lnTo>
                      <a:pt x="547" y="23"/>
                    </a:lnTo>
                    <a:lnTo>
                      <a:pt x="570" y="30"/>
                    </a:lnTo>
                    <a:lnTo>
                      <a:pt x="591" y="37"/>
                    </a:lnTo>
                    <a:lnTo>
                      <a:pt x="611" y="46"/>
                    </a:lnTo>
                    <a:lnTo>
                      <a:pt x="630" y="55"/>
                    </a:lnTo>
                    <a:lnTo>
                      <a:pt x="648" y="65"/>
                    </a:lnTo>
                    <a:lnTo>
                      <a:pt x="665" y="75"/>
                    </a:lnTo>
                    <a:lnTo>
                      <a:pt x="681" y="87"/>
                    </a:lnTo>
                    <a:lnTo>
                      <a:pt x="696" y="99"/>
                    </a:lnTo>
                    <a:lnTo>
                      <a:pt x="709" y="111"/>
                    </a:lnTo>
                    <a:lnTo>
                      <a:pt x="720" y="123"/>
                    </a:lnTo>
                    <a:lnTo>
                      <a:pt x="730" y="135"/>
                    </a:lnTo>
                    <a:lnTo>
                      <a:pt x="737" y="146"/>
                    </a:lnTo>
                    <a:lnTo>
                      <a:pt x="744" y="158"/>
                    </a:lnTo>
                    <a:lnTo>
                      <a:pt x="751" y="171"/>
                    </a:lnTo>
                    <a:lnTo>
                      <a:pt x="755" y="182"/>
                    </a:lnTo>
                    <a:lnTo>
                      <a:pt x="759" y="195"/>
                    </a:lnTo>
                    <a:lnTo>
                      <a:pt x="761" y="208"/>
                    </a:lnTo>
                    <a:lnTo>
                      <a:pt x="0" y="208"/>
                    </a:lnTo>
                    <a:lnTo>
                      <a:pt x="2" y="195"/>
                    </a:lnTo>
                    <a:lnTo>
                      <a:pt x="6" y="182"/>
                    </a:lnTo>
                    <a:lnTo>
                      <a:pt x="11" y="171"/>
                    </a:lnTo>
                    <a:lnTo>
                      <a:pt x="16" y="158"/>
                    </a:lnTo>
                    <a:lnTo>
                      <a:pt x="24" y="146"/>
                    </a:lnTo>
                    <a:lnTo>
                      <a:pt x="31" y="135"/>
                    </a:lnTo>
                    <a:lnTo>
                      <a:pt x="41" y="123"/>
                    </a:lnTo>
                    <a:lnTo>
                      <a:pt x="51" y="111"/>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80" name="Freeform 208"/>
              <p:cNvSpPr>
                <a:spLocks/>
              </p:cNvSpPr>
              <p:nvPr/>
            </p:nvSpPr>
            <p:spPr bwMode="auto">
              <a:xfrm>
                <a:off x="1353" y="3103"/>
                <a:ext cx="98" cy="56"/>
              </a:xfrm>
              <a:custGeom>
                <a:avLst/>
                <a:gdLst>
                  <a:gd name="T0" fmla="*/ 0 w 293"/>
                  <a:gd name="T1" fmla="*/ 0 h 167"/>
                  <a:gd name="T2" fmla="*/ 0 w 293"/>
                  <a:gd name="T3" fmla="*/ 0 h 167"/>
                  <a:gd name="T4" fmla="*/ 0 w 293"/>
                  <a:gd name="T5" fmla="*/ 0 h 167"/>
                  <a:gd name="T6" fmla="*/ 0 w 293"/>
                  <a:gd name="T7" fmla="*/ 0 h 167"/>
                  <a:gd name="T8" fmla="*/ 0 w 293"/>
                  <a:gd name="T9" fmla="*/ 0 h 167"/>
                  <a:gd name="T10" fmla="*/ 0 w 293"/>
                  <a:gd name="T11" fmla="*/ 0 h 167"/>
                  <a:gd name="T12" fmla="*/ 0 w 293"/>
                  <a:gd name="T13" fmla="*/ 0 h 167"/>
                  <a:gd name="T14" fmla="*/ 0 w 293"/>
                  <a:gd name="T15" fmla="*/ 0 h 167"/>
                  <a:gd name="T16" fmla="*/ 0 w 293"/>
                  <a:gd name="T17" fmla="*/ 0 h 167"/>
                  <a:gd name="T18" fmla="*/ 0 w 293"/>
                  <a:gd name="T19" fmla="*/ 0 h 167"/>
                  <a:gd name="T20" fmla="*/ 0 w 293"/>
                  <a:gd name="T21" fmla="*/ 0 h 167"/>
                  <a:gd name="T22" fmla="*/ 0 w 293"/>
                  <a:gd name="T23" fmla="*/ 0 h 167"/>
                  <a:gd name="T24" fmla="*/ 0 w 293"/>
                  <a:gd name="T25" fmla="*/ 0 h 167"/>
                  <a:gd name="T26" fmla="*/ 0 w 293"/>
                  <a:gd name="T27" fmla="*/ 0 h 167"/>
                  <a:gd name="T28" fmla="*/ 0 w 293"/>
                  <a:gd name="T29" fmla="*/ 0 h 167"/>
                  <a:gd name="T30" fmla="*/ 0 w 293"/>
                  <a:gd name="T31" fmla="*/ 0 h 167"/>
                  <a:gd name="T32" fmla="*/ 0 w 293"/>
                  <a:gd name="T33" fmla="*/ 0 h 167"/>
                  <a:gd name="T34" fmla="*/ 0 w 293"/>
                  <a:gd name="T35" fmla="*/ 0 h 167"/>
                  <a:gd name="T36" fmla="*/ 0 w 293"/>
                  <a:gd name="T37" fmla="*/ 0 h 167"/>
                  <a:gd name="T38" fmla="*/ 0 w 293"/>
                  <a:gd name="T39" fmla="*/ 0 h 167"/>
                  <a:gd name="T40" fmla="*/ 0 w 293"/>
                  <a:gd name="T41" fmla="*/ 0 h 167"/>
                  <a:gd name="T42" fmla="*/ 0 w 293"/>
                  <a:gd name="T43" fmla="*/ 0 h 167"/>
                  <a:gd name="T44" fmla="*/ 0 w 293"/>
                  <a:gd name="T45" fmla="*/ 0 h 167"/>
                  <a:gd name="T46" fmla="*/ 0 w 293"/>
                  <a:gd name="T47" fmla="*/ 0 h 167"/>
                  <a:gd name="T48" fmla="*/ 0 w 293"/>
                  <a:gd name="T49" fmla="*/ 0 h 167"/>
                  <a:gd name="T50" fmla="*/ 0 w 293"/>
                  <a:gd name="T51" fmla="*/ 0 h 167"/>
                  <a:gd name="T52" fmla="*/ 0 w 293"/>
                  <a:gd name="T53" fmla="*/ 0 h 167"/>
                  <a:gd name="T54" fmla="*/ 0 w 293"/>
                  <a:gd name="T55" fmla="*/ 0 h 167"/>
                  <a:gd name="T56" fmla="*/ 0 w 293"/>
                  <a:gd name="T57" fmla="*/ 0 h 167"/>
                  <a:gd name="T58" fmla="*/ 0 w 293"/>
                  <a:gd name="T59" fmla="*/ 0 h 167"/>
                  <a:gd name="T60" fmla="*/ 0 w 293"/>
                  <a:gd name="T61" fmla="*/ 0 h 167"/>
                  <a:gd name="T62" fmla="*/ 0 w 293"/>
                  <a:gd name="T63" fmla="*/ 0 h 167"/>
                  <a:gd name="T64" fmla="*/ 0 w 293"/>
                  <a:gd name="T65" fmla="*/ 0 h 167"/>
                  <a:gd name="T66" fmla="*/ 0 w 293"/>
                  <a:gd name="T67" fmla="*/ 0 h 167"/>
                  <a:gd name="T68" fmla="*/ 0 w 293"/>
                  <a:gd name="T69" fmla="*/ 0 h 167"/>
                  <a:gd name="T70" fmla="*/ 0 w 293"/>
                  <a:gd name="T71" fmla="*/ 0 h 167"/>
                  <a:gd name="T72" fmla="*/ 0 w 293"/>
                  <a:gd name="T73" fmla="*/ 0 h 167"/>
                  <a:gd name="T74" fmla="*/ 0 w 293"/>
                  <a:gd name="T75" fmla="*/ 0 h 167"/>
                  <a:gd name="T76" fmla="*/ 0 w 293"/>
                  <a:gd name="T77" fmla="*/ 0 h 167"/>
                  <a:gd name="T78" fmla="*/ 0 w 293"/>
                  <a:gd name="T79" fmla="*/ 0 h 167"/>
                  <a:gd name="T80" fmla="*/ 0 w 293"/>
                  <a:gd name="T81" fmla="*/ 0 h 167"/>
                  <a:gd name="T82" fmla="*/ 0 w 293"/>
                  <a:gd name="T83" fmla="*/ 0 h 167"/>
                  <a:gd name="T84" fmla="*/ 0 w 293"/>
                  <a:gd name="T85" fmla="*/ 0 h 167"/>
                  <a:gd name="T86" fmla="*/ 0 w 293"/>
                  <a:gd name="T87" fmla="*/ 0 h 167"/>
                  <a:gd name="T88" fmla="*/ 0 w 293"/>
                  <a:gd name="T89" fmla="*/ 0 h 167"/>
                  <a:gd name="T90" fmla="*/ 0 w 293"/>
                  <a:gd name="T91" fmla="*/ 0 h 167"/>
                  <a:gd name="T92" fmla="*/ 0 w 293"/>
                  <a:gd name="T93" fmla="*/ 0 h 167"/>
                  <a:gd name="T94" fmla="*/ 0 w 293"/>
                  <a:gd name="T95" fmla="*/ 0 h 167"/>
                  <a:gd name="T96" fmla="*/ 0 w 293"/>
                  <a:gd name="T97" fmla="*/ 0 h 167"/>
                  <a:gd name="T98" fmla="*/ 0 w 293"/>
                  <a:gd name="T99" fmla="*/ 0 h 1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93"/>
                  <a:gd name="T151" fmla="*/ 0 h 167"/>
                  <a:gd name="T152" fmla="*/ 293 w 293"/>
                  <a:gd name="T153" fmla="*/ 167 h 1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93" h="167">
                    <a:moveTo>
                      <a:pt x="11" y="3"/>
                    </a:moveTo>
                    <a:lnTo>
                      <a:pt x="30" y="10"/>
                    </a:lnTo>
                    <a:lnTo>
                      <a:pt x="49" y="16"/>
                    </a:lnTo>
                    <a:lnTo>
                      <a:pt x="67" y="23"/>
                    </a:lnTo>
                    <a:lnTo>
                      <a:pt x="85" y="31"/>
                    </a:lnTo>
                    <a:lnTo>
                      <a:pt x="102" y="39"/>
                    </a:lnTo>
                    <a:lnTo>
                      <a:pt x="118" y="49"/>
                    </a:lnTo>
                    <a:lnTo>
                      <a:pt x="135" y="58"/>
                    </a:lnTo>
                    <a:lnTo>
                      <a:pt x="150" y="68"/>
                    </a:lnTo>
                    <a:lnTo>
                      <a:pt x="165" y="79"/>
                    </a:lnTo>
                    <a:lnTo>
                      <a:pt x="177" y="89"/>
                    </a:lnTo>
                    <a:lnTo>
                      <a:pt x="190" y="101"/>
                    </a:lnTo>
                    <a:lnTo>
                      <a:pt x="203" y="112"/>
                    </a:lnTo>
                    <a:lnTo>
                      <a:pt x="213" y="124"/>
                    </a:lnTo>
                    <a:lnTo>
                      <a:pt x="223" y="136"/>
                    </a:lnTo>
                    <a:lnTo>
                      <a:pt x="232" y="149"/>
                    </a:lnTo>
                    <a:lnTo>
                      <a:pt x="240" y="161"/>
                    </a:lnTo>
                    <a:lnTo>
                      <a:pt x="241" y="162"/>
                    </a:lnTo>
                    <a:lnTo>
                      <a:pt x="241" y="163"/>
                    </a:lnTo>
                    <a:lnTo>
                      <a:pt x="241" y="165"/>
                    </a:lnTo>
                    <a:lnTo>
                      <a:pt x="242" y="167"/>
                    </a:lnTo>
                    <a:lnTo>
                      <a:pt x="293" y="167"/>
                    </a:lnTo>
                    <a:lnTo>
                      <a:pt x="291" y="157"/>
                    </a:lnTo>
                    <a:lnTo>
                      <a:pt x="288" y="146"/>
                    </a:lnTo>
                    <a:lnTo>
                      <a:pt x="284" y="137"/>
                    </a:lnTo>
                    <a:lnTo>
                      <a:pt x="279" y="127"/>
                    </a:lnTo>
                    <a:lnTo>
                      <a:pt x="274" y="118"/>
                    </a:lnTo>
                    <a:lnTo>
                      <a:pt x="267" y="108"/>
                    </a:lnTo>
                    <a:lnTo>
                      <a:pt x="260" y="99"/>
                    </a:lnTo>
                    <a:lnTo>
                      <a:pt x="252" y="90"/>
                    </a:lnTo>
                    <a:lnTo>
                      <a:pt x="241" y="81"/>
                    </a:lnTo>
                    <a:lnTo>
                      <a:pt x="229" y="71"/>
                    </a:lnTo>
                    <a:lnTo>
                      <a:pt x="218" y="62"/>
                    </a:lnTo>
                    <a:lnTo>
                      <a:pt x="204" y="54"/>
                    </a:lnTo>
                    <a:lnTo>
                      <a:pt x="190" y="46"/>
                    </a:lnTo>
                    <a:lnTo>
                      <a:pt x="175" y="38"/>
                    </a:lnTo>
                    <a:lnTo>
                      <a:pt x="160" y="32"/>
                    </a:lnTo>
                    <a:lnTo>
                      <a:pt x="145" y="26"/>
                    </a:lnTo>
                    <a:lnTo>
                      <a:pt x="128" y="20"/>
                    </a:lnTo>
                    <a:lnTo>
                      <a:pt x="111" y="16"/>
                    </a:lnTo>
                    <a:lnTo>
                      <a:pt x="93" y="12"/>
                    </a:lnTo>
                    <a:lnTo>
                      <a:pt x="76" y="8"/>
                    </a:lnTo>
                    <a:lnTo>
                      <a:pt x="57" y="5"/>
                    </a:lnTo>
                    <a:lnTo>
                      <a:pt x="39" y="2"/>
                    </a:lnTo>
                    <a:lnTo>
                      <a:pt x="19" y="1"/>
                    </a:lnTo>
                    <a:lnTo>
                      <a:pt x="0" y="0"/>
                    </a:lnTo>
                    <a:lnTo>
                      <a:pt x="2" y="1"/>
                    </a:lnTo>
                    <a:lnTo>
                      <a:pt x="6" y="1"/>
                    </a:lnTo>
                    <a:lnTo>
                      <a:pt x="9" y="2"/>
                    </a:lnTo>
                    <a:lnTo>
                      <a:pt x="11" y="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81" name="Freeform 209"/>
              <p:cNvSpPr>
                <a:spLocks/>
              </p:cNvSpPr>
              <p:nvPr/>
            </p:nvSpPr>
            <p:spPr bwMode="auto">
              <a:xfrm>
                <a:off x="1208" y="2967"/>
                <a:ext cx="49" cy="75"/>
              </a:xfrm>
              <a:custGeom>
                <a:avLst/>
                <a:gdLst>
                  <a:gd name="T0" fmla="*/ 0 w 145"/>
                  <a:gd name="T1" fmla="*/ 0 h 223"/>
                  <a:gd name="T2" fmla="*/ 0 w 145"/>
                  <a:gd name="T3" fmla="*/ 0 h 223"/>
                  <a:gd name="T4" fmla="*/ 0 w 145"/>
                  <a:gd name="T5" fmla="*/ 0 h 223"/>
                  <a:gd name="T6" fmla="*/ 0 w 145"/>
                  <a:gd name="T7" fmla="*/ 0 h 223"/>
                  <a:gd name="T8" fmla="*/ 0 w 145"/>
                  <a:gd name="T9" fmla="*/ 0 h 223"/>
                  <a:gd name="T10" fmla="*/ 0 w 145"/>
                  <a:gd name="T11" fmla="*/ 0 h 223"/>
                  <a:gd name="T12" fmla="*/ 0 w 145"/>
                  <a:gd name="T13" fmla="*/ 0 h 223"/>
                  <a:gd name="T14" fmla="*/ 0 w 145"/>
                  <a:gd name="T15" fmla="*/ 0 h 223"/>
                  <a:gd name="T16" fmla="*/ 0 w 145"/>
                  <a:gd name="T17" fmla="*/ 0 h 223"/>
                  <a:gd name="T18" fmla="*/ 0 w 145"/>
                  <a:gd name="T19" fmla="*/ 0 h 223"/>
                  <a:gd name="T20" fmla="*/ 0 w 145"/>
                  <a:gd name="T21" fmla="*/ 0 h 223"/>
                  <a:gd name="T22" fmla="*/ 0 w 145"/>
                  <a:gd name="T23" fmla="*/ 0 h 223"/>
                  <a:gd name="T24" fmla="*/ 0 w 145"/>
                  <a:gd name="T25" fmla="*/ 0 h 223"/>
                  <a:gd name="T26" fmla="*/ 0 w 145"/>
                  <a:gd name="T27" fmla="*/ 0 h 223"/>
                  <a:gd name="T28" fmla="*/ 0 w 145"/>
                  <a:gd name="T29" fmla="*/ 0 h 223"/>
                  <a:gd name="T30" fmla="*/ 0 w 145"/>
                  <a:gd name="T31" fmla="*/ 0 h 223"/>
                  <a:gd name="T32" fmla="*/ 0 w 145"/>
                  <a:gd name="T33" fmla="*/ 0 h 223"/>
                  <a:gd name="T34" fmla="*/ 0 w 145"/>
                  <a:gd name="T35" fmla="*/ 0 h 223"/>
                  <a:gd name="T36" fmla="*/ 0 w 145"/>
                  <a:gd name="T37" fmla="*/ 0 h 2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3"/>
                  <a:gd name="T59" fmla="*/ 145 w 145"/>
                  <a:gd name="T60" fmla="*/ 223 h 2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3">
                    <a:moveTo>
                      <a:pt x="91" y="9"/>
                    </a:moveTo>
                    <a:lnTo>
                      <a:pt x="94" y="39"/>
                    </a:lnTo>
                    <a:lnTo>
                      <a:pt x="92" y="69"/>
                    </a:lnTo>
                    <a:lnTo>
                      <a:pt x="86" y="99"/>
                    </a:lnTo>
                    <a:lnTo>
                      <a:pt x="76" y="127"/>
                    </a:lnTo>
                    <a:lnTo>
                      <a:pt x="62" y="154"/>
                    </a:lnTo>
                    <a:lnTo>
                      <a:pt x="44" y="179"/>
                    </a:lnTo>
                    <a:lnTo>
                      <a:pt x="24" y="203"/>
                    </a:lnTo>
                    <a:lnTo>
                      <a:pt x="0" y="223"/>
                    </a:lnTo>
                    <a:lnTo>
                      <a:pt x="33" y="207"/>
                    </a:lnTo>
                    <a:lnTo>
                      <a:pt x="62" y="186"/>
                    </a:lnTo>
                    <a:lnTo>
                      <a:pt x="89" y="161"/>
                    </a:lnTo>
                    <a:lnTo>
                      <a:pt x="110" y="134"/>
                    </a:lnTo>
                    <a:lnTo>
                      <a:pt x="127" y="103"/>
                    </a:lnTo>
                    <a:lnTo>
                      <a:pt x="139" y="70"/>
                    </a:lnTo>
                    <a:lnTo>
                      <a:pt x="145" y="36"/>
                    </a:lnTo>
                    <a:lnTo>
                      <a:pt x="145" y="0"/>
                    </a:lnTo>
                    <a:lnTo>
                      <a:pt x="124" y="2"/>
                    </a:lnTo>
                    <a:lnTo>
                      <a:pt x="91"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82" name="Freeform 210"/>
              <p:cNvSpPr>
                <a:spLocks/>
              </p:cNvSpPr>
              <p:nvPr/>
            </p:nvSpPr>
            <p:spPr bwMode="auto">
              <a:xfrm>
                <a:off x="1284" y="3147"/>
                <a:ext cx="167" cy="12"/>
              </a:xfrm>
              <a:custGeom>
                <a:avLst/>
                <a:gdLst>
                  <a:gd name="T0" fmla="*/ 0 w 501"/>
                  <a:gd name="T1" fmla="*/ 0 h 34"/>
                  <a:gd name="T2" fmla="*/ 0 w 501"/>
                  <a:gd name="T3" fmla="*/ 0 h 34"/>
                  <a:gd name="T4" fmla="*/ 0 w 501"/>
                  <a:gd name="T5" fmla="*/ 0 h 34"/>
                  <a:gd name="T6" fmla="*/ 0 w 501"/>
                  <a:gd name="T7" fmla="*/ 0 h 34"/>
                  <a:gd name="T8" fmla="*/ 0 60000 65536"/>
                  <a:gd name="T9" fmla="*/ 0 60000 65536"/>
                  <a:gd name="T10" fmla="*/ 0 60000 65536"/>
                  <a:gd name="T11" fmla="*/ 0 60000 65536"/>
                  <a:gd name="T12" fmla="*/ 0 w 501"/>
                  <a:gd name="T13" fmla="*/ 0 h 34"/>
                  <a:gd name="T14" fmla="*/ 501 w 501"/>
                  <a:gd name="T15" fmla="*/ 34 h 34"/>
                </a:gdLst>
                <a:ahLst/>
                <a:cxnLst>
                  <a:cxn ang="T8">
                    <a:pos x="T0" y="T1"/>
                  </a:cxn>
                  <a:cxn ang="T9">
                    <a:pos x="T2" y="T3"/>
                  </a:cxn>
                  <a:cxn ang="T10">
                    <a:pos x="T4" y="T5"/>
                  </a:cxn>
                  <a:cxn ang="T11">
                    <a:pos x="T6" y="T7"/>
                  </a:cxn>
                </a:cxnLst>
                <a:rect l="T12" t="T13" r="T14" b="T15"/>
                <a:pathLst>
                  <a:path w="501" h="34">
                    <a:moveTo>
                      <a:pt x="501" y="34"/>
                    </a:moveTo>
                    <a:lnTo>
                      <a:pt x="0" y="34"/>
                    </a:lnTo>
                    <a:lnTo>
                      <a:pt x="456" y="0"/>
                    </a:lnTo>
                    <a:lnTo>
                      <a:pt x="501"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83" name="Freeform 211"/>
              <p:cNvSpPr>
                <a:spLocks/>
              </p:cNvSpPr>
              <p:nvPr/>
            </p:nvSpPr>
            <p:spPr bwMode="auto">
              <a:xfrm>
                <a:off x="1149" y="2967"/>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7"/>
                    </a:lnTo>
                    <a:lnTo>
                      <a:pt x="324"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84" name="Freeform 212"/>
              <p:cNvSpPr>
                <a:spLocks/>
              </p:cNvSpPr>
              <p:nvPr/>
            </p:nvSpPr>
            <p:spPr bwMode="auto">
              <a:xfrm>
                <a:off x="1556" y="2906"/>
                <a:ext cx="48" cy="75"/>
              </a:xfrm>
              <a:custGeom>
                <a:avLst/>
                <a:gdLst>
                  <a:gd name="T0" fmla="*/ 0 w 145"/>
                  <a:gd name="T1" fmla="*/ 0 h 224"/>
                  <a:gd name="T2" fmla="*/ 0 w 145"/>
                  <a:gd name="T3" fmla="*/ 0 h 224"/>
                  <a:gd name="T4" fmla="*/ 0 w 145"/>
                  <a:gd name="T5" fmla="*/ 0 h 224"/>
                  <a:gd name="T6" fmla="*/ 0 w 145"/>
                  <a:gd name="T7" fmla="*/ 0 h 224"/>
                  <a:gd name="T8" fmla="*/ 0 w 145"/>
                  <a:gd name="T9" fmla="*/ 0 h 224"/>
                  <a:gd name="T10" fmla="*/ 0 w 145"/>
                  <a:gd name="T11" fmla="*/ 0 h 224"/>
                  <a:gd name="T12" fmla="*/ 0 w 145"/>
                  <a:gd name="T13" fmla="*/ 0 h 224"/>
                  <a:gd name="T14" fmla="*/ 0 w 145"/>
                  <a:gd name="T15" fmla="*/ 0 h 224"/>
                  <a:gd name="T16" fmla="*/ 0 w 145"/>
                  <a:gd name="T17" fmla="*/ 0 h 224"/>
                  <a:gd name="T18" fmla="*/ 0 w 145"/>
                  <a:gd name="T19" fmla="*/ 0 h 224"/>
                  <a:gd name="T20" fmla="*/ 0 w 145"/>
                  <a:gd name="T21" fmla="*/ 0 h 224"/>
                  <a:gd name="T22" fmla="*/ 0 w 145"/>
                  <a:gd name="T23" fmla="*/ 0 h 224"/>
                  <a:gd name="T24" fmla="*/ 0 w 145"/>
                  <a:gd name="T25" fmla="*/ 0 h 224"/>
                  <a:gd name="T26" fmla="*/ 0 w 145"/>
                  <a:gd name="T27" fmla="*/ 0 h 224"/>
                  <a:gd name="T28" fmla="*/ 0 w 145"/>
                  <a:gd name="T29" fmla="*/ 0 h 224"/>
                  <a:gd name="T30" fmla="*/ 0 w 145"/>
                  <a:gd name="T31" fmla="*/ 0 h 224"/>
                  <a:gd name="T32" fmla="*/ 0 w 145"/>
                  <a:gd name="T33" fmla="*/ 0 h 224"/>
                  <a:gd name="T34" fmla="*/ 0 w 145"/>
                  <a:gd name="T35" fmla="*/ 0 h 224"/>
                  <a:gd name="T36" fmla="*/ 0 w 145"/>
                  <a:gd name="T37" fmla="*/ 0 h 2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4"/>
                  <a:gd name="T59" fmla="*/ 145 w 145"/>
                  <a:gd name="T60" fmla="*/ 224 h 2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4">
                    <a:moveTo>
                      <a:pt x="92" y="8"/>
                    </a:moveTo>
                    <a:lnTo>
                      <a:pt x="94" y="39"/>
                    </a:lnTo>
                    <a:lnTo>
                      <a:pt x="93" y="69"/>
                    </a:lnTo>
                    <a:lnTo>
                      <a:pt x="87" y="98"/>
                    </a:lnTo>
                    <a:lnTo>
                      <a:pt x="76" y="127"/>
                    </a:lnTo>
                    <a:lnTo>
                      <a:pt x="62" y="154"/>
                    </a:lnTo>
                    <a:lnTo>
                      <a:pt x="45" y="180"/>
                    </a:lnTo>
                    <a:lnTo>
                      <a:pt x="24" y="203"/>
                    </a:lnTo>
                    <a:lnTo>
                      <a:pt x="0" y="224"/>
                    </a:lnTo>
                    <a:lnTo>
                      <a:pt x="33" y="207"/>
                    </a:lnTo>
                    <a:lnTo>
                      <a:pt x="63" y="186"/>
                    </a:lnTo>
                    <a:lnTo>
                      <a:pt x="89" y="162"/>
                    </a:lnTo>
                    <a:lnTo>
                      <a:pt x="111" y="134"/>
                    </a:lnTo>
                    <a:lnTo>
                      <a:pt x="127" y="103"/>
                    </a:lnTo>
                    <a:lnTo>
                      <a:pt x="139" y="70"/>
                    </a:lnTo>
                    <a:lnTo>
                      <a:pt x="145" y="36"/>
                    </a:lnTo>
                    <a:lnTo>
                      <a:pt x="145" y="0"/>
                    </a:lnTo>
                    <a:lnTo>
                      <a:pt x="125" y="3"/>
                    </a:lnTo>
                    <a:lnTo>
                      <a:pt x="92" y="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85" name="Freeform 213"/>
              <p:cNvSpPr>
                <a:spLocks/>
              </p:cNvSpPr>
              <p:nvPr/>
            </p:nvSpPr>
            <p:spPr bwMode="auto">
              <a:xfrm>
                <a:off x="1496" y="2906"/>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6"/>
                    </a:lnTo>
                    <a:lnTo>
                      <a:pt x="324"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86" name="Freeform 214"/>
              <p:cNvSpPr>
                <a:spLocks/>
              </p:cNvSpPr>
              <p:nvPr/>
            </p:nvSpPr>
            <p:spPr bwMode="auto">
              <a:xfrm>
                <a:off x="1345" y="2867"/>
                <a:ext cx="9" cy="202"/>
              </a:xfrm>
              <a:custGeom>
                <a:avLst/>
                <a:gdLst>
                  <a:gd name="T0" fmla="*/ 0 w 28"/>
                  <a:gd name="T1" fmla="*/ 0 h 608"/>
                  <a:gd name="T2" fmla="*/ 0 w 28"/>
                  <a:gd name="T3" fmla="*/ 0 h 608"/>
                  <a:gd name="T4" fmla="*/ 0 w 28"/>
                  <a:gd name="T5" fmla="*/ 0 h 608"/>
                  <a:gd name="T6" fmla="*/ 0 w 28"/>
                  <a:gd name="T7" fmla="*/ 0 h 608"/>
                  <a:gd name="T8" fmla="*/ 0 60000 65536"/>
                  <a:gd name="T9" fmla="*/ 0 60000 65536"/>
                  <a:gd name="T10" fmla="*/ 0 60000 65536"/>
                  <a:gd name="T11" fmla="*/ 0 60000 65536"/>
                  <a:gd name="T12" fmla="*/ 0 w 28"/>
                  <a:gd name="T13" fmla="*/ 0 h 608"/>
                  <a:gd name="T14" fmla="*/ 28 w 28"/>
                  <a:gd name="T15" fmla="*/ 608 h 608"/>
                </a:gdLst>
                <a:ahLst/>
                <a:cxnLst>
                  <a:cxn ang="T8">
                    <a:pos x="T0" y="T1"/>
                  </a:cxn>
                  <a:cxn ang="T9">
                    <a:pos x="T2" y="T3"/>
                  </a:cxn>
                  <a:cxn ang="T10">
                    <a:pos x="T4" y="T5"/>
                  </a:cxn>
                  <a:cxn ang="T11">
                    <a:pos x="T6" y="T7"/>
                  </a:cxn>
                </a:cxnLst>
                <a:rect l="T12" t="T13" r="T14" b="T15"/>
                <a:pathLst>
                  <a:path w="28" h="608">
                    <a:moveTo>
                      <a:pt x="0" y="0"/>
                    </a:moveTo>
                    <a:lnTo>
                      <a:pt x="0" y="608"/>
                    </a:lnTo>
                    <a:lnTo>
                      <a:pt x="28" y="36"/>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87" name="Freeform 215"/>
              <p:cNvSpPr>
                <a:spLocks/>
              </p:cNvSpPr>
              <p:nvPr/>
            </p:nvSpPr>
            <p:spPr bwMode="auto">
              <a:xfrm>
                <a:off x="1342" y="2771"/>
                <a:ext cx="10" cy="10"/>
              </a:xfrm>
              <a:custGeom>
                <a:avLst/>
                <a:gdLst>
                  <a:gd name="T0" fmla="*/ 0 w 30"/>
                  <a:gd name="T1" fmla="*/ 0 h 29"/>
                  <a:gd name="T2" fmla="*/ 0 w 30"/>
                  <a:gd name="T3" fmla="*/ 0 h 29"/>
                  <a:gd name="T4" fmla="*/ 0 w 30"/>
                  <a:gd name="T5" fmla="*/ 0 h 29"/>
                  <a:gd name="T6" fmla="*/ 0 w 30"/>
                  <a:gd name="T7" fmla="*/ 0 h 29"/>
                  <a:gd name="T8" fmla="*/ 0 w 30"/>
                  <a:gd name="T9" fmla="*/ 0 h 29"/>
                  <a:gd name="T10" fmla="*/ 0 w 30"/>
                  <a:gd name="T11" fmla="*/ 0 h 29"/>
                  <a:gd name="T12" fmla="*/ 0 w 30"/>
                  <a:gd name="T13" fmla="*/ 0 h 29"/>
                  <a:gd name="T14" fmla="*/ 0 w 30"/>
                  <a:gd name="T15" fmla="*/ 0 h 29"/>
                  <a:gd name="T16" fmla="*/ 0 w 30"/>
                  <a:gd name="T17" fmla="*/ 0 h 29"/>
                  <a:gd name="T18" fmla="*/ 0 w 30"/>
                  <a:gd name="T19" fmla="*/ 0 h 29"/>
                  <a:gd name="T20" fmla="*/ 0 w 30"/>
                  <a:gd name="T21" fmla="*/ 0 h 29"/>
                  <a:gd name="T22" fmla="*/ 0 w 30"/>
                  <a:gd name="T23" fmla="*/ 0 h 29"/>
                  <a:gd name="T24" fmla="*/ 0 w 30"/>
                  <a:gd name="T25" fmla="*/ 0 h 29"/>
                  <a:gd name="T26" fmla="*/ 0 w 30"/>
                  <a:gd name="T27" fmla="*/ 0 h 29"/>
                  <a:gd name="T28" fmla="*/ 0 w 30"/>
                  <a:gd name="T29" fmla="*/ 0 h 29"/>
                  <a:gd name="T30" fmla="*/ 0 w 30"/>
                  <a:gd name="T31" fmla="*/ 0 h 29"/>
                  <a:gd name="T32" fmla="*/ 0 w 30"/>
                  <a:gd name="T33" fmla="*/ 0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
                  <a:gd name="T52" fmla="*/ 0 h 29"/>
                  <a:gd name="T53" fmla="*/ 30 w 30"/>
                  <a:gd name="T54" fmla="*/ 29 h 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0" h="29">
                    <a:moveTo>
                      <a:pt x="15" y="29"/>
                    </a:moveTo>
                    <a:lnTo>
                      <a:pt x="22" y="28"/>
                    </a:lnTo>
                    <a:lnTo>
                      <a:pt x="26" y="25"/>
                    </a:lnTo>
                    <a:lnTo>
                      <a:pt x="29" y="21"/>
                    </a:lnTo>
                    <a:lnTo>
                      <a:pt x="30" y="15"/>
                    </a:lnTo>
                    <a:lnTo>
                      <a:pt x="29" y="8"/>
                    </a:lnTo>
                    <a:lnTo>
                      <a:pt x="26" y="4"/>
                    </a:lnTo>
                    <a:lnTo>
                      <a:pt x="22" y="1"/>
                    </a:lnTo>
                    <a:lnTo>
                      <a:pt x="15" y="0"/>
                    </a:lnTo>
                    <a:lnTo>
                      <a:pt x="9" y="1"/>
                    </a:lnTo>
                    <a:lnTo>
                      <a:pt x="5" y="4"/>
                    </a:lnTo>
                    <a:lnTo>
                      <a:pt x="1" y="8"/>
                    </a:lnTo>
                    <a:lnTo>
                      <a:pt x="0" y="15"/>
                    </a:lnTo>
                    <a:lnTo>
                      <a:pt x="1" y="21"/>
                    </a:lnTo>
                    <a:lnTo>
                      <a:pt x="5" y="25"/>
                    </a:lnTo>
                    <a:lnTo>
                      <a:pt x="9" y="28"/>
                    </a:lnTo>
                    <a:lnTo>
                      <a:pt x="15" y="2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88" name="Freeform 216"/>
              <p:cNvSpPr>
                <a:spLocks/>
              </p:cNvSpPr>
              <p:nvPr/>
            </p:nvSpPr>
            <p:spPr bwMode="auto">
              <a:xfrm>
                <a:off x="1380" y="2810"/>
                <a:ext cx="153" cy="26"/>
              </a:xfrm>
              <a:custGeom>
                <a:avLst/>
                <a:gdLst>
                  <a:gd name="T0" fmla="*/ 0 w 459"/>
                  <a:gd name="T1" fmla="*/ 0 h 80"/>
                  <a:gd name="T2" fmla="*/ 0 w 459"/>
                  <a:gd name="T3" fmla="*/ 0 h 80"/>
                  <a:gd name="T4" fmla="*/ 0 w 459"/>
                  <a:gd name="T5" fmla="*/ 0 h 80"/>
                  <a:gd name="T6" fmla="*/ 0 w 459"/>
                  <a:gd name="T7" fmla="*/ 0 h 80"/>
                  <a:gd name="T8" fmla="*/ 0 60000 65536"/>
                  <a:gd name="T9" fmla="*/ 0 60000 65536"/>
                  <a:gd name="T10" fmla="*/ 0 60000 65536"/>
                  <a:gd name="T11" fmla="*/ 0 60000 65536"/>
                  <a:gd name="T12" fmla="*/ 0 w 459"/>
                  <a:gd name="T13" fmla="*/ 0 h 80"/>
                  <a:gd name="T14" fmla="*/ 459 w 459"/>
                  <a:gd name="T15" fmla="*/ 80 h 80"/>
                </a:gdLst>
                <a:ahLst/>
                <a:cxnLst>
                  <a:cxn ang="T8">
                    <a:pos x="T0" y="T1"/>
                  </a:cxn>
                  <a:cxn ang="T9">
                    <a:pos x="T2" y="T3"/>
                  </a:cxn>
                  <a:cxn ang="T10">
                    <a:pos x="T4" y="T5"/>
                  </a:cxn>
                  <a:cxn ang="T11">
                    <a:pos x="T6" y="T7"/>
                  </a:cxn>
                </a:cxnLst>
                <a:rect l="T12" t="T13" r="T14" b="T15"/>
                <a:pathLst>
                  <a:path w="459" h="80">
                    <a:moveTo>
                      <a:pt x="459" y="31"/>
                    </a:moveTo>
                    <a:lnTo>
                      <a:pt x="454" y="0"/>
                    </a:lnTo>
                    <a:lnTo>
                      <a:pt x="0" y="80"/>
                    </a:lnTo>
                    <a:lnTo>
                      <a:pt x="459" y="3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sp>
          <p:nvSpPr>
            <p:cNvPr id="29847" name="Freeform 217"/>
            <p:cNvSpPr>
              <a:spLocks/>
            </p:cNvSpPr>
            <p:nvPr/>
          </p:nvSpPr>
          <p:spPr bwMode="auto">
            <a:xfrm>
              <a:off x="3714" y="660"/>
              <a:ext cx="312" cy="101"/>
            </a:xfrm>
            <a:custGeom>
              <a:avLst/>
              <a:gdLst>
                <a:gd name="T0" fmla="*/ 0 w 422"/>
                <a:gd name="T1" fmla="*/ 3 h 136"/>
                <a:gd name="T2" fmla="*/ 1 w 422"/>
                <a:gd name="T3" fmla="*/ 1 h 136"/>
                <a:gd name="T4" fmla="*/ 2 w 422"/>
                <a:gd name="T5" fmla="*/ 5 h 136"/>
                <a:gd name="T6" fmla="*/ 4 w 422"/>
                <a:gd name="T7" fmla="*/ 1 h 136"/>
                <a:gd name="T8" fmla="*/ 4 w 422"/>
                <a:gd name="T9" fmla="*/ 5 h 136"/>
                <a:gd name="T10" fmla="*/ 5 w 422"/>
                <a:gd name="T11" fmla="*/ 3 h 136"/>
                <a:gd name="T12" fmla="*/ 5 w 422"/>
                <a:gd name="T13" fmla="*/ 1 h 136"/>
                <a:gd name="T14" fmla="*/ 7 w 422"/>
                <a:gd name="T15" fmla="*/ 2 h 136"/>
                <a:gd name="T16" fmla="*/ 9 w 422"/>
                <a:gd name="T17" fmla="*/ 4 h 136"/>
                <a:gd name="T18" fmla="*/ 10 w 422"/>
                <a:gd name="T19" fmla="*/ 1 h 136"/>
                <a:gd name="T20" fmla="*/ 12 w 422"/>
                <a:gd name="T21" fmla="*/ 4 h 136"/>
                <a:gd name="T22" fmla="*/ 13 w 422"/>
                <a:gd name="T23" fmla="*/ 1 h 136"/>
                <a:gd name="T24" fmla="*/ 15 w 422"/>
                <a:gd name="T25" fmla="*/ 1 h 136"/>
                <a:gd name="T26" fmla="*/ 16 w 422"/>
                <a:gd name="T27" fmla="*/ 4 h 1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22"/>
                <a:gd name="T43" fmla="*/ 0 h 136"/>
                <a:gd name="T44" fmla="*/ 422 w 422"/>
                <a:gd name="T45" fmla="*/ 136 h 1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22" h="136">
                  <a:moveTo>
                    <a:pt x="0" y="80"/>
                  </a:moveTo>
                  <a:cubicBezTo>
                    <a:pt x="5" y="68"/>
                    <a:pt x="20" y="0"/>
                    <a:pt x="29" y="9"/>
                  </a:cubicBezTo>
                  <a:cubicBezTo>
                    <a:pt x="38" y="18"/>
                    <a:pt x="42" y="136"/>
                    <a:pt x="53" y="135"/>
                  </a:cubicBezTo>
                  <a:cubicBezTo>
                    <a:pt x="64" y="134"/>
                    <a:pt x="85" y="5"/>
                    <a:pt x="95" y="3"/>
                  </a:cubicBezTo>
                  <a:cubicBezTo>
                    <a:pt x="105" y="1"/>
                    <a:pt x="103" y="111"/>
                    <a:pt x="112" y="122"/>
                  </a:cubicBezTo>
                  <a:cubicBezTo>
                    <a:pt x="121" y="133"/>
                    <a:pt x="141" y="90"/>
                    <a:pt x="147" y="71"/>
                  </a:cubicBezTo>
                  <a:cubicBezTo>
                    <a:pt x="152" y="53"/>
                    <a:pt x="141" y="14"/>
                    <a:pt x="147" y="11"/>
                  </a:cubicBezTo>
                  <a:cubicBezTo>
                    <a:pt x="152" y="9"/>
                    <a:pt x="165" y="36"/>
                    <a:pt x="180" y="54"/>
                  </a:cubicBezTo>
                  <a:cubicBezTo>
                    <a:pt x="195" y="72"/>
                    <a:pt x="222" y="127"/>
                    <a:pt x="239" y="120"/>
                  </a:cubicBezTo>
                  <a:cubicBezTo>
                    <a:pt x="256" y="113"/>
                    <a:pt x="272" y="10"/>
                    <a:pt x="284" y="9"/>
                  </a:cubicBezTo>
                  <a:cubicBezTo>
                    <a:pt x="296" y="8"/>
                    <a:pt x="301" y="113"/>
                    <a:pt x="314" y="114"/>
                  </a:cubicBezTo>
                  <a:cubicBezTo>
                    <a:pt x="327" y="115"/>
                    <a:pt x="351" y="28"/>
                    <a:pt x="365" y="15"/>
                  </a:cubicBezTo>
                  <a:cubicBezTo>
                    <a:pt x="379" y="2"/>
                    <a:pt x="392" y="18"/>
                    <a:pt x="401" y="33"/>
                  </a:cubicBezTo>
                  <a:cubicBezTo>
                    <a:pt x="410" y="48"/>
                    <a:pt x="418" y="93"/>
                    <a:pt x="422" y="108"/>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nvGrpSpPr>
            <p:cNvPr id="29848" name="Group 218"/>
            <p:cNvGrpSpPr>
              <a:grpSpLocks/>
            </p:cNvGrpSpPr>
            <p:nvPr/>
          </p:nvGrpSpPr>
          <p:grpSpPr bwMode="auto">
            <a:xfrm>
              <a:off x="3704" y="809"/>
              <a:ext cx="410" cy="0"/>
              <a:chOff x="1073" y="2443"/>
              <a:chExt cx="555" cy="0"/>
            </a:xfrm>
          </p:grpSpPr>
          <p:sp>
            <p:nvSpPr>
              <p:cNvPr id="29857" name="Line 219"/>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9858" name="Line 220"/>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9859" name="Line 221"/>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29849" name="Group 222"/>
            <p:cNvGrpSpPr>
              <a:grpSpLocks/>
            </p:cNvGrpSpPr>
            <p:nvPr/>
          </p:nvGrpSpPr>
          <p:grpSpPr bwMode="auto">
            <a:xfrm>
              <a:off x="3704" y="880"/>
              <a:ext cx="410" cy="0"/>
              <a:chOff x="1073" y="2443"/>
              <a:chExt cx="555" cy="0"/>
            </a:xfrm>
          </p:grpSpPr>
          <p:sp>
            <p:nvSpPr>
              <p:cNvPr id="29854" name="Line 223"/>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9855" name="Line 224"/>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9856" name="Line 225"/>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29850" name="Group 226"/>
            <p:cNvGrpSpPr>
              <a:grpSpLocks/>
            </p:cNvGrpSpPr>
            <p:nvPr/>
          </p:nvGrpSpPr>
          <p:grpSpPr bwMode="auto">
            <a:xfrm>
              <a:off x="3704" y="951"/>
              <a:ext cx="410" cy="0"/>
              <a:chOff x="1073" y="2443"/>
              <a:chExt cx="555" cy="0"/>
            </a:xfrm>
          </p:grpSpPr>
          <p:sp>
            <p:nvSpPr>
              <p:cNvPr id="29851" name="Line 227"/>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9852" name="Line 228"/>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9853" name="Line 229"/>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grpSp>
        <p:nvGrpSpPr>
          <p:cNvPr id="29726" name="Group 230"/>
          <p:cNvGrpSpPr>
            <a:grpSpLocks/>
          </p:cNvGrpSpPr>
          <p:nvPr/>
        </p:nvGrpSpPr>
        <p:grpSpPr bwMode="auto">
          <a:xfrm>
            <a:off x="3130550" y="4827588"/>
            <a:ext cx="633413" cy="949325"/>
            <a:chOff x="3623" y="585"/>
            <a:chExt cx="540" cy="810"/>
          </a:xfrm>
        </p:grpSpPr>
        <p:sp>
          <p:nvSpPr>
            <p:cNvPr id="29801" name="AutoShape 231"/>
            <p:cNvSpPr>
              <a:spLocks noChangeArrowheads="1"/>
            </p:cNvSpPr>
            <p:nvPr/>
          </p:nvSpPr>
          <p:spPr bwMode="auto">
            <a:xfrm rot="-5400000">
              <a:off x="3488" y="720"/>
              <a:ext cx="810" cy="540"/>
            </a:xfrm>
            <a:prstGeom prst="foldedCorner">
              <a:avLst>
                <a:gd name="adj" fmla="val 20287"/>
              </a:avLst>
            </a:prstGeom>
            <a:solidFill>
              <a:srgbClr val="EE9F36"/>
            </a:solidFill>
            <a:ln w="12700">
              <a:solidFill>
                <a:schemeClr val="bg1"/>
              </a:solidFill>
              <a:round/>
              <a:headEnd/>
              <a:tailEnd/>
            </a:ln>
          </p:spPr>
          <p:txBody>
            <a:bodyPr lIns="0" tIns="0" rIns="0" bIns="0" anchor="ctr">
              <a:spAutoFit/>
            </a:bodyPr>
            <a:lstStyle/>
            <a:p>
              <a:endParaRPr lang="en-US"/>
            </a:p>
          </p:txBody>
        </p:sp>
        <p:grpSp>
          <p:nvGrpSpPr>
            <p:cNvPr id="29802" name="Group 232"/>
            <p:cNvGrpSpPr>
              <a:grpSpLocks/>
            </p:cNvGrpSpPr>
            <p:nvPr/>
          </p:nvGrpSpPr>
          <p:grpSpPr bwMode="auto">
            <a:xfrm>
              <a:off x="3674" y="1000"/>
              <a:ext cx="437" cy="329"/>
              <a:chOff x="1048" y="2742"/>
              <a:chExt cx="592" cy="445"/>
            </a:xfrm>
          </p:grpSpPr>
          <p:sp>
            <p:nvSpPr>
              <p:cNvPr id="29816" name="Freeform 233"/>
              <p:cNvSpPr>
                <a:spLocks/>
              </p:cNvSpPr>
              <p:nvPr/>
            </p:nvSpPr>
            <p:spPr bwMode="auto">
              <a:xfrm>
                <a:off x="1306" y="2833"/>
                <a:ext cx="77" cy="345"/>
              </a:xfrm>
              <a:custGeom>
                <a:avLst/>
                <a:gdLst>
                  <a:gd name="T0" fmla="*/ 0 w 232"/>
                  <a:gd name="T1" fmla="*/ 0 h 1036"/>
                  <a:gd name="T2" fmla="*/ 0 w 232"/>
                  <a:gd name="T3" fmla="*/ 0 h 1036"/>
                  <a:gd name="T4" fmla="*/ 0 w 232"/>
                  <a:gd name="T5" fmla="*/ 0 h 1036"/>
                  <a:gd name="T6" fmla="*/ 0 w 232"/>
                  <a:gd name="T7" fmla="*/ 0 h 1036"/>
                  <a:gd name="T8" fmla="*/ 0 w 232"/>
                  <a:gd name="T9" fmla="*/ 0 h 1036"/>
                  <a:gd name="T10" fmla="*/ 0 w 232"/>
                  <a:gd name="T11" fmla="*/ 0 h 1036"/>
                  <a:gd name="T12" fmla="*/ 0 w 232"/>
                  <a:gd name="T13" fmla="*/ 0 h 1036"/>
                  <a:gd name="T14" fmla="*/ 0 w 232"/>
                  <a:gd name="T15" fmla="*/ 0 h 1036"/>
                  <a:gd name="T16" fmla="*/ 0 w 232"/>
                  <a:gd name="T17" fmla="*/ 0 h 1036"/>
                  <a:gd name="T18" fmla="*/ 0 w 232"/>
                  <a:gd name="T19" fmla="*/ 0 h 1036"/>
                  <a:gd name="T20" fmla="*/ 0 w 232"/>
                  <a:gd name="T21" fmla="*/ 0 h 1036"/>
                  <a:gd name="T22" fmla="*/ 0 w 232"/>
                  <a:gd name="T23" fmla="*/ 0 h 1036"/>
                  <a:gd name="T24" fmla="*/ 0 w 232"/>
                  <a:gd name="T25" fmla="*/ 0 h 1036"/>
                  <a:gd name="T26" fmla="*/ 0 w 232"/>
                  <a:gd name="T27" fmla="*/ 0 h 1036"/>
                  <a:gd name="T28" fmla="*/ 0 w 232"/>
                  <a:gd name="T29" fmla="*/ 0 h 1036"/>
                  <a:gd name="T30" fmla="*/ 0 w 232"/>
                  <a:gd name="T31" fmla="*/ 0 h 1036"/>
                  <a:gd name="T32" fmla="*/ 0 w 232"/>
                  <a:gd name="T33" fmla="*/ 0 h 1036"/>
                  <a:gd name="T34" fmla="*/ 0 w 232"/>
                  <a:gd name="T35" fmla="*/ 0 h 1036"/>
                  <a:gd name="T36" fmla="*/ 0 w 232"/>
                  <a:gd name="T37" fmla="*/ 0 h 1036"/>
                  <a:gd name="T38" fmla="*/ 0 w 232"/>
                  <a:gd name="T39" fmla="*/ 0 h 1036"/>
                  <a:gd name="T40" fmla="*/ 0 w 232"/>
                  <a:gd name="T41" fmla="*/ 0 h 1036"/>
                  <a:gd name="T42" fmla="*/ 0 w 232"/>
                  <a:gd name="T43" fmla="*/ 0 h 1036"/>
                  <a:gd name="T44" fmla="*/ 0 w 232"/>
                  <a:gd name="T45" fmla="*/ 0 h 1036"/>
                  <a:gd name="T46" fmla="*/ 0 w 232"/>
                  <a:gd name="T47" fmla="*/ 0 h 1036"/>
                  <a:gd name="T48" fmla="*/ 0 w 232"/>
                  <a:gd name="T49" fmla="*/ 0 h 1036"/>
                  <a:gd name="T50" fmla="*/ 0 w 232"/>
                  <a:gd name="T51" fmla="*/ 0 h 1036"/>
                  <a:gd name="T52" fmla="*/ 0 w 232"/>
                  <a:gd name="T53" fmla="*/ 0 h 1036"/>
                  <a:gd name="T54" fmla="*/ 0 w 232"/>
                  <a:gd name="T55" fmla="*/ 0 h 1036"/>
                  <a:gd name="T56" fmla="*/ 0 w 232"/>
                  <a:gd name="T57" fmla="*/ 0 h 1036"/>
                  <a:gd name="T58" fmla="*/ 0 w 232"/>
                  <a:gd name="T59" fmla="*/ 0 h 1036"/>
                  <a:gd name="T60" fmla="*/ 0 w 232"/>
                  <a:gd name="T61" fmla="*/ 0 h 1036"/>
                  <a:gd name="T62" fmla="*/ 0 w 232"/>
                  <a:gd name="T63" fmla="*/ 0 h 1036"/>
                  <a:gd name="T64" fmla="*/ 0 w 232"/>
                  <a:gd name="T65" fmla="*/ 0 h 1036"/>
                  <a:gd name="T66" fmla="*/ 0 w 232"/>
                  <a:gd name="T67" fmla="*/ 0 h 1036"/>
                  <a:gd name="T68" fmla="*/ 0 w 232"/>
                  <a:gd name="T69" fmla="*/ 0 h 1036"/>
                  <a:gd name="T70" fmla="*/ 0 w 232"/>
                  <a:gd name="T71" fmla="*/ 0 h 1036"/>
                  <a:gd name="T72" fmla="*/ 0 w 232"/>
                  <a:gd name="T73" fmla="*/ 0 h 1036"/>
                  <a:gd name="T74" fmla="*/ 0 w 232"/>
                  <a:gd name="T75" fmla="*/ 0 h 1036"/>
                  <a:gd name="T76" fmla="*/ 0 w 232"/>
                  <a:gd name="T77" fmla="*/ 0 h 1036"/>
                  <a:gd name="T78" fmla="*/ 0 w 232"/>
                  <a:gd name="T79" fmla="*/ 0 h 1036"/>
                  <a:gd name="T80" fmla="*/ 0 w 232"/>
                  <a:gd name="T81" fmla="*/ 0 h 1036"/>
                  <a:gd name="T82" fmla="*/ 0 w 232"/>
                  <a:gd name="T83" fmla="*/ 0 h 1036"/>
                  <a:gd name="T84" fmla="*/ 0 w 232"/>
                  <a:gd name="T85" fmla="*/ 0 h 1036"/>
                  <a:gd name="T86" fmla="*/ 0 w 232"/>
                  <a:gd name="T87" fmla="*/ 0 h 1036"/>
                  <a:gd name="T88" fmla="*/ 0 w 232"/>
                  <a:gd name="T89" fmla="*/ 0 h 1036"/>
                  <a:gd name="T90" fmla="*/ 0 w 232"/>
                  <a:gd name="T91" fmla="*/ 0 h 1036"/>
                  <a:gd name="T92" fmla="*/ 0 w 232"/>
                  <a:gd name="T93" fmla="*/ 0 h 1036"/>
                  <a:gd name="T94" fmla="*/ 0 w 232"/>
                  <a:gd name="T95" fmla="*/ 0 h 1036"/>
                  <a:gd name="T96" fmla="*/ 0 w 232"/>
                  <a:gd name="T97" fmla="*/ 0 h 1036"/>
                  <a:gd name="T98" fmla="*/ 0 w 232"/>
                  <a:gd name="T99" fmla="*/ 0 h 1036"/>
                  <a:gd name="T100" fmla="*/ 0 w 232"/>
                  <a:gd name="T101" fmla="*/ 0 h 1036"/>
                  <a:gd name="T102" fmla="*/ 0 w 232"/>
                  <a:gd name="T103" fmla="*/ 0 h 1036"/>
                  <a:gd name="T104" fmla="*/ 0 w 232"/>
                  <a:gd name="T105" fmla="*/ 0 h 1036"/>
                  <a:gd name="T106" fmla="*/ 0 w 232"/>
                  <a:gd name="T107" fmla="*/ 0 h 1036"/>
                  <a:gd name="T108" fmla="*/ 0 w 232"/>
                  <a:gd name="T109" fmla="*/ 0 h 1036"/>
                  <a:gd name="T110" fmla="*/ 0 w 232"/>
                  <a:gd name="T111" fmla="*/ 0 h 1036"/>
                  <a:gd name="T112" fmla="*/ 0 w 232"/>
                  <a:gd name="T113" fmla="*/ 0 h 1036"/>
                  <a:gd name="T114" fmla="*/ 0 w 232"/>
                  <a:gd name="T115" fmla="*/ 0 h 1036"/>
                  <a:gd name="T116" fmla="*/ 0 w 232"/>
                  <a:gd name="T117" fmla="*/ 0 h 10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2"/>
                  <a:gd name="T178" fmla="*/ 0 h 1036"/>
                  <a:gd name="T179" fmla="*/ 232 w 232"/>
                  <a:gd name="T180" fmla="*/ 1036 h 10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2" h="1036">
                    <a:moveTo>
                      <a:pt x="199" y="34"/>
                    </a:moveTo>
                    <a:lnTo>
                      <a:pt x="190" y="27"/>
                    </a:lnTo>
                    <a:lnTo>
                      <a:pt x="181" y="20"/>
                    </a:lnTo>
                    <a:lnTo>
                      <a:pt x="171" y="14"/>
                    </a:lnTo>
                    <a:lnTo>
                      <a:pt x="161" y="9"/>
                    </a:lnTo>
                    <a:lnTo>
                      <a:pt x="151" y="6"/>
                    </a:lnTo>
                    <a:lnTo>
                      <a:pt x="139" y="2"/>
                    </a:lnTo>
                    <a:lnTo>
                      <a:pt x="129" y="1"/>
                    </a:lnTo>
                    <a:lnTo>
                      <a:pt x="117" y="0"/>
                    </a:lnTo>
                    <a:lnTo>
                      <a:pt x="94" y="2"/>
                    </a:lnTo>
                    <a:lnTo>
                      <a:pt x="72" y="10"/>
                    </a:lnTo>
                    <a:lnTo>
                      <a:pt x="52" y="20"/>
                    </a:lnTo>
                    <a:lnTo>
                      <a:pt x="35" y="34"/>
                    </a:lnTo>
                    <a:lnTo>
                      <a:pt x="20" y="51"/>
                    </a:lnTo>
                    <a:lnTo>
                      <a:pt x="10" y="71"/>
                    </a:lnTo>
                    <a:lnTo>
                      <a:pt x="2" y="94"/>
                    </a:lnTo>
                    <a:lnTo>
                      <a:pt x="0" y="117"/>
                    </a:lnTo>
                    <a:lnTo>
                      <a:pt x="0" y="919"/>
                    </a:lnTo>
                    <a:lnTo>
                      <a:pt x="1" y="931"/>
                    </a:lnTo>
                    <a:lnTo>
                      <a:pt x="2" y="942"/>
                    </a:lnTo>
                    <a:lnTo>
                      <a:pt x="6" y="953"/>
                    </a:lnTo>
                    <a:lnTo>
                      <a:pt x="10" y="964"/>
                    </a:lnTo>
                    <a:lnTo>
                      <a:pt x="14" y="974"/>
                    </a:lnTo>
                    <a:lnTo>
                      <a:pt x="20" y="984"/>
                    </a:lnTo>
                    <a:lnTo>
                      <a:pt x="27" y="993"/>
                    </a:lnTo>
                    <a:lnTo>
                      <a:pt x="34" y="1002"/>
                    </a:lnTo>
                    <a:lnTo>
                      <a:pt x="43" y="1009"/>
                    </a:lnTo>
                    <a:lnTo>
                      <a:pt x="52" y="1016"/>
                    </a:lnTo>
                    <a:lnTo>
                      <a:pt x="62" y="1022"/>
                    </a:lnTo>
                    <a:lnTo>
                      <a:pt x="72" y="1026"/>
                    </a:lnTo>
                    <a:lnTo>
                      <a:pt x="83" y="1031"/>
                    </a:lnTo>
                    <a:lnTo>
                      <a:pt x="95" y="1034"/>
                    </a:lnTo>
                    <a:lnTo>
                      <a:pt x="105" y="1035"/>
                    </a:lnTo>
                    <a:lnTo>
                      <a:pt x="117" y="1036"/>
                    </a:lnTo>
                    <a:lnTo>
                      <a:pt x="129" y="1035"/>
                    </a:lnTo>
                    <a:lnTo>
                      <a:pt x="139" y="1034"/>
                    </a:lnTo>
                    <a:lnTo>
                      <a:pt x="151" y="1031"/>
                    </a:lnTo>
                    <a:lnTo>
                      <a:pt x="161" y="1026"/>
                    </a:lnTo>
                    <a:lnTo>
                      <a:pt x="171" y="1022"/>
                    </a:lnTo>
                    <a:lnTo>
                      <a:pt x="181" y="1016"/>
                    </a:lnTo>
                    <a:lnTo>
                      <a:pt x="190" y="1009"/>
                    </a:lnTo>
                    <a:lnTo>
                      <a:pt x="199" y="1002"/>
                    </a:lnTo>
                    <a:lnTo>
                      <a:pt x="206" y="993"/>
                    </a:lnTo>
                    <a:lnTo>
                      <a:pt x="212" y="984"/>
                    </a:lnTo>
                    <a:lnTo>
                      <a:pt x="219" y="974"/>
                    </a:lnTo>
                    <a:lnTo>
                      <a:pt x="224" y="964"/>
                    </a:lnTo>
                    <a:lnTo>
                      <a:pt x="227" y="953"/>
                    </a:lnTo>
                    <a:lnTo>
                      <a:pt x="230" y="942"/>
                    </a:lnTo>
                    <a:lnTo>
                      <a:pt x="231" y="931"/>
                    </a:lnTo>
                    <a:lnTo>
                      <a:pt x="232" y="919"/>
                    </a:lnTo>
                    <a:lnTo>
                      <a:pt x="232" y="117"/>
                    </a:lnTo>
                    <a:lnTo>
                      <a:pt x="231" y="105"/>
                    </a:lnTo>
                    <a:lnTo>
                      <a:pt x="230" y="95"/>
                    </a:lnTo>
                    <a:lnTo>
                      <a:pt x="227" y="83"/>
                    </a:lnTo>
                    <a:lnTo>
                      <a:pt x="224" y="72"/>
                    </a:lnTo>
                    <a:lnTo>
                      <a:pt x="219" y="62"/>
                    </a:lnTo>
                    <a:lnTo>
                      <a:pt x="212" y="52"/>
                    </a:lnTo>
                    <a:lnTo>
                      <a:pt x="206" y="43"/>
                    </a:lnTo>
                    <a:lnTo>
                      <a:pt x="199" y="34"/>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17" name="Freeform 234"/>
              <p:cNvSpPr>
                <a:spLocks/>
              </p:cNvSpPr>
              <p:nvPr/>
            </p:nvSpPr>
            <p:spPr bwMode="auto">
              <a:xfrm>
                <a:off x="1195" y="3074"/>
                <a:ext cx="299" cy="113"/>
              </a:xfrm>
              <a:custGeom>
                <a:avLst/>
                <a:gdLst>
                  <a:gd name="T0" fmla="*/ 0 w 896"/>
                  <a:gd name="T1" fmla="*/ 0 h 340"/>
                  <a:gd name="T2" fmla="*/ 0 w 896"/>
                  <a:gd name="T3" fmla="*/ 0 h 340"/>
                  <a:gd name="T4" fmla="*/ 0 w 896"/>
                  <a:gd name="T5" fmla="*/ 0 h 340"/>
                  <a:gd name="T6" fmla="*/ 0 w 896"/>
                  <a:gd name="T7" fmla="*/ 0 h 340"/>
                  <a:gd name="T8" fmla="*/ 0 w 896"/>
                  <a:gd name="T9" fmla="*/ 0 h 340"/>
                  <a:gd name="T10" fmla="*/ 0 w 896"/>
                  <a:gd name="T11" fmla="*/ 0 h 340"/>
                  <a:gd name="T12" fmla="*/ 0 w 896"/>
                  <a:gd name="T13" fmla="*/ 0 h 340"/>
                  <a:gd name="T14" fmla="*/ 0 w 896"/>
                  <a:gd name="T15" fmla="*/ 0 h 340"/>
                  <a:gd name="T16" fmla="*/ 0 w 896"/>
                  <a:gd name="T17" fmla="*/ 0 h 340"/>
                  <a:gd name="T18" fmla="*/ 0 w 896"/>
                  <a:gd name="T19" fmla="*/ 0 h 340"/>
                  <a:gd name="T20" fmla="*/ 0 w 896"/>
                  <a:gd name="T21" fmla="*/ 0 h 340"/>
                  <a:gd name="T22" fmla="*/ 0 w 896"/>
                  <a:gd name="T23" fmla="*/ 0 h 340"/>
                  <a:gd name="T24" fmla="*/ 0 w 896"/>
                  <a:gd name="T25" fmla="*/ 0 h 340"/>
                  <a:gd name="T26" fmla="*/ 0 w 896"/>
                  <a:gd name="T27" fmla="*/ 0 h 340"/>
                  <a:gd name="T28" fmla="*/ 0 w 896"/>
                  <a:gd name="T29" fmla="*/ 0 h 340"/>
                  <a:gd name="T30" fmla="*/ 0 w 896"/>
                  <a:gd name="T31" fmla="*/ 0 h 340"/>
                  <a:gd name="T32" fmla="*/ 0 w 896"/>
                  <a:gd name="T33" fmla="*/ 0 h 340"/>
                  <a:gd name="T34" fmla="*/ 0 w 896"/>
                  <a:gd name="T35" fmla="*/ 0 h 340"/>
                  <a:gd name="T36" fmla="*/ 0 w 896"/>
                  <a:gd name="T37" fmla="*/ 0 h 340"/>
                  <a:gd name="T38" fmla="*/ 0 w 896"/>
                  <a:gd name="T39" fmla="*/ 0 h 340"/>
                  <a:gd name="T40" fmla="*/ 0 w 896"/>
                  <a:gd name="T41" fmla="*/ 0 h 340"/>
                  <a:gd name="T42" fmla="*/ 0 w 896"/>
                  <a:gd name="T43" fmla="*/ 0 h 340"/>
                  <a:gd name="T44" fmla="*/ 0 w 896"/>
                  <a:gd name="T45" fmla="*/ 0 h 340"/>
                  <a:gd name="T46" fmla="*/ 0 w 896"/>
                  <a:gd name="T47" fmla="*/ 0 h 340"/>
                  <a:gd name="T48" fmla="*/ 0 w 896"/>
                  <a:gd name="T49" fmla="*/ 0 h 340"/>
                  <a:gd name="T50" fmla="*/ 0 w 896"/>
                  <a:gd name="T51" fmla="*/ 0 h 340"/>
                  <a:gd name="T52" fmla="*/ 0 w 896"/>
                  <a:gd name="T53" fmla="*/ 0 h 340"/>
                  <a:gd name="T54" fmla="*/ 0 w 896"/>
                  <a:gd name="T55" fmla="*/ 0 h 340"/>
                  <a:gd name="T56" fmla="*/ 0 w 896"/>
                  <a:gd name="T57" fmla="*/ 0 h 340"/>
                  <a:gd name="T58" fmla="*/ 0 w 896"/>
                  <a:gd name="T59" fmla="*/ 0 h 340"/>
                  <a:gd name="T60" fmla="*/ 0 w 896"/>
                  <a:gd name="T61" fmla="*/ 0 h 340"/>
                  <a:gd name="T62" fmla="*/ 0 w 896"/>
                  <a:gd name="T63" fmla="*/ 0 h 340"/>
                  <a:gd name="T64" fmla="*/ 0 w 896"/>
                  <a:gd name="T65" fmla="*/ 0 h 340"/>
                  <a:gd name="T66" fmla="*/ 0 w 896"/>
                  <a:gd name="T67" fmla="*/ 0 h 340"/>
                  <a:gd name="T68" fmla="*/ 0 w 896"/>
                  <a:gd name="T69" fmla="*/ 0 h 340"/>
                  <a:gd name="T70" fmla="*/ 0 w 896"/>
                  <a:gd name="T71" fmla="*/ 0 h 340"/>
                  <a:gd name="T72" fmla="*/ 0 w 896"/>
                  <a:gd name="T73" fmla="*/ 0 h 340"/>
                  <a:gd name="T74" fmla="*/ 0 w 896"/>
                  <a:gd name="T75" fmla="*/ 0 h 340"/>
                  <a:gd name="T76" fmla="*/ 0 w 896"/>
                  <a:gd name="T77" fmla="*/ 0 h 340"/>
                  <a:gd name="T78" fmla="*/ 0 w 896"/>
                  <a:gd name="T79" fmla="*/ 0 h 340"/>
                  <a:gd name="T80" fmla="*/ 0 w 896"/>
                  <a:gd name="T81" fmla="*/ 0 h 340"/>
                  <a:gd name="T82" fmla="*/ 0 w 896"/>
                  <a:gd name="T83" fmla="*/ 0 h 340"/>
                  <a:gd name="T84" fmla="*/ 0 w 896"/>
                  <a:gd name="T85" fmla="*/ 0 h 340"/>
                  <a:gd name="T86" fmla="*/ 0 w 896"/>
                  <a:gd name="T87" fmla="*/ 0 h 340"/>
                  <a:gd name="T88" fmla="*/ 0 w 896"/>
                  <a:gd name="T89" fmla="*/ 0 h 340"/>
                  <a:gd name="T90" fmla="*/ 0 w 896"/>
                  <a:gd name="T91" fmla="*/ 0 h 340"/>
                  <a:gd name="T92" fmla="*/ 0 w 896"/>
                  <a:gd name="T93" fmla="*/ 0 h 340"/>
                  <a:gd name="T94" fmla="*/ 0 w 896"/>
                  <a:gd name="T95" fmla="*/ 0 h 340"/>
                  <a:gd name="T96" fmla="*/ 0 w 896"/>
                  <a:gd name="T97" fmla="*/ 0 h 340"/>
                  <a:gd name="T98" fmla="*/ 0 w 896"/>
                  <a:gd name="T99" fmla="*/ 0 h 3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96"/>
                  <a:gd name="T151" fmla="*/ 0 h 340"/>
                  <a:gd name="T152" fmla="*/ 896 w 896"/>
                  <a:gd name="T153" fmla="*/ 340 h 34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96" h="340">
                    <a:moveTo>
                      <a:pt x="825" y="132"/>
                    </a:moveTo>
                    <a:lnTo>
                      <a:pt x="809" y="117"/>
                    </a:lnTo>
                    <a:lnTo>
                      <a:pt x="791" y="102"/>
                    </a:lnTo>
                    <a:lnTo>
                      <a:pt x="773" y="89"/>
                    </a:lnTo>
                    <a:lnTo>
                      <a:pt x="753" y="77"/>
                    </a:lnTo>
                    <a:lnTo>
                      <a:pt x="732" y="65"/>
                    </a:lnTo>
                    <a:lnTo>
                      <a:pt x="710" y="53"/>
                    </a:lnTo>
                    <a:lnTo>
                      <a:pt x="687" y="44"/>
                    </a:lnTo>
                    <a:lnTo>
                      <a:pt x="663" y="35"/>
                    </a:lnTo>
                    <a:lnTo>
                      <a:pt x="639" y="27"/>
                    </a:lnTo>
                    <a:lnTo>
                      <a:pt x="613" y="20"/>
                    </a:lnTo>
                    <a:lnTo>
                      <a:pt x="587" y="14"/>
                    </a:lnTo>
                    <a:lnTo>
                      <a:pt x="560" y="9"/>
                    </a:lnTo>
                    <a:lnTo>
                      <a:pt x="534" y="5"/>
                    </a:lnTo>
                    <a:lnTo>
                      <a:pt x="505" y="2"/>
                    </a:lnTo>
                    <a:lnTo>
                      <a:pt x="477" y="1"/>
                    </a:lnTo>
                    <a:lnTo>
                      <a:pt x="449" y="0"/>
                    </a:lnTo>
                    <a:lnTo>
                      <a:pt x="403" y="1"/>
                    </a:lnTo>
                    <a:lnTo>
                      <a:pt x="359" y="7"/>
                    </a:lnTo>
                    <a:lnTo>
                      <a:pt x="315" y="13"/>
                    </a:lnTo>
                    <a:lnTo>
                      <a:pt x="275" y="24"/>
                    </a:lnTo>
                    <a:lnTo>
                      <a:pt x="236" y="35"/>
                    </a:lnTo>
                    <a:lnTo>
                      <a:pt x="199" y="50"/>
                    </a:lnTo>
                    <a:lnTo>
                      <a:pt x="164" y="67"/>
                    </a:lnTo>
                    <a:lnTo>
                      <a:pt x="132" y="85"/>
                    </a:lnTo>
                    <a:lnTo>
                      <a:pt x="103" y="106"/>
                    </a:lnTo>
                    <a:lnTo>
                      <a:pt x="77" y="128"/>
                    </a:lnTo>
                    <a:lnTo>
                      <a:pt x="55" y="153"/>
                    </a:lnTo>
                    <a:lnTo>
                      <a:pt x="35" y="177"/>
                    </a:lnTo>
                    <a:lnTo>
                      <a:pt x="21" y="205"/>
                    </a:lnTo>
                    <a:lnTo>
                      <a:pt x="10" y="232"/>
                    </a:lnTo>
                    <a:lnTo>
                      <a:pt x="3" y="261"/>
                    </a:lnTo>
                    <a:lnTo>
                      <a:pt x="0" y="291"/>
                    </a:lnTo>
                    <a:lnTo>
                      <a:pt x="0" y="308"/>
                    </a:lnTo>
                    <a:lnTo>
                      <a:pt x="0" y="340"/>
                    </a:lnTo>
                    <a:lnTo>
                      <a:pt x="33" y="340"/>
                    </a:lnTo>
                    <a:lnTo>
                      <a:pt x="50" y="340"/>
                    </a:lnTo>
                    <a:lnTo>
                      <a:pt x="846" y="340"/>
                    </a:lnTo>
                    <a:lnTo>
                      <a:pt x="863" y="340"/>
                    </a:lnTo>
                    <a:lnTo>
                      <a:pt x="896" y="340"/>
                    </a:lnTo>
                    <a:lnTo>
                      <a:pt x="896" y="308"/>
                    </a:lnTo>
                    <a:lnTo>
                      <a:pt x="896" y="291"/>
                    </a:lnTo>
                    <a:lnTo>
                      <a:pt x="895" y="269"/>
                    </a:lnTo>
                    <a:lnTo>
                      <a:pt x="892" y="248"/>
                    </a:lnTo>
                    <a:lnTo>
                      <a:pt x="886" y="227"/>
                    </a:lnTo>
                    <a:lnTo>
                      <a:pt x="878" y="207"/>
                    </a:lnTo>
                    <a:lnTo>
                      <a:pt x="869" y="188"/>
                    </a:lnTo>
                    <a:lnTo>
                      <a:pt x="856" y="168"/>
                    </a:lnTo>
                    <a:lnTo>
                      <a:pt x="842" y="150"/>
                    </a:lnTo>
                    <a:lnTo>
                      <a:pt x="825" y="132"/>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18" name="Freeform 235"/>
              <p:cNvSpPr>
                <a:spLocks/>
              </p:cNvSpPr>
              <p:nvPr/>
            </p:nvSpPr>
            <p:spPr bwMode="auto">
              <a:xfrm>
                <a:off x="1307" y="2742"/>
                <a:ext cx="78" cy="78"/>
              </a:xfrm>
              <a:custGeom>
                <a:avLst/>
                <a:gdLst>
                  <a:gd name="T0" fmla="*/ 0 w 233"/>
                  <a:gd name="T1" fmla="*/ 0 h 233"/>
                  <a:gd name="T2" fmla="*/ 0 w 233"/>
                  <a:gd name="T3" fmla="*/ 0 h 233"/>
                  <a:gd name="T4" fmla="*/ 0 w 233"/>
                  <a:gd name="T5" fmla="*/ 0 h 233"/>
                  <a:gd name="T6" fmla="*/ 0 w 233"/>
                  <a:gd name="T7" fmla="*/ 0 h 233"/>
                  <a:gd name="T8" fmla="*/ 0 w 233"/>
                  <a:gd name="T9" fmla="*/ 0 h 233"/>
                  <a:gd name="T10" fmla="*/ 0 w 233"/>
                  <a:gd name="T11" fmla="*/ 0 h 233"/>
                  <a:gd name="T12" fmla="*/ 0 w 233"/>
                  <a:gd name="T13" fmla="*/ 0 h 233"/>
                  <a:gd name="T14" fmla="*/ 0 w 233"/>
                  <a:gd name="T15" fmla="*/ 0 h 233"/>
                  <a:gd name="T16" fmla="*/ 0 w 233"/>
                  <a:gd name="T17" fmla="*/ 0 h 233"/>
                  <a:gd name="T18" fmla="*/ 0 w 233"/>
                  <a:gd name="T19" fmla="*/ 0 h 233"/>
                  <a:gd name="T20" fmla="*/ 0 w 233"/>
                  <a:gd name="T21" fmla="*/ 0 h 233"/>
                  <a:gd name="T22" fmla="*/ 0 w 233"/>
                  <a:gd name="T23" fmla="*/ 0 h 233"/>
                  <a:gd name="T24" fmla="*/ 0 w 233"/>
                  <a:gd name="T25" fmla="*/ 0 h 233"/>
                  <a:gd name="T26" fmla="*/ 0 w 233"/>
                  <a:gd name="T27" fmla="*/ 0 h 233"/>
                  <a:gd name="T28" fmla="*/ 0 w 233"/>
                  <a:gd name="T29" fmla="*/ 0 h 233"/>
                  <a:gd name="T30" fmla="*/ 0 w 233"/>
                  <a:gd name="T31" fmla="*/ 0 h 233"/>
                  <a:gd name="T32" fmla="*/ 0 w 233"/>
                  <a:gd name="T33" fmla="*/ 0 h 233"/>
                  <a:gd name="T34" fmla="*/ 0 w 233"/>
                  <a:gd name="T35" fmla="*/ 0 h 233"/>
                  <a:gd name="T36" fmla="*/ 0 w 233"/>
                  <a:gd name="T37" fmla="*/ 0 h 233"/>
                  <a:gd name="T38" fmla="*/ 0 w 233"/>
                  <a:gd name="T39" fmla="*/ 0 h 233"/>
                  <a:gd name="T40" fmla="*/ 0 w 233"/>
                  <a:gd name="T41" fmla="*/ 0 h 233"/>
                  <a:gd name="T42" fmla="*/ 0 w 233"/>
                  <a:gd name="T43" fmla="*/ 0 h 233"/>
                  <a:gd name="T44" fmla="*/ 0 w 233"/>
                  <a:gd name="T45" fmla="*/ 0 h 233"/>
                  <a:gd name="T46" fmla="*/ 0 w 233"/>
                  <a:gd name="T47" fmla="*/ 0 h 233"/>
                  <a:gd name="T48" fmla="*/ 0 w 233"/>
                  <a:gd name="T49" fmla="*/ 0 h 233"/>
                  <a:gd name="T50" fmla="*/ 0 w 233"/>
                  <a:gd name="T51" fmla="*/ 0 h 233"/>
                  <a:gd name="T52" fmla="*/ 0 w 233"/>
                  <a:gd name="T53" fmla="*/ 0 h 233"/>
                  <a:gd name="T54" fmla="*/ 0 w 233"/>
                  <a:gd name="T55" fmla="*/ 0 h 233"/>
                  <a:gd name="T56" fmla="*/ 0 w 233"/>
                  <a:gd name="T57" fmla="*/ 0 h 233"/>
                  <a:gd name="T58" fmla="*/ 0 w 233"/>
                  <a:gd name="T59" fmla="*/ 0 h 233"/>
                  <a:gd name="T60" fmla="*/ 0 w 233"/>
                  <a:gd name="T61" fmla="*/ 0 h 233"/>
                  <a:gd name="T62" fmla="*/ 0 w 233"/>
                  <a:gd name="T63" fmla="*/ 0 h 233"/>
                  <a:gd name="T64" fmla="*/ 0 w 233"/>
                  <a:gd name="T65" fmla="*/ 0 h 233"/>
                  <a:gd name="T66" fmla="*/ 0 w 233"/>
                  <a:gd name="T67" fmla="*/ 0 h 233"/>
                  <a:gd name="T68" fmla="*/ 0 w 233"/>
                  <a:gd name="T69" fmla="*/ 0 h 233"/>
                  <a:gd name="T70" fmla="*/ 0 w 233"/>
                  <a:gd name="T71" fmla="*/ 0 h 233"/>
                  <a:gd name="T72" fmla="*/ 0 w 233"/>
                  <a:gd name="T73" fmla="*/ 0 h 233"/>
                  <a:gd name="T74" fmla="*/ 0 w 233"/>
                  <a:gd name="T75" fmla="*/ 0 h 233"/>
                  <a:gd name="T76" fmla="*/ 0 w 233"/>
                  <a:gd name="T77" fmla="*/ 0 h 233"/>
                  <a:gd name="T78" fmla="*/ 0 w 233"/>
                  <a:gd name="T79" fmla="*/ 0 h 233"/>
                  <a:gd name="T80" fmla="*/ 0 w 233"/>
                  <a:gd name="T81" fmla="*/ 0 h 233"/>
                  <a:gd name="T82" fmla="*/ 0 w 233"/>
                  <a:gd name="T83" fmla="*/ 0 h 233"/>
                  <a:gd name="T84" fmla="*/ 0 w 233"/>
                  <a:gd name="T85" fmla="*/ 0 h 233"/>
                  <a:gd name="T86" fmla="*/ 0 w 233"/>
                  <a:gd name="T87" fmla="*/ 0 h 233"/>
                  <a:gd name="T88" fmla="*/ 0 w 233"/>
                  <a:gd name="T89" fmla="*/ 0 h 233"/>
                  <a:gd name="T90" fmla="*/ 0 w 233"/>
                  <a:gd name="T91" fmla="*/ 0 h 233"/>
                  <a:gd name="T92" fmla="*/ 0 w 233"/>
                  <a:gd name="T93" fmla="*/ 0 h 233"/>
                  <a:gd name="T94" fmla="*/ 0 w 233"/>
                  <a:gd name="T95" fmla="*/ 0 h 233"/>
                  <a:gd name="T96" fmla="*/ 0 w 233"/>
                  <a:gd name="T97" fmla="*/ 0 h 233"/>
                  <a:gd name="T98" fmla="*/ 0 w 233"/>
                  <a:gd name="T99" fmla="*/ 0 h 233"/>
                  <a:gd name="T100" fmla="*/ 0 w 233"/>
                  <a:gd name="T101" fmla="*/ 0 h 233"/>
                  <a:gd name="T102" fmla="*/ 0 w 233"/>
                  <a:gd name="T103" fmla="*/ 0 h 233"/>
                  <a:gd name="T104" fmla="*/ 0 w 233"/>
                  <a:gd name="T105" fmla="*/ 0 h 233"/>
                  <a:gd name="T106" fmla="*/ 0 w 233"/>
                  <a:gd name="T107" fmla="*/ 0 h 233"/>
                  <a:gd name="T108" fmla="*/ 0 w 233"/>
                  <a:gd name="T109" fmla="*/ 0 h 233"/>
                  <a:gd name="T110" fmla="*/ 0 w 233"/>
                  <a:gd name="T111" fmla="*/ 0 h 233"/>
                  <a:gd name="T112" fmla="*/ 0 w 233"/>
                  <a:gd name="T113" fmla="*/ 0 h 23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33"/>
                  <a:gd name="T172" fmla="*/ 0 h 233"/>
                  <a:gd name="T173" fmla="*/ 233 w 233"/>
                  <a:gd name="T174" fmla="*/ 233 h 23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33" h="233">
                    <a:moveTo>
                      <a:pt x="199" y="34"/>
                    </a:moveTo>
                    <a:lnTo>
                      <a:pt x="190" y="26"/>
                    </a:lnTo>
                    <a:lnTo>
                      <a:pt x="181" y="20"/>
                    </a:lnTo>
                    <a:lnTo>
                      <a:pt x="171" y="14"/>
                    </a:lnTo>
                    <a:lnTo>
                      <a:pt x="162" y="8"/>
                    </a:lnTo>
                    <a:lnTo>
                      <a:pt x="151" y="5"/>
                    </a:lnTo>
                    <a:lnTo>
                      <a:pt x="139" y="2"/>
                    </a:lnTo>
                    <a:lnTo>
                      <a:pt x="129" y="1"/>
                    </a:lnTo>
                    <a:lnTo>
                      <a:pt x="117" y="0"/>
                    </a:lnTo>
                    <a:lnTo>
                      <a:pt x="94" y="2"/>
                    </a:lnTo>
                    <a:lnTo>
                      <a:pt x="72" y="9"/>
                    </a:lnTo>
                    <a:lnTo>
                      <a:pt x="51" y="20"/>
                    </a:lnTo>
                    <a:lnTo>
                      <a:pt x="34" y="34"/>
                    </a:lnTo>
                    <a:lnTo>
                      <a:pt x="21" y="52"/>
                    </a:lnTo>
                    <a:lnTo>
                      <a:pt x="10" y="71"/>
                    </a:lnTo>
                    <a:lnTo>
                      <a:pt x="3" y="93"/>
                    </a:lnTo>
                    <a:lnTo>
                      <a:pt x="0" y="116"/>
                    </a:lnTo>
                    <a:lnTo>
                      <a:pt x="2" y="128"/>
                    </a:lnTo>
                    <a:lnTo>
                      <a:pt x="3" y="140"/>
                    </a:lnTo>
                    <a:lnTo>
                      <a:pt x="6" y="150"/>
                    </a:lnTo>
                    <a:lnTo>
                      <a:pt x="9" y="161"/>
                    </a:lnTo>
                    <a:lnTo>
                      <a:pt x="14" y="171"/>
                    </a:lnTo>
                    <a:lnTo>
                      <a:pt x="20" y="181"/>
                    </a:lnTo>
                    <a:lnTo>
                      <a:pt x="27" y="191"/>
                    </a:lnTo>
                    <a:lnTo>
                      <a:pt x="34" y="199"/>
                    </a:lnTo>
                    <a:lnTo>
                      <a:pt x="43" y="206"/>
                    </a:lnTo>
                    <a:lnTo>
                      <a:pt x="52" y="214"/>
                    </a:lnTo>
                    <a:lnTo>
                      <a:pt x="62" y="219"/>
                    </a:lnTo>
                    <a:lnTo>
                      <a:pt x="73" y="224"/>
                    </a:lnTo>
                    <a:lnTo>
                      <a:pt x="83" y="228"/>
                    </a:lnTo>
                    <a:lnTo>
                      <a:pt x="94" y="231"/>
                    </a:lnTo>
                    <a:lnTo>
                      <a:pt x="105" y="232"/>
                    </a:lnTo>
                    <a:lnTo>
                      <a:pt x="117" y="233"/>
                    </a:lnTo>
                    <a:lnTo>
                      <a:pt x="129" y="232"/>
                    </a:lnTo>
                    <a:lnTo>
                      <a:pt x="139" y="231"/>
                    </a:lnTo>
                    <a:lnTo>
                      <a:pt x="151" y="228"/>
                    </a:lnTo>
                    <a:lnTo>
                      <a:pt x="162" y="224"/>
                    </a:lnTo>
                    <a:lnTo>
                      <a:pt x="171" y="219"/>
                    </a:lnTo>
                    <a:lnTo>
                      <a:pt x="181" y="214"/>
                    </a:lnTo>
                    <a:lnTo>
                      <a:pt x="190" y="206"/>
                    </a:lnTo>
                    <a:lnTo>
                      <a:pt x="199" y="199"/>
                    </a:lnTo>
                    <a:lnTo>
                      <a:pt x="206" y="191"/>
                    </a:lnTo>
                    <a:lnTo>
                      <a:pt x="214" y="181"/>
                    </a:lnTo>
                    <a:lnTo>
                      <a:pt x="219" y="171"/>
                    </a:lnTo>
                    <a:lnTo>
                      <a:pt x="224" y="161"/>
                    </a:lnTo>
                    <a:lnTo>
                      <a:pt x="227" y="150"/>
                    </a:lnTo>
                    <a:lnTo>
                      <a:pt x="231" y="140"/>
                    </a:lnTo>
                    <a:lnTo>
                      <a:pt x="232" y="128"/>
                    </a:lnTo>
                    <a:lnTo>
                      <a:pt x="233" y="116"/>
                    </a:lnTo>
                    <a:lnTo>
                      <a:pt x="232" y="105"/>
                    </a:lnTo>
                    <a:lnTo>
                      <a:pt x="231" y="94"/>
                    </a:lnTo>
                    <a:lnTo>
                      <a:pt x="227" y="82"/>
                    </a:lnTo>
                    <a:lnTo>
                      <a:pt x="224" y="72"/>
                    </a:lnTo>
                    <a:lnTo>
                      <a:pt x="219" y="61"/>
                    </a:lnTo>
                    <a:lnTo>
                      <a:pt x="214" y="52"/>
                    </a:lnTo>
                    <a:lnTo>
                      <a:pt x="206" y="42"/>
                    </a:lnTo>
                    <a:lnTo>
                      <a:pt x="199" y="34"/>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19" name="Freeform 236"/>
              <p:cNvSpPr>
                <a:spLocks/>
              </p:cNvSpPr>
              <p:nvPr/>
            </p:nvSpPr>
            <p:spPr bwMode="auto">
              <a:xfrm>
                <a:off x="1318" y="2753"/>
                <a:ext cx="56" cy="56"/>
              </a:xfrm>
              <a:custGeom>
                <a:avLst/>
                <a:gdLst>
                  <a:gd name="T0" fmla="*/ 0 w 167"/>
                  <a:gd name="T1" fmla="*/ 0 h 166"/>
                  <a:gd name="T2" fmla="*/ 0 w 167"/>
                  <a:gd name="T3" fmla="*/ 0 h 166"/>
                  <a:gd name="T4" fmla="*/ 0 w 167"/>
                  <a:gd name="T5" fmla="*/ 0 h 166"/>
                  <a:gd name="T6" fmla="*/ 0 w 167"/>
                  <a:gd name="T7" fmla="*/ 0 h 166"/>
                  <a:gd name="T8" fmla="*/ 0 w 167"/>
                  <a:gd name="T9" fmla="*/ 0 h 166"/>
                  <a:gd name="T10" fmla="*/ 0 w 167"/>
                  <a:gd name="T11" fmla="*/ 0 h 166"/>
                  <a:gd name="T12" fmla="*/ 0 w 167"/>
                  <a:gd name="T13" fmla="*/ 0 h 166"/>
                  <a:gd name="T14" fmla="*/ 0 w 167"/>
                  <a:gd name="T15" fmla="*/ 0 h 166"/>
                  <a:gd name="T16" fmla="*/ 0 w 167"/>
                  <a:gd name="T17" fmla="*/ 0 h 166"/>
                  <a:gd name="T18" fmla="*/ 0 w 167"/>
                  <a:gd name="T19" fmla="*/ 0 h 166"/>
                  <a:gd name="T20" fmla="*/ 0 w 167"/>
                  <a:gd name="T21" fmla="*/ 0 h 166"/>
                  <a:gd name="T22" fmla="*/ 0 w 167"/>
                  <a:gd name="T23" fmla="*/ 0 h 166"/>
                  <a:gd name="T24" fmla="*/ 0 w 167"/>
                  <a:gd name="T25" fmla="*/ 0 h 166"/>
                  <a:gd name="T26" fmla="*/ 0 w 167"/>
                  <a:gd name="T27" fmla="*/ 0 h 166"/>
                  <a:gd name="T28" fmla="*/ 0 w 167"/>
                  <a:gd name="T29" fmla="*/ 0 h 166"/>
                  <a:gd name="T30" fmla="*/ 0 w 167"/>
                  <a:gd name="T31" fmla="*/ 0 h 166"/>
                  <a:gd name="T32" fmla="*/ 0 w 167"/>
                  <a:gd name="T33" fmla="*/ 0 h 166"/>
                  <a:gd name="T34" fmla="*/ 0 w 167"/>
                  <a:gd name="T35" fmla="*/ 0 h 166"/>
                  <a:gd name="T36" fmla="*/ 0 w 167"/>
                  <a:gd name="T37" fmla="*/ 0 h 166"/>
                  <a:gd name="T38" fmla="*/ 0 w 167"/>
                  <a:gd name="T39" fmla="*/ 0 h 166"/>
                  <a:gd name="T40" fmla="*/ 0 w 167"/>
                  <a:gd name="T41" fmla="*/ 0 h 166"/>
                  <a:gd name="T42" fmla="*/ 0 w 167"/>
                  <a:gd name="T43" fmla="*/ 0 h 166"/>
                  <a:gd name="T44" fmla="*/ 0 w 167"/>
                  <a:gd name="T45" fmla="*/ 0 h 166"/>
                  <a:gd name="T46" fmla="*/ 0 w 167"/>
                  <a:gd name="T47" fmla="*/ 0 h 166"/>
                  <a:gd name="T48" fmla="*/ 0 w 167"/>
                  <a:gd name="T49" fmla="*/ 0 h 166"/>
                  <a:gd name="T50" fmla="*/ 0 w 167"/>
                  <a:gd name="T51" fmla="*/ 0 h 166"/>
                  <a:gd name="T52" fmla="*/ 0 w 167"/>
                  <a:gd name="T53" fmla="*/ 0 h 166"/>
                  <a:gd name="T54" fmla="*/ 0 w 167"/>
                  <a:gd name="T55" fmla="*/ 0 h 166"/>
                  <a:gd name="T56" fmla="*/ 0 w 167"/>
                  <a:gd name="T57" fmla="*/ 0 h 166"/>
                  <a:gd name="T58" fmla="*/ 0 w 167"/>
                  <a:gd name="T59" fmla="*/ 0 h 166"/>
                  <a:gd name="T60" fmla="*/ 0 w 167"/>
                  <a:gd name="T61" fmla="*/ 0 h 166"/>
                  <a:gd name="T62" fmla="*/ 0 w 167"/>
                  <a:gd name="T63" fmla="*/ 0 h 166"/>
                  <a:gd name="T64" fmla="*/ 0 w 167"/>
                  <a:gd name="T65" fmla="*/ 0 h 166"/>
                  <a:gd name="T66" fmla="*/ 0 w 167"/>
                  <a:gd name="T67" fmla="*/ 0 h 166"/>
                  <a:gd name="T68" fmla="*/ 0 w 167"/>
                  <a:gd name="T69" fmla="*/ 0 h 166"/>
                  <a:gd name="T70" fmla="*/ 0 w 167"/>
                  <a:gd name="T71" fmla="*/ 0 h 166"/>
                  <a:gd name="T72" fmla="*/ 0 w 167"/>
                  <a:gd name="T73" fmla="*/ 0 h 166"/>
                  <a:gd name="T74" fmla="*/ 0 w 167"/>
                  <a:gd name="T75" fmla="*/ 0 h 166"/>
                  <a:gd name="T76" fmla="*/ 0 w 167"/>
                  <a:gd name="T77" fmla="*/ 0 h 166"/>
                  <a:gd name="T78" fmla="*/ 0 w 167"/>
                  <a:gd name="T79" fmla="*/ 0 h 166"/>
                  <a:gd name="T80" fmla="*/ 0 w 167"/>
                  <a:gd name="T81" fmla="*/ 0 h 166"/>
                  <a:gd name="T82" fmla="*/ 0 w 167"/>
                  <a:gd name="T83" fmla="*/ 0 h 166"/>
                  <a:gd name="T84" fmla="*/ 0 w 167"/>
                  <a:gd name="T85" fmla="*/ 0 h 166"/>
                  <a:gd name="T86" fmla="*/ 0 w 167"/>
                  <a:gd name="T87" fmla="*/ 0 h 166"/>
                  <a:gd name="T88" fmla="*/ 0 w 167"/>
                  <a:gd name="T89" fmla="*/ 0 h 16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7"/>
                  <a:gd name="T136" fmla="*/ 0 h 166"/>
                  <a:gd name="T137" fmla="*/ 167 w 167"/>
                  <a:gd name="T138" fmla="*/ 166 h 16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7" h="166">
                    <a:moveTo>
                      <a:pt x="84" y="166"/>
                    </a:moveTo>
                    <a:lnTo>
                      <a:pt x="93" y="166"/>
                    </a:lnTo>
                    <a:lnTo>
                      <a:pt x="100" y="165"/>
                    </a:lnTo>
                    <a:lnTo>
                      <a:pt x="108" y="163"/>
                    </a:lnTo>
                    <a:lnTo>
                      <a:pt x="116" y="160"/>
                    </a:lnTo>
                    <a:lnTo>
                      <a:pt x="123" y="157"/>
                    </a:lnTo>
                    <a:lnTo>
                      <a:pt x="130" y="152"/>
                    </a:lnTo>
                    <a:lnTo>
                      <a:pt x="136" y="147"/>
                    </a:lnTo>
                    <a:lnTo>
                      <a:pt x="142" y="142"/>
                    </a:lnTo>
                    <a:lnTo>
                      <a:pt x="153" y="129"/>
                    </a:lnTo>
                    <a:lnTo>
                      <a:pt x="160" y="114"/>
                    </a:lnTo>
                    <a:lnTo>
                      <a:pt x="165" y="98"/>
                    </a:lnTo>
                    <a:lnTo>
                      <a:pt x="167" y="82"/>
                    </a:lnTo>
                    <a:lnTo>
                      <a:pt x="165" y="66"/>
                    </a:lnTo>
                    <a:lnTo>
                      <a:pt x="160" y="51"/>
                    </a:lnTo>
                    <a:lnTo>
                      <a:pt x="153" y="37"/>
                    </a:lnTo>
                    <a:lnTo>
                      <a:pt x="142" y="24"/>
                    </a:lnTo>
                    <a:lnTo>
                      <a:pt x="136" y="19"/>
                    </a:lnTo>
                    <a:lnTo>
                      <a:pt x="130" y="13"/>
                    </a:lnTo>
                    <a:lnTo>
                      <a:pt x="123" y="9"/>
                    </a:lnTo>
                    <a:lnTo>
                      <a:pt x="116" y="6"/>
                    </a:lnTo>
                    <a:lnTo>
                      <a:pt x="108" y="3"/>
                    </a:lnTo>
                    <a:lnTo>
                      <a:pt x="100" y="1"/>
                    </a:lnTo>
                    <a:lnTo>
                      <a:pt x="93" y="0"/>
                    </a:lnTo>
                    <a:lnTo>
                      <a:pt x="84" y="0"/>
                    </a:lnTo>
                    <a:lnTo>
                      <a:pt x="67" y="2"/>
                    </a:lnTo>
                    <a:lnTo>
                      <a:pt x="51" y="6"/>
                    </a:lnTo>
                    <a:lnTo>
                      <a:pt x="37" y="13"/>
                    </a:lnTo>
                    <a:lnTo>
                      <a:pt x="25" y="24"/>
                    </a:lnTo>
                    <a:lnTo>
                      <a:pt x="14" y="36"/>
                    </a:lnTo>
                    <a:lnTo>
                      <a:pt x="7" y="51"/>
                    </a:lnTo>
                    <a:lnTo>
                      <a:pt x="2" y="65"/>
                    </a:lnTo>
                    <a:lnTo>
                      <a:pt x="0" y="82"/>
                    </a:lnTo>
                    <a:lnTo>
                      <a:pt x="1" y="98"/>
                    </a:lnTo>
                    <a:lnTo>
                      <a:pt x="7" y="114"/>
                    </a:lnTo>
                    <a:lnTo>
                      <a:pt x="14" y="129"/>
                    </a:lnTo>
                    <a:lnTo>
                      <a:pt x="25" y="142"/>
                    </a:lnTo>
                    <a:lnTo>
                      <a:pt x="31" y="147"/>
                    </a:lnTo>
                    <a:lnTo>
                      <a:pt x="37" y="152"/>
                    </a:lnTo>
                    <a:lnTo>
                      <a:pt x="45" y="157"/>
                    </a:lnTo>
                    <a:lnTo>
                      <a:pt x="52" y="160"/>
                    </a:lnTo>
                    <a:lnTo>
                      <a:pt x="60" y="163"/>
                    </a:lnTo>
                    <a:lnTo>
                      <a:pt x="68" y="165"/>
                    </a:lnTo>
                    <a:lnTo>
                      <a:pt x="76" y="166"/>
                    </a:lnTo>
                    <a:lnTo>
                      <a:pt x="84" y="16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20" name="Freeform 237"/>
              <p:cNvSpPr>
                <a:spLocks/>
              </p:cNvSpPr>
              <p:nvPr/>
            </p:nvSpPr>
            <p:spPr bwMode="auto">
              <a:xfrm>
                <a:off x="1329" y="2764"/>
                <a:ext cx="34" cy="34"/>
              </a:xfrm>
              <a:custGeom>
                <a:avLst/>
                <a:gdLst>
                  <a:gd name="T0" fmla="*/ 0 w 101"/>
                  <a:gd name="T1" fmla="*/ 0 h 100"/>
                  <a:gd name="T2" fmla="*/ 0 w 101"/>
                  <a:gd name="T3" fmla="*/ 0 h 100"/>
                  <a:gd name="T4" fmla="*/ 0 w 101"/>
                  <a:gd name="T5" fmla="*/ 0 h 100"/>
                  <a:gd name="T6" fmla="*/ 0 w 101"/>
                  <a:gd name="T7" fmla="*/ 0 h 100"/>
                  <a:gd name="T8" fmla="*/ 0 w 101"/>
                  <a:gd name="T9" fmla="*/ 0 h 100"/>
                  <a:gd name="T10" fmla="*/ 0 w 101"/>
                  <a:gd name="T11" fmla="*/ 0 h 100"/>
                  <a:gd name="T12" fmla="*/ 0 w 101"/>
                  <a:gd name="T13" fmla="*/ 0 h 100"/>
                  <a:gd name="T14" fmla="*/ 0 w 101"/>
                  <a:gd name="T15" fmla="*/ 0 h 100"/>
                  <a:gd name="T16" fmla="*/ 0 w 101"/>
                  <a:gd name="T17" fmla="*/ 0 h 100"/>
                  <a:gd name="T18" fmla="*/ 0 w 101"/>
                  <a:gd name="T19" fmla="*/ 0 h 100"/>
                  <a:gd name="T20" fmla="*/ 0 w 101"/>
                  <a:gd name="T21" fmla="*/ 0 h 100"/>
                  <a:gd name="T22" fmla="*/ 0 w 101"/>
                  <a:gd name="T23" fmla="*/ 0 h 100"/>
                  <a:gd name="T24" fmla="*/ 0 w 101"/>
                  <a:gd name="T25" fmla="*/ 0 h 100"/>
                  <a:gd name="T26" fmla="*/ 0 w 101"/>
                  <a:gd name="T27" fmla="*/ 0 h 100"/>
                  <a:gd name="T28" fmla="*/ 0 w 101"/>
                  <a:gd name="T29" fmla="*/ 0 h 100"/>
                  <a:gd name="T30" fmla="*/ 0 w 101"/>
                  <a:gd name="T31" fmla="*/ 0 h 100"/>
                  <a:gd name="T32" fmla="*/ 0 w 101"/>
                  <a:gd name="T33" fmla="*/ 0 h 100"/>
                  <a:gd name="T34" fmla="*/ 0 w 101"/>
                  <a:gd name="T35" fmla="*/ 0 h 100"/>
                  <a:gd name="T36" fmla="*/ 0 w 101"/>
                  <a:gd name="T37" fmla="*/ 0 h 100"/>
                  <a:gd name="T38" fmla="*/ 0 w 101"/>
                  <a:gd name="T39" fmla="*/ 0 h 100"/>
                  <a:gd name="T40" fmla="*/ 0 w 101"/>
                  <a:gd name="T41" fmla="*/ 0 h 100"/>
                  <a:gd name="T42" fmla="*/ 0 w 101"/>
                  <a:gd name="T43" fmla="*/ 0 h 100"/>
                  <a:gd name="T44" fmla="*/ 0 w 101"/>
                  <a:gd name="T45" fmla="*/ 0 h 100"/>
                  <a:gd name="T46" fmla="*/ 0 w 101"/>
                  <a:gd name="T47" fmla="*/ 0 h 100"/>
                  <a:gd name="T48" fmla="*/ 0 w 101"/>
                  <a:gd name="T49" fmla="*/ 0 h 100"/>
                  <a:gd name="T50" fmla="*/ 0 w 101"/>
                  <a:gd name="T51" fmla="*/ 0 h 100"/>
                  <a:gd name="T52" fmla="*/ 0 w 101"/>
                  <a:gd name="T53" fmla="*/ 0 h 100"/>
                  <a:gd name="T54" fmla="*/ 0 w 101"/>
                  <a:gd name="T55" fmla="*/ 0 h 100"/>
                  <a:gd name="T56" fmla="*/ 0 w 101"/>
                  <a:gd name="T57" fmla="*/ 0 h 100"/>
                  <a:gd name="T58" fmla="*/ 0 w 101"/>
                  <a:gd name="T59" fmla="*/ 0 h 100"/>
                  <a:gd name="T60" fmla="*/ 0 w 101"/>
                  <a:gd name="T61" fmla="*/ 0 h 100"/>
                  <a:gd name="T62" fmla="*/ 0 w 101"/>
                  <a:gd name="T63" fmla="*/ 0 h 100"/>
                  <a:gd name="T64" fmla="*/ 0 w 101"/>
                  <a:gd name="T65" fmla="*/ 0 h 100"/>
                  <a:gd name="T66" fmla="*/ 0 w 101"/>
                  <a:gd name="T67" fmla="*/ 0 h 100"/>
                  <a:gd name="T68" fmla="*/ 0 w 101"/>
                  <a:gd name="T69" fmla="*/ 0 h 100"/>
                  <a:gd name="T70" fmla="*/ 0 w 101"/>
                  <a:gd name="T71" fmla="*/ 0 h 100"/>
                  <a:gd name="T72" fmla="*/ 0 w 101"/>
                  <a:gd name="T73" fmla="*/ 0 h 100"/>
                  <a:gd name="T74" fmla="*/ 0 w 101"/>
                  <a:gd name="T75" fmla="*/ 0 h 100"/>
                  <a:gd name="T76" fmla="*/ 0 w 101"/>
                  <a:gd name="T77" fmla="*/ 0 h 100"/>
                  <a:gd name="T78" fmla="*/ 0 w 101"/>
                  <a:gd name="T79" fmla="*/ 0 h 100"/>
                  <a:gd name="T80" fmla="*/ 0 w 101"/>
                  <a:gd name="T81" fmla="*/ 0 h 100"/>
                  <a:gd name="T82" fmla="*/ 0 w 101"/>
                  <a:gd name="T83" fmla="*/ 0 h 100"/>
                  <a:gd name="T84" fmla="*/ 0 w 101"/>
                  <a:gd name="T85" fmla="*/ 0 h 100"/>
                  <a:gd name="T86" fmla="*/ 0 w 101"/>
                  <a:gd name="T87" fmla="*/ 0 h 100"/>
                  <a:gd name="T88" fmla="*/ 0 w 101"/>
                  <a:gd name="T89" fmla="*/ 0 h 1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1"/>
                  <a:gd name="T136" fmla="*/ 0 h 100"/>
                  <a:gd name="T137" fmla="*/ 101 w 101"/>
                  <a:gd name="T138" fmla="*/ 100 h 10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1" h="100">
                    <a:moveTo>
                      <a:pt x="0" y="49"/>
                    </a:moveTo>
                    <a:lnTo>
                      <a:pt x="1" y="40"/>
                    </a:lnTo>
                    <a:lnTo>
                      <a:pt x="4" y="30"/>
                    </a:lnTo>
                    <a:lnTo>
                      <a:pt x="9" y="22"/>
                    </a:lnTo>
                    <a:lnTo>
                      <a:pt x="15" y="14"/>
                    </a:lnTo>
                    <a:lnTo>
                      <a:pt x="19" y="11"/>
                    </a:lnTo>
                    <a:lnTo>
                      <a:pt x="22" y="8"/>
                    </a:lnTo>
                    <a:lnTo>
                      <a:pt x="27" y="6"/>
                    </a:lnTo>
                    <a:lnTo>
                      <a:pt x="32" y="4"/>
                    </a:lnTo>
                    <a:lnTo>
                      <a:pt x="36" y="2"/>
                    </a:lnTo>
                    <a:lnTo>
                      <a:pt x="40" y="1"/>
                    </a:lnTo>
                    <a:lnTo>
                      <a:pt x="46" y="0"/>
                    </a:lnTo>
                    <a:lnTo>
                      <a:pt x="51" y="0"/>
                    </a:lnTo>
                    <a:lnTo>
                      <a:pt x="56" y="0"/>
                    </a:lnTo>
                    <a:lnTo>
                      <a:pt x="61" y="1"/>
                    </a:lnTo>
                    <a:lnTo>
                      <a:pt x="66" y="2"/>
                    </a:lnTo>
                    <a:lnTo>
                      <a:pt x="70" y="4"/>
                    </a:lnTo>
                    <a:lnTo>
                      <a:pt x="74" y="6"/>
                    </a:lnTo>
                    <a:lnTo>
                      <a:pt x="79" y="8"/>
                    </a:lnTo>
                    <a:lnTo>
                      <a:pt x="83" y="11"/>
                    </a:lnTo>
                    <a:lnTo>
                      <a:pt x="86" y="14"/>
                    </a:lnTo>
                    <a:lnTo>
                      <a:pt x="92" y="22"/>
                    </a:lnTo>
                    <a:lnTo>
                      <a:pt x="97" y="30"/>
                    </a:lnTo>
                    <a:lnTo>
                      <a:pt x="100" y="40"/>
                    </a:lnTo>
                    <a:lnTo>
                      <a:pt x="101" y="49"/>
                    </a:lnTo>
                    <a:lnTo>
                      <a:pt x="100" y="60"/>
                    </a:lnTo>
                    <a:lnTo>
                      <a:pt x="97" y="68"/>
                    </a:lnTo>
                    <a:lnTo>
                      <a:pt x="92" y="78"/>
                    </a:lnTo>
                    <a:lnTo>
                      <a:pt x="86" y="85"/>
                    </a:lnTo>
                    <a:lnTo>
                      <a:pt x="79" y="92"/>
                    </a:lnTo>
                    <a:lnTo>
                      <a:pt x="70" y="96"/>
                    </a:lnTo>
                    <a:lnTo>
                      <a:pt x="61" y="99"/>
                    </a:lnTo>
                    <a:lnTo>
                      <a:pt x="51" y="100"/>
                    </a:lnTo>
                    <a:lnTo>
                      <a:pt x="46" y="100"/>
                    </a:lnTo>
                    <a:lnTo>
                      <a:pt x="40" y="99"/>
                    </a:lnTo>
                    <a:lnTo>
                      <a:pt x="36" y="98"/>
                    </a:lnTo>
                    <a:lnTo>
                      <a:pt x="32" y="96"/>
                    </a:lnTo>
                    <a:lnTo>
                      <a:pt x="27" y="94"/>
                    </a:lnTo>
                    <a:lnTo>
                      <a:pt x="22" y="92"/>
                    </a:lnTo>
                    <a:lnTo>
                      <a:pt x="19" y="89"/>
                    </a:lnTo>
                    <a:lnTo>
                      <a:pt x="15" y="85"/>
                    </a:lnTo>
                    <a:lnTo>
                      <a:pt x="9" y="78"/>
                    </a:lnTo>
                    <a:lnTo>
                      <a:pt x="4" y="68"/>
                    </a:lnTo>
                    <a:lnTo>
                      <a:pt x="1" y="60"/>
                    </a:lnTo>
                    <a:lnTo>
                      <a:pt x="0" y="49"/>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21" name="Freeform 238"/>
              <p:cNvSpPr>
                <a:spLocks/>
              </p:cNvSpPr>
              <p:nvPr/>
            </p:nvSpPr>
            <p:spPr bwMode="auto">
              <a:xfrm>
                <a:off x="1396" y="2867"/>
                <a:ext cx="244" cy="153"/>
              </a:xfrm>
              <a:custGeom>
                <a:avLst/>
                <a:gdLst>
                  <a:gd name="T0" fmla="*/ 0 w 733"/>
                  <a:gd name="T1" fmla="*/ 0 h 461"/>
                  <a:gd name="T2" fmla="*/ 0 w 733"/>
                  <a:gd name="T3" fmla="*/ 0 h 461"/>
                  <a:gd name="T4" fmla="*/ 0 w 733"/>
                  <a:gd name="T5" fmla="*/ 0 h 461"/>
                  <a:gd name="T6" fmla="*/ 0 w 733"/>
                  <a:gd name="T7" fmla="*/ 0 h 461"/>
                  <a:gd name="T8" fmla="*/ 0 w 733"/>
                  <a:gd name="T9" fmla="*/ 0 h 461"/>
                  <a:gd name="T10" fmla="*/ 0 w 733"/>
                  <a:gd name="T11" fmla="*/ 0 h 461"/>
                  <a:gd name="T12" fmla="*/ 0 w 733"/>
                  <a:gd name="T13" fmla="*/ 0 h 461"/>
                  <a:gd name="T14" fmla="*/ 0 w 733"/>
                  <a:gd name="T15" fmla="*/ 0 h 461"/>
                  <a:gd name="T16" fmla="*/ 0 w 733"/>
                  <a:gd name="T17" fmla="*/ 0 h 461"/>
                  <a:gd name="T18" fmla="*/ 0 w 733"/>
                  <a:gd name="T19" fmla="*/ 0 h 461"/>
                  <a:gd name="T20" fmla="*/ 0 w 733"/>
                  <a:gd name="T21" fmla="*/ 0 h 461"/>
                  <a:gd name="T22" fmla="*/ 0 w 733"/>
                  <a:gd name="T23" fmla="*/ 0 h 461"/>
                  <a:gd name="T24" fmla="*/ 0 w 733"/>
                  <a:gd name="T25" fmla="*/ 0 h 461"/>
                  <a:gd name="T26" fmla="*/ 0 w 733"/>
                  <a:gd name="T27" fmla="*/ 0 h 461"/>
                  <a:gd name="T28" fmla="*/ 0 w 733"/>
                  <a:gd name="T29" fmla="*/ 0 h 461"/>
                  <a:gd name="T30" fmla="*/ 0 w 733"/>
                  <a:gd name="T31" fmla="*/ 0 h 461"/>
                  <a:gd name="T32" fmla="*/ 0 w 733"/>
                  <a:gd name="T33" fmla="*/ 0 h 461"/>
                  <a:gd name="T34" fmla="*/ 0 w 733"/>
                  <a:gd name="T35" fmla="*/ 0 h 461"/>
                  <a:gd name="T36" fmla="*/ 0 w 733"/>
                  <a:gd name="T37" fmla="*/ 0 h 461"/>
                  <a:gd name="T38" fmla="*/ 0 w 733"/>
                  <a:gd name="T39" fmla="*/ 0 h 461"/>
                  <a:gd name="T40" fmla="*/ 0 w 733"/>
                  <a:gd name="T41" fmla="*/ 0 h 461"/>
                  <a:gd name="T42" fmla="*/ 0 w 733"/>
                  <a:gd name="T43" fmla="*/ 0 h 461"/>
                  <a:gd name="T44" fmla="*/ 0 w 733"/>
                  <a:gd name="T45" fmla="*/ 0 h 461"/>
                  <a:gd name="T46" fmla="*/ 0 w 733"/>
                  <a:gd name="T47" fmla="*/ 0 h 461"/>
                  <a:gd name="T48" fmla="*/ 0 w 733"/>
                  <a:gd name="T49" fmla="*/ 0 h 461"/>
                  <a:gd name="T50" fmla="*/ 0 w 733"/>
                  <a:gd name="T51" fmla="*/ 0 h 461"/>
                  <a:gd name="T52" fmla="*/ 0 w 733"/>
                  <a:gd name="T53" fmla="*/ 0 h 461"/>
                  <a:gd name="T54" fmla="*/ 0 w 733"/>
                  <a:gd name="T55" fmla="*/ 0 h 461"/>
                  <a:gd name="T56" fmla="*/ 0 w 733"/>
                  <a:gd name="T57" fmla="*/ 0 h 461"/>
                  <a:gd name="T58" fmla="*/ 0 w 733"/>
                  <a:gd name="T59" fmla="*/ 0 h 461"/>
                  <a:gd name="T60" fmla="*/ 0 w 733"/>
                  <a:gd name="T61" fmla="*/ 0 h 461"/>
                  <a:gd name="T62" fmla="*/ 0 w 733"/>
                  <a:gd name="T63" fmla="*/ 0 h 461"/>
                  <a:gd name="T64" fmla="*/ 0 w 733"/>
                  <a:gd name="T65" fmla="*/ 0 h 461"/>
                  <a:gd name="T66" fmla="*/ 0 w 733"/>
                  <a:gd name="T67" fmla="*/ 0 h 461"/>
                  <a:gd name="T68" fmla="*/ 0 w 733"/>
                  <a:gd name="T69" fmla="*/ 0 h 461"/>
                  <a:gd name="T70" fmla="*/ 0 w 733"/>
                  <a:gd name="T71" fmla="*/ 0 h 461"/>
                  <a:gd name="T72" fmla="*/ 0 w 733"/>
                  <a:gd name="T73" fmla="*/ 0 h 461"/>
                  <a:gd name="T74" fmla="*/ 0 w 733"/>
                  <a:gd name="T75" fmla="*/ 0 h 461"/>
                  <a:gd name="T76" fmla="*/ 0 w 733"/>
                  <a:gd name="T77" fmla="*/ 0 h 461"/>
                  <a:gd name="T78" fmla="*/ 0 w 733"/>
                  <a:gd name="T79" fmla="*/ 0 h 461"/>
                  <a:gd name="T80" fmla="*/ 0 w 733"/>
                  <a:gd name="T81" fmla="*/ 0 h 461"/>
                  <a:gd name="T82" fmla="*/ 0 w 733"/>
                  <a:gd name="T83" fmla="*/ 0 h 4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3"/>
                  <a:gd name="T127" fmla="*/ 0 h 461"/>
                  <a:gd name="T128" fmla="*/ 733 w 733"/>
                  <a:gd name="T129" fmla="*/ 461 h 4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3" h="461">
                    <a:moveTo>
                      <a:pt x="728" y="50"/>
                    </a:moveTo>
                    <a:lnTo>
                      <a:pt x="728" y="50"/>
                    </a:lnTo>
                    <a:lnTo>
                      <a:pt x="728" y="49"/>
                    </a:lnTo>
                    <a:lnTo>
                      <a:pt x="728" y="46"/>
                    </a:lnTo>
                    <a:lnTo>
                      <a:pt x="727" y="40"/>
                    </a:lnTo>
                    <a:lnTo>
                      <a:pt x="725" y="34"/>
                    </a:lnTo>
                    <a:lnTo>
                      <a:pt x="725" y="32"/>
                    </a:lnTo>
                    <a:lnTo>
                      <a:pt x="718" y="0"/>
                    </a:lnTo>
                    <a:lnTo>
                      <a:pt x="686" y="6"/>
                    </a:lnTo>
                    <a:lnTo>
                      <a:pt x="669" y="8"/>
                    </a:lnTo>
                    <a:lnTo>
                      <a:pt x="48" y="119"/>
                    </a:lnTo>
                    <a:lnTo>
                      <a:pt x="31" y="121"/>
                    </a:lnTo>
                    <a:lnTo>
                      <a:pt x="0" y="127"/>
                    </a:lnTo>
                    <a:lnTo>
                      <a:pt x="5" y="160"/>
                    </a:lnTo>
                    <a:lnTo>
                      <a:pt x="5" y="162"/>
                    </a:lnTo>
                    <a:lnTo>
                      <a:pt x="6" y="167"/>
                    </a:lnTo>
                    <a:lnTo>
                      <a:pt x="7" y="173"/>
                    </a:lnTo>
                    <a:lnTo>
                      <a:pt x="7" y="175"/>
                    </a:lnTo>
                    <a:lnTo>
                      <a:pt x="7" y="176"/>
                    </a:lnTo>
                    <a:lnTo>
                      <a:pt x="7" y="177"/>
                    </a:lnTo>
                    <a:lnTo>
                      <a:pt x="8" y="178"/>
                    </a:lnTo>
                    <a:lnTo>
                      <a:pt x="8" y="179"/>
                    </a:lnTo>
                    <a:lnTo>
                      <a:pt x="8" y="180"/>
                    </a:lnTo>
                    <a:lnTo>
                      <a:pt x="8" y="181"/>
                    </a:lnTo>
                    <a:lnTo>
                      <a:pt x="15" y="213"/>
                    </a:lnTo>
                    <a:lnTo>
                      <a:pt x="26" y="244"/>
                    </a:lnTo>
                    <a:lnTo>
                      <a:pt x="39" y="273"/>
                    </a:lnTo>
                    <a:lnTo>
                      <a:pt x="56" y="301"/>
                    </a:lnTo>
                    <a:lnTo>
                      <a:pt x="74" y="328"/>
                    </a:lnTo>
                    <a:lnTo>
                      <a:pt x="96" y="352"/>
                    </a:lnTo>
                    <a:lnTo>
                      <a:pt x="120" y="375"/>
                    </a:lnTo>
                    <a:lnTo>
                      <a:pt x="147" y="395"/>
                    </a:lnTo>
                    <a:lnTo>
                      <a:pt x="162" y="405"/>
                    </a:lnTo>
                    <a:lnTo>
                      <a:pt x="178" y="414"/>
                    </a:lnTo>
                    <a:lnTo>
                      <a:pt x="194" y="423"/>
                    </a:lnTo>
                    <a:lnTo>
                      <a:pt x="210" y="430"/>
                    </a:lnTo>
                    <a:lnTo>
                      <a:pt x="227" y="437"/>
                    </a:lnTo>
                    <a:lnTo>
                      <a:pt x="244" y="443"/>
                    </a:lnTo>
                    <a:lnTo>
                      <a:pt x="262" y="448"/>
                    </a:lnTo>
                    <a:lnTo>
                      <a:pt x="280" y="453"/>
                    </a:lnTo>
                    <a:lnTo>
                      <a:pt x="298" y="456"/>
                    </a:lnTo>
                    <a:lnTo>
                      <a:pt x="316" y="458"/>
                    </a:lnTo>
                    <a:lnTo>
                      <a:pt x="335" y="460"/>
                    </a:lnTo>
                    <a:lnTo>
                      <a:pt x="354" y="461"/>
                    </a:lnTo>
                    <a:lnTo>
                      <a:pt x="372" y="461"/>
                    </a:lnTo>
                    <a:lnTo>
                      <a:pt x="391" y="460"/>
                    </a:lnTo>
                    <a:lnTo>
                      <a:pt x="410" y="458"/>
                    </a:lnTo>
                    <a:lnTo>
                      <a:pt x="428" y="455"/>
                    </a:lnTo>
                    <a:lnTo>
                      <a:pt x="447" y="452"/>
                    </a:lnTo>
                    <a:lnTo>
                      <a:pt x="465" y="446"/>
                    </a:lnTo>
                    <a:lnTo>
                      <a:pt x="483" y="441"/>
                    </a:lnTo>
                    <a:lnTo>
                      <a:pt x="500" y="435"/>
                    </a:lnTo>
                    <a:lnTo>
                      <a:pt x="518" y="428"/>
                    </a:lnTo>
                    <a:lnTo>
                      <a:pt x="534" y="420"/>
                    </a:lnTo>
                    <a:lnTo>
                      <a:pt x="551" y="411"/>
                    </a:lnTo>
                    <a:lnTo>
                      <a:pt x="567" y="403"/>
                    </a:lnTo>
                    <a:lnTo>
                      <a:pt x="581" y="392"/>
                    </a:lnTo>
                    <a:lnTo>
                      <a:pt x="596" y="382"/>
                    </a:lnTo>
                    <a:lnTo>
                      <a:pt x="611" y="370"/>
                    </a:lnTo>
                    <a:lnTo>
                      <a:pt x="625" y="358"/>
                    </a:lnTo>
                    <a:lnTo>
                      <a:pt x="638" y="346"/>
                    </a:lnTo>
                    <a:lnTo>
                      <a:pt x="650" y="332"/>
                    </a:lnTo>
                    <a:lnTo>
                      <a:pt x="662" y="318"/>
                    </a:lnTo>
                    <a:lnTo>
                      <a:pt x="673" y="303"/>
                    </a:lnTo>
                    <a:lnTo>
                      <a:pt x="691" y="274"/>
                    </a:lnTo>
                    <a:lnTo>
                      <a:pt x="706" y="245"/>
                    </a:lnTo>
                    <a:lnTo>
                      <a:pt x="717" y="215"/>
                    </a:lnTo>
                    <a:lnTo>
                      <a:pt x="726" y="183"/>
                    </a:lnTo>
                    <a:lnTo>
                      <a:pt x="731" y="152"/>
                    </a:lnTo>
                    <a:lnTo>
                      <a:pt x="733" y="119"/>
                    </a:lnTo>
                    <a:lnTo>
                      <a:pt x="733" y="87"/>
                    </a:lnTo>
                    <a:lnTo>
                      <a:pt x="729" y="54"/>
                    </a:lnTo>
                    <a:lnTo>
                      <a:pt x="729" y="53"/>
                    </a:lnTo>
                    <a:lnTo>
                      <a:pt x="729" y="52"/>
                    </a:lnTo>
                    <a:lnTo>
                      <a:pt x="728" y="51"/>
                    </a:lnTo>
                    <a:lnTo>
                      <a:pt x="728" y="5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22" name="Freeform 239"/>
              <p:cNvSpPr>
                <a:spLocks/>
              </p:cNvSpPr>
              <p:nvPr/>
            </p:nvSpPr>
            <p:spPr bwMode="auto">
              <a:xfrm>
                <a:off x="1409" y="2879"/>
                <a:ext cx="220"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8"/>
                    </a:lnTo>
                    <a:lnTo>
                      <a:pt x="657" y="17"/>
                    </a:lnTo>
                    <a:lnTo>
                      <a:pt x="654" y="0"/>
                    </a:lnTo>
                    <a:lnTo>
                      <a:pt x="638" y="3"/>
                    </a:lnTo>
                    <a:lnTo>
                      <a:pt x="16" y="114"/>
                    </a:lnTo>
                    <a:lnTo>
                      <a:pt x="0" y="116"/>
                    </a:lnTo>
                    <a:lnTo>
                      <a:pt x="0" y="118"/>
                    </a:lnTo>
                    <a:lnTo>
                      <a:pt x="1" y="123"/>
                    </a:lnTo>
                    <a:lnTo>
                      <a:pt x="2" y="129"/>
                    </a:lnTo>
                    <a:lnTo>
                      <a:pt x="2" y="132"/>
                    </a:lnTo>
                    <a:lnTo>
                      <a:pt x="2" y="133"/>
                    </a:lnTo>
                    <a:lnTo>
                      <a:pt x="2" y="134"/>
                    </a:lnTo>
                    <a:lnTo>
                      <a:pt x="3" y="135"/>
                    </a:lnTo>
                    <a:lnTo>
                      <a:pt x="3" y="136"/>
                    </a:lnTo>
                    <a:lnTo>
                      <a:pt x="3" y="137"/>
                    </a:lnTo>
                    <a:lnTo>
                      <a:pt x="3" y="138"/>
                    </a:lnTo>
                    <a:lnTo>
                      <a:pt x="9" y="167"/>
                    </a:lnTo>
                    <a:lnTo>
                      <a:pt x="19" y="194"/>
                    </a:lnTo>
                    <a:lnTo>
                      <a:pt x="30" y="221"/>
                    </a:lnTo>
                    <a:lnTo>
                      <a:pt x="45" y="245"/>
                    </a:lnTo>
                    <a:lnTo>
                      <a:pt x="62" y="269"/>
                    </a:lnTo>
                    <a:lnTo>
                      <a:pt x="82" y="291"/>
                    </a:lnTo>
                    <a:lnTo>
                      <a:pt x="104" y="312"/>
                    </a:lnTo>
                    <a:lnTo>
                      <a:pt x="128" y="330"/>
                    </a:lnTo>
                    <a:lnTo>
                      <a:pt x="142" y="338"/>
                    </a:lnTo>
                    <a:lnTo>
                      <a:pt x="156" y="347"/>
                    </a:lnTo>
                    <a:lnTo>
                      <a:pt x="170" y="354"/>
                    </a:lnTo>
                    <a:lnTo>
                      <a:pt x="185" y="362"/>
                    </a:lnTo>
                    <a:lnTo>
                      <a:pt x="201" y="368"/>
                    </a:lnTo>
                    <a:lnTo>
                      <a:pt x="217" y="373"/>
                    </a:lnTo>
                    <a:lnTo>
                      <a:pt x="233" y="377"/>
                    </a:lnTo>
                    <a:lnTo>
                      <a:pt x="249" y="382"/>
                    </a:lnTo>
                    <a:lnTo>
                      <a:pt x="266" y="385"/>
                    </a:lnTo>
                    <a:lnTo>
                      <a:pt x="283" y="387"/>
                    </a:lnTo>
                    <a:lnTo>
                      <a:pt x="299" y="388"/>
                    </a:lnTo>
                    <a:lnTo>
                      <a:pt x="316" y="389"/>
                    </a:lnTo>
                    <a:lnTo>
                      <a:pt x="334" y="389"/>
                    </a:lnTo>
                    <a:lnTo>
                      <a:pt x="351" y="388"/>
                    </a:lnTo>
                    <a:lnTo>
                      <a:pt x="368" y="386"/>
                    </a:lnTo>
                    <a:lnTo>
                      <a:pt x="384" y="384"/>
                    </a:lnTo>
                    <a:lnTo>
                      <a:pt x="401" y="381"/>
                    </a:lnTo>
                    <a:lnTo>
                      <a:pt x="417" y="376"/>
                    </a:lnTo>
                    <a:lnTo>
                      <a:pt x="434" y="372"/>
                    </a:lnTo>
                    <a:lnTo>
                      <a:pt x="450" y="366"/>
                    </a:lnTo>
                    <a:lnTo>
                      <a:pt x="466" y="359"/>
                    </a:lnTo>
                    <a:lnTo>
                      <a:pt x="481" y="353"/>
                    </a:lnTo>
                    <a:lnTo>
                      <a:pt x="496" y="345"/>
                    </a:lnTo>
                    <a:lnTo>
                      <a:pt x="511" y="336"/>
                    </a:lnTo>
                    <a:lnTo>
                      <a:pt x="524" y="328"/>
                    </a:lnTo>
                    <a:lnTo>
                      <a:pt x="538" y="317"/>
                    </a:lnTo>
                    <a:lnTo>
                      <a:pt x="551" y="306"/>
                    </a:lnTo>
                    <a:lnTo>
                      <a:pt x="564" y="296"/>
                    </a:lnTo>
                    <a:lnTo>
                      <a:pt x="575" y="284"/>
                    </a:lnTo>
                    <a:lnTo>
                      <a:pt x="587" y="273"/>
                    </a:lnTo>
                    <a:lnTo>
                      <a:pt x="598" y="260"/>
                    </a:lnTo>
                    <a:lnTo>
                      <a:pt x="607" y="246"/>
                    </a:lnTo>
                    <a:lnTo>
                      <a:pt x="623" y="221"/>
                    </a:lnTo>
                    <a:lnTo>
                      <a:pt x="637" y="194"/>
                    </a:lnTo>
                    <a:lnTo>
                      <a:pt x="647" y="167"/>
                    </a:lnTo>
                    <a:lnTo>
                      <a:pt x="655" y="138"/>
                    </a:lnTo>
                    <a:lnTo>
                      <a:pt x="660" y="109"/>
                    </a:lnTo>
                    <a:lnTo>
                      <a:pt x="662" y="81"/>
                    </a:lnTo>
                    <a:lnTo>
                      <a:pt x="661" y="51"/>
                    </a:lnTo>
                    <a:lnTo>
                      <a:pt x="658" y="22"/>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23" name="Freeform 240"/>
              <p:cNvSpPr>
                <a:spLocks/>
              </p:cNvSpPr>
              <p:nvPr/>
            </p:nvSpPr>
            <p:spPr bwMode="auto">
              <a:xfrm>
                <a:off x="1421" y="2892"/>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3"/>
                    </a:moveTo>
                    <a:lnTo>
                      <a:pt x="325" y="315"/>
                    </a:lnTo>
                    <a:lnTo>
                      <a:pt x="309" y="317"/>
                    </a:lnTo>
                    <a:lnTo>
                      <a:pt x="295" y="318"/>
                    </a:lnTo>
                    <a:lnTo>
                      <a:pt x="279" y="318"/>
                    </a:lnTo>
                    <a:lnTo>
                      <a:pt x="264" y="317"/>
                    </a:lnTo>
                    <a:lnTo>
                      <a:pt x="248" y="316"/>
                    </a:lnTo>
                    <a:lnTo>
                      <a:pt x="233" y="314"/>
                    </a:lnTo>
                    <a:lnTo>
                      <a:pt x="218" y="311"/>
                    </a:lnTo>
                    <a:lnTo>
                      <a:pt x="203" y="308"/>
                    </a:lnTo>
                    <a:lnTo>
                      <a:pt x="189" y="304"/>
                    </a:lnTo>
                    <a:lnTo>
                      <a:pt x="175" y="299"/>
                    </a:lnTo>
                    <a:lnTo>
                      <a:pt x="161" y="293"/>
                    </a:lnTo>
                    <a:lnTo>
                      <a:pt x="147" y="287"/>
                    </a:lnTo>
                    <a:lnTo>
                      <a:pt x="134" y="280"/>
                    </a:lnTo>
                    <a:lnTo>
                      <a:pt x="122" y="273"/>
                    </a:lnTo>
                    <a:lnTo>
                      <a:pt x="109" y="264"/>
                    </a:lnTo>
                    <a:lnTo>
                      <a:pt x="89" y="248"/>
                    </a:lnTo>
                    <a:lnTo>
                      <a:pt x="70" y="231"/>
                    </a:lnTo>
                    <a:lnTo>
                      <a:pt x="54" y="213"/>
                    </a:lnTo>
                    <a:lnTo>
                      <a:pt x="39" y="193"/>
                    </a:lnTo>
                    <a:lnTo>
                      <a:pt x="25" y="172"/>
                    </a:lnTo>
                    <a:lnTo>
                      <a:pt x="15" y="151"/>
                    </a:lnTo>
                    <a:lnTo>
                      <a:pt x="6" y="128"/>
                    </a:lnTo>
                    <a:lnTo>
                      <a:pt x="0" y="104"/>
                    </a:lnTo>
                    <a:lnTo>
                      <a:pt x="589" y="0"/>
                    </a:lnTo>
                    <a:lnTo>
                      <a:pt x="591" y="28"/>
                    </a:lnTo>
                    <a:lnTo>
                      <a:pt x="590" y="54"/>
                    </a:lnTo>
                    <a:lnTo>
                      <a:pt x="587" y="81"/>
                    </a:lnTo>
                    <a:lnTo>
                      <a:pt x="581" y="107"/>
                    </a:lnTo>
                    <a:lnTo>
                      <a:pt x="572" y="132"/>
                    </a:lnTo>
                    <a:lnTo>
                      <a:pt x="561" y="156"/>
                    </a:lnTo>
                    <a:lnTo>
                      <a:pt x="547" y="179"/>
                    </a:lnTo>
                    <a:lnTo>
                      <a:pt x="532" y="201"/>
                    </a:lnTo>
                    <a:lnTo>
                      <a:pt x="514" y="222"/>
                    </a:lnTo>
                    <a:lnTo>
                      <a:pt x="494" y="241"/>
                    </a:lnTo>
                    <a:lnTo>
                      <a:pt x="473" y="258"/>
                    </a:lnTo>
                    <a:lnTo>
                      <a:pt x="449" y="273"/>
                    </a:lnTo>
                    <a:lnTo>
                      <a:pt x="424" y="287"/>
                    </a:lnTo>
                    <a:lnTo>
                      <a:pt x="397" y="298"/>
                    </a:lnTo>
                    <a:lnTo>
                      <a:pt x="370" y="307"/>
                    </a:lnTo>
                    <a:lnTo>
                      <a:pt x="340" y="313"/>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24" name="Freeform 241"/>
              <p:cNvSpPr>
                <a:spLocks/>
              </p:cNvSpPr>
              <p:nvPr/>
            </p:nvSpPr>
            <p:spPr bwMode="auto">
              <a:xfrm>
                <a:off x="1499" y="2846"/>
                <a:ext cx="26" cy="45"/>
              </a:xfrm>
              <a:custGeom>
                <a:avLst/>
                <a:gdLst>
                  <a:gd name="T0" fmla="*/ 0 w 76"/>
                  <a:gd name="T1" fmla="*/ 0 h 136"/>
                  <a:gd name="T2" fmla="*/ 0 w 76"/>
                  <a:gd name="T3" fmla="*/ 0 h 136"/>
                  <a:gd name="T4" fmla="*/ 0 w 76"/>
                  <a:gd name="T5" fmla="*/ 0 h 136"/>
                  <a:gd name="T6" fmla="*/ 0 w 76"/>
                  <a:gd name="T7" fmla="*/ 0 h 136"/>
                  <a:gd name="T8" fmla="*/ 0 w 76"/>
                  <a:gd name="T9" fmla="*/ 0 h 136"/>
                  <a:gd name="T10" fmla="*/ 0 60000 65536"/>
                  <a:gd name="T11" fmla="*/ 0 60000 65536"/>
                  <a:gd name="T12" fmla="*/ 0 60000 65536"/>
                  <a:gd name="T13" fmla="*/ 0 60000 65536"/>
                  <a:gd name="T14" fmla="*/ 0 60000 65536"/>
                  <a:gd name="T15" fmla="*/ 0 w 76"/>
                  <a:gd name="T16" fmla="*/ 0 h 136"/>
                  <a:gd name="T17" fmla="*/ 76 w 76"/>
                  <a:gd name="T18" fmla="*/ 136 h 136"/>
                </a:gdLst>
                <a:ahLst/>
                <a:cxnLst>
                  <a:cxn ang="T10">
                    <a:pos x="T0" y="T1"/>
                  </a:cxn>
                  <a:cxn ang="T11">
                    <a:pos x="T2" y="T3"/>
                  </a:cxn>
                  <a:cxn ang="T12">
                    <a:pos x="T4" y="T5"/>
                  </a:cxn>
                  <a:cxn ang="T13">
                    <a:pos x="T6" y="T7"/>
                  </a:cxn>
                  <a:cxn ang="T14">
                    <a:pos x="T8" y="T9"/>
                  </a:cxn>
                </a:cxnLst>
                <a:rect l="T15" t="T16" r="T17" b="T18"/>
                <a:pathLst>
                  <a:path w="76" h="136">
                    <a:moveTo>
                      <a:pt x="0" y="10"/>
                    </a:moveTo>
                    <a:lnTo>
                      <a:pt x="22" y="136"/>
                    </a:lnTo>
                    <a:lnTo>
                      <a:pt x="76" y="127"/>
                    </a:lnTo>
                    <a:lnTo>
                      <a:pt x="54" y="0"/>
                    </a:lnTo>
                    <a:lnTo>
                      <a:pt x="0" y="1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25" name="Freeform 242"/>
              <p:cNvSpPr>
                <a:spLocks/>
              </p:cNvSpPr>
              <p:nvPr/>
            </p:nvSpPr>
            <p:spPr bwMode="auto">
              <a:xfrm>
                <a:off x="1048" y="2928"/>
                <a:ext cx="245" cy="153"/>
              </a:xfrm>
              <a:custGeom>
                <a:avLst/>
                <a:gdLst>
                  <a:gd name="T0" fmla="*/ 0 w 734"/>
                  <a:gd name="T1" fmla="*/ 0 h 460"/>
                  <a:gd name="T2" fmla="*/ 0 w 734"/>
                  <a:gd name="T3" fmla="*/ 0 h 460"/>
                  <a:gd name="T4" fmla="*/ 0 w 734"/>
                  <a:gd name="T5" fmla="*/ 0 h 460"/>
                  <a:gd name="T6" fmla="*/ 0 w 734"/>
                  <a:gd name="T7" fmla="*/ 0 h 460"/>
                  <a:gd name="T8" fmla="*/ 0 w 734"/>
                  <a:gd name="T9" fmla="*/ 0 h 460"/>
                  <a:gd name="T10" fmla="*/ 0 w 734"/>
                  <a:gd name="T11" fmla="*/ 0 h 460"/>
                  <a:gd name="T12" fmla="*/ 0 w 734"/>
                  <a:gd name="T13" fmla="*/ 0 h 460"/>
                  <a:gd name="T14" fmla="*/ 0 w 734"/>
                  <a:gd name="T15" fmla="*/ 0 h 460"/>
                  <a:gd name="T16" fmla="*/ 0 w 734"/>
                  <a:gd name="T17" fmla="*/ 0 h 460"/>
                  <a:gd name="T18" fmla="*/ 0 w 734"/>
                  <a:gd name="T19" fmla="*/ 0 h 460"/>
                  <a:gd name="T20" fmla="*/ 0 w 734"/>
                  <a:gd name="T21" fmla="*/ 0 h 460"/>
                  <a:gd name="T22" fmla="*/ 0 w 734"/>
                  <a:gd name="T23" fmla="*/ 0 h 460"/>
                  <a:gd name="T24" fmla="*/ 0 w 734"/>
                  <a:gd name="T25" fmla="*/ 0 h 460"/>
                  <a:gd name="T26" fmla="*/ 0 w 734"/>
                  <a:gd name="T27" fmla="*/ 0 h 460"/>
                  <a:gd name="T28" fmla="*/ 0 w 734"/>
                  <a:gd name="T29" fmla="*/ 0 h 460"/>
                  <a:gd name="T30" fmla="*/ 0 w 734"/>
                  <a:gd name="T31" fmla="*/ 0 h 460"/>
                  <a:gd name="T32" fmla="*/ 0 w 734"/>
                  <a:gd name="T33" fmla="*/ 0 h 460"/>
                  <a:gd name="T34" fmla="*/ 0 w 734"/>
                  <a:gd name="T35" fmla="*/ 0 h 460"/>
                  <a:gd name="T36" fmla="*/ 0 w 734"/>
                  <a:gd name="T37" fmla="*/ 0 h 460"/>
                  <a:gd name="T38" fmla="*/ 0 w 734"/>
                  <a:gd name="T39" fmla="*/ 0 h 460"/>
                  <a:gd name="T40" fmla="*/ 0 w 734"/>
                  <a:gd name="T41" fmla="*/ 0 h 460"/>
                  <a:gd name="T42" fmla="*/ 0 w 734"/>
                  <a:gd name="T43" fmla="*/ 0 h 460"/>
                  <a:gd name="T44" fmla="*/ 0 w 734"/>
                  <a:gd name="T45" fmla="*/ 0 h 460"/>
                  <a:gd name="T46" fmla="*/ 0 w 734"/>
                  <a:gd name="T47" fmla="*/ 0 h 460"/>
                  <a:gd name="T48" fmla="*/ 0 w 734"/>
                  <a:gd name="T49" fmla="*/ 0 h 460"/>
                  <a:gd name="T50" fmla="*/ 0 w 734"/>
                  <a:gd name="T51" fmla="*/ 0 h 460"/>
                  <a:gd name="T52" fmla="*/ 0 w 734"/>
                  <a:gd name="T53" fmla="*/ 0 h 460"/>
                  <a:gd name="T54" fmla="*/ 0 w 734"/>
                  <a:gd name="T55" fmla="*/ 0 h 460"/>
                  <a:gd name="T56" fmla="*/ 0 w 734"/>
                  <a:gd name="T57" fmla="*/ 0 h 460"/>
                  <a:gd name="T58" fmla="*/ 0 w 734"/>
                  <a:gd name="T59" fmla="*/ 0 h 460"/>
                  <a:gd name="T60" fmla="*/ 0 w 734"/>
                  <a:gd name="T61" fmla="*/ 0 h 460"/>
                  <a:gd name="T62" fmla="*/ 0 w 734"/>
                  <a:gd name="T63" fmla="*/ 0 h 460"/>
                  <a:gd name="T64" fmla="*/ 0 w 734"/>
                  <a:gd name="T65" fmla="*/ 0 h 460"/>
                  <a:gd name="T66" fmla="*/ 0 w 734"/>
                  <a:gd name="T67" fmla="*/ 0 h 460"/>
                  <a:gd name="T68" fmla="*/ 0 w 734"/>
                  <a:gd name="T69" fmla="*/ 0 h 460"/>
                  <a:gd name="T70" fmla="*/ 0 w 734"/>
                  <a:gd name="T71" fmla="*/ 0 h 460"/>
                  <a:gd name="T72" fmla="*/ 0 w 734"/>
                  <a:gd name="T73" fmla="*/ 0 h 460"/>
                  <a:gd name="T74" fmla="*/ 0 w 734"/>
                  <a:gd name="T75" fmla="*/ 0 h 460"/>
                  <a:gd name="T76" fmla="*/ 0 w 734"/>
                  <a:gd name="T77" fmla="*/ 0 h 460"/>
                  <a:gd name="T78" fmla="*/ 0 w 734"/>
                  <a:gd name="T79" fmla="*/ 0 h 460"/>
                  <a:gd name="T80" fmla="*/ 0 w 734"/>
                  <a:gd name="T81" fmla="*/ 0 h 460"/>
                  <a:gd name="T82" fmla="*/ 0 w 734"/>
                  <a:gd name="T83" fmla="*/ 0 h 4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4"/>
                  <a:gd name="T127" fmla="*/ 0 h 460"/>
                  <a:gd name="T128" fmla="*/ 734 w 734"/>
                  <a:gd name="T129" fmla="*/ 460 h 46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4" h="460">
                    <a:moveTo>
                      <a:pt x="729" y="49"/>
                    </a:moveTo>
                    <a:lnTo>
                      <a:pt x="729" y="49"/>
                    </a:lnTo>
                    <a:lnTo>
                      <a:pt x="729" y="48"/>
                    </a:lnTo>
                    <a:lnTo>
                      <a:pt x="729" y="46"/>
                    </a:lnTo>
                    <a:lnTo>
                      <a:pt x="728" y="40"/>
                    </a:lnTo>
                    <a:lnTo>
                      <a:pt x="726" y="34"/>
                    </a:lnTo>
                    <a:lnTo>
                      <a:pt x="726" y="32"/>
                    </a:lnTo>
                    <a:lnTo>
                      <a:pt x="719" y="0"/>
                    </a:lnTo>
                    <a:lnTo>
                      <a:pt x="687" y="6"/>
                    </a:lnTo>
                    <a:lnTo>
                      <a:pt x="670" y="9"/>
                    </a:lnTo>
                    <a:lnTo>
                      <a:pt x="48" y="118"/>
                    </a:lnTo>
                    <a:lnTo>
                      <a:pt x="32" y="121"/>
                    </a:lnTo>
                    <a:lnTo>
                      <a:pt x="0" y="127"/>
                    </a:lnTo>
                    <a:lnTo>
                      <a:pt x="6" y="159"/>
                    </a:lnTo>
                    <a:lnTo>
                      <a:pt x="6" y="162"/>
                    </a:lnTo>
                    <a:lnTo>
                      <a:pt x="7" y="167"/>
                    </a:lnTo>
                    <a:lnTo>
                      <a:pt x="8" y="173"/>
                    </a:lnTo>
                    <a:lnTo>
                      <a:pt x="8" y="175"/>
                    </a:lnTo>
                    <a:lnTo>
                      <a:pt x="8" y="176"/>
                    </a:lnTo>
                    <a:lnTo>
                      <a:pt x="9" y="177"/>
                    </a:lnTo>
                    <a:lnTo>
                      <a:pt x="9" y="178"/>
                    </a:lnTo>
                    <a:lnTo>
                      <a:pt x="9" y="181"/>
                    </a:lnTo>
                    <a:lnTo>
                      <a:pt x="9" y="182"/>
                    </a:lnTo>
                    <a:lnTo>
                      <a:pt x="16" y="213"/>
                    </a:lnTo>
                    <a:lnTo>
                      <a:pt x="27" y="243"/>
                    </a:lnTo>
                    <a:lnTo>
                      <a:pt x="40" y="273"/>
                    </a:lnTo>
                    <a:lnTo>
                      <a:pt x="57" y="300"/>
                    </a:lnTo>
                    <a:lnTo>
                      <a:pt x="75" y="327"/>
                    </a:lnTo>
                    <a:lnTo>
                      <a:pt x="97" y="351"/>
                    </a:lnTo>
                    <a:lnTo>
                      <a:pt x="121" y="375"/>
                    </a:lnTo>
                    <a:lnTo>
                      <a:pt x="148" y="395"/>
                    </a:lnTo>
                    <a:lnTo>
                      <a:pt x="163" y="404"/>
                    </a:lnTo>
                    <a:lnTo>
                      <a:pt x="179" y="414"/>
                    </a:lnTo>
                    <a:lnTo>
                      <a:pt x="195" y="422"/>
                    </a:lnTo>
                    <a:lnTo>
                      <a:pt x="212" y="430"/>
                    </a:lnTo>
                    <a:lnTo>
                      <a:pt x="228" y="436"/>
                    </a:lnTo>
                    <a:lnTo>
                      <a:pt x="245" y="442"/>
                    </a:lnTo>
                    <a:lnTo>
                      <a:pt x="263" y="448"/>
                    </a:lnTo>
                    <a:lnTo>
                      <a:pt x="281" y="452"/>
                    </a:lnTo>
                    <a:lnTo>
                      <a:pt x="299" y="455"/>
                    </a:lnTo>
                    <a:lnTo>
                      <a:pt x="318" y="458"/>
                    </a:lnTo>
                    <a:lnTo>
                      <a:pt x="336" y="459"/>
                    </a:lnTo>
                    <a:lnTo>
                      <a:pt x="355" y="460"/>
                    </a:lnTo>
                    <a:lnTo>
                      <a:pt x="373" y="460"/>
                    </a:lnTo>
                    <a:lnTo>
                      <a:pt x="392" y="459"/>
                    </a:lnTo>
                    <a:lnTo>
                      <a:pt x="411" y="458"/>
                    </a:lnTo>
                    <a:lnTo>
                      <a:pt x="429" y="455"/>
                    </a:lnTo>
                    <a:lnTo>
                      <a:pt x="448" y="451"/>
                    </a:lnTo>
                    <a:lnTo>
                      <a:pt x="466" y="447"/>
                    </a:lnTo>
                    <a:lnTo>
                      <a:pt x="484" y="441"/>
                    </a:lnTo>
                    <a:lnTo>
                      <a:pt x="501" y="435"/>
                    </a:lnTo>
                    <a:lnTo>
                      <a:pt x="519" y="428"/>
                    </a:lnTo>
                    <a:lnTo>
                      <a:pt x="535" y="420"/>
                    </a:lnTo>
                    <a:lnTo>
                      <a:pt x="552" y="412"/>
                    </a:lnTo>
                    <a:lnTo>
                      <a:pt x="568" y="402"/>
                    </a:lnTo>
                    <a:lnTo>
                      <a:pt x="583" y="392"/>
                    </a:lnTo>
                    <a:lnTo>
                      <a:pt x="597" y="381"/>
                    </a:lnTo>
                    <a:lnTo>
                      <a:pt x="612" y="369"/>
                    </a:lnTo>
                    <a:lnTo>
                      <a:pt x="625" y="357"/>
                    </a:lnTo>
                    <a:lnTo>
                      <a:pt x="639" y="344"/>
                    </a:lnTo>
                    <a:lnTo>
                      <a:pt x="650" y="330"/>
                    </a:lnTo>
                    <a:lnTo>
                      <a:pt x="662" y="316"/>
                    </a:lnTo>
                    <a:lnTo>
                      <a:pt x="673" y="301"/>
                    </a:lnTo>
                    <a:lnTo>
                      <a:pt x="691" y="273"/>
                    </a:lnTo>
                    <a:lnTo>
                      <a:pt x="705" y="243"/>
                    </a:lnTo>
                    <a:lnTo>
                      <a:pt x="717" y="213"/>
                    </a:lnTo>
                    <a:lnTo>
                      <a:pt x="727" y="183"/>
                    </a:lnTo>
                    <a:lnTo>
                      <a:pt x="732" y="151"/>
                    </a:lnTo>
                    <a:lnTo>
                      <a:pt x="734" y="119"/>
                    </a:lnTo>
                    <a:lnTo>
                      <a:pt x="734" y="86"/>
                    </a:lnTo>
                    <a:lnTo>
                      <a:pt x="730" y="54"/>
                    </a:lnTo>
                    <a:lnTo>
                      <a:pt x="730" y="53"/>
                    </a:lnTo>
                    <a:lnTo>
                      <a:pt x="730" y="51"/>
                    </a:lnTo>
                    <a:lnTo>
                      <a:pt x="729" y="50"/>
                    </a:lnTo>
                    <a:lnTo>
                      <a:pt x="729" y="49"/>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26" name="Freeform 243"/>
              <p:cNvSpPr>
                <a:spLocks/>
              </p:cNvSpPr>
              <p:nvPr/>
            </p:nvSpPr>
            <p:spPr bwMode="auto">
              <a:xfrm>
                <a:off x="1061" y="2941"/>
                <a:ext cx="221"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7"/>
                    </a:lnTo>
                    <a:lnTo>
                      <a:pt x="657" y="15"/>
                    </a:lnTo>
                    <a:lnTo>
                      <a:pt x="654" y="0"/>
                    </a:lnTo>
                    <a:lnTo>
                      <a:pt x="638" y="3"/>
                    </a:lnTo>
                    <a:lnTo>
                      <a:pt x="16" y="112"/>
                    </a:lnTo>
                    <a:lnTo>
                      <a:pt x="0" y="115"/>
                    </a:lnTo>
                    <a:lnTo>
                      <a:pt x="0" y="117"/>
                    </a:lnTo>
                    <a:lnTo>
                      <a:pt x="1" y="123"/>
                    </a:lnTo>
                    <a:lnTo>
                      <a:pt x="2" y="129"/>
                    </a:lnTo>
                    <a:lnTo>
                      <a:pt x="2" y="131"/>
                    </a:lnTo>
                    <a:lnTo>
                      <a:pt x="2" y="132"/>
                    </a:lnTo>
                    <a:lnTo>
                      <a:pt x="2" y="133"/>
                    </a:lnTo>
                    <a:lnTo>
                      <a:pt x="3" y="134"/>
                    </a:lnTo>
                    <a:lnTo>
                      <a:pt x="3" y="135"/>
                    </a:lnTo>
                    <a:lnTo>
                      <a:pt x="3" y="136"/>
                    </a:lnTo>
                    <a:lnTo>
                      <a:pt x="9" y="165"/>
                    </a:lnTo>
                    <a:lnTo>
                      <a:pt x="19" y="191"/>
                    </a:lnTo>
                    <a:lnTo>
                      <a:pt x="30" y="218"/>
                    </a:lnTo>
                    <a:lnTo>
                      <a:pt x="45" y="243"/>
                    </a:lnTo>
                    <a:lnTo>
                      <a:pt x="62" y="267"/>
                    </a:lnTo>
                    <a:lnTo>
                      <a:pt x="82" y="289"/>
                    </a:lnTo>
                    <a:lnTo>
                      <a:pt x="104" y="310"/>
                    </a:lnTo>
                    <a:lnTo>
                      <a:pt x="128" y="328"/>
                    </a:lnTo>
                    <a:lnTo>
                      <a:pt x="142" y="338"/>
                    </a:lnTo>
                    <a:lnTo>
                      <a:pt x="156" y="346"/>
                    </a:lnTo>
                    <a:lnTo>
                      <a:pt x="170" y="354"/>
                    </a:lnTo>
                    <a:lnTo>
                      <a:pt x="185" y="360"/>
                    </a:lnTo>
                    <a:lnTo>
                      <a:pt x="201" y="366"/>
                    </a:lnTo>
                    <a:lnTo>
                      <a:pt x="217" y="373"/>
                    </a:lnTo>
                    <a:lnTo>
                      <a:pt x="233" y="377"/>
                    </a:lnTo>
                    <a:lnTo>
                      <a:pt x="249" y="381"/>
                    </a:lnTo>
                    <a:lnTo>
                      <a:pt x="266" y="384"/>
                    </a:lnTo>
                    <a:lnTo>
                      <a:pt x="283" y="386"/>
                    </a:lnTo>
                    <a:lnTo>
                      <a:pt x="299" y="388"/>
                    </a:lnTo>
                    <a:lnTo>
                      <a:pt x="316" y="389"/>
                    </a:lnTo>
                    <a:lnTo>
                      <a:pt x="334" y="389"/>
                    </a:lnTo>
                    <a:lnTo>
                      <a:pt x="351" y="388"/>
                    </a:lnTo>
                    <a:lnTo>
                      <a:pt x="368" y="385"/>
                    </a:lnTo>
                    <a:lnTo>
                      <a:pt x="385" y="383"/>
                    </a:lnTo>
                    <a:lnTo>
                      <a:pt x="401" y="380"/>
                    </a:lnTo>
                    <a:lnTo>
                      <a:pt x="417" y="376"/>
                    </a:lnTo>
                    <a:lnTo>
                      <a:pt x="434" y="371"/>
                    </a:lnTo>
                    <a:lnTo>
                      <a:pt x="450" y="365"/>
                    </a:lnTo>
                    <a:lnTo>
                      <a:pt x="466" y="359"/>
                    </a:lnTo>
                    <a:lnTo>
                      <a:pt x="481" y="351"/>
                    </a:lnTo>
                    <a:lnTo>
                      <a:pt x="496" y="343"/>
                    </a:lnTo>
                    <a:lnTo>
                      <a:pt x="511" y="335"/>
                    </a:lnTo>
                    <a:lnTo>
                      <a:pt x="524" y="325"/>
                    </a:lnTo>
                    <a:lnTo>
                      <a:pt x="538" y="315"/>
                    </a:lnTo>
                    <a:lnTo>
                      <a:pt x="551" y="305"/>
                    </a:lnTo>
                    <a:lnTo>
                      <a:pt x="564" y="294"/>
                    </a:lnTo>
                    <a:lnTo>
                      <a:pt x="575" y="283"/>
                    </a:lnTo>
                    <a:lnTo>
                      <a:pt x="587" y="270"/>
                    </a:lnTo>
                    <a:lnTo>
                      <a:pt x="598" y="257"/>
                    </a:lnTo>
                    <a:lnTo>
                      <a:pt x="607" y="243"/>
                    </a:lnTo>
                    <a:lnTo>
                      <a:pt x="623" y="218"/>
                    </a:lnTo>
                    <a:lnTo>
                      <a:pt x="637" y="191"/>
                    </a:lnTo>
                    <a:lnTo>
                      <a:pt x="647" y="165"/>
                    </a:lnTo>
                    <a:lnTo>
                      <a:pt x="655" y="136"/>
                    </a:lnTo>
                    <a:lnTo>
                      <a:pt x="660" y="108"/>
                    </a:lnTo>
                    <a:lnTo>
                      <a:pt x="662" y="79"/>
                    </a:lnTo>
                    <a:lnTo>
                      <a:pt x="661" y="49"/>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27" name="Freeform 244"/>
              <p:cNvSpPr>
                <a:spLocks/>
              </p:cNvSpPr>
              <p:nvPr/>
            </p:nvSpPr>
            <p:spPr bwMode="auto">
              <a:xfrm>
                <a:off x="1074" y="2954"/>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2"/>
                    </a:moveTo>
                    <a:lnTo>
                      <a:pt x="325" y="315"/>
                    </a:lnTo>
                    <a:lnTo>
                      <a:pt x="309" y="317"/>
                    </a:lnTo>
                    <a:lnTo>
                      <a:pt x="295" y="318"/>
                    </a:lnTo>
                    <a:lnTo>
                      <a:pt x="279" y="318"/>
                    </a:lnTo>
                    <a:lnTo>
                      <a:pt x="264" y="317"/>
                    </a:lnTo>
                    <a:lnTo>
                      <a:pt x="248" y="316"/>
                    </a:lnTo>
                    <a:lnTo>
                      <a:pt x="233" y="313"/>
                    </a:lnTo>
                    <a:lnTo>
                      <a:pt x="218" y="310"/>
                    </a:lnTo>
                    <a:lnTo>
                      <a:pt x="203" y="307"/>
                    </a:lnTo>
                    <a:lnTo>
                      <a:pt x="189" y="303"/>
                    </a:lnTo>
                    <a:lnTo>
                      <a:pt x="175" y="298"/>
                    </a:lnTo>
                    <a:lnTo>
                      <a:pt x="161" y="292"/>
                    </a:lnTo>
                    <a:lnTo>
                      <a:pt x="147" y="286"/>
                    </a:lnTo>
                    <a:lnTo>
                      <a:pt x="135" y="279"/>
                    </a:lnTo>
                    <a:lnTo>
                      <a:pt x="122" y="271"/>
                    </a:lnTo>
                    <a:lnTo>
                      <a:pt x="109" y="263"/>
                    </a:lnTo>
                    <a:lnTo>
                      <a:pt x="89" y="247"/>
                    </a:lnTo>
                    <a:lnTo>
                      <a:pt x="70" y="230"/>
                    </a:lnTo>
                    <a:lnTo>
                      <a:pt x="53" y="212"/>
                    </a:lnTo>
                    <a:lnTo>
                      <a:pt x="38" y="193"/>
                    </a:lnTo>
                    <a:lnTo>
                      <a:pt x="25" y="171"/>
                    </a:lnTo>
                    <a:lnTo>
                      <a:pt x="15" y="150"/>
                    </a:lnTo>
                    <a:lnTo>
                      <a:pt x="6" y="127"/>
                    </a:lnTo>
                    <a:lnTo>
                      <a:pt x="0" y="104"/>
                    </a:lnTo>
                    <a:lnTo>
                      <a:pt x="589" y="0"/>
                    </a:lnTo>
                    <a:lnTo>
                      <a:pt x="591" y="27"/>
                    </a:lnTo>
                    <a:lnTo>
                      <a:pt x="590" y="54"/>
                    </a:lnTo>
                    <a:lnTo>
                      <a:pt x="587" y="80"/>
                    </a:lnTo>
                    <a:lnTo>
                      <a:pt x="581" y="107"/>
                    </a:lnTo>
                    <a:lnTo>
                      <a:pt x="572" y="131"/>
                    </a:lnTo>
                    <a:lnTo>
                      <a:pt x="561" y="156"/>
                    </a:lnTo>
                    <a:lnTo>
                      <a:pt x="547" y="179"/>
                    </a:lnTo>
                    <a:lnTo>
                      <a:pt x="532" y="200"/>
                    </a:lnTo>
                    <a:lnTo>
                      <a:pt x="514" y="221"/>
                    </a:lnTo>
                    <a:lnTo>
                      <a:pt x="494" y="240"/>
                    </a:lnTo>
                    <a:lnTo>
                      <a:pt x="473" y="257"/>
                    </a:lnTo>
                    <a:lnTo>
                      <a:pt x="449" y="272"/>
                    </a:lnTo>
                    <a:lnTo>
                      <a:pt x="424" y="286"/>
                    </a:lnTo>
                    <a:lnTo>
                      <a:pt x="397" y="298"/>
                    </a:lnTo>
                    <a:lnTo>
                      <a:pt x="370" y="306"/>
                    </a:lnTo>
                    <a:lnTo>
                      <a:pt x="340" y="312"/>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28" name="Freeform 245"/>
              <p:cNvSpPr>
                <a:spLocks/>
              </p:cNvSpPr>
              <p:nvPr/>
            </p:nvSpPr>
            <p:spPr bwMode="auto">
              <a:xfrm>
                <a:off x="1152" y="2907"/>
                <a:ext cx="25" cy="46"/>
              </a:xfrm>
              <a:custGeom>
                <a:avLst/>
                <a:gdLst>
                  <a:gd name="T0" fmla="*/ 0 w 76"/>
                  <a:gd name="T1" fmla="*/ 0 h 137"/>
                  <a:gd name="T2" fmla="*/ 0 w 76"/>
                  <a:gd name="T3" fmla="*/ 0 h 137"/>
                  <a:gd name="T4" fmla="*/ 0 w 76"/>
                  <a:gd name="T5" fmla="*/ 0 h 137"/>
                  <a:gd name="T6" fmla="*/ 0 w 76"/>
                  <a:gd name="T7" fmla="*/ 0 h 137"/>
                  <a:gd name="T8" fmla="*/ 0 w 76"/>
                  <a:gd name="T9" fmla="*/ 0 h 137"/>
                  <a:gd name="T10" fmla="*/ 0 60000 65536"/>
                  <a:gd name="T11" fmla="*/ 0 60000 65536"/>
                  <a:gd name="T12" fmla="*/ 0 60000 65536"/>
                  <a:gd name="T13" fmla="*/ 0 60000 65536"/>
                  <a:gd name="T14" fmla="*/ 0 60000 65536"/>
                  <a:gd name="T15" fmla="*/ 0 w 76"/>
                  <a:gd name="T16" fmla="*/ 0 h 137"/>
                  <a:gd name="T17" fmla="*/ 76 w 76"/>
                  <a:gd name="T18" fmla="*/ 137 h 137"/>
                </a:gdLst>
                <a:ahLst/>
                <a:cxnLst>
                  <a:cxn ang="T10">
                    <a:pos x="T0" y="T1"/>
                  </a:cxn>
                  <a:cxn ang="T11">
                    <a:pos x="T2" y="T3"/>
                  </a:cxn>
                  <a:cxn ang="T12">
                    <a:pos x="T4" y="T5"/>
                  </a:cxn>
                  <a:cxn ang="T13">
                    <a:pos x="T6" y="T7"/>
                  </a:cxn>
                  <a:cxn ang="T14">
                    <a:pos x="T8" y="T9"/>
                  </a:cxn>
                </a:cxnLst>
                <a:rect l="T15" t="T16" r="T17" b="T18"/>
                <a:pathLst>
                  <a:path w="76" h="137">
                    <a:moveTo>
                      <a:pt x="0" y="9"/>
                    </a:moveTo>
                    <a:lnTo>
                      <a:pt x="22" y="137"/>
                    </a:lnTo>
                    <a:lnTo>
                      <a:pt x="76" y="127"/>
                    </a:lnTo>
                    <a:lnTo>
                      <a:pt x="54" y="0"/>
                    </a:lnTo>
                    <a:lnTo>
                      <a:pt x="0" y="9"/>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29" name="Freeform 246"/>
              <p:cNvSpPr>
                <a:spLocks/>
              </p:cNvSpPr>
              <p:nvPr/>
            </p:nvSpPr>
            <p:spPr bwMode="auto">
              <a:xfrm>
                <a:off x="1091" y="2777"/>
                <a:ext cx="474" cy="150"/>
              </a:xfrm>
              <a:custGeom>
                <a:avLst/>
                <a:gdLst>
                  <a:gd name="T0" fmla="*/ 0 w 1423"/>
                  <a:gd name="T1" fmla="*/ 0 h 450"/>
                  <a:gd name="T2" fmla="*/ 0 w 1423"/>
                  <a:gd name="T3" fmla="*/ 0 h 450"/>
                  <a:gd name="T4" fmla="*/ 0 w 1423"/>
                  <a:gd name="T5" fmla="*/ 0 h 450"/>
                  <a:gd name="T6" fmla="*/ 0 w 1423"/>
                  <a:gd name="T7" fmla="*/ 0 h 450"/>
                  <a:gd name="T8" fmla="*/ 0 w 1423"/>
                  <a:gd name="T9" fmla="*/ 0 h 450"/>
                  <a:gd name="T10" fmla="*/ 0 w 1423"/>
                  <a:gd name="T11" fmla="*/ 0 h 450"/>
                  <a:gd name="T12" fmla="*/ 0 w 1423"/>
                  <a:gd name="T13" fmla="*/ 0 h 450"/>
                  <a:gd name="T14" fmla="*/ 0 w 1423"/>
                  <a:gd name="T15" fmla="*/ 0 h 450"/>
                  <a:gd name="T16" fmla="*/ 0 w 1423"/>
                  <a:gd name="T17" fmla="*/ 0 h 450"/>
                  <a:gd name="T18" fmla="*/ 0 w 1423"/>
                  <a:gd name="T19" fmla="*/ 0 h 450"/>
                  <a:gd name="T20" fmla="*/ 0 w 1423"/>
                  <a:gd name="T21" fmla="*/ 0 h 450"/>
                  <a:gd name="T22" fmla="*/ 0 w 1423"/>
                  <a:gd name="T23" fmla="*/ 0 h 450"/>
                  <a:gd name="T24" fmla="*/ 0 w 1423"/>
                  <a:gd name="T25" fmla="*/ 0 h 450"/>
                  <a:gd name="T26" fmla="*/ 0 w 1423"/>
                  <a:gd name="T27" fmla="*/ 0 h 450"/>
                  <a:gd name="T28" fmla="*/ 0 w 1423"/>
                  <a:gd name="T29" fmla="*/ 0 h 450"/>
                  <a:gd name="T30" fmla="*/ 0 w 1423"/>
                  <a:gd name="T31" fmla="*/ 0 h 450"/>
                  <a:gd name="T32" fmla="*/ 0 w 1423"/>
                  <a:gd name="T33" fmla="*/ 0 h 450"/>
                  <a:gd name="T34" fmla="*/ 0 w 1423"/>
                  <a:gd name="T35" fmla="*/ 0 h 450"/>
                  <a:gd name="T36" fmla="*/ 0 w 1423"/>
                  <a:gd name="T37" fmla="*/ 0 h 450"/>
                  <a:gd name="T38" fmla="*/ 0 w 1423"/>
                  <a:gd name="T39" fmla="*/ 0 h 450"/>
                  <a:gd name="T40" fmla="*/ 0 w 1423"/>
                  <a:gd name="T41" fmla="*/ 0 h 4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23"/>
                  <a:gd name="T64" fmla="*/ 0 h 450"/>
                  <a:gd name="T65" fmla="*/ 1423 w 1423"/>
                  <a:gd name="T66" fmla="*/ 450 h 4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23" h="450">
                    <a:moveTo>
                      <a:pt x="1354" y="5"/>
                    </a:moveTo>
                    <a:lnTo>
                      <a:pt x="1337" y="8"/>
                    </a:lnTo>
                    <a:lnTo>
                      <a:pt x="49" y="236"/>
                    </a:lnTo>
                    <a:lnTo>
                      <a:pt x="33" y="238"/>
                    </a:lnTo>
                    <a:lnTo>
                      <a:pt x="0" y="245"/>
                    </a:lnTo>
                    <a:lnTo>
                      <a:pt x="5" y="277"/>
                    </a:lnTo>
                    <a:lnTo>
                      <a:pt x="8" y="293"/>
                    </a:lnTo>
                    <a:lnTo>
                      <a:pt x="27" y="400"/>
                    </a:lnTo>
                    <a:lnTo>
                      <a:pt x="31" y="417"/>
                    </a:lnTo>
                    <a:lnTo>
                      <a:pt x="36" y="450"/>
                    </a:lnTo>
                    <a:lnTo>
                      <a:pt x="69" y="444"/>
                    </a:lnTo>
                    <a:lnTo>
                      <a:pt x="85" y="441"/>
                    </a:lnTo>
                    <a:lnTo>
                      <a:pt x="1374" y="214"/>
                    </a:lnTo>
                    <a:lnTo>
                      <a:pt x="1390" y="211"/>
                    </a:lnTo>
                    <a:lnTo>
                      <a:pt x="1423" y="205"/>
                    </a:lnTo>
                    <a:lnTo>
                      <a:pt x="1417" y="173"/>
                    </a:lnTo>
                    <a:lnTo>
                      <a:pt x="1415" y="156"/>
                    </a:lnTo>
                    <a:lnTo>
                      <a:pt x="1396" y="49"/>
                    </a:lnTo>
                    <a:lnTo>
                      <a:pt x="1393" y="33"/>
                    </a:lnTo>
                    <a:lnTo>
                      <a:pt x="1387" y="0"/>
                    </a:lnTo>
                    <a:lnTo>
                      <a:pt x="1354" y="5"/>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30" name="Freeform 247"/>
              <p:cNvSpPr>
                <a:spLocks/>
              </p:cNvSpPr>
              <p:nvPr/>
            </p:nvSpPr>
            <p:spPr bwMode="auto">
              <a:xfrm>
                <a:off x="1104" y="2790"/>
                <a:ext cx="448" cy="124"/>
              </a:xfrm>
              <a:custGeom>
                <a:avLst/>
                <a:gdLst>
                  <a:gd name="T0" fmla="*/ 0 w 1346"/>
                  <a:gd name="T1" fmla="*/ 0 h 373"/>
                  <a:gd name="T2" fmla="*/ 0 w 1346"/>
                  <a:gd name="T3" fmla="*/ 0 h 373"/>
                  <a:gd name="T4" fmla="*/ 0 w 1346"/>
                  <a:gd name="T5" fmla="*/ 0 h 373"/>
                  <a:gd name="T6" fmla="*/ 0 w 1346"/>
                  <a:gd name="T7" fmla="*/ 0 h 373"/>
                  <a:gd name="T8" fmla="*/ 0 w 1346"/>
                  <a:gd name="T9" fmla="*/ 0 h 373"/>
                  <a:gd name="T10" fmla="*/ 0 w 1346"/>
                  <a:gd name="T11" fmla="*/ 0 h 373"/>
                  <a:gd name="T12" fmla="*/ 0 w 1346"/>
                  <a:gd name="T13" fmla="*/ 0 h 373"/>
                  <a:gd name="T14" fmla="*/ 0 w 1346"/>
                  <a:gd name="T15" fmla="*/ 0 h 373"/>
                  <a:gd name="T16" fmla="*/ 0 w 1346"/>
                  <a:gd name="T17" fmla="*/ 0 h 373"/>
                  <a:gd name="T18" fmla="*/ 0 w 1346"/>
                  <a:gd name="T19" fmla="*/ 0 h 373"/>
                  <a:gd name="T20" fmla="*/ 0 w 1346"/>
                  <a:gd name="T21" fmla="*/ 0 h 373"/>
                  <a:gd name="T22" fmla="*/ 0 w 1346"/>
                  <a:gd name="T23" fmla="*/ 0 h 373"/>
                  <a:gd name="T24" fmla="*/ 0 w 1346"/>
                  <a:gd name="T25" fmla="*/ 0 h 3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6"/>
                  <a:gd name="T40" fmla="*/ 0 h 373"/>
                  <a:gd name="T41" fmla="*/ 1346 w 1346"/>
                  <a:gd name="T42" fmla="*/ 373 h 3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6" h="373">
                    <a:moveTo>
                      <a:pt x="1306" y="3"/>
                    </a:moveTo>
                    <a:lnTo>
                      <a:pt x="17" y="231"/>
                    </a:lnTo>
                    <a:lnTo>
                      <a:pt x="0" y="233"/>
                    </a:lnTo>
                    <a:lnTo>
                      <a:pt x="3" y="250"/>
                    </a:lnTo>
                    <a:lnTo>
                      <a:pt x="22" y="357"/>
                    </a:lnTo>
                    <a:lnTo>
                      <a:pt x="25" y="373"/>
                    </a:lnTo>
                    <a:lnTo>
                      <a:pt x="41" y="371"/>
                    </a:lnTo>
                    <a:lnTo>
                      <a:pt x="1330" y="143"/>
                    </a:lnTo>
                    <a:lnTo>
                      <a:pt x="1346" y="140"/>
                    </a:lnTo>
                    <a:lnTo>
                      <a:pt x="1344" y="124"/>
                    </a:lnTo>
                    <a:lnTo>
                      <a:pt x="1325" y="17"/>
                    </a:lnTo>
                    <a:lnTo>
                      <a:pt x="1322" y="0"/>
                    </a:lnTo>
                    <a:lnTo>
                      <a:pt x="1306" y="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31" name="Freeform 248"/>
              <p:cNvSpPr>
                <a:spLocks/>
              </p:cNvSpPr>
              <p:nvPr/>
            </p:nvSpPr>
            <p:spPr bwMode="auto">
              <a:xfrm>
                <a:off x="1117" y="2803"/>
                <a:ext cx="423" cy="99"/>
              </a:xfrm>
              <a:custGeom>
                <a:avLst/>
                <a:gdLst>
                  <a:gd name="T0" fmla="*/ 0 w 1269"/>
                  <a:gd name="T1" fmla="*/ 0 h 296"/>
                  <a:gd name="T2" fmla="*/ 0 w 1269"/>
                  <a:gd name="T3" fmla="*/ 0 h 296"/>
                  <a:gd name="T4" fmla="*/ 0 w 1269"/>
                  <a:gd name="T5" fmla="*/ 0 h 296"/>
                  <a:gd name="T6" fmla="*/ 0 w 1269"/>
                  <a:gd name="T7" fmla="*/ 0 h 296"/>
                  <a:gd name="T8" fmla="*/ 0 w 1269"/>
                  <a:gd name="T9" fmla="*/ 0 h 296"/>
                  <a:gd name="T10" fmla="*/ 0 60000 65536"/>
                  <a:gd name="T11" fmla="*/ 0 60000 65536"/>
                  <a:gd name="T12" fmla="*/ 0 60000 65536"/>
                  <a:gd name="T13" fmla="*/ 0 60000 65536"/>
                  <a:gd name="T14" fmla="*/ 0 60000 65536"/>
                  <a:gd name="T15" fmla="*/ 0 w 1269"/>
                  <a:gd name="T16" fmla="*/ 0 h 296"/>
                  <a:gd name="T17" fmla="*/ 1269 w 1269"/>
                  <a:gd name="T18" fmla="*/ 296 h 296"/>
                </a:gdLst>
                <a:ahLst/>
                <a:cxnLst>
                  <a:cxn ang="T10">
                    <a:pos x="T0" y="T1"/>
                  </a:cxn>
                  <a:cxn ang="T11">
                    <a:pos x="T2" y="T3"/>
                  </a:cxn>
                  <a:cxn ang="T12">
                    <a:pos x="T4" y="T5"/>
                  </a:cxn>
                  <a:cxn ang="T13">
                    <a:pos x="T6" y="T7"/>
                  </a:cxn>
                  <a:cxn ang="T14">
                    <a:pos x="T8" y="T9"/>
                  </a:cxn>
                </a:cxnLst>
                <a:rect l="T15" t="T16" r="T17" b="T18"/>
                <a:pathLst>
                  <a:path w="1269" h="296">
                    <a:moveTo>
                      <a:pt x="1256" y="0"/>
                    </a:moveTo>
                    <a:lnTo>
                      <a:pt x="1269" y="74"/>
                    </a:lnTo>
                    <a:lnTo>
                      <a:pt x="13" y="296"/>
                    </a:lnTo>
                    <a:lnTo>
                      <a:pt x="0" y="222"/>
                    </a:lnTo>
                    <a:lnTo>
                      <a:pt x="1256" y="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32" name="Freeform 249"/>
              <p:cNvSpPr>
                <a:spLocks/>
              </p:cNvSpPr>
              <p:nvPr/>
            </p:nvSpPr>
            <p:spPr bwMode="auto">
              <a:xfrm>
                <a:off x="1317" y="2844"/>
                <a:ext cx="56" cy="323"/>
              </a:xfrm>
              <a:custGeom>
                <a:avLst/>
                <a:gdLst>
                  <a:gd name="T0" fmla="*/ 0 w 166"/>
                  <a:gd name="T1" fmla="*/ 0 h 968"/>
                  <a:gd name="T2" fmla="*/ 0 w 166"/>
                  <a:gd name="T3" fmla="*/ 0 h 968"/>
                  <a:gd name="T4" fmla="*/ 0 w 166"/>
                  <a:gd name="T5" fmla="*/ 0 h 968"/>
                  <a:gd name="T6" fmla="*/ 0 w 166"/>
                  <a:gd name="T7" fmla="*/ 0 h 968"/>
                  <a:gd name="T8" fmla="*/ 0 w 166"/>
                  <a:gd name="T9" fmla="*/ 0 h 968"/>
                  <a:gd name="T10" fmla="*/ 0 w 166"/>
                  <a:gd name="T11" fmla="*/ 0 h 968"/>
                  <a:gd name="T12" fmla="*/ 0 w 166"/>
                  <a:gd name="T13" fmla="*/ 0 h 968"/>
                  <a:gd name="T14" fmla="*/ 0 w 166"/>
                  <a:gd name="T15" fmla="*/ 0 h 968"/>
                  <a:gd name="T16" fmla="*/ 0 w 166"/>
                  <a:gd name="T17" fmla="*/ 0 h 968"/>
                  <a:gd name="T18" fmla="*/ 0 w 166"/>
                  <a:gd name="T19" fmla="*/ 0 h 968"/>
                  <a:gd name="T20" fmla="*/ 0 w 166"/>
                  <a:gd name="T21" fmla="*/ 0 h 968"/>
                  <a:gd name="T22" fmla="*/ 0 w 166"/>
                  <a:gd name="T23" fmla="*/ 0 h 968"/>
                  <a:gd name="T24" fmla="*/ 0 w 166"/>
                  <a:gd name="T25" fmla="*/ 0 h 968"/>
                  <a:gd name="T26" fmla="*/ 0 w 166"/>
                  <a:gd name="T27" fmla="*/ 0 h 968"/>
                  <a:gd name="T28" fmla="*/ 0 w 166"/>
                  <a:gd name="T29" fmla="*/ 0 h 968"/>
                  <a:gd name="T30" fmla="*/ 0 w 166"/>
                  <a:gd name="T31" fmla="*/ 0 h 968"/>
                  <a:gd name="T32" fmla="*/ 0 w 166"/>
                  <a:gd name="T33" fmla="*/ 0 h 968"/>
                  <a:gd name="T34" fmla="*/ 0 w 166"/>
                  <a:gd name="T35" fmla="*/ 0 h 968"/>
                  <a:gd name="T36" fmla="*/ 0 w 166"/>
                  <a:gd name="T37" fmla="*/ 0 h 968"/>
                  <a:gd name="T38" fmla="*/ 0 w 166"/>
                  <a:gd name="T39" fmla="*/ 0 h 968"/>
                  <a:gd name="T40" fmla="*/ 0 w 166"/>
                  <a:gd name="T41" fmla="*/ 0 h 968"/>
                  <a:gd name="T42" fmla="*/ 0 w 166"/>
                  <a:gd name="T43" fmla="*/ 0 h 968"/>
                  <a:gd name="T44" fmla="*/ 0 w 166"/>
                  <a:gd name="T45" fmla="*/ 0 h 968"/>
                  <a:gd name="T46" fmla="*/ 0 w 166"/>
                  <a:gd name="T47" fmla="*/ 0 h 968"/>
                  <a:gd name="T48" fmla="*/ 0 w 166"/>
                  <a:gd name="T49" fmla="*/ 0 h 968"/>
                  <a:gd name="T50" fmla="*/ 0 w 166"/>
                  <a:gd name="T51" fmla="*/ 0 h 968"/>
                  <a:gd name="T52" fmla="*/ 0 w 166"/>
                  <a:gd name="T53" fmla="*/ 0 h 968"/>
                  <a:gd name="T54" fmla="*/ 0 w 166"/>
                  <a:gd name="T55" fmla="*/ 0 h 968"/>
                  <a:gd name="T56" fmla="*/ 0 w 166"/>
                  <a:gd name="T57" fmla="*/ 0 h 968"/>
                  <a:gd name="T58" fmla="*/ 0 w 166"/>
                  <a:gd name="T59" fmla="*/ 0 h 968"/>
                  <a:gd name="T60" fmla="*/ 0 w 166"/>
                  <a:gd name="T61" fmla="*/ 0 h 968"/>
                  <a:gd name="T62" fmla="*/ 0 w 166"/>
                  <a:gd name="T63" fmla="*/ 0 h 968"/>
                  <a:gd name="T64" fmla="*/ 0 w 166"/>
                  <a:gd name="T65" fmla="*/ 0 h 968"/>
                  <a:gd name="T66" fmla="*/ 0 w 166"/>
                  <a:gd name="T67" fmla="*/ 0 h 968"/>
                  <a:gd name="T68" fmla="*/ 0 w 166"/>
                  <a:gd name="T69" fmla="*/ 0 h 968"/>
                  <a:gd name="T70" fmla="*/ 0 w 166"/>
                  <a:gd name="T71" fmla="*/ 0 h 968"/>
                  <a:gd name="T72" fmla="*/ 0 w 166"/>
                  <a:gd name="T73" fmla="*/ 0 h 968"/>
                  <a:gd name="T74" fmla="*/ 0 w 166"/>
                  <a:gd name="T75" fmla="*/ 0 h 968"/>
                  <a:gd name="T76" fmla="*/ 0 w 166"/>
                  <a:gd name="T77" fmla="*/ 0 h 968"/>
                  <a:gd name="T78" fmla="*/ 0 w 166"/>
                  <a:gd name="T79" fmla="*/ 0 h 968"/>
                  <a:gd name="T80" fmla="*/ 0 w 166"/>
                  <a:gd name="T81" fmla="*/ 0 h 968"/>
                  <a:gd name="T82" fmla="*/ 0 w 166"/>
                  <a:gd name="T83" fmla="*/ 0 h 968"/>
                  <a:gd name="T84" fmla="*/ 0 w 166"/>
                  <a:gd name="T85" fmla="*/ 0 h 968"/>
                  <a:gd name="T86" fmla="*/ 0 w 166"/>
                  <a:gd name="T87" fmla="*/ 0 h 968"/>
                  <a:gd name="T88" fmla="*/ 0 w 166"/>
                  <a:gd name="T89" fmla="*/ 0 h 968"/>
                  <a:gd name="T90" fmla="*/ 0 w 166"/>
                  <a:gd name="T91" fmla="*/ 0 h 968"/>
                  <a:gd name="T92" fmla="*/ 0 w 166"/>
                  <a:gd name="T93" fmla="*/ 0 h 96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6"/>
                  <a:gd name="T142" fmla="*/ 0 h 968"/>
                  <a:gd name="T143" fmla="*/ 166 w 166"/>
                  <a:gd name="T144" fmla="*/ 968 h 96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6" h="968">
                    <a:moveTo>
                      <a:pt x="0" y="83"/>
                    </a:moveTo>
                    <a:lnTo>
                      <a:pt x="0" y="885"/>
                    </a:lnTo>
                    <a:lnTo>
                      <a:pt x="1" y="901"/>
                    </a:lnTo>
                    <a:lnTo>
                      <a:pt x="7" y="917"/>
                    </a:lnTo>
                    <a:lnTo>
                      <a:pt x="14" y="932"/>
                    </a:lnTo>
                    <a:lnTo>
                      <a:pt x="25" y="945"/>
                    </a:lnTo>
                    <a:lnTo>
                      <a:pt x="31" y="950"/>
                    </a:lnTo>
                    <a:lnTo>
                      <a:pt x="37" y="954"/>
                    </a:lnTo>
                    <a:lnTo>
                      <a:pt x="44" y="958"/>
                    </a:lnTo>
                    <a:lnTo>
                      <a:pt x="51" y="962"/>
                    </a:lnTo>
                    <a:lnTo>
                      <a:pt x="59" y="965"/>
                    </a:lnTo>
                    <a:lnTo>
                      <a:pt x="67" y="967"/>
                    </a:lnTo>
                    <a:lnTo>
                      <a:pt x="74" y="968"/>
                    </a:lnTo>
                    <a:lnTo>
                      <a:pt x="83" y="968"/>
                    </a:lnTo>
                    <a:lnTo>
                      <a:pt x="91" y="968"/>
                    </a:lnTo>
                    <a:lnTo>
                      <a:pt x="99" y="967"/>
                    </a:lnTo>
                    <a:lnTo>
                      <a:pt x="107" y="965"/>
                    </a:lnTo>
                    <a:lnTo>
                      <a:pt x="115" y="962"/>
                    </a:lnTo>
                    <a:lnTo>
                      <a:pt x="122" y="958"/>
                    </a:lnTo>
                    <a:lnTo>
                      <a:pt x="128" y="954"/>
                    </a:lnTo>
                    <a:lnTo>
                      <a:pt x="135" y="950"/>
                    </a:lnTo>
                    <a:lnTo>
                      <a:pt x="141" y="945"/>
                    </a:lnTo>
                    <a:lnTo>
                      <a:pt x="152" y="932"/>
                    </a:lnTo>
                    <a:lnTo>
                      <a:pt x="159" y="917"/>
                    </a:lnTo>
                    <a:lnTo>
                      <a:pt x="163" y="901"/>
                    </a:lnTo>
                    <a:lnTo>
                      <a:pt x="166" y="885"/>
                    </a:lnTo>
                    <a:lnTo>
                      <a:pt x="166" y="83"/>
                    </a:lnTo>
                    <a:lnTo>
                      <a:pt x="163" y="66"/>
                    </a:lnTo>
                    <a:lnTo>
                      <a:pt x="159" y="51"/>
                    </a:lnTo>
                    <a:lnTo>
                      <a:pt x="152" y="36"/>
                    </a:lnTo>
                    <a:lnTo>
                      <a:pt x="141" y="23"/>
                    </a:lnTo>
                    <a:lnTo>
                      <a:pt x="135" y="18"/>
                    </a:lnTo>
                    <a:lnTo>
                      <a:pt x="128" y="14"/>
                    </a:lnTo>
                    <a:lnTo>
                      <a:pt x="122" y="10"/>
                    </a:lnTo>
                    <a:lnTo>
                      <a:pt x="115" y="7"/>
                    </a:lnTo>
                    <a:lnTo>
                      <a:pt x="107" y="3"/>
                    </a:lnTo>
                    <a:lnTo>
                      <a:pt x="99" y="1"/>
                    </a:lnTo>
                    <a:lnTo>
                      <a:pt x="91" y="0"/>
                    </a:lnTo>
                    <a:lnTo>
                      <a:pt x="83" y="0"/>
                    </a:lnTo>
                    <a:lnTo>
                      <a:pt x="66" y="2"/>
                    </a:lnTo>
                    <a:lnTo>
                      <a:pt x="51" y="7"/>
                    </a:lnTo>
                    <a:lnTo>
                      <a:pt x="36" y="14"/>
                    </a:lnTo>
                    <a:lnTo>
                      <a:pt x="25" y="25"/>
                    </a:lnTo>
                    <a:lnTo>
                      <a:pt x="14" y="36"/>
                    </a:lnTo>
                    <a:lnTo>
                      <a:pt x="7" y="51"/>
                    </a:lnTo>
                    <a:lnTo>
                      <a:pt x="2" y="66"/>
                    </a:lnTo>
                    <a:lnTo>
                      <a:pt x="0" y="8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33" name="Freeform 250"/>
              <p:cNvSpPr>
                <a:spLocks/>
              </p:cNvSpPr>
              <p:nvPr/>
            </p:nvSpPr>
            <p:spPr bwMode="auto">
              <a:xfrm>
                <a:off x="1328" y="2855"/>
                <a:ext cx="34" cy="301"/>
              </a:xfrm>
              <a:custGeom>
                <a:avLst/>
                <a:gdLst>
                  <a:gd name="T0" fmla="*/ 0 w 100"/>
                  <a:gd name="T1" fmla="*/ 0 h 902"/>
                  <a:gd name="T2" fmla="*/ 0 w 100"/>
                  <a:gd name="T3" fmla="*/ 0 h 902"/>
                  <a:gd name="T4" fmla="*/ 0 w 100"/>
                  <a:gd name="T5" fmla="*/ 0 h 902"/>
                  <a:gd name="T6" fmla="*/ 0 w 100"/>
                  <a:gd name="T7" fmla="*/ 0 h 902"/>
                  <a:gd name="T8" fmla="*/ 0 w 100"/>
                  <a:gd name="T9" fmla="*/ 0 h 902"/>
                  <a:gd name="T10" fmla="*/ 0 w 100"/>
                  <a:gd name="T11" fmla="*/ 0 h 902"/>
                  <a:gd name="T12" fmla="*/ 0 w 100"/>
                  <a:gd name="T13" fmla="*/ 0 h 902"/>
                  <a:gd name="T14" fmla="*/ 0 w 100"/>
                  <a:gd name="T15" fmla="*/ 0 h 902"/>
                  <a:gd name="T16" fmla="*/ 0 w 100"/>
                  <a:gd name="T17" fmla="*/ 0 h 902"/>
                  <a:gd name="T18" fmla="*/ 0 w 100"/>
                  <a:gd name="T19" fmla="*/ 0 h 902"/>
                  <a:gd name="T20" fmla="*/ 0 w 100"/>
                  <a:gd name="T21" fmla="*/ 0 h 902"/>
                  <a:gd name="T22" fmla="*/ 0 w 100"/>
                  <a:gd name="T23" fmla="*/ 0 h 902"/>
                  <a:gd name="T24" fmla="*/ 0 w 100"/>
                  <a:gd name="T25" fmla="*/ 0 h 902"/>
                  <a:gd name="T26" fmla="*/ 0 w 100"/>
                  <a:gd name="T27" fmla="*/ 0 h 902"/>
                  <a:gd name="T28" fmla="*/ 0 w 100"/>
                  <a:gd name="T29" fmla="*/ 0 h 902"/>
                  <a:gd name="T30" fmla="*/ 0 w 100"/>
                  <a:gd name="T31" fmla="*/ 0 h 902"/>
                  <a:gd name="T32" fmla="*/ 0 w 100"/>
                  <a:gd name="T33" fmla="*/ 0 h 902"/>
                  <a:gd name="T34" fmla="*/ 0 w 100"/>
                  <a:gd name="T35" fmla="*/ 0 h 902"/>
                  <a:gd name="T36" fmla="*/ 0 w 100"/>
                  <a:gd name="T37" fmla="*/ 0 h 902"/>
                  <a:gd name="T38" fmla="*/ 0 w 100"/>
                  <a:gd name="T39" fmla="*/ 0 h 902"/>
                  <a:gd name="T40" fmla="*/ 0 w 100"/>
                  <a:gd name="T41" fmla="*/ 0 h 902"/>
                  <a:gd name="T42" fmla="*/ 0 w 100"/>
                  <a:gd name="T43" fmla="*/ 0 h 902"/>
                  <a:gd name="T44" fmla="*/ 0 w 100"/>
                  <a:gd name="T45" fmla="*/ 0 h 902"/>
                  <a:gd name="T46" fmla="*/ 0 w 100"/>
                  <a:gd name="T47" fmla="*/ 0 h 902"/>
                  <a:gd name="T48" fmla="*/ 0 w 100"/>
                  <a:gd name="T49" fmla="*/ 0 h 902"/>
                  <a:gd name="T50" fmla="*/ 0 w 100"/>
                  <a:gd name="T51" fmla="*/ 0 h 902"/>
                  <a:gd name="T52" fmla="*/ 0 w 100"/>
                  <a:gd name="T53" fmla="*/ 0 h 902"/>
                  <a:gd name="T54" fmla="*/ 0 w 100"/>
                  <a:gd name="T55" fmla="*/ 0 h 902"/>
                  <a:gd name="T56" fmla="*/ 0 w 100"/>
                  <a:gd name="T57" fmla="*/ 0 h 902"/>
                  <a:gd name="T58" fmla="*/ 0 w 100"/>
                  <a:gd name="T59" fmla="*/ 0 h 902"/>
                  <a:gd name="T60" fmla="*/ 0 w 100"/>
                  <a:gd name="T61" fmla="*/ 0 h 902"/>
                  <a:gd name="T62" fmla="*/ 0 w 100"/>
                  <a:gd name="T63" fmla="*/ 0 h 902"/>
                  <a:gd name="T64" fmla="*/ 0 w 100"/>
                  <a:gd name="T65" fmla="*/ 0 h 902"/>
                  <a:gd name="T66" fmla="*/ 0 w 100"/>
                  <a:gd name="T67" fmla="*/ 0 h 902"/>
                  <a:gd name="T68" fmla="*/ 0 w 100"/>
                  <a:gd name="T69" fmla="*/ 0 h 902"/>
                  <a:gd name="T70" fmla="*/ 0 w 100"/>
                  <a:gd name="T71" fmla="*/ 0 h 902"/>
                  <a:gd name="T72" fmla="*/ 0 w 100"/>
                  <a:gd name="T73" fmla="*/ 0 h 902"/>
                  <a:gd name="T74" fmla="*/ 0 w 100"/>
                  <a:gd name="T75" fmla="*/ 0 h 902"/>
                  <a:gd name="T76" fmla="*/ 0 w 100"/>
                  <a:gd name="T77" fmla="*/ 0 h 902"/>
                  <a:gd name="T78" fmla="*/ 0 w 100"/>
                  <a:gd name="T79" fmla="*/ 0 h 902"/>
                  <a:gd name="T80" fmla="*/ 0 w 100"/>
                  <a:gd name="T81" fmla="*/ 0 h 902"/>
                  <a:gd name="T82" fmla="*/ 0 w 100"/>
                  <a:gd name="T83" fmla="*/ 0 h 902"/>
                  <a:gd name="T84" fmla="*/ 0 w 100"/>
                  <a:gd name="T85" fmla="*/ 0 h 902"/>
                  <a:gd name="T86" fmla="*/ 0 w 100"/>
                  <a:gd name="T87" fmla="*/ 0 h 902"/>
                  <a:gd name="T88" fmla="*/ 0 w 100"/>
                  <a:gd name="T89" fmla="*/ 0 h 902"/>
                  <a:gd name="T90" fmla="*/ 0 w 100"/>
                  <a:gd name="T91" fmla="*/ 0 h 902"/>
                  <a:gd name="T92" fmla="*/ 0 w 100"/>
                  <a:gd name="T93" fmla="*/ 0 h 90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0"/>
                  <a:gd name="T142" fmla="*/ 0 h 902"/>
                  <a:gd name="T143" fmla="*/ 100 w 100"/>
                  <a:gd name="T144" fmla="*/ 902 h 90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0" h="902">
                    <a:moveTo>
                      <a:pt x="0" y="50"/>
                    </a:moveTo>
                    <a:lnTo>
                      <a:pt x="1" y="40"/>
                    </a:lnTo>
                    <a:lnTo>
                      <a:pt x="4" y="31"/>
                    </a:lnTo>
                    <a:lnTo>
                      <a:pt x="9" y="22"/>
                    </a:lnTo>
                    <a:lnTo>
                      <a:pt x="15" y="15"/>
                    </a:lnTo>
                    <a:lnTo>
                      <a:pt x="19" y="12"/>
                    </a:lnTo>
                    <a:lnTo>
                      <a:pt x="22" y="9"/>
                    </a:lnTo>
                    <a:lnTo>
                      <a:pt x="27" y="6"/>
                    </a:lnTo>
                    <a:lnTo>
                      <a:pt x="31" y="4"/>
                    </a:lnTo>
                    <a:lnTo>
                      <a:pt x="36" y="2"/>
                    </a:lnTo>
                    <a:lnTo>
                      <a:pt x="40" y="1"/>
                    </a:lnTo>
                    <a:lnTo>
                      <a:pt x="46" y="0"/>
                    </a:lnTo>
                    <a:lnTo>
                      <a:pt x="50" y="0"/>
                    </a:lnTo>
                    <a:lnTo>
                      <a:pt x="55" y="0"/>
                    </a:lnTo>
                    <a:lnTo>
                      <a:pt x="59" y="1"/>
                    </a:lnTo>
                    <a:lnTo>
                      <a:pt x="65" y="2"/>
                    </a:lnTo>
                    <a:lnTo>
                      <a:pt x="69" y="4"/>
                    </a:lnTo>
                    <a:lnTo>
                      <a:pt x="73" y="6"/>
                    </a:lnTo>
                    <a:lnTo>
                      <a:pt x="77" y="9"/>
                    </a:lnTo>
                    <a:lnTo>
                      <a:pt x="82" y="12"/>
                    </a:lnTo>
                    <a:lnTo>
                      <a:pt x="85" y="15"/>
                    </a:lnTo>
                    <a:lnTo>
                      <a:pt x="91" y="22"/>
                    </a:lnTo>
                    <a:lnTo>
                      <a:pt x="95" y="31"/>
                    </a:lnTo>
                    <a:lnTo>
                      <a:pt x="99" y="40"/>
                    </a:lnTo>
                    <a:lnTo>
                      <a:pt x="100" y="50"/>
                    </a:lnTo>
                    <a:lnTo>
                      <a:pt x="100" y="852"/>
                    </a:lnTo>
                    <a:lnTo>
                      <a:pt x="99" y="862"/>
                    </a:lnTo>
                    <a:lnTo>
                      <a:pt x="95" y="871"/>
                    </a:lnTo>
                    <a:lnTo>
                      <a:pt x="91" y="880"/>
                    </a:lnTo>
                    <a:lnTo>
                      <a:pt x="85" y="887"/>
                    </a:lnTo>
                    <a:lnTo>
                      <a:pt x="77" y="894"/>
                    </a:lnTo>
                    <a:lnTo>
                      <a:pt x="69" y="898"/>
                    </a:lnTo>
                    <a:lnTo>
                      <a:pt x="59" y="901"/>
                    </a:lnTo>
                    <a:lnTo>
                      <a:pt x="50" y="902"/>
                    </a:lnTo>
                    <a:lnTo>
                      <a:pt x="46" y="902"/>
                    </a:lnTo>
                    <a:lnTo>
                      <a:pt x="40" y="901"/>
                    </a:lnTo>
                    <a:lnTo>
                      <a:pt x="36" y="900"/>
                    </a:lnTo>
                    <a:lnTo>
                      <a:pt x="31" y="898"/>
                    </a:lnTo>
                    <a:lnTo>
                      <a:pt x="27" y="896"/>
                    </a:lnTo>
                    <a:lnTo>
                      <a:pt x="22" y="894"/>
                    </a:lnTo>
                    <a:lnTo>
                      <a:pt x="19" y="890"/>
                    </a:lnTo>
                    <a:lnTo>
                      <a:pt x="15" y="887"/>
                    </a:lnTo>
                    <a:lnTo>
                      <a:pt x="9" y="880"/>
                    </a:lnTo>
                    <a:lnTo>
                      <a:pt x="4" y="871"/>
                    </a:lnTo>
                    <a:lnTo>
                      <a:pt x="1" y="862"/>
                    </a:lnTo>
                    <a:lnTo>
                      <a:pt x="0" y="852"/>
                    </a:lnTo>
                    <a:lnTo>
                      <a:pt x="0" y="5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34" name="Freeform 251"/>
              <p:cNvSpPr>
                <a:spLocks/>
              </p:cNvSpPr>
              <p:nvPr/>
            </p:nvSpPr>
            <p:spPr bwMode="auto">
              <a:xfrm>
                <a:off x="1206" y="3085"/>
                <a:ext cx="277" cy="92"/>
              </a:xfrm>
              <a:custGeom>
                <a:avLst/>
                <a:gdLst>
                  <a:gd name="T0" fmla="*/ 0 w 830"/>
                  <a:gd name="T1" fmla="*/ 0 h 274"/>
                  <a:gd name="T2" fmla="*/ 0 w 830"/>
                  <a:gd name="T3" fmla="*/ 0 h 274"/>
                  <a:gd name="T4" fmla="*/ 0 w 830"/>
                  <a:gd name="T5" fmla="*/ 0 h 274"/>
                  <a:gd name="T6" fmla="*/ 0 w 830"/>
                  <a:gd name="T7" fmla="*/ 0 h 274"/>
                  <a:gd name="T8" fmla="*/ 0 w 830"/>
                  <a:gd name="T9" fmla="*/ 0 h 274"/>
                  <a:gd name="T10" fmla="*/ 0 w 830"/>
                  <a:gd name="T11" fmla="*/ 0 h 274"/>
                  <a:gd name="T12" fmla="*/ 0 w 830"/>
                  <a:gd name="T13" fmla="*/ 0 h 274"/>
                  <a:gd name="T14" fmla="*/ 0 w 830"/>
                  <a:gd name="T15" fmla="*/ 0 h 274"/>
                  <a:gd name="T16" fmla="*/ 0 w 830"/>
                  <a:gd name="T17" fmla="*/ 0 h 274"/>
                  <a:gd name="T18" fmla="*/ 0 w 830"/>
                  <a:gd name="T19" fmla="*/ 0 h 274"/>
                  <a:gd name="T20" fmla="*/ 0 w 830"/>
                  <a:gd name="T21" fmla="*/ 0 h 274"/>
                  <a:gd name="T22" fmla="*/ 0 w 830"/>
                  <a:gd name="T23" fmla="*/ 0 h 274"/>
                  <a:gd name="T24" fmla="*/ 0 w 830"/>
                  <a:gd name="T25" fmla="*/ 0 h 274"/>
                  <a:gd name="T26" fmla="*/ 0 w 830"/>
                  <a:gd name="T27" fmla="*/ 0 h 274"/>
                  <a:gd name="T28" fmla="*/ 0 w 830"/>
                  <a:gd name="T29" fmla="*/ 0 h 274"/>
                  <a:gd name="T30" fmla="*/ 0 w 830"/>
                  <a:gd name="T31" fmla="*/ 0 h 274"/>
                  <a:gd name="T32" fmla="*/ 0 w 830"/>
                  <a:gd name="T33" fmla="*/ 0 h 274"/>
                  <a:gd name="T34" fmla="*/ 0 w 830"/>
                  <a:gd name="T35" fmla="*/ 0 h 274"/>
                  <a:gd name="T36" fmla="*/ 0 w 830"/>
                  <a:gd name="T37" fmla="*/ 0 h 274"/>
                  <a:gd name="T38" fmla="*/ 0 w 830"/>
                  <a:gd name="T39" fmla="*/ 0 h 274"/>
                  <a:gd name="T40" fmla="*/ 0 w 830"/>
                  <a:gd name="T41" fmla="*/ 0 h 274"/>
                  <a:gd name="T42" fmla="*/ 0 w 830"/>
                  <a:gd name="T43" fmla="*/ 0 h 274"/>
                  <a:gd name="T44" fmla="*/ 0 w 830"/>
                  <a:gd name="T45" fmla="*/ 0 h 274"/>
                  <a:gd name="T46" fmla="*/ 0 w 830"/>
                  <a:gd name="T47" fmla="*/ 0 h 274"/>
                  <a:gd name="T48" fmla="*/ 0 w 830"/>
                  <a:gd name="T49" fmla="*/ 0 h 274"/>
                  <a:gd name="T50" fmla="*/ 0 w 830"/>
                  <a:gd name="T51" fmla="*/ 0 h 274"/>
                  <a:gd name="T52" fmla="*/ 0 w 830"/>
                  <a:gd name="T53" fmla="*/ 0 h 274"/>
                  <a:gd name="T54" fmla="*/ 0 w 830"/>
                  <a:gd name="T55" fmla="*/ 0 h 274"/>
                  <a:gd name="T56" fmla="*/ 0 w 830"/>
                  <a:gd name="T57" fmla="*/ 0 h 274"/>
                  <a:gd name="T58" fmla="*/ 0 w 830"/>
                  <a:gd name="T59" fmla="*/ 0 h 274"/>
                  <a:gd name="T60" fmla="*/ 0 w 830"/>
                  <a:gd name="T61" fmla="*/ 0 h 274"/>
                  <a:gd name="T62" fmla="*/ 0 w 830"/>
                  <a:gd name="T63" fmla="*/ 0 h 274"/>
                  <a:gd name="T64" fmla="*/ 0 w 830"/>
                  <a:gd name="T65" fmla="*/ 0 h 274"/>
                  <a:gd name="T66" fmla="*/ 0 w 830"/>
                  <a:gd name="T67" fmla="*/ 0 h 274"/>
                  <a:gd name="T68" fmla="*/ 0 w 830"/>
                  <a:gd name="T69" fmla="*/ 0 h 274"/>
                  <a:gd name="T70" fmla="*/ 0 w 830"/>
                  <a:gd name="T71" fmla="*/ 0 h 274"/>
                  <a:gd name="T72" fmla="*/ 0 w 830"/>
                  <a:gd name="T73" fmla="*/ 0 h 274"/>
                  <a:gd name="T74" fmla="*/ 0 w 830"/>
                  <a:gd name="T75" fmla="*/ 0 h 274"/>
                  <a:gd name="T76" fmla="*/ 0 w 830"/>
                  <a:gd name="T77" fmla="*/ 0 h 274"/>
                  <a:gd name="T78" fmla="*/ 0 w 830"/>
                  <a:gd name="T79" fmla="*/ 0 h 274"/>
                  <a:gd name="T80" fmla="*/ 0 w 830"/>
                  <a:gd name="T81" fmla="*/ 0 h 274"/>
                  <a:gd name="T82" fmla="*/ 0 w 830"/>
                  <a:gd name="T83" fmla="*/ 0 h 274"/>
                  <a:gd name="T84" fmla="*/ 0 w 830"/>
                  <a:gd name="T85" fmla="*/ 0 h 274"/>
                  <a:gd name="T86" fmla="*/ 0 w 830"/>
                  <a:gd name="T87" fmla="*/ 0 h 274"/>
                  <a:gd name="T88" fmla="*/ 0 w 830"/>
                  <a:gd name="T89" fmla="*/ 0 h 274"/>
                  <a:gd name="T90" fmla="*/ 0 w 830"/>
                  <a:gd name="T91" fmla="*/ 0 h 2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30"/>
                  <a:gd name="T139" fmla="*/ 0 h 274"/>
                  <a:gd name="T140" fmla="*/ 830 w 830"/>
                  <a:gd name="T141" fmla="*/ 274 h 27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30" h="274">
                    <a:moveTo>
                      <a:pt x="769" y="121"/>
                    </a:moveTo>
                    <a:lnTo>
                      <a:pt x="754" y="107"/>
                    </a:lnTo>
                    <a:lnTo>
                      <a:pt x="738" y="93"/>
                    </a:lnTo>
                    <a:lnTo>
                      <a:pt x="720" y="82"/>
                    </a:lnTo>
                    <a:lnTo>
                      <a:pt x="702" y="70"/>
                    </a:lnTo>
                    <a:lnTo>
                      <a:pt x="682" y="59"/>
                    </a:lnTo>
                    <a:lnTo>
                      <a:pt x="662" y="49"/>
                    </a:lnTo>
                    <a:lnTo>
                      <a:pt x="641" y="40"/>
                    </a:lnTo>
                    <a:lnTo>
                      <a:pt x="618" y="32"/>
                    </a:lnTo>
                    <a:lnTo>
                      <a:pt x="595" y="24"/>
                    </a:lnTo>
                    <a:lnTo>
                      <a:pt x="571" y="18"/>
                    </a:lnTo>
                    <a:lnTo>
                      <a:pt x="546" y="13"/>
                    </a:lnTo>
                    <a:lnTo>
                      <a:pt x="521" y="9"/>
                    </a:lnTo>
                    <a:lnTo>
                      <a:pt x="495" y="4"/>
                    </a:lnTo>
                    <a:lnTo>
                      <a:pt x="469" y="2"/>
                    </a:lnTo>
                    <a:lnTo>
                      <a:pt x="442" y="0"/>
                    </a:lnTo>
                    <a:lnTo>
                      <a:pt x="416" y="0"/>
                    </a:lnTo>
                    <a:lnTo>
                      <a:pt x="373" y="1"/>
                    </a:lnTo>
                    <a:lnTo>
                      <a:pt x="332" y="5"/>
                    </a:lnTo>
                    <a:lnTo>
                      <a:pt x="293" y="12"/>
                    </a:lnTo>
                    <a:lnTo>
                      <a:pt x="255" y="20"/>
                    </a:lnTo>
                    <a:lnTo>
                      <a:pt x="218" y="31"/>
                    </a:lnTo>
                    <a:lnTo>
                      <a:pt x="184" y="44"/>
                    </a:lnTo>
                    <a:lnTo>
                      <a:pt x="152" y="58"/>
                    </a:lnTo>
                    <a:lnTo>
                      <a:pt x="122" y="75"/>
                    </a:lnTo>
                    <a:lnTo>
                      <a:pt x="96" y="93"/>
                    </a:lnTo>
                    <a:lnTo>
                      <a:pt x="71" y="114"/>
                    </a:lnTo>
                    <a:lnTo>
                      <a:pt x="50" y="134"/>
                    </a:lnTo>
                    <a:lnTo>
                      <a:pt x="33" y="157"/>
                    </a:lnTo>
                    <a:lnTo>
                      <a:pt x="19" y="180"/>
                    </a:lnTo>
                    <a:lnTo>
                      <a:pt x="9" y="205"/>
                    </a:lnTo>
                    <a:lnTo>
                      <a:pt x="2" y="230"/>
                    </a:lnTo>
                    <a:lnTo>
                      <a:pt x="0" y="257"/>
                    </a:lnTo>
                    <a:lnTo>
                      <a:pt x="0" y="274"/>
                    </a:lnTo>
                    <a:lnTo>
                      <a:pt x="17" y="274"/>
                    </a:lnTo>
                    <a:lnTo>
                      <a:pt x="813" y="274"/>
                    </a:lnTo>
                    <a:lnTo>
                      <a:pt x="830" y="274"/>
                    </a:lnTo>
                    <a:lnTo>
                      <a:pt x="830" y="257"/>
                    </a:lnTo>
                    <a:lnTo>
                      <a:pt x="829" y="239"/>
                    </a:lnTo>
                    <a:lnTo>
                      <a:pt x="826" y="221"/>
                    </a:lnTo>
                    <a:lnTo>
                      <a:pt x="822" y="204"/>
                    </a:lnTo>
                    <a:lnTo>
                      <a:pt x="814" y="186"/>
                    </a:lnTo>
                    <a:lnTo>
                      <a:pt x="806" y="169"/>
                    </a:lnTo>
                    <a:lnTo>
                      <a:pt x="795" y="153"/>
                    </a:lnTo>
                    <a:lnTo>
                      <a:pt x="783" y="137"/>
                    </a:lnTo>
                    <a:lnTo>
                      <a:pt x="769" y="12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35" name="Freeform 252"/>
              <p:cNvSpPr>
                <a:spLocks/>
              </p:cNvSpPr>
              <p:nvPr/>
            </p:nvSpPr>
            <p:spPr bwMode="auto">
              <a:xfrm>
                <a:off x="1218" y="3096"/>
                <a:ext cx="253" cy="70"/>
              </a:xfrm>
              <a:custGeom>
                <a:avLst/>
                <a:gdLst>
                  <a:gd name="T0" fmla="*/ 0 w 761"/>
                  <a:gd name="T1" fmla="*/ 0 h 208"/>
                  <a:gd name="T2" fmla="*/ 0 w 761"/>
                  <a:gd name="T3" fmla="*/ 0 h 208"/>
                  <a:gd name="T4" fmla="*/ 0 w 761"/>
                  <a:gd name="T5" fmla="*/ 0 h 208"/>
                  <a:gd name="T6" fmla="*/ 0 w 761"/>
                  <a:gd name="T7" fmla="*/ 0 h 208"/>
                  <a:gd name="T8" fmla="*/ 0 w 761"/>
                  <a:gd name="T9" fmla="*/ 0 h 208"/>
                  <a:gd name="T10" fmla="*/ 0 w 761"/>
                  <a:gd name="T11" fmla="*/ 0 h 208"/>
                  <a:gd name="T12" fmla="*/ 0 w 761"/>
                  <a:gd name="T13" fmla="*/ 0 h 208"/>
                  <a:gd name="T14" fmla="*/ 0 w 761"/>
                  <a:gd name="T15" fmla="*/ 0 h 208"/>
                  <a:gd name="T16" fmla="*/ 0 w 761"/>
                  <a:gd name="T17" fmla="*/ 0 h 208"/>
                  <a:gd name="T18" fmla="*/ 0 w 761"/>
                  <a:gd name="T19" fmla="*/ 0 h 208"/>
                  <a:gd name="T20" fmla="*/ 0 w 761"/>
                  <a:gd name="T21" fmla="*/ 0 h 208"/>
                  <a:gd name="T22" fmla="*/ 0 w 761"/>
                  <a:gd name="T23" fmla="*/ 0 h 208"/>
                  <a:gd name="T24" fmla="*/ 0 w 761"/>
                  <a:gd name="T25" fmla="*/ 0 h 208"/>
                  <a:gd name="T26" fmla="*/ 0 w 761"/>
                  <a:gd name="T27" fmla="*/ 0 h 208"/>
                  <a:gd name="T28" fmla="*/ 0 w 761"/>
                  <a:gd name="T29" fmla="*/ 0 h 208"/>
                  <a:gd name="T30" fmla="*/ 0 w 761"/>
                  <a:gd name="T31" fmla="*/ 0 h 208"/>
                  <a:gd name="T32" fmla="*/ 0 w 761"/>
                  <a:gd name="T33" fmla="*/ 0 h 208"/>
                  <a:gd name="T34" fmla="*/ 0 w 761"/>
                  <a:gd name="T35" fmla="*/ 0 h 208"/>
                  <a:gd name="T36" fmla="*/ 0 w 761"/>
                  <a:gd name="T37" fmla="*/ 0 h 208"/>
                  <a:gd name="T38" fmla="*/ 0 w 761"/>
                  <a:gd name="T39" fmla="*/ 0 h 208"/>
                  <a:gd name="T40" fmla="*/ 0 w 761"/>
                  <a:gd name="T41" fmla="*/ 0 h 208"/>
                  <a:gd name="T42" fmla="*/ 0 w 761"/>
                  <a:gd name="T43" fmla="*/ 0 h 208"/>
                  <a:gd name="T44" fmla="*/ 0 w 761"/>
                  <a:gd name="T45" fmla="*/ 0 h 208"/>
                  <a:gd name="T46" fmla="*/ 0 w 761"/>
                  <a:gd name="T47" fmla="*/ 0 h 208"/>
                  <a:gd name="T48" fmla="*/ 0 w 761"/>
                  <a:gd name="T49" fmla="*/ 0 h 208"/>
                  <a:gd name="T50" fmla="*/ 0 w 761"/>
                  <a:gd name="T51" fmla="*/ 0 h 208"/>
                  <a:gd name="T52" fmla="*/ 0 w 761"/>
                  <a:gd name="T53" fmla="*/ 0 h 208"/>
                  <a:gd name="T54" fmla="*/ 0 w 761"/>
                  <a:gd name="T55" fmla="*/ 0 h 208"/>
                  <a:gd name="T56" fmla="*/ 0 w 761"/>
                  <a:gd name="T57" fmla="*/ 0 h 208"/>
                  <a:gd name="T58" fmla="*/ 0 w 761"/>
                  <a:gd name="T59" fmla="*/ 0 h 208"/>
                  <a:gd name="T60" fmla="*/ 0 w 761"/>
                  <a:gd name="T61" fmla="*/ 0 h 208"/>
                  <a:gd name="T62" fmla="*/ 0 w 761"/>
                  <a:gd name="T63" fmla="*/ 0 h 208"/>
                  <a:gd name="T64" fmla="*/ 0 w 761"/>
                  <a:gd name="T65" fmla="*/ 0 h 208"/>
                  <a:gd name="T66" fmla="*/ 0 w 761"/>
                  <a:gd name="T67" fmla="*/ 0 h 208"/>
                  <a:gd name="T68" fmla="*/ 0 w 761"/>
                  <a:gd name="T69" fmla="*/ 0 h 208"/>
                  <a:gd name="T70" fmla="*/ 0 w 761"/>
                  <a:gd name="T71" fmla="*/ 0 h 208"/>
                  <a:gd name="T72" fmla="*/ 0 w 761"/>
                  <a:gd name="T73" fmla="*/ 0 h 208"/>
                  <a:gd name="T74" fmla="*/ 0 w 761"/>
                  <a:gd name="T75" fmla="*/ 0 h 208"/>
                  <a:gd name="T76" fmla="*/ 0 w 761"/>
                  <a:gd name="T77" fmla="*/ 0 h 208"/>
                  <a:gd name="T78" fmla="*/ 0 w 761"/>
                  <a:gd name="T79" fmla="*/ 0 h 208"/>
                  <a:gd name="T80" fmla="*/ 0 w 761"/>
                  <a:gd name="T81" fmla="*/ 0 h 208"/>
                  <a:gd name="T82" fmla="*/ 0 w 761"/>
                  <a:gd name="T83" fmla="*/ 0 h 208"/>
                  <a:gd name="T84" fmla="*/ 0 w 761"/>
                  <a:gd name="T85" fmla="*/ 0 h 208"/>
                  <a:gd name="T86" fmla="*/ 0 w 761"/>
                  <a:gd name="T87" fmla="*/ 0 h 208"/>
                  <a:gd name="T88" fmla="*/ 0 w 761"/>
                  <a:gd name="T89" fmla="*/ 0 h 208"/>
                  <a:gd name="T90" fmla="*/ 0 w 761"/>
                  <a:gd name="T91" fmla="*/ 0 h 208"/>
                  <a:gd name="T92" fmla="*/ 0 w 761"/>
                  <a:gd name="T93" fmla="*/ 0 h 208"/>
                  <a:gd name="T94" fmla="*/ 0 w 761"/>
                  <a:gd name="T95" fmla="*/ 0 h 208"/>
                  <a:gd name="T96" fmla="*/ 0 w 761"/>
                  <a:gd name="T97" fmla="*/ 0 h 208"/>
                  <a:gd name="T98" fmla="*/ 0 w 761"/>
                  <a:gd name="T99" fmla="*/ 0 h 20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61"/>
                  <a:gd name="T151" fmla="*/ 0 h 208"/>
                  <a:gd name="T152" fmla="*/ 761 w 761"/>
                  <a:gd name="T153" fmla="*/ 208 h 20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61" h="208">
                    <a:moveTo>
                      <a:pt x="51" y="111"/>
                    </a:moveTo>
                    <a:lnTo>
                      <a:pt x="65" y="99"/>
                    </a:lnTo>
                    <a:lnTo>
                      <a:pt x="80" y="87"/>
                    </a:lnTo>
                    <a:lnTo>
                      <a:pt x="96" y="75"/>
                    </a:lnTo>
                    <a:lnTo>
                      <a:pt x="113" y="65"/>
                    </a:lnTo>
                    <a:lnTo>
                      <a:pt x="131" y="55"/>
                    </a:lnTo>
                    <a:lnTo>
                      <a:pt x="150" y="46"/>
                    </a:lnTo>
                    <a:lnTo>
                      <a:pt x="170" y="37"/>
                    </a:lnTo>
                    <a:lnTo>
                      <a:pt x="191" y="30"/>
                    </a:lnTo>
                    <a:lnTo>
                      <a:pt x="213" y="23"/>
                    </a:lnTo>
                    <a:lnTo>
                      <a:pt x="236" y="17"/>
                    </a:lnTo>
                    <a:lnTo>
                      <a:pt x="259" y="12"/>
                    </a:lnTo>
                    <a:lnTo>
                      <a:pt x="282" y="7"/>
                    </a:lnTo>
                    <a:lnTo>
                      <a:pt x="307" y="4"/>
                    </a:lnTo>
                    <a:lnTo>
                      <a:pt x="331" y="2"/>
                    </a:lnTo>
                    <a:lnTo>
                      <a:pt x="355" y="0"/>
                    </a:lnTo>
                    <a:lnTo>
                      <a:pt x="381" y="0"/>
                    </a:lnTo>
                    <a:lnTo>
                      <a:pt x="406" y="0"/>
                    </a:lnTo>
                    <a:lnTo>
                      <a:pt x="431" y="2"/>
                    </a:lnTo>
                    <a:lnTo>
                      <a:pt x="455" y="4"/>
                    </a:lnTo>
                    <a:lnTo>
                      <a:pt x="478" y="7"/>
                    </a:lnTo>
                    <a:lnTo>
                      <a:pt x="503" y="12"/>
                    </a:lnTo>
                    <a:lnTo>
                      <a:pt x="525" y="17"/>
                    </a:lnTo>
                    <a:lnTo>
                      <a:pt x="547" y="23"/>
                    </a:lnTo>
                    <a:lnTo>
                      <a:pt x="570" y="30"/>
                    </a:lnTo>
                    <a:lnTo>
                      <a:pt x="591" y="37"/>
                    </a:lnTo>
                    <a:lnTo>
                      <a:pt x="611" y="46"/>
                    </a:lnTo>
                    <a:lnTo>
                      <a:pt x="630" y="55"/>
                    </a:lnTo>
                    <a:lnTo>
                      <a:pt x="648" y="65"/>
                    </a:lnTo>
                    <a:lnTo>
                      <a:pt x="665" y="75"/>
                    </a:lnTo>
                    <a:lnTo>
                      <a:pt x="681" y="87"/>
                    </a:lnTo>
                    <a:lnTo>
                      <a:pt x="696" y="99"/>
                    </a:lnTo>
                    <a:lnTo>
                      <a:pt x="709" y="111"/>
                    </a:lnTo>
                    <a:lnTo>
                      <a:pt x="720" y="123"/>
                    </a:lnTo>
                    <a:lnTo>
                      <a:pt x="730" y="135"/>
                    </a:lnTo>
                    <a:lnTo>
                      <a:pt x="737" y="146"/>
                    </a:lnTo>
                    <a:lnTo>
                      <a:pt x="744" y="158"/>
                    </a:lnTo>
                    <a:lnTo>
                      <a:pt x="751" y="171"/>
                    </a:lnTo>
                    <a:lnTo>
                      <a:pt x="755" y="182"/>
                    </a:lnTo>
                    <a:lnTo>
                      <a:pt x="759" y="195"/>
                    </a:lnTo>
                    <a:lnTo>
                      <a:pt x="761" y="208"/>
                    </a:lnTo>
                    <a:lnTo>
                      <a:pt x="0" y="208"/>
                    </a:lnTo>
                    <a:lnTo>
                      <a:pt x="2" y="195"/>
                    </a:lnTo>
                    <a:lnTo>
                      <a:pt x="6" y="182"/>
                    </a:lnTo>
                    <a:lnTo>
                      <a:pt x="11" y="171"/>
                    </a:lnTo>
                    <a:lnTo>
                      <a:pt x="16" y="158"/>
                    </a:lnTo>
                    <a:lnTo>
                      <a:pt x="24" y="146"/>
                    </a:lnTo>
                    <a:lnTo>
                      <a:pt x="31" y="135"/>
                    </a:lnTo>
                    <a:lnTo>
                      <a:pt x="41" y="123"/>
                    </a:lnTo>
                    <a:lnTo>
                      <a:pt x="51" y="111"/>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36" name="Freeform 253"/>
              <p:cNvSpPr>
                <a:spLocks/>
              </p:cNvSpPr>
              <p:nvPr/>
            </p:nvSpPr>
            <p:spPr bwMode="auto">
              <a:xfrm>
                <a:off x="1353" y="3103"/>
                <a:ext cx="98" cy="56"/>
              </a:xfrm>
              <a:custGeom>
                <a:avLst/>
                <a:gdLst>
                  <a:gd name="T0" fmla="*/ 0 w 293"/>
                  <a:gd name="T1" fmla="*/ 0 h 167"/>
                  <a:gd name="T2" fmla="*/ 0 w 293"/>
                  <a:gd name="T3" fmla="*/ 0 h 167"/>
                  <a:gd name="T4" fmla="*/ 0 w 293"/>
                  <a:gd name="T5" fmla="*/ 0 h 167"/>
                  <a:gd name="T6" fmla="*/ 0 w 293"/>
                  <a:gd name="T7" fmla="*/ 0 h 167"/>
                  <a:gd name="T8" fmla="*/ 0 w 293"/>
                  <a:gd name="T9" fmla="*/ 0 h 167"/>
                  <a:gd name="T10" fmla="*/ 0 w 293"/>
                  <a:gd name="T11" fmla="*/ 0 h 167"/>
                  <a:gd name="T12" fmla="*/ 0 w 293"/>
                  <a:gd name="T13" fmla="*/ 0 h 167"/>
                  <a:gd name="T14" fmla="*/ 0 w 293"/>
                  <a:gd name="T15" fmla="*/ 0 h 167"/>
                  <a:gd name="T16" fmla="*/ 0 w 293"/>
                  <a:gd name="T17" fmla="*/ 0 h 167"/>
                  <a:gd name="T18" fmla="*/ 0 w 293"/>
                  <a:gd name="T19" fmla="*/ 0 h 167"/>
                  <a:gd name="T20" fmla="*/ 0 w 293"/>
                  <a:gd name="T21" fmla="*/ 0 h 167"/>
                  <a:gd name="T22" fmla="*/ 0 w 293"/>
                  <a:gd name="T23" fmla="*/ 0 h 167"/>
                  <a:gd name="T24" fmla="*/ 0 w 293"/>
                  <a:gd name="T25" fmla="*/ 0 h 167"/>
                  <a:gd name="T26" fmla="*/ 0 w 293"/>
                  <a:gd name="T27" fmla="*/ 0 h 167"/>
                  <a:gd name="T28" fmla="*/ 0 w 293"/>
                  <a:gd name="T29" fmla="*/ 0 h 167"/>
                  <a:gd name="T30" fmla="*/ 0 w 293"/>
                  <a:gd name="T31" fmla="*/ 0 h 167"/>
                  <a:gd name="T32" fmla="*/ 0 w 293"/>
                  <a:gd name="T33" fmla="*/ 0 h 167"/>
                  <a:gd name="T34" fmla="*/ 0 w 293"/>
                  <a:gd name="T35" fmla="*/ 0 h 167"/>
                  <a:gd name="T36" fmla="*/ 0 w 293"/>
                  <a:gd name="T37" fmla="*/ 0 h 167"/>
                  <a:gd name="T38" fmla="*/ 0 w 293"/>
                  <a:gd name="T39" fmla="*/ 0 h 167"/>
                  <a:gd name="T40" fmla="*/ 0 w 293"/>
                  <a:gd name="T41" fmla="*/ 0 h 167"/>
                  <a:gd name="T42" fmla="*/ 0 w 293"/>
                  <a:gd name="T43" fmla="*/ 0 h 167"/>
                  <a:gd name="T44" fmla="*/ 0 w 293"/>
                  <a:gd name="T45" fmla="*/ 0 h 167"/>
                  <a:gd name="T46" fmla="*/ 0 w 293"/>
                  <a:gd name="T47" fmla="*/ 0 h 167"/>
                  <a:gd name="T48" fmla="*/ 0 w 293"/>
                  <a:gd name="T49" fmla="*/ 0 h 167"/>
                  <a:gd name="T50" fmla="*/ 0 w 293"/>
                  <a:gd name="T51" fmla="*/ 0 h 167"/>
                  <a:gd name="T52" fmla="*/ 0 w 293"/>
                  <a:gd name="T53" fmla="*/ 0 h 167"/>
                  <a:gd name="T54" fmla="*/ 0 w 293"/>
                  <a:gd name="T55" fmla="*/ 0 h 167"/>
                  <a:gd name="T56" fmla="*/ 0 w 293"/>
                  <a:gd name="T57" fmla="*/ 0 h 167"/>
                  <a:gd name="T58" fmla="*/ 0 w 293"/>
                  <a:gd name="T59" fmla="*/ 0 h 167"/>
                  <a:gd name="T60" fmla="*/ 0 w 293"/>
                  <a:gd name="T61" fmla="*/ 0 h 167"/>
                  <a:gd name="T62" fmla="*/ 0 w 293"/>
                  <a:gd name="T63" fmla="*/ 0 h 167"/>
                  <a:gd name="T64" fmla="*/ 0 w 293"/>
                  <a:gd name="T65" fmla="*/ 0 h 167"/>
                  <a:gd name="T66" fmla="*/ 0 w 293"/>
                  <a:gd name="T67" fmla="*/ 0 h 167"/>
                  <a:gd name="T68" fmla="*/ 0 w 293"/>
                  <a:gd name="T69" fmla="*/ 0 h 167"/>
                  <a:gd name="T70" fmla="*/ 0 w 293"/>
                  <a:gd name="T71" fmla="*/ 0 h 167"/>
                  <a:gd name="T72" fmla="*/ 0 w 293"/>
                  <a:gd name="T73" fmla="*/ 0 h 167"/>
                  <a:gd name="T74" fmla="*/ 0 w 293"/>
                  <a:gd name="T75" fmla="*/ 0 h 167"/>
                  <a:gd name="T76" fmla="*/ 0 w 293"/>
                  <a:gd name="T77" fmla="*/ 0 h 167"/>
                  <a:gd name="T78" fmla="*/ 0 w 293"/>
                  <a:gd name="T79" fmla="*/ 0 h 167"/>
                  <a:gd name="T80" fmla="*/ 0 w 293"/>
                  <a:gd name="T81" fmla="*/ 0 h 167"/>
                  <a:gd name="T82" fmla="*/ 0 w 293"/>
                  <a:gd name="T83" fmla="*/ 0 h 167"/>
                  <a:gd name="T84" fmla="*/ 0 w 293"/>
                  <a:gd name="T85" fmla="*/ 0 h 167"/>
                  <a:gd name="T86" fmla="*/ 0 w 293"/>
                  <a:gd name="T87" fmla="*/ 0 h 167"/>
                  <a:gd name="T88" fmla="*/ 0 w 293"/>
                  <a:gd name="T89" fmla="*/ 0 h 167"/>
                  <a:gd name="T90" fmla="*/ 0 w 293"/>
                  <a:gd name="T91" fmla="*/ 0 h 167"/>
                  <a:gd name="T92" fmla="*/ 0 w 293"/>
                  <a:gd name="T93" fmla="*/ 0 h 167"/>
                  <a:gd name="T94" fmla="*/ 0 w 293"/>
                  <a:gd name="T95" fmla="*/ 0 h 167"/>
                  <a:gd name="T96" fmla="*/ 0 w 293"/>
                  <a:gd name="T97" fmla="*/ 0 h 167"/>
                  <a:gd name="T98" fmla="*/ 0 w 293"/>
                  <a:gd name="T99" fmla="*/ 0 h 1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93"/>
                  <a:gd name="T151" fmla="*/ 0 h 167"/>
                  <a:gd name="T152" fmla="*/ 293 w 293"/>
                  <a:gd name="T153" fmla="*/ 167 h 1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93" h="167">
                    <a:moveTo>
                      <a:pt x="11" y="3"/>
                    </a:moveTo>
                    <a:lnTo>
                      <a:pt x="30" y="10"/>
                    </a:lnTo>
                    <a:lnTo>
                      <a:pt x="49" y="16"/>
                    </a:lnTo>
                    <a:lnTo>
                      <a:pt x="67" y="23"/>
                    </a:lnTo>
                    <a:lnTo>
                      <a:pt x="85" y="31"/>
                    </a:lnTo>
                    <a:lnTo>
                      <a:pt x="102" y="39"/>
                    </a:lnTo>
                    <a:lnTo>
                      <a:pt x="118" y="49"/>
                    </a:lnTo>
                    <a:lnTo>
                      <a:pt x="135" y="58"/>
                    </a:lnTo>
                    <a:lnTo>
                      <a:pt x="150" y="68"/>
                    </a:lnTo>
                    <a:lnTo>
                      <a:pt x="165" y="79"/>
                    </a:lnTo>
                    <a:lnTo>
                      <a:pt x="177" y="89"/>
                    </a:lnTo>
                    <a:lnTo>
                      <a:pt x="190" y="101"/>
                    </a:lnTo>
                    <a:lnTo>
                      <a:pt x="203" y="112"/>
                    </a:lnTo>
                    <a:lnTo>
                      <a:pt x="213" y="124"/>
                    </a:lnTo>
                    <a:lnTo>
                      <a:pt x="223" y="136"/>
                    </a:lnTo>
                    <a:lnTo>
                      <a:pt x="232" y="149"/>
                    </a:lnTo>
                    <a:lnTo>
                      <a:pt x="240" y="161"/>
                    </a:lnTo>
                    <a:lnTo>
                      <a:pt x="241" y="162"/>
                    </a:lnTo>
                    <a:lnTo>
                      <a:pt x="241" y="163"/>
                    </a:lnTo>
                    <a:lnTo>
                      <a:pt x="241" y="165"/>
                    </a:lnTo>
                    <a:lnTo>
                      <a:pt x="242" y="167"/>
                    </a:lnTo>
                    <a:lnTo>
                      <a:pt x="293" y="167"/>
                    </a:lnTo>
                    <a:lnTo>
                      <a:pt x="291" y="157"/>
                    </a:lnTo>
                    <a:lnTo>
                      <a:pt x="288" y="146"/>
                    </a:lnTo>
                    <a:lnTo>
                      <a:pt x="284" y="137"/>
                    </a:lnTo>
                    <a:lnTo>
                      <a:pt x="279" y="127"/>
                    </a:lnTo>
                    <a:lnTo>
                      <a:pt x="274" y="118"/>
                    </a:lnTo>
                    <a:lnTo>
                      <a:pt x="267" y="108"/>
                    </a:lnTo>
                    <a:lnTo>
                      <a:pt x="260" y="99"/>
                    </a:lnTo>
                    <a:lnTo>
                      <a:pt x="252" y="90"/>
                    </a:lnTo>
                    <a:lnTo>
                      <a:pt x="241" y="81"/>
                    </a:lnTo>
                    <a:lnTo>
                      <a:pt x="229" y="71"/>
                    </a:lnTo>
                    <a:lnTo>
                      <a:pt x="218" y="62"/>
                    </a:lnTo>
                    <a:lnTo>
                      <a:pt x="204" y="54"/>
                    </a:lnTo>
                    <a:lnTo>
                      <a:pt x="190" y="46"/>
                    </a:lnTo>
                    <a:lnTo>
                      <a:pt x="175" y="38"/>
                    </a:lnTo>
                    <a:lnTo>
                      <a:pt x="160" y="32"/>
                    </a:lnTo>
                    <a:lnTo>
                      <a:pt x="145" y="26"/>
                    </a:lnTo>
                    <a:lnTo>
                      <a:pt x="128" y="20"/>
                    </a:lnTo>
                    <a:lnTo>
                      <a:pt x="111" y="16"/>
                    </a:lnTo>
                    <a:lnTo>
                      <a:pt x="93" y="12"/>
                    </a:lnTo>
                    <a:lnTo>
                      <a:pt x="76" y="8"/>
                    </a:lnTo>
                    <a:lnTo>
                      <a:pt x="57" y="5"/>
                    </a:lnTo>
                    <a:lnTo>
                      <a:pt x="39" y="2"/>
                    </a:lnTo>
                    <a:lnTo>
                      <a:pt x="19" y="1"/>
                    </a:lnTo>
                    <a:lnTo>
                      <a:pt x="0" y="0"/>
                    </a:lnTo>
                    <a:lnTo>
                      <a:pt x="2" y="1"/>
                    </a:lnTo>
                    <a:lnTo>
                      <a:pt x="6" y="1"/>
                    </a:lnTo>
                    <a:lnTo>
                      <a:pt x="9" y="2"/>
                    </a:lnTo>
                    <a:lnTo>
                      <a:pt x="11" y="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37" name="Freeform 254"/>
              <p:cNvSpPr>
                <a:spLocks/>
              </p:cNvSpPr>
              <p:nvPr/>
            </p:nvSpPr>
            <p:spPr bwMode="auto">
              <a:xfrm>
                <a:off x="1208" y="2967"/>
                <a:ext cx="49" cy="75"/>
              </a:xfrm>
              <a:custGeom>
                <a:avLst/>
                <a:gdLst>
                  <a:gd name="T0" fmla="*/ 0 w 145"/>
                  <a:gd name="T1" fmla="*/ 0 h 223"/>
                  <a:gd name="T2" fmla="*/ 0 w 145"/>
                  <a:gd name="T3" fmla="*/ 0 h 223"/>
                  <a:gd name="T4" fmla="*/ 0 w 145"/>
                  <a:gd name="T5" fmla="*/ 0 h 223"/>
                  <a:gd name="T6" fmla="*/ 0 w 145"/>
                  <a:gd name="T7" fmla="*/ 0 h 223"/>
                  <a:gd name="T8" fmla="*/ 0 w 145"/>
                  <a:gd name="T9" fmla="*/ 0 h 223"/>
                  <a:gd name="T10" fmla="*/ 0 w 145"/>
                  <a:gd name="T11" fmla="*/ 0 h 223"/>
                  <a:gd name="T12" fmla="*/ 0 w 145"/>
                  <a:gd name="T13" fmla="*/ 0 h 223"/>
                  <a:gd name="T14" fmla="*/ 0 w 145"/>
                  <a:gd name="T15" fmla="*/ 0 h 223"/>
                  <a:gd name="T16" fmla="*/ 0 w 145"/>
                  <a:gd name="T17" fmla="*/ 0 h 223"/>
                  <a:gd name="T18" fmla="*/ 0 w 145"/>
                  <a:gd name="T19" fmla="*/ 0 h 223"/>
                  <a:gd name="T20" fmla="*/ 0 w 145"/>
                  <a:gd name="T21" fmla="*/ 0 h 223"/>
                  <a:gd name="T22" fmla="*/ 0 w 145"/>
                  <a:gd name="T23" fmla="*/ 0 h 223"/>
                  <a:gd name="T24" fmla="*/ 0 w 145"/>
                  <a:gd name="T25" fmla="*/ 0 h 223"/>
                  <a:gd name="T26" fmla="*/ 0 w 145"/>
                  <a:gd name="T27" fmla="*/ 0 h 223"/>
                  <a:gd name="T28" fmla="*/ 0 w 145"/>
                  <a:gd name="T29" fmla="*/ 0 h 223"/>
                  <a:gd name="T30" fmla="*/ 0 w 145"/>
                  <a:gd name="T31" fmla="*/ 0 h 223"/>
                  <a:gd name="T32" fmla="*/ 0 w 145"/>
                  <a:gd name="T33" fmla="*/ 0 h 223"/>
                  <a:gd name="T34" fmla="*/ 0 w 145"/>
                  <a:gd name="T35" fmla="*/ 0 h 223"/>
                  <a:gd name="T36" fmla="*/ 0 w 145"/>
                  <a:gd name="T37" fmla="*/ 0 h 2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3"/>
                  <a:gd name="T59" fmla="*/ 145 w 145"/>
                  <a:gd name="T60" fmla="*/ 223 h 2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3">
                    <a:moveTo>
                      <a:pt x="91" y="9"/>
                    </a:moveTo>
                    <a:lnTo>
                      <a:pt x="94" y="39"/>
                    </a:lnTo>
                    <a:lnTo>
                      <a:pt x="92" y="69"/>
                    </a:lnTo>
                    <a:lnTo>
                      <a:pt x="86" y="99"/>
                    </a:lnTo>
                    <a:lnTo>
                      <a:pt x="76" y="127"/>
                    </a:lnTo>
                    <a:lnTo>
                      <a:pt x="62" y="154"/>
                    </a:lnTo>
                    <a:lnTo>
                      <a:pt x="44" y="179"/>
                    </a:lnTo>
                    <a:lnTo>
                      <a:pt x="24" y="203"/>
                    </a:lnTo>
                    <a:lnTo>
                      <a:pt x="0" y="223"/>
                    </a:lnTo>
                    <a:lnTo>
                      <a:pt x="33" y="207"/>
                    </a:lnTo>
                    <a:lnTo>
                      <a:pt x="62" y="186"/>
                    </a:lnTo>
                    <a:lnTo>
                      <a:pt x="89" y="161"/>
                    </a:lnTo>
                    <a:lnTo>
                      <a:pt x="110" y="134"/>
                    </a:lnTo>
                    <a:lnTo>
                      <a:pt x="127" y="103"/>
                    </a:lnTo>
                    <a:lnTo>
                      <a:pt x="139" y="70"/>
                    </a:lnTo>
                    <a:lnTo>
                      <a:pt x="145" y="36"/>
                    </a:lnTo>
                    <a:lnTo>
                      <a:pt x="145" y="0"/>
                    </a:lnTo>
                    <a:lnTo>
                      <a:pt x="124" y="2"/>
                    </a:lnTo>
                    <a:lnTo>
                      <a:pt x="91"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38" name="Freeform 255"/>
              <p:cNvSpPr>
                <a:spLocks/>
              </p:cNvSpPr>
              <p:nvPr/>
            </p:nvSpPr>
            <p:spPr bwMode="auto">
              <a:xfrm>
                <a:off x="1284" y="3147"/>
                <a:ext cx="167" cy="12"/>
              </a:xfrm>
              <a:custGeom>
                <a:avLst/>
                <a:gdLst>
                  <a:gd name="T0" fmla="*/ 0 w 501"/>
                  <a:gd name="T1" fmla="*/ 0 h 34"/>
                  <a:gd name="T2" fmla="*/ 0 w 501"/>
                  <a:gd name="T3" fmla="*/ 0 h 34"/>
                  <a:gd name="T4" fmla="*/ 0 w 501"/>
                  <a:gd name="T5" fmla="*/ 0 h 34"/>
                  <a:gd name="T6" fmla="*/ 0 w 501"/>
                  <a:gd name="T7" fmla="*/ 0 h 34"/>
                  <a:gd name="T8" fmla="*/ 0 60000 65536"/>
                  <a:gd name="T9" fmla="*/ 0 60000 65536"/>
                  <a:gd name="T10" fmla="*/ 0 60000 65536"/>
                  <a:gd name="T11" fmla="*/ 0 60000 65536"/>
                  <a:gd name="T12" fmla="*/ 0 w 501"/>
                  <a:gd name="T13" fmla="*/ 0 h 34"/>
                  <a:gd name="T14" fmla="*/ 501 w 501"/>
                  <a:gd name="T15" fmla="*/ 34 h 34"/>
                </a:gdLst>
                <a:ahLst/>
                <a:cxnLst>
                  <a:cxn ang="T8">
                    <a:pos x="T0" y="T1"/>
                  </a:cxn>
                  <a:cxn ang="T9">
                    <a:pos x="T2" y="T3"/>
                  </a:cxn>
                  <a:cxn ang="T10">
                    <a:pos x="T4" y="T5"/>
                  </a:cxn>
                  <a:cxn ang="T11">
                    <a:pos x="T6" y="T7"/>
                  </a:cxn>
                </a:cxnLst>
                <a:rect l="T12" t="T13" r="T14" b="T15"/>
                <a:pathLst>
                  <a:path w="501" h="34">
                    <a:moveTo>
                      <a:pt x="501" y="34"/>
                    </a:moveTo>
                    <a:lnTo>
                      <a:pt x="0" y="34"/>
                    </a:lnTo>
                    <a:lnTo>
                      <a:pt x="456" y="0"/>
                    </a:lnTo>
                    <a:lnTo>
                      <a:pt x="501"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39" name="Freeform 256"/>
              <p:cNvSpPr>
                <a:spLocks/>
              </p:cNvSpPr>
              <p:nvPr/>
            </p:nvSpPr>
            <p:spPr bwMode="auto">
              <a:xfrm>
                <a:off x="1149" y="2967"/>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7"/>
                    </a:lnTo>
                    <a:lnTo>
                      <a:pt x="324"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40" name="Freeform 257"/>
              <p:cNvSpPr>
                <a:spLocks/>
              </p:cNvSpPr>
              <p:nvPr/>
            </p:nvSpPr>
            <p:spPr bwMode="auto">
              <a:xfrm>
                <a:off x="1556" y="2906"/>
                <a:ext cx="48" cy="75"/>
              </a:xfrm>
              <a:custGeom>
                <a:avLst/>
                <a:gdLst>
                  <a:gd name="T0" fmla="*/ 0 w 145"/>
                  <a:gd name="T1" fmla="*/ 0 h 224"/>
                  <a:gd name="T2" fmla="*/ 0 w 145"/>
                  <a:gd name="T3" fmla="*/ 0 h 224"/>
                  <a:gd name="T4" fmla="*/ 0 w 145"/>
                  <a:gd name="T5" fmla="*/ 0 h 224"/>
                  <a:gd name="T6" fmla="*/ 0 w 145"/>
                  <a:gd name="T7" fmla="*/ 0 h 224"/>
                  <a:gd name="T8" fmla="*/ 0 w 145"/>
                  <a:gd name="T9" fmla="*/ 0 h 224"/>
                  <a:gd name="T10" fmla="*/ 0 w 145"/>
                  <a:gd name="T11" fmla="*/ 0 h 224"/>
                  <a:gd name="T12" fmla="*/ 0 w 145"/>
                  <a:gd name="T13" fmla="*/ 0 h 224"/>
                  <a:gd name="T14" fmla="*/ 0 w 145"/>
                  <a:gd name="T15" fmla="*/ 0 h 224"/>
                  <a:gd name="T16" fmla="*/ 0 w 145"/>
                  <a:gd name="T17" fmla="*/ 0 h 224"/>
                  <a:gd name="T18" fmla="*/ 0 w 145"/>
                  <a:gd name="T19" fmla="*/ 0 h 224"/>
                  <a:gd name="T20" fmla="*/ 0 w 145"/>
                  <a:gd name="T21" fmla="*/ 0 h 224"/>
                  <a:gd name="T22" fmla="*/ 0 w 145"/>
                  <a:gd name="T23" fmla="*/ 0 h 224"/>
                  <a:gd name="T24" fmla="*/ 0 w 145"/>
                  <a:gd name="T25" fmla="*/ 0 h 224"/>
                  <a:gd name="T26" fmla="*/ 0 w 145"/>
                  <a:gd name="T27" fmla="*/ 0 h 224"/>
                  <a:gd name="T28" fmla="*/ 0 w 145"/>
                  <a:gd name="T29" fmla="*/ 0 h 224"/>
                  <a:gd name="T30" fmla="*/ 0 w 145"/>
                  <a:gd name="T31" fmla="*/ 0 h 224"/>
                  <a:gd name="T32" fmla="*/ 0 w 145"/>
                  <a:gd name="T33" fmla="*/ 0 h 224"/>
                  <a:gd name="T34" fmla="*/ 0 w 145"/>
                  <a:gd name="T35" fmla="*/ 0 h 224"/>
                  <a:gd name="T36" fmla="*/ 0 w 145"/>
                  <a:gd name="T37" fmla="*/ 0 h 2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4"/>
                  <a:gd name="T59" fmla="*/ 145 w 145"/>
                  <a:gd name="T60" fmla="*/ 224 h 2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4">
                    <a:moveTo>
                      <a:pt x="92" y="8"/>
                    </a:moveTo>
                    <a:lnTo>
                      <a:pt x="94" y="39"/>
                    </a:lnTo>
                    <a:lnTo>
                      <a:pt x="93" y="69"/>
                    </a:lnTo>
                    <a:lnTo>
                      <a:pt x="87" y="98"/>
                    </a:lnTo>
                    <a:lnTo>
                      <a:pt x="76" y="127"/>
                    </a:lnTo>
                    <a:lnTo>
                      <a:pt x="62" y="154"/>
                    </a:lnTo>
                    <a:lnTo>
                      <a:pt x="45" y="180"/>
                    </a:lnTo>
                    <a:lnTo>
                      <a:pt x="24" y="203"/>
                    </a:lnTo>
                    <a:lnTo>
                      <a:pt x="0" y="224"/>
                    </a:lnTo>
                    <a:lnTo>
                      <a:pt x="33" y="207"/>
                    </a:lnTo>
                    <a:lnTo>
                      <a:pt x="63" y="186"/>
                    </a:lnTo>
                    <a:lnTo>
                      <a:pt x="89" y="162"/>
                    </a:lnTo>
                    <a:lnTo>
                      <a:pt x="111" y="134"/>
                    </a:lnTo>
                    <a:lnTo>
                      <a:pt x="127" y="103"/>
                    </a:lnTo>
                    <a:lnTo>
                      <a:pt x="139" y="70"/>
                    </a:lnTo>
                    <a:lnTo>
                      <a:pt x="145" y="36"/>
                    </a:lnTo>
                    <a:lnTo>
                      <a:pt x="145" y="0"/>
                    </a:lnTo>
                    <a:lnTo>
                      <a:pt x="125" y="3"/>
                    </a:lnTo>
                    <a:lnTo>
                      <a:pt x="92" y="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41" name="Freeform 258"/>
              <p:cNvSpPr>
                <a:spLocks/>
              </p:cNvSpPr>
              <p:nvPr/>
            </p:nvSpPr>
            <p:spPr bwMode="auto">
              <a:xfrm>
                <a:off x="1496" y="2906"/>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6"/>
                    </a:lnTo>
                    <a:lnTo>
                      <a:pt x="324"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42" name="Freeform 259"/>
              <p:cNvSpPr>
                <a:spLocks/>
              </p:cNvSpPr>
              <p:nvPr/>
            </p:nvSpPr>
            <p:spPr bwMode="auto">
              <a:xfrm>
                <a:off x="1345" y="2867"/>
                <a:ext cx="9" cy="202"/>
              </a:xfrm>
              <a:custGeom>
                <a:avLst/>
                <a:gdLst>
                  <a:gd name="T0" fmla="*/ 0 w 28"/>
                  <a:gd name="T1" fmla="*/ 0 h 608"/>
                  <a:gd name="T2" fmla="*/ 0 w 28"/>
                  <a:gd name="T3" fmla="*/ 0 h 608"/>
                  <a:gd name="T4" fmla="*/ 0 w 28"/>
                  <a:gd name="T5" fmla="*/ 0 h 608"/>
                  <a:gd name="T6" fmla="*/ 0 w 28"/>
                  <a:gd name="T7" fmla="*/ 0 h 608"/>
                  <a:gd name="T8" fmla="*/ 0 60000 65536"/>
                  <a:gd name="T9" fmla="*/ 0 60000 65536"/>
                  <a:gd name="T10" fmla="*/ 0 60000 65536"/>
                  <a:gd name="T11" fmla="*/ 0 60000 65536"/>
                  <a:gd name="T12" fmla="*/ 0 w 28"/>
                  <a:gd name="T13" fmla="*/ 0 h 608"/>
                  <a:gd name="T14" fmla="*/ 28 w 28"/>
                  <a:gd name="T15" fmla="*/ 608 h 608"/>
                </a:gdLst>
                <a:ahLst/>
                <a:cxnLst>
                  <a:cxn ang="T8">
                    <a:pos x="T0" y="T1"/>
                  </a:cxn>
                  <a:cxn ang="T9">
                    <a:pos x="T2" y="T3"/>
                  </a:cxn>
                  <a:cxn ang="T10">
                    <a:pos x="T4" y="T5"/>
                  </a:cxn>
                  <a:cxn ang="T11">
                    <a:pos x="T6" y="T7"/>
                  </a:cxn>
                </a:cxnLst>
                <a:rect l="T12" t="T13" r="T14" b="T15"/>
                <a:pathLst>
                  <a:path w="28" h="608">
                    <a:moveTo>
                      <a:pt x="0" y="0"/>
                    </a:moveTo>
                    <a:lnTo>
                      <a:pt x="0" y="608"/>
                    </a:lnTo>
                    <a:lnTo>
                      <a:pt x="28" y="36"/>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43" name="Freeform 260"/>
              <p:cNvSpPr>
                <a:spLocks/>
              </p:cNvSpPr>
              <p:nvPr/>
            </p:nvSpPr>
            <p:spPr bwMode="auto">
              <a:xfrm>
                <a:off x="1342" y="2771"/>
                <a:ext cx="10" cy="10"/>
              </a:xfrm>
              <a:custGeom>
                <a:avLst/>
                <a:gdLst>
                  <a:gd name="T0" fmla="*/ 0 w 30"/>
                  <a:gd name="T1" fmla="*/ 0 h 29"/>
                  <a:gd name="T2" fmla="*/ 0 w 30"/>
                  <a:gd name="T3" fmla="*/ 0 h 29"/>
                  <a:gd name="T4" fmla="*/ 0 w 30"/>
                  <a:gd name="T5" fmla="*/ 0 h 29"/>
                  <a:gd name="T6" fmla="*/ 0 w 30"/>
                  <a:gd name="T7" fmla="*/ 0 h 29"/>
                  <a:gd name="T8" fmla="*/ 0 w 30"/>
                  <a:gd name="T9" fmla="*/ 0 h 29"/>
                  <a:gd name="T10" fmla="*/ 0 w 30"/>
                  <a:gd name="T11" fmla="*/ 0 h 29"/>
                  <a:gd name="T12" fmla="*/ 0 w 30"/>
                  <a:gd name="T13" fmla="*/ 0 h 29"/>
                  <a:gd name="T14" fmla="*/ 0 w 30"/>
                  <a:gd name="T15" fmla="*/ 0 h 29"/>
                  <a:gd name="T16" fmla="*/ 0 w 30"/>
                  <a:gd name="T17" fmla="*/ 0 h 29"/>
                  <a:gd name="T18" fmla="*/ 0 w 30"/>
                  <a:gd name="T19" fmla="*/ 0 h 29"/>
                  <a:gd name="T20" fmla="*/ 0 w 30"/>
                  <a:gd name="T21" fmla="*/ 0 h 29"/>
                  <a:gd name="T22" fmla="*/ 0 w 30"/>
                  <a:gd name="T23" fmla="*/ 0 h 29"/>
                  <a:gd name="T24" fmla="*/ 0 w 30"/>
                  <a:gd name="T25" fmla="*/ 0 h 29"/>
                  <a:gd name="T26" fmla="*/ 0 w 30"/>
                  <a:gd name="T27" fmla="*/ 0 h 29"/>
                  <a:gd name="T28" fmla="*/ 0 w 30"/>
                  <a:gd name="T29" fmla="*/ 0 h 29"/>
                  <a:gd name="T30" fmla="*/ 0 w 30"/>
                  <a:gd name="T31" fmla="*/ 0 h 29"/>
                  <a:gd name="T32" fmla="*/ 0 w 30"/>
                  <a:gd name="T33" fmla="*/ 0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
                  <a:gd name="T52" fmla="*/ 0 h 29"/>
                  <a:gd name="T53" fmla="*/ 30 w 30"/>
                  <a:gd name="T54" fmla="*/ 29 h 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0" h="29">
                    <a:moveTo>
                      <a:pt x="15" y="29"/>
                    </a:moveTo>
                    <a:lnTo>
                      <a:pt x="22" y="28"/>
                    </a:lnTo>
                    <a:lnTo>
                      <a:pt x="26" y="25"/>
                    </a:lnTo>
                    <a:lnTo>
                      <a:pt x="29" y="21"/>
                    </a:lnTo>
                    <a:lnTo>
                      <a:pt x="30" y="15"/>
                    </a:lnTo>
                    <a:lnTo>
                      <a:pt x="29" y="8"/>
                    </a:lnTo>
                    <a:lnTo>
                      <a:pt x="26" y="4"/>
                    </a:lnTo>
                    <a:lnTo>
                      <a:pt x="22" y="1"/>
                    </a:lnTo>
                    <a:lnTo>
                      <a:pt x="15" y="0"/>
                    </a:lnTo>
                    <a:lnTo>
                      <a:pt x="9" y="1"/>
                    </a:lnTo>
                    <a:lnTo>
                      <a:pt x="5" y="4"/>
                    </a:lnTo>
                    <a:lnTo>
                      <a:pt x="1" y="8"/>
                    </a:lnTo>
                    <a:lnTo>
                      <a:pt x="0" y="15"/>
                    </a:lnTo>
                    <a:lnTo>
                      <a:pt x="1" y="21"/>
                    </a:lnTo>
                    <a:lnTo>
                      <a:pt x="5" y="25"/>
                    </a:lnTo>
                    <a:lnTo>
                      <a:pt x="9" y="28"/>
                    </a:lnTo>
                    <a:lnTo>
                      <a:pt x="15" y="2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844" name="Freeform 261"/>
              <p:cNvSpPr>
                <a:spLocks/>
              </p:cNvSpPr>
              <p:nvPr/>
            </p:nvSpPr>
            <p:spPr bwMode="auto">
              <a:xfrm>
                <a:off x="1380" y="2810"/>
                <a:ext cx="153" cy="26"/>
              </a:xfrm>
              <a:custGeom>
                <a:avLst/>
                <a:gdLst>
                  <a:gd name="T0" fmla="*/ 0 w 459"/>
                  <a:gd name="T1" fmla="*/ 0 h 80"/>
                  <a:gd name="T2" fmla="*/ 0 w 459"/>
                  <a:gd name="T3" fmla="*/ 0 h 80"/>
                  <a:gd name="T4" fmla="*/ 0 w 459"/>
                  <a:gd name="T5" fmla="*/ 0 h 80"/>
                  <a:gd name="T6" fmla="*/ 0 w 459"/>
                  <a:gd name="T7" fmla="*/ 0 h 80"/>
                  <a:gd name="T8" fmla="*/ 0 60000 65536"/>
                  <a:gd name="T9" fmla="*/ 0 60000 65536"/>
                  <a:gd name="T10" fmla="*/ 0 60000 65536"/>
                  <a:gd name="T11" fmla="*/ 0 60000 65536"/>
                  <a:gd name="T12" fmla="*/ 0 w 459"/>
                  <a:gd name="T13" fmla="*/ 0 h 80"/>
                  <a:gd name="T14" fmla="*/ 459 w 459"/>
                  <a:gd name="T15" fmla="*/ 80 h 80"/>
                </a:gdLst>
                <a:ahLst/>
                <a:cxnLst>
                  <a:cxn ang="T8">
                    <a:pos x="T0" y="T1"/>
                  </a:cxn>
                  <a:cxn ang="T9">
                    <a:pos x="T2" y="T3"/>
                  </a:cxn>
                  <a:cxn ang="T10">
                    <a:pos x="T4" y="T5"/>
                  </a:cxn>
                  <a:cxn ang="T11">
                    <a:pos x="T6" y="T7"/>
                  </a:cxn>
                </a:cxnLst>
                <a:rect l="T12" t="T13" r="T14" b="T15"/>
                <a:pathLst>
                  <a:path w="459" h="80">
                    <a:moveTo>
                      <a:pt x="459" y="31"/>
                    </a:moveTo>
                    <a:lnTo>
                      <a:pt x="454" y="0"/>
                    </a:lnTo>
                    <a:lnTo>
                      <a:pt x="0" y="80"/>
                    </a:lnTo>
                    <a:lnTo>
                      <a:pt x="459" y="3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sp>
          <p:nvSpPr>
            <p:cNvPr id="29803" name="Freeform 262"/>
            <p:cNvSpPr>
              <a:spLocks/>
            </p:cNvSpPr>
            <p:nvPr/>
          </p:nvSpPr>
          <p:spPr bwMode="auto">
            <a:xfrm>
              <a:off x="3714" y="660"/>
              <a:ext cx="312" cy="101"/>
            </a:xfrm>
            <a:custGeom>
              <a:avLst/>
              <a:gdLst>
                <a:gd name="T0" fmla="*/ 0 w 422"/>
                <a:gd name="T1" fmla="*/ 3 h 136"/>
                <a:gd name="T2" fmla="*/ 1 w 422"/>
                <a:gd name="T3" fmla="*/ 1 h 136"/>
                <a:gd name="T4" fmla="*/ 2 w 422"/>
                <a:gd name="T5" fmla="*/ 5 h 136"/>
                <a:gd name="T6" fmla="*/ 4 w 422"/>
                <a:gd name="T7" fmla="*/ 1 h 136"/>
                <a:gd name="T8" fmla="*/ 4 w 422"/>
                <a:gd name="T9" fmla="*/ 5 h 136"/>
                <a:gd name="T10" fmla="*/ 5 w 422"/>
                <a:gd name="T11" fmla="*/ 3 h 136"/>
                <a:gd name="T12" fmla="*/ 5 w 422"/>
                <a:gd name="T13" fmla="*/ 1 h 136"/>
                <a:gd name="T14" fmla="*/ 7 w 422"/>
                <a:gd name="T15" fmla="*/ 2 h 136"/>
                <a:gd name="T16" fmla="*/ 9 w 422"/>
                <a:gd name="T17" fmla="*/ 4 h 136"/>
                <a:gd name="T18" fmla="*/ 10 w 422"/>
                <a:gd name="T19" fmla="*/ 1 h 136"/>
                <a:gd name="T20" fmla="*/ 12 w 422"/>
                <a:gd name="T21" fmla="*/ 4 h 136"/>
                <a:gd name="T22" fmla="*/ 13 w 422"/>
                <a:gd name="T23" fmla="*/ 1 h 136"/>
                <a:gd name="T24" fmla="*/ 15 w 422"/>
                <a:gd name="T25" fmla="*/ 1 h 136"/>
                <a:gd name="T26" fmla="*/ 16 w 422"/>
                <a:gd name="T27" fmla="*/ 4 h 1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22"/>
                <a:gd name="T43" fmla="*/ 0 h 136"/>
                <a:gd name="T44" fmla="*/ 422 w 422"/>
                <a:gd name="T45" fmla="*/ 136 h 1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22" h="136">
                  <a:moveTo>
                    <a:pt x="0" y="80"/>
                  </a:moveTo>
                  <a:cubicBezTo>
                    <a:pt x="5" y="68"/>
                    <a:pt x="20" y="0"/>
                    <a:pt x="29" y="9"/>
                  </a:cubicBezTo>
                  <a:cubicBezTo>
                    <a:pt x="38" y="18"/>
                    <a:pt x="42" y="136"/>
                    <a:pt x="53" y="135"/>
                  </a:cubicBezTo>
                  <a:cubicBezTo>
                    <a:pt x="64" y="134"/>
                    <a:pt x="85" y="5"/>
                    <a:pt x="95" y="3"/>
                  </a:cubicBezTo>
                  <a:cubicBezTo>
                    <a:pt x="105" y="1"/>
                    <a:pt x="103" y="111"/>
                    <a:pt x="112" y="122"/>
                  </a:cubicBezTo>
                  <a:cubicBezTo>
                    <a:pt x="121" y="133"/>
                    <a:pt x="141" y="90"/>
                    <a:pt x="147" y="71"/>
                  </a:cubicBezTo>
                  <a:cubicBezTo>
                    <a:pt x="152" y="53"/>
                    <a:pt x="141" y="14"/>
                    <a:pt x="147" y="11"/>
                  </a:cubicBezTo>
                  <a:cubicBezTo>
                    <a:pt x="152" y="9"/>
                    <a:pt x="165" y="36"/>
                    <a:pt x="180" y="54"/>
                  </a:cubicBezTo>
                  <a:cubicBezTo>
                    <a:pt x="195" y="72"/>
                    <a:pt x="222" y="127"/>
                    <a:pt x="239" y="120"/>
                  </a:cubicBezTo>
                  <a:cubicBezTo>
                    <a:pt x="256" y="113"/>
                    <a:pt x="272" y="10"/>
                    <a:pt x="284" y="9"/>
                  </a:cubicBezTo>
                  <a:cubicBezTo>
                    <a:pt x="296" y="8"/>
                    <a:pt x="301" y="113"/>
                    <a:pt x="314" y="114"/>
                  </a:cubicBezTo>
                  <a:cubicBezTo>
                    <a:pt x="327" y="115"/>
                    <a:pt x="351" y="28"/>
                    <a:pt x="365" y="15"/>
                  </a:cubicBezTo>
                  <a:cubicBezTo>
                    <a:pt x="379" y="2"/>
                    <a:pt x="392" y="18"/>
                    <a:pt x="401" y="33"/>
                  </a:cubicBezTo>
                  <a:cubicBezTo>
                    <a:pt x="410" y="48"/>
                    <a:pt x="418" y="93"/>
                    <a:pt x="422" y="108"/>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nvGrpSpPr>
            <p:cNvPr id="29804" name="Group 263"/>
            <p:cNvGrpSpPr>
              <a:grpSpLocks/>
            </p:cNvGrpSpPr>
            <p:nvPr/>
          </p:nvGrpSpPr>
          <p:grpSpPr bwMode="auto">
            <a:xfrm>
              <a:off x="3704" y="809"/>
              <a:ext cx="410" cy="0"/>
              <a:chOff x="1073" y="2443"/>
              <a:chExt cx="555" cy="0"/>
            </a:xfrm>
          </p:grpSpPr>
          <p:sp>
            <p:nvSpPr>
              <p:cNvPr id="29813" name="Line 264"/>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9814" name="Line 265"/>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9815" name="Line 266"/>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29805" name="Group 267"/>
            <p:cNvGrpSpPr>
              <a:grpSpLocks/>
            </p:cNvGrpSpPr>
            <p:nvPr/>
          </p:nvGrpSpPr>
          <p:grpSpPr bwMode="auto">
            <a:xfrm>
              <a:off x="3704" y="880"/>
              <a:ext cx="410" cy="0"/>
              <a:chOff x="1073" y="2443"/>
              <a:chExt cx="555" cy="0"/>
            </a:xfrm>
          </p:grpSpPr>
          <p:sp>
            <p:nvSpPr>
              <p:cNvPr id="29810" name="Line 268"/>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9811" name="Line 269"/>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9812" name="Line 270"/>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29806" name="Group 271"/>
            <p:cNvGrpSpPr>
              <a:grpSpLocks/>
            </p:cNvGrpSpPr>
            <p:nvPr/>
          </p:nvGrpSpPr>
          <p:grpSpPr bwMode="auto">
            <a:xfrm>
              <a:off x="3704" y="951"/>
              <a:ext cx="410" cy="0"/>
              <a:chOff x="1073" y="2443"/>
              <a:chExt cx="555" cy="0"/>
            </a:xfrm>
          </p:grpSpPr>
          <p:sp>
            <p:nvSpPr>
              <p:cNvPr id="29807" name="Line 272"/>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9808" name="Line 273"/>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9809" name="Line 274"/>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sp>
        <p:nvSpPr>
          <p:cNvPr id="29727" name="Line 275"/>
          <p:cNvSpPr>
            <a:spLocks noChangeShapeType="1"/>
          </p:cNvSpPr>
          <p:nvPr/>
        </p:nvSpPr>
        <p:spPr bwMode="auto">
          <a:xfrm>
            <a:off x="7088188" y="3462338"/>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9728" name="Text Box 276"/>
          <p:cNvSpPr txBox="1">
            <a:spLocks noChangeArrowheads="1"/>
          </p:cNvSpPr>
          <p:nvPr/>
        </p:nvSpPr>
        <p:spPr bwMode="auto">
          <a:xfrm>
            <a:off x="6462713" y="3698875"/>
            <a:ext cx="11715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D33941"/>
                </a:solidFill>
              </a:rPr>
              <a:t>premium</a:t>
            </a:r>
          </a:p>
        </p:txBody>
      </p:sp>
      <p:grpSp>
        <p:nvGrpSpPr>
          <p:cNvPr id="29729" name="Group 277"/>
          <p:cNvGrpSpPr>
            <a:grpSpLocks/>
          </p:cNvGrpSpPr>
          <p:nvPr/>
        </p:nvGrpSpPr>
        <p:grpSpPr bwMode="auto">
          <a:xfrm>
            <a:off x="6691313" y="4041775"/>
            <a:ext cx="977900" cy="966788"/>
            <a:chOff x="3131" y="3139"/>
            <a:chExt cx="711" cy="702"/>
          </a:xfrm>
        </p:grpSpPr>
        <p:sp>
          <p:nvSpPr>
            <p:cNvPr id="29797" name="Freeform 278"/>
            <p:cNvSpPr>
              <a:spLocks/>
            </p:cNvSpPr>
            <p:nvPr/>
          </p:nvSpPr>
          <p:spPr bwMode="auto">
            <a:xfrm>
              <a:off x="3238" y="3243"/>
              <a:ext cx="604" cy="598"/>
            </a:xfrm>
            <a:custGeom>
              <a:avLst/>
              <a:gdLst>
                <a:gd name="T0" fmla="*/ 0 w 1703"/>
                <a:gd name="T1" fmla="*/ 0 h 1703"/>
                <a:gd name="T2" fmla="*/ 0 w 1703"/>
                <a:gd name="T3" fmla="*/ 0 h 1703"/>
                <a:gd name="T4" fmla="*/ 0 w 1703"/>
                <a:gd name="T5" fmla="*/ 0 h 1703"/>
                <a:gd name="T6" fmla="*/ 0 w 1703"/>
                <a:gd name="T7" fmla="*/ 0 h 1703"/>
                <a:gd name="T8" fmla="*/ 0 w 1703"/>
                <a:gd name="T9" fmla="*/ 0 h 1703"/>
                <a:gd name="T10" fmla="*/ 0 w 1703"/>
                <a:gd name="T11" fmla="*/ 0 h 1703"/>
                <a:gd name="T12" fmla="*/ 0 60000 65536"/>
                <a:gd name="T13" fmla="*/ 0 60000 65536"/>
                <a:gd name="T14" fmla="*/ 0 60000 65536"/>
                <a:gd name="T15" fmla="*/ 0 60000 65536"/>
                <a:gd name="T16" fmla="*/ 0 60000 65536"/>
                <a:gd name="T17" fmla="*/ 0 60000 65536"/>
                <a:gd name="T18" fmla="*/ 0 w 1703"/>
                <a:gd name="T19" fmla="*/ 0 h 1703"/>
                <a:gd name="T20" fmla="*/ 1703 w 1703"/>
                <a:gd name="T21" fmla="*/ 1703 h 1703"/>
              </a:gdLst>
              <a:ahLst/>
              <a:cxnLst>
                <a:cxn ang="T12">
                  <a:pos x="T0" y="T1"/>
                </a:cxn>
                <a:cxn ang="T13">
                  <a:pos x="T2" y="T3"/>
                </a:cxn>
                <a:cxn ang="T14">
                  <a:pos x="T4" y="T5"/>
                </a:cxn>
                <a:cxn ang="T15">
                  <a:pos x="T6" y="T7"/>
                </a:cxn>
                <a:cxn ang="T16">
                  <a:pos x="T8" y="T9"/>
                </a:cxn>
                <a:cxn ang="T17">
                  <a:pos x="T10" y="T11"/>
                </a:cxn>
              </a:cxnLst>
              <a:rect l="T18" t="T19" r="T20" b="T21"/>
              <a:pathLst>
                <a:path w="1703" h="1703">
                  <a:moveTo>
                    <a:pt x="935" y="1703"/>
                  </a:moveTo>
                  <a:lnTo>
                    <a:pt x="0" y="718"/>
                  </a:lnTo>
                  <a:lnTo>
                    <a:pt x="100" y="100"/>
                  </a:lnTo>
                  <a:lnTo>
                    <a:pt x="751" y="0"/>
                  </a:lnTo>
                  <a:lnTo>
                    <a:pt x="1703" y="977"/>
                  </a:lnTo>
                  <a:lnTo>
                    <a:pt x="935" y="1703"/>
                  </a:lnTo>
                  <a:close/>
                </a:path>
              </a:pathLst>
            </a:custGeom>
            <a:solidFill>
              <a:srgbClr val="FFFFCC"/>
            </a:solidFill>
            <a:ln w="12700">
              <a:solidFill>
                <a:schemeClr val="bg1"/>
              </a:solidFill>
              <a:round/>
              <a:headEnd/>
              <a:tailEnd/>
            </a:ln>
          </p:spPr>
          <p:txBody>
            <a:bodyPr lIns="0" tIns="0" rIns="0" bIns="0" anchor="ctr">
              <a:spAutoFit/>
            </a:bodyPr>
            <a:lstStyle/>
            <a:p>
              <a:endParaRPr lang="en-US"/>
            </a:p>
          </p:txBody>
        </p:sp>
        <p:sp>
          <p:nvSpPr>
            <p:cNvPr id="29798" name="Freeform 279"/>
            <p:cNvSpPr>
              <a:spLocks/>
            </p:cNvSpPr>
            <p:nvPr/>
          </p:nvSpPr>
          <p:spPr bwMode="auto">
            <a:xfrm>
              <a:off x="3131" y="3139"/>
              <a:ext cx="224" cy="216"/>
            </a:xfrm>
            <a:custGeom>
              <a:avLst/>
              <a:gdLst>
                <a:gd name="T0" fmla="*/ 0 w 609"/>
                <a:gd name="T1" fmla="*/ 0 h 587"/>
                <a:gd name="T2" fmla="*/ 0 w 609"/>
                <a:gd name="T3" fmla="*/ 0 h 587"/>
                <a:gd name="T4" fmla="*/ 0 w 609"/>
                <a:gd name="T5" fmla="*/ 0 h 587"/>
                <a:gd name="T6" fmla="*/ 0 w 609"/>
                <a:gd name="T7" fmla="*/ 0 h 587"/>
                <a:gd name="T8" fmla="*/ 0 w 609"/>
                <a:gd name="T9" fmla="*/ 0 h 587"/>
                <a:gd name="T10" fmla="*/ 0 w 609"/>
                <a:gd name="T11" fmla="*/ 0 h 587"/>
                <a:gd name="T12" fmla="*/ 0 w 609"/>
                <a:gd name="T13" fmla="*/ 0 h 587"/>
                <a:gd name="T14" fmla="*/ 0 60000 65536"/>
                <a:gd name="T15" fmla="*/ 0 60000 65536"/>
                <a:gd name="T16" fmla="*/ 0 60000 65536"/>
                <a:gd name="T17" fmla="*/ 0 60000 65536"/>
                <a:gd name="T18" fmla="*/ 0 60000 65536"/>
                <a:gd name="T19" fmla="*/ 0 60000 65536"/>
                <a:gd name="T20" fmla="*/ 0 60000 65536"/>
                <a:gd name="T21" fmla="*/ 0 w 609"/>
                <a:gd name="T22" fmla="*/ 0 h 587"/>
                <a:gd name="T23" fmla="*/ 609 w 609"/>
                <a:gd name="T24" fmla="*/ 587 h 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9" h="587">
                  <a:moveTo>
                    <a:pt x="609" y="563"/>
                  </a:moveTo>
                  <a:cubicBezTo>
                    <a:pt x="502" y="575"/>
                    <a:pt x="396" y="587"/>
                    <a:pt x="325" y="563"/>
                  </a:cubicBezTo>
                  <a:cubicBezTo>
                    <a:pt x="254" y="539"/>
                    <a:pt x="194" y="479"/>
                    <a:pt x="183" y="421"/>
                  </a:cubicBezTo>
                  <a:cubicBezTo>
                    <a:pt x="172" y="363"/>
                    <a:pt x="244" y="273"/>
                    <a:pt x="259" y="212"/>
                  </a:cubicBezTo>
                  <a:cubicBezTo>
                    <a:pt x="274" y="151"/>
                    <a:pt x="288" y="88"/>
                    <a:pt x="275" y="53"/>
                  </a:cubicBezTo>
                  <a:cubicBezTo>
                    <a:pt x="262" y="18"/>
                    <a:pt x="229" y="6"/>
                    <a:pt x="183" y="3"/>
                  </a:cubicBezTo>
                  <a:cubicBezTo>
                    <a:pt x="137" y="0"/>
                    <a:pt x="68" y="18"/>
                    <a:pt x="0" y="37"/>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9799" name="Oval 280"/>
            <p:cNvSpPr>
              <a:spLocks noChangeArrowheads="1"/>
            </p:cNvSpPr>
            <p:nvPr/>
          </p:nvSpPr>
          <p:spPr bwMode="auto">
            <a:xfrm>
              <a:off x="3292" y="3303"/>
              <a:ext cx="92" cy="92"/>
            </a:xfrm>
            <a:prstGeom prst="ellipse">
              <a:avLst/>
            </a:prstGeom>
            <a:solidFill>
              <a:schemeClr val="bg1"/>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pic>
          <p:nvPicPr>
            <p:cNvPr id="29800" name="Picture 281" descr="BS01887_"/>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rot="-2700000">
              <a:off x="3404" y="3341"/>
              <a:ext cx="275" cy="4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9730" name="Group 282"/>
          <p:cNvGrpSpPr>
            <a:grpSpLocks/>
          </p:cNvGrpSpPr>
          <p:nvPr/>
        </p:nvGrpSpPr>
        <p:grpSpPr bwMode="auto">
          <a:xfrm>
            <a:off x="1247775" y="4017963"/>
            <a:ext cx="1335088" cy="735012"/>
            <a:chOff x="786" y="2531"/>
            <a:chExt cx="841" cy="463"/>
          </a:xfrm>
        </p:grpSpPr>
        <p:sp>
          <p:nvSpPr>
            <p:cNvPr id="29786" name="Freeform 283"/>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29787" name="Line 284"/>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29788" name="Line 285"/>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29789" name="Line 286"/>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29790" name="Freeform 287"/>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9791" name="Freeform 288"/>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29792" name="Freeform 289"/>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9793" name="Freeform 290"/>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9794" name="Freeform 291"/>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9795" name="Freeform 292"/>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9796" name="Freeform 293"/>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grpSp>
        <p:nvGrpSpPr>
          <p:cNvPr id="29731" name="Group 294"/>
          <p:cNvGrpSpPr>
            <a:grpSpLocks/>
          </p:cNvGrpSpPr>
          <p:nvPr/>
        </p:nvGrpSpPr>
        <p:grpSpPr bwMode="auto">
          <a:xfrm>
            <a:off x="1271588" y="4670425"/>
            <a:ext cx="1335087" cy="735013"/>
            <a:chOff x="786" y="2531"/>
            <a:chExt cx="841" cy="463"/>
          </a:xfrm>
        </p:grpSpPr>
        <p:sp>
          <p:nvSpPr>
            <p:cNvPr id="29775" name="Freeform 295"/>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29776" name="Line 296"/>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29777" name="Line 297"/>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29778" name="Line 298"/>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29779" name="Freeform 299"/>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9780" name="Freeform 300"/>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29781" name="Freeform 301"/>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9782" name="Freeform 302"/>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9783" name="Freeform 303"/>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9784" name="Freeform 304"/>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9785" name="Freeform 305"/>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sp>
        <p:nvSpPr>
          <p:cNvPr id="29732" name="Text Box 306"/>
          <p:cNvSpPr txBox="1">
            <a:spLocks noChangeArrowheads="1"/>
          </p:cNvSpPr>
          <p:nvPr/>
        </p:nvSpPr>
        <p:spPr bwMode="auto">
          <a:xfrm>
            <a:off x="4973638" y="1751013"/>
            <a:ext cx="1171575"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coverage</a:t>
            </a:r>
          </a:p>
        </p:txBody>
      </p:sp>
      <p:sp>
        <p:nvSpPr>
          <p:cNvPr id="29733" name="Text Box 307"/>
          <p:cNvSpPr txBox="1">
            <a:spLocks noChangeArrowheads="1"/>
          </p:cNvSpPr>
          <p:nvPr/>
        </p:nvSpPr>
        <p:spPr bwMode="auto">
          <a:xfrm>
            <a:off x="5940425" y="2432050"/>
            <a:ext cx="180022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coverage term</a:t>
            </a:r>
          </a:p>
        </p:txBody>
      </p:sp>
      <p:sp>
        <p:nvSpPr>
          <p:cNvPr id="29734" name="Line 308"/>
          <p:cNvSpPr>
            <a:spLocks noChangeShapeType="1"/>
          </p:cNvSpPr>
          <p:nvPr/>
        </p:nvSpPr>
        <p:spPr bwMode="auto">
          <a:xfrm flipH="1">
            <a:off x="5014913" y="2357438"/>
            <a:ext cx="542925"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9735" name="Freeform 309"/>
          <p:cNvSpPr>
            <a:spLocks/>
          </p:cNvSpPr>
          <p:nvPr/>
        </p:nvSpPr>
        <p:spPr bwMode="auto">
          <a:xfrm>
            <a:off x="5303838" y="2093913"/>
            <a:ext cx="384175" cy="495300"/>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9736" name="Line 310"/>
          <p:cNvSpPr>
            <a:spLocks noChangeShapeType="1"/>
          </p:cNvSpPr>
          <p:nvPr/>
        </p:nvSpPr>
        <p:spPr bwMode="auto">
          <a:xfrm flipH="1">
            <a:off x="5014913" y="2928938"/>
            <a:ext cx="528637"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9737" name="Freeform 311"/>
          <p:cNvSpPr>
            <a:spLocks/>
          </p:cNvSpPr>
          <p:nvPr/>
        </p:nvSpPr>
        <p:spPr bwMode="auto">
          <a:xfrm>
            <a:off x="5313363" y="2674938"/>
            <a:ext cx="384175" cy="495300"/>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9738" name="Group 312"/>
          <p:cNvGrpSpPr>
            <a:grpSpLocks/>
          </p:cNvGrpSpPr>
          <p:nvPr/>
        </p:nvGrpSpPr>
        <p:grpSpPr bwMode="auto">
          <a:xfrm>
            <a:off x="5053013" y="4003675"/>
            <a:ext cx="542925" cy="695325"/>
            <a:chOff x="3183" y="2522"/>
            <a:chExt cx="342" cy="438"/>
          </a:xfrm>
        </p:grpSpPr>
        <p:sp>
          <p:nvSpPr>
            <p:cNvPr id="29771" name="Line 313"/>
            <p:cNvSpPr>
              <a:spLocks noChangeShapeType="1"/>
            </p:cNvSpPr>
            <p:nvPr/>
          </p:nvSpPr>
          <p:spPr bwMode="auto">
            <a:xfrm flipH="1">
              <a:off x="3183" y="2625"/>
              <a:ext cx="342"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9772" name="Freeform 314"/>
            <p:cNvSpPr>
              <a:spLocks/>
            </p:cNvSpPr>
            <p:nvPr/>
          </p:nvSpPr>
          <p:spPr bwMode="auto">
            <a:xfrm>
              <a:off x="3365" y="2522"/>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9773" name="Line 315"/>
            <p:cNvSpPr>
              <a:spLocks noChangeShapeType="1"/>
            </p:cNvSpPr>
            <p:nvPr/>
          </p:nvSpPr>
          <p:spPr bwMode="auto">
            <a:xfrm flipH="1">
              <a:off x="3183" y="2859"/>
              <a:ext cx="342"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9774" name="Freeform 316"/>
            <p:cNvSpPr>
              <a:spLocks/>
            </p:cNvSpPr>
            <p:nvPr/>
          </p:nvSpPr>
          <p:spPr bwMode="auto">
            <a:xfrm>
              <a:off x="3365" y="2756"/>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grpSp>
        <p:nvGrpSpPr>
          <p:cNvPr id="29739" name="Group 317"/>
          <p:cNvGrpSpPr>
            <a:grpSpLocks/>
          </p:cNvGrpSpPr>
          <p:nvPr/>
        </p:nvGrpSpPr>
        <p:grpSpPr bwMode="auto">
          <a:xfrm>
            <a:off x="5053013" y="4884738"/>
            <a:ext cx="542925" cy="695325"/>
            <a:chOff x="3183" y="2522"/>
            <a:chExt cx="342" cy="438"/>
          </a:xfrm>
        </p:grpSpPr>
        <p:sp>
          <p:nvSpPr>
            <p:cNvPr id="29767" name="Line 318"/>
            <p:cNvSpPr>
              <a:spLocks noChangeShapeType="1"/>
            </p:cNvSpPr>
            <p:nvPr/>
          </p:nvSpPr>
          <p:spPr bwMode="auto">
            <a:xfrm flipH="1">
              <a:off x="3183" y="2625"/>
              <a:ext cx="342"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9768" name="Freeform 319"/>
            <p:cNvSpPr>
              <a:spLocks/>
            </p:cNvSpPr>
            <p:nvPr/>
          </p:nvSpPr>
          <p:spPr bwMode="auto">
            <a:xfrm>
              <a:off x="3365" y="2522"/>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9769" name="Line 320"/>
            <p:cNvSpPr>
              <a:spLocks noChangeShapeType="1"/>
            </p:cNvSpPr>
            <p:nvPr/>
          </p:nvSpPr>
          <p:spPr bwMode="auto">
            <a:xfrm flipH="1">
              <a:off x="3183" y="2859"/>
              <a:ext cx="342"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9770" name="Freeform 321"/>
            <p:cNvSpPr>
              <a:spLocks/>
            </p:cNvSpPr>
            <p:nvPr/>
          </p:nvSpPr>
          <p:spPr bwMode="auto">
            <a:xfrm>
              <a:off x="3365" y="2756"/>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grpSp>
        <p:nvGrpSpPr>
          <p:cNvPr id="29740" name="Group 322"/>
          <p:cNvGrpSpPr>
            <a:grpSpLocks/>
          </p:cNvGrpSpPr>
          <p:nvPr/>
        </p:nvGrpSpPr>
        <p:grpSpPr bwMode="auto">
          <a:xfrm>
            <a:off x="5053013" y="5722938"/>
            <a:ext cx="542925" cy="695325"/>
            <a:chOff x="3183" y="2522"/>
            <a:chExt cx="342" cy="438"/>
          </a:xfrm>
        </p:grpSpPr>
        <p:sp>
          <p:nvSpPr>
            <p:cNvPr id="29763" name="Line 323"/>
            <p:cNvSpPr>
              <a:spLocks noChangeShapeType="1"/>
            </p:cNvSpPr>
            <p:nvPr/>
          </p:nvSpPr>
          <p:spPr bwMode="auto">
            <a:xfrm flipH="1">
              <a:off x="3183" y="2625"/>
              <a:ext cx="342"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9764" name="Freeform 324"/>
            <p:cNvSpPr>
              <a:spLocks/>
            </p:cNvSpPr>
            <p:nvPr/>
          </p:nvSpPr>
          <p:spPr bwMode="auto">
            <a:xfrm>
              <a:off x="3365" y="2522"/>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9765" name="Line 325"/>
            <p:cNvSpPr>
              <a:spLocks noChangeShapeType="1"/>
            </p:cNvSpPr>
            <p:nvPr/>
          </p:nvSpPr>
          <p:spPr bwMode="auto">
            <a:xfrm flipH="1">
              <a:off x="3183" y="2859"/>
              <a:ext cx="342"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9766" name="Freeform 326"/>
            <p:cNvSpPr>
              <a:spLocks/>
            </p:cNvSpPr>
            <p:nvPr/>
          </p:nvSpPr>
          <p:spPr bwMode="auto">
            <a:xfrm>
              <a:off x="3365" y="2756"/>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grpSp>
        <p:nvGrpSpPr>
          <p:cNvPr id="29741" name="Group 327"/>
          <p:cNvGrpSpPr>
            <a:grpSpLocks/>
          </p:cNvGrpSpPr>
          <p:nvPr/>
        </p:nvGrpSpPr>
        <p:grpSpPr bwMode="auto">
          <a:xfrm>
            <a:off x="5691188" y="2711450"/>
            <a:ext cx="962025" cy="155575"/>
            <a:chOff x="3612" y="3976"/>
            <a:chExt cx="606" cy="98"/>
          </a:xfrm>
        </p:grpSpPr>
        <p:sp>
          <p:nvSpPr>
            <p:cNvPr id="29752" name="Line 328"/>
            <p:cNvSpPr>
              <a:spLocks noChangeShapeType="1"/>
            </p:cNvSpPr>
            <p:nvPr/>
          </p:nvSpPr>
          <p:spPr bwMode="auto">
            <a:xfrm flipH="1">
              <a:off x="3612" y="4035"/>
              <a:ext cx="243"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29753" name="Group 329"/>
            <p:cNvGrpSpPr>
              <a:grpSpLocks/>
            </p:cNvGrpSpPr>
            <p:nvPr/>
          </p:nvGrpSpPr>
          <p:grpSpPr bwMode="auto">
            <a:xfrm>
              <a:off x="3776" y="3976"/>
              <a:ext cx="442" cy="98"/>
              <a:chOff x="3818" y="2409"/>
              <a:chExt cx="865" cy="192"/>
            </a:xfrm>
          </p:grpSpPr>
          <p:sp>
            <p:nvSpPr>
              <p:cNvPr id="29754" name="Freeform 330"/>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29755" name="Freeform 331"/>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29756" name="Freeform 332"/>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29757" name="Freeform 333"/>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29758" name="Freeform 334"/>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29759" name="Freeform 335"/>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29760" name="Freeform 336"/>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29761" name="Freeform 337"/>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29762" name="Freeform 338"/>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grpSp>
      <p:grpSp>
        <p:nvGrpSpPr>
          <p:cNvPr id="29742" name="Group 339"/>
          <p:cNvGrpSpPr>
            <a:grpSpLocks/>
          </p:cNvGrpSpPr>
          <p:nvPr/>
        </p:nvGrpSpPr>
        <p:grpSpPr bwMode="auto">
          <a:xfrm>
            <a:off x="5951538" y="2954338"/>
            <a:ext cx="701675" cy="155575"/>
            <a:chOff x="3818" y="2409"/>
            <a:chExt cx="865" cy="192"/>
          </a:xfrm>
        </p:grpSpPr>
        <p:sp>
          <p:nvSpPr>
            <p:cNvPr id="29743" name="Freeform 340"/>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29744" name="Freeform 341"/>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29745" name="Freeform 342"/>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29746" name="Freeform 343"/>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29747" name="Freeform 344"/>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29748" name="Freeform 345"/>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29749" name="Freeform 346"/>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29750" name="Freeform 347"/>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29751" name="Freeform 348"/>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2"/>
          <p:cNvGrpSpPr>
            <a:grpSpLocks/>
          </p:cNvGrpSpPr>
          <p:nvPr/>
        </p:nvGrpSpPr>
        <p:grpSpPr bwMode="auto">
          <a:xfrm>
            <a:off x="5581650" y="6159500"/>
            <a:ext cx="962025" cy="155575"/>
            <a:chOff x="3516" y="3880"/>
            <a:chExt cx="606" cy="98"/>
          </a:xfrm>
        </p:grpSpPr>
        <p:sp>
          <p:nvSpPr>
            <p:cNvPr id="31071" name="Line 3"/>
            <p:cNvSpPr>
              <a:spLocks noChangeShapeType="1"/>
            </p:cNvSpPr>
            <p:nvPr/>
          </p:nvSpPr>
          <p:spPr bwMode="auto">
            <a:xfrm flipH="1">
              <a:off x="3516" y="3939"/>
              <a:ext cx="243"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31072" name="Group 4"/>
            <p:cNvGrpSpPr>
              <a:grpSpLocks/>
            </p:cNvGrpSpPr>
            <p:nvPr/>
          </p:nvGrpSpPr>
          <p:grpSpPr bwMode="auto">
            <a:xfrm>
              <a:off x="3680" y="3880"/>
              <a:ext cx="442" cy="98"/>
              <a:chOff x="3818" y="2409"/>
              <a:chExt cx="865" cy="192"/>
            </a:xfrm>
          </p:grpSpPr>
          <p:sp>
            <p:nvSpPr>
              <p:cNvPr id="31073" name="Freeform 5"/>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31074" name="Freeform 6"/>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31075" name="Freeform 7"/>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31076" name="Freeform 8"/>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31077" name="Freeform 9"/>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31078" name="Freeform 10"/>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31079" name="Freeform 11"/>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31080" name="Freeform 12"/>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31081" name="Freeform 13"/>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grpSp>
      <p:grpSp>
        <p:nvGrpSpPr>
          <p:cNvPr id="30723" name="Group 14"/>
          <p:cNvGrpSpPr>
            <a:grpSpLocks/>
          </p:cNvGrpSpPr>
          <p:nvPr/>
        </p:nvGrpSpPr>
        <p:grpSpPr bwMode="auto">
          <a:xfrm>
            <a:off x="5581650" y="5311775"/>
            <a:ext cx="962025" cy="155575"/>
            <a:chOff x="3516" y="3880"/>
            <a:chExt cx="606" cy="98"/>
          </a:xfrm>
        </p:grpSpPr>
        <p:sp>
          <p:nvSpPr>
            <p:cNvPr id="31060" name="Line 15"/>
            <p:cNvSpPr>
              <a:spLocks noChangeShapeType="1"/>
            </p:cNvSpPr>
            <p:nvPr/>
          </p:nvSpPr>
          <p:spPr bwMode="auto">
            <a:xfrm flipH="1">
              <a:off x="3516" y="3939"/>
              <a:ext cx="243"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31061" name="Group 16"/>
            <p:cNvGrpSpPr>
              <a:grpSpLocks/>
            </p:cNvGrpSpPr>
            <p:nvPr/>
          </p:nvGrpSpPr>
          <p:grpSpPr bwMode="auto">
            <a:xfrm>
              <a:off x="3680" y="3880"/>
              <a:ext cx="442" cy="98"/>
              <a:chOff x="3818" y="2409"/>
              <a:chExt cx="865" cy="192"/>
            </a:xfrm>
          </p:grpSpPr>
          <p:sp>
            <p:nvSpPr>
              <p:cNvPr id="31062" name="Freeform 17"/>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31063" name="Freeform 18"/>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31064" name="Freeform 19"/>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31065" name="Freeform 20"/>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31066" name="Freeform 21"/>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31067" name="Freeform 22"/>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31068" name="Freeform 23"/>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31069" name="Freeform 24"/>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31070" name="Freeform 25"/>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grpSp>
      <p:grpSp>
        <p:nvGrpSpPr>
          <p:cNvPr id="30724" name="Group 26"/>
          <p:cNvGrpSpPr>
            <a:grpSpLocks/>
          </p:cNvGrpSpPr>
          <p:nvPr/>
        </p:nvGrpSpPr>
        <p:grpSpPr bwMode="auto">
          <a:xfrm>
            <a:off x="5581650" y="4421188"/>
            <a:ext cx="962025" cy="155575"/>
            <a:chOff x="3516" y="3880"/>
            <a:chExt cx="606" cy="98"/>
          </a:xfrm>
        </p:grpSpPr>
        <p:sp>
          <p:nvSpPr>
            <p:cNvPr id="31049" name="Line 27"/>
            <p:cNvSpPr>
              <a:spLocks noChangeShapeType="1"/>
            </p:cNvSpPr>
            <p:nvPr/>
          </p:nvSpPr>
          <p:spPr bwMode="auto">
            <a:xfrm flipH="1">
              <a:off x="3516" y="3939"/>
              <a:ext cx="243"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31050" name="Group 28"/>
            <p:cNvGrpSpPr>
              <a:grpSpLocks/>
            </p:cNvGrpSpPr>
            <p:nvPr/>
          </p:nvGrpSpPr>
          <p:grpSpPr bwMode="auto">
            <a:xfrm>
              <a:off x="3680" y="3880"/>
              <a:ext cx="442" cy="98"/>
              <a:chOff x="3818" y="2409"/>
              <a:chExt cx="865" cy="192"/>
            </a:xfrm>
          </p:grpSpPr>
          <p:sp>
            <p:nvSpPr>
              <p:cNvPr id="31051" name="Freeform 29"/>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31052" name="Freeform 30"/>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31053" name="Freeform 31"/>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31054" name="Freeform 32"/>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31055" name="Freeform 33"/>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31056" name="Freeform 34"/>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31057" name="Freeform 35"/>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31058" name="Freeform 36"/>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31059" name="Freeform 37"/>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grpSp>
      <p:sp>
        <p:nvSpPr>
          <p:cNvPr id="30725" name="Line 38"/>
          <p:cNvSpPr>
            <a:spLocks noChangeShapeType="1"/>
          </p:cNvSpPr>
          <p:nvPr/>
        </p:nvSpPr>
        <p:spPr bwMode="auto">
          <a:xfrm flipH="1">
            <a:off x="5562600" y="3033713"/>
            <a:ext cx="514350"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0726" name="Line 39"/>
          <p:cNvSpPr>
            <a:spLocks noChangeShapeType="1"/>
          </p:cNvSpPr>
          <p:nvPr/>
        </p:nvSpPr>
        <p:spPr bwMode="auto">
          <a:xfrm flipV="1">
            <a:off x="4500563" y="1774825"/>
            <a:ext cx="0" cy="1685925"/>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0727" name="Rectangle 40"/>
          <p:cNvSpPr>
            <a:spLocks noGrp="1" noChangeArrowheads="1"/>
          </p:cNvSpPr>
          <p:nvPr>
            <p:ph type="title"/>
          </p:nvPr>
        </p:nvSpPr>
        <p:spPr/>
        <p:txBody>
          <a:bodyPr/>
          <a:lstStyle/>
          <a:p>
            <a:pPr eaLnBrk="1" hangingPunct="1"/>
            <a:r>
              <a:rPr lang="en-US" smtClean="0"/>
              <a:t>Policy “tools</a:t>
            </a:r>
            <a:r>
              <a:rPr lang="en-US" i="1" smtClean="0"/>
              <a:t>”</a:t>
            </a:r>
          </a:p>
        </p:txBody>
      </p:sp>
      <p:sp>
        <p:nvSpPr>
          <p:cNvPr id="30728" name="Rectangle 361"/>
          <p:cNvSpPr>
            <a:spLocks noGrp="1" noChangeArrowheads="1"/>
          </p:cNvSpPr>
          <p:nvPr>
            <p:ph idx="1"/>
          </p:nvPr>
        </p:nvSpPr>
        <p:spPr>
          <a:xfrm>
            <a:off x="519113" y="914400"/>
            <a:ext cx="2501900" cy="5486400"/>
          </a:xfrm>
        </p:spPr>
        <p:txBody>
          <a:bodyPr/>
          <a:lstStyle/>
          <a:p>
            <a:pPr>
              <a:buFont typeface="Arial" charset="0"/>
              <a:buChar char="•"/>
            </a:pPr>
            <a:r>
              <a:rPr lang="en-US" b="1" smtClean="0"/>
              <a:t>Policy tools</a:t>
            </a:r>
            <a:r>
              <a:rPr lang="en-US" smtClean="0"/>
              <a:t> are used to complete the work of policy management</a:t>
            </a:r>
          </a:p>
        </p:txBody>
      </p:sp>
      <p:sp>
        <p:nvSpPr>
          <p:cNvPr id="30729" name="Text Box 41"/>
          <p:cNvSpPr txBox="1">
            <a:spLocks noChangeArrowheads="1"/>
          </p:cNvSpPr>
          <p:nvPr/>
        </p:nvSpPr>
        <p:spPr bwMode="auto">
          <a:xfrm>
            <a:off x="247650" y="3698875"/>
            <a:ext cx="9588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contact</a:t>
            </a:r>
          </a:p>
        </p:txBody>
      </p:sp>
      <p:sp>
        <p:nvSpPr>
          <p:cNvPr id="30730" name="Text Box 42"/>
          <p:cNvSpPr txBox="1">
            <a:spLocks noChangeArrowheads="1"/>
          </p:cNvSpPr>
          <p:nvPr/>
        </p:nvSpPr>
        <p:spPr bwMode="auto">
          <a:xfrm>
            <a:off x="1335088" y="3698875"/>
            <a:ext cx="11715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location</a:t>
            </a:r>
          </a:p>
        </p:txBody>
      </p:sp>
      <p:sp>
        <p:nvSpPr>
          <p:cNvPr id="30731" name="Text Box 43"/>
          <p:cNvSpPr txBox="1">
            <a:spLocks noChangeArrowheads="1"/>
          </p:cNvSpPr>
          <p:nvPr/>
        </p:nvSpPr>
        <p:spPr bwMode="auto">
          <a:xfrm>
            <a:off x="2713038" y="2490788"/>
            <a:ext cx="1171575"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policy</a:t>
            </a:r>
          </a:p>
        </p:txBody>
      </p:sp>
      <p:sp>
        <p:nvSpPr>
          <p:cNvPr id="30732" name="Line 44"/>
          <p:cNvSpPr>
            <a:spLocks noChangeShapeType="1"/>
          </p:cNvSpPr>
          <p:nvPr/>
        </p:nvSpPr>
        <p:spPr bwMode="auto">
          <a:xfrm>
            <a:off x="698500" y="3479800"/>
            <a:ext cx="6384925"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0733" name="Line 45"/>
          <p:cNvSpPr>
            <a:spLocks noChangeShapeType="1"/>
          </p:cNvSpPr>
          <p:nvPr/>
        </p:nvSpPr>
        <p:spPr bwMode="auto">
          <a:xfrm>
            <a:off x="717550" y="3462338"/>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0734" name="Line 46"/>
          <p:cNvSpPr>
            <a:spLocks noChangeShapeType="1"/>
          </p:cNvSpPr>
          <p:nvPr/>
        </p:nvSpPr>
        <p:spPr bwMode="auto">
          <a:xfrm>
            <a:off x="4502150" y="3462338"/>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0735" name="Line 47"/>
          <p:cNvSpPr>
            <a:spLocks noChangeShapeType="1"/>
          </p:cNvSpPr>
          <p:nvPr/>
        </p:nvSpPr>
        <p:spPr bwMode="auto">
          <a:xfrm>
            <a:off x="1912938" y="3462338"/>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0736" name="Text Box 48"/>
          <p:cNvSpPr txBox="1">
            <a:spLocks noChangeArrowheads="1"/>
          </p:cNvSpPr>
          <p:nvPr/>
        </p:nvSpPr>
        <p:spPr bwMode="auto">
          <a:xfrm>
            <a:off x="2640013" y="1279525"/>
            <a:ext cx="130492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account</a:t>
            </a:r>
          </a:p>
        </p:txBody>
      </p:sp>
      <p:grpSp>
        <p:nvGrpSpPr>
          <p:cNvPr id="30737" name="Group 49"/>
          <p:cNvGrpSpPr>
            <a:grpSpLocks/>
          </p:cNvGrpSpPr>
          <p:nvPr/>
        </p:nvGrpSpPr>
        <p:grpSpPr bwMode="auto">
          <a:xfrm>
            <a:off x="4037013" y="909638"/>
            <a:ext cx="1046162" cy="863600"/>
            <a:chOff x="465" y="602"/>
            <a:chExt cx="798" cy="659"/>
          </a:xfrm>
        </p:grpSpPr>
        <p:sp>
          <p:nvSpPr>
            <p:cNvPr id="31029" name="AutoShape 50"/>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31030" name="Rectangle 51"/>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31031" name="Rectangle 52"/>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31032" name="Rectangle 53"/>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31033" name="Rectangle 54"/>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wrap="none" anchor="ctr"/>
            <a:lstStyle/>
            <a:p>
              <a:endParaRPr lang="en-US"/>
            </a:p>
          </p:txBody>
        </p:sp>
        <p:sp>
          <p:nvSpPr>
            <p:cNvPr id="31034" name="Rectangle 55"/>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31035" name="Line 56"/>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1036" name="Line 57"/>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31037" name="Group 58"/>
            <p:cNvGrpSpPr>
              <a:grpSpLocks/>
            </p:cNvGrpSpPr>
            <p:nvPr/>
          </p:nvGrpSpPr>
          <p:grpSpPr bwMode="auto">
            <a:xfrm>
              <a:off x="575" y="644"/>
              <a:ext cx="508" cy="139"/>
              <a:chOff x="3046" y="1026"/>
              <a:chExt cx="502" cy="138"/>
            </a:xfrm>
          </p:grpSpPr>
          <p:sp>
            <p:nvSpPr>
              <p:cNvPr id="31038" name="Line 59"/>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1039" name="Line 60"/>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1040" name="Line 61"/>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1041" name="Line 62"/>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1042" name="Line 63"/>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1043" name="Line 64"/>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1044" name="Oval 65"/>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1045" name="Freeform 66"/>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1046" name="Freeform 67"/>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1047" name="Freeform 68"/>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1048" name="Freeform 69"/>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grpSp>
        <p:nvGrpSpPr>
          <p:cNvPr id="30738" name="Group 70"/>
          <p:cNvGrpSpPr>
            <a:grpSpLocks/>
          </p:cNvGrpSpPr>
          <p:nvPr/>
        </p:nvGrpSpPr>
        <p:grpSpPr bwMode="auto">
          <a:xfrm>
            <a:off x="3960813" y="2044700"/>
            <a:ext cx="1057275" cy="1190625"/>
            <a:chOff x="2324" y="435"/>
            <a:chExt cx="933" cy="1052"/>
          </a:xfrm>
        </p:grpSpPr>
        <p:sp>
          <p:nvSpPr>
            <p:cNvPr id="31020" name="AutoShape 71"/>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31021" name="Freeform 72"/>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1022" name="Freeform 73"/>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1023" name="Freeform 74"/>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1024" name="Group 75"/>
            <p:cNvGrpSpPr>
              <a:grpSpLocks/>
            </p:cNvGrpSpPr>
            <p:nvPr/>
          </p:nvGrpSpPr>
          <p:grpSpPr bwMode="auto">
            <a:xfrm>
              <a:off x="2889" y="957"/>
              <a:ext cx="348" cy="510"/>
              <a:chOff x="2784" y="3210"/>
              <a:chExt cx="523" cy="772"/>
            </a:xfrm>
          </p:grpSpPr>
          <p:sp>
            <p:nvSpPr>
              <p:cNvPr id="31025" name="AutoShape 7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31026" name="AutoShape 7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31027" name="AutoShape 78"/>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wrap="none" lIns="0" tIns="0" rIns="0" bIns="0" anchor="ctr">
                <a:spAutoFit/>
              </a:bodyPr>
              <a:lstStyle/>
              <a:p>
                <a:endParaRPr lang="en-US"/>
              </a:p>
            </p:txBody>
          </p:sp>
          <p:sp>
            <p:nvSpPr>
              <p:cNvPr id="31028" name="Oval 79"/>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grpSp>
      </p:grpSp>
      <p:sp>
        <p:nvSpPr>
          <p:cNvPr id="30739" name="AutoShape 80"/>
          <p:cNvSpPr>
            <a:spLocks noChangeArrowheads="1"/>
          </p:cNvSpPr>
          <p:nvPr/>
        </p:nvSpPr>
        <p:spPr bwMode="auto">
          <a:xfrm>
            <a:off x="273050" y="4032250"/>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30740" name="AutoShape 81"/>
          <p:cNvSpPr>
            <a:spLocks noChangeArrowheads="1"/>
          </p:cNvSpPr>
          <p:nvPr/>
        </p:nvSpPr>
        <p:spPr bwMode="auto">
          <a:xfrm>
            <a:off x="341313" y="4762500"/>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30741" name="AutoShape 82"/>
          <p:cNvSpPr>
            <a:spLocks noChangeArrowheads="1"/>
          </p:cNvSpPr>
          <p:nvPr/>
        </p:nvSpPr>
        <p:spPr bwMode="auto">
          <a:xfrm>
            <a:off x="409575" y="5492750"/>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30742" name="Text Box 83"/>
          <p:cNvSpPr txBox="1">
            <a:spLocks noChangeArrowheads="1"/>
          </p:cNvSpPr>
          <p:nvPr/>
        </p:nvSpPr>
        <p:spPr bwMode="auto">
          <a:xfrm>
            <a:off x="3786188" y="3698875"/>
            <a:ext cx="152082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coverable</a:t>
            </a:r>
          </a:p>
        </p:txBody>
      </p:sp>
      <p:grpSp>
        <p:nvGrpSpPr>
          <p:cNvPr id="30743" name="Group 84"/>
          <p:cNvGrpSpPr>
            <a:grpSpLocks/>
          </p:cNvGrpSpPr>
          <p:nvPr/>
        </p:nvGrpSpPr>
        <p:grpSpPr bwMode="auto">
          <a:xfrm>
            <a:off x="3998913" y="4011613"/>
            <a:ext cx="1047750" cy="717550"/>
            <a:chOff x="2387" y="675"/>
            <a:chExt cx="814" cy="558"/>
          </a:xfrm>
        </p:grpSpPr>
        <p:sp>
          <p:nvSpPr>
            <p:cNvPr id="31003" name="Freeform 85"/>
            <p:cNvSpPr>
              <a:spLocks/>
            </p:cNvSpPr>
            <p:nvPr/>
          </p:nvSpPr>
          <p:spPr bwMode="auto">
            <a:xfrm>
              <a:off x="2988" y="1022"/>
              <a:ext cx="94" cy="148"/>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1004" name="Freeform 86"/>
            <p:cNvSpPr>
              <a:spLocks/>
            </p:cNvSpPr>
            <p:nvPr/>
          </p:nvSpPr>
          <p:spPr bwMode="auto">
            <a:xfrm>
              <a:off x="2850" y="917"/>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1005" name="AutoShape 87"/>
            <p:cNvSpPr>
              <a:spLocks noChangeArrowheads="1"/>
            </p:cNvSpPr>
            <p:nvPr/>
          </p:nvSpPr>
          <p:spPr bwMode="auto">
            <a:xfrm>
              <a:off x="2387" y="675"/>
              <a:ext cx="814" cy="558"/>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31006" name="AutoShape 88"/>
            <p:cNvSpPr>
              <a:spLocks noChangeArrowheads="1"/>
            </p:cNvSpPr>
            <p:nvPr/>
          </p:nvSpPr>
          <p:spPr bwMode="auto">
            <a:xfrm>
              <a:off x="2408" y="696"/>
              <a:ext cx="773" cy="517"/>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31007" name="Freeform 89"/>
            <p:cNvSpPr>
              <a:spLocks/>
            </p:cNvSpPr>
            <p:nvPr/>
          </p:nvSpPr>
          <p:spPr bwMode="auto">
            <a:xfrm>
              <a:off x="2403" y="742"/>
              <a:ext cx="782" cy="361"/>
            </a:xfrm>
            <a:custGeom>
              <a:avLst/>
              <a:gdLst>
                <a:gd name="T0" fmla="*/ 62 w 782"/>
                <a:gd name="T1" fmla="*/ 344 h 361"/>
                <a:gd name="T2" fmla="*/ 13 w 782"/>
                <a:gd name="T3" fmla="*/ 318 h 361"/>
                <a:gd name="T4" fmla="*/ 0 w 782"/>
                <a:gd name="T5" fmla="*/ 260 h 361"/>
                <a:gd name="T6" fmla="*/ 23 w 782"/>
                <a:gd name="T7" fmla="*/ 196 h 361"/>
                <a:gd name="T8" fmla="*/ 83 w 782"/>
                <a:gd name="T9" fmla="*/ 150 h 361"/>
                <a:gd name="T10" fmla="*/ 146 w 782"/>
                <a:gd name="T11" fmla="*/ 128 h 361"/>
                <a:gd name="T12" fmla="*/ 158 w 782"/>
                <a:gd name="T13" fmla="*/ 58 h 361"/>
                <a:gd name="T14" fmla="*/ 167 w 782"/>
                <a:gd name="T15" fmla="*/ 38 h 361"/>
                <a:gd name="T16" fmla="*/ 179 w 782"/>
                <a:gd name="T17" fmla="*/ 25 h 361"/>
                <a:gd name="T18" fmla="*/ 198 w 782"/>
                <a:gd name="T19" fmla="*/ 14 h 361"/>
                <a:gd name="T20" fmla="*/ 220 w 782"/>
                <a:gd name="T21" fmla="*/ 8 h 361"/>
                <a:gd name="T22" fmla="*/ 276 w 782"/>
                <a:gd name="T23" fmla="*/ 4 h 361"/>
                <a:gd name="T24" fmla="*/ 337 w 782"/>
                <a:gd name="T25" fmla="*/ 2 h 361"/>
                <a:gd name="T26" fmla="*/ 397 w 782"/>
                <a:gd name="T27" fmla="*/ 0 h 361"/>
                <a:gd name="T28" fmla="*/ 447 w 782"/>
                <a:gd name="T29" fmla="*/ 0 h 361"/>
                <a:gd name="T30" fmla="*/ 470 w 782"/>
                <a:gd name="T31" fmla="*/ 5 h 361"/>
                <a:gd name="T32" fmla="*/ 494 w 782"/>
                <a:gd name="T33" fmla="*/ 15 h 361"/>
                <a:gd name="T34" fmla="*/ 531 w 782"/>
                <a:gd name="T35" fmla="*/ 132 h 361"/>
                <a:gd name="T36" fmla="*/ 739 w 782"/>
                <a:gd name="T37" fmla="*/ 180 h 361"/>
                <a:gd name="T38" fmla="*/ 782 w 782"/>
                <a:gd name="T39" fmla="*/ 224 h 361"/>
                <a:gd name="T40" fmla="*/ 778 w 782"/>
                <a:gd name="T41" fmla="*/ 294 h 361"/>
                <a:gd name="T42" fmla="*/ 739 w 782"/>
                <a:gd name="T43" fmla="*/ 352 h 361"/>
                <a:gd name="T44" fmla="*/ 700 w 782"/>
                <a:gd name="T45" fmla="*/ 356 h 361"/>
                <a:gd name="T46" fmla="*/ 691 w 782"/>
                <a:gd name="T47" fmla="*/ 264 h 361"/>
                <a:gd name="T48" fmla="*/ 683 w 782"/>
                <a:gd name="T49" fmla="*/ 250 h 361"/>
                <a:gd name="T50" fmla="*/ 674 w 782"/>
                <a:gd name="T51" fmla="*/ 241 h 361"/>
                <a:gd name="T52" fmla="*/ 643 w 782"/>
                <a:gd name="T53" fmla="*/ 231 h 361"/>
                <a:gd name="T54" fmla="*/ 618 w 782"/>
                <a:gd name="T55" fmla="*/ 233 h 361"/>
                <a:gd name="T56" fmla="*/ 605 w 782"/>
                <a:gd name="T57" fmla="*/ 242 h 361"/>
                <a:gd name="T58" fmla="*/ 589 w 782"/>
                <a:gd name="T59" fmla="*/ 261 h 361"/>
                <a:gd name="T60" fmla="*/ 581 w 782"/>
                <a:gd name="T61" fmla="*/ 287 h 361"/>
                <a:gd name="T62" fmla="*/ 577 w 782"/>
                <a:gd name="T63" fmla="*/ 318 h 361"/>
                <a:gd name="T64" fmla="*/ 578 w 782"/>
                <a:gd name="T65" fmla="*/ 359 h 361"/>
                <a:gd name="T66" fmla="*/ 243 w 782"/>
                <a:gd name="T67" fmla="*/ 361 h 361"/>
                <a:gd name="T68" fmla="*/ 237 w 782"/>
                <a:gd name="T69" fmla="*/ 327 h 361"/>
                <a:gd name="T70" fmla="*/ 222 w 782"/>
                <a:gd name="T71" fmla="*/ 295 h 361"/>
                <a:gd name="T72" fmla="*/ 198 w 782"/>
                <a:gd name="T73" fmla="*/ 278 h 361"/>
                <a:gd name="T74" fmla="*/ 163 w 782"/>
                <a:gd name="T75" fmla="*/ 266 h 361"/>
                <a:gd name="T76" fmla="*/ 126 w 782"/>
                <a:gd name="T77" fmla="*/ 268 h 361"/>
                <a:gd name="T78" fmla="*/ 93 w 782"/>
                <a:gd name="T79" fmla="*/ 283 h 361"/>
                <a:gd name="T80" fmla="*/ 69 w 782"/>
                <a:gd name="T81" fmla="*/ 313 h 361"/>
                <a:gd name="T82" fmla="*/ 62 w 782"/>
                <a:gd name="T83" fmla="*/ 344 h 3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2"/>
                <a:gd name="T127" fmla="*/ 0 h 361"/>
                <a:gd name="T128" fmla="*/ 782 w 782"/>
                <a:gd name="T129" fmla="*/ 361 h 3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2" h="361">
                  <a:moveTo>
                    <a:pt x="62" y="344"/>
                  </a:moveTo>
                  <a:lnTo>
                    <a:pt x="13" y="318"/>
                  </a:lnTo>
                  <a:lnTo>
                    <a:pt x="0" y="260"/>
                  </a:lnTo>
                  <a:lnTo>
                    <a:pt x="23" y="196"/>
                  </a:lnTo>
                  <a:lnTo>
                    <a:pt x="83" y="150"/>
                  </a:lnTo>
                  <a:lnTo>
                    <a:pt x="146" y="128"/>
                  </a:lnTo>
                  <a:lnTo>
                    <a:pt x="158" y="58"/>
                  </a:lnTo>
                  <a:lnTo>
                    <a:pt x="167" y="38"/>
                  </a:lnTo>
                  <a:lnTo>
                    <a:pt x="179" y="25"/>
                  </a:lnTo>
                  <a:lnTo>
                    <a:pt x="198" y="14"/>
                  </a:lnTo>
                  <a:lnTo>
                    <a:pt x="220" y="8"/>
                  </a:lnTo>
                  <a:lnTo>
                    <a:pt x="276" y="4"/>
                  </a:lnTo>
                  <a:lnTo>
                    <a:pt x="337" y="2"/>
                  </a:lnTo>
                  <a:lnTo>
                    <a:pt x="397" y="0"/>
                  </a:lnTo>
                  <a:lnTo>
                    <a:pt x="447" y="0"/>
                  </a:lnTo>
                  <a:lnTo>
                    <a:pt x="470" y="5"/>
                  </a:lnTo>
                  <a:lnTo>
                    <a:pt x="494" y="15"/>
                  </a:lnTo>
                  <a:lnTo>
                    <a:pt x="531" y="132"/>
                  </a:lnTo>
                  <a:lnTo>
                    <a:pt x="739" y="180"/>
                  </a:lnTo>
                  <a:lnTo>
                    <a:pt x="782" y="224"/>
                  </a:lnTo>
                  <a:lnTo>
                    <a:pt x="778" y="294"/>
                  </a:lnTo>
                  <a:lnTo>
                    <a:pt x="739" y="352"/>
                  </a:lnTo>
                  <a:lnTo>
                    <a:pt x="700" y="356"/>
                  </a:lnTo>
                  <a:lnTo>
                    <a:pt x="691" y="264"/>
                  </a:lnTo>
                  <a:lnTo>
                    <a:pt x="683" y="250"/>
                  </a:lnTo>
                  <a:lnTo>
                    <a:pt x="674" y="241"/>
                  </a:lnTo>
                  <a:lnTo>
                    <a:pt x="643" y="231"/>
                  </a:lnTo>
                  <a:lnTo>
                    <a:pt x="618" y="233"/>
                  </a:lnTo>
                  <a:lnTo>
                    <a:pt x="605" y="242"/>
                  </a:lnTo>
                  <a:lnTo>
                    <a:pt x="589" y="261"/>
                  </a:lnTo>
                  <a:lnTo>
                    <a:pt x="581" y="287"/>
                  </a:lnTo>
                  <a:lnTo>
                    <a:pt x="577" y="318"/>
                  </a:lnTo>
                  <a:lnTo>
                    <a:pt x="578" y="359"/>
                  </a:lnTo>
                  <a:lnTo>
                    <a:pt x="243" y="361"/>
                  </a:lnTo>
                  <a:lnTo>
                    <a:pt x="237" y="327"/>
                  </a:lnTo>
                  <a:lnTo>
                    <a:pt x="222" y="295"/>
                  </a:lnTo>
                  <a:lnTo>
                    <a:pt x="198" y="278"/>
                  </a:lnTo>
                  <a:lnTo>
                    <a:pt x="163" y="266"/>
                  </a:lnTo>
                  <a:lnTo>
                    <a:pt x="126" y="268"/>
                  </a:lnTo>
                  <a:lnTo>
                    <a:pt x="93" y="283"/>
                  </a:lnTo>
                  <a:lnTo>
                    <a:pt x="69" y="313"/>
                  </a:lnTo>
                  <a:lnTo>
                    <a:pt x="62" y="344"/>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31008" name="Freeform 90"/>
            <p:cNvSpPr>
              <a:spLocks/>
            </p:cNvSpPr>
            <p:nvPr/>
          </p:nvSpPr>
          <p:spPr bwMode="auto">
            <a:xfrm>
              <a:off x="2587" y="781"/>
              <a:ext cx="129" cy="140"/>
            </a:xfrm>
            <a:custGeom>
              <a:avLst/>
              <a:gdLst>
                <a:gd name="T0" fmla="*/ 0 w 189"/>
                <a:gd name="T1" fmla="*/ 3 h 204"/>
                <a:gd name="T2" fmla="*/ 1 w 189"/>
                <a:gd name="T3" fmla="*/ 1 h 204"/>
                <a:gd name="T4" fmla="*/ 1 w 189"/>
                <a:gd name="T5" fmla="*/ 1 h 204"/>
                <a:gd name="T6" fmla="*/ 1 w 189"/>
                <a:gd name="T7" fmla="*/ 1 h 204"/>
                <a:gd name="T8" fmla="*/ 1 w 189"/>
                <a:gd name="T9" fmla="*/ 1 h 204"/>
                <a:gd name="T10" fmla="*/ 1 w 189"/>
                <a:gd name="T11" fmla="*/ 1 h 204"/>
                <a:gd name="T12" fmla="*/ 3 w 189"/>
                <a:gd name="T13" fmla="*/ 0 h 204"/>
                <a:gd name="T14" fmla="*/ 3 w 189"/>
                <a:gd name="T15" fmla="*/ 3 h 204"/>
                <a:gd name="T16" fmla="*/ 0 w 189"/>
                <a:gd name="T17" fmla="*/ 3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1009" name="Freeform 91"/>
            <p:cNvSpPr>
              <a:spLocks/>
            </p:cNvSpPr>
            <p:nvPr/>
          </p:nvSpPr>
          <p:spPr bwMode="auto">
            <a:xfrm>
              <a:off x="2739" y="778"/>
              <a:ext cx="173" cy="146"/>
            </a:xfrm>
            <a:custGeom>
              <a:avLst/>
              <a:gdLst>
                <a:gd name="T0" fmla="*/ 1 w 252"/>
                <a:gd name="T1" fmla="*/ 3 h 213"/>
                <a:gd name="T2" fmla="*/ 0 w 252"/>
                <a:gd name="T3" fmla="*/ 0 h 213"/>
                <a:gd name="T4" fmla="*/ 3 w 252"/>
                <a:gd name="T5" fmla="*/ 0 h 213"/>
                <a:gd name="T6" fmla="*/ 3 w 252"/>
                <a:gd name="T7" fmla="*/ 2 h 213"/>
                <a:gd name="T8" fmla="*/ 3 w 252"/>
                <a:gd name="T9" fmla="*/ 3 h 213"/>
                <a:gd name="T10" fmla="*/ 1 w 252"/>
                <a:gd name="T11" fmla="*/ 3 h 213"/>
                <a:gd name="T12" fmla="*/ 1 w 252"/>
                <a:gd name="T13" fmla="*/ 3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1010" name="Freeform 92"/>
            <p:cNvSpPr>
              <a:spLocks/>
            </p:cNvSpPr>
            <p:nvPr/>
          </p:nvSpPr>
          <p:spPr bwMode="auto">
            <a:xfrm>
              <a:off x="2853" y="845"/>
              <a:ext cx="49" cy="67"/>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1011" name="Freeform 93"/>
            <p:cNvSpPr>
              <a:spLocks/>
            </p:cNvSpPr>
            <p:nvPr/>
          </p:nvSpPr>
          <p:spPr bwMode="auto">
            <a:xfrm>
              <a:off x="2855" y="896"/>
              <a:ext cx="10"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1012" name="Freeform 94"/>
            <p:cNvSpPr>
              <a:spLocks/>
            </p:cNvSpPr>
            <p:nvPr/>
          </p:nvSpPr>
          <p:spPr bwMode="auto">
            <a:xfrm>
              <a:off x="2861" y="864"/>
              <a:ext cx="35"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1013" name="Freeform 95"/>
            <p:cNvSpPr>
              <a:spLocks/>
            </p:cNvSpPr>
            <p:nvPr/>
          </p:nvSpPr>
          <p:spPr bwMode="auto">
            <a:xfrm>
              <a:off x="2729" y="879"/>
              <a:ext cx="210" cy="199"/>
            </a:xfrm>
            <a:custGeom>
              <a:avLst/>
              <a:gdLst>
                <a:gd name="T0" fmla="*/ 0 w 306"/>
                <a:gd name="T1" fmla="*/ 1 h 290"/>
                <a:gd name="T2" fmla="*/ 1 w 306"/>
                <a:gd name="T3" fmla="*/ 5 h 290"/>
                <a:gd name="T4" fmla="*/ 5 w 306"/>
                <a:gd name="T5" fmla="*/ 5 h 290"/>
                <a:gd name="T6" fmla="*/ 5 w 306"/>
                <a:gd name="T7" fmla="*/ 4 h 290"/>
                <a:gd name="T8" fmla="*/ 5 w 306"/>
                <a:gd name="T9" fmla="*/ 3 h 290"/>
                <a:gd name="T10" fmla="*/ 5 w 306"/>
                <a:gd name="T11" fmla="*/ 1 h 290"/>
                <a:gd name="T12" fmla="*/ 5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1014" name="Oval 96"/>
            <p:cNvSpPr>
              <a:spLocks noChangeArrowheads="1"/>
            </p:cNvSpPr>
            <p:nvPr/>
          </p:nvSpPr>
          <p:spPr bwMode="auto">
            <a:xfrm>
              <a:off x="2501" y="1044"/>
              <a:ext cx="111" cy="109"/>
            </a:xfrm>
            <a:prstGeom prst="ellipse">
              <a:avLst/>
            </a:prstGeom>
            <a:solidFill>
              <a:schemeClr val="folHlink"/>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lIns="0" tIns="0" rIns="0" bIns="0" anchor="ctr">
              <a:spAutoFit/>
            </a:bodyPr>
            <a:lstStyle/>
            <a:p>
              <a:endParaRPr lang="en-US"/>
            </a:p>
          </p:txBody>
        </p:sp>
        <p:sp>
          <p:nvSpPr>
            <p:cNvPr id="31015" name="Freeform 97"/>
            <p:cNvSpPr>
              <a:spLocks/>
            </p:cNvSpPr>
            <p:nvPr/>
          </p:nvSpPr>
          <p:spPr bwMode="auto">
            <a:xfrm>
              <a:off x="2489" y="1031"/>
              <a:ext cx="135" cy="135"/>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1016" name="Freeform 98"/>
            <p:cNvSpPr>
              <a:spLocks/>
            </p:cNvSpPr>
            <p:nvPr/>
          </p:nvSpPr>
          <p:spPr bwMode="auto">
            <a:xfrm>
              <a:off x="2517" y="1143"/>
              <a:ext cx="26" cy="17"/>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1017" name="Oval 99"/>
            <p:cNvSpPr>
              <a:spLocks noChangeArrowheads="1"/>
            </p:cNvSpPr>
            <p:nvPr/>
          </p:nvSpPr>
          <p:spPr bwMode="auto">
            <a:xfrm>
              <a:off x="2995" y="1000"/>
              <a:ext cx="87" cy="149"/>
            </a:xfrm>
            <a:prstGeom prst="ellipse">
              <a:avLst/>
            </a:prstGeom>
            <a:solidFill>
              <a:schemeClr val="folHlink"/>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sp>
          <p:nvSpPr>
            <p:cNvPr id="31018" name="Freeform 100"/>
            <p:cNvSpPr>
              <a:spLocks/>
            </p:cNvSpPr>
            <p:nvPr/>
          </p:nvSpPr>
          <p:spPr bwMode="auto">
            <a:xfrm>
              <a:off x="2986" y="989"/>
              <a:ext cx="107" cy="171"/>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1019" name="Freeform 101"/>
            <p:cNvSpPr>
              <a:spLocks/>
            </p:cNvSpPr>
            <p:nvPr/>
          </p:nvSpPr>
          <p:spPr bwMode="auto">
            <a:xfrm>
              <a:off x="3003" y="1127"/>
              <a:ext cx="22" cy="21"/>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30744" name="Group 102"/>
          <p:cNvGrpSpPr>
            <a:grpSpLocks/>
          </p:cNvGrpSpPr>
          <p:nvPr/>
        </p:nvGrpSpPr>
        <p:grpSpPr bwMode="auto">
          <a:xfrm>
            <a:off x="3998913" y="4895850"/>
            <a:ext cx="1047750" cy="717550"/>
            <a:chOff x="2387" y="675"/>
            <a:chExt cx="814" cy="558"/>
          </a:xfrm>
        </p:grpSpPr>
        <p:sp>
          <p:nvSpPr>
            <p:cNvPr id="30986" name="Freeform 103"/>
            <p:cNvSpPr>
              <a:spLocks/>
            </p:cNvSpPr>
            <p:nvPr/>
          </p:nvSpPr>
          <p:spPr bwMode="auto">
            <a:xfrm>
              <a:off x="2988" y="1022"/>
              <a:ext cx="94" cy="148"/>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87" name="Freeform 104"/>
            <p:cNvSpPr>
              <a:spLocks/>
            </p:cNvSpPr>
            <p:nvPr/>
          </p:nvSpPr>
          <p:spPr bwMode="auto">
            <a:xfrm>
              <a:off x="2850" y="917"/>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88" name="AutoShape 105"/>
            <p:cNvSpPr>
              <a:spLocks noChangeArrowheads="1"/>
            </p:cNvSpPr>
            <p:nvPr/>
          </p:nvSpPr>
          <p:spPr bwMode="auto">
            <a:xfrm>
              <a:off x="2387" y="675"/>
              <a:ext cx="814" cy="558"/>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30989" name="AutoShape 106"/>
            <p:cNvSpPr>
              <a:spLocks noChangeArrowheads="1"/>
            </p:cNvSpPr>
            <p:nvPr/>
          </p:nvSpPr>
          <p:spPr bwMode="auto">
            <a:xfrm>
              <a:off x="2408" y="696"/>
              <a:ext cx="773" cy="517"/>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30990" name="Freeform 107"/>
            <p:cNvSpPr>
              <a:spLocks/>
            </p:cNvSpPr>
            <p:nvPr/>
          </p:nvSpPr>
          <p:spPr bwMode="auto">
            <a:xfrm>
              <a:off x="2403" y="742"/>
              <a:ext cx="782" cy="361"/>
            </a:xfrm>
            <a:custGeom>
              <a:avLst/>
              <a:gdLst>
                <a:gd name="T0" fmla="*/ 62 w 782"/>
                <a:gd name="T1" fmla="*/ 344 h 361"/>
                <a:gd name="T2" fmla="*/ 13 w 782"/>
                <a:gd name="T3" fmla="*/ 318 h 361"/>
                <a:gd name="T4" fmla="*/ 0 w 782"/>
                <a:gd name="T5" fmla="*/ 260 h 361"/>
                <a:gd name="T6" fmla="*/ 23 w 782"/>
                <a:gd name="T7" fmla="*/ 196 h 361"/>
                <a:gd name="T8" fmla="*/ 83 w 782"/>
                <a:gd name="T9" fmla="*/ 150 h 361"/>
                <a:gd name="T10" fmla="*/ 146 w 782"/>
                <a:gd name="T11" fmla="*/ 128 h 361"/>
                <a:gd name="T12" fmla="*/ 158 w 782"/>
                <a:gd name="T13" fmla="*/ 58 h 361"/>
                <a:gd name="T14" fmla="*/ 167 w 782"/>
                <a:gd name="T15" fmla="*/ 38 h 361"/>
                <a:gd name="T16" fmla="*/ 179 w 782"/>
                <a:gd name="T17" fmla="*/ 25 h 361"/>
                <a:gd name="T18" fmla="*/ 198 w 782"/>
                <a:gd name="T19" fmla="*/ 14 h 361"/>
                <a:gd name="T20" fmla="*/ 220 w 782"/>
                <a:gd name="T21" fmla="*/ 8 h 361"/>
                <a:gd name="T22" fmla="*/ 276 w 782"/>
                <a:gd name="T23" fmla="*/ 4 h 361"/>
                <a:gd name="T24" fmla="*/ 337 w 782"/>
                <a:gd name="T25" fmla="*/ 2 h 361"/>
                <a:gd name="T26" fmla="*/ 397 w 782"/>
                <a:gd name="T27" fmla="*/ 0 h 361"/>
                <a:gd name="T28" fmla="*/ 447 w 782"/>
                <a:gd name="T29" fmla="*/ 0 h 361"/>
                <a:gd name="T30" fmla="*/ 470 w 782"/>
                <a:gd name="T31" fmla="*/ 5 h 361"/>
                <a:gd name="T32" fmla="*/ 494 w 782"/>
                <a:gd name="T33" fmla="*/ 15 h 361"/>
                <a:gd name="T34" fmla="*/ 531 w 782"/>
                <a:gd name="T35" fmla="*/ 132 h 361"/>
                <a:gd name="T36" fmla="*/ 739 w 782"/>
                <a:gd name="T37" fmla="*/ 180 h 361"/>
                <a:gd name="T38" fmla="*/ 782 w 782"/>
                <a:gd name="T39" fmla="*/ 224 h 361"/>
                <a:gd name="T40" fmla="*/ 778 w 782"/>
                <a:gd name="T41" fmla="*/ 294 h 361"/>
                <a:gd name="T42" fmla="*/ 739 w 782"/>
                <a:gd name="T43" fmla="*/ 352 h 361"/>
                <a:gd name="T44" fmla="*/ 700 w 782"/>
                <a:gd name="T45" fmla="*/ 356 h 361"/>
                <a:gd name="T46" fmla="*/ 691 w 782"/>
                <a:gd name="T47" fmla="*/ 264 h 361"/>
                <a:gd name="T48" fmla="*/ 683 w 782"/>
                <a:gd name="T49" fmla="*/ 250 h 361"/>
                <a:gd name="T50" fmla="*/ 674 w 782"/>
                <a:gd name="T51" fmla="*/ 241 h 361"/>
                <a:gd name="T52" fmla="*/ 643 w 782"/>
                <a:gd name="T53" fmla="*/ 231 h 361"/>
                <a:gd name="T54" fmla="*/ 618 w 782"/>
                <a:gd name="T55" fmla="*/ 233 h 361"/>
                <a:gd name="T56" fmla="*/ 605 w 782"/>
                <a:gd name="T57" fmla="*/ 242 h 361"/>
                <a:gd name="T58" fmla="*/ 589 w 782"/>
                <a:gd name="T59" fmla="*/ 261 h 361"/>
                <a:gd name="T60" fmla="*/ 581 w 782"/>
                <a:gd name="T61" fmla="*/ 287 h 361"/>
                <a:gd name="T62" fmla="*/ 577 w 782"/>
                <a:gd name="T63" fmla="*/ 318 h 361"/>
                <a:gd name="T64" fmla="*/ 578 w 782"/>
                <a:gd name="T65" fmla="*/ 359 h 361"/>
                <a:gd name="T66" fmla="*/ 243 w 782"/>
                <a:gd name="T67" fmla="*/ 361 h 361"/>
                <a:gd name="T68" fmla="*/ 237 w 782"/>
                <a:gd name="T69" fmla="*/ 327 h 361"/>
                <a:gd name="T70" fmla="*/ 222 w 782"/>
                <a:gd name="T71" fmla="*/ 295 h 361"/>
                <a:gd name="T72" fmla="*/ 198 w 782"/>
                <a:gd name="T73" fmla="*/ 278 h 361"/>
                <a:gd name="T74" fmla="*/ 163 w 782"/>
                <a:gd name="T75" fmla="*/ 266 h 361"/>
                <a:gd name="T76" fmla="*/ 126 w 782"/>
                <a:gd name="T77" fmla="*/ 268 h 361"/>
                <a:gd name="T78" fmla="*/ 93 w 782"/>
                <a:gd name="T79" fmla="*/ 283 h 361"/>
                <a:gd name="T80" fmla="*/ 69 w 782"/>
                <a:gd name="T81" fmla="*/ 313 h 361"/>
                <a:gd name="T82" fmla="*/ 62 w 782"/>
                <a:gd name="T83" fmla="*/ 344 h 3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2"/>
                <a:gd name="T127" fmla="*/ 0 h 361"/>
                <a:gd name="T128" fmla="*/ 782 w 782"/>
                <a:gd name="T129" fmla="*/ 361 h 3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2" h="361">
                  <a:moveTo>
                    <a:pt x="62" y="344"/>
                  </a:moveTo>
                  <a:lnTo>
                    <a:pt x="13" y="318"/>
                  </a:lnTo>
                  <a:lnTo>
                    <a:pt x="0" y="260"/>
                  </a:lnTo>
                  <a:lnTo>
                    <a:pt x="23" y="196"/>
                  </a:lnTo>
                  <a:lnTo>
                    <a:pt x="83" y="150"/>
                  </a:lnTo>
                  <a:lnTo>
                    <a:pt x="146" y="128"/>
                  </a:lnTo>
                  <a:lnTo>
                    <a:pt x="158" y="58"/>
                  </a:lnTo>
                  <a:lnTo>
                    <a:pt x="167" y="38"/>
                  </a:lnTo>
                  <a:lnTo>
                    <a:pt x="179" y="25"/>
                  </a:lnTo>
                  <a:lnTo>
                    <a:pt x="198" y="14"/>
                  </a:lnTo>
                  <a:lnTo>
                    <a:pt x="220" y="8"/>
                  </a:lnTo>
                  <a:lnTo>
                    <a:pt x="276" y="4"/>
                  </a:lnTo>
                  <a:lnTo>
                    <a:pt x="337" y="2"/>
                  </a:lnTo>
                  <a:lnTo>
                    <a:pt x="397" y="0"/>
                  </a:lnTo>
                  <a:lnTo>
                    <a:pt x="447" y="0"/>
                  </a:lnTo>
                  <a:lnTo>
                    <a:pt x="470" y="5"/>
                  </a:lnTo>
                  <a:lnTo>
                    <a:pt x="494" y="15"/>
                  </a:lnTo>
                  <a:lnTo>
                    <a:pt x="531" y="132"/>
                  </a:lnTo>
                  <a:lnTo>
                    <a:pt x="739" y="180"/>
                  </a:lnTo>
                  <a:lnTo>
                    <a:pt x="782" y="224"/>
                  </a:lnTo>
                  <a:lnTo>
                    <a:pt x="778" y="294"/>
                  </a:lnTo>
                  <a:lnTo>
                    <a:pt x="739" y="352"/>
                  </a:lnTo>
                  <a:lnTo>
                    <a:pt x="700" y="356"/>
                  </a:lnTo>
                  <a:lnTo>
                    <a:pt x="691" y="264"/>
                  </a:lnTo>
                  <a:lnTo>
                    <a:pt x="683" y="250"/>
                  </a:lnTo>
                  <a:lnTo>
                    <a:pt x="674" y="241"/>
                  </a:lnTo>
                  <a:lnTo>
                    <a:pt x="643" y="231"/>
                  </a:lnTo>
                  <a:lnTo>
                    <a:pt x="618" y="233"/>
                  </a:lnTo>
                  <a:lnTo>
                    <a:pt x="605" y="242"/>
                  </a:lnTo>
                  <a:lnTo>
                    <a:pt x="589" y="261"/>
                  </a:lnTo>
                  <a:lnTo>
                    <a:pt x="581" y="287"/>
                  </a:lnTo>
                  <a:lnTo>
                    <a:pt x="577" y="318"/>
                  </a:lnTo>
                  <a:lnTo>
                    <a:pt x="578" y="359"/>
                  </a:lnTo>
                  <a:lnTo>
                    <a:pt x="243" y="361"/>
                  </a:lnTo>
                  <a:lnTo>
                    <a:pt x="237" y="327"/>
                  </a:lnTo>
                  <a:lnTo>
                    <a:pt x="222" y="295"/>
                  </a:lnTo>
                  <a:lnTo>
                    <a:pt x="198" y="278"/>
                  </a:lnTo>
                  <a:lnTo>
                    <a:pt x="163" y="266"/>
                  </a:lnTo>
                  <a:lnTo>
                    <a:pt x="126" y="268"/>
                  </a:lnTo>
                  <a:lnTo>
                    <a:pt x="93" y="283"/>
                  </a:lnTo>
                  <a:lnTo>
                    <a:pt x="69" y="313"/>
                  </a:lnTo>
                  <a:lnTo>
                    <a:pt x="62" y="344"/>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30991" name="Freeform 108"/>
            <p:cNvSpPr>
              <a:spLocks/>
            </p:cNvSpPr>
            <p:nvPr/>
          </p:nvSpPr>
          <p:spPr bwMode="auto">
            <a:xfrm>
              <a:off x="2587" y="781"/>
              <a:ext cx="129" cy="140"/>
            </a:xfrm>
            <a:custGeom>
              <a:avLst/>
              <a:gdLst>
                <a:gd name="T0" fmla="*/ 0 w 189"/>
                <a:gd name="T1" fmla="*/ 3 h 204"/>
                <a:gd name="T2" fmla="*/ 1 w 189"/>
                <a:gd name="T3" fmla="*/ 1 h 204"/>
                <a:gd name="T4" fmla="*/ 1 w 189"/>
                <a:gd name="T5" fmla="*/ 1 h 204"/>
                <a:gd name="T6" fmla="*/ 1 w 189"/>
                <a:gd name="T7" fmla="*/ 1 h 204"/>
                <a:gd name="T8" fmla="*/ 1 w 189"/>
                <a:gd name="T9" fmla="*/ 1 h 204"/>
                <a:gd name="T10" fmla="*/ 1 w 189"/>
                <a:gd name="T11" fmla="*/ 1 h 204"/>
                <a:gd name="T12" fmla="*/ 3 w 189"/>
                <a:gd name="T13" fmla="*/ 0 h 204"/>
                <a:gd name="T14" fmla="*/ 3 w 189"/>
                <a:gd name="T15" fmla="*/ 3 h 204"/>
                <a:gd name="T16" fmla="*/ 0 w 189"/>
                <a:gd name="T17" fmla="*/ 3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0992" name="Freeform 109"/>
            <p:cNvSpPr>
              <a:spLocks/>
            </p:cNvSpPr>
            <p:nvPr/>
          </p:nvSpPr>
          <p:spPr bwMode="auto">
            <a:xfrm>
              <a:off x="2739" y="778"/>
              <a:ext cx="173" cy="146"/>
            </a:xfrm>
            <a:custGeom>
              <a:avLst/>
              <a:gdLst>
                <a:gd name="T0" fmla="*/ 1 w 252"/>
                <a:gd name="T1" fmla="*/ 3 h 213"/>
                <a:gd name="T2" fmla="*/ 0 w 252"/>
                <a:gd name="T3" fmla="*/ 0 h 213"/>
                <a:gd name="T4" fmla="*/ 3 w 252"/>
                <a:gd name="T5" fmla="*/ 0 h 213"/>
                <a:gd name="T6" fmla="*/ 3 w 252"/>
                <a:gd name="T7" fmla="*/ 2 h 213"/>
                <a:gd name="T8" fmla="*/ 3 w 252"/>
                <a:gd name="T9" fmla="*/ 3 h 213"/>
                <a:gd name="T10" fmla="*/ 1 w 252"/>
                <a:gd name="T11" fmla="*/ 3 h 213"/>
                <a:gd name="T12" fmla="*/ 1 w 252"/>
                <a:gd name="T13" fmla="*/ 3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0993" name="Freeform 110"/>
            <p:cNvSpPr>
              <a:spLocks/>
            </p:cNvSpPr>
            <p:nvPr/>
          </p:nvSpPr>
          <p:spPr bwMode="auto">
            <a:xfrm>
              <a:off x="2853" y="845"/>
              <a:ext cx="49" cy="67"/>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94" name="Freeform 111"/>
            <p:cNvSpPr>
              <a:spLocks/>
            </p:cNvSpPr>
            <p:nvPr/>
          </p:nvSpPr>
          <p:spPr bwMode="auto">
            <a:xfrm>
              <a:off x="2855" y="896"/>
              <a:ext cx="10"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95" name="Freeform 112"/>
            <p:cNvSpPr>
              <a:spLocks/>
            </p:cNvSpPr>
            <p:nvPr/>
          </p:nvSpPr>
          <p:spPr bwMode="auto">
            <a:xfrm>
              <a:off x="2861" y="864"/>
              <a:ext cx="35"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96" name="Freeform 113"/>
            <p:cNvSpPr>
              <a:spLocks/>
            </p:cNvSpPr>
            <p:nvPr/>
          </p:nvSpPr>
          <p:spPr bwMode="auto">
            <a:xfrm>
              <a:off x="2729" y="879"/>
              <a:ext cx="210" cy="199"/>
            </a:xfrm>
            <a:custGeom>
              <a:avLst/>
              <a:gdLst>
                <a:gd name="T0" fmla="*/ 0 w 306"/>
                <a:gd name="T1" fmla="*/ 1 h 290"/>
                <a:gd name="T2" fmla="*/ 1 w 306"/>
                <a:gd name="T3" fmla="*/ 5 h 290"/>
                <a:gd name="T4" fmla="*/ 5 w 306"/>
                <a:gd name="T5" fmla="*/ 5 h 290"/>
                <a:gd name="T6" fmla="*/ 5 w 306"/>
                <a:gd name="T7" fmla="*/ 4 h 290"/>
                <a:gd name="T8" fmla="*/ 5 w 306"/>
                <a:gd name="T9" fmla="*/ 3 h 290"/>
                <a:gd name="T10" fmla="*/ 5 w 306"/>
                <a:gd name="T11" fmla="*/ 1 h 290"/>
                <a:gd name="T12" fmla="*/ 5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0997" name="Oval 114"/>
            <p:cNvSpPr>
              <a:spLocks noChangeArrowheads="1"/>
            </p:cNvSpPr>
            <p:nvPr/>
          </p:nvSpPr>
          <p:spPr bwMode="auto">
            <a:xfrm>
              <a:off x="2501" y="1044"/>
              <a:ext cx="111" cy="109"/>
            </a:xfrm>
            <a:prstGeom prst="ellipse">
              <a:avLst/>
            </a:prstGeom>
            <a:solidFill>
              <a:schemeClr val="folHlink"/>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lIns="0" tIns="0" rIns="0" bIns="0" anchor="ctr">
              <a:spAutoFit/>
            </a:bodyPr>
            <a:lstStyle/>
            <a:p>
              <a:endParaRPr lang="en-US"/>
            </a:p>
          </p:txBody>
        </p:sp>
        <p:sp>
          <p:nvSpPr>
            <p:cNvPr id="30998" name="Freeform 115"/>
            <p:cNvSpPr>
              <a:spLocks/>
            </p:cNvSpPr>
            <p:nvPr/>
          </p:nvSpPr>
          <p:spPr bwMode="auto">
            <a:xfrm>
              <a:off x="2489" y="1031"/>
              <a:ext cx="135" cy="135"/>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99" name="Freeform 116"/>
            <p:cNvSpPr>
              <a:spLocks/>
            </p:cNvSpPr>
            <p:nvPr/>
          </p:nvSpPr>
          <p:spPr bwMode="auto">
            <a:xfrm>
              <a:off x="2517" y="1143"/>
              <a:ext cx="26" cy="17"/>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1000" name="Oval 117"/>
            <p:cNvSpPr>
              <a:spLocks noChangeArrowheads="1"/>
            </p:cNvSpPr>
            <p:nvPr/>
          </p:nvSpPr>
          <p:spPr bwMode="auto">
            <a:xfrm>
              <a:off x="2995" y="1000"/>
              <a:ext cx="87" cy="149"/>
            </a:xfrm>
            <a:prstGeom prst="ellipse">
              <a:avLst/>
            </a:prstGeom>
            <a:solidFill>
              <a:schemeClr val="folHlink"/>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sp>
          <p:nvSpPr>
            <p:cNvPr id="31001" name="Freeform 118"/>
            <p:cNvSpPr>
              <a:spLocks/>
            </p:cNvSpPr>
            <p:nvPr/>
          </p:nvSpPr>
          <p:spPr bwMode="auto">
            <a:xfrm>
              <a:off x="2986" y="989"/>
              <a:ext cx="107" cy="171"/>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1002" name="Freeform 119"/>
            <p:cNvSpPr>
              <a:spLocks/>
            </p:cNvSpPr>
            <p:nvPr/>
          </p:nvSpPr>
          <p:spPr bwMode="auto">
            <a:xfrm>
              <a:off x="3003" y="1127"/>
              <a:ext cx="22" cy="21"/>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30745" name="Group 120"/>
          <p:cNvGrpSpPr>
            <a:grpSpLocks/>
          </p:cNvGrpSpPr>
          <p:nvPr/>
        </p:nvGrpSpPr>
        <p:grpSpPr bwMode="auto">
          <a:xfrm>
            <a:off x="3995738" y="5703888"/>
            <a:ext cx="1047750" cy="717550"/>
            <a:chOff x="2387" y="675"/>
            <a:chExt cx="814" cy="558"/>
          </a:xfrm>
        </p:grpSpPr>
        <p:sp>
          <p:nvSpPr>
            <p:cNvPr id="30969" name="Freeform 121"/>
            <p:cNvSpPr>
              <a:spLocks/>
            </p:cNvSpPr>
            <p:nvPr/>
          </p:nvSpPr>
          <p:spPr bwMode="auto">
            <a:xfrm>
              <a:off x="2988" y="1022"/>
              <a:ext cx="94" cy="148"/>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70" name="Freeform 122"/>
            <p:cNvSpPr>
              <a:spLocks/>
            </p:cNvSpPr>
            <p:nvPr/>
          </p:nvSpPr>
          <p:spPr bwMode="auto">
            <a:xfrm>
              <a:off x="2850" y="917"/>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71" name="AutoShape 123"/>
            <p:cNvSpPr>
              <a:spLocks noChangeArrowheads="1"/>
            </p:cNvSpPr>
            <p:nvPr/>
          </p:nvSpPr>
          <p:spPr bwMode="auto">
            <a:xfrm>
              <a:off x="2387" y="675"/>
              <a:ext cx="814" cy="558"/>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30972" name="AutoShape 124"/>
            <p:cNvSpPr>
              <a:spLocks noChangeArrowheads="1"/>
            </p:cNvSpPr>
            <p:nvPr/>
          </p:nvSpPr>
          <p:spPr bwMode="auto">
            <a:xfrm>
              <a:off x="2408" y="696"/>
              <a:ext cx="773" cy="517"/>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30973" name="Freeform 125"/>
            <p:cNvSpPr>
              <a:spLocks/>
            </p:cNvSpPr>
            <p:nvPr/>
          </p:nvSpPr>
          <p:spPr bwMode="auto">
            <a:xfrm>
              <a:off x="2403" y="742"/>
              <a:ext cx="782" cy="361"/>
            </a:xfrm>
            <a:custGeom>
              <a:avLst/>
              <a:gdLst>
                <a:gd name="T0" fmla="*/ 62 w 782"/>
                <a:gd name="T1" fmla="*/ 344 h 361"/>
                <a:gd name="T2" fmla="*/ 13 w 782"/>
                <a:gd name="T3" fmla="*/ 318 h 361"/>
                <a:gd name="T4" fmla="*/ 0 w 782"/>
                <a:gd name="T5" fmla="*/ 260 h 361"/>
                <a:gd name="T6" fmla="*/ 23 w 782"/>
                <a:gd name="T7" fmla="*/ 196 h 361"/>
                <a:gd name="T8" fmla="*/ 83 w 782"/>
                <a:gd name="T9" fmla="*/ 150 h 361"/>
                <a:gd name="T10" fmla="*/ 146 w 782"/>
                <a:gd name="T11" fmla="*/ 128 h 361"/>
                <a:gd name="T12" fmla="*/ 158 w 782"/>
                <a:gd name="T13" fmla="*/ 58 h 361"/>
                <a:gd name="T14" fmla="*/ 167 w 782"/>
                <a:gd name="T15" fmla="*/ 38 h 361"/>
                <a:gd name="T16" fmla="*/ 179 w 782"/>
                <a:gd name="T17" fmla="*/ 25 h 361"/>
                <a:gd name="T18" fmla="*/ 198 w 782"/>
                <a:gd name="T19" fmla="*/ 14 h 361"/>
                <a:gd name="T20" fmla="*/ 220 w 782"/>
                <a:gd name="T21" fmla="*/ 8 h 361"/>
                <a:gd name="T22" fmla="*/ 276 w 782"/>
                <a:gd name="T23" fmla="*/ 4 h 361"/>
                <a:gd name="T24" fmla="*/ 337 w 782"/>
                <a:gd name="T25" fmla="*/ 2 h 361"/>
                <a:gd name="T26" fmla="*/ 397 w 782"/>
                <a:gd name="T27" fmla="*/ 0 h 361"/>
                <a:gd name="T28" fmla="*/ 447 w 782"/>
                <a:gd name="T29" fmla="*/ 0 h 361"/>
                <a:gd name="T30" fmla="*/ 470 w 782"/>
                <a:gd name="T31" fmla="*/ 5 h 361"/>
                <a:gd name="T32" fmla="*/ 494 w 782"/>
                <a:gd name="T33" fmla="*/ 15 h 361"/>
                <a:gd name="T34" fmla="*/ 531 w 782"/>
                <a:gd name="T35" fmla="*/ 132 h 361"/>
                <a:gd name="T36" fmla="*/ 739 w 782"/>
                <a:gd name="T37" fmla="*/ 180 h 361"/>
                <a:gd name="T38" fmla="*/ 782 w 782"/>
                <a:gd name="T39" fmla="*/ 224 h 361"/>
                <a:gd name="T40" fmla="*/ 778 w 782"/>
                <a:gd name="T41" fmla="*/ 294 h 361"/>
                <a:gd name="T42" fmla="*/ 739 w 782"/>
                <a:gd name="T43" fmla="*/ 352 h 361"/>
                <a:gd name="T44" fmla="*/ 700 w 782"/>
                <a:gd name="T45" fmla="*/ 356 h 361"/>
                <a:gd name="T46" fmla="*/ 691 w 782"/>
                <a:gd name="T47" fmla="*/ 264 h 361"/>
                <a:gd name="T48" fmla="*/ 683 w 782"/>
                <a:gd name="T49" fmla="*/ 250 h 361"/>
                <a:gd name="T50" fmla="*/ 674 w 782"/>
                <a:gd name="T51" fmla="*/ 241 h 361"/>
                <a:gd name="T52" fmla="*/ 643 w 782"/>
                <a:gd name="T53" fmla="*/ 231 h 361"/>
                <a:gd name="T54" fmla="*/ 618 w 782"/>
                <a:gd name="T55" fmla="*/ 233 h 361"/>
                <a:gd name="T56" fmla="*/ 605 w 782"/>
                <a:gd name="T57" fmla="*/ 242 h 361"/>
                <a:gd name="T58" fmla="*/ 589 w 782"/>
                <a:gd name="T59" fmla="*/ 261 h 361"/>
                <a:gd name="T60" fmla="*/ 581 w 782"/>
                <a:gd name="T61" fmla="*/ 287 h 361"/>
                <a:gd name="T62" fmla="*/ 577 w 782"/>
                <a:gd name="T63" fmla="*/ 318 h 361"/>
                <a:gd name="T64" fmla="*/ 578 w 782"/>
                <a:gd name="T65" fmla="*/ 359 h 361"/>
                <a:gd name="T66" fmla="*/ 243 w 782"/>
                <a:gd name="T67" fmla="*/ 361 h 361"/>
                <a:gd name="T68" fmla="*/ 237 w 782"/>
                <a:gd name="T69" fmla="*/ 327 h 361"/>
                <a:gd name="T70" fmla="*/ 222 w 782"/>
                <a:gd name="T71" fmla="*/ 295 h 361"/>
                <a:gd name="T72" fmla="*/ 198 w 782"/>
                <a:gd name="T73" fmla="*/ 278 h 361"/>
                <a:gd name="T74" fmla="*/ 163 w 782"/>
                <a:gd name="T75" fmla="*/ 266 h 361"/>
                <a:gd name="T76" fmla="*/ 126 w 782"/>
                <a:gd name="T77" fmla="*/ 268 h 361"/>
                <a:gd name="T78" fmla="*/ 93 w 782"/>
                <a:gd name="T79" fmla="*/ 283 h 361"/>
                <a:gd name="T80" fmla="*/ 69 w 782"/>
                <a:gd name="T81" fmla="*/ 313 h 361"/>
                <a:gd name="T82" fmla="*/ 62 w 782"/>
                <a:gd name="T83" fmla="*/ 344 h 3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2"/>
                <a:gd name="T127" fmla="*/ 0 h 361"/>
                <a:gd name="T128" fmla="*/ 782 w 782"/>
                <a:gd name="T129" fmla="*/ 361 h 3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2" h="361">
                  <a:moveTo>
                    <a:pt x="62" y="344"/>
                  </a:moveTo>
                  <a:lnTo>
                    <a:pt x="13" y="318"/>
                  </a:lnTo>
                  <a:lnTo>
                    <a:pt x="0" y="260"/>
                  </a:lnTo>
                  <a:lnTo>
                    <a:pt x="23" y="196"/>
                  </a:lnTo>
                  <a:lnTo>
                    <a:pt x="83" y="150"/>
                  </a:lnTo>
                  <a:lnTo>
                    <a:pt x="146" y="128"/>
                  </a:lnTo>
                  <a:lnTo>
                    <a:pt x="158" y="58"/>
                  </a:lnTo>
                  <a:lnTo>
                    <a:pt x="167" y="38"/>
                  </a:lnTo>
                  <a:lnTo>
                    <a:pt x="179" y="25"/>
                  </a:lnTo>
                  <a:lnTo>
                    <a:pt x="198" y="14"/>
                  </a:lnTo>
                  <a:lnTo>
                    <a:pt x="220" y="8"/>
                  </a:lnTo>
                  <a:lnTo>
                    <a:pt x="276" y="4"/>
                  </a:lnTo>
                  <a:lnTo>
                    <a:pt x="337" y="2"/>
                  </a:lnTo>
                  <a:lnTo>
                    <a:pt x="397" y="0"/>
                  </a:lnTo>
                  <a:lnTo>
                    <a:pt x="447" y="0"/>
                  </a:lnTo>
                  <a:lnTo>
                    <a:pt x="470" y="5"/>
                  </a:lnTo>
                  <a:lnTo>
                    <a:pt x="494" y="15"/>
                  </a:lnTo>
                  <a:lnTo>
                    <a:pt x="531" y="132"/>
                  </a:lnTo>
                  <a:lnTo>
                    <a:pt x="739" y="180"/>
                  </a:lnTo>
                  <a:lnTo>
                    <a:pt x="782" y="224"/>
                  </a:lnTo>
                  <a:lnTo>
                    <a:pt x="778" y="294"/>
                  </a:lnTo>
                  <a:lnTo>
                    <a:pt x="739" y="352"/>
                  </a:lnTo>
                  <a:lnTo>
                    <a:pt x="700" y="356"/>
                  </a:lnTo>
                  <a:lnTo>
                    <a:pt x="691" y="264"/>
                  </a:lnTo>
                  <a:lnTo>
                    <a:pt x="683" y="250"/>
                  </a:lnTo>
                  <a:lnTo>
                    <a:pt x="674" y="241"/>
                  </a:lnTo>
                  <a:lnTo>
                    <a:pt x="643" y="231"/>
                  </a:lnTo>
                  <a:lnTo>
                    <a:pt x="618" y="233"/>
                  </a:lnTo>
                  <a:lnTo>
                    <a:pt x="605" y="242"/>
                  </a:lnTo>
                  <a:lnTo>
                    <a:pt x="589" y="261"/>
                  </a:lnTo>
                  <a:lnTo>
                    <a:pt x="581" y="287"/>
                  </a:lnTo>
                  <a:lnTo>
                    <a:pt x="577" y="318"/>
                  </a:lnTo>
                  <a:lnTo>
                    <a:pt x="578" y="359"/>
                  </a:lnTo>
                  <a:lnTo>
                    <a:pt x="243" y="361"/>
                  </a:lnTo>
                  <a:lnTo>
                    <a:pt x="237" y="327"/>
                  </a:lnTo>
                  <a:lnTo>
                    <a:pt x="222" y="295"/>
                  </a:lnTo>
                  <a:lnTo>
                    <a:pt x="198" y="278"/>
                  </a:lnTo>
                  <a:lnTo>
                    <a:pt x="163" y="266"/>
                  </a:lnTo>
                  <a:lnTo>
                    <a:pt x="126" y="268"/>
                  </a:lnTo>
                  <a:lnTo>
                    <a:pt x="93" y="283"/>
                  </a:lnTo>
                  <a:lnTo>
                    <a:pt x="69" y="313"/>
                  </a:lnTo>
                  <a:lnTo>
                    <a:pt x="62" y="344"/>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30974" name="Freeform 126"/>
            <p:cNvSpPr>
              <a:spLocks/>
            </p:cNvSpPr>
            <p:nvPr/>
          </p:nvSpPr>
          <p:spPr bwMode="auto">
            <a:xfrm>
              <a:off x="2587" y="781"/>
              <a:ext cx="129" cy="140"/>
            </a:xfrm>
            <a:custGeom>
              <a:avLst/>
              <a:gdLst>
                <a:gd name="T0" fmla="*/ 0 w 189"/>
                <a:gd name="T1" fmla="*/ 3 h 204"/>
                <a:gd name="T2" fmla="*/ 1 w 189"/>
                <a:gd name="T3" fmla="*/ 1 h 204"/>
                <a:gd name="T4" fmla="*/ 1 w 189"/>
                <a:gd name="T5" fmla="*/ 1 h 204"/>
                <a:gd name="T6" fmla="*/ 1 w 189"/>
                <a:gd name="T7" fmla="*/ 1 h 204"/>
                <a:gd name="T8" fmla="*/ 1 w 189"/>
                <a:gd name="T9" fmla="*/ 1 h 204"/>
                <a:gd name="T10" fmla="*/ 1 w 189"/>
                <a:gd name="T11" fmla="*/ 1 h 204"/>
                <a:gd name="T12" fmla="*/ 3 w 189"/>
                <a:gd name="T13" fmla="*/ 0 h 204"/>
                <a:gd name="T14" fmla="*/ 3 w 189"/>
                <a:gd name="T15" fmla="*/ 3 h 204"/>
                <a:gd name="T16" fmla="*/ 0 w 189"/>
                <a:gd name="T17" fmla="*/ 3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0975" name="Freeform 127"/>
            <p:cNvSpPr>
              <a:spLocks/>
            </p:cNvSpPr>
            <p:nvPr/>
          </p:nvSpPr>
          <p:spPr bwMode="auto">
            <a:xfrm>
              <a:off x="2739" y="778"/>
              <a:ext cx="173" cy="146"/>
            </a:xfrm>
            <a:custGeom>
              <a:avLst/>
              <a:gdLst>
                <a:gd name="T0" fmla="*/ 1 w 252"/>
                <a:gd name="T1" fmla="*/ 3 h 213"/>
                <a:gd name="T2" fmla="*/ 0 w 252"/>
                <a:gd name="T3" fmla="*/ 0 h 213"/>
                <a:gd name="T4" fmla="*/ 3 w 252"/>
                <a:gd name="T5" fmla="*/ 0 h 213"/>
                <a:gd name="T6" fmla="*/ 3 w 252"/>
                <a:gd name="T7" fmla="*/ 2 h 213"/>
                <a:gd name="T8" fmla="*/ 3 w 252"/>
                <a:gd name="T9" fmla="*/ 3 h 213"/>
                <a:gd name="T10" fmla="*/ 1 w 252"/>
                <a:gd name="T11" fmla="*/ 3 h 213"/>
                <a:gd name="T12" fmla="*/ 1 w 252"/>
                <a:gd name="T13" fmla="*/ 3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0976" name="Freeform 128"/>
            <p:cNvSpPr>
              <a:spLocks/>
            </p:cNvSpPr>
            <p:nvPr/>
          </p:nvSpPr>
          <p:spPr bwMode="auto">
            <a:xfrm>
              <a:off x="2853" y="845"/>
              <a:ext cx="49" cy="67"/>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77" name="Freeform 129"/>
            <p:cNvSpPr>
              <a:spLocks/>
            </p:cNvSpPr>
            <p:nvPr/>
          </p:nvSpPr>
          <p:spPr bwMode="auto">
            <a:xfrm>
              <a:off x="2855" y="896"/>
              <a:ext cx="10"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78" name="Freeform 130"/>
            <p:cNvSpPr>
              <a:spLocks/>
            </p:cNvSpPr>
            <p:nvPr/>
          </p:nvSpPr>
          <p:spPr bwMode="auto">
            <a:xfrm>
              <a:off x="2861" y="864"/>
              <a:ext cx="35"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79" name="Freeform 131"/>
            <p:cNvSpPr>
              <a:spLocks/>
            </p:cNvSpPr>
            <p:nvPr/>
          </p:nvSpPr>
          <p:spPr bwMode="auto">
            <a:xfrm>
              <a:off x="2729" y="879"/>
              <a:ext cx="210" cy="199"/>
            </a:xfrm>
            <a:custGeom>
              <a:avLst/>
              <a:gdLst>
                <a:gd name="T0" fmla="*/ 0 w 306"/>
                <a:gd name="T1" fmla="*/ 1 h 290"/>
                <a:gd name="T2" fmla="*/ 1 w 306"/>
                <a:gd name="T3" fmla="*/ 5 h 290"/>
                <a:gd name="T4" fmla="*/ 5 w 306"/>
                <a:gd name="T5" fmla="*/ 5 h 290"/>
                <a:gd name="T6" fmla="*/ 5 w 306"/>
                <a:gd name="T7" fmla="*/ 4 h 290"/>
                <a:gd name="T8" fmla="*/ 5 w 306"/>
                <a:gd name="T9" fmla="*/ 3 h 290"/>
                <a:gd name="T10" fmla="*/ 5 w 306"/>
                <a:gd name="T11" fmla="*/ 1 h 290"/>
                <a:gd name="T12" fmla="*/ 5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0980" name="Oval 132"/>
            <p:cNvSpPr>
              <a:spLocks noChangeArrowheads="1"/>
            </p:cNvSpPr>
            <p:nvPr/>
          </p:nvSpPr>
          <p:spPr bwMode="auto">
            <a:xfrm>
              <a:off x="2501" y="1044"/>
              <a:ext cx="111" cy="109"/>
            </a:xfrm>
            <a:prstGeom prst="ellipse">
              <a:avLst/>
            </a:prstGeom>
            <a:solidFill>
              <a:schemeClr val="folHlink"/>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lIns="0" tIns="0" rIns="0" bIns="0" anchor="ctr">
              <a:spAutoFit/>
            </a:bodyPr>
            <a:lstStyle/>
            <a:p>
              <a:endParaRPr lang="en-US"/>
            </a:p>
          </p:txBody>
        </p:sp>
        <p:sp>
          <p:nvSpPr>
            <p:cNvPr id="30981" name="Freeform 133"/>
            <p:cNvSpPr>
              <a:spLocks/>
            </p:cNvSpPr>
            <p:nvPr/>
          </p:nvSpPr>
          <p:spPr bwMode="auto">
            <a:xfrm>
              <a:off x="2489" y="1031"/>
              <a:ext cx="135" cy="135"/>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82" name="Freeform 134"/>
            <p:cNvSpPr>
              <a:spLocks/>
            </p:cNvSpPr>
            <p:nvPr/>
          </p:nvSpPr>
          <p:spPr bwMode="auto">
            <a:xfrm>
              <a:off x="2517" y="1143"/>
              <a:ext cx="26" cy="17"/>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83" name="Oval 135"/>
            <p:cNvSpPr>
              <a:spLocks noChangeArrowheads="1"/>
            </p:cNvSpPr>
            <p:nvPr/>
          </p:nvSpPr>
          <p:spPr bwMode="auto">
            <a:xfrm>
              <a:off x="2995" y="1000"/>
              <a:ext cx="87" cy="149"/>
            </a:xfrm>
            <a:prstGeom prst="ellipse">
              <a:avLst/>
            </a:prstGeom>
            <a:solidFill>
              <a:schemeClr val="folHlink"/>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sp>
          <p:nvSpPr>
            <p:cNvPr id="30984" name="Freeform 136"/>
            <p:cNvSpPr>
              <a:spLocks/>
            </p:cNvSpPr>
            <p:nvPr/>
          </p:nvSpPr>
          <p:spPr bwMode="auto">
            <a:xfrm>
              <a:off x="2986" y="989"/>
              <a:ext cx="107" cy="171"/>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85" name="Freeform 137"/>
            <p:cNvSpPr>
              <a:spLocks/>
            </p:cNvSpPr>
            <p:nvPr/>
          </p:nvSpPr>
          <p:spPr bwMode="auto">
            <a:xfrm>
              <a:off x="3003" y="1127"/>
              <a:ext cx="22" cy="21"/>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sp>
        <p:nvSpPr>
          <p:cNvPr id="30746" name="Line 138"/>
          <p:cNvSpPr>
            <a:spLocks noChangeShapeType="1"/>
          </p:cNvSpPr>
          <p:nvPr/>
        </p:nvSpPr>
        <p:spPr bwMode="auto">
          <a:xfrm>
            <a:off x="3155950" y="3476625"/>
            <a:ext cx="0" cy="233363"/>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0747" name="Text Box 139"/>
          <p:cNvSpPr txBox="1">
            <a:spLocks noChangeArrowheads="1"/>
          </p:cNvSpPr>
          <p:nvPr/>
        </p:nvSpPr>
        <p:spPr bwMode="auto">
          <a:xfrm>
            <a:off x="2649538" y="3698875"/>
            <a:ext cx="11715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form</a:t>
            </a:r>
          </a:p>
        </p:txBody>
      </p:sp>
      <p:grpSp>
        <p:nvGrpSpPr>
          <p:cNvPr id="30748" name="Group 140"/>
          <p:cNvGrpSpPr>
            <a:grpSpLocks/>
          </p:cNvGrpSpPr>
          <p:nvPr/>
        </p:nvGrpSpPr>
        <p:grpSpPr bwMode="auto">
          <a:xfrm>
            <a:off x="2825750" y="4046538"/>
            <a:ext cx="633413" cy="949325"/>
            <a:chOff x="3623" y="585"/>
            <a:chExt cx="540" cy="810"/>
          </a:xfrm>
        </p:grpSpPr>
        <p:sp>
          <p:nvSpPr>
            <p:cNvPr id="30925" name="AutoShape 141"/>
            <p:cNvSpPr>
              <a:spLocks noChangeArrowheads="1"/>
            </p:cNvSpPr>
            <p:nvPr/>
          </p:nvSpPr>
          <p:spPr bwMode="auto">
            <a:xfrm rot="-5400000">
              <a:off x="3488" y="720"/>
              <a:ext cx="810" cy="540"/>
            </a:xfrm>
            <a:prstGeom prst="foldedCorner">
              <a:avLst>
                <a:gd name="adj" fmla="val 20287"/>
              </a:avLst>
            </a:prstGeom>
            <a:solidFill>
              <a:srgbClr val="EE9F36"/>
            </a:solidFill>
            <a:ln w="12700">
              <a:solidFill>
                <a:schemeClr val="bg1"/>
              </a:solidFill>
              <a:round/>
              <a:headEnd/>
              <a:tailEnd/>
            </a:ln>
          </p:spPr>
          <p:txBody>
            <a:bodyPr lIns="0" tIns="0" rIns="0" bIns="0" anchor="ctr">
              <a:spAutoFit/>
            </a:bodyPr>
            <a:lstStyle/>
            <a:p>
              <a:endParaRPr lang="en-US"/>
            </a:p>
          </p:txBody>
        </p:sp>
        <p:grpSp>
          <p:nvGrpSpPr>
            <p:cNvPr id="30926" name="Group 142"/>
            <p:cNvGrpSpPr>
              <a:grpSpLocks/>
            </p:cNvGrpSpPr>
            <p:nvPr/>
          </p:nvGrpSpPr>
          <p:grpSpPr bwMode="auto">
            <a:xfrm>
              <a:off x="3674" y="1000"/>
              <a:ext cx="437" cy="329"/>
              <a:chOff x="1048" y="2742"/>
              <a:chExt cx="592" cy="445"/>
            </a:xfrm>
          </p:grpSpPr>
          <p:sp>
            <p:nvSpPr>
              <p:cNvPr id="30940" name="Freeform 143"/>
              <p:cNvSpPr>
                <a:spLocks/>
              </p:cNvSpPr>
              <p:nvPr/>
            </p:nvSpPr>
            <p:spPr bwMode="auto">
              <a:xfrm>
                <a:off x="1306" y="2833"/>
                <a:ext cx="77" cy="345"/>
              </a:xfrm>
              <a:custGeom>
                <a:avLst/>
                <a:gdLst>
                  <a:gd name="T0" fmla="*/ 0 w 232"/>
                  <a:gd name="T1" fmla="*/ 0 h 1036"/>
                  <a:gd name="T2" fmla="*/ 0 w 232"/>
                  <a:gd name="T3" fmla="*/ 0 h 1036"/>
                  <a:gd name="T4" fmla="*/ 0 w 232"/>
                  <a:gd name="T5" fmla="*/ 0 h 1036"/>
                  <a:gd name="T6" fmla="*/ 0 w 232"/>
                  <a:gd name="T7" fmla="*/ 0 h 1036"/>
                  <a:gd name="T8" fmla="*/ 0 w 232"/>
                  <a:gd name="T9" fmla="*/ 0 h 1036"/>
                  <a:gd name="T10" fmla="*/ 0 w 232"/>
                  <a:gd name="T11" fmla="*/ 0 h 1036"/>
                  <a:gd name="T12" fmla="*/ 0 w 232"/>
                  <a:gd name="T13" fmla="*/ 0 h 1036"/>
                  <a:gd name="T14" fmla="*/ 0 w 232"/>
                  <a:gd name="T15" fmla="*/ 0 h 1036"/>
                  <a:gd name="T16" fmla="*/ 0 w 232"/>
                  <a:gd name="T17" fmla="*/ 0 h 1036"/>
                  <a:gd name="T18" fmla="*/ 0 w 232"/>
                  <a:gd name="T19" fmla="*/ 0 h 1036"/>
                  <a:gd name="T20" fmla="*/ 0 w 232"/>
                  <a:gd name="T21" fmla="*/ 0 h 1036"/>
                  <a:gd name="T22" fmla="*/ 0 w 232"/>
                  <a:gd name="T23" fmla="*/ 0 h 1036"/>
                  <a:gd name="T24" fmla="*/ 0 w 232"/>
                  <a:gd name="T25" fmla="*/ 0 h 1036"/>
                  <a:gd name="T26" fmla="*/ 0 w 232"/>
                  <a:gd name="T27" fmla="*/ 0 h 1036"/>
                  <a:gd name="T28" fmla="*/ 0 w 232"/>
                  <a:gd name="T29" fmla="*/ 0 h 1036"/>
                  <a:gd name="T30" fmla="*/ 0 w 232"/>
                  <a:gd name="T31" fmla="*/ 0 h 1036"/>
                  <a:gd name="T32" fmla="*/ 0 w 232"/>
                  <a:gd name="T33" fmla="*/ 0 h 1036"/>
                  <a:gd name="T34" fmla="*/ 0 w 232"/>
                  <a:gd name="T35" fmla="*/ 0 h 1036"/>
                  <a:gd name="T36" fmla="*/ 0 w 232"/>
                  <a:gd name="T37" fmla="*/ 0 h 1036"/>
                  <a:gd name="T38" fmla="*/ 0 w 232"/>
                  <a:gd name="T39" fmla="*/ 0 h 1036"/>
                  <a:gd name="T40" fmla="*/ 0 w 232"/>
                  <a:gd name="T41" fmla="*/ 0 h 1036"/>
                  <a:gd name="T42" fmla="*/ 0 w 232"/>
                  <a:gd name="T43" fmla="*/ 0 h 1036"/>
                  <a:gd name="T44" fmla="*/ 0 w 232"/>
                  <a:gd name="T45" fmla="*/ 0 h 1036"/>
                  <a:gd name="T46" fmla="*/ 0 w 232"/>
                  <a:gd name="T47" fmla="*/ 0 h 1036"/>
                  <a:gd name="T48" fmla="*/ 0 w 232"/>
                  <a:gd name="T49" fmla="*/ 0 h 1036"/>
                  <a:gd name="T50" fmla="*/ 0 w 232"/>
                  <a:gd name="T51" fmla="*/ 0 h 1036"/>
                  <a:gd name="T52" fmla="*/ 0 w 232"/>
                  <a:gd name="T53" fmla="*/ 0 h 1036"/>
                  <a:gd name="T54" fmla="*/ 0 w 232"/>
                  <a:gd name="T55" fmla="*/ 0 h 1036"/>
                  <a:gd name="T56" fmla="*/ 0 w 232"/>
                  <a:gd name="T57" fmla="*/ 0 h 1036"/>
                  <a:gd name="T58" fmla="*/ 0 w 232"/>
                  <a:gd name="T59" fmla="*/ 0 h 1036"/>
                  <a:gd name="T60" fmla="*/ 0 w 232"/>
                  <a:gd name="T61" fmla="*/ 0 h 1036"/>
                  <a:gd name="T62" fmla="*/ 0 w 232"/>
                  <a:gd name="T63" fmla="*/ 0 h 1036"/>
                  <a:gd name="T64" fmla="*/ 0 w 232"/>
                  <a:gd name="T65" fmla="*/ 0 h 1036"/>
                  <a:gd name="T66" fmla="*/ 0 w 232"/>
                  <a:gd name="T67" fmla="*/ 0 h 1036"/>
                  <a:gd name="T68" fmla="*/ 0 w 232"/>
                  <a:gd name="T69" fmla="*/ 0 h 1036"/>
                  <a:gd name="T70" fmla="*/ 0 w 232"/>
                  <a:gd name="T71" fmla="*/ 0 h 1036"/>
                  <a:gd name="T72" fmla="*/ 0 w 232"/>
                  <a:gd name="T73" fmla="*/ 0 h 1036"/>
                  <a:gd name="T74" fmla="*/ 0 w 232"/>
                  <a:gd name="T75" fmla="*/ 0 h 1036"/>
                  <a:gd name="T76" fmla="*/ 0 w 232"/>
                  <a:gd name="T77" fmla="*/ 0 h 1036"/>
                  <a:gd name="T78" fmla="*/ 0 w 232"/>
                  <a:gd name="T79" fmla="*/ 0 h 1036"/>
                  <a:gd name="T80" fmla="*/ 0 w 232"/>
                  <a:gd name="T81" fmla="*/ 0 h 1036"/>
                  <a:gd name="T82" fmla="*/ 0 w 232"/>
                  <a:gd name="T83" fmla="*/ 0 h 1036"/>
                  <a:gd name="T84" fmla="*/ 0 w 232"/>
                  <a:gd name="T85" fmla="*/ 0 h 1036"/>
                  <a:gd name="T86" fmla="*/ 0 w 232"/>
                  <a:gd name="T87" fmla="*/ 0 h 1036"/>
                  <a:gd name="T88" fmla="*/ 0 w 232"/>
                  <a:gd name="T89" fmla="*/ 0 h 1036"/>
                  <a:gd name="T90" fmla="*/ 0 w 232"/>
                  <a:gd name="T91" fmla="*/ 0 h 1036"/>
                  <a:gd name="T92" fmla="*/ 0 w 232"/>
                  <a:gd name="T93" fmla="*/ 0 h 1036"/>
                  <a:gd name="T94" fmla="*/ 0 w 232"/>
                  <a:gd name="T95" fmla="*/ 0 h 1036"/>
                  <a:gd name="T96" fmla="*/ 0 w 232"/>
                  <a:gd name="T97" fmla="*/ 0 h 1036"/>
                  <a:gd name="T98" fmla="*/ 0 w 232"/>
                  <a:gd name="T99" fmla="*/ 0 h 1036"/>
                  <a:gd name="T100" fmla="*/ 0 w 232"/>
                  <a:gd name="T101" fmla="*/ 0 h 1036"/>
                  <a:gd name="T102" fmla="*/ 0 w 232"/>
                  <a:gd name="T103" fmla="*/ 0 h 1036"/>
                  <a:gd name="T104" fmla="*/ 0 w 232"/>
                  <a:gd name="T105" fmla="*/ 0 h 1036"/>
                  <a:gd name="T106" fmla="*/ 0 w 232"/>
                  <a:gd name="T107" fmla="*/ 0 h 1036"/>
                  <a:gd name="T108" fmla="*/ 0 w 232"/>
                  <a:gd name="T109" fmla="*/ 0 h 1036"/>
                  <a:gd name="T110" fmla="*/ 0 w 232"/>
                  <a:gd name="T111" fmla="*/ 0 h 1036"/>
                  <a:gd name="T112" fmla="*/ 0 w 232"/>
                  <a:gd name="T113" fmla="*/ 0 h 1036"/>
                  <a:gd name="T114" fmla="*/ 0 w 232"/>
                  <a:gd name="T115" fmla="*/ 0 h 1036"/>
                  <a:gd name="T116" fmla="*/ 0 w 232"/>
                  <a:gd name="T117" fmla="*/ 0 h 10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2"/>
                  <a:gd name="T178" fmla="*/ 0 h 1036"/>
                  <a:gd name="T179" fmla="*/ 232 w 232"/>
                  <a:gd name="T180" fmla="*/ 1036 h 10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2" h="1036">
                    <a:moveTo>
                      <a:pt x="199" y="34"/>
                    </a:moveTo>
                    <a:lnTo>
                      <a:pt x="190" y="27"/>
                    </a:lnTo>
                    <a:lnTo>
                      <a:pt x="181" y="20"/>
                    </a:lnTo>
                    <a:lnTo>
                      <a:pt x="171" y="14"/>
                    </a:lnTo>
                    <a:lnTo>
                      <a:pt x="161" y="9"/>
                    </a:lnTo>
                    <a:lnTo>
                      <a:pt x="151" y="6"/>
                    </a:lnTo>
                    <a:lnTo>
                      <a:pt x="139" y="2"/>
                    </a:lnTo>
                    <a:lnTo>
                      <a:pt x="129" y="1"/>
                    </a:lnTo>
                    <a:lnTo>
                      <a:pt x="117" y="0"/>
                    </a:lnTo>
                    <a:lnTo>
                      <a:pt x="94" y="2"/>
                    </a:lnTo>
                    <a:lnTo>
                      <a:pt x="72" y="10"/>
                    </a:lnTo>
                    <a:lnTo>
                      <a:pt x="52" y="20"/>
                    </a:lnTo>
                    <a:lnTo>
                      <a:pt x="35" y="34"/>
                    </a:lnTo>
                    <a:lnTo>
                      <a:pt x="20" y="51"/>
                    </a:lnTo>
                    <a:lnTo>
                      <a:pt x="10" y="71"/>
                    </a:lnTo>
                    <a:lnTo>
                      <a:pt x="2" y="94"/>
                    </a:lnTo>
                    <a:lnTo>
                      <a:pt x="0" y="117"/>
                    </a:lnTo>
                    <a:lnTo>
                      <a:pt x="0" y="919"/>
                    </a:lnTo>
                    <a:lnTo>
                      <a:pt x="1" y="931"/>
                    </a:lnTo>
                    <a:lnTo>
                      <a:pt x="2" y="942"/>
                    </a:lnTo>
                    <a:lnTo>
                      <a:pt x="6" y="953"/>
                    </a:lnTo>
                    <a:lnTo>
                      <a:pt x="10" y="964"/>
                    </a:lnTo>
                    <a:lnTo>
                      <a:pt x="14" y="974"/>
                    </a:lnTo>
                    <a:lnTo>
                      <a:pt x="20" y="984"/>
                    </a:lnTo>
                    <a:lnTo>
                      <a:pt x="27" y="993"/>
                    </a:lnTo>
                    <a:lnTo>
                      <a:pt x="34" y="1002"/>
                    </a:lnTo>
                    <a:lnTo>
                      <a:pt x="43" y="1009"/>
                    </a:lnTo>
                    <a:lnTo>
                      <a:pt x="52" y="1016"/>
                    </a:lnTo>
                    <a:lnTo>
                      <a:pt x="62" y="1022"/>
                    </a:lnTo>
                    <a:lnTo>
                      <a:pt x="72" y="1026"/>
                    </a:lnTo>
                    <a:lnTo>
                      <a:pt x="83" y="1031"/>
                    </a:lnTo>
                    <a:lnTo>
                      <a:pt x="95" y="1034"/>
                    </a:lnTo>
                    <a:lnTo>
                      <a:pt x="105" y="1035"/>
                    </a:lnTo>
                    <a:lnTo>
                      <a:pt x="117" y="1036"/>
                    </a:lnTo>
                    <a:lnTo>
                      <a:pt x="129" y="1035"/>
                    </a:lnTo>
                    <a:lnTo>
                      <a:pt x="139" y="1034"/>
                    </a:lnTo>
                    <a:lnTo>
                      <a:pt x="151" y="1031"/>
                    </a:lnTo>
                    <a:lnTo>
                      <a:pt x="161" y="1026"/>
                    </a:lnTo>
                    <a:lnTo>
                      <a:pt x="171" y="1022"/>
                    </a:lnTo>
                    <a:lnTo>
                      <a:pt x="181" y="1016"/>
                    </a:lnTo>
                    <a:lnTo>
                      <a:pt x="190" y="1009"/>
                    </a:lnTo>
                    <a:lnTo>
                      <a:pt x="199" y="1002"/>
                    </a:lnTo>
                    <a:lnTo>
                      <a:pt x="206" y="993"/>
                    </a:lnTo>
                    <a:lnTo>
                      <a:pt x="212" y="984"/>
                    </a:lnTo>
                    <a:lnTo>
                      <a:pt x="219" y="974"/>
                    </a:lnTo>
                    <a:lnTo>
                      <a:pt x="224" y="964"/>
                    </a:lnTo>
                    <a:lnTo>
                      <a:pt x="227" y="953"/>
                    </a:lnTo>
                    <a:lnTo>
                      <a:pt x="230" y="942"/>
                    </a:lnTo>
                    <a:lnTo>
                      <a:pt x="231" y="931"/>
                    </a:lnTo>
                    <a:lnTo>
                      <a:pt x="232" y="919"/>
                    </a:lnTo>
                    <a:lnTo>
                      <a:pt x="232" y="117"/>
                    </a:lnTo>
                    <a:lnTo>
                      <a:pt x="231" y="105"/>
                    </a:lnTo>
                    <a:lnTo>
                      <a:pt x="230" y="95"/>
                    </a:lnTo>
                    <a:lnTo>
                      <a:pt x="227" y="83"/>
                    </a:lnTo>
                    <a:lnTo>
                      <a:pt x="224" y="72"/>
                    </a:lnTo>
                    <a:lnTo>
                      <a:pt x="219" y="62"/>
                    </a:lnTo>
                    <a:lnTo>
                      <a:pt x="212" y="52"/>
                    </a:lnTo>
                    <a:lnTo>
                      <a:pt x="206" y="43"/>
                    </a:lnTo>
                    <a:lnTo>
                      <a:pt x="199" y="34"/>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41" name="Freeform 144"/>
              <p:cNvSpPr>
                <a:spLocks/>
              </p:cNvSpPr>
              <p:nvPr/>
            </p:nvSpPr>
            <p:spPr bwMode="auto">
              <a:xfrm>
                <a:off x="1195" y="3074"/>
                <a:ext cx="299" cy="113"/>
              </a:xfrm>
              <a:custGeom>
                <a:avLst/>
                <a:gdLst>
                  <a:gd name="T0" fmla="*/ 0 w 896"/>
                  <a:gd name="T1" fmla="*/ 0 h 340"/>
                  <a:gd name="T2" fmla="*/ 0 w 896"/>
                  <a:gd name="T3" fmla="*/ 0 h 340"/>
                  <a:gd name="T4" fmla="*/ 0 w 896"/>
                  <a:gd name="T5" fmla="*/ 0 h 340"/>
                  <a:gd name="T6" fmla="*/ 0 w 896"/>
                  <a:gd name="T7" fmla="*/ 0 h 340"/>
                  <a:gd name="T8" fmla="*/ 0 w 896"/>
                  <a:gd name="T9" fmla="*/ 0 h 340"/>
                  <a:gd name="T10" fmla="*/ 0 w 896"/>
                  <a:gd name="T11" fmla="*/ 0 h 340"/>
                  <a:gd name="T12" fmla="*/ 0 w 896"/>
                  <a:gd name="T13" fmla="*/ 0 h 340"/>
                  <a:gd name="T14" fmla="*/ 0 w 896"/>
                  <a:gd name="T15" fmla="*/ 0 h 340"/>
                  <a:gd name="T16" fmla="*/ 0 w 896"/>
                  <a:gd name="T17" fmla="*/ 0 h 340"/>
                  <a:gd name="T18" fmla="*/ 0 w 896"/>
                  <a:gd name="T19" fmla="*/ 0 h 340"/>
                  <a:gd name="T20" fmla="*/ 0 w 896"/>
                  <a:gd name="T21" fmla="*/ 0 h 340"/>
                  <a:gd name="T22" fmla="*/ 0 w 896"/>
                  <a:gd name="T23" fmla="*/ 0 h 340"/>
                  <a:gd name="T24" fmla="*/ 0 w 896"/>
                  <a:gd name="T25" fmla="*/ 0 h 340"/>
                  <a:gd name="T26" fmla="*/ 0 w 896"/>
                  <a:gd name="T27" fmla="*/ 0 h 340"/>
                  <a:gd name="T28" fmla="*/ 0 w 896"/>
                  <a:gd name="T29" fmla="*/ 0 h 340"/>
                  <a:gd name="T30" fmla="*/ 0 w 896"/>
                  <a:gd name="T31" fmla="*/ 0 h 340"/>
                  <a:gd name="T32" fmla="*/ 0 w 896"/>
                  <a:gd name="T33" fmla="*/ 0 h 340"/>
                  <a:gd name="T34" fmla="*/ 0 w 896"/>
                  <a:gd name="T35" fmla="*/ 0 h 340"/>
                  <a:gd name="T36" fmla="*/ 0 w 896"/>
                  <a:gd name="T37" fmla="*/ 0 h 340"/>
                  <a:gd name="T38" fmla="*/ 0 w 896"/>
                  <a:gd name="T39" fmla="*/ 0 h 340"/>
                  <a:gd name="T40" fmla="*/ 0 w 896"/>
                  <a:gd name="T41" fmla="*/ 0 h 340"/>
                  <a:gd name="T42" fmla="*/ 0 w 896"/>
                  <a:gd name="T43" fmla="*/ 0 h 340"/>
                  <a:gd name="T44" fmla="*/ 0 w 896"/>
                  <a:gd name="T45" fmla="*/ 0 h 340"/>
                  <a:gd name="T46" fmla="*/ 0 w 896"/>
                  <a:gd name="T47" fmla="*/ 0 h 340"/>
                  <a:gd name="T48" fmla="*/ 0 w 896"/>
                  <a:gd name="T49" fmla="*/ 0 h 340"/>
                  <a:gd name="T50" fmla="*/ 0 w 896"/>
                  <a:gd name="T51" fmla="*/ 0 h 340"/>
                  <a:gd name="T52" fmla="*/ 0 w 896"/>
                  <a:gd name="T53" fmla="*/ 0 h 340"/>
                  <a:gd name="T54" fmla="*/ 0 w 896"/>
                  <a:gd name="T55" fmla="*/ 0 h 340"/>
                  <a:gd name="T56" fmla="*/ 0 w 896"/>
                  <a:gd name="T57" fmla="*/ 0 h 340"/>
                  <a:gd name="T58" fmla="*/ 0 w 896"/>
                  <a:gd name="T59" fmla="*/ 0 h 340"/>
                  <a:gd name="T60" fmla="*/ 0 w 896"/>
                  <a:gd name="T61" fmla="*/ 0 h 340"/>
                  <a:gd name="T62" fmla="*/ 0 w 896"/>
                  <a:gd name="T63" fmla="*/ 0 h 340"/>
                  <a:gd name="T64" fmla="*/ 0 w 896"/>
                  <a:gd name="T65" fmla="*/ 0 h 340"/>
                  <a:gd name="T66" fmla="*/ 0 w 896"/>
                  <a:gd name="T67" fmla="*/ 0 h 340"/>
                  <a:gd name="T68" fmla="*/ 0 w 896"/>
                  <a:gd name="T69" fmla="*/ 0 h 340"/>
                  <a:gd name="T70" fmla="*/ 0 w 896"/>
                  <a:gd name="T71" fmla="*/ 0 h 340"/>
                  <a:gd name="T72" fmla="*/ 0 w 896"/>
                  <a:gd name="T73" fmla="*/ 0 h 340"/>
                  <a:gd name="T74" fmla="*/ 0 w 896"/>
                  <a:gd name="T75" fmla="*/ 0 h 340"/>
                  <a:gd name="T76" fmla="*/ 0 w 896"/>
                  <a:gd name="T77" fmla="*/ 0 h 340"/>
                  <a:gd name="T78" fmla="*/ 0 w 896"/>
                  <a:gd name="T79" fmla="*/ 0 h 340"/>
                  <a:gd name="T80" fmla="*/ 0 w 896"/>
                  <a:gd name="T81" fmla="*/ 0 h 340"/>
                  <a:gd name="T82" fmla="*/ 0 w 896"/>
                  <a:gd name="T83" fmla="*/ 0 h 340"/>
                  <a:gd name="T84" fmla="*/ 0 w 896"/>
                  <a:gd name="T85" fmla="*/ 0 h 340"/>
                  <a:gd name="T86" fmla="*/ 0 w 896"/>
                  <a:gd name="T87" fmla="*/ 0 h 340"/>
                  <a:gd name="T88" fmla="*/ 0 w 896"/>
                  <a:gd name="T89" fmla="*/ 0 h 340"/>
                  <a:gd name="T90" fmla="*/ 0 w 896"/>
                  <a:gd name="T91" fmla="*/ 0 h 340"/>
                  <a:gd name="T92" fmla="*/ 0 w 896"/>
                  <a:gd name="T93" fmla="*/ 0 h 340"/>
                  <a:gd name="T94" fmla="*/ 0 w 896"/>
                  <a:gd name="T95" fmla="*/ 0 h 340"/>
                  <a:gd name="T96" fmla="*/ 0 w 896"/>
                  <a:gd name="T97" fmla="*/ 0 h 340"/>
                  <a:gd name="T98" fmla="*/ 0 w 896"/>
                  <a:gd name="T99" fmla="*/ 0 h 3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96"/>
                  <a:gd name="T151" fmla="*/ 0 h 340"/>
                  <a:gd name="T152" fmla="*/ 896 w 896"/>
                  <a:gd name="T153" fmla="*/ 340 h 34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96" h="340">
                    <a:moveTo>
                      <a:pt x="825" y="132"/>
                    </a:moveTo>
                    <a:lnTo>
                      <a:pt x="809" y="117"/>
                    </a:lnTo>
                    <a:lnTo>
                      <a:pt x="791" y="102"/>
                    </a:lnTo>
                    <a:lnTo>
                      <a:pt x="773" y="89"/>
                    </a:lnTo>
                    <a:lnTo>
                      <a:pt x="753" y="77"/>
                    </a:lnTo>
                    <a:lnTo>
                      <a:pt x="732" y="65"/>
                    </a:lnTo>
                    <a:lnTo>
                      <a:pt x="710" y="53"/>
                    </a:lnTo>
                    <a:lnTo>
                      <a:pt x="687" y="44"/>
                    </a:lnTo>
                    <a:lnTo>
                      <a:pt x="663" y="35"/>
                    </a:lnTo>
                    <a:lnTo>
                      <a:pt x="639" y="27"/>
                    </a:lnTo>
                    <a:lnTo>
                      <a:pt x="613" y="20"/>
                    </a:lnTo>
                    <a:lnTo>
                      <a:pt x="587" y="14"/>
                    </a:lnTo>
                    <a:lnTo>
                      <a:pt x="560" y="9"/>
                    </a:lnTo>
                    <a:lnTo>
                      <a:pt x="534" y="5"/>
                    </a:lnTo>
                    <a:lnTo>
                      <a:pt x="505" y="2"/>
                    </a:lnTo>
                    <a:lnTo>
                      <a:pt x="477" y="1"/>
                    </a:lnTo>
                    <a:lnTo>
                      <a:pt x="449" y="0"/>
                    </a:lnTo>
                    <a:lnTo>
                      <a:pt x="403" y="1"/>
                    </a:lnTo>
                    <a:lnTo>
                      <a:pt x="359" y="7"/>
                    </a:lnTo>
                    <a:lnTo>
                      <a:pt x="315" y="13"/>
                    </a:lnTo>
                    <a:lnTo>
                      <a:pt x="275" y="24"/>
                    </a:lnTo>
                    <a:lnTo>
                      <a:pt x="236" y="35"/>
                    </a:lnTo>
                    <a:lnTo>
                      <a:pt x="199" y="50"/>
                    </a:lnTo>
                    <a:lnTo>
                      <a:pt x="164" y="67"/>
                    </a:lnTo>
                    <a:lnTo>
                      <a:pt x="132" y="85"/>
                    </a:lnTo>
                    <a:lnTo>
                      <a:pt x="103" y="106"/>
                    </a:lnTo>
                    <a:lnTo>
                      <a:pt x="77" y="128"/>
                    </a:lnTo>
                    <a:lnTo>
                      <a:pt x="55" y="153"/>
                    </a:lnTo>
                    <a:lnTo>
                      <a:pt x="35" y="177"/>
                    </a:lnTo>
                    <a:lnTo>
                      <a:pt x="21" y="205"/>
                    </a:lnTo>
                    <a:lnTo>
                      <a:pt x="10" y="232"/>
                    </a:lnTo>
                    <a:lnTo>
                      <a:pt x="3" y="261"/>
                    </a:lnTo>
                    <a:lnTo>
                      <a:pt x="0" y="291"/>
                    </a:lnTo>
                    <a:lnTo>
                      <a:pt x="0" y="308"/>
                    </a:lnTo>
                    <a:lnTo>
                      <a:pt x="0" y="340"/>
                    </a:lnTo>
                    <a:lnTo>
                      <a:pt x="33" y="340"/>
                    </a:lnTo>
                    <a:lnTo>
                      <a:pt x="50" y="340"/>
                    </a:lnTo>
                    <a:lnTo>
                      <a:pt x="846" y="340"/>
                    </a:lnTo>
                    <a:lnTo>
                      <a:pt x="863" y="340"/>
                    </a:lnTo>
                    <a:lnTo>
                      <a:pt x="896" y="340"/>
                    </a:lnTo>
                    <a:lnTo>
                      <a:pt x="896" y="308"/>
                    </a:lnTo>
                    <a:lnTo>
                      <a:pt x="896" y="291"/>
                    </a:lnTo>
                    <a:lnTo>
                      <a:pt x="895" y="269"/>
                    </a:lnTo>
                    <a:lnTo>
                      <a:pt x="892" y="248"/>
                    </a:lnTo>
                    <a:lnTo>
                      <a:pt x="886" y="227"/>
                    </a:lnTo>
                    <a:lnTo>
                      <a:pt x="878" y="207"/>
                    </a:lnTo>
                    <a:lnTo>
                      <a:pt x="869" y="188"/>
                    </a:lnTo>
                    <a:lnTo>
                      <a:pt x="856" y="168"/>
                    </a:lnTo>
                    <a:lnTo>
                      <a:pt x="842" y="150"/>
                    </a:lnTo>
                    <a:lnTo>
                      <a:pt x="825" y="132"/>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42" name="Freeform 145"/>
              <p:cNvSpPr>
                <a:spLocks/>
              </p:cNvSpPr>
              <p:nvPr/>
            </p:nvSpPr>
            <p:spPr bwMode="auto">
              <a:xfrm>
                <a:off x="1307" y="2742"/>
                <a:ext cx="78" cy="78"/>
              </a:xfrm>
              <a:custGeom>
                <a:avLst/>
                <a:gdLst>
                  <a:gd name="T0" fmla="*/ 0 w 233"/>
                  <a:gd name="T1" fmla="*/ 0 h 233"/>
                  <a:gd name="T2" fmla="*/ 0 w 233"/>
                  <a:gd name="T3" fmla="*/ 0 h 233"/>
                  <a:gd name="T4" fmla="*/ 0 w 233"/>
                  <a:gd name="T5" fmla="*/ 0 h 233"/>
                  <a:gd name="T6" fmla="*/ 0 w 233"/>
                  <a:gd name="T7" fmla="*/ 0 h 233"/>
                  <a:gd name="T8" fmla="*/ 0 w 233"/>
                  <a:gd name="T9" fmla="*/ 0 h 233"/>
                  <a:gd name="T10" fmla="*/ 0 w 233"/>
                  <a:gd name="T11" fmla="*/ 0 h 233"/>
                  <a:gd name="T12" fmla="*/ 0 w 233"/>
                  <a:gd name="T13" fmla="*/ 0 h 233"/>
                  <a:gd name="T14" fmla="*/ 0 w 233"/>
                  <a:gd name="T15" fmla="*/ 0 h 233"/>
                  <a:gd name="T16" fmla="*/ 0 w 233"/>
                  <a:gd name="T17" fmla="*/ 0 h 233"/>
                  <a:gd name="T18" fmla="*/ 0 w 233"/>
                  <a:gd name="T19" fmla="*/ 0 h 233"/>
                  <a:gd name="T20" fmla="*/ 0 w 233"/>
                  <a:gd name="T21" fmla="*/ 0 h 233"/>
                  <a:gd name="T22" fmla="*/ 0 w 233"/>
                  <a:gd name="T23" fmla="*/ 0 h 233"/>
                  <a:gd name="T24" fmla="*/ 0 w 233"/>
                  <a:gd name="T25" fmla="*/ 0 h 233"/>
                  <a:gd name="T26" fmla="*/ 0 w 233"/>
                  <a:gd name="T27" fmla="*/ 0 h 233"/>
                  <a:gd name="T28" fmla="*/ 0 w 233"/>
                  <a:gd name="T29" fmla="*/ 0 h 233"/>
                  <a:gd name="T30" fmla="*/ 0 w 233"/>
                  <a:gd name="T31" fmla="*/ 0 h 233"/>
                  <a:gd name="T32" fmla="*/ 0 w 233"/>
                  <a:gd name="T33" fmla="*/ 0 h 233"/>
                  <a:gd name="T34" fmla="*/ 0 w 233"/>
                  <a:gd name="T35" fmla="*/ 0 h 233"/>
                  <a:gd name="T36" fmla="*/ 0 w 233"/>
                  <a:gd name="T37" fmla="*/ 0 h 233"/>
                  <a:gd name="T38" fmla="*/ 0 w 233"/>
                  <a:gd name="T39" fmla="*/ 0 h 233"/>
                  <a:gd name="T40" fmla="*/ 0 w 233"/>
                  <a:gd name="T41" fmla="*/ 0 h 233"/>
                  <a:gd name="T42" fmla="*/ 0 w 233"/>
                  <a:gd name="T43" fmla="*/ 0 h 233"/>
                  <a:gd name="T44" fmla="*/ 0 w 233"/>
                  <a:gd name="T45" fmla="*/ 0 h 233"/>
                  <a:gd name="T46" fmla="*/ 0 w 233"/>
                  <a:gd name="T47" fmla="*/ 0 h 233"/>
                  <a:gd name="T48" fmla="*/ 0 w 233"/>
                  <a:gd name="T49" fmla="*/ 0 h 233"/>
                  <a:gd name="T50" fmla="*/ 0 w 233"/>
                  <a:gd name="T51" fmla="*/ 0 h 233"/>
                  <a:gd name="T52" fmla="*/ 0 w 233"/>
                  <a:gd name="T53" fmla="*/ 0 h 233"/>
                  <a:gd name="T54" fmla="*/ 0 w 233"/>
                  <a:gd name="T55" fmla="*/ 0 h 233"/>
                  <a:gd name="T56" fmla="*/ 0 w 233"/>
                  <a:gd name="T57" fmla="*/ 0 h 233"/>
                  <a:gd name="T58" fmla="*/ 0 w 233"/>
                  <a:gd name="T59" fmla="*/ 0 h 233"/>
                  <a:gd name="T60" fmla="*/ 0 w 233"/>
                  <a:gd name="T61" fmla="*/ 0 h 233"/>
                  <a:gd name="T62" fmla="*/ 0 w 233"/>
                  <a:gd name="T63" fmla="*/ 0 h 233"/>
                  <a:gd name="T64" fmla="*/ 0 w 233"/>
                  <a:gd name="T65" fmla="*/ 0 h 233"/>
                  <a:gd name="T66" fmla="*/ 0 w 233"/>
                  <a:gd name="T67" fmla="*/ 0 h 233"/>
                  <a:gd name="T68" fmla="*/ 0 w 233"/>
                  <a:gd name="T69" fmla="*/ 0 h 233"/>
                  <a:gd name="T70" fmla="*/ 0 w 233"/>
                  <a:gd name="T71" fmla="*/ 0 h 233"/>
                  <a:gd name="T72" fmla="*/ 0 w 233"/>
                  <a:gd name="T73" fmla="*/ 0 h 233"/>
                  <a:gd name="T74" fmla="*/ 0 w 233"/>
                  <a:gd name="T75" fmla="*/ 0 h 233"/>
                  <a:gd name="T76" fmla="*/ 0 w 233"/>
                  <a:gd name="T77" fmla="*/ 0 h 233"/>
                  <a:gd name="T78" fmla="*/ 0 w 233"/>
                  <a:gd name="T79" fmla="*/ 0 h 233"/>
                  <a:gd name="T80" fmla="*/ 0 w 233"/>
                  <a:gd name="T81" fmla="*/ 0 h 233"/>
                  <a:gd name="T82" fmla="*/ 0 w 233"/>
                  <a:gd name="T83" fmla="*/ 0 h 233"/>
                  <a:gd name="T84" fmla="*/ 0 w 233"/>
                  <a:gd name="T85" fmla="*/ 0 h 233"/>
                  <a:gd name="T86" fmla="*/ 0 w 233"/>
                  <a:gd name="T87" fmla="*/ 0 h 233"/>
                  <a:gd name="T88" fmla="*/ 0 w 233"/>
                  <a:gd name="T89" fmla="*/ 0 h 233"/>
                  <a:gd name="T90" fmla="*/ 0 w 233"/>
                  <a:gd name="T91" fmla="*/ 0 h 233"/>
                  <a:gd name="T92" fmla="*/ 0 w 233"/>
                  <a:gd name="T93" fmla="*/ 0 h 233"/>
                  <a:gd name="T94" fmla="*/ 0 w 233"/>
                  <a:gd name="T95" fmla="*/ 0 h 233"/>
                  <a:gd name="T96" fmla="*/ 0 w 233"/>
                  <a:gd name="T97" fmla="*/ 0 h 233"/>
                  <a:gd name="T98" fmla="*/ 0 w 233"/>
                  <a:gd name="T99" fmla="*/ 0 h 233"/>
                  <a:gd name="T100" fmla="*/ 0 w 233"/>
                  <a:gd name="T101" fmla="*/ 0 h 233"/>
                  <a:gd name="T102" fmla="*/ 0 w 233"/>
                  <a:gd name="T103" fmla="*/ 0 h 233"/>
                  <a:gd name="T104" fmla="*/ 0 w 233"/>
                  <a:gd name="T105" fmla="*/ 0 h 233"/>
                  <a:gd name="T106" fmla="*/ 0 w 233"/>
                  <a:gd name="T107" fmla="*/ 0 h 233"/>
                  <a:gd name="T108" fmla="*/ 0 w 233"/>
                  <a:gd name="T109" fmla="*/ 0 h 233"/>
                  <a:gd name="T110" fmla="*/ 0 w 233"/>
                  <a:gd name="T111" fmla="*/ 0 h 233"/>
                  <a:gd name="T112" fmla="*/ 0 w 233"/>
                  <a:gd name="T113" fmla="*/ 0 h 23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33"/>
                  <a:gd name="T172" fmla="*/ 0 h 233"/>
                  <a:gd name="T173" fmla="*/ 233 w 233"/>
                  <a:gd name="T174" fmla="*/ 233 h 23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33" h="233">
                    <a:moveTo>
                      <a:pt x="199" y="34"/>
                    </a:moveTo>
                    <a:lnTo>
                      <a:pt x="190" y="26"/>
                    </a:lnTo>
                    <a:lnTo>
                      <a:pt x="181" y="20"/>
                    </a:lnTo>
                    <a:lnTo>
                      <a:pt x="171" y="14"/>
                    </a:lnTo>
                    <a:lnTo>
                      <a:pt x="162" y="8"/>
                    </a:lnTo>
                    <a:lnTo>
                      <a:pt x="151" y="5"/>
                    </a:lnTo>
                    <a:lnTo>
                      <a:pt x="139" y="2"/>
                    </a:lnTo>
                    <a:lnTo>
                      <a:pt x="129" y="1"/>
                    </a:lnTo>
                    <a:lnTo>
                      <a:pt x="117" y="0"/>
                    </a:lnTo>
                    <a:lnTo>
                      <a:pt x="94" y="2"/>
                    </a:lnTo>
                    <a:lnTo>
                      <a:pt x="72" y="9"/>
                    </a:lnTo>
                    <a:lnTo>
                      <a:pt x="51" y="20"/>
                    </a:lnTo>
                    <a:lnTo>
                      <a:pt x="34" y="34"/>
                    </a:lnTo>
                    <a:lnTo>
                      <a:pt x="21" y="52"/>
                    </a:lnTo>
                    <a:lnTo>
                      <a:pt x="10" y="71"/>
                    </a:lnTo>
                    <a:lnTo>
                      <a:pt x="3" y="93"/>
                    </a:lnTo>
                    <a:lnTo>
                      <a:pt x="0" y="116"/>
                    </a:lnTo>
                    <a:lnTo>
                      <a:pt x="2" y="128"/>
                    </a:lnTo>
                    <a:lnTo>
                      <a:pt x="3" y="140"/>
                    </a:lnTo>
                    <a:lnTo>
                      <a:pt x="6" y="150"/>
                    </a:lnTo>
                    <a:lnTo>
                      <a:pt x="9" y="161"/>
                    </a:lnTo>
                    <a:lnTo>
                      <a:pt x="14" y="171"/>
                    </a:lnTo>
                    <a:lnTo>
                      <a:pt x="20" y="181"/>
                    </a:lnTo>
                    <a:lnTo>
                      <a:pt x="27" y="191"/>
                    </a:lnTo>
                    <a:lnTo>
                      <a:pt x="34" y="199"/>
                    </a:lnTo>
                    <a:lnTo>
                      <a:pt x="43" y="206"/>
                    </a:lnTo>
                    <a:lnTo>
                      <a:pt x="52" y="214"/>
                    </a:lnTo>
                    <a:lnTo>
                      <a:pt x="62" y="219"/>
                    </a:lnTo>
                    <a:lnTo>
                      <a:pt x="73" y="224"/>
                    </a:lnTo>
                    <a:lnTo>
                      <a:pt x="83" y="228"/>
                    </a:lnTo>
                    <a:lnTo>
                      <a:pt x="94" y="231"/>
                    </a:lnTo>
                    <a:lnTo>
                      <a:pt x="105" y="232"/>
                    </a:lnTo>
                    <a:lnTo>
                      <a:pt x="117" y="233"/>
                    </a:lnTo>
                    <a:lnTo>
                      <a:pt x="129" y="232"/>
                    </a:lnTo>
                    <a:lnTo>
                      <a:pt x="139" y="231"/>
                    </a:lnTo>
                    <a:lnTo>
                      <a:pt x="151" y="228"/>
                    </a:lnTo>
                    <a:lnTo>
                      <a:pt x="162" y="224"/>
                    </a:lnTo>
                    <a:lnTo>
                      <a:pt x="171" y="219"/>
                    </a:lnTo>
                    <a:lnTo>
                      <a:pt x="181" y="214"/>
                    </a:lnTo>
                    <a:lnTo>
                      <a:pt x="190" y="206"/>
                    </a:lnTo>
                    <a:lnTo>
                      <a:pt x="199" y="199"/>
                    </a:lnTo>
                    <a:lnTo>
                      <a:pt x="206" y="191"/>
                    </a:lnTo>
                    <a:lnTo>
                      <a:pt x="214" y="181"/>
                    </a:lnTo>
                    <a:lnTo>
                      <a:pt x="219" y="171"/>
                    </a:lnTo>
                    <a:lnTo>
                      <a:pt x="224" y="161"/>
                    </a:lnTo>
                    <a:lnTo>
                      <a:pt x="227" y="150"/>
                    </a:lnTo>
                    <a:lnTo>
                      <a:pt x="231" y="140"/>
                    </a:lnTo>
                    <a:lnTo>
                      <a:pt x="232" y="128"/>
                    </a:lnTo>
                    <a:lnTo>
                      <a:pt x="233" y="116"/>
                    </a:lnTo>
                    <a:lnTo>
                      <a:pt x="232" y="105"/>
                    </a:lnTo>
                    <a:lnTo>
                      <a:pt x="231" y="94"/>
                    </a:lnTo>
                    <a:lnTo>
                      <a:pt x="227" y="82"/>
                    </a:lnTo>
                    <a:lnTo>
                      <a:pt x="224" y="72"/>
                    </a:lnTo>
                    <a:lnTo>
                      <a:pt x="219" y="61"/>
                    </a:lnTo>
                    <a:lnTo>
                      <a:pt x="214" y="52"/>
                    </a:lnTo>
                    <a:lnTo>
                      <a:pt x="206" y="42"/>
                    </a:lnTo>
                    <a:lnTo>
                      <a:pt x="199" y="34"/>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43" name="Freeform 146"/>
              <p:cNvSpPr>
                <a:spLocks/>
              </p:cNvSpPr>
              <p:nvPr/>
            </p:nvSpPr>
            <p:spPr bwMode="auto">
              <a:xfrm>
                <a:off x="1318" y="2753"/>
                <a:ext cx="56" cy="56"/>
              </a:xfrm>
              <a:custGeom>
                <a:avLst/>
                <a:gdLst>
                  <a:gd name="T0" fmla="*/ 0 w 167"/>
                  <a:gd name="T1" fmla="*/ 0 h 166"/>
                  <a:gd name="T2" fmla="*/ 0 w 167"/>
                  <a:gd name="T3" fmla="*/ 0 h 166"/>
                  <a:gd name="T4" fmla="*/ 0 w 167"/>
                  <a:gd name="T5" fmla="*/ 0 h 166"/>
                  <a:gd name="T6" fmla="*/ 0 w 167"/>
                  <a:gd name="T7" fmla="*/ 0 h 166"/>
                  <a:gd name="T8" fmla="*/ 0 w 167"/>
                  <a:gd name="T9" fmla="*/ 0 h 166"/>
                  <a:gd name="T10" fmla="*/ 0 w 167"/>
                  <a:gd name="T11" fmla="*/ 0 h 166"/>
                  <a:gd name="T12" fmla="*/ 0 w 167"/>
                  <a:gd name="T13" fmla="*/ 0 h 166"/>
                  <a:gd name="T14" fmla="*/ 0 w 167"/>
                  <a:gd name="T15" fmla="*/ 0 h 166"/>
                  <a:gd name="T16" fmla="*/ 0 w 167"/>
                  <a:gd name="T17" fmla="*/ 0 h 166"/>
                  <a:gd name="T18" fmla="*/ 0 w 167"/>
                  <a:gd name="T19" fmla="*/ 0 h 166"/>
                  <a:gd name="T20" fmla="*/ 0 w 167"/>
                  <a:gd name="T21" fmla="*/ 0 h 166"/>
                  <a:gd name="T22" fmla="*/ 0 w 167"/>
                  <a:gd name="T23" fmla="*/ 0 h 166"/>
                  <a:gd name="T24" fmla="*/ 0 w 167"/>
                  <a:gd name="T25" fmla="*/ 0 h 166"/>
                  <a:gd name="T26" fmla="*/ 0 w 167"/>
                  <a:gd name="T27" fmla="*/ 0 h 166"/>
                  <a:gd name="T28" fmla="*/ 0 w 167"/>
                  <a:gd name="T29" fmla="*/ 0 h 166"/>
                  <a:gd name="T30" fmla="*/ 0 w 167"/>
                  <a:gd name="T31" fmla="*/ 0 h 166"/>
                  <a:gd name="T32" fmla="*/ 0 w 167"/>
                  <a:gd name="T33" fmla="*/ 0 h 166"/>
                  <a:gd name="T34" fmla="*/ 0 w 167"/>
                  <a:gd name="T35" fmla="*/ 0 h 166"/>
                  <a:gd name="T36" fmla="*/ 0 w 167"/>
                  <a:gd name="T37" fmla="*/ 0 h 166"/>
                  <a:gd name="T38" fmla="*/ 0 w 167"/>
                  <a:gd name="T39" fmla="*/ 0 h 166"/>
                  <a:gd name="T40" fmla="*/ 0 w 167"/>
                  <a:gd name="T41" fmla="*/ 0 h 166"/>
                  <a:gd name="T42" fmla="*/ 0 w 167"/>
                  <a:gd name="T43" fmla="*/ 0 h 166"/>
                  <a:gd name="T44" fmla="*/ 0 w 167"/>
                  <a:gd name="T45" fmla="*/ 0 h 166"/>
                  <a:gd name="T46" fmla="*/ 0 w 167"/>
                  <a:gd name="T47" fmla="*/ 0 h 166"/>
                  <a:gd name="T48" fmla="*/ 0 w 167"/>
                  <a:gd name="T49" fmla="*/ 0 h 166"/>
                  <a:gd name="T50" fmla="*/ 0 w 167"/>
                  <a:gd name="T51" fmla="*/ 0 h 166"/>
                  <a:gd name="T52" fmla="*/ 0 w 167"/>
                  <a:gd name="T53" fmla="*/ 0 h 166"/>
                  <a:gd name="T54" fmla="*/ 0 w 167"/>
                  <a:gd name="T55" fmla="*/ 0 h 166"/>
                  <a:gd name="T56" fmla="*/ 0 w 167"/>
                  <a:gd name="T57" fmla="*/ 0 h 166"/>
                  <a:gd name="T58" fmla="*/ 0 w 167"/>
                  <a:gd name="T59" fmla="*/ 0 h 166"/>
                  <a:gd name="T60" fmla="*/ 0 w 167"/>
                  <a:gd name="T61" fmla="*/ 0 h 166"/>
                  <a:gd name="T62" fmla="*/ 0 w 167"/>
                  <a:gd name="T63" fmla="*/ 0 h 166"/>
                  <a:gd name="T64" fmla="*/ 0 w 167"/>
                  <a:gd name="T65" fmla="*/ 0 h 166"/>
                  <a:gd name="T66" fmla="*/ 0 w 167"/>
                  <a:gd name="T67" fmla="*/ 0 h 166"/>
                  <a:gd name="T68" fmla="*/ 0 w 167"/>
                  <a:gd name="T69" fmla="*/ 0 h 166"/>
                  <a:gd name="T70" fmla="*/ 0 w 167"/>
                  <a:gd name="T71" fmla="*/ 0 h 166"/>
                  <a:gd name="T72" fmla="*/ 0 w 167"/>
                  <a:gd name="T73" fmla="*/ 0 h 166"/>
                  <a:gd name="T74" fmla="*/ 0 w 167"/>
                  <a:gd name="T75" fmla="*/ 0 h 166"/>
                  <a:gd name="T76" fmla="*/ 0 w 167"/>
                  <a:gd name="T77" fmla="*/ 0 h 166"/>
                  <a:gd name="T78" fmla="*/ 0 w 167"/>
                  <a:gd name="T79" fmla="*/ 0 h 166"/>
                  <a:gd name="T80" fmla="*/ 0 w 167"/>
                  <a:gd name="T81" fmla="*/ 0 h 166"/>
                  <a:gd name="T82" fmla="*/ 0 w 167"/>
                  <a:gd name="T83" fmla="*/ 0 h 166"/>
                  <a:gd name="T84" fmla="*/ 0 w 167"/>
                  <a:gd name="T85" fmla="*/ 0 h 166"/>
                  <a:gd name="T86" fmla="*/ 0 w 167"/>
                  <a:gd name="T87" fmla="*/ 0 h 166"/>
                  <a:gd name="T88" fmla="*/ 0 w 167"/>
                  <a:gd name="T89" fmla="*/ 0 h 16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7"/>
                  <a:gd name="T136" fmla="*/ 0 h 166"/>
                  <a:gd name="T137" fmla="*/ 167 w 167"/>
                  <a:gd name="T138" fmla="*/ 166 h 16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7" h="166">
                    <a:moveTo>
                      <a:pt x="84" y="166"/>
                    </a:moveTo>
                    <a:lnTo>
                      <a:pt x="93" y="166"/>
                    </a:lnTo>
                    <a:lnTo>
                      <a:pt x="100" y="165"/>
                    </a:lnTo>
                    <a:lnTo>
                      <a:pt x="108" y="163"/>
                    </a:lnTo>
                    <a:lnTo>
                      <a:pt x="116" y="160"/>
                    </a:lnTo>
                    <a:lnTo>
                      <a:pt x="123" y="157"/>
                    </a:lnTo>
                    <a:lnTo>
                      <a:pt x="130" y="152"/>
                    </a:lnTo>
                    <a:lnTo>
                      <a:pt x="136" y="147"/>
                    </a:lnTo>
                    <a:lnTo>
                      <a:pt x="142" y="142"/>
                    </a:lnTo>
                    <a:lnTo>
                      <a:pt x="153" y="129"/>
                    </a:lnTo>
                    <a:lnTo>
                      <a:pt x="160" y="114"/>
                    </a:lnTo>
                    <a:lnTo>
                      <a:pt x="165" y="98"/>
                    </a:lnTo>
                    <a:lnTo>
                      <a:pt x="167" y="82"/>
                    </a:lnTo>
                    <a:lnTo>
                      <a:pt x="165" y="66"/>
                    </a:lnTo>
                    <a:lnTo>
                      <a:pt x="160" y="51"/>
                    </a:lnTo>
                    <a:lnTo>
                      <a:pt x="153" y="37"/>
                    </a:lnTo>
                    <a:lnTo>
                      <a:pt x="142" y="24"/>
                    </a:lnTo>
                    <a:lnTo>
                      <a:pt x="136" y="19"/>
                    </a:lnTo>
                    <a:lnTo>
                      <a:pt x="130" y="13"/>
                    </a:lnTo>
                    <a:lnTo>
                      <a:pt x="123" y="9"/>
                    </a:lnTo>
                    <a:lnTo>
                      <a:pt x="116" y="6"/>
                    </a:lnTo>
                    <a:lnTo>
                      <a:pt x="108" y="3"/>
                    </a:lnTo>
                    <a:lnTo>
                      <a:pt x="100" y="1"/>
                    </a:lnTo>
                    <a:lnTo>
                      <a:pt x="93" y="0"/>
                    </a:lnTo>
                    <a:lnTo>
                      <a:pt x="84" y="0"/>
                    </a:lnTo>
                    <a:lnTo>
                      <a:pt x="67" y="2"/>
                    </a:lnTo>
                    <a:lnTo>
                      <a:pt x="51" y="6"/>
                    </a:lnTo>
                    <a:lnTo>
                      <a:pt x="37" y="13"/>
                    </a:lnTo>
                    <a:lnTo>
                      <a:pt x="25" y="24"/>
                    </a:lnTo>
                    <a:lnTo>
                      <a:pt x="14" y="36"/>
                    </a:lnTo>
                    <a:lnTo>
                      <a:pt x="7" y="51"/>
                    </a:lnTo>
                    <a:lnTo>
                      <a:pt x="2" y="65"/>
                    </a:lnTo>
                    <a:lnTo>
                      <a:pt x="0" y="82"/>
                    </a:lnTo>
                    <a:lnTo>
                      <a:pt x="1" y="98"/>
                    </a:lnTo>
                    <a:lnTo>
                      <a:pt x="7" y="114"/>
                    </a:lnTo>
                    <a:lnTo>
                      <a:pt x="14" y="129"/>
                    </a:lnTo>
                    <a:lnTo>
                      <a:pt x="25" y="142"/>
                    </a:lnTo>
                    <a:lnTo>
                      <a:pt x="31" y="147"/>
                    </a:lnTo>
                    <a:lnTo>
                      <a:pt x="37" y="152"/>
                    </a:lnTo>
                    <a:lnTo>
                      <a:pt x="45" y="157"/>
                    </a:lnTo>
                    <a:lnTo>
                      <a:pt x="52" y="160"/>
                    </a:lnTo>
                    <a:lnTo>
                      <a:pt x="60" y="163"/>
                    </a:lnTo>
                    <a:lnTo>
                      <a:pt x="68" y="165"/>
                    </a:lnTo>
                    <a:lnTo>
                      <a:pt x="76" y="166"/>
                    </a:lnTo>
                    <a:lnTo>
                      <a:pt x="84" y="16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44" name="Freeform 147"/>
              <p:cNvSpPr>
                <a:spLocks/>
              </p:cNvSpPr>
              <p:nvPr/>
            </p:nvSpPr>
            <p:spPr bwMode="auto">
              <a:xfrm>
                <a:off x="1329" y="2764"/>
                <a:ext cx="34" cy="34"/>
              </a:xfrm>
              <a:custGeom>
                <a:avLst/>
                <a:gdLst>
                  <a:gd name="T0" fmla="*/ 0 w 101"/>
                  <a:gd name="T1" fmla="*/ 0 h 100"/>
                  <a:gd name="T2" fmla="*/ 0 w 101"/>
                  <a:gd name="T3" fmla="*/ 0 h 100"/>
                  <a:gd name="T4" fmla="*/ 0 w 101"/>
                  <a:gd name="T5" fmla="*/ 0 h 100"/>
                  <a:gd name="T6" fmla="*/ 0 w 101"/>
                  <a:gd name="T7" fmla="*/ 0 h 100"/>
                  <a:gd name="T8" fmla="*/ 0 w 101"/>
                  <a:gd name="T9" fmla="*/ 0 h 100"/>
                  <a:gd name="T10" fmla="*/ 0 w 101"/>
                  <a:gd name="T11" fmla="*/ 0 h 100"/>
                  <a:gd name="T12" fmla="*/ 0 w 101"/>
                  <a:gd name="T13" fmla="*/ 0 h 100"/>
                  <a:gd name="T14" fmla="*/ 0 w 101"/>
                  <a:gd name="T15" fmla="*/ 0 h 100"/>
                  <a:gd name="T16" fmla="*/ 0 w 101"/>
                  <a:gd name="T17" fmla="*/ 0 h 100"/>
                  <a:gd name="T18" fmla="*/ 0 w 101"/>
                  <a:gd name="T19" fmla="*/ 0 h 100"/>
                  <a:gd name="T20" fmla="*/ 0 w 101"/>
                  <a:gd name="T21" fmla="*/ 0 h 100"/>
                  <a:gd name="T22" fmla="*/ 0 w 101"/>
                  <a:gd name="T23" fmla="*/ 0 h 100"/>
                  <a:gd name="T24" fmla="*/ 0 w 101"/>
                  <a:gd name="T25" fmla="*/ 0 h 100"/>
                  <a:gd name="T26" fmla="*/ 0 w 101"/>
                  <a:gd name="T27" fmla="*/ 0 h 100"/>
                  <a:gd name="T28" fmla="*/ 0 w 101"/>
                  <a:gd name="T29" fmla="*/ 0 h 100"/>
                  <a:gd name="T30" fmla="*/ 0 w 101"/>
                  <a:gd name="T31" fmla="*/ 0 h 100"/>
                  <a:gd name="T32" fmla="*/ 0 w 101"/>
                  <a:gd name="T33" fmla="*/ 0 h 100"/>
                  <a:gd name="T34" fmla="*/ 0 w 101"/>
                  <a:gd name="T35" fmla="*/ 0 h 100"/>
                  <a:gd name="T36" fmla="*/ 0 w 101"/>
                  <a:gd name="T37" fmla="*/ 0 h 100"/>
                  <a:gd name="T38" fmla="*/ 0 w 101"/>
                  <a:gd name="T39" fmla="*/ 0 h 100"/>
                  <a:gd name="T40" fmla="*/ 0 w 101"/>
                  <a:gd name="T41" fmla="*/ 0 h 100"/>
                  <a:gd name="T42" fmla="*/ 0 w 101"/>
                  <a:gd name="T43" fmla="*/ 0 h 100"/>
                  <a:gd name="T44" fmla="*/ 0 w 101"/>
                  <a:gd name="T45" fmla="*/ 0 h 100"/>
                  <a:gd name="T46" fmla="*/ 0 w 101"/>
                  <a:gd name="T47" fmla="*/ 0 h 100"/>
                  <a:gd name="T48" fmla="*/ 0 w 101"/>
                  <a:gd name="T49" fmla="*/ 0 h 100"/>
                  <a:gd name="T50" fmla="*/ 0 w 101"/>
                  <a:gd name="T51" fmla="*/ 0 h 100"/>
                  <a:gd name="T52" fmla="*/ 0 w 101"/>
                  <a:gd name="T53" fmla="*/ 0 h 100"/>
                  <a:gd name="T54" fmla="*/ 0 w 101"/>
                  <a:gd name="T55" fmla="*/ 0 h 100"/>
                  <a:gd name="T56" fmla="*/ 0 w 101"/>
                  <a:gd name="T57" fmla="*/ 0 h 100"/>
                  <a:gd name="T58" fmla="*/ 0 w 101"/>
                  <a:gd name="T59" fmla="*/ 0 h 100"/>
                  <a:gd name="T60" fmla="*/ 0 w 101"/>
                  <a:gd name="T61" fmla="*/ 0 h 100"/>
                  <a:gd name="T62" fmla="*/ 0 w 101"/>
                  <a:gd name="T63" fmla="*/ 0 h 100"/>
                  <a:gd name="T64" fmla="*/ 0 w 101"/>
                  <a:gd name="T65" fmla="*/ 0 h 100"/>
                  <a:gd name="T66" fmla="*/ 0 w 101"/>
                  <a:gd name="T67" fmla="*/ 0 h 100"/>
                  <a:gd name="T68" fmla="*/ 0 w 101"/>
                  <a:gd name="T69" fmla="*/ 0 h 100"/>
                  <a:gd name="T70" fmla="*/ 0 w 101"/>
                  <a:gd name="T71" fmla="*/ 0 h 100"/>
                  <a:gd name="T72" fmla="*/ 0 w 101"/>
                  <a:gd name="T73" fmla="*/ 0 h 100"/>
                  <a:gd name="T74" fmla="*/ 0 w 101"/>
                  <a:gd name="T75" fmla="*/ 0 h 100"/>
                  <a:gd name="T76" fmla="*/ 0 w 101"/>
                  <a:gd name="T77" fmla="*/ 0 h 100"/>
                  <a:gd name="T78" fmla="*/ 0 w 101"/>
                  <a:gd name="T79" fmla="*/ 0 h 100"/>
                  <a:gd name="T80" fmla="*/ 0 w 101"/>
                  <a:gd name="T81" fmla="*/ 0 h 100"/>
                  <a:gd name="T82" fmla="*/ 0 w 101"/>
                  <a:gd name="T83" fmla="*/ 0 h 100"/>
                  <a:gd name="T84" fmla="*/ 0 w 101"/>
                  <a:gd name="T85" fmla="*/ 0 h 100"/>
                  <a:gd name="T86" fmla="*/ 0 w 101"/>
                  <a:gd name="T87" fmla="*/ 0 h 100"/>
                  <a:gd name="T88" fmla="*/ 0 w 101"/>
                  <a:gd name="T89" fmla="*/ 0 h 1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1"/>
                  <a:gd name="T136" fmla="*/ 0 h 100"/>
                  <a:gd name="T137" fmla="*/ 101 w 101"/>
                  <a:gd name="T138" fmla="*/ 100 h 10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1" h="100">
                    <a:moveTo>
                      <a:pt x="0" y="49"/>
                    </a:moveTo>
                    <a:lnTo>
                      <a:pt x="1" y="40"/>
                    </a:lnTo>
                    <a:lnTo>
                      <a:pt x="4" y="30"/>
                    </a:lnTo>
                    <a:lnTo>
                      <a:pt x="9" y="22"/>
                    </a:lnTo>
                    <a:lnTo>
                      <a:pt x="15" y="14"/>
                    </a:lnTo>
                    <a:lnTo>
                      <a:pt x="19" y="11"/>
                    </a:lnTo>
                    <a:lnTo>
                      <a:pt x="22" y="8"/>
                    </a:lnTo>
                    <a:lnTo>
                      <a:pt x="27" y="6"/>
                    </a:lnTo>
                    <a:lnTo>
                      <a:pt x="32" y="4"/>
                    </a:lnTo>
                    <a:lnTo>
                      <a:pt x="36" y="2"/>
                    </a:lnTo>
                    <a:lnTo>
                      <a:pt x="40" y="1"/>
                    </a:lnTo>
                    <a:lnTo>
                      <a:pt x="46" y="0"/>
                    </a:lnTo>
                    <a:lnTo>
                      <a:pt x="51" y="0"/>
                    </a:lnTo>
                    <a:lnTo>
                      <a:pt x="56" y="0"/>
                    </a:lnTo>
                    <a:lnTo>
                      <a:pt x="61" y="1"/>
                    </a:lnTo>
                    <a:lnTo>
                      <a:pt x="66" y="2"/>
                    </a:lnTo>
                    <a:lnTo>
                      <a:pt x="70" y="4"/>
                    </a:lnTo>
                    <a:lnTo>
                      <a:pt x="74" y="6"/>
                    </a:lnTo>
                    <a:lnTo>
                      <a:pt x="79" y="8"/>
                    </a:lnTo>
                    <a:lnTo>
                      <a:pt x="83" y="11"/>
                    </a:lnTo>
                    <a:lnTo>
                      <a:pt x="86" y="14"/>
                    </a:lnTo>
                    <a:lnTo>
                      <a:pt x="92" y="22"/>
                    </a:lnTo>
                    <a:lnTo>
                      <a:pt x="97" y="30"/>
                    </a:lnTo>
                    <a:lnTo>
                      <a:pt x="100" y="40"/>
                    </a:lnTo>
                    <a:lnTo>
                      <a:pt x="101" y="49"/>
                    </a:lnTo>
                    <a:lnTo>
                      <a:pt x="100" y="60"/>
                    </a:lnTo>
                    <a:lnTo>
                      <a:pt x="97" y="68"/>
                    </a:lnTo>
                    <a:lnTo>
                      <a:pt x="92" y="78"/>
                    </a:lnTo>
                    <a:lnTo>
                      <a:pt x="86" y="85"/>
                    </a:lnTo>
                    <a:lnTo>
                      <a:pt x="79" y="92"/>
                    </a:lnTo>
                    <a:lnTo>
                      <a:pt x="70" y="96"/>
                    </a:lnTo>
                    <a:lnTo>
                      <a:pt x="61" y="99"/>
                    </a:lnTo>
                    <a:lnTo>
                      <a:pt x="51" y="100"/>
                    </a:lnTo>
                    <a:lnTo>
                      <a:pt x="46" y="100"/>
                    </a:lnTo>
                    <a:lnTo>
                      <a:pt x="40" y="99"/>
                    </a:lnTo>
                    <a:lnTo>
                      <a:pt x="36" y="98"/>
                    </a:lnTo>
                    <a:lnTo>
                      <a:pt x="32" y="96"/>
                    </a:lnTo>
                    <a:lnTo>
                      <a:pt x="27" y="94"/>
                    </a:lnTo>
                    <a:lnTo>
                      <a:pt x="22" y="92"/>
                    </a:lnTo>
                    <a:lnTo>
                      <a:pt x="19" y="89"/>
                    </a:lnTo>
                    <a:lnTo>
                      <a:pt x="15" y="85"/>
                    </a:lnTo>
                    <a:lnTo>
                      <a:pt x="9" y="78"/>
                    </a:lnTo>
                    <a:lnTo>
                      <a:pt x="4" y="68"/>
                    </a:lnTo>
                    <a:lnTo>
                      <a:pt x="1" y="60"/>
                    </a:lnTo>
                    <a:lnTo>
                      <a:pt x="0" y="49"/>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45" name="Freeform 148"/>
              <p:cNvSpPr>
                <a:spLocks/>
              </p:cNvSpPr>
              <p:nvPr/>
            </p:nvSpPr>
            <p:spPr bwMode="auto">
              <a:xfrm>
                <a:off x="1396" y="2867"/>
                <a:ext cx="244" cy="153"/>
              </a:xfrm>
              <a:custGeom>
                <a:avLst/>
                <a:gdLst>
                  <a:gd name="T0" fmla="*/ 0 w 733"/>
                  <a:gd name="T1" fmla="*/ 0 h 461"/>
                  <a:gd name="T2" fmla="*/ 0 w 733"/>
                  <a:gd name="T3" fmla="*/ 0 h 461"/>
                  <a:gd name="T4" fmla="*/ 0 w 733"/>
                  <a:gd name="T5" fmla="*/ 0 h 461"/>
                  <a:gd name="T6" fmla="*/ 0 w 733"/>
                  <a:gd name="T7" fmla="*/ 0 h 461"/>
                  <a:gd name="T8" fmla="*/ 0 w 733"/>
                  <a:gd name="T9" fmla="*/ 0 h 461"/>
                  <a:gd name="T10" fmla="*/ 0 w 733"/>
                  <a:gd name="T11" fmla="*/ 0 h 461"/>
                  <a:gd name="T12" fmla="*/ 0 w 733"/>
                  <a:gd name="T13" fmla="*/ 0 h 461"/>
                  <a:gd name="T14" fmla="*/ 0 w 733"/>
                  <a:gd name="T15" fmla="*/ 0 h 461"/>
                  <a:gd name="T16" fmla="*/ 0 w 733"/>
                  <a:gd name="T17" fmla="*/ 0 h 461"/>
                  <a:gd name="T18" fmla="*/ 0 w 733"/>
                  <a:gd name="T19" fmla="*/ 0 h 461"/>
                  <a:gd name="T20" fmla="*/ 0 w 733"/>
                  <a:gd name="T21" fmla="*/ 0 h 461"/>
                  <a:gd name="T22" fmla="*/ 0 w 733"/>
                  <a:gd name="T23" fmla="*/ 0 h 461"/>
                  <a:gd name="T24" fmla="*/ 0 w 733"/>
                  <a:gd name="T25" fmla="*/ 0 h 461"/>
                  <a:gd name="T26" fmla="*/ 0 w 733"/>
                  <a:gd name="T27" fmla="*/ 0 h 461"/>
                  <a:gd name="T28" fmla="*/ 0 w 733"/>
                  <a:gd name="T29" fmla="*/ 0 h 461"/>
                  <a:gd name="T30" fmla="*/ 0 w 733"/>
                  <a:gd name="T31" fmla="*/ 0 h 461"/>
                  <a:gd name="T32" fmla="*/ 0 w 733"/>
                  <a:gd name="T33" fmla="*/ 0 h 461"/>
                  <a:gd name="T34" fmla="*/ 0 w 733"/>
                  <a:gd name="T35" fmla="*/ 0 h 461"/>
                  <a:gd name="T36" fmla="*/ 0 w 733"/>
                  <a:gd name="T37" fmla="*/ 0 h 461"/>
                  <a:gd name="T38" fmla="*/ 0 w 733"/>
                  <a:gd name="T39" fmla="*/ 0 h 461"/>
                  <a:gd name="T40" fmla="*/ 0 w 733"/>
                  <a:gd name="T41" fmla="*/ 0 h 461"/>
                  <a:gd name="T42" fmla="*/ 0 w 733"/>
                  <a:gd name="T43" fmla="*/ 0 h 461"/>
                  <a:gd name="T44" fmla="*/ 0 w 733"/>
                  <a:gd name="T45" fmla="*/ 0 h 461"/>
                  <a:gd name="T46" fmla="*/ 0 w 733"/>
                  <a:gd name="T47" fmla="*/ 0 h 461"/>
                  <a:gd name="T48" fmla="*/ 0 w 733"/>
                  <a:gd name="T49" fmla="*/ 0 h 461"/>
                  <a:gd name="T50" fmla="*/ 0 w 733"/>
                  <a:gd name="T51" fmla="*/ 0 h 461"/>
                  <a:gd name="T52" fmla="*/ 0 w 733"/>
                  <a:gd name="T53" fmla="*/ 0 h 461"/>
                  <a:gd name="T54" fmla="*/ 0 w 733"/>
                  <a:gd name="T55" fmla="*/ 0 h 461"/>
                  <a:gd name="T56" fmla="*/ 0 w 733"/>
                  <a:gd name="T57" fmla="*/ 0 h 461"/>
                  <a:gd name="T58" fmla="*/ 0 w 733"/>
                  <a:gd name="T59" fmla="*/ 0 h 461"/>
                  <a:gd name="T60" fmla="*/ 0 w 733"/>
                  <a:gd name="T61" fmla="*/ 0 h 461"/>
                  <a:gd name="T62" fmla="*/ 0 w 733"/>
                  <a:gd name="T63" fmla="*/ 0 h 461"/>
                  <a:gd name="T64" fmla="*/ 0 w 733"/>
                  <a:gd name="T65" fmla="*/ 0 h 461"/>
                  <a:gd name="T66" fmla="*/ 0 w 733"/>
                  <a:gd name="T67" fmla="*/ 0 h 461"/>
                  <a:gd name="T68" fmla="*/ 0 w 733"/>
                  <a:gd name="T69" fmla="*/ 0 h 461"/>
                  <a:gd name="T70" fmla="*/ 0 w 733"/>
                  <a:gd name="T71" fmla="*/ 0 h 461"/>
                  <a:gd name="T72" fmla="*/ 0 w 733"/>
                  <a:gd name="T73" fmla="*/ 0 h 461"/>
                  <a:gd name="T74" fmla="*/ 0 w 733"/>
                  <a:gd name="T75" fmla="*/ 0 h 461"/>
                  <a:gd name="T76" fmla="*/ 0 w 733"/>
                  <a:gd name="T77" fmla="*/ 0 h 461"/>
                  <a:gd name="T78" fmla="*/ 0 w 733"/>
                  <a:gd name="T79" fmla="*/ 0 h 461"/>
                  <a:gd name="T80" fmla="*/ 0 w 733"/>
                  <a:gd name="T81" fmla="*/ 0 h 461"/>
                  <a:gd name="T82" fmla="*/ 0 w 733"/>
                  <a:gd name="T83" fmla="*/ 0 h 4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3"/>
                  <a:gd name="T127" fmla="*/ 0 h 461"/>
                  <a:gd name="T128" fmla="*/ 733 w 733"/>
                  <a:gd name="T129" fmla="*/ 461 h 4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3" h="461">
                    <a:moveTo>
                      <a:pt x="728" y="50"/>
                    </a:moveTo>
                    <a:lnTo>
                      <a:pt x="728" y="50"/>
                    </a:lnTo>
                    <a:lnTo>
                      <a:pt x="728" y="49"/>
                    </a:lnTo>
                    <a:lnTo>
                      <a:pt x="728" y="46"/>
                    </a:lnTo>
                    <a:lnTo>
                      <a:pt x="727" y="40"/>
                    </a:lnTo>
                    <a:lnTo>
                      <a:pt x="725" y="34"/>
                    </a:lnTo>
                    <a:lnTo>
                      <a:pt x="725" y="32"/>
                    </a:lnTo>
                    <a:lnTo>
                      <a:pt x="718" y="0"/>
                    </a:lnTo>
                    <a:lnTo>
                      <a:pt x="686" y="6"/>
                    </a:lnTo>
                    <a:lnTo>
                      <a:pt x="669" y="8"/>
                    </a:lnTo>
                    <a:lnTo>
                      <a:pt x="48" y="119"/>
                    </a:lnTo>
                    <a:lnTo>
                      <a:pt x="31" y="121"/>
                    </a:lnTo>
                    <a:lnTo>
                      <a:pt x="0" y="127"/>
                    </a:lnTo>
                    <a:lnTo>
                      <a:pt x="5" y="160"/>
                    </a:lnTo>
                    <a:lnTo>
                      <a:pt x="5" y="162"/>
                    </a:lnTo>
                    <a:lnTo>
                      <a:pt x="6" y="167"/>
                    </a:lnTo>
                    <a:lnTo>
                      <a:pt x="7" y="173"/>
                    </a:lnTo>
                    <a:lnTo>
                      <a:pt x="7" y="175"/>
                    </a:lnTo>
                    <a:lnTo>
                      <a:pt x="7" y="176"/>
                    </a:lnTo>
                    <a:lnTo>
                      <a:pt x="7" y="177"/>
                    </a:lnTo>
                    <a:lnTo>
                      <a:pt x="8" y="178"/>
                    </a:lnTo>
                    <a:lnTo>
                      <a:pt x="8" y="179"/>
                    </a:lnTo>
                    <a:lnTo>
                      <a:pt x="8" y="180"/>
                    </a:lnTo>
                    <a:lnTo>
                      <a:pt x="8" y="181"/>
                    </a:lnTo>
                    <a:lnTo>
                      <a:pt x="15" y="213"/>
                    </a:lnTo>
                    <a:lnTo>
                      <a:pt x="26" y="244"/>
                    </a:lnTo>
                    <a:lnTo>
                      <a:pt x="39" y="273"/>
                    </a:lnTo>
                    <a:lnTo>
                      <a:pt x="56" y="301"/>
                    </a:lnTo>
                    <a:lnTo>
                      <a:pt x="74" y="328"/>
                    </a:lnTo>
                    <a:lnTo>
                      <a:pt x="96" y="352"/>
                    </a:lnTo>
                    <a:lnTo>
                      <a:pt x="120" y="375"/>
                    </a:lnTo>
                    <a:lnTo>
                      <a:pt x="147" y="395"/>
                    </a:lnTo>
                    <a:lnTo>
                      <a:pt x="162" y="405"/>
                    </a:lnTo>
                    <a:lnTo>
                      <a:pt x="178" y="414"/>
                    </a:lnTo>
                    <a:lnTo>
                      <a:pt x="194" y="423"/>
                    </a:lnTo>
                    <a:lnTo>
                      <a:pt x="210" y="430"/>
                    </a:lnTo>
                    <a:lnTo>
                      <a:pt x="227" y="437"/>
                    </a:lnTo>
                    <a:lnTo>
                      <a:pt x="244" y="443"/>
                    </a:lnTo>
                    <a:lnTo>
                      <a:pt x="262" y="448"/>
                    </a:lnTo>
                    <a:lnTo>
                      <a:pt x="280" y="453"/>
                    </a:lnTo>
                    <a:lnTo>
                      <a:pt x="298" y="456"/>
                    </a:lnTo>
                    <a:lnTo>
                      <a:pt x="316" y="458"/>
                    </a:lnTo>
                    <a:lnTo>
                      <a:pt x="335" y="460"/>
                    </a:lnTo>
                    <a:lnTo>
                      <a:pt x="354" y="461"/>
                    </a:lnTo>
                    <a:lnTo>
                      <a:pt x="372" y="461"/>
                    </a:lnTo>
                    <a:lnTo>
                      <a:pt x="391" y="460"/>
                    </a:lnTo>
                    <a:lnTo>
                      <a:pt x="410" y="458"/>
                    </a:lnTo>
                    <a:lnTo>
                      <a:pt x="428" y="455"/>
                    </a:lnTo>
                    <a:lnTo>
                      <a:pt x="447" y="452"/>
                    </a:lnTo>
                    <a:lnTo>
                      <a:pt x="465" y="446"/>
                    </a:lnTo>
                    <a:lnTo>
                      <a:pt x="483" y="441"/>
                    </a:lnTo>
                    <a:lnTo>
                      <a:pt x="500" y="435"/>
                    </a:lnTo>
                    <a:lnTo>
                      <a:pt x="518" y="428"/>
                    </a:lnTo>
                    <a:lnTo>
                      <a:pt x="534" y="420"/>
                    </a:lnTo>
                    <a:lnTo>
                      <a:pt x="551" y="411"/>
                    </a:lnTo>
                    <a:lnTo>
                      <a:pt x="567" y="403"/>
                    </a:lnTo>
                    <a:lnTo>
                      <a:pt x="581" y="392"/>
                    </a:lnTo>
                    <a:lnTo>
                      <a:pt x="596" y="382"/>
                    </a:lnTo>
                    <a:lnTo>
                      <a:pt x="611" y="370"/>
                    </a:lnTo>
                    <a:lnTo>
                      <a:pt x="625" y="358"/>
                    </a:lnTo>
                    <a:lnTo>
                      <a:pt x="638" y="346"/>
                    </a:lnTo>
                    <a:lnTo>
                      <a:pt x="650" y="332"/>
                    </a:lnTo>
                    <a:lnTo>
                      <a:pt x="662" y="318"/>
                    </a:lnTo>
                    <a:lnTo>
                      <a:pt x="673" y="303"/>
                    </a:lnTo>
                    <a:lnTo>
                      <a:pt x="691" y="274"/>
                    </a:lnTo>
                    <a:lnTo>
                      <a:pt x="706" y="245"/>
                    </a:lnTo>
                    <a:lnTo>
                      <a:pt x="717" y="215"/>
                    </a:lnTo>
                    <a:lnTo>
                      <a:pt x="726" y="183"/>
                    </a:lnTo>
                    <a:lnTo>
                      <a:pt x="731" y="152"/>
                    </a:lnTo>
                    <a:lnTo>
                      <a:pt x="733" y="119"/>
                    </a:lnTo>
                    <a:lnTo>
                      <a:pt x="733" y="87"/>
                    </a:lnTo>
                    <a:lnTo>
                      <a:pt x="729" y="54"/>
                    </a:lnTo>
                    <a:lnTo>
                      <a:pt x="729" y="53"/>
                    </a:lnTo>
                    <a:lnTo>
                      <a:pt x="729" y="52"/>
                    </a:lnTo>
                    <a:lnTo>
                      <a:pt x="728" y="51"/>
                    </a:lnTo>
                    <a:lnTo>
                      <a:pt x="728" y="5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46" name="Freeform 149"/>
              <p:cNvSpPr>
                <a:spLocks/>
              </p:cNvSpPr>
              <p:nvPr/>
            </p:nvSpPr>
            <p:spPr bwMode="auto">
              <a:xfrm>
                <a:off x="1409" y="2879"/>
                <a:ext cx="220"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8"/>
                    </a:lnTo>
                    <a:lnTo>
                      <a:pt x="657" y="17"/>
                    </a:lnTo>
                    <a:lnTo>
                      <a:pt x="654" y="0"/>
                    </a:lnTo>
                    <a:lnTo>
                      <a:pt x="638" y="3"/>
                    </a:lnTo>
                    <a:lnTo>
                      <a:pt x="16" y="114"/>
                    </a:lnTo>
                    <a:lnTo>
                      <a:pt x="0" y="116"/>
                    </a:lnTo>
                    <a:lnTo>
                      <a:pt x="0" y="118"/>
                    </a:lnTo>
                    <a:lnTo>
                      <a:pt x="1" y="123"/>
                    </a:lnTo>
                    <a:lnTo>
                      <a:pt x="2" y="129"/>
                    </a:lnTo>
                    <a:lnTo>
                      <a:pt x="2" y="132"/>
                    </a:lnTo>
                    <a:lnTo>
                      <a:pt x="2" y="133"/>
                    </a:lnTo>
                    <a:lnTo>
                      <a:pt x="2" y="134"/>
                    </a:lnTo>
                    <a:lnTo>
                      <a:pt x="3" y="135"/>
                    </a:lnTo>
                    <a:lnTo>
                      <a:pt x="3" y="136"/>
                    </a:lnTo>
                    <a:lnTo>
                      <a:pt x="3" y="137"/>
                    </a:lnTo>
                    <a:lnTo>
                      <a:pt x="3" y="138"/>
                    </a:lnTo>
                    <a:lnTo>
                      <a:pt x="9" y="167"/>
                    </a:lnTo>
                    <a:lnTo>
                      <a:pt x="19" y="194"/>
                    </a:lnTo>
                    <a:lnTo>
                      <a:pt x="30" y="221"/>
                    </a:lnTo>
                    <a:lnTo>
                      <a:pt x="45" y="245"/>
                    </a:lnTo>
                    <a:lnTo>
                      <a:pt x="62" y="269"/>
                    </a:lnTo>
                    <a:lnTo>
                      <a:pt x="82" y="291"/>
                    </a:lnTo>
                    <a:lnTo>
                      <a:pt x="104" y="312"/>
                    </a:lnTo>
                    <a:lnTo>
                      <a:pt x="128" y="330"/>
                    </a:lnTo>
                    <a:lnTo>
                      <a:pt x="142" y="338"/>
                    </a:lnTo>
                    <a:lnTo>
                      <a:pt x="156" y="347"/>
                    </a:lnTo>
                    <a:lnTo>
                      <a:pt x="170" y="354"/>
                    </a:lnTo>
                    <a:lnTo>
                      <a:pt x="185" y="362"/>
                    </a:lnTo>
                    <a:lnTo>
                      <a:pt x="201" y="368"/>
                    </a:lnTo>
                    <a:lnTo>
                      <a:pt x="217" y="373"/>
                    </a:lnTo>
                    <a:lnTo>
                      <a:pt x="233" y="377"/>
                    </a:lnTo>
                    <a:lnTo>
                      <a:pt x="249" y="382"/>
                    </a:lnTo>
                    <a:lnTo>
                      <a:pt x="266" y="385"/>
                    </a:lnTo>
                    <a:lnTo>
                      <a:pt x="283" y="387"/>
                    </a:lnTo>
                    <a:lnTo>
                      <a:pt x="299" y="388"/>
                    </a:lnTo>
                    <a:lnTo>
                      <a:pt x="316" y="389"/>
                    </a:lnTo>
                    <a:lnTo>
                      <a:pt x="334" y="389"/>
                    </a:lnTo>
                    <a:lnTo>
                      <a:pt x="351" y="388"/>
                    </a:lnTo>
                    <a:lnTo>
                      <a:pt x="368" y="386"/>
                    </a:lnTo>
                    <a:lnTo>
                      <a:pt x="384" y="384"/>
                    </a:lnTo>
                    <a:lnTo>
                      <a:pt x="401" y="381"/>
                    </a:lnTo>
                    <a:lnTo>
                      <a:pt x="417" y="376"/>
                    </a:lnTo>
                    <a:lnTo>
                      <a:pt x="434" y="372"/>
                    </a:lnTo>
                    <a:lnTo>
                      <a:pt x="450" y="366"/>
                    </a:lnTo>
                    <a:lnTo>
                      <a:pt x="466" y="359"/>
                    </a:lnTo>
                    <a:lnTo>
                      <a:pt x="481" y="353"/>
                    </a:lnTo>
                    <a:lnTo>
                      <a:pt x="496" y="345"/>
                    </a:lnTo>
                    <a:lnTo>
                      <a:pt x="511" y="336"/>
                    </a:lnTo>
                    <a:lnTo>
                      <a:pt x="524" y="328"/>
                    </a:lnTo>
                    <a:lnTo>
                      <a:pt x="538" y="317"/>
                    </a:lnTo>
                    <a:lnTo>
                      <a:pt x="551" y="306"/>
                    </a:lnTo>
                    <a:lnTo>
                      <a:pt x="564" y="296"/>
                    </a:lnTo>
                    <a:lnTo>
                      <a:pt x="575" y="284"/>
                    </a:lnTo>
                    <a:lnTo>
                      <a:pt x="587" y="273"/>
                    </a:lnTo>
                    <a:lnTo>
                      <a:pt x="598" y="260"/>
                    </a:lnTo>
                    <a:lnTo>
                      <a:pt x="607" y="246"/>
                    </a:lnTo>
                    <a:lnTo>
                      <a:pt x="623" y="221"/>
                    </a:lnTo>
                    <a:lnTo>
                      <a:pt x="637" y="194"/>
                    </a:lnTo>
                    <a:lnTo>
                      <a:pt x="647" y="167"/>
                    </a:lnTo>
                    <a:lnTo>
                      <a:pt x="655" y="138"/>
                    </a:lnTo>
                    <a:lnTo>
                      <a:pt x="660" y="109"/>
                    </a:lnTo>
                    <a:lnTo>
                      <a:pt x="662" y="81"/>
                    </a:lnTo>
                    <a:lnTo>
                      <a:pt x="661" y="51"/>
                    </a:lnTo>
                    <a:lnTo>
                      <a:pt x="658" y="22"/>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47" name="Freeform 150"/>
              <p:cNvSpPr>
                <a:spLocks/>
              </p:cNvSpPr>
              <p:nvPr/>
            </p:nvSpPr>
            <p:spPr bwMode="auto">
              <a:xfrm>
                <a:off x="1421" y="2892"/>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3"/>
                    </a:moveTo>
                    <a:lnTo>
                      <a:pt x="325" y="315"/>
                    </a:lnTo>
                    <a:lnTo>
                      <a:pt x="309" y="317"/>
                    </a:lnTo>
                    <a:lnTo>
                      <a:pt x="295" y="318"/>
                    </a:lnTo>
                    <a:lnTo>
                      <a:pt x="279" y="318"/>
                    </a:lnTo>
                    <a:lnTo>
                      <a:pt x="264" y="317"/>
                    </a:lnTo>
                    <a:lnTo>
                      <a:pt x="248" y="316"/>
                    </a:lnTo>
                    <a:lnTo>
                      <a:pt x="233" y="314"/>
                    </a:lnTo>
                    <a:lnTo>
                      <a:pt x="218" y="311"/>
                    </a:lnTo>
                    <a:lnTo>
                      <a:pt x="203" y="308"/>
                    </a:lnTo>
                    <a:lnTo>
                      <a:pt x="189" y="304"/>
                    </a:lnTo>
                    <a:lnTo>
                      <a:pt x="175" y="299"/>
                    </a:lnTo>
                    <a:lnTo>
                      <a:pt x="161" y="293"/>
                    </a:lnTo>
                    <a:lnTo>
                      <a:pt x="147" y="287"/>
                    </a:lnTo>
                    <a:lnTo>
                      <a:pt x="134" y="280"/>
                    </a:lnTo>
                    <a:lnTo>
                      <a:pt x="122" y="273"/>
                    </a:lnTo>
                    <a:lnTo>
                      <a:pt x="109" y="264"/>
                    </a:lnTo>
                    <a:lnTo>
                      <a:pt x="89" y="248"/>
                    </a:lnTo>
                    <a:lnTo>
                      <a:pt x="70" y="231"/>
                    </a:lnTo>
                    <a:lnTo>
                      <a:pt x="54" y="213"/>
                    </a:lnTo>
                    <a:lnTo>
                      <a:pt x="39" y="193"/>
                    </a:lnTo>
                    <a:lnTo>
                      <a:pt x="25" y="172"/>
                    </a:lnTo>
                    <a:lnTo>
                      <a:pt x="15" y="151"/>
                    </a:lnTo>
                    <a:lnTo>
                      <a:pt x="6" y="128"/>
                    </a:lnTo>
                    <a:lnTo>
                      <a:pt x="0" y="104"/>
                    </a:lnTo>
                    <a:lnTo>
                      <a:pt x="589" y="0"/>
                    </a:lnTo>
                    <a:lnTo>
                      <a:pt x="591" y="28"/>
                    </a:lnTo>
                    <a:lnTo>
                      <a:pt x="590" y="54"/>
                    </a:lnTo>
                    <a:lnTo>
                      <a:pt x="587" y="81"/>
                    </a:lnTo>
                    <a:lnTo>
                      <a:pt x="581" y="107"/>
                    </a:lnTo>
                    <a:lnTo>
                      <a:pt x="572" y="132"/>
                    </a:lnTo>
                    <a:lnTo>
                      <a:pt x="561" y="156"/>
                    </a:lnTo>
                    <a:lnTo>
                      <a:pt x="547" y="179"/>
                    </a:lnTo>
                    <a:lnTo>
                      <a:pt x="532" y="201"/>
                    </a:lnTo>
                    <a:lnTo>
                      <a:pt x="514" y="222"/>
                    </a:lnTo>
                    <a:lnTo>
                      <a:pt x="494" y="241"/>
                    </a:lnTo>
                    <a:lnTo>
                      <a:pt x="473" y="258"/>
                    </a:lnTo>
                    <a:lnTo>
                      <a:pt x="449" y="273"/>
                    </a:lnTo>
                    <a:lnTo>
                      <a:pt x="424" y="287"/>
                    </a:lnTo>
                    <a:lnTo>
                      <a:pt x="397" y="298"/>
                    </a:lnTo>
                    <a:lnTo>
                      <a:pt x="370" y="307"/>
                    </a:lnTo>
                    <a:lnTo>
                      <a:pt x="340" y="313"/>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48" name="Freeform 151"/>
              <p:cNvSpPr>
                <a:spLocks/>
              </p:cNvSpPr>
              <p:nvPr/>
            </p:nvSpPr>
            <p:spPr bwMode="auto">
              <a:xfrm>
                <a:off x="1499" y="2846"/>
                <a:ext cx="26" cy="45"/>
              </a:xfrm>
              <a:custGeom>
                <a:avLst/>
                <a:gdLst>
                  <a:gd name="T0" fmla="*/ 0 w 76"/>
                  <a:gd name="T1" fmla="*/ 0 h 136"/>
                  <a:gd name="T2" fmla="*/ 0 w 76"/>
                  <a:gd name="T3" fmla="*/ 0 h 136"/>
                  <a:gd name="T4" fmla="*/ 0 w 76"/>
                  <a:gd name="T5" fmla="*/ 0 h 136"/>
                  <a:gd name="T6" fmla="*/ 0 w 76"/>
                  <a:gd name="T7" fmla="*/ 0 h 136"/>
                  <a:gd name="T8" fmla="*/ 0 w 76"/>
                  <a:gd name="T9" fmla="*/ 0 h 136"/>
                  <a:gd name="T10" fmla="*/ 0 60000 65536"/>
                  <a:gd name="T11" fmla="*/ 0 60000 65536"/>
                  <a:gd name="T12" fmla="*/ 0 60000 65536"/>
                  <a:gd name="T13" fmla="*/ 0 60000 65536"/>
                  <a:gd name="T14" fmla="*/ 0 60000 65536"/>
                  <a:gd name="T15" fmla="*/ 0 w 76"/>
                  <a:gd name="T16" fmla="*/ 0 h 136"/>
                  <a:gd name="T17" fmla="*/ 76 w 76"/>
                  <a:gd name="T18" fmla="*/ 136 h 136"/>
                </a:gdLst>
                <a:ahLst/>
                <a:cxnLst>
                  <a:cxn ang="T10">
                    <a:pos x="T0" y="T1"/>
                  </a:cxn>
                  <a:cxn ang="T11">
                    <a:pos x="T2" y="T3"/>
                  </a:cxn>
                  <a:cxn ang="T12">
                    <a:pos x="T4" y="T5"/>
                  </a:cxn>
                  <a:cxn ang="T13">
                    <a:pos x="T6" y="T7"/>
                  </a:cxn>
                  <a:cxn ang="T14">
                    <a:pos x="T8" y="T9"/>
                  </a:cxn>
                </a:cxnLst>
                <a:rect l="T15" t="T16" r="T17" b="T18"/>
                <a:pathLst>
                  <a:path w="76" h="136">
                    <a:moveTo>
                      <a:pt x="0" y="10"/>
                    </a:moveTo>
                    <a:lnTo>
                      <a:pt x="22" y="136"/>
                    </a:lnTo>
                    <a:lnTo>
                      <a:pt x="76" y="127"/>
                    </a:lnTo>
                    <a:lnTo>
                      <a:pt x="54" y="0"/>
                    </a:lnTo>
                    <a:lnTo>
                      <a:pt x="0" y="1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49" name="Freeform 152"/>
              <p:cNvSpPr>
                <a:spLocks/>
              </p:cNvSpPr>
              <p:nvPr/>
            </p:nvSpPr>
            <p:spPr bwMode="auto">
              <a:xfrm>
                <a:off x="1048" y="2928"/>
                <a:ext cx="245" cy="153"/>
              </a:xfrm>
              <a:custGeom>
                <a:avLst/>
                <a:gdLst>
                  <a:gd name="T0" fmla="*/ 0 w 734"/>
                  <a:gd name="T1" fmla="*/ 0 h 460"/>
                  <a:gd name="T2" fmla="*/ 0 w 734"/>
                  <a:gd name="T3" fmla="*/ 0 h 460"/>
                  <a:gd name="T4" fmla="*/ 0 w 734"/>
                  <a:gd name="T5" fmla="*/ 0 h 460"/>
                  <a:gd name="T6" fmla="*/ 0 w 734"/>
                  <a:gd name="T7" fmla="*/ 0 h 460"/>
                  <a:gd name="T8" fmla="*/ 0 w 734"/>
                  <a:gd name="T9" fmla="*/ 0 h 460"/>
                  <a:gd name="T10" fmla="*/ 0 w 734"/>
                  <a:gd name="T11" fmla="*/ 0 h 460"/>
                  <a:gd name="T12" fmla="*/ 0 w 734"/>
                  <a:gd name="T13" fmla="*/ 0 h 460"/>
                  <a:gd name="T14" fmla="*/ 0 w 734"/>
                  <a:gd name="T15" fmla="*/ 0 h 460"/>
                  <a:gd name="T16" fmla="*/ 0 w 734"/>
                  <a:gd name="T17" fmla="*/ 0 h 460"/>
                  <a:gd name="T18" fmla="*/ 0 w 734"/>
                  <a:gd name="T19" fmla="*/ 0 h 460"/>
                  <a:gd name="T20" fmla="*/ 0 w 734"/>
                  <a:gd name="T21" fmla="*/ 0 h 460"/>
                  <a:gd name="T22" fmla="*/ 0 w 734"/>
                  <a:gd name="T23" fmla="*/ 0 h 460"/>
                  <a:gd name="T24" fmla="*/ 0 w 734"/>
                  <a:gd name="T25" fmla="*/ 0 h 460"/>
                  <a:gd name="T26" fmla="*/ 0 w 734"/>
                  <a:gd name="T27" fmla="*/ 0 h 460"/>
                  <a:gd name="T28" fmla="*/ 0 w 734"/>
                  <a:gd name="T29" fmla="*/ 0 h 460"/>
                  <a:gd name="T30" fmla="*/ 0 w 734"/>
                  <a:gd name="T31" fmla="*/ 0 h 460"/>
                  <a:gd name="T32" fmla="*/ 0 w 734"/>
                  <a:gd name="T33" fmla="*/ 0 h 460"/>
                  <a:gd name="T34" fmla="*/ 0 w 734"/>
                  <a:gd name="T35" fmla="*/ 0 h 460"/>
                  <a:gd name="T36" fmla="*/ 0 w 734"/>
                  <a:gd name="T37" fmla="*/ 0 h 460"/>
                  <a:gd name="T38" fmla="*/ 0 w 734"/>
                  <a:gd name="T39" fmla="*/ 0 h 460"/>
                  <a:gd name="T40" fmla="*/ 0 w 734"/>
                  <a:gd name="T41" fmla="*/ 0 h 460"/>
                  <a:gd name="T42" fmla="*/ 0 w 734"/>
                  <a:gd name="T43" fmla="*/ 0 h 460"/>
                  <a:gd name="T44" fmla="*/ 0 w 734"/>
                  <a:gd name="T45" fmla="*/ 0 h 460"/>
                  <a:gd name="T46" fmla="*/ 0 w 734"/>
                  <a:gd name="T47" fmla="*/ 0 h 460"/>
                  <a:gd name="T48" fmla="*/ 0 w 734"/>
                  <a:gd name="T49" fmla="*/ 0 h 460"/>
                  <a:gd name="T50" fmla="*/ 0 w 734"/>
                  <a:gd name="T51" fmla="*/ 0 h 460"/>
                  <a:gd name="T52" fmla="*/ 0 w 734"/>
                  <a:gd name="T53" fmla="*/ 0 h 460"/>
                  <a:gd name="T54" fmla="*/ 0 w 734"/>
                  <a:gd name="T55" fmla="*/ 0 h 460"/>
                  <a:gd name="T56" fmla="*/ 0 w 734"/>
                  <a:gd name="T57" fmla="*/ 0 h 460"/>
                  <a:gd name="T58" fmla="*/ 0 w 734"/>
                  <a:gd name="T59" fmla="*/ 0 h 460"/>
                  <a:gd name="T60" fmla="*/ 0 w 734"/>
                  <a:gd name="T61" fmla="*/ 0 h 460"/>
                  <a:gd name="T62" fmla="*/ 0 w 734"/>
                  <a:gd name="T63" fmla="*/ 0 h 460"/>
                  <a:gd name="T64" fmla="*/ 0 w 734"/>
                  <a:gd name="T65" fmla="*/ 0 h 460"/>
                  <a:gd name="T66" fmla="*/ 0 w 734"/>
                  <a:gd name="T67" fmla="*/ 0 h 460"/>
                  <a:gd name="T68" fmla="*/ 0 w 734"/>
                  <a:gd name="T69" fmla="*/ 0 h 460"/>
                  <a:gd name="T70" fmla="*/ 0 w 734"/>
                  <a:gd name="T71" fmla="*/ 0 h 460"/>
                  <a:gd name="T72" fmla="*/ 0 w 734"/>
                  <a:gd name="T73" fmla="*/ 0 h 460"/>
                  <a:gd name="T74" fmla="*/ 0 w 734"/>
                  <a:gd name="T75" fmla="*/ 0 h 460"/>
                  <a:gd name="T76" fmla="*/ 0 w 734"/>
                  <a:gd name="T77" fmla="*/ 0 h 460"/>
                  <a:gd name="T78" fmla="*/ 0 w 734"/>
                  <a:gd name="T79" fmla="*/ 0 h 460"/>
                  <a:gd name="T80" fmla="*/ 0 w 734"/>
                  <a:gd name="T81" fmla="*/ 0 h 460"/>
                  <a:gd name="T82" fmla="*/ 0 w 734"/>
                  <a:gd name="T83" fmla="*/ 0 h 4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4"/>
                  <a:gd name="T127" fmla="*/ 0 h 460"/>
                  <a:gd name="T128" fmla="*/ 734 w 734"/>
                  <a:gd name="T129" fmla="*/ 460 h 46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4" h="460">
                    <a:moveTo>
                      <a:pt x="729" y="49"/>
                    </a:moveTo>
                    <a:lnTo>
                      <a:pt x="729" y="49"/>
                    </a:lnTo>
                    <a:lnTo>
                      <a:pt x="729" y="48"/>
                    </a:lnTo>
                    <a:lnTo>
                      <a:pt x="729" y="46"/>
                    </a:lnTo>
                    <a:lnTo>
                      <a:pt x="728" y="40"/>
                    </a:lnTo>
                    <a:lnTo>
                      <a:pt x="726" y="34"/>
                    </a:lnTo>
                    <a:lnTo>
                      <a:pt x="726" y="32"/>
                    </a:lnTo>
                    <a:lnTo>
                      <a:pt x="719" y="0"/>
                    </a:lnTo>
                    <a:lnTo>
                      <a:pt x="687" y="6"/>
                    </a:lnTo>
                    <a:lnTo>
                      <a:pt x="670" y="9"/>
                    </a:lnTo>
                    <a:lnTo>
                      <a:pt x="48" y="118"/>
                    </a:lnTo>
                    <a:lnTo>
                      <a:pt x="32" y="121"/>
                    </a:lnTo>
                    <a:lnTo>
                      <a:pt x="0" y="127"/>
                    </a:lnTo>
                    <a:lnTo>
                      <a:pt x="6" y="159"/>
                    </a:lnTo>
                    <a:lnTo>
                      <a:pt x="6" y="162"/>
                    </a:lnTo>
                    <a:lnTo>
                      <a:pt x="7" y="167"/>
                    </a:lnTo>
                    <a:lnTo>
                      <a:pt x="8" y="173"/>
                    </a:lnTo>
                    <a:lnTo>
                      <a:pt x="8" y="175"/>
                    </a:lnTo>
                    <a:lnTo>
                      <a:pt x="8" y="176"/>
                    </a:lnTo>
                    <a:lnTo>
                      <a:pt x="9" y="177"/>
                    </a:lnTo>
                    <a:lnTo>
                      <a:pt x="9" y="178"/>
                    </a:lnTo>
                    <a:lnTo>
                      <a:pt x="9" y="181"/>
                    </a:lnTo>
                    <a:lnTo>
                      <a:pt x="9" y="182"/>
                    </a:lnTo>
                    <a:lnTo>
                      <a:pt x="16" y="213"/>
                    </a:lnTo>
                    <a:lnTo>
                      <a:pt x="27" y="243"/>
                    </a:lnTo>
                    <a:lnTo>
                      <a:pt x="40" y="273"/>
                    </a:lnTo>
                    <a:lnTo>
                      <a:pt x="57" y="300"/>
                    </a:lnTo>
                    <a:lnTo>
                      <a:pt x="75" y="327"/>
                    </a:lnTo>
                    <a:lnTo>
                      <a:pt x="97" y="351"/>
                    </a:lnTo>
                    <a:lnTo>
                      <a:pt x="121" y="375"/>
                    </a:lnTo>
                    <a:lnTo>
                      <a:pt x="148" y="395"/>
                    </a:lnTo>
                    <a:lnTo>
                      <a:pt x="163" y="404"/>
                    </a:lnTo>
                    <a:lnTo>
                      <a:pt x="179" y="414"/>
                    </a:lnTo>
                    <a:lnTo>
                      <a:pt x="195" y="422"/>
                    </a:lnTo>
                    <a:lnTo>
                      <a:pt x="212" y="430"/>
                    </a:lnTo>
                    <a:lnTo>
                      <a:pt x="228" y="436"/>
                    </a:lnTo>
                    <a:lnTo>
                      <a:pt x="245" y="442"/>
                    </a:lnTo>
                    <a:lnTo>
                      <a:pt x="263" y="448"/>
                    </a:lnTo>
                    <a:lnTo>
                      <a:pt x="281" y="452"/>
                    </a:lnTo>
                    <a:lnTo>
                      <a:pt x="299" y="455"/>
                    </a:lnTo>
                    <a:lnTo>
                      <a:pt x="318" y="458"/>
                    </a:lnTo>
                    <a:lnTo>
                      <a:pt x="336" y="459"/>
                    </a:lnTo>
                    <a:lnTo>
                      <a:pt x="355" y="460"/>
                    </a:lnTo>
                    <a:lnTo>
                      <a:pt x="373" y="460"/>
                    </a:lnTo>
                    <a:lnTo>
                      <a:pt x="392" y="459"/>
                    </a:lnTo>
                    <a:lnTo>
                      <a:pt x="411" y="458"/>
                    </a:lnTo>
                    <a:lnTo>
                      <a:pt x="429" y="455"/>
                    </a:lnTo>
                    <a:lnTo>
                      <a:pt x="448" y="451"/>
                    </a:lnTo>
                    <a:lnTo>
                      <a:pt x="466" y="447"/>
                    </a:lnTo>
                    <a:lnTo>
                      <a:pt x="484" y="441"/>
                    </a:lnTo>
                    <a:lnTo>
                      <a:pt x="501" y="435"/>
                    </a:lnTo>
                    <a:lnTo>
                      <a:pt x="519" y="428"/>
                    </a:lnTo>
                    <a:lnTo>
                      <a:pt x="535" y="420"/>
                    </a:lnTo>
                    <a:lnTo>
                      <a:pt x="552" y="412"/>
                    </a:lnTo>
                    <a:lnTo>
                      <a:pt x="568" y="402"/>
                    </a:lnTo>
                    <a:lnTo>
                      <a:pt x="583" y="392"/>
                    </a:lnTo>
                    <a:lnTo>
                      <a:pt x="597" y="381"/>
                    </a:lnTo>
                    <a:lnTo>
                      <a:pt x="612" y="369"/>
                    </a:lnTo>
                    <a:lnTo>
                      <a:pt x="625" y="357"/>
                    </a:lnTo>
                    <a:lnTo>
                      <a:pt x="639" y="344"/>
                    </a:lnTo>
                    <a:lnTo>
                      <a:pt x="650" y="330"/>
                    </a:lnTo>
                    <a:lnTo>
                      <a:pt x="662" y="316"/>
                    </a:lnTo>
                    <a:lnTo>
                      <a:pt x="673" y="301"/>
                    </a:lnTo>
                    <a:lnTo>
                      <a:pt x="691" y="273"/>
                    </a:lnTo>
                    <a:lnTo>
                      <a:pt x="705" y="243"/>
                    </a:lnTo>
                    <a:lnTo>
                      <a:pt x="717" y="213"/>
                    </a:lnTo>
                    <a:lnTo>
                      <a:pt x="727" y="183"/>
                    </a:lnTo>
                    <a:lnTo>
                      <a:pt x="732" y="151"/>
                    </a:lnTo>
                    <a:lnTo>
                      <a:pt x="734" y="119"/>
                    </a:lnTo>
                    <a:lnTo>
                      <a:pt x="734" y="86"/>
                    </a:lnTo>
                    <a:lnTo>
                      <a:pt x="730" y="54"/>
                    </a:lnTo>
                    <a:lnTo>
                      <a:pt x="730" y="53"/>
                    </a:lnTo>
                    <a:lnTo>
                      <a:pt x="730" y="51"/>
                    </a:lnTo>
                    <a:lnTo>
                      <a:pt x="729" y="50"/>
                    </a:lnTo>
                    <a:lnTo>
                      <a:pt x="729" y="49"/>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50" name="Freeform 153"/>
              <p:cNvSpPr>
                <a:spLocks/>
              </p:cNvSpPr>
              <p:nvPr/>
            </p:nvSpPr>
            <p:spPr bwMode="auto">
              <a:xfrm>
                <a:off x="1061" y="2941"/>
                <a:ext cx="221"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7"/>
                    </a:lnTo>
                    <a:lnTo>
                      <a:pt x="657" y="15"/>
                    </a:lnTo>
                    <a:lnTo>
                      <a:pt x="654" y="0"/>
                    </a:lnTo>
                    <a:lnTo>
                      <a:pt x="638" y="3"/>
                    </a:lnTo>
                    <a:lnTo>
                      <a:pt x="16" y="112"/>
                    </a:lnTo>
                    <a:lnTo>
                      <a:pt x="0" y="115"/>
                    </a:lnTo>
                    <a:lnTo>
                      <a:pt x="0" y="117"/>
                    </a:lnTo>
                    <a:lnTo>
                      <a:pt x="1" y="123"/>
                    </a:lnTo>
                    <a:lnTo>
                      <a:pt x="2" y="129"/>
                    </a:lnTo>
                    <a:lnTo>
                      <a:pt x="2" y="131"/>
                    </a:lnTo>
                    <a:lnTo>
                      <a:pt x="2" y="132"/>
                    </a:lnTo>
                    <a:lnTo>
                      <a:pt x="2" y="133"/>
                    </a:lnTo>
                    <a:lnTo>
                      <a:pt x="3" y="134"/>
                    </a:lnTo>
                    <a:lnTo>
                      <a:pt x="3" y="135"/>
                    </a:lnTo>
                    <a:lnTo>
                      <a:pt x="3" y="136"/>
                    </a:lnTo>
                    <a:lnTo>
                      <a:pt x="9" y="165"/>
                    </a:lnTo>
                    <a:lnTo>
                      <a:pt x="19" y="191"/>
                    </a:lnTo>
                    <a:lnTo>
                      <a:pt x="30" y="218"/>
                    </a:lnTo>
                    <a:lnTo>
                      <a:pt x="45" y="243"/>
                    </a:lnTo>
                    <a:lnTo>
                      <a:pt x="62" y="267"/>
                    </a:lnTo>
                    <a:lnTo>
                      <a:pt x="82" y="289"/>
                    </a:lnTo>
                    <a:lnTo>
                      <a:pt x="104" y="310"/>
                    </a:lnTo>
                    <a:lnTo>
                      <a:pt x="128" y="328"/>
                    </a:lnTo>
                    <a:lnTo>
                      <a:pt x="142" y="338"/>
                    </a:lnTo>
                    <a:lnTo>
                      <a:pt x="156" y="346"/>
                    </a:lnTo>
                    <a:lnTo>
                      <a:pt x="170" y="354"/>
                    </a:lnTo>
                    <a:lnTo>
                      <a:pt x="185" y="360"/>
                    </a:lnTo>
                    <a:lnTo>
                      <a:pt x="201" y="366"/>
                    </a:lnTo>
                    <a:lnTo>
                      <a:pt x="217" y="373"/>
                    </a:lnTo>
                    <a:lnTo>
                      <a:pt x="233" y="377"/>
                    </a:lnTo>
                    <a:lnTo>
                      <a:pt x="249" y="381"/>
                    </a:lnTo>
                    <a:lnTo>
                      <a:pt x="266" y="384"/>
                    </a:lnTo>
                    <a:lnTo>
                      <a:pt x="283" y="386"/>
                    </a:lnTo>
                    <a:lnTo>
                      <a:pt x="299" y="388"/>
                    </a:lnTo>
                    <a:lnTo>
                      <a:pt x="316" y="389"/>
                    </a:lnTo>
                    <a:lnTo>
                      <a:pt x="334" y="389"/>
                    </a:lnTo>
                    <a:lnTo>
                      <a:pt x="351" y="388"/>
                    </a:lnTo>
                    <a:lnTo>
                      <a:pt x="368" y="385"/>
                    </a:lnTo>
                    <a:lnTo>
                      <a:pt x="385" y="383"/>
                    </a:lnTo>
                    <a:lnTo>
                      <a:pt x="401" y="380"/>
                    </a:lnTo>
                    <a:lnTo>
                      <a:pt x="417" y="376"/>
                    </a:lnTo>
                    <a:lnTo>
                      <a:pt x="434" y="371"/>
                    </a:lnTo>
                    <a:lnTo>
                      <a:pt x="450" y="365"/>
                    </a:lnTo>
                    <a:lnTo>
                      <a:pt x="466" y="359"/>
                    </a:lnTo>
                    <a:lnTo>
                      <a:pt x="481" y="351"/>
                    </a:lnTo>
                    <a:lnTo>
                      <a:pt x="496" y="343"/>
                    </a:lnTo>
                    <a:lnTo>
                      <a:pt x="511" y="335"/>
                    </a:lnTo>
                    <a:lnTo>
                      <a:pt x="524" y="325"/>
                    </a:lnTo>
                    <a:lnTo>
                      <a:pt x="538" y="315"/>
                    </a:lnTo>
                    <a:lnTo>
                      <a:pt x="551" y="305"/>
                    </a:lnTo>
                    <a:lnTo>
                      <a:pt x="564" y="294"/>
                    </a:lnTo>
                    <a:lnTo>
                      <a:pt x="575" y="283"/>
                    </a:lnTo>
                    <a:lnTo>
                      <a:pt x="587" y="270"/>
                    </a:lnTo>
                    <a:lnTo>
                      <a:pt x="598" y="257"/>
                    </a:lnTo>
                    <a:lnTo>
                      <a:pt x="607" y="243"/>
                    </a:lnTo>
                    <a:lnTo>
                      <a:pt x="623" y="218"/>
                    </a:lnTo>
                    <a:lnTo>
                      <a:pt x="637" y="191"/>
                    </a:lnTo>
                    <a:lnTo>
                      <a:pt x="647" y="165"/>
                    </a:lnTo>
                    <a:lnTo>
                      <a:pt x="655" y="136"/>
                    </a:lnTo>
                    <a:lnTo>
                      <a:pt x="660" y="108"/>
                    </a:lnTo>
                    <a:lnTo>
                      <a:pt x="662" y="79"/>
                    </a:lnTo>
                    <a:lnTo>
                      <a:pt x="661" y="49"/>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51" name="Freeform 154"/>
              <p:cNvSpPr>
                <a:spLocks/>
              </p:cNvSpPr>
              <p:nvPr/>
            </p:nvSpPr>
            <p:spPr bwMode="auto">
              <a:xfrm>
                <a:off x="1074" y="2954"/>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2"/>
                    </a:moveTo>
                    <a:lnTo>
                      <a:pt x="325" y="315"/>
                    </a:lnTo>
                    <a:lnTo>
                      <a:pt x="309" y="317"/>
                    </a:lnTo>
                    <a:lnTo>
                      <a:pt x="295" y="318"/>
                    </a:lnTo>
                    <a:lnTo>
                      <a:pt x="279" y="318"/>
                    </a:lnTo>
                    <a:lnTo>
                      <a:pt x="264" y="317"/>
                    </a:lnTo>
                    <a:lnTo>
                      <a:pt x="248" y="316"/>
                    </a:lnTo>
                    <a:lnTo>
                      <a:pt x="233" y="313"/>
                    </a:lnTo>
                    <a:lnTo>
                      <a:pt x="218" y="310"/>
                    </a:lnTo>
                    <a:lnTo>
                      <a:pt x="203" y="307"/>
                    </a:lnTo>
                    <a:lnTo>
                      <a:pt x="189" y="303"/>
                    </a:lnTo>
                    <a:lnTo>
                      <a:pt x="175" y="298"/>
                    </a:lnTo>
                    <a:lnTo>
                      <a:pt x="161" y="292"/>
                    </a:lnTo>
                    <a:lnTo>
                      <a:pt x="147" y="286"/>
                    </a:lnTo>
                    <a:lnTo>
                      <a:pt x="135" y="279"/>
                    </a:lnTo>
                    <a:lnTo>
                      <a:pt x="122" y="271"/>
                    </a:lnTo>
                    <a:lnTo>
                      <a:pt x="109" y="263"/>
                    </a:lnTo>
                    <a:lnTo>
                      <a:pt x="89" y="247"/>
                    </a:lnTo>
                    <a:lnTo>
                      <a:pt x="70" y="230"/>
                    </a:lnTo>
                    <a:lnTo>
                      <a:pt x="53" y="212"/>
                    </a:lnTo>
                    <a:lnTo>
                      <a:pt x="38" y="193"/>
                    </a:lnTo>
                    <a:lnTo>
                      <a:pt x="25" y="171"/>
                    </a:lnTo>
                    <a:lnTo>
                      <a:pt x="15" y="150"/>
                    </a:lnTo>
                    <a:lnTo>
                      <a:pt x="6" y="127"/>
                    </a:lnTo>
                    <a:lnTo>
                      <a:pt x="0" y="104"/>
                    </a:lnTo>
                    <a:lnTo>
                      <a:pt x="589" y="0"/>
                    </a:lnTo>
                    <a:lnTo>
                      <a:pt x="591" y="27"/>
                    </a:lnTo>
                    <a:lnTo>
                      <a:pt x="590" y="54"/>
                    </a:lnTo>
                    <a:lnTo>
                      <a:pt x="587" y="80"/>
                    </a:lnTo>
                    <a:lnTo>
                      <a:pt x="581" y="107"/>
                    </a:lnTo>
                    <a:lnTo>
                      <a:pt x="572" y="131"/>
                    </a:lnTo>
                    <a:lnTo>
                      <a:pt x="561" y="156"/>
                    </a:lnTo>
                    <a:lnTo>
                      <a:pt x="547" y="179"/>
                    </a:lnTo>
                    <a:lnTo>
                      <a:pt x="532" y="200"/>
                    </a:lnTo>
                    <a:lnTo>
                      <a:pt x="514" y="221"/>
                    </a:lnTo>
                    <a:lnTo>
                      <a:pt x="494" y="240"/>
                    </a:lnTo>
                    <a:lnTo>
                      <a:pt x="473" y="257"/>
                    </a:lnTo>
                    <a:lnTo>
                      <a:pt x="449" y="272"/>
                    </a:lnTo>
                    <a:lnTo>
                      <a:pt x="424" y="286"/>
                    </a:lnTo>
                    <a:lnTo>
                      <a:pt x="397" y="298"/>
                    </a:lnTo>
                    <a:lnTo>
                      <a:pt x="370" y="306"/>
                    </a:lnTo>
                    <a:lnTo>
                      <a:pt x="340" y="312"/>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52" name="Freeform 155"/>
              <p:cNvSpPr>
                <a:spLocks/>
              </p:cNvSpPr>
              <p:nvPr/>
            </p:nvSpPr>
            <p:spPr bwMode="auto">
              <a:xfrm>
                <a:off x="1152" y="2907"/>
                <a:ext cx="25" cy="46"/>
              </a:xfrm>
              <a:custGeom>
                <a:avLst/>
                <a:gdLst>
                  <a:gd name="T0" fmla="*/ 0 w 76"/>
                  <a:gd name="T1" fmla="*/ 0 h 137"/>
                  <a:gd name="T2" fmla="*/ 0 w 76"/>
                  <a:gd name="T3" fmla="*/ 0 h 137"/>
                  <a:gd name="T4" fmla="*/ 0 w 76"/>
                  <a:gd name="T5" fmla="*/ 0 h 137"/>
                  <a:gd name="T6" fmla="*/ 0 w 76"/>
                  <a:gd name="T7" fmla="*/ 0 h 137"/>
                  <a:gd name="T8" fmla="*/ 0 w 76"/>
                  <a:gd name="T9" fmla="*/ 0 h 137"/>
                  <a:gd name="T10" fmla="*/ 0 60000 65536"/>
                  <a:gd name="T11" fmla="*/ 0 60000 65536"/>
                  <a:gd name="T12" fmla="*/ 0 60000 65536"/>
                  <a:gd name="T13" fmla="*/ 0 60000 65536"/>
                  <a:gd name="T14" fmla="*/ 0 60000 65536"/>
                  <a:gd name="T15" fmla="*/ 0 w 76"/>
                  <a:gd name="T16" fmla="*/ 0 h 137"/>
                  <a:gd name="T17" fmla="*/ 76 w 76"/>
                  <a:gd name="T18" fmla="*/ 137 h 137"/>
                </a:gdLst>
                <a:ahLst/>
                <a:cxnLst>
                  <a:cxn ang="T10">
                    <a:pos x="T0" y="T1"/>
                  </a:cxn>
                  <a:cxn ang="T11">
                    <a:pos x="T2" y="T3"/>
                  </a:cxn>
                  <a:cxn ang="T12">
                    <a:pos x="T4" y="T5"/>
                  </a:cxn>
                  <a:cxn ang="T13">
                    <a:pos x="T6" y="T7"/>
                  </a:cxn>
                  <a:cxn ang="T14">
                    <a:pos x="T8" y="T9"/>
                  </a:cxn>
                </a:cxnLst>
                <a:rect l="T15" t="T16" r="T17" b="T18"/>
                <a:pathLst>
                  <a:path w="76" h="137">
                    <a:moveTo>
                      <a:pt x="0" y="9"/>
                    </a:moveTo>
                    <a:lnTo>
                      <a:pt x="22" y="137"/>
                    </a:lnTo>
                    <a:lnTo>
                      <a:pt x="76" y="127"/>
                    </a:lnTo>
                    <a:lnTo>
                      <a:pt x="54" y="0"/>
                    </a:lnTo>
                    <a:lnTo>
                      <a:pt x="0" y="9"/>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53" name="Freeform 156"/>
              <p:cNvSpPr>
                <a:spLocks/>
              </p:cNvSpPr>
              <p:nvPr/>
            </p:nvSpPr>
            <p:spPr bwMode="auto">
              <a:xfrm>
                <a:off x="1091" y="2777"/>
                <a:ext cx="474" cy="150"/>
              </a:xfrm>
              <a:custGeom>
                <a:avLst/>
                <a:gdLst>
                  <a:gd name="T0" fmla="*/ 0 w 1423"/>
                  <a:gd name="T1" fmla="*/ 0 h 450"/>
                  <a:gd name="T2" fmla="*/ 0 w 1423"/>
                  <a:gd name="T3" fmla="*/ 0 h 450"/>
                  <a:gd name="T4" fmla="*/ 0 w 1423"/>
                  <a:gd name="T5" fmla="*/ 0 h 450"/>
                  <a:gd name="T6" fmla="*/ 0 w 1423"/>
                  <a:gd name="T7" fmla="*/ 0 h 450"/>
                  <a:gd name="T8" fmla="*/ 0 w 1423"/>
                  <a:gd name="T9" fmla="*/ 0 h 450"/>
                  <a:gd name="T10" fmla="*/ 0 w 1423"/>
                  <a:gd name="T11" fmla="*/ 0 h 450"/>
                  <a:gd name="T12" fmla="*/ 0 w 1423"/>
                  <a:gd name="T13" fmla="*/ 0 h 450"/>
                  <a:gd name="T14" fmla="*/ 0 w 1423"/>
                  <a:gd name="T15" fmla="*/ 0 h 450"/>
                  <a:gd name="T16" fmla="*/ 0 w 1423"/>
                  <a:gd name="T17" fmla="*/ 0 h 450"/>
                  <a:gd name="T18" fmla="*/ 0 w 1423"/>
                  <a:gd name="T19" fmla="*/ 0 h 450"/>
                  <a:gd name="T20" fmla="*/ 0 w 1423"/>
                  <a:gd name="T21" fmla="*/ 0 h 450"/>
                  <a:gd name="T22" fmla="*/ 0 w 1423"/>
                  <a:gd name="T23" fmla="*/ 0 h 450"/>
                  <a:gd name="T24" fmla="*/ 0 w 1423"/>
                  <a:gd name="T25" fmla="*/ 0 h 450"/>
                  <a:gd name="T26" fmla="*/ 0 w 1423"/>
                  <a:gd name="T27" fmla="*/ 0 h 450"/>
                  <a:gd name="T28" fmla="*/ 0 w 1423"/>
                  <a:gd name="T29" fmla="*/ 0 h 450"/>
                  <a:gd name="T30" fmla="*/ 0 w 1423"/>
                  <a:gd name="T31" fmla="*/ 0 h 450"/>
                  <a:gd name="T32" fmla="*/ 0 w 1423"/>
                  <a:gd name="T33" fmla="*/ 0 h 450"/>
                  <a:gd name="T34" fmla="*/ 0 w 1423"/>
                  <a:gd name="T35" fmla="*/ 0 h 450"/>
                  <a:gd name="T36" fmla="*/ 0 w 1423"/>
                  <a:gd name="T37" fmla="*/ 0 h 450"/>
                  <a:gd name="T38" fmla="*/ 0 w 1423"/>
                  <a:gd name="T39" fmla="*/ 0 h 450"/>
                  <a:gd name="T40" fmla="*/ 0 w 1423"/>
                  <a:gd name="T41" fmla="*/ 0 h 4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23"/>
                  <a:gd name="T64" fmla="*/ 0 h 450"/>
                  <a:gd name="T65" fmla="*/ 1423 w 1423"/>
                  <a:gd name="T66" fmla="*/ 450 h 4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23" h="450">
                    <a:moveTo>
                      <a:pt x="1354" y="5"/>
                    </a:moveTo>
                    <a:lnTo>
                      <a:pt x="1337" y="8"/>
                    </a:lnTo>
                    <a:lnTo>
                      <a:pt x="49" y="236"/>
                    </a:lnTo>
                    <a:lnTo>
                      <a:pt x="33" y="238"/>
                    </a:lnTo>
                    <a:lnTo>
                      <a:pt x="0" y="245"/>
                    </a:lnTo>
                    <a:lnTo>
                      <a:pt x="5" y="277"/>
                    </a:lnTo>
                    <a:lnTo>
                      <a:pt x="8" y="293"/>
                    </a:lnTo>
                    <a:lnTo>
                      <a:pt x="27" y="400"/>
                    </a:lnTo>
                    <a:lnTo>
                      <a:pt x="31" y="417"/>
                    </a:lnTo>
                    <a:lnTo>
                      <a:pt x="36" y="450"/>
                    </a:lnTo>
                    <a:lnTo>
                      <a:pt x="69" y="444"/>
                    </a:lnTo>
                    <a:lnTo>
                      <a:pt x="85" y="441"/>
                    </a:lnTo>
                    <a:lnTo>
                      <a:pt x="1374" y="214"/>
                    </a:lnTo>
                    <a:lnTo>
                      <a:pt x="1390" y="211"/>
                    </a:lnTo>
                    <a:lnTo>
                      <a:pt x="1423" y="205"/>
                    </a:lnTo>
                    <a:lnTo>
                      <a:pt x="1417" y="173"/>
                    </a:lnTo>
                    <a:lnTo>
                      <a:pt x="1415" y="156"/>
                    </a:lnTo>
                    <a:lnTo>
                      <a:pt x="1396" y="49"/>
                    </a:lnTo>
                    <a:lnTo>
                      <a:pt x="1393" y="33"/>
                    </a:lnTo>
                    <a:lnTo>
                      <a:pt x="1387" y="0"/>
                    </a:lnTo>
                    <a:lnTo>
                      <a:pt x="1354" y="5"/>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54" name="Freeform 157"/>
              <p:cNvSpPr>
                <a:spLocks/>
              </p:cNvSpPr>
              <p:nvPr/>
            </p:nvSpPr>
            <p:spPr bwMode="auto">
              <a:xfrm>
                <a:off x="1104" y="2790"/>
                <a:ext cx="448" cy="124"/>
              </a:xfrm>
              <a:custGeom>
                <a:avLst/>
                <a:gdLst>
                  <a:gd name="T0" fmla="*/ 0 w 1346"/>
                  <a:gd name="T1" fmla="*/ 0 h 373"/>
                  <a:gd name="T2" fmla="*/ 0 w 1346"/>
                  <a:gd name="T3" fmla="*/ 0 h 373"/>
                  <a:gd name="T4" fmla="*/ 0 w 1346"/>
                  <a:gd name="T5" fmla="*/ 0 h 373"/>
                  <a:gd name="T6" fmla="*/ 0 w 1346"/>
                  <a:gd name="T7" fmla="*/ 0 h 373"/>
                  <a:gd name="T8" fmla="*/ 0 w 1346"/>
                  <a:gd name="T9" fmla="*/ 0 h 373"/>
                  <a:gd name="T10" fmla="*/ 0 w 1346"/>
                  <a:gd name="T11" fmla="*/ 0 h 373"/>
                  <a:gd name="T12" fmla="*/ 0 w 1346"/>
                  <a:gd name="T13" fmla="*/ 0 h 373"/>
                  <a:gd name="T14" fmla="*/ 0 w 1346"/>
                  <a:gd name="T15" fmla="*/ 0 h 373"/>
                  <a:gd name="T16" fmla="*/ 0 w 1346"/>
                  <a:gd name="T17" fmla="*/ 0 h 373"/>
                  <a:gd name="T18" fmla="*/ 0 w 1346"/>
                  <a:gd name="T19" fmla="*/ 0 h 373"/>
                  <a:gd name="T20" fmla="*/ 0 w 1346"/>
                  <a:gd name="T21" fmla="*/ 0 h 373"/>
                  <a:gd name="T22" fmla="*/ 0 w 1346"/>
                  <a:gd name="T23" fmla="*/ 0 h 373"/>
                  <a:gd name="T24" fmla="*/ 0 w 1346"/>
                  <a:gd name="T25" fmla="*/ 0 h 3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6"/>
                  <a:gd name="T40" fmla="*/ 0 h 373"/>
                  <a:gd name="T41" fmla="*/ 1346 w 1346"/>
                  <a:gd name="T42" fmla="*/ 373 h 3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6" h="373">
                    <a:moveTo>
                      <a:pt x="1306" y="3"/>
                    </a:moveTo>
                    <a:lnTo>
                      <a:pt x="17" y="231"/>
                    </a:lnTo>
                    <a:lnTo>
                      <a:pt x="0" y="233"/>
                    </a:lnTo>
                    <a:lnTo>
                      <a:pt x="3" y="250"/>
                    </a:lnTo>
                    <a:lnTo>
                      <a:pt x="22" y="357"/>
                    </a:lnTo>
                    <a:lnTo>
                      <a:pt x="25" y="373"/>
                    </a:lnTo>
                    <a:lnTo>
                      <a:pt x="41" y="371"/>
                    </a:lnTo>
                    <a:lnTo>
                      <a:pt x="1330" y="143"/>
                    </a:lnTo>
                    <a:lnTo>
                      <a:pt x="1346" y="140"/>
                    </a:lnTo>
                    <a:lnTo>
                      <a:pt x="1344" y="124"/>
                    </a:lnTo>
                    <a:lnTo>
                      <a:pt x="1325" y="17"/>
                    </a:lnTo>
                    <a:lnTo>
                      <a:pt x="1322" y="0"/>
                    </a:lnTo>
                    <a:lnTo>
                      <a:pt x="1306" y="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55" name="Freeform 158"/>
              <p:cNvSpPr>
                <a:spLocks/>
              </p:cNvSpPr>
              <p:nvPr/>
            </p:nvSpPr>
            <p:spPr bwMode="auto">
              <a:xfrm>
                <a:off x="1117" y="2803"/>
                <a:ext cx="423" cy="99"/>
              </a:xfrm>
              <a:custGeom>
                <a:avLst/>
                <a:gdLst>
                  <a:gd name="T0" fmla="*/ 0 w 1269"/>
                  <a:gd name="T1" fmla="*/ 0 h 296"/>
                  <a:gd name="T2" fmla="*/ 0 w 1269"/>
                  <a:gd name="T3" fmla="*/ 0 h 296"/>
                  <a:gd name="T4" fmla="*/ 0 w 1269"/>
                  <a:gd name="T5" fmla="*/ 0 h 296"/>
                  <a:gd name="T6" fmla="*/ 0 w 1269"/>
                  <a:gd name="T7" fmla="*/ 0 h 296"/>
                  <a:gd name="T8" fmla="*/ 0 w 1269"/>
                  <a:gd name="T9" fmla="*/ 0 h 296"/>
                  <a:gd name="T10" fmla="*/ 0 60000 65536"/>
                  <a:gd name="T11" fmla="*/ 0 60000 65536"/>
                  <a:gd name="T12" fmla="*/ 0 60000 65536"/>
                  <a:gd name="T13" fmla="*/ 0 60000 65536"/>
                  <a:gd name="T14" fmla="*/ 0 60000 65536"/>
                  <a:gd name="T15" fmla="*/ 0 w 1269"/>
                  <a:gd name="T16" fmla="*/ 0 h 296"/>
                  <a:gd name="T17" fmla="*/ 1269 w 1269"/>
                  <a:gd name="T18" fmla="*/ 296 h 296"/>
                </a:gdLst>
                <a:ahLst/>
                <a:cxnLst>
                  <a:cxn ang="T10">
                    <a:pos x="T0" y="T1"/>
                  </a:cxn>
                  <a:cxn ang="T11">
                    <a:pos x="T2" y="T3"/>
                  </a:cxn>
                  <a:cxn ang="T12">
                    <a:pos x="T4" y="T5"/>
                  </a:cxn>
                  <a:cxn ang="T13">
                    <a:pos x="T6" y="T7"/>
                  </a:cxn>
                  <a:cxn ang="T14">
                    <a:pos x="T8" y="T9"/>
                  </a:cxn>
                </a:cxnLst>
                <a:rect l="T15" t="T16" r="T17" b="T18"/>
                <a:pathLst>
                  <a:path w="1269" h="296">
                    <a:moveTo>
                      <a:pt x="1256" y="0"/>
                    </a:moveTo>
                    <a:lnTo>
                      <a:pt x="1269" y="74"/>
                    </a:lnTo>
                    <a:lnTo>
                      <a:pt x="13" y="296"/>
                    </a:lnTo>
                    <a:lnTo>
                      <a:pt x="0" y="222"/>
                    </a:lnTo>
                    <a:lnTo>
                      <a:pt x="1256" y="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56" name="Freeform 159"/>
              <p:cNvSpPr>
                <a:spLocks/>
              </p:cNvSpPr>
              <p:nvPr/>
            </p:nvSpPr>
            <p:spPr bwMode="auto">
              <a:xfrm>
                <a:off x="1317" y="2844"/>
                <a:ext cx="56" cy="323"/>
              </a:xfrm>
              <a:custGeom>
                <a:avLst/>
                <a:gdLst>
                  <a:gd name="T0" fmla="*/ 0 w 166"/>
                  <a:gd name="T1" fmla="*/ 0 h 968"/>
                  <a:gd name="T2" fmla="*/ 0 w 166"/>
                  <a:gd name="T3" fmla="*/ 0 h 968"/>
                  <a:gd name="T4" fmla="*/ 0 w 166"/>
                  <a:gd name="T5" fmla="*/ 0 h 968"/>
                  <a:gd name="T6" fmla="*/ 0 w 166"/>
                  <a:gd name="T7" fmla="*/ 0 h 968"/>
                  <a:gd name="T8" fmla="*/ 0 w 166"/>
                  <a:gd name="T9" fmla="*/ 0 h 968"/>
                  <a:gd name="T10" fmla="*/ 0 w 166"/>
                  <a:gd name="T11" fmla="*/ 0 h 968"/>
                  <a:gd name="T12" fmla="*/ 0 w 166"/>
                  <a:gd name="T13" fmla="*/ 0 h 968"/>
                  <a:gd name="T14" fmla="*/ 0 w 166"/>
                  <a:gd name="T15" fmla="*/ 0 h 968"/>
                  <a:gd name="T16" fmla="*/ 0 w 166"/>
                  <a:gd name="T17" fmla="*/ 0 h 968"/>
                  <a:gd name="T18" fmla="*/ 0 w 166"/>
                  <a:gd name="T19" fmla="*/ 0 h 968"/>
                  <a:gd name="T20" fmla="*/ 0 w 166"/>
                  <a:gd name="T21" fmla="*/ 0 h 968"/>
                  <a:gd name="T22" fmla="*/ 0 w 166"/>
                  <a:gd name="T23" fmla="*/ 0 h 968"/>
                  <a:gd name="T24" fmla="*/ 0 w 166"/>
                  <a:gd name="T25" fmla="*/ 0 h 968"/>
                  <a:gd name="T26" fmla="*/ 0 w 166"/>
                  <a:gd name="T27" fmla="*/ 0 h 968"/>
                  <a:gd name="T28" fmla="*/ 0 w 166"/>
                  <a:gd name="T29" fmla="*/ 0 h 968"/>
                  <a:gd name="T30" fmla="*/ 0 w 166"/>
                  <a:gd name="T31" fmla="*/ 0 h 968"/>
                  <a:gd name="T32" fmla="*/ 0 w 166"/>
                  <a:gd name="T33" fmla="*/ 0 h 968"/>
                  <a:gd name="T34" fmla="*/ 0 w 166"/>
                  <a:gd name="T35" fmla="*/ 0 h 968"/>
                  <a:gd name="T36" fmla="*/ 0 w 166"/>
                  <a:gd name="T37" fmla="*/ 0 h 968"/>
                  <a:gd name="T38" fmla="*/ 0 w 166"/>
                  <a:gd name="T39" fmla="*/ 0 h 968"/>
                  <a:gd name="T40" fmla="*/ 0 w 166"/>
                  <a:gd name="T41" fmla="*/ 0 h 968"/>
                  <a:gd name="T42" fmla="*/ 0 w 166"/>
                  <a:gd name="T43" fmla="*/ 0 h 968"/>
                  <a:gd name="T44" fmla="*/ 0 w 166"/>
                  <a:gd name="T45" fmla="*/ 0 h 968"/>
                  <a:gd name="T46" fmla="*/ 0 w 166"/>
                  <a:gd name="T47" fmla="*/ 0 h 968"/>
                  <a:gd name="T48" fmla="*/ 0 w 166"/>
                  <a:gd name="T49" fmla="*/ 0 h 968"/>
                  <a:gd name="T50" fmla="*/ 0 w 166"/>
                  <a:gd name="T51" fmla="*/ 0 h 968"/>
                  <a:gd name="T52" fmla="*/ 0 w 166"/>
                  <a:gd name="T53" fmla="*/ 0 h 968"/>
                  <a:gd name="T54" fmla="*/ 0 w 166"/>
                  <a:gd name="T55" fmla="*/ 0 h 968"/>
                  <a:gd name="T56" fmla="*/ 0 w 166"/>
                  <a:gd name="T57" fmla="*/ 0 h 968"/>
                  <a:gd name="T58" fmla="*/ 0 w 166"/>
                  <a:gd name="T59" fmla="*/ 0 h 968"/>
                  <a:gd name="T60" fmla="*/ 0 w 166"/>
                  <a:gd name="T61" fmla="*/ 0 h 968"/>
                  <a:gd name="T62" fmla="*/ 0 w 166"/>
                  <a:gd name="T63" fmla="*/ 0 h 968"/>
                  <a:gd name="T64" fmla="*/ 0 w 166"/>
                  <a:gd name="T65" fmla="*/ 0 h 968"/>
                  <a:gd name="T66" fmla="*/ 0 w 166"/>
                  <a:gd name="T67" fmla="*/ 0 h 968"/>
                  <a:gd name="T68" fmla="*/ 0 w 166"/>
                  <a:gd name="T69" fmla="*/ 0 h 968"/>
                  <a:gd name="T70" fmla="*/ 0 w 166"/>
                  <a:gd name="T71" fmla="*/ 0 h 968"/>
                  <a:gd name="T72" fmla="*/ 0 w 166"/>
                  <a:gd name="T73" fmla="*/ 0 h 968"/>
                  <a:gd name="T74" fmla="*/ 0 w 166"/>
                  <a:gd name="T75" fmla="*/ 0 h 968"/>
                  <a:gd name="T76" fmla="*/ 0 w 166"/>
                  <a:gd name="T77" fmla="*/ 0 h 968"/>
                  <a:gd name="T78" fmla="*/ 0 w 166"/>
                  <a:gd name="T79" fmla="*/ 0 h 968"/>
                  <a:gd name="T80" fmla="*/ 0 w 166"/>
                  <a:gd name="T81" fmla="*/ 0 h 968"/>
                  <a:gd name="T82" fmla="*/ 0 w 166"/>
                  <a:gd name="T83" fmla="*/ 0 h 968"/>
                  <a:gd name="T84" fmla="*/ 0 w 166"/>
                  <a:gd name="T85" fmla="*/ 0 h 968"/>
                  <a:gd name="T86" fmla="*/ 0 w 166"/>
                  <a:gd name="T87" fmla="*/ 0 h 968"/>
                  <a:gd name="T88" fmla="*/ 0 w 166"/>
                  <a:gd name="T89" fmla="*/ 0 h 968"/>
                  <a:gd name="T90" fmla="*/ 0 w 166"/>
                  <a:gd name="T91" fmla="*/ 0 h 968"/>
                  <a:gd name="T92" fmla="*/ 0 w 166"/>
                  <a:gd name="T93" fmla="*/ 0 h 96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6"/>
                  <a:gd name="T142" fmla="*/ 0 h 968"/>
                  <a:gd name="T143" fmla="*/ 166 w 166"/>
                  <a:gd name="T144" fmla="*/ 968 h 96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6" h="968">
                    <a:moveTo>
                      <a:pt x="0" y="83"/>
                    </a:moveTo>
                    <a:lnTo>
                      <a:pt x="0" y="885"/>
                    </a:lnTo>
                    <a:lnTo>
                      <a:pt x="1" y="901"/>
                    </a:lnTo>
                    <a:lnTo>
                      <a:pt x="7" y="917"/>
                    </a:lnTo>
                    <a:lnTo>
                      <a:pt x="14" y="932"/>
                    </a:lnTo>
                    <a:lnTo>
                      <a:pt x="25" y="945"/>
                    </a:lnTo>
                    <a:lnTo>
                      <a:pt x="31" y="950"/>
                    </a:lnTo>
                    <a:lnTo>
                      <a:pt x="37" y="954"/>
                    </a:lnTo>
                    <a:lnTo>
                      <a:pt x="44" y="958"/>
                    </a:lnTo>
                    <a:lnTo>
                      <a:pt x="51" y="962"/>
                    </a:lnTo>
                    <a:lnTo>
                      <a:pt x="59" y="965"/>
                    </a:lnTo>
                    <a:lnTo>
                      <a:pt x="67" y="967"/>
                    </a:lnTo>
                    <a:lnTo>
                      <a:pt x="74" y="968"/>
                    </a:lnTo>
                    <a:lnTo>
                      <a:pt x="83" y="968"/>
                    </a:lnTo>
                    <a:lnTo>
                      <a:pt x="91" y="968"/>
                    </a:lnTo>
                    <a:lnTo>
                      <a:pt x="99" y="967"/>
                    </a:lnTo>
                    <a:lnTo>
                      <a:pt x="107" y="965"/>
                    </a:lnTo>
                    <a:lnTo>
                      <a:pt x="115" y="962"/>
                    </a:lnTo>
                    <a:lnTo>
                      <a:pt x="122" y="958"/>
                    </a:lnTo>
                    <a:lnTo>
                      <a:pt x="128" y="954"/>
                    </a:lnTo>
                    <a:lnTo>
                      <a:pt x="135" y="950"/>
                    </a:lnTo>
                    <a:lnTo>
                      <a:pt x="141" y="945"/>
                    </a:lnTo>
                    <a:lnTo>
                      <a:pt x="152" y="932"/>
                    </a:lnTo>
                    <a:lnTo>
                      <a:pt x="159" y="917"/>
                    </a:lnTo>
                    <a:lnTo>
                      <a:pt x="163" y="901"/>
                    </a:lnTo>
                    <a:lnTo>
                      <a:pt x="166" y="885"/>
                    </a:lnTo>
                    <a:lnTo>
                      <a:pt x="166" y="83"/>
                    </a:lnTo>
                    <a:lnTo>
                      <a:pt x="163" y="66"/>
                    </a:lnTo>
                    <a:lnTo>
                      <a:pt x="159" y="51"/>
                    </a:lnTo>
                    <a:lnTo>
                      <a:pt x="152" y="36"/>
                    </a:lnTo>
                    <a:lnTo>
                      <a:pt x="141" y="23"/>
                    </a:lnTo>
                    <a:lnTo>
                      <a:pt x="135" y="18"/>
                    </a:lnTo>
                    <a:lnTo>
                      <a:pt x="128" y="14"/>
                    </a:lnTo>
                    <a:lnTo>
                      <a:pt x="122" y="10"/>
                    </a:lnTo>
                    <a:lnTo>
                      <a:pt x="115" y="7"/>
                    </a:lnTo>
                    <a:lnTo>
                      <a:pt x="107" y="3"/>
                    </a:lnTo>
                    <a:lnTo>
                      <a:pt x="99" y="1"/>
                    </a:lnTo>
                    <a:lnTo>
                      <a:pt x="91" y="0"/>
                    </a:lnTo>
                    <a:lnTo>
                      <a:pt x="83" y="0"/>
                    </a:lnTo>
                    <a:lnTo>
                      <a:pt x="66" y="2"/>
                    </a:lnTo>
                    <a:lnTo>
                      <a:pt x="51" y="7"/>
                    </a:lnTo>
                    <a:lnTo>
                      <a:pt x="36" y="14"/>
                    </a:lnTo>
                    <a:lnTo>
                      <a:pt x="25" y="25"/>
                    </a:lnTo>
                    <a:lnTo>
                      <a:pt x="14" y="36"/>
                    </a:lnTo>
                    <a:lnTo>
                      <a:pt x="7" y="51"/>
                    </a:lnTo>
                    <a:lnTo>
                      <a:pt x="2" y="66"/>
                    </a:lnTo>
                    <a:lnTo>
                      <a:pt x="0" y="8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57" name="Freeform 160"/>
              <p:cNvSpPr>
                <a:spLocks/>
              </p:cNvSpPr>
              <p:nvPr/>
            </p:nvSpPr>
            <p:spPr bwMode="auto">
              <a:xfrm>
                <a:off x="1328" y="2855"/>
                <a:ext cx="34" cy="301"/>
              </a:xfrm>
              <a:custGeom>
                <a:avLst/>
                <a:gdLst>
                  <a:gd name="T0" fmla="*/ 0 w 100"/>
                  <a:gd name="T1" fmla="*/ 0 h 902"/>
                  <a:gd name="T2" fmla="*/ 0 w 100"/>
                  <a:gd name="T3" fmla="*/ 0 h 902"/>
                  <a:gd name="T4" fmla="*/ 0 w 100"/>
                  <a:gd name="T5" fmla="*/ 0 h 902"/>
                  <a:gd name="T6" fmla="*/ 0 w 100"/>
                  <a:gd name="T7" fmla="*/ 0 h 902"/>
                  <a:gd name="T8" fmla="*/ 0 w 100"/>
                  <a:gd name="T9" fmla="*/ 0 h 902"/>
                  <a:gd name="T10" fmla="*/ 0 w 100"/>
                  <a:gd name="T11" fmla="*/ 0 h 902"/>
                  <a:gd name="T12" fmla="*/ 0 w 100"/>
                  <a:gd name="T13" fmla="*/ 0 h 902"/>
                  <a:gd name="T14" fmla="*/ 0 w 100"/>
                  <a:gd name="T15" fmla="*/ 0 h 902"/>
                  <a:gd name="T16" fmla="*/ 0 w 100"/>
                  <a:gd name="T17" fmla="*/ 0 h 902"/>
                  <a:gd name="T18" fmla="*/ 0 w 100"/>
                  <a:gd name="T19" fmla="*/ 0 h 902"/>
                  <a:gd name="T20" fmla="*/ 0 w 100"/>
                  <a:gd name="T21" fmla="*/ 0 h 902"/>
                  <a:gd name="T22" fmla="*/ 0 w 100"/>
                  <a:gd name="T23" fmla="*/ 0 h 902"/>
                  <a:gd name="T24" fmla="*/ 0 w 100"/>
                  <a:gd name="T25" fmla="*/ 0 h 902"/>
                  <a:gd name="T26" fmla="*/ 0 w 100"/>
                  <a:gd name="T27" fmla="*/ 0 h 902"/>
                  <a:gd name="T28" fmla="*/ 0 w 100"/>
                  <a:gd name="T29" fmla="*/ 0 h 902"/>
                  <a:gd name="T30" fmla="*/ 0 w 100"/>
                  <a:gd name="T31" fmla="*/ 0 h 902"/>
                  <a:gd name="T32" fmla="*/ 0 w 100"/>
                  <a:gd name="T33" fmla="*/ 0 h 902"/>
                  <a:gd name="T34" fmla="*/ 0 w 100"/>
                  <a:gd name="T35" fmla="*/ 0 h 902"/>
                  <a:gd name="T36" fmla="*/ 0 w 100"/>
                  <a:gd name="T37" fmla="*/ 0 h 902"/>
                  <a:gd name="T38" fmla="*/ 0 w 100"/>
                  <a:gd name="T39" fmla="*/ 0 h 902"/>
                  <a:gd name="T40" fmla="*/ 0 w 100"/>
                  <a:gd name="T41" fmla="*/ 0 h 902"/>
                  <a:gd name="T42" fmla="*/ 0 w 100"/>
                  <a:gd name="T43" fmla="*/ 0 h 902"/>
                  <a:gd name="T44" fmla="*/ 0 w 100"/>
                  <a:gd name="T45" fmla="*/ 0 h 902"/>
                  <a:gd name="T46" fmla="*/ 0 w 100"/>
                  <a:gd name="T47" fmla="*/ 0 h 902"/>
                  <a:gd name="T48" fmla="*/ 0 w 100"/>
                  <a:gd name="T49" fmla="*/ 0 h 902"/>
                  <a:gd name="T50" fmla="*/ 0 w 100"/>
                  <a:gd name="T51" fmla="*/ 0 h 902"/>
                  <a:gd name="T52" fmla="*/ 0 w 100"/>
                  <a:gd name="T53" fmla="*/ 0 h 902"/>
                  <a:gd name="T54" fmla="*/ 0 w 100"/>
                  <a:gd name="T55" fmla="*/ 0 h 902"/>
                  <a:gd name="T56" fmla="*/ 0 w 100"/>
                  <a:gd name="T57" fmla="*/ 0 h 902"/>
                  <a:gd name="T58" fmla="*/ 0 w 100"/>
                  <a:gd name="T59" fmla="*/ 0 h 902"/>
                  <a:gd name="T60" fmla="*/ 0 w 100"/>
                  <a:gd name="T61" fmla="*/ 0 h 902"/>
                  <a:gd name="T62" fmla="*/ 0 w 100"/>
                  <a:gd name="T63" fmla="*/ 0 h 902"/>
                  <a:gd name="T64" fmla="*/ 0 w 100"/>
                  <a:gd name="T65" fmla="*/ 0 h 902"/>
                  <a:gd name="T66" fmla="*/ 0 w 100"/>
                  <a:gd name="T67" fmla="*/ 0 h 902"/>
                  <a:gd name="T68" fmla="*/ 0 w 100"/>
                  <a:gd name="T69" fmla="*/ 0 h 902"/>
                  <a:gd name="T70" fmla="*/ 0 w 100"/>
                  <a:gd name="T71" fmla="*/ 0 h 902"/>
                  <a:gd name="T72" fmla="*/ 0 w 100"/>
                  <a:gd name="T73" fmla="*/ 0 h 902"/>
                  <a:gd name="T74" fmla="*/ 0 w 100"/>
                  <a:gd name="T75" fmla="*/ 0 h 902"/>
                  <a:gd name="T76" fmla="*/ 0 w 100"/>
                  <a:gd name="T77" fmla="*/ 0 h 902"/>
                  <a:gd name="T78" fmla="*/ 0 w 100"/>
                  <a:gd name="T79" fmla="*/ 0 h 902"/>
                  <a:gd name="T80" fmla="*/ 0 w 100"/>
                  <a:gd name="T81" fmla="*/ 0 h 902"/>
                  <a:gd name="T82" fmla="*/ 0 w 100"/>
                  <a:gd name="T83" fmla="*/ 0 h 902"/>
                  <a:gd name="T84" fmla="*/ 0 w 100"/>
                  <a:gd name="T85" fmla="*/ 0 h 902"/>
                  <a:gd name="T86" fmla="*/ 0 w 100"/>
                  <a:gd name="T87" fmla="*/ 0 h 902"/>
                  <a:gd name="T88" fmla="*/ 0 w 100"/>
                  <a:gd name="T89" fmla="*/ 0 h 902"/>
                  <a:gd name="T90" fmla="*/ 0 w 100"/>
                  <a:gd name="T91" fmla="*/ 0 h 902"/>
                  <a:gd name="T92" fmla="*/ 0 w 100"/>
                  <a:gd name="T93" fmla="*/ 0 h 90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0"/>
                  <a:gd name="T142" fmla="*/ 0 h 902"/>
                  <a:gd name="T143" fmla="*/ 100 w 100"/>
                  <a:gd name="T144" fmla="*/ 902 h 90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0" h="902">
                    <a:moveTo>
                      <a:pt x="0" y="50"/>
                    </a:moveTo>
                    <a:lnTo>
                      <a:pt x="1" y="40"/>
                    </a:lnTo>
                    <a:lnTo>
                      <a:pt x="4" y="31"/>
                    </a:lnTo>
                    <a:lnTo>
                      <a:pt x="9" y="22"/>
                    </a:lnTo>
                    <a:lnTo>
                      <a:pt x="15" y="15"/>
                    </a:lnTo>
                    <a:lnTo>
                      <a:pt x="19" y="12"/>
                    </a:lnTo>
                    <a:lnTo>
                      <a:pt x="22" y="9"/>
                    </a:lnTo>
                    <a:lnTo>
                      <a:pt x="27" y="6"/>
                    </a:lnTo>
                    <a:lnTo>
                      <a:pt x="31" y="4"/>
                    </a:lnTo>
                    <a:lnTo>
                      <a:pt x="36" y="2"/>
                    </a:lnTo>
                    <a:lnTo>
                      <a:pt x="40" y="1"/>
                    </a:lnTo>
                    <a:lnTo>
                      <a:pt x="46" y="0"/>
                    </a:lnTo>
                    <a:lnTo>
                      <a:pt x="50" y="0"/>
                    </a:lnTo>
                    <a:lnTo>
                      <a:pt x="55" y="0"/>
                    </a:lnTo>
                    <a:lnTo>
                      <a:pt x="59" y="1"/>
                    </a:lnTo>
                    <a:lnTo>
                      <a:pt x="65" y="2"/>
                    </a:lnTo>
                    <a:lnTo>
                      <a:pt x="69" y="4"/>
                    </a:lnTo>
                    <a:lnTo>
                      <a:pt x="73" y="6"/>
                    </a:lnTo>
                    <a:lnTo>
                      <a:pt x="77" y="9"/>
                    </a:lnTo>
                    <a:lnTo>
                      <a:pt x="82" y="12"/>
                    </a:lnTo>
                    <a:lnTo>
                      <a:pt x="85" y="15"/>
                    </a:lnTo>
                    <a:lnTo>
                      <a:pt x="91" y="22"/>
                    </a:lnTo>
                    <a:lnTo>
                      <a:pt x="95" y="31"/>
                    </a:lnTo>
                    <a:lnTo>
                      <a:pt x="99" y="40"/>
                    </a:lnTo>
                    <a:lnTo>
                      <a:pt x="100" y="50"/>
                    </a:lnTo>
                    <a:lnTo>
                      <a:pt x="100" y="852"/>
                    </a:lnTo>
                    <a:lnTo>
                      <a:pt x="99" y="862"/>
                    </a:lnTo>
                    <a:lnTo>
                      <a:pt x="95" y="871"/>
                    </a:lnTo>
                    <a:lnTo>
                      <a:pt x="91" y="880"/>
                    </a:lnTo>
                    <a:lnTo>
                      <a:pt x="85" y="887"/>
                    </a:lnTo>
                    <a:lnTo>
                      <a:pt x="77" y="894"/>
                    </a:lnTo>
                    <a:lnTo>
                      <a:pt x="69" y="898"/>
                    </a:lnTo>
                    <a:lnTo>
                      <a:pt x="59" y="901"/>
                    </a:lnTo>
                    <a:lnTo>
                      <a:pt x="50" y="902"/>
                    </a:lnTo>
                    <a:lnTo>
                      <a:pt x="46" y="902"/>
                    </a:lnTo>
                    <a:lnTo>
                      <a:pt x="40" y="901"/>
                    </a:lnTo>
                    <a:lnTo>
                      <a:pt x="36" y="900"/>
                    </a:lnTo>
                    <a:lnTo>
                      <a:pt x="31" y="898"/>
                    </a:lnTo>
                    <a:lnTo>
                      <a:pt x="27" y="896"/>
                    </a:lnTo>
                    <a:lnTo>
                      <a:pt x="22" y="894"/>
                    </a:lnTo>
                    <a:lnTo>
                      <a:pt x="19" y="890"/>
                    </a:lnTo>
                    <a:lnTo>
                      <a:pt x="15" y="887"/>
                    </a:lnTo>
                    <a:lnTo>
                      <a:pt x="9" y="880"/>
                    </a:lnTo>
                    <a:lnTo>
                      <a:pt x="4" y="871"/>
                    </a:lnTo>
                    <a:lnTo>
                      <a:pt x="1" y="862"/>
                    </a:lnTo>
                    <a:lnTo>
                      <a:pt x="0" y="852"/>
                    </a:lnTo>
                    <a:lnTo>
                      <a:pt x="0" y="5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58" name="Freeform 161"/>
              <p:cNvSpPr>
                <a:spLocks/>
              </p:cNvSpPr>
              <p:nvPr/>
            </p:nvSpPr>
            <p:spPr bwMode="auto">
              <a:xfrm>
                <a:off x="1206" y="3085"/>
                <a:ext cx="277" cy="92"/>
              </a:xfrm>
              <a:custGeom>
                <a:avLst/>
                <a:gdLst>
                  <a:gd name="T0" fmla="*/ 0 w 830"/>
                  <a:gd name="T1" fmla="*/ 0 h 274"/>
                  <a:gd name="T2" fmla="*/ 0 w 830"/>
                  <a:gd name="T3" fmla="*/ 0 h 274"/>
                  <a:gd name="T4" fmla="*/ 0 w 830"/>
                  <a:gd name="T5" fmla="*/ 0 h 274"/>
                  <a:gd name="T6" fmla="*/ 0 w 830"/>
                  <a:gd name="T7" fmla="*/ 0 h 274"/>
                  <a:gd name="T8" fmla="*/ 0 w 830"/>
                  <a:gd name="T9" fmla="*/ 0 h 274"/>
                  <a:gd name="T10" fmla="*/ 0 w 830"/>
                  <a:gd name="T11" fmla="*/ 0 h 274"/>
                  <a:gd name="T12" fmla="*/ 0 w 830"/>
                  <a:gd name="T13" fmla="*/ 0 h 274"/>
                  <a:gd name="T14" fmla="*/ 0 w 830"/>
                  <a:gd name="T15" fmla="*/ 0 h 274"/>
                  <a:gd name="T16" fmla="*/ 0 w 830"/>
                  <a:gd name="T17" fmla="*/ 0 h 274"/>
                  <a:gd name="T18" fmla="*/ 0 w 830"/>
                  <a:gd name="T19" fmla="*/ 0 h 274"/>
                  <a:gd name="T20" fmla="*/ 0 w 830"/>
                  <a:gd name="T21" fmla="*/ 0 h 274"/>
                  <a:gd name="T22" fmla="*/ 0 w 830"/>
                  <a:gd name="T23" fmla="*/ 0 h 274"/>
                  <a:gd name="T24" fmla="*/ 0 w 830"/>
                  <a:gd name="T25" fmla="*/ 0 h 274"/>
                  <a:gd name="T26" fmla="*/ 0 w 830"/>
                  <a:gd name="T27" fmla="*/ 0 h 274"/>
                  <a:gd name="T28" fmla="*/ 0 w 830"/>
                  <a:gd name="T29" fmla="*/ 0 h 274"/>
                  <a:gd name="T30" fmla="*/ 0 w 830"/>
                  <a:gd name="T31" fmla="*/ 0 h 274"/>
                  <a:gd name="T32" fmla="*/ 0 w 830"/>
                  <a:gd name="T33" fmla="*/ 0 h 274"/>
                  <a:gd name="T34" fmla="*/ 0 w 830"/>
                  <a:gd name="T35" fmla="*/ 0 h 274"/>
                  <a:gd name="T36" fmla="*/ 0 w 830"/>
                  <a:gd name="T37" fmla="*/ 0 h 274"/>
                  <a:gd name="T38" fmla="*/ 0 w 830"/>
                  <a:gd name="T39" fmla="*/ 0 h 274"/>
                  <a:gd name="T40" fmla="*/ 0 w 830"/>
                  <a:gd name="T41" fmla="*/ 0 h 274"/>
                  <a:gd name="T42" fmla="*/ 0 w 830"/>
                  <a:gd name="T43" fmla="*/ 0 h 274"/>
                  <a:gd name="T44" fmla="*/ 0 w 830"/>
                  <a:gd name="T45" fmla="*/ 0 h 274"/>
                  <a:gd name="T46" fmla="*/ 0 w 830"/>
                  <a:gd name="T47" fmla="*/ 0 h 274"/>
                  <a:gd name="T48" fmla="*/ 0 w 830"/>
                  <a:gd name="T49" fmla="*/ 0 h 274"/>
                  <a:gd name="T50" fmla="*/ 0 w 830"/>
                  <a:gd name="T51" fmla="*/ 0 h 274"/>
                  <a:gd name="T52" fmla="*/ 0 w 830"/>
                  <a:gd name="T53" fmla="*/ 0 h 274"/>
                  <a:gd name="T54" fmla="*/ 0 w 830"/>
                  <a:gd name="T55" fmla="*/ 0 h 274"/>
                  <a:gd name="T56" fmla="*/ 0 w 830"/>
                  <a:gd name="T57" fmla="*/ 0 h 274"/>
                  <a:gd name="T58" fmla="*/ 0 w 830"/>
                  <a:gd name="T59" fmla="*/ 0 h 274"/>
                  <a:gd name="T60" fmla="*/ 0 w 830"/>
                  <a:gd name="T61" fmla="*/ 0 h 274"/>
                  <a:gd name="T62" fmla="*/ 0 w 830"/>
                  <a:gd name="T63" fmla="*/ 0 h 274"/>
                  <a:gd name="T64" fmla="*/ 0 w 830"/>
                  <a:gd name="T65" fmla="*/ 0 h 274"/>
                  <a:gd name="T66" fmla="*/ 0 w 830"/>
                  <a:gd name="T67" fmla="*/ 0 h 274"/>
                  <a:gd name="T68" fmla="*/ 0 w 830"/>
                  <a:gd name="T69" fmla="*/ 0 h 274"/>
                  <a:gd name="T70" fmla="*/ 0 w 830"/>
                  <a:gd name="T71" fmla="*/ 0 h 274"/>
                  <a:gd name="T72" fmla="*/ 0 w 830"/>
                  <a:gd name="T73" fmla="*/ 0 h 274"/>
                  <a:gd name="T74" fmla="*/ 0 w 830"/>
                  <a:gd name="T75" fmla="*/ 0 h 274"/>
                  <a:gd name="T76" fmla="*/ 0 w 830"/>
                  <a:gd name="T77" fmla="*/ 0 h 274"/>
                  <a:gd name="T78" fmla="*/ 0 w 830"/>
                  <a:gd name="T79" fmla="*/ 0 h 274"/>
                  <a:gd name="T80" fmla="*/ 0 w 830"/>
                  <a:gd name="T81" fmla="*/ 0 h 274"/>
                  <a:gd name="T82" fmla="*/ 0 w 830"/>
                  <a:gd name="T83" fmla="*/ 0 h 274"/>
                  <a:gd name="T84" fmla="*/ 0 w 830"/>
                  <a:gd name="T85" fmla="*/ 0 h 274"/>
                  <a:gd name="T86" fmla="*/ 0 w 830"/>
                  <a:gd name="T87" fmla="*/ 0 h 274"/>
                  <a:gd name="T88" fmla="*/ 0 w 830"/>
                  <a:gd name="T89" fmla="*/ 0 h 274"/>
                  <a:gd name="T90" fmla="*/ 0 w 830"/>
                  <a:gd name="T91" fmla="*/ 0 h 2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30"/>
                  <a:gd name="T139" fmla="*/ 0 h 274"/>
                  <a:gd name="T140" fmla="*/ 830 w 830"/>
                  <a:gd name="T141" fmla="*/ 274 h 27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30" h="274">
                    <a:moveTo>
                      <a:pt x="769" y="121"/>
                    </a:moveTo>
                    <a:lnTo>
                      <a:pt x="754" y="107"/>
                    </a:lnTo>
                    <a:lnTo>
                      <a:pt x="738" y="93"/>
                    </a:lnTo>
                    <a:lnTo>
                      <a:pt x="720" y="82"/>
                    </a:lnTo>
                    <a:lnTo>
                      <a:pt x="702" y="70"/>
                    </a:lnTo>
                    <a:lnTo>
                      <a:pt x="682" y="59"/>
                    </a:lnTo>
                    <a:lnTo>
                      <a:pt x="662" y="49"/>
                    </a:lnTo>
                    <a:lnTo>
                      <a:pt x="641" y="40"/>
                    </a:lnTo>
                    <a:lnTo>
                      <a:pt x="618" y="32"/>
                    </a:lnTo>
                    <a:lnTo>
                      <a:pt x="595" y="24"/>
                    </a:lnTo>
                    <a:lnTo>
                      <a:pt x="571" y="18"/>
                    </a:lnTo>
                    <a:lnTo>
                      <a:pt x="546" y="13"/>
                    </a:lnTo>
                    <a:lnTo>
                      <a:pt x="521" y="9"/>
                    </a:lnTo>
                    <a:lnTo>
                      <a:pt x="495" y="4"/>
                    </a:lnTo>
                    <a:lnTo>
                      <a:pt x="469" y="2"/>
                    </a:lnTo>
                    <a:lnTo>
                      <a:pt x="442" y="0"/>
                    </a:lnTo>
                    <a:lnTo>
                      <a:pt x="416" y="0"/>
                    </a:lnTo>
                    <a:lnTo>
                      <a:pt x="373" y="1"/>
                    </a:lnTo>
                    <a:lnTo>
                      <a:pt x="332" y="5"/>
                    </a:lnTo>
                    <a:lnTo>
                      <a:pt x="293" y="12"/>
                    </a:lnTo>
                    <a:lnTo>
                      <a:pt x="255" y="20"/>
                    </a:lnTo>
                    <a:lnTo>
                      <a:pt x="218" y="31"/>
                    </a:lnTo>
                    <a:lnTo>
                      <a:pt x="184" y="44"/>
                    </a:lnTo>
                    <a:lnTo>
                      <a:pt x="152" y="58"/>
                    </a:lnTo>
                    <a:lnTo>
                      <a:pt x="122" y="75"/>
                    </a:lnTo>
                    <a:lnTo>
                      <a:pt x="96" y="93"/>
                    </a:lnTo>
                    <a:lnTo>
                      <a:pt x="71" y="114"/>
                    </a:lnTo>
                    <a:lnTo>
                      <a:pt x="50" y="134"/>
                    </a:lnTo>
                    <a:lnTo>
                      <a:pt x="33" y="157"/>
                    </a:lnTo>
                    <a:lnTo>
                      <a:pt x="19" y="180"/>
                    </a:lnTo>
                    <a:lnTo>
                      <a:pt x="9" y="205"/>
                    </a:lnTo>
                    <a:lnTo>
                      <a:pt x="2" y="230"/>
                    </a:lnTo>
                    <a:lnTo>
                      <a:pt x="0" y="257"/>
                    </a:lnTo>
                    <a:lnTo>
                      <a:pt x="0" y="274"/>
                    </a:lnTo>
                    <a:lnTo>
                      <a:pt x="17" y="274"/>
                    </a:lnTo>
                    <a:lnTo>
                      <a:pt x="813" y="274"/>
                    </a:lnTo>
                    <a:lnTo>
                      <a:pt x="830" y="274"/>
                    </a:lnTo>
                    <a:lnTo>
                      <a:pt x="830" y="257"/>
                    </a:lnTo>
                    <a:lnTo>
                      <a:pt x="829" y="239"/>
                    </a:lnTo>
                    <a:lnTo>
                      <a:pt x="826" y="221"/>
                    </a:lnTo>
                    <a:lnTo>
                      <a:pt x="822" y="204"/>
                    </a:lnTo>
                    <a:lnTo>
                      <a:pt x="814" y="186"/>
                    </a:lnTo>
                    <a:lnTo>
                      <a:pt x="806" y="169"/>
                    </a:lnTo>
                    <a:lnTo>
                      <a:pt x="795" y="153"/>
                    </a:lnTo>
                    <a:lnTo>
                      <a:pt x="783" y="137"/>
                    </a:lnTo>
                    <a:lnTo>
                      <a:pt x="769" y="12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59" name="Freeform 162"/>
              <p:cNvSpPr>
                <a:spLocks/>
              </p:cNvSpPr>
              <p:nvPr/>
            </p:nvSpPr>
            <p:spPr bwMode="auto">
              <a:xfrm>
                <a:off x="1218" y="3096"/>
                <a:ext cx="253" cy="70"/>
              </a:xfrm>
              <a:custGeom>
                <a:avLst/>
                <a:gdLst>
                  <a:gd name="T0" fmla="*/ 0 w 761"/>
                  <a:gd name="T1" fmla="*/ 0 h 208"/>
                  <a:gd name="T2" fmla="*/ 0 w 761"/>
                  <a:gd name="T3" fmla="*/ 0 h 208"/>
                  <a:gd name="T4" fmla="*/ 0 w 761"/>
                  <a:gd name="T5" fmla="*/ 0 h 208"/>
                  <a:gd name="T6" fmla="*/ 0 w 761"/>
                  <a:gd name="T7" fmla="*/ 0 h 208"/>
                  <a:gd name="T8" fmla="*/ 0 w 761"/>
                  <a:gd name="T9" fmla="*/ 0 h 208"/>
                  <a:gd name="T10" fmla="*/ 0 w 761"/>
                  <a:gd name="T11" fmla="*/ 0 h 208"/>
                  <a:gd name="T12" fmla="*/ 0 w 761"/>
                  <a:gd name="T13" fmla="*/ 0 h 208"/>
                  <a:gd name="T14" fmla="*/ 0 w 761"/>
                  <a:gd name="T15" fmla="*/ 0 h 208"/>
                  <a:gd name="T16" fmla="*/ 0 w 761"/>
                  <a:gd name="T17" fmla="*/ 0 h 208"/>
                  <a:gd name="T18" fmla="*/ 0 w 761"/>
                  <a:gd name="T19" fmla="*/ 0 h 208"/>
                  <a:gd name="T20" fmla="*/ 0 w 761"/>
                  <a:gd name="T21" fmla="*/ 0 h 208"/>
                  <a:gd name="T22" fmla="*/ 0 w 761"/>
                  <a:gd name="T23" fmla="*/ 0 h 208"/>
                  <a:gd name="T24" fmla="*/ 0 w 761"/>
                  <a:gd name="T25" fmla="*/ 0 h 208"/>
                  <a:gd name="T26" fmla="*/ 0 w 761"/>
                  <a:gd name="T27" fmla="*/ 0 h 208"/>
                  <a:gd name="T28" fmla="*/ 0 w 761"/>
                  <a:gd name="T29" fmla="*/ 0 h 208"/>
                  <a:gd name="T30" fmla="*/ 0 w 761"/>
                  <a:gd name="T31" fmla="*/ 0 h 208"/>
                  <a:gd name="T32" fmla="*/ 0 w 761"/>
                  <a:gd name="T33" fmla="*/ 0 h 208"/>
                  <a:gd name="T34" fmla="*/ 0 w 761"/>
                  <a:gd name="T35" fmla="*/ 0 h 208"/>
                  <a:gd name="T36" fmla="*/ 0 w 761"/>
                  <a:gd name="T37" fmla="*/ 0 h 208"/>
                  <a:gd name="T38" fmla="*/ 0 w 761"/>
                  <a:gd name="T39" fmla="*/ 0 h 208"/>
                  <a:gd name="T40" fmla="*/ 0 w 761"/>
                  <a:gd name="T41" fmla="*/ 0 h 208"/>
                  <a:gd name="T42" fmla="*/ 0 w 761"/>
                  <a:gd name="T43" fmla="*/ 0 h 208"/>
                  <a:gd name="T44" fmla="*/ 0 w 761"/>
                  <a:gd name="T45" fmla="*/ 0 h 208"/>
                  <a:gd name="T46" fmla="*/ 0 w 761"/>
                  <a:gd name="T47" fmla="*/ 0 h 208"/>
                  <a:gd name="T48" fmla="*/ 0 w 761"/>
                  <a:gd name="T49" fmla="*/ 0 h 208"/>
                  <a:gd name="T50" fmla="*/ 0 w 761"/>
                  <a:gd name="T51" fmla="*/ 0 h 208"/>
                  <a:gd name="T52" fmla="*/ 0 w 761"/>
                  <a:gd name="T53" fmla="*/ 0 h 208"/>
                  <a:gd name="T54" fmla="*/ 0 w 761"/>
                  <a:gd name="T55" fmla="*/ 0 h 208"/>
                  <a:gd name="T56" fmla="*/ 0 w 761"/>
                  <a:gd name="T57" fmla="*/ 0 h 208"/>
                  <a:gd name="T58" fmla="*/ 0 w 761"/>
                  <a:gd name="T59" fmla="*/ 0 h 208"/>
                  <a:gd name="T60" fmla="*/ 0 w 761"/>
                  <a:gd name="T61" fmla="*/ 0 h 208"/>
                  <a:gd name="T62" fmla="*/ 0 w 761"/>
                  <a:gd name="T63" fmla="*/ 0 h 208"/>
                  <a:gd name="T64" fmla="*/ 0 w 761"/>
                  <a:gd name="T65" fmla="*/ 0 h 208"/>
                  <a:gd name="T66" fmla="*/ 0 w 761"/>
                  <a:gd name="T67" fmla="*/ 0 h 208"/>
                  <a:gd name="T68" fmla="*/ 0 w 761"/>
                  <a:gd name="T69" fmla="*/ 0 h 208"/>
                  <a:gd name="T70" fmla="*/ 0 w 761"/>
                  <a:gd name="T71" fmla="*/ 0 h 208"/>
                  <a:gd name="T72" fmla="*/ 0 w 761"/>
                  <a:gd name="T73" fmla="*/ 0 h 208"/>
                  <a:gd name="T74" fmla="*/ 0 w 761"/>
                  <a:gd name="T75" fmla="*/ 0 h 208"/>
                  <a:gd name="T76" fmla="*/ 0 w 761"/>
                  <a:gd name="T77" fmla="*/ 0 h 208"/>
                  <a:gd name="T78" fmla="*/ 0 w 761"/>
                  <a:gd name="T79" fmla="*/ 0 h 208"/>
                  <a:gd name="T80" fmla="*/ 0 w 761"/>
                  <a:gd name="T81" fmla="*/ 0 h 208"/>
                  <a:gd name="T82" fmla="*/ 0 w 761"/>
                  <a:gd name="T83" fmla="*/ 0 h 208"/>
                  <a:gd name="T84" fmla="*/ 0 w 761"/>
                  <a:gd name="T85" fmla="*/ 0 h 208"/>
                  <a:gd name="T86" fmla="*/ 0 w 761"/>
                  <a:gd name="T87" fmla="*/ 0 h 208"/>
                  <a:gd name="T88" fmla="*/ 0 w 761"/>
                  <a:gd name="T89" fmla="*/ 0 h 208"/>
                  <a:gd name="T90" fmla="*/ 0 w 761"/>
                  <a:gd name="T91" fmla="*/ 0 h 208"/>
                  <a:gd name="T92" fmla="*/ 0 w 761"/>
                  <a:gd name="T93" fmla="*/ 0 h 208"/>
                  <a:gd name="T94" fmla="*/ 0 w 761"/>
                  <a:gd name="T95" fmla="*/ 0 h 208"/>
                  <a:gd name="T96" fmla="*/ 0 w 761"/>
                  <a:gd name="T97" fmla="*/ 0 h 208"/>
                  <a:gd name="T98" fmla="*/ 0 w 761"/>
                  <a:gd name="T99" fmla="*/ 0 h 20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61"/>
                  <a:gd name="T151" fmla="*/ 0 h 208"/>
                  <a:gd name="T152" fmla="*/ 761 w 761"/>
                  <a:gd name="T153" fmla="*/ 208 h 20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61" h="208">
                    <a:moveTo>
                      <a:pt x="51" y="111"/>
                    </a:moveTo>
                    <a:lnTo>
                      <a:pt x="65" y="99"/>
                    </a:lnTo>
                    <a:lnTo>
                      <a:pt x="80" y="87"/>
                    </a:lnTo>
                    <a:lnTo>
                      <a:pt x="96" y="75"/>
                    </a:lnTo>
                    <a:lnTo>
                      <a:pt x="113" y="65"/>
                    </a:lnTo>
                    <a:lnTo>
                      <a:pt x="131" y="55"/>
                    </a:lnTo>
                    <a:lnTo>
                      <a:pt x="150" y="46"/>
                    </a:lnTo>
                    <a:lnTo>
                      <a:pt x="170" y="37"/>
                    </a:lnTo>
                    <a:lnTo>
                      <a:pt x="191" y="30"/>
                    </a:lnTo>
                    <a:lnTo>
                      <a:pt x="213" y="23"/>
                    </a:lnTo>
                    <a:lnTo>
                      <a:pt x="236" y="17"/>
                    </a:lnTo>
                    <a:lnTo>
                      <a:pt x="259" y="12"/>
                    </a:lnTo>
                    <a:lnTo>
                      <a:pt x="282" y="7"/>
                    </a:lnTo>
                    <a:lnTo>
                      <a:pt x="307" y="4"/>
                    </a:lnTo>
                    <a:lnTo>
                      <a:pt x="331" y="2"/>
                    </a:lnTo>
                    <a:lnTo>
                      <a:pt x="355" y="0"/>
                    </a:lnTo>
                    <a:lnTo>
                      <a:pt x="381" y="0"/>
                    </a:lnTo>
                    <a:lnTo>
                      <a:pt x="406" y="0"/>
                    </a:lnTo>
                    <a:lnTo>
                      <a:pt x="431" y="2"/>
                    </a:lnTo>
                    <a:lnTo>
                      <a:pt x="455" y="4"/>
                    </a:lnTo>
                    <a:lnTo>
                      <a:pt x="478" y="7"/>
                    </a:lnTo>
                    <a:lnTo>
                      <a:pt x="503" y="12"/>
                    </a:lnTo>
                    <a:lnTo>
                      <a:pt x="525" y="17"/>
                    </a:lnTo>
                    <a:lnTo>
                      <a:pt x="547" y="23"/>
                    </a:lnTo>
                    <a:lnTo>
                      <a:pt x="570" y="30"/>
                    </a:lnTo>
                    <a:lnTo>
                      <a:pt x="591" y="37"/>
                    </a:lnTo>
                    <a:lnTo>
                      <a:pt x="611" y="46"/>
                    </a:lnTo>
                    <a:lnTo>
                      <a:pt x="630" y="55"/>
                    </a:lnTo>
                    <a:lnTo>
                      <a:pt x="648" y="65"/>
                    </a:lnTo>
                    <a:lnTo>
                      <a:pt x="665" y="75"/>
                    </a:lnTo>
                    <a:lnTo>
                      <a:pt x="681" y="87"/>
                    </a:lnTo>
                    <a:lnTo>
                      <a:pt x="696" y="99"/>
                    </a:lnTo>
                    <a:lnTo>
                      <a:pt x="709" y="111"/>
                    </a:lnTo>
                    <a:lnTo>
                      <a:pt x="720" y="123"/>
                    </a:lnTo>
                    <a:lnTo>
                      <a:pt x="730" y="135"/>
                    </a:lnTo>
                    <a:lnTo>
                      <a:pt x="737" y="146"/>
                    </a:lnTo>
                    <a:lnTo>
                      <a:pt x="744" y="158"/>
                    </a:lnTo>
                    <a:lnTo>
                      <a:pt x="751" y="171"/>
                    </a:lnTo>
                    <a:lnTo>
                      <a:pt x="755" y="182"/>
                    </a:lnTo>
                    <a:lnTo>
                      <a:pt x="759" y="195"/>
                    </a:lnTo>
                    <a:lnTo>
                      <a:pt x="761" y="208"/>
                    </a:lnTo>
                    <a:lnTo>
                      <a:pt x="0" y="208"/>
                    </a:lnTo>
                    <a:lnTo>
                      <a:pt x="2" y="195"/>
                    </a:lnTo>
                    <a:lnTo>
                      <a:pt x="6" y="182"/>
                    </a:lnTo>
                    <a:lnTo>
                      <a:pt x="11" y="171"/>
                    </a:lnTo>
                    <a:lnTo>
                      <a:pt x="16" y="158"/>
                    </a:lnTo>
                    <a:lnTo>
                      <a:pt x="24" y="146"/>
                    </a:lnTo>
                    <a:lnTo>
                      <a:pt x="31" y="135"/>
                    </a:lnTo>
                    <a:lnTo>
                      <a:pt x="41" y="123"/>
                    </a:lnTo>
                    <a:lnTo>
                      <a:pt x="51" y="111"/>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60" name="Freeform 163"/>
              <p:cNvSpPr>
                <a:spLocks/>
              </p:cNvSpPr>
              <p:nvPr/>
            </p:nvSpPr>
            <p:spPr bwMode="auto">
              <a:xfrm>
                <a:off x="1353" y="3103"/>
                <a:ext cx="98" cy="56"/>
              </a:xfrm>
              <a:custGeom>
                <a:avLst/>
                <a:gdLst>
                  <a:gd name="T0" fmla="*/ 0 w 293"/>
                  <a:gd name="T1" fmla="*/ 0 h 167"/>
                  <a:gd name="T2" fmla="*/ 0 w 293"/>
                  <a:gd name="T3" fmla="*/ 0 h 167"/>
                  <a:gd name="T4" fmla="*/ 0 w 293"/>
                  <a:gd name="T5" fmla="*/ 0 h 167"/>
                  <a:gd name="T6" fmla="*/ 0 w 293"/>
                  <a:gd name="T7" fmla="*/ 0 h 167"/>
                  <a:gd name="T8" fmla="*/ 0 w 293"/>
                  <a:gd name="T9" fmla="*/ 0 h 167"/>
                  <a:gd name="T10" fmla="*/ 0 w 293"/>
                  <a:gd name="T11" fmla="*/ 0 h 167"/>
                  <a:gd name="T12" fmla="*/ 0 w 293"/>
                  <a:gd name="T13" fmla="*/ 0 h 167"/>
                  <a:gd name="T14" fmla="*/ 0 w 293"/>
                  <a:gd name="T15" fmla="*/ 0 h 167"/>
                  <a:gd name="T16" fmla="*/ 0 w 293"/>
                  <a:gd name="T17" fmla="*/ 0 h 167"/>
                  <a:gd name="T18" fmla="*/ 0 w 293"/>
                  <a:gd name="T19" fmla="*/ 0 h 167"/>
                  <a:gd name="T20" fmla="*/ 0 w 293"/>
                  <a:gd name="T21" fmla="*/ 0 h 167"/>
                  <a:gd name="T22" fmla="*/ 0 w 293"/>
                  <a:gd name="T23" fmla="*/ 0 h 167"/>
                  <a:gd name="T24" fmla="*/ 0 w 293"/>
                  <a:gd name="T25" fmla="*/ 0 h 167"/>
                  <a:gd name="T26" fmla="*/ 0 w 293"/>
                  <a:gd name="T27" fmla="*/ 0 h 167"/>
                  <a:gd name="T28" fmla="*/ 0 w 293"/>
                  <a:gd name="T29" fmla="*/ 0 h 167"/>
                  <a:gd name="T30" fmla="*/ 0 w 293"/>
                  <a:gd name="T31" fmla="*/ 0 h 167"/>
                  <a:gd name="T32" fmla="*/ 0 w 293"/>
                  <a:gd name="T33" fmla="*/ 0 h 167"/>
                  <a:gd name="T34" fmla="*/ 0 w 293"/>
                  <a:gd name="T35" fmla="*/ 0 h 167"/>
                  <a:gd name="T36" fmla="*/ 0 w 293"/>
                  <a:gd name="T37" fmla="*/ 0 h 167"/>
                  <a:gd name="T38" fmla="*/ 0 w 293"/>
                  <a:gd name="T39" fmla="*/ 0 h 167"/>
                  <a:gd name="T40" fmla="*/ 0 w 293"/>
                  <a:gd name="T41" fmla="*/ 0 h 167"/>
                  <a:gd name="T42" fmla="*/ 0 w 293"/>
                  <a:gd name="T43" fmla="*/ 0 h 167"/>
                  <a:gd name="T44" fmla="*/ 0 w 293"/>
                  <a:gd name="T45" fmla="*/ 0 h 167"/>
                  <a:gd name="T46" fmla="*/ 0 w 293"/>
                  <a:gd name="T47" fmla="*/ 0 h 167"/>
                  <a:gd name="T48" fmla="*/ 0 w 293"/>
                  <a:gd name="T49" fmla="*/ 0 h 167"/>
                  <a:gd name="T50" fmla="*/ 0 w 293"/>
                  <a:gd name="T51" fmla="*/ 0 h 167"/>
                  <a:gd name="T52" fmla="*/ 0 w 293"/>
                  <a:gd name="T53" fmla="*/ 0 h 167"/>
                  <a:gd name="T54" fmla="*/ 0 w 293"/>
                  <a:gd name="T55" fmla="*/ 0 h 167"/>
                  <a:gd name="T56" fmla="*/ 0 w 293"/>
                  <a:gd name="T57" fmla="*/ 0 h 167"/>
                  <a:gd name="T58" fmla="*/ 0 w 293"/>
                  <a:gd name="T59" fmla="*/ 0 h 167"/>
                  <a:gd name="T60" fmla="*/ 0 w 293"/>
                  <a:gd name="T61" fmla="*/ 0 h 167"/>
                  <a:gd name="T62" fmla="*/ 0 w 293"/>
                  <a:gd name="T63" fmla="*/ 0 h 167"/>
                  <a:gd name="T64" fmla="*/ 0 w 293"/>
                  <a:gd name="T65" fmla="*/ 0 h 167"/>
                  <a:gd name="T66" fmla="*/ 0 w 293"/>
                  <a:gd name="T67" fmla="*/ 0 h 167"/>
                  <a:gd name="T68" fmla="*/ 0 w 293"/>
                  <a:gd name="T69" fmla="*/ 0 h 167"/>
                  <a:gd name="T70" fmla="*/ 0 w 293"/>
                  <a:gd name="T71" fmla="*/ 0 h 167"/>
                  <a:gd name="T72" fmla="*/ 0 w 293"/>
                  <a:gd name="T73" fmla="*/ 0 h 167"/>
                  <a:gd name="T74" fmla="*/ 0 w 293"/>
                  <a:gd name="T75" fmla="*/ 0 h 167"/>
                  <a:gd name="T76" fmla="*/ 0 w 293"/>
                  <a:gd name="T77" fmla="*/ 0 h 167"/>
                  <a:gd name="T78" fmla="*/ 0 w 293"/>
                  <a:gd name="T79" fmla="*/ 0 h 167"/>
                  <a:gd name="T80" fmla="*/ 0 w 293"/>
                  <a:gd name="T81" fmla="*/ 0 h 167"/>
                  <a:gd name="T82" fmla="*/ 0 w 293"/>
                  <a:gd name="T83" fmla="*/ 0 h 167"/>
                  <a:gd name="T84" fmla="*/ 0 w 293"/>
                  <a:gd name="T85" fmla="*/ 0 h 167"/>
                  <a:gd name="T86" fmla="*/ 0 w 293"/>
                  <a:gd name="T87" fmla="*/ 0 h 167"/>
                  <a:gd name="T88" fmla="*/ 0 w 293"/>
                  <a:gd name="T89" fmla="*/ 0 h 167"/>
                  <a:gd name="T90" fmla="*/ 0 w 293"/>
                  <a:gd name="T91" fmla="*/ 0 h 167"/>
                  <a:gd name="T92" fmla="*/ 0 w 293"/>
                  <a:gd name="T93" fmla="*/ 0 h 167"/>
                  <a:gd name="T94" fmla="*/ 0 w 293"/>
                  <a:gd name="T95" fmla="*/ 0 h 167"/>
                  <a:gd name="T96" fmla="*/ 0 w 293"/>
                  <a:gd name="T97" fmla="*/ 0 h 167"/>
                  <a:gd name="T98" fmla="*/ 0 w 293"/>
                  <a:gd name="T99" fmla="*/ 0 h 1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93"/>
                  <a:gd name="T151" fmla="*/ 0 h 167"/>
                  <a:gd name="T152" fmla="*/ 293 w 293"/>
                  <a:gd name="T153" fmla="*/ 167 h 1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93" h="167">
                    <a:moveTo>
                      <a:pt x="11" y="3"/>
                    </a:moveTo>
                    <a:lnTo>
                      <a:pt x="30" y="10"/>
                    </a:lnTo>
                    <a:lnTo>
                      <a:pt x="49" y="16"/>
                    </a:lnTo>
                    <a:lnTo>
                      <a:pt x="67" y="23"/>
                    </a:lnTo>
                    <a:lnTo>
                      <a:pt x="85" y="31"/>
                    </a:lnTo>
                    <a:lnTo>
                      <a:pt x="102" y="39"/>
                    </a:lnTo>
                    <a:lnTo>
                      <a:pt x="118" y="49"/>
                    </a:lnTo>
                    <a:lnTo>
                      <a:pt x="135" y="58"/>
                    </a:lnTo>
                    <a:lnTo>
                      <a:pt x="150" y="68"/>
                    </a:lnTo>
                    <a:lnTo>
                      <a:pt x="165" y="79"/>
                    </a:lnTo>
                    <a:lnTo>
                      <a:pt x="177" y="89"/>
                    </a:lnTo>
                    <a:lnTo>
                      <a:pt x="190" y="101"/>
                    </a:lnTo>
                    <a:lnTo>
                      <a:pt x="203" y="112"/>
                    </a:lnTo>
                    <a:lnTo>
                      <a:pt x="213" y="124"/>
                    </a:lnTo>
                    <a:lnTo>
                      <a:pt x="223" y="136"/>
                    </a:lnTo>
                    <a:lnTo>
                      <a:pt x="232" y="149"/>
                    </a:lnTo>
                    <a:lnTo>
                      <a:pt x="240" y="161"/>
                    </a:lnTo>
                    <a:lnTo>
                      <a:pt x="241" y="162"/>
                    </a:lnTo>
                    <a:lnTo>
                      <a:pt x="241" y="163"/>
                    </a:lnTo>
                    <a:lnTo>
                      <a:pt x="241" y="165"/>
                    </a:lnTo>
                    <a:lnTo>
                      <a:pt x="242" y="167"/>
                    </a:lnTo>
                    <a:lnTo>
                      <a:pt x="293" y="167"/>
                    </a:lnTo>
                    <a:lnTo>
                      <a:pt x="291" y="157"/>
                    </a:lnTo>
                    <a:lnTo>
                      <a:pt x="288" y="146"/>
                    </a:lnTo>
                    <a:lnTo>
                      <a:pt x="284" y="137"/>
                    </a:lnTo>
                    <a:lnTo>
                      <a:pt x="279" y="127"/>
                    </a:lnTo>
                    <a:lnTo>
                      <a:pt x="274" y="118"/>
                    </a:lnTo>
                    <a:lnTo>
                      <a:pt x="267" y="108"/>
                    </a:lnTo>
                    <a:lnTo>
                      <a:pt x="260" y="99"/>
                    </a:lnTo>
                    <a:lnTo>
                      <a:pt x="252" y="90"/>
                    </a:lnTo>
                    <a:lnTo>
                      <a:pt x="241" y="81"/>
                    </a:lnTo>
                    <a:lnTo>
                      <a:pt x="229" y="71"/>
                    </a:lnTo>
                    <a:lnTo>
                      <a:pt x="218" y="62"/>
                    </a:lnTo>
                    <a:lnTo>
                      <a:pt x="204" y="54"/>
                    </a:lnTo>
                    <a:lnTo>
                      <a:pt x="190" y="46"/>
                    </a:lnTo>
                    <a:lnTo>
                      <a:pt x="175" y="38"/>
                    </a:lnTo>
                    <a:lnTo>
                      <a:pt x="160" y="32"/>
                    </a:lnTo>
                    <a:lnTo>
                      <a:pt x="145" y="26"/>
                    </a:lnTo>
                    <a:lnTo>
                      <a:pt x="128" y="20"/>
                    </a:lnTo>
                    <a:lnTo>
                      <a:pt x="111" y="16"/>
                    </a:lnTo>
                    <a:lnTo>
                      <a:pt x="93" y="12"/>
                    </a:lnTo>
                    <a:lnTo>
                      <a:pt x="76" y="8"/>
                    </a:lnTo>
                    <a:lnTo>
                      <a:pt x="57" y="5"/>
                    </a:lnTo>
                    <a:lnTo>
                      <a:pt x="39" y="2"/>
                    </a:lnTo>
                    <a:lnTo>
                      <a:pt x="19" y="1"/>
                    </a:lnTo>
                    <a:lnTo>
                      <a:pt x="0" y="0"/>
                    </a:lnTo>
                    <a:lnTo>
                      <a:pt x="2" y="1"/>
                    </a:lnTo>
                    <a:lnTo>
                      <a:pt x="6" y="1"/>
                    </a:lnTo>
                    <a:lnTo>
                      <a:pt x="9" y="2"/>
                    </a:lnTo>
                    <a:lnTo>
                      <a:pt x="11" y="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61" name="Freeform 164"/>
              <p:cNvSpPr>
                <a:spLocks/>
              </p:cNvSpPr>
              <p:nvPr/>
            </p:nvSpPr>
            <p:spPr bwMode="auto">
              <a:xfrm>
                <a:off x="1208" y="2967"/>
                <a:ext cx="49" cy="75"/>
              </a:xfrm>
              <a:custGeom>
                <a:avLst/>
                <a:gdLst>
                  <a:gd name="T0" fmla="*/ 0 w 145"/>
                  <a:gd name="T1" fmla="*/ 0 h 223"/>
                  <a:gd name="T2" fmla="*/ 0 w 145"/>
                  <a:gd name="T3" fmla="*/ 0 h 223"/>
                  <a:gd name="T4" fmla="*/ 0 w 145"/>
                  <a:gd name="T5" fmla="*/ 0 h 223"/>
                  <a:gd name="T6" fmla="*/ 0 w 145"/>
                  <a:gd name="T7" fmla="*/ 0 h 223"/>
                  <a:gd name="T8" fmla="*/ 0 w 145"/>
                  <a:gd name="T9" fmla="*/ 0 h 223"/>
                  <a:gd name="T10" fmla="*/ 0 w 145"/>
                  <a:gd name="T11" fmla="*/ 0 h 223"/>
                  <a:gd name="T12" fmla="*/ 0 w 145"/>
                  <a:gd name="T13" fmla="*/ 0 h 223"/>
                  <a:gd name="T14" fmla="*/ 0 w 145"/>
                  <a:gd name="T15" fmla="*/ 0 h 223"/>
                  <a:gd name="T16" fmla="*/ 0 w 145"/>
                  <a:gd name="T17" fmla="*/ 0 h 223"/>
                  <a:gd name="T18" fmla="*/ 0 w 145"/>
                  <a:gd name="T19" fmla="*/ 0 h 223"/>
                  <a:gd name="T20" fmla="*/ 0 w 145"/>
                  <a:gd name="T21" fmla="*/ 0 h 223"/>
                  <a:gd name="T22" fmla="*/ 0 w 145"/>
                  <a:gd name="T23" fmla="*/ 0 h 223"/>
                  <a:gd name="T24" fmla="*/ 0 w 145"/>
                  <a:gd name="T25" fmla="*/ 0 h 223"/>
                  <a:gd name="T26" fmla="*/ 0 w 145"/>
                  <a:gd name="T27" fmla="*/ 0 h 223"/>
                  <a:gd name="T28" fmla="*/ 0 w 145"/>
                  <a:gd name="T29" fmla="*/ 0 h 223"/>
                  <a:gd name="T30" fmla="*/ 0 w 145"/>
                  <a:gd name="T31" fmla="*/ 0 h 223"/>
                  <a:gd name="T32" fmla="*/ 0 w 145"/>
                  <a:gd name="T33" fmla="*/ 0 h 223"/>
                  <a:gd name="T34" fmla="*/ 0 w 145"/>
                  <a:gd name="T35" fmla="*/ 0 h 223"/>
                  <a:gd name="T36" fmla="*/ 0 w 145"/>
                  <a:gd name="T37" fmla="*/ 0 h 2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3"/>
                  <a:gd name="T59" fmla="*/ 145 w 145"/>
                  <a:gd name="T60" fmla="*/ 223 h 2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3">
                    <a:moveTo>
                      <a:pt x="91" y="9"/>
                    </a:moveTo>
                    <a:lnTo>
                      <a:pt x="94" y="39"/>
                    </a:lnTo>
                    <a:lnTo>
                      <a:pt x="92" y="69"/>
                    </a:lnTo>
                    <a:lnTo>
                      <a:pt x="86" y="99"/>
                    </a:lnTo>
                    <a:lnTo>
                      <a:pt x="76" y="127"/>
                    </a:lnTo>
                    <a:lnTo>
                      <a:pt x="62" y="154"/>
                    </a:lnTo>
                    <a:lnTo>
                      <a:pt x="44" y="179"/>
                    </a:lnTo>
                    <a:lnTo>
                      <a:pt x="24" y="203"/>
                    </a:lnTo>
                    <a:lnTo>
                      <a:pt x="0" y="223"/>
                    </a:lnTo>
                    <a:lnTo>
                      <a:pt x="33" y="207"/>
                    </a:lnTo>
                    <a:lnTo>
                      <a:pt x="62" y="186"/>
                    </a:lnTo>
                    <a:lnTo>
                      <a:pt x="89" y="161"/>
                    </a:lnTo>
                    <a:lnTo>
                      <a:pt x="110" y="134"/>
                    </a:lnTo>
                    <a:lnTo>
                      <a:pt x="127" y="103"/>
                    </a:lnTo>
                    <a:lnTo>
                      <a:pt x="139" y="70"/>
                    </a:lnTo>
                    <a:lnTo>
                      <a:pt x="145" y="36"/>
                    </a:lnTo>
                    <a:lnTo>
                      <a:pt x="145" y="0"/>
                    </a:lnTo>
                    <a:lnTo>
                      <a:pt x="124" y="2"/>
                    </a:lnTo>
                    <a:lnTo>
                      <a:pt x="91"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62" name="Freeform 165"/>
              <p:cNvSpPr>
                <a:spLocks/>
              </p:cNvSpPr>
              <p:nvPr/>
            </p:nvSpPr>
            <p:spPr bwMode="auto">
              <a:xfrm>
                <a:off x="1284" y="3147"/>
                <a:ext cx="167" cy="12"/>
              </a:xfrm>
              <a:custGeom>
                <a:avLst/>
                <a:gdLst>
                  <a:gd name="T0" fmla="*/ 0 w 501"/>
                  <a:gd name="T1" fmla="*/ 0 h 34"/>
                  <a:gd name="T2" fmla="*/ 0 w 501"/>
                  <a:gd name="T3" fmla="*/ 0 h 34"/>
                  <a:gd name="T4" fmla="*/ 0 w 501"/>
                  <a:gd name="T5" fmla="*/ 0 h 34"/>
                  <a:gd name="T6" fmla="*/ 0 w 501"/>
                  <a:gd name="T7" fmla="*/ 0 h 34"/>
                  <a:gd name="T8" fmla="*/ 0 60000 65536"/>
                  <a:gd name="T9" fmla="*/ 0 60000 65536"/>
                  <a:gd name="T10" fmla="*/ 0 60000 65536"/>
                  <a:gd name="T11" fmla="*/ 0 60000 65536"/>
                  <a:gd name="T12" fmla="*/ 0 w 501"/>
                  <a:gd name="T13" fmla="*/ 0 h 34"/>
                  <a:gd name="T14" fmla="*/ 501 w 501"/>
                  <a:gd name="T15" fmla="*/ 34 h 34"/>
                </a:gdLst>
                <a:ahLst/>
                <a:cxnLst>
                  <a:cxn ang="T8">
                    <a:pos x="T0" y="T1"/>
                  </a:cxn>
                  <a:cxn ang="T9">
                    <a:pos x="T2" y="T3"/>
                  </a:cxn>
                  <a:cxn ang="T10">
                    <a:pos x="T4" y="T5"/>
                  </a:cxn>
                  <a:cxn ang="T11">
                    <a:pos x="T6" y="T7"/>
                  </a:cxn>
                </a:cxnLst>
                <a:rect l="T12" t="T13" r="T14" b="T15"/>
                <a:pathLst>
                  <a:path w="501" h="34">
                    <a:moveTo>
                      <a:pt x="501" y="34"/>
                    </a:moveTo>
                    <a:lnTo>
                      <a:pt x="0" y="34"/>
                    </a:lnTo>
                    <a:lnTo>
                      <a:pt x="456" y="0"/>
                    </a:lnTo>
                    <a:lnTo>
                      <a:pt x="501"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63" name="Freeform 166"/>
              <p:cNvSpPr>
                <a:spLocks/>
              </p:cNvSpPr>
              <p:nvPr/>
            </p:nvSpPr>
            <p:spPr bwMode="auto">
              <a:xfrm>
                <a:off x="1149" y="2967"/>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7"/>
                    </a:lnTo>
                    <a:lnTo>
                      <a:pt x="324"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64" name="Freeform 167"/>
              <p:cNvSpPr>
                <a:spLocks/>
              </p:cNvSpPr>
              <p:nvPr/>
            </p:nvSpPr>
            <p:spPr bwMode="auto">
              <a:xfrm>
                <a:off x="1556" y="2906"/>
                <a:ext cx="48" cy="75"/>
              </a:xfrm>
              <a:custGeom>
                <a:avLst/>
                <a:gdLst>
                  <a:gd name="T0" fmla="*/ 0 w 145"/>
                  <a:gd name="T1" fmla="*/ 0 h 224"/>
                  <a:gd name="T2" fmla="*/ 0 w 145"/>
                  <a:gd name="T3" fmla="*/ 0 h 224"/>
                  <a:gd name="T4" fmla="*/ 0 w 145"/>
                  <a:gd name="T5" fmla="*/ 0 h 224"/>
                  <a:gd name="T6" fmla="*/ 0 w 145"/>
                  <a:gd name="T7" fmla="*/ 0 h 224"/>
                  <a:gd name="T8" fmla="*/ 0 w 145"/>
                  <a:gd name="T9" fmla="*/ 0 h 224"/>
                  <a:gd name="T10" fmla="*/ 0 w 145"/>
                  <a:gd name="T11" fmla="*/ 0 h 224"/>
                  <a:gd name="T12" fmla="*/ 0 w 145"/>
                  <a:gd name="T13" fmla="*/ 0 h 224"/>
                  <a:gd name="T14" fmla="*/ 0 w 145"/>
                  <a:gd name="T15" fmla="*/ 0 h 224"/>
                  <a:gd name="T16" fmla="*/ 0 w 145"/>
                  <a:gd name="T17" fmla="*/ 0 h 224"/>
                  <a:gd name="T18" fmla="*/ 0 w 145"/>
                  <a:gd name="T19" fmla="*/ 0 h 224"/>
                  <a:gd name="T20" fmla="*/ 0 w 145"/>
                  <a:gd name="T21" fmla="*/ 0 h 224"/>
                  <a:gd name="T22" fmla="*/ 0 w 145"/>
                  <a:gd name="T23" fmla="*/ 0 h 224"/>
                  <a:gd name="T24" fmla="*/ 0 w 145"/>
                  <a:gd name="T25" fmla="*/ 0 h 224"/>
                  <a:gd name="T26" fmla="*/ 0 w 145"/>
                  <a:gd name="T27" fmla="*/ 0 h 224"/>
                  <a:gd name="T28" fmla="*/ 0 w 145"/>
                  <a:gd name="T29" fmla="*/ 0 h 224"/>
                  <a:gd name="T30" fmla="*/ 0 w 145"/>
                  <a:gd name="T31" fmla="*/ 0 h 224"/>
                  <a:gd name="T32" fmla="*/ 0 w 145"/>
                  <a:gd name="T33" fmla="*/ 0 h 224"/>
                  <a:gd name="T34" fmla="*/ 0 w 145"/>
                  <a:gd name="T35" fmla="*/ 0 h 224"/>
                  <a:gd name="T36" fmla="*/ 0 w 145"/>
                  <a:gd name="T37" fmla="*/ 0 h 2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4"/>
                  <a:gd name="T59" fmla="*/ 145 w 145"/>
                  <a:gd name="T60" fmla="*/ 224 h 2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4">
                    <a:moveTo>
                      <a:pt x="92" y="8"/>
                    </a:moveTo>
                    <a:lnTo>
                      <a:pt x="94" y="39"/>
                    </a:lnTo>
                    <a:lnTo>
                      <a:pt x="93" y="69"/>
                    </a:lnTo>
                    <a:lnTo>
                      <a:pt x="87" y="98"/>
                    </a:lnTo>
                    <a:lnTo>
                      <a:pt x="76" y="127"/>
                    </a:lnTo>
                    <a:lnTo>
                      <a:pt x="62" y="154"/>
                    </a:lnTo>
                    <a:lnTo>
                      <a:pt x="45" y="180"/>
                    </a:lnTo>
                    <a:lnTo>
                      <a:pt x="24" y="203"/>
                    </a:lnTo>
                    <a:lnTo>
                      <a:pt x="0" y="224"/>
                    </a:lnTo>
                    <a:lnTo>
                      <a:pt x="33" y="207"/>
                    </a:lnTo>
                    <a:lnTo>
                      <a:pt x="63" y="186"/>
                    </a:lnTo>
                    <a:lnTo>
                      <a:pt x="89" y="162"/>
                    </a:lnTo>
                    <a:lnTo>
                      <a:pt x="111" y="134"/>
                    </a:lnTo>
                    <a:lnTo>
                      <a:pt x="127" y="103"/>
                    </a:lnTo>
                    <a:lnTo>
                      <a:pt x="139" y="70"/>
                    </a:lnTo>
                    <a:lnTo>
                      <a:pt x="145" y="36"/>
                    </a:lnTo>
                    <a:lnTo>
                      <a:pt x="145" y="0"/>
                    </a:lnTo>
                    <a:lnTo>
                      <a:pt x="125" y="3"/>
                    </a:lnTo>
                    <a:lnTo>
                      <a:pt x="92" y="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65" name="Freeform 168"/>
              <p:cNvSpPr>
                <a:spLocks/>
              </p:cNvSpPr>
              <p:nvPr/>
            </p:nvSpPr>
            <p:spPr bwMode="auto">
              <a:xfrm>
                <a:off x="1496" y="2906"/>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6"/>
                    </a:lnTo>
                    <a:lnTo>
                      <a:pt x="324"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66" name="Freeform 169"/>
              <p:cNvSpPr>
                <a:spLocks/>
              </p:cNvSpPr>
              <p:nvPr/>
            </p:nvSpPr>
            <p:spPr bwMode="auto">
              <a:xfrm>
                <a:off x="1345" y="2867"/>
                <a:ext cx="9" cy="202"/>
              </a:xfrm>
              <a:custGeom>
                <a:avLst/>
                <a:gdLst>
                  <a:gd name="T0" fmla="*/ 0 w 28"/>
                  <a:gd name="T1" fmla="*/ 0 h 608"/>
                  <a:gd name="T2" fmla="*/ 0 w 28"/>
                  <a:gd name="T3" fmla="*/ 0 h 608"/>
                  <a:gd name="T4" fmla="*/ 0 w 28"/>
                  <a:gd name="T5" fmla="*/ 0 h 608"/>
                  <a:gd name="T6" fmla="*/ 0 w 28"/>
                  <a:gd name="T7" fmla="*/ 0 h 608"/>
                  <a:gd name="T8" fmla="*/ 0 60000 65536"/>
                  <a:gd name="T9" fmla="*/ 0 60000 65536"/>
                  <a:gd name="T10" fmla="*/ 0 60000 65536"/>
                  <a:gd name="T11" fmla="*/ 0 60000 65536"/>
                  <a:gd name="T12" fmla="*/ 0 w 28"/>
                  <a:gd name="T13" fmla="*/ 0 h 608"/>
                  <a:gd name="T14" fmla="*/ 28 w 28"/>
                  <a:gd name="T15" fmla="*/ 608 h 608"/>
                </a:gdLst>
                <a:ahLst/>
                <a:cxnLst>
                  <a:cxn ang="T8">
                    <a:pos x="T0" y="T1"/>
                  </a:cxn>
                  <a:cxn ang="T9">
                    <a:pos x="T2" y="T3"/>
                  </a:cxn>
                  <a:cxn ang="T10">
                    <a:pos x="T4" y="T5"/>
                  </a:cxn>
                  <a:cxn ang="T11">
                    <a:pos x="T6" y="T7"/>
                  </a:cxn>
                </a:cxnLst>
                <a:rect l="T12" t="T13" r="T14" b="T15"/>
                <a:pathLst>
                  <a:path w="28" h="608">
                    <a:moveTo>
                      <a:pt x="0" y="0"/>
                    </a:moveTo>
                    <a:lnTo>
                      <a:pt x="0" y="608"/>
                    </a:lnTo>
                    <a:lnTo>
                      <a:pt x="28" y="36"/>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67" name="Freeform 170"/>
              <p:cNvSpPr>
                <a:spLocks/>
              </p:cNvSpPr>
              <p:nvPr/>
            </p:nvSpPr>
            <p:spPr bwMode="auto">
              <a:xfrm>
                <a:off x="1342" y="2771"/>
                <a:ext cx="10" cy="10"/>
              </a:xfrm>
              <a:custGeom>
                <a:avLst/>
                <a:gdLst>
                  <a:gd name="T0" fmla="*/ 0 w 30"/>
                  <a:gd name="T1" fmla="*/ 0 h 29"/>
                  <a:gd name="T2" fmla="*/ 0 w 30"/>
                  <a:gd name="T3" fmla="*/ 0 h 29"/>
                  <a:gd name="T4" fmla="*/ 0 w 30"/>
                  <a:gd name="T5" fmla="*/ 0 h 29"/>
                  <a:gd name="T6" fmla="*/ 0 w 30"/>
                  <a:gd name="T7" fmla="*/ 0 h 29"/>
                  <a:gd name="T8" fmla="*/ 0 w 30"/>
                  <a:gd name="T9" fmla="*/ 0 h 29"/>
                  <a:gd name="T10" fmla="*/ 0 w 30"/>
                  <a:gd name="T11" fmla="*/ 0 h 29"/>
                  <a:gd name="T12" fmla="*/ 0 w 30"/>
                  <a:gd name="T13" fmla="*/ 0 h 29"/>
                  <a:gd name="T14" fmla="*/ 0 w 30"/>
                  <a:gd name="T15" fmla="*/ 0 h 29"/>
                  <a:gd name="T16" fmla="*/ 0 w 30"/>
                  <a:gd name="T17" fmla="*/ 0 h 29"/>
                  <a:gd name="T18" fmla="*/ 0 w 30"/>
                  <a:gd name="T19" fmla="*/ 0 h 29"/>
                  <a:gd name="T20" fmla="*/ 0 w 30"/>
                  <a:gd name="T21" fmla="*/ 0 h 29"/>
                  <a:gd name="T22" fmla="*/ 0 w 30"/>
                  <a:gd name="T23" fmla="*/ 0 h 29"/>
                  <a:gd name="T24" fmla="*/ 0 w 30"/>
                  <a:gd name="T25" fmla="*/ 0 h 29"/>
                  <a:gd name="T26" fmla="*/ 0 w 30"/>
                  <a:gd name="T27" fmla="*/ 0 h 29"/>
                  <a:gd name="T28" fmla="*/ 0 w 30"/>
                  <a:gd name="T29" fmla="*/ 0 h 29"/>
                  <a:gd name="T30" fmla="*/ 0 w 30"/>
                  <a:gd name="T31" fmla="*/ 0 h 29"/>
                  <a:gd name="T32" fmla="*/ 0 w 30"/>
                  <a:gd name="T33" fmla="*/ 0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
                  <a:gd name="T52" fmla="*/ 0 h 29"/>
                  <a:gd name="T53" fmla="*/ 30 w 30"/>
                  <a:gd name="T54" fmla="*/ 29 h 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0" h="29">
                    <a:moveTo>
                      <a:pt x="15" y="29"/>
                    </a:moveTo>
                    <a:lnTo>
                      <a:pt x="22" y="28"/>
                    </a:lnTo>
                    <a:lnTo>
                      <a:pt x="26" y="25"/>
                    </a:lnTo>
                    <a:lnTo>
                      <a:pt x="29" y="21"/>
                    </a:lnTo>
                    <a:lnTo>
                      <a:pt x="30" y="15"/>
                    </a:lnTo>
                    <a:lnTo>
                      <a:pt x="29" y="8"/>
                    </a:lnTo>
                    <a:lnTo>
                      <a:pt x="26" y="4"/>
                    </a:lnTo>
                    <a:lnTo>
                      <a:pt x="22" y="1"/>
                    </a:lnTo>
                    <a:lnTo>
                      <a:pt x="15" y="0"/>
                    </a:lnTo>
                    <a:lnTo>
                      <a:pt x="9" y="1"/>
                    </a:lnTo>
                    <a:lnTo>
                      <a:pt x="5" y="4"/>
                    </a:lnTo>
                    <a:lnTo>
                      <a:pt x="1" y="8"/>
                    </a:lnTo>
                    <a:lnTo>
                      <a:pt x="0" y="15"/>
                    </a:lnTo>
                    <a:lnTo>
                      <a:pt x="1" y="21"/>
                    </a:lnTo>
                    <a:lnTo>
                      <a:pt x="5" y="25"/>
                    </a:lnTo>
                    <a:lnTo>
                      <a:pt x="9" y="28"/>
                    </a:lnTo>
                    <a:lnTo>
                      <a:pt x="15" y="2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68" name="Freeform 171"/>
              <p:cNvSpPr>
                <a:spLocks/>
              </p:cNvSpPr>
              <p:nvPr/>
            </p:nvSpPr>
            <p:spPr bwMode="auto">
              <a:xfrm>
                <a:off x="1380" y="2810"/>
                <a:ext cx="153" cy="26"/>
              </a:xfrm>
              <a:custGeom>
                <a:avLst/>
                <a:gdLst>
                  <a:gd name="T0" fmla="*/ 0 w 459"/>
                  <a:gd name="T1" fmla="*/ 0 h 80"/>
                  <a:gd name="T2" fmla="*/ 0 w 459"/>
                  <a:gd name="T3" fmla="*/ 0 h 80"/>
                  <a:gd name="T4" fmla="*/ 0 w 459"/>
                  <a:gd name="T5" fmla="*/ 0 h 80"/>
                  <a:gd name="T6" fmla="*/ 0 w 459"/>
                  <a:gd name="T7" fmla="*/ 0 h 80"/>
                  <a:gd name="T8" fmla="*/ 0 60000 65536"/>
                  <a:gd name="T9" fmla="*/ 0 60000 65536"/>
                  <a:gd name="T10" fmla="*/ 0 60000 65536"/>
                  <a:gd name="T11" fmla="*/ 0 60000 65536"/>
                  <a:gd name="T12" fmla="*/ 0 w 459"/>
                  <a:gd name="T13" fmla="*/ 0 h 80"/>
                  <a:gd name="T14" fmla="*/ 459 w 459"/>
                  <a:gd name="T15" fmla="*/ 80 h 80"/>
                </a:gdLst>
                <a:ahLst/>
                <a:cxnLst>
                  <a:cxn ang="T8">
                    <a:pos x="T0" y="T1"/>
                  </a:cxn>
                  <a:cxn ang="T9">
                    <a:pos x="T2" y="T3"/>
                  </a:cxn>
                  <a:cxn ang="T10">
                    <a:pos x="T4" y="T5"/>
                  </a:cxn>
                  <a:cxn ang="T11">
                    <a:pos x="T6" y="T7"/>
                  </a:cxn>
                </a:cxnLst>
                <a:rect l="T12" t="T13" r="T14" b="T15"/>
                <a:pathLst>
                  <a:path w="459" h="80">
                    <a:moveTo>
                      <a:pt x="459" y="31"/>
                    </a:moveTo>
                    <a:lnTo>
                      <a:pt x="454" y="0"/>
                    </a:lnTo>
                    <a:lnTo>
                      <a:pt x="0" y="80"/>
                    </a:lnTo>
                    <a:lnTo>
                      <a:pt x="459" y="3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sp>
          <p:nvSpPr>
            <p:cNvPr id="30927" name="Freeform 172"/>
            <p:cNvSpPr>
              <a:spLocks/>
            </p:cNvSpPr>
            <p:nvPr/>
          </p:nvSpPr>
          <p:spPr bwMode="auto">
            <a:xfrm>
              <a:off x="3714" y="660"/>
              <a:ext cx="312" cy="101"/>
            </a:xfrm>
            <a:custGeom>
              <a:avLst/>
              <a:gdLst>
                <a:gd name="T0" fmla="*/ 0 w 422"/>
                <a:gd name="T1" fmla="*/ 3 h 136"/>
                <a:gd name="T2" fmla="*/ 1 w 422"/>
                <a:gd name="T3" fmla="*/ 1 h 136"/>
                <a:gd name="T4" fmla="*/ 2 w 422"/>
                <a:gd name="T5" fmla="*/ 5 h 136"/>
                <a:gd name="T6" fmla="*/ 4 w 422"/>
                <a:gd name="T7" fmla="*/ 1 h 136"/>
                <a:gd name="T8" fmla="*/ 4 w 422"/>
                <a:gd name="T9" fmla="*/ 5 h 136"/>
                <a:gd name="T10" fmla="*/ 5 w 422"/>
                <a:gd name="T11" fmla="*/ 3 h 136"/>
                <a:gd name="T12" fmla="*/ 5 w 422"/>
                <a:gd name="T13" fmla="*/ 1 h 136"/>
                <a:gd name="T14" fmla="*/ 7 w 422"/>
                <a:gd name="T15" fmla="*/ 2 h 136"/>
                <a:gd name="T16" fmla="*/ 9 w 422"/>
                <a:gd name="T17" fmla="*/ 4 h 136"/>
                <a:gd name="T18" fmla="*/ 10 w 422"/>
                <a:gd name="T19" fmla="*/ 1 h 136"/>
                <a:gd name="T20" fmla="*/ 12 w 422"/>
                <a:gd name="T21" fmla="*/ 4 h 136"/>
                <a:gd name="T22" fmla="*/ 13 w 422"/>
                <a:gd name="T23" fmla="*/ 1 h 136"/>
                <a:gd name="T24" fmla="*/ 15 w 422"/>
                <a:gd name="T25" fmla="*/ 1 h 136"/>
                <a:gd name="T26" fmla="*/ 16 w 422"/>
                <a:gd name="T27" fmla="*/ 4 h 1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22"/>
                <a:gd name="T43" fmla="*/ 0 h 136"/>
                <a:gd name="T44" fmla="*/ 422 w 422"/>
                <a:gd name="T45" fmla="*/ 136 h 1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22" h="136">
                  <a:moveTo>
                    <a:pt x="0" y="80"/>
                  </a:moveTo>
                  <a:cubicBezTo>
                    <a:pt x="5" y="68"/>
                    <a:pt x="20" y="0"/>
                    <a:pt x="29" y="9"/>
                  </a:cubicBezTo>
                  <a:cubicBezTo>
                    <a:pt x="38" y="18"/>
                    <a:pt x="42" y="136"/>
                    <a:pt x="53" y="135"/>
                  </a:cubicBezTo>
                  <a:cubicBezTo>
                    <a:pt x="64" y="134"/>
                    <a:pt x="85" y="5"/>
                    <a:pt x="95" y="3"/>
                  </a:cubicBezTo>
                  <a:cubicBezTo>
                    <a:pt x="105" y="1"/>
                    <a:pt x="103" y="111"/>
                    <a:pt x="112" y="122"/>
                  </a:cubicBezTo>
                  <a:cubicBezTo>
                    <a:pt x="121" y="133"/>
                    <a:pt x="141" y="90"/>
                    <a:pt x="147" y="71"/>
                  </a:cubicBezTo>
                  <a:cubicBezTo>
                    <a:pt x="152" y="53"/>
                    <a:pt x="141" y="14"/>
                    <a:pt x="147" y="11"/>
                  </a:cubicBezTo>
                  <a:cubicBezTo>
                    <a:pt x="152" y="9"/>
                    <a:pt x="165" y="36"/>
                    <a:pt x="180" y="54"/>
                  </a:cubicBezTo>
                  <a:cubicBezTo>
                    <a:pt x="195" y="72"/>
                    <a:pt x="222" y="127"/>
                    <a:pt x="239" y="120"/>
                  </a:cubicBezTo>
                  <a:cubicBezTo>
                    <a:pt x="256" y="113"/>
                    <a:pt x="272" y="10"/>
                    <a:pt x="284" y="9"/>
                  </a:cubicBezTo>
                  <a:cubicBezTo>
                    <a:pt x="296" y="8"/>
                    <a:pt x="301" y="113"/>
                    <a:pt x="314" y="114"/>
                  </a:cubicBezTo>
                  <a:cubicBezTo>
                    <a:pt x="327" y="115"/>
                    <a:pt x="351" y="28"/>
                    <a:pt x="365" y="15"/>
                  </a:cubicBezTo>
                  <a:cubicBezTo>
                    <a:pt x="379" y="2"/>
                    <a:pt x="392" y="18"/>
                    <a:pt x="401" y="33"/>
                  </a:cubicBezTo>
                  <a:cubicBezTo>
                    <a:pt x="410" y="48"/>
                    <a:pt x="418" y="93"/>
                    <a:pt x="422" y="108"/>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nvGrpSpPr>
            <p:cNvPr id="30928" name="Group 173"/>
            <p:cNvGrpSpPr>
              <a:grpSpLocks/>
            </p:cNvGrpSpPr>
            <p:nvPr/>
          </p:nvGrpSpPr>
          <p:grpSpPr bwMode="auto">
            <a:xfrm>
              <a:off x="3704" y="809"/>
              <a:ext cx="410" cy="0"/>
              <a:chOff x="1073" y="2443"/>
              <a:chExt cx="555" cy="0"/>
            </a:xfrm>
          </p:grpSpPr>
          <p:sp>
            <p:nvSpPr>
              <p:cNvPr id="30937" name="Line 174"/>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0938" name="Line 175"/>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0939" name="Line 176"/>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30929" name="Group 177"/>
            <p:cNvGrpSpPr>
              <a:grpSpLocks/>
            </p:cNvGrpSpPr>
            <p:nvPr/>
          </p:nvGrpSpPr>
          <p:grpSpPr bwMode="auto">
            <a:xfrm>
              <a:off x="3704" y="880"/>
              <a:ext cx="410" cy="0"/>
              <a:chOff x="1073" y="2443"/>
              <a:chExt cx="555" cy="0"/>
            </a:xfrm>
          </p:grpSpPr>
          <p:sp>
            <p:nvSpPr>
              <p:cNvPr id="30934" name="Line 178"/>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0935" name="Line 179"/>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0936" name="Line 180"/>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30930" name="Group 181"/>
            <p:cNvGrpSpPr>
              <a:grpSpLocks/>
            </p:cNvGrpSpPr>
            <p:nvPr/>
          </p:nvGrpSpPr>
          <p:grpSpPr bwMode="auto">
            <a:xfrm>
              <a:off x="3704" y="951"/>
              <a:ext cx="410" cy="0"/>
              <a:chOff x="1073" y="2443"/>
              <a:chExt cx="555" cy="0"/>
            </a:xfrm>
          </p:grpSpPr>
          <p:sp>
            <p:nvSpPr>
              <p:cNvPr id="30931" name="Line 182"/>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0932" name="Line 183"/>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0933" name="Line 184"/>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grpSp>
        <p:nvGrpSpPr>
          <p:cNvPr id="30749" name="Group 185"/>
          <p:cNvGrpSpPr>
            <a:grpSpLocks/>
          </p:cNvGrpSpPr>
          <p:nvPr/>
        </p:nvGrpSpPr>
        <p:grpSpPr bwMode="auto">
          <a:xfrm>
            <a:off x="2978150" y="4437063"/>
            <a:ext cx="633413" cy="949325"/>
            <a:chOff x="3623" y="585"/>
            <a:chExt cx="540" cy="810"/>
          </a:xfrm>
        </p:grpSpPr>
        <p:sp>
          <p:nvSpPr>
            <p:cNvPr id="30881" name="AutoShape 186"/>
            <p:cNvSpPr>
              <a:spLocks noChangeArrowheads="1"/>
            </p:cNvSpPr>
            <p:nvPr/>
          </p:nvSpPr>
          <p:spPr bwMode="auto">
            <a:xfrm rot="-5400000">
              <a:off x="3488" y="720"/>
              <a:ext cx="810" cy="540"/>
            </a:xfrm>
            <a:prstGeom prst="foldedCorner">
              <a:avLst>
                <a:gd name="adj" fmla="val 20287"/>
              </a:avLst>
            </a:prstGeom>
            <a:solidFill>
              <a:srgbClr val="EE9F36"/>
            </a:solidFill>
            <a:ln w="12700">
              <a:solidFill>
                <a:schemeClr val="bg1"/>
              </a:solidFill>
              <a:round/>
              <a:headEnd/>
              <a:tailEnd/>
            </a:ln>
          </p:spPr>
          <p:txBody>
            <a:bodyPr lIns="0" tIns="0" rIns="0" bIns="0" anchor="ctr">
              <a:spAutoFit/>
            </a:bodyPr>
            <a:lstStyle/>
            <a:p>
              <a:endParaRPr lang="en-US"/>
            </a:p>
          </p:txBody>
        </p:sp>
        <p:grpSp>
          <p:nvGrpSpPr>
            <p:cNvPr id="30882" name="Group 187"/>
            <p:cNvGrpSpPr>
              <a:grpSpLocks/>
            </p:cNvGrpSpPr>
            <p:nvPr/>
          </p:nvGrpSpPr>
          <p:grpSpPr bwMode="auto">
            <a:xfrm>
              <a:off x="3674" y="1000"/>
              <a:ext cx="437" cy="329"/>
              <a:chOff x="1048" y="2742"/>
              <a:chExt cx="592" cy="445"/>
            </a:xfrm>
          </p:grpSpPr>
          <p:sp>
            <p:nvSpPr>
              <p:cNvPr id="30896" name="Freeform 188"/>
              <p:cNvSpPr>
                <a:spLocks/>
              </p:cNvSpPr>
              <p:nvPr/>
            </p:nvSpPr>
            <p:spPr bwMode="auto">
              <a:xfrm>
                <a:off x="1306" y="2833"/>
                <a:ext cx="77" cy="345"/>
              </a:xfrm>
              <a:custGeom>
                <a:avLst/>
                <a:gdLst>
                  <a:gd name="T0" fmla="*/ 0 w 232"/>
                  <a:gd name="T1" fmla="*/ 0 h 1036"/>
                  <a:gd name="T2" fmla="*/ 0 w 232"/>
                  <a:gd name="T3" fmla="*/ 0 h 1036"/>
                  <a:gd name="T4" fmla="*/ 0 w 232"/>
                  <a:gd name="T5" fmla="*/ 0 h 1036"/>
                  <a:gd name="T6" fmla="*/ 0 w 232"/>
                  <a:gd name="T7" fmla="*/ 0 h 1036"/>
                  <a:gd name="T8" fmla="*/ 0 w 232"/>
                  <a:gd name="T9" fmla="*/ 0 h 1036"/>
                  <a:gd name="T10" fmla="*/ 0 w 232"/>
                  <a:gd name="T11" fmla="*/ 0 h 1036"/>
                  <a:gd name="T12" fmla="*/ 0 w 232"/>
                  <a:gd name="T13" fmla="*/ 0 h 1036"/>
                  <a:gd name="T14" fmla="*/ 0 w 232"/>
                  <a:gd name="T15" fmla="*/ 0 h 1036"/>
                  <a:gd name="T16" fmla="*/ 0 w 232"/>
                  <a:gd name="T17" fmla="*/ 0 h 1036"/>
                  <a:gd name="T18" fmla="*/ 0 w 232"/>
                  <a:gd name="T19" fmla="*/ 0 h 1036"/>
                  <a:gd name="T20" fmla="*/ 0 w 232"/>
                  <a:gd name="T21" fmla="*/ 0 h 1036"/>
                  <a:gd name="T22" fmla="*/ 0 w 232"/>
                  <a:gd name="T23" fmla="*/ 0 h 1036"/>
                  <a:gd name="T24" fmla="*/ 0 w 232"/>
                  <a:gd name="T25" fmla="*/ 0 h 1036"/>
                  <a:gd name="T26" fmla="*/ 0 w 232"/>
                  <a:gd name="T27" fmla="*/ 0 h 1036"/>
                  <a:gd name="T28" fmla="*/ 0 w 232"/>
                  <a:gd name="T29" fmla="*/ 0 h 1036"/>
                  <a:gd name="T30" fmla="*/ 0 w 232"/>
                  <a:gd name="T31" fmla="*/ 0 h 1036"/>
                  <a:gd name="T32" fmla="*/ 0 w 232"/>
                  <a:gd name="T33" fmla="*/ 0 h 1036"/>
                  <a:gd name="T34" fmla="*/ 0 w 232"/>
                  <a:gd name="T35" fmla="*/ 0 h 1036"/>
                  <a:gd name="T36" fmla="*/ 0 w 232"/>
                  <a:gd name="T37" fmla="*/ 0 h 1036"/>
                  <a:gd name="T38" fmla="*/ 0 w 232"/>
                  <a:gd name="T39" fmla="*/ 0 h 1036"/>
                  <a:gd name="T40" fmla="*/ 0 w 232"/>
                  <a:gd name="T41" fmla="*/ 0 h 1036"/>
                  <a:gd name="T42" fmla="*/ 0 w 232"/>
                  <a:gd name="T43" fmla="*/ 0 h 1036"/>
                  <a:gd name="T44" fmla="*/ 0 w 232"/>
                  <a:gd name="T45" fmla="*/ 0 h 1036"/>
                  <a:gd name="T46" fmla="*/ 0 w 232"/>
                  <a:gd name="T47" fmla="*/ 0 h 1036"/>
                  <a:gd name="T48" fmla="*/ 0 w 232"/>
                  <a:gd name="T49" fmla="*/ 0 h 1036"/>
                  <a:gd name="T50" fmla="*/ 0 w 232"/>
                  <a:gd name="T51" fmla="*/ 0 h 1036"/>
                  <a:gd name="T52" fmla="*/ 0 w 232"/>
                  <a:gd name="T53" fmla="*/ 0 h 1036"/>
                  <a:gd name="T54" fmla="*/ 0 w 232"/>
                  <a:gd name="T55" fmla="*/ 0 h 1036"/>
                  <a:gd name="T56" fmla="*/ 0 w 232"/>
                  <a:gd name="T57" fmla="*/ 0 h 1036"/>
                  <a:gd name="T58" fmla="*/ 0 w 232"/>
                  <a:gd name="T59" fmla="*/ 0 h 1036"/>
                  <a:gd name="T60" fmla="*/ 0 w 232"/>
                  <a:gd name="T61" fmla="*/ 0 h 1036"/>
                  <a:gd name="T62" fmla="*/ 0 w 232"/>
                  <a:gd name="T63" fmla="*/ 0 h 1036"/>
                  <a:gd name="T64" fmla="*/ 0 w 232"/>
                  <a:gd name="T65" fmla="*/ 0 h 1036"/>
                  <a:gd name="T66" fmla="*/ 0 w 232"/>
                  <a:gd name="T67" fmla="*/ 0 h 1036"/>
                  <a:gd name="T68" fmla="*/ 0 w 232"/>
                  <a:gd name="T69" fmla="*/ 0 h 1036"/>
                  <a:gd name="T70" fmla="*/ 0 w 232"/>
                  <a:gd name="T71" fmla="*/ 0 h 1036"/>
                  <a:gd name="T72" fmla="*/ 0 w 232"/>
                  <a:gd name="T73" fmla="*/ 0 h 1036"/>
                  <a:gd name="T74" fmla="*/ 0 w 232"/>
                  <a:gd name="T75" fmla="*/ 0 h 1036"/>
                  <a:gd name="T76" fmla="*/ 0 w 232"/>
                  <a:gd name="T77" fmla="*/ 0 h 1036"/>
                  <a:gd name="T78" fmla="*/ 0 w 232"/>
                  <a:gd name="T79" fmla="*/ 0 h 1036"/>
                  <a:gd name="T80" fmla="*/ 0 w 232"/>
                  <a:gd name="T81" fmla="*/ 0 h 1036"/>
                  <a:gd name="T82" fmla="*/ 0 w 232"/>
                  <a:gd name="T83" fmla="*/ 0 h 1036"/>
                  <a:gd name="T84" fmla="*/ 0 w 232"/>
                  <a:gd name="T85" fmla="*/ 0 h 1036"/>
                  <a:gd name="T86" fmla="*/ 0 w 232"/>
                  <a:gd name="T87" fmla="*/ 0 h 1036"/>
                  <a:gd name="T88" fmla="*/ 0 w 232"/>
                  <a:gd name="T89" fmla="*/ 0 h 1036"/>
                  <a:gd name="T90" fmla="*/ 0 w 232"/>
                  <a:gd name="T91" fmla="*/ 0 h 1036"/>
                  <a:gd name="T92" fmla="*/ 0 w 232"/>
                  <a:gd name="T93" fmla="*/ 0 h 1036"/>
                  <a:gd name="T94" fmla="*/ 0 w 232"/>
                  <a:gd name="T95" fmla="*/ 0 h 1036"/>
                  <a:gd name="T96" fmla="*/ 0 w 232"/>
                  <a:gd name="T97" fmla="*/ 0 h 1036"/>
                  <a:gd name="T98" fmla="*/ 0 w 232"/>
                  <a:gd name="T99" fmla="*/ 0 h 1036"/>
                  <a:gd name="T100" fmla="*/ 0 w 232"/>
                  <a:gd name="T101" fmla="*/ 0 h 1036"/>
                  <a:gd name="T102" fmla="*/ 0 w 232"/>
                  <a:gd name="T103" fmla="*/ 0 h 1036"/>
                  <a:gd name="T104" fmla="*/ 0 w 232"/>
                  <a:gd name="T105" fmla="*/ 0 h 1036"/>
                  <a:gd name="T106" fmla="*/ 0 w 232"/>
                  <a:gd name="T107" fmla="*/ 0 h 1036"/>
                  <a:gd name="T108" fmla="*/ 0 w 232"/>
                  <a:gd name="T109" fmla="*/ 0 h 1036"/>
                  <a:gd name="T110" fmla="*/ 0 w 232"/>
                  <a:gd name="T111" fmla="*/ 0 h 1036"/>
                  <a:gd name="T112" fmla="*/ 0 w 232"/>
                  <a:gd name="T113" fmla="*/ 0 h 1036"/>
                  <a:gd name="T114" fmla="*/ 0 w 232"/>
                  <a:gd name="T115" fmla="*/ 0 h 1036"/>
                  <a:gd name="T116" fmla="*/ 0 w 232"/>
                  <a:gd name="T117" fmla="*/ 0 h 10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2"/>
                  <a:gd name="T178" fmla="*/ 0 h 1036"/>
                  <a:gd name="T179" fmla="*/ 232 w 232"/>
                  <a:gd name="T180" fmla="*/ 1036 h 10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2" h="1036">
                    <a:moveTo>
                      <a:pt x="199" y="34"/>
                    </a:moveTo>
                    <a:lnTo>
                      <a:pt x="190" y="27"/>
                    </a:lnTo>
                    <a:lnTo>
                      <a:pt x="181" y="20"/>
                    </a:lnTo>
                    <a:lnTo>
                      <a:pt x="171" y="14"/>
                    </a:lnTo>
                    <a:lnTo>
                      <a:pt x="161" y="9"/>
                    </a:lnTo>
                    <a:lnTo>
                      <a:pt x="151" y="6"/>
                    </a:lnTo>
                    <a:lnTo>
                      <a:pt x="139" y="2"/>
                    </a:lnTo>
                    <a:lnTo>
                      <a:pt x="129" y="1"/>
                    </a:lnTo>
                    <a:lnTo>
                      <a:pt x="117" y="0"/>
                    </a:lnTo>
                    <a:lnTo>
                      <a:pt x="94" y="2"/>
                    </a:lnTo>
                    <a:lnTo>
                      <a:pt x="72" y="10"/>
                    </a:lnTo>
                    <a:lnTo>
                      <a:pt x="52" y="20"/>
                    </a:lnTo>
                    <a:lnTo>
                      <a:pt x="35" y="34"/>
                    </a:lnTo>
                    <a:lnTo>
                      <a:pt x="20" y="51"/>
                    </a:lnTo>
                    <a:lnTo>
                      <a:pt x="10" y="71"/>
                    </a:lnTo>
                    <a:lnTo>
                      <a:pt x="2" y="94"/>
                    </a:lnTo>
                    <a:lnTo>
                      <a:pt x="0" y="117"/>
                    </a:lnTo>
                    <a:lnTo>
                      <a:pt x="0" y="919"/>
                    </a:lnTo>
                    <a:lnTo>
                      <a:pt x="1" y="931"/>
                    </a:lnTo>
                    <a:lnTo>
                      <a:pt x="2" y="942"/>
                    </a:lnTo>
                    <a:lnTo>
                      <a:pt x="6" y="953"/>
                    </a:lnTo>
                    <a:lnTo>
                      <a:pt x="10" y="964"/>
                    </a:lnTo>
                    <a:lnTo>
                      <a:pt x="14" y="974"/>
                    </a:lnTo>
                    <a:lnTo>
                      <a:pt x="20" y="984"/>
                    </a:lnTo>
                    <a:lnTo>
                      <a:pt x="27" y="993"/>
                    </a:lnTo>
                    <a:lnTo>
                      <a:pt x="34" y="1002"/>
                    </a:lnTo>
                    <a:lnTo>
                      <a:pt x="43" y="1009"/>
                    </a:lnTo>
                    <a:lnTo>
                      <a:pt x="52" y="1016"/>
                    </a:lnTo>
                    <a:lnTo>
                      <a:pt x="62" y="1022"/>
                    </a:lnTo>
                    <a:lnTo>
                      <a:pt x="72" y="1026"/>
                    </a:lnTo>
                    <a:lnTo>
                      <a:pt x="83" y="1031"/>
                    </a:lnTo>
                    <a:lnTo>
                      <a:pt x="95" y="1034"/>
                    </a:lnTo>
                    <a:lnTo>
                      <a:pt x="105" y="1035"/>
                    </a:lnTo>
                    <a:lnTo>
                      <a:pt x="117" y="1036"/>
                    </a:lnTo>
                    <a:lnTo>
                      <a:pt x="129" y="1035"/>
                    </a:lnTo>
                    <a:lnTo>
                      <a:pt x="139" y="1034"/>
                    </a:lnTo>
                    <a:lnTo>
                      <a:pt x="151" y="1031"/>
                    </a:lnTo>
                    <a:lnTo>
                      <a:pt x="161" y="1026"/>
                    </a:lnTo>
                    <a:lnTo>
                      <a:pt x="171" y="1022"/>
                    </a:lnTo>
                    <a:lnTo>
                      <a:pt x="181" y="1016"/>
                    </a:lnTo>
                    <a:lnTo>
                      <a:pt x="190" y="1009"/>
                    </a:lnTo>
                    <a:lnTo>
                      <a:pt x="199" y="1002"/>
                    </a:lnTo>
                    <a:lnTo>
                      <a:pt x="206" y="993"/>
                    </a:lnTo>
                    <a:lnTo>
                      <a:pt x="212" y="984"/>
                    </a:lnTo>
                    <a:lnTo>
                      <a:pt x="219" y="974"/>
                    </a:lnTo>
                    <a:lnTo>
                      <a:pt x="224" y="964"/>
                    </a:lnTo>
                    <a:lnTo>
                      <a:pt x="227" y="953"/>
                    </a:lnTo>
                    <a:lnTo>
                      <a:pt x="230" y="942"/>
                    </a:lnTo>
                    <a:lnTo>
                      <a:pt x="231" y="931"/>
                    </a:lnTo>
                    <a:lnTo>
                      <a:pt x="232" y="919"/>
                    </a:lnTo>
                    <a:lnTo>
                      <a:pt x="232" y="117"/>
                    </a:lnTo>
                    <a:lnTo>
                      <a:pt x="231" y="105"/>
                    </a:lnTo>
                    <a:lnTo>
                      <a:pt x="230" y="95"/>
                    </a:lnTo>
                    <a:lnTo>
                      <a:pt x="227" y="83"/>
                    </a:lnTo>
                    <a:lnTo>
                      <a:pt x="224" y="72"/>
                    </a:lnTo>
                    <a:lnTo>
                      <a:pt x="219" y="62"/>
                    </a:lnTo>
                    <a:lnTo>
                      <a:pt x="212" y="52"/>
                    </a:lnTo>
                    <a:lnTo>
                      <a:pt x="206" y="43"/>
                    </a:lnTo>
                    <a:lnTo>
                      <a:pt x="199" y="34"/>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97" name="Freeform 189"/>
              <p:cNvSpPr>
                <a:spLocks/>
              </p:cNvSpPr>
              <p:nvPr/>
            </p:nvSpPr>
            <p:spPr bwMode="auto">
              <a:xfrm>
                <a:off x="1195" y="3074"/>
                <a:ext cx="299" cy="113"/>
              </a:xfrm>
              <a:custGeom>
                <a:avLst/>
                <a:gdLst>
                  <a:gd name="T0" fmla="*/ 0 w 896"/>
                  <a:gd name="T1" fmla="*/ 0 h 340"/>
                  <a:gd name="T2" fmla="*/ 0 w 896"/>
                  <a:gd name="T3" fmla="*/ 0 h 340"/>
                  <a:gd name="T4" fmla="*/ 0 w 896"/>
                  <a:gd name="T5" fmla="*/ 0 h 340"/>
                  <a:gd name="T6" fmla="*/ 0 w 896"/>
                  <a:gd name="T7" fmla="*/ 0 h 340"/>
                  <a:gd name="T8" fmla="*/ 0 w 896"/>
                  <a:gd name="T9" fmla="*/ 0 h 340"/>
                  <a:gd name="T10" fmla="*/ 0 w 896"/>
                  <a:gd name="T11" fmla="*/ 0 h 340"/>
                  <a:gd name="T12" fmla="*/ 0 w 896"/>
                  <a:gd name="T13" fmla="*/ 0 h 340"/>
                  <a:gd name="T14" fmla="*/ 0 w 896"/>
                  <a:gd name="T15" fmla="*/ 0 h 340"/>
                  <a:gd name="T16" fmla="*/ 0 w 896"/>
                  <a:gd name="T17" fmla="*/ 0 h 340"/>
                  <a:gd name="T18" fmla="*/ 0 w 896"/>
                  <a:gd name="T19" fmla="*/ 0 h 340"/>
                  <a:gd name="T20" fmla="*/ 0 w 896"/>
                  <a:gd name="T21" fmla="*/ 0 h 340"/>
                  <a:gd name="T22" fmla="*/ 0 w 896"/>
                  <a:gd name="T23" fmla="*/ 0 h 340"/>
                  <a:gd name="T24" fmla="*/ 0 w 896"/>
                  <a:gd name="T25" fmla="*/ 0 h 340"/>
                  <a:gd name="T26" fmla="*/ 0 w 896"/>
                  <a:gd name="T27" fmla="*/ 0 h 340"/>
                  <a:gd name="T28" fmla="*/ 0 w 896"/>
                  <a:gd name="T29" fmla="*/ 0 h 340"/>
                  <a:gd name="T30" fmla="*/ 0 w 896"/>
                  <a:gd name="T31" fmla="*/ 0 h 340"/>
                  <a:gd name="T32" fmla="*/ 0 w 896"/>
                  <a:gd name="T33" fmla="*/ 0 h 340"/>
                  <a:gd name="T34" fmla="*/ 0 w 896"/>
                  <a:gd name="T35" fmla="*/ 0 h 340"/>
                  <a:gd name="T36" fmla="*/ 0 w 896"/>
                  <a:gd name="T37" fmla="*/ 0 h 340"/>
                  <a:gd name="T38" fmla="*/ 0 w 896"/>
                  <a:gd name="T39" fmla="*/ 0 h 340"/>
                  <a:gd name="T40" fmla="*/ 0 w 896"/>
                  <a:gd name="T41" fmla="*/ 0 h 340"/>
                  <a:gd name="T42" fmla="*/ 0 w 896"/>
                  <a:gd name="T43" fmla="*/ 0 h 340"/>
                  <a:gd name="T44" fmla="*/ 0 w 896"/>
                  <a:gd name="T45" fmla="*/ 0 h 340"/>
                  <a:gd name="T46" fmla="*/ 0 w 896"/>
                  <a:gd name="T47" fmla="*/ 0 h 340"/>
                  <a:gd name="T48" fmla="*/ 0 w 896"/>
                  <a:gd name="T49" fmla="*/ 0 h 340"/>
                  <a:gd name="T50" fmla="*/ 0 w 896"/>
                  <a:gd name="T51" fmla="*/ 0 h 340"/>
                  <a:gd name="T52" fmla="*/ 0 w 896"/>
                  <a:gd name="T53" fmla="*/ 0 h 340"/>
                  <a:gd name="T54" fmla="*/ 0 w 896"/>
                  <a:gd name="T55" fmla="*/ 0 h 340"/>
                  <a:gd name="T56" fmla="*/ 0 w 896"/>
                  <a:gd name="T57" fmla="*/ 0 h 340"/>
                  <a:gd name="T58" fmla="*/ 0 w 896"/>
                  <a:gd name="T59" fmla="*/ 0 h 340"/>
                  <a:gd name="T60" fmla="*/ 0 w 896"/>
                  <a:gd name="T61" fmla="*/ 0 h 340"/>
                  <a:gd name="T62" fmla="*/ 0 w 896"/>
                  <a:gd name="T63" fmla="*/ 0 h 340"/>
                  <a:gd name="T64" fmla="*/ 0 w 896"/>
                  <a:gd name="T65" fmla="*/ 0 h 340"/>
                  <a:gd name="T66" fmla="*/ 0 w 896"/>
                  <a:gd name="T67" fmla="*/ 0 h 340"/>
                  <a:gd name="T68" fmla="*/ 0 w 896"/>
                  <a:gd name="T69" fmla="*/ 0 h 340"/>
                  <a:gd name="T70" fmla="*/ 0 w 896"/>
                  <a:gd name="T71" fmla="*/ 0 h 340"/>
                  <a:gd name="T72" fmla="*/ 0 w 896"/>
                  <a:gd name="T73" fmla="*/ 0 h 340"/>
                  <a:gd name="T74" fmla="*/ 0 w 896"/>
                  <a:gd name="T75" fmla="*/ 0 h 340"/>
                  <a:gd name="T76" fmla="*/ 0 w 896"/>
                  <a:gd name="T77" fmla="*/ 0 h 340"/>
                  <a:gd name="T78" fmla="*/ 0 w 896"/>
                  <a:gd name="T79" fmla="*/ 0 h 340"/>
                  <a:gd name="T80" fmla="*/ 0 w 896"/>
                  <a:gd name="T81" fmla="*/ 0 h 340"/>
                  <a:gd name="T82" fmla="*/ 0 w 896"/>
                  <a:gd name="T83" fmla="*/ 0 h 340"/>
                  <a:gd name="T84" fmla="*/ 0 w 896"/>
                  <a:gd name="T85" fmla="*/ 0 h 340"/>
                  <a:gd name="T86" fmla="*/ 0 w 896"/>
                  <a:gd name="T87" fmla="*/ 0 h 340"/>
                  <a:gd name="T88" fmla="*/ 0 w 896"/>
                  <a:gd name="T89" fmla="*/ 0 h 340"/>
                  <a:gd name="T90" fmla="*/ 0 w 896"/>
                  <a:gd name="T91" fmla="*/ 0 h 340"/>
                  <a:gd name="T92" fmla="*/ 0 w 896"/>
                  <a:gd name="T93" fmla="*/ 0 h 340"/>
                  <a:gd name="T94" fmla="*/ 0 w 896"/>
                  <a:gd name="T95" fmla="*/ 0 h 340"/>
                  <a:gd name="T96" fmla="*/ 0 w 896"/>
                  <a:gd name="T97" fmla="*/ 0 h 340"/>
                  <a:gd name="T98" fmla="*/ 0 w 896"/>
                  <a:gd name="T99" fmla="*/ 0 h 3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96"/>
                  <a:gd name="T151" fmla="*/ 0 h 340"/>
                  <a:gd name="T152" fmla="*/ 896 w 896"/>
                  <a:gd name="T153" fmla="*/ 340 h 34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96" h="340">
                    <a:moveTo>
                      <a:pt x="825" y="132"/>
                    </a:moveTo>
                    <a:lnTo>
                      <a:pt x="809" y="117"/>
                    </a:lnTo>
                    <a:lnTo>
                      <a:pt x="791" y="102"/>
                    </a:lnTo>
                    <a:lnTo>
                      <a:pt x="773" y="89"/>
                    </a:lnTo>
                    <a:lnTo>
                      <a:pt x="753" y="77"/>
                    </a:lnTo>
                    <a:lnTo>
                      <a:pt x="732" y="65"/>
                    </a:lnTo>
                    <a:lnTo>
                      <a:pt x="710" y="53"/>
                    </a:lnTo>
                    <a:lnTo>
                      <a:pt x="687" y="44"/>
                    </a:lnTo>
                    <a:lnTo>
                      <a:pt x="663" y="35"/>
                    </a:lnTo>
                    <a:lnTo>
                      <a:pt x="639" y="27"/>
                    </a:lnTo>
                    <a:lnTo>
                      <a:pt x="613" y="20"/>
                    </a:lnTo>
                    <a:lnTo>
                      <a:pt x="587" y="14"/>
                    </a:lnTo>
                    <a:lnTo>
                      <a:pt x="560" y="9"/>
                    </a:lnTo>
                    <a:lnTo>
                      <a:pt x="534" y="5"/>
                    </a:lnTo>
                    <a:lnTo>
                      <a:pt x="505" y="2"/>
                    </a:lnTo>
                    <a:lnTo>
                      <a:pt x="477" y="1"/>
                    </a:lnTo>
                    <a:lnTo>
                      <a:pt x="449" y="0"/>
                    </a:lnTo>
                    <a:lnTo>
                      <a:pt x="403" y="1"/>
                    </a:lnTo>
                    <a:lnTo>
                      <a:pt x="359" y="7"/>
                    </a:lnTo>
                    <a:lnTo>
                      <a:pt x="315" y="13"/>
                    </a:lnTo>
                    <a:lnTo>
                      <a:pt x="275" y="24"/>
                    </a:lnTo>
                    <a:lnTo>
                      <a:pt x="236" y="35"/>
                    </a:lnTo>
                    <a:lnTo>
                      <a:pt x="199" y="50"/>
                    </a:lnTo>
                    <a:lnTo>
                      <a:pt x="164" y="67"/>
                    </a:lnTo>
                    <a:lnTo>
                      <a:pt x="132" y="85"/>
                    </a:lnTo>
                    <a:lnTo>
                      <a:pt x="103" y="106"/>
                    </a:lnTo>
                    <a:lnTo>
                      <a:pt x="77" y="128"/>
                    </a:lnTo>
                    <a:lnTo>
                      <a:pt x="55" y="153"/>
                    </a:lnTo>
                    <a:lnTo>
                      <a:pt x="35" y="177"/>
                    </a:lnTo>
                    <a:lnTo>
                      <a:pt x="21" y="205"/>
                    </a:lnTo>
                    <a:lnTo>
                      <a:pt x="10" y="232"/>
                    </a:lnTo>
                    <a:lnTo>
                      <a:pt x="3" y="261"/>
                    </a:lnTo>
                    <a:lnTo>
                      <a:pt x="0" y="291"/>
                    </a:lnTo>
                    <a:lnTo>
                      <a:pt x="0" y="308"/>
                    </a:lnTo>
                    <a:lnTo>
                      <a:pt x="0" y="340"/>
                    </a:lnTo>
                    <a:lnTo>
                      <a:pt x="33" y="340"/>
                    </a:lnTo>
                    <a:lnTo>
                      <a:pt x="50" y="340"/>
                    </a:lnTo>
                    <a:lnTo>
                      <a:pt x="846" y="340"/>
                    </a:lnTo>
                    <a:lnTo>
                      <a:pt x="863" y="340"/>
                    </a:lnTo>
                    <a:lnTo>
                      <a:pt x="896" y="340"/>
                    </a:lnTo>
                    <a:lnTo>
                      <a:pt x="896" y="308"/>
                    </a:lnTo>
                    <a:lnTo>
                      <a:pt x="896" y="291"/>
                    </a:lnTo>
                    <a:lnTo>
                      <a:pt x="895" y="269"/>
                    </a:lnTo>
                    <a:lnTo>
                      <a:pt x="892" y="248"/>
                    </a:lnTo>
                    <a:lnTo>
                      <a:pt x="886" y="227"/>
                    </a:lnTo>
                    <a:lnTo>
                      <a:pt x="878" y="207"/>
                    </a:lnTo>
                    <a:lnTo>
                      <a:pt x="869" y="188"/>
                    </a:lnTo>
                    <a:lnTo>
                      <a:pt x="856" y="168"/>
                    </a:lnTo>
                    <a:lnTo>
                      <a:pt x="842" y="150"/>
                    </a:lnTo>
                    <a:lnTo>
                      <a:pt x="825" y="132"/>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98" name="Freeform 190"/>
              <p:cNvSpPr>
                <a:spLocks/>
              </p:cNvSpPr>
              <p:nvPr/>
            </p:nvSpPr>
            <p:spPr bwMode="auto">
              <a:xfrm>
                <a:off x="1307" y="2742"/>
                <a:ext cx="78" cy="78"/>
              </a:xfrm>
              <a:custGeom>
                <a:avLst/>
                <a:gdLst>
                  <a:gd name="T0" fmla="*/ 0 w 233"/>
                  <a:gd name="T1" fmla="*/ 0 h 233"/>
                  <a:gd name="T2" fmla="*/ 0 w 233"/>
                  <a:gd name="T3" fmla="*/ 0 h 233"/>
                  <a:gd name="T4" fmla="*/ 0 w 233"/>
                  <a:gd name="T5" fmla="*/ 0 h 233"/>
                  <a:gd name="T6" fmla="*/ 0 w 233"/>
                  <a:gd name="T7" fmla="*/ 0 h 233"/>
                  <a:gd name="T8" fmla="*/ 0 w 233"/>
                  <a:gd name="T9" fmla="*/ 0 h 233"/>
                  <a:gd name="T10" fmla="*/ 0 w 233"/>
                  <a:gd name="T11" fmla="*/ 0 h 233"/>
                  <a:gd name="T12" fmla="*/ 0 w 233"/>
                  <a:gd name="T13" fmla="*/ 0 h 233"/>
                  <a:gd name="T14" fmla="*/ 0 w 233"/>
                  <a:gd name="T15" fmla="*/ 0 h 233"/>
                  <a:gd name="T16" fmla="*/ 0 w 233"/>
                  <a:gd name="T17" fmla="*/ 0 h 233"/>
                  <a:gd name="T18" fmla="*/ 0 w 233"/>
                  <a:gd name="T19" fmla="*/ 0 h 233"/>
                  <a:gd name="T20" fmla="*/ 0 w 233"/>
                  <a:gd name="T21" fmla="*/ 0 h 233"/>
                  <a:gd name="T22" fmla="*/ 0 w 233"/>
                  <a:gd name="T23" fmla="*/ 0 h 233"/>
                  <a:gd name="T24" fmla="*/ 0 w 233"/>
                  <a:gd name="T25" fmla="*/ 0 h 233"/>
                  <a:gd name="T26" fmla="*/ 0 w 233"/>
                  <a:gd name="T27" fmla="*/ 0 h 233"/>
                  <a:gd name="T28" fmla="*/ 0 w 233"/>
                  <a:gd name="T29" fmla="*/ 0 h 233"/>
                  <a:gd name="T30" fmla="*/ 0 w 233"/>
                  <a:gd name="T31" fmla="*/ 0 h 233"/>
                  <a:gd name="T32" fmla="*/ 0 w 233"/>
                  <a:gd name="T33" fmla="*/ 0 h 233"/>
                  <a:gd name="T34" fmla="*/ 0 w 233"/>
                  <a:gd name="T35" fmla="*/ 0 h 233"/>
                  <a:gd name="T36" fmla="*/ 0 w 233"/>
                  <a:gd name="T37" fmla="*/ 0 h 233"/>
                  <a:gd name="T38" fmla="*/ 0 w 233"/>
                  <a:gd name="T39" fmla="*/ 0 h 233"/>
                  <a:gd name="T40" fmla="*/ 0 w 233"/>
                  <a:gd name="T41" fmla="*/ 0 h 233"/>
                  <a:gd name="T42" fmla="*/ 0 w 233"/>
                  <a:gd name="T43" fmla="*/ 0 h 233"/>
                  <a:gd name="T44" fmla="*/ 0 w 233"/>
                  <a:gd name="T45" fmla="*/ 0 h 233"/>
                  <a:gd name="T46" fmla="*/ 0 w 233"/>
                  <a:gd name="T47" fmla="*/ 0 h 233"/>
                  <a:gd name="T48" fmla="*/ 0 w 233"/>
                  <a:gd name="T49" fmla="*/ 0 h 233"/>
                  <a:gd name="T50" fmla="*/ 0 w 233"/>
                  <a:gd name="T51" fmla="*/ 0 h 233"/>
                  <a:gd name="T52" fmla="*/ 0 w 233"/>
                  <a:gd name="T53" fmla="*/ 0 h 233"/>
                  <a:gd name="T54" fmla="*/ 0 w 233"/>
                  <a:gd name="T55" fmla="*/ 0 h 233"/>
                  <a:gd name="T56" fmla="*/ 0 w 233"/>
                  <a:gd name="T57" fmla="*/ 0 h 233"/>
                  <a:gd name="T58" fmla="*/ 0 w 233"/>
                  <a:gd name="T59" fmla="*/ 0 h 233"/>
                  <a:gd name="T60" fmla="*/ 0 w 233"/>
                  <a:gd name="T61" fmla="*/ 0 h 233"/>
                  <a:gd name="T62" fmla="*/ 0 w 233"/>
                  <a:gd name="T63" fmla="*/ 0 h 233"/>
                  <a:gd name="T64" fmla="*/ 0 w 233"/>
                  <a:gd name="T65" fmla="*/ 0 h 233"/>
                  <a:gd name="T66" fmla="*/ 0 w 233"/>
                  <a:gd name="T67" fmla="*/ 0 h 233"/>
                  <a:gd name="T68" fmla="*/ 0 w 233"/>
                  <a:gd name="T69" fmla="*/ 0 h 233"/>
                  <a:gd name="T70" fmla="*/ 0 w 233"/>
                  <a:gd name="T71" fmla="*/ 0 h 233"/>
                  <a:gd name="T72" fmla="*/ 0 w 233"/>
                  <a:gd name="T73" fmla="*/ 0 h 233"/>
                  <a:gd name="T74" fmla="*/ 0 w 233"/>
                  <a:gd name="T75" fmla="*/ 0 h 233"/>
                  <a:gd name="T76" fmla="*/ 0 w 233"/>
                  <a:gd name="T77" fmla="*/ 0 h 233"/>
                  <a:gd name="T78" fmla="*/ 0 w 233"/>
                  <a:gd name="T79" fmla="*/ 0 h 233"/>
                  <a:gd name="T80" fmla="*/ 0 w 233"/>
                  <a:gd name="T81" fmla="*/ 0 h 233"/>
                  <a:gd name="T82" fmla="*/ 0 w 233"/>
                  <a:gd name="T83" fmla="*/ 0 h 233"/>
                  <a:gd name="T84" fmla="*/ 0 w 233"/>
                  <a:gd name="T85" fmla="*/ 0 h 233"/>
                  <a:gd name="T86" fmla="*/ 0 w 233"/>
                  <a:gd name="T87" fmla="*/ 0 h 233"/>
                  <a:gd name="T88" fmla="*/ 0 w 233"/>
                  <a:gd name="T89" fmla="*/ 0 h 233"/>
                  <a:gd name="T90" fmla="*/ 0 w 233"/>
                  <a:gd name="T91" fmla="*/ 0 h 233"/>
                  <a:gd name="T92" fmla="*/ 0 w 233"/>
                  <a:gd name="T93" fmla="*/ 0 h 233"/>
                  <a:gd name="T94" fmla="*/ 0 w 233"/>
                  <a:gd name="T95" fmla="*/ 0 h 233"/>
                  <a:gd name="T96" fmla="*/ 0 w 233"/>
                  <a:gd name="T97" fmla="*/ 0 h 233"/>
                  <a:gd name="T98" fmla="*/ 0 w 233"/>
                  <a:gd name="T99" fmla="*/ 0 h 233"/>
                  <a:gd name="T100" fmla="*/ 0 w 233"/>
                  <a:gd name="T101" fmla="*/ 0 h 233"/>
                  <a:gd name="T102" fmla="*/ 0 w 233"/>
                  <a:gd name="T103" fmla="*/ 0 h 233"/>
                  <a:gd name="T104" fmla="*/ 0 w 233"/>
                  <a:gd name="T105" fmla="*/ 0 h 233"/>
                  <a:gd name="T106" fmla="*/ 0 w 233"/>
                  <a:gd name="T107" fmla="*/ 0 h 233"/>
                  <a:gd name="T108" fmla="*/ 0 w 233"/>
                  <a:gd name="T109" fmla="*/ 0 h 233"/>
                  <a:gd name="T110" fmla="*/ 0 w 233"/>
                  <a:gd name="T111" fmla="*/ 0 h 233"/>
                  <a:gd name="T112" fmla="*/ 0 w 233"/>
                  <a:gd name="T113" fmla="*/ 0 h 23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33"/>
                  <a:gd name="T172" fmla="*/ 0 h 233"/>
                  <a:gd name="T173" fmla="*/ 233 w 233"/>
                  <a:gd name="T174" fmla="*/ 233 h 23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33" h="233">
                    <a:moveTo>
                      <a:pt x="199" y="34"/>
                    </a:moveTo>
                    <a:lnTo>
                      <a:pt x="190" y="26"/>
                    </a:lnTo>
                    <a:lnTo>
                      <a:pt x="181" y="20"/>
                    </a:lnTo>
                    <a:lnTo>
                      <a:pt x="171" y="14"/>
                    </a:lnTo>
                    <a:lnTo>
                      <a:pt x="162" y="8"/>
                    </a:lnTo>
                    <a:lnTo>
                      <a:pt x="151" y="5"/>
                    </a:lnTo>
                    <a:lnTo>
                      <a:pt x="139" y="2"/>
                    </a:lnTo>
                    <a:lnTo>
                      <a:pt x="129" y="1"/>
                    </a:lnTo>
                    <a:lnTo>
                      <a:pt x="117" y="0"/>
                    </a:lnTo>
                    <a:lnTo>
                      <a:pt x="94" y="2"/>
                    </a:lnTo>
                    <a:lnTo>
                      <a:pt x="72" y="9"/>
                    </a:lnTo>
                    <a:lnTo>
                      <a:pt x="51" y="20"/>
                    </a:lnTo>
                    <a:lnTo>
                      <a:pt x="34" y="34"/>
                    </a:lnTo>
                    <a:lnTo>
                      <a:pt x="21" y="52"/>
                    </a:lnTo>
                    <a:lnTo>
                      <a:pt x="10" y="71"/>
                    </a:lnTo>
                    <a:lnTo>
                      <a:pt x="3" y="93"/>
                    </a:lnTo>
                    <a:lnTo>
                      <a:pt x="0" y="116"/>
                    </a:lnTo>
                    <a:lnTo>
                      <a:pt x="2" y="128"/>
                    </a:lnTo>
                    <a:lnTo>
                      <a:pt x="3" y="140"/>
                    </a:lnTo>
                    <a:lnTo>
                      <a:pt x="6" y="150"/>
                    </a:lnTo>
                    <a:lnTo>
                      <a:pt x="9" y="161"/>
                    </a:lnTo>
                    <a:lnTo>
                      <a:pt x="14" y="171"/>
                    </a:lnTo>
                    <a:lnTo>
                      <a:pt x="20" y="181"/>
                    </a:lnTo>
                    <a:lnTo>
                      <a:pt x="27" y="191"/>
                    </a:lnTo>
                    <a:lnTo>
                      <a:pt x="34" y="199"/>
                    </a:lnTo>
                    <a:lnTo>
                      <a:pt x="43" y="206"/>
                    </a:lnTo>
                    <a:lnTo>
                      <a:pt x="52" y="214"/>
                    </a:lnTo>
                    <a:lnTo>
                      <a:pt x="62" y="219"/>
                    </a:lnTo>
                    <a:lnTo>
                      <a:pt x="73" y="224"/>
                    </a:lnTo>
                    <a:lnTo>
                      <a:pt x="83" y="228"/>
                    </a:lnTo>
                    <a:lnTo>
                      <a:pt x="94" y="231"/>
                    </a:lnTo>
                    <a:lnTo>
                      <a:pt x="105" y="232"/>
                    </a:lnTo>
                    <a:lnTo>
                      <a:pt x="117" y="233"/>
                    </a:lnTo>
                    <a:lnTo>
                      <a:pt x="129" y="232"/>
                    </a:lnTo>
                    <a:lnTo>
                      <a:pt x="139" y="231"/>
                    </a:lnTo>
                    <a:lnTo>
                      <a:pt x="151" y="228"/>
                    </a:lnTo>
                    <a:lnTo>
                      <a:pt x="162" y="224"/>
                    </a:lnTo>
                    <a:lnTo>
                      <a:pt x="171" y="219"/>
                    </a:lnTo>
                    <a:lnTo>
                      <a:pt x="181" y="214"/>
                    </a:lnTo>
                    <a:lnTo>
                      <a:pt x="190" y="206"/>
                    </a:lnTo>
                    <a:lnTo>
                      <a:pt x="199" y="199"/>
                    </a:lnTo>
                    <a:lnTo>
                      <a:pt x="206" y="191"/>
                    </a:lnTo>
                    <a:lnTo>
                      <a:pt x="214" y="181"/>
                    </a:lnTo>
                    <a:lnTo>
                      <a:pt x="219" y="171"/>
                    </a:lnTo>
                    <a:lnTo>
                      <a:pt x="224" y="161"/>
                    </a:lnTo>
                    <a:lnTo>
                      <a:pt x="227" y="150"/>
                    </a:lnTo>
                    <a:lnTo>
                      <a:pt x="231" y="140"/>
                    </a:lnTo>
                    <a:lnTo>
                      <a:pt x="232" y="128"/>
                    </a:lnTo>
                    <a:lnTo>
                      <a:pt x="233" y="116"/>
                    </a:lnTo>
                    <a:lnTo>
                      <a:pt x="232" y="105"/>
                    </a:lnTo>
                    <a:lnTo>
                      <a:pt x="231" y="94"/>
                    </a:lnTo>
                    <a:lnTo>
                      <a:pt x="227" y="82"/>
                    </a:lnTo>
                    <a:lnTo>
                      <a:pt x="224" y="72"/>
                    </a:lnTo>
                    <a:lnTo>
                      <a:pt x="219" y="61"/>
                    </a:lnTo>
                    <a:lnTo>
                      <a:pt x="214" y="52"/>
                    </a:lnTo>
                    <a:lnTo>
                      <a:pt x="206" y="42"/>
                    </a:lnTo>
                    <a:lnTo>
                      <a:pt x="199" y="34"/>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99" name="Freeform 191"/>
              <p:cNvSpPr>
                <a:spLocks/>
              </p:cNvSpPr>
              <p:nvPr/>
            </p:nvSpPr>
            <p:spPr bwMode="auto">
              <a:xfrm>
                <a:off x="1318" y="2753"/>
                <a:ext cx="56" cy="56"/>
              </a:xfrm>
              <a:custGeom>
                <a:avLst/>
                <a:gdLst>
                  <a:gd name="T0" fmla="*/ 0 w 167"/>
                  <a:gd name="T1" fmla="*/ 0 h 166"/>
                  <a:gd name="T2" fmla="*/ 0 w 167"/>
                  <a:gd name="T3" fmla="*/ 0 h 166"/>
                  <a:gd name="T4" fmla="*/ 0 w 167"/>
                  <a:gd name="T5" fmla="*/ 0 h 166"/>
                  <a:gd name="T6" fmla="*/ 0 w 167"/>
                  <a:gd name="T7" fmla="*/ 0 h 166"/>
                  <a:gd name="T8" fmla="*/ 0 w 167"/>
                  <a:gd name="T9" fmla="*/ 0 h 166"/>
                  <a:gd name="T10" fmla="*/ 0 w 167"/>
                  <a:gd name="T11" fmla="*/ 0 h 166"/>
                  <a:gd name="T12" fmla="*/ 0 w 167"/>
                  <a:gd name="T13" fmla="*/ 0 h 166"/>
                  <a:gd name="T14" fmla="*/ 0 w 167"/>
                  <a:gd name="T15" fmla="*/ 0 h 166"/>
                  <a:gd name="T16" fmla="*/ 0 w 167"/>
                  <a:gd name="T17" fmla="*/ 0 h 166"/>
                  <a:gd name="T18" fmla="*/ 0 w 167"/>
                  <a:gd name="T19" fmla="*/ 0 h 166"/>
                  <a:gd name="T20" fmla="*/ 0 w 167"/>
                  <a:gd name="T21" fmla="*/ 0 h 166"/>
                  <a:gd name="T22" fmla="*/ 0 w 167"/>
                  <a:gd name="T23" fmla="*/ 0 h 166"/>
                  <a:gd name="T24" fmla="*/ 0 w 167"/>
                  <a:gd name="T25" fmla="*/ 0 h 166"/>
                  <a:gd name="T26" fmla="*/ 0 w 167"/>
                  <a:gd name="T27" fmla="*/ 0 h 166"/>
                  <a:gd name="T28" fmla="*/ 0 w 167"/>
                  <a:gd name="T29" fmla="*/ 0 h 166"/>
                  <a:gd name="T30" fmla="*/ 0 w 167"/>
                  <a:gd name="T31" fmla="*/ 0 h 166"/>
                  <a:gd name="T32" fmla="*/ 0 w 167"/>
                  <a:gd name="T33" fmla="*/ 0 h 166"/>
                  <a:gd name="T34" fmla="*/ 0 w 167"/>
                  <a:gd name="T35" fmla="*/ 0 h 166"/>
                  <a:gd name="T36" fmla="*/ 0 w 167"/>
                  <a:gd name="T37" fmla="*/ 0 h 166"/>
                  <a:gd name="T38" fmla="*/ 0 w 167"/>
                  <a:gd name="T39" fmla="*/ 0 h 166"/>
                  <a:gd name="T40" fmla="*/ 0 w 167"/>
                  <a:gd name="T41" fmla="*/ 0 h 166"/>
                  <a:gd name="T42" fmla="*/ 0 w 167"/>
                  <a:gd name="T43" fmla="*/ 0 h 166"/>
                  <a:gd name="T44" fmla="*/ 0 w 167"/>
                  <a:gd name="T45" fmla="*/ 0 h 166"/>
                  <a:gd name="T46" fmla="*/ 0 w 167"/>
                  <a:gd name="T47" fmla="*/ 0 h 166"/>
                  <a:gd name="T48" fmla="*/ 0 w 167"/>
                  <a:gd name="T49" fmla="*/ 0 h 166"/>
                  <a:gd name="T50" fmla="*/ 0 w 167"/>
                  <a:gd name="T51" fmla="*/ 0 h 166"/>
                  <a:gd name="T52" fmla="*/ 0 w 167"/>
                  <a:gd name="T53" fmla="*/ 0 h 166"/>
                  <a:gd name="T54" fmla="*/ 0 w 167"/>
                  <a:gd name="T55" fmla="*/ 0 h 166"/>
                  <a:gd name="T56" fmla="*/ 0 w 167"/>
                  <a:gd name="T57" fmla="*/ 0 h 166"/>
                  <a:gd name="T58" fmla="*/ 0 w 167"/>
                  <a:gd name="T59" fmla="*/ 0 h 166"/>
                  <a:gd name="T60" fmla="*/ 0 w 167"/>
                  <a:gd name="T61" fmla="*/ 0 h 166"/>
                  <a:gd name="T62" fmla="*/ 0 w 167"/>
                  <a:gd name="T63" fmla="*/ 0 h 166"/>
                  <a:gd name="T64" fmla="*/ 0 w 167"/>
                  <a:gd name="T65" fmla="*/ 0 h 166"/>
                  <a:gd name="T66" fmla="*/ 0 w 167"/>
                  <a:gd name="T67" fmla="*/ 0 h 166"/>
                  <a:gd name="T68" fmla="*/ 0 w 167"/>
                  <a:gd name="T69" fmla="*/ 0 h 166"/>
                  <a:gd name="T70" fmla="*/ 0 w 167"/>
                  <a:gd name="T71" fmla="*/ 0 h 166"/>
                  <a:gd name="T72" fmla="*/ 0 w 167"/>
                  <a:gd name="T73" fmla="*/ 0 h 166"/>
                  <a:gd name="T74" fmla="*/ 0 w 167"/>
                  <a:gd name="T75" fmla="*/ 0 h 166"/>
                  <a:gd name="T76" fmla="*/ 0 w 167"/>
                  <a:gd name="T77" fmla="*/ 0 h 166"/>
                  <a:gd name="T78" fmla="*/ 0 w 167"/>
                  <a:gd name="T79" fmla="*/ 0 h 166"/>
                  <a:gd name="T80" fmla="*/ 0 w 167"/>
                  <a:gd name="T81" fmla="*/ 0 h 166"/>
                  <a:gd name="T82" fmla="*/ 0 w 167"/>
                  <a:gd name="T83" fmla="*/ 0 h 166"/>
                  <a:gd name="T84" fmla="*/ 0 w 167"/>
                  <a:gd name="T85" fmla="*/ 0 h 166"/>
                  <a:gd name="T86" fmla="*/ 0 w 167"/>
                  <a:gd name="T87" fmla="*/ 0 h 166"/>
                  <a:gd name="T88" fmla="*/ 0 w 167"/>
                  <a:gd name="T89" fmla="*/ 0 h 16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7"/>
                  <a:gd name="T136" fmla="*/ 0 h 166"/>
                  <a:gd name="T137" fmla="*/ 167 w 167"/>
                  <a:gd name="T138" fmla="*/ 166 h 16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7" h="166">
                    <a:moveTo>
                      <a:pt x="84" y="166"/>
                    </a:moveTo>
                    <a:lnTo>
                      <a:pt x="93" y="166"/>
                    </a:lnTo>
                    <a:lnTo>
                      <a:pt x="100" y="165"/>
                    </a:lnTo>
                    <a:lnTo>
                      <a:pt x="108" y="163"/>
                    </a:lnTo>
                    <a:lnTo>
                      <a:pt x="116" y="160"/>
                    </a:lnTo>
                    <a:lnTo>
                      <a:pt x="123" y="157"/>
                    </a:lnTo>
                    <a:lnTo>
                      <a:pt x="130" y="152"/>
                    </a:lnTo>
                    <a:lnTo>
                      <a:pt x="136" y="147"/>
                    </a:lnTo>
                    <a:lnTo>
                      <a:pt x="142" y="142"/>
                    </a:lnTo>
                    <a:lnTo>
                      <a:pt x="153" y="129"/>
                    </a:lnTo>
                    <a:lnTo>
                      <a:pt x="160" y="114"/>
                    </a:lnTo>
                    <a:lnTo>
                      <a:pt x="165" y="98"/>
                    </a:lnTo>
                    <a:lnTo>
                      <a:pt x="167" y="82"/>
                    </a:lnTo>
                    <a:lnTo>
                      <a:pt x="165" y="66"/>
                    </a:lnTo>
                    <a:lnTo>
                      <a:pt x="160" y="51"/>
                    </a:lnTo>
                    <a:lnTo>
                      <a:pt x="153" y="37"/>
                    </a:lnTo>
                    <a:lnTo>
                      <a:pt x="142" y="24"/>
                    </a:lnTo>
                    <a:lnTo>
                      <a:pt x="136" y="19"/>
                    </a:lnTo>
                    <a:lnTo>
                      <a:pt x="130" y="13"/>
                    </a:lnTo>
                    <a:lnTo>
                      <a:pt x="123" y="9"/>
                    </a:lnTo>
                    <a:lnTo>
                      <a:pt x="116" y="6"/>
                    </a:lnTo>
                    <a:lnTo>
                      <a:pt x="108" y="3"/>
                    </a:lnTo>
                    <a:lnTo>
                      <a:pt x="100" y="1"/>
                    </a:lnTo>
                    <a:lnTo>
                      <a:pt x="93" y="0"/>
                    </a:lnTo>
                    <a:lnTo>
                      <a:pt x="84" y="0"/>
                    </a:lnTo>
                    <a:lnTo>
                      <a:pt x="67" y="2"/>
                    </a:lnTo>
                    <a:lnTo>
                      <a:pt x="51" y="6"/>
                    </a:lnTo>
                    <a:lnTo>
                      <a:pt x="37" y="13"/>
                    </a:lnTo>
                    <a:lnTo>
                      <a:pt x="25" y="24"/>
                    </a:lnTo>
                    <a:lnTo>
                      <a:pt x="14" y="36"/>
                    </a:lnTo>
                    <a:lnTo>
                      <a:pt x="7" y="51"/>
                    </a:lnTo>
                    <a:lnTo>
                      <a:pt x="2" y="65"/>
                    </a:lnTo>
                    <a:lnTo>
                      <a:pt x="0" y="82"/>
                    </a:lnTo>
                    <a:lnTo>
                      <a:pt x="1" y="98"/>
                    </a:lnTo>
                    <a:lnTo>
                      <a:pt x="7" y="114"/>
                    </a:lnTo>
                    <a:lnTo>
                      <a:pt x="14" y="129"/>
                    </a:lnTo>
                    <a:lnTo>
                      <a:pt x="25" y="142"/>
                    </a:lnTo>
                    <a:lnTo>
                      <a:pt x="31" y="147"/>
                    </a:lnTo>
                    <a:lnTo>
                      <a:pt x="37" y="152"/>
                    </a:lnTo>
                    <a:lnTo>
                      <a:pt x="45" y="157"/>
                    </a:lnTo>
                    <a:lnTo>
                      <a:pt x="52" y="160"/>
                    </a:lnTo>
                    <a:lnTo>
                      <a:pt x="60" y="163"/>
                    </a:lnTo>
                    <a:lnTo>
                      <a:pt x="68" y="165"/>
                    </a:lnTo>
                    <a:lnTo>
                      <a:pt x="76" y="166"/>
                    </a:lnTo>
                    <a:lnTo>
                      <a:pt x="84" y="16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00" name="Freeform 192"/>
              <p:cNvSpPr>
                <a:spLocks/>
              </p:cNvSpPr>
              <p:nvPr/>
            </p:nvSpPr>
            <p:spPr bwMode="auto">
              <a:xfrm>
                <a:off x="1329" y="2764"/>
                <a:ext cx="34" cy="34"/>
              </a:xfrm>
              <a:custGeom>
                <a:avLst/>
                <a:gdLst>
                  <a:gd name="T0" fmla="*/ 0 w 101"/>
                  <a:gd name="T1" fmla="*/ 0 h 100"/>
                  <a:gd name="T2" fmla="*/ 0 w 101"/>
                  <a:gd name="T3" fmla="*/ 0 h 100"/>
                  <a:gd name="T4" fmla="*/ 0 w 101"/>
                  <a:gd name="T5" fmla="*/ 0 h 100"/>
                  <a:gd name="T6" fmla="*/ 0 w 101"/>
                  <a:gd name="T7" fmla="*/ 0 h 100"/>
                  <a:gd name="T8" fmla="*/ 0 w 101"/>
                  <a:gd name="T9" fmla="*/ 0 h 100"/>
                  <a:gd name="T10" fmla="*/ 0 w 101"/>
                  <a:gd name="T11" fmla="*/ 0 h 100"/>
                  <a:gd name="T12" fmla="*/ 0 w 101"/>
                  <a:gd name="T13" fmla="*/ 0 h 100"/>
                  <a:gd name="T14" fmla="*/ 0 w 101"/>
                  <a:gd name="T15" fmla="*/ 0 h 100"/>
                  <a:gd name="T16" fmla="*/ 0 w 101"/>
                  <a:gd name="T17" fmla="*/ 0 h 100"/>
                  <a:gd name="T18" fmla="*/ 0 w 101"/>
                  <a:gd name="T19" fmla="*/ 0 h 100"/>
                  <a:gd name="T20" fmla="*/ 0 w 101"/>
                  <a:gd name="T21" fmla="*/ 0 h 100"/>
                  <a:gd name="T22" fmla="*/ 0 w 101"/>
                  <a:gd name="T23" fmla="*/ 0 h 100"/>
                  <a:gd name="T24" fmla="*/ 0 w 101"/>
                  <a:gd name="T25" fmla="*/ 0 h 100"/>
                  <a:gd name="T26" fmla="*/ 0 w 101"/>
                  <a:gd name="T27" fmla="*/ 0 h 100"/>
                  <a:gd name="T28" fmla="*/ 0 w 101"/>
                  <a:gd name="T29" fmla="*/ 0 h 100"/>
                  <a:gd name="T30" fmla="*/ 0 w 101"/>
                  <a:gd name="T31" fmla="*/ 0 h 100"/>
                  <a:gd name="T32" fmla="*/ 0 w 101"/>
                  <a:gd name="T33" fmla="*/ 0 h 100"/>
                  <a:gd name="T34" fmla="*/ 0 w 101"/>
                  <a:gd name="T35" fmla="*/ 0 h 100"/>
                  <a:gd name="T36" fmla="*/ 0 w 101"/>
                  <a:gd name="T37" fmla="*/ 0 h 100"/>
                  <a:gd name="T38" fmla="*/ 0 w 101"/>
                  <a:gd name="T39" fmla="*/ 0 h 100"/>
                  <a:gd name="T40" fmla="*/ 0 w 101"/>
                  <a:gd name="T41" fmla="*/ 0 h 100"/>
                  <a:gd name="T42" fmla="*/ 0 w 101"/>
                  <a:gd name="T43" fmla="*/ 0 h 100"/>
                  <a:gd name="T44" fmla="*/ 0 w 101"/>
                  <a:gd name="T45" fmla="*/ 0 h 100"/>
                  <a:gd name="T46" fmla="*/ 0 w 101"/>
                  <a:gd name="T47" fmla="*/ 0 h 100"/>
                  <a:gd name="T48" fmla="*/ 0 w 101"/>
                  <a:gd name="T49" fmla="*/ 0 h 100"/>
                  <a:gd name="T50" fmla="*/ 0 w 101"/>
                  <a:gd name="T51" fmla="*/ 0 h 100"/>
                  <a:gd name="T52" fmla="*/ 0 w 101"/>
                  <a:gd name="T53" fmla="*/ 0 h 100"/>
                  <a:gd name="T54" fmla="*/ 0 w 101"/>
                  <a:gd name="T55" fmla="*/ 0 h 100"/>
                  <a:gd name="T56" fmla="*/ 0 w 101"/>
                  <a:gd name="T57" fmla="*/ 0 h 100"/>
                  <a:gd name="T58" fmla="*/ 0 w 101"/>
                  <a:gd name="T59" fmla="*/ 0 h 100"/>
                  <a:gd name="T60" fmla="*/ 0 w 101"/>
                  <a:gd name="T61" fmla="*/ 0 h 100"/>
                  <a:gd name="T62" fmla="*/ 0 w 101"/>
                  <a:gd name="T63" fmla="*/ 0 h 100"/>
                  <a:gd name="T64" fmla="*/ 0 w 101"/>
                  <a:gd name="T65" fmla="*/ 0 h 100"/>
                  <a:gd name="T66" fmla="*/ 0 w 101"/>
                  <a:gd name="T67" fmla="*/ 0 h 100"/>
                  <a:gd name="T68" fmla="*/ 0 w 101"/>
                  <a:gd name="T69" fmla="*/ 0 h 100"/>
                  <a:gd name="T70" fmla="*/ 0 w 101"/>
                  <a:gd name="T71" fmla="*/ 0 h 100"/>
                  <a:gd name="T72" fmla="*/ 0 w 101"/>
                  <a:gd name="T73" fmla="*/ 0 h 100"/>
                  <a:gd name="T74" fmla="*/ 0 w 101"/>
                  <a:gd name="T75" fmla="*/ 0 h 100"/>
                  <a:gd name="T76" fmla="*/ 0 w 101"/>
                  <a:gd name="T77" fmla="*/ 0 h 100"/>
                  <a:gd name="T78" fmla="*/ 0 w 101"/>
                  <a:gd name="T79" fmla="*/ 0 h 100"/>
                  <a:gd name="T80" fmla="*/ 0 w 101"/>
                  <a:gd name="T81" fmla="*/ 0 h 100"/>
                  <a:gd name="T82" fmla="*/ 0 w 101"/>
                  <a:gd name="T83" fmla="*/ 0 h 100"/>
                  <a:gd name="T84" fmla="*/ 0 w 101"/>
                  <a:gd name="T85" fmla="*/ 0 h 100"/>
                  <a:gd name="T86" fmla="*/ 0 w 101"/>
                  <a:gd name="T87" fmla="*/ 0 h 100"/>
                  <a:gd name="T88" fmla="*/ 0 w 101"/>
                  <a:gd name="T89" fmla="*/ 0 h 1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1"/>
                  <a:gd name="T136" fmla="*/ 0 h 100"/>
                  <a:gd name="T137" fmla="*/ 101 w 101"/>
                  <a:gd name="T138" fmla="*/ 100 h 10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1" h="100">
                    <a:moveTo>
                      <a:pt x="0" y="49"/>
                    </a:moveTo>
                    <a:lnTo>
                      <a:pt x="1" y="40"/>
                    </a:lnTo>
                    <a:lnTo>
                      <a:pt x="4" y="30"/>
                    </a:lnTo>
                    <a:lnTo>
                      <a:pt x="9" y="22"/>
                    </a:lnTo>
                    <a:lnTo>
                      <a:pt x="15" y="14"/>
                    </a:lnTo>
                    <a:lnTo>
                      <a:pt x="19" y="11"/>
                    </a:lnTo>
                    <a:lnTo>
                      <a:pt x="22" y="8"/>
                    </a:lnTo>
                    <a:lnTo>
                      <a:pt x="27" y="6"/>
                    </a:lnTo>
                    <a:lnTo>
                      <a:pt x="32" y="4"/>
                    </a:lnTo>
                    <a:lnTo>
                      <a:pt x="36" y="2"/>
                    </a:lnTo>
                    <a:lnTo>
                      <a:pt x="40" y="1"/>
                    </a:lnTo>
                    <a:lnTo>
                      <a:pt x="46" y="0"/>
                    </a:lnTo>
                    <a:lnTo>
                      <a:pt x="51" y="0"/>
                    </a:lnTo>
                    <a:lnTo>
                      <a:pt x="56" y="0"/>
                    </a:lnTo>
                    <a:lnTo>
                      <a:pt x="61" y="1"/>
                    </a:lnTo>
                    <a:lnTo>
                      <a:pt x="66" y="2"/>
                    </a:lnTo>
                    <a:lnTo>
                      <a:pt x="70" y="4"/>
                    </a:lnTo>
                    <a:lnTo>
                      <a:pt x="74" y="6"/>
                    </a:lnTo>
                    <a:lnTo>
                      <a:pt x="79" y="8"/>
                    </a:lnTo>
                    <a:lnTo>
                      <a:pt x="83" y="11"/>
                    </a:lnTo>
                    <a:lnTo>
                      <a:pt x="86" y="14"/>
                    </a:lnTo>
                    <a:lnTo>
                      <a:pt x="92" y="22"/>
                    </a:lnTo>
                    <a:lnTo>
                      <a:pt x="97" y="30"/>
                    </a:lnTo>
                    <a:lnTo>
                      <a:pt x="100" y="40"/>
                    </a:lnTo>
                    <a:lnTo>
                      <a:pt x="101" y="49"/>
                    </a:lnTo>
                    <a:lnTo>
                      <a:pt x="100" y="60"/>
                    </a:lnTo>
                    <a:lnTo>
                      <a:pt x="97" y="68"/>
                    </a:lnTo>
                    <a:lnTo>
                      <a:pt x="92" y="78"/>
                    </a:lnTo>
                    <a:lnTo>
                      <a:pt x="86" y="85"/>
                    </a:lnTo>
                    <a:lnTo>
                      <a:pt x="79" y="92"/>
                    </a:lnTo>
                    <a:lnTo>
                      <a:pt x="70" y="96"/>
                    </a:lnTo>
                    <a:lnTo>
                      <a:pt x="61" y="99"/>
                    </a:lnTo>
                    <a:lnTo>
                      <a:pt x="51" y="100"/>
                    </a:lnTo>
                    <a:lnTo>
                      <a:pt x="46" y="100"/>
                    </a:lnTo>
                    <a:lnTo>
                      <a:pt x="40" y="99"/>
                    </a:lnTo>
                    <a:lnTo>
                      <a:pt x="36" y="98"/>
                    </a:lnTo>
                    <a:lnTo>
                      <a:pt x="32" y="96"/>
                    </a:lnTo>
                    <a:lnTo>
                      <a:pt x="27" y="94"/>
                    </a:lnTo>
                    <a:lnTo>
                      <a:pt x="22" y="92"/>
                    </a:lnTo>
                    <a:lnTo>
                      <a:pt x="19" y="89"/>
                    </a:lnTo>
                    <a:lnTo>
                      <a:pt x="15" y="85"/>
                    </a:lnTo>
                    <a:lnTo>
                      <a:pt x="9" y="78"/>
                    </a:lnTo>
                    <a:lnTo>
                      <a:pt x="4" y="68"/>
                    </a:lnTo>
                    <a:lnTo>
                      <a:pt x="1" y="60"/>
                    </a:lnTo>
                    <a:lnTo>
                      <a:pt x="0" y="49"/>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01" name="Freeform 193"/>
              <p:cNvSpPr>
                <a:spLocks/>
              </p:cNvSpPr>
              <p:nvPr/>
            </p:nvSpPr>
            <p:spPr bwMode="auto">
              <a:xfrm>
                <a:off x="1396" y="2867"/>
                <a:ext cx="244" cy="153"/>
              </a:xfrm>
              <a:custGeom>
                <a:avLst/>
                <a:gdLst>
                  <a:gd name="T0" fmla="*/ 0 w 733"/>
                  <a:gd name="T1" fmla="*/ 0 h 461"/>
                  <a:gd name="T2" fmla="*/ 0 w 733"/>
                  <a:gd name="T3" fmla="*/ 0 h 461"/>
                  <a:gd name="T4" fmla="*/ 0 w 733"/>
                  <a:gd name="T5" fmla="*/ 0 h 461"/>
                  <a:gd name="T6" fmla="*/ 0 w 733"/>
                  <a:gd name="T7" fmla="*/ 0 h 461"/>
                  <a:gd name="T8" fmla="*/ 0 w 733"/>
                  <a:gd name="T9" fmla="*/ 0 h 461"/>
                  <a:gd name="T10" fmla="*/ 0 w 733"/>
                  <a:gd name="T11" fmla="*/ 0 h 461"/>
                  <a:gd name="T12" fmla="*/ 0 w 733"/>
                  <a:gd name="T13" fmla="*/ 0 h 461"/>
                  <a:gd name="T14" fmla="*/ 0 w 733"/>
                  <a:gd name="T15" fmla="*/ 0 h 461"/>
                  <a:gd name="T16" fmla="*/ 0 w 733"/>
                  <a:gd name="T17" fmla="*/ 0 h 461"/>
                  <a:gd name="T18" fmla="*/ 0 w 733"/>
                  <a:gd name="T19" fmla="*/ 0 h 461"/>
                  <a:gd name="T20" fmla="*/ 0 w 733"/>
                  <a:gd name="T21" fmla="*/ 0 h 461"/>
                  <a:gd name="T22" fmla="*/ 0 w 733"/>
                  <a:gd name="T23" fmla="*/ 0 h 461"/>
                  <a:gd name="T24" fmla="*/ 0 w 733"/>
                  <a:gd name="T25" fmla="*/ 0 h 461"/>
                  <a:gd name="T26" fmla="*/ 0 w 733"/>
                  <a:gd name="T27" fmla="*/ 0 h 461"/>
                  <a:gd name="T28" fmla="*/ 0 w 733"/>
                  <a:gd name="T29" fmla="*/ 0 h 461"/>
                  <a:gd name="T30" fmla="*/ 0 w 733"/>
                  <a:gd name="T31" fmla="*/ 0 h 461"/>
                  <a:gd name="T32" fmla="*/ 0 w 733"/>
                  <a:gd name="T33" fmla="*/ 0 h 461"/>
                  <a:gd name="T34" fmla="*/ 0 w 733"/>
                  <a:gd name="T35" fmla="*/ 0 h 461"/>
                  <a:gd name="T36" fmla="*/ 0 w 733"/>
                  <a:gd name="T37" fmla="*/ 0 h 461"/>
                  <a:gd name="T38" fmla="*/ 0 w 733"/>
                  <a:gd name="T39" fmla="*/ 0 h 461"/>
                  <a:gd name="T40" fmla="*/ 0 w 733"/>
                  <a:gd name="T41" fmla="*/ 0 h 461"/>
                  <a:gd name="T42" fmla="*/ 0 w 733"/>
                  <a:gd name="T43" fmla="*/ 0 h 461"/>
                  <a:gd name="T44" fmla="*/ 0 w 733"/>
                  <a:gd name="T45" fmla="*/ 0 h 461"/>
                  <a:gd name="T46" fmla="*/ 0 w 733"/>
                  <a:gd name="T47" fmla="*/ 0 h 461"/>
                  <a:gd name="T48" fmla="*/ 0 w 733"/>
                  <a:gd name="T49" fmla="*/ 0 h 461"/>
                  <a:gd name="T50" fmla="*/ 0 w 733"/>
                  <a:gd name="T51" fmla="*/ 0 h 461"/>
                  <a:gd name="T52" fmla="*/ 0 w 733"/>
                  <a:gd name="T53" fmla="*/ 0 h 461"/>
                  <a:gd name="T54" fmla="*/ 0 w 733"/>
                  <a:gd name="T55" fmla="*/ 0 h 461"/>
                  <a:gd name="T56" fmla="*/ 0 w 733"/>
                  <a:gd name="T57" fmla="*/ 0 h 461"/>
                  <a:gd name="T58" fmla="*/ 0 w 733"/>
                  <a:gd name="T59" fmla="*/ 0 h 461"/>
                  <a:gd name="T60" fmla="*/ 0 w 733"/>
                  <a:gd name="T61" fmla="*/ 0 h 461"/>
                  <a:gd name="T62" fmla="*/ 0 w 733"/>
                  <a:gd name="T63" fmla="*/ 0 h 461"/>
                  <a:gd name="T64" fmla="*/ 0 w 733"/>
                  <a:gd name="T65" fmla="*/ 0 h 461"/>
                  <a:gd name="T66" fmla="*/ 0 w 733"/>
                  <a:gd name="T67" fmla="*/ 0 h 461"/>
                  <a:gd name="T68" fmla="*/ 0 w 733"/>
                  <a:gd name="T69" fmla="*/ 0 h 461"/>
                  <a:gd name="T70" fmla="*/ 0 w 733"/>
                  <a:gd name="T71" fmla="*/ 0 h 461"/>
                  <a:gd name="T72" fmla="*/ 0 w 733"/>
                  <a:gd name="T73" fmla="*/ 0 h 461"/>
                  <a:gd name="T74" fmla="*/ 0 w 733"/>
                  <a:gd name="T75" fmla="*/ 0 h 461"/>
                  <a:gd name="T76" fmla="*/ 0 w 733"/>
                  <a:gd name="T77" fmla="*/ 0 h 461"/>
                  <a:gd name="T78" fmla="*/ 0 w 733"/>
                  <a:gd name="T79" fmla="*/ 0 h 461"/>
                  <a:gd name="T80" fmla="*/ 0 w 733"/>
                  <a:gd name="T81" fmla="*/ 0 h 461"/>
                  <a:gd name="T82" fmla="*/ 0 w 733"/>
                  <a:gd name="T83" fmla="*/ 0 h 4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3"/>
                  <a:gd name="T127" fmla="*/ 0 h 461"/>
                  <a:gd name="T128" fmla="*/ 733 w 733"/>
                  <a:gd name="T129" fmla="*/ 461 h 4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3" h="461">
                    <a:moveTo>
                      <a:pt x="728" y="50"/>
                    </a:moveTo>
                    <a:lnTo>
                      <a:pt x="728" y="50"/>
                    </a:lnTo>
                    <a:lnTo>
                      <a:pt x="728" y="49"/>
                    </a:lnTo>
                    <a:lnTo>
                      <a:pt x="728" y="46"/>
                    </a:lnTo>
                    <a:lnTo>
                      <a:pt x="727" y="40"/>
                    </a:lnTo>
                    <a:lnTo>
                      <a:pt x="725" y="34"/>
                    </a:lnTo>
                    <a:lnTo>
                      <a:pt x="725" y="32"/>
                    </a:lnTo>
                    <a:lnTo>
                      <a:pt x="718" y="0"/>
                    </a:lnTo>
                    <a:lnTo>
                      <a:pt x="686" y="6"/>
                    </a:lnTo>
                    <a:lnTo>
                      <a:pt x="669" y="8"/>
                    </a:lnTo>
                    <a:lnTo>
                      <a:pt x="48" y="119"/>
                    </a:lnTo>
                    <a:lnTo>
                      <a:pt x="31" y="121"/>
                    </a:lnTo>
                    <a:lnTo>
                      <a:pt x="0" y="127"/>
                    </a:lnTo>
                    <a:lnTo>
                      <a:pt x="5" y="160"/>
                    </a:lnTo>
                    <a:lnTo>
                      <a:pt x="5" y="162"/>
                    </a:lnTo>
                    <a:lnTo>
                      <a:pt x="6" y="167"/>
                    </a:lnTo>
                    <a:lnTo>
                      <a:pt x="7" y="173"/>
                    </a:lnTo>
                    <a:lnTo>
                      <a:pt x="7" y="175"/>
                    </a:lnTo>
                    <a:lnTo>
                      <a:pt x="7" y="176"/>
                    </a:lnTo>
                    <a:lnTo>
                      <a:pt x="7" y="177"/>
                    </a:lnTo>
                    <a:lnTo>
                      <a:pt x="8" y="178"/>
                    </a:lnTo>
                    <a:lnTo>
                      <a:pt x="8" y="179"/>
                    </a:lnTo>
                    <a:lnTo>
                      <a:pt x="8" y="180"/>
                    </a:lnTo>
                    <a:lnTo>
                      <a:pt x="8" y="181"/>
                    </a:lnTo>
                    <a:lnTo>
                      <a:pt x="15" y="213"/>
                    </a:lnTo>
                    <a:lnTo>
                      <a:pt x="26" y="244"/>
                    </a:lnTo>
                    <a:lnTo>
                      <a:pt x="39" y="273"/>
                    </a:lnTo>
                    <a:lnTo>
                      <a:pt x="56" y="301"/>
                    </a:lnTo>
                    <a:lnTo>
                      <a:pt x="74" y="328"/>
                    </a:lnTo>
                    <a:lnTo>
                      <a:pt x="96" y="352"/>
                    </a:lnTo>
                    <a:lnTo>
                      <a:pt x="120" y="375"/>
                    </a:lnTo>
                    <a:lnTo>
                      <a:pt x="147" y="395"/>
                    </a:lnTo>
                    <a:lnTo>
                      <a:pt x="162" y="405"/>
                    </a:lnTo>
                    <a:lnTo>
                      <a:pt x="178" y="414"/>
                    </a:lnTo>
                    <a:lnTo>
                      <a:pt x="194" y="423"/>
                    </a:lnTo>
                    <a:lnTo>
                      <a:pt x="210" y="430"/>
                    </a:lnTo>
                    <a:lnTo>
                      <a:pt x="227" y="437"/>
                    </a:lnTo>
                    <a:lnTo>
                      <a:pt x="244" y="443"/>
                    </a:lnTo>
                    <a:lnTo>
                      <a:pt x="262" y="448"/>
                    </a:lnTo>
                    <a:lnTo>
                      <a:pt x="280" y="453"/>
                    </a:lnTo>
                    <a:lnTo>
                      <a:pt x="298" y="456"/>
                    </a:lnTo>
                    <a:lnTo>
                      <a:pt x="316" y="458"/>
                    </a:lnTo>
                    <a:lnTo>
                      <a:pt x="335" y="460"/>
                    </a:lnTo>
                    <a:lnTo>
                      <a:pt x="354" y="461"/>
                    </a:lnTo>
                    <a:lnTo>
                      <a:pt x="372" y="461"/>
                    </a:lnTo>
                    <a:lnTo>
                      <a:pt x="391" y="460"/>
                    </a:lnTo>
                    <a:lnTo>
                      <a:pt x="410" y="458"/>
                    </a:lnTo>
                    <a:lnTo>
                      <a:pt x="428" y="455"/>
                    </a:lnTo>
                    <a:lnTo>
                      <a:pt x="447" y="452"/>
                    </a:lnTo>
                    <a:lnTo>
                      <a:pt x="465" y="446"/>
                    </a:lnTo>
                    <a:lnTo>
                      <a:pt x="483" y="441"/>
                    </a:lnTo>
                    <a:lnTo>
                      <a:pt x="500" y="435"/>
                    </a:lnTo>
                    <a:lnTo>
                      <a:pt x="518" y="428"/>
                    </a:lnTo>
                    <a:lnTo>
                      <a:pt x="534" y="420"/>
                    </a:lnTo>
                    <a:lnTo>
                      <a:pt x="551" y="411"/>
                    </a:lnTo>
                    <a:lnTo>
                      <a:pt x="567" y="403"/>
                    </a:lnTo>
                    <a:lnTo>
                      <a:pt x="581" y="392"/>
                    </a:lnTo>
                    <a:lnTo>
                      <a:pt x="596" y="382"/>
                    </a:lnTo>
                    <a:lnTo>
                      <a:pt x="611" y="370"/>
                    </a:lnTo>
                    <a:lnTo>
                      <a:pt x="625" y="358"/>
                    </a:lnTo>
                    <a:lnTo>
                      <a:pt x="638" y="346"/>
                    </a:lnTo>
                    <a:lnTo>
                      <a:pt x="650" y="332"/>
                    </a:lnTo>
                    <a:lnTo>
                      <a:pt x="662" y="318"/>
                    </a:lnTo>
                    <a:lnTo>
                      <a:pt x="673" y="303"/>
                    </a:lnTo>
                    <a:lnTo>
                      <a:pt x="691" y="274"/>
                    </a:lnTo>
                    <a:lnTo>
                      <a:pt x="706" y="245"/>
                    </a:lnTo>
                    <a:lnTo>
                      <a:pt x="717" y="215"/>
                    </a:lnTo>
                    <a:lnTo>
                      <a:pt x="726" y="183"/>
                    </a:lnTo>
                    <a:lnTo>
                      <a:pt x="731" y="152"/>
                    </a:lnTo>
                    <a:lnTo>
                      <a:pt x="733" y="119"/>
                    </a:lnTo>
                    <a:lnTo>
                      <a:pt x="733" y="87"/>
                    </a:lnTo>
                    <a:lnTo>
                      <a:pt x="729" y="54"/>
                    </a:lnTo>
                    <a:lnTo>
                      <a:pt x="729" y="53"/>
                    </a:lnTo>
                    <a:lnTo>
                      <a:pt x="729" y="52"/>
                    </a:lnTo>
                    <a:lnTo>
                      <a:pt x="728" y="51"/>
                    </a:lnTo>
                    <a:lnTo>
                      <a:pt x="728" y="5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02" name="Freeform 194"/>
              <p:cNvSpPr>
                <a:spLocks/>
              </p:cNvSpPr>
              <p:nvPr/>
            </p:nvSpPr>
            <p:spPr bwMode="auto">
              <a:xfrm>
                <a:off x="1409" y="2879"/>
                <a:ext cx="220"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8"/>
                    </a:lnTo>
                    <a:lnTo>
                      <a:pt x="657" y="17"/>
                    </a:lnTo>
                    <a:lnTo>
                      <a:pt x="654" y="0"/>
                    </a:lnTo>
                    <a:lnTo>
                      <a:pt x="638" y="3"/>
                    </a:lnTo>
                    <a:lnTo>
                      <a:pt x="16" y="114"/>
                    </a:lnTo>
                    <a:lnTo>
                      <a:pt x="0" y="116"/>
                    </a:lnTo>
                    <a:lnTo>
                      <a:pt x="0" y="118"/>
                    </a:lnTo>
                    <a:lnTo>
                      <a:pt x="1" y="123"/>
                    </a:lnTo>
                    <a:lnTo>
                      <a:pt x="2" y="129"/>
                    </a:lnTo>
                    <a:lnTo>
                      <a:pt x="2" y="132"/>
                    </a:lnTo>
                    <a:lnTo>
                      <a:pt x="2" y="133"/>
                    </a:lnTo>
                    <a:lnTo>
                      <a:pt x="2" y="134"/>
                    </a:lnTo>
                    <a:lnTo>
                      <a:pt x="3" y="135"/>
                    </a:lnTo>
                    <a:lnTo>
                      <a:pt x="3" y="136"/>
                    </a:lnTo>
                    <a:lnTo>
                      <a:pt x="3" y="137"/>
                    </a:lnTo>
                    <a:lnTo>
                      <a:pt x="3" y="138"/>
                    </a:lnTo>
                    <a:lnTo>
                      <a:pt x="9" y="167"/>
                    </a:lnTo>
                    <a:lnTo>
                      <a:pt x="19" y="194"/>
                    </a:lnTo>
                    <a:lnTo>
                      <a:pt x="30" y="221"/>
                    </a:lnTo>
                    <a:lnTo>
                      <a:pt x="45" y="245"/>
                    </a:lnTo>
                    <a:lnTo>
                      <a:pt x="62" y="269"/>
                    </a:lnTo>
                    <a:lnTo>
                      <a:pt x="82" y="291"/>
                    </a:lnTo>
                    <a:lnTo>
                      <a:pt x="104" y="312"/>
                    </a:lnTo>
                    <a:lnTo>
                      <a:pt x="128" y="330"/>
                    </a:lnTo>
                    <a:lnTo>
                      <a:pt x="142" y="338"/>
                    </a:lnTo>
                    <a:lnTo>
                      <a:pt x="156" y="347"/>
                    </a:lnTo>
                    <a:lnTo>
                      <a:pt x="170" y="354"/>
                    </a:lnTo>
                    <a:lnTo>
                      <a:pt x="185" y="362"/>
                    </a:lnTo>
                    <a:lnTo>
                      <a:pt x="201" y="368"/>
                    </a:lnTo>
                    <a:lnTo>
                      <a:pt x="217" y="373"/>
                    </a:lnTo>
                    <a:lnTo>
                      <a:pt x="233" y="377"/>
                    </a:lnTo>
                    <a:lnTo>
                      <a:pt x="249" y="382"/>
                    </a:lnTo>
                    <a:lnTo>
                      <a:pt x="266" y="385"/>
                    </a:lnTo>
                    <a:lnTo>
                      <a:pt x="283" y="387"/>
                    </a:lnTo>
                    <a:lnTo>
                      <a:pt x="299" y="388"/>
                    </a:lnTo>
                    <a:lnTo>
                      <a:pt x="316" y="389"/>
                    </a:lnTo>
                    <a:lnTo>
                      <a:pt x="334" y="389"/>
                    </a:lnTo>
                    <a:lnTo>
                      <a:pt x="351" y="388"/>
                    </a:lnTo>
                    <a:lnTo>
                      <a:pt x="368" y="386"/>
                    </a:lnTo>
                    <a:lnTo>
                      <a:pt x="384" y="384"/>
                    </a:lnTo>
                    <a:lnTo>
                      <a:pt x="401" y="381"/>
                    </a:lnTo>
                    <a:lnTo>
                      <a:pt x="417" y="376"/>
                    </a:lnTo>
                    <a:lnTo>
                      <a:pt x="434" y="372"/>
                    </a:lnTo>
                    <a:lnTo>
                      <a:pt x="450" y="366"/>
                    </a:lnTo>
                    <a:lnTo>
                      <a:pt x="466" y="359"/>
                    </a:lnTo>
                    <a:lnTo>
                      <a:pt x="481" y="353"/>
                    </a:lnTo>
                    <a:lnTo>
                      <a:pt x="496" y="345"/>
                    </a:lnTo>
                    <a:lnTo>
                      <a:pt x="511" y="336"/>
                    </a:lnTo>
                    <a:lnTo>
                      <a:pt x="524" y="328"/>
                    </a:lnTo>
                    <a:lnTo>
                      <a:pt x="538" y="317"/>
                    </a:lnTo>
                    <a:lnTo>
                      <a:pt x="551" y="306"/>
                    </a:lnTo>
                    <a:lnTo>
                      <a:pt x="564" y="296"/>
                    </a:lnTo>
                    <a:lnTo>
                      <a:pt x="575" y="284"/>
                    </a:lnTo>
                    <a:lnTo>
                      <a:pt x="587" y="273"/>
                    </a:lnTo>
                    <a:lnTo>
                      <a:pt x="598" y="260"/>
                    </a:lnTo>
                    <a:lnTo>
                      <a:pt x="607" y="246"/>
                    </a:lnTo>
                    <a:lnTo>
                      <a:pt x="623" y="221"/>
                    </a:lnTo>
                    <a:lnTo>
                      <a:pt x="637" y="194"/>
                    </a:lnTo>
                    <a:lnTo>
                      <a:pt x="647" y="167"/>
                    </a:lnTo>
                    <a:lnTo>
                      <a:pt x="655" y="138"/>
                    </a:lnTo>
                    <a:lnTo>
                      <a:pt x="660" y="109"/>
                    </a:lnTo>
                    <a:lnTo>
                      <a:pt x="662" y="81"/>
                    </a:lnTo>
                    <a:lnTo>
                      <a:pt x="661" y="51"/>
                    </a:lnTo>
                    <a:lnTo>
                      <a:pt x="658" y="22"/>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03" name="Freeform 195"/>
              <p:cNvSpPr>
                <a:spLocks/>
              </p:cNvSpPr>
              <p:nvPr/>
            </p:nvSpPr>
            <p:spPr bwMode="auto">
              <a:xfrm>
                <a:off x="1421" y="2892"/>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3"/>
                    </a:moveTo>
                    <a:lnTo>
                      <a:pt x="325" y="315"/>
                    </a:lnTo>
                    <a:lnTo>
                      <a:pt x="309" y="317"/>
                    </a:lnTo>
                    <a:lnTo>
                      <a:pt x="295" y="318"/>
                    </a:lnTo>
                    <a:lnTo>
                      <a:pt x="279" y="318"/>
                    </a:lnTo>
                    <a:lnTo>
                      <a:pt x="264" y="317"/>
                    </a:lnTo>
                    <a:lnTo>
                      <a:pt x="248" y="316"/>
                    </a:lnTo>
                    <a:lnTo>
                      <a:pt x="233" y="314"/>
                    </a:lnTo>
                    <a:lnTo>
                      <a:pt x="218" y="311"/>
                    </a:lnTo>
                    <a:lnTo>
                      <a:pt x="203" y="308"/>
                    </a:lnTo>
                    <a:lnTo>
                      <a:pt x="189" y="304"/>
                    </a:lnTo>
                    <a:lnTo>
                      <a:pt x="175" y="299"/>
                    </a:lnTo>
                    <a:lnTo>
                      <a:pt x="161" y="293"/>
                    </a:lnTo>
                    <a:lnTo>
                      <a:pt x="147" y="287"/>
                    </a:lnTo>
                    <a:lnTo>
                      <a:pt x="134" y="280"/>
                    </a:lnTo>
                    <a:lnTo>
                      <a:pt x="122" y="273"/>
                    </a:lnTo>
                    <a:lnTo>
                      <a:pt x="109" y="264"/>
                    </a:lnTo>
                    <a:lnTo>
                      <a:pt x="89" y="248"/>
                    </a:lnTo>
                    <a:lnTo>
                      <a:pt x="70" y="231"/>
                    </a:lnTo>
                    <a:lnTo>
                      <a:pt x="54" y="213"/>
                    </a:lnTo>
                    <a:lnTo>
                      <a:pt x="39" y="193"/>
                    </a:lnTo>
                    <a:lnTo>
                      <a:pt x="25" y="172"/>
                    </a:lnTo>
                    <a:lnTo>
                      <a:pt x="15" y="151"/>
                    </a:lnTo>
                    <a:lnTo>
                      <a:pt x="6" y="128"/>
                    </a:lnTo>
                    <a:lnTo>
                      <a:pt x="0" y="104"/>
                    </a:lnTo>
                    <a:lnTo>
                      <a:pt x="589" y="0"/>
                    </a:lnTo>
                    <a:lnTo>
                      <a:pt x="591" y="28"/>
                    </a:lnTo>
                    <a:lnTo>
                      <a:pt x="590" y="54"/>
                    </a:lnTo>
                    <a:lnTo>
                      <a:pt x="587" y="81"/>
                    </a:lnTo>
                    <a:lnTo>
                      <a:pt x="581" y="107"/>
                    </a:lnTo>
                    <a:lnTo>
                      <a:pt x="572" y="132"/>
                    </a:lnTo>
                    <a:lnTo>
                      <a:pt x="561" y="156"/>
                    </a:lnTo>
                    <a:lnTo>
                      <a:pt x="547" y="179"/>
                    </a:lnTo>
                    <a:lnTo>
                      <a:pt x="532" y="201"/>
                    </a:lnTo>
                    <a:lnTo>
                      <a:pt x="514" y="222"/>
                    </a:lnTo>
                    <a:lnTo>
                      <a:pt x="494" y="241"/>
                    </a:lnTo>
                    <a:lnTo>
                      <a:pt x="473" y="258"/>
                    </a:lnTo>
                    <a:lnTo>
                      <a:pt x="449" y="273"/>
                    </a:lnTo>
                    <a:lnTo>
                      <a:pt x="424" y="287"/>
                    </a:lnTo>
                    <a:lnTo>
                      <a:pt x="397" y="298"/>
                    </a:lnTo>
                    <a:lnTo>
                      <a:pt x="370" y="307"/>
                    </a:lnTo>
                    <a:lnTo>
                      <a:pt x="340" y="313"/>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04" name="Freeform 196"/>
              <p:cNvSpPr>
                <a:spLocks/>
              </p:cNvSpPr>
              <p:nvPr/>
            </p:nvSpPr>
            <p:spPr bwMode="auto">
              <a:xfrm>
                <a:off x="1499" y="2846"/>
                <a:ext cx="26" cy="45"/>
              </a:xfrm>
              <a:custGeom>
                <a:avLst/>
                <a:gdLst>
                  <a:gd name="T0" fmla="*/ 0 w 76"/>
                  <a:gd name="T1" fmla="*/ 0 h 136"/>
                  <a:gd name="T2" fmla="*/ 0 w 76"/>
                  <a:gd name="T3" fmla="*/ 0 h 136"/>
                  <a:gd name="T4" fmla="*/ 0 w 76"/>
                  <a:gd name="T5" fmla="*/ 0 h 136"/>
                  <a:gd name="T6" fmla="*/ 0 w 76"/>
                  <a:gd name="T7" fmla="*/ 0 h 136"/>
                  <a:gd name="T8" fmla="*/ 0 w 76"/>
                  <a:gd name="T9" fmla="*/ 0 h 136"/>
                  <a:gd name="T10" fmla="*/ 0 60000 65536"/>
                  <a:gd name="T11" fmla="*/ 0 60000 65536"/>
                  <a:gd name="T12" fmla="*/ 0 60000 65536"/>
                  <a:gd name="T13" fmla="*/ 0 60000 65536"/>
                  <a:gd name="T14" fmla="*/ 0 60000 65536"/>
                  <a:gd name="T15" fmla="*/ 0 w 76"/>
                  <a:gd name="T16" fmla="*/ 0 h 136"/>
                  <a:gd name="T17" fmla="*/ 76 w 76"/>
                  <a:gd name="T18" fmla="*/ 136 h 136"/>
                </a:gdLst>
                <a:ahLst/>
                <a:cxnLst>
                  <a:cxn ang="T10">
                    <a:pos x="T0" y="T1"/>
                  </a:cxn>
                  <a:cxn ang="T11">
                    <a:pos x="T2" y="T3"/>
                  </a:cxn>
                  <a:cxn ang="T12">
                    <a:pos x="T4" y="T5"/>
                  </a:cxn>
                  <a:cxn ang="T13">
                    <a:pos x="T6" y="T7"/>
                  </a:cxn>
                  <a:cxn ang="T14">
                    <a:pos x="T8" y="T9"/>
                  </a:cxn>
                </a:cxnLst>
                <a:rect l="T15" t="T16" r="T17" b="T18"/>
                <a:pathLst>
                  <a:path w="76" h="136">
                    <a:moveTo>
                      <a:pt x="0" y="10"/>
                    </a:moveTo>
                    <a:lnTo>
                      <a:pt x="22" y="136"/>
                    </a:lnTo>
                    <a:lnTo>
                      <a:pt x="76" y="127"/>
                    </a:lnTo>
                    <a:lnTo>
                      <a:pt x="54" y="0"/>
                    </a:lnTo>
                    <a:lnTo>
                      <a:pt x="0" y="1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05" name="Freeform 197"/>
              <p:cNvSpPr>
                <a:spLocks/>
              </p:cNvSpPr>
              <p:nvPr/>
            </p:nvSpPr>
            <p:spPr bwMode="auto">
              <a:xfrm>
                <a:off x="1048" y="2928"/>
                <a:ext cx="245" cy="153"/>
              </a:xfrm>
              <a:custGeom>
                <a:avLst/>
                <a:gdLst>
                  <a:gd name="T0" fmla="*/ 0 w 734"/>
                  <a:gd name="T1" fmla="*/ 0 h 460"/>
                  <a:gd name="T2" fmla="*/ 0 w 734"/>
                  <a:gd name="T3" fmla="*/ 0 h 460"/>
                  <a:gd name="T4" fmla="*/ 0 w 734"/>
                  <a:gd name="T5" fmla="*/ 0 h 460"/>
                  <a:gd name="T6" fmla="*/ 0 w 734"/>
                  <a:gd name="T7" fmla="*/ 0 h 460"/>
                  <a:gd name="T8" fmla="*/ 0 w 734"/>
                  <a:gd name="T9" fmla="*/ 0 h 460"/>
                  <a:gd name="T10" fmla="*/ 0 w 734"/>
                  <a:gd name="T11" fmla="*/ 0 h 460"/>
                  <a:gd name="T12" fmla="*/ 0 w 734"/>
                  <a:gd name="T13" fmla="*/ 0 h 460"/>
                  <a:gd name="T14" fmla="*/ 0 w 734"/>
                  <a:gd name="T15" fmla="*/ 0 h 460"/>
                  <a:gd name="T16" fmla="*/ 0 w 734"/>
                  <a:gd name="T17" fmla="*/ 0 h 460"/>
                  <a:gd name="T18" fmla="*/ 0 w 734"/>
                  <a:gd name="T19" fmla="*/ 0 h 460"/>
                  <a:gd name="T20" fmla="*/ 0 w 734"/>
                  <a:gd name="T21" fmla="*/ 0 h 460"/>
                  <a:gd name="T22" fmla="*/ 0 w 734"/>
                  <a:gd name="T23" fmla="*/ 0 h 460"/>
                  <a:gd name="T24" fmla="*/ 0 w 734"/>
                  <a:gd name="T25" fmla="*/ 0 h 460"/>
                  <a:gd name="T26" fmla="*/ 0 w 734"/>
                  <a:gd name="T27" fmla="*/ 0 h 460"/>
                  <a:gd name="T28" fmla="*/ 0 w 734"/>
                  <a:gd name="T29" fmla="*/ 0 h 460"/>
                  <a:gd name="T30" fmla="*/ 0 w 734"/>
                  <a:gd name="T31" fmla="*/ 0 h 460"/>
                  <a:gd name="T32" fmla="*/ 0 w 734"/>
                  <a:gd name="T33" fmla="*/ 0 h 460"/>
                  <a:gd name="T34" fmla="*/ 0 w 734"/>
                  <a:gd name="T35" fmla="*/ 0 h 460"/>
                  <a:gd name="T36" fmla="*/ 0 w 734"/>
                  <a:gd name="T37" fmla="*/ 0 h 460"/>
                  <a:gd name="T38" fmla="*/ 0 w 734"/>
                  <a:gd name="T39" fmla="*/ 0 h 460"/>
                  <a:gd name="T40" fmla="*/ 0 w 734"/>
                  <a:gd name="T41" fmla="*/ 0 h 460"/>
                  <a:gd name="T42" fmla="*/ 0 w 734"/>
                  <a:gd name="T43" fmla="*/ 0 h 460"/>
                  <a:gd name="T44" fmla="*/ 0 w 734"/>
                  <a:gd name="T45" fmla="*/ 0 h 460"/>
                  <a:gd name="T46" fmla="*/ 0 w 734"/>
                  <a:gd name="T47" fmla="*/ 0 h 460"/>
                  <a:gd name="T48" fmla="*/ 0 w 734"/>
                  <a:gd name="T49" fmla="*/ 0 h 460"/>
                  <a:gd name="T50" fmla="*/ 0 w 734"/>
                  <a:gd name="T51" fmla="*/ 0 h 460"/>
                  <a:gd name="T52" fmla="*/ 0 w 734"/>
                  <a:gd name="T53" fmla="*/ 0 h 460"/>
                  <a:gd name="T54" fmla="*/ 0 w 734"/>
                  <a:gd name="T55" fmla="*/ 0 h 460"/>
                  <a:gd name="T56" fmla="*/ 0 w 734"/>
                  <a:gd name="T57" fmla="*/ 0 h 460"/>
                  <a:gd name="T58" fmla="*/ 0 w 734"/>
                  <a:gd name="T59" fmla="*/ 0 h 460"/>
                  <a:gd name="T60" fmla="*/ 0 w 734"/>
                  <a:gd name="T61" fmla="*/ 0 h 460"/>
                  <a:gd name="T62" fmla="*/ 0 w 734"/>
                  <a:gd name="T63" fmla="*/ 0 h 460"/>
                  <a:gd name="T64" fmla="*/ 0 w 734"/>
                  <a:gd name="T65" fmla="*/ 0 h 460"/>
                  <a:gd name="T66" fmla="*/ 0 w 734"/>
                  <a:gd name="T67" fmla="*/ 0 h 460"/>
                  <a:gd name="T68" fmla="*/ 0 w 734"/>
                  <a:gd name="T69" fmla="*/ 0 h 460"/>
                  <a:gd name="T70" fmla="*/ 0 w 734"/>
                  <a:gd name="T71" fmla="*/ 0 h 460"/>
                  <a:gd name="T72" fmla="*/ 0 w 734"/>
                  <a:gd name="T73" fmla="*/ 0 h 460"/>
                  <a:gd name="T74" fmla="*/ 0 w 734"/>
                  <a:gd name="T75" fmla="*/ 0 h 460"/>
                  <a:gd name="T76" fmla="*/ 0 w 734"/>
                  <a:gd name="T77" fmla="*/ 0 h 460"/>
                  <a:gd name="T78" fmla="*/ 0 w 734"/>
                  <a:gd name="T79" fmla="*/ 0 h 460"/>
                  <a:gd name="T80" fmla="*/ 0 w 734"/>
                  <a:gd name="T81" fmla="*/ 0 h 460"/>
                  <a:gd name="T82" fmla="*/ 0 w 734"/>
                  <a:gd name="T83" fmla="*/ 0 h 4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4"/>
                  <a:gd name="T127" fmla="*/ 0 h 460"/>
                  <a:gd name="T128" fmla="*/ 734 w 734"/>
                  <a:gd name="T129" fmla="*/ 460 h 46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4" h="460">
                    <a:moveTo>
                      <a:pt x="729" y="49"/>
                    </a:moveTo>
                    <a:lnTo>
                      <a:pt x="729" y="49"/>
                    </a:lnTo>
                    <a:lnTo>
                      <a:pt x="729" y="48"/>
                    </a:lnTo>
                    <a:lnTo>
                      <a:pt x="729" y="46"/>
                    </a:lnTo>
                    <a:lnTo>
                      <a:pt x="728" y="40"/>
                    </a:lnTo>
                    <a:lnTo>
                      <a:pt x="726" y="34"/>
                    </a:lnTo>
                    <a:lnTo>
                      <a:pt x="726" y="32"/>
                    </a:lnTo>
                    <a:lnTo>
                      <a:pt x="719" y="0"/>
                    </a:lnTo>
                    <a:lnTo>
                      <a:pt x="687" y="6"/>
                    </a:lnTo>
                    <a:lnTo>
                      <a:pt x="670" y="9"/>
                    </a:lnTo>
                    <a:lnTo>
                      <a:pt x="48" y="118"/>
                    </a:lnTo>
                    <a:lnTo>
                      <a:pt x="32" y="121"/>
                    </a:lnTo>
                    <a:lnTo>
                      <a:pt x="0" y="127"/>
                    </a:lnTo>
                    <a:lnTo>
                      <a:pt x="6" y="159"/>
                    </a:lnTo>
                    <a:lnTo>
                      <a:pt x="6" y="162"/>
                    </a:lnTo>
                    <a:lnTo>
                      <a:pt x="7" y="167"/>
                    </a:lnTo>
                    <a:lnTo>
                      <a:pt x="8" y="173"/>
                    </a:lnTo>
                    <a:lnTo>
                      <a:pt x="8" y="175"/>
                    </a:lnTo>
                    <a:lnTo>
                      <a:pt x="8" y="176"/>
                    </a:lnTo>
                    <a:lnTo>
                      <a:pt x="9" y="177"/>
                    </a:lnTo>
                    <a:lnTo>
                      <a:pt x="9" y="178"/>
                    </a:lnTo>
                    <a:lnTo>
                      <a:pt x="9" y="181"/>
                    </a:lnTo>
                    <a:lnTo>
                      <a:pt x="9" y="182"/>
                    </a:lnTo>
                    <a:lnTo>
                      <a:pt x="16" y="213"/>
                    </a:lnTo>
                    <a:lnTo>
                      <a:pt x="27" y="243"/>
                    </a:lnTo>
                    <a:lnTo>
                      <a:pt x="40" y="273"/>
                    </a:lnTo>
                    <a:lnTo>
                      <a:pt x="57" y="300"/>
                    </a:lnTo>
                    <a:lnTo>
                      <a:pt x="75" y="327"/>
                    </a:lnTo>
                    <a:lnTo>
                      <a:pt x="97" y="351"/>
                    </a:lnTo>
                    <a:lnTo>
                      <a:pt x="121" y="375"/>
                    </a:lnTo>
                    <a:lnTo>
                      <a:pt x="148" y="395"/>
                    </a:lnTo>
                    <a:lnTo>
                      <a:pt x="163" y="404"/>
                    </a:lnTo>
                    <a:lnTo>
                      <a:pt x="179" y="414"/>
                    </a:lnTo>
                    <a:lnTo>
                      <a:pt x="195" y="422"/>
                    </a:lnTo>
                    <a:lnTo>
                      <a:pt x="212" y="430"/>
                    </a:lnTo>
                    <a:lnTo>
                      <a:pt x="228" y="436"/>
                    </a:lnTo>
                    <a:lnTo>
                      <a:pt x="245" y="442"/>
                    </a:lnTo>
                    <a:lnTo>
                      <a:pt x="263" y="448"/>
                    </a:lnTo>
                    <a:lnTo>
                      <a:pt x="281" y="452"/>
                    </a:lnTo>
                    <a:lnTo>
                      <a:pt x="299" y="455"/>
                    </a:lnTo>
                    <a:lnTo>
                      <a:pt x="318" y="458"/>
                    </a:lnTo>
                    <a:lnTo>
                      <a:pt x="336" y="459"/>
                    </a:lnTo>
                    <a:lnTo>
                      <a:pt x="355" y="460"/>
                    </a:lnTo>
                    <a:lnTo>
                      <a:pt x="373" y="460"/>
                    </a:lnTo>
                    <a:lnTo>
                      <a:pt x="392" y="459"/>
                    </a:lnTo>
                    <a:lnTo>
                      <a:pt x="411" y="458"/>
                    </a:lnTo>
                    <a:lnTo>
                      <a:pt x="429" y="455"/>
                    </a:lnTo>
                    <a:lnTo>
                      <a:pt x="448" y="451"/>
                    </a:lnTo>
                    <a:lnTo>
                      <a:pt x="466" y="447"/>
                    </a:lnTo>
                    <a:lnTo>
                      <a:pt x="484" y="441"/>
                    </a:lnTo>
                    <a:lnTo>
                      <a:pt x="501" y="435"/>
                    </a:lnTo>
                    <a:lnTo>
                      <a:pt x="519" y="428"/>
                    </a:lnTo>
                    <a:lnTo>
                      <a:pt x="535" y="420"/>
                    </a:lnTo>
                    <a:lnTo>
                      <a:pt x="552" y="412"/>
                    </a:lnTo>
                    <a:lnTo>
                      <a:pt x="568" y="402"/>
                    </a:lnTo>
                    <a:lnTo>
                      <a:pt x="583" y="392"/>
                    </a:lnTo>
                    <a:lnTo>
                      <a:pt x="597" y="381"/>
                    </a:lnTo>
                    <a:lnTo>
                      <a:pt x="612" y="369"/>
                    </a:lnTo>
                    <a:lnTo>
                      <a:pt x="625" y="357"/>
                    </a:lnTo>
                    <a:lnTo>
                      <a:pt x="639" y="344"/>
                    </a:lnTo>
                    <a:lnTo>
                      <a:pt x="650" y="330"/>
                    </a:lnTo>
                    <a:lnTo>
                      <a:pt x="662" y="316"/>
                    </a:lnTo>
                    <a:lnTo>
                      <a:pt x="673" y="301"/>
                    </a:lnTo>
                    <a:lnTo>
                      <a:pt x="691" y="273"/>
                    </a:lnTo>
                    <a:lnTo>
                      <a:pt x="705" y="243"/>
                    </a:lnTo>
                    <a:lnTo>
                      <a:pt x="717" y="213"/>
                    </a:lnTo>
                    <a:lnTo>
                      <a:pt x="727" y="183"/>
                    </a:lnTo>
                    <a:lnTo>
                      <a:pt x="732" y="151"/>
                    </a:lnTo>
                    <a:lnTo>
                      <a:pt x="734" y="119"/>
                    </a:lnTo>
                    <a:lnTo>
                      <a:pt x="734" y="86"/>
                    </a:lnTo>
                    <a:lnTo>
                      <a:pt x="730" y="54"/>
                    </a:lnTo>
                    <a:lnTo>
                      <a:pt x="730" y="53"/>
                    </a:lnTo>
                    <a:lnTo>
                      <a:pt x="730" y="51"/>
                    </a:lnTo>
                    <a:lnTo>
                      <a:pt x="729" y="50"/>
                    </a:lnTo>
                    <a:lnTo>
                      <a:pt x="729" y="49"/>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06" name="Freeform 198"/>
              <p:cNvSpPr>
                <a:spLocks/>
              </p:cNvSpPr>
              <p:nvPr/>
            </p:nvSpPr>
            <p:spPr bwMode="auto">
              <a:xfrm>
                <a:off x="1061" y="2941"/>
                <a:ext cx="221"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7"/>
                    </a:lnTo>
                    <a:lnTo>
                      <a:pt x="657" y="15"/>
                    </a:lnTo>
                    <a:lnTo>
                      <a:pt x="654" y="0"/>
                    </a:lnTo>
                    <a:lnTo>
                      <a:pt x="638" y="3"/>
                    </a:lnTo>
                    <a:lnTo>
                      <a:pt x="16" y="112"/>
                    </a:lnTo>
                    <a:lnTo>
                      <a:pt x="0" y="115"/>
                    </a:lnTo>
                    <a:lnTo>
                      <a:pt x="0" y="117"/>
                    </a:lnTo>
                    <a:lnTo>
                      <a:pt x="1" y="123"/>
                    </a:lnTo>
                    <a:lnTo>
                      <a:pt x="2" y="129"/>
                    </a:lnTo>
                    <a:lnTo>
                      <a:pt x="2" y="131"/>
                    </a:lnTo>
                    <a:lnTo>
                      <a:pt x="2" y="132"/>
                    </a:lnTo>
                    <a:lnTo>
                      <a:pt x="2" y="133"/>
                    </a:lnTo>
                    <a:lnTo>
                      <a:pt x="3" y="134"/>
                    </a:lnTo>
                    <a:lnTo>
                      <a:pt x="3" y="135"/>
                    </a:lnTo>
                    <a:lnTo>
                      <a:pt x="3" y="136"/>
                    </a:lnTo>
                    <a:lnTo>
                      <a:pt x="9" y="165"/>
                    </a:lnTo>
                    <a:lnTo>
                      <a:pt x="19" y="191"/>
                    </a:lnTo>
                    <a:lnTo>
                      <a:pt x="30" y="218"/>
                    </a:lnTo>
                    <a:lnTo>
                      <a:pt x="45" y="243"/>
                    </a:lnTo>
                    <a:lnTo>
                      <a:pt x="62" y="267"/>
                    </a:lnTo>
                    <a:lnTo>
                      <a:pt x="82" y="289"/>
                    </a:lnTo>
                    <a:lnTo>
                      <a:pt x="104" y="310"/>
                    </a:lnTo>
                    <a:lnTo>
                      <a:pt x="128" y="328"/>
                    </a:lnTo>
                    <a:lnTo>
                      <a:pt x="142" y="338"/>
                    </a:lnTo>
                    <a:lnTo>
                      <a:pt x="156" y="346"/>
                    </a:lnTo>
                    <a:lnTo>
                      <a:pt x="170" y="354"/>
                    </a:lnTo>
                    <a:lnTo>
                      <a:pt x="185" y="360"/>
                    </a:lnTo>
                    <a:lnTo>
                      <a:pt x="201" y="366"/>
                    </a:lnTo>
                    <a:lnTo>
                      <a:pt x="217" y="373"/>
                    </a:lnTo>
                    <a:lnTo>
                      <a:pt x="233" y="377"/>
                    </a:lnTo>
                    <a:lnTo>
                      <a:pt x="249" y="381"/>
                    </a:lnTo>
                    <a:lnTo>
                      <a:pt x="266" y="384"/>
                    </a:lnTo>
                    <a:lnTo>
                      <a:pt x="283" y="386"/>
                    </a:lnTo>
                    <a:lnTo>
                      <a:pt x="299" y="388"/>
                    </a:lnTo>
                    <a:lnTo>
                      <a:pt x="316" y="389"/>
                    </a:lnTo>
                    <a:lnTo>
                      <a:pt x="334" y="389"/>
                    </a:lnTo>
                    <a:lnTo>
                      <a:pt x="351" y="388"/>
                    </a:lnTo>
                    <a:lnTo>
                      <a:pt x="368" y="385"/>
                    </a:lnTo>
                    <a:lnTo>
                      <a:pt x="385" y="383"/>
                    </a:lnTo>
                    <a:lnTo>
                      <a:pt x="401" y="380"/>
                    </a:lnTo>
                    <a:lnTo>
                      <a:pt x="417" y="376"/>
                    </a:lnTo>
                    <a:lnTo>
                      <a:pt x="434" y="371"/>
                    </a:lnTo>
                    <a:lnTo>
                      <a:pt x="450" y="365"/>
                    </a:lnTo>
                    <a:lnTo>
                      <a:pt x="466" y="359"/>
                    </a:lnTo>
                    <a:lnTo>
                      <a:pt x="481" y="351"/>
                    </a:lnTo>
                    <a:lnTo>
                      <a:pt x="496" y="343"/>
                    </a:lnTo>
                    <a:lnTo>
                      <a:pt x="511" y="335"/>
                    </a:lnTo>
                    <a:lnTo>
                      <a:pt x="524" y="325"/>
                    </a:lnTo>
                    <a:lnTo>
                      <a:pt x="538" y="315"/>
                    </a:lnTo>
                    <a:lnTo>
                      <a:pt x="551" y="305"/>
                    </a:lnTo>
                    <a:lnTo>
                      <a:pt x="564" y="294"/>
                    </a:lnTo>
                    <a:lnTo>
                      <a:pt x="575" y="283"/>
                    </a:lnTo>
                    <a:lnTo>
                      <a:pt x="587" y="270"/>
                    </a:lnTo>
                    <a:lnTo>
                      <a:pt x="598" y="257"/>
                    </a:lnTo>
                    <a:lnTo>
                      <a:pt x="607" y="243"/>
                    </a:lnTo>
                    <a:lnTo>
                      <a:pt x="623" y="218"/>
                    </a:lnTo>
                    <a:lnTo>
                      <a:pt x="637" y="191"/>
                    </a:lnTo>
                    <a:lnTo>
                      <a:pt x="647" y="165"/>
                    </a:lnTo>
                    <a:lnTo>
                      <a:pt x="655" y="136"/>
                    </a:lnTo>
                    <a:lnTo>
                      <a:pt x="660" y="108"/>
                    </a:lnTo>
                    <a:lnTo>
                      <a:pt x="662" y="79"/>
                    </a:lnTo>
                    <a:lnTo>
                      <a:pt x="661" y="49"/>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07" name="Freeform 199"/>
              <p:cNvSpPr>
                <a:spLocks/>
              </p:cNvSpPr>
              <p:nvPr/>
            </p:nvSpPr>
            <p:spPr bwMode="auto">
              <a:xfrm>
                <a:off x="1074" y="2954"/>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2"/>
                    </a:moveTo>
                    <a:lnTo>
                      <a:pt x="325" y="315"/>
                    </a:lnTo>
                    <a:lnTo>
                      <a:pt x="309" y="317"/>
                    </a:lnTo>
                    <a:lnTo>
                      <a:pt x="295" y="318"/>
                    </a:lnTo>
                    <a:lnTo>
                      <a:pt x="279" y="318"/>
                    </a:lnTo>
                    <a:lnTo>
                      <a:pt x="264" y="317"/>
                    </a:lnTo>
                    <a:lnTo>
                      <a:pt x="248" y="316"/>
                    </a:lnTo>
                    <a:lnTo>
                      <a:pt x="233" y="313"/>
                    </a:lnTo>
                    <a:lnTo>
                      <a:pt x="218" y="310"/>
                    </a:lnTo>
                    <a:lnTo>
                      <a:pt x="203" y="307"/>
                    </a:lnTo>
                    <a:lnTo>
                      <a:pt x="189" y="303"/>
                    </a:lnTo>
                    <a:lnTo>
                      <a:pt x="175" y="298"/>
                    </a:lnTo>
                    <a:lnTo>
                      <a:pt x="161" y="292"/>
                    </a:lnTo>
                    <a:lnTo>
                      <a:pt x="147" y="286"/>
                    </a:lnTo>
                    <a:lnTo>
                      <a:pt x="135" y="279"/>
                    </a:lnTo>
                    <a:lnTo>
                      <a:pt x="122" y="271"/>
                    </a:lnTo>
                    <a:lnTo>
                      <a:pt x="109" y="263"/>
                    </a:lnTo>
                    <a:lnTo>
                      <a:pt x="89" y="247"/>
                    </a:lnTo>
                    <a:lnTo>
                      <a:pt x="70" y="230"/>
                    </a:lnTo>
                    <a:lnTo>
                      <a:pt x="53" y="212"/>
                    </a:lnTo>
                    <a:lnTo>
                      <a:pt x="38" y="193"/>
                    </a:lnTo>
                    <a:lnTo>
                      <a:pt x="25" y="171"/>
                    </a:lnTo>
                    <a:lnTo>
                      <a:pt x="15" y="150"/>
                    </a:lnTo>
                    <a:lnTo>
                      <a:pt x="6" y="127"/>
                    </a:lnTo>
                    <a:lnTo>
                      <a:pt x="0" y="104"/>
                    </a:lnTo>
                    <a:lnTo>
                      <a:pt x="589" y="0"/>
                    </a:lnTo>
                    <a:lnTo>
                      <a:pt x="591" y="27"/>
                    </a:lnTo>
                    <a:lnTo>
                      <a:pt x="590" y="54"/>
                    </a:lnTo>
                    <a:lnTo>
                      <a:pt x="587" y="80"/>
                    </a:lnTo>
                    <a:lnTo>
                      <a:pt x="581" y="107"/>
                    </a:lnTo>
                    <a:lnTo>
                      <a:pt x="572" y="131"/>
                    </a:lnTo>
                    <a:lnTo>
                      <a:pt x="561" y="156"/>
                    </a:lnTo>
                    <a:lnTo>
                      <a:pt x="547" y="179"/>
                    </a:lnTo>
                    <a:lnTo>
                      <a:pt x="532" y="200"/>
                    </a:lnTo>
                    <a:lnTo>
                      <a:pt x="514" y="221"/>
                    </a:lnTo>
                    <a:lnTo>
                      <a:pt x="494" y="240"/>
                    </a:lnTo>
                    <a:lnTo>
                      <a:pt x="473" y="257"/>
                    </a:lnTo>
                    <a:lnTo>
                      <a:pt x="449" y="272"/>
                    </a:lnTo>
                    <a:lnTo>
                      <a:pt x="424" y="286"/>
                    </a:lnTo>
                    <a:lnTo>
                      <a:pt x="397" y="298"/>
                    </a:lnTo>
                    <a:lnTo>
                      <a:pt x="370" y="306"/>
                    </a:lnTo>
                    <a:lnTo>
                      <a:pt x="340" y="312"/>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08" name="Freeform 200"/>
              <p:cNvSpPr>
                <a:spLocks/>
              </p:cNvSpPr>
              <p:nvPr/>
            </p:nvSpPr>
            <p:spPr bwMode="auto">
              <a:xfrm>
                <a:off x="1152" y="2907"/>
                <a:ext cx="25" cy="46"/>
              </a:xfrm>
              <a:custGeom>
                <a:avLst/>
                <a:gdLst>
                  <a:gd name="T0" fmla="*/ 0 w 76"/>
                  <a:gd name="T1" fmla="*/ 0 h 137"/>
                  <a:gd name="T2" fmla="*/ 0 w 76"/>
                  <a:gd name="T3" fmla="*/ 0 h 137"/>
                  <a:gd name="T4" fmla="*/ 0 w 76"/>
                  <a:gd name="T5" fmla="*/ 0 h 137"/>
                  <a:gd name="T6" fmla="*/ 0 w 76"/>
                  <a:gd name="T7" fmla="*/ 0 h 137"/>
                  <a:gd name="T8" fmla="*/ 0 w 76"/>
                  <a:gd name="T9" fmla="*/ 0 h 137"/>
                  <a:gd name="T10" fmla="*/ 0 60000 65536"/>
                  <a:gd name="T11" fmla="*/ 0 60000 65536"/>
                  <a:gd name="T12" fmla="*/ 0 60000 65536"/>
                  <a:gd name="T13" fmla="*/ 0 60000 65536"/>
                  <a:gd name="T14" fmla="*/ 0 60000 65536"/>
                  <a:gd name="T15" fmla="*/ 0 w 76"/>
                  <a:gd name="T16" fmla="*/ 0 h 137"/>
                  <a:gd name="T17" fmla="*/ 76 w 76"/>
                  <a:gd name="T18" fmla="*/ 137 h 137"/>
                </a:gdLst>
                <a:ahLst/>
                <a:cxnLst>
                  <a:cxn ang="T10">
                    <a:pos x="T0" y="T1"/>
                  </a:cxn>
                  <a:cxn ang="T11">
                    <a:pos x="T2" y="T3"/>
                  </a:cxn>
                  <a:cxn ang="T12">
                    <a:pos x="T4" y="T5"/>
                  </a:cxn>
                  <a:cxn ang="T13">
                    <a:pos x="T6" y="T7"/>
                  </a:cxn>
                  <a:cxn ang="T14">
                    <a:pos x="T8" y="T9"/>
                  </a:cxn>
                </a:cxnLst>
                <a:rect l="T15" t="T16" r="T17" b="T18"/>
                <a:pathLst>
                  <a:path w="76" h="137">
                    <a:moveTo>
                      <a:pt x="0" y="9"/>
                    </a:moveTo>
                    <a:lnTo>
                      <a:pt x="22" y="137"/>
                    </a:lnTo>
                    <a:lnTo>
                      <a:pt x="76" y="127"/>
                    </a:lnTo>
                    <a:lnTo>
                      <a:pt x="54" y="0"/>
                    </a:lnTo>
                    <a:lnTo>
                      <a:pt x="0" y="9"/>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09" name="Freeform 201"/>
              <p:cNvSpPr>
                <a:spLocks/>
              </p:cNvSpPr>
              <p:nvPr/>
            </p:nvSpPr>
            <p:spPr bwMode="auto">
              <a:xfrm>
                <a:off x="1091" y="2777"/>
                <a:ext cx="474" cy="150"/>
              </a:xfrm>
              <a:custGeom>
                <a:avLst/>
                <a:gdLst>
                  <a:gd name="T0" fmla="*/ 0 w 1423"/>
                  <a:gd name="T1" fmla="*/ 0 h 450"/>
                  <a:gd name="T2" fmla="*/ 0 w 1423"/>
                  <a:gd name="T3" fmla="*/ 0 h 450"/>
                  <a:gd name="T4" fmla="*/ 0 w 1423"/>
                  <a:gd name="T5" fmla="*/ 0 h 450"/>
                  <a:gd name="T6" fmla="*/ 0 w 1423"/>
                  <a:gd name="T7" fmla="*/ 0 h 450"/>
                  <a:gd name="T8" fmla="*/ 0 w 1423"/>
                  <a:gd name="T9" fmla="*/ 0 h 450"/>
                  <a:gd name="T10" fmla="*/ 0 w 1423"/>
                  <a:gd name="T11" fmla="*/ 0 h 450"/>
                  <a:gd name="T12" fmla="*/ 0 w 1423"/>
                  <a:gd name="T13" fmla="*/ 0 h 450"/>
                  <a:gd name="T14" fmla="*/ 0 w 1423"/>
                  <a:gd name="T15" fmla="*/ 0 h 450"/>
                  <a:gd name="T16" fmla="*/ 0 w 1423"/>
                  <a:gd name="T17" fmla="*/ 0 h 450"/>
                  <a:gd name="T18" fmla="*/ 0 w 1423"/>
                  <a:gd name="T19" fmla="*/ 0 h 450"/>
                  <a:gd name="T20" fmla="*/ 0 w 1423"/>
                  <a:gd name="T21" fmla="*/ 0 h 450"/>
                  <a:gd name="T22" fmla="*/ 0 w 1423"/>
                  <a:gd name="T23" fmla="*/ 0 h 450"/>
                  <a:gd name="T24" fmla="*/ 0 w 1423"/>
                  <a:gd name="T25" fmla="*/ 0 h 450"/>
                  <a:gd name="T26" fmla="*/ 0 w 1423"/>
                  <a:gd name="T27" fmla="*/ 0 h 450"/>
                  <a:gd name="T28" fmla="*/ 0 w 1423"/>
                  <a:gd name="T29" fmla="*/ 0 h 450"/>
                  <a:gd name="T30" fmla="*/ 0 w 1423"/>
                  <a:gd name="T31" fmla="*/ 0 h 450"/>
                  <a:gd name="T32" fmla="*/ 0 w 1423"/>
                  <a:gd name="T33" fmla="*/ 0 h 450"/>
                  <a:gd name="T34" fmla="*/ 0 w 1423"/>
                  <a:gd name="T35" fmla="*/ 0 h 450"/>
                  <a:gd name="T36" fmla="*/ 0 w 1423"/>
                  <a:gd name="T37" fmla="*/ 0 h 450"/>
                  <a:gd name="T38" fmla="*/ 0 w 1423"/>
                  <a:gd name="T39" fmla="*/ 0 h 450"/>
                  <a:gd name="T40" fmla="*/ 0 w 1423"/>
                  <a:gd name="T41" fmla="*/ 0 h 4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23"/>
                  <a:gd name="T64" fmla="*/ 0 h 450"/>
                  <a:gd name="T65" fmla="*/ 1423 w 1423"/>
                  <a:gd name="T66" fmla="*/ 450 h 4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23" h="450">
                    <a:moveTo>
                      <a:pt x="1354" y="5"/>
                    </a:moveTo>
                    <a:lnTo>
                      <a:pt x="1337" y="8"/>
                    </a:lnTo>
                    <a:lnTo>
                      <a:pt x="49" y="236"/>
                    </a:lnTo>
                    <a:lnTo>
                      <a:pt x="33" y="238"/>
                    </a:lnTo>
                    <a:lnTo>
                      <a:pt x="0" y="245"/>
                    </a:lnTo>
                    <a:lnTo>
                      <a:pt x="5" y="277"/>
                    </a:lnTo>
                    <a:lnTo>
                      <a:pt x="8" y="293"/>
                    </a:lnTo>
                    <a:lnTo>
                      <a:pt x="27" y="400"/>
                    </a:lnTo>
                    <a:lnTo>
                      <a:pt x="31" y="417"/>
                    </a:lnTo>
                    <a:lnTo>
                      <a:pt x="36" y="450"/>
                    </a:lnTo>
                    <a:lnTo>
                      <a:pt x="69" y="444"/>
                    </a:lnTo>
                    <a:lnTo>
                      <a:pt x="85" y="441"/>
                    </a:lnTo>
                    <a:lnTo>
                      <a:pt x="1374" y="214"/>
                    </a:lnTo>
                    <a:lnTo>
                      <a:pt x="1390" y="211"/>
                    </a:lnTo>
                    <a:lnTo>
                      <a:pt x="1423" y="205"/>
                    </a:lnTo>
                    <a:lnTo>
                      <a:pt x="1417" y="173"/>
                    </a:lnTo>
                    <a:lnTo>
                      <a:pt x="1415" y="156"/>
                    </a:lnTo>
                    <a:lnTo>
                      <a:pt x="1396" y="49"/>
                    </a:lnTo>
                    <a:lnTo>
                      <a:pt x="1393" y="33"/>
                    </a:lnTo>
                    <a:lnTo>
                      <a:pt x="1387" y="0"/>
                    </a:lnTo>
                    <a:lnTo>
                      <a:pt x="1354" y="5"/>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10" name="Freeform 202"/>
              <p:cNvSpPr>
                <a:spLocks/>
              </p:cNvSpPr>
              <p:nvPr/>
            </p:nvSpPr>
            <p:spPr bwMode="auto">
              <a:xfrm>
                <a:off x="1104" y="2790"/>
                <a:ext cx="448" cy="124"/>
              </a:xfrm>
              <a:custGeom>
                <a:avLst/>
                <a:gdLst>
                  <a:gd name="T0" fmla="*/ 0 w 1346"/>
                  <a:gd name="T1" fmla="*/ 0 h 373"/>
                  <a:gd name="T2" fmla="*/ 0 w 1346"/>
                  <a:gd name="T3" fmla="*/ 0 h 373"/>
                  <a:gd name="T4" fmla="*/ 0 w 1346"/>
                  <a:gd name="T5" fmla="*/ 0 h 373"/>
                  <a:gd name="T6" fmla="*/ 0 w 1346"/>
                  <a:gd name="T7" fmla="*/ 0 h 373"/>
                  <a:gd name="T8" fmla="*/ 0 w 1346"/>
                  <a:gd name="T9" fmla="*/ 0 h 373"/>
                  <a:gd name="T10" fmla="*/ 0 w 1346"/>
                  <a:gd name="T11" fmla="*/ 0 h 373"/>
                  <a:gd name="T12" fmla="*/ 0 w 1346"/>
                  <a:gd name="T13" fmla="*/ 0 h 373"/>
                  <a:gd name="T14" fmla="*/ 0 w 1346"/>
                  <a:gd name="T15" fmla="*/ 0 h 373"/>
                  <a:gd name="T16" fmla="*/ 0 w 1346"/>
                  <a:gd name="T17" fmla="*/ 0 h 373"/>
                  <a:gd name="T18" fmla="*/ 0 w 1346"/>
                  <a:gd name="T19" fmla="*/ 0 h 373"/>
                  <a:gd name="T20" fmla="*/ 0 w 1346"/>
                  <a:gd name="T21" fmla="*/ 0 h 373"/>
                  <a:gd name="T22" fmla="*/ 0 w 1346"/>
                  <a:gd name="T23" fmla="*/ 0 h 373"/>
                  <a:gd name="T24" fmla="*/ 0 w 1346"/>
                  <a:gd name="T25" fmla="*/ 0 h 3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6"/>
                  <a:gd name="T40" fmla="*/ 0 h 373"/>
                  <a:gd name="T41" fmla="*/ 1346 w 1346"/>
                  <a:gd name="T42" fmla="*/ 373 h 3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6" h="373">
                    <a:moveTo>
                      <a:pt x="1306" y="3"/>
                    </a:moveTo>
                    <a:lnTo>
                      <a:pt x="17" y="231"/>
                    </a:lnTo>
                    <a:lnTo>
                      <a:pt x="0" y="233"/>
                    </a:lnTo>
                    <a:lnTo>
                      <a:pt x="3" y="250"/>
                    </a:lnTo>
                    <a:lnTo>
                      <a:pt x="22" y="357"/>
                    </a:lnTo>
                    <a:lnTo>
                      <a:pt x="25" y="373"/>
                    </a:lnTo>
                    <a:lnTo>
                      <a:pt x="41" y="371"/>
                    </a:lnTo>
                    <a:lnTo>
                      <a:pt x="1330" y="143"/>
                    </a:lnTo>
                    <a:lnTo>
                      <a:pt x="1346" y="140"/>
                    </a:lnTo>
                    <a:lnTo>
                      <a:pt x="1344" y="124"/>
                    </a:lnTo>
                    <a:lnTo>
                      <a:pt x="1325" y="17"/>
                    </a:lnTo>
                    <a:lnTo>
                      <a:pt x="1322" y="0"/>
                    </a:lnTo>
                    <a:lnTo>
                      <a:pt x="1306" y="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11" name="Freeform 203"/>
              <p:cNvSpPr>
                <a:spLocks/>
              </p:cNvSpPr>
              <p:nvPr/>
            </p:nvSpPr>
            <p:spPr bwMode="auto">
              <a:xfrm>
                <a:off x="1117" y="2803"/>
                <a:ext cx="423" cy="99"/>
              </a:xfrm>
              <a:custGeom>
                <a:avLst/>
                <a:gdLst>
                  <a:gd name="T0" fmla="*/ 0 w 1269"/>
                  <a:gd name="T1" fmla="*/ 0 h 296"/>
                  <a:gd name="T2" fmla="*/ 0 w 1269"/>
                  <a:gd name="T3" fmla="*/ 0 h 296"/>
                  <a:gd name="T4" fmla="*/ 0 w 1269"/>
                  <a:gd name="T5" fmla="*/ 0 h 296"/>
                  <a:gd name="T6" fmla="*/ 0 w 1269"/>
                  <a:gd name="T7" fmla="*/ 0 h 296"/>
                  <a:gd name="T8" fmla="*/ 0 w 1269"/>
                  <a:gd name="T9" fmla="*/ 0 h 296"/>
                  <a:gd name="T10" fmla="*/ 0 60000 65536"/>
                  <a:gd name="T11" fmla="*/ 0 60000 65536"/>
                  <a:gd name="T12" fmla="*/ 0 60000 65536"/>
                  <a:gd name="T13" fmla="*/ 0 60000 65536"/>
                  <a:gd name="T14" fmla="*/ 0 60000 65536"/>
                  <a:gd name="T15" fmla="*/ 0 w 1269"/>
                  <a:gd name="T16" fmla="*/ 0 h 296"/>
                  <a:gd name="T17" fmla="*/ 1269 w 1269"/>
                  <a:gd name="T18" fmla="*/ 296 h 296"/>
                </a:gdLst>
                <a:ahLst/>
                <a:cxnLst>
                  <a:cxn ang="T10">
                    <a:pos x="T0" y="T1"/>
                  </a:cxn>
                  <a:cxn ang="T11">
                    <a:pos x="T2" y="T3"/>
                  </a:cxn>
                  <a:cxn ang="T12">
                    <a:pos x="T4" y="T5"/>
                  </a:cxn>
                  <a:cxn ang="T13">
                    <a:pos x="T6" y="T7"/>
                  </a:cxn>
                  <a:cxn ang="T14">
                    <a:pos x="T8" y="T9"/>
                  </a:cxn>
                </a:cxnLst>
                <a:rect l="T15" t="T16" r="T17" b="T18"/>
                <a:pathLst>
                  <a:path w="1269" h="296">
                    <a:moveTo>
                      <a:pt x="1256" y="0"/>
                    </a:moveTo>
                    <a:lnTo>
                      <a:pt x="1269" y="74"/>
                    </a:lnTo>
                    <a:lnTo>
                      <a:pt x="13" y="296"/>
                    </a:lnTo>
                    <a:lnTo>
                      <a:pt x="0" y="222"/>
                    </a:lnTo>
                    <a:lnTo>
                      <a:pt x="1256" y="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12" name="Freeform 204"/>
              <p:cNvSpPr>
                <a:spLocks/>
              </p:cNvSpPr>
              <p:nvPr/>
            </p:nvSpPr>
            <p:spPr bwMode="auto">
              <a:xfrm>
                <a:off x="1317" y="2844"/>
                <a:ext cx="56" cy="323"/>
              </a:xfrm>
              <a:custGeom>
                <a:avLst/>
                <a:gdLst>
                  <a:gd name="T0" fmla="*/ 0 w 166"/>
                  <a:gd name="T1" fmla="*/ 0 h 968"/>
                  <a:gd name="T2" fmla="*/ 0 w 166"/>
                  <a:gd name="T3" fmla="*/ 0 h 968"/>
                  <a:gd name="T4" fmla="*/ 0 w 166"/>
                  <a:gd name="T5" fmla="*/ 0 h 968"/>
                  <a:gd name="T6" fmla="*/ 0 w 166"/>
                  <a:gd name="T7" fmla="*/ 0 h 968"/>
                  <a:gd name="T8" fmla="*/ 0 w 166"/>
                  <a:gd name="T9" fmla="*/ 0 h 968"/>
                  <a:gd name="T10" fmla="*/ 0 w 166"/>
                  <a:gd name="T11" fmla="*/ 0 h 968"/>
                  <a:gd name="T12" fmla="*/ 0 w 166"/>
                  <a:gd name="T13" fmla="*/ 0 h 968"/>
                  <a:gd name="T14" fmla="*/ 0 w 166"/>
                  <a:gd name="T15" fmla="*/ 0 h 968"/>
                  <a:gd name="T16" fmla="*/ 0 w 166"/>
                  <a:gd name="T17" fmla="*/ 0 h 968"/>
                  <a:gd name="T18" fmla="*/ 0 w 166"/>
                  <a:gd name="T19" fmla="*/ 0 h 968"/>
                  <a:gd name="T20" fmla="*/ 0 w 166"/>
                  <a:gd name="T21" fmla="*/ 0 h 968"/>
                  <a:gd name="T22" fmla="*/ 0 w 166"/>
                  <a:gd name="T23" fmla="*/ 0 h 968"/>
                  <a:gd name="T24" fmla="*/ 0 w 166"/>
                  <a:gd name="T25" fmla="*/ 0 h 968"/>
                  <a:gd name="T26" fmla="*/ 0 w 166"/>
                  <a:gd name="T27" fmla="*/ 0 h 968"/>
                  <a:gd name="T28" fmla="*/ 0 w 166"/>
                  <a:gd name="T29" fmla="*/ 0 h 968"/>
                  <a:gd name="T30" fmla="*/ 0 w 166"/>
                  <a:gd name="T31" fmla="*/ 0 h 968"/>
                  <a:gd name="T32" fmla="*/ 0 w 166"/>
                  <a:gd name="T33" fmla="*/ 0 h 968"/>
                  <a:gd name="T34" fmla="*/ 0 w 166"/>
                  <a:gd name="T35" fmla="*/ 0 h 968"/>
                  <a:gd name="T36" fmla="*/ 0 w 166"/>
                  <a:gd name="T37" fmla="*/ 0 h 968"/>
                  <a:gd name="T38" fmla="*/ 0 w 166"/>
                  <a:gd name="T39" fmla="*/ 0 h 968"/>
                  <a:gd name="T40" fmla="*/ 0 w 166"/>
                  <a:gd name="T41" fmla="*/ 0 h 968"/>
                  <a:gd name="T42" fmla="*/ 0 w 166"/>
                  <a:gd name="T43" fmla="*/ 0 h 968"/>
                  <a:gd name="T44" fmla="*/ 0 w 166"/>
                  <a:gd name="T45" fmla="*/ 0 h 968"/>
                  <a:gd name="T46" fmla="*/ 0 w 166"/>
                  <a:gd name="T47" fmla="*/ 0 h 968"/>
                  <a:gd name="T48" fmla="*/ 0 w 166"/>
                  <a:gd name="T49" fmla="*/ 0 h 968"/>
                  <a:gd name="T50" fmla="*/ 0 w 166"/>
                  <a:gd name="T51" fmla="*/ 0 h 968"/>
                  <a:gd name="T52" fmla="*/ 0 w 166"/>
                  <a:gd name="T53" fmla="*/ 0 h 968"/>
                  <a:gd name="T54" fmla="*/ 0 w 166"/>
                  <a:gd name="T55" fmla="*/ 0 h 968"/>
                  <a:gd name="T56" fmla="*/ 0 w 166"/>
                  <a:gd name="T57" fmla="*/ 0 h 968"/>
                  <a:gd name="T58" fmla="*/ 0 w 166"/>
                  <a:gd name="T59" fmla="*/ 0 h 968"/>
                  <a:gd name="T60" fmla="*/ 0 w 166"/>
                  <a:gd name="T61" fmla="*/ 0 h 968"/>
                  <a:gd name="T62" fmla="*/ 0 w 166"/>
                  <a:gd name="T63" fmla="*/ 0 h 968"/>
                  <a:gd name="T64" fmla="*/ 0 w 166"/>
                  <a:gd name="T65" fmla="*/ 0 h 968"/>
                  <a:gd name="T66" fmla="*/ 0 w 166"/>
                  <a:gd name="T67" fmla="*/ 0 h 968"/>
                  <a:gd name="T68" fmla="*/ 0 w 166"/>
                  <a:gd name="T69" fmla="*/ 0 h 968"/>
                  <a:gd name="T70" fmla="*/ 0 w 166"/>
                  <a:gd name="T71" fmla="*/ 0 h 968"/>
                  <a:gd name="T72" fmla="*/ 0 w 166"/>
                  <a:gd name="T73" fmla="*/ 0 h 968"/>
                  <a:gd name="T74" fmla="*/ 0 w 166"/>
                  <a:gd name="T75" fmla="*/ 0 h 968"/>
                  <a:gd name="T76" fmla="*/ 0 w 166"/>
                  <a:gd name="T77" fmla="*/ 0 h 968"/>
                  <a:gd name="T78" fmla="*/ 0 w 166"/>
                  <a:gd name="T79" fmla="*/ 0 h 968"/>
                  <a:gd name="T80" fmla="*/ 0 w 166"/>
                  <a:gd name="T81" fmla="*/ 0 h 968"/>
                  <a:gd name="T82" fmla="*/ 0 w 166"/>
                  <a:gd name="T83" fmla="*/ 0 h 968"/>
                  <a:gd name="T84" fmla="*/ 0 w 166"/>
                  <a:gd name="T85" fmla="*/ 0 h 968"/>
                  <a:gd name="T86" fmla="*/ 0 w 166"/>
                  <a:gd name="T87" fmla="*/ 0 h 968"/>
                  <a:gd name="T88" fmla="*/ 0 w 166"/>
                  <a:gd name="T89" fmla="*/ 0 h 968"/>
                  <a:gd name="T90" fmla="*/ 0 w 166"/>
                  <a:gd name="T91" fmla="*/ 0 h 968"/>
                  <a:gd name="T92" fmla="*/ 0 w 166"/>
                  <a:gd name="T93" fmla="*/ 0 h 96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6"/>
                  <a:gd name="T142" fmla="*/ 0 h 968"/>
                  <a:gd name="T143" fmla="*/ 166 w 166"/>
                  <a:gd name="T144" fmla="*/ 968 h 96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6" h="968">
                    <a:moveTo>
                      <a:pt x="0" y="83"/>
                    </a:moveTo>
                    <a:lnTo>
                      <a:pt x="0" y="885"/>
                    </a:lnTo>
                    <a:lnTo>
                      <a:pt x="1" y="901"/>
                    </a:lnTo>
                    <a:lnTo>
                      <a:pt x="7" y="917"/>
                    </a:lnTo>
                    <a:lnTo>
                      <a:pt x="14" y="932"/>
                    </a:lnTo>
                    <a:lnTo>
                      <a:pt x="25" y="945"/>
                    </a:lnTo>
                    <a:lnTo>
                      <a:pt x="31" y="950"/>
                    </a:lnTo>
                    <a:lnTo>
                      <a:pt x="37" y="954"/>
                    </a:lnTo>
                    <a:lnTo>
                      <a:pt x="44" y="958"/>
                    </a:lnTo>
                    <a:lnTo>
                      <a:pt x="51" y="962"/>
                    </a:lnTo>
                    <a:lnTo>
                      <a:pt x="59" y="965"/>
                    </a:lnTo>
                    <a:lnTo>
                      <a:pt x="67" y="967"/>
                    </a:lnTo>
                    <a:lnTo>
                      <a:pt x="74" y="968"/>
                    </a:lnTo>
                    <a:lnTo>
                      <a:pt x="83" y="968"/>
                    </a:lnTo>
                    <a:lnTo>
                      <a:pt x="91" y="968"/>
                    </a:lnTo>
                    <a:lnTo>
                      <a:pt x="99" y="967"/>
                    </a:lnTo>
                    <a:lnTo>
                      <a:pt x="107" y="965"/>
                    </a:lnTo>
                    <a:lnTo>
                      <a:pt x="115" y="962"/>
                    </a:lnTo>
                    <a:lnTo>
                      <a:pt x="122" y="958"/>
                    </a:lnTo>
                    <a:lnTo>
                      <a:pt x="128" y="954"/>
                    </a:lnTo>
                    <a:lnTo>
                      <a:pt x="135" y="950"/>
                    </a:lnTo>
                    <a:lnTo>
                      <a:pt x="141" y="945"/>
                    </a:lnTo>
                    <a:lnTo>
                      <a:pt x="152" y="932"/>
                    </a:lnTo>
                    <a:lnTo>
                      <a:pt x="159" y="917"/>
                    </a:lnTo>
                    <a:lnTo>
                      <a:pt x="163" y="901"/>
                    </a:lnTo>
                    <a:lnTo>
                      <a:pt x="166" y="885"/>
                    </a:lnTo>
                    <a:lnTo>
                      <a:pt x="166" y="83"/>
                    </a:lnTo>
                    <a:lnTo>
                      <a:pt x="163" y="66"/>
                    </a:lnTo>
                    <a:lnTo>
                      <a:pt x="159" y="51"/>
                    </a:lnTo>
                    <a:lnTo>
                      <a:pt x="152" y="36"/>
                    </a:lnTo>
                    <a:lnTo>
                      <a:pt x="141" y="23"/>
                    </a:lnTo>
                    <a:lnTo>
                      <a:pt x="135" y="18"/>
                    </a:lnTo>
                    <a:lnTo>
                      <a:pt x="128" y="14"/>
                    </a:lnTo>
                    <a:lnTo>
                      <a:pt x="122" y="10"/>
                    </a:lnTo>
                    <a:lnTo>
                      <a:pt x="115" y="7"/>
                    </a:lnTo>
                    <a:lnTo>
                      <a:pt x="107" y="3"/>
                    </a:lnTo>
                    <a:lnTo>
                      <a:pt x="99" y="1"/>
                    </a:lnTo>
                    <a:lnTo>
                      <a:pt x="91" y="0"/>
                    </a:lnTo>
                    <a:lnTo>
                      <a:pt x="83" y="0"/>
                    </a:lnTo>
                    <a:lnTo>
                      <a:pt x="66" y="2"/>
                    </a:lnTo>
                    <a:lnTo>
                      <a:pt x="51" y="7"/>
                    </a:lnTo>
                    <a:lnTo>
                      <a:pt x="36" y="14"/>
                    </a:lnTo>
                    <a:lnTo>
                      <a:pt x="25" y="25"/>
                    </a:lnTo>
                    <a:lnTo>
                      <a:pt x="14" y="36"/>
                    </a:lnTo>
                    <a:lnTo>
                      <a:pt x="7" y="51"/>
                    </a:lnTo>
                    <a:lnTo>
                      <a:pt x="2" y="66"/>
                    </a:lnTo>
                    <a:lnTo>
                      <a:pt x="0" y="8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13" name="Freeform 205"/>
              <p:cNvSpPr>
                <a:spLocks/>
              </p:cNvSpPr>
              <p:nvPr/>
            </p:nvSpPr>
            <p:spPr bwMode="auto">
              <a:xfrm>
                <a:off x="1328" y="2855"/>
                <a:ext cx="34" cy="301"/>
              </a:xfrm>
              <a:custGeom>
                <a:avLst/>
                <a:gdLst>
                  <a:gd name="T0" fmla="*/ 0 w 100"/>
                  <a:gd name="T1" fmla="*/ 0 h 902"/>
                  <a:gd name="T2" fmla="*/ 0 w 100"/>
                  <a:gd name="T3" fmla="*/ 0 h 902"/>
                  <a:gd name="T4" fmla="*/ 0 w 100"/>
                  <a:gd name="T5" fmla="*/ 0 h 902"/>
                  <a:gd name="T6" fmla="*/ 0 w 100"/>
                  <a:gd name="T7" fmla="*/ 0 h 902"/>
                  <a:gd name="T8" fmla="*/ 0 w 100"/>
                  <a:gd name="T9" fmla="*/ 0 h 902"/>
                  <a:gd name="T10" fmla="*/ 0 w 100"/>
                  <a:gd name="T11" fmla="*/ 0 h 902"/>
                  <a:gd name="T12" fmla="*/ 0 w 100"/>
                  <a:gd name="T13" fmla="*/ 0 h 902"/>
                  <a:gd name="T14" fmla="*/ 0 w 100"/>
                  <a:gd name="T15" fmla="*/ 0 h 902"/>
                  <a:gd name="T16" fmla="*/ 0 w 100"/>
                  <a:gd name="T17" fmla="*/ 0 h 902"/>
                  <a:gd name="T18" fmla="*/ 0 w 100"/>
                  <a:gd name="T19" fmla="*/ 0 h 902"/>
                  <a:gd name="T20" fmla="*/ 0 w 100"/>
                  <a:gd name="T21" fmla="*/ 0 h 902"/>
                  <a:gd name="T22" fmla="*/ 0 w 100"/>
                  <a:gd name="T23" fmla="*/ 0 h 902"/>
                  <a:gd name="T24" fmla="*/ 0 w 100"/>
                  <a:gd name="T25" fmla="*/ 0 h 902"/>
                  <a:gd name="T26" fmla="*/ 0 w 100"/>
                  <a:gd name="T27" fmla="*/ 0 h 902"/>
                  <a:gd name="T28" fmla="*/ 0 w 100"/>
                  <a:gd name="T29" fmla="*/ 0 h 902"/>
                  <a:gd name="T30" fmla="*/ 0 w 100"/>
                  <a:gd name="T31" fmla="*/ 0 h 902"/>
                  <a:gd name="T32" fmla="*/ 0 w 100"/>
                  <a:gd name="T33" fmla="*/ 0 h 902"/>
                  <a:gd name="T34" fmla="*/ 0 w 100"/>
                  <a:gd name="T35" fmla="*/ 0 h 902"/>
                  <a:gd name="T36" fmla="*/ 0 w 100"/>
                  <a:gd name="T37" fmla="*/ 0 h 902"/>
                  <a:gd name="T38" fmla="*/ 0 w 100"/>
                  <a:gd name="T39" fmla="*/ 0 h 902"/>
                  <a:gd name="T40" fmla="*/ 0 w 100"/>
                  <a:gd name="T41" fmla="*/ 0 h 902"/>
                  <a:gd name="T42" fmla="*/ 0 w 100"/>
                  <a:gd name="T43" fmla="*/ 0 h 902"/>
                  <a:gd name="T44" fmla="*/ 0 w 100"/>
                  <a:gd name="T45" fmla="*/ 0 h 902"/>
                  <a:gd name="T46" fmla="*/ 0 w 100"/>
                  <a:gd name="T47" fmla="*/ 0 h 902"/>
                  <a:gd name="T48" fmla="*/ 0 w 100"/>
                  <a:gd name="T49" fmla="*/ 0 h 902"/>
                  <a:gd name="T50" fmla="*/ 0 w 100"/>
                  <a:gd name="T51" fmla="*/ 0 h 902"/>
                  <a:gd name="T52" fmla="*/ 0 w 100"/>
                  <a:gd name="T53" fmla="*/ 0 h 902"/>
                  <a:gd name="T54" fmla="*/ 0 w 100"/>
                  <a:gd name="T55" fmla="*/ 0 h 902"/>
                  <a:gd name="T56" fmla="*/ 0 w 100"/>
                  <a:gd name="T57" fmla="*/ 0 h 902"/>
                  <a:gd name="T58" fmla="*/ 0 w 100"/>
                  <a:gd name="T59" fmla="*/ 0 h 902"/>
                  <a:gd name="T60" fmla="*/ 0 w 100"/>
                  <a:gd name="T61" fmla="*/ 0 h 902"/>
                  <a:gd name="T62" fmla="*/ 0 w 100"/>
                  <a:gd name="T63" fmla="*/ 0 h 902"/>
                  <a:gd name="T64" fmla="*/ 0 w 100"/>
                  <a:gd name="T65" fmla="*/ 0 h 902"/>
                  <a:gd name="T66" fmla="*/ 0 w 100"/>
                  <a:gd name="T67" fmla="*/ 0 h 902"/>
                  <a:gd name="T68" fmla="*/ 0 w 100"/>
                  <a:gd name="T69" fmla="*/ 0 h 902"/>
                  <a:gd name="T70" fmla="*/ 0 w 100"/>
                  <a:gd name="T71" fmla="*/ 0 h 902"/>
                  <a:gd name="T72" fmla="*/ 0 w 100"/>
                  <a:gd name="T73" fmla="*/ 0 h 902"/>
                  <a:gd name="T74" fmla="*/ 0 w 100"/>
                  <a:gd name="T75" fmla="*/ 0 h 902"/>
                  <a:gd name="T76" fmla="*/ 0 w 100"/>
                  <a:gd name="T77" fmla="*/ 0 h 902"/>
                  <a:gd name="T78" fmla="*/ 0 w 100"/>
                  <a:gd name="T79" fmla="*/ 0 h 902"/>
                  <a:gd name="T80" fmla="*/ 0 w 100"/>
                  <a:gd name="T81" fmla="*/ 0 h 902"/>
                  <a:gd name="T82" fmla="*/ 0 w 100"/>
                  <a:gd name="T83" fmla="*/ 0 h 902"/>
                  <a:gd name="T84" fmla="*/ 0 w 100"/>
                  <a:gd name="T85" fmla="*/ 0 h 902"/>
                  <a:gd name="T86" fmla="*/ 0 w 100"/>
                  <a:gd name="T87" fmla="*/ 0 h 902"/>
                  <a:gd name="T88" fmla="*/ 0 w 100"/>
                  <a:gd name="T89" fmla="*/ 0 h 902"/>
                  <a:gd name="T90" fmla="*/ 0 w 100"/>
                  <a:gd name="T91" fmla="*/ 0 h 902"/>
                  <a:gd name="T92" fmla="*/ 0 w 100"/>
                  <a:gd name="T93" fmla="*/ 0 h 90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0"/>
                  <a:gd name="T142" fmla="*/ 0 h 902"/>
                  <a:gd name="T143" fmla="*/ 100 w 100"/>
                  <a:gd name="T144" fmla="*/ 902 h 90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0" h="902">
                    <a:moveTo>
                      <a:pt x="0" y="50"/>
                    </a:moveTo>
                    <a:lnTo>
                      <a:pt x="1" y="40"/>
                    </a:lnTo>
                    <a:lnTo>
                      <a:pt x="4" y="31"/>
                    </a:lnTo>
                    <a:lnTo>
                      <a:pt x="9" y="22"/>
                    </a:lnTo>
                    <a:lnTo>
                      <a:pt x="15" y="15"/>
                    </a:lnTo>
                    <a:lnTo>
                      <a:pt x="19" y="12"/>
                    </a:lnTo>
                    <a:lnTo>
                      <a:pt x="22" y="9"/>
                    </a:lnTo>
                    <a:lnTo>
                      <a:pt x="27" y="6"/>
                    </a:lnTo>
                    <a:lnTo>
                      <a:pt x="31" y="4"/>
                    </a:lnTo>
                    <a:lnTo>
                      <a:pt x="36" y="2"/>
                    </a:lnTo>
                    <a:lnTo>
                      <a:pt x="40" y="1"/>
                    </a:lnTo>
                    <a:lnTo>
                      <a:pt x="46" y="0"/>
                    </a:lnTo>
                    <a:lnTo>
                      <a:pt x="50" y="0"/>
                    </a:lnTo>
                    <a:lnTo>
                      <a:pt x="55" y="0"/>
                    </a:lnTo>
                    <a:lnTo>
                      <a:pt x="59" y="1"/>
                    </a:lnTo>
                    <a:lnTo>
                      <a:pt x="65" y="2"/>
                    </a:lnTo>
                    <a:lnTo>
                      <a:pt x="69" y="4"/>
                    </a:lnTo>
                    <a:lnTo>
                      <a:pt x="73" y="6"/>
                    </a:lnTo>
                    <a:lnTo>
                      <a:pt x="77" y="9"/>
                    </a:lnTo>
                    <a:lnTo>
                      <a:pt x="82" y="12"/>
                    </a:lnTo>
                    <a:lnTo>
                      <a:pt x="85" y="15"/>
                    </a:lnTo>
                    <a:lnTo>
                      <a:pt x="91" y="22"/>
                    </a:lnTo>
                    <a:lnTo>
                      <a:pt x="95" y="31"/>
                    </a:lnTo>
                    <a:lnTo>
                      <a:pt x="99" y="40"/>
                    </a:lnTo>
                    <a:lnTo>
                      <a:pt x="100" y="50"/>
                    </a:lnTo>
                    <a:lnTo>
                      <a:pt x="100" y="852"/>
                    </a:lnTo>
                    <a:lnTo>
                      <a:pt x="99" y="862"/>
                    </a:lnTo>
                    <a:lnTo>
                      <a:pt x="95" y="871"/>
                    </a:lnTo>
                    <a:lnTo>
                      <a:pt x="91" y="880"/>
                    </a:lnTo>
                    <a:lnTo>
                      <a:pt x="85" y="887"/>
                    </a:lnTo>
                    <a:lnTo>
                      <a:pt x="77" y="894"/>
                    </a:lnTo>
                    <a:lnTo>
                      <a:pt x="69" y="898"/>
                    </a:lnTo>
                    <a:lnTo>
                      <a:pt x="59" y="901"/>
                    </a:lnTo>
                    <a:lnTo>
                      <a:pt x="50" y="902"/>
                    </a:lnTo>
                    <a:lnTo>
                      <a:pt x="46" y="902"/>
                    </a:lnTo>
                    <a:lnTo>
                      <a:pt x="40" y="901"/>
                    </a:lnTo>
                    <a:lnTo>
                      <a:pt x="36" y="900"/>
                    </a:lnTo>
                    <a:lnTo>
                      <a:pt x="31" y="898"/>
                    </a:lnTo>
                    <a:lnTo>
                      <a:pt x="27" y="896"/>
                    </a:lnTo>
                    <a:lnTo>
                      <a:pt x="22" y="894"/>
                    </a:lnTo>
                    <a:lnTo>
                      <a:pt x="19" y="890"/>
                    </a:lnTo>
                    <a:lnTo>
                      <a:pt x="15" y="887"/>
                    </a:lnTo>
                    <a:lnTo>
                      <a:pt x="9" y="880"/>
                    </a:lnTo>
                    <a:lnTo>
                      <a:pt x="4" y="871"/>
                    </a:lnTo>
                    <a:lnTo>
                      <a:pt x="1" y="862"/>
                    </a:lnTo>
                    <a:lnTo>
                      <a:pt x="0" y="852"/>
                    </a:lnTo>
                    <a:lnTo>
                      <a:pt x="0" y="5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14" name="Freeform 206"/>
              <p:cNvSpPr>
                <a:spLocks/>
              </p:cNvSpPr>
              <p:nvPr/>
            </p:nvSpPr>
            <p:spPr bwMode="auto">
              <a:xfrm>
                <a:off x="1206" y="3085"/>
                <a:ext cx="277" cy="92"/>
              </a:xfrm>
              <a:custGeom>
                <a:avLst/>
                <a:gdLst>
                  <a:gd name="T0" fmla="*/ 0 w 830"/>
                  <a:gd name="T1" fmla="*/ 0 h 274"/>
                  <a:gd name="T2" fmla="*/ 0 w 830"/>
                  <a:gd name="T3" fmla="*/ 0 h 274"/>
                  <a:gd name="T4" fmla="*/ 0 w 830"/>
                  <a:gd name="T5" fmla="*/ 0 h 274"/>
                  <a:gd name="T6" fmla="*/ 0 w 830"/>
                  <a:gd name="T7" fmla="*/ 0 h 274"/>
                  <a:gd name="T8" fmla="*/ 0 w 830"/>
                  <a:gd name="T9" fmla="*/ 0 h 274"/>
                  <a:gd name="T10" fmla="*/ 0 w 830"/>
                  <a:gd name="T11" fmla="*/ 0 h 274"/>
                  <a:gd name="T12" fmla="*/ 0 w 830"/>
                  <a:gd name="T13" fmla="*/ 0 h 274"/>
                  <a:gd name="T14" fmla="*/ 0 w 830"/>
                  <a:gd name="T15" fmla="*/ 0 h 274"/>
                  <a:gd name="T16" fmla="*/ 0 w 830"/>
                  <a:gd name="T17" fmla="*/ 0 h 274"/>
                  <a:gd name="T18" fmla="*/ 0 w 830"/>
                  <a:gd name="T19" fmla="*/ 0 h 274"/>
                  <a:gd name="T20" fmla="*/ 0 w 830"/>
                  <a:gd name="T21" fmla="*/ 0 h 274"/>
                  <a:gd name="T22" fmla="*/ 0 w 830"/>
                  <a:gd name="T23" fmla="*/ 0 h 274"/>
                  <a:gd name="T24" fmla="*/ 0 w 830"/>
                  <a:gd name="T25" fmla="*/ 0 h 274"/>
                  <a:gd name="T26" fmla="*/ 0 w 830"/>
                  <a:gd name="T27" fmla="*/ 0 h 274"/>
                  <a:gd name="T28" fmla="*/ 0 w 830"/>
                  <a:gd name="T29" fmla="*/ 0 h 274"/>
                  <a:gd name="T30" fmla="*/ 0 w 830"/>
                  <a:gd name="T31" fmla="*/ 0 h 274"/>
                  <a:gd name="T32" fmla="*/ 0 w 830"/>
                  <a:gd name="T33" fmla="*/ 0 h 274"/>
                  <a:gd name="T34" fmla="*/ 0 w 830"/>
                  <a:gd name="T35" fmla="*/ 0 h 274"/>
                  <a:gd name="T36" fmla="*/ 0 w 830"/>
                  <a:gd name="T37" fmla="*/ 0 h 274"/>
                  <a:gd name="T38" fmla="*/ 0 w 830"/>
                  <a:gd name="T39" fmla="*/ 0 h 274"/>
                  <a:gd name="T40" fmla="*/ 0 w 830"/>
                  <a:gd name="T41" fmla="*/ 0 h 274"/>
                  <a:gd name="T42" fmla="*/ 0 w 830"/>
                  <a:gd name="T43" fmla="*/ 0 h 274"/>
                  <a:gd name="T44" fmla="*/ 0 w 830"/>
                  <a:gd name="T45" fmla="*/ 0 h 274"/>
                  <a:gd name="T46" fmla="*/ 0 w 830"/>
                  <a:gd name="T47" fmla="*/ 0 h 274"/>
                  <a:gd name="T48" fmla="*/ 0 w 830"/>
                  <a:gd name="T49" fmla="*/ 0 h 274"/>
                  <a:gd name="T50" fmla="*/ 0 w 830"/>
                  <a:gd name="T51" fmla="*/ 0 h 274"/>
                  <a:gd name="T52" fmla="*/ 0 w 830"/>
                  <a:gd name="T53" fmla="*/ 0 h 274"/>
                  <a:gd name="T54" fmla="*/ 0 w 830"/>
                  <a:gd name="T55" fmla="*/ 0 h 274"/>
                  <a:gd name="T56" fmla="*/ 0 w 830"/>
                  <a:gd name="T57" fmla="*/ 0 h 274"/>
                  <a:gd name="T58" fmla="*/ 0 w 830"/>
                  <a:gd name="T59" fmla="*/ 0 h 274"/>
                  <a:gd name="T60" fmla="*/ 0 w 830"/>
                  <a:gd name="T61" fmla="*/ 0 h 274"/>
                  <a:gd name="T62" fmla="*/ 0 w 830"/>
                  <a:gd name="T63" fmla="*/ 0 h 274"/>
                  <a:gd name="T64" fmla="*/ 0 w 830"/>
                  <a:gd name="T65" fmla="*/ 0 h 274"/>
                  <a:gd name="T66" fmla="*/ 0 w 830"/>
                  <a:gd name="T67" fmla="*/ 0 h 274"/>
                  <a:gd name="T68" fmla="*/ 0 w 830"/>
                  <a:gd name="T69" fmla="*/ 0 h 274"/>
                  <a:gd name="T70" fmla="*/ 0 w 830"/>
                  <a:gd name="T71" fmla="*/ 0 h 274"/>
                  <a:gd name="T72" fmla="*/ 0 w 830"/>
                  <a:gd name="T73" fmla="*/ 0 h 274"/>
                  <a:gd name="T74" fmla="*/ 0 w 830"/>
                  <a:gd name="T75" fmla="*/ 0 h 274"/>
                  <a:gd name="T76" fmla="*/ 0 w 830"/>
                  <a:gd name="T77" fmla="*/ 0 h 274"/>
                  <a:gd name="T78" fmla="*/ 0 w 830"/>
                  <a:gd name="T79" fmla="*/ 0 h 274"/>
                  <a:gd name="T80" fmla="*/ 0 w 830"/>
                  <a:gd name="T81" fmla="*/ 0 h 274"/>
                  <a:gd name="T82" fmla="*/ 0 w 830"/>
                  <a:gd name="T83" fmla="*/ 0 h 274"/>
                  <a:gd name="T84" fmla="*/ 0 w 830"/>
                  <a:gd name="T85" fmla="*/ 0 h 274"/>
                  <a:gd name="T86" fmla="*/ 0 w 830"/>
                  <a:gd name="T87" fmla="*/ 0 h 274"/>
                  <a:gd name="T88" fmla="*/ 0 w 830"/>
                  <a:gd name="T89" fmla="*/ 0 h 274"/>
                  <a:gd name="T90" fmla="*/ 0 w 830"/>
                  <a:gd name="T91" fmla="*/ 0 h 2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30"/>
                  <a:gd name="T139" fmla="*/ 0 h 274"/>
                  <a:gd name="T140" fmla="*/ 830 w 830"/>
                  <a:gd name="T141" fmla="*/ 274 h 27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30" h="274">
                    <a:moveTo>
                      <a:pt x="769" y="121"/>
                    </a:moveTo>
                    <a:lnTo>
                      <a:pt x="754" y="107"/>
                    </a:lnTo>
                    <a:lnTo>
                      <a:pt x="738" y="93"/>
                    </a:lnTo>
                    <a:lnTo>
                      <a:pt x="720" y="82"/>
                    </a:lnTo>
                    <a:lnTo>
                      <a:pt x="702" y="70"/>
                    </a:lnTo>
                    <a:lnTo>
                      <a:pt x="682" y="59"/>
                    </a:lnTo>
                    <a:lnTo>
                      <a:pt x="662" y="49"/>
                    </a:lnTo>
                    <a:lnTo>
                      <a:pt x="641" y="40"/>
                    </a:lnTo>
                    <a:lnTo>
                      <a:pt x="618" y="32"/>
                    </a:lnTo>
                    <a:lnTo>
                      <a:pt x="595" y="24"/>
                    </a:lnTo>
                    <a:lnTo>
                      <a:pt x="571" y="18"/>
                    </a:lnTo>
                    <a:lnTo>
                      <a:pt x="546" y="13"/>
                    </a:lnTo>
                    <a:lnTo>
                      <a:pt x="521" y="9"/>
                    </a:lnTo>
                    <a:lnTo>
                      <a:pt x="495" y="4"/>
                    </a:lnTo>
                    <a:lnTo>
                      <a:pt x="469" y="2"/>
                    </a:lnTo>
                    <a:lnTo>
                      <a:pt x="442" y="0"/>
                    </a:lnTo>
                    <a:lnTo>
                      <a:pt x="416" y="0"/>
                    </a:lnTo>
                    <a:lnTo>
                      <a:pt x="373" y="1"/>
                    </a:lnTo>
                    <a:lnTo>
                      <a:pt x="332" y="5"/>
                    </a:lnTo>
                    <a:lnTo>
                      <a:pt x="293" y="12"/>
                    </a:lnTo>
                    <a:lnTo>
                      <a:pt x="255" y="20"/>
                    </a:lnTo>
                    <a:lnTo>
                      <a:pt x="218" y="31"/>
                    </a:lnTo>
                    <a:lnTo>
                      <a:pt x="184" y="44"/>
                    </a:lnTo>
                    <a:lnTo>
                      <a:pt x="152" y="58"/>
                    </a:lnTo>
                    <a:lnTo>
                      <a:pt x="122" y="75"/>
                    </a:lnTo>
                    <a:lnTo>
                      <a:pt x="96" y="93"/>
                    </a:lnTo>
                    <a:lnTo>
                      <a:pt x="71" y="114"/>
                    </a:lnTo>
                    <a:lnTo>
                      <a:pt x="50" y="134"/>
                    </a:lnTo>
                    <a:lnTo>
                      <a:pt x="33" y="157"/>
                    </a:lnTo>
                    <a:lnTo>
                      <a:pt x="19" y="180"/>
                    </a:lnTo>
                    <a:lnTo>
                      <a:pt x="9" y="205"/>
                    </a:lnTo>
                    <a:lnTo>
                      <a:pt x="2" y="230"/>
                    </a:lnTo>
                    <a:lnTo>
                      <a:pt x="0" y="257"/>
                    </a:lnTo>
                    <a:lnTo>
                      <a:pt x="0" y="274"/>
                    </a:lnTo>
                    <a:lnTo>
                      <a:pt x="17" y="274"/>
                    </a:lnTo>
                    <a:lnTo>
                      <a:pt x="813" y="274"/>
                    </a:lnTo>
                    <a:lnTo>
                      <a:pt x="830" y="274"/>
                    </a:lnTo>
                    <a:lnTo>
                      <a:pt x="830" y="257"/>
                    </a:lnTo>
                    <a:lnTo>
                      <a:pt x="829" y="239"/>
                    </a:lnTo>
                    <a:lnTo>
                      <a:pt x="826" y="221"/>
                    </a:lnTo>
                    <a:lnTo>
                      <a:pt x="822" y="204"/>
                    </a:lnTo>
                    <a:lnTo>
                      <a:pt x="814" y="186"/>
                    </a:lnTo>
                    <a:lnTo>
                      <a:pt x="806" y="169"/>
                    </a:lnTo>
                    <a:lnTo>
                      <a:pt x="795" y="153"/>
                    </a:lnTo>
                    <a:lnTo>
                      <a:pt x="783" y="137"/>
                    </a:lnTo>
                    <a:lnTo>
                      <a:pt x="769" y="12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15" name="Freeform 207"/>
              <p:cNvSpPr>
                <a:spLocks/>
              </p:cNvSpPr>
              <p:nvPr/>
            </p:nvSpPr>
            <p:spPr bwMode="auto">
              <a:xfrm>
                <a:off x="1218" y="3096"/>
                <a:ext cx="253" cy="70"/>
              </a:xfrm>
              <a:custGeom>
                <a:avLst/>
                <a:gdLst>
                  <a:gd name="T0" fmla="*/ 0 w 761"/>
                  <a:gd name="T1" fmla="*/ 0 h 208"/>
                  <a:gd name="T2" fmla="*/ 0 w 761"/>
                  <a:gd name="T3" fmla="*/ 0 h 208"/>
                  <a:gd name="T4" fmla="*/ 0 w 761"/>
                  <a:gd name="T5" fmla="*/ 0 h 208"/>
                  <a:gd name="T6" fmla="*/ 0 w 761"/>
                  <a:gd name="T7" fmla="*/ 0 h 208"/>
                  <a:gd name="T8" fmla="*/ 0 w 761"/>
                  <a:gd name="T9" fmla="*/ 0 h 208"/>
                  <a:gd name="T10" fmla="*/ 0 w 761"/>
                  <a:gd name="T11" fmla="*/ 0 h 208"/>
                  <a:gd name="T12" fmla="*/ 0 w 761"/>
                  <a:gd name="T13" fmla="*/ 0 h 208"/>
                  <a:gd name="T14" fmla="*/ 0 w 761"/>
                  <a:gd name="T15" fmla="*/ 0 h 208"/>
                  <a:gd name="T16" fmla="*/ 0 w 761"/>
                  <a:gd name="T17" fmla="*/ 0 h 208"/>
                  <a:gd name="T18" fmla="*/ 0 w 761"/>
                  <a:gd name="T19" fmla="*/ 0 h 208"/>
                  <a:gd name="T20" fmla="*/ 0 w 761"/>
                  <a:gd name="T21" fmla="*/ 0 h 208"/>
                  <a:gd name="T22" fmla="*/ 0 w 761"/>
                  <a:gd name="T23" fmla="*/ 0 h 208"/>
                  <a:gd name="T24" fmla="*/ 0 w 761"/>
                  <a:gd name="T25" fmla="*/ 0 h 208"/>
                  <a:gd name="T26" fmla="*/ 0 w 761"/>
                  <a:gd name="T27" fmla="*/ 0 h 208"/>
                  <a:gd name="T28" fmla="*/ 0 w 761"/>
                  <a:gd name="T29" fmla="*/ 0 h 208"/>
                  <a:gd name="T30" fmla="*/ 0 w 761"/>
                  <a:gd name="T31" fmla="*/ 0 h 208"/>
                  <a:gd name="T32" fmla="*/ 0 w 761"/>
                  <a:gd name="T33" fmla="*/ 0 h 208"/>
                  <a:gd name="T34" fmla="*/ 0 w 761"/>
                  <a:gd name="T35" fmla="*/ 0 h 208"/>
                  <a:gd name="T36" fmla="*/ 0 w 761"/>
                  <a:gd name="T37" fmla="*/ 0 h 208"/>
                  <a:gd name="T38" fmla="*/ 0 w 761"/>
                  <a:gd name="T39" fmla="*/ 0 h 208"/>
                  <a:gd name="T40" fmla="*/ 0 w 761"/>
                  <a:gd name="T41" fmla="*/ 0 h 208"/>
                  <a:gd name="T42" fmla="*/ 0 w 761"/>
                  <a:gd name="T43" fmla="*/ 0 h 208"/>
                  <a:gd name="T44" fmla="*/ 0 w 761"/>
                  <a:gd name="T45" fmla="*/ 0 h 208"/>
                  <a:gd name="T46" fmla="*/ 0 w 761"/>
                  <a:gd name="T47" fmla="*/ 0 h 208"/>
                  <a:gd name="T48" fmla="*/ 0 w 761"/>
                  <a:gd name="T49" fmla="*/ 0 h 208"/>
                  <a:gd name="T50" fmla="*/ 0 w 761"/>
                  <a:gd name="T51" fmla="*/ 0 h 208"/>
                  <a:gd name="T52" fmla="*/ 0 w 761"/>
                  <a:gd name="T53" fmla="*/ 0 h 208"/>
                  <a:gd name="T54" fmla="*/ 0 w 761"/>
                  <a:gd name="T55" fmla="*/ 0 h 208"/>
                  <a:gd name="T56" fmla="*/ 0 w 761"/>
                  <a:gd name="T57" fmla="*/ 0 h 208"/>
                  <a:gd name="T58" fmla="*/ 0 w 761"/>
                  <a:gd name="T59" fmla="*/ 0 h 208"/>
                  <a:gd name="T60" fmla="*/ 0 w 761"/>
                  <a:gd name="T61" fmla="*/ 0 h 208"/>
                  <a:gd name="T62" fmla="*/ 0 w 761"/>
                  <a:gd name="T63" fmla="*/ 0 h 208"/>
                  <a:gd name="T64" fmla="*/ 0 w 761"/>
                  <a:gd name="T65" fmla="*/ 0 h 208"/>
                  <a:gd name="T66" fmla="*/ 0 w 761"/>
                  <a:gd name="T67" fmla="*/ 0 h 208"/>
                  <a:gd name="T68" fmla="*/ 0 w 761"/>
                  <a:gd name="T69" fmla="*/ 0 h 208"/>
                  <a:gd name="T70" fmla="*/ 0 w 761"/>
                  <a:gd name="T71" fmla="*/ 0 h 208"/>
                  <a:gd name="T72" fmla="*/ 0 w 761"/>
                  <a:gd name="T73" fmla="*/ 0 h 208"/>
                  <a:gd name="T74" fmla="*/ 0 w 761"/>
                  <a:gd name="T75" fmla="*/ 0 h 208"/>
                  <a:gd name="T76" fmla="*/ 0 w 761"/>
                  <a:gd name="T77" fmla="*/ 0 h 208"/>
                  <a:gd name="T78" fmla="*/ 0 w 761"/>
                  <a:gd name="T79" fmla="*/ 0 h 208"/>
                  <a:gd name="T80" fmla="*/ 0 w 761"/>
                  <a:gd name="T81" fmla="*/ 0 h 208"/>
                  <a:gd name="T82" fmla="*/ 0 w 761"/>
                  <a:gd name="T83" fmla="*/ 0 h 208"/>
                  <a:gd name="T84" fmla="*/ 0 w 761"/>
                  <a:gd name="T85" fmla="*/ 0 h 208"/>
                  <a:gd name="T86" fmla="*/ 0 w 761"/>
                  <a:gd name="T87" fmla="*/ 0 h 208"/>
                  <a:gd name="T88" fmla="*/ 0 w 761"/>
                  <a:gd name="T89" fmla="*/ 0 h 208"/>
                  <a:gd name="T90" fmla="*/ 0 w 761"/>
                  <a:gd name="T91" fmla="*/ 0 h 208"/>
                  <a:gd name="T92" fmla="*/ 0 w 761"/>
                  <a:gd name="T93" fmla="*/ 0 h 208"/>
                  <a:gd name="T94" fmla="*/ 0 w 761"/>
                  <a:gd name="T95" fmla="*/ 0 h 208"/>
                  <a:gd name="T96" fmla="*/ 0 w 761"/>
                  <a:gd name="T97" fmla="*/ 0 h 208"/>
                  <a:gd name="T98" fmla="*/ 0 w 761"/>
                  <a:gd name="T99" fmla="*/ 0 h 20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61"/>
                  <a:gd name="T151" fmla="*/ 0 h 208"/>
                  <a:gd name="T152" fmla="*/ 761 w 761"/>
                  <a:gd name="T153" fmla="*/ 208 h 20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61" h="208">
                    <a:moveTo>
                      <a:pt x="51" y="111"/>
                    </a:moveTo>
                    <a:lnTo>
                      <a:pt x="65" y="99"/>
                    </a:lnTo>
                    <a:lnTo>
                      <a:pt x="80" y="87"/>
                    </a:lnTo>
                    <a:lnTo>
                      <a:pt x="96" y="75"/>
                    </a:lnTo>
                    <a:lnTo>
                      <a:pt x="113" y="65"/>
                    </a:lnTo>
                    <a:lnTo>
                      <a:pt x="131" y="55"/>
                    </a:lnTo>
                    <a:lnTo>
                      <a:pt x="150" y="46"/>
                    </a:lnTo>
                    <a:lnTo>
                      <a:pt x="170" y="37"/>
                    </a:lnTo>
                    <a:lnTo>
                      <a:pt x="191" y="30"/>
                    </a:lnTo>
                    <a:lnTo>
                      <a:pt x="213" y="23"/>
                    </a:lnTo>
                    <a:lnTo>
                      <a:pt x="236" y="17"/>
                    </a:lnTo>
                    <a:lnTo>
                      <a:pt x="259" y="12"/>
                    </a:lnTo>
                    <a:lnTo>
                      <a:pt x="282" y="7"/>
                    </a:lnTo>
                    <a:lnTo>
                      <a:pt x="307" y="4"/>
                    </a:lnTo>
                    <a:lnTo>
                      <a:pt x="331" y="2"/>
                    </a:lnTo>
                    <a:lnTo>
                      <a:pt x="355" y="0"/>
                    </a:lnTo>
                    <a:lnTo>
                      <a:pt x="381" y="0"/>
                    </a:lnTo>
                    <a:lnTo>
                      <a:pt x="406" y="0"/>
                    </a:lnTo>
                    <a:lnTo>
                      <a:pt x="431" y="2"/>
                    </a:lnTo>
                    <a:lnTo>
                      <a:pt x="455" y="4"/>
                    </a:lnTo>
                    <a:lnTo>
                      <a:pt x="478" y="7"/>
                    </a:lnTo>
                    <a:lnTo>
                      <a:pt x="503" y="12"/>
                    </a:lnTo>
                    <a:lnTo>
                      <a:pt x="525" y="17"/>
                    </a:lnTo>
                    <a:lnTo>
                      <a:pt x="547" y="23"/>
                    </a:lnTo>
                    <a:lnTo>
                      <a:pt x="570" y="30"/>
                    </a:lnTo>
                    <a:lnTo>
                      <a:pt x="591" y="37"/>
                    </a:lnTo>
                    <a:lnTo>
                      <a:pt x="611" y="46"/>
                    </a:lnTo>
                    <a:lnTo>
                      <a:pt x="630" y="55"/>
                    </a:lnTo>
                    <a:lnTo>
                      <a:pt x="648" y="65"/>
                    </a:lnTo>
                    <a:lnTo>
                      <a:pt x="665" y="75"/>
                    </a:lnTo>
                    <a:lnTo>
                      <a:pt x="681" y="87"/>
                    </a:lnTo>
                    <a:lnTo>
                      <a:pt x="696" y="99"/>
                    </a:lnTo>
                    <a:lnTo>
                      <a:pt x="709" y="111"/>
                    </a:lnTo>
                    <a:lnTo>
                      <a:pt x="720" y="123"/>
                    </a:lnTo>
                    <a:lnTo>
                      <a:pt x="730" y="135"/>
                    </a:lnTo>
                    <a:lnTo>
                      <a:pt x="737" y="146"/>
                    </a:lnTo>
                    <a:lnTo>
                      <a:pt x="744" y="158"/>
                    </a:lnTo>
                    <a:lnTo>
                      <a:pt x="751" y="171"/>
                    </a:lnTo>
                    <a:lnTo>
                      <a:pt x="755" y="182"/>
                    </a:lnTo>
                    <a:lnTo>
                      <a:pt x="759" y="195"/>
                    </a:lnTo>
                    <a:lnTo>
                      <a:pt x="761" y="208"/>
                    </a:lnTo>
                    <a:lnTo>
                      <a:pt x="0" y="208"/>
                    </a:lnTo>
                    <a:lnTo>
                      <a:pt x="2" y="195"/>
                    </a:lnTo>
                    <a:lnTo>
                      <a:pt x="6" y="182"/>
                    </a:lnTo>
                    <a:lnTo>
                      <a:pt x="11" y="171"/>
                    </a:lnTo>
                    <a:lnTo>
                      <a:pt x="16" y="158"/>
                    </a:lnTo>
                    <a:lnTo>
                      <a:pt x="24" y="146"/>
                    </a:lnTo>
                    <a:lnTo>
                      <a:pt x="31" y="135"/>
                    </a:lnTo>
                    <a:lnTo>
                      <a:pt x="41" y="123"/>
                    </a:lnTo>
                    <a:lnTo>
                      <a:pt x="51" y="111"/>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16" name="Freeform 208"/>
              <p:cNvSpPr>
                <a:spLocks/>
              </p:cNvSpPr>
              <p:nvPr/>
            </p:nvSpPr>
            <p:spPr bwMode="auto">
              <a:xfrm>
                <a:off x="1353" y="3103"/>
                <a:ext cx="98" cy="56"/>
              </a:xfrm>
              <a:custGeom>
                <a:avLst/>
                <a:gdLst>
                  <a:gd name="T0" fmla="*/ 0 w 293"/>
                  <a:gd name="T1" fmla="*/ 0 h 167"/>
                  <a:gd name="T2" fmla="*/ 0 w 293"/>
                  <a:gd name="T3" fmla="*/ 0 h 167"/>
                  <a:gd name="T4" fmla="*/ 0 w 293"/>
                  <a:gd name="T5" fmla="*/ 0 h 167"/>
                  <a:gd name="T6" fmla="*/ 0 w 293"/>
                  <a:gd name="T7" fmla="*/ 0 h 167"/>
                  <a:gd name="T8" fmla="*/ 0 w 293"/>
                  <a:gd name="T9" fmla="*/ 0 h 167"/>
                  <a:gd name="T10" fmla="*/ 0 w 293"/>
                  <a:gd name="T11" fmla="*/ 0 h 167"/>
                  <a:gd name="T12" fmla="*/ 0 w 293"/>
                  <a:gd name="T13" fmla="*/ 0 h 167"/>
                  <a:gd name="T14" fmla="*/ 0 w 293"/>
                  <a:gd name="T15" fmla="*/ 0 h 167"/>
                  <a:gd name="T16" fmla="*/ 0 w 293"/>
                  <a:gd name="T17" fmla="*/ 0 h 167"/>
                  <a:gd name="T18" fmla="*/ 0 w 293"/>
                  <a:gd name="T19" fmla="*/ 0 h 167"/>
                  <a:gd name="T20" fmla="*/ 0 w 293"/>
                  <a:gd name="T21" fmla="*/ 0 h 167"/>
                  <a:gd name="T22" fmla="*/ 0 w 293"/>
                  <a:gd name="T23" fmla="*/ 0 h 167"/>
                  <a:gd name="T24" fmla="*/ 0 w 293"/>
                  <a:gd name="T25" fmla="*/ 0 h 167"/>
                  <a:gd name="T26" fmla="*/ 0 w 293"/>
                  <a:gd name="T27" fmla="*/ 0 h 167"/>
                  <a:gd name="T28" fmla="*/ 0 w 293"/>
                  <a:gd name="T29" fmla="*/ 0 h 167"/>
                  <a:gd name="T30" fmla="*/ 0 w 293"/>
                  <a:gd name="T31" fmla="*/ 0 h 167"/>
                  <a:gd name="T32" fmla="*/ 0 w 293"/>
                  <a:gd name="T33" fmla="*/ 0 h 167"/>
                  <a:gd name="T34" fmla="*/ 0 w 293"/>
                  <a:gd name="T35" fmla="*/ 0 h 167"/>
                  <a:gd name="T36" fmla="*/ 0 w 293"/>
                  <a:gd name="T37" fmla="*/ 0 h 167"/>
                  <a:gd name="T38" fmla="*/ 0 w 293"/>
                  <a:gd name="T39" fmla="*/ 0 h 167"/>
                  <a:gd name="T40" fmla="*/ 0 w 293"/>
                  <a:gd name="T41" fmla="*/ 0 h 167"/>
                  <a:gd name="T42" fmla="*/ 0 w 293"/>
                  <a:gd name="T43" fmla="*/ 0 h 167"/>
                  <a:gd name="T44" fmla="*/ 0 w 293"/>
                  <a:gd name="T45" fmla="*/ 0 h 167"/>
                  <a:gd name="T46" fmla="*/ 0 w 293"/>
                  <a:gd name="T47" fmla="*/ 0 h 167"/>
                  <a:gd name="T48" fmla="*/ 0 w 293"/>
                  <a:gd name="T49" fmla="*/ 0 h 167"/>
                  <a:gd name="T50" fmla="*/ 0 w 293"/>
                  <a:gd name="T51" fmla="*/ 0 h 167"/>
                  <a:gd name="T52" fmla="*/ 0 w 293"/>
                  <a:gd name="T53" fmla="*/ 0 h 167"/>
                  <a:gd name="T54" fmla="*/ 0 w 293"/>
                  <a:gd name="T55" fmla="*/ 0 h 167"/>
                  <a:gd name="T56" fmla="*/ 0 w 293"/>
                  <a:gd name="T57" fmla="*/ 0 h 167"/>
                  <a:gd name="T58" fmla="*/ 0 w 293"/>
                  <a:gd name="T59" fmla="*/ 0 h 167"/>
                  <a:gd name="T60" fmla="*/ 0 w 293"/>
                  <a:gd name="T61" fmla="*/ 0 h 167"/>
                  <a:gd name="T62" fmla="*/ 0 w 293"/>
                  <a:gd name="T63" fmla="*/ 0 h 167"/>
                  <a:gd name="T64" fmla="*/ 0 w 293"/>
                  <a:gd name="T65" fmla="*/ 0 h 167"/>
                  <a:gd name="T66" fmla="*/ 0 w 293"/>
                  <a:gd name="T67" fmla="*/ 0 h 167"/>
                  <a:gd name="T68" fmla="*/ 0 w 293"/>
                  <a:gd name="T69" fmla="*/ 0 h 167"/>
                  <a:gd name="T70" fmla="*/ 0 w 293"/>
                  <a:gd name="T71" fmla="*/ 0 h 167"/>
                  <a:gd name="T72" fmla="*/ 0 w 293"/>
                  <a:gd name="T73" fmla="*/ 0 h 167"/>
                  <a:gd name="T74" fmla="*/ 0 w 293"/>
                  <a:gd name="T75" fmla="*/ 0 h 167"/>
                  <a:gd name="T76" fmla="*/ 0 w 293"/>
                  <a:gd name="T77" fmla="*/ 0 h 167"/>
                  <a:gd name="T78" fmla="*/ 0 w 293"/>
                  <a:gd name="T79" fmla="*/ 0 h 167"/>
                  <a:gd name="T80" fmla="*/ 0 w 293"/>
                  <a:gd name="T81" fmla="*/ 0 h 167"/>
                  <a:gd name="T82" fmla="*/ 0 w 293"/>
                  <a:gd name="T83" fmla="*/ 0 h 167"/>
                  <a:gd name="T84" fmla="*/ 0 w 293"/>
                  <a:gd name="T85" fmla="*/ 0 h 167"/>
                  <a:gd name="T86" fmla="*/ 0 w 293"/>
                  <a:gd name="T87" fmla="*/ 0 h 167"/>
                  <a:gd name="T88" fmla="*/ 0 w 293"/>
                  <a:gd name="T89" fmla="*/ 0 h 167"/>
                  <a:gd name="T90" fmla="*/ 0 w 293"/>
                  <a:gd name="T91" fmla="*/ 0 h 167"/>
                  <a:gd name="T92" fmla="*/ 0 w 293"/>
                  <a:gd name="T93" fmla="*/ 0 h 167"/>
                  <a:gd name="T94" fmla="*/ 0 w 293"/>
                  <a:gd name="T95" fmla="*/ 0 h 167"/>
                  <a:gd name="T96" fmla="*/ 0 w 293"/>
                  <a:gd name="T97" fmla="*/ 0 h 167"/>
                  <a:gd name="T98" fmla="*/ 0 w 293"/>
                  <a:gd name="T99" fmla="*/ 0 h 1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93"/>
                  <a:gd name="T151" fmla="*/ 0 h 167"/>
                  <a:gd name="T152" fmla="*/ 293 w 293"/>
                  <a:gd name="T153" fmla="*/ 167 h 1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93" h="167">
                    <a:moveTo>
                      <a:pt x="11" y="3"/>
                    </a:moveTo>
                    <a:lnTo>
                      <a:pt x="30" y="10"/>
                    </a:lnTo>
                    <a:lnTo>
                      <a:pt x="49" y="16"/>
                    </a:lnTo>
                    <a:lnTo>
                      <a:pt x="67" y="23"/>
                    </a:lnTo>
                    <a:lnTo>
                      <a:pt x="85" y="31"/>
                    </a:lnTo>
                    <a:lnTo>
                      <a:pt x="102" y="39"/>
                    </a:lnTo>
                    <a:lnTo>
                      <a:pt x="118" y="49"/>
                    </a:lnTo>
                    <a:lnTo>
                      <a:pt x="135" y="58"/>
                    </a:lnTo>
                    <a:lnTo>
                      <a:pt x="150" y="68"/>
                    </a:lnTo>
                    <a:lnTo>
                      <a:pt x="165" y="79"/>
                    </a:lnTo>
                    <a:lnTo>
                      <a:pt x="177" y="89"/>
                    </a:lnTo>
                    <a:lnTo>
                      <a:pt x="190" y="101"/>
                    </a:lnTo>
                    <a:lnTo>
                      <a:pt x="203" y="112"/>
                    </a:lnTo>
                    <a:lnTo>
                      <a:pt x="213" y="124"/>
                    </a:lnTo>
                    <a:lnTo>
                      <a:pt x="223" y="136"/>
                    </a:lnTo>
                    <a:lnTo>
                      <a:pt x="232" y="149"/>
                    </a:lnTo>
                    <a:lnTo>
                      <a:pt x="240" y="161"/>
                    </a:lnTo>
                    <a:lnTo>
                      <a:pt x="241" y="162"/>
                    </a:lnTo>
                    <a:lnTo>
                      <a:pt x="241" y="163"/>
                    </a:lnTo>
                    <a:lnTo>
                      <a:pt x="241" y="165"/>
                    </a:lnTo>
                    <a:lnTo>
                      <a:pt x="242" y="167"/>
                    </a:lnTo>
                    <a:lnTo>
                      <a:pt x="293" y="167"/>
                    </a:lnTo>
                    <a:lnTo>
                      <a:pt x="291" y="157"/>
                    </a:lnTo>
                    <a:lnTo>
                      <a:pt x="288" y="146"/>
                    </a:lnTo>
                    <a:lnTo>
                      <a:pt x="284" y="137"/>
                    </a:lnTo>
                    <a:lnTo>
                      <a:pt x="279" y="127"/>
                    </a:lnTo>
                    <a:lnTo>
                      <a:pt x="274" y="118"/>
                    </a:lnTo>
                    <a:lnTo>
                      <a:pt x="267" y="108"/>
                    </a:lnTo>
                    <a:lnTo>
                      <a:pt x="260" y="99"/>
                    </a:lnTo>
                    <a:lnTo>
                      <a:pt x="252" y="90"/>
                    </a:lnTo>
                    <a:lnTo>
                      <a:pt x="241" y="81"/>
                    </a:lnTo>
                    <a:lnTo>
                      <a:pt x="229" y="71"/>
                    </a:lnTo>
                    <a:lnTo>
                      <a:pt x="218" y="62"/>
                    </a:lnTo>
                    <a:lnTo>
                      <a:pt x="204" y="54"/>
                    </a:lnTo>
                    <a:lnTo>
                      <a:pt x="190" y="46"/>
                    </a:lnTo>
                    <a:lnTo>
                      <a:pt x="175" y="38"/>
                    </a:lnTo>
                    <a:lnTo>
                      <a:pt x="160" y="32"/>
                    </a:lnTo>
                    <a:lnTo>
                      <a:pt x="145" y="26"/>
                    </a:lnTo>
                    <a:lnTo>
                      <a:pt x="128" y="20"/>
                    </a:lnTo>
                    <a:lnTo>
                      <a:pt x="111" y="16"/>
                    </a:lnTo>
                    <a:lnTo>
                      <a:pt x="93" y="12"/>
                    </a:lnTo>
                    <a:lnTo>
                      <a:pt x="76" y="8"/>
                    </a:lnTo>
                    <a:lnTo>
                      <a:pt x="57" y="5"/>
                    </a:lnTo>
                    <a:lnTo>
                      <a:pt x="39" y="2"/>
                    </a:lnTo>
                    <a:lnTo>
                      <a:pt x="19" y="1"/>
                    </a:lnTo>
                    <a:lnTo>
                      <a:pt x="0" y="0"/>
                    </a:lnTo>
                    <a:lnTo>
                      <a:pt x="2" y="1"/>
                    </a:lnTo>
                    <a:lnTo>
                      <a:pt x="6" y="1"/>
                    </a:lnTo>
                    <a:lnTo>
                      <a:pt x="9" y="2"/>
                    </a:lnTo>
                    <a:lnTo>
                      <a:pt x="11" y="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17" name="Freeform 209"/>
              <p:cNvSpPr>
                <a:spLocks/>
              </p:cNvSpPr>
              <p:nvPr/>
            </p:nvSpPr>
            <p:spPr bwMode="auto">
              <a:xfrm>
                <a:off x="1208" y="2967"/>
                <a:ext cx="49" cy="75"/>
              </a:xfrm>
              <a:custGeom>
                <a:avLst/>
                <a:gdLst>
                  <a:gd name="T0" fmla="*/ 0 w 145"/>
                  <a:gd name="T1" fmla="*/ 0 h 223"/>
                  <a:gd name="T2" fmla="*/ 0 w 145"/>
                  <a:gd name="T3" fmla="*/ 0 h 223"/>
                  <a:gd name="T4" fmla="*/ 0 w 145"/>
                  <a:gd name="T5" fmla="*/ 0 h 223"/>
                  <a:gd name="T6" fmla="*/ 0 w 145"/>
                  <a:gd name="T7" fmla="*/ 0 h 223"/>
                  <a:gd name="T8" fmla="*/ 0 w 145"/>
                  <a:gd name="T9" fmla="*/ 0 h 223"/>
                  <a:gd name="T10" fmla="*/ 0 w 145"/>
                  <a:gd name="T11" fmla="*/ 0 h 223"/>
                  <a:gd name="T12" fmla="*/ 0 w 145"/>
                  <a:gd name="T13" fmla="*/ 0 h 223"/>
                  <a:gd name="T14" fmla="*/ 0 w 145"/>
                  <a:gd name="T15" fmla="*/ 0 h 223"/>
                  <a:gd name="T16" fmla="*/ 0 w 145"/>
                  <a:gd name="T17" fmla="*/ 0 h 223"/>
                  <a:gd name="T18" fmla="*/ 0 w 145"/>
                  <a:gd name="T19" fmla="*/ 0 h 223"/>
                  <a:gd name="T20" fmla="*/ 0 w 145"/>
                  <a:gd name="T21" fmla="*/ 0 h 223"/>
                  <a:gd name="T22" fmla="*/ 0 w 145"/>
                  <a:gd name="T23" fmla="*/ 0 h 223"/>
                  <a:gd name="T24" fmla="*/ 0 w 145"/>
                  <a:gd name="T25" fmla="*/ 0 h 223"/>
                  <a:gd name="T26" fmla="*/ 0 w 145"/>
                  <a:gd name="T27" fmla="*/ 0 h 223"/>
                  <a:gd name="T28" fmla="*/ 0 w 145"/>
                  <a:gd name="T29" fmla="*/ 0 h 223"/>
                  <a:gd name="T30" fmla="*/ 0 w 145"/>
                  <a:gd name="T31" fmla="*/ 0 h 223"/>
                  <a:gd name="T32" fmla="*/ 0 w 145"/>
                  <a:gd name="T33" fmla="*/ 0 h 223"/>
                  <a:gd name="T34" fmla="*/ 0 w 145"/>
                  <a:gd name="T35" fmla="*/ 0 h 223"/>
                  <a:gd name="T36" fmla="*/ 0 w 145"/>
                  <a:gd name="T37" fmla="*/ 0 h 2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3"/>
                  <a:gd name="T59" fmla="*/ 145 w 145"/>
                  <a:gd name="T60" fmla="*/ 223 h 2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3">
                    <a:moveTo>
                      <a:pt x="91" y="9"/>
                    </a:moveTo>
                    <a:lnTo>
                      <a:pt x="94" y="39"/>
                    </a:lnTo>
                    <a:lnTo>
                      <a:pt x="92" y="69"/>
                    </a:lnTo>
                    <a:lnTo>
                      <a:pt x="86" y="99"/>
                    </a:lnTo>
                    <a:lnTo>
                      <a:pt x="76" y="127"/>
                    </a:lnTo>
                    <a:lnTo>
                      <a:pt x="62" y="154"/>
                    </a:lnTo>
                    <a:lnTo>
                      <a:pt x="44" y="179"/>
                    </a:lnTo>
                    <a:lnTo>
                      <a:pt x="24" y="203"/>
                    </a:lnTo>
                    <a:lnTo>
                      <a:pt x="0" y="223"/>
                    </a:lnTo>
                    <a:lnTo>
                      <a:pt x="33" y="207"/>
                    </a:lnTo>
                    <a:lnTo>
                      <a:pt x="62" y="186"/>
                    </a:lnTo>
                    <a:lnTo>
                      <a:pt x="89" y="161"/>
                    </a:lnTo>
                    <a:lnTo>
                      <a:pt x="110" y="134"/>
                    </a:lnTo>
                    <a:lnTo>
                      <a:pt x="127" y="103"/>
                    </a:lnTo>
                    <a:lnTo>
                      <a:pt x="139" y="70"/>
                    </a:lnTo>
                    <a:lnTo>
                      <a:pt x="145" y="36"/>
                    </a:lnTo>
                    <a:lnTo>
                      <a:pt x="145" y="0"/>
                    </a:lnTo>
                    <a:lnTo>
                      <a:pt x="124" y="2"/>
                    </a:lnTo>
                    <a:lnTo>
                      <a:pt x="91"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18" name="Freeform 210"/>
              <p:cNvSpPr>
                <a:spLocks/>
              </p:cNvSpPr>
              <p:nvPr/>
            </p:nvSpPr>
            <p:spPr bwMode="auto">
              <a:xfrm>
                <a:off x="1284" y="3147"/>
                <a:ext cx="167" cy="12"/>
              </a:xfrm>
              <a:custGeom>
                <a:avLst/>
                <a:gdLst>
                  <a:gd name="T0" fmla="*/ 0 w 501"/>
                  <a:gd name="T1" fmla="*/ 0 h 34"/>
                  <a:gd name="T2" fmla="*/ 0 w 501"/>
                  <a:gd name="T3" fmla="*/ 0 h 34"/>
                  <a:gd name="T4" fmla="*/ 0 w 501"/>
                  <a:gd name="T5" fmla="*/ 0 h 34"/>
                  <a:gd name="T6" fmla="*/ 0 w 501"/>
                  <a:gd name="T7" fmla="*/ 0 h 34"/>
                  <a:gd name="T8" fmla="*/ 0 60000 65536"/>
                  <a:gd name="T9" fmla="*/ 0 60000 65536"/>
                  <a:gd name="T10" fmla="*/ 0 60000 65536"/>
                  <a:gd name="T11" fmla="*/ 0 60000 65536"/>
                  <a:gd name="T12" fmla="*/ 0 w 501"/>
                  <a:gd name="T13" fmla="*/ 0 h 34"/>
                  <a:gd name="T14" fmla="*/ 501 w 501"/>
                  <a:gd name="T15" fmla="*/ 34 h 34"/>
                </a:gdLst>
                <a:ahLst/>
                <a:cxnLst>
                  <a:cxn ang="T8">
                    <a:pos x="T0" y="T1"/>
                  </a:cxn>
                  <a:cxn ang="T9">
                    <a:pos x="T2" y="T3"/>
                  </a:cxn>
                  <a:cxn ang="T10">
                    <a:pos x="T4" y="T5"/>
                  </a:cxn>
                  <a:cxn ang="T11">
                    <a:pos x="T6" y="T7"/>
                  </a:cxn>
                </a:cxnLst>
                <a:rect l="T12" t="T13" r="T14" b="T15"/>
                <a:pathLst>
                  <a:path w="501" h="34">
                    <a:moveTo>
                      <a:pt x="501" y="34"/>
                    </a:moveTo>
                    <a:lnTo>
                      <a:pt x="0" y="34"/>
                    </a:lnTo>
                    <a:lnTo>
                      <a:pt x="456" y="0"/>
                    </a:lnTo>
                    <a:lnTo>
                      <a:pt x="501"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19" name="Freeform 211"/>
              <p:cNvSpPr>
                <a:spLocks/>
              </p:cNvSpPr>
              <p:nvPr/>
            </p:nvSpPr>
            <p:spPr bwMode="auto">
              <a:xfrm>
                <a:off x="1149" y="2967"/>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7"/>
                    </a:lnTo>
                    <a:lnTo>
                      <a:pt x="324"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20" name="Freeform 212"/>
              <p:cNvSpPr>
                <a:spLocks/>
              </p:cNvSpPr>
              <p:nvPr/>
            </p:nvSpPr>
            <p:spPr bwMode="auto">
              <a:xfrm>
                <a:off x="1556" y="2906"/>
                <a:ext cx="48" cy="75"/>
              </a:xfrm>
              <a:custGeom>
                <a:avLst/>
                <a:gdLst>
                  <a:gd name="T0" fmla="*/ 0 w 145"/>
                  <a:gd name="T1" fmla="*/ 0 h 224"/>
                  <a:gd name="T2" fmla="*/ 0 w 145"/>
                  <a:gd name="T3" fmla="*/ 0 h 224"/>
                  <a:gd name="T4" fmla="*/ 0 w 145"/>
                  <a:gd name="T5" fmla="*/ 0 h 224"/>
                  <a:gd name="T6" fmla="*/ 0 w 145"/>
                  <a:gd name="T7" fmla="*/ 0 h 224"/>
                  <a:gd name="T8" fmla="*/ 0 w 145"/>
                  <a:gd name="T9" fmla="*/ 0 h 224"/>
                  <a:gd name="T10" fmla="*/ 0 w 145"/>
                  <a:gd name="T11" fmla="*/ 0 h 224"/>
                  <a:gd name="T12" fmla="*/ 0 w 145"/>
                  <a:gd name="T13" fmla="*/ 0 h 224"/>
                  <a:gd name="T14" fmla="*/ 0 w 145"/>
                  <a:gd name="T15" fmla="*/ 0 h 224"/>
                  <a:gd name="T16" fmla="*/ 0 w 145"/>
                  <a:gd name="T17" fmla="*/ 0 h 224"/>
                  <a:gd name="T18" fmla="*/ 0 w 145"/>
                  <a:gd name="T19" fmla="*/ 0 h 224"/>
                  <a:gd name="T20" fmla="*/ 0 w 145"/>
                  <a:gd name="T21" fmla="*/ 0 h 224"/>
                  <a:gd name="T22" fmla="*/ 0 w 145"/>
                  <a:gd name="T23" fmla="*/ 0 h 224"/>
                  <a:gd name="T24" fmla="*/ 0 w 145"/>
                  <a:gd name="T25" fmla="*/ 0 h 224"/>
                  <a:gd name="T26" fmla="*/ 0 w 145"/>
                  <a:gd name="T27" fmla="*/ 0 h 224"/>
                  <a:gd name="T28" fmla="*/ 0 w 145"/>
                  <a:gd name="T29" fmla="*/ 0 h 224"/>
                  <a:gd name="T30" fmla="*/ 0 w 145"/>
                  <a:gd name="T31" fmla="*/ 0 h 224"/>
                  <a:gd name="T32" fmla="*/ 0 w 145"/>
                  <a:gd name="T33" fmla="*/ 0 h 224"/>
                  <a:gd name="T34" fmla="*/ 0 w 145"/>
                  <a:gd name="T35" fmla="*/ 0 h 224"/>
                  <a:gd name="T36" fmla="*/ 0 w 145"/>
                  <a:gd name="T37" fmla="*/ 0 h 2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4"/>
                  <a:gd name="T59" fmla="*/ 145 w 145"/>
                  <a:gd name="T60" fmla="*/ 224 h 2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4">
                    <a:moveTo>
                      <a:pt x="92" y="8"/>
                    </a:moveTo>
                    <a:lnTo>
                      <a:pt x="94" y="39"/>
                    </a:lnTo>
                    <a:lnTo>
                      <a:pt x="93" y="69"/>
                    </a:lnTo>
                    <a:lnTo>
                      <a:pt x="87" y="98"/>
                    </a:lnTo>
                    <a:lnTo>
                      <a:pt x="76" y="127"/>
                    </a:lnTo>
                    <a:lnTo>
                      <a:pt x="62" y="154"/>
                    </a:lnTo>
                    <a:lnTo>
                      <a:pt x="45" y="180"/>
                    </a:lnTo>
                    <a:lnTo>
                      <a:pt x="24" y="203"/>
                    </a:lnTo>
                    <a:lnTo>
                      <a:pt x="0" y="224"/>
                    </a:lnTo>
                    <a:lnTo>
                      <a:pt x="33" y="207"/>
                    </a:lnTo>
                    <a:lnTo>
                      <a:pt x="63" y="186"/>
                    </a:lnTo>
                    <a:lnTo>
                      <a:pt x="89" y="162"/>
                    </a:lnTo>
                    <a:lnTo>
                      <a:pt x="111" y="134"/>
                    </a:lnTo>
                    <a:lnTo>
                      <a:pt x="127" y="103"/>
                    </a:lnTo>
                    <a:lnTo>
                      <a:pt x="139" y="70"/>
                    </a:lnTo>
                    <a:lnTo>
                      <a:pt x="145" y="36"/>
                    </a:lnTo>
                    <a:lnTo>
                      <a:pt x="145" y="0"/>
                    </a:lnTo>
                    <a:lnTo>
                      <a:pt x="125" y="3"/>
                    </a:lnTo>
                    <a:lnTo>
                      <a:pt x="92" y="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21" name="Freeform 213"/>
              <p:cNvSpPr>
                <a:spLocks/>
              </p:cNvSpPr>
              <p:nvPr/>
            </p:nvSpPr>
            <p:spPr bwMode="auto">
              <a:xfrm>
                <a:off x="1496" y="2906"/>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6"/>
                    </a:lnTo>
                    <a:lnTo>
                      <a:pt x="324"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22" name="Freeform 214"/>
              <p:cNvSpPr>
                <a:spLocks/>
              </p:cNvSpPr>
              <p:nvPr/>
            </p:nvSpPr>
            <p:spPr bwMode="auto">
              <a:xfrm>
                <a:off x="1345" y="2867"/>
                <a:ext cx="9" cy="202"/>
              </a:xfrm>
              <a:custGeom>
                <a:avLst/>
                <a:gdLst>
                  <a:gd name="T0" fmla="*/ 0 w 28"/>
                  <a:gd name="T1" fmla="*/ 0 h 608"/>
                  <a:gd name="T2" fmla="*/ 0 w 28"/>
                  <a:gd name="T3" fmla="*/ 0 h 608"/>
                  <a:gd name="T4" fmla="*/ 0 w 28"/>
                  <a:gd name="T5" fmla="*/ 0 h 608"/>
                  <a:gd name="T6" fmla="*/ 0 w 28"/>
                  <a:gd name="T7" fmla="*/ 0 h 608"/>
                  <a:gd name="T8" fmla="*/ 0 60000 65536"/>
                  <a:gd name="T9" fmla="*/ 0 60000 65536"/>
                  <a:gd name="T10" fmla="*/ 0 60000 65536"/>
                  <a:gd name="T11" fmla="*/ 0 60000 65536"/>
                  <a:gd name="T12" fmla="*/ 0 w 28"/>
                  <a:gd name="T13" fmla="*/ 0 h 608"/>
                  <a:gd name="T14" fmla="*/ 28 w 28"/>
                  <a:gd name="T15" fmla="*/ 608 h 608"/>
                </a:gdLst>
                <a:ahLst/>
                <a:cxnLst>
                  <a:cxn ang="T8">
                    <a:pos x="T0" y="T1"/>
                  </a:cxn>
                  <a:cxn ang="T9">
                    <a:pos x="T2" y="T3"/>
                  </a:cxn>
                  <a:cxn ang="T10">
                    <a:pos x="T4" y="T5"/>
                  </a:cxn>
                  <a:cxn ang="T11">
                    <a:pos x="T6" y="T7"/>
                  </a:cxn>
                </a:cxnLst>
                <a:rect l="T12" t="T13" r="T14" b="T15"/>
                <a:pathLst>
                  <a:path w="28" h="608">
                    <a:moveTo>
                      <a:pt x="0" y="0"/>
                    </a:moveTo>
                    <a:lnTo>
                      <a:pt x="0" y="608"/>
                    </a:lnTo>
                    <a:lnTo>
                      <a:pt x="28" y="36"/>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23" name="Freeform 215"/>
              <p:cNvSpPr>
                <a:spLocks/>
              </p:cNvSpPr>
              <p:nvPr/>
            </p:nvSpPr>
            <p:spPr bwMode="auto">
              <a:xfrm>
                <a:off x="1342" y="2771"/>
                <a:ext cx="10" cy="10"/>
              </a:xfrm>
              <a:custGeom>
                <a:avLst/>
                <a:gdLst>
                  <a:gd name="T0" fmla="*/ 0 w 30"/>
                  <a:gd name="T1" fmla="*/ 0 h 29"/>
                  <a:gd name="T2" fmla="*/ 0 w 30"/>
                  <a:gd name="T3" fmla="*/ 0 h 29"/>
                  <a:gd name="T4" fmla="*/ 0 w 30"/>
                  <a:gd name="T5" fmla="*/ 0 h 29"/>
                  <a:gd name="T6" fmla="*/ 0 w 30"/>
                  <a:gd name="T7" fmla="*/ 0 h 29"/>
                  <a:gd name="T8" fmla="*/ 0 w 30"/>
                  <a:gd name="T9" fmla="*/ 0 h 29"/>
                  <a:gd name="T10" fmla="*/ 0 w 30"/>
                  <a:gd name="T11" fmla="*/ 0 h 29"/>
                  <a:gd name="T12" fmla="*/ 0 w 30"/>
                  <a:gd name="T13" fmla="*/ 0 h 29"/>
                  <a:gd name="T14" fmla="*/ 0 w 30"/>
                  <a:gd name="T15" fmla="*/ 0 h 29"/>
                  <a:gd name="T16" fmla="*/ 0 w 30"/>
                  <a:gd name="T17" fmla="*/ 0 h 29"/>
                  <a:gd name="T18" fmla="*/ 0 w 30"/>
                  <a:gd name="T19" fmla="*/ 0 h 29"/>
                  <a:gd name="T20" fmla="*/ 0 w 30"/>
                  <a:gd name="T21" fmla="*/ 0 h 29"/>
                  <a:gd name="T22" fmla="*/ 0 w 30"/>
                  <a:gd name="T23" fmla="*/ 0 h 29"/>
                  <a:gd name="T24" fmla="*/ 0 w 30"/>
                  <a:gd name="T25" fmla="*/ 0 h 29"/>
                  <a:gd name="T26" fmla="*/ 0 w 30"/>
                  <a:gd name="T27" fmla="*/ 0 h 29"/>
                  <a:gd name="T28" fmla="*/ 0 w 30"/>
                  <a:gd name="T29" fmla="*/ 0 h 29"/>
                  <a:gd name="T30" fmla="*/ 0 w 30"/>
                  <a:gd name="T31" fmla="*/ 0 h 29"/>
                  <a:gd name="T32" fmla="*/ 0 w 30"/>
                  <a:gd name="T33" fmla="*/ 0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
                  <a:gd name="T52" fmla="*/ 0 h 29"/>
                  <a:gd name="T53" fmla="*/ 30 w 30"/>
                  <a:gd name="T54" fmla="*/ 29 h 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0" h="29">
                    <a:moveTo>
                      <a:pt x="15" y="29"/>
                    </a:moveTo>
                    <a:lnTo>
                      <a:pt x="22" y="28"/>
                    </a:lnTo>
                    <a:lnTo>
                      <a:pt x="26" y="25"/>
                    </a:lnTo>
                    <a:lnTo>
                      <a:pt x="29" y="21"/>
                    </a:lnTo>
                    <a:lnTo>
                      <a:pt x="30" y="15"/>
                    </a:lnTo>
                    <a:lnTo>
                      <a:pt x="29" y="8"/>
                    </a:lnTo>
                    <a:lnTo>
                      <a:pt x="26" y="4"/>
                    </a:lnTo>
                    <a:lnTo>
                      <a:pt x="22" y="1"/>
                    </a:lnTo>
                    <a:lnTo>
                      <a:pt x="15" y="0"/>
                    </a:lnTo>
                    <a:lnTo>
                      <a:pt x="9" y="1"/>
                    </a:lnTo>
                    <a:lnTo>
                      <a:pt x="5" y="4"/>
                    </a:lnTo>
                    <a:lnTo>
                      <a:pt x="1" y="8"/>
                    </a:lnTo>
                    <a:lnTo>
                      <a:pt x="0" y="15"/>
                    </a:lnTo>
                    <a:lnTo>
                      <a:pt x="1" y="21"/>
                    </a:lnTo>
                    <a:lnTo>
                      <a:pt x="5" y="25"/>
                    </a:lnTo>
                    <a:lnTo>
                      <a:pt x="9" y="28"/>
                    </a:lnTo>
                    <a:lnTo>
                      <a:pt x="15" y="2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24" name="Freeform 216"/>
              <p:cNvSpPr>
                <a:spLocks/>
              </p:cNvSpPr>
              <p:nvPr/>
            </p:nvSpPr>
            <p:spPr bwMode="auto">
              <a:xfrm>
                <a:off x="1380" y="2810"/>
                <a:ext cx="153" cy="26"/>
              </a:xfrm>
              <a:custGeom>
                <a:avLst/>
                <a:gdLst>
                  <a:gd name="T0" fmla="*/ 0 w 459"/>
                  <a:gd name="T1" fmla="*/ 0 h 80"/>
                  <a:gd name="T2" fmla="*/ 0 w 459"/>
                  <a:gd name="T3" fmla="*/ 0 h 80"/>
                  <a:gd name="T4" fmla="*/ 0 w 459"/>
                  <a:gd name="T5" fmla="*/ 0 h 80"/>
                  <a:gd name="T6" fmla="*/ 0 w 459"/>
                  <a:gd name="T7" fmla="*/ 0 h 80"/>
                  <a:gd name="T8" fmla="*/ 0 60000 65536"/>
                  <a:gd name="T9" fmla="*/ 0 60000 65536"/>
                  <a:gd name="T10" fmla="*/ 0 60000 65536"/>
                  <a:gd name="T11" fmla="*/ 0 60000 65536"/>
                  <a:gd name="T12" fmla="*/ 0 w 459"/>
                  <a:gd name="T13" fmla="*/ 0 h 80"/>
                  <a:gd name="T14" fmla="*/ 459 w 459"/>
                  <a:gd name="T15" fmla="*/ 80 h 80"/>
                </a:gdLst>
                <a:ahLst/>
                <a:cxnLst>
                  <a:cxn ang="T8">
                    <a:pos x="T0" y="T1"/>
                  </a:cxn>
                  <a:cxn ang="T9">
                    <a:pos x="T2" y="T3"/>
                  </a:cxn>
                  <a:cxn ang="T10">
                    <a:pos x="T4" y="T5"/>
                  </a:cxn>
                  <a:cxn ang="T11">
                    <a:pos x="T6" y="T7"/>
                  </a:cxn>
                </a:cxnLst>
                <a:rect l="T12" t="T13" r="T14" b="T15"/>
                <a:pathLst>
                  <a:path w="459" h="80">
                    <a:moveTo>
                      <a:pt x="459" y="31"/>
                    </a:moveTo>
                    <a:lnTo>
                      <a:pt x="454" y="0"/>
                    </a:lnTo>
                    <a:lnTo>
                      <a:pt x="0" y="80"/>
                    </a:lnTo>
                    <a:lnTo>
                      <a:pt x="459" y="3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sp>
          <p:nvSpPr>
            <p:cNvPr id="30883" name="Freeform 217"/>
            <p:cNvSpPr>
              <a:spLocks/>
            </p:cNvSpPr>
            <p:nvPr/>
          </p:nvSpPr>
          <p:spPr bwMode="auto">
            <a:xfrm>
              <a:off x="3714" y="660"/>
              <a:ext cx="312" cy="101"/>
            </a:xfrm>
            <a:custGeom>
              <a:avLst/>
              <a:gdLst>
                <a:gd name="T0" fmla="*/ 0 w 422"/>
                <a:gd name="T1" fmla="*/ 3 h 136"/>
                <a:gd name="T2" fmla="*/ 1 w 422"/>
                <a:gd name="T3" fmla="*/ 1 h 136"/>
                <a:gd name="T4" fmla="*/ 2 w 422"/>
                <a:gd name="T5" fmla="*/ 5 h 136"/>
                <a:gd name="T6" fmla="*/ 4 w 422"/>
                <a:gd name="T7" fmla="*/ 1 h 136"/>
                <a:gd name="T8" fmla="*/ 4 w 422"/>
                <a:gd name="T9" fmla="*/ 5 h 136"/>
                <a:gd name="T10" fmla="*/ 5 w 422"/>
                <a:gd name="T11" fmla="*/ 3 h 136"/>
                <a:gd name="T12" fmla="*/ 5 w 422"/>
                <a:gd name="T13" fmla="*/ 1 h 136"/>
                <a:gd name="T14" fmla="*/ 7 w 422"/>
                <a:gd name="T15" fmla="*/ 2 h 136"/>
                <a:gd name="T16" fmla="*/ 9 w 422"/>
                <a:gd name="T17" fmla="*/ 4 h 136"/>
                <a:gd name="T18" fmla="*/ 10 w 422"/>
                <a:gd name="T19" fmla="*/ 1 h 136"/>
                <a:gd name="T20" fmla="*/ 12 w 422"/>
                <a:gd name="T21" fmla="*/ 4 h 136"/>
                <a:gd name="T22" fmla="*/ 13 w 422"/>
                <a:gd name="T23" fmla="*/ 1 h 136"/>
                <a:gd name="T24" fmla="*/ 15 w 422"/>
                <a:gd name="T25" fmla="*/ 1 h 136"/>
                <a:gd name="T26" fmla="*/ 16 w 422"/>
                <a:gd name="T27" fmla="*/ 4 h 1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22"/>
                <a:gd name="T43" fmla="*/ 0 h 136"/>
                <a:gd name="T44" fmla="*/ 422 w 422"/>
                <a:gd name="T45" fmla="*/ 136 h 1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22" h="136">
                  <a:moveTo>
                    <a:pt x="0" y="80"/>
                  </a:moveTo>
                  <a:cubicBezTo>
                    <a:pt x="5" y="68"/>
                    <a:pt x="20" y="0"/>
                    <a:pt x="29" y="9"/>
                  </a:cubicBezTo>
                  <a:cubicBezTo>
                    <a:pt x="38" y="18"/>
                    <a:pt x="42" y="136"/>
                    <a:pt x="53" y="135"/>
                  </a:cubicBezTo>
                  <a:cubicBezTo>
                    <a:pt x="64" y="134"/>
                    <a:pt x="85" y="5"/>
                    <a:pt x="95" y="3"/>
                  </a:cubicBezTo>
                  <a:cubicBezTo>
                    <a:pt x="105" y="1"/>
                    <a:pt x="103" y="111"/>
                    <a:pt x="112" y="122"/>
                  </a:cubicBezTo>
                  <a:cubicBezTo>
                    <a:pt x="121" y="133"/>
                    <a:pt x="141" y="90"/>
                    <a:pt x="147" y="71"/>
                  </a:cubicBezTo>
                  <a:cubicBezTo>
                    <a:pt x="152" y="53"/>
                    <a:pt x="141" y="14"/>
                    <a:pt x="147" y="11"/>
                  </a:cubicBezTo>
                  <a:cubicBezTo>
                    <a:pt x="152" y="9"/>
                    <a:pt x="165" y="36"/>
                    <a:pt x="180" y="54"/>
                  </a:cubicBezTo>
                  <a:cubicBezTo>
                    <a:pt x="195" y="72"/>
                    <a:pt x="222" y="127"/>
                    <a:pt x="239" y="120"/>
                  </a:cubicBezTo>
                  <a:cubicBezTo>
                    <a:pt x="256" y="113"/>
                    <a:pt x="272" y="10"/>
                    <a:pt x="284" y="9"/>
                  </a:cubicBezTo>
                  <a:cubicBezTo>
                    <a:pt x="296" y="8"/>
                    <a:pt x="301" y="113"/>
                    <a:pt x="314" y="114"/>
                  </a:cubicBezTo>
                  <a:cubicBezTo>
                    <a:pt x="327" y="115"/>
                    <a:pt x="351" y="28"/>
                    <a:pt x="365" y="15"/>
                  </a:cubicBezTo>
                  <a:cubicBezTo>
                    <a:pt x="379" y="2"/>
                    <a:pt x="392" y="18"/>
                    <a:pt x="401" y="33"/>
                  </a:cubicBezTo>
                  <a:cubicBezTo>
                    <a:pt x="410" y="48"/>
                    <a:pt x="418" y="93"/>
                    <a:pt x="422" y="108"/>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nvGrpSpPr>
            <p:cNvPr id="30884" name="Group 218"/>
            <p:cNvGrpSpPr>
              <a:grpSpLocks/>
            </p:cNvGrpSpPr>
            <p:nvPr/>
          </p:nvGrpSpPr>
          <p:grpSpPr bwMode="auto">
            <a:xfrm>
              <a:off x="3704" y="809"/>
              <a:ext cx="410" cy="0"/>
              <a:chOff x="1073" y="2443"/>
              <a:chExt cx="555" cy="0"/>
            </a:xfrm>
          </p:grpSpPr>
          <p:sp>
            <p:nvSpPr>
              <p:cNvPr id="30893" name="Line 219"/>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0894" name="Line 220"/>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0895" name="Line 221"/>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30885" name="Group 222"/>
            <p:cNvGrpSpPr>
              <a:grpSpLocks/>
            </p:cNvGrpSpPr>
            <p:nvPr/>
          </p:nvGrpSpPr>
          <p:grpSpPr bwMode="auto">
            <a:xfrm>
              <a:off x="3704" y="880"/>
              <a:ext cx="410" cy="0"/>
              <a:chOff x="1073" y="2443"/>
              <a:chExt cx="555" cy="0"/>
            </a:xfrm>
          </p:grpSpPr>
          <p:sp>
            <p:nvSpPr>
              <p:cNvPr id="30890" name="Line 223"/>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0891" name="Line 224"/>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0892" name="Line 225"/>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30886" name="Group 226"/>
            <p:cNvGrpSpPr>
              <a:grpSpLocks/>
            </p:cNvGrpSpPr>
            <p:nvPr/>
          </p:nvGrpSpPr>
          <p:grpSpPr bwMode="auto">
            <a:xfrm>
              <a:off x="3704" y="951"/>
              <a:ext cx="410" cy="0"/>
              <a:chOff x="1073" y="2443"/>
              <a:chExt cx="555" cy="0"/>
            </a:xfrm>
          </p:grpSpPr>
          <p:sp>
            <p:nvSpPr>
              <p:cNvPr id="30887" name="Line 227"/>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0888" name="Line 228"/>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0889" name="Line 229"/>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grpSp>
        <p:nvGrpSpPr>
          <p:cNvPr id="30750" name="Group 230"/>
          <p:cNvGrpSpPr>
            <a:grpSpLocks/>
          </p:cNvGrpSpPr>
          <p:nvPr/>
        </p:nvGrpSpPr>
        <p:grpSpPr bwMode="auto">
          <a:xfrm>
            <a:off x="3130550" y="4827588"/>
            <a:ext cx="633413" cy="949325"/>
            <a:chOff x="3623" y="585"/>
            <a:chExt cx="540" cy="810"/>
          </a:xfrm>
        </p:grpSpPr>
        <p:sp>
          <p:nvSpPr>
            <p:cNvPr id="30837" name="AutoShape 231"/>
            <p:cNvSpPr>
              <a:spLocks noChangeArrowheads="1"/>
            </p:cNvSpPr>
            <p:nvPr/>
          </p:nvSpPr>
          <p:spPr bwMode="auto">
            <a:xfrm rot="-5400000">
              <a:off x="3488" y="720"/>
              <a:ext cx="810" cy="540"/>
            </a:xfrm>
            <a:prstGeom prst="foldedCorner">
              <a:avLst>
                <a:gd name="adj" fmla="val 20287"/>
              </a:avLst>
            </a:prstGeom>
            <a:solidFill>
              <a:srgbClr val="EE9F36"/>
            </a:solidFill>
            <a:ln w="12700">
              <a:solidFill>
                <a:schemeClr val="bg1"/>
              </a:solidFill>
              <a:round/>
              <a:headEnd/>
              <a:tailEnd/>
            </a:ln>
          </p:spPr>
          <p:txBody>
            <a:bodyPr lIns="0" tIns="0" rIns="0" bIns="0" anchor="ctr">
              <a:spAutoFit/>
            </a:bodyPr>
            <a:lstStyle/>
            <a:p>
              <a:endParaRPr lang="en-US"/>
            </a:p>
          </p:txBody>
        </p:sp>
        <p:grpSp>
          <p:nvGrpSpPr>
            <p:cNvPr id="30838" name="Group 232"/>
            <p:cNvGrpSpPr>
              <a:grpSpLocks/>
            </p:cNvGrpSpPr>
            <p:nvPr/>
          </p:nvGrpSpPr>
          <p:grpSpPr bwMode="auto">
            <a:xfrm>
              <a:off x="3674" y="1000"/>
              <a:ext cx="437" cy="329"/>
              <a:chOff x="1048" y="2742"/>
              <a:chExt cx="592" cy="445"/>
            </a:xfrm>
          </p:grpSpPr>
          <p:sp>
            <p:nvSpPr>
              <p:cNvPr id="30852" name="Freeform 233"/>
              <p:cNvSpPr>
                <a:spLocks/>
              </p:cNvSpPr>
              <p:nvPr/>
            </p:nvSpPr>
            <p:spPr bwMode="auto">
              <a:xfrm>
                <a:off x="1306" y="2833"/>
                <a:ext cx="77" cy="345"/>
              </a:xfrm>
              <a:custGeom>
                <a:avLst/>
                <a:gdLst>
                  <a:gd name="T0" fmla="*/ 0 w 232"/>
                  <a:gd name="T1" fmla="*/ 0 h 1036"/>
                  <a:gd name="T2" fmla="*/ 0 w 232"/>
                  <a:gd name="T3" fmla="*/ 0 h 1036"/>
                  <a:gd name="T4" fmla="*/ 0 w 232"/>
                  <a:gd name="T5" fmla="*/ 0 h 1036"/>
                  <a:gd name="T6" fmla="*/ 0 w 232"/>
                  <a:gd name="T7" fmla="*/ 0 h 1036"/>
                  <a:gd name="T8" fmla="*/ 0 w 232"/>
                  <a:gd name="T9" fmla="*/ 0 h 1036"/>
                  <a:gd name="T10" fmla="*/ 0 w 232"/>
                  <a:gd name="T11" fmla="*/ 0 h 1036"/>
                  <a:gd name="T12" fmla="*/ 0 w 232"/>
                  <a:gd name="T13" fmla="*/ 0 h 1036"/>
                  <a:gd name="T14" fmla="*/ 0 w 232"/>
                  <a:gd name="T15" fmla="*/ 0 h 1036"/>
                  <a:gd name="T16" fmla="*/ 0 w 232"/>
                  <a:gd name="T17" fmla="*/ 0 h 1036"/>
                  <a:gd name="T18" fmla="*/ 0 w 232"/>
                  <a:gd name="T19" fmla="*/ 0 h 1036"/>
                  <a:gd name="T20" fmla="*/ 0 w 232"/>
                  <a:gd name="T21" fmla="*/ 0 h 1036"/>
                  <a:gd name="T22" fmla="*/ 0 w 232"/>
                  <a:gd name="T23" fmla="*/ 0 h 1036"/>
                  <a:gd name="T24" fmla="*/ 0 w 232"/>
                  <a:gd name="T25" fmla="*/ 0 h 1036"/>
                  <a:gd name="T26" fmla="*/ 0 w 232"/>
                  <a:gd name="T27" fmla="*/ 0 h 1036"/>
                  <a:gd name="T28" fmla="*/ 0 w 232"/>
                  <a:gd name="T29" fmla="*/ 0 h 1036"/>
                  <a:gd name="T30" fmla="*/ 0 w 232"/>
                  <a:gd name="T31" fmla="*/ 0 h 1036"/>
                  <a:gd name="T32" fmla="*/ 0 w 232"/>
                  <a:gd name="T33" fmla="*/ 0 h 1036"/>
                  <a:gd name="T34" fmla="*/ 0 w 232"/>
                  <a:gd name="T35" fmla="*/ 0 h 1036"/>
                  <a:gd name="T36" fmla="*/ 0 w 232"/>
                  <a:gd name="T37" fmla="*/ 0 h 1036"/>
                  <a:gd name="T38" fmla="*/ 0 w 232"/>
                  <a:gd name="T39" fmla="*/ 0 h 1036"/>
                  <a:gd name="T40" fmla="*/ 0 w 232"/>
                  <a:gd name="T41" fmla="*/ 0 h 1036"/>
                  <a:gd name="T42" fmla="*/ 0 w 232"/>
                  <a:gd name="T43" fmla="*/ 0 h 1036"/>
                  <a:gd name="T44" fmla="*/ 0 w 232"/>
                  <a:gd name="T45" fmla="*/ 0 h 1036"/>
                  <a:gd name="T46" fmla="*/ 0 w 232"/>
                  <a:gd name="T47" fmla="*/ 0 h 1036"/>
                  <a:gd name="T48" fmla="*/ 0 w 232"/>
                  <a:gd name="T49" fmla="*/ 0 h 1036"/>
                  <a:gd name="T50" fmla="*/ 0 w 232"/>
                  <a:gd name="T51" fmla="*/ 0 h 1036"/>
                  <a:gd name="T52" fmla="*/ 0 w 232"/>
                  <a:gd name="T53" fmla="*/ 0 h 1036"/>
                  <a:gd name="T54" fmla="*/ 0 w 232"/>
                  <a:gd name="T55" fmla="*/ 0 h 1036"/>
                  <a:gd name="T56" fmla="*/ 0 w 232"/>
                  <a:gd name="T57" fmla="*/ 0 h 1036"/>
                  <a:gd name="T58" fmla="*/ 0 w 232"/>
                  <a:gd name="T59" fmla="*/ 0 h 1036"/>
                  <a:gd name="T60" fmla="*/ 0 w 232"/>
                  <a:gd name="T61" fmla="*/ 0 h 1036"/>
                  <a:gd name="T62" fmla="*/ 0 w 232"/>
                  <a:gd name="T63" fmla="*/ 0 h 1036"/>
                  <a:gd name="T64" fmla="*/ 0 w 232"/>
                  <a:gd name="T65" fmla="*/ 0 h 1036"/>
                  <a:gd name="T66" fmla="*/ 0 w 232"/>
                  <a:gd name="T67" fmla="*/ 0 h 1036"/>
                  <a:gd name="T68" fmla="*/ 0 w 232"/>
                  <a:gd name="T69" fmla="*/ 0 h 1036"/>
                  <a:gd name="T70" fmla="*/ 0 w 232"/>
                  <a:gd name="T71" fmla="*/ 0 h 1036"/>
                  <a:gd name="T72" fmla="*/ 0 w 232"/>
                  <a:gd name="T73" fmla="*/ 0 h 1036"/>
                  <a:gd name="T74" fmla="*/ 0 w 232"/>
                  <a:gd name="T75" fmla="*/ 0 h 1036"/>
                  <a:gd name="T76" fmla="*/ 0 w 232"/>
                  <a:gd name="T77" fmla="*/ 0 h 1036"/>
                  <a:gd name="T78" fmla="*/ 0 w 232"/>
                  <a:gd name="T79" fmla="*/ 0 h 1036"/>
                  <a:gd name="T80" fmla="*/ 0 w 232"/>
                  <a:gd name="T81" fmla="*/ 0 h 1036"/>
                  <a:gd name="T82" fmla="*/ 0 w 232"/>
                  <a:gd name="T83" fmla="*/ 0 h 1036"/>
                  <a:gd name="T84" fmla="*/ 0 w 232"/>
                  <a:gd name="T85" fmla="*/ 0 h 1036"/>
                  <a:gd name="T86" fmla="*/ 0 w 232"/>
                  <a:gd name="T87" fmla="*/ 0 h 1036"/>
                  <a:gd name="T88" fmla="*/ 0 w 232"/>
                  <a:gd name="T89" fmla="*/ 0 h 1036"/>
                  <a:gd name="T90" fmla="*/ 0 w 232"/>
                  <a:gd name="T91" fmla="*/ 0 h 1036"/>
                  <a:gd name="T92" fmla="*/ 0 w 232"/>
                  <a:gd name="T93" fmla="*/ 0 h 1036"/>
                  <a:gd name="T94" fmla="*/ 0 w 232"/>
                  <a:gd name="T95" fmla="*/ 0 h 1036"/>
                  <a:gd name="T96" fmla="*/ 0 w 232"/>
                  <a:gd name="T97" fmla="*/ 0 h 1036"/>
                  <a:gd name="T98" fmla="*/ 0 w 232"/>
                  <a:gd name="T99" fmla="*/ 0 h 1036"/>
                  <a:gd name="T100" fmla="*/ 0 w 232"/>
                  <a:gd name="T101" fmla="*/ 0 h 1036"/>
                  <a:gd name="T102" fmla="*/ 0 w 232"/>
                  <a:gd name="T103" fmla="*/ 0 h 1036"/>
                  <a:gd name="T104" fmla="*/ 0 w 232"/>
                  <a:gd name="T105" fmla="*/ 0 h 1036"/>
                  <a:gd name="T106" fmla="*/ 0 w 232"/>
                  <a:gd name="T107" fmla="*/ 0 h 1036"/>
                  <a:gd name="T108" fmla="*/ 0 w 232"/>
                  <a:gd name="T109" fmla="*/ 0 h 1036"/>
                  <a:gd name="T110" fmla="*/ 0 w 232"/>
                  <a:gd name="T111" fmla="*/ 0 h 1036"/>
                  <a:gd name="T112" fmla="*/ 0 w 232"/>
                  <a:gd name="T113" fmla="*/ 0 h 1036"/>
                  <a:gd name="T114" fmla="*/ 0 w 232"/>
                  <a:gd name="T115" fmla="*/ 0 h 1036"/>
                  <a:gd name="T116" fmla="*/ 0 w 232"/>
                  <a:gd name="T117" fmla="*/ 0 h 10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2"/>
                  <a:gd name="T178" fmla="*/ 0 h 1036"/>
                  <a:gd name="T179" fmla="*/ 232 w 232"/>
                  <a:gd name="T180" fmla="*/ 1036 h 10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2" h="1036">
                    <a:moveTo>
                      <a:pt x="199" y="34"/>
                    </a:moveTo>
                    <a:lnTo>
                      <a:pt x="190" y="27"/>
                    </a:lnTo>
                    <a:lnTo>
                      <a:pt x="181" y="20"/>
                    </a:lnTo>
                    <a:lnTo>
                      <a:pt x="171" y="14"/>
                    </a:lnTo>
                    <a:lnTo>
                      <a:pt x="161" y="9"/>
                    </a:lnTo>
                    <a:lnTo>
                      <a:pt x="151" y="6"/>
                    </a:lnTo>
                    <a:lnTo>
                      <a:pt x="139" y="2"/>
                    </a:lnTo>
                    <a:lnTo>
                      <a:pt x="129" y="1"/>
                    </a:lnTo>
                    <a:lnTo>
                      <a:pt x="117" y="0"/>
                    </a:lnTo>
                    <a:lnTo>
                      <a:pt x="94" y="2"/>
                    </a:lnTo>
                    <a:lnTo>
                      <a:pt x="72" y="10"/>
                    </a:lnTo>
                    <a:lnTo>
                      <a:pt x="52" y="20"/>
                    </a:lnTo>
                    <a:lnTo>
                      <a:pt x="35" y="34"/>
                    </a:lnTo>
                    <a:lnTo>
                      <a:pt x="20" y="51"/>
                    </a:lnTo>
                    <a:lnTo>
                      <a:pt x="10" y="71"/>
                    </a:lnTo>
                    <a:lnTo>
                      <a:pt x="2" y="94"/>
                    </a:lnTo>
                    <a:lnTo>
                      <a:pt x="0" y="117"/>
                    </a:lnTo>
                    <a:lnTo>
                      <a:pt x="0" y="919"/>
                    </a:lnTo>
                    <a:lnTo>
                      <a:pt x="1" y="931"/>
                    </a:lnTo>
                    <a:lnTo>
                      <a:pt x="2" y="942"/>
                    </a:lnTo>
                    <a:lnTo>
                      <a:pt x="6" y="953"/>
                    </a:lnTo>
                    <a:lnTo>
                      <a:pt x="10" y="964"/>
                    </a:lnTo>
                    <a:lnTo>
                      <a:pt x="14" y="974"/>
                    </a:lnTo>
                    <a:lnTo>
                      <a:pt x="20" y="984"/>
                    </a:lnTo>
                    <a:lnTo>
                      <a:pt x="27" y="993"/>
                    </a:lnTo>
                    <a:lnTo>
                      <a:pt x="34" y="1002"/>
                    </a:lnTo>
                    <a:lnTo>
                      <a:pt x="43" y="1009"/>
                    </a:lnTo>
                    <a:lnTo>
                      <a:pt x="52" y="1016"/>
                    </a:lnTo>
                    <a:lnTo>
                      <a:pt x="62" y="1022"/>
                    </a:lnTo>
                    <a:lnTo>
                      <a:pt x="72" y="1026"/>
                    </a:lnTo>
                    <a:lnTo>
                      <a:pt x="83" y="1031"/>
                    </a:lnTo>
                    <a:lnTo>
                      <a:pt x="95" y="1034"/>
                    </a:lnTo>
                    <a:lnTo>
                      <a:pt x="105" y="1035"/>
                    </a:lnTo>
                    <a:lnTo>
                      <a:pt x="117" y="1036"/>
                    </a:lnTo>
                    <a:lnTo>
                      <a:pt x="129" y="1035"/>
                    </a:lnTo>
                    <a:lnTo>
                      <a:pt x="139" y="1034"/>
                    </a:lnTo>
                    <a:lnTo>
                      <a:pt x="151" y="1031"/>
                    </a:lnTo>
                    <a:lnTo>
                      <a:pt x="161" y="1026"/>
                    </a:lnTo>
                    <a:lnTo>
                      <a:pt x="171" y="1022"/>
                    </a:lnTo>
                    <a:lnTo>
                      <a:pt x="181" y="1016"/>
                    </a:lnTo>
                    <a:lnTo>
                      <a:pt x="190" y="1009"/>
                    </a:lnTo>
                    <a:lnTo>
                      <a:pt x="199" y="1002"/>
                    </a:lnTo>
                    <a:lnTo>
                      <a:pt x="206" y="993"/>
                    </a:lnTo>
                    <a:lnTo>
                      <a:pt x="212" y="984"/>
                    </a:lnTo>
                    <a:lnTo>
                      <a:pt x="219" y="974"/>
                    </a:lnTo>
                    <a:lnTo>
                      <a:pt x="224" y="964"/>
                    </a:lnTo>
                    <a:lnTo>
                      <a:pt x="227" y="953"/>
                    </a:lnTo>
                    <a:lnTo>
                      <a:pt x="230" y="942"/>
                    </a:lnTo>
                    <a:lnTo>
                      <a:pt x="231" y="931"/>
                    </a:lnTo>
                    <a:lnTo>
                      <a:pt x="232" y="919"/>
                    </a:lnTo>
                    <a:lnTo>
                      <a:pt x="232" y="117"/>
                    </a:lnTo>
                    <a:lnTo>
                      <a:pt x="231" y="105"/>
                    </a:lnTo>
                    <a:lnTo>
                      <a:pt x="230" y="95"/>
                    </a:lnTo>
                    <a:lnTo>
                      <a:pt x="227" y="83"/>
                    </a:lnTo>
                    <a:lnTo>
                      <a:pt x="224" y="72"/>
                    </a:lnTo>
                    <a:lnTo>
                      <a:pt x="219" y="62"/>
                    </a:lnTo>
                    <a:lnTo>
                      <a:pt x="212" y="52"/>
                    </a:lnTo>
                    <a:lnTo>
                      <a:pt x="206" y="43"/>
                    </a:lnTo>
                    <a:lnTo>
                      <a:pt x="199" y="34"/>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53" name="Freeform 234"/>
              <p:cNvSpPr>
                <a:spLocks/>
              </p:cNvSpPr>
              <p:nvPr/>
            </p:nvSpPr>
            <p:spPr bwMode="auto">
              <a:xfrm>
                <a:off x="1195" y="3074"/>
                <a:ext cx="299" cy="113"/>
              </a:xfrm>
              <a:custGeom>
                <a:avLst/>
                <a:gdLst>
                  <a:gd name="T0" fmla="*/ 0 w 896"/>
                  <a:gd name="T1" fmla="*/ 0 h 340"/>
                  <a:gd name="T2" fmla="*/ 0 w 896"/>
                  <a:gd name="T3" fmla="*/ 0 h 340"/>
                  <a:gd name="T4" fmla="*/ 0 w 896"/>
                  <a:gd name="T5" fmla="*/ 0 h 340"/>
                  <a:gd name="T6" fmla="*/ 0 w 896"/>
                  <a:gd name="T7" fmla="*/ 0 h 340"/>
                  <a:gd name="T8" fmla="*/ 0 w 896"/>
                  <a:gd name="T9" fmla="*/ 0 h 340"/>
                  <a:gd name="T10" fmla="*/ 0 w 896"/>
                  <a:gd name="T11" fmla="*/ 0 h 340"/>
                  <a:gd name="T12" fmla="*/ 0 w 896"/>
                  <a:gd name="T13" fmla="*/ 0 h 340"/>
                  <a:gd name="T14" fmla="*/ 0 w 896"/>
                  <a:gd name="T15" fmla="*/ 0 h 340"/>
                  <a:gd name="T16" fmla="*/ 0 w 896"/>
                  <a:gd name="T17" fmla="*/ 0 h 340"/>
                  <a:gd name="T18" fmla="*/ 0 w 896"/>
                  <a:gd name="T19" fmla="*/ 0 h 340"/>
                  <a:gd name="T20" fmla="*/ 0 w 896"/>
                  <a:gd name="T21" fmla="*/ 0 h 340"/>
                  <a:gd name="T22" fmla="*/ 0 w 896"/>
                  <a:gd name="T23" fmla="*/ 0 h 340"/>
                  <a:gd name="T24" fmla="*/ 0 w 896"/>
                  <a:gd name="T25" fmla="*/ 0 h 340"/>
                  <a:gd name="T26" fmla="*/ 0 w 896"/>
                  <a:gd name="T27" fmla="*/ 0 h 340"/>
                  <a:gd name="T28" fmla="*/ 0 w 896"/>
                  <a:gd name="T29" fmla="*/ 0 h 340"/>
                  <a:gd name="T30" fmla="*/ 0 w 896"/>
                  <a:gd name="T31" fmla="*/ 0 h 340"/>
                  <a:gd name="T32" fmla="*/ 0 w 896"/>
                  <a:gd name="T33" fmla="*/ 0 h 340"/>
                  <a:gd name="T34" fmla="*/ 0 w 896"/>
                  <a:gd name="T35" fmla="*/ 0 h 340"/>
                  <a:gd name="T36" fmla="*/ 0 w 896"/>
                  <a:gd name="T37" fmla="*/ 0 h 340"/>
                  <a:gd name="T38" fmla="*/ 0 w 896"/>
                  <a:gd name="T39" fmla="*/ 0 h 340"/>
                  <a:gd name="T40" fmla="*/ 0 w 896"/>
                  <a:gd name="T41" fmla="*/ 0 h 340"/>
                  <a:gd name="T42" fmla="*/ 0 w 896"/>
                  <a:gd name="T43" fmla="*/ 0 h 340"/>
                  <a:gd name="T44" fmla="*/ 0 w 896"/>
                  <a:gd name="T45" fmla="*/ 0 h 340"/>
                  <a:gd name="T46" fmla="*/ 0 w 896"/>
                  <a:gd name="T47" fmla="*/ 0 h 340"/>
                  <a:gd name="T48" fmla="*/ 0 w 896"/>
                  <a:gd name="T49" fmla="*/ 0 h 340"/>
                  <a:gd name="T50" fmla="*/ 0 w 896"/>
                  <a:gd name="T51" fmla="*/ 0 h 340"/>
                  <a:gd name="T52" fmla="*/ 0 w 896"/>
                  <a:gd name="T53" fmla="*/ 0 h 340"/>
                  <a:gd name="T54" fmla="*/ 0 w 896"/>
                  <a:gd name="T55" fmla="*/ 0 h 340"/>
                  <a:gd name="T56" fmla="*/ 0 w 896"/>
                  <a:gd name="T57" fmla="*/ 0 h 340"/>
                  <a:gd name="T58" fmla="*/ 0 w 896"/>
                  <a:gd name="T59" fmla="*/ 0 h 340"/>
                  <a:gd name="T60" fmla="*/ 0 w 896"/>
                  <a:gd name="T61" fmla="*/ 0 h 340"/>
                  <a:gd name="T62" fmla="*/ 0 w 896"/>
                  <a:gd name="T63" fmla="*/ 0 h 340"/>
                  <a:gd name="T64" fmla="*/ 0 w 896"/>
                  <a:gd name="T65" fmla="*/ 0 h 340"/>
                  <a:gd name="T66" fmla="*/ 0 w 896"/>
                  <a:gd name="T67" fmla="*/ 0 h 340"/>
                  <a:gd name="T68" fmla="*/ 0 w 896"/>
                  <a:gd name="T69" fmla="*/ 0 h 340"/>
                  <a:gd name="T70" fmla="*/ 0 w 896"/>
                  <a:gd name="T71" fmla="*/ 0 h 340"/>
                  <a:gd name="T72" fmla="*/ 0 w 896"/>
                  <a:gd name="T73" fmla="*/ 0 h 340"/>
                  <a:gd name="T74" fmla="*/ 0 w 896"/>
                  <a:gd name="T75" fmla="*/ 0 h 340"/>
                  <a:gd name="T76" fmla="*/ 0 w 896"/>
                  <a:gd name="T77" fmla="*/ 0 h 340"/>
                  <a:gd name="T78" fmla="*/ 0 w 896"/>
                  <a:gd name="T79" fmla="*/ 0 h 340"/>
                  <a:gd name="T80" fmla="*/ 0 w 896"/>
                  <a:gd name="T81" fmla="*/ 0 h 340"/>
                  <a:gd name="T82" fmla="*/ 0 w 896"/>
                  <a:gd name="T83" fmla="*/ 0 h 340"/>
                  <a:gd name="T84" fmla="*/ 0 w 896"/>
                  <a:gd name="T85" fmla="*/ 0 h 340"/>
                  <a:gd name="T86" fmla="*/ 0 w 896"/>
                  <a:gd name="T87" fmla="*/ 0 h 340"/>
                  <a:gd name="T88" fmla="*/ 0 w 896"/>
                  <a:gd name="T89" fmla="*/ 0 h 340"/>
                  <a:gd name="T90" fmla="*/ 0 w 896"/>
                  <a:gd name="T91" fmla="*/ 0 h 340"/>
                  <a:gd name="T92" fmla="*/ 0 w 896"/>
                  <a:gd name="T93" fmla="*/ 0 h 340"/>
                  <a:gd name="T94" fmla="*/ 0 w 896"/>
                  <a:gd name="T95" fmla="*/ 0 h 340"/>
                  <a:gd name="T96" fmla="*/ 0 w 896"/>
                  <a:gd name="T97" fmla="*/ 0 h 340"/>
                  <a:gd name="T98" fmla="*/ 0 w 896"/>
                  <a:gd name="T99" fmla="*/ 0 h 3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96"/>
                  <a:gd name="T151" fmla="*/ 0 h 340"/>
                  <a:gd name="T152" fmla="*/ 896 w 896"/>
                  <a:gd name="T153" fmla="*/ 340 h 34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96" h="340">
                    <a:moveTo>
                      <a:pt x="825" y="132"/>
                    </a:moveTo>
                    <a:lnTo>
                      <a:pt x="809" y="117"/>
                    </a:lnTo>
                    <a:lnTo>
                      <a:pt x="791" y="102"/>
                    </a:lnTo>
                    <a:lnTo>
                      <a:pt x="773" y="89"/>
                    </a:lnTo>
                    <a:lnTo>
                      <a:pt x="753" y="77"/>
                    </a:lnTo>
                    <a:lnTo>
                      <a:pt x="732" y="65"/>
                    </a:lnTo>
                    <a:lnTo>
                      <a:pt x="710" y="53"/>
                    </a:lnTo>
                    <a:lnTo>
                      <a:pt x="687" y="44"/>
                    </a:lnTo>
                    <a:lnTo>
                      <a:pt x="663" y="35"/>
                    </a:lnTo>
                    <a:lnTo>
                      <a:pt x="639" y="27"/>
                    </a:lnTo>
                    <a:lnTo>
                      <a:pt x="613" y="20"/>
                    </a:lnTo>
                    <a:lnTo>
                      <a:pt x="587" y="14"/>
                    </a:lnTo>
                    <a:lnTo>
                      <a:pt x="560" y="9"/>
                    </a:lnTo>
                    <a:lnTo>
                      <a:pt x="534" y="5"/>
                    </a:lnTo>
                    <a:lnTo>
                      <a:pt x="505" y="2"/>
                    </a:lnTo>
                    <a:lnTo>
                      <a:pt x="477" y="1"/>
                    </a:lnTo>
                    <a:lnTo>
                      <a:pt x="449" y="0"/>
                    </a:lnTo>
                    <a:lnTo>
                      <a:pt x="403" y="1"/>
                    </a:lnTo>
                    <a:lnTo>
                      <a:pt x="359" y="7"/>
                    </a:lnTo>
                    <a:lnTo>
                      <a:pt x="315" y="13"/>
                    </a:lnTo>
                    <a:lnTo>
                      <a:pt x="275" y="24"/>
                    </a:lnTo>
                    <a:lnTo>
                      <a:pt x="236" y="35"/>
                    </a:lnTo>
                    <a:lnTo>
                      <a:pt x="199" y="50"/>
                    </a:lnTo>
                    <a:lnTo>
                      <a:pt x="164" y="67"/>
                    </a:lnTo>
                    <a:lnTo>
                      <a:pt x="132" y="85"/>
                    </a:lnTo>
                    <a:lnTo>
                      <a:pt x="103" y="106"/>
                    </a:lnTo>
                    <a:lnTo>
                      <a:pt x="77" y="128"/>
                    </a:lnTo>
                    <a:lnTo>
                      <a:pt x="55" y="153"/>
                    </a:lnTo>
                    <a:lnTo>
                      <a:pt x="35" y="177"/>
                    </a:lnTo>
                    <a:lnTo>
                      <a:pt x="21" y="205"/>
                    </a:lnTo>
                    <a:lnTo>
                      <a:pt x="10" y="232"/>
                    </a:lnTo>
                    <a:lnTo>
                      <a:pt x="3" y="261"/>
                    </a:lnTo>
                    <a:lnTo>
                      <a:pt x="0" y="291"/>
                    </a:lnTo>
                    <a:lnTo>
                      <a:pt x="0" y="308"/>
                    </a:lnTo>
                    <a:lnTo>
                      <a:pt x="0" y="340"/>
                    </a:lnTo>
                    <a:lnTo>
                      <a:pt x="33" y="340"/>
                    </a:lnTo>
                    <a:lnTo>
                      <a:pt x="50" y="340"/>
                    </a:lnTo>
                    <a:lnTo>
                      <a:pt x="846" y="340"/>
                    </a:lnTo>
                    <a:lnTo>
                      <a:pt x="863" y="340"/>
                    </a:lnTo>
                    <a:lnTo>
                      <a:pt x="896" y="340"/>
                    </a:lnTo>
                    <a:lnTo>
                      <a:pt x="896" y="308"/>
                    </a:lnTo>
                    <a:lnTo>
                      <a:pt x="896" y="291"/>
                    </a:lnTo>
                    <a:lnTo>
                      <a:pt x="895" y="269"/>
                    </a:lnTo>
                    <a:lnTo>
                      <a:pt x="892" y="248"/>
                    </a:lnTo>
                    <a:lnTo>
                      <a:pt x="886" y="227"/>
                    </a:lnTo>
                    <a:lnTo>
                      <a:pt x="878" y="207"/>
                    </a:lnTo>
                    <a:lnTo>
                      <a:pt x="869" y="188"/>
                    </a:lnTo>
                    <a:lnTo>
                      <a:pt x="856" y="168"/>
                    </a:lnTo>
                    <a:lnTo>
                      <a:pt x="842" y="150"/>
                    </a:lnTo>
                    <a:lnTo>
                      <a:pt x="825" y="132"/>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54" name="Freeform 235"/>
              <p:cNvSpPr>
                <a:spLocks/>
              </p:cNvSpPr>
              <p:nvPr/>
            </p:nvSpPr>
            <p:spPr bwMode="auto">
              <a:xfrm>
                <a:off x="1307" y="2742"/>
                <a:ext cx="78" cy="78"/>
              </a:xfrm>
              <a:custGeom>
                <a:avLst/>
                <a:gdLst>
                  <a:gd name="T0" fmla="*/ 0 w 233"/>
                  <a:gd name="T1" fmla="*/ 0 h 233"/>
                  <a:gd name="T2" fmla="*/ 0 w 233"/>
                  <a:gd name="T3" fmla="*/ 0 h 233"/>
                  <a:gd name="T4" fmla="*/ 0 w 233"/>
                  <a:gd name="T5" fmla="*/ 0 h 233"/>
                  <a:gd name="T6" fmla="*/ 0 w 233"/>
                  <a:gd name="T7" fmla="*/ 0 h 233"/>
                  <a:gd name="T8" fmla="*/ 0 w 233"/>
                  <a:gd name="T9" fmla="*/ 0 h 233"/>
                  <a:gd name="T10" fmla="*/ 0 w 233"/>
                  <a:gd name="T11" fmla="*/ 0 h 233"/>
                  <a:gd name="T12" fmla="*/ 0 w 233"/>
                  <a:gd name="T13" fmla="*/ 0 h 233"/>
                  <a:gd name="T14" fmla="*/ 0 w 233"/>
                  <a:gd name="T15" fmla="*/ 0 h 233"/>
                  <a:gd name="T16" fmla="*/ 0 w 233"/>
                  <a:gd name="T17" fmla="*/ 0 h 233"/>
                  <a:gd name="T18" fmla="*/ 0 w 233"/>
                  <a:gd name="T19" fmla="*/ 0 h 233"/>
                  <a:gd name="T20" fmla="*/ 0 w 233"/>
                  <a:gd name="T21" fmla="*/ 0 h 233"/>
                  <a:gd name="T22" fmla="*/ 0 w 233"/>
                  <a:gd name="T23" fmla="*/ 0 h 233"/>
                  <a:gd name="T24" fmla="*/ 0 w 233"/>
                  <a:gd name="T25" fmla="*/ 0 h 233"/>
                  <a:gd name="T26" fmla="*/ 0 w 233"/>
                  <a:gd name="T27" fmla="*/ 0 h 233"/>
                  <a:gd name="T28" fmla="*/ 0 w 233"/>
                  <a:gd name="T29" fmla="*/ 0 h 233"/>
                  <a:gd name="T30" fmla="*/ 0 w 233"/>
                  <a:gd name="T31" fmla="*/ 0 h 233"/>
                  <a:gd name="T32" fmla="*/ 0 w 233"/>
                  <a:gd name="T33" fmla="*/ 0 h 233"/>
                  <a:gd name="T34" fmla="*/ 0 w 233"/>
                  <a:gd name="T35" fmla="*/ 0 h 233"/>
                  <a:gd name="T36" fmla="*/ 0 w 233"/>
                  <a:gd name="T37" fmla="*/ 0 h 233"/>
                  <a:gd name="T38" fmla="*/ 0 w 233"/>
                  <a:gd name="T39" fmla="*/ 0 h 233"/>
                  <a:gd name="T40" fmla="*/ 0 w 233"/>
                  <a:gd name="T41" fmla="*/ 0 h 233"/>
                  <a:gd name="T42" fmla="*/ 0 w 233"/>
                  <a:gd name="T43" fmla="*/ 0 h 233"/>
                  <a:gd name="T44" fmla="*/ 0 w 233"/>
                  <a:gd name="T45" fmla="*/ 0 h 233"/>
                  <a:gd name="T46" fmla="*/ 0 w 233"/>
                  <a:gd name="T47" fmla="*/ 0 h 233"/>
                  <a:gd name="T48" fmla="*/ 0 w 233"/>
                  <a:gd name="T49" fmla="*/ 0 h 233"/>
                  <a:gd name="T50" fmla="*/ 0 w 233"/>
                  <a:gd name="T51" fmla="*/ 0 h 233"/>
                  <a:gd name="T52" fmla="*/ 0 w 233"/>
                  <a:gd name="T53" fmla="*/ 0 h 233"/>
                  <a:gd name="T54" fmla="*/ 0 w 233"/>
                  <a:gd name="T55" fmla="*/ 0 h 233"/>
                  <a:gd name="T56" fmla="*/ 0 w 233"/>
                  <a:gd name="T57" fmla="*/ 0 h 233"/>
                  <a:gd name="T58" fmla="*/ 0 w 233"/>
                  <a:gd name="T59" fmla="*/ 0 h 233"/>
                  <a:gd name="T60" fmla="*/ 0 w 233"/>
                  <a:gd name="T61" fmla="*/ 0 h 233"/>
                  <a:gd name="T62" fmla="*/ 0 w 233"/>
                  <a:gd name="T63" fmla="*/ 0 h 233"/>
                  <a:gd name="T64" fmla="*/ 0 w 233"/>
                  <a:gd name="T65" fmla="*/ 0 h 233"/>
                  <a:gd name="T66" fmla="*/ 0 w 233"/>
                  <a:gd name="T67" fmla="*/ 0 h 233"/>
                  <a:gd name="T68" fmla="*/ 0 w 233"/>
                  <a:gd name="T69" fmla="*/ 0 h 233"/>
                  <a:gd name="T70" fmla="*/ 0 w 233"/>
                  <a:gd name="T71" fmla="*/ 0 h 233"/>
                  <a:gd name="T72" fmla="*/ 0 w 233"/>
                  <a:gd name="T73" fmla="*/ 0 h 233"/>
                  <a:gd name="T74" fmla="*/ 0 w 233"/>
                  <a:gd name="T75" fmla="*/ 0 h 233"/>
                  <a:gd name="T76" fmla="*/ 0 w 233"/>
                  <a:gd name="T77" fmla="*/ 0 h 233"/>
                  <a:gd name="T78" fmla="*/ 0 w 233"/>
                  <a:gd name="T79" fmla="*/ 0 h 233"/>
                  <a:gd name="T80" fmla="*/ 0 w 233"/>
                  <a:gd name="T81" fmla="*/ 0 h 233"/>
                  <a:gd name="T82" fmla="*/ 0 w 233"/>
                  <a:gd name="T83" fmla="*/ 0 h 233"/>
                  <a:gd name="T84" fmla="*/ 0 w 233"/>
                  <a:gd name="T85" fmla="*/ 0 h 233"/>
                  <a:gd name="T86" fmla="*/ 0 w 233"/>
                  <a:gd name="T87" fmla="*/ 0 h 233"/>
                  <a:gd name="T88" fmla="*/ 0 w 233"/>
                  <a:gd name="T89" fmla="*/ 0 h 233"/>
                  <a:gd name="T90" fmla="*/ 0 w 233"/>
                  <a:gd name="T91" fmla="*/ 0 h 233"/>
                  <a:gd name="T92" fmla="*/ 0 w 233"/>
                  <a:gd name="T93" fmla="*/ 0 h 233"/>
                  <a:gd name="T94" fmla="*/ 0 w 233"/>
                  <a:gd name="T95" fmla="*/ 0 h 233"/>
                  <a:gd name="T96" fmla="*/ 0 w 233"/>
                  <a:gd name="T97" fmla="*/ 0 h 233"/>
                  <a:gd name="T98" fmla="*/ 0 w 233"/>
                  <a:gd name="T99" fmla="*/ 0 h 233"/>
                  <a:gd name="T100" fmla="*/ 0 w 233"/>
                  <a:gd name="T101" fmla="*/ 0 h 233"/>
                  <a:gd name="T102" fmla="*/ 0 w 233"/>
                  <a:gd name="T103" fmla="*/ 0 h 233"/>
                  <a:gd name="T104" fmla="*/ 0 w 233"/>
                  <a:gd name="T105" fmla="*/ 0 h 233"/>
                  <a:gd name="T106" fmla="*/ 0 w 233"/>
                  <a:gd name="T107" fmla="*/ 0 h 233"/>
                  <a:gd name="T108" fmla="*/ 0 w 233"/>
                  <a:gd name="T109" fmla="*/ 0 h 233"/>
                  <a:gd name="T110" fmla="*/ 0 w 233"/>
                  <a:gd name="T111" fmla="*/ 0 h 233"/>
                  <a:gd name="T112" fmla="*/ 0 w 233"/>
                  <a:gd name="T113" fmla="*/ 0 h 23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33"/>
                  <a:gd name="T172" fmla="*/ 0 h 233"/>
                  <a:gd name="T173" fmla="*/ 233 w 233"/>
                  <a:gd name="T174" fmla="*/ 233 h 23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33" h="233">
                    <a:moveTo>
                      <a:pt x="199" y="34"/>
                    </a:moveTo>
                    <a:lnTo>
                      <a:pt x="190" y="26"/>
                    </a:lnTo>
                    <a:lnTo>
                      <a:pt x="181" y="20"/>
                    </a:lnTo>
                    <a:lnTo>
                      <a:pt x="171" y="14"/>
                    </a:lnTo>
                    <a:lnTo>
                      <a:pt x="162" y="8"/>
                    </a:lnTo>
                    <a:lnTo>
                      <a:pt x="151" y="5"/>
                    </a:lnTo>
                    <a:lnTo>
                      <a:pt x="139" y="2"/>
                    </a:lnTo>
                    <a:lnTo>
                      <a:pt x="129" y="1"/>
                    </a:lnTo>
                    <a:lnTo>
                      <a:pt x="117" y="0"/>
                    </a:lnTo>
                    <a:lnTo>
                      <a:pt x="94" y="2"/>
                    </a:lnTo>
                    <a:lnTo>
                      <a:pt x="72" y="9"/>
                    </a:lnTo>
                    <a:lnTo>
                      <a:pt x="51" y="20"/>
                    </a:lnTo>
                    <a:lnTo>
                      <a:pt x="34" y="34"/>
                    </a:lnTo>
                    <a:lnTo>
                      <a:pt x="21" y="52"/>
                    </a:lnTo>
                    <a:lnTo>
                      <a:pt x="10" y="71"/>
                    </a:lnTo>
                    <a:lnTo>
                      <a:pt x="3" y="93"/>
                    </a:lnTo>
                    <a:lnTo>
                      <a:pt x="0" y="116"/>
                    </a:lnTo>
                    <a:lnTo>
                      <a:pt x="2" y="128"/>
                    </a:lnTo>
                    <a:lnTo>
                      <a:pt x="3" y="140"/>
                    </a:lnTo>
                    <a:lnTo>
                      <a:pt x="6" y="150"/>
                    </a:lnTo>
                    <a:lnTo>
                      <a:pt x="9" y="161"/>
                    </a:lnTo>
                    <a:lnTo>
                      <a:pt x="14" y="171"/>
                    </a:lnTo>
                    <a:lnTo>
                      <a:pt x="20" y="181"/>
                    </a:lnTo>
                    <a:lnTo>
                      <a:pt x="27" y="191"/>
                    </a:lnTo>
                    <a:lnTo>
                      <a:pt x="34" y="199"/>
                    </a:lnTo>
                    <a:lnTo>
                      <a:pt x="43" y="206"/>
                    </a:lnTo>
                    <a:lnTo>
                      <a:pt x="52" y="214"/>
                    </a:lnTo>
                    <a:lnTo>
                      <a:pt x="62" y="219"/>
                    </a:lnTo>
                    <a:lnTo>
                      <a:pt x="73" y="224"/>
                    </a:lnTo>
                    <a:lnTo>
                      <a:pt x="83" y="228"/>
                    </a:lnTo>
                    <a:lnTo>
                      <a:pt x="94" y="231"/>
                    </a:lnTo>
                    <a:lnTo>
                      <a:pt x="105" y="232"/>
                    </a:lnTo>
                    <a:lnTo>
                      <a:pt x="117" y="233"/>
                    </a:lnTo>
                    <a:lnTo>
                      <a:pt x="129" y="232"/>
                    </a:lnTo>
                    <a:lnTo>
                      <a:pt x="139" y="231"/>
                    </a:lnTo>
                    <a:lnTo>
                      <a:pt x="151" y="228"/>
                    </a:lnTo>
                    <a:lnTo>
                      <a:pt x="162" y="224"/>
                    </a:lnTo>
                    <a:lnTo>
                      <a:pt x="171" y="219"/>
                    </a:lnTo>
                    <a:lnTo>
                      <a:pt x="181" y="214"/>
                    </a:lnTo>
                    <a:lnTo>
                      <a:pt x="190" y="206"/>
                    </a:lnTo>
                    <a:lnTo>
                      <a:pt x="199" y="199"/>
                    </a:lnTo>
                    <a:lnTo>
                      <a:pt x="206" y="191"/>
                    </a:lnTo>
                    <a:lnTo>
                      <a:pt x="214" y="181"/>
                    </a:lnTo>
                    <a:lnTo>
                      <a:pt x="219" y="171"/>
                    </a:lnTo>
                    <a:lnTo>
                      <a:pt x="224" y="161"/>
                    </a:lnTo>
                    <a:lnTo>
                      <a:pt x="227" y="150"/>
                    </a:lnTo>
                    <a:lnTo>
                      <a:pt x="231" y="140"/>
                    </a:lnTo>
                    <a:lnTo>
                      <a:pt x="232" y="128"/>
                    </a:lnTo>
                    <a:lnTo>
                      <a:pt x="233" y="116"/>
                    </a:lnTo>
                    <a:lnTo>
                      <a:pt x="232" y="105"/>
                    </a:lnTo>
                    <a:lnTo>
                      <a:pt x="231" y="94"/>
                    </a:lnTo>
                    <a:lnTo>
                      <a:pt x="227" y="82"/>
                    </a:lnTo>
                    <a:lnTo>
                      <a:pt x="224" y="72"/>
                    </a:lnTo>
                    <a:lnTo>
                      <a:pt x="219" y="61"/>
                    </a:lnTo>
                    <a:lnTo>
                      <a:pt x="214" y="52"/>
                    </a:lnTo>
                    <a:lnTo>
                      <a:pt x="206" y="42"/>
                    </a:lnTo>
                    <a:lnTo>
                      <a:pt x="199" y="34"/>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55" name="Freeform 236"/>
              <p:cNvSpPr>
                <a:spLocks/>
              </p:cNvSpPr>
              <p:nvPr/>
            </p:nvSpPr>
            <p:spPr bwMode="auto">
              <a:xfrm>
                <a:off x="1318" y="2753"/>
                <a:ext cx="56" cy="56"/>
              </a:xfrm>
              <a:custGeom>
                <a:avLst/>
                <a:gdLst>
                  <a:gd name="T0" fmla="*/ 0 w 167"/>
                  <a:gd name="T1" fmla="*/ 0 h 166"/>
                  <a:gd name="T2" fmla="*/ 0 w 167"/>
                  <a:gd name="T3" fmla="*/ 0 h 166"/>
                  <a:gd name="T4" fmla="*/ 0 w 167"/>
                  <a:gd name="T5" fmla="*/ 0 h 166"/>
                  <a:gd name="T6" fmla="*/ 0 w 167"/>
                  <a:gd name="T7" fmla="*/ 0 h 166"/>
                  <a:gd name="T8" fmla="*/ 0 w 167"/>
                  <a:gd name="T9" fmla="*/ 0 h 166"/>
                  <a:gd name="T10" fmla="*/ 0 w 167"/>
                  <a:gd name="T11" fmla="*/ 0 h 166"/>
                  <a:gd name="T12" fmla="*/ 0 w 167"/>
                  <a:gd name="T13" fmla="*/ 0 h 166"/>
                  <a:gd name="T14" fmla="*/ 0 w 167"/>
                  <a:gd name="T15" fmla="*/ 0 h 166"/>
                  <a:gd name="T16" fmla="*/ 0 w 167"/>
                  <a:gd name="T17" fmla="*/ 0 h 166"/>
                  <a:gd name="T18" fmla="*/ 0 w 167"/>
                  <a:gd name="T19" fmla="*/ 0 h 166"/>
                  <a:gd name="T20" fmla="*/ 0 w 167"/>
                  <a:gd name="T21" fmla="*/ 0 h 166"/>
                  <a:gd name="T22" fmla="*/ 0 w 167"/>
                  <a:gd name="T23" fmla="*/ 0 h 166"/>
                  <a:gd name="T24" fmla="*/ 0 w 167"/>
                  <a:gd name="T25" fmla="*/ 0 h 166"/>
                  <a:gd name="T26" fmla="*/ 0 w 167"/>
                  <a:gd name="T27" fmla="*/ 0 h 166"/>
                  <a:gd name="T28" fmla="*/ 0 w 167"/>
                  <a:gd name="T29" fmla="*/ 0 h 166"/>
                  <a:gd name="T30" fmla="*/ 0 w 167"/>
                  <a:gd name="T31" fmla="*/ 0 h 166"/>
                  <a:gd name="T32" fmla="*/ 0 w 167"/>
                  <a:gd name="T33" fmla="*/ 0 h 166"/>
                  <a:gd name="T34" fmla="*/ 0 w 167"/>
                  <a:gd name="T35" fmla="*/ 0 h 166"/>
                  <a:gd name="T36" fmla="*/ 0 w 167"/>
                  <a:gd name="T37" fmla="*/ 0 h 166"/>
                  <a:gd name="T38" fmla="*/ 0 w 167"/>
                  <a:gd name="T39" fmla="*/ 0 h 166"/>
                  <a:gd name="T40" fmla="*/ 0 w 167"/>
                  <a:gd name="T41" fmla="*/ 0 h 166"/>
                  <a:gd name="T42" fmla="*/ 0 w 167"/>
                  <a:gd name="T43" fmla="*/ 0 h 166"/>
                  <a:gd name="T44" fmla="*/ 0 w 167"/>
                  <a:gd name="T45" fmla="*/ 0 h 166"/>
                  <a:gd name="T46" fmla="*/ 0 w 167"/>
                  <a:gd name="T47" fmla="*/ 0 h 166"/>
                  <a:gd name="T48" fmla="*/ 0 w 167"/>
                  <a:gd name="T49" fmla="*/ 0 h 166"/>
                  <a:gd name="T50" fmla="*/ 0 w 167"/>
                  <a:gd name="T51" fmla="*/ 0 h 166"/>
                  <a:gd name="T52" fmla="*/ 0 w 167"/>
                  <a:gd name="T53" fmla="*/ 0 h 166"/>
                  <a:gd name="T54" fmla="*/ 0 w 167"/>
                  <a:gd name="T55" fmla="*/ 0 h 166"/>
                  <a:gd name="T56" fmla="*/ 0 w 167"/>
                  <a:gd name="T57" fmla="*/ 0 h 166"/>
                  <a:gd name="T58" fmla="*/ 0 w 167"/>
                  <a:gd name="T59" fmla="*/ 0 h 166"/>
                  <a:gd name="T60" fmla="*/ 0 w 167"/>
                  <a:gd name="T61" fmla="*/ 0 h 166"/>
                  <a:gd name="T62" fmla="*/ 0 w 167"/>
                  <a:gd name="T63" fmla="*/ 0 h 166"/>
                  <a:gd name="T64" fmla="*/ 0 w 167"/>
                  <a:gd name="T65" fmla="*/ 0 h 166"/>
                  <a:gd name="T66" fmla="*/ 0 w 167"/>
                  <a:gd name="T67" fmla="*/ 0 h 166"/>
                  <a:gd name="T68" fmla="*/ 0 w 167"/>
                  <a:gd name="T69" fmla="*/ 0 h 166"/>
                  <a:gd name="T70" fmla="*/ 0 w 167"/>
                  <a:gd name="T71" fmla="*/ 0 h 166"/>
                  <a:gd name="T72" fmla="*/ 0 w 167"/>
                  <a:gd name="T73" fmla="*/ 0 h 166"/>
                  <a:gd name="T74" fmla="*/ 0 w 167"/>
                  <a:gd name="T75" fmla="*/ 0 h 166"/>
                  <a:gd name="T76" fmla="*/ 0 w 167"/>
                  <a:gd name="T77" fmla="*/ 0 h 166"/>
                  <a:gd name="T78" fmla="*/ 0 w 167"/>
                  <a:gd name="T79" fmla="*/ 0 h 166"/>
                  <a:gd name="T80" fmla="*/ 0 w 167"/>
                  <a:gd name="T81" fmla="*/ 0 h 166"/>
                  <a:gd name="T82" fmla="*/ 0 w 167"/>
                  <a:gd name="T83" fmla="*/ 0 h 166"/>
                  <a:gd name="T84" fmla="*/ 0 w 167"/>
                  <a:gd name="T85" fmla="*/ 0 h 166"/>
                  <a:gd name="T86" fmla="*/ 0 w 167"/>
                  <a:gd name="T87" fmla="*/ 0 h 166"/>
                  <a:gd name="T88" fmla="*/ 0 w 167"/>
                  <a:gd name="T89" fmla="*/ 0 h 16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7"/>
                  <a:gd name="T136" fmla="*/ 0 h 166"/>
                  <a:gd name="T137" fmla="*/ 167 w 167"/>
                  <a:gd name="T138" fmla="*/ 166 h 16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7" h="166">
                    <a:moveTo>
                      <a:pt x="84" y="166"/>
                    </a:moveTo>
                    <a:lnTo>
                      <a:pt x="93" y="166"/>
                    </a:lnTo>
                    <a:lnTo>
                      <a:pt x="100" y="165"/>
                    </a:lnTo>
                    <a:lnTo>
                      <a:pt x="108" y="163"/>
                    </a:lnTo>
                    <a:lnTo>
                      <a:pt x="116" y="160"/>
                    </a:lnTo>
                    <a:lnTo>
                      <a:pt x="123" y="157"/>
                    </a:lnTo>
                    <a:lnTo>
                      <a:pt x="130" y="152"/>
                    </a:lnTo>
                    <a:lnTo>
                      <a:pt x="136" y="147"/>
                    </a:lnTo>
                    <a:lnTo>
                      <a:pt x="142" y="142"/>
                    </a:lnTo>
                    <a:lnTo>
                      <a:pt x="153" y="129"/>
                    </a:lnTo>
                    <a:lnTo>
                      <a:pt x="160" y="114"/>
                    </a:lnTo>
                    <a:lnTo>
                      <a:pt x="165" y="98"/>
                    </a:lnTo>
                    <a:lnTo>
                      <a:pt x="167" y="82"/>
                    </a:lnTo>
                    <a:lnTo>
                      <a:pt x="165" y="66"/>
                    </a:lnTo>
                    <a:lnTo>
                      <a:pt x="160" y="51"/>
                    </a:lnTo>
                    <a:lnTo>
                      <a:pt x="153" y="37"/>
                    </a:lnTo>
                    <a:lnTo>
                      <a:pt x="142" y="24"/>
                    </a:lnTo>
                    <a:lnTo>
                      <a:pt x="136" y="19"/>
                    </a:lnTo>
                    <a:lnTo>
                      <a:pt x="130" y="13"/>
                    </a:lnTo>
                    <a:lnTo>
                      <a:pt x="123" y="9"/>
                    </a:lnTo>
                    <a:lnTo>
                      <a:pt x="116" y="6"/>
                    </a:lnTo>
                    <a:lnTo>
                      <a:pt x="108" y="3"/>
                    </a:lnTo>
                    <a:lnTo>
                      <a:pt x="100" y="1"/>
                    </a:lnTo>
                    <a:lnTo>
                      <a:pt x="93" y="0"/>
                    </a:lnTo>
                    <a:lnTo>
                      <a:pt x="84" y="0"/>
                    </a:lnTo>
                    <a:lnTo>
                      <a:pt x="67" y="2"/>
                    </a:lnTo>
                    <a:lnTo>
                      <a:pt x="51" y="6"/>
                    </a:lnTo>
                    <a:lnTo>
                      <a:pt x="37" y="13"/>
                    </a:lnTo>
                    <a:lnTo>
                      <a:pt x="25" y="24"/>
                    </a:lnTo>
                    <a:lnTo>
                      <a:pt x="14" y="36"/>
                    </a:lnTo>
                    <a:lnTo>
                      <a:pt x="7" y="51"/>
                    </a:lnTo>
                    <a:lnTo>
                      <a:pt x="2" y="65"/>
                    </a:lnTo>
                    <a:lnTo>
                      <a:pt x="0" y="82"/>
                    </a:lnTo>
                    <a:lnTo>
                      <a:pt x="1" y="98"/>
                    </a:lnTo>
                    <a:lnTo>
                      <a:pt x="7" y="114"/>
                    </a:lnTo>
                    <a:lnTo>
                      <a:pt x="14" y="129"/>
                    </a:lnTo>
                    <a:lnTo>
                      <a:pt x="25" y="142"/>
                    </a:lnTo>
                    <a:lnTo>
                      <a:pt x="31" y="147"/>
                    </a:lnTo>
                    <a:lnTo>
                      <a:pt x="37" y="152"/>
                    </a:lnTo>
                    <a:lnTo>
                      <a:pt x="45" y="157"/>
                    </a:lnTo>
                    <a:lnTo>
                      <a:pt x="52" y="160"/>
                    </a:lnTo>
                    <a:lnTo>
                      <a:pt x="60" y="163"/>
                    </a:lnTo>
                    <a:lnTo>
                      <a:pt x="68" y="165"/>
                    </a:lnTo>
                    <a:lnTo>
                      <a:pt x="76" y="166"/>
                    </a:lnTo>
                    <a:lnTo>
                      <a:pt x="84" y="16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56" name="Freeform 237"/>
              <p:cNvSpPr>
                <a:spLocks/>
              </p:cNvSpPr>
              <p:nvPr/>
            </p:nvSpPr>
            <p:spPr bwMode="auto">
              <a:xfrm>
                <a:off x="1329" y="2764"/>
                <a:ext cx="34" cy="34"/>
              </a:xfrm>
              <a:custGeom>
                <a:avLst/>
                <a:gdLst>
                  <a:gd name="T0" fmla="*/ 0 w 101"/>
                  <a:gd name="T1" fmla="*/ 0 h 100"/>
                  <a:gd name="T2" fmla="*/ 0 w 101"/>
                  <a:gd name="T3" fmla="*/ 0 h 100"/>
                  <a:gd name="T4" fmla="*/ 0 w 101"/>
                  <a:gd name="T5" fmla="*/ 0 h 100"/>
                  <a:gd name="T6" fmla="*/ 0 w 101"/>
                  <a:gd name="T7" fmla="*/ 0 h 100"/>
                  <a:gd name="T8" fmla="*/ 0 w 101"/>
                  <a:gd name="T9" fmla="*/ 0 h 100"/>
                  <a:gd name="T10" fmla="*/ 0 w 101"/>
                  <a:gd name="T11" fmla="*/ 0 h 100"/>
                  <a:gd name="T12" fmla="*/ 0 w 101"/>
                  <a:gd name="T13" fmla="*/ 0 h 100"/>
                  <a:gd name="T14" fmla="*/ 0 w 101"/>
                  <a:gd name="T15" fmla="*/ 0 h 100"/>
                  <a:gd name="T16" fmla="*/ 0 w 101"/>
                  <a:gd name="T17" fmla="*/ 0 h 100"/>
                  <a:gd name="T18" fmla="*/ 0 w 101"/>
                  <a:gd name="T19" fmla="*/ 0 h 100"/>
                  <a:gd name="T20" fmla="*/ 0 w 101"/>
                  <a:gd name="T21" fmla="*/ 0 h 100"/>
                  <a:gd name="T22" fmla="*/ 0 w 101"/>
                  <a:gd name="T23" fmla="*/ 0 h 100"/>
                  <a:gd name="T24" fmla="*/ 0 w 101"/>
                  <a:gd name="T25" fmla="*/ 0 h 100"/>
                  <a:gd name="T26" fmla="*/ 0 w 101"/>
                  <a:gd name="T27" fmla="*/ 0 h 100"/>
                  <a:gd name="T28" fmla="*/ 0 w 101"/>
                  <a:gd name="T29" fmla="*/ 0 h 100"/>
                  <a:gd name="T30" fmla="*/ 0 w 101"/>
                  <a:gd name="T31" fmla="*/ 0 h 100"/>
                  <a:gd name="T32" fmla="*/ 0 w 101"/>
                  <a:gd name="T33" fmla="*/ 0 h 100"/>
                  <a:gd name="T34" fmla="*/ 0 w 101"/>
                  <a:gd name="T35" fmla="*/ 0 h 100"/>
                  <a:gd name="T36" fmla="*/ 0 w 101"/>
                  <a:gd name="T37" fmla="*/ 0 h 100"/>
                  <a:gd name="T38" fmla="*/ 0 w 101"/>
                  <a:gd name="T39" fmla="*/ 0 h 100"/>
                  <a:gd name="T40" fmla="*/ 0 w 101"/>
                  <a:gd name="T41" fmla="*/ 0 h 100"/>
                  <a:gd name="T42" fmla="*/ 0 w 101"/>
                  <a:gd name="T43" fmla="*/ 0 h 100"/>
                  <a:gd name="T44" fmla="*/ 0 w 101"/>
                  <a:gd name="T45" fmla="*/ 0 h 100"/>
                  <a:gd name="T46" fmla="*/ 0 w 101"/>
                  <a:gd name="T47" fmla="*/ 0 h 100"/>
                  <a:gd name="T48" fmla="*/ 0 w 101"/>
                  <a:gd name="T49" fmla="*/ 0 h 100"/>
                  <a:gd name="T50" fmla="*/ 0 w 101"/>
                  <a:gd name="T51" fmla="*/ 0 h 100"/>
                  <a:gd name="T52" fmla="*/ 0 w 101"/>
                  <a:gd name="T53" fmla="*/ 0 h 100"/>
                  <a:gd name="T54" fmla="*/ 0 w 101"/>
                  <a:gd name="T55" fmla="*/ 0 h 100"/>
                  <a:gd name="T56" fmla="*/ 0 w 101"/>
                  <a:gd name="T57" fmla="*/ 0 h 100"/>
                  <a:gd name="T58" fmla="*/ 0 w 101"/>
                  <a:gd name="T59" fmla="*/ 0 h 100"/>
                  <a:gd name="T60" fmla="*/ 0 w 101"/>
                  <a:gd name="T61" fmla="*/ 0 h 100"/>
                  <a:gd name="T62" fmla="*/ 0 w 101"/>
                  <a:gd name="T63" fmla="*/ 0 h 100"/>
                  <a:gd name="T64" fmla="*/ 0 w 101"/>
                  <a:gd name="T65" fmla="*/ 0 h 100"/>
                  <a:gd name="T66" fmla="*/ 0 w 101"/>
                  <a:gd name="T67" fmla="*/ 0 h 100"/>
                  <a:gd name="T68" fmla="*/ 0 w 101"/>
                  <a:gd name="T69" fmla="*/ 0 h 100"/>
                  <a:gd name="T70" fmla="*/ 0 w 101"/>
                  <a:gd name="T71" fmla="*/ 0 h 100"/>
                  <a:gd name="T72" fmla="*/ 0 w 101"/>
                  <a:gd name="T73" fmla="*/ 0 h 100"/>
                  <a:gd name="T74" fmla="*/ 0 w 101"/>
                  <a:gd name="T75" fmla="*/ 0 h 100"/>
                  <a:gd name="T76" fmla="*/ 0 w 101"/>
                  <a:gd name="T77" fmla="*/ 0 h 100"/>
                  <a:gd name="T78" fmla="*/ 0 w 101"/>
                  <a:gd name="T79" fmla="*/ 0 h 100"/>
                  <a:gd name="T80" fmla="*/ 0 w 101"/>
                  <a:gd name="T81" fmla="*/ 0 h 100"/>
                  <a:gd name="T82" fmla="*/ 0 w 101"/>
                  <a:gd name="T83" fmla="*/ 0 h 100"/>
                  <a:gd name="T84" fmla="*/ 0 w 101"/>
                  <a:gd name="T85" fmla="*/ 0 h 100"/>
                  <a:gd name="T86" fmla="*/ 0 w 101"/>
                  <a:gd name="T87" fmla="*/ 0 h 100"/>
                  <a:gd name="T88" fmla="*/ 0 w 101"/>
                  <a:gd name="T89" fmla="*/ 0 h 1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1"/>
                  <a:gd name="T136" fmla="*/ 0 h 100"/>
                  <a:gd name="T137" fmla="*/ 101 w 101"/>
                  <a:gd name="T138" fmla="*/ 100 h 10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1" h="100">
                    <a:moveTo>
                      <a:pt x="0" y="49"/>
                    </a:moveTo>
                    <a:lnTo>
                      <a:pt x="1" y="40"/>
                    </a:lnTo>
                    <a:lnTo>
                      <a:pt x="4" y="30"/>
                    </a:lnTo>
                    <a:lnTo>
                      <a:pt x="9" y="22"/>
                    </a:lnTo>
                    <a:lnTo>
                      <a:pt x="15" y="14"/>
                    </a:lnTo>
                    <a:lnTo>
                      <a:pt x="19" y="11"/>
                    </a:lnTo>
                    <a:lnTo>
                      <a:pt x="22" y="8"/>
                    </a:lnTo>
                    <a:lnTo>
                      <a:pt x="27" y="6"/>
                    </a:lnTo>
                    <a:lnTo>
                      <a:pt x="32" y="4"/>
                    </a:lnTo>
                    <a:lnTo>
                      <a:pt x="36" y="2"/>
                    </a:lnTo>
                    <a:lnTo>
                      <a:pt x="40" y="1"/>
                    </a:lnTo>
                    <a:lnTo>
                      <a:pt x="46" y="0"/>
                    </a:lnTo>
                    <a:lnTo>
                      <a:pt x="51" y="0"/>
                    </a:lnTo>
                    <a:lnTo>
                      <a:pt x="56" y="0"/>
                    </a:lnTo>
                    <a:lnTo>
                      <a:pt x="61" y="1"/>
                    </a:lnTo>
                    <a:lnTo>
                      <a:pt x="66" y="2"/>
                    </a:lnTo>
                    <a:lnTo>
                      <a:pt x="70" y="4"/>
                    </a:lnTo>
                    <a:lnTo>
                      <a:pt x="74" y="6"/>
                    </a:lnTo>
                    <a:lnTo>
                      <a:pt x="79" y="8"/>
                    </a:lnTo>
                    <a:lnTo>
                      <a:pt x="83" y="11"/>
                    </a:lnTo>
                    <a:lnTo>
                      <a:pt x="86" y="14"/>
                    </a:lnTo>
                    <a:lnTo>
                      <a:pt x="92" y="22"/>
                    </a:lnTo>
                    <a:lnTo>
                      <a:pt x="97" y="30"/>
                    </a:lnTo>
                    <a:lnTo>
                      <a:pt x="100" y="40"/>
                    </a:lnTo>
                    <a:lnTo>
                      <a:pt x="101" y="49"/>
                    </a:lnTo>
                    <a:lnTo>
                      <a:pt x="100" y="60"/>
                    </a:lnTo>
                    <a:lnTo>
                      <a:pt x="97" y="68"/>
                    </a:lnTo>
                    <a:lnTo>
                      <a:pt x="92" y="78"/>
                    </a:lnTo>
                    <a:lnTo>
                      <a:pt x="86" y="85"/>
                    </a:lnTo>
                    <a:lnTo>
                      <a:pt x="79" y="92"/>
                    </a:lnTo>
                    <a:lnTo>
                      <a:pt x="70" y="96"/>
                    </a:lnTo>
                    <a:lnTo>
                      <a:pt x="61" y="99"/>
                    </a:lnTo>
                    <a:lnTo>
                      <a:pt x="51" y="100"/>
                    </a:lnTo>
                    <a:lnTo>
                      <a:pt x="46" y="100"/>
                    </a:lnTo>
                    <a:lnTo>
                      <a:pt x="40" y="99"/>
                    </a:lnTo>
                    <a:lnTo>
                      <a:pt x="36" y="98"/>
                    </a:lnTo>
                    <a:lnTo>
                      <a:pt x="32" y="96"/>
                    </a:lnTo>
                    <a:lnTo>
                      <a:pt x="27" y="94"/>
                    </a:lnTo>
                    <a:lnTo>
                      <a:pt x="22" y="92"/>
                    </a:lnTo>
                    <a:lnTo>
                      <a:pt x="19" y="89"/>
                    </a:lnTo>
                    <a:lnTo>
                      <a:pt x="15" y="85"/>
                    </a:lnTo>
                    <a:lnTo>
                      <a:pt x="9" y="78"/>
                    </a:lnTo>
                    <a:lnTo>
                      <a:pt x="4" y="68"/>
                    </a:lnTo>
                    <a:lnTo>
                      <a:pt x="1" y="60"/>
                    </a:lnTo>
                    <a:lnTo>
                      <a:pt x="0" y="49"/>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57" name="Freeform 238"/>
              <p:cNvSpPr>
                <a:spLocks/>
              </p:cNvSpPr>
              <p:nvPr/>
            </p:nvSpPr>
            <p:spPr bwMode="auto">
              <a:xfrm>
                <a:off x="1396" y="2867"/>
                <a:ext cx="244" cy="153"/>
              </a:xfrm>
              <a:custGeom>
                <a:avLst/>
                <a:gdLst>
                  <a:gd name="T0" fmla="*/ 0 w 733"/>
                  <a:gd name="T1" fmla="*/ 0 h 461"/>
                  <a:gd name="T2" fmla="*/ 0 w 733"/>
                  <a:gd name="T3" fmla="*/ 0 h 461"/>
                  <a:gd name="T4" fmla="*/ 0 w 733"/>
                  <a:gd name="T5" fmla="*/ 0 h 461"/>
                  <a:gd name="T6" fmla="*/ 0 w 733"/>
                  <a:gd name="T7" fmla="*/ 0 h 461"/>
                  <a:gd name="T8" fmla="*/ 0 w 733"/>
                  <a:gd name="T9" fmla="*/ 0 h 461"/>
                  <a:gd name="T10" fmla="*/ 0 w 733"/>
                  <a:gd name="T11" fmla="*/ 0 h 461"/>
                  <a:gd name="T12" fmla="*/ 0 w 733"/>
                  <a:gd name="T13" fmla="*/ 0 h 461"/>
                  <a:gd name="T14" fmla="*/ 0 w 733"/>
                  <a:gd name="T15" fmla="*/ 0 h 461"/>
                  <a:gd name="T16" fmla="*/ 0 w 733"/>
                  <a:gd name="T17" fmla="*/ 0 h 461"/>
                  <a:gd name="T18" fmla="*/ 0 w 733"/>
                  <a:gd name="T19" fmla="*/ 0 h 461"/>
                  <a:gd name="T20" fmla="*/ 0 w 733"/>
                  <a:gd name="T21" fmla="*/ 0 h 461"/>
                  <a:gd name="T22" fmla="*/ 0 w 733"/>
                  <a:gd name="T23" fmla="*/ 0 h 461"/>
                  <a:gd name="T24" fmla="*/ 0 w 733"/>
                  <a:gd name="T25" fmla="*/ 0 h 461"/>
                  <a:gd name="T26" fmla="*/ 0 w 733"/>
                  <a:gd name="T27" fmla="*/ 0 h 461"/>
                  <a:gd name="T28" fmla="*/ 0 w 733"/>
                  <a:gd name="T29" fmla="*/ 0 h 461"/>
                  <a:gd name="T30" fmla="*/ 0 w 733"/>
                  <a:gd name="T31" fmla="*/ 0 h 461"/>
                  <a:gd name="T32" fmla="*/ 0 w 733"/>
                  <a:gd name="T33" fmla="*/ 0 h 461"/>
                  <a:gd name="T34" fmla="*/ 0 w 733"/>
                  <a:gd name="T35" fmla="*/ 0 h 461"/>
                  <a:gd name="T36" fmla="*/ 0 w 733"/>
                  <a:gd name="T37" fmla="*/ 0 h 461"/>
                  <a:gd name="T38" fmla="*/ 0 w 733"/>
                  <a:gd name="T39" fmla="*/ 0 h 461"/>
                  <a:gd name="T40" fmla="*/ 0 w 733"/>
                  <a:gd name="T41" fmla="*/ 0 h 461"/>
                  <a:gd name="T42" fmla="*/ 0 w 733"/>
                  <a:gd name="T43" fmla="*/ 0 h 461"/>
                  <a:gd name="T44" fmla="*/ 0 w 733"/>
                  <a:gd name="T45" fmla="*/ 0 h 461"/>
                  <a:gd name="T46" fmla="*/ 0 w 733"/>
                  <a:gd name="T47" fmla="*/ 0 h 461"/>
                  <a:gd name="T48" fmla="*/ 0 w 733"/>
                  <a:gd name="T49" fmla="*/ 0 h 461"/>
                  <a:gd name="T50" fmla="*/ 0 w 733"/>
                  <a:gd name="T51" fmla="*/ 0 h 461"/>
                  <a:gd name="T52" fmla="*/ 0 w 733"/>
                  <a:gd name="T53" fmla="*/ 0 h 461"/>
                  <a:gd name="T54" fmla="*/ 0 w 733"/>
                  <a:gd name="T55" fmla="*/ 0 h 461"/>
                  <a:gd name="T56" fmla="*/ 0 w 733"/>
                  <a:gd name="T57" fmla="*/ 0 h 461"/>
                  <a:gd name="T58" fmla="*/ 0 w 733"/>
                  <a:gd name="T59" fmla="*/ 0 h 461"/>
                  <a:gd name="T60" fmla="*/ 0 w 733"/>
                  <a:gd name="T61" fmla="*/ 0 h 461"/>
                  <a:gd name="T62" fmla="*/ 0 w 733"/>
                  <a:gd name="T63" fmla="*/ 0 h 461"/>
                  <a:gd name="T64" fmla="*/ 0 w 733"/>
                  <a:gd name="T65" fmla="*/ 0 h 461"/>
                  <a:gd name="T66" fmla="*/ 0 w 733"/>
                  <a:gd name="T67" fmla="*/ 0 h 461"/>
                  <a:gd name="T68" fmla="*/ 0 w 733"/>
                  <a:gd name="T69" fmla="*/ 0 h 461"/>
                  <a:gd name="T70" fmla="*/ 0 w 733"/>
                  <a:gd name="T71" fmla="*/ 0 h 461"/>
                  <a:gd name="T72" fmla="*/ 0 w 733"/>
                  <a:gd name="T73" fmla="*/ 0 h 461"/>
                  <a:gd name="T74" fmla="*/ 0 w 733"/>
                  <a:gd name="T75" fmla="*/ 0 h 461"/>
                  <a:gd name="T76" fmla="*/ 0 w 733"/>
                  <a:gd name="T77" fmla="*/ 0 h 461"/>
                  <a:gd name="T78" fmla="*/ 0 w 733"/>
                  <a:gd name="T79" fmla="*/ 0 h 461"/>
                  <a:gd name="T80" fmla="*/ 0 w 733"/>
                  <a:gd name="T81" fmla="*/ 0 h 461"/>
                  <a:gd name="T82" fmla="*/ 0 w 733"/>
                  <a:gd name="T83" fmla="*/ 0 h 4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3"/>
                  <a:gd name="T127" fmla="*/ 0 h 461"/>
                  <a:gd name="T128" fmla="*/ 733 w 733"/>
                  <a:gd name="T129" fmla="*/ 461 h 4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3" h="461">
                    <a:moveTo>
                      <a:pt x="728" y="50"/>
                    </a:moveTo>
                    <a:lnTo>
                      <a:pt x="728" y="50"/>
                    </a:lnTo>
                    <a:lnTo>
                      <a:pt x="728" y="49"/>
                    </a:lnTo>
                    <a:lnTo>
                      <a:pt x="728" y="46"/>
                    </a:lnTo>
                    <a:lnTo>
                      <a:pt x="727" y="40"/>
                    </a:lnTo>
                    <a:lnTo>
                      <a:pt x="725" y="34"/>
                    </a:lnTo>
                    <a:lnTo>
                      <a:pt x="725" y="32"/>
                    </a:lnTo>
                    <a:lnTo>
                      <a:pt x="718" y="0"/>
                    </a:lnTo>
                    <a:lnTo>
                      <a:pt x="686" y="6"/>
                    </a:lnTo>
                    <a:lnTo>
                      <a:pt x="669" y="8"/>
                    </a:lnTo>
                    <a:lnTo>
                      <a:pt x="48" y="119"/>
                    </a:lnTo>
                    <a:lnTo>
                      <a:pt x="31" y="121"/>
                    </a:lnTo>
                    <a:lnTo>
                      <a:pt x="0" y="127"/>
                    </a:lnTo>
                    <a:lnTo>
                      <a:pt x="5" y="160"/>
                    </a:lnTo>
                    <a:lnTo>
                      <a:pt x="5" y="162"/>
                    </a:lnTo>
                    <a:lnTo>
                      <a:pt x="6" y="167"/>
                    </a:lnTo>
                    <a:lnTo>
                      <a:pt x="7" y="173"/>
                    </a:lnTo>
                    <a:lnTo>
                      <a:pt x="7" y="175"/>
                    </a:lnTo>
                    <a:lnTo>
                      <a:pt x="7" y="176"/>
                    </a:lnTo>
                    <a:lnTo>
                      <a:pt x="7" y="177"/>
                    </a:lnTo>
                    <a:lnTo>
                      <a:pt x="8" y="178"/>
                    </a:lnTo>
                    <a:lnTo>
                      <a:pt x="8" y="179"/>
                    </a:lnTo>
                    <a:lnTo>
                      <a:pt x="8" y="180"/>
                    </a:lnTo>
                    <a:lnTo>
                      <a:pt x="8" y="181"/>
                    </a:lnTo>
                    <a:lnTo>
                      <a:pt x="15" y="213"/>
                    </a:lnTo>
                    <a:lnTo>
                      <a:pt x="26" y="244"/>
                    </a:lnTo>
                    <a:lnTo>
                      <a:pt x="39" y="273"/>
                    </a:lnTo>
                    <a:lnTo>
                      <a:pt x="56" y="301"/>
                    </a:lnTo>
                    <a:lnTo>
                      <a:pt x="74" y="328"/>
                    </a:lnTo>
                    <a:lnTo>
                      <a:pt x="96" y="352"/>
                    </a:lnTo>
                    <a:lnTo>
                      <a:pt x="120" y="375"/>
                    </a:lnTo>
                    <a:lnTo>
                      <a:pt x="147" y="395"/>
                    </a:lnTo>
                    <a:lnTo>
                      <a:pt x="162" y="405"/>
                    </a:lnTo>
                    <a:lnTo>
                      <a:pt x="178" y="414"/>
                    </a:lnTo>
                    <a:lnTo>
                      <a:pt x="194" y="423"/>
                    </a:lnTo>
                    <a:lnTo>
                      <a:pt x="210" y="430"/>
                    </a:lnTo>
                    <a:lnTo>
                      <a:pt x="227" y="437"/>
                    </a:lnTo>
                    <a:lnTo>
                      <a:pt x="244" y="443"/>
                    </a:lnTo>
                    <a:lnTo>
                      <a:pt x="262" y="448"/>
                    </a:lnTo>
                    <a:lnTo>
                      <a:pt x="280" y="453"/>
                    </a:lnTo>
                    <a:lnTo>
                      <a:pt x="298" y="456"/>
                    </a:lnTo>
                    <a:lnTo>
                      <a:pt x="316" y="458"/>
                    </a:lnTo>
                    <a:lnTo>
                      <a:pt x="335" y="460"/>
                    </a:lnTo>
                    <a:lnTo>
                      <a:pt x="354" y="461"/>
                    </a:lnTo>
                    <a:lnTo>
                      <a:pt x="372" y="461"/>
                    </a:lnTo>
                    <a:lnTo>
                      <a:pt x="391" y="460"/>
                    </a:lnTo>
                    <a:lnTo>
                      <a:pt x="410" y="458"/>
                    </a:lnTo>
                    <a:lnTo>
                      <a:pt x="428" y="455"/>
                    </a:lnTo>
                    <a:lnTo>
                      <a:pt x="447" y="452"/>
                    </a:lnTo>
                    <a:lnTo>
                      <a:pt x="465" y="446"/>
                    </a:lnTo>
                    <a:lnTo>
                      <a:pt x="483" y="441"/>
                    </a:lnTo>
                    <a:lnTo>
                      <a:pt x="500" y="435"/>
                    </a:lnTo>
                    <a:lnTo>
                      <a:pt x="518" y="428"/>
                    </a:lnTo>
                    <a:lnTo>
                      <a:pt x="534" y="420"/>
                    </a:lnTo>
                    <a:lnTo>
                      <a:pt x="551" y="411"/>
                    </a:lnTo>
                    <a:lnTo>
                      <a:pt x="567" y="403"/>
                    </a:lnTo>
                    <a:lnTo>
                      <a:pt x="581" y="392"/>
                    </a:lnTo>
                    <a:lnTo>
                      <a:pt x="596" y="382"/>
                    </a:lnTo>
                    <a:lnTo>
                      <a:pt x="611" y="370"/>
                    </a:lnTo>
                    <a:lnTo>
                      <a:pt x="625" y="358"/>
                    </a:lnTo>
                    <a:lnTo>
                      <a:pt x="638" y="346"/>
                    </a:lnTo>
                    <a:lnTo>
                      <a:pt x="650" y="332"/>
                    </a:lnTo>
                    <a:lnTo>
                      <a:pt x="662" y="318"/>
                    </a:lnTo>
                    <a:lnTo>
                      <a:pt x="673" y="303"/>
                    </a:lnTo>
                    <a:lnTo>
                      <a:pt x="691" y="274"/>
                    </a:lnTo>
                    <a:lnTo>
                      <a:pt x="706" y="245"/>
                    </a:lnTo>
                    <a:lnTo>
                      <a:pt x="717" y="215"/>
                    </a:lnTo>
                    <a:lnTo>
                      <a:pt x="726" y="183"/>
                    </a:lnTo>
                    <a:lnTo>
                      <a:pt x="731" y="152"/>
                    </a:lnTo>
                    <a:lnTo>
                      <a:pt x="733" y="119"/>
                    </a:lnTo>
                    <a:lnTo>
                      <a:pt x="733" y="87"/>
                    </a:lnTo>
                    <a:lnTo>
                      <a:pt x="729" y="54"/>
                    </a:lnTo>
                    <a:lnTo>
                      <a:pt x="729" y="53"/>
                    </a:lnTo>
                    <a:lnTo>
                      <a:pt x="729" y="52"/>
                    </a:lnTo>
                    <a:lnTo>
                      <a:pt x="728" y="51"/>
                    </a:lnTo>
                    <a:lnTo>
                      <a:pt x="728" y="5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58" name="Freeform 239"/>
              <p:cNvSpPr>
                <a:spLocks/>
              </p:cNvSpPr>
              <p:nvPr/>
            </p:nvSpPr>
            <p:spPr bwMode="auto">
              <a:xfrm>
                <a:off x="1409" y="2879"/>
                <a:ext cx="220"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8"/>
                    </a:lnTo>
                    <a:lnTo>
                      <a:pt x="657" y="17"/>
                    </a:lnTo>
                    <a:lnTo>
                      <a:pt x="654" y="0"/>
                    </a:lnTo>
                    <a:lnTo>
                      <a:pt x="638" y="3"/>
                    </a:lnTo>
                    <a:lnTo>
                      <a:pt x="16" y="114"/>
                    </a:lnTo>
                    <a:lnTo>
                      <a:pt x="0" y="116"/>
                    </a:lnTo>
                    <a:lnTo>
                      <a:pt x="0" y="118"/>
                    </a:lnTo>
                    <a:lnTo>
                      <a:pt x="1" y="123"/>
                    </a:lnTo>
                    <a:lnTo>
                      <a:pt x="2" y="129"/>
                    </a:lnTo>
                    <a:lnTo>
                      <a:pt x="2" y="132"/>
                    </a:lnTo>
                    <a:lnTo>
                      <a:pt x="2" y="133"/>
                    </a:lnTo>
                    <a:lnTo>
                      <a:pt x="2" y="134"/>
                    </a:lnTo>
                    <a:lnTo>
                      <a:pt x="3" y="135"/>
                    </a:lnTo>
                    <a:lnTo>
                      <a:pt x="3" y="136"/>
                    </a:lnTo>
                    <a:lnTo>
                      <a:pt x="3" y="137"/>
                    </a:lnTo>
                    <a:lnTo>
                      <a:pt x="3" y="138"/>
                    </a:lnTo>
                    <a:lnTo>
                      <a:pt x="9" y="167"/>
                    </a:lnTo>
                    <a:lnTo>
                      <a:pt x="19" y="194"/>
                    </a:lnTo>
                    <a:lnTo>
                      <a:pt x="30" y="221"/>
                    </a:lnTo>
                    <a:lnTo>
                      <a:pt x="45" y="245"/>
                    </a:lnTo>
                    <a:lnTo>
                      <a:pt x="62" y="269"/>
                    </a:lnTo>
                    <a:lnTo>
                      <a:pt x="82" y="291"/>
                    </a:lnTo>
                    <a:lnTo>
                      <a:pt x="104" y="312"/>
                    </a:lnTo>
                    <a:lnTo>
                      <a:pt x="128" y="330"/>
                    </a:lnTo>
                    <a:lnTo>
                      <a:pt x="142" y="338"/>
                    </a:lnTo>
                    <a:lnTo>
                      <a:pt x="156" y="347"/>
                    </a:lnTo>
                    <a:lnTo>
                      <a:pt x="170" y="354"/>
                    </a:lnTo>
                    <a:lnTo>
                      <a:pt x="185" y="362"/>
                    </a:lnTo>
                    <a:lnTo>
                      <a:pt x="201" y="368"/>
                    </a:lnTo>
                    <a:lnTo>
                      <a:pt x="217" y="373"/>
                    </a:lnTo>
                    <a:lnTo>
                      <a:pt x="233" y="377"/>
                    </a:lnTo>
                    <a:lnTo>
                      <a:pt x="249" y="382"/>
                    </a:lnTo>
                    <a:lnTo>
                      <a:pt x="266" y="385"/>
                    </a:lnTo>
                    <a:lnTo>
                      <a:pt x="283" y="387"/>
                    </a:lnTo>
                    <a:lnTo>
                      <a:pt x="299" y="388"/>
                    </a:lnTo>
                    <a:lnTo>
                      <a:pt x="316" y="389"/>
                    </a:lnTo>
                    <a:lnTo>
                      <a:pt x="334" y="389"/>
                    </a:lnTo>
                    <a:lnTo>
                      <a:pt x="351" y="388"/>
                    </a:lnTo>
                    <a:lnTo>
                      <a:pt x="368" y="386"/>
                    </a:lnTo>
                    <a:lnTo>
                      <a:pt x="384" y="384"/>
                    </a:lnTo>
                    <a:lnTo>
                      <a:pt x="401" y="381"/>
                    </a:lnTo>
                    <a:lnTo>
                      <a:pt x="417" y="376"/>
                    </a:lnTo>
                    <a:lnTo>
                      <a:pt x="434" y="372"/>
                    </a:lnTo>
                    <a:lnTo>
                      <a:pt x="450" y="366"/>
                    </a:lnTo>
                    <a:lnTo>
                      <a:pt x="466" y="359"/>
                    </a:lnTo>
                    <a:lnTo>
                      <a:pt x="481" y="353"/>
                    </a:lnTo>
                    <a:lnTo>
                      <a:pt x="496" y="345"/>
                    </a:lnTo>
                    <a:lnTo>
                      <a:pt x="511" y="336"/>
                    </a:lnTo>
                    <a:lnTo>
                      <a:pt x="524" y="328"/>
                    </a:lnTo>
                    <a:lnTo>
                      <a:pt x="538" y="317"/>
                    </a:lnTo>
                    <a:lnTo>
                      <a:pt x="551" y="306"/>
                    </a:lnTo>
                    <a:lnTo>
                      <a:pt x="564" y="296"/>
                    </a:lnTo>
                    <a:lnTo>
                      <a:pt x="575" y="284"/>
                    </a:lnTo>
                    <a:lnTo>
                      <a:pt x="587" y="273"/>
                    </a:lnTo>
                    <a:lnTo>
                      <a:pt x="598" y="260"/>
                    </a:lnTo>
                    <a:lnTo>
                      <a:pt x="607" y="246"/>
                    </a:lnTo>
                    <a:lnTo>
                      <a:pt x="623" y="221"/>
                    </a:lnTo>
                    <a:lnTo>
                      <a:pt x="637" y="194"/>
                    </a:lnTo>
                    <a:lnTo>
                      <a:pt x="647" y="167"/>
                    </a:lnTo>
                    <a:lnTo>
                      <a:pt x="655" y="138"/>
                    </a:lnTo>
                    <a:lnTo>
                      <a:pt x="660" y="109"/>
                    </a:lnTo>
                    <a:lnTo>
                      <a:pt x="662" y="81"/>
                    </a:lnTo>
                    <a:lnTo>
                      <a:pt x="661" y="51"/>
                    </a:lnTo>
                    <a:lnTo>
                      <a:pt x="658" y="22"/>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59" name="Freeform 240"/>
              <p:cNvSpPr>
                <a:spLocks/>
              </p:cNvSpPr>
              <p:nvPr/>
            </p:nvSpPr>
            <p:spPr bwMode="auto">
              <a:xfrm>
                <a:off x="1421" y="2892"/>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3"/>
                    </a:moveTo>
                    <a:lnTo>
                      <a:pt x="325" y="315"/>
                    </a:lnTo>
                    <a:lnTo>
                      <a:pt x="309" y="317"/>
                    </a:lnTo>
                    <a:lnTo>
                      <a:pt x="295" y="318"/>
                    </a:lnTo>
                    <a:lnTo>
                      <a:pt x="279" y="318"/>
                    </a:lnTo>
                    <a:lnTo>
                      <a:pt x="264" y="317"/>
                    </a:lnTo>
                    <a:lnTo>
                      <a:pt x="248" y="316"/>
                    </a:lnTo>
                    <a:lnTo>
                      <a:pt x="233" y="314"/>
                    </a:lnTo>
                    <a:lnTo>
                      <a:pt x="218" y="311"/>
                    </a:lnTo>
                    <a:lnTo>
                      <a:pt x="203" y="308"/>
                    </a:lnTo>
                    <a:lnTo>
                      <a:pt x="189" y="304"/>
                    </a:lnTo>
                    <a:lnTo>
                      <a:pt x="175" y="299"/>
                    </a:lnTo>
                    <a:lnTo>
                      <a:pt x="161" y="293"/>
                    </a:lnTo>
                    <a:lnTo>
                      <a:pt x="147" y="287"/>
                    </a:lnTo>
                    <a:lnTo>
                      <a:pt x="134" y="280"/>
                    </a:lnTo>
                    <a:lnTo>
                      <a:pt x="122" y="273"/>
                    </a:lnTo>
                    <a:lnTo>
                      <a:pt x="109" y="264"/>
                    </a:lnTo>
                    <a:lnTo>
                      <a:pt x="89" y="248"/>
                    </a:lnTo>
                    <a:lnTo>
                      <a:pt x="70" y="231"/>
                    </a:lnTo>
                    <a:lnTo>
                      <a:pt x="54" y="213"/>
                    </a:lnTo>
                    <a:lnTo>
                      <a:pt x="39" y="193"/>
                    </a:lnTo>
                    <a:lnTo>
                      <a:pt x="25" y="172"/>
                    </a:lnTo>
                    <a:lnTo>
                      <a:pt x="15" y="151"/>
                    </a:lnTo>
                    <a:lnTo>
                      <a:pt x="6" y="128"/>
                    </a:lnTo>
                    <a:lnTo>
                      <a:pt x="0" y="104"/>
                    </a:lnTo>
                    <a:lnTo>
                      <a:pt x="589" y="0"/>
                    </a:lnTo>
                    <a:lnTo>
                      <a:pt x="591" y="28"/>
                    </a:lnTo>
                    <a:lnTo>
                      <a:pt x="590" y="54"/>
                    </a:lnTo>
                    <a:lnTo>
                      <a:pt x="587" y="81"/>
                    </a:lnTo>
                    <a:lnTo>
                      <a:pt x="581" y="107"/>
                    </a:lnTo>
                    <a:lnTo>
                      <a:pt x="572" y="132"/>
                    </a:lnTo>
                    <a:lnTo>
                      <a:pt x="561" y="156"/>
                    </a:lnTo>
                    <a:lnTo>
                      <a:pt x="547" y="179"/>
                    </a:lnTo>
                    <a:lnTo>
                      <a:pt x="532" y="201"/>
                    </a:lnTo>
                    <a:lnTo>
                      <a:pt x="514" y="222"/>
                    </a:lnTo>
                    <a:lnTo>
                      <a:pt x="494" y="241"/>
                    </a:lnTo>
                    <a:lnTo>
                      <a:pt x="473" y="258"/>
                    </a:lnTo>
                    <a:lnTo>
                      <a:pt x="449" y="273"/>
                    </a:lnTo>
                    <a:lnTo>
                      <a:pt x="424" y="287"/>
                    </a:lnTo>
                    <a:lnTo>
                      <a:pt x="397" y="298"/>
                    </a:lnTo>
                    <a:lnTo>
                      <a:pt x="370" y="307"/>
                    </a:lnTo>
                    <a:lnTo>
                      <a:pt x="340" y="313"/>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60" name="Freeform 241"/>
              <p:cNvSpPr>
                <a:spLocks/>
              </p:cNvSpPr>
              <p:nvPr/>
            </p:nvSpPr>
            <p:spPr bwMode="auto">
              <a:xfrm>
                <a:off x="1499" y="2846"/>
                <a:ext cx="26" cy="45"/>
              </a:xfrm>
              <a:custGeom>
                <a:avLst/>
                <a:gdLst>
                  <a:gd name="T0" fmla="*/ 0 w 76"/>
                  <a:gd name="T1" fmla="*/ 0 h 136"/>
                  <a:gd name="T2" fmla="*/ 0 w 76"/>
                  <a:gd name="T3" fmla="*/ 0 h 136"/>
                  <a:gd name="T4" fmla="*/ 0 w 76"/>
                  <a:gd name="T5" fmla="*/ 0 h 136"/>
                  <a:gd name="T6" fmla="*/ 0 w 76"/>
                  <a:gd name="T7" fmla="*/ 0 h 136"/>
                  <a:gd name="T8" fmla="*/ 0 w 76"/>
                  <a:gd name="T9" fmla="*/ 0 h 136"/>
                  <a:gd name="T10" fmla="*/ 0 60000 65536"/>
                  <a:gd name="T11" fmla="*/ 0 60000 65536"/>
                  <a:gd name="T12" fmla="*/ 0 60000 65536"/>
                  <a:gd name="T13" fmla="*/ 0 60000 65536"/>
                  <a:gd name="T14" fmla="*/ 0 60000 65536"/>
                  <a:gd name="T15" fmla="*/ 0 w 76"/>
                  <a:gd name="T16" fmla="*/ 0 h 136"/>
                  <a:gd name="T17" fmla="*/ 76 w 76"/>
                  <a:gd name="T18" fmla="*/ 136 h 136"/>
                </a:gdLst>
                <a:ahLst/>
                <a:cxnLst>
                  <a:cxn ang="T10">
                    <a:pos x="T0" y="T1"/>
                  </a:cxn>
                  <a:cxn ang="T11">
                    <a:pos x="T2" y="T3"/>
                  </a:cxn>
                  <a:cxn ang="T12">
                    <a:pos x="T4" y="T5"/>
                  </a:cxn>
                  <a:cxn ang="T13">
                    <a:pos x="T6" y="T7"/>
                  </a:cxn>
                  <a:cxn ang="T14">
                    <a:pos x="T8" y="T9"/>
                  </a:cxn>
                </a:cxnLst>
                <a:rect l="T15" t="T16" r="T17" b="T18"/>
                <a:pathLst>
                  <a:path w="76" h="136">
                    <a:moveTo>
                      <a:pt x="0" y="10"/>
                    </a:moveTo>
                    <a:lnTo>
                      <a:pt x="22" y="136"/>
                    </a:lnTo>
                    <a:lnTo>
                      <a:pt x="76" y="127"/>
                    </a:lnTo>
                    <a:lnTo>
                      <a:pt x="54" y="0"/>
                    </a:lnTo>
                    <a:lnTo>
                      <a:pt x="0" y="1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61" name="Freeform 242"/>
              <p:cNvSpPr>
                <a:spLocks/>
              </p:cNvSpPr>
              <p:nvPr/>
            </p:nvSpPr>
            <p:spPr bwMode="auto">
              <a:xfrm>
                <a:off x="1048" y="2928"/>
                <a:ext cx="245" cy="153"/>
              </a:xfrm>
              <a:custGeom>
                <a:avLst/>
                <a:gdLst>
                  <a:gd name="T0" fmla="*/ 0 w 734"/>
                  <a:gd name="T1" fmla="*/ 0 h 460"/>
                  <a:gd name="T2" fmla="*/ 0 w 734"/>
                  <a:gd name="T3" fmla="*/ 0 h 460"/>
                  <a:gd name="T4" fmla="*/ 0 w 734"/>
                  <a:gd name="T5" fmla="*/ 0 h 460"/>
                  <a:gd name="T6" fmla="*/ 0 w 734"/>
                  <a:gd name="T7" fmla="*/ 0 h 460"/>
                  <a:gd name="T8" fmla="*/ 0 w 734"/>
                  <a:gd name="T9" fmla="*/ 0 h 460"/>
                  <a:gd name="T10" fmla="*/ 0 w 734"/>
                  <a:gd name="T11" fmla="*/ 0 h 460"/>
                  <a:gd name="T12" fmla="*/ 0 w 734"/>
                  <a:gd name="T13" fmla="*/ 0 h 460"/>
                  <a:gd name="T14" fmla="*/ 0 w 734"/>
                  <a:gd name="T15" fmla="*/ 0 h 460"/>
                  <a:gd name="T16" fmla="*/ 0 w 734"/>
                  <a:gd name="T17" fmla="*/ 0 h 460"/>
                  <a:gd name="T18" fmla="*/ 0 w 734"/>
                  <a:gd name="T19" fmla="*/ 0 h 460"/>
                  <a:gd name="T20" fmla="*/ 0 w 734"/>
                  <a:gd name="T21" fmla="*/ 0 h 460"/>
                  <a:gd name="T22" fmla="*/ 0 w 734"/>
                  <a:gd name="T23" fmla="*/ 0 h 460"/>
                  <a:gd name="T24" fmla="*/ 0 w 734"/>
                  <a:gd name="T25" fmla="*/ 0 h 460"/>
                  <a:gd name="T26" fmla="*/ 0 w 734"/>
                  <a:gd name="T27" fmla="*/ 0 h 460"/>
                  <a:gd name="T28" fmla="*/ 0 w 734"/>
                  <a:gd name="T29" fmla="*/ 0 h 460"/>
                  <a:gd name="T30" fmla="*/ 0 w 734"/>
                  <a:gd name="T31" fmla="*/ 0 h 460"/>
                  <a:gd name="T32" fmla="*/ 0 w 734"/>
                  <a:gd name="T33" fmla="*/ 0 h 460"/>
                  <a:gd name="T34" fmla="*/ 0 w 734"/>
                  <a:gd name="T35" fmla="*/ 0 h 460"/>
                  <a:gd name="T36" fmla="*/ 0 w 734"/>
                  <a:gd name="T37" fmla="*/ 0 h 460"/>
                  <a:gd name="T38" fmla="*/ 0 w 734"/>
                  <a:gd name="T39" fmla="*/ 0 h 460"/>
                  <a:gd name="T40" fmla="*/ 0 w 734"/>
                  <a:gd name="T41" fmla="*/ 0 h 460"/>
                  <a:gd name="T42" fmla="*/ 0 w 734"/>
                  <a:gd name="T43" fmla="*/ 0 h 460"/>
                  <a:gd name="T44" fmla="*/ 0 w 734"/>
                  <a:gd name="T45" fmla="*/ 0 h 460"/>
                  <a:gd name="T46" fmla="*/ 0 w 734"/>
                  <a:gd name="T47" fmla="*/ 0 h 460"/>
                  <a:gd name="T48" fmla="*/ 0 w 734"/>
                  <a:gd name="T49" fmla="*/ 0 h 460"/>
                  <a:gd name="T50" fmla="*/ 0 w 734"/>
                  <a:gd name="T51" fmla="*/ 0 h 460"/>
                  <a:gd name="T52" fmla="*/ 0 w 734"/>
                  <a:gd name="T53" fmla="*/ 0 h 460"/>
                  <a:gd name="T54" fmla="*/ 0 w 734"/>
                  <a:gd name="T55" fmla="*/ 0 h 460"/>
                  <a:gd name="T56" fmla="*/ 0 w 734"/>
                  <a:gd name="T57" fmla="*/ 0 h 460"/>
                  <a:gd name="T58" fmla="*/ 0 w 734"/>
                  <a:gd name="T59" fmla="*/ 0 h 460"/>
                  <a:gd name="T60" fmla="*/ 0 w 734"/>
                  <a:gd name="T61" fmla="*/ 0 h 460"/>
                  <a:gd name="T62" fmla="*/ 0 w 734"/>
                  <a:gd name="T63" fmla="*/ 0 h 460"/>
                  <a:gd name="T64" fmla="*/ 0 w 734"/>
                  <a:gd name="T65" fmla="*/ 0 h 460"/>
                  <a:gd name="T66" fmla="*/ 0 w 734"/>
                  <a:gd name="T67" fmla="*/ 0 h 460"/>
                  <a:gd name="T68" fmla="*/ 0 w 734"/>
                  <a:gd name="T69" fmla="*/ 0 h 460"/>
                  <a:gd name="T70" fmla="*/ 0 w 734"/>
                  <a:gd name="T71" fmla="*/ 0 h 460"/>
                  <a:gd name="T72" fmla="*/ 0 w 734"/>
                  <a:gd name="T73" fmla="*/ 0 h 460"/>
                  <a:gd name="T74" fmla="*/ 0 w 734"/>
                  <a:gd name="T75" fmla="*/ 0 h 460"/>
                  <a:gd name="T76" fmla="*/ 0 w 734"/>
                  <a:gd name="T77" fmla="*/ 0 h 460"/>
                  <a:gd name="T78" fmla="*/ 0 w 734"/>
                  <a:gd name="T79" fmla="*/ 0 h 460"/>
                  <a:gd name="T80" fmla="*/ 0 w 734"/>
                  <a:gd name="T81" fmla="*/ 0 h 460"/>
                  <a:gd name="T82" fmla="*/ 0 w 734"/>
                  <a:gd name="T83" fmla="*/ 0 h 4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4"/>
                  <a:gd name="T127" fmla="*/ 0 h 460"/>
                  <a:gd name="T128" fmla="*/ 734 w 734"/>
                  <a:gd name="T129" fmla="*/ 460 h 46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4" h="460">
                    <a:moveTo>
                      <a:pt x="729" y="49"/>
                    </a:moveTo>
                    <a:lnTo>
                      <a:pt x="729" y="49"/>
                    </a:lnTo>
                    <a:lnTo>
                      <a:pt x="729" y="48"/>
                    </a:lnTo>
                    <a:lnTo>
                      <a:pt x="729" y="46"/>
                    </a:lnTo>
                    <a:lnTo>
                      <a:pt x="728" y="40"/>
                    </a:lnTo>
                    <a:lnTo>
                      <a:pt x="726" y="34"/>
                    </a:lnTo>
                    <a:lnTo>
                      <a:pt x="726" y="32"/>
                    </a:lnTo>
                    <a:lnTo>
                      <a:pt x="719" y="0"/>
                    </a:lnTo>
                    <a:lnTo>
                      <a:pt x="687" y="6"/>
                    </a:lnTo>
                    <a:lnTo>
                      <a:pt x="670" y="9"/>
                    </a:lnTo>
                    <a:lnTo>
                      <a:pt x="48" y="118"/>
                    </a:lnTo>
                    <a:lnTo>
                      <a:pt x="32" y="121"/>
                    </a:lnTo>
                    <a:lnTo>
                      <a:pt x="0" y="127"/>
                    </a:lnTo>
                    <a:lnTo>
                      <a:pt x="6" y="159"/>
                    </a:lnTo>
                    <a:lnTo>
                      <a:pt x="6" y="162"/>
                    </a:lnTo>
                    <a:lnTo>
                      <a:pt x="7" y="167"/>
                    </a:lnTo>
                    <a:lnTo>
                      <a:pt x="8" y="173"/>
                    </a:lnTo>
                    <a:lnTo>
                      <a:pt x="8" y="175"/>
                    </a:lnTo>
                    <a:lnTo>
                      <a:pt x="8" y="176"/>
                    </a:lnTo>
                    <a:lnTo>
                      <a:pt x="9" y="177"/>
                    </a:lnTo>
                    <a:lnTo>
                      <a:pt x="9" y="178"/>
                    </a:lnTo>
                    <a:lnTo>
                      <a:pt x="9" y="181"/>
                    </a:lnTo>
                    <a:lnTo>
                      <a:pt x="9" y="182"/>
                    </a:lnTo>
                    <a:lnTo>
                      <a:pt x="16" y="213"/>
                    </a:lnTo>
                    <a:lnTo>
                      <a:pt x="27" y="243"/>
                    </a:lnTo>
                    <a:lnTo>
                      <a:pt x="40" y="273"/>
                    </a:lnTo>
                    <a:lnTo>
                      <a:pt x="57" y="300"/>
                    </a:lnTo>
                    <a:lnTo>
                      <a:pt x="75" y="327"/>
                    </a:lnTo>
                    <a:lnTo>
                      <a:pt x="97" y="351"/>
                    </a:lnTo>
                    <a:lnTo>
                      <a:pt x="121" y="375"/>
                    </a:lnTo>
                    <a:lnTo>
                      <a:pt x="148" y="395"/>
                    </a:lnTo>
                    <a:lnTo>
                      <a:pt x="163" y="404"/>
                    </a:lnTo>
                    <a:lnTo>
                      <a:pt x="179" y="414"/>
                    </a:lnTo>
                    <a:lnTo>
                      <a:pt x="195" y="422"/>
                    </a:lnTo>
                    <a:lnTo>
                      <a:pt x="212" y="430"/>
                    </a:lnTo>
                    <a:lnTo>
                      <a:pt x="228" y="436"/>
                    </a:lnTo>
                    <a:lnTo>
                      <a:pt x="245" y="442"/>
                    </a:lnTo>
                    <a:lnTo>
                      <a:pt x="263" y="448"/>
                    </a:lnTo>
                    <a:lnTo>
                      <a:pt x="281" y="452"/>
                    </a:lnTo>
                    <a:lnTo>
                      <a:pt x="299" y="455"/>
                    </a:lnTo>
                    <a:lnTo>
                      <a:pt x="318" y="458"/>
                    </a:lnTo>
                    <a:lnTo>
                      <a:pt x="336" y="459"/>
                    </a:lnTo>
                    <a:lnTo>
                      <a:pt x="355" y="460"/>
                    </a:lnTo>
                    <a:lnTo>
                      <a:pt x="373" y="460"/>
                    </a:lnTo>
                    <a:lnTo>
                      <a:pt x="392" y="459"/>
                    </a:lnTo>
                    <a:lnTo>
                      <a:pt x="411" y="458"/>
                    </a:lnTo>
                    <a:lnTo>
                      <a:pt x="429" y="455"/>
                    </a:lnTo>
                    <a:lnTo>
                      <a:pt x="448" y="451"/>
                    </a:lnTo>
                    <a:lnTo>
                      <a:pt x="466" y="447"/>
                    </a:lnTo>
                    <a:lnTo>
                      <a:pt x="484" y="441"/>
                    </a:lnTo>
                    <a:lnTo>
                      <a:pt x="501" y="435"/>
                    </a:lnTo>
                    <a:lnTo>
                      <a:pt x="519" y="428"/>
                    </a:lnTo>
                    <a:lnTo>
                      <a:pt x="535" y="420"/>
                    </a:lnTo>
                    <a:lnTo>
                      <a:pt x="552" y="412"/>
                    </a:lnTo>
                    <a:lnTo>
                      <a:pt x="568" y="402"/>
                    </a:lnTo>
                    <a:lnTo>
                      <a:pt x="583" y="392"/>
                    </a:lnTo>
                    <a:lnTo>
                      <a:pt x="597" y="381"/>
                    </a:lnTo>
                    <a:lnTo>
                      <a:pt x="612" y="369"/>
                    </a:lnTo>
                    <a:lnTo>
                      <a:pt x="625" y="357"/>
                    </a:lnTo>
                    <a:lnTo>
                      <a:pt x="639" y="344"/>
                    </a:lnTo>
                    <a:lnTo>
                      <a:pt x="650" y="330"/>
                    </a:lnTo>
                    <a:lnTo>
                      <a:pt x="662" y="316"/>
                    </a:lnTo>
                    <a:lnTo>
                      <a:pt x="673" y="301"/>
                    </a:lnTo>
                    <a:lnTo>
                      <a:pt x="691" y="273"/>
                    </a:lnTo>
                    <a:lnTo>
                      <a:pt x="705" y="243"/>
                    </a:lnTo>
                    <a:lnTo>
                      <a:pt x="717" y="213"/>
                    </a:lnTo>
                    <a:lnTo>
                      <a:pt x="727" y="183"/>
                    </a:lnTo>
                    <a:lnTo>
                      <a:pt x="732" y="151"/>
                    </a:lnTo>
                    <a:lnTo>
                      <a:pt x="734" y="119"/>
                    </a:lnTo>
                    <a:lnTo>
                      <a:pt x="734" y="86"/>
                    </a:lnTo>
                    <a:lnTo>
                      <a:pt x="730" y="54"/>
                    </a:lnTo>
                    <a:lnTo>
                      <a:pt x="730" y="53"/>
                    </a:lnTo>
                    <a:lnTo>
                      <a:pt x="730" y="51"/>
                    </a:lnTo>
                    <a:lnTo>
                      <a:pt x="729" y="50"/>
                    </a:lnTo>
                    <a:lnTo>
                      <a:pt x="729" y="49"/>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62" name="Freeform 243"/>
              <p:cNvSpPr>
                <a:spLocks/>
              </p:cNvSpPr>
              <p:nvPr/>
            </p:nvSpPr>
            <p:spPr bwMode="auto">
              <a:xfrm>
                <a:off x="1061" y="2941"/>
                <a:ext cx="221"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7"/>
                    </a:lnTo>
                    <a:lnTo>
                      <a:pt x="657" y="15"/>
                    </a:lnTo>
                    <a:lnTo>
                      <a:pt x="654" y="0"/>
                    </a:lnTo>
                    <a:lnTo>
                      <a:pt x="638" y="3"/>
                    </a:lnTo>
                    <a:lnTo>
                      <a:pt x="16" y="112"/>
                    </a:lnTo>
                    <a:lnTo>
                      <a:pt x="0" y="115"/>
                    </a:lnTo>
                    <a:lnTo>
                      <a:pt x="0" y="117"/>
                    </a:lnTo>
                    <a:lnTo>
                      <a:pt x="1" y="123"/>
                    </a:lnTo>
                    <a:lnTo>
                      <a:pt x="2" y="129"/>
                    </a:lnTo>
                    <a:lnTo>
                      <a:pt x="2" y="131"/>
                    </a:lnTo>
                    <a:lnTo>
                      <a:pt x="2" y="132"/>
                    </a:lnTo>
                    <a:lnTo>
                      <a:pt x="2" y="133"/>
                    </a:lnTo>
                    <a:lnTo>
                      <a:pt x="3" y="134"/>
                    </a:lnTo>
                    <a:lnTo>
                      <a:pt x="3" y="135"/>
                    </a:lnTo>
                    <a:lnTo>
                      <a:pt x="3" y="136"/>
                    </a:lnTo>
                    <a:lnTo>
                      <a:pt x="9" y="165"/>
                    </a:lnTo>
                    <a:lnTo>
                      <a:pt x="19" y="191"/>
                    </a:lnTo>
                    <a:lnTo>
                      <a:pt x="30" y="218"/>
                    </a:lnTo>
                    <a:lnTo>
                      <a:pt x="45" y="243"/>
                    </a:lnTo>
                    <a:lnTo>
                      <a:pt x="62" y="267"/>
                    </a:lnTo>
                    <a:lnTo>
                      <a:pt x="82" y="289"/>
                    </a:lnTo>
                    <a:lnTo>
                      <a:pt x="104" y="310"/>
                    </a:lnTo>
                    <a:lnTo>
                      <a:pt x="128" y="328"/>
                    </a:lnTo>
                    <a:lnTo>
                      <a:pt x="142" y="338"/>
                    </a:lnTo>
                    <a:lnTo>
                      <a:pt x="156" y="346"/>
                    </a:lnTo>
                    <a:lnTo>
                      <a:pt x="170" y="354"/>
                    </a:lnTo>
                    <a:lnTo>
                      <a:pt x="185" y="360"/>
                    </a:lnTo>
                    <a:lnTo>
                      <a:pt x="201" y="366"/>
                    </a:lnTo>
                    <a:lnTo>
                      <a:pt x="217" y="373"/>
                    </a:lnTo>
                    <a:lnTo>
                      <a:pt x="233" y="377"/>
                    </a:lnTo>
                    <a:lnTo>
                      <a:pt x="249" y="381"/>
                    </a:lnTo>
                    <a:lnTo>
                      <a:pt x="266" y="384"/>
                    </a:lnTo>
                    <a:lnTo>
                      <a:pt x="283" y="386"/>
                    </a:lnTo>
                    <a:lnTo>
                      <a:pt x="299" y="388"/>
                    </a:lnTo>
                    <a:lnTo>
                      <a:pt x="316" y="389"/>
                    </a:lnTo>
                    <a:lnTo>
                      <a:pt x="334" y="389"/>
                    </a:lnTo>
                    <a:lnTo>
                      <a:pt x="351" y="388"/>
                    </a:lnTo>
                    <a:lnTo>
                      <a:pt x="368" y="385"/>
                    </a:lnTo>
                    <a:lnTo>
                      <a:pt x="385" y="383"/>
                    </a:lnTo>
                    <a:lnTo>
                      <a:pt x="401" y="380"/>
                    </a:lnTo>
                    <a:lnTo>
                      <a:pt x="417" y="376"/>
                    </a:lnTo>
                    <a:lnTo>
                      <a:pt x="434" y="371"/>
                    </a:lnTo>
                    <a:lnTo>
                      <a:pt x="450" y="365"/>
                    </a:lnTo>
                    <a:lnTo>
                      <a:pt x="466" y="359"/>
                    </a:lnTo>
                    <a:lnTo>
                      <a:pt x="481" y="351"/>
                    </a:lnTo>
                    <a:lnTo>
                      <a:pt x="496" y="343"/>
                    </a:lnTo>
                    <a:lnTo>
                      <a:pt x="511" y="335"/>
                    </a:lnTo>
                    <a:lnTo>
                      <a:pt x="524" y="325"/>
                    </a:lnTo>
                    <a:lnTo>
                      <a:pt x="538" y="315"/>
                    </a:lnTo>
                    <a:lnTo>
                      <a:pt x="551" y="305"/>
                    </a:lnTo>
                    <a:lnTo>
                      <a:pt x="564" y="294"/>
                    </a:lnTo>
                    <a:lnTo>
                      <a:pt x="575" y="283"/>
                    </a:lnTo>
                    <a:lnTo>
                      <a:pt x="587" y="270"/>
                    </a:lnTo>
                    <a:lnTo>
                      <a:pt x="598" y="257"/>
                    </a:lnTo>
                    <a:lnTo>
                      <a:pt x="607" y="243"/>
                    </a:lnTo>
                    <a:lnTo>
                      <a:pt x="623" y="218"/>
                    </a:lnTo>
                    <a:lnTo>
                      <a:pt x="637" y="191"/>
                    </a:lnTo>
                    <a:lnTo>
                      <a:pt x="647" y="165"/>
                    </a:lnTo>
                    <a:lnTo>
                      <a:pt x="655" y="136"/>
                    </a:lnTo>
                    <a:lnTo>
                      <a:pt x="660" y="108"/>
                    </a:lnTo>
                    <a:lnTo>
                      <a:pt x="662" y="79"/>
                    </a:lnTo>
                    <a:lnTo>
                      <a:pt x="661" y="49"/>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63" name="Freeform 244"/>
              <p:cNvSpPr>
                <a:spLocks/>
              </p:cNvSpPr>
              <p:nvPr/>
            </p:nvSpPr>
            <p:spPr bwMode="auto">
              <a:xfrm>
                <a:off x="1074" y="2954"/>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2"/>
                    </a:moveTo>
                    <a:lnTo>
                      <a:pt x="325" y="315"/>
                    </a:lnTo>
                    <a:lnTo>
                      <a:pt x="309" y="317"/>
                    </a:lnTo>
                    <a:lnTo>
                      <a:pt x="295" y="318"/>
                    </a:lnTo>
                    <a:lnTo>
                      <a:pt x="279" y="318"/>
                    </a:lnTo>
                    <a:lnTo>
                      <a:pt x="264" y="317"/>
                    </a:lnTo>
                    <a:lnTo>
                      <a:pt x="248" y="316"/>
                    </a:lnTo>
                    <a:lnTo>
                      <a:pt x="233" y="313"/>
                    </a:lnTo>
                    <a:lnTo>
                      <a:pt x="218" y="310"/>
                    </a:lnTo>
                    <a:lnTo>
                      <a:pt x="203" y="307"/>
                    </a:lnTo>
                    <a:lnTo>
                      <a:pt x="189" y="303"/>
                    </a:lnTo>
                    <a:lnTo>
                      <a:pt x="175" y="298"/>
                    </a:lnTo>
                    <a:lnTo>
                      <a:pt x="161" y="292"/>
                    </a:lnTo>
                    <a:lnTo>
                      <a:pt x="147" y="286"/>
                    </a:lnTo>
                    <a:lnTo>
                      <a:pt x="135" y="279"/>
                    </a:lnTo>
                    <a:lnTo>
                      <a:pt x="122" y="271"/>
                    </a:lnTo>
                    <a:lnTo>
                      <a:pt x="109" y="263"/>
                    </a:lnTo>
                    <a:lnTo>
                      <a:pt x="89" y="247"/>
                    </a:lnTo>
                    <a:lnTo>
                      <a:pt x="70" y="230"/>
                    </a:lnTo>
                    <a:lnTo>
                      <a:pt x="53" y="212"/>
                    </a:lnTo>
                    <a:lnTo>
                      <a:pt x="38" y="193"/>
                    </a:lnTo>
                    <a:lnTo>
                      <a:pt x="25" y="171"/>
                    </a:lnTo>
                    <a:lnTo>
                      <a:pt x="15" y="150"/>
                    </a:lnTo>
                    <a:lnTo>
                      <a:pt x="6" y="127"/>
                    </a:lnTo>
                    <a:lnTo>
                      <a:pt x="0" y="104"/>
                    </a:lnTo>
                    <a:lnTo>
                      <a:pt x="589" y="0"/>
                    </a:lnTo>
                    <a:lnTo>
                      <a:pt x="591" y="27"/>
                    </a:lnTo>
                    <a:lnTo>
                      <a:pt x="590" y="54"/>
                    </a:lnTo>
                    <a:lnTo>
                      <a:pt x="587" y="80"/>
                    </a:lnTo>
                    <a:lnTo>
                      <a:pt x="581" y="107"/>
                    </a:lnTo>
                    <a:lnTo>
                      <a:pt x="572" y="131"/>
                    </a:lnTo>
                    <a:lnTo>
                      <a:pt x="561" y="156"/>
                    </a:lnTo>
                    <a:lnTo>
                      <a:pt x="547" y="179"/>
                    </a:lnTo>
                    <a:lnTo>
                      <a:pt x="532" y="200"/>
                    </a:lnTo>
                    <a:lnTo>
                      <a:pt x="514" y="221"/>
                    </a:lnTo>
                    <a:lnTo>
                      <a:pt x="494" y="240"/>
                    </a:lnTo>
                    <a:lnTo>
                      <a:pt x="473" y="257"/>
                    </a:lnTo>
                    <a:lnTo>
                      <a:pt x="449" y="272"/>
                    </a:lnTo>
                    <a:lnTo>
                      <a:pt x="424" y="286"/>
                    </a:lnTo>
                    <a:lnTo>
                      <a:pt x="397" y="298"/>
                    </a:lnTo>
                    <a:lnTo>
                      <a:pt x="370" y="306"/>
                    </a:lnTo>
                    <a:lnTo>
                      <a:pt x="340" y="312"/>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64" name="Freeform 245"/>
              <p:cNvSpPr>
                <a:spLocks/>
              </p:cNvSpPr>
              <p:nvPr/>
            </p:nvSpPr>
            <p:spPr bwMode="auto">
              <a:xfrm>
                <a:off x="1152" y="2907"/>
                <a:ext cx="25" cy="46"/>
              </a:xfrm>
              <a:custGeom>
                <a:avLst/>
                <a:gdLst>
                  <a:gd name="T0" fmla="*/ 0 w 76"/>
                  <a:gd name="T1" fmla="*/ 0 h 137"/>
                  <a:gd name="T2" fmla="*/ 0 w 76"/>
                  <a:gd name="T3" fmla="*/ 0 h 137"/>
                  <a:gd name="T4" fmla="*/ 0 w 76"/>
                  <a:gd name="T5" fmla="*/ 0 h 137"/>
                  <a:gd name="T6" fmla="*/ 0 w 76"/>
                  <a:gd name="T7" fmla="*/ 0 h 137"/>
                  <a:gd name="T8" fmla="*/ 0 w 76"/>
                  <a:gd name="T9" fmla="*/ 0 h 137"/>
                  <a:gd name="T10" fmla="*/ 0 60000 65536"/>
                  <a:gd name="T11" fmla="*/ 0 60000 65536"/>
                  <a:gd name="T12" fmla="*/ 0 60000 65536"/>
                  <a:gd name="T13" fmla="*/ 0 60000 65536"/>
                  <a:gd name="T14" fmla="*/ 0 60000 65536"/>
                  <a:gd name="T15" fmla="*/ 0 w 76"/>
                  <a:gd name="T16" fmla="*/ 0 h 137"/>
                  <a:gd name="T17" fmla="*/ 76 w 76"/>
                  <a:gd name="T18" fmla="*/ 137 h 137"/>
                </a:gdLst>
                <a:ahLst/>
                <a:cxnLst>
                  <a:cxn ang="T10">
                    <a:pos x="T0" y="T1"/>
                  </a:cxn>
                  <a:cxn ang="T11">
                    <a:pos x="T2" y="T3"/>
                  </a:cxn>
                  <a:cxn ang="T12">
                    <a:pos x="T4" y="T5"/>
                  </a:cxn>
                  <a:cxn ang="T13">
                    <a:pos x="T6" y="T7"/>
                  </a:cxn>
                  <a:cxn ang="T14">
                    <a:pos x="T8" y="T9"/>
                  </a:cxn>
                </a:cxnLst>
                <a:rect l="T15" t="T16" r="T17" b="T18"/>
                <a:pathLst>
                  <a:path w="76" h="137">
                    <a:moveTo>
                      <a:pt x="0" y="9"/>
                    </a:moveTo>
                    <a:lnTo>
                      <a:pt x="22" y="137"/>
                    </a:lnTo>
                    <a:lnTo>
                      <a:pt x="76" y="127"/>
                    </a:lnTo>
                    <a:lnTo>
                      <a:pt x="54" y="0"/>
                    </a:lnTo>
                    <a:lnTo>
                      <a:pt x="0" y="9"/>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65" name="Freeform 246"/>
              <p:cNvSpPr>
                <a:spLocks/>
              </p:cNvSpPr>
              <p:nvPr/>
            </p:nvSpPr>
            <p:spPr bwMode="auto">
              <a:xfrm>
                <a:off x="1091" y="2777"/>
                <a:ext cx="474" cy="150"/>
              </a:xfrm>
              <a:custGeom>
                <a:avLst/>
                <a:gdLst>
                  <a:gd name="T0" fmla="*/ 0 w 1423"/>
                  <a:gd name="T1" fmla="*/ 0 h 450"/>
                  <a:gd name="T2" fmla="*/ 0 w 1423"/>
                  <a:gd name="T3" fmla="*/ 0 h 450"/>
                  <a:gd name="T4" fmla="*/ 0 w 1423"/>
                  <a:gd name="T5" fmla="*/ 0 h 450"/>
                  <a:gd name="T6" fmla="*/ 0 w 1423"/>
                  <a:gd name="T7" fmla="*/ 0 h 450"/>
                  <a:gd name="T8" fmla="*/ 0 w 1423"/>
                  <a:gd name="T9" fmla="*/ 0 h 450"/>
                  <a:gd name="T10" fmla="*/ 0 w 1423"/>
                  <a:gd name="T11" fmla="*/ 0 h 450"/>
                  <a:gd name="T12" fmla="*/ 0 w 1423"/>
                  <a:gd name="T13" fmla="*/ 0 h 450"/>
                  <a:gd name="T14" fmla="*/ 0 w 1423"/>
                  <a:gd name="T15" fmla="*/ 0 h 450"/>
                  <a:gd name="T16" fmla="*/ 0 w 1423"/>
                  <a:gd name="T17" fmla="*/ 0 h 450"/>
                  <a:gd name="T18" fmla="*/ 0 w 1423"/>
                  <a:gd name="T19" fmla="*/ 0 h 450"/>
                  <a:gd name="T20" fmla="*/ 0 w 1423"/>
                  <a:gd name="T21" fmla="*/ 0 h 450"/>
                  <a:gd name="T22" fmla="*/ 0 w 1423"/>
                  <a:gd name="T23" fmla="*/ 0 h 450"/>
                  <a:gd name="T24" fmla="*/ 0 w 1423"/>
                  <a:gd name="T25" fmla="*/ 0 h 450"/>
                  <a:gd name="T26" fmla="*/ 0 w 1423"/>
                  <a:gd name="T27" fmla="*/ 0 h 450"/>
                  <a:gd name="T28" fmla="*/ 0 w 1423"/>
                  <a:gd name="T29" fmla="*/ 0 h 450"/>
                  <a:gd name="T30" fmla="*/ 0 w 1423"/>
                  <a:gd name="T31" fmla="*/ 0 h 450"/>
                  <a:gd name="T32" fmla="*/ 0 w 1423"/>
                  <a:gd name="T33" fmla="*/ 0 h 450"/>
                  <a:gd name="T34" fmla="*/ 0 w 1423"/>
                  <a:gd name="T35" fmla="*/ 0 h 450"/>
                  <a:gd name="T36" fmla="*/ 0 w 1423"/>
                  <a:gd name="T37" fmla="*/ 0 h 450"/>
                  <a:gd name="T38" fmla="*/ 0 w 1423"/>
                  <a:gd name="T39" fmla="*/ 0 h 450"/>
                  <a:gd name="T40" fmla="*/ 0 w 1423"/>
                  <a:gd name="T41" fmla="*/ 0 h 4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23"/>
                  <a:gd name="T64" fmla="*/ 0 h 450"/>
                  <a:gd name="T65" fmla="*/ 1423 w 1423"/>
                  <a:gd name="T66" fmla="*/ 450 h 4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23" h="450">
                    <a:moveTo>
                      <a:pt x="1354" y="5"/>
                    </a:moveTo>
                    <a:lnTo>
                      <a:pt x="1337" y="8"/>
                    </a:lnTo>
                    <a:lnTo>
                      <a:pt x="49" y="236"/>
                    </a:lnTo>
                    <a:lnTo>
                      <a:pt x="33" y="238"/>
                    </a:lnTo>
                    <a:lnTo>
                      <a:pt x="0" y="245"/>
                    </a:lnTo>
                    <a:lnTo>
                      <a:pt x="5" y="277"/>
                    </a:lnTo>
                    <a:lnTo>
                      <a:pt x="8" y="293"/>
                    </a:lnTo>
                    <a:lnTo>
                      <a:pt x="27" y="400"/>
                    </a:lnTo>
                    <a:lnTo>
                      <a:pt x="31" y="417"/>
                    </a:lnTo>
                    <a:lnTo>
                      <a:pt x="36" y="450"/>
                    </a:lnTo>
                    <a:lnTo>
                      <a:pt x="69" y="444"/>
                    </a:lnTo>
                    <a:lnTo>
                      <a:pt x="85" y="441"/>
                    </a:lnTo>
                    <a:lnTo>
                      <a:pt x="1374" y="214"/>
                    </a:lnTo>
                    <a:lnTo>
                      <a:pt x="1390" y="211"/>
                    </a:lnTo>
                    <a:lnTo>
                      <a:pt x="1423" y="205"/>
                    </a:lnTo>
                    <a:lnTo>
                      <a:pt x="1417" y="173"/>
                    </a:lnTo>
                    <a:lnTo>
                      <a:pt x="1415" y="156"/>
                    </a:lnTo>
                    <a:lnTo>
                      <a:pt x="1396" y="49"/>
                    </a:lnTo>
                    <a:lnTo>
                      <a:pt x="1393" y="33"/>
                    </a:lnTo>
                    <a:lnTo>
                      <a:pt x="1387" y="0"/>
                    </a:lnTo>
                    <a:lnTo>
                      <a:pt x="1354" y="5"/>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66" name="Freeform 247"/>
              <p:cNvSpPr>
                <a:spLocks/>
              </p:cNvSpPr>
              <p:nvPr/>
            </p:nvSpPr>
            <p:spPr bwMode="auto">
              <a:xfrm>
                <a:off x="1104" y="2790"/>
                <a:ext cx="448" cy="124"/>
              </a:xfrm>
              <a:custGeom>
                <a:avLst/>
                <a:gdLst>
                  <a:gd name="T0" fmla="*/ 0 w 1346"/>
                  <a:gd name="T1" fmla="*/ 0 h 373"/>
                  <a:gd name="T2" fmla="*/ 0 w 1346"/>
                  <a:gd name="T3" fmla="*/ 0 h 373"/>
                  <a:gd name="T4" fmla="*/ 0 w 1346"/>
                  <a:gd name="T5" fmla="*/ 0 h 373"/>
                  <a:gd name="T6" fmla="*/ 0 w 1346"/>
                  <a:gd name="T7" fmla="*/ 0 h 373"/>
                  <a:gd name="T8" fmla="*/ 0 w 1346"/>
                  <a:gd name="T9" fmla="*/ 0 h 373"/>
                  <a:gd name="T10" fmla="*/ 0 w 1346"/>
                  <a:gd name="T11" fmla="*/ 0 h 373"/>
                  <a:gd name="T12" fmla="*/ 0 w 1346"/>
                  <a:gd name="T13" fmla="*/ 0 h 373"/>
                  <a:gd name="T14" fmla="*/ 0 w 1346"/>
                  <a:gd name="T15" fmla="*/ 0 h 373"/>
                  <a:gd name="T16" fmla="*/ 0 w 1346"/>
                  <a:gd name="T17" fmla="*/ 0 h 373"/>
                  <a:gd name="T18" fmla="*/ 0 w 1346"/>
                  <a:gd name="T19" fmla="*/ 0 h 373"/>
                  <a:gd name="T20" fmla="*/ 0 w 1346"/>
                  <a:gd name="T21" fmla="*/ 0 h 373"/>
                  <a:gd name="T22" fmla="*/ 0 w 1346"/>
                  <a:gd name="T23" fmla="*/ 0 h 373"/>
                  <a:gd name="T24" fmla="*/ 0 w 1346"/>
                  <a:gd name="T25" fmla="*/ 0 h 3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6"/>
                  <a:gd name="T40" fmla="*/ 0 h 373"/>
                  <a:gd name="T41" fmla="*/ 1346 w 1346"/>
                  <a:gd name="T42" fmla="*/ 373 h 3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6" h="373">
                    <a:moveTo>
                      <a:pt x="1306" y="3"/>
                    </a:moveTo>
                    <a:lnTo>
                      <a:pt x="17" y="231"/>
                    </a:lnTo>
                    <a:lnTo>
                      <a:pt x="0" y="233"/>
                    </a:lnTo>
                    <a:lnTo>
                      <a:pt x="3" y="250"/>
                    </a:lnTo>
                    <a:lnTo>
                      <a:pt x="22" y="357"/>
                    </a:lnTo>
                    <a:lnTo>
                      <a:pt x="25" y="373"/>
                    </a:lnTo>
                    <a:lnTo>
                      <a:pt x="41" y="371"/>
                    </a:lnTo>
                    <a:lnTo>
                      <a:pt x="1330" y="143"/>
                    </a:lnTo>
                    <a:lnTo>
                      <a:pt x="1346" y="140"/>
                    </a:lnTo>
                    <a:lnTo>
                      <a:pt x="1344" y="124"/>
                    </a:lnTo>
                    <a:lnTo>
                      <a:pt x="1325" y="17"/>
                    </a:lnTo>
                    <a:lnTo>
                      <a:pt x="1322" y="0"/>
                    </a:lnTo>
                    <a:lnTo>
                      <a:pt x="1306" y="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67" name="Freeform 248"/>
              <p:cNvSpPr>
                <a:spLocks/>
              </p:cNvSpPr>
              <p:nvPr/>
            </p:nvSpPr>
            <p:spPr bwMode="auto">
              <a:xfrm>
                <a:off x="1117" y="2803"/>
                <a:ext cx="423" cy="99"/>
              </a:xfrm>
              <a:custGeom>
                <a:avLst/>
                <a:gdLst>
                  <a:gd name="T0" fmla="*/ 0 w 1269"/>
                  <a:gd name="T1" fmla="*/ 0 h 296"/>
                  <a:gd name="T2" fmla="*/ 0 w 1269"/>
                  <a:gd name="T3" fmla="*/ 0 h 296"/>
                  <a:gd name="T4" fmla="*/ 0 w 1269"/>
                  <a:gd name="T5" fmla="*/ 0 h 296"/>
                  <a:gd name="T6" fmla="*/ 0 w 1269"/>
                  <a:gd name="T7" fmla="*/ 0 h 296"/>
                  <a:gd name="T8" fmla="*/ 0 w 1269"/>
                  <a:gd name="T9" fmla="*/ 0 h 296"/>
                  <a:gd name="T10" fmla="*/ 0 60000 65536"/>
                  <a:gd name="T11" fmla="*/ 0 60000 65536"/>
                  <a:gd name="T12" fmla="*/ 0 60000 65536"/>
                  <a:gd name="T13" fmla="*/ 0 60000 65536"/>
                  <a:gd name="T14" fmla="*/ 0 60000 65536"/>
                  <a:gd name="T15" fmla="*/ 0 w 1269"/>
                  <a:gd name="T16" fmla="*/ 0 h 296"/>
                  <a:gd name="T17" fmla="*/ 1269 w 1269"/>
                  <a:gd name="T18" fmla="*/ 296 h 296"/>
                </a:gdLst>
                <a:ahLst/>
                <a:cxnLst>
                  <a:cxn ang="T10">
                    <a:pos x="T0" y="T1"/>
                  </a:cxn>
                  <a:cxn ang="T11">
                    <a:pos x="T2" y="T3"/>
                  </a:cxn>
                  <a:cxn ang="T12">
                    <a:pos x="T4" y="T5"/>
                  </a:cxn>
                  <a:cxn ang="T13">
                    <a:pos x="T6" y="T7"/>
                  </a:cxn>
                  <a:cxn ang="T14">
                    <a:pos x="T8" y="T9"/>
                  </a:cxn>
                </a:cxnLst>
                <a:rect l="T15" t="T16" r="T17" b="T18"/>
                <a:pathLst>
                  <a:path w="1269" h="296">
                    <a:moveTo>
                      <a:pt x="1256" y="0"/>
                    </a:moveTo>
                    <a:lnTo>
                      <a:pt x="1269" y="74"/>
                    </a:lnTo>
                    <a:lnTo>
                      <a:pt x="13" y="296"/>
                    </a:lnTo>
                    <a:lnTo>
                      <a:pt x="0" y="222"/>
                    </a:lnTo>
                    <a:lnTo>
                      <a:pt x="1256" y="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68" name="Freeform 249"/>
              <p:cNvSpPr>
                <a:spLocks/>
              </p:cNvSpPr>
              <p:nvPr/>
            </p:nvSpPr>
            <p:spPr bwMode="auto">
              <a:xfrm>
                <a:off x="1317" y="2844"/>
                <a:ext cx="56" cy="323"/>
              </a:xfrm>
              <a:custGeom>
                <a:avLst/>
                <a:gdLst>
                  <a:gd name="T0" fmla="*/ 0 w 166"/>
                  <a:gd name="T1" fmla="*/ 0 h 968"/>
                  <a:gd name="T2" fmla="*/ 0 w 166"/>
                  <a:gd name="T3" fmla="*/ 0 h 968"/>
                  <a:gd name="T4" fmla="*/ 0 w 166"/>
                  <a:gd name="T5" fmla="*/ 0 h 968"/>
                  <a:gd name="T6" fmla="*/ 0 w 166"/>
                  <a:gd name="T7" fmla="*/ 0 h 968"/>
                  <a:gd name="T8" fmla="*/ 0 w 166"/>
                  <a:gd name="T9" fmla="*/ 0 h 968"/>
                  <a:gd name="T10" fmla="*/ 0 w 166"/>
                  <a:gd name="T11" fmla="*/ 0 h 968"/>
                  <a:gd name="T12" fmla="*/ 0 w 166"/>
                  <a:gd name="T13" fmla="*/ 0 h 968"/>
                  <a:gd name="T14" fmla="*/ 0 w 166"/>
                  <a:gd name="T15" fmla="*/ 0 h 968"/>
                  <a:gd name="T16" fmla="*/ 0 w 166"/>
                  <a:gd name="T17" fmla="*/ 0 h 968"/>
                  <a:gd name="T18" fmla="*/ 0 w 166"/>
                  <a:gd name="T19" fmla="*/ 0 h 968"/>
                  <a:gd name="T20" fmla="*/ 0 w 166"/>
                  <a:gd name="T21" fmla="*/ 0 h 968"/>
                  <a:gd name="T22" fmla="*/ 0 w 166"/>
                  <a:gd name="T23" fmla="*/ 0 h 968"/>
                  <a:gd name="T24" fmla="*/ 0 w 166"/>
                  <a:gd name="T25" fmla="*/ 0 h 968"/>
                  <a:gd name="T26" fmla="*/ 0 w 166"/>
                  <a:gd name="T27" fmla="*/ 0 h 968"/>
                  <a:gd name="T28" fmla="*/ 0 w 166"/>
                  <a:gd name="T29" fmla="*/ 0 h 968"/>
                  <a:gd name="T30" fmla="*/ 0 w 166"/>
                  <a:gd name="T31" fmla="*/ 0 h 968"/>
                  <a:gd name="T32" fmla="*/ 0 w 166"/>
                  <a:gd name="T33" fmla="*/ 0 h 968"/>
                  <a:gd name="T34" fmla="*/ 0 w 166"/>
                  <a:gd name="T35" fmla="*/ 0 h 968"/>
                  <a:gd name="T36" fmla="*/ 0 w 166"/>
                  <a:gd name="T37" fmla="*/ 0 h 968"/>
                  <a:gd name="T38" fmla="*/ 0 w 166"/>
                  <a:gd name="T39" fmla="*/ 0 h 968"/>
                  <a:gd name="T40" fmla="*/ 0 w 166"/>
                  <a:gd name="T41" fmla="*/ 0 h 968"/>
                  <a:gd name="T42" fmla="*/ 0 w 166"/>
                  <a:gd name="T43" fmla="*/ 0 h 968"/>
                  <a:gd name="T44" fmla="*/ 0 w 166"/>
                  <a:gd name="T45" fmla="*/ 0 h 968"/>
                  <a:gd name="T46" fmla="*/ 0 w 166"/>
                  <a:gd name="T47" fmla="*/ 0 h 968"/>
                  <a:gd name="T48" fmla="*/ 0 w 166"/>
                  <a:gd name="T49" fmla="*/ 0 h 968"/>
                  <a:gd name="T50" fmla="*/ 0 w 166"/>
                  <a:gd name="T51" fmla="*/ 0 h 968"/>
                  <a:gd name="T52" fmla="*/ 0 w 166"/>
                  <a:gd name="T53" fmla="*/ 0 h 968"/>
                  <a:gd name="T54" fmla="*/ 0 w 166"/>
                  <a:gd name="T55" fmla="*/ 0 h 968"/>
                  <a:gd name="T56" fmla="*/ 0 w 166"/>
                  <a:gd name="T57" fmla="*/ 0 h 968"/>
                  <a:gd name="T58" fmla="*/ 0 w 166"/>
                  <a:gd name="T59" fmla="*/ 0 h 968"/>
                  <a:gd name="T60" fmla="*/ 0 w 166"/>
                  <a:gd name="T61" fmla="*/ 0 h 968"/>
                  <a:gd name="T62" fmla="*/ 0 w 166"/>
                  <a:gd name="T63" fmla="*/ 0 h 968"/>
                  <a:gd name="T64" fmla="*/ 0 w 166"/>
                  <a:gd name="T65" fmla="*/ 0 h 968"/>
                  <a:gd name="T66" fmla="*/ 0 w 166"/>
                  <a:gd name="T67" fmla="*/ 0 h 968"/>
                  <a:gd name="T68" fmla="*/ 0 w 166"/>
                  <a:gd name="T69" fmla="*/ 0 h 968"/>
                  <a:gd name="T70" fmla="*/ 0 w 166"/>
                  <a:gd name="T71" fmla="*/ 0 h 968"/>
                  <a:gd name="T72" fmla="*/ 0 w 166"/>
                  <a:gd name="T73" fmla="*/ 0 h 968"/>
                  <a:gd name="T74" fmla="*/ 0 w 166"/>
                  <a:gd name="T75" fmla="*/ 0 h 968"/>
                  <a:gd name="T76" fmla="*/ 0 w 166"/>
                  <a:gd name="T77" fmla="*/ 0 h 968"/>
                  <a:gd name="T78" fmla="*/ 0 w 166"/>
                  <a:gd name="T79" fmla="*/ 0 h 968"/>
                  <a:gd name="T80" fmla="*/ 0 w 166"/>
                  <a:gd name="T81" fmla="*/ 0 h 968"/>
                  <a:gd name="T82" fmla="*/ 0 w 166"/>
                  <a:gd name="T83" fmla="*/ 0 h 968"/>
                  <a:gd name="T84" fmla="*/ 0 w 166"/>
                  <a:gd name="T85" fmla="*/ 0 h 968"/>
                  <a:gd name="T86" fmla="*/ 0 w 166"/>
                  <a:gd name="T87" fmla="*/ 0 h 968"/>
                  <a:gd name="T88" fmla="*/ 0 w 166"/>
                  <a:gd name="T89" fmla="*/ 0 h 968"/>
                  <a:gd name="T90" fmla="*/ 0 w 166"/>
                  <a:gd name="T91" fmla="*/ 0 h 968"/>
                  <a:gd name="T92" fmla="*/ 0 w 166"/>
                  <a:gd name="T93" fmla="*/ 0 h 96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6"/>
                  <a:gd name="T142" fmla="*/ 0 h 968"/>
                  <a:gd name="T143" fmla="*/ 166 w 166"/>
                  <a:gd name="T144" fmla="*/ 968 h 96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6" h="968">
                    <a:moveTo>
                      <a:pt x="0" y="83"/>
                    </a:moveTo>
                    <a:lnTo>
                      <a:pt x="0" y="885"/>
                    </a:lnTo>
                    <a:lnTo>
                      <a:pt x="1" y="901"/>
                    </a:lnTo>
                    <a:lnTo>
                      <a:pt x="7" y="917"/>
                    </a:lnTo>
                    <a:lnTo>
                      <a:pt x="14" y="932"/>
                    </a:lnTo>
                    <a:lnTo>
                      <a:pt x="25" y="945"/>
                    </a:lnTo>
                    <a:lnTo>
                      <a:pt x="31" y="950"/>
                    </a:lnTo>
                    <a:lnTo>
                      <a:pt x="37" y="954"/>
                    </a:lnTo>
                    <a:lnTo>
                      <a:pt x="44" y="958"/>
                    </a:lnTo>
                    <a:lnTo>
                      <a:pt x="51" y="962"/>
                    </a:lnTo>
                    <a:lnTo>
                      <a:pt x="59" y="965"/>
                    </a:lnTo>
                    <a:lnTo>
                      <a:pt x="67" y="967"/>
                    </a:lnTo>
                    <a:lnTo>
                      <a:pt x="74" y="968"/>
                    </a:lnTo>
                    <a:lnTo>
                      <a:pt x="83" y="968"/>
                    </a:lnTo>
                    <a:lnTo>
                      <a:pt x="91" y="968"/>
                    </a:lnTo>
                    <a:lnTo>
                      <a:pt x="99" y="967"/>
                    </a:lnTo>
                    <a:lnTo>
                      <a:pt x="107" y="965"/>
                    </a:lnTo>
                    <a:lnTo>
                      <a:pt x="115" y="962"/>
                    </a:lnTo>
                    <a:lnTo>
                      <a:pt x="122" y="958"/>
                    </a:lnTo>
                    <a:lnTo>
                      <a:pt x="128" y="954"/>
                    </a:lnTo>
                    <a:lnTo>
                      <a:pt x="135" y="950"/>
                    </a:lnTo>
                    <a:lnTo>
                      <a:pt x="141" y="945"/>
                    </a:lnTo>
                    <a:lnTo>
                      <a:pt x="152" y="932"/>
                    </a:lnTo>
                    <a:lnTo>
                      <a:pt x="159" y="917"/>
                    </a:lnTo>
                    <a:lnTo>
                      <a:pt x="163" y="901"/>
                    </a:lnTo>
                    <a:lnTo>
                      <a:pt x="166" y="885"/>
                    </a:lnTo>
                    <a:lnTo>
                      <a:pt x="166" y="83"/>
                    </a:lnTo>
                    <a:lnTo>
                      <a:pt x="163" y="66"/>
                    </a:lnTo>
                    <a:lnTo>
                      <a:pt x="159" y="51"/>
                    </a:lnTo>
                    <a:lnTo>
                      <a:pt x="152" y="36"/>
                    </a:lnTo>
                    <a:lnTo>
                      <a:pt x="141" y="23"/>
                    </a:lnTo>
                    <a:lnTo>
                      <a:pt x="135" y="18"/>
                    </a:lnTo>
                    <a:lnTo>
                      <a:pt x="128" y="14"/>
                    </a:lnTo>
                    <a:lnTo>
                      <a:pt x="122" y="10"/>
                    </a:lnTo>
                    <a:lnTo>
                      <a:pt x="115" y="7"/>
                    </a:lnTo>
                    <a:lnTo>
                      <a:pt x="107" y="3"/>
                    </a:lnTo>
                    <a:lnTo>
                      <a:pt x="99" y="1"/>
                    </a:lnTo>
                    <a:lnTo>
                      <a:pt x="91" y="0"/>
                    </a:lnTo>
                    <a:lnTo>
                      <a:pt x="83" y="0"/>
                    </a:lnTo>
                    <a:lnTo>
                      <a:pt x="66" y="2"/>
                    </a:lnTo>
                    <a:lnTo>
                      <a:pt x="51" y="7"/>
                    </a:lnTo>
                    <a:lnTo>
                      <a:pt x="36" y="14"/>
                    </a:lnTo>
                    <a:lnTo>
                      <a:pt x="25" y="25"/>
                    </a:lnTo>
                    <a:lnTo>
                      <a:pt x="14" y="36"/>
                    </a:lnTo>
                    <a:lnTo>
                      <a:pt x="7" y="51"/>
                    </a:lnTo>
                    <a:lnTo>
                      <a:pt x="2" y="66"/>
                    </a:lnTo>
                    <a:lnTo>
                      <a:pt x="0" y="8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69" name="Freeform 250"/>
              <p:cNvSpPr>
                <a:spLocks/>
              </p:cNvSpPr>
              <p:nvPr/>
            </p:nvSpPr>
            <p:spPr bwMode="auto">
              <a:xfrm>
                <a:off x="1328" y="2855"/>
                <a:ext cx="34" cy="301"/>
              </a:xfrm>
              <a:custGeom>
                <a:avLst/>
                <a:gdLst>
                  <a:gd name="T0" fmla="*/ 0 w 100"/>
                  <a:gd name="T1" fmla="*/ 0 h 902"/>
                  <a:gd name="T2" fmla="*/ 0 w 100"/>
                  <a:gd name="T3" fmla="*/ 0 h 902"/>
                  <a:gd name="T4" fmla="*/ 0 w 100"/>
                  <a:gd name="T5" fmla="*/ 0 h 902"/>
                  <a:gd name="T6" fmla="*/ 0 w 100"/>
                  <a:gd name="T7" fmla="*/ 0 h 902"/>
                  <a:gd name="T8" fmla="*/ 0 w 100"/>
                  <a:gd name="T9" fmla="*/ 0 h 902"/>
                  <a:gd name="T10" fmla="*/ 0 w 100"/>
                  <a:gd name="T11" fmla="*/ 0 h 902"/>
                  <a:gd name="T12" fmla="*/ 0 w 100"/>
                  <a:gd name="T13" fmla="*/ 0 h 902"/>
                  <a:gd name="T14" fmla="*/ 0 w 100"/>
                  <a:gd name="T15" fmla="*/ 0 h 902"/>
                  <a:gd name="T16" fmla="*/ 0 w 100"/>
                  <a:gd name="T17" fmla="*/ 0 h 902"/>
                  <a:gd name="T18" fmla="*/ 0 w 100"/>
                  <a:gd name="T19" fmla="*/ 0 h 902"/>
                  <a:gd name="T20" fmla="*/ 0 w 100"/>
                  <a:gd name="T21" fmla="*/ 0 h 902"/>
                  <a:gd name="T22" fmla="*/ 0 w 100"/>
                  <a:gd name="T23" fmla="*/ 0 h 902"/>
                  <a:gd name="T24" fmla="*/ 0 w 100"/>
                  <a:gd name="T25" fmla="*/ 0 h 902"/>
                  <a:gd name="T26" fmla="*/ 0 w 100"/>
                  <a:gd name="T27" fmla="*/ 0 h 902"/>
                  <a:gd name="T28" fmla="*/ 0 w 100"/>
                  <a:gd name="T29" fmla="*/ 0 h 902"/>
                  <a:gd name="T30" fmla="*/ 0 w 100"/>
                  <a:gd name="T31" fmla="*/ 0 h 902"/>
                  <a:gd name="T32" fmla="*/ 0 w 100"/>
                  <a:gd name="T33" fmla="*/ 0 h 902"/>
                  <a:gd name="T34" fmla="*/ 0 w 100"/>
                  <a:gd name="T35" fmla="*/ 0 h 902"/>
                  <a:gd name="T36" fmla="*/ 0 w 100"/>
                  <a:gd name="T37" fmla="*/ 0 h 902"/>
                  <a:gd name="T38" fmla="*/ 0 w 100"/>
                  <a:gd name="T39" fmla="*/ 0 h 902"/>
                  <a:gd name="T40" fmla="*/ 0 w 100"/>
                  <a:gd name="T41" fmla="*/ 0 h 902"/>
                  <a:gd name="T42" fmla="*/ 0 w 100"/>
                  <a:gd name="T43" fmla="*/ 0 h 902"/>
                  <a:gd name="T44" fmla="*/ 0 w 100"/>
                  <a:gd name="T45" fmla="*/ 0 h 902"/>
                  <a:gd name="T46" fmla="*/ 0 w 100"/>
                  <a:gd name="T47" fmla="*/ 0 h 902"/>
                  <a:gd name="T48" fmla="*/ 0 w 100"/>
                  <a:gd name="T49" fmla="*/ 0 h 902"/>
                  <a:gd name="T50" fmla="*/ 0 w 100"/>
                  <a:gd name="T51" fmla="*/ 0 h 902"/>
                  <a:gd name="T52" fmla="*/ 0 w 100"/>
                  <a:gd name="T53" fmla="*/ 0 h 902"/>
                  <a:gd name="T54" fmla="*/ 0 w 100"/>
                  <a:gd name="T55" fmla="*/ 0 h 902"/>
                  <a:gd name="T56" fmla="*/ 0 w 100"/>
                  <a:gd name="T57" fmla="*/ 0 h 902"/>
                  <a:gd name="T58" fmla="*/ 0 w 100"/>
                  <a:gd name="T59" fmla="*/ 0 h 902"/>
                  <a:gd name="T60" fmla="*/ 0 w 100"/>
                  <a:gd name="T61" fmla="*/ 0 h 902"/>
                  <a:gd name="T62" fmla="*/ 0 w 100"/>
                  <a:gd name="T63" fmla="*/ 0 h 902"/>
                  <a:gd name="T64" fmla="*/ 0 w 100"/>
                  <a:gd name="T65" fmla="*/ 0 h 902"/>
                  <a:gd name="T66" fmla="*/ 0 w 100"/>
                  <a:gd name="T67" fmla="*/ 0 h 902"/>
                  <a:gd name="T68" fmla="*/ 0 w 100"/>
                  <a:gd name="T69" fmla="*/ 0 h 902"/>
                  <a:gd name="T70" fmla="*/ 0 w 100"/>
                  <a:gd name="T71" fmla="*/ 0 h 902"/>
                  <a:gd name="T72" fmla="*/ 0 w 100"/>
                  <a:gd name="T73" fmla="*/ 0 h 902"/>
                  <a:gd name="T74" fmla="*/ 0 w 100"/>
                  <a:gd name="T75" fmla="*/ 0 h 902"/>
                  <a:gd name="T76" fmla="*/ 0 w 100"/>
                  <a:gd name="T77" fmla="*/ 0 h 902"/>
                  <a:gd name="T78" fmla="*/ 0 w 100"/>
                  <a:gd name="T79" fmla="*/ 0 h 902"/>
                  <a:gd name="T80" fmla="*/ 0 w 100"/>
                  <a:gd name="T81" fmla="*/ 0 h 902"/>
                  <a:gd name="T82" fmla="*/ 0 w 100"/>
                  <a:gd name="T83" fmla="*/ 0 h 902"/>
                  <a:gd name="T84" fmla="*/ 0 w 100"/>
                  <a:gd name="T85" fmla="*/ 0 h 902"/>
                  <a:gd name="T86" fmla="*/ 0 w 100"/>
                  <a:gd name="T87" fmla="*/ 0 h 902"/>
                  <a:gd name="T88" fmla="*/ 0 w 100"/>
                  <a:gd name="T89" fmla="*/ 0 h 902"/>
                  <a:gd name="T90" fmla="*/ 0 w 100"/>
                  <a:gd name="T91" fmla="*/ 0 h 902"/>
                  <a:gd name="T92" fmla="*/ 0 w 100"/>
                  <a:gd name="T93" fmla="*/ 0 h 90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0"/>
                  <a:gd name="T142" fmla="*/ 0 h 902"/>
                  <a:gd name="T143" fmla="*/ 100 w 100"/>
                  <a:gd name="T144" fmla="*/ 902 h 90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0" h="902">
                    <a:moveTo>
                      <a:pt x="0" y="50"/>
                    </a:moveTo>
                    <a:lnTo>
                      <a:pt x="1" y="40"/>
                    </a:lnTo>
                    <a:lnTo>
                      <a:pt x="4" y="31"/>
                    </a:lnTo>
                    <a:lnTo>
                      <a:pt x="9" y="22"/>
                    </a:lnTo>
                    <a:lnTo>
                      <a:pt x="15" y="15"/>
                    </a:lnTo>
                    <a:lnTo>
                      <a:pt x="19" y="12"/>
                    </a:lnTo>
                    <a:lnTo>
                      <a:pt x="22" y="9"/>
                    </a:lnTo>
                    <a:lnTo>
                      <a:pt x="27" y="6"/>
                    </a:lnTo>
                    <a:lnTo>
                      <a:pt x="31" y="4"/>
                    </a:lnTo>
                    <a:lnTo>
                      <a:pt x="36" y="2"/>
                    </a:lnTo>
                    <a:lnTo>
                      <a:pt x="40" y="1"/>
                    </a:lnTo>
                    <a:lnTo>
                      <a:pt x="46" y="0"/>
                    </a:lnTo>
                    <a:lnTo>
                      <a:pt x="50" y="0"/>
                    </a:lnTo>
                    <a:lnTo>
                      <a:pt x="55" y="0"/>
                    </a:lnTo>
                    <a:lnTo>
                      <a:pt x="59" y="1"/>
                    </a:lnTo>
                    <a:lnTo>
                      <a:pt x="65" y="2"/>
                    </a:lnTo>
                    <a:lnTo>
                      <a:pt x="69" y="4"/>
                    </a:lnTo>
                    <a:lnTo>
                      <a:pt x="73" y="6"/>
                    </a:lnTo>
                    <a:lnTo>
                      <a:pt x="77" y="9"/>
                    </a:lnTo>
                    <a:lnTo>
                      <a:pt x="82" y="12"/>
                    </a:lnTo>
                    <a:lnTo>
                      <a:pt x="85" y="15"/>
                    </a:lnTo>
                    <a:lnTo>
                      <a:pt x="91" y="22"/>
                    </a:lnTo>
                    <a:lnTo>
                      <a:pt x="95" y="31"/>
                    </a:lnTo>
                    <a:lnTo>
                      <a:pt x="99" y="40"/>
                    </a:lnTo>
                    <a:lnTo>
                      <a:pt x="100" y="50"/>
                    </a:lnTo>
                    <a:lnTo>
                      <a:pt x="100" y="852"/>
                    </a:lnTo>
                    <a:lnTo>
                      <a:pt x="99" y="862"/>
                    </a:lnTo>
                    <a:lnTo>
                      <a:pt x="95" y="871"/>
                    </a:lnTo>
                    <a:lnTo>
                      <a:pt x="91" y="880"/>
                    </a:lnTo>
                    <a:lnTo>
                      <a:pt x="85" y="887"/>
                    </a:lnTo>
                    <a:lnTo>
                      <a:pt x="77" y="894"/>
                    </a:lnTo>
                    <a:lnTo>
                      <a:pt x="69" y="898"/>
                    </a:lnTo>
                    <a:lnTo>
                      <a:pt x="59" y="901"/>
                    </a:lnTo>
                    <a:lnTo>
                      <a:pt x="50" y="902"/>
                    </a:lnTo>
                    <a:lnTo>
                      <a:pt x="46" y="902"/>
                    </a:lnTo>
                    <a:lnTo>
                      <a:pt x="40" y="901"/>
                    </a:lnTo>
                    <a:lnTo>
                      <a:pt x="36" y="900"/>
                    </a:lnTo>
                    <a:lnTo>
                      <a:pt x="31" y="898"/>
                    </a:lnTo>
                    <a:lnTo>
                      <a:pt x="27" y="896"/>
                    </a:lnTo>
                    <a:lnTo>
                      <a:pt x="22" y="894"/>
                    </a:lnTo>
                    <a:lnTo>
                      <a:pt x="19" y="890"/>
                    </a:lnTo>
                    <a:lnTo>
                      <a:pt x="15" y="887"/>
                    </a:lnTo>
                    <a:lnTo>
                      <a:pt x="9" y="880"/>
                    </a:lnTo>
                    <a:lnTo>
                      <a:pt x="4" y="871"/>
                    </a:lnTo>
                    <a:lnTo>
                      <a:pt x="1" y="862"/>
                    </a:lnTo>
                    <a:lnTo>
                      <a:pt x="0" y="852"/>
                    </a:lnTo>
                    <a:lnTo>
                      <a:pt x="0" y="5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70" name="Freeform 251"/>
              <p:cNvSpPr>
                <a:spLocks/>
              </p:cNvSpPr>
              <p:nvPr/>
            </p:nvSpPr>
            <p:spPr bwMode="auto">
              <a:xfrm>
                <a:off x="1206" y="3085"/>
                <a:ext cx="277" cy="92"/>
              </a:xfrm>
              <a:custGeom>
                <a:avLst/>
                <a:gdLst>
                  <a:gd name="T0" fmla="*/ 0 w 830"/>
                  <a:gd name="T1" fmla="*/ 0 h 274"/>
                  <a:gd name="T2" fmla="*/ 0 w 830"/>
                  <a:gd name="T3" fmla="*/ 0 h 274"/>
                  <a:gd name="T4" fmla="*/ 0 w 830"/>
                  <a:gd name="T5" fmla="*/ 0 h 274"/>
                  <a:gd name="T6" fmla="*/ 0 w 830"/>
                  <a:gd name="T7" fmla="*/ 0 h 274"/>
                  <a:gd name="T8" fmla="*/ 0 w 830"/>
                  <a:gd name="T9" fmla="*/ 0 h 274"/>
                  <a:gd name="T10" fmla="*/ 0 w 830"/>
                  <a:gd name="T11" fmla="*/ 0 h 274"/>
                  <a:gd name="T12" fmla="*/ 0 w 830"/>
                  <a:gd name="T13" fmla="*/ 0 h 274"/>
                  <a:gd name="T14" fmla="*/ 0 w 830"/>
                  <a:gd name="T15" fmla="*/ 0 h 274"/>
                  <a:gd name="T16" fmla="*/ 0 w 830"/>
                  <a:gd name="T17" fmla="*/ 0 h 274"/>
                  <a:gd name="T18" fmla="*/ 0 w 830"/>
                  <a:gd name="T19" fmla="*/ 0 h 274"/>
                  <a:gd name="T20" fmla="*/ 0 w 830"/>
                  <a:gd name="T21" fmla="*/ 0 h 274"/>
                  <a:gd name="T22" fmla="*/ 0 w 830"/>
                  <a:gd name="T23" fmla="*/ 0 h 274"/>
                  <a:gd name="T24" fmla="*/ 0 w 830"/>
                  <a:gd name="T25" fmla="*/ 0 h 274"/>
                  <a:gd name="T26" fmla="*/ 0 w 830"/>
                  <a:gd name="T27" fmla="*/ 0 h 274"/>
                  <a:gd name="T28" fmla="*/ 0 w 830"/>
                  <a:gd name="T29" fmla="*/ 0 h 274"/>
                  <a:gd name="T30" fmla="*/ 0 w 830"/>
                  <a:gd name="T31" fmla="*/ 0 h 274"/>
                  <a:gd name="T32" fmla="*/ 0 w 830"/>
                  <a:gd name="T33" fmla="*/ 0 h 274"/>
                  <a:gd name="T34" fmla="*/ 0 w 830"/>
                  <a:gd name="T35" fmla="*/ 0 h 274"/>
                  <a:gd name="T36" fmla="*/ 0 w 830"/>
                  <a:gd name="T37" fmla="*/ 0 h 274"/>
                  <a:gd name="T38" fmla="*/ 0 w 830"/>
                  <a:gd name="T39" fmla="*/ 0 h 274"/>
                  <a:gd name="T40" fmla="*/ 0 w 830"/>
                  <a:gd name="T41" fmla="*/ 0 h 274"/>
                  <a:gd name="T42" fmla="*/ 0 w 830"/>
                  <a:gd name="T43" fmla="*/ 0 h 274"/>
                  <a:gd name="T44" fmla="*/ 0 w 830"/>
                  <a:gd name="T45" fmla="*/ 0 h 274"/>
                  <a:gd name="T46" fmla="*/ 0 w 830"/>
                  <a:gd name="T47" fmla="*/ 0 h 274"/>
                  <a:gd name="T48" fmla="*/ 0 w 830"/>
                  <a:gd name="T49" fmla="*/ 0 h 274"/>
                  <a:gd name="T50" fmla="*/ 0 w 830"/>
                  <a:gd name="T51" fmla="*/ 0 h 274"/>
                  <a:gd name="T52" fmla="*/ 0 w 830"/>
                  <a:gd name="T53" fmla="*/ 0 h 274"/>
                  <a:gd name="T54" fmla="*/ 0 w 830"/>
                  <a:gd name="T55" fmla="*/ 0 h 274"/>
                  <a:gd name="T56" fmla="*/ 0 w 830"/>
                  <a:gd name="T57" fmla="*/ 0 h 274"/>
                  <a:gd name="T58" fmla="*/ 0 w 830"/>
                  <a:gd name="T59" fmla="*/ 0 h 274"/>
                  <a:gd name="T60" fmla="*/ 0 w 830"/>
                  <a:gd name="T61" fmla="*/ 0 h 274"/>
                  <a:gd name="T62" fmla="*/ 0 w 830"/>
                  <a:gd name="T63" fmla="*/ 0 h 274"/>
                  <a:gd name="T64" fmla="*/ 0 w 830"/>
                  <a:gd name="T65" fmla="*/ 0 h 274"/>
                  <a:gd name="T66" fmla="*/ 0 w 830"/>
                  <a:gd name="T67" fmla="*/ 0 h 274"/>
                  <a:gd name="T68" fmla="*/ 0 w 830"/>
                  <a:gd name="T69" fmla="*/ 0 h 274"/>
                  <a:gd name="T70" fmla="*/ 0 w 830"/>
                  <a:gd name="T71" fmla="*/ 0 h 274"/>
                  <a:gd name="T72" fmla="*/ 0 w 830"/>
                  <a:gd name="T73" fmla="*/ 0 h 274"/>
                  <a:gd name="T74" fmla="*/ 0 w 830"/>
                  <a:gd name="T75" fmla="*/ 0 h 274"/>
                  <a:gd name="T76" fmla="*/ 0 w 830"/>
                  <a:gd name="T77" fmla="*/ 0 h 274"/>
                  <a:gd name="T78" fmla="*/ 0 w 830"/>
                  <a:gd name="T79" fmla="*/ 0 h 274"/>
                  <a:gd name="T80" fmla="*/ 0 w 830"/>
                  <a:gd name="T81" fmla="*/ 0 h 274"/>
                  <a:gd name="T82" fmla="*/ 0 w 830"/>
                  <a:gd name="T83" fmla="*/ 0 h 274"/>
                  <a:gd name="T84" fmla="*/ 0 w 830"/>
                  <a:gd name="T85" fmla="*/ 0 h 274"/>
                  <a:gd name="T86" fmla="*/ 0 w 830"/>
                  <a:gd name="T87" fmla="*/ 0 h 274"/>
                  <a:gd name="T88" fmla="*/ 0 w 830"/>
                  <a:gd name="T89" fmla="*/ 0 h 274"/>
                  <a:gd name="T90" fmla="*/ 0 w 830"/>
                  <a:gd name="T91" fmla="*/ 0 h 2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30"/>
                  <a:gd name="T139" fmla="*/ 0 h 274"/>
                  <a:gd name="T140" fmla="*/ 830 w 830"/>
                  <a:gd name="T141" fmla="*/ 274 h 27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30" h="274">
                    <a:moveTo>
                      <a:pt x="769" y="121"/>
                    </a:moveTo>
                    <a:lnTo>
                      <a:pt x="754" y="107"/>
                    </a:lnTo>
                    <a:lnTo>
                      <a:pt x="738" y="93"/>
                    </a:lnTo>
                    <a:lnTo>
                      <a:pt x="720" y="82"/>
                    </a:lnTo>
                    <a:lnTo>
                      <a:pt x="702" y="70"/>
                    </a:lnTo>
                    <a:lnTo>
                      <a:pt x="682" y="59"/>
                    </a:lnTo>
                    <a:lnTo>
                      <a:pt x="662" y="49"/>
                    </a:lnTo>
                    <a:lnTo>
                      <a:pt x="641" y="40"/>
                    </a:lnTo>
                    <a:lnTo>
                      <a:pt x="618" y="32"/>
                    </a:lnTo>
                    <a:lnTo>
                      <a:pt x="595" y="24"/>
                    </a:lnTo>
                    <a:lnTo>
                      <a:pt x="571" y="18"/>
                    </a:lnTo>
                    <a:lnTo>
                      <a:pt x="546" y="13"/>
                    </a:lnTo>
                    <a:lnTo>
                      <a:pt x="521" y="9"/>
                    </a:lnTo>
                    <a:lnTo>
                      <a:pt x="495" y="4"/>
                    </a:lnTo>
                    <a:lnTo>
                      <a:pt x="469" y="2"/>
                    </a:lnTo>
                    <a:lnTo>
                      <a:pt x="442" y="0"/>
                    </a:lnTo>
                    <a:lnTo>
                      <a:pt x="416" y="0"/>
                    </a:lnTo>
                    <a:lnTo>
                      <a:pt x="373" y="1"/>
                    </a:lnTo>
                    <a:lnTo>
                      <a:pt x="332" y="5"/>
                    </a:lnTo>
                    <a:lnTo>
                      <a:pt x="293" y="12"/>
                    </a:lnTo>
                    <a:lnTo>
                      <a:pt x="255" y="20"/>
                    </a:lnTo>
                    <a:lnTo>
                      <a:pt x="218" y="31"/>
                    </a:lnTo>
                    <a:lnTo>
                      <a:pt x="184" y="44"/>
                    </a:lnTo>
                    <a:lnTo>
                      <a:pt x="152" y="58"/>
                    </a:lnTo>
                    <a:lnTo>
                      <a:pt x="122" y="75"/>
                    </a:lnTo>
                    <a:lnTo>
                      <a:pt x="96" y="93"/>
                    </a:lnTo>
                    <a:lnTo>
                      <a:pt x="71" y="114"/>
                    </a:lnTo>
                    <a:lnTo>
                      <a:pt x="50" y="134"/>
                    </a:lnTo>
                    <a:lnTo>
                      <a:pt x="33" y="157"/>
                    </a:lnTo>
                    <a:lnTo>
                      <a:pt x="19" y="180"/>
                    </a:lnTo>
                    <a:lnTo>
                      <a:pt x="9" y="205"/>
                    </a:lnTo>
                    <a:lnTo>
                      <a:pt x="2" y="230"/>
                    </a:lnTo>
                    <a:lnTo>
                      <a:pt x="0" y="257"/>
                    </a:lnTo>
                    <a:lnTo>
                      <a:pt x="0" y="274"/>
                    </a:lnTo>
                    <a:lnTo>
                      <a:pt x="17" y="274"/>
                    </a:lnTo>
                    <a:lnTo>
                      <a:pt x="813" y="274"/>
                    </a:lnTo>
                    <a:lnTo>
                      <a:pt x="830" y="274"/>
                    </a:lnTo>
                    <a:lnTo>
                      <a:pt x="830" y="257"/>
                    </a:lnTo>
                    <a:lnTo>
                      <a:pt x="829" y="239"/>
                    </a:lnTo>
                    <a:lnTo>
                      <a:pt x="826" y="221"/>
                    </a:lnTo>
                    <a:lnTo>
                      <a:pt x="822" y="204"/>
                    </a:lnTo>
                    <a:lnTo>
                      <a:pt x="814" y="186"/>
                    </a:lnTo>
                    <a:lnTo>
                      <a:pt x="806" y="169"/>
                    </a:lnTo>
                    <a:lnTo>
                      <a:pt x="795" y="153"/>
                    </a:lnTo>
                    <a:lnTo>
                      <a:pt x="783" y="137"/>
                    </a:lnTo>
                    <a:lnTo>
                      <a:pt x="769" y="12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71" name="Freeform 252"/>
              <p:cNvSpPr>
                <a:spLocks/>
              </p:cNvSpPr>
              <p:nvPr/>
            </p:nvSpPr>
            <p:spPr bwMode="auto">
              <a:xfrm>
                <a:off x="1218" y="3096"/>
                <a:ext cx="253" cy="70"/>
              </a:xfrm>
              <a:custGeom>
                <a:avLst/>
                <a:gdLst>
                  <a:gd name="T0" fmla="*/ 0 w 761"/>
                  <a:gd name="T1" fmla="*/ 0 h 208"/>
                  <a:gd name="T2" fmla="*/ 0 w 761"/>
                  <a:gd name="T3" fmla="*/ 0 h 208"/>
                  <a:gd name="T4" fmla="*/ 0 w 761"/>
                  <a:gd name="T5" fmla="*/ 0 h 208"/>
                  <a:gd name="T6" fmla="*/ 0 w 761"/>
                  <a:gd name="T7" fmla="*/ 0 h 208"/>
                  <a:gd name="T8" fmla="*/ 0 w 761"/>
                  <a:gd name="T9" fmla="*/ 0 h 208"/>
                  <a:gd name="T10" fmla="*/ 0 w 761"/>
                  <a:gd name="T11" fmla="*/ 0 h 208"/>
                  <a:gd name="T12" fmla="*/ 0 w 761"/>
                  <a:gd name="T13" fmla="*/ 0 h 208"/>
                  <a:gd name="T14" fmla="*/ 0 w 761"/>
                  <a:gd name="T15" fmla="*/ 0 h 208"/>
                  <a:gd name="T16" fmla="*/ 0 w 761"/>
                  <a:gd name="T17" fmla="*/ 0 h 208"/>
                  <a:gd name="T18" fmla="*/ 0 w 761"/>
                  <a:gd name="T19" fmla="*/ 0 h 208"/>
                  <a:gd name="T20" fmla="*/ 0 w 761"/>
                  <a:gd name="T21" fmla="*/ 0 h 208"/>
                  <a:gd name="T22" fmla="*/ 0 w 761"/>
                  <a:gd name="T23" fmla="*/ 0 h 208"/>
                  <a:gd name="T24" fmla="*/ 0 w 761"/>
                  <a:gd name="T25" fmla="*/ 0 h 208"/>
                  <a:gd name="T26" fmla="*/ 0 w 761"/>
                  <a:gd name="T27" fmla="*/ 0 h 208"/>
                  <a:gd name="T28" fmla="*/ 0 w 761"/>
                  <a:gd name="T29" fmla="*/ 0 h 208"/>
                  <a:gd name="T30" fmla="*/ 0 w 761"/>
                  <a:gd name="T31" fmla="*/ 0 h 208"/>
                  <a:gd name="T32" fmla="*/ 0 w 761"/>
                  <a:gd name="T33" fmla="*/ 0 h 208"/>
                  <a:gd name="T34" fmla="*/ 0 w 761"/>
                  <a:gd name="T35" fmla="*/ 0 h 208"/>
                  <a:gd name="T36" fmla="*/ 0 w 761"/>
                  <a:gd name="T37" fmla="*/ 0 h 208"/>
                  <a:gd name="T38" fmla="*/ 0 w 761"/>
                  <a:gd name="T39" fmla="*/ 0 h 208"/>
                  <a:gd name="T40" fmla="*/ 0 w 761"/>
                  <a:gd name="T41" fmla="*/ 0 h 208"/>
                  <a:gd name="T42" fmla="*/ 0 w 761"/>
                  <a:gd name="T43" fmla="*/ 0 h 208"/>
                  <a:gd name="T44" fmla="*/ 0 w 761"/>
                  <a:gd name="T45" fmla="*/ 0 h 208"/>
                  <a:gd name="T46" fmla="*/ 0 w 761"/>
                  <a:gd name="T47" fmla="*/ 0 h 208"/>
                  <a:gd name="T48" fmla="*/ 0 w 761"/>
                  <a:gd name="T49" fmla="*/ 0 h 208"/>
                  <a:gd name="T50" fmla="*/ 0 w 761"/>
                  <a:gd name="T51" fmla="*/ 0 h 208"/>
                  <a:gd name="T52" fmla="*/ 0 w 761"/>
                  <a:gd name="T53" fmla="*/ 0 h 208"/>
                  <a:gd name="T54" fmla="*/ 0 w 761"/>
                  <a:gd name="T55" fmla="*/ 0 h 208"/>
                  <a:gd name="T56" fmla="*/ 0 w 761"/>
                  <a:gd name="T57" fmla="*/ 0 h 208"/>
                  <a:gd name="T58" fmla="*/ 0 w 761"/>
                  <a:gd name="T59" fmla="*/ 0 h 208"/>
                  <a:gd name="T60" fmla="*/ 0 w 761"/>
                  <a:gd name="T61" fmla="*/ 0 h 208"/>
                  <a:gd name="T62" fmla="*/ 0 w 761"/>
                  <a:gd name="T63" fmla="*/ 0 h 208"/>
                  <a:gd name="T64" fmla="*/ 0 w 761"/>
                  <a:gd name="T65" fmla="*/ 0 h 208"/>
                  <a:gd name="T66" fmla="*/ 0 w 761"/>
                  <a:gd name="T67" fmla="*/ 0 h 208"/>
                  <a:gd name="T68" fmla="*/ 0 w 761"/>
                  <a:gd name="T69" fmla="*/ 0 h 208"/>
                  <a:gd name="T70" fmla="*/ 0 w 761"/>
                  <a:gd name="T71" fmla="*/ 0 h 208"/>
                  <a:gd name="T72" fmla="*/ 0 w 761"/>
                  <a:gd name="T73" fmla="*/ 0 h 208"/>
                  <a:gd name="T74" fmla="*/ 0 w 761"/>
                  <a:gd name="T75" fmla="*/ 0 h 208"/>
                  <a:gd name="T76" fmla="*/ 0 w 761"/>
                  <a:gd name="T77" fmla="*/ 0 h 208"/>
                  <a:gd name="T78" fmla="*/ 0 w 761"/>
                  <a:gd name="T79" fmla="*/ 0 h 208"/>
                  <a:gd name="T80" fmla="*/ 0 w 761"/>
                  <a:gd name="T81" fmla="*/ 0 h 208"/>
                  <a:gd name="T82" fmla="*/ 0 w 761"/>
                  <a:gd name="T83" fmla="*/ 0 h 208"/>
                  <a:gd name="T84" fmla="*/ 0 w 761"/>
                  <a:gd name="T85" fmla="*/ 0 h 208"/>
                  <a:gd name="T86" fmla="*/ 0 w 761"/>
                  <a:gd name="T87" fmla="*/ 0 h 208"/>
                  <a:gd name="T88" fmla="*/ 0 w 761"/>
                  <a:gd name="T89" fmla="*/ 0 h 208"/>
                  <a:gd name="T90" fmla="*/ 0 w 761"/>
                  <a:gd name="T91" fmla="*/ 0 h 208"/>
                  <a:gd name="T92" fmla="*/ 0 w 761"/>
                  <a:gd name="T93" fmla="*/ 0 h 208"/>
                  <a:gd name="T94" fmla="*/ 0 w 761"/>
                  <a:gd name="T95" fmla="*/ 0 h 208"/>
                  <a:gd name="T96" fmla="*/ 0 w 761"/>
                  <a:gd name="T97" fmla="*/ 0 h 208"/>
                  <a:gd name="T98" fmla="*/ 0 w 761"/>
                  <a:gd name="T99" fmla="*/ 0 h 20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61"/>
                  <a:gd name="T151" fmla="*/ 0 h 208"/>
                  <a:gd name="T152" fmla="*/ 761 w 761"/>
                  <a:gd name="T153" fmla="*/ 208 h 20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61" h="208">
                    <a:moveTo>
                      <a:pt x="51" y="111"/>
                    </a:moveTo>
                    <a:lnTo>
                      <a:pt x="65" y="99"/>
                    </a:lnTo>
                    <a:lnTo>
                      <a:pt x="80" y="87"/>
                    </a:lnTo>
                    <a:lnTo>
                      <a:pt x="96" y="75"/>
                    </a:lnTo>
                    <a:lnTo>
                      <a:pt x="113" y="65"/>
                    </a:lnTo>
                    <a:lnTo>
                      <a:pt x="131" y="55"/>
                    </a:lnTo>
                    <a:lnTo>
                      <a:pt x="150" y="46"/>
                    </a:lnTo>
                    <a:lnTo>
                      <a:pt x="170" y="37"/>
                    </a:lnTo>
                    <a:lnTo>
                      <a:pt x="191" y="30"/>
                    </a:lnTo>
                    <a:lnTo>
                      <a:pt x="213" y="23"/>
                    </a:lnTo>
                    <a:lnTo>
                      <a:pt x="236" y="17"/>
                    </a:lnTo>
                    <a:lnTo>
                      <a:pt x="259" y="12"/>
                    </a:lnTo>
                    <a:lnTo>
                      <a:pt x="282" y="7"/>
                    </a:lnTo>
                    <a:lnTo>
                      <a:pt x="307" y="4"/>
                    </a:lnTo>
                    <a:lnTo>
                      <a:pt x="331" y="2"/>
                    </a:lnTo>
                    <a:lnTo>
                      <a:pt x="355" y="0"/>
                    </a:lnTo>
                    <a:lnTo>
                      <a:pt x="381" y="0"/>
                    </a:lnTo>
                    <a:lnTo>
                      <a:pt x="406" y="0"/>
                    </a:lnTo>
                    <a:lnTo>
                      <a:pt x="431" y="2"/>
                    </a:lnTo>
                    <a:lnTo>
                      <a:pt x="455" y="4"/>
                    </a:lnTo>
                    <a:lnTo>
                      <a:pt x="478" y="7"/>
                    </a:lnTo>
                    <a:lnTo>
                      <a:pt x="503" y="12"/>
                    </a:lnTo>
                    <a:lnTo>
                      <a:pt x="525" y="17"/>
                    </a:lnTo>
                    <a:lnTo>
                      <a:pt x="547" y="23"/>
                    </a:lnTo>
                    <a:lnTo>
                      <a:pt x="570" y="30"/>
                    </a:lnTo>
                    <a:lnTo>
                      <a:pt x="591" y="37"/>
                    </a:lnTo>
                    <a:lnTo>
                      <a:pt x="611" y="46"/>
                    </a:lnTo>
                    <a:lnTo>
                      <a:pt x="630" y="55"/>
                    </a:lnTo>
                    <a:lnTo>
                      <a:pt x="648" y="65"/>
                    </a:lnTo>
                    <a:lnTo>
                      <a:pt x="665" y="75"/>
                    </a:lnTo>
                    <a:lnTo>
                      <a:pt x="681" y="87"/>
                    </a:lnTo>
                    <a:lnTo>
                      <a:pt x="696" y="99"/>
                    </a:lnTo>
                    <a:lnTo>
                      <a:pt x="709" y="111"/>
                    </a:lnTo>
                    <a:lnTo>
                      <a:pt x="720" y="123"/>
                    </a:lnTo>
                    <a:lnTo>
                      <a:pt x="730" y="135"/>
                    </a:lnTo>
                    <a:lnTo>
                      <a:pt x="737" y="146"/>
                    </a:lnTo>
                    <a:lnTo>
                      <a:pt x="744" y="158"/>
                    </a:lnTo>
                    <a:lnTo>
                      <a:pt x="751" y="171"/>
                    </a:lnTo>
                    <a:lnTo>
                      <a:pt x="755" y="182"/>
                    </a:lnTo>
                    <a:lnTo>
                      <a:pt x="759" y="195"/>
                    </a:lnTo>
                    <a:lnTo>
                      <a:pt x="761" y="208"/>
                    </a:lnTo>
                    <a:lnTo>
                      <a:pt x="0" y="208"/>
                    </a:lnTo>
                    <a:lnTo>
                      <a:pt x="2" y="195"/>
                    </a:lnTo>
                    <a:lnTo>
                      <a:pt x="6" y="182"/>
                    </a:lnTo>
                    <a:lnTo>
                      <a:pt x="11" y="171"/>
                    </a:lnTo>
                    <a:lnTo>
                      <a:pt x="16" y="158"/>
                    </a:lnTo>
                    <a:lnTo>
                      <a:pt x="24" y="146"/>
                    </a:lnTo>
                    <a:lnTo>
                      <a:pt x="31" y="135"/>
                    </a:lnTo>
                    <a:lnTo>
                      <a:pt x="41" y="123"/>
                    </a:lnTo>
                    <a:lnTo>
                      <a:pt x="51" y="111"/>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72" name="Freeform 253"/>
              <p:cNvSpPr>
                <a:spLocks/>
              </p:cNvSpPr>
              <p:nvPr/>
            </p:nvSpPr>
            <p:spPr bwMode="auto">
              <a:xfrm>
                <a:off x="1353" y="3103"/>
                <a:ext cx="98" cy="56"/>
              </a:xfrm>
              <a:custGeom>
                <a:avLst/>
                <a:gdLst>
                  <a:gd name="T0" fmla="*/ 0 w 293"/>
                  <a:gd name="T1" fmla="*/ 0 h 167"/>
                  <a:gd name="T2" fmla="*/ 0 w 293"/>
                  <a:gd name="T3" fmla="*/ 0 h 167"/>
                  <a:gd name="T4" fmla="*/ 0 w 293"/>
                  <a:gd name="T5" fmla="*/ 0 h 167"/>
                  <a:gd name="T6" fmla="*/ 0 w 293"/>
                  <a:gd name="T7" fmla="*/ 0 h 167"/>
                  <a:gd name="T8" fmla="*/ 0 w 293"/>
                  <a:gd name="T9" fmla="*/ 0 h 167"/>
                  <a:gd name="T10" fmla="*/ 0 w 293"/>
                  <a:gd name="T11" fmla="*/ 0 h 167"/>
                  <a:gd name="T12" fmla="*/ 0 w 293"/>
                  <a:gd name="T13" fmla="*/ 0 h 167"/>
                  <a:gd name="T14" fmla="*/ 0 w 293"/>
                  <a:gd name="T15" fmla="*/ 0 h 167"/>
                  <a:gd name="T16" fmla="*/ 0 w 293"/>
                  <a:gd name="T17" fmla="*/ 0 h 167"/>
                  <a:gd name="T18" fmla="*/ 0 w 293"/>
                  <a:gd name="T19" fmla="*/ 0 h 167"/>
                  <a:gd name="T20" fmla="*/ 0 w 293"/>
                  <a:gd name="T21" fmla="*/ 0 h 167"/>
                  <a:gd name="T22" fmla="*/ 0 w 293"/>
                  <a:gd name="T23" fmla="*/ 0 h 167"/>
                  <a:gd name="T24" fmla="*/ 0 w 293"/>
                  <a:gd name="T25" fmla="*/ 0 h 167"/>
                  <a:gd name="T26" fmla="*/ 0 w 293"/>
                  <a:gd name="T27" fmla="*/ 0 h 167"/>
                  <a:gd name="T28" fmla="*/ 0 w 293"/>
                  <a:gd name="T29" fmla="*/ 0 h 167"/>
                  <a:gd name="T30" fmla="*/ 0 w 293"/>
                  <a:gd name="T31" fmla="*/ 0 h 167"/>
                  <a:gd name="T32" fmla="*/ 0 w 293"/>
                  <a:gd name="T33" fmla="*/ 0 h 167"/>
                  <a:gd name="T34" fmla="*/ 0 w 293"/>
                  <a:gd name="T35" fmla="*/ 0 h 167"/>
                  <a:gd name="T36" fmla="*/ 0 w 293"/>
                  <a:gd name="T37" fmla="*/ 0 h 167"/>
                  <a:gd name="T38" fmla="*/ 0 w 293"/>
                  <a:gd name="T39" fmla="*/ 0 h 167"/>
                  <a:gd name="T40" fmla="*/ 0 w 293"/>
                  <a:gd name="T41" fmla="*/ 0 h 167"/>
                  <a:gd name="T42" fmla="*/ 0 w 293"/>
                  <a:gd name="T43" fmla="*/ 0 h 167"/>
                  <a:gd name="T44" fmla="*/ 0 w 293"/>
                  <a:gd name="T45" fmla="*/ 0 h 167"/>
                  <a:gd name="T46" fmla="*/ 0 w 293"/>
                  <a:gd name="T47" fmla="*/ 0 h 167"/>
                  <a:gd name="T48" fmla="*/ 0 w 293"/>
                  <a:gd name="T49" fmla="*/ 0 h 167"/>
                  <a:gd name="T50" fmla="*/ 0 w 293"/>
                  <a:gd name="T51" fmla="*/ 0 h 167"/>
                  <a:gd name="T52" fmla="*/ 0 w 293"/>
                  <a:gd name="T53" fmla="*/ 0 h 167"/>
                  <a:gd name="T54" fmla="*/ 0 w 293"/>
                  <a:gd name="T55" fmla="*/ 0 h 167"/>
                  <a:gd name="T56" fmla="*/ 0 w 293"/>
                  <a:gd name="T57" fmla="*/ 0 h 167"/>
                  <a:gd name="T58" fmla="*/ 0 w 293"/>
                  <a:gd name="T59" fmla="*/ 0 h 167"/>
                  <a:gd name="T60" fmla="*/ 0 w 293"/>
                  <a:gd name="T61" fmla="*/ 0 h 167"/>
                  <a:gd name="T62" fmla="*/ 0 w 293"/>
                  <a:gd name="T63" fmla="*/ 0 h 167"/>
                  <a:gd name="T64" fmla="*/ 0 w 293"/>
                  <a:gd name="T65" fmla="*/ 0 h 167"/>
                  <a:gd name="T66" fmla="*/ 0 w 293"/>
                  <a:gd name="T67" fmla="*/ 0 h 167"/>
                  <a:gd name="T68" fmla="*/ 0 w 293"/>
                  <a:gd name="T69" fmla="*/ 0 h 167"/>
                  <a:gd name="T70" fmla="*/ 0 w 293"/>
                  <a:gd name="T71" fmla="*/ 0 h 167"/>
                  <a:gd name="T72" fmla="*/ 0 w 293"/>
                  <a:gd name="T73" fmla="*/ 0 h 167"/>
                  <a:gd name="T74" fmla="*/ 0 w 293"/>
                  <a:gd name="T75" fmla="*/ 0 h 167"/>
                  <a:gd name="T76" fmla="*/ 0 w 293"/>
                  <a:gd name="T77" fmla="*/ 0 h 167"/>
                  <a:gd name="T78" fmla="*/ 0 w 293"/>
                  <a:gd name="T79" fmla="*/ 0 h 167"/>
                  <a:gd name="T80" fmla="*/ 0 w 293"/>
                  <a:gd name="T81" fmla="*/ 0 h 167"/>
                  <a:gd name="T82" fmla="*/ 0 w 293"/>
                  <a:gd name="T83" fmla="*/ 0 h 167"/>
                  <a:gd name="T84" fmla="*/ 0 w 293"/>
                  <a:gd name="T85" fmla="*/ 0 h 167"/>
                  <a:gd name="T86" fmla="*/ 0 w 293"/>
                  <a:gd name="T87" fmla="*/ 0 h 167"/>
                  <a:gd name="T88" fmla="*/ 0 w 293"/>
                  <a:gd name="T89" fmla="*/ 0 h 167"/>
                  <a:gd name="T90" fmla="*/ 0 w 293"/>
                  <a:gd name="T91" fmla="*/ 0 h 167"/>
                  <a:gd name="T92" fmla="*/ 0 w 293"/>
                  <a:gd name="T93" fmla="*/ 0 h 167"/>
                  <a:gd name="T94" fmla="*/ 0 w 293"/>
                  <a:gd name="T95" fmla="*/ 0 h 167"/>
                  <a:gd name="T96" fmla="*/ 0 w 293"/>
                  <a:gd name="T97" fmla="*/ 0 h 167"/>
                  <a:gd name="T98" fmla="*/ 0 w 293"/>
                  <a:gd name="T99" fmla="*/ 0 h 1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93"/>
                  <a:gd name="T151" fmla="*/ 0 h 167"/>
                  <a:gd name="T152" fmla="*/ 293 w 293"/>
                  <a:gd name="T153" fmla="*/ 167 h 1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93" h="167">
                    <a:moveTo>
                      <a:pt x="11" y="3"/>
                    </a:moveTo>
                    <a:lnTo>
                      <a:pt x="30" y="10"/>
                    </a:lnTo>
                    <a:lnTo>
                      <a:pt x="49" y="16"/>
                    </a:lnTo>
                    <a:lnTo>
                      <a:pt x="67" y="23"/>
                    </a:lnTo>
                    <a:lnTo>
                      <a:pt x="85" y="31"/>
                    </a:lnTo>
                    <a:lnTo>
                      <a:pt x="102" y="39"/>
                    </a:lnTo>
                    <a:lnTo>
                      <a:pt x="118" y="49"/>
                    </a:lnTo>
                    <a:lnTo>
                      <a:pt x="135" y="58"/>
                    </a:lnTo>
                    <a:lnTo>
                      <a:pt x="150" y="68"/>
                    </a:lnTo>
                    <a:lnTo>
                      <a:pt x="165" y="79"/>
                    </a:lnTo>
                    <a:lnTo>
                      <a:pt x="177" y="89"/>
                    </a:lnTo>
                    <a:lnTo>
                      <a:pt x="190" y="101"/>
                    </a:lnTo>
                    <a:lnTo>
                      <a:pt x="203" y="112"/>
                    </a:lnTo>
                    <a:lnTo>
                      <a:pt x="213" y="124"/>
                    </a:lnTo>
                    <a:lnTo>
                      <a:pt x="223" y="136"/>
                    </a:lnTo>
                    <a:lnTo>
                      <a:pt x="232" y="149"/>
                    </a:lnTo>
                    <a:lnTo>
                      <a:pt x="240" y="161"/>
                    </a:lnTo>
                    <a:lnTo>
                      <a:pt x="241" y="162"/>
                    </a:lnTo>
                    <a:lnTo>
                      <a:pt x="241" y="163"/>
                    </a:lnTo>
                    <a:lnTo>
                      <a:pt x="241" y="165"/>
                    </a:lnTo>
                    <a:lnTo>
                      <a:pt x="242" y="167"/>
                    </a:lnTo>
                    <a:lnTo>
                      <a:pt x="293" y="167"/>
                    </a:lnTo>
                    <a:lnTo>
                      <a:pt x="291" y="157"/>
                    </a:lnTo>
                    <a:lnTo>
                      <a:pt x="288" y="146"/>
                    </a:lnTo>
                    <a:lnTo>
                      <a:pt x="284" y="137"/>
                    </a:lnTo>
                    <a:lnTo>
                      <a:pt x="279" y="127"/>
                    </a:lnTo>
                    <a:lnTo>
                      <a:pt x="274" y="118"/>
                    </a:lnTo>
                    <a:lnTo>
                      <a:pt x="267" y="108"/>
                    </a:lnTo>
                    <a:lnTo>
                      <a:pt x="260" y="99"/>
                    </a:lnTo>
                    <a:lnTo>
                      <a:pt x="252" y="90"/>
                    </a:lnTo>
                    <a:lnTo>
                      <a:pt x="241" y="81"/>
                    </a:lnTo>
                    <a:lnTo>
                      <a:pt x="229" y="71"/>
                    </a:lnTo>
                    <a:lnTo>
                      <a:pt x="218" y="62"/>
                    </a:lnTo>
                    <a:lnTo>
                      <a:pt x="204" y="54"/>
                    </a:lnTo>
                    <a:lnTo>
                      <a:pt x="190" y="46"/>
                    </a:lnTo>
                    <a:lnTo>
                      <a:pt x="175" y="38"/>
                    </a:lnTo>
                    <a:lnTo>
                      <a:pt x="160" y="32"/>
                    </a:lnTo>
                    <a:lnTo>
                      <a:pt x="145" y="26"/>
                    </a:lnTo>
                    <a:lnTo>
                      <a:pt x="128" y="20"/>
                    </a:lnTo>
                    <a:lnTo>
                      <a:pt x="111" y="16"/>
                    </a:lnTo>
                    <a:lnTo>
                      <a:pt x="93" y="12"/>
                    </a:lnTo>
                    <a:lnTo>
                      <a:pt x="76" y="8"/>
                    </a:lnTo>
                    <a:lnTo>
                      <a:pt x="57" y="5"/>
                    </a:lnTo>
                    <a:lnTo>
                      <a:pt x="39" y="2"/>
                    </a:lnTo>
                    <a:lnTo>
                      <a:pt x="19" y="1"/>
                    </a:lnTo>
                    <a:lnTo>
                      <a:pt x="0" y="0"/>
                    </a:lnTo>
                    <a:lnTo>
                      <a:pt x="2" y="1"/>
                    </a:lnTo>
                    <a:lnTo>
                      <a:pt x="6" y="1"/>
                    </a:lnTo>
                    <a:lnTo>
                      <a:pt x="9" y="2"/>
                    </a:lnTo>
                    <a:lnTo>
                      <a:pt x="11" y="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73" name="Freeform 254"/>
              <p:cNvSpPr>
                <a:spLocks/>
              </p:cNvSpPr>
              <p:nvPr/>
            </p:nvSpPr>
            <p:spPr bwMode="auto">
              <a:xfrm>
                <a:off x="1208" y="2967"/>
                <a:ext cx="49" cy="75"/>
              </a:xfrm>
              <a:custGeom>
                <a:avLst/>
                <a:gdLst>
                  <a:gd name="T0" fmla="*/ 0 w 145"/>
                  <a:gd name="T1" fmla="*/ 0 h 223"/>
                  <a:gd name="T2" fmla="*/ 0 w 145"/>
                  <a:gd name="T3" fmla="*/ 0 h 223"/>
                  <a:gd name="T4" fmla="*/ 0 w 145"/>
                  <a:gd name="T5" fmla="*/ 0 h 223"/>
                  <a:gd name="T6" fmla="*/ 0 w 145"/>
                  <a:gd name="T7" fmla="*/ 0 h 223"/>
                  <a:gd name="T8" fmla="*/ 0 w 145"/>
                  <a:gd name="T9" fmla="*/ 0 h 223"/>
                  <a:gd name="T10" fmla="*/ 0 w 145"/>
                  <a:gd name="T11" fmla="*/ 0 h 223"/>
                  <a:gd name="T12" fmla="*/ 0 w 145"/>
                  <a:gd name="T13" fmla="*/ 0 h 223"/>
                  <a:gd name="T14" fmla="*/ 0 w 145"/>
                  <a:gd name="T15" fmla="*/ 0 h 223"/>
                  <a:gd name="T16" fmla="*/ 0 w 145"/>
                  <a:gd name="T17" fmla="*/ 0 h 223"/>
                  <a:gd name="T18" fmla="*/ 0 w 145"/>
                  <a:gd name="T19" fmla="*/ 0 h 223"/>
                  <a:gd name="T20" fmla="*/ 0 w 145"/>
                  <a:gd name="T21" fmla="*/ 0 h 223"/>
                  <a:gd name="T22" fmla="*/ 0 w 145"/>
                  <a:gd name="T23" fmla="*/ 0 h 223"/>
                  <a:gd name="T24" fmla="*/ 0 w 145"/>
                  <a:gd name="T25" fmla="*/ 0 h 223"/>
                  <a:gd name="T26" fmla="*/ 0 w 145"/>
                  <a:gd name="T27" fmla="*/ 0 h 223"/>
                  <a:gd name="T28" fmla="*/ 0 w 145"/>
                  <a:gd name="T29" fmla="*/ 0 h 223"/>
                  <a:gd name="T30" fmla="*/ 0 w 145"/>
                  <a:gd name="T31" fmla="*/ 0 h 223"/>
                  <a:gd name="T32" fmla="*/ 0 w 145"/>
                  <a:gd name="T33" fmla="*/ 0 h 223"/>
                  <a:gd name="T34" fmla="*/ 0 w 145"/>
                  <a:gd name="T35" fmla="*/ 0 h 223"/>
                  <a:gd name="T36" fmla="*/ 0 w 145"/>
                  <a:gd name="T37" fmla="*/ 0 h 2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3"/>
                  <a:gd name="T59" fmla="*/ 145 w 145"/>
                  <a:gd name="T60" fmla="*/ 223 h 2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3">
                    <a:moveTo>
                      <a:pt x="91" y="9"/>
                    </a:moveTo>
                    <a:lnTo>
                      <a:pt x="94" y="39"/>
                    </a:lnTo>
                    <a:lnTo>
                      <a:pt x="92" y="69"/>
                    </a:lnTo>
                    <a:lnTo>
                      <a:pt x="86" y="99"/>
                    </a:lnTo>
                    <a:lnTo>
                      <a:pt x="76" y="127"/>
                    </a:lnTo>
                    <a:lnTo>
                      <a:pt x="62" y="154"/>
                    </a:lnTo>
                    <a:lnTo>
                      <a:pt x="44" y="179"/>
                    </a:lnTo>
                    <a:lnTo>
                      <a:pt x="24" y="203"/>
                    </a:lnTo>
                    <a:lnTo>
                      <a:pt x="0" y="223"/>
                    </a:lnTo>
                    <a:lnTo>
                      <a:pt x="33" y="207"/>
                    </a:lnTo>
                    <a:lnTo>
                      <a:pt x="62" y="186"/>
                    </a:lnTo>
                    <a:lnTo>
                      <a:pt x="89" y="161"/>
                    </a:lnTo>
                    <a:lnTo>
                      <a:pt x="110" y="134"/>
                    </a:lnTo>
                    <a:lnTo>
                      <a:pt x="127" y="103"/>
                    </a:lnTo>
                    <a:lnTo>
                      <a:pt x="139" y="70"/>
                    </a:lnTo>
                    <a:lnTo>
                      <a:pt x="145" y="36"/>
                    </a:lnTo>
                    <a:lnTo>
                      <a:pt x="145" y="0"/>
                    </a:lnTo>
                    <a:lnTo>
                      <a:pt x="124" y="2"/>
                    </a:lnTo>
                    <a:lnTo>
                      <a:pt x="91"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74" name="Freeform 255"/>
              <p:cNvSpPr>
                <a:spLocks/>
              </p:cNvSpPr>
              <p:nvPr/>
            </p:nvSpPr>
            <p:spPr bwMode="auto">
              <a:xfrm>
                <a:off x="1284" y="3147"/>
                <a:ext cx="167" cy="12"/>
              </a:xfrm>
              <a:custGeom>
                <a:avLst/>
                <a:gdLst>
                  <a:gd name="T0" fmla="*/ 0 w 501"/>
                  <a:gd name="T1" fmla="*/ 0 h 34"/>
                  <a:gd name="T2" fmla="*/ 0 w 501"/>
                  <a:gd name="T3" fmla="*/ 0 h 34"/>
                  <a:gd name="T4" fmla="*/ 0 w 501"/>
                  <a:gd name="T5" fmla="*/ 0 h 34"/>
                  <a:gd name="T6" fmla="*/ 0 w 501"/>
                  <a:gd name="T7" fmla="*/ 0 h 34"/>
                  <a:gd name="T8" fmla="*/ 0 60000 65536"/>
                  <a:gd name="T9" fmla="*/ 0 60000 65536"/>
                  <a:gd name="T10" fmla="*/ 0 60000 65536"/>
                  <a:gd name="T11" fmla="*/ 0 60000 65536"/>
                  <a:gd name="T12" fmla="*/ 0 w 501"/>
                  <a:gd name="T13" fmla="*/ 0 h 34"/>
                  <a:gd name="T14" fmla="*/ 501 w 501"/>
                  <a:gd name="T15" fmla="*/ 34 h 34"/>
                </a:gdLst>
                <a:ahLst/>
                <a:cxnLst>
                  <a:cxn ang="T8">
                    <a:pos x="T0" y="T1"/>
                  </a:cxn>
                  <a:cxn ang="T9">
                    <a:pos x="T2" y="T3"/>
                  </a:cxn>
                  <a:cxn ang="T10">
                    <a:pos x="T4" y="T5"/>
                  </a:cxn>
                  <a:cxn ang="T11">
                    <a:pos x="T6" y="T7"/>
                  </a:cxn>
                </a:cxnLst>
                <a:rect l="T12" t="T13" r="T14" b="T15"/>
                <a:pathLst>
                  <a:path w="501" h="34">
                    <a:moveTo>
                      <a:pt x="501" y="34"/>
                    </a:moveTo>
                    <a:lnTo>
                      <a:pt x="0" y="34"/>
                    </a:lnTo>
                    <a:lnTo>
                      <a:pt x="456" y="0"/>
                    </a:lnTo>
                    <a:lnTo>
                      <a:pt x="501"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75" name="Freeform 256"/>
              <p:cNvSpPr>
                <a:spLocks/>
              </p:cNvSpPr>
              <p:nvPr/>
            </p:nvSpPr>
            <p:spPr bwMode="auto">
              <a:xfrm>
                <a:off x="1149" y="2967"/>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7"/>
                    </a:lnTo>
                    <a:lnTo>
                      <a:pt x="324"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76" name="Freeform 257"/>
              <p:cNvSpPr>
                <a:spLocks/>
              </p:cNvSpPr>
              <p:nvPr/>
            </p:nvSpPr>
            <p:spPr bwMode="auto">
              <a:xfrm>
                <a:off x="1556" y="2906"/>
                <a:ext cx="48" cy="75"/>
              </a:xfrm>
              <a:custGeom>
                <a:avLst/>
                <a:gdLst>
                  <a:gd name="T0" fmla="*/ 0 w 145"/>
                  <a:gd name="T1" fmla="*/ 0 h 224"/>
                  <a:gd name="T2" fmla="*/ 0 w 145"/>
                  <a:gd name="T3" fmla="*/ 0 h 224"/>
                  <a:gd name="T4" fmla="*/ 0 w 145"/>
                  <a:gd name="T5" fmla="*/ 0 h 224"/>
                  <a:gd name="T6" fmla="*/ 0 w 145"/>
                  <a:gd name="T7" fmla="*/ 0 h 224"/>
                  <a:gd name="T8" fmla="*/ 0 w 145"/>
                  <a:gd name="T9" fmla="*/ 0 h 224"/>
                  <a:gd name="T10" fmla="*/ 0 w 145"/>
                  <a:gd name="T11" fmla="*/ 0 h 224"/>
                  <a:gd name="T12" fmla="*/ 0 w 145"/>
                  <a:gd name="T13" fmla="*/ 0 h 224"/>
                  <a:gd name="T14" fmla="*/ 0 w 145"/>
                  <a:gd name="T15" fmla="*/ 0 h 224"/>
                  <a:gd name="T16" fmla="*/ 0 w 145"/>
                  <a:gd name="T17" fmla="*/ 0 h 224"/>
                  <a:gd name="T18" fmla="*/ 0 w 145"/>
                  <a:gd name="T19" fmla="*/ 0 h 224"/>
                  <a:gd name="T20" fmla="*/ 0 w 145"/>
                  <a:gd name="T21" fmla="*/ 0 h 224"/>
                  <a:gd name="T22" fmla="*/ 0 w 145"/>
                  <a:gd name="T23" fmla="*/ 0 h 224"/>
                  <a:gd name="T24" fmla="*/ 0 w 145"/>
                  <a:gd name="T25" fmla="*/ 0 h 224"/>
                  <a:gd name="T26" fmla="*/ 0 w 145"/>
                  <a:gd name="T27" fmla="*/ 0 h 224"/>
                  <a:gd name="T28" fmla="*/ 0 w 145"/>
                  <a:gd name="T29" fmla="*/ 0 h 224"/>
                  <a:gd name="T30" fmla="*/ 0 w 145"/>
                  <a:gd name="T31" fmla="*/ 0 h 224"/>
                  <a:gd name="T32" fmla="*/ 0 w 145"/>
                  <a:gd name="T33" fmla="*/ 0 h 224"/>
                  <a:gd name="T34" fmla="*/ 0 w 145"/>
                  <a:gd name="T35" fmla="*/ 0 h 224"/>
                  <a:gd name="T36" fmla="*/ 0 w 145"/>
                  <a:gd name="T37" fmla="*/ 0 h 2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4"/>
                  <a:gd name="T59" fmla="*/ 145 w 145"/>
                  <a:gd name="T60" fmla="*/ 224 h 2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4">
                    <a:moveTo>
                      <a:pt x="92" y="8"/>
                    </a:moveTo>
                    <a:lnTo>
                      <a:pt x="94" y="39"/>
                    </a:lnTo>
                    <a:lnTo>
                      <a:pt x="93" y="69"/>
                    </a:lnTo>
                    <a:lnTo>
                      <a:pt x="87" y="98"/>
                    </a:lnTo>
                    <a:lnTo>
                      <a:pt x="76" y="127"/>
                    </a:lnTo>
                    <a:lnTo>
                      <a:pt x="62" y="154"/>
                    </a:lnTo>
                    <a:lnTo>
                      <a:pt x="45" y="180"/>
                    </a:lnTo>
                    <a:lnTo>
                      <a:pt x="24" y="203"/>
                    </a:lnTo>
                    <a:lnTo>
                      <a:pt x="0" y="224"/>
                    </a:lnTo>
                    <a:lnTo>
                      <a:pt x="33" y="207"/>
                    </a:lnTo>
                    <a:lnTo>
                      <a:pt x="63" y="186"/>
                    </a:lnTo>
                    <a:lnTo>
                      <a:pt x="89" y="162"/>
                    </a:lnTo>
                    <a:lnTo>
                      <a:pt x="111" y="134"/>
                    </a:lnTo>
                    <a:lnTo>
                      <a:pt x="127" y="103"/>
                    </a:lnTo>
                    <a:lnTo>
                      <a:pt x="139" y="70"/>
                    </a:lnTo>
                    <a:lnTo>
                      <a:pt x="145" y="36"/>
                    </a:lnTo>
                    <a:lnTo>
                      <a:pt x="145" y="0"/>
                    </a:lnTo>
                    <a:lnTo>
                      <a:pt x="125" y="3"/>
                    </a:lnTo>
                    <a:lnTo>
                      <a:pt x="92" y="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77" name="Freeform 258"/>
              <p:cNvSpPr>
                <a:spLocks/>
              </p:cNvSpPr>
              <p:nvPr/>
            </p:nvSpPr>
            <p:spPr bwMode="auto">
              <a:xfrm>
                <a:off x="1496" y="2906"/>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6"/>
                    </a:lnTo>
                    <a:lnTo>
                      <a:pt x="324"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78" name="Freeform 259"/>
              <p:cNvSpPr>
                <a:spLocks/>
              </p:cNvSpPr>
              <p:nvPr/>
            </p:nvSpPr>
            <p:spPr bwMode="auto">
              <a:xfrm>
                <a:off x="1345" y="2867"/>
                <a:ext cx="9" cy="202"/>
              </a:xfrm>
              <a:custGeom>
                <a:avLst/>
                <a:gdLst>
                  <a:gd name="T0" fmla="*/ 0 w 28"/>
                  <a:gd name="T1" fmla="*/ 0 h 608"/>
                  <a:gd name="T2" fmla="*/ 0 w 28"/>
                  <a:gd name="T3" fmla="*/ 0 h 608"/>
                  <a:gd name="T4" fmla="*/ 0 w 28"/>
                  <a:gd name="T5" fmla="*/ 0 h 608"/>
                  <a:gd name="T6" fmla="*/ 0 w 28"/>
                  <a:gd name="T7" fmla="*/ 0 h 608"/>
                  <a:gd name="T8" fmla="*/ 0 60000 65536"/>
                  <a:gd name="T9" fmla="*/ 0 60000 65536"/>
                  <a:gd name="T10" fmla="*/ 0 60000 65536"/>
                  <a:gd name="T11" fmla="*/ 0 60000 65536"/>
                  <a:gd name="T12" fmla="*/ 0 w 28"/>
                  <a:gd name="T13" fmla="*/ 0 h 608"/>
                  <a:gd name="T14" fmla="*/ 28 w 28"/>
                  <a:gd name="T15" fmla="*/ 608 h 608"/>
                </a:gdLst>
                <a:ahLst/>
                <a:cxnLst>
                  <a:cxn ang="T8">
                    <a:pos x="T0" y="T1"/>
                  </a:cxn>
                  <a:cxn ang="T9">
                    <a:pos x="T2" y="T3"/>
                  </a:cxn>
                  <a:cxn ang="T10">
                    <a:pos x="T4" y="T5"/>
                  </a:cxn>
                  <a:cxn ang="T11">
                    <a:pos x="T6" y="T7"/>
                  </a:cxn>
                </a:cxnLst>
                <a:rect l="T12" t="T13" r="T14" b="T15"/>
                <a:pathLst>
                  <a:path w="28" h="608">
                    <a:moveTo>
                      <a:pt x="0" y="0"/>
                    </a:moveTo>
                    <a:lnTo>
                      <a:pt x="0" y="608"/>
                    </a:lnTo>
                    <a:lnTo>
                      <a:pt x="28" y="36"/>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79" name="Freeform 260"/>
              <p:cNvSpPr>
                <a:spLocks/>
              </p:cNvSpPr>
              <p:nvPr/>
            </p:nvSpPr>
            <p:spPr bwMode="auto">
              <a:xfrm>
                <a:off x="1342" y="2771"/>
                <a:ext cx="10" cy="10"/>
              </a:xfrm>
              <a:custGeom>
                <a:avLst/>
                <a:gdLst>
                  <a:gd name="T0" fmla="*/ 0 w 30"/>
                  <a:gd name="T1" fmla="*/ 0 h 29"/>
                  <a:gd name="T2" fmla="*/ 0 w 30"/>
                  <a:gd name="T3" fmla="*/ 0 h 29"/>
                  <a:gd name="T4" fmla="*/ 0 w 30"/>
                  <a:gd name="T5" fmla="*/ 0 h 29"/>
                  <a:gd name="T6" fmla="*/ 0 w 30"/>
                  <a:gd name="T7" fmla="*/ 0 h 29"/>
                  <a:gd name="T8" fmla="*/ 0 w 30"/>
                  <a:gd name="T9" fmla="*/ 0 h 29"/>
                  <a:gd name="T10" fmla="*/ 0 w 30"/>
                  <a:gd name="T11" fmla="*/ 0 h 29"/>
                  <a:gd name="T12" fmla="*/ 0 w 30"/>
                  <a:gd name="T13" fmla="*/ 0 h 29"/>
                  <a:gd name="T14" fmla="*/ 0 w 30"/>
                  <a:gd name="T15" fmla="*/ 0 h 29"/>
                  <a:gd name="T16" fmla="*/ 0 w 30"/>
                  <a:gd name="T17" fmla="*/ 0 h 29"/>
                  <a:gd name="T18" fmla="*/ 0 w 30"/>
                  <a:gd name="T19" fmla="*/ 0 h 29"/>
                  <a:gd name="T20" fmla="*/ 0 w 30"/>
                  <a:gd name="T21" fmla="*/ 0 h 29"/>
                  <a:gd name="T22" fmla="*/ 0 w 30"/>
                  <a:gd name="T23" fmla="*/ 0 h 29"/>
                  <a:gd name="T24" fmla="*/ 0 w 30"/>
                  <a:gd name="T25" fmla="*/ 0 h 29"/>
                  <a:gd name="T26" fmla="*/ 0 w 30"/>
                  <a:gd name="T27" fmla="*/ 0 h 29"/>
                  <a:gd name="T28" fmla="*/ 0 w 30"/>
                  <a:gd name="T29" fmla="*/ 0 h 29"/>
                  <a:gd name="T30" fmla="*/ 0 w 30"/>
                  <a:gd name="T31" fmla="*/ 0 h 29"/>
                  <a:gd name="T32" fmla="*/ 0 w 30"/>
                  <a:gd name="T33" fmla="*/ 0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
                  <a:gd name="T52" fmla="*/ 0 h 29"/>
                  <a:gd name="T53" fmla="*/ 30 w 30"/>
                  <a:gd name="T54" fmla="*/ 29 h 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0" h="29">
                    <a:moveTo>
                      <a:pt x="15" y="29"/>
                    </a:moveTo>
                    <a:lnTo>
                      <a:pt x="22" y="28"/>
                    </a:lnTo>
                    <a:lnTo>
                      <a:pt x="26" y="25"/>
                    </a:lnTo>
                    <a:lnTo>
                      <a:pt x="29" y="21"/>
                    </a:lnTo>
                    <a:lnTo>
                      <a:pt x="30" y="15"/>
                    </a:lnTo>
                    <a:lnTo>
                      <a:pt x="29" y="8"/>
                    </a:lnTo>
                    <a:lnTo>
                      <a:pt x="26" y="4"/>
                    </a:lnTo>
                    <a:lnTo>
                      <a:pt x="22" y="1"/>
                    </a:lnTo>
                    <a:lnTo>
                      <a:pt x="15" y="0"/>
                    </a:lnTo>
                    <a:lnTo>
                      <a:pt x="9" y="1"/>
                    </a:lnTo>
                    <a:lnTo>
                      <a:pt x="5" y="4"/>
                    </a:lnTo>
                    <a:lnTo>
                      <a:pt x="1" y="8"/>
                    </a:lnTo>
                    <a:lnTo>
                      <a:pt x="0" y="15"/>
                    </a:lnTo>
                    <a:lnTo>
                      <a:pt x="1" y="21"/>
                    </a:lnTo>
                    <a:lnTo>
                      <a:pt x="5" y="25"/>
                    </a:lnTo>
                    <a:lnTo>
                      <a:pt x="9" y="28"/>
                    </a:lnTo>
                    <a:lnTo>
                      <a:pt x="15" y="2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80" name="Freeform 261"/>
              <p:cNvSpPr>
                <a:spLocks/>
              </p:cNvSpPr>
              <p:nvPr/>
            </p:nvSpPr>
            <p:spPr bwMode="auto">
              <a:xfrm>
                <a:off x="1380" y="2810"/>
                <a:ext cx="153" cy="26"/>
              </a:xfrm>
              <a:custGeom>
                <a:avLst/>
                <a:gdLst>
                  <a:gd name="T0" fmla="*/ 0 w 459"/>
                  <a:gd name="T1" fmla="*/ 0 h 80"/>
                  <a:gd name="T2" fmla="*/ 0 w 459"/>
                  <a:gd name="T3" fmla="*/ 0 h 80"/>
                  <a:gd name="T4" fmla="*/ 0 w 459"/>
                  <a:gd name="T5" fmla="*/ 0 h 80"/>
                  <a:gd name="T6" fmla="*/ 0 w 459"/>
                  <a:gd name="T7" fmla="*/ 0 h 80"/>
                  <a:gd name="T8" fmla="*/ 0 60000 65536"/>
                  <a:gd name="T9" fmla="*/ 0 60000 65536"/>
                  <a:gd name="T10" fmla="*/ 0 60000 65536"/>
                  <a:gd name="T11" fmla="*/ 0 60000 65536"/>
                  <a:gd name="T12" fmla="*/ 0 w 459"/>
                  <a:gd name="T13" fmla="*/ 0 h 80"/>
                  <a:gd name="T14" fmla="*/ 459 w 459"/>
                  <a:gd name="T15" fmla="*/ 80 h 80"/>
                </a:gdLst>
                <a:ahLst/>
                <a:cxnLst>
                  <a:cxn ang="T8">
                    <a:pos x="T0" y="T1"/>
                  </a:cxn>
                  <a:cxn ang="T9">
                    <a:pos x="T2" y="T3"/>
                  </a:cxn>
                  <a:cxn ang="T10">
                    <a:pos x="T4" y="T5"/>
                  </a:cxn>
                  <a:cxn ang="T11">
                    <a:pos x="T6" y="T7"/>
                  </a:cxn>
                </a:cxnLst>
                <a:rect l="T12" t="T13" r="T14" b="T15"/>
                <a:pathLst>
                  <a:path w="459" h="80">
                    <a:moveTo>
                      <a:pt x="459" y="31"/>
                    </a:moveTo>
                    <a:lnTo>
                      <a:pt x="454" y="0"/>
                    </a:lnTo>
                    <a:lnTo>
                      <a:pt x="0" y="80"/>
                    </a:lnTo>
                    <a:lnTo>
                      <a:pt x="459" y="3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sp>
          <p:nvSpPr>
            <p:cNvPr id="30839" name="Freeform 262"/>
            <p:cNvSpPr>
              <a:spLocks/>
            </p:cNvSpPr>
            <p:nvPr/>
          </p:nvSpPr>
          <p:spPr bwMode="auto">
            <a:xfrm>
              <a:off x="3714" y="660"/>
              <a:ext cx="312" cy="101"/>
            </a:xfrm>
            <a:custGeom>
              <a:avLst/>
              <a:gdLst>
                <a:gd name="T0" fmla="*/ 0 w 422"/>
                <a:gd name="T1" fmla="*/ 3 h 136"/>
                <a:gd name="T2" fmla="*/ 1 w 422"/>
                <a:gd name="T3" fmla="*/ 1 h 136"/>
                <a:gd name="T4" fmla="*/ 2 w 422"/>
                <a:gd name="T5" fmla="*/ 5 h 136"/>
                <a:gd name="T6" fmla="*/ 4 w 422"/>
                <a:gd name="T7" fmla="*/ 1 h 136"/>
                <a:gd name="T8" fmla="*/ 4 w 422"/>
                <a:gd name="T9" fmla="*/ 5 h 136"/>
                <a:gd name="T10" fmla="*/ 5 w 422"/>
                <a:gd name="T11" fmla="*/ 3 h 136"/>
                <a:gd name="T12" fmla="*/ 5 w 422"/>
                <a:gd name="T13" fmla="*/ 1 h 136"/>
                <a:gd name="T14" fmla="*/ 7 w 422"/>
                <a:gd name="T15" fmla="*/ 2 h 136"/>
                <a:gd name="T16" fmla="*/ 9 w 422"/>
                <a:gd name="T17" fmla="*/ 4 h 136"/>
                <a:gd name="T18" fmla="*/ 10 w 422"/>
                <a:gd name="T19" fmla="*/ 1 h 136"/>
                <a:gd name="T20" fmla="*/ 12 w 422"/>
                <a:gd name="T21" fmla="*/ 4 h 136"/>
                <a:gd name="T22" fmla="*/ 13 w 422"/>
                <a:gd name="T23" fmla="*/ 1 h 136"/>
                <a:gd name="T24" fmla="*/ 15 w 422"/>
                <a:gd name="T25" fmla="*/ 1 h 136"/>
                <a:gd name="T26" fmla="*/ 16 w 422"/>
                <a:gd name="T27" fmla="*/ 4 h 1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22"/>
                <a:gd name="T43" fmla="*/ 0 h 136"/>
                <a:gd name="T44" fmla="*/ 422 w 422"/>
                <a:gd name="T45" fmla="*/ 136 h 1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22" h="136">
                  <a:moveTo>
                    <a:pt x="0" y="80"/>
                  </a:moveTo>
                  <a:cubicBezTo>
                    <a:pt x="5" y="68"/>
                    <a:pt x="20" y="0"/>
                    <a:pt x="29" y="9"/>
                  </a:cubicBezTo>
                  <a:cubicBezTo>
                    <a:pt x="38" y="18"/>
                    <a:pt x="42" y="136"/>
                    <a:pt x="53" y="135"/>
                  </a:cubicBezTo>
                  <a:cubicBezTo>
                    <a:pt x="64" y="134"/>
                    <a:pt x="85" y="5"/>
                    <a:pt x="95" y="3"/>
                  </a:cubicBezTo>
                  <a:cubicBezTo>
                    <a:pt x="105" y="1"/>
                    <a:pt x="103" y="111"/>
                    <a:pt x="112" y="122"/>
                  </a:cubicBezTo>
                  <a:cubicBezTo>
                    <a:pt x="121" y="133"/>
                    <a:pt x="141" y="90"/>
                    <a:pt x="147" y="71"/>
                  </a:cubicBezTo>
                  <a:cubicBezTo>
                    <a:pt x="152" y="53"/>
                    <a:pt x="141" y="14"/>
                    <a:pt x="147" y="11"/>
                  </a:cubicBezTo>
                  <a:cubicBezTo>
                    <a:pt x="152" y="9"/>
                    <a:pt x="165" y="36"/>
                    <a:pt x="180" y="54"/>
                  </a:cubicBezTo>
                  <a:cubicBezTo>
                    <a:pt x="195" y="72"/>
                    <a:pt x="222" y="127"/>
                    <a:pt x="239" y="120"/>
                  </a:cubicBezTo>
                  <a:cubicBezTo>
                    <a:pt x="256" y="113"/>
                    <a:pt x="272" y="10"/>
                    <a:pt x="284" y="9"/>
                  </a:cubicBezTo>
                  <a:cubicBezTo>
                    <a:pt x="296" y="8"/>
                    <a:pt x="301" y="113"/>
                    <a:pt x="314" y="114"/>
                  </a:cubicBezTo>
                  <a:cubicBezTo>
                    <a:pt x="327" y="115"/>
                    <a:pt x="351" y="28"/>
                    <a:pt x="365" y="15"/>
                  </a:cubicBezTo>
                  <a:cubicBezTo>
                    <a:pt x="379" y="2"/>
                    <a:pt x="392" y="18"/>
                    <a:pt x="401" y="33"/>
                  </a:cubicBezTo>
                  <a:cubicBezTo>
                    <a:pt x="410" y="48"/>
                    <a:pt x="418" y="93"/>
                    <a:pt x="422" y="108"/>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nvGrpSpPr>
            <p:cNvPr id="30840" name="Group 263"/>
            <p:cNvGrpSpPr>
              <a:grpSpLocks/>
            </p:cNvGrpSpPr>
            <p:nvPr/>
          </p:nvGrpSpPr>
          <p:grpSpPr bwMode="auto">
            <a:xfrm>
              <a:off x="3704" y="809"/>
              <a:ext cx="410" cy="0"/>
              <a:chOff x="1073" y="2443"/>
              <a:chExt cx="555" cy="0"/>
            </a:xfrm>
          </p:grpSpPr>
          <p:sp>
            <p:nvSpPr>
              <p:cNvPr id="30849" name="Line 264"/>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0850" name="Line 265"/>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0851" name="Line 266"/>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30841" name="Group 267"/>
            <p:cNvGrpSpPr>
              <a:grpSpLocks/>
            </p:cNvGrpSpPr>
            <p:nvPr/>
          </p:nvGrpSpPr>
          <p:grpSpPr bwMode="auto">
            <a:xfrm>
              <a:off x="3704" y="880"/>
              <a:ext cx="410" cy="0"/>
              <a:chOff x="1073" y="2443"/>
              <a:chExt cx="555" cy="0"/>
            </a:xfrm>
          </p:grpSpPr>
          <p:sp>
            <p:nvSpPr>
              <p:cNvPr id="30846" name="Line 268"/>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0847" name="Line 269"/>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0848" name="Line 270"/>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30842" name="Group 271"/>
            <p:cNvGrpSpPr>
              <a:grpSpLocks/>
            </p:cNvGrpSpPr>
            <p:nvPr/>
          </p:nvGrpSpPr>
          <p:grpSpPr bwMode="auto">
            <a:xfrm>
              <a:off x="3704" y="951"/>
              <a:ext cx="410" cy="0"/>
              <a:chOff x="1073" y="2443"/>
              <a:chExt cx="555" cy="0"/>
            </a:xfrm>
          </p:grpSpPr>
          <p:sp>
            <p:nvSpPr>
              <p:cNvPr id="30843" name="Line 272"/>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0844" name="Line 273"/>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0845" name="Line 274"/>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sp>
        <p:nvSpPr>
          <p:cNvPr id="30751" name="Line 275"/>
          <p:cNvSpPr>
            <a:spLocks noChangeShapeType="1"/>
          </p:cNvSpPr>
          <p:nvPr/>
        </p:nvSpPr>
        <p:spPr bwMode="auto">
          <a:xfrm>
            <a:off x="7088188" y="3462338"/>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0752" name="Text Box 276"/>
          <p:cNvSpPr txBox="1">
            <a:spLocks noChangeArrowheads="1"/>
          </p:cNvSpPr>
          <p:nvPr/>
        </p:nvSpPr>
        <p:spPr bwMode="auto">
          <a:xfrm>
            <a:off x="6462713" y="3698875"/>
            <a:ext cx="11715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premium</a:t>
            </a:r>
          </a:p>
        </p:txBody>
      </p:sp>
      <p:grpSp>
        <p:nvGrpSpPr>
          <p:cNvPr id="30753" name="Group 277"/>
          <p:cNvGrpSpPr>
            <a:grpSpLocks/>
          </p:cNvGrpSpPr>
          <p:nvPr/>
        </p:nvGrpSpPr>
        <p:grpSpPr bwMode="auto">
          <a:xfrm>
            <a:off x="6691313" y="4041775"/>
            <a:ext cx="977900" cy="966788"/>
            <a:chOff x="3131" y="3139"/>
            <a:chExt cx="711" cy="702"/>
          </a:xfrm>
        </p:grpSpPr>
        <p:sp>
          <p:nvSpPr>
            <p:cNvPr id="30833" name="Freeform 278"/>
            <p:cNvSpPr>
              <a:spLocks/>
            </p:cNvSpPr>
            <p:nvPr/>
          </p:nvSpPr>
          <p:spPr bwMode="auto">
            <a:xfrm>
              <a:off x="3238" y="3243"/>
              <a:ext cx="604" cy="598"/>
            </a:xfrm>
            <a:custGeom>
              <a:avLst/>
              <a:gdLst>
                <a:gd name="T0" fmla="*/ 0 w 1703"/>
                <a:gd name="T1" fmla="*/ 0 h 1703"/>
                <a:gd name="T2" fmla="*/ 0 w 1703"/>
                <a:gd name="T3" fmla="*/ 0 h 1703"/>
                <a:gd name="T4" fmla="*/ 0 w 1703"/>
                <a:gd name="T5" fmla="*/ 0 h 1703"/>
                <a:gd name="T6" fmla="*/ 0 w 1703"/>
                <a:gd name="T7" fmla="*/ 0 h 1703"/>
                <a:gd name="T8" fmla="*/ 0 w 1703"/>
                <a:gd name="T9" fmla="*/ 0 h 1703"/>
                <a:gd name="T10" fmla="*/ 0 w 1703"/>
                <a:gd name="T11" fmla="*/ 0 h 1703"/>
                <a:gd name="T12" fmla="*/ 0 60000 65536"/>
                <a:gd name="T13" fmla="*/ 0 60000 65536"/>
                <a:gd name="T14" fmla="*/ 0 60000 65536"/>
                <a:gd name="T15" fmla="*/ 0 60000 65536"/>
                <a:gd name="T16" fmla="*/ 0 60000 65536"/>
                <a:gd name="T17" fmla="*/ 0 60000 65536"/>
                <a:gd name="T18" fmla="*/ 0 w 1703"/>
                <a:gd name="T19" fmla="*/ 0 h 1703"/>
                <a:gd name="T20" fmla="*/ 1703 w 1703"/>
                <a:gd name="T21" fmla="*/ 1703 h 1703"/>
              </a:gdLst>
              <a:ahLst/>
              <a:cxnLst>
                <a:cxn ang="T12">
                  <a:pos x="T0" y="T1"/>
                </a:cxn>
                <a:cxn ang="T13">
                  <a:pos x="T2" y="T3"/>
                </a:cxn>
                <a:cxn ang="T14">
                  <a:pos x="T4" y="T5"/>
                </a:cxn>
                <a:cxn ang="T15">
                  <a:pos x="T6" y="T7"/>
                </a:cxn>
                <a:cxn ang="T16">
                  <a:pos x="T8" y="T9"/>
                </a:cxn>
                <a:cxn ang="T17">
                  <a:pos x="T10" y="T11"/>
                </a:cxn>
              </a:cxnLst>
              <a:rect l="T18" t="T19" r="T20" b="T21"/>
              <a:pathLst>
                <a:path w="1703" h="1703">
                  <a:moveTo>
                    <a:pt x="935" y="1703"/>
                  </a:moveTo>
                  <a:lnTo>
                    <a:pt x="0" y="718"/>
                  </a:lnTo>
                  <a:lnTo>
                    <a:pt x="100" y="100"/>
                  </a:lnTo>
                  <a:lnTo>
                    <a:pt x="751" y="0"/>
                  </a:lnTo>
                  <a:lnTo>
                    <a:pt x="1703" y="977"/>
                  </a:lnTo>
                  <a:lnTo>
                    <a:pt x="935" y="1703"/>
                  </a:lnTo>
                  <a:close/>
                </a:path>
              </a:pathLst>
            </a:custGeom>
            <a:solidFill>
              <a:srgbClr val="FFFFCC"/>
            </a:solidFill>
            <a:ln w="12700">
              <a:solidFill>
                <a:schemeClr val="bg1"/>
              </a:solidFill>
              <a:round/>
              <a:headEnd/>
              <a:tailEnd/>
            </a:ln>
          </p:spPr>
          <p:txBody>
            <a:bodyPr lIns="0" tIns="0" rIns="0" bIns="0" anchor="ctr">
              <a:spAutoFit/>
            </a:bodyPr>
            <a:lstStyle/>
            <a:p>
              <a:endParaRPr lang="en-US"/>
            </a:p>
          </p:txBody>
        </p:sp>
        <p:sp>
          <p:nvSpPr>
            <p:cNvPr id="30834" name="Freeform 279"/>
            <p:cNvSpPr>
              <a:spLocks/>
            </p:cNvSpPr>
            <p:nvPr/>
          </p:nvSpPr>
          <p:spPr bwMode="auto">
            <a:xfrm>
              <a:off x="3131" y="3139"/>
              <a:ext cx="224" cy="216"/>
            </a:xfrm>
            <a:custGeom>
              <a:avLst/>
              <a:gdLst>
                <a:gd name="T0" fmla="*/ 0 w 609"/>
                <a:gd name="T1" fmla="*/ 0 h 587"/>
                <a:gd name="T2" fmla="*/ 0 w 609"/>
                <a:gd name="T3" fmla="*/ 0 h 587"/>
                <a:gd name="T4" fmla="*/ 0 w 609"/>
                <a:gd name="T5" fmla="*/ 0 h 587"/>
                <a:gd name="T6" fmla="*/ 0 w 609"/>
                <a:gd name="T7" fmla="*/ 0 h 587"/>
                <a:gd name="T8" fmla="*/ 0 w 609"/>
                <a:gd name="T9" fmla="*/ 0 h 587"/>
                <a:gd name="T10" fmla="*/ 0 w 609"/>
                <a:gd name="T11" fmla="*/ 0 h 587"/>
                <a:gd name="T12" fmla="*/ 0 w 609"/>
                <a:gd name="T13" fmla="*/ 0 h 587"/>
                <a:gd name="T14" fmla="*/ 0 60000 65536"/>
                <a:gd name="T15" fmla="*/ 0 60000 65536"/>
                <a:gd name="T16" fmla="*/ 0 60000 65536"/>
                <a:gd name="T17" fmla="*/ 0 60000 65536"/>
                <a:gd name="T18" fmla="*/ 0 60000 65536"/>
                <a:gd name="T19" fmla="*/ 0 60000 65536"/>
                <a:gd name="T20" fmla="*/ 0 60000 65536"/>
                <a:gd name="T21" fmla="*/ 0 w 609"/>
                <a:gd name="T22" fmla="*/ 0 h 587"/>
                <a:gd name="T23" fmla="*/ 609 w 609"/>
                <a:gd name="T24" fmla="*/ 587 h 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9" h="587">
                  <a:moveTo>
                    <a:pt x="609" y="563"/>
                  </a:moveTo>
                  <a:cubicBezTo>
                    <a:pt x="502" y="575"/>
                    <a:pt x="396" y="587"/>
                    <a:pt x="325" y="563"/>
                  </a:cubicBezTo>
                  <a:cubicBezTo>
                    <a:pt x="254" y="539"/>
                    <a:pt x="194" y="479"/>
                    <a:pt x="183" y="421"/>
                  </a:cubicBezTo>
                  <a:cubicBezTo>
                    <a:pt x="172" y="363"/>
                    <a:pt x="244" y="273"/>
                    <a:pt x="259" y="212"/>
                  </a:cubicBezTo>
                  <a:cubicBezTo>
                    <a:pt x="274" y="151"/>
                    <a:pt x="288" y="88"/>
                    <a:pt x="275" y="53"/>
                  </a:cubicBezTo>
                  <a:cubicBezTo>
                    <a:pt x="262" y="18"/>
                    <a:pt x="229" y="6"/>
                    <a:pt x="183" y="3"/>
                  </a:cubicBezTo>
                  <a:cubicBezTo>
                    <a:pt x="137" y="0"/>
                    <a:pt x="68" y="18"/>
                    <a:pt x="0" y="37"/>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0835" name="Oval 280"/>
            <p:cNvSpPr>
              <a:spLocks noChangeArrowheads="1"/>
            </p:cNvSpPr>
            <p:nvPr/>
          </p:nvSpPr>
          <p:spPr bwMode="auto">
            <a:xfrm>
              <a:off x="3292" y="3303"/>
              <a:ext cx="92" cy="92"/>
            </a:xfrm>
            <a:prstGeom prst="ellipse">
              <a:avLst/>
            </a:prstGeom>
            <a:solidFill>
              <a:schemeClr val="bg1"/>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pic>
          <p:nvPicPr>
            <p:cNvPr id="30836" name="Picture 281" descr="BS01887_"/>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rot="-2700000">
              <a:off x="3404" y="3341"/>
              <a:ext cx="275" cy="4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30754" name="Text Box 282"/>
          <p:cNvSpPr txBox="1">
            <a:spLocks noChangeArrowheads="1"/>
          </p:cNvSpPr>
          <p:nvPr/>
        </p:nvSpPr>
        <p:spPr bwMode="auto">
          <a:xfrm>
            <a:off x="7623175" y="3698875"/>
            <a:ext cx="11715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D33941"/>
                </a:solidFill>
              </a:rPr>
              <a:t>“tools”</a:t>
            </a:r>
          </a:p>
        </p:txBody>
      </p:sp>
      <p:sp>
        <p:nvSpPr>
          <p:cNvPr id="30755" name="Line 283"/>
          <p:cNvSpPr>
            <a:spLocks noChangeShapeType="1"/>
          </p:cNvSpPr>
          <p:nvPr/>
        </p:nvSpPr>
        <p:spPr bwMode="auto">
          <a:xfrm>
            <a:off x="7067550" y="3479800"/>
            <a:ext cx="1146175" cy="0"/>
          </a:xfrm>
          <a:prstGeom prst="line">
            <a:avLst/>
          </a:prstGeom>
          <a:noFill/>
          <a:ln w="28575">
            <a:solidFill>
              <a:srgbClr val="777777"/>
            </a:solidFill>
            <a:prstDash val="sysDot"/>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0756" name="Line 284"/>
          <p:cNvSpPr>
            <a:spLocks noChangeShapeType="1"/>
          </p:cNvSpPr>
          <p:nvPr/>
        </p:nvSpPr>
        <p:spPr bwMode="auto">
          <a:xfrm>
            <a:off x="8205788" y="3462338"/>
            <a:ext cx="0" cy="233362"/>
          </a:xfrm>
          <a:prstGeom prst="line">
            <a:avLst/>
          </a:prstGeom>
          <a:noFill/>
          <a:ln w="28575">
            <a:solidFill>
              <a:srgbClr val="777777"/>
            </a:solidFill>
            <a:prstDash val="sysDot"/>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30757" name="Group 285"/>
          <p:cNvGrpSpPr>
            <a:grpSpLocks/>
          </p:cNvGrpSpPr>
          <p:nvPr/>
        </p:nvGrpSpPr>
        <p:grpSpPr bwMode="auto">
          <a:xfrm rot="16200000" flipH="1">
            <a:off x="7885907" y="4029869"/>
            <a:ext cx="620712" cy="641350"/>
            <a:chOff x="2438" y="1135"/>
            <a:chExt cx="2663" cy="2747"/>
          </a:xfrm>
        </p:grpSpPr>
        <p:sp>
          <p:nvSpPr>
            <p:cNvPr id="3638558" name="Freeform 286"/>
            <p:cNvSpPr>
              <a:spLocks/>
            </p:cNvSpPr>
            <p:nvPr/>
          </p:nvSpPr>
          <p:spPr bwMode="auto">
            <a:xfrm>
              <a:off x="2438" y="1135"/>
              <a:ext cx="2663" cy="2747"/>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defRPr/>
              </a:pPr>
              <a:endParaRPr lang="en-US" dirty="0"/>
            </a:p>
          </p:txBody>
        </p:sp>
        <p:sp>
          <p:nvSpPr>
            <p:cNvPr id="30832" name="AutoShape 287"/>
            <p:cNvSpPr>
              <a:spLocks noChangeArrowheads="1"/>
            </p:cNvSpPr>
            <p:nvPr/>
          </p:nvSpPr>
          <p:spPr bwMode="auto">
            <a:xfrm>
              <a:off x="3181" y="2000"/>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grpSp>
      <p:grpSp>
        <p:nvGrpSpPr>
          <p:cNvPr id="30758" name="Group 288"/>
          <p:cNvGrpSpPr>
            <a:grpSpLocks/>
          </p:cNvGrpSpPr>
          <p:nvPr/>
        </p:nvGrpSpPr>
        <p:grpSpPr bwMode="auto">
          <a:xfrm rot="16200000" flipH="1">
            <a:off x="8033544" y="4642644"/>
            <a:ext cx="620712" cy="641350"/>
            <a:chOff x="2438" y="1135"/>
            <a:chExt cx="2663" cy="2747"/>
          </a:xfrm>
        </p:grpSpPr>
        <p:sp>
          <p:nvSpPr>
            <p:cNvPr id="3638561" name="Freeform 289"/>
            <p:cNvSpPr>
              <a:spLocks/>
            </p:cNvSpPr>
            <p:nvPr/>
          </p:nvSpPr>
          <p:spPr bwMode="auto">
            <a:xfrm>
              <a:off x="2438" y="1135"/>
              <a:ext cx="2663" cy="2747"/>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defRPr/>
              </a:pPr>
              <a:endParaRPr lang="en-US" dirty="0"/>
            </a:p>
          </p:txBody>
        </p:sp>
        <p:sp>
          <p:nvSpPr>
            <p:cNvPr id="30830" name="AutoShape 290"/>
            <p:cNvSpPr>
              <a:spLocks noChangeArrowheads="1"/>
            </p:cNvSpPr>
            <p:nvPr/>
          </p:nvSpPr>
          <p:spPr bwMode="auto">
            <a:xfrm>
              <a:off x="3181" y="2000"/>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grpSp>
      <p:grpSp>
        <p:nvGrpSpPr>
          <p:cNvPr id="30759" name="Group 291"/>
          <p:cNvGrpSpPr>
            <a:grpSpLocks/>
          </p:cNvGrpSpPr>
          <p:nvPr/>
        </p:nvGrpSpPr>
        <p:grpSpPr bwMode="auto">
          <a:xfrm rot="16200000" flipH="1">
            <a:off x="8181181" y="5253832"/>
            <a:ext cx="620713" cy="641350"/>
            <a:chOff x="2438" y="1135"/>
            <a:chExt cx="2663" cy="2747"/>
          </a:xfrm>
        </p:grpSpPr>
        <p:sp>
          <p:nvSpPr>
            <p:cNvPr id="3638564" name="Freeform 292"/>
            <p:cNvSpPr>
              <a:spLocks/>
            </p:cNvSpPr>
            <p:nvPr/>
          </p:nvSpPr>
          <p:spPr bwMode="auto">
            <a:xfrm>
              <a:off x="2438" y="1135"/>
              <a:ext cx="2663" cy="2747"/>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defRPr/>
              </a:pPr>
              <a:endParaRPr lang="en-US" dirty="0"/>
            </a:p>
          </p:txBody>
        </p:sp>
        <p:sp>
          <p:nvSpPr>
            <p:cNvPr id="30828" name="AutoShape 293"/>
            <p:cNvSpPr>
              <a:spLocks noChangeArrowheads="1"/>
            </p:cNvSpPr>
            <p:nvPr/>
          </p:nvSpPr>
          <p:spPr bwMode="auto">
            <a:xfrm>
              <a:off x="3181" y="2000"/>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grpSp>
      <p:grpSp>
        <p:nvGrpSpPr>
          <p:cNvPr id="30760" name="Group 294"/>
          <p:cNvGrpSpPr>
            <a:grpSpLocks/>
          </p:cNvGrpSpPr>
          <p:nvPr/>
        </p:nvGrpSpPr>
        <p:grpSpPr bwMode="auto">
          <a:xfrm>
            <a:off x="1247775" y="4017963"/>
            <a:ext cx="1335088" cy="735012"/>
            <a:chOff x="786" y="2531"/>
            <a:chExt cx="841" cy="463"/>
          </a:xfrm>
        </p:grpSpPr>
        <p:sp>
          <p:nvSpPr>
            <p:cNvPr id="30816" name="Freeform 295"/>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0817" name="Line 296"/>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0818" name="Line 297"/>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0819" name="Line 298"/>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0820" name="Freeform 299"/>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0821" name="Freeform 300"/>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0822" name="Freeform 301"/>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0823" name="Freeform 302"/>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0824" name="Freeform 303"/>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0825" name="Freeform 304"/>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0826" name="Freeform 305"/>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grpSp>
        <p:nvGrpSpPr>
          <p:cNvPr id="30761" name="Group 306"/>
          <p:cNvGrpSpPr>
            <a:grpSpLocks/>
          </p:cNvGrpSpPr>
          <p:nvPr/>
        </p:nvGrpSpPr>
        <p:grpSpPr bwMode="auto">
          <a:xfrm>
            <a:off x="1271588" y="4670425"/>
            <a:ext cx="1335087" cy="735013"/>
            <a:chOff x="786" y="2531"/>
            <a:chExt cx="841" cy="463"/>
          </a:xfrm>
        </p:grpSpPr>
        <p:sp>
          <p:nvSpPr>
            <p:cNvPr id="30805" name="Freeform 307"/>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0806" name="Line 308"/>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0807" name="Line 309"/>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0808" name="Line 310"/>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0809" name="Freeform 311"/>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0810" name="Freeform 312"/>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0811" name="Freeform 313"/>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0812" name="Freeform 314"/>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0813" name="Freeform 315"/>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0814" name="Freeform 316"/>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0815" name="Freeform 317"/>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sp>
        <p:nvSpPr>
          <p:cNvPr id="30762" name="Text Box 318"/>
          <p:cNvSpPr txBox="1">
            <a:spLocks noChangeArrowheads="1"/>
          </p:cNvSpPr>
          <p:nvPr/>
        </p:nvSpPr>
        <p:spPr bwMode="auto">
          <a:xfrm>
            <a:off x="4973638" y="1751013"/>
            <a:ext cx="1171575"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coverage</a:t>
            </a:r>
          </a:p>
        </p:txBody>
      </p:sp>
      <p:sp>
        <p:nvSpPr>
          <p:cNvPr id="30763" name="Text Box 319"/>
          <p:cNvSpPr txBox="1">
            <a:spLocks noChangeArrowheads="1"/>
          </p:cNvSpPr>
          <p:nvPr/>
        </p:nvSpPr>
        <p:spPr bwMode="auto">
          <a:xfrm>
            <a:off x="5940425" y="2432050"/>
            <a:ext cx="180022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coverage term</a:t>
            </a:r>
          </a:p>
        </p:txBody>
      </p:sp>
      <p:sp>
        <p:nvSpPr>
          <p:cNvPr id="30764" name="Line 320"/>
          <p:cNvSpPr>
            <a:spLocks noChangeShapeType="1"/>
          </p:cNvSpPr>
          <p:nvPr/>
        </p:nvSpPr>
        <p:spPr bwMode="auto">
          <a:xfrm flipH="1">
            <a:off x="5014913" y="2357438"/>
            <a:ext cx="542925"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0765" name="Freeform 321"/>
          <p:cNvSpPr>
            <a:spLocks/>
          </p:cNvSpPr>
          <p:nvPr/>
        </p:nvSpPr>
        <p:spPr bwMode="auto">
          <a:xfrm>
            <a:off x="5303838" y="2093913"/>
            <a:ext cx="384175" cy="495300"/>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0766" name="Line 322"/>
          <p:cNvSpPr>
            <a:spLocks noChangeShapeType="1"/>
          </p:cNvSpPr>
          <p:nvPr/>
        </p:nvSpPr>
        <p:spPr bwMode="auto">
          <a:xfrm flipH="1">
            <a:off x="5014913" y="2928938"/>
            <a:ext cx="528637"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0767" name="Freeform 323"/>
          <p:cNvSpPr>
            <a:spLocks/>
          </p:cNvSpPr>
          <p:nvPr/>
        </p:nvSpPr>
        <p:spPr bwMode="auto">
          <a:xfrm>
            <a:off x="5313363" y="2674938"/>
            <a:ext cx="384175" cy="495300"/>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0768" name="Group 324"/>
          <p:cNvGrpSpPr>
            <a:grpSpLocks/>
          </p:cNvGrpSpPr>
          <p:nvPr/>
        </p:nvGrpSpPr>
        <p:grpSpPr bwMode="auto">
          <a:xfrm>
            <a:off x="5053013" y="4003675"/>
            <a:ext cx="542925" cy="695325"/>
            <a:chOff x="3183" y="2522"/>
            <a:chExt cx="342" cy="438"/>
          </a:xfrm>
        </p:grpSpPr>
        <p:sp>
          <p:nvSpPr>
            <p:cNvPr id="30801" name="Line 325"/>
            <p:cNvSpPr>
              <a:spLocks noChangeShapeType="1"/>
            </p:cNvSpPr>
            <p:nvPr/>
          </p:nvSpPr>
          <p:spPr bwMode="auto">
            <a:xfrm flipH="1">
              <a:off x="3183" y="2625"/>
              <a:ext cx="342"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0802" name="Freeform 326"/>
            <p:cNvSpPr>
              <a:spLocks/>
            </p:cNvSpPr>
            <p:nvPr/>
          </p:nvSpPr>
          <p:spPr bwMode="auto">
            <a:xfrm>
              <a:off x="3365" y="2522"/>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0803" name="Line 327"/>
            <p:cNvSpPr>
              <a:spLocks noChangeShapeType="1"/>
            </p:cNvSpPr>
            <p:nvPr/>
          </p:nvSpPr>
          <p:spPr bwMode="auto">
            <a:xfrm flipH="1">
              <a:off x="3183" y="2859"/>
              <a:ext cx="342"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0804" name="Freeform 328"/>
            <p:cNvSpPr>
              <a:spLocks/>
            </p:cNvSpPr>
            <p:nvPr/>
          </p:nvSpPr>
          <p:spPr bwMode="auto">
            <a:xfrm>
              <a:off x="3365" y="2756"/>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grpSp>
        <p:nvGrpSpPr>
          <p:cNvPr id="30769" name="Group 329"/>
          <p:cNvGrpSpPr>
            <a:grpSpLocks/>
          </p:cNvGrpSpPr>
          <p:nvPr/>
        </p:nvGrpSpPr>
        <p:grpSpPr bwMode="auto">
          <a:xfrm>
            <a:off x="5053013" y="4884738"/>
            <a:ext cx="542925" cy="695325"/>
            <a:chOff x="3183" y="2522"/>
            <a:chExt cx="342" cy="438"/>
          </a:xfrm>
        </p:grpSpPr>
        <p:sp>
          <p:nvSpPr>
            <p:cNvPr id="30797" name="Line 330"/>
            <p:cNvSpPr>
              <a:spLocks noChangeShapeType="1"/>
            </p:cNvSpPr>
            <p:nvPr/>
          </p:nvSpPr>
          <p:spPr bwMode="auto">
            <a:xfrm flipH="1">
              <a:off x="3183" y="2625"/>
              <a:ext cx="342"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0798" name="Freeform 331"/>
            <p:cNvSpPr>
              <a:spLocks/>
            </p:cNvSpPr>
            <p:nvPr/>
          </p:nvSpPr>
          <p:spPr bwMode="auto">
            <a:xfrm>
              <a:off x="3365" y="2522"/>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0799" name="Line 332"/>
            <p:cNvSpPr>
              <a:spLocks noChangeShapeType="1"/>
            </p:cNvSpPr>
            <p:nvPr/>
          </p:nvSpPr>
          <p:spPr bwMode="auto">
            <a:xfrm flipH="1">
              <a:off x="3183" y="2859"/>
              <a:ext cx="342"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0800" name="Freeform 333"/>
            <p:cNvSpPr>
              <a:spLocks/>
            </p:cNvSpPr>
            <p:nvPr/>
          </p:nvSpPr>
          <p:spPr bwMode="auto">
            <a:xfrm>
              <a:off x="3365" y="2756"/>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grpSp>
        <p:nvGrpSpPr>
          <p:cNvPr id="30770" name="Group 334"/>
          <p:cNvGrpSpPr>
            <a:grpSpLocks/>
          </p:cNvGrpSpPr>
          <p:nvPr/>
        </p:nvGrpSpPr>
        <p:grpSpPr bwMode="auto">
          <a:xfrm>
            <a:off x="5053013" y="5722938"/>
            <a:ext cx="542925" cy="695325"/>
            <a:chOff x="3183" y="2522"/>
            <a:chExt cx="342" cy="438"/>
          </a:xfrm>
        </p:grpSpPr>
        <p:sp>
          <p:nvSpPr>
            <p:cNvPr id="30793" name="Line 335"/>
            <p:cNvSpPr>
              <a:spLocks noChangeShapeType="1"/>
            </p:cNvSpPr>
            <p:nvPr/>
          </p:nvSpPr>
          <p:spPr bwMode="auto">
            <a:xfrm flipH="1">
              <a:off x="3183" y="2625"/>
              <a:ext cx="342"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0794" name="Freeform 336"/>
            <p:cNvSpPr>
              <a:spLocks/>
            </p:cNvSpPr>
            <p:nvPr/>
          </p:nvSpPr>
          <p:spPr bwMode="auto">
            <a:xfrm>
              <a:off x="3365" y="2522"/>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0795" name="Line 337"/>
            <p:cNvSpPr>
              <a:spLocks noChangeShapeType="1"/>
            </p:cNvSpPr>
            <p:nvPr/>
          </p:nvSpPr>
          <p:spPr bwMode="auto">
            <a:xfrm flipH="1">
              <a:off x="3183" y="2859"/>
              <a:ext cx="342"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0796" name="Freeform 338"/>
            <p:cNvSpPr>
              <a:spLocks/>
            </p:cNvSpPr>
            <p:nvPr/>
          </p:nvSpPr>
          <p:spPr bwMode="auto">
            <a:xfrm>
              <a:off x="3365" y="2756"/>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grpSp>
        <p:nvGrpSpPr>
          <p:cNvPr id="30771" name="Group 339"/>
          <p:cNvGrpSpPr>
            <a:grpSpLocks/>
          </p:cNvGrpSpPr>
          <p:nvPr/>
        </p:nvGrpSpPr>
        <p:grpSpPr bwMode="auto">
          <a:xfrm>
            <a:off x="5691188" y="2711450"/>
            <a:ext cx="962025" cy="155575"/>
            <a:chOff x="3612" y="3976"/>
            <a:chExt cx="606" cy="98"/>
          </a:xfrm>
        </p:grpSpPr>
        <p:sp>
          <p:nvSpPr>
            <p:cNvPr id="30782" name="Line 340"/>
            <p:cNvSpPr>
              <a:spLocks noChangeShapeType="1"/>
            </p:cNvSpPr>
            <p:nvPr/>
          </p:nvSpPr>
          <p:spPr bwMode="auto">
            <a:xfrm flipH="1">
              <a:off x="3612" y="4035"/>
              <a:ext cx="243"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30783" name="Group 341"/>
            <p:cNvGrpSpPr>
              <a:grpSpLocks/>
            </p:cNvGrpSpPr>
            <p:nvPr/>
          </p:nvGrpSpPr>
          <p:grpSpPr bwMode="auto">
            <a:xfrm>
              <a:off x="3776" y="3976"/>
              <a:ext cx="442" cy="98"/>
              <a:chOff x="3818" y="2409"/>
              <a:chExt cx="865" cy="192"/>
            </a:xfrm>
          </p:grpSpPr>
          <p:sp>
            <p:nvSpPr>
              <p:cNvPr id="30784" name="Freeform 342"/>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30785" name="Freeform 343"/>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30786" name="Freeform 344"/>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30787" name="Freeform 345"/>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30788" name="Freeform 346"/>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30789" name="Freeform 347"/>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30790" name="Freeform 348"/>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30791" name="Freeform 349"/>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30792" name="Freeform 350"/>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grpSp>
      <p:grpSp>
        <p:nvGrpSpPr>
          <p:cNvPr id="30772" name="Group 351"/>
          <p:cNvGrpSpPr>
            <a:grpSpLocks/>
          </p:cNvGrpSpPr>
          <p:nvPr/>
        </p:nvGrpSpPr>
        <p:grpSpPr bwMode="auto">
          <a:xfrm>
            <a:off x="5951538" y="2954338"/>
            <a:ext cx="701675" cy="155575"/>
            <a:chOff x="3818" y="2409"/>
            <a:chExt cx="865" cy="192"/>
          </a:xfrm>
        </p:grpSpPr>
        <p:sp>
          <p:nvSpPr>
            <p:cNvPr id="30773" name="Freeform 352"/>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30774" name="Freeform 353"/>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30775" name="Freeform 354"/>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30776" name="Freeform 355"/>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30777" name="Freeform 356"/>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30778" name="Freeform 357"/>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30779" name="Freeform 358"/>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30780" name="Freeform 359"/>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30781" name="Freeform 360"/>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3" name="Rectangle 26"/>
          <p:cNvSpPr>
            <a:spLocks noGrp="1" noChangeArrowheads="1"/>
          </p:cNvSpPr>
          <p:nvPr>
            <p:ph type="title"/>
          </p:nvPr>
        </p:nvSpPr>
        <p:spPr/>
        <p:txBody>
          <a:bodyPr/>
          <a:lstStyle/>
          <a:p>
            <a:pPr eaLnBrk="1" hangingPunct="1"/>
            <a:r>
              <a:rPr lang="en-US" smtClean="0"/>
              <a:t>Policy “tools”</a:t>
            </a:r>
          </a:p>
        </p:txBody>
      </p:sp>
      <p:grpSp>
        <p:nvGrpSpPr>
          <p:cNvPr id="108" name="Group 2"/>
          <p:cNvGrpSpPr>
            <a:grpSpLocks/>
          </p:cNvGrpSpPr>
          <p:nvPr/>
        </p:nvGrpSpPr>
        <p:grpSpPr bwMode="auto">
          <a:xfrm rot="16200000" flipH="1">
            <a:off x="7625556" y="4625182"/>
            <a:ext cx="620713" cy="641350"/>
            <a:chOff x="2438" y="1135"/>
            <a:chExt cx="2663" cy="2747"/>
          </a:xfrm>
        </p:grpSpPr>
        <p:sp>
          <p:nvSpPr>
            <p:cNvPr id="109" name="Freeform 3"/>
            <p:cNvSpPr>
              <a:spLocks/>
            </p:cNvSpPr>
            <p:nvPr/>
          </p:nvSpPr>
          <p:spPr bwMode="auto">
            <a:xfrm>
              <a:off x="2438" y="1135"/>
              <a:ext cx="2663" cy="2747"/>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defRPr/>
              </a:pPr>
              <a:endParaRPr lang="en-US" dirty="0"/>
            </a:p>
          </p:txBody>
        </p:sp>
        <p:sp>
          <p:nvSpPr>
            <p:cNvPr id="110" name="AutoShape 4"/>
            <p:cNvSpPr>
              <a:spLocks noChangeArrowheads="1"/>
            </p:cNvSpPr>
            <p:nvPr/>
          </p:nvSpPr>
          <p:spPr bwMode="auto">
            <a:xfrm>
              <a:off x="3181" y="2000"/>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grpSp>
      <p:grpSp>
        <p:nvGrpSpPr>
          <p:cNvPr id="111" name="Group 5"/>
          <p:cNvGrpSpPr>
            <a:grpSpLocks/>
          </p:cNvGrpSpPr>
          <p:nvPr/>
        </p:nvGrpSpPr>
        <p:grpSpPr bwMode="auto">
          <a:xfrm rot="16200000" flipH="1">
            <a:off x="2678906" y="4625182"/>
            <a:ext cx="620713" cy="641350"/>
            <a:chOff x="2438" y="1135"/>
            <a:chExt cx="2663" cy="2747"/>
          </a:xfrm>
        </p:grpSpPr>
        <p:sp>
          <p:nvSpPr>
            <p:cNvPr id="112" name="Freeform 6"/>
            <p:cNvSpPr>
              <a:spLocks/>
            </p:cNvSpPr>
            <p:nvPr/>
          </p:nvSpPr>
          <p:spPr bwMode="auto">
            <a:xfrm>
              <a:off x="2438" y="1135"/>
              <a:ext cx="2663" cy="2747"/>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defRPr/>
              </a:pPr>
              <a:endParaRPr lang="en-US" dirty="0"/>
            </a:p>
          </p:txBody>
        </p:sp>
        <p:sp>
          <p:nvSpPr>
            <p:cNvPr id="113" name="AutoShape 7"/>
            <p:cNvSpPr>
              <a:spLocks noChangeArrowheads="1"/>
            </p:cNvSpPr>
            <p:nvPr/>
          </p:nvSpPr>
          <p:spPr bwMode="auto">
            <a:xfrm>
              <a:off x="3181" y="2000"/>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grpSp>
      <p:grpSp>
        <p:nvGrpSpPr>
          <p:cNvPr id="114" name="Group 8"/>
          <p:cNvGrpSpPr>
            <a:grpSpLocks/>
          </p:cNvGrpSpPr>
          <p:nvPr/>
        </p:nvGrpSpPr>
        <p:grpSpPr bwMode="auto">
          <a:xfrm rot="16200000" flipH="1">
            <a:off x="5172868" y="4625182"/>
            <a:ext cx="620713" cy="641350"/>
            <a:chOff x="2438" y="1135"/>
            <a:chExt cx="2663" cy="2747"/>
          </a:xfrm>
        </p:grpSpPr>
        <p:sp>
          <p:nvSpPr>
            <p:cNvPr id="115" name="Freeform 9"/>
            <p:cNvSpPr>
              <a:spLocks/>
            </p:cNvSpPr>
            <p:nvPr/>
          </p:nvSpPr>
          <p:spPr bwMode="auto">
            <a:xfrm>
              <a:off x="2438" y="1135"/>
              <a:ext cx="2663" cy="2747"/>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defRPr/>
              </a:pPr>
              <a:endParaRPr lang="en-US" dirty="0"/>
            </a:p>
          </p:txBody>
        </p:sp>
        <p:sp>
          <p:nvSpPr>
            <p:cNvPr id="116" name="AutoShape 10"/>
            <p:cNvSpPr>
              <a:spLocks noChangeArrowheads="1"/>
            </p:cNvSpPr>
            <p:nvPr/>
          </p:nvSpPr>
          <p:spPr bwMode="auto">
            <a:xfrm>
              <a:off x="3181" y="2000"/>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grpSp>
      <p:grpSp>
        <p:nvGrpSpPr>
          <p:cNvPr id="117" name="Group 11"/>
          <p:cNvGrpSpPr>
            <a:grpSpLocks/>
          </p:cNvGrpSpPr>
          <p:nvPr/>
        </p:nvGrpSpPr>
        <p:grpSpPr bwMode="auto">
          <a:xfrm rot="16200000" flipH="1">
            <a:off x="472281" y="4625182"/>
            <a:ext cx="620713" cy="641350"/>
            <a:chOff x="2438" y="1135"/>
            <a:chExt cx="2663" cy="2747"/>
          </a:xfrm>
        </p:grpSpPr>
        <p:sp>
          <p:nvSpPr>
            <p:cNvPr id="118" name="Freeform 12"/>
            <p:cNvSpPr>
              <a:spLocks/>
            </p:cNvSpPr>
            <p:nvPr/>
          </p:nvSpPr>
          <p:spPr bwMode="auto">
            <a:xfrm>
              <a:off x="2438" y="1135"/>
              <a:ext cx="2663" cy="2747"/>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defRPr/>
              </a:pPr>
              <a:endParaRPr lang="en-US" dirty="0"/>
            </a:p>
          </p:txBody>
        </p:sp>
        <p:sp>
          <p:nvSpPr>
            <p:cNvPr id="119" name="AutoShape 13"/>
            <p:cNvSpPr>
              <a:spLocks noChangeArrowheads="1"/>
            </p:cNvSpPr>
            <p:nvPr/>
          </p:nvSpPr>
          <p:spPr bwMode="auto">
            <a:xfrm>
              <a:off x="3181" y="2000"/>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grpSp>
      <p:sp>
        <p:nvSpPr>
          <p:cNvPr id="120" name="Text Box 27"/>
          <p:cNvSpPr txBox="1">
            <a:spLocks noChangeArrowheads="1"/>
          </p:cNvSpPr>
          <p:nvPr/>
        </p:nvSpPr>
        <p:spPr bwMode="auto">
          <a:xfrm>
            <a:off x="339725" y="4286250"/>
            <a:ext cx="11715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Note</a:t>
            </a:r>
          </a:p>
        </p:txBody>
      </p:sp>
      <p:sp>
        <p:nvSpPr>
          <p:cNvPr id="121" name="Text Box 28"/>
          <p:cNvSpPr txBox="1">
            <a:spLocks noChangeArrowheads="1"/>
          </p:cNvSpPr>
          <p:nvPr/>
        </p:nvSpPr>
        <p:spPr bwMode="auto">
          <a:xfrm>
            <a:off x="2605088" y="4286250"/>
            <a:ext cx="13335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Document</a:t>
            </a:r>
          </a:p>
        </p:txBody>
      </p:sp>
      <p:grpSp>
        <p:nvGrpSpPr>
          <p:cNvPr id="122" name="Group 29"/>
          <p:cNvGrpSpPr>
            <a:grpSpLocks/>
          </p:cNvGrpSpPr>
          <p:nvPr/>
        </p:nvGrpSpPr>
        <p:grpSpPr bwMode="auto">
          <a:xfrm>
            <a:off x="3003550" y="4911725"/>
            <a:ext cx="606425" cy="684213"/>
            <a:chOff x="3445" y="2543"/>
            <a:chExt cx="406" cy="458"/>
          </a:xfrm>
        </p:grpSpPr>
        <p:sp>
          <p:nvSpPr>
            <p:cNvPr id="123" name="AutoShape 30"/>
            <p:cNvSpPr>
              <a:spLocks noChangeArrowheads="1"/>
            </p:cNvSpPr>
            <p:nvPr/>
          </p:nvSpPr>
          <p:spPr bwMode="auto">
            <a:xfrm rot="10800000" flipH="1">
              <a:off x="3445" y="2543"/>
              <a:ext cx="406" cy="458"/>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24" name="Line 31"/>
            <p:cNvSpPr>
              <a:spLocks noChangeShapeType="1"/>
            </p:cNvSpPr>
            <p:nvPr/>
          </p:nvSpPr>
          <p:spPr bwMode="auto">
            <a:xfrm>
              <a:off x="3502" y="2736"/>
              <a:ext cx="293"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25" name="Line 32"/>
            <p:cNvSpPr>
              <a:spLocks noChangeShapeType="1"/>
            </p:cNvSpPr>
            <p:nvPr/>
          </p:nvSpPr>
          <p:spPr bwMode="auto">
            <a:xfrm>
              <a:off x="3502" y="2804"/>
              <a:ext cx="293"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26" name="Line 33"/>
            <p:cNvSpPr>
              <a:spLocks noChangeShapeType="1"/>
            </p:cNvSpPr>
            <p:nvPr/>
          </p:nvSpPr>
          <p:spPr bwMode="auto">
            <a:xfrm>
              <a:off x="3502" y="2871"/>
              <a:ext cx="293"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27" name="Line 34"/>
            <p:cNvSpPr>
              <a:spLocks noChangeShapeType="1"/>
            </p:cNvSpPr>
            <p:nvPr/>
          </p:nvSpPr>
          <p:spPr bwMode="auto">
            <a:xfrm>
              <a:off x="3502" y="2937"/>
              <a:ext cx="293"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28" name="Freeform 35"/>
            <p:cNvSpPr>
              <a:spLocks/>
            </p:cNvSpPr>
            <p:nvPr/>
          </p:nvSpPr>
          <p:spPr bwMode="auto">
            <a:xfrm>
              <a:off x="3498" y="2568"/>
              <a:ext cx="293" cy="132"/>
            </a:xfrm>
            <a:custGeom>
              <a:avLst/>
              <a:gdLst>
                <a:gd name="T0" fmla="*/ 0 w 609"/>
                <a:gd name="T1" fmla="*/ 0 h 275"/>
                <a:gd name="T2" fmla="*/ 0 w 609"/>
                <a:gd name="T3" fmla="*/ 0 h 275"/>
                <a:gd name="T4" fmla="*/ 0 w 609"/>
                <a:gd name="T5" fmla="*/ 0 h 275"/>
                <a:gd name="T6" fmla="*/ 0 w 609"/>
                <a:gd name="T7" fmla="*/ 0 h 275"/>
                <a:gd name="T8" fmla="*/ 0 w 609"/>
                <a:gd name="T9" fmla="*/ 0 h 275"/>
                <a:gd name="T10" fmla="*/ 0 w 609"/>
                <a:gd name="T11" fmla="*/ 0 h 275"/>
                <a:gd name="T12" fmla="*/ 0 w 609"/>
                <a:gd name="T13" fmla="*/ 0 h 275"/>
                <a:gd name="T14" fmla="*/ 0 w 609"/>
                <a:gd name="T15" fmla="*/ 0 h 275"/>
                <a:gd name="T16" fmla="*/ 0 w 609"/>
                <a:gd name="T17" fmla="*/ 0 h 275"/>
                <a:gd name="T18" fmla="*/ 0 w 609"/>
                <a:gd name="T19" fmla="*/ 0 h 275"/>
                <a:gd name="T20" fmla="*/ 0 w 609"/>
                <a:gd name="T21" fmla="*/ 0 h 275"/>
                <a:gd name="T22" fmla="*/ 0 w 609"/>
                <a:gd name="T23" fmla="*/ 0 h 275"/>
                <a:gd name="T24" fmla="*/ 0 w 609"/>
                <a:gd name="T25" fmla="*/ 0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grpSp>
        <p:nvGrpSpPr>
          <p:cNvPr id="129" name="Group 36"/>
          <p:cNvGrpSpPr>
            <a:grpSpLocks/>
          </p:cNvGrpSpPr>
          <p:nvPr/>
        </p:nvGrpSpPr>
        <p:grpSpPr bwMode="auto">
          <a:xfrm>
            <a:off x="747713" y="4813300"/>
            <a:ext cx="730250" cy="650875"/>
            <a:chOff x="2322" y="507"/>
            <a:chExt cx="1203" cy="1071"/>
          </a:xfrm>
        </p:grpSpPr>
        <p:sp>
          <p:nvSpPr>
            <p:cNvPr id="130" name="Freeform 37"/>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131" name="Oval 38"/>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132" name="Freeform 39"/>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133" name="Line 40"/>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34" name="Freeform 41"/>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35" name="Freeform 42"/>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36" name="Freeform 43"/>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37" name="Freeform 44"/>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38" name="Oval 45"/>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pic>
        <p:nvPicPr>
          <p:cNvPr id="139" name="Picture 51" descr="j0283437"/>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48213" y="4897438"/>
            <a:ext cx="746125" cy="565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40" name="Group 52"/>
          <p:cNvGrpSpPr>
            <a:grpSpLocks/>
          </p:cNvGrpSpPr>
          <p:nvPr/>
        </p:nvGrpSpPr>
        <p:grpSpPr bwMode="auto">
          <a:xfrm>
            <a:off x="5597525" y="4897438"/>
            <a:ext cx="744538" cy="547687"/>
            <a:chOff x="2083" y="1606"/>
            <a:chExt cx="1489" cy="1097"/>
          </a:xfrm>
        </p:grpSpPr>
        <p:sp>
          <p:nvSpPr>
            <p:cNvPr id="141" name="Rectangle 53"/>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42" name="Freeform 54"/>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xmlns="" w="28575">
                  <a:solidFill>
                    <a:srgbClr val="000000"/>
                  </a:solidFill>
                  <a:round/>
                  <a:headEnd/>
                  <a:tailEnd/>
                </a14:hiddenLine>
              </a:ext>
            </a:extLst>
          </p:spPr>
          <p:txBody>
            <a:bodyPr wrap="none" lIns="0" tIns="0" rIns="0" bIns="0" anchor="ctr">
              <a:spAutoFit/>
            </a:bodyPr>
            <a:lstStyle/>
            <a:p>
              <a:endParaRPr lang="en-US"/>
            </a:p>
          </p:txBody>
        </p:sp>
        <p:sp>
          <p:nvSpPr>
            <p:cNvPr id="143" name="Freeform 55"/>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xmlns="" w="28575">
                  <a:solidFill>
                    <a:srgbClr val="000000"/>
                  </a:solidFill>
                  <a:round/>
                  <a:headEnd/>
                  <a:tailEnd/>
                </a14:hiddenLine>
              </a:ext>
            </a:extLst>
          </p:spPr>
          <p:txBody>
            <a:bodyPr wrap="none" lIns="0" tIns="0" rIns="0" bIns="0" anchor="ctr">
              <a:spAutoFit/>
            </a:bodyPr>
            <a:lstStyle/>
            <a:p>
              <a:endParaRPr lang="en-US"/>
            </a:p>
          </p:txBody>
        </p:sp>
        <p:sp>
          <p:nvSpPr>
            <p:cNvPr id="144" name="Freeform 56"/>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xmlns="" w="28575">
                  <a:solidFill>
                    <a:srgbClr val="000000"/>
                  </a:solidFill>
                  <a:round/>
                  <a:headEnd/>
                  <a:tailEnd/>
                </a14:hiddenLine>
              </a:ext>
            </a:extLst>
          </p:spPr>
          <p:txBody>
            <a:bodyPr wrap="none" lIns="0" tIns="0" rIns="0" bIns="0" anchor="ctr">
              <a:spAutoFit/>
            </a:bodyPr>
            <a:lstStyle/>
            <a:p>
              <a:endParaRPr lang="en-US"/>
            </a:p>
          </p:txBody>
        </p:sp>
        <p:sp>
          <p:nvSpPr>
            <p:cNvPr id="145" name="Freeform 57"/>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xmlns="" w="28575">
                  <a:solidFill>
                    <a:srgbClr val="000000"/>
                  </a:solidFill>
                  <a:round/>
                  <a:headEnd/>
                  <a:tailEnd/>
                </a14:hiddenLine>
              </a:ext>
            </a:extLst>
          </p:spPr>
          <p:txBody>
            <a:bodyPr wrap="none" lIns="0" tIns="0" rIns="0" bIns="0" anchor="ctr">
              <a:spAutoFit/>
            </a:bodyPr>
            <a:lstStyle/>
            <a:p>
              <a:endParaRPr lang="en-US"/>
            </a:p>
          </p:txBody>
        </p:sp>
        <p:sp>
          <p:nvSpPr>
            <p:cNvPr id="146" name="Rectangle 58"/>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47" name="Rectangle 59"/>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8" name="AutoShape 60"/>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nchor="ctr">
              <a:spAutoFit/>
            </a:bodyPr>
            <a:lstStyle/>
            <a:p>
              <a:endParaRPr lang="en-US"/>
            </a:p>
          </p:txBody>
        </p:sp>
        <p:sp>
          <p:nvSpPr>
            <p:cNvPr id="149" name="Freeform 61"/>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50" name="Freeform 62"/>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51" name="Rectangle 63"/>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2" name="Rectangle 64"/>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3" name="Rectangle 65"/>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54" name="Group 66"/>
            <p:cNvGrpSpPr>
              <a:grpSpLocks/>
            </p:cNvGrpSpPr>
            <p:nvPr/>
          </p:nvGrpSpPr>
          <p:grpSpPr bwMode="auto">
            <a:xfrm>
              <a:off x="2221" y="1871"/>
              <a:ext cx="518" cy="782"/>
              <a:chOff x="2400" y="1656"/>
              <a:chExt cx="752" cy="1136"/>
            </a:xfrm>
          </p:grpSpPr>
          <p:sp>
            <p:nvSpPr>
              <p:cNvPr id="167" name="Freeform 6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68" name="Freeform 6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69" name="Freeform 6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0" name="Freeform 7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1" name="Freeform 7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72" name="Line 7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73" name="Line 7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grpSp>
        <p:grpSp>
          <p:nvGrpSpPr>
            <p:cNvPr id="155" name="Group 74"/>
            <p:cNvGrpSpPr>
              <a:grpSpLocks/>
            </p:cNvGrpSpPr>
            <p:nvPr/>
          </p:nvGrpSpPr>
          <p:grpSpPr bwMode="auto">
            <a:xfrm rot="-6511945">
              <a:off x="2834" y="1842"/>
              <a:ext cx="518" cy="783"/>
              <a:chOff x="2400" y="1656"/>
              <a:chExt cx="752" cy="1136"/>
            </a:xfrm>
          </p:grpSpPr>
          <p:sp>
            <p:nvSpPr>
              <p:cNvPr id="160" name="Freeform 7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61" name="Freeform 7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62" name="Freeform 7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63" name="Freeform 7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64" name="Freeform 7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65" name="Line 8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66" name="Line 8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grpSp>
        <p:sp>
          <p:nvSpPr>
            <p:cNvPr id="156" name="Freeform 82"/>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57" name="Freeform 83"/>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58" name="Rectangle 84"/>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9" name="Rectangle 85"/>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74" name="Text Box 94"/>
          <p:cNvSpPr txBox="1">
            <a:spLocks noChangeArrowheads="1"/>
          </p:cNvSpPr>
          <p:nvPr/>
        </p:nvSpPr>
        <p:spPr bwMode="auto">
          <a:xfrm>
            <a:off x="7296150" y="4286250"/>
            <a:ext cx="1379538"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Reinsurance</a:t>
            </a:r>
          </a:p>
        </p:txBody>
      </p:sp>
      <p:sp>
        <p:nvSpPr>
          <p:cNvPr id="175" name="Text Box 95"/>
          <p:cNvSpPr txBox="1">
            <a:spLocks noChangeArrowheads="1"/>
          </p:cNvSpPr>
          <p:nvPr/>
        </p:nvSpPr>
        <p:spPr bwMode="auto">
          <a:xfrm>
            <a:off x="4675188" y="4297363"/>
            <a:ext cx="1901825"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Risk Analysis</a:t>
            </a:r>
          </a:p>
        </p:txBody>
      </p:sp>
      <p:grpSp>
        <p:nvGrpSpPr>
          <p:cNvPr id="176" name="Group 141"/>
          <p:cNvGrpSpPr>
            <a:grpSpLocks/>
          </p:cNvGrpSpPr>
          <p:nvPr/>
        </p:nvGrpSpPr>
        <p:grpSpPr bwMode="auto">
          <a:xfrm>
            <a:off x="3887788" y="2662238"/>
            <a:ext cx="1171575" cy="1303337"/>
            <a:chOff x="6221413" y="2684463"/>
            <a:chExt cx="1171575" cy="1302542"/>
          </a:xfrm>
        </p:grpSpPr>
        <p:grpSp>
          <p:nvGrpSpPr>
            <p:cNvPr id="177" name="Group 17"/>
            <p:cNvGrpSpPr>
              <a:grpSpLocks/>
            </p:cNvGrpSpPr>
            <p:nvPr/>
          </p:nvGrpSpPr>
          <p:grpSpPr bwMode="auto">
            <a:xfrm rot="16200000" flipH="1">
              <a:off x="6438106" y="3050382"/>
              <a:ext cx="620713" cy="641350"/>
              <a:chOff x="2438" y="1135"/>
              <a:chExt cx="2663" cy="2747"/>
            </a:xfrm>
          </p:grpSpPr>
          <p:sp>
            <p:nvSpPr>
              <p:cNvPr id="180" name="Freeform 18"/>
              <p:cNvSpPr>
                <a:spLocks/>
              </p:cNvSpPr>
              <p:nvPr/>
            </p:nvSpPr>
            <p:spPr bwMode="auto">
              <a:xfrm>
                <a:off x="2437" y="1135"/>
                <a:ext cx="2661" cy="2747"/>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defRPr/>
                </a:pPr>
                <a:endParaRPr lang="en-US" dirty="0"/>
              </a:p>
            </p:txBody>
          </p:sp>
          <p:sp>
            <p:nvSpPr>
              <p:cNvPr id="181" name="AutoShape 19"/>
              <p:cNvSpPr>
                <a:spLocks noChangeArrowheads="1"/>
              </p:cNvSpPr>
              <p:nvPr/>
            </p:nvSpPr>
            <p:spPr bwMode="auto">
              <a:xfrm>
                <a:off x="3181" y="2000"/>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grpSp>
        <p:sp>
          <p:nvSpPr>
            <p:cNvPr id="178" name="Text Box 96"/>
            <p:cNvSpPr txBox="1">
              <a:spLocks noChangeArrowheads="1"/>
            </p:cNvSpPr>
            <p:nvPr/>
          </p:nvSpPr>
          <p:spPr bwMode="auto">
            <a:xfrm>
              <a:off x="6221413" y="2684463"/>
              <a:ext cx="1171575"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Contact</a:t>
              </a:r>
            </a:p>
          </p:txBody>
        </p:sp>
        <p:sp>
          <p:nvSpPr>
            <p:cNvPr id="179" name="AutoShape 98"/>
            <p:cNvSpPr>
              <a:spLocks noChangeArrowheads="1"/>
            </p:cNvSpPr>
            <p:nvPr/>
          </p:nvSpPr>
          <p:spPr bwMode="auto">
            <a:xfrm>
              <a:off x="6688137" y="3300413"/>
              <a:ext cx="673955" cy="68659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grpSp>
      <p:sp>
        <p:nvSpPr>
          <p:cNvPr id="182" name="Line 100"/>
          <p:cNvSpPr>
            <a:spLocks noChangeShapeType="1"/>
          </p:cNvSpPr>
          <p:nvPr/>
        </p:nvSpPr>
        <p:spPr bwMode="auto">
          <a:xfrm>
            <a:off x="923925" y="2190750"/>
            <a:ext cx="0" cy="2047875"/>
          </a:xfrm>
          <a:prstGeom prst="line">
            <a:avLst/>
          </a:prstGeom>
          <a:noFill/>
          <a:ln w="28575">
            <a:solidFill>
              <a:srgbClr val="777777"/>
            </a:solidFill>
            <a:prstDash val="sysDot"/>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83" name="Line 101"/>
          <p:cNvSpPr>
            <a:spLocks noChangeShapeType="1"/>
          </p:cNvSpPr>
          <p:nvPr/>
        </p:nvSpPr>
        <p:spPr bwMode="auto">
          <a:xfrm>
            <a:off x="2100263" y="2190750"/>
            <a:ext cx="0" cy="492125"/>
          </a:xfrm>
          <a:prstGeom prst="line">
            <a:avLst/>
          </a:prstGeom>
          <a:noFill/>
          <a:ln w="28575">
            <a:solidFill>
              <a:srgbClr val="777777"/>
            </a:solidFill>
            <a:prstDash val="sysDot"/>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84" name="Line 102"/>
          <p:cNvSpPr>
            <a:spLocks noChangeShapeType="1"/>
          </p:cNvSpPr>
          <p:nvPr/>
        </p:nvSpPr>
        <p:spPr bwMode="auto">
          <a:xfrm>
            <a:off x="4424363" y="2190750"/>
            <a:ext cx="0" cy="492125"/>
          </a:xfrm>
          <a:prstGeom prst="line">
            <a:avLst/>
          </a:prstGeom>
          <a:noFill/>
          <a:ln w="28575">
            <a:solidFill>
              <a:srgbClr val="777777"/>
            </a:solidFill>
            <a:prstDash val="sysDot"/>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85" name="Line 103"/>
          <p:cNvSpPr>
            <a:spLocks noChangeShapeType="1"/>
          </p:cNvSpPr>
          <p:nvPr/>
        </p:nvSpPr>
        <p:spPr bwMode="auto">
          <a:xfrm>
            <a:off x="6810375" y="2190750"/>
            <a:ext cx="0" cy="492125"/>
          </a:xfrm>
          <a:prstGeom prst="line">
            <a:avLst/>
          </a:prstGeom>
          <a:noFill/>
          <a:ln w="28575">
            <a:solidFill>
              <a:srgbClr val="777777"/>
            </a:solidFill>
            <a:prstDash val="sysDot"/>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86" name="Line 104"/>
          <p:cNvSpPr>
            <a:spLocks noChangeShapeType="1"/>
          </p:cNvSpPr>
          <p:nvPr/>
        </p:nvSpPr>
        <p:spPr bwMode="auto">
          <a:xfrm>
            <a:off x="3278188" y="2190750"/>
            <a:ext cx="0" cy="2047875"/>
          </a:xfrm>
          <a:prstGeom prst="line">
            <a:avLst/>
          </a:prstGeom>
          <a:noFill/>
          <a:ln w="28575">
            <a:solidFill>
              <a:srgbClr val="777777"/>
            </a:solidFill>
            <a:prstDash val="sysDot"/>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87" name="Line 105"/>
          <p:cNvSpPr>
            <a:spLocks noChangeShapeType="1"/>
          </p:cNvSpPr>
          <p:nvPr/>
        </p:nvSpPr>
        <p:spPr bwMode="auto">
          <a:xfrm>
            <a:off x="5632450" y="2190750"/>
            <a:ext cx="0" cy="2047875"/>
          </a:xfrm>
          <a:prstGeom prst="line">
            <a:avLst/>
          </a:prstGeom>
          <a:noFill/>
          <a:ln w="28575">
            <a:solidFill>
              <a:srgbClr val="777777"/>
            </a:solidFill>
            <a:prstDash val="sysDot"/>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88" name="Line 106"/>
          <p:cNvSpPr>
            <a:spLocks noChangeShapeType="1"/>
          </p:cNvSpPr>
          <p:nvPr/>
        </p:nvSpPr>
        <p:spPr bwMode="auto">
          <a:xfrm>
            <a:off x="7988300" y="2190750"/>
            <a:ext cx="0" cy="2047875"/>
          </a:xfrm>
          <a:prstGeom prst="line">
            <a:avLst/>
          </a:prstGeom>
          <a:noFill/>
          <a:ln w="28575">
            <a:solidFill>
              <a:srgbClr val="777777"/>
            </a:solidFill>
            <a:prstDash val="sysDot"/>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89" name="Line 107"/>
          <p:cNvSpPr>
            <a:spLocks noChangeShapeType="1"/>
          </p:cNvSpPr>
          <p:nvPr/>
        </p:nvSpPr>
        <p:spPr bwMode="auto">
          <a:xfrm>
            <a:off x="911225" y="2192338"/>
            <a:ext cx="7078663" cy="0"/>
          </a:xfrm>
          <a:prstGeom prst="line">
            <a:avLst/>
          </a:prstGeom>
          <a:noFill/>
          <a:ln w="28575">
            <a:solidFill>
              <a:srgbClr val="777777"/>
            </a:solidFill>
            <a:prstDash val="sysDot"/>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90" name="Line 108"/>
          <p:cNvSpPr>
            <a:spLocks noChangeShapeType="1"/>
          </p:cNvSpPr>
          <p:nvPr/>
        </p:nvSpPr>
        <p:spPr bwMode="auto">
          <a:xfrm flipV="1">
            <a:off x="4427538" y="1689100"/>
            <a:ext cx="0" cy="504825"/>
          </a:xfrm>
          <a:prstGeom prst="line">
            <a:avLst/>
          </a:prstGeom>
          <a:noFill/>
          <a:ln w="28575">
            <a:solidFill>
              <a:srgbClr val="777777"/>
            </a:solidFill>
            <a:prstDash val="sysDot"/>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91" name="Text Box 109"/>
          <p:cNvSpPr txBox="1">
            <a:spLocks noChangeArrowheads="1"/>
          </p:cNvSpPr>
          <p:nvPr/>
        </p:nvSpPr>
        <p:spPr bwMode="auto">
          <a:xfrm>
            <a:off x="2649538" y="1155700"/>
            <a:ext cx="11715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policy</a:t>
            </a:r>
          </a:p>
        </p:txBody>
      </p:sp>
      <p:grpSp>
        <p:nvGrpSpPr>
          <p:cNvPr id="192" name="Group 110"/>
          <p:cNvGrpSpPr>
            <a:grpSpLocks/>
          </p:cNvGrpSpPr>
          <p:nvPr/>
        </p:nvGrpSpPr>
        <p:grpSpPr bwMode="auto">
          <a:xfrm>
            <a:off x="3897313" y="709613"/>
            <a:ext cx="1057275" cy="1190625"/>
            <a:chOff x="2324" y="435"/>
            <a:chExt cx="933" cy="1052"/>
          </a:xfrm>
        </p:grpSpPr>
        <p:sp>
          <p:nvSpPr>
            <p:cNvPr id="193" name="AutoShape 111"/>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94" name="Freeform 112"/>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5" name="Freeform 113"/>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6" name="Freeform 114"/>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97" name="Group 115"/>
            <p:cNvGrpSpPr>
              <a:grpSpLocks/>
            </p:cNvGrpSpPr>
            <p:nvPr/>
          </p:nvGrpSpPr>
          <p:grpSpPr bwMode="auto">
            <a:xfrm>
              <a:off x="2889" y="957"/>
              <a:ext cx="348" cy="510"/>
              <a:chOff x="2784" y="3210"/>
              <a:chExt cx="523" cy="772"/>
            </a:xfrm>
          </p:grpSpPr>
          <p:sp>
            <p:nvSpPr>
              <p:cNvPr id="198" name="AutoShape 11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199" name="AutoShape 11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200" name="AutoShape 118"/>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wrap="none" lIns="0" tIns="0" rIns="0" bIns="0" anchor="ctr">
                <a:spAutoFit/>
              </a:bodyPr>
              <a:lstStyle/>
              <a:p>
                <a:endParaRPr lang="en-US"/>
              </a:p>
            </p:txBody>
          </p:sp>
          <p:sp>
            <p:nvSpPr>
              <p:cNvPr id="201" name="Oval 119"/>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202" name="Group 216"/>
          <p:cNvGrpSpPr>
            <a:grpSpLocks/>
          </p:cNvGrpSpPr>
          <p:nvPr/>
        </p:nvGrpSpPr>
        <p:grpSpPr bwMode="auto">
          <a:xfrm>
            <a:off x="1431925" y="2662238"/>
            <a:ext cx="1308100" cy="1303337"/>
            <a:chOff x="1431925" y="2684463"/>
            <a:chExt cx="1308100" cy="1303150"/>
          </a:xfrm>
        </p:grpSpPr>
        <p:grpSp>
          <p:nvGrpSpPr>
            <p:cNvPr id="203" name="Group 23"/>
            <p:cNvGrpSpPr>
              <a:grpSpLocks/>
            </p:cNvGrpSpPr>
            <p:nvPr/>
          </p:nvGrpSpPr>
          <p:grpSpPr bwMode="auto">
            <a:xfrm rot="16200000" flipH="1">
              <a:off x="1442243" y="3050382"/>
              <a:ext cx="620713" cy="641350"/>
              <a:chOff x="2438" y="1135"/>
              <a:chExt cx="2663" cy="2747"/>
            </a:xfrm>
          </p:grpSpPr>
          <p:sp>
            <p:nvSpPr>
              <p:cNvPr id="217" name="Freeform 24"/>
              <p:cNvSpPr>
                <a:spLocks/>
              </p:cNvSpPr>
              <p:nvPr/>
            </p:nvSpPr>
            <p:spPr bwMode="auto">
              <a:xfrm>
                <a:off x="2438" y="1135"/>
                <a:ext cx="2663" cy="2747"/>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defRPr/>
                </a:pPr>
                <a:endParaRPr lang="en-US" dirty="0"/>
              </a:p>
            </p:txBody>
          </p:sp>
          <p:sp>
            <p:nvSpPr>
              <p:cNvPr id="218" name="AutoShape 25"/>
              <p:cNvSpPr>
                <a:spLocks noChangeArrowheads="1"/>
              </p:cNvSpPr>
              <p:nvPr/>
            </p:nvSpPr>
            <p:spPr bwMode="auto">
              <a:xfrm>
                <a:off x="3181" y="2000"/>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grpSp>
        <p:sp>
          <p:nvSpPr>
            <p:cNvPr id="204" name="Text Box 93"/>
            <p:cNvSpPr txBox="1">
              <a:spLocks noChangeArrowheads="1"/>
            </p:cNvSpPr>
            <p:nvPr/>
          </p:nvSpPr>
          <p:spPr bwMode="auto">
            <a:xfrm>
              <a:off x="1431925" y="2684463"/>
              <a:ext cx="13081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Billing</a:t>
              </a:r>
            </a:p>
          </p:txBody>
        </p:sp>
        <p:grpSp>
          <p:nvGrpSpPr>
            <p:cNvPr id="205" name="Group 4"/>
            <p:cNvGrpSpPr>
              <a:grpSpLocks/>
            </p:cNvGrpSpPr>
            <p:nvPr/>
          </p:nvGrpSpPr>
          <p:grpSpPr bwMode="auto">
            <a:xfrm>
              <a:off x="1681896" y="3200766"/>
              <a:ext cx="697889" cy="786847"/>
              <a:chOff x="2683" y="1519"/>
              <a:chExt cx="557" cy="628"/>
            </a:xfrm>
          </p:grpSpPr>
          <p:sp>
            <p:nvSpPr>
              <p:cNvPr id="206" name="AutoShape 5"/>
              <p:cNvSpPr>
                <a:spLocks noChangeArrowheads="1"/>
              </p:cNvSpPr>
              <p:nvPr/>
            </p:nvSpPr>
            <p:spPr bwMode="auto">
              <a:xfrm rot="10800000" flipH="1">
                <a:off x="2683" y="1519"/>
                <a:ext cx="557" cy="628"/>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207" name="Picture 6" descr="BS01887_"/>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xmlns="" w="9525">
                    <a:solidFill>
                      <a:srgbClr val="000000"/>
                    </a:solidFill>
                    <a:miter lim="800000"/>
                    <a:headEnd/>
                    <a:tailEnd/>
                  </a14:hiddenLine>
                </a:ext>
              </a:extLst>
            </p:spPr>
          </p:pic>
          <p:sp>
            <p:nvSpPr>
              <p:cNvPr id="208" name="Line 7"/>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09" name="Line 8"/>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10" name="Line 9"/>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11" name="Line 10"/>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12" name="Line 11"/>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13" name="Line 12"/>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14" name="Line 13"/>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15" name="Line 14"/>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16" name="Line 15"/>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grpSp>
        <p:nvGrpSpPr>
          <p:cNvPr id="219" name="Group 215"/>
          <p:cNvGrpSpPr>
            <a:grpSpLocks/>
          </p:cNvGrpSpPr>
          <p:nvPr/>
        </p:nvGrpSpPr>
        <p:grpSpPr bwMode="auto">
          <a:xfrm>
            <a:off x="5695106" y="2662238"/>
            <a:ext cx="2213139" cy="1204912"/>
            <a:chOff x="5696284" y="2696186"/>
            <a:chExt cx="2210812" cy="1203652"/>
          </a:xfrm>
        </p:grpSpPr>
        <p:grpSp>
          <p:nvGrpSpPr>
            <p:cNvPr id="220" name="Group 20"/>
            <p:cNvGrpSpPr>
              <a:grpSpLocks/>
            </p:cNvGrpSpPr>
            <p:nvPr/>
          </p:nvGrpSpPr>
          <p:grpSpPr bwMode="auto">
            <a:xfrm rot="16200000" flipH="1">
              <a:off x="6401348" y="3062105"/>
              <a:ext cx="620713" cy="641350"/>
              <a:chOff x="2438" y="1135"/>
              <a:chExt cx="2663" cy="2747"/>
            </a:xfrm>
          </p:grpSpPr>
          <p:sp>
            <p:nvSpPr>
              <p:cNvPr id="223" name="Freeform 21"/>
              <p:cNvSpPr>
                <a:spLocks/>
              </p:cNvSpPr>
              <p:nvPr/>
            </p:nvSpPr>
            <p:spPr bwMode="auto">
              <a:xfrm>
                <a:off x="2436" y="1138"/>
                <a:ext cx="2667" cy="2744"/>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defRPr/>
                </a:pPr>
                <a:endParaRPr lang="en-US" dirty="0"/>
              </a:p>
            </p:txBody>
          </p:sp>
          <p:sp>
            <p:nvSpPr>
              <p:cNvPr id="224" name="AutoShape 22"/>
              <p:cNvSpPr>
                <a:spLocks noChangeArrowheads="1"/>
              </p:cNvSpPr>
              <p:nvPr/>
            </p:nvSpPr>
            <p:spPr bwMode="auto">
              <a:xfrm>
                <a:off x="3181" y="2000"/>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grpSp>
        <p:sp>
          <p:nvSpPr>
            <p:cNvPr id="221" name="Text Box 47"/>
            <p:cNvSpPr txBox="1">
              <a:spLocks noChangeArrowheads="1"/>
            </p:cNvSpPr>
            <p:nvPr/>
          </p:nvSpPr>
          <p:spPr bwMode="auto">
            <a:xfrm>
              <a:off x="5696284" y="2696186"/>
              <a:ext cx="2210812" cy="2767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smtClean="0">
                  <a:solidFill>
                    <a:schemeClr val="bg1"/>
                  </a:solidFill>
                </a:rPr>
                <a:t>Policy Transaction</a:t>
              </a:r>
              <a:endParaRPr lang="en-US" sz="1800" dirty="0">
                <a:solidFill>
                  <a:schemeClr val="bg1"/>
                </a:solidFill>
              </a:endParaRPr>
            </a:p>
          </p:txBody>
        </p:sp>
        <p:pic>
          <p:nvPicPr>
            <p:cNvPr id="222" name="Picture 3" descr="MCj03191780000[1]"/>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flipH="1">
              <a:off x="6572738" y="3222747"/>
              <a:ext cx="731310" cy="677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25" name="Group 211"/>
          <p:cNvGrpSpPr>
            <a:grpSpLocks/>
          </p:cNvGrpSpPr>
          <p:nvPr/>
        </p:nvGrpSpPr>
        <p:grpSpPr bwMode="auto">
          <a:xfrm>
            <a:off x="7631113" y="4826000"/>
            <a:ext cx="1287462" cy="782638"/>
            <a:chOff x="2502035" y="738902"/>
            <a:chExt cx="1373184" cy="833660"/>
          </a:xfrm>
        </p:grpSpPr>
        <p:grpSp>
          <p:nvGrpSpPr>
            <p:cNvPr id="226" name="Group 163"/>
            <p:cNvGrpSpPr>
              <a:grpSpLocks/>
            </p:cNvGrpSpPr>
            <p:nvPr/>
          </p:nvGrpSpPr>
          <p:grpSpPr bwMode="auto">
            <a:xfrm>
              <a:off x="3336415" y="884367"/>
              <a:ext cx="538804" cy="688195"/>
              <a:chOff x="6538913" y="4093690"/>
              <a:chExt cx="1192724" cy="1522885"/>
            </a:xfrm>
          </p:grpSpPr>
          <p:sp>
            <p:nvSpPr>
              <p:cNvPr id="243" name="Rectangle 242"/>
              <p:cNvSpPr/>
              <p:nvPr/>
            </p:nvSpPr>
            <p:spPr bwMode="auto">
              <a:xfrm>
                <a:off x="6539725" y="4093603"/>
                <a:ext cx="1191912" cy="572519"/>
              </a:xfrm>
              <a:prstGeom prst="rect">
                <a:avLst/>
              </a:prstGeom>
              <a:solidFill>
                <a:schemeClr val="accent6">
                  <a:lumMod val="40000"/>
                  <a:lumOff val="60000"/>
                </a:schemeClr>
              </a:solidFill>
              <a:ln w="19050" algn="ctr">
                <a:noFill/>
                <a:round/>
                <a:headEnd/>
                <a:tailEnd/>
              </a:ln>
            </p:spPr>
            <p:txBody>
              <a:bodyPr wrap="none" lIns="0" tIns="0" rIns="0" bIns="0" anchor="ctr"/>
              <a:lstStyle/>
              <a:p>
                <a:pPr>
                  <a:defRPr/>
                </a:pPr>
                <a:endParaRPr lang="en-US">
                  <a:latin typeface="Arial" pitchFamily="34" charset="0"/>
                  <a:cs typeface="Arial" pitchFamily="34" charset="0"/>
                </a:endParaRPr>
              </a:p>
            </p:txBody>
          </p:sp>
          <p:sp>
            <p:nvSpPr>
              <p:cNvPr id="244" name="Rectangle 65"/>
              <p:cNvSpPr>
                <a:spLocks noChangeArrowheads="1"/>
              </p:cNvSpPr>
              <p:nvPr/>
            </p:nvSpPr>
            <p:spPr bwMode="auto">
              <a:xfrm>
                <a:off x="6538913" y="4661019"/>
                <a:ext cx="1192394" cy="955556"/>
              </a:xfrm>
              <a:prstGeom prst="rect">
                <a:avLst/>
              </a:prstGeom>
              <a:solidFill>
                <a:schemeClr val="tx1"/>
              </a:solidFill>
              <a:ln>
                <a:noFill/>
              </a:ln>
              <a:extLst>
                <a:ext uri="{91240B29-F687-4F45-9708-019B960494DF}">
                  <a14:hiddenLine xmlns:a14="http://schemas.microsoft.com/office/drawing/2010/main" xmlns="" w="19050" algn="ctr">
                    <a:solidFill>
                      <a:srgbClr val="000000"/>
                    </a:solidFill>
                    <a:round/>
                    <a:headEnd/>
                    <a:tailEnd/>
                  </a14:hiddenLine>
                </a:ext>
              </a:extLst>
            </p:spPr>
            <p:txBody>
              <a:bodyPr wrap="none" lIns="0" tIns="0" rIns="0" bIns="0" anchor="ctr"/>
              <a:lstStyle/>
              <a:p>
                <a:endParaRPr lang="en-US"/>
              </a:p>
            </p:txBody>
          </p:sp>
          <p:grpSp>
            <p:nvGrpSpPr>
              <p:cNvPr id="245" name="Group 181"/>
              <p:cNvGrpSpPr>
                <a:grpSpLocks noChangeAspect="1"/>
              </p:cNvGrpSpPr>
              <p:nvPr/>
            </p:nvGrpSpPr>
            <p:grpSpPr bwMode="auto">
              <a:xfrm>
                <a:off x="7323994" y="4142816"/>
                <a:ext cx="340873" cy="288660"/>
                <a:chOff x="7910632" y="2576763"/>
                <a:chExt cx="611427" cy="517891"/>
              </a:xfrm>
            </p:grpSpPr>
            <p:sp>
              <p:nvSpPr>
                <p:cNvPr id="255" name="Rectangle 254"/>
                <p:cNvSpPr>
                  <a:spLocks noChangeArrowheads="1"/>
                </p:cNvSpPr>
                <p:nvPr/>
              </p:nvSpPr>
              <p:spPr bwMode="auto">
                <a:xfrm>
                  <a:off x="7909010" y="2575748"/>
                  <a:ext cx="611800" cy="483374"/>
                </a:xfrm>
                <a:prstGeom prst="rect">
                  <a:avLst/>
                </a:prstGeom>
                <a:solidFill>
                  <a:schemeClr val="accent6">
                    <a:lumMod val="60000"/>
                    <a:lumOff val="40000"/>
                  </a:schemeClr>
                </a:solidFill>
                <a:ln w="19050" algn="ctr">
                  <a:solidFill>
                    <a:schemeClr val="bg1"/>
                  </a:solidFill>
                  <a:round/>
                  <a:headEnd/>
                  <a:tailEnd/>
                </a:ln>
              </p:spPr>
              <p:txBody>
                <a:bodyPr wrap="none" lIns="0" tIns="0" rIns="0" bIns="0" anchor="ctr"/>
                <a:lstStyle/>
                <a:p>
                  <a:pPr>
                    <a:defRPr/>
                  </a:pPr>
                  <a:endParaRPr lang="en-US"/>
                </a:p>
              </p:txBody>
            </p:sp>
            <p:cxnSp>
              <p:nvCxnSpPr>
                <p:cNvPr id="256" name="Straight Arrow Connector 34"/>
                <p:cNvCxnSpPr>
                  <a:cxnSpLocks noChangeShapeType="1"/>
                </p:cNvCxnSpPr>
                <p:nvPr/>
              </p:nvCxnSpPr>
              <p:spPr bwMode="auto">
                <a:xfrm rot="5400000">
                  <a:off x="7983038" y="2850179"/>
                  <a:ext cx="488950" cy="0"/>
                </a:xfrm>
                <a:prstGeom prst="straightConnector1">
                  <a:avLst/>
                </a:prstGeom>
                <a:noFill/>
                <a:ln w="19050" algn="ctr">
                  <a:solidFill>
                    <a:schemeClr val="bg1"/>
                  </a:solidFill>
                  <a:round/>
                  <a:headEnd type="triangle" w="med" len="med"/>
                  <a:tailEnd type="triangle" w="med" len="med"/>
                </a:ln>
                <a:extLst>
                  <a:ext uri="{909E8E84-426E-40DD-AFC4-6F175D3DCCD1}">
                    <a14:hiddenFill xmlns:a14="http://schemas.microsoft.com/office/drawing/2010/main" xmlns="">
                      <a:noFill/>
                    </a14:hiddenFill>
                  </a:ext>
                </a:extLst>
              </p:spPr>
            </p:cxnSp>
          </p:grpSp>
          <p:sp>
            <p:nvSpPr>
              <p:cNvPr id="246" name="Rectangle 70"/>
              <p:cNvSpPr>
                <a:spLocks noChangeArrowheads="1"/>
              </p:cNvSpPr>
              <p:nvPr/>
            </p:nvSpPr>
            <p:spPr bwMode="auto">
              <a:xfrm>
                <a:off x="6560560" y="4095850"/>
                <a:ext cx="1166576" cy="1506209"/>
              </a:xfrm>
              <a:prstGeom prst="rect">
                <a:avLst/>
              </a:prstGeom>
              <a:noFill/>
              <a:ln w="28575" algn="ctr">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lstStyle/>
              <a:p>
                <a:endParaRPr lang="en-US"/>
              </a:p>
            </p:txBody>
          </p:sp>
          <p:cxnSp>
            <p:nvCxnSpPr>
              <p:cNvPr id="247" name="Straight Connector 70"/>
              <p:cNvCxnSpPr>
                <a:cxnSpLocks noChangeShapeType="1"/>
              </p:cNvCxnSpPr>
              <p:nvPr/>
            </p:nvCxnSpPr>
            <p:spPr bwMode="auto">
              <a:xfrm>
                <a:off x="6570423" y="4644823"/>
                <a:ext cx="1152229" cy="2616"/>
              </a:xfrm>
              <a:prstGeom prst="line">
                <a:avLst/>
              </a:prstGeom>
              <a:noFill/>
              <a:ln w="19050" algn="ctr">
                <a:solidFill>
                  <a:schemeClr val="bg1"/>
                </a:solidFill>
                <a:round/>
                <a:headEnd/>
                <a:tailEnd/>
              </a:ln>
              <a:extLst>
                <a:ext uri="{909E8E84-426E-40DD-AFC4-6F175D3DCCD1}">
                  <a14:hiddenFill xmlns:a14="http://schemas.microsoft.com/office/drawing/2010/main" xmlns="">
                    <a:noFill/>
                  </a14:hiddenFill>
                </a:ext>
              </a:extLst>
            </p:spPr>
          </p:cxnSp>
          <p:cxnSp>
            <p:nvCxnSpPr>
              <p:cNvPr id="248" name="Straight Connector 71"/>
              <p:cNvCxnSpPr>
                <a:cxnSpLocks noChangeShapeType="1"/>
              </p:cNvCxnSpPr>
              <p:nvPr/>
            </p:nvCxnSpPr>
            <p:spPr bwMode="auto">
              <a:xfrm>
                <a:off x="6570423" y="5130700"/>
                <a:ext cx="1152229" cy="2616"/>
              </a:xfrm>
              <a:prstGeom prst="line">
                <a:avLst/>
              </a:prstGeom>
              <a:noFill/>
              <a:ln w="19050" algn="ctr">
                <a:solidFill>
                  <a:schemeClr val="bg1"/>
                </a:solidFill>
                <a:round/>
                <a:headEnd/>
                <a:tailEnd/>
              </a:ln>
              <a:extLst>
                <a:ext uri="{909E8E84-426E-40DD-AFC4-6F175D3DCCD1}">
                  <a14:hiddenFill xmlns:a14="http://schemas.microsoft.com/office/drawing/2010/main" xmlns="">
                    <a:noFill/>
                  </a14:hiddenFill>
                </a:ext>
              </a:extLst>
            </p:spPr>
          </p:cxnSp>
          <p:grpSp>
            <p:nvGrpSpPr>
              <p:cNvPr id="249" name="Group 39"/>
              <p:cNvGrpSpPr>
                <a:grpSpLocks noChangeAspect="1"/>
              </p:cNvGrpSpPr>
              <p:nvPr/>
            </p:nvGrpSpPr>
            <p:grpSpPr bwMode="auto">
              <a:xfrm>
                <a:off x="7368164" y="4726253"/>
                <a:ext cx="274645" cy="277000"/>
                <a:chOff x="4368777" y="1884218"/>
                <a:chExt cx="539496" cy="543936"/>
              </a:xfrm>
            </p:grpSpPr>
            <p:pic>
              <p:nvPicPr>
                <p:cNvPr id="253" name="Picture 5"/>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4371032" y="1893166"/>
                  <a:ext cx="534987" cy="534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4" name="Oval 48"/>
                <p:cNvSpPr>
                  <a:spLocks noChangeArrowheads="1"/>
                </p:cNvSpPr>
                <p:nvPr/>
              </p:nvSpPr>
              <p:spPr bwMode="auto">
                <a:xfrm>
                  <a:off x="4368777" y="1884218"/>
                  <a:ext cx="539496" cy="539496"/>
                </a:xfrm>
                <a:prstGeom prst="ellipse">
                  <a:avLst/>
                </a:prstGeom>
                <a:noFill/>
                <a:ln w="19050" algn="ctr">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lstStyle/>
                <a:p>
                  <a:endParaRPr lang="en-US"/>
                </a:p>
              </p:txBody>
            </p:sp>
          </p:grpSp>
          <p:grpSp>
            <p:nvGrpSpPr>
              <p:cNvPr id="250" name="Group 39"/>
              <p:cNvGrpSpPr>
                <a:grpSpLocks noChangeAspect="1"/>
              </p:cNvGrpSpPr>
              <p:nvPr/>
            </p:nvGrpSpPr>
            <p:grpSpPr bwMode="auto">
              <a:xfrm>
                <a:off x="7368164" y="5227613"/>
                <a:ext cx="274645" cy="277000"/>
                <a:chOff x="4368777" y="1884218"/>
                <a:chExt cx="539496" cy="543936"/>
              </a:xfrm>
            </p:grpSpPr>
            <p:pic>
              <p:nvPicPr>
                <p:cNvPr id="251" name="Picture 5"/>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4371032" y="1893166"/>
                  <a:ext cx="534987" cy="534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2" name="Oval 48"/>
                <p:cNvSpPr>
                  <a:spLocks noChangeArrowheads="1"/>
                </p:cNvSpPr>
                <p:nvPr/>
              </p:nvSpPr>
              <p:spPr bwMode="auto">
                <a:xfrm>
                  <a:off x="4368777" y="1884218"/>
                  <a:ext cx="539496" cy="539496"/>
                </a:xfrm>
                <a:prstGeom prst="ellipse">
                  <a:avLst/>
                </a:prstGeom>
                <a:noFill/>
                <a:ln w="19050" algn="ctr">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lstStyle/>
                <a:p>
                  <a:endParaRPr lang="en-US"/>
                </a:p>
              </p:txBody>
            </p:sp>
          </p:grpSp>
        </p:grpSp>
        <p:grpSp>
          <p:nvGrpSpPr>
            <p:cNvPr id="227" name="Group 99"/>
            <p:cNvGrpSpPr>
              <a:grpSpLocks/>
            </p:cNvGrpSpPr>
            <p:nvPr/>
          </p:nvGrpSpPr>
          <p:grpSpPr bwMode="auto">
            <a:xfrm>
              <a:off x="2502035" y="738902"/>
              <a:ext cx="530226" cy="762269"/>
              <a:chOff x="2171804" y="3640511"/>
              <a:chExt cx="530226" cy="762000"/>
            </a:xfrm>
          </p:grpSpPr>
          <p:cxnSp>
            <p:nvCxnSpPr>
              <p:cNvPr id="231" name="Straight Arrow Connector 40"/>
              <p:cNvCxnSpPr>
                <a:cxnSpLocks noChangeShapeType="1"/>
              </p:cNvCxnSpPr>
              <p:nvPr/>
            </p:nvCxnSpPr>
            <p:spPr bwMode="auto">
              <a:xfrm rot="5400000" flipH="1" flipV="1">
                <a:off x="2300382" y="4264398"/>
                <a:ext cx="274638" cy="1588"/>
              </a:xfrm>
              <a:prstGeom prst="straightConnector1">
                <a:avLst/>
              </a:prstGeom>
              <a:noFill/>
              <a:ln w="28575" algn="ctr">
                <a:solidFill>
                  <a:srgbClr val="04628C"/>
                </a:solidFill>
                <a:round/>
                <a:headEnd/>
                <a:tailEnd type="triangle" w="med" len="med"/>
              </a:ln>
              <a:extLst>
                <a:ext uri="{909E8E84-426E-40DD-AFC4-6F175D3DCCD1}">
                  <a14:hiddenFill xmlns:a14="http://schemas.microsoft.com/office/drawing/2010/main" xmlns="">
                    <a:noFill/>
                  </a14:hiddenFill>
                </a:ext>
              </a:extLst>
            </p:spPr>
          </p:cxnSp>
          <p:grpSp>
            <p:nvGrpSpPr>
              <p:cNvPr id="232" name="Group 195"/>
              <p:cNvGrpSpPr>
                <a:grpSpLocks/>
              </p:cNvGrpSpPr>
              <p:nvPr/>
            </p:nvGrpSpPr>
            <p:grpSpPr bwMode="auto">
              <a:xfrm>
                <a:off x="2171804" y="3640511"/>
                <a:ext cx="530226" cy="438150"/>
                <a:chOff x="7324726" y="2695575"/>
                <a:chExt cx="828676" cy="733425"/>
              </a:xfrm>
            </p:grpSpPr>
            <p:sp>
              <p:nvSpPr>
                <p:cNvPr id="233" name="Pentagon 196"/>
                <p:cNvSpPr>
                  <a:spLocks noChangeArrowheads="1"/>
                </p:cNvSpPr>
                <p:nvPr/>
              </p:nvSpPr>
              <p:spPr bwMode="ltGray">
                <a:xfrm rot="-5400000">
                  <a:off x="7381879" y="2752725"/>
                  <a:ext cx="733424" cy="619125"/>
                </a:xfrm>
                <a:prstGeom prst="homePlate">
                  <a:avLst>
                    <a:gd name="adj" fmla="val 50001"/>
                  </a:avLst>
                </a:prstGeom>
                <a:solidFill>
                  <a:srgbClr val="FFCC66"/>
                </a:solidFill>
                <a:ln w="38100" algn="ctr">
                  <a:solidFill>
                    <a:schemeClr val="bg1"/>
                  </a:solidFill>
                  <a:round/>
                  <a:headEnd/>
                  <a:tailEnd/>
                </a:ln>
              </p:spPr>
              <p:txBody>
                <a:bodyPr wrap="none" lIns="0" tIns="0" rIns="0" bIns="0" anchor="ctr"/>
                <a:lstStyle/>
                <a:p>
                  <a:endParaRPr lang="en-US"/>
                </a:p>
              </p:txBody>
            </p:sp>
            <p:grpSp>
              <p:nvGrpSpPr>
                <p:cNvPr id="234" name="Group 197"/>
                <p:cNvGrpSpPr>
                  <a:grpSpLocks/>
                </p:cNvGrpSpPr>
                <p:nvPr/>
              </p:nvGrpSpPr>
              <p:grpSpPr bwMode="auto">
                <a:xfrm>
                  <a:off x="7517133" y="2990839"/>
                  <a:ext cx="462915" cy="428624"/>
                  <a:chOff x="7400923" y="3352800"/>
                  <a:chExt cx="462915" cy="333375"/>
                </a:xfrm>
              </p:grpSpPr>
              <p:sp>
                <p:nvSpPr>
                  <p:cNvPr id="237" name="Rectangle 200"/>
                  <p:cNvSpPr>
                    <a:spLocks noChangeArrowheads="1"/>
                  </p:cNvSpPr>
                  <p:nvPr/>
                </p:nvSpPr>
                <p:spPr bwMode="ltGray">
                  <a:xfrm>
                    <a:off x="7581898" y="3476625"/>
                    <a:ext cx="91440" cy="209550"/>
                  </a:xfrm>
                  <a:prstGeom prst="rect">
                    <a:avLst/>
                  </a:prstGeom>
                  <a:solidFill>
                    <a:schemeClr val="bg1"/>
                  </a:solidFill>
                  <a:ln>
                    <a:noFill/>
                  </a:ln>
                  <a:extLst>
                    <a:ext uri="{91240B29-F687-4F45-9708-019B960494DF}">
                      <a14:hiddenLine xmlns:a14="http://schemas.microsoft.com/office/drawing/2010/main" xmlns="" w="19050" algn="ctr">
                        <a:solidFill>
                          <a:srgbClr val="000000"/>
                        </a:solidFill>
                        <a:round/>
                        <a:headEnd/>
                        <a:tailEnd/>
                      </a14:hiddenLine>
                    </a:ext>
                  </a:extLst>
                </p:spPr>
                <p:txBody>
                  <a:bodyPr wrap="none" lIns="0" tIns="0" rIns="0" bIns="0" anchor="ctr"/>
                  <a:lstStyle/>
                  <a:p>
                    <a:endParaRPr lang="en-US"/>
                  </a:p>
                </p:txBody>
              </p:sp>
              <p:sp>
                <p:nvSpPr>
                  <p:cNvPr id="238" name="Rectangle 201"/>
                  <p:cNvSpPr>
                    <a:spLocks noChangeArrowheads="1"/>
                  </p:cNvSpPr>
                  <p:nvPr/>
                </p:nvSpPr>
                <p:spPr bwMode="ltGray">
                  <a:xfrm>
                    <a:off x="7581898" y="3352800"/>
                    <a:ext cx="91440" cy="91440"/>
                  </a:xfrm>
                  <a:prstGeom prst="rect">
                    <a:avLst/>
                  </a:prstGeom>
                  <a:solidFill>
                    <a:schemeClr val="bg1"/>
                  </a:solidFill>
                  <a:ln>
                    <a:noFill/>
                  </a:ln>
                  <a:extLst>
                    <a:ext uri="{91240B29-F687-4F45-9708-019B960494DF}">
                      <a14:hiddenLine xmlns:a14="http://schemas.microsoft.com/office/drawing/2010/main" xmlns="" w="19050" algn="ctr">
                        <a:solidFill>
                          <a:srgbClr val="000000"/>
                        </a:solidFill>
                        <a:round/>
                        <a:headEnd/>
                        <a:tailEnd/>
                      </a14:hiddenLine>
                    </a:ext>
                  </a:extLst>
                </p:spPr>
                <p:txBody>
                  <a:bodyPr wrap="none" lIns="0" tIns="0" rIns="0" bIns="0" anchor="ctr"/>
                  <a:lstStyle/>
                  <a:p>
                    <a:endParaRPr lang="en-US"/>
                  </a:p>
                </p:txBody>
              </p:sp>
              <p:sp>
                <p:nvSpPr>
                  <p:cNvPr id="239" name="Rectangle 202"/>
                  <p:cNvSpPr>
                    <a:spLocks noChangeArrowheads="1"/>
                  </p:cNvSpPr>
                  <p:nvPr/>
                </p:nvSpPr>
                <p:spPr bwMode="ltGray">
                  <a:xfrm>
                    <a:off x="7400923" y="3352800"/>
                    <a:ext cx="91440" cy="91440"/>
                  </a:xfrm>
                  <a:prstGeom prst="rect">
                    <a:avLst/>
                  </a:prstGeom>
                  <a:solidFill>
                    <a:schemeClr val="bg1"/>
                  </a:solidFill>
                  <a:ln>
                    <a:noFill/>
                  </a:ln>
                  <a:extLst>
                    <a:ext uri="{91240B29-F687-4F45-9708-019B960494DF}">
                      <a14:hiddenLine xmlns:a14="http://schemas.microsoft.com/office/drawing/2010/main" xmlns="" w="19050" algn="ctr">
                        <a:solidFill>
                          <a:srgbClr val="000000"/>
                        </a:solidFill>
                        <a:round/>
                        <a:headEnd/>
                        <a:tailEnd/>
                      </a14:hiddenLine>
                    </a:ext>
                  </a:extLst>
                </p:spPr>
                <p:txBody>
                  <a:bodyPr wrap="none" lIns="0" tIns="0" rIns="0" bIns="0" anchor="ctr"/>
                  <a:lstStyle/>
                  <a:p>
                    <a:endParaRPr lang="en-US"/>
                  </a:p>
                </p:txBody>
              </p:sp>
              <p:sp>
                <p:nvSpPr>
                  <p:cNvPr id="240" name="Rectangle 203"/>
                  <p:cNvSpPr>
                    <a:spLocks noChangeArrowheads="1"/>
                  </p:cNvSpPr>
                  <p:nvPr/>
                </p:nvSpPr>
                <p:spPr bwMode="ltGray">
                  <a:xfrm>
                    <a:off x="7772398" y="3352800"/>
                    <a:ext cx="91440" cy="91440"/>
                  </a:xfrm>
                  <a:prstGeom prst="rect">
                    <a:avLst/>
                  </a:prstGeom>
                  <a:solidFill>
                    <a:schemeClr val="bg1"/>
                  </a:solidFill>
                  <a:ln>
                    <a:noFill/>
                  </a:ln>
                  <a:extLst>
                    <a:ext uri="{91240B29-F687-4F45-9708-019B960494DF}">
                      <a14:hiddenLine xmlns:a14="http://schemas.microsoft.com/office/drawing/2010/main" xmlns="" w="19050" algn="ctr">
                        <a:solidFill>
                          <a:srgbClr val="000000"/>
                        </a:solidFill>
                        <a:round/>
                        <a:headEnd/>
                        <a:tailEnd/>
                      </a14:hiddenLine>
                    </a:ext>
                  </a:extLst>
                </p:spPr>
                <p:txBody>
                  <a:bodyPr wrap="none" lIns="0" tIns="0" rIns="0" bIns="0" anchor="ctr"/>
                  <a:lstStyle/>
                  <a:p>
                    <a:endParaRPr lang="en-US"/>
                  </a:p>
                </p:txBody>
              </p:sp>
              <p:sp>
                <p:nvSpPr>
                  <p:cNvPr id="241" name="Rectangle 204"/>
                  <p:cNvSpPr>
                    <a:spLocks noChangeArrowheads="1"/>
                  </p:cNvSpPr>
                  <p:nvPr/>
                </p:nvSpPr>
                <p:spPr bwMode="ltGray">
                  <a:xfrm>
                    <a:off x="7400923" y="3505200"/>
                    <a:ext cx="91440" cy="91440"/>
                  </a:xfrm>
                  <a:prstGeom prst="rect">
                    <a:avLst/>
                  </a:prstGeom>
                  <a:solidFill>
                    <a:schemeClr val="bg1"/>
                  </a:solidFill>
                  <a:ln>
                    <a:noFill/>
                  </a:ln>
                  <a:extLst>
                    <a:ext uri="{91240B29-F687-4F45-9708-019B960494DF}">
                      <a14:hiddenLine xmlns:a14="http://schemas.microsoft.com/office/drawing/2010/main" xmlns="" w="19050" algn="ctr">
                        <a:solidFill>
                          <a:srgbClr val="000000"/>
                        </a:solidFill>
                        <a:round/>
                        <a:headEnd/>
                        <a:tailEnd/>
                      </a14:hiddenLine>
                    </a:ext>
                  </a:extLst>
                </p:spPr>
                <p:txBody>
                  <a:bodyPr wrap="none" lIns="0" tIns="0" rIns="0" bIns="0" anchor="ctr"/>
                  <a:lstStyle/>
                  <a:p>
                    <a:endParaRPr lang="en-US"/>
                  </a:p>
                </p:txBody>
              </p:sp>
              <p:sp>
                <p:nvSpPr>
                  <p:cNvPr id="242" name="Rectangle 205"/>
                  <p:cNvSpPr>
                    <a:spLocks noChangeArrowheads="1"/>
                  </p:cNvSpPr>
                  <p:nvPr/>
                </p:nvSpPr>
                <p:spPr bwMode="ltGray">
                  <a:xfrm>
                    <a:off x="7772398" y="3505200"/>
                    <a:ext cx="91440" cy="91440"/>
                  </a:xfrm>
                  <a:prstGeom prst="rect">
                    <a:avLst/>
                  </a:prstGeom>
                  <a:solidFill>
                    <a:schemeClr val="bg1"/>
                  </a:solidFill>
                  <a:ln>
                    <a:noFill/>
                  </a:ln>
                  <a:extLst>
                    <a:ext uri="{91240B29-F687-4F45-9708-019B960494DF}">
                      <a14:hiddenLine xmlns:a14="http://schemas.microsoft.com/office/drawing/2010/main" xmlns="" w="19050" algn="ctr">
                        <a:solidFill>
                          <a:srgbClr val="000000"/>
                        </a:solidFill>
                        <a:round/>
                        <a:headEnd/>
                        <a:tailEnd/>
                      </a14:hiddenLine>
                    </a:ext>
                  </a:extLst>
                </p:spPr>
                <p:txBody>
                  <a:bodyPr wrap="none" lIns="0" tIns="0" rIns="0" bIns="0" anchor="ctr"/>
                  <a:lstStyle/>
                  <a:p>
                    <a:endParaRPr lang="en-US"/>
                  </a:p>
                </p:txBody>
              </p:sp>
            </p:grpSp>
            <p:cxnSp>
              <p:nvCxnSpPr>
                <p:cNvPr id="235" name="Straight Connector 198"/>
                <p:cNvCxnSpPr>
                  <a:cxnSpLocks noChangeShapeType="1"/>
                  <a:stCxn id="233" idx="3"/>
                </p:cNvCxnSpPr>
                <p:nvPr/>
              </p:nvCxnSpPr>
              <p:spPr bwMode="ltGray">
                <a:xfrm rot="16200000" flipH="1">
                  <a:off x="7760495" y="2683672"/>
                  <a:ext cx="381003" cy="404810"/>
                </a:xfrm>
                <a:prstGeom prst="line">
                  <a:avLst/>
                </a:prstGeom>
                <a:noFill/>
                <a:ln w="38100" algn="ctr">
                  <a:solidFill>
                    <a:schemeClr val="bg1"/>
                  </a:solidFill>
                  <a:round/>
                  <a:headEnd/>
                  <a:tailEnd/>
                </a:ln>
                <a:extLst>
                  <a:ext uri="{909E8E84-426E-40DD-AFC4-6F175D3DCCD1}">
                    <a14:hiddenFill xmlns:a14="http://schemas.microsoft.com/office/drawing/2010/main" xmlns="">
                      <a:noFill/>
                    </a14:hiddenFill>
                  </a:ext>
                </a:extLst>
              </p:spPr>
            </p:cxnSp>
            <p:cxnSp>
              <p:nvCxnSpPr>
                <p:cNvPr id="236" name="Straight Connector 199"/>
                <p:cNvCxnSpPr>
                  <a:cxnSpLocks noChangeShapeType="1"/>
                  <a:stCxn id="233" idx="3"/>
                </p:cNvCxnSpPr>
                <p:nvPr/>
              </p:nvCxnSpPr>
              <p:spPr bwMode="ltGray">
                <a:xfrm rot="-5400000" flipH="1" flipV="1">
                  <a:off x="7336635" y="2683667"/>
                  <a:ext cx="400048" cy="423866"/>
                </a:xfrm>
                <a:prstGeom prst="line">
                  <a:avLst/>
                </a:prstGeom>
                <a:noFill/>
                <a:ln w="38100" algn="ctr">
                  <a:solidFill>
                    <a:schemeClr val="bg1"/>
                  </a:solidFill>
                  <a:round/>
                  <a:headEnd/>
                  <a:tailEnd/>
                </a:ln>
                <a:extLst>
                  <a:ext uri="{909E8E84-426E-40DD-AFC4-6F175D3DCCD1}">
                    <a14:hiddenFill xmlns:a14="http://schemas.microsoft.com/office/drawing/2010/main" xmlns="">
                      <a:noFill/>
                    </a14:hiddenFill>
                  </a:ext>
                </a:extLst>
              </p:spPr>
            </p:cxnSp>
          </p:grpSp>
        </p:grpSp>
        <p:cxnSp>
          <p:nvCxnSpPr>
            <p:cNvPr id="228" name="Straight Connector 206"/>
            <p:cNvCxnSpPr>
              <a:cxnSpLocks noChangeShapeType="1"/>
              <a:stCxn id="233" idx="2"/>
            </p:cNvCxnSpPr>
            <p:nvPr/>
          </p:nvCxnSpPr>
          <p:spPr bwMode="auto">
            <a:xfrm flipV="1">
              <a:off x="2971317" y="1008668"/>
              <a:ext cx="394052" cy="48430"/>
            </a:xfrm>
            <a:prstGeom prst="line">
              <a:avLst/>
            </a:prstGeom>
            <a:noFill/>
            <a:ln w="19050" algn="ctr">
              <a:solidFill>
                <a:schemeClr val="bg1"/>
              </a:solidFill>
              <a:prstDash val="dash"/>
              <a:round/>
              <a:headEnd/>
              <a:tailEnd/>
            </a:ln>
            <a:extLst>
              <a:ext uri="{909E8E84-426E-40DD-AFC4-6F175D3DCCD1}">
                <a14:hiddenFill xmlns:a14="http://schemas.microsoft.com/office/drawing/2010/main" xmlns="">
                  <a:noFill/>
                </a14:hiddenFill>
              </a:ext>
            </a:extLst>
          </p:spPr>
        </p:cxnSp>
        <p:cxnSp>
          <p:nvCxnSpPr>
            <p:cNvPr id="229" name="Straight Connector 208"/>
            <p:cNvCxnSpPr>
              <a:cxnSpLocks noChangeShapeType="1"/>
              <a:stCxn id="233" idx="2"/>
              <a:endCxn id="246" idx="1"/>
            </p:cNvCxnSpPr>
            <p:nvPr/>
          </p:nvCxnSpPr>
          <p:spPr bwMode="auto">
            <a:xfrm>
              <a:off x="2971317" y="1057098"/>
              <a:ext cx="374878" cy="168574"/>
            </a:xfrm>
            <a:prstGeom prst="line">
              <a:avLst/>
            </a:prstGeom>
            <a:noFill/>
            <a:ln w="19050" algn="ctr">
              <a:solidFill>
                <a:schemeClr val="bg1"/>
              </a:solidFill>
              <a:prstDash val="dash"/>
              <a:round/>
              <a:headEnd/>
              <a:tailEnd/>
            </a:ln>
            <a:extLst>
              <a:ext uri="{909E8E84-426E-40DD-AFC4-6F175D3DCCD1}">
                <a14:hiddenFill xmlns:a14="http://schemas.microsoft.com/office/drawing/2010/main" xmlns="">
                  <a:noFill/>
                </a14:hiddenFill>
              </a:ext>
            </a:extLst>
          </p:spPr>
        </p:cxnSp>
        <p:cxnSp>
          <p:nvCxnSpPr>
            <p:cNvPr id="230" name="Straight Connector 210"/>
            <p:cNvCxnSpPr>
              <a:cxnSpLocks noChangeShapeType="1"/>
              <a:stCxn id="233" idx="2"/>
            </p:cNvCxnSpPr>
            <p:nvPr/>
          </p:nvCxnSpPr>
          <p:spPr bwMode="auto">
            <a:xfrm>
              <a:off x="2971317" y="1057098"/>
              <a:ext cx="365772" cy="432337"/>
            </a:xfrm>
            <a:prstGeom prst="line">
              <a:avLst/>
            </a:prstGeom>
            <a:noFill/>
            <a:ln w="19050" algn="ctr">
              <a:solidFill>
                <a:schemeClr val="bg1"/>
              </a:solidFill>
              <a:prstDash val="dash"/>
              <a:round/>
              <a:headEnd/>
              <a:tailEnd/>
            </a:ln>
            <a:extLst>
              <a:ext uri="{909E8E84-426E-40DD-AFC4-6F175D3DCCD1}">
                <a14:hiddenFill xmlns:a14="http://schemas.microsoft.com/office/drawing/2010/main" xmlns="">
                  <a:noFill/>
                </a14:hiddenFill>
              </a:ext>
            </a:extLst>
          </p:spPr>
        </p:cxnSp>
      </p:gr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outline</a:t>
            </a:r>
          </a:p>
        </p:txBody>
      </p:sp>
      <p:sp>
        <p:nvSpPr>
          <p:cNvPr id="5123" name="Rectangle 3"/>
          <p:cNvSpPr>
            <a:spLocks noGrp="1" noChangeArrowheads="1"/>
          </p:cNvSpPr>
          <p:nvPr>
            <p:ph idx="1"/>
          </p:nvPr>
        </p:nvSpPr>
        <p:spPr/>
        <p:txBody>
          <a:bodyPr/>
          <a:lstStyle/>
          <a:p>
            <a:pPr>
              <a:lnSpc>
                <a:spcPct val="150000"/>
              </a:lnSpc>
              <a:buFont typeface="Arial" charset="0"/>
              <a:buChar char="•"/>
            </a:pPr>
            <a:r>
              <a:rPr lang="en-US" sz="2800" dirty="0" smtClean="0"/>
              <a:t>PolicyCenter entities</a:t>
            </a:r>
          </a:p>
          <a:p>
            <a:pPr>
              <a:lnSpc>
                <a:spcPct val="150000"/>
              </a:lnSpc>
              <a:buFont typeface="Arial" charset="0"/>
              <a:buChar char="•"/>
            </a:pPr>
            <a:r>
              <a:rPr lang="en-US" sz="2800" dirty="0" smtClean="0">
                <a:solidFill>
                  <a:srgbClr val="C0C0C0"/>
                </a:solidFill>
              </a:rPr>
              <a:t>Account-related entities</a:t>
            </a:r>
          </a:p>
          <a:p>
            <a:pPr>
              <a:lnSpc>
                <a:spcPct val="150000"/>
              </a:lnSpc>
              <a:buFont typeface="Arial" charset="0"/>
              <a:buChar char="•"/>
            </a:pPr>
            <a:r>
              <a:rPr lang="en-US" sz="2800" dirty="0" smtClean="0">
                <a:solidFill>
                  <a:schemeClr val="hlink"/>
                </a:solidFill>
              </a:rPr>
              <a:t>Policy-related entities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2"/>
          <p:cNvGrpSpPr>
            <a:grpSpLocks/>
          </p:cNvGrpSpPr>
          <p:nvPr/>
        </p:nvGrpSpPr>
        <p:grpSpPr bwMode="auto">
          <a:xfrm>
            <a:off x="5581650" y="5980113"/>
            <a:ext cx="962025" cy="155575"/>
            <a:chOff x="3516" y="3880"/>
            <a:chExt cx="606" cy="98"/>
          </a:xfrm>
        </p:grpSpPr>
        <p:sp>
          <p:nvSpPr>
            <p:cNvPr id="33139" name="Line 3"/>
            <p:cNvSpPr>
              <a:spLocks noChangeShapeType="1"/>
            </p:cNvSpPr>
            <p:nvPr/>
          </p:nvSpPr>
          <p:spPr bwMode="auto">
            <a:xfrm flipH="1">
              <a:off x="3516" y="3939"/>
              <a:ext cx="243"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33140" name="Group 4"/>
            <p:cNvGrpSpPr>
              <a:grpSpLocks/>
            </p:cNvGrpSpPr>
            <p:nvPr/>
          </p:nvGrpSpPr>
          <p:grpSpPr bwMode="auto">
            <a:xfrm>
              <a:off x="3680" y="3880"/>
              <a:ext cx="442" cy="98"/>
              <a:chOff x="3818" y="2409"/>
              <a:chExt cx="865" cy="192"/>
            </a:xfrm>
          </p:grpSpPr>
          <p:sp>
            <p:nvSpPr>
              <p:cNvPr id="33141" name="Freeform 5"/>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33142" name="Freeform 6"/>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33143" name="Freeform 7"/>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33144" name="Freeform 8"/>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33145" name="Freeform 9"/>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33146" name="Freeform 10"/>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33147" name="Freeform 11"/>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33148" name="Freeform 12"/>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33149" name="Freeform 13"/>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grpSp>
      <p:grpSp>
        <p:nvGrpSpPr>
          <p:cNvPr id="32771" name="Group 14"/>
          <p:cNvGrpSpPr>
            <a:grpSpLocks/>
          </p:cNvGrpSpPr>
          <p:nvPr/>
        </p:nvGrpSpPr>
        <p:grpSpPr bwMode="auto">
          <a:xfrm>
            <a:off x="5581650" y="5132388"/>
            <a:ext cx="962025" cy="155575"/>
            <a:chOff x="3516" y="3880"/>
            <a:chExt cx="606" cy="98"/>
          </a:xfrm>
        </p:grpSpPr>
        <p:sp>
          <p:nvSpPr>
            <p:cNvPr id="33128" name="Line 15"/>
            <p:cNvSpPr>
              <a:spLocks noChangeShapeType="1"/>
            </p:cNvSpPr>
            <p:nvPr/>
          </p:nvSpPr>
          <p:spPr bwMode="auto">
            <a:xfrm flipH="1">
              <a:off x="3516" y="3939"/>
              <a:ext cx="243"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33129" name="Group 16"/>
            <p:cNvGrpSpPr>
              <a:grpSpLocks/>
            </p:cNvGrpSpPr>
            <p:nvPr/>
          </p:nvGrpSpPr>
          <p:grpSpPr bwMode="auto">
            <a:xfrm>
              <a:off x="3680" y="3880"/>
              <a:ext cx="442" cy="98"/>
              <a:chOff x="3818" y="2409"/>
              <a:chExt cx="865" cy="192"/>
            </a:xfrm>
          </p:grpSpPr>
          <p:sp>
            <p:nvSpPr>
              <p:cNvPr id="33130" name="Freeform 17"/>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33131" name="Freeform 18"/>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33132" name="Freeform 19"/>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33133" name="Freeform 20"/>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33134" name="Freeform 21"/>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33135" name="Freeform 22"/>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33136" name="Freeform 23"/>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33137" name="Freeform 24"/>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33138" name="Freeform 25"/>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grpSp>
      <p:grpSp>
        <p:nvGrpSpPr>
          <p:cNvPr id="32772" name="Group 26"/>
          <p:cNvGrpSpPr>
            <a:grpSpLocks/>
          </p:cNvGrpSpPr>
          <p:nvPr/>
        </p:nvGrpSpPr>
        <p:grpSpPr bwMode="auto">
          <a:xfrm>
            <a:off x="5581650" y="4241800"/>
            <a:ext cx="962025" cy="155575"/>
            <a:chOff x="3516" y="3880"/>
            <a:chExt cx="606" cy="98"/>
          </a:xfrm>
        </p:grpSpPr>
        <p:sp>
          <p:nvSpPr>
            <p:cNvPr id="33117" name="Line 27"/>
            <p:cNvSpPr>
              <a:spLocks noChangeShapeType="1"/>
            </p:cNvSpPr>
            <p:nvPr/>
          </p:nvSpPr>
          <p:spPr bwMode="auto">
            <a:xfrm flipH="1">
              <a:off x="3516" y="3939"/>
              <a:ext cx="243"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33118" name="Group 28"/>
            <p:cNvGrpSpPr>
              <a:grpSpLocks/>
            </p:cNvGrpSpPr>
            <p:nvPr/>
          </p:nvGrpSpPr>
          <p:grpSpPr bwMode="auto">
            <a:xfrm>
              <a:off x="3680" y="3880"/>
              <a:ext cx="442" cy="98"/>
              <a:chOff x="3818" y="2409"/>
              <a:chExt cx="865" cy="192"/>
            </a:xfrm>
          </p:grpSpPr>
          <p:sp>
            <p:nvSpPr>
              <p:cNvPr id="33119" name="Freeform 29"/>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33120" name="Freeform 30"/>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33121" name="Freeform 31"/>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33122" name="Freeform 32"/>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33123" name="Freeform 33"/>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33124" name="Freeform 34"/>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33125" name="Freeform 35"/>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33126" name="Freeform 36"/>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33127" name="Freeform 37"/>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grpSp>
      <p:sp>
        <p:nvSpPr>
          <p:cNvPr id="32773" name="Line 38"/>
          <p:cNvSpPr>
            <a:spLocks noChangeShapeType="1"/>
          </p:cNvSpPr>
          <p:nvPr/>
        </p:nvSpPr>
        <p:spPr bwMode="auto">
          <a:xfrm flipH="1">
            <a:off x="5562600" y="2854325"/>
            <a:ext cx="514350"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774" name="Line 39"/>
          <p:cNvSpPr>
            <a:spLocks noChangeShapeType="1"/>
          </p:cNvSpPr>
          <p:nvPr/>
        </p:nvSpPr>
        <p:spPr bwMode="auto">
          <a:xfrm flipV="1">
            <a:off x="4500563" y="1595438"/>
            <a:ext cx="0" cy="1685925"/>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775" name="Rectangle 40"/>
          <p:cNvSpPr>
            <a:spLocks noGrp="1" noChangeArrowheads="1"/>
          </p:cNvSpPr>
          <p:nvPr>
            <p:ph type="title"/>
          </p:nvPr>
        </p:nvSpPr>
        <p:spPr/>
        <p:txBody>
          <a:bodyPr/>
          <a:lstStyle/>
          <a:p>
            <a:pPr eaLnBrk="1" hangingPunct="1"/>
            <a:r>
              <a:rPr lang="en-US" smtClean="0"/>
              <a:t>Groups and users</a:t>
            </a:r>
          </a:p>
        </p:txBody>
      </p:sp>
      <p:sp>
        <p:nvSpPr>
          <p:cNvPr id="32776" name="Text Box 41"/>
          <p:cNvSpPr txBox="1">
            <a:spLocks noChangeArrowheads="1"/>
          </p:cNvSpPr>
          <p:nvPr/>
        </p:nvSpPr>
        <p:spPr bwMode="auto">
          <a:xfrm>
            <a:off x="247650" y="3519488"/>
            <a:ext cx="95885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contact</a:t>
            </a:r>
          </a:p>
        </p:txBody>
      </p:sp>
      <p:sp>
        <p:nvSpPr>
          <p:cNvPr id="32777" name="Text Box 42"/>
          <p:cNvSpPr txBox="1">
            <a:spLocks noChangeArrowheads="1"/>
          </p:cNvSpPr>
          <p:nvPr/>
        </p:nvSpPr>
        <p:spPr bwMode="auto">
          <a:xfrm>
            <a:off x="1335088" y="3519488"/>
            <a:ext cx="1171575"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location</a:t>
            </a:r>
          </a:p>
        </p:txBody>
      </p:sp>
      <p:sp>
        <p:nvSpPr>
          <p:cNvPr id="32778" name="Text Box 43"/>
          <p:cNvSpPr txBox="1">
            <a:spLocks noChangeArrowheads="1"/>
          </p:cNvSpPr>
          <p:nvPr/>
        </p:nvSpPr>
        <p:spPr bwMode="auto">
          <a:xfrm>
            <a:off x="2713038" y="2311400"/>
            <a:ext cx="11715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policy</a:t>
            </a:r>
          </a:p>
        </p:txBody>
      </p:sp>
      <p:sp>
        <p:nvSpPr>
          <p:cNvPr id="32779" name="Line 44"/>
          <p:cNvSpPr>
            <a:spLocks noChangeShapeType="1"/>
          </p:cNvSpPr>
          <p:nvPr/>
        </p:nvSpPr>
        <p:spPr bwMode="auto">
          <a:xfrm>
            <a:off x="698500" y="3300413"/>
            <a:ext cx="6384925"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780" name="Line 45"/>
          <p:cNvSpPr>
            <a:spLocks noChangeShapeType="1"/>
          </p:cNvSpPr>
          <p:nvPr/>
        </p:nvSpPr>
        <p:spPr bwMode="auto">
          <a:xfrm>
            <a:off x="717550" y="3282950"/>
            <a:ext cx="0" cy="233363"/>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781" name="Line 46"/>
          <p:cNvSpPr>
            <a:spLocks noChangeShapeType="1"/>
          </p:cNvSpPr>
          <p:nvPr/>
        </p:nvSpPr>
        <p:spPr bwMode="auto">
          <a:xfrm>
            <a:off x="4502150" y="3282950"/>
            <a:ext cx="0" cy="233363"/>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782" name="Line 47"/>
          <p:cNvSpPr>
            <a:spLocks noChangeShapeType="1"/>
          </p:cNvSpPr>
          <p:nvPr/>
        </p:nvSpPr>
        <p:spPr bwMode="auto">
          <a:xfrm>
            <a:off x="1912938" y="3282950"/>
            <a:ext cx="0" cy="233363"/>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32783" name="Group 48"/>
          <p:cNvGrpSpPr>
            <a:grpSpLocks/>
          </p:cNvGrpSpPr>
          <p:nvPr/>
        </p:nvGrpSpPr>
        <p:grpSpPr bwMode="auto">
          <a:xfrm>
            <a:off x="722313" y="1692275"/>
            <a:ext cx="814387" cy="815975"/>
            <a:chOff x="2452" y="533"/>
            <a:chExt cx="808" cy="809"/>
          </a:xfrm>
        </p:grpSpPr>
        <p:sp>
          <p:nvSpPr>
            <p:cNvPr id="33113" name="AutoShape 49"/>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3114" name="AutoShape 50"/>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3115" name="AutoShape 51"/>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3116" name="Rectangle 52"/>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grpSp>
        <p:nvGrpSpPr>
          <p:cNvPr id="32784" name="Group 53"/>
          <p:cNvGrpSpPr>
            <a:grpSpLocks/>
          </p:cNvGrpSpPr>
          <p:nvPr/>
        </p:nvGrpSpPr>
        <p:grpSpPr bwMode="auto">
          <a:xfrm>
            <a:off x="1236663" y="2198688"/>
            <a:ext cx="1141412" cy="768350"/>
            <a:chOff x="2984" y="3331"/>
            <a:chExt cx="845" cy="569"/>
          </a:xfrm>
        </p:grpSpPr>
        <p:sp>
          <p:nvSpPr>
            <p:cNvPr id="33100" name="AutoShape 54"/>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3101" name="Group 55"/>
            <p:cNvGrpSpPr>
              <a:grpSpLocks/>
            </p:cNvGrpSpPr>
            <p:nvPr/>
          </p:nvGrpSpPr>
          <p:grpSpPr bwMode="auto">
            <a:xfrm>
              <a:off x="3386" y="3487"/>
              <a:ext cx="443" cy="398"/>
              <a:chOff x="4838" y="2218"/>
              <a:chExt cx="395" cy="355"/>
            </a:xfrm>
          </p:grpSpPr>
          <p:sp>
            <p:nvSpPr>
              <p:cNvPr id="33102" name="Freeform 56"/>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103" name="Freeform 57"/>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104" name="Freeform 58"/>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105" name="Freeform 59"/>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106" name="Freeform 60"/>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107" name="Freeform 61"/>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108" name="Freeform 62"/>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109" name="Rectangle 63"/>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33110" name="Rectangle 64"/>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33111" name="Freeform 65"/>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112" name="Rectangle 66"/>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grpSp>
      </p:grpSp>
      <p:sp>
        <p:nvSpPr>
          <p:cNvPr id="32785" name="Text Box 67"/>
          <p:cNvSpPr txBox="1">
            <a:spLocks noChangeArrowheads="1"/>
          </p:cNvSpPr>
          <p:nvPr/>
        </p:nvSpPr>
        <p:spPr bwMode="auto">
          <a:xfrm>
            <a:off x="1595438" y="1670050"/>
            <a:ext cx="1171575"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rgbClr val="D33941"/>
                </a:solidFill>
              </a:rPr>
              <a:t>group &amp; user</a:t>
            </a:r>
          </a:p>
        </p:txBody>
      </p:sp>
      <p:sp>
        <p:nvSpPr>
          <p:cNvPr id="32786" name="Line 68"/>
          <p:cNvSpPr>
            <a:spLocks noChangeShapeType="1"/>
          </p:cNvSpPr>
          <p:nvPr/>
        </p:nvSpPr>
        <p:spPr bwMode="auto">
          <a:xfrm>
            <a:off x="2074863" y="2789238"/>
            <a:ext cx="1870075" cy="0"/>
          </a:xfrm>
          <a:prstGeom prst="line">
            <a:avLst/>
          </a:prstGeom>
          <a:noFill/>
          <a:ln w="28575">
            <a:solidFill>
              <a:srgbClr val="CC9900"/>
            </a:solidFill>
            <a:round/>
            <a:headEnd type="diamond" w="med" len="med"/>
            <a:tailEnd type="diamond"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787" name="Text Box 69"/>
          <p:cNvSpPr txBox="1">
            <a:spLocks noChangeArrowheads="1"/>
          </p:cNvSpPr>
          <p:nvPr/>
        </p:nvSpPr>
        <p:spPr bwMode="auto">
          <a:xfrm>
            <a:off x="2640013" y="1100138"/>
            <a:ext cx="1304925"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account</a:t>
            </a:r>
          </a:p>
        </p:txBody>
      </p:sp>
      <p:grpSp>
        <p:nvGrpSpPr>
          <p:cNvPr id="32788" name="Group 70"/>
          <p:cNvGrpSpPr>
            <a:grpSpLocks/>
          </p:cNvGrpSpPr>
          <p:nvPr/>
        </p:nvGrpSpPr>
        <p:grpSpPr bwMode="auto">
          <a:xfrm>
            <a:off x="4037013" y="730250"/>
            <a:ext cx="1046162" cy="863600"/>
            <a:chOff x="465" y="602"/>
            <a:chExt cx="798" cy="659"/>
          </a:xfrm>
        </p:grpSpPr>
        <p:sp>
          <p:nvSpPr>
            <p:cNvPr id="33080" name="AutoShape 71"/>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33081" name="Rectangle 72"/>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33082" name="Rectangle 73"/>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33083" name="Rectangle 74"/>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33084" name="Rectangle 75"/>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wrap="none" anchor="ctr"/>
            <a:lstStyle/>
            <a:p>
              <a:endParaRPr lang="en-US"/>
            </a:p>
          </p:txBody>
        </p:sp>
        <p:sp>
          <p:nvSpPr>
            <p:cNvPr id="33085" name="Rectangle 76"/>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33086" name="Line 77"/>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3087" name="Line 78"/>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33088" name="Group 79"/>
            <p:cNvGrpSpPr>
              <a:grpSpLocks/>
            </p:cNvGrpSpPr>
            <p:nvPr/>
          </p:nvGrpSpPr>
          <p:grpSpPr bwMode="auto">
            <a:xfrm>
              <a:off x="575" y="644"/>
              <a:ext cx="508" cy="139"/>
              <a:chOff x="3046" y="1026"/>
              <a:chExt cx="502" cy="138"/>
            </a:xfrm>
          </p:grpSpPr>
          <p:sp>
            <p:nvSpPr>
              <p:cNvPr id="33089" name="Line 80"/>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3090" name="Line 81"/>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3091" name="Line 82"/>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3092" name="Line 83"/>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3093" name="Line 84"/>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3094" name="Line 85"/>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3095" name="Oval 86"/>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3096" name="Freeform 87"/>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3097" name="Freeform 88"/>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3098" name="Freeform 89"/>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3099" name="Freeform 90"/>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grpSp>
        <p:nvGrpSpPr>
          <p:cNvPr id="32789" name="Group 91"/>
          <p:cNvGrpSpPr>
            <a:grpSpLocks/>
          </p:cNvGrpSpPr>
          <p:nvPr/>
        </p:nvGrpSpPr>
        <p:grpSpPr bwMode="auto">
          <a:xfrm>
            <a:off x="3960813" y="1865313"/>
            <a:ext cx="1057275" cy="1190625"/>
            <a:chOff x="2324" y="435"/>
            <a:chExt cx="933" cy="1052"/>
          </a:xfrm>
        </p:grpSpPr>
        <p:sp>
          <p:nvSpPr>
            <p:cNvPr id="33071" name="AutoShape 92"/>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33072" name="Freeform 93"/>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3073" name="Freeform 94"/>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3074" name="Freeform 95"/>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3075" name="Group 96"/>
            <p:cNvGrpSpPr>
              <a:grpSpLocks/>
            </p:cNvGrpSpPr>
            <p:nvPr/>
          </p:nvGrpSpPr>
          <p:grpSpPr bwMode="auto">
            <a:xfrm>
              <a:off x="2889" y="957"/>
              <a:ext cx="348" cy="510"/>
              <a:chOff x="2784" y="3210"/>
              <a:chExt cx="523" cy="772"/>
            </a:xfrm>
          </p:grpSpPr>
          <p:sp>
            <p:nvSpPr>
              <p:cNvPr id="33076" name="AutoShape 97"/>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33077" name="AutoShape 98"/>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33078" name="AutoShape 99"/>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wrap="none" lIns="0" tIns="0" rIns="0" bIns="0" anchor="ctr">
                <a:spAutoFit/>
              </a:bodyPr>
              <a:lstStyle/>
              <a:p>
                <a:endParaRPr lang="en-US"/>
              </a:p>
            </p:txBody>
          </p:sp>
          <p:sp>
            <p:nvSpPr>
              <p:cNvPr id="33079" name="Oval 100"/>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grpSp>
      </p:grpSp>
      <p:sp>
        <p:nvSpPr>
          <p:cNvPr id="32790" name="AutoShape 101"/>
          <p:cNvSpPr>
            <a:spLocks noChangeArrowheads="1"/>
          </p:cNvSpPr>
          <p:nvPr/>
        </p:nvSpPr>
        <p:spPr bwMode="auto">
          <a:xfrm>
            <a:off x="273050" y="3852863"/>
            <a:ext cx="795338" cy="81121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32791" name="AutoShape 102"/>
          <p:cNvSpPr>
            <a:spLocks noChangeArrowheads="1"/>
          </p:cNvSpPr>
          <p:nvPr/>
        </p:nvSpPr>
        <p:spPr bwMode="auto">
          <a:xfrm>
            <a:off x="341313" y="4583113"/>
            <a:ext cx="795337" cy="81121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32792" name="AutoShape 103"/>
          <p:cNvSpPr>
            <a:spLocks noChangeArrowheads="1"/>
          </p:cNvSpPr>
          <p:nvPr/>
        </p:nvSpPr>
        <p:spPr bwMode="auto">
          <a:xfrm>
            <a:off x="409575" y="5313363"/>
            <a:ext cx="795338" cy="81121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32793" name="Text Box 104"/>
          <p:cNvSpPr txBox="1">
            <a:spLocks noChangeArrowheads="1"/>
          </p:cNvSpPr>
          <p:nvPr/>
        </p:nvSpPr>
        <p:spPr bwMode="auto">
          <a:xfrm>
            <a:off x="3786188" y="3519488"/>
            <a:ext cx="1520825"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coverable</a:t>
            </a:r>
          </a:p>
        </p:txBody>
      </p:sp>
      <p:grpSp>
        <p:nvGrpSpPr>
          <p:cNvPr id="32794" name="Group 105"/>
          <p:cNvGrpSpPr>
            <a:grpSpLocks/>
          </p:cNvGrpSpPr>
          <p:nvPr/>
        </p:nvGrpSpPr>
        <p:grpSpPr bwMode="auto">
          <a:xfrm>
            <a:off x="3998913" y="3832225"/>
            <a:ext cx="1047750" cy="717550"/>
            <a:chOff x="2387" y="675"/>
            <a:chExt cx="814" cy="558"/>
          </a:xfrm>
        </p:grpSpPr>
        <p:sp>
          <p:nvSpPr>
            <p:cNvPr id="33054" name="Freeform 106"/>
            <p:cNvSpPr>
              <a:spLocks/>
            </p:cNvSpPr>
            <p:nvPr/>
          </p:nvSpPr>
          <p:spPr bwMode="auto">
            <a:xfrm>
              <a:off x="2988" y="1022"/>
              <a:ext cx="94" cy="148"/>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55" name="Freeform 107"/>
            <p:cNvSpPr>
              <a:spLocks/>
            </p:cNvSpPr>
            <p:nvPr/>
          </p:nvSpPr>
          <p:spPr bwMode="auto">
            <a:xfrm>
              <a:off x="2850" y="917"/>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56" name="AutoShape 108"/>
            <p:cNvSpPr>
              <a:spLocks noChangeArrowheads="1"/>
            </p:cNvSpPr>
            <p:nvPr/>
          </p:nvSpPr>
          <p:spPr bwMode="auto">
            <a:xfrm>
              <a:off x="2387" y="675"/>
              <a:ext cx="814" cy="558"/>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33057" name="AutoShape 109"/>
            <p:cNvSpPr>
              <a:spLocks noChangeArrowheads="1"/>
            </p:cNvSpPr>
            <p:nvPr/>
          </p:nvSpPr>
          <p:spPr bwMode="auto">
            <a:xfrm>
              <a:off x="2408" y="696"/>
              <a:ext cx="773" cy="517"/>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33058" name="Freeform 110"/>
            <p:cNvSpPr>
              <a:spLocks/>
            </p:cNvSpPr>
            <p:nvPr/>
          </p:nvSpPr>
          <p:spPr bwMode="auto">
            <a:xfrm>
              <a:off x="2403" y="742"/>
              <a:ext cx="782" cy="361"/>
            </a:xfrm>
            <a:custGeom>
              <a:avLst/>
              <a:gdLst>
                <a:gd name="T0" fmla="*/ 62 w 782"/>
                <a:gd name="T1" fmla="*/ 344 h 361"/>
                <a:gd name="T2" fmla="*/ 13 w 782"/>
                <a:gd name="T3" fmla="*/ 318 h 361"/>
                <a:gd name="T4" fmla="*/ 0 w 782"/>
                <a:gd name="T5" fmla="*/ 260 h 361"/>
                <a:gd name="T6" fmla="*/ 23 w 782"/>
                <a:gd name="T7" fmla="*/ 196 h 361"/>
                <a:gd name="T8" fmla="*/ 83 w 782"/>
                <a:gd name="T9" fmla="*/ 150 h 361"/>
                <a:gd name="T10" fmla="*/ 146 w 782"/>
                <a:gd name="T11" fmla="*/ 128 h 361"/>
                <a:gd name="T12" fmla="*/ 158 w 782"/>
                <a:gd name="T13" fmla="*/ 58 h 361"/>
                <a:gd name="T14" fmla="*/ 167 w 782"/>
                <a:gd name="T15" fmla="*/ 38 h 361"/>
                <a:gd name="T16" fmla="*/ 179 w 782"/>
                <a:gd name="T17" fmla="*/ 25 h 361"/>
                <a:gd name="T18" fmla="*/ 198 w 782"/>
                <a:gd name="T19" fmla="*/ 14 h 361"/>
                <a:gd name="T20" fmla="*/ 220 w 782"/>
                <a:gd name="T21" fmla="*/ 8 h 361"/>
                <a:gd name="T22" fmla="*/ 276 w 782"/>
                <a:gd name="T23" fmla="*/ 4 h 361"/>
                <a:gd name="T24" fmla="*/ 337 w 782"/>
                <a:gd name="T25" fmla="*/ 2 h 361"/>
                <a:gd name="T26" fmla="*/ 397 w 782"/>
                <a:gd name="T27" fmla="*/ 0 h 361"/>
                <a:gd name="T28" fmla="*/ 447 w 782"/>
                <a:gd name="T29" fmla="*/ 0 h 361"/>
                <a:gd name="T30" fmla="*/ 470 w 782"/>
                <a:gd name="T31" fmla="*/ 5 h 361"/>
                <a:gd name="T32" fmla="*/ 494 w 782"/>
                <a:gd name="T33" fmla="*/ 15 h 361"/>
                <a:gd name="T34" fmla="*/ 531 w 782"/>
                <a:gd name="T35" fmla="*/ 132 h 361"/>
                <a:gd name="T36" fmla="*/ 739 w 782"/>
                <a:gd name="T37" fmla="*/ 180 h 361"/>
                <a:gd name="T38" fmla="*/ 782 w 782"/>
                <a:gd name="T39" fmla="*/ 224 h 361"/>
                <a:gd name="T40" fmla="*/ 778 w 782"/>
                <a:gd name="T41" fmla="*/ 294 h 361"/>
                <a:gd name="T42" fmla="*/ 739 w 782"/>
                <a:gd name="T43" fmla="*/ 352 h 361"/>
                <a:gd name="T44" fmla="*/ 700 w 782"/>
                <a:gd name="T45" fmla="*/ 356 h 361"/>
                <a:gd name="T46" fmla="*/ 691 w 782"/>
                <a:gd name="T47" fmla="*/ 264 h 361"/>
                <a:gd name="T48" fmla="*/ 683 w 782"/>
                <a:gd name="T49" fmla="*/ 250 h 361"/>
                <a:gd name="T50" fmla="*/ 674 w 782"/>
                <a:gd name="T51" fmla="*/ 241 h 361"/>
                <a:gd name="T52" fmla="*/ 643 w 782"/>
                <a:gd name="T53" fmla="*/ 231 h 361"/>
                <a:gd name="T54" fmla="*/ 618 w 782"/>
                <a:gd name="T55" fmla="*/ 233 h 361"/>
                <a:gd name="T56" fmla="*/ 605 w 782"/>
                <a:gd name="T57" fmla="*/ 242 h 361"/>
                <a:gd name="T58" fmla="*/ 589 w 782"/>
                <a:gd name="T59" fmla="*/ 261 h 361"/>
                <a:gd name="T60" fmla="*/ 581 w 782"/>
                <a:gd name="T61" fmla="*/ 287 h 361"/>
                <a:gd name="T62" fmla="*/ 577 w 782"/>
                <a:gd name="T63" fmla="*/ 318 h 361"/>
                <a:gd name="T64" fmla="*/ 578 w 782"/>
                <a:gd name="T65" fmla="*/ 359 h 361"/>
                <a:gd name="T66" fmla="*/ 243 w 782"/>
                <a:gd name="T67" fmla="*/ 361 h 361"/>
                <a:gd name="T68" fmla="*/ 237 w 782"/>
                <a:gd name="T69" fmla="*/ 327 h 361"/>
                <a:gd name="T70" fmla="*/ 222 w 782"/>
                <a:gd name="T71" fmla="*/ 295 h 361"/>
                <a:gd name="T72" fmla="*/ 198 w 782"/>
                <a:gd name="T73" fmla="*/ 278 h 361"/>
                <a:gd name="T74" fmla="*/ 163 w 782"/>
                <a:gd name="T75" fmla="*/ 266 h 361"/>
                <a:gd name="T76" fmla="*/ 126 w 782"/>
                <a:gd name="T77" fmla="*/ 268 h 361"/>
                <a:gd name="T78" fmla="*/ 93 w 782"/>
                <a:gd name="T79" fmla="*/ 283 h 361"/>
                <a:gd name="T80" fmla="*/ 69 w 782"/>
                <a:gd name="T81" fmla="*/ 313 h 361"/>
                <a:gd name="T82" fmla="*/ 62 w 782"/>
                <a:gd name="T83" fmla="*/ 344 h 3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2"/>
                <a:gd name="T127" fmla="*/ 0 h 361"/>
                <a:gd name="T128" fmla="*/ 782 w 782"/>
                <a:gd name="T129" fmla="*/ 361 h 3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2" h="361">
                  <a:moveTo>
                    <a:pt x="62" y="344"/>
                  </a:moveTo>
                  <a:lnTo>
                    <a:pt x="13" y="318"/>
                  </a:lnTo>
                  <a:lnTo>
                    <a:pt x="0" y="260"/>
                  </a:lnTo>
                  <a:lnTo>
                    <a:pt x="23" y="196"/>
                  </a:lnTo>
                  <a:lnTo>
                    <a:pt x="83" y="150"/>
                  </a:lnTo>
                  <a:lnTo>
                    <a:pt x="146" y="128"/>
                  </a:lnTo>
                  <a:lnTo>
                    <a:pt x="158" y="58"/>
                  </a:lnTo>
                  <a:lnTo>
                    <a:pt x="167" y="38"/>
                  </a:lnTo>
                  <a:lnTo>
                    <a:pt x="179" y="25"/>
                  </a:lnTo>
                  <a:lnTo>
                    <a:pt x="198" y="14"/>
                  </a:lnTo>
                  <a:lnTo>
                    <a:pt x="220" y="8"/>
                  </a:lnTo>
                  <a:lnTo>
                    <a:pt x="276" y="4"/>
                  </a:lnTo>
                  <a:lnTo>
                    <a:pt x="337" y="2"/>
                  </a:lnTo>
                  <a:lnTo>
                    <a:pt x="397" y="0"/>
                  </a:lnTo>
                  <a:lnTo>
                    <a:pt x="447" y="0"/>
                  </a:lnTo>
                  <a:lnTo>
                    <a:pt x="470" y="5"/>
                  </a:lnTo>
                  <a:lnTo>
                    <a:pt x="494" y="15"/>
                  </a:lnTo>
                  <a:lnTo>
                    <a:pt x="531" y="132"/>
                  </a:lnTo>
                  <a:lnTo>
                    <a:pt x="739" y="180"/>
                  </a:lnTo>
                  <a:lnTo>
                    <a:pt x="782" y="224"/>
                  </a:lnTo>
                  <a:lnTo>
                    <a:pt x="778" y="294"/>
                  </a:lnTo>
                  <a:lnTo>
                    <a:pt x="739" y="352"/>
                  </a:lnTo>
                  <a:lnTo>
                    <a:pt x="700" y="356"/>
                  </a:lnTo>
                  <a:lnTo>
                    <a:pt x="691" y="264"/>
                  </a:lnTo>
                  <a:lnTo>
                    <a:pt x="683" y="250"/>
                  </a:lnTo>
                  <a:lnTo>
                    <a:pt x="674" y="241"/>
                  </a:lnTo>
                  <a:lnTo>
                    <a:pt x="643" y="231"/>
                  </a:lnTo>
                  <a:lnTo>
                    <a:pt x="618" y="233"/>
                  </a:lnTo>
                  <a:lnTo>
                    <a:pt x="605" y="242"/>
                  </a:lnTo>
                  <a:lnTo>
                    <a:pt x="589" y="261"/>
                  </a:lnTo>
                  <a:lnTo>
                    <a:pt x="581" y="287"/>
                  </a:lnTo>
                  <a:lnTo>
                    <a:pt x="577" y="318"/>
                  </a:lnTo>
                  <a:lnTo>
                    <a:pt x="578" y="359"/>
                  </a:lnTo>
                  <a:lnTo>
                    <a:pt x="243" y="361"/>
                  </a:lnTo>
                  <a:lnTo>
                    <a:pt x="237" y="327"/>
                  </a:lnTo>
                  <a:lnTo>
                    <a:pt x="222" y="295"/>
                  </a:lnTo>
                  <a:lnTo>
                    <a:pt x="198" y="278"/>
                  </a:lnTo>
                  <a:lnTo>
                    <a:pt x="163" y="266"/>
                  </a:lnTo>
                  <a:lnTo>
                    <a:pt x="126" y="268"/>
                  </a:lnTo>
                  <a:lnTo>
                    <a:pt x="93" y="283"/>
                  </a:lnTo>
                  <a:lnTo>
                    <a:pt x="69" y="313"/>
                  </a:lnTo>
                  <a:lnTo>
                    <a:pt x="62" y="344"/>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33059" name="Freeform 111"/>
            <p:cNvSpPr>
              <a:spLocks/>
            </p:cNvSpPr>
            <p:nvPr/>
          </p:nvSpPr>
          <p:spPr bwMode="auto">
            <a:xfrm>
              <a:off x="2587" y="781"/>
              <a:ext cx="129" cy="140"/>
            </a:xfrm>
            <a:custGeom>
              <a:avLst/>
              <a:gdLst>
                <a:gd name="T0" fmla="*/ 0 w 189"/>
                <a:gd name="T1" fmla="*/ 3 h 204"/>
                <a:gd name="T2" fmla="*/ 1 w 189"/>
                <a:gd name="T3" fmla="*/ 1 h 204"/>
                <a:gd name="T4" fmla="*/ 1 w 189"/>
                <a:gd name="T5" fmla="*/ 1 h 204"/>
                <a:gd name="T6" fmla="*/ 1 w 189"/>
                <a:gd name="T7" fmla="*/ 1 h 204"/>
                <a:gd name="T8" fmla="*/ 1 w 189"/>
                <a:gd name="T9" fmla="*/ 1 h 204"/>
                <a:gd name="T10" fmla="*/ 1 w 189"/>
                <a:gd name="T11" fmla="*/ 1 h 204"/>
                <a:gd name="T12" fmla="*/ 3 w 189"/>
                <a:gd name="T13" fmla="*/ 0 h 204"/>
                <a:gd name="T14" fmla="*/ 3 w 189"/>
                <a:gd name="T15" fmla="*/ 3 h 204"/>
                <a:gd name="T16" fmla="*/ 0 w 189"/>
                <a:gd name="T17" fmla="*/ 3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3060" name="Freeform 112"/>
            <p:cNvSpPr>
              <a:spLocks/>
            </p:cNvSpPr>
            <p:nvPr/>
          </p:nvSpPr>
          <p:spPr bwMode="auto">
            <a:xfrm>
              <a:off x="2739" y="778"/>
              <a:ext cx="173" cy="146"/>
            </a:xfrm>
            <a:custGeom>
              <a:avLst/>
              <a:gdLst>
                <a:gd name="T0" fmla="*/ 1 w 252"/>
                <a:gd name="T1" fmla="*/ 3 h 213"/>
                <a:gd name="T2" fmla="*/ 0 w 252"/>
                <a:gd name="T3" fmla="*/ 0 h 213"/>
                <a:gd name="T4" fmla="*/ 3 w 252"/>
                <a:gd name="T5" fmla="*/ 0 h 213"/>
                <a:gd name="T6" fmla="*/ 3 w 252"/>
                <a:gd name="T7" fmla="*/ 2 h 213"/>
                <a:gd name="T8" fmla="*/ 3 w 252"/>
                <a:gd name="T9" fmla="*/ 3 h 213"/>
                <a:gd name="T10" fmla="*/ 1 w 252"/>
                <a:gd name="T11" fmla="*/ 3 h 213"/>
                <a:gd name="T12" fmla="*/ 1 w 252"/>
                <a:gd name="T13" fmla="*/ 3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3061" name="Freeform 113"/>
            <p:cNvSpPr>
              <a:spLocks/>
            </p:cNvSpPr>
            <p:nvPr/>
          </p:nvSpPr>
          <p:spPr bwMode="auto">
            <a:xfrm>
              <a:off x="2853" y="845"/>
              <a:ext cx="49" cy="67"/>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62" name="Freeform 114"/>
            <p:cNvSpPr>
              <a:spLocks/>
            </p:cNvSpPr>
            <p:nvPr/>
          </p:nvSpPr>
          <p:spPr bwMode="auto">
            <a:xfrm>
              <a:off x="2855" y="896"/>
              <a:ext cx="10"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63" name="Freeform 115"/>
            <p:cNvSpPr>
              <a:spLocks/>
            </p:cNvSpPr>
            <p:nvPr/>
          </p:nvSpPr>
          <p:spPr bwMode="auto">
            <a:xfrm>
              <a:off x="2861" y="864"/>
              <a:ext cx="35"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64" name="Freeform 116"/>
            <p:cNvSpPr>
              <a:spLocks/>
            </p:cNvSpPr>
            <p:nvPr/>
          </p:nvSpPr>
          <p:spPr bwMode="auto">
            <a:xfrm>
              <a:off x="2729" y="879"/>
              <a:ext cx="210" cy="199"/>
            </a:xfrm>
            <a:custGeom>
              <a:avLst/>
              <a:gdLst>
                <a:gd name="T0" fmla="*/ 0 w 306"/>
                <a:gd name="T1" fmla="*/ 1 h 290"/>
                <a:gd name="T2" fmla="*/ 1 w 306"/>
                <a:gd name="T3" fmla="*/ 5 h 290"/>
                <a:gd name="T4" fmla="*/ 5 w 306"/>
                <a:gd name="T5" fmla="*/ 5 h 290"/>
                <a:gd name="T6" fmla="*/ 5 w 306"/>
                <a:gd name="T7" fmla="*/ 4 h 290"/>
                <a:gd name="T8" fmla="*/ 5 w 306"/>
                <a:gd name="T9" fmla="*/ 3 h 290"/>
                <a:gd name="T10" fmla="*/ 5 w 306"/>
                <a:gd name="T11" fmla="*/ 1 h 290"/>
                <a:gd name="T12" fmla="*/ 5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3065" name="Oval 117"/>
            <p:cNvSpPr>
              <a:spLocks noChangeArrowheads="1"/>
            </p:cNvSpPr>
            <p:nvPr/>
          </p:nvSpPr>
          <p:spPr bwMode="auto">
            <a:xfrm>
              <a:off x="2501" y="1044"/>
              <a:ext cx="111" cy="109"/>
            </a:xfrm>
            <a:prstGeom prst="ellipse">
              <a:avLst/>
            </a:prstGeom>
            <a:solidFill>
              <a:schemeClr val="folHlink"/>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lIns="0" tIns="0" rIns="0" bIns="0" anchor="ctr">
              <a:spAutoFit/>
            </a:bodyPr>
            <a:lstStyle/>
            <a:p>
              <a:endParaRPr lang="en-US"/>
            </a:p>
          </p:txBody>
        </p:sp>
        <p:sp>
          <p:nvSpPr>
            <p:cNvPr id="33066" name="Freeform 118"/>
            <p:cNvSpPr>
              <a:spLocks/>
            </p:cNvSpPr>
            <p:nvPr/>
          </p:nvSpPr>
          <p:spPr bwMode="auto">
            <a:xfrm>
              <a:off x="2489" y="1031"/>
              <a:ext cx="135" cy="135"/>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67" name="Freeform 119"/>
            <p:cNvSpPr>
              <a:spLocks/>
            </p:cNvSpPr>
            <p:nvPr/>
          </p:nvSpPr>
          <p:spPr bwMode="auto">
            <a:xfrm>
              <a:off x="2517" y="1143"/>
              <a:ext cx="26" cy="17"/>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68" name="Oval 120"/>
            <p:cNvSpPr>
              <a:spLocks noChangeArrowheads="1"/>
            </p:cNvSpPr>
            <p:nvPr/>
          </p:nvSpPr>
          <p:spPr bwMode="auto">
            <a:xfrm>
              <a:off x="2995" y="1000"/>
              <a:ext cx="87" cy="149"/>
            </a:xfrm>
            <a:prstGeom prst="ellipse">
              <a:avLst/>
            </a:prstGeom>
            <a:solidFill>
              <a:schemeClr val="folHlink"/>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sp>
          <p:nvSpPr>
            <p:cNvPr id="33069" name="Freeform 121"/>
            <p:cNvSpPr>
              <a:spLocks/>
            </p:cNvSpPr>
            <p:nvPr/>
          </p:nvSpPr>
          <p:spPr bwMode="auto">
            <a:xfrm>
              <a:off x="2986" y="989"/>
              <a:ext cx="107" cy="171"/>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70" name="Freeform 122"/>
            <p:cNvSpPr>
              <a:spLocks/>
            </p:cNvSpPr>
            <p:nvPr/>
          </p:nvSpPr>
          <p:spPr bwMode="auto">
            <a:xfrm>
              <a:off x="3003" y="1127"/>
              <a:ext cx="22" cy="21"/>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32795" name="Group 123"/>
          <p:cNvGrpSpPr>
            <a:grpSpLocks/>
          </p:cNvGrpSpPr>
          <p:nvPr/>
        </p:nvGrpSpPr>
        <p:grpSpPr bwMode="auto">
          <a:xfrm>
            <a:off x="3998913" y="4716463"/>
            <a:ext cx="1047750" cy="717550"/>
            <a:chOff x="2387" y="675"/>
            <a:chExt cx="814" cy="558"/>
          </a:xfrm>
        </p:grpSpPr>
        <p:sp>
          <p:nvSpPr>
            <p:cNvPr id="33037" name="Freeform 124"/>
            <p:cNvSpPr>
              <a:spLocks/>
            </p:cNvSpPr>
            <p:nvPr/>
          </p:nvSpPr>
          <p:spPr bwMode="auto">
            <a:xfrm>
              <a:off x="2988" y="1022"/>
              <a:ext cx="94" cy="148"/>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38" name="Freeform 125"/>
            <p:cNvSpPr>
              <a:spLocks/>
            </p:cNvSpPr>
            <p:nvPr/>
          </p:nvSpPr>
          <p:spPr bwMode="auto">
            <a:xfrm>
              <a:off x="2850" y="917"/>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39" name="AutoShape 126"/>
            <p:cNvSpPr>
              <a:spLocks noChangeArrowheads="1"/>
            </p:cNvSpPr>
            <p:nvPr/>
          </p:nvSpPr>
          <p:spPr bwMode="auto">
            <a:xfrm>
              <a:off x="2387" y="675"/>
              <a:ext cx="814" cy="558"/>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33040" name="AutoShape 127"/>
            <p:cNvSpPr>
              <a:spLocks noChangeArrowheads="1"/>
            </p:cNvSpPr>
            <p:nvPr/>
          </p:nvSpPr>
          <p:spPr bwMode="auto">
            <a:xfrm>
              <a:off x="2408" y="696"/>
              <a:ext cx="773" cy="517"/>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33041" name="Freeform 128"/>
            <p:cNvSpPr>
              <a:spLocks/>
            </p:cNvSpPr>
            <p:nvPr/>
          </p:nvSpPr>
          <p:spPr bwMode="auto">
            <a:xfrm>
              <a:off x="2403" y="742"/>
              <a:ext cx="782" cy="361"/>
            </a:xfrm>
            <a:custGeom>
              <a:avLst/>
              <a:gdLst>
                <a:gd name="T0" fmla="*/ 62 w 782"/>
                <a:gd name="T1" fmla="*/ 344 h 361"/>
                <a:gd name="T2" fmla="*/ 13 w 782"/>
                <a:gd name="T3" fmla="*/ 318 h 361"/>
                <a:gd name="T4" fmla="*/ 0 w 782"/>
                <a:gd name="T5" fmla="*/ 260 h 361"/>
                <a:gd name="T6" fmla="*/ 23 w 782"/>
                <a:gd name="T7" fmla="*/ 196 h 361"/>
                <a:gd name="T8" fmla="*/ 83 w 782"/>
                <a:gd name="T9" fmla="*/ 150 h 361"/>
                <a:gd name="T10" fmla="*/ 146 w 782"/>
                <a:gd name="T11" fmla="*/ 128 h 361"/>
                <a:gd name="T12" fmla="*/ 158 w 782"/>
                <a:gd name="T13" fmla="*/ 58 h 361"/>
                <a:gd name="T14" fmla="*/ 167 w 782"/>
                <a:gd name="T15" fmla="*/ 38 h 361"/>
                <a:gd name="T16" fmla="*/ 179 w 782"/>
                <a:gd name="T17" fmla="*/ 25 h 361"/>
                <a:gd name="T18" fmla="*/ 198 w 782"/>
                <a:gd name="T19" fmla="*/ 14 h 361"/>
                <a:gd name="T20" fmla="*/ 220 w 782"/>
                <a:gd name="T21" fmla="*/ 8 h 361"/>
                <a:gd name="T22" fmla="*/ 276 w 782"/>
                <a:gd name="T23" fmla="*/ 4 h 361"/>
                <a:gd name="T24" fmla="*/ 337 w 782"/>
                <a:gd name="T25" fmla="*/ 2 h 361"/>
                <a:gd name="T26" fmla="*/ 397 w 782"/>
                <a:gd name="T27" fmla="*/ 0 h 361"/>
                <a:gd name="T28" fmla="*/ 447 w 782"/>
                <a:gd name="T29" fmla="*/ 0 h 361"/>
                <a:gd name="T30" fmla="*/ 470 w 782"/>
                <a:gd name="T31" fmla="*/ 5 h 361"/>
                <a:gd name="T32" fmla="*/ 494 w 782"/>
                <a:gd name="T33" fmla="*/ 15 h 361"/>
                <a:gd name="T34" fmla="*/ 531 w 782"/>
                <a:gd name="T35" fmla="*/ 132 h 361"/>
                <a:gd name="T36" fmla="*/ 739 w 782"/>
                <a:gd name="T37" fmla="*/ 180 h 361"/>
                <a:gd name="T38" fmla="*/ 782 w 782"/>
                <a:gd name="T39" fmla="*/ 224 h 361"/>
                <a:gd name="T40" fmla="*/ 778 w 782"/>
                <a:gd name="T41" fmla="*/ 294 h 361"/>
                <a:gd name="T42" fmla="*/ 739 w 782"/>
                <a:gd name="T43" fmla="*/ 352 h 361"/>
                <a:gd name="T44" fmla="*/ 700 w 782"/>
                <a:gd name="T45" fmla="*/ 356 h 361"/>
                <a:gd name="T46" fmla="*/ 691 w 782"/>
                <a:gd name="T47" fmla="*/ 264 h 361"/>
                <a:gd name="T48" fmla="*/ 683 w 782"/>
                <a:gd name="T49" fmla="*/ 250 h 361"/>
                <a:gd name="T50" fmla="*/ 674 w 782"/>
                <a:gd name="T51" fmla="*/ 241 h 361"/>
                <a:gd name="T52" fmla="*/ 643 w 782"/>
                <a:gd name="T53" fmla="*/ 231 h 361"/>
                <a:gd name="T54" fmla="*/ 618 w 782"/>
                <a:gd name="T55" fmla="*/ 233 h 361"/>
                <a:gd name="T56" fmla="*/ 605 w 782"/>
                <a:gd name="T57" fmla="*/ 242 h 361"/>
                <a:gd name="T58" fmla="*/ 589 w 782"/>
                <a:gd name="T59" fmla="*/ 261 h 361"/>
                <a:gd name="T60" fmla="*/ 581 w 782"/>
                <a:gd name="T61" fmla="*/ 287 h 361"/>
                <a:gd name="T62" fmla="*/ 577 w 782"/>
                <a:gd name="T63" fmla="*/ 318 h 361"/>
                <a:gd name="T64" fmla="*/ 578 w 782"/>
                <a:gd name="T65" fmla="*/ 359 h 361"/>
                <a:gd name="T66" fmla="*/ 243 w 782"/>
                <a:gd name="T67" fmla="*/ 361 h 361"/>
                <a:gd name="T68" fmla="*/ 237 w 782"/>
                <a:gd name="T69" fmla="*/ 327 h 361"/>
                <a:gd name="T70" fmla="*/ 222 w 782"/>
                <a:gd name="T71" fmla="*/ 295 h 361"/>
                <a:gd name="T72" fmla="*/ 198 w 782"/>
                <a:gd name="T73" fmla="*/ 278 h 361"/>
                <a:gd name="T74" fmla="*/ 163 w 782"/>
                <a:gd name="T75" fmla="*/ 266 h 361"/>
                <a:gd name="T76" fmla="*/ 126 w 782"/>
                <a:gd name="T77" fmla="*/ 268 h 361"/>
                <a:gd name="T78" fmla="*/ 93 w 782"/>
                <a:gd name="T79" fmla="*/ 283 h 361"/>
                <a:gd name="T80" fmla="*/ 69 w 782"/>
                <a:gd name="T81" fmla="*/ 313 h 361"/>
                <a:gd name="T82" fmla="*/ 62 w 782"/>
                <a:gd name="T83" fmla="*/ 344 h 3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2"/>
                <a:gd name="T127" fmla="*/ 0 h 361"/>
                <a:gd name="T128" fmla="*/ 782 w 782"/>
                <a:gd name="T129" fmla="*/ 361 h 3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2" h="361">
                  <a:moveTo>
                    <a:pt x="62" y="344"/>
                  </a:moveTo>
                  <a:lnTo>
                    <a:pt x="13" y="318"/>
                  </a:lnTo>
                  <a:lnTo>
                    <a:pt x="0" y="260"/>
                  </a:lnTo>
                  <a:lnTo>
                    <a:pt x="23" y="196"/>
                  </a:lnTo>
                  <a:lnTo>
                    <a:pt x="83" y="150"/>
                  </a:lnTo>
                  <a:lnTo>
                    <a:pt x="146" y="128"/>
                  </a:lnTo>
                  <a:lnTo>
                    <a:pt x="158" y="58"/>
                  </a:lnTo>
                  <a:lnTo>
                    <a:pt x="167" y="38"/>
                  </a:lnTo>
                  <a:lnTo>
                    <a:pt x="179" y="25"/>
                  </a:lnTo>
                  <a:lnTo>
                    <a:pt x="198" y="14"/>
                  </a:lnTo>
                  <a:lnTo>
                    <a:pt x="220" y="8"/>
                  </a:lnTo>
                  <a:lnTo>
                    <a:pt x="276" y="4"/>
                  </a:lnTo>
                  <a:lnTo>
                    <a:pt x="337" y="2"/>
                  </a:lnTo>
                  <a:lnTo>
                    <a:pt x="397" y="0"/>
                  </a:lnTo>
                  <a:lnTo>
                    <a:pt x="447" y="0"/>
                  </a:lnTo>
                  <a:lnTo>
                    <a:pt x="470" y="5"/>
                  </a:lnTo>
                  <a:lnTo>
                    <a:pt x="494" y="15"/>
                  </a:lnTo>
                  <a:lnTo>
                    <a:pt x="531" y="132"/>
                  </a:lnTo>
                  <a:lnTo>
                    <a:pt x="739" y="180"/>
                  </a:lnTo>
                  <a:lnTo>
                    <a:pt x="782" y="224"/>
                  </a:lnTo>
                  <a:lnTo>
                    <a:pt x="778" y="294"/>
                  </a:lnTo>
                  <a:lnTo>
                    <a:pt x="739" y="352"/>
                  </a:lnTo>
                  <a:lnTo>
                    <a:pt x="700" y="356"/>
                  </a:lnTo>
                  <a:lnTo>
                    <a:pt x="691" y="264"/>
                  </a:lnTo>
                  <a:lnTo>
                    <a:pt x="683" y="250"/>
                  </a:lnTo>
                  <a:lnTo>
                    <a:pt x="674" y="241"/>
                  </a:lnTo>
                  <a:lnTo>
                    <a:pt x="643" y="231"/>
                  </a:lnTo>
                  <a:lnTo>
                    <a:pt x="618" y="233"/>
                  </a:lnTo>
                  <a:lnTo>
                    <a:pt x="605" y="242"/>
                  </a:lnTo>
                  <a:lnTo>
                    <a:pt x="589" y="261"/>
                  </a:lnTo>
                  <a:lnTo>
                    <a:pt x="581" y="287"/>
                  </a:lnTo>
                  <a:lnTo>
                    <a:pt x="577" y="318"/>
                  </a:lnTo>
                  <a:lnTo>
                    <a:pt x="578" y="359"/>
                  </a:lnTo>
                  <a:lnTo>
                    <a:pt x="243" y="361"/>
                  </a:lnTo>
                  <a:lnTo>
                    <a:pt x="237" y="327"/>
                  </a:lnTo>
                  <a:lnTo>
                    <a:pt x="222" y="295"/>
                  </a:lnTo>
                  <a:lnTo>
                    <a:pt x="198" y="278"/>
                  </a:lnTo>
                  <a:lnTo>
                    <a:pt x="163" y="266"/>
                  </a:lnTo>
                  <a:lnTo>
                    <a:pt x="126" y="268"/>
                  </a:lnTo>
                  <a:lnTo>
                    <a:pt x="93" y="283"/>
                  </a:lnTo>
                  <a:lnTo>
                    <a:pt x="69" y="313"/>
                  </a:lnTo>
                  <a:lnTo>
                    <a:pt x="62" y="344"/>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33042" name="Freeform 129"/>
            <p:cNvSpPr>
              <a:spLocks/>
            </p:cNvSpPr>
            <p:nvPr/>
          </p:nvSpPr>
          <p:spPr bwMode="auto">
            <a:xfrm>
              <a:off x="2587" y="781"/>
              <a:ext cx="129" cy="140"/>
            </a:xfrm>
            <a:custGeom>
              <a:avLst/>
              <a:gdLst>
                <a:gd name="T0" fmla="*/ 0 w 189"/>
                <a:gd name="T1" fmla="*/ 3 h 204"/>
                <a:gd name="T2" fmla="*/ 1 w 189"/>
                <a:gd name="T3" fmla="*/ 1 h 204"/>
                <a:gd name="T4" fmla="*/ 1 w 189"/>
                <a:gd name="T5" fmla="*/ 1 h 204"/>
                <a:gd name="T6" fmla="*/ 1 w 189"/>
                <a:gd name="T7" fmla="*/ 1 h 204"/>
                <a:gd name="T8" fmla="*/ 1 w 189"/>
                <a:gd name="T9" fmla="*/ 1 h 204"/>
                <a:gd name="T10" fmla="*/ 1 w 189"/>
                <a:gd name="T11" fmla="*/ 1 h 204"/>
                <a:gd name="T12" fmla="*/ 3 w 189"/>
                <a:gd name="T13" fmla="*/ 0 h 204"/>
                <a:gd name="T14" fmla="*/ 3 w 189"/>
                <a:gd name="T15" fmla="*/ 3 h 204"/>
                <a:gd name="T16" fmla="*/ 0 w 189"/>
                <a:gd name="T17" fmla="*/ 3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3043" name="Freeform 130"/>
            <p:cNvSpPr>
              <a:spLocks/>
            </p:cNvSpPr>
            <p:nvPr/>
          </p:nvSpPr>
          <p:spPr bwMode="auto">
            <a:xfrm>
              <a:off x="2739" y="778"/>
              <a:ext cx="173" cy="146"/>
            </a:xfrm>
            <a:custGeom>
              <a:avLst/>
              <a:gdLst>
                <a:gd name="T0" fmla="*/ 1 w 252"/>
                <a:gd name="T1" fmla="*/ 3 h 213"/>
                <a:gd name="T2" fmla="*/ 0 w 252"/>
                <a:gd name="T3" fmla="*/ 0 h 213"/>
                <a:gd name="T4" fmla="*/ 3 w 252"/>
                <a:gd name="T5" fmla="*/ 0 h 213"/>
                <a:gd name="T6" fmla="*/ 3 w 252"/>
                <a:gd name="T7" fmla="*/ 2 h 213"/>
                <a:gd name="T8" fmla="*/ 3 w 252"/>
                <a:gd name="T9" fmla="*/ 3 h 213"/>
                <a:gd name="T10" fmla="*/ 1 w 252"/>
                <a:gd name="T11" fmla="*/ 3 h 213"/>
                <a:gd name="T12" fmla="*/ 1 w 252"/>
                <a:gd name="T13" fmla="*/ 3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3044" name="Freeform 131"/>
            <p:cNvSpPr>
              <a:spLocks/>
            </p:cNvSpPr>
            <p:nvPr/>
          </p:nvSpPr>
          <p:spPr bwMode="auto">
            <a:xfrm>
              <a:off x="2853" y="845"/>
              <a:ext cx="49" cy="67"/>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45" name="Freeform 132"/>
            <p:cNvSpPr>
              <a:spLocks/>
            </p:cNvSpPr>
            <p:nvPr/>
          </p:nvSpPr>
          <p:spPr bwMode="auto">
            <a:xfrm>
              <a:off x="2855" y="896"/>
              <a:ext cx="10"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46" name="Freeform 133"/>
            <p:cNvSpPr>
              <a:spLocks/>
            </p:cNvSpPr>
            <p:nvPr/>
          </p:nvSpPr>
          <p:spPr bwMode="auto">
            <a:xfrm>
              <a:off x="2861" y="864"/>
              <a:ext cx="35"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47" name="Freeform 134"/>
            <p:cNvSpPr>
              <a:spLocks/>
            </p:cNvSpPr>
            <p:nvPr/>
          </p:nvSpPr>
          <p:spPr bwMode="auto">
            <a:xfrm>
              <a:off x="2729" y="879"/>
              <a:ext cx="210" cy="199"/>
            </a:xfrm>
            <a:custGeom>
              <a:avLst/>
              <a:gdLst>
                <a:gd name="T0" fmla="*/ 0 w 306"/>
                <a:gd name="T1" fmla="*/ 1 h 290"/>
                <a:gd name="T2" fmla="*/ 1 w 306"/>
                <a:gd name="T3" fmla="*/ 5 h 290"/>
                <a:gd name="T4" fmla="*/ 5 w 306"/>
                <a:gd name="T5" fmla="*/ 5 h 290"/>
                <a:gd name="T6" fmla="*/ 5 w 306"/>
                <a:gd name="T7" fmla="*/ 4 h 290"/>
                <a:gd name="T8" fmla="*/ 5 w 306"/>
                <a:gd name="T9" fmla="*/ 3 h 290"/>
                <a:gd name="T10" fmla="*/ 5 w 306"/>
                <a:gd name="T11" fmla="*/ 1 h 290"/>
                <a:gd name="T12" fmla="*/ 5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3048" name="Oval 135"/>
            <p:cNvSpPr>
              <a:spLocks noChangeArrowheads="1"/>
            </p:cNvSpPr>
            <p:nvPr/>
          </p:nvSpPr>
          <p:spPr bwMode="auto">
            <a:xfrm>
              <a:off x="2501" y="1044"/>
              <a:ext cx="111" cy="109"/>
            </a:xfrm>
            <a:prstGeom prst="ellipse">
              <a:avLst/>
            </a:prstGeom>
            <a:solidFill>
              <a:schemeClr val="folHlink"/>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lIns="0" tIns="0" rIns="0" bIns="0" anchor="ctr">
              <a:spAutoFit/>
            </a:bodyPr>
            <a:lstStyle/>
            <a:p>
              <a:endParaRPr lang="en-US"/>
            </a:p>
          </p:txBody>
        </p:sp>
        <p:sp>
          <p:nvSpPr>
            <p:cNvPr id="33049" name="Freeform 136"/>
            <p:cNvSpPr>
              <a:spLocks/>
            </p:cNvSpPr>
            <p:nvPr/>
          </p:nvSpPr>
          <p:spPr bwMode="auto">
            <a:xfrm>
              <a:off x="2489" y="1031"/>
              <a:ext cx="135" cy="135"/>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50" name="Freeform 137"/>
            <p:cNvSpPr>
              <a:spLocks/>
            </p:cNvSpPr>
            <p:nvPr/>
          </p:nvSpPr>
          <p:spPr bwMode="auto">
            <a:xfrm>
              <a:off x="2517" y="1143"/>
              <a:ext cx="26" cy="17"/>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51" name="Oval 138"/>
            <p:cNvSpPr>
              <a:spLocks noChangeArrowheads="1"/>
            </p:cNvSpPr>
            <p:nvPr/>
          </p:nvSpPr>
          <p:spPr bwMode="auto">
            <a:xfrm>
              <a:off x="2995" y="1000"/>
              <a:ext cx="87" cy="149"/>
            </a:xfrm>
            <a:prstGeom prst="ellipse">
              <a:avLst/>
            </a:prstGeom>
            <a:solidFill>
              <a:schemeClr val="folHlink"/>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sp>
          <p:nvSpPr>
            <p:cNvPr id="33052" name="Freeform 139"/>
            <p:cNvSpPr>
              <a:spLocks/>
            </p:cNvSpPr>
            <p:nvPr/>
          </p:nvSpPr>
          <p:spPr bwMode="auto">
            <a:xfrm>
              <a:off x="2986" y="989"/>
              <a:ext cx="107" cy="171"/>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53" name="Freeform 140"/>
            <p:cNvSpPr>
              <a:spLocks/>
            </p:cNvSpPr>
            <p:nvPr/>
          </p:nvSpPr>
          <p:spPr bwMode="auto">
            <a:xfrm>
              <a:off x="3003" y="1127"/>
              <a:ext cx="22" cy="21"/>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32796" name="Group 141"/>
          <p:cNvGrpSpPr>
            <a:grpSpLocks/>
          </p:cNvGrpSpPr>
          <p:nvPr/>
        </p:nvGrpSpPr>
        <p:grpSpPr bwMode="auto">
          <a:xfrm>
            <a:off x="3995738" y="5524500"/>
            <a:ext cx="1047750" cy="717550"/>
            <a:chOff x="2387" y="675"/>
            <a:chExt cx="814" cy="558"/>
          </a:xfrm>
        </p:grpSpPr>
        <p:sp>
          <p:nvSpPr>
            <p:cNvPr id="33020" name="Freeform 142"/>
            <p:cNvSpPr>
              <a:spLocks/>
            </p:cNvSpPr>
            <p:nvPr/>
          </p:nvSpPr>
          <p:spPr bwMode="auto">
            <a:xfrm>
              <a:off x="2988" y="1022"/>
              <a:ext cx="94" cy="148"/>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21" name="Freeform 143"/>
            <p:cNvSpPr>
              <a:spLocks/>
            </p:cNvSpPr>
            <p:nvPr/>
          </p:nvSpPr>
          <p:spPr bwMode="auto">
            <a:xfrm>
              <a:off x="2850" y="917"/>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22" name="AutoShape 144"/>
            <p:cNvSpPr>
              <a:spLocks noChangeArrowheads="1"/>
            </p:cNvSpPr>
            <p:nvPr/>
          </p:nvSpPr>
          <p:spPr bwMode="auto">
            <a:xfrm>
              <a:off x="2387" y="675"/>
              <a:ext cx="814" cy="558"/>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33023" name="AutoShape 145"/>
            <p:cNvSpPr>
              <a:spLocks noChangeArrowheads="1"/>
            </p:cNvSpPr>
            <p:nvPr/>
          </p:nvSpPr>
          <p:spPr bwMode="auto">
            <a:xfrm>
              <a:off x="2408" y="696"/>
              <a:ext cx="773" cy="517"/>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33024" name="Freeform 146"/>
            <p:cNvSpPr>
              <a:spLocks/>
            </p:cNvSpPr>
            <p:nvPr/>
          </p:nvSpPr>
          <p:spPr bwMode="auto">
            <a:xfrm>
              <a:off x="2403" y="742"/>
              <a:ext cx="782" cy="361"/>
            </a:xfrm>
            <a:custGeom>
              <a:avLst/>
              <a:gdLst>
                <a:gd name="T0" fmla="*/ 62 w 782"/>
                <a:gd name="T1" fmla="*/ 344 h 361"/>
                <a:gd name="T2" fmla="*/ 13 w 782"/>
                <a:gd name="T3" fmla="*/ 318 h 361"/>
                <a:gd name="T4" fmla="*/ 0 w 782"/>
                <a:gd name="T5" fmla="*/ 260 h 361"/>
                <a:gd name="T6" fmla="*/ 23 w 782"/>
                <a:gd name="T7" fmla="*/ 196 h 361"/>
                <a:gd name="T8" fmla="*/ 83 w 782"/>
                <a:gd name="T9" fmla="*/ 150 h 361"/>
                <a:gd name="T10" fmla="*/ 146 w 782"/>
                <a:gd name="T11" fmla="*/ 128 h 361"/>
                <a:gd name="T12" fmla="*/ 158 w 782"/>
                <a:gd name="T13" fmla="*/ 58 h 361"/>
                <a:gd name="T14" fmla="*/ 167 w 782"/>
                <a:gd name="T15" fmla="*/ 38 h 361"/>
                <a:gd name="T16" fmla="*/ 179 w 782"/>
                <a:gd name="T17" fmla="*/ 25 h 361"/>
                <a:gd name="T18" fmla="*/ 198 w 782"/>
                <a:gd name="T19" fmla="*/ 14 h 361"/>
                <a:gd name="T20" fmla="*/ 220 w 782"/>
                <a:gd name="T21" fmla="*/ 8 h 361"/>
                <a:gd name="T22" fmla="*/ 276 w 782"/>
                <a:gd name="T23" fmla="*/ 4 h 361"/>
                <a:gd name="T24" fmla="*/ 337 w 782"/>
                <a:gd name="T25" fmla="*/ 2 h 361"/>
                <a:gd name="T26" fmla="*/ 397 w 782"/>
                <a:gd name="T27" fmla="*/ 0 h 361"/>
                <a:gd name="T28" fmla="*/ 447 w 782"/>
                <a:gd name="T29" fmla="*/ 0 h 361"/>
                <a:gd name="T30" fmla="*/ 470 w 782"/>
                <a:gd name="T31" fmla="*/ 5 h 361"/>
                <a:gd name="T32" fmla="*/ 494 w 782"/>
                <a:gd name="T33" fmla="*/ 15 h 361"/>
                <a:gd name="T34" fmla="*/ 531 w 782"/>
                <a:gd name="T35" fmla="*/ 132 h 361"/>
                <a:gd name="T36" fmla="*/ 739 w 782"/>
                <a:gd name="T37" fmla="*/ 180 h 361"/>
                <a:gd name="T38" fmla="*/ 782 w 782"/>
                <a:gd name="T39" fmla="*/ 224 h 361"/>
                <a:gd name="T40" fmla="*/ 778 w 782"/>
                <a:gd name="T41" fmla="*/ 294 h 361"/>
                <a:gd name="T42" fmla="*/ 739 w 782"/>
                <a:gd name="T43" fmla="*/ 352 h 361"/>
                <a:gd name="T44" fmla="*/ 700 w 782"/>
                <a:gd name="T45" fmla="*/ 356 h 361"/>
                <a:gd name="T46" fmla="*/ 691 w 782"/>
                <a:gd name="T47" fmla="*/ 264 h 361"/>
                <a:gd name="T48" fmla="*/ 683 w 782"/>
                <a:gd name="T49" fmla="*/ 250 h 361"/>
                <a:gd name="T50" fmla="*/ 674 w 782"/>
                <a:gd name="T51" fmla="*/ 241 h 361"/>
                <a:gd name="T52" fmla="*/ 643 w 782"/>
                <a:gd name="T53" fmla="*/ 231 h 361"/>
                <a:gd name="T54" fmla="*/ 618 w 782"/>
                <a:gd name="T55" fmla="*/ 233 h 361"/>
                <a:gd name="T56" fmla="*/ 605 w 782"/>
                <a:gd name="T57" fmla="*/ 242 h 361"/>
                <a:gd name="T58" fmla="*/ 589 w 782"/>
                <a:gd name="T59" fmla="*/ 261 h 361"/>
                <a:gd name="T60" fmla="*/ 581 w 782"/>
                <a:gd name="T61" fmla="*/ 287 h 361"/>
                <a:gd name="T62" fmla="*/ 577 w 782"/>
                <a:gd name="T63" fmla="*/ 318 h 361"/>
                <a:gd name="T64" fmla="*/ 578 w 782"/>
                <a:gd name="T65" fmla="*/ 359 h 361"/>
                <a:gd name="T66" fmla="*/ 243 w 782"/>
                <a:gd name="T67" fmla="*/ 361 h 361"/>
                <a:gd name="T68" fmla="*/ 237 w 782"/>
                <a:gd name="T69" fmla="*/ 327 h 361"/>
                <a:gd name="T70" fmla="*/ 222 w 782"/>
                <a:gd name="T71" fmla="*/ 295 h 361"/>
                <a:gd name="T72" fmla="*/ 198 w 782"/>
                <a:gd name="T73" fmla="*/ 278 h 361"/>
                <a:gd name="T74" fmla="*/ 163 w 782"/>
                <a:gd name="T75" fmla="*/ 266 h 361"/>
                <a:gd name="T76" fmla="*/ 126 w 782"/>
                <a:gd name="T77" fmla="*/ 268 h 361"/>
                <a:gd name="T78" fmla="*/ 93 w 782"/>
                <a:gd name="T79" fmla="*/ 283 h 361"/>
                <a:gd name="T80" fmla="*/ 69 w 782"/>
                <a:gd name="T81" fmla="*/ 313 h 361"/>
                <a:gd name="T82" fmla="*/ 62 w 782"/>
                <a:gd name="T83" fmla="*/ 344 h 3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2"/>
                <a:gd name="T127" fmla="*/ 0 h 361"/>
                <a:gd name="T128" fmla="*/ 782 w 782"/>
                <a:gd name="T129" fmla="*/ 361 h 3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2" h="361">
                  <a:moveTo>
                    <a:pt x="62" y="344"/>
                  </a:moveTo>
                  <a:lnTo>
                    <a:pt x="13" y="318"/>
                  </a:lnTo>
                  <a:lnTo>
                    <a:pt x="0" y="260"/>
                  </a:lnTo>
                  <a:lnTo>
                    <a:pt x="23" y="196"/>
                  </a:lnTo>
                  <a:lnTo>
                    <a:pt x="83" y="150"/>
                  </a:lnTo>
                  <a:lnTo>
                    <a:pt x="146" y="128"/>
                  </a:lnTo>
                  <a:lnTo>
                    <a:pt x="158" y="58"/>
                  </a:lnTo>
                  <a:lnTo>
                    <a:pt x="167" y="38"/>
                  </a:lnTo>
                  <a:lnTo>
                    <a:pt x="179" y="25"/>
                  </a:lnTo>
                  <a:lnTo>
                    <a:pt x="198" y="14"/>
                  </a:lnTo>
                  <a:lnTo>
                    <a:pt x="220" y="8"/>
                  </a:lnTo>
                  <a:lnTo>
                    <a:pt x="276" y="4"/>
                  </a:lnTo>
                  <a:lnTo>
                    <a:pt x="337" y="2"/>
                  </a:lnTo>
                  <a:lnTo>
                    <a:pt x="397" y="0"/>
                  </a:lnTo>
                  <a:lnTo>
                    <a:pt x="447" y="0"/>
                  </a:lnTo>
                  <a:lnTo>
                    <a:pt x="470" y="5"/>
                  </a:lnTo>
                  <a:lnTo>
                    <a:pt x="494" y="15"/>
                  </a:lnTo>
                  <a:lnTo>
                    <a:pt x="531" y="132"/>
                  </a:lnTo>
                  <a:lnTo>
                    <a:pt x="739" y="180"/>
                  </a:lnTo>
                  <a:lnTo>
                    <a:pt x="782" y="224"/>
                  </a:lnTo>
                  <a:lnTo>
                    <a:pt x="778" y="294"/>
                  </a:lnTo>
                  <a:lnTo>
                    <a:pt x="739" y="352"/>
                  </a:lnTo>
                  <a:lnTo>
                    <a:pt x="700" y="356"/>
                  </a:lnTo>
                  <a:lnTo>
                    <a:pt x="691" y="264"/>
                  </a:lnTo>
                  <a:lnTo>
                    <a:pt x="683" y="250"/>
                  </a:lnTo>
                  <a:lnTo>
                    <a:pt x="674" y="241"/>
                  </a:lnTo>
                  <a:lnTo>
                    <a:pt x="643" y="231"/>
                  </a:lnTo>
                  <a:lnTo>
                    <a:pt x="618" y="233"/>
                  </a:lnTo>
                  <a:lnTo>
                    <a:pt x="605" y="242"/>
                  </a:lnTo>
                  <a:lnTo>
                    <a:pt x="589" y="261"/>
                  </a:lnTo>
                  <a:lnTo>
                    <a:pt x="581" y="287"/>
                  </a:lnTo>
                  <a:lnTo>
                    <a:pt x="577" y="318"/>
                  </a:lnTo>
                  <a:lnTo>
                    <a:pt x="578" y="359"/>
                  </a:lnTo>
                  <a:lnTo>
                    <a:pt x="243" y="361"/>
                  </a:lnTo>
                  <a:lnTo>
                    <a:pt x="237" y="327"/>
                  </a:lnTo>
                  <a:lnTo>
                    <a:pt x="222" y="295"/>
                  </a:lnTo>
                  <a:lnTo>
                    <a:pt x="198" y="278"/>
                  </a:lnTo>
                  <a:lnTo>
                    <a:pt x="163" y="266"/>
                  </a:lnTo>
                  <a:lnTo>
                    <a:pt x="126" y="268"/>
                  </a:lnTo>
                  <a:lnTo>
                    <a:pt x="93" y="283"/>
                  </a:lnTo>
                  <a:lnTo>
                    <a:pt x="69" y="313"/>
                  </a:lnTo>
                  <a:lnTo>
                    <a:pt x="62" y="344"/>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33025" name="Freeform 147"/>
            <p:cNvSpPr>
              <a:spLocks/>
            </p:cNvSpPr>
            <p:nvPr/>
          </p:nvSpPr>
          <p:spPr bwMode="auto">
            <a:xfrm>
              <a:off x="2587" y="781"/>
              <a:ext cx="129" cy="140"/>
            </a:xfrm>
            <a:custGeom>
              <a:avLst/>
              <a:gdLst>
                <a:gd name="T0" fmla="*/ 0 w 189"/>
                <a:gd name="T1" fmla="*/ 3 h 204"/>
                <a:gd name="T2" fmla="*/ 1 w 189"/>
                <a:gd name="T3" fmla="*/ 1 h 204"/>
                <a:gd name="T4" fmla="*/ 1 w 189"/>
                <a:gd name="T5" fmla="*/ 1 h 204"/>
                <a:gd name="T6" fmla="*/ 1 w 189"/>
                <a:gd name="T7" fmla="*/ 1 h 204"/>
                <a:gd name="T8" fmla="*/ 1 w 189"/>
                <a:gd name="T9" fmla="*/ 1 h 204"/>
                <a:gd name="T10" fmla="*/ 1 w 189"/>
                <a:gd name="T11" fmla="*/ 1 h 204"/>
                <a:gd name="T12" fmla="*/ 3 w 189"/>
                <a:gd name="T13" fmla="*/ 0 h 204"/>
                <a:gd name="T14" fmla="*/ 3 w 189"/>
                <a:gd name="T15" fmla="*/ 3 h 204"/>
                <a:gd name="T16" fmla="*/ 0 w 189"/>
                <a:gd name="T17" fmla="*/ 3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3026" name="Freeform 148"/>
            <p:cNvSpPr>
              <a:spLocks/>
            </p:cNvSpPr>
            <p:nvPr/>
          </p:nvSpPr>
          <p:spPr bwMode="auto">
            <a:xfrm>
              <a:off x="2739" y="778"/>
              <a:ext cx="173" cy="146"/>
            </a:xfrm>
            <a:custGeom>
              <a:avLst/>
              <a:gdLst>
                <a:gd name="T0" fmla="*/ 1 w 252"/>
                <a:gd name="T1" fmla="*/ 3 h 213"/>
                <a:gd name="T2" fmla="*/ 0 w 252"/>
                <a:gd name="T3" fmla="*/ 0 h 213"/>
                <a:gd name="T4" fmla="*/ 3 w 252"/>
                <a:gd name="T5" fmla="*/ 0 h 213"/>
                <a:gd name="T6" fmla="*/ 3 w 252"/>
                <a:gd name="T7" fmla="*/ 2 h 213"/>
                <a:gd name="T8" fmla="*/ 3 w 252"/>
                <a:gd name="T9" fmla="*/ 3 h 213"/>
                <a:gd name="T10" fmla="*/ 1 w 252"/>
                <a:gd name="T11" fmla="*/ 3 h 213"/>
                <a:gd name="T12" fmla="*/ 1 w 252"/>
                <a:gd name="T13" fmla="*/ 3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3027" name="Freeform 149"/>
            <p:cNvSpPr>
              <a:spLocks/>
            </p:cNvSpPr>
            <p:nvPr/>
          </p:nvSpPr>
          <p:spPr bwMode="auto">
            <a:xfrm>
              <a:off x="2853" y="845"/>
              <a:ext cx="49" cy="67"/>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28" name="Freeform 150"/>
            <p:cNvSpPr>
              <a:spLocks/>
            </p:cNvSpPr>
            <p:nvPr/>
          </p:nvSpPr>
          <p:spPr bwMode="auto">
            <a:xfrm>
              <a:off x="2855" y="896"/>
              <a:ext cx="10"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29" name="Freeform 151"/>
            <p:cNvSpPr>
              <a:spLocks/>
            </p:cNvSpPr>
            <p:nvPr/>
          </p:nvSpPr>
          <p:spPr bwMode="auto">
            <a:xfrm>
              <a:off x="2861" y="864"/>
              <a:ext cx="35"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30" name="Freeform 152"/>
            <p:cNvSpPr>
              <a:spLocks/>
            </p:cNvSpPr>
            <p:nvPr/>
          </p:nvSpPr>
          <p:spPr bwMode="auto">
            <a:xfrm>
              <a:off x="2729" y="879"/>
              <a:ext cx="210" cy="199"/>
            </a:xfrm>
            <a:custGeom>
              <a:avLst/>
              <a:gdLst>
                <a:gd name="T0" fmla="*/ 0 w 306"/>
                <a:gd name="T1" fmla="*/ 1 h 290"/>
                <a:gd name="T2" fmla="*/ 1 w 306"/>
                <a:gd name="T3" fmla="*/ 5 h 290"/>
                <a:gd name="T4" fmla="*/ 5 w 306"/>
                <a:gd name="T5" fmla="*/ 5 h 290"/>
                <a:gd name="T6" fmla="*/ 5 w 306"/>
                <a:gd name="T7" fmla="*/ 4 h 290"/>
                <a:gd name="T8" fmla="*/ 5 w 306"/>
                <a:gd name="T9" fmla="*/ 3 h 290"/>
                <a:gd name="T10" fmla="*/ 5 w 306"/>
                <a:gd name="T11" fmla="*/ 1 h 290"/>
                <a:gd name="T12" fmla="*/ 5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3031" name="Oval 153"/>
            <p:cNvSpPr>
              <a:spLocks noChangeArrowheads="1"/>
            </p:cNvSpPr>
            <p:nvPr/>
          </p:nvSpPr>
          <p:spPr bwMode="auto">
            <a:xfrm>
              <a:off x="2501" y="1044"/>
              <a:ext cx="111" cy="109"/>
            </a:xfrm>
            <a:prstGeom prst="ellipse">
              <a:avLst/>
            </a:prstGeom>
            <a:solidFill>
              <a:schemeClr val="folHlink"/>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lIns="0" tIns="0" rIns="0" bIns="0" anchor="ctr">
              <a:spAutoFit/>
            </a:bodyPr>
            <a:lstStyle/>
            <a:p>
              <a:endParaRPr lang="en-US"/>
            </a:p>
          </p:txBody>
        </p:sp>
        <p:sp>
          <p:nvSpPr>
            <p:cNvPr id="33032" name="Freeform 154"/>
            <p:cNvSpPr>
              <a:spLocks/>
            </p:cNvSpPr>
            <p:nvPr/>
          </p:nvSpPr>
          <p:spPr bwMode="auto">
            <a:xfrm>
              <a:off x="2489" y="1031"/>
              <a:ext cx="135" cy="135"/>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33" name="Freeform 155"/>
            <p:cNvSpPr>
              <a:spLocks/>
            </p:cNvSpPr>
            <p:nvPr/>
          </p:nvSpPr>
          <p:spPr bwMode="auto">
            <a:xfrm>
              <a:off x="2517" y="1143"/>
              <a:ext cx="26" cy="17"/>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34" name="Oval 156"/>
            <p:cNvSpPr>
              <a:spLocks noChangeArrowheads="1"/>
            </p:cNvSpPr>
            <p:nvPr/>
          </p:nvSpPr>
          <p:spPr bwMode="auto">
            <a:xfrm>
              <a:off x="2995" y="1000"/>
              <a:ext cx="87" cy="149"/>
            </a:xfrm>
            <a:prstGeom prst="ellipse">
              <a:avLst/>
            </a:prstGeom>
            <a:solidFill>
              <a:schemeClr val="folHlink"/>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sp>
          <p:nvSpPr>
            <p:cNvPr id="33035" name="Freeform 157"/>
            <p:cNvSpPr>
              <a:spLocks/>
            </p:cNvSpPr>
            <p:nvPr/>
          </p:nvSpPr>
          <p:spPr bwMode="auto">
            <a:xfrm>
              <a:off x="2986" y="989"/>
              <a:ext cx="107" cy="171"/>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36" name="Freeform 158"/>
            <p:cNvSpPr>
              <a:spLocks/>
            </p:cNvSpPr>
            <p:nvPr/>
          </p:nvSpPr>
          <p:spPr bwMode="auto">
            <a:xfrm>
              <a:off x="3003" y="1127"/>
              <a:ext cx="22" cy="21"/>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sp>
        <p:nvSpPr>
          <p:cNvPr id="32797" name="Line 159"/>
          <p:cNvSpPr>
            <a:spLocks noChangeShapeType="1"/>
          </p:cNvSpPr>
          <p:nvPr/>
        </p:nvSpPr>
        <p:spPr bwMode="auto">
          <a:xfrm>
            <a:off x="3155950" y="3297238"/>
            <a:ext cx="0" cy="233362"/>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798" name="Text Box 160"/>
          <p:cNvSpPr txBox="1">
            <a:spLocks noChangeArrowheads="1"/>
          </p:cNvSpPr>
          <p:nvPr/>
        </p:nvSpPr>
        <p:spPr bwMode="auto">
          <a:xfrm>
            <a:off x="2649538" y="3519488"/>
            <a:ext cx="1171575"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form</a:t>
            </a:r>
          </a:p>
        </p:txBody>
      </p:sp>
      <p:grpSp>
        <p:nvGrpSpPr>
          <p:cNvPr id="32799" name="Group 161"/>
          <p:cNvGrpSpPr>
            <a:grpSpLocks/>
          </p:cNvGrpSpPr>
          <p:nvPr/>
        </p:nvGrpSpPr>
        <p:grpSpPr bwMode="auto">
          <a:xfrm>
            <a:off x="2825750" y="3867150"/>
            <a:ext cx="633413" cy="949325"/>
            <a:chOff x="3623" y="585"/>
            <a:chExt cx="540" cy="810"/>
          </a:xfrm>
        </p:grpSpPr>
        <p:sp>
          <p:nvSpPr>
            <p:cNvPr id="32976" name="AutoShape 162"/>
            <p:cNvSpPr>
              <a:spLocks noChangeArrowheads="1"/>
            </p:cNvSpPr>
            <p:nvPr/>
          </p:nvSpPr>
          <p:spPr bwMode="auto">
            <a:xfrm rot="-5400000">
              <a:off x="3488" y="720"/>
              <a:ext cx="810" cy="540"/>
            </a:xfrm>
            <a:prstGeom prst="foldedCorner">
              <a:avLst>
                <a:gd name="adj" fmla="val 20287"/>
              </a:avLst>
            </a:prstGeom>
            <a:solidFill>
              <a:srgbClr val="EE9F36"/>
            </a:solidFill>
            <a:ln w="12700">
              <a:solidFill>
                <a:schemeClr val="bg1"/>
              </a:solidFill>
              <a:round/>
              <a:headEnd/>
              <a:tailEnd/>
            </a:ln>
          </p:spPr>
          <p:txBody>
            <a:bodyPr lIns="0" tIns="0" rIns="0" bIns="0" anchor="ctr">
              <a:spAutoFit/>
            </a:bodyPr>
            <a:lstStyle/>
            <a:p>
              <a:endParaRPr lang="en-US"/>
            </a:p>
          </p:txBody>
        </p:sp>
        <p:grpSp>
          <p:nvGrpSpPr>
            <p:cNvPr id="32977" name="Group 163"/>
            <p:cNvGrpSpPr>
              <a:grpSpLocks/>
            </p:cNvGrpSpPr>
            <p:nvPr/>
          </p:nvGrpSpPr>
          <p:grpSpPr bwMode="auto">
            <a:xfrm>
              <a:off x="3674" y="1000"/>
              <a:ext cx="437" cy="329"/>
              <a:chOff x="1048" y="2742"/>
              <a:chExt cx="592" cy="445"/>
            </a:xfrm>
          </p:grpSpPr>
          <p:sp>
            <p:nvSpPr>
              <p:cNvPr id="32991" name="Freeform 164"/>
              <p:cNvSpPr>
                <a:spLocks/>
              </p:cNvSpPr>
              <p:nvPr/>
            </p:nvSpPr>
            <p:spPr bwMode="auto">
              <a:xfrm>
                <a:off x="1306" y="2833"/>
                <a:ext cx="77" cy="345"/>
              </a:xfrm>
              <a:custGeom>
                <a:avLst/>
                <a:gdLst>
                  <a:gd name="T0" fmla="*/ 0 w 232"/>
                  <a:gd name="T1" fmla="*/ 0 h 1036"/>
                  <a:gd name="T2" fmla="*/ 0 w 232"/>
                  <a:gd name="T3" fmla="*/ 0 h 1036"/>
                  <a:gd name="T4" fmla="*/ 0 w 232"/>
                  <a:gd name="T5" fmla="*/ 0 h 1036"/>
                  <a:gd name="T6" fmla="*/ 0 w 232"/>
                  <a:gd name="T7" fmla="*/ 0 h 1036"/>
                  <a:gd name="T8" fmla="*/ 0 w 232"/>
                  <a:gd name="T9" fmla="*/ 0 h 1036"/>
                  <a:gd name="T10" fmla="*/ 0 w 232"/>
                  <a:gd name="T11" fmla="*/ 0 h 1036"/>
                  <a:gd name="T12" fmla="*/ 0 w 232"/>
                  <a:gd name="T13" fmla="*/ 0 h 1036"/>
                  <a:gd name="T14" fmla="*/ 0 w 232"/>
                  <a:gd name="T15" fmla="*/ 0 h 1036"/>
                  <a:gd name="T16" fmla="*/ 0 w 232"/>
                  <a:gd name="T17" fmla="*/ 0 h 1036"/>
                  <a:gd name="T18" fmla="*/ 0 w 232"/>
                  <a:gd name="T19" fmla="*/ 0 h 1036"/>
                  <a:gd name="T20" fmla="*/ 0 w 232"/>
                  <a:gd name="T21" fmla="*/ 0 h 1036"/>
                  <a:gd name="T22" fmla="*/ 0 w 232"/>
                  <a:gd name="T23" fmla="*/ 0 h 1036"/>
                  <a:gd name="T24" fmla="*/ 0 w 232"/>
                  <a:gd name="T25" fmla="*/ 0 h 1036"/>
                  <a:gd name="T26" fmla="*/ 0 w 232"/>
                  <a:gd name="T27" fmla="*/ 0 h 1036"/>
                  <a:gd name="T28" fmla="*/ 0 w 232"/>
                  <a:gd name="T29" fmla="*/ 0 h 1036"/>
                  <a:gd name="T30" fmla="*/ 0 w 232"/>
                  <a:gd name="T31" fmla="*/ 0 h 1036"/>
                  <a:gd name="T32" fmla="*/ 0 w 232"/>
                  <a:gd name="T33" fmla="*/ 0 h 1036"/>
                  <a:gd name="T34" fmla="*/ 0 w 232"/>
                  <a:gd name="T35" fmla="*/ 0 h 1036"/>
                  <a:gd name="T36" fmla="*/ 0 w 232"/>
                  <a:gd name="T37" fmla="*/ 0 h 1036"/>
                  <a:gd name="T38" fmla="*/ 0 w 232"/>
                  <a:gd name="T39" fmla="*/ 0 h 1036"/>
                  <a:gd name="T40" fmla="*/ 0 w 232"/>
                  <a:gd name="T41" fmla="*/ 0 h 1036"/>
                  <a:gd name="T42" fmla="*/ 0 w 232"/>
                  <a:gd name="T43" fmla="*/ 0 h 1036"/>
                  <a:gd name="T44" fmla="*/ 0 w 232"/>
                  <a:gd name="T45" fmla="*/ 0 h 1036"/>
                  <a:gd name="T46" fmla="*/ 0 w 232"/>
                  <a:gd name="T47" fmla="*/ 0 h 1036"/>
                  <a:gd name="T48" fmla="*/ 0 w 232"/>
                  <a:gd name="T49" fmla="*/ 0 h 1036"/>
                  <a:gd name="T50" fmla="*/ 0 w 232"/>
                  <a:gd name="T51" fmla="*/ 0 h 1036"/>
                  <a:gd name="T52" fmla="*/ 0 w 232"/>
                  <a:gd name="T53" fmla="*/ 0 h 1036"/>
                  <a:gd name="T54" fmla="*/ 0 w 232"/>
                  <a:gd name="T55" fmla="*/ 0 h 1036"/>
                  <a:gd name="T56" fmla="*/ 0 w 232"/>
                  <a:gd name="T57" fmla="*/ 0 h 1036"/>
                  <a:gd name="T58" fmla="*/ 0 w 232"/>
                  <a:gd name="T59" fmla="*/ 0 h 1036"/>
                  <a:gd name="T60" fmla="*/ 0 w 232"/>
                  <a:gd name="T61" fmla="*/ 0 h 1036"/>
                  <a:gd name="T62" fmla="*/ 0 w 232"/>
                  <a:gd name="T63" fmla="*/ 0 h 1036"/>
                  <a:gd name="T64" fmla="*/ 0 w 232"/>
                  <a:gd name="T65" fmla="*/ 0 h 1036"/>
                  <a:gd name="T66" fmla="*/ 0 w 232"/>
                  <a:gd name="T67" fmla="*/ 0 h 1036"/>
                  <a:gd name="T68" fmla="*/ 0 w 232"/>
                  <a:gd name="T69" fmla="*/ 0 h 1036"/>
                  <a:gd name="T70" fmla="*/ 0 w 232"/>
                  <a:gd name="T71" fmla="*/ 0 h 1036"/>
                  <a:gd name="T72" fmla="*/ 0 w 232"/>
                  <a:gd name="T73" fmla="*/ 0 h 1036"/>
                  <a:gd name="T74" fmla="*/ 0 w 232"/>
                  <a:gd name="T75" fmla="*/ 0 h 1036"/>
                  <a:gd name="T76" fmla="*/ 0 w 232"/>
                  <a:gd name="T77" fmla="*/ 0 h 1036"/>
                  <a:gd name="T78" fmla="*/ 0 w 232"/>
                  <a:gd name="T79" fmla="*/ 0 h 1036"/>
                  <a:gd name="T80" fmla="*/ 0 w 232"/>
                  <a:gd name="T81" fmla="*/ 0 h 1036"/>
                  <a:gd name="T82" fmla="*/ 0 w 232"/>
                  <a:gd name="T83" fmla="*/ 0 h 1036"/>
                  <a:gd name="T84" fmla="*/ 0 w 232"/>
                  <a:gd name="T85" fmla="*/ 0 h 1036"/>
                  <a:gd name="T86" fmla="*/ 0 w 232"/>
                  <a:gd name="T87" fmla="*/ 0 h 1036"/>
                  <a:gd name="T88" fmla="*/ 0 w 232"/>
                  <a:gd name="T89" fmla="*/ 0 h 1036"/>
                  <a:gd name="T90" fmla="*/ 0 w 232"/>
                  <a:gd name="T91" fmla="*/ 0 h 1036"/>
                  <a:gd name="T92" fmla="*/ 0 w 232"/>
                  <a:gd name="T93" fmla="*/ 0 h 1036"/>
                  <a:gd name="T94" fmla="*/ 0 w 232"/>
                  <a:gd name="T95" fmla="*/ 0 h 1036"/>
                  <a:gd name="T96" fmla="*/ 0 w 232"/>
                  <a:gd name="T97" fmla="*/ 0 h 1036"/>
                  <a:gd name="T98" fmla="*/ 0 w 232"/>
                  <a:gd name="T99" fmla="*/ 0 h 1036"/>
                  <a:gd name="T100" fmla="*/ 0 w 232"/>
                  <a:gd name="T101" fmla="*/ 0 h 1036"/>
                  <a:gd name="T102" fmla="*/ 0 w 232"/>
                  <a:gd name="T103" fmla="*/ 0 h 1036"/>
                  <a:gd name="T104" fmla="*/ 0 w 232"/>
                  <a:gd name="T105" fmla="*/ 0 h 1036"/>
                  <a:gd name="T106" fmla="*/ 0 w 232"/>
                  <a:gd name="T107" fmla="*/ 0 h 1036"/>
                  <a:gd name="T108" fmla="*/ 0 w 232"/>
                  <a:gd name="T109" fmla="*/ 0 h 1036"/>
                  <a:gd name="T110" fmla="*/ 0 w 232"/>
                  <a:gd name="T111" fmla="*/ 0 h 1036"/>
                  <a:gd name="T112" fmla="*/ 0 w 232"/>
                  <a:gd name="T113" fmla="*/ 0 h 1036"/>
                  <a:gd name="T114" fmla="*/ 0 w 232"/>
                  <a:gd name="T115" fmla="*/ 0 h 1036"/>
                  <a:gd name="T116" fmla="*/ 0 w 232"/>
                  <a:gd name="T117" fmla="*/ 0 h 10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2"/>
                  <a:gd name="T178" fmla="*/ 0 h 1036"/>
                  <a:gd name="T179" fmla="*/ 232 w 232"/>
                  <a:gd name="T180" fmla="*/ 1036 h 10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2" h="1036">
                    <a:moveTo>
                      <a:pt x="199" y="34"/>
                    </a:moveTo>
                    <a:lnTo>
                      <a:pt x="190" y="27"/>
                    </a:lnTo>
                    <a:lnTo>
                      <a:pt x="181" y="20"/>
                    </a:lnTo>
                    <a:lnTo>
                      <a:pt x="171" y="14"/>
                    </a:lnTo>
                    <a:lnTo>
                      <a:pt x="161" y="9"/>
                    </a:lnTo>
                    <a:lnTo>
                      <a:pt x="151" y="6"/>
                    </a:lnTo>
                    <a:lnTo>
                      <a:pt x="139" y="2"/>
                    </a:lnTo>
                    <a:lnTo>
                      <a:pt x="129" y="1"/>
                    </a:lnTo>
                    <a:lnTo>
                      <a:pt x="117" y="0"/>
                    </a:lnTo>
                    <a:lnTo>
                      <a:pt x="94" y="2"/>
                    </a:lnTo>
                    <a:lnTo>
                      <a:pt x="72" y="10"/>
                    </a:lnTo>
                    <a:lnTo>
                      <a:pt x="52" y="20"/>
                    </a:lnTo>
                    <a:lnTo>
                      <a:pt x="35" y="34"/>
                    </a:lnTo>
                    <a:lnTo>
                      <a:pt x="20" y="51"/>
                    </a:lnTo>
                    <a:lnTo>
                      <a:pt x="10" y="71"/>
                    </a:lnTo>
                    <a:lnTo>
                      <a:pt x="2" y="94"/>
                    </a:lnTo>
                    <a:lnTo>
                      <a:pt x="0" y="117"/>
                    </a:lnTo>
                    <a:lnTo>
                      <a:pt x="0" y="919"/>
                    </a:lnTo>
                    <a:lnTo>
                      <a:pt x="1" y="931"/>
                    </a:lnTo>
                    <a:lnTo>
                      <a:pt x="2" y="942"/>
                    </a:lnTo>
                    <a:lnTo>
                      <a:pt x="6" y="953"/>
                    </a:lnTo>
                    <a:lnTo>
                      <a:pt x="10" y="964"/>
                    </a:lnTo>
                    <a:lnTo>
                      <a:pt x="14" y="974"/>
                    </a:lnTo>
                    <a:lnTo>
                      <a:pt x="20" y="984"/>
                    </a:lnTo>
                    <a:lnTo>
                      <a:pt x="27" y="993"/>
                    </a:lnTo>
                    <a:lnTo>
                      <a:pt x="34" y="1002"/>
                    </a:lnTo>
                    <a:lnTo>
                      <a:pt x="43" y="1009"/>
                    </a:lnTo>
                    <a:lnTo>
                      <a:pt x="52" y="1016"/>
                    </a:lnTo>
                    <a:lnTo>
                      <a:pt x="62" y="1022"/>
                    </a:lnTo>
                    <a:lnTo>
                      <a:pt x="72" y="1026"/>
                    </a:lnTo>
                    <a:lnTo>
                      <a:pt x="83" y="1031"/>
                    </a:lnTo>
                    <a:lnTo>
                      <a:pt x="95" y="1034"/>
                    </a:lnTo>
                    <a:lnTo>
                      <a:pt x="105" y="1035"/>
                    </a:lnTo>
                    <a:lnTo>
                      <a:pt x="117" y="1036"/>
                    </a:lnTo>
                    <a:lnTo>
                      <a:pt x="129" y="1035"/>
                    </a:lnTo>
                    <a:lnTo>
                      <a:pt x="139" y="1034"/>
                    </a:lnTo>
                    <a:lnTo>
                      <a:pt x="151" y="1031"/>
                    </a:lnTo>
                    <a:lnTo>
                      <a:pt x="161" y="1026"/>
                    </a:lnTo>
                    <a:lnTo>
                      <a:pt x="171" y="1022"/>
                    </a:lnTo>
                    <a:lnTo>
                      <a:pt x="181" y="1016"/>
                    </a:lnTo>
                    <a:lnTo>
                      <a:pt x="190" y="1009"/>
                    </a:lnTo>
                    <a:lnTo>
                      <a:pt x="199" y="1002"/>
                    </a:lnTo>
                    <a:lnTo>
                      <a:pt x="206" y="993"/>
                    </a:lnTo>
                    <a:lnTo>
                      <a:pt x="212" y="984"/>
                    </a:lnTo>
                    <a:lnTo>
                      <a:pt x="219" y="974"/>
                    </a:lnTo>
                    <a:lnTo>
                      <a:pt x="224" y="964"/>
                    </a:lnTo>
                    <a:lnTo>
                      <a:pt x="227" y="953"/>
                    </a:lnTo>
                    <a:lnTo>
                      <a:pt x="230" y="942"/>
                    </a:lnTo>
                    <a:lnTo>
                      <a:pt x="231" y="931"/>
                    </a:lnTo>
                    <a:lnTo>
                      <a:pt x="232" y="919"/>
                    </a:lnTo>
                    <a:lnTo>
                      <a:pt x="232" y="117"/>
                    </a:lnTo>
                    <a:lnTo>
                      <a:pt x="231" y="105"/>
                    </a:lnTo>
                    <a:lnTo>
                      <a:pt x="230" y="95"/>
                    </a:lnTo>
                    <a:lnTo>
                      <a:pt x="227" y="83"/>
                    </a:lnTo>
                    <a:lnTo>
                      <a:pt x="224" y="72"/>
                    </a:lnTo>
                    <a:lnTo>
                      <a:pt x="219" y="62"/>
                    </a:lnTo>
                    <a:lnTo>
                      <a:pt x="212" y="52"/>
                    </a:lnTo>
                    <a:lnTo>
                      <a:pt x="206" y="43"/>
                    </a:lnTo>
                    <a:lnTo>
                      <a:pt x="199" y="34"/>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92" name="Freeform 165"/>
              <p:cNvSpPr>
                <a:spLocks/>
              </p:cNvSpPr>
              <p:nvPr/>
            </p:nvSpPr>
            <p:spPr bwMode="auto">
              <a:xfrm>
                <a:off x="1195" y="3074"/>
                <a:ext cx="299" cy="113"/>
              </a:xfrm>
              <a:custGeom>
                <a:avLst/>
                <a:gdLst>
                  <a:gd name="T0" fmla="*/ 0 w 896"/>
                  <a:gd name="T1" fmla="*/ 0 h 340"/>
                  <a:gd name="T2" fmla="*/ 0 w 896"/>
                  <a:gd name="T3" fmla="*/ 0 h 340"/>
                  <a:gd name="T4" fmla="*/ 0 w 896"/>
                  <a:gd name="T5" fmla="*/ 0 h 340"/>
                  <a:gd name="T6" fmla="*/ 0 w 896"/>
                  <a:gd name="T7" fmla="*/ 0 h 340"/>
                  <a:gd name="T8" fmla="*/ 0 w 896"/>
                  <a:gd name="T9" fmla="*/ 0 h 340"/>
                  <a:gd name="T10" fmla="*/ 0 w 896"/>
                  <a:gd name="T11" fmla="*/ 0 h 340"/>
                  <a:gd name="T12" fmla="*/ 0 w 896"/>
                  <a:gd name="T13" fmla="*/ 0 h 340"/>
                  <a:gd name="T14" fmla="*/ 0 w 896"/>
                  <a:gd name="T15" fmla="*/ 0 h 340"/>
                  <a:gd name="T16" fmla="*/ 0 w 896"/>
                  <a:gd name="T17" fmla="*/ 0 h 340"/>
                  <a:gd name="T18" fmla="*/ 0 w 896"/>
                  <a:gd name="T19" fmla="*/ 0 h 340"/>
                  <a:gd name="T20" fmla="*/ 0 w 896"/>
                  <a:gd name="T21" fmla="*/ 0 h 340"/>
                  <a:gd name="T22" fmla="*/ 0 w 896"/>
                  <a:gd name="T23" fmla="*/ 0 h 340"/>
                  <a:gd name="T24" fmla="*/ 0 w 896"/>
                  <a:gd name="T25" fmla="*/ 0 h 340"/>
                  <a:gd name="T26" fmla="*/ 0 w 896"/>
                  <a:gd name="T27" fmla="*/ 0 h 340"/>
                  <a:gd name="T28" fmla="*/ 0 w 896"/>
                  <a:gd name="T29" fmla="*/ 0 h 340"/>
                  <a:gd name="T30" fmla="*/ 0 w 896"/>
                  <a:gd name="T31" fmla="*/ 0 h 340"/>
                  <a:gd name="T32" fmla="*/ 0 w 896"/>
                  <a:gd name="T33" fmla="*/ 0 h 340"/>
                  <a:gd name="T34" fmla="*/ 0 w 896"/>
                  <a:gd name="T35" fmla="*/ 0 h 340"/>
                  <a:gd name="T36" fmla="*/ 0 w 896"/>
                  <a:gd name="T37" fmla="*/ 0 h 340"/>
                  <a:gd name="T38" fmla="*/ 0 w 896"/>
                  <a:gd name="T39" fmla="*/ 0 h 340"/>
                  <a:gd name="T40" fmla="*/ 0 w 896"/>
                  <a:gd name="T41" fmla="*/ 0 h 340"/>
                  <a:gd name="T42" fmla="*/ 0 w 896"/>
                  <a:gd name="T43" fmla="*/ 0 h 340"/>
                  <a:gd name="T44" fmla="*/ 0 w 896"/>
                  <a:gd name="T45" fmla="*/ 0 h 340"/>
                  <a:gd name="T46" fmla="*/ 0 w 896"/>
                  <a:gd name="T47" fmla="*/ 0 h 340"/>
                  <a:gd name="T48" fmla="*/ 0 w 896"/>
                  <a:gd name="T49" fmla="*/ 0 h 340"/>
                  <a:gd name="T50" fmla="*/ 0 w 896"/>
                  <a:gd name="T51" fmla="*/ 0 h 340"/>
                  <a:gd name="T52" fmla="*/ 0 w 896"/>
                  <a:gd name="T53" fmla="*/ 0 h 340"/>
                  <a:gd name="T54" fmla="*/ 0 w 896"/>
                  <a:gd name="T55" fmla="*/ 0 h 340"/>
                  <a:gd name="T56" fmla="*/ 0 w 896"/>
                  <a:gd name="T57" fmla="*/ 0 h 340"/>
                  <a:gd name="T58" fmla="*/ 0 w 896"/>
                  <a:gd name="T59" fmla="*/ 0 h 340"/>
                  <a:gd name="T60" fmla="*/ 0 w 896"/>
                  <a:gd name="T61" fmla="*/ 0 h 340"/>
                  <a:gd name="T62" fmla="*/ 0 w 896"/>
                  <a:gd name="T63" fmla="*/ 0 h 340"/>
                  <a:gd name="T64" fmla="*/ 0 w 896"/>
                  <a:gd name="T65" fmla="*/ 0 h 340"/>
                  <a:gd name="T66" fmla="*/ 0 w 896"/>
                  <a:gd name="T67" fmla="*/ 0 h 340"/>
                  <a:gd name="T68" fmla="*/ 0 w 896"/>
                  <a:gd name="T69" fmla="*/ 0 h 340"/>
                  <a:gd name="T70" fmla="*/ 0 w 896"/>
                  <a:gd name="T71" fmla="*/ 0 h 340"/>
                  <a:gd name="T72" fmla="*/ 0 w 896"/>
                  <a:gd name="T73" fmla="*/ 0 h 340"/>
                  <a:gd name="T74" fmla="*/ 0 w 896"/>
                  <a:gd name="T75" fmla="*/ 0 h 340"/>
                  <a:gd name="T76" fmla="*/ 0 w 896"/>
                  <a:gd name="T77" fmla="*/ 0 h 340"/>
                  <a:gd name="T78" fmla="*/ 0 w 896"/>
                  <a:gd name="T79" fmla="*/ 0 h 340"/>
                  <a:gd name="T80" fmla="*/ 0 w 896"/>
                  <a:gd name="T81" fmla="*/ 0 h 340"/>
                  <a:gd name="T82" fmla="*/ 0 w 896"/>
                  <a:gd name="T83" fmla="*/ 0 h 340"/>
                  <a:gd name="T84" fmla="*/ 0 w 896"/>
                  <a:gd name="T85" fmla="*/ 0 h 340"/>
                  <a:gd name="T86" fmla="*/ 0 w 896"/>
                  <a:gd name="T87" fmla="*/ 0 h 340"/>
                  <a:gd name="T88" fmla="*/ 0 w 896"/>
                  <a:gd name="T89" fmla="*/ 0 h 340"/>
                  <a:gd name="T90" fmla="*/ 0 w 896"/>
                  <a:gd name="T91" fmla="*/ 0 h 340"/>
                  <a:gd name="T92" fmla="*/ 0 w 896"/>
                  <a:gd name="T93" fmla="*/ 0 h 340"/>
                  <a:gd name="T94" fmla="*/ 0 w 896"/>
                  <a:gd name="T95" fmla="*/ 0 h 340"/>
                  <a:gd name="T96" fmla="*/ 0 w 896"/>
                  <a:gd name="T97" fmla="*/ 0 h 340"/>
                  <a:gd name="T98" fmla="*/ 0 w 896"/>
                  <a:gd name="T99" fmla="*/ 0 h 3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96"/>
                  <a:gd name="T151" fmla="*/ 0 h 340"/>
                  <a:gd name="T152" fmla="*/ 896 w 896"/>
                  <a:gd name="T153" fmla="*/ 340 h 34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96" h="340">
                    <a:moveTo>
                      <a:pt x="825" y="132"/>
                    </a:moveTo>
                    <a:lnTo>
                      <a:pt x="809" y="117"/>
                    </a:lnTo>
                    <a:lnTo>
                      <a:pt x="791" y="102"/>
                    </a:lnTo>
                    <a:lnTo>
                      <a:pt x="773" y="89"/>
                    </a:lnTo>
                    <a:lnTo>
                      <a:pt x="753" y="77"/>
                    </a:lnTo>
                    <a:lnTo>
                      <a:pt x="732" y="65"/>
                    </a:lnTo>
                    <a:lnTo>
                      <a:pt x="710" y="53"/>
                    </a:lnTo>
                    <a:lnTo>
                      <a:pt x="687" y="44"/>
                    </a:lnTo>
                    <a:lnTo>
                      <a:pt x="663" y="35"/>
                    </a:lnTo>
                    <a:lnTo>
                      <a:pt x="639" y="27"/>
                    </a:lnTo>
                    <a:lnTo>
                      <a:pt x="613" y="20"/>
                    </a:lnTo>
                    <a:lnTo>
                      <a:pt x="587" y="14"/>
                    </a:lnTo>
                    <a:lnTo>
                      <a:pt x="560" y="9"/>
                    </a:lnTo>
                    <a:lnTo>
                      <a:pt x="534" y="5"/>
                    </a:lnTo>
                    <a:lnTo>
                      <a:pt x="505" y="2"/>
                    </a:lnTo>
                    <a:lnTo>
                      <a:pt x="477" y="1"/>
                    </a:lnTo>
                    <a:lnTo>
                      <a:pt x="449" y="0"/>
                    </a:lnTo>
                    <a:lnTo>
                      <a:pt x="403" y="1"/>
                    </a:lnTo>
                    <a:lnTo>
                      <a:pt x="359" y="7"/>
                    </a:lnTo>
                    <a:lnTo>
                      <a:pt x="315" y="13"/>
                    </a:lnTo>
                    <a:lnTo>
                      <a:pt x="275" y="24"/>
                    </a:lnTo>
                    <a:lnTo>
                      <a:pt x="236" y="35"/>
                    </a:lnTo>
                    <a:lnTo>
                      <a:pt x="199" y="50"/>
                    </a:lnTo>
                    <a:lnTo>
                      <a:pt x="164" y="67"/>
                    </a:lnTo>
                    <a:lnTo>
                      <a:pt x="132" y="85"/>
                    </a:lnTo>
                    <a:lnTo>
                      <a:pt x="103" y="106"/>
                    </a:lnTo>
                    <a:lnTo>
                      <a:pt x="77" y="128"/>
                    </a:lnTo>
                    <a:lnTo>
                      <a:pt x="55" y="153"/>
                    </a:lnTo>
                    <a:lnTo>
                      <a:pt x="35" y="177"/>
                    </a:lnTo>
                    <a:lnTo>
                      <a:pt x="21" y="205"/>
                    </a:lnTo>
                    <a:lnTo>
                      <a:pt x="10" y="232"/>
                    </a:lnTo>
                    <a:lnTo>
                      <a:pt x="3" y="261"/>
                    </a:lnTo>
                    <a:lnTo>
                      <a:pt x="0" y="291"/>
                    </a:lnTo>
                    <a:lnTo>
                      <a:pt x="0" y="308"/>
                    </a:lnTo>
                    <a:lnTo>
                      <a:pt x="0" y="340"/>
                    </a:lnTo>
                    <a:lnTo>
                      <a:pt x="33" y="340"/>
                    </a:lnTo>
                    <a:lnTo>
                      <a:pt x="50" y="340"/>
                    </a:lnTo>
                    <a:lnTo>
                      <a:pt x="846" y="340"/>
                    </a:lnTo>
                    <a:lnTo>
                      <a:pt x="863" y="340"/>
                    </a:lnTo>
                    <a:lnTo>
                      <a:pt x="896" y="340"/>
                    </a:lnTo>
                    <a:lnTo>
                      <a:pt x="896" y="308"/>
                    </a:lnTo>
                    <a:lnTo>
                      <a:pt x="896" y="291"/>
                    </a:lnTo>
                    <a:lnTo>
                      <a:pt x="895" y="269"/>
                    </a:lnTo>
                    <a:lnTo>
                      <a:pt x="892" y="248"/>
                    </a:lnTo>
                    <a:lnTo>
                      <a:pt x="886" y="227"/>
                    </a:lnTo>
                    <a:lnTo>
                      <a:pt x="878" y="207"/>
                    </a:lnTo>
                    <a:lnTo>
                      <a:pt x="869" y="188"/>
                    </a:lnTo>
                    <a:lnTo>
                      <a:pt x="856" y="168"/>
                    </a:lnTo>
                    <a:lnTo>
                      <a:pt x="842" y="150"/>
                    </a:lnTo>
                    <a:lnTo>
                      <a:pt x="825" y="132"/>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93" name="Freeform 166"/>
              <p:cNvSpPr>
                <a:spLocks/>
              </p:cNvSpPr>
              <p:nvPr/>
            </p:nvSpPr>
            <p:spPr bwMode="auto">
              <a:xfrm>
                <a:off x="1307" y="2742"/>
                <a:ext cx="78" cy="78"/>
              </a:xfrm>
              <a:custGeom>
                <a:avLst/>
                <a:gdLst>
                  <a:gd name="T0" fmla="*/ 0 w 233"/>
                  <a:gd name="T1" fmla="*/ 0 h 233"/>
                  <a:gd name="T2" fmla="*/ 0 w 233"/>
                  <a:gd name="T3" fmla="*/ 0 h 233"/>
                  <a:gd name="T4" fmla="*/ 0 w 233"/>
                  <a:gd name="T5" fmla="*/ 0 h 233"/>
                  <a:gd name="T6" fmla="*/ 0 w 233"/>
                  <a:gd name="T7" fmla="*/ 0 h 233"/>
                  <a:gd name="T8" fmla="*/ 0 w 233"/>
                  <a:gd name="T9" fmla="*/ 0 h 233"/>
                  <a:gd name="T10" fmla="*/ 0 w 233"/>
                  <a:gd name="T11" fmla="*/ 0 h 233"/>
                  <a:gd name="T12" fmla="*/ 0 w 233"/>
                  <a:gd name="T13" fmla="*/ 0 h 233"/>
                  <a:gd name="T14" fmla="*/ 0 w 233"/>
                  <a:gd name="T15" fmla="*/ 0 h 233"/>
                  <a:gd name="T16" fmla="*/ 0 w 233"/>
                  <a:gd name="T17" fmla="*/ 0 h 233"/>
                  <a:gd name="T18" fmla="*/ 0 w 233"/>
                  <a:gd name="T19" fmla="*/ 0 h 233"/>
                  <a:gd name="T20" fmla="*/ 0 w 233"/>
                  <a:gd name="T21" fmla="*/ 0 h 233"/>
                  <a:gd name="T22" fmla="*/ 0 w 233"/>
                  <a:gd name="T23" fmla="*/ 0 h 233"/>
                  <a:gd name="T24" fmla="*/ 0 w 233"/>
                  <a:gd name="T25" fmla="*/ 0 h 233"/>
                  <a:gd name="T26" fmla="*/ 0 w 233"/>
                  <a:gd name="T27" fmla="*/ 0 h 233"/>
                  <a:gd name="T28" fmla="*/ 0 w 233"/>
                  <a:gd name="T29" fmla="*/ 0 h 233"/>
                  <a:gd name="T30" fmla="*/ 0 w 233"/>
                  <a:gd name="T31" fmla="*/ 0 h 233"/>
                  <a:gd name="T32" fmla="*/ 0 w 233"/>
                  <a:gd name="T33" fmla="*/ 0 h 233"/>
                  <a:gd name="T34" fmla="*/ 0 w 233"/>
                  <a:gd name="T35" fmla="*/ 0 h 233"/>
                  <a:gd name="T36" fmla="*/ 0 w 233"/>
                  <a:gd name="T37" fmla="*/ 0 h 233"/>
                  <a:gd name="T38" fmla="*/ 0 w 233"/>
                  <a:gd name="T39" fmla="*/ 0 h 233"/>
                  <a:gd name="T40" fmla="*/ 0 w 233"/>
                  <a:gd name="T41" fmla="*/ 0 h 233"/>
                  <a:gd name="T42" fmla="*/ 0 w 233"/>
                  <a:gd name="T43" fmla="*/ 0 h 233"/>
                  <a:gd name="T44" fmla="*/ 0 w 233"/>
                  <a:gd name="T45" fmla="*/ 0 h 233"/>
                  <a:gd name="T46" fmla="*/ 0 w 233"/>
                  <a:gd name="T47" fmla="*/ 0 h 233"/>
                  <a:gd name="T48" fmla="*/ 0 w 233"/>
                  <a:gd name="T49" fmla="*/ 0 h 233"/>
                  <a:gd name="T50" fmla="*/ 0 w 233"/>
                  <a:gd name="T51" fmla="*/ 0 h 233"/>
                  <a:gd name="T52" fmla="*/ 0 w 233"/>
                  <a:gd name="T53" fmla="*/ 0 h 233"/>
                  <a:gd name="T54" fmla="*/ 0 w 233"/>
                  <a:gd name="T55" fmla="*/ 0 h 233"/>
                  <a:gd name="T56" fmla="*/ 0 w 233"/>
                  <a:gd name="T57" fmla="*/ 0 h 233"/>
                  <a:gd name="T58" fmla="*/ 0 w 233"/>
                  <a:gd name="T59" fmla="*/ 0 h 233"/>
                  <a:gd name="T60" fmla="*/ 0 w 233"/>
                  <a:gd name="T61" fmla="*/ 0 h 233"/>
                  <a:gd name="T62" fmla="*/ 0 w 233"/>
                  <a:gd name="T63" fmla="*/ 0 h 233"/>
                  <a:gd name="T64" fmla="*/ 0 w 233"/>
                  <a:gd name="T65" fmla="*/ 0 h 233"/>
                  <a:gd name="T66" fmla="*/ 0 w 233"/>
                  <a:gd name="T67" fmla="*/ 0 h 233"/>
                  <a:gd name="T68" fmla="*/ 0 w 233"/>
                  <a:gd name="T69" fmla="*/ 0 h 233"/>
                  <a:gd name="T70" fmla="*/ 0 w 233"/>
                  <a:gd name="T71" fmla="*/ 0 h 233"/>
                  <a:gd name="T72" fmla="*/ 0 w 233"/>
                  <a:gd name="T73" fmla="*/ 0 h 233"/>
                  <a:gd name="T74" fmla="*/ 0 w 233"/>
                  <a:gd name="T75" fmla="*/ 0 h 233"/>
                  <a:gd name="T76" fmla="*/ 0 w 233"/>
                  <a:gd name="T77" fmla="*/ 0 h 233"/>
                  <a:gd name="T78" fmla="*/ 0 w 233"/>
                  <a:gd name="T79" fmla="*/ 0 h 233"/>
                  <a:gd name="T80" fmla="*/ 0 w 233"/>
                  <a:gd name="T81" fmla="*/ 0 h 233"/>
                  <a:gd name="T82" fmla="*/ 0 w 233"/>
                  <a:gd name="T83" fmla="*/ 0 h 233"/>
                  <a:gd name="T84" fmla="*/ 0 w 233"/>
                  <a:gd name="T85" fmla="*/ 0 h 233"/>
                  <a:gd name="T86" fmla="*/ 0 w 233"/>
                  <a:gd name="T87" fmla="*/ 0 h 233"/>
                  <a:gd name="T88" fmla="*/ 0 w 233"/>
                  <a:gd name="T89" fmla="*/ 0 h 233"/>
                  <a:gd name="T90" fmla="*/ 0 w 233"/>
                  <a:gd name="T91" fmla="*/ 0 h 233"/>
                  <a:gd name="T92" fmla="*/ 0 w 233"/>
                  <a:gd name="T93" fmla="*/ 0 h 233"/>
                  <a:gd name="T94" fmla="*/ 0 w 233"/>
                  <a:gd name="T95" fmla="*/ 0 h 233"/>
                  <a:gd name="T96" fmla="*/ 0 w 233"/>
                  <a:gd name="T97" fmla="*/ 0 h 233"/>
                  <a:gd name="T98" fmla="*/ 0 w 233"/>
                  <a:gd name="T99" fmla="*/ 0 h 233"/>
                  <a:gd name="T100" fmla="*/ 0 w 233"/>
                  <a:gd name="T101" fmla="*/ 0 h 233"/>
                  <a:gd name="T102" fmla="*/ 0 w 233"/>
                  <a:gd name="T103" fmla="*/ 0 h 233"/>
                  <a:gd name="T104" fmla="*/ 0 w 233"/>
                  <a:gd name="T105" fmla="*/ 0 h 233"/>
                  <a:gd name="T106" fmla="*/ 0 w 233"/>
                  <a:gd name="T107" fmla="*/ 0 h 233"/>
                  <a:gd name="T108" fmla="*/ 0 w 233"/>
                  <a:gd name="T109" fmla="*/ 0 h 233"/>
                  <a:gd name="T110" fmla="*/ 0 w 233"/>
                  <a:gd name="T111" fmla="*/ 0 h 233"/>
                  <a:gd name="T112" fmla="*/ 0 w 233"/>
                  <a:gd name="T113" fmla="*/ 0 h 23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33"/>
                  <a:gd name="T172" fmla="*/ 0 h 233"/>
                  <a:gd name="T173" fmla="*/ 233 w 233"/>
                  <a:gd name="T174" fmla="*/ 233 h 23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33" h="233">
                    <a:moveTo>
                      <a:pt x="199" y="34"/>
                    </a:moveTo>
                    <a:lnTo>
                      <a:pt x="190" y="26"/>
                    </a:lnTo>
                    <a:lnTo>
                      <a:pt x="181" y="20"/>
                    </a:lnTo>
                    <a:lnTo>
                      <a:pt x="171" y="14"/>
                    </a:lnTo>
                    <a:lnTo>
                      <a:pt x="162" y="8"/>
                    </a:lnTo>
                    <a:lnTo>
                      <a:pt x="151" y="5"/>
                    </a:lnTo>
                    <a:lnTo>
                      <a:pt x="139" y="2"/>
                    </a:lnTo>
                    <a:lnTo>
                      <a:pt x="129" y="1"/>
                    </a:lnTo>
                    <a:lnTo>
                      <a:pt x="117" y="0"/>
                    </a:lnTo>
                    <a:lnTo>
                      <a:pt x="94" y="2"/>
                    </a:lnTo>
                    <a:lnTo>
                      <a:pt x="72" y="9"/>
                    </a:lnTo>
                    <a:lnTo>
                      <a:pt x="51" y="20"/>
                    </a:lnTo>
                    <a:lnTo>
                      <a:pt x="34" y="34"/>
                    </a:lnTo>
                    <a:lnTo>
                      <a:pt x="21" y="52"/>
                    </a:lnTo>
                    <a:lnTo>
                      <a:pt x="10" y="71"/>
                    </a:lnTo>
                    <a:lnTo>
                      <a:pt x="3" y="93"/>
                    </a:lnTo>
                    <a:lnTo>
                      <a:pt x="0" y="116"/>
                    </a:lnTo>
                    <a:lnTo>
                      <a:pt x="2" y="128"/>
                    </a:lnTo>
                    <a:lnTo>
                      <a:pt x="3" y="140"/>
                    </a:lnTo>
                    <a:lnTo>
                      <a:pt x="6" y="150"/>
                    </a:lnTo>
                    <a:lnTo>
                      <a:pt x="9" y="161"/>
                    </a:lnTo>
                    <a:lnTo>
                      <a:pt x="14" y="171"/>
                    </a:lnTo>
                    <a:lnTo>
                      <a:pt x="20" y="181"/>
                    </a:lnTo>
                    <a:lnTo>
                      <a:pt x="27" y="191"/>
                    </a:lnTo>
                    <a:lnTo>
                      <a:pt x="34" y="199"/>
                    </a:lnTo>
                    <a:lnTo>
                      <a:pt x="43" y="206"/>
                    </a:lnTo>
                    <a:lnTo>
                      <a:pt x="52" y="214"/>
                    </a:lnTo>
                    <a:lnTo>
                      <a:pt x="62" y="219"/>
                    </a:lnTo>
                    <a:lnTo>
                      <a:pt x="73" y="224"/>
                    </a:lnTo>
                    <a:lnTo>
                      <a:pt x="83" y="228"/>
                    </a:lnTo>
                    <a:lnTo>
                      <a:pt x="94" y="231"/>
                    </a:lnTo>
                    <a:lnTo>
                      <a:pt x="105" y="232"/>
                    </a:lnTo>
                    <a:lnTo>
                      <a:pt x="117" y="233"/>
                    </a:lnTo>
                    <a:lnTo>
                      <a:pt x="129" y="232"/>
                    </a:lnTo>
                    <a:lnTo>
                      <a:pt x="139" y="231"/>
                    </a:lnTo>
                    <a:lnTo>
                      <a:pt x="151" y="228"/>
                    </a:lnTo>
                    <a:lnTo>
                      <a:pt x="162" y="224"/>
                    </a:lnTo>
                    <a:lnTo>
                      <a:pt x="171" y="219"/>
                    </a:lnTo>
                    <a:lnTo>
                      <a:pt x="181" y="214"/>
                    </a:lnTo>
                    <a:lnTo>
                      <a:pt x="190" y="206"/>
                    </a:lnTo>
                    <a:lnTo>
                      <a:pt x="199" y="199"/>
                    </a:lnTo>
                    <a:lnTo>
                      <a:pt x="206" y="191"/>
                    </a:lnTo>
                    <a:lnTo>
                      <a:pt x="214" y="181"/>
                    </a:lnTo>
                    <a:lnTo>
                      <a:pt x="219" y="171"/>
                    </a:lnTo>
                    <a:lnTo>
                      <a:pt x="224" y="161"/>
                    </a:lnTo>
                    <a:lnTo>
                      <a:pt x="227" y="150"/>
                    </a:lnTo>
                    <a:lnTo>
                      <a:pt x="231" y="140"/>
                    </a:lnTo>
                    <a:lnTo>
                      <a:pt x="232" y="128"/>
                    </a:lnTo>
                    <a:lnTo>
                      <a:pt x="233" y="116"/>
                    </a:lnTo>
                    <a:lnTo>
                      <a:pt x="232" y="105"/>
                    </a:lnTo>
                    <a:lnTo>
                      <a:pt x="231" y="94"/>
                    </a:lnTo>
                    <a:lnTo>
                      <a:pt x="227" y="82"/>
                    </a:lnTo>
                    <a:lnTo>
                      <a:pt x="224" y="72"/>
                    </a:lnTo>
                    <a:lnTo>
                      <a:pt x="219" y="61"/>
                    </a:lnTo>
                    <a:lnTo>
                      <a:pt x="214" y="52"/>
                    </a:lnTo>
                    <a:lnTo>
                      <a:pt x="206" y="42"/>
                    </a:lnTo>
                    <a:lnTo>
                      <a:pt x="199" y="34"/>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94" name="Freeform 167"/>
              <p:cNvSpPr>
                <a:spLocks/>
              </p:cNvSpPr>
              <p:nvPr/>
            </p:nvSpPr>
            <p:spPr bwMode="auto">
              <a:xfrm>
                <a:off x="1318" y="2753"/>
                <a:ext cx="56" cy="56"/>
              </a:xfrm>
              <a:custGeom>
                <a:avLst/>
                <a:gdLst>
                  <a:gd name="T0" fmla="*/ 0 w 167"/>
                  <a:gd name="T1" fmla="*/ 0 h 166"/>
                  <a:gd name="T2" fmla="*/ 0 w 167"/>
                  <a:gd name="T3" fmla="*/ 0 h 166"/>
                  <a:gd name="T4" fmla="*/ 0 w 167"/>
                  <a:gd name="T5" fmla="*/ 0 h 166"/>
                  <a:gd name="T6" fmla="*/ 0 w 167"/>
                  <a:gd name="T7" fmla="*/ 0 h 166"/>
                  <a:gd name="T8" fmla="*/ 0 w 167"/>
                  <a:gd name="T9" fmla="*/ 0 h 166"/>
                  <a:gd name="T10" fmla="*/ 0 w 167"/>
                  <a:gd name="T11" fmla="*/ 0 h 166"/>
                  <a:gd name="T12" fmla="*/ 0 w 167"/>
                  <a:gd name="T13" fmla="*/ 0 h 166"/>
                  <a:gd name="T14" fmla="*/ 0 w 167"/>
                  <a:gd name="T15" fmla="*/ 0 h 166"/>
                  <a:gd name="T16" fmla="*/ 0 w 167"/>
                  <a:gd name="T17" fmla="*/ 0 h 166"/>
                  <a:gd name="T18" fmla="*/ 0 w 167"/>
                  <a:gd name="T19" fmla="*/ 0 h 166"/>
                  <a:gd name="T20" fmla="*/ 0 w 167"/>
                  <a:gd name="T21" fmla="*/ 0 h 166"/>
                  <a:gd name="T22" fmla="*/ 0 w 167"/>
                  <a:gd name="T23" fmla="*/ 0 h 166"/>
                  <a:gd name="T24" fmla="*/ 0 w 167"/>
                  <a:gd name="T25" fmla="*/ 0 h 166"/>
                  <a:gd name="T26" fmla="*/ 0 w 167"/>
                  <a:gd name="T27" fmla="*/ 0 h 166"/>
                  <a:gd name="T28" fmla="*/ 0 w 167"/>
                  <a:gd name="T29" fmla="*/ 0 h 166"/>
                  <a:gd name="T30" fmla="*/ 0 w 167"/>
                  <a:gd name="T31" fmla="*/ 0 h 166"/>
                  <a:gd name="T32" fmla="*/ 0 w 167"/>
                  <a:gd name="T33" fmla="*/ 0 h 166"/>
                  <a:gd name="T34" fmla="*/ 0 w 167"/>
                  <a:gd name="T35" fmla="*/ 0 h 166"/>
                  <a:gd name="T36" fmla="*/ 0 w 167"/>
                  <a:gd name="T37" fmla="*/ 0 h 166"/>
                  <a:gd name="T38" fmla="*/ 0 w 167"/>
                  <a:gd name="T39" fmla="*/ 0 h 166"/>
                  <a:gd name="T40" fmla="*/ 0 w 167"/>
                  <a:gd name="T41" fmla="*/ 0 h 166"/>
                  <a:gd name="T42" fmla="*/ 0 w 167"/>
                  <a:gd name="T43" fmla="*/ 0 h 166"/>
                  <a:gd name="T44" fmla="*/ 0 w 167"/>
                  <a:gd name="T45" fmla="*/ 0 h 166"/>
                  <a:gd name="T46" fmla="*/ 0 w 167"/>
                  <a:gd name="T47" fmla="*/ 0 h 166"/>
                  <a:gd name="T48" fmla="*/ 0 w 167"/>
                  <a:gd name="T49" fmla="*/ 0 h 166"/>
                  <a:gd name="T50" fmla="*/ 0 w 167"/>
                  <a:gd name="T51" fmla="*/ 0 h 166"/>
                  <a:gd name="T52" fmla="*/ 0 w 167"/>
                  <a:gd name="T53" fmla="*/ 0 h 166"/>
                  <a:gd name="T54" fmla="*/ 0 w 167"/>
                  <a:gd name="T55" fmla="*/ 0 h 166"/>
                  <a:gd name="T56" fmla="*/ 0 w 167"/>
                  <a:gd name="T57" fmla="*/ 0 h 166"/>
                  <a:gd name="T58" fmla="*/ 0 w 167"/>
                  <a:gd name="T59" fmla="*/ 0 h 166"/>
                  <a:gd name="T60" fmla="*/ 0 w 167"/>
                  <a:gd name="T61" fmla="*/ 0 h 166"/>
                  <a:gd name="T62" fmla="*/ 0 w 167"/>
                  <a:gd name="T63" fmla="*/ 0 h 166"/>
                  <a:gd name="T64" fmla="*/ 0 w 167"/>
                  <a:gd name="T65" fmla="*/ 0 h 166"/>
                  <a:gd name="T66" fmla="*/ 0 w 167"/>
                  <a:gd name="T67" fmla="*/ 0 h 166"/>
                  <a:gd name="T68" fmla="*/ 0 w 167"/>
                  <a:gd name="T69" fmla="*/ 0 h 166"/>
                  <a:gd name="T70" fmla="*/ 0 w 167"/>
                  <a:gd name="T71" fmla="*/ 0 h 166"/>
                  <a:gd name="T72" fmla="*/ 0 w 167"/>
                  <a:gd name="T73" fmla="*/ 0 h 166"/>
                  <a:gd name="T74" fmla="*/ 0 w 167"/>
                  <a:gd name="T75" fmla="*/ 0 h 166"/>
                  <a:gd name="T76" fmla="*/ 0 w 167"/>
                  <a:gd name="T77" fmla="*/ 0 h 166"/>
                  <a:gd name="T78" fmla="*/ 0 w 167"/>
                  <a:gd name="T79" fmla="*/ 0 h 166"/>
                  <a:gd name="T80" fmla="*/ 0 w 167"/>
                  <a:gd name="T81" fmla="*/ 0 h 166"/>
                  <a:gd name="T82" fmla="*/ 0 w 167"/>
                  <a:gd name="T83" fmla="*/ 0 h 166"/>
                  <a:gd name="T84" fmla="*/ 0 w 167"/>
                  <a:gd name="T85" fmla="*/ 0 h 166"/>
                  <a:gd name="T86" fmla="*/ 0 w 167"/>
                  <a:gd name="T87" fmla="*/ 0 h 166"/>
                  <a:gd name="T88" fmla="*/ 0 w 167"/>
                  <a:gd name="T89" fmla="*/ 0 h 16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7"/>
                  <a:gd name="T136" fmla="*/ 0 h 166"/>
                  <a:gd name="T137" fmla="*/ 167 w 167"/>
                  <a:gd name="T138" fmla="*/ 166 h 16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7" h="166">
                    <a:moveTo>
                      <a:pt x="84" y="166"/>
                    </a:moveTo>
                    <a:lnTo>
                      <a:pt x="93" y="166"/>
                    </a:lnTo>
                    <a:lnTo>
                      <a:pt x="100" y="165"/>
                    </a:lnTo>
                    <a:lnTo>
                      <a:pt x="108" y="163"/>
                    </a:lnTo>
                    <a:lnTo>
                      <a:pt x="116" y="160"/>
                    </a:lnTo>
                    <a:lnTo>
                      <a:pt x="123" y="157"/>
                    </a:lnTo>
                    <a:lnTo>
                      <a:pt x="130" y="152"/>
                    </a:lnTo>
                    <a:lnTo>
                      <a:pt x="136" y="147"/>
                    </a:lnTo>
                    <a:lnTo>
                      <a:pt x="142" y="142"/>
                    </a:lnTo>
                    <a:lnTo>
                      <a:pt x="153" y="129"/>
                    </a:lnTo>
                    <a:lnTo>
                      <a:pt x="160" y="114"/>
                    </a:lnTo>
                    <a:lnTo>
                      <a:pt x="165" y="98"/>
                    </a:lnTo>
                    <a:lnTo>
                      <a:pt x="167" y="82"/>
                    </a:lnTo>
                    <a:lnTo>
                      <a:pt x="165" y="66"/>
                    </a:lnTo>
                    <a:lnTo>
                      <a:pt x="160" y="51"/>
                    </a:lnTo>
                    <a:lnTo>
                      <a:pt x="153" y="37"/>
                    </a:lnTo>
                    <a:lnTo>
                      <a:pt x="142" y="24"/>
                    </a:lnTo>
                    <a:lnTo>
                      <a:pt x="136" y="19"/>
                    </a:lnTo>
                    <a:lnTo>
                      <a:pt x="130" y="13"/>
                    </a:lnTo>
                    <a:lnTo>
                      <a:pt x="123" y="9"/>
                    </a:lnTo>
                    <a:lnTo>
                      <a:pt x="116" y="6"/>
                    </a:lnTo>
                    <a:lnTo>
                      <a:pt x="108" y="3"/>
                    </a:lnTo>
                    <a:lnTo>
                      <a:pt x="100" y="1"/>
                    </a:lnTo>
                    <a:lnTo>
                      <a:pt x="93" y="0"/>
                    </a:lnTo>
                    <a:lnTo>
                      <a:pt x="84" y="0"/>
                    </a:lnTo>
                    <a:lnTo>
                      <a:pt x="67" y="2"/>
                    </a:lnTo>
                    <a:lnTo>
                      <a:pt x="51" y="6"/>
                    </a:lnTo>
                    <a:lnTo>
                      <a:pt x="37" y="13"/>
                    </a:lnTo>
                    <a:lnTo>
                      <a:pt x="25" y="24"/>
                    </a:lnTo>
                    <a:lnTo>
                      <a:pt x="14" y="36"/>
                    </a:lnTo>
                    <a:lnTo>
                      <a:pt x="7" y="51"/>
                    </a:lnTo>
                    <a:lnTo>
                      <a:pt x="2" y="65"/>
                    </a:lnTo>
                    <a:lnTo>
                      <a:pt x="0" y="82"/>
                    </a:lnTo>
                    <a:lnTo>
                      <a:pt x="1" y="98"/>
                    </a:lnTo>
                    <a:lnTo>
                      <a:pt x="7" y="114"/>
                    </a:lnTo>
                    <a:lnTo>
                      <a:pt x="14" y="129"/>
                    </a:lnTo>
                    <a:lnTo>
                      <a:pt x="25" y="142"/>
                    </a:lnTo>
                    <a:lnTo>
                      <a:pt x="31" y="147"/>
                    </a:lnTo>
                    <a:lnTo>
                      <a:pt x="37" y="152"/>
                    </a:lnTo>
                    <a:lnTo>
                      <a:pt x="45" y="157"/>
                    </a:lnTo>
                    <a:lnTo>
                      <a:pt x="52" y="160"/>
                    </a:lnTo>
                    <a:lnTo>
                      <a:pt x="60" y="163"/>
                    </a:lnTo>
                    <a:lnTo>
                      <a:pt x="68" y="165"/>
                    </a:lnTo>
                    <a:lnTo>
                      <a:pt x="76" y="166"/>
                    </a:lnTo>
                    <a:lnTo>
                      <a:pt x="84" y="16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95" name="Freeform 168"/>
              <p:cNvSpPr>
                <a:spLocks/>
              </p:cNvSpPr>
              <p:nvPr/>
            </p:nvSpPr>
            <p:spPr bwMode="auto">
              <a:xfrm>
                <a:off x="1329" y="2764"/>
                <a:ext cx="34" cy="34"/>
              </a:xfrm>
              <a:custGeom>
                <a:avLst/>
                <a:gdLst>
                  <a:gd name="T0" fmla="*/ 0 w 101"/>
                  <a:gd name="T1" fmla="*/ 0 h 100"/>
                  <a:gd name="T2" fmla="*/ 0 w 101"/>
                  <a:gd name="T3" fmla="*/ 0 h 100"/>
                  <a:gd name="T4" fmla="*/ 0 w 101"/>
                  <a:gd name="T5" fmla="*/ 0 h 100"/>
                  <a:gd name="T6" fmla="*/ 0 w 101"/>
                  <a:gd name="T7" fmla="*/ 0 h 100"/>
                  <a:gd name="T8" fmla="*/ 0 w 101"/>
                  <a:gd name="T9" fmla="*/ 0 h 100"/>
                  <a:gd name="T10" fmla="*/ 0 w 101"/>
                  <a:gd name="T11" fmla="*/ 0 h 100"/>
                  <a:gd name="T12" fmla="*/ 0 w 101"/>
                  <a:gd name="T13" fmla="*/ 0 h 100"/>
                  <a:gd name="T14" fmla="*/ 0 w 101"/>
                  <a:gd name="T15" fmla="*/ 0 h 100"/>
                  <a:gd name="T16" fmla="*/ 0 w 101"/>
                  <a:gd name="T17" fmla="*/ 0 h 100"/>
                  <a:gd name="T18" fmla="*/ 0 w 101"/>
                  <a:gd name="T19" fmla="*/ 0 h 100"/>
                  <a:gd name="T20" fmla="*/ 0 w 101"/>
                  <a:gd name="T21" fmla="*/ 0 h 100"/>
                  <a:gd name="T22" fmla="*/ 0 w 101"/>
                  <a:gd name="T23" fmla="*/ 0 h 100"/>
                  <a:gd name="T24" fmla="*/ 0 w 101"/>
                  <a:gd name="T25" fmla="*/ 0 h 100"/>
                  <a:gd name="T26" fmla="*/ 0 w 101"/>
                  <a:gd name="T27" fmla="*/ 0 h 100"/>
                  <a:gd name="T28" fmla="*/ 0 w 101"/>
                  <a:gd name="T29" fmla="*/ 0 h 100"/>
                  <a:gd name="T30" fmla="*/ 0 w 101"/>
                  <a:gd name="T31" fmla="*/ 0 h 100"/>
                  <a:gd name="T32" fmla="*/ 0 w 101"/>
                  <a:gd name="T33" fmla="*/ 0 h 100"/>
                  <a:gd name="T34" fmla="*/ 0 w 101"/>
                  <a:gd name="T35" fmla="*/ 0 h 100"/>
                  <a:gd name="T36" fmla="*/ 0 w 101"/>
                  <a:gd name="T37" fmla="*/ 0 h 100"/>
                  <a:gd name="T38" fmla="*/ 0 w 101"/>
                  <a:gd name="T39" fmla="*/ 0 h 100"/>
                  <a:gd name="T40" fmla="*/ 0 w 101"/>
                  <a:gd name="T41" fmla="*/ 0 h 100"/>
                  <a:gd name="T42" fmla="*/ 0 w 101"/>
                  <a:gd name="T43" fmla="*/ 0 h 100"/>
                  <a:gd name="T44" fmla="*/ 0 w 101"/>
                  <a:gd name="T45" fmla="*/ 0 h 100"/>
                  <a:gd name="T46" fmla="*/ 0 w 101"/>
                  <a:gd name="T47" fmla="*/ 0 h 100"/>
                  <a:gd name="T48" fmla="*/ 0 w 101"/>
                  <a:gd name="T49" fmla="*/ 0 h 100"/>
                  <a:gd name="T50" fmla="*/ 0 w 101"/>
                  <a:gd name="T51" fmla="*/ 0 h 100"/>
                  <a:gd name="T52" fmla="*/ 0 w 101"/>
                  <a:gd name="T53" fmla="*/ 0 h 100"/>
                  <a:gd name="T54" fmla="*/ 0 w 101"/>
                  <a:gd name="T55" fmla="*/ 0 h 100"/>
                  <a:gd name="T56" fmla="*/ 0 w 101"/>
                  <a:gd name="T57" fmla="*/ 0 h 100"/>
                  <a:gd name="T58" fmla="*/ 0 w 101"/>
                  <a:gd name="T59" fmla="*/ 0 h 100"/>
                  <a:gd name="T60" fmla="*/ 0 w 101"/>
                  <a:gd name="T61" fmla="*/ 0 h 100"/>
                  <a:gd name="T62" fmla="*/ 0 w 101"/>
                  <a:gd name="T63" fmla="*/ 0 h 100"/>
                  <a:gd name="T64" fmla="*/ 0 w 101"/>
                  <a:gd name="T65" fmla="*/ 0 h 100"/>
                  <a:gd name="T66" fmla="*/ 0 w 101"/>
                  <a:gd name="T67" fmla="*/ 0 h 100"/>
                  <a:gd name="T68" fmla="*/ 0 w 101"/>
                  <a:gd name="T69" fmla="*/ 0 h 100"/>
                  <a:gd name="T70" fmla="*/ 0 w 101"/>
                  <a:gd name="T71" fmla="*/ 0 h 100"/>
                  <a:gd name="T72" fmla="*/ 0 w 101"/>
                  <a:gd name="T73" fmla="*/ 0 h 100"/>
                  <a:gd name="T74" fmla="*/ 0 w 101"/>
                  <a:gd name="T75" fmla="*/ 0 h 100"/>
                  <a:gd name="T76" fmla="*/ 0 w 101"/>
                  <a:gd name="T77" fmla="*/ 0 h 100"/>
                  <a:gd name="T78" fmla="*/ 0 w 101"/>
                  <a:gd name="T79" fmla="*/ 0 h 100"/>
                  <a:gd name="T80" fmla="*/ 0 w 101"/>
                  <a:gd name="T81" fmla="*/ 0 h 100"/>
                  <a:gd name="T82" fmla="*/ 0 w 101"/>
                  <a:gd name="T83" fmla="*/ 0 h 100"/>
                  <a:gd name="T84" fmla="*/ 0 w 101"/>
                  <a:gd name="T85" fmla="*/ 0 h 100"/>
                  <a:gd name="T86" fmla="*/ 0 w 101"/>
                  <a:gd name="T87" fmla="*/ 0 h 100"/>
                  <a:gd name="T88" fmla="*/ 0 w 101"/>
                  <a:gd name="T89" fmla="*/ 0 h 1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1"/>
                  <a:gd name="T136" fmla="*/ 0 h 100"/>
                  <a:gd name="T137" fmla="*/ 101 w 101"/>
                  <a:gd name="T138" fmla="*/ 100 h 10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1" h="100">
                    <a:moveTo>
                      <a:pt x="0" y="49"/>
                    </a:moveTo>
                    <a:lnTo>
                      <a:pt x="1" y="40"/>
                    </a:lnTo>
                    <a:lnTo>
                      <a:pt x="4" y="30"/>
                    </a:lnTo>
                    <a:lnTo>
                      <a:pt x="9" y="22"/>
                    </a:lnTo>
                    <a:lnTo>
                      <a:pt x="15" y="14"/>
                    </a:lnTo>
                    <a:lnTo>
                      <a:pt x="19" y="11"/>
                    </a:lnTo>
                    <a:lnTo>
                      <a:pt x="22" y="8"/>
                    </a:lnTo>
                    <a:lnTo>
                      <a:pt x="27" y="6"/>
                    </a:lnTo>
                    <a:lnTo>
                      <a:pt x="32" y="4"/>
                    </a:lnTo>
                    <a:lnTo>
                      <a:pt x="36" y="2"/>
                    </a:lnTo>
                    <a:lnTo>
                      <a:pt x="40" y="1"/>
                    </a:lnTo>
                    <a:lnTo>
                      <a:pt x="46" y="0"/>
                    </a:lnTo>
                    <a:lnTo>
                      <a:pt x="51" y="0"/>
                    </a:lnTo>
                    <a:lnTo>
                      <a:pt x="56" y="0"/>
                    </a:lnTo>
                    <a:lnTo>
                      <a:pt x="61" y="1"/>
                    </a:lnTo>
                    <a:lnTo>
                      <a:pt x="66" y="2"/>
                    </a:lnTo>
                    <a:lnTo>
                      <a:pt x="70" y="4"/>
                    </a:lnTo>
                    <a:lnTo>
                      <a:pt x="74" y="6"/>
                    </a:lnTo>
                    <a:lnTo>
                      <a:pt x="79" y="8"/>
                    </a:lnTo>
                    <a:lnTo>
                      <a:pt x="83" y="11"/>
                    </a:lnTo>
                    <a:lnTo>
                      <a:pt x="86" y="14"/>
                    </a:lnTo>
                    <a:lnTo>
                      <a:pt x="92" y="22"/>
                    </a:lnTo>
                    <a:lnTo>
                      <a:pt x="97" y="30"/>
                    </a:lnTo>
                    <a:lnTo>
                      <a:pt x="100" y="40"/>
                    </a:lnTo>
                    <a:lnTo>
                      <a:pt x="101" y="49"/>
                    </a:lnTo>
                    <a:lnTo>
                      <a:pt x="100" y="60"/>
                    </a:lnTo>
                    <a:lnTo>
                      <a:pt x="97" y="68"/>
                    </a:lnTo>
                    <a:lnTo>
                      <a:pt x="92" y="78"/>
                    </a:lnTo>
                    <a:lnTo>
                      <a:pt x="86" y="85"/>
                    </a:lnTo>
                    <a:lnTo>
                      <a:pt x="79" y="92"/>
                    </a:lnTo>
                    <a:lnTo>
                      <a:pt x="70" y="96"/>
                    </a:lnTo>
                    <a:lnTo>
                      <a:pt x="61" y="99"/>
                    </a:lnTo>
                    <a:lnTo>
                      <a:pt x="51" y="100"/>
                    </a:lnTo>
                    <a:lnTo>
                      <a:pt x="46" y="100"/>
                    </a:lnTo>
                    <a:lnTo>
                      <a:pt x="40" y="99"/>
                    </a:lnTo>
                    <a:lnTo>
                      <a:pt x="36" y="98"/>
                    </a:lnTo>
                    <a:lnTo>
                      <a:pt x="32" y="96"/>
                    </a:lnTo>
                    <a:lnTo>
                      <a:pt x="27" y="94"/>
                    </a:lnTo>
                    <a:lnTo>
                      <a:pt x="22" y="92"/>
                    </a:lnTo>
                    <a:lnTo>
                      <a:pt x="19" y="89"/>
                    </a:lnTo>
                    <a:lnTo>
                      <a:pt x="15" y="85"/>
                    </a:lnTo>
                    <a:lnTo>
                      <a:pt x="9" y="78"/>
                    </a:lnTo>
                    <a:lnTo>
                      <a:pt x="4" y="68"/>
                    </a:lnTo>
                    <a:lnTo>
                      <a:pt x="1" y="60"/>
                    </a:lnTo>
                    <a:lnTo>
                      <a:pt x="0" y="49"/>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96" name="Freeform 169"/>
              <p:cNvSpPr>
                <a:spLocks/>
              </p:cNvSpPr>
              <p:nvPr/>
            </p:nvSpPr>
            <p:spPr bwMode="auto">
              <a:xfrm>
                <a:off x="1396" y="2867"/>
                <a:ext cx="244" cy="153"/>
              </a:xfrm>
              <a:custGeom>
                <a:avLst/>
                <a:gdLst>
                  <a:gd name="T0" fmla="*/ 0 w 733"/>
                  <a:gd name="T1" fmla="*/ 0 h 461"/>
                  <a:gd name="T2" fmla="*/ 0 w 733"/>
                  <a:gd name="T3" fmla="*/ 0 h 461"/>
                  <a:gd name="T4" fmla="*/ 0 w 733"/>
                  <a:gd name="T5" fmla="*/ 0 h 461"/>
                  <a:gd name="T6" fmla="*/ 0 w 733"/>
                  <a:gd name="T7" fmla="*/ 0 h 461"/>
                  <a:gd name="T8" fmla="*/ 0 w 733"/>
                  <a:gd name="T9" fmla="*/ 0 h 461"/>
                  <a:gd name="T10" fmla="*/ 0 w 733"/>
                  <a:gd name="T11" fmla="*/ 0 h 461"/>
                  <a:gd name="T12" fmla="*/ 0 w 733"/>
                  <a:gd name="T13" fmla="*/ 0 h 461"/>
                  <a:gd name="T14" fmla="*/ 0 w 733"/>
                  <a:gd name="T15" fmla="*/ 0 h 461"/>
                  <a:gd name="T16" fmla="*/ 0 w 733"/>
                  <a:gd name="T17" fmla="*/ 0 h 461"/>
                  <a:gd name="T18" fmla="*/ 0 w 733"/>
                  <a:gd name="T19" fmla="*/ 0 h 461"/>
                  <a:gd name="T20" fmla="*/ 0 w 733"/>
                  <a:gd name="T21" fmla="*/ 0 h 461"/>
                  <a:gd name="T22" fmla="*/ 0 w 733"/>
                  <a:gd name="T23" fmla="*/ 0 h 461"/>
                  <a:gd name="T24" fmla="*/ 0 w 733"/>
                  <a:gd name="T25" fmla="*/ 0 h 461"/>
                  <a:gd name="T26" fmla="*/ 0 w 733"/>
                  <a:gd name="T27" fmla="*/ 0 h 461"/>
                  <a:gd name="T28" fmla="*/ 0 w 733"/>
                  <a:gd name="T29" fmla="*/ 0 h 461"/>
                  <a:gd name="T30" fmla="*/ 0 w 733"/>
                  <a:gd name="T31" fmla="*/ 0 h 461"/>
                  <a:gd name="T32" fmla="*/ 0 w 733"/>
                  <a:gd name="T33" fmla="*/ 0 h 461"/>
                  <a:gd name="T34" fmla="*/ 0 w 733"/>
                  <a:gd name="T35" fmla="*/ 0 h 461"/>
                  <a:gd name="T36" fmla="*/ 0 w 733"/>
                  <a:gd name="T37" fmla="*/ 0 h 461"/>
                  <a:gd name="T38" fmla="*/ 0 w 733"/>
                  <a:gd name="T39" fmla="*/ 0 h 461"/>
                  <a:gd name="T40" fmla="*/ 0 w 733"/>
                  <a:gd name="T41" fmla="*/ 0 h 461"/>
                  <a:gd name="T42" fmla="*/ 0 w 733"/>
                  <a:gd name="T43" fmla="*/ 0 h 461"/>
                  <a:gd name="T44" fmla="*/ 0 w 733"/>
                  <a:gd name="T45" fmla="*/ 0 h 461"/>
                  <a:gd name="T46" fmla="*/ 0 w 733"/>
                  <a:gd name="T47" fmla="*/ 0 h 461"/>
                  <a:gd name="T48" fmla="*/ 0 w 733"/>
                  <a:gd name="T49" fmla="*/ 0 h 461"/>
                  <a:gd name="T50" fmla="*/ 0 w 733"/>
                  <a:gd name="T51" fmla="*/ 0 h 461"/>
                  <a:gd name="T52" fmla="*/ 0 w 733"/>
                  <a:gd name="T53" fmla="*/ 0 h 461"/>
                  <a:gd name="T54" fmla="*/ 0 w 733"/>
                  <a:gd name="T55" fmla="*/ 0 h 461"/>
                  <a:gd name="T56" fmla="*/ 0 w 733"/>
                  <a:gd name="T57" fmla="*/ 0 h 461"/>
                  <a:gd name="T58" fmla="*/ 0 w 733"/>
                  <a:gd name="T59" fmla="*/ 0 h 461"/>
                  <a:gd name="T60" fmla="*/ 0 w 733"/>
                  <a:gd name="T61" fmla="*/ 0 h 461"/>
                  <a:gd name="T62" fmla="*/ 0 w 733"/>
                  <a:gd name="T63" fmla="*/ 0 h 461"/>
                  <a:gd name="T64" fmla="*/ 0 w 733"/>
                  <a:gd name="T65" fmla="*/ 0 h 461"/>
                  <a:gd name="T66" fmla="*/ 0 w 733"/>
                  <a:gd name="T67" fmla="*/ 0 h 461"/>
                  <a:gd name="T68" fmla="*/ 0 w 733"/>
                  <a:gd name="T69" fmla="*/ 0 h 461"/>
                  <a:gd name="T70" fmla="*/ 0 w 733"/>
                  <a:gd name="T71" fmla="*/ 0 h 461"/>
                  <a:gd name="T72" fmla="*/ 0 w 733"/>
                  <a:gd name="T73" fmla="*/ 0 h 461"/>
                  <a:gd name="T74" fmla="*/ 0 w 733"/>
                  <a:gd name="T75" fmla="*/ 0 h 461"/>
                  <a:gd name="T76" fmla="*/ 0 w 733"/>
                  <a:gd name="T77" fmla="*/ 0 h 461"/>
                  <a:gd name="T78" fmla="*/ 0 w 733"/>
                  <a:gd name="T79" fmla="*/ 0 h 461"/>
                  <a:gd name="T80" fmla="*/ 0 w 733"/>
                  <a:gd name="T81" fmla="*/ 0 h 461"/>
                  <a:gd name="T82" fmla="*/ 0 w 733"/>
                  <a:gd name="T83" fmla="*/ 0 h 4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3"/>
                  <a:gd name="T127" fmla="*/ 0 h 461"/>
                  <a:gd name="T128" fmla="*/ 733 w 733"/>
                  <a:gd name="T129" fmla="*/ 461 h 4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3" h="461">
                    <a:moveTo>
                      <a:pt x="728" y="50"/>
                    </a:moveTo>
                    <a:lnTo>
                      <a:pt x="728" y="50"/>
                    </a:lnTo>
                    <a:lnTo>
                      <a:pt x="728" y="49"/>
                    </a:lnTo>
                    <a:lnTo>
                      <a:pt x="728" y="46"/>
                    </a:lnTo>
                    <a:lnTo>
                      <a:pt x="727" y="40"/>
                    </a:lnTo>
                    <a:lnTo>
                      <a:pt x="725" y="34"/>
                    </a:lnTo>
                    <a:lnTo>
                      <a:pt x="725" y="32"/>
                    </a:lnTo>
                    <a:lnTo>
                      <a:pt x="718" y="0"/>
                    </a:lnTo>
                    <a:lnTo>
                      <a:pt x="686" y="6"/>
                    </a:lnTo>
                    <a:lnTo>
                      <a:pt x="669" y="8"/>
                    </a:lnTo>
                    <a:lnTo>
                      <a:pt x="48" y="119"/>
                    </a:lnTo>
                    <a:lnTo>
                      <a:pt x="31" y="121"/>
                    </a:lnTo>
                    <a:lnTo>
                      <a:pt x="0" y="127"/>
                    </a:lnTo>
                    <a:lnTo>
                      <a:pt x="5" y="160"/>
                    </a:lnTo>
                    <a:lnTo>
                      <a:pt x="5" y="162"/>
                    </a:lnTo>
                    <a:lnTo>
                      <a:pt x="6" y="167"/>
                    </a:lnTo>
                    <a:lnTo>
                      <a:pt x="7" y="173"/>
                    </a:lnTo>
                    <a:lnTo>
                      <a:pt x="7" y="175"/>
                    </a:lnTo>
                    <a:lnTo>
                      <a:pt x="7" y="176"/>
                    </a:lnTo>
                    <a:lnTo>
                      <a:pt x="7" y="177"/>
                    </a:lnTo>
                    <a:lnTo>
                      <a:pt x="8" y="178"/>
                    </a:lnTo>
                    <a:lnTo>
                      <a:pt x="8" y="179"/>
                    </a:lnTo>
                    <a:lnTo>
                      <a:pt x="8" y="180"/>
                    </a:lnTo>
                    <a:lnTo>
                      <a:pt x="8" y="181"/>
                    </a:lnTo>
                    <a:lnTo>
                      <a:pt x="15" y="213"/>
                    </a:lnTo>
                    <a:lnTo>
                      <a:pt x="26" y="244"/>
                    </a:lnTo>
                    <a:lnTo>
                      <a:pt x="39" y="273"/>
                    </a:lnTo>
                    <a:lnTo>
                      <a:pt x="56" y="301"/>
                    </a:lnTo>
                    <a:lnTo>
                      <a:pt x="74" y="328"/>
                    </a:lnTo>
                    <a:lnTo>
                      <a:pt x="96" y="352"/>
                    </a:lnTo>
                    <a:lnTo>
                      <a:pt x="120" y="375"/>
                    </a:lnTo>
                    <a:lnTo>
                      <a:pt x="147" y="395"/>
                    </a:lnTo>
                    <a:lnTo>
                      <a:pt x="162" y="405"/>
                    </a:lnTo>
                    <a:lnTo>
                      <a:pt x="178" y="414"/>
                    </a:lnTo>
                    <a:lnTo>
                      <a:pt x="194" y="423"/>
                    </a:lnTo>
                    <a:lnTo>
                      <a:pt x="210" y="430"/>
                    </a:lnTo>
                    <a:lnTo>
                      <a:pt x="227" y="437"/>
                    </a:lnTo>
                    <a:lnTo>
                      <a:pt x="244" y="443"/>
                    </a:lnTo>
                    <a:lnTo>
                      <a:pt x="262" y="448"/>
                    </a:lnTo>
                    <a:lnTo>
                      <a:pt x="280" y="453"/>
                    </a:lnTo>
                    <a:lnTo>
                      <a:pt x="298" y="456"/>
                    </a:lnTo>
                    <a:lnTo>
                      <a:pt x="316" y="458"/>
                    </a:lnTo>
                    <a:lnTo>
                      <a:pt x="335" y="460"/>
                    </a:lnTo>
                    <a:lnTo>
                      <a:pt x="354" y="461"/>
                    </a:lnTo>
                    <a:lnTo>
                      <a:pt x="372" y="461"/>
                    </a:lnTo>
                    <a:lnTo>
                      <a:pt x="391" y="460"/>
                    </a:lnTo>
                    <a:lnTo>
                      <a:pt x="410" y="458"/>
                    </a:lnTo>
                    <a:lnTo>
                      <a:pt x="428" y="455"/>
                    </a:lnTo>
                    <a:lnTo>
                      <a:pt x="447" y="452"/>
                    </a:lnTo>
                    <a:lnTo>
                      <a:pt x="465" y="446"/>
                    </a:lnTo>
                    <a:lnTo>
                      <a:pt x="483" y="441"/>
                    </a:lnTo>
                    <a:lnTo>
                      <a:pt x="500" y="435"/>
                    </a:lnTo>
                    <a:lnTo>
                      <a:pt x="518" y="428"/>
                    </a:lnTo>
                    <a:lnTo>
                      <a:pt x="534" y="420"/>
                    </a:lnTo>
                    <a:lnTo>
                      <a:pt x="551" y="411"/>
                    </a:lnTo>
                    <a:lnTo>
                      <a:pt x="567" y="403"/>
                    </a:lnTo>
                    <a:lnTo>
                      <a:pt x="581" y="392"/>
                    </a:lnTo>
                    <a:lnTo>
                      <a:pt x="596" y="382"/>
                    </a:lnTo>
                    <a:lnTo>
                      <a:pt x="611" y="370"/>
                    </a:lnTo>
                    <a:lnTo>
                      <a:pt x="625" y="358"/>
                    </a:lnTo>
                    <a:lnTo>
                      <a:pt x="638" y="346"/>
                    </a:lnTo>
                    <a:lnTo>
                      <a:pt x="650" y="332"/>
                    </a:lnTo>
                    <a:lnTo>
                      <a:pt x="662" y="318"/>
                    </a:lnTo>
                    <a:lnTo>
                      <a:pt x="673" y="303"/>
                    </a:lnTo>
                    <a:lnTo>
                      <a:pt x="691" y="274"/>
                    </a:lnTo>
                    <a:lnTo>
                      <a:pt x="706" y="245"/>
                    </a:lnTo>
                    <a:lnTo>
                      <a:pt x="717" y="215"/>
                    </a:lnTo>
                    <a:lnTo>
                      <a:pt x="726" y="183"/>
                    </a:lnTo>
                    <a:lnTo>
                      <a:pt x="731" y="152"/>
                    </a:lnTo>
                    <a:lnTo>
                      <a:pt x="733" y="119"/>
                    </a:lnTo>
                    <a:lnTo>
                      <a:pt x="733" y="87"/>
                    </a:lnTo>
                    <a:lnTo>
                      <a:pt x="729" y="54"/>
                    </a:lnTo>
                    <a:lnTo>
                      <a:pt x="729" y="53"/>
                    </a:lnTo>
                    <a:lnTo>
                      <a:pt x="729" y="52"/>
                    </a:lnTo>
                    <a:lnTo>
                      <a:pt x="728" y="51"/>
                    </a:lnTo>
                    <a:lnTo>
                      <a:pt x="728" y="5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97" name="Freeform 170"/>
              <p:cNvSpPr>
                <a:spLocks/>
              </p:cNvSpPr>
              <p:nvPr/>
            </p:nvSpPr>
            <p:spPr bwMode="auto">
              <a:xfrm>
                <a:off x="1409" y="2879"/>
                <a:ext cx="220"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8"/>
                    </a:lnTo>
                    <a:lnTo>
                      <a:pt x="657" y="17"/>
                    </a:lnTo>
                    <a:lnTo>
                      <a:pt x="654" y="0"/>
                    </a:lnTo>
                    <a:lnTo>
                      <a:pt x="638" y="3"/>
                    </a:lnTo>
                    <a:lnTo>
                      <a:pt x="16" y="114"/>
                    </a:lnTo>
                    <a:lnTo>
                      <a:pt x="0" y="116"/>
                    </a:lnTo>
                    <a:lnTo>
                      <a:pt x="0" y="118"/>
                    </a:lnTo>
                    <a:lnTo>
                      <a:pt x="1" y="123"/>
                    </a:lnTo>
                    <a:lnTo>
                      <a:pt x="2" y="129"/>
                    </a:lnTo>
                    <a:lnTo>
                      <a:pt x="2" y="132"/>
                    </a:lnTo>
                    <a:lnTo>
                      <a:pt x="2" y="133"/>
                    </a:lnTo>
                    <a:lnTo>
                      <a:pt x="2" y="134"/>
                    </a:lnTo>
                    <a:lnTo>
                      <a:pt x="3" y="135"/>
                    </a:lnTo>
                    <a:lnTo>
                      <a:pt x="3" y="136"/>
                    </a:lnTo>
                    <a:lnTo>
                      <a:pt x="3" y="137"/>
                    </a:lnTo>
                    <a:lnTo>
                      <a:pt x="3" y="138"/>
                    </a:lnTo>
                    <a:lnTo>
                      <a:pt x="9" y="167"/>
                    </a:lnTo>
                    <a:lnTo>
                      <a:pt x="19" y="194"/>
                    </a:lnTo>
                    <a:lnTo>
                      <a:pt x="30" y="221"/>
                    </a:lnTo>
                    <a:lnTo>
                      <a:pt x="45" y="245"/>
                    </a:lnTo>
                    <a:lnTo>
                      <a:pt x="62" y="269"/>
                    </a:lnTo>
                    <a:lnTo>
                      <a:pt x="82" y="291"/>
                    </a:lnTo>
                    <a:lnTo>
                      <a:pt x="104" y="312"/>
                    </a:lnTo>
                    <a:lnTo>
                      <a:pt x="128" y="330"/>
                    </a:lnTo>
                    <a:lnTo>
                      <a:pt x="142" y="338"/>
                    </a:lnTo>
                    <a:lnTo>
                      <a:pt x="156" y="347"/>
                    </a:lnTo>
                    <a:lnTo>
                      <a:pt x="170" y="354"/>
                    </a:lnTo>
                    <a:lnTo>
                      <a:pt x="185" y="362"/>
                    </a:lnTo>
                    <a:lnTo>
                      <a:pt x="201" y="368"/>
                    </a:lnTo>
                    <a:lnTo>
                      <a:pt x="217" y="373"/>
                    </a:lnTo>
                    <a:lnTo>
                      <a:pt x="233" y="377"/>
                    </a:lnTo>
                    <a:lnTo>
                      <a:pt x="249" y="382"/>
                    </a:lnTo>
                    <a:lnTo>
                      <a:pt x="266" y="385"/>
                    </a:lnTo>
                    <a:lnTo>
                      <a:pt x="283" y="387"/>
                    </a:lnTo>
                    <a:lnTo>
                      <a:pt x="299" y="388"/>
                    </a:lnTo>
                    <a:lnTo>
                      <a:pt x="316" y="389"/>
                    </a:lnTo>
                    <a:lnTo>
                      <a:pt x="334" y="389"/>
                    </a:lnTo>
                    <a:lnTo>
                      <a:pt x="351" y="388"/>
                    </a:lnTo>
                    <a:lnTo>
                      <a:pt x="368" y="386"/>
                    </a:lnTo>
                    <a:lnTo>
                      <a:pt x="384" y="384"/>
                    </a:lnTo>
                    <a:lnTo>
                      <a:pt x="401" y="381"/>
                    </a:lnTo>
                    <a:lnTo>
                      <a:pt x="417" y="376"/>
                    </a:lnTo>
                    <a:lnTo>
                      <a:pt x="434" y="372"/>
                    </a:lnTo>
                    <a:lnTo>
                      <a:pt x="450" y="366"/>
                    </a:lnTo>
                    <a:lnTo>
                      <a:pt x="466" y="359"/>
                    </a:lnTo>
                    <a:lnTo>
                      <a:pt x="481" y="353"/>
                    </a:lnTo>
                    <a:lnTo>
                      <a:pt x="496" y="345"/>
                    </a:lnTo>
                    <a:lnTo>
                      <a:pt x="511" y="336"/>
                    </a:lnTo>
                    <a:lnTo>
                      <a:pt x="524" y="328"/>
                    </a:lnTo>
                    <a:lnTo>
                      <a:pt x="538" y="317"/>
                    </a:lnTo>
                    <a:lnTo>
                      <a:pt x="551" y="306"/>
                    </a:lnTo>
                    <a:lnTo>
                      <a:pt x="564" y="296"/>
                    </a:lnTo>
                    <a:lnTo>
                      <a:pt x="575" y="284"/>
                    </a:lnTo>
                    <a:lnTo>
                      <a:pt x="587" y="273"/>
                    </a:lnTo>
                    <a:lnTo>
                      <a:pt x="598" y="260"/>
                    </a:lnTo>
                    <a:lnTo>
                      <a:pt x="607" y="246"/>
                    </a:lnTo>
                    <a:lnTo>
                      <a:pt x="623" y="221"/>
                    </a:lnTo>
                    <a:lnTo>
                      <a:pt x="637" y="194"/>
                    </a:lnTo>
                    <a:lnTo>
                      <a:pt x="647" y="167"/>
                    </a:lnTo>
                    <a:lnTo>
                      <a:pt x="655" y="138"/>
                    </a:lnTo>
                    <a:lnTo>
                      <a:pt x="660" y="109"/>
                    </a:lnTo>
                    <a:lnTo>
                      <a:pt x="662" y="81"/>
                    </a:lnTo>
                    <a:lnTo>
                      <a:pt x="661" y="51"/>
                    </a:lnTo>
                    <a:lnTo>
                      <a:pt x="658" y="22"/>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98" name="Freeform 171"/>
              <p:cNvSpPr>
                <a:spLocks/>
              </p:cNvSpPr>
              <p:nvPr/>
            </p:nvSpPr>
            <p:spPr bwMode="auto">
              <a:xfrm>
                <a:off x="1421" y="2892"/>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3"/>
                    </a:moveTo>
                    <a:lnTo>
                      <a:pt x="325" y="315"/>
                    </a:lnTo>
                    <a:lnTo>
                      <a:pt x="309" y="317"/>
                    </a:lnTo>
                    <a:lnTo>
                      <a:pt x="295" y="318"/>
                    </a:lnTo>
                    <a:lnTo>
                      <a:pt x="279" y="318"/>
                    </a:lnTo>
                    <a:lnTo>
                      <a:pt x="264" y="317"/>
                    </a:lnTo>
                    <a:lnTo>
                      <a:pt x="248" y="316"/>
                    </a:lnTo>
                    <a:lnTo>
                      <a:pt x="233" y="314"/>
                    </a:lnTo>
                    <a:lnTo>
                      <a:pt x="218" y="311"/>
                    </a:lnTo>
                    <a:lnTo>
                      <a:pt x="203" y="308"/>
                    </a:lnTo>
                    <a:lnTo>
                      <a:pt x="189" y="304"/>
                    </a:lnTo>
                    <a:lnTo>
                      <a:pt x="175" y="299"/>
                    </a:lnTo>
                    <a:lnTo>
                      <a:pt x="161" y="293"/>
                    </a:lnTo>
                    <a:lnTo>
                      <a:pt x="147" y="287"/>
                    </a:lnTo>
                    <a:lnTo>
                      <a:pt x="134" y="280"/>
                    </a:lnTo>
                    <a:lnTo>
                      <a:pt x="122" y="273"/>
                    </a:lnTo>
                    <a:lnTo>
                      <a:pt x="109" y="264"/>
                    </a:lnTo>
                    <a:lnTo>
                      <a:pt x="89" y="248"/>
                    </a:lnTo>
                    <a:lnTo>
                      <a:pt x="70" y="231"/>
                    </a:lnTo>
                    <a:lnTo>
                      <a:pt x="54" y="213"/>
                    </a:lnTo>
                    <a:lnTo>
                      <a:pt x="39" y="193"/>
                    </a:lnTo>
                    <a:lnTo>
                      <a:pt x="25" y="172"/>
                    </a:lnTo>
                    <a:lnTo>
                      <a:pt x="15" y="151"/>
                    </a:lnTo>
                    <a:lnTo>
                      <a:pt x="6" y="128"/>
                    </a:lnTo>
                    <a:lnTo>
                      <a:pt x="0" y="104"/>
                    </a:lnTo>
                    <a:lnTo>
                      <a:pt x="589" y="0"/>
                    </a:lnTo>
                    <a:lnTo>
                      <a:pt x="591" y="28"/>
                    </a:lnTo>
                    <a:lnTo>
                      <a:pt x="590" y="54"/>
                    </a:lnTo>
                    <a:lnTo>
                      <a:pt x="587" y="81"/>
                    </a:lnTo>
                    <a:lnTo>
                      <a:pt x="581" y="107"/>
                    </a:lnTo>
                    <a:lnTo>
                      <a:pt x="572" y="132"/>
                    </a:lnTo>
                    <a:lnTo>
                      <a:pt x="561" y="156"/>
                    </a:lnTo>
                    <a:lnTo>
                      <a:pt x="547" y="179"/>
                    </a:lnTo>
                    <a:lnTo>
                      <a:pt x="532" y="201"/>
                    </a:lnTo>
                    <a:lnTo>
                      <a:pt x="514" y="222"/>
                    </a:lnTo>
                    <a:lnTo>
                      <a:pt x="494" y="241"/>
                    </a:lnTo>
                    <a:lnTo>
                      <a:pt x="473" y="258"/>
                    </a:lnTo>
                    <a:lnTo>
                      <a:pt x="449" y="273"/>
                    </a:lnTo>
                    <a:lnTo>
                      <a:pt x="424" y="287"/>
                    </a:lnTo>
                    <a:lnTo>
                      <a:pt x="397" y="298"/>
                    </a:lnTo>
                    <a:lnTo>
                      <a:pt x="370" y="307"/>
                    </a:lnTo>
                    <a:lnTo>
                      <a:pt x="340" y="313"/>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99" name="Freeform 172"/>
              <p:cNvSpPr>
                <a:spLocks/>
              </p:cNvSpPr>
              <p:nvPr/>
            </p:nvSpPr>
            <p:spPr bwMode="auto">
              <a:xfrm>
                <a:off x="1499" y="2846"/>
                <a:ext cx="26" cy="45"/>
              </a:xfrm>
              <a:custGeom>
                <a:avLst/>
                <a:gdLst>
                  <a:gd name="T0" fmla="*/ 0 w 76"/>
                  <a:gd name="T1" fmla="*/ 0 h 136"/>
                  <a:gd name="T2" fmla="*/ 0 w 76"/>
                  <a:gd name="T3" fmla="*/ 0 h 136"/>
                  <a:gd name="T4" fmla="*/ 0 w 76"/>
                  <a:gd name="T5" fmla="*/ 0 h 136"/>
                  <a:gd name="T6" fmla="*/ 0 w 76"/>
                  <a:gd name="T7" fmla="*/ 0 h 136"/>
                  <a:gd name="T8" fmla="*/ 0 w 76"/>
                  <a:gd name="T9" fmla="*/ 0 h 136"/>
                  <a:gd name="T10" fmla="*/ 0 60000 65536"/>
                  <a:gd name="T11" fmla="*/ 0 60000 65536"/>
                  <a:gd name="T12" fmla="*/ 0 60000 65536"/>
                  <a:gd name="T13" fmla="*/ 0 60000 65536"/>
                  <a:gd name="T14" fmla="*/ 0 60000 65536"/>
                  <a:gd name="T15" fmla="*/ 0 w 76"/>
                  <a:gd name="T16" fmla="*/ 0 h 136"/>
                  <a:gd name="T17" fmla="*/ 76 w 76"/>
                  <a:gd name="T18" fmla="*/ 136 h 136"/>
                </a:gdLst>
                <a:ahLst/>
                <a:cxnLst>
                  <a:cxn ang="T10">
                    <a:pos x="T0" y="T1"/>
                  </a:cxn>
                  <a:cxn ang="T11">
                    <a:pos x="T2" y="T3"/>
                  </a:cxn>
                  <a:cxn ang="T12">
                    <a:pos x="T4" y="T5"/>
                  </a:cxn>
                  <a:cxn ang="T13">
                    <a:pos x="T6" y="T7"/>
                  </a:cxn>
                  <a:cxn ang="T14">
                    <a:pos x="T8" y="T9"/>
                  </a:cxn>
                </a:cxnLst>
                <a:rect l="T15" t="T16" r="T17" b="T18"/>
                <a:pathLst>
                  <a:path w="76" h="136">
                    <a:moveTo>
                      <a:pt x="0" y="10"/>
                    </a:moveTo>
                    <a:lnTo>
                      <a:pt x="22" y="136"/>
                    </a:lnTo>
                    <a:lnTo>
                      <a:pt x="76" y="127"/>
                    </a:lnTo>
                    <a:lnTo>
                      <a:pt x="54" y="0"/>
                    </a:lnTo>
                    <a:lnTo>
                      <a:pt x="0" y="1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00" name="Freeform 173"/>
              <p:cNvSpPr>
                <a:spLocks/>
              </p:cNvSpPr>
              <p:nvPr/>
            </p:nvSpPr>
            <p:spPr bwMode="auto">
              <a:xfrm>
                <a:off x="1048" y="2928"/>
                <a:ext cx="245" cy="153"/>
              </a:xfrm>
              <a:custGeom>
                <a:avLst/>
                <a:gdLst>
                  <a:gd name="T0" fmla="*/ 0 w 734"/>
                  <a:gd name="T1" fmla="*/ 0 h 460"/>
                  <a:gd name="T2" fmla="*/ 0 w 734"/>
                  <a:gd name="T3" fmla="*/ 0 h 460"/>
                  <a:gd name="T4" fmla="*/ 0 w 734"/>
                  <a:gd name="T5" fmla="*/ 0 h 460"/>
                  <a:gd name="T6" fmla="*/ 0 w 734"/>
                  <a:gd name="T7" fmla="*/ 0 h 460"/>
                  <a:gd name="T8" fmla="*/ 0 w 734"/>
                  <a:gd name="T9" fmla="*/ 0 h 460"/>
                  <a:gd name="T10" fmla="*/ 0 w 734"/>
                  <a:gd name="T11" fmla="*/ 0 h 460"/>
                  <a:gd name="T12" fmla="*/ 0 w 734"/>
                  <a:gd name="T13" fmla="*/ 0 h 460"/>
                  <a:gd name="T14" fmla="*/ 0 w 734"/>
                  <a:gd name="T15" fmla="*/ 0 h 460"/>
                  <a:gd name="T16" fmla="*/ 0 w 734"/>
                  <a:gd name="T17" fmla="*/ 0 h 460"/>
                  <a:gd name="T18" fmla="*/ 0 w 734"/>
                  <a:gd name="T19" fmla="*/ 0 h 460"/>
                  <a:gd name="T20" fmla="*/ 0 w 734"/>
                  <a:gd name="T21" fmla="*/ 0 h 460"/>
                  <a:gd name="T22" fmla="*/ 0 w 734"/>
                  <a:gd name="T23" fmla="*/ 0 h 460"/>
                  <a:gd name="T24" fmla="*/ 0 w 734"/>
                  <a:gd name="T25" fmla="*/ 0 h 460"/>
                  <a:gd name="T26" fmla="*/ 0 w 734"/>
                  <a:gd name="T27" fmla="*/ 0 h 460"/>
                  <a:gd name="T28" fmla="*/ 0 w 734"/>
                  <a:gd name="T29" fmla="*/ 0 h 460"/>
                  <a:gd name="T30" fmla="*/ 0 w 734"/>
                  <a:gd name="T31" fmla="*/ 0 h 460"/>
                  <a:gd name="T32" fmla="*/ 0 w 734"/>
                  <a:gd name="T33" fmla="*/ 0 h 460"/>
                  <a:gd name="T34" fmla="*/ 0 w 734"/>
                  <a:gd name="T35" fmla="*/ 0 h 460"/>
                  <a:gd name="T36" fmla="*/ 0 w 734"/>
                  <a:gd name="T37" fmla="*/ 0 h 460"/>
                  <a:gd name="T38" fmla="*/ 0 w 734"/>
                  <a:gd name="T39" fmla="*/ 0 h 460"/>
                  <a:gd name="T40" fmla="*/ 0 w 734"/>
                  <a:gd name="T41" fmla="*/ 0 h 460"/>
                  <a:gd name="T42" fmla="*/ 0 w 734"/>
                  <a:gd name="T43" fmla="*/ 0 h 460"/>
                  <a:gd name="T44" fmla="*/ 0 w 734"/>
                  <a:gd name="T45" fmla="*/ 0 h 460"/>
                  <a:gd name="T46" fmla="*/ 0 w 734"/>
                  <a:gd name="T47" fmla="*/ 0 h 460"/>
                  <a:gd name="T48" fmla="*/ 0 w 734"/>
                  <a:gd name="T49" fmla="*/ 0 h 460"/>
                  <a:gd name="T50" fmla="*/ 0 w 734"/>
                  <a:gd name="T51" fmla="*/ 0 h 460"/>
                  <a:gd name="T52" fmla="*/ 0 w 734"/>
                  <a:gd name="T53" fmla="*/ 0 h 460"/>
                  <a:gd name="T54" fmla="*/ 0 w 734"/>
                  <a:gd name="T55" fmla="*/ 0 h 460"/>
                  <a:gd name="T56" fmla="*/ 0 w 734"/>
                  <a:gd name="T57" fmla="*/ 0 h 460"/>
                  <a:gd name="T58" fmla="*/ 0 w 734"/>
                  <a:gd name="T59" fmla="*/ 0 h 460"/>
                  <a:gd name="T60" fmla="*/ 0 w 734"/>
                  <a:gd name="T61" fmla="*/ 0 h 460"/>
                  <a:gd name="T62" fmla="*/ 0 w 734"/>
                  <a:gd name="T63" fmla="*/ 0 h 460"/>
                  <a:gd name="T64" fmla="*/ 0 w 734"/>
                  <a:gd name="T65" fmla="*/ 0 h 460"/>
                  <a:gd name="T66" fmla="*/ 0 w 734"/>
                  <a:gd name="T67" fmla="*/ 0 h 460"/>
                  <a:gd name="T68" fmla="*/ 0 w 734"/>
                  <a:gd name="T69" fmla="*/ 0 h 460"/>
                  <a:gd name="T70" fmla="*/ 0 w 734"/>
                  <a:gd name="T71" fmla="*/ 0 h 460"/>
                  <a:gd name="T72" fmla="*/ 0 w 734"/>
                  <a:gd name="T73" fmla="*/ 0 h 460"/>
                  <a:gd name="T74" fmla="*/ 0 w 734"/>
                  <a:gd name="T75" fmla="*/ 0 h 460"/>
                  <a:gd name="T76" fmla="*/ 0 w 734"/>
                  <a:gd name="T77" fmla="*/ 0 h 460"/>
                  <a:gd name="T78" fmla="*/ 0 w 734"/>
                  <a:gd name="T79" fmla="*/ 0 h 460"/>
                  <a:gd name="T80" fmla="*/ 0 w 734"/>
                  <a:gd name="T81" fmla="*/ 0 h 460"/>
                  <a:gd name="T82" fmla="*/ 0 w 734"/>
                  <a:gd name="T83" fmla="*/ 0 h 4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4"/>
                  <a:gd name="T127" fmla="*/ 0 h 460"/>
                  <a:gd name="T128" fmla="*/ 734 w 734"/>
                  <a:gd name="T129" fmla="*/ 460 h 46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4" h="460">
                    <a:moveTo>
                      <a:pt x="729" y="49"/>
                    </a:moveTo>
                    <a:lnTo>
                      <a:pt x="729" y="49"/>
                    </a:lnTo>
                    <a:lnTo>
                      <a:pt x="729" y="48"/>
                    </a:lnTo>
                    <a:lnTo>
                      <a:pt x="729" y="46"/>
                    </a:lnTo>
                    <a:lnTo>
                      <a:pt x="728" y="40"/>
                    </a:lnTo>
                    <a:lnTo>
                      <a:pt x="726" y="34"/>
                    </a:lnTo>
                    <a:lnTo>
                      <a:pt x="726" y="32"/>
                    </a:lnTo>
                    <a:lnTo>
                      <a:pt x="719" y="0"/>
                    </a:lnTo>
                    <a:lnTo>
                      <a:pt x="687" y="6"/>
                    </a:lnTo>
                    <a:lnTo>
                      <a:pt x="670" y="9"/>
                    </a:lnTo>
                    <a:lnTo>
                      <a:pt x="48" y="118"/>
                    </a:lnTo>
                    <a:lnTo>
                      <a:pt x="32" y="121"/>
                    </a:lnTo>
                    <a:lnTo>
                      <a:pt x="0" y="127"/>
                    </a:lnTo>
                    <a:lnTo>
                      <a:pt x="6" y="159"/>
                    </a:lnTo>
                    <a:lnTo>
                      <a:pt x="6" y="162"/>
                    </a:lnTo>
                    <a:lnTo>
                      <a:pt x="7" y="167"/>
                    </a:lnTo>
                    <a:lnTo>
                      <a:pt x="8" y="173"/>
                    </a:lnTo>
                    <a:lnTo>
                      <a:pt x="8" y="175"/>
                    </a:lnTo>
                    <a:lnTo>
                      <a:pt x="8" y="176"/>
                    </a:lnTo>
                    <a:lnTo>
                      <a:pt x="9" y="177"/>
                    </a:lnTo>
                    <a:lnTo>
                      <a:pt x="9" y="178"/>
                    </a:lnTo>
                    <a:lnTo>
                      <a:pt x="9" y="181"/>
                    </a:lnTo>
                    <a:lnTo>
                      <a:pt x="9" y="182"/>
                    </a:lnTo>
                    <a:lnTo>
                      <a:pt x="16" y="213"/>
                    </a:lnTo>
                    <a:lnTo>
                      <a:pt x="27" y="243"/>
                    </a:lnTo>
                    <a:lnTo>
                      <a:pt x="40" y="273"/>
                    </a:lnTo>
                    <a:lnTo>
                      <a:pt x="57" y="300"/>
                    </a:lnTo>
                    <a:lnTo>
                      <a:pt x="75" y="327"/>
                    </a:lnTo>
                    <a:lnTo>
                      <a:pt x="97" y="351"/>
                    </a:lnTo>
                    <a:lnTo>
                      <a:pt x="121" y="375"/>
                    </a:lnTo>
                    <a:lnTo>
                      <a:pt x="148" y="395"/>
                    </a:lnTo>
                    <a:lnTo>
                      <a:pt x="163" y="404"/>
                    </a:lnTo>
                    <a:lnTo>
                      <a:pt x="179" y="414"/>
                    </a:lnTo>
                    <a:lnTo>
                      <a:pt x="195" y="422"/>
                    </a:lnTo>
                    <a:lnTo>
                      <a:pt x="212" y="430"/>
                    </a:lnTo>
                    <a:lnTo>
                      <a:pt x="228" y="436"/>
                    </a:lnTo>
                    <a:lnTo>
                      <a:pt x="245" y="442"/>
                    </a:lnTo>
                    <a:lnTo>
                      <a:pt x="263" y="448"/>
                    </a:lnTo>
                    <a:lnTo>
                      <a:pt x="281" y="452"/>
                    </a:lnTo>
                    <a:lnTo>
                      <a:pt x="299" y="455"/>
                    </a:lnTo>
                    <a:lnTo>
                      <a:pt x="318" y="458"/>
                    </a:lnTo>
                    <a:lnTo>
                      <a:pt x="336" y="459"/>
                    </a:lnTo>
                    <a:lnTo>
                      <a:pt x="355" y="460"/>
                    </a:lnTo>
                    <a:lnTo>
                      <a:pt x="373" y="460"/>
                    </a:lnTo>
                    <a:lnTo>
                      <a:pt x="392" y="459"/>
                    </a:lnTo>
                    <a:lnTo>
                      <a:pt x="411" y="458"/>
                    </a:lnTo>
                    <a:lnTo>
                      <a:pt x="429" y="455"/>
                    </a:lnTo>
                    <a:lnTo>
                      <a:pt x="448" y="451"/>
                    </a:lnTo>
                    <a:lnTo>
                      <a:pt x="466" y="447"/>
                    </a:lnTo>
                    <a:lnTo>
                      <a:pt x="484" y="441"/>
                    </a:lnTo>
                    <a:lnTo>
                      <a:pt x="501" y="435"/>
                    </a:lnTo>
                    <a:lnTo>
                      <a:pt x="519" y="428"/>
                    </a:lnTo>
                    <a:lnTo>
                      <a:pt x="535" y="420"/>
                    </a:lnTo>
                    <a:lnTo>
                      <a:pt x="552" y="412"/>
                    </a:lnTo>
                    <a:lnTo>
                      <a:pt x="568" y="402"/>
                    </a:lnTo>
                    <a:lnTo>
                      <a:pt x="583" y="392"/>
                    </a:lnTo>
                    <a:lnTo>
                      <a:pt x="597" y="381"/>
                    </a:lnTo>
                    <a:lnTo>
                      <a:pt x="612" y="369"/>
                    </a:lnTo>
                    <a:lnTo>
                      <a:pt x="625" y="357"/>
                    </a:lnTo>
                    <a:lnTo>
                      <a:pt x="639" y="344"/>
                    </a:lnTo>
                    <a:lnTo>
                      <a:pt x="650" y="330"/>
                    </a:lnTo>
                    <a:lnTo>
                      <a:pt x="662" y="316"/>
                    </a:lnTo>
                    <a:lnTo>
                      <a:pt x="673" y="301"/>
                    </a:lnTo>
                    <a:lnTo>
                      <a:pt x="691" y="273"/>
                    </a:lnTo>
                    <a:lnTo>
                      <a:pt x="705" y="243"/>
                    </a:lnTo>
                    <a:lnTo>
                      <a:pt x="717" y="213"/>
                    </a:lnTo>
                    <a:lnTo>
                      <a:pt x="727" y="183"/>
                    </a:lnTo>
                    <a:lnTo>
                      <a:pt x="732" y="151"/>
                    </a:lnTo>
                    <a:lnTo>
                      <a:pt x="734" y="119"/>
                    </a:lnTo>
                    <a:lnTo>
                      <a:pt x="734" y="86"/>
                    </a:lnTo>
                    <a:lnTo>
                      <a:pt x="730" y="54"/>
                    </a:lnTo>
                    <a:lnTo>
                      <a:pt x="730" y="53"/>
                    </a:lnTo>
                    <a:lnTo>
                      <a:pt x="730" y="51"/>
                    </a:lnTo>
                    <a:lnTo>
                      <a:pt x="729" y="50"/>
                    </a:lnTo>
                    <a:lnTo>
                      <a:pt x="729" y="49"/>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01" name="Freeform 174"/>
              <p:cNvSpPr>
                <a:spLocks/>
              </p:cNvSpPr>
              <p:nvPr/>
            </p:nvSpPr>
            <p:spPr bwMode="auto">
              <a:xfrm>
                <a:off x="1061" y="2941"/>
                <a:ext cx="221"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7"/>
                    </a:lnTo>
                    <a:lnTo>
                      <a:pt x="657" y="15"/>
                    </a:lnTo>
                    <a:lnTo>
                      <a:pt x="654" y="0"/>
                    </a:lnTo>
                    <a:lnTo>
                      <a:pt x="638" y="3"/>
                    </a:lnTo>
                    <a:lnTo>
                      <a:pt x="16" y="112"/>
                    </a:lnTo>
                    <a:lnTo>
                      <a:pt x="0" y="115"/>
                    </a:lnTo>
                    <a:lnTo>
                      <a:pt x="0" y="117"/>
                    </a:lnTo>
                    <a:lnTo>
                      <a:pt x="1" y="123"/>
                    </a:lnTo>
                    <a:lnTo>
                      <a:pt x="2" y="129"/>
                    </a:lnTo>
                    <a:lnTo>
                      <a:pt x="2" y="131"/>
                    </a:lnTo>
                    <a:lnTo>
                      <a:pt x="2" y="132"/>
                    </a:lnTo>
                    <a:lnTo>
                      <a:pt x="2" y="133"/>
                    </a:lnTo>
                    <a:lnTo>
                      <a:pt x="3" y="134"/>
                    </a:lnTo>
                    <a:lnTo>
                      <a:pt x="3" y="135"/>
                    </a:lnTo>
                    <a:lnTo>
                      <a:pt x="3" y="136"/>
                    </a:lnTo>
                    <a:lnTo>
                      <a:pt x="9" y="165"/>
                    </a:lnTo>
                    <a:lnTo>
                      <a:pt x="19" y="191"/>
                    </a:lnTo>
                    <a:lnTo>
                      <a:pt x="30" y="218"/>
                    </a:lnTo>
                    <a:lnTo>
                      <a:pt x="45" y="243"/>
                    </a:lnTo>
                    <a:lnTo>
                      <a:pt x="62" y="267"/>
                    </a:lnTo>
                    <a:lnTo>
                      <a:pt x="82" y="289"/>
                    </a:lnTo>
                    <a:lnTo>
                      <a:pt x="104" y="310"/>
                    </a:lnTo>
                    <a:lnTo>
                      <a:pt x="128" y="328"/>
                    </a:lnTo>
                    <a:lnTo>
                      <a:pt x="142" y="338"/>
                    </a:lnTo>
                    <a:lnTo>
                      <a:pt x="156" y="346"/>
                    </a:lnTo>
                    <a:lnTo>
                      <a:pt x="170" y="354"/>
                    </a:lnTo>
                    <a:lnTo>
                      <a:pt x="185" y="360"/>
                    </a:lnTo>
                    <a:lnTo>
                      <a:pt x="201" y="366"/>
                    </a:lnTo>
                    <a:lnTo>
                      <a:pt x="217" y="373"/>
                    </a:lnTo>
                    <a:lnTo>
                      <a:pt x="233" y="377"/>
                    </a:lnTo>
                    <a:lnTo>
                      <a:pt x="249" y="381"/>
                    </a:lnTo>
                    <a:lnTo>
                      <a:pt x="266" y="384"/>
                    </a:lnTo>
                    <a:lnTo>
                      <a:pt x="283" y="386"/>
                    </a:lnTo>
                    <a:lnTo>
                      <a:pt x="299" y="388"/>
                    </a:lnTo>
                    <a:lnTo>
                      <a:pt x="316" y="389"/>
                    </a:lnTo>
                    <a:lnTo>
                      <a:pt x="334" y="389"/>
                    </a:lnTo>
                    <a:lnTo>
                      <a:pt x="351" y="388"/>
                    </a:lnTo>
                    <a:lnTo>
                      <a:pt x="368" y="385"/>
                    </a:lnTo>
                    <a:lnTo>
                      <a:pt x="385" y="383"/>
                    </a:lnTo>
                    <a:lnTo>
                      <a:pt x="401" y="380"/>
                    </a:lnTo>
                    <a:lnTo>
                      <a:pt x="417" y="376"/>
                    </a:lnTo>
                    <a:lnTo>
                      <a:pt x="434" y="371"/>
                    </a:lnTo>
                    <a:lnTo>
                      <a:pt x="450" y="365"/>
                    </a:lnTo>
                    <a:lnTo>
                      <a:pt x="466" y="359"/>
                    </a:lnTo>
                    <a:lnTo>
                      <a:pt x="481" y="351"/>
                    </a:lnTo>
                    <a:lnTo>
                      <a:pt x="496" y="343"/>
                    </a:lnTo>
                    <a:lnTo>
                      <a:pt x="511" y="335"/>
                    </a:lnTo>
                    <a:lnTo>
                      <a:pt x="524" y="325"/>
                    </a:lnTo>
                    <a:lnTo>
                      <a:pt x="538" y="315"/>
                    </a:lnTo>
                    <a:lnTo>
                      <a:pt x="551" y="305"/>
                    </a:lnTo>
                    <a:lnTo>
                      <a:pt x="564" y="294"/>
                    </a:lnTo>
                    <a:lnTo>
                      <a:pt x="575" y="283"/>
                    </a:lnTo>
                    <a:lnTo>
                      <a:pt x="587" y="270"/>
                    </a:lnTo>
                    <a:lnTo>
                      <a:pt x="598" y="257"/>
                    </a:lnTo>
                    <a:lnTo>
                      <a:pt x="607" y="243"/>
                    </a:lnTo>
                    <a:lnTo>
                      <a:pt x="623" y="218"/>
                    </a:lnTo>
                    <a:lnTo>
                      <a:pt x="637" y="191"/>
                    </a:lnTo>
                    <a:lnTo>
                      <a:pt x="647" y="165"/>
                    </a:lnTo>
                    <a:lnTo>
                      <a:pt x="655" y="136"/>
                    </a:lnTo>
                    <a:lnTo>
                      <a:pt x="660" y="108"/>
                    </a:lnTo>
                    <a:lnTo>
                      <a:pt x="662" y="79"/>
                    </a:lnTo>
                    <a:lnTo>
                      <a:pt x="661" y="49"/>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02" name="Freeform 175"/>
              <p:cNvSpPr>
                <a:spLocks/>
              </p:cNvSpPr>
              <p:nvPr/>
            </p:nvSpPr>
            <p:spPr bwMode="auto">
              <a:xfrm>
                <a:off x="1074" y="2954"/>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2"/>
                    </a:moveTo>
                    <a:lnTo>
                      <a:pt x="325" y="315"/>
                    </a:lnTo>
                    <a:lnTo>
                      <a:pt x="309" y="317"/>
                    </a:lnTo>
                    <a:lnTo>
                      <a:pt x="295" y="318"/>
                    </a:lnTo>
                    <a:lnTo>
                      <a:pt x="279" y="318"/>
                    </a:lnTo>
                    <a:lnTo>
                      <a:pt x="264" y="317"/>
                    </a:lnTo>
                    <a:lnTo>
                      <a:pt x="248" y="316"/>
                    </a:lnTo>
                    <a:lnTo>
                      <a:pt x="233" y="313"/>
                    </a:lnTo>
                    <a:lnTo>
                      <a:pt x="218" y="310"/>
                    </a:lnTo>
                    <a:lnTo>
                      <a:pt x="203" y="307"/>
                    </a:lnTo>
                    <a:lnTo>
                      <a:pt x="189" y="303"/>
                    </a:lnTo>
                    <a:lnTo>
                      <a:pt x="175" y="298"/>
                    </a:lnTo>
                    <a:lnTo>
                      <a:pt x="161" y="292"/>
                    </a:lnTo>
                    <a:lnTo>
                      <a:pt x="147" y="286"/>
                    </a:lnTo>
                    <a:lnTo>
                      <a:pt x="135" y="279"/>
                    </a:lnTo>
                    <a:lnTo>
                      <a:pt x="122" y="271"/>
                    </a:lnTo>
                    <a:lnTo>
                      <a:pt x="109" y="263"/>
                    </a:lnTo>
                    <a:lnTo>
                      <a:pt x="89" y="247"/>
                    </a:lnTo>
                    <a:lnTo>
                      <a:pt x="70" y="230"/>
                    </a:lnTo>
                    <a:lnTo>
                      <a:pt x="53" y="212"/>
                    </a:lnTo>
                    <a:lnTo>
                      <a:pt x="38" y="193"/>
                    </a:lnTo>
                    <a:lnTo>
                      <a:pt x="25" y="171"/>
                    </a:lnTo>
                    <a:lnTo>
                      <a:pt x="15" y="150"/>
                    </a:lnTo>
                    <a:lnTo>
                      <a:pt x="6" y="127"/>
                    </a:lnTo>
                    <a:lnTo>
                      <a:pt x="0" y="104"/>
                    </a:lnTo>
                    <a:lnTo>
                      <a:pt x="589" y="0"/>
                    </a:lnTo>
                    <a:lnTo>
                      <a:pt x="591" y="27"/>
                    </a:lnTo>
                    <a:lnTo>
                      <a:pt x="590" y="54"/>
                    </a:lnTo>
                    <a:lnTo>
                      <a:pt x="587" y="80"/>
                    </a:lnTo>
                    <a:lnTo>
                      <a:pt x="581" y="107"/>
                    </a:lnTo>
                    <a:lnTo>
                      <a:pt x="572" y="131"/>
                    </a:lnTo>
                    <a:lnTo>
                      <a:pt x="561" y="156"/>
                    </a:lnTo>
                    <a:lnTo>
                      <a:pt x="547" y="179"/>
                    </a:lnTo>
                    <a:lnTo>
                      <a:pt x="532" y="200"/>
                    </a:lnTo>
                    <a:lnTo>
                      <a:pt x="514" y="221"/>
                    </a:lnTo>
                    <a:lnTo>
                      <a:pt x="494" y="240"/>
                    </a:lnTo>
                    <a:lnTo>
                      <a:pt x="473" y="257"/>
                    </a:lnTo>
                    <a:lnTo>
                      <a:pt x="449" y="272"/>
                    </a:lnTo>
                    <a:lnTo>
                      <a:pt x="424" y="286"/>
                    </a:lnTo>
                    <a:lnTo>
                      <a:pt x="397" y="298"/>
                    </a:lnTo>
                    <a:lnTo>
                      <a:pt x="370" y="306"/>
                    </a:lnTo>
                    <a:lnTo>
                      <a:pt x="340" y="312"/>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03" name="Freeform 176"/>
              <p:cNvSpPr>
                <a:spLocks/>
              </p:cNvSpPr>
              <p:nvPr/>
            </p:nvSpPr>
            <p:spPr bwMode="auto">
              <a:xfrm>
                <a:off x="1152" y="2907"/>
                <a:ext cx="25" cy="46"/>
              </a:xfrm>
              <a:custGeom>
                <a:avLst/>
                <a:gdLst>
                  <a:gd name="T0" fmla="*/ 0 w 76"/>
                  <a:gd name="T1" fmla="*/ 0 h 137"/>
                  <a:gd name="T2" fmla="*/ 0 w 76"/>
                  <a:gd name="T3" fmla="*/ 0 h 137"/>
                  <a:gd name="T4" fmla="*/ 0 w 76"/>
                  <a:gd name="T5" fmla="*/ 0 h 137"/>
                  <a:gd name="T6" fmla="*/ 0 w 76"/>
                  <a:gd name="T7" fmla="*/ 0 h 137"/>
                  <a:gd name="T8" fmla="*/ 0 w 76"/>
                  <a:gd name="T9" fmla="*/ 0 h 137"/>
                  <a:gd name="T10" fmla="*/ 0 60000 65536"/>
                  <a:gd name="T11" fmla="*/ 0 60000 65536"/>
                  <a:gd name="T12" fmla="*/ 0 60000 65536"/>
                  <a:gd name="T13" fmla="*/ 0 60000 65536"/>
                  <a:gd name="T14" fmla="*/ 0 60000 65536"/>
                  <a:gd name="T15" fmla="*/ 0 w 76"/>
                  <a:gd name="T16" fmla="*/ 0 h 137"/>
                  <a:gd name="T17" fmla="*/ 76 w 76"/>
                  <a:gd name="T18" fmla="*/ 137 h 137"/>
                </a:gdLst>
                <a:ahLst/>
                <a:cxnLst>
                  <a:cxn ang="T10">
                    <a:pos x="T0" y="T1"/>
                  </a:cxn>
                  <a:cxn ang="T11">
                    <a:pos x="T2" y="T3"/>
                  </a:cxn>
                  <a:cxn ang="T12">
                    <a:pos x="T4" y="T5"/>
                  </a:cxn>
                  <a:cxn ang="T13">
                    <a:pos x="T6" y="T7"/>
                  </a:cxn>
                  <a:cxn ang="T14">
                    <a:pos x="T8" y="T9"/>
                  </a:cxn>
                </a:cxnLst>
                <a:rect l="T15" t="T16" r="T17" b="T18"/>
                <a:pathLst>
                  <a:path w="76" h="137">
                    <a:moveTo>
                      <a:pt x="0" y="9"/>
                    </a:moveTo>
                    <a:lnTo>
                      <a:pt x="22" y="137"/>
                    </a:lnTo>
                    <a:lnTo>
                      <a:pt x="76" y="127"/>
                    </a:lnTo>
                    <a:lnTo>
                      <a:pt x="54" y="0"/>
                    </a:lnTo>
                    <a:lnTo>
                      <a:pt x="0" y="9"/>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04" name="Freeform 177"/>
              <p:cNvSpPr>
                <a:spLocks/>
              </p:cNvSpPr>
              <p:nvPr/>
            </p:nvSpPr>
            <p:spPr bwMode="auto">
              <a:xfrm>
                <a:off x="1091" y="2777"/>
                <a:ext cx="474" cy="150"/>
              </a:xfrm>
              <a:custGeom>
                <a:avLst/>
                <a:gdLst>
                  <a:gd name="T0" fmla="*/ 0 w 1423"/>
                  <a:gd name="T1" fmla="*/ 0 h 450"/>
                  <a:gd name="T2" fmla="*/ 0 w 1423"/>
                  <a:gd name="T3" fmla="*/ 0 h 450"/>
                  <a:gd name="T4" fmla="*/ 0 w 1423"/>
                  <a:gd name="T5" fmla="*/ 0 h 450"/>
                  <a:gd name="T6" fmla="*/ 0 w 1423"/>
                  <a:gd name="T7" fmla="*/ 0 h 450"/>
                  <a:gd name="T8" fmla="*/ 0 w 1423"/>
                  <a:gd name="T9" fmla="*/ 0 h 450"/>
                  <a:gd name="T10" fmla="*/ 0 w 1423"/>
                  <a:gd name="T11" fmla="*/ 0 h 450"/>
                  <a:gd name="T12" fmla="*/ 0 w 1423"/>
                  <a:gd name="T13" fmla="*/ 0 h 450"/>
                  <a:gd name="T14" fmla="*/ 0 w 1423"/>
                  <a:gd name="T15" fmla="*/ 0 h 450"/>
                  <a:gd name="T16" fmla="*/ 0 w 1423"/>
                  <a:gd name="T17" fmla="*/ 0 h 450"/>
                  <a:gd name="T18" fmla="*/ 0 w 1423"/>
                  <a:gd name="T19" fmla="*/ 0 h 450"/>
                  <a:gd name="T20" fmla="*/ 0 w 1423"/>
                  <a:gd name="T21" fmla="*/ 0 h 450"/>
                  <a:gd name="T22" fmla="*/ 0 w 1423"/>
                  <a:gd name="T23" fmla="*/ 0 h 450"/>
                  <a:gd name="T24" fmla="*/ 0 w 1423"/>
                  <a:gd name="T25" fmla="*/ 0 h 450"/>
                  <a:gd name="T26" fmla="*/ 0 w 1423"/>
                  <a:gd name="T27" fmla="*/ 0 h 450"/>
                  <a:gd name="T28" fmla="*/ 0 w 1423"/>
                  <a:gd name="T29" fmla="*/ 0 h 450"/>
                  <a:gd name="T30" fmla="*/ 0 w 1423"/>
                  <a:gd name="T31" fmla="*/ 0 h 450"/>
                  <a:gd name="T32" fmla="*/ 0 w 1423"/>
                  <a:gd name="T33" fmla="*/ 0 h 450"/>
                  <a:gd name="T34" fmla="*/ 0 w 1423"/>
                  <a:gd name="T35" fmla="*/ 0 h 450"/>
                  <a:gd name="T36" fmla="*/ 0 w 1423"/>
                  <a:gd name="T37" fmla="*/ 0 h 450"/>
                  <a:gd name="T38" fmla="*/ 0 w 1423"/>
                  <a:gd name="T39" fmla="*/ 0 h 450"/>
                  <a:gd name="T40" fmla="*/ 0 w 1423"/>
                  <a:gd name="T41" fmla="*/ 0 h 4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23"/>
                  <a:gd name="T64" fmla="*/ 0 h 450"/>
                  <a:gd name="T65" fmla="*/ 1423 w 1423"/>
                  <a:gd name="T66" fmla="*/ 450 h 4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23" h="450">
                    <a:moveTo>
                      <a:pt x="1354" y="5"/>
                    </a:moveTo>
                    <a:lnTo>
                      <a:pt x="1337" y="8"/>
                    </a:lnTo>
                    <a:lnTo>
                      <a:pt x="49" y="236"/>
                    </a:lnTo>
                    <a:lnTo>
                      <a:pt x="33" y="238"/>
                    </a:lnTo>
                    <a:lnTo>
                      <a:pt x="0" y="245"/>
                    </a:lnTo>
                    <a:lnTo>
                      <a:pt x="5" y="277"/>
                    </a:lnTo>
                    <a:lnTo>
                      <a:pt x="8" y="293"/>
                    </a:lnTo>
                    <a:lnTo>
                      <a:pt x="27" y="400"/>
                    </a:lnTo>
                    <a:lnTo>
                      <a:pt x="31" y="417"/>
                    </a:lnTo>
                    <a:lnTo>
                      <a:pt x="36" y="450"/>
                    </a:lnTo>
                    <a:lnTo>
                      <a:pt x="69" y="444"/>
                    </a:lnTo>
                    <a:lnTo>
                      <a:pt x="85" y="441"/>
                    </a:lnTo>
                    <a:lnTo>
                      <a:pt x="1374" y="214"/>
                    </a:lnTo>
                    <a:lnTo>
                      <a:pt x="1390" y="211"/>
                    </a:lnTo>
                    <a:lnTo>
                      <a:pt x="1423" y="205"/>
                    </a:lnTo>
                    <a:lnTo>
                      <a:pt x="1417" y="173"/>
                    </a:lnTo>
                    <a:lnTo>
                      <a:pt x="1415" y="156"/>
                    </a:lnTo>
                    <a:lnTo>
                      <a:pt x="1396" y="49"/>
                    </a:lnTo>
                    <a:lnTo>
                      <a:pt x="1393" y="33"/>
                    </a:lnTo>
                    <a:lnTo>
                      <a:pt x="1387" y="0"/>
                    </a:lnTo>
                    <a:lnTo>
                      <a:pt x="1354" y="5"/>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05" name="Freeform 178"/>
              <p:cNvSpPr>
                <a:spLocks/>
              </p:cNvSpPr>
              <p:nvPr/>
            </p:nvSpPr>
            <p:spPr bwMode="auto">
              <a:xfrm>
                <a:off x="1104" y="2790"/>
                <a:ext cx="448" cy="124"/>
              </a:xfrm>
              <a:custGeom>
                <a:avLst/>
                <a:gdLst>
                  <a:gd name="T0" fmla="*/ 0 w 1346"/>
                  <a:gd name="T1" fmla="*/ 0 h 373"/>
                  <a:gd name="T2" fmla="*/ 0 w 1346"/>
                  <a:gd name="T3" fmla="*/ 0 h 373"/>
                  <a:gd name="T4" fmla="*/ 0 w 1346"/>
                  <a:gd name="T5" fmla="*/ 0 h 373"/>
                  <a:gd name="T6" fmla="*/ 0 w 1346"/>
                  <a:gd name="T7" fmla="*/ 0 h 373"/>
                  <a:gd name="T8" fmla="*/ 0 w 1346"/>
                  <a:gd name="T9" fmla="*/ 0 h 373"/>
                  <a:gd name="T10" fmla="*/ 0 w 1346"/>
                  <a:gd name="T11" fmla="*/ 0 h 373"/>
                  <a:gd name="T12" fmla="*/ 0 w 1346"/>
                  <a:gd name="T13" fmla="*/ 0 h 373"/>
                  <a:gd name="T14" fmla="*/ 0 w 1346"/>
                  <a:gd name="T15" fmla="*/ 0 h 373"/>
                  <a:gd name="T16" fmla="*/ 0 w 1346"/>
                  <a:gd name="T17" fmla="*/ 0 h 373"/>
                  <a:gd name="T18" fmla="*/ 0 w 1346"/>
                  <a:gd name="T19" fmla="*/ 0 h 373"/>
                  <a:gd name="T20" fmla="*/ 0 w 1346"/>
                  <a:gd name="T21" fmla="*/ 0 h 373"/>
                  <a:gd name="T22" fmla="*/ 0 w 1346"/>
                  <a:gd name="T23" fmla="*/ 0 h 373"/>
                  <a:gd name="T24" fmla="*/ 0 w 1346"/>
                  <a:gd name="T25" fmla="*/ 0 h 3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6"/>
                  <a:gd name="T40" fmla="*/ 0 h 373"/>
                  <a:gd name="T41" fmla="*/ 1346 w 1346"/>
                  <a:gd name="T42" fmla="*/ 373 h 3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6" h="373">
                    <a:moveTo>
                      <a:pt x="1306" y="3"/>
                    </a:moveTo>
                    <a:lnTo>
                      <a:pt x="17" y="231"/>
                    </a:lnTo>
                    <a:lnTo>
                      <a:pt x="0" y="233"/>
                    </a:lnTo>
                    <a:lnTo>
                      <a:pt x="3" y="250"/>
                    </a:lnTo>
                    <a:lnTo>
                      <a:pt x="22" y="357"/>
                    </a:lnTo>
                    <a:lnTo>
                      <a:pt x="25" y="373"/>
                    </a:lnTo>
                    <a:lnTo>
                      <a:pt x="41" y="371"/>
                    </a:lnTo>
                    <a:lnTo>
                      <a:pt x="1330" y="143"/>
                    </a:lnTo>
                    <a:lnTo>
                      <a:pt x="1346" y="140"/>
                    </a:lnTo>
                    <a:lnTo>
                      <a:pt x="1344" y="124"/>
                    </a:lnTo>
                    <a:lnTo>
                      <a:pt x="1325" y="17"/>
                    </a:lnTo>
                    <a:lnTo>
                      <a:pt x="1322" y="0"/>
                    </a:lnTo>
                    <a:lnTo>
                      <a:pt x="1306" y="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06" name="Freeform 179"/>
              <p:cNvSpPr>
                <a:spLocks/>
              </p:cNvSpPr>
              <p:nvPr/>
            </p:nvSpPr>
            <p:spPr bwMode="auto">
              <a:xfrm>
                <a:off x="1117" y="2803"/>
                <a:ext cx="423" cy="99"/>
              </a:xfrm>
              <a:custGeom>
                <a:avLst/>
                <a:gdLst>
                  <a:gd name="T0" fmla="*/ 0 w 1269"/>
                  <a:gd name="T1" fmla="*/ 0 h 296"/>
                  <a:gd name="T2" fmla="*/ 0 w 1269"/>
                  <a:gd name="T3" fmla="*/ 0 h 296"/>
                  <a:gd name="T4" fmla="*/ 0 w 1269"/>
                  <a:gd name="T5" fmla="*/ 0 h 296"/>
                  <a:gd name="T6" fmla="*/ 0 w 1269"/>
                  <a:gd name="T7" fmla="*/ 0 h 296"/>
                  <a:gd name="T8" fmla="*/ 0 w 1269"/>
                  <a:gd name="T9" fmla="*/ 0 h 296"/>
                  <a:gd name="T10" fmla="*/ 0 60000 65536"/>
                  <a:gd name="T11" fmla="*/ 0 60000 65536"/>
                  <a:gd name="T12" fmla="*/ 0 60000 65536"/>
                  <a:gd name="T13" fmla="*/ 0 60000 65536"/>
                  <a:gd name="T14" fmla="*/ 0 60000 65536"/>
                  <a:gd name="T15" fmla="*/ 0 w 1269"/>
                  <a:gd name="T16" fmla="*/ 0 h 296"/>
                  <a:gd name="T17" fmla="*/ 1269 w 1269"/>
                  <a:gd name="T18" fmla="*/ 296 h 296"/>
                </a:gdLst>
                <a:ahLst/>
                <a:cxnLst>
                  <a:cxn ang="T10">
                    <a:pos x="T0" y="T1"/>
                  </a:cxn>
                  <a:cxn ang="T11">
                    <a:pos x="T2" y="T3"/>
                  </a:cxn>
                  <a:cxn ang="T12">
                    <a:pos x="T4" y="T5"/>
                  </a:cxn>
                  <a:cxn ang="T13">
                    <a:pos x="T6" y="T7"/>
                  </a:cxn>
                  <a:cxn ang="T14">
                    <a:pos x="T8" y="T9"/>
                  </a:cxn>
                </a:cxnLst>
                <a:rect l="T15" t="T16" r="T17" b="T18"/>
                <a:pathLst>
                  <a:path w="1269" h="296">
                    <a:moveTo>
                      <a:pt x="1256" y="0"/>
                    </a:moveTo>
                    <a:lnTo>
                      <a:pt x="1269" y="74"/>
                    </a:lnTo>
                    <a:lnTo>
                      <a:pt x="13" y="296"/>
                    </a:lnTo>
                    <a:lnTo>
                      <a:pt x="0" y="222"/>
                    </a:lnTo>
                    <a:lnTo>
                      <a:pt x="1256" y="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07" name="Freeform 180"/>
              <p:cNvSpPr>
                <a:spLocks/>
              </p:cNvSpPr>
              <p:nvPr/>
            </p:nvSpPr>
            <p:spPr bwMode="auto">
              <a:xfrm>
                <a:off x="1317" y="2844"/>
                <a:ext cx="56" cy="323"/>
              </a:xfrm>
              <a:custGeom>
                <a:avLst/>
                <a:gdLst>
                  <a:gd name="T0" fmla="*/ 0 w 166"/>
                  <a:gd name="T1" fmla="*/ 0 h 968"/>
                  <a:gd name="T2" fmla="*/ 0 w 166"/>
                  <a:gd name="T3" fmla="*/ 0 h 968"/>
                  <a:gd name="T4" fmla="*/ 0 w 166"/>
                  <a:gd name="T5" fmla="*/ 0 h 968"/>
                  <a:gd name="T6" fmla="*/ 0 w 166"/>
                  <a:gd name="T7" fmla="*/ 0 h 968"/>
                  <a:gd name="T8" fmla="*/ 0 w 166"/>
                  <a:gd name="T9" fmla="*/ 0 h 968"/>
                  <a:gd name="T10" fmla="*/ 0 w 166"/>
                  <a:gd name="T11" fmla="*/ 0 h 968"/>
                  <a:gd name="T12" fmla="*/ 0 w 166"/>
                  <a:gd name="T13" fmla="*/ 0 h 968"/>
                  <a:gd name="T14" fmla="*/ 0 w 166"/>
                  <a:gd name="T15" fmla="*/ 0 h 968"/>
                  <a:gd name="T16" fmla="*/ 0 w 166"/>
                  <a:gd name="T17" fmla="*/ 0 h 968"/>
                  <a:gd name="T18" fmla="*/ 0 w 166"/>
                  <a:gd name="T19" fmla="*/ 0 h 968"/>
                  <a:gd name="T20" fmla="*/ 0 w 166"/>
                  <a:gd name="T21" fmla="*/ 0 h 968"/>
                  <a:gd name="T22" fmla="*/ 0 w 166"/>
                  <a:gd name="T23" fmla="*/ 0 h 968"/>
                  <a:gd name="T24" fmla="*/ 0 w 166"/>
                  <a:gd name="T25" fmla="*/ 0 h 968"/>
                  <a:gd name="T26" fmla="*/ 0 w 166"/>
                  <a:gd name="T27" fmla="*/ 0 h 968"/>
                  <a:gd name="T28" fmla="*/ 0 w 166"/>
                  <a:gd name="T29" fmla="*/ 0 h 968"/>
                  <a:gd name="T30" fmla="*/ 0 w 166"/>
                  <a:gd name="T31" fmla="*/ 0 h 968"/>
                  <a:gd name="T32" fmla="*/ 0 w 166"/>
                  <a:gd name="T33" fmla="*/ 0 h 968"/>
                  <a:gd name="T34" fmla="*/ 0 w 166"/>
                  <a:gd name="T35" fmla="*/ 0 h 968"/>
                  <a:gd name="T36" fmla="*/ 0 w 166"/>
                  <a:gd name="T37" fmla="*/ 0 h 968"/>
                  <a:gd name="T38" fmla="*/ 0 w 166"/>
                  <a:gd name="T39" fmla="*/ 0 h 968"/>
                  <a:gd name="T40" fmla="*/ 0 w 166"/>
                  <a:gd name="T41" fmla="*/ 0 h 968"/>
                  <a:gd name="T42" fmla="*/ 0 w 166"/>
                  <a:gd name="T43" fmla="*/ 0 h 968"/>
                  <a:gd name="T44" fmla="*/ 0 w 166"/>
                  <a:gd name="T45" fmla="*/ 0 h 968"/>
                  <a:gd name="T46" fmla="*/ 0 w 166"/>
                  <a:gd name="T47" fmla="*/ 0 h 968"/>
                  <a:gd name="T48" fmla="*/ 0 w 166"/>
                  <a:gd name="T49" fmla="*/ 0 h 968"/>
                  <a:gd name="T50" fmla="*/ 0 w 166"/>
                  <a:gd name="T51" fmla="*/ 0 h 968"/>
                  <a:gd name="T52" fmla="*/ 0 w 166"/>
                  <a:gd name="T53" fmla="*/ 0 h 968"/>
                  <a:gd name="T54" fmla="*/ 0 w 166"/>
                  <a:gd name="T55" fmla="*/ 0 h 968"/>
                  <a:gd name="T56" fmla="*/ 0 w 166"/>
                  <a:gd name="T57" fmla="*/ 0 h 968"/>
                  <a:gd name="T58" fmla="*/ 0 w 166"/>
                  <a:gd name="T59" fmla="*/ 0 h 968"/>
                  <a:gd name="T60" fmla="*/ 0 w 166"/>
                  <a:gd name="T61" fmla="*/ 0 h 968"/>
                  <a:gd name="T62" fmla="*/ 0 w 166"/>
                  <a:gd name="T63" fmla="*/ 0 h 968"/>
                  <a:gd name="T64" fmla="*/ 0 w 166"/>
                  <a:gd name="T65" fmla="*/ 0 h 968"/>
                  <a:gd name="T66" fmla="*/ 0 w 166"/>
                  <a:gd name="T67" fmla="*/ 0 h 968"/>
                  <a:gd name="T68" fmla="*/ 0 w 166"/>
                  <a:gd name="T69" fmla="*/ 0 h 968"/>
                  <a:gd name="T70" fmla="*/ 0 w 166"/>
                  <a:gd name="T71" fmla="*/ 0 h 968"/>
                  <a:gd name="T72" fmla="*/ 0 w 166"/>
                  <a:gd name="T73" fmla="*/ 0 h 968"/>
                  <a:gd name="T74" fmla="*/ 0 w 166"/>
                  <a:gd name="T75" fmla="*/ 0 h 968"/>
                  <a:gd name="T76" fmla="*/ 0 w 166"/>
                  <a:gd name="T77" fmla="*/ 0 h 968"/>
                  <a:gd name="T78" fmla="*/ 0 w 166"/>
                  <a:gd name="T79" fmla="*/ 0 h 968"/>
                  <a:gd name="T80" fmla="*/ 0 w 166"/>
                  <a:gd name="T81" fmla="*/ 0 h 968"/>
                  <a:gd name="T82" fmla="*/ 0 w 166"/>
                  <a:gd name="T83" fmla="*/ 0 h 968"/>
                  <a:gd name="T84" fmla="*/ 0 w 166"/>
                  <a:gd name="T85" fmla="*/ 0 h 968"/>
                  <a:gd name="T86" fmla="*/ 0 w 166"/>
                  <a:gd name="T87" fmla="*/ 0 h 968"/>
                  <a:gd name="T88" fmla="*/ 0 w 166"/>
                  <a:gd name="T89" fmla="*/ 0 h 968"/>
                  <a:gd name="T90" fmla="*/ 0 w 166"/>
                  <a:gd name="T91" fmla="*/ 0 h 968"/>
                  <a:gd name="T92" fmla="*/ 0 w 166"/>
                  <a:gd name="T93" fmla="*/ 0 h 96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6"/>
                  <a:gd name="T142" fmla="*/ 0 h 968"/>
                  <a:gd name="T143" fmla="*/ 166 w 166"/>
                  <a:gd name="T144" fmla="*/ 968 h 96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6" h="968">
                    <a:moveTo>
                      <a:pt x="0" y="83"/>
                    </a:moveTo>
                    <a:lnTo>
                      <a:pt x="0" y="885"/>
                    </a:lnTo>
                    <a:lnTo>
                      <a:pt x="1" y="901"/>
                    </a:lnTo>
                    <a:lnTo>
                      <a:pt x="7" y="917"/>
                    </a:lnTo>
                    <a:lnTo>
                      <a:pt x="14" y="932"/>
                    </a:lnTo>
                    <a:lnTo>
                      <a:pt x="25" y="945"/>
                    </a:lnTo>
                    <a:lnTo>
                      <a:pt x="31" y="950"/>
                    </a:lnTo>
                    <a:lnTo>
                      <a:pt x="37" y="954"/>
                    </a:lnTo>
                    <a:lnTo>
                      <a:pt x="44" y="958"/>
                    </a:lnTo>
                    <a:lnTo>
                      <a:pt x="51" y="962"/>
                    </a:lnTo>
                    <a:lnTo>
                      <a:pt x="59" y="965"/>
                    </a:lnTo>
                    <a:lnTo>
                      <a:pt x="67" y="967"/>
                    </a:lnTo>
                    <a:lnTo>
                      <a:pt x="74" y="968"/>
                    </a:lnTo>
                    <a:lnTo>
                      <a:pt x="83" y="968"/>
                    </a:lnTo>
                    <a:lnTo>
                      <a:pt x="91" y="968"/>
                    </a:lnTo>
                    <a:lnTo>
                      <a:pt x="99" y="967"/>
                    </a:lnTo>
                    <a:lnTo>
                      <a:pt x="107" y="965"/>
                    </a:lnTo>
                    <a:lnTo>
                      <a:pt x="115" y="962"/>
                    </a:lnTo>
                    <a:lnTo>
                      <a:pt x="122" y="958"/>
                    </a:lnTo>
                    <a:lnTo>
                      <a:pt x="128" y="954"/>
                    </a:lnTo>
                    <a:lnTo>
                      <a:pt x="135" y="950"/>
                    </a:lnTo>
                    <a:lnTo>
                      <a:pt x="141" y="945"/>
                    </a:lnTo>
                    <a:lnTo>
                      <a:pt x="152" y="932"/>
                    </a:lnTo>
                    <a:lnTo>
                      <a:pt x="159" y="917"/>
                    </a:lnTo>
                    <a:lnTo>
                      <a:pt x="163" y="901"/>
                    </a:lnTo>
                    <a:lnTo>
                      <a:pt x="166" y="885"/>
                    </a:lnTo>
                    <a:lnTo>
                      <a:pt x="166" y="83"/>
                    </a:lnTo>
                    <a:lnTo>
                      <a:pt x="163" y="66"/>
                    </a:lnTo>
                    <a:lnTo>
                      <a:pt x="159" y="51"/>
                    </a:lnTo>
                    <a:lnTo>
                      <a:pt x="152" y="36"/>
                    </a:lnTo>
                    <a:lnTo>
                      <a:pt x="141" y="23"/>
                    </a:lnTo>
                    <a:lnTo>
                      <a:pt x="135" y="18"/>
                    </a:lnTo>
                    <a:lnTo>
                      <a:pt x="128" y="14"/>
                    </a:lnTo>
                    <a:lnTo>
                      <a:pt x="122" y="10"/>
                    </a:lnTo>
                    <a:lnTo>
                      <a:pt x="115" y="7"/>
                    </a:lnTo>
                    <a:lnTo>
                      <a:pt x="107" y="3"/>
                    </a:lnTo>
                    <a:lnTo>
                      <a:pt x="99" y="1"/>
                    </a:lnTo>
                    <a:lnTo>
                      <a:pt x="91" y="0"/>
                    </a:lnTo>
                    <a:lnTo>
                      <a:pt x="83" y="0"/>
                    </a:lnTo>
                    <a:lnTo>
                      <a:pt x="66" y="2"/>
                    </a:lnTo>
                    <a:lnTo>
                      <a:pt x="51" y="7"/>
                    </a:lnTo>
                    <a:lnTo>
                      <a:pt x="36" y="14"/>
                    </a:lnTo>
                    <a:lnTo>
                      <a:pt x="25" y="25"/>
                    </a:lnTo>
                    <a:lnTo>
                      <a:pt x="14" y="36"/>
                    </a:lnTo>
                    <a:lnTo>
                      <a:pt x="7" y="51"/>
                    </a:lnTo>
                    <a:lnTo>
                      <a:pt x="2" y="66"/>
                    </a:lnTo>
                    <a:lnTo>
                      <a:pt x="0" y="8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08" name="Freeform 181"/>
              <p:cNvSpPr>
                <a:spLocks/>
              </p:cNvSpPr>
              <p:nvPr/>
            </p:nvSpPr>
            <p:spPr bwMode="auto">
              <a:xfrm>
                <a:off x="1328" y="2855"/>
                <a:ext cx="34" cy="301"/>
              </a:xfrm>
              <a:custGeom>
                <a:avLst/>
                <a:gdLst>
                  <a:gd name="T0" fmla="*/ 0 w 100"/>
                  <a:gd name="T1" fmla="*/ 0 h 902"/>
                  <a:gd name="T2" fmla="*/ 0 w 100"/>
                  <a:gd name="T3" fmla="*/ 0 h 902"/>
                  <a:gd name="T4" fmla="*/ 0 w 100"/>
                  <a:gd name="T5" fmla="*/ 0 h 902"/>
                  <a:gd name="T6" fmla="*/ 0 w 100"/>
                  <a:gd name="T7" fmla="*/ 0 h 902"/>
                  <a:gd name="T8" fmla="*/ 0 w 100"/>
                  <a:gd name="T9" fmla="*/ 0 h 902"/>
                  <a:gd name="T10" fmla="*/ 0 w 100"/>
                  <a:gd name="T11" fmla="*/ 0 h 902"/>
                  <a:gd name="T12" fmla="*/ 0 w 100"/>
                  <a:gd name="T13" fmla="*/ 0 h 902"/>
                  <a:gd name="T14" fmla="*/ 0 w 100"/>
                  <a:gd name="T15" fmla="*/ 0 h 902"/>
                  <a:gd name="T16" fmla="*/ 0 w 100"/>
                  <a:gd name="T17" fmla="*/ 0 h 902"/>
                  <a:gd name="T18" fmla="*/ 0 w 100"/>
                  <a:gd name="T19" fmla="*/ 0 h 902"/>
                  <a:gd name="T20" fmla="*/ 0 w 100"/>
                  <a:gd name="T21" fmla="*/ 0 h 902"/>
                  <a:gd name="T22" fmla="*/ 0 w 100"/>
                  <a:gd name="T23" fmla="*/ 0 h 902"/>
                  <a:gd name="T24" fmla="*/ 0 w 100"/>
                  <a:gd name="T25" fmla="*/ 0 h 902"/>
                  <a:gd name="T26" fmla="*/ 0 w 100"/>
                  <a:gd name="T27" fmla="*/ 0 h 902"/>
                  <a:gd name="T28" fmla="*/ 0 w 100"/>
                  <a:gd name="T29" fmla="*/ 0 h 902"/>
                  <a:gd name="T30" fmla="*/ 0 w 100"/>
                  <a:gd name="T31" fmla="*/ 0 h 902"/>
                  <a:gd name="T32" fmla="*/ 0 w 100"/>
                  <a:gd name="T33" fmla="*/ 0 h 902"/>
                  <a:gd name="T34" fmla="*/ 0 w 100"/>
                  <a:gd name="T35" fmla="*/ 0 h 902"/>
                  <a:gd name="T36" fmla="*/ 0 w 100"/>
                  <a:gd name="T37" fmla="*/ 0 h 902"/>
                  <a:gd name="T38" fmla="*/ 0 w 100"/>
                  <a:gd name="T39" fmla="*/ 0 h 902"/>
                  <a:gd name="T40" fmla="*/ 0 w 100"/>
                  <a:gd name="T41" fmla="*/ 0 h 902"/>
                  <a:gd name="T42" fmla="*/ 0 w 100"/>
                  <a:gd name="T43" fmla="*/ 0 h 902"/>
                  <a:gd name="T44" fmla="*/ 0 w 100"/>
                  <a:gd name="T45" fmla="*/ 0 h 902"/>
                  <a:gd name="T46" fmla="*/ 0 w 100"/>
                  <a:gd name="T47" fmla="*/ 0 h 902"/>
                  <a:gd name="T48" fmla="*/ 0 w 100"/>
                  <a:gd name="T49" fmla="*/ 0 h 902"/>
                  <a:gd name="T50" fmla="*/ 0 w 100"/>
                  <a:gd name="T51" fmla="*/ 0 h 902"/>
                  <a:gd name="T52" fmla="*/ 0 w 100"/>
                  <a:gd name="T53" fmla="*/ 0 h 902"/>
                  <a:gd name="T54" fmla="*/ 0 w 100"/>
                  <a:gd name="T55" fmla="*/ 0 h 902"/>
                  <a:gd name="T56" fmla="*/ 0 w 100"/>
                  <a:gd name="T57" fmla="*/ 0 h 902"/>
                  <a:gd name="T58" fmla="*/ 0 w 100"/>
                  <a:gd name="T59" fmla="*/ 0 h 902"/>
                  <a:gd name="T60" fmla="*/ 0 w 100"/>
                  <a:gd name="T61" fmla="*/ 0 h 902"/>
                  <a:gd name="T62" fmla="*/ 0 w 100"/>
                  <a:gd name="T63" fmla="*/ 0 h 902"/>
                  <a:gd name="T64" fmla="*/ 0 w 100"/>
                  <a:gd name="T65" fmla="*/ 0 h 902"/>
                  <a:gd name="T66" fmla="*/ 0 w 100"/>
                  <a:gd name="T67" fmla="*/ 0 h 902"/>
                  <a:gd name="T68" fmla="*/ 0 w 100"/>
                  <a:gd name="T69" fmla="*/ 0 h 902"/>
                  <a:gd name="T70" fmla="*/ 0 w 100"/>
                  <a:gd name="T71" fmla="*/ 0 h 902"/>
                  <a:gd name="T72" fmla="*/ 0 w 100"/>
                  <a:gd name="T73" fmla="*/ 0 h 902"/>
                  <a:gd name="T74" fmla="*/ 0 w 100"/>
                  <a:gd name="T75" fmla="*/ 0 h 902"/>
                  <a:gd name="T76" fmla="*/ 0 w 100"/>
                  <a:gd name="T77" fmla="*/ 0 h 902"/>
                  <a:gd name="T78" fmla="*/ 0 w 100"/>
                  <a:gd name="T79" fmla="*/ 0 h 902"/>
                  <a:gd name="T80" fmla="*/ 0 w 100"/>
                  <a:gd name="T81" fmla="*/ 0 h 902"/>
                  <a:gd name="T82" fmla="*/ 0 w 100"/>
                  <a:gd name="T83" fmla="*/ 0 h 902"/>
                  <a:gd name="T84" fmla="*/ 0 w 100"/>
                  <a:gd name="T85" fmla="*/ 0 h 902"/>
                  <a:gd name="T86" fmla="*/ 0 w 100"/>
                  <a:gd name="T87" fmla="*/ 0 h 902"/>
                  <a:gd name="T88" fmla="*/ 0 w 100"/>
                  <a:gd name="T89" fmla="*/ 0 h 902"/>
                  <a:gd name="T90" fmla="*/ 0 w 100"/>
                  <a:gd name="T91" fmla="*/ 0 h 902"/>
                  <a:gd name="T92" fmla="*/ 0 w 100"/>
                  <a:gd name="T93" fmla="*/ 0 h 90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0"/>
                  <a:gd name="T142" fmla="*/ 0 h 902"/>
                  <a:gd name="T143" fmla="*/ 100 w 100"/>
                  <a:gd name="T144" fmla="*/ 902 h 90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0" h="902">
                    <a:moveTo>
                      <a:pt x="0" y="50"/>
                    </a:moveTo>
                    <a:lnTo>
                      <a:pt x="1" y="40"/>
                    </a:lnTo>
                    <a:lnTo>
                      <a:pt x="4" y="31"/>
                    </a:lnTo>
                    <a:lnTo>
                      <a:pt x="9" y="22"/>
                    </a:lnTo>
                    <a:lnTo>
                      <a:pt x="15" y="15"/>
                    </a:lnTo>
                    <a:lnTo>
                      <a:pt x="19" y="12"/>
                    </a:lnTo>
                    <a:lnTo>
                      <a:pt x="22" y="9"/>
                    </a:lnTo>
                    <a:lnTo>
                      <a:pt x="27" y="6"/>
                    </a:lnTo>
                    <a:lnTo>
                      <a:pt x="31" y="4"/>
                    </a:lnTo>
                    <a:lnTo>
                      <a:pt x="36" y="2"/>
                    </a:lnTo>
                    <a:lnTo>
                      <a:pt x="40" y="1"/>
                    </a:lnTo>
                    <a:lnTo>
                      <a:pt x="46" y="0"/>
                    </a:lnTo>
                    <a:lnTo>
                      <a:pt x="50" y="0"/>
                    </a:lnTo>
                    <a:lnTo>
                      <a:pt x="55" y="0"/>
                    </a:lnTo>
                    <a:lnTo>
                      <a:pt x="59" y="1"/>
                    </a:lnTo>
                    <a:lnTo>
                      <a:pt x="65" y="2"/>
                    </a:lnTo>
                    <a:lnTo>
                      <a:pt x="69" y="4"/>
                    </a:lnTo>
                    <a:lnTo>
                      <a:pt x="73" y="6"/>
                    </a:lnTo>
                    <a:lnTo>
                      <a:pt x="77" y="9"/>
                    </a:lnTo>
                    <a:lnTo>
                      <a:pt x="82" y="12"/>
                    </a:lnTo>
                    <a:lnTo>
                      <a:pt x="85" y="15"/>
                    </a:lnTo>
                    <a:lnTo>
                      <a:pt x="91" y="22"/>
                    </a:lnTo>
                    <a:lnTo>
                      <a:pt x="95" y="31"/>
                    </a:lnTo>
                    <a:lnTo>
                      <a:pt x="99" y="40"/>
                    </a:lnTo>
                    <a:lnTo>
                      <a:pt x="100" y="50"/>
                    </a:lnTo>
                    <a:lnTo>
                      <a:pt x="100" y="852"/>
                    </a:lnTo>
                    <a:lnTo>
                      <a:pt x="99" y="862"/>
                    </a:lnTo>
                    <a:lnTo>
                      <a:pt x="95" y="871"/>
                    </a:lnTo>
                    <a:lnTo>
                      <a:pt x="91" y="880"/>
                    </a:lnTo>
                    <a:lnTo>
                      <a:pt x="85" y="887"/>
                    </a:lnTo>
                    <a:lnTo>
                      <a:pt x="77" y="894"/>
                    </a:lnTo>
                    <a:lnTo>
                      <a:pt x="69" y="898"/>
                    </a:lnTo>
                    <a:lnTo>
                      <a:pt x="59" y="901"/>
                    </a:lnTo>
                    <a:lnTo>
                      <a:pt x="50" y="902"/>
                    </a:lnTo>
                    <a:lnTo>
                      <a:pt x="46" y="902"/>
                    </a:lnTo>
                    <a:lnTo>
                      <a:pt x="40" y="901"/>
                    </a:lnTo>
                    <a:lnTo>
                      <a:pt x="36" y="900"/>
                    </a:lnTo>
                    <a:lnTo>
                      <a:pt x="31" y="898"/>
                    </a:lnTo>
                    <a:lnTo>
                      <a:pt x="27" y="896"/>
                    </a:lnTo>
                    <a:lnTo>
                      <a:pt x="22" y="894"/>
                    </a:lnTo>
                    <a:lnTo>
                      <a:pt x="19" y="890"/>
                    </a:lnTo>
                    <a:lnTo>
                      <a:pt x="15" y="887"/>
                    </a:lnTo>
                    <a:lnTo>
                      <a:pt x="9" y="880"/>
                    </a:lnTo>
                    <a:lnTo>
                      <a:pt x="4" y="871"/>
                    </a:lnTo>
                    <a:lnTo>
                      <a:pt x="1" y="862"/>
                    </a:lnTo>
                    <a:lnTo>
                      <a:pt x="0" y="852"/>
                    </a:lnTo>
                    <a:lnTo>
                      <a:pt x="0" y="5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09" name="Freeform 182"/>
              <p:cNvSpPr>
                <a:spLocks/>
              </p:cNvSpPr>
              <p:nvPr/>
            </p:nvSpPr>
            <p:spPr bwMode="auto">
              <a:xfrm>
                <a:off x="1206" y="3085"/>
                <a:ext cx="277" cy="92"/>
              </a:xfrm>
              <a:custGeom>
                <a:avLst/>
                <a:gdLst>
                  <a:gd name="T0" fmla="*/ 0 w 830"/>
                  <a:gd name="T1" fmla="*/ 0 h 274"/>
                  <a:gd name="T2" fmla="*/ 0 w 830"/>
                  <a:gd name="T3" fmla="*/ 0 h 274"/>
                  <a:gd name="T4" fmla="*/ 0 w 830"/>
                  <a:gd name="T5" fmla="*/ 0 h 274"/>
                  <a:gd name="T6" fmla="*/ 0 w 830"/>
                  <a:gd name="T7" fmla="*/ 0 h 274"/>
                  <a:gd name="T8" fmla="*/ 0 w 830"/>
                  <a:gd name="T9" fmla="*/ 0 h 274"/>
                  <a:gd name="T10" fmla="*/ 0 w 830"/>
                  <a:gd name="T11" fmla="*/ 0 h 274"/>
                  <a:gd name="T12" fmla="*/ 0 w 830"/>
                  <a:gd name="T13" fmla="*/ 0 h 274"/>
                  <a:gd name="T14" fmla="*/ 0 w 830"/>
                  <a:gd name="T15" fmla="*/ 0 h 274"/>
                  <a:gd name="T16" fmla="*/ 0 w 830"/>
                  <a:gd name="T17" fmla="*/ 0 h 274"/>
                  <a:gd name="T18" fmla="*/ 0 w 830"/>
                  <a:gd name="T19" fmla="*/ 0 h 274"/>
                  <a:gd name="T20" fmla="*/ 0 w 830"/>
                  <a:gd name="T21" fmla="*/ 0 h 274"/>
                  <a:gd name="T22" fmla="*/ 0 w 830"/>
                  <a:gd name="T23" fmla="*/ 0 h 274"/>
                  <a:gd name="T24" fmla="*/ 0 w 830"/>
                  <a:gd name="T25" fmla="*/ 0 h 274"/>
                  <a:gd name="T26" fmla="*/ 0 w 830"/>
                  <a:gd name="T27" fmla="*/ 0 h 274"/>
                  <a:gd name="T28" fmla="*/ 0 w 830"/>
                  <a:gd name="T29" fmla="*/ 0 h 274"/>
                  <a:gd name="T30" fmla="*/ 0 w 830"/>
                  <a:gd name="T31" fmla="*/ 0 h 274"/>
                  <a:gd name="T32" fmla="*/ 0 w 830"/>
                  <a:gd name="T33" fmla="*/ 0 h 274"/>
                  <a:gd name="T34" fmla="*/ 0 w 830"/>
                  <a:gd name="T35" fmla="*/ 0 h 274"/>
                  <a:gd name="T36" fmla="*/ 0 w 830"/>
                  <a:gd name="T37" fmla="*/ 0 h 274"/>
                  <a:gd name="T38" fmla="*/ 0 w 830"/>
                  <a:gd name="T39" fmla="*/ 0 h 274"/>
                  <a:gd name="T40" fmla="*/ 0 w 830"/>
                  <a:gd name="T41" fmla="*/ 0 h 274"/>
                  <a:gd name="T42" fmla="*/ 0 w 830"/>
                  <a:gd name="T43" fmla="*/ 0 h 274"/>
                  <a:gd name="T44" fmla="*/ 0 w 830"/>
                  <a:gd name="T45" fmla="*/ 0 h 274"/>
                  <a:gd name="T46" fmla="*/ 0 w 830"/>
                  <a:gd name="T47" fmla="*/ 0 h 274"/>
                  <a:gd name="T48" fmla="*/ 0 w 830"/>
                  <a:gd name="T49" fmla="*/ 0 h 274"/>
                  <a:gd name="T50" fmla="*/ 0 w 830"/>
                  <a:gd name="T51" fmla="*/ 0 h 274"/>
                  <a:gd name="T52" fmla="*/ 0 w 830"/>
                  <a:gd name="T53" fmla="*/ 0 h 274"/>
                  <a:gd name="T54" fmla="*/ 0 w 830"/>
                  <a:gd name="T55" fmla="*/ 0 h 274"/>
                  <a:gd name="T56" fmla="*/ 0 w 830"/>
                  <a:gd name="T57" fmla="*/ 0 h 274"/>
                  <a:gd name="T58" fmla="*/ 0 w 830"/>
                  <a:gd name="T59" fmla="*/ 0 h 274"/>
                  <a:gd name="T60" fmla="*/ 0 w 830"/>
                  <a:gd name="T61" fmla="*/ 0 h 274"/>
                  <a:gd name="T62" fmla="*/ 0 w 830"/>
                  <a:gd name="T63" fmla="*/ 0 h 274"/>
                  <a:gd name="T64" fmla="*/ 0 w 830"/>
                  <a:gd name="T65" fmla="*/ 0 h 274"/>
                  <a:gd name="T66" fmla="*/ 0 w 830"/>
                  <a:gd name="T67" fmla="*/ 0 h 274"/>
                  <a:gd name="T68" fmla="*/ 0 w 830"/>
                  <a:gd name="T69" fmla="*/ 0 h 274"/>
                  <a:gd name="T70" fmla="*/ 0 w 830"/>
                  <a:gd name="T71" fmla="*/ 0 h 274"/>
                  <a:gd name="T72" fmla="*/ 0 w 830"/>
                  <a:gd name="T73" fmla="*/ 0 h 274"/>
                  <a:gd name="T74" fmla="*/ 0 w 830"/>
                  <a:gd name="T75" fmla="*/ 0 h 274"/>
                  <a:gd name="T76" fmla="*/ 0 w 830"/>
                  <a:gd name="T77" fmla="*/ 0 h 274"/>
                  <a:gd name="T78" fmla="*/ 0 w 830"/>
                  <a:gd name="T79" fmla="*/ 0 h 274"/>
                  <a:gd name="T80" fmla="*/ 0 w 830"/>
                  <a:gd name="T81" fmla="*/ 0 h 274"/>
                  <a:gd name="T82" fmla="*/ 0 w 830"/>
                  <a:gd name="T83" fmla="*/ 0 h 274"/>
                  <a:gd name="T84" fmla="*/ 0 w 830"/>
                  <a:gd name="T85" fmla="*/ 0 h 274"/>
                  <a:gd name="T86" fmla="*/ 0 w 830"/>
                  <a:gd name="T87" fmla="*/ 0 h 274"/>
                  <a:gd name="T88" fmla="*/ 0 w 830"/>
                  <a:gd name="T89" fmla="*/ 0 h 274"/>
                  <a:gd name="T90" fmla="*/ 0 w 830"/>
                  <a:gd name="T91" fmla="*/ 0 h 2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30"/>
                  <a:gd name="T139" fmla="*/ 0 h 274"/>
                  <a:gd name="T140" fmla="*/ 830 w 830"/>
                  <a:gd name="T141" fmla="*/ 274 h 27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30" h="274">
                    <a:moveTo>
                      <a:pt x="769" y="121"/>
                    </a:moveTo>
                    <a:lnTo>
                      <a:pt x="754" y="107"/>
                    </a:lnTo>
                    <a:lnTo>
                      <a:pt x="738" y="93"/>
                    </a:lnTo>
                    <a:lnTo>
                      <a:pt x="720" y="82"/>
                    </a:lnTo>
                    <a:lnTo>
                      <a:pt x="702" y="70"/>
                    </a:lnTo>
                    <a:lnTo>
                      <a:pt x="682" y="59"/>
                    </a:lnTo>
                    <a:lnTo>
                      <a:pt x="662" y="49"/>
                    </a:lnTo>
                    <a:lnTo>
                      <a:pt x="641" y="40"/>
                    </a:lnTo>
                    <a:lnTo>
                      <a:pt x="618" y="32"/>
                    </a:lnTo>
                    <a:lnTo>
                      <a:pt x="595" y="24"/>
                    </a:lnTo>
                    <a:lnTo>
                      <a:pt x="571" y="18"/>
                    </a:lnTo>
                    <a:lnTo>
                      <a:pt x="546" y="13"/>
                    </a:lnTo>
                    <a:lnTo>
                      <a:pt x="521" y="9"/>
                    </a:lnTo>
                    <a:lnTo>
                      <a:pt x="495" y="4"/>
                    </a:lnTo>
                    <a:lnTo>
                      <a:pt x="469" y="2"/>
                    </a:lnTo>
                    <a:lnTo>
                      <a:pt x="442" y="0"/>
                    </a:lnTo>
                    <a:lnTo>
                      <a:pt x="416" y="0"/>
                    </a:lnTo>
                    <a:lnTo>
                      <a:pt x="373" y="1"/>
                    </a:lnTo>
                    <a:lnTo>
                      <a:pt x="332" y="5"/>
                    </a:lnTo>
                    <a:lnTo>
                      <a:pt x="293" y="12"/>
                    </a:lnTo>
                    <a:lnTo>
                      <a:pt x="255" y="20"/>
                    </a:lnTo>
                    <a:lnTo>
                      <a:pt x="218" y="31"/>
                    </a:lnTo>
                    <a:lnTo>
                      <a:pt x="184" y="44"/>
                    </a:lnTo>
                    <a:lnTo>
                      <a:pt x="152" y="58"/>
                    </a:lnTo>
                    <a:lnTo>
                      <a:pt x="122" y="75"/>
                    </a:lnTo>
                    <a:lnTo>
                      <a:pt x="96" y="93"/>
                    </a:lnTo>
                    <a:lnTo>
                      <a:pt x="71" y="114"/>
                    </a:lnTo>
                    <a:lnTo>
                      <a:pt x="50" y="134"/>
                    </a:lnTo>
                    <a:lnTo>
                      <a:pt x="33" y="157"/>
                    </a:lnTo>
                    <a:lnTo>
                      <a:pt x="19" y="180"/>
                    </a:lnTo>
                    <a:lnTo>
                      <a:pt x="9" y="205"/>
                    </a:lnTo>
                    <a:lnTo>
                      <a:pt x="2" y="230"/>
                    </a:lnTo>
                    <a:lnTo>
                      <a:pt x="0" y="257"/>
                    </a:lnTo>
                    <a:lnTo>
                      <a:pt x="0" y="274"/>
                    </a:lnTo>
                    <a:lnTo>
                      <a:pt x="17" y="274"/>
                    </a:lnTo>
                    <a:lnTo>
                      <a:pt x="813" y="274"/>
                    </a:lnTo>
                    <a:lnTo>
                      <a:pt x="830" y="274"/>
                    </a:lnTo>
                    <a:lnTo>
                      <a:pt x="830" y="257"/>
                    </a:lnTo>
                    <a:lnTo>
                      <a:pt x="829" y="239"/>
                    </a:lnTo>
                    <a:lnTo>
                      <a:pt x="826" y="221"/>
                    </a:lnTo>
                    <a:lnTo>
                      <a:pt x="822" y="204"/>
                    </a:lnTo>
                    <a:lnTo>
                      <a:pt x="814" y="186"/>
                    </a:lnTo>
                    <a:lnTo>
                      <a:pt x="806" y="169"/>
                    </a:lnTo>
                    <a:lnTo>
                      <a:pt x="795" y="153"/>
                    </a:lnTo>
                    <a:lnTo>
                      <a:pt x="783" y="137"/>
                    </a:lnTo>
                    <a:lnTo>
                      <a:pt x="769" y="12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10" name="Freeform 183"/>
              <p:cNvSpPr>
                <a:spLocks/>
              </p:cNvSpPr>
              <p:nvPr/>
            </p:nvSpPr>
            <p:spPr bwMode="auto">
              <a:xfrm>
                <a:off x="1218" y="3096"/>
                <a:ext cx="253" cy="70"/>
              </a:xfrm>
              <a:custGeom>
                <a:avLst/>
                <a:gdLst>
                  <a:gd name="T0" fmla="*/ 0 w 761"/>
                  <a:gd name="T1" fmla="*/ 0 h 208"/>
                  <a:gd name="T2" fmla="*/ 0 w 761"/>
                  <a:gd name="T3" fmla="*/ 0 h 208"/>
                  <a:gd name="T4" fmla="*/ 0 w 761"/>
                  <a:gd name="T5" fmla="*/ 0 h 208"/>
                  <a:gd name="T6" fmla="*/ 0 w 761"/>
                  <a:gd name="T7" fmla="*/ 0 h 208"/>
                  <a:gd name="T8" fmla="*/ 0 w 761"/>
                  <a:gd name="T9" fmla="*/ 0 h 208"/>
                  <a:gd name="T10" fmla="*/ 0 w 761"/>
                  <a:gd name="T11" fmla="*/ 0 h 208"/>
                  <a:gd name="T12" fmla="*/ 0 w 761"/>
                  <a:gd name="T13" fmla="*/ 0 h 208"/>
                  <a:gd name="T14" fmla="*/ 0 w 761"/>
                  <a:gd name="T15" fmla="*/ 0 h 208"/>
                  <a:gd name="T16" fmla="*/ 0 w 761"/>
                  <a:gd name="T17" fmla="*/ 0 h 208"/>
                  <a:gd name="T18" fmla="*/ 0 w 761"/>
                  <a:gd name="T19" fmla="*/ 0 h 208"/>
                  <a:gd name="T20" fmla="*/ 0 w 761"/>
                  <a:gd name="T21" fmla="*/ 0 h 208"/>
                  <a:gd name="T22" fmla="*/ 0 w 761"/>
                  <a:gd name="T23" fmla="*/ 0 h 208"/>
                  <a:gd name="T24" fmla="*/ 0 w 761"/>
                  <a:gd name="T25" fmla="*/ 0 h 208"/>
                  <a:gd name="T26" fmla="*/ 0 w 761"/>
                  <a:gd name="T27" fmla="*/ 0 h 208"/>
                  <a:gd name="T28" fmla="*/ 0 w 761"/>
                  <a:gd name="T29" fmla="*/ 0 h 208"/>
                  <a:gd name="T30" fmla="*/ 0 w 761"/>
                  <a:gd name="T31" fmla="*/ 0 h 208"/>
                  <a:gd name="T32" fmla="*/ 0 w 761"/>
                  <a:gd name="T33" fmla="*/ 0 h 208"/>
                  <a:gd name="T34" fmla="*/ 0 w 761"/>
                  <a:gd name="T35" fmla="*/ 0 h 208"/>
                  <a:gd name="T36" fmla="*/ 0 w 761"/>
                  <a:gd name="T37" fmla="*/ 0 h 208"/>
                  <a:gd name="T38" fmla="*/ 0 w 761"/>
                  <a:gd name="T39" fmla="*/ 0 h 208"/>
                  <a:gd name="T40" fmla="*/ 0 w 761"/>
                  <a:gd name="T41" fmla="*/ 0 h 208"/>
                  <a:gd name="T42" fmla="*/ 0 w 761"/>
                  <a:gd name="T43" fmla="*/ 0 h 208"/>
                  <a:gd name="T44" fmla="*/ 0 w 761"/>
                  <a:gd name="T45" fmla="*/ 0 h 208"/>
                  <a:gd name="T46" fmla="*/ 0 w 761"/>
                  <a:gd name="T47" fmla="*/ 0 h 208"/>
                  <a:gd name="T48" fmla="*/ 0 w 761"/>
                  <a:gd name="T49" fmla="*/ 0 h 208"/>
                  <a:gd name="T50" fmla="*/ 0 w 761"/>
                  <a:gd name="T51" fmla="*/ 0 h 208"/>
                  <a:gd name="T52" fmla="*/ 0 w 761"/>
                  <a:gd name="T53" fmla="*/ 0 h 208"/>
                  <a:gd name="T54" fmla="*/ 0 w 761"/>
                  <a:gd name="T55" fmla="*/ 0 h 208"/>
                  <a:gd name="T56" fmla="*/ 0 w 761"/>
                  <a:gd name="T57" fmla="*/ 0 h 208"/>
                  <a:gd name="T58" fmla="*/ 0 w 761"/>
                  <a:gd name="T59" fmla="*/ 0 h 208"/>
                  <a:gd name="T60" fmla="*/ 0 w 761"/>
                  <a:gd name="T61" fmla="*/ 0 h 208"/>
                  <a:gd name="T62" fmla="*/ 0 w 761"/>
                  <a:gd name="T63" fmla="*/ 0 h 208"/>
                  <a:gd name="T64" fmla="*/ 0 w 761"/>
                  <a:gd name="T65" fmla="*/ 0 h 208"/>
                  <a:gd name="T66" fmla="*/ 0 w 761"/>
                  <a:gd name="T67" fmla="*/ 0 h 208"/>
                  <a:gd name="T68" fmla="*/ 0 w 761"/>
                  <a:gd name="T69" fmla="*/ 0 h 208"/>
                  <a:gd name="T70" fmla="*/ 0 w 761"/>
                  <a:gd name="T71" fmla="*/ 0 h 208"/>
                  <a:gd name="T72" fmla="*/ 0 w 761"/>
                  <a:gd name="T73" fmla="*/ 0 h 208"/>
                  <a:gd name="T74" fmla="*/ 0 w 761"/>
                  <a:gd name="T75" fmla="*/ 0 h 208"/>
                  <a:gd name="T76" fmla="*/ 0 w 761"/>
                  <a:gd name="T77" fmla="*/ 0 h 208"/>
                  <a:gd name="T78" fmla="*/ 0 w 761"/>
                  <a:gd name="T79" fmla="*/ 0 h 208"/>
                  <a:gd name="T80" fmla="*/ 0 w 761"/>
                  <a:gd name="T81" fmla="*/ 0 h 208"/>
                  <a:gd name="T82" fmla="*/ 0 w 761"/>
                  <a:gd name="T83" fmla="*/ 0 h 208"/>
                  <a:gd name="T84" fmla="*/ 0 w 761"/>
                  <a:gd name="T85" fmla="*/ 0 h 208"/>
                  <a:gd name="T86" fmla="*/ 0 w 761"/>
                  <a:gd name="T87" fmla="*/ 0 h 208"/>
                  <a:gd name="T88" fmla="*/ 0 w 761"/>
                  <a:gd name="T89" fmla="*/ 0 h 208"/>
                  <a:gd name="T90" fmla="*/ 0 w 761"/>
                  <a:gd name="T91" fmla="*/ 0 h 208"/>
                  <a:gd name="T92" fmla="*/ 0 w 761"/>
                  <a:gd name="T93" fmla="*/ 0 h 208"/>
                  <a:gd name="T94" fmla="*/ 0 w 761"/>
                  <a:gd name="T95" fmla="*/ 0 h 208"/>
                  <a:gd name="T96" fmla="*/ 0 w 761"/>
                  <a:gd name="T97" fmla="*/ 0 h 208"/>
                  <a:gd name="T98" fmla="*/ 0 w 761"/>
                  <a:gd name="T99" fmla="*/ 0 h 20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61"/>
                  <a:gd name="T151" fmla="*/ 0 h 208"/>
                  <a:gd name="T152" fmla="*/ 761 w 761"/>
                  <a:gd name="T153" fmla="*/ 208 h 20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61" h="208">
                    <a:moveTo>
                      <a:pt x="51" y="111"/>
                    </a:moveTo>
                    <a:lnTo>
                      <a:pt x="65" y="99"/>
                    </a:lnTo>
                    <a:lnTo>
                      <a:pt x="80" y="87"/>
                    </a:lnTo>
                    <a:lnTo>
                      <a:pt x="96" y="75"/>
                    </a:lnTo>
                    <a:lnTo>
                      <a:pt x="113" y="65"/>
                    </a:lnTo>
                    <a:lnTo>
                      <a:pt x="131" y="55"/>
                    </a:lnTo>
                    <a:lnTo>
                      <a:pt x="150" y="46"/>
                    </a:lnTo>
                    <a:lnTo>
                      <a:pt x="170" y="37"/>
                    </a:lnTo>
                    <a:lnTo>
                      <a:pt x="191" y="30"/>
                    </a:lnTo>
                    <a:lnTo>
                      <a:pt x="213" y="23"/>
                    </a:lnTo>
                    <a:lnTo>
                      <a:pt x="236" y="17"/>
                    </a:lnTo>
                    <a:lnTo>
                      <a:pt x="259" y="12"/>
                    </a:lnTo>
                    <a:lnTo>
                      <a:pt x="282" y="7"/>
                    </a:lnTo>
                    <a:lnTo>
                      <a:pt x="307" y="4"/>
                    </a:lnTo>
                    <a:lnTo>
                      <a:pt x="331" y="2"/>
                    </a:lnTo>
                    <a:lnTo>
                      <a:pt x="355" y="0"/>
                    </a:lnTo>
                    <a:lnTo>
                      <a:pt x="381" y="0"/>
                    </a:lnTo>
                    <a:lnTo>
                      <a:pt x="406" y="0"/>
                    </a:lnTo>
                    <a:lnTo>
                      <a:pt x="431" y="2"/>
                    </a:lnTo>
                    <a:lnTo>
                      <a:pt x="455" y="4"/>
                    </a:lnTo>
                    <a:lnTo>
                      <a:pt x="478" y="7"/>
                    </a:lnTo>
                    <a:lnTo>
                      <a:pt x="503" y="12"/>
                    </a:lnTo>
                    <a:lnTo>
                      <a:pt x="525" y="17"/>
                    </a:lnTo>
                    <a:lnTo>
                      <a:pt x="547" y="23"/>
                    </a:lnTo>
                    <a:lnTo>
                      <a:pt x="570" y="30"/>
                    </a:lnTo>
                    <a:lnTo>
                      <a:pt x="591" y="37"/>
                    </a:lnTo>
                    <a:lnTo>
                      <a:pt x="611" y="46"/>
                    </a:lnTo>
                    <a:lnTo>
                      <a:pt x="630" y="55"/>
                    </a:lnTo>
                    <a:lnTo>
                      <a:pt x="648" y="65"/>
                    </a:lnTo>
                    <a:lnTo>
                      <a:pt x="665" y="75"/>
                    </a:lnTo>
                    <a:lnTo>
                      <a:pt x="681" y="87"/>
                    </a:lnTo>
                    <a:lnTo>
                      <a:pt x="696" y="99"/>
                    </a:lnTo>
                    <a:lnTo>
                      <a:pt x="709" y="111"/>
                    </a:lnTo>
                    <a:lnTo>
                      <a:pt x="720" y="123"/>
                    </a:lnTo>
                    <a:lnTo>
                      <a:pt x="730" y="135"/>
                    </a:lnTo>
                    <a:lnTo>
                      <a:pt x="737" y="146"/>
                    </a:lnTo>
                    <a:lnTo>
                      <a:pt x="744" y="158"/>
                    </a:lnTo>
                    <a:lnTo>
                      <a:pt x="751" y="171"/>
                    </a:lnTo>
                    <a:lnTo>
                      <a:pt x="755" y="182"/>
                    </a:lnTo>
                    <a:lnTo>
                      <a:pt x="759" y="195"/>
                    </a:lnTo>
                    <a:lnTo>
                      <a:pt x="761" y="208"/>
                    </a:lnTo>
                    <a:lnTo>
                      <a:pt x="0" y="208"/>
                    </a:lnTo>
                    <a:lnTo>
                      <a:pt x="2" y="195"/>
                    </a:lnTo>
                    <a:lnTo>
                      <a:pt x="6" y="182"/>
                    </a:lnTo>
                    <a:lnTo>
                      <a:pt x="11" y="171"/>
                    </a:lnTo>
                    <a:lnTo>
                      <a:pt x="16" y="158"/>
                    </a:lnTo>
                    <a:lnTo>
                      <a:pt x="24" y="146"/>
                    </a:lnTo>
                    <a:lnTo>
                      <a:pt x="31" y="135"/>
                    </a:lnTo>
                    <a:lnTo>
                      <a:pt x="41" y="123"/>
                    </a:lnTo>
                    <a:lnTo>
                      <a:pt x="51" y="111"/>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11" name="Freeform 184"/>
              <p:cNvSpPr>
                <a:spLocks/>
              </p:cNvSpPr>
              <p:nvPr/>
            </p:nvSpPr>
            <p:spPr bwMode="auto">
              <a:xfrm>
                <a:off x="1353" y="3103"/>
                <a:ext cx="98" cy="56"/>
              </a:xfrm>
              <a:custGeom>
                <a:avLst/>
                <a:gdLst>
                  <a:gd name="T0" fmla="*/ 0 w 293"/>
                  <a:gd name="T1" fmla="*/ 0 h 167"/>
                  <a:gd name="T2" fmla="*/ 0 w 293"/>
                  <a:gd name="T3" fmla="*/ 0 h 167"/>
                  <a:gd name="T4" fmla="*/ 0 w 293"/>
                  <a:gd name="T5" fmla="*/ 0 h 167"/>
                  <a:gd name="T6" fmla="*/ 0 w 293"/>
                  <a:gd name="T7" fmla="*/ 0 h 167"/>
                  <a:gd name="T8" fmla="*/ 0 w 293"/>
                  <a:gd name="T9" fmla="*/ 0 h 167"/>
                  <a:gd name="T10" fmla="*/ 0 w 293"/>
                  <a:gd name="T11" fmla="*/ 0 h 167"/>
                  <a:gd name="T12" fmla="*/ 0 w 293"/>
                  <a:gd name="T13" fmla="*/ 0 h 167"/>
                  <a:gd name="T14" fmla="*/ 0 w 293"/>
                  <a:gd name="T15" fmla="*/ 0 h 167"/>
                  <a:gd name="T16" fmla="*/ 0 w 293"/>
                  <a:gd name="T17" fmla="*/ 0 h 167"/>
                  <a:gd name="T18" fmla="*/ 0 w 293"/>
                  <a:gd name="T19" fmla="*/ 0 h 167"/>
                  <a:gd name="T20" fmla="*/ 0 w 293"/>
                  <a:gd name="T21" fmla="*/ 0 h 167"/>
                  <a:gd name="T22" fmla="*/ 0 w 293"/>
                  <a:gd name="T23" fmla="*/ 0 h 167"/>
                  <a:gd name="T24" fmla="*/ 0 w 293"/>
                  <a:gd name="T25" fmla="*/ 0 h 167"/>
                  <a:gd name="T26" fmla="*/ 0 w 293"/>
                  <a:gd name="T27" fmla="*/ 0 h 167"/>
                  <a:gd name="T28" fmla="*/ 0 w 293"/>
                  <a:gd name="T29" fmla="*/ 0 h 167"/>
                  <a:gd name="T30" fmla="*/ 0 w 293"/>
                  <a:gd name="T31" fmla="*/ 0 h 167"/>
                  <a:gd name="T32" fmla="*/ 0 w 293"/>
                  <a:gd name="T33" fmla="*/ 0 h 167"/>
                  <a:gd name="T34" fmla="*/ 0 w 293"/>
                  <a:gd name="T35" fmla="*/ 0 h 167"/>
                  <a:gd name="T36" fmla="*/ 0 w 293"/>
                  <a:gd name="T37" fmla="*/ 0 h 167"/>
                  <a:gd name="T38" fmla="*/ 0 w 293"/>
                  <a:gd name="T39" fmla="*/ 0 h 167"/>
                  <a:gd name="T40" fmla="*/ 0 w 293"/>
                  <a:gd name="T41" fmla="*/ 0 h 167"/>
                  <a:gd name="T42" fmla="*/ 0 w 293"/>
                  <a:gd name="T43" fmla="*/ 0 h 167"/>
                  <a:gd name="T44" fmla="*/ 0 w 293"/>
                  <a:gd name="T45" fmla="*/ 0 h 167"/>
                  <a:gd name="T46" fmla="*/ 0 w 293"/>
                  <a:gd name="T47" fmla="*/ 0 h 167"/>
                  <a:gd name="T48" fmla="*/ 0 w 293"/>
                  <a:gd name="T49" fmla="*/ 0 h 167"/>
                  <a:gd name="T50" fmla="*/ 0 w 293"/>
                  <a:gd name="T51" fmla="*/ 0 h 167"/>
                  <a:gd name="T52" fmla="*/ 0 w 293"/>
                  <a:gd name="T53" fmla="*/ 0 h 167"/>
                  <a:gd name="T54" fmla="*/ 0 w 293"/>
                  <a:gd name="T55" fmla="*/ 0 h 167"/>
                  <a:gd name="T56" fmla="*/ 0 w 293"/>
                  <a:gd name="T57" fmla="*/ 0 h 167"/>
                  <a:gd name="T58" fmla="*/ 0 w 293"/>
                  <a:gd name="T59" fmla="*/ 0 h 167"/>
                  <a:gd name="T60" fmla="*/ 0 w 293"/>
                  <a:gd name="T61" fmla="*/ 0 h 167"/>
                  <a:gd name="T62" fmla="*/ 0 w 293"/>
                  <a:gd name="T63" fmla="*/ 0 h 167"/>
                  <a:gd name="T64" fmla="*/ 0 w 293"/>
                  <a:gd name="T65" fmla="*/ 0 h 167"/>
                  <a:gd name="T66" fmla="*/ 0 w 293"/>
                  <a:gd name="T67" fmla="*/ 0 h 167"/>
                  <a:gd name="T68" fmla="*/ 0 w 293"/>
                  <a:gd name="T69" fmla="*/ 0 h 167"/>
                  <a:gd name="T70" fmla="*/ 0 w 293"/>
                  <a:gd name="T71" fmla="*/ 0 h 167"/>
                  <a:gd name="T72" fmla="*/ 0 w 293"/>
                  <a:gd name="T73" fmla="*/ 0 h 167"/>
                  <a:gd name="T74" fmla="*/ 0 w 293"/>
                  <a:gd name="T75" fmla="*/ 0 h 167"/>
                  <a:gd name="T76" fmla="*/ 0 w 293"/>
                  <a:gd name="T77" fmla="*/ 0 h 167"/>
                  <a:gd name="T78" fmla="*/ 0 w 293"/>
                  <a:gd name="T79" fmla="*/ 0 h 167"/>
                  <a:gd name="T80" fmla="*/ 0 w 293"/>
                  <a:gd name="T81" fmla="*/ 0 h 167"/>
                  <a:gd name="T82" fmla="*/ 0 w 293"/>
                  <a:gd name="T83" fmla="*/ 0 h 167"/>
                  <a:gd name="T84" fmla="*/ 0 w 293"/>
                  <a:gd name="T85" fmla="*/ 0 h 167"/>
                  <a:gd name="T86" fmla="*/ 0 w 293"/>
                  <a:gd name="T87" fmla="*/ 0 h 167"/>
                  <a:gd name="T88" fmla="*/ 0 w 293"/>
                  <a:gd name="T89" fmla="*/ 0 h 167"/>
                  <a:gd name="T90" fmla="*/ 0 w 293"/>
                  <a:gd name="T91" fmla="*/ 0 h 167"/>
                  <a:gd name="T92" fmla="*/ 0 w 293"/>
                  <a:gd name="T93" fmla="*/ 0 h 167"/>
                  <a:gd name="T94" fmla="*/ 0 w 293"/>
                  <a:gd name="T95" fmla="*/ 0 h 167"/>
                  <a:gd name="T96" fmla="*/ 0 w 293"/>
                  <a:gd name="T97" fmla="*/ 0 h 167"/>
                  <a:gd name="T98" fmla="*/ 0 w 293"/>
                  <a:gd name="T99" fmla="*/ 0 h 1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93"/>
                  <a:gd name="T151" fmla="*/ 0 h 167"/>
                  <a:gd name="T152" fmla="*/ 293 w 293"/>
                  <a:gd name="T153" fmla="*/ 167 h 1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93" h="167">
                    <a:moveTo>
                      <a:pt x="11" y="3"/>
                    </a:moveTo>
                    <a:lnTo>
                      <a:pt x="30" y="10"/>
                    </a:lnTo>
                    <a:lnTo>
                      <a:pt x="49" y="16"/>
                    </a:lnTo>
                    <a:lnTo>
                      <a:pt x="67" y="23"/>
                    </a:lnTo>
                    <a:lnTo>
                      <a:pt x="85" y="31"/>
                    </a:lnTo>
                    <a:lnTo>
                      <a:pt x="102" y="39"/>
                    </a:lnTo>
                    <a:lnTo>
                      <a:pt x="118" y="49"/>
                    </a:lnTo>
                    <a:lnTo>
                      <a:pt x="135" y="58"/>
                    </a:lnTo>
                    <a:lnTo>
                      <a:pt x="150" y="68"/>
                    </a:lnTo>
                    <a:lnTo>
                      <a:pt x="165" y="79"/>
                    </a:lnTo>
                    <a:lnTo>
                      <a:pt x="177" y="89"/>
                    </a:lnTo>
                    <a:lnTo>
                      <a:pt x="190" y="101"/>
                    </a:lnTo>
                    <a:lnTo>
                      <a:pt x="203" y="112"/>
                    </a:lnTo>
                    <a:lnTo>
                      <a:pt x="213" y="124"/>
                    </a:lnTo>
                    <a:lnTo>
                      <a:pt x="223" y="136"/>
                    </a:lnTo>
                    <a:lnTo>
                      <a:pt x="232" y="149"/>
                    </a:lnTo>
                    <a:lnTo>
                      <a:pt x="240" y="161"/>
                    </a:lnTo>
                    <a:lnTo>
                      <a:pt x="241" y="162"/>
                    </a:lnTo>
                    <a:lnTo>
                      <a:pt x="241" y="163"/>
                    </a:lnTo>
                    <a:lnTo>
                      <a:pt x="241" y="165"/>
                    </a:lnTo>
                    <a:lnTo>
                      <a:pt x="242" y="167"/>
                    </a:lnTo>
                    <a:lnTo>
                      <a:pt x="293" y="167"/>
                    </a:lnTo>
                    <a:lnTo>
                      <a:pt x="291" y="157"/>
                    </a:lnTo>
                    <a:lnTo>
                      <a:pt x="288" y="146"/>
                    </a:lnTo>
                    <a:lnTo>
                      <a:pt x="284" y="137"/>
                    </a:lnTo>
                    <a:lnTo>
                      <a:pt x="279" y="127"/>
                    </a:lnTo>
                    <a:lnTo>
                      <a:pt x="274" y="118"/>
                    </a:lnTo>
                    <a:lnTo>
                      <a:pt x="267" y="108"/>
                    </a:lnTo>
                    <a:lnTo>
                      <a:pt x="260" y="99"/>
                    </a:lnTo>
                    <a:lnTo>
                      <a:pt x="252" y="90"/>
                    </a:lnTo>
                    <a:lnTo>
                      <a:pt x="241" y="81"/>
                    </a:lnTo>
                    <a:lnTo>
                      <a:pt x="229" y="71"/>
                    </a:lnTo>
                    <a:lnTo>
                      <a:pt x="218" y="62"/>
                    </a:lnTo>
                    <a:lnTo>
                      <a:pt x="204" y="54"/>
                    </a:lnTo>
                    <a:lnTo>
                      <a:pt x="190" y="46"/>
                    </a:lnTo>
                    <a:lnTo>
                      <a:pt x="175" y="38"/>
                    </a:lnTo>
                    <a:lnTo>
                      <a:pt x="160" y="32"/>
                    </a:lnTo>
                    <a:lnTo>
                      <a:pt x="145" y="26"/>
                    </a:lnTo>
                    <a:lnTo>
                      <a:pt x="128" y="20"/>
                    </a:lnTo>
                    <a:lnTo>
                      <a:pt x="111" y="16"/>
                    </a:lnTo>
                    <a:lnTo>
                      <a:pt x="93" y="12"/>
                    </a:lnTo>
                    <a:lnTo>
                      <a:pt x="76" y="8"/>
                    </a:lnTo>
                    <a:lnTo>
                      <a:pt x="57" y="5"/>
                    </a:lnTo>
                    <a:lnTo>
                      <a:pt x="39" y="2"/>
                    </a:lnTo>
                    <a:lnTo>
                      <a:pt x="19" y="1"/>
                    </a:lnTo>
                    <a:lnTo>
                      <a:pt x="0" y="0"/>
                    </a:lnTo>
                    <a:lnTo>
                      <a:pt x="2" y="1"/>
                    </a:lnTo>
                    <a:lnTo>
                      <a:pt x="6" y="1"/>
                    </a:lnTo>
                    <a:lnTo>
                      <a:pt x="9" y="2"/>
                    </a:lnTo>
                    <a:lnTo>
                      <a:pt x="11" y="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12" name="Freeform 185"/>
              <p:cNvSpPr>
                <a:spLocks/>
              </p:cNvSpPr>
              <p:nvPr/>
            </p:nvSpPr>
            <p:spPr bwMode="auto">
              <a:xfrm>
                <a:off x="1208" y="2967"/>
                <a:ext cx="49" cy="75"/>
              </a:xfrm>
              <a:custGeom>
                <a:avLst/>
                <a:gdLst>
                  <a:gd name="T0" fmla="*/ 0 w 145"/>
                  <a:gd name="T1" fmla="*/ 0 h 223"/>
                  <a:gd name="T2" fmla="*/ 0 w 145"/>
                  <a:gd name="T3" fmla="*/ 0 h 223"/>
                  <a:gd name="T4" fmla="*/ 0 w 145"/>
                  <a:gd name="T5" fmla="*/ 0 h 223"/>
                  <a:gd name="T6" fmla="*/ 0 w 145"/>
                  <a:gd name="T7" fmla="*/ 0 h 223"/>
                  <a:gd name="T8" fmla="*/ 0 w 145"/>
                  <a:gd name="T9" fmla="*/ 0 h 223"/>
                  <a:gd name="T10" fmla="*/ 0 w 145"/>
                  <a:gd name="T11" fmla="*/ 0 h 223"/>
                  <a:gd name="T12" fmla="*/ 0 w 145"/>
                  <a:gd name="T13" fmla="*/ 0 h 223"/>
                  <a:gd name="T14" fmla="*/ 0 w 145"/>
                  <a:gd name="T15" fmla="*/ 0 h 223"/>
                  <a:gd name="T16" fmla="*/ 0 w 145"/>
                  <a:gd name="T17" fmla="*/ 0 h 223"/>
                  <a:gd name="T18" fmla="*/ 0 w 145"/>
                  <a:gd name="T19" fmla="*/ 0 h 223"/>
                  <a:gd name="T20" fmla="*/ 0 w 145"/>
                  <a:gd name="T21" fmla="*/ 0 h 223"/>
                  <a:gd name="T22" fmla="*/ 0 w 145"/>
                  <a:gd name="T23" fmla="*/ 0 h 223"/>
                  <a:gd name="T24" fmla="*/ 0 w 145"/>
                  <a:gd name="T25" fmla="*/ 0 h 223"/>
                  <a:gd name="T26" fmla="*/ 0 w 145"/>
                  <a:gd name="T27" fmla="*/ 0 h 223"/>
                  <a:gd name="T28" fmla="*/ 0 w 145"/>
                  <a:gd name="T29" fmla="*/ 0 h 223"/>
                  <a:gd name="T30" fmla="*/ 0 w 145"/>
                  <a:gd name="T31" fmla="*/ 0 h 223"/>
                  <a:gd name="T32" fmla="*/ 0 w 145"/>
                  <a:gd name="T33" fmla="*/ 0 h 223"/>
                  <a:gd name="T34" fmla="*/ 0 w 145"/>
                  <a:gd name="T35" fmla="*/ 0 h 223"/>
                  <a:gd name="T36" fmla="*/ 0 w 145"/>
                  <a:gd name="T37" fmla="*/ 0 h 2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3"/>
                  <a:gd name="T59" fmla="*/ 145 w 145"/>
                  <a:gd name="T60" fmla="*/ 223 h 2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3">
                    <a:moveTo>
                      <a:pt x="91" y="9"/>
                    </a:moveTo>
                    <a:lnTo>
                      <a:pt x="94" y="39"/>
                    </a:lnTo>
                    <a:lnTo>
                      <a:pt x="92" y="69"/>
                    </a:lnTo>
                    <a:lnTo>
                      <a:pt x="86" y="99"/>
                    </a:lnTo>
                    <a:lnTo>
                      <a:pt x="76" y="127"/>
                    </a:lnTo>
                    <a:lnTo>
                      <a:pt x="62" y="154"/>
                    </a:lnTo>
                    <a:lnTo>
                      <a:pt x="44" y="179"/>
                    </a:lnTo>
                    <a:lnTo>
                      <a:pt x="24" y="203"/>
                    </a:lnTo>
                    <a:lnTo>
                      <a:pt x="0" y="223"/>
                    </a:lnTo>
                    <a:lnTo>
                      <a:pt x="33" y="207"/>
                    </a:lnTo>
                    <a:lnTo>
                      <a:pt x="62" y="186"/>
                    </a:lnTo>
                    <a:lnTo>
                      <a:pt x="89" y="161"/>
                    </a:lnTo>
                    <a:lnTo>
                      <a:pt x="110" y="134"/>
                    </a:lnTo>
                    <a:lnTo>
                      <a:pt x="127" y="103"/>
                    </a:lnTo>
                    <a:lnTo>
                      <a:pt x="139" y="70"/>
                    </a:lnTo>
                    <a:lnTo>
                      <a:pt x="145" y="36"/>
                    </a:lnTo>
                    <a:lnTo>
                      <a:pt x="145" y="0"/>
                    </a:lnTo>
                    <a:lnTo>
                      <a:pt x="124" y="2"/>
                    </a:lnTo>
                    <a:lnTo>
                      <a:pt x="91"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13" name="Freeform 186"/>
              <p:cNvSpPr>
                <a:spLocks/>
              </p:cNvSpPr>
              <p:nvPr/>
            </p:nvSpPr>
            <p:spPr bwMode="auto">
              <a:xfrm>
                <a:off x="1284" y="3147"/>
                <a:ext cx="167" cy="12"/>
              </a:xfrm>
              <a:custGeom>
                <a:avLst/>
                <a:gdLst>
                  <a:gd name="T0" fmla="*/ 0 w 501"/>
                  <a:gd name="T1" fmla="*/ 0 h 34"/>
                  <a:gd name="T2" fmla="*/ 0 w 501"/>
                  <a:gd name="T3" fmla="*/ 0 h 34"/>
                  <a:gd name="T4" fmla="*/ 0 w 501"/>
                  <a:gd name="T5" fmla="*/ 0 h 34"/>
                  <a:gd name="T6" fmla="*/ 0 w 501"/>
                  <a:gd name="T7" fmla="*/ 0 h 34"/>
                  <a:gd name="T8" fmla="*/ 0 60000 65536"/>
                  <a:gd name="T9" fmla="*/ 0 60000 65536"/>
                  <a:gd name="T10" fmla="*/ 0 60000 65536"/>
                  <a:gd name="T11" fmla="*/ 0 60000 65536"/>
                  <a:gd name="T12" fmla="*/ 0 w 501"/>
                  <a:gd name="T13" fmla="*/ 0 h 34"/>
                  <a:gd name="T14" fmla="*/ 501 w 501"/>
                  <a:gd name="T15" fmla="*/ 34 h 34"/>
                </a:gdLst>
                <a:ahLst/>
                <a:cxnLst>
                  <a:cxn ang="T8">
                    <a:pos x="T0" y="T1"/>
                  </a:cxn>
                  <a:cxn ang="T9">
                    <a:pos x="T2" y="T3"/>
                  </a:cxn>
                  <a:cxn ang="T10">
                    <a:pos x="T4" y="T5"/>
                  </a:cxn>
                  <a:cxn ang="T11">
                    <a:pos x="T6" y="T7"/>
                  </a:cxn>
                </a:cxnLst>
                <a:rect l="T12" t="T13" r="T14" b="T15"/>
                <a:pathLst>
                  <a:path w="501" h="34">
                    <a:moveTo>
                      <a:pt x="501" y="34"/>
                    </a:moveTo>
                    <a:lnTo>
                      <a:pt x="0" y="34"/>
                    </a:lnTo>
                    <a:lnTo>
                      <a:pt x="456" y="0"/>
                    </a:lnTo>
                    <a:lnTo>
                      <a:pt x="501"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14" name="Freeform 187"/>
              <p:cNvSpPr>
                <a:spLocks/>
              </p:cNvSpPr>
              <p:nvPr/>
            </p:nvSpPr>
            <p:spPr bwMode="auto">
              <a:xfrm>
                <a:off x="1149" y="2967"/>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7"/>
                    </a:lnTo>
                    <a:lnTo>
                      <a:pt x="324"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15" name="Freeform 188"/>
              <p:cNvSpPr>
                <a:spLocks/>
              </p:cNvSpPr>
              <p:nvPr/>
            </p:nvSpPr>
            <p:spPr bwMode="auto">
              <a:xfrm>
                <a:off x="1556" y="2906"/>
                <a:ext cx="48" cy="75"/>
              </a:xfrm>
              <a:custGeom>
                <a:avLst/>
                <a:gdLst>
                  <a:gd name="T0" fmla="*/ 0 w 145"/>
                  <a:gd name="T1" fmla="*/ 0 h 224"/>
                  <a:gd name="T2" fmla="*/ 0 w 145"/>
                  <a:gd name="T3" fmla="*/ 0 h 224"/>
                  <a:gd name="T4" fmla="*/ 0 w 145"/>
                  <a:gd name="T5" fmla="*/ 0 h 224"/>
                  <a:gd name="T6" fmla="*/ 0 w 145"/>
                  <a:gd name="T7" fmla="*/ 0 h 224"/>
                  <a:gd name="T8" fmla="*/ 0 w 145"/>
                  <a:gd name="T9" fmla="*/ 0 h 224"/>
                  <a:gd name="T10" fmla="*/ 0 w 145"/>
                  <a:gd name="T11" fmla="*/ 0 h 224"/>
                  <a:gd name="T12" fmla="*/ 0 w 145"/>
                  <a:gd name="T13" fmla="*/ 0 h 224"/>
                  <a:gd name="T14" fmla="*/ 0 w 145"/>
                  <a:gd name="T15" fmla="*/ 0 h 224"/>
                  <a:gd name="T16" fmla="*/ 0 w 145"/>
                  <a:gd name="T17" fmla="*/ 0 h 224"/>
                  <a:gd name="T18" fmla="*/ 0 w 145"/>
                  <a:gd name="T19" fmla="*/ 0 h 224"/>
                  <a:gd name="T20" fmla="*/ 0 w 145"/>
                  <a:gd name="T21" fmla="*/ 0 h 224"/>
                  <a:gd name="T22" fmla="*/ 0 w 145"/>
                  <a:gd name="T23" fmla="*/ 0 h 224"/>
                  <a:gd name="T24" fmla="*/ 0 w 145"/>
                  <a:gd name="T25" fmla="*/ 0 h 224"/>
                  <a:gd name="T26" fmla="*/ 0 w 145"/>
                  <a:gd name="T27" fmla="*/ 0 h 224"/>
                  <a:gd name="T28" fmla="*/ 0 w 145"/>
                  <a:gd name="T29" fmla="*/ 0 h 224"/>
                  <a:gd name="T30" fmla="*/ 0 w 145"/>
                  <a:gd name="T31" fmla="*/ 0 h 224"/>
                  <a:gd name="T32" fmla="*/ 0 w 145"/>
                  <a:gd name="T33" fmla="*/ 0 h 224"/>
                  <a:gd name="T34" fmla="*/ 0 w 145"/>
                  <a:gd name="T35" fmla="*/ 0 h 224"/>
                  <a:gd name="T36" fmla="*/ 0 w 145"/>
                  <a:gd name="T37" fmla="*/ 0 h 2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4"/>
                  <a:gd name="T59" fmla="*/ 145 w 145"/>
                  <a:gd name="T60" fmla="*/ 224 h 2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4">
                    <a:moveTo>
                      <a:pt x="92" y="8"/>
                    </a:moveTo>
                    <a:lnTo>
                      <a:pt x="94" y="39"/>
                    </a:lnTo>
                    <a:lnTo>
                      <a:pt x="93" y="69"/>
                    </a:lnTo>
                    <a:lnTo>
                      <a:pt x="87" y="98"/>
                    </a:lnTo>
                    <a:lnTo>
                      <a:pt x="76" y="127"/>
                    </a:lnTo>
                    <a:lnTo>
                      <a:pt x="62" y="154"/>
                    </a:lnTo>
                    <a:lnTo>
                      <a:pt x="45" y="180"/>
                    </a:lnTo>
                    <a:lnTo>
                      <a:pt x="24" y="203"/>
                    </a:lnTo>
                    <a:lnTo>
                      <a:pt x="0" y="224"/>
                    </a:lnTo>
                    <a:lnTo>
                      <a:pt x="33" y="207"/>
                    </a:lnTo>
                    <a:lnTo>
                      <a:pt x="63" y="186"/>
                    </a:lnTo>
                    <a:lnTo>
                      <a:pt x="89" y="162"/>
                    </a:lnTo>
                    <a:lnTo>
                      <a:pt x="111" y="134"/>
                    </a:lnTo>
                    <a:lnTo>
                      <a:pt x="127" y="103"/>
                    </a:lnTo>
                    <a:lnTo>
                      <a:pt x="139" y="70"/>
                    </a:lnTo>
                    <a:lnTo>
                      <a:pt x="145" y="36"/>
                    </a:lnTo>
                    <a:lnTo>
                      <a:pt x="145" y="0"/>
                    </a:lnTo>
                    <a:lnTo>
                      <a:pt x="125" y="3"/>
                    </a:lnTo>
                    <a:lnTo>
                      <a:pt x="92" y="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16" name="Freeform 189"/>
              <p:cNvSpPr>
                <a:spLocks/>
              </p:cNvSpPr>
              <p:nvPr/>
            </p:nvSpPr>
            <p:spPr bwMode="auto">
              <a:xfrm>
                <a:off x="1496" y="2906"/>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6"/>
                    </a:lnTo>
                    <a:lnTo>
                      <a:pt x="324"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17" name="Freeform 190"/>
              <p:cNvSpPr>
                <a:spLocks/>
              </p:cNvSpPr>
              <p:nvPr/>
            </p:nvSpPr>
            <p:spPr bwMode="auto">
              <a:xfrm>
                <a:off x="1345" y="2867"/>
                <a:ext cx="9" cy="202"/>
              </a:xfrm>
              <a:custGeom>
                <a:avLst/>
                <a:gdLst>
                  <a:gd name="T0" fmla="*/ 0 w 28"/>
                  <a:gd name="T1" fmla="*/ 0 h 608"/>
                  <a:gd name="T2" fmla="*/ 0 w 28"/>
                  <a:gd name="T3" fmla="*/ 0 h 608"/>
                  <a:gd name="T4" fmla="*/ 0 w 28"/>
                  <a:gd name="T5" fmla="*/ 0 h 608"/>
                  <a:gd name="T6" fmla="*/ 0 w 28"/>
                  <a:gd name="T7" fmla="*/ 0 h 608"/>
                  <a:gd name="T8" fmla="*/ 0 60000 65536"/>
                  <a:gd name="T9" fmla="*/ 0 60000 65536"/>
                  <a:gd name="T10" fmla="*/ 0 60000 65536"/>
                  <a:gd name="T11" fmla="*/ 0 60000 65536"/>
                  <a:gd name="T12" fmla="*/ 0 w 28"/>
                  <a:gd name="T13" fmla="*/ 0 h 608"/>
                  <a:gd name="T14" fmla="*/ 28 w 28"/>
                  <a:gd name="T15" fmla="*/ 608 h 608"/>
                </a:gdLst>
                <a:ahLst/>
                <a:cxnLst>
                  <a:cxn ang="T8">
                    <a:pos x="T0" y="T1"/>
                  </a:cxn>
                  <a:cxn ang="T9">
                    <a:pos x="T2" y="T3"/>
                  </a:cxn>
                  <a:cxn ang="T10">
                    <a:pos x="T4" y="T5"/>
                  </a:cxn>
                  <a:cxn ang="T11">
                    <a:pos x="T6" y="T7"/>
                  </a:cxn>
                </a:cxnLst>
                <a:rect l="T12" t="T13" r="T14" b="T15"/>
                <a:pathLst>
                  <a:path w="28" h="608">
                    <a:moveTo>
                      <a:pt x="0" y="0"/>
                    </a:moveTo>
                    <a:lnTo>
                      <a:pt x="0" y="608"/>
                    </a:lnTo>
                    <a:lnTo>
                      <a:pt x="28" y="36"/>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18" name="Freeform 191"/>
              <p:cNvSpPr>
                <a:spLocks/>
              </p:cNvSpPr>
              <p:nvPr/>
            </p:nvSpPr>
            <p:spPr bwMode="auto">
              <a:xfrm>
                <a:off x="1342" y="2771"/>
                <a:ext cx="10" cy="10"/>
              </a:xfrm>
              <a:custGeom>
                <a:avLst/>
                <a:gdLst>
                  <a:gd name="T0" fmla="*/ 0 w 30"/>
                  <a:gd name="T1" fmla="*/ 0 h 29"/>
                  <a:gd name="T2" fmla="*/ 0 w 30"/>
                  <a:gd name="T3" fmla="*/ 0 h 29"/>
                  <a:gd name="T4" fmla="*/ 0 w 30"/>
                  <a:gd name="T5" fmla="*/ 0 h 29"/>
                  <a:gd name="T6" fmla="*/ 0 w 30"/>
                  <a:gd name="T7" fmla="*/ 0 h 29"/>
                  <a:gd name="T8" fmla="*/ 0 w 30"/>
                  <a:gd name="T9" fmla="*/ 0 h 29"/>
                  <a:gd name="T10" fmla="*/ 0 w 30"/>
                  <a:gd name="T11" fmla="*/ 0 h 29"/>
                  <a:gd name="T12" fmla="*/ 0 w 30"/>
                  <a:gd name="T13" fmla="*/ 0 h 29"/>
                  <a:gd name="T14" fmla="*/ 0 w 30"/>
                  <a:gd name="T15" fmla="*/ 0 h 29"/>
                  <a:gd name="T16" fmla="*/ 0 w 30"/>
                  <a:gd name="T17" fmla="*/ 0 h 29"/>
                  <a:gd name="T18" fmla="*/ 0 w 30"/>
                  <a:gd name="T19" fmla="*/ 0 h 29"/>
                  <a:gd name="T20" fmla="*/ 0 w 30"/>
                  <a:gd name="T21" fmla="*/ 0 h 29"/>
                  <a:gd name="T22" fmla="*/ 0 w 30"/>
                  <a:gd name="T23" fmla="*/ 0 h 29"/>
                  <a:gd name="T24" fmla="*/ 0 w 30"/>
                  <a:gd name="T25" fmla="*/ 0 h 29"/>
                  <a:gd name="T26" fmla="*/ 0 w 30"/>
                  <a:gd name="T27" fmla="*/ 0 h 29"/>
                  <a:gd name="T28" fmla="*/ 0 w 30"/>
                  <a:gd name="T29" fmla="*/ 0 h 29"/>
                  <a:gd name="T30" fmla="*/ 0 w 30"/>
                  <a:gd name="T31" fmla="*/ 0 h 29"/>
                  <a:gd name="T32" fmla="*/ 0 w 30"/>
                  <a:gd name="T33" fmla="*/ 0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
                  <a:gd name="T52" fmla="*/ 0 h 29"/>
                  <a:gd name="T53" fmla="*/ 30 w 30"/>
                  <a:gd name="T54" fmla="*/ 29 h 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0" h="29">
                    <a:moveTo>
                      <a:pt x="15" y="29"/>
                    </a:moveTo>
                    <a:lnTo>
                      <a:pt x="22" y="28"/>
                    </a:lnTo>
                    <a:lnTo>
                      <a:pt x="26" y="25"/>
                    </a:lnTo>
                    <a:lnTo>
                      <a:pt x="29" y="21"/>
                    </a:lnTo>
                    <a:lnTo>
                      <a:pt x="30" y="15"/>
                    </a:lnTo>
                    <a:lnTo>
                      <a:pt x="29" y="8"/>
                    </a:lnTo>
                    <a:lnTo>
                      <a:pt x="26" y="4"/>
                    </a:lnTo>
                    <a:lnTo>
                      <a:pt x="22" y="1"/>
                    </a:lnTo>
                    <a:lnTo>
                      <a:pt x="15" y="0"/>
                    </a:lnTo>
                    <a:lnTo>
                      <a:pt x="9" y="1"/>
                    </a:lnTo>
                    <a:lnTo>
                      <a:pt x="5" y="4"/>
                    </a:lnTo>
                    <a:lnTo>
                      <a:pt x="1" y="8"/>
                    </a:lnTo>
                    <a:lnTo>
                      <a:pt x="0" y="15"/>
                    </a:lnTo>
                    <a:lnTo>
                      <a:pt x="1" y="21"/>
                    </a:lnTo>
                    <a:lnTo>
                      <a:pt x="5" y="25"/>
                    </a:lnTo>
                    <a:lnTo>
                      <a:pt x="9" y="28"/>
                    </a:lnTo>
                    <a:lnTo>
                      <a:pt x="15" y="2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19" name="Freeform 192"/>
              <p:cNvSpPr>
                <a:spLocks/>
              </p:cNvSpPr>
              <p:nvPr/>
            </p:nvSpPr>
            <p:spPr bwMode="auto">
              <a:xfrm>
                <a:off x="1380" y="2810"/>
                <a:ext cx="153" cy="26"/>
              </a:xfrm>
              <a:custGeom>
                <a:avLst/>
                <a:gdLst>
                  <a:gd name="T0" fmla="*/ 0 w 459"/>
                  <a:gd name="T1" fmla="*/ 0 h 80"/>
                  <a:gd name="T2" fmla="*/ 0 w 459"/>
                  <a:gd name="T3" fmla="*/ 0 h 80"/>
                  <a:gd name="T4" fmla="*/ 0 w 459"/>
                  <a:gd name="T5" fmla="*/ 0 h 80"/>
                  <a:gd name="T6" fmla="*/ 0 w 459"/>
                  <a:gd name="T7" fmla="*/ 0 h 80"/>
                  <a:gd name="T8" fmla="*/ 0 60000 65536"/>
                  <a:gd name="T9" fmla="*/ 0 60000 65536"/>
                  <a:gd name="T10" fmla="*/ 0 60000 65536"/>
                  <a:gd name="T11" fmla="*/ 0 60000 65536"/>
                  <a:gd name="T12" fmla="*/ 0 w 459"/>
                  <a:gd name="T13" fmla="*/ 0 h 80"/>
                  <a:gd name="T14" fmla="*/ 459 w 459"/>
                  <a:gd name="T15" fmla="*/ 80 h 80"/>
                </a:gdLst>
                <a:ahLst/>
                <a:cxnLst>
                  <a:cxn ang="T8">
                    <a:pos x="T0" y="T1"/>
                  </a:cxn>
                  <a:cxn ang="T9">
                    <a:pos x="T2" y="T3"/>
                  </a:cxn>
                  <a:cxn ang="T10">
                    <a:pos x="T4" y="T5"/>
                  </a:cxn>
                  <a:cxn ang="T11">
                    <a:pos x="T6" y="T7"/>
                  </a:cxn>
                </a:cxnLst>
                <a:rect l="T12" t="T13" r="T14" b="T15"/>
                <a:pathLst>
                  <a:path w="459" h="80">
                    <a:moveTo>
                      <a:pt x="459" y="31"/>
                    </a:moveTo>
                    <a:lnTo>
                      <a:pt x="454" y="0"/>
                    </a:lnTo>
                    <a:lnTo>
                      <a:pt x="0" y="80"/>
                    </a:lnTo>
                    <a:lnTo>
                      <a:pt x="459" y="3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sp>
          <p:nvSpPr>
            <p:cNvPr id="32978" name="Freeform 193"/>
            <p:cNvSpPr>
              <a:spLocks/>
            </p:cNvSpPr>
            <p:nvPr/>
          </p:nvSpPr>
          <p:spPr bwMode="auto">
            <a:xfrm>
              <a:off x="3714" y="660"/>
              <a:ext cx="312" cy="101"/>
            </a:xfrm>
            <a:custGeom>
              <a:avLst/>
              <a:gdLst>
                <a:gd name="T0" fmla="*/ 0 w 422"/>
                <a:gd name="T1" fmla="*/ 3 h 136"/>
                <a:gd name="T2" fmla="*/ 1 w 422"/>
                <a:gd name="T3" fmla="*/ 1 h 136"/>
                <a:gd name="T4" fmla="*/ 2 w 422"/>
                <a:gd name="T5" fmla="*/ 5 h 136"/>
                <a:gd name="T6" fmla="*/ 4 w 422"/>
                <a:gd name="T7" fmla="*/ 1 h 136"/>
                <a:gd name="T8" fmla="*/ 4 w 422"/>
                <a:gd name="T9" fmla="*/ 5 h 136"/>
                <a:gd name="T10" fmla="*/ 5 w 422"/>
                <a:gd name="T11" fmla="*/ 3 h 136"/>
                <a:gd name="T12" fmla="*/ 5 w 422"/>
                <a:gd name="T13" fmla="*/ 1 h 136"/>
                <a:gd name="T14" fmla="*/ 7 w 422"/>
                <a:gd name="T15" fmla="*/ 2 h 136"/>
                <a:gd name="T16" fmla="*/ 9 w 422"/>
                <a:gd name="T17" fmla="*/ 4 h 136"/>
                <a:gd name="T18" fmla="*/ 10 w 422"/>
                <a:gd name="T19" fmla="*/ 1 h 136"/>
                <a:gd name="T20" fmla="*/ 12 w 422"/>
                <a:gd name="T21" fmla="*/ 4 h 136"/>
                <a:gd name="T22" fmla="*/ 13 w 422"/>
                <a:gd name="T23" fmla="*/ 1 h 136"/>
                <a:gd name="T24" fmla="*/ 15 w 422"/>
                <a:gd name="T25" fmla="*/ 1 h 136"/>
                <a:gd name="T26" fmla="*/ 16 w 422"/>
                <a:gd name="T27" fmla="*/ 4 h 1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22"/>
                <a:gd name="T43" fmla="*/ 0 h 136"/>
                <a:gd name="T44" fmla="*/ 422 w 422"/>
                <a:gd name="T45" fmla="*/ 136 h 1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22" h="136">
                  <a:moveTo>
                    <a:pt x="0" y="80"/>
                  </a:moveTo>
                  <a:cubicBezTo>
                    <a:pt x="5" y="68"/>
                    <a:pt x="20" y="0"/>
                    <a:pt x="29" y="9"/>
                  </a:cubicBezTo>
                  <a:cubicBezTo>
                    <a:pt x="38" y="18"/>
                    <a:pt x="42" y="136"/>
                    <a:pt x="53" y="135"/>
                  </a:cubicBezTo>
                  <a:cubicBezTo>
                    <a:pt x="64" y="134"/>
                    <a:pt x="85" y="5"/>
                    <a:pt x="95" y="3"/>
                  </a:cubicBezTo>
                  <a:cubicBezTo>
                    <a:pt x="105" y="1"/>
                    <a:pt x="103" y="111"/>
                    <a:pt x="112" y="122"/>
                  </a:cubicBezTo>
                  <a:cubicBezTo>
                    <a:pt x="121" y="133"/>
                    <a:pt x="141" y="90"/>
                    <a:pt x="147" y="71"/>
                  </a:cubicBezTo>
                  <a:cubicBezTo>
                    <a:pt x="152" y="53"/>
                    <a:pt x="141" y="14"/>
                    <a:pt x="147" y="11"/>
                  </a:cubicBezTo>
                  <a:cubicBezTo>
                    <a:pt x="152" y="9"/>
                    <a:pt x="165" y="36"/>
                    <a:pt x="180" y="54"/>
                  </a:cubicBezTo>
                  <a:cubicBezTo>
                    <a:pt x="195" y="72"/>
                    <a:pt x="222" y="127"/>
                    <a:pt x="239" y="120"/>
                  </a:cubicBezTo>
                  <a:cubicBezTo>
                    <a:pt x="256" y="113"/>
                    <a:pt x="272" y="10"/>
                    <a:pt x="284" y="9"/>
                  </a:cubicBezTo>
                  <a:cubicBezTo>
                    <a:pt x="296" y="8"/>
                    <a:pt x="301" y="113"/>
                    <a:pt x="314" y="114"/>
                  </a:cubicBezTo>
                  <a:cubicBezTo>
                    <a:pt x="327" y="115"/>
                    <a:pt x="351" y="28"/>
                    <a:pt x="365" y="15"/>
                  </a:cubicBezTo>
                  <a:cubicBezTo>
                    <a:pt x="379" y="2"/>
                    <a:pt x="392" y="18"/>
                    <a:pt x="401" y="33"/>
                  </a:cubicBezTo>
                  <a:cubicBezTo>
                    <a:pt x="410" y="48"/>
                    <a:pt x="418" y="93"/>
                    <a:pt x="422" y="108"/>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nvGrpSpPr>
            <p:cNvPr id="32979" name="Group 194"/>
            <p:cNvGrpSpPr>
              <a:grpSpLocks/>
            </p:cNvGrpSpPr>
            <p:nvPr/>
          </p:nvGrpSpPr>
          <p:grpSpPr bwMode="auto">
            <a:xfrm>
              <a:off x="3704" y="809"/>
              <a:ext cx="410" cy="0"/>
              <a:chOff x="1073" y="2443"/>
              <a:chExt cx="555" cy="0"/>
            </a:xfrm>
          </p:grpSpPr>
          <p:sp>
            <p:nvSpPr>
              <p:cNvPr id="32988" name="Line 195"/>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989" name="Line 196"/>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990" name="Line 197"/>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32980" name="Group 198"/>
            <p:cNvGrpSpPr>
              <a:grpSpLocks/>
            </p:cNvGrpSpPr>
            <p:nvPr/>
          </p:nvGrpSpPr>
          <p:grpSpPr bwMode="auto">
            <a:xfrm>
              <a:off x="3704" y="880"/>
              <a:ext cx="410" cy="0"/>
              <a:chOff x="1073" y="2443"/>
              <a:chExt cx="555" cy="0"/>
            </a:xfrm>
          </p:grpSpPr>
          <p:sp>
            <p:nvSpPr>
              <p:cNvPr id="32985" name="Line 199"/>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986" name="Line 200"/>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987" name="Line 201"/>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32981" name="Group 202"/>
            <p:cNvGrpSpPr>
              <a:grpSpLocks/>
            </p:cNvGrpSpPr>
            <p:nvPr/>
          </p:nvGrpSpPr>
          <p:grpSpPr bwMode="auto">
            <a:xfrm>
              <a:off x="3704" y="951"/>
              <a:ext cx="410" cy="0"/>
              <a:chOff x="1073" y="2443"/>
              <a:chExt cx="555" cy="0"/>
            </a:xfrm>
          </p:grpSpPr>
          <p:sp>
            <p:nvSpPr>
              <p:cNvPr id="32982" name="Line 203"/>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983" name="Line 204"/>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984" name="Line 205"/>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grpSp>
        <p:nvGrpSpPr>
          <p:cNvPr id="32800" name="Group 206"/>
          <p:cNvGrpSpPr>
            <a:grpSpLocks/>
          </p:cNvGrpSpPr>
          <p:nvPr/>
        </p:nvGrpSpPr>
        <p:grpSpPr bwMode="auto">
          <a:xfrm>
            <a:off x="2978150" y="4257675"/>
            <a:ext cx="633413" cy="949325"/>
            <a:chOff x="3623" y="585"/>
            <a:chExt cx="540" cy="810"/>
          </a:xfrm>
        </p:grpSpPr>
        <p:sp>
          <p:nvSpPr>
            <p:cNvPr id="32932" name="AutoShape 207"/>
            <p:cNvSpPr>
              <a:spLocks noChangeArrowheads="1"/>
            </p:cNvSpPr>
            <p:nvPr/>
          </p:nvSpPr>
          <p:spPr bwMode="auto">
            <a:xfrm rot="-5400000">
              <a:off x="3488" y="720"/>
              <a:ext cx="810" cy="540"/>
            </a:xfrm>
            <a:prstGeom prst="foldedCorner">
              <a:avLst>
                <a:gd name="adj" fmla="val 20287"/>
              </a:avLst>
            </a:prstGeom>
            <a:solidFill>
              <a:srgbClr val="EE9F36"/>
            </a:solidFill>
            <a:ln w="12700">
              <a:solidFill>
                <a:schemeClr val="bg1"/>
              </a:solidFill>
              <a:round/>
              <a:headEnd/>
              <a:tailEnd/>
            </a:ln>
          </p:spPr>
          <p:txBody>
            <a:bodyPr lIns="0" tIns="0" rIns="0" bIns="0" anchor="ctr">
              <a:spAutoFit/>
            </a:bodyPr>
            <a:lstStyle/>
            <a:p>
              <a:endParaRPr lang="en-US"/>
            </a:p>
          </p:txBody>
        </p:sp>
        <p:grpSp>
          <p:nvGrpSpPr>
            <p:cNvPr id="32933" name="Group 208"/>
            <p:cNvGrpSpPr>
              <a:grpSpLocks/>
            </p:cNvGrpSpPr>
            <p:nvPr/>
          </p:nvGrpSpPr>
          <p:grpSpPr bwMode="auto">
            <a:xfrm>
              <a:off x="3674" y="1000"/>
              <a:ext cx="437" cy="329"/>
              <a:chOff x="1048" y="2742"/>
              <a:chExt cx="592" cy="445"/>
            </a:xfrm>
          </p:grpSpPr>
          <p:sp>
            <p:nvSpPr>
              <p:cNvPr id="32947" name="Freeform 209"/>
              <p:cNvSpPr>
                <a:spLocks/>
              </p:cNvSpPr>
              <p:nvPr/>
            </p:nvSpPr>
            <p:spPr bwMode="auto">
              <a:xfrm>
                <a:off x="1306" y="2833"/>
                <a:ext cx="77" cy="345"/>
              </a:xfrm>
              <a:custGeom>
                <a:avLst/>
                <a:gdLst>
                  <a:gd name="T0" fmla="*/ 0 w 232"/>
                  <a:gd name="T1" fmla="*/ 0 h 1036"/>
                  <a:gd name="T2" fmla="*/ 0 w 232"/>
                  <a:gd name="T3" fmla="*/ 0 h 1036"/>
                  <a:gd name="T4" fmla="*/ 0 w 232"/>
                  <a:gd name="T5" fmla="*/ 0 h 1036"/>
                  <a:gd name="T6" fmla="*/ 0 w 232"/>
                  <a:gd name="T7" fmla="*/ 0 h 1036"/>
                  <a:gd name="T8" fmla="*/ 0 w 232"/>
                  <a:gd name="T9" fmla="*/ 0 h 1036"/>
                  <a:gd name="T10" fmla="*/ 0 w 232"/>
                  <a:gd name="T11" fmla="*/ 0 h 1036"/>
                  <a:gd name="T12" fmla="*/ 0 w 232"/>
                  <a:gd name="T13" fmla="*/ 0 h 1036"/>
                  <a:gd name="T14" fmla="*/ 0 w 232"/>
                  <a:gd name="T15" fmla="*/ 0 h 1036"/>
                  <a:gd name="T16" fmla="*/ 0 w 232"/>
                  <a:gd name="T17" fmla="*/ 0 h 1036"/>
                  <a:gd name="T18" fmla="*/ 0 w 232"/>
                  <a:gd name="T19" fmla="*/ 0 h 1036"/>
                  <a:gd name="T20" fmla="*/ 0 w 232"/>
                  <a:gd name="T21" fmla="*/ 0 h 1036"/>
                  <a:gd name="T22" fmla="*/ 0 w 232"/>
                  <a:gd name="T23" fmla="*/ 0 h 1036"/>
                  <a:gd name="T24" fmla="*/ 0 w 232"/>
                  <a:gd name="T25" fmla="*/ 0 h 1036"/>
                  <a:gd name="T26" fmla="*/ 0 w 232"/>
                  <a:gd name="T27" fmla="*/ 0 h 1036"/>
                  <a:gd name="T28" fmla="*/ 0 w 232"/>
                  <a:gd name="T29" fmla="*/ 0 h 1036"/>
                  <a:gd name="T30" fmla="*/ 0 w 232"/>
                  <a:gd name="T31" fmla="*/ 0 h 1036"/>
                  <a:gd name="T32" fmla="*/ 0 w 232"/>
                  <a:gd name="T33" fmla="*/ 0 h 1036"/>
                  <a:gd name="T34" fmla="*/ 0 w 232"/>
                  <a:gd name="T35" fmla="*/ 0 h 1036"/>
                  <a:gd name="T36" fmla="*/ 0 w 232"/>
                  <a:gd name="T37" fmla="*/ 0 h 1036"/>
                  <a:gd name="T38" fmla="*/ 0 w 232"/>
                  <a:gd name="T39" fmla="*/ 0 h 1036"/>
                  <a:gd name="T40" fmla="*/ 0 w 232"/>
                  <a:gd name="T41" fmla="*/ 0 h 1036"/>
                  <a:gd name="T42" fmla="*/ 0 w 232"/>
                  <a:gd name="T43" fmla="*/ 0 h 1036"/>
                  <a:gd name="T44" fmla="*/ 0 w 232"/>
                  <a:gd name="T45" fmla="*/ 0 h 1036"/>
                  <a:gd name="T46" fmla="*/ 0 w 232"/>
                  <a:gd name="T47" fmla="*/ 0 h 1036"/>
                  <a:gd name="T48" fmla="*/ 0 w 232"/>
                  <a:gd name="T49" fmla="*/ 0 h 1036"/>
                  <a:gd name="T50" fmla="*/ 0 w 232"/>
                  <a:gd name="T51" fmla="*/ 0 h 1036"/>
                  <a:gd name="T52" fmla="*/ 0 w 232"/>
                  <a:gd name="T53" fmla="*/ 0 h 1036"/>
                  <a:gd name="T54" fmla="*/ 0 w 232"/>
                  <a:gd name="T55" fmla="*/ 0 h 1036"/>
                  <a:gd name="T56" fmla="*/ 0 w 232"/>
                  <a:gd name="T57" fmla="*/ 0 h 1036"/>
                  <a:gd name="T58" fmla="*/ 0 w 232"/>
                  <a:gd name="T59" fmla="*/ 0 h 1036"/>
                  <a:gd name="T60" fmla="*/ 0 w 232"/>
                  <a:gd name="T61" fmla="*/ 0 h 1036"/>
                  <a:gd name="T62" fmla="*/ 0 w 232"/>
                  <a:gd name="T63" fmla="*/ 0 h 1036"/>
                  <a:gd name="T64" fmla="*/ 0 w 232"/>
                  <a:gd name="T65" fmla="*/ 0 h 1036"/>
                  <a:gd name="T66" fmla="*/ 0 w 232"/>
                  <a:gd name="T67" fmla="*/ 0 h 1036"/>
                  <a:gd name="T68" fmla="*/ 0 w 232"/>
                  <a:gd name="T69" fmla="*/ 0 h 1036"/>
                  <a:gd name="T70" fmla="*/ 0 w 232"/>
                  <a:gd name="T71" fmla="*/ 0 h 1036"/>
                  <a:gd name="T72" fmla="*/ 0 w 232"/>
                  <a:gd name="T73" fmla="*/ 0 h 1036"/>
                  <a:gd name="T74" fmla="*/ 0 w 232"/>
                  <a:gd name="T75" fmla="*/ 0 h 1036"/>
                  <a:gd name="T76" fmla="*/ 0 w 232"/>
                  <a:gd name="T77" fmla="*/ 0 h 1036"/>
                  <a:gd name="T78" fmla="*/ 0 w 232"/>
                  <a:gd name="T79" fmla="*/ 0 h 1036"/>
                  <a:gd name="T80" fmla="*/ 0 w 232"/>
                  <a:gd name="T81" fmla="*/ 0 h 1036"/>
                  <a:gd name="T82" fmla="*/ 0 w 232"/>
                  <a:gd name="T83" fmla="*/ 0 h 1036"/>
                  <a:gd name="T84" fmla="*/ 0 w 232"/>
                  <a:gd name="T85" fmla="*/ 0 h 1036"/>
                  <a:gd name="T86" fmla="*/ 0 w 232"/>
                  <a:gd name="T87" fmla="*/ 0 h 1036"/>
                  <a:gd name="T88" fmla="*/ 0 w 232"/>
                  <a:gd name="T89" fmla="*/ 0 h 1036"/>
                  <a:gd name="T90" fmla="*/ 0 w 232"/>
                  <a:gd name="T91" fmla="*/ 0 h 1036"/>
                  <a:gd name="T92" fmla="*/ 0 w 232"/>
                  <a:gd name="T93" fmla="*/ 0 h 1036"/>
                  <a:gd name="T94" fmla="*/ 0 w 232"/>
                  <a:gd name="T95" fmla="*/ 0 h 1036"/>
                  <a:gd name="T96" fmla="*/ 0 w 232"/>
                  <a:gd name="T97" fmla="*/ 0 h 1036"/>
                  <a:gd name="T98" fmla="*/ 0 w 232"/>
                  <a:gd name="T99" fmla="*/ 0 h 1036"/>
                  <a:gd name="T100" fmla="*/ 0 w 232"/>
                  <a:gd name="T101" fmla="*/ 0 h 1036"/>
                  <a:gd name="T102" fmla="*/ 0 w 232"/>
                  <a:gd name="T103" fmla="*/ 0 h 1036"/>
                  <a:gd name="T104" fmla="*/ 0 w 232"/>
                  <a:gd name="T105" fmla="*/ 0 h 1036"/>
                  <a:gd name="T106" fmla="*/ 0 w 232"/>
                  <a:gd name="T107" fmla="*/ 0 h 1036"/>
                  <a:gd name="T108" fmla="*/ 0 w 232"/>
                  <a:gd name="T109" fmla="*/ 0 h 1036"/>
                  <a:gd name="T110" fmla="*/ 0 w 232"/>
                  <a:gd name="T111" fmla="*/ 0 h 1036"/>
                  <a:gd name="T112" fmla="*/ 0 w 232"/>
                  <a:gd name="T113" fmla="*/ 0 h 1036"/>
                  <a:gd name="T114" fmla="*/ 0 w 232"/>
                  <a:gd name="T115" fmla="*/ 0 h 1036"/>
                  <a:gd name="T116" fmla="*/ 0 w 232"/>
                  <a:gd name="T117" fmla="*/ 0 h 10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2"/>
                  <a:gd name="T178" fmla="*/ 0 h 1036"/>
                  <a:gd name="T179" fmla="*/ 232 w 232"/>
                  <a:gd name="T180" fmla="*/ 1036 h 10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2" h="1036">
                    <a:moveTo>
                      <a:pt x="199" y="34"/>
                    </a:moveTo>
                    <a:lnTo>
                      <a:pt x="190" y="27"/>
                    </a:lnTo>
                    <a:lnTo>
                      <a:pt x="181" y="20"/>
                    </a:lnTo>
                    <a:lnTo>
                      <a:pt x="171" y="14"/>
                    </a:lnTo>
                    <a:lnTo>
                      <a:pt x="161" y="9"/>
                    </a:lnTo>
                    <a:lnTo>
                      <a:pt x="151" y="6"/>
                    </a:lnTo>
                    <a:lnTo>
                      <a:pt x="139" y="2"/>
                    </a:lnTo>
                    <a:lnTo>
                      <a:pt x="129" y="1"/>
                    </a:lnTo>
                    <a:lnTo>
                      <a:pt x="117" y="0"/>
                    </a:lnTo>
                    <a:lnTo>
                      <a:pt x="94" y="2"/>
                    </a:lnTo>
                    <a:lnTo>
                      <a:pt x="72" y="10"/>
                    </a:lnTo>
                    <a:lnTo>
                      <a:pt x="52" y="20"/>
                    </a:lnTo>
                    <a:lnTo>
                      <a:pt x="35" y="34"/>
                    </a:lnTo>
                    <a:lnTo>
                      <a:pt x="20" y="51"/>
                    </a:lnTo>
                    <a:lnTo>
                      <a:pt x="10" y="71"/>
                    </a:lnTo>
                    <a:lnTo>
                      <a:pt x="2" y="94"/>
                    </a:lnTo>
                    <a:lnTo>
                      <a:pt x="0" y="117"/>
                    </a:lnTo>
                    <a:lnTo>
                      <a:pt x="0" y="919"/>
                    </a:lnTo>
                    <a:lnTo>
                      <a:pt x="1" y="931"/>
                    </a:lnTo>
                    <a:lnTo>
                      <a:pt x="2" y="942"/>
                    </a:lnTo>
                    <a:lnTo>
                      <a:pt x="6" y="953"/>
                    </a:lnTo>
                    <a:lnTo>
                      <a:pt x="10" y="964"/>
                    </a:lnTo>
                    <a:lnTo>
                      <a:pt x="14" y="974"/>
                    </a:lnTo>
                    <a:lnTo>
                      <a:pt x="20" y="984"/>
                    </a:lnTo>
                    <a:lnTo>
                      <a:pt x="27" y="993"/>
                    </a:lnTo>
                    <a:lnTo>
                      <a:pt x="34" y="1002"/>
                    </a:lnTo>
                    <a:lnTo>
                      <a:pt x="43" y="1009"/>
                    </a:lnTo>
                    <a:lnTo>
                      <a:pt x="52" y="1016"/>
                    </a:lnTo>
                    <a:lnTo>
                      <a:pt x="62" y="1022"/>
                    </a:lnTo>
                    <a:lnTo>
                      <a:pt x="72" y="1026"/>
                    </a:lnTo>
                    <a:lnTo>
                      <a:pt x="83" y="1031"/>
                    </a:lnTo>
                    <a:lnTo>
                      <a:pt x="95" y="1034"/>
                    </a:lnTo>
                    <a:lnTo>
                      <a:pt x="105" y="1035"/>
                    </a:lnTo>
                    <a:lnTo>
                      <a:pt x="117" y="1036"/>
                    </a:lnTo>
                    <a:lnTo>
                      <a:pt x="129" y="1035"/>
                    </a:lnTo>
                    <a:lnTo>
                      <a:pt x="139" y="1034"/>
                    </a:lnTo>
                    <a:lnTo>
                      <a:pt x="151" y="1031"/>
                    </a:lnTo>
                    <a:lnTo>
                      <a:pt x="161" y="1026"/>
                    </a:lnTo>
                    <a:lnTo>
                      <a:pt x="171" y="1022"/>
                    </a:lnTo>
                    <a:lnTo>
                      <a:pt x="181" y="1016"/>
                    </a:lnTo>
                    <a:lnTo>
                      <a:pt x="190" y="1009"/>
                    </a:lnTo>
                    <a:lnTo>
                      <a:pt x="199" y="1002"/>
                    </a:lnTo>
                    <a:lnTo>
                      <a:pt x="206" y="993"/>
                    </a:lnTo>
                    <a:lnTo>
                      <a:pt x="212" y="984"/>
                    </a:lnTo>
                    <a:lnTo>
                      <a:pt x="219" y="974"/>
                    </a:lnTo>
                    <a:lnTo>
                      <a:pt x="224" y="964"/>
                    </a:lnTo>
                    <a:lnTo>
                      <a:pt x="227" y="953"/>
                    </a:lnTo>
                    <a:lnTo>
                      <a:pt x="230" y="942"/>
                    </a:lnTo>
                    <a:lnTo>
                      <a:pt x="231" y="931"/>
                    </a:lnTo>
                    <a:lnTo>
                      <a:pt x="232" y="919"/>
                    </a:lnTo>
                    <a:lnTo>
                      <a:pt x="232" y="117"/>
                    </a:lnTo>
                    <a:lnTo>
                      <a:pt x="231" y="105"/>
                    </a:lnTo>
                    <a:lnTo>
                      <a:pt x="230" y="95"/>
                    </a:lnTo>
                    <a:lnTo>
                      <a:pt x="227" y="83"/>
                    </a:lnTo>
                    <a:lnTo>
                      <a:pt x="224" y="72"/>
                    </a:lnTo>
                    <a:lnTo>
                      <a:pt x="219" y="62"/>
                    </a:lnTo>
                    <a:lnTo>
                      <a:pt x="212" y="52"/>
                    </a:lnTo>
                    <a:lnTo>
                      <a:pt x="206" y="43"/>
                    </a:lnTo>
                    <a:lnTo>
                      <a:pt x="199" y="34"/>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48" name="Freeform 210"/>
              <p:cNvSpPr>
                <a:spLocks/>
              </p:cNvSpPr>
              <p:nvPr/>
            </p:nvSpPr>
            <p:spPr bwMode="auto">
              <a:xfrm>
                <a:off x="1195" y="3074"/>
                <a:ext cx="299" cy="113"/>
              </a:xfrm>
              <a:custGeom>
                <a:avLst/>
                <a:gdLst>
                  <a:gd name="T0" fmla="*/ 0 w 896"/>
                  <a:gd name="T1" fmla="*/ 0 h 340"/>
                  <a:gd name="T2" fmla="*/ 0 w 896"/>
                  <a:gd name="T3" fmla="*/ 0 h 340"/>
                  <a:gd name="T4" fmla="*/ 0 w 896"/>
                  <a:gd name="T5" fmla="*/ 0 h 340"/>
                  <a:gd name="T6" fmla="*/ 0 w 896"/>
                  <a:gd name="T7" fmla="*/ 0 h 340"/>
                  <a:gd name="T8" fmla="*/ 0 w 896"/>
                  <a:gd name="T9" fmla="*/ 0 h 340"/>
                  <a:gd name="T10" fmla="*/ 0 w 896"/>
                  <a:gd name="T11" fmla="*/ 0 h 340"/>
                  <a:gd name="T12" fmla="*/ 0 w 896"/>
                  <a:gd name="T13" fmla="*/ 0 h 340"/>
                  <a:gd name="T14" fmla="*/ 0 w 896"/>
                  <a:gd name="T15" fmla="*/ 0 h 340"/>
                  <a:gd name="T16" fmla="*/ 0 w 896"/>
                  <a:gd name="T17" fmla="*/ 0 h 340"/>
                  <a:gd name="T18" fmla="*/ 0 w 896"/>
                  <a:gd name="T19" fmla="*/ 0 h 340"/>
                  <a:gd name="T20" fmla="*/ 0 w 896"/>
                  <a:gd name="T21" fmla="*/ 0 h 340"/>
                  <a:gd name="T22" fmla="*/ 0 w 896"/>
                  <a:gd name="T23" fmla="*/ 0 h 340"/>
                  <a:gd name="T24" fmla="*/ 0 w 896"/>
                  <a:gd name="T25" fmla="*/ 0 h 340"/>
                  <a:gd name="T26" fmla="*/ 0 w 896"/>
                  <a:gd name="T27" fmla="*/ 0 h 340"/>
                  <a:gd name="T28" fmla="*/ 0 w 896"/>
                  <a:gd name="T29" fmla="*/ 0 h 340"/>
                  <a:gd name="T30" fmla="*/ 0 w 896"/>
                  <a:gd name="T31" fmla="*/ 0 h 340"/>
                  <a:gd name="T32" fmla="*/ 0 w 896"/>
                  <a:gd name="T33" fmla="*/ 0 h 340"/>
                  <a:gd name="T34" fmla="*/ 0 w 896"/>
                  <a:gd name="T35" fmla="*/ 0 h 340"/>
                  <a:gd name="T36" fmla="*/ 0 w 896"/>
                  <a:gd name="T37" fmla="*/ 0 h 340"/>
                  <a:gd name="T38" fmla="*/ 0 w 896"/>
                  <a:gd name="T39" fmla="*/ 0 h 340"/>
                  <a:gd name="T40" fmla="*/ 0 w 896"/>
                  <a:gd name="T41" fmla="*/ 0 h 340"/>
                  <a:gd name="T42" fmla="*/ 0 w 896"/>
                  <a:gd name="T43" fmla="*/ 0 h 340"/>
                  <a:gd name="T44" fmla="*/ 0 w 896"/>
                  <a:gd name="T45" fmla="*/ 0 h 340"/>
                  <a:gd name="T46" fmla="*/ 0 w 896"/>
                  <a:gd name="T47" fmla="*/ 0 h 340"/>
                  <a:gd name="T48" fmla="*/ 0 w 896"/>
                  <a:gd name="T49" fmla="*/ 0 h 340"/>
                  <a:gd name="T50" fmla="*/ 0 w 896"/>
                  <a:gd name="T51" fmla="*/ 0 h 340"/>
                  <a:gd name="T52" fmla="*/ 0 w 896"/>
                  <a:gd name="T53" fmla="*/ 0 h 340"/>
                  <a:gd name="T54" fmla="*/ 0 w 896"/>
                  <a:gd name="T55" fmla="*/ 0 h 340"/>
                  <a:gd name="T56" fmla="*/ 0 w 896"/>
                  <a:gd name="T57" fmla="*/ 0 h 340"/>
                  <a:gd name="T58" fmla="*/ 0 w 896"/>
                  <a:gd name="T59" fmla="*/ 0 h 340"/>
                  <a:gd name="T60" fmla="*/ 0 w 896"/>
                  <a:gd name="T61" fmla="*/ 0 h 340"/>
                  <a:gd name="T62" fmla="*/ 0 w 896"/>
                  <a:gd name="T63" fmla="*/ 0 h 340"/>
                  <a:gd name="T64" fmla="*/ 0 w 896"/>
                  <a:gd name="T65" fmla="*/ 0 h 340"/>
                  <a:gd name="T66" fmla="*/ 0 w 896"/>
                  <a:gd name="T67" fmla="*/ 0 h 340"/>
                  <a:gd name="T68" fmla="*/ 0 w 896"/>
                  <a:gd name="T69" fmla="*/ 0 h 340"/>
                  <a:gd name="T70" fmla="*/ 0 w 896"/>
                  <a:gd name="T71" fmla="*/ 0 h 340"/>
                  <a:gd name="T72" fmla="*/ 0 w 896"/>
                  <a:gd name="T73" fmla="*/ 0 h 340"/>
                  <a:gd name="T74" fmla="*/ 0 w 896"/>
                  <a:gd name="T75" fmla="*/ 0 h 340"/>
                  <a:gd name="T76" fmla="*/ 0 w 896"/>
                  <a:gd name="T77" fmla="*/ 0 h 340"/>
                  <a:gd name="T78" fmla="*/ 0 w 896"/>
                  <a:gd name="T79" fmla="*/ 0 h 340"/>
                  <a:gd name="T80" fmla="*/ 0 w 896"/>
                  <a:gd name="T81" fmla="*/ 0 h 340"/>
                  <a:gd name="T82" fmla="*/ 0 w 896"/>
                  <a:gd name="T83" fmla="*/ 0 h 340"/>
                  <a:gd name="T84" fmla="*/ 0 w 896"/>
                  <a:gd name="T85" fmla="*/ 0 h 340"/>
                  <a:gd name="T86" fmla="*/ 0 w 896"/>
                  <a:gd name="T87" fmla="*/ 0 h 340"/>
                  <a:gd name="T88" fmla="*/ 0 w 896"/>
                  <a:gd name="T89" fmla="*/ 0 h 340"/>
                  <a:gd name="T90" fmla="*/ 0 w 896"/>
                  <a:gd name="T91" fmla="*/ 0 h 340"/>
                  <a:gd name="T92" fmla="*/ 0 w 896"/>
                  <a:gd name="T93" fmla="*/ 0 h 340"/>
                  <a:gd name="T94" fmla="*/ 0 w 896"/>
                  <a:gd name="T95" fmla="*/ 0 h 340"/>
                  <a:gd name="T96" fmla="*/ 0 w 896"/>
                  <a:gd name="T97" fmla="*/ 0 h 340"/>
                  <a:gd name="T98" fmla="*/ 0 w 896"/>
                  <a:gd name="T99" fmla="*/ 0 h 3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96"/>
                  <a:gd name="T151" fmla="*/ 0 h 340"/>
                  <a:gd name="T152" fmla="*/ 896 w 896"/>
                  <a:gd name="T153" fmla="*/ 340 h 34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96" h="340">
                    <a:moveTo>
                      <a:pt x="825" y="132"/>
                    </a:moveTo>
                    <a:lnTo>
                      <a:pt x="809" y="117"/>
                    </a:lnTo>
                    <a:lnTo>
                      <a:pt x="791" y="102"/>
                    </a:lnTo>
                    <a:lnTo>
                      <a:pt x="773" y="89"/>
                    </a:lnTo>
                    <a:lnTo>
                      <a:pt x="753" y="77"/>
                    </a:lnTo>
                    <a:lnTo>
                      <a:pt x="732" y="65"/>
                    </a:lnTo>
                    <a:lnTo>
                      <a:pt x="710" y="53"/>
                    </a:lnTo>
                    <a:lnTo>
                      <a:pt x="687" y="44"/>
                    </a:lnTo>
                    <a:lnTo>
                      <a:pt x="663" y="35"/>
                    </a:lnTo>
                    <a:lnTo>
                      <a:pt x="639" y="27"/>
                    </a:lnTo>
                    <a:lnTo>
                      <a:pt x="613" y="20"/>
                    </a:lnTo>
                    <a:lnTo>
                      <a:pt x="587" y="14"/>
                    </a:lnTo>
                    <a:lnTo>
                      <a:pt x="560" y="9"/>
                    </a:lnTo>
                    <a:lnTo>
                      <a:pt x="534" y="5"/>
                    </a:lnTo>
                    <a:lnTo>
                      <a:pt x="505" y="2"/>
                    </a:lnTo>
                    <a:lnTo>
                      <a:pt x="477" y="1"/>
                    </a:lnTo>
                    <a:lnTo>
                      <a:pt x="449" y="0"/>
                    </a:lnTo>
                    <a:lnTo>
                      <a:pt x="403" y="1"/>
                    </a:lnTo>
                    <a:lnTo>
                      <a:pt x="359" y="7"/>
                    </a:lnTo>
                    <a:lnTo>
                      <a:pt x="315" y="13"/>
                    </a:lnTo>
                    <a:lnTo>
                      <a:pt x="275" y="24"/>
                    </a:lnTo>
                    <a:lnTo>
                      <a:pt x="236" y="35"/>
                    </a:lnTo>
                    <a:lnTo>
                      <a:pt x="199" y="50"/>
                    </a:lnTo>
                    <a:lnTo>
                      <a:pt x="164" y="67"/>
                    </a:lnTo>
                    <a:lnTo>
                      <a:pt x="132" y="85"/>
                    </a:lnTo>
                    <a:lnTo>
                      <a:pt x="103" y="106"/>
                    </a:lnTo>
                    <a:lnTo>
                      <a:pt x="77" y="128"/>
                    </a:lnTo>
                    <a:lnTo>
                      <a:pt x="55" y="153"/>
                    </a:lnTo>
                    <a:lnTo>
                      <a:pt x="35" y="177"/>
                    </a:lnTo>
                    <a:lnTo>
                      <a:pt x="21" y="205"/>
                    </a:lnTo>
                    <a:lnTo>
                      <a:pt x="10" y="232"/>
                    </a:lnTo>
                    <a:lnTo>
                      <a:pt x="3" y="261"/>
                    </a:lnTo>
                    <a:lnTo>
                      <a:pt x="0" y="291"/>
                    </a:lnTo>
                    <a:lnTo>
                      <a:pt x="0" y="308"/>
                    </a:lnTo>
                    <a:lnTo>
                      <a:pt x="0" y="340"/>
                    </a:lnTo>
                    <a:lnTo>
                      <a:pt x="33" y="340"/>
                    </a:lnTo>
                    <a:lnTo>
                      <a:pt x="50" y="340"/>
                    </a:lnTo>
                    <a:lnTo>
                      <a:pt x="846" y="340"/>
                    </a:lnTo>
                    <a:lnTo>
                      <a:pt x="863" y="340"/>
                    </a:lnTo>
                    <a:lnTo>
                      <a:pt x="896" y="340"/>
                    </a:lnTo>
                    <a:lnTo>
                      <a:pt x="896" y="308"/>
                    </a:lnTo>
                    <a:lnTo>
                      <a:pt x="896" y="291"/>
                    </a:lnTo>
                    <a:lnTo>
                      <a:pt x="895" y="269"/>
                    </a:lnTo>
                    <a:lnTo>
                      <a:pt x="892" y="248"/>
                    </a:lnTo>
                    <a:lnTo>
                      <a:pt x="886" y="227"/>
                    </a:lnTo>
                    <a:lnTo>
                      <a:pt x="878" y="207"/>
                    </a:lnTo>
                    <a:lnTo>
                      <a:pt x="869" y="188"/>
                    </a:lnTo>
                    <a:lnTo>
                      <a:pt x="856" y="168"/>
                    </a:lnTo>
                    <a:lnTo>
                      <a:pt x="842" y="150"/>
                    </a:lnTo>
                    <a:lnTo>
                      <a:pt x="825" y="132"/>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49" name="Freeform 211"/>
              <p:cNvSpPr>
                <a:spLocks/>
              </p:cNvSpPr>
              <p:nvPr/>
            </p:nvSpPr>
            <p:spPr bwMode="auto">
              <a:xfrm>
                <a:off x="1307" y="2742"/>
                <a:ext cx="78" cy="78"/>
              </a:xfrm>
              <a:custGeom>
                <a:avLst/>
                <a:gdLst>
                  <a:gd name="T0" fmla="*/ 0 w 233"/>
                  <a:gd name="T1" fmla="*/ 0 h 233"/>
                  <a:gd name="T2" fmla="*/ 0 w 233"/>
                  <a:gd name="T3" fmla="*/ 0 h 233"/>
                  <a:gd name="T4" fmla="*/ 0 w 233"/>
                  <a:gd name="T5" fmla="*/ 0 h 233"/>
                  <a:gd name="T6" fmla="*/ 0 w 233"/>
                  <a:gd name="T7" fmla="*/ 0 h 233"/>
                  <a:gd name="T8" fmla="*/ 0 w 233"/>
                  <a:gd name="T9" fmla="*/ 0 h 233"/>
                  <a:gd name="T10" fmla="*/ 0 w 233"/>
                  <a:gd name="T11" fmla="*/ 0 h 233"/>
                  <a:gd name="T12" fmla="*/ 0 w 233"/>
                  <a:gd name="T13" fmla="*/ 0 h 233"/>
                  <a:gd name="T14" fmla="*/ 0 w 233"/>
                  <a:gd name="T15" fmla="*/ 0 h 233"/>
                  <a:gd name="T16" fmla="*/ 0 w 233"/>
                  <a:gd name="T17" fmla="*/ 0 h 233"/>
                  <a:gd name="T18" fmla="*/ 0 w 233"/>
                  <a:gd name="T19" fmla="*/ 0 h 233"/>
                  <a:gd name="T20" fmla="*/ 0 w 233"/>
                  <a:gd name="T21" fmla="*/ 0 h 233"/>
                  <a:gd name="T22" fmla="*/ 0 w 233"/>
                  <a:gd name="T23" fmla="*/ 0 h 233"/>
                  <a:gd name="T24" fmla="*/ 0 w 233"/>
                  <a:gd name="T25" fmla="*/ 0 h 233"/>
                  <a:gd name="T26" fmla="*/ 0 w 233"/>
                  <a:gd name="T27" fmla="*/ 0 h 233"/>
                  <a:gd name="T28" fmla="*/ 0 w 233"/>
                  <a:gd name="T29" fmla="*/ 0 h 233"/>
                  <a:gd name="T30" fmla="*/ 0 w 233"/>
                  <a:gd name="T31" fmla="*/ 0 h 233"/>
                  <a:gd name="T32" fmla="*/ 0 w 233"/>
                  <a:gd name="T33" fmla="*/ 0 h 233"/>
                  <a:gd name="T34" fmla="*/ 0 w 233"/>
                  <a:gd name="T35" fmla="*/ 0 h 233"/>
                  <a:gd name="T36" fmla="*/ 0 w 233"/>
                  <a:gd name="T37" fmla="*/ 0 h 233"/>
                  <a:gd name="T38" fmla="*/ 0 w 233"/>
                  <a:gd name="T39" fmla="*/ 0 h 233"/>
                  <a:gd name="T40" fmla="*/ 0 w 233"/>
                  <a:gd name="T41" fmla="*/ 0 h 233"/>
                  <a:gd name="T42" fmla="*/ 0 w 233"/>
                  <a:gd name="T43" fmla="*/ 0 h 233"/>
                  <a:gd name="T44" fmla="*/ 0 w 233"/>
                  <a:gd name="T45" fmla="*/ 0 h 233"/>
                  <a:gd name="T46" fmla="*/ 0 w 233"/>
                  <a:gd name="T47" fmla="*/ 0 h 233"/>
                  <a:gd name="T48" fmla="*/ 0 w 233"/>
                  <a:gd name="T49" fmla="*/ 0 h 233"/>
                  <a:gd name="T50" fmla="*/ 0 w 233"/>
                  <a:gd name="T51" fmla="*/ 0 h 233"/>
                  <a:gd name="T52" fmla="*/ 0 w 233"/>
                  <a:gd name="T53" fmla="*/ 0 h 233"/>
                  <a:gd name="T54" fmla="*/ 0 w 233"/>
                  <a:gd name="T55" fmla="*/ 0 h 233"/>
                  <a:gd name="T56" fmla="*/ 0 w 233"/>
                  <a:gd name="T57" fmla="*/ 0 h 233"/>
                  <a:gd name="T58" fmla="*/ 0 w 233"/>
                  <a:gd name="T59" fmla="*/ 0 h 233"/>
                  <a:gd name="T60" fmla="*/ 0 w 233"/>
                  <a:gd name="T61" fmla="*/ 0 h 233"/>
                  <a:gd name="T62" fmla="*/ 0 w 233"/>
                  <a:gd name="T63" fmla="*/ 0 h 233"/>
                  <a:gd name="T64" fmla="*/ 0 w 233"/>
                  <a:gd name="T65" fmla="*/ 0 h 233"/>
                  <a:gd name="T66" fmla="*/ 0 w 233"/>
                  <a:gd name="T67" fmla="*/ 0 h 233"/>
                  <a:gd name="T68" fmla="*/ 0 w 233"/>
                  <a:gd name="T69" fmla="*/ 0 h 233"/>
                  <a:gd name="T70" fmla="*/ 0 w 233"/>
                  <a:gd name="T71" fmla="*/ 0 h 233"/>
                  <a:gd name="T72" fmla="*/ 0 w 233"/>
                  <a:gd name="T73" fmla="*/ 0 h 233"/>
                  <a:gd name="T74" fmla="*/ 0 w 233"/>
                  <a:gd name="T75" fmla="*/ 0 h 233"/>
                  <a:gd name="T76" fmla="*/ 0 w 233"/>
                  <a:gd name="T77" fmla="*/ 0 h 233"/>
                  <a:gd name="T78" fmla="*/ 0 w 233"/>
                  <a:gd name="T79" fmla="*/ 0 h 233"/>
                  <a:gd name="T80" fmla="*/ 0 w 233"/>
                  <a:gd name="T81" fmla="*/ 0 h 233"/>
                  <a:gd name="T82" fmla="*/ 0 w 233"/>
                  <a:gd name="T83" fmla="*/ 0 h 233"/>
                  <a:gd name="T84" fmla="*/ 0 w 233"/>
                  <a:gd name="T85" fmla="*/ 0 h 233"/>
                  <a:gd name="T86" fmla="*/ 0 w 233"/>
                  <a:gd name="T87" fmla="*/ 0 h 233"/>
                  <a:gd name="T88" fmla="*/ 0 w 233"/>
                  <a:gd name="T89" fmla="*/ 0 h 233"/>
                  <a:gd name="T90" fmla="*/ 0 w 233"/>
                  <a:gd name="T91" fmla="*/ 0 h 233"/>
                  <a:gd name="T92" fmla="*/ 0 w 233"/>
                  <a:gd name="T93" fmla="*/ 0 h 233"/>
                  <a:gd name="T94" fmla="*/ 0 w 233"/>
                  <a:gd name="T95" fmla="*/ 0 h 233"/>
                  <a:gd name="T96" fmla="*/ 0 w 233"/>
                  <a:gd name="T97" fmla="*/ 0 h 233"/>
                  <a:gd name="T98" fmla="*/ 0 w 233"/>
                  <a:gd name="T99" fmla="*/ 0 h 233"/>
                  <a:gd name="T100" fmla="*/ 0 w 233"/>
                  <a:gd name="T101" fmla="*/ 0 h 233"/>
                  <a:gd name="T102" fmla="*/ 0 w 233"/>
                  <a:gd name="T103" fmla="*/ 0 h 233"/>
                  <a:gd name="T104" fmla="*/ 0 w 233"/>
                  <a:gd name="T105" fmla="*/ 0 h 233"/>
                  <a:gd name="T106" fmla="*/ 0 w 233"/>
                  <a:gd name="T107" fmla="*/ 0 h 233"/>
                  <a:gd name="T108" fmla="*/ 0 w 233"/>
                  <a:gd name="T109" fmla="*/ 0 h 233"/>
                  <a:gd name="T110" fmla="*/ 0 w 233"/>
                  <a:gd name="T111" fmla="*/ 0 h 233"/>
                  <a:gd name="T112" fmla="*/ 0 w 233"/>
                  <a:gd name="T113" fmla="*/ 0 h 23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33"/>
                  <a:gd name="T172" fmla="*/ 0 h 233"/>
                  <a:gd name="T173" fmla="*/ 233 w 233"/>
                  <a:gd name="T174" fmla="*/ 233 h 23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33" h="233">
                    <a:moveTo>
                      <a:pt x="199" y="34"/>
                    </a:moveTo>
                    <a:lnTo>
                      <a:pt x="190" y="26"/>
                    </a:lnTo>
                    <a:lnTo>
                      <a:pt x="181" y="20"/>
                    </a:lnTo>
                    <a:lnTo>
                      <a:pt x="171" y="14"/>
                    </a:lnTo>
                    <a:lnTo>
                      <a:pt x="162" y="8"/>
                    </a:lnTo>
                    <a:lnTo>
                      <a:pt x="151" y="5"/>
                    </a:lnTo>
                    <a:lnTo>
                      <a:pt x="139" y="2"/>
                    </a:lnTo>
                    <a:lnTo>
                      <a:pt x="129" y="1"/>
                    </a:lnTo>
                    <a:lnTo>
                      <a:pt x="117" y="0"/>
                    </a:lnTo>
                    <a:lnTo>
                      <a:pt x="94" y="2"/>
                    </a:lnTo>
                    <a:lnTo>
                      <a:pt x="72" y="9"/>
                    </a:lnTo>
                    <a:lnTo>
                      <a:pt x="51" y="20"/>
                    </a:lnTo>
                    <a:lnTo>
                      <a:pt x="34" y="34"/>
                    </a:lnTo>
                    <a:lnTo>
                      <a:pt x="21" y="52"/>
                    </a:lnTo>
                    <a:lnTo>
                      <a:pt x="10" y="71"/>
                    </a:lnTo>
                    <a:lnTo>
                      <a:pt x="3" y="93"/>
                    </a:lnTo>
                    <a:lnTo>
                      <a:pt x="0" y="116"/>
                    </a:lnTo>
                    <a:lnTo>
                      <a:pt x="2" y="128"/>
                    </a:lnTo>
                    <a:lnTo>
                      <a:pt x="3" y="140"/>
                    </a:lnTo>
                    <a:lnTo>
                      <a:pt x="6" y="150"/>
                    </a:lnTo>
                    <a:lnTo>
                      <a:pt x="9" y="161"/>
                    </a:lnTo>
                    <a:lnTo>
                      <a:pt x="14" y="171"/>
                    </a:lnTo>
                    <a:lnTo>
                      <a:pt x="20" y="181"/>
                    </a:lnTo>
                    <a:lnTo>
                      <a:pt x="27" y="191"/>
                    </a:lnTo>
                    <a:lnTo>
                      <a:pt x="34" y="199"/>
                    </a:lnTo>
                    <a:lnTo>
                      <a:pt x="43" y="206"/>
                    </a:lnTo>
                    <a:lnTo>
                      <a:pt x="52" y="214"/>
                    </a:lnTo>
                    <a:lnTo>
                      <a:pt x="62" y="219"/>
                    </a:lnTo>
                    <a:lnTo>
                      <a:pt x="73" y="224"/>
                    </a:lnTo>
                    <a:lnTo>
                      <a:pt x="83" y="228"/>
                    </a:lnTo>
                    <a:lnTo>
                      <a:pt x="94" y="231"/>
                    </a:lnTo>
                    <a:lnTo>
                      <a:pt x="105" y="232"/>
                    </a:lnTo>
                    <a:lnTo>
                      <a:pt x="117" y="233"/>
                    </a:lnTo>
                    <a:lnTo>
                      <a:pt x="129" y="232"/>
                    </a:lnTo>
                    <a:lnTo>
                      <a:pt x="139" y="231"/>
                    </a:lnTo>
                    <a:lnTo>
                      <a:pt x="151" y="228"/>
                    </a:lnTo>
                    <a:lnTo>
                      <a:pt x="162" y="224"/>
                    </a:lnTo>
                    <a:lnTo>
                      <a:pt x="171" y="219"/>
                    </a:lnTo>
                    <a:lnTo>
                      <a:pt x="181" y="214"/>
                    </a:lnTo>
                    <a:lnTo>
                      <a:pt x="190" y="206"/>
                    </a:lnTo>
                    <a:lnTo>
                      <a:pt x="199" y="199"/>
                    </a:lnTo>
                    <a:lnTo>
                      <a:pt x="206" y="191"/>
                    </a:lnTo>
                    <a:lnTo>
                      <a:pt x="214" y="181"/>
                    </a:lnTo>
                    <a:lnTo>
                      <a:pt x="219" y="171"/>
                    </a:lnTo>
                    <a:lnTo>
                      <a:pt x="224" y="161"/>
                    </a:lnTo>
                    <a:lnTo>
                      <a:pt x="227" y="150"/>
                    </a:lnTo>
                    <a:lnTo>
                      <a:pt x="231" y="140"/>
                    </a:lnTo>
                    <a:lnTo>
                      <a:pt x="232" y="128"/>
                    </a:lnTo>
                    <a:lnTo>
                      <a:pt x="233" y="116"/>
                    </a:lnTo>
                    <a:lnTo>
                      <a:pt x="232" y="105"/>
                    </a:lnTo>
                    <a:lnTo>
                      <a:pt x="231" y="94"/>
                    </a:lnTo>
                    <a:lnTo>
                      <a:pt x="227" y="82"/>
                    </a:lnTo>
                    <a:lnTo>
                      <a:pt x="224" y="72"/>
                    </a:lnTo>
                    <a:lnTo>
                      <a:pt x="219" y="61"/>
                    </a:lnTo>
                    <a:lnTo>
                      <a:pt x="214" y="52"/>
                    </a:lnTo>
                    <a:lnTo>
                      <a:pt x="206" y="42"/>
                    </a:lnTo>
                    <a:lnTo>
                      <a:pt x="199" y="34"/>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50" name="Freeform 212"/>
              <p:cNvSpPr>
                <a:spLocks/>
              </p:cNvSpPr>
              <p:nvPr/>
            </p:nvSpPr>
            <p:spPr bwMode="auto">
              <a:xfrm>
                <a:off x="1318" y="2753"/>
                <a:ext cx="56" cy="56"/>
              </a:xfrm>
              <a:custGeom>
                <a:avLst/>
                <a:gdLst>
                  <a:gd name="T0" fmla="*/ 0 w 167"/>
                  <a:gd name="T1" fmla="*/ 0 h 166"/>
                  <a:gd name="T2" fmla="*/ 0 w 167"/>
                  <a:gd name="T3" fmla="*/ 0 h 166"/>
                  <a:gd name="T4" fmla="*/ 0 w 167"/>
                  <a:gd name="T5" fmla="*/ 0 h 166"/>
                  <a:gd name="T6" fmla="*/ 0 w 167"/>
                  <a:gd name="T7" fmla="*/ 0 h 166"/>
                  <a:gd name="T8" fmla="*/ 0 w 167"/>
                  <a:gd name="T9" fmla="*/ 0 h 166"/>
                  <a:gd name="T10" fmla="*/ 0 w 167"/>
                  <a:gd name="T11" fmla="*/ 0 h 166"/>
                  <a:gd name="T12" fmla="*/ 0 w 167"/>
                  <a:gd name="T13" fmla="*/ 0 h 166"/>
                  <a:gd name="T14" fmla="*/ 0 w 167"/>
                  <a:gd name="T15" fmla="*/ 0 h 166"/>
                  <a:gd name="T16" fmla="*/ 0 w 167"/>
                  <a:gd name="T17" fmla="*/ 0 h 166"/>
                  <a:gd name="T18" fmla="*/ 0 w 167"/>
                  <a:gd name="T19" fmla="*/ 0 h 166"/>
                  <a:gd name="T20" fmla="*/ 0 w 167"/>
                  <a:gd name="T21" fmla="*/ 0 h 166"/>
                  <a:gd name="T22" fmla="*/ 0 w 167"/>
                  <a:gd name="T23" fmla="*/ 0 h 166"/>
                  <a:gd name="T24" fmla="*/ 0 w 167"/>
                  <a:gd name="T25" fmla="*/ 0 h 166"/>
                  <a:gd name="T26" fmla="*/ 0 w 167"/>
                  <a:gd name="T27" fmla="*/ 0 h 166"/>
                  <a:gd name="T28" fmla="*/ 0 w 167"/>
                  <a:gd name="T29" fmla="*/ 0 h 166"/>
                  <a:gd name="T30" fmla="*/ 0 w 167"/>
                  <a:gd name="T31" fmla="*/ 0 h 166"/>
                  <a:gd name="T32" fmla="*/ 0 w 167"/>
                  <a:gd name="T33" fmla="*/ 0 h 166"/>
                  <a:gd name="T34" fmla="*/ 0 w 167"/>
                  <a:gd name="T35" fmla="*/ 0 h 166"/>
                  <a:gd name="T36" fmla="*/ 0 w 167"/>
                  <a:gd name="T37" fmla="*/ 0 h 166"/>
                  <a:gd name="T38" fmla="*/ 0 w 167"/>
                  <a:gd name="T39" fmla="*/ 0 h 166"/>
                  <a:gd name="T40" fmla="*/ 0 w 167"/>
                  <a:gd name="T41" fmla="*/ 0 h 166"/>
                  <a:gd name="T42" fmla="*/ 0 w 167"/>
                  <a:gd name="T43" fmla="*/ 0 h 166"/>
                  <a:gd name="T44" fmla="*/ 0 w 167"/>
                  <a:gd name="T45" fmla="*/ 0 h 166"/>
                  <a:gd name="T46" fmla="*/ 0 w 167"/>
                  <a:gd name="T47" fmla="*/ 0 h 166"/>
                  <a:gd name="T48" fmla="*/ 0 w 167"/>
                  <a:gd name="T49" fmla="*/ 0 h 166"/>
                  <a:gd name="T50" fmla="*/ 0 w 167"/>
                  <a:gd name="T51" fmla="*/ 0 h 166"/>
                  <a:gd name="T52" fmla="*/ 0 w 167"/>
                  <a:gd name="T53" fmla="*/ 0 h 166"/>
                  <a:gd name="T54" fmla="*/ 0 w 167"/>
                  <a:gd name="T55" fmla="*/ 0 h 166"/>
                  <a:gd name="T56" fmla="*/ 0 w 167"/>
                  <a:gd name="T57" fmla="*/ 0 h 166"/>
                  <a:gd name="T58" fmla="*/ 0 w 167"/>
                  <a:gd name="T59" fmla="*/ 0 h 166"/>
                  <a:gd name="T60" fmla="*/ 0 w 167"/>
                  <a:gd name="T61" fmla="*/ 0 h 166"/>
                  <a:gd name="T62" fmla="*/ 0 w 167"/>
                  <a:gd name="T63" fmla="*/ 0 h 166"/>
                  <a:gd name="T64" fmla="*/ 0 w 167"/>
                  <a:gd name="T65" fmla="*/ 0 h 166"/>
                  <a:gd name="T66" fmla="*/ 0 w 167"/>
                  <a:gd name="T67" fmla="*/ 0 h 166"/>
                  <a:gd name="T68" fmla="*/ 0 w 167"/>
                  <a:gd name="T69" fmla="*/ 0 h 166"/>
                  <a:gd name="T70" fmla="*/ 0 w 167"/>
                  <a:gd name="T71" fmla="*/ 0 h 166"/>
                  <a:gd name="T72" fmla="*/ 0 w 167"/>
                  <a:gd name="T73" fmla="*/ 0 h 166"/>
                  <a:gd name="T74" fmla="*/ 0 w 167"/>
                  <a:gd name="T75" fmla="*/ 0 h 166"/>
                  <a:gd name="T76" fmla="*/ 0 w 167"/>
                  <a:gd name="T77" fmla="*/ 0 h 166"/>
                  <a:gd name="T78" fmla="*/ 0 w 167"/>
                  <a:gd name="T79" fmla="*/ 0 h 166"/>
                  <a:gd name="T80" fmla="*/ 0 w 167"/>
                  <a:gd name="T81" fmla="*/ 0 h 166"/>
                  <a:gd name="T82" fmla="*/ 0 w 167"/>
                  <a:gd name="T83" fmla="*/ 0 h 166"/>
                  <a:gd name="T84" fmla="*/ 0 w 167"/>
                  <a:gd name="T85" fmla="*/ 0 h 166"/>
                  <a:gd name="T86" fmla="*/ 0 w 167"/>
                  <a:gd name="T87" fmla="*/ 0 h 166"/>
                  <a:gd name="T88" fmla="*/ 0 w 167"/>
                  <a:gd name="T89" fmla="*/ 0 h 16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7"/>
                  <a:gd name="T136" fmla="*/ 0 h 166"/>
                  <a:gd name="T137" fmla="*/ 167 w 167"/>
                  <a:gd name="T138" fmla="*/ 166 h 16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7" h="166">
                    <a:moveTo>
                      <a:pt x="84" y="166"/>
                    </a:moveTo>
                    <a:lnTo>
                      <a:pt x="93" y="166"/>
                    </a:lnTo>
                    <a:lnTo>
                      <a:pt x="100" y="165"/>
                    </a:lnTo>
                    <a:lnTo>
                      <a:pt x="108" y="163"/>
                    </a:lnTo>
                    <a:lnTo>
                      <a:pt x="116" y="160"/>
                    </a:lnTo>
                    <a:lnTo>
                      <a:pt x="123" y="157"/>
                    </a:lnTo>
                    <a:lnTo>
                      <a:pt x="130" y="152"/>
                    </a:lnTo>
                    <a:lnTo>
                      <a:pt x="136" y="147"/>
                    </a:lnTo>
                    <a:lnTo>
                      <a:pt x="142" y="142"/>
                    </a:lnTo>
                    <a:lnTo>
                      <a:pt x="153" y="129"/>
                    </a:lnTo>
                    <a:lnTo>
                      <a:pt x="160" y="114"/>
                    </a:lnTo>
                    <a:lnTo>
                      <a:pt x="165" y="98"/>
                    </a:lnTo>
                    <a:lnTo>
                      <a:pt x="167" y="82"/>
                    </a:lnTo>
                    <a:lnTo>
                      <a:pt x="165" y="66"/>
                    </a:lnTo>
                    <a:lnTo>
                      <a:pt x="160" y="51"/>
                    </a:lnTo>
                    <a:lnTo>
                      <a:pt x="153" y="37"/>
                    </a:lnTo>
                    <a:lnTo>
                      <a:pt x="142" y="24"/>
                    </a:lnTo>
                    <a:lnTo>
                      <a:pt x="136" y="19"/>
                    </a:lnTo>
                    <a:lnTo>
                      <a:pt x="130" y="13"/>
                    </a:lnTo>
                    <a:lnTo>
                      <a:pt x="123" y="9"/>
                    </a:lnTo>
                    <a:lnTo>
                      <a:pt x="116" y="6"/>
                    </a:lnTo>
                    <a:lnTo>
                      <a:pt x="108" y="3"/>
                    </a:lnTo>
                    <a:lnTo>
                      <a:pt x="100" y="1"/>
                    </a:lnTo>
                    <a:lnTo>
                      <a:pt x="93" y="0"/>
                    </a:lnTo>
                    <a:lnTo>
                      <a:pt x="84" y="0"/>
                    </a:lnTo>
                    <a:lnTo>
                      <a:pt x="67" y="2"/>
                    </a:lnTo>
                    <a:lnTo>
                      <a:pt x="51" y="6"/>
                    </a:lnTo>
                    <a:lnTo>
                      <a:pt x="37" y="13"/>
                    </a:lnTo>
                    <a:lnTo>
                      <a:pt x="25" y="24"/>
                    </a:lnTo>
                    <a:lnTo>
                      <a:pt x="14" y="36"/>
                    </a:lnTo>
                    <a:lnTo>
                      <a:pt x="7" y="51"/>
                    </a:lnTo>
                    <a:lnTo>
                      <a:pt x="2" y="65"/>
                    </a:lnTo>
                    <a:lnTo>
                      <a:pt x="0" y="82"/>
                    </a:lnTo>
                    <a:lnTo>
                      <a:pt x="1" y="98"/>
                    </a:lnTo>
                    <a:lnTo>
                      <a:pt x="7" y="114"/>
                    </a:lnTo>
                    <a:lnTo>
                      <a:pt x="14" y="129"/>
                    </a:lnTo>
                    <a:lnTo>
                      <a:pt x="25" y="142"/>
                    </a:lnTo>
                    <a:lnTo>
                      <a:pt x="31" y="147"/>
                    </a:lnTo>
                    <a:lnTo>
                      <a:pt x="37" y="152"/>
                    </a:lnTo>
                    <a:lnTo>
                      <a:pt x="45" y="157"/>
                    </a:lnTo>
                    <a:lnTo>
                      <a:pt x="52" y="160"/>
                    </a:lnTo>
                    <a:lnTo>
                      <a:pt x="60" y="163"/>
                    </a:lnTo>
                    <a:lnTo>
                      <a:pt x="68" y="165"/>
                    </a:lnTo>
                    <a:lnTo>
                      <a:pt x="76" y="166"/>
                    </a:lnTo>
                    <a:lnTo>
                      <a:pt x="84" y="16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51" name="Freeform 213"/>
              <p:cNvSpPr>
                <a:spLocks/>
              </p:cNvSpPr>
              <p:nvPr/>
            </p:nvSpPr>
            <p:spPr bwMode="auto">
              <a:xfrm>
                <a:off x="1329" y="2764"/>
                <a:ext cx="34" cy="34"/>
              </a:xfrm>
              <a:custGeom>
                <a:avLst/>
                <a:gdLst>
                  <a:gd name="T0" fmla="*/ 0 w 101"/>
                  <a:gd name="T1" fmla="*/ 0 h 100"/>
                  <a:gd name="T2" fmla="*/ 0 w 101"/>
                  <a:gd name="T3" fmla="*/ 0 h 100"/>
                  <a:gd name="T4" fmla="*/ 0 w 101"/>
                  <a:gd name="T5" fmla="*/ 0 h 100"/>
                  <a:gd name="T6" fmla="*/ 0 w 101"/>
                  <a:gd name="T7" fmla="*/ 0 h 100"/>
                  <a:gd name="T8" fmla="*/ 0 w 101"/>
                  <a:gd name="T9" fmla="*/ 0 h 100"/>
                  <a:gd name="T10" fmla="*/ 0 w 101"/>
                  <a:gd name="T11" fmla="*/ 0 h 100"/>
                  <a:gd name="T12" fmla="*/ 0 w 101"/>
                  <a:gd name="T13" fmla="*/ 0 h 100"/>
                  <a:gd name="T14" fmla="*/ 0 w 101"/>
                  <a:gd name="T15" fmla="*/ 0 h 100"/>
                  <a:gd name="T16" fmla="*/ 0 w 101"/>
                  <a:gd name="T17" fmla="*/ 0 h 100"/>
                  <a:gd name="T18" fmla="*/ 0 w 101"/>
                  <a:gd name="T19" fmla="*/ 0 h 100"/>
                  <a:gd name="T20" fmla="*/ 0 w 101"/>
                  <a:gd name="T21" fmla="*/ 0 h 100"/>
                  <a:gd name="T22" fmla="*/ 0 w 101"/>
                  <a:gd name="T23" fmla="*/ 0 h 100"/>
                  <a:gd name="T24" fmla="*/ 0 w 101"/>
                  <a:gd name="T25" fmla="*/ 0 h 100"/>
                  <a:gd name="T26" fmla="*/ 0 w 101"/>
                  <a:gd name="T27" fmla="*/ 0 h 100"/>
                  <a:gd name="T28" fmla="*/ 0 w 101"/>
                  <a:gd name="T29" fmla="*/ 0 h 100"/>
                  <a:gd name="T30" fmla="*/ 0 w 101"/>
                  <a:gd name="T31" fmla="*/ 0 h 100"/>
                  <a:gd name="T32" fmla="*/ 0 w 101"/>
                  <a:gd name="T33" fmla="*/ 0 h 100"/>
                  <a:gd name="T34" fmla="*/ 0 w 101"/>
                  <a:gd name="T35" fmla="*/ 0 h 100"/>
                  <a:gd name="T36" fmla="*/ 0 w 101"/>
                  <a:gd name="T37" fmla="*/ 0 h 100"/>
                  <a:gd name="T38" fmla="*/ 0 w 101"/>
                  <a:gd name="T39" fmla="*/ 0 h 100"/>
                  <a:gd name="T40" fmla="*/ 0 w 101"/>
                  <a:gd name="T41" fmla="*/ 0 h 100"/>
                  <a:gd name="T42" fmla="*/ 0 w 101"/>
                  <a:gd name="T43" fmla="*/ 0 h 100"/>
                  <a:gd name="T44" fmla="*/ 0 w 101"/>
                  <a:gd name="T45" fmla="*/ 0 h 100"/>
                  <a:gd name="T46" fmla="*/ 0 w 101"/>
                  <a:gd name="T47" fmla="*/ 0 h 100"/>
                  <a:gd name="T48" fmla="*/ 0 w 101"/>
                  <a:gd name="T49" fmla="*/ 0 h 100"/>
                  <a:gd name="T50" fmla="*/ 0 w 101"/>
                  <a:gd name="T51" fmla="*/ 0 h 100"/>
                  <a:gd name="T52" fmla="*/ 0 w 101"/>
                  <a:gd name="T53" fmla="*/ 0 h 100"/>
                  <a:gd name="T54" fmla="*/ 0 w 101"/>
                  <a:gd name="T55" fmla="*/ 0 h 100"/>
                  <a:gd name="T56" fmla="*/ 0 w 101"/>
                  <a:gd name="T57" fmla="*/ 0 h 100"/>
                  <a:gd name="T58" fmla="*/ 0 w 101"/>
                  <a:gd name="T59" fmla="*/ 0 h 100"/>
                  <a:gd name="T60" fmla="*/ 0 w 101"/>
                  <a:gd name="T61" fmla="*/ 0 h 100"/>
                  <a:gd name="T62" fmla="*/ 0 w 101"/>
                  <a:gd name="T63" fmla="*/ 0 h 100"/>
                  <a:gd name="T64" fmla="*/ 0 w 101"/>
                  <a:gd name="T65" fmla="*/ 0 h 100"/>
                  <a:gd name="T66" fmla="*/ 0 w 101"/>
                  <a:gd name="T67" fmla="*/ 0 h 100"/>
                  <a:gd name="T68" fmla="*/ 0 w 101"/>
                  <a:gd name="T69" fmla="*/ 0 h 100"/>
                  <a:gd name="T70" fmla="*/ 0 w 101"/>
                  <a:gd name="T71" fmla="*/ 0 h 100"/>
                  <a:gd name="T72" fmla="*/ 0 w 101"/>
                  <a:gd name="T73" fmla="*/ 0 h 100"/>
                  <a:gd name="T74" fmla="*/ 0 w 101"/>
                  <a:gd name="T75" fmla="*/ 0 h 100"/>
                  <a:gd name="T76" fmla="*/ 0 w 101"/>
                  <a:gd name="T77" fmla="*/ 0 h 100"/>
                  <a:gd name="T78" fmla="*/ 0 w 101"/>
                  <a:gd name="T79" fmla="*/ 0 h 100"/>
                  <a:gd name="T80" fmla="*/ 0 w 101"/>
                  <a:gd name="T81" fmla="*/ 0 h 100"/>
                  <a:gd name="T82" fmla="*/ 0 w 101"/>
                  <a:gd name="T83" fmla="*/ 0 h 100"/>
                  <a:gd name="T84" fmla="*/ 0 w 101"/>
                  <a:gd name="T85" fmla="*/ 0 h 100"/>
                  <a:gd name="T86" fmla="*/ 0 w 101"/>
                  <a:gd name="T87" fmla="*/ 0 h 100"/>
                  <a:gd name="T88" fmla="*/ 0 w 101"/>
                  <a:gd name="T89" fmla="*/ 0 h 1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1"/>
                  <a:gd name="T136" fmla="*/ 0 h 100"/>
                  <a:gd name="T137" fmla="*/ 101 w 101"/>
                  <a:gd name="T138" fmla="*/ 100 h 10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1" h="100">
                    <a:moveTo>
                      <a:pt x="0" y="49"/>
                    </a:moveTo>
                    <a:lnTo>
                      <a:pt x="1" y="40"/>
                    </a:lnTo>
                    <a:lnTo>
                      <a:pt x="4" y="30"/>
                    </a:lnTo>
                    <a:lnTo>
                      <a:pt x="9" y="22"/>
                    </a:lnTo>
                    <a:lnTo>
                      <a:pt x="15" y="14"/>
                    </a:lnTo>
                    <a:lnTo>
                      <a:pt x="19" y="11"/>
                    </a:lnTo>
                    <a:lnTo>
                      <a:pt x="22" y="8"/>
                    </a:lnTo>
                    <a:lnTo>
                      <a:pt x="27" y="6"/>
                    </a:lnTo>
                    <a:lnTo>
                      <a:pt x="32" y="4"/>
                    </a:lnTo>
                    <a:lnTo>
                      <a:pt x="36" y="2"/>
                    </a:lnTo>
                    <a:lnTo>
                      <a:pt x="40" y="1"/>
                    </a:lnTo>
                    <a:lnTo>
                      <a:pt x="46" y="0"/>
                    </a:lnTo>
                    <a:lnTo>
                      <a:pt x="51" y="0"/>
                    </a:lnTo>
                    <a:lnTo>
                      <a:pt x="56" y="0"/>
                    </a:lnTo>
                    <a:lnTo>
                      <a:pt x="61" y="1"/>
                    </a:lnTo>
                    <a:lnTo>
                      <a:pt x="66" y="2"/>
                    </a:lnTo>
                    <a:lnTo>
                      <a:pt x="70" y="4"/>
                    </a:lnTo>
                    <a:lnTo>
                      <a:pt x="74" y="6"/>
                    </a:lnTo>
                    <a:lnTo>
                      <a:pt x="79" y="8"/>
                    </a:lnTo>
                    <a:lnTo>
                      <a:pt x="83" y="11"/>
                    </a:lnTo>
                    <a:lnTo>
                      <a:pt x="86" y="14"/>
                    </a:lnTo>
                    <a:lnTo>
                      <a:pt x="92" y="22"/>
                    </a:lnTo>
                    <a:lnTo>
                      <a:pt x="97" y="30"/>
                    </a:lnTo>
                    <a:lnTo>
                      <a:pt x="100" y="40"/>
                    </a:lnTo>
                    <a:lnTo>
                      <a:pt x="101" y="49"/>
                    </a:lnTo>
                    <a:lnTo>
                      <a:pt x="100" y="60"/>
                    </a:lnTo>
                    <a:lnTo>
                      <a:pt x="97" y="68"/>
                    </a:lnTo>
                    <a:lnTo>
                      <a:pt x="92" y="78"/>
                    </a:lnTo>
                    <a:lnTo>
                      <a:pt x="86" y="85"/>
                    </a:lnTo>
                    <a:lnTo>
                      <a:pt x="79" y="92"/>
                    </a:lnTo>
                    <a:lnTo>
                      <a:pt x="70" y="96"/>
                    </a:lnTo>
                    <a:lnTo>
                      <a:pt x="61" y="99"/>
                    </a:lnTo>
                    <a:lnTo>
                      <a:pt x="51" y="100"/>
                    </a:lnTo>
                    <a:lnTo>
                      <a:pt x="46" y="100"/>
                    </a:lnTo>
                    <a:lnTo>
                      <a:pt x="40" y="99"/>
                    </a:lnTo>
                    <a:lnTo>
                      <a:pt x="36" y="98"/>
                    </a:lnTo>
                    <a:lnTo>
                      <a:pt x="32" y="96"/>
                    </a:lnTo>
                    <a:lnTo>
                      <a:pt x="27" y="94"/>
                    </a:lnTo>
                    <a:lnTo>
                      <a:pt x="22" y="92"/>
                    </a:lnTo>
                    <a:lnTo>
                      <a:pt x="19" y="89"/>
                    </a:lnTo>
                    <a:lnTo>
                      <a:pt x="15" y="85"/>
                    </a:lnTo>
                    <a:lnTo>
                      <a:pt x="9" y="78"/>
                    </a:lnTo>
                    <a:lnTo>
                      <a:pt x="4" y="68"/>
                    </a:lnTo>
                    <a:lnTo>
                      <a:pt x="1" y="60"/>
                    </a:lnTo>
                    <a:lnTo>
                      <a:pt x="0" y="49"/>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52" name="Freeform 214"/>
              <p:cNvSpPr>
                <a:spLocks/>
              </p:cNvSpPr>
              <p:nvPr/>
            </p:nvSpPr>
            <p:spPr bwMode="auto">
              <a:xfrm>
                <a:off x="1396" y="2867"/>
                <a:ext cx="244" cy="153"/>
              </a:xfrm>
              <a:custGeom>
                <a:avLst/>
                <a:gdLst>
                  <a:gd name="T0" fmla="*/ 0 w 733"/>
                  <a:gd name="T1" fmla="*/ 0 h 461"/>
                  <a:gd name="T2" fmla="*/ 0 w 733"/>
                  <a:gd name="T3" fmla="*/ 0 h 461"/>
                  <a:gd name="T4" fmla="*/ 0 w 733"/>
                  <a:gd name="T5" fmla="*/ 0 h 461"/>
                  <a:gd name="T6" fmla="*/ 0 w 733"/>
                  <a:gd name="T7" fmla="*/ 0 h 461"/>
                  <a:gd name="T8" fmla="*/ 0 w 733"/>
                  <a:gd name="T9" fmla="*/ 0 h 461"/>
                  <a:gd name="T10" fmla="*/ 0 w 733"/>
                  <a:gd name="T11" fmla="*/ 0 h 461"/>
                  <a:gd name="T12" fmla="*/ 0 w 733"/>
                  <a:gd name="T13" fmla="*/ 0 h 461"/>
                  <a:gd name="T14" fmla="*/ 0 w 733"/>
                  <a:gd name="T15" fmla="*/ 0 h 461"/>
                  <a:gd name="T16" fmla="*/ 0 w 733"/>
                  <a:gd name="T17" fmla="*/ 0 h 461"/>
                  <a:gd name="T18" fmla="*/ 0 w 733"/>
                  <a:gd name="T19" fmla="*/ 0 h 461"/>
                  <a:gd name="T20" fmla="*/ 0 w 733"/>
                  <a:gd name="T21" fmla="*/ 0 h 461"/>
                  <a:gd name="T22" fmla="*/ 0 w 733"/>
                  <a:gd name="T23" fmla="*/ 0 h 461"/>
                  <a:gd name="T24" fmla="*/ 0 w 733"/>
                  <a:gd name="T25" fmla="*/ 0 h 461"/>
                  <a:gd name="T26" fmla="*/ 0 w 733"/>
                  <a:gd name="T27" fmla="*/ 0 h 461"/>
                  <a:gd name="T28" fmla="*/ 0 w 733"/>
                  <a:gd name="T29" fmla="*/ 0 h 461"/>
                  <a:gd name="T30" fmla="*/ 0 w 733"/>
                  <a:gd name="T31" fmla="*/ 0 h 461"/>
                  <a:gd name="T32" fmla="*/ 0 w 733"/>
                  <a:gd name="T33" fmla="*/ 0 h 461"/>
                  <a:gd name="T34" fmla="*/ 0 w 733"/>
                  <a:gd name="T35" fmla="*/ 0 h 461"/>
                  <a:gd name="T36" fmla="*/ 0 w 733"/>
                  <a:gd name="T37" fmla="*/ 0 h 461"/>
                  <a:gd name="T38" fmla="*/ 0 w 733"/>
                  <a:gd name="T39" fmla="*/ 0 h 461"/>
                  <a:gd name="T40" fmla="*/ 0 w 733"/>
                  <a:gd name="T41" fmla="*/ 0 h 461"/>
                  <a:gd name="T42" fmla="*/ 0 w 733"/>
                  <a:gd name="T43" fmla="*/ 0 h 461"/>
                  <a:gd name="T44" fmla="*/ 0 w 733"/>
                  <a:gd name="T45" fmla="*/ 0 h 461"/>
                  <a:gd name="T46" fmla="*/ 0 w 733"/>
                  <a:gd name="T47" fmla="*/ 0 h 461"/>
                  <a:gd name="T48" fmla="*/ 0 w 733"/>
                  <a:gd name="T49" fmla="*/ 0 h 461"/>
                  <a:gd name="T50" fmla="*/ 0 w 733"/>
                  <a:gd name="T51" fmla="*/ 0 h 461"/>
                  <a:gd name="T52" fmla="*/ 0 w 733"/>
                  <a:gd name="T53" fmla="*/ 0 h 461"/>
                  <a:gd name="T54" fmla="*/ 0 w 733"/>
                  <a:gd name="T55" fmla="*/ 0 h 461"/>
                  <a:gd name="T56" fmla="*/ 0 w 733"/>
                  <a:gd name="T57" fmla="*/ 0 h 461"/>
                  <a:gd name="T58" fmla="*/ 0 w 733"/>
                  <a:gd name="T59" fmla="*/ 0 h 461"/>
                  <a:gd name="T60" fmla="*/ 0 w 733"/>
                  <a:gd name="T61" fmla="*/ 0 h 461"/>
                  <a:gd name="T62" fmla="*/ 0 w 733"/>
                  <a:gd name="T63" fmla="*/ 0 h 461"/>
                  <a:gd name="T64" fmla="*/ 0 w 733"/>
                  <a:gd name="T65" fmla="*/ 0 h 461"/>
                  <a:gd name="T66" fmla="*/ 0 w 733"/>
                  <a:gd name="T67" fmla="*/ 0 h 461"/>
                  <a:gd name="T68" fmla="*/ 0 w 733"/>
                  <a:gd name="T69" fmla="*/ 0 h 461"/>
                  <a:gd name="T70" fmla="*/ 0 w 733"/>
                  <a:gd name="T71" fmla="*/ 0 h 461"/>
                  <a:gd name="T72" fmla="*/ 0 w 733"/>
                  <a:gd name="T73" fmla="*/ 0 h 461"/>
                  <a:gd name="T74" fmla="*/ 0 w 733"/>
                  <a:gd name="T75" fmla="*/ 0 h 461"/>
                  <a:gd name="T76" fmla="*/ 0 w 733"/>
                  <a:gd name="T77" fmla="*/ 0 h 461"/>
                  <a:gd name="T78" fmla="*/ 0 w 733"/>
                  <a:gd name="T79" fmla="*/ 0 h 461"/>
                  <a:gd name="T80" fmla="*/ 0 w 733"/>
                  <a:gd name="T81" fmla="*/ 0 h 461"/>
                  <a:gd name="T82" fmla="*/ 0 w 733"/>
                  <a:gd name="T83" fmla="*/ 0 h 4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3"/>
                  <a:gd name="T127" fmla="*/ 0 h 461"/>
                  <a:gd name="T128" fmla="*/ 733 w 733"/>
                  <a:gd name="T129" fmla="*/ 461 h 4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3" h="461">
                    <a:moveTo>
                      <a:pt x="728" y="50"/>
                    </a:moveTo>
                    <a:lnTo>
                      <a:pt x="728" y="50"/>
                    </a:lnTo>
                    <a:lnTo>
                      <a:pt x="728" y="49"/>
                    </a:lnTo>
                    <a:lnTo>
                      <a:pt x="728" y="46"/>
                    </a:lnTo>
                    <a:lnTo>
                      <a:pt x="727" y="40"/>
                    </a:lnTo>
                    <a:lnTo>
                      <a:pt x="725" y="34"/>
                    </a:lnTo>
                    <a:lnTo>
                      <a:pt x="725" y="32"/>
                    </a:lnTo>
                    <a:lnTo>
                      <a:pt x="718" y="0"/>
                    </a:lnTo>
                    <a:lnTo>
                      <a:pt x="686" y="6"/>
                    </a:lnTo>
                    <a:lnTo>
                      <a:pt x="669" y="8"/>
                    </a:lnTo>
                    <a:lnTo>
                      <a:pt x="48" y="119"/>
                    </a:lnTo>
                    <a:lnTo>
                      <a:pt x="31" y="121"/>
                    </a:lnTo>
                    <a:lnTo>
                      <a:pt x="0" y="127"/>
                    </a:lnTo>
                    <a:lnTo>
                      <a:pt x="5" y="160"/>
                    </a:lnTo>
                    <a:lnTo>
                      <a:pt x="5" y="162"/>
                    </a:lnTo>
                    <a:lnTo>
                      <a:pt x="6" y="167"/>
                    </a:lnTo>
                    <a:lnTo>
                      <a:pt x="7" y="173"/>
                    </a:lnTo>
                    <a:lnTo>
                      <a:pt x="7" y="175"/>
                    </a:lnTo>
                    <a:lnTo>
                      <a:pt x="7" y="176"/>
                    </a:lnTo>
                    <a:lnTo>
                      <a:pt x="7" y="177"/>
                    </a:lnTo>
                    <a:lnTo>
                      <a:pt x="8" y="178"/>
                    </a:lnTo>
                    <a:lnTo>
                      <a:pt x="8" y="179"/>
                    </a:lnTo>
                    <a:lnTo>
                      <a:pt x="8" y="180"/>
                    </a:lnTo>
                    <a:lnTo>
                      <a:pt x="8" y="181"/>
                    </a:lnTo>
                    <a:lnTo>
                      <a:pt x="15" y="213"/>
                    </a:lnTo>
                    <a:lnTo>
                      <a:pt x="26" y="244"/>
                    </a:lnTo>
                    <a:lnTo>
                      <a:pt x="39" y="273"/>
                    </a:lnTo>
                    <a:lnTo>
                      <a:pt x="56" y="301"/>
                    </a:lnTo>
                    <a:lnTo>
                      <a:pt x="74" y="328"/>
                    </a:lnTo>
                    <a:lnTo>
                      <a:pt x="96" y="352"/>
                    </a:lnTo>
                    <a:lnTo>
                      <a:pt x="120" y="375"/>
                    </a:lnTo>
                    <a:lnTo>
                      <a:pt x="147" y="395"/>
                    </a:lnTo>
                    <a:lnTo>
                      <a:pt x="162" y="405"/>
                    </a:lnTo>
                    <a:lnTo>
                      <a:pt x="178" y="414"/>
                    </a:lnTo>
                    <a:lnTo>
                      <a:pt x="194" y="423"/>
                    </a:lnTo>
                    <a:lnTo>
                      <a:pt x="210" y="430"/>
                    </a:lnTo>
                    <a:lnTo>
                      <a:pt x="227" y="437"/>
                    </a:lnTo>
                    <a:lnTo>
                      <a:pt x="244" y="443"/>
                    </a:lnTo>
                    <a:lnTo>
                      <a:pt x="262" y="448"/>
                    </a:lnTo>
                    <a:lnTo>
                      <a:pt x="280" y="453"/>
                    </a:lnTo>
                    <a:lnTo>
                      <a:pt x="298" y="456"/>
                    </a:lnTo>
                    <a:lnTo>
                      <a:pt x="316" y="458"/>
                    </a:lnTo>
                    <a:lnTo>
                      <a:pt x="335" y="460"/>
                    </a:lnTo>
                    <a:lnTo>
                      <a:pt x="354" y="461"/>
                    </a:lnTo>
                    <a:lnTo>
                      <a:pt x="372" y="461"/>
                    </a:lnTo>
                    <a:lnTo>
                      <a:pt x="391" y="460"/>
                    </a:lnTo>
                    <a:lnTo>
                      <a:pt x="410" y="458"/>
                    </a:lnTo>
                    <a:lnTo>
                      <a:pt x="428" y="455"/>
                    </a:lnTo>
                    <a:lnTo>
                      <a:pt x="447" y="452"/>
                    </a:lnTo>
                    <a:lnTo>
                      <a:pt x="465" y="446"/>
                    </a:lnTo>
                    <a:lnTo>
                      <a:pt x="483" y="441"/>
                    </a:lnTo>
                    <a:lnTo>
                      <a:pt x="500" y="435"/>
                    </a:lnTo>
                    <a:lnTo>
                      <a:pt x="518" y="428"/>
                    </a:lnTo>
                    <a:lnTo>
                      <a:pt x="534" y="420"/>
                    </a:lnTo>
                    <a:lnTo>
                      <a:pt x="551" y="411"/>
                    </a:lnTo>
                    <a:lnTo>
                      <a:pt x="567" y="403"/>
                    </a:lnTo>
                    <a:lnTo>
                      <a:pt x="581" y="392"/>
                    </a:lnTo>
                    <a:lnTo>
                      <a:pt x="596" y="382"/>
                    </a:lnTo>
                    <a:lnTo>
                      <a:pt x="611" y="370"/>
                    </a:lnTo>
                    <a:lnTo>
                      <a:pt x="625" y="358"/>
                    </a:lnTo>
                    <a:lnTo>
                      <a:pt x="638" y="346"/>
                    </a:lnTo>
                    <a:lnTo>
                      <a:pt x="650" y="332"/>
                    </a:lnTo>
                    <a:lnTo>
                      <a:pt x="662" y="318"/>
                    </a:lnTo>
                    <a:lnTo>
                      <a:pt x="673" y="303"/>
                    </a:lnTo>
                    <a:lnTo>
                      <a:pt x="691" y="274"/>
                    </a:lnTo>
                    <a:lnTo>
                      <a:pt x="706" y="245"/>
                    </a:lnTo>
                    <a:lnTo>
                      <a:pt x="717" y="215"/>
                    </a:lnTo>
                    <a:lnTo>
                      <a:pt x="726" y="183"/>
                    </a:lnTo>
                    <a:lnTo>
                      <a:pt x="731" y="152"/>
                    </a:lnTo>
                    <a:lnTo>
                      <a:pt x="733" y="119"/>
                    </a:lnTo>
                    <a:lnTo>
                      <a:pt x="733" y="87"/>
                    </a:lnTo>
                    <a:lnTo>
                      <a:pt x="729" y="54"/>
                    </a:lnTo>
                    <a:lnTo>
                      <a:pt x="729" y="53"/>
                    </a:lnTo>
                    <a:lnTo>
                      <a:pt x="729" y="52"/>
                    </a:lnTo>
                    <a:lnTo>
                      <a:pt x="728" y="51"/>
                    </a:lnTo>
                    <a:lnTo>
                      <a:pt x="728" y="5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53" name="Freeform 215"/>
              <p:cNvSpPr>
                <a:spLocks/>
              </p:cNvSpPr>
              <p:nvPr/>
            </p:nvSpPr>
            <p:spPr bwMode="auto">
              <a:xfrm>
                <a:off x="1409" y="2879"/>
                <a:ext cx="220"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8"/>
                    </a:lnTo>
                    <a:lnTo>
                      <a:pt x="657" y="17"/>
                    </a:lnTo>
                    <a:lnTo>
                      <a:pt x="654" y="0"/>
                    </a:lnTo>
                    <a:lnTo>
                      <a:pt x="638" y="3"/>
                    </a:lnTo>
                    <a:lnTo>
                      <a:pt x="16" y="114"/>
                    </a:lnTo>
                    <a:lnTo>
                      <a:pt x="0" y="116"/>
                    </a:lnTo>
                    <a:lnTo>
                      <a:pt x="0" y="118"/>
                    </a:lnTo>
                    <a:lnTo>
                      <a:pt x="1" y="123"/>
                    </a:lnTo>
                    <a:lnTo>
                      <a:pt x="2" y="129"/>
                    </a:lnTo>
                    <a:lnTo>
                      <a:pt x="2" y="132"/>
                    </a:lnTo>
                    <a:lnTo>
                      <a:pt x="2" y="133"/>
                    </a:lnTo>
                    <a:lnTo>
                      <a:pt x="2" y="134"/>
                    </a:lnTo>
                    <a:lnTo>
                      <a:pt x="3" y="135"/>
                    </a:lnTo>
                    <a:lnTo>
                      <a:pt x="3" y="136"/>
                    </a:lnTo>
                    <a:lnTo>
                      <a:pt x="3" y="137"/>
                    </a:lnTo>
                    <a:lnTo>
                      <a:pt x="3" y="138"/>
                    </a:lnTo>
                    <a:lnTo>
                      <a:pt x="9" y="167"/>
                    </a:lnTo>
                    <a:lnTo>
                      <a:pt x="19" y="194"/>
                    </a:lnTo>
                    <a:lnTo>
                      <a:pt x="30" y="221"/>
                    </a:lnTo>
                    <a:lnTo>
                      <a:pt x="45" y="245"/>
                    </a:lnTo>
                    <a:lnTo>
                      <a:pt x="62" y="269"/>
                    </a:lnTo>
                    <a:lnTo>
                      <a:pt x="82" y="291"/>
                    </a:lnTo>
                    <a:lnTo>
                      <a:pt x="104" y="312"/>
                    </a:lnTo>
                    <a:lnTo>
                      <a:pt x="128" y="330"/>
                    </a:lnTo>
                    <a:lnTo>
                      <a:pt x="142" y="338"/>
                    </a:lnTo>
                    <a:lnTo>
                      <a:pt x="156" y="347"/>
                    </a:lnTo>
                    <a:lnTo>
                      <a:pt x="170" y="354"/>
                    </a:lnTo>
                    <a:lnTo>
                      <a:pt x="185" y="362"/>
                    </a:lnTo>
                    <a:lnTo>
                      <a:pt x="201" y="368"/>
                    </a:lnTo>
                    <a:lnTo>
                      <a:pt x="217" y="373"/>
                    </a:lnTo>
                    <a:lnTo>
                      <a:pt x="233" y="377"/>
                    </a:lnTo>
                    <a:lnTo>
                      <a:pt x="249" y="382"/>
                    </a:lnTo>
                    <a:lnTo>
                      <a:pt x="266" y="385"/>
                    </a:lnTo>
                    <a:lnTo>
                      <a:pt x="283" y="387"/>
                    </a:lnTo>
                    <a:lnTo>
                      <a:pt x="299" y="388"/>
                    </a:lnTo>
                    <a:lnTo>
                      <a:pt x="316" y="389"/>
                    </a:lnTo>
                    <a:lnTo>
                      <a:pt x="334" y="389"/>
                    </a:lnTo>
                    <a:lnTo>
                      <a:pt x="351" y="388"/>
                    </a:lnTo>
                    <a:lnTo>
                      <a:pt x="368" y="386"/>
                    </a:lnTo>
                    <a:lnTo>
                      <a:pt x="384" y="384"/>
                    </a:lnTo>
                    <a:lnTo>
                      <a:pt x="401" y="381"/>
                    </a:lnTo>
                    <a:lnTo>
                      <a:pt x="417" y="376"/>
                    </a:lnTo>
                    <a:lnTo>
                      <a:pt x="434" y="372"/>
                    </a:lnTo>
                    <a:lnTo>
                      <a:pt x="450" y="366"/>
                    </a:lnTo>
                    <a:lnTo>
                      <a:pt x="466" y="359"/>
                    </a:lnTo>
                    <a:lnTo>
                      <a:pt x="481" y="353"/>
                    </a:lnTo>
                    <a:lnTo>
                      <a:pt x="496" y="345"/>
                    </a:lnTo>
                    <a:lnTo>
                      <a:pt x="511" y="336"/>
                    </a:lnTo>
                    <a:lnTo>
                      <a:pt x="524" y="328"/>
                    </a:lnTo>
                    <a:lnTo>
                      <a:pt x="538" y="317"/>
                    </a:lnTo>
                    <a:lnTo>
                      <a:pt x="551" y="306"/>
                    </a:lnTo>
                    <a:lnTo>
                      <a:pt x="564" y="296"/>
                    </a:lnTo>
                    <a:lnTo>
                      <a:pt x="575" y="284"/>
                    </a:lnTo>
                    <a:lnTo>
                      <a:pt x="587" y="273"/>
                    </a:lnTo>
                    <a:lnTo>
                      <a:pt x="598" y="260"/>
                    </a:lnTo>
                    <a:lnTo>
                      <a:pt x="607" y="246"/>
                    </a:lnTo>
                    <a:lnTo>
                      <a:pt x="623" y="221"/>
                    </a:lnTo>
                    <a:lnTo>
                      <a:pt x="637" y="194"/>
                    </a:lnTo>
                    <a:lnTo>
                      <a:pt x="647" y="167"/>
                    </a:lnTo>
                    <a:lnTo>
                      <a:pt x="655" y="138"/>
                    </a:lnTo>
                    <a:lnTo>
                      <a:pt x="660" y="109"/>
                    </a:lnTo>
                    <a:lnTo>
                      <a:pt x="662" y="81"/>
                    </a:lnTo>
                    <a:lnTo>
                      <a:pt x="661" y="51"/>
                    </a:lnTo>
                    <a:lnTo>
                      <a:pt x="658" y="22"/>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54" name="Freeform 216"/>
              <p:cNvSpPr>
                <a:spLocks/>
              </p:cNvSpPr>
              <p:nvPr/>
            </p:nvSpPr>
            <p:spPr bwMode="auto">
              <a:xfrm>
                <a:off x="1421" y="2892"/>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3"/>
                    </a:moveTo>
                    <a:lnTo>
                      <a:pt x="325" y="315"/>
                    </a:lnTo>
                    <a:lnTo>
                      <a:pt x="309" y="317"/>
                    </a:lnTo>
                    <a:lnTo>
                      <a:pt x="295" y="318"/>
                    </a:lnTo>
                    <a:lnTo>
                      <a:pt x="279" y="318"/>
                    </a:lnTo>
                    <a:lnTo>
                      <a:pt x="264" y="317"/>
                    </a:lnTo>
                    <a:lnTo>
                      <a:pt x="248" y="316"/>
                    </a:lnTo>
                    <a:lnTo>
                      <a:pt x="233" y="314"/>
                    </a:lnTo>
                    <a:lnTo>
                      <a:pt x="218" y="311"/>
                    </a:lnTo>
                    <a:lnTo>
                      <a:pt x="203" y="308"/>
                    </a:lnTo>
                    <a:lnTo>
                      <a:pt x="189" y="304"/>
                    </a:lnTo>
                    <a:lnTo>
                      <a:pt x="175" y="299"/>
                    </a:lnTo>
                    <a:lnTo>
                      <a:pt x="161" y="293"/>
                    </a:lnTo>
                    <a:lnTo>
                      <a:pt x="147" y="287"/>
                    </a:lnTo>
                    <a:lnTo>
                      <a:pt x="134" y="280"/>
                    </a:lnTo>
                    <a:lnTo>
                      <a:pt x="122" y="273"/>
                    </a:lnTo>
                    <a:lnTo>
                      <a:pt x="109" y="264"/>
                    </a:lnTo>
                    <a:lnTo>
                      <a:pt x="89" y="248"/>
                    </a:lnTo>
                    <a:lnTo>
                      <a:pt x="70" y="231"/>
                    </a:lnTo>
                    <a:lnTo>
                      <a:pt x="54" y="213"/>
                    </a:lnTo>
                    <a:lnTo>
                      <a:pt x="39" y="193"/>
                    </a:lnTo>
                    <a:lnTo>
                      <a:pt x="25" y="172"/>
                    </a:lnTo>
                    <a:lnTo>
                      <a:pt x="15" y="151"/>
                    </a:lnTo>
                    <a:lnTo>
                      <a:pt x="6" y="128"/>
                    </a:lnTo>
                    <a:lnTo>
                      <a:pt x="0" y="104"/>
                    </a:lnTo>
                    <a:lnTo>
                      <a:pt x="589" y="0"/>
                    </a:lnTo>
                    <a:lnTo>
                      <a:pt x="591" y="28"/>
                    </a:lnTo>
                    <a:lnTo>
                      <a:pt x="590" y="54"/>
                    </a:lnTo>
                    <a:lnTo>
                      <a:pt x="587" y="81"/>
                    </a:lnTo>
                    <a:lnTo>
                      <a:pt x="581" y="107"/>
                    </a:lnTo>
                    <a:lnTo>
                      <a:pt x="572" y="132"/>
                    </a:lnTo>
                    <a:lnTo>
                      <a:pt x="561" y="156"/>
                    </a:lnTo>
                    <a:lnTo>
                      <a:pt x="547" y="179"/>
                    </a:lnTo>
                    <a:lnTo>
                      <a:pt x="532" y="201"/>
                    </a:lnTo>
                    <a:lnTo>
                      <a:pt x="514" y="222"/>
                    </a:lnTo>
                    <a:lnTo>
                      <a:pt x="494" y="241"/>
                    </a:lnTo>
                    <a:lnTo>
                      <a:pt x="473" y="258"/>
                    </a:lnTo>
                    <a:lnTo>
                      <a:pt x="449" y="273"/>
                    </a:lnTo>
                    <a:lnTo>
                      <a:pt x="424" y="287"/>
                    </a:lnTo>
                    <a:lnTo>
                      <a:pt x="397" y="298"/>
                    </a:lnTo>
                    <a:lnTo>
                      <a:pt x="370" y="307"/>
                    </a:lnTo>
                    <a:lnTo>
                      <a:pt x="340" y="313"/>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55" name="Freeform 217"/>
              <p:cNvSpPr>
                <a:spLocks/>
              </p:cNvSpPr>
              <p:nvPr/>
            </p:nvSpPr>
            <p:spPr bwMode="auto">
              <a:xfrm>
                <a:off x="1499" y="2846"/>
                <a:ext cx="26" cy="45"/>
              </a:xfrm>
              <a:custGeom>
                <a:avLst/>
                <a:gdLst>
                  <a:gd name="T0" fmla="*/ 0 w 76"/>
                  <a:gd name="T1" fmla="*/ 0 h 136"/>
                  <a:gd name="T2" fmla="*/ 0 w 76"/>
                  <a:gd name="T3" fmla="*/ 0 h 136"/>
                  <a:gd name="T4" fmla="*/ 0 w 76"/>
                  <a:gd name="T5" fmla="*/ 0 h 136"/>
                  <a:gd name="T6" fmla="*/ 0 w 76"/>
                  <a:gd name="T7" fmla="*/ 0 h 136"/>
                  <a:gd name="T8" fmla="*/ 0 w 76"/>
                  <a:gd name="T9" fmla="*/ 0 h 136"/>
                  <a:gd name="T10" fmla="*/ 0 60000 65536"/>
                  <a:gd name="T11" fmla="*/ 0 60000 65536"/>
                  <a:gd name="T12" fmla="*/ 0 60000 65536"/>
                  <a:gd name="T13" fmla="*/ 0 60000 65536"/>
                  <a:gd name="T14" fmla="*/ 0 60000 65536"/>
                  <a:gd name="T15" fmla="*/ 0 w 76"/>
                  <a:gd name="T16" fmla="*/ 0 h 136"/>
                  <a:gd name="T17" fmla="*/ 76 w 76"/>
                  <a:gd name="T18" fmla="*/ 136 h 136"/>
                </a:gdLst>
                <a:ahLst/>
                <a:cxnLst>
                  <a:cxn ang="T10">
                    <a:pos x="T0" y="T1"/>
                  </a:cxn>
                  <a:cxn ang="T11">
                    <a:pos x="T2" y="T3"/>
                  </a:cxn>
                  <a:cxn ang="T12">
                    <a:pos x="T4" y="T5"/>
                  </a:cxn>
                  <a:cxn ang="T13">
                    <a:pos x="T6" y="T7"/>
                  </a:cxn>
                  <a:cxn ang="T14">
                    <a:pos x="T8" y="T9"/>
                  </a:cxn>
                </a:cxnLst>
                <a:rect l="T15" t="T16" r="T17" b="T18"/>
                <a:pathLst>
                  <a:path w="76" h="136">
                    <a:moveTo>
                      <a:pt x="0" y="10"/>
                    </a:moveTo>
                    <a:lnTo>
                      <a:pt x="22" y="136"/>
                    </a:lnTo>
                    <a:lnTo>
                      <a:pt x="76" y="127"/>
                    </a:lnTo>
                    <a:lnTo>
                      <a:pt x="54" y="0"/>
                    </a:lnTo>
                    <a:lnTo>
                      <a:pt x="0" y="1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56" name="Freeform 218"/>
              <p:cNvSpPr>
                <a:spLocks/>
              </p:cNvSpPr>
              <p:nvPr/>
            </p:nvSpPr>
            <p:spPr bwMode="auto">
              <a:xfrm>
                <a:off x="1048" y="2928"/>
                <a:ext cx="245" cy="153"/>
              </a:xfrm>
              <a:custGeom>
                <a:avLst/>
                <a:gdLst>
                  <a:gd name="T0" fmla="*/ 0 w 734"/>
                  <a:gd name="T1" fmla="*/ 0 h 460"/>
                  <a:gd name="T2" fmla="*/ 0 w 734"/>
                  <a:gd name="T3" fmla="*/ 0 h 460"/>
                  <a:gd name="T4" fmla="*/ 0 w 734"/>
                  <a:gd name="T5" fmla="*/ 0 h 460"/>
                  <a:gd name="T6" fmla="*/ 0 w 734"/>
                  <a:gd name="T7" fmla="*/ 0 h 460"/>
                  <a:gd name="T8" fmla="*/ 0 w 734"/>
                  <a:gd name="T9" fmla="*/ 0 h 460"/>
                  <a:gd name="T10" fmla="*/ 0 w 734"/>
                  <a:gd name="T11" fmla="*/ 0 h 460"/>
                  <a:gd name="T12" fmla="*/ 0 w 734"/>
                  <a:gd name="T13" fmla="*/ 0 h 460"/>
                  <a:gd name="T14" fmla="*/ 0 w 734"/>
                  <a:gd name="T15" fmla="*/ 0 h 460"/>
                  <a:gd name="T16" fmla="*/ 0 w 734"/>
                  <a:gd name="T17" fmla="*/ 0 h 460"/>
                  <a:gd name="T18" fmla="*/ 0 w 734"/>
                  <a:gd name="T19" fmla="*/ 0 h 460"/>
                  <a:gd name="T20" fmla="*/ 0 w 734"/>
                  <a:gd name="T21" fmla="*/ 0 h 460"/>
                  <a:gd name="T22" fmla="*/ 0 w 734"/>
                  <a:gd name="T23" fmla="*/ 0 h 460"/>
                  <a:gd name="T24" fmla="*/ 0 w 734"/>
                  <a:gd name="T25" fmla="*/ 0 h 460"/>
                  <a:gd name="T26" fmla="*/ 0 w 734"/>
                  <a:gd name="T27" fmla="*/ 0 h 460"/>
                  <a:gd name="T28" fmla="*/ 0 w 734"/>
                  <a:gd name="T29" fmla="*/ 0 h 460"/>
                  <a:gd name="T30" fmla="*/ 0 w 734"/>
                  <a:gd name="T31" fmla="*/ 0 h 460"/>
                  <a:gd name="T32" fmla="*/ 0 w 734"/>
                  <a:gd name="T33" fmla="*/ 0 h 460"/>
                  <a:gd name="T34" fmla="*/ 0 w 734"/>
                  <a:gd name="T35" fmla="*/ 0 h 460"/>
                  <a:gd name="T36" fmla="*/ 0 w 734"/>
                  <a:gd name="T37" fmla="*/ 0 h 460"/>
                  <a:gd name="T38" fmla="*/ 0 w 734"/>
                  <a:gd name="T39" fmla="*/ 0 h 460"/>
                  <a:gd name="T40" fmla="*/ 0 w 734"/>
                  <a:gd name="T41" fmla="*/ 0 h 460"/>
                  <a:gd name="T42" fmla="*/ 0 w 734"/>
                  <a:gd name="T43" fmla="*/ 0 h 460"/>
                  <a:gd name="T44" fmla="*/ 0 w 734"/>
                  <a:gd name="T45" fmla="*/ 0 h 460"/>
                  <a:gd name="T46" fmla="*/ 0 w 734"/>
                  <a:gd name="T47" fmla="*/ 0 h 460"/>
                  <a:gd name="T48" fmla="*/ 0 w 734"/>
                  <a:gd name="T49" fmla="*/ 0 h 460"/>
                  <a:gd name="T50" fmla="*/ 0 w 734"/>
                  <a:gd name="T51" fmla="*/ 0 h 460"/>
                  <a:gd name="T52" fmla="*/ 0 w 734"/>
                  <a:gd name="T53" fmla="*/ 0 h 460"/>
                  <a:gd name="T54" fmla="*/ 0 w 734"/>
                  <a:gd name="T55" fmla="*/ 0 h 460"/>
                  <a:gd name="T56" fmla="*/ 0 w 734"/>
                  <a:gd name="T57" fmla="*/ 0 h 460"/>
                  <a:gd name="T58" fmla="*/ 0 w 734"/>
                  <a:gd name="T59" fmla="*/ 0 h 460"/>
                  <a:gd name="T60" fmla="*/ 0 w 734"/>
                  <a:gd name="T61" fmla="*/ 0 h 460"/>
                  <a:gd name="T62" fmla="*/ 0 w 734"/>
                  <a:gd name="T63" fmla="*/ 0 h 460"/>
                  <a:gd name="T64" fmla="*/ 0 w 734"/>
                  <a:gd name="T65" fmla="*/ 0 h 460"/>
                  <a:gd name="T66" fmla="*/ 0 w 734"/>
                  <a:gd name="T67" fmla="*/ 0 h 460"/>
                  <a:gd name="T68" fmla="*/ 0 w 734"/>
                  <a:gd name="T69" fmla="*/ 0 h 460"/>
                  <a:gd name="T70" fmla="*/ 0 w 734"/>
                  <a:gd name="T71" fmla="*/ 0 h 460"/>
                  <a:gd name="T72" fmla="*/ 0 w 734"/>
                  <a:gd name="T73" fmla="*/ 0 h 460"/>
                  <a:gd name="T74" fmla="*/ 0 w 734"/>
                  <a:gd name="T75" fmla="*/ 0 h 460"/>
                  <a:gd name="T76" fmla="*/ 0 w 734"/>
                  <a:gd name="T77" fmla="*/ 0 h 460"/>
                  <a:gd name="T78" fmla="*/ 0 w 734"/>
                  <a:gd name="T79" fmla="*/ 0 h 460"/>
                  <a:gd name="T80" fmla="*/ 0 w 734"/>
                  <a:gd name="T81" fmla="*/ 0 h 460"/>
                  <a:gd name="T82" fmla="*/ 0 w 734"/>
                  <a:gd name="T83" fmla="*/ 0 h 4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4"/>
                  <a:gd name="T127" fmla="*/ 0 h 460"/>
                  <a:gd name="T128" fmla="*/ 734 w 734"/>
                  <a:gd name="T129" fmla="*/ 460 h 46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4" h="460">
                    <a:moveTo>
                      <a:pt x="729" y="49"/>
                    </a:moveTo>
                    <a:lnTo>
                      <a:pt x="729" y="49"/>
                    </a:lnTo>
                    <a:lnTo>
                      <a:pt x="729" y="48"/>
                    </a:lnTo>
                    <a:lnTo>
                      <a:pt x="729" y="46"/>
                    </a:lnTo>
                    <a:lnTo>
                      <a:pt x="728" y="40"/>
                    </a:lnTo>
                    <a:lnTo>
                      <a:pt x="726" y="34"/>
                    </a:lnTo>
                    <a:lnTo>
                      <a:pt x="726" y="32"/>
                    </a:lnTo>
                    <a:lnTo>
                      <a:pt x="719" y="0"/>
                    </a:lnTo>
                    <a:lnTo>
                      <a:pt x="687" y="6"/>
                    </a:lnTo>
                    <a:lnTo>
                      <a:pt x="670" y="9"/>
                    </a:lnTo>
                    <a:lnTo>
                      <a:pt x="48" y="118"/>
                    </a:lnTo>
                    <a:lnTo>
                      <a:pt x="32" y="121"/>
                    </a:lnTo>
                    <a:lnTo>
                      <a:pt x="0" y="127"/>
                    </a:lnTo>
                    <a:lnTo>
                      <a:pt x="6" y="159"/>
                    </a:lnTo>
                    <a:lnTo>
                      <a:pt x="6" y="162"/>
                    </a:lnTo>
                    <a:lnTo>
                      <a:pt x="7" y="167"/>
                    </a:lnTo>
                    <a:lnTo>
                      <a:pt x="8" y="173"/>
                    </a:lnTo>
                    <a:lnTo>
                      <a:pt x="8" y="175"/>
                    </a:lnTo>
                    <a:lnTo>
                      <a:pt x="8" y="176"/>
                    </a:lnTo>
                    <a:lnTo>
                      <a:pt x="9" y="177"/>
                    </a:lnTo>
                    <a:lnTo>
                      <a:pt x="9" y="178"/>
                    </a:lnTo>
                    <a:lnTo>
                      <a:pt x="9" y="181"/>
                    </a:lnTo>
                    <a:lnTo>
                      <a:pt x="9" y="182"/>
                    </a:lnTo>
                    <a:lnTo>
                      <a:pt x="16" y="213"/>
                    </a:lnTo>
                    <a:lnTo>
                      <a:pt x="27" y="243"/>
                    </a:lnTo>
                    <a:lnTo>
                      <a:pt x="40" y="273"/>
                    </a:lnTo>
                    <a:lnTo>
                      <a:pt x="57" y="300"/>
                    </a:lnTo>
                    <a:lnTo>
                      <a:pt x="75" y="327"/>
                    </a:lnTo>
                    <a:lnTo>
                      <a:pt x="97" y="351"/>
                    </a:lnTo>
                    <a:lnTo>
                      <a:pt x="121" y="375"/>
                    </a:lnTo>
                    <a:lnTo>
                      <a:pt x="148" y="395"/>
                    </a:lnTo>
                    <a:lnTo>
                      <a:pt x="163" y="404"/>
                    </a:lnTo>
                    <a:lnTo>
                      <a:pt x="179" y="414"/>
                    </a:lnTo>
                    <a:lnTo>
                      <a:pt x="195" y="422"/>
                    </a:lnTo>
                    <a:lnTo>
                      <a:pt x="212" y="430"/>
                    </a:lnTo>
                    <a:lnTo>
                      <a:pt x="228" y="436"/>
                    </a:lnTo>
                    <a:lnTo>
                      <a:pt x="245" y="442"/>
                    </a:lnTo>
                    <a:lnTo>
                      <a:pt x="263" y="448"/>
                    </a:lnTo>
                    <a:lnTo>
                      <a:pt x="281" y="452"/>
                    </a:lnTo>
                    <a:lnTo>
                      <a:pt x="299" y="455"/>
                    </a:lnTo>
                    <a:lnTo>
                      <a:pt x="318" y="458"/>
                    </a:lnTo>
                    <a:lnTo>
                      <a:pt x="336" y="459"/>
                    </a:lnTo>
                    <a:lnTo>
                      <a:pt x="355" y="460"/>
                    </a:lnTo>
                    <a:lnTo>
                      <a:pt x="373" y="460"/>
                    </a:lnTo>
                    <a:lnTo>
                      <a:pt x="392" y="459"/>
                    </a:lnTo>
                    <a:lnTo>
                      <a:pt x="411" y="458"/>
                    </a:lnTo>
                    <a:lnTo>
                      <a:pt x="429" y="455"/>
                    </a:lnTo>
                    <a:lnTo>
                      <a:pt x="448" y="451"/>
                    </a:lnTo>
                    <a:lnTo>
                      <a:pt x="466" y="447"/>
                    </a:lnTo>
                    <a:lnTo>
                      <a:pt x="484" y="441"/>
                    </a:lnTo>
                    <a:lnTo>
                      <a:pt x="501" y="435"/>
                    </a:lnTo>
                    <a:lnTo>
                      <a:pt x="519" y="428"/>
                    </a:lnTo>
                    <a:lnTo>
                      <a:pt x="535" y="420"/>
                    </a:lnTo>
                    <a:lnTo>
                      <a:pt x="552" y="412"/>
                    </a:lnTo>
                    <a:lnTo>
                      <a:pt x="568" y="402"/>
                    </a:lnTo>
                    <a:lnTo>
                      <a:pt x="583" y="392"/>
                    </a:lnTo>
                    <a:lnTo>
                      <a:pt x="597" y="381"/>
                    </a:lnTo>
                    <a:lnTo>
                      <a:pt x="612" y="369"/>
                    </a:lnTo>
                    <a:lnTo>
                      <a:pt x="625" y="357"/>
                    </a:lnTo>
                    <a:lnTo>
                      <a:pt x="639" y="344"/>
                    </a:lnTo>
                    <a:lnTo>
                      <a:pt x="650" y="330"/>
                    </a:lnTo>
                    <a:lnTo>
                      <a:pt x="662" y="316"/>
                    </a:lnTo>
                    <a:lnTo>
                      <a:pt x="673" y="301"/>
                    </a:lnTo>
                    <a:lnTo>
                      <a:pt x="691" y="273"/>
                    </a:lnTo>
                    <a:lnTo>
                      <a:pt x="705" y="243"/>
                    </a:lnTo>
                    <a:lnTo>
                      <a:pt x="717" y="213"/>
                    </a:lnTo>
                    <a:lnTo>
                      <a:pt x="727" y="183"/>
                    </a:lnTo>
                    <a:lnTo>
                      <a:pt x="732" y="151"/>
                    </a:lnTo>
                    <a:lnTo>
                      <a:pt x="734" y="119"/>
                    </a:lnTo>
                    <a:lnTo>
                      <a:pt x="734" y="86"/>
                    </a:lnTo>
                    <a:lnTo>
                      <a:pt x="730" y="54"/>
                    </a:lnTo>
                    <a:lnTo>
                      <a:pt x="730" y="53"/>
                    </a:lnTo>
                    <a:lnTo>
                      <a:pt x="730" y="51"/>
                    </a:lnTo>
                    <a:lnTo>
                      <a:pt x="729" y="50"/>
                    </a:lnTo>
                    <a:lnTo>
                      <a:pt x="729" y="49"/>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57" name="Freeform 219"/>
              <p:cNvSpPr>
                <a:spLocks/>
              </p:cNvSpPr>
              <p:nvPr/>
            </p:nvSpPr>
            <p:spPr bwMode="auto">
              <a:xfrm>
                <a:off x="1061" y="2941"/>
                <a:ext cx="221"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7"/>
                    </a:lnTo>
                    <a:lnTo>
                      <a:pt x="657" y="15"/>
                    </a:lnTo>
                    <a:lnTo>
                      <a:pt x="654" y="0"/>
                    </a:lnTo>
                    <a:lnTo>
                      <a:pt x="638" y="3"/>
                    </a:lnTo>
                    <a:lnTo>
                      <a:pt x="16" y="112"/>
                    </a:lnTo>
                    <a:lnTo>
                      <a:pt x="0" y="115"/>
                    </a:lnTo>
                    <a:lnTo>
                      <a:pt x="0" y="117"/>
                    </a:lnTo>
                    <a:lnTo>
                      <a:pt x="1" y="123"/>
                    </a:lnTo>
                    <a:lnTo>
                      <a:pt x="2" y="129"/>
                    </a:lnTo>
                    <a:lnTo>
                      <a:pt x="2" y="131"/>
                    </a:lnTo>
                    <a:lnTo>
                      <a:pt x="2" y="132"/>
                    </a:lnTo>
                    <a:lnTo>
                      <a:pt x="2" y="133"/>
                    </a:lnTo>
                    <a:lnTo>
                      <a:pt x="3" y="134"/>
                    </a:lnTo>
                    <a:lnTo>
                      <a:pt x="3" y="135"/>
                    </a:lnTo>
                    <a:lnTo>
                      <a:pt x="3" y="136"/>
                    </a:lnTo>
                    <a:lnTo>
                      <a:pt x="9" y="165"/>
                    </a:lnTo>
                    <a:lnTo>
                      <a:pt x="19" y="191"/>
                    </a:lnTo>
                    <a:lnTo>
                      <a:pt x="30" y="218"/>
                    </a:lnTo>
                    <a:lnTo>
                      <a:pt x="45" y="243"/>
                    </a:lnTo>
                    <a:lnTo>
                      <a:pt x="62" y="267"/>
                    </a:lnTo>
                    <a:lnTo>
                      <a:pt x="82" y="289"/>
                    </a:lnTo>
                    <a:lnTo>
                      <a:pt x="104" y="310"/>
                    </a:lnTo>
                    <a:lnTo>
                      <a:pt x="128" y="328"/>
                    </a:lnTo>
                    <a:lnTo>
                      <a:pt x="142" y="338"/>
                    </a:lnTo>
                    <a:lnTo>
                      <a:pt x="156" y="346"/>
                    </a:lnTo>
                    <a:lnTo>
                      <a:pt x="170" y="354"/>
                    </a:lnTo>
                    <a:lnTo>
                      <a:pt x="185" y="360"/>
                    </a:lnTo>
                    <a:lnTo>
                      <a:pt x="201" y="366"/>
                    </a:lnTo>
                    <a:lnTo>
                      <a:pt x="217" y="373"/>
                    </a:lnTo>
                    <a:lnTo>
                      <a:pt x="233" y="377"/>
                    </a:lnTo>
                    <a:lnTo>
                      <a:pt x="249" y="381"/>
                    </a:lnTo>
                    <a:lnTo>
                      <a:pt x="266" y="384"/>
                    </a:lnTo>
                    <a:lnTo>
                      <a:pt x="283" y="386"/>
                    </a:lnTo>
                    <a:lnTo>
                      <a:pt x="299" y="388"/>
                    </a:lnTo>
                    <a:lnTo>
                      <a:pt x="316" y="389"/>
                    </a:lnTo>
                    <a:lnTo>
                      <a:pt x="334" y="389"/>
                    </a:lnTo>
                    <a:lnTo>
                      <a:pt x="351" y="388"/>
                    </a:lnTo>
                    <a:lnTo>
                      <a:pt x="368" y="385"/>
                    </a:lnTo>
                    <a:lnTo>
                      <a:pt x="385" y="383"/>
                    </a:lnTo>
                    <a:lnTo>
                      <a:pt x="401" y="380"/>
                    </a:lnTo>
                    <a:lnTo>
                      <a:pt x="417" y="376"/>
                    </a:lnTo>
                    <a:lnTo>
                      <a:pt x="434" y="371"/>
                    </a:lnTo>
                    <a:lnTo>
                      <a:pt x="450" y="365"/>
                    </a:lnTo>
                    <a:lnTo>
                      <a:pt x="466" y="359"/>
                    </a:lnTo>
                    <a:lnTo>
                      <a:pt x="481" y="351"/>
                    </a:lnTo>
                    <a:lnTo>
                      <a:pt x="496" y="343"/>
                    </a:lnTo>
                    <a:lnTo>
                      <a:pt x="511" y="335"/>
                    </a:lnTo>
                    <a:lnTo>
                      <a:pt x="524" y="325"/>
                    </a:lnTo>
                    <a:lnTo>
                      <a:pt x="538" y="315"/>
                    </a:lnTo>
                    <a:lnTo>
                      <a:pt x="551" y="305"/>
                    </a:lnTo>
                    <a:lnTo>
                      <a:pt x="564" y="294"/>
                    </a:lnTo>
                    <a:lnTo>
                      <a:pt x="575" y="283"/>
                    </a:lnTo>
                    <a:lnTo>
                      <a:pt x="587" y="270"/>
                    </a:lnTo>
                    <a:lnTo>
                      <a:pt x="598" y="257"/>
                    </a:lnTo>
                    <a:lnTo>
                      <a:pt x="607" y="243"/>
                    </a:lnTo>
                    <a:lnTo>
                      <a:pt x="623" y="218"/>
                    </a:lnTo>
                    <a:lnTo>
                      <a:pt x="637" y="191"/>
                    </a:lnTo>
                    <a:lnTo>
                      <a:pt x="647" y="165"/>
                    </a:lnTo>
                    <a:lnTo>
                      <a:pt x="655" y="136"/>
                    </a:lnTo>
                    <a:lnTo>
                      <a:pt x="660" y="108"/>
                    </a:lnTo>
                    <a:lnTo>
                      <a:pt x="662" y="79"/>
                    </a:lnTo>
                    <a:lnTo>
                      <a:pt x="661" y="49"/>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58" name="Freeform 220"/>
              <p:cNvSpPr>
                <a:spLocks/>
              </p:cNvSpPr>
              <p:nvPr/>
            </p:nvSpPr>
            <p:spPr bwMode="auto">
              <a:xfrm>
                <a:off x="1074" y="2954"/>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2"/>
                    </a:moveTo>
                    <a:lnTo>
                      <a:pt x="325" y="315"/>
                    </a:lnTo>
                    <a:lnTo>
                      <a:pt x="309" y="317"/>
                    </a:lnTo>
                    <a:lnTo>
                      <a:pt x="295" y="318"/>
                    </a:lnTo>
                    <a:lnTo>
                      <a:pt x="279" y="318"/>
                    </a:lnTo>
                    <a:lnTo>
                      <a:pt x="264" y="317"/>
                    </a:lnTo>
                    <a:lnTo>
                      <a:pt x="248" y="316"/>
                    </a:lnTo>
                    <a:lnTo>
                      <a:pt x="233" y="313"/>
                    </a:lnTo>
                    <a:lnTo>
                      <a:pt x="218" y="310"/>
                    </a:lnTo>
                    <a:lnTo>
                      <a:pt x="203" y="307"/>
                    </a:lnTo>
                    <a:lnTo>
                      <a:pt x="189" y="303"/>
                    </a:lnTo>
                    <a:lnTo>
                      <a:pt x="175" y="298"/>
                    </a:lnTo>
                    <a:lnTo>
                      <a:pt x="161" y="292"/>
                    </a:lnTo>
                    <a:lnTo>
                      <a:pt x="147" y="286"/>
                    </a:lnTo>
                    <a:lnTo>
                      <a:pt x="135" y="279"/>
                    </a:lnTo>
                    <a:lnTo>
                      <a:pt x="122" y="271"/>
                    </a:lnTo>
                    <a:lnTo>
                      <a:pt x="109" y="263"/>
                    </a:lnTo>
                    <a:lnTo>
                      <a:pt x="89" y="247"/>
                    </a:lnTo>
                    <a:lnTo>
                      <a:pt x="70" y="230"/>
                    </a:lnTo>
                    <a:lnTo>
                      <a:pt x="53" y="212"/>
                    </a:lnTo>
                    <a:lnTo>
                      <a:pt x="38" y="193"/>
                    </a:lnTo>
                    <a:lnTo>
                      <a:pt x="25" y="171"/>
                    </a:lnTo>
                    <a:lnTo>
                      <a:pt x="15" y="150"/>
                    </a:lnTo>
                    <a:lnTo>
                      <a:pt x="6" y="127"/>
                    </a:lnTo>
                    <a:lnTo>
                      <a:pt x="0" y="104"/>
                    </a:lnTo>
                    <a:lnTo>
                      <a:pt x="589" y="0"/>
                    </a:lnTo>
                    <a:lnTo>
                      <a:pt x="591" y="27"/>
                    </a:lnTo>
                    <a:lnTo>
                      <a:pt x="590" y="54"/>
                    </a:lnTo>
                    <a:lnTo>
                      <a:pt x="587" y="80"/>
                    </a:lnTo>
                    <a:lnTo>
                      <a:pt x="581" y="107"/>
                    </a:lnTo>
                    <a:lnTo>
                      <a:pt x="572" y="131"/>
                    </a:lnTo>
                    <a:lnTo>
                      <a:pt x="561" y="156"/>
                    </a:lnTo>
                    <a:lnTo>
                      <a:pt x="547" y="179"/>
                    </a:lnTo>
                    <a:lnTo>
                      <a:pt x="532" y="200"/>
                    </a:lnTo>
                    <a:lnTo>
                      <a:pt x="514" y="221"/>
                    </a:lnTo>
                    <a:lnTo>
                      <a:pt x="494" y="240"/>
                    </a:lnTo>
                    <a:lnTo>
                      <a:pt x="473" y="257"/>
                    </a:lnTo>
                    <a:lnTo>
                      <a:pt x="449" y="272"/>
                    </a:lnTo>
                    <a:lnTo>
                      <a:pt x="424" y="286"/>
                    </a:lnTo>
                    <a:lnTo>
                      <a:pt x="397" y="298"/>
                    </a:lnTo>
                    <a:lnTo>
                      <a:pt x="370" y="306"/>
                    </a:lnTo>
                    <a:lnTo>
                      <a:pt x="340" y="312"/>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59" name="Freeform 221"/>
              <p:cNvSpPr>
                <a:spLocks/>
              </p:cNvSpPr>
              <p:nvPr/>
            </p:nvSpPr>
            <p:spPr bwMode="auto">
              <a:xfrm>
                <a:off x="1152" y="2907"/>
                <a:ext cx="25" cy="46"/>
              </a:xfrm>
              <a:custGeom>
                <a:avLst/>
                <a:gdLst>
                  <a:gd name="T0" fmla="*/ 0 w 76"/>
                  <a:gd name="T1" fmla="*/ 0 h 137"/>
                  <a:gd name="T2" fmla="*/ 0 w 76"/>
                  <a:gd name="T3" fmla="*/ 0 h 137"/>
                  <a:gd name="T4" fmla="*/ 0 w 76"/>
                  <a:gd name="T5" fmla="*/ 0 h 137"/>
                  <a:gd name="T6" fmla="*/ 0 w 76"/>
                  <a:gd name="T7" fmla="*/ 0 h 137"/>
                  <a:gd name="T8" fmla="*/ 0 w 76"/>
                  <a:gd name="T9" fmla="*/ 0 h 137"/>
                  <a:gd name="T10" fmla="*/ 0 60000 65536"/>
                  <a:gd name="T11" fmla="*/ 0 60000 65536"/>
                  <a:gd name="T12" fmla="*/ 0 60000 65536"/>
                  <a:gd name="T13" fmla="*/ 0 60000 65536"/>
                  <a:gd name="T14" fmla="*/ 0 60000 65536"/>
                  <a:gd name="T15" fmla="*/ 0 w 76"/>
                  <a:gd name="T16" fmla="*/ 0 h 137"/>
                  <a:gd name="T17" fmla="*/ 76 w 76"/>
                  <a:gd name="T18" fmla="*/ 137 h 137"/>
                </a:gdLst>
                <a:ahLst/>
                <a:cxnLst>
                  <a:cxn ang="T10">
                    <a:pos x="T0" y="T1"/>
                  </a:cxn>
                  <a:cxn ang="T11">
                    <a:pos x="T2" y="T3"/>
                  </a:cxn>
                  <a:cxn ang="T12">
                    <a:pos x="T4" y="T5"/>
                  </a:cxn>
                  <a:cxn ang="T13">
                    <a:pos x="T6" y="T7"/>
                  </a:cxn>
                  <a:cxn ang="T14">
                    <a:pos x="T8" y="T9"/>
                  </a:cxn>
                </a:cxnLst>
                <a:rect l="T15" t="T16" r="T17" b="T18"/>
                <a:pathLst>
                  <a:path w="76" h="137">
                    <a:moveTo>
                      <a:pt x="0" y="9"/>
                    </a:moveTo>
                    <a:lnTo>
                      <a:pt x="22" y="137"/>
                    </a:lnTo>
                    <a:lnTo>
                      <a:pt x="76" y="127"/>
                    </a:lnTo>
                    <a:lnTo>
                      <a:pt x="54" y="0"/>
                    </a:lnTo>
                    <a:lnTo>
                      <a:pt x="0" y="9"/>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60" name="Freeform 222"/>
              <p:cNvSpPr>
                <a:spLocks/>
              </p:cNvSpPr>
              <p:nvPr/>
            </p:nvSpPr>
            <p:spPr bwMode="auto">
              <a:xfrm>
                <a:off x="1091" y="2777"/>
                <a:ext cx="474" cy="150"/>
              </a:xfrm>
              <a:custGeom>
                <a:avLst/>
                <a:gdLst>
                  <a:gd name="T0" fmla="*/ 0 w 1423"/>
                  <a:gd name="T1" fmla="*/ 0 h 450"/>
                  <a:gd name="T2" fmla="*/ 0 w 1423"/>
                  <a:gd name="T3" fmla="*/ 0 h 450"/>
                  <a:gd name="T4" fmla="*/ 0 w 1423"/>
                  <a:gd name="T5" fmla="*/ 0 h 450"/>
                  <a:gd name="T6" fmla="*/ 0 w 1423"/>
                  <a:gd name="T7" fmla="*/ 0 h 450"/>
                  <a:gd name="T8" fmla="*/ 0 w 1423"/>
                  <a:gd name="T9" fmla="*/ 0 h 450"/>
                  <a:gd name="T10" fmla="*/ 0 w 1423"/>
                  <a:gd name="T11" fmla="*/ 0 h 450"/>
                  <a:gd name="T12" fmla="*/ 0 w 1423"/>
                  <a:gd name="T13" fmla="*/ 0 h 450"/>
                  <a:gd name="T14" fmla="*/ 0 w 1423"/>
                  <a:gd name="T15" fmla="*/ 0 h 450"/>
                  <a:gd name="T16" fmla="*/ 0 w 1423"/>
                  <a:gd name="T17" fmla="*/ 0 h 450"/>
                  <a:gd name="T18" fmla="*/ 0 w 1423"/>
                  <a:gd name="T19" fmla="*/ 0 h 450"/>
                  <a:gd name="T20" fmla="*/ 0 w 1423"/>
                  <a:gd name="T21" fmla="*/ 0 h 450"/>
                  <a:gd name="T22" fmla="*/ 0 w 1423"/>
                  <a:gd name="T23" fmla="*/ 0 h 450"/>
                  <a:gd name="T24" fmla="*/ 0 w 1423"/>
                  <a:gd name="T25" fmla="*/ 0 h 450"/>
                  <a:gd name="T26" fmla="*/ 0 w 1423"/>
                  <a:gd name="T27" fmla="*/ 0 h 450"/>
                  <a:gd name="T28" fmla="*/ 0 w 1423"/>
                  <a:gd name="T29" fmla="*/ 0 h 450"/>
                  <a:gd name="T30" fmla="*/ 0 w 1423"/>
                  <a:gd name="T31" fmla="*/ 0 h 450"/>
                  <a:gd name="T32" fmla="*/ 0 w 1423"/>
                  <a:gd name="T33" fmla="*/ 0 h 450"/>
                  <a:gd name="T34" fmla="*/ 0 w 1423"/>
                  <a:gd name="T35" fmla="*/ 0 h 450"/>
                  <a:gd name="T36" fmla="*/ 0 w 1423"/>
                  <a:gd name="T37" fmla="*/ 0 h 450"/>
                  <a:gd name="T38" fmla="*/ 0 w 1423"/>
                  <a:gd name="T39" fmla="*/ 0 h 450"/>
                  <a:gd name="T40" fmla="*/ 0 w 1423"/>
                  <a:gd name="T41" fmla="*/ 0 h 4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23"/>
                  <a:gd name="T64" fmla="*/ 0 h 450"/>
                  <a:gd name="T65" fmla="*/ 1423 w 1423"/>
                  <a:gd name="T66" fmla="*/ 450 h 4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23" h="450">
                    <a:moveTo>
                      <a:pt x="1354" y="5"/>
                    </a:moveTo>
                    <a:lnTo>
                      <a:pt x="1337" y="8"/>
                    </a:lnTo>
                    <a:lnTo>
                      <a:pt x="49" y="236"/>
                    </a:lnTo>
                    <a:lnTo>
                      <a:pt x="33" y="238"/>
                    </a:lnTo>
                    <a:lnTo>
                      <a:pt x="0" y="245"/>
                    </a:lnTo>
                    <a:lnTo>
                      <a:pt x="5" y="277"/>
                    </a:lnTo>
                    <a:lnTo>
                      <a:pt x="8" y="293"/>
                    </a:lnTo>
                    <a:lnTo>
                      <a:pt x="27" y="400"/>
                    </a:lnTo>
                    <a:lnTo>
                      <a:pt x="31" y="417"/>
                    </a:lnTo>
                    <a:lnTo>
                      <a:pt x="36" y="450"/>
                    </a:lnTo>
                    <a:lnTo>
                      <a:pt x="69" y="444"/>
                    </a:lnTo>
                    <a:lnTo>
                      <a:pt x="85" y="441"/>
                    </a:lnTo>
                    <a:lnTo>
                      <a:pt x="1374" y="214"/>
                    </a:lnTo>
                    <a:lnTo>
                      <a:pt x="1390" y="211"/>
                    </a:lnTo>
                    <a:lnTo>
                      <a:pt x="1423" y="205"/>
                    </a:lnTo>
                    <a:lnTo>
                      <a:pt x="1417" y="173"/>
                    </a:lnTo>
                    <a:lnTo>
                      <a:pt x="1415" y="156"/>
                    </a:lnTo>
                    <a:lnTo>
                      <a:pt x="1396" y="49"/>
                    </a:lnTo>
                    <a:lnTo>
                      <a:pt x="1393" y="33"/>
                    </a:lnTo>
                    <a:lnTo>
                      <a:pt x="1387" y="0"/>
                    </a:lnTo>
                    <a:lnTo>
                      <a:pt x="1354" y="5"/>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61" name="Freeform 223"/>
              <p:cNvSpPr>
                <a:spLocks/>
              </p:cNvSpPr>
              <p:nvPr/>
            </p:nvSpPr>
            <p:spPr bwMode="auto">
              <a:xfrm>
                <a:off x="1104" y="2790"/>
                <a:ext cx="448" cy="124"/>
              </a:xfrm>
              <a:custGeom>
                <a:avLst/>
                <a:gdLst>
                  <a:gd name="T0" fmla="*/ 0 w 1346"/>
                  <a:gd name="T1" fmla="*/ 0 h 373"/>
                  <a:gd name="T2" fmla="*/ 0 w 1346"/>
                  <a:gd name="T3" fmla="*/ 0 h 373"/>
                  <a:gd name="T4" fmla="*/ 0 w 1346"/>
                  <a:gd name="T5" fmla="*/ 0 h 373"/>
                  <a:gd name="T6" fmla="*/ 0 w 1346"/>
                  <a:gd name="T7" fmla="*/ 0 h 373"/>
                  <a:gd name="T8" fmla="*/ 0 w 1346"/>
                  <a:gd name="T9" fmla="*/ 0 h 373"/>
                  <a:gd name="T10" fmla="*/ 0 w 1346"/>
                  <a:gd name="T11" fmla="*/ 0 h 373"/>
                  <a:gd name="T12" fmla="*/ 0 w 1346"/>
                  <a:gd name="T13" fmla="*/ 0 h 373"/>
                  <a:gd name="T14" fmla="*/ 0 w 1346"/>
                  <a:gd name="T15" fmla="*/ 0 h 373"/>
                  <a:gd name="T16" fmla="*/ 0 w 1346"/>
                  <a:gd name="T17" fmla="*/ 0 h 373"/>
                  <a:gd name="T18" fmla="*/ 0 w 1346"/>
                  <a:gd name="T19" fmla="*/ 0 h 373"/>
                  <a:gd name="T20" fmla="*/ 0 w 1346"/>
                  <a:gd name="T21" fmla="*/ 0 h 373"/>
                  <a:gd name="T22" fmla="*/ 0 w 1346"/>
                  <a:gd name="T23" fmla="*/ 0 h 373"/>
                  <a:gd name="T24" fmla="*/ 0 w 1346"/>
                  <a:gd name="T25" fmla="*/ 0 h 3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6"/>
                  <a:gd name="T40" fmla="*/ 0 h 373"/>
                  <a:gd name="T41" fmla="*/ 1346 w 1346"/>
                  <a:gd name="T42" fmla="*/ 373 h 3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6" h="373">
                    <a:moveTo>
                      <a:pt x="1306" y="3"/>
                    </a:moveTo>
                    <a:lnTo>
                      <a:pt x="17" y="231"/>
                    </a:lnTo>
                    <a:lnTo>
                      <a:pt x="0" y="233"/>
                    </a:lnTo>
                    <a:lnTo>
                      <a:pt x="3" y="250"/>
                    </a:lnTo>
                    <a:lnTo>
                      <a:pt x="22" y="357"/>
                    </a:lnTo>
                    <a:lnTo>
                      <a:pt x="25" y="373"/>
                    </a:lnTo>
                    <a:lnTo>
                      <a:pt x="41" y="371"/>
                    </a:lnTo>
                    <a:lnTo>
                      <a:pt x="1330" y="143"/>
                    </a:lnTo>
                    <a:lnTo>
                      <a:pt x="1346" y="140"/>
                    </a:lnTo>
                    <a:lnTo>
                      <a:pt x="1344" y="124"/>
                    </a:lnTo>
                    <a:lnTo>
                      <a:pt x="1325" y="17"/>
                    </a:lnTo>
                    <a:lnTo>
                      <a:pt x="1322" y="0"/>
                    </a:lnTo>
                    <a:lnTo>
                      <a:pt x="1306" y="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62" name="Freeform 224"/>
              <p:cNvSpPr>
                <a:spLocks/>
              </p:cNvSpPr>
              <p:nvPr/>
            </p:nvSpPr>
            <p:spPr bwMode="auto">
              <a:xfrm>
                <a:off x="1117" y="2803"/>
                <a:ext cx="423" cy="99"/>
              </a:xfrm>
              <a:custGeom>
                <a:avLst/>
                <a:gdLst>
                  <a:gd name="T0" fmla="*/ 0 w 1269"/>
                  <a:gd name="T1" fmla="*/ 0 h 296"/>
                  <a:gd name="T2" fmla="*/ 0 w 1269"/>
                  <a:gd name="T3" fmla="*/ 0 h 296"/>
                  <a:gd name="T4" fmla="*/ 0 w 1269"/>
                  <a:gd name="T5" fmla="*/ 0 h 296"/>
                  <a:gd name="T6" fmla="*/ 0 w 1269"/>
                  <a:gd name="T7" fmla="*/ 0 h 296"/>
                  <a:gd name="T8" fmla="*/ 0 w 1269"/>
                  <a:gd name="T9" fmla="*/ 0 h 296"/>
                  <a:gd name="T10" fmla="*/ 0 60000 65536"/>
                  <a:gd name="T11" fmla="*/ 0 60000 65536"/>
                  <a:gd name="T12" fmla="*/ 0 60000 65536"/>
                  <a:gd name="T13" fmla="*/ 0 60000 65536"/>
                  <a:gd name="T14" fmla="*/ 0 60000 65536"/>
                  <a:gd name="T15" fmla="*/ 0 w 1269"/>
                  <a:gd name="T16" fmla="*/ 0 h 296"/>
                  <a:gd name="T17" fmla="*/ 1269 w 1269"/>
                  <a:gd name="T18" fmla="*/ 296 h 296"/>
                </a:gdLst>
                <a:ahLst/>
                <a:cxnLst>
                  <a:cxn ang="T10">
                    <a:pos x="T0" y="T1"/>
                  </a:cxn>
                  <a:cxn ang="T11">
                    <a:pos x="T2" y="T3"/>
                  </a:cxn>
                  <a:cxn ang="T12">
                    <a:pos x="T4" y="T5"/>
                  </a:cxn>
                  <a:cxn ang="T13">
                    <a:pos x="T6" y="T7"/>
                  </a:cxn>
                  <a:cxn ang="T14">
                    <a:pos x="T8" y="T9"/>
                  </a:cxn>
                </a:cxnLst>
                <a:rect l="T15" t="T16" r="T17" b="T18"/>
                <a:pathLst>
                  <a:path w="1269" h="296">
                    <a:moveTo>
                      <a:pt x="1256" y="0"/>
                    </a:moveTo>
                    <a:lnTo>
                      <a:pt x="1269" y="74"/>
                    </a:lnTo>
                    <a:lnTo>
                      <a:pt x="13" y="296"/>
                    </a:lnTo>
                    <a:lnTo>
                      <a:pt x="0" y="222"/>
                    </a:lnTo>
                    <a:lnTo>
                      <a:pt x="1256" y="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63" name="Freeform 225"/>
              <p:cNvSpPr>
                <a:spLocks/>
              </p:cNvSpPr>
              <p:nvPr/>
            </p:nvSpPr>
            <p:spPr bwMode="auto">
              <a:xfrm>
                <a:off x="1317" y="2844"/>
                <a:ext cx="56" cy="323"/>
              </a:xfrm>
              <a:custGeom>
                <a:avLst/>
                <a:gdLst>
                  <a:gd name="T0" fmla="*/ 0 w 166"/>
                  <a:gd name="T1" fmla="*/ 0 h 968"/>
                  <a:gd name="T2" fmla="*/ 0 w 166"/>
                  <a:gd name="T3" fmla="*/ 0 h 968"/>
                  <a:gd name="T4" fmla="*/ 0 w 166"/>
                  <a:gd name="T5" fmla="*/ 0 h 968"/>
                  <a:gd name="T6" fmla="*/ 0 w 166"/>
                  <a:gd name="T7" fmla="*/ 0 h 968"/>
                  <a:gd name="T8" fmla="*/ 0 w 166"/>
                  <a:gd name="T9" fmla="*/ 0 h 968"/>
                  <a:gd name="T10" fmla="*/ 0 w 166"/>
                  <a:gd name="T11" fmla="*/ 0 h 968"/>
                  <a:gd name="T12" fmla="*/ 0 w 166"/>
                  <a:gd name="T13" fmla="*/ 0 h 968"/>
                  <a:gd name="T14" fmla="*/ 0 w 166"/>
                  <a:gd name="T15" fmla="*/ 0 h 968"/>
                  <a:gd name="T16" fmla="*/ 0 w 166"/>
                  <a:gd name="T17" fmla="*/ 0 h 968"/>
                  <a:gd name="T18" fmla="*/ 0 w 166"/>
                  <a:gd name="T19" fmla="*/ 0 h 968"/>
                  <a:gd name="T20" fmla="*/ 0 w 166"/>
                  <a:gd name="T21" fmla="*/ 0 h 968"/>
                  <a:gd name="T22" fmla="*/ 0 w 166"/>
                  <a:gd name="T23" fmla="*/ 0 h 968"/>
                  <a:gd name="T24" fmla="*/ 0 w 166"/>
                  <a:gd name="T25" fmla="*/ 0 h 968"/>
                  <a:gd name="T26" fmla="*/ 0 w 166"/>
                  <a:gd name="T27" fmla="*/ 0 h 968"/>
                  <a:gd name="T28" fmla="*/ 0 w 166"/>
                  <a:gd name="T29" fmla="*/ 0 h 968"/>
                  <a:gd name="T30" fmla="*/ 0 w 166"/>
                  <a:gd name="T31" fmla="*/ 0 h 968"/>
                  <a:gd name="T32" fmla="*/ 0 w 166"/>
                  <a:gd name="T33" fmla="*/ 0 h 968"/>
                  <a:gd name="T34" fmla="*/ 0 w 166"/>
                  <a:gd name="T35" fmla="*/ 0 h 968"/>
                  <a:gd name="T36" fmla="*/ 0 w 166"/>
                  <a:gd name="T37" fmla="*/ 0 h 968"/>
                  <a:gd name="T38" fmla="*/ 0 w 166"/>
                  <a:gd name="T39" fmla="*/ 0 h 968"/>
                  <a:gd name="T40" fmla="*/ 0 w 166"/>
                  <a:gd name="T41" fmla="*/ 0 h 968"/>
                  <a:gd name="T42" fmla="*/ 0 w 166"/>
                  <a:gd name="T43" fmla="*/ 0 h 968"/>
                  <a:gd name="T44" fmla="*/ 0 w 166"/>
                  <a:gd name="T45" fmla="*/ 0 h 968"/>
                  <a:gd name="T46" fmla="*/ 0 w 166"/>
                  <a:gd name="T47" fmla="*/ 0 h 968"/>
                  <a:gd name="T48" fmla="*/ 0 w 166"/>
                  <a:gd name="T49" fmla="*/ 0 h 968"/>
                  <a:gd name="T50" fmla="*/ 0 w 166"/>
                  <a:gd name="T51" fmla="*/ 0 h 968"/>
                  <a:gd name="T52" fmla="*/ 0 w 166"/>
                  <a:gd name="T53" fmla="*/ 0 h 968"/>
                  <a:gd name="T54" fmla="*/ 0 w 166"/>
                  <a:gd name="T55" fmla="*/ 0 h 968"/>
                  <a:gd name="T56" fmla="*/ 0 w 166"/>
                  <a:gd name="T57" fmla="*/ 0 h 968"/>
                  <a:gd name="T58" fmla="*/ 0 w 166"/>
                  <a:gd name="T59" fmla="*/ 0 h 968"/>
                  <a:gd name="T60" fmla="*/ 0 w 166"/>
                  <a:gd name="T61" fmla="*/ 0 h 968"/>
                  <a:gd name="T62" fmla="*/ 0 w 166"/>
                  <a:gd name="T63" fmla="*/ 0 h 968"/>
                  <a:gd name="T64" fmla="*/ 0 w 166"/>
                  <a:gd name="T65" fmla="*/ 0 h 968"/>
                  <a:gd name="T66" fmla="*/ 0 w 166"/>
                  <a:gd name="T67" fmla="*/ 0 h 968"/>
                  <a:gd name="T68" fmla="*/ 0 w 166"/>
                  <a:gd name="T69" fmla="*/ 0 h 968"/>
                  <a:gd name="T70" fmla="*/ 0 w 166"/>
                  <a:gd name="T71" fmla="*/ 0 h 968"/>
                  <a:gd name="T72" fmla="*/ 0 w 166"/>
                  <a:gd name="T73" fmla="*/ 0 h 968"/>
                  <a:gd name="T74" fmla="*/ 0 w 166"/>
                  <a:gd name="T75" fmla="*/ 0 h 968"/>
                  <a:gd name="T76" fmla="*/ 0 w 166"/>
                  <a:gd name="T77" fmla="*/ 0 h 968"/>
                  <a:gd name="T78" fmla="*/ 0 w 166"/>
                  <a:gd name="T79" fmla="*/ 0 h 968"/>
                  <a:gd name="T80" fmla="*/ 0 w 166"/>
                  <a:gd name="T81" fmla="*/ 0 h 968"/>
                  <a:gd name="T82" fmla="*/ 0 w 166"/>
                  <a:gd name="T83" fmla="*/ 0 h 968"/>
                  <a:gd name="T84" fmla="*/ 0 w 166"/>
                  <a:gd name="T85" fmla="*/ 0 h 968"/>
                  <a:gd name="T86" fmla="*/ 0 w 166"/>
                  <a:gd name="T87" fmla="*/ 0 h 968"/>
                  <a:gd name="T88" fmla="*/ 0 w 166"/>
                  <a:gd name="T89" fmla="*/ 0 h 968"/>
                  <a:gd name="T90" fmla="*/ 0 w 166"/>
                  <a:gd name="T91" fmla="*/ 0 h 968"/>
                  <a:gd name="T92" fmla="*/ 0 w 166"/>
                  <a:gd name="T93" fmla="*/ 0 h 96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6"/>
                  <a:gd name="T142" fmla="*/ 0 h 968"/>
                  <a:gd name="T143" fmla="*/ 166 w 166"/>
                  <a:gd name="T144" fmla="*/ 968 h 96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6" h="968">
                    <a:moveTo>
                      <a:pt x="0" y="83"/>
                    </a:moveTo>
                    <a:lnTo>
                      <a:pt x="0" y="885"/>
                    </a:lnTo>
                    <a:lnTo>
                      <a:pt x="1" y="901"/>
                    </a:lnTo>
                    <a:lnTo>
                      <a:pt x="7" y="917"/>
                    </a:lnTo>
                    <a:lnTo>
                      <a:pt x="14" y="932"/>
                    </a:lnTo>
                    <a:lnTo>
                      <a:pt x="25" y="945"/>
                    </a:lnTo>
                    <a:lnTo>
                      <a:pt x="31" y="950"/>
                    </a:lnTo>
                    <a:lnTo>
                      <a:pt x="37" y="954"/>
                    </a:lnTo>
                    <a:lnTo>
                      <a:pt x="44" y="958"/>
                    </a:lnTo>
                    <a:lnTo>
                      <a:pt x="51" y="962"/>
                    </a:lnTo>
                    <a:lnTo>
                      <a:pt x="59" y="965"/>
                    </a:lnTo>
                    <a:lnTo>
                      <a:pt x="67" y="967"/>
                    </a:lnTo>
                    <a:lnTo>
                      <a:pt x="74" y="968"/>
                    </a:lnTo>
                    <a:lnTo>
                      <a:pt x="83" y="968"/>
                    </a:lnTo>
                    <a:lnTo>
                      <a:pt x="91" y="968"/>
                    </a:lnTo>
                    <a:lnTo>
                      <a:pt x="99" y="967"/>
                    </a:lnTo>
                    <a:lnTo>
                      <a:pt x="107" y="965"/>
                    </a:lnTo>
                    <a:lnTo>
                      <a:pt x="115" y="962"/>
                    </a:lnTo>
                    <a:lnTo>
                      <a:pt x="122" y="958"/>
                    </a:lnTo>
                    <a:lnTo>
                      <a:pt x="128" y="954"/>
                    </a:lnTo>
                    <a:lnTo>
                      <a:pt x="135" y="950"/>
                    </a:lnTo>
                    <a:lnTo>
                      <a:pt x="141" y="945"/>
                    </a:lnTo>
                    <a:lnTo>
                      <a:pt x="152" y="932"/>
                    </a:lnTo>
                    <a:lnTo>
                      <a:pt x="159" y="917"/>
                    </a:lnTo>
                    <a:lnTo>
                      <a:pt x="163" y="901"/>
                    </a:lnTo>
                    <a:lnTo>
                      <a:pt x="166" y="885"/>
                    </a:lnTo>
                    <a:lnTo>
                      <a:pt x="166" y="83"/>
                    </a:lnTo>
                    <a:lnTo>
                      <a:pt x="163" y="66"/>
                    </a:lnTo>
                    <a:lnTo>
                      <a:pt x="159" y="51"/>
                    </a:lnTo>
                    <a:lnTo>
                      <a:pt x="152" y="36"/>
                    </a:lnTo>
                    <a:lnTo>
                      <a:pt x="141" y="23"/>
                    </a:lnTo>
                    <a:lnTo>
                      <a:pt x="135" y="18"/>
                    </a:lnTo>
                    <a:lnTo>
                      <a:pt x="128" y="14"/>
                    </a:lnTo>
                    <a:lnTo>
                      <a:pt x="122" y="10"/>
                    </a:lnTo>
                    <a:lnTo>
                      <a:pt x="115" y="7"/>
                    </a:lnTo>
                    <a:lnTo>
                      <a:pt x="107" y="3"/>
                    </a:lnTo>
                    <a:lnTo>
                      <a:pt x="99" y="1"/>
                    </a:lnTo>
                    <a:lnTo>
                      <a:pt x="91" y="0"/>
                    </a:lnTo>
                    <a:lnTo>
                      <a:pt x="83" y="0"/>
                    </a:lnTo>
                    <a:lnTo>
                      <a:pt x="66" y="2"/>
                    </a:lnTo>
                    <a:lnTo>
                      <a:pt x="51" y="7"/>
                    </a:lnTo>
                    <a:lnTo>
                      <a:pt x="36" y="14"/>
                    </a:lnTo>
                    <a:lnTo>
                      <a:pt x="25" y="25"/>
                    </a:lnTo>
                    <a:lnTo>
                      <a:pt x="14" y="36"/>
                    </a:lnTo>
                    <a:lnTo>
                      <a:pt x="7" y="51"/>
                    </a:lnTo>
                    <a:lnTo>
                      <a:pt x="2" y="66"/>
                    </a:lnTo>
                    <a:lnTo>
                      <a:pt x="0" y="8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64" name="Freeform 226"/>
              <p:cNvSpPr>
                <a:spLocks/>
              </p:cNvSpPr>
              <p:nvPr/>
            </p:nvSpPr>
            <p:spPr bwMode="auto">
              <a:xfrm>
                <a:off x="1328" y="2855"/>
                <a:ext cx="34" cy="301"/>
              </a:xfrm>
              <a:custGeom>
                <a:avLst/>
                <a:gdLst>
                  <a:gd name="T0" fmla="*/ 0 w 100"/>
                  <a:gd name="T1" fmla="*/ 0 h 902"/>
                  <a:gd name="T2" fmla="*/ 0 w 100"/>
                  <a:gd name="T3" fmla="*/ 0 h 902"/>
                  <a:gd name="T4" fmla="*/ 0 w 100"/>
                  <a:gd name="T5" fmla="*/ 0 h 902"/>
                  <a:gd name="T6" fmla="*/ 0 w 100"/>
                  <a:gd name="T7" fmla="*/ 0 h 902"/>
                  <a:gd name="T8" fmla="*/ 0 w 100"/>
                  <a:gd name="T9" fmla="*/ 0 h 902"/>
                  <a:gd name="T10" fmla="*/ 0 w 100"/>
                  <a:gd name="T11" fmla="*/ 0 h 902"/>
                  <a:gd name="T12" fmla="*/ 0 w 100"/>
                  <a:gd name="T13" fmla="*/ 0 h 902"/>
                  <a:gd name="T14" fmla="*/ 0 w 100"/>
                  <a:gd name="T15" fmla="*/ 0 h 902"/>
                  <a:gd name="T16" fmla="*/ 0 w 100"/>
                  <a:gd name="T17" fmla="*/ 0 h 902"/>
                  <a:gd name="T18" fmla="*/ 0 w 100"/>
                  <a:gd name="T19" fmla="*/ 0 h 902"/>
                  <a:gd name="T20" fmla="*/ 0 w 100"/>
                  <a:gd name="T21" fmla="*/ 0 h 902"/>
                  <a:gd name="T22" fmla="*/ 0 w 100"/>
                  <a:gd name="T23" fmla="*/ 0 h 902"/>
                  <a:gd name="T24" fmla="*/ 0 w 100"/>
                  <a:gd name="T25" fmla="*/ 0 h 902"/>
                  <a:gd name="T26" fmla="*/ 0 w 100"/>
                  <a:gd name="T27" fmla="*/ 0 h 902"/>
                  <a:gd name="T28" fmla="*/ 0 w 100"/>
                  <a:gd name="T29" fmla="*/ 0 h 902"/>
                  <a:gd name="T30" fmla="*/ 0 w 100"/>
                  <a:gd name="T31" fmla="*/ 0 h 902"/>
                  <a:gd name="T32" fmla="*/ 0 w 100"/>
                  <a:gd name="T33" fmla="*/ 0 h 902"/>
                  <a:gd name="T34" fmla="*/ 0 w 100"/>
                  <a:gd name="T35" fmla="*/ 0 h 902"/>
                  <a:gd name="T36" fmla="*/ 0 w 100"/>
                  <a:gd name="T37" fmla="*/ 0 h 902"/>
                  <a:gd name="T38" fmla="*/ 0 w 100"/>
                  <a:gd name="T39" fmla="*/ 0 h 902"/>
                  <a:gd name="T40" fmla="*/ 0 w 100"/>
                  <a:gd name="T41" fmla="*/ 0 h 902"/>
                  <a:gd name="T42" fmla="*/ 0 w 100"/>
                  <a:gd name="T43" fmla="*/ 0 h 902"/>
                  <a:gd name="T44" fmla="*/ 0 w 100"/>
                  <a:gd name="T45" fmla="*/ 0 h 902"/>
                  <a:gd name="T46" fmla="*/ 0 w 100"/>
                  <a:gd name="T47" fmla="*/ 0 h 902"/>
                  <a:gd name="T48" fmla="*/ 0 w 100"/>
                  <a:gd name="T49" fmla="*/ 0 h 902"/>
                  <a:gd name="T50" fmla="*/ 0 w 100"/>
                  <a:gd name="T51" fmla="*/ 0 h 902"/>
                  <a:gd name="T52" fmla="*/ 0 w 100"/>
                  <a:gd name="T53" fmla="*/ 0 h 902"/>
                  <a:gd name="T54" fmla="*/ 0 w 100"/>
                  <a:gd name="T55" fmla="*/ 0 h 902"/>
                  <a:gd name="T56" fmla="*/ 0 w 100"/>
                  <a:gd name="T57" fmla="*/ 0 h 902"/>
                  <a:gd name="T58" fmla="*/ 0 w 100"/>
                  <a:gd name="T59" fmla="*/ 0 h 902"/>
                  <a:gd name="T60" fmla="*/ 0 w 100"/>
                  <a:gd name="T61" fmla="*/ 0 h 902"/>
                  <a:gd name="T62" fmla="*/ 0 w 100"/>
                  <a:gd name="T63" fmla="*/ 0 h 902"/>
                  <a:gd name="T64" fmla="*/ 0 w 100"/>
                  <a:gd name="T65" fmla="*/ 0 h 902"/>
                  <a:gd name="T66" fmla="*/ 0 w 100"/>
                  <a:gd name="T67" fmla="*/ 0 h 902"/>
                  <a:gd name="T68" fmla="*/ 0 w 100"/>
                  <a:gd name="T69" fmla="*/ 0 h 902"/>
                  <a:gd name="T70" fmla="*/ 0 w 100"/>
                  <a:gd name="T71" fmla="*/ 0 h 902"/>
                  <a:gd name="T72" fmla="*/ 0 w 100"/>
                  <a:gd name="T73" fmla="*/ 0 h 902"/>
                  <a:gd name="T74" fmla="*/ 0 w 100"/>
                  <a:gd name="T75" fmla="*/ 0 h 902"/>
                  <a:gd name="T76" fmla="*/ 0 w 100"/>
                  <a:gd name="T77" fmla="*/ 0 h 902"/>
                  <a:gd name="T78" fmla="*/ 0 w 100"/>
                  <a:gd name="T79" fmla="*/ 0 h 902"/>
                  <a:gd name="T80" fmla="*/ 0 w 100"/>
                  <a:gd name="T81" fmla="*/ 0 h 902"/>
                  <a:gd name="T82" fmla="*/ 0 w 100"/>
                  <a:gd name="T83" fmla="*/ 0 h 902"/>
                  <a:gd name="T84" fmla="*/ 0 w 100"/>
                  <a:gd name="T85" fmla="*/ 0 h 902"/>
                  <a:gd name="T86" fmla="*/ 0 w 100"/>
                  <a:gd name="T87" fmla="*/ 0 h 902"/>
                  <a:gd name="T88" fmla="*/ 0 w 100"/>
                  <a:gd name="T89" fmla="*/ 0 h 902"/>
                  <a:gd name="T90" fmla="*/ 0 w 100"/>
                  <a:gd name="T91" fmla="*/ 0 h 902"/>
                  <a:gd name="T92" fmla="*/ 0 w 100"/>
                  <a:gd name="T93" fmla="*/ 0 h 90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0"/>
                  <a:gd name="T142" fmla="*/ 0 h 902"/>
                  <a:gd name="T143" fmla="*/ 100 w 100"/>
                  <a:gd name="T144" fmla="*/ 902 h 90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0" h="902">
                    <a:moveTo>
                      <a:pt x="0" y="50"/>
                    </a:moveTo>
                    <a:lnTo>
                      <a:pt x="1" y="40"/>
                    </a:lnTo>
                    <a:lnTo>
                      <a:pt x="4" y="31"/>
                    </a:lnTo>
                    <a:lnTo>
                      <a:pt x="9" y="22"/>
                    </a:lnTo>
                    <a:lnTo>
                      <a:pt x="15" y="15"/>
                    </a:lnTo>
                    <a:lnTo>
                      <a:pt x="19" y="12"/>
                    </a:lnTo>
                    <a:lnTo>
                      <a:pt x="22" y="9"/>
                    </a:lnTo>
                    <a:lnTo>
                      <a:pt x="27" y="6"/>
                    </a:lnTo>
                    <a:lnTo>
                      <a:pt x="31" y="4"/>
                    </a:lnTo>
                    <a:lnTo>
                      <a:pt x="36" y="2"/>
                    </a:lnTo>
                    <a:lnTo>
                      <a:pt x="40" y="1"/>
                    </a:lnTo>
                    <a:lnTo>
                      <a:pt x="46" y="0"/>
                    </a:lnTo>
                    <a:lnTo>
                      <a:pt x="50" y="0"/>
                    </a:lnTo>
                    <a:lnTo>
                      <a:pt x="55" y="0"/>
                    </a:lnTo>
                    <a:lnTo>
                      <a:pt x="59" y="1"/>
                    </a:lnTo>
                    <a:lnTo>
                      <a:pt x="65" y="2"/>
                    </a:lnTo>
                    <a:lnTo>
                      <a:pt x="69" y="4"/>
                    </a:lnTo>
                    <a:lnTo>
                      <a:pt x="73" y="6"/>
                    </a:lnTo>
                    <a:lnTo>
                      <a:pt x="77" y="9"/>
                    </a:lnTo>
                    <a:lnTo>
                      <a:pt x="82" y="12"/>
                    </a:lnTo>
                    <a:lnTo>
                      <a:pt x="85" y="15"/>
                    </a:lnTo>
                    <a:lnTo>
                      <a:pt x="91" y="22"/>
                    </a:lnTo>
                    <a:lnTo>
                      <a:pt x="95" y="31"/>
                    </a:lnTo>
                    <a:lnTo>
                      <a:pt x="99" y="40"/>
                    </a:lnTo>
                    <a:lnTo>
                      <a:pt x="100" y="50"/>
                    </a:lnTo>
                    <a:lnTo>
                      <a:pt x="100" y="852"/>
                    </a:lnTo>
                    <a:lnTo>
                      <a:pt x="99" y="862"/>
                    </a:lnTo>
                    <a:lnTo>
                      <a:pt x="95" y="871"/>
                    </a:lnTo>
                    <a:lnTo>
                      <a:pt x="91" y="880"/>
                    </a:lnTo>
                    <a:lnTo>
                      <a:pt x="85" y="887"/>
                    </a:lnTo>
                    <a:lnTo>
                      <a:pt x="77" y="894"/>
                    </a:lnTo>
                    <a:lnTo>
                      <a:pt x="69" y="898"/>
                    </a:lnTo>
                    <a:lnTo>
                      <a:pt x="59" y="901"/>
                    </a:lnTo>
                    <a:lnTo>
                      <a:pt x="50" y="902"/>
                    </a:lnTo>
                    <a:lnTo>
                      <a:pt x="46" y="902"/>
                    </a:lnTo>
                    <a:lnTo>
                      <a:pt x="40" y="901"/>
                    </a:lnTo>
                    <a:lnTo>
                      <a:pt x="36" y="900"/>
                    </a:lnTo>
                    <a:lnTo>
                      <a:pt x="31" y="898"/>
                    </a:lnTo>
                    <a:lnTo>
                      <a:pt x="27" y="896"/>
                    </a:lnTo>
                    <a:lnTo>
                      <a:pt x="22" y="894"/>
                    </a:lnTo>
                    <a:lnTo>
                      <a:pt x="19" y="890"/>
                    </a:lnTo>
                    <a:lnTo>
                      <a:pt x="15" y="887"/>
                    </a:lnTo>
                    <a:lnTo>
                      <a:pt x="9" y="880"/>
                    </a:lnTo>
                    <a:lnTo>
                      <a:pt x="4" y="871"/>
                    </a:lnTo>
                    <a:lnTo>
                      <a:pt x="1" y="862"/>
                    </a:lnTo>
                    <a:lnTo>
                      <a:pt x="0" y="852"/>
                    </a:lnTo>
                    <a:lnTo>
                      <a:pt x="0" y="5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65" name="Freeform 227"/>
              <p:cNvSpPr>
                <a:spLocks/>
              </p:cNvSpPr>
              <p:nvPr/>
            </p:nvSpPr>
            <p:spPr bwMode="auto">
              <a:xfrm>
                <a:off x="1206" y="3085"/>
                <a:ext cx="277" cy="92"/>
              </a:xfrm>
              <a:custGeom>
                <a:avLst/>
                <a:gdLst>
                  <a:gd name="T0" fmla="*/ 0 w 830"/>
                  <a:gd name="T1" fmla="*/ 0 h 274"/>
                  <a:gd name="T2" fmla="*/ 0 w 830"/>
                  <a:gd name="T3" fmla="*/ 0 h 274"/>
                  <a:gd name="T4" fmla="*/ 0 w 830"/>
                  <a:gd name="T5" fmla="*/ 0 h 274"/>
                  <a:gd name="T6" fmla="*/ 0 w 830"/>
                  <a:gd name="T7" fmla="*/ 0 h 274"/>
                  <a:gd name="T8" fmla="*/ 0 w 830"/>
                  <a:gd name="T9" fmla="*/ 0 h 274"/>
                  <a:gd name="T10" fmla="*/ 0 w 830"/>
                  <a:gd name="T11" fmla="*/ 0 h 274"/>
                  <a:gd name="T12" fmla="*/ 0 w 830"/>
                  <a:gd name="T13" fmla="*/ 0 h 274"/>
                  <a:gd name="T14" fmla="*/ 0 w 830"/>
                  <a:gd name="T15" fmla="*/ 0 h 274"/>
                  <a:gd name="T16" fmla="*/ 0 w 830"/>
                  <a:gd name="T17" fmla="*/ 0 h 274"/>
                  <a:gd name="T18" fmla="*/ 0 w 830"/>
                  <a:gd name="T19" fmla="*/ 0 h 274"/>
                  <a:gd name="T20" fmla="*/ 0 w 830"/>
                  <a:gd name="T21" fmla="*/ 0 h 274"/>
                  <a:gd name="T22" fmla="*/ 0 w 830"/>
                  <a:gd name="T23" fmla="*/ 0 h 274"/>
                  <a:gd name="T24" fmla="*/ 0 w 830"/>
                  <a:gd name="T25" fmla="*/ 0 h 274"/>
                  <a:gd name="T26" fmla="*/ 0 w 830"/>
                  <a:gd name="T27" fmla="*/ 0 h 274"/>
                  <a:gd name="T28" fmla="*/ 0 w 830"/>
                  <a:gd name="T29" fmla="*/ 0 h 274"/>
                  <a:gd name="T30" fmla="*/ 0 w 830"/>
                  <a:gd name="T31" fmla="*/ 0 h 274"/>
                  <a:gd name="T32" fmla="*/ 0 w 830"/>
                  <a:gd name="T33" fmla="*/ 0 h 274"/>
                  <a:gd name="T34" fmla="*/ 0 w 830"/>
                  <a:gd name="T35" fmla="*/ 0 h 274"/>
                  <a:gd name="T36" fmla="*/ 0 w 830"/>
                  <a:gd name="T37" fmla="*/ 0 h 274"/>
                  <a:gd name="T38" fmla="*/ 0 w 830"/>
                  <a:gd name="T39" fmla="*/ 0 h 274"/>
                  <a:gd name="T40" fmla="*/ 0 w 830"/>
                  <a:gd name="T41" fmla="*/ 0 h 274"/>
                  <a:gd name="T42" fmla="*/ 0 w 830"/>
                  <a:gd name="T43" fmla="*/ 0 h 274"/>
                  <a:gd name="T44" fmla="*/ 0 w 830"/>
                  <a:gd name="T45" fmla="*/ 0 h 274"/>
                  <a:gd name="T46" fmla="*/ 0 w 830"/>
                  <a:gd name="T47" fmla="*/ 0 h 274"/>
                  <a:gd name="T48" fmla="*/ 0 w 830"/>
                  <a:gd name="T49" fmla="*/ 0 h 274"/>
                  <a:gd name="T50" fmla="*/ 0 w 830"/>
                  <a:gd name="T51" fmla="*/ 0 h 274"/>
                  <a:gd name="T52" fmla="*/ 0 w 830"/>
                  <a:gd name="T53" fmla="*/ 0 h 274"/>
                  <a:gd name="T54" fmla="*/ 0 w 830"/>
                  <a:gd name="T55" fmla="*/ 0 h 274"/>
                  <a:gd name="T56" fmla="*/ 0 w 830"/>
                  <a:gd name="T57" fmla="*/ 0 h 274"/>
                  <a:gd name="T58" fmla="*/ 0 w 830"/>
                  <a:gd name="T59" fmla="*/ 0 h 274"/>
                  <a:gd name="T60" fmla="*/ 0 w 830"/>
                  <a:gd name="T61" fmla="*/ 0 h 274"/>
                  <a:gd name="T62" fmla="*/ 0 w 830"/>
                  <a:gd name="T63" fmla="*/ 0 h 274"/>
                  <a:gd name="T64" fmla="*/ 0 w 830"/>
                  <a:gd name="T65" fmla="*/ 0 h 274"/>
                  <a:gd name="T66" fmla="*/ 0 w 830"/>
                  <a:gd name="T67" fmla="*/ 0 h 274"/>
                  <a:gd name="T68" fmla="*/ 0 w 830"/>
                  <a:gd name="T69" fmla="*/ 0 h 274"/>
                  <a:gd name="T70" fmla="*/ 0 w 830"/>
                  <a:gd name="T71" fmla="*/ 0 h 274"/>
                  <a:gd name="T72" fmla="*/ 0 w 830"/>
                  <a:gd name="T73" fmla="*/ 0 h 274"/>
                  <a:gd name="T74" fmla="*/ 0 w 830"/>
                  <a:gd name="T75" fmla="*/ 0 h 274"/>
                  <a:gd name="T76" fmla="*/ 0 w 830"/>
                  <a:gd name="T77" fmla="*/ 0 h 274"/>
                  <a:gd name="T78" fmla="*/ 0 w 830"/>
                  <a:gd name="T79" fmla="*/ 0 h 274"/>
                  <a:gd name="T80" fmla="*/ 0 w 830"/>
                  <a:gd name="T81" fmla="*/ 0 h 274"/>
                  <a:gd name="T82" fmla="*/ 0 w 830"/>
                  <a:gd name="T83" fmla="*/ 0 h 274"/>
                  <a:gd name="T84" fmla="*/ 0 w 830"/>
                  <a:gd name="T85" fmla="*/ 0 h 274"/>
                  <a:gd name="T86" fmla="*/ 0 w 830"/>
                  <a:gd name="T87" fmla="*/ 0 h 274"/>
                  <a:gd name="T88" fmla="*/ 0 w 830"/>
                  <a:gd name="T89" fmla="*/ 0 h 274"/>
                  <a:gd name="T90" fmla="*/ 0 w 830"/>
                  <a:gd name="T91" fmla="*/ 0 h 2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30"/>
                  <a:gd name="T139" fmla="*/ 0 h 274"/>
                  <a:gd name="T140" fmla="*/ 830 w 830"/>
                  <a:gd name="T141" fmla="*/ 274 h 27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30" h="274">
                    <a:moveTo>
                      <a:pt x="769" y="121"/>
                    </a:moveTo>
                    <a:lnTo>
                      <a:pt x="754" y="107"/>
                    </a:lnTo>
                    <a:lnTo>
                      <a:pt x="738" y="93"/>
                    </a:lnTo>
                    <a:lnTo>
                      <a:pt x="720" y="82"/>
                    </a:lnTo>
                    <a:lnTo>
                      <a:pt x="702" y="70"/>
                    </a:lnTo>
                    <a:lnTo>
                      <a:pt x="682" y="59"/>
                    </a:lnTo>
                    <a:lnTo>
                      <a:pt x="662" y="49"/>
                    </a:lnTo>
                    <a:lnTo>
                      <a:pt x="641" y="40"/>
                    </a:lnTo>
                    <a:lnTo>
                      <a:pt x="618" y="32"/>
                    </a:lnTo>
                    <a:lnTo>
                      <a:pt x="595" y="24"/>
                    </a:lnTo>
                    <a:lnTo>
                      <a:pt x="571" y="18"/>
                    </a:lnTo>
                    <a:lnTo>
                      <a:pt x="546" y="13"/>
                    </a:lnTo>
                    <a:lnTo>
                      <a:pt x="521" y="9"/>
                    </a:lnTo>
                    <a:lnTo>
                      <a:pt x="495" y="4"/>
                    </a:lnTo>
                    <a:lnTo>
                      <a:pt x="469" y="2"/>
                    </a:lnTo>
                    <a:lnTo>
                      <a:pt x="442" y="0"/>
                    </a:lnTo>
                    <a:lnTo>
                      <a:pt x="416" y="0"/>
                    </a:lnTo>
                    <a:lnTo>
                      <a:pt x="373" y="1"/>
                    </a:lnTo>
                    <a:lnTo>
                      <a:pt x="332" y="5"/>
                    </a:lnTo>
                    <a:lnTo>
                      <a:pt x="293" y="12"/>
                    </a:lnTo>
                    <a:lnTo>
                      <a:pt x="255" y="20"/>
                    </a:lnTo>
                    <a:lnTo>
                      <a:pt x="218" y="31"/>
                    </a:lnTo>
                    <a:lnTo>
                      <a:pt x="184" y="44"/>
                    </a:lnTo>
                    <a:lnTo>
                      <a:pt x="152" y="58"/>
                    </a:lnTo>
                    <a:lnTo>
                      <a:pt x="122" y="75"/>
                    </a:lnTo>
                    <a:lnTo>
                      <a:pt x="96" y="93"/>
                    </a:lnTo>
                    <a:lnTo>
                      <a:pt x="71" y="114"/>
                    </a:lnTo>
                    <a:lnTo>
                      <a:pt x="50" y="134"/>
                    </a:lnTo>
                    <a:lnTo>
                      <a:pt x="33" y="157"/>
                    </a:lnTo>
                    <a:lnTo>
                      <a:pt x="19" y="180"/>
                    </a:lnTo>
                    <a:lnTo>
                      <a:pt x="9" y="205"/>
                    </a:lnTo>
                    <a:lnTo>
                      <a:pt x="2" y="230"/>
                    </a:lnTo>
                    <a:lnTo>
                      <a:pt x="0" y="257"/>
                    </a:lnTo>
                    <a:lnTo>
                      <a:pt x="0" y="274"/>
                    </a:lnTo>
                    <a:lnTo>
                      <a:pt x="17" y="274"/>
                    </a:lnTo>
                    <a:lnTo>
                      <a:pt x="813" y="274"/>
                    </a:lnTo>
                    <a:lnTo>
                      <a:pt x="830" y="274"/>
                    </a:lnTo>
                    <a:lnTo>
                      <a:pt x="830" y="257"/>
                    </a:lnTo>
                    <a:lnTo>
                      <a:pt x="829" y="239"/>
                    </a:lnTo>
                    <a:lnTo>
                      <a:pt x="826" y="221"/>
                    </a:lnTo>
                    <a:lnTo>
                      <a:pt x="822" y="204"/>
                    </a:lnTo>
                    <a:lnTo>
                      <a:pt x="814" y="186"/>
                    </a:lnTo>
                    <a:lnTo>
                      <a:pt x="806" y="169"/>
                    </a:lnTo>
                    <a:lnTo>
                      <a:pt x="795" y="153"/>
                    </a:lnTo>
                    <a:lnTo>
                      <a:pt x="783" y="137"/>
                    </a:lnTo>
                    <a:lnTo>
                      <a:pt x="769" y="12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66" name="Freeform 228"/>
              <p:cNvSpPr>
                <a:spLocks/>
              </p:cNvSpPr>
              <p:nvPr/>
            </p:nvSpPr>
            <p:spPr bwMode="auto">
              <a:xfrm>
                <a:off x="1218" y="3096"/>
                <a:ext cx="253" cy="70"/>
              </a:xfrm>
              <a:custGeom>
                <a:avLst/>
                <a:gdLst>
                  <a:gd name="T0" fmla="*/ 0 w 761"/>
                  <a:gd name="T1" fmla="*/ 0 h 208"/>
                  <a:gd name="T2" fmla="*/ 0 w 761"/>
                  <a:gd name="T3" fmla="*/ 0 h 208"/>
                  <a:gd name="T4" fmla="*/ 0 w 761"/>
                  <a:gd name="T5" fmla="*/ 0 h 208"/>
                  <a:gd name="T6" fmla="*/ 0 w 761"/>
                  <a:gd name="T7" fmla="*/ 0 h 208"/>
                  <a:gd name="T8" fmla="*/ 0 w 761"/>
                  <a:gd name="T9" fmla="*/ 0 h 208"/>
                  <a:gd name="T10" fmla="*/ 0 w 761"/>
                  <a:gd name="T11" fmla="*/ 0 h 208"/>
                  <a:gd name="T12" fmla="*/ 0 w 761"/>
                  <a:gd name="T13" fmla="*/ 0 h 208"/>
                  <a:gd name="T14" fmla="*/ 0 w 761"/>
                  <a:gd name="T15" fmla="*/ 0 h 208"/>
                  <a:gd name="T16" fmla="*/ 0 w 761"/>
                  <a:gd name="T17" fmla="*/ 0 h 208"/>
                  <a:gd name="T18" fmla="*/ 0 w 761"/>
                  <a:gd name="T19" fmla="*/ 0 h 208"/>
                  <a:gd name="T20" fmla="*/ 0 w 761"/>
                  <a:gd name="T21" fmla="*/ 0 h 208"/>
                  <a:gd name="T22" fmla="*/ 0 w 761"/>
                  <a:gd name="T23" fmla="*/ 0 h 208"/>
                  <a:gd name="T24" fmla="*/ 0 w 761"/>
                  <a:gd name="T25" fmla="*/ 0 h 208"/>
                  <a:gd name="T26" fmla="*/ 0 w 761"/>
                  <a:gd name="T27" fmla="*/ 0 h 208"/>
                  <a:gd name="T28" fmla="*/ 0 w 761"/>
                  <a:gd name="T29" fmla="*/ 0 h 208"/>
                  <a:gd name="T30" fmla="*/ 0 w 761"/>
                  <a:gd name="T31" fmla="*/ 0 h 208"/>
                  <a:gd name="T32" fmla="*/ 0 w 761"/>
                  <a:gd name="T33" fmla="*/ 0 h 208"/>
                  <a:gd name="T34" fmla="*/ 0 w 761"/>
                  <a:gd name="T35" fmla="*/ 0 h 208"/>
                  <a:gd name="T36" fmla="*/ 0 w 761"/>
                  <a:gd name="T37" fmla="*/ 0 h 208"/>
                  <a:gd name="T38" fmla="*/ 0 w 761"/>
                  <a:gd name="T39" fmla="*/ 0 h 208"/>
                  <a:gd name="T40" fmla="*/ 0 w 761"/>
                  <a:gd name="T41" fmla="*/ 0 h 208"/>
                  <a:gd name="T42" fmla="*/ 0 w 761"/>
                  <a:gd name="T43" fmla="*/ 0 h 208"/>
                  <a:gd name="T44" fmla="*/ 0 w 761"/>
                  <a:gd name="T45" fmla="*/ 0 h 208"/>
                  <a:gd name="T46" fmla="*/ 0 w 761"/>
                  <a:gd name="T47" fmla="*/ 0 h 208"/>
                  <a:gd name="T48" fmla="*/ 0 w 761"/>
                  <a:gd name="T49" fmla="*/ 0 h 208"/>
                  <a:gd name="T50" fmla="*/ 0 w 761"/>
                  <a:gd name="T51" fmla="*/ 0 h 208"/>
                  <a:gd name="T52" fmla="*/ 0 w 761"/>
                  <a:gd name="T53" fmla="*/ 0 h 208"/>
                  <a:gd name="T54" fmla="*/ 0 w 761"/>
                  <a:gd name="T55" fmla="*/ 0 h 208"/>
                  <a:gd name="T56" fmla="*/ 0 w 761"/>
                  <a:gd name="T57" fmla="*/ 0 h 208"/>
                  <a:gd name="T58" fmla="*/ 0 w 761"/>
                  <a:gd name="T59" fmla="*/ 0 h 208"/>
                  <a:gd name="T60" fmla="*/ 0 w 761"/>
                  <a:gd name="T61" fmla="*/ 0 h 208"/>
                  <a:gd name="T62" fmla="*/ 0 w 761"/>
                  <a:gd name="T63" fmla="*/ 0 h 208"/>
                  <a:gd name="T64" fmla="*/ 0 w 761"/>
                  <a:gd name="T65" fmla="*/ 0 h 208"/>
                  <a:gd name="T66" fmla="*/ 0 w 761"/>
                  <a:gd name="T67" fmla="*/ 0 h 208"/>
                  <a:gd name="T68" fmla="*/ 0 w 761"/>
                  <a:gd name="T69" fmla="*/ 0 h 208"/>
                  <a:gd name="T70" fmla="*/ 0 w 761"/>
                  <a:gd name="T71" fmla="*/ 0 h 208"/>
                  <a:gd name="T72" fmla="*/ 0 w 761"/>
                  <a:gd name="T73" fmla="*/ 0 h 208"/>
                  <a:gd name="T74" fmla="*/ 0 w 761"/>
                  <a:gd name="T75" fmla="*/ 0 h 208"/>
                  <a:gd name="T76" fmla="*/ 0 w 761"/>
                  <a:gd name="T77" fmla="*/ 0 h 208"/>
                  <a:gd name="T78" fmla="*/ 0 w 761"/>
                  <a:gd name="T79" fmla="*/ 0 h 208"/>
                  <a:gd name="T80" fmla="*/ 0 w 761"/>
                  <a:gd name="T81" fmla="*/ 0 h 208"/>
                  <a:gd name="T82" fmla="*/ 0 w 761"/>
                  <a:gd name="T83" fmla="*/ 0 h 208"/>
                  <a:gd name="T84" fmla="*/ 0 w 761"/>
                  <a:gd name="T85" fmla="*/ 0 h 208"/>
                  <a:gd name="T86" fmla="*/ 0 w 761"/>
                  <a:gd name="T87" fmla="*/ 0 h 208"/>
                  <a:gd name="T88" fmla="*/ 0 w 761"/>
                  <a:gd name="T89" fmla="*/ 0 h 208"/>
                  <a:gd name="T90" fmla="*/ 0 w 761"/>
                  <a:gd name="T91" fmla="*/ 0 h 208"/>
                  <a:gd name="T92" fmla="*/ 0 w 761"/>
                  <a:gd name="T93" fmla="*/ 0 h 208"/>
                  <a:gd name="T94" fmla="*/ 0 w 761"/>
                  <a:gd name="T95" fmla="*/ 0 h 208"/>
                  <a:gd name="T96" fmla="*/ 0 w 761"/>
                  <a:gd name="T97" fmla="*/ 0 h 208"/>
                  <a:gd name="T98" fmla="*/ 0 w 761"/>
                  <a:gd name="T99" fmla="*/ 0 h 20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61"/>
                  <a:gd name="T151" fmla="*/ 0 h 208"/>
                  <a:gd name="T152" fmla="*/ 761 w 761"/>
                  <a:gd name="T153" fmla="*/ 208 h 20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61" h="208">
                    <a:moveTo>
                      <a:pt x="51" y="111"/>
                    </a:moveTo>
                    <a:lnTo>
                      <a:pt x="65" y="99"/>
                    </a:lnTo>
                    <a:lnTo>
                      <a:pt x="80" y="87"/>
                    </a:lnTo>
                    <a:lnTo>
                      <a:pt x="96" y="75"/>
                    </a:lnTo>
                    <a:lnTo>
                      <a:pt x="113" y="65"/>
                    </a:lnTo>
                    <a:lnTo>
                      <a:pt x="131" y="55"/>
                    </a:lnTo>
                    <a:lnTo>
                      <a:pt x="150" y="46"/>
                    </a:lnTo>
                    <a:lnTo>
                      <a:pt x="170" y="37"/>
                    </a:lnTo>
                    <a:lnTo>
                      <a:pt x="191" y="30"/>
                    </a:lnTo>
                    <a:lnTo>
                      <a:pt x="213" y="23"/>
                    </a:lnTo>
                    <a:lnTo>
                      <a:pt x="236" y="17"/>
                    </a:lnTo>
                    <a:lnTo>
                      <a:pt x="259" y="12"/>
                    </a:lnTo>
                    <a:lnTo>
                      <a:pt x="282" y="7"/>
                    </a:lnTo>
                    <a:lnTo>
                      <a:pt x="307" y="4"/>
                    </a:lnTo>
                    <a:lnTo>
                      <a:pt x="331" y="2"/>
                    </a:lnTo>
                    <a:lnTo>
                      <a:pt x="355" y="0"/>
                    </a:lnTo>
                    <a:lnTo>
                      <a:pt x="381" y="0"/>
                    </a:lnTo>
                    <a:lnTo>
                      <a:pt x="406" y="0"/>
                    </a:lnTo>
                    <a:lnTo>
                      <a:pt x="431" y="2"/>
                    </a:lnTo>
                    <a:lnTo>
                      <a:pt x="455" y="4"/>
                    </a:lnTo>
                    <a:lnTo>
                      <a:pt x="478" y="7"/>
                    </a:lnTo>
                    <a:lnTo>
                      <a:pt x="503" y="12"/>
                    </a:lnTo>
                    <a:lnTo>
                      <a:pt x="525" y="17"/>
                    </a:lnTo>
                    <a:lnTo>
                      <a:pt x="547" y="23"/>
                    </a:lnTo>
                    <a:lnTo>
                      <a:pt x="570" y="30"/>
                    </a:lnTo>
                    <a:lnTo>
                      <a:pt x="591" y="37"/>
                    </a:lnTo>
                    <a:lnTo>
                      <a:pt x="611" y="46"/>
                    </a:lnTo>
                    <a:lnTo>
                      <a:pt x="630" y="55"/>
                    </a:lnTo>
                    <a:lnTo>
                      <a:pt x="648" y="65"/>
                    </a:lnTo>
                    <a:lnTo>
                      <a:pt x="665" y="75"/>
                    </a:lnTo>
                    <a:lnTo>
                      <a:pt x="681" y="87"/>
                    </a:lnTo>
                    <a:lnTo>
                      <a:pt x="696" y="99"/>
                    </a:lnTo>
                    <a:lnTo>
                      <a:pt x="709" y="111"/>
                    </a:lnTo>
                    <a:lnTo>
                      <a:pt x="720" y="123"/>
                    </a:lnTo>
                    <a:lnTo>
                      <a:pt x="730" y="135"/>
                    </a:lnTo>
                    <a:lnTo>
                      <a:pt x="737" y="146"/>
                    </a:lnTo>
                    <a:lnTo>
                      <a:pt x="744" y="158"/>
                    </a:lnTo>
                    <a:lnTo>
                      <a:pt x="751" y="171"/>
                    </a:lnTo>
                    <a:lnTo>
                      <a:pt x="755" y="182"/>
                    </a:lnTo>
                    <a:lnTo>
                      <a:pt x="759" y="195"/>
                    </a:lnTo>
                    <a:lnTo>
                      <a:pt x="761" y="208"/>
                    </a:lnTo>
                    <a:lnTo>
                      <a:pt x="0" y="208"/>
                    </a:lnTo>
                    <a:lnTo>
                      <a:pt x="2" y="195"/>
                    </a:lnTo>
                    <a:lnTo>
                      <a:pt x="6" y="182"/>
                    </a:lnTo>
                    <a:lnTo>
                      <a:pt x="11" y="171"/>
                    </a:lnTo>
                    <a:lnTo>
                      <a:pt x="16" y="158"/>
                    </a:lnTo>
                    <a:lnTo>
                      <a:pt x="24" y="146"/>
                    </a:lnTo>
                    <a:lnTo>
                      <a:pt x="31" y="135"/>
                    </a:lnTo>
                    <a:lnTo>
                      <a:pt x="41" y="123"/>
                    </a:lnTo>
                    <a:lnTo>
                      <a:pt x="51" y="111"/>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67" name="Freeform 229"/>
              <p:cNvSpPr>
                <a:spLocks/>
              </p:cNvSpPr>
              <p:nvPr/>
            </p:nvSpPr>
            <p:spPr bwMode="auto">
              <a:xfrm>
                <a:off x="1353" y="3103"/>
                <a:ext cx="98" cy="56"/>
              </a:xfrm>
              <a:custGeom>
                <a:avLst/>
                <a:gdLst>
                  <a:gd name="T0" fmla="*/ 0 w 293"/>
                  <a:gd name="T1" fmla="*/ 0 h 167"/>
                  <a:gd name="T2" fmla="*/ 0 w 293"/>
                  <a:gd name="T3" fmla="*/ 0 h 167"/>
                  <a:gd name="T4" fmla="*/ 0 w 293"/>
                  <a:gd name="T5" fmla="*/ 0 h 167"/>
                  <a:gd name="T6" fmla="*/ 0 w 293"/>
                  <a:gd name="T7" fmla="*/ 0 h 167"/>
                  <a:gd name="T8" fmla="*/ 0 w 293"/>
                  <a:gd name="T9" fmla="*/ 0 h 167"/>
                  <a:gd name="T10" fmla="*/ 0 w 293"/>
                  <a:gd name="T11" fmla="*/ 0 h 167"/>
                  <a:gd name="T12" fmla="*/ 0 w 293"/>
                  <a:gd name="T13" fmla="*/ 0 h 167"/>
                  <a:gd name="T14" fmla="*/ 0 w 293"/>
                  <a:gd name="T15" fmla="*/ 0 h 167"/>
                  <a:gd name="T16" fmla="*/ 0 w 293"/>
                  <a:gd name="T17" fmla="*/ 0 h 167"/>
                  <a:gd name="T18" fmla="*/ 0 w 293"/>
                  <a:gd name="T19" fmla="*/ 0 h 167"/>
                  <a:gd name="T20" fmla="*/ 0 w 293"/>
                  <a:gd name="T21" fmla="*/ 0 h 167"/>
                  <a:gd name="T22" fmla="*/ 0 w 293"/>
                  <a:gd name="T23" fmla="*/ 0 h 167"/>
                  <a:gd name="T24" fmla="*/ 0 w 293"/>
                  <a:gd name="T25" fmla="*/ 0 h 167"/>
                  <a:gd name="T26" fmla="*/ 0 w 293"/>
                  <a:gd name="T27" fmla="*/ 0 h 167"/>
                  <a:gd name="T28" fmla="*/ 0 w 293"/>
                  <a:gd name="T29" fmla="*/ 0 h 167"/>
                  <a:gd name="T30" fmla="*/ 0 w 293"/>
                  <a:gd name="T31" fmla="*/ 0 h 167"/>
                  <a:gd name="T32" fmla="*/ 0 w 293"/>
                  <a:gd name="T33" fmla="*/ 0 h 167"/>
                  <a:gd name="T34" fmla="*/ 0 w 293"/>
                  <a:gd name="T35" fmla="*/ 0 h 167"/>
                  <a:gd name="T36" fmla="*/ 0 w 293"/>
                  <a:gd name="T37" fmla="*/ 0 h 167"/>
                  <a:gd name="T38" fmla="*/ 0 w 293"/>
                  <a:gd name="T39" fmla="*/ 0 h 167"/>
                  <a:gd name="T40" fmla="*/ 0 w 293"/>
                  <a:gd name="T41" fmla="*/ 0 h 167"/>
                  <a:gd name="T42" fmla="*/ 0 w 293"/>
                  <a:gd name="T43" fmla="*/ 0 h 167"/>
                  <a:gd name="T44" fmla="*/ 0 w 293"/>
                  <a:gd name="T45" fmla="*/ 0 h 167"/>
                  <a:gd name="T46" fmla="*/ 0 w 293"/>
                  <a:gd name="T47" fmla="*/ 0 h 167"/>
                  <a:gd name="T48" fmla="*/ 0 w 293"/>
                  <a:gd name="T49" fmla="*/ 0 h 167"/>
                  <a:gd name="T50" fmla="*/ 0 w 293"/>
                  <a:gd name="T51" fmla="*/ 0 h 167"/>
                  <a:gd name="T52" fmla="*/ 0 w 293"/>
                  <a:gd name="T53" fmla="*/ 0 h 167"/>
                  <a:gd name="T54" fmla="*/ 0 w 293"/>
                  <a:gd name="T55" fmla="*/ 0 h 167"/>
                  <a:gd name="T56" fmla="*/ 0 w 293"/>
                  <a:gd name="T57" fmla="*/ 0 h 167"/>
                  <a:gd name="T58" fmla="*/ 0 w 293"/>
                  <a:gd name="T59" fmla="*/ 0 h 167"/>
                  <a:gd name="T60" fmla="*/ 0 w 293"/>
                  <a:gd name="T61" fmla="*/ 0 h 167"/>
                  <a:gd name="T62" fmla="*/ 0 w 293"/>
                  <a:gd name="T63" fmla="*/ 0 h 167"/>
                  <a:gd name="T64" fmla="*/ 0 w 293"/>
                  <a:gd name="T65" fmla="*/ 0 h 167"/>
                  <a:gd name="T66" fmla="*/ 0 w 293"/>
                  <a:gd name="T67" fmla="*/ 0 h 167"/>
                  <a:gd name="T68" fmla="*/ 0 w 293"/>
                  <a:gd name="T69" fmla="*/ 0 h 167"/>
                  <a:gd name="T70" fmla="*/ 0 w 293"/>
                  <a:gd name="T71" fmla="*/ 0 h 167"/>
                  <a:gd name="T72" fmla="*/ 0 w 293"/>
                  <a:gd name="T73" fmla="*/ 0 h 167"/>
                  <a:gd name="T74" fmla="*/ 0 w 293"/>
                  <a:gd name="T75" fmla="*/ 0 h 167"/>
                  <a:gd name="T76" fmla="*/ 0 w 293"/>
                  <a:gd name="T77" fmla="*/ 0 h 167"/>
                  <a:gd name="T78" fmla="*/ 0 w 293"/>
                  <a:gd name="T79" fmla="*/ 0 h 167"/>
                  <a:gd name="T80" fmla="*/ 0 w 293"/>
                  <a:gd name="T81" fmla="*/ 0 h 167"/>
                  <a:gd name="T82" fmla="*/ 0 w 293"/>
                  <a:gd name="T83" fmla="*/ 0 h 167"/>
                  <a:gd name="T84" fmla="*/ 0 w 293"/>
                  <a:gd name="T85" fmla="*/ 0 h 167"/>
                  <a:gd name="T86" fmla="*/ 0 w 293"/>
                  <a:gd name="T87" fmla="*/ 0 h 167"/>
                  <a:gd name="T88" fmla="*/ 0 w 293"/>
                  <a:gd name="T89" fmla="*/ 0 h 167"/>
                  <a:gd name="T90" fmla="*/ 0 w 293"/>
                  <a:gd name="T91" fmla="*/ 0 h 167"/>
                  <a:gd name="T92" fmla="*/ 0 w 293"/>
                  <a:gd name="T93" fmla="*/ 0 h 167"/>
                  <a:gd name="T94" fmla="*/ 0 w 293"/>
                  <a:gd name="T95" fmla="*/ 0 h 167"/>
                  <a:gd name="T96" fmla="*/ 0 w 293"/>
                  <a:gd name="T97" fmla="*/ 0 h 167"/>
                  <a:gd name="T98" fmla="*/ 0 w 293"/>
                  <a:gd name="T99" fmla="*/ 0 h 1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93"/>
                  <a:gd name="T151" fmla="*/ 0 h 167"/>
                  <a:gd name="T152" fmla="*/ 293 w 293"/>
                  <a:gd name="T153" fmla="*/ 167 h 1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93" h="167">
                    <a:moveTo>
                      <a:pt x="11" y="3"/>
                    </a:moveTo>
                    <a:lnTo>
                      <a:pt x="30" y="10"/>
                    </a:lnTo>
                    <a:lnTo>
                      <a:pt x="49" y="16"/>
                    </a:lnTo>
                    <a:lnTo>
                      <a:pt x="67" y="23"/>
                    </a:lnTo>
                    <a:lnTo>
                      <a:pt x="85" y="31"/>
                    </a:lnTo>
                    <a:lnTo>
                      <a:pt x="102" y="39"/>
                    </a:lnTo>
                    <a:lnTo>
                      <a:pt x="118" y="49"/>
                    </a:lnTo>
                    <a:lnTo>
                      <a:pt x="135" y="58"/>
                    </a:lnTo>
                    <a:lnTo>
                      <a:pt x="150" y="68"/>
                    </a:lnTo>
                    <a:lnTo>
                      <a:pt x="165" y="79"/>
                    </a:lnTo>
                    <a:lnTo>
                      <a:pt x="177" y="89"/>
                    </a:lnTo>
                    <a:lnTo>
                      <a:pt x="190" y="101"/>
                    </a:lnTo>
                    <a:lnTo>
                      <a:pt x="203" y="112"/>
                    </a:lnTo>
                    <a:lnTo>
                      <a:pt x="213" y="124"/>
                    </a:lnTo>
                    <a:lnTo>
                      <a:pt x="223" y="136"/>
                    </a:lnTo>
                    <a:lnTo>
                      <a:pt x="232" y="149"/>
                    </a:lnTo>
                    <a:lnTo>
                      <a:pt x="240" y="161"/>
                    </a:lnTo>
                    <a:lnTo>
                      <a:pt x="241" y="162"/>
                    </a:lnTo>
                    <a:lnTo>
                      <a:pt x="241" y="163"/>
                    </a:lnTo>
                    <a:lnTo>
                      <a:pt x="241" y="165"/>
                    </a:lnTo>
                    <a:lnTo>
                      <a:pt x="242" y="167"/>
                    </a:lnTo>
                    <a:lnTo>
                      <a:pt x="293" y="167"/>
                    </a:lnTo>
                    <a:lnTo>
                      <a:pt x="291" y="157"/>
                    </a:lnTo>
                    <a:lnTo>
                      <a:pt x="288" y="146"/>
                    </a:lnTo>
                    <a:lnTo>
                      <a:pt x="284" y="137"/>
                    </a:lnTo>
                    <a:lnTo>
                      <a:pt x="279" y="127"/>
                    </a:lnTo>
                    <a:lnTo>
                      <a:pt x="274" y="118"/>
                    </a:lnTo>
                    <a:lnTo>
                      <a:pt x="267" y="108"/>
                    </a:lnTo>
                    <a:lnTo>
                      <a:pt x="260" y="99"/>
                    </a:lnTo>
                    <a:lnTo>
                      <a:pt x="252" y="90"/>
                    </a:lnTo>
                    <a:lnTo>
                      <a:pt x="241" y="81"/>
                    </a:lnTo>
                    <a:lnTo>
                      <a:pt x="229" y="71"/>
                    </a:lnTo>
                    <a:lnTo>
                      <a:pt x="218" y="62"/>
                    </a:lnTo>
                    <a:lnTo>
                      <a:pt x="204" y="54"/>
                    </a:lnTo>
                    <a:lnTo>
                      <a:pt x="190" y="46"/>
                    </a:lnTo>
                    <a:lnTo>
                      <a:pt x="175" y="38"/>
                    </a:lnTo>
                    <a:lnTo>
                      <a:pt x="160" y="32"/>
                    </a:lnTo>
                    <a:lnTo>
                      <a:pt x="145" y="26"/>
                    </a:lnTo>
                    <a:lnTo>
                      <a:pt x="128" y="20"/>
                    </a:lnTo>
                    <a:lnTo>
                      <a:pt x="111" y="16"/>
                    </a:lnTo>
                    <a:lnTo>
                      <a:pt x="93" y="12"/>
                    </a:lnTo>
                    <a:lnTo>
                      <a:pt x="76" y="8"/>
                    </a:lnTo>
                    <a:lnTo>
                      <a:pt x="57" y="5"/>
                    </a:lnTo>
                    <a:lnTo>
                      <a:pt x="39" y="2"/>
                    </a:lnTo>
                    <a:lnTo>
                      <a:pt x="19" y="1"/>
                    </a:lnTo>
                    <a:lnTo>
                      <a:pt x="0" y="0"/>
                    </a:lnTo>
                    <a:lnTo>
                      <a:pt x="2" y="1"/>
                    </a:lnTo>
                    <a:lnTo>
                      <a:pt x="6" y="1"/>
                    </a:lnTo>
                    <a:lnTo>
                      <a:pt x="9" y="2"/>
                    </a:lnTo>
                    <a:lnTo>
                      <a:pt x="11" y="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68" name="Freeform 230"/>
              <p:cNvSpPr>
                <a:spLocks/>
              </p:cNvSpPr>
              <p:nvPr/>
            </p:nvSpPr>
            <p:spPr bwMode="auto">
              <a:xfrm>
                <a:off x="1208" y="2967"/>
                <a:ext cx="49" cy="75"/>
              </a:xfrm>
              <a:custGeom>
                <a:avLst/>
                <a:gdLst>
                  <a:gd name="T0" fmla="*/ 0 w 145"/>
                  <a:gd name="T1" fmla="*/ 0 h 223"/>
                  <a:gd name="T2" fmla="*/ 0 w 145"/>
                  <a:gd name="T3" fmla="*/ 0 h 223"/>
                  <a:gd name="T4" fmla="*/ 0 w 145"/>
                  <a:gd name="T5" fmla="*/ 0 h 223"/>
                  <a:gd name="T6" fmla="*/ 0 w 145"/>
                  <a:gd name="T7" fmla="*/ 0 h 223"/>
                  <a:gd name="T8" fmla="*/ 0 w 145"/>
                  <a:gd name="T9" fmla="*/ 0 h 223"/>
                  <a:gd name="T10" fmla="*/ 0 w 145"/>
                  <a:gd name="T11" fmla="*/ 0 h 223"/>
                  <a:gd name="T12" fmla="*/ 0 w 145"/>
                  <a:gd name="T13" fmla="*/ 0 h 223"/>
                  <a:gd name="T14" fmla="*/ 0 w 145"/>
                  <a:gd name="T15" fmla="*/ 0 h 223"/>
                  <a:gd name="T16" fmla="*/ 0 w 145"/>
                  <a:gd name="T17" fmla="*/ 0 h 223"/>
                  <a:gd name="T18" fmla="*/ 0 w 145"/>
                  <a:gd name="T19" fmla="*/ 0 h 223"/>
                  <a:gd name="T20" fmla="*/ 0 w 145"/>
                  <a:gd name="T21" fmla="*/ 0 h 223"/>
                  <a:gd name="T22" fmla="*/ 0 w 145"/>
                  <a:gd name="T23" fmla="*/ 0 h 223"/>
                  <a:gd name="T24" fmla="*/ 0 w 145"/>
                  <a:gd name="T25" fmla="*/ 0 h 223"/>
                  <a:gd name="T26" fmla="*/ 0 w 145"/>
                  <a:gd name="T27" fmla="*/ 0 h 223"/>
                  <a:gd name="T28" fmla="*/ 0 w 145"/>
                  <a:gd name="T29" fmla="*/ 0 h 223"/>
                  <a:gd name="T30" fmla="*/ 0 w 145"/>
                  <a:gd name="T31" fmla="*/ 0 h 223"/>
                  <a:gd name="T32" fmla="*/ 0 w 145"/>
                  <a:gd name="T33" fmla="*/ 0 h 223"/>
                  <a:gd name="T34" fmla="*/ 0 w 145"/>
                  <a:gd name="T35" fmla="*/ 0 h 223"/>
                  <a:gd name="T36" fmla="*/ 0 w 145"/>
                  <a:gd name="T37" fmla="*/ 0 h 2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3"/>
                  <a:gd name="T59" fmla="*/ 145 w 145"/>
                  <a:gd name="T60" fmla="*/ 223 h 2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3">
                    <a:moveTo>
                      <a:pt x="91" y="9"/>
                    </a:moveTo>
                    <a:lnTo>
                      <a:pt x="94" y="39"/>
                    </a:lnTo>
                    <a:lnTo>
                      <a:pt x="92" y="69"/>
                    </a:lnTo>
                    <a:lnTo>
                      <a:pt x="86" y="99"/>
                    </a:lnTo>
                    <a:lnTo>
                      <a:pt x="76" y="127"/>
                    </a:lnTo>
                    <a:lnTo>
                      <a:pt x="62" y="154"/>
                    </a:lnTo>
                    <a:lnTo>
                      <a:pt x="44" y="179"/>
                    </a:lnTo>
                    <a:lnTo>
                      <a:pt x="24" y="203"/>
                    </a:lnTo>
                    <a:lnTo>
                      <a:pt x="0" y="223"/>
                    </a:lnTo>
                    <a:lnTo>
                      <a:pt x="33" y="207"/>
                    </a:lnTo>
                    <a:lnTo>
                      <a:pt x="62" y="186"/>
                    </a:lnTo>
                    <a:lnTo>
                      <a:pt x="89" y="161"/>
                    </a:lnTo>
                    <a:lnTo>
                      <a:pt x="110" y="134"/>
                    </a:lnTo>
                    <a:lnTo>
                      <a:pt x="127" y="103"/>
                    </a:lnTo>
                    <a:lnTo>
                      <a:pt x="139" y="70"/>
                    </a:lnTo>
                    <a:lnTo>
                      <a:pt x="145" y="36"/>
                    </a:lnTo>
                    <a:lnTo>
                      <a:pt x="145" y="0"/>
                    </a:lnTo>
                    <a:lnTo>
                      <a:pt x="124" y="2"/>
                    </a:lnTo>
                    <a:lnTo>
                      <a:pt x="91"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69" name="Freeform 231"/>
              <p:cNvSpPr>
                <a:spLocks/>
              </p:cNvSpPr>
              <p:nvPr/>
            </p:nvSpPr>
            <p:spPr bwMode="auto">
              <a:xfrm>
                <a:off x="1284" y="3147"/>
                <a:ext cx="167" cy="12"/>
              </a:xfrm>
              <a:custGeom>
                <a:avLst/>
                <a:gdLst>
                  <a:gd name="T0" fmla="*/ 0 w 501"/>
                  <a:gd name="T1" fmla="*/ 0 h 34"/>
                  <a:gd name="T2" fmla="*/ 0 w 501"/>
                  <a:gd name="T3" fmla="*/ 0 h 34"/>
                  <a:gd name="T4" fmla="*/ 0 w 501"/>
                  <a:gd name="T5" fmla="*/ 0 h 34"/>
                  <a:gd name="T6" fmla="*/ 0 w 501"/>
                  <a:gd name="T7" fmla="*/ 0 h 34"/>
                  <a:gd name="T8" fmla="*/ 0 60000 65536"/>
                  <a:gd name="T9" fmla="*/ 0 60000 65536"/>
                  <a:gd name="T10" fmla="*/ 0 60000 65536"/>
                  <a:gd name="T11" fmla="*/ 0 60000 65536"/>
                  <a:gd name="T12" fmla="*/ 0 w 501"/>
                  <a:gd name="T13" fmla="*/ 0 h 34"/>
                  <a:gd name="T14" fmla="*/ 501 w 501"/>
                  <a:gd name="T15" fmla="*/ 34 h 34"/>
                </a:gdLst>
                <a:ahLst/>
                <a:cxnLst>
                  <a:cxn ang="T8">
                    <a:pos x="T0" y="T1"/>
                  </a:cxn>
                  <a:cxn ang="T9">
                    <a:pos x="T2" y="T3"/>
                  </a:cxn>
                  <a:cxn ang="T10">
                    <a:pos x="T4" y="T5"/>
                  </a:cxn>
                  <a:cxn ang="T11">
                    <a:pos x="T6" y="T7"/>
                  </a:cxn>
                </a:cxnLst>
                <a:rect l="T12" t="T13" r="T14" b="T15"/>
                <a:pathLst>
                  <a:path w="501" h="34">
                    <a:moveTo>
                      <a:pt x="501" y="34"/>
                    </a:moveTo>
                    <a:lnTo>
                      <a:pt x="0" y="34"/>
                    </a:lnTo>
                    <a:lnTo>
                      <a:pt x="456" y="0"/>
                    </a:lnTo>
                    <a:lnTo>
                      <a:pt x="501"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70" name="Freeform 232"/>
              <p:cNvSpPr>
                <a:spLocks/>
              </p:cNvSpPr>
              <p:nvPr/>
            </p:nvSpPr>
            <p:spPr bwMode="auto">
              <a:xfrm>
                <a:off x="1149" y="2967"/>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7"/>
                    </a:lnTo>
                    <a:lnTo>
                      <a:pt x="324"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71" name="Freeform 233"/>
              <p:cNvSpPr>
                <a:spLocks/>
              </p:cNvSpPr>
              <p:nvPr/>
            </p:nvSpPr>
            <p:spPr bwMode="auto">
              <a:xfrm>
                <a:off x="1556" y="2906"/>
                <a:ext cx="48" cy="75"/>
              </a:xfrm>
              <a:custGeom>
                <a:avLst/>
                <a:gdLst>
                  <a:gd name="T0" fmla="*/ 0 w 145"/>
                  <a:gd name="T1" fmla="*/ 0 h 224"/>
                  <a:gd name="T2" fmla="*/ 0 w 145"/>
                  <a:gd name="T3" fmla="*/ 0 h 224"/>
                  <a:gd name="T4" fmla="*/ 0 w 145"/>
                  <a:gd name="T5" fmla="*/ 0 h 224"/>
                  <a:gd name="T6" fmla="*/ 0 w 145"/>
                  <a:gd name="T7" fmla="*/ 0 h 224"/>
                  <a:gd name="T8" fmla="*/ 0 w 145"/>
                  <a:gd name="T9" fmla="*/ 0 h 224"/>
                  <a:gd name="T10" fmla="*/ 0 w 145"/>
                  <a:gd name="T11" fmla="*/ 0 h 224"/>
                  <a:gd name="T12" fmla="*/ 0 w 145"/>
                  <a:gd name="T13" fmla="*/ 0 h 224"/>
                  <a:gd name="T14" fmla="*/ 0 w 145"/>
                  <a:gd name="T15" fmla="*/ 0 h 224"/>
                  <a:gd name="T16" fmla="*/ 0 w 145"/>
                  <a:gd name="T17" fmla="*/ 0 h 224"/>
                  <a:gd name="T18" fmla="*/ 0 w 145"/>
                  <a:gd name="T19" fmla="*/ 0 h 224"/>
                  <a:gd name="T20" fmla="*/ 0 w 145"/>
                  <a:gd name="T21" fmla="*/ 0 h 224"/>
                  <a:gd name="T22" fmla="*/ 0 w 145"/>
                  <a:gd name="T23" fmla="*/ 0 h 224"/>
                  <a:gd name="T24" fmla="*/ 0 w 145"/>
                  <a:gd name="T25" fmla="*/ 0 h 224"/>
                  <a:gd name="T26" fmla="*/ 0 w 145"/>
                  <a:gd name="T27" fmla="*/ 0 h 224"/>
                  <a:gd name="T28" fmla="*/ 0 w 145"/>
                  <a:gd name="T29" fmla="*/ 0 h 224"/>
                  <a:gd name="T30" fmla="*/ 0 w 145"/>
                  <a:gd name="T31" fmla="*/ 0 h 224"/>
                  <a:gd name="T32" fmla="*/ 0 w 145"/>
                  <a:gd name="T33" fmla="*/ 0 h 224"/>
                  <a:gd name="T34" fmla="*/ 0 w 145"/>
                  <a:gd name="T35" fmla="*/ 0 h 224"/>
                  <a:gd name="T36" fmla="*/ 0 w 145"/>
                  <a:gd name="T37" fmla="*/ 0 h 2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4"/>
                  <a:gd name="T59" fmla="*/ 145 w 145"/>
                  <a:gd name="T60" fmla="*/ 224 h 2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4">
                    <a:moveTo>
                      <a:pt x="92" y="8"/>
                    </a:moveTo>
                    <a:lnTo>
                      <a:pt x="94" y="39"/>
                    </a:lnTo>
                    <a:lnTo>
                      <a:pt x="93" y="69"/>
                    </a:lnTo>
                    <a:lnTo>
                      <a:pt x="87" y="98"/>
                    </a:lnTo>
                    <a:lnTo>
                      <a:pt x="76" y="127"/>
                    </a:lnTo>
                    <a:lnTo>
                      <a:pt x="62" y="154"/>
                    </a:lnTo>
                    <a:lnTo>
                      <a:pt x="45" y="180"/>
                    </a:lnTo>
                    <a:lnTo>
                      <a:pt x="24" y="203"/>
                    </a:lnTo>
                    <a:lnTo>
                      <a:pt x="0" y="224"/>
                    </a:lnTo>
                    <a:lnTo>
                      <a:pt x="33" y="207"/>
                    </a:lnTo>
                    <a:lnTo>
                      <a:pt x="63" y="186"/>
                    </a:lnTo>
                    <a:lnTo>
                      <a:pt x="89" y="162"/>
                    </a:lnTo>
                    <a:lnTo>
                      <a:pt x="111" y="134"/>
                    </a:lnTo>
                    <a:lnTo>
                      <a:pt x="127" y="103"/>
                    </a:lnTo>
                    <a:lnTo>
                      <a:pt x="139" y="70"/>
                    </a:lnTo>
                    <a:lnTo>
                      <a:pt x="145" y="36"/>
                    </a:lnTo>
                    <a:lnTo>
                      <a:pt x="145" y="0"/>
                    </a:lnTo>
                    <a:lnTo>
                      <a:pt x="125" y="3"/>
                    </a:lnTo>
                    <a:lnTo>
                      <a:pt x="92" y="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72" name="Freeform 234"/>
              <p:cNvSpPr>
                <a:spLocks/>
              </p:cNvSpPr>
              <p:nvPr/>
            </p:nvSpPr>
            <p:spPr bwMode="auto">
              <a:xfrm>
                <a:off x="1496" y="2906"/>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6"/>
                    </a:lnTo>
                    <a:lnTo>
                      <a:pt x="324"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73" name="Freeform 235"/>
              <p:cNvSpPr>
                <a:spLocks/>
              </p:cNvSpPr>
              <p:nvPr/>
            </p:nvSpPr>
            <p:spPr bwMode="auto">
              <a:xfrm>
                <a:off x="1345" y="2867"/>
                <a:ext cx="9" cy="202"/>
              </a:xfrm>
              <a:custGeom>
                <a:avLst/>
                <a:gdLst>
                  <a:gd name="T0" fmla="*/ 0 w 28"/>
                  <a:gd name="T1" fmla="*/ 0 h 608"/>
                  <a:gd name="T2" fmla="*/ 0 w 28"/>
                  <a:gd name="T3" fmla="*/ 0 h 608"/>
                  <a:gd name="T4" fmla="*/ 0 w 28"/>
                  <a:gd name="T5" fmla="*/ 0 h 608"/>
                  <a:gd name="T6" fmla="*/ 0 w 28"/>
                  <a:gd name="T7" fmla="*/ 0 h 608"/>
                  <a:gd name="T8" fmla="*/ 0 60000 65536"/>
                  <a:gd name="T9" fmla="*/ 0 60000 65536"/>
                  <a:gd name="T10" fmla="*/ 0 60000 65536"/>
                  <a:gd name="T11" fmla="*/ 0 60000 65536"/>
                  <a:gd name="T12" fmla="*/ 0 w 28"/>
                  <a:gd name="T13" fmla="*/ 0 h 608"/>
                  <a:gd name="T14" fmla="*/ 28 w 28"/>
                  <a:gd name="T15" fmla="*/ 608 h 608"/>
                </a:gdLst>
                <a:ahLst/>
                <a:cxnLst>
                  <a:cxn ang="T8">
                    <a:pos x="T0" y="T1"/>
                  </a:cxn>
                  <a:cxn ang="T9">
                    <a:pos x="T2" y="T3"/>
                  </a:cxn>
                  <a:cxn ang="T10">
                    <a:pos x="T4" y="T5"/>
                  </a:cxn>
                  <a:cxn ang="T11">
                    <a:pos x="T6" y="T7"/>
                  </a:cxn>
                </a:cxnLst>
                <a:rect l="T12" t="T13" r="T14" b="T15"/>
                <a:pathLst>
                  <a:path w="28" h="608">
                    <a:moveTo>
                      <a:pt x="0" y="0"/>
                    </a:moveTo>
                    <a:lnTo>
                      <a:pt x="0" y="608"/>
                    </a:lnTo>
                    <a:lnTo>
                      <a:pt x="28" y="36"/>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74" name="Freeform 236"/>
              <p:cNvSpPr>
                <a:spLocks/>
              </p:cNvSpPr>
              <p:nvPr/>
            </p:nvSpPr>
            <p:spPr bwMode="auto">
              <a:xfrm>
                <a:off x="1342" y="2771"/>
                <a:ext cx="10" cy="10"/>
              </a:xfrm>
              <a:custGeom>
                <a:avLst/>
                <a:gdLst>
                  <a:gd name="T0" fmla="*/ 0 w 30"/>
                  <a:gd name="T1" fmla="*/ 0 h 29"/>
                  <a:gd name="T2" fmla="*/ 0 w 30"/>
                  <a:gd name="T3" fmla="*/ 0 h 29"/>
                  <a:gd name="T4" fmla="*/ 0 w 30"/>
                  <a:gd name="T5" fmla="*/ 0 h 29"/>
                  <a:gd name="T6" fmla="*/ 0 w 30"/>
                  <a:gd name="T7" fmla="*/ 0 h 29"/>
                  <a:gd name="T8" fmla="*/ 0 w 30"/>
                  <a:gd name="T9" fmla="*/ 0 h 29"/>
                  <a:gd name="T10" fmla="*/ 0 w 30"/>
                  <a:gd name="T11" fmla="*/ 0 h 29"/>
                  <a:gd name="T12" fmla="*/ 0 w 30"/>
                  <a:gd name="T13" fmla="*/ 0 h 29"/>
                  <a:gd name="T14" fmla="*/ 0 w 30"/>
                  <a:gd name="T15" fmla="*/ 0 h 29"/>
                  <a:gd name="T16" fmla="*/ 0 w 30"/>
                  <a:gd name="T17" fmla="*/ 0 h 29"/>
                  <a:gd name="T18" fmla="*/ 0 w 30"/>
                  <a:gd name="T19" fmla="*/ 0 h 29"/>
                  <a:gd name="T20" fmla="*/ 0 w 30"/>
                  <a:gd name="T21" fmla="*/ 0 h 29"/>
                  <a:gd name="T22" fmla="*/ 0 w 30"/>
                  <a:gd name="T23" fmla="*/ 0 h 29"/>
                  <a:gd name="T24" fmla="*/ 0 w 30"/>
                  <a:gd name="T25" fmla="*/ 0 h 29"/>
                  <a:gd name="T26" fmla="*/ 0 w 30"/>
                  <a:gd name="T27" fmla="*/ 0 h 29"/>
                  <a:gd name="T28" fmla="*/ 0 w 30"/>
                  <a:gd name="T29" fmla="*/ 0 h 29"/>
                  <a:gd name="T30" fmla="*/ 0 w 30"/>
                  <a:gd name="T31" fmla="*/ 0 h 29"/>
                  <a:gd name="T32" fmla="*/ 0 w 30"/>
                  <a:gd name="T33" fmla="*/ 0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
                  <a:gd name="T52" fmla="*/ 0 h 29"/>
                  <a:gd name="T53" fmla="*/ 30 w 30"/>
                  <a:gd name="T54" fmla="*/ 29 h 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0" h="29">
                    <a:moveTo>
                      <a:pt x="15" y="29"/>
                    </a:moveTo>
                    <a:lnTo>
                      <a:pt x="22" y="28"/>
                    </a:lnTo>
                    <a:lnTo>
                      <a:pt x="26" y="25"/>
                    </a:lnTo>
                    <a:lnTo>
                      <a:pt x="29" y="21"/>
                    </a:lnTo>
                    <a:lnTo>
                      <a:pt x="30" y="15"/>
                    </a:lnTo>
                    <a:lnTo>
                      <a:pt x="29" y="8"/>
                    </a:lnTo>
                    <a:lnTo>
                      <a:pt x="26" y="4"/>
                    </a:lnTo>
                    <a:lnTo>
                      <a:pt x="22" y="1"/>
                    </a:lnTo>
                    <a:lnTo>
                      <a:pt x="15" y="0"/>
                    </a:lnTo>
                    <a:lnTo>
                      <a:pt x="9" y="1"/>
                    </a:lnTo>
                    <a:lnTo>
                      <a:pt x="5" y="4"/>
                    </a:lnTo>
                    <a:lnTo>
                      <a:pt x="1" y="8"/>
                    </a:lnTo>
                    <a:lnTo>
                      <a:pt x="0" y="15"/>
                    </a:lnTo>
                    <a:lnTo>
                      <a:pt x="1" y="21"/>
                    </a:lnTo>
                    <a:lnTo>
                      <a:pt x="5" y="25"/>
                    </a:lnTo>
                    <a:lnTo>
                      <a:pt x="9" y="28"/>
                    </a:lnTo>
                    <a:lnTo>
                      <a:pt x="15" y="2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75" name="Freeform 237"/>
              <p:cNvSpPr>
                <a:spLocks/>
              </p:cNvSpPr>
              <p:nvPr/>
            </p:nvSpPr>
            <p:spPr bwMode="auto">
              <a:xfrm>
                <a:off x="1380" y="2810"/>
                <a:ext cx="153" cy="26"/>
              </a:xfrm>
              <a:custGeom>
                <a:avLst/>
                <a:gdLst>
                  <a:gd name="T0" fmla="*/ 0 w 459"/>
                  <a:gd name="T1" fmla="*/ 0 h 80"/>
                  <a:gd name="T2" fmla="*/ 0 w 459"/>
                  <a:gd name="T3" fmla="*/ 0 h 80"/>
                  <a:gd name="T4" fmla="*/ 0 w 459"/>
                  <a:gd name="T5" fmla="*/ 0 h 80"/>
                  <a:gd name="T6" fmla="*/ 0 w 459"/>
                  <a:gd name="T7" fmla="*/ 0 h 80"/>
                  <a:gd name="T8" fmla="*/ 0 60000 65536"/>
                  <a:gd name="T9" fmla="*/ 0 60000 65536"/>
                  <a:gd name="T10" fmla="*/ 0 60000 65536"/>
                  <a:gd name="T11" fmla="*/ 0 60000 65536"/>
                  <a:gd name="T12" fmla="*/ 0 w 459"/>
                  <a:gd name="T13" fmla="*/ 0 h 80"/>
                  <a:gd name="T14" fmla="*/ 459 w 459"/>
                  <a:gd name="T15" fmla="*/ 80 h 80"/>
                </a:gdLst>
                <a:ahLst/>
                <a:cxnLst>
                  <a:cxn ang="T8">
                    <a:pos x="T0" y="T1"/>
                  </a:cxn>
                  <a:cxn ang="T9">
                    <a:pos x="T2" y="T3"/>
                  </a:cxn>
                  <a:cxn ang="T10">
                    <a:pos x="T4" y="T5"/>
                  </a:cxn>
                  <a:cxn ang="T11">
                    <a:pos x="T6" y="T7"/>
                  </a:cxn>
                </a:cxnLst>
                <a:rect l="T12" t="T13" r="T14" b="T15"/>
                <a:pathLst>
                  <a:path w="459" h="80">
                    <a:moveTo>
                      <a:pt x="459" y="31"/>
                    </a:moveTo>
                    <a:lnTo>
                      <a:pt x="454" y="0"/>
                    </a:lnTo>
                    <a:lnTo>
                      <a:pt x="0" y="80"/>
                    </a:lnTo>
                    <a:lnTo>
                      <a:pt x="459" y="3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sp>
          <p:nvSpPr>
            <p:cNvPr id="32934" name="Freeform 238"/>
            <p:cNvSpPr>
              <a:spLocks/>
            </p:cNvSpPr>
            <p:nvPr/>
          </p:nvSpPr>
          <p:spPr bwMode="auto">
            <a:xfrm>
              <a:off x="3714" y="660"/>
              <a:ext cx="312" cy="101"/>
            </a:xfrm>
            <a:custGeom>
              <a:avLst/>
              <a:gdLst>
                <a:gd name="T0" fmla="*/ 0 w 422"/>
                <a:gd name="T1" fmla="*/ 3 h 136"/>
                <a:gd name="T2" fmla="*/ 1 w 422"/>
                <a:gd name="T3" fmla="*/ 1 h 136"/>
                <a:gd name="T4" fmla="*/ 2 w 422"/>
                <a:gd name="T5" fmla="*/ 5 h 136"/>
                <a:gd name="T6" fmla="*/ 4 w 422"/>
                <a:gd name="T7" fmla="*/ 1 h 136"/>
                <a:gd name="T8" fmla="*/ 4 w 422"/>
                <a:gd name="T9" fmla="*/ 5 h 136"/>
                <a:gd name="T10" fmla="*/ 5 w 422"/>
                <a:gd name="T11" fmla="*/ 3 h 136"/>
                <a:gd name="T12" fmla="*/ 5 w 422"/>
                <a:gd name="T13" fmla="*/ 1 h 136"/>
                <a:gd name="T14" fmla="*/ 7 w 422"/>
                <a:gd name="T15" fmla="*/ 2 h 136"/>
                <a:gd name="T16" fmla="*/ 9 w 422"/>
                <a:gd name="T17" fmla="*/ 4 h 136"/>
                <a:gd name="T18" fmla="*/ 10 w 422"/>
                <a:gd name="T19" fmla="*/ 1 h 136"/>
                <a:gd name="T20" fmla="*/ 12 w 422"/>
                <a:gd name="T21" fmla="*/ 4 h 136"/>
                <a:gd name="T22" fmla="*/ 13 w 422"/>
                <a:gd name="T23" fmla="*/ 1 h 136"/>
                <a:gd name="T24" fmla="*/ 15 w 422"/>
                <a:gd name="T25" fmla="*/ 1 h 136"/>
                <a:gd name="T26" fmla="*/ 16 w 422"/>
                <a:gd name="T27" fmla="*/ 4 h 1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22"/>
                <a:gd name="T43" fmla="*/ 0 h 136"/>
                <a:gd name="T44" fmla="*/ 422 w 422"/>
                <a:gd name="T45" fmla="*/ 136 h 1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22" h="136">
                  <a:moveTo>
                    <a:pt x="0" y="80"/>
                  </a:moveTo>
                  <a:cubicBezTo>
                    <a:pt x="5" y="68"/>
                    <a:pt x="20" y="0"/>
                    <a:pt x="29" y="9"/>
                  </a:cubicBezTo>
                  <a:cubicBezTo>
                    <a:pt x="38" y="18"/>
                    <a:pt x="42" y="136"/>
                    <a:pt x="53" y="135"/>
                  </a:cubicBezTo>
                  <a:cubicBezTo>
                    <a:pt x="64" y="134"/>
                    <a:pt x="85" y="5"/>
                    <a:pt x="95" y="3"/>
                  </a:cubicBezTo>
                  <a:cubicBezTo>
                    <a:pt x="105" y="1"/>
                    <a:pt x="103" y="111"/>
                    <a:pt x="112" y="122"/>
                  </a:cubicBezTo>
                  <a:cubicBezTo>
                    <a:pt x="121" y="133"/>
                    <a:pt x="141" y="90"/>
                    <a:pt x="147" y="71"/>
                  </a:cubicBezTo>
                  <a:cubicBezTo>
                    <a:pt x="152" y="53"/>
                    <a:pt x="141" y="14"/>
                    <a:pt x="147" y="11"/>
                  </a:cubicBezTo>
                  <a:cubicBezTo>
                    <a:pt x="152" y="9"/>
                    <a:pt x="165" y="36"/>
                    <a:pt x="180" y="54"/>
                  </a:cubicBezTo>
                  <a:cubicBezTo>
                    <a:pt x="195" y="72"/>
                    <a:pt x="222" y="127"/>
                    <a:pt x="239" y="120"/>
                  </a:cubicBezTo>
                  <a:cubicBezTo>
                    <a:pt x="256" y="113"/>
                    <a:pt x="272" y="10"/>
                    <a:pt x="284" y="9"/>
                  </a:cubicBezTo>
                  <a:cubicBezTo>
                    <a:pt x="296" y="8"/>
                    <a:pt x="301" y="113"/>
                    <a:pt x="314" y="114"/>
                  </a:cubicBezTo>
                  <a:cubicBezTo>
                    <a:pt x="327" y="115"/>
                    <a:pt x="351" y="28"/>
                    <a:pt x="365" y="15"/>
                  </a:cubicBezTo>
                  <a:cubicBezTo>
                    <a:pt x="379" y="2"/>
                    <a:pt x="392" y="18"/>
                    <a:pt x="401" y="33"/>
                  </a:cubicBezTo>
                  <a:cubicBezTo>
                    <a:pt x="410" y="48"/>
                    <a:pt x="418" y="93"/>
                    <a:pt x="422" y="108"/>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nvGrpSpPr>
            <p:cNvPr id="32935" name="Group 239"/>
            <p:cNvGrpSpPr>
              <a:grpSpLocks/>
            </p:cNvGrpSpPr>
            <p:nvPr/>
          </p:nvGrpSpPr>
          <p:grpSpPr bwMode="auto">
            <a:xfrm>
              <a:off x="3704" y="809"/>
              <a:ext cx="410" cy="0"/>
              <a:chOff x="1073" y="2443"/>
              <a:chExt cx="555" cy="0"/>
            </a:xfrm>
          </p:grpSpPr>
          <p:sp>
            <p:nvSpPr>
              <p:cNvPr id="32944" name="Line 240"/>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945" name="Line 241"/>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946" name="Line 242"/>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32936" name="Group 243"/>
            <p:cNvGrpSpPr>
              <a:grpSpLocks/>
            </p:cNvGrpSpPr>
            <p:nvPr/>
          </p:nvGrpSpPr>
          <p:grpSpPr bwMode="auto">
            <a:xfrm>
              <a:off x="3704" y="880"/>
              <a:ext cx="410" cy="0"/>
              <a:chOff x="1073" y="2443"/>
              <a:chExt cx="555" cy="0"/>
            </a:xfrm>
          </p:grpSpPr>
          <p:sp>
            <p:nvSpPr>
              <p:cNvPr id="32941" name="Line 244"/>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942" name="Line 245"/>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943" name="Line 246"/>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32937" name="Group 247"/>
            <p:cNvGrpSpPr>
              <a:grpSpLocks/>
            </p:cNvGrpSpPr>
            <p:nvPr/>
          </p:nvGrpSpPr>
          <p:grpSpPr bwMode="auto">
            <a:xfrm>
              <a:off x="3704" y="951"/>
              <a:ext cx="410" cy="0"/>
              <a:chOff x="1073" y="2443"/>
              <a:chExt cx="555" cy="0"/>
            </a:xfrm>
          </p:grpSpPr>
          <p:sp>
            <p:nvSpPr>
              <p:cNvPr id="32938" name="Line 248"/>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939" name="Line 249"/>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940" name="Line 250"/>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grpSp>
        <p:nvGrpSpPr>
          <p:cNvPr id="32801" name="Group 251"/>
          <p:cNvGrpSpPr>
            <a:grpSpLocks/>
          </p:cNvGrpSpPr>
          <p:nvPr/>
        </p:nvGrpSpPr>
        <p:grpSpPr bwMode="auto">
          <a:xfrm>
            <a:off x="3130550" y="4648200"/>
            <a:ext cx="633413" cy="949325"/>
            <a:chOff x="3623" y="585"/>
            <a:chExt cx="540" cy="810"/>
          </a:xfrm>
        </p:grpSpPr>
        <p:sp>
          <p:nvSpPr>
            <p:cNvPr id="32888" name="AutoShape 252"/>
            <p:cNvSpPr>
              <a:spLocks noChangeArrowheads="1"/>
            </p:cNvSpPr>
            <p:nvPr/>
          </p:nvSpPr>
          <p:spPr bwMode="auto">
            <a:xfrm rot="-5400000">
              <a:off x="3488" y="720"/>
              <a:ext cx="810" cy="540"/>
            </a:xfrm>
            <a:prstGeom prst="foldedCorner">
              <a:avLst>
                <a:gd name="adj" fmla="val 20287"/>
              </a:avLst>
            </a:prstGeom>
            <a:solidFill>
              <a:srgbClr val="EE9F36"/>
            </a:solidFill>
            <a:ln w="12700">
              <a:solidFill>
                <a:schemeClr val="bg1"/>
              </a:solidFill>
              <a:round/>
              <a:headEnd/>
              <a:tailEnd/>
            </a:ln>
          </p:spPr>
          <p:txBody>
            <a:bodyPr lIns="0" tIns="0" rIns="0" bIns="0" anchor="ctr">
              <a:spAutoFit/>
            </a:bodyPr>
            <a:lstStyle/>
            <a:p>
              <a:endParaRPr lang="en-US"/>
            </a:p>
          </p:txBody>
        </p:sp>
        <p:grpSp>
          <p:nvGrpSpPr>
            <p:cNvPr id="32889" name="Group 253"/>
            <p:cNvGrpSpPr>
              <a:grpSpLocks/>
            </p:cNvGrpSpPr>
            <p:nvPr/>
          </p:nvGrpSpPr>
          <p:grpSpPr bwMode="auto">
            <a:xfrm>
              <a:off x="3674" y="1000"/>
              <a:ext cx="437" cy="329"/>
              <a:chOff x="1048" y="2742"/>
              <a:chExt cx="592" cy="445"/>
            </a:xfrm>
          </p:grpSpPr>
          <p:sp>
            <p:nvSpPr>
              <p:cNvPr id="32903" name="Freeform 254"/>
              <p:cNvSpPr>
                <a:spLocks/>
              </p:cNvSpPr>
              <p:nvPr/>
            </p:nvSpPr>
            <p:spPr bwMode="auto">
              <a:xfrm>
                <a:off x="1306" y="2833"/>
                <a:ext cx="77" cy="345"/>
              </a:xfrm>
              <a:custGeom>
                <a:avLst/>
                <a:gdLst>
                  <a:gd name="T0" fmla="*/ 0 w 232"/>
                  <a:gd name="T1" fmla="*/ 0 h 1036"/>
                  <a:gd name="T2" fmla="*/ 0 w 232"/>
                  <a:gd name="T3" fmla="*/ 0 h 1036"/>
                  <a:gd name="T4" fmla="*/ 0 w 232"/>
                  <a:gd name="T5" fmla="*/ 0 h 1036"/>
                  <a:gd name="T6" fmla="*/ 0 w 232"/>
                  <a:gd name="T7" fmla="*/ 0 h 1036"/>
                  <a:gd name="T8" fmla="*/ 0 w 232"/>
                  <a:gd name="T9" fmla="*/ 0 h 1036"/>
                  <a:gd name="T10" fmla="*/ 0 w 232"/>
                  <a:gd name="T11" fmla="*/ 0 h 1036"/>
                  <a:gd name="T12" fmla="*/ 0 w 232"/>
                  <a:gd name="T13" fmla="*/ 0 h 1036"/>
                  <a:gd name="T14" fmla="*/ 0 w 232"/>
                  <a:gd name="T15" fmla="*/ 0 h 1036"/>
                  <a:gd name="T16" fmla="*/ 0 w 232"/>
                  <a:gd name="T17" fmla="*/ 0 h 1036"/>
                  <a:gd name="T18" fmla="*/ 0 w 232"/>
                  <a:gd name="T19" fmla="*/ 0 h 1036"/>
                  <a:gd name="T20" fmla="*/ 0 w 232"/>
                  <a:gd name="T21" fmla="*/ 0 h 1036"/>
                  <a:gd name="T22" fmla="*/ 0 w 232"/>
                  <a:gd name="T23" fmla="*/ 0 h 1036"/>
                  <a:gd name="T24" fmla="*/ 0 w 232"/>
                  <a:gd name="T25" fmla="*/ 0 h 1036"/>
                  <a:gd name="T26" fmla="*/ 0 w 232"/>
                  <a:gd name="T27" fmla="*/ 0 h 1036"/>
                  <a:gd name="T28" fmla="*/ 0 w 232"/>
                  <a:gd name="T29" fmla="*/ 0 h 1036"/>
                  <a:gd name="T30" fmla="*/ 0 w 232"/>
                  <a:gd name="T31" fmla="*/ 0 h 1036"/>
                  <a:gd name="T32" fmla="*/ 0 w 232"/>
                  <a:gd name="T33" fmla="*/ 0 h 1036"/>
                  <a:gd name="T34" fmla="*/ 0 w 232"/>
                  <a:gd name="T35" fmla="*/ 0 h 1036"/>
                  <a:gd name="T36" fmla="*/ 0 w 232"/>
                  <a:gd name="T37" fmla="*/ 0 h 1036"/>
                  <a:gd name="T38" fmla="*/ 0 w 232"/>
                  <a:gd name="T39" fmla="*/ 0 h 1036"/>
                  <a:gd name="T40" fmla="*/ 0 w 232"/>
                  <a:gd name="T41" fmla="*/ 0 h 1036"/>
                  <a:gd name="T42" fmla="*/ 0 w 232"/>
                  <a:gd name="T43" fmla="*/ 0 h 1036"/>
                  <a:gd name="T44" fmla="*/ 0 w 232"/>
                  <a:gd name="T45" fmla="*/ 0 h 1036"/>
                  <a:gd name="T46" fmla="*/ 0 w 232"/>
                  <a:gd name="T47" fmla="*/ 0 h 1036"/>
                  <a:gd name="T48" fmla="*/ 0 w 232"/>
                  <a:gd name="T49" fmla="*/ 0 h 1036"/>
                  <a:gd name="T50" fmla="*/ 0 w 232"/>
                  <a:gd name="T51" fmla="*/ 0 h 1036"/>
                  <a:gd name="T52" fmla="*/ 0 w 232"/>
                  <a:gd name="T53" fmla="*/ 0 h 1036"/>
                  <a:gd name="T54" fmla="*/ 0 w 232"/>
                  <a:gd name="T55" fmla="*/ 0 h 1036"/>
                  <a:gd name="T56" fmla="*/ 0 w 232"/>
                  <a:gd name="T57" fmla="*/ 0 h 1036"/>
                  <a:gd name="T58" fmla="*/ 0 w 232"/>
                  <a:gd name="T59" fmla="*/ 0 h 1036"/>
                  <a:gd name="T60" fmla="*/ 0 w 232"/>
                  <a:gd name="T61" fmla="*/ 0 h 1036"/>
                  <a:gd name="T62" fmla="*/ 0 w 232"/>
                  <a:gd name="T63" fmla="*/ 0 h 1036"/>
                  <a:gd name="T64" fmla="*/ 0 w 232"/>
                  <a:gd name="T65" fmla="*/ 0 h 1036"/>
                  <a:gd name="T66" fmla="*/ 0 w 232"/>
                  <a:gd name="T67" fmla="*/ 0 h 1036"/>
                  <a:gd name="T68" fmla="*/ 0 w 232"/>
                  <a:gd name="T69" fmla="*/ 0 h 1036"/>
                  <a:gd name="T70" fmla="*/ 0 w 232"/>
                  <a:gd name="T71" fmla="*/ 0 h 1036"/>
                  <a:gd name="T72" fmla="*/ 0 w 232"/>
                  <a:gd name="T73" fmla="*/ 0 h 1036"/>
                  <a:gd name="T74" fmla="*/ 0 w 232"/>
                  <a:gd name="T75" fmla="*/ 0 h 1036"/>
                  <a:gd name="T76" fmla="*/ 0 w 232"/>
                  <a:gd name="T77" fmla="*/ 0 h 1036"/>
                  <a:gd name="T78" fmla="*/ 0 w 232"/>
                  <a:gd name="T79" fmla="*/ 0 h 1036"/>
                  <a:gd name="T80" fmla="*/ 0 w 232"/>
                  <a:gd name="T81" fmla="*/ 0 h 1036"/>
                  <a:gd name="T82" fmla="*/ 0 w 232"/>
                  <a:gd name="T83" fmla="*/ 0 h 1036"/>
                  <a:gd name="T84" fmla="*/ 0 w 232"/>
                  <a:gd name="T85" fmla="*/ 0 h 1036"/>
                  <a:gd name="T86" fmla="*/ 0 w 232"/>
                  <a:gd name="T87" fmla="*/ 0 h 1036"/>
                  <a:gd name="T88" fmla="*/ 0 w 232"/>
                  <a:gd name="T89" fmla="*/ 0 h 1036"/>
                  <a:gd name="T90" fmla="*/ 0 w 232"/>
                  <a:gd name="T91" fmla="*/ 0 h 1036"/>
                  <a:gd name="T92" fmla="*/ 0 w 232"/>
                  <a:gd name="T93" fmla="*/ 0 h 1036"/>
                  <a:gd name="T94" fmla="*/ 0 w 232"/>
                  <a:gd name="T95" fmla="*/ 0 h 1036"/>
                  <a:gd name="T96" fmla="*/ 0 w 232"/>
                  <a:gd name="T97" fmla="*/ 0 h 1036"/>
                  <a:gd name="T98" fmla="*/ 0 w 232"/>
                  <a:gd name="T99" fmla="*/ 0 h 1036"/>
                  <a:gd name="T100" fmla="*/ 0 w 232"/>
                  <a:gd name="T101" fmla="*/ 0 h 1036"/>
                  <a:gd name="T102" fmla="*/ 0 w 232"/>
                  <a:gd name="T103" fmla="*/ 0 h 1036"/>
                  <a:gd name="T104" fmla="*/ 0 w 232"/>
                  <a:gd name="T105" fmla="*/ 0 h 1036"/>
                  <a:gd name="T106" fmla="*/ 0 w 232"/>
                  <a:gd name="T107" fmla="*/ 0 h 1036"/>
                  <a:gd name="T108" fmla="*/ 0 w 232"/>
                  <a:gd name="T109" fmla="*/ 0 h 1036"/>
                  <a:gd name="T110" fmla="*/ 0 w 232"/>
                  <a:gd name="T111" fmla="*/ 0 h 1036"/>
                  <a:gd name="T112" fmla="*/ 0 w 232"/>
                  <a:gd name="T113" fmla="*/ 0 h 1036"/>
                  <a:gd name="T114" fmla="*/ 0 w 232"/>
                  <a:gd name="T115" fmla="*/ 0 h 1036"/>
                  <a:gd name="T116" fmla="*/ 0 w 232"/>
                  <a:gd name="T117" fmla="*/ 0 h 10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2"/>
                  <a:gd name="T178" fmla="*/ 0 h 1036"/>
                  <a:gd name="T179" fmla="*/ 232 w 232"/>
                  <a:gd name="T180" fmla="*/ 1036 h 10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2" h="1036">
                    <a:moveTo>
                      <a:pt x="199" y="34"/>
                    </a:moveTo>
                    <a:lnTo>
                      <a:pt x="190" y="27"/>
                    </a:lnTo>
                    <a:lnTo>
                      <a:pt x="181" y="20"/>
                    </a:lnTo>
                    <a:lnTo>
                      <a:pt x="171" y="14"/>
                    </a:lnTo>
                    <a:lnTo>
                      <a:pt x="161" y="9"/>
                    </a:lnTo>
                    <a:lnTo>
                      <a:pt x="151" y="6"/>
                    </a:lnTo>
                    <a:lnTo>
                      <a:pt x="139" y="2"/>
                    </a:lnTo>
                    <a:lnTo>
                      <a:pt x="129" y="1"/>
                    </a:lnTo>
                    <a:lnTo>
                      <a:pt x="117" y="0"/>
                    </a:lnTo>
                    <a:lnTo>
                      <a:pt x="94" y="2"/>
                    </a:lnTo>
                    <a:lnTo>
                      <a:pt x="72" y="10"/>
                    </a:lnTo>
                    <a:lnTo>
                      <a:pt x="52" y="20"/>
                    </a:lnTo>
                    <a:lnTo>
                      <a:pt x="35" y="34"/>
                    </a:lnTo>
                    <a:lnTo>
                      <a:pt x="20" y="51"/>
                    </a:lnTo>
                    <a:lnTo>
                      <a:pt x="10" y="71"/>
                    </a:lnTo>
                    <a:lnTo>
                      <a:pt x="2" y="94"/>
                    </a:lnTo>
                    <a:lnTo>
                      <a:pt x="0" y="117"/>
                    </a:lnTo>
                    <a:lnTo>
                      <a:pt x="0" y="919"/>
                    </a:lnTo>
                    <a:lnTo>
                      <a:pt x="1" y="931"/>
                    </a:lnTo>
                    <a:lnTo>
                      <a:pt x="2" y="942"/>
                    </a:lnTo>
                    <a:lnTo>
                      <a:pt x="6" y="953"/>
                    </a:lnTo>
                    <a:lnTo>
                      <a:pt x="10" y="964"/>
                    </a:lnTo>
                    <a:lnTo>
                      <a:pt x="14" y="974"/>
                    </a:lnTo>
                    <a:lnTo>
                      <a:pt x="20" y="984"/>
                    </a:lnTo>
                    <a:lnTo>
                      <a:pt x="27" y="993"/>
                    </a:lnTo>
                    <a:lnTo>
                      <a:pt x="34" y="1002"/>
                    </a:lnTo>
                    <a:lnTo>
                      <a:pt x="43" y="1009"/>
                    </a:lnTo>
                    <a:lnTo>
                      <a:pt x="52" y="1016"/>
                    </a:lnTo>
                    <a:lnTo>
                      <a:pt x="62" y="1022"/>
                    </a:lnTo>
                    <a:lnTo>
                      <a:pt x="72" y="1026"/>
                    </a:lnTo>
                    <a:lnTo>
                      <a:pt x="83" y="1031"/>
                    </a:lnTo>
                    <a:lnTo>
                      <a:pt x="95" y="1034"/>
                    </a:lnTo>
                    <a:lnTo>
                      <a:pt x="105" y="1035"/>
                    </a:lnTo>
                    <a:lnTo>
                      <a:pt x="117" y="1036"/>
                    </a:lnTo>
                    <a:lnTo>
                      <a:pt x="129" y="1035"/>
                    </a:lnTo>
                    <a:lnTo>
                      <a:pt x="139" y="1034"/>
                    </a:lnTo>
                    <a:lnTo>
                      <a:pt x="151" y="1031"/>
                    </a:lnTo>
                    <a:lnTo>
                      <a:pt x="161" y="1026"/>
                    </a:lnTo>
                    <a:lnTo>
                      <a:pt x="171" y="1022"/>
                    </a:lnTo>
                    <a:lnTo>
                      <a:pt x="181" y="1016"/>
                    </a:lnTo>
                    <a:lnTo>
                      <a:pt x="190" y="1009"/>
                    </a:lnTo>
                    <a:lnTo>
                      <a:pt x="199" y="1002"/>
                    </a:lnTo>
                    <a:lnTo>
                      <a:pt x="206" y="993"/>
                    </a:lnTo>
                    <a:lnTo>
                      <a:pt x="212" y="984"/>
                    </a:lnTo>
                    <a:lnTo>
                      <a:pt x="219" y="974"/>
                    </a:lnTo>
                    <a:lnTo>
                      <a:pt x="224" y="964"/>
                    </a:lnTo>
                    <a:lnTo>
                      <a:pt x="227" y="953"/>
                    </a:lnTo>
                    <a:lnTo>
                      <a:pt x="230" y="942"/>
                    </a:lnTo>
                    <a:lnTo>
                      <a:pt x="231" y="931"/>
                    </a:lnTo>
                    <a:lnTo>
                      <a:pt x="232" y="919"/>
                    </a:lnTo>
                    <a:lnTo>
                      <a:pt x="232" y="117"/>
                    </a:lnTo>
                    <a:lnTo>
                      <a:pt x="231" y="105"/>
                    </a:lnTo>
                    <a:lnTo>
                      <a:pt x="230" y="95"/>
                    </a:lnTo>
                    <a:lnTo>
                      <a:pt x="227" y="83"/>
                    </a:lnTo>
                    <a:lnTo>
                      <a:pt x="224" y="72"/>
                    </a:lnTo>
                    <a:lnTo>
                      <a:pt x="219" y="62"/>
                    </a:lnTo>
                    <a:lnTo>
                      <a:pt x="212" y="52"/>
                    </a:lnTo>
                    <a:lnTo>
                      <a:pt x="206" y="43"/>
                    </a:lnTo>
                    <a:lnTo>
                      <a:pt x="199" y="34"/>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04" name="Freeform 255"/>
              <p:cNvSpPr>
                <a:spLocks/>
              </p:cNvSpPr>
              <p:nvPr/>
            </p:nvSpPr>
            <p:spPr bwMode="auto">
              <a:xfrm>
                <a:off x="1195" y="3074"/>
                <a:ext cx="299" cy="113"/>
              </a:xfrm>
              <a:custGeom>
                <a:avLst/>
                <a:gdLst>
                  <a:gd name="T0" fmla="*/ 0 w 896"/>
                  <a:gd name="T1" fmla="*/ 0 h 340"/>
                  <a:gd name="T2" fmla="*/ 0 w 896"/>
                  <a:gd name="T3" fmla="*/ 0 h 340"/>
                  <a:gd name="T4" fmla="*/ 0 w 896"/>
                  <a:gd name="T5" fmla="*/ 0 h 340"/>
                  <a:gd name="T6" fmla="*/ 0 w 896"/>
                  <a:gd name="T7" fmla="*/ 0 h 340"/>
                  <a:gd name="T8" fmla="*/ 0 w 896"/>
                  <a:gd name="T9" fmla="*/ 0 h 340"/>
                  <a:gd name="T10" fmla="*/ 0 w 896"/>
                  <a:gd name="T11" fmla="*/ 0 h 340"/>
                  <a:gd name="T12" fmla="*/ 0 w 896"/>
                  <a:gd name="T13" fmla="*/ 0 h 340"/>
                  <a:gd name="T14" fmla="*/ 0 w 896"/>
                  <a:gd name="T15" fmla="*/ 0 h 340"/>
                  <a:gd name="T16" fmla="*/ 0 w 896"/>
                  <a:gd name="T17" fmla="*/ 0 h 340"/>
                  <a:gd name="T18" fmla="*/ 0 w 896"/>
                  <a:gd name="T19" fmla="*/ 0 h 340"/>
                  <a:gd name="T20" fmla="*/ 0 w 896"/>
                  <a:gd name="T21" fmla="*/ 0 h 340"/>
                  <a:gd name="T22" fmla="*/ 0 w 896"/>
                  <a:gd name="T23" fmla="*/ 0 h 340"/>
                  <a:gd name="T24" fmla="*/ 0 w 896"/>
                  <a:gd name="T25" fmla="*/ 0 h 340"/>
                  <a:gd name="T26" fmla="*/ 0 w 896"/>
                  <a:gd name="T27" fmla="*/ 0 h 340"/>
                  <a:gd name="T28" fmla="*/ 0 w 896"/>
                  <a:gd name="T29" fmla="*/ 0 h 340"/>
                  <a:gd name="T30" fmla="*/ 0 w 896"/>
                  <a:gd name="T31" fmla="*/ 0 h 340"/>
                  <a:gd name="T32" fmla="*/ 0 w 896"/>
                  <a:gd name="T33" fmla="*/ 0 h 340"/>
                  <a:gd name="T34" fmla="*/ 0 w 896"/>
                  <a:gd name="T35" fmla="*/ 0 h 340"/>
                  <a:gd name="T36" fmla="*/ 0 w 896"/>
                  <a:gd name="T37" fmla="*/ 0 h 340"/>
                  <a:gd name="T38" fmla="*/ 0 w 896"/>
                  <a:gd name="T39" fmla="*/ 0 h 340"/>
                  <a:gd name="T40" fmla="*/ 0 w 896"/>
                  <a:gd name="T41" fmla="*/ 0 h 340"/>
                  <a:gd name="T42" fmla="*/ 0 w 896"/>
                  <a:gd name="T43" fmla="*/ 0 h 340"/>
                  <a:gd name="T44" fmla="*/ 0 w 896"/>
                  <a:gd name="T45" fmla="*/ 0 h 340"/>
                  <a:gd name="T46" fmla="*/ 0 w 896"/>
                  <a:gd name="T47" fmla="*/ 0 h 340"/>
                  <a:gd name="T48" fmla="*/ 0 w 896"/>
                  <a:gd name="T49" fmla="*/ 0 h 340"/>
                  <a:gd name="T50" fmla="*/ 0 w 896"/>
                  <a:gd name="T51" fmla="*/ 0 h 340"/>
                  <a:gd name="T52" fmla="*/ 0 w 896"/>
                  <a:gd name="T53" fmla="*/ 0 h 340"/>
                  <a:gd name="T54" fmla="*/ 0 w 896"/>
                  <a:gd name="T55" fmla="*/ 0 h 340"/>
                  <a:gd name="T56" fmla="*/ 0 w 896"/>
                  <a:gd name="T57" fmla="*/ 0 h 340"/>
                  <a:gd name="T58" fmla="*/ 0 w 896"/>
                  <a:gd name="T59" fmla="*/ 0 h 340"/>
                  <a:gd name="T60" fmla="*/ 0 w 896"/>
                  <a:gd name="T61" fmla="*/ 0 h 340"/>
                  <a:gd name="T62" fmla="*/ 0 w 896"/>
                  <a:gd name="T63" fmla="*/ 0 h 340"/>
                  <a:gd name="T64" fmla="*/ 0 w 896"/>
                  <a:gd name="T65" fmla="*/ 0 h 340"/>
                  <a:gd name="T66" fmla="*/ 0 w 896"/>
                  <a:gd name="T67" fmla="*/ 0 h 340"/>
                  <a:gd name="T68" fmla="*/ 0 w 896"/>
                  <a:gd name="T69" fmla="*/ 0 h 340"/>
                  <a:gd name="T70" fmla="*/ 0 w 896"/>
                  <a:gd name="T71" fmla="*/ 0 h 340"/>
                  <a:gd name="T72" fmla="*/ 0 w 896"/>
                  <a:gd name="T73" fmla="*/ 0 h 340"/>
                  <a:gd name="T74" fmla="*/ 0 w 896"/>
                  <a:gd name="T75" fmla="*/ 0 h 340"/>
                  <a:gd name="T76" fmla="*/ 0 w 896"/>
                  <a:gd name="T77" fmla="*/ 0 h 340"/>
                  <a:gd name="T78" fmla="*/ 0 w 896"/>
                  <a:gd name="T79" fmla="*/ 0 h 340"/>
                  <a:gd name="T80" fmla="*/ 0 w 896"/>
                  <a:gd name="T81" fmla="*/ 0 h 340"/>
                  <a:gd name="T82" fmla="*/ 0 w 896"/>
                  <a:gd name="T83" fmla="*/ 0 h 340"/>
                  <a:gd name="T84" fmla="*/ 0 w 896"/>
                  <a:gd name="T85" fmla="*/ 0 h 340"/>
                  <a:gd name="T86" fmla="*/ 0 w 896"/>
                  <a:gd name="T87" fmla="*/ 0 h 340"/>
                  <a:gd name="T88" fmla="*/ 0 w 896"/>
                  <a:gd name="T89" fmla="*/ 0 h 340"/>
                  <a:gd name="T90" fmla="*/ 0 w 896"/>
                  <a:gd name="T91" fmla="*/ 0 h 340"/>
                  <a:gd name="T92" fmla="*/ 0 w 896"/>
                  <a:gd name="T93" fmla="*/ 0 h 340"/>
                  <a:gd name="T94" fmla="*/ 0 w 896"/>
                  <a:gd name="T95" fmla="*/ 0 h 340"/>
                  <a:gd name="T96" fmla="*/ 0 w 896"/>
                  <a:gd name="T97" fmla="*/ 0 h 340"/>
                  <a:gd name="T98" fmla="*/ 0 w 896"/>
                  <a:gd name="T99" fmla="*/ 0 h 3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96"/>
                  <a:gd name="T151" fmla="*/ 0 h 340"/>
                  <a:gd name="T152" fmla="*/ 896 w 896"/>
                  <a:gd name="T153" fmla="*/ 340 h 34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96" h="340">
                    <a:moveTo>
                      <a:pt x="825" y="132"/>
                    </a:moveTo>
                    <a:lnTo>
                      <a:pt x="809" y="117"/>
                    </a:lnTo>
                    <a:lnTo>
                      <a:pt x="791" y="102"/>
                    </a:lnTo>
                    <a:lnTo>
                      <a:pt x="773" y="89"/>
                    </a:lnTo>
                    <a:lnTo>
                      <a:pt x="753" y="77"/>
                    </a:lnTo>
                    <a:lnTo>
                      <a:pt x="732" y="65"/>
                    </a:lnTo>
                    <a:lnTo>
                      <a:pt x="710" y="53"/>
                    </a:lnTo>
                    <a:lnTo>
                      <a:pt x="687" y="44"/>
                    </a:lnTo>
                    <a:lnTo>
                      <a:pt x="663" y="35"/>
                    </a:lnTo>
                    <a:lnTo>
                      <a:pt x="639" y="27"/>
                    </a:lnTo>
                    <a:lnTo>
                      <a:pt x="613" y="20"/>
                    </a:lnTo>
                    <a:lnTo>
                      <a:pt x="587" y="14"/>
                    </a:lnTo>
                    <a:lnTo>
                      <a:pt x="560" y="9"/>
                    </a:lnTo>
                    <a:lnTo>
                      <a:pt x="534" y="5"/>
                    </a:lnTo>
                    <a:lnTo>
                      <a:pt x="505" y="2"/>
                    </a:lnTo>
                    <a:lnTo>
                      <a:pt x="477" y="1"/>
                    </a:lnTo>
                    <a:lnTo>
                      <a:pt x="449" y="0"/>
                    </a:lnTo>
                    <a:lnTo>
                      <a:pt x="403" y="1"/>
                    </a:lnTo>
                    <a:lnTo>
                      <a:pt x="359" y="7"/>
                    </a:lnTo>
                    <a:lnTo>
                      <a:pt x="315" y="13"/>
                    </a:lnTo>
                    <a:lnTo>
                      <a:pt x="275" y="24"/>
                    </a:lnTo>
                    <a:lnTo>
                      <a:pt x="236" y="35"/>
                    </a:lnTo>
                    <a:lnTo>
                      <a:pt x="199" y="50"/>
                    </a:lnTo>
                    <a:lnTo>
                      <a:pt x="164" y="67"/>
                    </a:lnTo>
                    <a:lnTo>
                      <a:pt x="132" y="85"/>
                    </a:lnTo>
                    <a:lnTo>
                      <a:pt x="103" y="106"/>
                    </a:lnTo>
                    <a:lnTo>
                      <a:pt x="77" y="128"/>
                    </a:lnTo>
                    <a:lnTo>
                      <a:pt x="55" y="153"/>
                    </a:lnTo>
                    <a:lnTo>
                      <a:pt x="35" y="177"/>
                    </a:lnTo>
                    <a:lnTo>
                      <a:pt x="21" y="205"/>
                    </a:lnTo>
                    <a:lnTo>
                      <a:pt x="10" y="232"/>
                    </a:lnTo>
                    <a:lnTo>
                      <a:pt x="3" y="261"/>
                    </a:lnTo>
                    <a:lnTo>
                      <a:pt x="0" y="291"/>
                    </a:lnTo>
                    <a:lnTo>
                      <a:pt x="0" y="308"/>
                    </a:lnTo>
                    <a:lnTo>
                      <a:pt x="0" y="340"/>
                    </a:lnTo>
                    <a:lnTo>
                      <a:pt x="33" y="340"/>
                    </a:lnTo>
                    <a:lnTo>
                      <a:pt x="50" y="340"/>
                    </a:lnTo>
                    <a:lnTo>
                      <a:pt x="846" y="340"/>
                    </a:lnTo>
                    <a:lnTo>
                      <a:pt x="863" y="340"/>
                    </a:lnTo>
                    <a:lnTo>
                      <a:pt x="896" y="340"/>
                    </a:lnTo>
                    <a:lnTo>
                      <a:pt x="896" y="308"/>
                    </a:lnTo>
                    <a:lnTo>
                      <a:pt x="896" y="291"/>
                    </a:lnTo>
                    <a:lnTo>
                      <a:pt x="895" y="269"/>
                    </a:lnTo>
                    <a:lnTo>
                      <a:pt x="892" y="248"/>
                    </a:lnTo>
                    <a:lnTo>
                      <a:pt x="886" y="227"/>
                    </a:lnTo>
                    <a:lnTo>
                      <a:pt x="878" y="207"/>
                    </a:lnTo>
                    <a:lnTo>
                      <a:pt x="869" y="188"/>
                    </a:lnTo>
                    <a:lnTo>
                      <a:pt x="856" y="168"/>
                    </a:lnTo>
                    <a:lnTo>
                      <a:pt x="842" y="150"/>
                    </a:lnTo>
                    <a:lnTo>
                      <a:pt x="825" y="132"/>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05" name="Freeform 256"/>
              <p:cNvSpPr>
                <a:spLocks/>
              </p:cNvSpPr>
              <p:nvPr/>
            </p:nvSpPr>
            <p:spPr bwMode="auto">
              <a:xfrm>
                <a:off x="1307" y="2742"/>
                <a:ext cx="78" cy="78"/>
              </a:xfrm>
              <a:custGeom>
                <a:avLst/>
                <a:gdLst>
                  <a:gd name="T0" fmla="*/ 0 w 233"/>
                  <a:gd name="T1" fmla="*/ 0 h 233"/>
                  <a:gd name="T2" fmla="*/ 0 w 233"/>
                  <a:gd name="T3" fmla="*/ 0 h 233"/>
                  <a:gd name="T4" fmla="*/ 0 w 233"/>
                  <a:gd name="T5" fmla="*/ 0 h 233"/>
                  <a:gd name="T6" fmla="*/ 0 w 233"/>
                  <a:gd name="T7" fmla="*/ 0 h 233"/>
                  <a:gd name="T8" fmla="*/ 0 w 233"/>
                  <a:gd name="T9" fmla="*/ 0 h 233"/>
                  <a:gd name="T10" fmla="*/ 0 w 233"/>
                  <a:gd name="T11" fmla="*/ 0 h 233"/>
                  <a:gd name="T12" fmla="*/ 0 w 233"/>
                  <a:gd name="T13" fmla="*/ 0 h 233"/>
                  <a:gd name="T14" fmla="*/ 0 w 233"/>
                  <a:gd name="T15" fmla="*/ 0 h 233"/>
                  <a:gd name="T16" fmla="*/ 0 w 233"/>
                  <a:gd name="T17" fmla="*/ 0 h 233"/>
                  <a:gd name="T18" fmla="*/ 0 w 233"/>
                  <a:gd name="T19" fmla="*/ 0 h 233"/>
                  <a:gd name="T20" fmla="*/ 0 w 233"/>
                  <a:gd name="T21" fmla="*/ 0 h 233"/>
                  <a:gd name="T22" fmla="*/ 0 w 233"/>
                  <a:gd name="T23" fmla="*/ 0 h 233"/>
                  <a:gd name="T24" fmla="*/ 0 w 233"/>
                  <a:gd name="T25" fmla="*/ 0 h 233"/>
                  <a:gd name="T26" fmla="*/ 0 w 233"/>
                  <a:gd name="T27" fmla="*/ 0 h 233"/>
                  <a:gd name="T28" fmla="*/ 0 w 233"/>
                  <a:gd name="T29" fmla="*/ 0 h 233"/>
                  <a:gd name="T30" fmla="*/ 0 w 233"/>
                  <a:gd name="T31" fmla="*/ 0 h 233"/>
                  <a:gd name="T32" fmla="*/ 0 w 233"/>
                  <a:gd name="T33" fmla="*/ 0 h 233"/>
                  <a:gd name="T34" fmla="*/ 0 w 233"/>
                  <a:gd name="T35" fmla="*/ 0 h 233"/>
                  <a:gd name="T36" fmla="*/ 0 w 233"/>
                  <a:gd name="T37" fmla="*/ 0 h 233"/>
                  <a:gd name="T38" fmla="*/ 0 w 233"/>
                  <a:gd name="T39" fmla="*/ 0 h 233"/>
                  <a:gd name="T40" fmla="*/ 0 w 233"/>
                  <a:gd name="T41" fmla="*/ 0 h 233"/>
                  <a:gd name="T42" fmla="*/ 0 w 233"/>
                  <a:gd name="T43" fmla="*/ 0 h 233"/>
                  <a:gd name="T44" fmla="*/ 0 w 233"/>
                  <a:gd name="T45" fmla="*/ 0 h 233"/>
                  <a:gd name="T46" fmla="*/ 0 w 233"/>
                  <a:gd name="T47" fmla="*/ 0 h 233"/>
                  <a:gd name="T48" fmla="*/ 0 w 233"/>
                  <a:gd name="T49" fmla="*/ 0 h 233"/>
                  <a:gd name="T50" fmla="*/ 0 w 233"/>
                  <a:gd name="T51" fmla="*/ 0 h 233"/>
                  <a:gd name="T52" fmla="*/ 0 w 233"/>
                  <a:gd name="T53" fmla="*/ 0 h 233"/>
                  <a:gd name="T54" fmla="*/ 0 w 233"/>
                  <a:gd name="T55" fmla="*/ 0 h 233"/>
                  <a:gd name="T56" fmla="*/ 0 w 233"/>
                  <a:gd name="T57" fmla="*/ 0 h 233"/>
                  <a:gd name="T58" fmla="*/ 0 w 233"/>
                  <a:gd name="T59" fmla="*/ 0 h 233"/>
                  <a:gd name="T60" fmla="*/ 0 w 233"/>
                  <a:gd name="T61" fmla="*/ 0 h 233"/>
                  <a:gd name="T62" fmla="*/ 0 w 233"/>
                  <a:gd name="T63" fmla="*/ 0 h 233"/>
                  <a:gd name="T64" fmla="*/ 0 w 233"/>
                  <a:gd name="T65" fmla="*/ 0 h 233"/>
                  <a:gd name="T66" fmla="*/ 0 w 233"/>
                  <a:gd name="T67" fmla="*/ 0 h 233"/>
                  <a:gd name="T68" fmla="*/ 0 w 233"/>
                  <a:gd name="T69" fmla="*/ 0 h 233"/>
                  <a:gd name="T70" fmla="*/ 0 w 233"/>
                  <a:gd name="T71" fmla="*/ 0 h 233"/>
                  <a:gd name="T72" fmla="*/ 0 w 233"/>
                  <a:gd name="T73" fmla="*/ 0 h 233"/>
                  <a:gd name="T74" fmla="*/ 0 w 233"/>
                  <a:gd name="T75" fmla="*/ 0 h 233"/>
                  <a:gd name="T76" fmla="*/ 0 w 233"/>
                  <a:gd name="T77" fmla="*/ 0 h 233"/>
                  <a:gd name="T78" fmla="*/ 0 w 233"/>
                  <a:gd name="T79" fmla="*/ 0 h 233"/>
                  <a:gd name="T80" fmla="*/ 0 w 233"/>
                  <a:gd name="T81" fmla="*/ 0 h 233"/>
                  <a:gd name="T82" fmla="*/ 0 w 233"/>
                  <a:gd name="T83" fmla="*/ 0 h 233"/>
                  <a:gd name="T84" fmla="*/ 0 w 233"/>
                  <a:gd name="T85" fmla="*/ 0 h 233"/>
                  <a:gd name="T86" fmla="*/ 0 w 233"/>
                  <a:gd name="T87" fmla="*/ 0 h 233"/>
                  <a:gd name="T88" fmla="*/ 0 w 233"/>
                  <a:gd name="T89" fmla="*/ 0 h 233"/>
                  <a:gd name="T90" fmla="*/ 0 w 233"/>
                  <a:gd name="T91" fmla="*/ 0 h 233"/>
                  <a:gd name="T92" fmla="*/ 0 w 233"/>
                  <a:gd name="T93" fmla="*/ 0 h 233"/>
                  <a:gd name="T94" fmla="*/ 0 w 233"/>
                  <a:gd name="T95" fmla="*/ 0 h 233"/>
                  <a:gd name="T96" fmla="*/ 0 w 233"/>
                  <a:gd name="T97" fmla="*/ 0 h 233"/>
                  <a:gd name="T98" fmla="*/ 0 w 233"/>
                  <a:gd name="T99" fmla="*/ 0 h 233"/>
                  <a:gd name="T100" fmla="*/ 0 w 233"/>
                  <a:gd name="T101" fmla="*/ 0 h 233"/>
                  <a:gd name="T102" fmla="*/ 0 w 233"/>
                  <a:gd name="T103" fmla="*/ 0 h 233"/>
                  <a:gd name="T104" fmla="*/ 0 w 233"/>
                  <a:gd name="T105" fmla="*/ 0 h 233"/>
                  <a:gd name="T106" fmla="*/ 0 w 233"/>
                  <a:gd name="T107" fmla="*/ 0 h 233"/>
                  <a:gd name="T108" fmla="*/ 0 w 233"/>
                  <a:gd name="T109" fmla="*/ 0 h 233"/>
                  <a:gd name="T110" fmla="*/ 0 w 233"/>
                  <a:gd name="T111" fmla="*/ 0 h 233"/>
                  <a:gd name="T112" fmla="*/ 0 w 233"/>
                  <a:gd name="T113" fmla="*/ 0 h 23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33"/>
                  <a:gd name="T172" fmla="*/ 0 h 233"/>
                  <a:gd name="T173" fmla="*/ 233 w 233"/>
                  <a:gd name="T174" fmla="*/ 233 h 23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33" h="233">
                    <a:moveTo>
                      <a:pt x="199" y="34"/>
                    </a:moveTo>
                    <a:lnTo>
                      <a:pt x="190" y="26"/>
                    </a:lnTo>
                    <a:lnTo>
                      <a:pt x="181" y="20"/>
                    </a:lnTo>
                    <a:lnTo>
                      <a:pt x="171" y="14"/>
                    </a:lnTo>
                    <a:lnTo>
                      <a:pt x="162" y="8"/>
                    </a:lnTo>
                    <a:lnTo>
                      <a:pt x="151" y="5"/>
                    </a:lnTo>
                    <a:lnTo>
                      <a:pt x="139" y="2"/>
                    </a:lnTo>
                    <a:lnTo>
                      <a:pt x="129" y="1"/>
                    </a:lnTo>
                    <a:lnTo>
                      <a:pt x="117" y="0"/>
                    </a:lnTo>
                    <a:lnTo>
                      <a:pt x="94" y="2"/>
                    </a:lnTo>
                    <a:lnTo>
                      <a:pt x="72" y="9"/>
                    </a:lnTo>
                    <a:lnTo>
                      <a:pt x="51" y="20"/>
                    </a:lnTo>
                    <a:lnTo>
                      <a:pt x="34" y="34"/>
                    </a:lnTo>
                    <a:lnTo>
                      <a:pt x="21" y="52"/>
                    </a:lnTo>
                    <a:lnTo>
                      <a:pt x="10" y="71"/>
                    </a:lnTo>
                    <a:lnTo>
                      <a:pt x="3" y="93"/>
                    </a:lnTo>
                    <a:lnTo>
                      <a:pt x="0" y="116"/>
                    </a:lnTo>
                    <a:lnTo>
                      <a:pt x="2" y="128"/>
                    </a:lnTo>
                    <a:lnTo>
                      <a:pt x="3" y="140"/>
                    </a:lnTo>
                    <a:lnTo>
                      <a:pt x="6" y="150"/>
                    </a:lnTo>
                    <a:lnTo>
                      <a:pt x="9" y="161"/>
                    </a:lnTo>
                    <a:lnTo>
                      <a:pt x="14" y="171"/>
                    </a:lnTo>
                    <a:lnTo>
                      <a:pt x="20" y="181"/>
                    </a:lnTo>
                    <a:lnTo>
                      <a:pt x="27" y="191"/>
                    </a:lnTo>
                    <a:lnTo>
                      <a:pt x="34" y="199"/>
                    </a:lnTo>
                    <a:lnTo>
                      <a:pt x="43" y="206"/>
                    </a:lnTo>
                    <a:lnTo>
                      <a:pt x="52" y="214"/>
                    </a:lnTo>
                    <a:lnTo>
                      <a:pt x="62" y="219"/>
                    </a:lnTo>
                    <a:lnTo>
                      <a:pt x="73" y="224"/>
                    </a:lnTo>
                    <a:lnTo>
                      <a:pt x="83" y="228"/>
                    </a:lnTo>
                    <a:lnTo>
                      <a:pt x="94" y="231"/>
                    </a:lnTo>
                    <a:lnTo>
                      <a:pt x="105" y="232"/>
                    </a:lnTo>
                    <a:lnTo>
                      <a:pt x="117" y="233"/>
                    </a:lnTo>
                    <a:lnTo>
                      <a:pt x="129" y="232"/>
                    </a:lnTo>
                    <a:lnTo>
                      <a:pt x="139" y="231"/>
                    </a:lnTo>
                    <a:lnTo>
                      <a:pt x="151" y="228"/>
                    </a:lnTo>
                    <a:lnTo>
                      <a:pt x="162" y="224"/>
                    </a:lnTo>
                    <a:lnTo>
                      <a:pt x="171" y="219"/>
                    </a:lnTo>
                    <a:lnTo>
                      <a:pt x="181" y="214"/>
                    </a:lnTo>
                    <a:lnTo>
                      <a:pt x="190" y="206"/>
                    </a:lnTo>
                    <a:lnTo>
                      <a:pt x="199" y="199"/>
                    </a:lnTo>
                    <a:lnTo>
                      <a:pt x="206" y="191"/>
                    </a:lnTo>
                    <a:lnTo>
                      <a:pt x="214" y="181"/>
                    </a:lnTo>
                    <a:lnTo>
                      <a:pt x="219" y="171"/>
                    </a:lnTo>
                    <a:lnTo>
                      <a:pt x="224" y="161"/>
                    </a:lnTo>
                    <a:lnTo>
                      <a:pt x="227" y="150"/>
                    </a:lnTo>
                    <a:lnTo>
                      <a:pt x="231" y="140"/>
                    </a:lnTo>
                    <a:lnTo>
                      <a:pt x="232" y="128"/>
                    </a:lnTo>
                    <a:lnTo>
                      <a:pt x="233" y="116"/>
                    </a:lnTo>
                    <a:lnTo>
                      <a:pt x="232" y="105"/>
                    </a:lnTo>
                    <a:lnTo>
                      <a:pt x="231" y="94"/>
                    </a:lnTo>
                    <a:lnTo>
                      <a:pt x="227" y="82"/>
                    </a:lnTo>
                    <a:lnTo>
                      <a:pt x="224" y="72"/>
                    </a:lnTo>
                    <a:lnTo>
                      <a:pt x="219" y="61"/>
                    </a:lnTo>
                    <a:lnTo>
                      <a:pt x="214" y="52"/>
                    </a:lnTo>
                    <a:lnTo>
                      <a:pt x="206" y="42"/>
                    </a:lnTo>
                    <a:lnTo>
                      <a:pt x="199" y="34"/>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06" name="Freeform 257"/>
              <p:cNvSpPr>
                <a:spLocks/>
              </p:cNvSpPr>
              <p:nvPr/>
            </p:nvSpPr>
            <p:spPr bwMode="auto">
              <a:xfrm>
                <a:off x="1318" y="2753"/>
                <a:ext cx="56" cy="56"/>
              </a:xfrm>
              <a:custGeom>
                <a:avLst/>
                <a:gdLst>
                  <a:gd name="T0" fmla="*/ 0 w 167"/>
                  <a:gd name="T1" fmla="*/ 0 h 166"/>
                  <a:gd name="T2" fmla="*/ 0 w 167"/>
                  <a:gd name="T3" fmla="*/ 0 h 166"/>
                  <a:gd name="T4" fmla="*/ 0 w 167"/>
                  <a:gd name="T5" fmla="*/ 0 h 166"/>
                  <a:gd name="T6" fmla="*/ 0 w 167"/>
                  <a:gd name="T7" fmla="*/ 0 h 166"/>
                  <a:gd name="T8" fmla="*/ 0 w 167"/>
                  <a:gd name="T9" fmla="*/ 0 h 166"/>
                  <a:gd name="T10" fmla="*/ 0 w 167"/>
                  <a:gd name="T11" fmla="*/ 0 h 166"/>
                  <a:gd name="T12" fmla="*/ 0 w 167"/>
                  <a:gd name="T13" fmla="*/ 0 h 166"/>
                  <a:gd name="T14" fmla="*/ 0 w 167"/>
                  <a:gd name="T15" fmla="*/ 0 h 166"/>
                  <a:gd name="T16" fmla="*/ 0 w 167"/>
                  <a:gd name="T17" fmla="*/ 0 h 166"/>
                  <a:gd name="T18" fmla="*/ 0 w 167"/>
                  <a:gd name="T19" fmla="*/ 0 h 166"/>
                  <a:gd name="T20" fmla="*/ 0 w 167"/>
                  <a:gd name="T21" fmla="*/ 0 h 166"/>
                  <a:gd name="T22" fmla="*/ 0 w 167"/>
                  <a:gd name="T23" fmla="*/ 0 h 166"/>
                  <a:gd name="T24" fmla="*/ 0 w 167"/>
                  <a:gd name="T25" fmla="*/ 0 h 166"/>
                  <a:gd name="T26" fmla="*/ 0 w 167"/>
                  <a:gd name="T27" fmla="*/ 0 h 166"/>
                  <a:gd name="T28" fmla="*/ 0 w 167"/>
                  <a:gd name="T29" fmla="*/ 0 h 166"/>
                  <a:gd name="T30" fmla="*/ 0 w 167"/>
                  <a:gd name="T31" fmla="*/ 0 h 166"/>
                  <a:gd name="T32" fmla="*/ 0 w 167"/>
                  <a:gd name="T33" fmla="*/ 0 h 166"/>
                  <a:gd name="T34" fmla="*/ 0 w 167"/>
                  <a:gd name="T35" fmla="*/ 0 h 166"/>
                  <a:gd name="T36" fmla="*/ 0 w 167"/>
                  <a:gd name="T37" fmla="*/ 0 h 166"/>
                  <a:gd name="T38" fmla="*/ 0 w 167"/>
                  <a:gd name="T39" fmla="*/ 0 h 166"/>
                  <a:gd name="T40" fmla="*/ 0 w 167"/>
                  <a:gd name="T41" fmla="*/ 0 h 166"/>
                  <a:gd name="T42" fmla="*/ 0 w 167"/>
                  <a:gd name="T43" fmla="*/ 0 h 166"/>
                  <a:gd name="T44" fmla="*/ 0 w 167"/>
                  <a:gd name="T45" fmla="*/ 0 h 166"/>
                  <a:gd name="T46" fmla="*/ 0 w 167"/>
                  <a:gd name="T47" fmla="*/ 0 h 166"/>
                  <a:gd name="T48" fmla="*/ 0 w 167"/>
                  <a:gd name="T49" fmla="*/ 0 h 166"/>
                  <a:gd name="T50" fmla="*/ 0 w 167"/>
                  <a:gd name="T51" fmla="*/ 0 h 166"/>
                  <a:gd name="T52" fmla="*/ 0 w 167"/>
                  <a:gd name="T53" fmla="*/ 0 h 166"/>
                  <a:gd name="T54" fmla="*/ 0 w 167"/>
                  <a:gd name="T55" fmla="*/ 0 h 166"/>
                  <a:gd name="T56" fmla="*/ 0 w 167"/>
                  <a:gd name="T57" fmla="*/ 0 h 166"/>
                  <a:gd name="T58" fmla="*/ 0 w 167"/>
                  <a:gd name="T59" fmla="*/ 0 h 166"/>
                  <a:gd name="T60" fmla="*/ 0 w 167"/>
                  <a:gd name="T61" fmla="*/ 0 h 166"/>
                  <a:gd name="T62" fmla="*/ 0 w 167"/>
                  <a:gd name="T63" fmla="*/ 0 h 166"/>
                  <a:gd name="T64" fmla="*/ 0 w 167"/>
                  <a:gd name="T65" fmla="*/ 0 h 166"/>
                  <a:gd name="T66" fmla="*/ 0 w 167"/>
                  <a:gd name="T67" fmla="*/ 0 h 166"/>
                  <a:gd name="T68" fmla="*/ 0 w 167"/>
                  <a:gd name="T69" fmla="*/ 0 h 166"/>
                  <a:gd name="T70" fmla="*/ 0 w 167"/>
                  <a:gd name="T71" fmla="*/ 0 h 166"/>
                  <a:gd name="T72" fmla="*/ 0 w 167"/>
                  <a:gd name="T73" fmla="*/ 0 h 166"/>
                  <a:gd name="T74" fmla="*/ 0 w 167"/>
                  <a:gd name="T75" fmla="*/ 0 h 166"/>
                  <a:gd name="T76" fmla="*/ 0 w 167"/>
                  <a:gd name="T77" fmla="*/ 0 h 166"/>
                  <a:gd name="T78" fmla="*/ 0 w 167"/>
                  <a:gd name="T79" fmla="*/ 0 h 166"/>
                  <a:gd name="T80" fmla="*/ 0 w 167"/>
                  <a:gd name="T81" fmla="*/ 0 h 166"/>
                  <a:gd name="T82" fmla="*/ 0 w 167"/>
                  <a:gd name="T83" fmla="*/ 0 h 166"/>
                  <a:gd name="T84" fmla="*/ 0 w 167"/>
                  <a:gd name="T85" fmla="*/ 0 h 166"/>
                  <a:gd name="T86" fmla="*/ 0 w 167"/>
                  <a:gd name="T87" fmla="*/ 0 h 166"/>
                  <a:gd name="T88" fmla="*/ 0 w 167"/>
                  <a:gd name="T89" fmla="*/ 0 h 16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7"/>
                  <a:gd name="T136" fmla="*/ 0 h 166"/>
                  <a:gd name="T137" fmla="*/ 167 w 167"/>
                  <a:gd name="T138" fmla="*/ 166 h 16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7" h="166">
                    <a:moveTo>
                      <a:pt x="84" y="166"/>
                    </a:moveTo>
                    <a:lnTo>
                      <a:pt x="93" y="166"/>
                    </a:lnTo>
                    <a:lnTo>
                      <a:pt x="100" y="165"/>
                    </a:lnTo>
                    <a:lnTo>
                      <a:pt x="108" y="163"/>
                    </a:lnTo>
                    <a:lnTo>
                      <a:pt x="116" y="160"/>
                    </a:lnTo>
                    <a:lnTo>
                      <a:pt x="123" y="157"/>
                    </a:lnTo>
                    <a:lnTo>
                      <a:pt x="130" y="152"/>
                    </a:lnTo>
                    <a:lnTo>
                      <a:pt x="136" y="147"/>
                    </a:lnTo>
                    <a:lnTo>
                      <a:pt x="142" y="142"/>
                    </a:lnTo>
                    <a:lnTo>
                      <a:pt x="153" y="129"/>
                    </a:lnTo>
                    <a:lnTo>
                      <a:pt x="160" y="114"/>
                    </a:lnTo>
                    <a:lnTo>
                      <a:pt x="165" y="98"/>
                    </a:lnTo>
                    <a:lnTo>
                      <a:pt x="167" y="82"/>
                    </a:lnTo>
                    <a:lnTo>
                      <a:pt x="165" y="66"/>
                    </a:lnTo>
                    <a:lnTo>
                      <a:pt x="160" y="51"/>
                    </a:lnTo>
                    <a:lnTo>
                      <a:pt x="153" y="37"/>
                    </a:lnTo>
                    <a:lnTo>
                      <a:pt x="142" y="24"/>
                    </a:lnTo>
                    <a:lnTo>
                      <a:pt x="136" y="19"/>
                    </a:lnTo>
                    <a:lnTo>
                      <a:pt x="130" y="13"/>
                    </a:lnTo>
                    <a:lnTo>
                      <a:pt x="123" y="9"/>
                    </a:lnTo>
                    <a:lnTo>
                      <a:pt x="116" y="6"/>
                    </a:lnTo>
                    <a:lnTo>
                      <a:pt x="108" y="3"/>
                    </a:lnTo>
                    <a:lnTo>
                      <a:pt x="100" y="1"/>
                    </a:lnTo>
                    <a:lnTo>
                      <a:pt x="93" y="0"/>
                    </a:lnTo>
                    <a:lnTo>
                      <a:pt x="84" y="0"/>
                    </a:lnTo>
                    <a:lnTo>
                      <a:pt x="67" y="2"/>
                    </a:lnTo>
                    <a:lnTo>
                      <a:pt x="51" y="6"/>
                    </a:lnTo>
                    <a:lnTo>
                      <a:pt x="37" y="13"/>
                    </a:lnTo>
                    <a:lnTo>
                      <a:pt x="25" y="24"/>
                    </a:lnTo>
                    <a:lnTo>
                      <a:pt x="14" y="36"/>
                    </a:lnTo>
                    <a:lnTo>
                      <a:pt x="7" y="51"/>
                    </a:lnTo>
                    <a:lnTo>
                      <a:pt x="2" y="65"/>
                    </a:lnTo>
                    <a:lnTo>
                      <a:pt x="0" y="82"/>
                    </a:lnTo>
                    <a:lnTo>
                      <a:pt x="1" y="98"/>
                    </a:lnTo>
                    <a:lnTo>
                      <a:pt x="7" y="114"/>
                    </a:lnTo>
                    <a:lnTo>
                      <a:pt x="14" y="129"/>
                    </a:lnTo>
                    <a:lnTo>
                      <a:pt x="25" y="142"/>
                    </a:lnTo>
                    <a:lnTo>
                      <a:pt x="31" y="147"/>
                    </a:lnTo>
                    <a:lnTo>
                      <a:pt x="37" y="152"/>
                    </a:lnTo>
                    <a:lnTo>
                      <a:pt x="45" y="157"/>
                    </a:lnTo>
                    <a:lnTo>
                      <a:pt x="52" y="160"/>
                    </a:lnTo>
                    <a:lnTo>
                      <a:pt x="60" y="163"/>
                    </a:lnTo>
                    <a:lnTo>
                      <a:pt x="68" y="165"/>
                    </a:lnTo>
                    <a:lnTo>
                      <a:pt x="76" y="166"/>
                    </a:lnTo>
                    <a:lnTo>
                      <a:pt x="84" y="16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07" name="Freeform 258"/>
              <p:cNvSpPr>
                <a:spLocks/>
              </p:cNvSpPr>
              <p:nvPr/>
            </p:nvSpPr>
            <p:spPr bwMode="auto">
              <a:xfrm>
                <a:off x="1329" y="2764"/>
                <a:ext cx="34" cy="34"/>
              </a:xfrm>
              <a:custGeom>
                <a:avLst/>
                <a:gdLst>
                  <a:gd name="T0" fmla="*/ 0 w 101"/>
                  <a:gd name="T1" fmla="*/ 0 h 100"/>
                  <a:gd name="T2" fmla="*/ 0 w 101"/>
                  <a:gd name="T3" fmla="*/ 0 h 100"/>
                  <a:gd name="T4" fmla="*/ 0 w 101"/>
                  <a:gd name="T5" fmla="*/ 0 h 100"/>
                  <a:gd name="T6" fmla="*/ 0 w 101"/>
                  <a:gd name="T7" fmla="*/ 0 h 100"/>
                  <a:gd name="T8" fmla="*/ 0 w 101"/>
                  <a:gd name="T9" fmla="*/ 0 h 100"/>
                  <a:gd name="T10" fmla="*/ 0 w 101"/>
                  <a:gd name="T11" fmla="*/ 0 h 100"/>
                  <a:gd name="T12" fmla="*/ 0 w 101"/>
                  <a:gd name="T13" fmla="*/ 0 h 100"/>
                  <a:gd name="T14" fmla="*/ 0 w 101"/>
                  <a:gd name="T15" fmla="*/ 0 h 100"/>
                  <a:gd name="T16" fmla="*/ 0 w 101"/>
                  <a:gd name="T17" fmla="*/ 0 h 100"/>
                  <a:gd name="T18" fmla="*/ 0 w 101"/>
                  <a:gd name="T19" fmla="*/ 0 h 100"/>
                  <a:gd name="T20" fmla="*/ 0 w 101"/>
                  <a:gd name="T21" fmla="*/ 0 h 100"/>
                  <a:gd name="T22" fmla="*/ 0 w 101"/>
                  <a:gd name="T23" fmla="*/ 0 h 100"/>
                  <a:gd name="T24" fmla="*/ 0 w 101"/>
                  <a:gd name="T25" fmla="*/ 0 h 100"/>
                  <a:gd name="T26" fmla="*/ 0 w 101"/>
                  <a:gd name="T27" fmla="*/ 0 h 100"/>
                  <a:gd name="T28" fmla="*/ 0 w 101"/>
                  <a:gd name="T29" fmla="*/ 0 h 100"/>
                  <a:gd name="T30" fmla="*/ 0 w 101"/>
                  <a:gd name="T31" fmla="*/ 0 h 100"/>
                  <a:gd name="T32" fmla="*/ 0 w 101"/>
                  <a:gd name="T33" fmla="*/ 0 h 100"/>
                  <a:gd name="T34" fmla="*/ 0 w 101"/>
                  <a:gd name="T35" fmla="*/ 0 h 100"/>
                  <a:gd name="T36" fmla="*/ 0 w 101"/>
                  <a:gd name="T37" fmla="*/ 0 h 100"/>
                  <a:gd name="T38" fmla="*/ 0 w 101"/>
                  <a:gd name="T39" fmla="*/ 0 h 100"/>
                  <a:gd name="T40" fmla="*/ 0 w 101"/>
                  <a:gd name="T41" fmla="*/ 0 h 100"/>
                  <a:gd name="T42" fmla="*/ 0 w 101"/>
                  <a:gd name="T43" fmla="*/ 0 h 100"/>
                  <a:gd name="T44" fmla="*/ 0 w 101"/>
                  <a:gd name="T45" fmla="*/ 0 h 100"/>
                  <a:gd name="T46" fmla="*/ 0 w 101"/>
                  <a:gd name="T47" fmla="*/ 0 h 100"/>
                  <a:gd name="T48" fmla="*/ 0 w 101"/>
                  <a:gd name="T49" fmla="*/ 0 h 100"/>
                  <a:gd name="T50" fmla="*/ 0 w 101"/>
                  <a:gd name="T51" fmla="*/ 0 h 100"/>
                  <a:gd name="T52" fmla="*/ 0 w 101"/>
                  <a:gd name="T53" fmla="*/ 0 h 100"/>
                  <a:gd name="T54" fmla="*/ 0 w 101"/>
                  <a:gd name="T55" fmla="*/ 0 h 100"/>
                  <a:gd name="T56" fmla="*/ 0 w 101"/>
                  <a:gd name="T57" fmla="*/ 0 h 100"/>
                  <a:gd name="T58" fmla="*/ 0 w 101"/>
                  <a:gd name="T59" fmla="*/ 0 h 100"/>
                  <a:gd name="T60" fmla="*/ 0 w 101"/>
                  <a:gd name="T61" fmla="*/ 0 h 100"/>
                  <a:gd name="T62" fmla="*/ 0 w 101"/>
                  <a:gd name="T63" fmla="*/ 0 h 100"/>
                  <a:gd name="T64" fmla="*/ 0 w 101"/>
                  <a:gd name="T65" fmla="*/ 0 h 100"/>
                  <a:gd name="T66" fmla="*/ 0 w 101"/>
                  <a:gd name="T67" fmla="*/ 0 h 100"/>
                  <a:gd name="T68" fmla="*/ 0 w 101"/>
                  <a:gd name="T69" fmla="*/ 0 h 100"/>
                  <a:gd name="T70" fmla="*/ 0 w 101"/>
                  <a:gd name="T71" fmla="*/ 0 h 100"/>
                  <a:gd name="T72" fmla="*/ 0 w 101"/>
                  <a:gd name="T73" fmla="*/ 0 h 100"/>
                  <a:gd name="T74" fmla="*/ 0 w 101"/>
                  <a:gd name="T75" fmla="*/ 0 h 100"/>
                  <a:gd name="T76" fmla="*/ 0 w 101"/>
                  <a:gd name="T77" fmla="*/ 0 h 100"/>
                  <a:gd name="T78" fmla="*/ 0 w 101"/>
                  <a:gd name="T79" fmla="*/ 0 h 100"/>
                  <a:gd name="T80" fmla="*/ 0 w 101"/>
                  <a:gd name="T81" fmla="*/ 0 h 100"/>
                  <a:gd name="T82" fmla="*/ 0 w 101"/>
                  <a:gd name="T83" fmla="*/ 0 h 100"/>
                  <a:gd name="T84" fmla="*/ 0 w 101"/>
                  <a:gd name="T85" fmla="*/ 0 h 100"/>
                  <a:gd name="T86" fmla="*/ 0 w 101"/>
                  <a:gd name="T87" fmla="*/ 0 h 100"/>
                  <a:gd name="T88" fmla="*/ 0 w 101"/>
                  <a:gd name="T89" fmla="*/ 0 h 1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1"/>
                  <a:gd name="T136" fmla="*/ 0 h 100"/>
                  <a:gd name="T137" fmla="*/ 101 w 101"/>
                  <a:gd name="T138" fmla="*/ 100 h 10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1" h="100">
                    <a:moveTo>
                      <a:pt x="0" y="49"/>
                    </a:moveTo>
                    <a:lnTo>
                      <a:pt x="1" y="40"/>
                    </a:lnTo>
                    <a:lnTo>
                      <a:pt x="4" y="30"/>
                    </a:lnTo>
                    <a:lnTo>
                      <a:pt x="9" y="22"/>
                    </a:lnTo>
                    <a:lnTo>
                      <a:pt x="15" y="14"/>
                    </a:lnTo>
                    <a:lnTo>
                      <a:pt x="19" y="11"/>
                    </a:lnTo>
                    <a:lnTo>
                      <a:pt x="22" y="8"/>
                    </a:lnTo>
                    <a:lnTo>
                      <a:pt x="27" y="6"/>
                    </a:lnTo>
                    <a:lnTo>
                      <a:pt x="32" y="4"/>
                    </a:lnTo>
                    <a:lnTo>
                      <a:pt x="36" y="2"/>
                    </a:lnTo>
                    <a:lnTo>
                      <a:pt x="40" y="1"/>
                    </a:lnTo>
                    <a:lnTo>
                      <a:pt x="46" y="0"/>
                    </a:lnTo>
                    <a:lnTo>
                      <a:pt x="51" y="0"/>
                    </a:lnTo>
                    <a:lnTo>
                      <a:pt x="56" y="0"/>
                    </a:lnTo>
                    <a:lnTo>
                      <a:pt x="61" y="1"/>
                    </a:lnTo>
                    <a:lnTo>
                      <a:pt x="66" y="2"/>
                    </a:lnTo>
                    <a:lnTo>
                      <a:pt x="70" y="4"/>
                    </a:lnTo>
                    <a:lnTo>
                      <a:pt x="74" y="6"/>
                    </a:lnTo>
                    <a:lnTo>
                      <a:pt x="79" y="8"/>
                    </a:lnTo>
                    <a:lnTo>
                      <a:pt x="83" y="11"/>
                    </a:lnTo>
                    <a:lnTo>
                      <a:pt x="86" y="14"/>
                    </a:lnTo>
                    <a:lnTo>
                      <a:pt x="92" y="22"/>
                    </a:lnTo>
                    <a:lnTo>
                      <a:pt x="97" y="30"/>
                    </a:lnTo>
                    <a:lnTo>
                      <a:pt x="100" y="40"/>
                    </a:lnTo>
                    <a:lnTo>
                      <a:pt x="101" y="49"/>
                    </a:lnTo>
                    <a:lnTo>
                      <a:pt x="100" y="60"/>
                    </a:lnTo>
                    <a:lnTo>
                      <a:pt x="97" y="68"/>
                    </a:lnTo>
                    <a:lnTo>
                      <a:pt x="92" y="78"/>
                    </a:lnTo>
                    <a:lnTo>
                      <a:pt x="86" y="85"/>
                    </a:lnTo>
                    <a:lnTo>
                      <a:pt x="79" y="92"/>
                    </a:lnTo>
                    <a:lnTo>
                      <a:pt x="70" y="96"/>
                    </a:lnTo>
                    <a:lnTo>
                      <a:pt x="61" y="99"/>
                    </a:lnTo>
                    <a:lnTo>
                      <a:pt x="51" y="100"/>
                    </a:lnTo>
                    <a:lnTo>
                      <a:pt x="46" y="100"/>
                    </a:lnTo>
                    <a:lnTo>
                      <a:pt x="40" y="99"/>
                    </a:lnTo>
                    <a:lnTo>
                      <a:pt x="36" y="98"/>
                    </a:lnTo>
                    <a:lnTo>
                      <a:pt x="32" y="96"/>
                    </a:lnTo>
                    <a:lnTo>
                      <a:pt x="27" y="94"/>
                    </a:lnTo>
                    <a:lnTo>
                      <a:pt x="22" y="92"/>
                    </a:lnTo>
                    <a:lnTo>
                      <a:pt x="19" y="89"/>
                    </a:lnTo>
                    <a:lnTo>
                      <a:pt x="15" y="85"/>
                    </a:lnTo>
                    <a:lnTo>
                      <a:pt x="9" y="78"/>
                    </a:lnTo>
                    <a:lnTo>
                      <a:pt x="4" y="68"/>
                    </a:lnTo>
                    <a:lnTo>
                      <a:pt x="1" y="60"/>
                    </a:lnTo>
                    <a:lnTo>
                      <a:pt x="0" y="49"/>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08" name="Freeform 259"/>
              <p:cNvSpPr>
                <a:spLocks/>
              </p:cNvSpPr>
              <p:nvPr/>
            </p:nvSpPr>
            <p:spPr bwMode="auto">
              <a:xfrm>
                <a:off x="1396" y="2867"/>
                <a:ext cx="244" cy="153"/>
              </a:xfrm>
              <a:custGeom>
                <a:avLst/>
                <a:gdLst>
                  <a:gd name="T0" fmla="*/ 0 w 733"/>
                  <a:gd name="T1" fmla="*/ 0 h 461"/>
                  <a:gd name="T2" fmla="*/ 0 w 733"/>
                  <a:gd name="T3" fmla="*/ 0 h 461"/>
                  <a:gd name="T4" fmla="*/ 0 w 733"/>
                  <a:gd name="T5" fmla="*/ 0 h 461"/>
                  <a:gd name="T6" fmla="*/ 0 w 733"/>
                  <a:gd name="T7" fmla="*/ 0 h 461"/>
                  <a:gd name="T8" fmla="*/ 0 w 733"/>
                  <a:gd name="T9" fmla="*/ 0 h 461"/>
                  <a:gd name="T10" fmla="*/ 0 w 733"/>
                  <a:gd name="T11" fmla="*/ 0 h 461"/>
                  <a:gd name="T12" fmla="*/ 0 w 733"/>
                  <a:gd name="T13" fmla="*/ 0 h 461"/>
                  <a:gd name="T14" fmla="*/ 0 w 733"/>
                  <a:gd name="T15" fmla="*/ 0 h 461"/>
                  <a:gd name="T16" fmla="*/ 0 w 733"/>
                  <a:gd name="T17" fmla="*/ 0 h 461"/>
                  <a:gd name="T18" fmla="*/ 0 w 733"/>
                  <a:gd name="T19" fmla="*/ 0 h 461"/>
                  <a:gd name="T20" fmla="*/ 0 w 733"/>
                  <a:gd name="T21" fmla="*/ 0 h 461"/>
                  <a:gd name="T22" fmla="*/ 0 w 733"/>
                  <a:gd name="T23" fmla="*/ 0 h 461"/>
                  <a:gd name="T24" fmla="*/ 0 w 733"/>
                  <a:gd name="T25" fmla="*/ 0 h 461"/>
                  <a:gd name="T26" fmla="*/ 0 w 733"/>
                  <a:gd name="T27" fmla="*/ 0 h 461"/>
                  <a:gd name="T28" fmla="*/ 0 w 733"/>
                  <a:gd name="T29" fmla="*/ 0 h 461"/>
                  <a:gd name="T30" fmla="*/ 0 w 733"/>
                  <a:gd name="T31" fmla="*/ 0 h 461"/>
                  <a:gd name="T32" fmla="*/ 0 w 733"/>
                  <a:gd name="T33" fmla="*/ 0 h 461"/>
                  <a:gd name="T34" fmla="*/ 0 w 733"/>
                  <a:gd name="T35" fmla="*/ 0 h 461"/>
                  <a:gd name="T36" fmla="*/ 0 w 733"/>
                  <a:gd name="T37" fmla="*/ 0 h 461"/>
                  <a:gd name="T38" fmla="*/ 0 w 733"/>
                  <a:gd name="T39" fmla="*/ 0 h 461"/>
                  <a:gd name="T40" fmla="*/ 0 w 733"/>
                  <a:gd name="T41" fmla="*/ 0 h 461"/>
                  <a:gd name="T42" fmla="*/ 0 w 733"/>
                  <a:gd name="T43" fmla="*/ 0 h 461"/>
                  <a:gd name="T44" fmla="*/ 0 w 733"/>
                  <a:gd name="T45" fmla="*/ 0 h 461"/>
                  <a:gd name="T46" fmla="*/ 0 w 733"/>
                  <a:gd name="T47" fmla="*/ 0 h 461"/>
                  <a:gd name="T48" fmla="*/ 0 w 733"/>
                  <a:gd name="T49" fmla="*/ 0 h 461"/>
                  <a:gd name="T50" fmla="*/ 0 w 733"/>
                  <a:gd name="T51" fmla="*/ 0 h 461"/>
                  <a:gd name="T52" fmla="*/ 0 w 733"/>
                  <a:gd name="T53" fmla="*/ 0 h 461"/>
                  <a:gd name="T54" fmla="*/ 0 w 733"/>
                  <a:gd name="T55" fmla="*/ 0 h 461"/>
                  <a:gd name="T56" fmla="*/ 0 w 733"/>
                  <a:gd name="T57" fmla="*/ 0 h 461"/>
                  <a:gd name="T58" fmla="*/ 0 w 733"/>
                  <a:gd name="T59" fmla="*/ 0 h 461"/>
                  <a:gd name="T60" fmla="*/ 0 w 733"/>
                  <a:gd name="T61" fmla="*/ 0 h 461"/>
                  <a:gd name="T62" fmla="*/ 0 w 733"/>
                  <a:gd name="T63" fmla="*/ 0 h 461"/>
                  <a:gd name="T64" fmla="*/ 0 w 733"/>
                  <a:gd name="T65" fmla="*/ 0 h 461"/>
                  <a:gd name="T66" fmla="*/ 0 w 733"/>
                  <a:gd name="T67" fmla="*/ 0 h 461"/>
                  <a:gd name="T68" fmla="*/ 0 w 733"/>
                  <a:gd name="T69" fmla="*/ 0 h 461"/>
                  <a:gd name="T70" fmla="*/ 0 w 733"/>
                  <a:gd name="T71" fmla="*/ 0 h 461"/>
                  <a:gd name="T72" fmla="*/ 0 w 733"/>
                  <a:gd name="T73" fmla="*/ 0 h 461"/>
                  <a:gd name="T74" fmla="*/ 0 w 733"/>
                  <a:gd name="T75" fmla="*/ 0 h 461"/>
                  <a:gd name="T76" fmla="*/ 0 w 733"/>
                  <a:gd name="T77" fmla="*/ 0 h 461"/>
                  <a:gd name="T78" fmla="*/ 0 w 733"/>
                  <a:gd name="T79" fmla="*/ 0 h 461"/>
                  <a:gd name="T80" fmla="*/ 0 w 733"/>
                  <a:gd name="T81" fmla="*/ 0 h 461"/>
                  <a:gd name="T82" fmla="*/ 0 w 733"/>
                  <a:gd name="T83" fmla="*/ 0 h 4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3"/>
                  <a:gd name="T127" fmla="*/ 0 h 461"/>
                  <a:gd name="T128" fmla="*/ 733 w 733"/>
                  <a:gd name="T129" fmla="*/ 461 h 4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3" h="461">
                    <a:moveTo>
                      <a:pt x="728" y="50"/>
                    </a:moveTo>
                    <a:lnTo>
                      <a:pt x="728" y="50"/>
                    </a:lnTo>
                    <a:lnTo>
                      <a:pt x="728" y="49"/>
                    </a:lnTo>
                    <a:lnTo>
                      <a:pt x="728" y="46"/>
                    </a:lnTo>
                    <a:lnTo>
                      <a:pt x="727" y="40"/>
                    </a:lnTo>
                    <a:lnTo>
                      <a:pt x="725" y="34"/>
                    </a:lnTo>
                    <a:lnTo>
                      <a:pt x="725" y="32"/>
                    </a:lnTo>
                    <a:lnTo>
                      <a:pt x="718" y="0"/>
                    </a:lnTo>
                    <a:lnTo>
                      <a:pt x="686" y="6"/>
                    </a:lnTo>
                    <a:lnTo>
                      <a:pt x="669" y="8"/>
                    </a:lnTo>
                    <a:lnTo>
                      <a:pt x="48" y="119"/>
                    </a:lnTo>
                    <a:lnTo>
                      <a:pt x="31" y="121"/>
                    </a:lnTo>
                    <a:lnTo>
                      <a:pt x="0" y="127"/>
                    </a:lnTo>
                    <a:lnTo>
                      <a:pt x="5" y="160"/>
                    </a:lnTo>
                    <a:lnTo>
                      <a:pt x="5" y="162"/>
                    </a:lnTo>
                    <a:lnTo>
                      <a:pt x="6" y="167"/>
                    </a:lnTo>
                    <a:lnTo>
                      <a:pt x="7" y="173"/>
                    </a:lnTo>
                    <a:lnTo>
                      <a:pt x="7" y="175"/>
                    </a:lnTo>
                    <a:lnTo>
                      <a:pt x="7" y="176"/>
                    </a:lnTo>
                    <a:lnTo>
                      <a:pt x="7" y="177"/>
                    </a:lnTo>
                    <a:lnTo>
                      <a:pt x="8" y="178"/>
                    </a:lnTo>
                    <a:lnTo>
                      <a:pt x="8" y="179"/>
                    </a:lnTo>
                    <a:lnTo>
                      <a:pt x="8" y="180"/>
                    </a:lnTo>
                    <a:lnTo>
                      <a:pt x="8" y="181"/>
                    </a:lnTo>
                    <a:lnTo>
                      <a:pt x="15" y="213"/>
                    </a:lnTo>
                    <a:lnTo>
                      <a:pt x="26" y="244"/>
                    </a:lnTo>
                    <a:lnTo>
                      <a:pt x="39" y="273"/>
                    </a:lnTo>
                    <a:lnTo>
                      <a:pt x="56" y="301"/>
                    </a:lnTo>
                    <a:lnTo>
                      <a:pt x="74" y="328"/>
                    </a:lnTo>
                    <a:lnTo>
                      <a:pt x="96" y="352"/>
                    </a:lnTo>
                    <a:lnTo>
                      <a:pt x="120" y="375"/>
                    </a:lnTo>
                    <a:lnTo>
                      <a:pt x="147" y="395"/>
                    </a:lnTo>
                    <a:lnTo>
                      <a:pt x="162" y="405"/>
                    </a:lnTo>
                    <a:lnTo>
                      <a:pt x="178" y="414"/>
                    </a:lnTo>
                    <a:lnTo>
                      <a:pt x="194" y="423"/>
                    </a:lnTo>
                    <a:lnTo>
                      <a:pt x="210" y="430"/>
                    </a:lnTo>
                    <a:lnTo>
                      <a:pt x="227" y="437"/>
                    </a:lnTo>
                    <a:lnTo>
                      <a:pt x="244" y="443"/>
                    </a:lnTo>
                    <a:lnTo>
                      <a:pt x="262" y="448"/>
                    </a:lnTo>
                    <a:lnTo>
                      <a:pt x="280" y="453"/>
                    </a:lnTo>
                    <a:lnTo>
                      <a:pt x="298" y="456"/>
                    </a:lnTo>
                    <a:lnTo>
                      <a:pt x="316" y="458"/>
                    </a:lnTo>
                    <a:lnTo>
                      <a:pt x="335" y="460"/>
                    </a:lnTo>
                    <a:lnTo>
                      <a:pt x="354" y="461"/>
                    </a:lnTo>
                    <a:lnTo>
                      <a:pt x="372" y="461"/>
                    </a:lnTo>
                    <a:lnTo>
                      <a:pt x="391" y="460"/>
                    </a:lnTo>
                    <a:lnTo>
                      <a:pt x="410" y="458"/>
                    </a:lnTo>
                    <a:lnTo>
                      <a:pt x="428" y="455"/>
                    </a:lnTo>
                    <a:lnTo>
                      <a:pt x="447" y="452"/>
                    </a:lnTo>
                    <a:lnTo>
                      <a:pt x="465" y="446"/>
                    </a:lnTo>
                    <a:lnTo>
                      <a:pt x="483" y="441"/>
                    </a:lnTo>
                    <a:lnTo>
                      <a:pt x="500" y="435"/>
                    </a:lnTo>
                    <a:lnTo>
                      <a:pt x="518" y="428"/>
                    </a:lnTo>
                    <a:lnTo>
                      <a:pt x="534" y="420"/>
                    </a:lnTo>
                    <a:lnTo>
                      <a:pt x="551" y="411"/>
                    </a:lnTo>
                    <a:lnTo>
                      <a:pt x="567" y="403"/>
                    </a:lnTo>
                    <a:lnTo>
                      <a:pt x="581" y="392"/>
                    </a:lnTo>
                    <a:lnTo>
                      <a:pt x="596" y="382"/>
                    </a:lnTo>
                    <a:lnTo>
                      <a:pt x="611" y="370"/>
                    </a:lnTo>
                    <a:lnTo>
                      <a:pt x="625" y="358"/>
                    </a:lnTo>
                    <a:lnTo>
                      <a:pt x="638" y="346"/>
                    </a:lnTo>
                    <a:lnTo>
                      <a:pt x="650" y="332"/>
                    </a:lnTo>
                    <a:lnTo>
                      <a:pt x="662" y="318"/>
                    </a:lnTo>
                    <a:lnTo>
                      <a:pt x="673" y="303"/>
                    </a:lnTo>
                    <a:lnTo>
                      <a:pt x="691" y="274"/>
                    </a:lnTo>
                    <a:lnTo>
                      <a:pt x="706" y="245"/>
                    </a:lnTo>
                    <a:lnTo>
                      <a:pt x="717" y="215"/>
                    </a:lnTo>
                    <a:lnTo>
                      <a:pt x="726" y="183"/>
                    </a:lnTo>
                    <a:lnTo>
                      <a:pt x="731" y="152"/>
                    </a:lnTo>
                    <a:lnTo>
                      <a:pt x="733" y="119"/>
                    </a:lnTo>
                    <a:lnTo>
                      <a:pt x="733" y="87"/>
                    </a:lnTo>
                    <a:lnTo>
                      <a:pt x="729" y="54"/>
                    </a:lnTo>
                    <a:lnTo>
                      <a:pt x="729" y="53"/>
                    </a:lnTo>
                    <a:lnTo>
                      <a:pt x="729" y="52"/>
                    </a:lnTo>
                    <a:lnTo>
                      <a:pt x="728" y="51"/>
                    </a:lnTo>
                    <a:lnTo>
                      <a:pt x="728" y="5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09" name="Freeform 260"/>
              <p:cNvSpPr>
                <a:spLocks/>
              </p:cNvSpPr>
              <p:nvPr/>
            </p:nvSpPr>
            <p:spPr bwMode="auto">
              <a:xfrm>
                <a:off x="1409" y="2879"/>
                <a:ext cx="220"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8"/>
                    </a:lnTo>
                    <a:lnTo>
                      <a:pt x="657" y="17"/>
                    </a:lnTo>
                    <a:lnTo>
                      <a:pt x="654" y="0"/>
                    </a:lnTo>
                    <a:lnTo>
                      <a:pt x="638" y="3"/>
                    </a:lnTo>
                    <a:lnTo>
                      <a:pt x="16" y="114"/>
                    </a:lnTo>
                    <a:lnTo>
                      <a:pt x="0" y="116"/>
                    </a:lnTo>
                    <a:lnTo>
                      <a:pt x="0" y="118"/>
                    </a:lnTo>
                    <a:lnTo>
                      <a:pt x="1" y="123"/>
                    </a:lnTo>
                    <a:lnTo>
                      <a:pt x="2" y="129"/>
                    </a:lnTo>
                    <a:lnTo>
                      <a:pt x="2" y="132"/>
                    </a:lnTo>
                    <a:lnTo>
                      <a:pt x="2" y="133"/>
                    </a:lnTo>
                    <a:lnTo>
                      <a:pt x="2" y="134"/>
                    </a:lnTo>
                    <a:lnTo>
                      <a:pt x="3" y="135"/>
                    </a:lnTo>
                    <a:lnTo>
                      <a:pt x="3" y="136"/>
                    </a:lnTo>
                    <a:lnTo>
                      <a:pt x="3" y="137"/>
                    </a:lnTo>
                    <a:lnTo>
                      <a:pt x="3" y="138"/>
                    </a:lnTo>
                    <a:lnTo>
                      <a:pt x="9" y="167"/>
                    </a:lnTo>
                    <a:lnTo>
                      <a:pt x="19" y="194"/>
                    </a:lnTo>
                    <a:lnTo>
                      <a:pt x="30" y="221"/>
                    </a:lnTo>
                    <a:lnTo>
                      <a:pt x="45" y="245"/>
                    </a:lnTo>
                    <a:lnTo>
                      <a:pt x="62" y="269"/>
                    </a:lnTo>
                    <a:lnTo>
                      <a:pt x="82" y="291"/>
                    </a:lnTo>
                    <a:lnTo>
                      <a:pt x="104" y="312"/>
                    </a:lnTo>
                    <a:lnTo>
                      <a:pt x="128" y="330"/>
                    </a:lnTo>
                    <a:lnTo>
                      <a:pt x="142" y="338"/>
                    </a:lnTo>
                    <a:lnTo>
                      <a:pt x="156" y="347"/>
                    </a:lnTo>
                    <a:lnTo>
                      <a:pt x="170" y="354"/>
                    </a:lnTo>
                    <a:lnTo>
                      <a:pt x="185" y="362"/>
                    </a:lnTo>
                    <a:lnTo>
                      <a:pt x="201" y="368"/>
                    </a:lnTo>
                    <a:lnTo>
                      <a:pt x="217" y="373"/>
                    </a:lnTo>
                    <a:lnTo>
                      <a:pt x="233" y="377"/>
                    </a:lnTo>
                    <a:lnTo>
                      <a:pt x="249" y="382"/>
                    </a:lnTo>
                    <a:lnTo>
                      <a:pt x="266" y="385"/>
                    </a:lnTo>
                    <a:lnTo>
                      <a:pt x="283" y="387"/>
                    </a:lnTo>
                    <a:lnTo>
                      <a:pt x="299" y="388"/>
                    </a:lnTo>
                    <a:lnTo>
                      <a:pt x="316" y="389"/>
                    </a:lnTo>
                    <a:lnTo>
                      <a:pt x="334" y="389"/>
                    </a:lnTo>
                    <a:lnTo>
                      <a:pt x="351" y="388"/>
                    </a:lnTo>
                    <a:lnTo>
                      <a:pt x="368" y="386"/>
                    </a:lnTo>
                    <a:lnTo>
                      <a:pt x="384" y="384"/>
                    </a:lnTo>
                    <a:lnTo>
                      <a:pt x="401" y="381"/>
                    </a:lnTo>
                    <a:lnTo>
                      <a:pt x="417" y="376"/>
                    </a:lnTo>
                    <a:lnTo>
                      <a:pt x="434" y="372"/>
                    </a:lnTo>
                    <a:lnTo>
                      <a:pt x="450" y="366"/>
                    </a:lnTo>
                    <a:lnTo>
                      <a:pt x="466" y="359"/>
                    </a:lnTo>
                    <a:lnTo>
                      <a:pt x="481" y="353"/>
                    </a:lnTo>
                    <a:lnTo>
                      <a:pt x="496" y="345"/>
                    </a:lnTo>
                    <a:lnTo>
                      <a:pt x="511" y="336"/>
                    </a:lnTo>
                    <a:lnTo>
                      <a:pt x="524" y="328"/>
                    </a:lnTo>
                    <a:lnTo>
                      <a:pt x="538" y="317"/>
                    </a:lnTo>
                    <a:lnTo>
                      <a:pt x="551" y="306"/>
                    </a:lnTo>
                    <a:lnTo>
                      <a:pt x="564" y="296"/>
                    </a:lnTo>
                    <a:lnTo>
                      <a:pt x="575" y="284"/>
                    </a:lnTo>
                    <a:lnTo>
                      <a:pt x="587" y="273"/>
                    </a:lnTo>
                    <a:lnTo>
                      <a:pt x="598" y="260"/>
                    </a:lnTo>
                    <a:lnTo>
                      <a:pt x="607" y="246"/>
                    </a:lnTo>
                    <a:lnTo>
                      <a:pt x="623" y="221"/>
                    </a:lnTo>
                    <a:lnTo>
                      <a:pt x="637" y="194"/>
                    </a:lnTo>
                    <a:lnTo>
                      <a:pt x="647" y="167"/>
                    </a:lnTo>
                    <a:lnTo>
                      <a:pt x="655" y="138"/>
                    </a:lnTo>
                    <a:lnTo>
                      <a:pt x="660" y="109"/>
                    </a:lnTo>
                    <a:lnTo>
                      <a:pt x="662" y="81"/>
                    </a:lnTo>
                    <a:lnTo>
                      <a:pt x="661" y="51"/>
                    </a:lnTo>
                    <a:lnTo>
                      <a:pt x="658" y="22"/>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10" name="Freeform 261"/>
              <p:cNvSpPr>
                <a:spLocks/>
              </p:cNvSpPr>
              <p:nvPr/>
            </p:nvSpPr>
            <p:spPr bwMode="auto">
              <a:xfrm>
                <a:off x="1421" y="2892"/>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3"/>
                    </a:moveTo>
                    <a:lnTo>
                      <a:pt x="325" y="315"/>
                    </a:lnTo>
                    <a:lnTo>
                      <a:pt x="309" y="317"/>
                    </a:lnTo>
                    <a:lnTo>
                      <a:pt x="295" y="318"/>
                    </a:lnTo>
                    <a:lnTo>
                      <a:pt x="279" y="318"/>
                    </a:lnTo>
                    <a:lnTo>
                      <a:pt x="264" y="317"/>
                    </a:lnTo>
                    <a:lnTo>
                      <a:pt x="248" y="316"/>
                    </a:lnTo>
                    <a:lnTo>
                      <a:pt x="233" y="314"/>
                    </a:lnTo>
                    <a:lnTo>
                      <a:pt x="218" y="311"/>
                    </a:lnTo>
                    <a:lnTo>
                      <a:pt x="203" y="308"/>
                    </a:lnTo>
                    <a:lnTo>
                      <a:pt x="189" y="304"/>
                    </a:lnTo>
                    <a:lnTo>
                      <a:pt x="175" y="299"/>
                    </a:lnTo>
                    <a:lnTo>
                      <a:pt x="161" y="293"/>
                    </a:lnTo>
                    <a:lnTo>
                      <a:pt x="147" y="287"/>
                    </a:lnTo>
                    <a:lnTo>
                      <a:pt x="134" y="280"/>
                    </a:lnTo>
                    <a:lnTo>
                      <a:pt x="122" y="273"/>
                    </a:lnTo>
                    <a:lnTo>
                      <a:pt x="109" y="264"/>
                    </a:lnTo>
                    <a:lnTo>
                      <a:pt x="89" y="248"/>
                    </a:lnTo>
                    <a:lnTo>
                      <a:pt x="70" y="231"/>
                    </a:lnTo>
                    <a:lnTo>
                      <a:pt x="54" y="213"/>
                    </a:lnTo>
                    <a:lnTo>
                      <a:pt x="39" y="193"/>
                    </a:lnTo>
                    <a:lnTo>
                      <a:pt x="25" y="172"/>
                    </a:lnTo>
                    <a:lnTo>
                      <a:pt x="15" y="151"/>
                    </a:lnTo>
                    <a:lnTo>
                      <a:pt x="6" y="128"/>
                    </a:lnTo>
                    <a:lnTo>
                      <a:pt x="0" y="104"/>
                    </a:lnTo>
                    <a:lnTo>
                      <a:pt x="589" y="0"/>
                    </a:lnTo>
                    <a:lnTo>
                      <a:pt x="591" y="28"/>
                    </a:lnTo>
                    <a:lnTo>
                      <a:pt x="590" y="54"/>
                    </a:lnTo>
                    <a:lnTo>
                      <a:pt x="587" y="81"/>
                    </a:lnTo>
                    <a:lnTo>
                      <a:pt x="581" y="107"/>
                    </a:lnTo>
                    <a:lnTo>
                      <a:pt x="572" y="132"/>
                    </a:lnTo>
                    <a:lnTo>
                      <a:pt x="561" y="156"/>
                    </a:lnTo>
                    <a:lnTo>
                      <a:pt x="547" y="179"/>
                    </a:lnTo>
                    <a:lnTo>
                      <a:pt x="532" y="201"/>
                    </a:lnTo>
                    <a:lnTo>
                      <a:pt x="514" y="222"/>
                    </a:lnTo>
                    <a:lnTo>
                      <a:pt x="494" y="241"/>
                    </a:lnTo>
                    <a:lnTo>
                      <a:pt x="473" y="258"/>
                    </a:lnTo>
                    <a:lnTo>
                      <a:pt x="449" y="273"/>
                    </a:lnTo>
                    <a:lnTo>
                      <a:pt x="424" y="287"/>
                    </a:lnTo>
                    <a:lnTo>
                      <a:pt x="397" y="298"/>
                    </a:lnTo>
                    <a:lnTo>
                      <a:pt x="370" y="307"/>
                    </a:lnTo>
                    <a:lnTo>
                      <a:pt x="340" y="313"/>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11" name="Freeform 262"/>
              <p:cNvSpPr>
                <a:spLocks/>
              </p:cNvSpPr>
              <p:nvPr/>
            </p:nvSpPr>
            <p:spPr bwMode="auto">
              <a:xfrm>
                <a:off x="1499" y="2846"/>
                <a:ext cx="26" cy="45"/>
              </a:xfrm>
              <a:custGeom>
                <a:avLst/>
                <a:gdLst>
                  <a:gd name="T0" fmla="*/ 0 w 76"/>
                  <a:gd name="T1" fmla="*/ 0 h 136"/>
                  <a:gd name="T2" fmla="*/ 0 w 76"/>
                  <a:gd name="T3" fmla="*/ 0 h 136"/>
                  <a:gd name="T4" fmla="*/ 0 w 76"/>
                  <a:gd name="T5" fmla="*/ 0 h 136"/>
                  <a:gd name="T6" fmla="*/ 0 w 76"/>
                  <a:gd name="T7" fmla="*/ 0 h 136"/>
                  <a:gd name="T8" fmla="*/ 0 w 76"/>
                  <a:gd name="T9" fmla="*/ 0 h 136"/>
                  <a:gd name="T10" fmla="*/ 0 60000 65536"/>
                  <a:gd name="T11" fmla="*/ 0 60000 65536"/>
                  <a:gd name="T12" fmla="*/ 0 60000 65536"/>
                  <a:gd name="T13" fmla="*/ 0 60000 65536"/>
                  <a:gd name="T14" fmla="*/ 0 60000 65536"/>
                  <a:gd name="T15" fmla="*/ 0 w 76"/>
                  <a:gd name="T16" fmla="*/ 0 h 136"/>
                  <a:gd name="T17" fmla="*/ 76 w 76"/>
                  <a:gd name="T18" fmla="*/ 136 h 136"/>
                </a:gdLst>
                <a:ahLst/>
                <a:cxnLst>
                  <a:cxn ang="T10">
                    <a:pos x="T0" y="T1"/>
                  </a:cxn>
                  <a:cxn ang="T11">
                    <a:pos x="T2" y="T3"/>
                  </a:cxn>
                  <a:cxn ang="T12">
                    <a:pos x="T4" y="T5"/>
                  </a:cxn>
                  <a:cxn ang="T13">
                    <a:pos x="T6" y="T7"/>
                  </a:cxn>
                  <a:cxn ang="T14">
                    <a:pos x="T8" y="T9"/>
                  </a:cxn>
                </a:cxnLst>
                <a:rect l="T15" t="T16" r="T17" b="T18"/>
                <a:pathLst>
                  <a:path w="76" h="136">
                    <a:moveTo>
                      <a:pt x="0" y="10"/>
                    </a:moveTo>
                    <a:lnTo>
                      <a:pt x="22" y="136"/>
                    </a:lnTo>
                    <a:lnTo>
                      <a:pt x="76" y="127"/>
                    </a:lnTo>
                    <a:lnTo>
                      <a:pt x="54" y="0"/>
                    </a:lnTo>
                    <a:lnTo>
                      <a:pt x="0" y="1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12" name="Freeform 263"/>
              <p:cNvSpPr>
                <a:spLocks/>
              </p:cNvSpPr>
              <p:nvPr/>
            </p:nvSpPr>
            <p:spPr bwMode="auto">
              <a:xfrm>
                <a:off x="1048" y="2928"/>
                <a:ext cx="245" cy="153"/>
              </a:xfrm>
              <a:custGeom>
                <a:avLst/>
                <a:gdLst>
                  <a:gd name="T0" fmla="*/ 0 w 734"/>
                  <a:gd name="T1" fmla="*/ 0 h 460"/>
                  <a:gd name="T2" fmla="*/ 0 w 734"/>
                  <a:gd name="T3" fmla="*/ 0 h 460"/>
                  <a:gd name="T4" fmla="*/ 0 w 734"/>
                  <a:gd name="T5" fmla="*/ 0 h 460"/>
                  <a:gd name="T6" fmla="*/ 0 w 734"/>
                  <a:gd name="T7" fmla="*/ 0 h 460"/>
                  <a:gd name="T8" fmla="*/ 0 w 734"/>
                  <a:gd name="T9" fmla="*/ 0 h 460"/>
                  <a:gd name="T10" fmla="*/ 0 w 734"/>
                  <a:gd name="T11" fmla="*/ 0 h 460"/>
                  <a:gd name="T12" fmla="*/ 0 w 734"/>
                  <a:gd name="T13" fmla="*/ 0 h 460"/>
                  <a:gd name="T14" fmla="*/ 0 w 734"/>
                  <a:gd name="T15" fmla="*/ 0 h 460"/>
                  <a:gd name="T16" fmla="*/ 0 w 734"/>
                  <a:gd name="T17" fmla="*/ 0 h 460"/>
                  <a:gd name="T18" fmla="*/ 0 w 734"/>
                  <a:gd name="T19" fmla="*/ 0 h 460"/>
                  <a:gd name="T20" fmla="*/ 0 w 734"/>
                  <a:gd name="T21" fmla="*/ 0 h 460"/>
                  <a:gd name="T22" fmla="*/ 0 w 734"/>
                  <a:gd name="T23" fmla="*/ 0 h 460"/>
                  <a:gd name="T24" fmla="*/ 0 w 734"/>
                  <a:gd name="T25" fmla="*/ 0 h 460"/>
                  <a:gd name="T26" fmla="*/ 0 w 734"/>
                  <a:gd name="T27" fmla="*/ 0 h 460"/>
                  <a:gd name="T28" fmla="*/ 0 w 734"/>
                  <a:gd name="T29" fmla="*/ 0 h 460"/>
                  <a:gd name="T30" fmla="*/ 0 w 734"/>
                  <a:gd name="T31" fmla="*/ 0 h 460"/>
                  <a:gd name="T32" fmla="*/ 0 w 734"/>
                  <a:gd name="T33" fmla="*/ 0 h 460"/>
                  <a:gd name="T34" fmla="*/ 0 w 734"/>
                  <a:gd name="T35" fmla="*/ 0 h 460"/>
                  <a:gd name="T36" fmla="*/ 0 w 734"/>
                  <a:gd name="T37" fmla="*/ 0 h 460"/>
                  <a:gd name="T38" fmla="*/ 0 w 734"/>
                  <a:gd name="T39" fmla="*/ 0 h 460"/>
                  <a:gd name="T40" fmla="*/ 0 w 734"/>
                  <a:gd name="T41" fmla="*/ 0 h 460"/>
                  <a:gd name="T42" fmla="*/ 0 w 734"/>
                  <a:gd name="T43" fmla="*/ 0 h 460"/>
                  <a:gd name="T44" fmla="*/ 0 w 734"/>
                  <a:gd name="T45" fmla="*/ 0 h 460"/>
                  <a:gd name="T46" fmla="*/ 0 w 734"/>
                  <a:gd name="T47" fmla="*/ 0 h 460"/>
                  <a:gd name="T48" fmla="*/ 0 w 734"/>
                  <a:gd name="T49" fmla="*/ 0 h 460"/>
                  <a:gd name="T50" fmla="*/ 0 w 734"/>
                  <a:gd name="T51" fmla="*/ 0 h 460"/>
                  <a:gd name="T52" fmla="*/ 0 w 734"/>
                  <a:gd name="T53" fmla="*/ 0 h 460"/>
                  <a:gd name="T54" fmla="*/ 0 w 734"/>
                  <a:gd name="T55" fmla="*/ 0 h 460"/>
                  <a:gd name="T56" fmla="*/ 0 w 734"/>
                  <a:gd name="T57" fmla="*/ 0 h 460"/>
                  <a:gd name="T58" fmla="*/ 0 w 734"/>
                  <a:gd name="T59" fmla="*/ 0 h 460"/>
                  <a:gd name="T60" fmla="*/ 0 w 734"/>
                  <a:gd name="T61" fmla="*/ 0 h 460"/>
                  <a:gd name="T62" fmla="*/ 0 w 734"/>
                  <a:gd name="T63" fmla="*/ 0 h 460"/>
                  <a:gd name="T64" fmla="*/ 0 w 734"/>
                  <a:gd name="T65" fmla="*/ 0 h 460"/>
                  <a:gd name="T66" fmla="*/ 0 w 734"/>
                  <a:gd name="T67" fmla="*/ 0 h 460"/>
                  <a:gd name="T68" fmla="*/ 0 w 734"/>
                  <a:gd name="T69" fmla="*/ 0 h 460"/>
                  <a:gd name="T70" fmla="*/ 0 w 734"/>
                  <a:gd name="T71" fmla="*/ 0 h 460"/>
                  <a:gd name="T72" fmla="*/ 0 w 734"/>
                  <a:gd name="T73" fmla="*/ 0 h 460"/>
                  <a:gd name="T74" fmla="*/ 0 w 734"/>
                  <a:gd name="T75" fmla="*/ 0 h 460"/>
                  <a:gd name="T76" fmla="*/ 0 w 734"/>
                  <a:gd name="T77" fmla="*/ 0 h 460"/>
                  <a:gd name="T78" fmla="*/ 0 w 734"/>
                  <a:gd name="T79" fmla="*/ 0 h 460"/>
                  <a:gd name="T80" fmla="*/ 0 w 734"/>
                  <a:gd name="T81" fmla="*/ 0 h 460"/>
                  <a:gd name="T82" fmla="*/ 0 w 734"/>
                  <a:gd name="T83" fmla="*/ 0 h 4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4"/>
                  <a:gd name="T127" fmla="*/ 0 h 460"/>
                  <a:gd name="T128" fmla="*/ 734 w 734"/>
                  <a:gd name="T129" fmla="*/ 460 h 46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4" h="460">
                    <a:moveTo>
                      <a:pt x="729" y="49"/>
                    </a:moveTo>
                    <a:lnTo>
                      <a:pt x="729" y="49"/>
                    </a:lnTo>
                    <a:lnTo>
                      <a:pt x="729" y="48"/>
                    </a:lnTo>
                    <a:lnTo>
                      <a:pt x="729" y="46"/>
                    </a:lnTo>
                    <a:lnTo>
                      <a:pt x="728" y="40"/>
                    </a:lnTo>
                    <a:lnTo>
                      <a:pt x="726" y="34"/>
                    </a:lnTo>
                    <a:lnTo>
                      <a:pt x="726" y="32"/>
                    </a:lnTo>
                    <a:lnTo>
                      <a:pt x="719" y="0"/>
                    </a:lnTo>
                    <a:lnTo>
                      <a:pt x="687" y="6"/>
                    </a:lnTo>
                    <a:lnTo>
                      <a:pt x="670" y="9"/>
                    </a:lnTo>
                    <a:lnTo>
                      <a:pt x="48" y="118"/>
                    </a:lnTo>
                    <a:lnTo>
                      <a:pt x="32" y="121"/>
                    </a:lnTo>
                    <a:lnTo>
                      <a:pt x="0" y="127"/>
                    </a:lnTo>
                    <a:lnTo>
                      <a:pt x="6" y="159"/>
                    </a:lnTo>
                    <a:lnTo>
                      <a:pt x="6" y="162"/>
                    </a:lnTo>
                    <a:lnTo>
                      <a:pt x="7" y="167"/>
                    </a:lnTo>
                    <a:lnTo>
                      <a:pt x="8" y="173"/>
                    </a:lnTo>
                    <a:lnTo>
                      <a:pt x="8" y="175"/>
                    </a:lnTo>
                    <a:lnTo>
                      <a:pt x="8" y="176"/>
                    </a:lnTo>
                    <a:lnTo>
                      <a:pt x="9" y="177"/>
                    </a:lnTo>
                    <a:lnTo>
                      <a:pt x="9" y="178"/>
                    </a:lnTo>
                    <a:lnTo>
                      <a:pt x="9" y="181"/>
                    </a:lnTo>
                    <a:lnTo>
                      <a:pt x="9" y="182"/>
                    </a:lnTo>
                    <a:lnTo>
                      <a:pt x="16" y="213"/>
                    </a:lnTo>
                    <a:lnTo>
                      <a:pt x="27" y="243"/>
                    </a:lnTo>
                    <a:lnTo>
                      <a:pt x="40" y="273"/>
                    </a:lnTo>
                    <a:lnTo>
                      <a:pt x="57" y="300"/>
                    </a:lnTo>
                    <a:lnTo>
                      <a:pt x="75" y="327"/>
                    </a:lnTo>
                    <a:lnTo>
                      <a:pt x="97" y="351"/>
                    </a:lnTo>
                    <a:lnTo>
                      <a:pt x="121" y="375"/>
                    </a:lnTo>
                    <a:lnTo>
                      <a:pt x="148" y="395"/>
                    </a:lnTo>
                    <a:lnTo>
                      <a:pt x="163" y="404"/>
                    </a:lnTo>
                    <a:lnTo>
                      <a:pt x="179" y="414"/>
                    </a:lnTo>
                    <a:lnTo>
                      <a:pt x="195" y="422"/>
                    </a:lnTo>
                    <a:lnTo>
                      <a:pt x="212" y="430"/>
                    </a:lnTo>
                    <a:lnTo>
                      <a:pt x="228" y="436"/>
                    </a:lnTo>
                    <a:lnTo>
                      <a:pt x="245" y="442"/>
                    </a:lnTo>
                    <a:lnTo>
                      <a:pt x="263" y="448"/>
                    </a:lnTo>
                    <a:lnTo>
                      <a:pt x="281" y="452"/>
                    </a:lnTo>
                    <a:lnTo>
                      <a:pt x="299" y="455"/>
                    </a:lnTo>
                    <a:lnTo>
                      <a:pt x="318" y="458"/>
                    </a:lnTo>
                    <a:lnTo>
                      <a:pt x="336" y="459"/>
                    </a:lnTo>
                    <a:lnTo>
                      <a:pt x="355" y="460"/>
                    </a:lnTo>
                    <a:lnTo>
                      <a:pt x="373" y="460"/>
                    </a:lnTo>
                    <a:lnTo>
                      <a:pt x="392" y="459"/>
                    </a:lnTo>
                    <a:lnTo>
                      <a:pt x="411" y="458"/>
                    </a:lnTo>
                    <a:lnTo>
                      <a:pt x="429" y="455"/>
                    </a:lnTo>
                    <a:lnTo>
                      <a:pt x="448" y="451"/>
                    </a:lnTo>
                    <a:lnTo>
                      <a:pt x="466" y="447"/>
                    </a:lnTo>
                    <a:lnTo>
                      <a:pt x="484" y="441"/>
                    </a:lnTo>
                    <a:lnTo>
                      <a:pt x="501" y="435"/>
                    </a:lnTo>
                    <a:lnTo>
                      <a:pt x="519" y="428"/>
                    </a:lnTo>
                    <a:lnTo>
                      <a:pt x="535" y="420"/>
                    </a:lnTo>
                    <a:lnTo>
                      <a:pt x="552" y="412"/>
                    </a:lnTo>
                    <a:lnTo>
                      <a:pt x="568" y="402"/>
                    </a:lnTo>
                    <a:lnTo>
                      <a:pt x="583" y="392"/>
                    </a:lnTo>
                    <a:lnTo>
                      <a:pt x="597" y="381"/>
                    </a:lnTo>
                    <a:lnTo>
                      <a:pt x="612" y="369"/>
                    </a:lnTo>
                    <a:lnTo>
                      <a:pt x="625" y="357"/>
                    </a:lnTo>
                    <a:lnTo>
                      <a:pt x="639" y="344"/>
                    </a:lnTo>
                    <a:lnTo>
                      <a:pt x="650" y="330"/>
                    </a:lnTo>
                    <a:lnTo>
                      <a:pt x="662" y="316"/>
                    </a:lnTo>
                    <a:lnTo>
                      <a:pt x="673" y="301"/>
                    </a:lnTo>
                    <a:lnTo>
                      <a:pt x="691" y="273"/>
                    </a:lnTo>
                    <a:lnTo>
                      <a:pt x="705" y="243"/>
                    </a:lnTo>
                    <a:lnTo>
                      <a:pt x="717" y="213"/>
                    </a:lnTo>
                    <a:lnTo>
                      <a:pt x="727" y="183"/>
                    </a:lnTo>
                    <a:lnTo>
                      <a:pt x="732" y="151"/>
                    </a:lnTo>
                    <a:lnTo>
                      <a:pt x="734" y="119"/>
                    </a:lnTo>
                    <a:lnTo>
                      <a:pt x="734" y="86"/>
                    </a:lnTo>
                    <a:lnTo>
                      <a:pt x="730" y="54"/>
                    </a:lnTo>
                    <a:lnTo>
                      <a:pt x="730" y="53"/>
                    </a:lnTo>
                    <a:lnTo>
                      <a:pt x="730" y="51"/>
                    </a:lnTo>
                    <a:lnTo>
                      <a:pt x="729" y="50"/>
                    </a:lnTo>
                    <a:lnTo>
                      <a:pt x="729" y="49"/>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13" name="Freeform 264"/>
              <p:cNvSpPr>
                <a:spLocks/>
              </p:cNvSpPr>
              <p:nvPr/>
            </p:nvSpPr>
            <p:spPr bwMode="auto">
              <a:xfrm>
                <a:off x="1061" y="2941"/>
                <a:ext cx="221"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7"/>
                    </a:lnTo>
                    <a:lnTo>
                      <a:pt x="657" y="15"/>
                    </a:lnTo>
                    <a:lnTo>
                      <a:pt x="654" y="0"/>
                    </a:lnTo>
                    <a:lnTo>
                      <a:pt x="638" y="3"/>
                    </a:lnTo>
                    <a:lnTo>
                      <a:pt x="16" y="112"/>
                    </a:lnTo>
                    <a:lnTo>
                      <a:pt x="0" y="115"/>
                    </a:lnTo>
                    <a:lnTo>
                      <a:pt x="0" y="117"/>
                    </a:lnTo>
                    <a:lnTo>
                      <a:pt x="1" y="123"/>
                    </a:lnTo>
                    <a:lnTo>
                      <a:pt x="2" y="129"/>
                    </a:lnTo>
                    <a:lnTo>
                      <a:pt x="2" y="131"/>
                    </a:lnTo>
                    <a:lnTo>
                      <a:pt x="2" y="132"/>
                    </a:lnTo>
                    <a:lnTo>
                      <a:pt x="2" y="133"/>
                    </a:lnTo>
                    <a:lnTo>
                      <a:pt x="3" y="134"/>
                    </a:lnTo>
                    <a:lnTo>
                      <a:pt x="3" y="135"/>
                    </a:lnTo>
                    <a:lnTo>
                      <a:pt x="3" y="136"/>
                    </a:lnTo>
                    <a:lnTo>
                      <a:pt x="9" y="165"/>
                    </a:lnTo>
                    <a:lnTo>
                      <a:pt x="19" y="191"/>
                    </a:lnTo>
                    <a:lnTo>
                      <a:pt x="30" y="218"/>
                    </a:lnTo>
                    <a:lnTo>
                      <a:pt x="45" y="243"/>
                    </a:lnTo>
                    <a:lnTo>
                      <a:pt x="62" y="267"/>
                    </a:lnTo>
                    <a:lnTo>
                      <a:pt x="82" y="289"/>
                    </a:lnTo>
                    <a:lnTo>
                      <a:pt x="104" y="310"/>
                    </a:lnTo>
                    <a:lnTo>
                      <a:pt x="128" y="328"/>
                    </a:lnTo>
                    <a:lnTo>
                      <a:pt x="142" y="338"/>
                    </a:lnTo>
                    <a:lnTo>
                      <a:pt x="156" y="346"/>
                    </a:lnTo>
                    <a:lnTo>
                      <a:pt x="170" y="354"/>
                    </a:lnTo>
                    <a:lnTo>
                      <a:pt x="185" y="360"/>
                    </a:lnTo>
                    <a:lnTo>
                      <a:pt x="201" y="366"/>
                    </a:lnTo>
                    <a:lnTo>
                      <a:pt x="217" y="373"/>
                    </a:lnTo>
                    <a:lnTo>
                      <a:pt x="233" y="377"/>
                    </a:lnTo>
                    <a:lnTo>
                      <a:pt x="249" y="381"/>
                    </a:lnTo>
                    <a:lnTo>
                      <a:pt x="266" y="384"/>
                    </a:lnTo>
                    <a:lnTo>
                      <a:pt x="283" y="386"/>
                    </a:lnTo>
                    <a:lnTo>
                      <a:pt x="299" y="388"/>
                    </a:lnTo>
                    <a:lnTo>
                      <a:pt x="316" y="389"/>
                    </a:lnTo>
                    <a:lnTo>
                      <a:pt x="334" y="389"/>
                    </a:lnTo>
                    <a:lnTo>
                      <a:pt x="351" y="388"/>
                    </a:lnTo>
                    <a:lnTo>
                      <a:pt x="368" y="385"/>
                    </a:lnTo>
                    <a:lnTo>
                      <a:pt x="385" y="383"/>
                    </a:lnTo>
                    <a:lnTo>
                      <a:pt x="401" y="380"/>
                    </a:lnTo>
                    <a:lnTo>
                      <a:pt x="417" y="376"/>
                    </a:lnTo>
                    <a:lnTo>
                      <a:pt x="434" y="371"/>
                    </a:lnTo>
                    <a:lnTo>
                      <a:pt x="450" y="365"/>
                    </a:lnTo>
                    <a:lnTo>
                      <a:pt x="466" y="359"/>
                    </a:lnTo>
                    <a:lnTo>
                      <a:pt x="481" y="351"/>
                    </a:lnTo>
                    <a:lnTo>
                      <a:pt x="496" y="343"/>
                    </a:lnTo>
                    <a:lnTo>
                      <a:pt x="511" y="335"/>
                    </a:lnTo>
                    <a:lnTo>
                      <a:pt x="524" y="325"/>
                    </a:lnTo>
                    <a:lnTo>
                      <a:pt x="538" y="315"/>
                    </a:lnTo>
                    <a:lnTo>
                      <a:pt x="551" y="305"/>
                    </a:lnTo>
                    <a:lnTo>
                      <a:pt x="564" y="294"/>
                    </a:lnTo>
                    <a:lnTo>
                      <a:pt x="575" y="283"/>
                    </a:lnTo>
                    <a:lnTo>
                      <a:pt x="587" y="270"/>
                    </a:lnTo>
                    <a:lnTo>
                      <a:pt x="598" y="257"/>
                    </a:lnTo>
                    <a:lnTo>
                      <a:pt x="607" y="243"/>
                    </a:lnTo>
                    <a:lnTo>
                      <a:pt x="623" y="218"/>
                    </a:lnTo>
                    <a:lnTo>
                      <a:pt x="637" y="191"/>
                    </a:lnTo>
                    <a:lnTo>
                      <a:pt x="647" y="165"/>
                    </a:lnTo>
                    <a:lnTo>
                      <a:pt x="655" y="136"/>
                    </a:lnTo>
                    <a:lnTo>
                      <a:pt x="660" y="108"/>
                    </a:lnTo>
                    <a:lnTo>
                      <a:pt x="662" y="79"/>
                    </a:lnTo>
                    <a:lnTo>
                      <a:pt x="661" y="49"/>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14" name="Freeform 265"/>
              <p:cNvSpPr>
                <a:spLocks/>
              </p:cNvSpPr>
              <p:nvPr/>
            </p:nvSpPr>
            <p:spPr bwMode="auto">
              <a:xfrm>
                <a:off x="1074" y="2954"/>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2"/>
                    </a:moveTo>
                    <a:lnTo>
                      <a:pt x="325" y="315"/>
                    </a:lnTo>
                    <a:lnTo>
                      <a:pt x="309" y="317"/>
                    </a:lnTo>
                    <a:lnTo>
                      <a:pt x="295" y="318"/>
                    </a:lnTo>
                    <a:lnTo>
                      <a:pt x="279" y="318"/>
                    </a:lnTo>
                    <a:lnTo>
                      <a:pt x="264" y="317"/>
                    </a:lnTo>
                    <a:lnTo>
                      <a:pt x="248" y="316"/>
                    </a:lnTo>
                    <a:lnTo>
                      <a:pt x="233" y="313"/>
                    </a:lnTo>
                    <a:lnTo>
                      <a:pt x="218" y="310"/>
                    </a:lnTo>
                    <a:lnTo>
                      <a:pt x="203" y="307"/>
                    </a:lnTo>
                    <a:lnTo>
                      <a:pt x="189" y="303"/>
                    </a:lnTo>
                    <a:lnTo>
                      <a:pt x="175" y="298"/>
                    </a:lnTo>
                    <a:lnTo>
                      <a:pt x="161" y="292"/>
                    </a:lnTo>
                    <a:lnTo>
                      <a:pt x="147" y="286"/>
                    </a:lnTo>
                    <a:lnTo>
                      <a:pt x="135" y="279"/>
                    </a:lnTo>
                    <a:lnTo>
                      <a:pt x="122" y="271"/>
                    </a:lnTo>
                    <a:lnTo>
                      <a:pt x="109" y="263"/>
                    </a:lnTo>
                    <a:lnTo>
                      <a:pt x="89" y="247"/>
                    </a:lnTo>
                    <a:lnTo>
                      <a:pt x="70" y="230"/>
                    </a:lnTo>
                    <a:lnTo>
                      <a:pt x="53" y="212"/>
                    </a:lnTo>
                    <a:lnTo>
                      <a:pt x="38" y="193"/>
                    </a:lnTo>
                    <a:lnTo>
                      <a:pt x="25" y="171"/>
                    </a:lnTo>
                    <a:lnTo>
                      <a:pt x="15" y="150"/>
                    </a:lnTo>
                    <a:lnTo>
                      <a:pt x="6" y="127"/>
                    </a:lnTo>
                    <a:lnTo>
                      <a:pt x="0" y="104"/>
                    </a:lnTo>
                    <a:lnTo>
                      <a:pt x="589" y="0"/>
                    </a:lnTo>
                    <a:lnTo>
                      <a:pt x="591" y="27"/>
                    </a:lnTo>
                    <a:lnTo>
                      <a:pt x="590" y="54"/>
                    </a:lnTo>
                    <a:lnTo>
                      <a:pt x="587" y="80"/>
                    </a:lnTo>
                    <a:lnTo>
                      <a:pt x="581" y="107"/>
                    </a:lnTo>
                    <a:lnTo>
                      <a:pt x="572" y="131"/>
                    </a:lnTo>
                    <a:lnTo>
                      <a:pt x="561" y="156"/>
                    </a:lnTo>
                    <a:lnTo>
                      <a:pt x="547" y="179"/>
                    </a:lnTo>
                    <a:lnTo>
                      <a:pt x="532" y="200"/>
                    </a:lnTo>
                    <a:lnTo>
                      <a:pt x="514" y="221"/>
                    </a:lnTo>
                    <a:lnTo>
                      <a:pt x="494" y="240"/>
                    </a:lnTo>
                    <a:lnTo>
                      <a:pt x="473" y="257"/>
                    </a:lnTo>
                    <a:lnTo>
                      <a:pt x="449" y="272"/>
                    </a:lnTo>
                    <a:lnTo>
                      <a:pt x="424" y="286"/>
                    </a:lnTo>
                    <a:lnTo>
                      <a:pt x="397" y="298"/>
                    </a:lnTo>
                    <a:lnTo>
                      <a:pt x="370" y="306"/>
                    </a:lnTo>
                    <a:lnTo>
                      <a:pt x="340" y="312"/>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15" name="Freeform 266"/>
              <p:cNvSpPr>
                <a:spLocks/>
              </p:cNvSpPr>
              <p:nvPr/>
            </p:nvSpPr>
            <p:spPr bwMode="auto">
              <a:xfrm>
                <a:off x="1152" y="2907"/>
                <a:ext cx="25" cy="46"/>
              </a:xfrm>
              <a:custGeom>
                <a:avLst/>
                <a:gdLst>
                  <a:gd name="T0" fmla="*/ 0 w 76"/>
                  <a:gd name="T1" fmla="*/ 0 h 137"/>
                  <a:gd name="T2" fmla="*/ 0 w 76"/>
                  <a:gd name="T3" fmla="*/ 0 h 137"/>
                  <a:gd name="T4" fmla="*/ 0 w 76"/>
                  <a:gd name="T5" fmla="*/ 0 h 137"/>
                  <a:gd name="T6" fmla="*/ 0 w 76"/>
                  <a:gd name="T7" fmla="*/ 0 h 137"/>
                  <a:gd name="T8" fmla="*/ 0 w 76"/>
                  <a:gd name="T9" fmla="*/ 0 h 137"/>
                  <a:gd name="T10" fmla="*/ 0 60000 65536"/>
                  <a:gd name="T11" fmla="*/ 0 60000 65536"/>
                  <a:gd name="T12" fmla="*/ 0 60000 65536"/>
                  <a:gd name="T13" fmla="*/ 0 60000 65536"/>
                  <a:gd name="T14" fmla="*/ 0 60000 65536"/>
                  <a:gd name="T15" fmla="*/ 0 w 76"/>
                  <a:gd name="T16" fmla="*/ 0 h 137"/>
                  <a:gd name="T17" fmla="*/ 76 w 76"/>
                  <a:gd name="T18" fmla="*/ 137 h 137"/>
                </a:gdLst>
                <a:ahLst/>
                <a:cxnLst>
                  <a:cxn ang="T10">
                    <a:pos x="T0" y="T1"/>
                  </a:cxn>
                  <a:cxn ang="T11">
                    <a:pos x="T2" y="T3"/>
                  </a:cxn>
                  <a:cxn ang="T12">
                    <a:pos x="T4" y="T5"/>
                  </a:cxn>
                  <a:cxn ang="T13">
                    <a:pos x="T6" y="T7"/>
                  </a:cxn>
                  <a:cxn ang="T14">
                    <a:pos x="T8" y="T9"/>
                  </a:cxn>
                </a:cxnLst>
                <a:rect l="T15" t="T16" r="T17" b="T18"/>
                <a:pathLst>
                  <a:path w="76" h="137">
                    <a:moveTo>
                      <a:pt x="0" y="9"/>
                    </a:moveTo>
                    <a:lnTo>
                      <a:pt x="22" y="137"/>
                    </a:lnTo>
                    <a:lnTo>
                      <a:pt x="76" y="127"/>
                    </a:lnTo>
                    <a:lnTo>
                      <a:pt x="54" y="0"/>
                    </a:lnTo>
                    <a:lnTo>
                      <a:pt x="0" y="9"/>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16" name="Freeform 267"/>
              <p:cNvSpPr>
                <a:spLocks/>
              </p:cNvSpPr>
              <p:nvPr/>
            </p:nvSpPr>
            <p:spPr bwMode="auto">
              <a:xfrm>
                <a:off x="1091" y="2777"/>
                <a:ext cx="474" cy="150"/>
              </a:xfrm>
              <a:custGeom>
                <a:avLst/>
                <a:gdLst>
                  <a:gd name="T0" fmla="*/ 0 w 1423"/>
                  <a:gd name="T1" fmla="*/ 0 h 450"/>
                  <a:gd name="T2" fmla="*/ 0 w 1423"/>
                  <a:gd name="T3" fmla="*/ 0 h 450"/>
                  <a:gd name="T4" fmla="*/ 0 w 1423"/>
                  <a:gd name="T5" fmla="*/ 0 h 450"/>
                  <a:gd name="T6" fmla="*/ 0 w 1423"/>
                  <a:gd name="T7" fmla="*/ 0 h 450"/>
                  <a:gd name="T8" fmla="*/ 0 w 1423"/>
                  <a:gd name="T9" fmla="*/ 0 h 450"/>
                  <a:gd name="T10" fmla="*/ 0 w 1423"/>
                  <a:gd name="T11" fmla="*/ 0 h 450"/>
                  <a:gd name="T12" fmla="*/ 0 w 1423"/>
                  <a:gd name="T13" fmla="*/ 0 h 450"/>
                  <a:gd name="T14" fmla="*/ 0 w 1423"/>
                  <a:gd name="T15" fmla="*/ 0 h 450"/>
                  <a:gd name="T16" fmla="*/ 0 w 1423"/>
                  <a:gd name="T17" fmla="*/ 0 h 450"/>
                  <a:gd name="T18" fmla="*/ 0 w 1423"/>
                  <a:gd name="T19" fmla="*/ 0 h 450"/>
                  <a:gd name="T20" fmla="*/ 0 w 1423"/>
                  <a:gd name="T21" fmla="*/ 0 h 450"/>
                  <a:gd name="T22" fmla="*/ 0 w 1423"/>
                  <a:gd name="T23" fmla="*/ 0 h 450"/>
                  <a:gd name="T24" fmla="*/ 0 w 1423"/>
                  <a:gd name="T25" fmla="*/ 0 h 450"/>
                  <a:gd name="T26" fmla="*/ 0 w 1423"/>
                  <a:gd name="T27" fmla="*/ 0 h 450"/>
                  <a:gd name="T28" fmla="*/ 0 w 1423"/>
                  <a:gd name="T29" fmla="*/ 0 h 450"/>
                  <a:gd name="T30" fmla="*/ 0 w 1423"/>
                  <a:gd name="T31" fmla="*/ 0 h 450"/>
                  <a:gd name="T32" fmla="*/ 0 w 1423"/>
                  <a:gd name="T33" fmla="*/ 0 h 450"/>
                  <a:gd name="T34" fmla="*/ 0 w 1423"/>
                  <a:gd name="T35" fmla="*/ 0 h 450"/>
                  <a:gd name="T36" fmla="*/ 0 w 1423"/>
                  <a:gd name="T37" fmla="*/ 0 h 450"/>
                  <a:gd name="T38" fmla="*/ 0 w 1423"/>
                  <a:gd name="T39" fmla="*/ 0 h 450"/>
                  <a:gd name="T40" fmla="*/ 0 w 1423"/>
                  <a:gd name="T41" fmla="*/ 0 h 4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23"/>
                  <a:gd name="T64" fmla="*/ 0 h 450"/>
                  <a:gd name="T65" fmla="*/ 1423 w 1423"/>
                  <a:gd name="T66" fmla="*/ 450 h 4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23" h="450">
                    <a:moveTo>
                      <a:pt x="1354" y="5"/>
                    </a:moveTo>
                    <a:lnTo>
                      <a:pt x="1337" y="8"/>
                    </a:lnTo>
                    <a:lnTo>
                      <a:pt x="49" y="236"/>
                    </a:lnTo>
                    <a:lnTo>
                      <a:pt x="33" y="238"/>
                    </a:lnTo>
                    <a:lnTo>
                      <a:pt x="0" y="245"/>
                    </a:lnTo>
                    <a:lnTo>
                      <a:pt x="5" y="277"/>
                    </a:lnTo>
                    <a:lnTo>
                      <a:pt x="8" y="293"/>
                    </a:lnTo>
                    <a:lnTo>
                      <a:pt x="27" y="400"/>
                    </a:lnTo>
                    <a:lnTo>
                      <a:pt x="31" y="417"/>
                    </a:lnTo>
                    <a:lnTo>
                      <a:pt x="36" y="450"/>
                    </a:lnTo>
                    <a:lnTo>
                      <a:pt x="69" y="444"/>
                    </a:lnTo>
                    <a:lnTo>
                      <a:pt x="85" y="441"/>
                    </a:lnTo>
                    <a:lnTo>
                      <a:pt x="1374" y="214"/>
                    </a:lnTo>
                    <a:lnTo>
                      <a:pt x="1390" y="211"/>
                    </a:lnTo>
                    <a:lnTo>
                      <a:pt x="1423" y="205"/>
                    </a:lnTo>
                    <a:lnTo>
                      <a:pt x="1417" y="173"/>
                    </a:lnTo>
                    <a:lnTo>
                      <a:pt x="1415" y="156"/>
                    </a:lnTo>
                    <a:lnTo>
                      <a:pt x="1396" y="49"/>
                    </a:lnTo>
                    <a:lnTo>
                      <a:pt x="1393" y="33"/>
                    </a:lnTo>
                    <a:lnTo>
                      <a:pt x="1387" y="0"/>
                    </a:lnTo>
                    <a:lnTo>
                      <a:pt x="1354" y="5"/>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17" name="Freeform 268"/>
              <p:cNvSpPr>
                <a:spLocks/>
              </p:cNvSpPr>
              <p:nvPr/>
            </p:nvSpPr>
            <p:spPr bwMode="auto">
              <a:xfrm>
                <a:off x="1104" y="2790"/>
                <a:ext cx="448" cy="124"/>
              </a:xfrm>
              <a:custGeom>
                <a:avLst/>
                <a:gdLst>
                  <a:gd name="T0" fmla="*/ 0 w 1346"/>
                  <a:gd name="T1" fmla="*/ 0 h 373"/>
                  <a:gd name="T2" fmla="*/ 0 w 1346"/>
                  <a:gd name="T3" fmla="*/ 0 h 373"/>
                  <a:gd name="T4" fmla="*/ 0 w 1346"/>
                  <a:gd name="T5" fmla="*/ 0 h 373"/>
                  <a:gd name="T6" fmla="*/ 0 w 1346"/>
                  <a:gd name="T7" fmla="*/ 0 h 373"/>
                  <a:gd name="T8" fmla="*/ 0 w 1346"/>
                  <a:gd name="T9" fmla="*/ 0 h 373"/>
                  <a:gd name="T10" fmla="*/ 0 w 1346"/>
                  <a:gd name="T11" fmla="*/ 0 h 373"/>
                  <a:gd name="T12" fmla="*/ 0 w 1346"/>
                  <a:gd name="T13" fmla="*/ 0 h 373"/>
                  <a:gd name="T14" fmla="*/ 0 w 1346"/>
                  <a:gd name="T15" fmla="*/ 0 h 373"/>
                  <a:gd name="T16" fmla="*/ 0 w 1346"/>
                  <a:gd name="T17" fmla="*/ 0 h 373"/>
                  <a:gd name="T18" fmla="*/ 0 w 1346"/>
                  <a:gd name="T19" fmla="*/ 0 h 373"/>
                  <a:gd name="T20" fmla="*/ 0 w 1346"/>
                  <a:gd name="T21" fmla="*/ 0 h 373"/>
                  <a:gd name="T22" fmla="*/ 0 w 1346"/>
                  <a:gd name="T23" fmla="*/ 0 h 373"/>
                  <a:gd name="T24" fmla="*/ 0 w 1346"/>
                  <a:gd name="T25" fmla="*/ 0 h 3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6"/>
                  <a:gd name="T40" fmla="*/ 0 h 373"/>
                  <a:gd name="T41" fmla="*/ 1346 w 1346"/>
                  <a:gd name="T42" fmla="*/ 373 h 3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6" h="373">
                    <a:moveTo>
                      <a:pt x="1306" y="3"/>
                    </a:moveTo>
                    <a:lnTo>
                      <a:pt x="17" y="231"/>
                    </a:lnTo>
                    <a:lnTo>
                      <a:pt x="0" y="233"/>
                    </a:lnTo>
                    <a:lnTo>
                      <a:pt x="3" y="250"/>
                    </a:lnTo>
                    <a:lnTo>
                      <a:pt x="22" y="357"/>
                    </a:lnTo>
                    <a:lnTo>
                      <a:pt x="25" y="373"/>
                    </a:lnTo>
                    <a:lnTo>
                      <a:pt x="41" y="371"/>
                    </a:lnTo>
                    <a:lnTo>
                      <a:pt x="1330" y="143"/>
                    </a:lnTo>
                    <a:lnTo>
                      <a:pt x="1346" y="140"/>
                    </a:lnTo>
                    <a:lnTo>
                      <a:pt x="1344" y="124"/>
                    </a:lnTo>
                    <a:lnTo>
                      <a:pt x="1325" y="17"/>
                    </a:lnTo>
                    <a:lnTo>
                      <a:pt x="1322" y="0"/>
                    </a:lnTo>
                    <a:lnTo>
                      <a:pt x="1306" y="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18" name="Freeform 269"/>
              <p:cNvSpPr>
                <a:spLocks/>
              </p:cNvSpPr>
              <p:nvPr/>
            </p:nvSpPr>
            <p:spPr bwMode="auto">
              <a:xfrm>
                <a:off x="1117" y="2803"/>
                <a:ext cx="423" cy="99"/>
              </a:xfrm>
              <a:custGeom>
                <a:avLst/>
                <a:gdLst>
                  <a:gd name="T0" fmla="*/ 0 w 1269"/>
                  <a:gd name="T1" fmla="*/ 0 h 296"/>
                  <a:gd name="T2" fmla="*/ 0 w 1269"/>
                  <a:gd name="T3" fmla="*/ 0 h 296"/>
                  <a:gd name="T4" fmla="*/ 0 w 1269"/>
                  <a:gd name="T5" fmla="*/ 0 h 296"/>
                  <a:gd name="T6" fmla="*/ 0 w 1269"/>
                  <a:gd name="T7" fmla="*/ 0 h 296"/>
                  <a:gd name="T8" fmla="*/ 0 w 1269"/>
                  <a:gd name="T9" fmla="*/ 0 h 296"/>
                  <a:gd name="T10" fmla="*/ 0 60000 65536"/>
                  <a:gd name="T11" fmla="*/ 0 60000 65536"/>
                  <a:gd name="T12" fmla="*/ 0 60000 65536"/>
                  <a:gd name="T13" fmla="*/ 0 60000 65536"/>
                  <a:gd name="T14" fmla="*/ 0 60000 65536"/>
                  <a:gd name="T15" fmla="*/ 0 w 1269"/>
                  <a:gd name="T16" fmla="*/ 0 h 296"/>
                  <a:gd name="T17" fmla="*/ 1269 w 1269"/>
                  <a:gd name="T18" fmla="*/ 296 h 296"/>
                </a:gdLst>
                <a:ahLst/>
                <a:cxnLst>
                  <a:cxn ang="T10">
                    <a:pos x="T0" y="T1"/>
                  </a:cxn>
                  <a:cxn ang="T11">
                    <a:pos x="T2" y="T3"/>
                  </a:cxn>
                  <a:cxn ang="T12">
                    <a:pos x="T4" y="T5"/>
                  </a:cxn>
                  <a:cxn ang="T13">
                    <a:pos x="T6" y="T7"/>
                  </a:cxn>
                  <a:cxn ang="T14">
                    <a:pos x="T8" y="T9"/>
                  </a:cxn>
                </a:cxnLst>
                <a:rect l="T15" t="T16" r="T17" b="T18"/>
                <a:pathLst>
                  <a:path w="1269" h="296">
                    <a:moveTo>
                      <a:pt x="1256" y="0"/>
                    </a:moveTo>
                    <a:lnTo>
                      <a:pt x="1269" y="74"/>
                    </a:lnTo>
                    <a:lnTo>
                      <a:pt x="13" y="296"/>
                    </a:lnTo>
                    <a:lnTo>
                      <a:pt x="0" y="222"/>
                    </a:lnTo>
                    <a:lnTo>
                      <a:pt x="1256" y="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19" name="Freeform 270"/>
              <p:cNvSpPr>
                <a:spLocks/>
              </p:cNvSpPr>
              <p:nvPr/>
            </p:nvSpPr>
            <p:spPr bwMode="auto">
              <a:xfrm>
                <a:off x="1317" y="2844"/>
                <a:ext cx="56" cy="323"/>
              </a:xfrm>
              <a:custGeom>
                <a:avLst/>
                <a:gdLst>
                  <a:gd name="T0" fmla="*/ 0 w 166"/>
                  <a:gd name="T1" fmla="*/ 0 h 968"/>
                  <a:gd name="T2" fmla="*/ 0 w 166"/>
                  <a:gd name="T3" fmla="*/ 0 h 968"/>
                  <a:gd name="T4" fmla="*/ 0 w 166"/>
                  <a:gd name="T5" fmla="*/ 0 h 968"/>
                  <a:gd name="T6" fmla="*/ 0 w 166"/>
                  <a:gd name="T7" fmla="*/ 0 h 968"/>
                  <a:gd name="T8" fmla="*/ 0 w 166"/>
                  <a:gd name="T9" fmla="*/ 0 h 968"/>
                  <a:gd name="T10" fmla="*/ 0 w 166"/>
                  <a:gd name="T11" fmla="*/ 0 h 968"/>
                  <a:gd name="T12" fmla="*/ 0 w 166"/>
                  <a:gd name="T13" fmla="*/ 0 h 968"/>
                  <a:gd name="T14" fmla="*/ 0 w 166"/>
                  <a:gd name="T15" fmla="*/ 0 h 968"/>
                  <a:gd name="T16" fmla="*/ 0 w 166"/>
                  <a:gd name="T17" fmla="*/ 0 h 968"/>
                  <a:gd name="T18" fmla="*/ 0 w 166"/>
                  <a:gd name="T19" fmla="*/ 0 h 968"/>
                  <a:gd name="T20" fmla="*/ 0 w 166"/>
                  <a:gd name="T21" fmla="*/ 0 h 968"/>
                  <a:gd name="T22" fmla="*/ 0 w 166"/>
                  <a:gd name="T23" fmla="*/ 0 h 968"/>
                  <a:gd name="T24" fmla="*/ 0 w 166"/>
                  <a:gd name="T25" fmla="*/ 0 h 968"/>
                  <a:gd name="T26" fmla="*/ 0 w 166"/>
                  <a:gd name="T27" fmla="*/ 0 h 968"/>
                  <a:gd name="T28" fmla="*/ 0 w 166"/>
                  <a:gd name="T29" fmla="*/ 0 h 968"/>
                  <a:gd name="T30" fmla="*/ 0 w 166"/>
                  <a:gd name="T31" fmla="*/ 0 h 968"/>
                  <a:gd name="T32" fmla="*/ 0 w 166"/>
                  <a:gd name="T33" fmla="*/ 0 h 968"/>
                  <a:gd name="T34" fmla="*/ 0 w 166"/>
                  <a:gd name="T35" fmla="*/ 0 h 968"/>
                  <a:gd name="T36" fmla="*/ 0 w 166"/>
                  <a:gd name="T37" fmla="*/ 0 h 968"/>
                  <a:gd name="T38" fmla="*/ 0 w 166"/>
                  <a:gd name="T39" fmla="*/ 0 h 968"/>
                  <a:gd name="T40" fmla="*/ 0 w 166"/>
                  <a:gd name="T41" fmla="*/ 0 h 968"/>
                  <a:gd name="T42" fmla="*/ 0 w 166"/>
                  <a:gd name="T43" fmla="*/ 0 h 968"/>
                  <a:gd name="T44" fmla="*/ 0 w 166"/>
                  <a:gd name="T45" fmla="*/ 0 h 968"/>
                  <a:gd name="T46" fmla="*/ 0 w 166"/>
                  <a:gd name="T47" fmla="*/ 0 h 968"/>
                  <a:gd name="T48" fmla="*/ 0 w 166"/>
                  <a:gd name="T49" fmla="*/ 0 h 968"/>
                  <a:gd name="T50" fmla="*/ 0 w 166"/>
                  <a:gd name="T51" fmla="*/ 0 h 968"/>
                  <a:gd name="T52" fmla="*/ 0 w 166"/>
                  <a:gd name="T53" fmla="*/ 0 h 968"/>
                  <a:gd name="T54" fmla="*/ 0 w 166"/>
                  <a:gd name="T55" fmla="*/ 0 h 968"/>
                  <a:gd name="T56" fmla="*/ 0 w 166"/>
                  <a:gd name="T57" fmla="*/ 0 h 968"/>
                  <a:gd name="T58" fmla="*/ 0 w 166"/>
                  <a:gd name="T59" fmla="*/ 0 h 968"/>
                  <a:gd name="T60" fmla="*/ 0 w 166"/>
                  <a:gd name="T61" fmla="*/ 0 h 968"/>
                  <a:gd name="T62" fmla="*/ 0 w 166"/>
                  <a:gd name="T63" fmla="*/ 0 h 968"/>
                  <a:gd name="T64" fmla="*/ 0 w 166"/>
                  <a:gd name="T65" fmla="*/ 0 h 968"/>
                  <a:gd name="T66" fmla="*/ 0 w 166"/>
                  <a:gd name="T67" fmla="*/ 0 h 968"/>
                  <a:gd name="T68" fmla="*/ 0 w 166"/>
                  <a:gd name="T69" fmla="*/ 0 h 968"/>
                  <a:gd name="T70" fmla="*/ 0 w 166"/>
                  <a:gd name="T71" fmla="*/ 0 h 968"/>
                  <a:gd name="T72" fmla="*/ 0 w 166"/>
                  <a:gd name="T73" fmla="*/ 0 h 968"/>
                  <a:gd name="T74" fmla="*/ 0 w 166"/>
                  <a:gd name="T75" fmla="*/ 0 h 968"/>
                  <a:gd name="T76" fmla="*/ 0 w 166"/>
                  <a:gd name="T77" fmla="*/ 0 h 968"/>
                  <a:gd name="T78" fmla="*/ 0 w 166"/>
                  <a:gd name="T79" fmla="*/ 0 h 968"/>
                  <a:gd name="T80" fmla="*/ 0 w 166"/>
                  <a:gd name="T81" fmla="*/ 0 h 968"/>
                  <a:gd name="T82" fmla="*/ 0 w 166"/>
                  <a:gd name="T83" fmla="*/ 0 h 968"/>
                  <a:gd name="T84" fmla="*/ 0 w 166"/>
                  <a:gd name="T85" fmla="*/ 0 h 968"/>
                  <a:gd name="T86" fmla="*/ 0 w 166"/>
                  <a:gd name="T87" fmla="*/ 0 h 968"/>
                  <a:gd name="T88" fmla="*/ 0 w 166"/>
                  <a:gd name="T89" fmla="*/ 0 h 968"/>
                  <a:gd name="T90" fmla="*/ 0 w 166"/>
                  <a:gd name="T91" fmla="*/ 0 h 968"/>
                  <a:gd name="T92" fmla="*/ 0 w 166"/>
                  <a:gd name="T93" fmla="*/ 0 h 96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6"/>
                  <a:gd name="T142" fmla="*/ 0 h 968"/>
                  <a:gd name="T143" fmla="*/ 166 w 166"/>
                  <a:gd name="T144" fmla="*/ 968 h 96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6" h="968">
                    <a:moveTo>
                      <a:pt x="0" y="83"/>
                    </a:moveTo>
                    <a:lnTo>
                      <a:pt x="0" y="885"/>
                    </a:lnTo>
                    <a:lnTo>
                      <a:pt x="1" y="901"/>
                    </a:lnTo>
                    <a:lnTo>
                      <a:pt x="7" y="917"/>
                    </a:lnTo>
                    <a:lnTo>
                      <a:pt x="14" y="932"/>
                    </a:lnTo>
                    <a:lnTo>
                      <a:pt x="25" y="945"/>
                    </a:lnTo>
                    <a:lnTo>
                      <a:pt x="31" y="950"/>
                    </a:lnTo>
                    <a:lnTo>
                      <a:pt x="37" y="954"/>
                    </a:lnTo>
                    <a:lnTo>
                      <a:pt x="44" y="958"/>
                    </a:lnTo>
                    <a:lnTo>
                      <a:pt x="51" y="962"/>
                    </a:lnTo>
                    <a:lnTo>
                      <a:pt x="59" y="965"/>
                    </a:lnTo>
                    <a:lnTo>
                      <a:pt x="67" y="967"/>
                    </a:lnTo>
                    <a:lnTo>
                      <a:pt x="74" y="968"/>
                    </a:lnTo>
                    <a:lnTo>
                      <a:pt x="83" y="968"/>
                    </a:lnTo>
                    <a:lnTo>
                      <a:pt x="91" y="968"/>
                    </a:lnTo>
                    <a:lnTo>
                      <a:pt x="99" y="967"/>
                    </a:lnTo>
                    <a:lnTo>
                      <a:pt x="107" y="965"/>
                    </a:lnTo>
                    <a:lnTo>
                      <a:pt x="115" y="962"/>
                    </a:lnTo>
                    <a:lnTo>
                      <a:pt x="122" y="958"/>
                    </a:lnTo>
                    <a:lnTo>
                      <a:pt x="128" y="954"/>
                    </a:lnTo>
                    <a:lnTo>
                      <a:pt x="135" y="950"/>
                    </a:lnTo>
                    <a:lnTo>
                      <a:pt x="141" y="945"/>
                    </a:lnTo>
                    <a:lnTo>
                      <a:pt x="152" y="932"/>
                    </a:lnTo>
                    <a:lnTo>
                      <a:pt x="159" y="917"/>
                    </a:lnTo>
                    <a:lnTo>
                      <a:pt x="163" y="901"/>
                    </a:lnTo>
                    <a:lnTo>
                      <a:pt x="166" y="885"/>
                    </a:lnTo>
                    <a:lnTo>
                      <a:pt x="166" y="83"/>
                    </a:lnTo>
                    <a:lnTo>
                      <a:pt x="163" y="66"/>
                    </a:lnTo>
                    <a:lnTo>
                      <a:pt x="159" y="51"/>
                    </a:lnTo>
                    <a:lnTo>
                      <a:pt x="152" y="36"/>
                    </a:lnTo>
                    <a:lnTo>
                      <a:pt x="141" y="23"/>
                    </a:lnTo>
                    <a:lnTo>
                      <a:pt x="135" y="18"/>
                    </a:lnTo>
                    <a:lnTo>
                      <a:pt x="128" y="14"/>
                    </a:lnTo>
                    <a:lnTo>
                      <a:pt x="122" y="10"/>
                    </a:lnTo>
                    <a:lnTo>
                      <a:pt x="115" y="7"/>
                    </a:lnTo>
                    <a:lnTo>
                      <a:pt x="107" y="3"/>
                    </a:lnTo>
                    <a:lnTo>
                      <a:pt x="99" y="1"/>
                    </a:lnTo>
                    <a:lnTo>
                      <a:pt x="91" y="0"/>
                    </a:lnTo>
                    <a:lnTo>
                      <a:pt x="83" y="0"/>
                    </a:lnTo>
                    <a:lnTo>
                      <a:pt x="66" y="2"/>
                    </a:lnTo>
                    <a:lnTo>
                      <a:pt x="51" y="7"/>
                    </a:lnTo>
                    <a:lnTo>
                      <a:pt x="36" y="14"/>
                    </a:lnTo>
                    <a:lnTo>
                      <a:pt x="25" y="25"/>
                    </a:lnTo>
                    <a:lnTo>
                      <a:pt x="14" y="36"/>
                    </a:lnTo>
                    <a:lnTo>
                      <a:pt x="7" y="51"/>
                    </a:lnTo>
                    <a:lnTo>
                      <a:pt x="2" y="66"/>
                    </a:lnTo>
                    <a:lnTo>
                      <a:pt x="0" y="8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20" name="Freeform 271"/>
              <p:cNvSpPr>
                <a:spLocks/>
              </p:cNvSpPr>
              <p:nvPr/>
            </p:nvSpPr>
            <p:spPr bwMode="auto">
              <a:xfrm>
                <a:off x="1328" y="2855"/>
                <a:ext cx="34" cy="301"/>
              </a:xfrm>
              <a:custGeom>
                <a:avLst/>
                <a:gdLst>
                  <a:gd name="T0" fmla="*/ 0 w 100"/>
                  <a:gd name="T1" fmla="*/ 0 h 902"/>
                  <a:gd name="T2" fmla="*/ 0 w 100"/>
                  <a:gd name="T3" fmla="*/ 0 h 902"/>
                  <a:gd name="T4" fmla="*/ 0 w 100"/>
                  <a:gd name="T5" fmla="*/ 0 h 902"/>
                  <a:gd name="T6" fmla="*/ 0 w 100"/>
                  <a:gd name="T7" fmla="*/ 0 h 902"/>
                  <a:gd name="T8" fmla="*/ 0 w 100"/>
                  <a:gd name="T9" fmla="*/ 0 h 902"/>
                  <a:gd name="T10" fmla="*/ 0 w 100"/>
                  <a:gd name="T11" fmla="*/ 0 h 902"/>
                  <a:gd name="T12" fmla="*/ 0 w 100"/>
                  <a:gd name="T13" fmla="*/ 0 h 902"/>
                  <a:gd name="T14" fmla="*/ 0 w 100"/>
                  <a:gd name="T15" fmla="*/ 0 h 902"/>
                  <a:gd name="T16" fmla="*/ 0 w 100"/>
                  <a:gd name="T17" fmla="*/ 0 h 902"/>
                  <a:gd name="T18" fmla="*/ 0 w 100"/>
                  <a:gd name="T19" fmla="*/ 0 h 902"/>
                  <a:gd name="T20" fmla="*/ 0 w 100"/>
                  <a:gd name="T21" fmla="*/ 0 h 902"/>
                  <a:gd name="T22" fmla="*/ 0 w 100"/>
                  <a:gd name="T23" fmla="*/ 0 h 902"/>
                  <a:gd name="T24" fmla="*/ 0 w 100"/>
                  <a:gd name="T25" fmla="*/ 0 h 902"/>
                  <a:gd name="T26" fmla="*/ 0 w 100"/>
                  <a:gd name="T27" fmla="*/ 0 h 902"/>
                  <a:gd name="T28" fmla="*/ 0 w 100"/>
                  <a:gd name="T29" fmla="*/ 0 h 902"/>
                  <a:gd name="T30" fmla="*/ 0 w 100"/>
                  <a:gd name="T31" fmla="*/ 0 h 902"/>
                  <a:gd name="T32" fmla="*/ 0 w 100"/>
                  <a:gd name="T33" fmla="*/ 0 h 902"/>
                  <a:gd name="T34" fmla="*/ 0 w 100"/>
                  <a:gd name="T35" fmla="*/ 0 h 902"/>
                  <a:gd name="T36" fmla="*/ 0 w 100"/>
                  <a:gd name="T37" fmla="*/ 0 h 902"/>
                  <a:gd name="T38" fmla="*/ 0 w 100"/>
                  <a:gd name="T39" fmla="*/ 0 h 902"/>
                  <a:gd name="T40" fmla="*/ 0 w 100"/>
                  <a:gd name="T41" fmla="*/ 0 h 902"/>
                  <a:gd name="T42" fmla="*/ 0 w 100"/>
                  <a:gd name="T43" fmla="*/ 0 h 902"/>
                  <a:gd name="T44" fmla="*/ 0 w 100"/>
                  <a:gd name="T45" fmla="*/ 0 h 902"/>
                  <a:gd name="T46" fmla="*/ 0 w 100"/>
                  <a:gd name="T47" fmla="*/ 0 h 902"/>
                  <a:gd name="T48" fmla="*/ 0 w 100"/>
                  <a:gd name="T49" fmla="*/ 0 h 902"/>
                  <a:gd name="T50" fmla="*/ 0 w 100"/>
                  <a:gd name="T51" fmla="*/ 0 h 902"/>
                  <a:gd name="T52" fmla="*/ 0 w 100"/>
                  <a:gd name="T53" fmla="*/ 0 h 902"/>
                  <a:gd name="T54" fmla="*/ 0 w 100"/>
                  <a:gd name="T55" fmla="*/ 0 h 902"/>
                  <a:gd name="T56" fmla="*/ 0 w 100"/>
                  <a:gd name="T57" fmla="*/ 0 h 902"/>
                  <a:gd name="T58" fmla="*/ 0 w 100"/>
                  <a:gd name="T59" fmla="*/ 0 h 902"/>
                  <a:gd name="T60" fmla="*/ 0 w 100"/>
                  <a:gd name="T61" fmla="*/ 0 h 902"/>
                  <a:gd name="T62" fmla="*/ 0 w 100"/>
                  <a:gd name="T63" fmla="*/ 0 h 902"/>
                  <a:gd name="T64" fmla="*/ 0 w 100"/>
                  <a:gd name="T65" fmla="*/ 0 h 902"/>
                  <a:gd name="T66" fmla="*/ 0 w 100"/>
                  <a:gd name="T67" fmla="*/ 0 h 902"/>
                  <a:gd name="T68" fmla="*/ 0 w 100"/>
                  <a:gd name="T69" fmla="*/ 0 h 902"/>
                  <a:gd name="T70" fmla="*/ 0 w 100"/>
                  <a:gd name="T71" fmla="*/ 0 h 902"/>
                  <a:gd name="T72" fmla="*/ 0 w 100"/>
                  <a:gd name="T73" fmla="*/ 0 h 902"/>
                  <a:gd name="T74" fmla="*/ 0 w 100"/>
                  <a:gd name="T75" fmla="*/ 0 h 902"/>
                  <a:gd name="T76" fmla="*/ 0 w 100"/>
                  <a:gd name="T77" fmla="*/ 0 h 902"/>
                  <a:gd name="T78" fmla="*/ 0 w 100"/>
                  <a:gd name="T79" fmla="*/ 0 h 902"/>
                  <a:gd name="T80" fmla="*/ 0 w 100"/>
                  <a:gd name="T81" fmla="*/ 0 h 902"/>
                  <a:gd name="T82" fmla="*/ 0 w 100"/>
                  <a:gd name="T83" fmla="*/ 0 h 902"/>
                  <a:gd name="T84" fmla="*/ 0 w 100"/>
                  <a:gd name="T85" fmla="*/ 0 h 902"/>
                  <a:gd name="T86" fmla="*/ 0 w 100"/>
                  <a:gd name="T87" fmla="*/ 0 h 902"/>
                  <a:gd name="T88" fmla="*/ 0 w 100"/>
                  <a:gd name="T89" fmla="*/ 0 h 902"/>
                  <a:gd name="T90" fmla="*/ 0 w 100"/>
                  <a:gd name="T91" fmla="*/ 0 h 902"/>
                  <a:gd name="T92" fmla="*/ 0 w 100"/>
                  <a:gd name="T93" fmla="*/ 0 h 90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0"/>
                  <a:gd name="T142" fmla="*/ 0 h 902"/>
                  <a:gd name="T143" fmla="*/ 100 w 100"/>
                  <a:gd name="T144" fmla="*/ 902 h 90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0" h="902">
                    <a:moveTo>
                      <a:pt x="0" y="50"/>
                    </a:moveTo>
                    <a:lnTo>
                      <a:pt x="1" y="40"/>
                    </a:lnTo>
                    <a:lnTo>
                      <a:pt x="4" y="31"/>
                    </a:lnTo>
                    <a:lnTo>
                      <a:pt x="9" y="22"/>
                    </a:lnTo>
                    <a:lnTo>
                      <a:pt x="15" y="15"/>
                    </a:lnTo>
                    <a:lnTo>
                      <a:pt x="19" y="12"/>
                    </a:lnTo>
                    <a:lnTo>
                      <a:pt x="22" y="9"/>
                    </a:lnTo>
                    <a:lnTo>
                      <a:pt x="27" y="6"/>
                    </a:lnTo>
                    <a:lnTo>
                      <a:pt x="31" y="4"/>
                    </a:lnTo>
                    <a:lnTo>
                      <a:pt x="36" y="2"/>
                    </a:lnTo>
                    <a:lnTo>
                      <a:pt x="40" y="1"/>
                    </a:lnTo>
                    <a:lnTo>
                      <a:pt x="46" y="0"/>
                    </a:lnTo>
                    <a:lnTo>
                      <a:pt x="50" y="0"/>
                    </a:lnTo>
                    <a:lnTo>
                      <a:pt x="55" y="0"/>
                    </a:lnTo>
                    <a:lnTo>
                      <a:pt x="59" y="1"/>
                    </a:lnTo>
                    <a:lnTo>
                      <a:pt x="65" y="2"/>
                    </a:lnTo>
                    <a:lnTo>
                      <a:pt x="69" y="4"/>
                    </a:lnTo>
                    <a:lnTo>
                      <a:pt x="73" y="6"/>
                    </a:lnTo>
                    <a:lnTo>
                      <a:pt x="77" y="9"/>
                    </a:lnTo>
                    <a:lnTo>
                      <a:pt x="82" y="12"/>
                    </a:lnTo>
                    <a:lnTo>
                      <a:pt x="85" y="15"/>
                    </a:lnTo>
                    <a:lnTo>
                      <a:pt x="91" y="22"/>
                    </a:lnTo>
                    <a:lnTo>
                      <a:pt x="95" y="31"/>
                    </a:lnTo>
                    <a:lnTo>
                      <a:pt x="99" y="40"/>
                    </a:lnTo>
                    <a:lnTo>
                      <a:pt x="100" y="50"/>
                    </a:lnTo>
                    <a:lnTo>
                      <a:pt x="100" y="852"/>
                    </a:lnTo>
                    <a:lnTo>
                      <a:pt x="99" y="862"/>
                    </a:lnTo>
                    <a:lnTo>
                      <a:pt x="95" y="871"/>
                    </a:lnTo>
                    <a:lnTo>
                      <a:pt x="91" y="880"/>
                    </a:lnTo>
                    <a:lnTo>
                      <a:pt x="85" y="887"/>
                    </a:lnTo>
                    <a:lnTo>
                      <a:pt x="77" y="894"/>
                    </a:lnTo>
                    <a:lnTo>
                      <a:pt x="69" y="898"/>
                    </a:lnTo>
                    <a:lnTo>
                      <a:pt x="59" y="901"/>
                    </a:lnTo>
                    <a:lnTo>
                      <a:pt x="50" y="902"/>
                    </a:lnTo>
                    <a:lnTo>
                      <a:pt x="46" y="902"/>
                    </a:lnTo>
                    <a:lnTo>
                      <a:pt x="40" y="901"/>
                    </a:lnTo>
                    <a:lnTo>
                      <a:pt x="36" y="900"/>
                    </a:lnTo>
                    <a:lnTo>
                      <a:pt x="31" y="898"/>
                    </a:lnTo>
                    <a:lnTo>
                      <a:pt x="27" y="896"/>
                    </a:lnTo>
                    <a:lnTo>
                      <a:pt x="22" y="894"/>
                    </a:lnTo>
                    <a:lnTo>
                      <a:pt x="19" y="890"/>
                    </a:lnTo>
                    <a:lnTo>
                      <a:pt x="15" y="887"/>
                    </a:lnTo>
                    <a:lnTo>
                      <a:pt x="9" y="880"/>
                    </a:lnTo>
                    <a:lnTo>
                      <a:pt x="4" y="871"/>
                    </a:lnTo>
                    <a:lnTo>
                      <a:pt x="1" y="862"/>
                    </a:lnTo>
                    <a:lnTo>
                      <a:pt x="0" y="852"/>
                    </a:lnTo>
                    <a:lnTo>
                      <a:pt x="0" y="50"/>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21" name="Freeform 272"/>
              <p:cNvSpPr>
                <a:spLocks/>
              </p:cNvSpPr>
              <p:nvPr/>
            </p:nvSpPr>
            <p:spPr bwMode="auto">
              <a:xfrm>
                <a:off x="1206" y="3085"/>
                <a:ext cx="277" cy="92"/>
              </a:xfrm>
              <a:custGeom>
                <a:avLst/>
                <a:gdLst>
                  <a:gd name="T0" fmla="*/ 0 w 830"/>
                  <a:gd name="T1" fmla="*/ 0 h 274"/>
                  <a:gd name="T2" fmla="*/ 0 w 830"/>
                  <a:gd name="T3" fmla="*/ 0 h 274"/>
                  <a:gd name="T4" fmla="*/ 0 w 830"/>
                  <a:gd name="T5" fmla="*/ 0 h 274"/>
                  <a:gd name="T6" fmla="*/ 0 w 830"/>
                  <a:gd name="T7" fmla="*/ 0 h 274"/>
                  <a:gd name="T8" fmla="*/ 0 w 830"/>
                  <a:gd name="T9" fmla="*/ 0 h 274"/>
                  <a:gd name="T10" fmla="*/ 0 w 830"/>
                  <a:gd name="T11" fmla="*/ 0 h 274"/>
                  <a:gd name="T12" fmla="*/ 0 w 830"/>
                  <a:gd name="T13" fmla="*/ 0 h 274"/>
                  <a:gd name="T14" fmla="*/ 0 w 830"/>
                  <a:gd name="T15" fmla="*/ 0 h 274"/>
                  <a:gd name="T16" fmla="*/ 0 w 830"/>
                  <a:gd name="T17" fmla="*/ 0 h 274"/>
                  <a:gd name="T18" fmla="*/ 0 w 830"/>
                  <a:gd name="T19" fmla="*/ 0 h 274"/>
                  <a:gd name="T20" fmla="*/ 0 w 830"/>
                  <a:gd name="T21" fmla="*/ 0 h 274"/>
                  <a:gd name="T22" fmla="*/ 0 w 830"/>
                  <a:gd name="T23" fmla="*/ 0 h 274"/>
                  <a:gd name="T24" fmla="*/ 0 w 830"/>
                  <a:gd name="T25" fmla="*/ 0 h 274"/>
                  <a:gd name="T26" fmla="*/ 0 w 830"/>
                  <a:gd name="T27" fmla="*/ 0 h 274"/>
                  <a:gd name="T28" fmla="*/ 0 w 830"/>
                  <a:gd name="T29" fmla="*/ 0 h 274"/>
                  <a:gd name="T30" fmla="*/ 0 w 830"/>
                  <a:gd name="T31" fmla="*/ 0 h 274"/>
                  <a:gd name="T32" fmla="*/ 0 w 830"/>
                  <a:gd name="T33" fmla="*/ 0 h 274"/>
                  <a:gd name="T34" fmla="*/ 0 w 830"/>
                  <a:gd name="T35" fmla="*/ 0 h 274"/>
                  <a:gd name="T36" fmla="*/ 0 w 830"/>
                  <a:gd name="T37" fmla="*/ 0 h 274"/>
                  <a:gd name="T38" fmla="*/ 0 w 830"/>
                  <a:gd name="T39" fmla="*/ 0 h 274"/>
                  <a:gd name="T40" fmla="*/ 0 w 830"/>
                  <a:gd name="T41" fmla="*/ 0 h 274"/>
                  <a:gd name="T42" fmla="*/ 0 w 830"/>
                  <a:gd name="T43" fmla="*/ 0 h 274"/>
                  <a:gd name="T44" fmla="*/ 0 w 830"/>
                  <a:gd name="T45" fmla="*/ 0 h 274"/>
                  <a:gd name="T46" fmla="*/ 0 w 830"/>
                  <a:gd name="T47" fmla="*/ 0 h 274"/>
                  <a:gd name="T48" fmla="*/ 0 w 830"/>
                  <a:gd name="T49" fmla="*/ 0 h 274"/>
                  <a:gd name="T50" fmla="*/ 0 w 830"/>
                  <a:gd name="T51" fmla="*/ 0 h 274"/>
                  <a:gd name="T52" fmla="*/ 0 w 830"/>
                  <a:gd name="T53" fmla="*/ 0 h 274"/>
                  <a:gd name="T54" fmla="*/ 0 w 830"/>
                  <a:gd name="T55" fmla="*/ 0 h 274"/>
                  <a:gd name="T56" fmla="*/ 0 w 830"/>
                  <a:gd name="T57" fmla="*/ 0 h 274"/>
                  <a:gd name="T58" fmla="*/ 0 w 830"/>
                  <a:gd name="T59" fmla="*/ 0 h 274"/>
                  <a:gd name="T60" fmla="*/ 0 w 830"/>
                  <a:gd name="T61" fmla="*/ 0 h 274"/>
                  <a:gd name="T62" fmla="*/ 0 w 830"/>
                  <a:gd name="T63" fmla="*/ 0 h 274"/>
                  <a:gd name="T64" fmla="*/ 0 w 830"/>
                  <a:gd name="T65" fmla="*/ 0 h 274"/>
                  <a:gd name="T66" fmla="*/ 0 w 830"/>
                  <a:gd name="T67" fmla="*/ 0 h 274"/>
                  <a:gd name="T68" fmla="*/ 0 w 830"/>
                  <a:gd name="T69" fmla="*/ 0 h 274"/>
                  <a:gd name="T70" fmla="*/ 0 w 830"/>
                  <a:gd name="T71" fmla="*/ 0 h 274"/>
                  <a:gd name="T72" fmla="*/ 0 w 830"/>
                  <a:gd name="T73" fmla="*/ 0 h 274"/>
                  <a:gd name="T74" fmla="*/ 0 w 830"/>
                  <a:gd name="T75" fmla="*/ 0 h 274"/>
                  <a:gd name="T76" fmla="*/ 0 w 830"/>
                  <a:gd name="T77" fmla="*/ 0 h 274"/>
                  <a:gd name="T78" fmla="*/ 0 w 830"/>
                  <a:gd name="T79" fmla="*/ 0 h 274"/>
                  <a:gd name="T80" fmla="*/ 0 w 830"/>
                  <a:gd name="T81" fmla="*/ 0 h 274"/>
                  <a:gd name="T82" fmla="*/ 0 w 830"/>
                  <a:gd name="T83" fmla="*/ 0 h 274"/>
                  <a:gd name="T84" fmla="*/ 0 w 830"/>
                  <a:gd name="T85" fmla="*/ 0 h 274"/>
                  <a:gd name="T86" fmla="*/ 0 w 830"/>
                  <a:gd name="T87" fmla="*/ 0 h 274"/>
                  <a:gd name="T88" fmla="*/ 0 w 830"/>
                  <a:gd name="T89" fmla="*/ 0 h 274"/>
                  <a:gd name="T90" fmla="*/ 0 w 830"/>
                  <a:gd name="T91" fmla="*/ 0 h 2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30"/>
                  <a:gd name="T139" fmla="*/ 0 h 274"/>
                  <a:gd name="T140" fmla="*/ 830 w 830"/>
                  <a:gd name="T141" fmla="*/ 274 h 27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30" h="274">
                    <a:moveTo>
                      <a:pt x="769" y="121"/>
                    </a:moveTo>
                    <a:lnTo>
                      <a:pt x="754" y="107"/>
                    </a:lnTo>
                    <a:lnTo>
                      <a:pt x="738" y="93"/>
                    </a:lnTo>
                    <a:lnTo>
                      <a:pt x="720" y="82"/>
                    </a:lnTo>
                    <a:lnTo>
                      <a:pt x="702" y="70"/>
                    </a:lnTo>
                    <a:lnTo>
                      <a:pt x="682" y="59"/>
                    </a:lnTo>
                    <a:lnTo>
                      <a:pt x="662" y="49"/>
                    </a:lnTo>
                    <a:lnTo>
                      <a:pt x="641" y="40"/>
                    </a:lnTo>
                    <a:lnTo>
                      <a:pt x="618" y="32"/>
                    </a:lnTo>
                    <a:lnTo>
                      <a:pt x="595" y="24"/>
                    </a:lnTo>
                    <a:lnTo>
                      <a:pt x="571" y="18"/>
                    </a:lnTo>
                    <a:lnTo>
                      <a:pt x="546" y="13"/>
                    </a:lnTo>
                    <a:lnTo>
                      <a:pt x="521" y="9"/>
                    </a:lnTo>
                    <a:lnTo>
                      <a:pt x="495" y="4"/>
                    </a:lnTo>
                    <a:lnTo>
                      <a:pt x="469" y="2"/>
                    </a:lnTo>
                    <a:lnTo>
                      <a:pt x="442" y="0"/>
                    </a:lnTo>
                    <a:lnTo>
                      <a:pt x="416" y="0"/>
                    </a:lnTo>
                    <a:lnTo>
                      <a:pt x="373" y="1"/>
                    </a:lnTo>
                    <a:lnTo>
                      <a:pt x="332" y="5"/>
                    </a:lnTo>
                    <a:lnTo>
                      <a:pt x="293" y="12"/>
                    </a:lnTo>
                    <a:lnTo>
                      <a:pt x="255" y="20"/>
                    </a:lnTo>
                    <a:lnTo>
                      <a:pt x="218" y="31"/>
                    </a:lnTo>
                    <a:lnTo>
                      <a:pt x="184" y="44"/>
                    </a:lnTo>
                    <a:lnTo>
                      <a:pt x="152" y="58"/>
                    </a:lnTo>
                    <a:lnTo>
                      <a:pt x="122" y="75"/>
                    </a:lnTo>
                    <a:lnTo>
                      <a:pt x="96" y="93"/>
                    </a:lnTo>
                    <a:lnTo>
                      <a:pt x="71" y="114"/>
                    </a:lnTo>
                    <a:lnTo>
                      <a:pt x="50" y="134"/>
                    </a:lnTo>
                    <a:lnTo>
                      <a:pt x="33" y="157"/>
                    </a:lnTo>
                    <a:lnTo>
                      <a:pt x="19" y="180"/>
                    </a:lnTo>
                    <a:lnTo>
                      <a:pt x="9" y="205"/>
                    </a:lnTo>
                    <a:lnTo>
                      <a:pt x="2" y="230"/>
                    </a:lnTo>
                    <a:lnTo>
                      <a:pt x="0" y="257"/>
                    </a:lnTo>
                    <a:lnTo>
                      <a:pt x="0" y="274"/>
                    </a:lnTo>
                    <a:lnTo>
                      <a:pt x="17" y="274"/>
                    </a:lnTo>
                    <a:lnTo>
                      <a:pt x="813" y="274"/>
                    </a:lnTo>
                    <a:lnTo>
                      <a:pt x="830" y="274"/>
                    </a:lnTo>
                    <a:lnTo>
                      <a:pt x="830" y="257"/>
                    </a:lnTo>
                    <a:lnTo>
                      <a:pt x="829" y="239"/>
                    </a:lnTo>
                    <a:lnTo>
                      <a:pt x="826" y="221"/>
                    </a:lnTo>
                    <a:lnTo>
                      <a:pt x="822" y="204"/>
                    </a:lnTo>
                    <a:lnTo>
                      <a:pt x="814" y="186"/>
                    </a:lnTo>
                    <a:lnTo>
                      <a:pt x="806" y="169"/>
                    </a:lnTo>
                    <a:lnTo>
                      <a:pt x="795" y="153"/>
                    </a:lnTo>
                    <a:lnTo>
                      <a:pt x="783" y="137"/>
                    </a:lnTo>
                    <a:lnTo>
                      <a:pt x="769" y="12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22" name="Freeform 273"/>
              <p:cNvSpPr>
                <a:spLocks/>
              </p:cNvSpPr>
              <p:nvPr/>
            </p:nvSpPr>
            <p:spPr bwMode="auto">
              <a:xfrm>
                <a:off x="1218" y="3096"/>
                <a:ext cx="253" cy="70"/>
              </a:xfrm>
              <a:custGeom>
                <a:avLst/>
                <a:gdLst>
                  <a:gd name="T0" fmla="*/ 0 w 761"/>
                  <a:gd name="T1" fmla="*/ 0 h 208"/>
                  <a:gd name="T2" fmla="*/ 0 w 761"/>
                  <a:gd name="T3" fmla="*/ 0 h 208"/>
                  <a:gd name="T4" fmla="*/ 0 w 761"/>
                  <a:gd name="T5" fmla="*/ 0 h 208"/>
                  <a:gd name="T6" fmla="*/ 0 w 761"/>
                  <a:gd name="T7" fmla="*/ 0 h 208"/>
                  <a:gd name="T8" fmla="*/ 0 w 761"/>
                  <a:gd name="T9" fmla="*/ 0 h 208"/>
                  <a:gd name="T10" fmla="*/ 0 w 761"/>
                  <a:gd name="T11" fmla="*/ 0 h 208"/>
                  <a:gd name="T12" fmla="*/ 0 w 761"/>
                  <a:gd name="T13" fmla="*/ 0 h 208"/>
                  <a:gd name="T14" fmla="*/ 0 w 761"/>
                  <a:gd name="T15" fmla="*/ 0 h 208"/>
                  <a:gd name="T16" fmla="*/ 0 w 761"/>
                  <a:gd name="T17" fmla="*/ 0 h 208"/>
                  <a:gd name="T18" fmla="*/ 0 w 761"/>
                  <a:gd name="T19" fmla="*/ 0 h 208"/>
                  <a:gd name="T20" fmla="*/ 0 w 761"/>
                  <a:gd name="T21" fmla="*/ 0 h 208"/>
                  <a:gd name="T22" fmla="*/ 0 w 761"/>
                  <a:gd name="T23" fmla="*/ 0 h 208"/>
                  <a:gd name="T24" fmla="*/ 0 w 761"/>
                  <a:gd name="T25" fmla="*/ 0 h 208"/>
                  <a:gd name="T26" fmla="*/ 0 w 761"/>
                  <a:gd name="T27" fmla="*/ 0 h 208"/>
                  <a:gd name="T28" fmla="*/ 0 w 761"/>
                  <a:gd name="T29" fmla="*/ 0 h 208"/>
                  <a:gd name="T30" fmla="*/ 0 w 761"/>
                  <a:gd name="T31" fmla="*/ 0 h 208"/>
                  <a:gd name="T32" fmla="*/ 0 w 761"/>
                  <a:gd name="T33" fmla="*/ 0 h 208"/>
                  <a:gd name="T34" fmla="*/ 0 w 761"/>
                  <a:gd name="T35" fmla="*/ 0 h 208"/>
                  <a:gd name="T36" fmla="*/ 0 w 761"/>
                  <a:gd name="T37" fmla="*/ 0 h 208"/>
                  <a:gd name="T38" fmla="*/ 0 w 761"/>
                  <a:gd name="T39" fmla="*/ 0 h 208"/>
                  <a:gd name="T40" fmla="*/ 0 w 761"/>
                  <a:gd name="T41" fmla="*/ 0 h 208"/>
                  <a:gd name="T42" fmla="*/ 0 w 761"/>
                  <a:gd name="T43" fmla="*/ 0 h 208"/>
                  <a:gd name="T44" fmla="*/ 0 w 761"/>
                  <a:gd name="T45" fmla="*/ 0 h 208"/>
                  <a:gd name="T46" fmla="*/ 0 w 761"/>
                  <a:gd name="T47" fmla="*/ 0 h 208"/>
                  <a:gd name="T48" fmla="*/ 0 w 761"/>
                  <a:gd name="T49" fmla="*/ 0 h 208"/>
                  <a:gd name="T50" fmla="*/ 0 w 761"/>
                  <a:gd name="T51" fmla="*/ 0 h 208"/>
                  <a:gd name="T52" fmla="*/ 0 w 761"/>
                  <a:gd name="T53" fmla="*/ 0 h 208"/>
                  <a:gd name="T54" fmla="*/ 0 w 761"/>
                  <a:gd name="T55" fmla="*/ 0 h 208"/>
                  <a:gd name="T56" fmla="*/ 0 w 761"/>
                  <a:gd name="T57" fmla="*/ 0 h 208"/>
                  <a:gd name="T58" fmla="*/ 0 w 761"/>
                  <a:gd name="T59" fmla="*/ 0 h 208"/>
                  <a:gd name="T60" fmla="*/ 0 w 761"/>
                  <a:gd name="T61" fmla="*/ 0 h 208"/>
                  <a:gd name="T62" fmla="*/ 0 w 761"/>
                  <a:gd name="T63" fmla="*/ 0 h 208"/>
                  <a:gd name="T64" fmla="*/ 0 w 761"/>
                  <a:gd name="T65" fmla="*/ 0 h 208"/>
                  <a:gd name="T66" fmla="*/ 0 w 761"/>
                  <a:gd name="T67" fmla="*/ 0 h 208"/>
                  <a:gd name="T68" fmla="*/ 0 w 761"/>
                  <a:gd name="T69" fmla="*/ 0 h 208"/>
                  <a:gd name="T70" fmla="*/ 0 w 761"/>
                  <a:gd name="T71" fmla="*/ 0 h 208"/>
                  <a:gd name="T72" fmla="*/ 0 w 761"/>
                  <a:gd name="T73" fmla="*/ 0 h 208"/>
                  <a:gd name="T74" fmla="*/ 0 w 761"/>
                  <a:gd name="T75" fmla="*/ 0 h 208"/>
                  <a:gd name="T76" fmla="*/ 0 w 761"/>
                  <a:gd name="T77" fmla="*/ 0 h 208"/>
                  <a:gd name="T78" fmla="*/ 0 w 761"/>
                  <a:gd name="T79" fmla="*/ 0 h 208"/>
                  <a:gd name="T80" fmla="*/ 0 w 761"/>
                  <a:gd name="T81" fmla="*/ 0 h 208"/>
                  <a:gd name="T82" fmla="*/ 0 w 761"/>
                  <a:gd name="T83" fmla="*/ 0 h 208"/>
                  <a:gd name="T84" fmla="*/ 0 w 761"/>
                  <a:gd name="T85" fmla="*/ 0 h 208"/>
                  <a:gd name="T86" fmla="*/ 0 w 761"/>
                  <a:gd name="T87" fmla="*/ 0 h 208"/>
                  <a:gd name="T88" fmla="*/ 0 w 761"/>
                  <a:gd name="T89" fmla="*/ 0 h 208"/>
                  <a:gd name="T90" fmla="*/ 0 w 761"/>
                  <a:gd name="T91" fmla="*/ 0 h 208"/>
                  <a:gd name="T92" fmla="*/ 0 w 761"/>
                  <a:gd name="T93" fmla="*/ 0 h 208"/>
                  <a:gd name="T94" fmla="*/ 0 w 761"/>
                  <a:gd name="T95" fmla="*/ 0 h 208"/>
                  <a:gd name="T96" fmla="*/ 0 w 761"/>
                  <a:gd name="T97" fmla="*/ 0 h 208"/>
                  <a:gd name="T98" fmla="*/ 0 w 761"/>
                  <a:gd name="T99" fmla="*/ 0 h 20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61"/>
                  <a:gd name="T151" fmla="*/ 0 h 208"/>
                  <a:gd name="T152" fmla="*/ 761 w 761"/>
                  <a:gd name="T153" fmla="*/ 208 h 20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61" h="208">
                    <a:moveTo>
                      <a:pt x="51" y="111"/>
                    </a:moveTo>
                    <a:lnTo>
                      <a:pt x="65" y="99"/>
                    </a:lnTo>
                    <a:lnTo>
                      <a:pt x="80" y="87"/>
                    </a:lnTo>
                    <a:lnTo>
                      <a:pt x="96" y="75"/>
                    </a:lnTo>
                    <a:lnTo>
                      <a:pt x="113" y="65"/>
                    </a:lnTo>
                    <a:lnTo>
                      <a:pt x="131" y="55"/>
                    </a:lnTo>
                    <a:lnTo>
                      <a:pt x="150" y="46"/>
                    </a:lnTo>
                    <a:lnTo>
                      <a:pt x="170" y="37"/>
                    </a:lnTo>
                    <a:lnTo>
                      <a:pt x="191" y="30"/>
                    </a:lnTo>
                    <a:lnTo>
                      <a:pt x="213" y="23"/>
                    </a:lnTo>
                    <a:lnTo>
                      <a:pt x="236" y="17"/>
                    </a:lnTo>
                    <a:lnTo>
                      <a:pt x="259" y="12"/>
                    </a:lnTo>
                    <a:lnTo>
                      <a:pt x="282" y="7"/>
                    </a:lnTo>
                    <a:lnTo>
                      <a:pt x="307" y="4"/>
                    </a:lnTo>
                    <a:lnTo>
                      <a:pt x="331" y="2"/>
                    </a:lnTo>
                    <a:lnTo>
                      <a:pt x="355" y="0"/>
                    </a:lnTo>
                    <a:lnTo>
                      <a:pt x="381" y="0"/>
                    </a:lnTo>
                    <a:lnTo>
                      <a:pt x="406" y="0"/>
                    </a:lnTo>
                    <a:lnTo>
                      <a:pt x="431" y="2"/>
                    </a:lnTo>
                    <a:lnTo>
                      <a:pt x="455" y="4"/>
                    </a:lnTo>
                    <a:lnTo>
                      <a:pt x="478" y="7"/>
                    </a:lnTo>
                    <a:lnTo>
                      <a:pt x="503" y="12"/>
                    </a:lnTo>
                    <a:lnTo>
                      <a:pt x="525" y="17"/>
                    </a:lnTo>
                    <a:lnTo>
                      <a:pt x="547" y="23"/>
                    </a:lnTo>
                    <a:lnTo>
                      <a:pt x="570" y="30"/>
                    </a:lnTo>
                    <a:lnTo>
                      <a:pt x="591" y="37"/>
                    </a:lnTo>
                    <a:lnTo>
                      <a:pt x="611" y="46"/>
                    </a:lnTo>
                    <a:lnTo>
                      <a:pt x="630" y="55"/>
                    </a:lnTo>
                    <a:lnTo>
                      <a:pt x="648" y="65"/>
                    </a:lnTo>
                    <a:lnTo>
                      <a:pt x="665" y="75"/>
                    </a:lnTo>
                    <a:lnTo>
                      <a:pt x="681" y="87"/>
                    </a:lnTo>
                    <a:lnTo>
                      <a:pt x="696" y="99"/>
                    </a:lnTo>
                    <a:lnTo>
                      <a:pt x="709" y="111"/>
                    </a:lnTo>
                    <a:lnTo>
                      <a:pt x="720" y="123"/>
                    </a:lnTo>
                    <a:lnTo>
                      <a:pt x="730" y="135"/>
                    </a:lnTo>
                    <a:lnTo>
                      <a:pt x="737" y="146"/>
                    </a:lnTo>
                    <a:lnTo>
                      <a:pt x="744" y="158"/>
                    </a:lnTo>
                    <a:lnTo>
                      <a:pt x="751" y="171"/>
                    </a:lnTo>
                    <a:lnTo>
                      <a:pt x="755" y="182"/>
                    </a:lnTo>
                    <a:lnTo>
                      <a:pt x="759" y="195"/>
                    </a:lnTo>
                    <a:lnTo>
                      <a:pt x="761" y="208"/>
                    </a:lnTo>
                    <a:lnTo>
                      <a:pt x="0" y="208"/>
                    </a:lnTo>
                    <a:lnTo>
                      <a:pt x="2" y="195"/>
                    </a:lnTo>
                    <a:lnTo>
                      <a:pt x="6" y="182"/>
                    </a:lnTo>
                    <a:lnTo>
                      <a:pt x="11" y="171"/>
                    </a:lnTo>
                    <a:lnTo>
                      <a:pt x="16" y="158"/>
                    </a:lnTo>
                    <a:lnTo>
                      <a:pt x="24" y="146"/>
                    </a:lnTo>
                    <a:lnTo>
                      <a:pt x="31" y="135"/>
                    </a:lnTo>
                    <a:lnTo>
                      <a:pt x="41" y="123"/>
                    </a:lnTo>
                    <a:lnTo>
                      <a:pt x="51" y="111"/>
                    </a:lnTo>
                    <a:close/>
                  </a:path>
                </a:pathLst>
              </a:custGeom>
              <a:solidFill>
                <a:srgbClr val="CCAA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23" name="Freeform 274"/>
              <p:cNvSpPr>
                <a:spLocks/>
              </p:cNvSpPr>
              <p:nvPr/>
            </p:nvSpPr>
            <p:spPr bwMode="auto">
              <a:xfrm>
                <a:off x="1353" y="3103"/>
                <a:ext cx="98" cy="56"/>
              </a:xfrm>
              <a:custGeom>
                <a:avLst/>
                <a:gdLst>
                  <a:gd name="T0" fmla="*/ 0 w 293"/>
                  <a:gd name="T1" fmla="*/ 0 h 167"/>
                  <a:gd name="T2" fmla="*/ 0 w 293"/>
                  <a:gd name="T3" fmla="*/ 0 h 167"/>
                  <a:gd name="T4" fmla="*/ 0 w 293"/>
                  <a:gd name="T5" fmla="*/ 0 h 167"/>
                  <a:gd name="T6" fmla="*/ 0 w 293"/>
                  <a:gd name="T7" fmla="*/ 0 h 167"/>
                  <a:gd name="T8" fmla="*/ 0 w 293"/>
                  <a:gd name="T9" fmla="*/ 0 h 167"/>
                  <a:gd name="T10" fmla="*/ 0 w 293"/>
                  <a:gd name="T11" fmla="*/ 0 h 167"/>
                  <a:gd name="T12" fmla="*/ 0 w 293"/>
                  <a:gd name="T13" fmla="*/ 0 h 167"/>
                  <a:gd name="T14" fmla="*/ 0 w 293"/>
                  <a:gd name="T15" fmla="*/ 0 h 167"/>
                  <a:gd name="T16" fmla="*/ 0 w 293"/>
                  <a:gd name="T17" fmla="*/ 0 h 167"/>
                  <a:gd name="T18" fmla="*/ 0 w 293"/>
                  <a:gd name="T19" fmla="*/ 0 h 167"/>
                  <a:gd name="T20" fmla="*/ 0 w 293"/>
                  <a:gd name="T21" fmla="*/ 0 h 167"/>
                  <a:gd name="T22" fmla="*/ 0 w 293"/>
                  <a:gd name="T23" fmla="*/ 0 h 167"/>
                  <a:gd name="T24" fmla="*/ 0 w 293"/>
                  <a:gd name="T25" fmla="*/ 0 h 167"/>
                  <a:gd name="T26" fmla="*/ 0 w 293"/>
                  <a:gd name="T27" fmla="*/ 0 h 167"/>
                  <a:gd name="T28" fmla="*/ 0 w 293"/>
                  <a:gd name="T29" fmla="*/ 0 h 167"/>
                  <a:gd name="T30" fmla="*/ 0 w 293"/>
                  <a:gd name="T31" fmla="*/ 0 h 167"/>
                  <a:gd name="T32" fmla="*/ 0 w 293"/>
                  <a:gd name="T33" fmla="*/ 0 h 167"/>
                  <a:gd name="T34" fmla="*/ 0 w 293"/>
                  <a:gd name="T35" fmla="*/ 0 h 167"/>
                  <a:gd name="T36" fmla="*/ 0 w 293"/>
                  <a:gd name="T37" fmla="*/ 0 h 167"/>
                  <a:gd name="T38" fmla="*/ 0 w 293"/>
                  <a:gd name="T39" fmla="*/ 0 h 167"/>
                  <a:gd name="T40" fmla="*/ 0 w 293"/>
                  <a:gd name="T41" fmla="*/ 0 h 167"/>
                  <a:gd name="T42" fmla="*/ 0 w 293"/>
                  <a:gd name="T43" fmla="*/ 0 h 167"/>
                  <a:gd name="T44" fmla="*/ 0 w 293"/>
                  <a:gd name="T45" fmla="*/ 0 h 167"/>
                  <a:gd name="T46" fmla="*/ 0 w 293"/>
                  <a:gd name="T47" fmla="*/ 0 h 167"/>
                  <a:gd name="T48" fmla="*/ 0 w 293"/>
                  <a:gd name="T49" fmla="*/ 0 h 167"/>
                  <a:gd name="T50" fmla="*/ 0 w 293"/>
                  <a:gd name="T51" fmla="*/ 0 h 167"/>
                  <a:gd name="T52" fmla="*/ 0 w 293"/>
                  <a:gd name="T53" fmla="*/ 0 h 167"/>
                  <a:gd name="T54" fmla="*/ 0 w 293"/>
                  <a:gd name="T55" fmla="*/ 0 h 167"/>
                  <a:gd name="T56" fmla="*/ 0 w 293"/>
                  <a:gd name="T57" fmla="*/ 0 h 167"/>
                  <a:gd name="T58" fmla="*/ 0 w 293"/>
                  <a:gd name="T59" fmla="*/ 0 h 167"/>
                  <a:gd name="T60" fmla="*/ 0 w 293"/>
                  <a:gd name="T61" fmla="*/ 0 h 167"/>
                  <a:gd name="T62" fmla="*/ 0 w 293"/>
                  <a:gd name="T63" fmla="*/ 0 h 167"/>
                  <a:gd name="T64" fmla="*/ 0 w 293"/>
                  <a:gd name="T65" fmla="*/ 0 h 167"/>
                  <a:gd name="T66" fmla="*/ 0 w 293"/>
                  <a:gd name="T67" fmla="*/ 0 h 167"/>
                  <a:gd name="T68" fmla="*/ 0 w 293"/>
                  <a:gd name="T69" fmla="*/ 0 h 167"/>
                  <a:gd name="T70" fmla="*/ 0 w 293"/>
                  <a:gd name="T71" fmla="*/ 0 h 167"/>
                  <a:gd name="T72" fmla="*/ 0 w 293"/>
                  <a:gd name="T73" fmla="*/ 0 h 167"/>
                  <a:gd name="T74" fmla="*/ 0 w 293"/>
                  <a:gd name="T75" fmla="*/ 0 h 167"/>
                  <a:gd name="T76" fmla="*/ 0 w 293"/>
                  <a:gd name="T77" fmla="*/ 0 h 167"/>
                  <a:gd name="T78" fmla="*/ 0 w 293"/>
                  <a:gd name="T79" fmla="*/ 0 h 167"/>
                  <a:gd name="T80" fmla="*/ 0 w 293"/>
                  <a:gd name="T81" fmla="*/ 0 h 167"/>
                  <a:gd name="T82" fmla="*/ 0 w 293"/>
                  <a:gd name="T83" fmla="*/ 0 h 167"/>
                  <a:gd name="T84" fmla="*/ 0 w 293"/>
                  <a:gd name="T85" fmla="*/ 0 h 167"/>
                  <a:gd name="T86" fmla="*/ 0 w 293"/>
                  <a:gd name="T87" fmla="*/ 0 h 167"/>
                  <a:gd name="T88" fmla="*/ 0 w 293"/>
                  <a:gd name="T89" fmla="*/ 0 h 167"/>
                  <a:gd name="T90" fmla="*/ 0 w 293"/>
                  <a:gd name="T91" fmla="*/ 0 h 167"/>
                  <a:gd name="T92" fmla="*/ 0 w 293"/>
                  <a:gd name="T93" fmla="*/ 0 h 167"/>
                  <a:gd name="T94" fmla="*/ 0 w 293"/>
                  <a:gd name="T95" fmla="*/ 0 h 167"/>
                  <a:gd name="T96" fmla="*/ 0 w 293"/>
                  <a:gd name="T97" fmla="*/ 0 h 167"/>
                  <a:gd name="T98" fmla="*/ 0 w 293"/>
                  <a:gd name="T99" fmla="*/ 0 h 1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93"/>
                  <a:gd name="T151" fmla="*/ 0 h 167"/>
                  <a:gd name="T152" fmla="*/ 293 w 293"/>
                  <a:gd name="T153" fmla="*/ 167 h 1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93" h="167">
                    <a:moveTo>
                      <a:pt x="11" y="3"/>
                    </a:moveTo>
                    <a:lnTo>
                      <a:pt x="30" y="10"/>
                    </a:lnTo>
                    <a:lnTo>
                      <a:pt x="49" y="16"/>
                    </a:lnTo>
                    <a:lnTo>
                      <a:pt x="67" y="23"/>
                    </a:lnTo>
                    <a:lnTo>
                      <a:pt x="85" y="31"/>
                    </a:lnTo>
                    <a:lnTo>
                      <a:pt x="102" y="39"/>
                    </a:lnTo>
                    <a:lnTo>
                      <a:pt x="118" y="49"/>
                    </a:lnTo>
                    <a:lnTo>
                      <a:pt x="135" y="58"/>
                    </a:lnTo>
                    <a:lnTo>
                      <a:pt x="150" y="68"/>
                    </a:lnTo>
                    <a:lnTo>
                      <a:pt x="165" y="79"/>
                    </a:lnTo>
                    <a:lnTo>
                      <a:pt x="177" y="89"/>
                    </a:lnTo>
                    <a:lnTo>
                      <a:pt x="190" y="101"/>
                    </a:lnTo>
                    <a:lnTo>
                      <a:pt x="203" y="112"/>
                    </a:lnTo>
                    <a:lnTo>
                      <a:pt x="213" y="124"/>
                    </a:lnTo>
                    <a:lnTo>
                      <a:pt x="223" y="136"/>
                    </a:lnTo>
                    <a:lnTo>
                      <a:pt x="232" y="149"/>
                    </a:lnTo>
                    <a:lnTo>
                      <a:pt x="240" y="161"/>
                    </a:lnTo>
                    <a:lnTo>
                      <a:pt x="241" y="162"/>
                    </a:lnTo>
                    <a:lnTo>
                      <a:pt x="241" y="163"/>
                    </a:lnTo>
                    <a:lnTo>
                      <a:pt x="241" y="165"/>
                    </a:lnTo>
                    <a:lnTo>
                      <a:pt x="242" y="167"/>
                    </a:lnTo>
                    <a:lnTo>
                      <a:pt x="293" y="167"/>
                    </a:lnTo>
                    <a:lnTo>
                      <a:pt x="291" y="157"/>
                    </a:lnTo>
                    <a:lnTo>
                      <a:pt x="288" y="146"/>
                    </a:lnTo>
                    <a:lnTo>
                      <a:pt x="284" y="137"/>
                    </a:lnTo>
                    <a:lnTo>
                      <a:pt x="279" y="127"/>
                    </a:lnTo>
                    <a:lnTo>
                      <a:pt x="274" y="118"/>
                    </a:lnTo>
                    <a:lnTo>
                      <a:pt x="267" y="108"/>
                    </a:lnTo>
                    <a:lnTo>
                      <a:pt x="260" y="99"/>
                    </a:lnTo>
                    <a:lnTo>
                      <a:pt x="252" y="90"/>
                    </a:lnTo>
                    <a:lnTo>
                      <a:pt x="241" y="81"/>
                    </a:lnTo>
                    <a:lnTo>
                      <a:pt x="229" y="71"/>
                    </a:lnTo>
                    <a:lnTo>
                      <a:pt x="218" y="62"/>
                    </a:lnTo>
                    <a:lnTo>
                      <a:pt x="204" y="54"/>
                    </a:lnTo>
                    <a:lnTo>
                      <a:pt x="190" y="46"/>
                    </a:lnTo>
                    <a:lnTo>
                      <a:pt x="175" y="38"/>
                    </a:lnTo>
                    <a:lnTo>
                      <a:pt x="160" y="32"/>
                    </a:lnTo>
                    <a:lnTo>
                      <a:pt x="145" y="26"/>
                    </a:lnTo>
                    <a:lnTo>
                      <a:pt x="128" y="20"/>
                    </a:lnTo>
                    <a:lnTo>
                      <a:pt x="111" y="16"/>
                    </a:lnTo>
                    <a:lnTo>
                      <a:pt x="93" y="12"/>
                    </a:lnTo>
                    <a:lnTo>
                      <a:pt x="76" y="8"/>
                    </a:lnTo>
                    <a:lnTo>
                      <a:pt x="57" y="5"/>
                    </a:lnTo>
                    <a:lnTo>
                      <a:pt x="39" y="2"/>
                    </a:lnTo>
                    <a:lnTo>
                      <a:pt x="19" y="1"/>
                    </a:lnTo>
                    <a:lnTo>
                      <a:pt x="0" y="0"/>
                    </a:lnTo>
                    <a:lnTo>
                      <a:pt x="2" y="1"/>
                    </a:lnTo>
                    <a:lnTo>
                      <a:pt x="6" y="1"/>
                    </a:lnTo>
                    <a:lnTo>
                      <a:pt x="9" y="2"/>
                    </a:lnTo>
                    <a:lnTo>
                      <a:pt x="11" y="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24" name="Freeform 275"/>
              <p:cNvSpPr>
                <a:spLocks/>
              </p:cNvSpPr>
              <p:nvPr/>
            </p:nvSpPr>
            <p:spPr bwMode="auto">
              <a:xfrm>
                <a:off x="1208" y="2967"/>
                <a:ext cx="49" cy="75"/>
              </a:xfrm>
              <a:custGeom>
                <a:avLst/>
                <a:gdLst>
                  <a:gd name="T0" fmla="*/ 0 w 145"/>
                  <a:gd name="T1" fmla="*/ 0 h 223"/>
                  <a:gd name="T2" fmla="*/ 0 w 145"/>
                  <a:gd name="T3" fmla="*/ 0 h 223"/>
                  <a:gd name="T4" fmla="*/ 0 w 145"/>
                  <a:gd name="T5" fmla="*/ 0 h 223"/>
                  <a:gd name="T6" fmla="*/ 0 w 145"/>
                  <a:gd name="T7" fmla="*/ 0 h 223"/>
                  <a:gd name="T8" fmla="*/ 0 w 145"/>
                  <a:gd name="T9" fmla="*/ 0 h 223"/>
                  <a:gd name="T10" fmla="*/ 0 w 145"/>
                  <a:gd name="T11" fmla="*/ 0 h 223"/>
                  <a:gd name="T12" fmla="*/ 0 w 145"/>
                  <a:gd name="T13" fmla="*/ 0 h 223"/>
                  <a:gd name="T14" fmla="*/ 0 w 145"/>
                  <a:gd name="T15" fmla="*/ 0 h 223"/>
                  <a:gd name="T16" fmla="*/ 0 w 145"/>
                  <a:gd name="T17" fmla="*/ 0 h 223"/>
                  <a:gd name="T18" fmla="*/ 0 w 145"/>
                  <a:gd name="T19" fmla="*/ 0 h 223"/>
                  <a:gd name="T20" fmla="*/ 0 w 145"/>
                  <a:gd name="T21" fmla="*/ 0 h 223"/>
                  <a:gd name="T22" fmla="*/ 0 w 145"/>
                  <a:gd name="T23" fmla="*/ 0 h 223"/>
                  <a:gd name="T24" fmla="*/ 0 w 145"/>
                  <a:gd name="T25" fmla="*/ 0 h 223"/>
                  <a:gd name="T26" fmla="*/ 0 w 145"/>
                  <a:gd name="T27" fmla="*/ 0 h 223"/>
                  <a:gd name="T28" fmla="*/ 0 w 145"/>
                  <a:gd name="T29" fmla="*/ 0 h 223"/>
                  <a:gd name="T30" fmla="*/ 0 w 145"/>
                  <a:gd name="T31" fmla="*/ 0 h 223"/>
                  <a:gd name="T32" fmla="*/ 0 w 145"/>
                  <a:gd name="T33" fmla="*/ 0 h 223"/>
                  <a:gd name="T34" fmla="*/ 0 w 145"/>
                  <a:gd name="T35" fmla="*/ 0 h 223"/>
                  <a:gd name="T36" fmla="*/ 0 w 145"/>
                  <a:gd name="T37" fmla="*/ 0 h 2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3"/>
                  <a:gd name="T59" fmla="*/ 145 w 145"/>
                  <a:gd name="T60" fmla="*/ 223 h 2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3">
                    <a:moveTo>
                      <a:pt x="91" y="9"/>
                    </a:moveTo>
                    <a:lnTo>
                      <a:pt x="94" y="39"/>
                    </a:lnTo>
                    <a:lnTo>
                      <a:pt x="92" y="69"/>
                    </a:lnTo>
                    <a:lnTo>
                      <a:pt x="86" y="99"/>
                    </a:lnTo>
                    <a:lnTo>
                      <a:pt x="76" y="127"/>
                    </a:lnTo>
                    <a:lnTo>
                      <a:pt x="62" y="154"/>
                    </a:lnTo>
                    <a:lnTo>
                      <a:pt x="44" y="179"/>
                    </a:lnTo>
                    <a:lnTo>
                      <a:pt x="24" y="203"/>
                    </a:lnTo>
                    <a:lnTo>
                      <a:pt x="0" y="223"/>
                    </a:lnTo>
                    <a:lnTo>
                      <a:pt x="33" y="207"/>
                    </a:lnTo>
                    <a:lnTo>
                      <a:pt x="62" y="186"/>
                    </a:lnTo>
                    <a:lnTo>
                      <a:pt x="89" y="161"/>
                    </a:lnTo>
                    <a:lnTo>
                      <a:pt x="110" y="134"/>
                    </a:lnTo>
                    <a:lnTo>
                      <a:pt x="127" y="103"/>
                    </a:lnTo>
                    <a:lnTo>
                      <a:pt x="139" y="70"/>
                    </a:lnTo>
                    <a:lnTo>
                      <a:pt x="145" y="36"/>
                    </a:lnTo>
                    <a:lnTo>
                      <a:pt x="145" y="0"/>
                    </a:lnTo>
                    <a:lnTo>
                      <a:pt x="124" y="2"/>
                    </a:lnTo>
                    <a:lnTo>
                      <a:pt x="91"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25" name="Freeform 276"/>
              <p:cNvSpPr>
                <a:spLocks/>
              </p:cNvSpPr>
              <p:nvPr/>
            </p:nvSpPr>
            <p:spPr bwMode="auto">
              <a:xfrm>
                <a:off x="1284" y="3147"/>
                <a:ext cx="167" cy="12"/>
              </a:xfrm>
              <a:custGeom>
                <a:avLst/>
                <a:gdLst>
                  <a:gd name="T0" fmla="*/ 0 w 501"/>
                  <a:gd name="T1" fmla="*/ 0 h 34"/>
                  <a:gd name="T2" fmla="*/ 0 w 501"/>
                  <a:gd name="T3" fmla="*/ 0 h 34"/>
                  <a:gd name="T4" fmla="*/ 0 w 501"/>
                  <a:gd name="T5" fmla="*/ 0 h 34"/>
                  <a:gd name="T6" fmla="*/ 0 w 501"/>
                  <a:gd name="T7" fmla="*/ 0 h 34"/>
                  <a:gd name="T8" fmla="*/ 0 60000 65536"/>
                  <a:gd name="T9" fmla="*/ 0 60000 65536"/>
                  <a:gd name="T10" fmla="*/ 0 60000 65536"/>
                  <a:gd name="T11" fmla="*/ 0 60000 65536"/>
                  <a:gd name="T12" fmla="*/ 0 w 501"/>
                  <a:gd name="T13" fmla="*/ 0 h 34"/>
                  <a:gd name="T14" fmla="*/ 501 w 501"/>
                  <a:gd name="T15" fmla="*/ 34 h 34"/>
                </a:gdLst>
                <a:ahLst/>
                <a:cxnLst>
                  <a:cxn ang="T8">
                    <a:pos x="T0" y="T1"/>
                  </a:cxn>
                  <a:cxn ang="T9">
                    <a:pos x="T2" y="T3"/>
                  </a:cxn>
                  <a:cxn ang="T10">
                    <a:pos x="T4" y="T5"/>
                  </a:cxn>
                  <a:cxn ang="T11">
                    <a:pos x="T6" y="T7"/>
                  </a:cxn>
                </a:cxnLst>
                <a:rect l="T12" t="T13" r="T14" b="T15"/>
                <a:pathLst>
                  <a:path w="501" h="34">
                    <a:moveTo>
                      <a:pt x="501" y="34"/>
                    </a:moveTo>
                    <a:lnTo>
                      <a:pt x="0" y="34"/>
                    </a:lnTo>
                    <a:lnTo>
                      <a:pt x="456" y="0"/>
                    </a:lnTo>
                    <a:lnTo>
                      <a:pt x="501"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26" name="Freeform 277"/>
              <p:cNvSpPr>
                <a:spLocks/>
              </p:cNvSpPr>
              <p:nvPr/>
            </p:nvSpPr>
            <p:spPr bwMode="auto">
              <a:xfrm>
                <a:off x="1149" y="2967"/>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7"/>
                    </a:lnTo>
                    <a:lnTo>
                      <a:pt x="324"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27" name="Freeform 278"/>
              <p:cNvSpPr>
                <a:spLocks/>
              </p:cNvSpPr>
              <p:nvPr/>
            </p:nvSpPr>
            <p:spPr bwMode="auto">
              <a:xfrm>
                <a:off x="1556" y="2906"/>
                <a:ext cx="48" cy="75"/>
              </a:xfrm>
              <a:custGeom>
                <a:avLst/>
                <a:gdLst>
                  <a:gd name="T0" fmla="*/ 0 w 145"/>
                  <a:gd name="T1" fmla="*/ 0 h 224"/>
                  <a:gd name="T2" fmla="*/ 0 w 145"/>
                  <a:gd name="T3" fmla="*/ 0 h 224"/>
                  <a:gd name="T4" fmla="*/ 0 w 145"/>
                  <a:gd name="T5" fmla="*/ 0 h 224"/>
                  <a:gd name="T6" fmla="*/ 0 w 145"/>
                  <a:gd name="T7" fmla="*/ 0 h 224"/>
                  <a:gd name="T8" fmla="*/ 0 w 145"/>
                  <a:gd name="T9" fmla="*/ 0 h 224"/>
                  <a:gd name="T10" fmla="*/ 0 w 145"/>
                  <a:gd name="T11" fmla="*/ 0 h 224"/>
                  <a:gd name="T12" fmla="*/ 0 w 145"/>
                  <a:gd name="T13" fmla="*/ 0 h 224"/>
                  <a:gd name="T14" fmla="*/ 0 w 145"/>
                  <a:gd name="T15" fmla="*/ 0 h 224"/>
                  <a:gd name="T16" fmla="*/ 0 w 145"/>
                  <a:gd name="T17" fmla="*/ 0 h 224"/>
                  <a:gd name="T18" fmla="*/ 0 w 145"/>
                  <a:gd name="T19" fmla="*/ 0 h 224"/>
                  <a:gd name="T20" fmla="*/ 0 w 145"/>
                  <a:gd name="T21" fmla="*/ 0 h 224"/>
                  <a:gd name="T22" fmla="*/ 0 w 145"/>
                  <a:gd name="T23" fmla="*/ 0 h 224"/>
                  <a:gd name="T24" fmla="*/ 0 w 145"/>
                  <a:gd name="T25" fmla="*/ 0 h 224"/>
                  <a:gd name="T26" fmla="*/ 0 w 145"/>
                  <a:gd name="T27" fmla="*/ 0 h 224"/>
                  <a:gd name="T28" fmla="*/ 0 w 145"/>
                  <a:gd name="T29" fmla="*/ 0 h 224"/>
                  <a:gd name="T30" fmla="*/ 0 w 145"/>
                  <a:gd name="T31" fmla="*/ 0 h 224"/>
                  <a:gd name="T32" fmla="*/ 0 w 145"/>
                  <a:gd name="T33" fmla="*/ 0 h 224"/>
                  <a:gd name="T34" fmla="*/ 0 w 145"/>
                  <a:gd name="T35" fmla="*/ 0 h 224"/>
                  <a:gd name="T36" fmla="*/ 0 w 145"/>
                  <a:gd name="T37" fmla="*/ 0 h 2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4"/>
                  <a:gd name="T59" fmla="*/ 145 w 145"/>
                  <a:gd name="T60" fmla="*/ 224 h 2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4">
                    <a:moveTo>
                      <a:pt x="92" y="8"/>
                    </a:moveTo>
                    <a:lnTo>
                      <a:pt x="94" y="39"/>
                    </a:lnTo>
                    <a:lnTo>
                      <a:pt x="93" y="69"/>
                    </a:lnTo>
                    <a:lnTo>
                      <a:pt x="87" y="98"/>
                    </a:lnTo>
                    <a:lnTo>
                      <a:pt x="76" y="127"/>
                    </a:lnTo>
                    <a:lnTo>
                      <a:pt x="62" y="154"/>
                    </a:lnTo>
                    <a:lnTo>
                      <a:pt x="45" y="180"/>
                    </a:lnTo>
                    <a:lnTo>
                      <a:pt x="24" y="203"/>
                    </a:lnTo>
                    <a:lnTo>
                      <a:pt x="0" y="224"/>
                    </a:lnTo>
                    <a:lnTo>
                      <a:pt x="33" y="207"/>
                    </a:lnTo>
                    <a:lnTo>
                      <a:pt x="63" y="186"/>
                    </a:lnTo>
                    <a:lnTo>
                      <a:pt x="89" y="162"/>
                    </a:lnTo>
                    <a:lnTo>
                      <a:pt x="111" y="134"/>
                    </a:lnTo>
                    <a:lnTo>
                      <a:pt x="127" y="103"/>
                    </a:lnTo>
                    <a:lnTo>
                      <a:pt x="139" y="70"/>
                    </a:lnTo>
                    <a:lnTo>
                      <a:pt x="145" y="36"/>
                    </a:lnTo>
                    <a:lnTo>
                      <a:pt x="145" y="0"/>
                    </a:lnTo>
                    <a:lnTo>
                      <a:pt x="125" y="3"/>
                    </a:lnTo>
                    <a:lnTo>
                      <a:pt x="92" y="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28" name="Freeform 279"/>
              <p:cNvSpPr>
                <a:spLocks/>
              </p:cNvSpPr>
              <p:nvPr/>
            </p:nvSpPr>
            <p:spPr bwMode="auto">
              <a:xfrm>
                <a:off x="1496" y="2906"/>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6"/>
                    </a:lnTo>
                    <a:lnTo>
                      <a:pt x="324"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29" name="Freeform 280"/>
              <p:cNvSpPr>
                <a:spLocks/>
              </p:cNvSpPr>
              <p:nvPr/>
            </p:nvSpPr>
            <p:spPr bwMode="auto">
              <a:xfrm>
                <a:off x="1345" y="2867"/>
                <a:ext cx="9" cy="202"/>
              </a:xfrm>
              <a:custGeom>
                <a:avLst/>
                <a:gdLst>
                  <a:gd name="T0" fmla="*/ 0 w 28"/>
                  <a:gd name="T1" fmla="*/ 0 h 608"/>
                  <a:gd name="T2" fmla="*/ 0 w 28"/>
                  <a:gd name="T3" fmla="*/ 0 h 608"/>
                  <a:gd name="T4" fmla="*/ 0 w 28"/>
                  <a:gd name="T5" fmla="*/ 0 h 608"/>
                  <a:gd name="T6" fmla="*/ 0 w 28"/>
                  <a:gd name="T7" fmla="*/ 0 h 608"/>
                  <a:gd name="T8" fmla="*/ 0 60000 65536"/>
                  <a:gd name="T9" fmla="*/ 0 60000 65536"/>
                  <a:gd name="T10" fmla="*/ 0 60000 65536"/>
                  <a:gd name="T11" fmla="*/ 0 60000 65536"/>
                  <a:gd name="T12" fmla="*/ 0 w 28"/>
                  <a:gd name="T13" fmla="*/ 0 h 608"/>
                  <a:gd name="T14" fmla="*/ 28 w 28"/>
                  <a:gd name="T15" fmla="*/ 608 h 608"/>
                </a:gdLst>
                <a:ahLst/>
                <a:cxnLst>
                  <a:cxn ang="T8">
                    <a:pos x="T0" y="T1"/>
                  </a:cxn>
                  <a:cxn ang="T9">
                    <a:pos x="T2" y="T3"/>
                  </a:cxn>
                  <a:cxn ang="T10">
                    <a:pos x="T4" y="T5"/>
                  </a:cxn>
                  <a:cxn ang="T11">
                    <a:pos x="T6" y="T7"/>
                  </a:cxn>
                </a:cxnLst>
                <a:rect l="T12" t="T13" r="T14" b="T15"/>
                <a:pathLst>
                  <a:path w="28" h="608">
                    <a:moveTo>
                      <a:pt x="0" y="0"/>
                    </a:moveTo>
                    <a:lnTo>
                      <a:pt x="0" y="608"/>
                    </a:lnTo>
                    <a:lnTo>
                      <a:pt x="28" y="36"/>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30" name="Freeform 281"/>
              <p:cNvSpPr>
                <a:spLocks/>
              </p:cNvSpPr>
              <p:nvPr/>
            </p:nvSpPr>
            <p:spPr bwMode="auto">
              <a:xfrm>
                <a:off x="1342" y="2771"/>
                <a:ext cx="10" cy="10"/>
              </a:xfrm>
              <a:custGeom>
                <a:avLst/>
                <a:gdLst>
                  <a:gd name="T0" fmla="*/ 0 w 30"/>
                  <a:gd name="T1" fmla="*/ 0 h 29"/>
                  <a:gd name="T2" fmla="*/ 0 w 30"/>
                  <a:gd name="T3" fmla="*/ 0 h 29"/>
                  <a:gd name="T4" fmla="*/ 0 w 30"/>
                  <a:gd name="T5" fmla="*/ 0 h 29"/>
                  <a:gd name="T6" fmla="*/ 0 w 30"/>
                  <a:gd name="T7" fmla="*/ 0 h 29"/>
                  <a:gd name="T8" fmla="*/ 0 w 30"/>
                  <a:gd name="T9" fmla="*/ 0 h 29"/>
                  <a:gd name="T10" fmla="*/ 0 w 30"/>
                  <a:gd name="T11" fmla="*/ 0 h 29"/>
                  <a:gd name="T12" fmla="*/ 0 w 30"/>
                  <a:gd name="T13" fmla="*/ 0 h 29"/>
                  <a:gd name="T14" fmla="*/ 0 w 30"/>
                  <a:gd name="T15" fmla="*/ 0 h 29"/>
                  <a:gd name="T16" fmla="*/ 0 w 30"/>
                  <a:gd name="T17" fmla="*/ 0 h 29"/>
                  <a:gd name="T18" fmla="*/ 0 w 30"/>
                  <a:gd name="T19" fmla="*/ 0 h 29"/>
                  <a:gd name="T20" fmla="*/ 0 w 30"/>
                  <a:gd name="T21" fmla="*/ 0 h 29"/>
                  <a:gd name="T22" fmla="*/ 0 w 30"/>
                  <a:gd name="T23" fmla="*/ 0 h 29"/>
                  <a:gd name="T24" fmla="*/ 0 w 30"/>
                  <a:gd name="T25" fmla="*/ 0 h 29"/>
                  <a:gd name="T26" fmla="*/ 0 w 30"/>
                  <a:gd name="T27" fmla="*/ 0 h 29"/>
                  <a:gd name="T28" fmla="*/ 0 w 30"/>
                  <a:gd name="T29" fmla="*/ 0 h 29"/>
                  <a:gd name="T30" fmla="*/ 0 w 30"/>
                  <a:gd name="T31" fmla="*/ 0 h 29"/>
                  <a:gd name="T32" fmla="*/ 0 w 30"/>
                  <a:gd name="T33" fmla="*/ 0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
                  <a:gd name="T52" fmla="*/ 0 h 29"/>
                  <a:gd name="T53" fmla="*/ 30 w 30"/>
                  <a:gd name="T54" fmla="*/ 29 h 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0" h="29">
                    <a:moveTo>
                      <a:pt x="15" y="29"/>
                    </a:moveTo>
                    <a:lnTo>
                      <a:pt x="22" y="28"/>
                    </a:lnTo>
                    <a:lnTo>
                      <a:pt x="26" y="25"/>
                    </a:lnTo>
                    <a:lnTo>
                      <a:pt x="29" y="21"/>
                    </a:lnTo>
                    <a:lnTo>
                      <a:pt x="30" y="15"/>
                    </a:lnTo>
                    <a:lnTo>
                      <a:pt x="29" y="8"/>
                    </a:lnTo>
                    <a:lnTo>
                      <a:pt x="26" y="4"/>
                    </a:lnTo>
                    <a:lnTo>
                      <a:pt x="22" y="1"/>
                    </a:lnTo>
                    <a:lnTo>
                      <a:pt x="15" y="0"/>
                    </a:lnTo>
                    <a:lnTo>
                      <a:pt x="9" y="1"/>
                    </a:lnTo>
                    <a:lnTo>
                      <a:pt x="5" y="4"/>
                    </a:lnTo>
                    <a:lnTo>
                      <a:pt x="1" y="8"/>
                    </a:lnTo>
                    <a:lnTo>
                      <a:pt x="0" y="15"/>
                    </a:lnTo>
                    <a:lnTo>
                      <a:pt x="1" y="21"/>
                    </a:lnTo>
                    <a:lnTo>
                      <a:pt x="5" y="25"/>
                    </a:lnTo>
                    <a:lnTo>
                      <a:pt x="9" y="28"/>
                    </a:lnTo>
                    <a:lnTo>
                      <a:pt x="15" y="2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31" name="Freeform 282"/>
              <p:cNvSpPr>
                <a:spLocks/>
              </p:cNvSpPr>
              <p:nvPr/>
            </p:nvSpPr>
            <p:spPr bwMode="auto">
              <a:xfrm>
                <a:off x="1380" y="2810"/>
                <a:ext cx="153" cy="26"/>
              </a:xfrm>
              <a:custGeom>
                <a:avLst/>
                <a:gdLst>
                  <a:gd name="T0" fmla="*/ 0 w 459"/>
                  <a:gd name="T1" fmla="*/ 0 h 80"/>
                  <a:gd name="T2" fmla="*/ 0 w 459"/>
                  <a:gd name="T3" fmla="*/ 0 h 80"/>
                  <a:gd name="T4" fmla="*/ 0 w 459"/>
                  <a:gd name="T5" fmla="*/ 0 h 80"/>
                  <a:gd name="T6" fmla="*/ 0 w 459"/>
                  <a:gd name="T7" fmla="*/ 0 h 80"/>
                  <a:gd name="T8" fmla="*/ 0 60000 65536"/>
                  <a:gd name="T9" fmla="*/ 0 60000 65536"/>
                  <a:gd name="T10" fmla="*/ 0 60000 65536"/>
                  <a:gd name="T11" fmla="*/ 0 60000 65536"/>
                  <a:gd name="T12" fmla="*/ 0 w 459"/>
                  <a:gd name="T13" fmla="*/ 0 h 80"/>
                  <a:gd name="T14" fmla="*/ 459 w 459"/>
                  <a:gd name="T15" fmla="*/ 80 h 80"/>
                </a:gdLst>
                <a:ahLst/>
                <a:cxnLst>
                  <a:cxn ang="T8">
                    <a:pos x="T0" y="T1"/>
                  </a:cxn>
                  <a:cxn ang="T9">
                    <a:pos x="T2" y="T3"/>
                  </a:cxn>
                  <a:cxn ang="T10">
                    <a:pos x="T4" y="T5"/>
                  </a:cxn>
                  <a:cxn ang="T11">
                    <a:pos x="T6" y="T7"/>
                  </a:cxn>
                </a:cxnLst>
                <a:rect l="T12" t="T13" r="T14" b="T15"/>
                <a:pathLst>
                  <a:path w="459" h="80">
                    <a:moveTo>
                      <a:pt x="459" y="31"/>
                    </a:moveTo>
                    <a:lnTo>
                      <a:pt x="454" y="0"/>
                    </a:lnTo>
                    <a:lnTo>
                      <a:pt x="0" y="80"/>
                    </a:lnTo>
                    <a:lnTo>
                      <a:pt x="459" y="3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sp>
          <p:nvSpPr>
            <p:cNvPr id="32890" name="Freeform 283"/>
            <p:cNvSpPr>
              <a:spLocks/>
            </p:cNvSpPr>
            <p:nvPr/>
          </p:nvSpPr>
          <p:spPr bwMode="auto">
            <a:xfrm>
              <a:off x="3714" y="660"/>
              <a:ext cx="312" cy="101"/>
            </a:xfrm>
            <a:custGeom>
              <a:avLst/>
              <a:gdLst>
                <a:gd name="T0" fmla="*/ 0 w 422"/>
                <a:gd name="T1" fmla="*/ 3 h 136"/>
                <a:gd name="T2" fmla="*/ 1 w 422"/>
                <a:gd name="T3" fmla="*/ 1 h 136"/>
                <a:gd name="T4" fmla="*/ 2 w 422"/>
                <a:gd name="T5" fmla="*/ 5 h 136"/>
                <a:gd name="T6" fmla="*/ 4 w 422"/>
                <a:gd name="T7" fmla="*/ 1 h 136"/>
                <a:gd name="T8" fmla="*/ 4 w 422"/>
                <a:gd name="T9" fmla="*/ 5 h 136"/>
                <a:gd name="T10" fmla="*/ 5 w 422"/>
                <a:gd name="T11" fmla="*/ 3 h 136"/>
                <a:gd name="T12" fmla="*/ 5 w 422"/>
                <a:gd name="T13" fmla="*/ 1 h 136"/>
                <a:gd name="T14" fmla="*/ 7 w 422"/>
                <a:gd name="T15" fmla="*/ 2 h 136"/>
                <a:gd name="T16" fmla="*/ 9 w 422"/>
                <a:gd name="T17" fmla="*/ 4 h 136"/>
                <a:gd name="T18" fmla="*/ 10 w 422"/>
                <a:gd name="T19" fmla="*/ 1 h 136"/>
                <a:gd name="T20" fmla="*/ 12 w 422"/>
                <a:gd name="T21" fmla="*/ 4 h 136"/>
                <a:gd name="T22" fmla="*/ 13 w 422"/>
                <a:gd name="T23" fmla="*/ 1 h 136"/>
                <a:gd name="T24" fmla="*/ 15 w 422"/>
                <a:gd name="T25" fmla="*/ 1 h 136"/>
                <a:gd name="T26" fmla="*/ 16 w 422"/>
                <a:gd name="T27" fmla="*/ 4 h 1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22"/>
                <a:gd name="T43" fmla="*/ 0 h 136"/>
                <a:gd name="T44" fmla="*/ 422 w 422"/>
                <a:gd name="T45" fmla="*/ 136 h 1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22" h="136">
                  <a:moveTo>
                    <a:pt x="0" y="80"/>
                  </a:moveTo>
                  <a:cubicBezTo>
                    <a:pt x="5" y="68"/>
                    <a:pt x="20" y="0"/>
                    <a:pt x="29" y="9"/>
                  </a:cubicBezTo>
                  <a:cubicBezTo>
                    <a:pt x="38" y="18"/>
                    <a:pt x="42" y="136"/>
                    <a:pt x="53" y="135"/>
                  </a:cubicBezTo>
                  <a:cubicBezTo>
                    <a:pt x="64" y="134"/>
                    <a:pt x="85" y="5"/>
                    <a:pt x="95" y="3"/>
                  </a:cubicBezTo>
                  <a:cubicBezTo>
                    <a:pt x="105" y="1"/>
                    <a:pt x="103" y="111"/>
                    <a:pt x="112" y="122"/>
                  </a:cubicBezTo>
                  <a:cubicBezTo>
                    <a:pt x="121" y="133"/>
                    <a:pt x="141" y="90"/>
                    <a:pt x="147" y="71"/>
                  </a:cubicBezTo>
                  <a:cubicBezTo>
                    <a:pt x="152" y="53"/>
                    <a:pt x="141" y="14"/>
                    <a:pt x="147" y="11"/>
                  </a:cubicBezTo>
                  <a:cubicBezTo>
                    <a:pt x="152" y="9"/>
                    <a:pt x="165" y="36"/>
                    <a:pt x="180" y="54"/>
                  </a:cubicBezTo>
                  <a:cubicBezTo>
                    <a:pt x="195" y="72"/>
                    <a:pt x="222" y="127"/>
                    <a:pt x="239" y="120"/>
                  </a:cubicBezTo>
                  <a:cubicBezTo>
                    <a:pt x="256" y="113"/>
                    <a:pt x="272" y="10"/>
                    <a:pt x="284" y="9"/>
                  </a:cubicBezTo>
                  <a:cubicBezTo>
                    <a:pt x="296" y="8"/>
                    <a:pt x="301" y="113"/>
                    <a:pt x="314" y="114"/>
                  </a:cubicBezTo>
                  <a:cubicBezTo>
                    <a:pt x="327" y="115"/>
                    <a:pt x="351" y="28"/>
                    <a:pt x="365" y="15"/>
                  </a:cubicBezTo>
                  <a:cubicBezTo>
                    <a:pt x="379" y="2"/>
                    <a:pt x="392" y="18"/>
                    <a:pt x="401" y="33"/>
                  </a:cubicBezTo>
                  <a:cubicBezTo>
                    <a:pt x="410" y="48"/>
                    <a:pt x="418" y="93"/>
                    <a:pt x="422" y="108"/>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nvGrpSpPr>
            <p:cNvPr id="32891" name="Group 284"/>
            <p:cNvGrpSpPr>
              <a:grpSpLocks/>
            </p:cNvGrpSpPr>
            <p:nvPr/>
          </p:nvGrpSpPr>
          <p:grpSpPr bwMode="auto">
            <a:xfrm>
              <a:off x="3704" y="809"/>
              <a:ext cx="410" cy="0"/>
              <a:chOff x="1073" y="2443"/>
              <a:chExt cx="555" cy="0"/>
            </a:xfrm>
          </p:grpSpPr>
          <p:sp>
            <p:nvSpPr>
              <p:cNvPr id="32900" name="Line 285"/>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901" name="Line 286"/>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902" name="Line 287"/>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32892" name="Group 288"/>
            <p:cNvGrpSpPr>
              <a:grpSpLocks/>
            </p:cNvGrpSpPr>
            <p:nvPr/>
          </p:nvGrpSpPr>
          <p:grpSpPr bwMode="auto">
            <a:xfrm>
              <a:off x="3704" y="880"/>
              <a:ext cx="410" cy="0"/>
              <a:chOff x="1073" y="2443"/>
              <a:chExt cx="555" cy="0"/>
            </a:xfrm>
          </p:grpSpPr>
          <p:sp>
            <p:nvSpPr>
              <p:cNvPr id="32897" name="Line 289"/>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898" name="Line 290"/>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899" name="Line 291"/>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nvGrpSpPr>
            <p:cNvPr id="32893" name="Group 292"/>
            <p:cNvGrpSpPr>
              <a:grpSpLocks/>
            </p:cNvGrpSpPr>
            <p:nvPr/>
          </p:nvGrpSpPr>
          <p:grpSpPr bwMode="auto">
            <a:xfrm>
              <a:off x="3704" y="951"/>
              <a:ext cx="410" cy="0"/>
              <a:chOff x="1073" y="2443"/>
              <a:chExt cx="555" cy="0"/>
            </a:xfrm>
          </p:grpSpPr>
          <p:sp>
            <p:nvSpPr>
              <p:cNvPr id="32894" name="Line 293"/>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895" name="Line 294"/>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896" name="Line 295"/>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grpSp>
      <p:sp>
        <p:nvSpPr>
          <p:cNvPr id="32802" name="Line 296"/>
          <p:cNvSpPr>
            <a:spLocks noChangeShapeType="1"/>
          </p:cNvSpPr>
          <p:nvPr/>
        </p:nvSpPr>
        <p:spPr bwMode="auto">
          <a:xfrm>
            <a:off x="7088188" y="3282950"/>
            <a:ext cx="0" cy="233363"/>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803" name="Text Box 297"/>
          <p:cNvSpPr txBox="1">
            <a:spLocks noChangeArrowheads="1"/>
          </p:cNvSpPr>
          <p:nvPr/>
        </p:nvSpPr>
        <p:spPr bwMode="auto">
          <a:xfrm>
            <a:off x="6462713" y="3519488"/>
            <a:ext cx="1171575"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premium</a:t>
            </a:r>
          </a:p>
        </p:txBody>
      </p:sp>
      <p:grpSp>
        <p:nvGrpSpPr>
          <p:cNvPr id="32804" name="Group 298"/>
          <p:cNvGrpSpPr>
            <a:grpSpLocks/>
          </p:cNvGrpSpPr>
          <p:nvPr/>
        </p:nvGrpSpPr>
        <p:grpSpPr bwMode="auto">
          <a:xfrm>
            <a:off x="6691313" y="3862388"/>
            <a:ext cx="977900" cy="966787"/>
            <a:chOff x="3131" y="3139"/>
            <a:chExt cx="711" cy="702"/>
          </a:xfrm>
        </p:grpSpPr>
        <p:sp>
          <p:nvSpPr>
            <p:cNvPr id="32884" name="Freeform 299"/>
            <p:cNvSpPr>
              <a:spLocks/>
            </p:cNvSpPr>
            <p:nvPr/>
          </p:nvSpPr>
          <p:spPr bwMode="auto">
            <a:xfrm>
              <a:off x="3238" y="3243"/>
              <a:ext cx="604" cy="598"/>
            </a:xfrm>
            <a:custGeom>
              <a:avLst/>
              <a:gdLst>
                <a:gd name="T0" fmla="*/ 0 w 1703"/>
                <a:gd name="T1" fmla="*/ 0 h 1703"/>
                <a:gd name="T2" fmla="*/ 0 w 1703"/>
                <a:gd name="T3" fmla="*/ 0 h 1703"/>
                <a:gd name="T4" fmla="*/ 0 w 1703"/>
                <a:gd name="T5" fmla="*/ 0 h 1703"/>
                <a:gd name="T6" fmla="*/ 0 w 1703"/>
                <a:gd name="T7" fmla="*/ 0 h 1703"/>
                <a:gd name="T8" fmla="*/ 0 w 1703"/>
                <a:gd name="T9" fmla="*/ 0 h 1703"/>
                <a:gd name="T10" fmla="*/ 0 w 1703"/>
                <a:gd name="T11" fmla="*/ 0 h 1703"/>
                <a:gd name="T12" fmla="*/ 0 60000 65536"/>
                <a:gd name="T13" fmla="*/ 0 60000 65536"/>
                <a:gd name="T14" fmla="*/ 0 60000 65536"/>
                <a:gd name="T15" fmla="*/ 0 60000 65536"/>
                <a:gd name="T16" fmla="*/ 0 60000 65536"/>
                <a:gd name="T17" fmla="*/ 0 60000 65536"/>
                <a:gd name="T18" fmla="*/ 0 w 1703"/>
                <a:gd name="T19" fmla="*/ 0 h 1703"/>
                <a:gd name="T20" fmla="*/ 1703 w 1703"/>
                <a:gd name="T21" fmla="*/ 1703 h 1703"/>
              </a:gdLst>
              <a:ahLst/>
              <a:cxnLst>
                <a:cxn ang="T12">
                  <a:pos x="T0" y="T1"/>
                </a:cxn>
                <a:cxn ang="T13">
                  <a:pos x="T2" y="T3"/>
                </a:cxn>
                <a:cxn ang="T14">
                  <a:pos x="T4" y="T5"/>
                </a:cxn>
                <a:cxn ang="T15">
                  <a:pos x="T6" y="T7"/>
                </a:cxn>
                <a:cxn ang="T16">
                  <a:pos x="T8" y="T9"/>
                </a:cxn>
                <a:cxn ang="T17">
                  <a:pos x="T10" y="T11"/>
                </a:cxn>
              </a:cxnLst>
              <a:rect l="T18" t="T19" r="T20" b="T21"/>
              <a:pathLst>
                <a:path w="1703" h="1703">
                  <a:moveTo>
                    <a:pt x="935" y="1703"/>
                  </a:moveTo>
                  <a:lnTo>
                    <a:pt x="0" y="718"/>
                  </a:lnTo>
                  <a:lnTo>
                    <a:pt x="100" y="100"/>
                  </a:lnTo>
                  <a:lnTo>
                    <a:pt x="751" y="0"/>
                  </a:lnTo>
                  <a:lnTo>
                    <a:pt x="1703" y="977"/>
                  </a:lnTo>
                  <a:lnTo>
                    <a:pt x="935" y="1703"/>
                  </a:lnTo>
                  <a:close/>
                </a:path>
              </a:pathLst>
            </a:custGeom>
            <a:solidFill>
              <a:srgbClr val="FFFFCC"/>
            </a:solidFill>
            <a:ln w="12700">
              <a:solidFill>
                <a:schemeClr val="bg1"/>
              </a:solidFill>
              <a:round/>
              <a:headEnd/>
              <a:tailEnd/>
            </a:ln>
          </p:spPr>
          <p:txBody>
            <a:bodyPr lIns="0" tIns="0" rIns="0" bIns="0" anchor="ctr">
              <a:spAutoFit/>
            </a:bodyPr>
            <a:lstStyle/>
            <a:p>
              <a:endParaRPr lang="en-US"/>
            </a:p>
          </p:txBody>
        </p:sp>
        <p:sp>
          <p:nvSpPr>
            <p:cNvPr id="32885" name="Freeform 300"/>
            <p:cNvSpPr>
              <a:spLocks/>
            </p:cNvSpPr>
            <p:nvPr/>
          </p:nvSpPr>
          <p:spPr bwMode="auto">
            <a:xfrm>
              <a:off x="3131" y="3139"/>
              <a:ext cx="224" cy="216"/>
            </a:xfrm>
            <a:custGeom>
              <a:avLst/>
              <a:gdLst>
                <a:gd name="T0" fmla="*/ 0 w 609"/>
                <a:gd name="T1" fmla="*/ 0 h 587"/>
                <a:gd name="T2" fmla="*/ 0 w 609"/>
                <a:gd name="T3" fmla="*/ 0 h 587"/>
                <a:gd name="T4" fmla="*/ 0 w 609"/>
                <a:gd name="T5" fmla="*/ 0 h 587"/>
                <a:gd name="T6" fmla="*/ 0 w 609"/>
                <a:gd name="T7" fmla="*/ 0 h 587"/>
                <a:gd name="T8" fmla="*/ 0 w 609"/>
                <a:gd name="T9" fmla="*/ 0 h 587"/>
                <a:gd name="T10" fmla="*/ 0 w 609"/>
                <a:gd name="T11" fmla="*/ 0 h 587"/>
                <a:gd name="T12" fmla="*/ 0 w 609"/>
                <a:gd name="T13" fmla="*/ 0 h 587"/>
                <a:gd name="T14" fmla="*/ 0 60000 65536"/>
                <a:gd name="T15" fmla="*/ 0 60000 65536"/>
                <a:gd name="T16" fmla="*/ 0 60000 65536"/>
                <a:gd name="T17" fmla="*/ 0 60000 65536"/>
                <a:gd name="T18" fmla="*/ 0 60000 65536"/>
                <a:gd name="T19" fmla="*/ 0 60000 65536"/>
                <a:gd name="T20" fmla="*/ 0 60000 65536"/>
                <a:gd name="T21" fmla="*/ 0 w 609"/>
                <a:gd name="T22" fmla="*/ 0 h 587"/>
                <a:gd name="T23" fmla="*/ 609 w 609"/>
                <a:gd name="T24" fmla="*/ 587 h 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9" h="587">
                  <a:moveTo>
                    <a:pt x="609" y="563"/>
                  </a:moveTo>
                  <a:cubicBezTo>
                    <a:pt x="502" y="575"/>
                    <a:pt x="396" y="587"/>
                    <a:pt x="325" y="563"/>
                  </a:cubicBezTo>
                  <a:cubicBezTo>
                    <a:pt x="254" y="539"/>
                    <a:pt x="194" y="479"/>
                    <a:pt x="183" y="421"/>
                  </a:cubicBezTo>
                  <a:cubicBezTo>
                    <a:pt x="172" y="363"/>
                    <a:pt x="244" y="273"/>
                    <a:pt x="259" y="212"/>
                  </a:cubicBezTo>
                  <a:cubicBezTo>
                    <a:pt x="274" y="151"/>
                    <a:pt x="288" y="88"/>
                    <a:pt x="275" y="53"/>
                  </a:cubicBezTo>
                  <a:cubicBezTo>
                    <a:pt x="262" y="18"/>
                    <a:pt x="229" y="6"/>
                    <a:pt x="183" y="3"/>
                  </a:cubicBezTo>
                  <a:cubicBezTo>
                    <a:pt x="137" y="0"/>
                    <a:pt x="68" y="18"/>
                    <a:pt x="0" y="37"/>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2886" name="Oval 301"/>
            <p:cNvSpPr>
              <a:spLocks noChangeArrowheads="1"/>
            </p:cNvSpPr>
            <p:nvPr/>
          </p:nvSpPr>
          <p:spPr bwMode="auto">
            <a:xfrm>
              <a:off x="3292" y="3303"/>
              <a:ext cx="92" cy="92"/>
            </a:xfrm>
            <a:prstGeom prst="ellipse">
              <a:avLst/>
            </a:prstGeom>
            <a:solidFill>
              <a:schemeClr val="bg1"/>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pic>
          <p:nvPicPr>
            <p:cNvPr id="32887" name="Picture 302" descr="BS01887_"/>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rot="-2700000">
              <a:off x="3404" y="3341"/>
              <a:ext cx="275" cy="4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32805" name="Text Box 303"/>
          <p:cNvSpPr txBox="1">
            <a:spLocks noChangeArrowheads="1"/>
          </p:cNvSpPr>
          <p:nvPr/>
        </p:nvSpPr>
        <p:spPr bwMode="auto">
          <a:xfrm>
            <a:off x="7623175" y="3519488"/>
            <a:ext cx="1171575"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“tools”</a:t>
            </a:r>
          </a:p>
        </p:txBody>
      </p:sp>
      <p:sp>
        <p:nvSpPr>
          <p:cNvPr id="32806" name="Line 304"/>
          <p:cNvSpPr>
            <a:spLocks noChangeShapeType="1"/>
          </p:cNvSpPr>
          <p:nvPr/>
        </p:nvSpPr>
        <p:spPr bwMode="auto">
          <a:xfrm>
            <a:off x="7067550" y="3300413"/>
            <a:ext cx="1146175" cy="0"/>
          </a:xfrm>
          <a:prstGeom prst="line">
            <a:avLst/>
          </a:prstGeom>
          <a:noFill/>
          <a:ln w="28575">
            <a:solidFill>
              <a:srgbClr val="777777"/>
            </a:solidFill>
            <a:prstDash val="sysDot"/>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807" name="Line 305"/>
          <p:cNvSpPr>
            <a:spLocks noChangeShapeType="1"/>
          </p:cNvSpPr>
          <p:nvPr/>
        </p:nvSpPr>
        <p:spPr bwMode="auto">
          <a:xfrm>
            <a:off x="8205788" y="3282950"/>
            <a:ext cx="0" cy="233363"/>
          </a:xfrm>
          <a:prstGeom prst="line">
            <a:avLst/>
          </a:prstGeom>
          <a:noFill/>
          <a:ln w="28575">
            <a:solidFill>
              <a:srgbClr val="777777"/>
            </a:solidFill>
            <a:prstDash val="sysDot"/>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32808" name="Group 306"/>
          <p:cNvGrpSpPr>
            <a:grpSpLocks/>
          </p:cNvGrpSpPr>
          <p:nvPr/>
        </p:nvGrpSpPr>
        <p:grpSpPr bwMode="auto">
          <a:xfrm rot="16200000" flipH="1">
            <a:off x="7885906" y="3850482"/>
            <a:ext cx="620713" cy="641350"/>
            <a:chOff x="2438" y="1135"/>
            <a:chExt cx="2663" cy="2747"/>
          </a:xfrm>
        </p:grpSpPr>
        <p:sp>
          <p:nvSpPr>
            <p:cNvPr id="3641651" name="Freeform 307"/>
            <p:cNvSpPr>
              <a:spLocks/>
            </p:cNvSpPr>
            <p:nvPr/>
          </p:nvSpPr>
          <p:spPr bwMode="auto">
            <a:xfrm>
              <a:off x="2438" y="1135"/>
              <a:ext cx="2663" cy="2747"/>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defRPr/>
              </a:pPr>
              <a:endParaRPr lang="en-US" dirty="0"/>
            </a:p>
          </p:txBody>
        </p:sp>
        <p:sp>
          <p:nvSpPr>
            <p:cNvPr id="32883" name="AutoShape 308"/>
            <p:cNvSpPr>
              <a:spLocks noChangeArrowheads="1"/>
            </p:cNvSpPr>
            <p:nvPr/>
          </p:nvSpPr>
          <p:spPr bwMode="auto">
            <a:xfrm>
              <a:off x="3181" y="2000"/>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grpSp>
      <p:grpSp>
        <p:nvGrpSpPr>
          <p:cNvPr id="32809" name="Group 309"/>
          <p:cNvGrpSpPr>
            <a:grpSpLocks/>
          </p:cNvGrpSpPr>
          <p:nvPr/>
        </p:nvGrpSpPr>
        <p:grpSpPr bwMode="auto">
          <a:xfrm rot="16200000" flipH="1">
            <a:off x="8033543" y="4463257"/>
            <a:ext cx="620713" cy="641350"/>
            <a:chOff x="2438" y="1135"/>
            <a:chExt cx="2663" cy="2747"/>
          </a:xfrm>
        </p:grpSpPr>
        <p:sp>
          <p:nvSpPr>
            <p:cNvPr id="3641654" name="Freeform 310"/>
            <p:cNvSpPr>
              <a:spLocks/>
            </p:cNvSpPr>
            <p:nvPr/>
          </p:nvSpPr>
          <p:spPr bwMode="auto">
            <a:xfrm>
              <a:off x="2438" y="1135"/>
              <a:ext cx="2663" cy="2747"/>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defRPr/>
              </a:pPr>
              <a:endParaRPr lang="en-US" dirty="0"/>
            </a:p>
          </p:txBody>
        </p:sp>
        <p:sp>
          <p:nvSpPr>
            <p:cNvPr id="32881" name="AutoShape 311"/>
            <p:cNvSpPr>
              <a:spLocks noChangeArrowheads="1"/>
            </p:cNvSpPr>
            <p:nvPr/>
          </p:nvSpPr>
          <p:spPr bwMode="auto">
            <a:xfrm>
              <a:off x="3181" y="2000"/>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grpSp>
      <p:grpSp>
        <p:nvGrpSpPr>
          <p:cNvPr id="32810" name="Group 312"/>
          <p:cNvGrpSpPr>
            <a:grpSpLocks/>
          </p:cNvGrpSpPr>
          <p:nvPr/>
        </p:nvGrpSpPr>
        <p:grpSpPr bwMode="auto">
          <a:xfrm rot="16200000" flipH="1">
            <a:off x="8181182" y="5074444"/>
            <a:ext cx="620712" cy="641350"/>
            <a:chOff x="2438" y="1135"/>
            <a:chExt cx="2663" cy="2747"/>
          </a:xfrm>
        </p:grpSpPr>
        <p:sp>
          <p:nvSpPr>
            <p:cNvPr id="3641657" name="Freeform 313"/>
            <p:cNvSpPr>
              <a:spLocks/>
            </p:cNvSpPr>
            <p:nvPr/>
          </p:nvSpPr>
          <p:spPr bwMode="auto">
            <a:xfrm>
              <a:off x="2438" y="1135"/>
              <a:ext cx="2663" cy="2747"/>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defRPr/>
              </a:pPr>
              <a:endParaRPr lang="en-US" dirty="0"/>
            </a:p>
          </p:txBody>
        </p:sp>
        <p:sp>
          <p:nvSpPr>
            <p:cNvPr id="32879" name="AutoShape 314"/>
            <p:cNvSpPr>
              <a:spLocks noChangeArrowheads="1"/>
            </p:cNvSpPr>
            <p:nvPr/>
          </p:nvSpPr>
          <p:spPr bwMode="auto">
            <a:xfrm>
              <a:off x="3181" y="2000"/>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grpSp>
      <p:grpSp>
        <p:nvGrpSpPr>
          <p:cNvPr id="32811" name="Group 315"/>
          <p:cNvGrpSpPr>
            <a:grpSpLocks/>
          </p:cNvGrpSpPr>
          <p:nvPr/>
        </p:nvGrpSpPr>
        <p:grpSpPr bwMode="auto">
          <a:xfrm>
            <a:off x="1247775" y="3838575"/>
            <a:ext cx="1335088" cy="735013"/>
            <a:chOff x="786" y="2531"/>
            <a:chExt cx="841" cy="463"/>
          </a:xfrm>
        </p:grpSpPr>
        <p:sp>
          <p:nvSpPr>
            <p:cNvPr id="32867" name="Freeform 316"/>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2868" name="Line 317"/>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2869" name="Line 318"/>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2870" name="Line 319"/>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2871" name="Freeform 320"/>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2872" name="Freeform 321"/>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2873" name="Freeform 322"/>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2874" name="Freeform 323"/>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2875" name="Freeform 324"/>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2876" name="Freeform 325"/>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2877" name="Freeform 326"/>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grpSp>
        <p:nvGrpSpPr>
          <p:cNvPr id="32812" name="Group 327"/>
          <p:cNvGrpSpPr>
            <a:grpSpLocks/>
          </p:cNvGrpSpPr>
          <p:nvPr/>
        </p:nvGrpSpPr>
        <p:grpSpPr bwMode="auto">
          <a:xfrm>
            <a:off x="1271588" y="4491038"/>
            <a:ext cx="1335087" cy="735012"/>
            <a:chOff x="786" y="2531"/>
            <a:chExt cx="841" cy="463"/>
          </a:xfrm>
        </p:grpSpPr>
        <p:sp>
          <p:nvSpPr>
            <p:cNvPr id="32856" name="Freeform 328"/>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2857" name="Line 329"/>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2858" name="Line 330"/>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2859" name="Line 331"/>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2860" name="Freeform 332"/>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2861" name="Freeform 333"/>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2862" name="Freeform 334"/>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2863" name="Freeform 335"/>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2864" name="Freeform 336"/>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2865" name="Freeform 337"/>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2866" name="Freeform 338"/>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grpSp>
      <p:sp>
        <p:nvSpPr>
          <p:cNvPr id="32813" name="Text Box 339"/>
          <p:cNvSpPr txBox="1">
            <a:spLocks noChangeArrowheads="1"/>
          </p:cNvSpPr>
          <p:nvPr/>
        </p:nvSpPr>
        <p:spPr bwMode="auto">
          <a:xfrm>
            <a:off x="4973638" y="1571625"/>
            <a:ext cx="11715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coverage</a:t>
            </a:r>
          </a:p>
        </p:txBody>
      </p:sp>
      <p:sp>
        <p:nvSpPr>
          <p:cNvPr id="32814" name="Text Box 340"/>
          <p:cNvSpPr txBox="1">
            <a:spLocks noChangeArrowheads="1"/>
          </p:cNvSpPr>
          <p:nvPr/>
        </p:nvSpPr>
        <p:spPr bwMode="auto">
          <a:xfrm>
            <a:off x="5940425" y="2252663"/>
            <a:ext cx="1800225"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coverage term</a:t>
            </a:r>
          </a:p>
        </p:txBody>
      </p:sp>
      <p:sp>
        <p:nvSpPr>
          <p:cNvPr id="32815" name="Line 341"/>
          <p:cNvSpPr>
            <a:spLocks noChangeShapeType="1"/>
          </p:cNvSpPr>
          <p:nvPr/>
        </p:nvSpPr>
        <p:spPr bwMode="auto">
          <a:xfrm flipH="1">
            <a:off x="5014913" y="2178050"/>
            <a:ext cx="542925"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816" name="Freeform 342"/>
          <p:cNvSpPr>
            <a:spLocks/>
          </p:cNvSpPr>
          <p:nvPr/>
        </p:nvSpPr>
        <p:spPr bwMode="auto">
          <a:xfrm>
            <a:off x="5303838" y="1914525"/>
            <a:ext cx="384175" cy="495300"/>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2817" name="Line 343"/>
          <p:cNvSpPr>
            <a:spLocks noChangeShapeType="1"/>
          </p:cNvSpPr>
          <p:nvPr/>
        </p:nvSpPr>
        <p:spPr bwMode="auto">
          <a:xfrm flipH="1">
            <a:off x="5014913" y="2749550"/>
            <a:ext cx="528637"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818" name="Freeform 344"/>
          <p:cNvSpPr>
            <a:spLocks/>
          </p:cNvSpPr>
          <p:nvPr/>
        </p:nvSpPr>
        <p:spPr bwMode="auto">
          <a:xfrm>
            <a:off x="5313363" y="2495550"/>
            <a:ext cx="384175" cy="495300"/>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2819" name="Group 345"/>
          <p:cNvGrpSpPr>
            <a:grpSpLocks/>
          </p:cNvGrpSpPr>
          <p:nvPr/>
        </p:nvGrpSpPr>
        <p:grpSpPr bwMode="auto">
          <a:xfrm>
            <a:off x="5053013" y="3824288"/>
            <a:ext cx="542925" cy="695325"/>
            <a:chOff x="3183" y="2522"/>
            <a:chExt cx="342" cy="438"/>
          </a:xfrm>
        </p:grpSpPr>
        <p:sp>
          <p:nvSpPr>
            <p:cNvPr id="32852" name="Line 346"/>
            <p:cNvSpPr>
              <a:spLocks noChangeShapeType="1"/>
            </p:cNvSpPr>
            <p:nvPr/>
          </p:nvSpPr>
          <p:spPr bwMode="auto">
            <a:xfrm flipH="1">
              <a:off x="3183" y="2625"/>
              <a:ext cx="342"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853" name="Freeform 347"/>
            <p:cNvSpPr>
              <a:spLocks/>
            </p:cNvSpPr>
            <p:nvPr/>
          </p:nvSpPr>
          <p:spPr bwMode="auto">
            <a:xfrm>
              <a:off x="3365" y="2522"/>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2854" name="Line 348"/>
            <p:cNvSpPr>
              <a:spLocks noChangeShapeType="1"/>
            </p:cNvSpPr>
            <p:nvPr/>
          </p:nvSpPr>
          <p:spPr bwMode="auto">
            <a:xfrm flipH="1">
              <a:off x="3183" y="2859"/>
              <a:ext cx="342"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855" name="Freeform 349"/>
            <p:cNvSpPr>
              <a:spLocks/>
            </p:cNvSpPr>
            <p:nvPr/>
          </p:nvSpPr>
          <p:spPr bwMode="auto">
            <a:xfrm>
              <a:off x="3365" y="2756"/>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grpSp>
        <p:nvGrpSpPr>
          <p:cNvPr id="32820" name="Group 350"/>
          <p:cNvGrpSpPr>
            <a:grpSpLocks/>
          </p:cNvGrpSpPr>
          <p:nvPr/>
        </p:nvGrpSpPr>
        <p:grpSpPr bwMode="auto">
          <a:xfrm>
            <a:off x="5053013" y="4705350"/>
            <a:ext cx="542925" cy="695325"/>
            <a:chOff x="3183" y="2522"/>
            <a:chExt cx="342" cy="438"/>
          </a:xfrm>
        </p:grpSpPr>
        <p:sp>
          <p:nvSpPr>
            <p:cNvPr id="32848" name="Line 351"/>
            <p:cNvSpPr>
              <a:spLocks noChangeShapeType="1"/>
            </p:cNvSpPr>
            <p:nvPr/>
          </p:nvSpPr>
          <p:spPr bwMode="auto">
            <a:xfrm flipH="1">
              <a:off x="3183" y="2625"/>
              <a:ext cx="342"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849" name="Freeform 352"/>
            <p:cNvSpPr>
              <a:spLocks/>
            </p:cNvSpPr>
            <p:nvPr/>
          </p:nvSpPr>
          <p:spPr bwMode="auto">
            <a:xfrm>
              <a:off x="3365" y="2522"/>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2850" name="Line 353"/>
            <p:cNvSpPr>
              <a:spLocks noChangeShapeType="1"/>
            </p:cNvSpPr>
            <p:nvPr/>
          </p:nvSpPr>
          <p:spPr bwMode="auto">
            <a:xfrm flipH="1">
              <a:off x="3183" y="2859"/>
              <a:ext cx="342"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851" name="Freeform 354"/>
            <p:cNvSpPr>
              <a:spLocks/>
            </p:cNvSpPr>
            <p:nvPr/>
          </p:nvSpPr>
          <p:spPr bwMode="auto">
            <a:xfrm>
              <a:off x="3365" y="2756"/>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grpSp>
        <p:nvGrpSpPr>
          <p:cNvPr id="32821" name="Group 355"/>
          <p:cNvGrpSpPr>
            <a:grpSpLocks/>
          </p:cNvGrpSpPr>
          <p:nvPr/>
        </p:nvGrpSpPr>
        <p:grpSpPr bwMode="auto">
          <a:xfrm>
            <a:off x="5053013" y="5543550"/>
            <a:ext cx="542925" cy="695325"/>
            <a:chOff x="3183" y="2522"/>
            <a:chExt cx="342" cy="438"/>
          </a:xfrm>
        </p:grpSpPr>
        <p:sp>
          <p:nvSpPr>
            <p:cNvPr id="32844" name="Line 356"/>
            <p:cNvSpPr>
              <a:spLocks noChangeShapeType="1"/>
            </p:cNvSpPr>
            <p:nvPr/>
          </p:nvSpPr>
          <p:spPr bwMode="auto">
            <a:xfrm flipH="1">
              <a:off x="3183" y="2625"/>
              <a:ext cx="342"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845" name="Freeform 357"/>
            <p:cNvSpPr>
              <a:spLocks/>
            </p:cNvSpPr>
            <p:nvPr/>
          </p:nvSpPr>
          <p:spPr bwMode="auto">
            <a:xfrm>
              <a:off x="3365" y="2522"/>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2846" name="Line 358"/>
            <p:cNvSpPr>
              <a:spLocks noChangeShapeType="1"/>
            </p:cNvSpPr>
            <p:nvPr/>
          </p:nvSpPr>
          <p:spPr bwMode="auto">
            <a:xfrm flipH="1">
              <a:off x="3183" y="2859"/>
              <a:ext cx="342"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2847" name="Freeform 359"/>
            <p:cNvSpPr>
              <a:spLocks/>
            </p:cNvSpPr>
            <p:nvPr/>
          </p:nvSpPr>
          <p:spPr bwMode="auto">
            <a:xfrm>
              <a:off x="3365" y="2756"/>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grpSp>
        <p:nvGrpSpPr>
          <p:cNvPr id="32822" name="Group 360"/>
          <p:cNvGrpSpPr>
            <a:grpSpLocks/>
          </p:cNvGrpSpPr>
          <p:nvPr/>
        </p:nvGrpSpPr>
        <p:grpSpPr bwMode="auto">
          <a:xfrm>
            <a:off x="5691188" y="2532063"/>
            <a:ext cx="962025" cy="155575"/>
            <a:chOff x="3612" y="3976"/>
            <a:chExt cx="606" cy="98"/>
          </a:xfrm>
        </p:grpSpPr>
        <p:sp>
          <p:nvSpPr>
            <p:cNvPr id="32833" name="Line 361"/>
            <p:cNvSpPr>
              <a:spLocks noChangeShapeType="1"/>
            </p:cNvSpPr>
            <p:nvPr/>
          </p:nvSpPr>
          <p:spPr bwMode="auto">
            <a:xfrm flipH="1">
              <a:off x="3612" y="4035"/>
              <a:ext cx="243"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32834" name="Group 362"/>
            <p:cNvGrpSpPr>
              <a:grpSpLocks/>
            </p:cNvGrpSpPr>
            <p:nvPr/>
          </p:nvGrpSpPr>
          <p:grpSpPr bwMode="auto">
            <a:xfrm>
              <a:off x="3776" y="3976"/>
              <a:ext cx="442" cy="98"/>
              <a:chOff x="3818" y="2409"/>
              <a:chExt cx="865" cy="192"/>
            </a:xfrm>
          </p:grpSpPr>
          <p:sp>
            <p:nvSpPr>
              <p:cNvPr id="32835" name="Freeform 363"/>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32836" name="Freeform 364"/>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32837" name="Freeform 365"/>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32838" name="Freeform 366"/>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32839" name="Freeform 367"/>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32840" name="Freeform 368"/>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32841" name="Freeform 369"/>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32842" name="Freeform 370"/>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32843" name="Freeform 371"/>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grpSp>
      <p:grpSp>
        <p:nvGrpSpPr>
          <p:cNvPr id="32823" name="Group 372"/>
          <p:cNvGrpSpPr>
            <a:grpSpLocks/>
          </p:cNvGrpSpPr>
          <p:nvPr/>
        </p:nvGrpSpPr>
        <p:grpSpPr bwMode="auto">
          <a:xfrm>
            <a:off x="5951538" y="2774950"/>
            <a:ext cx="701675" cy="155575"/>
            <a:chOff x="3818" y="2409"/>
            <a:chExt cx="865" cy="192"/>
          </a:xfrm>
        </p:grpSpPr>
        <p:sp>
          <p:nvSpPr>
            <p:cNvPr id="32824" name="Freeform 373"/>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32825" name="Freeform 374"/>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32826" name="Freeform 375"/>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32827" name="Freeform 376"/>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32828" name="Freeform 377"/>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32829" name="Freeform 378"/>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32830" name="Freeform 379"/>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32831" name="Freeform 380"/>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32832" name="Freeform 381"/>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Lesson objectives review</a:t>
            </a:r>
          </a:p>
        </p:txBody>
      </p:sp>
      <p:sp>
        <p:nvSpPr>
          <p:cNvPr id="33795" name="Rectangle 3"/>
          <p:cNvSpPr>
            <a:spLocks noGrp="1" noChangeArrowheads="1"/>
          </p:cNvSpPr>
          <p:nvPr>
            <p:ph idx="1"/>
          </p:nvPr>
        </p:nvSpPr>
        <p:spPr/>
        <p:txBody>
          <a:bodyPr/>
          <a:lstStyle/>
          <a:p>
            <a:pPr>
              <a:buFont typeface="Arial" charset="0"/>
              <a:buChar char="•"/>
            </a:pPr>
            <a:r>
              <a:rPr lang="en-US" smtClean="0"/>
              <a:t>You should now be able to:</a:t>
            </a:r>
          </a:p>
          <a:p>
            <a:pPr lvl="1"/>
            <a:r>
              <a:rPr lang="en-US" smtClean="0"/>
              <a:t>Define the primary entities of the PolicyCenter data model</a:t>
            </a:r>
          </a:p>
          <a:p>
            <a:pPr lvl="1"/>
            <a:r>
              <a:rPr lang="en-US" smtClean="0"/>
              <a:t>Describe the major entities associated with accounts</a:t>
            </a:r>
          </a:p>
          <a:p>
            <a:pPr lvl="1"/>
            <a:r>
              <a:rPr lang="en-US" smtClean="0"/>
              <a:t>Describe the major entities associated with policies</a:t>
            </a:r>
          </a:p>
        </p:txBody>
      </p:sp>
      <p:sp>
        <p:nvSpPr>
          <p:cNvPr id="33796"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Review questions</a:t>
            </a:r>
          </a:p>
        </p:txBody>
      </p:sp>
      <p:sp>
        <p:nvSpPr>
          <p:cNvPr id="34819" name="Rectangle 3"/>
          <p:cNvSpPr>
            <a:spLocks noGrp="1" noChangeArrowheads="1"/>
          </p:cNvSpPr>
          <p:nvPr>
            <p:ph idx="1"/>
          </p:nvPr>
        </p:nvSpPr>
        <p:spPr/>
        <p:txBody>
          <a:bodyPr/>
          <a:lstStyle/>
          <a:p>
            <a:pPr marL="457200" indent="-457200">
              <a:buFont typeface="Webdings" pitchFamily="18" charset="2"/>
              <a:buAutoNum type="arabicPeriod"/>
            </a:pPr>
            <a:r>
              <a:rPr lang="en-US" smtClean="0"/>
              <a:t>Of the primary entities discussed in this lesson (other than policy), which entity:</a:t>
            </a:r>
          </a:p>
          <a:p>
            <a:pPr marL="909638" lvl="1" indent="-457200">
              <a:buSzTx/>
              <a:buFont typeface="Webdings" pitchFamily="18" charset="2"/>
              <a:buAutoNum type="alphaLcParenR"/>
            </a:pPr>
            <a:r>
              <a:rPr lang="en-US" smtClean="0"/>
              <a:t>Is the money the account pays for the policy?</a:t>
            </a:r>
          </a:p>
          <a:p>
            <a:pPr marL="909638" lvl="1" indent="-457200">
              <a:buSzTx/>
              <a:buFont typeface="Webdings" pitchFamily="18" charset="2"/>
              <a:buAutoNum type="alphaLcParenR"/>
            </a:pPr>
            <a:r>
              <a:rPr lang="en-US" smtClean="0"/>
              <a:t>Is an exposure to risk that can be protected by the policy?</a:t>
            </a:r>
          </a:p>
          <a:p>
            <a:pPr marL="909638" lvl="1" indent="-457200">
              <a:buSzTx/>
              <a:buFont typeface="Webdings" pitchFamily="18" charset="2"/>
              <a:buAutoNum type="alphaLcParenR"/>
            </a:pPr>
            <a:r>
              <a:rPr lang="en-US" smtClean="0"/>
              <a:t>Is a physical document detailing some aspect of policy?</a:t>
            </a:r>
          </a:p>
          <a:p>
            <a:pPr marL="909638" lvl="1" indent="-457200">
              <a:buSzTx/>
              <a:buFont typeface="Webdings" pitchFamily="18" charset="2"/>
              <a:buAutoNum type="alphaLcParenR"/>
            </a:pPr>
            <a:r>
              <a:rPr lang="en-US" smtClean="0"/>
              <a:t>Can either be created on the policy or created on the account and reused on the policy? (Two possible answers) </a:t>
            </a:r>
          </a:p>
          <a:p>
            <a:pPr marL="909638" lvl="1" indent="-457200">
              <a:buSzTx/>
              <a:buFont typeface="Webdings" pitchFamily="18" charset="2"/>
              <a:buAutoNum type="alphaLcParenR"/>
            </a:pPr>
            <a:r>
              <a:rPr lang="en-US" smtClean="0"/>
              <a:t>Is a value that further limits or defines the coverage?</a:t>
            </a:r>
          </a:p>
          <a:p>
            <a:pPr marL="457200" indent="-457200">
              <a:buFont typeface="Webdings" pitchFamily="18" charset="2"/>
              <a:buAutoNum type="arabicPeriod"/>
            </a:pPr>
            <a:r>
              <a:rPr lang="en-US" smtClean="0"/>
              <a:t>What is the difference between policy contract data and policy tool data?</a:t>
            </a:r>
          </a:p>
          <a:p>
            <a:pPr marL="457200" indent="-457200">
              <a:buFont typeface="Webdings" pitchFamily="18" charset="2"/>
              <a:buAutoNum type="arabicPeriod"/>
            </a:pPr>
            <a:r>
              <a:rPr lang="en-US" smtClean="0"/>
              <a:t>While a policy is in force, is there only one PolicyCenter user associated to the policy?</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Notices</a:t>
            </a:r>
          </a:p>
        </p:txBody>
      </p:sp>
      <p:sp>
        <p:nvSpPr>
          <p:cNvPr id="23555" name="Rectangle 3"/>
          <p:cNvSpPr>
            <a:spLocks noGrp="1" noChangeArrowheads="1"/>
          </p:cNvSpPr>
          <p:nvPr>
            <p:ph type="body" idx="1"/>
          </p:nvPr>
        </p:nvSpPr>
        <p:spPr/>
        <p:txBody>
          <a:bodyPr/>
          <a:lstStyle/>
          <a:p>
            <a:pPr marL="0" indent="0">
              <a:buFont typeface="Wingdings 3" pitchFamily="18" charset="2"/>
              <a:buNone/>
            </a:pPr>
            <a:r>
              <a:rPr lang="en-US" sz="1600" b="1" smtClean="0"/>
              <a:t>Copyright © 2001-2013 Guidewire Software, Inc. All rights reserved.</a:t>
            </a:r>
          </a:p>
          <a:p>
            <a:pPr marL="0" indent="0">
              <a:buFont typeface="Arial" charset="0"/>
              <a:buNone/>
            </a:pPr>
            <a:r>
              <a:rPr lang="en-US" sz="1600" smtClean="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ExampleCenter, Gosu, Deliver Insurance Your Way, and the Guidewire logo are trademarks, service marks, or registered trademarks of Guidewire Software, Inc. in the United States and/or other countries.</a:t>
            </a:r>
          </a:p>
          <a:p>
            <a:pPr marL="0" indent="0">
              <a:buFont typeface="Wingdings 3" pitchFamily="18" charset="2"/>
              <a:buNone/>
            </a:pPr>
            <a:r>
              <a:rPr lang="en-US" sz="1600" smtClean="0"/>
              <a:t>This 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r>
              <a:rPr lang="en-US" sz="1600" smtClean="0"/>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lvl="2" indent="0">
              <a:spcBef>
                <a:spcPct val="40000"/>
              </a:spcBef>
              <a:buSzTx/>
              <a:buFont typeface="Wingdings 2" pitchFamily="18" charset="2"/>
              <a:buNone/>
            </a:pPr>
            <a:r>
              <a:rPr lang="en-US" sz="1600" smtClean="0"/>
              <a:t>Guidewire products are protected by one or more United States patents.</a:t>
            </a:r>
          </a:p>
        </p:txBody>
      </p:sp>
    </p:spTree>
    <p:extLst>
      <p:ext uri="{BB962C8B-B14F-4D97-AF65-F5344CB8AC3E}">
        <p14:creationId xmlns:p14="http://schemas.microsoft.com/office/powerpoint/2010/main" xmlns="" val="194289177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PolicyCenter entities</a:t>
            </a:r>
          </a:p>
        </p:txBody>
      </p:sp>
      <p:sp>
        <p:nvSpPr>
          <p:cNvPr id="6147" name="Rectangle 3"/>
          <p:cNvSpPr>
            <a:spLocks noGrp="1" noChangeArrowheads="1"/>
          </p:cNvSpPr>
          <p:nvPr>
            <p:ph idx="1"/>
          </p:nvPr>
        </p:nvSpPr>
        <p:spPr>
          <a:xfrm>
            <a:off x="519113" y="3859213"/>
            <a:ext cx="8318500" cy="2530475"/>
          </a:xfrm>
        </p:spPr>
        <p:txBody>
          <a:bodyPr/>
          <a:lstStyle/>
          <a:p>
            <a:pPr>
              <a:buFont typeface="Arial" charset="0"/>
              <a:buChar char="•"/>
            </a:pPr>
            <a:r>
              <a:rPr lang="en-US" smtClean="0"/>
              <a:t>An </a:t>
            </a:r>
            <a:r>
              <a:rPr lang="en-US" b="1" smtClean="0"/>
              <a:t>entity</a:t>
            </a:r>
            <a:r>
              <a:rPr lang="en-US" smtClean="0"/>
              <a:t> is a type of object which PolicyCenter needs to create, modify, or otherwise manage</a:t>
            </a:r>
          </a:p>
          <a:p>
            <a:pPr lvl="1"/>
            <a:r>
              <a:rPr lang="en-US" smtClean="0"/>
              <a:t>Examples: policy, account, coverage, user</a:t>
            </a:r>
          </a:p>
          <a:p>
            <a:pPr>
              <a:buFont typeface="Arial" charset="0"/>
              <a:buChar char="•"/>
            </a:pPr>
            <a:r>
              <a:rPr lang="en-US" smtClean="0"/>
              <a:t>Base application data model has over 500 entities</a:t>
            </a:r>
          </a:p>
          <a:p>
            <a:pPr lvl="1"/>
            <a:r>
              <a:rPr lang="en-US" smtClean="0"/>
              <a:t>Only a small number are central to overall process</a:t>
            </a:r>
          </a:p>
        </p:txBody>
      </p:sp>
      <p:grpSp>
        <p:nvGrpSpPr>
          <p:cNvPr id="6148" name="Group 4"/>
          <p:cNvGrpSpPr>
            <a:grpSpLocks/>
          </p:cNvGrpSpPr>
          <p:nvPr/>
        </p:nvGrpSpPr>
        <p:grpSpPr bwMode="auto">
          <a:xfrm>
            <a:off x="5254625" y="1312863"/>
            <a:ext cx="2727325" cy="1901825"/>
            <a:chOff x="747" y="2821"/>
            <a:chExt cx="734" cy="512"/>
          </a:xfrm>
        </p:grpSpPr>
        <p:sp>
          <p:nvSpPr>
            <p:cNvPr id="6160" name="AutoShape 5"/>
            <p:cNvSpPr>
              <a:spLocks noChangeArrowheads="1"/>
            </p:cNvSpPr>
            <p:nvPr/>
          </p:nvSpPr>
          <p:spPr bwMode="auto">
            <a:xfrm>
              <a:off x="1017" y="2821"/>
              <a:ext cx="210" cy="167"/>
            </a:xfrm>
            <a:prstGeom prst="cube">
              <a:avLst>
                <a:gd name="adj" fmla="val 14343"/>
              </a:avLst>
            </a:prstGeom>
            <a:solidFill>
              <a:schemeClr val="bg2"/>
            </a:solidFill>
            <a:ln w="12700">
              <a:solidFill>
                <a:schemeClr val="bg1"/>
              </a:solidFill>
              <a:miter lim="800000"/>
              <a:headEnd/>
              <a:tailEnd/>
            </a:ln>
          </p:spPr>
          <p:txBody>
            <a:bodyPr lIns="0" tIns="0" rIns="0" bIns="0" anchor="ctr">
              <a:spAutoFit/>
            </a:bodyPr>
            <a:lstStyle/>
            <a:p>
              <a:endParaRPr lang="en-US"/>
            </a:p>
          </p:txBody>
        </p:sp>
        <p:sp>
          <p:nvSpPr>
            <p:cNvPr id="6161" name="AutoShape 6"/>
            <p:cNvSpPr>
              <a:spLocks noChangeArrowheads="1"/>
            </p:cNvSpPr>
            <p:nvPr/>
          </p:nvSpPr>
          <p:spPr bwMode="auto">
            <a:xfrm>
              <a:off x="986" y="3055"/>
              <a:ext cx="269" cy="214"/>
            </a:xfrm>
            <a:prstGeom prst="cube">
              <a:avLst>
                <a:gd name="adj" fmla="val 14343"/>
              </a:avLst>
            </a:prstGeom>
            <a:solidFill>
              <a:schemeClr val="bg2"/>
            </a:solidFill>
            <a:ln w="12700">
              <a:solidFill>
                <a:schemeClr val="bg1"/>
              </a:solidFill>
              <a:miter lim="800000"/>
              <a:headEnd/>
              <a:tailEnd/>
            </a:ln>
          </p:spPr>
          <p:txBody>
            <a:bodyPr lIns="0" tIns="0" rIns="0" bIns="0" anchor="ctr">
              <a:spAutoFit/>
            </a:bodyPr>
            <a:lstStyle/>
            <a:p>
              <a:endParaRPr lang="en-US"/>
            </a:p>
          </p:txBody>
        </p:sp>
        <p:grpSp>
          <p:nvGrpSpPr>
            <p:cNvPr id="6162" name="Group 7"/>
            <p:cNvGrpSpPr>
              <a:grpSpLocks/>
            </p:cNvGrpSpPr>
            <p:nvPr/>
          </p:nvGrpSpPr>
          <p:grpSpPr bwMode="auto">
            <a:xfrm>
              <a:off x="747" y="3167"/>
              <a:ext cx="321" cy="166"/>
              <a:chOff x="709" y="3706"/>
              <a:chExt cx="481" cy="249"/>
            </a:xfrm>
          </p:grpSpPr>
          <p:sp>
            <p:nvSpPr>
              <p:cNvPr id="6169" name="AutoShape 8"/>
              <p:cNvSpPr>
                <a:spLocks noChangeArrowheads="1"/>
              </p:cNvSpPr>
              <p:nvPr/>
            </p:nvSpPr>
            <p:spPr bwMode="auto">
              <a:xfrm>
                <a:off x="709" y="3706"/>
                <a:ext cx="314" cy="249"/>
              </a:xfrm>
              <a:prstGeom prst="cube">
                <a:avLst>
                  <a:gd name="adj" fmla="val 14343"/>
                </a:avLst>
              </a:prstGeom>
              <a:solidFill>
                <a:schemeClr val="bg2"/>
              </a:solidFill>
              <a:ln w="12700">
                <a:solidFill>
                  <a:schemeClr val="bg1"/>
                </a:solidFill>
                <a:miter lim="800000"/>
                <a:headEnd/>
                <a:tailEnd/>
              </a:ln>
            </p:spPr>
            <p:txBody>
              <a:bodyPr lIns="0" tIns="0" rIns="0" bIns="0" anchor="ctr">
                <a:spAutoFit/>
              </a:bodyPr>
              <a:lstStyle/>
              <a:p>
                <a:endParaRPr lang="en-US"/>
              </a:p>
            </p:txBody>
          </p:sp>
          <p:sp>
            <p:nvSpPr>
              <p:cNvPr id="6170" name="Line 9"/>
              <p:cNvSpPr>
                <a:spLocks noChangeShapeType="1"/>
              </p:cNvSpPr>
              <p:nvPr/>
            </p:nvSpPr>
            <p:spPr bwMode="auto">
              <a:xfrm flipV="1">
                <a:off x="1003" y="3748"/>
                <a:ext cx="187" cy="84"/>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6163" name="Line 10"/>
            <p:cNvSpPr>
              <a:spLocks noChangeShapeType="1"/>
            </p:cNvSpPr>
            <p:nvPr/>
          </p:nvSpPr>
          <p:spPr bwMode="auto">
            <a:xfrm flipV="1">
              <a:off x="1112" y="2981"/>
              <a:ext cx="0" cy="92"/>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6164" name="Group 11"/>
            <p:cNvGrpSpPr>
              <a:grpSpLocks/>
            </p:cNvGrpSpPr>
            <p:nvPr/>
          </p:nvGrpSpPr>
          <p:grpSpPr bwMode="auto">
            <a:xfrm flipH="1">
              <a:off x="1160" y="3167"/>
              <a:ext cx="321" cy="166"/>
              <a:chOff x="709" y="3706"/>
              <a:chExt cx="481" cy="249"/>
            </a:xfrm>
          </p:grpSpPr>
          <p:sp>
            <p:nvSpPr>
              <p:cNvPr id="6167" name="AutoShape 12"/>
              <p:cNvSpPr>
                <a:spLocks noChangeArrowheads="1"/>
              </p:cNvSpPr>
              <p:nvPr/>
            </p:nvSpPr>
            <p:spPr bwMode="auto">
              <a:xfrm>
                <a:off x="709" y="3706"/>
                <a:ext cx="314" cy="249"/>
              </a:xfrm>
              <a:prstGeom prst="cube">
                <a:avLst>
                  <a:gd name="adj" fmla="val 14343"/>
                </a:avLst>
              </a:prstGeom>
              <a:solidFill>
                <a:schemeClr val="bg2"/>
              </a:solidFill>
              <a:ln w="12700">
                <a:solidFill>
                  <a:schemeClr val="bg1"/>
                </a:solidFill>
                <a:miter lim="800000"/>
                <a:headEnd/>
                <a:tailEnd/>
              </a:ln>
            </p:spPr>
            <p:txBody>
              <a:bodyPr lIns="0" tIns="0" rIns="0" bIns="0" anchor="ctr">
                <a:spAutoFit/>
              </a:bodyPr>
              <a:lstStyle/>
              <a:p>
                <a:endParaRPr lang="en-US"/>
              </a:p>
            </p:txBody>
          </p:sp>
          <p:sp>
            <p:nvSpPr>
              <p:cNvPr id="6168" name="Line 13"/>
              <p:cNvSpPr>
                <a:spLocks noChangeShapeType="1"/>
              </p:cNvSpPr>
              <p:nvPr/>
            </p:nvSpPr>
            <p:spPr bwMode="auto">
              <a:xfrm flipV="1">
                <a:off x="1003" y="3748"/>
                <a:ext cx="187" cy="84"/>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sp>
          <p:nvSpPr>
            <p:cNvPr id="6165" name="Line 14"/>
            <p:cNvSpPr>
              <a:spLocks noChangeShapeType="1"/>
            </p:cNvSpPr>
            <p:nvPr/>
          </p:nvSpPr>
          <p:spPr bwMode="auto">
            <a:xfrm flipV="1">
              <a:off x="1047" y="3021"/>
              <a:ext cx="62" cy="48"/>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6166" name="Line 15"/>
            <p:cNvSpPr>
              <a:spLocks noChangeShapeType="1"/>
            </p:cNvSpPr>
            <p:nvPr/>
          </p:nvSpPr>
          <p:spPr bwMode="auto">
            <a:xfrm flipH="1" flipV="1">
              <a:off x="1111" y="3018"/>
              <a:ext cx="62" cy="49"/>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grpSp>
      <p:sp>
        <p:nvSpPr>
          <p:cNvPr id="6149" name="AutoShape 16"/>
          <p:cNvSpPr>
            <a:spLocks noChangeArrowheads="1"/>
          </p:cNvSpPr>
          <p:nvPr/>
        </p:nvSpPr>
        <p:spPr bwMode="invGray">
          <a:xfrm>
            <a:off x="5013325" y="749300"/>
            <a:ext cx="3290888" cy="2738438"/>
          </a:xfrm>
          <a:prstGeom prst="can">
            <a:avLst>
              <a:gd name="adj" fmla="val 14843"/>
            </a:avLst>
          </a:prstGeom>
          <a:noFill/>
          <a:ln w="28575">
            <a:solidFill>
              <a:schemeClr val="bg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nvGrpSpPr>
          <p:cNvPr id="6150" name="Group 17"/>
          <p:cNvGrpSpPr>
            <a:grpSpLocks/>
          </p:cNvGrpSpPr>
          <p:nvPr/>
        </p:nvGrpSpPr>
        <p:grpSpPr bwMode="auto">
          <a:xfrm>
            <a:off x="654050" y="1020763"/>
            <a:ext cx="3703638" cy="2260600"/>
            <a:chOff x="412" y="643"/>
            <a:chExt cx="2333" cy="1424"/>
          </a:xfrm>
        </p:grpSpPr>
        <p:sp>
          <p:nvSpPr>
            <p:cNvPr id="6153" name="AutoShape 18"/>
            <p:cNvSpPr>
              <a:spLocks noChangeArrowheads="1"/>
            </p:cNvSpPr>
            <p:nvPr/>
          </p:nvSpPr>
          <p:spPr bwMode="invGray">
            <a:xfrm>
              <a:off x="412" y="643"/>
              <a:ext cx="1990" cy="1310"/>
            </a:xfrm>
            <a:prstGeom prst="roundRect">
              <a:avLst>
                <a:gd name="adj" fmla="val 16667"/>
              </a:avLst>
            </a:prstGeom>
            <a:noFill/>
            <a:ln w="28575">
              <a:solidFill>
                <a:schemeClr val="hlink"/>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154" name="Line 19"/>
            <p:cNvSpPr>
              <a:spLocks noChangeShapeType="1"/>
            </p:cNvSpPr>
            <p:nvPr/>
          </p:nvSpPr>
          <p:spPr bwMode="invGray">
            <a:xfrm>
              <a:off x="2309" y="681"/>
              <a:ext cx="429" cy="352"/>
            </a:xfrm>
            <a:prstGeom prst="line">
              <a:avLst/>
            </a:prstGeom>
            <a:noFill/>
            <a:ln w="2857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155" name="Line 20"/>
            <p:cNvSpPr>
              <a:spLocks noChangeShapeType="1"/>
            </p:cNvSpPr>
            <p:nvPr/>
          </p:nvSpPr>
          <p:spPr bwMode="invGray">
            <a:xfrm flipV="1">
              <a:off x="2336" y="1445"/>
              <a:ext cx="409" cy="445"/>
            </a:xfrm>
            <a:prstGeom prst="line">
              <a:avLst/>
            </a:prstGeom>
            <a:noFill/>
            <a:ln w="2857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156" name="Line 21"/>
            <p:cNvSpPr>
              <a:spLocks noChangeShapeType="1"/>
            </p:cNvSpPr>
            <p:nvPr/>
          </p:nvSpPr>
          <p:spPr bwMode="invGray">
            <a:xfrm>
              <a:off x="2740" y="1012"/>
              <a:ext cx="0" cy="450"/>
            </a:xfrm>
            <a:prstGeom prst="line">
              <a:avLst/>
            </a:prstGeom>
            <a:noFill/>
            <a:ln w="2857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157" name="Line 22"/>
            <p:cNvSpPr>
              <a:spLocks noChangeShapeType="1"/>
            </p:cNvSpPr>
            <p:nvPr/>
          </p:nvSpPr>
          <p:spPr bwMode="invGray">
            <a:xfrm flipH="1">
              <a:off x="625" y="1953"/>
              <a:ext cx="77" cy="114"/>
            </a:xfrm>
            <a:prstGeom prst="line">
              <a:avLst/>
            </a:prstGeom>
            <a:noFill/>
            <a:ln w="2857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158" name="Line 23"/>
            <p:cNvSpPr>
              <a:spLocks noChangeShapeType="1"/>
            </p:cNvSpPr>
            <p:nvPr/>
          </p:nvSpPr>
          <p:spPr bwMode="invGray">
            <a:xfrm>
              <a:off x="2135" y="1948"/>
              <a:ext cx="69" cy="102"/>
            </a:xfrm>
            <a:prstGeom prst="line">
              <a:avLst/>
            </a:prstGeom>
            <a:noFill/>
            <a:ln w="2857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159" name="Line 24"/>
            <p:cNvSpPr>
              <a:spLocks noChangeShapeType="1"/>
            </p:cNvSpPr>
            <p:nvPr/>
          </p:nvSpPr>
          <p:spPr bwMode="invGray">
            <a:xfrm>
              <a:off x="629" y="2059"/>
              <a:ext cx="1591" cy="0"/>
            </a:xfrm>
            <a:prstGeom prst="line">
              <a:avLst/>
            </a:prstGeom>
            <a:noFill/>
            <a:ln w="2857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6151" name="AutoShape 26"/>
          <p:cNvSpPr>
            <a:spLocks noChangeArrowheads="1"/>
          </p:cNvSpPr>
          <p:nvPr/>
        </p:nvSpPr>
        <p:spPr bwMode="auto">
          <a:xfrm>
            <a:off x="4300538" y="1644650"/>
            <a:ext cx="760412" cy="609600"/>
          </a:xfrm>
          <a:prstGeom prst="leftRightArrow">
            <a:avLst>
              <a:gd name="adj1" fmla="val 50000"/>
              <a:gd name="adj2" fmla="val 24948"/>
            </a:avLst>
          </a:prstGeom>
          <a:solidFill>
            <a:srgbClr val="80808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pic>
        <p:nvPicPr>
          <p:cNvPr id="27" name="Picture 50"/>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79472" y="1283504"/>
            <a:ext cx="3120995" cy="1466208"/>
          </a:xfrm>
          <a:prstGeom prst="rect">
            <a:avLst/>
          </a:prstGeom>
          <a:noFill/>
          <a:ln w="9525" cap="flat" cmpd="sng" algn="ctr">
            <a:solidFill>
              <a:schemeClr val="bg1"/>
            </a:solidFill>
            <a:prstDash val="solid"/>
            <a:miter lim="800000"/>
            <a:headEnd type="none" w="med" len="med"/>
            <a:tailEnd type="none" w="med" len="med"/>
          </a:ln>
          <a:extLst>
            <a:ext uri="{909E8E84-426E-40DD-AFC4-6F175D3DCCD1}">
              <a14:hiddenFill xmlns:a14="http://schemas.microsoft.com/office/drawing/2010/main" xmlns="">
                <a:solidFill>
                  <a:schemeClr val="accent1"/>
                </a:solidFill>
              </a14:hiddenFill>
            </a:ext>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Defining entities</a:t>
            </a:r>
          </a:p>
        </p:txBody>
      </p:sp>
      <p:sp>
        <p:nvSpPr>
          <p:cNvPr id="7171" name="Content Placeholder 2"/>
          <p:cNvSpPr>
            <a:spLocks noGrp="1"/>
          </p:cNvSpPr>
          <p:nvPr>
            <p:ph idx="1"/>
          </p:nvPr>
        </p:nvSpPr>
        <p:spPr/>
        <p:txBody>
          <a:bodyPr/>
          <a:lstStyle/>
          <a:p>
            <a:pPr>
              <a:buFont typeface="Arial" charset="0"/>
              <a:buChar char="•"/>
            </a:pPr>
            <a:r>
              <a:rPr lang="en-US" smtClean="0"/>
              <a:t>Entities are defined in XML files</a:t>
            </a:r>
          </a:p>
          <a:p>
            <a:pPr>
              <a:buFont typeface="Arial" charset="0"/>
              <a:buChar char="•"/>
            </a:pPr>
            <a:r>
              <a:rPr lang="en-US" smtClean="0"/>
              <a:t>Each entity stores data in a table in the database</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28638" y="2095500"/>
            <a:ext cx="8291455" cy="3409950"/>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sp>
        <p:nvSpPr>
          <p:cNvPr id="7173" name="Rounded Rectangle 4"/>
          <p:cNvSpPr>
            <a:spLocks noChangeArrowheads="1"/>
          </p:cNvSpPr>
          <p:nvPr/>
        </p:nvSpPr>
        <p:spPr bwMode="auto">
          <a:xfrm>
            <a:off x="5695950" y="3800475"/>
            <a:ext cx="1409700" cy="285750"/>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xmlns="">
                <a:solidFill>
                  <a:srgbClr val="FFFFFF"/>
                </a:solidFill>
              </a14:hiddenFill>
            </a:ext>
          </a:extLst>
        </p:spPr>
        <p:txBody>
          <a:bodyPr wrap="square" lIns="0" tIns="0" rIns="0" bIns="0" anchor="ctr">
            <a:spAutoFit/>
          </a:bodyPr>
          <a:lstStyle/>
          <a:p>
            <a:endParaRPr lang="en-US"/>
          </a:p>
        </p:txBody>
      </p:sp>
      <p:sp>
        <p:nvSpPr>
          <p:cNvPr id="2" name="Rounded Rectangle 1"/>
          <p:cNvSpPr/>
          <p:nvPr/>
        </p:nvSpPr>
        <p:spPr bwMode="auto">
          <a:xfrm>
            <a:off x="800100" y="2343150"/>
            <a:ext cx="1133475" cy="3048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Two core entities: Account and Policy</a:t>
            </a:r>
          </a:p>
        </p:txBody>
      </p:sp>
      <p:sp>
        <p:nvSpPr>
          <p:cNvPr id="8195" name="Content Placeholder 2"/>
          <p:cNvSpPr>
            <a:spLocks noGrp="1"/>
          </p:cNvSpPr>
          <p:nvPr>
            <p:ph idx="1"/>
          </p:nvPr>
        </p:nvSpPr>
        <p:spPr>
          <a:xfrm>
            <a:off x="519113" y="1192213"/>
            <a:ext cx="6015037" cy="5197475"/>
          </a:xfrm>
        </p:spPr>
        <p:txBody>
          <a:bodyPr/>
          <a:lstStyle/>
          <a:p>
            <a:pPr>
              <a:buFont typeface="Arial" charset="0"/>
              <a:buChar char="•"/>
            </a:pPr>
            <a:r>
              <a:rPr lang="en-US" smtClean="0"/>
              <a:t>One account may be associated with zero, one or many policies</a:t>
            </a:r>
          </a:p>
          <a:p>
            <a:pPr>
              <a:buFont typeface="Arial" charset="0"/>
              <a:buChar char="•"/>
            </a:pPr>
            <a:r>
              <a:rPr lang="en-US" smtClean="0"/>
              <a:t>Other entities are associated with policies, accounts, or both</a:t>
            </a:r>
          </a:p>
          <a:p>
            <a:pPr lvl="1"/>
            <a:r>
              <a:rPr lang="en-US" smtClean="0"/>
              <a:t>Some are associated indirectly, through other entities</a:t>
            </a:r>
          </a:p>
        </p:txBody>
      </p:sp>
      <p:grpSp>
        <p:nvGrpSpPr>
          <p:cNvPr id="8196" name="Group 10"/>
          <p:cNvGrpSpPr>
            <a:grpSpLocks/>
          </p:cNvGrpSpPr>
          <p:nvPr/>
        </p:nvGrpSpPr>
        <p:grpSpPr bwMode="auto">
          <a:xfrm>
            <a:off x="6818313" y="966788"/>
            <a:ext cx="1046162" cy="863600"/>
            <a:chOff x="465" y="602"/>
            <a:chExt cx="798" cy="659"/>
          </a:xfrm>
        </p:grpSpPr>
        <p:sp>
          <p:nvSpPr>
            <p:cNvPr id="8212" name="AutoShape 11"/>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8213" name="Rectangle 12"/>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8214" name="Rectangle 13"/>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8215" name="Rectangle 14"/>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8216" name="Rectangle 15"/>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wrap="none" anchor="ctr"/>
            <a:lstStyle/>
            <a:p>
              <a:endParaRPr lang="en-US"/>
            </a:p>
          </p:txBody>
        </p:sp>
        <p:sp>
          <p:nvSpPr>
            <p:cNvPr id="8217" name="Rectangle 16"/>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8218" name="Line 17"/>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219" name="Line 18"/>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8220" name="Group 19"/>
            <p:cNvGrpSpPr>
              <a:grpSpLocks/>
            </p:cNvGrpSpPr>
            <p:nvPr/>
          </p:nvGrpSpPr>
          <p:grpSpPr bwMode="auto">
            <a:xfrm>
              <a:off x="539" y="644"/>
              <a:ext cx="502" cy="139"/>
              <a:chOff x="3046" y="1026"/>
              <a:chExt cx="502" cy="138"/>
            </a:xfrm>
          </p:grpSpPr>
          <p:sp>
            <p:nvSpPr>
              <p:cNvPr id="8221" name="Line 20"/>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222" name="Line 21"/>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223" name="Line 22"/>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224" name="Line 23"/>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225" name="Line 24"/>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226" name="Line 25"/>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227" name="Oval 26"/>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8228" name="Freeform 27"/>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8229" name="Freeform 28"/>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8230" name="Freeform 29"/>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8231" name="Freeform 30"/>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grpSp>
        <p:nvGrpSpPr>
          <p:cNvPr id="8197" name="Group 31"/>
          <p:cNvGrpSpPr>
            <a:grpSpLocks/>
          </p:cNvGrpSpPr>
          <p:nvPr/>
        </p:nvGrpSpPr>
        <p:grpSpPr bwMode="auto">
          <a:xfrm>
            <a:off x="6742113" y="3044825"/>
            <a:ext cx="1057275" cy="1190625"/>
            <a:chOff x="2324" y="435"/>
            <a:chExt cx="933" cy="1052"/>
          </a:xfrm>
        </p:grpSpPr>
        <p:sp>
          <p:nvSpPr>
            <p:cNvPr id="8203" name="AutoShape 32"/>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8204" name="Freeform 33"/>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205" name="Freeform 34"/>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206" name="Freeform 35"/>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8207" name="Group 36"/>
            <p:cNvGrpSpPr>
              <a:grpSpLocks/>
            </p:cNvGrpSpPr>
            <p:nvPr/>
          </p:nvGrpSpPr>
          <p:grpSpPr bwMode="auto">
            <a:xfrm>
              <a:off x="2895" y="955"/>
              <a:ext cx="349" cy="510"/>
              <a:chOff x="2784" y="3210"/>
              <a:chExt cx="523" cy="772"/>
            </a:xfrm>
          </p:grpSpPr>
          <p:sp>
            <p:nvSpPr>
              <p:cNvPr id="8208" name="AutoShape 37"/>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8209" name="AutoShape 38"/>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8210" name="AutoShape 39"/>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wrap="none" lIns="0" tIns="0" rIns="0" bIns="0" anchor="ctr">
                <a:spAutoFit/>
              </a:bodyPr>
              <a:lstStyle/>
              <a:p>
                <a:endParaRPr lang="en-US"/>
              </a:p>
            </p:txBody>
          </p:sp>
          <p:sp>
            <p:nvSpPr>
              <p:cNvPr id="8211" name="Oval 40"/>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grpSp>
      </p:grpSp>
      <p:cxnSp>
        <p:nvCxnSpPr>
          <p:cNvPr id="8198" name="Straight Connector 35"/>
          <p:cNvCxnSpPr>
            <a:cxnSpLocks noChangeShapeType="1"/>
            <a:stCxn id="8213" idx="2"/>
            <a:endCxn id="8203" idx="3"/>
          </p:cNvCxnSpPr>
          <p:nvPr/>
        </p:nvCxnSpPr>
        <p:spPr bwMode="auto">
          <a:xfrm rot="5400000">
            <a:off x="6664325" y="2436813"/>
            <a:ext cx="1214437" cy="1588"/>
          </a:xfrm>
          <a:prstGeom prst="line">
            <a:avLst/>
          </a:prstGeom>
          <a:noFill/>
          <a:ln w="19050" algn="ctr">
            <a:solidFill>
              <a:schemeClr val="bg1"/>
            </a:solidFill>
            <a:round/>
            <a:headEnd/>
            <a:tailEnd/>
          </a:ln>
          <a:extLst>
            <a:ext uri="{909E8E84-426E-40DD-AFC4-6F175D3DCCD1}">
              <a14:hiddenFill xmlns:a14="http://schemas.microsoft.com/office/drawing/2010/main" xmlns="">
                <a:noFill/>
              </a14:hiddenFill>
            </a:ext>
          </a:extLst>
        </p:spPr>
      </p:cxnSp>
      <p:cxnSp>
        <p:nvCxnSpPr>
          <p:cNvPr id="8199" name="Straight Connector 37"/>
          <p:cNvCxnSpPr>
            <a:cxnSpLocks noChangeShapeType="1"/>
          </p:cNvCxnSpPr>
          <p:nvPr/>
        </p:nvCxnSpPr>
        <p:spPr bwMode="auto">
          <a:xfrm rot="5400000">
            <a:off x="7058025" y="2847975"/>
            <a:ext cx="266700" cy="133350"/>
          </a:xfrm>
          <a:prstGeom prst="line">
            <a:avLst/>
          </a:prstGeom>
          <a:noFill/>
          <a:ln w="19050" algn="ctr">
            <a:solidFill>
              <a:schemeClr val="bg1"/>
            </a:solidFill>
            <a:round/>
            <a:headEnd/>
            <a:tailEnd/>
          </a:ln>
          <a:extLst>
            <a:ext uri="{909E8E84-426E-40DD-AFC4-6F175D3DCCD1}">
              <a14:hiddenFill xmlns:a14="http://schemas.microsoft.com/office/drawing/2010/main" xmlns="">
                <a:noFill/>
              </a14:hiddenFill>
            </a:ext>
          </a:extLst>
        </p:spPr>
      </p:cxnSp>
      <p:cxnSp>
        <p:nvCxnSpPr>
          <p:cNvPr id="8200" name="Straight Connector 39"/>
          <p:cNvCxnSpPr>
            <a:cxnSpLocks noChangeShapeType="1"/>
          </p:cNvCxnSpPr>
          <p:nvPr/>
        </p:nvCxnSpPr>
        <p:spPr bwMode="auto">
          <a:xfrm rot="16200000" flipH="1">
            <a:off x="7210425" y="2847975"/>
            <a:ext cx="276225" cy="142875"/>
          </a:xfrm>
          <a:prstGeom prst="line">
            <a:avLst/>
          </a:prstGeom>
          <a:noFill/>
          <a:ln w="19050" algn="ctr">
            <a:solidFill>
              <a:schemeClr val="bg1"/>
            </a:solidFill>
            <a:round/>
            <a:headEnd/>
            <a:tailEnd/>
          </a:ln>
          <a:extLst>
            <a:ext uri="{909E8E84-426E-40DD-AFC4-6F175D3DCCD1}">
              <a14:hiddenFill xmlns:a14="http://schemas.microsoft.com/office/drawing/2010/main" xmlns="">
                <a:noFill/>
              </a14:hiddenFill>
            </a:ext>
          </a:extLst>
        </p:spPr>
      </p:cxnSp>
      <p:sp>
        <p:nvSpPr>
          <p:cNvPr id="8201" name="Text Box 9"/>
          <p:cNvSpPr txBox="1">
            <a:spLocks noChangeArrowheads="1"/>
          </p:cNvSpPr>
          <p:nvPr/>
        </p:nvSpPr>
        <p:spPr bwMode="auto">
          <a:xfrm>
            <a:off x="7554913" y="1279525"/>
            <a:ext cx="130492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rgbClr val="D33941"/>
                </a:solidFill>
              </a:rPr>
              <a:t>account</a:t>
            </a:r>
          </a:p>
        </p:txBody>
      </p:sp>
      <p:sp>
        <p:nvSpPr>
          <p:cNvPr id="8202" name="Text Box 69"/>
          <p:cNvSpPr txBox="1">
            <a:spLocks noChangeArrowheads="1"/>
          </p:cNvSpPr>
          <p:nvPr/>
        </p:nvSpPr>
        <p:spPr bwMode="auto">
          <a:xfrm>
            <a:off x="7627938" y="3395663"/>
            <a:ext cx="1171575"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rgbClr val="D33941"/>
                </a:solidFill>
              </a:rPr>
              <a:t>policy</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Lesson outline</a:t>
            </a:r>
          </a:p>
        </p:txBody>
      </p:sp>
      <p:sp>
        <p:nvSpPr>
          <p:cNvPr id="9219" name="Rectangle 3"/>
          <p:cNvSpPr>
            <a:spLocks noGrp="1" noChangeArrowheads="1"/>
          </p:cNvSpPr>
          <p:nvPr>
            <p:ph idx="1"/>
          </p:nvPr>
        </p:nvSpPr>
        <p:spPr/>
        <p:txBody>
          <a:bodyPr/>
          <a:lstStyle/>
          <a:p>
            <a:pPr>
              <a:lnSpc>
                <a:spcPct val="150000"/>
              </a:lnSpc>
              <a:buFont typeface="Arial" charset="0"/>
              <a:buChar char="•"/>
            </a:pPr>
            <a:r>
              <a:rPr lang="en-US" sz="2800" dirty="0" smtClean="0">
                <a:solidFill>
                  <a:schemeClr val="hlink"/>
                </a:solidFill>
              </a:rPr>
              <a:t>PolicyCenter entities</a:t>
            </a:r>
          </a:p>
          <a:p>
            <a:pPr>
              <a:lnSpc>
                <a:spcPct val="150000"/>
              </a:lnSpc>
              <a:buFont typeface="Arial" charset="0"/>
              <a:buChar char="•"/>
            </a:pPr>
            <a:r>
              <a:rPr lang="en-US" sz="2800" dirty="0" smtClean="0"/>
              <a:t>Account-related entities</a:t>
            </a:r>
          </a:p>
          <a:p>
            <a:pPr>
              <a:lnSpc>
                <a:spcPct val="150000"/>
              </a:lnSpc>
              <a:buFont typeface="Arial" charset="0"/>
              <a:buChar char="•"/>
            </a:pPr>
            <a:r>
              <a:rPr lang="en-US" sz="2800" dirty="0" smtClean="0">
                <a:solidFill>
                  <a:schemeClr val="hlink"/>
                </a:solidFill>
              </a:rPr>
              <a:t>Policy-related entities</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0"/>
          <p:cNvSpPr>
            <a:spLocks noGrp="1" noChangeArrowheads="1"/>
          </p:cNvSpPr>
          <p:nvPr>
            <p:ph type="title"/>
          </p:nvPr>
        </p:nvSpPr>
        <p:spPr/>
        <p:txBody>
          <a:bodyPr/>
          <a:lstStyle/>
          <a:p>
            <a:pPr eaLnBrk="1" hangingPunct="1"/>
            <a:r>
              <a:rPr lang="en-US" smtClean="0"/>
              <a:t>Accounts</a:t>
            </a:r>
          </a:p>
        </p:txBody>
      </p:sp>
      <p:sp>
        <p:nvSpPr>
          <p:cNvPr id="10243" name="Rectangle 500"/>
          <p:cNvSpPr>
            <a:spLocks noGrp="1" noChangeArrowheads="1"/>
          </p:cNvSpPr>
          <p:nvPr>
            <p:ph idx="1"/>
          </p:nvPr>
        </p:nvSpPr>
        <p:spPr>
          <a:xfrm>
            <a:off x="2987675" y="1120775"/>
            <a:ext cx="5484813" cy="5049838"/>
          </a:xfrm>
        </p:spPr>
        <p:txBody>
          <a:bodyPr/>
          <a:lstStyle/>
          <a:p>
            <a:pPr>
              <a:buFont typeface="Arial" charset="0"/>
              <a:buChar char="•"/>
            </a:pPr>
            <a:r>
              <a:rPr lang="en-US" smtClean="0"/>
              <a:t>An </a:t>
            </a:r>
            <a:r>
              <a:rPr lang="en-US" b="1" smtClean="0"/>
              <a:t>account</a:t>
            </a:r>
            <a:r>
              <a:rPr lang="en-US" smtClean="0"/>
              <a:t> is a organization or person which may have one or more policies</a:t>
            </a:r>
          </a:p>
          <a:p>
            <a:pPr lvl="1"/>
            <a:r>
              <a:rPr lang="en-US" smtClean="0"/>
              <a:t>Single person can be associated with multiple accounts</a:t>
            </a:r>
          </a:p>
          <a:p>
            <a:pPr lvl="1"/>
            <a:r>
              <a:rPr lang="en-US" smtClean="0"/>
              <a:t>Account could have many, one, or zero policies</a:t>
            </a:r>
          </a:p>
        </p:txBody>
      </p:sp>
      <p:grpSp>
        <p:nvGrpSpPr>
          <p:cNvPr id="10244" name="Group 70"/>
          <p:cNvGrpSpPr>
            <a:grpSpLocks/>
          </p:cNvGrpSpPr>
          <p:nvPr/>
        </p:nvGrpSpPr>
        <p:grpSpPr bwMode="auto">
          <a:xfrm>
            <a:off x="1260475" y="1139825"/>
            <a:ext cx="1279525" cy="1055688"/>
            <a:chOff x="465" y="602"/>
            <a:chExt cx="798" cy="659"/>
          </a:xfrm>
        </p:grpSpPr>
        <p:sp>
          <p:nvSpPr>
            <p:cNvPr id="10245" name="AutoShape 71"/>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10246" name="Rectangle 72"/>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0247" name="Rectangle 73"/>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10248" name="Rectangle 74"/>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10249" name="Rectangle 75"/>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wrap="none" anchor="ctr"/>
            <a:lstStyle/>
            <a:p>
              <a:endParaRPr lang="en-US"/>
            </a:p>
          </p:txBody>
        </p:sp>
        <p:sp>
          <p:nvSpPr>
            <p:cNvPr id="10250" name="Rectangle 76"/>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10251" name="Line 77"/>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252" name="Line 78"/>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10253" name="Group 79"/>
            <p:cNvGrpSpPr>
              <a:grpSpLocks/>
            </p:cNvGrpSpPr>
            <p:nvPr/>
          </p:nvGrpSpPr>
          <p:grpSpPr bwMode="auto">
            <a:xfrm>
              <a:off x="575" y="644"/>
              <a:ext cx="508" cy="139"/>
              <a:chOff x="3046" y="1026"/>
              <a:chExt cx="502" cy="138"/>
            </a:xfrm>
          </p:grpSpPr>
          <p:sp>
            <p:nvSpPr>
              <p:cNvPr id="10254" name="Line 80"/>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255" name="Line 81"/>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256" name="Line 82"/>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257" name="Line 83"/>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258" name="Line 84"/>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259" name="Line 85"/>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260" name="Oval 86"/>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0261" name="Freeform 87"/>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0262" name="Freeform 88"/>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0263" name="Freeform 89"/>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0264" name="Freeform 90"/>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Line 91"/>
          <p:cNvSpPr>
            <a:spLocks noChangeShapeType="1"/>
          </p:cNvSpPr>
          <p:nvPr/>
        </p:nvSpPr>
        <p:spPr bwMode="auto">
          <a:xfrm>
            <a:off x="1719263" y="1709738"/>
            <a:ext cx="2098675" cy="0"/>
          </a:xfrm>
          <a:prstGeom prst="line">
            <a:avLst/>
          </a:prstGeom>
          <a:noFill/>
          <a:ln w="28575">
            <a:solidFill>
              <a:srgbClr val="777777"/>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1267" name="Rectangle 3"/>
          <p:cNvSpPr>
            <a:spLocks noGrp="1" noChangeArrowheads="1"/>
          </p:cNvSpPr>
          <p:nvPr>
            <p:ph type="title"/>
          </p:nvPr>
        </p:nvSpPr>
        <p:spPr/>
        <p:txBody>
          <a:bodyPr/>
          <a:lstStyle/>
          <a:p>
            <a:pPr eaLnBrk="1" hangingPunct="1"/>
            <a:r>
              <a:rPr lang="en-US" smtClean="0"/>
              <a:t>Producer</a:t>
            </a:r>
          </a:p>
        </p:txBody>
      </p:sp>
      <p:sp>
        <p:nvSpPr>
          <p:cNvPr id="11268" name="Rectangle 168"/>
          <p:cNvSpPr>
            <a:spLocks noGrp="1" noChangeArrowheads="1"/>
          </p:cNvSpPr>
          <p:nvPr>
            <p:ph idx="1"/>
          </p:nvPr>
        </p:nvSpPr>
        <p:spPr>
          <a:xfrm>
            <a:off x="5195888" y="776288"/>
            <a:ext cx="3656012" cy="5473700"/>
          </a:xfrm>
        </p:spPr>
        <p:txBody>
          <a:bodyPr/>
          <a:lstStyle/>
          <a:p>
            <a:pPr>
              <a:buFont typeface="Arial" charset="0"/>
              <a:buChar char="•"/>
            </a:pPr>
            <a:r>
              <a:rPr lang="en-US" smtClean="0"/>
              <a:t>A </a:t>
            </a:r>
            <a:r>
              <a:rPr lang="en-US" b="1" smtClean="0"/>
              <a:t>producer</a:t>
            </a:r>
            <a:r>
              <a:rPr lang="en-US" smtClean="0"/>
              <a:t> is a "middle man" that connects accounts to carriers</a:t>
            </a:r>
          </a:p>
          <a:p>
            <a:pPr lvl="1"/>
            <a:r>
              <a:rPr lang="en-US" smtClean="0"/>
              <a:t>May work with multiple carriers and know which one is best for applicant's needs</a:t>
            </a:r>
          </a:p>
          <a:p>
            <a:pPr lvl="1"/>
            <a:r>
              <a:rPr lang="en-US" smtClean="0"/>
              <a:t>Can pre-qualify applicant to ensure it makes sense for underwriter to offer quote</a:t>
            </a:r>
          </a:p>
          <a:p>
            <a:pPr>
              <a:buFont typeface="Arial" charset="0"/>
              <a:buChar char="•"/>
            </a:pPr>
            <a:endParaRPr lang="en-US" smtClean="0"/>
          </a:p>
        </p:txBody>
      </p:sp>
      <p:grpSp>
        <p:nvGrpSpPr>
          <p:cNvPr id="11269" name="Group 15"/>
          <p:cNvGrpSpPr>
            <a:grpSpLocks/>
          </p:cNvGrpSpPr>
          <p:nvPr/>
        </p:nvGrpSpPr>
        <p:grpSpPr bwMode="auto">
          <a:xfrm>
            <a:off x="3811588" y="1023938"/>
            <a:ext cx="1279525" cy="1055687"/>
            <a:chOff x="465" y="602"/>
            <a:chExt cx="798" cy="659"/>
          </a:xfrm>
        </p:grpSpPr>
        <p:sp>
          <p:nvSpPr>
            <p:cNvPr id="11309" name="AutoShape 16"/>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11310" name="Rectangle 17"/>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1311" name="Rectangle 18"/>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11312" name="Rectangle 19"/>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11313" name="Rectangle 20"/>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wrap="none" anchor="ctr"/>
            <a:lstStyle/>
            <a:p>
              <a:endParaRPr lang="en-US"/>
            </a:p>
          </p:txBody>
        </p:sp>
        <p:sp>
          <p:nvSpPr>
            <p:cNvPr id="11314" name="Rectangle 21"/>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11315" name="Line 22"/>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316" name="Line 23"/>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11317" name="Group 24"/>
            <p:cNvGrpSpPr>
              <a:grpSpLocks/>
            </p:cNvGrpSpPr>
            <p:nvPr/>
          </p:nvGrpSpPr>
          <p:grpSpPr bwMode="auto">
            <a:xfrm>
              <a:off x="575" y="644"/>
              <a:ext cx="508" cy="139"/>
              <a:chOff x="3046" y="1026"/>
              <a:chExt cx="502" cy="138"/>
            </a:xfrm>
          </p:grpSpPr>
          <p:sp>
            <p:nvSpPr>
              <p:cNvPr id="11318" name="Line 25"/>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319" name="Line 26"/>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320" name="Line 27"/>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321" name="Line 28"/>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322" name="Line 29"/>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323" name="Line 30"/>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324" name="Oval 31"/>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1325" name="Freeform 32"/>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1326" name="Freeform 33"/>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1327" name="Freeform 34"/>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1328" name="Freeform 35"/>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sp>
        <p:nvSpPr>
          <p:cNvPr id="11270" name="Text Box 77"/>
          <p:cNvSpPr txBox="1">
            <a:spLocks noChangeArrowheads="1"/>
          </p:cNvSpPr>
          <p:nvPr/>
        </p:nvSpPr>
        <p:spPr bwMode="auto">
          <a:xfrm>
            <a:off x="1979613" y="2247900"/>
            <a:ext cx="11715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D33941"/>
                </a:solidFill>
              </a:rPr>
              <a:t>producer</a:t>
            </a:r>
          </a:p>
        </p:txBody>
      </p:sp>
      <p:sp>
        <p:nvSpPr>
          <p:cNvPr id="11297" name="AutoShape 79"/>
          <p:cNvSpPr>
            <a:spLocks noChangeArrowheads="1"/>
          </p:cNvSpPr>
          <p:nvPr/>
        </p:nvSpPr>
        <p:spPr bwMode="auto">
          <a:xfrm flipH="1">
            <a:off x="2275319" y="1350963"/>
            <a:ext cx="632905" cy="644107"/>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grpSp>
        <p:nvGrpSpPr>
          <p:cNvPr id="2" name="Group 1"/>
          <p:cNvGrpSpPr/>
          <p:nvPr/>
        </p:nvGrpSpPr>
        <p:grpSpPr>
          <a:xfrm>
            <a:off x="2262188" y="1910942"/>
            <a:ext cx="706437" cy="349000"/>
            <a:chOff x="2262188" y="1910942"/>
            <a:chExt cx="706437" cy="349000"/>
          </a:xfrm>
        </p:grpSpPr>
        <p:sp>
          <p:nvSpPr>
            <p:cNvPr id="11298" name="Freeform 80"/>
            <p:cNvSpPr>
              <a:spLocks/>
            </p:cNvSpPr>
            <p:nvPr/>
          </p:nvSpPr>
          <p:spPr bwMode="auto">
            <a:xfrm flipH="1">
              <a:off x="2380365" y="1939861"/>
              <a:ext cx="509475" cy="299707"/>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1300" name="Rectangle 82"/>
            <p:cNvSpPr>
              <a:spLocks noChangeArrowheads="1"/>
            </p:cNvSpPr>
            <p:nvPr/>
          </p:nvSpPr>
          <p:spPr bwMode="auto">
            <a:xfrm rot="21419544" flipH="1">
              <a:off x="2860952" y="1943804"/>
              <a:ext cx="107673" cy="231353"/>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1301" name="Rectangle 83"/>
            <p:cNvSpPr>
              <a:spLocks noChangeArrowheads="1"/>
            </p:cNvSpPr>
            <p:nvPr/>
          </p:nvSpPr>
          <p:spPr bwMode="auto">
            <a:xfrm rot="1196180" flipH="1">
              <a:off x="2262188" y="1910942"/>
              <a:ext cx="107673" cy="230038"/>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1302" name="Oval 84"/>
            <p:cNvSpPr>
              <a:spLocks noChangeArrowheads="1"/>
            </p:cNvSpPr>
            <p:nvPr/>
          </p:nvSpPr>
          <p:spPr bwMode="auto">
            <a:xfrm flipH="1">
              <a:off x="2691565" y="2125206"/>
              <a:ext cx="65654" cy="76241"/>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1303" name="Oval 85"/>
            <p:cNvSpPr>
              <a:spLocks noChangeArrowheads="1"/>
            </p:cNvSpPr>
            <p:nvPr/>
          </p:nvSpPr>
          <p:spPr bwMode="auto">
            <a:xfrm flipH="1">
              <a:off x="2645607" y="2156754"/>
              <a:ext cx="61715" cy="82814"/>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1304" name="Oval 86"/>
            <p:cNvSpPr>
              <a:spLocks noChangeArrowheads="1"/>
            </p:cNvSpPr>
            <p:nvPr/>
          </p:nvSpPr>
          <p:spPr bwMode="auto">
            <a:xfrm rot="20190086" flipH="1">
              <a:off x="2587832" y="2176472"/>
              <a:ext cx="64341" cy="81499"/>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1305" name="Oval 87"/>
            <p:cNvSpPr>
              <a:spLocks noChangeArrowheads="1"/>
            </p:cNvSpPr>
            <p:nvPr/>
          </p:nvSpPr>
          <p:spPr bwMode="auto">
            <a:xfrm rot="18495068" flipH="1">
              <a:off x="2561549" y="2202802"/>
              <a:ext cx="39435" cy="74846"/>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1306" name="Freeform 88"/>
            <p:cNvSpPr>
              <a:spLocks/>
            </p:cNvSpPr>
            <p:nvPr/>
          </p:nvSpPr>
          <p:spPr bwMode="auto">
            <a:xfrm flipH="1">
              <a:off x="2439454" y="2091029"/>
              <a:ext cx="97168" cy="65725"/>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1307" name="Freeform 89"/>
            <p:cNvSpPr>
              <a:spLocks/>
            </p:cNvSpPr>
            <p:nvPr/>
          </p:nvSpPr>
          <p:spPr bwMode="auto">
            <a:xfrm flipH="1">
              <a:off x="2465715" y="2112061"/>
              <a:ext cx="103733" cy="7887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11308" name="Freeform 90"/>
            <p:cNvSpPr>
              <a:spLocks/>
            </p:cNvSpPr>
            <p:nvPr/>
          </p:nvSpPr>
          <p:spPr bwMode="auto">
            <a:xfrm flipH="1">
              <a:off x="2506421" y="2142295"/>
              <a:ext cx="98481" cy="76241"/>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1299" name="Freeform 81"/>
            <p:cNvSpPr>
              <a:spLocks/>
            </p:cNvSpPr>
            <p:nvPr/>
          </p:nvSpPr>
          <p:spPr bwMode="auto">
            <a:xfrm flipH="1">
              <a:off x="2338347" y="1920143"/>
              <a:ext cx="393924" cy="22872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grpSp>
        <p:nvGrpSpPr>
          <p:cNvPr id="11272" name="Group 169"/>
          <p:cNvGrpSpPr>
            <a:grpSpLocks/>
          </p:cNvGrpSpPr>
          <p:nvPr/>
        </p:nvGrpSpPr>
        <p:grpSpPr bwMode="auto">
          <a:xfrm>
            <a:off x="439738" y="1039813"/>
            <a:ext cx="1293812" cy="1068387"/>
            <a:chOff x="1426" y="2489"/>
            <a:chExt cx="815" cy="673"/>
          </a:xfrm>
        </p:grpSpPr>
        <p:sp>
          <p:nvSpPr>
            <p:cNvPr id="11274" name="AutoShape 170"/>
            <p:cNvSpPr>
              <a:spLocks noChangeArrowheads="1"/>
            </p:cNvSpPr>
            <p:nvPr/>
          </p:nvSpPr>
          <p:spPr bwMode="auto">
            <a:xfrm>
              <a:off x="1426" y="2620"/>
              <a:ext cx="815" cy="542"/>
            </a:xfrm>
            <a:prstGeom prst="cube">
              <a:avLst>
                <a:gd name="adj" fmla="val 18921"/>
              </a:avLst>
            </a:prstGeom>
            <a:solidFill>
              <a:srgbClr val="FFFF99"/>
            </a:solidFill>
            <a:ln w="12700">
              <a:solidFill>
                <a:schemeClr val="bg1"/>
              </a:solidFill>
              <a:miter lim="800000"/>
              <a:headEnd/>
              <a:tailEnd/>
            </a:ln>
          </p:spPr>
          <p:txBody>
            <a:bodyPr wrap="none" anchor="ctr"/>
            <a:lstStyle/>
            <a:p>
              <a:endParaRPr lang="en-US"/>
            </a:p>
          </p:txBody>
        </p:sp>
        <p:sp>
          <p:nvSpPr>
            <p:cNvPr id="11275" name="Rectangle 171"/>
            <p:cNvSpPr>
              <a:spLocks noChangeArrowheads="1"/>
            </p:cNvSpPr>
            <p:nvPr/>
          </p:nvSpPr>
          <p:spPr bwMode="auto">
            <a:xfrm>
              <a:off x="1662" y="2786"/>
              <a:ext cx="235" cy="376"/>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1276" name="Rectangle 172"/>
            <p:cNvSpPr>
              <a:spLocks noChangeArrowheads="1"/>
            </p:cNvSpPr>
            <p:nvPr/>
          </p:nvSpPr>
          <p:spPr bwMode="auto">
            <a:xfrm>
              <a:off x="1476" y="2786"/>
              <a:ext cx="119" cy="17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1277" name="Rectangle 173"/>
            <p:cNvSpPr>
              <a:spLocks noChangeArrowheads="1"/>
            </p:cNvSpPr>
            <p:nvPr/>
          </p:nvSpPr>
          <p:spPr bwMode="auto">
            <a:xfrm>
              <a:off x="1956" y="2786"/>
              <a:ext cx="123" cy="176"/>
            </a:xfrm>
            <a:prstGeom prst="rect">
              <a:avLst/>
            </a:prstGeom>
            <a:solidFill>
              <a:srgbClr val="FFFFCC"/>
            </a:solidFill>
            <a:ln w="12700" algn="ctr">
              <a:solidFill>
                <a:schemeClr val="bg1"/>
              </a:solidFill>
              <a:miter lim="800000"/>
              <a:headEnd/>
              <a:tailEnd/>
            </a:ln>
          </p:spPr>
          <p:txBody>
            <a:bodyPr wrap="none" anchor="ctr"/>
            <a:lstStyle/>
            <a:p>
              <a:endParaRPr lang="en-US"/>
            </a:p>
          </p:txBody>
        </p:sp>
        <p:sp>
          <p:nvSpPr>
            <p:cNvPr id="11278" name="Rectangle 174"/>
            <p:cNvSpPr>
              <a:spLocks noChangeArrowheads="1"/>
            </p:cNvSpPr>
            <p:nvPr/>
          </p:nvSpPr>
          <p:spPr bwMode="auto">
            <a:xfrm>
              <a:off x="1839" y="2952"/>
              <a:ext cx="32" cy="78"/>
            </a:xfrm>
            <a:prstGeom prst="rect">
              <a:avLst/>
            </a:prstGeom>
            <a:solidFill>
              <a:schemeClr val="bg1"/>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wrap="none" anchor="ctr"/>
            <a:lstStyle/>
            <a:p>
              <a:endParaRPr lang="en-US"/>
            </a:p>
          </p:txBody>
        </p:sp>
        <p:sp>
          <p:nvSpPr>
            <p:cNvPr id="11279" name="Rectangle 175"/>
            <p:cNvSpPr>
              <a:spLocks noChangeArrowheads="1"/>
            </p:cNvSpPr>
            <p:nvPr/>
          </p:nvSpPr>
          <p:spPr bwMode="auto">
            <a:xfrm>
              <a:off x="1509" y="2489"/>
              <a:ext cx="583" cy="228"/>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11280" name="Line 176"/>
            <p:cNvSpPr>
              <a:spLocks noChangeShapeType="1"/>
            </p:cNvSpPr>
            <p:nvPr/>
          </p:nvSpPr>
          <p:spPr bwMode="auto">
            <a:xfrm>
              <a:off x="2087" y="2540"/>
              <a:ext cx="96" cy="103"/>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281" name="Line 177"/>
            <p:cNvSpPr>
              <a:spLocks noChangeShapeType="1"/>
            </p:cNvSpPr>
            <p:nvPr/>
          </p:nvSpPr>
          <p:spPr bwMode="auto">
            <a:xfrm>
              <a:off x="2094" y="2628"/>
              <a:ext cx="51" cy="53"/>
            </a:xfrm>
            <a:prstGeom prst="line">
              <a:avLst/>
            </a:prstGeom>
            <a:noFill/>
            <a:ln w="12700">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11282" name="Group 178"/>
            <p:cNvGrpSpPr>
              <a:grpSpLocks/>
            </p:cNvGrpSpPr>
            <p:nvPr/>
          </p:nvGrpSpPr>
          <p:grpSpPr bwMode="auto">
            <a:xfrm>
              <a:off x="1534" y="2525"/>
              <a:ext cx="518" cy="139"/>
              <a:chOff x="2386" y="998"/>
              <a:chExt cx="529" cy="142"/>
            </a:xfrm>
          </p:grpSpPr>
          <p:sp>
            <p:nvSpPr>
              <p:cNvPr id="11283" name="Line 179"/>
              <p:cNvSpPr>
                <a:spLocks noChangeShapeType="1"/>
              </p:cNvSpPr>
              <p:nvPr/>
            </p:nvSpPr>
            <p:spPr bwMode="invGray">
              <a:xfrm flipH="1">
                <a:off x="2386" y="1002"/>
                <a:ext cx="50" cy="132"/>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284" name="Line 180"/>
              <p:cNvSpPr>
                <a:spLocks noChangeShapeType="1"/>
              </p:cNvSpPr>
              <p:nvPr/>
            </p:nvSpPr>
            <p:spPr bwMode="invGray">
              <a:xfrm>
                <a:off x="2444" y="1002"/>
                <a:ext cx="50" cy="132"/>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285" name="Line 181"/>
              <p:cNvSpPr>
                <a:spLocks noChangeShapeType="1"/>
              </p:cNvSpPr>
              <p:nvPr/>
            </p:nvSpPr>
            <p:spPr bwMode="invGray">
              <a:xfrm>
                <a:off x="2404" y="1084"/>
                <a:ext cx="74"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286" name="Line 182"/>
              <p:cNvSpPr>
                <a:spLocks noChangeShapeType="1"/>
              </p:cNvSpPr>
              <p:nvPr/>
            </p:nvSpPr>
            <p:spPr bwMode="invGray">
              <a:xfrm>
                <a:off x="2430" y="1006"/>
                <a:ext cx="18"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287" name="Line 183"/>
              <p:cNvSpPr>
                <a:spLocks noChangeShapeType="1"/>
              </p:cNvSpPr>
              <p:nvPr/>
            </p:nvSpPr>
            <p:spPr bwMode="invGray">
              <a:xfrm>
                <a:off x="2825" y="998"/>
                <a:ext cx="0" cy="14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288" name="Line 184"/>
              <p:cNvSpPr>
                <a:spLocks noChangeShapeType="1"/>
              </p:cNvSpPr>
              <p:nvPr/>
            </p:nvSpPr>
            <p:spPr bwMode="invGray">
              <a:xfrm>
                <a:off x="2822" y="1007"/>
                <a:ext cx="93"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289" name="Line 185"/>
              <p:cNvSpPr>
                <a:spLocks noChangeShapeType="1"/>
              </p:cNvSpPr>
              <p:nvPr/>
            </p:nvSpPr>
            <p:spPr bwMode="invGray">
              <a:xfrm>
                <a:off x="2822" y="1129"/>
                <a:ext cx="93"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290" name="Line 186"/>
              <p:cNvSpPr>
                <a:spLocks noChangeShapeType="1"/>
              </p:cNvSpPr>
              <p:nvPr/>
            </p:nvSpPr>
            <p:spPr bwMode="invGray">
              <a:xfrm>
                <a:off x="2822" y="1065"/>
                <a:ext cx="88"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291" name="Line 187"/>
              <p:cNvSpPr>
                <a:spLocks noChangeShapeType="1"/>
              </p:cNvSpPr>
              <p:nvPr/>
            </p:nvSpPr>
            <p:spPr bwMode="invGray">
              <a:xfrm>
                <a:off x="2674" y="1000"/>
                <a:ext cx="45" cy="138"/>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292" name="Line 188"/>
              <p:cNvSpPr>
                <a:spLocks noChangeShapeType="1"/>
              </p:cNvSpPr>
              <p:nvPr/>
            </p:nvSpPr>
            <p:spPr bwMode="invGray">
              <a:xfrm flipH="1">
                <a:off x="2721" y="1002"/>
                <a:ext cx="45" cy="138"/>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293" name="Line 189"/>
              <p:cNvSpPr>
                <a:spLocks noChangeShapeType="1"/>
              </p:cNvSpPr>
              <p:nvPr/>
            </p:nvSpPr>
            <p:spPr bwMode="invGray">
              <a:xfrm>
                <a:off x="2665" y="1000"/>
                <a:ext cx="0" cy="138"/>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294" name="Line 190"/>
              <p:cNvSpPr>
                <a:spLocks noChangeShapeType="1"/>
              </p:cNvSpPr>
              <p:nvPr/>
            </p:nvSpPr>
            <p:spPr bwMode="invGray">
              <a:xfrm>
                <a:off x="2776" y="1000"/>
                <a:ext cx="0" cy="138"/>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295" name="Freeform 191"/>
              <p:cNvSpPr>
                <a:spLocks/>
              </p:cNvSpPr>
              <p:nvPr/>
            </p:nvSpPr>
            <p:spPr bwMode="invGray">
              <a:xfrm>
                <a:off x="2520" y="1004"/>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1296" name="Freeform 192"/>
              <p:cNvSpPr>
                <a:spLocks/>
              </p:cNvSpPr>
              <p:nvPr/>
            </p:nvSpPr>
            <p:spPr bwMode="invGray">
              <a:xfrm flipV="1">
                <a:off x="2521" y="1066"/>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sp>
        <p:nvSpPr>
          <p:cNvPr id="11273" name="Text Box 194"/>
          <p:cNvSpPr txBox="1">
            <a:spLocks noChangeArrowheads="1"/>
          </p:cNvSpPr>
          <p:nvPr/>
        </p:nvSpPr>
        <p:spPr bwMode="auto">
          <a:xfrm>
            <a:off x="455613" y="2247900"/>
            <a:ext cx="11715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carrier</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2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13072</TotalTime>
  <Words>3467</Words>
  <Application>Microsoft Office PowerPoint</Application>
  <PresentationFormat>On-screen Show (4:3)</PresentationFormat>
  <Paragraphs>379</Paragraphs>
  <Slides>33</Slides>
  <Notes>33</Notes>
  <HiddenSlides>1</HiddenSlides>
  <MMClips>0</MMClips>
  <ScaleCrop>false</ScaleCrop>
  <HeadingPairs>
    <vt:vector size="4" baseType="variant">
      <vt:variant>
        <vt:lpstr>Theme</vt:lpstr>
      </vt:variant>
      <vt:variant>
        <vt:i4>2</vt:i4>
      </vt:variant>
      <vt:variant>
        <vt:lpstr>Slide Titles</vt:lpstr>
      </vt:variant>
      <vt:variant>
        <vt:i4>33</vt:i4>
      </vt:variant>
    </vt:vector>
  </HeadingPairs>
  <TitlesOfParts>
    <vt:vector size="35" baseType="lpstr">
      <vt:lpstr>2_test-template</vt:lpstr>
      <vt:lpstr>1_test-template</vt:lpstr>
      <vt:lpstr>PolicyCenter Entities</vt:lpstr>
      <vt:lpstr>Lesson objectives</vt:lpstr>
      <vt:lpstr>Lesson outline</vt:lpstr>
      <vt:lpstr>PolicyCenter entities</vt:lpstr>
      <vt:lpstr>Defining entities</vt:lpstr>
      <vt:lpstr>Two core entities: Account and Policy</vt:lpstr>
      <vt:lpstr>Lesson outline</vt:lpstr>
      <vt:lpstr>Accounts</vt:lpstr>
      <vt:lpstr>Producer</vt:lpstr>
      <vt:lpstr>Participants</vt:lpstr>
      <vt:lpstr>Contacts</vt:lpstr>
      <vt:lpstr>Locations</vt:lpstr>
      <vt:lpstr>Policies and underwriting files</vt:lpstr>
      <vt:lpstr>Jobs</vt:lpstr>
      <vt:lpstr>Activities</vt:lpstr>
      <vt:lpstr>Documents</vt:lpstr>
      <vt:lpstr>Notes</vt:lpstr>
      <vt:lpstr>Lesson outline</vt:lpstr>
      <vt:lpstr>Policies and coverages</vt:lpstr>
      <vt:lpstr>Contacts and locations</vt:lpstr>
      <vt:lpstr>Coverables</vt:lpstr>
      <vt:lpstr>Coverages</vt:lpstr>
      <vt:lpstr>Coverage terminology</vt:lpstr>
      <vt:lpstr>(Notes only slide)</vt:lpstr>
      <vt:lpstr>Coverage terms</vt:lpstr>
      <vt:lpstr>Forms</vt:lpstr>
      <vt:lpstr>Premium</vt:lpstr>
      <vt:lpstr>Policy “tools”</vt:lpstr>
      <vt:lpstr>Policy “tools”</vt:lpstr>
      <vt:lpstr>Groups and users</vt:lpstr>
      <vt:lpstr>Lesson objectives review</vt:lpstr>
      <vt:lpstr>Review questions</vt:lpstr>
      <vt:lpstr>Notices</vt:lpstr>
    </vt:vector>
  </TitlesOfParts>
  <Company>Guidewire Software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Guidewire GScript</dc:title>
  <dc:subject>ClaimCenter 4.0 Foundation Training</dc:subject>
  <dc:creator>Guidewire</dc:creator>
  <dc:description>DO NOT DISTRIBUTE WITHOUT PERMISSION!</dc:description>
  <cp:lastModifiedBy>supamidi</cp:lastModifiedBy>
  <cp:revision>1980</cp:revision>
  <dcterms:created xsi:type="dcterms:W3CDTF">2007-08-02T20:13:16Z</dcterms:created>
  <dcterms:modified xsi:type="dcterms:W3CDTF">2014-11-24T14:28:21Z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