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5" r:id="rId1"/>
    <p:sldMasterId id="2147483831" r:id="rId2"/>
    <p:sldMasterId id="2147483844" r:id="rId3"/>
  </p:sldMasterIdLst>
  <p:notesMasterIdLst>
    <p:notesMasterId r:id="rId45"/>
  </p:notesMasterIdLst>
  <p:handoutMasterIdLst>
    <p:handoutMasterId r:id="rId46"/>
  </p:handoutMasterIdLst>
  <p:sldIdLst>
    <p:sldId id="1192" r:id="rId4"/>
    <p:sldId id="1299" r:id="rId5"/>
    <p:sldId id="1300" r:id="rId6"/>
    <p:sldId id="1557" r:id="rId7"/>
    <p:sldId id="1611" r:id="rId8"/>
    <p:sldId id="1558" r:id="rId9"/>
    <p:sldId id="1559" r:id="rId10"/>
    <p:sldId id="1560" r:id="rId11"/>
    <p:sldId id="1561" r:id="rId12"/>
    <p:sldId id="1562" r:id="rId13"/>
    <p:sldId id="1563" r:id="rId14"/>
    <p:sldId id="1618" r:id="rId15"/>
    <p:sldId id="1632" r:id="rId16"/>
    <p:sldId id="1565" r:id="rId17"/>
    <p:sldId id="1594" r:id="rId18"/>
    <p:sldId id="1567" r:id="rId19"/>
    <p:sldId id="1568" r:id="rId20"/>
    <p:sldId id="1612" r:id="rId21"/>
    <p:sldId id="1569" r:id="rId22"/>
    <p:sldId id="1634" r:id="rId23"/>
    <p:sldId id="1635" r:id="rId24"/>
    <p:sldId id="1573" r:id="rId25"/>
    <p:sldId id="1574" r:id="rId26"/>
    <p:sldId id="1575" r:id="rId27"/>
    <p:sldId id="1595" r:id="rId28"/>
    <p:sldId id="1577" r:id="rId29"/>
    <p:sldId id="1619" r:id="rId30"/>
    <p:sldId id="1636" r:id="rId31"/>
    <p:sldId id="1607" r:id="rId32"/>
    <p:sldId id="1621" r:id="rId33"/>
    <p:sldId id="1622" r:id="rId34"/>
    <p:sldId id="1623" r:id="rId35"/>
    <p:sldId id="1624" r:id="rId36"/>
    <p:sldId id="1625" r:id="rId37"/>
    <p:sldId id="1626" r:id="rId38"/>
    <p:sldId id="1627" r:id="rId39"/>
    <p:sldId id="1628" r:id="rId40"/>
    <p:sldId id="1629" r:id="rId41"/>
    <p:sldId id="1551" r:id="rId42"/>
    <p:sldId id="1554" r:id="rId43"/>
    <p:sldId id="1637" r:id="rId44"/>
  </p:sldIdLst>
  <p:sldSz cx="9144000" cy="6858000" type="screen4x3"/>
  <p:notesSz cx="6858000" cy="9296400"/>
  <p:defaultTex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clrMru>
    <a:srgbClr val="D33941"/>
    <a:srgbClr val="04628C"/>
    <a:srgbClr val="0033CC"/>
    <a:srgbClr val="FF0000"/>
    <a:srgbClr val="FFFF00"/>
    <a:srgbClr val="CCFFCC"/>
    <a:srgbClr val="3366FF"/>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86043" autoAdjust="0"/>
  </p:normalViewPr>
  <p:slideViewPr>
    <p:cSldViewPr snapToGrid="0">
      <p:cViewPr>
        <p:scale>
          <a:sx n="100" d="100"/>
          <a:sy n="100" d="100"/>
        </p:scale>
        <p:origin x="-1092" y="648"/>
      </p:cViewPr>
      <p:guideLst>
        <p:guide orient="horz" pos="2160"/>
        <p:guide pos="2880"/>
      </p:guideLst>
    </p:cSldViewPr>
  </p:slideViewPr>
  <p:outlineViewPr>
    <p:cViewPr>
      <p:scale>
        <a:sx n="25" d="100"/>
        <a:sy n="25" d="100"/>
      </p:scale>
      <p:origin x="0" y="0"/>
    </p:cViewPr>
    <p:sldLst>
      <p:sld r:id="rId1" collapse="1"/>
      <p:sld r:id="rId2" collapse="1"/>
      <p:sld r:id="rId3" collapse="1"/>
    </p:sldLst>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76" d="100"/>
          <a:sy n="76" d="100"/>
        </p:scale>
        <p:origin x="-2155" y="-96"/>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viewProps" Target="viewProps.xml"/><Relationship Id="rId8" Type="http://schemas.openxmlformats.org/officeDocument/2006/relationships/slide" Target="slides/slide5.xml"/></Relationships>
</file>

<file path=ppt/_rels/viewProps.xml.rels><?xml version="1.0" encoding="UTF-8" standalone="yes"?>
<Relationships xmlns="http://schemas.openxmlformats.org/package/2006/relationships"><Relationship Id="rId3" Type="http://schemas.openxmlformats.org/officeDocument/2006/relationships/slide" Target="slides/slide25.xml"/><Relationship Id="rId2" Type="http://schemas.openxmlformats.org/officeDocument/2006/relationships/slide" Target="slides/slide15.xml"/><Relationship Id="rId1"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5" name="Rectangle 3"/>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7" name="Rectangle 5"/>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fld id="{146DA385-6C44-4733-BDBB-9229A82079A4}" type="slidenum">
              <a:rPr lang="en-US" altLang="en-US"/>
              <a:pPr>
                <a:defRPr/>
              </a:pPr>
              <a:t>‹#›</a:t>
            </a:fld>
            <a:endParaRPr lang="en-US" altLang="en-US" dirty="0"/>
          </a:p>
        </p:txBody>
      </p:sp>
    </p:spTree>
    <p:extLst>
      <p:ext uri="{BB962C8B-B14F-4D97-AF65-F5344CB8AC3E}">
        <p14:creationId xmlns:p14="http://schemas.microsoft.com/office/powerpoint/2010/main" val="36124876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Overhead"/>
          <p:cNvSpPr>
            <a:spLocks noGrp="1" noRot="1" noChangeAspect="1" noChangeArrowheads="1" noTextEdit="1"/>
          </p:cNvSpPr>
          <p:nvPr>
            <p:ph type="sldImg" idx="2"/>
          </p:nvPr>
        </p:nvSpPr>
        <p:spPr bwMode="auto">
          <a:xfrm>
            <a:off x="717550" y="630238"/>
            <a:ext cx="5430838" cy="407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06400" y="4899025"/>
            <a:ext cx="6069013"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2535" name="Copyright"/>
          <p:cNvSpPr>
            <a:spLocks noGrp="1" noChangeArrowheads="1"/>
          </p:cNvSpPr>
          <p:nvPr>
            <p:ph type="sldNum" sz="quarter" idx="5"/>
          </p:nvPr>
        </p:nvSpPr>
        <p:spPr bwMode="auto">
          <a:xfrm>
            <a:off x="454025" y="8905875"/>
            <a:ext cx="5951538"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b="0">
                <a:solidFill>
                  <a:schemeClr val="tx1"/>
                </a:solidFill>
                <a:latin typeface="Arial" charset="0"/>
              </a:defRPr>
            </a:lvl1pPr>
          </a:lstStyle>
          <a:p>
            <a:pPr>
              <a:defRPr/>
            </a:pPr>
            <a:r>
              <a:rPr lang="en-US" altLang="en-US"/>
              <a:t>	Policy Transactions - </a:t>
            </a:r>
            <a:fld id="{B19F6C23-E3FE-4010-B74C-6681B9D060D1}" type="slidenum">
              <a:rPr lang="en-US" altLang="en-US"/>
              <a:pPr>
                <a:defRPr/>
              </a:pPr>
              <a:t>‹#›</a:t>
            </a:fld>
            <a:endParaRPr lang="en-US" altLang="en-US"/>
          </a:p>
        </p:txBody>
      </p:sp>
      <p:sp>
        <p:nvSpPr>
          <p:cNvPr id="22543" name="SectionName"/>
          <p:cNvSpPr>
            <a:spLocks noGrp="1" noChangeArrowheads="1"/>
          </p:cNvSpPr>
          <p:nvPr>
            <p:ph type="hdr" sz="quarter"/>
          </p:nvPr>
        </p:nvSpPr>
        <p:spPr bwMode="auto">
          <a:xfrm>
            <a:off x="692150" y="320675"/>
            <a:ext cx="548005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b="0">
                <a:solidFill>
                  <a:schemeClr val="tx1"/>
                </a:solidFill>
                <a:latin typeface="Arial" charset="0"/>
              </a:defRPr>
            </a:lvl1pPr>
          </a:lstStyle>
          <a:p>
            <a:pPr>
              <a:defRPr/>
            </a:pPr>
            <a:r>
              <a:rPr lang="en-US" altLang="en-US"/>
              <a:t>	</a:t>
            </a:r>
            <a:endParaRPr lang="en-US"/>
          </a:p>
        </p:txBody>
      </p:sp>
      <p:sp>
        <p:nvSpPr>
          <p:cNvPr id="22544" name="ModuleNumber" hidden="1"/>
          <p:cNvSpPr>
            <a:spLocks noChangeArrowheads="1"/>
          </p:cNvSpPr>
          <p:nvPr/>
        </p:nvSpPr>
        <p:spPr bwMode="auto">
          <a:xfrm>
            <a:off x="4157663" y="320675"/>
            <a:ext cx="2551112" cy="157163"/>
          </a:xfrm>
          <a:prstGeom prst="rect">
            <a:avLst/>
          </a:prstGeom>
          <a:noFill/>
          <a:ln w="9525">
            <a:noFill/>
            <a:miter lim="800000"/>
            <a:headEnd/>
            <a:tailEnd/>
          </a:ln>
          <a:effectLst/>
        </p:spPr>
        <p:txBody>
          <a:bodyPr lIns="0" tIns="0" rIns="0" bIns="0" anchor="b"/>
          <a:lstStyle/>
          <a:p>
            <a:pPr algn="r" defTabSz="942975" eaLnBrk="0" hangingPunct="0">
              <a:lnSpc>
                <a:spcPts val="1875"/>
              </a:lnSpc>
              <a:spcBef>
                <a:spcPts val="625"/>
              </a:spcBef>
              <a:spcAft>
                <a:spcPct val="0"/>
              </a:spcAft>
              <a:buClrTx/>
              <a:buFont typeface="Wingdings" pitchFamily="2" charset="2"/>
              <a:buNone/>
              <a:defRPr/>
            </a:pPr>
            <a:r>
              <a:rPr lang="en-US" sz="1100" b="0" i="1" dirty="0">
                <a:solidFill>
                  <a:srgbClr val="000000"/>
                </a:solidFill>
                <a:latin typeface="Times New Roman" pitchFamily="18" charset="0"/>
                <a:cs typeface="Times New Roman" pitchFamily="18" charset="0"/>
              </a:rPr>
              <a:t>Introduction, 2.</a:t>
            </a:r>
            <a:fld id="{AC46A43D-722E-459D-AE52-383A02CD8D02}" type="slidenum">
              <a:rPr lang="en-US" sz="1100" b="0" i="1">
                <a:solidFill>
                  <a:srgbClr val="000000"/>
                </a:solidFill>
                <a:latin typeface="Times New Roman" pitchFamily="18" charset="0"/>
                <a:cs typeface="Times New Roman" pitchFamily="18" charset="0"/>
              </a:rPr>
              <a:pPr algn="r" defTabSz="942975" eaLnBrk="0" hangingPunct="0">
                <a:lnSpc>
                  <a:spcPts val="1875"/>
                </a:lnSpc>
                <a:spcBef>
                  <a:spcPts val="625"/>
                </a:spcBef>
                <a:spcAft>
                  <a:spcPct val="0"/>
                </a:spcAft>
                <a:buClrTx/>
                <a:buFont typeface="Wingdings" pitchFamily="2" charset="2"/>
                <a:buNone/>
                <a:defRPr/>
              </a:pPr>
              <a:t>‹#›</a:t>
            </a:fld>
            <a:endParaRPr lang="en-US" sz="1100" b="0" i="1" dirty="0">
              <a:solidFill>
                <a:srgbClr val="000000"/>
              </a:solidFill>
              <a:latin typeface="Times New Roman" pitchFamily="18" charset="0"/>
              <a:cs typeface="Times New Roman" pitchFamily="18" charset="0"/>
            </a:endParaRPr>
          </a:p>
        </p:txBody>
      </p:sp>
      <p:sp>
        <p:nvSpPr>
          <p:cNvPr id="22546" name="Line 18"/>
          <p:cNvSpPr>
            <a:spLocks noChangeShapeType="1"/>
          </p:cNvSpPr>
          <p:nvPr/>
        </p:nvSpPr>
        <p:spPr bwMode="auto">
          <a:xfrm>
            <a:off x="406400" y="8905875"/>
            <a:ext cx="6069013" cy="0"/>
          </a:xfrm>
          <a:prstGeom prst="line">
            <a:avLst/>
          </a:prstGeom>
          <a:noFill/>
          <a:ln w="6350">
            <a:solidFill>
              <a:schemeClr val="tx2"/>
            </a:solidFill>
            <a:round/>
            <a:headEnd/>
            <a:tailEnd/>
          </a:ln>
          <a:effectLst/>
        </p:spPr>
        <p:txBody>
          <a:bodyPr lIns="0" tIns="0" rIns="0" bIns="0" anchor="ctr">
            <a:spAutoFit/>
          </a:bodyPr>
          <a:lstStyle/>
          <a:p>
            <a:pPr>
              <a:defRPr/>
            </a:pPr>
            <a:endParaRPr lang="en-US" dirty="0"/>
          </a:p>
        </p:txBody>
      </p:sp>
    </p:spTree>
    <p:extLst>
      <p:ext uri="{BB962C8B-B14F-4D97-AF65-F5344CB8AC3E}">
        <p14:creationId xmlns:p14="http://schemas.microsoft.com/office/powerpoint/2010/main" val="1585990984"/>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 Transactions - </a:t>
            </a:r>
            <a:fld id="{A79FAA7E-6EDC-4F2F-B8AB-1D8D5676AC12}" type="slidenum">
              <a:rPr lang="en-US" altLang="en-US" sz="1200" b="0" smtClean="0">
                <a:solidFill>
                  <a:schemeClr val="tx1"/>
                </a:solidFill>
              </a:rPr>
              <a:pPr eaLnBrk="1" hangingPunct="1"/>
              <a:t>1</a:t>
            </a:fld>
            <a:endParaRPr lang="en-US" altLang="en-US" sz="1200" b="0" smtClean="0">
              <a:solidFill>
                <a:schemeClr val="tx1"/>
              </a:solidFill>
            </a:endParaRPr>
          </a:p>
        </p:txBody>
      </p:sp>
      <p:sp>
        <p:nvSpPr>
          <p:cNvPr id="4505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5060" name="Rectangle 2"/>
          <p:cNvSpPr>
            <a:spLocks noGrp="1" noRot="1" noChangeAspect="1" noChangeArrowheads="1" noTextEdit="1"/>
          </p:cNvSpPr>
          <p:nvPr>
            <p:ph type="sldImg"/>
          </p:nvPr>
        </p:nvSpPr>
        <p:spPr>
          <a:xfrm>
            <a:off x="715963" y="630238"/>
            <a:ext cx="5430837" cy="4073525"/>
          </a:xfrm>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 Transactions - </a:t>
            </a:r>
            <a:fld id="{C4209BD2-E9BE-433F-AEA7-BEDBDA15BE87}" type="slidenum">
              <a:rPr lang="en-US" altLang="en-US" sz="1200" b="0" smtClean="0">
                <a:solidFill>
                  <a:schemeClr val="tx1"/>
                </a:solidFill>
              </a:rPr>
              <a:pPr eaLnBrk="1" hangingPunct="1"/>
              <a:t>10</a:t>
            </a:fld>
            <a:endParaRPr lang="en-US" altLang="en-US" sz="1200" b="0" smtClean="0">
              <a:solidFill>
                <a:schemeClr val="tx1"/>
              </a:solidFill>
            </a:endParaRPr>
          </a:p>
        </p:txBody>
      </p:sp>
      <p:sp>
        <p:nvSpPr>
          <p:cNvPr id="5427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4276" name="Rectangle 5"/>
          <p:cNvSpPr>
            <a:spLocks noGrp="1" noRot="1" noChangeAspect="1" noChangeArrowheads="1" noTextEdit="1"/>
          </p:cNvSpPr>
          <p:nvPr>
            <p:ph type="sldImg"/>
          </p:nvPr>
        </p:nvSpPr>
        <p:spPr>
          <a:ln/>
        </p:spPr>
      </p:sp>
      <p:sp>
        <p:nvSpPr>
          <p:cNvPr id="54277" name="Rectangle 6"/>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 Transactions - </a:t>
            </a:r>
            <a:fld id="{968D7DA9-16EE-4B0A-836A-0BB3DD9229E8}" type="slidenum">
              <a:rPr lang="en-US" altLang="en-US" sz="1200" b="0" smtClean="0">
                <a:solidFill>
                  <a:schemeClr val="tx1"/>
                </a:solidFill>
              </a:rPr>
              <a:pPr eaLnBrk="1" hangingPunct="1"/>
              <a:t>11</a:t>
            </a:fld>
            <a:endParaRPr lang="en-US" altLang="en-US" sz="1200" b="0" smtClean="0">
              <a:solidFill>
                <a:schemeClr val="tx1"/>
              </a:solidFill>
            </a:endParaRPr>
          </a:p>
        </p:txBody>
      </p:sp>
      <p:sp>
        <p:nvSpPr>
          <p:cNvPr id="5529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5300" name="Rectangle 4"/>
          <p:cNvSpPr>
            <a:spLocks noGrp="1" noRot="1" noChangeAspect="1" noChangeArrowheads="1" noTextEdit="1"/>
          </p:cNvSpPr>
          <p:nvPr>
            <p:ph type="sldImg"/>
          </p:nvPr>
        </p:nvSpPr>
        <p:spPr>
          <a:ln/>
        </p:spPr>
      </p:sp>
      <p:sp>
        <p:nvSpPr>
          <p:cNvPr id="55301"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 rewrite involves a change to a policy that is significant enough that it cannot be captured with a policy change. Although there is no absolute rule in the insurance industry that dictates when something must be done as a rewrite versus as a policy change, there is at least one common use cases for this type of transaction:</a:t>
            </a:r>
          </a:p>
          <a:p>
            <a:pPr eaLnBrk="1" hangingPunct="1"/>
            <a:r>
              <a:rPr lang="en-US" smtClean="0"/>
              <a:t>People who work for the carrier may make clerical errors when entering policy information. For example, during a discussion with an applicant, the underwriter might have agreed to provide a certain type of coverage but forget to enter it into the policy system. The forms issued from the submission job are wrong, and the insured may prefer to have a new set of forms drafted so that they have physical proof of exactly what was covered. In this case, a rewrite is required because the customer wants a full set of policy forms showing the correct information. If the requirement was to just make the change then a policy change could have handled this. This rewrite must have an effective date as of the start of the policy. </a:t>
            </a:r>
          </a:p>
          <a:p>
            <a:pPr eaLnBrk="1" hangingPunct="1"/>
            <a:r>
              <a:rPr lang="en-US" smtClean="0"/>
              <a:t>Rewrite feature allows you to do the following:</a:t>
            </a:r>
          </a:p>
          <a:p>
            <a:pPr eaLnBrk="1" hangingPunct="1"/>
            <a:r>
              <a:rPr lang="en-US" b="1" smtClean="0"/>
              <a:t>Full-Term Rewrite: </a:t>
            </a:r>
            <a:r>
              <a:rPr lang="en-US" smtClean="0"/>
              <a:t>A full-term rewrite replaces the original policy for the complete policy term. A full-term rewrite can have a lapse in coverage.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 Transactions - </a:t>
            </a:r>
            <a:fld id="{C2D01817-D7BE-4EDE-A1C5-F43E6E11F474}" type="slidenum">
              <a:rPr lang="en-US" altLang="en-US" sz="1200" b="0" smtClean="0">
                <a:solidFill>
                  <a:schemeClr val="tx1"/>
                </a:solidFill>
              </a:rPr>
              <a:pPr eaLnBrk="1" hangingPunct="1"/>
              <a:t>12</a:t>
            </a:fld>
            <a:endParaRPr lang="en-US" altLang="en-US" sz="1200" b="0" smtClean="0">
              <a:solidFill>
                <a:schemeClr val="tx1"/>
              </a:solidFill>
            </a:endParaRPr>
          </a:p>
        </p:txBody>
      </p:sp>
      <p:sp>
        <p:nvSpPr>
          <p:cNvPr id="5632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6324" name="Rectangle 2"/>
          <p:cNvSpPr>
            <a:spLocks noGrp="1" noRot="1" noChangeAspect="1" noChangeArrowheads="1" noTextEdit="1"/>
          </p:cNvSpPr>
          <p:nvPr>
            <p:ph type="sldImg"/>
          </p:nvPr>
        </p:nvSpPr>
        <p:spPr>
          <a:ln/>
        </p:spPr>
      </p:sp>
      <p:sp>
        <p:nvSpPr>
          <p:cNvPr id="563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smtClean="0"/>
              <a:t>Mid-Term Rewrite: </a:t>
            </a:r>
            <a:r>
              <a:rPr lang="en-US" smtClean="0"/>
              <a:t>A mid-term rewrite replaces a portion of the original term and allows you to rewrite the policy to the original policy end date or to a new end date. </a:t>
            </a:r>
          </a:p>
          <a:p>
            <a:pPr eaLnBrk="1" hangingPunct="1"/>
            <a:r>
              <a:rPr lang="en-US" smtClean="0"/>
              <a:t>Every transaction has two different dates:</a:t>
            </a:r>
          </a:p>
          <a:p>
            <a:pPr lvl="1" eaLnBrk="1" hangingPunct="1"/>
            <a:r>
              <a:rPr lang="en-US" b="1" smtClean="0"/>
              <a:t>transaction</a:t>
            </a:r>
            <a:r>
              <a:rPr lang="en-US" smtClean="0"/>
              <a:t> </a:t>
            </a:r>
            <a:r>
              <a:rPr lang="en-US" b="1" smtClean="0"/>
              <a:t>close date</a:t>
            </a:r>
            <a:r>
              <a:rPr lang="en-US" smtClean="0"/>
              <a:t> or </a:t>
            </a:r>
            <a:r>
              <a:rPr lang="en-US" b="1" smtClean="0"/>
              <a:t>close date - </a:t>
            </a:r>
            <a:r>
              <a:rPr lang="en-US" smtClean="0"/>
              <a:t>the date the job was completed.</a:t>
            </a:r>
          </a:p>
          <a:p>
            <a:pPr lvl="1" eaLnBrk="1" hangingPunct="1"/>
            <a:r>
              <a:rPr lang="en-US" b="1" smtClean="0"/>
              <a:t>effective date</a:t>
            </a:r>
            <a:r>
              <a:rPr lang="en-US" smtClean="0"/>
              <a:t> - the date that the information in the job becomes legal and binding.</a:t>
            </a:r>
          </a:p>
          <a:p>
            <a:pPr eaLnBrk="1" hangingPunct="1"/>
            <a:r>
              <a:rPr lang="en-US" smtClean="0"/>
              <a:t>In some cases, the transaction close date comes </a:t>
            </a:r>
            <a:r>
              <a:rPr lang="en-US" b="1" i="1" smtClean="0"/>
              <a:t>before</a:t>
            </a:r>
            <a:r>
              <a:rPr lang="en-US" smtClean="0"/>
              <a:t> the effective date. For example, a submission job is typically completed before the policy goes into effect.</a:t>
            </a:r>
          </a:p>
          <a:p>
            <a:pPr eaLnBrk="1" hangingPunct="1"/>
            <a:r>
              <a:rPr lang="en-US" smtClean="0"/>
              <a:t>In other cases, the transaction close date comes </a:t>
            </a:r>
            <a:r>
              <a:rPr lang="en-US" b="1" i="1" smtClean="0"/>
              <a:t>after</a:t>
            </a:r>
            <a:r>
              <a:rPr lang="en-US" smtClean="0"/>
              <a:t> the effective date. For example, a rewrite job that corrects a clerical error may be run several weeks after the policy has become effective, but the rewrite is effective at the start of the policy.</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Rewriting a policy to another account means moving the policy going forward to another account, but the policy history including earlier policy terms stay with its current account. For example, a young adult has a policy in his parent’s personal auto account. He graduates from college, and wants to move his policy to his own account. The insurer cancels his policy, and rewrites it to his new account.</a:t>
            </a:r>
          </a:p>
          <a:p>
            <a:r>
              <a:rPr lang="en-US" dirty="0" smtClean="0"/>
              <a:t>When the user chooses to rewrite a policy to a new account, a rewrite new account job is created on the new account. This job takes data from an existing policy and creates a new policy with a new policy number in the new account. The policies on the new and old accounts cannot overlap.  Because of this, no </a:t>
            </a:r>
            <a:r>
              <a:rPr lang="en-US" dirty="0" smtClean="0"/>
              <a:t>policy transaction </a:t>
            </a:r>
            <a:r>
              <a:rPr lang="en-US" dirty="0" smtClean="0"/>
              <a:t>can be created on the source policy for a date later than the rewrite date (effective date of the rewritten policy). The policy does not exist on the source account after that date. </a:t>
            </a:r>
          </a:p>
          <a:p>
            <a:r>
              <a:rPr lang="en-US" dirty="0" smtClean="0"/>
              <a:t>Unlike a rewrite job, a rewrite new policy job can have </a:t>
            </a:r>
            <a:r>
              <a:rPr lang="en-US" dirty="0" smtClean="0"/>
              <a:t>qualification </a:t>
            </a:r>
            <a:r>
              <a:rPr lang="en-US" dirty="0" smtClean="0"/>
              <a:t>questions. </a:t>
            </a:r>
            <a:r>
              <a:rPr lang="en-US" dirty="0" smtClean="0"/>
              <a:t>Qualification </a:t>
            </a:r>
            <a:r>
              <a:rPr lang="en-US" dirty="0" smtClean="0"/>
              <a:t>questions are discussed later in this course.</a:t>
            </a:r>
          </a:p>
        </p:txBody>
      </p:sp>
      <p:sp>
        <p:nvSpPr>
          <p:cNvPr id="573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 Transactions - </a:t>
            </a:r>
            <a:fld id="{61428DA3-27F3-4F42-99BF-1155CB2A6C1E}" type="slidenum">
              <a:rPr lang="en-US" altLang="en-US" sz="1200" b="0" smtClean="0">
                <a:solidFill>
                  <a:schemeClr val="tx1"/>
                </a:solidFill>
              </a:rPr>
              <a:pPr eaLnBrk="1" hangingPunct="1"/>
              <a:t>13</a:t>
            </a:fld>
            <a:endParaRPr lang="en-US" altLang="en-US" sz="1200" b="0" smtClean="0">
              <a:solidFill>
                <a:schemeClr val="tx1"/>
              </a:solidFill>
            </a:endParaRPr>
          </a:p>
        </p:txBody>
      </p:sp>
      <p:sp>
        <p:nvSpPr>
          <p:cNvPr id="57349"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 Transactions - </a:t>
            </a:r>
            <a:fld id="{B9380A30-9DD8-42D8-B4F4-745160AF5001}" type="slidenum">
              <a:rPr lang="en-US" altLang="en-US" sz="1200" b="0" smtClean="0">
                <a:solidFill>
                  <a:schemeClr val="tx1"/>
                </a:solidFill>
              </a:rPr>
              <a:pPr eaLnBrk="1" hangingPunct="1"/>
              <a:t>14</a:t>
            </a:fld>
            <a:endParaRPr lang="en-US" altLang="en-US" sz="1200" b="0" smtClean="0">
              <a:solidFill>
                <a:schemeClr val="tx1"/>
              </a:solidFill>
            </a:endParaRPr>
          </a:p>
        </p:txBody>
      </p:sp>
      <p:sp>
        <p:nvSpPr>
          <p:cNvPr id="5837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8372" name="Rectangle 4"/>
          <p:cNvSpPr>
            <a:spLocks noGrp="1" noRot="1" noChangeAspect="1" noChangeArrowheads="1" noTextEdit="1"/>
          </p:cNvSpPr>
          <p:nvPr>
            <p:ph type="sldImg"/>
          </p:nvPr>
        </p:nvSpPr>
        <p:spPr>
          <a:ln/>
        </p:spPr>
      </p:sp>
      <p:sp>
        <p:nvSpPr>
          <p:cNvPr id="58373"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Audits are unlike the other transactions for the following reasons:</a:t>
            </a:r>
          </a:p>
          <a:p>
            <a:pPr lvl="1" eaLnBrk="1" hangingPunct="1"/>
            <a:r>
              <a:rPr lang="en-US" dirty="0" smtClean="0"/>
              <a:t>Audits utilize the policy information and are tied to the policy periods but they cannot alter the policy contract. </a:t>
            </a:r>
          </a:p>
          <a:p>
            <a:pPr lvl="1" eaLnBrk="1" hangingPunct="1"/>
            <a:r>
              <a:rPr lang="en-US" dirty="0" smtClean="0"/>
              <a:t>Audits don’t have an edit effective date associated with them and do not get “issued”.</a:t>
            </a:r>
          </a:p>
          <a:p>
            <a:pPr lvl="1" eaLnBrk="1" hangingPunct="1"/>
            <a:r>
              <a:rPr lang="en-US" dirty="0" smtClean="0"/>
              <a:t>They can be executed at any time within the policy term. (The only other job which typically executes on a recurring basis is a renewal, and even that technically occurs only once per term.)</a:t>
            </a:r>
          </a:p>
          <a:p>
            <a:pPr lvl="1" eaLnBrk="1" hangingPunct="1"/>
            <a:r>
              <a:rPr lang="en-US" dirty="0" smtClean="0"/>
              <a:t>They are initiated and are viewable in a separate place in the PolicyCenter interface.</a:t>
            </a:r>
          </a:p>
          <a:p>
            <a:pPr eaLnBrk="1" hangingPunct="1">
              <a:buFont typeface="Courier New" pitchFamily="49" charset="0"/>
              <a:buNone/>
            </a:pPr>
            <a:r>
              <a:rPr lang="en-US" dirty="0" smtClean="0"/>
              <a:t>In case of workers' compensation line of business the premium is typically based on the payroll of the insured workers. One usually cannot say for certain how many workers will be employed during the policy term or what their salaries will be. Consequently, the payroll is estimated. Hence an audit is required to convert this estimated amounts to actual data which in turn is reflected on the policy premium. Sometimes, an LOB which does not appear to be based on estimates may be subject to a Final Audit (for example Business Auto). Final Audits or other audit ‘reporting’ can be applied to several lines of businesses.</a:t>
            </a:r>
          </a:p>
          <a:p>
            <a:pPr marL="0" marR="0" indent="0" algn="l" defTabSz="914400" rtl="0" eaLnBrk="1" fontAlgn="base" latinLnBrk="0" hangingPunct="1">
              <a:lnSpc>
                <a:spcPct val="100000"/>
              </a:lnSpc>
              <a:spcBef>
                <a:spcPct val="10000"/>
              </a:spcBef>
              <a:spcAft>
                <a:spcPct val="0"/>
              </a:spcAft>
              <a:buClrTx/>
              <a:buSzTx/>
              <a:buFont typeface="Courier New" pitchFamily="49" charset="0"/>
              <a:buNone/>
              <a:tabLst/>
              <a:defRPr/>
            </a:pPr>
            <a:r>
              <a:rPr lang="en-US" dirty="0" smtClean="0"/>
              <a:t>Premium Reports are available for workers’ compensation line of business. Final Audits are available for worker’s compensation and general liability LOBs. </a:t>
            </a:r>
          </a:p>
          <a:p>
            <a:pPr eaLnBrk="1" hangingPunct="1">
              <a:buFont typeface="Courier New" pitchFamily="49" charset="0"/>
              <a:buNone/>
            </a:pPr>
            <a:r>
              <a:rPr lang="en-US" b="1" dirty="0" smtClean="0"/>
              <a:t>Premium </a:t>
            </a:r>
            <a:r>
              <a:rPr lang="en-US" b="1" dirty="0" smtClean="0"/>
              <a:t>Reports: </a:t>
            </a:r>
            <a:r>
              <a:rPr lang="en-US" dirty="0" smtClean="0"/>
              <a:t>Premium reports are a subtype for audit that are created for interim periods within a policy period. Premium reporting audits adjust estimated data, such as payroll, inventory, and course of construction reports. The primary distinction between the two types of activities is that an "audit" is executed by the carrier whereas a “premium report" is prepared exclusively by the policyholder (or their representative) and are not typically verified by the carrier</a:t>
            </a:r>
            <a:r>
              <a:rPr lang="en-US" b="1" dirty="0" smtClean="0"/>
              <a:t>. </a:t>
            </a:r>
            <a:r>
              <a:rPr lang="en-US" dirty="0" smtClean="0"/>
              <a:t>A</a:t>
            </a:r>
            <a:r>
              <a:rPr lang="en-US" b="1" dirty="0" smtClean="0"/>
              <a:t> </a:t>
            </a:r>
            <a:r>
              <a:rPr lang="en-US" dirty="0" smtClean="0"/>
              <a:t>premium report or a final audit is created using any of the available audit methods (voluntary, phone, physical or estimate).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 Transactions - </a:t>
            </a:r>
            <a:fld id="{13DB0CA8-E9F0-485E-B40E-3884AD7C497C}" type="slidenum">
              <a:rPr lang="en-US" altLang="en-US" sz="1200" b="0" smtClean="0">
                <a:solidFill>
                  <a:schemeClr val="tx1"/>
                </a:solidFill>
              </a:rPr>
              <a:pPr eaLnBrk="1" hangingPunct="1"/>
              <a:t>15</a:t>
            </a:fld>
            <a:endParaRPr lang="en-US" altLang="en-US" sz="1200" b="0" smtClean="0">
              <a:solidFill>
                <a:schemeClr val="tx1"/>
              </a:solidFill>
            </a:endParaRPr>
          </a:p>
        </p:txBody>
      </p:sp>
      <p:sp>
        <p:nvSpPr>
          <p:cNvPr id="5939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9396" name="Rectangle 2"/>
          <p:cNvSpPr>
            <a:spLocks noGrp="1" noRot="1" noChangeAspect="1" noChangeArrowheads="1" noTextEdit="1"/>
          </p:cNvSpPr>
          <p:nvPr>
            <p:ph type="sldImg"/>
          </p:nvPr>
        </p:nvSpPr>
        <p:spPr>
          <a:ln/>
        </p:spPr>
      </p:sp>
      <p:sp>
        <p:nvSpPr>
          <p:cNvPr id="593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 Transactions - </a:t>
            </a:r>
            <a:fld id="{55BE962E-7E18-4066-8503-3D47CEBD2E8D}" type="slidenum">
              <a:rPr lang="en-US" altLang="en-US" sz="1200" b="0" smtClean="0">
                <a:solidFill>
                  <a:schemeClr val="tx1"/>
                </a:solidFill>
              </a:rPr>
              <a:pPr eaLnBrk="1" hangingPunct="1"/>
              <a:t>16</a:t>
            </a:fld>
            <a:endParaRPr lang="en-US" altLang="en-US" sz="1200" b="0" smtClean="0">
              <a:solidFill>
                <a:schemeClr val="tx1"/>
              </a:solidFill>
            </a:endParaRPr>
          </a:p>
        </p:txBody>
      </p:sp>
      <p:sp>
        <p:nvSpPr>
          <p:cNvPr id="6041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0420" name="Rectangle 4"/>
          <p:cNvSpPr>
            <a:spLocks noGrp="1" noRot="1" noChangeAspect="1" noChangeArrowheads="1" noTextEdit="1"/>
          </p:cNvSpPr>
          <p:nvPr>
            <p:ph type="sldImg"/>
          </p:nvPr>
        </p:nvSpPr>
        <p:spPr>
          <a:ln/>
        </p:spPr>
      </p:sp>
      <p:sp>
        <p:nvSpPr>
          <p:cNvPr id="60421"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term "policy transaction" is more typical in the industry and is used in the user interface. The term "job" is used in the data model, in user interface configuration, and in business rules.</a:t>
            </a:r>
          </a:p>
          <a:p>
            <a:pPr eaLnBrk="1" hangingPunct="1"/>
            <a:r>
              <a:rPr lang="en-US" dirty="0" smtClean="0"/>
              <a:t>All jobs have an issue date and an effective date. For example, you could create a submission job today and issue it tomorrow, that will not take effect until Monday of next week. Tomorrow would be the issue date, but Monday of next week is the effective date. Also referred to as the “Transaction Close Date” in the Transactions list.</a:t>
            </a:r>
          </a:p>
          <a:p>
            <a:pPr eaLnBrk="1" hangingPunct="1"/>
            <a:r>
              <a:rPr lang="en-US" dirty="0" smtClean="0"/>
              <a:t>A policy transaction is used to execute a transaction. Once it completes, it becomes a transaction on the policy but has an associated policy transaction number.</a:t>
            </a:r>
          </a:p>
          <a:p>
            <a:pPr eaLnBrk="1" hangingPunct="1"/>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 Transactions - </a:t>
            </a:r>
            <a:fld id="{EBC4C95C-8CDF-40A4-AA24-E7CBFB35322D}" type="slidenum">
              <a:rPr lang="en-US" altLang="en-US" sz="1200" b="0" smtClean="0">
                <a:solidFill>
                  <a:schemeClr val="tx1"/>
                </a:solidFill>
              </a:rPr>
              <a:pPr eaLnBrk="1" hangingPunct="1"/>
              <a:t>17</a:t>
            </a:fld>
            <a:endParaRPr lang="en-US" altLang="en-US" sz="1200" b="0" smtClean="0">
              <a:solidFill>
                <a:schemeClr val="tx1"/>
              </a:solidFill>
            </a:endParaRPr>
          </a:p>
        </p:txBody>
      </p:sp>
      <p:sp>
        <p:nvSpPr>
          <p:cNvPr id="6144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1444" name="Rectangle 4"/>
          <p:cNvSpPr>
            <a:spLocks noGrp="1" noRot="1" noChangeAspect="1" noChangeArrowheads="1" noTextEdit="1"/>
          </p:cNvSpPr>
          <p:nvPr>
            <p:ph type="sldImg"/>
          </p:nvPr>
        </p:nvSpPr>
        <p:spPr>
          <a:ln/>
        </p:spPr>
      </p:sp>
      <p:sp>
        <p:nvSpPr>
          <p:cNvPr id="61445"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Job Processes control the job flow and may use workflows. W</a:t>
            </a:r>
            <a:r>
              <a:rPr lang="fr-FR" dirty="0" err="1" smtClean="0"/>
              <a:t>orkflows</a:t>
            </a:r>
            <a:r>
              <a:rPr lang="fr-FR" dirty="0" smtClean="0"/>
              <a:t> </a:t>
            </a:r>
            <a:r>
              <a:rPr lang="fr-FR" dirty="0" err="1" smtClean="0"/>
              <a:t>can</a:t>
            </a:r>
            <a:r>
              <a:rPr lang="fr-FR" dirty="0" smtClean="0"/>
              <a:t> </a:t>
            </a:r>
            <a:r>
              <a:rPr lang="fr-FR" dirty="0" err="1" smtClean="0"/>
              <a:t>be</a:t>
            </a:r>
            <a:r>
              <a:rPr lang="fr-FR" dirty="0" smtClean="0"/>
              <a:t> </a:t>
            </a:r>
            <a:r>
              <a:rPr lang="fr-FR" dirty="0" err="1" smtClean="0"/>
              <a:t>invoked</a:t>
            </a:r>
            <a:r>
              <a:rPr lang="fr-FR" dirty="0" smtClean="0"/>
              <a:t> by a  job </a:t>
            </a:r>
            <a:r>
              <a:rPr lang="fr-FR" dirty="0" err="1" smtClean="0"/>
              <a:t>process</a:t>
            </a:r>
            <a:r>
              <a:rPr lang="fr-FR" dirty="0" smtClean="0"/>
              <a:t> class as </a:t>
            </a:r>
            <a:r>
              <a:rPr lang="fr-FR" dirty="0" err="1" smtClean="0"/>
              <a:t>appropriate</a:t>
            </a:r>
            <a:r>
              <a:rPr lang="fr-FR" dirty="0" smtClean="0"/>
              <a:t> for </a:t>
            </a:r>
            <a:r>
              <a:rPr lang="fr-FR" dirty="0" err="1" smtClean="0"/>
              <a:t>asynchronous</a:t>
            </a:r>
            <a:r>
              <a:rPr lang="fr-FR" dirty="0" smtClean="0"/>
              <a:t> </a:t>
            </a:r>
            <a:r>
              <a:rPr lang="fr-FR" dirty="0" err="1" smtClean="0"/>
              <a:t>processes</a:t>
            </a:r>
            <a:r>
              <a:rPr lang="fr-FR" dirty="0" smtClean="0"/>
              <a:t>. User actions in the user interface </a:t>
            </a:r>
            <a:r>
              <a:rPr lang="fr-FR" dirty="0" err="1" smtClean="0"/>
              <a:t>directly</a:t>
            </a:r>
            <a:r>
              <a:rPr lang="fr-FR" dirty="0" smtClean="0"/>
              <a:t> </a:t>
            </a:r>
            <a:r>
              <a:rPr lang="fr-FR" dirty="0" err="1" smtClean="0"/>
              <a:t>invoke</a:t>
            </a:r>
            <a:r>
              <a:rPr lang="fr-FR" dirty="0" smtClean="0"/>
              <a:t> </a:t>
            </a:r>
            <a:r>
              <a:rPr lang="fr-FR" dirty="0" err="1" smtClean="0"/>
              <a:t>methods</a:t>
            </a:r>
            <a:r>
              <a:rPr lang="fr-FR" dirty="0" smtClean="0"/>
              <a:t> on the job </a:t>
            </a:r>
            <a:r>
              <a:rPr lang="fr-FR" dirty="0" err="1" smtClean="0"/>
              <a:t>process</a:t>
            </a:r>
            <a:r>
              <a:rPr lang="fr-FR" dirty="0" smtClean="0"/>
              <a:t>. The </a:t>
            </a:r>
            <a:r>
              <a:rPr lang="fr-FR" dirty="0" err="1" smtClean="0"/>
              <a:t>other</a:t>
            </a:r>
            <a:r>
              <a:rPr lang="fr-FR" dirty="0" smtClean="0"/>
              <a:t> places </a:t>
            </a:r>
            <a:r>
              <a:rPr lang="fr-FR" dirty="0" err="1" smtClean="0"/>
              <a:t>where</a:t>
            </a:r>
            <a:r>
              <a:rPr lang="fr-FR" dirty="0" smtClean="0"/>
              <a:t> </a:t>
            </a:r>
            <a:r>
              <a:rPr lang="fr-FR" dirty="0" err="1" smtClean="0"/>
              <a:t>logic</a:t>
            </a:r>
            <a:r>
              <a:rPr lang="fr-FR" dirty="0" smtClean="0"/>
              <a:t> </a:t>
            </a:r>
            <a:r>
              <a:rPr lang="fr-FR" dirty="0" err="1" smtClean="0"/>
              <a:t>could</a:t>
            </a:r>
            <a:r>
              <a:rPr lang="fr-FR" dirty="0" smtClean="0"/>
              <a:t> </a:t>
            </a:r>
            <a:r>
              <a:rPr lang="fr-FR" dirty="0" err="1" smtClean="0"/>
              <a:t>be</a:t>
            </a:r>
            <a:r>
              <a:rPr lang="fr-FR" dirty="0" smtClean="0"/>
              <a:t> </a:t>
            </a:r>
            <a:r>
              <a:rPr lang="fr-FR" dirty="0" err="1" smtClean="0"/>
              <a:t>defined</a:t>
            </a:r>
            <a:r>
              <a:rPr lang="fr-FR" dirty="0" smtClean="0"/>
              <a:t> </a:t>
            </a:r>
            <a:r>
              <a:rPr lang="fr-FR" dirty="0" err="1" smtClean="0"/>
              <a:t>that</a:t>
            </a:r>
            <a:r>
              <a:rPr lang="fr-FR" dirty="0" smtClean="0"/>
              <a:t> </a:t>
            </a:r>
            <a:r>
              <a:rPr lang="fr-FR" dirty="0" err="1" smtClean="0"/>
              <a:t>could</a:t>
            </a:r>
            <a:r>
              <a:rPr lang="fr-FR" dirty="0" smtClean="0"/>
              <a:t> impact how a job </a:t>
            </a:r>
            <a:r>
              <a:rPr lang="fr-FR" dirty="0" err="1" smtClean="0"/>
              <a:t>is</a:t>
            </a:r>
            <a:r>
              <a:rPr lang="fr-FR" dirty="0" smtClean="0"/>
              <a:t> </a:t>
            </a:r>
            <a:r>
              <a:rPr lang="fr-FR" dirty="0" err="1" smtClean="0"/>
              <a:t>executed</a:t>
            </a:r>
            <a:r>
              <a:rPr lang="fr-FR" dirty="0" smtClean="0"/>
              <a:t>, </a:t>
            </a:r>
            <a:r>
              <a:rPr lang="fr-FR" dirty="0" err="1" smtClean="0"/>
              <a:t>include</a:t>
            </a:r>
            <a:r>
              <a:rPr lang="fr-FR" dirty="0" smtClean="0"/>
              <a:t> </a:t>
            </a:r>
            <a:r>
              <a:rPr lang="fr-FR" dirty="0" err="1" smtClean="0"/>
              <a:t>functions</a:t>
            </a:r>
            <a:r>
              <a:rPr lang="fr-FR" dirty="0" smtClean="0"/>
              <a:t> </a:t>
            </a:r>
            <a:r>
              <a:rPr lang="fr-FR" dirty="0" err="1" smtClean="0"/>
              <a:t>called</a:t>
            </a:r>
            <a:r>
              <a:rPr lang="fr-FR" dirty="0" smtClean="0"/>
              <a:t> by </a:t>
            </a:r>
            <a:r>
              <a:rPr lang="en-US" dirty="0" smtClean="0"/>
              <a:t>business rules and/or changes to the </a:t>
            </a:r>
            <a:r>
              <a:rPr lang="en-US" dirty="0" err="1" smtClean="0"/>
              <a:t>Guidewire’s</a:t>
            </a:r>
            <a:r>
              <a:rPr lang="en-US" dirty="0" smtClean="0"/>
              <a:t> default Java class model. But the majority of the configuration work occurs in the above listed six categories.</a:t>
            </a:r>
          </a:p>
          <a:p>
            <a:pPr eaLnBrk="1" hangingPunct="1"/>
            <a:r>
              <a:rPr lang="en-US" dirty="0" smtClean="0"/>
              <a:t>With the exception of the Product model, none of the features are unique to PolicyCenter. They are platform-level features that are also used in </a:t>
            </a:r>
            <a:r>
              <a:rPr lang="en-US" dirty="0" err="1" smtClean="0"/>
              <a:t>ClaimCenter</a:t>
            </a:r>
            <a:r>
              <a:rPr lang="en-US" dirty="0" smtClean="0"/>
              <a:t> and </a:t>
            </a:r>
            <a:r>
              <a:rPr lang="en-US" dirty="0" err="1" smtClean="0"/>
              <a:t>BillingCenter</a:t>
            </a:r>
            <a:r>
              <a:rPr lang="en-US" dirty="0" smtClean="0"/>
              <a:t>. Because policy processing involves more complex business processes than claims processing, PolicyCenter makes more extensive use of wizards and workflow.</a:t>
            </a:r>
          </a:p>
          <a:p>
            <a:pPr eaLnBrk="1" hangingPunct="1"/>
            <a:r>
              <a:rPr lang="en-US" dirty="0" smtClean="0"/>
              <a:t>The categories listed above are defined in the next few slides.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 Transactions - </a:t>
            </a:r>
            <a:fld id="{F7BCDF3A-B3C8-4BAE-AF21-26F2CD7455CD}" type="slidenum">
              <a:rPr lang="en-US" altLang="en-US" sz="1200" b="0" smtClean="0">
                <a:solidFill>
                  <a:schemeClr val="tx1"/>
                </a:solidFill>
              </a:rPr>
              <a:pPr eaLnBrk="1" hangingPunct="1"/>
              <a:t>18</a:t>
            </a:fld>
            <a:endParaRPr lang="en-US" altLang="en-US" sz="1200" b="0" smtClean="0">
              <a:solidFill>
                <a:schemeClr val="tx1"/>
              </a:solidFill>
            </a:endParaRPr>
          </a:p>
        </p:txBody>
      </p:sp>
      <p:sp>
        <p:nvSpPr>
          <p:cNvPr id="6246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2468" name="Rectangle 2"/>
          <p:cNvSpPr>
            <a:spLocks noGrp="1" noRot="1" noChangeAspect="1" noChangeArrowheads="1" noTextEdit="1"/>
          </p:cNvSpPr>
          <p:nvPr>
            <p:ph type="sldImg"/>
          </p:nvPr>
        </p:nvSpPr>
        <p:spPr>
          <a:ln/>
        </p:spPr>
      </p:sp>
      <p:sp>
        <p:nvSpPr>
          <p:cNvPr id="624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0500" indent="-190500" eaLnBrk="1" hangingPunct="1"/>
            <a:r>
              <a:rPr lang="en-US" dirty="0" smtClean="0"/>
              <a:t>PolicyCenter uses both workflows and job process. Job processes are editable</a:t>
            </a:r>
            <a:r>
              <a:rPr lang="en-US" dirty="0" smtClean="0">
                <a:latin typeface="Courier New" pitchFamily="49" charset="0"/>
              </a:rPr>
              <a:t>. </a:t>
            </a:r>
            <a:r>
              <a:rPr lang="en-US" dirty="0" smtClean="0"/>
              <a:t>The JobProcess.gs </a:t>
            </a:r>
            <a:r>
              <a:rPr lang="en-US" dirty="0" err="1" smtClean="0"/>
              <a:t>Gosu</a:t>
            </a:r>
            <a:r>
              <a:rPr lang="en-US" dirty="0" smtClean="0"/>
              <a:t> class contains methods that are common to all jobs and can be viewed in Studio. For example, consider the above job process steps involved in a submission job process. The SubmissionProcess.gs class exists in Guidewire Studio and has the actions taken within a submission job.</a:t>
            </a:r>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 Transactions - </a:t>
            </a:r>
            <a:fld id="{3B89675F-1450-425E-8278-B59293DF5DBC}" type="slidenum">
              <a:rPr lang="en-US" altLang="en-US" sz="1200" b="0" smtClean="0">
                <a:solidFill>
                  <a:schemeClr val="tx1"/>
                </a:solidFill>
              </a:rPr>
              <a:pPr eaLnBrk="1" hangingPunct="1"/>
              <a:t>19</a:t>
            </a:fld>
            <a:endParaRPr lang="en-US" altLang="en-US" sz="1200" b="0" smtClean="0">
              <a:solidFill>
                <a:schemeClr val="tx1"/>
              </a:solidFill>
            </a:endParaRPr>
          </a:p>
        </p:txBody>
      </p:sp>
      <p:sp>
        <p:nvSpPr>
          <p:cNvPr id="6349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3492" name="Rectangle 4"/>
          <p:cNvSpPr>
            <a:spLocks noGrp="1" noRot="1" noChangeAspect="1" noChangeArrowheads="1" noTextEdit="1"/>
          </p:cNvSpPr>
          <p:nvPr>
            <p:ph type="sldImg"/>
          </p:nvPr>
        </p:nvSpPr>
        <p:spPr>
          <a:ln/>
        </p:spPr>
      </p:sp>
      <p:sp>
        <p:nvSpPr>
          <p:cNvPr id="63493"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Workflow is recommended for automation and coordination of activities (including manual activities) between PolicyCenter and external systems. Workflows are used for asynchronous steps and for automated processes. The workflow is called by the job code and by rules in the rule sets. In some cases, the wizard calls the workflow and sends control back to the wizard. </a:t>
            </a:r>
          </a:p>
          <a:p>
            <a:pPr eaLnBrk="1" hangingPunct="1"/>
            <a:r>
              <a:rPr lang="en-US" dirty="0" smtClean="0"/>
              <a:t>In the default installation, only renewal and cancellation jobs have workflows. Cancellation has a workflow that handles the potential waiting period between the time the cancellation is scheduled or issued and completed. </a:t>
            </a:r>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 Transactions - </a:t>
            </a:r>
            <a:fld id="{721FDEE6-1E83-4A61-A955-67EF52259C19}" type="slidenum">
              <a:rPr lang="en-US" altLang="en-US" sz="1200" b="0" smtClean="0">
                <a:solidFill>
                  <a:schemeClr val="tx1"/>
                </a:solidFill>
              </a:rPr>
              <a:pPr eaLnBrk="1" hangingPunct="1"/>
              <a:t>2</a:t>
            </a:fld>
            <a:endParaRPr lang="en-US" altLang="en-US" sz="1200" b="0" smtClean="0">
              <a:solidFill>
                <a:schemeClr val="tx1"/>
              </a:solidFill>
            </a:endParaRPr>
          </a:p>
        </p:txBody>
      </p:sp>
      <p:sp>
        <p:nvSpPr>
          <p:cNvPr id="4608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6084" name="Rectangle 2"/>
          <p:cNvSpPr>
            <a:spLocks noGrp="1" noRot="1" noChangeAspect="1" noChangeArrowheads="1" noTextEdit="1"/>
          </p:cNvSpPr>
          <p:nvPr>
            <p:ph type="sldImg"/>
          </p:nvPr>
        </p:nvSpPr>
        <p:spPr>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 Transactions - </a:t>
            </a:r>
            <a:fld id="{2922591D-B2F0-444E-813A-B0FFB6E55492}" type="slidenum">
              <a:rPr lang="en-US" altLang="en-US" sz="1200" b="0" smtClean="0">
                <a:solidFill>
                  <a:schemeClr val="tx1"/>
                </a:solidFill>
              </a:rPr>
              <a:pPr eaLnBrk="1" hangingPunct="1"/>
              <a:t>20</a:t>
            </a:fld>
            <a:endParaRPr lang="en-US" altLang="en-US" sz="1200" b="0" smtClean="0">
              <a:solidFill>
                <a:schemeClr val="tx1"/>
              </a:solidFill>
            </a:endParaRPr>
          </a:p>
        </p:txBody>
      </p:sp>
      <p:sp>
        <p:nvSpPr>
          <p:cNvPr id="6451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4516" name="Rectangle 4"/>
          <p:cNvSpPr>
            <a:spLocks noGrp="1" noRot="1" noChangeAspect="1" noChangeArrowheads="1" noTextEdit="1"/>
          </p:cNvSpPr>
          <p:nvPr>
            <p:ph type="sldImg"/>
          </p:nvPr>
        </p:nvSpPr>
        <p:spPr>
          <a:ln/>
        </p:spPr>
      </p:sp>
      <p:sp>
        <p:nvSpPr>
          <p:cNvPr id="64517"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 Transactions - </a:t>
            </a:r>
            <a:fld id="{B75652CF-E1F4-42E8-A50C-EDA72D566CB6}" type="slidenum">
              <a:rPr lang="en-US" altLang="en-US" sz="1200" b="0" smtClean="0">
                <a:solidFill>
                  <a:schemeClr val="tx1"/>
                </a:solidFill>
              </a:rPr>
              <a:pPr eaLnBrk="1" hangingPunct="1"/>
              <a:t>21</a:t>
            </a:fld>
            <a:endParaRPr lang="en-US" altLang="en-US" sz="1200" b="0" smtClean="0">
              <a:solidFill>
                <a:schemeClr val="tx1"/>
              </a:solidFill>
            </a:endParaRPr>
          </a:p>
        </p:txBody>
      </p:sp>
      <p:sp>
        <p:nvSpPr>
          <p:cNvPr id="6553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5540" name="Rectangle 4"/>
          <p:cNvSpPr>
            <a:spLocks noGrp="1" noRot="1" noChangeAspect="1" noChangeArrowheads="1" noTextEdit="1"/>
          </p:cNvSpPr>
          <p:nvPr>
            <p:ph type="sldImg"/>
          </p:nvPr>
        </p:nvSpPr>
        <p:spPr>
          <a:ln/>
        </p:spPr>
      </p:sp>
      <p:sp>
        <p:nvSpPr>
          <p:cNvPr id="65541"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job code and workflows access the rule sets. Business rules are often implemented and executed within </a:t>
            </a:r>
            <a:r>
              <a:rPr lang="en-US" dirty="0" err="1" smtClean="0"/>
              <a:t>Gosu</a:t>
            </a:r>
            <a:r>
              <a:rPr lang="en-US" dirty="0" smtClean="0"/>
              <a:t> classes. Inserting logic in the job code allows for a more centralized job flow and is easier to debug. The default application puts most of the business logic in the </a:t>
            </a:r>
            <a:r>
              <a:rPr lang="en-US" dirty="0" err="1" smtClean="0"/>
              <a:t>Gosu</a:t>
            </a:r>
            <a:r>
              <a:rPr lang="en-US" dirty="0" smtClean="0"/>
              <a:t> job process code. Rules can be used to check for a simple set of conditions and then follow with a set of simple actions. Rules are grouped by function for the purpose of customizing a process, such as a submission, to follow established business procedures. </a:t>
            </a:r>
          </a:p>
          <a:p>
            <a:pPr eaLnBrk="1" hangingPunct="1"/>
            <a:endParaRPr 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 Transactions - </a:t>
            </a:r>
            <a:fld id="{44EB7E82-B7CE-4C67-B405-8627B8563492}" type="slidenum">
              <a:rPr lang="en-US" altLang="en-US" sz="1200" b="0" smtClean="0">
                <a:solidFill>
                  <a:schemeClr val="tx1"/>
                </a:solidFill>
              </a:rPr>
              <a:pPr eaLnBrk="1" hangingPunct="1"/>
              <a:t>22</a:t>
            </a:fld>
            <a:endParaRPr lang="en-US" altLang="en-US" sz="1200" b="0" smtClean="0">
              <a:solidFill>
                <a:schemeClr val="tx1"/>
              </a:solidFill>
            </a:endParaRPr>
          </a:p>
        </p:txBody>
      </p:sp>
      <p:sp>
        <p:nvSpPr>
          <p:cNvPr id="6656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6564" name="Rectangle 4"/>
          <p:cNvSpPr>
            <a:spLocks noGrp="1" noRot="1" noChangeAspect="1" noChangeArrowheads="1" noTextEdit="1"/>
          </p:cNvSpPr>
          <p:nvPr>
            <p:ph type="sldImg"/>
          </p:nvPr>
        </p:nvSpPr>
        <p:spPr>
          <a:ln/>
        </p:spPr>
      </p:sp>
      <p:sp>
        <p:nvSpPr>
          <p:cNvPr id="66565"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product model is basically a product configurator. It specifies the structure of each product (what coverages are available, what terms are available for those coverages, what questions are asked during submission to establish qualification, and so on). You can configure the product model using Product Designer. Configuration of the product model is covered in a separate PolicyCenter</a:t>
            </a:r>
            <a:r>
              <a:rPr lang="en-US" baseline="0" dirty="0" smtClean="0"/>
              <a:t> 8.0 Product Designer course. Product Designer is a web based tool that is included in PolicyCenter.</a:t>
            </a:r>
            <a:endParaRPr lang="en-US" dirty="0" smtClean="0"/>
          </a:p>
          <a:p>
            <a:pPr eaLnBrk="1" hangingPunct="1"/>
            <a:r>
              <a:rPr lang="en-US" dirty="0" smtClean="0"/>
              <a:t>The above screenshot has been taken from a </a:t>
            </a:r>
            <a:r>
              <a:rPr lang="en-US" dirty="0" err="1" smtClean="0"/>
              <a:t>BusinessOwners</a:t>
            </a:r>
            <a:r>
              <a:rPr lang="en-US" baseline="0" dirty="0" smtClean="0"/>
              <a:t> Line page on a BOP submission.</a:t>
            </a:r>
            <a:endParaRPr 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 Transactions - </a:t>
            </a:r>
            <a:fld id="{6A53E06C-7CB9-47C2-9FA4-FBCD4376EFC7}" type="slidenum">
              <a:rPr lang="en-US" altLang="en-US" sz="1200" b="0" smtClean="0">
                <a:solidFill>
                  <a:schemeClr val="tx1"/>
                </a:solidFill>
              </a:rPr>
              <a:pPr eaLnBrk="1" hangingPunct="1"/>
              <a:t>23</a:t>
            </a:fld>
            <a:endParaRPr lang="en-US" altLang="en-US" sz="1200" b="0" smtClean="0">
              <a:solidFill>
                <a:schemeClr val="tx1"/>
              </a:solidFill>
            </a:endParaRPr>
          </a:p>
        </p:txBody>
      </p:sp>
      <p:sp>
        <p:nvSpPr>
          <p:cNvPr id="6758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7588" name="Rectangle 4"/>
          <p:cNvSpPr>
            <a:spLocks noGrp="1" noRot="1" noChangeAspect="1" noChangeArrowheads="1" noTextEdit="1"/>
          </p:cNvSpPr>
          <p:nvPr>
            <p:ph type="sldImg"/>
          </p:nvPr>
        </p:nvSpPr>
        <p:spPr>
          <a:ln/>
        </p:spPr>
      </p:sp>
      <p:sp>
        <p:nvSpPr>
          <p:cNvPr id="67589"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External systems are not discussed in detail in this course. For further information, refer to the </a:t>
            </a:r>
            <a:r>
              <a:rPr lang="en-US" i="1" smtClean="0"/>
              <a:t>PolicyCenter Documentation</a:t>
            </a:r>
            <a:r>
              <a:rPr lang="en-US" smtClean="0"/>
              <a:t>.</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 Transactions - </a:t>
            </a:r>
            <a:fld id="{E19818B3-D715-496C-8F3C-D52FB1371908}" type="slidenum">
              <a:rPr lang="en-US" altLang="en-US" sz="1200" b="0" smtClean="0">
                <a:solidFill>
                  <a:schemeClr val="tx1"/>
                </a:solidFill>
              </a:rPr>
              <a:pPr eaLnBrk="1" hangingPunct="1"/>
              <a:t>24</a:t>
            </a:fld>
            <a:endParaRPr lang="en-US" altLang="en-US" sz="1200" b="0" smtClean="0">
              <a:solidFill>
                <a:schemeClr val="tx1"/>
              </a:solidFill>
            </a:endParaRPr>
          </a:p>
        </p:txBody>
      </p:sp>
      <p:sp>
        <p:nvSpPr>
          <p:cNvPr id="6861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8612" name="Rectangle 4"/>
          <p:cNvSpPr>
            <a:spLocks noGrp="1" noRot="1" noChangeAspect="1" noChangeArrowheads="1" noTextEdit="1"/>
          </p:cNvSpPr>
          <p:nvPr>
            <p:ph type="sldImg"/>
          </p:nvPr>
        </p:nvSpPr>
        <p:spPr>
          <a:ln/>
        </p:spPr>
      </p:sp>
      <p:sp>
        <p:nvSpPr>
          <p:cNvPr id="68613"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jobs that can be executed depend on the state of the policy. For example, you cannot initiate a reinstatement job against a policy that hasn't been cancelled.</a:t>
            </a:r>
          </a:p>
          <a:p>
            <a:pPr eaLnBrk="1" hangingPunct="1"/>
            <a:r>
              <a:rPr lang="en-US" smtClean="0"/>
              <a:t>Submission, policy change, cancellation, reinstatement, rewrite, and audit jobs are typically initiated by the end user through menu actions.</a:t>
            </a:r>
          </a:p>
          <a:p>
            <a:pPr eaLnBrk="1" hangingPunct="1"/>
            <a:r>
              <a:rPr lang="en-US" smtClean="0"/>
              <a:t>Renewal jobs are typically initiated automatically by a PolicyCenter batch process.</a:t>
            </a:r>
          </a:p>
          <a:p>
            <a:pPr eaLnBrk="1" hangingPunct="1"/>
            <a:r>
              <a:rPr lang="en-US" smtClean="0"/>
              <a:t>Also cancellation jobs might be initiated automatically by a billing application due to non-payment.</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 Transactions - </a:t>
            </a:r>
            <a:fld id="{3A02B634-BD74-49DA-8B92-F4BFE290CD0B}" type="slidenum">
              <a:rPr lang="en-US" altLang="en-US" sz="1200" b="0" smtClean="0">
                <a:solidFill>
                  <a:schemeClr val="tx1"/>
                </a:solidFill>
              </a:rPr>
              <a:pPr eaLnBrk="1" hangingPunct="1"/>
              <a:t>25</a:t>
            </a:fld>
            <a:endParaRPr lang="en-US" altLang="en-US" sz="1200" b="0" smtClean="0">
              <a:solidFill>
                <a:schemeClr val="tx1"/>
              </a:solidFill>
            </a:endParaRPr>
          </a:p>
        </p:txBody>
      </p:sp>
      <p:sp>
        <p:nvSpPr>
          <p:cNvPr id="6963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9636" name="Rectangle 2"/>
          <p:cNvSpPr>
            <a:spLocks noGrp="1" noRot="1" noChangeAspect="1" noChangeArrowheads="1" noTextEdit="1"/>
          </p:cNvSpPr>
          <p:nvPr>
            <p:ph type="sldImg"/>
          </p:nvPr>
        </p:nvSpPr>
        <p:spPr>
          <a:ln/>
        </p:spPr>
      </p:sp>
      <p:sp>
        <p:nvSpPr>
          <p:cNvPr id="696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 Transactions - </a:t>
            </a:r>
            <a:fld id="{F24CF741-1C55-4DA3-8FA1-0EBE96A8D081}" type="slidenum">
              <a:rPr lang="en-US" altLang="en-US" sz="1200" b="0" smtClean="0">
                <a:solidFill>
                  <a:schemeClr val="tx1"/>
                </a:solidFill>
              </a:rPr>
              <a:pPr eaLnBrk="1" hangingPunct="1"/>
              <a:t>26</a:t>
            </a:fld>
            <a:endParaRPr lang="en-US" altLang="en-US" sz="1200" b="0" smtClean="0">
              <a:solidFill>
                <a:schemeClr val="tx1"/>
              </a:solidFill>
            </a:endParaRPr>
          </a:p>
        </p:txBody>
      </p:sp>
      <p:sp>
        <p:nvSpPr>
          <p:cNvPr id="7065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0660" name="Rectangle 4"/>
          <p:cNvSpPr>
            <a:spLocks noGrp="1" noRot="1" noChangeAspect="1" noChangeArrowheads="1" noTextEdit="1"/>
          </p:cNvSpPr>
          <p:nvPr>
            <p:ph type="sldImg"/>
          </p:nvPr>
        </p:nvSpPr>
        <p:spPr>
          <a:ln/>
        </p:spPr>
      </p:sp>
      <p:sp>
        <p:nvSpPr>
          <p:cNvPr id="70661"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If a policy is created, not modified, and then either canceled before the renewal date or not renewed at the expiration date, then the policy never changed over time. In all other circumstances, the policy changes over time.</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 Transactions - </a:t>
            </a:r>
            <a:fld id="{39E78C10-7CD3-41D2-B099-1FAC2BA44C6E}" type="slidenum">
              <a:rPr lang="en-US" altLang="en-US" sz="1200" b="0" smtClean="0">
                <a:solidFill>
                  <a:schemeClr val="tx1"/>
                </a:solidFill>
              </a:rPr>
              <a:pPr eaLnBrk="1" hangingPunct="1"/>
              <a:t>27</a:t>
            </a:fld>
            <a:endParaRPr lang="en-US" altLang="en-US" sz="1200" b="0" smtClean="0">
              <a:solidFill>
                <a:schemeClr val="tx1"/>
              </a:solidFill>
            </a:endParaRPr>
          </a:p>
        </p:txBody>
      </p:sp>
      <p:sp>
        <p:nvSpPr>
          <p:cNvPr id="7168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1684" name="Copyright"/>
          <p:cNvSpPr txBox="1">
            <a:spLocks noGrp="1" noChangeArrowheads="1"/>
          </p:cNvSpPr>
          <p:nvPr/>
        </p:nvSpPr>
        <p:spPr bwMode="auto">
          <a:xfrm>
            <a:off x="454025" y="8905875"/>
            <a:ext cx="595153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nchor="b"/>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algn="l" eaLnBrk="1" hangingPunct="1">
              <a:spcBef>
                <a:spcPct val="0"/>
              </a:spcBef>
              <a:spcAft>
                <a:spcPct val="0"/>
              </a:spcAft>
              <a:buClrTx/>
            </a:pPr>
            <a:r>
              <a:rPr lang="en-US" altLang="en-US" sz="1200" b="0">
                <a:solidFill>
                  <a:schemeClr val="tx1"/>
                </a:solidFill>
              </a:rPr>
              <a:t>	Policy Transactions - </a:t>
            </a:r>
            <a:fld id="{726353E5-C967-4011-A53A-C5049F0F6E48}" type="slidenum">
              <a:rPr lang="en-US" altLang="en-US" sz="1200" b="0">
                <a:solidFill>
                  <a:schemeClr val="tx1"/>
                </a:solidFill>
              </a:rPr>
              <a:pPr algn="l" eaLnBrk="1" hangingPunct="1">
                <a:spcBef>
                  <a:spcPct val="0"/>
                </a:spcBef>
                <a:spcAft>
                  <a:spcPct val="0"/>
                </a:spcAft>
                <a:buClrTx/>
              </a:pPr>
              <a:t>27</a:t>
            </a:fld>
            <a:endParaRPr lang="en-US" altLang="en-US" sz="1200" b="0">
              <a:solidFill>
                <a:schemeClr val="tx1"/>
              </a:solidFill>
            </a:endParaRPr>
          </a:p>
        </p:txBody>
      </p:sp>
      <p:sp>
        <p:nvSpPr>
          <p:cNvPr id="71685" name="SectionName"/>
          <p:cNvSpPr txBox="1">
            <a:spLocks noGrp="1" noChangeArrowheads="1"/>
          </p:cNvSpPr>
          <p:nvPr/>
        </p:nvSpPr>
        <p:spPr bwMode="auto">
          <a:xfrm>
            <a:off x="692150" y="320675"/>
            <a:ext cx="54800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algn="l">
              <a:lnSpc>
                <a:spcPts val="1875"/>
              </a:lnSpc>
              <a:spcBef>
                <a:spcPts val="625"/>
              </a:spcBef>
              <a:spcAft>
                <a:spcPct val="0"/>
              </a:spcAft>
              <a:buClrTx/>
              <a:buFont typeface="Wingdings" pitchFamily="2" charset="2"/>
              <a:buNone/>
            </a:pPr>
            <a:r>
              <a:rPr lang="en-US" altLang="en-US" sz="1200" b="0">
                <a:solidFill>
                  <a:schemeClr val="tx1"/>
                </a:solidFill>
              </a:rPr>
              <a:t>	</a:t>
            </a:r>
            <a:endParaRPr lang="en-US" sz="1200" b="0">
              <a:solidFill>
                <a:schemeClr val="tx1"/>
              </a:solidFill>
            </a:endParaRPr>
          </a:p>
        </p:txBody>
      </p:sp>
      <p:sp>
        <p:nvSpPr>
          <p:cNvPr id="71686" name="Rectangle 2"/>
          <p:cNvSpPr>
            <a:spLocks noGrp="1" noRot="1" noChangeAspect="1" noChangeArrowheads="1" noTextEdit="1"/>
          </p:cNvSpPr>
          <p:nvPr>
            <p:ph type="sldImg"/>
          </p:nvPr>
        </p:nvSpPr>
        <p:spPr>
          <a:ln/>
        </p:spPr>
      </p:sp>
      <p:sp>
        <p:nvSpPr>
          <p:cNvPr id="716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smtClean="0"/>
              <a:t>The PolicyPeriod entity contains information about all effective dates within a single </a:t>
            </a:r>
            <a:r>
              <a:rPr lang="en-US" b="1" dirty="0" err="1" smtClean="0"/>
              <a:t>PolicyTerm</a:t>
            </a:r>
            <a:r>
              <a:rPr lang="en-US" b="1" dirty="0" smtClean="0"/>
              <a:t> or period.</a:t>
            </a:r>
            <a:r>
              <a:rPr lang="en-US" dirty="0" smtClean="0"/>
              <a:t> Thus, every change in policy is represented by a PolicyPeriod entity at the root of a complex graph of sub-objects such as policy lines, vehicles, coverages, and many others. This entire hierarchy of entities is cloned in the database into new rows during policy changes, renewals, or other jobs. The cloned branch is updated with the changes. The changes made to this branch will be visible only when a user views policy from that branch’s effective date. This cloned branch becomes the base for future changes and so forth. (In contrast, a submission job’s branch is not cloned from another branch.) </a:t>
            </a:r>
          </a:p>
          <a:p>
            <a:pPr eaLnBrk="1" hangingPunct="1"/>
            <a:r>
              <a:rPr lang="en-US" b="1" dirty="0" smtClean="0"/>
              <a:t>PolicyPeriod</a:t>
            </a:r>
          </a:p>
          <a:p>
            <a:pPr eaLnBrk="1" hangingPunct="1"/>
            <a:r>
              <a:rPr lang="en-US" dirty="0" smtClean="0"/>
              <a:t>The PolicyPeriod entity stores information for a specific revision of the contractual period of a policy. A revision occurs when a job occurs on a policy. Submission creates the first revision. Each additional transaction on the policy creates a new revision. Therefore, a policy usually has multiple revisions, with one PolicyPeriod entity for each revision. During the contractual period, only one PolicyPeriod entity is in effect at a time. A new revision is created when you process a policy change that adds a car to the policy. The </a:t>
            </a:r>
            <a:r>
              <a:rPr lang="en-US" dirty="0" err="1" smtClean="0"/>
              <a:t>EffectiveDate</a:t>
            </a:r>
            <a:r>
              <a:rPr lang="en-US" dirty="0" smtClean="0"/>
              <a:t> for the car is several months into contractual period, and the </a:t>
            </a:r>
            <a:r>
              <a:rPr lang="en-US" dirty="0" err="1" smtClean="0"/>
              <a:t>ExpirationDate</a:t>
            </a:r>
            <a:r>
              <a:rPr lang="en-US" dirty="0" smtClean="0"/>
              <a:t> extends to the end of the period. PolicyCenter clones a new PolicyPeriod entity and its </a:t>
            </a:r>
            <a:r>
              <a:rPr lang="en-US" dirty="0" smtClean="0"/>
              <a:t>sub-entities </a:t>
            </a:r>
            <a:r>
              <a:rPr lang="en-US" dirty="0" smtClean="0"/>
              <a:t>and adds an entity for the new car. The contractual period now has two </a:t>
            </a:r>
            <a:r>
              <a:rPr lang="en-US" dirty="0" err="1" smtClean="0"/>
              <a:t>PolicyPeriods</a:t>
            </a:r>
            <a:r>
              <a:rPr lang="en-US" dirty="0" smtClean="0"/>
              <a:t>. The new PolicyPeriod entity is in effect. The old PolicyPeriod entity is preserved as a historical record of the policy</a:t>
            </a:r>
            <a:r>
              <a:rPr lang="en-US" dirty="0" smtClean="0"/>
              <a:t>.</a:t>
            </a:r>
          </a:p>
          <a:p>
            <a:pPr marL="0" marR="0" indent="0" algn="ctr" defTabSz="914400" rtl="0" eaLnBrk="1" fontAlgn="base" latinLnBrk="0" hangingPunct="1">
              <a:lnSpc>
                <a:spcPct val="100000"/>
              </a:lnSpc>
              <a:spcBef>
                <a:spcPct val="10000"/>
              </a:spcBef>
              <a:spcAft>
                <a:spcPct val="0"/>
              </a:spcAft>
              <a:buClrTx/>
              <a:buSzTx/>
              <a:buFontTx/>
              <a:buNone/>
              <a:tabLst/>
              <a:defRPr/>
            </a:pPr>
            <a:r>
              <a:rPr lang="en-US" dirty="0" smtClean="0"/>
              <a:t>(continued)</a:t>
            </a:r>
          </a:p>
          <a:p>
            <a:pPr eaLnBrk="1" hangingPunct="1"/>
            <a:endParaRPr lang="en-US"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buClr>
                <a:prstClr val="black"/>
              </a:buClr>
            </a:pPr>
            <a:r>
              <a:rPr lang="en-US" altLang="en-US" sz="1200" b="0" smtClean="0">
                <a:solidFill>
                  <a:prstClr val="black"/>
                </a:solidFill>
              </a:rPr>
              <a:t>	Policy Transactions - </a:t>
            </a:r>
            <a:fld id="{0C7651FA-E5A4-4138-92B9-423E3D0D302B}" type="slidenum">
              <a:rPr lang="en-US" altLang="en-US" sz="1200" b="0" smtClean="0">
                <a:solidFill>
                  <a:prstClr val="black"/>
                </a:solidFill>
              </a:rPr>
              <a:pPr eaLnBrk="1" hangingPunct="1">
                <a:buClr>
                  <a:prstClr val="black"/>
                </a:buClr>
              </a:pPr>
              <a:t>28</a:t>
            </a:fld>
            <a:endParaRPr lang="en-US" altLang="en-US" sz="1200" b="0" smtClean="0">
              <a:solidFill>
                <a:prstClr val="black"/>
              </a:solidFill>
            </a:endParaRPr>
          </a:p>
        </p:txBody>
      </p:sp>
      <p:sp>
        <p:nvSpPr>
          <p:cNvPr id="7885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a:buClr>
                <a:prstClr val="black"/>
              </a:buClr>
            </a:pPr>
            <a:r>
              <a:rPr lang="en-US" altLang="en-US" sz="1200" b="0" smtClean="0">
                <a:solidFill>
                  <a:prstClr val="black"/>
                </a:solidFill>
              </a:rPr>
              <a:t>	</a:t>
            </a:r>
            <a:endParaRPr lang="en-US" sz="1200" b="0" smtClean="0">
              <a:solidFill>
                <a:prstClr val="black"/>
              </a:solidFill>
            </a:endParaRPr>
          </a:p>
        </p:txBody>
      </p:sp>
      <p:sp>
        <p:nvSpPr>
          <p:cNvPr id="78852" name="Rectangle 2"/>
          <p:cNvSpPr>
            <a:spLocks noGrp="1" noRot="1" noChangeAspect="1" noChangeArrowheads="1" noTextEdit="1"/>
          </p:cNvSpPr>
          <p:nvPr>
            <p:ph type="sldImg"/>
          </p:nvPr>
        </p:nvSpPr>
        <p:spPr>
          <a:xfrm>
            <a:off x="715963" y="630238"/>
            <a:ext cx="5432425" cy="4073525"/>
          </a:xfrm>
          <a:ln/>
        </p:spPr>
      </p:sp>
      <p:sp>
        <p:nvSpPr>
          <p:cNvPr id="788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err="1" smtClean="0"/>
              <a:t>PolicyTerm</a:t>
            </a:r>
            <a:endParaRPr lang="en-US" b="1" dirty="0" smtClean="0"/>
          </a:p>
          <a:p>
            <a:pPr eaLnBrk="1" hangingPunct="1"/>
            <a:r>
              <a:rPr lang="en-US" dirty="0" smtClean="0"/>
              <a:t>A new </a:t>
            </a:r>
            <a:r>
              <a:rPr lang="en-US" dirty="0" err="1" smtClean="0"/>
              <a:t>PolicyTerm</a:t>
            </a:r>
            <a:r>
              <a:rPr lang="en-US" dirty="0" smtClean="0"/>
              <a:t> is created whenever the policy contract is completely recreated. This occurs with a new policy (submission), a renewal, or a rewrite of an existing contract. A new </a:t>
            </a:r>
            <a:r>
              <a:rPr lang="en-US" dirty="0" err="1" smtClean="0"/>
              <a:t>PolicyTerm</a:t>
            </a:r>
            <a:r>
              <a:rPr lang="en-US" dirty="0" smtClean="0"/>
              <a:t> is not created when you amend a policy contract with a policy change job.</a:t>
            </a:r>
            <a:endParaRPr lang="en-US" b="1" dirty="0" smtClean="0"/>
          </a:p>
          <a:p>
            <a:pPr eaLnBrk="1" hangingPunct="1"/>
            <a:endParaRPr lang="en-US" dirty="0" smtClean="0"/>
          </a:p>
          <a:p>
            <a:pPr eaLnBrk="1" hangingPunct="1"/>
            <a:r>
              <a:rPr lang="en-US" dirty="0" smtClean="0"/>
              <a:t>The terms “policy period” and “policy term” are used pretty much synonymously throughout the industry.  The PolicyPeriod entity represents one historical version of a particular “policy period” or “policy term”, but there can be many </a:t>
            </a:r>
            <a:r>
              <a:rPr lang="en-US" dirty="0" err="1" smtClean="0"/>
              <a:t>PolicyPeriods</a:t>
            </a:r>
            <a:r>
              <a:rPr lang="en-US" dirty="0" smtClean="0"/>
              <a:t> for one “policy period” or “policy term”, all representing what the policy looked like at different points in model time.  Thus “PolicyPeriod” is somewhat different than “policy period”.  In order to avoid confusion about which we are talking about at any given time, throughout this course we will use the term “policy term” to refer to a “policy period” or “policy term”, and use “PolicyPeriod” only to refer to the entity, that is, a specific version of a “policy term”.</a:t>
            </a:r>
          </a:p>
          <a:p>
            <a:pPr eaLnBrk="1" hangingPunct="1"/>
            <a:endParaRPr lang="en-US"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 Transactions - </a:t>
            </a:r>
            <a:fld id="{908BF1A3-9ECB-4276-9890-B640DC62B64D}" type="slidenum">
              <a:rPr lang="en-US" altLang="en-US" sz="1200" b="0" smtClean="0">
                <a:solidFill>
                  <a:schemeClr val="tx1"/>
                </a:solidFill>
              </a:rPr>
              <a:pPr eaLnBrk="1" hangingPunct="1"/>
              <a:t>29</a:t>
            </a:fld>
            <a:endParaRPr lang="en-US" altLang="en-US" sz="1200" b="0" smtClean="0">
              <a:solidFill>
                <a:schemeClr val="tx1"/>
              </a:solidFill>
            </a:endParaRPr>
          </a:p>
        </p:txBody>
      </p:sp>
      <p:sp>
        <p:nvSpPr>
          <p:cNvPr id="7270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2708" name="Rectangle 4"/>
          <p:cNvSpPr>
            <a:spLocks noGrp="1" noRot="1" noChangeAspect="1" noChangeArrowheads="1" noTextEdit="1"/>
          </p:cNvSpPr>
          <p:nvPr>
            <p:ph type="sldImg"/>
          </p:nvPr>
        </p:nvSpPr>
        <p:spPr>
          <a:ln/>
        </p:spPr>
      </p:sp>
      <p:sp>
        <p:nvSpPr>
          <p:cNvPr id="72709"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 a simple world, only one job would be run against a policy at a given time, and every job would be executed in the order in which it was supposed to take effect. In practice, this is not always the case.</a:t>
            </a:r>
          </a:p>
          <a:p>
            <a:pPr eaLnBrk="1" hangingPunct="1"/>
            <a:r>
              <a:rPr lang="en-US" smtClean="0"/>
              <a:t>"Preemption" is a policy transaction phenomenon that occurs when two or more jobs are running on a policy at a given time. This can cause a problem because both jobs are based off of the same version of the policy. When one job finishes, the state of the policy changes, and this could cause conflicts for the other job. (For example, an auto policy could have one car on it. Then, a change job is executed to add a motorcycle to it, and a second change job is executed to add a truck to it. If the motorcycle job finishes first, then the car policy becomes a car + motorcycle policy. However, the truck job was started on a policy that had just a car on it. When that job finishes, the motorcycle cannot be discarded. Somehow, the results of the motorcycle change job and the truck change job must be reconciled.)</a:t>
            </a:r>
          </a:p>
          <a:p>
            <a:pPr eaLnBrk="1" hangingPunct="1"/>
            <a:r>
              <a:rPr lang="en-US" smtClean="0"/>
              <a:t>An "out of sequence transaction" (also referred to in the industry as an "out of sequence endorsement") is a policy transaction which is executed after some other policy transaction but becomes effective before that policy transaction. The second job changes the state of the policy which could impact how the first job should be executed. (For example, in January, an auto policy could have one car on it. Then, a change job is executed to add a motorcycle to the policy as of June. After that, a change job is executed to add a truck to the policy as of March. The second job must be treated in two pieces: March to June (in which only a truck is being added) and June forward (in which a car and a truck are being added).</a:t>
            </a:r>
          </a:p>
          <a:p>
            <a:pPr eaLnBrk="1" hangingPunct="1"/>
            <a:r>
              <a:rPr lang="en-US" smtClean="0"/>
              <a:t>Preemptions and out-of-sequence transactions are discussed later in this course in the Out-Of-Sequence Transactions lesson under Policy Transactions.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 Transactions - </a:t>
            </a:r>
            <a:fld id="{535A0EC0-EF09-44CE-A71B-6630A524DA65}" type="slidenum">
              <a:rPr lang="en-US" altLang="en-US" sz="1200" b="0" smtClean="0">
                <a:solidFill>
                  <a:schemeClr val="tx1"/>
                </a:solidFill>
              </a:rPr>
              <a:pPr eaLnBrk="1" hangingPunct="1"/>
              <a:t>3</a:t>
            </a:fld>
            <a:endParaRPr lang="en-US" altLang="en-US" sz="1200" b="0" smtClean="0">
              <a:solidFill>
                <a:schemeClr val="tx1"/>
              </a:solidFill>
            </a:endParaRPr>
          </a:p>
        </p:txBody>
      </p:sp>
      <p:sp>
        <p:nvSpPr>
          <p:cNvPr id="4710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7108" name="Rectangle 2"/>
          <p:cNvSpPr>
            <a:spLocks noGrp="1" noRot="1" noChangeAspect="1" noChangeArrowheads="1" noTextEdit="1"/>
          </p:cNvSpPr>
          <p:nvPr>
            <p:ph type="sldImg"/>
          </p:nvPr>
        </p:nvSpPr>
        <p:spPr>
          <a:ln/>
        </p:spPr>
      </p:sp>
      <p:sp>
        <p:nvSpPr>
          <p:cNvPr id="471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 Transactions - </a:t>
            </a:r>
            <a:fld id="{EE10E0C8-09F0-467B-B527-180ABB536179}" type="slidenum">
              <a:rPr lang="en-US" altLang="en-US" sz="1200" b="0" smtClean="0">
                <a:solidFill>
                  <a:schemeClr val="tx1"/>
                </a:solidFill>
              </a:rPr>
              <a:pPr eaLnBrk="1" hangingPunct="1"/>
              <a:t>30</a:t>
            </a:fld>
            <a:endParaRPr lang="en-US" altLang="en-US" sz="1200" b="0" smtClean="0">
              <a:solidFill>
                <a:schemeClr val="tx1"/>
              </a:solidFill>
            </a:endParaRPr>
          </a:p>
        </p:txBody>
      </p:sp>
      <p:sp>
        <p:nvSpPr>
          <p:cNvPr id="7373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3732" name="Copyright"/>
          <p:cNvSpPr txBox="1">
            <a:spLocks noGrp="1" noChangeArrowheads="1"/>
          </p:cNvSpPr>
          <p:nvPr/>
        </p:nvSpPr>
        <p:spPr bwMode="auto">
          <a:xfrm>
            <a:off x="454025" y="8905875"/>
            <a:ext cx="595153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nchor="b"/>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algn="l" eaLnBrk="1" hangingPunct="1">
              <a:spcBef>
                <a:spcPct val="0"/>
              </a:spcBef>
              <a:spcAft>
                <a:spcPct val="0"/>
              </a:spcAft>
              <a:buClrTx/>
            </a:pPr>
            <a:r>
              <a:rPr lang="en-US" altLang="en-US" sz="1200" b="0">
                <a:solidFill>
                  <a:schemeClr val="tx1"/>
                </a:solidFill>
              </a:rPr>
              <a:t>	Policy Transactions - </a:t>
            </a:r>
            <a:fld id="{201D764D-B183-429D-9A22-11740C21FEAA}" type="slidenum">
              <a:rPr lang="en-US" altLang="en-US" sz="1200" b="0">
                <a:solidFill>
                  <a:schemeClr val="tx1"/>
                </a:solidFill>
              </a:rPr>
              <a:pPr algn="l" eaLnBrk="1" hangingPunct="1">
                <a:spcBef>
                  <a:spcPct val="0"/>
                </a:spcBef>
                <a:spcAft>
                  <a:spcPct val="0"/>
                </a:spcAft>
                <a:buClrTx/>
              </a:pPr>
              <a:t>30</a:t>
            </a:fld>
            <a:endParaRPr lang="en-US" altLang="en-US" sz="1200" b="0">
              <a:solidFill>
                <a:schemeClr val="tx1"/>
              </a:solidFill>
            </a:endParaRPr>
          </a:p>
        </p:txBody>
      </p:sp>
      <p:sp>
        <p:nvSpPr>
          <p:cNvPr id="73733" name="SectionName"/>
          <p:cNvSpPr txBox="1">
            <a:spLocks noGrp="1" noChangeArrowheads="1"/>
          </p:cNvSpPr>
          <p:nvPr/>
        </p:nvSpPr>
        <p:spPr bwMode="auto">
          <a:xfrm>
            <a:off x="692150" y="320675"/>
            <a:ext cx="54800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algn="l">
              <a:lnSpc>
                <a:spcPts val="1875"/>
              </a:lnSpc>
              <a:spcBef>
                <a:spcPts val="625"/>
              </a:spcBef>
              <a:spcAft>
                <a:spcPct val="0"/>
              </a:spcAft>
              <a:buClrTx/>
              <a:buFont typeface="Wingdings" pitchFamily="2" charset="2"/>
              <a:buNone/>
            </a:pPr>
            <a:r>
              <a:rPr lang="en-US" altLang="en-US" sz="1200" b="0">
                <a:solidFill>
                  <a:schemeClr val="tx1"/>
                </a:solidFill>
              </a:rPr>
              <a:t>	</a:t>
            </a:r>
            <a:endParaRPr lang="en-US" sz="1200" b="0">
              <a:solidFill>
                <a:schemeClr val="tx1"/>
              </a:solidFill>
            </a:endParaRPr>
          </a:p>
        </p:txBody>
      </p:sp>
      <p:sp>
        <p:nvSpPr>
          <p:cNvPr id="73734" name="Rectangle 4"/>
          <p:cNvSpPr>
            <a:spLocks noGrp="1" noRot="1" noChangeAspect="1" noChangeArrowheads="1" noTextEdit="1"/>
          </p:cNvSpPr>
          <p:nvPr>
            <p:ph type="sldImg"/>
          </p:nvPr>
        </p:nvSpPr>
        <p:spPr>
          <a:ln/>
        </p:spPr>
      </p:sp>
      <p:sp>
        <p:nvSpPr>
          <p:cNvPr id="73735"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Recall that the effective date of a policy is the date the policy is in effect. The expiration date is the date the policy expires. The diagram above represents the effective dates of each job, not the date the job was actually run. </a:t>
            </a:r>
          </a:p>
          <a:p>
            <a:pPr eaLnBrk="1" hangingPunct="1"/>
            <a:r>
              <a:rPr lang="en-US" smtClean="0"/>
              <a:t>For example, a renewal job often takes several weeks (or even months) to run. Therefore, it must be executed well in advance of the expiration date. The "renewal" label shown above indicates when the job became effective. The date the job was started would be well in advance of the date indicated by the "renewal" arrow. The data model uses the term “Edit Effective Date” for job policy periods so that it is not confused with the policy term dates. Although they both show up as Effective Date on the user interface.</a:t>
            </a:r>
          </a:p>
          <a:p>
            <a:pPr eaLnBrk="1" hangingPunct="1"/>
            <a:r>
              <a:rPr lang="en-US" smtClean="0"/>
              <a:t>For the example above, the policy term has the following dates effective date 4/20/08 and an expiration date of 4/20/09.  But the renewal job has an edit effective date of 4/20/09 and expiration date of 4/20/10. The policy term dates are different from the job dates.</a:t>
            </a:r>
          </a:p>
          <a:p>
            <a:pPr eaLnBrk="1" hangingPunct="1"/>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Copyright"/>
          <p:cNvSpPr txBox="1">
            <a:spLocks noGrp="1" noChangeArrowheads="1"/>
          </p:cNvSpPr>
          <p:nvPr/>
        </p:nvSpPr>
        <p:spPr bwMode="auto">
          <a:xfrm>
            <a:off x="454025" y="8905875"/>
            <a:ext cx="595153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nchor="b"/>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algn="l" eaLnBrk="1" hangingPunct="1">
              <a:spcBef>
                <a:spcPct val="0"/>
              </a:spcBef>
              <a:spcAft>
                <a:spcPct val="0"/>
              </a:spcAft>
              <a:buClrTx/>
            </a:pPr>
            <a:r>
              <a:rPr lang="en-US" altLang="en-US" sz="1200" b="0">
                <a:solidFill>
                  <a:schemeClr val="tx1"/>
                </a:solidFill>
              </a:rPr>
              <a:t>	Policy Transactions - </a:t>
            </a:r>
            <a:fld id="{A0609BE3-93AD-4416-ACBB-A6B992448540}" type="slidenum">
              <a:rPr lang="en-US" altLang="en-US" sz="1200" b="0">
                <a:solidFill>
                  <a:schemeClr val="tx1"/>
                </a:solidFill>
              </a:rPr>
              <a:pPr algn="l" eaLnBrk="1" hangingPunct="1">
                <a:spcBef>
                  <a:spcPct val="0"/>
                </a:spcBef>
                <a:spcAft>
                  <a:spcPct val="0"/>
                </a:spcAft>
                <a:buClrTx/>
              </a:pPr>
              <a:t>31</a:t>
            </a:fld>
            <a:endParaRPr lang="en-US" altLang="en-US" sz="1200" b="0">
              <a:solidFill>
                <a:schemeClr val="tx1"/>
              </a:solidFill>
            </a:endParaRPr>
          </a:p>
        </p:txBody>
      </p:sp>
      <p:sp>
        <p:nvSpPr>
          <p:cNvPr id="74755" name="SectionName"/>
          <p:cNvSpPr txBox="1">
            <a:spLocks noGrp="1" noChangeArrowheads="1"/>
          </p:cNvSpPr>
          <p:nvPr/>
        </p:nvSpPr>
        <p:spPr bwMode="auto">
          <a:xfrm>
            <a:off x="692150" y="320675"/>
            <a:ext cx="54800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algn="l">
              <a:lnSpc>
                <a:spcPts val="1875"/>
              </a:lnSpc>
              <a:spcBef>
                <a:spcPts val="625"/>
              </a:spcBef>
              <a:spcAft>
                <a:spcPct val="0"/>
              </a:spcAft>
              <a:buClrTx/>
              <a:buFont typeface="Wingdings" pitchFamily="2" charset="2"/>
              <a:buNone/>
            </a:pPr>
            <a:r>
              <a:rPr lang="en-US" altLang="en-US" sz="1200" b="0">
                <a:solidFill>
                  <a:schemeClr val="tx1"/>
                </a:solidFill>
              </a:rPr>
              <a:t>	</a:t>
            </a:r>
            <a:endParaRPr lang="en-US" sz="1200" b="0">
              <a:solidFill>
                <a:schemeClr val="tx1"/>
              </a:solidFill>
            </a:endParaRPr>
          </a:p>
        </p:txBody>
      </p:sp>
      <p:sp>
        <p:nvSpPr>
          <p:cNvPr id="74756" name="Rectangle 2"/>
          <p:cNvSpPr>
            <a:spLocks noGrp="1" noRot="1" noChangeAspect="1" noChangeArrowheads="1" noTextEdit="1"/>
          </p:cNvSpPr>
          <p:nvPr>
            <p:ph type="sldImg"/>
          </p:nvPr>
        </p:nvSpPr>
        <p:spPr>
          <a:xfrm>
            <a:off x="715963" y="630238"/>
            <a:ext cx="5432425" cy="4073525"/>
          </a:xfrm>
          <a:ln/>
        </p:spPr>
      </p:sp>
      <p:sp>
        <p:nvSpPr>
          <p:cNvPr id="747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 Transactions - </a:t>
            </a:r>
            <a:fld id="{35CC32DB-B7F6-4289-A800-0511249FD912}" type="slidenum">
              <a:rPr lang="en-US" altLang="en-US" sz="1200" b="0" smtClean="0">
                <a:solidFill>
                  <a:schemeClr val="tx1"/>
                </a:solidFill>
              </a:rPr>
              <a:pPr eaLnBrk="1" hangingPunct="1"/>
              <a:t>32</a:t>
            </a:fld>
            <a:endParaRPr lang="en-US" altLang="en-US" sz="1200" b="0" smtClean="0">
              <a:solidFill>
                <a:schemeClr val="tx1"/>
              </a:solidFill>
            </a:endParaRPr>
          </a:p>
        </p:txBody>
      </p:sp>
      <p:sp>
        <p:nvSpPr>
          <p:cNvPr id="7577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5780" name="Rectangle 4"/>
          <p:cNvSpPr>
            <a:spLocks noGrp="1" noRot="1" noChangeAspect="1" noChangeArrowheads="1" noTextEdit="1"/>
          </p:cNvSpPr>
          <p:nvPr>
            <p:ph type="sldImg"/>
          </p:nvPr>
        </p:nvSpPr>
        <p:spPr>
          <a:ln/>
        </p:spPr>
      </p:sp>
      <p:sp>
        <p:nvSpPr>
          <p:cNvPr id="75781"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conventions for policy transaction graphs are discussed on the next set of slides.</a:t>
            </a:r>
          </a:p>
          <a:p>
            <a:pPr eaLnBrk="1" hangingPunct="1"/>
            <a:r>
              <a:rPr lang="en-US" smtClean="0"/>
              <a:t>Policy transaction graphs are useful for depicting the nature and behavior of complex transaction interactions, including reinstatements, rewrites, preemptions, and out-of-sequence transaction.</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 Transactions - </a:t>
            </a:r>
            <a:fld id="{AB6D07A5-80B3-4090-BD8B-A147B7DB8DD1}" type="slidenum">
              <a:rPr lang="en-US" altLang="en-US" sz="1200" b="0" smtClean="0">
                <a:solidFill>
                  <a:schemeClr val="tx1"/>
                </a:solidFill>
              </a:rPr>
              <a:pPr eaLnBrk="1" hangingPunct="1"/>
              <a:t>33</a:t>
            </a:fld>
            <a:endParaRPr lang="en-US" altLang="en-US" sz="1200" b="0" smtClean="0">
              <a:solidFill>
                <a:schemeClr val="tx1"/>
              </a:solidFill>
            </a:endParaRPr>
          </a:p>
        </p:txBody>
      </p:sp>
      <p:sp>
        <p:nvSpPr>
          <p:cNvPr id="7680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6804" name="Rectangle 4"/>
          <p:cNvSpPr>
            <a:spLocks noGrp="1" noRot="1" noChangeAspect="1" noChangeArrowheads="1" noTextEdit="1"/>
          </p:cNvSpPr>
          <p:nvPr>
            <p:ph type="sldImg"/>
          </p:nvPr>
        </p:nvSpPr>
        <p:spPr>
          <a:ln/>
        </p:spPr>
      </p:sp>
      <p:sp>
        <p:nvSpPr>
          <p:cNvPr id="76805"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 policy transaction graphs, each PolicyPeriod is represented as a horizontal bar. Each PolicyPeriod is also given a unique letter (such as the "A" above) which corresponds to the transaction that created it.</a:t>
            </a:r>
          </a:p>
          <a:p>
            <a:pPr eaLnBrk="1" hangingPunct="1"/>
            <a:r>
              <a:rPr lang="en-US" smtClean="0"/>
              <a:t>Recall that PolicyPeriod is “one version” of a particular policy term at any given time.</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 Transactions - </a:t>
            </a:r>
            <a:fld id="{EF36513B-3E4C-4177-AFAF-9CA9EC16FA2D}" type="slidenum">
              <a:rPr lang="en-US" altLang="en-US" sz="1200" b="0" smtClean="0">
                <a:solidFill>
                  <a:schemeClr val="tx1"/>
                </a:solidFill>
              </a:rPr>
              <a:pPr eaLnBrk="1" hangingPunct="1"/>
              <a:t>34</a:t>
            </a:fld>
            <a:endParaRPr lang="en-US" altLang="en-US" sz="1200" b="0" smtClean="0">
              <a:solidFill>
                <a:schemeClr val="tx1"/>
              </a:solidFill>
            </a:endParaRPr>
          </a:p>
        </p:txBody>
      </p:sp>
      <p:sp>
        <p:nvSpPr>
          <p:cNvPr id="7782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7828" name="Rectangle 4"/>
          <p:cNvSpPr>
            <a:spLocks noGrp="1" noRot="1" noChangeAspect="1" noChangeArrowheads="1" noTextEdit="1"/>
          </p:cNvSpPr>
          <p:nvPr>
            <p:ph type="sldImg"/>
          </p:nvPr>
        </p:nvSpPr>
        <p:spPr>
          <a:ln/>
        </p:spPr>
      </p:sp>
      <p:sp>
        <p:nvSpPr>
          <p:cNvPr id="77829"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Information about the every </a:t>
            </a:r>
            <a:r>
              <a:rPr lang="en-US" smtClean="0">
                <a:sym typeface="Wingdings" pitchFamily="2" charset="2"/>
              </a:rPr>
              <a:t>PolicyPeriod </a:t>
            </a:r>
            <a:r>
              <a:rPr lang="en-US" smtClean="0"/>
              <a:t>is kept in its entirety inside the PolicyCenter database. This is done to facilitate any queries which seek to know what the policy looked like at previous points in its own history. For example, an audit job may want to know what the projected payroll was on the first </a:t>
            </a:r>
            <a:r>
              <a:rPr lang="en-US" smtClean="0">
                <a:sym typeface="Wingdings" pitchFamily="2" charset="2"/>
              </a:rPr>
              <a:t>PolicyPeriod </a:t>
            </a:r>
            <a:r>
              <a:rPr lang="en-US" smtClean="0"/>
              <a:t>and compare it to what it looks like as of the policy change.</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 Transactions - </a:t>
            </a:r>
            <a:fld id="{37C858C2-F6CC-474A-9A43-AA397CF96E96}" type="slidenum">
              <a:rPr lang="en-US" altLang="en-US" sz="1200" b="0" smtClean="0">
                <a:solidFill>
                  <a:schemeClr val="tx1"/>
                </a:solidFill>
              </a:rPr>
              <a:pPr eaLnBrk="1" hangingPunct="1"/>
              <a:t>35</a:t>
            </a:fld>
            <a:endParaRPr lang="en-US" altLang="en-US" sz="1200" b="0" smtClean="0">
              <a:solidFill>
                <a:schemeClr val="tx1"/>
              </a:solidFill>
            </a:endParaRPr>
          </a:p>
        </p:txBody>
      </p:sp>
      <p:sp>
        <p:nvSpPr>
          <p:cNvPr id="7885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8852" name="Rectangle 4"/>
          <p:cNvSpPr>
            <a:spLocks noGrp="1" noRot="1" noChangeAspect="1" noChangeArrowheads="1" noTextEdit="1"/>
          </p:cNvSpPr>
          <p:nvPr>
            <p:ph type="sldImg"/>
          </p:nvPr>
        </p:nvSpPr>
        <p:spPr>
          <a:ln/>
        </p:spPr>
      </p:sp>
      <p:sp>
        <p:nvSpPr>
          <p:cNvPr id="78853"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 Transactions - </a:t>
            </a:r>
            <a:fld id="{C00B68EE-5FF6-45A8-A57A-3412715DA0C0}" type="slidenum">
              <a:rPr lang="en-US" altLang="en-US" sz="1200" b="0" smtClean="0">
                <a:solidFill>
                  <a:schemeClr val="tx1"/>
                </a:solidFill>
              </a:rPr>
              <a:pPr eaLnBrk="1" hangingPunct="1"/>
              <a:t>36</a:t>
            </a:fld>
            <a:endParaRPr lang="en-US" altLang="en-US" sz="1200" b="0" smtClean="0">
              <a:solidFill>
                <a:schemeClr val="tx1"/>
              </a:solidFill>
            </a:endParaRPr>
          </a:p>
        </p:txBody>
      </p:sp>
      <p:sp>
        <p:nvSpPr>
          <p:cNvPr id="7987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9876" name="Rectangle 4"/>
          <p:cNvSpPr>
            <a:spLocks noGrp="1" noRot="1" noChangeAspect="1" noChangeArrowheads="1" noTextEdit="1"/>
          </p:cNvSpPr>
          <p:nvPr>
            <p:ph type="sldImg"/>
          </p:nvPr>
        </p:nvSpPr>
        <p:spPr>
          <a:ln/>
        </p:spPr>
      </p:sp>
      <p:sp>
        <p:nvSpPr>
          <p:cNvPr id="79877"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For convenience sake, the bar representing PolicyPeriod D has been truncated. If the graph were completely drawn, the length of PolicyPeriod D would be identical to that of PolicyPeriod A. D is going to be based on what C looks like at the end of the policy term</a:t>
            </a:r>
            <a:r>
              <a:rPr lang="en-US" dirty="0" smtClean="0"/>
              <a:t>.</a:t>
            </a:r>
            <a:endParaRPr lang="en-US" dirty="0" smtClean="0"/>
          </a:p>
          <a:p>
            <a:pPr eaLnBrk="1" hangingPunct="1"/>
            <a:r>
              <a:rPr lang="en-US" dirty="0" smtClean="0"/>
              <a:t>The most recent PolicyPeriod within a policy period or policy term is the period in force. In example above, C is the period in force.</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 Transactions - </a:t>
            </a:r>
            <a:fld id="{474D39C1-8F82-48D9-851B-6AF7AF0FC9C5}" type="slidenum">
              <a:rPr lang="en-US" altLang="en-US" sz="1200" b="0" smtClean="0">
                <a:solidFill>
                  <a:schemeClr val="tx1"/>
                </a:solidFill>
              </a:rPr>
              <a:pPr eaLnBrk="1" hangingPunct="1"/>
              <a:t>37</a:t>
            </a:fld>
            <a:endParaRPr lang="en-US" altLang="en-US" sz="1200" b="0" smtClean="0">
              <a:solidFill>
                <a:schemeClr val="tx1"/>
              </a:solidFill>
            </a:endParaRPr>
          </a:p>
        </p:txBody>
      </p:sp>
      <p:sp>
        <p:nvSpPr>
          <p:cNvPr id="8089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0900" name="Rectangle 4"/>
          <p:cNvSpPr>
            <a:spLocks noGrp="1" noRot="1" noChangeAspect="1" noChangeArrowheads="1" noTextEdit="1"/>
          </p:cNvSpPr>
          <p:nvPr>
            <p:ph type="sldImg"/>
          </p:nvPr>
        </p:nvSpPr>
        <p:spPr>
          <a:ln/>
        </p:spPr>
      </p:sp>
      <p:sp>
        <p:nvSpPr>
          <p:cNvPr id="80901"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Note that the effective date can come before, on, or after the bind date. For example:</a:t>
            </a:r>
          </a:p>
          <a:p>
            <a:pPr lvl="1" eaLnBrk="1" hangingPunct="1"/>
            <a:r>
              <a:rPr lang="en-US" dirty="0" smtClean="0"/>
              <a:t>The submission job (A) created a policy which became effective the same day the submission was completed. (The policy goes into effect immediately.)</a:t>
            </a:r>
          </a:p>
          <a:p>
            <a:pPr lvl="1" eaLnBrk="1" hangingPunct="1"/>
            <a:r>
              <a:rPr lang="en-US" dirty="0" smtClean="0"/>
              <a:t>The first change (B) created a change which became effective after the change was bound. (This could be a change in which the insured plans to move but has not done so yet.)</a:t>
            </a:r>
          </a:p>
          <a:p>
            <a:pPr lvl="1" eaLnBrk="1" hangingPunct="1"/>
            <a:r>
              <a:rPr lang="en-US" dirty="0" smtClean="0"/>
              <a:t>The second change (C) created a change which became effective as of a date before the change was bound. (This could be a change in which the insured purchased a new car but neglected to inform the carrier immediately</a:t>
            </a:r>
            <a:r>
              <a:rPr lang="en-US" dirty="0" smtClean="0"/>
              <a:t>.)</a:t>
            </a:r>
            <a:endParaRPr lang="en-US" dirty="0" smtClean="0"/>
          </a:p>
          <a:p>
            <a:pPr eaLnBrk="1" hangingPunct="1"/>
            <a:r>
              <a:rPr lang="en-US" dirty="0" smtClean="0"/>
              <a:t>For any policy,</a:t>
            </a:r>
            <a:r>
              <a:rPr lang="en-US" baseline="0" dirty="0" smtClean="0"/>
              <a:t> </a:t>
            </a:r>
            <a:r>
              <a:rPr lang="en-US" dirty="0" smtClean="0"/>
              <a:t>the completed and pending policy transactions are listed on the Summary page. On Summary </a:t>
            </a:r>
            <a:r>
              <a:rPr lang="en-US" dirty="0" smtClean="0"/>
              <a:t>&gt; </a:t>
            </a:r>
            <a:r>
              <a:rPr lang="en-US" dirty="0" smtClean="0"/>
              <a:t>Completed / Pending Policy </a:t>
            </a:r>
            <a:r>
              <a:rPr lang="en-US" dirty="0" smtClean="0"/>
              <a:t>Transactions list view in the user interface the policy bind date shows up as “Trans Close Date” and the effective date of the change is called the “Trans </a:t>
            </a:r>
            <a:r>
              <a:rPr lang="en-US" dirty="0" err="1" smtClean="0"/>
              <a:t>Eff</a:t>
            </a:r>
            <a:r>
              <a:rPr lang="en-US" dirty="0" smtClean="0"/>
              <a:t> Date</a:t>
            </a:r>
            <a:r>
              <a:rPr lang="en-US" dirty="0" smtClean="0"/>
              <a:t>”.</a:t>
            </a:r>
            <a:endParaRPr lang="en-US" dirty="0"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 Transactions - </a:t>
            </a:r>
            <a:fld id="{AFF978C6-EE3E-4779-A2D3-DCFEF8D9984E}" type="slidenum">
              <a:rPr lang="en-US" altLang="en-US" sz="1200" b="0" smtClean="0">
                <a:solidFill>
                  <a:schemeClr val="tx1"/>
                </a:solidFill>
              </a:rPr>
              <a:pPr eaLnBrk="1" hangingPunct="1"/>
              <a:t>38</a:t>
            </a:fld>
            <a:endParaRPr lang="en-US" altLang="en-US" sz="1200" b="0" smtClean="0">
              <a:solidFill>
                <a:schemeClr val="tx1"/>
              </a:solidFill>
            </a:endParaRPr>
          </a:p>
        </p:txBody>
      </p:sp>
      <p:sp>
        <p:nvSpPr>
          <p:cNvPr id="8192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1924" name="Rectangle 4"/>
          <p:cNvSpPr>
            <a:spLocks noGrp="1" noRot="1" noChangeAspect="1" noChangeArrowheads="1" noTextEdit="1"/>
          </p:cNvSpPr>
          <p:nvPr>
            <p:ph type="sldImg"/>
          </p:nvPr>
        </p:nvSpPr>
        <p:spPr>
          <a:ln/>
        </p:spPr>
      </p:sp>
      <p:sp>
        <p:nvSpPr>
          <p:cNvPr id="81925"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 Transactions - </a:t>
            </a:r>
            <a:fld id="{58003F4E-4B3F-41EA-B874-D487E7BF9430}" type="slidenum">
              <a:rPr lang="en-US" altLang="en-US" sz="1200" b="0" smtClean="0">
                <a:solidFill>
                  <a:schemeClr val="tx1"/>
                </a:solidFill>
              </a:rPr>
              <a:pPr eaLnBrk="1" hangingPunct="1"/>
              <a:t>39</a:t>
            </a:fld>
            <a:endParaRPr lang="en-US" altLang="en-US" sz="1200" b="0" smtClean="0">
              <a:solidFill>
                <a:schemeClr val="tx1"/>
              </a:solidFill>
            </a:endParaRPr>
          </a:p>
        </p:txBody>
      </p:sp>
      <p:sp>
        <p:nvSpPr>
          <p:cNvPr id="8294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2948" name="Rectangle 2"/>
          <p:cNvSpPr>
            <a:spLocks noGrp="1" noRot="1" noChangeAspect="1" noChangeArrowheads="1" noTextEdit="1"/>
          </p:cNvSpPr>
          <p:nvPr>
            <p:ph type="sldImg"/>
          </p:nvPr>
        </p:nvSpPr>
        <p:spPr>
          <a:xfrm>
            <a:off x="715963" y="630238"/>
            <a:ext cx="5432425" cy="4073525"/>
          </a:xfrm>
          <a:ln/>
        </p:spPr>
      </p:sp>
      <p:sp>
        <p:nvSpPr>
          <p:cNvPr id="829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 Transactions - </a:t>
            </a:r>
            <a:fld id="{4D5C128D-76F1-481E-86DE-43AD67F5D20C}" type="slidenum">
              <a:rPr lang="en-US" altLang="en-US" sz="1200" b="0" smtClean="0">
                <a:solidFill>
                  <a:schemeClr val="tx1"/>
                </a:solidFill>
              </a:rPr>
              <a:pPr eaLnBrk="1" hangingPunct="1"/>
              <a:t>4</a:t>
            </a:fld>
            <a:endParaRPr lang="en-US" altLang="en-US" sz="1200" b="0" smtClean="0">
              <a:solidFill>
                <a:schemeClr val="tx1"/>
              </a:solidFill>
            </a:endParaRPr>
          </a:p>
        </p:txBody>
      </p:sp>
      <p:sp>
        <p:nvSpPr>
          <p:cNvPr id="4813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8132" name="Rectangle 4"/>
          <p:cNvSpPr>
            <a:spLocks noGrp="1" noRot="1" noChangeAspect="1" noChangeArrowheads="1" noTextEdit="1"/>
          </p:cNvSpPr>
          <p:nvPr>
            <p:ph type="sldImg"/>
          </p:nvPr>
        </p:nvSpPr>
        <p:spPr>
          <a:ln/>
        </p:spPr>
      </p:sp>
      <p:sp>
        <p:nvSpPr>
          <p:cNvPr id="48133"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question "When does a policy end?" does not have a universal answer in the insurance industry. </a:t>
            </a:r>
            <a:r>
              <a:rPr lang="en-US" smtClean="0">
                <a:sym typeface="Wingdings" pitchFamily="2" charset="2"/>
              </a:rPr>
              <a:t>Personal lines carriers are more likely to view successive policy terms as a single policy; and Commercial Lines carriers are likely to view each term as a “policy”.</a:t>
            </a:r>
            <a:r>
              <a:rPr lang="en-US" smtClean="0"/>
              <a:t> </a:t>
            </a:r>
          </a:p>
          <a:p>
            <a:pPr eaLnBrk="1" hangingPunct="1"/>
            <a:r>
              <a:rPr lang="en-US" smtClean="0"/>
              <a:t>Assume for a moment that a given policy has a one-year term, and at renewal time a new policy number is not generated. (This is often the case, but not always the case with every insurance company.) At the end of that year, the policy is renewed, and the policy has the same policy number. Did the original policy end? </a:t>
            </a:r>
          </a:p>
          <a:p>
            <a:pPr eaLnBrk="1" hangingPunct="1"/>
            <a:r>
              <a:rPr lang="en-US" smtClean="0"/>
              <a:t>Some would say yes, that when the expiration date is reached, the policy ends. A new policy with the same number is created, but it is a different policy. </a:t>
            </a:r>
          </a:p>
          <a:p>
            <a:pPr eaLnBrk="1" hangingPunct="1"/>
            <a:r>
              <a:rPr lang="en-US" smtClean="0"/>
              <a:t>Others would say no, if the two time periods are governed by a document with the same policy number, then it is in fact the same policy.</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 Transactions - </a:t>
            </a:r>
            <a:fld id="{800F1996-9692-4DE8-931A-13208AE3A22F}" type="slidenum">
              <a:rPr lang="en-US" altLang="en-US" sz="1200" b="0" smtClean="0">
                <a:solidFill>
                  <a:schemeClr val="tx1"/>
                </a:solidFill>
              </a:rPr>
              <a:pPr eaLnBrk="1" hangingPunct="1"/>
              <a:t>40</a:t>
            </a:fld>
            <a:endParaRPr lang="en-US" altLang="en-US" sz="1200" b="0" smtClean="0">
              <a:solidFill>
                <a:schemeClr val="tx1"/>
              </a:solidFill>
            </a:endParaRPr>
          </a:p>
        </p:txBody>
      </p:sp>
      <p:sp>
        <p:nvSpPr>
          <p:cNvPr id="8397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3972" name="Rectangle 2"/>
          <p:cNvSpPr>
            <a:spLocks noGrp="1" noRot="1" noChangeAspect="1" noChangeArrowheads="1" noTextEdit="1"/>
          </p:cNvSpPr>
          <p:nvPr>
            <p:ph type="sldImg"/>
          </p:nvPr>
        </p:nvSpPr>
        <p:spPr>
          <a:xfrm>
            <a:off x="715963" y="630238"/>
            <a:ext cx="5432425" cy="4073525"/>
          </a:xfrm>
          <a:ln/>
        </p:spPr>
      </p:sp>
      <p:sp>
        <p:nvSpPr>
          <p:cNvPr id="839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09550" indent="-209550" eaLnBrk="1" hangingPunct="1"/>
            <a:r>
              <a:rPr lang="en-US" b="1" smtClean="0"/>
              <a:t>Answers</a:t>
            </a:r>
          </a:p>
          <a:p>
            <a:pPr marL="209550" indent="-209550" eaLnBrk="1" hangingPunct="1"/>
            <a:r>
              <a:rPr lang="en-US" smtClean="0"/>
              <a:t>1. The policy could be renewed, or the policy could simply expire.</a:t>
            </a:r>
          </a:p>
          <a:p>
            <a:pPr marL="209550" indent="-209550" eaLnBrk="1" hangingPunct="1"/>
            <a:r>
              <a:rPr lang="en-US" smtClean="0"/>
              <a:t>2. Possible answers: policy change, cancellation, reinstatement, rewrite. (Audits don’t really become “effective” like the other jobs.)</a:t>
            </a:r>
          </a:p>
          <a:p>
            <a:pPr marL="209550" indent="-209550" eaLnBrk="1" hangingPunct="1"/>
            <a:r>
              <a:rPr lang="en-US" smtClean="0"/>
              <a:t>3. In a business sense there is just one “policy term” or “policy period”.  However, in PolicyCenter, there are two PolicyPeriod entity instances created . The second PolicyPeriod entity instance (created as a consequence of the “Policy Change” transaction) supersedes the first one (created as a consequence the original “Submission” transaction). </a:t>
            </a:r>
            <a:r>
              <a:rPr lang="en-US" b="1" smtClean="0"/>
              <a:t>Most importantly, </a:t>
            </a:r>
            <a:r>
              <a:rPr lang="en-US" b="1" u="sng" smtClean="0"/>
              <a:t>both</a:t>
            </a:r>
            <a:r>
              <a:rPr lang="en-US" b="1" smtClean="0"/>
              <a:t> PolicyPeriod entity instances cover the </a:t>
            </a:r>
            <a:r>
              <a:rPr lang="en-US" b="1" u="sng" smtClean="0"/>
              <a:t>entire duration of the policy term</a:t>
            </a:r>
            <a:r>
              <a:rPr lang="en-US" b="1" smtClean="0"/>
              <a:t>, from Monday to the expiration date of the policy.</a:t>
            </a:r>
            <a:r>
              <a:rPr lang="en-US" smtClean="0"/>
              <a:t>  So there are two PolicyPeriods. The second policy period supersedes the first one. Both PolicyPeriods cover the entire time of the term, from Monday to the expiration date of the policy. </a:t>
            </a:r>
          </a:p>
          <a:p>
            <a:pPr marL="209550" indent="-209550" eaLnBrk="1" hangingPunct="1"/>
            <a:r>
              <a:rPr lang="en-US" smtClean="0"/>
              <a:t>4. The user interface states that there is no policy in effect as of the given date.</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Copyright"/>
          <p:cNvSpPr>
            <a:spLocks noGrp="1" noChangeArrowheads="1"/>
          </p:cNvSpPr>
          <p:nvPr>
            <p:ph type="sldNum" sz="quarter" idx="5"/>
          </p:nvPr>
        </p:nvSpPr>
        <p:spPr/>
        <p:txBody>
          <a:bodyPr/>
          <a:lstStyle/>
          <a:p>
            <a:pPr>
              <a:buClr>
                <a:prstClr val="black"/>
              </a:buClr>
              <a:defRPr/>
            </a:pPr>
            <a:r>
              <a:rPr lang="en-US" altLang="en-US" dirty="0"/>
              <a:t>	Notices - </a:t>
            </a:r>
            <a:fld id="{DD5028A3-0674-4BD3-8884-0F319B9D3A48}" type="slidenum">
              <a:rPr lang="en-US" altLang="en-US"/>
              <a:pPr>
                <a:buClr>
                  <a:prstClr val="black"/>
                </a:buClr>
                <a:defRPr/>
              </a:pPr>
              <a:t>41</a:t>
            </a:fld>
            <a:endParaRPr lang="en-US" altLang="en-US" dirty="0"/>
          </a:p>
        </p:txBody>
      </p:sp>
      <p:sp>
        <p:nvSpPr>
          <p:cNvPr id="5123" name="SectionName"/>
          <p:cNvSpPr>
            <a:spLocks noGrp="1" noChangeArrowheads="1"/>
          </p:cNvSpPr>
          <p:nvPr>
            <p:ph type="hdr" sz="quarter"/>
          </p:nvPr>
        </p:nvSpPr>
        <p:spPr/>
        <p:txBody>
          <a:bodyPr/>
          <a:lstStyle/>
          <a:p>
            <a:pPr>
              <a:buClr>
                <a:prstClr val="black"/>
              </a:buClr>
              <a:defRPr/>
            </a:pPr>
            <a:r>
              <a:rPr lang="en-US" altLang="en-US"/>
              <a:t>	</a:t>
            </a:r>
            <a:endParaRPr lang="en-US"/>
          </a:p>
        </p:txBody>
      </p:sp>
      <p:sp>
        <p:nvSpPr>
          <p:cNvPr id="46084" name="Rectangle 2"/>
          <p:cNvSpPr>
            <a:spLocks noGrp="1" noRot="1" noChangeAspect="1" noChangeArrowheads="1" noTextEdit="1"/>
          </p:cNvSpPr>
          <p:nvPr>
            <p:ph type="sldImg"/>
          </p:nvPr>
        </p:nvSpPr>
        <p:spPr>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a:p>
            <a:pPr eaLnBrk="1" hangingPunct="1"/>
            <a:endParaRPr lang="en-US" smtClean="0"/>
          </a:p>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 Transactions - </a:t>
            </a:r>
            <a:fld id="{FD9CA0A0-24A0-4F38-9523-F01DAAAEC415}" type="slidenum">
              <a:rPr lang="en-US" altLang="en-US" sz="1200" b="0" smtClean="0">
                <a:solidFill>
                  <a:schemeClr val="tx1"/>
                </a:solidFill>
              </a:rPr>
              <a:pPr eaLnBrk="1" hangingPunct="1"/>
              <a:t>5</a:t>
            </a:fld>
            <a:endParaRPr lang="en-US" altLang="en-US" sz="1200" b="0" smtClean="0">
              <a:solidFill>
                <a:schemeClr val="tx1"/>
              </a:solidFill>
            </a:endParaRPr>
          </a:p>
        </p:txBody>
      </p:sp>
      <p:sp>
        <p:nvSpPr>
          <p:cNvPr id="4915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9156" name="Rectangle 2"/>
          <p:cNvSpPr>
            <a:spLocks noGrp="1" noRot="1" noChangeAspect="1" noChangeArrowheads="1" noTextEdit="1"/>
          </p:cNvSpPr>
          <p:nvPr>
            <p:ph type="sldImg"/>
          </p:nvPr>
        </p:nvSpPr>
        <p:spPr>
          <a:ln/>
        </p:spPr>
      </p:sp>
      <p:sp>
        <p:nvSpPr>
          <p:cNvPr id="491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core of PolicyCenter revolves around the policy. Examples of policy changes are: creation of a new policy, renewal of a policy for a new term, or cancellation of a policy. The only transaction </a:t>
            </a:r>
            <a:r>
              <a:rPr lang="en-US" b="1" smtClean="0"/>
              <a:t>not</a:t>
            </a:r>
            <a:r>
              <a:rPr lang="en-US" smtClean="0"/>
              <a:t> included in the slide above is Audit. Audits can occur at any time during a policy term.  A final audit can happen at the end of each policy term. Each of the above transactions are discussed in the slides to follow. </a:t>
            </a:r>
          </a:p>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 Transactions - </a:t>
            </a:r>
            <a:fld id="{EBB86547-E61B-4823-8EB5-5F0F376F568F}" type="slidenum">
              <a:rPr lang="en-US" altLang="en-US" sz="1200" b="0" smtClean="0">
                <a:solidFill>
                  <a:schemeClr val="tx1"/>
                </a:solidFill>
              </a:rPr>
              <a:pPr eaLnBrk="1" hangingPunct="1"/>
              <a:t>6</a:t>
            </a:fld>
            <a:endParaRPr lang="en-US" altLang="en-US" sz="1200" b="0" smtClean="0">
              <a:solidFill>
                <a:schemeClr val="tx1"/>
              </a:solidFill>
            </a:endParaRPr>
          </a:p>
        </p:txBody>
      </p:sp>
      <p:sp>
        <p:nvSpPr>
          <p:cNvPr id="5017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0180" name="Rectangle 4"/>
          <p:cNvSpPr>
            <a:spLocks noGrp="1" noRot="1" noChangeAspect="1" noChangeArrowheads="1" noTextEdit="1"/>
          </p:cNvSpPr>
          <p:nvPr>
            <p:ph type="sldImg"/>
          </p:nvPr>
        </p:nvSpPr>
        <p:spPr>
          <a:ln/>
        </p:spPr>
      </p:sp>
      <p:sp>
        <p:nvSpPr>
          <p:cNvPr id="50181"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All transactions (including submissions) have an create date, an effective date and close date. </a:t>
            </a:r>
          </a:p>
          <a:p>
            <a:pPr marL="171450" indent="-171450" eaLnBrk="1" hangingPunct="1">
              <a:buFont typeface="Arial" pitchFamily="34" charset="0"/>
              <a:buChar char="•"/>
            </a:pPr>
            <a:r>
              <a:rPr lang="en-US" dirty="0" smtClean="0"/>
              <a:t>The </a:t>
            </a:r>
            <a:r>
              <a:rPr lang="en-US" b="1" dirty="0" smtClean="0"/>
              <a:t>create date</a:t>
            </a:r>
            <a:r>
              <a:rPr lang="en-US" dirty="0" smtClean="0"/>
              <a:t> is the date that the transaction was initiated.</a:t>
            </a:r>
          </a:p>
          <a:p>
            <a:pPr marL="171450" indent="-171450" eaLnBrk="1" hangingPunct="1">
              <a:buFont typeface="Arial" pitchFamily="34" charset="0"/>
              <a:buChar char="•"/>
            </a:pPr>
            <a:r>
              <a:rPr lang="en-US" b="1" dirty="0" smtClean="0"/>
              <a:t>transaction</a:t>
            </a:r>
            <a:r>
              <a:rPr lang="en-US" dirty="0" smtClean="0"/>
              <a:t> </a:t>
            </a:r>
            <a:r>
              <a:rPr lang="en-US" b="1" dirty="0" smtClean="0"/>
              <a:t>close date</a:t>
            </a:r>
            <a:r>
              <a:rPr lang="en-US" dirty="0" smtClean="0"/>
              <a:t> or </a:t>
            </a:r>
            <a:r>
              <a:rPr lang="en-US" b="1" dirty="0" smtClean="0"/>
              <a:t>close date - </a:t>
            </a:r>
            <a:r>
              <a:rPr lang="en-US" dirty="0" smtClean="0"/>
              <a:t>the date the job was completed.</a:t>
            </a:r>
          </a:p>
          <a:p>
            <a:pPr marL="171450" indent="-171450" eaLnBrk="1" hangingPunct="1">
              <a:buFont typeface="Arial" pitchFamily="34" charset="0"/>
              <a:buChar char="•"/>
            </a:pPr>
            <a:r>
              <a:rPr lang="en-US" b="1" dirty="0" smtClean="0"/>
              <a:t>Effective date</a:t>
            </a:r>
            <a:r>
              <a:rPr lang="en-US" dirty="0" smtClean="0"/>
              <a:t> - the date that the information in the job becomes legal and binding. The </a:t>
            </a:r>
            <a:r>
              <a:rPr lang="en-US" b="1" dirty="0" smtClean="0"/>
              <a:t>effective date</a:t>
            </a:r>
            <a:r>
              <a:rPr lang="en-US" dirty="0" smtClean="0"/>
              <a:t> is the date that the transaction becomes effective. For example, you could create and complete a submission today for an auto policy that will not take effect until Monday of next week. Today would be the written date, but Monday of next week is the effective date. </a:t>
            </a:r>
          </a:p>
          <a:p>
            <a:pPr eaLnBrk="1" hangingPunct="1"/>
            <a:r>
              <a:rPr lang="en-US" dirty="0" smtClean="0"/>
              <a:t>In some cases, the transaction close date comes </a:t>
            </a:r>
            <a:r>
              <a:rPr lang="en-US" b="1" i="1" dirty="0" smtClean="0"/>
              <a:t>before</a:t>
            </a:r>
            <a:r>
              <a:rPr lang="en-US" dirty="0" smtClean="0"/>
              <a:t> the effective date. For example, a submission job is typically completed before the policy goes into effect.</a:t>
            </a:r>
          </a:p>
          <a:p>
            <a:pPr eaLnBrk="1" hangingPunct="1"/>
            <a:r>
              <a:rPr lang="en-US" dirty="0" smtClean="0"/>
              <a:t>In other cases, the transaction close date comes </a:t>
            </a:r>
            <a:r>
              <a:rPr lang="en-US" b="1" i="1" dirty="0" smtClean="0"/>
              <a:t>after</a:t>
            </a:r>
            <a:r>
              <a:rPr lang="en-US" dirty="0" smtClean="0"/>
              <a:t> the effective date. For example, a rewrite job that corrects a clerical error may be run several weeks after the policy has become effective, but the rewrite is effective at the start of the policy.</a:t>
            </a:r>
          </a:p>
          <a:p>
            <a:pPr eaLnBrk="1" hangingPunct="1"/>
            <a:r>
              <a:rPr lang="en-US" b="1" dirty="0" smtClean="0"/>
              <a:t>Issuance job: </a:t>
            </a:r>
            <a:r>
              <a:rPr lang="en-US" dirty="0" smtClean="0"/>
              <a:t>An issuance job always occurs with a submission job if necessary. There are times that a user may choose to bind a submission without issuing it. Perhaps you need to collect additional information that binding does not require but issuing</a:t>
            </a:r>
            <a:r>
              <a:rPr lang="en-US" i="1" dirty="0" smtClean="0"/>
              <a:t> </a:t>
            </a:r>
            <a:r>
              <a:rPr lang="en-US" dirty="0" smtClean="0"/>
              <a:t>the final policy contract requires, such as verification of eligibility for discounts in an auto policy. To start an issuance job, the policy must already be bound (submission), but not issued. In addition, there must be no other open jobs on the policy.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 Transactions - </a:t>
            </a:r>
            <a:fld id="{20C7EDFE-3888-4ED3-A37D-96DB009300AF}" type="slidenum">
              <a:rPr lang="en-US" altLang="en-US" sz="1200" b="0" smtClean="0">
                <a:solidFill>
                  <a:schemeClr val="tx1"/>
                </a:solidFill>
              </a:rPr>
              <a:pPr eaLnBrk="1" hangingPunct="1"/>
              <a:t>7</a:t>
            </a:fld>
            <a:endParaRPr lang="en-US" altLang="en-US" sz="1200" b="0" smtClean="0">
              <a:solidFill>
                <a:schemeClr val="tx1"/>
              </a:solidFill>
            </a:endParaRPr>
          </a:p>
        </p:txBody>
      </p:sp>
      <p:sp>
        <p:nvSpPr>
          <p:cNvPr id="5120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1204" name="Rectangle 4"/>
          <p:cNvSpPr>
            <a:spLocks noGrp="1" noRot="1" noChangeAspect="1" noChangeArrowheads="1" noTextEdit="1"/>
          </p:cNvSpPr>
          <p:nvPr>
            <p:ph type="sldImg"/>
          </p:nvPr>
        </p:nvSpPr>
        <p:spPr>
          <a:ln/>
        </p:spPr>
      </p:sp>
      <p:sp>
        <p:nvSpPr>
          <p:cNvPr id="51205"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 change transaction is also referred to as a "policy change". A "material change" is a change to a policy that affects what is covered. Policy changes typically involve material changes. Policy changes almost always involve a change to the policy's premium.</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 Transactions - </a:t>
            </a:r>
            <a:fld id="{28184E93-8E43-4021-9259-AD9478B7D71B}" type="slidenum">
              <a:rPr lang="en-US" altLang="en-US" sz="1200" b="0" smtClean="0">
                <a:solidFill>
                  <a:schemeClr val="tx1"/>
                </a:solidFill>
              </a:rPr>
              <a:pPr eaLnBrk="1" hangingPunct="1"/>
              <a:t>8</a:t>
            </a:fld>
            <a:endParaRPr lang="en-US" altLang="en-US" sz="1200" b="0" smtClean="0">
              <a:solidFill>
                <a:schemeClr val="tx1"/>
              </a:solidFill>
            </a:endParaRPr>
          </a:p>
        </p:txBody>
      </p:sp>
      <p:sp>
        <p:nvSpPr>
          <p:cNvPr id="5222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2228" name="Rectangle 4"/>
          <p:cNvSpPr>
            <a:spLocks noGrp="1" noRot="1" noChangeAspect="1" noChangeArrowheads="1" noTextEdit="1"/>
          </p:cNvSpPr>
          <p:nvPr>
            <p:ph type="sldImg"/>
          </p:nvPr>
        </p:nvSpPr>
        <p:spPr>
          <a:ln/>
        </p:spPr>
      </p:sp>
      <p:sp>
        <p:nvSpPr>
          <p:cNvPr id="52229"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An insured might choose to not renew a policy because he or she found a better-priced policy elsewhere, or because the policy premium has changed (perhaps because of changes in the industry or because of claims made against the original policy) and the insured does not wish to pay the new premium.</a:t>
            </a:r>
          </a:p>
          <a:p>
            <a:pPr eaLnBrk="1" hangingPunct="1"/>
            <a:r>
              <a:rPr lang="en-US" smtClean="0"/>
              <a:t>A carrier might choose to not renew a policy because the policy is considered financially unfavorable (perhaps because too many claims were filed against the policy).</a:t>
            </a:r>
          </a:p>
          <a:p>
            <a:pPr eaLnBrk="1" hangingPunct="1"/>
            <a:r>
              <a:rPr lang="en-US" smtClean="0"/>
              <a:t>Renewals can be highly regulated from state to state. There are restrictions in some states relating to non-renewal because of losses. There are also restrictions in many states relating to rate increases on renewals in excess of a given percent. And, there are restrictions in essentially all states relating to the carrier non-renewing without providing a specified amount of prior notice. Renewal regulation at a state level is largely a consumer protection issue. It is focused principally on personal lines (homeowners, personal auto) and harder to place on commercial lines. </a:t>
            </a:r>
          </a:p>
          <a:p>
            <a:pPr eaLnBrk="1" hangingPunct="1"/>
            <a:endParaRPr lang="en-US" smtClean="0"/>
          </a:p>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 Transactions - </a:t>
            </a:r>
            <a:fld id="{48C49E7D-44CC-4E7A-AD02-C89AD1447E23}" type="slidenum">
              <a:rPr lang="en-US" altLang="en-US" sz="1200" b="0" smtClean="0">
                <a:solidFill>
                  <a:schemeClr val="tx1"/>
                </a:solidFill>
              </a:rPr>
              <a:pPr eaLnBrk="1" hangingPunct="1"/>
              <a:t>9</a:t>
            </a:fld>
            <a:endParaRPr lang="en-US" altLang="en-US" sz="1200" b="0" smtClean="0">
              <a:solidFill>
                <a:schemeClr val="tx1"/>
              </a:solidFill>
            </a:endParaRPr>
          </a:p>
        </p:txBody>
      </p:sp>
      <p:sp>
        <p:nvSpPr>
          <p:cNvPr id="5325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3252" name="Rectangle 4"/>
          <p:cNvSpPr>
            <a:spLocks noGrp="1" noRot="1" noChangeAspect="1" noChangeArrowheads="1" noTextEdit="1"/>
          </p:cNvSpPr>
          <p:nvPr>
            <p:ph type="sldImg"/>
          </p:nvPr>
        </p:nvSpPr>
        <p:spPr>
          <a:ln/>
        </p:spPr>
      </p:sp>
      <p:sp>
        <p:nvSpPr>
          <p:cNvPr id="53253"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Cancellations are more easily executed by the insured than they are by the insurer. In many cases, the insured can choose to discontinue a policy and not need to have any reason for it. However, an insurer cannot discontinue a policy unless they can demonstrate some just cause, such as non-payment of premiums, purposefully inaccurate information provided at the time of submission, or fraud.</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2147003235"/>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83183061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483231056"/>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nchor="t"/>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2716265529"/>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466149611"/>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768279859"/>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2962450628"/>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167329816"/>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8100416"/>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522080890"/>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71322260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035566046"/>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893084375"/>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217127511"/>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a:p>
        </p:txBody>
      </p:sp>
    </p:spTree>
    <p:extLst>
      <p:ext uri="{BB962C8B-B14F-4D97-AF65-F5344CB8AC3E}">
        <p14:creationId xmlns:p14="http://schemas.microsoft.com/office/powerpoint/2010/main" val="1227841784"/>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4763"/>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nchor="t"/>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dirty="0"/>
              <a:t>Click to edit course title</a:t>
            </a:r>
          </a:p>
        </p:txBody>
      </p:sp>
    </p:spTree>
    <p:extLst>
      <p:ext uri="{BB962C8B-B14F-4D97-AF65-F5344CB8AC3E}">
        <p14:creationId xmlns:p14="http://schemas.microsoft.com/office/powerpoint/2010/main" val="970292702"/>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948315108"/>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899526095"/>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723481236"/>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2538452103"/>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776130764"/>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022577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118763334"/>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2012512791"/>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1788212275"/>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411388803"/>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412717787"/>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19647207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403409328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86348861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687288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50734658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601540718"/>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496494883"/>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2.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pn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131" name="Rectangle 107"/>
            <p:cNvSpPr>
              <a:spLocks noChangeArrowheads="1"/>
            </p:cNvSpPr>
            <p:nvPr userDrawn="1"/>
          </p:nvSpPr>
          <p:spPr bwMode="auto">
            <a:xfrm>
              <a:off x="80" y="80"/>
              <a:ext cx="5597" cy="4158"/>
            </a:xfrm>
            <a:prstGeom prst="rect">
              <a:avLst/>
            </a:prstGeom>
            <a:noFill/>
            <a:ln w="0" cap="rnd">
              <a:noFill/>
              <a:prstDash val="sysDot"/>
              <a:miter lim="800000"/>
              <a:headEnd/>
              <a:tailEnd/>
            </a:ln>
            <a:effectLst/>
          </p:spPr>
          <p:txBody>
            <a:bodyPr wrap="none" lIns="91418" tIns="45709" rIns="91418" bIns="45709" anchor="ctr"/>
            <a:lstStyle/>
            <a:p>
              <a:pPr eaLnBrk="0" hangingPunct="0">
                <a:defRPr/>
              </a:pPr>
              <a:endParaRPr lang="en-US" sz="1600" b="0">
                <a:solidFill>
                  <a:srgbClr val="000000"/>
                </a:solidFill>
              </a:endParaRPr>
            </a:p>
          </p:txBody>
        </p:sp>
        <p:sp>
          <p:nvSpPr>
            <p:cNvPr id="1132" name="Line 108"/>
            <p:cNvSpPr>
              <a:spLocks noChangeShapeType="1"/>
            </p:cNvSpPr>
            <p:nvPr userDrawn="1"/>
          </p:nvSpPr>
          <p:spPr bwMode="auto">
            <a:xfrm>
              <a:off x="292" y="0"/>
              <a:ext cx="0" cy="4320"/>
            </a:xfrm>
            <a:prstGeom prst="line">
              <a:avLst/>
            </a:prstGeom>
            <a:noFill/>
            <a:ln w="3175">
              <a:noFill/>
              <a:round/>
              <a:headEnd/>
              <a:tailEnd/>
            </a:ln>
            <a:effectLst/>
          </p:spPr>
          <p:txBody>
            <a:bodyPr wrap="none" lIns="0" tIns="0" rIns="0" bIns="0" anchor="ctr">
              <a:spAutoFit/>
            </a:bodyPr>
            <a:lstStyle/>
            <a:p>
              <a:pPr>
                <a:defRPr/>
              </a:pPr>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127" name="PageNumberBox"/>
          <p:cNvSpPr txBox="1">
            <a:spLocks noChangeArrowheads="1"/>
          </p:cNvSpPr>
          <p:nvPr/>
        </p:nvSpPr>
        <p:spPr bwMode="auto">
          <a:xfrm>
            <a:off x="4327525" y="6518275"/>
            <a:ext cx="519113" cy="227013"/>
          </a:xfrm>
          <a:prstGeom prst="rect">
            <a:avLst/>
          </a:prstGeom>
          <a:noFill/>
          <a:ln w="6350" algn="ctr">
            <a:noFill/>
            <a:miter lim="800000"/>
            <a:headEnd/>
            <a:tailEnd/>
          </a:ln>
          <a:effectLst/>
        </p:spPr>
        <p:txBody>
          <a:bodyPr lIns="0" tIns="0" rIns="0" bIns="0"/>
          <a:lstStyle/>
          <a:p>
            <a:pPr eaLnBrk="0" hangingPunct="0">
              <a:lnSpc>
                <a:spcPts val="1800"/>
              </a:lnSpc>
              <a:spcBef>
                <a:spcPts val="600"/>
              </a:spcBef>
              <a:buFont typeface="Wingdings" pitchFamily="2" charset="2"/>
              <a:buNone/>
              <a:defRPr/>
            </a:pPr>
            <a:fld id="{8EF37E02-55F6-41EB-8C8C-420C33E5EEA7}" type="slidenum">
              <a:rPr lang="en-US" sz="1200">
                <a:solidFill>
                  <a:srgbClr val="B2B2B2"/>
                </a:solidFill>
                <a:latin typeface="Calibri" pitchFamily="34" charset="0"/>
                <a:cs typeface="Calibri" pitchFamily="34" charset="0"/>
              </a:rPr>
              <a:pPr eaLnBrk="0" hangingPunct="0">
                <a:lnSpc>
                  <a:spcPts val="1800"/>
                </a:lnSpc>
                <a:spcBef>
                  <a:spcPts val="600"/>
                </a:spcBef>
                <a:buFont typeface="Wingdings" pitchFamily="2" charset="2"/>
                <a:buNone/>
                <a:defRPr/>
              </a:pPr>
              <a:t>‹#›</a:t>
            </a:fld>
            <a:r>
              <a:rPr lang="en-US" sz="1800" i="1" dirty="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userDrawn="1"/>
        </p:nvSpPr>
        <p:spPr>
          <a:xfrm>
            <a:off x="560388" y="6570663"/>
            <a:ext cx="2647950" cy="93662"/>
          </a:xfrm>
          <a:prstGeom prst="rect">
            <a:avLst/>
          </a:prstGeom>
          <a:noFill/>
        </p:spPr>
        <p:txBody>
          <a:bodyPr wrap="none" lIns="0" tIns="0" rIns="0" bIns="0">
            <a:spAutoFit/>
          </a:bodyPr>
          <a:lstStyle/>
          <a:p>
            <a:pPr algn="r">
              <a:spcBef>
                <a:spcPts val="600"/>
              </a:spcBef>
              <a:buClr>
                <a:schemeClr val="tx2"/>
              </a:buClr>
              <a:buFont typeface="Arial" charset="0"/>
              <a:buNone/>
              <a:defRPr/>
            </a:pPr>
            <a:r>
              <a:rPr lang="en-US" sz="600" dirty="0">
                <a:solidFill>
                  <a:srgbClr val="B2B2B2"/>
                </a:solidFill>
                <a:latin typeface="+mn-lt"/>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830"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131" name="Rectangle 107"/>
            <p:cNvSpPr>
              <a:spLocks noChangeArrowheads="1"/>
            </p:cNvSpPr>
            <p:nvPr userDrawn="1"/>
          </p:nvSpPr>
          <p:spPr bwMode="auto">
            <a:xfrm>
              <a:off x="80" y="80"/>
              <a:ext cx="5597" cy="4158"/>
            </a:xfrm>
            <a:prstGeom prst="rect">
              <a:avLst/>
            </a:prstGeom>
            <a:noFill/>
            <a:ln w="0" cap="rnd">
              <a:noFill/>
              <a:prstDash val="sysDot"/>
              <a:miter lim="800000"/>
              <a:headEnd/>
              <a:tailEnd/>
            </a:ln>
            <a:effectLst/>
          </p:spPr>
          <p:txBody>
            <a:bodyPr wrap="none" lIns="91418" tIns="45709" rIns="91418" bIns="45709" anchor="ctr"/>
            <a:lstStyle/>
            <a:p>
              <a:pPr eaLnBrk="0" hangingPunct="0">
                <a:buClr>
                  <a:srgbClr val="FFFFFF"/>
                </a:buClr>
                <a:defRPr/>
              </a:pPr>
              <a:endParaRPr lang="en-US" sz="1600" b="0">
                <a:solidFill>
                  <a:srgbClr val="000000"/>
                </a:solidFill>
              </a:endParaRPr>
            </a:p>
          </p:txBody>
        </p:sp>
        <p:sp>
          <p:nvSpPr>
            <p:cNvPr id="1132" name="Line 108"/>
            <p:cNvSpPr>
              <a:spLocks noChangeShapeType="1"/>
            </p:cNvSpPr>
            <p:nvPr userDrawn="1"/>
          </p:nvSpPr>
          <p:spPr bwMode="auto">
            <a:xfrm>
              <a:off x="292" y="0"/>
              <a:ext cx="0" cy="4320"/>
            </a:xfrm>
            <a:prstGeom prst="line">
              <a:avLst/>
            </a:prstGeom>
            <a:noFill/>
            <a:ln w="3175">
              <a:noFill/>
              <a:round/>
              <a:headEnd/>
              <a:tailEnd/>
            </a:ln>
            <a:effectLst/>
          </p:spPr>
          <p:txBody>
            <a:bodyPr wrap="none" lIns="0" tIns="0" rIns="0" bIns="0" anchor="ctr">
              <a:spAutoFit/>
            </a:bodyPr>
            <a:lstStyle/>
            <a:p>
              <a:pPr>
                <a:buClr>
                  <a:srgbClr val="FFFFFF"/>
                </a:buClr>
                <a:defRPr/>
              </a:pPr>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127" name="PageNumberBox"/>
          <p:cNvSpPr txBox="1">
            <a:spLocks noChangeArrowheads="1"/>
          </p:cNvSpPr>
          <p:nvPr/>
        </p:nvSpPr>
        <p:spPr bwMode="auto">
          <a:xfrm>
            <a:off x="4327525" y="6518275"/>
            <a:ext cx="519113" cy="227013"/>
          </a:xfrm>
          <a:prstGeom prst="rect">
            <a:avLst/>
          </a:prstGeom>
          <a:noFill/>
          <a:ln w="6350" algn="ctr">
            <a:noFill/>
            <a:miter lim="800000"/>
            <a:headEnd/>
            <a:tailEnd/>
          </a:ln>
          <a:effectLst/>
        </p:spPr>
        <p:txBody>
          <a:bodyPr lIns="0" tIns="0" rIns="0" bIns="0"/>
          <a:lstStyle/>
          <a:p>
            <a:pPr eaLnBrk="0" hangingPunct="0">
              <a:lnSpc>
                <a:spcPts val="1800"/>
              </a:lnSpc>
              <a:spcBef>
                <a:spcPts val="600"/>
              </a:spcBef>
              <a:buClr>
                <a:srgbClr val="FFFFFF"/>
              </a:buClr>
              <a:buFont typeface="Wingdings" pitchFamily="2" charset="2"/>
              <a:buNone/>
              <a:defRPr/>
            </a:pPr>
            <a:fld id="{ECDEA0EE-5D28-4126-AB30-59F38207719A}" type="slidenum">
              <a:rPr lang="en-US" sz="1200">
                <a:solidFill>
                  <a:srgbClr val="B2B2B2"/>
                </a:solidFill>
                <a:latin typeface="Calibri" pitchFamily="34" charset="0"/>
                <a:cs typeface="Calibri" pitchFamily="34" charset="0"/>
              </a:rPr>
              <a:pPr eaLnBrk="0" hangingPunct="0">
                <a:lnSpc>
                  <a:spcPts val="1800"/>
                </a:lnSpc>
                <a:spcBef>
                  <a:spcPts val="600"/>
                </a:spcBef>
                <a:buClr>
                  <a:srgbClr val="FFFFFF"/>
                </a:buClr>
                <a:buFont typeface="Wingdings" pitchFamily="2" charset="2"/>
                <a:buNone/>
                <a:defRPr/>
              </a:pPr>
              <a:t>‹#›</a:t>
            </a:fld>
            <a:r>
              <a:rPr lang="en-US" sz="1800" i="1">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userDrawn="1"/>
        </p:nvSpPr>
        <p:spPr>
          <a:xfrm>
            <a:off x="560388" y="6570663"/>
            <a:ext cx="2647950" cy="93662"/>
          </a:xfrm>
          <a:prstGeom prst="rect">
            <a:avLst/>
          </a:prstGeom>
          <a:noFill/>
        </p:spPr>
        <p:txBody>
          <a:bodyPr wrap="none" lIns="0" tIns="0" rIns="0" bIns="0">
            <a:spAutoFit/>
          </a:bodyPr>
          <a:lstStyle/>
          <a:p>
            <a:pPr algn="r">
              <a:spcBef>
                <a:spcPts val="600"/>
              </a:spcBef>
              <a:buClr>
                <a:srgbClr val="DADAB3"/>
              </a:buClr>
              <a:buFont typeface="Arial" charset="0"/>
              <a:buNone/>
              <a:defRPr/>
            </a:pPr>
            <a:r>
              <a:rPr lang="en-US" sz="600">
                <a:solidFill>
                  <a:srgbClr val="B2B2B2"/>
                </a:solidFill>
                <a:latin typeface="Arial"/>
              </a:rPr>
              <a:t>© Guidewire Software, Inc. All rights reserved. Do not distribute without permission.</a:t>
            </a:r>
          </a:p>
        </p:txBody>
      </p:sp>
    </p:spTree>
    <p:extLst>
      <p:ext uri="{BB962C8B-B14F-4D97-AF65-F5344CB8AC3E}">
        <p14:creationId xmlns:p14="http://schemas.microsoft.com/office/powerpoint/2010/main" val="489655688"/>
      </p:ext>
    </p:extLst>
  </p:cSld>
  <p:clrMap bg1="dk2" tx1="lt1" bg2="dk1" tx2="lt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 id="2147483843" r:id="rId12"/>
  </p:sldLayoutIdLst>
  <p:transition/>
  <p:txStyles>
    <p:title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033" name="Rectangle 107"/>
            <p:cNvSpPr>
              <a:spLocks noChangeArrowheads="1"/>
            </p:cNvSpPr>
            <p:nvPr userDrawn="1"/>
          </p:nvSpPr>
          <p:spPr bwMode="auto">
            <a:xfrm>
              <a:off x="80" y="80"/>
              <a:ext cx="5597" cy="4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cap="rnd">
                  <a:solidFill>
                    <a:srgbClr val="000000"/>
                  </a:solidFill>
                  <a:prstDash val="sysDot"/>
                  <a:miter lim="800000"/>
                  <a:headEnd/>
                  <a:tailEnd/>
                </a14:hiddenLine>
              </a:ext>
            </a:extLst>
          </p:spPr>
          <p:txBody>
            <a:bodyPr wrap="none" lIns="91418" tIns="45709" rIns="91418" bIns="45709" anchor="ctr"/>
            <a:lstStyle/>
            <a:p>
              <a:pPr eaLnBrk="0" hangingPunct="0">
                <a:spcAft>
                  <a:spcPct val="0"/>
                </a:spcAft>
                <a:buClrTx/>
              </a:pPr>
              <a:endParaRPr lang="en-US" sz="1600" b="0" smtClean="0">
                <a:solidFill>
                  <a:srgbClr val="000000"/>
                </a:solidFill>
                <a:cs typeface="Arial" charset="0"/>
              </a:endParaRPr>
            </a:p>
          </p:txBody>
        </p:sp>
        <p:sp>
          <p:nvSpPr>
            <p:cNvPr id="1034" name="Line 108"/>
            <p:cNvSpPr>
              <a:spLocks noChangeShapeType="1"/>
            </p:cNvSpPr>
            <p:nvPr userDrawn="1"/>
          </p:nvSpPr>
          <p:spPr bwMode="auto">
            <a:xfrm>
              <a:off x="292" y="0"/>
              <a:ext cx="0" cy="432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175">
                  <a:solidFill>
                    <a:srgbClr val="000000"/>
                  </a:solidFill>
                  <a:round/>
                  <a:headEnd/>
                  <a:tailEnd/>
                </a14:hiddenLine>
              </a:ext>
            </a:extLst>
          </p:spPr>
          <p:txBody>
            <a:bodyPr wrap="none" lIns="0" tIns="0" rIns="0" bIns="0" anchor="ctr">
              <a:spAutoFit/>
            </a:bodyPr>
            <a:lstStyle/>
            <a:p>
              <a:pPr algn="l">
                <a:spcBef>
                  <a:spcPct val="0"/>
                </a:spcBef>
                <a:spcAft>
                  <a:spcPct val="0"/>
                </a:spcAft>
                <a:buClrTx/>
              </a:pPr>
              <a:endParaRPr lang="en-US" smtClean="0">
                <a:cs typeface="Arial" charset="0"/>
              </a:endParaRPr>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029" name="PageNumberBox"/>
          <p:cNvSpPr txBox="1">
            <a:spLocks noChangeArrowheads="1"/>
          </p:cNvSpPr>
          <p:nvPr/>
        </p:nvSpPr>
        <p:spPr bwMode="auto">
          <a:xfrm>
            <a:off x="4327525" y="6518275"/>
            <a:ext cx="519113" cy="227013"/>
          </a:xfrm>
          <a:prstGeom prst="rect">
            <a:avLst/>
          </a:prstGeom>
          <a:noFill/>
          <a:ln>
            <a:noFill/>
          </a:ln>
          <a:extLst/>
        </p:spPr>
        <p:txBody>
          <a:bodyPr lIns="0" tIns="0" rIns="0" bIns="0"/>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nSpc>
                <a:spcPts val="1800"/>
              </a:lnSpc>
              <a:spcBef>
                <a:spcPts val="600"/>
              </a:spcBef>
              <a:spcAft>
                <a:spcPct val="0"/>
              </a:spcAft>
              <a:buClrTx/>
              <a:buFont typeface="Wingdings" pitchFamily="2" charset="2"/>
              <a:buNone/>
              <a:defRPr/>
            </a:pPr>
            <a:fld id="{2DACD83F-34F5-4AC9-9909-F33E74B7C57F}" type="slidenum">
              <a:rPr lang="en-US" sz="1200" smtClean="0">
                <a:solidFill>
                  <a:srgbClr val="B2B2B2"/>
                </a:solidFill>
                <a:latin typeface="Calibri" pitchFamily="34" charset="0"/>
                <a:cs typeface="Calibri" pitchFamily="34" charset="0"/>
              </a:rPr>
              <a:pPr>
                <a:lnSpc>
                  <a:spcPts val="1800"/>
                </a:lnSpc>
                <a:spcBef>
                  <a:spcPts val="600"/>
                </a:spcBef>
                <a:spcAft>
                  <a:spcPct val="0"/>
                </a:spcAft>
                <a:buClrTx/>
                <a:buFont typeface="Wingdings" pitchFamily="2" charset="2"/>
                <a:buNone/>
                <a:defRPr/>
              </a:pPr>
              <a:t>‹#›</a:t>
            </a:fld>
            <a:r>
              <a:rPr lang="en-US" sz="1800" i="1" smtClean="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Box 12"/>
          <p:cNvSpPr txBox="1">
            <a:spLocks noChangeArrowheads="1"/>
          </p:cNvSpPr>
          <p:nvPr userDrawn="1"/>
        </p:nvSpPr>
        <p:spPr bwMode="auto">
          <a:xfrm>
            <a:off x="560388" y="6570663"/>
            <a:ext cx="2647950" cy="93662"/>
          </a:xfrm>
          <a:prstGeom prst="rect">
            <a:avLst/>
          </a:prstGeom>
          <a:noFill/>
          <a:ln>
            <a:noFill/>
          </a:ln>
          <a:extLst/>
        </p:spPr>
        <p:txBody>
          <a:bodyPr wrap="non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r" eaLnBrk="1" hangingPunct="1">
              <a:spcBef>
                <a:spcPts val="600"/>
              </a:spcBef>
              <a:spcAft>
                <a:spcPct val="0"/>
              </a:spcAft>
              <a:buClr>
                <a:srgbClr val="DADAB3"/>
              </a:buClr>
              <a:buFont typeface="Arial" charset="0"/>
              <a:buNone/>
              <a:defRPr/>
            </a:pPr>
            <a:r>
              <a:rPr lang="en-US" sz="600" smtClean="0">
                <a:solidFill>
                  <a:srgbClr val="B2B2B2"/>
                </a:solidFill>
              </a:rPr>
              <a:t>© Guidewire Software, Inc. All rights reserved. Do not distribute without permission.</a:t>
            </a:r>
          </a:p>
        </p:txBody>
      </p:sp>
    </p:spTree>
    <p:extLst>
      <p:ext uri="{BB962C8B-B14F-4D97-AF65-F5344CB8AC3E}">
        <p14:creationId xmlns:p14="http://schemas.microsoft.com/office/powerpoint/2010/main" val="2261558778"/>
      </p:ext>
    </p:extLst>
  </p:cSld>
  <p:clrMap bg1="dk2" tx1="lt1" bg2="dk1" tx2="lt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5.wmf"/></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5.w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2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458788" y="2957513"/>
            <a:ext cx="8348662" cy="457200"/>
          </a:xfrm>
        </p:spPr>
        <p:txBody>
          <a:bodyPr/>
          <a:lstStyle/>
          <a:p>
            <a:pPr eaLnBrk="1" hangingPunct="1"/>
            <a:r>
              <a:rPr lang="en-US" smtClean="0"/>
              <a:t>Policy Transactions</a:t>
            </a:r>
          </a:p>
        </p:txBody>
      </p:sp>
      <p:sp>
        <p:nvSpPr>
          <p:cNvPr id="3075" name="Text Placeholder 4"/>
          <p:cNvSpPr>
            <a:spLocks noGrp="1"/>
          </p:cNvSpPr>
          <p:nvPr>
            <p:ph type="body" sz="quarter" idx="10"/>
          </p:nvPr>
        </p:nvSpPr>
        <p:spPr>
          <a:xfrm>
            <a:off x="5718175" y="6167438"/>
            <a:ext cx="3089275" cy="273050"/>
          </a:xfrm>
        </p:spPr>
        <p:txBody>
          <a:bodyPr/>
          <a:lstStyle/>
          <a:p>
            <a:r>
              <a:rPr lang="en-US" dirty="0" smtClean="0"/>
              <a:t>05 November 2013</a:t>
            </a:r>
            <a:endParaRPr lang="en-US" dirty="0"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Reinstatements</a:t>
            </a:r>
          </a:p>
        </p:txBody>
      </p:sp>
      <p:sp>
        <p:nvSpPr>
          <p:cNvPr id="12291" name="Rectangle 4"/>
          <p:cNvSpPr>
            <a:spLocks noGrp="1" noChangeArrowheads="1"/>
          </p:cNvSpPr>
          <p:nvPr>
            <p:ph idx="1"/>
          </p:nvPr>
        </p:nvSpPr>
        <p:spPr>
          <a:xfrm>
            <a:off x="733425" y="3143250"/>
            <a:ext cx="7781925" cy="3109913"/>
          </a:xfrm>
        </p:spPr>
        <p:txBody>
          <a:bodyPr>
            <a:spAutoFit/>
          </a:bodyPr>
          <a:lstStyle/>
          <a:p>
            <a:pPr>
              <a:buFont typeface="Arial" charset="0"/>
              <a:buChar char="•"/>
            </a:pPr>
            <a:r>
              <a:rPr lang="en-US" smtClean="0"/>
              <a:t>A </a:t>
            </a:r>
            <a:r>
              <a:rPr lang="en-US" b="1" smtClean="0"/>
              <a:t>reinstatement </a:t>
            </a:r>
            <a:r>
              <a:rPr lang="en-US" smtClean="0"/>
              <a:t>reinstates cancelled policy with original terms</a:t>
            </a:r>
          </a:p>
          <a:p>
            <a:pPr lvl="1"/>
            <a:r>
              <a:rPr lang="en-US" smtClean="0"/>
              <a:t>Cancellation and reinstatement always have same effective date</a:t>
            </a:r>
          </a:p>
          <a:p>
            <a:pPr lvl="2"/>
            <a:r>
              <a:rPr lang="en-US" smtClean="0"/>
              <a:t>No lapse in coverage</a:t>
            </a:r>
          </a:p>
          <a:p>
            <a:pPr>
              <a:buFont typeface="Arial" charset="0"/>
              <a:buChar char="•"/>
            </a:pPr>
            <a:r>
              <a:rPr lang="en-US" smtClean="0"/>
              <a:t>Can happen when issue causing cancellation has been rectified</a:t>
            </a:r>
          </a:p>
          <a:p>
            <a:pPr lvl="1"/>
            <a:r>
              <a:rPr lang="en-US" smtClean="0"/>
              <a:t>For example, insured pays overdue premiums</a:t>
            </a:r>
          </a:p>
        </p:txBody>
      </p:sp>
      <p:sp>
        <p:nvSpPr>
          <p:cNvPr id="12292" name="Line 3"/>
          <p:cNvSpPr>
            <a:spLocks noChangeShapeType="1"/>
          </p:cNvSpPr>
          <p:nvPr/>
        </p:nvSpPr>
        <p:spPr bwMode="auto">
          <a:xfrm>
            <a:off x="5230813" y="1871663"/>
            <a:ext cx="211137" cy="304800"/>
          </a:xfrm>
          <a:prstGeom prst="line">
            <a:avLst/>
          </a:prstGeom>
          <a:noFill/>
          <a:ln w="28575">
            <a:solidFill>
              <a:srgbClr val="0033CC"/>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pic>
        <p:nvPicPr>
          <p:cNvPr id="12293" name="Picture 5" descr="MCj031917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410075" y="914400"/>
            <a:ext cx="1138238"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4" name="Text Box 6"/>
          <p:cNvSpPr txBox="1">
            <a:spLocks noChangeArrowheads="1"/>
          </p:cNvSpPr>
          <p:nvPr/>
        </p:nvSpPr>
        <p:spPr bwMode="auto">
          <a:xfrm>
            <a:off x="3732213" y="582613"/>
            <a:ext cx="16986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a:solidFill>
                  <a:srgbClr val="D33941"/>
                </a:solidFill>
              </a:rPr>
              <a:t>cancellation</a:t>
            </a:r>
          </a:p>
        </p:txBody>
      </p:sp>
      <p:pic>
        <p:nvPicPr>
          <p:cNvPr id="12295" name="Picture 7" descr="MCj031917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5613400" y="908050"/>
            <a:ext cx="1138238"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6" name="Text Box 8"/>
          <p:cNvSpPr txBox="1">
            <a:spLocks noChangeArrowheads="1"/>
          </p:cNvSpPr>
          <p:nvPr/>
        </p:nvSpPr>
        <p:spPr bwMode="auto">
          <a:xfrm>
            <a:off x="5654675" y="590550"/>
            <a:ext cx="18923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D33941"/>
                </a:solidFill>
              </a:rPr>
              <a:t>reinstatement</a:t>
            </a:r>
          </a:p>
        </p:txBody>
      </p:sp>
      <p:sp>
        <p:nvSpPr>
          <p:cNvPr id="12297" name="Line 9"/>
          <p:cNvSpPr>
            <a:spLocks noChangeShapeType="1"/>
          </p:cNvSpPr>
          <p:nvPr/>
        </p:nvSpPr>
        <p:spPr bwMode="auto">
          <a:xfrm flipH="1">
            <a:off x="5454650" y="1866900"/>
            <a:ext cx="211138" cy="304800"/>
          </a:xfrm>
          <a:prstGeom prst="line">
            <a:avLst/>
          </a:prstGeom>
          <a:noFill/>
          <a:ln w="28575">
            <a:solidFill>
              <a:srgbClr val="0033CC"/>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298" name="Rectangle 10"/>
          <p:cNvSpPr>
            <a:spLocks noChangeArrowheads="1"/>
          </p:cNvSpPr>
          <p:nvPr/>
        </p:nvSpPr>
        <p:spPr bwMode="auto">
          <a:xfrm>
            <a:off x="1685925" y="2259013"/>
            <a:ext cx="5403850" cy="390525"/>
          </a:xfrm>
          <a:prstGeom prst="rect">
            <a:avLst/>
          </a:prstGeom>
          <a:solidFill>
            <a:srgbClr val="FF99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2299" name="Text Box 11"/>
          <p:cNvSpPr txBox="1">
            <a:spLocks noChangeArrowheads="1"/>
          </p:cNvSpPr>
          <p:nvPr/>
        </p:nvSpPr>
        <p:spPr bwMode="auto">
          <a:xfrm>
            <a:off x="3422650" y="2309813"/>
            <a:ext cx="193198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policy term</a:t>
            </a:r>
          </a:p>
        </p:txBody>
      </p:sp>
      <p:sp>
        <p:nvSpPr>
          <p:cNvPr id="12300" name="Line 12"/>
          <p:cNvSpPr>
            <a:spLocks noChangeShapeType="1"/>
          </p:cNvSpPr>
          <p:nvPr/>
        </p:nvSpPr>
        <p:spPr bwMode="auto">
          <a:xfrm>
            <a:off x="5443538" y="2027238"/>
            <a:ext cx="11112" cy="733425"/>
          </a:xfrm>
          <a:prstGeom prst="line">
            <a:avLst/>
          </a:prstGeom>
          <a:noFill/>
          <a:ln w="19050">
            <a:solidFill>
              <a:srgbClr val="C00000"/>
            </a:solidFill>
            <a:round/>
            <a:headEnd/>
            <a:tailEnd type="arrow"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01" name="Text Box 15"/>
          <p:cNvSpPr txBox="1">
            <a:spLocks noChangeArrowheads="1"/>
          </p:cNvSpPr>
          <p:nvPr/>
        </p:nvSpPr>
        <p:spPr bwMode="auto">
          <a:xfrm>
            <a:off x="4687888" y="2738438"/>
            <a:ext cx="16208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effective date</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ChangeArrowheads="1"/>
          </p:cNvSpPr>
          <p:nvPr/>
        </p:nvSpPr>
        <p:spPr bwMode="auto">
          <a:xfrm>
            <a:off x="2093913" y="2382838"/>
            <a:ext cx="5403850" cy="303212"/>
          </a:xfrm>
          <a:prstGeom prst="rect">
            <a:avLst/>
          </a:prstGeom>
          <a:noFill/>
          <a:ln w="28575" algn="ctr">
            <a:solidFill>
              <a:srgbClr val="FF9900"/>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sz="1800">
              <a:solidFill>
                <a:srgbClr val="FFFFFF"/>
              </a:solidFill>
            </a:endParaRPr>
          </a:p>
        </p:txBody>
      </p:sp>
      <p:sp>
        <p:nvSpPr>
          <p:cNvPr id="13315" name="Rectangle 2"/>
          <p:cNvSpPr>
            <a:spLocks noGrp="1" noChangeArrowheads="1"/>
          </p:cNvSpPr>
          <p:nvPr>
            <p:ph type="title"/>
          </p:nvPr>
        </p:nvSpPr>
        <p:spPr/>
        <p:txBody>
          <a:bodyPr/>
          <a:lstStyle/>
          <a:p>
            <a:pPr eaLnBrk="1" hangingPunct="1"/>
            <a:r>
              <a:rPr lang="en-US" smtClean="0"/>
              <a:t>Rewrites</a:t>
            </a:r>
          </a:p>
        </p:txBody>
      </p:sp>
      <p:sp>
        <p:nvSpPr>
          <p:cNvPr id="13316" name="Rectangle 15"/>
          <p:cNvSpPr>
            <a:spLocks noGrp="1" noChangeArrowheads="1"/>
          </p:cNvSpPr>
          <p:nvPr>
            <p:ph idx="1"/>
          </p:nvPr>
        </p:nvSpPr>
        <p:spPr>
          <a:xfrm>
            <a:off x="598488" y="3459163"/>
            <a:ext cx="8105775" cy="2432050"/>
          </a:xfrm>
        </p:spPr>
        <p:txBody>
          <a:bodyPr>
            <a:spAutoFit/>
          </a:bodyPr>
          <a:lstStyle/>
          <a:p>
            <a:pPr>
              <a:buFont typeface="Arial" charset="0"/>
              <a:buChar char="•"/>
            </a:pPr>
            <a:r>
              <a:rPr lang="en-US" sz="2200" smtClean="0"/>
              <a:t>A </a:t>
            </a:r>
            <a:r>
              <a:rPr lang="en-US" sz="2200" b="1" smtClean="0"/>
              <a:t>rewrite </a:t>
            </a:r>
            <a:r>
              <a:rPr lang="en-US" sz="2200" smtClean="0"/>
              <a:t>creates new policy from existing policy</a:t>
            </a:r>
          </a:p>
          <a:p>
            <a:pPr lvl="1"/>
            <a:r>
              <a:rPr lang="en-US" sz="2000" smtClean="0"/>
              <a:t>Typically done when an error occurred during initial and original policy does not reflect original intent of policy and </a:t>
            </a:r>
          </a:p>
          <a:p>
            <a:pPr lvl="1"/>
            <a:r>
              <a:rPr lang="en-US" sz="2000" smtClean="0"/>
              <a:t>New set of policy forms showing correct information is required</a:t>
            </a:r>
          </a:p>
          <a:p>
            <a:pPr lvl="1"/>
            <a:r>
              <a:rPr lang="en-US" sz="2000" smtClean="0"/>
              <a:t>Can have a lapse in coverage</a:t>
            </a:r>
          </a:p>
          <a:p>
            <a:pPr lvl="1"/>
            <a:r>
              <a:rPr lang="en-US" sz="2000" smtClean="0"/>
              <a:t>Rewrites are carrier specific and there is no universal definition of what might cause a rewrite</a:t>
            </a:r>
          </a:p>
        </p:txBody>
      </p:sp>
      <p:sp>
        <p:nvSpPr>
          <p:cNvPr id="13317" name="Line 3"/>
          <p:cNvSpPr>
            <a:spLocks noChangeShapeType="1"/>
          </p:cNvSpPr>
          <p:nvPr/>
        </p:nvSpPr>
        <p:spPr bwMode="auto">
          <a:xfrm>
            <a:off x="2095500" y="2185988"/>
            <a:ext cx="1612900" cy="0"/>
          </a:xfrm>
          <a:prstGeom prst="line">
            <a:avLst/>
          </a:prstGeom>
          <a:noFill/>
          <a:ln w="28575">
            <a:solidFill>
              <a:srgbClr val="0033CC"/>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18" name="Line 4"/>
          <p:cNvSpPr>
            <a:spLocks noChangeShapeType="1"/>
          </p:cNvSpPr>
          <p:nvPr/>
        </p:nvSpPr>
        <p:spPr bwMode="auto">
          <a:xfrm flipV="1">
            <a:off x="2508250" y="1862138"/>
            <a:ext cx="0" cy="304800"/>
          </a:xfrm>
          <a:prstGeom prst="line">
            <a:avLst/>
          </a:prstGeom>
          <a:noFill/>
          <a:ln w="28575">
            <a:solidFill>
              <a:srgbClr val="0033CC"/>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19" name="Line 5"/>
          <p:cNvSpPr>
            <a:spLocks noChangeShapeType="1"/>
          </p:cNvSpPr>
          <p:nvPr/>
        </p:nvSpPr>
        <p:spPr bwMode="auto">
          <a:xfrm flipV="1">
            <a:off x="3690938" y="1790700"/>
            <a:ext cx="0" cy="395288"/>
          </a:xfrm>
          <a:prstGeom prst="line">
            <a:avLst/>
          </a:prstGeom>
          <a:noFill/>
          <a:ln w="28575">
            <a:solidFill>
              <a:srgbClr val="0033CC"/>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20" name="Text Box 6"/>
          <p:cNvSpPr txBox="1">
            <a:spLocks noChangeArrowheads="1"/>
          </p:cNvSpPr>
          <p:nvPr/>
        </p:nvSpPr>
        <p:spPr bwMode="auto">
          <a:xfrm>
            <a:off x="3830638" y="2390775"/>
            <a:ext cx="193198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accent2"/>
                </a:solidFill>
              </a:rPr>
              <a:t>policy term</a:t>
            </a:r>
          </a:p>
        </p:txBody>
      </p:sp>
      <p:sp>
        <p:nvSpPr>
          <p:cNvPr id="13321" name="Rectangle 8"/>
          <p:cNvSpPr>
            <a:spLocks noChangeArrowheads="1"/>
          </p:cNvSpPr>
          <p:nvPr/>
        </p:nvSpPr>
        <p:spPr bwMode="auto">
          <a:xfrm>
            <a:off x="2093913" y="2928938"/>
            <a:ext cx="5403850" cy="390525"/>
          </a:xfrm>
          <a:prstGeom prst="rect">
            <a:avLst/>
          </a:prstGeom>
          <a:solidFill>
            <a:srgbClr val="D60093"/>
          </a:solidFill>
          <a:ln w="28575" algn="ctr">
            <a:solidFill>
              <a:srgbClr val="D60093"/>
            </a:solidFill>
            <a:miter lim="800000"/>
            <a:headEnd/>
            <a:tailEnd/>
          </a:ln>
        </p:spPr>
        <p:txBody>
          <a:bodyPr lIns="0" tIns="0" rIns="0" bIns="0" anchor="ctr">
            <a:spAutoFit/>
          </a:bodyPr>
          <a:lstStyle/>
          <a:p>
            <a:endParaRPr lang="en-US"/>
          </a:p>
        </p:txBody>
      </p:sp>
      <p:sp>
        <p:nvSpPr>
          <p:cNvPr id="13322" name="Text Box 9"/>
          <p:cNvSpPr txBox="1">
            <a:spLocks noChangeArrowheads="1"/>
          </p:cNvSpPr>
          <p:nvPr/>
        </p:nvSpPr>
        <p:spPr bwMode="invGray">
          <a:xfrm>
            <a:off x="3830638" y="2979738"/>
            <a:ext cx="193198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new policy term</a:t>
            </a:r>
          </a:p>
        </p:txBody>
      </p:sp>
      <p:sp>
        <p:nvSpPr>
          <p:cNvPr id="13323" name="Text Box 10"/>
          <p:cNvSpPr txBox="1">
            <a:spLocks noChangeArrowheads="1"/>
          </p:cNvSpPr>
          <p:nvPr/>
        </p:nvSpPr>
        <p:spPr bwMode="auto">
          <a:xfrm>
            <a:off x="3027363" y="717550"/>
            <a:ext cx="14176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D33941"/>
                </a:solidFill>
              </a:rPr>
              <a:t>rewrite</a:t>
            </a:r>
          </a:p>
        </p:txBody>
      </p:sp>
      <p:pic>
        <p:nvPicPr>
          <p:cNvPr id="13324" name="Picture 11" descr="MCj031917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2030413" y="1028700"/>
            <a:ext cx="1138237"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5" name="Text Box 12"/>
          <p:cNvSpPr txBox="1">
            <a:spLocks noChangeArrowheads="1"/>
          </p:cNvSpPr>
          <p:nvPr/>
        </p:nvSpPr>
        <p:spPr bwMode="auto">
          <a:xfrm>
            <a:off x="1474788" y="717550"/>
            <a:ext cx="16986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a:solidFill>
                  <a:srgbClr val="D33941"/>
                </a:solidFill>
              </a:rPr>
              <a:t>cancellation</a:t>
            </a:r>
          </a:p>
        </p:txBody>
      </p:sp>
      <p:pic>
        <p:nvPicPr>
          <p:cNvPr id="13326" name="Picture 13" descr="MCj031917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3233738" y="1022350"/>
            <a:ext cx="1138237"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7" name="Line 14"/>
          <p:cNvSpPr>
            <a:spLocks noChangeShapeType="1"/>
          </p:cNvSpPr>
          <p:nvPr/>
        </p:nvSpPr>
        <p:spPr bwMode="auto">
          <a:xfrm>
            <a:off x="2100263" y="2185988"/>
            <a:ext cx="0" cy="685800"/>
          </a:xfrm>
          <a:prstGeom prst="line">
            <a:avLst/>
          </a:prstGeom>
          <a:noFill/>
          <a:ln w="28575">
            <a:solidFill>
              <a:srgbClr val="0033CC"/>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type="title"/>
          </p:nvPr>
        </p:nvSpPr>
        <p:spPr/>
        <p:txBody>
          <a:bodyPr/>
          <a:lstStyle/>
          <a:p>
            <a:pPr eaLnBrk="1" hangingPunct="1"/>
            <a:r>
              <a:rPr lang="en-US" smtClean="0"/>
              <a:t>Mid-term rewrites</a:t>
            </a:r>
          </a:p>
        </p:txBody>
      </p:sp>
      <p:sp>
        <p:nvSpPr>
          <p:cNvPr id="14339" name="Rectangle 15"/>
          <p:cNvSpPr>
            <a:spLocks noGrp="1" noChangeArrowheads="1"/>
          </p:cNvSpPr>
          <p:nvPr>
            <p:ph idx="1"/>
          </p:nvPr>
        </p:nvSpPr>
        <p:spPr>
          <a:xfrm>
            <a:off x="542925" y="3946525"/>
            <a:ext cx="8105775" cy="1497013"/>
          </a:xfrm>
        </p:spPr>
        <p:txBody>
          <a:bodyPr>
            <a:spAutoFit/>
          </a:bodyPr>
          <a:lstStyle/>
          <a:p>
            <a:pPr>
              <a:buFont typeface="Arial" charset="0"/>
              <a:buChar char="•"/>
            </a:pPr>
            <a:r>
              <a:rPr lang="en-US" smtClean="0"/>
              <a:t>A </a:t>
            </a:r>
            <a:r>
              <a:rPr lang="en-US" b="1" smtClean="0"/>
              <a:t>mid-term rewrite </a:t>
            </a:r>
            <a:r>
              <a:rPr lang="en-US" smtClean="0"/>
              <a:t>replaces a portion of the original term and allows you to rewrite the policy till the original policy end date or to a new end date</a:t>
            </a:r>
          </a:p>
          <a:p>
            <a:pPr lvl="1"/>
            <a:r>
              <a:rPr lang="en-US" smtClean="0"/>
              <a:t>Can create a lapse in coverage</a:t>
            </a:r>
          </a:p>
        </p:txBody>
      </p:sp>
      <p:sp>
        <p:nvSpPr>
          <p:cNvPr id="14340" name="Line 4"/>
          <p:cNvSpPr>
            <a:spLocks noChangeShapeType="1"/>
          </p:cNvSpPr>
          <p:nvPr/>
        </p:nvSpPr>
        <p:spPr bwMode="auto">
          <a:xfrm>
            <a:off x="3919538" y="2439988"/>
            <a:ext cx="1612900" cy="0"/>
          </a:xfrm>
          <a:prstGeom prst="line">
            <a:avLst/>
          </a:prstGeom>
          <a:noFill/>
          <a:ln w="28575">
            <a:solidFill>
              <a:srgbClr val="0033CC"/>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41" name="Line 5"/>
          <p:cNvSpPr>
            <a:spLocks noChangeShapeType="1"/>
          </p:cNvSpPr>
          <p:nvPr/>
        </p:nvSpPr>
        <p:spPr bwMode="auto">
          <a:xfrm flipV="1">
            <a:off x="4332288" y="2116138"/>
            <a:ext cx="0" cy="304800"/>
          </a:xfrm>
          <a:prstGeom prst="line">
            <a:avLst/>
          </a:prstGeom>
          <a:noFill/>
          <a:ln w="28575">
            <a:solidFill>
              <a:srgbClr val="0033CC"/>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42" name="Line 6"/>
          <p:cNvSpPr>
            <a:spLocks noChangeShapeType="1"/>
          </p:cNvSpPr>
          <p:nvPr/>
        </p:nvSpPr>
        <p:spPr bwMode="auto">
          <a:xfrm flipV="1">
            <a:off x="5514975" y="2044700"/>
            <a:ext cx="0" cy="395288"/>
          </a:xfrm>
          <a:prstGeom prst="line">
            <a:avLst/>
          </a:prstGeom>
          <a:noFill/>
          <a:ln w="28575">
            <a:solidFill>
              <a:srgbClr val="0033CC"/>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4343" name="Group 17"/>
          <p:cNvGrpSpPr>
            <a:grpSpLocks/>
          </p:cNvGrpSpPr>
          <p:nvPr/>
        </p:nvGrpSpPr>
        <p:grpSpPr bwMode="auto">
          <a:xfrm>
            <a:off x="1984375" y="2636838"/>
            <a:ext cx="5403850" cy="303212"/>
            <a:chOff x="1250" y="1661"/>
            <a:chExt cx="3404" cy="191"/>
          </a:xfrm>
        </p:grpSpPr>
        <p:sp>
          <p:nvSpPr>
            <p:cNvPr id="14352" name="Rectangle 2"/>
            <p:cNvSpPr>
              <a:spLocks noChangeArrowheads="1"/>
            </p:cNvSpPr>
            <p:nvPr/>
          </p:nvSpPr>
          <p:spPr bwMode="auto">
            <a:xfrm>
              <a:off x="1250" y="1661"/>
              <a:ext cx="3404" cy="191"/>
            </a:xfrm>
            <a:prstGeom prst="rect">
              <a:avLst/>
            </a:prstGeom>
            <a:noFill/>
            <a:ln w="28575" algn="ctr">
              <a:solidFill>
                <a:srgbClr val="FF9900"/>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sz="1800">
                <a:solidFill>
                  <a:srgbClr val="FFFFFF"/>
                </a:solidFill>
              </a:endParaRPr>
            </a:p>
          </p:txBody>
        </p:sp>
        <p:sp>
          <p:nvSpPr>
            <p:cNvPr id="14353" name="Text Box 7"/>
            <p:cNvSpPr txBox="1">
              <a:spLocks noChangeArrowheads="1"/>
            </p:cNvSpPr>
            <p:nvPr/>
          </p:nvSpPr>
          <p:spPr bwMode="auto">
            <a:xfrm>
              <a:off x="2344" y="1666"/>
              <a:ext cx="121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accent2"/>
                  </a:solidFill>
                </a:rPr>
                <a:t>policy term</a:t>
              </a:r>
            </a:p>
          </p:txBody>
        </p:sp>
      </p:grpSp>
      <p:grpSp>
        <p:nvGrpSpPr>
          <p:cNvPr id="14344" name="Group 16"/>
          <p:cNvGrpSpPr>
            <a:grpSpLocks/>
          </p:cNvGrpSpPr>
          <p:nvPr/>
        </p:nvGrpSpPr>
        <p:grpSpPr bwMode="auto">
          <a:xfrm>
            <a:off x="3935413" y="3182938"/>
            <a:ext cx="4337050" cy="390525"/>
            <a:chOff x="2479" y="2005"/>
            <a:chExt cx="2732" cy="246"/>
          </a:xfrm>
        </p:grpSpPr>
        <p:sp>
          <p:nvSpPr>
            <p:cNvPr id="14350" name="Rectangle 8"/>
            <p:cNvSpPr>
              <a:spLocks noChangeArrowheads="1"/>
            </p:cNvSpPr>
            <p:nvPr/>
          </p:nvSpPr>
          <p:spPr bwMode="auto">
            <a:xfrm>
              <a:off x="2479" y="2005"/>
              <a:ext cx="2732" cy="246"/>
            </a:xfrm>
            <a:prstGeom prst="rect">
              <a:avLst/>
            </a:prstGeom>
            <a:solidFill>
              <a:srgbClr val="D60093"/>
            </a:solidFill>
            <a:ln w="28575" algn="ctr">
              <a:solidFill>
                <a:srgbClr val="D60093"/>
              </a:solidFill>
              <a:miter lim="800000"/>
              <a:headEnd/>
              <a:tailEnd/>
            </a:ln>
          </p:spPr>
          <p:txBody>
            <a:bodyPr lIns="0" tIns="0" rIns="0" bIns="0" anchor="ctr">
              <a:spAutoFit/>
            </a:bodyPr>
            <a:lstStyle/>
            <a:p>
              <a:endParaRPr lang="en-US"/>
            </a:p>
          </p:txBody>
        </p:sp>
        <p:sp>
          <p:nvSpPr>
            <p:cNvPr id="14351" name="Text Box 9"/>
            <p:cNvSpPr txBox="1">
              <a:spLocks noChangeArrowheads="1"/>
            </p:cNvSpPr>
            <p:nvPr/>
          </p:nvSpPr>
          <p:spPr bwMode="invGray">
            <a:xfrm>
              <a:off x="3261" y="2037"/>
              <a:ext cx="121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new policy term</a:t>
              </a:r>
            </a:p>
          </p:txBody>
        </p:sp>
      </p:grpSp>
      <p:sp>
        <p:nvSpPr>
          <p:cNvPr id="14345" name="Text Box 10"/>
          <p:cNvSpPr txBox="1">
            <a:spLocks noChangeArrowheads="1"/>
          </p:cNvSpPr>
          <p:nvPr/>
        </p:nvSpPr>
        <p:spPr bwMode="auto">
          <a:xfrm>
            <a:off x="4851400" y="928688"/>
            <a:ext cx="14176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D33941"/>
                </a:solidFill>
              </a:rPr>
              <a:t>rewrite</a:t>
            </a:r>
          </a:p>
        </p:txBody>
      </p:sp>
      <p:pic>
        <p:nvPicPr>
          <p:cNvPr id="14346" name="Picture 11" descr="MCj031917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3854450" y="1282700"/>
            <a:ext cx="1138238"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7" name="Text Box 12"/>
          <p:cNvSpPr txBox="1">
            <a:spLocks noChangeArrowheads="1"/>
          </p:cNvSpPr>
          <p:nvPr/>
        </p:nvSpPr>
        <p:spPr bwMode="auto">
          <a:xfrm>
            <a:off x="3074988" y="939800"/>
            <a:ext cx="16986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a:solidFill>
                  <a:srgbClr val="D33941"/>
                </a:solidFill>
              </a:rPr>
              <a:t>cancellation</a:t>
            </a:r>
          </a:p>
        </p:txBody>
      </p:sp>
      <p:pic>
        <p:nvPicPr>
          <p:cNvPr id="14348" name="Picture 13" descr="MCj031917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5057775" y="1276350"/>
            <a:ext cx="1138238"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9" name="Line 14"/>
          <p:cNvSpPr>
            <a:spLocks noChangeShapeType="1"/>
          </p:cNvSpPr>
          <p:nvPr/>
        </p:nvSpPr>
        <p:spPr bwMode="auto">
          <a:xfrm>
            <a:off x="3924300" y="2439988"/>
            <a:ext cx="0" cy="685800"/>
          </a:xfrm>
          <a:prstGeom prst="line">
            <a:avLst/>
          </a:prstGeom>
          <a:noFill/>
          <a:ln w="28575">
            <a:solidFill>
              <a:srgbClr val="0033CC"/>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smtClean="0"/>
              <a:t>Rewrite new account</a:t>
            </a:r>
          </a:p>
        </p:txBody>
      </p:sp>
      <p:sp>
        <p:nvSpPr>
          <p:cNvPr id="15363" name="Content Placeholder 2"/>
          <p:cNvSpPr>
            <a:spLocks noGrp="1"/>
          </p:cNvSpPr>
          <p:nvPr>
            <p:ph idx="1"/>
          </p:nvPr>
        </p:nvSpPr>
        <p:spPr>
          <a:xfrm>
            <a:off x="519113" y="4171950"/>
            <a:ext cx="8318500" cy="2228850"/>
          </a:xfrm>
        </p:spPr>
        <p:txBody>
          <a:bodyPr/>
          <a:lstStyle/>
          <a:p>
            <a:pPr>
              <a:buFont typeface="Arial" charset="0"/>
              <a:buChar char="•"/>
            </a:pPr>
            <a:r>
              <a:rPr lang="en-US" smtClean="0"/>
              <a:t>Rewrites policy to a new target account</a:t>
            </a:r>
          </a:p>
          <a:p>
            <a:pPr lvl="1"/>
            <a:r>
              <a:rPr lang="en-US" smtClean="0"/>
              <a:t>Takes data from an existing policy and creates a new policy with a new policy number in new account</a:t>
            </a:r>
          </a:p>
          <a:p>
            <a:pPr>
              <a:buFont typeface="Arial" charset="0"/>
              <a:buChar char="•"/>
            </a:pPr>
            <a:r>
              <a:rPr lang="en-US" smtClean="0"/>
              <a:t>Rewrites only canceled or expired policies to new account</a:t>
            </a:r>
          </a:p>
          <a:p>
            <a:pPr>
              <a:buFont typeface="Arial" charset="0"/>
              <a:buChar char="•"/>
            </a:pPr>
            <a:r>
              <a:rPr lang="en-US" smtClean="0"/>
              <a:t>Policy terms can have a gap between them</a:t>
            </a:r>
          </a:p>
        </p:txBody>
      </p:sp>
      <p:sp>
        <p:nvSpPr>
          <p:cNvPr id="15364" name="Line 4"/>
          <p:cNvSpPr>
            <a:spLocks noChangeShapeType="1"/>
          </p:cNvSpPr>
          <p:nvPr/>
        </p:nvSpPr>
        <p:spPr bwMode="auto">
          <a:xfrm flipV="1">
            <a:off x="3678238" y="2471738"/>
            <a:ext cx="1296987" cy="3175"/>
          </a:xfrm>
          <a:prstGeom prst="line">
            <a:avLst/>
          </a:prstGeom>
          <a:noFill/>
          <a:ln w="28575">
            <a:solidFill>
              <a:srgbClr val="0033CC"/>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65" name="Line 6"/>
          <p:cNvSpPr>
            <a:spLocks noChangeShapeType="1"/>
          </p:cNvSpPr>
          <p:nvPr/>
        </p:nvSpPr>
        <p:spPr bwMode="auto">
          <a:xfrm flipV="1">
            <a:off x="3670300" y="2081213"/>
            <a:ext cx="0" cy="395287"/>
          </a:xfrm>
          <a:prstGeom prst="line">
            <a:avLst/>
          </a:prstGeom>
          <a:noFill/>
          <a:ln w="28575">
            <a:solidFill>
              <a:srgbClr val="0033CC"/>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5366" name="Group 17"/>
          <p:cNvGrpSpPr>
            <a:grpSpLocks/>
          </p:cNvGrpSpPr>
          <p:nvPr/>
        </p:nvGrpSpPr>
        <p:grpSpPr bwMode="auto">
          <a:xfrm>
            <a:off x="1190625" y="2662238"/>
            <a:ext cx="3752850" cy="303212"/>
            <a:chOff x="1250" y="1661"/>
            <a:chExt cx="3404" cy="191"/>
          </a:xfrm>
        </p:grpSpPr>
        <p:sp>
          <p:nvSpPr>
            <p:cNvPr id="15375" name="Rectangle 2"/>
            <p:cNvSpPr>
              <a:spLocks noChangeArrowheads="1"/>
            </p:cNvSpPr>
            <p:nvPr/>
          </p:nvSpPr>
          <p:spPr bwMode="auto">
            <a:xfrm>
              <a:off x="1250" y="1661"/>
              <a:ext cx="3404" cy="191"/>
            </a:xfrm>
            <a:prstGeom prst="rect">
              <a:avLst/>
            </a:prstGeom>
            <a:noFill/>
            <a:ln w="28575" algn="ctr">
              <a:solidFill>
                <a:srgbClr val="FF9900"/>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sz="1800">
                <a:solidFill>
                  <a:srgbClr val="FFFFFF"/>
                </a:solidFill>
              </a:endParaRPr>
            </a:p>
          </p:txBody>
        </p:sp>
        <p:sp>
          <p:nvSpPr>
            <p:cNvPr id="15376" name="Text Box 7"/>
            <p:cNvSpPr txBox="1">
              <a:spLocks noChangeArrowheads="1"/>
            </p:cNvSpPr>
            <p:nvPr/>
          </p:nvSpPr>
          <p:spPr bwMode="auto">
            <a:xfrm>
              <a:off x="2344" y="1666"/>
              <a:ext cx="140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accent2"/>
                  </a:solidFill>
                </a:rPr>
                <a:t>policy term</a:t>
              </a:r>
            </a:p>
          </p:txBody>
        </p:sp>
      </p:grpSp>
      <p:pic>
        <p:nvPicPr>
          <p:cNvPr id="15367" name="Picture 13" descr="MCj031917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3246438" y="1301750"/>
            <a:ext cx="1138237"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8" name="Line 14"/>
          <p:cNvSpPr>
            <a:spLocks noChangeShapeType="1"/>
          </p:cNvSpPr>
          <p:nvPr/>
        </p:nvSpPr>
        <p:spPr bwMode="auto">
          <a:xfrm flipH="1">
            <a:off x="4972050" y="2449513"/>
            <a:ext cx="0" cy="1192212"/>
          </a:xfrm>
          <a:prstGeom prst="line">
            <a:avLst/>
          </a:prstGeom>
          <a:noFill/>
          <a:ln w="28575">
            <a:solidFill>
              <a:srgbClr val="0033CC"/>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69" name="TextBox 17"/>
          <p:cNvSpPr txBox="1">
            <a:spLocks noChangeArrowheads="1"/>
          </p:cNvSpPr>
          <p:nvPr/>
        </p:nvSpPr>
        <p:spPr bwMode="auto">
          <a:xfrm>
            <a:off x="1252538" y="2300288"/>
            <a:ext cx="1290637"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C00000"/>
                </a:solidFill>
                <a:cs typeface="Arial" charset="0"/>
              </a:rPr>
              <a:t>Source acct</a:t>
            </a:r>
          </a:p>
        </p:txBody>
      </p:sp>
      <p:sp>
        <p:nvSpPr>
          <p:cNvPr id="15370" name="TextBox 24"/>
          <p:cNvSpPr txBox="1">
            <a:spLocks noChangeArrowheads="1"/>
          </p:cNvSpPr>
          <p:nvPr/>
        </p:nvSpPr>
        <p:spPr bwMode="auto">
          <a:xfrm>
            <a:off x="5049838" y="3151188"/>
            <a:ext cx="2822575"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C00000"/>
                </a:solidFill>
                <a:cs typeface="Arial" charset="0"/>
              </a:rPr>
              <a:t>Rewritten to target acct</a:t>
            </a:r>
          </a:p>
        </p:txBody>
      </p:sp>
      <p:grpSp>
        <p:nvGrpSpPr>
          <p:cNvPr id="15371" name="Group 16"/>
          <p:cNvGrpSpPr>
            <a:grpSpLocks/>
          </p:cNvGrpSpPr>
          <p:nvPr/>
        </p:nvGrpSpPr>
        <p:grpSpPr bwMode="auto">
          <a:xfrm>
            <a:off x="4951413" y="3627438"/>
            <a:ext cx="3748087" cy="390525"/>
            <a:chOff x="2479" y="2005"/>
            <a:chExt cx="2732" cy="246"/>
          </a:xfrm>
        </p:grpSpPr>
        <p:sp>
          <p:nvSpPr>
            <p:cNvPr id="15373" name="Rectangle 8"/>
            <p:cNvSpPr>
              <a:spLocks noChangeArrowheads="1"/>
            </p:cNvSpPr>
            <p:nvPr/>
          </p:nvSpPr>
          <p:spPr bwMode="auto">
            <a:xfrm>
              <a:off x="2479" y="2005"/>
              <a:ext cx="2732" cy="246"/>
            </a:xfrm>
            <a:prstGeom prst="rect">
              <a:avLst/>
            </a:prstGeom>
            <a:solidFill>
              <a:srgbClr val="D60093"/>
            </a:solidFill>
            <a:ln w="28575" algn="ctr">
              <a:solidFill>
                <a:srgbClr val="D60093"/>
              </a:solidFill>
              <a:miter lim="800000"/>
              <a:headEnd/>
              <a:tailEnd/>
            </a:ln>
          </p:spPr>
          <p:txBody>
            <a:bodyPr lIns="0" tIns="0" rIns="0" bIns="0" anchor="ctr">
              <a:spAutoFit/>
            </a:bodyPr>
            <a:lstStyle/>
            <a:p>
              <a:endParaRPr lang="en-US"/>
            </a:p>
          </p:txBody>
        </p:sp>
        <p:sp>
          <p:nvSpPr>
            <p:cNvPr id="15374" name="Text Box 9"/>
            <p:cNvSpPr txBox="1">
              <a:spLocks noChangeArrowheads="1"/>
            </p:cNvSpPr>
            <p:nvPr/>
          </p:nvSpPr>
          <p:spPr bwMode="invGray">
            <a:xfrm>
              <a:off x="3156" y="2037"/>
              <a:ext cx="171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new policy term</a:t>
              </a:r>
            </a:p>
          </p:txBody>
        </p:sp>
      </p:grpSp>
      <p:sp>
        <p:nvSpPr>
          <p:cNvPr id="15372" name="Text Box 10"/>
          <p:cNvSpPr txBox="1">
            <a:spLocks noChangeArrowheads="1"/>
          </p:cNvSpPr>
          <p:nvPr/>
        </p:nvSpPr>
        <p:spPr bwMode="auto">
          <a:xfrm>
            <a:off x="3022600" y="992188"/>
            <a:ext cx="14176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D33941"/>
                </a:solidFill>
              </a:rPr>
              <a:t>rewrite</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Audits / final audits</a:t>
            </a:r>
          </a:p>
        </p:txBody>
      </p:sp>
      <p:sp>
        <p:nvSpPr>
          <p:cNvPr id="16387" name="Rectangle 4"/>
          <p:cNvSpPr>
            <a:spLocks noGrp="1" noChangeArrowheads="1"/>
          </p:cNvSpPr>
          <p:nvPr>
            <p:ph idx="1"/>
          </p:nvPr>
        </p:nvSpPr>
        <p:spPr>
          <a:xfrm>
            <a:off x="722313" y="2981325"/>
            <a:ext cx="7781925" cy="3395663"/>
          </a:xfrm>
        </p:spPr>
        <p:txBody>
          <a:bodyPr>
            <a:spAutoFit/>
          </a:bodyPr>
          <a:lstStyle/>
          <a:p>
            <a:pPr>
              <a:buFont typeface="Arial" charset="0"/>
              <a:buChar char="•"/>
            </a:pPr>
            <a:r>
              <a:rPr lang="en-US" smtClean="0"/>
              <a:t>Audits are policy line (LOB) specific</a:t>
            </a:r>
          </a:p>
          <a:p>
            <a:pPr>
              <a:buFont typeface="Arial" charset="0"/>
              <a:buChar char="•"/>
            </a:pPr>
            <a:r>
              <a:rPr lang="en-US" smtClean="0"/>
              <a:t>A submission creates a policy with premium based on estimated information (such as the insured's revenue)</a:t>
            </a:r>
          </a:p>
          <a:p>
            <a:pPr>
              <a:buFont typeface="Arial" charset="0"/>
              <a:buChar char="•"/>
            </a:pPr>
            <a:r>
              <a:rPr lang="en-US" smtClean="0"/>
              <a:t>An </a:t>
            </a:r>
            <a:r>
              <a:rPr lang="en-US" b="1" smtClean="0"/>
              <a:t>audit</a:t>
            </a:r>
            <a:r>
              <a:rPr lang="en-US" smtClean="0"/>
              <a:t> updates policy by adjusting estimated amounts with actual data</a:t>
            </a:r>
          </a:p>
          <a:p>
            <a:pPr lvl="1"/>
            <a:r>
              <a:rPr lang="en-US" smtClean="0"/>
              <a:t>Can change policy premium</a:t>
            </a:r>
          </a:p>
          <a:p>
            <a:pPr>
              <a:buFont typeface="Arial" charset="0"/>
              <a:buChar char="•"/>
            </a:pPr>
            <a:r>
              <a:rPr lang="en-US" smtClean="0"/>
              <a:t>A final audit </a:t>
            </a:r>
            <a:r>
              <a:rPr lang="en-US" i="1" smtClean="0"/>
              <a:t>may</a:t>
            </a:r>
            <a:r>
              <a:rPr lang="en-US" smtClean="0"/>
              <a:t> happen at end of term to ensure policy reflects no estimated data</a:t>
            </a:r>
          </a:p>
        </p:txBody>
      </p:sp>
      <p:sp>
        <p:nvSpPr>
          <p:cNvPr id="16388" name="Line 5"/>
          <p:cNvSpPr>
            <a:spLocks noChangeShapeType="1"/>
          </p:cNvSpPr>
          <p:nvPr/>
        </p:nvSpPr>
        <p:spPr bwMode="auto">
          <a:xfrm>
            <a:off x="4603750" y="2024063"/>
            <a:ext cx="0" cy="304800"/>
          </a:xfrm>
          <a:prstGeom prst="line">
            <a:avLst/>
          </a:prstGeom>
          <a:noFill/>
          <a:ln w="28575">
            <a:solidFill>
              <a:srgbClr val="0033CC"/>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pic>
        <p:nvPicPr>
          <p:cNvPr id="16389" name="Picture 6" descr="MCj031917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133850" y="1066800"/>
            <a:ext cx="1138238"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0" name="Text Box 7"/>
          <p:cNvSpPr txBox="1">
            <a:spLocks noChangeArrowheads="1"/>
          </p:cNvSpPr>
          <p:nvPr/>
        </p:nvSpPr>
        <p:spPr bwMode="auto">
          <a:xfrm>
            <a:off x="3914775" y="755650"/>
            <a:ext cx="13763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D33941"/>
                </a:solidFill>
              </a:rPr>
              <a:t>audit</a:t>
            </a:r>
          </a:p>
        </p:txBody>
      </p:sp>
      <p:sp>
        <p:nvSpPr>
          <p:cNvPr id="16391" name="Rectangle 9"/>
          <p:cNvSpPr>
            <a:spLocks noChangeArrowheads="1"/>
          </p:cNvSpPr>
          <p:nvPr/>
        </p:nvSpPr>
        <p:spPr bwMode="auto">
          <a:xfrm>
            <a:off x="1685925" y="2393950"/>
            <a:ext cx="5403850" cy="390525"/>
          </a:xfrm>
          <a:prstGeom prst="rect">
            <a:avLst/>
          </a:prstGeom>
          <a:solidFill>
            <a:srgbClr val="FF99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6392" name="Text Box 10"/>
          <p:cNvSpPr txBox="1">
            <a:spLocks noChangeArrowheads="1"/>
          </p:cNvSpPr>
          <p:nvPr/>
        </p:nvSpPr>
        <p:spPr bwMode="auto">
          <a:xfrm>
            <a:off x="1906588" y="2466975"/>
            <a:ext cx="193198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policy term</a:t>
            </a:r>
          </a:p>
        </p:txBody>
      </p:sp>
      <p:sp>
        <p:nvSpPr>
          <p:cNvPr id="16393" name="Line 11"/>
          <p:cNvSpPr>
            <a:spLocks noChangeShapeType="1"/>
          </p:cNvSpPr>
          <p:nvPr/>
        </p:nvSpPr>
        <p:spPr bwMode="auto">
          <a:xfrm>
            <a:off x="7069138" y="2024063"/>
            <a:ext cx="0" cy="304800"/>
          </a:xfrm>
          <a:prstGeom prst="line">
            <a:avLst/>
          </a:prstGeom>
          <a:noFill/>
          <a:ln w="28575">
            <a:solidFill>
              <a:srgbClr val="0033CC"/>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pic>
        <p:nvPicPr>
          <p:cNvPr id="16394" name="Picture 12" descr="MCj031917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6599238" y="1066800"/>
            <a:ext cx="1138237"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5" name="Text Box 13"/>
          <p:cNvSpPr txBox="1">
            <a:spLocks noChangeArrowheads="1"/>
          </p:cNvSpPr>
          <p:nvPr/>
        </p:nvSpPr>
        <p:spPr bwMode="auto">
          <a:xfrm>
            <a:off x="6380163" y="755650"/>
            <a:ext cx="13763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D33941"/>
                </a:solidFill>
              </a:rPr>
              <a:t>final audit</a:t>
            </a:r>
          </a:p>
        </p:txBody>
      </p:sp>
      <p:sp>
        <p:nvSpPr>
          <p:cNvPr id="16396" name="Line 14"/>
          <p:cNvSpPr>
            <a:spLocks noChangeShapeType="1"/>
          </p:cNvSpPr>
          <p:nvPr/>
        </p:nvSpPr>
        <p:spPr bwMode="auto">
          <a:xfrm>
            <a:off x="2632075" y="2024063"/>
            <a:ext cx="0" cy="304800"/>
          </a:xfrm>
          <a:prstGeom prst="line">
            <a:avLst/>
          </a:prstGeom>
          <a:noFill/>
          <a:ln w="28575">
            <a:solidFill>
              <a:srgbClr val="0033CC"/>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pic>
        <p:nvPicPr>
          <p:cNvPr id="16397" name="Picture 15" descr="MCj031917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2162175" y="1066800"/>
            <a:ext cx="1138238"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8" name="Text Box 16"/>
          <p:cNvSpPr txBox="1">
            <a:spLocks noChangeArrowheads="1"/>
          </p:cNvSpPr>
          <p:nvPr/>
        </p:nvSpPr>
        <p:spPr bwMode="auto">
          <a:xfrm>
            <a:off x="1943100" y="755650"/>
            <a:ext cx="13763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D33941"/>
                </a:solidFill>
              </a:rPr>
              <a:t>audit</a:t>
            </a:r>
          </a:p>
        </p:txBody>
      </p:sp>
      <p:sp>
        <p:nvSpPr>
          <p:cNvPr id="16399" name="Text Box 17"/>
          <p:cNvSpPr txBox="1">
            <a:spLocks noChangeArrowheads="1"/>
          </p:cNvSpPr>
          <p:nvPr/>
        </p:nvSpPr>
        <p:spPr bwMode="auto">
          <a:xfrm>
            <a:off x="3875088" y="2451100"/>
            <a:ext cx="2641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(estimate  </a:t>
            </a:r>
            <a:r>
              <a:rPr lang="en-US" sz="1800">
                <a:solidFill>
                  <a:schemeClr val="bg1"/>
                </a:solidFill>
                <a:sym typeface="Wingdings" pitchFamily="2" charset="2"/>
              </a:rPr>
              <a:t> actual)</a:t>
            </a:r>
            <a:endParaRPr lang="en-US" sz="1800">
              <a:solidFill>
                <a:schemeClr val="bg1"/>
              </a:solidFill>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Lesson outline</a:t>
            </a:r>
          </a:p>
        </p:txBody>
      </p:sp>
      <p:sp>
        <p:nvSpPr>
          <p:cNvPr id="17411" name="Rectangle 3"/>
          <p:cNvSpPr>
            <a:spLocks noGrp="1" noChangeArrowheads="1"/>
          </p:cNvSpPr>
          <p:nvPr>
            <p:ph idx="1"/>
          </p:nvPr>
        </p:nvSpPr>
        <p:spPr bwMode="gray"/>
        <p:txBody>
          <a:bodyPr/>
          <a:lstStyle/>
          <a:p>
            <a:pPr>
              <a:lnSpc>
                <a:spcPct val="150000"/>
              </a:lnSpc>
              <a:buFont typeface="Arial" charset="0"/>
              <a:buChar char="•"/>
            </a:pPr>
            <a:r>
              <a:rPr lang="en-US" sz="2800" smtClean="0">
                <a:solidFill>
                  <a:schemeClr val="hlink"/>
                </a:solidFill>
              </a:rPr>
              <a:t>Policy transactions</a:t>
            </a:r>
          </a:p>
          <a:p>
            <a:pPr>
              <a:lnSpc>
                <a:spcPct val="150000"/>
              </a:lnSpc>
              <a:buFont typeface="Arial" charset="0"/>
              <a:buChar char="•"/>
            </a:pPr>
            <a:r>
              <a:rPr lang="en-US" sz="2800" smtClean="0"/>
              <a:t>Jobs</a:t>
            </a:r>
          </a:p>
          <a:p>
            <a:pPr>
              <a:lnSpc>
                <a:spcPct val="150000"/>
              </a:lnSpc>
              <a:buFont typeface="Arial" charset="0"/>
              <a:buChar char="•"/>
            </a:pPr>
            <a:r>
              <a:rPr lang="en-US" sz="2800" smtClean="0">
                <a:solidFill>
                  <a:schemeClr val="hlink"/>
                </a:solidFill>
              </a:rPr>
              <a:t>Representing policies</a:t>
            </a:r>
          </a:p>
          <a:p>
            <a:pPr>
              <a:lnSpc>
                <a:spcPct val="150000"/>
              </a:lnSpc>
              <a:buFont typeface="Arial" charset="0"/>
              <a:buChar char="•"/>
            </a:pPr>
            <a:r>
              <a:rPr lang="en-US" sz="2800" smtClean="0">
                <a:solidFill>
                  <a:srgbClr val="C0C0C0"/>
                </a:solidFill>
              </a:rPr>
              <a:t>Policy transaction graphs</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Jobs</a:t>
            </a:r>
          </a:p>
        </p:txBody>
      </p:sp>
      <p:sp>
        <p:nvSpPr>
          <p:cNvPr id="18435" name="Rectangle 3"/>
          <p:cNvSpPr>
            <a:spLocks noGrp="1" noChangeArrowheads="1"/>
          </p:cNvSpPr>
          <p:nvPr>
            <p:ph idx="1"/>
          </p:nvPr>
        </p:nvSpPr>
        <p:spPr>
          <a:xfrm>
            <a:off x="669925" y="3530600"/>
            <a:ext cx="7781925" cy="2715821"/>
          </a:xfrm>
        </p:spPr>
        <p:txBody>
          <a:bodyPr/>
          <a:lstStyle/>
          <a:p>
            <a:pPr marL="285750" lvl="1" indent="-285750">
              <a:spcBef>
                <a:spcPct val="40000"/>
              </a:spcBef>
              <a:buFont typeface="Arial" charset="0"/>
              <a:buChar char="•"/>
            </a:pPr>
            <a:r>
              <a:rPr lang="en-US" b="1" dirty="0"/>
              <a:t>Policy Transactions</a:t>
            </a:r>
            <a:r>
              <a:rPr lang="en-US" dirty="0"/>
              <a:t> are represented in PolicyCenter by </a:t>
            </a:r>
            <a:r>
              <a:rPr lang="en-US" b="1" dirty="0" smtClean="0"/>
              <a:t>Jobs</a:t>
            </a:r>
          </a:p>
          <a:p>
            <a:pPr marL="627063" lvl="2" indent="-285750">
              <a:spcBef>
                <a:spcPct val="40000"/>
              </a:spcBef>
              <a:buFont typeface="Arial" charset="0"/>
              <a:buChar char="•"/>
            </a:pPr>
            <a:r>
              <a:rPr lang="en-US" dirty="0" smtClean="0"/>
              <a:t>Essentially </a:t>
            </a:r>
            <a:r>
              <a:rPr lang="en-US" dirty="0"/>
              <a:t>"job" and "policy transaction" are synonymous</a:t>
            </a:r>
          </a:p>
          <a:p>
            <a:pPr marL="627063" lvl="2" indent="-285750">
              <a:spcBef>
                <a:spcPct val="40000"/>
              </a:spcBef>
              <a:buFont typeface="Arial" charset="0"/>
              <a:buChar char="•"/>
            </a:pPr>
            <a:r>
              <a:rPr lang="en-US" dirty="0"/>
              <a:t>“Policy Transaction” and “Transaction” are used in the user interface, while “Job” is used throughout the configuration</a:t>
            </a:r>
          </a:p>
          <a:p>
            <a:pPr>
              <a:buFont typeface="Arial" charset="0"/>
              <a:buChar char="•"/>
            </a:pPr>
            <a:r>
              <a:rPr lang="en-US" dirty="0"/>
              <a:t>Jobs coordinate all of the work associated with creating a new policy and modifying the policy</a:t>
            </a:r>
          </a:p>
        </p:txBody>
      </p:sp>
      <p:pic>
        <p:nvPicPr>
          <p:cNvPr id="18436" name="Picture 4" descr="MCj031917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2073275" y="1038225"/>
            <a:ext cx="1585913" cy="146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7" name="Text Box 5"/>
          <p:cNvSpPr txBox="1">
            <a:spLocks noChangeArrowheads="1"/>
          </p:cNvSpPr>
          <p:nvPr/>
        </p:nvSpPr>
        <p:spPr bwMode="auto">
          <a:xfrm>
            <a:off x="1819275" y="2495550"/>
            <a:ext cx="1955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submission</a:t>
            </a:r>
            <a:br>
              <a:rPr lang="en-US">
                <a:solidFill>
                  <a:schemeClr val="bg1"/>
                </a:solidFill>
              </a:rPr>
            </a:br>
            <a:r>
              <a:rPr lang="en-US">
                <a:solidFill>
                  <a:schemeClr val="bg1"/>
                </a:solidFill>
              </a:rPr>
              <a:t>transaction</a:t>
            </a:r>
          </a:p>
        </p:txBody>
      </p:sp>
      <p:pic>
        <p:nvPicPr>
          <p:cNvPr id="18438" name="Picture 6" descr="MCj031917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5510213" y="1076325"/>
            <a:ext cx="1585912" cy="146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9" name="Text Box 7"/>
          <p:cNvSpPr txBox="1">
            <a:spLocks noChangeArrowheads="1"/>
          </p:cNvSpPr>
          <p:nvPr/>
        </p:nvSpPr>
        <p:spPr bwMode="auto">
          <a:xfrm>
            <a:off x="5256213" y="2533650"/>
            <a:ext cx="1955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submission</a:t>
            </a:r>
            <a:br>
              <a:rPr lang="en-US">
                <a:solidFill>
                  <a:schemeClr val="bg1"/>
                </a:solidFill>
              </a:rPr>
            </a:br>
            <a:r>
              <a:rPr lang="en-US">
                <a:solidFill>
                  <a:schemeClr val="bg1"/>
                </a:solidFill>
              </a:rPr>
              <a:t>job</a:t>
            </a:r>
          </a:p>
        </p:txBody>
      </p:sp>
      <p:sp>
        <p:nvSpPr>
          <p:cNvPr id="18440" name="Rectangle 8"/>
          <p:cNvSpPr>
            <a:spLocks noChangeArrowheads="1"/>
          </p:cNvSpPr>
          <p:nvPr/>
        </p:nvSpPr>
        <p:spPr bwMode="auto">
          <a:xfrm>
            <a:off x="4071938" y="1520825"/>
            <a:ext cx="1008062" cy="260350"/>
          </a:xfrm>
          <a:prstGeom prst="rect">
            <a:avLst/>
          </a:prstGeom>
          <a:solidFill>
            <a:srgbClr val="93BAE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p>
            <a:endParaRPr lang="en-US"/>
          </a:p>
        </p:txBody>
      </p:sp>
      <p:sp>
        <p:nvSpPr>
          <p:cNvPr id="18441" name="Rectangle 9"/>
          <p:cNvSpPr>
            <a:spLocks noChangeArrowheads="1"/>
          </p:cNvSpPr>
          <p:nvPr/>
        </p:nvSpPr>
        <p:spPr bwMode="auto">
          <a:xfrm>
            <a:off x="4075113" y="1931988"/>
            <a:ext cx="1008062" cy="260350"/>
          </a:xfrm>
          <a:prstGeom prst="rect">
            <a:avLst/>
          </a:prstGeom>
          <a:solidFill>
            <a:srgbClr val="93BAE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p>
            <a:endParaRPr lang="en-US"/>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9"/>
          <p:cNvSpPr>
            <a:spLocks noGrp="1" noChangeArrowheads="1"/>
          </p:cNvSpPr>
          <p:nvPr>
            <p:ph type="title"/>
          </p:nvPr>
        </p:nvSpPr>
        <p:spPr/>
        <p:txBody>
          <a:bodyPr/>
          <a:lstStyle/>
          <a:p>
            <a:pPr eaLnBrk="1" hangingPunct="1"/>
            <a:r>
              <a:rPr lang="en-US" smtClean="0"/>
              <a:t>Things that define job logic</a:t>
            </a:r>
          </a:p>
        </p:txBody>
      </p:sp>
      <p:pic>
        <p:nvPicPr>
          <p:cNvPr id="74" name="Picture 80"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62725" y="4117975"/>
            <a:ext cx="1470025" cy="143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 name="Text Box 84"/>
          <p:cNvSpPr txBox="1">
            <a:spLocks noChangeArrowheads="1"/>
          </p:cNvSpPr>
          <p:nvPr/>
        </p:nvSpPr>
        <p:spPr bwMode="auto">
          <a:xfrm>
            <a:off x="3554413" y="3248025"/>
            <a:ext cx="1955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bg1"/>
                </a:solidFill>
              </a:rPr>
              <a:t>Workflows</a:t>
            </a:r>
          </a:p>
        </p:txBody>
      </p:sp>
      <p:sp>
        <p:nvSpPr>
          <p:cNvPr id="76" name="Text Box 85"/>
          <p:cNvSpPr txBox="1">
            <a:spLocks noChangeArrowheads="1"/>
          </p:cNvSpPr>
          <p:nvPr/>
        </p:nvSpPr>
        <p:spPr bwMode="auto">
          <a:xfrm>
            <a:off x="6256338" y="3248025"/>
            <a:ext cx="1955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bg1"/>
                </a:solidFill>
              </a:rPr>
              <a:t>Wizards</a:t>
            </a:r>
          </a:p>
        </p:txBody>
      </p:sp>
      <p:sp>
        <p:nvSpPr>
          <p:cNvPr id="77" name="Text Box 86"/>
          <p:cNvSpPr txBox="1">
            <a:spLocks noChangeArrowheads="1"/>
          </p:cNvSpPr>
          <p:nvPr/>
        </p:nvSpPr>
        <p:spPr bwMode="auto">
          <a:xfrm>
            <a:off x="3233738" y="5735638"/>
            <a:ext cx="23907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bg1"/>
                </a:solidFill>
              </a:rPr>
              <a:t>Business rules</a:t>
            </a:r>
          </a:p>
        </p:txBody>
      </p:sp>
      <p:sp>
        <p:nvSpPr>
          <p:cNvPr id="78" name="Text Box 87"/>
          <p:cNvSpPr txBox="1">
            <a:spLocks noChangeArrowheads="1"/>
          </p:cNvSpPr>
          <p:nvPr/>
        </p:nvSpPr>
        <p:spPr bwMode="auto">
          <a:xfrm>
            <a:off x="555625" y="5735638"/>
            <a:ext cx="24685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bg1"/>
                </a:solidFill>
              </a:rPr>
              <a:t>Product model</a:t>
            </a:r>
          </a:p>
        </p:txBody>
      </p:sp>
      <p:sp>
        <p:nvSpPr>
          <p:cNvPr id="79" name="Text Box 88"/>
          <p:cNvSpPr txBox="1">
            <a:spLocks noChangeArrowheads="1"/>
          </p:cNvSpPr>
          <p:nvPr/>
        </p:nvSpPr>
        <p:spPr bwMode="auto">
          <a:xfrm>
            <a:off x="6026150" y="5735638"/>
            <a:ext cx="25447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bg1"/>
                </a:solidFill>
              </a:rPr>
              <a:t>External systems</a:t>
            </a:r>
          </a:p>
        </p:txBody>
      </p:sp>
      <p:grpSp>
        <p:nvGrpSpPr>
          <p:cNvPr id="80" name="Group 103"/>
          <p:cNvGrpSpPr>
            <a:grpSpLocks/>
          </p:cNvGrpSpPr>
          <p:nvPr/>
        </p:nvGrpSpPr>
        <p:grpSpPr bwMode="auto">
          <a:xfrm>
            <a:off x="712788" y="3929063"/>
            <a:ext cx="1576387" cy="1728787"/>
            <a:chOff x="3064" y="2624"/>
            <a:chExt cx="889" cy="975"/>
          </a:xfrm>
        </p:grpSpPr>
        <p:sp>
          <p:nvSpPr>
            <p:cNvPr id="81" name="AutoShape 104"/>
            <p:cNvSpPr>
              <a:spLocks noChangeArrowheads="1"/>
            </p:cNvSpPr>
            <p:nvPr/>
          </p:nvSpPr>
          <p:spPr bwMode="auto">
            <a:xfrm rot="-5400000">
              <a:off x="3324" y="2970"/>
              <a:ext cx="666" cy="592"/>
            </a:xfrm>
            <a:prstGeom prst="foldedCorner">
              <a:avLst>
                <a:gd name="adj" fmla="val 20287"/>
              </a:avLst>
            </a:pr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82" name="Freeform 105"/>
            <p:cNvSpPr>
              <a:spLocks/>
            </p:cNvSpPr>
            <p:nvPr/>
          </p:nvSpPr>
          <p:spPr bwMode="auto">
            <a:xfrm>
              <a:off x="3436" y="2965"/>
              <a:ext cx="146" cy="187"/>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83" name="Freeform 106"/>
            <p:cNvSpPr>
              <a:spLocks/>
            </p:cNvSpPr>
            <p:nvPr/>
          </p:nvSpPr>
          <p:spPr bwMode="auto">
            <a:xfrm>
              <a:off x="3436" y="3176"/>
              <a:ext cx="146" cy="18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84" name="Freeform 107"/>
            <p:cNvSpPr>
              <a:spLocks/>
            </p:cNvSpPr>
            <p:nvPr/>
          </p:nvSpPr>
          <p:spPr bwMode="auto">
            <a:xfrm>
              <a:off x="3436" y="3386"/>
              <a:ext cx="146" cy="18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85" name="Freeform 108"/>
            <p:cNvSpPr>
              <a:spLocks/>
            </p:cNvSpPr>
            <p:nvPr/>
          </p:nvSpPr>
          <p:spPr bwMode="auto">
            <a:xfrm rot="16872589" flipH="1">
              <a:off x="3476" y="2625"/>
              <a:ext cx="360" cy="358"/>
            </a:xfrm>
            <a:custGeom>
              <a:avLst/>
              <a:gdLst>
                <a:gd name="T0" fmla="*/ 0 w 903"/>
                <a:gd name="T1" fmla="*/ 0 h 895"/>
                <a:gd name="T2" fmla="*/ 0 w 903"/>
                <a:gd name="T3" fmla="*/ 0 h 895"/>
                <a:gd name="T4" fmla="*/ 0 w 903"/>
                <a:gd name="T5" fmla="*/ 0 h 895"/>
                <a:gd name="T6" fmla="*/ 0 w 903"/>
                <a:gd name="T7" fmla="*/ 0 h 895"/>
                <a:gd name="T8" fmla="*/ 0 w 903"/>
                <a:gd name="T9" fmla="*/ 0 h 895"/>
                <a:gd name="T10" fmla="*/ 0 w 903"/>
                <a:gd name="T11" fmla="*/ 0 h 895"/>
                <a:gd name="T12" fmla="*/ 0 w 903"/>
                <a:gd name="T13" fmla="*/ 0 h 895"/>
                <a:gd name="T14" fmla="*/ 0 w 903"/>
                <a:gd name="T15" fmla="*/ 0 h 895"/>
                <a:gd name="T16" fmla="*/ 0 w 903"/>
                <a:gd name="T17" fmla="*/ 0 h 895"/>
                <a:gd name="T18" fmla="*/ 0 w 903"/>
                <a:gd name="T19" fmla="*/ 0 h 895"/>
                <a:gd name="T20" fmla="*/ 0 w 903"/>
                <a:gd name="T21" fmla="*/ 0 h 895"/>
                <a:gd name="T22" fmla="*/ 0 w 903"/>
                <a:gd name="T23" fmla="*/ 0 h 895"/>
                <a:gd name="T24" fmla="*/ 0 w 903"/>
                <a:gd name="T25" fmla="*/ 0 h 895"/>
                <a:gd name="T26" fmla="*/ 0 w 903"/>
                <a:gd name="T27" fmla="*/ 0 h 895"/>
                <a:gd name="T28" fmla="*/ 0 w 903"/>
                <a:gd name="T29" fmla="*/ 0 h 895"/>
                <a:gd name="T30" fmla="*/ 0 w 903"/>
                <a:gd name="T31" fmla="*/ 0 h 895"/>
                <a:gd name="T32" fmla="*/ 0 w 903"/>
                <a:gd name="T33" fmla="*/ 0 h 895"/>
                <a:gd name="T34" fmla="*/ 0 w 903"/>
                <a:gd name="T35" fmla="*/ 0 h 895"/>
                <a:gd name="T36" fmla="*/ 0 w 903"/>
                <a:gd name="T37" fmla="*/ 0 h 895"/>
                <a:gd name="T38" fmla="*/ 0 w 903"/>
                <a:gd name="T39" fmla="*/ 0 h 895"/>
                <a:gd name="T40" fmla="*/ 0 w 903"/>
                <a:gd name="T41" fmla="*/ 0 h 895"/>
                <a:gd name="T42" fmla="*/ 0 w 903"/>
                <a:gd name="T43" fmla="*/ 0 h 895"/>
                <a:gd name="T44" fmla="*/ 0 w 903"/>
                <a:gd name="T45" fmla="*/ 0 h 895"/>
                <a:gd name="T46" fmla="*/ 0 w 903"/>
                <a:gd name="T47" fmla="*/ 0 h 895"/>
                <a:gd name="T48" fmla="*/ 0 w 903"/>
                <a:gd name="T49" fmla="*/ 0 h 895"/>
                <a:gd name="T50" fmla="*/ 0 w 903"/>
                <a:gd name="T51" fmla="*/ 0 h 895"/>
                <a:gd name="T52" fmla="*/ 0 w 903"/>
                <a:gd name="T53" fmla="*/ 0 h 895"/>
                <a:gd name="T54" fmla="*/ 0 w 903"/>
                <a:gd name="T55" fmla="*/ 0 h 895"/>
                <a:gd name="T56" fmla="*/ 0 w 903"/>
                <a:gd name="T57" fmla="*/ 0 h 895"/>
                <a:gd name="T58" fmla="*/ 0 w 903"/>
                <a:gd name="T59" fmla="*/ 0 h 895"/>
                <a:gd name="T60" fmla="*/ 0 w 903"/>
                <a:gd name="T61" fmla="*/ 0 h 895"/>
                <a:gd name="T62" fmla="*/ 0 w 903"/>
                <a:gd name="T63" fmla="*/ 0 h 89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03"/>
                <a:gd name="T97" fmla="*/ 0 h 895"/>
                <a:gd name="T98" fmla="*/ 903 w 903"/>
                <a:gd name="T99" fmla="*/ 895 h 89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03" h="895">
                  <a:moveTo>
                    <a:pt x="711" y="97"/>
                  </a:moveTo>
                  <a:lnTo>
                    <a:pt x="711" y="95"/>
                  </a:lnTo>
                  <a:lnTo>
                    <a:pt x="715" y="95"/>
                  </a:lnTo>
                  <a:lnTo>
                    <a:pt x="718" y="103"/>
                  </a:lnTo>
                  <a:lnTo>
                    <a:pt x="724" y="109"/>
                  </a:lnTo>
                  <a:lnTo>
                    <a:pt x="730" y="116"/>
                  </a:lnTo>
                  <a:lnTo>
                    <a:pt x="735" y="126"/>
                  </a:lnTo>
                  <a:lnTo>
                    <a:pt x="741" y="131"/>
                  </a:lnTo>
                  <a:lnTo>
                    <a:pt x="747" y="141"/>
                  </a:lnTo>
                  <a:lnTo>
                    <a:pt x="751" y="145"/>
                  </a:lnTo>
                  <a:lnTo>
                    <a:pt x="754" y="150"/>
                  </a:lnTo>
                  <a:lnTo>
                    <a:pt x="758" y="154"/>
                  </a:lnTo>
                  <a:lnTo>
                    <a:pt x="762" y="158"/>
                  </a:lnTo>
                  <a:lnTo>
                    <a:pt x="764" y="164"/>
                  </a:lnTo>
                  <a:lnTo>
                    <a:pt x="768" y="167"/>
                  </a:lnTo>
                  <a:lnTo>
                    <a:pt x="772" y="171"/>
                  </a:lnTo>
                  <a:lnTo>
                    <a:pt x="775" y="175"/>
                  </a:lnTo>
                  <a:lnTo>
                    <a:pt x="777" y="181"/>
                  </a:lnTo>
                  <a:lnTo>
                    <a:pt x="781" y="185"/>
                  </a:lnTo>
                  <a:lnTo>
                    <a:pt x="785" y="188"/>
                  </a:lnTo>
                  <a:lnTo>
                    <a:pt x="789" y="194"/>
                  </a:lnTo>
                  <a:lnTo>
                    <a:pt x="791" y="198"/>
                  </a:lnTo>
                  <a:lnTo>
                    <a:pt x="796" y="204"/>
                  </a:lnTo>
                  <a:lnTo>
                    <a:pt x="798" y="207"/>
                  </a:lnTo>
                  <a:lnTo>
                    <a:pt x="802" y="213"/>
                  </a:lnTo>
                  <a:lnTo>
                    <a:pt x="806" y="217"/>
                  </a:lnTo>
                  <a:lnTo>
                    <a:pt x="810" y="221"/>
                  </a:lnTo>
                  <a:lnTo>
                    <a:pt x="813" y="226"/>
                  </a:lnTo>
                  <a:lnTo>
                    <a:pt x="817" y="232"/>
                  </a:lnTo>
                  <a:lnTo>
                    <a:pt x="821" y="236"/>
                  </a:lnTo>
                  <a:lnTo>
                    <a:pt x="823" y="240"/>
                  </a:lnTo>
                  <a:lnTo>
                    <a:pt x="827" y="243"/>
                  </a:lnTo>
                  <a:lnTo>
                    <a:pt x="830" y="249"/>
                  </a:lnTo>
                  <a:lnTo>
                    <a:pt x="832" y="253"/>
                  </a:lnTo>
                  <a:lnTo>
                    <a:pt x="836" y="257"/>
                  </a:lnTo>
                  <a:lnTo>
                    <a:pt x="840" y="262"/>
                  </a:lnTo>
                  <a:lnTo>
                    <a:pt x="844" y="266"/>
                  </a:lnTo>
                  <a:lnTo>
                    <a:pt x="846" y="270"/>
                  </a:lnTo>
                  <a:lnTo>
                    <a:pt x="849" y="276"/>
                  </a:lnTo>
                  <a:lnTo>
                    <a:pt x="853" y="278"/>
                  </a:lnTo>
                  <a:lnTo>
                    <a:pt x="855" y="283"/>
                  </a:lnTo>
                  <a:lnTo>
                    <a:pt x="863" y="291"/>
                  </a:lnTo>
                  <a:lnTo>
                    <a:pt x="868" y="300"/>
                  </a:lnTo>
                  <a:lnTo>
                    <a:pt x="872" y="306"/>
                  </a:lnTo>
                  <a:lnTo>
                    <a:pt x="878" y="314"/>
                  </a:lnTo>
                  <a:lnTo>
                    <a:pt x="884" y="319"/>
                  </a:lnTo>
                  <a:lnTo>
                    <a:pt x="889" y="327"/>
                  </a:lnTo>
                  <a:lnTo>
                    <a:pt x="891" y="333"/>
                  </a:lnTo>
                  <a:lnTo>
                    <a:pt x="897" y="337"/>
                  </a:lnTo>
                  <a:lnTo>
                    <a:pt x="901" y="342"/>
                  </a:lnTo>
                  <a:lnTo>
                    <a:pt x="903" y="346"/>
                  </a:lnTo>
                  <a:lnTo>
                    <a:pt x="901" y="348"/>
                  </a:lnTo>
                  <a:lnTo>
                    <a:pt x="863" y="688"/>
                  </a:lnTo>
                  <a:lnTo>
                    <a:pt x="574" y="895"/>
                  </a:lnTo>
                  <a:lnTo>
                    <a:pt x="196" y="787"/>
                  </a:lnTo>
                  <a:lnTo>
                    <a:pt x="460" y="610"/>
                  </a:lnTo>
                  <a:lnTo>
                    <a:pt x="513" y="388"/>
                  </a:lnTo>
                  <a:lnTo>
                    <a:pt x="300" y="352"/>
                  </a:lnTo>
                  <a:lnTo>
                    <a:pt x="0" y="553"/>
                  </a:lnTo>
                  <a:lnTo>
                    <a:pt x="21" y="213"/>
                  </a:lnTo>
                  <a:lnTo>
                    <a:pt x="340" y="0"/>
                  </a:lnTo>
                  <a:lnTo>
                    <a:pt x="711" y="97"/>
                  </a:lnTo>
                  <a:close/>
                </a:path>
              </a:pathLst>
            </a:custGeom>
            <a:solidFill>
              <a:srgbClr val="969696"/>
            </a:solidFill>
            <a:ln w="9525">
              <a:solidFill>
                <a:schemeClr val="bg1"/>
              </a:solidFill>
              <a:round/>
              <a:headEnd/>
              <a:tailEnd/>
            </a:ln>
          </p:spPr>
          <p:txBody>
            <a:bodyPr/>
            <a:lstStyle/>
            <a:p>
              <a:endParaRPr lang="en-US"/>
            </a:p>
          </p:txBody>
        </p:sp>
        <p:sp>
          <p:nvSpPr>
            <p:cNvPr id="86" name="Freeform 109"/>
            <p:cNvSpPr>
              <a:spLocks/>
            </p:cNvSpPr>
            <p:nvPr/>
          </p:nvSpPr>
          <p:spPr bwMode="auto">
            <a:xfrm rot="16872589" flipH="1">
              <a:off x="3094" y="3298"/>
              <a:ext cx="87" cy="95"/>
            </a:xfrm>
            <a:custGeom>
              <a:avLst/>
              <a:gdLst>
                <a:gd name="T0" fmla="*/ 0 w 216"/>
                <a:gd name="T1" fmla="*/ 0 h 240"/>
                <a:gd name="T2" fmla="*/ 0 w 216"/>
                <a:gd name="T3" fmla="*/ 0 h 240"/>
                <a:gd name="T4" fmla="*/ 0 w 216"/>
                <a:gd name="T5" fmla="*/ 0 h 240"/>
                <a:gd name="T6" fmla="*/ 0 w 216"/>
                <a:gd name="T7" fmla="*/ 0 h 240"/>
                <a:gd name="T8" fmla="*/ 0 w 216"/>
                <a:gd name="T9" fmla="*/ 0 h 240"/>
                <a:gd name="T10" fmla="*/ 0 w 216"/>
                <a:gd name="T11" fmla="*/ 0 h 240"/>
                <a:gd name="T12" fmla="*/ 0 w 216"/>
                <a:gd name="T13" fmla="*/ 0 h 240"/>
                <a:gd name="T14" fmla="*/ 0 w 216"/>
                <a:gd name="T15" fmla="*/ 0 h 240"/>
                <a:gd name="T16" fmla="*/ 0 60000 65536"/>
                <a:gd name="T17" fmla="*/ 0 60000 65536"/>
                <a:gd name="T18" fmla="*/ 0 60000 65536"/>
                <a:gd name="T19" fmla="*/ 0 60000 65536"/>
                <a:gd name="T20" fmla="*/ 0 60000 65536"/>
                <a:gd name="T21" fmla="*/ 0 60000 65536"/>
                <a:gd name="T22" fmla="*/ 0 60000 65536"/>
                <a:gd name="T23" fmla="*/ 0 60000 65536"/>
                <a:gd name="T24" fmla="*/ 0 w 216"/>
                <a:gd name="T25" fmla="*/ 0 h 240"/>
                <a:gd name="T26" fmla="*/ 216 w 216"/>
                <a:gd name="T27" fmla="*/ 240 h 24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 h="240">
                  <a:moveTo>
                    <a:pt x="0" y="236"/>
                  </a:moveTo>
                  <a:lnTo>
                    <a:pt x="21" y="108"/>
                  </a:lnTo>
                  <a:lnTo>
                    <a:pt x="216" y="0"/>
                  </a:lnTo>
                  <a:lnTo>
                    <a:pt x="209" y="95"/>
                  </a:lnTo>
                  <a:lnTo>
                    <a:pt x="66" y="167"/>
                  </a:lnTo>
                  <a:lnTo>
                    <a:pt x="61" y="240"/>
                  </a:lnTo>
                  <a:lnTo>
                    <a:pt x="0" y="236"/>
                  </a:lnTo>
                  <a:close/>
                </a:path>
              </a:pathLst>
            </a:custGeom>
            <a:solidFill>
              <a:srgbClr val="969696"/>
            </a:solidFill>
            <a:ln w="9525">
              <a:solidFill>
                <a:schemeClr val="bg1"/>
              </a:solidFill>
              <a:round/>
              <a:headEnd/>
              <a:tailEnd/>
            </a:ln>
          </p:spPr>
          <p:txBody>
            <a:bodyPr/>
            <a:lstStyle/>
            <a:p>
              <a:endParaRPr lang="en-US"/>
            </a:p>
          </p:txBody>
        </p:sp>
        <p:sp>
          <p:nvSpPr>
            <p:cNvPr id="87" name="Freeform 110"/>
            <p:cNvSpPr>
              <a:spLocks/>
            </p:cNvSpPr>
            <p:nvPr/>
          </p:nvSpPr>
          <p:spPr bwMode="auto">
            <a:xfrm rot="16872589" flipH="1">
              <a:off x="3608" y="2676"/>
              <a:ext cx="183" cy="107"/>
            </a:xfrm>
            <a:custGeom>
              <a:avLst/>
              <a:gdLst>
                <a:gd name="T0" fmla="*/ 0 w 458"/>
                <a:gd name="T1" fmla="*/ 0 h 268"/>
                <a:gd name="T2" fmla="*/ 0 w 458"/>
                <a:gd name="T3" fmla="*/ 0 h 268"/>
                <a:gd name="T4" fmla="*/ 0 w 458"/>
                <a:gd name="T5" fmla="*/ 0 h 268"/>
                <a:gd name="T6" fmla="*/ 0 w 458"/>
                <a:gd name="T7" fmla="*/ 0 h 268"/>
                <a:gd name="T8" fmla="*/ 0 w 458"/>
                <a:gd name="T9" fmla="*/ 0 h 268"/>
                <a:gd name="T10" fmla="*/ 0 w 458"/>
                <a:gd name="T11" fmla="*/ 0 h 268"/>
                <a:gd name="T12" fmla="*/ 0 w 458"/>
                <a:gd name="T13" fmla="*/ 0 h 268"/>
                <a:gd name="T14" fmla="*/ 0 w 458"/>
                <a:gd name="T15" fmla="*/ 0 h 268"/>
                <a:gd name="T16" fmla="*/ 0 60000 65536"/>
                <a:gd name="T17" fmla="*/ 0 60000 65536"/>
                <a:gd name="T18" fmla="*/ 0 60000 65536"/>
                <a:gd name="T19" fmla="*/ 0 60000 65536"/>
                <a:gd name="T20" fmla="*/ 0 60000 65536"/>
                <a:gd name="T21" fmla="*/ 0 60000 65536"/>
                <a:gd name="T22" fmla="*/ 0 60000 65536"/>
                <a:gd name="T23" fmla="*/ 0 60000 65536"/>
                <a:gd name="T24" fmla="*/ 0 w 458"/>
                <a:gd name="T25" fmla="*/ 0 h 268"/>
                <a:gd name="T26" fmla="*/ 458 w 458"/>
                <a:gd name="T27" fmla="*/ 268 h 26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58" h="268">
                  <a:moveTo>
                    <a:pt x="0" y="175"/>
                  </a:moveTo>
                  <a:lnTo>
                    <a:pt x="287" y="0"/>
                  </a:lnTo>
                  <a:lnTo>
                    <a:pt x="458" y="38"/>
                  </a:lnTo>
                  <a:lnTo>
                    <a:pt x="435" y="122"/>
                  </a:lnTo>
                  <a:lnTo>
                    <a:pt x="291" y="93"/>
                  </a:lnTo>
                  <a:lnTo>
                    <a:pt x="30" y="268"/>
                  </a:lnTo>
                  <a:lnTo>
                    <a:pt x="0" y="175"/>
                  </a:lnTo>
                  <a:close/>
                </a:path>
              </a:pathLst>
            </a:custGeom>
            <a:solidFill>
              <a:srgbClr val="969696"/>
            </a:solidFill>
            <a:ln w="9525">
              <a:solidFill>
                <a:schemeClr val="bg1"/>
              </a:solidFill>
              <a:round/>
              <a:headEnd/>
              <a:tailEnd/>
            </a:ln>
          </p:spPr>
          <p:txBody>
            <a:bodyPr/>
            <a:lstStyle/>
            <a:p>
              <a:endParaRPr lang="en-US"/>
            </a:p>
          </p:txBody>
        </p:sp>
        <p:sp>
          <p:nvSpPr>
            <p:cNvPr id="88" name="Freeform 111"/>
            <p:cNvSpPr>
              <a:spLocks/>
            </p:cNvSpPr>
            <p:nvPr/>
          </p:nvSpPr>
          <p:spPr bwMode="auto">
            <a:xfrm rot="16872589" flipH="1">
              <a:off x="3690" y="2813"/>
              <a:ext cx="258" cy="118"/>
            </a:xfrm>
            <a:custGeom>
              <a:avLst/>
              <a:gdLst>
                <a:gd name="T0" fmla="*/ 0 w 646"/>
                <a:gd name="T1" fmla="*/ 0 h 296"/>
                <a:gd name="T2" fmla="*/ 0 w 646"/>
                <a:gd name="T3" fmla="*/ 0 h 296"/>
                <a:gd name="T4" fmla="*/ 0 w 646"/>
                <a:gd name="T5" fmla="*/ 0 h 296"/>
                <a:gd name="T6" fmla="*/ 0 w 646"/>
                <a:gd name="T7" fmla="*/ 0 h 296"/>
                <a:gd name="T8" fmla="*/ 0 w 646"/>
                <a:gd name="T9" fmla="*/ 0 h 296"/>
                <a:gd name="T10" fmla="*/ 0 w 646"/>
                <a:gd name="T11" fmla="*/ 0 h 296"/>
                <a:gd name="T12" fmla="*/ 0 w 646"/>
                <a:gd name="T13" fmla="*/ 0 h 296"/>
                <a:gd name="T14" fmla="*/ 0 w 646"/>
                <a:gd name="T15" fmla="*/ 0 h 296"/>
                <a:gd name="T16" fmla="*/ 0 60000 65536"/>
                <a:gd name="T17" fmla="*/ 0 60000 65536"/>
                <a:gd name="T18" fmla="*/ 0 60000 65536"/>
                <a:gd name="T19" fmla="*/ 0 60000 65536"/>
                <a:gd name="T20" fmla="*/ 0 60000 65536"/>
                <a:gd name="T21" fmla="*/ 0 60000 65536"/>
                <a:gd name="T22" fmla="*/ 0 60000 65536"/>
                <a:gd name="T23" fmla="*/ 0 60000 65536"/>
                <a:gd name="T24" fmla="*/ 0 w 646"/>
                <a:gd name="T25" fmla="*/ 0 h 296"/>
                <a:gd name="T26" fmla="*/ 646 w 646"/>
                <a:gd name="T27" fmla="*/ 296 h 2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46" h="296">
                  <a:moveTo>
                    <a:pt x="0" y="89"/>
                  </a:moveTo>
                  <a:lnTo>
                    <a:pt x="351" y="203"/>
                  </a:lnTo>
                  <a:lnTo>
                    <a:pt x="646" y="0"/>
                  </a:lnTo>
                  <a:lnTo>
                    <a:pt x="646" y="79"/>
                  </a:lnTo>
                  <a:lnTo>
                    <a:pt x="351" y="296"/>
                  </a:lnTo>
                  <a:lnTo>
                    <a:pt x="34" y="195"/>
                  </a:lnTo>
                  <a:lnTo>
                    <a:pt x="0" y="89"/>
                  </a:lnTo>
                  <a:close/>
                </a:path>
              </a:pathLst>
            </a:custGeom>
            <a:solidFill>
              <a:srgbClr val="969696"/>
            </a:solidFill>
            <a:ln w="9525">
              <a:solidFill>
                <a:schemeClr val="bg1"/>
              </a:solidFill>
              <a:round/>
              <a:headEnd/>
              <a:tailEnd/>
            </a:ln>
          </p:spPr>
          <p:txBody>
            <a:bodyPr/>
            <a:lstStyle/>
            <a:p>
              <a:endParaRPr lang="en-US"/>
            </a:p>
          </p:txBody>
        </p:sp>
        <p:sp>
          <p:nvSpPr>
            <p:cNvPr id="89" name="Freeform 112"/>
            <p:cNvSpPr>
              <a:spLocks/>
            </p:cNvSpPr>
            <p:nvPr/>
          </p:nvSpPr>
          <p:spPr bwMode="auto">
            <a:xfrm rot="16872589" flipH="1">
              <a:off x="3154" y="3060"/>
              <a:ext cx="547" cy="327"/>
            </a:xfrm>
            <a:custGeom>
              <a:avLst/>
              <a:gdLst>
                <a:gd name="T0" fmla="*/ 0 w 1370"/>
                <a:gd name="T1" fmla="*/ 0 h 821"/>
                <a:gd name="T2" fmla="*/ 0 w 1370"/>
                <a:gd name="T3" fmla="*/ 0 h 821"/>
                <a:gd name="T4" fmla="*/ 0 w 1370"/>
                <a:gd name="T5" fmla="*/ 0 h 821"/>
                <a:gd name="T6" fmla="*/ 0 w 1370"/>
                <a:gd name="T7" fmla="*/ 0 h 821"/>
                <a:gd name="T8" fmla="*/ 0 w 1370"/>
                <a:gd name="T9" fmla="*/ 0 h 821"/>
                <a:gd name="T10" fmla="*/ 0 w 1370"/>
                <a:gd name="T11" fmla="*/ 0 h 821"/>
                <a:gd name="T12" fmla="*/ 0 w 1370"/>
                <a:gd name="T13" fmla="*/ 0 h 821"/>
                <a:gd name="T14" fmla="*/ 0 w 1370"/>
                <a:gd name="T15" fmla="*/ 0 h 821"/>
                <a:gd name="T16" fmla="*/ 0 w 1370"/>
                <a:gd name="T17" fmla="*/ 0 h 821"/>
                <a:gd name="T18" fmla="*/ 0 w 1370"/>
                <a:gd name="T19" fmla="*/ 0 h 8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70"/>
                <a:gd name="T31" fmla="*/ 0 h 821"/>
                <a:gd name="T32" fmla="*/ 1370 w 1370"/>
                <a:gd name="T33" fmla="*/ 821 h 8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70" h="821">
                  <a:moveTo>
                    <a:pt x="17" y="692"/>
                  </a:moveTo>
                  <a:lnTo>
                    <a:pt x="909" y="103"/>
                  </a:lnTo>
                  <a:lnTo>
                    <a:pt x="1163" y="124"/>
                  </a:lnTo>
                  <a:lnTo>
                    <a:pt x="1370" y="0"/>
                  </a:lnTo>
                  <a:lnTo>
                    <a:pt x="1370" y="87"/>
                  </a:lnTo>
                  <a:lnTo>
                    <a:pt x="1188" y="200"/>
                  </a:lnTo>
                  <a:lnTo>
                    <a:pt x="930" y="175"/>
                  </a:lnTo>
                  <a:lnTo>
                    <a:pt x="0" y="821"/>
                  </a:lnTo>
                  <a:lnTo>
                    <a:pt x="17" y="692"/>
                  </a:lnTo>
                  <a:close/>
                </a:path>
              </a:pathLst>
            </a:custGeom>
            <a:solidFill>
              <a:srgbClr val="969696"/>
            </a:solidFill>
            <a:ln w="9525">
              <a:solidFill>
                <a:schemeClr val="bg1"/>
              </a:solidFill>
              <a:round/>
              <a:headEnd/>
              <a:tailEnd/>
            </a:ln>
          </p:spPr>
          <p:txBody>
            <a:bodyPr/>
            <a:lstStyle/>
            <a:p>
              <a:endParaRPr lang="en-US"/>
            </a:p>
          </p:txBody>
        </p:sp>
        <p:sp>
          <p:nvSpPr>
            <p:cNvPr id="90" name="Freeform 113"/>
            <p:cNvSpPr>
              <a:spLocks/>
            </p:cNvSpPr>
            <p:nvPr/>
          </p:nvSpPr>
          <p:spPr bwMode="auto">
            <a:xfrm rot="16872589" flipH="1">
              <a:off x="3045" y="3222"/>
              <a:ext cx="250" cy="211"/>
            </a:xfrm>
            <a:custGeom>
              <a:avLst/>
              <a:gdLst>
                <a:gd name="T0" fmla="*/ 0 w 625"/>
                <a:gd name="T1" fmla="*/ 0 h 528"/>
                <a:gd name="T2" fmla="*/ 0 w 625"/>
                <a:gd name="T3" fmla="*/ 0 h 528"/>
                <a:gd name="T4" fmla="*/ 0 w 625"/>
                <a:gd name="T5" fmla="*/ 0 h 528"/>
                <a:gd name="T6" fmla="*/ 0 w 625"/>
                <a:gd name="T7" fmla="*/ 0 h 528"/>
                <a:gd name="T8" fmla="*/ 0 w 625"/>
                <a:gd name="T9" fmla="*/ 0 h 528"/>
                <a:gd name="T10" fmla="*/ 0 w 625"/>
                <a:gd name="T11" fmla="*/ 0 h 528"/>
                <a:gd name="T12" fmla="*/ 0 w 625"/>
                <a:gd name="T13" fmla="*/ 0 h 528"/>
                <a:gd name="T14" fmla="*/ 0 w 625"/>
                <a:gd name="T15" fmla="*/ 0 h 528"/>
                <a:gd name="T16" fmla="*/ 0 w 625"/>
                <a:gd name="T17" fmla="*/ 0 h 528"/>
                <a:gd name="T18" fmla="*/ 0 w 625"/>
                <a:gd name="T19" fmla="*/ 0 h 528"/>
                <a:gd name="T20" fmla="*/ 0 w 625"/>
                <a:gd name="T21" fmla="*/ 0 h 528"/>
                <a:gd name="T22" fmla="*/ 0 w 625"/>
                <a:gd name="T23" fmla="*/ 0 h 528"/>
                <a:gd name="T24" fmla="*/ 0 w 625"/>
                <a:gd name="T25" fmla="*/ 0 h 528"/>
                <a:gd name="T26" fmla="*/ 0 w 625"/>
                <a:gd name="T27" fmla="*/ 0 h 528"/>
                <a:gd name="T28" fmla="*/ 0 w 625"/>
                <a:gd name="T29" fmla="*/ 0 h 528"/>
                <a:gd name="T30" fmla="*/ 0 w 625"/>
                <a:gd name="T31" fmla="*/ 0 h 528"/>
                <a:gd name="T32" fmla="*/ 0 w 625"/>
                <a:gd name="T33" fmla="*/ 0 h 528"/>
                <a:gd name="T34" fmla="*/ 0 w 625"/>
                <a:gd name="T35" fmla="*/ 0 h 528"/>
                <a:gd name="T36" fmla="*/ 0 w 625"/>
                <a:gd name="T37" fmla="*/ 0 h 528"/>
                <a:gd name="T38" fmla="*/ 0 w 625"/>
                <a:gd name="T39" fmla="*/ 0 h 528"/>
                <a:gd name="T40" fmla="*/ 0 w 625"/>
                <a:gd name="T41" fmla="*/ 0 h 528"/>
                <a:gd name="T42" fmla="*/ 0 w 625"/>
                <a:gd name="T43" fmla="*/ 0 h 528"/>
                <a:gd name="T44" fmla="*/ 0 w 625"/>
                <a:gd name="T45" fmla="*/ 0 h 528"/>
                <a:gd name="T46" fmla="*/ 0 w 625"/>
                <a:gd name="T47" fmla="*/ 0 h 528"/>
                <a:gd name="T48" fmla="*/ 0 w 625"/>
                <a:gd name="T49" fmla="*/ 0 h 528"/>
                <a:gd name="T50" fmla="*/ 0 w 625"/>
                <a:gd name="T51" fmla="*/ 0 h 528"/>
                <a:gd name="T52" fmla="*/ 0 w 625"/>
                <a:gd name="T53" fmla="*/ 0 h 528"/>
                <a:gd name="T54" fmla="*/ 0 w 625"/>
                <a:gd name="T55" fmla="*/ 0 h 528"/>
                <a:gd name="T56" fmla="*/ 0 w 625"/>
                <a:gd name="T57" fmla="*/ 0 h 528"/>
                <a:gd name="T58" fmla="*/ 0 w 625"/>
                <a:gd name="T59" fmla="*/ 0 h 528"/>
                <a:gd name="T60" fmla="*/ 0 w 625"/>
                <a:gd name="T61" fmla="*/ 0 h 528"/>
                <a:gd name="T62" fmla="*/ 0 w 625"/>
                <a:gd name="T63" fmla="*/ 0 h 528"/>
                <a:gd name="T64" fmla="*/ 0 w 625"/>
                <a:gd name="T65" fmla="*/ 0 h 528"/>
                <a:gd name="T66" fmla="*/ 0 w 625"/>
                <a:gd name="T67" fmla="*/ 0 h 528"/>
                <a:gd name="T68" fmla="*/ 0 w 625"/>
                <a:gd name="T69" fmla="*/ 0 h 528"/>
                <a:gd name="T70" fmla="*/ 0 w 625"/>
                <a:gd name="T71" fmla="*/ 0 h 528"/>
                <a:gd name="T72" fmla="*/ 0 w 625"/>
                <a:gd name="T73" fmla="*/ 0 h 528"/>
                <a:gd name="T74" fmla="*/ 0 w 625"/>
                <a:gd name="T75" fmla="*/ 0 h 528"/>
                <a:gd name="T76" fmla="*/ 0 w 625"/>
                <a:gd name="T77" fmla="*/ 0 h 528"/>
                <a:gd name="T78" fmla="*/ 0 w 625"/>
                <a:gd name="T79" fmla="*/ 0 h 528"/>
                <a:gd name="T80" fmla="*/ 0 w 625"/>
                <a:gd name="T81" fmla="*/ 0 h 528"/>
                <a:gd name="T82" fmla="*/ 0 w 625"/>
                <a:gd name="T83" fmla="*/ 0 h 52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625"/>
                <a:gd name="T127" fmla="*/ 0 h 528"/>
                <a:gd name="T128" fmla="*/ 625 w 625"/>
                <a:gd name="T129" fmla="*/ 528 h 52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625" h="528">
                  <a:moveTo>
                    <a:pt x="148" y="500"/>
                  </a:moveTo>
                  <a:lnTo>
                    <a:pt x="144" y="496"/>
                  </a:lnTo>
                  <a:lnTo>
                    <a:pt x="139" y="490"/>
                  </a:lnTo>
                  <a:lnTo>
                    <a:pt x="137" y="486"/>
                  </a:lnTo>
                  <a:lnTo>
                    <a:pt x="131" y="481"/>
                  </a:lnTo>
                  <a:lnTo>
                    <a:pt x="127" y="475"/>
                  </a:lnTo>
                  <a:lnTo>
                    <a:pt x="123" y="469"/>
                  </a:lnTo>
                  <a:lnTo>
                    <a:pt x="118" y="464"/>
                  </a:lnTo>
                  <a:lnTo>
                    <a:pt x="114" y="458"/>
                  </a:lnTo>
                  <a:lnTo>
                    <a:pt x="106" y="450"/>
                  </a:lnTo>
                  <a:lnTo>
                    <a:pt x="102" y="443"/>
                  </a:lnTo>
                  <a:lnTo>
                    <a:pt x="97" y="437"/>
                  </a:lnTo>
                  <a:lnTo>
                    <a:pt x="91" y="429"/>
                  </a:lnTo>
                  <a:lnTo>
                    <a:pt x="85" y="424"/>
                  </a:lnTo>
                  <a:lnTo>
                    <a:pt x="80" y="418"/>
                  </a:lnTo>
                  <a:lnTo>
                    <a:pt x="74" y="410"/>
                  </a:lnTo>
                  <a:lnTo>
                    <a:pt x="68" y="405"/>
                  </a:lnTo>
                  <a:lnTo>
                    <a:pt x="63" y="397"/>
                  </a:lnTo>
                  <a:lnTo>
                    <a:pt x="57" y="390"/>
                  </a:lnTo>
                  <a:lnTo>
                    <a:pt x="51" y="384"/>
                  </a:lnTo>
                  <a:lnTo>
                    <a:pt x="47" y="376"/>
                  </a:lnTo>
                  <a:lnTo>
                    <a:pt x="40" y="369"/>
                  </a:lnTo>
                  <a:lnTo>
                    <a:pt x="36" y="363"/>
                  </a:lnTo>
                  <a:lnTo>
                    <a:pt x="30" y="357"/>
                  </a:lnTo>
                  <a:lnTo>
                    <a:pt x="26" y="352"/>
                  </a:lnTo>
                  <a:lnTo>
                    <a:pt x="23" y="346"/>
                  </a:lnTo>
                  <a:lnTo>
                    <a:pt x="17" y="340"/>
                  </a:lnTo>
                  <a:lnTo>
                    <a:pt x="13" y="336"/>
                  </a:lnTo>
                  <a:lnTo>
                    <a:pt x="11" y="333"/>
                  </a:lnTo>
                  <a:lnTo>
                    <a:pt x="5" y="327"/>
                  </a:lnTo>
                  <a:lnTo>
                    <a:pt x="4" y="325"/>
                  </a:lnTo>
                  <a:lnTo>
                    <a:pt x="2" y="321"/>
                  </a:lnTo>
                  <a:lnTo>
                    <a:pt x="0" y="319"/>
                  </a:lnTo>
                  <a:lnTo>
                    <a:pt x="2" y="314"/>
                  </a:lnTo>
                  <a:lnTo>
                    <a:pt x="2" y="308"/>
                  </a:lnTo>
                  <a:lnTo>
                    <a:pt x="4" y="302"/>
                  </a:lnTo>
                  <a:lnTo>
                    <a:pt x="5" y="296"/>
                  </a:lnTo>
                  <a:lnTo>
                    <a:pt x="9" y="289"/>
                  </a:lnTo>
                  <a:lnTo>
                    <a:pt x="11" y="281"/>
                  </a:lnTo>
                  <a:lnTo>
                    <a:pt x="13" y="274"/>
                  </a:lnTo>
                  <a:lnTo>
                    <a:pt x="17" y="266"/>
                  </a:lnTo>
                  <a:lnTo>
                    <a:pt x="17" y="260"/>
                  </a:lnTo>
                  <a:lnTo>
                    <a:pt x="19" y="257"/>
                  </a:lnTo>
                  <a:lnTo>
                    <a:pt x="19" y="253"/>
                  </a:lnTo>
                  <a:lnTo>
                    <a:pt x="21" y="247"/>
                  </a:lnTo>
                  <a:lnTo>
                    <a:pt x="23" y="243"/>
                  </a:lnTo>
                  <a:lnTo>
                    <a:pt x="24" y="239"/>
                  </a:lnTo>
                  <a:lnTo>
                    <a:pt x="24" y="236"/>
                  </a:lnTo>
                  <a:lnTo>
                    <a:pt x="26" y="230"/>
                  </a:lnTo>
                  <a:lnTo>
                    <a:pt x="28" y="226"/>
                  </a:lnTo>
                  <a:lnTo>
                    <a:pt x="30" y="222"/>
                  </a:lnTo>
                  <a:lnTo>
                    <a:pt x="30" y="217"/>
                  </a:lnTo>
                  <a:lnTo>
                    <a:pt x="32" y="213"/>
                  </a:lnTo>
                  <a:lnTo>
                    <a:pt x="34" y="207"/>
                  </a:lnTo>
                  <a:lnTo>
                    <a:pt x="36" y="201"/>
                  </a:lnTo>
                  <a:lnTo>
                    <a:pt x="36" y="198"/>
                  </a:lnTo>
                  <a:lnTo>
                    <a:pt x="38" y="194"/>
                  </a:lnTo>
                  <a:lnTo>
                    <a:pt x="40" y="190"/>
                  </a:lnTo>
                  <a:lnTo>
                    <a:pt x="42" y="184"/>
                  </a:lnTo>
                  <a:lnTo>
                    <a:pt x="42" y="181"/>
                  </a:lnTo>
                  <a:lnTo>
                    <a:pt x="43" y="177"/>
                  </a:lnTo>
                  <a:lnTo>
                    <a:pt x="45" y="167"/>
                  </a:lnTo>
                  <a:lnTo>
                    <a:pt x="49" y="160"/>
                  </a:lnTo>
                  <a:lnTo>
                    <a:pt x="51" y="152"/>
                  </a:lnTo>
                  <a:lnTo>
                    <a:pt x="53" y="144"/>
                  </a:lnTo>
                  <a:lnTo>
                    <a:pt x="57" y="137"/>
                  </a:lnTo>
                  <a:lnTo>
                    <a:pt x="59" y="131"/>
                  </a:lnTo>
                  <a:lnTo>
                    <a:pt x="59" y="124"/>
                  </a:lnTo>
                  <a:lnTo>
                    <a:pt x="61" y="120"/>
                  </a:lnTo>
                  <a:lnTo>
                    <a:pt x="63" y="114"/>
                  </a:lnTo>
                  <a:lnTo>
                    <a:pt x="63" y="112"/>
                  </a:lnTo>
                  <a:lnTo>
                    <a:pt x="64" y="106"/>
                  </a:lnTo>
                  <a:lnTo>
                    <a:pt x="66" y="105"/>
                  </a:lnTo>
                  <a:lnTo>
                    <a:pt x="283" y="0"/>
                  </a:lnTo>
                  <a:lnTo>
                    <a:pt x="484" y="57"/>
                  </a:lnTo>
                  <a:lnTo>
                    <a:pt x="264" y="173"/>
                  </a:lnTo>
                  <a:lnTo>
                    <a:pt x="239" y="315"/>
                  </a:lnTo>
                  <a:lnTo>
                    <a:pt x="401" y="334"/>
                  </a:lnTo>
                  <a:lnTo>
                    <a:pt x="625" y="205"/>
                  </a:lnTo>
                  <a:lnTo>
                    <a:pt x="625" y="405"/>
                  </a:lnTo>
                  <a:lnTo>
                    <a:pt x="418" y="528"/>
                  </a:lnTo>
                  <a:lnTo>
                    <a:pt x="150" y="498"/>
                  </a:lnTo>
                  <a:lnTo>
                    <a:pt x="148" y="500"/>
                  </a:lnTo>
                  <a:close/>
                </a:path>
              </a:pathLst>
            </a:custGeom>
            <a:solidFill>
              <a:srgbClr val="969696"/>
            </a:solidFill>
            <a:ln w="9525">
              <a:solidFill>
                <a:schemeClr val="bg1"/>
              </a:solidFill>
              <a:round/>
              <a:headEnd/>
              <a:tailEnd/>
            </a:ln>
          </p:spPr>
          <p:txBody>
            <a:bodyPr/>
            <a:lstStyle/>
            <a:p>
              <a:endParaRPr lang="en-US"/>
            </a:p>
          </p:txBody>
        </p:sp>
        <p:sp>
          <p:nvSpPr>
            <p:cNvPr id="91" name="Freeform 114"/>
            <p:cNvSpPr>
              <a:spLocks/>
            </p:cNvSpPr>
            <p:nvPr/>
          </p:nvSpPr>
          <p:spPr bwMode="auto">
            <a:xfrm rot="16872589" flipH="1">
              <a:off x="3195" y="2940"/>
              <a:ext cx="409" cy="296"/>
            </a:xfrm>
            <a:custGeom>
              <a:avLst/>
              <a:gdLst>
                <a:gd name="T0" fmla="*/ 0 w 1024"/>
                <a:gd name="T1" fmla="*/ 0 h 739"/>
                <a:gd name="T2" fmla="*/ 0 w 1024"/>
                <a:gd name="T3" fmla="*/ 0 h 739"/>
                <a:gd name="T4" fmla="*/ 0 w 1024"/>
                <a:gd name="T5" fmla="*/ 0 h 739"/>
                <a:gd name="T6" fmla="*/ 0 w 1024"/>
                <a:gd name="T7" fmla="*/ 0 h 739"/>
                <a:gd name="T8" fmla="*/ 0 w 1024"/>
                <a:gd name="T9" fmla="*/ 0 h 739"/>
                <a:gd name="T10" fmla="*/ 0 w 1024"/>
                <a:gd name="T11" fmla="*/ 0 h 739"/>
                <a:gd name="T12" fmla="*/ 0 w 1024"/>
                <a:gd name="T13" fmla="*/ 0 h 739"/>
                <a:gd name="T14" fmla="*/ 0 w 1024"/>
                <a:gd name="T15" fmla="*/ 0 h 739"/>
                <a:gd name="T16" fmla="*/ 0 w 1024"/>
                <a:gd name="T17" fmla="*/ 0 h 739"/>
                <a:gd name="T18" fmla="*/ 0 w 1024"/>
                <a:gd name="T19" fmla="*/ 0 h 739"/>
                <a:gd name="T20" fmla="*/ 0 w 1024"/>
                <a:gd name="T21" fmla="*/ 0 h 739"/>
                <a:gd name="T22" fmla="*/ 0 w 1024"/>
                <a:gd name="T23" fmla="*/ 0 h 739"/>
                <a:gd name="T24" fmla="*/ 0 w 1024"/>
                <a:gd name="T25" fmla="*/ 0 h 739"/>
                <a:gd name="T26" fmla="*/ 0 w 1024"/>
                <a:gd name="T27" fmla="*/ 0 h 739"/>
                <a:gd name="T28" fmla="*/ 0 w 1024"/>
                <a:gd name="T29" fmla="*/ 0 h 739"/>
                <a:gd name="T30" fmla="*/ 0 w 1024"/>
                <a:gd name="T31" fmla="*/ 0 h 739"/>
                <a:gd name="T32" fmla="*/ 0 w 1024"/>
                <a:gd name="T33" fmla="*/ 0 h 739"/>
                <a:gd name="T34" fmla="*/ 0 w 1024"/>
                <a:gd name="T35" fmla="*/ 0 h 739"/>
                <a:gd name="T36" fmla="*/ 0 w 1024"/>
                <a:gd name="T37" fmla="*/ 0 h 739"/>
                <a:gd name="T38" fmla="*/ 0 w 1024"/>
                <a:gd name="T39" fmla="*/ 0 h 739"/>
                <a:gd name="T40" fmla="*/ 0 w 1024"/>
                <a:gd name="T41" fmla="*/ 0 h 739"/>
                <a:gd name="T42" fmla="*/ 0 w 1024"/>
                <a:gd name="T43" fmla="*/ 0 h 739"/>
                <a:gd name="T44" fmla="*/ 0 w 1024"/>
                <a:gd name="T45" fmla="*/ 0 h 739"/>
                <a:gd name="T46" fmla="*/ 0 w 1024"/>
                <a:gd name="T47" fmla="*/ 0 h 739"/>
                <a:gd name="T48" fmla="*/ 0 w 1024"/>
                <a:gd name="T49" fmla="*/ 0 h 739"/>
                <a:gd name="T50" fmla="*/ 0 w 1024"/>
                <a:gd name="T51" fmla="*/ 0 h 739"/>
                <a:gd name="T52" fmla="*/ 0 w 1024"/>
                <a:gd name="T53" fmla="*/ 0 h 739"/>
                <a:gd name="T54" fmla="*/ 0 w 1024"/>
                <a:gd name="T55" fmla="*/ 0 h 739"/>
                <a:gd name="T56" fmla="*/ 0 w 1024"/>
                <a:gd name="T57" fmla="*/ 0 h 739"/>
                <a:gd name="T58" fmla="*/ 0 w 1024"/>
                <a:gd name="T59" fmla="*/ 0 h 739"/>
                <a:gd name="T60" fmla="*/ 0 w 1024"/>
                <a:gd name="T61" fmla="*/ 0 h 739"/>
                <a:gd name="T62" fmla="*/ 0 w 1024"/>
                <a:gd name="T63" fmla="*/ 0 h 739"/>
                <a:gd name="T64" fmla="*/ 0 w 1024"/>
                <a:gd name="T65" fmla="*/ 0 h 739"/>
                <a:gd name="T66" fmla="*/ 0 w 1024"/>
                <a:gd name="T67" fmla="*/ 0 h 739"/>
                <a:gd name="T68" fmla="*/ 0 w 1024"/>
                <a:gd name="T69" fmla="*/ 0 h 739"/>
                <a:gd name="T70" fmla="*/ 0 w 1024"/>
                <a:gd name="T71" fmla="*/ 0 h 739"/>
                <a:gd name="T72" fmla="*/ 0 w 1024"/>
                <a:gd name="T73" fmla="*/ 0 h 739"/>
                <a:gd name="T74" fmla="*/ 0 w 1024"/>
                <a:gd name="T75" fmla="*/ 0 h 739"/>
                <a:gd name="T76" fmla="*/ 0 w 1024"/>
                <a:gd name="T77" fmla="*/ 0 h 739"/>
                <a:gd name="T78" fmla="*/ 0 w 1024"/>
                <a:gd name="T79" fmla="*/ 0 h 739"/>
                <a:gd name="T80" fmla="*/ 0 w 1024"/>
                <a:gd name="T81" fmla="*/ 0 h 739"/>
                <a:gd name="T82" fmla="*/ 0 w 1024"/>
                <a:gd name="T83" fmla="*/ 0 h 739"/>
                <a:gd name="T84" fmla="*/ 0 w 1024"/>
                <a:gd name="T85" fmla="*/ 0 h 739"/>
                <a:gd name="T86" fmla="*/ 0 w 1024"/>
                <a:gd name="T87" fmla="*/ 0 h 739"/>
                <a:gd name="T88" fmla="*/ 0 w 1024"/>
                <a:gd name="T89" fmla="*/ 0 h 739"/>
                <a:gd name="T90" fmla="*/ 0 w 1024"/>
                <a:gd name="T91" fmla="*/ 0 h 739"/>
                <a:gd name="T92" fmla="*/ 0 w 1024"/>
                <a:gd name="T93" fmla="*/ 0 h 739"/>
                <a:gd name="T94" fmla="*/ 0 w 1024"/>
                <a:gd name="T95" fmla="*/ 0 h 739"/>
                <a:gd name="T96" fmla="*/ 0 w 1024"/>
                <a:gd name="T97" fmla="*/ 0 h 739"/>
                <a:gd name="T98" fmla="*/ 0 w 1024"/>
                <a:gd name="T99" fmla="*/ 0 h 739"/>
                <a:gd name="T100" fmla="*/ 0 w 1024"/>
                <a:gd name="T101" fmla="*/ 0 h 739"/>
                <a:gd name="T102" fmla="*/ 0 w 1024"/>
                <a:gd name="T103" fmla="*/ 0 h 73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024"/>
                <a:gd name="T157" fmla="*/ 0 h 739"/>
                <a:gd name="T158" fmla="*/ 1024 w 1024"/>
                <a:gd name="T159" fmla="*/ 739 h 739"/>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024" h="739">
                  <a:moveTo>
                    <a:pt x="175" y="739"/>
                  </a:moveTo>
                  <a:lnTo>
                    <a:pt x="171" y="733"/>
                  </a:lnTo>
                  <a:lnTo>
                    <a:pt x="167" y="730"/>
                  </a:lnTo>
                  <a:lnTo>
                    <a:pt x="164" y="724"/>
                  </a:lnTo>
                  <a:lnTo>
                    <a:pt x="162" y="718"/>
                  </a:lnTo>
                  <a:lnTo>
                    <a:pt x="156" y="711"/>
                  </a:lnTo>
                  <a:lnTo>
                    <a:pt x="152" y="703"/>
                  </a:lnTo>
                  <a:lnTo>
                    <a:pt x="146" y="697"/>
                  </a:lnTo>
                  <a:lnTo>
                    <a:pt x="143" y="690"/>
                  </a:lnTo>
                  <a:lnTo>
                    <a:pt x="137" y="682"/>
                  </a:lnTo>
                  <a:lnTo>
                    <a:pt x="129" y="674"/>
                  </a:lnTo>
                  <a:lnTo>
                    <a:pt x="127" y="669"/>
                  </a:lnTo>
                  <a:lnTo>
                    <a:pt x="124" y="665"/>
                  </a:lnTo>
                  <a:lnTo>
                    <a:pt x="122" y="661"/>
                  </a:lnTo>
                  <a:lnTo>
                    <a:pt x="118" y="657"/>
                  </a:lnTo>
                  <a:lnTo>
                    <a:pt x="116" y="652"/>
                  </a:lnTo>
                  <a:lnTo>
                    <a:pt x="112" y="648"/>
                  </a:lnTo>
                  <a:lnTo>
                    <a:pt x="108" y="644"/>
                  </a:lnTo>
                  <a:lnTo>
                    <a:pt x="107" y="638"/>
                  </a:lnTo>
                  <a:lnTo>
                    <a:pt x="103" y="633"/>
                  </a:lnTo>
                  <a:lnTo>
                    <a:pt x="101" y="629"/>
                  </a:lnTo>
                  <a:lnTo>
                    <a:pt x="97" y="625"/>
                  </a:lnTo>
                  <a:lnTo>
                    <a:pt x="95" y="621"/>
                  </a:lnTo>
                  <a:lnTo>
                    <a:pt x="91" y="616"/>
                  </a:lnTo>
                  <a:lnTo>
                    <a:pt x="88" y="610"/>
                  </a:lnTo>
                  <a:lnTo>
                    <a:pt x="84" y="606"/>
                  </a:lnTo>
                  <a:lnTo>
                    <a:pt x="80" y="600"/>
                  </a:lnTo>
                  <a:lnTo>
                    <a:pt x="76" y="597"/>
                  </a:lnTo>
                  <a:lnTo>
                    <a:pt x="74" y="591"/>
                  </a:lnTo>
                  <a:lnTo>
                    <a:pt x="70" y="587"/>
                  </a:lnTo>
                  <a:lnTo>
                    <a:pt x="69" y="581"/>
                  </a:lnTo>
                  <a:lnTo>
                    <a:pt x="63" y="576"/>
                  </a:lnTo>
                  <a:lnTo>
                    <a:pt x="61" y="572"/>
                  </a:lnTo>
                  <a:lnTo>
                    <a:pt x="57" y="568"/>
                  </a:lnTo>
                  <a:lnTo>
                    <a:pt x="55" y="562"/>
                  </a:lnTo>
                  <a:lnTo>
                    <a:pt x="50" y="559"/>
                  </a:lnTo>
                  <a:lnTo>
                    <a:pt x="50" y="553"/>
                  </a:lnTo>
                  <a:lnTo>
                    <a:pt x="44" y="549"/>
                  </a:lnTo>
                  <a:lnTo>
                    <a:pt x="42" y="545"/>
                  </a:lnTo>
                  <a:lnTo>
                    <a:pt x="38" y="541"/>
                  </a:lnTo>
                  <a:lnTo>
                    <a:pt x="36" y="536"/>
                  </a:lnTo>
                  <a:lnTo>
                    <a:pt x="32" y="530"/>
                  </a:lnTo>
                  <a:lnTo>
                    <a:pt x="31" y="526"/>
                  </a:lnTo>
                  <a:lnTo>
                    <a:pt x="25" y="519"/>
                  </a:lnTo>
                  <a:lnTo>
                    <a:pt x="19" y="511"/>
                  </a:lnTo>
                  <a:lnTo>
                    <a:pt x="13" y="503"/>
                  </a:lnTo>
                  <a:lnTo>
                    <a:pt x="8" y="496"/>
                  </a:lnTo>
                  <a:lnTo>
                    <a:pt x="4" y="488"/>
                  </a:lnTo>
                  <a:lnTo>
                    <a:pt x="0" y="483"/>
                  </a:lnTo>
                  <a:lnTo>
                    <a:pt x="6" y="477"/>
                  </a:lnTo>
                  <a:lnTo>
                    <a:pt x="15" y="473"/>
                  </a:lnTo>
                  <a:lnTo>
                    <a:pt x="25" y="467"/>
                  </a:lnTo>
                  <a:lnTo>
                    <a:pt x="36" y="462"/>
                  </a:lnTo>
                  <a:lnTo>
                    <a:pt x="46" y="456"/>
                  </a:lnTo>
                  <a:lnTo>
                    <a:pt x="55" y="450"/>
                  </a:lnTo>
                  <a:lnTo>
                    <a:pt x="69" y="443"/>
                  </a:lnTo>
                  <a:lnTo>
                    <a:pt x="80" y="437"/>
                  </a:lnTo>
                  <a:lnTo>
                    <a:pt x="91" y="429"/>
                  </a:lnTo>
                  <a:lnTo>
                    <a:pt x="105" y="422"/>
                  </a:lnTo>
                  <a:lnTo>
                    <a:pt x="118" y="416"/>
                  </a:lnTo>
                  <a:lnTo>
                    <a:pt x="131" y="408"/>
                  </a:lnTo>
                  <a:lnTo>
                    <a:pt x="145" y="401"/>
                  </a:lnTo>
                  <a:lnTo>
                    <a:pt x="160" y="393"/>
                  </a:lnTo>
                  <a:lnTo>
                    <a:pt x="175" y="384"/>
                  </a:lnTo>
                  <a:lnTo>
                    <a:pt x="188" y="378"/>
                  </a:lnTo>
                  <a:lnTo>
                    <a:pt x="203" y="369"/>
                  </a:lnTo>
                  <a:lnTo>
                    <a:pt x="219" y="359"/>
                  </a:lnTo>
                  <a:lnTo>
                    <a:pt x="234" y="351"/>
                  </a:lnTo>
                  <a:lnTo>
                    <a:pt x="249" y="342"/>
                  </a:lnTo>
                  <a:lnTo>
                    <a:pt x="266" y="334"/>
                  </a:lnTo>
                  <a:lnTo>
                    <a:pt x="281" y="325"/>
                  </a:lnTo>
                  <a:lnTo>
                    <a:pt x="298" y="315"/>
                  </a:lnTo>
                  <a:lnTo>
                    <a:pt x="316" y="308"/>
                  </a:lnTo>
                  <a:lnTo>
                    <a:pt x="331" y="298"/>
                  </a:lnTo>
                  <a:lnTo>
                    <a:pt x="348" y="289"/>
                  </a:lnTo>
                  <a:lnTo>
                    <a:pt x="365" y="279"/>
                  </a:lnTo>
                  <a:lnTo>
                    <a:pt x="382" y="270"/>
                  </a:lnTo>
                  <a:lnTo>
                    <a:pt x="399" y="260"/>
                  </a:lnTo>
                  <a:lnTo>
                    <a:pt x="416" y="251"/>
                  </a:lnTo>
                  <a:lnTo>
                    <a:pt x="433" y="243"/>
                  </a:lnTo>
                  <a:lnTo>
                    <a:pt x="451" y="234"/>
                  </a:lnTo>
                  <a:lnTo>
                    <a:pt x="468" y="222"/>
                  </a:lnTo>
                  <a:lnTo>
                    <a:pt x="483" y="213"/>
                  </a:lnTo>
                  <a:lnTo>
                    <a:pt x="500" y="205"/>
                  </a:lnTo>
                  <a:lnTo>
                    <a:pt x="517" y="196"/>
                  </a:lnTo>
                  <a:lnTo>
                    <a:pt x="532" y="186"/>
                  </a:lnTo>
                  <a:lnTo>
                    <a:pt x="551" y="177"/>
                  </a:lnTo>
                  <a:lnTo>
                    <a:pt x="566" y="167"/>
                  </a:lnTo>
                  <a:lnTo>
                    <a:pt x="584" y="160"/>
                  </a:lnTo>
                  <a:lnTo>
                    <a:pt x="599" y="150"/>
                  </a:lnTo>
                  <a:lnTo>
                    <a:pt x="614" y="141"/>
                  </a:lnTo>
                  <a:lnTo>
                    <a:pt x="631" y="131"/>
                  </a:lnTo>
                  <a:lnTo>
                    <a:pt x="644" y="125"/>
                  </a:lnTo>
                  <a:lnTo>
                    <a:pt x="660" y="116"/>
                  </a:lnTo>
                  <a:lnTo>
                    <a:pt x="677" y="108"/>
                  </a:lnTo>
                  <a:lnTo>
                    <a:pt x="690" y="99"/>
                  </a:lnTo>
                  <a:lnTo>
                    <a:pt x="705" y="93"/>
                  </a:lnTo>
                  <a:lnTo>
                    <a:pt x="718" y="84"/>
                  </a:lnTo>
                  <a:lnTo>
                    <a:pt x="732" y="76"/>
                  </a:lnTo>
                  <a:lnTo>
                    <a:pt x="745" y="68"/>
                  </a:lnTo>
                  <a:lnTo>
                    <a:pt x="758" y="63"/>
                  </a:lnTo>
                  <a:lnTo>
                    <a:pt x="770" y="55"/>
                  </a:lnTo>
                  <a:lnTo>
                    <a:pt x="781" y="49"/>
                  </a:lnTo>
                  <a:lnTo>
                    <a:pt x="793" y="42"/>
                  </a:lnTo>
                  <a:lnTo>
                    <a:pt x="804" y="38"/>
                  </a:lnTo>
                  <a:lnTo>
                    <a:pt x="813" y="30"/>
                  </a:lnTo>
                  <a:lnTo>
                    <a:pt x="825" y="27"/>
                  </a:lnTo>
                  <a:lnTo>
                    <a:pt x="834" y="21"/>
                  </a:lnTo>
                  <a:lnTo>
                    <a:pt x="844" y="17"/>
                  </a:lnTo>
                  <a:lnTo>
                    <a:pt x="851" y="11"/>
                  </a:lnTo>
                  <a:lnTo>
                    <a:pt x="859" y="6"/>
                  </a:lnTo>
                  <a:lnTo>
                    <a:pt x="867" y="4"/>
                  </a:lnTo>
                  <a:lnTo>
                    <a:pt x="872" y="0"/>
                  </a:lnTo>
                  <a:lnTo>
                    <a:pt x="876" y="4"/>
                  </a:lnTo>
                  <a:lnTo>
                    <a:pt x="880" y="8"/>
                  </a:lnTo>
                  <a:lnTo>
                    <a:pt x="882" y="11"/>
                  </a:lnTo>
                  <a:lnTo>
                    <a:pt x="888" y="17"/>
                  </a:lnTo>
                  <a:lnTo>
                    <a:pt x="891" y="21"/>
                  </a:lnTo>
                  <a:lnTo>
                    <a:pt x="895" y="27"/>
                  </a:lnTo>
                  <a:lnTo>
                    <a:pt x="901" y="30"/>
                  </a:lnTo>
                  <a:lnTo>
                    <a:pt x="905" y="38"/>
                  </a:lnTo>
                  <a:lnTo>
                    <a:pt x="910" y="42"/>
                  </a:lnTo>
                  <a:lnTo>
                    <a:pt x="914" y="49"/>
                  </a:lnTo>
                  <a:lnTo>
                    <a:pt x="920" y="55"/>
                  </a:lnTo>
                  <a:lnTo>
                    <a:pt x="926" y="63"/>
                  </a:lnTo>
                  <a:lnTo>
                    <a:pt x="931" y="68"/>
                  </a:lnTo>
                  <a:lnTo>
                    <a:pt x="937" y="74"/>
                  </a:lnTo>
                  <a:lnTo>
                    <a:pt x="943" y="80"/>
                  </a:lnTo>
                  <a:lnTo>
                    <a:pt x="948" y="85"/>
                  </a:lnTo>
                  <a:lnTo>
                    <a:pt x="952" y="93"/>
                  </a:lnTo>
                  <a:lnTo>
                    <a:pt x="960" y="99"/>
                  </a:lnTo>
                  <a:lnTo>
                    <a:pt x="964" y="106"/>
                  </a:lnTo>
                  <a:lnTo>
                    <a:pt x="971" y="112"/>
                  </a:lnTo>
                  <a:lnTo>
                    <a:pt x="975" y="118"/>
                  </a:lnTo>
                  <a:lnTo>
                    <a:pt x="981" y="123"/>
                  </a:lnTo>
                  <a:lnTo>
                    <a:pt x="985" y="131"/>
                  </a:lnTo>
                  <a:lnTo>
                    <a:pt x="990" y="137"/>
                  </a:lnTo>
                  <a:lnTo>
                    <a:pt x="996" y="142"/>
                  </a:lnTo>
                  <a:lnTo>
                    <a:pt x="1000" y="146"/>
                  </a:lnTo>
                  <a:lnTo>
                    <a:pt x="1004" y="152"/>
                  </a:lnTo>
                  <a:lnTo>
                    <a:pt x="1009" y="156"/>
                  </a:lnTo>
                  <a:lnTo>
                    <a:pt x="1013" y="161"/>
                  </a:lnTo>
                  <a:lnTo>
                    <a:pt x="1017" y="165"/>
                  </a:lnTo>
                  <a:lnTo>
                    <a:pt x="1021" y="169"/>
                  </a:lnTo>
                  <a:lnTo>
                    <a:pt x="1024" y="175"/>
                  </a:lnTo>
                  <a:lnTo>
                    <a:pt x="1017" y="177"/>
                  </a:lnTo>
                  <a:lnTo>
                    <a:pt x="1009" y="182"/>
                  </a:lnTo>
                  <a:lnTo>
                    <a:pt x="1002" y="188"/>
                  </a:lnTo>
                  <a:lnTo>
                    <a:pt x="994" y="194"/>
                  </a:lnTo>
                  <a:lnTo>
                    <a:pt x="985" y="199"/>
                  </a:lnTo>
                  <a:lnTo>
                    <a:pt x="975" y="205"/>
                  </a:lnTo>
                  <a:lnTo>
                    <a:pt x="966" y="211"/>
                  </a:lnTo>
                  <a:lnTo>
                    <a:pt x="954" y="220"/>
                  </a:lnTo>
                  <a:lnTo>
                    <a:pt x="943" y="226"/>
                  </a:lnTo>
                  <a:lnTo>
                    <a:pt x="931" y="234"/>
                  </a:lnTo>
                  <a:lnTo>
                    <a:pt x="920" y="241"/>
                  </a:lnTo>
                  <a:lnTo>
                    <a:pt x="908" y="251"/>
                  </a:lnTo>
                  <a:lnTo>
                    <a:pt x="895" y="258"/>
                  </a:lnTo>
                  <a:lnTo>
                    <a:pt x="882" y="268"/>
                  </a:lnTo>
                  <a:lnTo>
                    <a:pt x="869" y="277"/>
                  </a:lnTo>
                  <a:lnTo>
                    <a:pt x="855" y="285"/>
                  </a:lnTo>
                  <a:lnTo>
                    <a:pt x="840" y="294"/>
                  </a:lnTo>
                  <a:lnTo>
                    <a:pt x="827" y="304"/>
                  </a:lnTo>
                  <a:lnTo>
                    <a:pt x="812" y="313"/>
                  </a:lnTo>
                  <a:lnTo>
                    <a:pt x="796" y="325"/>
                  </a:lnTo>
                  <a:lnTo>
                    <a:pt x="781" y="334"/>
                  </a:lnTo>
                  <a:lnTo>
                    <a:pt x="766" y="344"/>
                  </a:lnTo>
                  <a:lnTo>
                    <a:pt x="751" y="353"/>
                  </a:lnTo>
                  <a:lnTo>
                    <a:pt x="734" y="365"/>
                  </a:lnTo>
                  <a:lnTo>
                    <a:pt x="718" y="374"/>
                  </a:lnTo>
                  <a:lnTo>
                    <a:pt x="701" y="386"/>
                  </a:lnTo>
                  <a:lnTo>
                    <a:pt x="686" y="397"/>
                  </a:lnTo>
                  <a:lnTo>
                    <a:pt x="669" y="408"/>
                  </a:lnTo>
                  <a:lnTo>
                    <a:pt x="652" y="418"/>
                  </a:lnTo>
                  <a:lnTo>
                    <a:pt x="637" y="429"/>
                  </a:lnTo>
                  <a:lnTo>
                    <a:pt x="620" y="441"/>
                  </a:lnTo>
                  <a:lnTo>
                    <a:pt x="604" y="452"/>
                  </a:lnTo>
                  <a:lnTo>
                    <a:pt x="587" y="464"/>
                  </a:lnTo>
                  <a:lnTo>
                    <a:pt x="570" y="473"/>
                  </a:lnTo>
                  <a:lnTo>
                    <a:pt x="553" y="484"/>
                  </a:lnTo>
                  <a:lnTo>
                    <a:pt x="538" y="496"/>
                  </a:lnTo>
                  <a:lnTo>
                    <a:pt x="519" y="507"/>
                  </a:lnTo>
                  <a:lnTo>
                    <a:pt x="504" y="519"/>
                  </a:lnTo>
                  <a:lnTo>
                    <a:pt x="489" y="528"/>
                  </a:lnTo>
                  <a:lnTo>
                    <a:pt x="471" y="540"/>
                  </a:lnTo>
                  <a:lnTo>
                    <a:pt x="456" y="549"/>
                  </a:lnTo>
                  <a:lnTo>
                    <a:pt x="439" y="560"/>
                  </a:lnTo>
                  <a:lnTo>
                    <a:pt x="424" y="570"/>
                  </a:lnTo>
                  <a:lnTo>
                    <a:pt x="409" y="581"/>
                  </a:lnTo>
                  <a:lnTo>
                    <a:pt x="394" y="591"/>
                  </a:lnTo>
                  <a:lnTo>
                    <a:pt x="378" y="600"/>
                  </a:lnTo>
                  <a:lnTo>
                    <a:pt x="363" y="610"/>
                  </a:lnTo>
                  <a:lnTo>
                    <a:pt x="350" y="621"/>
                  </a:lnTo>
                  <a:lnTo>
                    <a:pt x="335" y="629"/>
                  </a:lnTo>
                  <a:lnTo>
                    <a:pt x="321" y="638"/>
                  </a:lnTo>
                  <a:lnTo>
                    <a:pt x="308" y="648"/>
                  </a:lnTo>
                  <a:lnTo>
                    <a:pt x="295" y="657"/>
                  </a:lnTo>
                  <a:lnTo>
                    <a:pt x="281" y="665"/>
                  </a:lnTo>
                  <a:lnTo>
                    <a:pt x="270" y="673"/>
                  </a:lnTo>
                  <a:lnTo>
                    <a:pt x="259" y="680"/>
                  </a:lnTo>
                  <a:lnTo>
                    <a:pt x="247" y="690"/>
                  </a:lnTo>
                  <a:lnTo>
                    <a:pt x="236" y="695"/>
                  </a:lnTo>
                  <a:lnTo>
                    <a:pt x="224" y="703"/>
                  </a:lnTo>
                  <a:lnTo>
                    <a:pt x="215" y="709"/>
                  </a:lnTo>
                  <a:lnTo>
                    <a:pt x="207" y="716"/>
                  </a:lnTo>
                  <a:lnTo>
                    <a:pt x="198" y="722"/>
                  </a:lnTo>
                  <a:lnTo>
                    <a:pt x="188" y="728"/>
                  </a:lnTo>
                  <a:lnTo>
                    <a:pt x="181" y="733"/>
                  </a:lnTo>
                  <a:lnTo>
                    <a:pt x="175" y="739"/>
                  </a:lnTo>
                  <a:close/>
                </a:path>
              </a:pathLst>
            </a:custGeom>
            <a:solidFill>
              <a:srgbClr val="969696"/>
            </a:solidFill>
            <a:ln w="9525">
              <a:solidFill>
                <a:schemeClr val="bg1"/>
              </a:solidFill>
              <a:round/>
              <a:headEnd/>
              <a:tailEnd/>
            </a:ln>
          </p:spPr>
          <p:txBody>
            <a:bodyPr/>
            <a:lstStyle/>
            <a:p>
              <a:endParaRPr lang="en-US"/>
            </a:p>
          </p:txBody>
        </p:sp>
      </p:grpSp>
      <p:grpSp>
        <p:nvGrpSpPr>
          <p:cNvPr id="92" name="Group 115"/>
          <p:cNvGrpSpPr>
            <a:grpSpLocks/>
          </p:cNvGrpSpPr>
          <p:nvPr/>
        </p:nvGrpSpPr>
        <p:grpSpPr bwMode="auto">
          <a:xfrm>
            <a:off x="3800475" y="1735138"/>
            <a:ext cx="1409700" cy="1347787"/>
            <a:chOff x="2748" y="547"/>
            <a:chExt cx="888" cy="849"/>
          </a:xfrm>
        </p:grpSpPr>
        <p:sp>
          <p:nvSpPr>
            <p:cNvPr id="93" name="Line 116"/>
            <p:cNvSpPr>
              <a:spLocks noChangeShapeType="1"/>
            </p:cNvSpPr>
            <p:nvPr/>
          </p:nvSpPr>
          <p:spPr bwMode="auto">
            <a:xfrm flipV="1">
              <a:off x="2876" y="704"/>
              <a:ext cx="0" cy="366"/>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4" name="Line 117"/>
            <p:cNvSpPr>
              <a:spLocks noChangeShapeType="1"/>
            </p:cNvSpPr>
            <p:nvPr/>
          </p:nvSpPr>
          <p:spPr bwMode="auto">
            <a:xfrm>
              <a:off x="3104" y="1219"/>
              <a:ext cx="176"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5" name="Line 118"/>
            <p:cNvSpPr>
              <a:spLocks noChangeShapeType="1"/>
            </p:cNvSpPr>
            <p:nvPr/>
          </p:nvSpPr>
          <p:spPr bwMode="auto">
            <a:xfrm>
              <a:off x="3401" y="872"/>
              <a:ext cx="0" cy="23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6" name="Line 119"/>
            <p:cNvSpPr>
              <a:spLocks noChangeShapeType="1"/>
            </p:cNvSpPr>
            <p:nvPr/>
          </p:nvSpPr>
          <p:spPr bwMode="auto">
            <a:xfrm>
              <a:off x="2868" y="707"/>
              <a:ext cx="197"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7" name="Rectangle 120"/>
            <p:cNvSpPr>
              <a:spLocks noChangeArrowheads="1"/>
            </p:cNvSpPr>
            <p:nvPr/>
          </p:nvSpPr>
          <p:spPr bwMode="auto">
            <a:xfrm>
              <a:off x="3065" y="547"/>
              <a:ext cx="451" cy="336"/>
            </a:xfrm>
            <a:prstGeom prst="rect">
              <a:avLst/>
            </a:prstGeom>
            <a:solidFill>
              <a:srgbClr val="FFFFCC"/>
            </a:solidFill>
            <a:ln w="19050" algn="ctr">
              <a:solidFill>
                <a:schemeClr val="bg1"/>
              </a:solidFill>
              <a:miter lim="800000"/>
              <a:headEnd/>
              <a:tailEnd/>
            </a:ln>
          </p:spPr>
          <p:txBody>
            <a:bodyPr wrap="none" lIns="0" tIns="0" rIns="0" bIns="0" anchor="ctr">
              <a:spAutoFit/>
            </a:bodyPr>
            <a:lstStyle/>
            <a:p>
              <a:endParaRPr lang="en-US"/>
            </a:p>
          </p:txBody>
        </p:sp>
        <p:sp>
          <p:nvSpPr>
            <p:cNvPr id="98" name="Rectangle 121"/>
            <p:cNvSpPr>
              <a:spLocks noChangeArrowheads="1"/>
            </p:cNvSpPr>
            <p:nvPr/>
          </p:nvSpPr>
          <p:spPr bwMode="auto">
            <a:xfrm>
              <a:off x="2748" y="1060"/>
              <a:ext cx="356" cy="336"/>
            </a:xfrm>
            <a:prstGeom prst="rect">
              <a:avLst/>
            </a:prstGeom>
            <a:solidFill>
              <a:srgbClr val="FFFFCC"/>
            </a:solidFill>
            <a:ln w="19050" algn="ctr">
              <a:solidFill>
                <a:schemeClr val="bg1"/>
              </a:solidFill>
              <a:miter lim="800000"/>
              <a:headEnd/>
              <a:tailEnd/>
            </a:ln>
          </p:spPr>
          <p:txBody>
            <a:bodyPr wrap="none" lIns="0" tIns="0" rIns="0" bIns="0" anchor="ctr">
              <a:spAutoFit/>
            </a:bodyPr>
            <a:lstStyle/>
            <a:p>
              <a:endParaRPr lang="en-US"/>
            </a:p>
          </p:txBody>
        </p:sp>
        <p:sp>
          <p:nvSpPr>
            <p:cNvPr id="99" name="Rectangle 122"/>
            <p:cNvSpPr>
              <a:spLocks noChangeArrowheads="1"/>
            </p:cNvSpPr>
            <p:nvPr/>
          </p:nvSpPr>
          <p:spPr bwMode="auto">
            <a:xfrm>
              <a:off x="3280" y="1099"/>
              <a:ext cx="356" cy="235"/>
            </a:xfrm>
            <a:prstGeom prst="rect">
              <a:avLst/>
            </a:prstGeom>
            <a:solidFill>
              <a:srgbClr val="FFFFCC"/>
            </a:solidFill>
            <a:ln w="19050" algn="ctr">
              <a:solidFill>
                <a:schemeClr val="bg1"/>
              </a:solidFill>
              <a:miter lim="800000"/>
              <a:headEnd/>
              <a:tailEnd/>
            </a:ln>
          </p:spPr>
          <p:txBody>
            <a:bodyPr lIns="0" tIns="0" rIns="0" bIns="0" anchor="ctr">
              <a:spAutoFit/>
            </a:bodyPr>
            <a:lstStyle/>
            <a:p>
              <a:endParaRPr lang="en-US"/>
            </a:p>
          </p:txBody>
        </p:sp>
      </p:grpSp>
      <p:sp>
        <p:nvSpPr>
          <p:cNvPr id="100" name="Text Box 126"/>
          <p:cNvSpPr txBox="1">
            <a:spLocks noChangeArrowheads="1"/>
          </p:cNvSpPr>
          <p:nvPr/>
        </p:nvSpPr>
        <p:spPr bwMode="auto">
          <a:xfrm>
            <a:off x="571500" y="3238500"/>
            <a:ext cx="242411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bg1"/>
                </a:solidFill>
              </a:rPr>
              <a:t>Job Processes</a:t>
            </a:r>
          </a:p>
        </p:txBody>
      </p:sp>
      <p:grpSp>
        <p:nvGrpSpPr>
          <p:cNvPr id="101" name="Group 45"/>
          <p:cNvGrpSpPr>
            <a:grpSpLocks/>
          </p:cNvGrpSpPr>
          <p:nvPr/>
        </p:nvGrpSpPr>
        <p:grpSpPr bwMode="auto">
          <a:xfrm>
            <a:off x="1158875" y="1790700"/>
            <a:ext cx="1290638" cy="1209675"/>
            <a:chOff x="1158798" y="1791090"/>
            <a:chExt cx="1291080" cy="1208948"/>
          </a:xfrm>
        </p:grpSpPr>
        <p:grpSp>
          <p:nvGrpSpPr>
            <p:cNvPr id="102" name="Group 31"/>
            <p:cNvGrpSpPr>
              <a:grpSpLocks/>
            </p:cNvGrpSpPr>
            <p:nvPr/>
          </p:nvGrpSpPr>
          <p:grpSpPr bwMode="auto">
            <a:xfrm>
              <a:off x="1158798" y="1791090"/>
              <a:ext cx="903287" cy="963612"/>
              <a:chOff x="3403" y="1656"/>
              <a:chExt cx="2203" cy="2351"/>
            </a:xfrm>
          </p:grpSpPr>
          <p:grpSp>
            <p:nvGrpSpPr>
              <p:cNvPr id="104" name="Group 32"/>
              <p:cNvGrpSpPr>
                <a:grpSpLocks/>
              </p:cNvGrpSpPr>
              <p:nvPr/>
            </p:nvGrpSpPr>
            <p:grpSpPr bwMode="auto">
              <a:xfrm>
                <a:off x="3708" y="1656"/>
                <a:ext cx="1898" cy="2351"/>
                <a:chOff x="1936" y="1732"/>
                <a:chExt cx="1466" cy="1816"/>
              </a:xfrm>
            </p:grpSpPr>
            <p:sp>
              <p:nvSpPr>
                <p:cNvPr id="106" name="Freeform 33"/>
                <p:cNvSpPr>
                  <a:spLocks/>
                </p:cNvSpPr>
                <p:nvPr/>
              </p:nvSpPr>
              <p:spPr bwMode="auto">
                <a:xfrm>
                  <a:off x="1942" y="1732"/>
                  <a:ext cx="1451" cy="1816"/>
                </a:xfrm>
                <a:custGeom>
                  <a:avLst/>
                  <a:gdLst>
                    <a:gd name="T0" fmla="*/ 0 w 1887"/>
                    <a:gd name="T1" fmla="*/ 99 h 2365"/>
                    <a:gd name="T2" fmla="*/ 0 w 1887"/>
                    <a:gd name="T3" fmla="*/ 0 h 2365"/>
                    <a:gd name="T4" fmla="*/ 58 w 1887"/>
                    <a:gd name="T5" fmla="*/ 0 h 2365"/>
                    <a:gd name="T6" fmla="*/ 81 w 1887"/>
                    <a:gd name="T7" fmla="*/ 23 h 2365"/>
                    <a:gd name="T8" fmla="*/ 81 w 1887"/>
                    <a:gd name="T9" fmla="*/ 100 h 2365"/>
                    <a:gd name="T10" fmla="*/ 0 w 1887"/>
                    <a:gd name="T11" fmla="*/ 99 h 2365"/>
                    <a:gd name="T12" fmla="*/ 0 60000 65536"/>
                    <a:gd name="T13" fmla="*/ 0 60000 65536"/>
                    <a:gd name="T14" fmla="*/ 0 60000 65536"/>
                    <a:gd name="T15" fmla="*/ 0 60000 65536"/>
                    <a:gd name="T16" fmla="*/ 0 60000 65536"/>
                    <a:gd name="T17" fmla="*/ 0 60000 65536"/>
                    <a:gd name="T18" fmla="*/ 0 w 1887"/>
                    <a:gd name="T19" fmla="*/ 0 h 2365"/>
                    <a:gd name="T20" fmla="*/ 1887 w 1887"/>
                    <a:gd name="T21" fmla="*/ 2365 h 2365"/>
                  </a:gdLst>
                  <a:ahLst/>
                  <a:cxnLst>
                    <a:cxn ang="T12">
                      <a:pos x="T0" y="T1"/>
                    </a:cxn>
                    <a:cxn ang="T13">
                      <a:pos x="T2" y="T3"/>
                    </a:cxn>
                    <a:cxn ang="T14">
                      <a:pos x="T4" y="T5"/>
                    </a:cxn>
                    <a:cxn ang="T15">
                      <a:pos x="T6" y="T7"/>
                    </a:cxn>
                    <a:cxn ang="T16">
                      <a:pos x="T8" y="T9"/>
                    </a:cxn>
                    <a:cxn ang="T17">
                      <a:pos x="T10" y="T11"/>
                    </a:cxn>
                  </a:cxnLst>
                  <a:rect l="T18" t="T19" r="T20" b="T21"/>
                  <a:pathLst>
                    <a:path w="1887" h="2365">
                      <a:moveTo>
                        <a:pt x="0" y="2357"/>
                      </a:moveTo>
                      <a:lnTo>
                        <a:pt x="0" y="0"/>
                      </a:lnTo>
                      <a:lnTo>
                        <a:pt x="1341" y="0"/>
                      </a:lnTo>
                      <a:lnTo>
                        <a:pt x="1887" y="553"/>
                      </a:lnTo>
                      <a:lnTo>
                        <a:pt x="1887" y="2365"/>
                      </a:lnTo>
                      <a:lnTo>
                        <a:pt x="0" y="2357"/>
                      </a:lnTo>
                      <a:close/>
                    </a:path>
                  </a:pathLst>
                </a:custGeom>
                <a:gradFill rotWithShape="1">
                  <a:gsLst>
                    <a:gs pos="0">
                      <a:schemeClr val="tx1"/>
                    </a:gs>
                    <a:gs pos="100000">
                      <a:srgbClr val="93A2B7"/>
                    </a:gs>
                  </a:gsLst>
                  <a:lin ang="2700000" scaled="1"/>
                </a:gradFill>
                <a:ln w="28575">
                  <a:solidFill>
                    <a:srgbClr val="93A2B7"/>
                  </a:solidFill>
                  <a:round/>
                  <a:headEnd/>
                  <a:tailEnd/>
                </a:ln>
              </p:spPr>
              <p:txBody>
                <a:bodyPr lIns="0" tIns="0" rIns="0" bIns="0" anchor="ctr">
                  <a:spAutoFit/>
                </a:bodyPr>
                <a:lstStyle/>
                <a:p>
                  <a:endParaRPr lang="en-US"/>
                </a:p>
              </p:txBody>
            </p:sp>
            <p:sp>
              <p:nvSpPr>
                <p:cNvPr id="107" name="Line 34"/>
                <p:cNvSpPr>
                  <a:spLocks noChangeShapeType="1"/>
                </p:cNvSpPr>
                <p:nvPr/>
              </p:nvSpPr>
              <p:spPr bwMode="auto">
                <a:xfrm>
                  <a:off x="1936" y="3548"/>
                  <a:ext cx="1466" cy="0"/>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8" name="Line 35"/>
                <p:cNvSpPr>
                  <a:spLocks noChangeShapeType="1"/>
                </p:cNvSpPr>
                <p:nvPr/>
              </p:nvSpPr>
              <p:spPr bwMode="auto">
                <a:xfrm flipV="1">
                  <a:off x="3396" y="2144"/>
                  <a:ext cx="0" cy="1404"/>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9" name="Freeform 36"/>
                <p:cNvSpPr>
                  <a:spLocks/>
                </p:cNvSpPr>
                <p:nvPr/>
              </p:nvSpPr>
              <p:spPr bwMode="auto">
                <a:xfrm>
                  <a:off x="2971" y="1732"/>
                  <a:ext cx="425" cy="425"/>
                </a:xfrm>
                <a:custGeom>
                  <a:avLst/>
                  <a:gdLst>
                    <a:gd name="T0" fmla="*/ 0 w 553"/>
                    <a:gd name="T1" fmla="*/ 0 h 554"/>
                    <a:gd name="T2" fmla="*/ 0 w 553"/>
                    <a:gd name="T3" fmla="*/ 23 h 554"/>
                    <a:gd name="T4" fmla="*/ 24 w 553"/>
                    <a:gd name="T5" fmla="*/ 23 h 554"/>
                    <a:gd name="T6" fmla="*/ 0 w 553"/>
                    <a:gd name="T7" fmla="*/ 0 h 554"/>
                    <a:gd name="T8" fmla="*/ 0 60000 65536"/>
                    <a:gd name="T9" fmla="*/ 0 60000 65536"/>
                    <a:gd name="T10" fmla="*/ 0 60000 65536"/>
                    <a:gd name="T11" fmla="*/ 0 60000 65536"/>
                    <a:gd name="T12" fmla="*/ 0 w 553"/>
                    <a:gd name="T13" fmla="*/ 0 h 554"/>
                    <a:gd name="T14" fmla="*/ 553 w 553"/>
                    <a:gd name="T15" fmla="*/ 554 h 554"/>
                  </a:gdLst>
                  <a:ahLst/>
                  <a:cxnLst>
                    <a:cxn ang="T8">
                      <a:pos x="T0" y="T1"/>
                    </a:cxn>
                    <a:cxn ang="T9">
                      <a:pos x="T2" y="T3"/>
                    </a:cxn>
                    <a:cxn ang="T10">
                      <a:pos x="T4" y="T5"/>
                    </a:cxn>
                    <a:cxn ang="T11">
                      <a:pos x="T6" y="T7"/>
                    </a:cxn>
                  </a:cxnLst>
                  <a:rect l="T12" t="T13" r="T14" b="T15"/>
                  <a:pathLst>
                    <a:path w="553" h="554">
                      <a:moveTo>
                        <a:pt x="0" y="0"/>
                      </a:moveTo>
                      <a:lnTo>
                        <a:pt x="0" y="554"/>
                      </a:lnTo>
                      <a:lnTo>
                        <a:pt x="553" y="554"/>
                      </a:lnTo>
                      <a:lnTo>
                        <a:pt x="0" y="0"/>
                      </a:lnTo>
                      <a:close/>
                    </a:path>
                  </a:pathLst>
                </a:custGeom>
                <a:solidFill>
                  <a:srgbClr val="BAC5D4"/>
                </a:solidFill>
                <a:ln w="28575">
                  <a:solidFill>
                    <a:srgbClr val="93A2B7"/>
                  </a:solidFill>
                  <a:round/>
                  <a:headEnd/>
                  <a:tailEnd/>
                </a:ln>
              </p:spPr>
              <p:txBody>
                <a:bodyPr wrap="none" lIns="0" tIns="0" rIns="0" bIns="0" anchor="ctr">
                  <a:spAutoFit/>
                </a:bodyPr>
                <a:lstStyle/>
                <a:p>
                  <a:endParaRPr lang="en-US"/>
                </a:p>
              </p:txBody>
            </p:sp>
            <p:grpSp>
              <p:nvGrpSpPr>
                <p:cNvPr id="110" name="Group 37"/>
                <p:cNvGrpSpPr>
                  <a:grpSpLocks/>
                </p:cNvGrpSpPr>
                <p:nvPr/>
              </p:nvGrpSpPr>
              <p:grpSpPr bwMode="auto">
                <a:xfrm>
                  <a:off x="2176" y="2569"/>
                  <a:ext cx="855" cy="600"/>
                  <a:chOff x="443" y="1548"/>
                  <a:chExt cx="855" cy="600"/>
                </a:xfrm>
              </p:grpSpPr>
              <p:sp>
                <p:nvSpPr>
                  <p:cNvPr id="111" name="Rectangle 38"/>
                  <p:cNvSpPr>
                    <a:spLocks noChangeArrowheads="1"/>
                  </p:cNvSpPr>
                  <p:nvPr/>
                </p:nvSpPr>
                <p:spPr bwMode="auto">
                  <a:xfrm>
                    <a:off x="607" y="1790"/>
                    <a:ext cx="691" cy="116"/>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12" name="Rectangle 39"/>
                  <p:cNvSpPr>
                    <a:spLocks noChangeArrowheads="1"/>
                  </p:cNvSpPr>
                  <p:nvPr/>
                </p:nvSpPr>
                <p:spPr bwMode="auto">
                  <a:xfrm>
                    <a:off x="443" y="1548"/>
                    <a:ext cx="855" cy="116"/>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13" name="Rectangle 40"/>
                  <p:cNvSpPr>
                    <a:spLocks noChangeArrowheads="1"/>
                  </p:cNvSpPr>
                  <p:nvPr/>
                </p:nvSpPr>
                <p:spPr bwMode="auto">
                  <a:xfrm>
                    <a:off x="607" y="2032"/>
                    <a:ext cx="691" cy="116"/>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sp>
            <p:nvSpPr>
              <p:cNvPr id="105" name="Freeform 41"/>
              <p:cNvSpPr>
                <a:spLocks/>
              </p:cNvSpPr>
              <p:nvPr/>
            </p:nvSpPr>
            <p:spPr bwMode="auto">
              <a:xfrm>
                <a:off x="3403" y="1891"/>
                <a:ext cx="1250" cy="1250"/>
              </a:xfrm>
              <a:custGeom>
                <a:avLst/>
                <a:gdLst>
                  <a:gd name="T0" fmla="*/ 1084 w 1250"/>
                  <a:gd name="T1" fmla="*/ 303 h 1250"/>
                  <a:gd name="T2" fmla="*/ 1084 w 1250"/>
                  <a:gd name="T3" fmla="*/ 0 h 1250"/>
                  <a:gd name="T4" fmla="*/ 326 w 1250"/>
                  <a:gd name="T5" fmla="*/ 0 h 1250"/>
                  <a:gd name="T6" fmla="*/ 0 w 1250"/>
                  <a:gd name="T7" fmla="*/ 439 h 1250"/>
                  <a:gd name="T8" fmla="*/ 0 w 1250"/>
                  <a:gd name="T9" fmla="*/ 886 h 1250"/>
                  <a:gd name="T10" fmla="*/ 220 w 1250"/>
                  <a:gd name="T11" fmla="*/ 1076 h 1250"/>
                  <a:gd name="T12" fmla="*/ 462 w 1250"/>
                  <a:gd name="T13" fmla="*/ 1250 h 1250"/>
                  <a:gd name="T14" fmla="*/ 932 w 1250"/>
                  <a:gd name="T15" fmla="*/ 1250 h 1250"/>
                  <a:gd name="T16" fmla="*/ 1099 w 1250"/>
                  <a:gd name="T17" fmla="*/ 1091 h 1250"/>
                  <a:gd name="T18" fmla="*/ 1099 w 1250"/>
                  <a:gd name="T19" fmla="*/ 773 h 1250"/>
                  <a:gd name="T20" fmla="*/ 1250 w 1250"/>
                  <a:gd name="T21" fmla="*/ 773 h 1250"/>
                  <a:gd name="T22" fmla="*/ 1250 w 1250"/>
                  <a:gd name="T23" fmla="*/ 613 h 1250"/>
                  <a:gd name="T24" fmla="*/ 788 w 1250"/>
                  <a:gd name="T25" fmla="*/ 613 h 1250"/>
                  <a:gd name="T26" fmla="*/ 788 w 1250"/>
                  <a:gd name="T27" fmla="*/ 780 h 1250"/>
                  <a:gd name="T28" fmla="*/ 947 w 1250"/>
                  <a:gd name="T29" fmla="*/ 780 h 1250"/>
                  <a:gd name="T30" fmla="*/ 947 w 1250"/>
                  <a:gd name="T31" fmla="*/ 1083 h 1250"/>
                  <a:gd name="T32" fmla="*/ 455 w 1250"/>
                  <a:gd name="T33" fmla="*/ 1083 h 1250"/>
                  <a:gd name="T34" fmla="*/ 280 w 1250"/>
                  <a:gd name="T35" fmla="*/ 924 h 1250"/>
                  <a:gd name="T36" fmla="*/ 273 w 1250"/>
                  <a:gd name="T37" fmla="*/ 447 h 1250"/>
                  <a:gd name="T38" fmla="*/ 477 w 1250"/>
                  <a:gd name="T39" fmla="*/ 151 h 1250"/>
                  <a:gd name="T40" fmla="*/ 932 w 1250"/>
                  <a:gd name="T41" fmla="*/ 151 h 1250"/>
                  <a:gd name="T42" fmla="*/ 932 w 1250"/>
                  <a:gd name="T43" fmla="*/ 303 h 1250"/>
                  <a:gd name="T44" fmla="*/ 1084 w 1250"/>
                  <a:gd name="T45" fmla="*/ 303 h 125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50"/>
                  <a:gd name="T70" fmla="*/ 0 h 1250"/>
                  <a:gd name="T71" fmla="*/ 1250 w 1250"/>
                  <a:gd name="T72" fmla="*/ 1250 h 125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50" h="1250">
                    <a:moveTo>
                      <a:pt x="1084" y="303"/>
                    </a:moveTo>
                    <a:lnTo>
                      <a:pt x="1084" y="0"/>
                    </a:lnTo>
                    <a:lnTo>
                      <a:pt x="326" y="0"/>
                    </a:lnTo>
                    <a:lnTo>
                      <a:pt x="0" y="439"/>
                    </a:lnTo>
                    <a:lnTo>
                      <a:pt x="0" y="886"/>
                    </a:lnTo>
                    <a:lnTo>
                      <a:pt x="220" y="1076"/>
                    </a:lnTo>
                    <a:lnTo>
                      <a:pt x="462" y="1250"/>
                    </a:lnTo>
                    <a:lnTo>
                      <a:pt x="932" y="1250"/>
                    </a:lnTo>
                    <a:lnTo>
                      <a:pt x="1099" y="1091"/>
                    </a:lnTo>
                    <a:lnTo>
                      <a:pt x="1099" y="773"/>
                    </a:lnTo>
                    <a:lnTo>
                      <a:pt x="1250" y="773"/>
                    </a:lnTo>
                    <a:lnTo>
                      <a:pt x="1250" y="613"/>
                    </a:lnTo>
                    <a:lnTo>
                      <a:pt x="788" y="613"/>
                    </a:lnTo>
                    <a:lnTo>
                      <a:pt x="788" y="780"/>
                    </a:lnTo>
                    <a:lnTo>
                      <a:pt x="947" y="780"/>
                    </a:lnTo>
                    <a:lnTo>
                      <a:pt x="947" y="1083"/>
                    </a:lnTo>
                    <a:lnTo>
                      <a:pt x="455" y="1083"/>
                    </a:lnTo>
                    <a:lnTo>
                      <a:pt x="280" y="924"/>
                    </a:lnTo>
                    <a:lnTo>
                      <a:pt x="273" y="447"/>
                    </a:lnTo>
                    <a:lnTo>
                      <a:pt x="477" y="151"/>
                    </a:lnTo>
                    <a:lnTo>
                      <a:pt x="932" y="151"/>
                    </a:lnTo>
                    <a:lnTo>
                      <a:pt x="932" y="303"/>
                    </a:lnTo>
                    <a:lnTo>
                      <a:pt x="1084" y="303"/>
                    </a:lnTo>
                    <a:close/>
                  </a:path>
                </a:pathLst>
              </a:custGeom>
              <a:solidFill>
                <a:srgbClr val="257942"/>
              </a:solidFill>
              <a:ln w="28575">
                <a:solidFill>
                  <a:srgbClr val="257942"/>
                </a:solidFill>
                <a:round/>
                <a:headEnd/>
                <a:tailEnd/>
              </a:ln>
            </p:spPr>
            <p:txBody>
              <a:bodyPr wrap="none" lIns="0" tIns="0" rIns="0" bIns="0" anchor="ctr">
                <a:spAutoFit/>
              </a:bodyPr>
              <a:lstStyle/>
              <a:p>
                <a:endParaRPr lang="en-US"/>
              </a:p>
            </p:txBody>
          </p:sp>
        </p:grpSp>
        <p:pic>
          <p:nvPicPr>
            <p:cNvPr id="103" name="Picture 129" descr="MCj0319178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1742649" y="2345444"/>
              <a:ext cx="707229" cy="654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14" name="Picture 4" descr="icon - rul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49675" y="4313238"/>
            <a:ext cx="1262063" cy="126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5" name="Group 98"/>
          <p:cNvGrpSpPr>
            <a:grpSpLocks/>
          </p:cNvGrpSpPr>
          <p:nvPr/>
        </p:nvGrpSpPr>
        <p:grpSpPr bwMode="auto">
          <a:xfrm>
            <a:off x="6561138" y="1963738"/>
            <a:ext cx="1184275" cy="862012"/>
            <a:chOff x="3955" y="2986"/>
            <a:chExt cx="1475" cy="1074"/>
          </a:xfrm>
        </p:grpSpPr>
        <p:sp>
          <p:nvSpPr>
            <p:cNvPr id="116" name="Rectangle 99"/>
            <p:cNvSpPr>
              <a:spLocks noChangeArrowheads="1"/>
            </p:cNvSpPr>
            <p:nvPr/>
          </p:nvSpPr>
          <p:spPr bwMode="auto">
            <a:xfrm>
              <a:off x="3955" y="2986"/>
              <a:ext cx="1475" cy="1074"/>
            </a:xfrm>
            <a:prstGeom prst="rect">
              <a:avLst/>
            </a:prstGeom>
            <a:solidFill>
              <a:schemeClr val="tx1"/>
            </a:solidFill>
            <a:ln w="19050" algn="ctr">
              <a:solidFill>
                <a:schemeClr val="bg1"/>
              </a:solidFill>
              <a:miter lim="800000"/>
              <a:headEnd/>
              <a:tailEnd/>
            </a:ln>
          </p:spPr>
          <p:txBody>
            <a:bodyPr wrap="none" lIns="0" tIns="0" rIns="0" bIns="0" anchor="ctr">
              <a:spAutoFit/>
            </a:bodyPr>
            <a:lstStyle/>
            <a:p>
              <a:endParaRPr lang="en-US"/>
            </a:p>
          </p:txBody>
        </p:sp>
        <p:grpSp>
          <p:nvGrpSpPr>
            <p:cNvPr id="117" name="Group 100"/>
            <p:cNvGrpSpPr>
              <a:grpSpLocks/>
            </p:cNvGrpSpPr>
            <p:nvPr/>
          </p:nvGrpSpPr>
          <p:grpSpPr bwMode="auto">
            <a:xfrm>
              <a:off x="4765" y="3473"/>
              <a:ext cx="584" cy="539"/>
              <a:chOff x="2371" y="1333"/>
              <a:chExt cx="1641" cy="1516"/>
            </a:xfrm>
          </p:grpSpPr>
          <p:sp>
            <p:nvSpPr>
              <p:cNvPr id="145" name="Freeform 101"/>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6" name="Rectangle 102"/>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7" name="Freeform 103"/>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8" name="Freeform 104"/>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9" name="Freeform 105"/>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0" name="Freeform 106"/>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1" name="Freeform 107"/>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2" name="Freeform 108"/>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 name="Freeform 109"/>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 name="Freeform 110"/>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18" name="Group 111"/>
            <p:cNvGrpSpPr>
              <a:grpSpLocks/>
            </p:cNvGrpSpPr>
            <p:nvPr/>
          </p:nvGrpSpPr>
          <p:grpSpPr bwMode="auto">
            <a:xfrm>
              <a:off x="4535" y="3258"/>
              <a:ext cx="584" cy="539"/>
              <a:chOff x="2371" y="1333"/>
              <a:chExt cx="1641" cy="1516"/>
            </a:xfrm>
          </p:grpSpPr>
          <p:sp>
            <p:nvSpPr>
              <p:cNvPr id="135" name="Freeform 112"/>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6" name="Rectangle 113"/>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7" name="Freeform 114"/>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8" name="Freeform 115"/>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 name="Freeform 116"/>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0" name="Freeform 117"/>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1" name="Freeform 118"/>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2" name="Freeform 119"/>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 name="Freeform 120"/>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 name="Freeform 121"/>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19" name="Group 122"/>
            <p:cNvGrpSpPr>
              <a:grpSpLocks/>
            </p:cNvGrpSpPr>
            <p:nvPr/>
          </p:nvGrpSpPr>
          <p:grpSpPr bwMode="auto">
            <a:xfrm>
              <a:off x="4304" y="3041"/>
              <a:ext cx="584" cy="539"/>
              <a:chOff x="2371" y="1333"/>
              <a:chExt cx="1641" cy="1516"/>
            </a:xfrm>
          </p:grpSpPr>
          <p:sp>
            <p:nvSpPr>
              <p:cNvPr id="125" name="Freeform 123"/>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6" name="Rectangle 124"/>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7" name="Freeform 125"/>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8" name="Freeform 126"/>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9" name="Freeform 127"/>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0" name="Freeform 128"/>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1" name="Freeform 129"/>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2" name="Freeform 130"/>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 name="Freeform 131"/>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 name="Freeform 132"/>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20" name="Rectangle 133"/>
            <p:cNvSpPr>
              <a:spLocks noChangeArrowheads="1"/>
            </p:cNvSpPr>
            <p:nvPr/>
          </p:nvSpPr>
          <p:spPr bwMode="auto">
            <a:xfrm>
              <a:off x="4059" y="3084"/>
              <a:ext cx="75" cy="869"/>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21" name="Oval 134"/>
            <p:cNvSpPr>
              <a:spLocks noChangeArrowheads="1"/>
            </p:cNvSpPr>
            <p:nvPr/>
          </p:nvSpPr>
          <p:spPr bwMode="auto">
            <a:xfrm>
              <a:off x="3992" y="3167"/>
              <a:ext cx="210" cy="210"/>
            </a:xfrm>
            <a:prstGeom prst="ellipse">
              <a:avLst/>
            </a:prstGeom>
            <a:solidFill>
              <a:srgbClr val="33CC33"/>
            </a:solidFill>
            <a:ln w="12700" algn="ctr">
              <a:solidFill>
                <a:schemeClr val="bg1"/>
              </a:solidFill>
              <a:round/>
              <a:headEnd/>
              <a:tailEnd/>
            </a:ln>
          </p:spPr>
          <p:txBody>
            <a:bodyPr wrap="none" lIns="0" tIns="0" rIns="0" bIns="0" anchor="ctr">
              <a:spAutoFit/>
            </a:bodyPr>
            <a:lstStyle/>
            <a:p>
              <a:endParaRPr lang="en-US"/>
            </a:p>
          </p:txBody>
        </p:sp>
        <p:sp>
          <p:nvSpPr>
            <p:cNvPr id="122" name="Text Box 135"/>
            <p:cNvSpPr txBox="1">
              <a:spLocks noChangeArrowheads="1"/>
            </p:cNvSpPr>
            <p:nvPr/>
          </p:nvSpPr>
          <p:spPr bwMode="auto">
            <a:xfrm>
              <a:off x="4661" y="3154"/>
              <a:ext cx="207" cy="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1</a:t>
              </a:r>
            </a:p>
          </p:txBody>
        </p:sp>
        <p:sp>
          <p:nvSpPr>
            <p:cNvPr id="123" name="Text Box 136"/>
            <p:cNvSpPr txBox="1">
              <a:spLocks noChangeArrowheads="1"/>
            </p:cNvSpPr>
            <p:nvPr/>
          </p:nvSpPr>
          <p:spPr bwMode="auto">
            <a:xfrm>
              <a:off x="4874" y="3388"/>
              <a:ext cx="206" cy="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2</a:t>
              </a:r>
            </a:p>
          </p:txBody>
        </p:sp>
        <p:sp>
          <p:nvSpPr>
            <p:cNvPr id="124" name="Text Box 137"/>
            <p:cNvSpPr txBox="1">
              <a:spLocks noChangeArrowheads="1"/>
            </p:cNvSpPr>
            <p:nvPr/>
          </p:nvSpPr>
          <p:spPr bwMode="auto">
            <a:xfrm>
              <a:off x="5143" y="3589"/>
              <a:ext cx="210" cy="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3</a:t>
              </a:r>
            </a:p>
          </p:txBody>
        </p:sp>
      </p:gr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Job processes</a:t>
            </a:r>
          </a:p>
        </p:txBody>
      </p:sp>
      <p:sp>
        <p:nvSpPr>
          <p:cNvPr id="20483" name="Rectangle 3"/>
          <p:cNvSpPr>
            <a:spLocks noGrp="1" noChangeArrowheads="1"/>
          </p:cNvSpPr>
          <p:nvPr>
            <p:ph idx="1"/>
          </p:nvPr>
        </p:nvSpPr>
        <p:spPr>
          <a:xfrm>
            <a:off x="454025" y="3752850"/>
            <a:ext cx="8113713" cy="2366963"/>
          </a:xfrm>
        </p:spPr>
        <p:txBody>
          <a:bodyPr/>
          <a:lstStyle/>
          <a:p>
            <a:pPr marL="457200" indent="-457200">
              <a:buFont typeface="Arial" charset="0"/>
              <a:buChar char="•"/>
            </a:pPr>
            <a:r>
              <a:rPr lang="en-US" smtClean="0"/>
              <a:t>A </a:t>
            </a:r>
            <a:r>
              <a:rPr lang="en-US" b="1" smtClean="0"/>
              <a:t>job process </a:t>
            </a:r>
            <a:r>
              <a:rPr lang="en-US" smtClean="0"/>
              <a:t>controls the flow of a job by using:</a:t>
            </a:r>
          </a:p>
          <a:p>
            <a:pPr marL="819150" lvl="1" indent="-419100"/>
            <a:r>
              <a:rPr lang="fr-FR" smtClean="0"/>
              <a:t>Gosu classes such as </a:t>
            </a:r>
            <a:r>
              <a:rPr lang="fr-FR" i="1" smtClean="0"/>
              <a:t>SubmissionProcess.gs </a:t>
            </a:r>
          </a:p>
          <a:p>
            <a:pPr marL="819150" lvl="1" indent="-419100"/>
            <a:r>
              <a:rPr lang="fr-FR" smtClean="0"/>
              <a:t>Wizard actions that can directly interact with the job and policy revisions</a:t>
            </a:r>
          </a:p>
          <a:p>
            <a:pPr marL="819150" lvl="1" indent="-419100"/>
            <a:r>
              <a:rPr lang="fr-FR" smtClean="0"/>
              <a:t>Workflows</a:t>
            </a:r>
          </a:p>
          <a:p>
            <a:pPr marL="457200" indent="-457200">
              <a:buFont typeface="Arial" charset="0"/>
              <a:buChar char="•"/>
            </a:pPr>
            <a:r>
              <a:rPr lang="fr-FR" smtClean="0"/>
              <a:t>Job processes are flexible for user driven logic</a:t>
            </a:r>
          </a:p>
          <a:p>
            <a:pPr marL="819150" lvl="1" indent="-419100"/>
            <a:endParaRPr lang="en-US" smtClean="0"/>
          </a:p>
        </p:txBody>
      </p:sp>
      <p:grpSp>
        <p:nvGrpSpPr>
          <p:cNvPr id="20484" name="Group 28"/>
          <p:cNvGrpSpPr>
            <a:grpSpLocks/>
          </p:cNvGrpSpPr>
          <p:nvPr/>
        </p:nvGrpSpPr>
        <p:grpSpPr bwMode="auto">
          <a:xfrm>
            <a:off x="7485063" y="144463"/>
            <a:ext cx="1066800" cy="1063625"/>
            <a:chOff x="4715" y="91"/>
            <a:chExt cx="672" cy="670"/>
          </a:xfrm>
        </p:grpSpPr>
        <p:pic>
          <p:nvPicPr>
            <p:cNvPr id="20509" name="Picture 24" descr="GScript cla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5" y="91"/>
              <a:ext cx="486" cy="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0" name="Picture 25" descr="MCj0319178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5023" y="424"/>
              <a:ext cx="364"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0485" name="Group 52"/>
          <p:cNvGrpSpPr>
            <a:grpSpLocks/>
          </p:cNvGrpSpPr>
          <p:nvPr/>
        </p:nvGrpSpPr>
        <p:grpSpPr bwMode="auto">
          <a:xfrm>
            <a:off x="3992563" y="1644650"/>
            <a:ext cx="1416050" cy="687388"/>
            <a:chOff x="1536" y="430"/>
            <a:chExt cx="892" cy="433"/>
          </a:xfrm>
        </p:grpSpPr>
        <p:sp>
          <p:nvSpPr>
            <p:cNvPr id="20507" name="Rectangle 53"/>
            <p:cNvSpPr>
              <a:spLocks noChangeArrowheads="1"/>
            </p:cNvSpPr>
            <p:nvPr/>
          </p:nvSpPr>
          <p:spPr bwMode="invGray">
            <a:xfrm>
              <a:off x="1536" y="430"/>
              <a:ext cx="892" cy="433"/>
            </a:xfrm>
            <a:prstGeom prst="rect">
              <a:avLst/>
            </a:prstGeom>
            <a:solidFill>
              <a:schemeClr val="folHlink"/>
            </a:solidFill>
            <a:ln w="28575" algn="ctr">
              <a:solidFill>
                <a:schemeClr val="folHlink"/>
              </a:solidFill>
              <a:miter lim="800000"/>
              <a:headEnd/>
              <a:tailEnd/>
            </a:ln>
          </p:spPr>
          <p:txBody>
            <a:bodyPr lIns="0" tIns="0" rIns="0" bIns="0" anchor="ctr">
              <a:spAutoFit/>
            </a:bodyPr>
            <a:lstStyle/>
            <a:p>
              <a:endParaRPr lang="en-US"/>
            </a:p>
          </p:txBody>
        </p:sp>
        <p:sp>
          <p:nvSpPr>
            <p:cNvPr id="20508" name="Text Box 54"/>
            <p:cNvSpPr txBox="1">
              <a:spLocks noChangeArrowheads="1"/>
            </p:cNvSpPr>
            <p:nvPr/>
          </p:nvSpPr>
          <p:spPr bwMode="invGray">
            <a:xfrm>
              <a:off x="1541" y="465"/>
              <a:ext cx="881" cy="364"/>
            </a:xfrm>
            <a:prstGeom prst="rect">
              <a:avLst/>
            </a:prstGeom>
            <a:solidFill>
              <a:schemeClr val="folHlink"/>
            </a:solidFill>
            <a:ln w="28575" algn="ctr">
              <a:solidFill>
                <a:schemeClr val="folHlink"/>
              </a:solidFill>
              <a:miter lim="800000"/>
              <a:headEnd/>
              <a:tailEnd/>
            </a:ln>
          </p:spPr>
          <p:txBody>
            <a:bodyPr lIns="0" tIns="0" rIns="0" bIns="0" anchor="ct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Edit submission</a:t>
              </a:r>
            </a:p>
          </p:txBody>
        </p:sp>
      </p:grpSp>
      <p:grpSp>
        <p:nvGrpSpPr>
          <p:cNvPr id="20486" name="Group 34"/>
          <p:cNvGrpSpPr>
            <a:grpSpLocks/>
          </p:cNvGrpSpPr>
          <p:nvPr/>
        </p:nvGrpSpPr>
        <p:grpSpPr bwMode="auto">
          <a:xfrm>
            <a:off x="2205038" y="1616075"/>
            <a:ext cx="1422400" cy="687388"/>
            <a:chOff x="1468699" y="1616075"/>
            <a:chExt cx="1421779" cy="687388"/>
          </a:xfrm>
        </p:grpSpPr>
        <p:sp>
          <p:nvSpPr>
            <p:cNvPr id="20505" name="Rectangle 56"/>
            <p:cNvSpPr>
              <a:spLocks noChangeArrowheads="1"/>
            </p:cNvSpPr>
            <p:nvPr/>
          </p:nvSpPr>
          <p:spPr bwMode="invGray">
            <a:xfrm>
              <a:off x="1474428" y="1616075"/>
              <a:ext cx="1416050" cy="687388"/>
            </a:xfrm>
            <a:prstGeom prst="rect">
              <a:avLst/>
            </a:prstGeom>
            <a:solidFill>
              <a:schemeClr val="folHlink"/>
            </a:solidFill>
            <a:ln w="28575" algn="ctr">
              <a:solidFill>
                <a:schemeClr val="folHlink"/>
              </a:solidFill>
              <a:miter lim="800000"/>
              <a:headEnd/>
              <a:tailEnd/>
            </a:ln>
          </p:spPr>
          <p:txBody>
            <a:bodyPr lIns="0" tIns="0" rIns="0" bIns="0" anchor="ctr">
              <a:spAutoFit/>
            </a:bodyPr>
            <a:lstStyle/>
            <a:p>
              <a:endParaRPr lang="en-US"/>
            </a:p>
          </p:txBody>
        </p:sp>
        <p:sp>
          <p:nvSpPr>
            <p:cNvPr id="20506" name="Text Box 57"/>
            <p:cNvSpPr txBox="1">
              <a:spLocks noChangeArrowheads="1"/>
            </p:cNvSpPr>
            <p:nvPr/>
          </p:nvSpPr>
          <p:spPr bwMode="invGray">
            <a:xfrm>
              <a:off x="1468699" y="1695142"/>
              <a:ext cx="13985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Start submission</a:t>
              </a:r>
            </a:p>
          </p:txBody>
        </p:sp>
      </p:grpSp>
      <p:sp>
        <p:nvSpPr>
          <p:cNvPr id="20487" name="Rectangle 58"/>
          <p:cNvSpPr>
            <a:spLocks noChangeArrowheads="1"/>
          </p:cNvSpPr>
          <p:nvPr/>
        </p:nvSpPr>
        <p:spPr bwMode="invGray">
          <a:xfrm>
            <a:off x="5834063" y="2762250"/>
            <a:ext cx="1416050" cy="687388"/>
          </a:xfrm>
          <a:prstGeom prst="rect">
            <a:avLst/>
          </a:prstGeom>
          <a:solidFill>
            <a:schemeClr val="folHlink"/>
          </a:solidFill>
          <a:ln w="28575" algn="ctr">
            <a:solidFill>
              <a:schemeClr val="folHlink"/>
            </a:solidFill>
            <a:miter lim="800000"/>
            <a:headEnd/>
            <a:tailEnd/>
          </a:ln>
        </p:spPr>
        <p:txBody>
          <a:bodyPr lIns="0" tIns="0" rIns="0" bIns="0" anchor="ctr">
            <a:spAutoFit/>
          </a:bodyPr>
          <a:lstStyle/>
          <a:p>
            <a:endParaRPr lang="en-US"/>
          </a:p>
        </p:txBody>
      </p:sp>
      <p:sp>
        <p:nvSpPr>
          <p:cNvPr id="20488" name="Text Box 59"/>
          <p:cNvSpPr txBox="1">
            <a:spLocks noChangeArrowheads="1"/>
          </p:cNvSpPr>
          <p:nvPr/>
        </p:nvSpPr>
        <p:spPr bwMode="invGray">
          <a:xfrm>
            <a:off x="5842000" y="2968625"/>
            <a:ext cx="13985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Withdrawn</a:t>
            </a:r>
          </a:p>
        </p:txBody>
      </p:sp>
      <p:grpSp>
        <p:nvGrpSpPr>
          <p:cNvPr id="20489" name="Group 60"/>
          <p:cNvGrpSpPr>
            <a:grpSpLocks/>
          </p:cNvGrpSpPr>
          <p:nvPr/>
        </p:nvGrpSpPr>
        <p:grpSpPr bwMode="auto">
          <a:xfrm>
            <a:off x="5776913" y="1644650"/>
            <a:ext cx="1416050" cy="687388"/>
            <a:chOff x="2630" y="430"/>
            <a:chExt cx="892" cy="433"/>
          </a:xfrm>
        </p:grpSpPr>
        <p:sp>
          <p:nvSpPr>
            <p:cNvPr id="20503" name="Rectangle 61"/>
            <p:cNvSpPr>
              <a:spLocks noChangeArrowheads="1"/>
            </p:cNvSpPr>
            <p:nvPr/>
          </p:nvSpPr>
          <p:spPr bwMode="invGray">
            <a:xfrm>
              <a:off x="2630" y="430"/>
              <a:ext cx="892" cy="433"/>
            </a:xfrm>
            <a:prstGeom prst="rect">
              <a:avLst/>
            </a:prstGeom>
            <a:solidFill>
              <a:schemeClr val="folHlink"/>
            </a:solidFill>
            <a:ln w="28575" algn="ctr">
              <a:solidFill>
                <a:schemeClr val="folHlink"/>
              </a:solidFill>
              <a:miter lim="800000"/>
              <a:headEnd/>
              <a:tailEnd/>
            </a:ln>
          </p:spPr>
          <p:txBody>
            <a:bodyPr lIns="0" tIns="0" rIns="0" bIns="0" anchor="ctr">
              <a:spAutoFit/>
            </a:bodyPr>
            <a:lstStyle/>
            <a:p>
              <a:endParaRPr lang="en-US"/>
            </a:p>
          </p:txBody>
        </p:sp>
        <p:sp>
          <p:nvSpPr>
            <p:cNvPr id="20504" name="Text Box 62"/>
            <p:cNvSpPr txBox="1">
              <a:spLocks noChangeArrowheads="1"/>
            </p:cNvSpPr>
            <p:nvPr/>
          </p:nvSpPr>
          <p:spPr bwMode="invGray">
            <a:xfrm>
              <a:off x="2635" y="551"/>
              <a:ext cx="881" cy="191"/>
            </a:xfrm>
            <a:prstGeom prst="rect">
              <a:avLst/>
            </a:prstGeom>
            <a:solidFill>
              <a:schemeClr val="folHlink"/>
            </a:solidFill>
            <a:ln w="28575" algn="ctr">
              <a:solidFill>
                <a:schemeClr val="folHlink"/>
              </a:solidFill>
              <a:miter lim="800000"/>
              <a:headEnd/>
              <a:tailEnd/>
            </a:ln>
          </p:spPr>
          <p:txBody>
            <a:bodyPr lIns="0" tIns="0" rIns="0" bIns="0" anchor="ct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Save draft</a:t>
              </a:r>
            </a:p>
          </p:txBody>
        </p:sp>
      </p:grpSp>
      <p:sp>
        <p:nvSpPr>
          <p:cNvPr id="20490" name="Line 70"/>
          <p:cNvSpPr>
            <a:spLocks noChangeShapeType="1"/>
          </p:cNvSpPr>
          <p:nvPr/>
        </p:nvSpPr>
        <p:spPr bwMode="auto">
          <a:xfrm>
            <a:off x="5402263" y="1987550"/>
            <a:ext cx="361950" cy="0"/>
          </a:xfrm>
          <a:prstGeom prst="line">
            <a:avLst/>
          </a:prstGeom>
          <a:noFill/>
          <a:ln w="12700">
            <a:solidFill>
              <a:schemeClr val="bg1"/>
            </a:solidFill>
            <a:round/>
            <a:headEnd type="triangle" w="med" len="me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0491" name="Line 73"/>
          <p:cNvSpPr>
            <a:spLocks noChangeShapeType="1"/>
          </p:cNvSpPr>
          <p:nvPr/>
        </p:nvSpPr>
        <p:spPr bwMode="auto">
          <a:xfrm>
            <a:off x="6515100" y="2339975"/>
            <a:ext cx="11113" cy="42545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492" name="Line 74"/>
          <p:cNvSpPr>
            <a:spLocks noChangeShapeType="1"/>
          </p:cNvSpPr>
          <p:nvPr/>
        </p:nvSpPr>
        <p:spPr bwMode="auto">
          <a:xfrm>
            <a:off x="3651250" y="1992313"/>
            <a:ext cx="361950"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0493" name="Text Box 75"/>
          <p:cNvSpPr txBox="1">
            <a:spLocks noChangeArrowheads="1"/>
          </p:cNvSpPr>
          <p:nvPr/>
        </p:nvSpPr>
        <p:spPr bwMode="auto">
          <a:xfrm>
            <a:off x="568325" y="1206500"/>
            <a:ext cx="3457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D33941"/>
                </a:solidFill>
              </a:rPr>
              <a:t>Submission process snippet</a:t>
            </a:r>
          </a:p>
        </p:txBody>
      </p:sp>
      <p:sp>
        <p:nvSpPr>
          <p:cNvPr id="20494" name="Line 79"/>
          <p:cNvSpPr>
            <a:spLocks noChangeShapeType="1"/>
          </p:cNvSpPr>
          <p:nvPr/>
        </p:nvSpPr>
        <p:spPr bwMode="auto">
          <a:xfrm>
            <a:off x="7197725" y="1987550"/>
            <a:ext cx="384175" cy="0"/>
          </a:xfrm>
          <a:prstGeom prst="line">
            <a:avLst/>
          </a:prstGeom>
          <a:noFill/>
          <a:ln w="12700">
            <a:solidFill>
              <a:schemeClr val="bg1"/>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0495" name="Group 80"/>
          <p:cNvGrpSpPr>
            <a:grpSpLocks/>
          </p:cNvGrpSpPr>
          <p:nvPr/>
        </p:nvGrpSpPr>
        <p:grpSpPr bwMode="auto">
          <a:xfrm>
            <a:off x="455613" y="1630363"/>
            <a:ext cx="1416050" cy="687387"/>
            <a:chOff x="2630" y="430"/>
            <a:chExt cx="892" cy="433"/>
          </a:xfrm>
        </p:grpSpPr>
        <p:sp>
          <p:nvSpPr>
            <p:cNvPr id="20501" name="Rectangle 81"/>
            <p:cNvSpPr>
              <a:spLocks noChangeArrowheads="1"/>
            </p:cNvSpPr>
            <p:nvPr/>
          </p:nvSpPr>
          <p:spPr bwMode="invGray">
            <a:xfrm>
              <a:off x="2630" y="430"/>
              <a:ext cx="892" cy="433"/>
            </a:xfrm>
            <a:prstGeom prst="rect">
              <a:avLst/>
            </a:prstGeom>
            <a:solidFill>
              <a:schemeClr val="folHlink"/>
            </a:solidFill>
            <a:ln w="28575" algn="ctr">
              <a:solidFill>
                <a:schemeClr val="folHlink"/>
              </a:solidFill>
              <a:miter lim="800000"/>
              <a:headEnd/>
              <a:tailEnd/>
            </a:ln>
          </p:spPr>
          <p:txBody>
            <a:bodyPr lIns="0" tIns="0" rIns="0" bIns="0" anchor="ctr">
              <a:spAutoFit/>
            </a:bodyPr>
            <a:lstStyle/>
            <a:p>
              <a:endParaRPr lang="en-US"/>
            </a:p>
          </p:txBody>
        </p:sp>
        <p:sp>
          <p:nvSpPr>
            <p:cNvPr id="20502" name="Text Box 82"/>
            <p:cNvSpPr txBox="1">
              <a:spLocks noChangeArrowheads="1"/>
            </p:cNvSpPr>
            <p:nvPr/>
          </p:nvSpPr>
          <p:spPr bwMode="invGray">
            <a:xfrm>
              <a:off x="2635" y="465"/>
              <a:ext cx="881" cy="364"/>
            </a:xfrm>
            <a:prstGeom prst="rect">
              <a:avLst/>
            </a:prstGeom>
            <a:solidFill>
              <a:schemeClr val="folHlink"/>
            </a:solidFill>
            <a:ln w="28575" algn="ctr">
              <a:solidFill>
                <a:schemeClr val="folHlink"/>
              </a:solidFill>
              <a:miter lim="800000"/>
              <a:headEnd/>
              <a:tailEnd/>
            </a:ln>
          </p:spPr>
          <p:txBody>
            <a:bodyPr lIns="0" tIns="0" rIns="0" bIns="0" anchor="ct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Full app quote</a:t>
              </a:r>
            </a:p>
          </p:txBody>
        </p:sp>
      </p:grpSp>
      <p:grpSp>
        <p:nvGrpSpPr>
          <p:cNvPr id="20496" name="Group 83"/>
          <p:cNvGrpSpPr>
            <a:grpSpLocks/>
          </p:cNvGrpSpPr>
          <p:nvPr/>
        </p:nvGrpSpPr>
        <p:grpSpPr bwMode="auto">
          <a:xfrm>
            <a:off x="7634288" y="1666875"/>
            <a:ext cx="1209675" cy="687388"/>
            <a:chOff x="2630" y="430"/>
            <a:chExt cx="892" cy="433"/>
          </a:xfrm>
        </p:grpSpPr>
        <p:sp>
          <p:nvSpPr>
            <p:cNvPr id="20499" name="Rectangle 84"/>
            <p:cNvSpPr>
              <a:spLocks noChangeArrowheads="1"/>
            </p:cNvSpPr>
            <p:nvPr/>
          </p:nvSpPr>
          <p:spPr bwMode="invGray">
            <a:xfrm>
              <a:off x="2630" y="430"/>
              <a:ext cx="892" cy="433"/>
            </a:xfrm>
            <a:prstGeom prst="rect">
              <a:avLst/>
            </a:prstGeom>
            <a:solidFill>
              <a:schemeClr val="folHlink"/>
            </a:solidFill>
            <a:ln w="28575" algn="ctr">
              <a:solidFill>
                <a:schemeClr val="folHlink"/>
              </a:solidFill>
              <a:miter lim="800000"/>
              <a:headEnd/>
              <a:tailEnd/>
            </a:ln>
          </p:spPr>
          <p:txBody>
            <a:bodyPr lIns="0" tIns="0" rIns="0" bIns="0" anchor="ctr">
              <a:spAutoFit/>
            </a:bodyPr>
            <a:lstStyle/>
            <a:p>
              <a:endParaRPr lang="en-US"/>
            </a:p>
          </p:txBody>
        </p:sp>
        <p:sp>
          <p:nvSpPr>
            <p:cNvPr id="20500" name="Text Box 85"/>
            <p:cNvSpPr txBox="1">
              <a:spLocks noChangeArrowheads="1"/>
            </p:cNvSpPr>
            <p:nvPr/>
          </p:nvSpPr>
          <p:spPr bwMode="invGray">
            <a:xfrm>
              <a:off x="2635" y="465"/>
              <a:ext cx="881" cy="364"/>
            </a:xfrm>
            <a:prstGeom prst="rect">
              <a:avLst/>
            </a:prstGeom>
            <a:solidFill>
              <a:schemeClr val="folHlink"/>
            </a:solidFill>
            <a:ln w="28575" algn="ctr">
              <a:solidFill>
                <a:schemeClr val="folHlink"/>
              </a:solidFill>
              <a:miter lim="800000"/>
              <a:headEnd/>
              <a:tailEnd/>
            </a:ln>
          </p:spPr>
          <p:txBody>
            <a:bodyPr lIns="0" tIns="0" rIns="0" bIns="0" anchor="ct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Bind and Issue</a:t>
              </a:r>
            </a:p>
          </p:txBody>
        </p:sp>
      </p:grpSp>
      <p:sp>
        <p:nvSpPr>
          <p:cNvPr id="20497" name="Freeform 33"/>
          <p:cNvSpPr>
            <a:spLocks noChangeArrowheads="1"/>
          </p:cNvSpPr>
          <p:nvPr/>
        </p:nvSpPr>
        <p:spPr bwMode="auto">
          <a:xfrm>
            <a:off x="4598988" y="2333625"/>
            <a:ext cx="1228725" cy="723900"/>
          </a:xfrm>
          <a:custGeom>
            <a:avLst/>
            <a:gdLst>
              <a:gd name="T0" fmla="*/ 0 w 1228299"/>
              <a:gd name="T1" fmla="*/ 0 h 723332"/>
              <a:gd name="T2" fmla="*/ 0 w 1228299"/>
              <a:gd name="T3" fmla="*/ 723900 h 723332"/>
              <a:gd name="T4" fmla="*/ 1228725 w 1228299"/>
              <a:gd name="T5" fmla="*/ 723900 h 723332"/>
              <a:gd name="T6" fmla="*/ 0 60000 65536"/>
              <a:gd name="T7" fmla="*/ 0 60000 65536"/>
              <a:gd name="T8" fmla="*/ 0 60000 65536"/>
              <a:gd name="T9" fmla="*/ 0 w 1228299"/>
              <a:gd name="T10" fmla="*/ 0 h 723332"/>
              <a:gd name="T11" fmla="*/ 1228299 w 1228299"/>
              <a:gd name="T12" fmla="*/ 723332 h 723332"/>
            </a:gdLst>
            <a:ahLst/>
            <a:cxnLst>
              <a:cxn ang="T6">
                <a:pos x="T0" y="T1"/>
              </a:cxn>
              <a:cxn ang="T7">
                <a:pos x="T2" y="T3"/>
              </a:cxn>
              <a:cxn ang="T8">
                <a:pos x="T4" y="T5"/>
              </a:cxn>
            </a:cxnLst>
            <a:rect l="T9" t="T10" r="T11" b="T12"/>
            <a:pathLst>
              <a:path w="1228299" h="723332">
                <a:moveTo>
                  <a:pt x="0" y="0"/>
                </a:moveTo>
                <a:lnTo>
                  <a:pt x="0" y="723332"/>
                </a:lnTo>
                <a:lnTo>
                  <a:pt x="1228299" y="723332"/>
                </a:lnTo>
              </a:path>
            </a:pathLst>
          </a:custGeom>
          <a:noFill/>
          <a:ln w="19050" algn="ctr">
            <a:solidFill>
              <a:schemeClr val="accent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0498" name="Line 74"/>
          <p:cNvSpPr>
            <a:spLocks noChangeShapeType="1"/>
          </p:cNvSpPr>
          <p:nvPr/>
        </p:nvSpPr>
        <p:spPr bwMode="auto">
          <a:xfrm>
            <a:off x="1835150" y="1924050"/>
            <a:ext cx="361950"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Workflows</a:t>
            </a:r>
          </a:p>
        </p:txBody>
      </p:sp>
      <p:sp>
        <p:nvSpPr>
          <p:cNvPr id="21507" name="Rectangle 39"/>
          <p:cNvSpPr>
            <a:spLocks noGrp="1" noChangeArrowheads="1"/>
          </p:cNvSpPr>
          <p:nvPr>
            <p:ph idx="1"/>
          </p:nvPr>
        </p:nvSpPr>
        <p:spPr>
          <a:xfrm>
            <a:off x="519113" y="914400"/>
            <a:ext cx="7018337" cy="5486400"/>
          </a:xfrm>
        </p:spPr>
        <p:txBody>
          <a:bodyPr/>
          <a:lstStyle/>
          <a:p>
            <a:pPr>
              <a:buFont typeface="Arial" charset="0"/>
              <a:buChar char="•"/>
            </a:pPr>
            <a:r>
              <a:rPr lang="en-US" b="1" smtClean="0"/>
              <a:t>Workflow</a:t>
            </a:r>
            <a:r>
              <a:rPr lang="en-US" smtClean="0"/>
              <a:t> is a component for executing custom business processes asynchronously</a:t>
            </a:r>
          </a:p>
          <a:p>
            <a:pPr>
              <a:buFont typeface="Arial" charset="0"/>
              <a:buChar char="•"/>
            </a:pPr>
            <a:r>
              <a:rPr lang="en-US" smtClean="0"/>
              <a:t>The building blocks for a workflow process are:</a:t>
            </a:r>
          </a:p>
        </p:txBody>
      </p:sp>
      <p:grpSp>
        <p:nvGrpSpPr>
          <p:cNvPr id="21508" name="Group 31"/>
          <p:cNvGrpSpPr>
            <a:grpSpLocks/>
          </p:cNvGrpSpPr>
          <p:nvPr/>
        </p:nvGrpSpPr>
        <p:grpSpPr bwMode="auto">
          <a:xfrm>
            <a:off x="7634288" y="177800"/>
            <a:ext cx="973137" cy="928688"/>
            <a:chOff x="2748" y="547"/>
            <a:chExt cx="888" cy="849"/>
          </a:xfrm>
        </p:grpSpPr>
        <p:sp>
          <p:nvSpPr>
            <p:cNvPr id="21556" name="Line 32"/>
            <p:cNvSpPr>
              <a:spLocks noChangeShapeType="1"/>
            </p:cNvSpPr>
            <p:nvPr/>
          </p:nvSpPr>
          <p:spPr bwMode="auto">
            <a:xfrm flipV="1">
              <a:off x="2876" y="704"/>
              <a:ext cx="0" cy="366"/>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57" name="Line 33"/>
            <p:cNvSpPr>
              <a:spLocks noChangeShapeType="1"/>
            </p:cNvSpPr>
            <p:nvPr/>
          </p:nvSpPr>
          <p:spPr bwMode="auto">
            <a:xfrm>
              <a:off x="3104" y="1219"/>
              <a:ext cx="176"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1558" name="Line 34"/>
            <p:cNvSpPr>
              <a:spLocks noChangeShapeType="1"/>
            </p:cNvSpPr>
            <p:nvPr/>
          </p:nvSpPr>
          <p:spPr bwMode="auto">
            <a:xfrm>
              <a:off x="3401" y="872"/>
              <a:ext cx="0" cy="23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1559" name="Line 35"/>
            <p:cNvSpPr>
              <a:spLocks noChangeShapeType="1"/>
            </p:cNvSpPr>
            <p:nvPr/>
          </p:nvSpPr>
          <p:spPr bwMode="auto">
            <a:xfrm>
              <a:off x="2868" y="707"/>
              <a:ext cx="197"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1560" name="Rectangle 36"/>
            <p:cNvSpPr>
              <a:spLocks noChangeArrowheads="1"/>
            </p:cNvSpPr>
            <p:nvPr/>
          </p:nvSpPr>
          <p:spPr bwMode="auto">
            <a:xfrm>
              <a:off x="3065" y="547"/>
              <a:ext cx="451" cy="336"/>
            </a:xfrm>
            <a:prstGeom prst="rect">
              <a:avLst/>
            </a:prstGeom>
            <a:solidFill>
              <a:srgbClr val="FFFFCC"/>
            </a:solidFill>
            <a:ln w="19050" algn="ctr">
              <a:solidFill>
                <a:schemeClr val="bg1"/>
              </a:solidFill>
              <a:miter lim="800000"/>
              <a:headEnd/>
              <a:tailEnd/>
            </a:ln>
          </p:spPr>
          <p:txBody>
            <a:bodyPr wrap="none" lIns="0" tIns="0" rIns="0" bIns="0" anchor="ctr">
              <a:spAutoFit/>
            </a:bodyPr>
            <a:lstStyle/>
            <a:p>
              <a:endParaRPr lang="en-US"/>
            </a:p>
          </p:txBody>
        </p:sp>
        <p:sp>
          <p:nvSpPr>
            <p:cNvPr id="21561" name="Rectangle 37"/>
            <p:cNvSpPr>
              <a:spLocks noChangeArrowheads="1"/>
            </p:cNvSpPr>
            <p:nvPr/>
          </p:nvSpPr>
          <p:spPr bwMode="auto">
            <a:xfrm>
              <a:off x="2748" y="1060"/>
              <a:ext cx="356" cy="336"/>
            </a:xfrm>
            <a:prstGeom prst="rect">
              <a:avLst/>
            </a:prstGeom>
            <a:solidFill>
              <a:srgbClr val="FFFFCC"/>
            </a:solidFill>
            <a:ln w="19050" algn="ctr">
              <a:solidFill>
                <a:schemeClr val="bg1"/>
              </a:solidFill>
              <a:miter lim="800000"/>
              <a:headEnd/>
              <a:tailEnd/>
            </a:ln>
          </p:spPr>
          <p:txBody>
            <a:bodyPr wrap="none" lIns="0" tIns="0" rIns="0" bIns="0" anchor="ctr">
              <a:spAutoFit/>
            </a:bodyPr>
            <a:lstStyle/>
            <a:p>
              <a:endParaRPr lang="en-US"/>
            </a:p>
          </p:txBody>
        </p:sp>
        <p:sp>
          <p:nvSpPr>
            <p:cNvPr id="21562" name="Rectangle 38"/>
            <p:cNvSpPr>
              <a:spLocks noChangeArrowheads="1"/>
            </p:cNvSpPr>
            <p:nvPr/>
          </p:nvSpPr>
          <p:spPr bwMode="auto">
            <a:xfrm>
              <a:off x="3280" y="1099"/>
              <a:ext cx="356" cy="235"/>
            </a:xfrm>
            <a:prstGeom prst="rect">
              <a:avLst/>
            </a:prstGeom>
            <a:solidFill>
              <a:srgbClr val="FFFFCC"/>
            </a:solidFill>
            <a:ln w="19050" algn="ctr">
              <a:solidFill>
                <a:schemeClr val="bg1"/>
              </a:solidFill>
              <a:miter lim="800000"/>
              <a:headEnd/>
              <a:tailEnd/>
            </a:ln>
          </p:spPr>
          <p:txBody>
            <a:bodyPr lIns="0" tIns="0" rIns="0" bIns="0" anchor="ctr">
              <a:spAutoFit/>
            </a:bodyPr>
            <a:lstStyle/>
            <a:p>
              <a:endParaRPr lang="en-US"/>
            </a:p>
          </p:txBody>
        </p:sp>
      </p:grpSp>
      <p:grpSp>
        <p:nvGrpSpPr>
          <p:cNvPr id="21509" name="Group 55"/>
          <p:cNvGrpSpPr>
            <a:grpSpLocks/>
          </p:cNvGrpSpPr>
          <p:nvPr/>
        </p:nvGrpSpPr>
        <p:grpSpPr bwMode="auto">
          <a:xfrm flipH="1">
            <a:off x="7554913" y="5278438"/>
            <a:ext cx="842962" cy="881062"/>
            <a:chOff x="6300" y="3139"/>
            <a:chExt cx="524" cy="548"/>
          </a:xfrm>
        </p:grpSpPr>
        <p:grpSp>
          <p:nvGrpSpPr>
            <p:cNvPr id="21551" name="Group 56"/>
            <p:cNvGrpSpPr>
              <a:grpSpLocks/>
            </p:cNvGrpSpPr>
            <p:nvPr/>
          </p:nvGrpSpPr>
          <p:grpSpPr bwMode="auto">
            <a:xfrm>
              <a:off x="6300" y="3139"/>
              <a:ext cx="524" cy="548"/>
              <a:chOff x="1353" y="2698"/>
              <a:chExt cx="775" cy="810"/>
            </a:xfrm>
          </p:grpSpPr>
          <p:sp>
            <p:nvSpPr>
              <p:cNvPr id="21553" name="Rectangle 57"/>
              <p:cNvSpPr>
                <a:spLocks noChangeArrowheads="1"/>
              </p:cNvSpPr>
              <p:nvPr/>
            </p:nvSpPr>
            <p:spPr bwMode="auto">
              <a:xfrm>
                <a:off x="1353" y="3059"/>
                <a:ext cx="775" cy="449"/>
              </a:xfrm>
              <a:prstGeom prst="rect">
                <a:avLst/>
              </a:prstGeom>
              <a:solidFill>
                <a:srgbClr val="FFCCFF"/>
              </a:solidFill>
              <a:ln w="19050" algn="ctr">
                <a:solidFill>
                  <a:schemeClr val="bg1"/>
                </a:solidFill>
                <a:miter lim="800000"/>
                <a:headEnd/>
                <a:tailEnd/>
              </a:ln>
            </p:spPr>
            <p:txBody>
              <a:bodyPr lIns="0" tIns="0" rIns="0" bIns="0" anchor="ctr">
                <a:spAutoFit/>
              </a:bodyPr>
              <a:lstStyle/>
              <a:p>
                <a:endParaRPr lang="en-US"/>
              </a:p>
            </p:txBody>
          </p:sp>
          <p:sp>
            <p:nvSpPr>
              <p:cNvPr id="21554" name="AutoShape 58"/>
              <p:cNvSpPr>
                <a:spLocks noChangeArrowheads="1"/>
              </p:cNvSpPr>
              <p:nvPr/>
            </p:nvSpPr>
            <p:spPr bwMode="auto">
              <a:xfrm>
                <a:off x="1554" y="2698"/>
                <a:ext cx="376" cy="411"/>
              </a:xfrm>
              <a:prstGeom prst="downArrow">
                <a:avLst>
                  <a:gd name="adj1" fmla="val 49843"/>
                  <a:gd name="adj2" fmla="val 56441"/>
                </a:avLst>
              </a:prstGeom>
              <a:solidFill>
                <a:srgbClr val="FFCCFF"/>
              </a:solidFill>
              <a:ln w="19050" algn="ctr">
                <a:solidFill>
                  <a:schemeClr val="bg1"/>
                </a:solidFill>
                <a:miter lim="800000"/>
                <a:headEnd/>
                <a:tailEnd/>
              </a:ln>
            </p:spPr>
            <p:txBody>
              <a:bodyPr lIns="0" tIns="0" rIns="0" bIns="0" anchor="ctr">
                <a:spAutoFit/>
              </a:bodyPr>
              <a:lstStyle/>
              <a:p>
                <a:endParaRPr lang="en-US"/>
              </a:p>
            </p:txBody>
          </p:sp>
          <p:sp>
            <p:nvSpPr>
              <p:cNvPr id="21555" name="Rectangle 59"/>
              <p:cNvSpPr>
                <a:spLocks noChangeArrowheads="1"/>
              </p:cNvSpPr>
              <p:nvPr/>
            </p:nvSpPr>
            <p:spPr bwMode="auto">
              <a:xfrm>
                <a:off x="1654" y="3068"/>
                <a:ext cx="174" cy="75"/>
              </a:xfrm>
              <a:prstGeom prst="rect">
                <a:avLst/>
              </a:prstGeom>
              <a:solidFill>
                <a:srgbClr val="FFCCFF"/>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sp>
          <p:nvSpPr>
            <p:cNvPr id="21552" name="Text Box 60"/>
            <p:cNvSpPr txBox="1">
              <a:spLocks noChangeArrowheads="1"/>
            </p:cNvSpPr>
            <p:nvPr/>
          </p:nvSpPr>
          <p:spPr bwMode="invGray">
            <a:xfrm>
              <a:off x="6356" y="3453"/>
              <a:ext cx="427"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Finish</a:t>
              </a:r>
            </a:p>
          </p:txBody>
        </p:sp>
      </p:grpSp>
      <p:grpSp>
        <p:nvGrpSpPr>
          <p:cNvPr id="21510" name="Group 61"/>
          <p:cNvGrpSpPr>
            <a:grpSpLocks/>
          </p:cNvGrpSpPr>
          <p:nvPr/>
        </p:nvGrpSpPr>
        <p:grpSpPr bwMode="auto">
          <a:xfrm flipH="1">
            <a:off x="665163" y="2557463"/>
            <a:ext cx="696912" cy="774700"/>
            <a:chOff x="6300" y="625"/>
            <a:chExt cx="524" cy="583"/>
          </a:xfrm>
        </p:grpSpPr>
        <p:grpSp>
          <p:nvGrpSpPr>
            <p:cNvPr id="21546" name="Group 62"/>
            <p:cNvGrpSpPr>
              <a:grpSpLocks/>
            </p:cNvGrpSpPr>
            <p:nvPr/>
          </p:nvGrpSpPr>
          <p:grpSpPr bwMode="auto">
            <a:xfrm>
              <a:off x="6300" y="625"/>
              <a:ext cx="524" cy="583"/>
              <a:chOff x="2111" y="2447"/>
              <a:chExt cx="775" cy="862"/>
            </a:xfrm>
          </p:grpSpPr>
          <p:sp>
            <p:nvSpPr>
              <p:cNvPr id="21548" name="Rectangle 63"/>
              <p:cNvSpPr>
                <a:spLocks noChangeArrowheads="1"/>
              </p:cNvSpPr>
              <p:nvPr/>
            </p:nvSpPr>
            <p:spPr bwMode="auto">
              <a:xfrm>
                <a:off x="2111" y="2447"/>
                <a:ext cx="775" cy="449"/>
              </a:xfrm>
              <a:prstGeom prst="rect">
                <a:avLst/>
              </a:prstGeom>
              <a:solidFill>
                <a:srgbClr val="CCFFCC"/>
              </a:solidFill>
              <a:ln w="19050" algn="ctr">
                <a:solidFill>
                  <a:schemeClr val="bg1"/>
                </a:solidFill>
                <a:miter lim="800000"/>
                <a:headEnd/>
                <a:tailEnd/>
              </a:ln>
            </p:spPr>
            <p:txBody>
              <a:bodyPr lIns="0" tIns="0" rIns="0" bIns="0" anchor="ctr">
                <a:spAutoFit/>
              </a:bodyPr>
              <a:lstStyle/>
              <a:p>
                <a:endParaRPr lang="en-US"/>
              </a:p>
            </p:txBody>
          </p:sp>
          <p:sp>
            <p:nvSpPr>
              <p:cNvPr id="21549" name="AutoShape 64"/>
              <p:cNvSpPr>
                <a:spLocks noChangeArrowheads="1"/>
              </p:cNvSpPr>
              <p:nvPr/>
            </p:nvSpPr>
            <p:spPr bwMode="auto">
              <a:xfrm>
                <a:off x="2312" y="2898"/>
                <a:ext cx="376" cy="411"/>
              </a:xfrm>
              <a:prstGeom prst="downArrow">
                <a:avLst>
                  <a:gd name="adj1" fmla="val 49843"/>
                  <a:gd name="adj2" fmla="val 56441"/>
                </a:avLst>
              </a:prstGeom>
              <a:solidFill>
                <a:srgbClr val="CCFFCC"/>
              </a:solidFill>
              <a:ln w="19050" algn="ctr">
                <a:solidFill>
                  <a:schemeClr val="bg1"/>
                </a:solidFill>
                <a:miter lim="800000"/>
                <a:headEnd/>
                <a:tailEnd/>
              </a:ln>
            </p:spPr>
            <p:txBody>
              <a:bodyPr lIns="0" tIns="0" rIns="0" bIns="0" anchor="ctr">
                <a:spAutoFit/>
              </a:bodyPr>
              <a:lstStyle/>
              <a:p>
                <a:endParaRPr lang="en-US"/>
              </a:p>
            </p:txBody>
          </p:sp>
          <p:sp>
            <p:nvSpPr>
              <p:cNvPr id="21550" name="Rectangle 65"/>
              <p:cNvSpPr>
                <a:spLocks noChangeArrowheads="1"/>
              </p:cNvSpPr>
              <p:nvPr/>
            </p:nvSpPr>
            <p:spPr bwMode="auto">
              <a:xfrm>
                <a:off x="2412" y="2862"/>
                <a:ext cx="174" cy="75"/>
              </a:xfrm>
              <a:prstGeom prst="rect">
                <a:avLst/>
              </a:prstGeom>
              <a:solidFill>
                <a:srgbClr val="CCFFCC"/>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sp>
          <p:nvSpPr>
            <p:cNvPr id="21547" name="Text Box 66"/>
            <p:cNvSpPr txBox="1">
              <a:spLocks noChangeArrowheads="1"/>
            </p:cNvSpPr>
            <p:nvPr/>
          </p:nvSpPr>
          <p:spPr bwMode="invGray">
            <a:xfrm>
              <a:off x="6355" y="678"/>
              <a:ext cx="427"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Start</a:t>
              </a:r>
            </a:p>
          </p:txBody>
        </p:sp>
      </p:grpSp>
      <p:grpSp>
        <p:nvGrpSpPr>
          <p:cNvPr id="21511" name="Group 133"/>
          <p:cNvGrpSpPr>
            <a:grpSpLocks/>
          </p:cNvGrpSpPr>
          <p:nvPr/>
        </p:nvGrpSpPr>
        <p:grpSpPr bwMode="auto">
          <a:xfrm>
            <a:off x="1436688" y="3201988"/>
            <a:ext cx="1087437" cy="558800"/>
            <a:chOff x="793" y="1933"/>
            <a:chExt cx="685" cy="352"/>
          </a:xfrm>
        </p:grpSpPr>
        <p:grpSp>
          <p:nvGrpSpPr>
            <p:cNvPr id="21541" name="Group 99"/>
            <p:cNvGrpSpPr>
              <a:grpSpLocks/>
            </p:cNvGrpSpPr>
            <p:nvPr/>
          </p:nvGrpSpPr>
          <p:grpSpPr bwMode="auto">
            <a:xfrm>
              <a:off x="793" y="1939"/>
              <a:ext cx="685" cy="346"/>
              <a:chOff x="342" y="1651"/>
              <a:chExt cx="1351" cy="683"/>
            </a:xfrm>
          </p:grpSpPr>
          <p:sp>
            <p:nvSpPr>
              <p:cNvPr id="21543" name="Rectangle 100"/>
              <p:cNvSpPr>
                <a:spLocks noChangeArrowheads="1"/>
              </p:cNvSpPr>
              <p:nvPr/>
            </p:nvSpPr>
            <p:spPr bwMode="auto">
              <a:xfrm>
                <a:off x="342" y="1651"/>
                <a:ext cx="1351" cy="683"/>
              </a:xfrm>
              <a:prstGeom prst="rect">
                <a:avLst/>
              </a:prstGeom>
              <a:solidFill>
                <a:schemeClr val="tx1"/>
              </a:solidFill>
              <a:ln w="19050" algn="ctr">
                <a:solidFill>
                  <a:schemeClr val="bg1"/>
                </a:solidFill>
                <a:miter lim="800000"/>
                <a:headEnd/>
                <a:tailEnd/>
              </a:ln>
            </p:spPr>
            <p:txBody>
              <a:bodyPr wrap="none" lIns="0" tIns="0" rIns="0" bIns="0" anchor="ctr">
                <a:spAutoFit/>
              </a:bodyPr>
              <a:lstStyle/>
              <a:p>
                <a:endParaRPr lang="en-US"/>
              </a:p>
            </p:txBody>
          </p:sp>
          <p:sp>
            <p:nvSpPr>
              <p:cNvPr id="21544" name="Rectangle 101"/>
              <p:cNvSpPr>
                <a:spLocks noChangeArrowheads="1"/>
              </p:cNvSpPr>
              <p:nvPr/>
            </p:nvSpPr>
            <p:spPr bwMode="auto">
              <a:xfrm>
                <a:off x="342" y="1651"/>
                <a:ext cx="441" cy="683"/>
              </a:xfrm>
              <a:prstGeom prst="rect">
                <a:avLst/>
              </a:prstGeom>
              <a:solidFill>
                <a:srgbClr val="CCFFCC"/>
              </a:solidFill>
              <a:ln w="19050" algn="ctr">
                <a:solidFill>
                  <a:schemeClr val="bg1"/>
                </a:solidFill>
                <a:miter lim="800000"/>
                <a:headEnd/>
                <a:tailEnd/>
              </a:ln>
            </p:spPr>
            <p:txBody>
              <a:bodyPr lIns="0" tIns="0" rIns="0" bIns="0" anchor="ctr">
                <a:spAutoFit/>
              </a:bodyPr>
              <a:lstStyle/>
              <a:p>
                <a:endParaRPr lang="en-US"/>
              </a:p>
            </p:txBody>
          </p:sp>
          <p:sp>
            <p:nvSpPr>
              <p:cNvPr id="21545" name="AutoShape 102"/>
              <p:cNvSpPr>
                <a:spLocks noChangeArrowheads="1"/>
              </p:cNvSpPr>
              <p:nvPr/>
            </p:nvSpPr>
            <p:spPr bwMode="auto">
              <a:xfrm>
                <a:off x="442" y="1864"/>
                <a:ext cx="249" cy="256"/>
              </a:xfrm>
              <a:prstGeom prst="rightArrow">
                <a:avLst>
                  <a:gd name="adj1" fmla="val 50000"/>
                  <a:gd name="adj2" fmla="val 55134"/>
                </a:avLst>
              </a:prstGeom>
              <a:solidFill>
                <a:srgbClr val="009900"/>
              </a:solidFill>
              <a:ln w="19050" algn="ctr">
                <a:solidFill>
                  <a:schemeClr val="bg1"/>
                </a:solidFill>
                <a:miter lim="800000"/>
                <a:headEnd/>
                <a:tailEnd/>
              </a:ln>
            </p:spPr>
            <p:txBody>
              <a:bodyPr lIns="0" tIns="0" rIns="0" bIns="0" anchor="ctr">
                <a:spAutoFit/>
              </a:bodyPr>
              <a:lstStyle/>
              <a:p>
                <a:endParaRPr lang="en-US"/>
              </a:p>
            </p:txBody>
          </p:sp>
        </p:grpSp>
        <p:sp>
          <p:nvSpPr>
            <p:cNvPr id="21542" name="Text Box 103"/>
            <p:cNvSpPr txBox="1">
              <a:spLocks noChangeArrowheads="1"/>
            </p:cNvSpPr>
            <p:nvPr/>
          </p:nvSpPr>
          <p:spPr bwMode="invGray">
            <a:xfrm>
              <a:off x="1023" y="1933"/>
              <a:ext cx="418"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Auto</a:t>
              </a:r>
              <a:br>
                <a:rPr lang="en-US" sz="1800">
                  <a:solidFill>
                    <a:schemeClr val="bg1"/>
                  </a:solidFill>
                </a:rPr>
              </a:br>
              <a:r>
                <a:rPr lang="en-US" sz="1800">
                  <a:solidFill>
                    <a:schemeClr val="bg1"/>
                  </a:solidFill>
                </a:rPr>
                <a:t>Step</a:t>
              </a:r>
            </a:p>
          </p:txBody>
        </p:sp>
      </p:grpSp>
      <p:grpSp>
        <p:nvGrpSpPr>
          <p:cNvPr id="21512" name="Group 134"/>
          <p:cNvGrpSpPr>
            <a:grpSpLocks/>
          </p:cNvGrpSpPr>
          <p:nvPr/>
        </p:nvGrpSpPr>
        <p:grpSpPr bwMode="auto">
          <a:xfrm>
            <a:off x="2427288" y="3627438"/>
            <a:ext cx="1285875" cy="622300"/>
            <a:chOff x="1417" y="2201"/>
            <a:chExt cx="810" cy="392"/>
          </a:xfrm>
        </p:grpSpPr>
        <p:grpSp>
          <p:nvGrpSpPr>
            <p:cNvPr id="21533" name="Group 105"/>
            <p:cNvGrpSpPr>
              <a:grpSpLocks/>
            </p:cNvGrpSpPr>
            <p:nvPr/>
          </p:nvGrpSpPr>
          <p:grpSpPr bwMode="auto">
            <a:xfrm>
              <a:off x="1417" y="2201"/>
              <a:ext cx="810" cy="392"/>
              <a:chOff x="343" y="2415"/>
              <a:chExt cx="1351" cy="683"/>
            </a:xfrm>
          </p:grpSpPr>
          <p:sp>
            <p:nvSpPr>
              <p:cNvPr id="21535" name="Rectangle 106"/>
              <p:cNvSpPr>
                <a:spLocks noChangeArrowheads="1"/>
              </p:cNvSpPr>
              <p:nvPr/>
            </p:nvSpPr>
            <p:spPr bwMode="auto">
              <a:xfrm>
                <a:off x="343" y="2415"/>
                <a:ext cx="1351" cy="683"/>
              </a:xfrm>
              <a:prstGeom prst="rect">
                <a:avLst/>
              </a:prstGeom>
              <a:solidFill>
                <a:schemeClr val="tx1"/>
              </a:solidFill>
              <a:ln w="19050" algn="ctr">
                <a:solidFill>
                  <a:schemeClr val="bg1"/>
                </a:solidFill>
                <a:miter lim="800000"/>
                <a:headEnd/>
                <a:tailEnd/>
              </a:ln>
            </p:spPr>
            <p:txBody>
              <a:bodyPr wrap="none" lIns="0" tIns="0" rIns="0" bIns="0" anchor="ctr">
                <a:spAutoFit/>
              </a:bodyPr>
              <a:lstStyle/>
              <a:p>
                <a:endParaRPr lang="en-US"/>
              </a:p>
            </p:txBody>
          </p:sp>
          <p:sp>
            <p:nvSpPr>
              <p:cNvPr id="21536" name="Rectangle 107"/>
              <p:cNvSpPr>
                <a:spLocks noChangeArrowheads="1"/>
              </p:cNvSpPr>
              <p:nvPr/>
            </p:nvSpPr>
            <p:spPr bwMode="auto">
              <a:xfrm>
                <a:off x="343" y="2415"/>
                <a:ext cx="441" cy="683"/>
              </a:xfrm>
              <a:prstGeom prst="rect">
                <a:avLst/>
              </a:prstGeom>
              <a:solidFill>
                <a:srgbClr val="FFFFCC"/>
              </a:solidFill>
              <a:ln w="19050" algn="ctr">
                <a:solidFill>
                  <a:schemeClr val="bg1"/>
                </a:solidFill>
                <a:miter lim="800000"/>
                <a:headEnd/>
                <a:tailEnd/>
              </a:ln>
            </p:spPr>
            <p:txBody>
              <a:bodyPr lIns="0" tIns="0" rIns="0" bIns="0" anchor="ctr">
                <a:spAutoFit/>
              </a:bodyPr>
              <a:lstStyle/>
              <a:p>
                <a:endParaRPr lang="en-US"/>
              </a:p>
            </p:txBody>
          </p:sp>
          <p:grpSp>
            <p:nvGrpSpPr>
              <p:cNvPr id="21537" name="Group 108"/>
              <p:cNvGrpSpPr>
                <a:grpSpLocks/>
              </p:cNvGrpSpPr>
              <p:nvPr/>
            </p:nvGrpSpPr>
            <p:grpSpPr bwMode="auto">
              <a:xfrm>
                <a:off x="458" y="2598"/>
                <a:ext cx="210" cy="317"/>
                <a:chOff x="837" y="2636"/>
                <a:chExt cx="167" cy="252"/>
              </a:xfrm>
            </p:grpSpPr>
            <p:sp>
              <p:nvSpPr>
                <p:cNvPr id="21538" name="Freeform 109"/>
                <p:cNvSpPr>
                  <a:spLocks/>
                </p:cNvSpPr>
                <p:nvPr/>
              </p:nvSpPr>
              <p:spPr bwMode="auto">
                <a:xfrm>
                  <a:off x="842" y="2646"/>
                  <a:ext cx="158" cy="231"/>
                </a:xfrm>
                <a:custGeom>
                  <a:avLst/>
                  <a:gdLst>
                    <a:gd name="T0" fmla="*/ 1 w 245"/>
                    <a:gd name="T1" fmla="*/ 1 h 356"/>
                    <a:gd name="T2" fmla="*/ 1 w 245"/>
                    <a:gd name="T3" fmla="*/ 1 h 356"/>
                    <a:gd name="T4" fmla="*/ 1 w 245"/>
                    <a:gd name="T5" fmla="*/ 1 h 356"/>
                    <a:gd name="T6" fmla="*/ 1 w 245"/>
                    <a:gd name="T7" fmla="*/ 1 h 356"/>
                    <a:gd name="T8" fmla="*/ 1 w 245"/>
                    <a:gd name="T9" fmla="*/ 1 h 356"/>
                    <a:gd name="T10" fmla="*/ 1 w 245"/>
                    <a:gd name="T11" fmla="*/ 1 h 356"/>
                    <a:gd name="T12" fmla="*/ 1 w 245"/>
                    <a:gd name="T13" fmla="*/ 2 h 356"/>
                    <a:gd name="T14" fmla="*/ 1 w 245"/>
                    <a:gd name="T15" fmla="*/ 2 h 356"/>
                    <a:gd name="T16" fmla="*/ 1 w 245"/>
                    <a:gd name="T17" fmla="*/ 2 h 356"/>
                    <a:gd name="T18" fmla="*/ 1 w 245"/>
                    <a:gd name="T19" fmla="*/ 2 h 356"/>
                    <a:gd name="T20" fmla="*/ 1 w 245"/>
                    <a:gd name="T21" fmla="*/ 3 h 356"/>
                    <a:gd name="T22" fmla="*/ 1 w 245"/>
                    <a:gd name="T23" fmla="*/ 3 h 356"/>
                    <a:gd name="T24" fmla="*/ 1 w 245"/>
                    <a:gd name="T25" fmla="*/ 3 h 356"/>
                    <a:gd name="T26" fmla="*/ 1 w 245"/>
                    <a:gd name="T27" fmla="*/ 3 h 356"/>
                    <a:gd name="T28" fmla="*/ 1 w 245"/>
                    <a:gd name="T29" fmla="*/ 3 h 356"/>
                    <a:gd name="T30" fmla="*/ 2 w 245"/>
                    <a:gd name="T31" fmla="*/ 3 h 356"/>
                    <a:gd name="T32" fmla="*/ 2 w 245"/>
                    <a:gd name="T33" fmla="*/ 3 h 356"/>
                    <a:gd name="T34" fmla="*/ 2 w 245"/>
                    <a:gd name="T35" fmla="*/ 3 h 356"/>
                    <a:gd name="T36" fmla="*/ 2 w 245"/>
                    <a:gd name="T37" fmla="*/ 3 h 356"/>
                    <a:gd name="T38" fmla="*/ 2 w 245"/>
                    <a:gd name="T39" fmla="*/ 2 h 356"/>
                    <a:gd name="T40" fmla="*/ 1 w 245"/>
                    <a:gd name="T41" fmla="*/ 2 h 356"/>
                    <a:gd name="T42" fmla="*/ 1 w 245"/>
                    <a:gd name="T43" fmla="*/ 2 h 356"/>
                    <a:gd name="T44" fmla="*/ 1 w 245"/>
                    <a:gd name="T45" fmla="*/ 2 h 356"/>
                    <a:gd name="T46" fmla="*/ 1 w 245"/>
                    <a:gd name="T47" fmla="*/ 1 h 356"/>
                    <a:gd name="T48" fmla="*/ 1 w 245"/>
                    <a:gd name="T49" fmla="*/ 1 h 356"/>
                    <a:gd name="T50" fmla="*/ 1 w 245"/>
                    <a:gd name="T51" fmla="*/ 1 h 356"/>
                    <a:gd name="T52" fmla="*/ 2 w 245"/>
                    <a:gd name="T53" fmla="*/ 1 h 356"/>
                    <a:gd name="T54" fmla="*/ 2 w 245"/>
                    <a:gd name="T55" fmla="*/ 1 h 356"/>
                    <a:gd name="T56" fmla="*/ 2 w 245"/>
                    <a:gd name="T57" fmla="*/ 1 h 356"/>
                    <a:gd name="T58" fmla="*/ 2 w 245"/>
                    <a:gd name="T59" fmla="*/ 1 h 356"/>
                    <a:gd name="T60" fmla="*/ 1 w 245"/>
                    <a:gd name="T61" fmla="*/ 0 h 356"/>
                    <a:gd name="T62" fmla="*/ 1 w 245"/>
                    <a:gd name="T63" fmla="*/ 1 h 356"/>
                    <a:gd name="T64" fmla="*/ 1 w 245"/>
                    <a:gd name="T65" fmla="*/ 1 h 35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45"/>
                    <a:gd name="T100" fmla="*/ 0 h 356"/>
                    <a:gd name="T101" fmla="*/ 245 w 245"/>
                    <a:gd name="T102" fmla="*/ 356 h 35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45" h="356">
                      <a:moveTo>
                        <a:pt x="10" y="24"/>
                      </a:moveTo>
                      <a:cubicBezTo>
                        <a:pt x="6" y="32"/>
                        <a:pt x="7" y="48"/>
                        <a:pt x="10" y="59"/>
                      </a:cubicBezTo>
                      <a:cubicBezTo>
                        <a:pt x="13" y="70"/>
                        <a:pt x="22" y="80"/>
                        <a:pt x="31" y="89"/>
                      </a:cubicBezTo>
                      <a:cubicBezTo>
                        <a:pt x="40" y="98"/>
                        <a:pt x="59" y="105"/>
                        <a:pt x="67" y="111"/>
                      </a:cubicBezTo>
                      <a:cubicBezTo>
                        <a:pt x="75" y="117"/>
                        <a:pt x="77" y="120"/>
                        <a:pt x="82" y="126"/>
                      </a:cubicBezTo>
                      <a:cubicBezTo>
                        <a:pt x="87" y="132"/>
                        <a:pt x="93" y="137"/>
                        <a:pt x="97" y="146"/>
                      </a:cubicBezTo>
                      <a:cubicBezTo>
                        <a:pt x="101" y="155"/>
                        <a:pt x="103" y="169"/>
                        <a:pt x="103" y="180"/>
                      </a:cubicBezTo>
                      <a:cubicBezTo>
                        <a:pt x="103" y="191"/>
                        <a:pt x="103" y="200"/>
                        <a:pt x="99" y="210"/>
                      </a:cubicBezTo>
                      <a:cubicBezTo>
                        <a:pt x="95" y="220"/>
                        <a:pt x="85" y="233"/>
                        <a:pt x="76" y="242"/>
                      </a:cubicBezTo>
                      <a:cubicBezTo>
                        <a:pt x="67" y="251"/>
                        <a:pt x="52" y="259"/>
                        <a:pt x="42" y="267"/>
                      </a:cubicBezTo>
                      <a:cubicBezTo>
                        <a:pt x="32" y="275"/>
                        <a:pt x="23" y="281"/>
                        <a:pt x="18" y="288"/>
                      </a:cubicBezTo>
                      <a:cubicBezTo>
                        <a:pt x="13" y="295"/>
                        <a:pt x="11" y="304"/>
                        <a:pt x="10" y="312"/>
                      </a:cubicBezTo>
                      <a:cubicBezTo>
                        <a:pt x="9" y="320"/>
                        <a:pt x="8" y="333"/>
                        <a:pt x="9" y="339"/>
                      </a:cubicBezTo>
                      <a:cubicBezTo>
                        <a:pt x="10" y="345"/>
                        <a:pt x="0" y="347"/>
                        <a:pt x="19" y="350"/>
                      </a:cubicBezTo>
                      <a:cubicBezTo>
                        <a:pt x="38" y="353"/>
                        <a:pt x="89" y="356"/>
                        <a:pt x="124" y="356"/>
                      </a:cubicBezTo>
                      <a:cubicBezTo>
                        <a:pt x="159" y="356"/>
                        <a:pt x="209" y="355"/>
                        <a:pt x="227" y="350"/>
                      </a:cubicBezTo>
                      <a:cubicBezTo>
                        <a:pt x="245" y="345"/>
                        <a:pt x="234" y="332"/>
                        <a:pt x="234" y="323"/>
                      </a:cubicBezTo>
                      <a:cubicBezTo>
                        <a:pt x="234" y="314"/>
                        <a:pt x="231" y="301"/>
                        <a:pt x="227" y="293"/>
                      </a:cubicBezTo>
                      <a:cubicBezTo>
                        <a:pt x="223" y="285"/>
                        <a:pt x="214" y="280"/>
                        <a:pt x="208" y="275"/>
                      </a:cubicBezTo>
                      <a:cubicBezTo>
                        <a:pt x="202" y="270"/>
                        <a:pt x="196" y="268"/>
                        <a:pt x="189" y="263"/>
                      </a:cubicBezTo>
                      <a:cubicBezTo>
                        <a:pt x="182" y="258"/>
                        <a:pt x="170" y="249"/>
                        <a:pt x="163" y="242"/>
                      </a:cubicBezTo>
                      <a:cubicBezTo>
                        <a:pt x="156" y="235"/>
                        <a:pt x="152" y="226"/>
                        <a:pt x="148" y="218"/>
                      </a:cubicBezTo>
                      <a:cubicBezTo>
                        <a:pt x="144" y="210"/>
                        <a:pt x="142" y="201"/>
                        <a:pt x="141" y="192"/>
                      </a:cubicBezTo>
                      <a:cubicBezTo>
                        <a:pt x="140" y="183"/>
                        <a:pt x="140" y="172"/>
                        <a:pt x="142" y="163"/>
                      </a:cubicBezTo>
                      <a:cubicBezTo>
                        <a:pt x="144" y="154"/>
                        <a:pt x="147" y="146"/>
                        <a:pt x="153" y="138"/>
                      </a:cubicBezTo>
                      <a:cubicBezTo>
                        <a:pt x="159" y="130"/>
                        <a:pt x="170" y="121"/>
                        <a:pt x="180" y="113"/>
                      </a:cubicBezTo>
                      <a:cubicBezTo>
                        <a:pt x="190" y="105"/>
                        <a:pt x="205" y="99"/>
                        <a:pt x="214" y="90"/>
                      </a:cubicBezTo>
                      <a:cubicBezTo>
                        <a:pt x="223" y="81"/>
                        <a:pt x="231" y="70"/>
                        <a:pt x="234" y="59"/>
                      </a:cubicBezTo>
                      <a:cubicBezTo>
                        <a:pt x="237" y="48"/>
                        <a:pt x="238" y="32"/>
                        <a:pt x="234" y="24"/>
                      </a:cubicBezTo>
                      <a:cubicBezTo>
                        <a:pt x="230" y="16"/>
                        <a:pt x="226" y="13"/>
                        <a:pt x="207" y="9"/>
                      </a:cubicBezTo>
                      <a:cubicBezTo>
                        <a:pt x="188" y="5"/>
                        <a:pt x="149" y="0"/>
                        <a:pt x="121" y="0"/>
                      </a:cubicBezTo>
                      <a:cubicBezTo>
                        <a:pt x="93" y="0"/>
                        <a:pt x="55" y="4"/>
                        <a:pt x="36" y="8"/>
                      </a:cubicBezTo>
                      <a:cubicBezTo>
                        <a:pt x="17" y="12"/>
                        <a:pt x="14" y="16"/>
                        <a:pt x="10" y="24"/>
                      </a:cubicBezTo>
                      <a:close/>
                    </a:path>
                  </a:pathLst>
                </a:custGeom>
                <a:solidFill>
                  <a:schemeClr val="folHlink"/>
                </a:solidFill>
                <a:ln w="28575">
                  <a:solidFill>
                    <a:schemeClr val="bg1"/>
                  </a:solidFill>
                  <a:round/>
                  <a:headEnd/>
                  <a:tailEnd/>
                </a:ln>
              </p:spPr>
              <p:txBody>
                <a:bodyPr wrap="none" lIns="0" tIns="0" rIns="0" bIns="0" anchor="ctr">
                  <a:spAutoFit/>
                </a:bodyPr>
                <a:lstStyle/>
                <a:p>
                  <a:endParaRPr lang="en-US"/>
                </a:p>
              </p:txBody>
            </p:sp>
            <p:sp>
              <p:nvSpPr>
                <p:cNvPr id="21539" name="Rectangle 110"/>
                <p:cNvSpPr>
                  <a:spLocks noChangeArrowheads="1"/>
                </p:cNvSpPr>
                <p:nvPr/>
              </p:nvSpPr>
              <p:spPr bwMode="auto">
                <a:xfrm>
                  <a:off x="837" y="2636"/>
                  <a:ext cx="167" cy="36"/>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1540" name="Rectangle 111"/>
                <p:cNvSpPr>
                  <a:spLocks noChangeArrowheads="1"/>
                </p:cNvSpPr>
                <p:nvPr/>
              </p:nvSpPr>
              <p:spPr bwMode="auto">
                <a:xfrm>
                  <a:off x="837" y="2852"/>
                  <a:ext cx="167" cy="36"/>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grpSp>
        <p:sp>
          <p:nvSpPr>
            <p:cNvPr id="21534" name="Text Box 112"/>
            <p:cNvSpPr txBox="1">
              <a:spLocks noChangeArrowheads="1"/>
            </p:cNvSpPr>
            <p:nvPr/>
          </p:nvSpPr>
          <p:spPr bwMode="invGray">
            <a:xfrm>
              <a:off x="1681" y="2214"/>
              <a:ext cx="535"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Manual</a:t>
              </a:r>
              <a:br>
                <a:rPr lang="en-US" sz="1800">
                  <a:solidFill>
                    <a:schemeClr val="bg1"/>
                  </a:solidFill>
                </a:rPr>
              </a:br>
              <a:r>
                <a:rPr lang="en-US" sz="1800">
                  <a:solidFill>
                    <a:schemeClr val="bg1"/>
                  </a:solidFill>
                </a:rPr>
                <a:t>Step</a:t>
              </a:r>
            </a:p>
          </p:txBody>
        </p:sp>
      </p:grpSp>
      <p:grpSp>
        <p:nvGrpSpPr>
          <p:cNvPr id="21513" name="Group 135"/>
          <p:cNvGrpSpPr>
            <a:grpSpLocks/>
          </p:cNvGrpSpPr>
          <p:nvPr/>
        </p:nvGrpSpPr>
        <p:grpSpPr bwMode="auto">
          <a:xfrm>
            <a:off x="3594100" y="4132263"/>
            <a:ext cx="1330325" cy="623887"/>
            <a:chOff x="2152" y="2519"/>
            <a:chExt cx="838" cy="393"/>
          </a:xfrm>
        </p:grpSpPr>
        <p:grpSp>
          <p:nvGrpSpPr>
            <p:cNvPr id="21526" name="Group 114"/>
            <p:cNvGrpSpPr>
              <a:grpSpLocks/>
            </p:cNvGrpSpPr>
            <p:nvPr/>
          </p:nvGrpSpPr>
          <p:grpSpPr bwMode="auto">
            <a:xfrm>
              <a:off x="2152" y="2519"/>
              <a:ext cx="838" cy="393"/>
              <a:chOff x="1816" y="2033"/>
              <a:chExt cx="1351" cy="683"/>
            </a:xfrm>
          </p:grpSpPr>
          <p:sp>
            <p:nvSpPr>
              <p:cNvPr id="21528" name="Rectangle 115"/>
              <p:cNvSpPr>
                <a:spLocks noChangeArrowheads="1"/>
              </p:cNvSpPr>
              <p:nvPr/>
            </p:nvSpPr>
            <p:spPr bwMode="auto">
              <a:xfrm>
                <a:off x="1816" y="2033"/>
                <a:ext cx="1351" cy="683"/>
              </a:xfrm>
              <a:prstGeom prst="rect">
                <a:avLst/>
              </a:prstGeom>
              <a:solidFill>
                <a:schemeClr val="tx1"/>
              </a:solidFill>
              <a:ln w="19050" algn="ctr">
                <a:solidFill>
                  <a:schemeClr val="bg1"/>
                </a:solidFill>
                <a:miter lim="800000"/>
                <a:headEnd/>
                <a:tailEnd/>
              </a:ln>
            </p:spPr>
            <p:txBody>
              <a:bodyPr wrap="none" lIns="0" tIns="0" rIns="0" bIns="0" anchor="ctr">
                <a:spAutoFit/>
              </a:bodyPr>
              <a:lstStyle/>
              <a:p>
                <a:endParaRPr lang="en-US"/>
              </a:p>
            </p:txBody>
          </p:sp>
          <p:sp>
            <p:nvSpPr>
              <p:cNvPr id="21529" name="Rectangle 116"/>
              <p:cNvSpPr>
                <a:spLocks noChangeArrowheads="1"/>
              </p:cNvSpPr>
              <p:nvPr/>
            </p:nvSpPr>
            <p:spPr bwMode="auto">
              <a:xfrm>
                <a:off x="1816" y="2033"/>
                <a:ext cx="441" cy="683"/>
              </a:xfrm>
              <a:prstGeom prst="rect">
                <a:avLst/>
              </a:prstGeom>
              <a:solidFill>
                <a:srgbClr val="CCECFF"/>
              </a:solidFill>
              <a:ln w="19050" algn="ctr">
                <a:solidFill>
                  <a:schemeClr val="bg1"/>
                </a:solidFill>
                <a:miter lim="800000"/>
                <a:headEnd/>
                <a:tailEnd/>
              </a:ln>
            </p:spPr>
            <p:txBody>
              <a:bodyPr lIns="0" tIns="0" rIns="0" bIns="0" anchor="ctr">
                <a:spAutoFit/>
              </a:bodyPr>
              <a:lstStyle/>
              <a:p>
                <a:endParaRPr lang="en-US"/>
              </a:p>
            </p:txBody>
          </p:sp>
          <p:grpSp>
            <p:nvGrpSpPr>
              <p:cNvPr id="21530" name="Group 117"/>
              <p:cNvGrpSpPr>
                <a:grpSpLocks/>
              </p:cNvGrpSpPr>
              <p:nvPr/>
            </p:nvGrpSpPr>
            <p:grpSpPr bwMode="auto">
              <a:xfrm>
                <a:off x="1908" y="2214"/>
                <a:ext cx="257" cy="321"/>
                <a:chOff x="2553" y="2353"/>
                <a:chExt cx="526" cy="655"/>
              </a:xfrm>
            </p:grpSpPr>
            <p:sp>
              <p:nvSpPr>
                <p:cNvPr id="21531" name="Freeform 118"/>
                <p:cNvSpPr>
                  <a:spLocks/>
                </p:cNvSpPr>
                <p:nvPr/>
              </p:nvSpPr>
              <p:spPr bwMode="auto">
                <a:xfrm>
                  <a:off x="2553" y="2724"/>
                  <a:ext cx="526" cy="284"/>
                </a:xfrm>
                <a:custGeom>
                  <a:avLst/>
                  <a:gdLst>
                    <a:gd name="T0" fmla="*/ 128 w 526"/>
                    <a:gd name="T1" fmla="*/ 0 h 284"/>
                    <a:gd name="T2" fmla="*/ 0 w 526"/>
                    <a:gd name="T3" fmla="*/ 149 h 284"/>
                    <a:gd name="T4" fmla="*/ 7 w 526"/>
                    <a:gd name="T5" fmla="*/ 234 h 284"/>
                    <a:gd name="T6" fmla="*/ 171 w 526"/>
                    <a:gd name="T7" fmla="*/ 284 h 284"/>
                    <a:gd name="T8" fmla="*/ 334 w 526"/>
                    <a:gd name="T9" fmla="*/ 284 h 284"/>
                    <a:gd name="T10" fmla="*/ 469 w 526"/>
                    <a:gd name="T11" fmla="*/ 227 h 284"/>
                    <a:gd name="T12" fmla="*/ 526 w 526"/>
                    <a:gd name="T13" fmla="*/ 199 h 284"/>
                    <a:gd name="T14" fmla="*/ 526 w 526"/>
                    <a:gd name="T15" fmla="*/ 149 h 284"/>
                    <a:gd name="T16" fmla="*/ 405 w 526"/>
                    <a:gd name="T17" fmla="*/ 0 h 284"/>
                    <a:gd name="T18" fmla="*/ 128 w 526"/>
                    <a:gd name="T19" fmla="*/ 0 h 28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26"/>
                    <a:gd name="T31" fmla="*/ 0 h 284"/>
                    <a:gd name="T32" fmla="*/ 526 w 526"/>
                    <a:gd name="T33" fmla="*/ 284 h 28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26" h="284">
                      <a:moveTo>
                        <a:pt x="128" y="0"/>
                      </a:moveTo>
                      <a:lnTo>
                        <a:pt x="0" y="149"/>
                      </a:lnTo>
                      <a:lnTo>
                        <a:pt x="7" y="234"/>
                      </a:lnTo>
                      <a:lnTo>
                        <a:pt x="171" y="284"/>
                      </a:lnTo>
                      <a:lnTo>
                        <a:pt x="334" y="284"/>
                      </a:lnTo>
                      <a:lnTo>
                        <a:pt x="469" y="227"/>
                      </a:lnTo>
                      <a:lnTo>
                        <a:pt x="526" y="199"/>
                      </a:lnTo>
                      <a:lnTo>
                        <a:pt x="526" y="149"/>
                      </a:lnTo>
                      <a:lnTo>
                        <a:pt x="405" y="0"/>
                      </a:lnTo>
                      <a:lnTo>
                        <a:pt x="128" y="0"/>
                      </a:lnTo>
                      <a:close/>
                    </a:path>
                  </a:pathLst>
                </a:custGeom>
                <a:solidFill>
                  <a:srgbClr val="3399FF"/>
                </a:solidFill>
                <a:ln w="19050">
                  <a:solidFill>
                    <a:schemeClr val="bg1"/>
                  </a:solidFill>
                  <a:round/>
                  <a:headEnd/>
                  <a:tailEnd/>
                </a:ln>
              </p:spPr>
              <p:txBody>
                <a:bodyPr wrap="none" lIns="0" tIns="0" rIns="0" bIns="0" anchor="ctr">
                  <a:spAutoFit/>
                </a:bodyPr>
                <a:lstStyle/>
                <a:p>
                  <a:endParaRPr lang="en-US"/>
                </a:p>
              </p:txBody>
            </p:sp>
            <p:sp>
              <p:nvSpPr>
                <p:cNvPr id="21532" name="Oval 119"/>
                <p:cNvSpPr>
                  <a:spLocks noChangeArrowheads="1"/>
                </p:cNvSpPr>
                <p:nvPr/>
              </p:nvSpPr>
              <p:spPr bwMode="auto">
                <a:xfrm>
                  <a:off x="2581" y="2353"/>
                  <a:ext cx="484" cy="455"/>
                </a:xfrm>
                <a:prstGeom prst="ellipse">
                  <a:avLst/>
                </a:prstGeom>
                <a:solidFill>
                  <a:srgbClr val="FFCC99"/>
                </a:solidFill>
                <a:ln w="19050" algn="ctr">
                  <a:solidFill>
                    <a:schemeClr val="bg1"/>
                  </a:solidFill>
                  <a:round/>
                  <a:headEnd/>
                  <a:tailEnd/>
                </a:ln>
              </p:spPr>
              <p:txBody>
                <a:bodyPr lIns="0" tIns="0" rIns="0" bIns="0" anchor="ctr">
                  <a:spAutoFit/>
                </a:bodyPr>
                <a:lstStyle/>
                <a:p>
                  <a:endParaRPr lang="en-US"/>
                </a:p>
              </p:txBody>
            </p:sp>
          </p:grpSp>
        </p:grpSp>
        <p:sp>
          <p:nvSpPr>
            <p:cNvPr id="21527" name="Text Box 120"/>
            <p:cNvSpPr txBox="1">
              <a:spLocks noChangeArrowheads="1"/>
            </p:cNvSpPr>
            <p:nvPr/>
          </p:nvSpPr>
          <p:spPr bwMode="invGray">
            <a:xfrm>
              <a:off x="2437" y="2533"/>
              <a:ext cx="54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Activity</a:t>
              </a:r>
              <a:br>
                <a:rPr lang="en-US" sz="1800">
                  <a:solidFill>
                    <a:schemeClr val="bg1"/>
                  </a:solidFill>
                </a:rPr>
              </a:br>
              <a:r>
                <a:rPr lang="en-US" sz="1800">
                  <a:solidFill>
                    <a:schemeClr val="bg1"/>
                  </a:solidFill>
                </a:rPr>
                <a:t>Step</a:t>
              </a:r>
            </a:p>
          </p:txBody>
        </p:sp>
      </p:grpSp>
      <p:grpSp>
        <p:nvGrpSpPr>
          <p:cNvPr id="21514" name="Group 121"/>
          <p:cNvGrpSpPr>
            <a:grpSpLocks/>
          </p:cNvGrpSpPr>
          <p:nvPr/>
        </p:nvGrpSpPr>
        <p:grpSpPr bwMode="auto">
          <a:xfrm>
            <a:off x="4795838" y="4603750"/>
            <a:ext cx="1441450" cy="687388"/>
            <a:chOff x="1508" y="2780"/>
            <a:chExt cx="967" cy="461"/>
          </a:xfrm>
        </p:grpSpPr>
        <p:sp>
          <p:nvSpPr>
            <p:cNvPr id="21520" name="Rectangle 122"/>
            <p:cNvSpPr>
              <a:spLocks noChangeArrowheads="1"/>
            </p:cNvSpPr>
            <p:nvPr/>
          </p:nvSpPr>
          <p:spPr bwMode="auto">
            <a:xfrm>
              <a:off x="1508" y="2780"/>
              <a:ext cx="967" cy="461"/>
            </a:xfrm>
            <a:prstGeom prst="rect">
              <a:avLst/>
            </a:prstGeom>
            <a:solidFill>
              <a:schemeClr val="tx1"/>
            </a:solidFill>
            <a:ln w="19050" algn="ctr">
              <a:solidFill>
                <a:schemeClr val="bg1"/>
              </a:solidFill>
              <a:miter lim="800000"/>
              <a:headEnd/>
              <a:tailEnd/>
            </a:ln>
          </p:spPr>
          <p:txBody>
            <a:bodyPr lIns="0" tIns="0" rIns="0" bIns="0" anchor="ctr">
              <a:spAutoFit/>
            </a:bodyPr>
            <a:lstStyle/>
            <a:p>
              <a:endParaRPr lang="en-US"/>
            </a:p>
          </p:txBody>
        </p:sp>
        <p:sp>
          <p:nvSpPr>
            <p:cNvPr id="21521" name="Rectangle 123"/>
            <p:cNvSpPr>
              <a:spLocks noChangeArrowheads="1"/>
            </p:cNvSpPr>
            <p:nvPr/>
          </p:nvSpPr>
          <p:spPr bwMode="auto">
            <a:xfrm>
              <a:off x="1508" y="2780"/>
              <a:ext cx="298" cy="461"/>
            </a:xfrm>
            <a:prstGeom prst="rect">
              <a:avLst/>
            </a:prstGeom>
            <a:solidFill>
              <a:srgbClr val="CCCCFF"/>
            </a:solidFill>
            <a:ln w="19050" algn="ctr">
              <a:solidFill>
                <a:schemeClr val="bg1"/>
              </a:solidFill>
              <a:miter lim="800000"/>
              <a:headEnd/>
              <a:tailEnd/>
            </a:ln>
          </p:spPr>
          <p:txBody>
            <a:bodyPr lIns="0" tIns="0" rIns="0" bIns="0" anchor="ctr">
              <a:spAutoFit/>
            </a:bodyPr>
            <a:lstStyle/>
            <a:p>
              <a:endParaRPr lang="en-US"/>
            </a:p>
          </p:txBody>
        </p:sp>
        <p:sp>
          <p:nvSpPr>
            <p:cNvPr id="21522" name="Rectangle 124"/>
            <p:cNvSpPr>
              <a:spLocks noChangeArrowheads="1"/>
            </p:cNvSpPr>
            <p:nvPr/>
          </p:nvSpPr>
          <p:spPr bwMode="auto">
            <a:xfrm>
              <a:off x="1544" y="2942"/>
              <a:ext cx="225" cy="138"/>
            </a:xfrm>
            <a:prstGeom prst="rect">
              <a:avLst/>
            </a:prstGeom>
            <a:solidFill>
              <a:srgbClr val="FFFFCC"/>
            </a:solidFill>
            <a:ln w="19050" algn="ctr">
              <a:solidFill>
                <a:schemeClr val="bg1"/>
              </a:solidFill>
              <a:miter lim="800000"/>
              <a:headEnd/>
              <a:tailEnd/>
            </a:ln>
          </p:spPr>
          <p:txBody>
            <a:bodyPr lIns="0" tIns="0" rIns="0" bIns="0" anchor="ctr">
              <a:spAutoFit/>
            </a:bodyPr>
            <a:lstStyle/>
            <a:p>
              <a:endParaRPr lang="en-US"/>
            </a:p>
          </p:txBody>
        </p:sp>
        <p:sp>
          <p:nvSpPr>
            <p:cNvPr id="21523" name="Line 125"/>
            <p:cNvSpPr>
              <a:spLocks noChangeShapeType="1"/>
            </p:cNvSpPr>
            <p:nvPr/>
          </p:nvSpPr>
          <p:spPr bwMode="auto">
            <a:xfrm flipH="1" flipV="1">
              <a:off x="1544" y="2944"/>
              <a:ext cx="117" cy="63"/>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24" name="Line 126"/>
            <p:cNvSpPr>
              <a:spLocks noChangeShapeType="1"/>
            </p:cNvSpPr>
            <p:nvPr/>
          </p:nvSpPr>
          <p:spPr bwMode="auto">
            <a:xfrm flipV="1">
              <a:off x="1658" y="2940"/>
              <a:ext cx="113" cy="67"/>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25" name="Text Box 127"/>
            <p:cNvSpPr txBox="1">
              <a:spLocks noChangeArrowheads="1"/>
            </p:cNvSpPr>
            <p:nvPr/>
          </p:nvSpPr>
          <p:spPr bwMode="invGray">
            <a:xfrm>
              <a:off x="1808" y="2839"/>
              <a:ext cx="665"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Message</a:t>
              </a:r>
              <a:br>
                <a:rPr lang="en-US" sz="1800">
                  <a:solidFill>
                    <a:schemeClr val="bg1"/>
                  </a:solidFill>
                </a:rPr>
              </a:br>
              <a:r>
                <a:rPr lang="en-US" sz="1800">
                  <a:solidFill>
                    <a:schemeClr val="bg1"/>
                  </a:solidFill>
                </a:rPr>
                <a:t>Step</a:t>
              </a:r>
            </a:p>
          </p:txBody>
        </p:sp>
      </p:grpSp>
      <p:grpSp>
        <p:nvGrpSpPr>
          <p:cNvPr id="21515" name="Group 136"/>
          <p:cNvGrpSpPr>
            <a:grpSpLocks/>
          </p:cNvGrpSpPr>
          <p:nvPr/>
        </p:nvGrpSpPr>
        <p:grpSpPr bwMode="auto">
          <a:xfrm>
            <a:off x="6070600" y="5097463"/>
            <a:ext cx="1289050" cy="644525"/>
            <a:chOff x="3712" y="3127"/>
            <a:chExt cx="812" cy="406"/>
          </a:xfrm>
        </p:grpSpPr>
        <p:grpSp>
          <p:nvGrpSpPr>
            <p:cNvPr id="21516" name="Group 129"/>
            <p:cNvGrpSpPr>
              <a:grpSpLocks/>
            </p:cNvGrpSpPr>
            <p:nvPr/>
          </p:nvGrpSpPr>
          <p:grpSpPr bwMode="auto">
            <a:xfrm>
              <a:off x="3721" y="3127"/>
              <a:ext cx="803" cy="406"/>
              <a:chOff x="3281" y="2033"/>
              <a:chExt cx="1351" cy="683"/>
            </a:xfrm>
          </p:grpSpPr>
          <p:sp>
            <p:nvSpPr>
              <p:cNvPr id="21518" name="Rectangle 130"/>
              <p:cNvSpPr>
                <a:spLocks noChangeArrowheads="1"/>
              </p:cNvSpPr>
              <p:nvPr/>
            </p:nvSpPr>
            <p:spPr bwMode="auto">
              <a:xfrm>
                <a:off x="3281" y="2033"/>
                <a:ext cx="1351" cy="683"/>
              </a:xfrm>
              <a:prstGeom prst="rect">
                <a:avLst/>
              </a:prstGeom>
              <a:solidFill>
                <a:schemeClr val="tx1"/>
              </a:solidFill>
              <a:ln w="19050" algn="ctr">
                <a:solidFill>
                  <a:schemeClr val="bg1"/>
                </a:solidFill>
                <a:miter lim="800000"/>
                <a:headEnd/>
                <a:tailEnd/>
              </a:ln>
            </p:spPr>
            <p:txBody>
              <a:bodyPr wrap="none" lIns="0" tIns="0" rIns="0" bIns="0" anchor="ctr">
                <a:spAutoFit/>
              </a:bodyPr>
              <a:lstStyle/>
              <a:p>
                <a:endParaRPr lang="en-US"/>
              </a:p>
            </p:txBody>
          </p:sp>
          <p:sp>
            <p:nvSpPr>
              <p:cNvPr id="21519" name="Rectangle 131"/>
              <p:cNvSpPr>
                <a:spLocks noChangeArrowheads="1"/>
              </p:cNvSpPr>
              <p:nvPr/>
            </p:nvSpPr>
            <p:spPr bwMode="auto">
              <a:xfrm>
                <a:off x="4356" y="2044"/>
                <a:ext cx="270" cy="666"/>
              </a:xfrm>
              <a:prstGeom prst="rect">
                <a:avLst/>
              </a:prstGeom>
              <a:solidFill>
                <a:srgbClr val="969696"/>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0" tIns="0" rIns="0" bIns="0" anchor="ctr">
                <a:spAutoFit/>
              </a:bodyPr>
              <a:lstStyle/>
              <a:p>
                <a:endParaRPr lang="en-US"/>
              </a:p>
            </p:txBody>
          </p:sp>
        </p:grpSp>
        <p:sp>
          <p:nvSpPr>
            <p:cNvPr id="21517" name="Text Box 132"/>
            <p:cNvSpPr txBox="1">
              <a:spLocks noChangeArrowheads="1"/>
            </p:cNvSpPr>
            <p:nvPr/>
          </p:nvSpPr>
          <p:spPr bwMode="invGray">
            <a:xfrm>
              <a:off x="3712" y="3219"/>
              <a:ext cx="65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Outcome</a:t>
              </a:r>
            </a:p>
          </p:txBody>
        </p:sp>
      </p:gr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smtClean="0"/>
              <a:t>Lesson objectives</a:t>
            </a:r>
          </a:p>
        </p:txBody>
      </p:sp>
      <p:sp>
        <p:nvSpPr>
          <p:cNvPr id="4099" name="Rectangle 3"/>
          <p:cNvSpPr>
            <a:spLocks noGrp="1" noChangeArrowheads="1"/>
          </p:cNvSpPr>
          <p:nvPr>
            <p:ph idx="1"/>
          </p:nvPr>
        </p:nvSpPr>
        <p:spPr/>
        <p:txBody>
          <a:bodyPr/>
          <a:lstStyle/>
          <a:p>
            <a:pPr>
              <a:buFont typeface="Arial" charset="0"/>
              <a:buChar char="•"/>
            </a:pPr>
            <a:r>
              <a:rPr lang="en-US" smtClean="0"/>
              <a:t>By the end of this lesson, you should be able to:</a:t>
            </a:r>
          </a:p>
          <a:p>
            <a:pPr lvl="1"/>
            <a:r>
              <a:rPr lang="en-US" smtClean="0"/>
              <a:t>Describe the types of transactions used to maintain policies</a:t>
            </a:r>
          </a:p>
          <a:p>
            <a:pPr lvl="1"/>
            <a:r>
              <a:rPr lang="en-US" smtClean="0"/>
              <a:t>Explain the relationship between transactions and jobs</a:t>
            </a:r>
          </a:p>
          <a:p>
            <a:pPr lvl="1"/>
            <a:r>
              <a:rPr lang="en-US" smtClean="0"/>
              <a:t>Describe how PolicyCenter represents policies </a:t>
            </a:r>
          </a:p>
          <a:p>
            <a:pPr lvl="1"/>
            <a:r>
              <a:rPr lang="en-US" smtClean="0"/>
              <a:t>Interpret policy transaction graphs</a:t>
            </a:r>
          </a:p>
        </p:txBody>
      </p:sp>
      <p:sp>
        <p:nvSpPr>
          <p:cNvPr id="4100"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sz="1400" b="0">
                <a:solidFill>
                  <a:srgbClr val="AA3704"/>
                </a:solidFill>
              </a:rPr>
              <a:t>This lesson uses the notes section for additional explanation and information.</a:t>
            </a:r>
            <a:br>
              <a:rPr lang="en-US" sz="1400" b="0">
                <a:solidFill>
                  <a:srgbClr val="AA3704"/>
                </a:solidFill>
              </a:rPr>
            </a:br>
            <a:r>
              <a:rPr lang="en-US" sz="1400" b="0">
                <a:solidFill>
                  <a:srgbClr val="AA3704"/>
                </a:solidFill>
              </a:rPr>
              <a:t>To view the notes in PowerPoint, choose View</a:t>
            </a:r>
            <a:r>
              <a:rPr lang="en-US" sz="1400" b="0">
                <a:solidFill>
                  <a:srgbClr val="AA3704"/>
                </a:solidFill>
                <a:sym typeface="Wingdings" pitchFamily="2" charset="2"/>
              </a:rPr>
              <a:t>Normal or </a:t>
            </a:r>
            <a:r>
              <a:rPr lang="en-US" sz="1400" b="0">
                <a:solidFill>
                  <a:srgbClr val="AA3704"/>
                </a:solidFill>
              </a:rPr>
              <a:t>View</a:t>
            </a:r>
            <a:r>
              <a:rPr lang="en-US" sz="1400" b="0">
                <a:solidFill>
                  <a:srgbClr val="AA3704"/>
                </a:solidFill>
                <a:sym typeface="Wingdings" pitchFamily="2" charset="2"/>
              </a:rPr>
              <a:t></a:t>
            </a:r>
            <a:r>
              <a:rPr lang="en-US" sz="1400" b="0">
                <a:solidFill>
                  <a:srgbClr val="AA3704"/>
                </a:solidFill>
              </a:rPr>
              <a:t>Notes Page.</a:t>
            </a:r>
            <a:br>
              <a:rPr lang="en-US" sz="1400" b="0">
                <a:solidFill>
                  <a:srgbClr val="AA3704"/>
                </a:solidFill>
              </a:rPr>
            </a:br>
            <a:r>
              <a:rPr lang="en-US" sz="1400" b="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sz="1400" b="0">
              <a:solidFill>
                <a:srgbClr val="AA3704"/>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t>Wizards</a:t>
            </a:r>
          </a:p>
        </p:txBody>
      </p:sp>
      <p:sp>
        <p:nvSpPr>
          <p:cNvPr id="22531" name="Rectangle 6"/>
          <p:cNvSpPr>
            <a:spLocks noGrp="1" noChangeArrowheads="1"/>
          </p:cNvSpPr>
          <p:nvPr>
            <p:ph idx="1"/>
          </p:nvPr>
        </p:nvSpPr>
        <p:spPr>
          <a:xfrm>
            <a:off x="285750" y="933450"/>
            <a:ext cx="8467725" cy="1482725"/>
          </a:xfrm>
        </p:spPr>
        <p:txBody>
          <a:bodyPr>
            <a:spAutoFit/>
          </a:bodyPr>
          <a:lstStyle/>
          <a:p>
            <a:pPr>
              <a:buFont typeface="Arial" charset="0"/>
              <a:buChar char="•"/>
            </a:pPr>
            <a:r>
              <a:rPr lang="en-US" smtClean="0"/>
              <a:t>A job </a:t>
            </a:r>
            <a:r>
              <a:rPr lang="en-US" b="1" smtClean="0"/>
              <a:t>wizard</a:t>
            </a:r>
            <a:r>
              <a:rPr lang="en-US" smtClean="0"/>
              <a:t> is a series of screens that</a:t>
            </a:r>
            <a:br>
              <a:rPr lang="en-US" smtClean="0"/>
            </a:br>
            <a:r>
              <a:rPr lang="en-US" smtClean="0"/>
              <a:t>collect information during a job</a:t>
            </a:r>
          </a:p>
          <a:p>
            <a:pPr lvl="1"/>
            <a:r>
              <a:rPr lang="en-US" smtClean="0"/>
              <a:t>Information varies based on job type and</a:t>
            </a:r>
            <a:br>
              <a:rPr lang="en-US" smtClean="0"/>
            </a:br>
            <a:r>
              <a:rPr lang="en-US" smtClean="0"/>
              <a:t>line of business</a:t>
            </a:r>
          </a:p>
        </p:txBody>
      </p:sp>
      <p:grpSp>
        <p:nvGrpSpPr>
          <p:cNvPr id="22535" name="Group 98"/>
          <p:cNvGrpSpPr>
            <a:grpSpLocks/>
          </p:cNvGrpSpPr>
          <p:nvPr/>
        </p:nvGrpSpPr>
        <p:grpSpPr bwMode="auto">
          <a:xfrm>
            <a:off x="7110413" y="1209675"/>
            <a:ext cx="1184275" cy="862013"/>
            <a:chOff x="3955" y="2986"/>
            <a:chExt cx="1475" cy="1074"/>
          </a:xfrm>
        </p:grpSpPr>
        <p:sp>
          <p:nvSpPr>
            <p:cNvPr id="22539" name="Rectangle 99"/>
            <p:cNvSpPr>
              <a:spLocks noChangeArrowheads="1"/>
            </p:cNvSpPr>
            <p:nvPr/>
          </p:nvSpPr>
          <p:spPr bwMode="auto">
            <a:xfrm>
              <a:off x="3955" y="2986"/>
              <a:ext cx="1475" cy="1074"/>
            </a:xfrm>
            <a:prstGeom prst="rect">
              <a:avLst/>
            </a:prstGeom>
            <a:solidFill>
              <a:schemeClr val="tx1"/>
            </a:solidFill>
            <a:ln w="19050" algn="ctr">
              <a:solidFill>
                <a:schemeClr val="bg1"/>
              </a:solidFill>
              <a:miter lim="800000"/>
              <a:headEnd/>
              <a:tailEnd/>
            </a:ln>
          </p:spPr>
          <p:txBody>
            <a:bodyPr wrap="none" lIns="0" tIns="0" rIns="0" bIns="0" anchor="ctr">
              <a:spAutoFit/>
            </a:bodyPr>
            <a:lstStyle/>
            <a:p>
              <a:endParaRPr lang="en-US"/>
            </a:p>
          </p:txBody>
        </p:sp>
        <p:grpSp>
          <p:nvGrpSpPr>
            <p:cNvPr id="22540" name="Group 100"/>
            <p:cNvGrpSpPr>
              <a:grpSpLocks/>
            </p:cNvGrpSpPr>
            <p:nvPr/>
          </p:nvGrpSpPr>
          <p:grpSpPr bwMode="auto">
            <a:xfrm>
              <a:off x="4765" y="3473"/>
              <a:ext cx="584" cy="539"/>
              <a:chOff x="2371" y="1333"/>
              <a:chExt cx="1641" cy="1516"/>
            </a:xfrm>
          </p:grpSpPr>
          <p:sp>
            <p:nvSpPr>
              <p:cNvPr id="22568" name="Freeform 101"/>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69" name="Rectangle 102"/>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570" name="Freeform 103"/>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71" name="Freeform 104"/>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72" name="Freeform 105"/>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73" name="Freeform 106"/>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74" name="Freeform 107"/>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75" name="Freeform 108"/>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76" name="Freeform 109"/>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77" name="Freeform 110"/>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2541" name="Group 111"/>
            <p:cNvGrpSpPr>
              <a:grpSpLocks/>
            </p:cNvGrpSpPr>
            <p:nvPr/>
          </p:nvGrpSpPr>
          <p:grpSpPr bwMode="auto">
            <a:xfrm>
              <a:off x="4535" y="3258"/>
              <a:ext cx="584" cy="539"/>
              <a:chOff x="2371" y="1333"/>
              <a:chExt cx="1641" cy="1516"/>
            </a:xfrm>
          </p:grpSpPr>
          <p:sp>
            <p:nvSpPr>
              <p:cNvPr id="22558" name="Freeform 112"/>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59" name="Rectangle 113"/>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560" name="Freeform 114"/>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61" name="Freeform 115"/>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62" name="Freeform 116"/>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63" name="Freeform 117"/>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64" name="Freeform 118"/>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65" name="Freeform 119"/>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66" name="Freeform 120"/>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67" name="Freeform 121"/>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2542" name="Group 122"/>
            <p:cNvGrpSpPr>
              <a:grpSpLocks/>
            </p:cNvGrpSpPr>
            <p:nvPr/>
          </p:nvGrpSpPr>
          <p:grpSpPr bwMode="auto">
            <a:xfrm>
              <a:off x="4304" y="3041"/>
              <a:ext cx="584" cy="539"/>
              <a:chOff x="2371" y="1333"/>
              <a:chExt cx="1641" cy="1516"/>
            </a:xfrm>
          </p:grpSpPr>
          <p:sp>
            <p:nvSpPr>
              <p:cNvPr id="22548" name="Freeform 123"/>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49" name="Rectangle 124"/>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550" name="Freeform 125"/>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51" name="Freeform 126"/>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52" name="Freeform 127"/>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53" name="Freeform 128"/>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54" name="Freeform 129"/>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55" name="Freeform 130"/>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56" name="Freeform 131"/>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57" name="Freeform 132"/>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2543" name="Rectangle 133"/>
            <p:cNvSpPr>
              <a:spLocks noChangeArrowheads="1"/>
            </p:cNvSpPr>
            <p:nvPr/>
          </p:nvSpPr>
          <p:spPr bwMode="auto">
            <a:xfrm>
              <a:off x="4059" y="3084"/>
              <a:ext cx="75" cy="869"/>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2544" name="Oval 134"/>
            <p:cNvSpPr>
              <a:spLocks noChangeArrowheads="1"/>
            </p:cNvSpPr>
            <p:nvPr/>
          </p:nvSpPr>
          <p:spPr bwMode="auto">
            <a:xfrm>
              <a:off x="3992" y="3167"/>
              <a:ext cx="210" cy="210"/>
            </a:xfrm>
            <a:prstGeom prst="ellipse">
              <a:avLst/>
            </a:prstGeom>
            <a:solidFill>
              <a:srgbClr val="33CC33"/>
            </a:solidFill>
            <a:ln w="12700" algn="ctr">
              <a:solidFill>
                <a:schemeClr val="bg1"/>
              </a:solidFill>
              <a:round/>
              <a:headEnd/>
              <a:tailEnd/>
            </a:ln>
          </p:spPr>
          <p:txBody>
            <a:bodyPr wrap="none" lIns="0" tIns="0" rIns="0" bIns="0" anchor="ctr">
              <a:spAutoFit/>
            </a:bodyPr>
            <a:lstStyle/>
            <a:p>
              <a:endParaRPr lang="en-US"/>
            </a:p>
          </p:txBody>
        </p:sp>
        <p:sp>
          <p:nvSpPr>
            <p:cNvPr id="22545" name="Text Box 135"/>
            <p:cNvSpPr txBox="1">
              <a:spLocks noChangeArrowheads="1"/>
            </p:cNvSpPr>
            <p:nvPr/>
          </p:nvSpPr>
          <p:spPr bwMode="auto">
            <a:xfrm>
              <a:off x="4661" y="3154"/>
              <a:ext cx="207" cy="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1</a:t>
              </a:r>
            </a:p>
          </p:txBody>
        </p:sp>
        <p:sp>
          <p:nvSpPr>
            <p:cNvPr id="22546" name="Text Box 136"/>
            <p:cNvSpPr txBox="1">
              <a:spLocks noChangeArrowheads="1"/>
            </p:cNvSpPr>
            <p:nvPr/>
          </p:nvSpPr>
          <p:spPr bwMode="auto">
            <a:xfrm>
              <a:off x="4874" y="3388"/>
              <a:ext cx="206" cy="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2</a:t>
              </a:r>
            </a:p>
          </p:txBody>
        </p:sp>
        <p:sp>
          <p:nvSpPr>
            <p:cNvPr id="22547" name="Text Box 137"/>
            <p:cNvSpPr txBox="1">
              <a:spLocks noChangeArrowheads="1"/>
            </p:cNvSpPr>
            <p:nvPr/>
          </p:nvSpPr>
          <p:spPr bwMode="auto">
            <a:xfrm>
              <a:off x="5143" y="3589"/>
              <a:ext cx="210" cy="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3</a:t>
              </a:r>
            </a:p>
          </p:txBody>
        </p:sp>
      </p:grpSp>
      <p:pic>
        <p:nvPicPr>
          <p:cNvPr id="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454861"/>
            <a:ext cx="5405437" cy="3591927"/>
          </a:xfrm>
          <a:prstGeom prst="rect">
            <a:avLst/>
          </a:prstGeom>
          <a:noFill/>
          <a:ln w="9525">
            <a:solidFill>
              <a:schemeClr val="accent1"/>
            </a:solidFill>
            <a:miter lim="800000"/>
            <a:headEnd/>
            <a:tailEnd/>
          </a:ln>
          <a:extLst>
            <a:ext uri="{909E8E84-426E-40DD-AFC4-6F175D3DCCD1}">
              <a14:hiddenFill xmlns:a14="http://schemas.microsoft.com/office/drawing/2010/main">
                <a:solidFill>
                  <a:schemeClr val="accent1"/>
                </a:solidFill>
              </a14:hiddenFill>
            </a:ext>
          </a:extLst>
        </p:spPr>
      </p:pic>
      <p:pic>
        <p:nvPicPr>
          <p:cNvPr id="51" name="Picture 8" descr="C:\Users\kshukla\AppData\Local\Temp\SNAGHTML2e5f17b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4931" y="2757780"/>
            <a:ext cx="5413708" cy="3488834"/>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5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15515" y="3090619"/>
            <a:ext cx="5029885" cy="3357806"/>
          </a:xfrm>
          <a:prstGeom prst="rect">
            <a:avLst/>
          </a:prstGeom>
          <a:noFill/>
          <a:ln w="9525">
            <a:solidFill>
              <a:schemeClr val="accent1"/>
            </a:solidFill>
            <a:miter lim="800000"/>
            <a:headEnd/>
            <a:tailEnd/>
          </a:ln>
          <a:extLst>
            <a:ext uri="{909E8E84-426E-40DD-AFC4-6F175D3DCCD1}">
              <a14:hiddenFill xmlns:a14="http://schemas.microsoft.com/office/drawing/2010/main">
                <a:solidFill>
                  <a:schemeClr val="accent1"/>
                </a:solidFill>
              </a14:hiddenFill>
            </a:ext>
          </a:extLst>
        </p:spPr>
      </p:pic>
      <p:sp>
        <p:nvSpPr>
          <p:cNvPr id="53" name="Rounded Rectangle 50"/>
          <p:cNvSpPr>
            <a:spLocks noChangeArrowheads="1"/>
          </p:cNvSpPr>
          <p:nvPr/>
        </p:nvSpPr>
        <p:spPr bwMode="auto">
          <a:xfrm>
            <a:off x="581025" y="3382963"/>
            <a:ext cx="617538" cy="160338"/>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
        <p:nvSpPr>
          <p:cNvPr id="54" name="Rounded Rectangle 51"/>
          <p:cNvSpPr>
            <a:spLocks noChangeArrowheads="1"/>
          </p:cNvSpPr>
          <p:nvPr/>
        </p:nvSpPr>
        <p:spPr bwMode="auto">
          <a:xfrm>
            <a:off x="1626502" y="4092575"/>
            <a:ext cx="674688" cy="149225"/>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
        <p:nvSpPr>
          <p:cNvPr id="55" name="Rounded Rectangle 52"/>
          <p:cNvSpPr>
            <a:spLocks noChangeArrowheads="1"/>
          </p:cNvSpPr>
          <p:nvPr/>
        </p:nvSpPr>
        <p:spPr bwMode="auto">
          <a:xfrm>
            <a:off x="2697163" y="4717256"/>
            <a:ext cx="766762" cy="160337"/>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type="title"/>
          </p:nvPr>
        </p:nvSpPr>
        <p:spPr/>
        <p:txBody>
          <a:bodyPr/>
          <a:lstStyle/>
          <a:p>
            <a:pPr eaLnBrk="1" hangingPunct="1"/>
            <a:r>
              <a:rPr lang="en-US" smtClean="0"/>
              <a:t>Business rules</a:t>
            </a:r>
          </a:p>
        </p:txBody>
      </p:sp>
      <p:pic>
        <p:nvPicPr>
          <p:cNvPr id="23555" name="Picture 11" descr="icon - ru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0525" y="141288"/>
            <a:ext cx="973138" cy="973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3556" name="Group 31"/>
          <p:cNvGrpSpPr>
            <a:grpSpLocks/>
          </p:cNvGrpSpPr>
          <p:nvPr/>
        </p:nvGrpSpPr>
        <p:grpSpPr bwMode="auto">
          <a:xfrm>
            <a:off x="7932738" y="236538"/>
            <a:ext cx="711200" cy="757237"/>
            <a:chOff x="3403" y="1656"/>
            <a:chExt cx="2203" cy="2351"/>
          </a:xfrm>
        </p:grpSpPr>
        <p:grpSp>
          <p:nvGrpSpPr>
            <p:cNvPr id="23559" name="Group 32"/>
            <p:cNvGrpSpPr>
              <a:grpSpLocks/>
            </p:cNvGrpSpPr>
            <p:nvPr/>
          </p:nvGrpSpPr>
          <p:grpSpPr bwMode="auto">
            <a:xfrm>
              <a:off x="3708" y="1656"/>
              <a:ext cx="1898" cy="2351"/>
              <a:chOff x="1936" y="1732"/>
              <a:chExt cx="1466" cy="1816"/>
            </a:xfrm>
          </p:grpSpPr>
          <p:sp>
            <p:nvSpPr>
              <p:cNvPr id="23561" name="Freeform 33"/>
              <p:cNvSpPr>
                <a:spLocks/>
              </p:cNvSpPr>
              <p:nvPr/>
            </p:nvSpPr>
            <p:spPr bwMode="auto">
              <a:xfrm>
                <a:off x="1942" y="1732"/>
                <a:ext cx="1451" cy="1816"/>
              </a:xfrm>
              <a:custGeom>
                <a:avLst/>
                <a:gdLst>
                  <a:gd name="T0" fmla="*/ 0 w 1887"/>
                  <a:gd name="T1" fmla="*/ 129 h 2365"/>
                  <a:gd name="T2" fmla="*/ 0 w 1887"/>
                  <a:gd name="T3" fmla="*/ 0 h 2365"/>
                  <a:gd name="T4" fmla="*/ 75 w 1887"/>
                  <a:gd name="T5" fmla="*/ 0 h 2365"/>
                  <a:gd name="T6" fmla="*/ 105 w 1887"/>
                  <a:gd name="T7" fmla="*/ 30 h 2365"/>
                  <a:gd name="T8" fmla="*/ 105 w 1887"/>
                  <a:gd name="T9" fmla="*/ 130 h 2365"/>
                  <a:gd name="T10" fmla="*/ 0 w 1887"/>
                  <a:gd name="T11" fmla="*/ 129 h 2365"/>
                  <a:gd name="T12" fmla="*/ 0 60000 65536"/>
                  <a:gd name="T13" fmla="*/ 0 60000 65536"/>
                  <a:gd name="T14" fmla="*/ 0 60000 65536"/>
                  <a:gd name="T15" fmla="*/ 0 60000 65536"/>
                  <a:gd name="T16" fmla="*/ 0 60000 65536"/>
                  <a:gd name="T17" fmla="*/ 0 60000 65536"/>
                  <a:gd name="T18" fmla="*/ 0 w 1887"/>
                  <a:gd name="T19" fmla="*/ 0 h 2365"/>
                  <a:gd name="T20" fmla="*/ 1887 w 1887"/>
                  <a:gd name="T21" fmla="*/ 2365 h 2365"/>
                </a:gdLst>
                <a:ahLst/>
                <a:cxnLst>
                  <a:cxn ang="T12">
                    <a:pos x="T0" y="T1"/>
                  </a:cxn>
                  <a:cxn ang="T13">
                    <a:pos x="T2" y="T3"/>
                  </a:cxn>
                  <a:cxn ang="T14">
                    <a:pos x="T4" y="T5"/>
                  </a:cxn>
                  <a:cxn ang="T15">
                    <a:pos x="T6" y="T7"/>
                  </a:cxn>
                  <a:cxn ang="T16">
                    <a:pos x="T8" y="T9"/>
                  </a:cxn>
                  <a:cxn ang="T17">
                    <a:pos x="T10" y="T11"/>
                  </a:cxn>
                </a:cxnLst>
                <a:rect l="T18" t="T19" r="T20" b="T21"/>
                <a:pathLst>
                  <a:path w="1887" h="2365">
                    <a:moveTo>
                      <a:pt x="0" y="2357"/>
                    </a:moveTo>
                    <a:lnTo>
                      <a:pt x="0" y="0"/>
                    </a:lnTo>
                    <a:lnTo>
                      <a:pt x="1341" y="0"/>
                    </a:lnTo>
                    <a:lnTo>
                      <a:pt x="1887" y="553"/>
                    </a:lnTo>
                    <a:lnTo>
                      <a:pt x="1887" y="2365"/>
                    </a:lnTo>
                    <a:lnTo>
                      <a:pt x="0" y="2357"/>
                    </a:lnTo>
                    <a:close/>
                  </a:path>
                </a:pathLst>
              </a:custGeom>
              <a:gradFill rotWithShape="1">
                <a:gsLst>
                  <a:gs pos="0">
                    <a:schemeClr val="tx1"/>
                  </a:gs>
                  <a:gs pos="100000">
                    <a:srgbClr val="93A2B7"/>
                  </a:gs>
                </a:gsLst>
                <a:lin ang="2700000" scaled="1"/>
              </a:gradFill>
              <a:ln w="28575">
                <a:solidFill>
                  <a:srgbClr val="93A2B7"/>
                </a:solidFill>
                <a:round/>
                <a:headEnd/>
                <a:tailEnd/>
              </a:ln>
            </p:spPr>
            <p:txBody>
              <a:bodyPr lIns="0" tIns="0" rIns="0" bIns="0" anchor="ctr">
                <a:spAutoFit/>
              </a:bodyPr>
              <a:lstStyle/>
              <a:p>
                <a:endParaRPr lang="en-US"/>
              </a:p>
            </p:txBody>
          </p:sp>
          <p:sp>
            <p:nvSpPr>
              <p:cNvPr id="23562" name="Line 34"/>
              <p:cNvSpPr>
                <a:spLocks noChangeShapeType="1"/>
              </p:cNvSpPr>
              <p:nvPr/>
            </p:nvSpPr>
            <p:spPr bwMode="auto">
              <a:xfrm>
                <a:off x="1936" y="3548"/>
                <a:ext cx="1466" cy="0"/>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63" name="Line 35"/>
              <p:cNvSpPr>
                <a:spLocks noChangeShapeType="1"/>
              </p:cNvSpPr>
              <p:nvPr/>
            </p:nvSpPr>
            <p:spPr bwMode="auto">
              <a:xfrm flipV="1">
                <a:off x="3396" y="2144"/>
                <a:ext cx="0" cy="1404"/>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64" name="Freeform 36"/>
              <p:cNvSpPr>
                <a:spLocks/>
              </p:cNvSpPr>
              <p:nvPr/>
            </p:nvSpPr>
            <p:spPr bwMode="auto">
              <a:xfrm>
                <a:off x="2971" y="1732"/>
                <a:ext cx="425" cy="425"/>
              </a:xfrm>
              <a:custGeom>
                <a:avLst/>
                <a:gdLst>
                  <a:gd name="T0" fmla="*/ 0 w 553"/>
                  <a:gd name="T1" fmla="*/ 0 h 554"/>
                  <a:gd name="T2" fmla="*/ 0 w 553"/>
                  <a:gd name="T3" fmla="*/ 30 h 554"/>
                  <a:gd name="T4" fmla="*/ 31 w 553"/>
                  <a:gd name="T5" fmla="*/ 30 h 554"/>
                  <a:gd name="T6" fmla="*/ 0 w 553"/>
                  <a:gd name="T7" fmla="*/ 0 h 554"/>
                  <a:gd name="T8" fmla="*/ 0 60000 65536"/>
                  <a:gd name="T9" fmla="*/ 0 60000 65536"/>
                  <a:gd name="T10" fmla="*/ 0 60000 65536"/>
                  <a:gd name="T11" fmla="*/ 0 60000 65536"/>
                  <a:gd name="T12" fmla="*/ 0 w 553"/>
                  <a:gd name="T13" fmla="*/ 0 h 554"/>
                  <a:gd name="T14" fmla="*/ 553 w 553"/>
                  <a:gd name="T15" fmla="*/ 554 h 554"/>
                </a:gdLst>
                <a:ahLst/>
                <a:cxnLst>
                  <a:cxn ang="T8">
                    <a:pos x="T0" y="T1"/>
                  </a:cxn>
                  <a:cxn ang="T9">
                    <a:pos x="T2" y="T3"/>
                  </a:cxn>
                  <a:cxn ang="T10">
                    <a:pos x="T4" y="T5"/>
                  </a:cxn>
                  <a:cxn ang="T11">
                    <a:pos x="T6" y="T7"/>
                  </a:cxn>
                </a:cxnLst>
                <a:rect l="T12" t="T13" r="T14" b="T15"/>
                <a:pathLst>
                  <a:path w="553" h="554">
                    <a:moveTo>
                      <a:pt x="0" y="0"/>
                    </a:moveTo>
                    <a:lnTo>
                      <a:pt x="0" y="554"/>
                    </a:lnTo>
                    <a:lnTo>
                      <a:pt x="553" y="554"/>
                    </a:lnTo>
                    <a:lnTo>
                      <a:pt x="0" y="0"/>
                    </a:lnTo>
                    <a:close/>
                  </a:path>
                </a:pathLst>
              </a:custGeom>
              <a:solidFill>
                <a:srgbClr val="BAC5D4"/>
              </a:solidFill>
              <a:ln w="28575">
                <a:solidFill>
                  <a:srgbClr val="93A2B7"/>
                </a:solidFill>
                <a:round/>
                <a:headEnd/>
                <a:tailEnd/>
              </a:ln>
            </p:spPr>
            <p:txBody>
              <a:bodyPr wrap="none" lIns="0" tIns="0" rIns="0" bIns="0" anchor="ctr">
                <a:spAutoFit/>
              </a:bodyPr>
              <a:lstStyle/>
              <a:p>
                <a:endParaRPr lang="en-US"/>
              </a:p>
            </p:txBody>
          </p:sp>
          <p:grpSp>
            <p:nvGrpSpPr>
              <p:cNvPr id="23565" name="Group 37"/>
              <p:cNvGrpSpPr>
                <a:grpSpLocks/>
              </p:cNvGrpSpPr>
              <p:nvPr/>
            </p:nvGrpSpPr>
            <p:grpSpPr bwMode="auto">
              <a:xfrm>
                <a:off x="2176" y="2569"/>
                <a:ext cx="855" cy="600"/>
                <a:chOff x="443" y="1548"/>
                <a:chExt cx="855" cy="600"/>
              </a:xfrm>
            </p:grpSpPr>
            <p:sp>
              <p:nvSpPr>
                <p:cNvPr id="23566" name="Rectangle 38"/>
                <p:cNvSpPr>
                  <a:spLocks noChangeArrowheads="1"/>
                </p:cNvSpPr>
                <p:nvPr/>
              </p:nvSpPr>
              <p:spPr bwMode="auto">
                <a:xfrm>
                  <a:off x="607" y="1790"/>
                  <a:ext cx="691" cy="116"/>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3567" name="Rectangle 39"/>
                <p:cNvSpPr>
                  <a:spLocks noChangeArrowheads="1"/>
                </p:cNvSpPr>
                <p:nvPr/>
              </p:nvSpPr>
              <p:spPr bwMode="auto">
                <a:xfrm>
                  <a:off x="443" y="1548"/>
                  <a:ext cx="855" cy="116"/>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3568" name="Rectangle 40"/>
                <p:cNvSpPr>
                  <a:spLocks noChangeArrowheads="1"/>
                </p:cNvSpPr>
                <p:nvPr/>
              </p:nvSpPr>
              <p:spPr bwMode="auto">
                <a:xfrm>
                  <a:off x="607" y="2032"/>
                  <a:ext cx="691" cy="116"/>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sp>
          <p:nvSpPr>
            <p:cNvPr id="23560" name="Freeform 41"/>
            <p:cNvSpPr>
              <a:spLocks/>
            </p:cNvSpPr>
            <p:nvPr/>
          </p:nvSpPr>
          <p:spPr bwMode="auto">
            <a:xfrm>
              <a:off x="3403" y="1891"/>
              <a:ext cx="1250" cy="1250"/>
            </a:xfrm>
            <a:custGeom>
              <a:avLst/>
              <a:gdLst>
                <a:gd name="T0" fmla="*/ 1084 w 1250"/>
                <a:gd name="T1" fmla="*/ 303 h 1250"/>
                <a:gd name="T2" fmla="*/ 1084 w 1250"/>
                <a:gd name="T3" fmla="*/ 0 h 1250"/>
                <a:gd name="T4" fmla="*/ 326 w 1250"/>
                <a:gd name="T5" fmla="*/ 0 h 1250"/>
                <a:gd name="T6" fmla="*/ 0 w 1250"/>
                <a:gd name="T7" fmla="*/ 439 h 1250"/>
                <a:gd name="T8" fmla="*/ 0 w 1250"/>
                <a:gd name="T9" fmla="*/ 886 h 1250"/>
                <a:gd name="T10" fmla="*/ 220 w 1250"/>
                <a:gd name="T11" fmla="*/ 1076 h 1250"/>
                <a:gd name="T12" fmla="*/ 462 w 1250"/>
                <a:gd name="T13" fmla="*/ 1250 h 1250"/>
                <a:gd name="T14" fmla="*/ 932 w 1250"/>
                <a:gd name="T15" fmla="*/ 1250 h 1250"/>
                <a:gd name="T16" fmla="*/ 1099 w 1250"/>
                <a:gd name="T17" fmla="*/ 1091 h 1250"/>
                <a:gd name="T18" fmla="*/ 1099 w 1250"/>
                <a:gd name="T19" fmla="*/ 773 h 1250"/>
                <a:gd name="T20" fmla="*/ 1250 w 1250"/>
                <a:gd name="T21" fmla="*/ 773 h 1250"/>
                <a:gd name="T22" fmla="*/ 1250 w 1250"/>
                <a:gd name="T23" fmla="*/ 613 h 1250"/>
                <a:gd name="T24" fmla="*/ 788 w 1250"/>
                <a:gd name="T25" fmla="*/ 613 h 1250"/>
                <a:gd name="T26" fmla="*/ 788 w 1250"/>
                <a:gd name="T27" fmla="*/ 780 h 1250"/>
                <a:gd name="T28" fmla="*/ 947 w 1250"/>
                <a:gd name="T29" fmla="*/ 780 h 1250"/>
                <a:gd name="T30" fmla="*/ 947 w 1250"/>
                <a:gd name="T31" fmla="*/ 1083 h 1250"/>
                <a:gd name="T32" fmla="*/ 455 w 1250"/>
                <a:gd name="T33" fmla="*/ 1083 h 1250"/>
                <a:gd name="T34" fmla="*/ 280 w 1250"/>
                <a:gd name="T35" fmla="*/ 924 h 1250"/>
                <a:gd name="T36" fmla="*/ 273 w 1250"/>
                <a:gd name="T37" fmla="*/ 447 h 1250"/>
                <a:gd name="T38" fmla="*/ 477 w 1250"/>
                <a:gd name="T39" fmla="*/ 151 h 1250"/>
                <a:gd name="T40" fmla="*/ 932 w 1250"/>
                <a:gd name="T41" fmla="*/ 151 h 1250"/>
                <a:gd name="T42" fmla="*/ 932 w 1250"/>
                <a:gd name="T43" fmla="*/ 303 h 1250"/>
                <a:gd name="T44" fmla="*/ 1084 w 1250"/>
                <a:gd name="T45" fmla="*/ 303 h 125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50"/>
                <a:gd name="T70" fmla="*/ 0 h 1250"/>
                <a:gd name="T71" fmla="*/ 1250 w 1250"/>
                <a:gd name="T72" fmla="*/ 1250 h 125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50" h="1250">
                  <a:moveTo>
                    <a:pt x="1084" y="303"/>
                  </a:moveTo>
                  <a:lnTo>
                    <a:pt x="1084" y="0"/>
                  </a:lnTo>
                  <a:lnTo>
                    <a:pt x="326" y="0"/>
                  </a:lnTo>
                  <a:lnTo>
                    <a:pt x="0" y="439"/>
                  </a:lnTo>
                  <a:lnTo>
                    <a:pt x="0" y="886"/>
                  </a:lnTo>
                  <a:lnTo>
                    <a:pt x="220" y="1076"/>
                  </a:lnTo>
                  <a:lnTo>
                    <a:pt x="462" y="1250"/>
                  </a:lnTo>
                  <a:lnTo>
                    <a:pt x="932" y="1250"/>
                  </a:lnTo>
                  <a:lnTo>
                    <a:pt x="1099" y="1091"/>
                  </a:lnTo>
                  <a:lnTo>
                    <a:pt x="1099" y="773"/>
                  </a:lnTo>
                  <a:lnTo>
                    <a:pt x="1250" y="773"/>
                  </a:lnTo>
                  <a:lnTo>
                    <a:pt x="1250" y="613"/>
                  </a:lnTo>
                  <a:lnTo>
                    <a:pt x="788" y="613"/>
                  </a:lnTo>
                  <a:lnTo>
                    <a:pt x="788" y="780"/>
                  </a:lnTo>
                  <a:lnTo>
                    <a:pt x="947" y="780"/>
                  </a:lnTo>
                  <a:lnTo>
                    <a:pt x="947" y="1083"/>
                  </a:lnTo>
                  <a:lnTo>
                    <a:pt x="455" y="1083"/>
                  </a:lnTo>
                  <a:lnTo>
                    <a:pt x="280" y="924"/>
                  </a:lnTo>
                  <a:lnTo>
                    <a:pt x="273" y="447"/>
                  </a:lnTo>
                  <a:lnTo>
                    <a:pt x="477" y="151"/>
                  </a:lnTo>
                  <a:lnTo>
                    <a:pt x="932" y="151"/>
                  </a:lnTo>
                  <a:lnTo>
                    <a:pt x="932" y="303"/>
                  </a:lnTo>
                  <a:lnTo>
                    <a:pt x="1084" y="303"/>
                  </a:lnTo>
                  <a:close/>
                </a:path>
              </a:pathLst>
            </a:custGeom>
            <a:solidFill>
              <a:srgbClr val="257942"/>
            </a:solidFill>
            <a:ln w="28575">
              <a:solidFill>
                <a:srgbClr val="257942"/>
              </a:solidFill>
              <a:round/>
              <a:headEnd/>
              <a:tailEnd/>
            </a:ln>
          </p:spPr>
          <p:txBody>
            <a:bodyPr wrap="none" lIns="0" tIns="0" rIns="0" bIns="0" anchor="ctr">
              <a:spAutoFit/>
            </a:bodyPr>
            <a:lstStyle/>
            <a:p>
              <a:endParaRPr lang="en-US"/>
            </a:p>
          </p:txBody>
        </p:sp>
      </p:grpSp>
      <p:pic>
        <p:nvPicPr>
          <p:cNvPr id="1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3912" y="1114425"/>
            <a:ext cx="6913563" cy="518160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8" name="Rounded Rectangle 17"/>
          <p:cNvSpPr>
            <a:spLocks noChangeArrowheads="1"/>
          </p:cNvSpPr>
          <p:nvPr/>
        </p:nvSpPr>
        <p:spPr bwMode="auto">
          <a:xfrm>
            <a:off x="874713" y="6035675"/>
            <a:ext cx="6640512" cy="279400"/>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pPr eaLnBrk="1" hangingPunct="1"/>
            <a:r>
              <a:rPr lang="en-US" smtClean="0"/>
              <a:t>Product model</a:t>
            </a:r>
          </a:p>
        </p:txBody>
      </p:sp>
      <p:grpSp>
        <p:nvGrpSpPr>
          <p:cNvPr id="24584" name="Group 87"/>
          <p:cNvGrpSpPr>
            <a:grpSpLocks/>
          </p:cNvGrpSpPr>
          <p:nvPr/>
        </p:nvGrpSpPr>
        <p:grpSpPr bwMode="auto">
          <a:xfrm>
            <a:off x="7080250" y="200025"/>
            <a:ext cx="1576388" cy="1728788"/>
            <a:chOff x="3064" y="2624"/>
            <a:chExt cx="889" cy="975"/>
          </a:xfrm>
        </p:grpSpPr>
        <p:sp>
          <p:nvSpPr>
            <p:cNvPr id="24590" name="AutoShape 88"/>
            <p:cNvSpPr>
              <a:spLocks noChangeArrowheads="1"/>
            </p:cNvSpPr>
            <p:nvPr/>
          </p:nvSpPr>
          <p:spPr bwMode="auto">
            <a:xfrm rot="-5400000">
              <a:off x="3324" y="2970"/>
              <a:ext cx="666" cy="592"/>
            </a:xfrm>
            <a:prstGeom prst="foldedCorner">
              <a:avLst>
                <a:gd name="adj" fmla="val 20287"/>
              </a:avLst>
            </a:pr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4591" name="Freeform 89"/>
            <p:cNvSpPr>
              <a:spLocks/>
            </p:cNvSpPr>
            <p:nvPr/>
          </p:nvSpPr>
          <p:spPr bwMode="auto">
            <a:xfrm>
              <a:off x="3436" y="2965"/>
              <a:ext cx="146" cy="187"/>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4592" name="Freeform 90"/>
            <p:cNvSpPr>
              <a:spLocks/>
            </p:cNvSpPr>
            <p:nvPr/>
          </p:nvSpPr>
          <p:spPr bwMode="auto">
            <a:xfrm>
              <a:off x="3436" y="3176"/>
              <a:ext cx="146" cy="18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4593" name="Freeform 91"/>
            <p:cNvSpPr>
              <a:spLocks/>
            </p:cNvSpPr>
            <p:nvPr/>
          </p:nvSpPr>
          <p:spPr bwMode="auto">
            <a:xfrm>
              <a:off x="3436" y="3386"/>
              <a:ext cx="146" cy="18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4594" name="Freeform 92"/>
            <p:cNvSpPr>
              <a:spLocks/>
            </p:cNvSpPr>
            <p:nvPr/>
          </p:nvSpPr>
          <p:spPr bwMode="auto">
            <a:xfrm rot="16872589" flipH="1">
              <a:off x="3476" y="2625"/>
              <a:ext cx="360" cy="358"/>
            </a:xfrm>
            <a:custGeom>
              <a:avLst/>
              <a:gdLst>
                <a:gd name="T0" fmla="*/ 0 w 903"/>
                <a:gd name="T1" fmla="*/ 0 h 895"/>
                <a:gd name="T2" fmla="*/ 0 w 903"/>
                <a:gd name="T3" fmla="*/ 0 h 895"/>
                <a:gd name="T4" fmla="*/ 0 w 903"/>
                <a:gd name="T5" fmla="*/ 0 h 895"/>
                <a:gd name="T6" fmla="*/ 0 w 903"/>
                <a:gd name="T7" fmla="*/ 0 h 895"/>
                <a:gd name="T8" fmla="*/ 0 w 903"/>
                <a:gd name="T9" fmla="*/ 0 h 895"/>
                <a:gd name="T10" fmla="*/ 0 w 903"/>
                <a:gd name="T11" fmla="*/ 0 h 895"/>
                <a:gd name="T12" fmla="*/ 0 w 903"/>
                <a:gd name="T13" fmla="*/ 0 h 895"/>
                <a:gd name="T14" fmla="*/ 0 w 903"/>
                <a:gd name="T15" fmla="*/ 0 h 895"/>
                <a:gd name="T16" fmla="*/ 0 w 903"/>
                <a:gd name="T17" fmla="*/ 0 h 895"/>
                <a:gd name="T18" fmla="*/ 0 w 903"/>
                <a:gd name="T19" fmla="*/ 0 h 895"/>
                <a:gd name="T20" fmla="*/ 0 w 903"/>
                <a:gd name="T21" fmla="*/ 0 h 895"/>
                <a:gd name="T22" fmla="*/ 0 w 903"/>
                <a:gd name="T23" fmla="*/ 0 h 895"/>
                <a:gd name="T24" fmla="*/ 0 w 903"/>
                <a:gd name="T25" fmla="*/ 0 h 895"/>
                <a:gd name="T26" fmla="*/ 0 w 903"/>
                <a:gd name="T27" fmla="*/ 0 h 895"/>
                <a:gd name="T28" fmla="*/ 0 w 903"/>
                <a:gd name="T29" fmla="*/ 0 h 895"/>
                <a:gd name="T30" fmla="*/ 0 w 903"/>
                <a:gd name="T31" fmla="*/ 0 h 895"/>
                <a:gd name="T32" fmla="*/ 0 w 903"/>
                <a:gd name="T33" fmla="*/ 0 h 895"/>
                <a:gd name="T34" fmla="*/ 0 w 903"/>
                <a:gd name="T35" fmla="*/ 0 h 895"/>
                <a:gd name="T36" fmla="*/ 0 w 903"/>
                <a:gd name="T37" fmla="*/ 0 h 895"/>
                <a:gd name="T38" fmla="*/ 0 w 903"/>
                <a:gd name="T39" fmla="*/ 0 h 895"/>
                <a:gd name="T40" fmla="*/ 0 w 903"/>
                <a:gd name="T41" fmla="*/ 0 h 895"/>
                <a:gd name="T42" fmla="*/ 0 w 903"/>
                <a:gd name="T43" fmla="*/ 0 h 895"/>
                <a:gd name="T44" fmla="*/ 0 w 903"/>
                <a:gd name="T45" fmla="*/ 0 h 895"/>
                <a:gd name="T46" fmla="*/ 0 w 903"/>
                <a:gd name="T47" fmla="*/ 0 h 895"/>
                <a:gd name="T48" fmla="*/ 0 w 903"/>
                <a:gd name="T49" fmla="*/ 0 h 895"/>
                <a:gd name="T50" fmla="*/ 0 w 903"/>
                <a:gd name="T51" fmla="*/ 0 h 895"/>
                <a:gd name="T52" fmla="*/ 0 w 903"/>
                <a:gd name="T53" fmla="*/ 0 h 895"/>
                <a:gd name="T54" fmla="*/ 0 w 903"/>
                <a:gd name="T55" fmla="*/ 0 h 895"/>
                <a:gd name="T56" fmla="*/ 0 w 903"/>
                <a:gd name="T57" fmla="*/ 0 h 895"/>
                <a:gd name="T58" fmla="*/ 0 w 903"/>
                <a:gd name="T59" fmla="*/ 0 h 895"/>
                <a:gd name="T60" fmla="*/ 0 w 903"/>
                <a:gd name="T61" fmla="*/ 0 h 895"/>
                <a:gd name="T62" fmla="*/ 0 w 903"/>
                <a:gd name="T63" fmla="*/ 0 h 89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03"/>
                <a:gd name="T97" fmla="*/ 0 h 895"/>
                <a:gd name="T98" fmla="*/ 903 w 903"/>
                <a:gd name="T99" fmla="*/ 895 h 89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03" h="895">
                  <a:moveTo>
                    <a:pt x="711" y="97"/>
                  </a:moveTo>
                  <a:lnTo>
                    <a:pt x="711" y="95"/>
                  </a:lnTo>
                  <a:lnTo>
                    <a:pt x="715" y="95"/>
                  </a:lnTo>
                  <a:lnTo>
                    <a:pt x="718" y="103"/>
                  </a:lnTo>
                  <a:lnTo>
                    <a:pt x="724" y="109"/>
                  </a:lnTo>
                  <a:lnTo>
                    <a:pt x="730" y="116"/>
                  </a:lnTo>
                  <a:lnTo>
                    <a:pt x="735" y="126"/>
                  </a:lnTo>
                  <a:lnTo>
                    <a:pt x="741" y="131"/>
                  </a:lnTo>
                  <a:lnTo>
                    <a:pt x="747" y="141"/>
                  </a:lnTo>
                  <a:lnTo>
                    <a:pt x="751" y="145"/>
                  </a:lnTo>
                  <a:lnTo>
                    <a:pt x="754" y="150"/>
                  </a:lnTo>
                  <a:lnTo>
                    <a:pt x="758" y="154"/>
                  </a:lnTo>
                  <a:lnTo>
                    <a:pt x="762" y="158"/>
                  </a:lnTo>
                  <a:lnTo>
                    <a:pt x="764" y="164"/>
                  </a:lnTo>
                  <a:lnTo>
                    <a:pt x="768" y="167"/>
                  </a:lnTo>
                  <a:lnTo>
                    <a:pt x="772" y="171"/>
                  </a:lnTo>
                  <a:lnTo>
                    <a:pt x="775" y="175"/>
                  </a:lnTo>
                  <a:lnTo>
                    <a:pt x="777" y="181"/>
                  </a:lnTo>
                  <a:lnTo>
                    <a:pt x="781" y="185"/>
                  </a:lnTo>
                  <a:lnTo>
                    <a:pt x="785" y="188"/>
                  </a:lnTo>
                  <a:lnTo>
                    <a:pt x="789" y="194"/>
                  </a:lnTo>
                  <a:lnTo>
                    <a:pt x="791" y="198"/>
                  </a:lnTo>
                  <a:lnTo>
                    <a:pt x="796" y="204"/>
                  </a:lnTo>
                  <a:lnTo>
                    <a:pt x="798" y="207"/>
                  </a:lnTo>
                  <a:lnTo>
                    <a:pt x="802" y="213"/>
                  </a:lnTo>
                  <a:lnTo>
                    <a:pt x="806" y="217"/>
                  </a:lnTo>
                  <a:lnTo>
                    <a:pt x="810" y="221"/>
                  </a:lnTo>
                  <a:lnTo>
                    <a:pt x="813" y="226"/>
                  </a:lnTo>
                  <a:lnTo>
                    <a:pt x="817" y="232"/>
                  </a:lnTo>
                  <a:lnTo>
                    <a:pt x="821" y="236"/>
                  </a:lnTo>
                  <a:lnTo>
                    <a:pt x="823" y="240"/>
                  </a:lnTo>
                  <a:lnTo>
                    <a:pt x="827" y="243"/>
                  </a:lnTo>
                  <a:lnTo>
                    <a:pt x="830" y="249"/>
                  </a:lnTo>
                  <a:lnTo>
                    <a:pt x="832" y="253"/>
                  </a:lnTo>
                  <a:lnTo>
                    <a:pt x="836" y="257"/>
                  </a:lnTo>
                  <a:lnTo>
                    <a:pt x="840" y="262"/>
                  </a:lnTo>
                  <a:lnTo>
                    <a:pt x="844" y="266"/>
                  </a:lnTo>
                  <a:lnTo>
                    <a:pt x="846" y="270"/>
                  </a:lnTo>
                  <a:lnTo>
                    <a:pt x="849" y="276"/>
                  </a:lnTo>
                  <a:lnTo>
                    <a:pt x="853" y="278"/>
                  </a:lnTo>
                  <a:lnTo>
                    <a:pt x="855" y="283"/>
                  </a:lnTo>
                  <a:lnTo>
                    <a:pt x="863" y="291"/>
                  </a:lnTo>
                  <a:lnTo>
                    <a:pt x="868" y="300"/>
                  </a:lnTo>
                  <a:lnTo>
                    <a:pt x="872" y="306"/>
                  </a:lnTo>
                  <a:lnTo>
                    <a:pt x="878" y="314"/>
                  </a:lnTo>
                  <a:lnTo>
                    <a:pt x="884" y="319"/>
                  </a:lnTo>
                  <a:lnTo>
                    <a:pt x="889" y="327"/>
                  </a:lnTo>
                  <a:lnTo>
                    <a:pt x="891" y="333"/>
                  </a:lnTo>
                  <a:lnTo>
                    <a:pt x="897" y="337"/>
                  </a:lnTo>
                  <a:lnTo>
                    <a:pt x="901" y="342"/>
                  </a:lnTo>
                  <a:lnTo>
                    <a:pt x="903" y="346"/>
                  </a:lnTo>
                  <a:lnTo>
                    <a:pt x="901" y="348"/>
                  </a:lnTo>
                  <a:lnTo>
                    <a:pt x="863" y="688"/>
                  </a:lnTo>
                  <a:lnTo>
                    <a:pt x="574" y="895"/>
                  </a:lnTo>
                  <a:lnTo>
                    <a:pt x="196" y="787"/>
                  </a:lnTo>
                  <a:lnTo>
                    <a:pt x="460" y="610"/>
                  </a:lnTo>
                  <a:lnTo>
                    <a:pt x="513" y="388"/>
                  </a:lnTo>
                  <a:lnTo>
                    <a:pt x="300" y="352"/>
                  </a:lnTo>
                  <a:lnTo>
                    <a:pt x="0" y="553"/>
                  </a:lnTo>
                  <a:lnTo>
                    <a:pt x="21" y="213"/>
                  </a:lnTo>
                  <a:lnTo>
                    <a:pt x="340" y="0"/>
                  </a:lnTo>
                  <a:lnTo>
                    <a:pt x="711" y="97"/>
                  </a:lnTo>
                  <a:close/>
                </a:path>
              </a:pathLst>
            </a:custGeom>
            <a:solidFill>
              <a:srgbClr val="969696"/>
            </a:solidFill>
            <a:ln w="9525">
              <a:solidFill>
                <a:schemeClr val="bg1"/>
              </a:solidFill>
              <a:round/>
              <a:headEnd/>
              <a:tailEnd/>
            </a:ln>
          </p:spPr>
          <p:txBody>
            <a:bodyPr/>
            <a:lstStyle/>
            <a:p>
              <a:endParaRPr lang="en-US"/>
            </a:p>
          </p:txBody>
        </p:sp>
        <p:sp>
          <p:nvSpPr>
            <p:cNvPr id="24595" name="Freeform 93"/>
            <p:cNvSpPr>
              <a:spLocks/>
            </p:cNvSpPr>
            <p:nvPr/>
          </p:nvSpPr>
          <p:spPr bwMode="auto">
            <a:xfrm rot="16872589" flipH="1">
              <a:off x="3094" y="3298"/>
              <a:ext cx="87" cy="95"/>
            </a:xfrm>
            <a:custGeom>
              <a:avLst/>
              <a:gdLst>
                <a:gd name="T0" fmla="*/ 0 w 216"/>
                <a:gd name="T1" fmla="*/ 0 h 240"/>
                <a:gd name="T2" fmla="*/ 0 w 216"/>
                <a:gd name="T3" fmla="*/ 0 h 240"/>
                <a:gd name="T4" fmla="*/ 0 w 216"/>
                <a:gd name="T5" fmla="*/ 0 h 240"/>
                <a:gd name="T6" fmla="*/ 0 w 216"/>
                <a:gd name="T7" fmla="*/ 0 h 240"/>
                <a:gd name="T8" fmla="*/ 0 w 216"/>
                <a:gd name="T9" fmla="*/ 0 h 240"/>
                <a:gd name="T10" fmla="*/ 0 w 216"/>
                <a:gd name="T11" fmla="*/ 0 h 240"/>
                <a:gd name="T12" fmla="*/ 0 w 216"/>
                <a:gd name="T13" fmla="*/ 0 h 240"/>
                <a:gd name="T14" fmla="*/ 0 w 216"/>
                <a:gd name="T15" fmla="*/ 0 h 240"/>
                <a:gd name="T16" fmla="*/ 0 60000 65536"/>
                <a:gd name="T17" fmla="*/ 0 60000 65536"/>
                <a:gd name="T18" fmla="*/ 0 60000 65536"/>
                <a:gd name="T19" fmla="*/ 0 60000 65536"/>
                <a:gd name="T20" fmla="*/ 0 60000 65536"/>
                <a:gd name="T21" fmla="*/ 0 60000 65536"/>
                <a:gd name="T22" fmla="*/ 0 60000 65536"/>
                <a:gd name="T23" fmla="*/ 0 60000 65536"/>
                <a:gd name="T24" fmla="*/ 0 w 216"/>
                <a:gd name="T25" fmla="*/ 0 h 240"/>
                <a:gd name="T26" fmla="*/ 216 w 216"/>
                <a:gd name="T27" fmla="*/ 240 h 24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 h="240">
                  <a:moveTo>
                    <a:pt x="0" y="236"/>
                  </a:moveTo>
                  <a:lnTo>
                    <a:pt x="21" y="108"/>
                  </a:lnTo>
                  <a:lnTo>
                    <a:pt x="216" y="0"/>
                  </a:lnTo>
                  <a:lnTo>
                    <a:pt x="209" y="95"/>
                  </a:lnTo>
                  <a:lnTo>
                    <a:pt x="66" y="167"/>
                  </a:lnTo>
                  <a:lnTo>
                    <a:pt x="61" y="240"/>
                  </a:lnTo>
                  <a:lnTo>
                    <a:pt x="0" y="236"/>
                  </a:lnTo>
                  <a:close/>
                </a:path>
              </a:pathLst>
            </a:custGeom>
            <a:solidFill>
              <a:srgbClr val="969696"/>
            </a:solidFill>
            <a:ln w="9525">
              <a:solidFill>
                <a:schemeClr val="bg1"/>
              </a:solidFill>
              <a:round/>
              <a:headEnd/>
              <a:tailEnd/>
            </a:ln>
          </p:spPr>
          <p:txBody>
            <a:bodyPr/>
            <a:lstStyle/>
            <a:p>
              <a:endParaRPr lang="en-US"/>
            </a:p>
          </p:txBody>
        </p:sp>
        <p:sp>
          <p:nvSpPr>
            <p:cNvPr id="24596" name="Freeform 94"/>
            <p:cNvSpPr>
              <a:spLocks/>
            </p:cNvSpPr>
            <p:nvPr/>
          </p:nvSpPr>
          <p:spPr bwMode="auto">
            <a:xfrm rot="16872589" flipH="1">
              <a:off x="3608" y="2676"/>
              <a:ext cx="183" cy="107"/>
            </a:xfrm>
            <a:custGeom>
              <a:avLst/>
              <a:gdLst>
                <a:gd name="T0" fmla="*/ 0 w 458"/>
                <a:gd name="T1" fmla="*/ 0 h 268"/>
                <a:gd name="T2" fmla="*/ 0 w 458"/>
                <a:gd name="T3" fmla="*/ 0 h 268"/>
                <a:gd name="T4" fmla="*/ 0 w 458"/>
                <a:gd name="T5" fmla="*/ 0 h 268"/>
                <a:gd name="T6" fmla="*/ 0 w 458"/>
                <a:gd name="T7" fmla="*/ 0 h 268"/>
                <a:gd name="T8" fmla="*/ 0 w 458"/>
                <a:gd name="T9" fmla="*/ 0 h 268"/>
                <a:gd name="T10" fmla="*/ 0 w 458"/>
                <a:gd name="T11" fmla="*/ 0 h 268"/>
                <a:gd name="T12" fmla="*/ 0 w 458"/>
                <a:gd name="T13" fmla="*/ 0 h 268"/>
                <a:gd name="T14" fmla="*/ 0 w 458"/>
                <a:gd name="T15" fmla="*/ 0 h 268"/>
                <a:gd name="T16" fmla="*/ 0 60000 65536"/>
                <a:gd name="T17" fmla="*/ 0 60000 65536"/>
                <a:gd name="T18" fmla="*/ 0 60000 65536"/>
                <a:gd name="T19" fmla="*/ 0 60000 65536"/>
                <a:gd name="T20" fmla="*/ 0 60000 65536"/>
                <a:gd name="T21" fmla="*/ 0 60000 65536"/>
                <a:gd name="T22" fmla="*/ 0 60000 65536"/>
                <a:gd name="T23" fmla="*/ 0 60000 65536"/>
                <a:gd name="T24" fmla="*/ 0 w 458"/>
                <a:gd name="T25" fmla="*/ 0 h 268"/>
                <a:gd name="T26" fmla="*/ 458 w 458"/>
                <a:gd name="T27" fmla="*/ 268 h 26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58" h="268">
                  <a:moveTo>
                    <a:pt x="0" y="175"/>
                  </a:moveTo>
                  <a:lnTo>
                    <a:pt x="287" y="0"/>
                  </a:lnTo>
                  <a:lnTo>
                    <a:pt x="458" y="38"/>
                  </a:lnTo>
                  <a:lnTo>
                    <a:pt x="435" y="122"/>
                  </a:lnTo>
                  <a:lnTo>
                    <a:pt x="291" y="93"/>
                  </a:lnTo>
                  <a:lnTo>
                    <a:pt x="30" y="268"/>
                  </a:lnTo>
                  <a:lnTo>
                    <a:pt x="0" y="175"/>
                  </a:lnTo>
                  <a:close/>
                </a:path>
              </a:pathLst>
            </a:custGeom>
            <a:solidFill>
              <a:srgbClr val="969696"/>
            </a:solidFill>
            <a:ln w="9525">
              <a:solidFill>
                <a:schemeClr val="bg1"/>
              </a:solidFill>
              <a:round/>
              <a:headEnd/>
              <a:tailEnd/>
            </a:ln>
          </p:spPr>
          <p:txBody>
            <a:bodyPr/>
            <a:lstStyle/>
            <a:p>
              <a:endParaRPr lang="en-US"/>
            </a:p>
          </p:txBody>
        </p:sp>
        <p:sp>
          <p:nvSpPr>
            <p:cNvPr id="24597" name="Freeform 95"/>
            <p:cNvSpPr>
              <a:spLocks/>
            </p:cNvSpPr>
            <p:nvPr/>
          </p:nvSpPr>
          <p:spPr bwMode="auto">
            <a:xfrm rot="16872589" flipH="1">
              <a:off x="3690" y="2813"/>
              <a:ext cx="258" cy="118"/>
            </a:xfrm>
            <a:custGeom>
              <a:avLst/>
              <a:gdLst>
                <a:gd name="T0" fmla="*/ 0 w 646"/>
                <a:gd name="T1" fmla="*/ 0 h 296"/>
                <a:gd name="T2" fmla="*/ 0 w 646"/>
                <a:gd name="T3" fmla="*/ 0 h 296"/>
                <a:gd name="T4" fmla="*/ 0 w 646"/>
                <a:gd name="T5" fmla="*/ 0 h 296"/>
                <a:gd name="T6" fmla="*/ 0 w 646"/>
                <a:gd name="T7" fmla="*/ 0 h 296"/>
                <a:gd name="T8" fmla="*/ 0 w 646"/>
                <a:gd name="T9" fmla="*/ 0 h 296"/>
                <a:gd name="T10" fmla="*/ 0 w 646"/>
                <a:gd name="T11" fmla="*/ 0 h 296"/>
                <a:gd name="T12" fmla="*/ 0 w 646"/>
                <a:gd name="T13" fmla="*/ 0 h 296"/>
                <a:gd name="T14" fmla="*/ 0 w 646"/>
                <a:gd name="T15" fmla="*/ 0 h 296"/>
                <a:gd name="T16" fmla="*/ 0 60000 65536"/>
                <a:gd name="T17" fmla="*/ 0 60000 65536"/>
                <a:gd name="T18" fmla="*/ 0 60000 65536"/>
                <a:gd name="T19" fmla="*/ 0 60000 65536"/>
                <a:gd name="T20" fmla="*/ 0 60000 65536"/>
                <a:gd name="T21" fmla="*/ 0 60000 65536"/>
                <a:gd name="T22" fmla="*/ 0 60000 65536"/>
                <a:gd name="T23" fmla="*/ 0 60000 65536"/>
                <a:gd name="T24" fmla="*/ 0 w 646"/>
                <a:gd name="T25" fmla="*/ 0 h 296"/>
                <a:gd name="T26" fmla="*/ 646 w 646"/>
                <a:gd name="T27" fmla="*/ 296 h 2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46" h="296">
                  <a:moveTo>
                    <a:pt x="0" y="89"/>
                  </a:moveTo>
                  <a:lnTo>
                    <a:pt x="351" y="203"/>
                  </a:lnTo>
                  <a:lnTo>
                    <a:pt x="646" y="0"/>
                  </a:lnTo>
                  <a:lnTo>
                    <a:pt x="646" y="79"/>
                  </a:lnTo>
                  <a:lnTo>
                    <a:pt x="351" y="296"/>
                  </a:lnTo>
                  <a:lnTo>
                    <a:pt x="34" y="195"/>
                  </a:lnTo>
                  <a:lnTo>
                    <a:pt x="0" y="89"/>
                  </a:lnTo>
                  <a:close/>
                </a:path>
              </a:pathLst>
            </a:custGeom>
            <a:solidFill>
              <a:srgbClr val="969696"/>
            </a:solidFill>
            <a:ln w="9525">
              <a:solidFill>
                <a:schemeClr val="bg1"/>
              </a:solidFill>
              <a:round/>
              <a:headEnd/>
              <a:tailEnd/>
            </a:ln>
          </p:spPr>
          <p:txBody>
            <a:bodyPr/>
            <a:lstStyle/>
            <a:p>
              <a:endParaRPr lang="en-US"/>
            </a:p>
          </p:txBody>
        </p:sp>
        <p:sp>
          <p:nvSpPr>
            <p:cNvPr id="24598" name="Freeform 96"/>
            <p:cNvSpPr>
              <a:spLocks/>
            </p:cNvSpPr>
            <p:nvPr/>
          </p:nvSpPr>
          <p:spPr bwMode="auto">
            <a:xfrm rot="16872589" flipH="1">
              <a:off x="3154" y="3060"/>
              <a:ext cx="547" cy="327"/>
            </a:xfrm>
            <a:custGeom>
              <a:avLst/>
              <a:gdLst>
                <a:gd name="T0" fmla="*/ 0 w 1370"/>
                <a:gd name="T1" fmla="*/ 0 h 821"/>
                <a:gd name="T2" fmla="*/ 0 w 1370"/>
                <a:gd name="T3" fmla="*/ 0 h 821"/>
                <a:gd name="T4" fmla="*/ 0 w 1370"/>
                <a:gd name="T5" fmla="*/ 0 h 821"/>
                <a:gd name="T6" fmla="*/ 0 w 1370"/>
                <a:gd name="T7" fmla="*/ 0 h 821"/>
                <a:gd name="T8" fmla="*/ 0 w 1370"/>
                <a:gd name="T9" fmla="*/ 0 h 821"/>
                <a:gd name="T10" fmla="*/ 0 w 1370"/>
                <a:gd name="T11" fmla="*/ 0 h 821"/>
                <a:gd name="T12" fmla="*/ 0 w 1370"/>
                <a:gd name="T13" fmla="*/ 0 h 821"/>
                <a:gd name="T14" fmla="*/ 0 w 1370"/>
                <a:gd name="T15" fmla="*/ 0 h 821"/>
                <a:gd name="T16" fmla="*/ 0 w 1370"/>
                <a:gd name="T17" fmla="*/ 0 h 821"/>
                <a:gd name="T18" fmla="*/ 0 w 1370"/>
                <a:gd name="T19" fmla="*/ 0 h 8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70"/>
                <a:gd name="T31" fmla="*/ 0 h 821"/>
                <a:gd name="T32" fmla="*/ 1370 w 1370"/>
                <a:gd name="T33" fmla="*/ 821 h 8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70" h="821">
                  <a:moveTo>
                    <a:pt x="17" y="692"/>
                  </a:moveTo>
                  <a:lnTo>
                    <a:pt x="909" y="103"/>
                  </a:lnTo>
                  <a:lnTo>
                    <a:pt x="1163" y="124"/>
                  </a:lnTo>
                  <a:lnTo>
                    <a:pt x="1370" y="0"/>
                  </a:lnTo>
                  <a:lnTo>
                    <a:pt x="1370" y="87"/>
                  </a:lnTo>
                  <a:lnTo>
                    <a:pt x="1188" y="200"/>
                  </a:lnTo>
                  <a:lnTo>
                    <a:pt x="930" y="175"/>
                  </a:lnTo>
                  <a:lnTo>
                    <a:pt x="0" y="821"/>
                  </a:lnTo>
                  <a:lnTo>
                    <a:pt x="17" y="692"/>
                  </a:lnTo>
                  <a:close/>
                </a:path>
              </a:pathLst>
            </a:custGeom>
            <a:solidFill>
              <a:srgbClr val="969696"/>
            </a:solidFill>
            <a:ln w="9525">
              <a:solidFill>
                <a:schemeClr val="bg1"/>
              </a:solidFill>
              <a:round/>
              <a:headEnd/>
              <a:tailEnd/>
            </a:ln>
          </p:spPr>
          <p:txBody>
            <a:bodyPr/>
            <a:lstStyle/>
            <a:p>
              <a:endParaRPr lang="en-US"/>
            </a:p>
          </p:txBody>
        </p:sp>
        <p:sp>
          <p:nvSpPr>
            <p:cNvPr id="24599" name="Freeform 97"/>
            <p:cNvSpPr>
              <a:spLocks/>
            </p:cNvSpPr>
            <p:nvPr/>
          </p:nvSpPr>
          <p:spPr bwMode="auto">
            <a:xfrm rot="16872589" flipH="1">
              <a:off x="3045" y="3222"/>
              <a:ext cx="250" cy="211"/>
            </a:xfrm>
            <a:custGeom>
              <a:avLst/>
              <a:gdLst>
                <a:gd name="T0" fmla="*/ 0 w 625"/>
                <a:gd name="T1" fmla="*/ 0 h 528"/>
                <a:gd name="T2" fmla="*/ 0 w 625"/>
                <a:gd name="T3" fmla="*/ 0 h 528"/>
                <a:gd name="T4" fmla="*/ 0 w 625"/>
                <a:gd name="T5" fmla="*/ 0 h 528"/>
                <a:gd name="T6" fmla="*/ 0 w 625"/>
                <a:gd name="T7" fmla="*/ 0 h 528"/>
                <a:gd name="T8" fmla="*/ 0 w 625"/>
                <a:gd name="T9" fmla="*/ 0 h 528"/>
                <a:gd name="T10" fmla="*/ 0 w 625"/>
                <a:gd name="T11" fmla="*/ 0 h 528"/>
                <a:gd name="T12" fmla="*/ 0 w 625"/>
                <a:gd name="T13" fmla="*/ 0 h 528"/>
                <a:gd name="T14" fmla="*/ 0 w 625"/>
                <a:gd name="T15" fmla="*/ 0 h 528"/>
                <a:gd name="T16" fmla="*/ 0 w 625"/>
                <a:gd name="T17" fmla="*/ 0 h 528"/>
                <a:gd name="T18" fmla="*/ 0 w 625"/>
                <a:gd name="T19" fmla="*/ 0 h 528"/>
                <a:gd name="T20" fmla="*/ 0 w 625"/>
                <a:gd name="T21" fmla="*/ 0 h 528"/>
                <a:gd name="T22" fmla="*/ 0 w 625"/>
                <a:gd name="T23" fmla="*/ 0 h 528"/>
                <a:gd name="T24" fmla="*/ 0 w 625"/>
                <a:gd name="T25" fmla="*/ 0 h 528"/>
                <a:gd name="T26" fmla="*/ 0 w 625"/>
                <a:gd name="T27" fmla="*/ 0 h 528"/>
                <a:gd name="T28" fmla="*/ 0 w 625"/>
                <a:gd name="T29" fmla="*/ 0 h 528"/>
                <a:gd name="T30" fmla="*/ 0 w 625"/>
                <a:gd name="T31" fmla="*/ 0 h 528"/>
                <a:gd name="T32" fmla="*/ 0 w 625"/>
                <a:gd name="T33" fmla="*/ 0 h 528"/>
                <a:gd name="T34" fmla="*/ 0 w 625"/>
                <a:gd name="T35" fmla="*/ 0 h 528"/>
                <a:gd name="T36" fmla="*/ 0 w 625"/>
                <a:gd name="T37" fmla="*/ 0 h 528"/>
                <a:gd name="T38" fmla="*/ 0 w 625"/>
                <a:gd name="T39" fmla="*/ 0 h 528"/>
                <a:gd name="T40" fmla="*/ 0 w 625"/>
                <a:gd name="T41" fmla="*/ 0 h 528"/>
                <a:gd name="T42" fmla="*/ 0 w 625"/>
                <a:gd name="T43" fmla="*/ 0 h 528"/>
                <a:gd name="T44" fmla="*/ 0 w 625"/>
                <a:gd name="T45" fmla="*/ 0 h 528"/>
                <a:gd name="T46" fmla="*/ 0 w 625"/>
                <a:gd name="T47" fmla="*/ 0 h 528"/>
                <a:gd name="T48" fmla="*/ 0 w 625"/>
                <a:gd name="T49" fmla="*/ 0 h 528"/>
                <a:gd name="T50" fmla="*/ 0 w 625"/>
                <a:gd name="T51" fmla="*/ 0 h 528"/>
                <a:gd name="T52" fmla="*/ 0 w 625"/>
                <a:gd name="T53" fmla="*/ 0 h 528"/>
                <a:gd name="T54" fmla="*/ 0 w 625"/>
                <a:gd name="T55" fmla="*/ 0 h 528"/>
                <a:gd name="T56" fmla="*/ 0 w 625"/>
                <a:gd name="T57" fmla="*/ 0 h 528"/>
                <a:gd name="T58" fmla="*/ 0 w 625"/>
                <a:gd name="T59" fmla="*/ 0 h 528"/>
                <a:gd name="T60" fmla="*/ 0 w 625"/>
                <a:gd name="T61" fmla="*/ 0 h 528"/>
                <a:gd name="T62" fmla="*/ 0 w 625"/>
                <a:gd name="T63" fmla="*/ 0 h 528"/>
                <a:gd name="T64" fmla="*/ 0 w 625"/>
                <a:gd name="T65" fmla="*/ 0 h 528"/>
                <a:gd name="T66" fmla="*/ 0 w 625"/>
                <a:gd name="T67" fmla="*/ 0 h 528"/>
                <a:gd name="T68" fmla="*/ 0 w 625"/>
                <a:gd name="T69" fmla="*/ 0 h 528"/>
                <a:gd name="T70" fmla="*/ 0 w 625"/>
                <a:gd name="T71" fmla="*/ 0 h 528"/>
                <a:gd name="T72" fmla="*/ 0 w 625"/>
                <a:gd name="T73" fmla="*/ 0 h 528"/>
                <a:gd name="T74" fmla="*/ 0 w 625"/>
                <a:gd name="T75" fmla="*/ 0 h 528"/>
                <a:gd name="T76" fmla="*/ 0 w 625"/>
                <a:gd name="T77" fmla="*/ 0 h 528"/>
                <a:gd name="T78" fmla="*/ 0 w 625"/>
                <a:gd name="T79" fmla="*/ 0 h 528"/>
                <a:gd name="T80" fmla="*/ 0 w 625"/>
                <a:gd name="T81" fmla="*/ 0 h 528"/>
                <a:gd name="T82" fmla="*/ 0 w 625"/>
                <a:gd name="T83" fmla="*/ 0 h 52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625"/>
                <a:gd name="T127" fmla="*/ 0 h 528"/>
                <a:gd name="T128" fmla="*/ 625 w 625"/>
                <a:gd name="T129" fmla="*/ 528 h 52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625" h="528">
                  <a:moveTo>
                    <a:pt x="148" y="500"/>
                  </a:moveTo>
                  <a:lnTo>
                    <a:pt x="144" y="496"/>
                  </a:lnTo>
                  <a:lnTo>
                    <a:pt x="139" y="490"/>
                  </a:lnTo>
                  <a:lnTo>
                    <a:pt x="137" y="486"/>
                  </a:lnTo>
                  <a:lnTo>
                    <a:pt x="131" y="481"/>
                  </a:lnTo>
                  <a:lnTo>
                    <a:pt x="127" y="475"/>
                  </a:lnTo>
                  <a:lnTo>
                    <a:pt x="123" y="469"/>
                  </a:lnTo>
                  <a:lnTo>
                    <a:pt x="118" y="464"/>
                  </a:lnTo>
                  <a:lnTo>
                    <a:pt x="114" y="458"/>
                  </a:lnTo>
                  <a:lnTo>
                    <a:pt x="106" y="450"/>
                  </a:lnTo>
                  <a:lnTo>
                    <a:pt x="102" y="443"/>
                  </a:lnTo>
                  <a:lnTo>
                    <a:pt x="97" y="437"/>
                  </a:lnTo>
                  <a:lnTo>
                    <a:pt x="91" y="429"/>
                  </a:lnTo>
                  <a:lnTo>
                    <a:pt x="85" y="424"/>
                  </a:lnTo>
                  <a:lnTo>
                    <a:pt x="80" y="418"/>
                  </a:lnTo>
                  <a:lnTo>
                    <a:pt x="74" y="410"/>
                  </a:lnTo>
                  <a:lnTo>
                    <a:pt x="68" y="405"/>
                  </a:lnTo>
                  <a:lnTo>
                    <a:pt x="63" y="397"/>
                  </a:lnTo>
                  <a:lnTo>
                    <a:pt x="57" y="390"/>
                  </a:lnTo>
                  <a:lnTo>
                    <a:pt x="51" y="384"/>
                  </a:lnTo>
                  <a:lnTo>
                    <a:pt x="47" y="376"/>
                  </a:lnTo>
                  <a:lnTo>
                    <a:pt x="40" y="369"/>
                  </a:lnTo>
                  <a:lnTo>
                    <a:pt x="36" y="363"/>
                  </a:lnTo>
                  <a:lnTo>
                    <a:pt x="30" y="357"/>
                  </a:lnTo>
                  <a:lnTo>
                    <a:pt x="26" y="352"/>
                  </a:lnTo>
                  <a:lnTo>
                    <a:pt x="23" y="346"/>
                  </a:lnTo>
                  <a:lnTo>
                    <a:pt x="17" y="340"/>
                  </a:lnTo>
                  <a:lnTo>
                    <a:pt x="13" y="336"/>
                  </a:lnTo>
                  <a:lnTo>
                    <a:pt x="11" y="333"/>
                  </a:lnTo>
                  <a:lnTo>
                    <a:pt x="5" y="327"/>
                  </a:lnTo>
                  <a:lnTo>
                    <a:pt x="4" y="325"/>
                  </a:lnTo>
                  <a:lnTo>
                    <a:pt x="2" y="321"/>
                  </a:lnTo>
                  <a:lnTo>
                    <a:pt x="0" y="319"/>
                  </a:lnTo>
                  <a:lnTo>
                    <a:pt x="2" y="314"/>
                  </a:lnTo>
                  <a:lnTo>
                    <a:pt x="2" y="308"/>
                  </a:lnTo>
                  <a:lnTo>
                    <a:pt x="4" y="302"/>
                  </a:lnTo>
                  <a:lnTo>
                    <a:pt x="5" y="296"/>
                  </a:lnTo>
                  <a:lnTo>
                    <a:pt x="9" y="289"/>
                  </a:lnTo>
                  <a:lnTo>
                    <a:pt x="11" y="281"/>
                  </a:lnTo>
                  <a:lnTo>
                    <a:pt x="13" y="274"/>
                  </a:lnTo>
                  <a:lnTo>
                    <a:pt x="17" y="266"/>
                  </a:lnTo>
                  <a:lnTo>
                    <a:pt x="17" y="260"/>
                  </a:lnTo>
                  <a:lnTo>
                    <a:pt x="19" y="257"/>
                  </a:lnTo>
                  <a:lnTo>
                    <a:pt x="19" y="253"/>
                  </a:lnTo>
                  <a:lnTo>
                    <a:pt x="21" y="247"/>
                  </a:lnTo>
                  <a:lnTo>
                    <a:pt x="23" y="243"/>
                  </a:lnTo>
                  <a:lnTo>
                    <a:pt x="24" y="239"/>
                  </a:lnTo>
                  <a:lnTo>
                    <a:pt x="24" y="236"/>
                  </a:lnTo>
                  <a:lnTo>
                    <a:pt x="26" y="230"/>
                  </a:lnTo>
                  <a:lnTo>
                    <a:pt x="28" y="226"/>
                  </a:lnTo>
                  <a:lnTo>
                    <a:pt x="30" y="222"/>
                  </a:lnTo>
                  <a:lnTo>
                    <a:pt x="30" y="217"/>
                  </a:lnTo>
                  <a:lnTo>
                    <a:pt x="32" y="213"/>
                  </a:lnTo>
                  <a:lnTo>
                    <a:pt x="34" y="207"/>
                  </a:lnTo>
                  <a:lnTo>
                    <a:pt x="36" y="201"/>
                  </a:lnTo>
                  <a:lnTo>
                    <a:pt x="36" y="198"/>
                  </a:lnTo>
                  <a:lnTo>
                    <a:pt x="38" y="194"/>
                  </a:lnTo>
                  <a:lnTo>
                    <a:pt x="40" y="190"/>
                  </a:lnTo>
                  <a:lnTo>
                    <a:pt x="42" y="184"/>
                  </a:lnTo>
                  <a:lnTo>
                    <a:pt x="42" y="181"/>
                  </a:lnTo>
                  <a:lnTo>
                    <a:pt x="43" y="177"/>
                  </a:lnTo>
                  <a:lnTo>
                    <a:pt x="45" y="167"/>
                  </a:lnTo>
                  <a:lnTo>
                    <a:pt x="49" y="160"/>
                  </a:lnTo>
                  <a:lnTo>
                    <a:pt x="51" y="152"/>
                  </a:lnTo>
                  <a:lnTo>
                    <a:pt x="53" y="144"/>
                  </a:lnTo>
                  <a:lnTo>
                    <a:pt x="57" y="137"/>
                  </a:lnTo>
                  <a:lnTo>
                    <a:pt x="59" y="131"/>
                  </a:lnTo>
                  <a:lnTo>
                    <a:pt x="59" y="124"/>
                  </a:lnTo>
                  <a:lnTo>
                    <a:pt x="61" y="120"/>
                  </a:lnTo>
                  <a:lnTo>
                    <a:pt x="63" y="114"/>
                  </a:lnTo>
                  <a:lnTo>
                    <a:pt x="63" y="112"/>
                  </a:lnTo>
                  <a:lnTo>
                    <a:pt x="64" y="106"/>
                  </a:lnTo>
                  <a:lnTo>
                    <a:pt x="66" y="105"/>
                  </a:lnTo>
                  <a:lnTo>
                    <a:pt x="283" y="0"/>
                  </a:lnTo>
                  <a:lnTo>
                    <a:pt x="484" y="57"/>
                  </a:lnTo>
                  <a:lnTo>
                    <a:pt x="264" y="173"/>
                  </a:lnTo>
                  <a:lnTo>
                    <a:pt x="239" y="315"/>
                  </a:lnTo>
                  <a:lnTo>
                    <a:pt x="401" y="334"/>
                  </a:lnTo>
                  <a:lnTo>
                    <a:pt x="625" y="205"/>
                  </a:lnTo>
                  <a:lnTo>
                    <a:pt x="625" y="405"/>
                  </a:lnTo>
                  <a:lnTo>
                    <a:pt x="418" y="528"/>
                  </a:lnTo>
                  <a:lnTo>
                    <a:pt x="150" y="498"/>
                  </a:lnTo>
                  <a:lnTo>
                    <a:pt x="148" y="500"/>
                  </a:lnTo>
                  <a:close/>
                </a:path>
              </a:pathLst>
            </a:custGeom>
            <a:solidFill>
              <a:srgbClr val="969696"/>
            </a:solidFill>
            <a:ln w="9525">
              <a:solidFill>
                <a:schemeClr val="bg1"/>
              </a:solidFill>
              <a:round/>
              <a:headEnd/>
              <a:tailEnd/>
            </a:ln>
          </p:spPr>
          <p:txBody>
            <a:bodyPr/>
            <a:lstStyle/>
            <a:p>
              <a:endParaRPr lang="en-US"/>
            </a:p>
          </p:txBody>
        </p:sp>
        <p:sp>
          <p:nvSpPr>
            <p:cNvPr id="24600" name="Freeform 98"/>
            <p:cNvSpPr>
              <a:spLocks/>
            </p:cNvSpPr>
            <p:nvPr/>
          </p:nvSpPr>
          <p:spPr bwMode="auto">
            <a:xfrm rot="16872589" flipH="1">
              <a:off x="3195" y="2940"/>
              <a:ext cx="409" cy="296"/>
            </a:xfrm>
            <a:custGeom>
              <a:avLst/>
              <a:gdLst>
                <a:gd name="T0" fmla="*/ 0 w 1024"/>
                <a:gd name="T1" fmla="*/ 0 h 739"/>
                <a:gd name="T2" fmla="*/ 0 w 1024"/>
                <a:gd name="T3" fmla="*/ 0 h 739"/>
                <a:gd name="T4" fmla="*/ 0 w 1024"/>
                <a:gd name="T5" fmla="*/ 0 h 739"/>
                <a:gd name="T6" fmla="*/ 0 w 1024"/>
                <a:gd name="T7" fmla="*/ 0 h 739"/>
                <a:gd name="T8" fmla="*/ 0 w 1024"/>
                <a:gd name="T9" fmla="*/ 0 h 739"/>
                <a:gd name="T10" fmla="*/ 0 w 1024"/>
                <a:gd name="T11" fmla="*/ 0 h 739"/>
                <a:gd name="T12" fmla="*/ 0 w 1024"/>
                <a:gd name="T13" fmla="*/ 0 h 739"/>
                <a:gd name="T14" fmla="*/ 0 w 1024"/>
                <a:gd name="T15" fmla="*/ 0 h 739"/>
                <a:gd name="T16" fmla="*/ 0 w 1024"/>
                <a:gd name="T17" fmla="*/ 0 h 739"/>
                <a:gd name="T18" fmla="*/ 0 w 1024"/>
                <a:gd name="T19" fmla="*/ 0 h 739"/>
                <a:gd name="T20" fmla="*/ 0 w 1024"/>
                <a:gd name="T21" fmla="*/ 0 h 739"/>
                <a:gd name="T22" fmla="*/ 0 w 1024"/>
                <a:gd name="T23" fmla="*/ 0 h 739"/>
                <a:gd name="T24" fmla="*/ 0 w 1024"/>
                <a:gd name="T25" fmla="*/ 0 h 739"/>
                <a:gd name="T26" fmla="*/ 0 w 1024"/>
                <a:gd name="T27" fmla="*/ 0 h 739"/>
                <a:gd name="T28" fmla="*/ 0 w 1024"/>
                <a:gd name="T29" fmla="*/ 0 h 739"/>
                <a:gd name="T30" fmla="*/ 0 w 1024"/>
                <a:gd name="T31" fmla="*/ 0 h 739"/>
                <a:gd name="T32" fmla="*/ 0 w 1024"/>
                <a:gd name="T33" fmla="*/ 0 h 739"/>
                <a:gd name="T34" fmla="*/ 0 w 1024"/>
                <a:gd name="T35" fmla="*/ 0 h 739"/>
                <a:gd name="T36" fmla="*/ 0 w 1024"/>
                <a:gd name="T37" fmla="*/ 0 h 739"/>
                <a:gd name="T38" fmla="*/ 0 w 1024"/>
                <a:gd name="T39" fmla="*/ 0 h 739"/>
                <a:gd name="T40" fmla="*/ 0 w 1024"/>
                <a:gd name="T41" fmla="*/ 0 h 739"/>
                <a:gd name="T42" fmla="*/ 0 w 1024"/>
                <a:gd name="T43" fmla="*/ 0 h 739"/>
                <a:gd name="T44" fmla="*/ 0 w 1024"/>
                <a:gd name="T45" fmla="*/ 0 h 739"/>
                <a:gd name="T46" fmla="*/ 0 w 1024"/>
                <a:gd name="T47" fmla="*/ 0 h 739"/>
                <a:gd name="T48" fmla="*/ 0 w 1024"/>
                <a:gd name="T49" fmla="*/ 0 h 739"/>
                <a:gd name="T50" fmla="*/ 0 w 1024"/>
                <a:gd name="T51" fmla="*/ 0 h 739"/>
                <a:gd name="T52" fmla="*/ 0 w 1024"/>
                <a:gd name="T53" fmla="*/ 0 h 739"/>
                <a:gd name="T54" fmla="*/ 0 w 1024"/>
                <a:gd name="T55" fmla="*/ 0 h 739"/>
                <a:gd name="T56" fmla="*/ 0 w 1024"/>
                <a:gd name="T57" fmla="*/ 0 h 739"/>
                <a:gd name="T58" fmla="*/ 0 w 1024"/>
                <a:gd name="T59" fmla="*/ 0 h 739"/>
                <a:gd name="T60" fmla="*/ 0 w 1024"/>
                <a:gd name="T61" fmla="*/ 0 h 739"/>
                <a:gd name="T62" fmla="*/ 0 w 1024"/>
                <a:gd name="T63" fmla="*/ 0 h 739"/>
                <a:gd name="T64" fmla="*/ 0 w 1024"/>
                <a:gd name="T65" fmla="*/ 0 h 739"/>
                <a:gd name="T66" fmla="*/ 0 w 1024"/>
                <a:gd name="T67" fmla="*/ 0 h 739"/>
                <a:gd name="T68" fmla="*/ 0 w 1024"/>
                <a:gd name="T69" fmla="*/ 0 h 739"/>
                <a:gd name="T70" fmla="*/ 0 w 1024"/>
                <a:gd name="T71" fmla="*/ 0 h 739"/>
                <a:gd name="T72" fmla="*/ 0 w 1024"/>
                <a:gd name="T73" fmla="*/ 0 h 739"/>
                <a:gd name="T74" fmla="*/ 0 w 1024"/>
                <a:gd name="T75" fmla="*/ 0 h 739"/>
                <a:gd name="T76" fmla="*/ 0 w 1024"/>
                <a:gd name="T77" fmla="*/ 0 h 739"/>
                <a:gd name="T78" fmla="*/ 0 w 1024"/>
                <a:gd name="T79" fmla="*/ 0 h 739"/>
                <a:gd name="T80" fmla="*/ 0 w 1024"/>
                <a:gd name="T81" fmla="*/ 0 h 739"/>
                <a:gd name="T82" fmla="*/ 0 w 1024"/>
                <a:gd name="T83" fmla="*/ 0 h 739"/>
                <a:gd name="T84" fmla="*/ 0 w 1024"/>
                <a:gd name="T85" fmla="*/ 0 h 739"/>
                <a:gd name="T86" fmla="*/ 0 w 1024"/>
                <a:gd name="T87" fmla="*/ 0 h 739"/>
                <a:gd name="T88" fmla="*/ 0 w 1024"/>
                <a:gd name="T89" fmla="*/ 0 h 739"/>
                <a:gd name="T90" fmla="*/ 0 w 1024"/>
                <a:gd name="T91" fmla="*/ 0 h 739"/>
                <a:gd name="T92" fmla="*/ 0 w 1024"/>
                <a:gd name="T93" fmla="*/ 0 h 739"/>
                <a:gd name="T94" fmla="*/ 0 w 1024"/>
                <a:gd name="T95" fmla="*/ 0 h 739"/>
                <a:gd name="T96" fmla="*/ 0 w 1024"/>
                <a:gd name="T97" fmla="*/ 0 h 739"/>
                <a:gd name="T98" fmla="*/ 0 w 1024"/>
                <a:gd name="T99" fmla="*/ 0 h 739"/>
                <a:gd name="T100" fmla="*/ 0 w 1024"/>
                <a:gd name="T101" fmla="*/ 0 h 739"/>
                <a:gd name="T102" fmla="*/ 0 w 1024"/>
                <a:gd name="T103" fmla="*/ 0 h 73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024"/>
                <a:gd name="T157" fmla="*/ 0 h 739"/>
                <a:gd name="T158" fmla="*/ 1024 w 1024"/>
                <a:gd name="T159" fmla="*/ 739 h 739"/>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024" h="739">
                  <a:moveTo>
                    <a:pt x="175" y="739"/>
                  </a:moveTo>
                  <a:lnTo>
                    <a:pt x="171" y="733"/>
                  </a:lnTo>
                  <a:lnTo>
                    <a:pt x="167" y="730"/>
                  </a:lnTo>
                  <a:lnTo>
                    <a:pt x="164" y="724"/>
                  </a:lnTo>
                  <a:lnTo>
                    <a:pt x="162" y="718"/>
                  </a:lnTo>
                  <a:lnTo>
                    <a:pt x="156" y="711"/>
                  </a:lnTo>
                  <a:lnTo>
                    <a:pt x="152" y="703"/>
                  </a:lnTo>
                  <a:lnTo>
                    <a:pt x="146" y="697"/>
                  </a:lnTo>
                  <a:lnTo>
                    <a:pt x="143" y="690"/>
                  </a:lnTo>
                  <a:lnTo>
                    <a:pt x="137" y="682"/>
                  </a:lnTo>
                  <a:lnTo>
                    <a:pt x="129" y="674"/>
                  </a:lnTo>
                  <a:lnTo>
                    <a:pt x="127" y="669"/>
                  </a:lnTo>
                  <a:lnTo>
                    <a:pt x="124" y="665"/>
                  </a:lnTo>
                  <a:lnTo>
                    <a:pt x="122" y="661"/>
                  </a:lnTo>
                  <a:lnTo>
                    <a:pt x="118" y="657"/>
                  </a:lnTo>
                  <a:lnTo>
                    <a:pt x="116" y="652"/>
                  </a:lnTo>
                  <a:lnTo>
                    <a:pt x="112" y="648"/>
                  </a:lnTo>
                  <a:lnTo>
                    <a:pt x="108" y="644"/>
                  </a:lnTo>
                  <a:lnTo>
                    <a:pt x="107" y="638"/>
                  </a:lnTo>
                  <a:lnTo>
                    <a:pt x="103" y="633"/>
                  </a:lnTo>
                  <a:lnTo>
                    <a:pt x="101" y="629"/>
                  </a:lnTo>
                  <a:lnTo>
                    <a:pt x="97" y="625"/>
                  </a:lnTo>
                  <a:lnTo>
                    <a:pt x="95" y="621"/>
                  </a:lnTo>
                  <a:lnTo>
                    <a:pt x="91" y="616"/>
                  </a:lnTo>
                  <a:lnTo>
                    <a:pt x="88" y="610"/>
                  </a:lnTo>
                  <a:lnTo>
                    <a:pt x="84" y="606"/>
                  </a:lnTo>
                  <a:lnTo>
                    <a:pt x="80" y="600"/>
                  </a:lnTo>
                  <a:lnTo>
                    <a:pt x="76" y="597"/>
                  </a:lnTo>
                  <a:lnTo>
                    <a:pt x="74" y="591"/>
                  </a:lnTo>
                  <a:lnTo>
                    <a:pt x="70" y="587"/>
                  </a:lnTo>
                  <a:lnTo>
                    <a:pt x="69" y="581"/>
                  </a:lnTo>
                  <a:lnTo>
                    <a:pt x="63" y="576"/>
                  </a:lnTo>
                  <a:lnTo>
                    <a:pt x="61" y="572"/>
                  </a:lnTo>
                  <a:lnTo>
                    <a:pt x="57" y="568"/>
                  </a:lnTo>
                  <a:lnTo>
                    <a:pt x="55" y="562"/>
                  </a:lnTo>
                  <a:lnTo>
                    <a:pt x="50" y="559"/>
                  </a:lnTo>
                  <a:lnTo>
                    <a:pt x="50" y="553"/>
                  </a:lnTo>
                  <a:lnTo>
                    <a:pt x="44" y="549"/>
                  </a:lnTo>
                  <a:lnTo>
                    <a:pt x="42" y="545"/>
                  </a:lnTo>
                  <a:lnTo>
                    <a:pt x="38" y="541"/>
                  </a:lnTo>
                  <a:lnTo>
                    <a:pt x="36" y="536"/>
                  </a:lnTo>
                  <a:lnTo>
                    <a:pt x="32" y="530"/>
                  </a:lnTo>
                  <a:lnTo>
                    <a:pt x="31" y="526"/>
                  </a:lnTo>
                  <a:lnTo>
                    <a:pt x="25" y="519"/>
                  </a:lnTo>
                  <a:lnTo>
                    <a:pt x="19" y="511"/>
                  </a:lnTo>
                  <a:lnTo>
                    <a:pt x="13" y="503"/>
                  </a:lnTo>
                  <a:lnTo>
                    <a:pt x="8" y="496"/>
                  </a:lnTo>
                  <a:lnTo>
                    <a:pt x="4" y="488"/>
                  </a:lnTo>
                  <a:lnTo>
                    <a:pt x="0" y="483"/>
                  </a:lnTo>
                  <a:lnTo>
                    <a:pt x="6" y="477"/>
                  </a:lnTo>
                  <a:lnTo>
                    <a:pt x="15" y="473"/>
                  </a:lnTo>
                  <a:lnTo>
                    <a:pt x="25" y="467"/>
                  </a:lnTo>
                  <a:lnTo>
                    <a:pt x="36" y="462"/>
                  </a:lnTo>
                  <a:lnTo>
                    <a:pt x="46" y="456"/>
                  </a:lnTo>
                  <a:lnTo>
                    <a:pt x="55" y="450"/>
                  </a:lnTo>
                  <a:lnTo>
                    <a:pt x="69" y="443"/>
                  </a:lnTo>
                  <a:lnTo>
                    <a:pt x="80" y="437"/>
                  </a:lnTo>
                  <a:lnTo>
                    <a:pt x="91" y="429"/>
                  </a:lnTo>
                  <a:lnTo>
                    <a:pt x="105" y="422"/>
                  </a:lnTo>
                  <a:lnTo>
                    <a:pt x="118" y="416"/>
                  </a:lnTo>
                  <a:lnTo>
                    <a:pt x="131" y="408"/>
                  </a:lnTo>
                  <a:lnTo>
                    <a:pt x="145" y="401"/>
                  </a:lnTo>
                  <a:lnTo>
                    <a:pt x="160" y="393"/>
                  </a:lnTo>
                  <a:lnTo>
                    <a:pt x="175" y="384"/>
                  </a:lnTo>
                  <a:lnTo>
                    <a:pt x="188" y="378"/>
                  </a:lnTo>
                  <a:lnTo>
                    <a:pt x="203" y="369"/>
                  </a:lnTo>
                  <a:lnTo>
                    <a:pt x="219" y="359"/>
                  </a:lnTo>
                  <a:lnTo>
                    <a:pt x="234" y="351"/>
                  </a:lnTo>
                  <a:lnTo>
                    <a:pt x="249" y="342"/>
                  </a:lnTo>
                  <a:lnTo>
                    <a:pt x="266" y="334"/>
                  </a:lnTo>
                  <a:lnTo>
                    <a:pt x="281" y="325"/>
                  </a:lnTo>
                  <a:lnTo>
                    <a:pt x="298" y="315"/>
                  </a:lnTo>
                  <a:lnTo>
                    <a:pt x="316" y="308"/>
                  </a:lnTo>
                  <a:lnTo>
                    <a:pt x="331" y="298"/>
                  </a:lnTo>
                  <a:lnTo>
                    <a:pt x="348" y="289"/>
                  </a:lnTo>
                  <a:lnTo>
                    <a:pt x="365" y="279"/>
                  </a:lnTo>
                  <a:lnTo>
                    <a:pt x="382" y="270"/>
                  </a:lnTo>
                  <a:lnTo>
                    <a:pt x="399" y="260"/>
                  </a:lnTo>
                  <a:lnTo>
                    <a:pt x="416" y="251"/>
                  </a:lnTo>
                  <a:lnTo>
                    <a:pt x="433" y="243"/>
                  </a:lnTo>
                  <a:lnTo>
                    <a:pt x="451" y="234"/>
                  </a:lnTo>
                  <a:lnTo>
                    <a:pt x="468" y="222"/>
                  </a:lnTo>
                  <a:lnTo>
                    <a:pt x="483" y="213"/>
                  </a:lnTo>
                  <a:lnTo>
                    <a:pt x="500" y="205"/>
                  </a:lnTo>
                  <a:lnTo>
                    <a:pt x="517" y="196"/>
                  </a:lnTo>
                  <a:lnTo>
                    <a:pt x="532" y="186"/>
                  </a:lnTo>
                  <a:lnTo>
                    <a:pt x="551" y="177"/>
                  </a:lnTo>
                  <a:lnTo>
                    <a:pt x="566" y="167"/>
                  </a:lnTo>
                  <a:lnTo>
                    <a:pt x="584" y="160"/>
                  </a:lnTo>
                  <a:lnTo>
                    <a:pt x="599" y="150"/>
                  </a:lnTo>
                  <a:lnTo>
                    <a:pt x="614" y="141"/>
                  </a:lnTo>
                  <a:lnTo>
                    <a:pt x="631" y="131"/>
                  </a:lnTo>
                  <a:lnTo>
                    <a:pt x="644" y="125"/>
                  </a:lnTo>
                  <a:lnTo>
                    <a:pt x="660" y="116"/>
                  </a:lnTo>
                  <a:lnTo>
                    <a:pt x="677" y="108"/>
                  </a:lnTo>
                  <a:lnTo>
                    <a:pt x="690" y="99"/>
                  </a:lnTo>
                  <a:lnTo>
                    <a:pt x="705" y="93"/>
                  </a:lnTo>
                  <a:lnTo>
                    <a:pt x="718" y="84"/>
                  </a:lnTo>
                  <a:lnTo>
                    <a:pt x="732" y="76"/>
                  </a:lnTo>
                  <a:lnTo>
                    <a:pt x="745" y="68"/>
                  </a:lnTo>
                  <a:lnTo>
                    <a:pt x="758" y="63"/>
                  </a:lnTo>
                  <a:lnTo>
                    <a:pt x="770" y="55"/>
                  </a:lnTo>
                  <a:lnTo>
                    <a:pt x="781" y="49"/>
                  </a:lnTo>
                  <a:lnTo>
                    <a:pt x="793" y="42"/>
                  </a:lnTo>
                  <a:lnTo>
                    <a:pt x="804" y="38"/>
                  </a:lnTo>
                  <a:lnTo>
                    <a:pt x="813" y="30"/>
                  </a:lnTo>
                  <a:lnTo>
                    <a:pt x="825" y="27"/>
                  </a:lnTo>
                  <a:lnTo>
                    <a:pt x="834" y="21"/>
                  </a:lnTo>
                  <a:lnTo>
                    <a:pt x="844" y="17"/>
                  </a:lnTo>
                  <a:lnTo>
                    <a:pt x="851" y="11"/>
                  </a:lnTo>
                  <a:lnTo>
                    <a:pt x="859" y="6"/>
                  </a:lnTo>
                  <a:lnTo>
                    <a:pt x="867" y="4"/>
                  </a:lnTo>
                  <a:lnTo>
                    <a:pt x="872" y="0"/>
                  </a:lnTo>
                  <a:lnTo>
                    <a:pt x="876" y="4"/>
                  </a:lnTo>
                  <a:lnTo>
                    <a:pt x="880" y="8"/>
                  </a:lnTo>
                  <a:lnTo>
                    <a:pt x="882" y="11"/>
                  </a:lnTo>
                  <a:lnTo>
                    <a:pt x="888" y="17"/>
                  </a:lnTo>
                  <a:lnTo>
                    <a:pt x="891" y="21"/>
                  </a:lnTo>
                  <a:lnTo>
                    <a:pt x="895" y="27"/>
                  </a:lnTo>
                  <a:lnTo>
                    <a:pt x="901" y="30"/>
                  </a:lnTo>
                  <a:lnTo>
                    <a:pt x="905" y="38"/>
                  </a:lnTo>
                  <a:lnTo>
                    <a:pt x="910" y="42"/>
                  </a:lnTo>
                  <a:lnTo>
                    <a:pt x="914" y="49"/>
                  </a:lnTo>
                  <a:lnTo>
                    <a:pt x="920" y="55"/>
                  </a:lnTo>
                  <a:lnTo>
                    <a:pt x="926" y="63"/>
                  </a:lnTo>
                  <a:lnTo>
                    <a:pt x="931" y="68"/>
                  </a:lnTo>
                  <a:lnTo>
                    <a:pt x="937" y="74"/>
                  </a:lnTo>
                  <a:lnTo>
                    <a:pt x="943" y="80"/>
                  </a:lnTo>
                  <a:lnTo>
                    <a:pt x="948" y="85"/>
                  </a:lnTo>
                  <a:lnTo>
                    <a:pt x="952" y="93"/>
                  </a:lnTo>
                  <a:lnTo>
                    <a:pt x="960" y="99"/>
                  </a:lnTo>
                  <a:lnTo>
                    <a:pt x="964" y="106"/>
                  </a:lnTo>
                  <a:lnTo>
                    <a:pt x="971" y="112"/>
                  </a:lnTo>
                  <a:lnTo>
                    <a:pt x="975" y="118"/>
                  </a:lnTo>
                  <a:lnTo>
                    <a:pt x="981" y="123"/>
                  </a:lnTo>
                  <a:lnTo>
                    <a:pt x="985" y="131"/>
                  </a:lnTo>
                  <a:lnTo>
                    <a:pt x="990" y="137"/>
                  </a:lnTo>
                  <a:lnTo>
                    <a:pt x="996" y="142"/>
                  </a:lnTo>
                  <a:lnTo>
                    <a:pt x="1000" y="146"/>
                  </a:lnTo>
                  <a:lnTo>
                    <a:pt x="1004" y="152"/>
                  </a:lnTo>
                  <a:lnTo>
                    <a:pt x="1009" y="156"/>
                  </a:lnTo>
                  <a:lnTo>
                    <a:pt x="1013" y="161"/>
                  </a:lnTo>
                  <a:lnTo>
                    <a:pt x="1017" y="165"/>
                  </a:lnTo>
                  <a:lnTo>
                    <a:pt x="1021" y="169"/>
                  </a:lnTo>
                  <a:lnTo>
                    <a:pt x="1024" y="175"/>
                  </a:lnTo>
                  <a:lnTo>
                    <a:pt x="1017" y="177"/>
                  </a:lnTo>
                  <a:lnTo>
                    <a:pt x="1009" y="182"/>
                  </a:lnTo>
                  <a:lnTo>
                    <a:pt x="1002" y="188"/>
                  </a:lnTo>
                  <a:lnTo>
                    <a:pt x="994" y="194"/>
                  </a:lnTo>
                  <a:lnTo>
                    <a:pt x="985" y="199"/>
                  </a:lnTo>
                  <a:lnTo>
                    <a:pt x="975" y="205"/>
                  </a:lnTo>
                  <a:lnTo>
                    <a:pt x="966" y="211"/>
                  </a:lnTo>
                  <a:lnTo>
                    <a:pt x="954" y="220"/>
                  </a:lnTo>
                  <a:lnTo>
                    <a:pt x="943" y="226"/>
                  </a:lnTo>
                  <a:lnTo>
                    <a:pt x="931" y="234"/>
                  </a:lnTo>
                  <a:lnTo>
                    <a:pt x="920" y="241"/>
                  </a:lnTo>
                  <a:lnTo>
                    <a:pt x="908" y="251"/>
                  </a:lnTo>
                  <a:lnTo>
                    <a:pt x="895" y="258"/>
                  </a:lnTo>
                  <a:lnTo>
                    <a:pt x="882" y="268"/>
                  </a:lnTo>
                  <a:lnTo>
                    <a:pt x="869" y="277"/>
                  </a:lnTo>
                  <a:lnTo>
                    <a:pt x="855" y="285"/>
                  </a:lnTo>
                  <a:lnTo>
                    <a:pt x="840" y="294"/>
                  </a:lnTo>
                  <a:lnTo>
                    <a:pt x="827" y="304"/>
                  </a:lnTo>
                  <a:lnTo>
                    <a:pt x="812" y="313"/>
                  </a:lnTo>
                  <a:lnTo>
                    <a:pt x="796" y="325"/>
                  </a:lnTo>
                  <a:lnTo>
                    <a:pt x="781" y="334"/>
                  </a:lnTo>
                  <a:lnTo>
                    <a:pt x="766" y="344"/>
                  </a:lnTo>
                  <a:lnTo>
                    <a:pt x="751" y="353"/>
                  </a:lnTo>
                  <a:lnTo>
                    <a:pt x="734" y="365"/>
                  </a:lnTo>
                  <a:lnTo>
                    <a:pt x="718" y="374"/>
                  </a:lnTo>
                  <a:lnTo>
                    <a:pt x="701" y="386"/>
                  </a:lnTo>
                  <a:lnTo>
                    <a:pt x="686" y="397"/>
                  </a:lnTo>
                  <a:lnTo>
                    <a:pt x="669" y="408"/>
                  </a:lnTo>
                  <a:lnTo>
                    <a:pt x="652" y="418"/>
                  </a:lnTo>
                  <a:lnTo>
                    <a:pt x="637" y="429"/>
                  </a:lnTo>
                  <a:lnTo>
                    <a:pt x="620" y="441"/>
                  </a:lnTo>
                  <a:lnTo>
                    <a:pt x="604" y="452"/>
                  </a:lnTo>
                  <a:lnTo>
                    <a:pt x="587" y="464"/>
                  </a:lnTo>
                  <a:lnTo>
                    <a:pt x="570" y="473"/>
                  </a:lnTo>
                  <a:lnTo>
                    <a:pt x="553" y="484"/>
                  </a:lnTo>
                  <a:lnTo>
                    <a:pt x="538" y="496"/>
                  </a:lnTo>
                  <a:lnTo>
                    <a:pt x="519" y="507"/>
                  </a:lnTo>
                  <a:lnTo>
                    <a:pt x="504" y="519"/>
                  </a:lnTo>
                  <a:lnTo>
                    <a:pt x="489" y="528"/>
                  </a:lnTo>
                  <a:lnTo>
                    <a:pt x="471" y="540"/>
                  </a:lnTo>
                  <a:lnTo>
                    <a:pt x="456" y="549"/>
                  </a:lnTo>
                  <a:lnTo>
                    <a:pt x="439" y="560"/>
                  </a:lnTo>
                  <a:lnTo>
                    <a:pt x="424" y="570"/>
                  </a:lnTo>
                  <a:lnTo>
                    <a:pt x="409" y="581"/>
                  </a:lnTo>
                  <a:lnTo>
                    <a:pt x="394" y="591"/>
                  </a:lnTo>
                  <a:lnTo>
                    <a:pt x="378" y="600"/>
                  </a:lnTo>
                  <a:lnTo>
                    <a:pt x="363" y="610"/>
                  </a:lnTo>
                  <a:lnTo>
                    <a:pt x="350" y="621"/>
                  </a:lnTo>
                  <a:lnTo>
                    <a:pt x="335" y="629"/>
                  </a:lnTo>
                  <a:lnTo>
                    <a:pt x="321" y="638"/>
                  </a:lnTo>
                  <a:lnTo>
                    <a:pt x="308" y="648"/>
                  </a:lnTo>
                  <a:lnTo>
                    <a:pt x="295" y="657"/>
                  </a:lnTo>
                  <a:lnTo>
                    <a:pt x="281" y="665"/>
                  </a:lnTo>
                  <a:lnTo>
                    <a:pt x="270" y="673"/>
                  </a:lnTo>
                  <a:lnTo>
                    <a:pt x="259" y="680"/>
                  </a:lnTo>
                  <a:lnTo>
                    <a:pt x="247" y="690"/>
                  </a:lnTo>
                  <a:lnTo>
                    <a:pt x="236" y="695"/>
                  </a:lnTo>
                  <a:lnTo>
                    <a:pt x="224" y="703"/>
                  </a:lnTo>
                  <a:lnTo>
                    <a:pt x="215" y="709"/>
                  </a:lnTo>
                  <a:lnTo>
                    <a:pt x="207" y="716"/>
                  </a:lnTo>
                  <a:lnTo>
                    <a:pt x="198" y="722"/>
                  </a:lnTo>
                  <a:lnTo>
                    <a:pt x="188" y="728"/>
                  </a:lnTo>
                  <a:lnTo>
                    <a:pt x="181" y="733"/>
                  </a:lnTo>
                  <a:lnTo>
                    <a:pt x="175" y="739"/>
                  </a:lnTo>
                  <a:close/>
                </a:path>
              </a:pathLst>
            </a:custGeom>
            <a:solidFill>
              <a:srgbClr val="969696"/>
            </a:solidFill>
            <a:ln w="9525">
              <a:solidFill>
                <a:schemeClr val="bg1"/>
              </a:solidFill>
              <a:round/>
              <a:headEnd/>
              <a:tailEnd/>
            </a:ln>
          </p:spPr>
          <p:txBody>
            <a:bodyPr/>
            <a:lstStyle/>
            <a:p>
              <a:endParaRPr lang="en-US"/>
            </a:p>
          </p:txBody>
        </p:sp>
      </p:grpSp>
      <p:sp>
        <p:nvSpPr>
          <p:cNvPr id="25" name="Text Box 80"/>
          <p:cNvSpPr txBox="1">
            <a:spLocks noChangeArrowheads="1"/>
          </p:cNvSpPr>
          <p:nvPr/>
        </p:nvSpPr>
        <p:spPr bwMode="auto">
          <a:xfrm>
            <a:off x="2992437" y="1202328"/>
            <a:ext cx="311308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rgbClr val="D33941"/>
                </a:solidFill>
              </a:rPr>
              <a:t>These coverages are added automatically</a:t>
            </a:r>
          </a:p>
        </p:txBody>
      </p:sp>
      <p:sp>
        <p:nvSpPr>
          <p:cNvPr id="26" name="Text Box 106"/>
          <p:cNvSpPr txBox="1">
            <a:spLocks noChangeArrowheads="1"/>
          </p:cNvSpPr>
          <p:nvPr/>
        </p:nvSpPr>
        <p:spPr bwMode="auto">
          <a:xfrm>
            <a:off x="633413" y="2978150"/>
            <a:ext cx="13081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rgbClr val="D33941"/>
                </a:solidFill>
              </a:rPr>
              <a:t>coverage is required</a:t>
            </a:r>
          </a:p>
        </p:txBody>
      </p:sp>
      <p:pic>
        <p:nvPicPr>
          <p:cNvPr id="2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4051" y="2197099"/>
            <a:ext cx="4817399" cy="3968806"/>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8" name="Freeform 105"/>
          <p:cNvSpPr>
            <a:spLocks/>
          </p:cNvSpPr>
          <p:nvPr/>
        </p:nvSpPr>
        <p:spPr bwMode="auto">
          <a:xfrm>
            <a:off x="1863725" y="2741613"/>
            <a:ext cx="295275" cy="212725"/>
          </a:xfrm>
          <a:custGeom>
            <a:avLst/>
            <a:gdLst>
              <a:gd name="T0" fmla="*/ 0 w 282"/>
              <a:gd name="T1" fmla="*/ 2147483647 h 819"/>
              <a:gd name="T2" fmla="*/ 0 w 282"/>
              <a:gd name="T3" fmla="*/ 0 h 819"/>
              <a:gd name="T4" fmla="*/ 2147483647 w 282"/>
              <a:gd name="T5" fmla="*/ 0 h 819"/>
              <a:gd name="T6" fmla="*/ 0 60000 65536"/>
              <a:gd name="T7" fmla="*/ 0 60000 65536"/>
              <a:gd name="T8" fmla="*/ 0 60000 65536"/>
              <a:gd name="T9" fmla="*/ 0 w 282"/>
              <a:gd name="T10" fmla="*/ 0 h 819"/>
              <a:gd name="T11" fmla="*/ 282 w 282"/>
              <a:gd name="T12" fmla="*/ 819 h 819"/>
            </a:gdLst>
            <a:ahLst/>
            <a:cxnLst>
              <a:cxn ang="T6">
                <a:pos x="T0" y="T1"/>
              </a:cxn>
              <a:cxn ang="T7">
                <a:pos x="T2" y="T3"/>
              </a:cxn>
              <a:cxn ang="T8">
                <a:pos x="T4" y="T5"/>
              </a:cxn>
            </a:cxnLst>
            <a:rect l="T9" t="T10" r="T11" b="T12"/>
            <a:pathLst>
              <a:path w="282" h="819">
                <a:moveTo>
                  <a:pt x="0" y="819"/>
                </a:moveTo>
                <a:lnTo>
                  <a:pt x="0" y="0"/>
                </a:lnTo>
                <a:lnTo>
                  <a:pt x="282" y="0"/>
                </a:lnTo>
              </a:path>
            </a:pathLst>
          </a:custGeom>
          <a:noFill/>
          <a:ln w="19050">
            <a:solidFill>
              <a:srgbClr val="D33941"/>
            </a:solidFill>
            <a:round/>
            <a:headEnd/>
            <a:tailEnd type="triangle" w="med" len="me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9" name="Text Box 82"/>
          <p:cNvSpPr txBox="1">
            <a:spLocks noChangeArrowheads="1"/>
          </p:cNvSpPr>
          <p:nvPr/>
        </p:nvSpPr>
        <p:spPr bwMode="auto">
          <a:xfrm>
            <a:off x="396875" y="5140325"/>
            <a:ext cx="154463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rgbClr val="D33941"/>
                </a:solidFill>
              </a:rPr>
              <a:t>coverage can be declined</a:t>
            </a:r>
          </a:p>
        </p:txBody>
      </p:sp>
      <p:sp>
        <p:nvSpPr>
          <p:cNvPr id="30" name="Freeform 104"/>
          <p:cNvSpPr>
            <a:spLocks/>
          </p:cNvSpPr>
          <p:nvPr/>
        </p:nvSpPr>
        <p:spPr bwMode="auto">
          <a:xfrm>
            <a:off x="1641475" y="3841750"/>
            <a:ext cx="517525" cy="1311275"/>
          </a:xfrm>
          <a:custGeom>
            <a:avLst/>
            <a:gdLst>
              <a:gd name="T0" fmla="*/ 0 w 282"/>
              <a:gd name="T1" fmla="*/ 2147483647 h 819"/>
              <a:gd name="T2" fmla="*/ 0 w 282"/>
              <a:gd name="T3" fmla="*/ 0 h 819"/>
              <a:gd name="T4" fmla="*/ 2147483647 w 282"/>
              <a:gd name="T5" fmla="*/ 0 h 819"/>
              <a:gd name="T6" fmla="*/ 0 60000 65536"/>
              <a:gd name="T7" fmla="*/ 0 60000 65536"/>
              <a:gd name="T8" fmla="*/ 0 60000 65536"/>
              <a:gd name="T9" fmla="*/ 0 w 282"/>
              <a:gd name="T10" fmla="*/ 0 h 819"/>
              <a:gd name="T11" fmla="*/ 282 w 282"/>
              <a:gd name="T12" fmla="*/ 819 h 819"/>
            </a:gdLst>
            <a:ahLst/>
            <a:cxnLst>
              <a:cxn ang="T6">
                <a:pos x="T0" y="T1"/>
              </a:cxn>
              <a:cxn ang="T7">
                <a:pos x="T2" y="T3"/>
              </a:cxn>
              <a:cxn ang="T8">
                <a:pos x="T4" y="T5"/>
              </a:cxn>
            </a:cxnLst>
            <a:rect l="T9" t="T10" r="T11" b="T12"/>
            <a:pathLst>
              <a:path w="282" h="819">
                <a:moveTo>
                  <a:pt x="0" y="819"/>
                </a:moveTo>
                <a:lnTo>
                  <a:pt x="0" y="0"/>
                </a:lnTo>
                <a:lnTo>
                  <a:pt x="282" y="0"/>
                </a:lnTo>
              </a:path>
            </a:pathLst>
          </a:custGeom>
          <a:noFill/>
          <a:ln w="19050">
            <a:solidFill>
              <a:srgbClr val="D33941"/>
            </a:solidFill>
            <a:round/>
            <a:headEnd/>
            <a:tailEnd type="triangle" w="med" len="me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31" name="Text Box 84"/>
          <p:cNvSpPr txBox="1">
            <a:spLocks noChangeArrowheads="1"/>
          </p:cNvSpPr>
          <p:nvPr/>
        </p:nvSpPr>
        <p:spPr bwMode="auto">
          <a:xfrm>
            <a:off x="6737376" y="3054776"/>
            <a:ext cx="196224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rgbClr val="D33941"/>
                </a:solidFill>
              </a:rPr>
              <a:t>coverage limit can be set to one of eight values</a:t>
            </a:r>
          </a:p>
        </p:txBody>
      </p:sp>
      <p:grpSp>
        <p:nvGrpSpPr>
          <p:cNvPr id="32" name="Group 31"/>
          <p:cNvGrpSpPr/>
          <p:nvPr/>
        </p:nvGrpSpPr>
        <p:grpSpPr>
          <a:xfrm>
            <a:off x="6706656" y="2774951"/>
            <a:ext cx="334962" cy="336975"/>
            <a:chOff x="7656513" y="2952750"/>
            <a:chExt cx="334962" cy="2365375"/>
          </a:xfrm>
        </p:grpSpPr>
        <p:sp>
          <p:nvSpPr>
            <p:cNvPr id="33" name="Line 102"/>
            <p:cNvSpPr>
              <a:spLocks noChangeShapeType="1"/>
            </p:cNvSpPr>
            <p:nvPr/>
          </p:nvSpPr>
          <p:spPr bwMode="auto">
            <a:xfrm flipV="1">
              <a:off x="7991475" y="2967038"/>
              <a:ext cx="0" cy="2351087"/>
            </a:xfrm>
            <a:prstGeom prst="line">
              <a:avLst/>
            </a:prstGeom>
            <a:noFill/>
            <a:ln w="19050">
              <a:solidFill>
                <a:srgbClr val="D3394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4" name="Line 103"/>
            <p:cNvSpPr>
              <a:spLocks noChangeShapeType="1"/>
            </p:cNvSpPr>
            <p:nvPr/>
          </p:nvSpPr>
          <p:spPr bwMode="auto">
            <a:xfrm flipH="1">
              <a:off x="7656513" y="2952750"/>
              <a:ext cx="334962" cy="0"/>
            </a:xfrm>
            <a:prstGeom prst="line">
              <a:avLst/>
            </a:prstGeom>
            <a:noFill/>
            <a:ln w="19050">
              <a:solidFill>
                <a:srgbClr val="D3394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35" name="Right Brace 34"/>
          <p:cNvSpPr/>
          <p:nvPr/>
        </p:nvSpPr>
        <p:spPr bwMode="auto">
          <a:xfrm rot="16200000">
            <a:off x="4079719" y="-478889"/>
            <a:ext cx="506065" cy="5188117"/>
          </a:xfrm>
          <a:prstGeom prst="rightBrace">
            <a:avLst>
              <a:gd name="adj1" fmla="val 8333"/>
              <a:gd name="adj2" fmla="val 51836"/>
            </a:avLst>
          </a:prstGeom>
          <a:noFill/>
          <a:ln w="19050" cap="flat" cmpd="sng" algn="ctr">
            <a:solidFill>
              <a:srgbClr val="D33941"/>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mtClean="0"/>
              <a:t>External systems</a:t>
            </a:r>
          </a:p>
        </p:txBody>
      </p:sp>
      <p:sp>
        <p:nvSpPr>
          <p:cNvPr id="25603" name="Rectangle 3"/>
          <p:cNvSpPr>
            <a:spLocks noGrp="1" noChangeArrowheads="1"/>
          </p:cNvSpPr>
          <p:nvPr>
            <p:ph idx="1"/>
          </p:nvPr>
        </p:nvSpPr>
        <p:spPr>
          <a:xfrm>
            <a:off x="749300" y="3305175"/>
            <a:ext cx="7781925" cy="1749425"/>
          </a:xfrm>
        </p:spPr>
        <p:txBody>
          <a:bodyPr/>
          <a:lstStyle/>
          <a:p>
            <a:pPr>
              <a:buFont typeface="Arial" charset="0"/>
              <a:buChar char="•"/>
            </a:pPr>
            <a:r>
              <a:rPr lang="en-US" smtClean="0"/>
              <a:t>PolicyCenter periodically calls external systems during job processing</a:t>
            </a:r>
          </a:p>
          <a:p>
            <a:pPr lvl="1"/>
            <a:r>
              <a:rPr lang="en-US" smtClean="0"/>
              <a:t>For example, during submission, typically call to external rating engine to get a quote for given draft</a:t>
            </a:r>
          </a:p>
        </p:txBody>
      </p:sp>
      <p:pic>
        <p:nvPicPr>
          <p:cNvPr id="25604" name="Picture 4"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02363" y="1017588"/>
            <a:ext cx="1860550" cy="182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5" name="Text Box 7"/>
          <p:cNvSpPr txBox="1">
            <a:spLocks noChangeArrowheads="1"/>
          </p:cNvSpPr>
          <p:nvPr/>
        </p:nvSpPr>
        <p:spPr bwMode="auto">
          <a:xfrm>
            <a:off x="6146800" y="2806700"/>
            <a:ext cx="19986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rating engine</a:t>
            </a:r>
          </a:p>
        </p:txBody>
      </p:sp>
      <p:sp>
        <p:nvSpPr>
          <p:cNvPr id="25606" name="Line 8"/>
          <p:cNvSpPr>
            <a:spLocks noChangeShapeType="1"/>
          </p:cNvSpPr>
          <p:nvPr/>
        </p:nvSpPr>
        <p:spPr bwMode="auto">
          <a:xfrm>
            <a:off x="2878138" y="1658938"/>
            <a:ext cx="3336925"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607" name="Line 9"/>
          <p:cNvSpPr>
            <a:spLocks noChangeShapeType="1"/>
          </p:cNvSpPr>
          <p:nvPr/>
        </p:nvSpPr>
        <p:spPr bwMode="auto">
          <a:xfrm flipH="1">
            <a:off x="2878138" y="2438400"/>
            <a:ext cx="3336925"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608" name="Text Box 10"/>
          <p:cNvSpPr txBox="1">
            <a:spLocks noChangeArrowheads="1"/>
          </p:cNvSpPr>
          <p:nvPr/>
        </p:nvSpPr>
        <p:spPr bwMode="auto">
          <a:xfrm>
            <a:off x="3430588" y="1019175"/>
            <a:ext cx="23209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information about policy draft</a:t>
            </a:r>
          </a:p>
        </p:txBody>
      </p:sp>
      <p:sp>
        <p:nvSpPr>
          <p:cNvPr id="25609" name="Text Box 11"/>
          <p:cNvSpPr txBox="1">
            <a:spLocks noChangeArrowheads="1"/>
          </p:cNvSpPr>
          <p:nvPr/>
        </p:nvSpPr>
        <p:spPr bwMode="auto">
          <a:xfrm>
            <a:off x="3432175" y="2427288"/>
            <a:ext cx="2320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quote</a:t>
            </a:r>
          </a:p>
        </p:txBody>
      </p:sp>
      <p:pic>
        <p:nvPicPr>
          <p:cNvPr id="25610" name="Picture 21" descr="policycente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017588"/>
            <a:ext cx="19050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pPr eaLnBrk="1" hangingPunct="1"/>
            <a:r>
              <a:rPr lang="en-US" smtClean="0"/>
              <a:t>Initiating jobs</a:t>
            </a:r>
          </a:p>
        </p:txBody>
      </p:sp>
      <p:sp>
        <p:nvSpPr>
          <p:cNvPr id="26630" name="Text Box 6"/>
          <p:cNvSpPr txBox="1">
            <a:spLocks noChangeArrowheads="1"/>
          </p:cNvSpPr>
          <p:nvPr/>
        </p:nvSpPr>
        <p:spPr bwMode="auto">
          <a:xfrm>
            <a:off x="4546600" y="122238"/>
            <a:ext cx="12128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rgbClr val="FFFFFF"/>
                </a:solidFill>
              </a:rPr>
              <a:t>no policy is in focus</a:t>
            </a:r>
          </a:p>
        </p:txBody>
      </p:sp>
      <p:sp>
        <p:nvSpPr>
          <p:cNvPr id="3" name="Content Placeholder 2"/>
          <p:cNvSpPr>
            <a:spLocks noGrp="1"/>
          </p:cNvSpPr>
          <p:nvPr>
            <p:ph idx="1"/>
          </p:nvPr>
        </p:nvSpPr>
        <p:spPr/>
        <p:txBody>
          <a:bodyPr/>
          <a:lstStyle/>
          <a:p>
            <a:endParaRPr lang="en-US"/>
          </a:p>
        </p:txBody>
      </p:sp>
      <p:sp>
        <p:nvSpPr>
          <p:cNvPr id="30" name="Rectangle 3"/>
          <p:cNvSpPr txBox="1">
            <a:spLocks noChangeArrowheads="1"/>
          </p:cNvSpPr>
          <p:nvPr/>
        </p:nvSpPr>
        <p:spPr bwMode="auto">
          <a:xfrm>
            <a:off x="595313" y="5391150"/>
            <a:ext cx="7988300" cy="98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85750" indent="-285750" algn="l" rtl="0" eaLnBrk="0" fontAlgn="base" hangingPunct="0">
              <a:spcBef>
                <a:spcPct val="40000"/>
              </a:spcBef>
              <a:spcAft>
                <a:spcPct val="0"/>
              </a:spcAft>
              <a:buClr>
                <a:srgbClr val="04628C"/>
              </a:buClr>
              <a:buSzPct val="90000"/>
              <a:buFont typeface="Arial" pitchFamily="34"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Calibri" pitchFamily="34"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Calibri" pitchFamily="34"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Calibri" pitchFamily="34"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4628C"/>
              </a:buClr>
              <a:buSzPct val="120000"/>
              <a:buFont typeface="Calibri" pitchFamily="34" charset="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a:lstStyle>
          <a:p>
            <a:pPr>
              <a:buFont typeface="Arial" charset="0"/>
              <a:buChar char="•"/>
            </a:pPr>
            <a:r>
              <a:rPr lang="en-US" b="0" kern="0" dirty="0" smtClean="0"/>
              <a:t>Through menu actions, external systems, or automatically by PolicyCenter</a:t>
            </a:r>
            <a:endParaRPr lang="en-US" b="0" kern="0" dirty="0" smtClean="0"/>
          </a:p>
        </p:txBody>
      </p:sp>
      <p:pic>
        <p:nvPicPr>
          <p:cNvPr id="31" name="Picture 9" descr="MCj031917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5664555" y="1181100"/>
            <a:ext cx="712787"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ext Box 10"/>
          <p:cNvSpPr txBox="1">
            <a:spLocks noChangeArrowheads="1"/>
          </p:cNvSpPr>
          <p:nvPr/>
        </p:nvSpPr>
        <p:spPr bwMode="auto">
          <a:xfrm>
            <a:off x="5331180" y="904875"/>
            <a:ext cx="12795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C00000"/>
                </a:solidFill>
              </a:rPr>
              <a:t>submission</a:t>
            </a:r>
          </a:p>
        </p:txBody>
      </p:sp>
      <p:pic>
        <p:nvPicPr>
          <p:cNvPr id="33" name="Picture 11" descr="MCj031917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542213" y="3324225"/>
            <a:ext cx="712787"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Text Box 12"/>
          <p:cNvSpPr txBox="1">
            <a:spLocks noChangeArrowheads="1"/>
          </p:cNvSpPr>
          <p:nvPr/>
        </p:nvSpPr>
        <p:spPr bwMode="auto">
          <a:xfrm>
            <a:off x="7210425" y="2987675"/>
            <a:ext cx="12795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C00000"/>
                </a:solidFill>
              </a:rPr>
              <a:t>change</a:t>
            </a:r>
          </a:p>
        </p:txBody>
      </p:sp>
      <p:pic>
        <p:nvPicPr>
          <p:cNvPr id="35" name="Picture 13" descr="MCj031917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542213" y="4352925"/>
            <a:ext cx="712787"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Text Box 14"/>
          <p:cNvSpPr txBox="1">
            <a:spLocks noChangeArrowheads="1"/>
          </p:cNvSpPr>
          <p:nvPr/>
        </p:nvSpPr>
        <p:spPr bwMode="auto">
          <a:xfrm>
            <a:off x="7131050" y="4060825"/>
            <a:ext cx="14366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C00000"/>
                </a:solidFill>
              </a:rPr>
              <a:t>cancellation</a:t>
            </a:r>
          </a:p>
        </p:txBody>
      </p:sp>
      <p:pic>
        <p:nvPicPr>
          <p:cNvPr id="3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693" y="905669"/>
            <a:ext cx="4583332" cy="2151856"/>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38"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67225" y="1949450"/>
            <a:ext cx="1771650" cy="339090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9" name="Line 8"/>
          <p:cNvSpPr>
            <a:spLocks noChangeShapeType="1"/>
          </p:cNvSpPr>
          <p:nvPr/>
        </p:nvSpPr>
        <p:spPr bwMode="auto">
          <a:xfrm>
            <a:off x="2409825" y="1466850"/>
            <a:ext cx="3229330" cy="0"/>
          </a:xfrm>
          <a:prstGeom prst="line">
            <a:avLst/>
          </a:prstGeom>
          <a:noFill/>
          <a:ln w="19050">
            <a:solidFill>
              <a:srgbClr val="C0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cxnSp>
        <p:nvCxnSpPr>
          <p:cNvPr id="40" name="Straight Arrow Connector 39"/>
          <p:cNvCxnSpPr/>
          <p:nvPr/>
        </p:nvCxnSpPr>
        <p:spPr bwMode="auto">
          <a:xfrm>
            <a:off x="5639154" y="4581525"/>
            <a:ext cx="1823683" cy="0"/>
          </a:xfrm>
          <a:prstGeom prst="straightConnector1">
            <a:avLst/>
          </a:prstGeom>
          <a:noFill/>
          <a:ln w="19050">
            <a:solidFill>
              <a:srgbClr val="C00000"/>
            </a:solidFill>
            <a:round/>
            <a:headEnd/>
            <a:tailEnd type="triangle" w="med" len="med"/>
          </a:ln>
          <a:extLst>
            <a:ext uri="{909E8E84-426E-40DD-AFC4-6F175D3DCCD1}">
              <a14:hiddenFill xmlns:a14="http://schemas.microsoft.com/office/drawing/2010/main">
                <a:noFill/>
              </a14:hiddenFill>
            </a:ext>
          </a:extLst>
        </p:spPr>
      </p:cxnSp>
      <p:cxnSp>
        <p:nvCxnSpPr>
          <p:cNvPr id="41" name="Straight Arrow Connector 40"/>
          <p:cNvCxnSpPr/>
          <p:nvPr/>
        </p:nvCxnSpPr>
        <p:spPr bwMode="auto">
          <a:xfrm flipV="1">
            <a:off x="5639154" y="3717925"/>
            <a:ext cx="1823683" cy="635000"/>
          </a:xfrm>
          <a:prstGeom prst="straightConnector1">
            <a:avLst/>
          </a:prstGeom>
          <a:noFill/>
          <a:ln w="19050">
            <a:solidFill>
              <a:srgbClr val="C00000"/>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smtClean="0"/>
              <a:t>Lesson outline</a:t>
            </a:r>
          </a:p>
        </p:txBody>
      </p:sp>
      <p:sp>
        <p:nvSpPr>
          <p:cNvPr id="27651" name="Rectangle 3"/>
          <p:cNvSpPr>
            <a:spLocks noGrp="1" noChangeArrowheads="1"/>
          </p:cNvSpPr>
          <p:nvPr>
            <p:ph idx="1"/>
          </p:nvPr>
        </p:nvSpPr>
        <p:spPr bwMode="gray"/>
        <p:txBody>
          <a:bodyPr/>
          <a:lstStyle/>
          <a:p>
            <a:pPr>
              <a:lnSpc>
                <a:spcPct val="150000"/>
              </a:lnSpc>
              <a:buFont typeface="Arial" charset="0"/>
              <a:buChar char="•"/>
            </a:pPr>
            <a:r>
              <a:rPr lang="en-US" sz="2800" smtClean="0">
                <a:solidFill>
                  <a:schemeClr val="hlink"/>
                </a:solidFill>
              </a:rPr>
              <a:t>Policy transactions</a:t>
            </a:r>
          </a:p>
          <a:p>
            <a:pPr>
              <a:lnSpc>
                <a:spcPct val="150000"/>
              </a:lnSpc>
              <a:buFont typeface="Arial" charset="0"/>
              <a:buChar char="•"/>
            </a:pPr>
            <a:r>
              <a:rPr lang="en-US" sz="2800" smtClean="0">
                <a:solidFill>
                  <a:schemeClr val="hlink"/>
                </a:solidFill>
              </a:rPr>
              <a:t>Jobs</a:t>
            </a:r>
          </a:p>
          <a:p>
            <a:pPr>
              <a:lnSpc>
                <a:spcPct val="150000"/>
              </a:lnSpc>
              <a:buFont typeface="Arial" charset="0"/>
              <a:buChar char="•"/>
            </a:pPr>
            <a:r>
              <a:rPr lang="en-US" sz="2800" smtClean="0"/>
              <a:t>Representing policies</a:t>
            </a:r>
          </a:p>
          <a:p>
            <a:pPr>
              <a:lnSpc>
                <a:spcPct val="150000"/>
              </a:lnSpc>
              <a:buFont typeface="Arial" charset="0"/>
              <a:buChar char="•"/>
            </a:pPr>
            <a:r>
              <a:rPr lang="en-US" sz="2800" smtClean="0">
                <a:solidFill>
                  <a:srgbClr val="C0C0C0"/>
                </a:solidFill>
              </a:rPr>
              <a:t>Policy transaction graphs</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smtClean="0"/>
              <a:t>History of a policy</a:t>
            </a:r>
          </a:p>
        </p:txBody>
      </p:sp>
      <p:sp>
        <p:nvSpPr>
          <p:cNvPr id="28675" name="Line 4"/>
          <p:cNvSpPr>
            <a:spLocks noChangeShapeType="1"/>
          </p:cNvSpPr>
          <p:nvPr/>
        </p:nvSpPr>
        <p:spPr bwMode="auto">
          <a:xfrm>
            <a:off x="1314450" y="1998663"/>
            <a:ext cx="0" cy="304800"/>
          </a:xfrm>
          <a:prstGeom prst="line">
            <a:avLst/>
          </a:prstGeom>
          <a:noFill/>
          <a:ln w="28575">
            <a:solidFill>
              <a:srgbClr val="0033CC"/>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676" name="Line 7"/>
          <p:cNvSpPr>
            <a:spLocks noChangeShapeType="1"/>
          </p:cNvSpPr>
          <p:nvPr/>
        </p:nvSpPr>
        <p:spPr bwMode="auto">
          <a:xfrm>
            <a:off x="3059113" y="1998663"/>
            <a:ext cx="0" cy="304800"/>
          </a:xfrm>
          <a:prstGeom prst="line">
            <a:avLst/>
          </a:prstGeom>
          <a:noFill/>
          <a:ln w="28575">
            <a:solidFill>
              <a:srgbClr val="0033CC"/>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677" name="Text Box 35"/>
          <p:cNvSpPr txBox="1">
            <a:spLocks noChangeArrowheads="1"/>
          </p:cNvSpPr>
          <p:nvPr/>
        </p:nvSpPr>
        <p:spPr bwMode="auto">
          <a:xfrm>
            <a:off x="1273175" y="1155700"/>
            <a:ext cx="129222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0033CC"/>
                </a:solidFill>
              </a:rPr>
              <a:t>policy created</a:t>
            </a:r>
            <a:br>
              <a:rPr lang="en-US" sz="1800">
                <a:solidFill>
                  <a:srgbClr val="0033CC"/>
                </a:solidFill>
              </a:rPr>
            </a:br>
            <a:r>
              <a:rPr lang="en-US" sz="1800">
                <a:solidFill>
                  <a:srgbClr val="0033CC"/>
                </a:solidFill>
              </a:rPr>
              <a:t>04/20/08</a:t>
            </a:r>
          </a:p>
        </p:txBody>
      </p:sp>
      <p:sp>
        <p:nvSpPr>
          <p:cNvPr id="28678" name="Text Box 36"/>
          <p:cNvSpPr txBox="1">
            <a:spLocks noChangeArrowheads="1"/>
          </p:cNvSpPr>
          <p:nvPr/>
        </p:nvSpPr>
        <p:spPr bwMode="auto">
          <a:xfrm>
            <a:off x="3005138" y="1155700"/>
            <a:ext cx="129222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0033CC"/>
                </a:solidFill>
              </a:rPr>
              <a:t>second auto added</a:t>
            </a:r>
            <a:br>
              <a:rPr lang="en-US" sz="1800">
                <a:solidFill>
                  <a:srgbClr val="0033CC"/>
                </a:solidFill>
              </a:rPr>
            </a:br>
            <a:r>
              <a:rPr lang="en-US" sz="1800">
                <a:solidFill>
                  <a:srgbClr val="0033CC"/>
                </a:solidFill>
              </a:rPr>
              <a:t>07/20/08</a:t>
            </a:r>
          </a:p>
        </p:txBody>
      </p:sp>
      <p:sp>
        <p:nvSpPr>
          <p:cNvPr id="28679" name="Text Box 37"/>
          <p:cNvSpPr txBox="1">
            <a:spLocks noChangeArrowheads="1"/>
          </p:cNvSpPr>
          <p:nvPr/>
        </p:nvSpPr>
        <p:spPr bwMode="auto">
          <a:xfrm>
            <a:off x="4811713" y="1168400"/>
            <a:ext cx="129222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0033CC"/>
                </a:solidFill>
              </a:rPr>
              <a:t>teen driver</a:t>
            </a:r>
            <a:br>
              <a:rPr lang="en-US" sz="1800">
                <a:solidFill>
                  <a:srgbClr val="0033CC"/>
                </a:solidFill>
              </a:rPr>
            </a:br>
            <a:r>
              <a:rPr lang="en-US" sz="1800">
                <a:solidFill>
                  <a:srgbClr val="0033CC"/>
                </a:solidFill>
              </a:rPr>
              <a:t>added</a:t>
            </a:r>
            <a:br>
              <a:rPr lang="en-US" sz="1800">
                <a:solidFill>
                  <a:srgbClr val="0033CC"/>
                </a:solidFill>
              </a:rPr>
            </a:br>
            <a:r>
              <a:rPr lang="en-US" sz="1800">
                <a:solidFill>
                  <a:srgbClr val="0033CC"/>
                </a:solidFill>
              </a:rPr>
              <a:t>10/20/08</a:t>
            </a:r>
          </a:p>
        </p:txBody>
      </p:sp>
      <p:sp>
        <p:nvSpPr>
          <p:cNvPr id="28680" name="Text Box 38"/>
          <p:cNvSpPr txBox="1">
            <a:spLocks noChangeArrowheads="1"/>
          </p:cNvSpPr>
          <p:nvPr/>
        </p:nvSpPr>
        <p:spPr bwMode="auto">
          <a:xfrm>
            <a:off x="6775450" y="1168400"/>
            <a:ext cx="2163763"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0033CC"/>
                </a:solidFill>
              </a:rPr>
              <a:t>renewal</a:t>
            </a:r>
            <a:br>
              <a:rPr lang="en-US" sz="1800">
                <a:solidFill>
                  <a:srgbClr val="0033CC"/>
                </a:solidFill>
              </a:rPr>
            </a:br>
            <a:r>
              <a:rPr lang="en-US" sz="1800">
                <a:solidFill>
                  <a:srgbClr val="0033CC"/>
                </a:solidFill>
              </a:rPr>
              <a:t>(premium changed)</a:t>
            </a:r>
            <a:br>
              <a:rPr lang="en-US" sz="1800">
                <a:solidFill>
                  <a:srgbClr val="0033CC"/>
                </a:solidFill>
              </a:rPr>
            </a:br>
            <a:r>
              <a:rPr lang="en-US" sz="1800">
                <a:solidFill>
                  <a:srgbClr val="0033CC"/>
                </a:solidFill>
              </a:rPr>
              <a:t>04/20/09</a:t>
            </a:r>
          </a:p>
        </p:txBody>
      </p:sp>
      <p:sp>
        <p:nvSpPr>
          <p:cNvPr id="28681" name="Line 39"/>
          <p:cNvSpPr>
            <a:spLocks noChangeShapeType="1"/>
          </p:cNvSpPr>
          <p:nvPr/>
        </p:nvSpPr>
        <p:spPr bwMode="auto">
          <a:xfrm>
            <a:off x="6805613" y="2011363"/>
            <a:ext cx="0" cy="304800"/>
          </a:xfrm>
          <a:prstGeom prst="line">
            <a:avLst/>
          </a:prstGeom>
          <a:noFill/>
          <a:ln w="28575">
            <a:solidFill>
              <a:srgbClr val="0033CC"/>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682" name="Line 51"/>
          <p:cNvSpPr>
            <a:spLocks noChangeShapeType="1"/>
          </p:cNvSpPr>
          <p:nvPr/>
        </p:nvSpPr>
        <p:spPr bwMode="auto">
          <a:xfrm>
            <a:off x="4891088" y="1998663"/>
            <a:ext cx="0" cy="304800"/>
          </a:xfrm>
          <a:prstGeom prst="line">
            <a:avLst/>
          </a:prstGeom>
          <a:noFill/>
          <a:ln w="28575">
            <a:solidFill>
              <a:srgbClr val="0033CC"/>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28683" name="Group 53"/>
          <p:cNvGrpSpPr>
            <a:grpSpLocks/>
          </p:cNvGrpSpPr>
          <p:nvPr/>
        </p:nvGrpSpPr>
        <p:grpSpPr bwMode="auto">
          <a:xfrm>
            <a:off x="450850" y="2193925"/>
            <a:ext cx="782638" cy="882650"/>
            <a:chOff x="2324" y="435"/>
            <a:chExt cx="933" cy="1052"/>
          </a:xfrm>
        </p:grpSpPr>
        <p:sp>
          <p:nvSpPr>
            <p:cNvPr id="28728" name="AutoShape 54"/>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28729" name="Freeform 55"/>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8730" name="Freeform 56"/>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8731" name="Freeform 57"/>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8732" name="Group 58"/>
            <p:cNvGrpSpPr>
              <a:grpSpLocks/>
            </p:cNvGrpSpPr>
            <p:nvPr/>
          </p:nvGrpSpPr>
          <p:grpSpPr bwMode="auto">
            <a:xfrm>
              <a:off x="2889" y="957"/>
              <a:ext cx="348" cy="510"/>
              <a:chOff x="2784" y="3210"/>
              <a:chExt cx="523" cy="772"/>
            </a:xfrm>
          </p:grpSpPr>
          <p:sp>
            <p:nvSpPr>
              <p:cNvPr id="28733" name="AutoShape 59"/>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8734" name="AutoShape 60"/>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8735" name="AutoShape 61"/>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8736" name="Oval 62"/>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28684" name="Rectangle 63"/>
          <p:cNvSpPr>
            <a:spLocks noChangeArrowheads="1"/>
          </p:cNvSpPr>
          <p:nvPr/>
        </p:nvSpPr>
        <p:spPr bwMode="auto">
          <a:xfrm>
            <a:off x="550863" y="3557588"/>
            <a:ext cx="8226425" cy="2217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285750" indent="-285750" algn="l" eaLnBrk="0" hangingPunct="0">
              <a:spcBef>
                <a:spcPct val="40000"/>
              </a:spcBef>
              <a:spcAft>
                <a:spcPct val="0"/>
              </a:spcAft>
              <a:buClr>
                <a:srgbClr val="0146AD"/>
              </a:buClr>
              <a:buFont typeface="Arial" charset="0"/>
              <a:buChar char="•"/>
            </a:pPr>
            <a:r>
              <a:rPr lang="en-US" sz="2400" b="0">
                <a:solidFill>
                  <a:schemeClr val="bg1"/>
                </a:solidFill>
              </a:rPr>
              <a:t>Policies often change over time</a:t>
            </a:r>
          </a:p>
          <a:p>
            <a:pPr marL="628650" lvl="1" indent="-228600" algn="l" eaLnBrk="0" hangingPunct="0">
              <a:spcBef>
                <a:spcPct val="20000"/>
              </a:spcBef>
              <a:spcAft>
                <a:spcPct val="0"/>
              </a:spcAft>
              <a:buClr>
                <a:srgbClr val="0146AD"/>
              </a:buClr>
              <a:buSzPct val="90000"/>
              <a:buFont typeface="Calibri" pitchFamily="34" charset="0"/>
              <a:buChar char="-"/>
            </a:pPr>
            <a:r>
              <a:rPr lang="en-US" sz="2200" b="0">
                <a:solidFill>
                  <a:schemeClr val="bg1"/>
                </a:solidFill>
              </a:rPr>
              <a:t>Coverables and coverages are added or removed</a:t>
            </a:r>
          </a:p>
          <a:p>
            <a:pPr marL="628650" lvl="1" indent="-228600" algn="l" eaLnBrk="0" hangingPunct="0">
              <a:spcBef>
                <a:spcPct val="20000"/>
              </a:spcBef>
              <a:spcAft>
                <a:spcPct val="0"/>
              </a:spcAft>
              <a:buClr>
                <a:srgbClr val="0146AD"/>
              </a:buClr>
              <a:buSzPct val="90000"/>
              <a:buFont typeface="Calibri" pitchFamily="34" charset="0"/>
              <a:buChar char="-"/>
            </a:pPr>
            <a:r>
              <a:rPr lang="en-US" sz="2200" b="0">
                <a:solidFill>
                  <a:schemeClr val="bg1"/>
                </a:solidFill>
              </a:rPr>
              <a:t>When a policy is renewed, rates (and therefore premiums) may change</a:t>
            </a:r>
          </a:p>
          <a:p>
            <a:pPr marL="628650" lvl="1" indent="-228600" algn="l" eaLnBrk="0" hangingPunct="0">
              <a:spcBef>
                <a:spcPct val="20000"/>
              </a:spcBef>
              <a:spcAft>
                <a:spcPct val="0"/>
              </a:spcAft>
              <a:buClr>
                <a:srgbClr val="0146AD"/>
              </a:buClr>
              <a:buSzPct val="90000"/>
              <a:buFont typeface="Calibri" pitchFamily="34" charset="0"/>
              <a:buChar char="-"/>
            </a:pPr>
            <a:r>
              <a:rPr lang="en-US" sz="2200" b="0">
                <a:solidFill>
                  <a:schemeClr val="bg1"/>
                </a:solidFill>
              </a:rPr>
              <a:t>Policy may be canceled (and possibly reinstated)</a:t>
            </a:r>
          </a:p>
        </p:txBody>
      </p:sp>
      <p:sp>
        <p:nvSpPr>
          <p:cNvPr id="28685" name="Rectangle 105"/>
          <p:cNvSpPr>
            <a:spLocks noChangeArrowheads="1"/>
          </p:cNvSpPr>
          <p:nvPr/>
        </p:nvSpPr>
        <p:spPr bwMode="invGray">
          <a:xfrm>
            <a:off x="3055938" y="2371725"/>
            <a:ext cx="1708150" cy="581025"/>
          </a:xfrm>
          <a:prstGeom prst="rect">
            <a:avLst/>
          </a:prstGeom>
          <a:noFill/>
          <a:ln w="28575" algn="ctr">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8686" name="Rectangle 106"/>
          <p:cNvSpPr>
            <a:spLocks noChangeArrowheads="1"/>
          </p:cNvSpPr>
          <p:nvPr/>
        </p:nvSpPr>
        <p:spPr bwMode="invGray">
          <a:xfrm>
            <a:off x="6799263" y="2371725"/>
            <a:ext cx="1830387" cy="569913"/>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8687" name="Rectangle 107"/>
          <p:cNvSpPr>
            <a:spLocks noChangeArrowheads="1"/>
          </p:cNvSpPr>
          <p:nvPr/>
        </p:nvSpPr>
        <p:spPr bwMode="invGray">
          <a:xfrm>
            <a:off x="1303338" y="2371725"/>
            <a:ext cx="1695450" cy="581025"/>
          </a:xfrm>
          <a:prstGeom prst="rect">
            <a:avLst/>
          </a:prstGeom>
          <a:noFill/>
          <a:ln w="28575" algn="ctr">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8688" name="Rectangle 108"/>
          <p:cNvSpPr>
            <a:spLocks noChangeArrowheads="1"/>
          </p:cNvSpPr>
          <p:nvPr/>
        </p:nvSpPr>
        <p:spPr bwMode="invGray">
          <a:xfrm>
            <a:off x="4867275" y="2371725"/>
            <a:ext cx="1797050" cy="581025"/>
          </a:xfrm>
          <a:prstGeom prst="rect">
            <a:avLst/>
          </a:prstGeom>
          <a:noFill/>
          <a:ln w="28575" algn="ctr">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28689" name="Group 109"/>
          <p:cNvGrpSpPr>
            <a:grpSpLocks/>
          </p:cNvGrpSpPr>
          <p:nvPr/>
        </p:nvGrpSpPr>
        <p:grpSpPr bwMode="auto">
          <a:xfrm>
            <a:off x="1344613" y="2466975"/>
            <a:ext cx="625475" cy="339725"/>
            <a:chOff x="3399" y="1235"/>
            <a:chExt cx="938" cy="509"/>
          </a:xfrm>
        </p:grpSpPr>
        <p:sp>
          <p:nvSpPr>
            <p:cNvPr id="28726" name="Rectangle 110"/>
            <p:cNvSpPr>
              <a:spLocks noChangeArrowheads="1"/>
            </p:cNvSpPr>
            <p:nvPr/>
          </p:nvSpPr>
          <p:spPr bwMode="auto">
            <a:xfrm>
              <a:off x="3399" y="1235"/>
              <a:ext cx="938" cy="50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pic>
          <p:nvPicPr>
            <p:cNvPr id="28727" name="Picture 111" descr="j03378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8690" name="Text Box 112"/>
          <p:cNvSpPr txBox="1">
            <a:spLocks noChangeArrowheads="1"/>
          </p:cNvSpPr>
          <p:nvPr/>
        </p:nvSpPr>
        <p:spPr bwMode="auto">
          <a:xfrm>
            <a:off x="2000250" y="2014538"/>
            <a:ext cx="723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00CC00"/>
                </a:solidFill>
              </a:rPr>
              <a:t>$270</a:t>
            </a:r>
          </a:p>
        </p:txBody>
      </p:sp>
      <p:grpSp>
        <p:nvGrpSpPr>
          <p:cNvPr id="28691" name="Group 113"/>
          <p:cNvGrpSpPr>
            <a:grpSpLocks/>
          </p:cNvGrpSpPr>
          <p:nvPr/>
        </p:nvGrpSpPr>
        <p:grpSpPr bwMode="auto">
          <a:xfrm>
            <a:off x="3086100" y="2478088"/>
            <a:ext cx="625475" cy="339725"/>
            <a:chOff x="3399" y="1235"/>
            <a:chExt cx="938" cy="509"/>
          </a:xfrm>
        </p:grpSpPr>
        <p:sp>
          <p:nvSpPr>
            <p:cNvPr id="28724" name="Rectangle 114"/>
            <p:cNvSpPr>
              <a:spLocks noChangeArrowheads="1"/>
            </p:cNvSpPr>
            <p:nvPr/>
          </p:nvSpPr>
          <p:spPr bwMode="auto">
            <a:xfrm>
              <a:off x="3399" y="1235"/>
              <a:ext cx="938" cy="50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pic>
          <p:nvPicPr>
            <p:cNvPr id="28725" name="Picture 115" descr="j03378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8692" name="Group 116"/>
          <p:cNvGrpSpPr>
            <a:grpSpLocks/>
          </p:cNvGrpSpPr>
          <p:nvPr/>
        </p:nvGrpSpPr>
        <p:grpSpPr bwMode="auto">
          <a:xfrm>
            <a:off x="3721100" y="2462213"/>
            <a:ext cx="625475" cy="339725"/>
            <a:chOff x="3399" y="1235"/>
            <a:chExt cx="938" cy="509"/>
          </a:xfrm>
        </p:grpSpPr>
        <p:sp>
          <p:nvSpPr>
            <p:cNvPr id="28722" name="Rectangle 117"/>
            <p:cNvSpPr>
              <a:spLocks noChangeArrowheads="1"/>
            </p:cNvSpPr>
            <p:nvPr/>
          </p:nvSpPr>
          <p:spPr bwMode="auto">
            <a:xfrm>
              <a:off x="3399" y="1235"/>
              <a:ext cx="938" cy="50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pic>
          <p:nvPicPr>
            <p:cNvPr id="28723" name="Picture 118" descr="j03378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8693" name="Group 119"/>
          <p:cNvGrpSpPr>
            <a:grpSpLocks/>
          </p:cNvGrpSpPr>
          <p:nvPr/>
        </p:nvGrpSpPr>
        <p:grpSpPr bwMode="auto">
          <a:xfrm>
            <a:off x="4976813" y="2446338"/>
            <a:ext cx="625475" cy="339725"/>
            <a:chOff x="3399" y="1235"/>
            <a:chExt cx="938" cy="509"/>
          </a:xfrm>
        </p:grpSpPr>
        <p:sp>
          <p:nvSpPr>
            <p:cNvPr id="28720" name="Rectangle 120"/>
            <p:cNvSpPr>
              <a:spLocks noChangeArrowheads="1"/>
            </p:cNvSpPr>
            <p:nvPr/>
          </p:nvSpPr>
          <p:spPr bwMode="auto">
            <a:xfrm>
              <a:off x="3399" y="1235"/>
              <a:ext cx="938" cy="50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pic>
          <p:nvPicPr>
            <p:cNvPr id="28721" name="Picture 121" descr="j03378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8694" name="Group 122"/>
          <p:cNvGrpSpPr>
            <a:grpSpLocks/>
          </p:cNvGrpSpPr>
          <p:nvPr/>
        </p:nvGrpSpPr>
        <p:grpSpPr bwMode="auto">
          <a:xfrm>
            <a:off x="5592763" y="2451100"/>
            <a:ext cx="625475" cy="339725"/>
            <a:chOff x="3399" y="1235"/>
            <a:chExt cx="938" cy="509"/>
          </a:xfrm>
        </p:grpSpPr>
        <p:sp>
          <p:nvSpPr>
            <p:cNvPr id="28718" name="Rectangle 123"/>
            <p:cNvSpPr>
              <a:spLocks noChangeArrowheads="1"/>
            </p:cNvSpPr>
            <p:nvPr/>
          </p:nvSpPr>
          <p:spPr bwMode="auto">
            <a:xfrm>
              <a:off x="3399" y="1235"/>
              <a:ext cx="938" cy="50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pic>
          <p:nvPicPr>
            <p:cNvPr id="28719" name="Picture 124" descr="j03378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8695" name="Text Box 125"/>
          <p:cNvSpPr txBox="1">
            <a:spLocks noChangeArrowheads="1"/>
          </p:cNvSpPr>
          <p:nvPr/>
        </p:nvSpPr>
        <p:spPr bwMode="auto">
          <a:xfrm>
            <a:off x="5918200" y="2014538"/>
            <a:ext cx="723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00CC00"/>
                </a:solidFill>
              </a:rPr>
              <a:t>$920</a:t>
            </a:r>
          </a:p>
        </p:txBody>
      </p:sp>
      <p:grpSp>
        <p:nvGrpSpPr>
          <p:cNvPr id="28696" name="Group 126"/>
          <p:cNvGrpSpPr>
            <a:grpSpLocks/>
          </p:cNvGrpSpPr>
          <p:nvPr/>
        </p:nvGrpSpPr>
        <p:grpSpPr bwMode="auto">
          <a:xfrm>
            <a:off x="6851650" y="2479675"/>
            <a:ext cx="625475" cy="339725"/>
            <a:chOff x="3399" y="1235"/>
            <a:chExt cx="938" cy="509"/>
          </a:xfrm>
        </p:grpSpPr>
        <p:sp>
          <p:nvSpPr>
            <p:cNvPr id="28716" name="Rectangle 127"/>
            <p:cNvSpPr>
              <a:spLocks noChangeArrowheads="1"/>
            </p:cNvSpPr>
            <p:nvPr/>
          </p:nvSpPr>
          <p:spPr bwMode="auto">
            <a:xfrm>
              <a:off x="3399" y="1235"/>
              <a:ext cx="938" cy="50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pic>
          <p:nvPicPr>
            <p:cNvPr id="28717" name="Picture 128" descr="j03378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8697" name="Text Box 129"/>
          <p:cNvSpPr txBox="1">
            <a:spLocks noChangeArrowheads="1"/>
          </p:cNvSpPr>
          <p:nvPr/>
        </p:nvSpPr>
        <p:spPr bwMode="auto">
          <a:xfrm>
            <a:off x="8096250" y="2003425"/>
            <a:ext cx="7239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00CC00"/>
                </a:solidFill>
              </a:rPr>
              <a:t>$990</a:t>
            </a:r>
          </a:p>
        </p:txBody>
      </p:sp>
      <p:grpSp>
        <p:nvGrpSpPr>
          <p:cNvPr id="28698" name="Group 131"/>
          <p:cNvGrpSpPr>
            <a:grpSpLocks/>
          </p:cNvGrpSpPr>
          <p:nvPr/>
        </p:nvGrpSpPr>
        <p:grpSpPr bwMode="auto">
          <a:xfrm>
            <a:off x="6262688" y="2446338"/>
            <a:ext cx="355600" cy="325437"/>
            <a:chOff x="1929" y="2960"/>
            <a:chExt cx="728" cy="665"/>
          </a:xfrm>
        </p:grpSpPr>
        <p:sp>
          <p:nvSpPr>
            <p:cNvPr id="28710" name="AutoShape 132"/>
            <p:cNvSpPr>
              <a:spLocks noChangeArrowheads="1"/>
            </p:cNvSpPr>
            <p:nvPr/>
          </p:nvSpPr>
          <p:spPr bwMode="auto">
            <a:xfrm>
              <a:off x="1929" y="2960"/>
              <a:ext cx="620" cy="620"/>
            </a:xfrm>
            <a:prstGeom prst="smileyFace">
              <a:avLst>
                <a:gd name="adj" fmla="val 153"/>
              </a:avLst>
            </a:prstGeom>
            <a:solidFill>
              <a:srgbClr val="FFCC99"/>
            </a:solidFill>
            <a:ln w="12700">
              <a:solidFill>
                <a:srgbClr val="000000"/>
              </a:solidFill>
              <a:round/>
              <a:headEnd/>
              <a:tailEnd/>
            </a:ln>
          </p:spPr>
          <p:txBody>
            <a:bodyPr wrap="none" anchor="ctr"/>
            <a:lstStyle/>
            <a:p>
              <a:endParaRPr lang="en-US"/>
            </a:p>
          </p:txBody>
        </p:sp>
        <p:grpSp>
          <p:nvGrpSpPr>
            <p:cNvPr id="28711" name="Group 133"/>
            <p:cNvGrpSpPr>
              <a:grpSpLocks/>
            </p:cNvGrpSpPr>
            <p:nvPr/>
          </p:nvGrpSpPr>
          <p:grpSpPr bwMode="auto">
            <a:xfrm>
              <a:off x="2328" y="3296"/>
              <a:ext cx="329" cy="329"/>
              <a:chOff x="2806" y="3358"/>
              <a:chExt cx="329" cy="329"/>
            </a:xfrm>
          </p:grpSpPr>
          <p:sp>
            <p:nvSpPr>
              <p:cNvPr id="28712" name="Oval 134"/>
              <p:cNvSpPr>
                <a:spLocks noChangeArrowheads="1"/>
              </p:cNvSpPr>
              <p:nvPr/>
            </p:nvSpPr>
            <p:spPr bwMode="auto">
              <a:xfrm>
                <a:off x="2806" y="3358"/>
                <a:ext cx="329" cy="329"/>
              </a:xfrm>
              <a:prstGeom prst="ellipse">
                <a:avLst/>
              </a:prstGeom>
              <a:solidFill>
                <a:srgbClr val="D39E54"/>
              </a:solidFill>
              <a:ln w="28575" algn="ctr">
                <a:solidFill>
                  <a:schemeClr val="bg1"/>
                </a:solidFill>
                <a:round/>
                <a:headEnd/>
                <a:tailEnd/>
              </a:ln>
            </p:spPr>
            <p:txBody>
              <a:bodyPr wrap="none" lIns="0" tIns="0" rIns="0" bIns="0" anchor="ctr">
                <a:spAutoFit/>
              </a:bodyPr>
              <a:lstStyle/>
              <a:p>
                <a:endParaRPr lang="en-US"/>
              </a:p>
            </p:txBody>
          </p:sp>
          <p:sp>
            <p:nvSpPr>
              <p:cNvPr id="28713" name="Freeform 135"/>
              <p:cNvSpPr>
                <a:spLocks/>
              </p:cNvSpPr>
              <p:nvPr/>
            </p:nvSpPr>
            <p:spPr bwMode="auto">
              <a:xfrm>
                <a:off x="2999" y="3399"/>
                <a:ext cx="99" cy="166"/>
              </a:xfrm>
              <a:custGeom>
                <a:avLst/>
                <a:gdLst>
                  <a:gd name="T0" fmla="*/ 0 w 99"/>
                  <a:gd name="T1" fmla="*/ 81 h 166"/>
                  <a:gd name="T2" fmla="*/ 0 w 99"/>
                  <a:gd name="T3" fmla="*/ 0 h 166"/>
                  <a:gd name="T4" fmla="*/ 27 w 99"/>
                  <a:gd name="T5" fmla="*/ 7 h 166"/>
                  <a:gd name="T6" fmla="*/ 59 w 99"/>
                  <a:gd name="T7" fmla="*/ 30 h 166"/>
                  <a:gd name="T8" fmla="*/ 83 w 99"/>
                  <a:gd name="T9" fmla="*/ 61 h 166"/>
                  <a:gd name="T10" fmla="*/ 99 w 99"/>
                  <a:gd name="T11" fmla="*/ 99 h 166"/>
                  <a:gd name="T12" fmla="*/ 99 w 99"/>
                  <a:gd name="T13" fmla="*/ 138 h 166"/>
                  <a:gd name="T14" fmla="*/ 93 w 99"/>
                  <a:gd name="T15" fmla="*/ 166 h 166"/>
                  <a:gd name="T16" fmla="*/ 36 w 99"/>
                  <a:gd name="T17" fmla="*/ 138 h 166"/>
                  <a:gd name="T18" fmla="*/ 36 w 99"/>
                  <a:gd name="T19" fmla="*/ 123 h 166"/>
                  <a:gd name="T20" fmla="*/ 27 w 99"/>
                  <a:gd name="T21" fmla="*/ 102 h 166"/>
                  <a:gd name="T22" fmla="*/ 17 w 99"/>
                  <a:gd name="T23" fmla="*/ 90 h 166"/>
                  <a:gd name="T24" fmla="*/ 0 w 99"/>
                  <a:gd name="T25" fmla="*/ 81 h 1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9"/>
                  <a:gd name="T40" fmla="*/ 0 h 166"/>
                  <a:gd name="T41" fmla="*/ 99 w 99"/>
                  <a:gd name="T42" fmla="*/ 166 h 16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9" h="166">
                    <a:moveTo>
                      <a:pt x="0" y="81"/>
                    </a:moveTo>
                    <a:lnTo>
                      <a:pt x="0" y="0"/>
                    </a:lnTo>
                    <a:lnTo>
                      <a:pt x="27" y="7"/>
                    </a:lnTo>
                    <a:lnTo>
                      <a:pt x="59" y="30"/>
                    </a:lnTo>
                    <a:lnTo>
                      <a:pt x="83" y="61"/>
                    </a:lnTo>
                    <a:lnTo>
                      <a:pt x="99" y="99"/>
                    </a:lnTo>
                    <a:lnTo>
                      <a:pt x="99" y="138"/>
                    </a:lnTo>
                    <a:lnTo>
                      <a:pt x="93" y="166"/>
                    </a:lnTo>
                    <a:lnTo>
                      <a:pt x="36" y="138"/>
                    </a:lnTo>
                    <a:lnTo>
                      <a:pt x="36" y="123"/>
                    </a:lnTo>
                    <a:lnTo>
                      <a:pt x="27" y="102"/>
                    </a:lnTo>
                    <a:lnTo>
                      <a:pt x="17" y="90"/>
                    </a:lnTo>
                    <a:lnTo>
                      <a:pt x="0" y="81"/>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8714" name="Freeform 136"/>
              <p:cNvSpPr>
                <a:spLocks/>
              </p:cNvSpPr>
              <p:nvPr/>
            </p:nvSpPr>
            <p:spPr bwMode="auto">
              <a:xfrm flipH="1">
                <a:off x="2843" y="3395"/>
                <a:ext cx="99" cy="166"/>
              </a:xfrm>
              <a:custGeom>
                <a:avLst/>
                <a:gdLst>
                  <a:gd name="T0" fmla="*/ 0 w 99"/>
                  <a:gd name="T1" fmla="*/ 81 h 166"/>
                  <a:gd name="T2" fmla="*/ 0 w 99"/>
                  <a:gd name="T3" fmla="*/ 0 h 166"/>
                  <a:gd name="T4" fmla="*/ 27 w 99"/>
                  <a:gd name="T5" fmla="*/ 7 h 166"/>
                  <a:gd name="T6" fmla="*/ 59 w 99"/>
                  <a:gd name="T7" fmla="*/ 30 h 166"/>
                  <a:gd name="T8" fmla="*/ 83 w 99"/>
                  <a:gd name="T9" fmla="*/ 61 h 166"/>
                  <a:gd name="T10" fmla="*/ 99 w 99"/>
                  <a:gd name="T11" fmla="*/ 99 h 166"/>
                  <a:gd name="T12" fmla="*/ 99 w 99"/>
                  <a:gd name="T13" fmla="*/ 138 h 166"/>
                  <a:gd name="T14" fmla="*/ 93 w 99"/>
                  <a:gd name="T15" fmla="*/ 166 h 166"/>
                  <a:gd name="T16" fmla="*/ 36 w 99"/>
                  <a:gd name="T17" fmla="*/ 138 h 166"/>
                  <a:gd name="T18" fmla="*/ 36 w 99"/>
                  <a:gd name="T19" fmla="*/ 123 h 166"/>
                  <a:gd name="T20" fmla="*/ 27 w 99"/>
                  <a:gd name="T21" fmla="*/ 102 h 166"/>
                  <a:gd name="T22" fmla="*/ 17 w 99"/>
                  <a:gd name="T23" fmla="*/ 90 h 166"/>
                  <a:gd name="T24" fmla="*/ 0 w 99"/>
                  <a:gd name="T25" fmla="*/ 81 h 1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9"/>
                  <a:gd name="T40" fmla="*/ 0 h 166"/>
                  <a:gd name="T41" fmla="*/ 99 w 99"/>
                  <a:gd name="T42" fmla="*/ 166 h 16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9" h="166">
                    <a:moveTo>
                      <a:pt x="0" y="81"/>
                    </a:moveTo>
                    <a:lnTo>
                      <a:pt x="0" y="0"/>
                    </a:lnTo>
                    <a:lnTo>
                      <a:pt x="27" y="7"/>
                    </a:lnTo>
                    <a:lnTo>
                      <a:pt x="59" y="30"/>
                    </a:lnTo>
                    <a:lnTo>
                      <a:pt x="83" y="61"/>
                    </a:lnTo>
                    <a:lnTo>
                      <a:pt x="99" y="99"/>
                    </a:lnTo>
                    <a:lnTo>
                      <a:pt x="99" y="138"/>
                    </a:lnTo>
                    <a:lnTo>
                      <a:pt x="93" y="166"/>
                    </a:lnTo>
                    <a:lnTo>
                      <a:pt x="36" y="138"/>
                    </a:lnTo>
                    <a:lnTo>
                      <a:pt x="36" y="123"/>
                    </a:lnTo>
                    <a:lnTo>
                      <a:pt x="27" y="102"/>
                    </a:lnTo>
                    <a:lnTo>
                      <a:pt x="17" y="90"/>
                    </a:lnTo>
                    <a:lnTo>
                      <a:pt x="0" y="81"/>
                    </a:ln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28715" name="Freeform 137"/>
              <p:cNvSpPr>
                <a:spLocks/>
              </p:cNvSpPr>
              <p:nvPr/>
            </p:nvSpPr>
            <p:spPr bwMode="auto">
              <a:xfrm>
                <a:off x="2879" y="3575"/>
                <a:ext cx="177" cy="72"/>
              </a:xfrm>
              <a:custGeom>
                <a:avLst/>
                <a:gdLst>
                  <a:gd name="T0" fmla="*/ 128 w 177"/>
                  <a:gd name="T1" fmla="*/ 5 h 68"/>
                  <a:gd name="T2" fmla="*/ 177 w 177"/>
                  <a:gd name="T3" fmla="*/ 59 h 68"/>
                  <a:gd name="T4" fmla="*/ 159 w 177"/>
                  <a:gd name="T5" fmla="*/ 90 h 68"/>
                  <a:gd name="T6" fmla="*/ 137 w 177"/>
                  <a:gd name="T7" fmla="*/ 110 h 68"/>
                  <a:gd name="T8" fmla="*/ 105 w 177"/>
                  <a:gd name="T9" fmla="*/ 127 h 68"/>
                  <a:gd name="T10" fmla="*/ 60 w 177"/>
                  <a:gd name="T11" fmla="*/ 116 h 68"/>
                  <a:gd name="T12" fmla="*/ 26 w 177"/>
                  <a:gd name="T13" fmla="*/ 101 h 68"/>
                  <a:gd name="T14" fmla="*/ 0 w 177"/>
                  <a:gd name="T15" fmla="*/ 65 h 68"/>
                  <a:gd name="T16" fmla="*/ 53 w 177"/>
                  <a:gd name="T17" fmla="*/ 0 h 68"/>
                  <a:gd name="T18" fmla="*/ 66 w 177"/>
                  <a:gd name="T19" fmla="*/ 7 h 68"/>
                  <a:gd name="T20" fmla="*/ 86 w 177"/>
                  <a:gd name="T21" fmla="*/ 22 h 68"/>
                  <a:gd name="T22" fmla="*/ 105 w 177"/>
                  <a:gd name="T23" fmla="*/ 22 h 68"/>
                  <a:gd name="T24" fmla="*/ 128 w 177"/>
                  <a:gd name="T25" fmla="*/ 5 h 6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7"/>
                  <a:gd name="T40" fmla="*/ 0 h 68"/>
                  <a:gd name="T41" fmla="*/ 177 w 177"/>
                  <a:gd name="T42" fmla="*/ 68 h 6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7" h="68">
                    <a:moveTo>
                      <a:pt x="128" y="5"/>
                    </a:moveTo>
                    <a:lnTo>
                      <a:pt x="177" y="32"/>
                    </a:lnTo>
                    <a:lnTo>
                      <a:pt x="159" y="48"/>
                    </a:lnTo>
                    <a:lnTo>
                      <a:pt x="137" y="59"/>
                    </a:lnTo>
                    <a:lnTo>
                      <a:pt x="105" y="68"/>
                    </a:lnTo>
                    <a:lnTo>
                      <a:pt x="60" y="62"/>
                    </a:lnTo>
                    <a:lnTo>
                      <a:pt x="26" y="54"/>
                    </a:lnTo>
                    <a:lnTo>
                      <a:pt x="0" y="35"/>
                    </a:lnTo>
                    <a:lnTo>
                      <a:pt x="53" y="0"/>
                    </a:lnTo>
                    <a:lnTo>
                      <a:pt x="66" y="7"/>
                    </a:lnTo>
                    <a:lnTo>
                      <a:pt x="86" y="11"/>
                    </a:lnTo>
                    <a:lnTo>
                      <a:pt x="105" y="11"/>
                    </a:lnTo>
                    <a:lnTo>
                      <a:pt x="128" y="5"/>
                    </a:lnTo>
                    <a:close/>
                  </a:path>
                </a:pathLst>
              </a:custGeom>
              <a:solidFill>
                <a:schemeClr val="tx1"/>
              </a:solidFill>
              <a:ln w="12700">
                <a:solidFill>
                  <a:schemeClr val="bg1"/>
                </a:solidFill>
                <a:round/>
                <a:headEnd/>
                <a:tailEnd/>
              </a:ln>
            </p:spPr>
            <p:txBody>
              <a:bodyPr lIns="0" tIns="0" rIns="0" bIns="0" anchor="ctr">
                <a:spAutoFit/>
              </a:bodyPr>
              <a:lstStyle/>
              <a:p>
                <a:endParaRPr lang="en-US"/>
              </a:p>
            </p:txBody>
          </p:sp>
        </p:grpSp>
      </p:grpSp>
      <p:grpSp>
        <p:nvGrpSpPr>
          <p:cNvPr id="28699" name="Group 138"/>
          <p:cNvGrpSpPr>
            <a:grpSpLocks/>
          </p:cNvGrpSpPr>
          <p:nvPr/>
        </p:nvGrpSpPr>
        <p:grpSpPr bwMode="auto">
          <a:xfrm>
            <a:off x="8205788" y="2490788"/>
            <a:ext cx="355600" cy="325437"/>
            <a:chOff x="1929" y="2960"/>
            <a:chExt cx="728" cy="665"/>
          </a:xfrm>
        </p:grpSpPr>
        <p:sp>
          <p:nvSpPr>
            <p:cNvPr id="28704" name="AutoShape 139"/>
            <p:cNvSpPr>
              <a:spLocks noChangeArrowheads="1"/>
            </p:cNvSpPr>
            <p:nvPr/>
          </p:nvSpPr>
          <p:spPr bwMode="auto">
            <a:xfrm>
              <a:off x="1929" y="2960"/>
              <a:ext cx="620" cy="620"/>
            </a:xfrm>
            <a:prstGeom prst="smileyFace">
              <a:avLst>
                <a:gd name="adj" fmla="val 153"/>
              </a:avLst>
            </a:prstGeom>
            <a:solidFill>
              <a:srgbClr val="FFCC99"/>
            </a:solidFill>
            <a:ln w="12700">
              <a:solidFill>
                <a:srgbClr val="000000"/>
              </a:solidFill>
              <a:round/>
              <a:headEnd/>
              <a:tailEnd/>
            </a:ln>
          </p:spPr>
          <p:txBody>
            <a:bodyPr wrap="none" anchor="ctr"/>
            <a:lstStyle/>
            <a:p>
              <a:endParaRPr lang="en-US"/>
            </a:p>
          </p:txBody>
        </p:sp>
        <p:grpSp>
          <p:nvGrpSpPr>
            <p:cNvPr id="28705" name="Group 140"/>
            <p:cNvGrpSpPr>
              <a:grpSpLocks/>
            </p:cNvGrpSpPr>
            <p:nvPr/>
          </p:nvGrpSpPr>
          <p:grpSpPr bwMode="auto">
            <a:xfrm>
              <a:off x="2328" y="3296"/>
              <a:ext cx="329" cy="329"/>
              <a:chOff x="2806" y="3358"/>
              <a:chExt cx="329" cy="329"/>
            </a:xfrm>
          </p:grpSpPr>
          <p:sp>
            <p:nvSpPr>
              <p:cNvPr id="28706" name="Oval 141"/>
              <p:cNvSpPr>
                <a:spLocks noChangeArrowheads="1"/>
              </p:cNvSpPr>
              <p:nvPr/>
            </p:nvSpPr>
            <p:spPr bwMode="auto">
              <a:xfrm>
                <a:off x="2806" y="3358"/>
                <a:ext cx="329" cy="329"/>
              </a:xfrm>
              <a:prstGeom prst="ellipse">
                <a:avLst/>
              </a:prstGeom>
              <a:solidFill>
                <a:srgbClr val="D39E54"/>
              </a:solidFill>
              <a:ln w="28575" algn="ctr">
                <a:solidFill>
                  <a:schemeClr val="bg1"/>
                </a:solidFill>
                <a:round/>
                <a:headEnd/>
                <a:tailEnd/>
              </a:ln>
            </p:spPr>
            <p:txBody>
              <a:bodyPr wrap="none" lIns="0" tIns="0" rIns="0" bIns="0" anchor="ctr">
                <a:spAutoFit/>
              </a:bodyPr>
              <a:lstStyle/>
              <a:p>
                <a:endParaRPr lang="en-US"/>
              </a:p>
            </p:txBody>
          </p:sp>
          <p:sp>
            <p:nvSpPr>
              <p:cNvPr id="28707" name="Freeform 142"/>
              <p:cNvSpPr>
                <a:spLocks/>
              </p:cNvSpPr>
              <p:nvPr/>
            </p:nvSpPr>
            <p:spPr bwMode="auto">
              <a:xfrm>
                <a:off x="2999" y="3399"/>
                <a:ext cx="99" cy="166"/>
              </a:xfrm>
              <a:custGeom>
                <a:avLst/>
                <a:gdLst>
                  <a:gd name="T0" fmla="*/ 0 w 99"/>
                  <a:gd name="T1" fmla="*/ 81 h 166"/>
                  <a:gd name="T2" fmla="*/ 0 w 99"/>
                  <a:gd name="T3" fmla="*/ 0 h 166"/>
                  <a:gd name="T4" fmla="*/ 27 w 99"/>
                  <a:gd name="T5" fmla="*/ 7 h 166"/>
                  <a:gd name="T6" fmla="*/ 59 w 99"/>
                  <a:gd name="T7" fmla="*/ 30 h 166"/>
                  <a:gd name="T8" fmla="*/ 83 w 99"/>
                  <a:gd name="T9" fmla="*/ 61 h 166"/>
                  <a:gd name="T10" fmla="*/ 99 w 99"/>
                  <a:gd name="T11" fmla="*/ 99 h 166"/>
                  <a:gd name="T12" fmla="*/ 99 w 99"/>
                  <a:gd name="T13" fmla="*/ 138 h 166"/>
                  <a:gd name="T14" fmla="*/ 93 w 99"/>
                  <a:gd name="T15" fmla="*/ 166 h 166"/>
                  <a:gd name="T16" fmla="*/ 36 w 99"/>
                  <a:gd name="T17" fmla="*/ 138 h 166"/>
                  <a:gd name="T18" fmla="*/ 36 w 99"/>
                  <a:gd name="T19" fmla="*/ 123 h 166"/>
                  <a:gd name="T20" fmla="*/ 27 w 99"/>
                  <a:gd name="T21" fmla="*/ 102 h 166"/>
                  <a:gd name="T22" fmla="*/ 17 w 99"/>
                  <a:gd name="T23" fmla="*/ 90 h 166"/>
                  <a:gd name="T24" fmla="*/ 0 w 99"/>
                  <a:gd name="T25" fmla="*/ 81 h 1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9"/>
                  <a:gd name="T40" fmla="*/ 0 h 166"/>
                  <a:gd name="T41" fmla="*/ 99 w 99"/>
                  <a:gd name="T42" fmla="*/ 166 h 16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9" h="166">
                    <a:moveTo>
                      <a:pt x="0" y="81"/>
                    </a:moveTo>
                    <a:lnTo>
                      <a:pt x="0" y="0"/>
                    </a:lnTo>
                    <a:lnTo>
                      <a:pt x="27" y="7"/>
                    </a:lnTo>
                    <a:lnTo>
                      <a:pt x="59" y="30"/>
                    </a:lnTo>
                    <a:lnTo>
                      <a:pt x="83" y="61"/>
                    </a:lnTo>
                    <a:lnTo>
                      <a:pt x="99" y="99"/>
                    </a:lnTo>
                    <a:lnTo>
                      <a:pt x="99" y="138"/>
                    </a:lnTo>
                    <a:lnTo>
                      <a:pt x="93" y="166"/>
                    </a:lnTo>
                    <a:lnTo>
                      <a:pt x="36" y="138"/>
                    </a:lnTo>
                    <a:lnTo>
                      <a:pt x="36" y="123"/>
                    </a:lnTo>
                    <a:lnTo>
                      <a:pt x="27" y="102"/>
                    </a:lnTo>
                    <a:lnTo>
                      <a:pt x="17" y="90"/>
                    </a:lnTo>
                    <a:lnTo>
                      <a:pt x="0" y="81"/>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8708" name="Freeform 143"/>
              <p:cNvSpPr>
                <a:spLocks/>
              </p:cNvSpPr>
              <p:nvPr/>
            </p:nvSpPr>
            <p:spPr bwMode="auto">
              <a:xfrm flipH="1">
                <a:off x="2843" y="3395"/>
                <a:ext cx="99" cy="166"/>
              </a:xfrm>
              <a:custGeom>
                <a:avLst/>
                <a:gdLst>
                  <a:gd name="T0" fmla="*/ 0 w 99"/>
                  <a:gd name="T1" fmla="*/ 81 h 166"/>
                  <a:gd name="T2" fmla="*/ 0 w 99"/>
                  <a:gd name="T3" fmla="*/ 0 h 166"/>
                  <a:gd name="T4" fmla="*/ 27 w 99"/>
                  <a:gd name="T5" fmla="*/ 7 h 166"/>
                  <a:gd name="T6" fmla="*/ 59 w 99"/>
                  <a:gd name="T7" fmla="*/ 30 h 166"/>
                  <a:gd name="T8" fmla="*/ 83 w 99"/>
                  <a:gd name="T9" fmla="*/ 61 h 166"/>
                  <a:gd name="T10" fmla="*/ 99 w 99"/>
                  <a:gd name="T11" fmla="*/ 99 h 166"/>
                  <a:gd name="T12" fmla="*/ 99 w 99"/>
                  <a:gd name="T13" fmla="*/ 138 h 166"/>
                  <a:gd name="T14" fmla="*/ 93 w 99"/>
                  <a:gd name="T15" fmla="*/ 166 h 166"/>
                  <a:gd name="T16" fmla="*/ 36 w 99"/>
                  <a:gd name="T17" fmla="*/ 138 h 166"/>
                  <a:gd name="T18" fmla="*/ 36 w 99"/>
                  <a:gd name="T19" fmla="*/ 123 h 166"/>
                  <a:gd name="T20" fmla="*/ 27 w 99"/>
                  <a:gd name="T21" fmla="*/ 102 h 166"/>
                  <a:gd name="T22" fmla="*/ 17 w 99"/>
                  <a:gd name="T23" fmla="*/ 90 h 166"/>
                  <a:gd name="T24" fmla="*/ 0 w 99"/>
                  <a:gd name="T25" fmla="*/ 81 h 1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9"/>
                  <a:gd name="T40" fmla="*/ 0 h 166"/>
                  <a:gd name="T41" fmla="*/ 99 w 99"/>
                  <a:gd name="T42" fmla="*/ 166 h 16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9" h="166">
                    <a:moveTo>
                      <a:pt x="0" y="81"/>
                    </a:moveTo>
                    <a:lnTo>
                      <a:pt x="0" y="0"/>
                    </a:lnTo>
                    <a:lnTo>
                      <a:pt x="27" y="7"/>
                    </a:lnTo>
                    <a:lnTo>
                      <a:pt x="59" y="30"/>
                    </a:lnTo>
                    <a:lnTo>
                      <a:pt x="83" y="61"/>
                    </a:lnTo>
                    <a:lnTo>
                      <a:pt x="99" y="99"/>
                    </a:lnTo>
                    <a:lnTo>
                      <a:pt x="99" y="138"/>
                    </a:lnTo>
                    <a:lnTo>
                      <a:pt x="93" y="166"/>
                    </a:lnTo>
                    <a:lnTo>
                      <a:pt x="36" y="138"/>
                    </a:lnTo>
                    <a:lnTo>
                      <a:pt x="36" y="123"/>
                    </a:lnTo>
                    <a:lnTo>
                      <a:pt x="27" y="102"/>
                    </a:lnTo>
                    <a:lnTo>
                      <a:pt x="17" y="90"/>
                    </a:lnTo>
                    <a:lnTo>
                      <a:pt x="0" y="81"/>
                    </a:ln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28709" name="Freeform 144"/>
              <p:cNvSpPr>
                <a:spLocks/>
              </p:cNvSpPr>
              <p:nvPr/>
            </p:nvSpPr>
            <p:spPr bwMode="auto">
              <a:xfrm>
                <a:off x="2879" y="3575"/>
                <a:ext cx="177" cy="72"/>
              </a:xfrm>
              <a:custGeom>
                <a:avLst/>
                <a:gdLst>
                  <a:gd name="T0" fmla="*/ 128 w 177"/>
                  <a:gd name="T1" fmla="*/ 5 h 68"/>
                  <a:gd name="T2" fmla="*/ 177 w 177"/>
                  <a:gd name="T3" fmla="*/ 59 h 68"/>
                  <a:gd name="T4" fmla="*/ 159 w 177"/>
                  <a:gd name="T5" fmla="*/ 90 h 68"/>
                  <a:gd name="T6" fmla="*/ 137 w 177"/>
                  <a:gd name="T7" fmla="*/ 110 h 68"/>
                  <a:gd name="T8" fmla="*/ 105 w 177"/>
                  <a:gd name="T9" fmla="*/ 127 h 68"/>
                  <a:gd name="T10" fmla="*/ 60 w 177"/>
                  <a:gd name="T11" fmla="*/ 116 h 68"/>
                  <a:gd name="T12" fmla="*/ 26 w 177"/>
                  <a:gd name="T13" fmla="*/ 101 h 68"/>
                  <a:gd name="T14" fmla="*/ 0 w 177"/>
                  <a:gd name="T15" fmla="*/ 65 h 68"/>
                  <a:gd name="T16" fmla="*/ 53 w 177"/>
                  <a:gd name="T17" fmla="*/ 0 h 68"/>
                  <a:gd name="T18" fmla="*/ 66 w 177"/>
                  <a:gd name="T19" fmla="*/ 7 h 68"/>
                  <a:gd name="T20" fmla="*/ 86 w 177"/>
                  <a:gd name="T21" fmla="*/ 22 h 68"/>
                  <a:gd name="T22" fmla="*/ 105 w 177"/>
                  <a:gd name="T23" fmla="*/ 22 h 68"/>
                  <a:gd name="T24" fmla="*/ 128 w 177"/>
                  <a:gd name="T25" fmla="*/ 5 h 6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7"/>
                  <a:gd name="T40" fmla="*/ 0 h 68"/>
                  <a:gd name="T41" fmla="*/ 177 w 177"/>
                  <a:gd name="T42" fmla="*/ 68 h 6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7" h="68">
                    <a:moveTo>
                      <a:pt x="128" y="5"/>
                    </a:moveTo>
                    <a:lnTo>
                      <a:pt x="177" y="32"/>
                    </a:lnTo>
                    <a:lnTo>
                      <a:pt x="159" y="48"/>
                    </a:lnTo>
                    <a:lnTo>
                      <a:pt x="137" y="59"/>
                    </a:lnTo>
                    <a:lnTo>
                      <a:pt x="105" y="68"/>
                    </a:lnTo>
                    <a:lnTo>
                      <a:pt x="60" y="62"/>
                    </a:lnTo>
                    <a:lnTo>
                      <a:pt x="26" y="54"/>
                    </a:lnTo>
                    <a:lnTo>
                      <a:pt x="0" y="35"/>
                    </a:lnTo>
                    <a:lnTo>
                      <a:pt x="53" y="0"/>
                    </a:lnTo>
                    <a:lnTo>
                      <a:pt x="66" y="7"/>
                    </a:lnTo>
                    <a:lnTo>
                      <a:pt x="86" y="11"/>
                    </a:lnTo>
                    <a:lnTo>
                      <a:pt x="105" y="11"/>
                    </a:lnTo>
                    <a:lnTo>
                      <a:pt x="128" y="5"/>
                    </a:lnTo>
                    <a:close/>
                  </a:path>
                </a:pathLst>
              </a:custGeom>
              <a:solidFill>
                <a:schemeClr val="tx1"/>
              </a:solidFill>
              <a:ln w="12700">
                <a:solidFill>
                  <a:schemeClr val="bg1"/>
                </a:solidFill>
                <a:round/>
                <a:headEnd/>
                <a:tailEnd/>
              </a:ln>
            </p:spPr>
            <p:txBody>
              <a:bodyPr lIns="0" tIns="0" rIns="0" bIns="0" anchor="ctr">
                <a:spAutoFit/>
              </a:bodyPr>
              <a:lstStyle/>
              <a:p>
                <a:endParaRPr lang="en-US"/>
              </a:p>
            </p:txBody>
          </p:sp>
        </p:grpSp>
      </p:grpSp>
      <p:grpSp>
        <p:nvGrpSpPr>
          <p:cNvPr id="28700" name="Group 145"/>
          <p:cNvGrpSpPr>
            <a:grpSpLocks/>
          </p:cNvGrpSpPr>
          <p:nvPr/>
        </p:nvGrpSpPr>
        <p:grpSpPr bwMode="auto">
          <a:xfrm>
            <a:off x="7502525" y="2468563"/>
            <a:ext cx="625475" cy="339725"/>
            <a:chOff x="3399" y="1235"/>
            <a:chExt cx="938" cy="509"/>
          </a:xfrm>
        </p:grpSpPr>
        <p:sp>
          <p:nvSpPr>
            <p:cNvPr id="28702" name="Rectangle 146"/>
            <p:cNvSpPr>
              <a:spLocks noChangeArrowheads="1"/>
            </p:cNvSpPr>
            <p:nvPr/>
          </p:nvSpPr>
          <p:spPr bwMode="auto">
            <a:xfrm>
              <a:off x="3399" y="1235"/>
              <a:ext cx="938" cy="50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pic>
          <p:nvPicPr>
            <p:cNvPr id="28703" name="Picture 147" descr="j03378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8701" name="Text Box 191"/>
          <p:cNvSpPr txBox="1">
            <a:spLocks noChangeArrowheads="1"/>
          </p:cNvSpPr>
          <p:nvPr/>
        </p:nvSpPr>
        <p:spPr bwMode="auto">
          <a:xfrm>
            <a:off x="4019550" y="2016125"/>
            <a:ext cx="7239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00CC00"/>
                </a:solidFill>
              </a:rPr>
              <a:t>$450</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mtClean="0"/>
              <a:t>PolicyPeriods</a:t>
            </a:r>
          </a:p>
        </p:txBody>
      </p:sp>
      <p:sp>
        <p:nvSpPr>
          <p:cNvPr id="29699" name="Content Placeholder 106"/>
          <p:cNvSpPr>
            <a:spLocks noGrp="1"/>
          </p:cNvSpPr>
          <p:nvPr>
            <p:ph idx="1"/>
          </p:nvPr>
        </p:nvSpPr>
        <p:spPr>
          <a:xfrm>
            <a:off x="519113" y="871538"/>
            <a:ext cx="8318500" cy="5486400"/>
          </a:xfrm>
        </p:spPr>
        <p:txBody>
          <a:bodyPr/>
          <a:lstStyle/>
          <a:p>
            <a:pPr>
              <a:buClr>
                <a:srgbClr val="0146AD"/>
              </a:buClr>
              <a:buFont typeface="Arial" charset="0"/>
              <a:buChar char="•"/>
            </a:pPr>
            <a:r>
              <a:rPr lang="en-US" smtClean="0"/>
              <a:t>A PolicyPeriod is one "version" of the policy</a:t>
            </a:r>
          </a:p>
          <a:p>
            <a:pPr lvl="1">
              <a:buClr>
                <a:srgbClr val="0146AD"/>
              </a:buClr>
            </a:pPr>
            <a:r>
              <a:rPr lang="en-US" smtClean="0"/>
              <a:t>Has an effective date and an expiration date</a:t>
            </a:r>
          </a:p>
          <a:p>
            <a:pPr>
              <a:buClr>
                <a:srgbClr val="0146AD"/>
              </a:buClr>
              <a:buFont typeface="Arial" charset="0"/>
              <a:buChar char="•"/>
            </a:pPr>
            <a:r>
              <a:rPr lang="en-US" smtClean="0"/>
              <a:t>Model time is the actual real-world time when policies are created or jobs are bound </a:t>
            </a:r>
          </a:p>
          <a:p>
            <a:pPr>
              <a:buFont typeface="Arial" charset="0"/>
              <a:buChar char="•"/>
            </a:pPr>
            <a:endParaRPr lang="en-US" smtClean="0"/>
          </a:p>
        </p:txBody>
      </p:sp>
      <p:sp>
        <p:nvSpPr>
          <p:cNvPr id="29700" name="Rectangle 66"/>
          <p:cNvSpPr>
            <a:spLocks noChangeArrowheads="1"/>
          </p:cNvSpPr>
          <p:nvPr/>
        </p:nvSpPr>
        <p:spPr bwMode="invGray">
          <a:xfrm>
            <a:off x="3103563" y="4349750"/>
            <a:ext cx="1462087" cy="333375"/>
          </a:xfrm>
          <a:prstGeom prst="rect">
            <a:avLst/>
          </a:prstGeom>
          <a:noFill/>
          <a:ln w="28575" algn="ctr">
            <a:solidFill>
              <a:srgbClr val="00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9701" name="Rectangle 67"/>
          <p:cNvSpPr>
            <a:spLocks noChangeArrowheads="1"/>
          </p:cNvSpPr>
          <p:nvPr/>
        </p:nvSpPr>
        <p:spPr bwMode="invGray">
          <a:xfrm>
            <a:off x="6721475" y="4986338"/>
            <a:ext cx="1955800" cy="333375"/>
          </a:xfrm>
          <a:prstGeom prst="rect">
            <a:avLst/>
          </a:prstGeom>
          <a:noFill/>
          <a:ln w="28575" algn="ctr">
            <a:solidFill>
              <a:srgbClr val="CC00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9702" name="Rectangle 69"/>
          <p:cNvSpPr>
            <a:spLocks noChangeArrowheads="1"/>
          </p:cNvSpPr>
          <p:nvPr/>
        </p:nvSpPr>
        <p:spPr bwMode="invGray">
          <a:xfrm>
            <a:off x="1428750" y="4341813"/>
            <a:ext cx="1533525" cy="333375"/>
          </a:xfrm>
          <a:prstGeom prst="rect">
            <a:avLst/>
          </a:prstGeom>
          <a:noFill/>
          <a:ln w="28575" algn="ctr">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29703" name="Group 71"/>
          <p:cNvGrpSpPr>
            <a:grpSpLocks/>
          </p:cNvGrpSpPr>
          <p:nvPr/>
        </p:nvGrpSpPr>
        <p:grpSpPr bwMode="auto">
          <a:xfrm>
            <a:off x="1470025" y="4351338"/>
            <a:ext cx="625475" cy="312737"/>
            <a:chOff x="3399" y="1250"/>
            <a:chExt cx="938" cy="468"/>
          </a:xfrm>
        </p:grpSpPr>
        <p:sp>
          <p:nvSpPr>
            <p:cNvPr id="29800" name="Rectangle 72"/>
            <p:cNvSpPr>
              <a:spLocks noChangeArrowheads="1"/>
            </p:cNvSpPr>
            <p:nvPr/>
          </p:nvSpPr>
          <p:spPr bwMode="auto">
            <a:xfrm>
              <a:off x="3399" y="1261"/>
              <a:ext cx="938" cy="457"/>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pic>
          <p:nvPicPr>
            <p:cNvPr id="29801" name="Picture 73" descr="j03378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9704" name="Group 75"/>
          <p:cNvGrpSpPr>
            <a:grpSpLocks/>
          </p:cNvGrpSpPr>
          <p:nvPr/>
        </p:nvGrpSpPr>
        <p:grpSpPr bwMode="auto">
          <a:xfrm>
            <a:off x="3211513" y="4365625"/>
            <a:ext cx="625475" cy="312738"/>
            <a:chOff x="3399" y="1250"/>
            <a:chExt cx="938" cy="468"/>
          </a:xfrm>
        </p:grpSpPr>
        <p:sp>
          <p:nvSpPr>
            <p:cNvPr id="29798" name="Rectangle 76"/>
            <p:cNvSpPr>
              <a:spLocks noChangeArrowheads="1"/>
            </p:cNvSpPr>
            <p:nvPr/>
          </p:nvSpPr>
          <p:spPr bwMode="auto">
            <a:xfrm>
              <a:off x="3399" y="1261"/>
              <a:ext cx="938" cy="457"/>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pic>
          <p:nvPicPr>
            <p:cNvPr id="29799" name="Picture 77" descr="j03378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9705" name="Group 78"/>
          <p:cNvGrpSpPr>
            <a:grpSpLocks/>
          </p:cNvGrpSpPr>
          <p:nvPr/>
        </p:nvGrpSpPr>
        <p:grpSpPr bwMode="auto">
          <a:xfrm>
            <a:off x="3846513" y="4364038"/>
            <a:ext cx="625475" cy="312737"/>
            <a:chOff x="3399" y="1250"/>
            <a:chExt cx="938" cy="468"/>
          </a:xfrm>
        </p:grpSpPr>
        <p:sp>
          <p:nvSpPr>
            <p:cNvPr id="29796" name="Rectangle 79"/>
            <p:cNvSpPr>
              <a:spLocks noChangeArrowheads="1"/>
            </p:cNvSpPr>
            <p:nvPr/>
          </p:nvSpPr>
          <p:spPr bwMode="auto">
            <a:xfrm>
              <a:off x="3399" y="1261"/>
              <a:ext cx="938" cy="457"/>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pic>
          <p:nvPicPr>
            <p:cNvPr id="29797" name="Picture 80" descr="j03378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9706" name="Group 82"/>
          <p:cNvGrpSpPr>
            <a:grpSpLocks/>
          </p:cNvGrpSpPr>
          <p:nvPr/>
        </p:nvGrpSpPr>
        <p:grpSpPr bwMode="auto">
          <a:xfrm>
            <a:off x="4784725" y="4352925"/>
            <a:ext cx="625475" cy="312738"/>
            <a:chOff x="3399" y="1250"/>
            <a:chExt cx="938" cy="468"/>
          </a:xfrm>
        </p:grpSpPr>
        <p:sp>
          <p:nvSpPr>
            <p:cNvPr id="29794" name="Rectangle 83"/>
            <p:cNvSpPr>
              <a:spLocks noChangeArrowheads="1"/>
            </p:cNvSpPr>
            <p:nvPr/>
          </p:nvSpPr>
          <p:spPr bwMode="auto">
            <a:xfrm>
              <a:off x="3399" y="1261"/>
              <a:ext cx="938" cy="457"/>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pic>
          <p:nvPicPr>
            <p:cNvPr id="29795" name="Picture 84" descr="j03378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9707" name="Group 85"/>
          <p:cNvGrpSpPr>
            <a:grpSpLocks/>
          </p:cNvGrpSpPr>
          <p:nvPr/>
        </p:nvGrpSpPr>
        <p:grpSpPr bwMode="auto">
          <a:xfrm>
            <a:off x="5400675" y="4357688"/>
            <a:ext cx="625475" cy="312737"/>
            <a:chOff x="3399" y="1250"/>
            <a:chExt cx="938" cy="468"/>
          </a:xfrm>
        </p:grpSpPr>
        <p:sp>
          <p:nvSpPr>
            <p:cNvPr id="29792" name="Rectangle 86"/>
            <p:cNvSpPr>
              <a:spLocks noChangeArrowheads="1"/>
            </p:cNvSpPr>
            <p:nvPr/>
          </p:nvSpPr>
          <p:spPr bwMode="auto">
            <a:xfrm>
              <a:off x="3399" y="1261"/>
              <a:ext cx="938" cy="457"/>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pic>
          <p:nvPicPr>
            <p:cNvPr id="29793" name="Picture 87" descr="j03378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9708" name="Group 89"/>
          <p:cNvGrpSpPr>
            <a:grpSpLocks/>
          </p:cNvGrpSpPr>
          <p:nvPr/>
        </p:nvGrpSpPr>
        <p:grpSpPr bwMode="auto">
          <a:xfrm>
            <a:off x="6784975" y="5005388"/>
            <a:ext cx="625475" cy="312737"/>
            <a:chOff x="3399" y="1250"/>
            <a:chExt cx="938" cy="468"/>
          </a:xfrm>
        </p:grpSpPr>
        <p:sp>
          <p:nvSpPr>
            <p:cNvPr id="29790" name="Rectangle 90"/>
            <p:cNvSpPr>
              <a:spLocks noChangeArrowheads="1"/>
            </p:cNvSpPr>
            <p:nvPr/>
          </p:nvSpPr>
          <p:spPr bwMode="auto">
            <a:xfrm>
              <a:off x="3399" y="1261"/>
              <a:ext cx="938" cy="457"/>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pic>
          <p:nvPicPr>
            <p:cNvPr id="29791" name="Picture 91" descr="j03378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9709" name="Text Box 137"/>
          <p:cNvSpPr txBox="1">
            <a:spLocks noChangeArrowheads="1"/>
          </p:cNvSpPr>
          <p:nvPr/>
        </p:nvSpPr>
        <p:spPr bwMode="auto">
          <a:xfrm>
            <a:off x="6492875" y="5818188"/>
            <a:ext cx="236378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CC0099"/>
                </a:solidFill>
              </a:rPr>
              <a:t>1 PP and 1 PT : 04/20/09 – 04/20/10</a:t>
            </a:r>
          </a:p>
        </p:txBody>
      </p:sp>
      <p:grpSp>
        <p:nvGrpSpPr>
          <p:cNvPr id="29710" name="Group 145"/>
          <p:cNvGrpSpPr>
            <a:grpSpLocks/>
          </p:cNvGrpSpPr>
          <p:nvPr/>
        </p:nvGrpSpPr>
        <p:grpSpPr bwMode="auto">
          <a:xfrm>
            <a:off x="7435850" y="5008563"/>
            <a:ext cx="625475" cy="312737"/>
            <a:chOff x="3399" y="1250"/>
            <a:chExt cx="938" cy="468"/>
          </a:xfrm>
        </p:grpSpPr>
        <p:sp>
          <p:nvSpPr>
            <p:cNvPr id="29788" name="Rectangle 146"/>
            <p:cNvSpPr>
              <a:spLocks noChangeArrowheads="1"/>
            </p:cNvSpPr>
            <p:nvPr/>
          </p:nvSpPr>
          <p:spPr bwMode="auto">
            <a:xfrm>
              <a:off x="3399" y="1261"/>
              <a:ext cx="938" cy="457"/>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pic>
          <p:nvPicPr>
            <p:cNvPr id="29789" name="Picture 147" descr="j03378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9711" name="Text Box 148"/>
          <p:cNvSpPr txBox="1">
            <a:spLocks noChangeArrowheads="1"/>
          </p:cNvSpPr>
          <p:nvPr/>
        </p:nvSpPr>
        <p:spPr bwMode="auto">
          <a:xfrm>
            <a:off x="481013" y="2678113"/>
            <a:ext cx="85248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CC0099"/>
                </a:solidFill>
              </a:rPr>
              <a:t>Model time</a:t>
            </a:r>
          </a:p>
        </p:txBody>
      </p:sp>
      <p:sp>
        <p:nvSpPr>
          <p:cNvPr id="29712" name="Rectangle 273"/>
          <p:cNvSpPr>
            <a:spLocks noChangeArrowheads="1"/>
          </p:cNvSpPr>
          <p:nvPr/>
        </p:nvSpPr>
        <p:spPr bwMode="invGray">
          <a:xfrm>
            <a:off x="4716463" y="4349750"/>
            <a:ext cx="1790700" cy="333375"/>
          </a:xfrm>
          <a:prstGeom prst="rect">
            <a:avLst/>
          </a:prstGeom>
          <a:noFill/>
          <a:ln w="28575" algn="ctr">
            <a:solidFill>
              <a:srgbClr val="0033C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29713" name="Group 99"/>
          <p:cNvGrpSpPr>
            <a:grpSpLocks/>
          </p:cNvGrpSpPr>
          <p:nvPr/>
        </p:nvGrpSpPr>
        <p:grpSpPr bwMode="auto">
          <a:xfrm>
            <a:off x="1428750" y="3009900"/>
            <a:ext cx="5064125" cy="333375"/>
            <a:chOff x="955" y="1896"/>
            <a:chExt cx="3147" cy="199"/>
          </a:xfrm>
        </p:grpSpPr>
        <p:sp>
          <p:nvSpPr>
            <p:cNvPr id="29784" name="Rectangle 69"/>
            <p:cNvSpPr>
              <a:spLocks noChangeArrowheads="1"/>
            </p:cNvSpPr>
            <p:nvPr/>
          </p:nvSpPr>
          <p:spPr bwMode="invGray">
            <a:xfrm>
              <a:off x="955" y="1896"/>
              <a:ext cx="3147" cy="199"/>
            </a:xfrm>
            <a:prstGeom prst="rect">
              <a:avLst/>
            </a:prstGeom>
            <a:noFill/>
            <a:ln w="28575" algn="ctr">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29785" name="Group 71"/>
            <p:cNvGrpSpPr>
              <a:grpSpLocks/>
            </p:cNvGrpSpPr>
            <p:nvPr/>
          </p:nvGrpSpPr>
          <p:grpSpPr bwMode="auto">
            <a:xfrm>
              <a:off x="1000" y="1897"/>
              <a:ext cx="394" cy="197"/>
              <a:chOff x="3399" y="1250"/>
              <a:chExt cx="938" cy="467"/>
            </a:xfrm>
          </p:grpSpPr>
          <p:sp>
            <p:nvSpPr>
              <p:cNvPr id="29786" name="Rectangle 72"/>
              <p:cNvSpPr>
                <a:spLocks noChangeArrowheads="1"/>
              </p:cNvSpPr>
              <p:nvPr/>
            </p:nvSpPr>
            <p:spPr bwMode="auto">
              <a:xfrm>
                <a:off x="3399" y="1273"/>
                <a:ext cx="938" cy="432"/>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pic>
            <p:nvPicPr>
              <p:cNvPr id="29787" name="Picture 73" descr="j03378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29714" name="Rectangle 66"/>
          <p:cNvSpPr>
            <a:spLocks noChangeArrowheads="1"/>
          </p:cNvSpPr>
          <p:nvPr/>
        </p:nvSpPr>
        <p:spPr bwMode="invGray">
          <a:xfrm>
            <a:off x="3103563" y="3671888"/>
            <a:ext cx="3416300" cy="333375"/>
          </a:xfrm>
          <a:prstGeom prst="rect">
            <a:avLst/>
          </a:prstGeom>
          <a:noFill/>
          <a:ln w="28575" algn="ctr">
            <a:solidFill>
              <a:srgbClr val="00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9715" name="Rectangle 69"/>
          <p:cNvSpPr>
            <a:spLocks noChangeArrowheads="1"/>
          </p:cNvSpPr>
          <p:nvPr/>
        </p:nvSpPr>
        <p:spPr bwMode="invGray">
          <a:xfrm>
            <a:off x="1428750" y="3670300"/>
            <a:ext cx="1533525" cy="333375"/>
          </a:xfrm>
          <a:prstGeom prst="rect">
            <a:avLst/>
          </a:prstGeom>
          <a:noFill/>
          <a:ln w="28575" algn="ctr">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29716" name="Group 71"/>
          <p:cNvGrpSpPr>
            <a:grpSpLocks/>
          </p:cNvGrpSpPr>
          <p:nvPr/>
        </p:nvGrpSpPr>
        <p:grpSpPr bwMode="auto">
          <a:xfrm>
            <a:off x="1470025" y="3681413"/>
            <a:ext cx="625475" cy="312737"/>
            <a:chOff x="3399" y="1250"/>
            <a:chExt cx="938" cy="468"/>
          </a:xfrm>
        </p:grpSpPr>
        <p:sp>
          <p:nvSpPr>
            <p:cNvPr id="29782" name="Rectangle 72"/>
            <p:cNvSpPr>
              <a:spLocks noChangeArrowheads="1"/>
            </p:cNvSpPr>
            <p:nvPr/>
          </p:nvSpPr>
          <p:spPr bwMode="auto">
            <a:xfrm>
              <a:off x="3399" y="1261"/>
              <a:ext cx="938" cy="457"/>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pic>
          <p:nvPicPr>
            <p:cNvPr id="29783" name="Picture 73" descr="j03378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9717" name="Group 75"/>
          <p:cNvGrpSpPr>
            <a:grpSpLocks/>
          </p:cNvGrpSpPr>
          <p:nvPr/>
        </p:nvGrpSpPr>
        <p:grpSpPr bwMode="auto">
          <a:xfrm>
            <a:off x="3211513" y="3678238"/>
            <a:ext cx="625475" cy="312737"/>
            <a:chOff x="3399" y="1250"/>
            <a:chExt cx="938" cy="468"/>
          </a:xfrm>
        </p:grpSpPr>
        <p:sp>
          <p:nvSpPr>
            <p:cNvPr id="29780" name="Rectangle 76"/>
            <p:cNvSpPr>
              <a:spLocks noChangeArrowheads="1"/>
            </p:cNvSpPr>
            <p:nvPr/>
          </p:nvSpPr>
          <p:spPr bwMode="auto">
            <a:xfrm>
              <a:off x="3399" y="1261"/>
              <a:ext cx="938" cy="457"/>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pic>
          <p:nvPicPr>
            <p:cNvPr id="29781" name="Picture 77" descr="j03378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9718" name="Group 78"/>
          <p:cNvGrpSpPr>
            <a:grpSpLocks/>
          </p:cNvGrpSpPr>
          <p:nvPr/>
        </p:nvGrpSpPr>
        <p:grpSpPr bwMode="auto">
          <a:xfrm>
            <a:off x="3846513" y="3676650"/>
            <a:ext cx="625475" cy="312738"/>
            <a:chOff x="3399" y="1250"/>
            <a:chExt cx="938" cy="468"/>
          </a:xfrm>
        </p:grpSpPr>
        <p:sp>
          <p:nvSpPr>
            <p:cNvPr id="29778" name="Rectangle 79"/>
            <p:cNvSpPr>
              <a:spLocks noChangeArrowheads="1"/>
            </p:cNvSpPr>
            <p:nvPr/>
          </p:nvSpPr>
          <p:spPr bwMode="auto">
            <a:xfrm>
              <a:off x="3399" y="1261"/>
              <a:ext cx="938" cy="457"/>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pic>
          <p:nvPicPr>
            <p:cNvPr id="29779" name="Picture 80" descr="j03378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9719" name="Rectangle 66"/>
          <p:cNvSpPr>
            <a:spLocks noChangeArrowheads="1"/>
          </p:cNvSpPr>
          <p:nvPr/>
        </p:nvSpPr>
        <p:spPr bwMode="invGray">
          <a:xfrm>
            <a:off x="3087688" y="5018088"/>
            <a:ext cx="1409700" cy="333375"/>
          </a:xfrm>
          <a:prstGeom prst="rect">
            <a:avLst/>
          </a:prstGeom>
          <a:noFill/>
          <a:ln w="28575" algn="ctr">
            <a:solidFill>
              <a:srgbClr val="00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9720" name="Rectangle 69"/>
          <p:cNvSpPr>
            <a:spLocks noChangeArrowheads="1"/>
          </p:cNvSpPr>
          <p:nvPr/>
        </p:nvSpPr>
        <p:spPr bwMode="invGray">
          <a:xfrm>
            <a:off x="1412875" y="5011738"/>
            <a:ext cx="1533525" cy="333375"/>
          </a:xfrm>
          <a:prstGeom prst="rect">
            <a:avLst/>
          </a:prstGeom>
          <a:noFill/>
          <a:ln w="28575" algn="ctr">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29721" name="Group 71"/>
          <p:cNvGrpSpPr>
            <a:grpSpLocks/>
          </p:cNvGrpSpPr>
          <p:nvPr/>
        </p:nvGrpSpPr>
        <p:grpSpPr bwMode="auto">
          <a:xfrm>
            <a:off x="1454150" y="5021263"/>
            <a:ext cx="625475" cy="312737"/>
            <a:chOff x="3399" y="1250"/>
            <a:chExt cx="938" cy="468"/>
          </a:xfrm>
        </p:grpSpPr>
        <p:sp>
          <p:nvSpPr>
            <p:cNvPr id="29776" name="Rectangle 72"/>
            <p:cNvSpPr>
              <a:spLocks noChangeArrowheads="1"/>
            </p:cNvSpPr>
            <p:nvPr/>
          </p:nvSpPr>
          <p:spPr bwMode="auto">
            <a:xfrm>
              <a:off x="3399" y="1261"/>
              <a:ext cx="938" cy="457"/>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pic>
          <p:nvPicPr>
            <p:cNvPr id="29777" name="Picture 73" descr="j03378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9722" name="Group 75"/>
          <p:cNvGrpSpPr>
            <a:grpSpLocks/>
          </p:cNvGrpSpPr>
          <p:nvPr/>
        </p:nvGrpSpPr>
        <p:grpSpPr bwMode="auto">
          <a:xfrm>
            <a:off x="3195638" y="5018088"/>
            <a:ext cx="625475" cy="312737"/>
            <a:chOff x="3399" y="1250"/>
            <a:chExt cx="938" cy="468"/>
          </a:xfrm>
        </p:grpSpPr>
        <p:sp>
          <p:nvSpPr>
            <p:cNvPr id="29774" name="Rectangle 76"/>
            <p:cNvSpPr>
              <a:spLocks noChangeArrowheads="1"/>
            </p:cNvSpPr>
            <p:nvPr/>
          </p:nvSpPr>
          <p:spPr bwMode="auto">
            <a:xfrm>
              <a:off x="3399" y="1261"/>
              <a:ext cx="938" cy="457"/>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pic>
          <p:nvPicPr>
            <p:cNvPr id="29775" name="Picture 77" descr="j03378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9723" name="Group 78"/>
          <p:cNvGrpSpPr>
            <a:grpSpLocks/>
          </p:cNvGrpSpPr>
          <p:nvPr/>
        </p:nvGrpSpPr>
        <p:grpSpPr bwMode="auto">
          <a:xfrm>
            <a:off x="3830638" y="5016500"/>
            <a:ext cx="625475" cy="312738"/>
            <a:chOff x="3399" y="1250"/>
            <a:chExt cx="938" cy="468"/>
          </a:xfrm>
        </p:grpSpPr>
        <p:sp>
          <p:nvSpPr>
            <p:cNvPr id="29772" name="Rectangle 79"/>
            <p:cNvSpPr>
              <a:spLocks noChangeArrowheads="1"/>
            </p:cNvSpPr>
            <p:nvPr/>
          </p:nvSpPr>
          <p:spPr bwMode="auto">
            <a:xfrm>
              <a:off x="3399" y="1261"/>
              <a:ext cx="938" cy="457"/>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pic>
          <p:nvPicPr>
            <p:cNvPr id="29773" name="Picture 80" descr="j03378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9724" name="Group 82"/>
          <p:cNvGrpSpPr>
            <a:grpSpLocks/>
          </p:cNvGrpSpPr>
          <p:nvPr/>
        </p:nvGrpSpPr>
        <p:grpSpPr bwMode="auto">
          <a:xfrm>
            <a:off x="4699000" y="5022850"/>
            <a:ext cx="625475" cy="312738"/>
            <a:chOff x="3399" y="1250"/>
            <a:chExt cx="938" cy="468"/>
          </a:xfrm>
        </p:grpSpPr>
        <p:sp>
          <p:nvSpPr>
            <p:cNvPr id="29770" name="Rectangle 83"/>
            <p:cNvSpPr>
              <a:spLocks noChangeArrowheads="1"/>
            </p:cNvSpPr>
            <p:nvPr/>
          </p:nvSpPr>
          <p:spPr bwMode="auto">
            <a:xfrm>
              <a:off x="3399" y="1261"/>
              <a:ext cx="938" cy="457"/>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pic>
          <p:nvPicPr>
            <p:cNvPr id="29771" name="Picture 84" descr="j03378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9725" name="Group 85"/>
          <p:cNvGrpSpPr>
            <a:grpSpLocks/>
          </p:cNvGrpSpPr>
          <p:nvPr/>
        </p:nvGrpSpPr>
        <p:grpSpPr bwMode="auto">
          <a:xfrm>
            <a:off x="5332413" y="5027613"/>
            <a:ext cx="625475" cy="312737"/>
            <a:chOff x="3399" y="1250"/>
            <a:chExt cx="938" cy="468"/>
          </a:xfrm>
        </p:grpSpPr>
        <p:sp>
          <p:nvSpPr>
            <p:cNvPr id="29768" name="Rectangle 86"/>
            <p:cNvSpPr>
              <a:spLocks noChangeArrowheads="1"/>
            </p:cNvSpPr>
            <p:nvPr/>
          </p:nvSpPr>
          <p:spPr bwMode="auto">
            <a:xfrm>
              <a:off x="3399" y="1261"/>
              <a:ext cx="938" cy="457"/>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pic>
          <p:nvPicPr>
            <p:cNvPr id="29769" name="Picture 87" descr="j03378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9726" name="Rectangle 273"/>
          <p:cNvSpPr>
            <a:spLocks noChangeArrowheads="1"/>
          </p:cNvSpPr>
          <p:nvPr/>
        </p:nvSpPr>
        <p:spPr bwMode="invGray">
          <a:xfrm>
            <a:off x="4651375" y="5027613"/>
            <a:ext cx="1839913" cy="333375"/>
          </a:xfrm>
          <a:prstGeom prst="rect">
            <a:avLst/>
          </a:prstGeom>
          <a:noFill/>
          <a:ln w="28575" algn="ctr">
            <a:solidFill>
              <a:srgbClr val="0033C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9727" name="Text Box 65"/>
          <p:cNvSpPr txBox="1">
            <a:spLocks noChangeArrowheads="1"/>
          </p:cNvSpPr>
          <p:nvPr/>
        </p:nvSpPr>
        <p:spPr bwMode="auto">
          <a:xfrm>
            <a:off x="6623050" y="2970213"/>
            <a:ext cx="2178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0033CC"/>
                </a:solidFill>
              </a:rPr>
              <a:t>policy created </a:t>
            </a:r>
            <a:r>
              <a:rPr lang="en-US">
                <a:solidFill>
                  <a:srgbClr val="00CC00"/>
                </a:solidFill>
              </a:rPr>
              <a:t>$270</a:t>
            </a:r>
          </a:p>
        </p:txBody>
      </p:sp>
      <p:sp>
        <p:nvSpPr>
          <p:cNvPr id="29728" name="Text Box 66"/>
          <p:cNvSpPr txBox="1">
            <a:spLocks noChangeArrowheads="1"/>
          </p:cNvSpPr>
          <p:nvPr/>
        </p:nvSpPr>
        <p:spPr bwMode="auto">
          <a:xfrm>
            <a:off x="6642100" y="3670300"/>
            <a:ext cx="23447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0033CC"/>
                </a:solidFill>
              </a:rPr>
              <a:t>+ second auto </a:t>
            </a:r>
            <a:r>
              <a:rPr lang="en-US">
                <a:solidFill>
                  <a:srgbClr val="00CC00"/>
                </a:solidFill>
              </a:rPr>
              <a:t>$450</a:t>
            </a:r>
          </a:p>
        </p:txBody>
      </p:sp>
      <p:sp>
        <p:nvSpPr>
          <p:cNvPr id="29729" name="Text Box 67"/>
          <p:cNvSpPr txBox="1">
            <a:spLocks noChangeArrowheads="1"/>
          </p:cNvSpPr>
          <p:nvPr/>
        </p:nvSpPr>
        <p:spPr bwMode="auto">
          <a:xfrm>
            <a:off x="6599238" y="4398963"/>
            <a:ext cx="2066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0033CC"/>
                </a:solidFill>
              </a:rPr>
              <a:t>+ teen driver </a:t>
            </a:r>
            <a:r>
              <a:rPr lang="en-US">
                <a:solidFill>
                  <a:srgbClr val="00CC00"/>
                </a:solidFill>
              </a:rPr>
              <a:t>$920</a:t>
            </a:r>
          </a:p>
        </p:txBody>
      </p:sp>
      <p:sp>
        <p:nvSpPr>
          <p:cNvPr id="29730" name="Text Box 68"/>
          <p:cNvSpPr txBox="1">
            <a:spLocks noChangeArrowheads="1"/>
          </p:cNvSpPr>
          <p:nvPr/>
        </p:nvSpPr>
        <p:spPr bwMode="auto">
          <a:xfrm>
            <a:off x="6726238" y="5470525"/>
            <a:ext cx="19970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0033CC"/>
                </a:solidFill>
              </a:rPr>
              <a:t>Renewal </a:t>
            </a:r>
            <a:r>
              <a:rPr lang="en-US" sz="1800">
                <a:solidFill>
                  <a:srgbClr val="00CC00"/>
                </a:solidFill>
              </a:rPr>
              <a:t>$990</a:t>
            </a:r>
            <a:endParaRPr lang="en-US" sz="1800">
              <a:solidFill>
                <a:srgbClr val="0033CC"/>
              </a:solidFill>
            </a:endParaRPr>
          </a:p>
        </p:txBody>
      </p:sp>
      <p:sp>
        <p:nvSpPr>
          <p:cNvPr id="29731" name="Text Box 61"/>
          <p:cNvSpPr txBox="1">
            <a:spLocks noChangeArrowheads="1"/>
          </p:cNvSpPr>
          <p:nvPr/>
        </p:nvSpPr>
        <p:spPr bwMode="auto">
          <a:xfrm>
            <a:off x="1628775" y="5476875"/>
            <a:ext cx="469423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FF9900"/>
                </a:solidFill>
              </a:rPr>
              <a:t>3 versions, so 3 PolicyPeriods: </a:t>
            </a:r>
            <a:br>
              <a:rPr lang="en-US">
                <a:solidFill>
                  <a:srgbClr val="FF9900"/>
                </a:solidFill>
              </a:rPr>
            </a:br>
            <a:r>
              <a:rPr lang="en-US">
                <a:solidFill>
                  <a:srgbClr val="FF9900"/>
                </a:solidFill>
              </a:rPr>
              <a:t>04/20/08 –  04/20/09</a:t>
            </a:r>
          </a:p>
        </p:txBody>
      </p:sp>
      <p:sp>
        <p:nvSpPr>
          <p:cNvPr id="29732" name="Text Box 70"/>
          <p:cNvSpPr txBox="1">
            <a:spLocks noChangeArrowheads="1"/>
          </p:cNvSpPr>
          <p:nvPr/>
        </p:nvSpPr>
        <p:spPr bwMode="auto">
          <a:xfrm>
            <a:off x="1882775" y="6124575"/>
            <a:ext cx="4171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FF9900"/>
                </a:solidFill>
              </a:rPr>
              <a:t>1 PolicyTerm: 04/20/08 – 04/20/09</a:t>
            </a:r>
          </a:p>
        </p:txBody>
      </p:sp>
      <p:sp>
        <p:nvSpPr>
          <p:cNvPr id="29733" name="Text Box 71"/>
          <p:cNvSpPr txBox="1">
            <a:spLocks noChangeArrowheads="1"/>
          </p:cNvSpPr>
          <p:nvPr/>
        </p:nvSpPr>
        <p:spPr bwMode="auto">
          <a:xfrm>
            <a:off x="2676525" y="2617788"/>
            <a:ext cx="8461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0033CC"/>
                </a:solidFill>
              </a:rPr>
              <a:t>7/20/08</a:t>
            </a:r>
          </a:p>
        </p:txBody>
      </p:sp>
      <p:grpSp>
        <p:nvGrpSpPr>
          <p:cNvPr id="29734" name="Group 72"/>
          <p:cNvGrpSpPr>
            <a:grpSpLocks/>
          </p:cNvGrpSpPr>
          <p:nvPr/>
        </p:nvGrpSpPr>
        <p:grpSpPr bwMode="auto">
          <a:xfrm>
            <a:off x="550863" y="5561013"/>
            <a:ext cx="674687" cy="685800"/>
            <a:chOff x="2324" y="435"/>
            <a:chExt cx="933" cy="1052"/>
          </a:xfrm>
        </p:grpSpPr>
        <p:sp>
          <p:nvSpPr>
            <p:cNvPr id="29759" name="AutoShape 73"/>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29760" name="Freeform 74"/>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9761" name="Freeform 75"/>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9762" name="Freeform 76"/>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9763" name="Group 77"/>
            <p:cNvGrpSpPr>
              <a:grpSpLocks/>
            </p:cNvGrpSpPr>
            <p:nvPr/>
          </p:nvGrpSpPr>
          <p:grpSpPr bwMode="auto">
            <a:xfrm>
              <a:off x="2889" y="957"/>
              <a:ext cx="348" cy="510"/>
              <a:chOff x="2784" y="3210"/>
              <a:chExt cx="523" cy="772"/>
            </a:xfrm>
          </p:grpSpPr>
          <p:sp>
            <p:nvSpPr>
              <p:cNvPr id="29764" name="AutoShape 78"/>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9765" name="AutoShape 79"/>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9766" name="AutoShape 80"/>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9767" name="Oval 81"/>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29735" name="Text Box 82"/>
          <p:cNvSpPr txBox="1">
            <a:spLocks noChangeArrowheads="1"/>
          </p:cNvSpPr>
          <p:nvPr/>
        </p:nvSpPr>
        <p:spPr bwMode="auto">
          <a:xfrm>
            <a:off x="1328738" y="2620963"/>
            <a:ext cx="8461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0033CC"/>
                </a:solidFill>
              </a:rPr>
              <a:t>4/20/08</a:t>
            </a:r>
          </a:p>
        </p:txBody>
      </p:sp>
      <p:sp>
        <p:nvSpPr>
          <p:cNvPr id="29736" name="Text Box 83"/>
          <p:cNvSpPr txBox="1">
            <a:spLocks noChangeArrowheads="1"/>
          </p:cNvSpPr>
          <p:nvPr/>
        </p:nvSpPr>
        <p:spPr bwMode="auto">
          <a:xfrm>
            <a:off x="4459288" y="2625725"/>
            <a:ext cx="987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0033CC"/>
                </a:solidFill>
              </a:rPr>
              <a:t>10/20/08</a:t>
            </a:r>
          </a:p>
        </p:txBody>
      </p:sp>
      <p:sp>
        <p:nvSpPr>
          <p:cNvPr id="29737" name="Text Box 84"/>
          <p:cNvSpPr txBox="1">
            <a:spLocks noChangeArrowheads="1"/>
          </p:cNvSpPr>
          <p:nvPr/>
        </p:nvSpPr>
        <p:spPr bwMode="auto">
          <a:xfrm>
            <a:off x="5916613" y="2640013"/>
            <a:ext cx="987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0033CC"/>
                </a:solidFill>
              </a:rPr>
              <a:t>04/20/09</a:t>
            </a:r>
          </a:p>
        </p:txBody>
      </p:sp>
      <p:grpSp>
        <p:nvGrpSpPr>
          <p:cNvPr id="29738" name="Group 85"/>
          <p:cNvGrpSpPr>
            <a:grpSpLocks/>
          </p:cNvGrpSpPr>
          <p:nvPr/>
        </p:nvGrpSpPr>
        <p:grpSpPr bwMode="auto">
          <a:xfrm>
            <a:off x="6089650" y="4379913"/>
            <a:ext cx="334963" cy="304800"/>
            <a:chOff x="1929" y="2960"/>
            <a:chExt cx="728" cy="665"/>
          </a:xfrm>
        </p:grpSpPr>
        <p:sp>
          <p:nvSpPr>
            <p:cNvPr id="29753" name="AutoShape 86"/>
            <p:cNvSpPr>
              <a:spLocks noChangeArrowheads="1"/>
            </p:cNvSpPr>
            <p:nvPr/>
          </p:nvSpPr>
          <p:spPr bwMode="auto">
            <a:xfrm>
              <a:off x="1929" y="2960"/>
              <a:ext cx="620" cy="620"/>
            </a:xfrm>
            <a:prstGeom prst="smileyFace">
              <a:avLst>
                <a:gd name="adj" fmla="val 153"/>
              </a:avLst>
            </a:prstGeom>
            <a:solidFill>
              <a:srgbClr val="FFCC99"/>
            </a:solidFill>
            <a:ln w="12700">
              <a:solidFill>
                <a:srgbClr val="000000"/>
              </a:solidFill>
              <a:round/>
              <a:headEnd/>
              <a:tailEnd/>
            </a:ln>
          </p:spPr>
          <p:txBody>
            <a:bodyPr wrap="none" anchor="ctr"/>
            <a:lstStyle/>
            <a:p>
              <a:endParaRPr lang="en-US"/>
            </a:p>
          </p:txBody>
        </p:sp>
        <p:grpSp>
          <p:nvGrpSpPr>
            <p:cNvPr id="29754" name="Group 87"/>
            <p:cNvGrpSpPr>
              <a:grpSpLocks/>
            </p:cNvGrpSpPr>
            <p:nvPr/>
          </p:nvGrpSpPr>
          <p:grpSpPr bwMode="auto">
            <a:xfrm>
              <a:off x="2328" y="3296"/>
              <a:ext cx="329" cy="329"/>
              <a:chOff x="2806" y="3358"/>
              <a:chExt cx="329" cy="329"/>
            </a:xfrm>
          </p:grpSpPr>
          <p:sp>
            <p:nvSpPr>
              <p:cNvPr id="29755" name="Oval 88"/>
              <p:cNvSpPr>
                <a:spLocks noChangeArrowheads="1"/>
              </p:cNvSpPr>
              <p:nvPr/>
            </p:nvSpPr>
            <p:spPr bwMode="auto">
              <a:xfrm>
                <a:off x="2806" y="3358"/>
                <a:ext cx="329" cy="329"/>
              </a:xfrm>
              <a:prstGeom prst="ellipse">
                <a:avLst/>
              </a:prstGeom>
              <a:solidFill>
                <a:srgbClr val="D39E54"/>
              </a:solidFill>
              <a:ln w="28575" algn="ctr">
                <a:solidFill>
                  <a:schemeClr val="bg1"/>
                </a:solidFill>
                <a:round/>
                <a:headEnd/>
                <a:tailEnd/>
              </a:ln>
            </p:spPr>
            <p:txBody>
              <a:bodyPr wrap="none" lIns="0" tIns="0" rIns="0" bIns="0" anchor="ctr">
                <a:spAutoFit/>
              </a:bodyPr>
              <a:lstStyle/>
              <a:p>
                <a:endParaRPr lang="en-US"/>
              </a:p>
            </p:txBody>
          </p:sp>
          <p:sp>
            <p:nvSpPr>
              <p:cNvPr id="29756" name="Freeform 89"/>
              <p:cNvSpPr>
                <a:spLocks/>
              </p:cNvSpPr>
              <p:nvPr/>
            </p:nvSpPr>
            <p:spPr bwMode="auto">
              <a:xfrm>
                <a:off x="2999" y="3399"/>
                <a:ext cx="99" cy="166"/>
              </a:xfrm>
              <a:custGeom>
                <a:avLst/>
                <a:gdLst>
                  <a:gd name="T0" fmla="*/ 0 w 99"/>
                  <a:gd name="T1" fmla="*/ 81 h 166"/>
                  <a:gd name="T2" fmla="*/ 0 w 99"/>
                  <a:gd name="T3" fmla="*/ 0 h 166"/>
                  <a:gd name="T4" fmla="*/ 27 w 99"/>
                  <a:gd name="T5" fmla="*/ 7 h 166"/>
                  <a:gd name="T6" fmla="*/ 59 w 99"/>
                  <a:gd name="T7" fmla="*/ 30 h 166"/>
                  <a:gd name="T8" fmla="*/ 83 w 99"/>
                  <a:gd name="T9" fmla="*/ 61 h 166"/>
                  <a:gd name="T10" fmla="*/ 99 w 99"/>
                  <a:gd name="T11" fmla="*/ 99 h 166"/>
                  <a:gd name="T12" fmla="*/ 99 w 99"/>
                  <a:gd name="T13" fmla="*/ 138 h 166"/>
                  <a:gd name="T14" fmla="*/ 93 w 99"/>
                  <a:gd name="T15" fmla="*/ 166 h 166"/>
                  <a:gd name="T16" fmla="*/ 36 w 99"/>
                  <a:gd name="T17" fmla="*/ 138 h 166"/>
                  <a:gd name="T18" fmla="*/ 36 w 99"/>
                  <a:gd name="T19" fmla="*/ 123 h 166"/>
                  <a:gd name="T20" fmla="*/ 27 w 99"/>
                  <a:gd name="T21" fmla="*/ 102 h 166"/>
                  <a:gd name="T22" fmla="*/ 17 w 99"/>
                  <a:gd name="T23" fmla="*/ 90 h 166"/>
                  <a:gd name="T24" fmla="*/ 0 w 99"/>
                  <a:gd name="T25" fmla="*/ 81 h 1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9"/>
                  <a:gd name="T40" fmla="*/ 0 h 166"/>
                  <a:gd name="T41" fmla="*/ 99 w 99"/>
                  <a:gd name="T42" fmla="*/ 166 h 16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9" h="166">
                    <a:moveTo>
                      <a:pt x="0" y="81"/>
                    </a:moveTo>
                    <a:lnTo>
                      <a:pt x="0" y="0"/>
                    </a:lnTo>
                    <a:lnTo>
                      <a:pt x="27" y="7"/>
                    </a:lnTo>
                    <a:lnTo>
                      <a:pt x="59" y="30"/>
                    </a:lnTo>
                    <a:lnTo>
                      <a:pt x="83" y="61"/>
                    </a:lnTo>
                    <a:lnTo>
                      <a:pt x="99" y="99"/>
                    </a:lnTo>
                    <a:lnTo>
                      <a:pt x="99" y="138"/>
                    </a:lnTo>
                    <a:lnTo>
                      <a:pt x="93" y="166"/>
                    </a:lnTo>
                    <a:lnTo>
                      <a:pt x="36" y="138"/>
                    </a:lnTo>
                    <a:lnTo>
                      <a:pt x="36" y="123"/>
                    </a:lnTo>
                    <a:lnTo>
                      <a:pt x="27" y="102"/>
                    </a:lnTo>
                    <a:lnTo>
                      <a:pt x="17" y="90"/>
                    </a:lnTo>
                    <a:lnTo>
                      <a:pt x="0" y="81"/>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9757" name="Freeform 90"/>
              <p:cNvSpPr>
                <a:spLocks/>
              </p:cNvSpPr>
              <p:nvPr/>
            </p:nvSpPr>
            <p:spPr bwMode="auto">
              <a:xfrm flipH="1">
                <a:off x="2843" y="3395"/>
                <a:ext cx="99" cy="166"/>
              </a:xfrm>
              <a:custGeom>
                <a:avLst/>
                <a:gdLst>
                  <a:gd name="T0" fmla="*/ 0 w 99"/>
                  <a:gd name="T1" fmla="*/ 81 h 166"/>
                  <a:gd name="T2" fmla="*/ 0 w 99"/>
                  <a:gd name="T3" fmla="*/ 0 h 166"/>
                  <a:gd name="T4" fmla="*/ 27 w 99"/>
                  <a:gd name="T5" fmla="*/ 7 h 166"/>
                  <a:gd name="T6" fmla="*/ 59 w 99"/>
                  <a:gd name="T7" fmla="*/ 30 h 166"/>
                  <a:gd name="T8" fmla="*/ 83 w 99"/>
                  <a:gd name="T9" fmla="*/ 61 h 166"/>
                  <a:gd name="T10" fmla="*/ 99 w 99"/>
                  <a:gd name="T11" fmla="*/ 99 h 166"/>
                  <a:gd name="T12" fmla="*/ 99 w 99"/>
                  <a:gd name="T13" fmla="*/ 138 h 166"/>
                  <a:gd name="T14" fmla="*/ 93 w 99"/>
                  <a:gd name="T15" fmla="*/ 166 h 166"/>
                  <a:gd name="T16" fmla="*/ 36 w 99"/>
                  <a:gd name="T17" fmla="*/ 138 h 166"/>
                  <a:gd name="T18" fmla="*/ 36 w 99"/>
                  <a:gd name="T19" fmla="*/ 123 h 166"/>
                  <a:gd name="T20" fmla="*/ 27 w 99"/>
                  <a:gd name="T21" fmla="*/ 102 h 166"/>
                  <a:gd name="T22" fmla="*/ 17 w 99"/>
                  <a:gd name="T23" fmla="*/ 90 h 166"/>
                  <a:gd name="T24" fmla="*/ 0 w 99"/>
                  <a:gd name="T25" fmla="*/ 81 h 1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9"/>
                  <a:gd name="T40" fmla="*/ 0 h 166"/>
                  <a:gd name="T41" fmla="*/ 99 w 99"/>
                  <a:gd name="T42" fmla="*/ 166 h 16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9" h="166">
                    <a:moveTo>
                      <a:pt x="0" y="81"/>
                    </a:moveTo>
                    <a:lnTo>
                      <a:pt x="0" y="0"/>
                    </a:lnTo>
                    <a:lnTo>
                      <a:pt x="27" y="7"/>
                    </a:lnTo>
                    <a:lnTo>
                      <a:pt x="59" y="30"/>
                    </a:lnTo>
                    <a:lnTo>
                      <a:pt x="83" y="61"/>
                    </a:lnTo>
                    <a:lnTo>
                      <a:pt x="99" y="99"/>
                    </a:lnTo>
                    <a:lnTo>
                      <a:pt x="99" y="138"/>
                    </a:lnTo>
                    <a:lnTo>
                      <a:pt x="93" y="166"/>
                    </a:lnTo>
                    <a:lnTo>
                      <a:pt x="36" y="138"/>
                    </a:lnTo>
                    <a:lnTo>
                      <a:pt x="36" y="123"/>
                    </a:lnTo>
                    <a:lnTo>
                      <a:pt x="27" y="102"/>
                    </a:lnTo>
                    <a:lnTo>
                      <a:pt x="17" y="90"/>
                    </a:lnTo>
                    <a:lnTo>
                      <a:pt x="0" y="81"/>
                    </a:lnTo>
                    <a:close/>
                  </a:path>
                </a:pathLst>
              </a:custGeom>
              <a:solidFill>
                <a:srgbClr val="FFCC99"/>
              </a:solidFill>
              <a:ln w="12700">
                <a:solidFill>
                  <a:schemeClr val="bg1"/>
                </a:solidFill>
                <a:round/>
                <a:headEnd/>
                <a:tailEnd/>
              </a:ln>
            </p:spPr>
            <p:txBody>
              <a:bodyPr lIns="0" tIns="0" rIns="0" bIns="0" anchor="ctr">
                <a:spAutoFit/>
              </a:bodyPr>
              <a:lstStyle/>
              <a:p>
                <a:endParaRPr lang="en-US"/>
              </a:p>
            </p:txBody>
          </p:sp>
          <p:sp>
            <p:nvSpPr>
              <p:cNvPr id="29758" name="Freeform 91"/>
              <p:cNvSpPr>
                <a:spLocks/>
              </p:cNvSpPr>
              <p:nvPr/>
            </p:nvSpPr>
            <p:spPr bwMode="auto">
              <a:xfrm>
                <a:off x="2879" y="3575"/>
                <a:ext cx="177" cy="72"/>
              </a:xfrm>
              <a:custGeom>
                <a:avLst/>
                <a:gdLst>
                  <a:gd name="T0" fmla="*/ 128 w 177"/>
                  <a:gd name="T1" fmla="*/ 5 h 68"/>
                  <a:gd name="T2" fmla="*/ 177 w 177"/>
                  <a:gd name="T3" fmla="*/ 59 h 68"/>
                  <a:gd name="T4" fmla="*/ 159 w 177"/>
                  <a:gd name="T5" fmla="*/ 90 h 68"/>
                  <a:gd name="T6" fmla="*/ 137 w 177"/>
                  <a:gd name="T7" fmla="*/ 110 h 68"/>
                  <a:gd name="T8" fmla="*/ 105 w 177"/>
                  <a:gd name="T9" fmla="*/ 127 h 68"/>
                  <a:gd name="T10" fmla="*/ 60 w 177"/>
                  <a:gd name="T11" fmla="*/ 116 h 68"/>
                  <a:gd name="T12" fmla="*/ 26 w 177"/>
                  <a:gd name="T13" fmla="*/ 101 h 68"/>
                  <a:gd name="T14" fmla="*/ 0 w 177"/>
                  <a:gd name="T15" fmla="*/ 65 h 68"/>
                  <a:gd name="T16" fmla="*/ 53 w 177"/>
                  <a:gd name="T17" fmla="*/ 0 h 68"/>
                  <a:gd name="T18" fmla="*/ 66 w 177"/>
                  <a:gd name="T19" fmla="*/ 7 h 68"/>
                  <a:gd name="T20" fmla="*/ 86 w 177"/>
                  <a:gd name="T21" fmla="*/ 22 h 68"/>
                  <a:gd name="T22" fmla="*/ 105 w 177"/>
                  <a:gd name="T23" fmla="*/ 22 h 68"/>
                  <a:gd name="T24" fmla="*/ 128 w 177"/>
                  <a:gd name="T25" fmla="*/ 5 h 6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7"/>
                  <a:gd name="T40" fmla="*/ 0 h 68"/>
                  <a:gd name="T41" fmla="*/ 177 w 177"/>
                  <a:gd name="T42" fmla="*/ 68 h 6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7" h="68">
                    <a:moveTo>
                      <a:pt x="128" y="5"/>
                    </a:moveTo>
                    <a:lnTo>
                      <a:pt x="177" y="32"/>
                    </a:lnTo>
                    <a:lnTo>
                      <a:pt x="159" y="48"/>
                    </a:lnTo>
                    <a:lnTo>
                      <a:pt x="137" y="59"/>
                    </a:lnTo>
                    <a:lnTo>
                      <a:pt x="105" y="68"/>
                    </a:lnTo>
                    <a:lnTo>
                      <a:pt x="60" y="62"/>
                    </a:lnTo>
                    <a:lnTo>
                      <a:pt x="26" y="54"/>
                    </a:lnTo>
                    <a:lnTo>
                      <a:pt x="0" y="35"/>
                    </a:lnTo>
                    <a:lnTo>
                      <a:pt x="53" y="0"/>
                    </a:lnTo>
                    <a:lnTo>
                      <a:pt x="66" y="7"/>
                    </a:lnTo>
                    <a:lnTo>
                      <a:pt x="86" y="11"/>
                    </a:lnTo>
                    <a:lnTo>
                      <a:pt x="105" y="11"/>
                    </a:lnTo>
                    <a:lnTo>
                      <a:pt x="128" y="5"/>
                    </a:lnTo>
                    <a:close/>
                  </a:path>
                </a:pathLst>
              </a:custGeom>
              <a:solidFill>
                <a:schemeClr val="tx1"/>
              </a:solidFill>
              <a:ln w="12700">
                <a:solidFill>
                  <a:schemeClr val="bg1"/>
                </a:solidFill>
                <a:round/>
                <a:headEnd/>
                <a:tailEnd/>
              </a:ln>
            </p:spPr>
            <p:txBody>
              <a:bodyPr lIns="0" tIns="0" rIns="0" bIns="0" anchor="ctr">
                <a:spAutoFit/>
              </a:bodyPr>
              <a:lstStyle/>
              <a:p>
                <a:endParaRPr lang="en-US"/>
              </a:p>
            </p:txBody>
          </p:sp>
        </p:grpSp>
      </p:grpSp>
      <p:grpSp>
        <p:nvGrpSpPr>
          <p:cNvPr id="29739" name="Group 92"/>
          <p:cNvGrpSpPr>
            <a:grpSpLocks/>
          </p:cNvGrpSpPr>
          <p:nvPr/>
        </p:nvGrpSpPr>
        <p:grpSpPr bwMode="auto">
          <a:xfrm>
            <a:off x="6038850" y="5040313"/>
            <a:ext cx="334963" cy="304800"/>
            <a:chOff x="1929" y="2960"/>
            <a:chExt cx="728" cy="665"/>
          </a:xfrm>
        </p:grpSpPr>
        <p:sp>
          <p:nvSpPr>
            <p:cNvPr id="29747" name="AutoShape 93"/>
            <p:cNvSpPr>
              <a:spLocks noChangeArrowheads="1"/>
            </p:cNvSpPr>
            <p:nvPr/>
          </p:nvSpPr>
          <p:spPr bwMode="auto">
            <a:xfrm>
              <a:off x="1929" y="2960"/>
              <a:ext cx="620" cy="620"/>
            </a:xfrm>
            <a:prstGeom prst="smileyFace">
              <a:avLst>
                <a:gd name="adj" fmla="val 153"/>
              </a:avLst>
            </a:prstGeom>
            <a:solidFill>
              <a:srgbClr val="FFCC99"/>
            </a:solidFill>
            <a:ln w="12700">
              <a:solidFill>
                <a:srgbClr val="000000"/>
              </a:solidFill>
              <a:round/>
              <a:headEnd/>
              <a:tailEnd/>
            </a:ln>
          </p:spPr>
          <p:txBody>
            <a:bodyPr wrap="none" anchor="ctr"/>
            <a:lstStyle/>
            <a:p>
              <a:endParaRPr lang="en-US"/>
            </a:p>
          </p:txBody>
        </p:sp>
        <p:grpSp>
          <p:nvGrpSpPr>
            <p:cNvPr id="29748" name="Group 94"/>
            <p:cNvGrpSpPr>
              <a:grpSpLocks/>
            </p:cNvGrpSpPr>
            <p:nvPr/>
          </p:nvGrpSpPr>
          <p:grpSpPr bwMode="auto">
            <a:xfrm>
              <a:off x="2328" y="3296"/>
              <a:ext cx="329" cy="329"/>
              <a:chOff x="2806" y="3358"/>
              <a:chExt cx="329" cy="329"/>
            </a:xfrm>
          </p:grpSpPr>
          <p:sp>
            <p:nvSpPr>
              <p:cNvPr id="29749" name="Oval 95"/>
              <p:cNvSpPr>
                <a:spLocks noChangeArrowheads="1"/>
              </p:cNvSpPr>
              <p:nvPr/>
            </p:nvSpPr>
            <p:spPr bwMode="auto">
              <a:xfrm>
                <a:off x="2806" y="3358"/>
                <a:ext cx="329" cy="329"/>
              </a:xfrm>
              <a:prstGeom prst="ellipse">
                <a:avLst/>
              </a:prstGeom>
              <a:solidFill>
                <a:srgbClr val="D39E54"/>
              </a:solidFill>
              <a:ln w="28575" algn="ctr">
                <a:solidFill>
                  <a:schemeClr val="bg1"/>
                </a:solidFill>
                <a:round/>
                <a:headEnd/>
                <a:tailEnd/>
              </a:ln>
            </p:spPr>
            <p:txBody>
              <a:bodyPr wrap="none" lIns="0" tIns="0" rIns="0" bIns="0" anchor="ctr">
                <a:spAutoFit/>
              </a:bodyPr>
              <a:lstStyle/>
              <a:p>
                <a:endParaRPr lang="en-US"/>
              </a:p>
            </p:txBody>
          </p:sp>
          <p:sp>
            <p:nvSpPr>
              <p:cNvPr id="29750" name="Freeform 96"/>
              <p:cNvSpPr>
                <a:spLocks/>
              </p:cNvSpPr>
              <p:nvPr/>
            </p:nvSpPr>
            <p:spPr bwMode="auto">
              <a:xfrm>
                <a:off x="2999" y="3399"/>
                <a:ext cx="99" cy="166"/>
              </a:xfrm>
              <a:custGeom>
                <a:avLst/>
                <a:gdLst>
                  <a:gd name="T0" fmla="*/ 0 w 99"/>
                  <a:gd name="T1" fmla="*/ 81 h 166"/>
                  <a:gd name="T2" fmla="*/ 0 w 99"/>
                  <a:gd name="T3" fmla="*/ 0 h 166"/>
                  <a:gd name="T4" fmla="*/ 27 w 99"/>
                  <a:gd name="T5" fmla="*/ 7 h 166"/>
                  <a:gd name="T6" fmla="*/ 59 w 99"/>
                  <a:gd name="T7" fmla="*/ 30 h 166"/>
                  <a:gd name="T8" fmla="*/ 83 w 99"/>
                  <a:gd name="T9" fmla="*/ 61 h 166"/>
                  <a:gd name="T10" fmla="*/ 99 w 99"/>
                  <a:gd name="T11" fmla="*/ 99 h 166"/>
                  <a:gd name="T12" fmla="*/ 99 w 99"/>
                  <a:gd name="T13" fmla="*/ 138 h 166"/>
                  <a:gd name="T14" fmla="*/ 93 w 99"/>
                  <a:gd name="T15" fmla="*/ 166 h 166"/>
                  <a:gd name="T16" fmla="*/ 36 w 99"/>
                  <a:gd name="T17" fmla="*/ 138 h 166"/>
                  <a:gd name="T18" fmla="*/ 36 w 99"/>
                  <a:gd name="T19" fmla="*/ 123 h 166"/>
                  <a:gd name="T20" fmla="*/ 27 w 99"/>
                  <a:gd name="T21" fmla="*/ 102 h 166"/>
                  <a:gd name="T22" fmla="*/ 17 w 99"/>
                  <a:gd name="T23" fmla="*/ 90 h 166"/>
                  <a:gd name="T24" fmla="*/ 0 w 99"/>
                  <a:gd name="T25" fmla="*/ 81 h 1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9"/>
                  <a:gd name="T40" fmla="*/ 0 h 166"/>
                  <a:gd name="T41" fmla="*/ 99 w 99"/>
                  <a:gd name="T42" fmla="*/ 166 h 16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9" h="166">
                    <a:moveTo>
                      <a:pt x="0" y="81"/>
                    </a:moveTo>
                    <a:lnTo>
                      <a:pt x="0" y="0"/>
                    </a:lnTo>
                    <a:lnTo>
                      <a:pt x="27" y="7"/>
                    </a:lnTo>
                    <a:lnTo>
                      <a:pt x="59" y="30"/>
                    </a:lnTo>
                    <a:lnTo>
                      <a:pt x="83" y="61"/>
                    </a:lnTo>
                    <a:lnTo>
                      <a:pt x="99" y="99"/>
                    </a:lnTo>
                    <a:lnTo>
                      <a:pt x="99" y="138"/>
                    </a:lnTo>
                    <a:lnTo>
                      <a:pt x="93" y="166"/>
                    </a:lnTo>
                    <a:lnTo>
                      <a:pt x="36" y="138"/>
                    </a:lnTo>
                    <a:lnTo>
                      <a:pt x="36" y="123"/>
                    </a:lnTo>
                    <a:lnTo>
                      <a:pt x="27" y="102"/>
                    </a:lnTo>
                    <a:lnTo>
                      <a:pt x="17" y="90"/>
                    </a:lnTo>
                    <a:lnTo>
                      <a:pt x="0" y="81"/>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9751" name="Freeform 97"/>
              <p:cNvSpPr>
                <a:spLocks/>
              </p:cNvSpPr>
              <p:nvPr/>
            </p:nvSpPr>
            <p:spPr bwMode="auto">
              <a:xfrm flipH="1">
                <a:off x="2843" y="3395"/>
                <a:ext cx="99" cy="166"/>
              </a:xfrm>
              <a:custGeom>
                <a:avLst/>
                <a:gdLst>
                  <a:gd name="T0" fmla="*/ 0 w 99"/>
                  <a:gd name="T1" fmla="*/ 81 h 166"/>
                  <a:gd name="T2" fmla="*/ 0 w 99"/>
                  <a:gd name="T3" fmla="*/ 0 h 166"/>
                  <a:gd name="T4" fmla="*/ 27 w 99"/>
                  <a:gd name="T5" fmla="*/ 7 h 166"/>
                  <a:gd name="T6" fmla="*/ 59 w 99"/>
                  <a:gd name="T7" fmla="*/ 30 h 166"/>
                  <a:gd name="T8" fmla="*/ 83 w 99"/>
                  <a:gd name="T9" fmla="*/ 61 h 166"/>
                  <a:gd name="T10" fmla="*/ 99 w 99"/>
                  <a:gd name="T11" fmla="*/ 99 h 166"/>
                  <a:gd name="T12" fmla="*/ 99 w 99"/>
                  <a:gd name="T13" fmla="*/ 138 h 166"/>
                  <a:gd name="T14" fmla="*/ 93 w 99"/>
                  <a:gd name="T15" fmla="*/ 166 h 166"/>
                  <a:gd name="T16" fmla="*/ 36 w 99"/>
                  <a:gd name="T17" fmla="*/ 138 h 166"/>
                  <a:gd name="T18" fmla="*/ 36 w 99"/>
                  <a:gd name="T19" fmla="*/ 123 h 166"/>
                  <a:gd name="T20" fmla="*/ 27 w 99"/>
                  <a:gd name="T21" fmla="*/ 102 h 166"/>
                  <a:gd name="T22" fmla="*/ 17 w 99"/>
                  <a:gd name="T23" fmla="*/ 90 h 166"/>
                  <a:gd name="T24" fmla="*/ 0 w 99"/>
                  <a:gd name="T25" fmla="*/ 81 h 1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9"/>
                  <a:gd name="T40" fmla="*/ 0 h 166"/>
                  <a:gd name="T41" fmla="*/ 99 w 99"/>
                  <a:gd name="T42" fmla="*/ 166 h 16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9" h="166">
                    <a:moveTo>
                      <a:pt x="0" y="81"/>
                    </a:moveTo>
                    <a:lnTo>
                      <a:pt x="0" y="0"/>
                    </a:lnTo>
                    <a:lnTo>
                      <a:pt x="27" y="7"/>
                    </a:lnTo>
                    <a:lnTo>
                      <a:pt x="59" y="30"/>
                    </a:lnTo>
                    <a:lnTo>
                      <a:pt x="83" y="61"/>
                    </a:lnTo>
                    <a:lnTo>
                      <a:pt x="99" y="99"/>
                    </a:lnTo>
                    <a:lnTo>
                      <a:pt x="99" y="138"/>
                    </a:lnTo>
                    <a:lnTo>
                      <a:pt x="93" y="166"/>
                    </a:lnTo>
                    <a:lnTo>
                      <a:pt x="36" y="138"/>
                    </a:lnTo>
                    <a:lnTo>
                      <a:pt x="36" y="123"/>
                    </a:lnTo>
                    <a:lnTo>
                      <a:pt x="27" y="102"/>
                    </a:lnTo>
                    <a:lnTo>
                      <a:pt x="17" y="90"/>
                    </a:lnTo>
                    <a:lnTo>
                      <a:pt x="0" y="81"/>
                    </a:lnTo>
                    <a:close/>
                  </a:path>
                </a:pathLst>
              </a:custGeom>
              <a:solidFill>
                <a:srgbClr val="FFCC99"/>
              </a:solidFill>
              <a:ln w="12700">
                <a:solidFill>
                  <a:schemeClr val="bg1"/>
                </a:solidFill>
                <a:round/>
                <a:headEnd/>
                <a:tailEnd/>
              </a:ln>
            </p:spPr>
            <p:txBody>
              <a:bodyPr lIns="0" tIns="0" rIns="0" bIns="0" anchor="ctr">
                <a:spAutoFit/>
              </a:bodyPr>
              <a:lstStyle/>
              <a:p>
                <a:endParaRPr lang="en-US"/>
              </a:p>
            </p:txBody>
          </p:sp>
          <p:sp>
            <p:nvSpPr>
              <p:cNvPr id="29752" name="Freeform 98"/>
              <p:cNvSpPr>
                <a:spLocks/>
              </p:cNvSpPr>
              <p:nvPr/>
            </p:nvSpPr>
            <p:spPr bwMode="auto">
              <a:xfrm>
                <a:off x="2879" y="3575"/>
                <a:ext cx="177" cy="72"/>
              </a:xfrm>
              <a:custGeom>
                <a:avLst/>
                <a:gdLst>
                  <a:gd name="T0" fmla="*/ 128 w 177"/>
                  <a:gd name="T1" fmla="*/ 5 h 68"/>
                  <a:gd name="T2" fmla="*/ 177 w 177"/>
                  <a:gd name="T3" fmla="*/ 59 h 68"/>
                  <a:gd name="T4" fmla="*/ 159 w 177"/>
                  <a:gd name="T5" fmla="*/ 90 h 68"/>
                  <a:gd name="T6" fmla="*/ 137 w 177"/>
                  <a:gd name="T7" fmla="*/ 110 h 68"/>
                  <a:gd name="T8" fmla="*/ 105 w 177"/>
                  <a:gd name="T9" fmla="*/ 127 h 68"/>
                  <a:gd name="T10" fmla="*/ 60 w 177"/>
                  <a:gd name="T11" fmla="*/ 116 h 68"/>
                  <a:gd name="T12" fmla="*/ 26 w 177"/>
                  <a:gd name="T13" fmla="*/ 101 h 68"/>
                  <a:gd name="T14" fmla="*/ 0 w 177"/>
                  <a:gd name="T15" fmla="*/ 65 h 68"/>
                  <a:gd name="T16" fmla="*/ 53 w 177"/>
                  <a:gd name="T17" fmla="*/ 0 h 68"/>
                  <a:gd name="T18" fmla="*/ 66 w 177"/>
                  <a:gd name="T19" fmla="*/ 7 h 68"/>
                  <a:gd name="T20" fmla="*/ 86 w 177"/>
                  <a:gd name="T21" fmla="*/ 22 h 68"/>
                  <a:gd name="T22" fmla="*/ 105 w 177"/>
                  <a:gd name="T23" fmla="*/ 22 h 68"/>
                  <a:gd name="T24" fmla="*/ 128 w 177"/>
                  <a:gd name="T25" fmla="*/ 5 h 6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7"/>
                  <a:gd name="T40" fmla="*/ 0 h 68"/>
                  <a:gd name="T41" fmla="*/ 177 w 177"/>
                  <a:gd name="T42" fmla="*/ 68 h 6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7" h="68">
                    <a:moveTo>
                      <a:pt x="128" y="5"/>
                    </a:moveTo>
                    <a:lnTo>
                      <a:pt x="177" y="32"/>
                    </a:lnTo>
                    <a:lnTo>
                      <a:pt x="159" y="48"/>
                    </a:lnTo>
                    <a:lnTo>
                      <a:pt x="137" y="59"/>
                    </a:lnTo>
                    <a:lnTo>
                      <a:pt x="105" y="68"/>
                    </a:lnTo>
                    <a:lnTo>
                      <a:pt x="60" y="62"/>
                    </a:lnTo>
                    <a:lnTo>
                      <a:pt x="26" y="54"/>
                    </a:lnTo>
                    <a:lnTo>
                      <a:pt x="0" y="35"/>
                    </a:lnTo>
                    <a:lnTo>
                      <a:pt x="53" y="0"/>
                    </a:lnTo>
                    <a:lnTo>
                      <a:pt x="66" y="7"/>
                    </a:lnTo>
                    <a:lnTo>
                      <a:pt x="86" y="11"/>
                    </a:lnTo>
                    <a:lnTo>
                      <a:pt x="105" y="11"/>
                    </a:lnTo>
                    <a:lnTo>
                      <a:pt x="128" y="5"/>
                    </a:lnTo>
                    <a:close/>
                  </a:path>
                </a:pathLst>
              </a:custGeom>
              <a:solidFill>
                <a:schemeClr val="tx1"/>
              </a:solidFill>
              <a:ln w="12700">
                <a:solidFill>
                  <a:schemeClr val="bg1"/>
                </a:solidFill>
                <a:round/>
                <a:headEnd/>
                <a:tailEnd/>
              </a:ln>
            </p:spPr>
            <p:txBody>
              <a:bodyPr lIns="0" tIns="0" rIns="0" bIns="0" anchor="ctr">
                <a:spAutoFit/>
              </a:bodyPr>
              <a:lstStyle/>
              <a:p>
                <a:endParaRPr lang="en-US"/>
              </a:p>
            </p:txBody>
          </p:sp>
        </p:grpSp>
      </p:grpSp>
      <p:grpSp>
        <p:nvGrpSpPr>
          <p:cNvPr id="29740" name="Group 100"/>
          <p:cNvGrpSpPr>
            <a:grpSpLocks/>
          </p:cNvGrpSpPr>
          <p:nvPr/>
        </p:nvGrpSpPr>
        <p:grpSpPr bwMode="auto">
          <a:xfrm>
            <a:off x="8223250" y="5040313"/>
            <a:ext cx="334963" cy="304800"/>
            <a:chOff x="1929" y="2960"/>
            <a:chExt cx="728" cy="665"/>
          </a:xfrm>
        </p:grpSpPr>
        <p:sp>
          <p:nvSpPr>
            <p:cNvPr id="29741" name="AutoShape 101"/>
            <p:cNvSpPr>
              <a:spLocks noChangeArrowheads="1"/>
            </p:cNvSpPr>
            <p:nvPr/>
          </p:nvSpPr>
          <p:spPr bwMode="auto">
            <a:xfrm>
              <a:off x="1929" y="2960"/>
              <a:ext cx="620" cy="620"/>
            </a:xfrm>
            <a:prstGeom prst="smileyFace">
              <a:avLst>
                <a:gd name="adj" fmla="val 153"/>
              </a:avLst>
            </a:prstGeom>
            <a:solidFill>
              <a:srgbClr val="FFCC99"/>
            </a:solidFill>
            <a:ln w="12700">
              <a:solidFill>
                <a:srgbClr val="000000"/>
              </a:solidFill>
              <a:round/>
              <a:headEnd/>
              <a:tailEnd/>
            </a:ln>
          </p:spPr>
          <p:txBody>
            <a:bodyPr wrap="none" anchor="ctr"/>
            <a:lstStyle/>
            <a:p>
              <a:endParaRPr lang="en-US"/>
            </a:p>
          </p:txBody>
        </p:sp>
        <p:grpSp>
          <p:nvGrpSpPr>
            <p:cNvPr id="29742" name="Group 102"/>
            <p:cNvGrpSpPr>
              <a:grpSpLocks/>
            </p:cNvGrpSpPr>
            <p:nvPr/>
          </p:nvGrpSpPr>
          <p:grpSpPr bwMode="auto">
            <a:xfrm>
              <a:off x="2328" y="3296"/>
              <a:ext cx="329" cy="329"/>
              <a:chOff x="2806" y="3358"/>
              <a:chExt cx="329" cy="329"/>
            </a:xfrm>
          </p:grpSpPr>
          <p:sp>
            <p:nvSpPr>
              <p:cNvPr id="29743" name="Oval 103"/>
              <p:cNvSpPr>
                <a:spLocks noChangeArrowheads="1"/>
              </p:cNvSpPr>
              <p:nvPr/>
            </p:nvSpPr>
            <p:spPr bwMode="auto">
              <a:xfrm>
                <a:off x="2806" y="3358"/>
                <a:ext cx="329" cy="329"/>
              </a:xfrm>
              <a:prstGeom prst="ellipse">
                <a:avLst/>
              </a:prstGeom>
              <a:solidFill>
                <a:srgbClr val="D39E54"/>
              </a:solidFill>
              <a:ln w="28575" algn="ctr">
                <a:solidFill>
                  <a:schemeClr val="bg1"/>
                </a:solidFill>
                <a:round/>
                <a:headEnd/>
                <a:tailEnd/>
              </a:ln>
            </p:spPr>
            <p:txBody>
              <a:bodyPr wrap="none" lIns="0" tIns="0" rIns="0" bIns="0" anchor="ctr">
                <a:spAutoFit/>
              </a:bodyPr>
              <a:lstStyle/>
              <a:p>
                <a:endParaRPr lang="en-US"/>
              </a:p>
            </p:txBody>
          </p:sp>
          <p:sp>
            <p:nvSpPr>
              <p:cNvPr id="29744" name="Freeform 104"/>
              <p:cNvSpPr>
                <a:spLocks/>
              </p:cNvSpPr>
              <p:nvPr/>
            </p:nvSpPr>
            <p:spPr bwMode="auto">
              <a:xfrm>
                <a:off x="2999" y="3399"/>
                <a:ext cx="99" cy="166"/>
              </a:xfrm>
              <a:custGeom>
                <a:avLst/>
                <a:gdLst>
                  <a:gd name="T0" fmla="*/ 0 w 99"/>
                  <a:gd name="T1" fmla="*/ 81 h 166"/>
                  <a:gd name="T2" fmla="*/ 0 w 99"/>
                  <a:gd name="T3" fmla="*/ 0 h 166"/>
                  <a:gd name="T4" fmla="*/ 27 w 99"/>
                  <a:gd name="T5" fmla="*/ 7 h 166"/>
                  <a:gd name="T6" fmla="*/ 59 w 99"/>
                  <a:gd name="T7" fmla="*/ 30 h 166"/>
                  <a:gd name="T8" fmla="*/ 83 w 99"/>
                  <a:gd name="T9" fmla="*/ 61 h 166"/>
                  <a:gd name="T10" fmla="*/ 99 w 99"/>
                  <a:gd name="T11" fmla="*/ 99 h 166"/>
                  <a:gd name="T12" fmla="*/ 99 w 99"/>
                  <a:gd name="T13" fmla="*/ 138 h 166"/>
                  <a:gd name="T14" fmla="*/ 93 w 99"/>
                  <a:gd name="T15" fmla="*/ 166 h 166"/>
                  <a:gd name="T16" fmla="*/ 36 w 99"/>
                  <a:gd name="T17" fmla="*/ 138 h 166"/>
                  <a:gd name="T18" fmla="*/ 36 w 99"/>
                  <a:gd name="T19" fmla="*/ 123 h 166"/>
                  <a:gd name="T20" fmla="*/ 27 w 99"/>
                  <a:gd name="T21" fmla="*/ 102 h 166"/>
                  <a:gd name="T22" fmla="*/ 17 w 99"/>
                  <a:gd name="T23" fmla="*/ 90 h 166"/>
                  <a:gd name="T24" fmla="*/ 0 w 99"/>
                  <a:gd name="T25" fmla="*/ 81 h 1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9"/>
                  <a:gd name="T40" fmla="*/ 0 h 166"/>
                  <a:gd name="T41" fmla="*/ 99 w 99"/>
                  <a:gd name="T42" fmla="*/ 166 h 16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9" h="166">
                    <a:moveTo>
                      <a:pt x="0" y="81"/>
                    </a:moveTo>
                    <a:lnTo>
                      <a:pt x="0" y="0"/>
                    </a:lnTo>
                    <a:lnTo>
                      <a:pt x="27" y="7"/>
                    </a:lnTo>
                    <a:lnTo>
                      <a:pt x="59" y="30"/>
                    </a:lnTo>
                    <a:lnTo>
                      <a:pt x="83" y="61"/>
                    </a:lnTo>
                    <a:lnTo>
                      <a:pt x="99" y="99"/>
                    </a:lnTo>
                    <a:lnTo>
                      <a:pt x="99" y="138"/>
                    </a:lnTo>
                    <a:lnTo>
                      <a:pt x="93" y="166"/>
                    </a:lnTo>
                    <a:lnTo>
                      <a:pt x="36" y="138"/>
                    </a:lnTo>
                    <a:lnTo>
                      <a:pt x="36" y="123"/>
                    </a:lnTo>
                    <a:lnTo>
                      <a:pt x="27" y="102"/>
                    </a:lnTo>
                    <a:lnTo>
                      <a:pt x="17" y="90"/>
                    </a:lnTo>
                    <a:lnTo>
                      <a:pt x="0" y="81"/>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9745" name="Freeform 105"/>
              <p:cNvSpPr>
                <a:spLocks/>
              </p:cNvSpPr>
              <p:nvPr/>
            </p:nvSpPr>
            <p:spPr bwMode="auto">
              <a:xfrm flipH="1">
                <a:off x="2843" y="3395"/>
                <a:ext cx="99" cy="166"/>
              </a:xfrm>
              <a:custGeom>
                <a:avLst/>
                <a:gdLst>
                  <a:gd name="T0" fmla="*/ 0 w 99"/>
                  <a:gd name="T1" fmla="*/ 81 h 166"/>
                  <a:gd name="T2" fmla="*/ 0 w 99"/>
                  <a:gd name="T3" fmla="*/ 0 h 166"/>
                  <a:gd name="T4" fmla="*/ 27 w 99"/>
                  <a:gd name="T5" fmla="*/ 7 h 166"/>
                  <a:gd name="T6" fmla="*/ 59 w 99"/>
                  <a:gd name="T7" fmla="*/ 30 h 166"/>
                  <a:gd name="T8" fmla="*/ 83 w 99"/>
                  <a:gd name="T9" fmla="*/ 61 h 166"/>
                  <a:gd name="T10" fmla="*/ 99 w 99"/>
                  <a:gd name="T11" fmla="*/ 99 h 166"/>
                  <a:gd name="T12" fmla="*/ 99 w 99"/>
                  <a:gd name="T13" fmla="*/ 138 h 166"/>
                  <a:gd name="T14" fmla="*/ 93 w 99"/>
                  <a:gd name="T15" fmla="*/ 166 h 166"/>
                  <a:gd name="T16" fmla="*/ 36 w 99"/>
                  <a:gd name="T17" fmla="*/ 138 h 166"/>
                  <a:gd name="T18" fmla="*/ 36 w 99"/>
                  <a:gd name="T19" fmla="*/ 123 h 166"/>
                  <a:gd name="T20" fmla="*/ 27 w 99"/>
                  <a:gd name="T21" fmla="*/ 102 h 166"/>
                  <a:gd name="T22" fmla="*/ 17 w 99"/>
                  <a:gd name="T23" fmla="*/ 90 h 166"/>
                  <a:gd name="T24" fmla="*/ 0 w 99"/>
                  <a:gd name="T25" fmla="*/ 81 h 1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9"/>
                  <a:gd name="T40" fmla="*/ 0 h 166"/>
                  <a:gd name="T41" fmla="*/ 99 w 99"/>
                  <a:gd name="T42" fmla="*/ 166 h 16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9" h="166">
                    <a:moveTo>
                      <a:pt x="0" y="81"/>
                    </a:moveTo>
                    <a:lnTo>
                      <a:pt x="0" y="0"/>
                    </a:lnTo>
                    <a:lnTo>
                      <a:pt x="27" y="7"/>
                    </a:lnTo>
                    <a:lnTo>
                      <a:pt x="59" y="30"/>
                    </a:lnTo>
                    <a:lnTo>
                      <a:pt x="83" y="61"/>
                    </a:lnTo>
                    <a:lnTo>
                      <a:pt x="99" y="99"/>
                    </a:lnTo>
                    <a:lnTo>
                      <a:pt x="99" y="138"/>
                    </a:lnTo>
                    <a:lnTo>
                      <a:pt x="93" y="166"/>
                    </a:lnTo>
                    <a:lnTo>
                      <a:pt x="36" y="138"/>
                    </a:lnTo>
                    <a:lnTo>
                      <a:pt x="36" y="123"/>
                    </a:lnTo>
                    <a:lnTo>
                      <a:pt x="27" y="102"/>
                    </a:lnTo>
                    <a:lnTo>
                      <a:pt x="17" y="90"/>
                    </a:lnTo>
                    <a:lnTo>
                      <a:pt x="0" y="81"/>
                    </a:lnTo>
                    <a:close/>
                  </a:path>
                </a:pathLst>
              </a:custGeom>
              <a:solidFill>
                <a:srgbClr val="FFCC99"/>
              </a:solidFill>
              <a:ln w="12700">
                <a:solidFill>
                  <a:schemeClr val="bg1"/>
                </a:solidFill>
                <a:round/>
                <a:headEnd/>
                <a:tailEnd/>
              </a:ln>
            </p:spPr>
            <p:txBody>
              <a:bodyPr lIns="0" tIns="0" rIns="0" bIns="0" anchor="ctr">
                <a:spAutoFit/>
              </a:bodyPr>
              <a:lstStyle/>
              <a:p>
                <a:endParaRPr lang="en-US"/>
              </a:p>
            </p:txBody>
          </p:sp>
          <p:sp>
            <p:nvSpPr>
              <p:cNvPr id="29746" name="Freeform 106"/>
              <p:cNvSpPr>
                <a:spLocks/>
              </p:cNvSpPr>
              <p:nvPr/>
            </p:nvSpPr>
            <p:spPr bwMode="auto">
              <a:xfrm>
                <a:off x="2879" y="3575"/>
                <a:ext cx="177" cy="72"/>
              </a:xfrm>
              <a:custGeom>
                <a:avLst/>
                <a:gdLst>
                  <a:gd name="T0" fmla="*/ 128 w 177"/>
                  <a:gd name="T1" fmla="*/ 5 h 68"/>
                  <a:gd name="T2" fmla="*/ 177 w 177"/>
                  <a:gd name="T3" fmla="*/ 59 h 68"/>
                  <a:gd name="T4" fmla="*/ 159 w 177"/>
                  <a:gd name="T5" fmla="*/ 90 h 68"/>
                  <a:gd name="T6" fmla="*/ 137 w 177"/>
                  <a:gd name="T7" fmla="*/ 110 h 68"/>
                  <a:gd name="T8" fmla="*/ 105 w 177"/>
                  <a:gd name="T9" fmla="*/ 127 h 68"/>
                  <a:gd name="T10" fmla="*/ 60 w 177"/>
                  <a:gd name="T11" fmla="*/ 116 h 68"/>
                  <a:gd name="T12" fmla="*/ 26 w 177"/>
                  <a:gd name="T13" fmla="*/ 101 h 68"/>
                  <a:gd name="T14" fmla="*/ 0 w 177"/>
                  <a:gd name="T15" fmla="*/ 65 h 68"/>
                  <a:gd name="T16" fmla="*/ 53 w 177"/>
                  <a:gd name="T17" fmla="*/ 0 h 68"/>
                  <a:gd name="T18" fmla="*/ 66 w 177"/>
                  <a:gd name="T19" fmla="*/ 7 h 68"/>
                  <a:gd name="T20" fmla="*/ 86 w 177"/>
                  <a:gd name="T21" fmla="*/ 22 h 68"/>
                  <a:gd name="T22" fmla="*/ 105 w 177"/>
                  <a:gd name="T23" fmla="*/ 22 h 68"/>
                  <a:gd name="T24" fmla="*/ 128 w 177"/>
                  <a:gd name="T25" fmla="*/ 5 h 6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7"/>
                  <a:gd name="T40" fmla="*/ 0 h 68"/>
                  <a:gd name="T41" fmla="*/ 177 w 177"/>
                  <a:gd name="T42" fmla="*/ 68 h 6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7" h="68">
                    <a:moveTo>
                      <a:pt x="128" y="5"/>
                    </a:moveTo>
                    <a:lnTo>
                      <a:pt x="177" y="32"/>
                    </a:lnTo>
                    <a:lnTo>
                      <a:pt x="159" y="48"/>
                    </a:lnTo>
                    <a:lnTo>
                      <a:pt x="137" y="59"/>
                    </a:lnTo>
                    <a:lnTo>
                      <a:pt x="105" y="68"/>
                    </a:lnTo>
                    <a:lnTo>
                      <a:pt x="60" y="62"/>
                    </a:lnTo>
                    <a:lnTo>
                      <a:pt x="26" y="54"/>
                    </a:lnTo>
                    <a:lnTo>
                      <a:pt x="0" y="35"/>
                    </a:lnTo>
                    <a:lnTo>
                      <a:pt x="53" y="0"/>
                    </a:lnTo>
                    <a:lnTo>
                      <a:pt x="66" y="7"/>
                    </a:lnTo>
                    <a:lnTo>
                      <a:pt x="86" y="11"/>
                    </a:lnTo>
                    <a:lnTo>
                      <a:pt x="105" y="11"/>
                    </a:lnTo>
                    <a:lnTo>
                      <a:pt x="128" y="5"/>
                    </a:lnTo>
                    <a:close/>
                  </a:path>
                </a:pathLst>
              </a:custGeom>
              <a:solidFill>
                <a:schemeClr val="tx1"/>
              </a:solidFill>
              <a:ln w="12700">
                <a:solidFill>
                  <a:schemeClr val="bg1"/>
                </a:solidFill>
                <a:round/>
                <a:headEnd/>
                <a:tailEnd/>
              </a:ln>
            </p:spPr>
            <p:txBody>
              <a:bodyPr lIns="0" tIns="0" rIns="0" bIns="0" anchor="ctr">
                <a:spAutoFit/>
              </a:bodyPr>
              <a:lstStyle/>
              <a:p>
                <a:endParaRPr lang="en-US"/>
              </a:p>
            </p:txBody>
          </p:sp>
        </p:grpSp>
      </p:gr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smtClean="0">
                <a:solidFill>
                  <a:srgbClr val="CC00CC"/>
                </a:solidFill>
              </a:rPr>
              <a:t>(Notes only slide)</a:t>
            </a:r>
          </a:p>
        </p:txBody>
      </p:sp>
    </p:spTree>
    <p:extLst>
      <p:ext uri="{BB962C8B-B14F-4D97-AF65-F5344CB8AC3E}">
        <p14:creationId xmlns:p14="http://schemas.microsoft.com/office/powerpoint/2010/main" val="842333851"/>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66"/>
          <p:cNvSpPr>
            <a:spLocks noChangeArrowheads="1"/>
          </p:cNvSpPr>
          <p:nvPr/>
        </p:nvSpPr>
        <p:spPr bwMode="invGray">
          <a:xfrm>
            <a:off x="2925763" y="2493963"/>
            <a:ext cx="1711325" cy="333375"/>
          </a:xfrm>
          <a:prstGeom prst="rect">
            <a:avLst/>
          </a:prstGeom>
          <a:noFill/>
          <a:ln w="28575" algn="ctr">
            <a:solidFill>
              <a:srgbClr val="00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0723" name="Rectangle 67"/>
          <p:cNvSpPr>
            <a:spLocks noChangeArrowheads="1"/>
          </p:cNvSpPr>
          <p:nvPr/>
        </p:nvSpPr>
        <p:spPr bwMode="invGray">
          <a:xfrm>
            <a:off x="6586538" y="3133725"/>
            <a:ext cx="1830387" cy="333375"/>
          </a:xfrm>
          <a:prstGeom prst="rect">
            <a:avLst/>
          </a:prstGeom>
          <a:noFill/>
          <a:ln w="28575" algn="ctr">
            <a:solidFill>
              <a:srgbClr val="CC00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solidFill>
                <a:srgbClr val="CC0099"/>
              </a:solidFill>
            </a:endParaRPr>
          </a:p>
        </p:txBody>
      </p:sp>
      <p:sp>
        <p:nvSpPr>
          <p:cNvPr id="30724" name="Rectangle 69"/>
          <p:cNvSpPr>
            <a:spLocks noChangeArrowheads="1"/>
          </p:cNvSpPr>
          <p:nvPr/>
        </p:nvSpPr>
        <p:spPr bwMode="invGray">
          <a:xfrm>
            <a:off x="1343025" y="2487613"/>
            <a:ext cx="1463675" cy="333375"/>
          </a:xfrm>
          <a:prstGeom prst="rect">
            <a:avLst/>
          </a:prstGeom>
          <a:noFill/>
          <a:ln w="28575" algn="ctr">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30725" name="Group 71"/>
          <p:cNvGrpSpPr>
            <a:grpSpLocks/>
          </p:cNvGrpSpPr>
          <p:nvPr/>
        </p:nvGrpSpPr>
        <p:grpSpPr bwMode="auto">
          <a:xfrm>
            <a:off x="1384300" y="2486025"/>
            <a:ext cx="625475" cy="312738"/>
            <a:chOff x="3399" y="1250"/>
            <a:chExt cx="938" cy="468"/>
          </a:xfrm>
        </p:grpSpPr>
        <p:sp>
          <p:nvSpPr>
            <p:cNvPr id="30827" name="Rectangle 72"/>
            <p:cNvSpPr>
              <a:spLocks noChangeArrowheads="1"/>
            </p:cNvSpPr>
            <p:nvPr/>
          </p:nvSpPr>
          <p:spPr bwMode="auto">
            <a:xfrm>
              <a:off x="3399" y="1261"/>
              <a:ext cx="938" cy="457"/>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pic>
          <p:nvPicPr>
            <p:cNvPr id="30828" name="Picture 73" descr="j03378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0726" name="Group 75"/>
          <p:cNvGrpSpPr>
            <a:grpSpLocks/>
          </p:cNvGrpSpPr>
          <p:nvPr/>
        </p:nvGrpSpPr>
        <p:grpSpPr bwMode="auto">
          <a:xfrm>
            <a:off x="3033713" y="2497138"/>
            <a:ext cx="625475" cy="312737"/>
            <a:chOff x="3399" y="1250"/>
            <a:chExt cx="938" cy="468"/>
          </a:xfrm>
        </p:grpSpPr>
        <p:sp>
          <p:nvSpPr>
            <p:cNvPr id="30825" name="Rectangle 76"/>
            <p:cNvSpPr>
              <a:spLocks noChangeArrowheads="1"/>
            </p:cNvSpPr>
            <p:nvPr/>
          </p:nvSpPr>
          <p:spPr bwMode="auto">
            <a:xfrm>
              <a:off x="3399" y="1261"/>
              <a:ext cx="938" cy="457"/>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pic>
          <p:nvPicPr>
            <p:cNvPr id="30826" name="Picture 77" descr="j03378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0727" name="Group 78"/>
          <p:cNvGrpSpPr>
            <a:grpSpLocks/>
          </p:cNvGrpSpPr>
          <p:nvPr/>
        </p:nvGrpSpPr>
        <p:grpSpPr bwMode="auto">
          <a:xfrm>
            <a:off x="3668713" y="2498725"/>
            <a:ext cx="625475" cy="312738"/>
            <a:chOff x="3399" y="1250"/>
            <a:chExt cx="938" cy="468"/>
          </a:xfrm>
        </p:grpSpPr>
        <p:sp>
          <p:nvSpPr>
            <p:cNvPr id="30823" name="Rectangle 79"/>
            <p:cNvSpPr>
              <a:spLocks noChangeArrowheads="1"/>
            </p:cNvSpPr>
            <p:nvPr/>
          </p:nvSpPr>
          <p:spPr bwMode="auto">
            <a:xfrm>
              <a:off x="3399" y="1261"/>
              <a:ext cx="938" cy="457"/>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pic>
          <p:nvPicPr>
            <p:cNvPr id="30824" name="Picture 80" descr="j03378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0728" name="Group 82"/>
          <p:cNvGrpSpPr>
            <a:grpSpLocks/>
          </p:cNvGrpSpPr>
          <p:nvPr/>
        </p:nvGrpSpPr>
        <p:grpSpPr bwMode="auto">
          <a:xfrm>
            <a:off x="4792663" y="2487613"/>
            <a:ext cx="625475" cy="312737"/>
            <a:chOff x="3399" y="1250"/>
            <a:chExt cx="938" cy="468"/>
          </a:xfrm>
        </p:grpSpPr>
        <p:sp>
          <p:nvSpPr>
            <p:cNvPr id="30821" name="Rectangle 83"/>
            <p:cNvSpPr>
              <a:spLocks noChangeArrowheads="1"/>
            </p:cNvSpPr>
            <p:nvPr/>
          </p:nvSpPr>
          <p:spPr bwMode="auto">
            <a:xfrm>
              <a:off x="3399" y="1261"/>
              <a:ext cx="938" cy="457"/>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pic>
          <p:nvPicPr>
            <p:cNvPr id="30822" name="Picture 84" descr="j03378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0729" name="Group 85"/>
          <p:cNvGrpSpPr>
            <a:grpSpLocks/>
          </p:cNvGrpSpPr>
          <p:nvPr/>
        </p:nvGrpSpPr>
        <p:grpSpPr bwMode="auto">
          <a:xfrm>
            <a:off x="5408613" y="2492375"/>
            <a:ext cx="625475" cy="312738"/>
            <a:chOff x="3399" y="1250"/>
            <a:chExt cx="938" cy="468"/>
          </a:xfrm>
        </p:grpSpPr>
        <p:sp>
          <p:nvSpPr>
            <p:cNvPr id="30819" name="Rectangle 86"/>
            <p:cNvSpPr>
              <a:spLocks noChangeArrowheads="1"/>
            </p:cNvSpPr>
            <p:nvPr/>
          </p:nvSpPr>
          <p:spPr bwMode="auto">
            <a:xfrm>
              <a:off x="3399" y="1261"/>
              <a:ext cx="938" cy="457"/>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pic>
          <p:nvPicPr>
            <p:cNvPr id="30820" name="Picture 87" descr="j03378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0730" name="Group 89"/>
          <p:cNvGrpSpPr>
            <a:grpSpLocks/>
          </p:cNvGrpSpPr>
          <p:nvPr/>
        </p:nvGrpSpPr>
        <p:grpSpPr bwMode="auto">
          <a:xfrm>
            <a:off x="6650038" y="3133725"/>
            <a:ext cx="625475" cy="312738"/>
            <a:chOff x="3399" y="1250"/>
            <a:chExt cx="938" cy="468"/>
          </a:xfrm>
        </p:grpSpPr>
        <p:sp>
          <p:nvSpPr>
            <p:cNvPr id="30817" name="Rectangle 90"/>
            <p:cNvSpPr>
              <a:spLocks noChangeArrowheads="1"/>
            </p:cNvSpPr>
            <p:nvPr/>
          </p:nvSpPr>
          <p:spPr bwMode="auto">
            <a:xfrm>
              <a:off x="3399" y="1261"/>
              <a:ext cx="938" cy="457"/>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pic>
          <p:nvPicPr>
            <p:cNvPr id="30818" name="Picture 91" descr="j03378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0731" name="Text Box 133"/>
          <p:cNvSpPr txBox="1">
            <a:spLocks noChangeArrowheads="1"/>
          </p:cNvSpPr>
          <p:nvPr/>
        </p:nvSpPr>
        <p:spPr bwMode="auto">
          <a:xfrm>
            <a:off x="1357313" y="4125913"/>
            <a:ext cx="50419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FF9900"/>
                </a:solidFill>
              </a:rPr>
              <a:t>policy term: 04/20/08 – 04/20/09</a:t>
            </a:r>
          </a:p>
        </p:txBody>
      </p:sp>
      <p:sp>
        <p:nvSpPr>
          <p:cNvPr id="30732" name="Text Box 137"/>
          <p:cNvSpPr txBox="1">
            <a:spLocks noChangeArrowheads="1"/>
          </p:cNvSpPr>
          <p:nvPr/>
        </p:nvSpPr>
        <p:spPr bwMode="auto">
          <a:xfrm>
            <a:off x="6464300" y="3821113"/>
            <a:ext cx="236378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CC0099"/>
                </a:solidFill>
              </a:rPr>
              <a:t>policy term: 04/20/09 – 04/20/10</a:t>
            </a:r>
          </a:p>
        </p:txBody>
      </p:sp>
      <p:grpSp>
        <p:nvGrpSpPr>
          <p:cNvPr id="30733" name="Group 145"/>
          <p:cNvGrpSpPr>
            <a:grpSpLocks/>
          </p:cNvGrpSpPr>
          <p:nvPr/>
        </p:nvGrpSpPr>
        <p:grpSpPr bwMode="auto">
          <a:xfrm>
            <a:off x="7300913" y="3140075"/>
            <a:ext cx="625475" cy="312738"/>
            <a:chOff x="3399" y="1250"/>
            <a:chExt cx="938" cy="468"/>
          </a:xfrm>
        </p:grpSpPr>
        <p:sp>
          <p:nvSpPr>
            <p:cNvPr id="30815" name="Rectangle 146"/>
            <p:cNvSpPr>
              <a:spLocks noChangeArrowheads="1"/>
            </p:cNvSpPr>
            <p:nvPr/>
          </p:nvSpPr>
          <p:spPr bwMode="auto">
            <a:xfrm>
              <a:off x="3399" y="1261"/>
              <a:ext cx="938" cy="457"/>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pic>
          <p:nvPicPr>
            <p:cNvPr id="30816" name="Picture 147" descr="j03378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0734" name="Line 149"/>
          <p:cNvSpPr>
            <a:spLocks noChangeShapeType="1"/>
          </p:cNvSpPr>
          <p:nvPr/>
        </p:nvSpPr>
        <p:spPr bwMode="auto">
          <a:xfrm flipH="1">
            <a:off x="1263650" y="995363"/>
            <a:ext cx="30163" cy="3292475"/>
          </a:xfrm>
          <a:prstGeom prst="line">
            <a:avLst/>
          </a:prstGeom>
          <a:noFill/>
          <a:ln w="19050">
            <a:solidFill>
              <a:srgbClr val="CC0099"/>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35" name="Rectangle 273"/>
          <p:cNvSpPr>
            <a:spLocks noChangeArrowheads="1"/>
          </p:cNvSpPr>
          <p:nvPr/>
        </p:nvSpPr>
        <p:spPr bwMode="invGray">
          <a:xfrm>
            <a:off x="4751388" y="2487613"/>
            <a:ext cx="1728787" cy="333375"/>
          </a:xfrm>
          <a:prstGeom prst="rect">
            <a:avLst/>
          </a:prstGeom>
          <a:noFill/>
          <a:ln w="28575" algn="ctr">
            <a:solidFill>
              <a:srgbClr val="0033C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0736" name="Rectangle 128"/>
          <p:cNvSpPr>
            <a:spLocks noChangeArrowheads="1"/>
          </p:cNvSpPr>
          <p:nvPr/>
        </p:nvSpPr>
        <p:spPr bwMode="invGray">
          <a:xfrm>
            <a:off x="1343025" y="1149350"/>
            <a:ext cx="5146675" cy="333375"/>
          </a:xfrm>
          <a:prstGeom prst="rect">
            <a:avLst/>
          </a:prstGeom>
          <a:noFill/>
          <a:ln w="28575" algn="ctr">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30737" name="Group 71"/>
          <p:cNvGrpSpPr>
            <a:grpSpLocks/>
          </p:cNvGrpSpPr>
          <p:nvPr/>
        </p:nvGrpSpPr>
        <p:grpSpPr bwMode="auto">
          <a:xfrm>
            <a:off x="1414463" y="1160463"/>
            <a:ext cx="625475" cy="312737"/>
            <a:chOff x="3399" y="1250"/>
            <a:chExt cx="938" cy="468"/>
          </a:xfrm>
        </p:grpSpPr>
        <p:sp>
          <p:nvSpPr>
            <p:cNvPr id="30813" name="Rectangle 72"/>
            <p:cNvSpPr>
              <a:spLocks noChangeArrowheads="1"/>
            </p:cNvSpPr>
            <p:nvPr/>
          </p:nvSpPr>
          <p:spPr bwMode="auto">
            <a:xfrm>
              <a:off x="3399" y="1261"/>
              <a:ext cx="938" cy="457"/>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pic>
          <p:nvPicPr>
            <p:cNvPr id="30814" name="Picture 73" descr="j03378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0738" name="Rectangle 66"/>
          <p:cNvSpPr>
            <a:spLocks noChangeArrowheads="1"/>
          </p:cNvSpPr>
          <p:nvPr/>
        </p:nvSpPr>
        <p:spPr bwMode="invGray">
          <a:xfrm>
            <a:off x="2925763" y="1816100"/>
            <a:ext cx="3567112" cy="333375"/>
          </a:xfrm>
          <a:prstGeom prst="rect">
            <a:avLst/>
          </a:prstGeom>
          <a:noFill/>
          <a:ln w="28575" algn="ctr">
            <a:solidFill>
              <a:srgbClr val="00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0739" name="Rectangle 69"/>
          <p:cNvSpPr>
            <a:spLocks noChangeArrowheads="1"/>
          </p:cNvSpPr>
          <p:nvPr/>
        </p:nvSpPr>
        <p:spPr bwMode="invGray">
          <a:xfrm>
            <a:off x="1325563" y="1803400"/>
            <a:ext cx="1463675" cy="333375"/>
          </a:xfrm>
          <a:prstGeom prst="rect">
            <a:avLst/>
          </a:prstGeom>
          <a:noFill/>
          <a:ln w="28575" algn="ctr">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30740" name="Group 71"/>
          <p:cNvGrpSpPr>
            <a:grpSpLocks/>
          </p:cNvGrpSpPr>
          <p:nvPr/>
        </p:nvGrpSpPr>
        <p:grpSpPr bwMode="auto">
          <a:xfrm>
            <a:off x="1384300" y="1812925"/>
            <a:ext cx="625475" cy="312738"/>
            <a:chOff x="3399" y="1250"/>
            <a:chExt cx="938" cy="468"/>
          </a:xfrm>
        </p:grpSpPr>
        <p:sp>
          <p:nvSpPr>
            <p:cNvPr id="30811" name="Rectangle 72"/>
            <p:cNvSpPr>
              <a:spLocks noChangeArrowheads="1"/>
            </p:cNvSpPr>
            <p:nvPr/>
          </p:nvSpPr>
          <p:spPr bwMode="auto">
            <a:xfrm>
              <a:off x="3399" y="1261"/>
              <a:ext cx="938" cy="457"/>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pic>
          <p:nvPicPr>
            <p:cNvPr id="30812" name="Picture 73" descr="j03378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0741" name="Group 75"/>
          <p:cNvGrpSpPr>
            <a:grpSpLocks/>
          </p:cNvGrpSpPr>
          <p:nvPr/>
        </p:nvGrpSpPr>
        <p:grpSpPr bwMode="auto">
          <a:xfrm>
            <a:off x="3033713" y="1824038"/>
            <a:ext cx="625475" cy="312737"/>
            <a:chOff x="3399" y="1250"/>
            <a:chExt cx="938" cy="468"/>
          </a:xfrm>
        </p:grpSpPr>
        <p:sp>
          <p:nvSpPr>
            <p:cNvPr id="30809" name="Rectangle 76"/>
            <p:cNvSpPr>
              <a:spLocks noChangeArrowheads="1"/>
            </p:cNvSpPr>
            <p:nvPr/>
          </p:nvSpPr>
          <p:spPr bwMode="auto">
            <a:xfrm>
              <a:off x="3399" y="1261"/>
              <a:ext cx="938" cy="457"/>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pic>
          <p:nvPicPr>
            <p:cNvPr id="30810" name="Picture 77" descr="j03378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0742" name="Group 78"/>
          <p:cNvGrpSpPr>
            <a:grpSpLocks/>
          </p:cNvGrpSpPr>
          <p:nvPr/>
        </p:nvGrpSpPr>
        <p:grpSpPr bwMode="auto">
          <a:xfrm>
            <a:off x="3668713" y="1825625"/>
            <a:ext cx="625475" cy="312738"/>
            <a:chOff x="3399" y="1250"/>
            <a:chExt cx="938" cy="468"/>
          </a:xfrm>
        </p:grpSpPr>
        <p:sp>
          <p:nvSpPr>
            <p:cNvPr id="30807" name="Rectangle 79"/>
            <p:cNvSpPr>
              <a:spLocks noChangeArrowheads="1"/>
            </p:cNvSpPr>
            <p:nvPr/>
          </p:nvSpPr>
          <p:spPr bwMode="auto">
            <a:xfrm>
              <a:off x="3399" y="1261"/>
              <a:ext cx="938" cy="457"/>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pic>
          <p:nvPicPr>
            <p:cNvPr id="30808" name="Picture 80" descr="j03378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0743" name="Rectangle 66"/>
          <p:cNvSpPr>
            <a:spLocks noChangeArrowheads="1"/>
          </p:cNvSpPr>
          <p:nvPr/>
        </p:nvSpPr>
        <p:spPr bwMode="invGray">
          <a:xfrm>
            <a:off x="2911475" y="3157538"/>
            <a:ext cx="1709738" cy="333375"/>
          </a:xfrm>
          <a:prstGeom prst="rect">
            <a:avLst/>
          </a:prstGeom>
          <a:noFill/>
          <a:ln w="28575" algn="ctr">
            <a:solidFill>
              <a:srgbClr val="00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0744" name="Rectangle 69"/>
          <p:cNvSpPr>
            <a:spLocks noChangeArrowheads="1"/>
          </p:cNvSpPr>
          <p:nvPr/>
        </p:nvSpPr>
        <p:spPr bwMode="invGray">
          <a:xfrm>
            <a:off x="1327150" y="3157538"/>
            <a:ext cx="1463675" cy="333375"/>
          </a:xfrm>
          <a:prstGeom prst="rect">
            <a:avLst/>
          </a:prstGeom>
          <a:noFill/>
          <a:ln w="28575" algn="ctr">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30745" name="Group 71"/>
          <p:cNvGrpSpPr>
            <a:grpSpLocks/>
          </p:cNvGrpSpPr>
          <p:nvPr/>
        </p:nvGrpSpPr>
        <p:grpSpPr bwMode="auto">
          <a:xfrm>
            <a:off x="1368425" y="3173413"/>
            <a:ext cx="625475" cy="312737"/>
            <a:chOff x="3399" y="1250"/>
            <a:chExt cx="938" cy="468"/>
          </a:xfrm>
        </p:grpSpPr>
        <p:sp>
          <p:nvSpPr>
            <p:cNvPr id="30805" name="Rectangle 72"/>
            <p:cNvSpPr>
              <a:spLocks noChangeArrowheads="1"/>
            </p:cNvSpPr>
            <p:nvPr/>
          </p:nvSpPr>
          <p:spPr bwMode="auto">
            <a:xfrm>
              <a:off x="3399" y="1261"/>
              <a:ext cx="938" cy="457"/>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pic>
          <p:nvPicPr>
            <p:cNvPr id="30806" name="Picture 73" descr="j03378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0746" name="Group 75"/>
          <p:cNvGrpSpPr>
            <a:grpSpLocks/>
          </p:cNvGrpSpPr>
          <p:nvPr/>
        </p:nvGrpSpPr>
        <p:grpSpPr bwMode="auto">
          <a:xfrm>
            <a:off x="3019425" y="3167063"/>
            <a:ext cx="625475" cy="312737"/>
            <a:chOff x="3399" y="1250"/>
            <a:chExt cx="938" cy="468"/>
          </a:xfrm>
        </p:grpSpPr>
        <p:sp>
          <p:nvSpPr>
            <p:cNvPr id="30803" name="Rectangle 76"/>
            <p:cNvSpPr>
              <a:spLocks noChangeArrowheads="1"/>
            </p:cNvSpPr>
            <p:nvPr/>
          </p:nvSpPr>
          <p:spPr bwMode="auto">
            <a:xfrm>
              <a:off x="3399" y="1261"/>
              <a:ext cx="938" cy="457"/>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pic>
          <p:nvPicPr>
            <p:cNvPr id="30804" name="Picture 77" descr="j03378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0747" name="Group 78"/>
          <p:cNvGrpSpPr>
            <a:grpSpLocks/>
          </p:cNvGrpSpPr>
          <p:nvPr/>
        </p:nvGrpSpPr>
        <p:grpSpPr bwMode="auto">
          <a:xfrm>
            <a:off x="3654425" y="3168650"/>
            <a:ext cx="625475" cy="312738"/>
            <a:chOff x="3399" y="1250"/>
            <a:chExt cx="938" cy="468"/>
          </a:xfrm>
        </p:grpSpPr>
        <p:sp>
          <p:nvSpPr>
            <p:cNvPr id="30801" name="Rectangle 79"/>
            <p:cNvSpPr>
              <a:spLocks noChangeArrowheads="1"/>
            </p:cNvSpPr>
            <p:nvPr/>
          </p:nvSpPr>
          <p:spPr bwMode="auto">
            <a:xfrm>
              <a:off x="3399" y="1261"/>
              <a:ext cx="938" cy="457"/>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pic>
          <p:nvPicPr>
            <p:cNvPr id="30802" name="Picture 80" descr="j03378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0748" name="Group 82"/>
          <p:cNvGrpSpPr>
            <a:grpSpLocks/>
          </p:cNvGrpSpPr>
          <p:nvPr/>
        </p:nvGrpSpPr>
        <p:grpSpPr bwMode="auto">
          <a:xfrm>
            <a:off x="4778375" y="3175000"/>
            <a:ext cx="625475" cy="312738"/>
            <a:chOff x="3399" y="1250"/>
            <a:chExt cx="938" cy="468"/>
          </a:xfrm>
        </p:grpSpPr>
        <p:sp>
          <p:nvSpPr>
            <p:cNvPr id="30799" name="Rectangle 83"/>
            <p:cNvSpPr>
              <a:spLocks noChangeArrowheads="1"/>
            </p:cNvSpPr>
            <p:nvPr/>
          </p:nvSpPr>
          <p:spPr bwMode="auto">
            <a:xfrm>
              <a:off x="3399" y="1261"/>
              <a:ext cx="938" cy="457"/>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pic>
          <p:nvPicPr>
            <p:cNvPr id="30800" name="Picture 84" descr="j03378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0749" name="Group 85"/>
          <p:cNvGrpSpPr>
            <a:grpSpLocks/>
          </p:cNvGrpSpPr>
          <p:nvPr/>
        </p:nvGrpSpPr>
        <p:grpSpPr bwMode="auto">
          <a:xfrm>
            <a:off x="5394325" y="3179763"/>
            <a:ext cx="625475" cy="312737"/>
            <a:chOff x="3399" y="1250"/>
            <a:chExt cx="938" cy="468"/>
          </a:xfrm>
        </p:grpSpPr>
        <p:sp>
          <p:nvSpPr>
            <p:cNvPr id="30797" name="Rectangle 86"/>
            <p:cNvSpPr>
              <a:spLocks noChangeArrowheads="1"/>
            </p:cNvSpPr>
            <p:nvPr/>
          </p:nvSpPr>
          <p:spPr bwMode="auto">
            <a:xfrm>
              <a:off x="3399" y="1261"/>
              <a:ext cx="938" cy="457"/>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pic>
          <p:nvPicPr>
            <p:cNvPr id="30798" name="Picture 87" descr="j03378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0750" name="Rectangle 273"/>
          <p:cNvSpPr>
            <a:spLocks noChangeArrowheads="1"/>
          </p:cNvSpPr>
          <p:nvPr/>
        </p:nvSpPr>
        <p:spPr bwMode="invGray">
          <a:xfrm>
            <a:off x="4735513" y="3157538"/>
            <a:ext cx="1728787" cy="333375"/>
          </a:xfrm>
          <a:prstGeom prst="rect">
            <a:avLst/>
          </a:prstGeom>
          <a:noFill/>
          <a:ln w="28575" algn="ctr">
            <a:solidFill>
              <a:srgbClr val="0033C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0751" name="Text Box 55"/>
          <p:cNvSpPr txBox="1">
            <a:spLocks noChangeArrowheads="1"/>
          </p:cNvSpPr>
          <p:nvPr/>
        </p:nvSpPr>
        <p:spPr bwMode="auto">
          <a:xfrm>
            <a:off x="349250" y="1035050"/>
            <a:ext cx="8826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0033CC"/>
                </a:solidFill>
              </a:rPr>
              <a:t>sub-mission</a:t>
            </a:r>
          </a:p>
        </p:txBody>
      </p:sp>
      <p:sp>
        <p:nvSpPr>
          <p:cNvPr id="30752" name="Text Box 64"/>
          <p:cNvSpPr txBox="1">
            <a:spLocks noChangeArrowheads="1"/>
          </p:cNvSpPr>
          <p:nvPr/>
        </p:nvSpPr>
        <p:spPr bwMode="auto">
          <a:xfrm>
            <a:off x="333375" y="1701800"/>
            <a:ext cx="8223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0033CC"/>
                </a:solidFill>
              </a:rPr>
              <a:t>policy change</a:t>
            </a:r>
          </a:p>
        </p:txBody>
      </p:sp>
      <p:sp>
        <p:nvSpPr>
          <p:cNvPr id="30753" name="Text Box 64"/>
          <p:cNvSpPr txBox="1">
            <a:spLocks noChangeArrowheads="1"/>
          </p:cNvSpPr>
          <p:nvPr/>
        </p:nvSpPr>
        <p:spPr bwMode="auto">
          <a:xfrm>
            <a:off x="349250" y="2373313"/>
            <a:ext cx="8223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0033CC"/>
                </a:solidFill>
              </a:rPr>
              <a:t>policy change</a:t>
            </a:r>
          </a:p>
        </p:txBody>
      </p:sp>
      <p:sp>
        <p:nvSpPr>
          <p:cNvPr id="30754" name="Text Box 64"/>
          <p:cNvSpPr txBox="1">
            <a:spLocks noChangeArrowheads="1"/>
          </p:cNvSpPr>
          <p:nvPr/>
        </p:nvSpPr>
        <p:spPr bwMode="auto">
          <a:xfrm>
            <a:off x="349250" y="3013075"/>
            <a:ext cx="974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0033CC"/>
                </a:solidFill>
              </a:rPr>
              <a:t>renewal</a:t>
            </a:r>
          </a:p>
        </p:txBody>
      </p:sp>
      <p:sp>
        <p:nvSpPr>
          <p:cNvPr id="30755" name="Text Box 79"/>
          <p:cNvSpPr txBox="1">
            <a:spLocks noChangeArrowheads="1"/>
          </p:cNvSpPr>
          <p:nvPr/>
        </p:nvSpPr>
        <p:spPr bwMode="auto">
          <a:xfrm>
            <a:off x="6600825" y="1193800"/>
            <a:ext cx="7239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00CC00"/>
                </a:solidFill>
              </a:rPr>
              <a:t>$270</a:t>
            </a:r>
          </a:p>
        </p:txBody>
      </p:sp>
      <p:sp>
        <p:nvSpPr>
          <p:cNvPr id="30756" name="Text Box 96"/>
          <p:cNvSpPr txBox="1">
            <a:spLocks noChangeArrowheads="1"/>
          </p:cNvSpPr>
          <p:nvPr/>
        </p:nvSpPr>
        <p:spPr bwMode="auto">
          <a:xfrm>
            <a:off x="8356600" y="3186113"/>
            <a:ext cx="723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00CC00"/>
                </a:solidFill>
              </a:rPr>
              <a:t>$990</a:t>
            </a:r>
          </a:p>
        </p:txBody>
      </p:sp>
      <p:sp>
        <p:nvSpPr>
          <p:cNvPr id="30757" name="Text Box 92"/>
          <p:cNvSpPr txBox="1">
            <a:spLocks noChangeArrowheads="1"/>
          </p:cNvSpPr>
          <p:nvPr/>
        </p:nvSpPr>
        <p:spPr bwMode="auto">
          <a:xfrm>
            <a:off x="6586538" y="2481263"/>
            <a:ext cx="723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00CC00"/>
                </a:solidFill>
              </a:rPr>
              <a:t>$920</a:t>
            </a:r>
          </a:p>
        </p:txBody>
      </p:sp>
      <p:sp>
        <p:nvSpPr>
          <p:cNvPr id="30758" name="Text Box 114"/>
          <p:cNvSpPr txBox="1">
            <a:spLocks noChangeArrowheads="1"/>
          </p:cNvSpPr>
          <p:nvPr/>
        </p:nvSpPr>
        <p:spPr bwMode="auto">
          <a:xfrm>
            <a:off x="6578600" y="1849438"/>
            <a:ext cx="723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00CC00"/>
                </a:solidFill>
              </a:rPr>
              <a:t>$450</a:t>
            </a:r>
          </a:p>
        </p:txBody>
      </p:sp>
      <p:sp>
        <p:nvSpPr>
          <p:cNvPr id="30759" name="Text Box 55"/>
          <p:cNvSpPr txBox="1">
            <a:spLocks noChangeArrowheads="1"/>
          </p:cNvSpPr>
          <p:nvPr/>
        </p:nvSpPr>
        <p:spPr bwMode="auto">
          <a:xfrm>
            <a:off x="973138" y="684213"/>
            <a:ext cx="8842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0033CC"/>
                </a:solidFill>
              </a:rPr>
              <a:t>4/20/08</a:t>
            </a:r>
          </a:p>
        </p:txBody>
      </p:sp>
      <p:sp>
        <p:nvSpPr>
          <p:cNvPr id="30760" name="Text Box 55"/>
          <p:cNvSpPr txBox="1">
            <a:spLocks noChangeArrowheads="1"/>
          </p:cNvSpPr>
          <p:nvPr/>
        </p:nvSpPr>
        <p:spPr bwMode="auto">
          <a:xfrm>
            <a:off x="2559050" y="684213"/>
            <a:ext cx="8826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0033CC"/>
                </a:solidFill>
              </a:rPr>
              <a:t>8/20/08</a:t>
            </a:r>
          </a:p>
        </p:txBody>
      </p:sp>
      <p:sp>
        <p:nvSpPr>
          <p:cNvPr id="30761" name="Text Box 55"/>
          <p:cNvSpPr txBox="1">
            <a:spLocks noChangeArrowheads="1"/>
          </p:cNvSpPr>
          <p:nvPr/>
        </p:nvSpPr>
        <p:spPr bwMode="auto">
          <a:xfrm>
            <a:off x="4311650" y="706438"/>
            <a:ext cx="10969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0033CC"/>
                </a:solidFill>
              </a:rPr>
              <a:t>12/20/08</a:t>
            </a:r>
          </a:p>
        </p:txBody>
      </p:sp>
      <p:sp>
        <p:nvSpPr>
          <p:cNvPr id="30762" name="Text Box 55"/>
          <p:cNvSpPr txBox="1">
            <a:spLocks noChangeArrowheads="1"/>
          </p:cNvSpPr>
          <p:nvPr/>
        </p:nvSpPr>
        <p:spPr bwMode="auto">
          <a:xfrm>
            <a:off x="6124575" y="684213"/>
            <a:ext cx="8842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0033CC"/>
                </a:solidFill>
              </a:rPr>
              <a:t>4/20/09</a:t>
            </a:r>
          </a:p>
        </p:txBody>
      </p:sp>
      <p:grpSp>
        <p:nvGrpSpPr>
          <p:cNvPr id="30763" name="Group 224"/>
          <p:cNvGrpSpPr>
            <a:grpSpLocks/>
          </p:cNvGrpSpPr>
          <p:nvPr/>
        </p:nvGrpSpPr>
        <p:grpSpPr bwMode="auto">
          <a:xfrm>
            <a:off x="481013" y="4025900"/>
            <a:ext cx="674687" cy="685800"/>
            <a:chOff x="2324" y="435"/>
            <a:chExt cx="933" cy="1052"/>
          </a:xfrm>
        </p:grpSpPr>
        <p:sp>
          <p:nvSpPr>
            <p:cNvPr id="30788" name="AutoShape 225"/>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30789" name="Freeform 226"/>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30790" name="Freeform 227"/>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30791" name="Freeform 228"/>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30792" name="Group 229"/>
            <p:cNvGrpSpPr>
              <a:grpSpLocks/>
            </p:cNvGrpSpPr>
            <p:nvPr/>
          </p:nvGrpSpPr>
          <p:grpSpPr bwMode="auto">
            <a:xfrm>
              <a:off x="2889" y="957"/>
              <a:ext cx="348" cy="510"/>
              <a:chOff x="2784" y="3210"/>
              <a:chExt cx="523" cy="772"/>
            </a:xfrm>
          </p:grpSpPr>
          <p:sp>
            <p:nvSpPr>
              <p:cNvPr id="30793" name="AutoShape 230"/>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30794" name="AutoShape 231"/>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30795" name="AutoShape 232"/>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30796" name="Oval 233"/>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30764" name="AutoShape 235"/>
          <p:cNvSpPr>
            <a:spLocks/>
          </p:cNvSpPr>
          <p:nvPr/>
        </p:nvSpPr>
        <p:spPr bwMode="auto">
          <a:xfrm rot="5400000" flipH="1" flipV="1">
            <a:off x="3743325" y="1366838"/>
            <a:ext cx="388937" cy="5011738"/>
          </a:xfrm>
          <a:prstGeom prst="leftBrace">
            <a:avLst>
              <a:gd name="adj1" fmla="val 107381"/>
              <a:gd name="adj2" fmla="val 50000"/>
            </a:avLst>
          </a:prstGeom>
          <a:noFill/>
          <a:ln w="1905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30765" name="Group 236"/>
          <p:cNvGrpSpPr>
            <a:grpSpLocks/>
          </p:cNvGrpSpPr>
          <p:nvPr/>
        </p:nvGrpSpPr>
        <p:grpSpPr bwMode="auto">
          <a:xfrm>
            <a:off x="6089650" y="2513013"/>
            <a:ext cx="334963" cy="304800"/>
            <a:chOff x="1929" y="2960"/>
            <a:chExt cx="728" cy="665"/>
          </a:xfrm>
        </p:grpSpPr>
        <p:sp>
          <p:nvSpPr>
            <p:cNvPr id="30782" name="AutoShape 237"/>
            <p:cNvSpPr>
              <a:spLocks noChangeArrowheads="1"/>
            </p:cNvSpPr>
            <p:nvPr/>
          </p:nvSpPr>
          <p:spPr bwMode="auto">
            <a:xfrm>
              <a:off x="1929" y="2960"/>
              <a:ext cx="620" cy="620"/>
            </a:xfrm>
            <a:prstGeom prst="smileyFace">
              <a:avLst>
                <a:gd name="adj" fmla="val 153"/>
              </a:avLst>
            </a:prstGeom>
            <a:solidFill>
              <a:srgbClr val="FFCC99"/>
            </a:solidFill>
            <a:ln w="12700">
              <a:solidFill>
                <a:srgbClr val="000000"/>
              </a:solidFill>
              <a:round/>
              <a:headEnd/>
              <a:tailEnd/>
            </a:ln>
          </p:spPr>
          <p:txBody>
            <a:bodyPr wrap="none" anchor="ctr"/>
            <a:lstStyle/>
            <a:p>
              <a:endParaRPr lang="en-US"/>
            </a:p>
          </p:txBody>
        </p:sp>
        <p:grpSp>
          <p:nvGrpSpPr>
            <p:cNvPr id="30783" name="Group 238"/>
            <p:cNvGrpSpPr>
              <a:grpSpLocks/>
            </p:cNvGrpSpPr>
            <p:nvPr/>
          </p:nvGrpSpPr>
          <p:grpSpPr bwMode="auto">
            <a:xfrm>
              <a:off x="2328" y="3296"/>
              <a:ext cx="329" cy="329"/>
              <a:chOff x="2806" y="3358"/>
              <a:chExt cx="329" cy="329"/>
            </a:xfrm>
          </p:grpSpPr>
          <p:sp>
            <p:nvSpPr>
              <p:cNvPr id="30784" name="Oval 239"/>
              <p:cNvSpPr>
                <a:spLocks noChangeArrowheads="1"/>
              </p:cNvSpPr>
              <p:nvPr/>
            </p:nvSpPr>
            <p:spPr bwMode="auto">
              <a:xfrm>
                <a:off x="2806" y="3358"/>
                <a:ext cx="329" cy="329"/>
              </a:xfrm>
              <a:prstGeom prst="ellipse">
                <a:avLst/>
              </a:prstGeom>
              <a:solidFill>
                <a:srgbClr val="D39E54"/>
              </a:solidFill>
              <a:ln w="28575" algn="ctr">
                <a:solidFill>
                  <a:schemeClr val="bg1"/>
                </a:solidFill>
                <a:round/>
                <a:headEnd/>
                <a:tailEnd/>
              </a:ln>
            </p:spPr>
            <p:txBody>
              <a:bodyPr wrap="none" lIns="0" tIns="0" rIns="0" bIns="0" anchor="ctr">
                <a:spAutoFit/>
              </a:bodyPr>
              <a:lstStyle/>
              <a:p>
                <a:endParaRPr lang="en-US"/>
              </a:p>
            </p:txBody>
          </p:sp>
          <p:sp>
            <p:nvSpPr>
              <p:cNvPr id="30785" name="Freeform 240"/>
              <p:cNvSpPr>
                <a:spLocks/>
              </p:cNvSpPr>
              <p:nvPr/>
            </p:nvSpPr>
            <p:spPr bwMode="auto">
              <a:xfrm>
                <a:off x="2999" y="3399"/>
                <a:ext cx="99" cy="166"/>
              </a:xfrm>
              <a:custGeom>
                <a:avLst/>
                <a:gdLst>
                  <a:gd name="T0" fmla="*/ 0 w 99"/>
                  <a:gd name="T1" fmla="*/ 81 h 166"/>
                  <a:gd name="T2" fmla="*/ 0 w 99"/>
                  <a:gd name="T3" fmla="*/ 0 h 166"/>
                  <a:gd name="T4" fmla="*/ 27 w 99"/>
                  <a:gd name="T5" fmla="*/ 7 h 166"/>
                  <a:gd name="T6" fmla="*/ 59 w 99"/>
                  <a:gd name="T7" fmla="*/ 30 h 166"/>
                  <a:gd name="T8" fmla="*/ 83 w 99"/>
                  <a:gd name="T9" fmla="*/ 61 h 166"/>
                  <a:gd name="T10" fmla="*/ 99 w 99"/>
                  <a:gd name="T11" fmla="*/ 99 h 166"/>
                  <a:gd name="T12" fmla="*/ 99 w 99"/>
                  <a:gd name="T13" fmla="*/ 138 h 166"/>
                  <a:gd name="T14" fmla="*/ 93 w 99"/>
                  <a:gd name="T15" fmla="*/ 166 h 166"/>
                  <a:gd name="T16" fmla="*/ 36 w 99"/>
                  <a:gd name="T17" fmla="*/ 138 h 166"/>
                  <a:gd name="T18" fmla="*/ 36 w 99"/>
                  <a:gd name="T19" fmla="*/ 123 h 166"/>
                  <a:gd name="T20" fmla="*/ 27 w 99"/>
                  <a:gd name="T21" fmla="*/ 102 h 166"/>
                  <a:gd name="T22" fmla="*/ 17 w 99"/>
                  <a:gd name="T23" fmla="*/ 90 h 166"/>
                  <a:gd name="T24" fmla="*/ 0 w 99"/>
                  <a:gd name="T25" fmla="*/ 81 h 1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9"/>
                  <a:gd name="T40" fmla="*/ 0 h 166"/>
                  <a:gd name="T41" fmla="*/ 99 w 99"/>
                  <a:gd name="T42" fmla="*/ 166 h 16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9" h="166">
                    <a:moveTo>
                      <a:pt x="0" y="81"/>
                    </a:moveTo>
                    <a:lnTo>
                      <a:pt x="0" y="0"/>
                    </a:lnTo>
                    <a:lnTo>
                      <a:pt x="27" y="7"/>
                    </a:lnTo>
                    <a:lnTo>
                      <a:pt x="59" y="30"/>
                    </a:lnTo>
                    <a:lnTo>
                      <a:pt x="83" y="61"/>
                    </a:lnTo>
                    <a:lnTo>
                      <a:pt x="99" y="99"/>
                    </a:lnTo>
                    <a:lnTo>
                      <a:pt x="99" y="138"/>
                    </a:lnTo>
                    <a:lnTo>
                      <a:pt x="93" y="166"/>
                    </a:lnTo>
                    <a:lnTo>
                      <a:pt x="36" y="138"/>
                    </a:lnTo>
                    <a:lnTo>
                      <a:pt x="36" y="123"/>
                    </a:lnTo>
                    <a:lnTo>
                      <a:pt x="27" y="102"/>
                    </a:lnTo>
                    <a:lnTo>
                      <a:pt x="17" y="90"/>
                    </a:lnTo>
                    <a:lnTo>
                      <a:pt x="0" y="81"/>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30786" name="Freeform 241"/>
              <p:cNvSpPr>
                <a:spLocks/>
              </p:cNvSpPr>
              <p:nvPr/>
            </p:nvSpPr>
            <p:spPr bwMode="auto">
              <a:xfrm flipH="1">
                <a:off x="2843" y="3395"/>
                <a:ext cx="99" cy="166"/>
              </a:xfrm>
              <a:custGeom>
                <a:avLst/>
                <a:gdLst>
                  <a:gd name="T0" fmla="*/ 0 w 99"/>
                  <a:gd name="T1" fmla="*/ 81 h 166"/>
                  <a:gd name="T2" fmla="*/ 0 w 99"/>
                  <a:gd name="T3" fmla="*/ 0 h 166"/>
                  <a:gd name="T4" fmla="*/ 27 w 99"/>
                  <a:gd name="T5" fmla="*/ 7 h 166"/>
                  <a:gd name="T6" fmla="*/ 59 w 99"/>
                  <a:gd name="T7" fmla="*/ 30 h 166"/>
                  <a:gd name="T8" fmla="*/ 83 w 99"/>
                  <a:gd name="T9" fmla="*/ 61 h 166"/>
                  <a:gd name="T10" fmla="*/ 99 w 99"/>
                  <a:gd name="T11" fmla="*/ 99 h 166"/>
                  <a:gd name="T12" fmla="*/ 99 w 99"/>
                  <a:gd name="T13" fmla="*/ 138 h 166"/>
                  <a:gd name="T14" fmla="*/ 93 w 99"/>
                  <a:gd name="T15" fmla="*/ 166 h 166"/>
                  <a:gd name="T16" fmla="*/ 36 w 99"/>
                  <a:gd name="T17" fmla="*/ 138 h 166"/>
                  <a:gd name="T18" fmla="*/ 36 w 99"/>
                  <a:gd name="T19" fmla="*/ 123 h 166"/>
                  <a:gd name="T20" fmla="*/ 27 w 99"/>
                  <a:gd name="T21" fmla="*/ 102 h 166"/>
                  <a:gd name="T22" fmla="*/ 17 w 99"/>
                  <a:gd name="T23" fmla="*/ 90 h 166"/>
                  <a:gd name="T24" fmla="*/ 0 w 99"/>
                  <a:gd name="T25" fmla="*/ 81 h 1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9"/>
                  <a:gd name="T40" fmla="*/ 0 h 166"/>
                  <a:gd name="T41" fmla="*/ 99 w 99"/>
                  <a:gd name="T42" fmla="*/ 166 h 16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9" h="166">
                    <a:moveTo>
                      <a:pt x="0" y="81"/>
                    </a:moveTo>
                    <a:lnTo>
                      <a:pt x="0" y="0"/>
                    </a:lnTo>
                    <a:lnTo>
                      <a:pt x="27" y="7"/>
                    </a:lnTo>
                    <a:lnTo>
                      <a:pt x="59" y="30"/>
                    </a:lnTo>
                    <a:lnTo>
                      <a:pt x="83" y="61"/>
                    </a:lnTo>
                    <a:lnTo>
                      <a:pt x="99" y="99"/>
                    </a:lnTo>
                    <a:lnTo>
                      <a:pt x="99" y="138"/>
                    </a:lnTo>
                    <a:lnTo>
                      <a:pt x="93" y="166"/>
                    </a:lnTo>
                    <a:lnTo>
                      <a:pt x="36" y="138"/>
                    </a:lnTo>
                    <a:lnTo>
                      <a:pt x="36" y="123"/>
                    </a:lnTo>
                    <a:lnTo>
                      <a:pt x="27" y="102"/>
                    </a:lnTo>
                    <a:lnTo>
                      <a:pt x="17" y="90"/>
                    </a:lnTo>
                    <a:lnTo>
                      <a:pt x="0" y="81"/>
                    </a:lnTo>
                    <a:close/>
                  </a:path>
                </a:pathLst>
              </a:custGeom>
              <a:solidFill>
                <a:srgbClr val="FFCC99"/>
              </a:solidFill>
              <a:ln w="12700">
                <a:solidFill>
                  <a:schemeClr val="bg1"/>
                </a:solidFill>
                <a:round/>
                <a:headEnd/>
                <a:tailEnd/>
              </a:ln>
            </p:spPr>
            <p:txBody>
              <a:bodyPr lIns="0" tIns="0" rIns="0" bIns="0" anchor="ctr">
                <a:spAutoFit/>
              </a:bodyPr>
              <a:lstStyle/>
              <a:p>
                <a:endParaRPr lang="en-US"/>
              </a:p>
            </p:txBody>
          </p:sp>
          <p:sp>
            <p:nvSpPr>
              <p:cNvPr id="30787" name="Freeform 242"/>
              <p:cNvSpPr>
                <a:spLocks/>
              </p:cNvSpPr>
              <p:nvPr/>
            </p:nvSpPr>
            <p:spPr bwMode="auto">
              <a:xfrm>
                <a:off x="2879" y="3575"/>
                <a:ext cx="177" cy="72"/>
              </a:xfrm>
              <a:custGeom>
                <a:avLst/>
                <a:gdLst>
                  <a:gd name="T0" fmla="*/ 128 w 177"/>
                  <a:gd name="T1" fmla="*/ 5 h 68"/>
                  <a:gd name="T2" fmla="*/ 177 w 177"/>
                  <a:gd name="T3" fmla="*/ 59 h 68"/>
                  <a:gd name="T4" fmla="*/ 159 w 177"/>
                  <a:gd name="T5" fmla="*/ 90 h 68"/>
                  <a:gd name="T6" fmla="*/ 137 w 177"/>
                  <a:gd name="T7" fmla="*/ 110 h 68"/>
                  <a:gd name="T8" fmla="*/ 105 w 177"/>
                  <a:gd name="T9" fmla="*/ 127 h 68"/>
                  <a:gd name="T10" fmla="*/ 60 w 177"/>
                  <a:gd name="T11" fmla="*/ 116 h 68"/>
                  <a:gd name="T12" fmla="*/ 26 w 177"/>
                  <a:gd name="T13" fmla="*/ 101 h 68"/>
                  <a:gd name="T14" fmla="*/ 0 w 177"/>
                  <a:gd name="T15" fmla="*/ 65 h 68"/>
                  <a:gd name="T16" fmla="*/ 53 w 177"/>
                  <a:gd name="T17" fmla="*/ 0 h 68"/>
                  <a:gd name="T18" fmla="*/ 66 w 177"/>
                  <a:gd name="T19" fmla="*/ 7 h 68"/>
                  <a:gd name="T20" fmla="*/ 86 w 177"/>
                  <a:gd name="T21" fmla="*/ 22 h 68"/>
                  <a:gd name="T22" fmla="*/ 105 w 177"/>
                  <a:gd name="T23" fmla="*/ 22 h 68"/>
                  <a:gd name="T24" fmla="*/ 128 w 177"/>
                  <a:gd name="T25" fmla="*/ 5 h 6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7"/>
                  <a:gd name="T40" fmla="*/ 0 h 68"/>
                  <a:gd name="T41" fmla="*/ 177 w 177"/>
                  <a:gd name="T42" fmla="*/ 68 h 6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7" h="68">
                    <a:moveTo>
                      <a:pt x="128" y="5"/>
                    </a:moveTo>
                    <a:lnTo>
                      <a:pt x="177" y="32"/>
                    </a:lnTo>
                    <a:lnTo>
                      <a:pt x="159" y="48"/>
                    </a:lnTo>
                    <a:lnTo>
                      <a:pt x="137" y="59"/>
                    </a:lnTo>
                    <a:lnTo>
                      <a:pt x="105" y="68"/>
                    </a:lnTo>
                    <a:lnTo>
                      <a:pt x="60" y="62"/>
                    </a:lnTo>
                    <a:lnTo>
                      <a:pt x="26" y="54"/>
                    </a:lnTo>
                    <a:lnTo>
                      <a:pt x="0" y="35"/>
                    </a:lnTo>
                    <a:lnTo>
                      <a:pt x="53" y="0"/>
                    </a:lnTo>
                    <a:lnTo>
                      <a:pt x="66" y="7"/>
                    </a:lnTo>
                    <a:lnTo>
                      <a:pt x="86" y="11"/>
                    </a:lnTo>
                    <a:lnTo>
                      <a:pt x="105" y="11"/>
                    </a:lnTo>
                    <a:lnTo>
                      <a:pt x="128" y="5"/>
                    </a:lnTo>
                    <a:close/>
                  </a:path>
                </a:pathLst>
              </a:custGeom>
              <a:solidFill>
                <a:schemeClr val="tx1"/>
              </a:solidFill>
              <a:ln w="12700">
                <a:solidFill>
                  <a:schemeClr val="bg1"/>
                </a:solidFill>
                <a:round/>
                <a:headEnd/>
                <a:tailEnd/>
              </a:ln>
            </p:spPr>
            <p:txBody>
              <a:bodyPr lIns="0" tIns="0" rIns="0" bIns="0" anchor="ctr">
                <a:spAutoFit/>
              </a:bodyPr>
              <a:lstStyle/>
              <a:p>
                <a:endParaRPr lang="en-US"/>
              </a:p>
            </p:txBody>
          </p:sp>
        </p:grpSp>
      </p:grpSp>
      <p:grpSp>
        <p:nvGrpSpPr>
          <p:cNvPr id="30766" name="Group 243"/>
          <p:cNvGrpSpPr>
            <a:grpSpLocks/>
          </p:cNvGrpSpPr>
          <p:nvPr/>
        </p:nvGrpSpPr>
        <p:grpSpPr bwMode="auto">
          <a:xfrm>
            <a:off x="6072188" y="3173413"/>
            <a:ext cx="334962" cy="304800"/>
            <a:chOff x="1929" y="2960"/>
            <a:chExt cx="728" cy="665"/>
          </a:xfrm>
        </p:grpSpPr>
        <p:sp>
          <p:nvSpPr>
            <p:cNvPr id="30776" name="AutoShape 244"/>
            <p:cNvSpPr>
              <a:spLocks noChangeArrowheads="1"/>
            </p:cNvSpPr>
            <p:nvPr/>
          </p:nvSpPr>
          <p:spPr bwMode="auto">
            <a:xfrm>
              <a:off x="1929" y="2960"/>
              <a:ext cx="620" cy="620"/>
            </a:xfrm>
            <a:prstGeom prst="smileyFace">
              <a:avLst>
                <a:gd name="adj" fmla="val 153"/>
              </a:avLst>
            </a:prstGeom>
            <a:solidFill>
              <a:srgbClr val="FFCC99"/>
            </a:solidFill>
            <a:ln w="12700">
              <a:solidFill>
                <a:srgbClr val="000000"/>
              </a:solidFill>
              <a:round/>
              <a:headEnd/>
              <a:tailEnd/>
            </a:ln>
          </p:spPr>
          <p:txBody>
            <a:bodyPr wrap="none" anchor="ctr"/>
            <a:lstStyle/>
            <a:p>
              <a:endParaRPr lang="en-US"/>
            </a:p>
          </p:txBody>
        </p:sp>
        <p:grpSp>
          <p:nvGrpSpPr>
            <p:cNvPr id="30777" name="Group 245"/>
            <p:cNvGrpSpPr>
              <a:grpSpLocks/>
            </p:cNvGrpSpPr>
            <p:nvPr/>
          </p:nvGrpSpPr>
          <p:grpSpPr bwMode="auto">
            <a:xfrm>
              <a:off x="2328" y="3296"/>
              <a:ext cx="329" cy="329"/>
              <a:chOff x="2806" y="3358"/>
              <a:chExt cx="329" cy="329"/>
            </a:xfrm>
          </p:grpSpPr>
          <p:sp>
            <p:nvSpPr>
              <p:cNvPr id="30778" name="Oval 246"/>
              <p:cNvSpPr>
                <a:spLocks noChangeArrowheads="1"/>
              </p:cNvSpPr>
              <p:nvPr/>
            </p:nvSpPr>
            <p:spPr bwMode="auto">
              <a:xfrm>
                <a:off x="2806" y="3358"/>
                <a:ext cx="329" cy="329"/>
              </a:xfrm>
              <a:prstGeom prst="ellipse">
                <a:avLst/>
              </a:prstGeom>
              <a:solidFill>
                <a:srgbClr val="D39E54"/>
              </a:solidFill>
              <a:ln w="28575" algn="ctr">
                <a:solidFill>
                  <a:schemeClr val="bg1"/>
                </a:solidFill>
                <a:round/>
                <a:headEnd/>
                <a:tailEnd/>
              </a:ln>
            </p:spPr>
            <p:txBody>
              <a:bodyPr wrap="none" lIns="0" tIns="0" rIns="0" bIns="0" anchor="ctr">
                <a:spAutoFit/>
              </a:bodyPr>
              <a:lstStyle/>
              <a:p>
                <a:endParaRPr lang="en-US"/>
              </a:p>
            </p:txBody>
          </p:sp>
          <p:sp>
            <p:nvSpPr>
              <p:cNvPr id="30779" name="Freeform 247"/>
              <p:cNvSpPr>
                <a:spLocks/>
              </p:cNvSpPr>
              <p:nvPr/>
            </p:nvSpPr>
            <p:spPr bwMode="auto">
              <a:xfrm>
                <a:off x="2999" y="3399"/>
                <a:ext cx="99" cy="166"/>
              </a:xfrm>
              <a:custGeom>
                <a:avLst/>
                <a:gdLst>
                  <a:gd name="T0" fmla="*/ 0 w 99"/>
                  <a:gd name="T1" fmla="*/ 81 h 166"/>
                  <a:gd name="T2" fmla="*/ 0 w 99"/>
                  <a:gd name="T3" fmla="*/ 0 h 166"/>
                  <a:gd name="T4" fmla="*/ 27 w 99"/>
                  <a:gd name="T5" fmla="*/ 7 h 166"/>
                  <a:gd name="T6" fmla="*/ 59 w 99"/>
                  <a:gd name="T7" fmla="*/ 30 h 166"/>
                  <a:gd name="T8" fmla="*/ 83 w 99"/>
                  <a:gd name="T9" fmla="*/ 61 h 166"/>
                  <a:gd name="T10" fmla="*/ 99 w 99"/>
                  <a:gd name="T11" fmla="*/ 99 h 166"/>
                  <a:gd name="T12" fmla="*/ 99 w 99"/>
                  <a:gd name="T13" fmla="*/ 138 h 166"/>
                  <a:gd name="T14" fmla="*/ 93 w 99"/>
                  <a:gd name="T15" fmla="*/ 166 h 166"/>
                  <a:gd name="T16" fmla="*/ 36 w 99"/>
                  <a:gd name="T17" fmla="*/ 138 h 166"/>
                  <a:gd name="T18" fmla="*/ 36 w 99"/>
                  <a:gd name="T19" fmla="*/ 123 h 166"/>
                  <a:gd name="T20" fmla="*/ 27 w 99"/>
                  <a:gd name="T21" fmla="*/ 102 h 166"/>
                  <a:gd name="T22" fmla="*/ 17 w 99"/>
                  <a:gd name="T23" fmla="*/ 90 h 166"/>
                  <a:gd name="T24" fmla="*/ 0 w 99"/>
                  <a:gd name="T25" fmla="*/ 81 h 1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9"/>
                  <a:gd name="T40" fmla="*/ 0 h 166"/>
                  <a:gd name="T41" fmla="*/ 99 w 99"/>
                  <a:gd name="T42" fmla="*/ 166 h 16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9" h="166">
                    <a:moveTo>
                      <a:pt x="0" y="81"/>
                    </a:moveTo>
                    <a:lnTo>
                      <a:pt x="0" y="0"/>
                    </a:lnTo>
                    <a:lnTo>
                      <a:pt x="27" y="7"/>
                    </a:lnTo>
                    <a:lnTo>
                      <a:pt x="59" y="30"/>
                    </a:lnTo>
                    <a:lnTo>
                      <a:pt x="83" y="61"/>
                    </a:lnTo>
                    <a:lnTo>
                      <a:pt x="99" y="99"/>
                    </a:lnTo>
                    <a:lnTo>
                      <a:pt x="99" y="138"/>
                    </a:lnTo>
                    <a:lnTo>
                      <a:pt x="93" y="166"/>
                    </a:lnTo>
                    <a:lnTo>
                      <a:pt x="36" y="138"/>
                    </a:lnTo>
                    <a:lnTo>
                      <a:pt x="36" y="123"/>
                    </a:lnTo>
                    <a:lnTo>
                      <a:pt x="27" y="102"/>
                    </a:lnTo>
                    <a:lnTo>
                      <a:pt x="17" y="90"/>
                    </a:lnTo>
                    <a:lnTo>
                      <a:pt x="0" y="81"/>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30780" name="Freeform 248"/>
              <p:cNvSpPr>
                <a:spLocks/>
              </p:cNvSpPr>
              <p:nvPr/>
            </p:nvSpPr>
            <p:spPr bwMode="auto">
              <a:xfrm flipH="1">
                <a:off x="2843" y="3395"/>
                <a:ext cx="99" cy="166"/>
              </a:xfrm>
              <a:custGeom>
                <a:avLst/>
                <a:gdLst>
                  <a:gd name="T0" fmla="*/ 0 w 99"/>
                  <a:gd name="T1" fmla="*/ 81 h 166"/>
                  <a:gd name="T2" fmla="*/ 0 w 99"/>
                  <a:gd name="T3" fmla="*/ 0 h 166"/>
                  <a:gd name="T4" fmla="*/ 27 w 99"/>
                  <a:gd name="T5" fmla="*/ 7 h 166"/>
                  <a:gd name="T6" fmla="*/ 59 w 99"/>
                  <a:gd name="T7" fmla="*/ 30 h 166"/>
                  <a:gd name="T8" fmla="*/ 83 w 99"/>
                  <a:gd name="T9" fmla="*/ 61 h 166"/>
                  <a:gd name="T10" fmla="*/ 99 w 99"/>
                  <a:gd name="T11" fmla="*/ 99 h 166"/>
                  <a:gd name="T12" fmla="*/ 99 w 99"/>
                  <a:gd name="T13" fmla="*/ 138 h 166"/>
                  <a:gd name="T14" fmla="*/ 93 w 99"/>
                  <a:gd name="T15" fmla="*/ 166 h 166"/>
                  <a:gd name="T16" fmla="*/ 36 w 99"/>
                  <a:gd name="T17" fmla="*/ 138 h 166"/>
                  <a:gd name="T18" fmla="*/ 36 w 99"/>
                  <a:gd name="T19" fmla="*/ 123 h 166"/>
                  <a:gd name="T20" fmla="*/ 27 w 99"/>
                  <a:gd name="T21" fmla="*/ 102 h 166"/>
                  <a:gd name="T22" fmla="*/ 17 w 99"/>
                  <a:gd name="T23" fmla="*/ 90 h 166"/>
                  <a:gd name="T24" fmla="*/ 0 w 99"/>
                  <a:gd name="T25" fmla="*/ 81 h 1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9"/>
                  <a:gd name="T40" fmla="*/ 0 h 166"/>
                  <a:gd name="T41" fmla="*/ 99 w 99"/>
                  <a:gd name="T42" fmla="*/ 166 h 16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9" h="166">
                    <a:moveTo>
                      <a:pt x="0" y="81"/>
                    </a:moveTo>
                    <a:lnTo>
                      <a:pt x="0" y="0"/>
                    </a:lnTo>
                    <a:lnTo>
                      <a:pt x="27" y="7"/>
                    </a:lnTo>
                    <a:lnTo>
                      <a:pt x="59" y="30"/>
                    </a:lnTo>
                    <a:lnTo>
                      <a:pt x="83" y="61"/>
                    </a:lnTo>
                    <a:lnTo>
                      <a:pt x="99" y="99"/>
                    </a:lnTo>
                    <a:lnTo>
                      <a:pt x="99" y="138"/>
                    </a:lnTo>
                    <a:lnTo>
                      <a:pt x="93" y="166"/>
                    </a:lnTo>
                    <a:lnTo>
                      <a:pt x="36" y="138"/>
                    </a:lnTo>
                    <a:lnTo>
                      <a:pt x="36" y="123"/>
                    </a:lnTo>
                    <a:lnTo>
                      <a:pt x="27" y="102"/>
                    </a:lnTo>
                    <a:lnTo>
                      <a:pt x="17" y="90"/>
                    </a:lnTo>
                    <a:lnTo>
                      <a:pt x="0" y="81"/>
                    </a:lnTo>
                    <a:close/>
                  </a:path>
                </a:pathLst>
              </a:custGeom>
              <a:solidFill>
                <a:srgbClr val="FFCC99"/>
              </a:solidFill>
              <a:ln w="12700">
                <a:solidFill>
                  <a:schemeClr val="bg1"/>
                </a:solidFill>
                <a:round/>
                <a:headEnd/>
                <a:tailEnd/>
              </a:ln>
            </p:spPr>
            <p:txBody>
              <a:bodyPr lIns="0" tIns="0" rIns="0" bIns="0" anchor="ctr">
                <a:spAutoFit/>
              </a:bodyPr>
              <a:lstStyle/>
              <a:p>
                <a:endParaRPr lang="en-US"/>
              </a:p>
            </p:txBody>
          </p:sp>
          <p:sp>
            <p:nvSpPr>
              <p:cNvPr id="30781" name="Freeform 249"/>
              <p:cNvSpPr>
                <a:spLocks/>
              </p:cNvSpPr>
              <p:nvPr/>
            </p:nvSpPr>
            <p:spPr bwMode="auto">
              <a:xfrm>
                <a:off x="2879" y="3575"/>
                <a:ext cx="177" cy="72"/>
              </a:xfrm>
              <a:custGeom>
                <a:avLst/>
                <a:gdLst>
                  <a:gd name="T0" fmla="*/ 128 w 177"/>
                  <a:gd name="T1" fmla="*/ 5 h 68"/>
                  <a:gd name="T2" fmla="*/ 177 w 177"/>
                  <a:gd name="T3" fmla="*/ 59 h 68"/>
                  <a:gd name="T4" fmla="*/ 159 w 177"/>
                  <a:gd name="T5" fmla="*/ 90 h 68"/>
                  <a:gd name="T6" fmla="*/ 137 w 177"/>
                  <a:gd name="T7" fmla="*/ 110 h 68"/>
                  <a:gd name="T8" fmla="*/ 105 w 177"/>
                  <a:gd name="T9" fmla="*/ 127 h 68"/>
                  <a:gd name="T10" fmla="*/ 60 w 177"/>
                  <a:gd name="T11" fmla="*/ 116 h 68"/>
                  <a:gd name="T12" fmla="*/ 26 w 177"/>
                  <a:gd name="T13" fmla="*/ 101 h 68"/>
                  <a:gd name="T14" fmla="*/ 0 w 177"/>
                  <a:gd name="T15" fmla="*/ 65 h 68"/>
                  <a:gd name="T16" fmla="*/ 53 w 177"/>
                  <a:gd name="T17" fmla="*/ 0 h 68"/>
                  <a:gd name="T18" fmla="*/ 66 w 177"/>
                  <a:gd name="T19" fmla="*/ 7 h 68"/>
                  <a:gd name="T20" fmla="*/ 86 w 177"/>
                  <a:gd name="T21" fmla="*/ 22 h 68"/>
                  <a:gd name="T22" fmla="*/ 105 w 177"/>
                  <a:gd name="T23" fmla="*/ 22 h 68"/>
                  <a:gd name="T24" fmla="*/ 128 w 177"/>
                  <a:gd name="T25" fmla="*/ 5 h 6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7"/>
                  <a:gd name="T40" fmla="*/ 0 h 68"/>
                  <a:gd name="T41" fmla="*/ 177 w 177"/>
                  <a:gd name="T42" fmla="*/ 68 h 6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7" h="68">
                    <a:moveTo>
                      <a:pt x="128" y="5"/>
                    </a:moveTo>
                    <a:lnTo>
                      <a:pt x="177" y="32"/>
                    </a:lnTo>
                    <a:lnTo>
                      <a:pt x="159" y="48"/>
                    </a:lnTo>
                    <a:lnTo>
                      <a:pt x="137" y="59"/>
                    </a:lnTo>
                    <a:lnTo>
                      <a:pt x="105" y="68"/>
                    </a:lnTo>
                    <a:lnTo>
                      <a:pt x="60" y="62"/>
                    </a:lnTo>
                    <a:lnTo>
                      <a:pt x="26" y="54"/>
                    </a:lnTo>
                    <a:lnTo>
                      <a:pt x="0" y="35"/>
                    </a:lnTo>
                    <a:lnTo>
                      <a:pt x="53" y="0"/>
                    </a:lnTo>
                    <a:lnTo>
                      <a:pt x="66" y="7"/>
                    </a:lnTo>
                    <a:lnTo>
                      <a:pt x="86" y="11"/>
                    </a:lnTo>
                    <a:lnTo>
                      <a:pt x="105" y="11"/>
                    </a:lnTo>
                    <a:lnTo>
                      <a:pt x="128" y="5"/>
                    </a:lnTo>
                    <a:close/>
                  </a:path>
                </a:pathLst>
              </a:custGeom>
              <a:solidFill>
                <a:schemeClr val="tx1"/>
              </a:solidFill>
              <a:ln w="12700">
                <a:solidFill>
                  <a:schemeClr val="bg1"/>
                </a:solidFill>
                <a:round/>
                <a:headEnd/>
                <a:tailEnd/>
              </a:ln>
            </p:spPr>
            <p:txBody>
              <a:bodyPr lIns="0" tIns="0" rIns="0" bIns="0" anchor="ctr">
                <a:spAutoFit/>
              </a:bodyPr>
              <a:lstStyle/>
              <a:p>
                <a:endParaRPr lang="en-US"/>
              </a:p>
            </p:txBody>
          </p:sp>
        </p:grpSp>
      </p:grpSp>
      <p:grpSp>
        <p:nvGrpSpPr>
          <p:cNvPr id="30767" name="Group 250"/>
          <p:cNvGrpSpPr>
            <a:grpSpLocks/>
          </p:cNvGrpSpPr>
          <p:nvPr/>
        </p:nvGrpSpPr>
        <p:grpSpPr bwMode="auto">
          <a:xfrm>
            <a:off x="8035925" y="3140075"/>
            <a:ext cx="334963" cy="304800"/>
            <a:chOff x="1929" y="2960"/>
            <a:chExt cx="728" cy="665"/>
          </a:xfrm>
        </p:grpSpPr>
        <p:sp>
          <p:nvSpPr>
            <p:cNvPr id="30770" name="AutoShape 251"/>
            <p:cNvSpPr>
              <a:spLocks noChangeArrowheads="1"/>
            </p:cNvSpPr>
            <p:nvPr/>
          </p:nvSpPr>
          <p:spPr bwMode="auto">
            <a:xfrm>
              <a:off x="1929" y="2960"/>
              <a:ext cx="620" cy="620"/>
            </a:xfrm>
            <a:prstGeom prst="smileyFace">
              <a:avLst>
                <a:gd name="adj" fmla="val 153"/>
              </a:avLst>
            </a:prstGeom>
            <a:solidFill>
              <a:srgbClr val="FFCC99"/>
            </a:solidFill>
            <a:ln w="12700">
              <a:solidFill>
                <a:srgbClr val="000000"/>
              </a:solidFill>
              <a:round/>
              <a:headEnd/>
              <a:tailEnd/>
            </a:ln>
          </p:spPr>
          <p:txBody>
            <a:bodyPr wrap="none" anchor="ctr"/>
            <a:lstStyle/>
            <a:p>
              <a:endParaRPr lang="en-US"/>
            </a:p>
          </p:txBody>
        </p:sp>
        <p:grpSp>
          <p:nvGrpSpPr>
            <p:cNvPr id="30771" name="Group 252"/>
            <p:cNvGrpSpPr>
              <a:grpSpLocks/>
            </p:cNvGrpSpPr>
            <p:nvPr/>
          </p:nvGrpSpPr>
          <p:grpSpPr bwMode="auto">
            <a:xfrm>
              <a:off x="2328" y="3296"/>
              <a:ext cx="329" cy="329"/>
              <a:chOff x="2806" y="3358"/>
              <a:chExt cx="329" cy="329"/>
            </a:xfrm>
          </p:grpSpPr>
          <p:sp>
            <p:nvSpPr>
              <p:cNvPr id="30772" name="Oval 253"/>
              <p:cNvSpPr>
                <a:spLocks noChangeArrowheads="1"/>
              </p:cNvSpPr>
              <p:nvPr/>
            </p:nvSpPr>
            <p:spPr bwMode="auto">
              <a:xfrm>
                <a:off x="2806" y="3358"/>
                <a:ext cx="329" cy="329"/>
              </a:xfrm>
              <a:prstGeom prst="ellipse">
                <a:avLst/>
              </a:prstGeom>
              <a:solidFill>
                <a:srgbClr val="D39E54"/>
              </a:solidFill>
              <a:ln w="28575" algn="ctr">
                <a:solidFill>
                  <a:schemeClr val="bg1"/>
                </a:solidFill>
                <a:round/>
                <a:headEnd/>
                <a:tailEnd/>
              </a:ln>
            </p:spPr>
            <p:txBody>
              <a:bodyPr wrap="none" lIns="0" tIns="0" rIns="0" bIns="0" anchor="ctr">
                <a:spAutoFit/>
              </a:bodyPr>
              <a:lstStyle/>
              <a:p>
                <a:endParaRPr lang="en-US"/>
              </a:p>
            </p:txBody>
          </p:sp>
          <p:sp>
            <p:nvSpPr>
              <p:cNvPr id="30773" name="Freeform 254"/>
              <p:cNvSpPr>
                <a:spLocks/>
              </p:cNvSpPr>
              <p:nvPr/>
            </p:nvSpPr>
            <p:spPr bwMode="auto">
              <a:xfrm>
                <a:off x="2999" y="3399"/>
                <a:ext cx="99" cy="166"/>
              </a:xfrm>
              <a:custGeom>
                <a:avLst/>
                <a:gdLst>
                  <a:gd name="T0" fmla="*/ 0 w 99"/>
                  <a:gd name="T1" fmla="*/ 81 h 166"/>
                  <a:gd name="T2" fmla="*/ 0 w 99"/>
                  <a:gd name="T3" fmla="*/ 0 h 166"/>
                  <a:gd name="T4" fmla="*/ 27 w 99"/>
                  <a:gd name="T5" fmla="*/ 7 h 166"/>
                  <a:gd name="T6" fmla="*/ 59 w 99"/>
                  <a:gd name="T7" fmla="*/ 30 h 166"/>
                  <a:gd name="T8" fmla="*/ 83 w 99"/>
                  <a:gd name="T9" fmla="*/ 61 h 166"/>
                  <a:gd name="T10" fmla="*/ 99 w 99"/>
                  <a:gd name="T11" fmla="*/ 99 h 166"/>
                  <a:gd name="T12" fmla="*/ 99 w 99"/>
                  <a:gd name="T13" fmla="*/ 138 h 166"/>
                  <a:gd name="T14" fmla="*/ 93 w 99"/>
                  <a:gd name="T15" fmla="*/ 166 h 166"/>
                  <a:gd name="T16" fmla="*/ 36 w 99"/>
                  <a:gd name="T17" fmla="*/ 138 h 166"/>
                  <a:gd name="T18" fmla="*/ 36 w 99"/>
                  <a:gd name="T19" fmla="*/ 123 h 166"/>
                  <a:gd name="T20" fmla="*/ 27 w 99"/>
                  <a:gd name="T21" fmla="*/ 102 h 166"/>
                  <a:gd name="T22" fmla="*/ 17 w 99"/>
                  <a:gd name="T23" fmla="*/ 90 h 166"/>
                  <a:gd name="T24" fmla="*/ 0 w 99"/>
                  <a:gd name="T25" fmla="*/ 81 h 1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9"/>
                  <a:gd name="T40" fmla="*/ 0 h 166"/>
                  <a:gd name="T41" fmla="*/ 99 w 99"/>
                  <a:gd name="T42" fmla="*/ 166 h 16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9" h="166">
                    <a:moveTo>
                      <a:pt x="0" y="81"/>
                    </a:moveTo>
                    <a:lnTo>
                      <a:pt x="0" y="0"/>
                    </a:lnTo>
                    <a:lnTo>
                      <a:pt x="27" y="7"/>
                    </a:lnTo>
                    <a:lnTo>
                      <a:pt x="59" y="30"/>
                    </a:lnTo>
                    <a:lnTo>
                      <a:pt x="83" y="61"/>
                    </a:lnTo>
                    <a:lnTo>
                      <a:pt x="99" y="99"/>
                    </a:lnTo>
                    <a:lnTo>
                      <a:pt x="99" y="138"/>
                    </a:lnTo>
                    <a:lnTo>
                      <a:pt x="93" y="166"/>
                    </a:lnTo>
                    <a:lnTo>
                      <a:pt x="36" y="138"/>
                    </a:lnTo>
                    <a:lnTo>
                      <a:pt x="36" y="123"/>
                    </a:lnTo>
                    <a:lnTo>
                      <a:pt x="27" y="102"/>
                    </a:lnTo>
                    <a:lnTo>
                      <a:pt x="17" y="90"/>
                    </a:lnTo>
                    <a:lnTo>
                      <a:pt x="0" y="81"/>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30774" name="Freeform 255"/>
              <p:cNvSpPr>
                <a:spLocks/>
              </p:cNvSpPr>
              <p:nvPr/>
            </p:nvSpPr>
            <p:spPr bwMode="auto">
              <a:xfrm flipH="1">
                <a:off x="2843" y="3395"/>
                <a:ext cx="99" cy="166"/>
              </a:xfrm>
              <a:custGeom>
                <a:avLst/>
                <a:gdLst>
                  <a:gd name="T0" fmla="*/ 0 w 99"/>
                  <a:gd name="T1" fmla="*/ 81 h 166"/>
                  <a:gd name="T2" fmla="*/ 0 w 99"/>
                  <a:gd name="T3" fmla="*/ 0 h 166"/>
                  <a:gd name="T4" fmla="*/ 27 w 99"/>
                  <a:gd name="T5" fmla="*/ 7 h 166"/>
                  <a:gd name="T6" fmla="*/ 59 w 99"/>
                  <a:gd name="T7" fmla="*/ 30 h 166"/>
                  <a:gd name="T8" fmla="*/ 83 w 99"/>
                  <a:gd name="T9" fmla="*/ 61 h 166"/>
                  <a:gd name="T10" fmla="*/ 99 w 99"/>
                  <a:gd name="T11" fmla="*/ 99 h 166"/>
                  <a:gd name="T12" fmla="*/ 99 w 99"/>
                  <a:gd name="T13" fmla="*/ 138 h 166"/>
                  <a:gd name="T14" fmla="*/ 93 w 99"/>
                  <a:gd name="T15" fmla="*/ 166 h 166"/>
                  <a:gd name="T16" fmla="*/ 36 w 99"/>
                  <a:gd name="T17" fmla="*/ 138 h 166"/>
                  <a:gd name="T18" fmla="*/ 36 w 99"/>
                  <a:gd name="T19" fmla="*/ 123 h 166"/>
                  <a:gd name="T20" fmla="*/ 27 w 99"/>
                  <a:gd name="T21" fmla="*/ 102 h 166"/>
                  <a:gd name="T22" fmla="*/ 17 w 99"/>
                  <a:gd name="T23" fmla="*/ 90 h 166"/>
                  <a:gd name="T24" fmla="*/ 0 w 99"/>
                  <a:gd name="T25" fmla="*/ 81 h 1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9"/>
                  <a:gd name="T40" fmla="*/ 0 h 166"/>
                  <a:gd name="T41" fmla="*/ 99 w 99"/>
                  <a:gd name="T42" fmla="*/ 166 h 16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9" h="166">
                    <a:moveTo>
                      <a:pt x="0" y="81"/>
                    </a:moveTo>
                    <a:lnTo>
                      <a:pt x="0" y="0"/>
                    </a:lnTo>
                    <a:lnTo>
                      <a:pt x="27" y="7"/>
                    </a:lnTo>
                    <a:lnTo>
                      <a:pt x="59" y="30"/>
                    </a:lnTo>
                    <a:lnTo>
                      <a:pt x="83" y="61"/>
                    </a:lnTo>
                    <a:lnTo>
                      <a:pt x="99" y="99"/>
                    </a:lnTo>
                    <a:lnTo>
                      <a:pt x="99" y="138"/>
                    </a:lnTo>
                    <a:lnTo>
                      <a:pt x="93" y="166"/>
                    </a:lnTo>
                    <a:lnTo>
                      <a:pt x="36" y="138"/>
                    </a:lnTo>
                    <a:lnTo>
                      <a:pt x="36" y="123"/>
                    </a:lnTo>
                    <a:lnTo>
                      <a:pt x="27" y="102"/>
                    </a:lnTo>
                    <a:lnTo>
                      <a:pt x="17" y="90"/>
                    </a:lnTo>
                    <a:lnTo>
                      <a:pt x="0" y="81"/>
                    </a:lnTo>
                    <a:close/>
                  </a:path>
                </a:pathLst>
              </a:custGeom>
              <a:solidFill>
                <a:srgbClr val="FFCC99"/>
              </a:solidFill>
              <a:ln w="12700">
                <a:solidFill>
                  <a:schemeClr val="bg1"/>
                </a:solidFill>
                <a:round/>
                <a:headEnd/>
                <a:tailEnd/>
              </a:ln>
            </p:spPr>
            <p:txBody>
              <a:bodyPr lIns="0" tIns="0" rIns="0" bIns="0" anchor="ctr">
                <a:spAutoFit/>
              </a:bodyPr>
              <a:lstStyle/>
              <a:p>
                <a:endParaRPr lang="en-US"/>
              </a:p>
            </p:txBody>
          </p:sp>
          <p:sp>
            <p:nvSpPr>
              <p:cNvPr id="30775" name="Freeform 256"/>
              <p:cNvSpPr>
                <a:spLocks/>
              </p:cNvSpPr>
              <p:nvPr/>
            </p:nvSpPr>
            <p:spPr bwMode="auto">
              <a:xfrm>
                <a:off x="2879" y="3575"/>
                <a:ext cx="177" cy="72"/>
              </a:xfrm>
              <a:custGeom>
                <a:avLst/>
                <a:gdLst>
                  <a:gd name="T0" fmla="*/ 128 w 177"/>
                  <a:gd name="T1" fmla="*/ 5 h 68"/>
                  <a:gd name="T2" fmla="*/ 177 w 177"/>
                  <a:gd name="T3" fmla="*/ 59 h 68"/>
                  <a:gd name="T4" fmla="*/ 159 w 177"/>
                  <a:gd name="T5" fmla="*/ 90 h 68"/>
                  <a:gd name="T6" fmla="*/ 137 w 177"/>
                  <a:gd name="T7" fmla="*/ 110 h 68"/>
                  <a:gd name="T8" fmla="*/ 105 w 177"/>
                  <a:gd name="T9" fmla="*/ 127 h 68"/>
                  <a:gd name="T10" fmla="*/ 60 w 177"/>
                  <a:gd name="T11" fmla="*/ 116 h 68"/>
                  <a:gd name="T12" fmla="*/ 26 w 177"/>
                  <a:gd name="T13" fmla="*/ 101 h 68"/>
                  <a:gd name="T14" fmla="*/ 0 w 177"/>
                  <a:gd name="T15" fmla="*/ 65 h 68"/>
                  <a:gd name="T16" fmla="*/ 53 w 177"/>
                  <a:gd name="T17" fmla="*/ 0 h 68"/>
                  <a:gd name="T18" fmla="*/ 66 w 177"/>
                  <a:gd name="T19" fmla="*/ 7 h 68"/>
                  <a:gd name="T20" fmla="*/ 86 w 177"/>
                  <a:gd name="T21" fmla="*/ 22 h 68"/>
                  <a:gd name="T22" fmla="*/ 105 w 177"/>
                  <a:gd name="T23" fmla="*/ 22 h 68"/>
                  <a:gd name="T24" fmla="*/ 128 w 177"/>
                  <a:gd name="T25" fmla="*/ 5 h 6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7"/>
                  <a:gd name="T40" fmla="*/ 0 h 68"/>
                  <a:gd name="T41" fmla="*/ 177 w 177"/>
                  <a:gd name="T42" fmla="*/ 68 h 6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7" h="68">
                    <a:moveTo>
                      <a:pt x="128" y="5"/>
                    </a:moveTo>
                    <a:lnTo>
                      <a:pt x="177" y="32"/>
                    </a:lnTo>
                    <a:lnTo>
                      <a:pt x="159" y="48"/>
                    </a:lnTo>
                    <a:lnTo>
                      <a:pt x="137" y="59"/>
                    </a:lnTo>
                    <a:lnTo>
                      <a:pt x="105" y="68"/>
                    </a:lnTo>
                    <a:lnTo>
                      <a:pt x="60" y="62"/>
                    </a:lnTo>
                    <a:lnTo>
                      <a:pt x="26" y="54"/>
                    </a:lnTo>
                    <a:lnTo>
                      <a:pt x="0" y="35"/>
                    </a:lnTo>
                    <a:lnTo>
                      <a:pt x="53" y="0"/>
                    </a:lnTo>
                    <a:lnTo>
                      <a:pt x="66" y="7"/>
                    </a:lnTo>
                    <a:lnTo>
                      <a:pt x="86" y="11"/>
                    </a:lnTo>
                    <a:lnTo>
                      <a:pt x="105" y="11"/>
                    </a:lnTo>
                    <a:lnTo>
                      <a:pt x="128" y="5"/>
                    </a:lnTo>
                    <a:close/>
                  </a:path>
                </a:pathLst>
              </a:custGeom>
              <a:solidFill>
                <a:schemeClr val="tx1"/>
              </a:solidFill>
              <a:ln w="12700">
                <a:solidFill>
                  <a:schemeClr val="bg1"/>
                </a:solidFill>
                <a:round/>
                <a:headEnd/>
                <a:tailEnd/>
              </a:ln>
            </p:spPr>
            <p:txBody>
              <a:bodyPr lIns="0" tIns="0" rIns="0" bIns="0" anchor="ctr">
                <a:spAutoFit/>
              </a:bodyPr>
              <a:lstStyle/>
              <a:p>
                <a:endParaRPr lang="en-US"/>
              </a:p>
            </p:txBody>
          </p:sp>
        </p:grpSp>
      </p:grpSp>
      <p:sp>
        <p:nvSpPr>
          <p:cNvPr id="30768" name="Title 110"/>
          <p:cNvSpPr>
            <a:spLocks noGrp="1"/>
          </p:cNvSpPr>
          <p:nvPr>
            <p:ph type="title"/>
          </p:nvPr>
        </p:nvSpPr>
        <p:spPr/>
        <p:txBody>
          <a:bodyPr/>
          <a:lstStyle/>
          <a:p>
            <a:r>
              <a:rPr lang="en-US" smtClean="0"/>
              <a:t>Applying jobs to policies</a:t>
            </a:r>
            <a:br>
              <a:rPr lang="en-US" smtClean="0"/>
            </a:br>
            <a:endParaRPr lang="en-US" smtClean="0"/>
          </a:p>
        </p:txBody>
      </p:sp>
      <p:sp>
        <p:nvSpPr>
          <p:cNvPr id="30769" name="Content Placeholder 111"/>
          <p:cNvSpPr>
            <a:spLocks noGrp="1"/>
          </p:cNvSpPr>
          <p:nvPr>
            <p:ph idx="1"/>
          </p:nvPr>
        </p:nvSpPr>
        <p:spPr>
          <a:xfrm>
            <a:off x="519113" y="4862513"/>
            <a:ext cx="8318500" cy="1482725"/>
          </a:xfrm>
        </p:spPr>
        <p:txBody>
          <a:bodyPr/>
          <a:lstStyle/>
          <a:p>
            <a:pPr>
              <a:buFont typeface="Arial" charset="0"/>
              <a:buChar char="•"/>
            </a:pPr>
            <a:r>
              <a:rPr lang="en-US" smtClean="0"/>
              <a:t>When job becomes effective, it changes nature of policy</a:t>
            </a:r>
          </a:p>
          <a:p>
            <a:pPr>
              <a:buFont typeface="Arial" charset="0"/>
              <a:buChar char="•"/>
            </a:pPr>
            <a:r>
              <a:rPr lang="en-US" smtClean="0"/>
              <a:t>Each job has a transaction effective date</a:t>
            </a:r>
          </a:p>
          <a:p>
            <a:pPr>
              <a:buFont typeface="Arial" charset="0"/>
              <a:buChar char="•"/>
            </a:pPr>
            <a:r>
              <a:rPr lang="en-US" smtClean="0"/>
              <a:t>Transaction generally applies until end of the policy term</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Lesson outline</a:t>
            </a:r>
          </a:p>
        </p:txBody>
      </p:sp>
      <p:sp>
        <p:nvSpPr>
          <p:cNvPr id="5123" name="Rectangle 3"/>
          <p:cNvSpPr>
            <a:spLocks noGrp="1" noChangeArrowheads="1"/>
          </p:cNvSpPr>
          <p:nvPr>
            <p:ph idx="1"/>
          </p:nvPr>
        </p:nvSpPr>
        <p:spPr bwMode="gray"/>
        <p:txBody>
          <a:bodyPr/>
          <a:lstStyle/>
          <a:p>
            <a:pPr>
              <a:lnSpc>
                <a:spcPct val="150000"/>
              </a:lnSpc>
              <a:buFont typeface="Arial" charset="0"/>
              <a:buChar char="•"/>
            </a:pPr>
            <a:r>
              <a:rPr lang="en-US" sz="2800" smtClean="0"/>
              <a:t>Policy transactions</a:t>
            </a:r>
          </a:p>
          <a:p>
            <a:pPr>
              <a:lnSpc>
                <a:spcPct val="150000"/>
              </a:lnSpc>
              <a:buFont typeface="Arial" charset="0"/>
              <a:buChar char="•"/>
            </a:pPr>
            <a:r>
              <a:rPr lang="en-US" sz="2800" smtClean="0">
                <a:solidFill>
                  <a:srgbClr val="C0C0C0"/>
                </a:solidFill>
              </a:rPr>
              <a:t>Jobs</a:t>
            </a:r>
          </a:p>
          <a:p>
            <a:pPr>
              <a:lnSpc>
                <a:spcPct val="150000"/>
              </a:lnSpc>
              <a:buFont typeface="Arial" charset="0"/>
              <a:buChar char="•"/>
            </a:pPr>
            <a:r>
              <a:rPr lang="en-US" sz="2800" smtClean="0">
                <a:solidFill>
                  <a:schemeClr val="hlink"/>
                </a:solidFill>
              </a:rPr>
              <a:t>Representing policies</a:t>
            </a:r>
            <a:endParaRPr lang="en-US" sz="2800" smtClean="0">
              <a:solidFill>
                <a:srgbClr val="C0C0C0"/>
              </a:solidFill>
            </a:endParaRPr>
          </a:p>
          <a:p>
            <a:pPr>
              <a:lnSpc>
                <a:spcPct val="150000"/>
              </a:lnSpc>
              <a:buFont typeface="Arial" charset="0"/>
              <a:buChar char="•"/>
            </a:pPr>
            <a:r>
              <a:rPr lang="en-US" sz="2800" smtClean="0">
                <a:solidFill>
                  <a:srgbClr val="C0C0C0"/>
                </a:solidFill>
              </a:rPr>
              <a:t>Policy transaction graphs</a:t>
            </a:r>
          </a:p>
          <a:p>
            <a:pPr>
              <a:lnSpc>
                <a:spcPct val="150000"/>
              </a:lnSpc>
              <a:buFont typeface="Wingdings 3" pitchFamily="18" charset="2"/>
              <a:buNone/>
            </a:pPr>
            <a:endParaRPr lang="en-US" sz="2800" smtClean="0">
              <a:solidFill>
                <a:srgbClr val="C0C0C0"/>
              </a:solidFill>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0"/>
          <p:cNvSpPr>
            <a:spLocks noGrp="1" noChangeArrowheads="1"/>
          </p:cNvSpPr>
          <p:nvPr>
            <p:ph type="title" idx="4294967295"/>
          </p:nvPr>
        </p:nvSpPr>
        <p:spPr>
          <a:xfrm>
            <a:off x="360363" y="120650"/>
            <a:ext cx="8783637" cy="742950"/>
          </a:xfrm>
        </p:spPr>
        <p:txBody>
          <a:bodyPr/>
          <a:lstStyle/>
          <a:p>
            <a:pPr eaLnBrk="1" hangingPunct="1"/>
            <a:r>
              <a:rPr lang="en-US" smtClean="0"/>
              <a:t>Transaction effective dates within a policy term</a:t>
            </a:r>
          </a:p>
        </p:txBody>
      </p:sp>
      <p:sp>
        <p:nvSpPr>
          <p:cNvPr id="31747" name="Rectangle 11"/>
          <p:cNvSpPr>
            <a:spLocks noGrp="1" noChangeArrowheads="1"/>
          </p:cNvSpPr>
          <p:nvPr>
            <p:ph type="body" idx="4294967295"/>
          </p:nvPr>
        </p:nvSpPr>
        <p:spPr>
          <a:xfrm>
            <a:off x="487363" y="4924425"/>
            <a:ext cx="8226425" cy="1804988"/>
          </a:xfrm>
        </p:spPr>
        <p:txBody>
          <a:bodyPr/>
          <a:lstStyle/>
          <a:p>
            <a:r>
              <a:rPr lang="en-US" smtClean="0"/>
              <a:t>Every transaction has effective date that identifies when it goes into effect</a:t>
            </a:r>
          </a:p>
          <a:p>
            <a:pPr lvl="1"/>
            <a:r>
              <a:rPr lang="en-US" smtClean="0"/>
              <a:t>Every transaction within a policy term supersedes the transaction effective before it</a:t>
            </a:r>
          </a:p>
        </p:txBody>
      </p:sp>
      <p:grpSp>
        <p:nvGrpSpPr>
          <p:cNvPr id="31748" name="Group 71"/>
          <p:cNvGrpSpPr>
            <a:grpSpLocks/>
          </p:cNvGrpSpPr>
          <p:nvPr/>
        </p:nvGrpSpPr>
        <p:grpSpPr bwMode="auto">
          <a:xfrm>
            <a:off x="1471613" y="3011488"/>
            <a:ext cx="625475" cy="312737"/>
            <a:chOff x="3399" y="1250"/>
            <a:chExt cx="938" cy="468"/>
          </a:xfrm>
        </p:grpSpPr>
        <p:sp>
          <p:nvSpPr>
            <p:cNvPr id="31812" name="Rectangle 72"/>
            <p:cNvSpPr>
              <a:spLocks noChangeArrowheads="1"/>
            </p:cNvSpPr>
            <p:nvPr/>
          </p:nvSpPr>
          <p:spPr bwMode="auto">
            <a:xfrm>
              <a:off x="3399" y="1261"/>
              <a:ext cx="938" cy="457"/>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pic>
          <p:nvPicPr>
            <p:cNvPr id="31813" name="Picture 73" descr="j03378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1749" name="Group 75"/>
          <p:cNvGrpSpPr>
            <a:grpSpLocks/>
          </p:cNvGrpSpPr>
          <p:nvPr/>
        </p:nvGrpSpPr>
        <p:grpSpPr bwMode="auto">
          <a:xfrm>
            <a:off x="3213100" y="3022600"/>
            <a:ext cx="625475" cy="312738"/>
            <a:chOff x="3399" y="1250"/>
            <a:chExt cx="938" cy="468"/>
          </a:xfrm>
        </p:grpSpPr>
        <p:sp>
          <p:nvSpPr>
            <p:cNvPr id="31810" name="Rectangle 76"/>
            <p:cNvSpPr>
              <a:spLocks noChangeArrowheads="1"/>
            </p:cNvSpPr>
            <p:nvPr/>
          </p:nvSpPr>
          <p:spPr bwMode="auto">
            <a:xfrm>
              <a:off x="3399" y="1261"/>
              <a:ext cx="938" cy="457"/>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pic>
          <p:nvPicPr>
            <p:cNvPr id="31811" name="Picture 77" descr="j03378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1750" name="Group 78"/>
          <p:cNvGrpSpPr>
            <a:grpSpLocks/>
          </p:cNvGrpSpPr>
          <p:nvPr/>
        </p:nvGrpSpPr>
        <p:grpSpPr bwMode="auto">
          <a:xfrm>
            <a:off x="3848100" y="3006725"/>
            <a:ext cx="625475" cy="312738"/>
            <a:chOff x="3399" y="1250"/>
            <a:chExt cx="938" cy="468"/>
          </a:xfrm>
        </p:grpSpPr>
        <p:sp>
          <p:nvSpPr>
            <p:cNvPr id="31808" name="Rectangle 79"/>
            <p:cNvSpPr>
              <a:spLocks noChangeArrowheads="1"/>
            </p:cNvSpPr>
            <p:nvPr/>
          </p:nvSpPr>
          <p:spPr bwMode="auto">
            <a:xfrm>
              <a:off x="3399" y="1261"/>
              <a:ext cx="938" cy="457"/>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pic>
          <p:nvPicPr>
            <p:cNvPr id="31809" name="Picture 80" descr="j03378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1751" name="Group 82"/>
          <p:cNvGrpSpPr>
            <a:grpSpLocks/>
          </p:cNvGrpSpPr>
          <p:nvPr/>
        </p:nvGrpSpPr>
        <p:grpSpPr bwMode="auto">
          <a:xfrm>
            <a:off x="5048250" y="3013075"/>
            <a:ext cx="625475" cy="312738"/>
            <a:chOff x="3399" y="1250"/>
            <a:chExt cx="938" cy="468"/>
          </a:xfrm>
        </p:grpSpPr>
        <p:sp>
          <p:nvSpPr>
            <p:cNvPr id="31806" name="Rectangle 83"/>
            <p:cNvSpPr>
              <a:spLocks noChangeArrowheads="1"/>
            </p:cNvSpPr>
            <p:nvPr/>
          </p:nvSpPr>
          <p:spPr bwMode="auto">
            <a:xfrm>
              <a:off x="3399" y="1261"/>
              <a:ext cx="938" cy="457"/>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pic>
          <p:nvPicPr>
            <p:cNvPr id="31807" name="Picture 84" descr="j03378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1752" name="Group 85"/>
          <p:cNvGrpSpPr>
            <a:grpSpLocks/>
          </p:cNvGrpSpPr>
          <p:nvPr/>
        </p:nvGrpSpPr>
        <p:grpSpPr bwMode="auto">
          <a:xfrm>
            <a:off x="5664200" y="3017838"/>
            <a:ext cx="625475" cy="312737"/>
            <a:chOff x="3399" y="1250"/>
            <a:chExt cx="938" cy="468"/>
          </a:xfrm>
        </p:grpSpPr>
        <p:sp>
          <p:nvSpPr>
            <p:cNvPr id="31804" name="Rectangle 86"/>
            <p:cNvSpPr>
              <a:spLocks noChangeArrowheads="1"/>
            </p:cNvSpPr>
            <p:nvPr/>
          </p:nvSpPr>
          <p:spPr bwMode="auto">
            <a:xfrm>
              <a:off x="3399" y="1261"/>
              <a:ext cx="938" cy="457"/>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pic>
          <p:nvPicPr>
            <p:cNvPr id="31805" name="Picture 87" descr="j03378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1753" name="Line 149"/>
          <p:cNvSpPr>
            <a:spLocks noChangeShapeType="1"/>
          </p:cNvSpPr>
          <p:nvPr/>
        </p:nvSpPr>
        <p:spPr bwMode="auto">
          <a:xfrm flipH="1">
            <a:off x="1350963" y="1036638"/>
            <a:ext cx="30162" cy="3290887"/>
          </a:xfrm>
          <a:prstGeom prst="line">
            <a:avLst/>
          </a:prstGeom>
          <a:noFill/>
          <a:ln w="19050">
            <a:solidFill>
              <a:srgbClr val="C0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31754" name="Group 71"/>
          <p:cNvGrpSpPr>
            <a:grpSpLocks/>
          </p:cNvGrpSpPr>
          <p:nvPr/>
        </p:nvGrpSpPr>
        <p:grpSpPr bwMode="auto">
          <a:xfrm>
            <a:off x="1501775" y="1304925"/>
            <a:ext cx="625475" cy="312738"/>
            <a:chOff x="3399" y="1250"/>
            <a:chExt cx="938" cy="468"/>
          </a:xfrm>
        </p:grpSpPr>
        <p:sp>
          <p:nvSpPr>
            <p:cNvPr id="31802" name="Rectangle 72"/>
            <p:cNvSpPr>
              <a:spLocks noChangeArrowheads="1"/>
            </p:cNvSpPr>
            <p:nvPr/>
          </p:nvSpPr>
          <p:spPr bwMode="auto">
            <a:xfrm>
              <a:off x="3399" y="1261"/>
              <a:ext cx="938" cy="457"/>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pic>
          <p:nvPicPr>
            <p:cNvPr id="31803" name="Picture 73" descr="j03378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1755" name="Group 71"/>
          <p:cNvGrpSpPr>
            <a:grpSpLocks/>
          </p:cNvGrpSpPr>
          <p:nvPr/>
        </p:nvGrpSpPr>
        <p:grpSpPr bwMode="auto">
          <a:xfrm>
            <a:off x="1471613" y="2159000"/>
            <a:ext cx="625475" cy="312738"/>
            <a:chOff x="3399" y="1250"/>
            <a:chExt cx="938" cy="468"/>
          </a:xfrm>
        </p:grpSpPr>
        <p:sp>
          <p:nvSpPr>
            <p:cNvPr id="31800" name="Rectangle 72"/>
            <p:cNvSpPr>
              <a:spLocks noChangeArrowheads="1"/>
            </p:cNvSpPr>
            <p:nvPr/>
          </p:nvSpPr>
          <p:spPr bwMode="auto">
            <a:xfrm>
              <a:off x="3399" y="1261"/>
              <a:ext cx="938" cy="457"/>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pic>
          <p:nvPicPr>
            <p:cNvPr id="31801" name="Picture 73" descr="j03378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1756" name="Group 75"/>
          <p:cNvGrpSpPr>
            <a:grpSpLocks/>
          </p:cNvGrpSpPr>
          <p:nvPr/>
        </p:nvGrpSpPr>
        <p:grpSpPr bwMode="auto">
          <a:xfrm>
            <a:off x="3213100" y="2170113"/>
            <a:ext cx="625475" cy="312737"/>
            <a:chOff x="3399" y="1250"/>
            <a:chExt cx="938" cy="468"/>
          </a:xfrm>
        </p:grpSpPr>
        <p:sp>
          <p:nvSpPr>
            <p:cNvPr id="31798" name="Rectangle 76"/>
            <p:cNvSpPr>
              <a:spLocks noChangeArrowheads="1"/>
            </p:cNvSpPr>
            <p:nvPr/>
          </p:nvSpPr>
          <p:spPr bwMode="auto">
            <a:xfrm>
              <a:off x="3399" y="1261"/>
              <a:ext cx="938" cy="457"/>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pic>
          <p:nvPicPr>
            <p:cNvPr id="31799" name="Picture 77" descr="j03378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1757" name="Group 78"/>
          <p:cNvGrpSpPr>
            <a:grpSpLocks/>
          </p:cNvGrpSpPr>
          <p:nvPr/>
        </p:nvGrpSpPr>
        <p:grpSpPr bwMode="auto">
          <a:xfrm>
            <a:off x="3848100" y="2154238"/>
            <a:ext cx="625475" cy="312737"/>
            <a:chOff x="3399" y="1250"/>
            <a:chExt cx="938" cy="468"/>
          </a:xfrm>
        </p:grpSpPr>
        <p:sp>
          <p:nvSpPr>
            <p:cNvPr id="31796" name="Rectangle 79"/>
            <p:cNvSpPr>
              <a:spLocks noChangeArrowheads="1"/>
            </p:cNvSpPr>
            <p:nvPr/>
          </p:nvSpPr>
          <p:spPr bwMode="auto">
            <a:xfrm>
              <a:off x="3399" y="1261"/>
              <a:ext cx="938" cy="457"/>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pic>
          <p:nvPicPr>
            <p:cNvPr id="31797" name="Picture 80" descr="j03378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1758" name="Text Box 55"/>
          <p:cNvSpPr txBox="1">
            <a:spLocks noChangeArrowheads="1"/>
          </p:cNvSpPr>
          <p:nvPr/>
        </p:nvSpPr>
        <p:spPr bwMode="auto">
          <a:xfrm>
            <a:off x="436563" y="1090613"/>
            <a:ext cx="8826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0033CC"/>
                </a:solidFill>
              </a:rPr>
              <a:t>sub-mission</a:t>
            </a:r>
          </a:p>
        </p:txBody>
      </p:sp>
      <p:sp>
        <p:nvSpPr>
          <p:cNvPr id="31759" name="Text Box 64"/>
          <p:cNvSpPr txBox="1">
            <a:spLocks noChangeArrowheads="1"/>
          </p:cNvSpPr>
          <p:nvPr/>
        </p:nvSpPr>
        <p:spPr bwMode="auto">
          <a:xfrm>
            <a:off x="420688" y="1939925"/>
            <a:ext cx="8223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0033CC"/>
                </a:solidFill>
              </a:rPr>
              <a:t>policy change</a:t>
            </a:r>
          </a:p>
        </p:txBody>
      </p:sp>
      <p:sp>
        <p:nvSpPr>
          <p:cNvPr id="31760" name="Text Box 64"/>
          <p:cNvSpPr txBox="1">
            <a:spLocks noChangeArrowheads="1"/>
          </p:cNvSpPr>
          <p:nvPr/>
        </p:nvSpPr>
        <p:spPr bwMode="auto">
          <a:xfrm>
            <a:off x="436563" y="2794000"/>
            <a:ext cx="8223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0033CC"/>
                </a:solidFill>
              </a:rPr>
              <a:t>policy change</a:t>
            </a:r>
          </a:p>
        </p:txBody>
      </p:sp>
      <p:sp>
        <p:nvSpPr>
          <p:cNvPr id="31761" name="Text Box 59"/>
          <p:cNvSpPr txBox="1">
            <a:spLocks noChangeArrowheads="1"/>
          </p:cNvSpPr>
          <p:nvPr/>
        </p:nvSpPr>
        <p:spPr bwMode="auto">
          <a:xfrm>
            <a:off x="6854825" y="990600"/>
            <a:ext cx="1973263"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accent2"/>
                </a:solidFill>
              </a:rPr>
              <a:t>transaction effective 4/20/08</a:t>
            </a:r>
            <a:br>
              <a:rPr lang="en-US" sz="1800">
                <a:solidFill>
                  <a:schemeClr val="accent2"/>
                </a:solidFill>
              </a:rPr>
            </a:br>
            <a:r>
              <a:rPr lang="en-US" sz="1800">
                <a:solidFill>
                  <a:schemeClr val="accent2"/>
                </a:solidFill>
              </a:rPr>
              <a:t>(superseded)</a:t>
            </a:r>
          </a:p>
        </p:txBody>
      </p:sp>
      <p:sp>
        <p:nvSpPr>
          <p:cNvPr id="31762" name="Text Box 59"/>
          <p:cNvSpPr txBox="1">
            <a:spLocks noChangeArrowheads="1"/>
          </p:cNvSpPr>
          <p:nvPr/>
        </p:nvSpPr>
        <p:spPr bwMode="auto">
          <a:xfrm>
            <a:off x="6884988" y="1844675"/>
            <a:ext cx="1973262"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accent2"/>
                </a:solidFill>
              </a:rPr>
              <a:t>transaction effective 8/20/08</a:t>
            </a:r>
            <a:br>
              <a:rPr lang="en-US" sz="1800">
                <a:solidFill>
                  <a:schemeClr val="accent2"/>
                </a:solidFill>
              </a:rPr>
            </a:br>
            <a:r>
              <a:rPr lang="en-US" sz="1800">
                <a:solidFill>
                  <a:schemeClr val="accent2"/>
                </a:solidFill>
              </a:rPr>
              <a:t>(superseded)</a:t>
            </a:r>
          </a:p>
        </p:txBody>
      </p:sp>
      <p:sp>
        <p:nvSpPr>
          <p:cNvPr id="31763" name="Text Box 59"/>
          <p:cNvSpPr txBox="1">
            <a:spLocks noChangeArrowheads="1"/>
          </p:cNvSpPr>
          <p:nvPr/>
        </p:nvSpPr>
        <p:spPr bwMode="auto">
          <a:xfrm>
            <a:off x="6824663" y="2727325"/>
            <a:ext cx="197326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accent2"/>
                </a:solidFill>
              </a:rPr>
              <a:t>transaction effective 12/20/08</a:t>
            </a:r>
          </a:p>
        </p:txBody>
      </p:sp>
      <p:sp>
        <p:nvSpPr>
          <p:cNvPr id="31764" name="Text Box 55"/>
          <p:cNvSpPr txBox="1">
            <a:spLocks noChangeArrowheads="1"/>
          </p:cNvSpPr>
          <p:nvPr/>
        </p:nvSpPr>
        <p:spPr bwMode="auto">
          <a:xfrm>
            <a:off x="1060450" y="725488"/>
            <a:ext cx="8842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0033CC"/>
                </a:solidFill>
              </a:rPr>
              <a:t>4/20/08</a:t>
            </a:r>
          </a:p>
        </p:txBody>
      </p:sp>
      <p:sp>
        <p:nvSpPr>
          <p:cNvPr id="31765" name="Text Box 55"/>
          <p:cNvSpPr txBox="1">
            <a:spLocks noChangeArrowheads="1"/>
          </p:cNvSpPr>
          <p:nvPr/>
        </p:nvSpPr>
        <p:spPr bwMode="auto">
          <a:xfrm>
            <a:off x="2646363" y="725488"/>
            <a:ext cx="8826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0033CC"/>
                </a:solidFill>
              </a:rPr>
              <a:t>8/20/08</a:t>
            </a:r>
          </a:p>
        </p:txBody>
      </p:sp>
      <p:sp>
        <p:nvSpPr>
          <p:cNvPr id="31766" name="Text Box 55"/>
          <p:cNvSpPr txBox="1">
            <a:spLocks noChangeArrowheads="1"/>
          </p:cNvSpPr>
          <p:nvPr/>
        </p:nvSpPr>
        <p:spPr bwMode="auto">
          <a:xfrm>
            <a:off x="4535488" y="746125"/>
            <a:ext cx="109696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0033CC"/>
                </a:solidFill>
              </a:rPr>
              <a:t>12/20/08</a:t>
            </a:r>
          </a:p>
        </p:txBody>
      </p:sp>
      <p:sp>
        <p:nvSpPr>
          <p:cNvPr id="31767" name="Text Box 55"/>
          <p:cNvSpPr txBox="1">
            <a:spLocks noChangeArrowheads="1"/>
          </p:cNvSpPr>
          <p:nvPr/>
        </p:nvSpPr>
        <p:spPr bwMode="auto">
          <a:xfrm>
            <a:off x="6318250" y="725488"/>
            <a:ext cx="8842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0033CC"/>
                </a:solidFill>
              </a:rPr>
              <a:t>4/20/09</a:t>
            </a:r>
          </a:p>
        </p:txBody>
      </p:sp>
      <p:grpSp>
        <p:nvGrpSpPr>
          <p:cNvPr id="31768" name="Group 89"/>
          <p:cNvGrpSpPr>
            <a:grpSpLocks/>
          </p:cNvGrpSpPr>
          <p:nvPr/>
        </p:nvGrpSpPr>
        <p:grpSpPr bwMode="auto">
          <a:xfrm>
            <a:off x="6905625" y="3773488"/>
            <a:ext cx="625475" cy="312737"/>
            <a:chOff x="3399" y="1250"/>
            <a:chExt cx="938" cy="468"/>
          </a:xfrm>
        </p:grpSpPr>
        <p:sp>
          <p:nvSpPr>
            <p:cNvPr id="31794" name="Rectangle 90"/>
            <p:cNvSpPr>
              <a:spLocks noChangeArrowheads="1"/>
            </p:cNvSpPr>
            <p:nvPr/>
          </p:nvSpPr>
          <p:spPr bwMode="auto">
            <a:xfrm>
              <a:off x="3399" y="1261"/>
              <a:ext cx="938" cy="457"/>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pic>
          <p:nvPicPr>
            <p:cNvPr id="31795" name="Picture 91" descr="j03378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1769" name="Group 145"/>
          <p:cNvGrpSpPr>
            <a:grpSpLocks/>
          </p:cNvGrpSpPr>
          <p:nvPr/>
        </p:nvGrpSpPr>
        <p:grpSpPr bwMode="auto">
          <a:xfrm>
            <a:off x="7556500" y="3762375"/>
            <a:ext cx="625475" cy="312738"/>
            <a:chOff x="3399" y="1250"/>
            <a:chExt cx="938" cy="468"/>
          </a:xfrm>
        </p:grpSpPr>
        <p:sp>
          <p:nvSpPr>
            <p:cNvPr id="31792" name="Rectangle 146"/>
            <p:cNvSpPr>
              <a:spLocks noChangeArrowheads="1"/>
            </p:cNvSpPr>
            <p:nvPr/>
          </p:nvSpPr>
          <p:spPr bwMode="auto">
            <a:xfrm>
              <a:off x="3399" y="1261"/>
              <a:ext cx="938" cy="457"/>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pic>
          <p:nvPicPr>
            <p:cNvPr id="31793" name="Picture 147" descr="j03378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1770" name="Text Box 62"/>
          <p:cNvSpPr txBox="1">
            <a:spLocks noChangeArrowheads="1"/>
          </p:cNvSpPr>
          <p:nvPr/>
        </p:nvSpPr>
        <p:spPr bwMode="auto">
          <a:xfrm>
            <a:off x="6781800" y="4294188"/>
            <a:ext cx="188436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CC0099"/>
                </a:solidFill>
              </a:rPr>
              <a:t>new policy term</a:t>
            </a:r>
            <a:br>
              <a:rPr lang="en-US" sz="1800">
                <a:solidFill>
                  <a:srgbClr val="CC0099"/>
                </a:solidFill>
              </a:rPr>
            </a:br>
            <a:r>
              <a:rPr lang="en-US" sz="1800">
                <a:solidFill>
                  <a:srgbClr val="CC0099"/>
                </a:solidFill>
              </a:rPr>
              <a:t>effective 4/20/09</a:t>
            </a:r>
          </a:p>
        </p:txBody>
      </p:sp>
      <p:sp>
        <p:nvSpPr>
          <p:cNvPr id="31771" name="Rectangle 70"/>
          <p:cNvSpPr>
            <a:spLocks noChangeArrowheads="1"/>
          </p:cNvSpPr>
          <p:nvPr/>
        </p:nvSpPr>
        <p:spPr bwMode="auto">
          <a:xfrm>
            <a:off x="3054350" y="1912938"/>
            <a:ext cx="3690938" cy="695325"/>
          </a:xfrm>
          <a:prstGeom prst="rect">
            <a:avLst/>
          </a:prstGeom>
          <a:noFill/>
          <a:ln w="28575" algn="ctr">
            <a:solidFill>
              <a:srgbClr val="00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1772" name="Rectangle 71"/>
          <p:cNvSpPr>
            <a:spLocks noChangeArrowheads="1"/>
          </p:cNvSpPr>
          <p:nvPr/>
        </p:nvSpPr>
        <p:spPr bwMode="auto">
          <a:xfrm>
            <a:off x="3101975" y="2794000"/>
            <a:ext cx="1625600" cy="711200"/>
          </a:xfrm>
          <a:prstGeom prst="rect">
            <a:avLst/>
          </a:prstGeom>
          <a:noFill/>
          <a:ln w="28575" algn="ctr">
            <a:solidFill>
              <a:srgbClr val="00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1773" name="Rectangle 72"/>
          <p:cNvSpPr>
            <a:spLocks noChangeArrowheads="1"/>
          </p:cNvSpPr>
          <p:nvPr/>
        </p:nvSpPr>
        <p:spPr bwMode="auto">
          <a:xfrm>
            <a:off x="4832350" y="2795588"/>
            <a:ext cx="1895475" cy="693737"/>
          </a:xfrm>
          <a:prstGeom prst="rect">
            <a:avLst/>
          </a:prstGeom>
          <a:noFill/>
          <a:ln w="28575" algn="ctr">
            <a:solidFill>
              <a:srgbClr val="0033CC"/>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1774" name="Rectangle 73"/>
          <p:cNvSpPr>
            <a:spLocks noChangeArrowheads="1"/>
          </p:cNvSpPr>
          <p:nvPr/>
        </p:nvSpPr>
        <p:spPr bwMode="auto">
          <a:xfrm>
            <a:off x="6831013" y="3519488"/>
            <a:ext cx="1895475" cy="693737"/>
          </a:xfrm>
          <a:prstGeom prst="rect">
            <a:avLst/>
          </a:prstGeom>
          <a:noFill/>
          <a:ln w="28575" algn="ctr">
            <a:solidFill>
              <a:srgbClr val="CC0099"/>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1775" name="Rectangle 74"/>
          <p:cNvSpPr>
            <a:spLocks noChangeArrowheads="1"/>
          </p:cNvSpPr>
          <p:nvPr/>
        </p:nvSpPr>
        <p:spPr bwMode="auto">
          <a:xfrm>
            <a:off x="1441450" y="2827338"/>
            <a:ext cx="1558925" cy="711200"/>
          </a:xfrm>
          <a:prstGeom prst="rect">
            <a:avLst/>
          </a:prstGeom>
          <a:noFill/>
          <a:ln w="28575" algn="ctr">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1776" name="Rectangle 75"/>
          <p:cNvSpPr>
            <a:spLocks noChangeArrowheads="1"/>
          </p:cNvSpPr>
          <p:nvPr/>
        </p:nvSpPr>
        <p:spPr bwMode="auto">
          <a:xfrm>
            <a:off x="1441450" y="1928813"/>
            <a:ext cx="1541463" cy="711200"/>
          </a:xfrm>
          <a:prstGeom prst="rect">
            <a:avLst/>
          </a:prstGeom>
          <a:noFill/>
          <a:ln w="28575" algn="ctr">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1777" name="Rectangle 76"/>
          <p:cNvSpPr>
            <a:spLocks noChangeArrowheads="1"/>
          </p:cNvSpPr>
          <p:nvPr/>
        </p:nvSpPr>
        <p:spPr bwMode="auto">
          <a:xfrm>
            <a:off x="1441450" y="1065213"/>
            <a:ext cx="5249863" cy="711200"/>
          </a:xfrm>
          <a:prstGeom prst="rect">
            <a:avLst/>
          </a:prstGeom>
          <a:noFill/>
          <a:ln w="28575" algn="ctr">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31778" name="Group 77"/>
          <p:cNvGrpSpPr>
            <a:grpSpLocks/>
          </p:cNvGrpSpPr>
          <p:nvPr/>
        </p:nvGrpSpPr>
        <p:grpSpPr bwMode="auto">
          <a:xfrm>
            <a:off x="6326188" y="2992438"/>
            <a:ext cx="334962" cy="304800"/>
            <a:chOff x="1929" y="2960"/>
            <a:chExt cx="728" cy="665"/>
          </a:xfrm>
        </p:grpSpPr>
        <p:sp>
          <p:nvSpPr>
            <p:cNvPr id="31786" name="AutoShape 78"/>
            <p:cNvSpPr>
              <a:spLocks noChangeArrowheads="1"/>
            </p:cNvSpPr>
            <p:nvPr/>
          </p:nvSpPr>
          <p:spPr bwMode="auto">
            <a:xfrm>
              <a:off x="1929" y="2960"/>
              <a:ext cx="620" cy="620"/>
            </a:xfrm>
            <a:prstGeom prst="smileyFace">
              <a:avLst>
                <a:gd name="adj" fmla="val 153"/>
              </a:avLst>
            </a:prstGeom>
            <a:solidFill>
              <a:srgbClr val="FFCC99"/>
            </a:solidFill>
            <a:ln w="12700">
              <a:solidFill>
                <a:srgbClr val="000000"/>
              </a:solidFill>
              <a:round/>
              <a:headEnd/>
              <a:tailEnd/>
            </a:ln>
          </p:spPr>
          <p:txBody>
            <a:bodyPr wrap="none" anchor="ctr"/>
            <a:lstStyle/>
            <a:p>
              <a:endParaRPr lang="en-US"/>
            </a:p>
          </p:txBody>
        </p:sp>
        <p:grpSp>
          <p:nvGrpSpPr>
            <p:cNvPr id="31787" name="Group 79"/>
            <p:cNvGrpSpPr>
              <a:grpSpLocks/>
            </p:cNvGrpSpPr>
            <p:nvPr/>
          </p:nvGrpSpPr>
          <p:grpSpPr bwMode="auto">
            <a:xfrm>
              <a:off x="2328" y="3296"/>
              <a:ext cx="329" cy="329"/>
              <a:chOff x="2806" y="3358"/>
              <a:chExt cx="329" cy="329"/>
            </a:xfrm>
          </p:grpSpPr>
          <p:sp>
            <p:nvSpPr>
              <p:cNvPr id="31788" name="Oval 80"/>
              <p:cNvSpPr>
                <a:spLocks noChangeArrowheads="1"/>
              </p:cNvSpPr>
              <p:nvPr/>
            </p:nvSpPr>
            <p:spPr bwMode="auto">
              <a:xfrm>
                <a:off x="2806" y="3358"/>
                <a:ext cx="329" cy="329"/>
              </a:xfrm>
              <a:prstGeom prst="ellipse">
                <a:avLst/>
              </a:prstGeom>
              <a:solidFill>
                <a:srgbClr val="D39E54"/>
              </a:solidFill>
              <a:ln w="28575" algn="ctr">
                <a:solidFill>
                  <a:schemeClr val="bg1"/>
                </a:solidFill>
                <a:round/>
                <a:headEnd/>
                <a:tailEnd/>
              </a:ln>
            </p:spPr>
            <p:txBody>
              <a:bodyPr wrap="none" lIns="0" tIns="0" rIns="0" bIns="0" anchor="ctr">
                <a:spAutoFit/>
              </a:bodyPr>
              <a:lstStyle/>
              <a:p>
                <a:endParaRPr lang="en-US"/>
              </a:p>
            </p:txBody>
          </p:sp>
          <p:sp>
            <p:nvSpPr>
              <p:cNvPr id="31789" name="Freeform 81"/>
              <p:cNvSpPr>
                <a:spLocks/>
              </p:cNvSpPr>
              <p:nvPr/>
            </p:nvSpPr>
            <p:spPr bwMode="auto">
              <a:xfrm>
                <a:off x="2999" y="3399"/>
                <a:ext cx="99" cy="166"/>
              </a:xfrm>
              <a:custGeom>
                <a:avLst/>
                <a:gdLst>
                  <a:gd name="T0" fmla="*/ 0 w 99"/>
                  <a:gd name="T1" fmla="*/ 81 h 166"/>
                  <a:gd name="T2" fmla="*/ 0 w 99"/>
                  <a:gd name="T3" fmla="*/ 0 h 166"/>
                  <a:gd name="T4" fmla="*/ 27 w 99"/>
                  <a:gd name="T5" fmla="*/ 7 h 166"/>
                  <a:gd name="T6" fmla="*/ 59 w 99"/>
                  <a:gd name="T7" fmla="*/ 30 h 166"/>
                  <a:gd name="T8" fmla="*/ 83 w 99"/>
                  <a:gd name="T9" fmla="*/ 61 h 166"/>
                  <a:gd name="T10" fmla="*/ 99 w 99"/>
                  <a:gd name="T11" fmla="*/ 99 h 166"/>
                  <a:gd name="T12" fmla="*/ 99 w 99"/>
                  <a:gd name="T13" fmla="*/ 138 h 166"/>
                  <a:gd name="T14" fmla="*/ 93 w 99"/>
                  <a:gd name="T15" fmla="*/ 166 h 166"/>
                  <a:gd name="T16" fmla="*/ 36 w 99"/>
                  <a:gd name="T17" fmla="*/ 138 h 166"/>
                  <a:gd name="T18" fmla="*/ 36 w 99"/>
                  <a:gd name="T19" fmla="*/ 123 h 166"/>
                  <a:gd name="T20" fmla="*/ 27 w 99"/>
                  <a:gd name="T21" fmla="*/ 102 h 166"/>
                  <a:gd name="T22" fmla="*/ 17 w 99"/>
                  <a:gd name="T23" fmla="*/ 90 h 166"/>
                  <a:gd name="T24" fmla="*/ 0 w 99"/>
                  <a:gd name="T25" fmla="*/ 81 h 1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9"/>
                  <a:gd name="T40" fmla="*/ 0 h 166"/>
                  <a:gd name="T41" fmla="*/ 99 w 99"/>
                  <a:gd name="T42" fmla="*/ 166 h 16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9" h="166">
                    <a:moveTo>
                      <a:pt x="0" y="81"/>
                    </a:moveTo>
                    <a:lnTo>
                      <a:pt x="0" y="0"/>
                    </a:lnTo>
                    <a:lnTo>
                      <a:pt x="27" y="7"/>
                    </a:lnTo>
                    <a:lnTo>
                      <a:pt x="59" y="30"/>
                    </a:lnTo>
                    <a:lnTo>
                      <a:pt x="83" y="61"/>
                    </a:lnTo>
                    <a:lnTo>
                      <a:pt x="99" y="99"/>
                    </a:lnTo>
                    <a:lnTo>
                      <a:pt x="99" y="138"/>
                    </a:lnTo>
                    <a:lnTo>
                      <a:pt x="93" y="166"/>
                    </a:lnTo>
                    <a:lnTo>
                      <a:pt x="36" y="138"/>
                    </a:lnTo>
                    <a:lnTo>
                      <a:pt x="36" y="123"/>
                    </a:lnTo>
                    <a:lnTo>
                      <a:pt x="27" y="102"/>
                    </a:lnTo>
                    <a:lnTo>
                      <a:pt x="17" y="90"/>
                    </a:lnTo>
                    <a:lnTo>
                      <a:pt x="0" y="81"/>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31790" name="Freeform 82"/>
              <p:cNvSpPr>
                <a:spLocks/>
              </p:cNvSpPr>
              <p:nvPr/>
            </p:nvSpPr>
            <p:spPr bwMode="auto">
              <a:xfrm flipH="1">
                <a:off x="2843" y="3395"/>
                <a:ext cx="99" cy="166"/>
              </a:xfrm>
              <a:custGeom>
                <a:avLst/>
                <a:gdLst>
                  <a:gd name="T0" fmla="*/ 0 w 99"/>
                  <a:gd name="T1" fmla="*/ 81 h 166"/>
                  <a:gd name="T2" fmla="*/ 0 w 99"/>
                  <a:gd name="T3" fmla="*/ 0 h 166"/>
                  <a:gd name="T4" fmla="*/ 27 w 99"/>
                  <a:gd name="T5" fmla="*/ 7 h 166"/>
                  <a:gd name="T6" fmla="*/ 59 w 99"/>
                  <a:gd name="T7" fmla="*/ 30 h 166"/>
                  <a:gd name="T8" fmla="*/ 83 w 99"/>
                  <a:gd name="T9" fmla="*/ 61 h 166"/>
                  <a:gd name="T10" fmla="*/ 99 w 99"/>
                  <a:gd name="T11" fmla="*/ 99 h 166"/>
                  <a:gd name="T12" fmla="*/ 99 w 99"/>
                  <a:gd name="T13" fmla="*/ 138 h 166"/>
                  <a:gd name="T14" fmla="*/ 93 w 99"/>
                  <a:gd name="T15" fmla="*/ 166 h 166"/>
                  <a:gd name="T16" fmla="*/ 36 w 99"/>
                  <a:gd name="T17" fmla="*/ 138 h 166"/>
                  <a:gd name="T18" fmla="*/ 36 w 99"/>
                  <a:gd name="T19" fmla="*/ 123 h 166"/>
                  <a:gd name="T20" fmla="*/ 27 w 99"/>
                  <a:gd name="T21" fmla="*/ 102 h 166"/>
                  <a:gd name="T22" fmla="*/ 17 w 99"/>
                  <a:gd name="T23" fmla="*/ 90 h 166"/>
                  <a:gd name="T24" fmla="*/ 0 w 99"/>
                  <a:gd name="T25" fmla="*/ 81 h 1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9"/>
                  <a:gd name="T40" fmla="*/ 0 h 166"/>
                  <a:gd name="T41" fmla="*/ 99 w 99"/>
                  <a:gd name="T42" fmla="*/ 166 h 16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9" h="166">
                    <a:moveTo>
                      <a:pt x="0" y="81"/>
                    </a:moveTo>
                    <a:lnTo>
                      <a:pt x="0" y="0"/>
                    </a:lnTo>
                    <a:lnTo>
                      <a:pt x="27" y="7"/>
                    </a:lnTo>
                    <a:lnTo>
                      <a:pt x="59" y="30"/>
                    </a:lnTo>
                    <a:lnTo>
                      <a:pt x="83" y="61"/>
                    </a:lnTo>
                    <a:lnTo>
                      <a:pt x="99" y="99"/>
                    </a:lnTo>
                    <a:lnTo>
                      <a:pt x="99" y="138"/>
                    </a:lnTo>
                    <a:lnTo>
                      <a:pt x="93" y="166"/>
                    </a:lnTo>
                    <a:lnTo>
                      <a:pt x="36" y="138"/>
                    </a:lnTo>
                    <a:lnTo>
                      <a:pt x="36" y="123"/>
                    </a:lnTo>
                    <a:lnTo>
                      <a:pt x="27" y="102"/>
                    </a:lnTo>
                    <a:lnTo>
                      <a:pt x="17" y="90"/>
                    </a:lnTo>
                    <a:lnTo>
                      <a:pt x="0" y="81"/>
                    </a:lnTo>
                    <a:close/>
                  </a:path>
                </a:pathLst>
              </a:custGeom>
              <a:solidFill>
                <a:srgbClr val="FFCC99"/>
              </a:solidFill>
              <a:ln w="12700">
                <a:solidFill>
                  <a:schemeClr val="bg1"/>
                </a:solidFill>
                <a:round/>
                <a:headEnd/>
                <a:tailEnd/>
              </a:ln>
            </p:spPr>
            <p:txBody>
              <a:bodyPr lIns="0" tIns="0" rIns="0" bIns="0" anchor="ctr">
                <a:spAutoFit/>
              </a:bodyPr>
              <a:lstStyle/>
              <a:p>
                <a:endParaRPr lang="en-US"/>
              </a:p>
            </p:txBody>
          </p:sp>
          <p:sp>
            <p:nvSpPr>
              <p:cNvPr id="31791" name="Freeform 83"/>
              <p:cNvSpPr>
                <a:spLocks/>
              </p:cNvSpPr>
              <p:nvPr/>
            </p:nvSpPr>
            <p:spPr bwMode="auto">
              <a:xfrm>
                <a:off x="2879" y="3575"/>
                <a:ext cx="177" cy="72"/>
              </a:xfrm>
              <a:custGeom>
                <a:avLst/>
                <a:gdLst>
                  <a:gd name="T0" fmla="*/ 128 w 177"/>
                  <a:gd name="T1" fmla="*/ 5 h 68"/>
                  <a:gd name="T2" fmla="*/ 177 w 177"/>
                  <a:gd name="T3" fmla="*/ 59 h 68"/>
                  <a:gd name="T4" fmla="*/ 159 w 177"/>
                  <a:gd name="T5" fmla="*/ 90 h 68"/>
                  <a:gd name="T6" fmla="*/ 137 w 177"/>
                  <a:gd name="T7" fmla="*/ 110 h 68"/>
                  <a:gd name="T8" fmla="*/ 105 w 177"/>
                  <a:gd name="T9" fmla="*/ 127 h 68"/>
                  <a:gd name="T10" fmla="*/ 60 w 177"/>
                  <a:gd name="T11" fmla="*/ 116 h 68"/>
                  <a:gd name="T12" fmla="*/ 26 w 177"/>
                  <a:gd name="T13" fmla="*/ 101 h 68"/>
                  <a:gd name="T14" fmla="*/ 0 w 177"/>
                  <a:gd name="T15" fmla="*/ 65 h 68"/>
                  <a:gd name="T16" fmla="*/ 53 w 177"/>
                  <a:gd name="T17" fmla="*/ 0 h 68"/>
                  <a:gd name="T18" fmla="*/ 66 w 177"/>
                  <a:gd name="T19" fmla="*/ 7 h 68"/>
                  <a:gd name="T20" fmla="*/ 86 w 177"/>
                  <a:gd name="T21" fmla="*/ 22 h 68"/>
                  <a:gd name="T22" fmla="*/ 105 w 177"/>
                  <a:gd name="T23" fmla="*/ 22 h 68"/>
                  <a:gd name="T24" fmla="*/ 128 w 177"/>
                  <a:gd name="T25" fmla="*/ 5 h 6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7"/>
                  <a:gd name="T40" fmla="*/ 0 h 68"/>
                  <a:gd name="T41" fmla="*/ 177 w 177"/>
                  <a:gd name="T42" fmla="*/ 68 h 6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7" h="68">
                    <a:moveTo>
                      <a:pt x="128" y="5"/>
                    </a:moveTo>
                    <a:lnTo>
                      <a:pt x="177" y="32"/>
                    </a:lnTo>
                    <a:lnTo>
                      <a:pt x="159" y="48"/>
                    </a:lnTo>
                    <a:lnTo>
                      <a:pt x="137" y="59"/>
                    </a:lnTo>
                    <a:lnTo>
                      <a:pt x="105" y="68"/>
                    </a:lnTo>
                    <a:lnTo>
                      <a:pt x="60" y="62"/>
                    </a:lnTo>
                    <a:lnTo>
                      <a:pt x="26" y="54"/>
                    </a:lnTo>
                    <a:lnTo>
                      <a:pt x="0" y="35"/>
                    </a:lnTo>
                    <a:lnTo>
                      <a:pt x="53" y="0"/>
                    </a:lnTo>
                    <a:lnTo>
                      <a:pt x="66" y="7"/>
                    </a:lnTo>
                    <a:lnTo>
                      <a:pt x="86" y="11"/>
                    </a:lnTo>
                    <a:lnTo>
                      <a:pt x="105" y="11"/>
                    </a:lnTo>
                    <a:lnTo>
                      <a:pt x="128" y="5"/>
                    </a:lnTo>
                    <a:close/>
                  </a:path>
                </a:pathLst>
              </a:custGeom>
              <a:solidFill>
                <a:schemeClr val="tx1"/>
              </a:solidFill>
              <a:ln w="12700">
                <a:solidFill>
                  <a:schemeClr val="bg1"/>
                </a:solidFill>
                <a:round/>
                <a:headEnd/>
                <a:tailEnd/>
              </a:ln>
            </p:spPr>
            <p:txBody>
              <a:bodyPr lIns="0" tIns="0" rIns="0" bIns="0" anchor="ctr">
                <a:spAutoFit/>
              </a:bodyPr>
              <a:lstStyle/>
              <a:p>
                <a:endParaRPr lang="en-US"/>
              </a:p>
            </p:txBody>
          </p:sp>
        </p:grpSp>
      </p:grpSp>
      <p:grpSp>
        <p:nvGrpSpPr>
          <p:cNvPr id="31779" name="Group 84"/>
          <p:cNvGrpSpPr>
            <a:grpSpLocks/>
          </p:cNvGrpSpPr>
          <p:nvPr/>
        </p:nvGrpSpPr>
        <p:grpSpPr bwMode="auto">
          <a:xfrm>
            <a:off x="8272463" y="3732213"/>
            <a:ext cx="334962" cy="304800"/>
            <a:chOff x="1929" y="2960"/>
            <a:chExt cx="728" cy="665"/>
          </a:xfrm>
        </p:grpSpPr>
        <p:sp>
          <p:nvSpPr>
            <p:cNvPr id="31780" name="AutoShape 85"/>
            <p:cNvSpPr>
              <a:spLocks noChangeArrowheads="1"/>
            </p:cNvSpPr>
            <p:nvPr/>
          </p:nvSpPr>
          <p:spPr bwMode="auto">
            <a:xfrm>
              <a:off x="1929" y="2960"/>
              <a:ext cx="620" cy="620"/>
            </a:xfrm>
            <a:prstGeom prst="smileyFace">
              <a:avLst>
                <a:gd name="adj" fmla="val 153"/>
              </a:avLst>
            </a:prstGeom>
            <a:solidFill>
              <a:srgbClr val="FFCC99"/>
            </a:solidFill>
            <a:ln w="12700">
              <a:solidFill>
                <a:srgbClr val="000000"/>
              </a:solidFill>
              <a:round/>
              <a:headEnd/>
              <a:tailEnd/>
            </a:ln>
          </p:spPr>
          <p:txBody>
            <a:bodyPr wrap="none" anchor="ctr"/>
            <a:lstStyle/>
            <a:p>
              <a:endParaRPr lang="en-US"/>
            </a:p>
          </p:txBody>
        </p:sp>
        <p:grpSp>
          <p:nvGrpSpPr>
            <p:cNvPr id="31781" name="Group 86"/>
            <p:cNvGrpSpPr>
              <a:grpSpLocks/>
            </p:cNvGrpSpPr>
            <p:nvPr/>
          </p:nvGrpSpPr>
          <p:grpSpPr bwMode="auto">
            <a:xfrm>
              <a:off x="2328" y="3296"/>
              <a:ext cx="329" cy="329"/>
              <a:chOff x="2806" y="3358"/>
              <a:chExt cx="329" cy="329"/>
            </a:xfrm>
          </p:grpSpPr>
          <p:sp>
            <p:nvSpPr>
              <p:cNvPr id="31782" name="Oval 87"/>
              <p:cNvSpPr>
                <a:spLocks noChangeArrowheads="1"/>
              </p:cNvSpPr>
              <p:nvPr/>
            </p:nvSpPr>
            <p:spPr bwMode="auto">
              <a:xfrm>
                <a:off x="2806" y="3358"/>
                <a:ext cx="329" cy="329"/>
              </a:xfrm>
              <a:prstGeom prst="ellipse">
                <a:avLst/>
              </a:prstGeom>
              <a:solidFill>
                <a:srgbClr val="D39E54"/>
              </a:solidFill>
              <a:ln w="28575" algn="ctr">
                <a:solidFill>
                  <a:schemeClr val="bg1"/>
                </a:solidFill>
                <a:round/>
                <a:headEnd/>
                <a:tailEnd/>
              </a:ln>
            </p:spPr>
            <p:txBody>
              <a:bodyPr wrap="none" lIns="0" tIns="0" rIns="0" bIns="0" anchor="ctr">
                <a:spAutoFit/>
              </a:bodyPr>
              <a:lstStyle/>
              <a:p>
                <a:endParaRPr lang="en-US"/>
              </a:p>
            </p:txBody>
          </p:sp>
          <p:sp>
            <p:nvSpPr>
              <p:cNvPr id="31783" name="Freeform 88"/>
              <p:cNvSpPr>
                <a:spLocks/>
              </p:cNvSpPr>
              <p:nvPr/>
            </p:nvSpPr>
            <p:spPr bwMode="auto">
              <a:xfrm>
                <a:off x="2999" y="3399"/>
                <a:ext cx="99" cy="166"/>
              </a:xfrm>
              <a:custGeom>
                <a:avLst/>
                <a:gdLst>
                  <a:gd name="T0" fmla="*/ 0 w 99"/>
                  <a:gd name="T1" fmla="*/ 81 h 166"/>
                  <a:gd name="T2" fmla="*/ 0 w 99"/>
                  <a:gd name="T3" fmla="*/ 0 h 166"/>
                  <a:gd name="T4" fmla="*/ 27 w 99"/>
                  <a:gd name="T5" fmla="*/ 7 h 166"/>
                  <a:gd name="T6" fmla="*/ 59 w 99"/>
                  <a:gd name="T7" fmla="*/ 30 h 166"/>
                  <a:gd name="T8" fmla="*/ 83 w 99"/>
                  <a:gd name="T9" fmla="*/ 61 h 166"/>
                  <a:gd name="T10" fmla="*/ 99 w 99"/>
                  <a:gd name="T11" fmla="*/ 99 h 166"/>
                  <a:gd name="T12" fmla="*/ 99 w 99"/>
                  <a:gd name="T13" fmla="*/ 138 h 166"/>
                  <a:gd name="T14" fmla="*/ 93 w 99"/>
                  <a:gd name="T15" fmla="*/ 166 h 166"/>
                  <a:gd name="T16" fmla="*/ 36 w 99"/>
                  <a:gd name="T17" fmla="*/ 138 h 166"/>
                  <a:gd name="T18" fmla="*/ 36 w 99"/>
                  <a:gd name="T19" fmla="*/ 123 h 166"/>
                  <a:gd name="T20" fmla="*/ 27 w 99"/>
                  <a:gd name="T21" fmla="*/ 102 h 166"/>
                  <a:gd name="T22" fmla="*/ 17 w 99"/>
                  <a:gd name="T23" fmla="*/ 90 h 166"/>
                  <a:gd name="T24" fmla="*/ 0 w 99"/>
                  <a:gd name="T25" fmla="*/ 81 h 1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9"/>
                  <a:gd name="T40" fmla="*/ 0 h 166"/>
                  <a:gd name="T41" fmla="*/ 99 w 99"/>
                  <a:gd name="T42" fmla="*/ 166 h 16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9" h="166">
                    <a:moveTo>
                      <a:pt x="0" y="81"/>
                    </a:moveTo>
                    <a:lnTo>
                      <a:pt x="0" y="0"/>
                    </a:lnTo>
                    <a:lnTo>
                      <a:pt x="27" y="7"/>
                    </a:lnTo>
                    <a:lnTo>
                      <a:pt x="59" y="30"/>
                    </a:lnTo>
                    <a:lnTo>
                      <a:pt x="83" y="61"/>
                    </a:lnTo>
                    <a:lnTo>
                      <a:pt x="99" y="99"/>
                    </a:lnTo>
                    <a:lnTo>
                      <a:pt x="99" y="138"/>
                    </a:lnTo>
                    <a:lnTo>
                      <a:pt x="93" y="166"/>
                    </a:lnTo>
                    <a:lnTo>
                      <a:pt x="36" y="138"/>
                    </a:lnTo>
                    <a:lnTo>
                      <a:pt x="36" y="123"/>
                    </a:lnTo>
                    <a:lnTo>
                      <a:pt x="27" y="102"/>
                    </a:lnTo>
                    <a:lnTo>
                      <a:pt x="17" y="90"/>
                    </a:lnTo>
                    <a:lnTo>
                      <a:pt x="0" y="81"/>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31784" name="Freeform 89"/>
              <p:cNvSpPr>
                <a:spLocks/>
              </p:cNvSpPr>
              <p:nvPr/>
            </p:nvSpPr>
            <p:spPr bwMode="auto">
              <a:xfrm flipH="1">
                <a:off x="2843" y="3395"/>
                <a:ext cx="99" cy="166"/>
              </a:xfrm>
              <a:custGeom>
                <a:avLst/>
                <a:gdLst>
                  <a:gd name="T0" fmla="*/ 0 w 99"/>
                  <a:gd name="T1" fmla="*/ 81 h 166"/>
                  <a:gd name="T2" fmla="*/ 0 w 99"/>
                  <a:gd name="T3" fmla="*/ 0 h 166"/>
                  <a:gd name="T4" fmla="*/ 27 w 99"/>
                  <a:gd name="T5" fmla="*/ 7 h 166"/>
                  <a:gd name="T6" fmla="*/ 59 w 99"/>
                  <a:gd name="T7" fmla="*/ 30 h 166"/>
                  <a:gd name="T8" fmla="*/ 83 w 99"/>
                  <a:gd name="T9" fmla="*/ 61 h 166"/>
                  <a:gd name="T10" fmla="*/ 99 w 99"/>
                  <a:gd name="T11" fmla="*/ 99 h 166"/>
                  <a:gd name="T12" fmla="*/ 99 w 99"/>
                  <a:gd name="T13" fmla="*/ 138 h 166"/>
                  <a:gd name="T14" fmla="*/ 93 w 99"/>
                  <a:gd name="T15" fmla="*/ 166 h 166"/>
                  <a:gd name="T16" fmla="*/ 36 w 99"/>
                  <a:gd name="T17" fmla="*/ 138 h 166"/>
                  <a:gd name="T18" fmla="*/ 36 w 99"/>
                  <a:gd name="T19" fmla="*/ 123 h 166"/>
                  <a:gd name="T20" fmla="*/ 27 w 99"/>
                  <a:gd name="T21" fmla="*/ 102 h 166"/>
                  <a:gd name="T22" fmla="*/ 17 w 99"/>
                  <a:gd name="T23" fmla="*/ 90 h 166"/>
                  <a:gd name="T24" fmla="*/ 0 w 99"/>
                  <a:gd name="T25" fmla="*/ 81 h 1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9"/>
                  <a:gd name="T40" fmla="*/ 0 h 166"/>
                  <a:gd name="T41" fmla="*/ 99 w 99"/>
                  <a:gd name="T42" fmla="*/ 166 h 16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9" h="166">
                    <a:moveTo>
                      <a:pt x="0" y="81"/>
                    </a:moveTo>
                    <a:lnTo>
                      <a:pt x="0" y="0"/>
                    </a:lnTo>
                    <a:lnTo>
                      <a:pt x="27" y="7"/>
                    </a:lnTo>
                    <a:lnTo>
                      <a:pt x="59" y="30"/>
                    </a:lnTo>
                    <a:lnTo>
                      <a:pt x="83" y="61"/>
                    </a:lnTo>
                    <a:lnTo>
                      <a:pt x="99" y="99"/>
                    </a:lnTo>
                    <a:lnTo>
                      <a:pt x="99" y="138"/>
                    </a:lnTo>
                    <a:lnTo>
                      <a:pt x="93" y="166"/>
                    </a:lnTo>
                    <a:lnTo>
                      <a:pt x="36" y="138"/>
                    </a:lnTo>
                    <a:lnTo>
                      <a:pt x="36" y="123"/>
                    </a:lnTo>
                    <a:lnTo>
                      <a:pt x="27" y="102"/>
                    </a:lnTo>
                    <a:lnTo>
                      <a:pt x="17" y="90"/>
                    </a:lnTo>
                    <a:lnTo>
                      <a:pt x="0" y="81"/>
                    </a:lnTo>
                    <a:close/>
                  </a:path>
                </a:pathLst>
              </a:custGeom>
              <a:solidFill>
                <a:srgbClr val="FFCC99"/>
              </a:solidFill>
              <a:ln w="12700">
                <a:solidFill>
                  <a:schemeClr val="bg1"/>
                </a:solidFill>
                <a:round/>
                <a:headEnd/>
                <a:tailEnd/>
              </a:ln>
            </p:spPr>
            <p:txBody>
              <a:bodyPr lIns="0" tIns="0" rIns="0" bIns="0" anchor="ctr">
                <a:spAutoFit/>
              </a:bodyPr>
              <a:lstStyle/>
              <a:p>
                <a:endParaRPr lang="en-US"/>
              </a:p>
            </p:txBody>
          </p:sp>
          <p:sp>
            <p:nvSpPr>
              <p:cNvPr id="31785" name="Freeform 90"/>
              <p:cNvSpPr>
                <a:spLocks/>
              </p:cNvSpPr>
              <p:nvPr/>
            </p:nvSpPr>
            <p:spPr bwMode="auto">
              <a:xfrm>
                <a:off x="2879" y="3575"/>
                <a:ext cx="177" cy="72"/>
              </a:xfrm>
              <a:custGeom>
                <a:avLst/>
                <a:gdLst>
                  <a:gd name="T0" fmla="*/ 128 w 177"/>
                  <a:gd name="T1" fmla="*/ 5 h 68"/>
                  <a:gd name="T2" fmla="*/ 177 w 177"/>
                  <a:gd name="T3" fmla="*/ 59 h 68"/>
                  <a:gd name="T4" fmla="*/ 159 w 177"/>
                  <a:gd name="T5" fmla="*/ 90 h 68"/>
                  <a:gd name="T6" fmla="*/ 137 w 177"/>
                  <a:gd name="T7" fmla="*/ 110 h 68"/>
                  <a:gd name="T8" fmla="*/ 105 w 177"/>
                  <a:gd name="T9" fmla="*/ 127 h 68"/>
                  <a:gd name="T10" fmla="*/ 60 w 177"/>
                  <a:gd name="T11" fmla="*/ 116 h 68"/>
                  <a:gd name="T12" fmla="*/ 26 w 177"/>
                  <a:gd name="T13" fmla="*/ 101 h 68"/>
                  <a:gd name="T14" fmla="*/ 0 w 177"/>
                  <a:gd name="T15" fmla="*/ 65 h 68"/>
                  <a:gd name="T16" fmla="*/ 53 w 177"/>
                  <a:gd name="T17" fmla="*/ 0 h 68"/>
                  <a:gd name="T18" fmla="*/ 66 w 177"/>
                  <a:gd name="T19" fmla="*/ 7 h 68"/>
                  <a:gd name="T20" fmla="*/ 86 w 177"/>
                  <a:gd name="T21" fmla="*/ 22 h 68"/>
                  <a:gd name="T22" fmla="*/ 105 w 177"/>
                  <a:gd name="T23" fmla="*/ 22 h 68"/>
                  <a:gd name="T24" fmla="*/ 128 w 177"/>
                  <a:gd name="T25" fmla="*/ 5 h 6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7"/>
                  <a:gd name="T40" fmla="*/ 0 h 68"/>
                  <a:gd name="T41" fmla="*/ 177 w 177"/>
                  <a:gd name="T42" fmla="*/ 68 h 6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7" h="68">
                    <a:moveTo>
                      <a:pt x="128" y="5"/>
                    </a:moveTo>
                    <a:lnTo>
                      <a:pt x="177" y="32"/>
                    </a:lnTo>
                    <a:lnTo>
                      <a:pt x="159" y="48"/>
                    </a:lnTo>
                    <a:lnTo>
                      <a:pt x="137" y="59"/>
                    </a:lnTo>
                    <a:lnTo>
                      <a:pt x="105" y="68"/>
                    </a:lnTo>
                    <a:lnTo>
                      <a:pt x="60" y="62"/>
                    </a:lnTo>
                    <a:lnTo>
                      <a:pt x="26" y="54"/>
                    </a:lnTo>
                    <a:lnTo>
                      <a:pt x="0" y="35"/>
                    </a:lnTo>
                    <a:lnTo>
                      <a:pt x="53" y="0"/>
                    </a:lnTo>
                    <a:lnTo>
                      <a:pt x="66" y="7"/>
                    </a:lnTo>
                    <a:lnTo>
                      <a:pt x="86" y="11"/>
                    </a:lnTo>
                    <a:lnTo>
                      <a:pt x="105" y="11"/>
                    </a:lnTo>
                    <a:lnTo>
                      <a:pt x="128" y="5"/>
                    </a:lnTo>
                    <a:close/>
                  </a:path>
                </a:pathLst>
              </a:custGeom>
              <a:solidFill>
                <a:schemeClr val="tx1"/>
              </a:solidFill>
              <a:ln w="12700">
                <a:solidFill>
                  <a:schemeClr val="bg1"/>
                </a:solidFill>
                <a:round/>
                <a:headEnd/>
                <a:tailEnd/>
              </a:ln>
            </p:spPr>
            <p:txBody>
              <a:bodyPr lIns="0" tIns="0" rIns="0" bIns="0" anchor="ctr">
                <a:spAutoFit/>
              </a:bodyPr>
              <a:lstStyle/>
              <a:p>
                <a:endParaRPr lang="en-US"/>
              </a:p>
            </p:txBody>
          </p:sp>
        </p:grpSp>
      </p:gr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smtClean="0"/>
              <a:t>Lesson outline</a:t>
            </a:r>
          </a:p>
        </p:txBody>
      </p:sp>
      <p:sp>
        <p:nvSpPr>
          <p:cNvPr id="32771" name="Rectangle 3"/>
          <p:cNvSpPr>
            <a:spLocks noGrp="1" noChangeArrowheads="1"/>
          </p:cNvSpPr>
          <p:nvPr>
            <p:ph idx="1"/>
          </p:nvPr>
        </p:nvSpPr>
        <p:spPr/>
        <p:txBody>
          <a:bodyPr/>
          <a:lstStyle/>
          <a:p>
            <a:pPr>
              <a:lnSpc>
                <a:spcPct val="150000"/>
              </a:lnSpc>
              <a:buFont typeface="Arial" charset="0"/>
              <a:buChar char="•"/>
            </a:pPr>
            <a:r>
              <a:rPr lang="en-US" sz="2800" smtClean="0">
                <a:solidFill>
                  <a:srgbClr val="C0C0C0"/>
                </a:solidFill>
              </a:rPr>
              <a:t>Policy transactions</a:t>
            </a:r>
          </a:p>
          <a:p>
            <a:pPr>
              <a:lnSpc>
                <a:spcPct val="150000"/>
              </a:lnSpc>
              <a:buFont typeface="Arial" charset="0"/>
              <a:buChar char="•"/>
            </a:pPr>
            <a:r>
              <a:rPr lang="en-US" sz="2800" smtClean="0">
                <a:solidFill>
                  <a:srgbClr val="C0C0C0"/>
                </a:solidFill>
              </a:rPr>
              <a:t>Jobs</a:t>
            </a:r>
          </a:p>
          <a:p>
            <a:pPr>
              <a:lnSpc>
                <a:spcPct val="150000"/>
              </a:lnSpc>
              <a:buFont typeface="Arial" charset="0"/>
              <a:buChar char="•"/>
            </a:pPr>
            <a:r>
              <a:rPr lang="en-US" sz="2800" smtClean="0">
                <a:solidFill>
                  <a:srgbClr val="C0C0C0"/>
                </a:solidFill>
              </a:rPr>
              <a:t>Representing policies</a:t>
            </a:r>
          </a:p>
          <a:p>
            <a:pPr>
              <a:lnSpc>
                <a:spcPct val="150000"/>
              </a:lnSpc>
              <a:buFont typeface="Arial" charset="0"/>
              <a:buChar char="•"/>
            </a:pPr>
            <a:r>
              <a:rPr lang="en-US" sz="2800" smtClean="0"/>
              <a:t>Policy transaction graphs</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smtClean="0"/>
              <a:t>Policy transaction graphs</a:t>
            </a:r>
          </a:p>
        </p:txBody>
      </p:sp>
      <p:sp>
        <p:nvSpPr>
          <p:cNvPr id="33795" name="Rectangle 3"/>
          <p:cNvSpPr>
            <a:spLocks noGrp="1" noChangeArrowheads="1"/>
          </p:cNvSpPr>
          <p:nvPr>
            <p:ph idx="1"/>
          </p:nvPr>
        </p:nvSpPr>
        <p:spPr>
          <a:xfrm>
            <a:off x="571500" y="4416425"/>
            <a:ext cx="8061325" cy="1952625"/>
          </a:xfrm>
        </p:spPr>
        <p:txBody>
          <a:bodyPr/>
          <a:lstStyle/>
          <a:p>
            <a:pPr>
              <a:buFont typeface="Arial" charset="0"/>
              <a:buChar char="•"/>
            </a:pPr>
            <a:r>
              <a:rPr lang="en-US" smtClean="0"/>
              <a:t>Guidewire curriculum uses this graphic convention to represent how transactions change policies over time</a:t>
            </a:r>
          </a:p>
          <a:p>
            <a:pPr lvl="1"/>
            <a:r>
              <a:rPr lang="en-US" smtClean="0"/>
              <a:t>Horizontal axis represents policy term ("real time")</a:t>
            </a:r>
          </a:p>
          <a:p>
            <a:pPr lvl="1"/>
            <a:r>
              <a:rPr lang="en-US" smtClean="0"/>
              <a:t>Vertical axis represents policy as modeled in PolicyCenter ("model time")</a:t>
            </a:r>
          </a:p>
        </p:txBody>
      </p:sp>
      <p:sp>
        <p:nvSpPr>
          <p:cNvPr id="33796" name="Line 4"/>
          <p:cNvSpPr>
            <a:spLocks noChangeShapeType="1"/>
          </p:cNvSpPr>
          <p:nvPr/>
        </p:nvSpPr>
        <p:spPr bwMode="auto">
          <a:xfrm>
            <a:off x="1795463" y="1573213"/>
            <a:ext cx="6545262" cy="0"/>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3797" name="Text Box 5"/>
          <p:cNvSpPr txBox="1">
            <a:spLocks noChangeArrowheads="1"/>
          </p:cNvSpPr>
          <p:nvPr/>
        </p:nvSpPr>
        <p:spPr bwMode="auto">
          <a:xfrm>
            <a:off x="1825625" y="909638"/>
            <a:ext cx="19446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D33941"/>
                </a:solidFill>
              </a:rPr>
              <a:t>policy comes</a:t>
            </a:r>
            <a:br>
              <a:rPr lang="en-US" sz="1800">
                <a:solidFill>
                  <a:srgbClr val="D33941"/>
                </a:solidFill>
              </a:rPr>
            </a:br>
            <a:r>
              <a:rPr lang="en-US" sz="1800">
                <a:solidFill>
                  <a:srgbClr val="D33941"/>
                </a:solidFill>
              </a:rPr>
              <a:t>into effect</a:t>
            </a:r>
          </a:p>
        </p:txBody>
      </p:sp>
      <p:sp>
        <p:nvSpPr>
          <p:cNvPr id="33798" name="Line 6"/>
          <p:cNvSpPr>
            <a:spLocks noChangeShapeType="1"/>
          </p:cNvSpPr>
          <p:nvPr/>
        </p:nvSpPr>
        <p:spPr bwMode="auto">
          <a:xfrm>
            <a:off x="1811338" y="1576388"/>
            <a:ext cx="0" cy="2495550"/>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3799" name="Text Box 7"/>
          <p:cNvSpPr txBox="1">
            <a:spLocks noChangeArrowheads="1"/>
          </p:cNvSpPr>
          <p:nvPr/>
        </p:nvSpPr>
        <p:spPr bwMode="auto">
          <a:xfrm>
            <a:off x="323850" y="3406775"/>
            <a:ext cx="137953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rgbClr val="D33941"/>
                </a:solidFill>
              </a:rPr>
              <a:t>subsequent</a:t>
            </a:r>
            <a:br>
              <a:rPr lang="en-US" sz="1800">
                <a:solidFill>
                  <a:srgbClr val="D33941"/>
                </a:solidFill>
              </a:rPr>
            </a:br>
            <a:r>
              <a:rPr lang="en-US" sz="1800">
                <a:solidFill>
                  <a:srgbClr val="D33941"/>
                </a:solidFill>
              </a:rPr>
              <a:t>transactions</a:t>
            </a:r>
          </a:p>
        </p:txBody>
      </p:sp>
      <p:sp>
        <p:nvSpPr>
          <p:cNvPr id="33800" name="Text Box 8"/>
          <p:cNvSpPr txBox="1">
            <a:spLocks noChangeArrowheads="1"/>
          </p:cNvSpPr>
          <p:nvPr/>
        </p:nvSpPr>
        <p:spPr bwMode="auto">
          <a:xfrm>
            <a:off x="323850" y="1584325"/>
            <a:ext cx="13795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rgbClr val="D33941"/>
                </a:solidFill>
              </a:rPr>
              <a:t>submission</a:t>
            </a:r>
          </a:p>
        </p:txBody>
      </p:sp>
      <p:sp>
        <p:nvSpPr>
          <p:cNvPr id="33801" name="Text Box 9"/>
          <p:cNvSpPr txBox="1">
            <a:spLocks noChangeArrowheads="1"/>
          </p:cNvSpPr>
          <p:nvPr/>
        </p:nvSpPr>
        <p:spPr bwMode="auto">
          <a:xfrm>
            <a:off x="5940425" y="901700"/>
            <a:ext cx="19446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D33941"/>
                </a:solidFill>
              </a:rPr>
              <a:t>policy renewed</a:t>
            </a:r>
            <a:br>
              <a:rPr lang="en-US" sz="1800">
                <a:solidFill>
                  <a:srgbClr val="D33941"/>
                </a:solidFill>
              </a:rPr>
            </a:br>
            <a:r>
              <a:rPr lang="en-US" sz="1800">
                <a:solidFill>
                  <a:srgbClr val="D33941"/>
                </a:solidFill>
              </a:rPr>
              <a:t>or expires</a:t>
            </a:r>
          </a:p>
        </p:txBody>
      </p:sp>
      <p:sp>
        <p:nvSpPr>
          <p:cNvPr id="33802" name="Line 10"/>
          <p:cNvSpPr>
            <a:spLocks noChangeShapeType="1"/>
          </p:cNvSpPr>
          <p:nvPr/>
        </p:nvSpPr>
        <p:spPr bwMode="auto">
          <a:xfrm flipV="1">
            <a:off x="6910388" y="1462088"/>
            <a:ext cx="0" cy="217487"/>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smtClean="0"/>
              <a:t>Sample scenario: Submission</a:t>
            </a:r>
          </a:p>
        </p:txBody>
      </p:sp>
      <p:sp>
        <p:nvSpPr>
          <p:cNvPr id="34819" name="Rectangle 3"/>
          <p:cNvSpPr>
            <a:spLocks noGrp="1" noChangeArrowheads="1"/>
          </p:cNvSpPr>
          <p:nvPr>
            <p:ph idx="1"/>
          </p:nvPr>
        </p:nvSpPr>
        <p:spPr>
          <a:xfrm>
            <a:off x="576263" y="4505325"/>
            <a:ext cx="8128000" cy="1225550"/>
          </a:xfrm>
        </p:spPr>
        <p:txBody>
          <a:bodyPr/>
          <a:lstStyle/>
          <a:p>
            <a:pPr>
              <a:buFont typeface="Arial" charset="0"/>
              <a:buChar char="•"/>
            </a:pPr>
            <a:r>
              <a:rPr lang="en-US" smtClean="0"/>
              <a:t>Submission creates PolicyPeriod which starts on effective date and ends on the expiration date</a:t>
            </a:r>
          </a:p>
          <a:p>
            <a:pPr>
              <a:buFont typeface="Arial" charset="0"/>
              <a:buChar char="•"/>
            </a:pPr>
            <a:r>
              <a:rPr lang="en-US" smtClean="0"/>
              <a:t>Policy term is the period of the policy from the effective date until the expiration date</a:t>
            </a:r>
          </a:p>
        </p:txBody>
      </p:sp>
      <p:sp>
        <p:nvSpPr>
          <p:cNvPr id="34820" name="Line 4"/>
          <p:cNvSpPr>
            <a:spLocks noChangeShapeType="1"/>
          </p:cNvSpPr>
          <p:nvPr/>
        </p:nvSpPr>
        <p:spPr bwMode="auto">
          <a:xfrm>
            <a:off x="1795463" y="1573213"/>
            <a:ext cx="6545262" cy="0"/>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4821" name="Line 5"/>
          <p:cNvSpPr>
            <a:spLocks noChangeShapeType="1"/>
          </p:cNvSpPr>
          <p:nvPr/>
        </p:nvSpPr>
        <p:spPr bwMode="auto">
          <a:xfrm>
            <a:off x="1811338" y="1576388"/>
            <a:ext cx="0" cy="2495550"/>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4822" name="Text Box 6"/>
          <p:cNvSpPr txBox="1">
            <a:spLocks noChangeArrowheads="1"/>
          </p:cNvSpPr>
          <p:nvPr/>
        </p:nvSpPr>
        <p:spPr bwMode="auto">
          <a:xfrm>
            <a:off x="366713" y="1727200"/>
            <a:ext cx="137953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rgbClr val="D33941"/>
                </a:solidFill>
              </a:rPr>
              <a:t>submission</a:t>
            </a:r>
          </a:p>
        </p:txBody>
      </p:sp>
      <p:sp>
        <p:nvSpPr>
          <p:cNvPr id="34823" name="Rectangle 7"/>
          <p:cNvSpPr>
            <a:spLocks noChangeArrowheads="1"/>
          </p:cNvSpPr>
          <p:nvPr/>
        </p:nvSpPr>
        <p:spPr bwMode="auto">
          <a:xfrm>
            <a:off x="1843088" y="1692275"/>
            <a:ext cx="5051425" cy="333375"/>
          </a:xfrm>
          <a:prstGeom prst="rect">
            <a:avLst/>
          </a:prstGeom>
          <a:solidFill>
            <a:srgbClr val="FF9900"/>
          </a:solidFill>
          <a:ln w="28575" algn="ctr">
            <a:solidFill>
              <a:srgbClr val="FF9900"/>
            </a:solidFill>
            <a:miter lim="800000"/>
            <a:headEnd/>
            <a:tailEnd/>
          </a:ln>
        </p:spPr>
        <p:txBody>
          <a:bodyPr lIns="0" tIns="0" rIns="0" bIns="0" anchor="ctr">
            <a:spAutoFit/>
          </a:bodyPr>
          <a:lstStyle/>
          <a:p>
            <a:endParaRPr lang="en-US"/>
          </a:p>
        </p:txBody>
      </p:sp>
      <p:sp>
        <p:nvSpPr>
          <p:cNvPr id="34824" name="Text Box 8"/>
          <p:cNvSpPr txBox="1">
            <a:spLocks noChangeArrowheads="1"/>
          </p:cNvSpPr>
          <p:nvPr/>
        </p:nvSpPr>
        <p:spPr bwMode="auto">
          <a:xfrm>
            <a:off x="1825625" y="909638"/>
            <a:ext cx="19446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D33941"/>
                </a:solidFill>
              </a:rPr>
              <a:t>policy comes</a:t>
            </a:r>
            <a:br>
              <a:rPr lang="en-US" sz="1800">
                <a:solidFill>
                  <a:srgbClr val="D33941"/>
                </a:solidFill>
              </a:rPr>
            </a:br>
            <a:r>
              <a:rPr lang="en-US" sz="1800">
                <a:solidFill>
                  <a:srgbClr val="D33941"/>
                </a:solidFill>
              </a:rPr>
              <a:t>into effect</a:t>
            </a:r>
          </a:p>
        </p:txBody>
      </p:sp>
      <p:sp>
        <p:nvSpPr>
          <p:cNvPr id="34825" name="Text Box 9"/>
          <p:cNvSpPr txBox="1">
            <a:spLocks noChangeArrowheads="1"/>
          </p:cNvSpPr>
          <p:nvPr/>
        </p:nvSpPr>
        <p:spPr bwMode="auto">
          <a:xfrm>
            <a:off x="5940425" y="901700"/>
            <a:ext cx="19446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D33941"/>
                </a:solidFill>
              </a:rPr>
              <a:t>policy renewed</a:t>
            </a:r>
            <a:br>
              <a:rPr lang="en-US" sz="1800">
                <a:solidFill>
                  <a:srgbClr val="D33941"/>
                </a:solidFill>
              </a:rPr>
            </a:br>
            <a:r>
              <a:rPr lang="en-US" sz="1800">
                <a:solidFill>
                  <a:srgbClr val="D33941"/>
                </a:solidFill>
              </a:rPr>
              <a:t>or expires</a:t>
            </a:r>
          </a:p>
        </p:txBody>
      </p:sp>
      <p:sp>
        <p:nvSpPr>
          <p:cNvPr id="34826" name="Line 10"/>
          <p:cNvSpPr>
            <a:spLocks noChangeShapeType="1"/>
          </p:cNvSpPr>
          <p:nvPr/>
        </p:nvSpPr>
        <p:spPr bwMode="auto">
          <a:xfrm flipV="1">
            <a:off x="6910388" y="1462088"/>
            <a:ext cx="0" cy="217487"/>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4827" name="Text Box 11"/>
          <p:cNvSpPr txBox="1">
            <a:spLocks noChangeArrowheads="1"/>
          </p:cNvSpPr>
          <p:nvPr/>
        </p:nvSpPr>
        <p:spPr bwMode="auto">
          <a:xfrm>
            <a:off x="1843088" y="1720850"/>
            <a:ext cx="304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invGray">
          <a:xfrm>
            <a:off x="3521075" y="1690688"/>
            <a:ext cx="3363913" cy="333375"/>
          </a:xfrm>
          <a:prstGeom prst="rect">
            <a:avLst/>
          </a:prstGeom>
          <a:solidFill>
            <a:schemeClr val="accent2"/>
          </a:solidFill>
          <a:ln w="28575" algn="ctr">
            <a:solidFill>
              <a:schemeClr val="accent2"/>
            </a:solidFill>
            <a:miter lim="800000"/>
            <a:headEnd/>
            <a:tailEnd/>
          </a:ln>
        </p:spPr>
        <p:txBody>
          <a:bodyPr lIns="0" tIns="0" rIns="0" bIns="0" anchor="ctr">
            <a:spAutoFit/>
          </a:bodyPr>
          <a:lstStyle/>
          <a:p>
            <a:endParaRPr lang="en-US"/>
          </a:p>
        </p:txBody>
      </p:sp>
      <p:sp>
        <p:nvSpPr>
          <p:cNvPr id="35843" name="Rectangle 3"/>
          <p:cNvSpPr>
            <a:spLocks noGrp="1" noChangeArrowheads="1"/>
          </p:cNvSpPr>
          <p:nvPr>
            <p:ph type="title"/>
          </p:nvPr>
        </p:nvSpPr>
        <p:spPr/>
        <p:txBody>
          <a:bodyPr/>
          <a:lstStyle/>
          <a:p>
            <a:pPr eaLnBrk="1" hangingPunct="1"/>
            <a:r>
              <a:rPr lang="en-US" smtClean="0"/>
              <a:t>Sample scenario: The first change</a:t>
            </a:r>
          </a:p>
        </p:txBody>
      </p:sp>
      <p:sp>
        <p:nvSpPr>
          <p:cNvPr id="35844" name="Rectangle 4"/>
          <p:cNvSpPr>
            <a:spLocks noGrp="1" noChangeArrowheads="1"/>
          </p:cNvSpPr>
          <p:nvPr>
            <p:ph idx="1"/>
          </p:nvPr>
        </p:nvSpPr>
        <p:spPr>
          <a:xfrm>
            <a:off x="588963" y="4505325"/>
            <a:ext cx="8043862" cy="1971675"/>
          </a:xfrm>
        </p:spPr>
        <p:txBody>
          <a:bodyPr/>
          <a:lstStyle/>
          <a:p>
            <a:pPr>
              <a:buFont typeface="Arial" charset="0"/>
              <a:buChar char="•"/>
            </a:pPr>
            <a:r>
              <a:rPr lang="en-US" smtClean="0"/>
              <a:t>Policy change creates second version of policy term</a:t>
            </a:r>
          </a:p>
          <a:p>
            <a:pPr lvl="1"/>
            <a:r>
              <a:rPr lang="en-US" smtClean="0"/>
              <a:t>This period (B) is initially based on first policy period (A)</a:t>
            </a:r>
          </a:p>
          <a:p>
            <a:pPr lvl="1"/>
            <a:r>
              <a:rPr lang="en-US" smtClean="0"/>
              <a:t>First PolicyPeriod still exists in database as created, and is superseded by this policy change</a:t>
            </a:r>
          </a:p>
        </p:txBody>
      </p:sp>
      <p:sp>
        <p:nvSpPr>
          <p:cNvPr id="35845" name="Line 5"/>
          <p:cNvSpPr>
            <a:spLocks noChangeShapeType="1"/>
          </p:cNvSpPr>
          <p:nvPr/>
        </p:nvSpPr>
        <p:spPr bwMode="auto">
          <a:xfrm>
            <a:off x="1795463" y="1573213"/>
            <a:ext cx="6545262" cy="0"/>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5846" name="Line 6"/>
          <p:cNvSpPr>
            <a:spLocks noChangeShapeType="1"/>
          </p:cNvSpPr>
          <p:nvPr/>
        </p:nvSpPr>
        <p:spPr bwMode="auto">
          <a:xfrm>
            <a:off x="1811338" y="1576388"/>
            <a:ext cx="0" cy="2495550"/>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5847" name="Text Box 7"/>
          <p:cNvSpPr txBox="1">
            <a:spLocks noChangeArrowheads="1"/>
          </p:cNvSpPr>
          <p:nvPr/>
        </p:nvSpPr>
        <p:spPr bwMode="auto">
          <a:xfrm>
            <a:off x="366713" y="1727200"/>
            <a:ext cx="137953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rgbClr val="D33941"/>
                </a:solidFill>
              </a:rPr>
              <a:t>submission</a:t>
            </a:r>
          </a:p>
        </p:txBody>
      </p:sp>
      <p:sp>
        <p:nvSpPr>
          <p:cNvPr id="35848" name="Rectangle 8"/>
          <p:cNvSpPr>
            <a:spLocks noChangeArrowheads="1"/>
          </p:cNvSpPr>
          <p:nvPr/>
        </p:nvSpPr>
        <p:spPr bwMode="auto">
          <a:xfrm>
            <a:off x="1843088" y="1692275"/>
            <a:ext cx="1704975" cy="333375"/>
          </a:xfrm>
          <a:prstGeom prst="rect">
            <a:avLst/>
          </a:prstGeom>
          <a:solidFill>
            <a:srgbClr val="FF9900"/>
          </a:solidFill>
          <a:ln w="28575" algn="ctr">
            <a:solidFill>
              <a:srgbClr val="FF9900"/>
            </a:solidFill>
            <a:miter lim="800000"/>
            <a:headEnd/>
            <a:tailEnd/>
          </a:ln>
        </p:spPr>
        <p:txBody>
          <a:bodyPr lIns="0" tIns="0" rIns="0" bIns="0" anchor="ctr">
            <a:spAutoFit/>
          </a:bodyPr>
          <a:lstStyle/>
          <a:p>
            <a:endParaRPr lang="en-US"/>
          </a:p>
        </p:txBody>
      </p:sp>
      <p:sp>
        <p:nvSpPr>
          <p:cNvPr id="35849" name="Line 11"/>
          <p:cNvSpPr>
            <a:spLocks noChangeShapeType="1"/>
          </p:cNvSpPr>
          <p:nvPr/>
        </p:nvSpPr>
        <p:spPr bwMode="auto">
          <a:xfrm flipV="1">
            <a:off x="6910388" y="1462088"/>
            <a:ext cx="0" cy="217487"/>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5850" name="Text Box 12"/>
          <p:cNvSpPr txBox="1">
            <a:spLocks noChangeArrowheads="1"/>
          </p:cNvSpPr>
          <p:nvPr/>
        </p:nvSpPr>
        <p:spPr bwMode="auto">
          <a:xfrm>
            <a:off x="1843088" y="1720850"/>
            <a:ext cx="304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a:t>
            </a:r>
          </a:p>
        </p:txBody>
      </p:sp>
      <p:sp>
        <p:nvSpPr>
          <p:cNvPr id="35851" name="Text Box 13"/>
          <p:cNvSpPr txBox="1">
            <a:spLocks noChangeArrowheads="1"/>
          </p:cNvSpPr>
          <p:nvPr/>
        </p:nvSpPr>
        <p:spPr bwMode="auto">
          <a:xfrm>
            <a:off x="361950" y="2193925"/>
            <a:ext cx="13795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rgbClr val="D33941"/>
                </a:solidFill>
              </a:rPr>
              <a:t>change 1</a:t>
            </a:r>
          </a:p>
        </p:txBody>
      </p:sp>
      <p:sp>
        <p:nvSpPr>
          <p:cNvPr id="35852" name="Rectangle 14"/>
          <p:cNvSpPr>
            <a:spLocks noChangeArrowheads="1"/>
          </p:cNvSpPr>
          <p:nvPr/>
        </p:nvSpPr>
        <p:spPr bwMode="auto">
          <a:xfrm>
            <a:off x="1825625" y="2159000"/>
            <a:ext cx="1733550" cy="333375"/>
          </a:xfrm>
          <a:prstGeom prst="rect">
            <a:avLst/>
          </a:prstGeom>
          <a:solidFill>
            <a:srgbClr val="FF9900"/>
          </a:solidFill>
          <a:ln w="28575" algn="ctr">
            <a:solidFill>
              <a:srgbClr val="FF9900"/>
            </a:solidFill>
            <a:miter lim="800000"/>
            <a:headEnd/>
            <a:tailEnd/>
          </a:ln>
        </p:spPr>
        <p:txBody>
          <a:bodyPr lIns="0" tIns="0" rIns="0" bIns="0" anchor="ctr">
            <a:spAutoFit/>
          </a:bodyPr>
          <a:lstStyle/>
          <a:p>
            <a:endParaRPr lang="en-US"/>
          </a:p>
        </p:txBody>
      </p:sp>
      <p:sp>
        <p:nvSpPr>
          <p:cNvPr id="35853" name="Text Box 16"/>
          <p:cNvSpPr txBox="1">
            <a:spLocks noChangeArrowheads="1"/>
          </p:cNvSpPr>
          <p:nvPr/>
        </p:nvSpPr>
        <p:spPr bwMode="auto">
          <a:xfrm>
            <a:off x="1825625" y="909638"/>
            <a:ext cx="19446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D33941"/>
                </a:solidFill>
              </a:rPr>
              <a:t>policy comes</a:t>
            </a:r>
            <a:br>
              <a:rPr lang="en-US" sz="1800">
                <a:solidFill>
                  <a:srgbClr val="D33941"/>
                </a:solidFill>
              </a:rPr>
            </a:br>
            <a:r>
              <a:rPr lang="en-US" sz="1800">
                <a:solidFill>
                  <a:srgbClr val="D33941"/>
                </a:solidFill>
              </a:rPr>
              <a:t>into effect</a:t>
            </a:r>
          </a:p>
        </p:txBody>
      </p:sp>
      <p:sp>
        <p:nvSpPr>
          <p:cNvPr id="35854" name="Text Box 17"/>
          <p:cNvSpPr txBox="1">
            <a:spLocks noChangeArrowheads="1"/>
          </p:cNvSpPr>
          <p:nvPr/>
        </p:nvSpPr>
        <p:spPr bwMode="auto">
          <a:xfrm>
            <a:off x="5940425" y="901700"/>
            <a:ext cx="19446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D33941"/>
                </a:solidFill>
              </a:rPr>
              <a:t>policy renewed</a:t>
            </a:r>
            <a:br>
              <a:rPr lang="en-US" sz="1800">
                <a:solidFill>
                  <a:srgbClr val="D33941"/>
                </a:solidFill>
              </a:rPr>
            </a:br>
            <a:r>
              <a:rPr lang="en-US" sz="1800">
                <a:solidFill>
                  <a:srgbClr val="D33941"/>
                </a:solidFill>
              </a:rPr>
              <a:t>or expires</a:t>
            </a:r>
          </a:p>
        </p:txBody>
      </p:sp>
      <p:sp>
        <p:nvSpPr>
          <p:cNvPr id="35855" name="Rectangle 2"/>
          <p:cNvSpPr>
            <a:spLocks noChangeArrowheads="1"/>
          </p:cNvSpPr>
          <p:nvPr/>
        </p:nvSpPr>
        <p:spPr bwMode="invGray">
          <a:xfrm>
            <a:off x="3521075" y="2160588"/>
            <a:ext cx="3363913" cy="333375"/>
          </a:xfrm>
          <a:prstGeom prst="rect">
            <a:avLst/>
          </a:prstGeom>
          <a:solidFill>
            <a:srgbClr val="33CC33"/>
          </a:solidFill>
          <a:ln w="28575" algn="ctr">
            <a:solidFill>
              <a:srgbClr val="33CC33"/>
            </a:solidFill>
            <a:miter lim="800000"/>
            <a:headEnd/>
            <a:tailEnd/>
          </a:ln>
        </p:spPr>
        <p:txBody>
          <a:bodyPr lIns="0" tIns="0" rIns="0" bIns="0" anchor="ctr">
            <a:spAutoFit/>
          </a:bodyPr>
          <a:lstStyle/>
          <a:p>
            <a:endParaRPr lang="en-US"/>
          </a:p>
        </p:txBody>
      </p:sp>
      <p:sp>
        <p:nvSpPr>
          <p:cNvPr id="35856" name="Text Box 15"/>
          <p:cNvSpPr txBox="1">
            <a:spLocks noChangeArrowheads="1"/>
          </p:cNvSpPr>
          <p:nvPr/>
        </p:nvSpPr>
        <p:spPr bwMode="auto">
          <a:xfrm>
            <a:off x="3551238" y="2182813"/>
            <a:ext cx="3048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B</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p:cNvSpPr>
            <a:spLocks noGrp="1" noChangeArrowheads="1"/>
          </p:cNvSpPr>
          <p:nvPr>
            <p:ph type="title"/>
          </p:nvPr>
        </p:nvSpPr>
        <p:spPr/>
        <p:txBody>
          <a:bodyPr/>
          <a:lstStyle/>
          <a:p>
            <a:pPr eaLnBrk="1" hangingPunct="1"/>
            <a:r>
              <a:rPr lang="en-US" smtClean="0"/>
              <a:t>Sample scenario: Subsequent changes</a:t>
            </a:r>
          </a:p>
        </p:txBody>
      </p:sp>
      <p:sp>
        <p:nvSpPr>
          <p:cNvPr id="36867" name="Rectangle 5"/>
          <p:cNvSpPr>
            <a:spLocks noGrp="1" noChangeArrowheads="1"/>
          </p:cNvSpPr>
          <p:nvPr>
            <p:ph idx="1"/>
          </p:nvPr>
        </p:nvSpPr>
        <p:spPr>
          <a:xfrm>
            <a:off x="619125" y="4505325"/>
            <a:ext cx="8013700" cy="1570038"/>
          </a:xfrm>
        </p:spPr>
        <p:txBody>
          <a:bodyPr/>
          <a:lstStyle/>
          <a:p>
            <a:pPr>
              <a:buFont typeface="Arial" charset="0"/>
              <a:buChar char="•"/>
            </a:pPr>
            <a:r>
              <a:rPr lang="en-US" smtClean="0"/>
              <a:t>Subsequent changes create additional versions</a:t>
            </a:r>
          </a:p>
          <a:p>
            <a:pPr lvl="1"/>
            <a:r>
              <a:rPr lang="en-US" smtClean="0"/>
              <a:t>Each new version (such as C) is based on some other version , typically the last version to be bound (B in the diagram above)</a:t>
            </a:r>
          </a:p>
        </p:txBody>
      </p:sp>
      <p:sp>
        <p:nvSpPr>
          <p:cNvPr id="36868" name="Line 6"/>
          <p:cNvSpPr>
            <a:spLocks noChangeShapeType="1"/>
          </p:cNvSpPr>
          <p:nvPr/>
        </p:nvSpPr>
        <p:spPr bwMode="auto">
          <a:xfrm>
            <a:off x="1795463" y="1573213"/>
            <a:ext cx="6545262" cy="0"/>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6869" name="Line 7"/>
          <p:cNvSpPr>
            <a:spLocks noChangeShapeType="1"/>
          </p:cNvSpPr>
          <p:nvPr/>
        </p:nvSpPr>
        <p:spPr bwMode="auto">
          <a:xfrm>
            <a:off x="1811338" y="1576388"/>
            <a:ext cx="0" cy="2495550"/>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6870" name="Text Box 8"/>
          <p:cNvSpPr txBox="1">
            <a:spLocks noChangeArrowheads="1"/>
          </p:cNvSpPr>
          <p:nvPr/>
        </p:nvSpPr>
        <p:spPr bwMode="auto">
          <a:xfrm>
            <a:off x="366713" y="1727200"/>
            <a:ext cx="137953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rgbClr val="D33941"/>
                </a:solidFill>
              </a:rPr>
              <a:t>submission</a:t>
            </a:r>
          </a:p>
        </p:txBody>
      </p:sp>
      <p:sp>
        <p:nvSpPr>
          <p:cNvPr id="36871" name="Text Box 14"/>
          <p:cNvSpPr txBox="1">
            <a:spLocks noChangeArrowheads="1"/>
          </p:cNvSpPr>
          <p:nvPr/>
        </p:nvSpPr>
        <p:spPr bwMode="auto">
          <a:xfrm>
            <a:off x="361950" y="2193925"/>
            <a:ext cx="13795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rgbClr val="D33941"/>
                </a:solidFill>
              </a:rPr>
              <a:t>change 1</a:t>
            </a:r>
          </a:p>
        </p:txBody>
      </p:sp>
      <p:sp>
        <p:nvSpPr>
          <p:cNvPr id="36872" name="Text Box 17"/>
          <p:cNvSpPr txBox="1">
            <a:spLocks noChangeArrowheads="1"/>
          </p:cNvSpPr>
          <p:nvPr/>
        </p:nvSpPr>
        <p:spPr bwMode="auto">
          <a:xfrm>
            <a:off x="357188" y="2703513"/>
            <a:ext cx="13795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rgbClr val="D33941"/>
                </a:solidFill>
              </a:rPr>
              <a:t>change 2</a:t>
            </a:r>
          </a:p>
        </p:txBody>
      </p:sp>
      <p:sp>
        <p:nvSpPr>
          <p:cNvPr id="36873" name="Text Box 21"/>
          <p:cNvSpPr txBox="1">
            <a:spLocks noChangeArrowheads="1"/>
          </p:cNvSpPr>
          <p:nvPr/>
        </p:nvSpPr>
        <p:spPr bwMode="auto">
          <a:xfrm>
            <a:off x="1825625" y="909638"/>
            <a:ext cx="19446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D33941"/>
                </a:solidFill>
              </a:rPr>
              <a:t>policy comes</a:t>
            </a:r>
            <a:br>
              <a:rPr lang="en-US" sz="1800">
                <a:solidFill>
                  <a:srgbClr val="D33941"/>
                </a:solidFill>
              </a:rPr>
            </a:br>
            <a:r>
              <a:rPr lang="en-US" sz="1800">
                <a:solidFill>
                  <a:srgbClr val="D33941"/>
                </a:solidFill>
              </a:rPr>
              <a:t>into effect</a:t>
            </a:r>
          </a:p>
        </p:txBody>
      </p:sp>
      <p:sp>
        <p:nvSpPr>
          <p:cNvPr id="36874" name="Text Box 22"/>
          <p:cNvSpPr txBox="1">
            <a:spLocks noChangeArrowheads="1"/>
          </p:cNvSpPr>
          <p:nvPr/>
        </p:nvSpPr>
        <p:spPr bwMode="auto">
          <a:xfrm>
            <a:off x="5940425" y="901700"/>
            <a:ext cx="19446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D33941"/>
                </a:solidFill>
              </a:rPr>
              <a:t>policy renewed</a:t>
            </a:r>
            <a:br>
              <a:rPr lang="en-US" sz="1800">
                <a:solidFill>
                  <a:srgbClr val="D33941"/>
                </a:solidFill>
              </a:rPr>
            </a:br>
            <a:r>
              <a:rPr lang="en-US" sz="1800">
                <a:solidFill>
                  <a:srgbClr val="D33941"/>
                </a:solidFill>
              </a:rPr>
              <a:t>or expires</a:t>
            </a:r>
          </a:p>
        </p:txBody>
      </p:sp>
      <p:sp>
        <p:nvSpPr>
          <p:cNvPr id="36875" name="Rectangle 2"/>
          <p:cNvSpPr>
            <a:spLocks noChangeArrowheads="1"/>
          </p:cNvSpPr>
          <p:nvPr/>
        </p:nvSpPr>
        <p:spPr bwMode="invGray">
          <a:xfrm>
            <a:off x="3521075" y="1690688"/>
            <a:ext cx="3081338" cy="333375"/>
          </a:xfrm>
          <a:prstGeom prst="rect">
            <a:avLst/>
          </a:prstGeom>
          <a:solidFill>
            <a:schemeClr val="accent2"/>
          </a:solidFill>
          <a:ln w="28575" algn="ctr">
            <a:solidFill>
              <a:schemeClr val="accent2"/>
            </a:solidFill>
            <a:miter lim="800000"/>
            <a:headEnd/>
            <a:tailEnd/>
          </a:ln>
        </p:spPr>
        <p:txBody>
          <a:bodyPr lIns="0" tIns="0" rIns="0" bIns="0" anchor="ctr">
            <a:spAutoFit/>
          </a:bodyPr>
          <a:lstStyle/>
          <a:p>
            <a:endParaRPr lang="en-US"/>
          </a:p>
        </p:txBody>
      </p:sp>
      <p:sp>
        <p:nvSpPr>
          <p:cNvPr id="36876" name="Rectangle 8"/>
          <p:cNvSpPr>
            <a:spLocks noChangeArrowheads="1"/>
          </p:cNvSpPr>
          <p:nvPr/>
        </p:nvSpPr>
        <p:spPr bwMode="auto">
          <a:xfrm>
            <a:off x="1843088" y="1692275"/>
            <a:ext cx="1704975" cy="333375"/>
          </a:xfrm>
          <a:prstGeom prst="rect">
            <a:avLst/>
          </a:prstGeom>
          <a:solidFill>
            <a:srgbClr val="FF9900"/>
          </a:solidFill>
          <a:ln w="28575" algn="ctr">
            <a:solidFill>
              <a:srgbClr val="FF9900"/>
            </a:solidFill>
            <a:miter lim="800000"/>
            <a:headEnd/>
            <a:tailEnd/>
          </a:ln>
        </p:spPr>
        <p:txBody>
          <a:bodyPr lIns="0" tIns="0" rIns="0" bIns="0" anchor="ctr">
            <a:spAutoFit/>
          </a:bodyPr>
          <a:lstStyle/>
          <a:p>
            <a:endParaRPr lang="en-US"/>
          </a:p>
        </p:txBody>
      </p:sp>
      <p:sp>
        <p:nvSpPr>
          <p:cNvPr id="36877" name="Text Box 12"/>
          <p:cNvSpPr txBox="1">
            <a:spLocks noChangeArrowheads="1"/>
          </p:cNvSpPr>
          <p:nvPr/>
        </p:nvSpPr>
        <p:spPr bwMode="auto">
          <a:xfrm>
            <a:off x="1843088" y="1720850"/>
            <a:ext cx="304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a:t>
            </a:r>
          </a:p>
        </p:txBody>
      </p:sp>
      <p:sp>
        <p:nvSpPr>
          <p:cNvPr id="36878" name="Rectangle 14"/>
          <p:cNvSpPr>
            <a:spLocks noChangeArrowheads="1"/>
          </p:cNvSpPr>
          <p:nvPr/>
        </p:nvSpPr>
        <p:spPr bwMode="auto">
          <a:xfrm>
            <a:off x="1825625" y="2159000"/>
            <a:ext cx="1733550" cy="333375"/>
          </a:xfrm>
          <a:prstGeom prst="rect">
            <a:avLst/>
          </a:prstGeom>
          <a:solidFill>
            <a:srgbClr val="FF9900"/>
          </a:solidFill>
          <a:ln w="28575" algn="ctr">
            <a:solidFill>
              <a:srgbClr val="FF9900"/>
            </a:solidFill>
            <a:miter lim="800000"/>
            <a:headEnd/>
            <a:tailEnd/>
          </a:ln>
        </p:spPr>
        <p:txBody>
          <a:bodyPr lIns="0" tIns="0" rIns="0" bIns="0" anchor="ctr">
            <a:spAutoFit/>
          </a:bodyPr>
          <a:lstStyle/>
          <a:p>
            <a:endParaRPr lang="en-US"/>
          </a:p>
        </p:txBody>
      </p:sp>
      <p:sp>
        <p:nvSpPr>
          <p:cNvPr id="36879" name="Rectangle 2"/>
          <p:cNvSpPr>
            <a:spLocks noChangeArrowheads="1"/>
          </p:cNvSpPr>
          <p:nvPr/>
        </p:nvSpPr>
        <p:spPr bwMode="invGray">
          <a:xfrm>
            <a:off x="3521075" y="2160588"/>
            <a:ext cx="3081338" cy="333375"/>
          </a:xfrm>
          <a:prstGeom prst="rect">
            <a:avLst/>
          </a:prstGeom>
          <a:solidFill>
            <a:srgbClr val="33CC33"/>
          </a:solidFill>
          <a:ln w="28575" algn="ctr">
            <a:solidFill>
              <a:srgbClr val="33CC33"/>
            </a:solidFill>
            <a:miter lim="800000"/>
            <a:headEnd/>
            <a:tailEnd/>
          </a:ln>
        </p:spPr>
        <p:txBody>
          <a:bodyPr lIns="0" tIns="0" rIns="0" bIns="0" anchor="ctr">
            <a:spAutoFit/>
          </a:bodyPr>
          <a:lstStyle/>
          <a:p>
            <a:endParaRPr lang="en-US"/>
          </a:p>
        </p:txBody>
      </p:sp>
      <p:sp>
        <p:nvSpPr>
          <p:cNvPr id="36880" name="Text Box 15"/>
          <p:cNvSpPr txBox="1">
            <a:spLocks noChangeArrowheads="1"/>
          </p:cNvSpPr>
          <p:nvPr/>
        </p:nvSpPr>
        <p:spPr bwMode="auto">
          <a:xfrm>
            <a:off x="3546475" y="2176463"/>
            <a:ext cx="3048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B</a:t>
            </a:r>
          </a:p>
        </p:txBody>
      </p:sp>
      <p:sp>
        <p:nvSpPr>
          <p:cNvPr id="36881" name="Rectangle 14"/>
          <p:cNvSpPr>
            <a:spLocks noChangeArrowheads="1"/>
          </p:cNvSpPr>
          <p:nvPr/>
        </p:nvSpPr>
        <p:spPr bwMode="auto">
          <a:xfrm>
            <a:off x="1833563" y="2655888"/>
            <a:ext cx="1733550" cy="333375"/>
          </a:xfrm>
          <a:prstGeom prst="rect">
            <a:avLst/>
          </a:prstGeom>
          <a:solidFill>
            <a:srgbClr val="FF9900"/>
          </a:solidFill>
          <a:ln w="28575" algn="ctr">
            <a:solidFill>
              <a:srgbClr val="FF9900"/>
            </a:solidFill>
            <a:miter lim="800000"/>
            <a:headEnd/>
            <a:tailEnd/>
          </a:ln>
        </p:spPr>
        <p:txBody>
          <a:bodyPr lIns="0" tIns="0" rIns="0" bIns="0" anchor="ctr">
            <a:spAutoFit/>
          </a:bodyPr>
          <a:lstStyle/>
          <a:p>
            <a:endParaRPr lang="en-US"/>
          </a:p>
        </p:txBody>
      </p:sp>
      <p:sp>
        <p:nvSpPr>
          <p:cNvPr id="36882" name="Rectangle 2"/>
          <p:cNvSpPr>
            <a:spLocks noChangeArrowheads="1"/>
          </p:cNvSpPr>
          <p:nvPr/>
        </p:nvSpPr>
        <p:spPr bwMode="invGray">
          <a:xfrm>
            <a:off x="3529013" y="2657475"/>
            <a:ext cx="3081337" cy="333375"/>
          </a:xfrm>
          <a:prstGeom prst="rect">
            <a:avLst/>
          </a:prstGeom>
          <a:solidFill>
            <a:srgbClr val="33CC33"/>
          </a:solidFill>
          <a:ln w="28575" algn="ctr">
            <a:solidFill>
              <a:srgbClr val="33CC33"/>
            </a:solidFill>
            <a:miter lim="800000"/>
            <a:headEnd/>
            <a:tailEnd/>
          </a:ln>
        </p:spPr>
        <p:txBody>
          <a:bodyPr lIns="0" tIns="0" rIns="0" bIns="0" anchor="ctr">
            <a:spAutoFit/>
          </a:bodyPr>
          <a:lstStyle/>
          <a:p>
            <a:endParaRPr lang="en-US"/>
          </a:p>
        </p:txBody>
      </p:sp>
      <p:sp>
        <p:nvSpPr>
          <p:cNvPr id="36883" name="Rectangle 18"/>
          <p:cNvSpPr>
            <a:spLocks noChangeArrowheads="1"/>
          </p:cNvSpPr>
          <p:nvPr/>
        </p:nvSpPr>
        <p:spPr bwMode="auto">
          <a:xfrm>
            <a:off x="4908550" y="2657475"/>
            <a:ext cx="1717675" cy="333375"/>
          </a:xfrm>
          <a:prstGeom prst="rect">
            <a:avLst/>
          </a:prstGeom>
          <a:solidFill>
            <a:srgbClr val="CC3300"/>
          </a:solidFill>
          <a:ln w="28575" algn="ctr">
            <a:solidFill>
              <a:srgbClr val="CC3300"/>
            </a:solidFill>
            <a:miter lim="800000"/>
            <a:headEnd/>
            <a:tailEnd/>
          </a:ln>
        </p:spPr>
        <p:txBody>
          <a:bodyPr lIns="0" tIns="0" rIns="0" bIns="0" anchor="ctr">
            <a:spAutoFit/>
          </a:bodyPr>
          <a:lstStyle/>
          <a:p>
            <a:endParaRPr lang="en-US"/>
          </a:p>
        </p:txBody>
      </p:sp>
      <p:sp>
        <p:nvSpPr>
          <p:cNvPr id="36884" name="Text Box 15"/>
          <p:cNvSpPr txBox="1">
            <a:spLocks noChangeArrowheads="1"/>
          </p:cNvSpPr>
          <p:nvPr/>
        </p:nvSpPr>
        <p:spPr bwMode="auto">
          <a:xfrm>
            <a:off x="4951413" y="2673350"/>
            <a:ext cx="304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C</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4"/>
          <p:cNvSpPr>
            <a:spLocks noGrp="1" noChangeArrowheads="1"/>
          </p:cNvSpPr>
          <p:nvPr>
            <p:ph type="title"/>
          </p:nvPr>
        </p:nvSpPr>
        <p:spPr/>
        <p:txBody>
          <a:bodyPr/>
          <a:lstStyle/>
          <a:p>
            <a:pPr eaLnBrk="1" hangingPunct="1"/>
            <a:r>
              <a:rPr lang="en-US" smtClean="0"/>
              <a:t>Sample scenario: Renewals</a:t>
            </a:r>
          </a:p>
        </p:txBody>
      </p:sp>
      <p:sp>
        <p:nvSpPr>
          <p:cNvPr id="37891" name="Rectangle 5"/>
          <p:cNvSpPr>
            <a:spLocks noGrp="1" noChangeArrowheads="1"/>
          </p:cNvSpPr>
          <p:nvPr>
            <p:ph idx="1"/>
          </p:nvPr>
        </p:nvSpPr>
        <p:spPr>
          <a:xfrm>
            <a:off x="550863" y="4505325"/>
            <a:ext cx="8081962" cy="1238250"/>
          </a:xfrm>
        </p:spPr>
        <p:txBody>
          <a:bodyPr/>
          <a:lstStyle/>
          <a:p>
            <a:pPr>
              <a:buFont typeface="Arial" charset="0"/>
              <a:buChar char="•"/>
            </a:pPr>
            <a:r>
              <a:rPr lang="en-US" smtClean="0"/>
              <a:t>Renewals create new policy term</a:t>
            </a:r>
          </a:p>
          <a:p>
            <a:pPr lvl="1"/>
            <a:r>
              <a:rPr lang="en-US" smtClean="0"/>
              <a:t>Once again, new PolicyPeriod (D) is based on some previous PolicyPeriod (C in the diagram above) </a:t>
            </a:r>
          </a:p>
        </p:txBody>
      </p:sp>
      <p:sp>
        <p:nvSpPr>
          <p:cNvPr id="37892" name="Line 6"/>
          <p:cNvSpPr>
            <a:spLocks noChangeShapeType="1"/>
          </p:cNvSpPr>
          <p:nvPr/>
        </p:nvSpPr>
        <p:spPr bwMode="auto">
          <a:xfrm>
            <a:off x="1795463" y="1573213"/>
            <a:ext cx="6545262" cy="0"/>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7893" name="Line 7"/>
          <p:cNvSpPr>
            <a:spLocks noChangeShapeType="1"/>
          </p:cNvSpPr>
          <p:nvPr/>
        </p:nvSpPr>
        <p:spPr bwMode="auto">
          <a:xfrm>
            <a:off x="1811338" y="1576388"/>
            <a:ext cx="0" cy="2495550"/>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7894" name="Text Box 8"/>
          <p:cNvSpPr txBox="1">
            <a:spLocks noChangeArrowheads="1"/>
          </p:cNvSpPr>
          <p:nvPr/>
        </p:nvSpPr>
        <p:spPr bwMode="auto">
          <a:xfrm>
            <a:off x="366713" y="1727200"/>
            <a:ext cx="137953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rgbClr val="D33941"/>
                </a:solidFill>
              </a:rPr>
              <a:t>submission</a:t>
            </a:r>
          </a:p>
        </p:txBody>
      </p:sp>
      <p:sp>
        <p:nvSpPr>
          <p:cNvPr id="37895" name="Text Box 14"/>
          <p:cNvSpPr txBox="1">
            <a:spLocks noChangeArrowheads="1"/>
          </p:cNvSpPr>
          <p:nvPr/>
        </p:nvSpPr>
        <p:spPr bwMode="auto">
          <a:xfrm>
            <a:off x="361950" y="2193925"/>
            <a:ext cx="13795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rgbClr val="D33941"/>
                </a:solidFill>
              </a:rPr>
              <a:t>change 1</a:t>
            </a:r>
          </a:p>
        </p:txBody>
      </p:sp>
      <p:sp>
        <p:nvSpPr>
          <p:cNvPr id="37896" name="Text Box 17"/>
          <p:cNvSpPr txBox="1">
            <a:spLocks noChangeArrowheads="1"/>
          </p:cNvSpPr>
          <p:nvPr/>
        </p:nvSpPr>
        <p:spPr bwMode="auto">
          <a:xfrm>
            <a:off x="357188" y="2703513"/>
            <a:ext cx="13795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rgbClr val="D33941"/>
                </a:solidFill>
              </a:rPr>
              <a:t>change 2</a:t>
            </a:r>
          </a:p>
        </p:txBody>
      </p:sp>
      <p:sp>
        <p:nvSpPr>
          <p:cNvPr id="37897" name="Text Box 20"/>
          <p:cNvSpPr txBox="1">
            <a:spLocks noChangeArrowheads="1"/>
          </p:cNvSpPr>
          <p:nvPr/>
        </p:nvSpPr>
        <p:spPr bwMode="auto">
          <a:xfrm>
            <a:off x="361950" y="3194050"/>
            <a:ext cx="13795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rgbClr val="D33941"/>
                </a:solidFill>
              </a:rPr>
              <a:t>renewal</a:t>
            </a:r>
          </a:p>
        </p:txBody>
      </p:sp>
      <p:sp>
        <p:nvSpPr>
          <p:cNvPr id="37898" name="Rectangle 21"/>
          <p:cNvSpPr>
            <a:spLocks noChangeArrowheads="1"/>
          </p:cNvSpPr>
          <p:nvPr/>
        </p:nvSpPr>
        <p:spPr bwMode="auto">
          <a:xfrm>
            <a:off x="6677025" y="3159125"/>
            <a:ext cx="1952625" cy="333375"/>
          </a:xfrm>
          <a:prstGeom prst="rect">
            <a:avLst/>
          </a:prstGeom>
          <a:solidFill>
            <a:srgbClr val="66CCFF"/>
          </a:solidFill>
          <a:ln w="28575" algn="ctr">
            <a:solidFill>
              <a:srgbClr val="66CCFF"/>
            </a:solidFill>
            <a:miter lim="800000"/>
            <a:headEnd/>
            <a:tailEnd/>
          </a:ln>
        </p:spPr>
        <p:txBody>
          <a:bodyPr lIns="0" tIns="0" rIns="0" bIns="0" anchor="ctr">
            <a:spAutoFit/>
          </a:bodyPr>
          <a:lstStyle/>
          <a:p>
            <a:endParaRPr lang="en-US"/>
          </a:p>
        </p:txBody>
      </p:sp>
      <p:sp>
        <p:nvSpPr>
          <p:cNvPr id="37899" name="Text Box 22"/>
          <p:cNvSpPr txBox="1">
            <a:spLocks noChangeArrowheads="1"/>
          </p:cNvSpPr>
          <p:nvPr/>
        </p:nvSpPr>
        <p:spPr bwMode="auto">
          <a:xfrm>
            <a:off x="6924675" y="3187700"/>
            <a:ext cx="304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D</a:t>
            </a:r>
          </a:p>
        </p:txBody>
      </p:sp>
      <p:sp>
        <p:nvSpPr>
          <p:cNvPr id="37900" name="Text Box 23"/>
          <p:cNvSpPr txBox="1">
            <a:spLocks noChangeArrowheads="1"/>
          </p:cNvSpPr>
          <p:nvPr/>
        </p:nvSpPr>
        <p:spPr bwMode="auto">
          <a:xfrm>
            <a:off x="8688388" y="2917825"/>
            <a:ext cx="45561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3600">
                <a:solidFill>
                  <a:srgbClr val="66CCFF"/>
                </a:solidFill>
              </a:rPr>
              <a:t>...</a:t>
            </a:r>
          </a:p>
        </p:txBody>
      </p:sp>
      <p:sp>
        <p:nvSpPr>
          <p:cNvPr id="37901" name="Text Box 25"/>
          <p:cNvSpPr txBox="1">
            <a:spLocks noChangeArrowheads="1"/>
          </p:cNvSpPr>
          <p:nvPr/>
        </p:nvSpPr>
        <p:spPr bwMode="auto">
          <a:xfrm>
            <a:off x="1825625" y="909638"/>
            <a:ext cx="19446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D33941"/>
                </a:solidFill>
              </a:rPr>
              <a:t>policy comes</a:t>
            </a:r>
            <a:br>
              <a:rPr lang="en-US" sz="1800">
                <a:solidFill>
                  <a:srgbClr val="D33941"/>
                </a:solidFill>
              </a:rPr>
            </a:br>
            <a:r>
              <a:rPr lang="en-US" sz="1800">
                <a:solidFill>
                  <a:srgbClr val="D33941"/>
                </a:solidFill>
              </a:rPr>
              <a:t>into effect</a:t>
            </a:r>
          </a:p>
        </p:txBody>
      </p:sp>
      <p:sp>
        <p:nvSpPr>
          <p:cNvPr id="37902" name="Text Box 26"/>
          <p:cNvSpPr txBox="1">
            <a:spLocks noChangeArrowheads="1"/>
          </p:cNvSpPr>
          <p:nvPr/>
        </p:nvSpPr>
        <p:spPr bwMode="auto">
          <a:xfrm>
            <a:off x="5940425" y="901700"/>
            <a:ext cx="19446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D33941"/>
                </a:solidFill>
              </a:rPr>
              <a:t>policy renewed</a:t>
            </a:r>
            <a:br>
              <a:rPr lang="en-US" sz="1800">
                <a:solidFill>
                  <a:srgbClr val="D33941"/>
                </a:solidFill>
              </a:rPr>
            </a:br>
            <a:r>
              <a:rPr lang="en-US" sz="1800">
                <a:solidFill>
                  <a:srgbClr val="D33941"/>
                </a:solidFill>
              </a:rPr>
              <a:t>or expires</a:t>
            </a:r>
          </a:p>
        </p:txBody>
      </p:sp>
      <p:sp>
        <p:nvSpPr>
          <p:cNvPr id="37903" name="Rectangle 2"/>
          <p:cNvSpPr>
            <a:spLocks noChangeArrowheads="1"/>
          </p:cNvSpPr>
          <p:nvPr/>
        </p:nvSpPr>
        <p:spPr bwMode="invGray">
          <a:xfrm>
            <a:off x="3521075" y="1690688"/>
            <a:ext cx="3081338" cy="333375"/>
          </a:xfrm>
          <a:prstGeom prst="rect">
            <a:avLst/>
          </a:prstGeom>
          <a:solidFill>
            <a:schemeClr val="accent2"/>
          </a:solidFill>
          <a:ln w="28575" algn="ctr">
            <a:solidFill>
              <a:schemeClr val="accent2"/>
            </a:solidFill>
            <a:miter lim="800000"/>
            <a:headEnd/>
            <a:tailEnd/>
          </a:ln>
        </p:spPr>
        <p:txBody>
          <a:bodyPr lIns="0" tIns="0" rIns="0" bIns="0" anchor="ctr">
            <a:spAutoFit/>
          </a:bodyPr>
          <a:lstStyle/>
          <a:p>
            <a:endParaRPr lang="en-US"/>
          </a:p>
        </p:txBody>
      </p:sp>
      <p:sp>
        <p:nvSpPr>
          <p:cNvPr id="37904" name="Rectangle 8"/>
          <p:cNvSpPr>
            <a:spLocks noChangeArrowheads="1"/>
          </p:cNvSpPr>
          <p:nvPr/>
        </p:nvSpPr>
        <p:spPr bwMode="auto">
          <a:xfrm>
            <a:off x="1843088" y="1692275"/>
            <a:ext cx="1704975" cy="333375"/>
          </a:xfrm>
          <a:prstGeom prst="rect">
            <a:avLst/>
          </a:prstGeom>
          <a:solidFill>
            <a:srgbClr val="FF9900"/>
          </a:solidFill>
          <a:ln w="28575" algn="ctr">
            <a:solidFill>
              <a:srgbClr val="FF9900"/>
            </a:solidFill>
            <a:miter lim="800000"/>
            <a:headEnd/>
            <a:tailEnd/>
          </a:ln>
        </p:spPr>
        <p:txBody>
          <a:bodyPr lIns="0" tIns="0" rIns="0" bIns="0" anchor="ctr">
            <a:spAutoFit/>
          </a:bodyPr>
          <a:lstStyle/>
          <a:p>
            <a:endParaRPr lang="en-US"/>
          </a:p>
        </p:txBody>
      </p:sp>
      <p:sp>
        <p:nvSpPr>
          <p:cNvPr id="37905" name="Text Box 12"/>
          <p:cNvSpPr txBox="1">
            <a:spLocks noChangeArrowheads="1"/>
          </p:cNvSpPr>
          <p:nvPr/>
        </p:nvSpPr>
        <p:spPr bwMode="auto">
          <a:xfrm>
            <a:off x="1843088" y="1720850"/>
            <a:ext cx="304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a:t>
            </a:r>
          </a:p>
        </p:txBody>
      </p:sp>
      <p:sp>
        <p:nvSpPr>
          <p:cNvPr id="37906" name="Rectangle 14"/>
          <p:cNvSpPr>
            <a:spLocks noChangeArrowheads="1"/>
          </p:cNvSpPr>
          <p:nvPr/>
        </p:nvSpPr>
        <p:spPr bwMode="auto">
          <a:xfrm>
            <a:off x="1825625" y="2159000"/>
            <a:ext cx="1733550" cy="333375"/>
          </a:xfrm>
          <a:prstGeom prst="rect">
            <a:avLst/>
          </a:prstGeom>
          <a:solidFill>
            <a:srgbClr val="FF9900"/>
          </a:solidFill>
          <a:ln w="28575" algn="ctr">
            <a:solidFill>
              <a:srgbClr val="FF9900"/>
            </a:solidFill>
            <a:miter lim="800000"/>
            <a:headEnd/>
            <a:tailEnd/>
          </a:ln>
        </p:spPr>
        <p:txBody>
          <a:bodyPr lIns="0" tIns="0" rIns="0" bIns="0" anchor="ctr">
            <a:spAutoFit/>
          </a:bodyPr>
          <a:lstStyle/>
          <a:p>
            <a:endParaRPr lang="en-US"/>
          </a:p>
        </p:txBody>
      </p:sp>
      <p:sp>
        <p:nvSpPr>
          <p:cNvPr id="37907" name="Rectangle 2"/>
          <p:cNvSpPr>
            <a:spLocks noChangeArrowheads="1"/>
          </p:cNvSpPr>
          <p:nvPr/>
        </p:nvSpPr>
        <p:spPr bwMode="invGray">
          <a:xfrm>
            <a:off x="3521075" y="2160588"/>
            <a:ext cx="3081338" cy="333375"/>
          </a:xfrm>
          <a:prstGeom prst="rect">
            <a:avLst/>
          </a:prstGeom>
          <a:solidFill>
            <a:srgbClr val="33CC33"/>
          </a:solidFill>
          <a:ln w="28575" algn="ctr">
            <a:solidFill>
              <a:srgbClr val="33CC33"/>
            </a:solidFill>
            <a:miter lim="800000"/>
            <a:headEnd/>
            <a:tailEnd/>
          </a:ln>
        </p:spPr>
        <p:txBody>
          <a:bodyPr lIns="0" tIns="0" rIns="0" bIns="0" anchor="ctr">
            <a:spAutoFit/>
          </a:bodyPr>
          <a:lstStyle/>
          <a:p>
            <a:endParaRPr lang="en-US"/>
          </a:p>
        </p:txBody>
      </p:sp>
      <p:sp>
        <p:nvSpPr>
          <p:cNvPr id="37908" name="Rectangle 14"/>
          <p:cNvSpPr>
            <a:spLocks noChangeArrowheads="1"/>
          </p:cNvSpPr>
          <p:nvPr/>
        </p:nvSpPr>
        <p:spPr bwMode="auto">
          <a:xfrm>
            <a:off x="1833563" y="2655888"/>
            <a:ext cx="1733550" cy="333375"/>
          </a:xfrm>
          <a:prstGeom prst="rect">
            <a:avLst/>
          </a:prstGeom>
          <a:solidFill>
            <a:srgbClr val="FF9900"/>
          </a:solidFill>
          <a:ln w="28575" algn="ctr">
            <a:solidFill>
              <a:srgbClr val="FF9900"/>
            </a:solidFill>
            <a:miter lim="800000"/>
            <a:headEnd/>
            <a:tailEnd/>
          </a:ln>
        </p:spPr>
        <p:txBody>
          <a:bodyPr lIns="0" tIns="0" rIns="0" bIns="0" anchor="ctr">
            <a:spAutoFit/>
          </a:bodyPr>
          <a:lstStyle/>
          <a:p>
            <a:endParaRPr lang="en-US"/>
          </a:p>
        </p:txBody>
      </p:sp>
      <p:sp>
        <p:nvSpPr>
          <p:cNvPr id="37909" name="Rectangle 2"/>
          <p:cNvSpPr>
            <a:spLocks noChangeArrowheads="1"/>
          </p:cNvSpPr>
          <p:nvPr/>
        </p:nvSpPr>
        <p:spPr bwMode="invGray">
          <a:xfrm>
            <a:off x="3529013" y="2657475"/>
            <a:ext cx="3081337" cy="333375"/>
          </a:xfrm>
          <a:prstGeom prst="rect">
            <a:avLst/>
          </a:prstGeom>
          <a:solidFill>
            <a:srgbClr val="33CC33"/>
          </a:solidFill>
          <a:ln w="28575" algn="ctr">
            <a:solidFill>
              <a:srgbClr val="33CC33"/>
            </a:solidFill>
            <a:miter lim="800000"/>
            <a:headEnd/>
            <a:tailEnd/>
          </a:ln>
        </p:spPr>
        <p:txBody>
          <a:bodyPr lIns="0" tIns="0" rIns="0" bIns="0" anchor="ctr">
            <a:spAutoFit/>
          </a:bodyPr>
          <a:lstStyle/>
          <a:p>
            <a:endParaRPr lang="en-US"/>
          </a:p>
        </p:txBody>
      </p:sp>
      <p:sp>
        <p:nvSpPr>
          <p:cNvPr id="37910" name="Rectangle 18"/>
          <p:cNvSpPr>
            <a:spLocks noChangeArrowheads="1"/>
          </p:cNvSpPr>
          <p:nvPr/>
        </p:nvSpPr>
        <p:spPr bwMode="auto">
          <a:xfrm>
            <a:off x="4908550" y="2657475"/>
            <a:ext cx="1717675" cy="333375"/>
          </a:xfrm>
          <a:prstGeom prst="rect">
            <a:avLst/>
          </a:prstGeom>
          <a:solidFill>
            <a:srgbClr val="CC3300"/>
          </a:solidFill>
          <a:ln w="28575" algn="ctr">
            <a:solidFill>
              <a:srgbClr val="CC3300"/>
            </a:solidFill>
            <a:miter lim="800000"/>
            <a:headEnd/>
            <a:tailEnd/>
          </a:ln>
        </p:spPr>
        <p:txBody>
          <a:bodyPr lIns="0" tIns="0" rIns="0" bIns="0" anchor="ctr">
            <a:spAutoFit/>
          </a:bodyPr>
          <a:lstStyle/>
          <a:p>
            <a:endParaRPr lang="en-US"/>
          </a:p>
        </p:txBody>
      </p:sp>
      <p:sp>
        <p:nvSpPr>
          <p:cNvPr id="37911" name="Text Box 15"/>
          <p:cNvSpPr txBox="1">
            <a:spLocks noChangeArrowheads="1"/>
          </p:cNvSpPr>
          <p:nvPr/>
        </p:nvSpPr>
        <p:spPr bwMode="auto">
          <a:xfrm>
            <a:off x="3546475" y="2176463"/>
            <a:ext cx="3048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B</a:t>
            </a:r>
          </a:p>
        </p:txBody>
      </p:sp>
      <p:sp>
        <p:nvSpPr>
          <p:cNvPr id="37912" name="Text Box 15"/>
          <p:cNvSpPr txBox="1">
            <a:spLocks noChangeArrowheads="1"/>
          </p:cNvSpPr>
          <p:nvPr/>
        </p:nvSpPr>
        <p:spPr bwMode="auto">
          <a:xfrm>
            <a:off x="4951413" y="2673350"/>
            <a:ext cx="304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C</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smtClean="0"/>
              <a:t>Transaction dates</a:t>
            </a:r>
          </a:p>
        </p:txBody>
      </p:sp>
      <p:sp>
        <p:nvSpPr>
          <p:cNvPr id="38915" name="Rectangle 3"/>
          <p:cNvSpPr>
            <a:spLocks noGrp="1" noChangeArrowheads="1"/>
          </p:cNvSpPr>
          <p:nvPr>
            <p:ph idx="1"/>
          </p:nvPr>
        </p:nvSpPr>
        <p:spPr>
          <a:xfrm>
            <a:off x="550863" y="4714875"/>
            <a:ext cx="8081962" cy="1798638"/>
          </a:xfrm>
        </p:spPr>
        <p:txBody>
          <a:bodyPr/>
          <a:lstStyle/>
          <a:p>
            <a:pPr>
              <a:buFont typeface="Arial" charset="0"/>
              <a:buChar char="•"/>
            </a:pPr>
            <a:r>
              <a:rPr lang="en-US" smtClean="0"/>
              <a:t>Every transaction has two dates relevant to these graphs</a:t>
            </a:r>
          </a:p>
          <a:p>
            <a:pPr lvl="1"/>
            <a:r>
              <a:rPr lang="en-US" smtClean="0"/>
              <a:t>Bind date - when was transaction processing completed</a:t>
            </a:r>
          </a:p>
          <a:p>
            <a:pPr lvl="1"/>
            <a:r>
              <a:rPr lang="en-US" smtClean="0"/>
              <a:t>Effective date - when do transaction results come into effect</a:t>
            </a:r>
          </a:p>
        </p:txBody>
      </p:sp>
      <p:sp>
        <p:nvSpPr>
          <p:cNvPr id="38916" name="Line 27"/>
          <p:cNvSpPr>
            <a:spLocks noChangeShapeType="1"/>
          </p:cNvSpPr>
          <p:nvPr/>
        </p:nvSpPr>
        <p:spPr bwMode="auto">
          <a:xfrm>
            <a:off x="1922463" y="1573213"/>
            <a:ext cx="6545262" cy="0"/>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8917" name="Line 28"/>
          <p:cNvSpPr>
            <a:spLocks noChangeShapeType="1"/>
          </p:cNvSpPr>
          <p:nvPr/>
        </p:nvSpPr>
        <p:spPr bwMode="auto">
          <a:xfrm>
            <a:off x="1938338" y="1576388"/>
            <a:ext cx="0" cy="2895600"/>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8918" name="Text Box 29"/>
          <p:cNvSpPr txBox="1">
            <a:spLocks noChangeArrowheads="1"/>
          </p:cNvSpPr>
          <p:nvPr/>
        </p:nvSpPr>
        <p:spPr bwMode="auto">
          <a:xfrm>
            <a:off x="493713" y="1616075"/>
            <a:ext cx="137953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tabLst>
                <a:tab pos="914400" algn="l"/>
              </a:tabLst>
              <a:defRPr sz="2000" b="1">
                <a:solidFill>
                  <a:srgbClr val="FF0000"/>
                </a:solidFill>
                <a:latin typeface="Arial" charset="0"/>
              </a:defRPr>
            </a:lvl1pPr>
            <a:lvl2pPr marL="742950" indent="-285750" eaLnBrk="0" hangingPunct="0">
              <a:tabLst>
                <a:tab pos="914400" algn="l"/>
              </a:tabLst>
              <a:defRPr sz="2000" b="1">
                <a:solidFill>
                  <a:srgbClr val="FF0000"/>
                </a:solidFill>
                <a:latin typeface="Arial" charset="0"/>
              </a:defRPr>
            </a:lvl2pPr>
            <a:lvl3pPr marL="1143000" indent="-228600" eaLnBrk="0" hangingPunct="0">
              <a:tabLst>
                <a:tab pos="914400" algn="l"/>
              </a:tabLst>
              <a:defRPr sz="2000" b="1">
                <a:solidFill>
                  <a:srgbClr val="FF0000"/>
                </a:solidFill>
                <a:latin typeface="Arial" charset="0"/>
              </a:defRPr>
            </a:lvl3pPr>
            <a:lvl4pPr marL="1600200" indent="-228600" eaLnBrk="0" hangingPunct="0">
              <a:tabLst>
                <a:tab pos="914400" algn="l"/>
              </a:tabLst>
              <a:defRPr sz="2000" b="1">
                <a:solidFill>
                  <a:srgbClr val="FF0000"/>
                </a:solidFill>
                <a:latin typeface="Arial" charset="0"/>
              </a:defRPr>
            </a:lvl4pPr>
            <a:lvl5pPr marL="2057400" indent="-228600" eaLnBrk="0" hangingPunct="0">
              <a:tabLst>
                <a:tab pos="914400" algn="l"/>
              </a:tabLst>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tabLst>
                <a:tab pos="914400" algn="l"/>
              </a:tabLst>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tabLst>
                <a:tab pos="914400" algn="l"/>
              </a:tabLst>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tabLst>
                <a:tab pos="914400" algn="l"/>
              </a:tabLst>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tabLst>
                <a:tab pos="914400" algn="l"/>
              </a:tabLst>
              <a:defRPr sz="2000" b="1">
                <a:solidFill>
                  <a:srgbClr val="FF0000"/>
                </a:solidFill>
                <a:latin typeface="Arial" charset="0"/>
              </a:defRPr>
            </a:lvl9pPr>
          </a:lstStyle>
          <a:p>
            <a:pPr algn="l" eaLnBrk="1" hangingPunct="1"/>
            <a:r>
              <a:rPr lang="en-US" sz="1800">
                <a:solidFill>
                  <a:srgbClr val="D33941"/>
                </a:solidFill>
              </a:rPr>
              <a:t>bound:	1/20</a:t>
            </a:r>
            <a:br>
              <a:rPr lang="en-US" sz="1800">
                <a:solidFill>
                  <a:srgbClr val="D33941"/>
                </a:solidFill>
              </a:rPr>
            </a:br>
            <a:r>
              <a:rPr lang="en-US" sz="1800">
                <a:solidFill>
                  <a:srgbClr val="D33941"/>
                </a:solidFill>
              </a:rPr>
              <a:t>eff:	1/20</a:t>
            </a:r>
            <a:endParaRPr lang="en-US">
              <a:solidFill>
                <a:srgbClr val="D33941"/>
              </a:solidFill>
            </a:endParaRPr>
          </a:p>
        </p:txBody>
      </p:sp>
      <p:sp>
        <p:nvSpPr>
          <p:cNvPr id="38919" name="Rectangle 31"/>
          <p:cNvSpPr>
            <a:spLocks noChangeArrowheads="1"/>
          </p:cNvSpPr>
          <p:nvPr/>
        </p:nvSpPr>
        <p:spPr bwMode="auto">
          <a:xfrm>
            <a:off x="6923088" y="3889375"/>
            <a:ext cx="1433512" cy="333375"/>
          </a:xfrm>
          <a:prstGeom prst="rect">
            <a:avLst/>
          </a:prstGeom>
          <a:solidFill>
            <a:srgbClr val="66CCFF"/>
          </a:solidFill>
          <a:ln w="28575" algn="ctr">
            <a:solidFill>
              <a:srgbClr val="66CCFF"/>
            </a:solidFill>
            <a:miter lim="800000"/>
            <a:headEnd/>
            <a:tailEnd/>
          </a:ln>
        </p:spPr>
        <p:txBody>
          <a:bodyPr lIns="0" tIns="0" rIns="0" bIns="0" anchor="ctr">
            <a:spAutoFit/>
          </a:bodyPr>
          <a:lstStyle/>
          <a:p>
            <a:endParaRPr lang="en-US"/>
          </a:p>
        </p:txBody>
      </p:sp>
      <p:sp>
        <p:nvSpPr>
          <p:cNvPr id="38920" name="Text Box 32"/>
          <p:cNvSpPr txBox="1">
            <a:spLocks noChangeArrowheads="1"/>
          </p:cNvSpPr>
          <p:nvPr/>
        </p:nvSpPr>
        <p:spPr bwMode="auto">
          <a:xfrm>
            <a:off x="7051675" y="3917950"/>
            <a:ext cx="304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D</a:t>
            </a:r>
          </a:p>
        </p:txBody>
      </p:sp>
      <p:sp>
        <p:nvSpPr>
          <p:cNvPr id="38921" name="Text Box 33"/>
          <p:cNvSpPr txBox="1">
            <a:spLocks noChangeArrowheads="1"/>
          </p:cNvSpPr>
          <p:nvPr/>
        </p:nvSpPr>
        <p:spPr bwMode="auto">
          <a:xfrm>
            <a:off x="8513763" y="3648075"/>
            <a:ext cx="45561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3600">
                <a:solidFill>
                  <a:srgbClr val="66CCFF"/>
                </a:solidFill>
              </a:rPr>
              <a:t>...</a:t>
            </a:r>
          </a:p>
        </p:txBody>
      </p:sp>
      <p:sp>
        <p:nvSpPr>
          <p:cNvPr id="38922" name="Text Box 34"/>
          <p:cNvSpPr txBox="1">
            <a:spLocks noChangeArrowheads="1"/>
          </p:cNvSpPr>
          <p:nvPr/>
        </p:nvSpPr>
        <p:spPr bwMode="auto">
          <a:xfrm>
            <a:off x="1952625" y="909638"/>
            <a:ext cx="19446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D33941"/>
                </a:solidFill>
              </a:rPr>
              <a:t>policy comes</a:t>
            </a:r>
            <a:br>
              <a:rPr lang="en-US" sz="1800">
                <a:solidFill>
                  <a:srgbClr val="D33941"/>
                </a:solidFill>
              </a:rPr>
            </a:br>
            <a:r>
              <a:rPr lang="en-US" sz="1800">
                <a:solidFill>
                  <a:srgbClr val="D33941"/>
                </a:solidFill>
              </a:rPr>
              <a:t>into effect</a:t>
            </a:r>
          </a:p>
        </p:txBody>
      </p:sp>
      <p:sp>
        <p:nvSpPr>
          <p:cNvPr id="38923" name="Text Box 35"/>
          <p:cNvSpPr txBox="1">
            <a:spLocks noChangeArrowheads="1"/>
          </p:cNvSpPr>
          <p:nvPr/>
        </p:nvSpPr>
        <p:spPr bwMode="auto">
          <a:xfrm>
            <a:off x="6067425" y="901700"/>
            <a:ext cx="19446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D33941"/>
                </a:solidFill>
              </a:rPr>
              <a:t>policy renewed</a:t>
            </a:r>
            <a:br>
              <a:rPr lang="en-US" sz="1800">
                <a:solidFill>
                  <a:srgbClr val="D33941"/>
                </a:solidFill>
              </a:rPr>
            </a:br>
            <a:r>
              <a:rPr lang="en-US" sz="1800">
                <a:solidFill>
                  <a:srgbClr val="D33941"/>
                </a:solidFill>
              </a:rPr>
              <a:t>or expires</a:t>
            </a:r>
          </a:p>
        </p:txBody>
      </p:sp>
      <p:sp>
        <p:nvSpPr>
          <p:cNvPr id="38924" name="Text Box 44"/>
          <p:cNvSpPr txBox="1">
            <a:spLocks noChangeArrowheads="1"/>
          </p:cNvSpPr>
          <p:nvPr/>
        </p:nvSpPr>
        <p:spPr bwMode="auto">
          <a:xfrm>
            <a:off x="493713" y="2320925"/>
            <a:ext cx="137953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tabLst>
                <a:tab pos="914400" algn="l"/>
              </a:tabLst>
              <a:defRPr sz="2000" b="1">
                <a:solidFill>
                  <a:srgbClr val="FF0000"/>
                </a:solidFill>
                <a:latin typeface="Arial" charset="0"/>
              </a:defRPr>
            </a:lvl1pPr>
            <a:lvl2pPr marL="742950" indent="-285750" eaLnBrk="0" hangingPunct="0">
              <a:tabLst>
                <a:tab pos="914400" algn="l"/>
              </a:tabLst>
              <a:defRPr sz="2000" b="1">
                <a:solidFill>
                  <a:srgbClr val="FF0000"/>
                </a:solidFill>
                <a:latin typeface="Arial" charset="0"/>
              </a:defRPr>
            </a:lvl2pPr>
            <a:lvl3pPr marL="1143000" indent="-228600" eaLnBrk="0" hangingPunct="0">
              <a:tabLst>
                <a:tab pos="914400" algn="l"/>
              </a:tabLst>
              <a:defRPr sz="2000" b="1">
                <a:solidFill>
                  <a:srgbClr val="FF0000"/>
                </a:solidFill>
                <a:latin typeface="Arial" charset="0"/>
              </a:defRPr>
            </a:lvl3pPr>
            <a:lvl4pPr marL="1600200" indent="-228600" eaLnBrk="0" hangingPunct="0">
              <a:tabLst>
                <a:tab pos="914400" algn="l"/>
              </a:tabLst>
              <a:defRPr sz="2000" b="1">
                <a:solidFill>
                  <a:srgbClr val="FF0000"/>
                </a:solidFill>
                <a:latin typeface="Arial" charset="0"/>
              </a:defRPr>
            </a:lvl4pPr>
            <a:lvl5pPr marL="2057400" indent="-228600" eaLnBrk="0" hangingPunct="0">
              <a:tabLst>
                <a:tab pos="914400" algn="l"/>
              </a:tabLst>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tabLst>
                <a:tab pos="914400" algn="l"/>
              </a:tabLst>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tabLst>
                <a:tab pos="914400" algn="l"/>
              </a:tabLst>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tabLst>
                <a:tab pos="914400" algn="l"/>
              </a:tabLst>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tabLst>
                <a:tab pos="914400" algn="l"/>
              </a:tabLst>
              <a:defRPr sz="2000" b="1">
                <a:solidFill>
                  <a:srgbClr val="FF0000"/>
                </a:solidFill>
                <a:latin typeface="Arial" charset="0"/>
              </a:defRPr>
            </a:lvl9pPr>
          </a:lstStyle>
          <a:p>
            <a:pPr algn="l" eaLnBrk="1" hangingPunct="1"/>
            <a:r>
              <a:rPr lang="en-US" sz="1800">
                <a:solidFill>
                  <a:srgbClr val="D33941"/>
                </a:solidFill>
              </a:rPr>
              <a:t>bound:	3/07</a:t>
            </a:r>
            <a:br>
              <a:rPr lang="en-US" sz="1800">
                <a:solidFill>
                  <a:srgbClr val="D33941"/>
                </a:solidFill>
              </a:rPr>
            </a:br>
            <a:r>
              <a:rPr lang="en-US" sz="1800">
                <a:solidFill>
                  <a:srgbClr val="D33941"/>
                </a:solidFill>
              </a:rPr>
              <a:t>eff:	4/01</a:t>
            </a:r>
            <a:endParaRPr lang="en-US">
              <a:solidFill>
                <a:srgbClr val="D33941"/>
              </a:solidFill>
            </a:endParaRPr>
          </a:p>
        </p:txBody>
      </p:sp>
      <p:sp>
        <p:nvSpPr>
          <p:cNvPr id="38925" name="Text Box 45"/>
          <p:cNvSpPr txBox="1">
            <a:spLocks noChangeArrowheads="1"/>
          </p:cNvSpPr>
          <p:nvPr/>
        </p:nvSpPr>
        <p:spPr bwMode="auto">
          <a:xfrm>
            <a:off x="493713" y="3025775"/>
            <a:ext cx="137953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tabLst>
                <a:tab pos="914400" algn="l"/>
              </a:tabLst>
              <a:defRPr sz="2000" b="1">
                <a:solidFill>
                  <a:srgbClr val="FF0000"/>
                </a:solidFill>
                <a:latin typeface="Arial" charset="0"/>
              </a:defRPr>
            </a:lvl1pPr>
            <a:lvl2pPr marL="742950" indent="-285750" eaLnBrk="0" hangingPunct="0">
              <a:tabLst>
                <a:tab pos="914400" algn="l"/>
              </a:tabLst>
              <a:defRPr sz="2000" b="1">
                <a:solidFill>
                  <a:srgbClr val="FF0000"/>
                </a:solidFill>
                <a:latin typeface="Arial" charset="0"/>
              </a:defRPr>
            </a:lvl2pPr>
            <a:lvl3pPr marL="1143000" indent="-228600" eaLnBrk="0" hangingPunct="0">
              <a:tabLst>
                <a:tab pos="914400" algn="l"/>
              </a:tabLst>
              <a:defRPr sz="2000" b="1">
                <a:solidFill>
                  <a:srgbClr val="FF0000"/>
                </a:solidFill>
                <a:latin typeface="Arial" charset="0"/>
              </a:defRPr>
            </a:lvl3pPr>
            <a:lvl4pPr marL="1600200" indent="-228600" eaLnBrk="0" hangingPunct="0">
              <a:tabLst>
                <a:tab pos="914400" algn="l"/>
              </a:tabLst>
              <a:defRPr sz="2000" b="1">
                <a:solidFill>
                  <a:srgbClr val="FF0000"/>
                </a:solidFill>
                <a:latin typeface="Arial" charset="0"/>
              </a:defRPr>
            </a:lvl4pPr>
            <a:lvl5pPr marL="2057400" indent="-228600" eaLnBrk="0" hangingPunct="0">
              <a:tabLst>
                <a:tab pos="914400" algn="l"/>
              </a:tabLst>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tabLst>
                <a:tab pos="914400" algn="l"/>
              </a:tabLst>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tabLst>
                <a:tab pos="914400" algn="l"/>
              </a:tabLst>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tabLst>
                <a:tab pos="914400" algn="l"/>
              </a:tabLst>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tabLst>
                <a:tab pos="914400" algn="l"/>
              </a:tabLst>
              <a:defRPr sz="2000" b="1">
                <a:solidFill>
                  <a:srgbClr val="FF0000"/>
                </a:solidFill>
                <a:latin typeface="Arial" charset="0"/>
              </a:defRPr>
            </a:lvl9pPr>
          </a:lstStyle>
          <a:p>
            <a:pPr algn="l" eaLnBrk="1" hangingPunct="1"/>
            <a:r>
              <a:rPr lang="en-US" sz="1800">
                <a:solidFill>
                  <a:srgbClr val="D33941"/>
                </a:solidFill>
              </a:rPr>
              <a:t>bound:	5/18</a:t>
            </a:r>
            <a:br>
              <a:rPr lang="en-US" sz="1800">
                <a:solidFill>
                  <a:srgbClr val="D33941"/>
                </a:solidFill>
              </a:rPr>
            </a:br>
            <a:r>
              <a:rPr lang="en-US" sz="1800">
                <a:solidFill>
                  <a:srgbClr val="D33941"/>
                </a:solidFill>
              </a:rPr>
              <a:t>eff:	5/10</a:t>
            </a:r>
            <a:endParaRPr lang="en-US">
              <a:solidFill>
                <a:srgbClr val="D33941"/>
              </a:solidFill>
            </a:endParaRPr>
          </a:p>
        </p:txBody>
      </p:sp>
      <p:sp>
        <p:nvSpPr>
          <p:cNvPr id="38926" name="Text Box 46"/>
          <p:cNvSpPr txBox="1">
            <a:spLocks noChangeArrowheads="1"/>
          </p:cNvSpPr>
          <p:nvPr/>
        </p:nvSpPr>
        <p:spPr bwMode="auto">
          <a:xfrm>
            <a:off x="493713" y="3732213"/>
            <a:ext cx="137953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tabLst>
                <a:tab pos="914400" algn="l"/>
              </a:tabLst>
              <a:defRPr sz="2000" b="1">
                <a:solidFill>
                  <a:srgbClr val="FF0000"/>
                </a:solidFill>
                <a:latin typeface="Arial" charset="0"/>
              </a:defRPr>
            </a:lvl1pPr>
            <a:lvl2pPr marL="742950" indent="-285750" eaLnBrk="0" hangingPunct="0">
              <a:tabLst>
                <a:tab pos="914400" algn="l"/>
              </a:tabLst>
              <a:defRPr sz="2000" b="1">
                <a:solidFill>
                  <a:srgbClr val="FF0000"/>
                </a:solidFill>
                <a:latin typeface="Arial" charset="0"/>
              </a:defRPr>
            </a:lvl2pPr>
            <a:lvl3pPr marL="1143000" indent="-228600" eaLnBrk="0" hangingPunct="0">
              <a:tabLst>
                <a:tab pos="914400" algn="l"/>
              </a:tabLst>
              <a:defRPr sz="2000" b="1">
                <a:solidFill>
                  <a:srgbClr val="FF0000"/>
                </a:solidFill>
                <a:latin typeface="Arial" charset="0"/>
              </a:defRPr>
            </a:lvl3pPr>
            <a:lvl4pPr marL="1600200" indent="-228600" eaLnBrk="0" hangingPunct="0">
              <a:tabLst>
                <a:tab pos="914400" algn="l"/>
              </a:tabLst>
              <a:defRPr sz="2000" b="1">
                <a:solidFill>
                  <a:srgbClr val="FF0000"/>
                </a:solidFill>
                <a:latin typeface="Arial" charset="0"/>
              </a:defRPr>
            </a:lvl4pPr>
            <a:lvl5pPr marL="2057400" indent="-228600" eaLnBrk="0" hangingPunct="0">
              <a:tabLst>
                <a:tab pos="914400" algn="l"/>
              </a:tabLst>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tabLst>
                <a:tab pos="914400" algn="l"/>
              </a:tabLst>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tabLst>
                <a:tab pos="914400" algn="l"/>
              </a:tabLst>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tabLst>
                <a:tab pos="914400" algn="l"/>
              </a:tabLst>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tabLst>
                <a:tab pos="914400" algn="l"/>
              </a:tabLst>
              <a:defRPr sz="2000" b="1">
                <a:solidFill>
                  <a:srgbClr val="FF0000"/>
                </a:solidFill>
                <a:latin typeface="Arial" charset="0"/>
              </a:defRPr>
            </a:lvl9pPr>
          </a:lstStyle>
          <a:p>
            <a:pPr algn="l" eaLnBrk="1" hangingPunct="1"/>
            <a:r>
              <a:rPr lang="en-US" sz="1800">
                <a:solidFill>
                  <a:srgbClr val="D33941"/>
                </a:solidFill>
              </a:rPr>
              <a:t>bound:	7/01</a:t>
            </a:r>
            <a:br>
              <a:rPr lang="en-US" sz="1800">
                <a:solidFill>
                  <a:srgbClr val="D33941"/>
                </a:solidFill>
              </a:rPr>
            </a:br>
            <a:r>
              <a:rPr lang="en-US" sz="1800">
                <a:solidFill>
                  <a:srgbClr val="D33941"/>
                </a:solidFill>
              </a:rPr>
              <a:t>eff:	7/20</a:t>
            </a:r>
            <a:endParaRPr lang="en-US">
              <a:solidFill>
                <a:srgbClr val="D33941"/>
              </a:solidFill>
            </a:endParaRPr>
          </a:p>
        </p:txBody>
      </p:sp>
      <p:sp>
        <p:nvSpPr>
          <p:cNvPr id="38927" name="Rectangle 14"/>
          <p:cNvSpPr>
            <a:spLocks noChangeArrowheads="1"/>
          </p:cNvSpPr>
          <p:nvPr/>
        </p:nvSpPr>
        <p:spPr bwMode="auto">
          <a:xfrm>
            <a:off x="1947863" y="2381250"/>
            <a:ext cx="1733550" cy="333375"/>
          </a:xfrm>
          <a:prstGeom prst="rect">
            <a:avLst/>
          </a:prstGeom>
          <a:solidFill>
            <a:srgbClr val="FF9900"/>
          </a:solidFill>
          <a:ln w="28575" algn="ctr">
            <a:solidFill>
              <a:srgbClr val="FF9900"/>
            </a:solidFill>
            <a:miter lim="800000"/>
            <a:headEnd/>
            <a:tailEnd/>
          </a:ln>
        </p:spPr>
        <p:txBody>
          <a:bodyPr lIns="0" tIns="0" rIns="0" bIns="0" anchor="ctr">
            <a:spAutoFit/>
          </a:bodyPr>
          <a:lstStyle/>
          <a:p>
            <a:endParaRPr lang="en-US"/>
          </a:p>
        </p:txBody>
      </p:sp>
      <p:sp>
        <p:nvSpPr>
          <p:cNvPr id="38928" name="Rectangle 2"/>
          <p:cNvSpPr>
            <a:spLocks noChangeArrowheads="1"/>
          </p:cNvSpPr>
          <p:nvPr/>
        </p:nvSpPr>
        <p:spPr bwMode="invGray">
          <a:xfrm>
            <a:off x="3643313" y="2382838"/>
            <a:ext cx="3081337" cy="333375"/>
          </a:xfrm>
          <a:prstGeom prst="rect">
            <a:avLst/>
          </a:prstGeom>
          <a:solidFill>
            <a:srgbClr val="33CC33"/>
          </a:solidFill>
          <a:ln w="28575" algn="ctr">
            <a:solidFill>
              <a:srgbClr val="33CC33"/>
            </a:solidFill>
            <a:miter lim="800000"/>
            <a:headEnd/>
            <a:tailEnd/>
          </a:ln>
        </p:spPr>
        <p:txBody>
          <a:bodyPr lIns="0" tIns="0" rIns="0" bIns="0" anchor="ctr">
            <a:spAutoFit/>
          </a:bodyPr>
          <a:lstStyle/>
          <a:p>
            <a:endParaRPr lang="en-US"/>
          </a:p>
        </p:txBody>
      </p:sp>
      <p:sp>
        <p:nvSpPr>
          <p:cNvPr id="38929" name="Text Box 15"/>
          <p:cNvSpPr txBox="1">
            <a:spLocks noChangeArrowheads="1"/>
          </p:cNvSpPr>
          <p:nvPr/>
        </p:nvSpPr>
        <p:spPr bwMode="auto">
          <a:xfrm>
            <a:off x="3636963" y="2398713"/>
            <a:ext cx="3048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B</a:t>
            </a:r>
          </a:p>
        </p:txBody>
      </p:sp>
      <p:sp>
        <p:nvSpPr>
          <p:cNvPr id="38930" name="Rectangle 14"/>
          <p:cNvSpPr>
            <a:spLocks noChangeArrowheads="1"/>
          </p:cNvSpPr>
          <p:nvPr/>
        </p:nvSpPr>
        <p:spPr bwMode="auto">
          <a:xfrm>
            <a:off x="1955800" y="3111500"/>
            <a:ext cx="1733550" cy="333375"/>
          </a:xfrm>
          <a:prstGeom prst="rect">
            <a:avLst/>
          </a:prstGeom>
          <a:solidFill>
            <a:srgbClr val="FF9900"/>
          </a:solidFill>
          <a:ln w="28575" algn="ctr">
            <a:solidFill>
              <a:srgbClr val="FF9900"/>
            </a:solidFill>
            <a:miter lim="800000"/>
            <a:headEnd/>
            <a:tailEnd/>
          </a:ln>
        </p:spPr>
        <p:txBody>
          <a:bodyPr lIns="0" tIns="0" rIns="0" bIns="0" anchor="ctr">
            <a:spAutoFit/>
          </a:bodyPr>
          <a:lstStyle/>
          <a:p>
            <a:endParaRPr lang="en-US"/>
          </a:p>
        </p:txBody>
      </p:sp>
      <p:sp>
        <p:nvSpPr>
          <p:cNvPr id="38931" name="Rectangle 2"/>
          <p:cNvSpPr>
            <a:spLocks noChangeArrowheads="1"/>
          </p:cNvSpPr>
          <p:nvPr/>
        </p:nvSpPr>
        <p:spPr bwMode="invGray">
          <a:xfrm>
            <a:off x="3651250" y="3113088"/>
            <a:ext cx="3081338" cy="333375"/>
          </a:xfrm>
          <a:prstGeom prst="rect">
            <a:avLst/>
          </a:prstGeom>
          <a:solidFill>
            <a:srgbClr val="33CC33"/>
          </a:solidFill>
          <a:ln w="28575" algn="ctr">
            <a:solidFill>
              <a:srgbClr val="33CC33"/>
            </a:solidFill>
            <a:miter lim="800000"/>
            <a:headEnd/>
            <a:tailEnd/>
          </a:ln>
        </p:spPr>
        <p:txBody>
          <a:bodyPr lIns="0" tIns="0" rIns="0" bIns="0" anchor="ctr">
            <a:spAutoFit/>
          </a:bodyPr>
          <a:lstStyle/>
          <a:p>
            <a:endParaRPr lang="en-US"/>
          </a:p>
        </p:txBody>
      </p:sp>
      <p:sp>
        <p:nvSpPr>
          <p:cNvPr id="38932" name="Rectangle 18"/>
          <p:cNvSpPr>
            <a:spLocks noChangeArrowheads="1"/>
          </p:cNvSpPr>
          <p:nvPr/>
        </p:nvSpPr>
        <p:spPr bwMode="auto">
          <a:xfrm>
            <a:off x="5030788" y="3113088"/>
            <a:ext cx="1717675" cy="333375"/>
          </a:xfrm>
          <a:prstGeom prst="rect">
            <a:avLst/>
          </a:prstGeom>
          <a:solidFill>
            <a:srgbClr val="CC3300"/>
          </a:solidFill>
          <a:ln w="28575" algn="ctr">
            <a:solidFill>
              <a:srgbClr val="CC3300"/>
            </a:solidFill>
            <a:miter lim="800000"/>
            <a:headEnd/>
            <a:tailEnd/>
          </a:ln>
        </p:spPr>
        <p:txBody>
          <a:bodyPr lIns="0" tIns="0" rIns="0" bIns="0" anchor="ctr">
            <a:spAutoFit/>
          </a:bodyPr>
          <a:lstStyle/>
          <a:p>
            <a:endParaRPr lang="en-US"/>
          </a:p>
        </p:txBody>
      </p:sp>
      <p:sp>
        <p:nvSpPr>
          <p:cNvPr id="38933" name="Rectangle 2"/>
          <p:cNvSpPr>
            <a:spLocks noChangeArrowheads="1"/>
          </p:cNvSpPr>
          <p:nvPr/>
        </p:nvSpPr>
        <p:spPr bwMode="invGray">
          <a:xfrm>
            <a:off x="3632200" y="1635125"/>
            <a:ext cx="3081338" cy="333375"/>
          </a:xfrm>
          <a:prstGeom prst="rect">
            <a:avLst/>
          </a:prstGeom>
          <a:solidFill>
            <a:schemeClr val="accent2"/>
          </a:solidFill>
          <a:ln w="28575" algn="ctr">
            <a:solidFill>
              <a:schemeClr val="accent2"/>
            </a:solidFill>
            <a:miter lim="800000"/>
            <a:headEnd/>
            <a:tailEnd/>
          </a:ln>
        </p:spPr>
        <p:txBody>
          <a:bodyPr lIns="0" tIns="0" rIns="0" bIns="0" anchor="ctr">
            <a:spAutoFit/>
          </a:bodyPr>
          <a:lstStyle/>
          <a:p>
            <a:endParaRPr lang="en-US"/>
          </a:p>
        </p:txBody>
      </p:sp>
      <p:sp>
        <p:nvSpPr>
          <p:cNvPr id="38934" name="Rectangle 8"/>
          <p:cNvSpPr>
            <a:spLocks noChangeArrowheads="1"/>
          </p:cNvSpPr>
          <p:nvPr/>
        </p:nvSpPr>
        <p:spPr bwMode="auto">
          <a:xfrm>
            <a:off x="1954213" y="1636713"/>
            <a:ext cx="1704975" cy="333375"/>
          </a:xfrm>
          <a:prstGeom prst="rect">
            <a:avLst/>
          </a:prstGeom>
          <a:solidFill>
            <a:srgbClr val="FF9900"/>
          </a:solidFill>
          <a:ln w="28575" algn="ctr">
            <a:solidFill>
              <a:srgbClr val="FF9900"/>
            </a:solidFill>
            <a:miter lim="800000"/>
            <a:headEnd/>
            <a:tailEnd/>
          </a:ln>
        </p:spPr>
        <p:txBody>
          <a:bodyPr lIns="0" tIns="0" rIns="0" bIns="0" anchor="ctr">
            <a:spAutoFit/>
          </a:bodyPr>
          <a:lstStyle/>
          <a:p>
            <a:endParaRPr lang="en-US"/>
          </a:p>
        </p:txBody>
      </p:sp>
      <p:sp>
        <p:nvSpPr>
          <p:cNvPr id="38935" name="Text Box 12"/>
          <p:cNvSpPr txBox="1">
            <a:spLocks noChangeArrowheads="1"/>
          </p:cNvSpPr>
          <p:nvPr/>
        </p:nvSpPr>
        <p:spPr bwMode="auto">
          <a:xfrm>
            <a:off x="1954213" y="1665288"/>
            <a:ext cx="3048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a:t>
            </a:r>
          </a:p>
        </p:txBody>
      </p:sp>
      <p:sp>
        <p:nvSpPr>
          <p:cNvPr id="38936" name="Text Box 15"/>
          <p:cNvSpPr txBox="1">
            <a:spLocks noChangeArrowheads="1"/>
          </p:cNvSpPr>
          <p:nvPr/>
        </p:nvSpPr>
        <p:spPr bwMode="auto">
          <a:xfrm>
            <a:off x="5089525" y="3128963"/>
            <a:ext cx="3048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C</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smtClean="0"/>
              <a:t>Simple scenarios</a:t>
            </a:r>
          </a:p>
        </p:txBody>
      </p:sp>
      <p:sp>
        <p:nvSpPr>
          <p:cNvPr id="39939" name="Rectangle 3"/>
          <p:cNvSpPr>
            <a:spLocks noGrp="1" noChangeArrowheads="1"/>
          </p:cNvSpPr>
          <p:nvPr>
            <p:ph idx="1"/>
          </p:nvPr>
        </p:nvSpPr>
        <p:spPr>
          <a:xfrm>
            <a:off x="503238" y="4540250"/>
            <a:ext cx="7177087" cy="1751013"/>
          </a:xfrm>
        </p:spPr>
        <p:txBody>
          <a:bodyPr/>
          <a:lstStyle/>
          <a:p>
            <a:pPr>
              <a:buFont typeface="Arial" charset="0"/>
              <a:buChar char="•"/>
            </a:pPr>
            <a:r>
              <a:rPr lang="en-US" smtClean="0"/>
              <a:t>Scenarios remain simple when:</a:t>
            </a:r>
          </a:p>
          <a:p>
            <a:pPr lvl="1"/>
            <a:r>
              <a:rPr lang="en-US" smtClean="0"/>
              <a:t>Transactions executed in series</a:t>
            </a:r>
          </a:p>
          <a:p>
            <a:pPr lvl="2"/>
            <a:r>
              <a:rPr lang="en-US" smtClean="0"/>
              <a:t>Transaction B starts only after Transaction A finishes</a:t>
            </a:r>
          </a:p>
          <a:p>
            <a:pPr lvl="1"/>
            <a:r>
              <a:rPr lang="en-US" smtClean="0"/>
              <a:t>Transactions become effective in series</a:t>
            </a:r>
          </a:p>
          <a:p>
            <a:pPr lvl="2"/>
            <a:r>
              <a:rPr lang="en-US" smtClean="0"/>
              <a:t>Transaction B becomes effective after Transaction A</a:t>
            </a:r>
          </a:p>
        </p:txBody>
      </p:sp>
      <p:sp>
        <p:nvSpPr>
          <p:cNvPr id="39940" name="Line 4"/>
          <p:cNvSpPr>
            <a:spLocks noChangeShapeType="1"/>
          </p:cNvSpPr>
          <p:nvPr/>
        </p:nvSpPr>
        <p:spPr bwMode="auto">
          <a:xfrm>
            <a:off x="1922463" y="1573213"/>
            <a:ext cx="6545262" cy="0"/>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9941" name="Line 5"/>
          <p:cNvSpPr>
            <a:spLocks noChangeShapeType="1"/>
          </p:cNvSpPr>
          <p:nvPr/>
        </p:nvSpPr>
        <p:spPr bwMode="auto">
          <a:xfrm>
            <a:off x="1938338" y="1576388"/>
            <a:ext cx="0" cy="2895600"/>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9942" name="Text Box 6"/>
          <p:cNvSpPr txBox="1">
            <a:spLocks noChangeArrowheads="1"/>
          </p:cNvSpPr>
          <p:nvPr/>
        </p:nvSpPr>
        <p:spPr bwMode="auto">
          <a:xfrm>
            <a:off x="493713" y="1616075"/>
            <a:ext cx="137953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tabLst>
                <a:tab pos="914400" algn="l"/>
              </a:tabLst>
              <a:defRPr sz="2000" b="1">
                <a:solidFill>
                  <a:srgbClr val="FF0000"/>
                </a:solidFill>
                <a:latin typeface="Arial" charset="0"/>
              </a:defRPr>
            </a:lvl1pPr>
            <a:lvl2pPr marL="742950" indent="-285750" eaLnBrk="0" hangingPunct="0">
              <a:tabLst>
                <a:tab pos="914400" algn="l"/>
              </a:tabLst>
              <a:defRPr sz="2000" b="1">
                <a:solidFill>
                  <a:srgbClr val="FF0000"/>
                </a:solidFill>
                <a:latin typeface="Arial" charset="0"/>
              </a:defRPr>
            </a:lvl2pPr>
            <a:lvl3pPr marL="1143000" indent="-228600" eaLnBrk="0" hangingPunct="0">
              <a:tabLst>
                <a:tab pos="914400" algn="l"/>
              </a:tabLst>
              <a:defRPr sz="2000" b="1">
                <a:solidFill>
                  <a:srgbClr val="FF0000"/>
                </a:solidFill>
                <a:latin typeface="Arial" charset="0"/>
              </a:defRPr>
            </a:lvl3pPr>
            <a:lvl4pPr marL="1600200" indent="-228600" eaLnBrk="0" hangingPunct="0">
              <a:tabLst>
                <a:tab pos="914400" algn="l"/>
              </a:tabLst>
              <a:defRPr sz="2000" b="1">
                <a:solidFill>
                  <a:srgbClr val="FF0000"/>
                </a:solidFill>
                <a:latin typeface="Arial" charset="0"/>
              </a:defRPr>
            </a:lvl4pPr>
            <a:lvl5pPr marL="2057400" indent="-228600" eaLnBrk="0" hangingPunct="0">
              <a:tabLst>
                <a:tab pos="914400" algn="l"/>
              </a:tabLst>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tabLst>
                <a:tab pos="914400" algn="l"/>
              </a:tabLst>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tabLst>
                <a:tab pos="914400" algn="l"/>
              </a:tabLst>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tabLst>
                <a:tab pos="914400" algn="l"/>
              </a:tabLst>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tabLst>
                <a:tab pos="914400" algn="l"/>
              </a:tabLst>
              <a:defRPr sz="2000" b="1">
                <a:solidFill>
                  <a:srgbClr val="FF0000"/>
                </a:solidFill>
                <a:latin typeface="Arial" charset="0"/>
              </a:defRPr>
            </a:lvl9pPr>
          </a:lstStyle>
          <a:p>
            <a:pPr algn="l" eaLnBrk="1" hangingPunct="1"/>
            <a:r>
              <a:rPr lang="en-US" sz="1800">
                <a:solidFill>
                  <a:srgbClr val="D33941"/>
                </a:solidFill>
              </a:rPr>
              <a:t>bound:	1/20</a:t>
            </a:r>
            <a:br>
              <a:rPr lang="en-US" sz="1800">
                <a:solidFill>
                  <a:srgbClr val="D33941"/>
                </a:solidFill>
              </a:rPr>
            </a:br>
            <a:r>
              <a:rPr lang="en-US" sz="1800">
                <a:solidFill>
                  <a:srgbClr val="D33941"/>
                </a:solidFill>
              </a:rPr>
              <a:t>eff:	1/20</a:t>
            </a:r>
            <a:endParaRPr lang="en-US">
              <a:solidFill>
                <a:srgbClr val="D33941"/>
              </a:solidFill>
            </a:endParaRPr>
          </a:p>
        </p:txBody>
      </p:sp>
      <p:sp>
        <p:nvSpPr>
          <p:cNvPr id="39943" name="Rectangle 8"/>
          <p:cNvSpPr>
            <a:spLocks noChangeArrowheads="1"/>
          </p:cNvSpPr>
          <p:nvPr/>
        </p:nvSpPr>
        <p:spPr bwMode="auto">
          <a:xfrm>
            <a:off x="7051675" y="3889375"/>
            <a:ext cx="1304925" cy="333375"/>
          </a:xfrm>
          <a:prstGeom prst="rect">
            <a:avLst/>
          </a:prstGeom>
          <a:solidFill>
            <a:srgbClr val="66CCFF"/>
          </a:solidFill>
          <a:ln w="28575" algn="ctr">
            <a:solidFill>
              <a:srgbClr val="66CCFF"/>
            </a:solidFill>
            <a:miter lim="800000"/>
            <a:headEnd/>
            <a:tailEnd/>
          </a:ln>
        </p:spPr>
        <p:txBody>
          <a:bodyPr lIns="0" tIns="0" rIns="0" bIns="0" anchor="ctr">
            <a:spAutoFit/>
          </a:bodyPr>
          <a:lstStyle/>
          <a:p>
            <a:endParaRPr lang="en-US"/>
          </a:p>
        </p:txBody>
      </p:sp>
      <p:sp>
        <p:nvSpPr>
          <p:cNvPr id="39944" name="Text Box 9"/>
          <p:cNvSpPr txBox="1">
            <a:spLocks noChangeArrowheads="1"/>
          </p:cNvSpPr>
          <p:nvPr/>
        </p:nvSpPr>
        <p:spPr bwMode="auto">
          <a:xfrm>
            <a:off x="7051675" y="3917950"/>
            <a:ext cx="304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D</a:t>
            </a:r>
          </a:p>
        </p:txBody>
      </p:sp>
      <p:sp>
        <p:nvSpPr>
          <p:cNvPr id="39945" name="Text Box 10"/>
          <p:cNvSpPr txBox="1">
            <a:spLocks noChangeArrowheads="1"/>
          </p:cNvSpPr>
          <p:nvPr/>
        </p:nvSpPr>
        <p:spPr bwMode="auto">
          <a:xfrm>
            <a:off x="8513763" y="3648075"/>
            <a:ext cx="45561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3600">
                <a:solidFill>
                  <a:srgbClr val="66CCFF"/>
                </a:solidFill>
              </a:rPr>
              <a:t>...</a:t>
            </a:r>
          </a:p>
        </p:txBody>
      </p:sp>
      <p:sp>
        <p:nvSpPr>
          <p:cNvPr id="39946" name="Text Box 11"/>
          <p:cNvSpPr txBox="1">
            <a:spLocks noChangeArrowheads="1"/>
          </p:cNvSpPr>
          <p:nvPr/>
        </p:nvSpPr>
        <p:spPr bwMode="auto">
          <a:xfrm>
            <a:off x="1952625" y="909638"/>
            <a:ext cx="19446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D33941"/>
                </a:solidFill>
              </a:rPr>
              <a:t>policy comes</a:t>
            </a:r>
            <a:br>
              <a:rPr lang="en-US" sz="1800">
                <a:solidFill>
                  <a:srgbClr val="D33941"/>
                </a:solidFill>
              </a:rPr>
            </a:br>
            <a:r>
              <a:rPr lang="en-US" sz="1800">
                <a:solidFill>
                  <a:srgbClr val="D33941"/>
                </a:solidFill>
              </a:rPr>
              <a:t>into effect</a:t>
            </a:r>
          </a:p>
        </p:txBody>
      </p:sp>
      <p:sp>
        <p:nvSpPr>
          <p:cNvPr id="39947" name="Text Box 12"/>
          <p:cNvSpPr txBox="1">
            <a:spLocks noChangeArrowheads="1"/>
          </p:cNvSpPr>
          <p:nvPr/>
        </p:nvSpPr>
        <p:spPr bwMode="auto">
          <a:xfrm>
            <a:off x="6067425" y="901700"/>
            <a:ext cx="19446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D33941"/>
                </a:solidFill>
              </a:rPr>
              <a:t>policy renewed</a:t>
            </a:r>
            <a:br>
              <a:rPr lang="en-US" sz="1800">
                <a:solidFill>
                  <a:srgbClr val="D33941"/>
                </a:solidFill>
              </a:rPr>
            </a:br>
            <a:r>
              <a:rPr lang="en-US" sz="1800">
                <a:solidFill>
                  <a:srgbClr val="D33941"/>
                </a:solidFill>
              </a:rPr>
              <a:t>or expires</a:t>
            </a:r>
          </a:p>
        </p:txBody>
      </p:sp>
      <p:sp>
        <p:nvSpPr>
          <p:cNvPr id="39948" name="Text Box 21"/>
          <p:cNvSpPr txBox="1">
            <a:spLocks noChangeArrowheads="1"/>
          </p:cNvSpPr>
          <p:nvPr/>
        </p:nvSpPr>
        <p:spPr bwMode="auto">
          <a:xfrm>
            <a:off x="493713" y="2320925"/>
            <a:ext cx="137953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tabLst>
                <a:tab pos="914400" algn="l"/>
              </a:tabLst>
              <a:defRPr sz="2000" b="1">
                <a:solidFill>
                  <a:srgbClr val="FF0000"/>
                </a:solidFill>
                <a:latin typeface="Arial" charset="0"/>
              </a:defRPr>
            </a:lvl1pPr>
            <a:lvl2pPr marL="742950" indent="-285750" eaLnBrk="0" hangingPunct="0">
              <a:tabLst>
                <a:tab pos="914400" algn="l"/>
              </a:tabLst>
              <a:defRPr sz="2000" b="1">
                <a:solidFill>
                  <a:srgbClr val="FF0000"/>
                </a:solidFill>
                <a:latin typeface="Arial" charset="0"/>
              </a:defRPr>
            </a:lvl2pPr>
            <a:lvl3pPr marL="1143000" indent="-228600" eaLnBrk="0" hangingPunct="0">
              <a:tabLst>
                <a:tab pos="914400" algn="l"/>
              </a:tabLst>
              <a:defRPr sz="2000" b="1">
                <a:solidFill>
                  <a:srgbClr val="FF0000"/>
                </a:solidFill>
                <a:latin typeface="Arial" charset="0"/>
              </a:defRPr>
            </a:lvl3pPr>
            <a:lvl4pPr marL="1600200" indent="-228600" eaLnBrk="0" hangingPunct="0">
              <a:tabLst>
                <a:tab pos="914400" algn="l"/>
              </a:tabLst>
              <a:defRPr sz="2000" b="1">
                <a:solidFill>
                  <a:srgbClr val="FF0000"/>
                </a:solidFill>
                <a:latin typeface="Arial" charset="0"/>
              </a:defRPr>
            </a:lvl4pPr>
            <a:lvl5pPr marL="2057400" indent="-228600" eaLnBrk="0" hangingPunct="0">
              <a:tabLst>
                <a:tab pos="914400" algn="l"/>
              </a:tabLst>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tabLst>
                <a:tab pos="914400" algn="l"/>
              </a:tabLst>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tabLst>
                <a:tab pos="914400" algn="l"/>
              </a:tabLst>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tabLst>
                <a:tab pos="914400" algn="l"/>
              </a:tabLst>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tabLst>
                <a:tab pos="914400" algn="l"/>
              </a:tabLst>
              <a:defRPr sz="2000" b="1">
                <a:solidFill>
                  <a:srgbClr val="FF0000"/>
                </a:solidFill>
                <a:latin typeface="Arial" charset="0"/>
              </a:defRPr>
            </a:lvl9pPr>
          </a:lstStyle>
          <a:p>
            <a:pPr algn="l" eaLnBrk="1" hangingPunct="1"/>
            <a:r>
              <a:rPr lang="en-US" sz="1800">
                <a:solidFill>
                  <a:srgbClr val="D33941"/>
                </a:solidFill>
              </a:rPr>
              <a:t>bound:	3/07</a:t>
            </a:r>
            <a:br>
              <a:rPr lang="en-US" sz="1800">
                <a:solidFill>
                  <a:srgbClr val="D33941"/>
                </a:solidFill>
              </a:rPr>
            </a:br>
            <a:r>
              <a:rPr lang="en-US" sz="1800">
                <a:solidFill>
                  <a:srgbClr val="D33941"/>
                </a:solidFill>
              </a:rPr>
              <a:t>eff:	4/01</a:t>
            </a:r>
            <a:endParaRPr lang="en-US">
              <a:solidFill>
                <a:srgbClr val="D33941"/>
              </a:solidFill>
            </a:endParaRPr>
          </a:p>
        </p:txBody>
      </p:sp>
      <p:sp>
        <p:nvSpPr>
          <p:cNvPr id="39949" name="Text Box 22"/>
          <p:cNvSpPr txBox="1">
            <a:spLocks noChangeArrowheads="1"/>
          </p:cNvSpPr>
          <p:nvPr/>
        </p:nvSpPr>
        <p:spPr bwMode="auto">
          <a:xfrm>
            <a:off x="493713" y="3025775"/>
            <a:ext cx="137953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tabLst>
                <a:tab pos="914400" algn="l"/>
              </a:tabLst>
              <a:defRPr sz="2000" b="1">
                <a:solidFill>
                  <a:srgbClr val="FF0000"/>
                </a:solidFill>
                <a:latin typeface="Arial" charset="0"/>
              </a:defRPr>
            </a:lvl1pPr>
            <a:lvl2pPr marL="742950" indent="-285750" eaLnBrk="0" hangingPunct="0">
              <a:tabLst>
                <a:tab pos="914400" algn="l"/>
              </a:tabLst>
              <a:defRPr sz="2000" b="1">
                <a:solidFill>
                  <a:srgbClr val="FF0000"/>
                </a:solidFill>
                <a:latin typeface="Arial" charset="0"/>
              </a:defRPr>
            </a:lvl2pPr>
            <a:lvl3pPr marL="1143000" indent="-228600" eaLnBrk="0" hangingPunct="0">
              <a:tabLst>
                <a:tab pos="914400" algn="l"/>
              </a:tabLst>
              <a:defRPr sz="2000" b="1">
                <a:solidFill>
                  <a:srgbClr val="FF0000"/>
                </a:solidFill>
                <a:latin typeface="Arial" charset="0"/>
              </a:defRPr>
            </a:lvl3pPr>
            <a:lvl4pPr marL="1600200" indent="-228600" eaLnBrk="0" hangingPunct="0">
              <a:tabLst>
                <a:tab pos="914400" algn="l"/>
              </a:tabLst>
              <a:defRPr sz="2000" b="1">
                <a:solidFill>
                  <a:srgbClr val="FF0000"/>
                </a:solidFill>
                <a:latin typeface="Arial" charset="0"/>
              </a:defRPr>
            </a:lvl4pPr>
            <a:lvl5pPr marL="2057400" indent="-228600" eaLnBrk="0" hangingPunct="0">
              <a:tabLst>
                <a:tab pos="914400" algn="l"/>
              </a:tabLst>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tabLst>
                <a:tab pos="914400" algn="l"/>
              </a:tabLst>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tabLst>
                <a:tab pos="914400" algn="l"/>
              </a:tabLst>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tabLst>
                <a:tab pos="914400" algn="l"/>
              </a:tabLst>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tabLst>
                <a:tab pos="914400" algn="l"/>
              </a:tabLst>
              <a:defRPr sz="2000" b="1">
                <a:solidFill>
                  <a:srgbClr val="FF0000"/>
                </a:solidFill>
                <a:latin typeface="Arial" charset="0"/>
              </a:defRPr>
            </a:lvl9pPr>
          </a:lstStyle>
          <a:p>
            <a:pPr algn="l" eaLnBrk="1" hangingPunct="1"/>
            <a:r>
              <a:rPr lang="en-US" sz="1800">
                <a:solidFill>
                  <a:srgbClr val="D33941"/>
                </a:solidFill>
              </a:rPr>
              <a:t>bound:	5/18</a:t>
            </a:r>
            <a:br>
              <a:rPr lang="en-US" sz="1800">
                <a:solidFill>
                  <a:srgbClr val="D33941"/>
                </a:solidFill>
              </a:rPr>
            </a:br>
            <a:r>
              <a:rPr lang="en-US" sz="1800">
                <a:solidFill>
                  <a:srgbClr val="D33941"/>
                </a:solidFill>
              </a:rPr>
              <a:t>eff:	5/10</a:t>
            </a:r>
            <a:endParaRPr lang="en-US">
              <a:solidFill>
                <a:srgbClr val="D33941"/>
              </a:solidFill>
            </a:endParaRPr>
          </a:p>
        </p:txBody>
      </p:sp>
      <p:sp>
        <p:nvSpPr>
          <p:cNvPr id="39950" name="Text Box 23"/>
          <p:cNvSpPr txBox="1">
            <a:spLocks noChangeArrowheads="1"/>
          </p:cNvSpPr>
          <p:nvPr/>
        </p:nvSpPr>
        <p:spPr bwMode="auto">
          <a:xfrm>
            <a:off x="493713" y="3732213"/>
            <a:ext cx="137953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tabLst>
                <a:tab pos="914400" algn="l"/>
              </a:tabLst>
              <a:defRPr sz="2000" b="1">
                <a:solidFill>
                  <a:srgbClr val="FF0000"/>
                </a:solidFill>
                <a:latin typeface="Arial" charset="0"/>
              </a:defRPr>
            </a:lvl1pPr>
            <a:lvl2pPr marL="742950" indent="-285750" eaLnBrk="0" hangingPunct="0">
              <a:tabLst>
                <a:tab pos="914400" algn="l"/>
              </a:tabLst>
              <a:defRPr sz="2000" b="1">
                <a:solidFill>
                  <a:srgbClr val="FF0000"/>
                </a:solidFill>
                <a:latin typeface="Arial" charset="0"/>
              </a:defRPr>
            </a:lvl2pPr>
            <a:lvl3pPr marL="1143000" indent="-228600" eaLnBrk="0" hangingPunct="0">
              <a:tabLst>
                <a:tab pos="914400" algn="l"/>
              </a:tabLst>
              <a:defRPr sz="2000" b="1">
                <a:solidFill>
                  <a:srgbClr val="FF0000"/>
                </a:solidFill>
                <a:latin typeface="Arial" charset="0"/>
              </a:defRPr>
            </a:lvl3pPr>
            <a:lvl4pPr marL="1600200" indent="-228600" eaLnBrk="0" hangingPunct="0">
              <a:tabLst>
                <a:tab pos="914400" algn="l"/>
              </a:tabLst>
              <a:defRPr sz="2000" b="1">
                <a:solidFill>
                  <a:srgbClr val="FF0000"/>
                </a:solidFill>
                <a:latin typeface="Arial" charset="0"/>
              </a:defRPr>
            </a:lvl4pPr>
            <a:lvl5pPr marL="2057400" indent="-228600" eaLnBrk="0" hangingPunct="0">
              <a:tabLst>
                <a:tab pos="914400" algn="l"/>
              </a:tabLst>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tabLst>
                <a:tab pos="914400" algn="l"/>
              </a:tabLst>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tabLst>
                <a:tab pos="914400" algn="l"/>
              </a:tabLst>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tabLst>
                <a:tab pos="914400" algn="l"/>
              </a:tabLst>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tabLst>
                <a:tab pos="914400" algn="l"/>
              </a:tabLst>
              <a:defRPr sz="2000" b="1">
                <a:solidFill>
                  <a:srgbClr val="FF0000"/>
                </a:solidFill>
                <a:latin typeface="Arial" charset="0"/>
              </a:defRPr>
            </a:lvl9pPr>
          </a:lstStyle>
          <a:p>
            <a:pPr algn="l" eaLnBrk="1" hangingPunct="1"/>
            <a:r>
              <a:rPr lang="en-US" sz="1800">
                <a:solidFill>
                  <a:srgbClr val="D33941"/>
                </a:solidFill>
              </a:rPr>
              <a:t>bound:	7/01</a:t>
            </a:r>
            <a:br>
              <a:rPr lang="en-US" sz="1800">
                <a:solidFill>
                  <a:srgbClr val="D33941"/>
                </a:solidFill>
              </a:rPr>
            </a:br>
            <a:r>
              <a:rPr lang="en-US" sz="1800">
                <a:solidFill>
                  <a:srgbClr val="D33941"/>
                </a:solidFill>
              </a:rPr>
              <a:t>eff:	7/20</a:t>
            </a:r>
            <a:endParaRPr lang="en-US">
              <a:solidFill>
                <a:srgbClr val="D33941"/>
              </a:solidFill>
            </a:endParaRPr>
          </a:p>
        </p:txBody>
      </p:sp>
      <p:sp>
        <p:nvSpPr>
          <p:cNvPr id="39951" name="Rectangle 14"/>
          <p:cNvSpPr>
            <a:spLocks noChangeArrowheads="1"/>
          </p:cNvSpPr>
          <p:nvPr/>
        </p:nvSpPr>
        <p:spPr bwMode="auto">
          <a:xfrm>
            <a:off x="1947863" y="2381250"/>
            <a:ext cx="1733550" cy="333375"/>
          </a:xfrm>
          <a:prstGeom prst="rect">
            <a:avLst/>
          </a:prstGeom>
          <a:solidFill>
            <a:srgbClr val="FF9900"/>
          </a:solidFill>
          <a:ln w="28575" algn="ctr">
            <a:solidFill>
              <a:srgbClr val="FF9900"/>
            </a:solidFill>
            <a:miter lim="800000"/>
            <a:headEnd/>
            <a:tailEnd/>
          </a:ln>
        </p:spPr>
        <p:txBody>
          <a:bodyPr lIns="0" tIns="0" rIns="0" bIns="0" anchor="ctr">
            <a:spAutoFit/>
          </a:bodyPr>
          <a:lstStyle/>
          <a:p>
            <a:endParaRPr lang="en-US"/>
          </a:p>
        </p:txBody>
      </p:sp>
      <p:sp>
        <p:nvSpPr>
          <p:cNvPr id="39952" name="Rectangle 2"/>
          <p:cNvSpPr>
            <a:spLocks noChangeArrowheads="1"/>
          </p:cNvSpPr>
          <p:nvPr/>
        </p:nvSpPr>
        <p:spPr bwMode="invGray">
          <a:xfrm>
            <a:off x="3643313" y="2382838"/>
            <a:ext cx="3081337" cy="333375"/>
          </a:xfrm>
          <a:prstGeom prst="rect">
            <a:avLst/>
          </a:prstGeom>
          <a:solidFill>
            <a:srgbClr val="33CC33"/>
          </a:solidFill>
          <a:ln w="28575" algn="ctr">
            <a:solidFill>
              <a:srgbClr val="33CC33"/>
            </a:solidFill>
            <a:miter lim="800000"/>
            <a:headEnd/>
            <a:tailEnd/>
          </a:ln>
        </p:spPr>
        <p:txBody>
          <a:bodyPr lIns="0" tIns="0" rIns="0" bIns="0" anchor="ctr">
            <a:spAutoFit/>
          </a:bodyPr>
          <a:lstStyle/>
          <a:p>
            <a:endParaRPr lang="en-US"/>
          </a:p>
        </p:txBody>
      </p:sp>
      <p:sp>
        <p:nvSpPr>
          <p:cNvPr id="39953" name="Text Box 15"/>
          <p:cNvSpPr txBox="1">
            <a:spLocks noChangeArrowheads="1"/>
          </p:cNvSpPr>
          <p:nvPr/>
        </p:nvSpPr>
        <p:spPr bwMode="auto">
          <a:xfrm>
            <a:off x="3684588" y="2381250"/>
            <a:ext cx="304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B</a:t>
            </a:r>
          </a:p>
        </p:txBody>
      </p:sp>
      <p:sp>
        <p:nvSpPr>
          <p:cNvPr id="39954" name="Rectangle 14"/>
          <p:cNvSpPr>
            <a:spLocks noChangeArrowheads="1"/>
          </p:cNvSpPr>
          <p:nvPr/>
        </p:nvSpPr>
        <p:spPr bwMode="auto">
          <a:xfrm>
            <a:off x="1955800" y="3111500"/>
            <a:ext cx="1733550" cy="333375"/>
          </a:xfrm>
          <a:prstGeom prst="rect">
            <a:avLst/>
          </a:prstGeom>
          <a:solidFill>
            <a:srgbClr val="FF9900"/>
          </a:solidFill>
          <a:ln w="28575" algn="ctr">
            <a:solidFill>
              <a:srgbClr val="FF9900"/>
            </a:solidFill>
            <a:miter lim="800000"/>
            <a:headEnd/>
            <a:tailEnd/>
          </a:ln>
        </p:spPr>
        <p:txBody>
          <a:bodyPr lIns="0" tIns="0" rIns="0" bIns="0" anchor="ctr">
            <a:spAutoFit/>
          </a:bodyPr>
          <a:lstStyle/>
          <a:p>
            <a:endParaRPr lang="en-US"/>
          </a:p>
        </p:txBody>
      </p:sp>
      <p:sp>
        <p:nvSpPr>
          <p:cNvPr id="39955" name="Rectangle 2"/>
          <p:cNvSpPr>
            <a:spLocks noChangeArrowheads="1"/>
          </p:cNvSpPr>
          <p:nvPr/>
        </p:nvSpPr>
        <p:spPr bwMode="invGray">
          <a:xfrm>
            <a:off x="3651250" y="3113088"/>
            <a:ext cx="3081338" cy="333375"/>
          </a:xfrm>
          <a:prstGeom prst="rect">
            <a:avLst/>
          </a:prstGeom>
          <a:solidFill>
            <a:srgbClr val="33CC33"/>
          </a:solidFill>
          <a:ln w="28575" algn="ctr">
            <a:solidFill>
              <a:srgbClr val="33CC33"/>
            </a:solidFill>
            <a:miter lim="800000"/>
            <a:headEnd/>
            <a:tailEnd/>
          </a:ln>
        </p:spPr>
        <p:txBody>
          <a:bodyPr lIns="0" tIns="0" rIns="0" bIns="0" anchor="ctr">
            <a:spAutoFit/>
          </a:bodyPr>
          <a:lstStyle/>
          <a:p>
            <a:endParaRPr lang="en-US"/>
          </a:p>
        </p:txBody>
      </p:sp>
      <p:sp>
        <p:nvSpPr>
          <p:cNvPr id="39956" name="Rectangle 18"/>
          <p:cNvSpPr>
            <a:spLocks noChangeArrowheads="1"/>
          </p:cNvSpPr>
          <p:nvPr/>
        </p:nvSpPr>
        <p:spPr bwMode="auto">
          <a:xfrm>
            <a:off x="5030788" y="3113088"/>
            <a:ext cx="1717675" cy="333375"/>
          </a:xfrm>
          <a:prstGeom prst="rect">
            <a:avLst/>
          </a:prstGeom>
          <a:solidFill>
            <a:srgbClr val="CC3300"/>
          </a:solidFill>
          <a:ln w="28575" algn="ctr">
            <a:solidFill>
              <a:srgbClr val="CC3300"/>
            </a:solidFill>
            <a:miter lim="800000"/>
            <a:headEnd/>
            <a:tailEnd/>
          </a:ln>
        </p:spPr>
        <p:txBody>
          <a:bodyPr lIns="0" tIns="0" rIns="0" bIns="0" anchor="ctr">
            <a:spAutoFit/>
          </a:bodyPr>
          <a:lstStyle/>
          <a:p>
            <a:endParaRPr lang="en-US"/>
          </a:p>
        </p:txBody>
      </p:sp>
      <p:sp>
        <p:nvSpPr>
          <p:cNvPr id="39957" name="Rectangle 2"/>
          <p:cNvSpPr>
            <a:spLocks noChangeArrowheads="1"/>
          </p:cNvSpPr>
          <p:nvPr/>
        </p:nvSpPr>
        <p:spPr bwMode="invGray">
          <a:xfrm>
            <a:off x="3632200" y="1635125"/>
            <a:ext cx="3081338" cy="333375"/>
          </a:xfrm>
          <a:prstGeom prst="rect">
            <a:avLst/>
          </a:prstGeom>
          <a:solidFill>
            <a:schemeClr val="accent2"/>
          </a:solidFill>
          <a:ln w="28575" algn="ctr">
            <a:solidFill>
              <a:schemeClr val="accent2"/>
            </a:solidFill>
            <a:miter lim="800000"/>
            <a:headEnd/>
            <a:tailEnd/>
          </a:ln>
        </p:spPr>
        <p:txBody>
          <a:bodyPr lIns="0" tIns="0" rIns="0" bIns="0" anchor="ctr">
            <a:spAutoFit/>
          </a:bodyPr>
          <a:lstStyle/>
          <a:p>
            <a:endParaRPr lang="en-US"/>
          </a:p>
        </p:txBody>
      </p:sp>
      <p:sp>
        <p:nvSpPr>
          <p:cNvPr id="39958" name="Rectangle 8"/>
          <p:cNvSpPr>
            <a:spLocks noChangeArrowheads="1"/>
          </p:cNvSpPr>
          <p:nvPr/>
        </p:nvSpPr>
        <p:spPr bwMode="auto">
          <a:xfrm>
            <a:off x="1954213" y="1636713"/>
            <a:ext cx="1704975" cy="333375"/>
          </a:xfrm>
          <a:prstGeom prst="rect">
            <a:avLst/>
          </a:prstGeom>
          <a:solidFill>
            <a:srgbClr val="FF9900"/>
          </a:solidFill>
          <a:ln w="28575" algn="ctr">
            <a:solidFill>
              <a:srgbClr val="FF9900"/>
            </a:solidFill>
            <a:miter lim="800000"/>
            <a:headEnd/>
            <a:tailEnd/>
          </a:ln>
        </p:spPr>
        <p:txBody>
          <a:bodyPr lIns="0" tIns="0" rIns="0" bIns="0" anchor="ctr">
            <a:spAutoFit/>
          </a:bodyPr>
          <a:lstStyle/>
          <a:p>
            <a:endParaRPr lang="en-US"/>
          </a:p>
        </p:txBody>
      </p:sp>
      <p:sp>
        <p:nvSpPr>
          <p:cNvPr id="39959" name="Text Box 12"/>
          <p:cNvSpPr txBox="1">
            <a:spLocks noChangeArrowheads="1"/>
          </p:cNvSpPr>
          <p:nvPr/>
        </p:nvSpPr>
        <p:spPr bwMode="auto">
          <a:xfrm>
            <a:off x="1954213" y="1665288"/>
            <a:ext cx="3048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a:t>
            </a:r>
          </a:p>
        </p:txBody>
      </p:sp>
      <p:sp>
        <p:nvSpPr>
          <p:cNvPr id="39960" name="Text Box 15"/>
          <p:cNvSpPr txBox="1">
            <a:spLocks noChangeArrowheads="1"/>
          </p:cNvSpPr>
          <p:nvPr/>
        </p:nvSpPr>
        <p:spPr bwMode="auto">
          <a:xfrm>
            <a:off x="5046663" y="3162300"/>
            <a:ext cx="304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C</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noFill/>
        </p:spPr>
        <p:txBody>
          <a:bodyPr/>
          <a:lstStyle/>
          <a:p>
            <a:pPr eaLnBrk="1" hangingPunct="1"/>
            <a:r>
              <a:rPr lang="en-US" smtClean="0"/>
              <a:t>Lesson objectives review</a:t>
            </a:r>
          </a:p>
        </p:txBody>
      </p:sp>
      <p:sp>
        <p:nvSpPr>
          <p:cNvPr id="40963" name="Rectangle 3"/>
          <p:cNvSpPr>
            <a:spLocks noGrp="1" noChangeArrowheads="1"/>
          </p:cNvSpPr>
          <p:nvPr>
            <p:ph idx="1"/>
          </p:nvPr>
        </p:nvSpPr>
        <p:spPr/>
        <p:txBody>
          <a:bodyPr/>
          <a:lstStyle/>
          <a:p>
            <a:pPr>
              <a:buFont typeface="Wingdings 3" pitchFamily="18" charset="2"/>
              <a:buNone/>
            </a:pPr>
            <a:r>
              <a:rPr lang="en-US" smtClean="0"/>
              <a:t>You should now be able to:</a:t>
            </a:r>
          </a:p>
          <a:p>
            <a:pPr lvl="1"/>
            <a:r>
              <a:rPr lang="en-US" smtClean="0"/>
              <a:t>Describe the types of transactions used to maintain policies</a:t>
            </a:r>
          </a:p>
          <a:p>
            <a:pPr lvl="1"/>
            <a:r>
              <a:rPr lang="en-US" smtClean="0"/>
              <a:t>Explain the relationship between transactions and jobs</a:t>
            </a:r>
          </a:p>
          <a:p>
            <a:pPr lvl="1"/>
            <a:r>
              <a:rPr lang="en-US" smtClean="0"/>
              <a:t>Describe how PolicyCenter represents policies </a:t>
            </a:r>
          </a:p>
          <a:p>
            <a:pPr lvl="1"/>
            <a:r>
              <a:rPr lang="en-US" smtClean="0"/>
              <a:t>Interpret policy transaction graphs</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4"/>
          <p:cNvSpPr>
            <a:spLocks noGrp="1" noChangeArrowheads="1"/>
          </p:cNvSpPr>
          <p:nvPr>
            <p:ph type="title"/>
          </p:nvPr>
        </p:nvSpPr>
        <p:spPr/>
        <p:txBody>
          <a:bodyPr/>
          <a:lstStyle/>
          <a:p>
            <a:pPr eaLnBrk="1" hangingPunct="1"/>
            <a:r>
              <a:rPr lang="en-US" smtClean="0"/>
              <a:t>Life span of a policy</a:t>
            </a:r>
          </a:p>
        </p:txBody>
      </p:sp>
      <p:sp>
        <p:nvSpPr>
          <p:cNvPr id="6147" name="Rectangle 15"/>
          <p:cNvSpPr>
            <a:spLocks noGrp="1" noChangeArrowheads="1"/>
          </p:cNvSpPr>
          <p:nvPr>
            <p:ph idx="1"/>
          </p:nvPr>
        </p:nvSpPr>
        <p:spPr>
          <a:xfrm>
            <a:off x="428625" y="3635375"/>
            <a:ext cx="8269288" cy="2547938"/>
          </a:xfrm>
        </p:spPr>
        <p:txBody>
          <a:bodyPr>
            <a:spAutoFit/>
          </a:bodyPr>
          <a:lstStyle/>
          <a:p>
            <a:pPr>
              <a:buFont typeface="Arial" charset="0"/>
              <a:buChar char="•"/>
            </a:pPr>
            <a:r>
              <a:rPr lang="en-US" smtClean="0"/>
              <a:t>Length of time policy is in force determined by effective date (start date) and expiration date (end date)</a:t>
            </a:r>
          </a:p>
          <a:p>
            <a:pPr lvl="1"/>
            <a:r>
              <a:rPr lang="en-US" smtClean="0"/>
              <a:t>Period between these two dates is </a:t>
            </a:r>
            <a:r>
              <a:rPr lang="en-US" b="1" smtClean="0"/>
              <a:t>policy term</a:t>
            </a:r>
            <a:endParaRPr lang="en-US" smtClean="0"/>
          </a:p>
          <a:p>
            <a:pPr>
              <a:buFont typeface="Arial" charset="0"/>
              <a:buChar char="•"/>
            </a:pPr>
            <a:r>
              <a:rPr lang="en-US" smtClean="0"/>
              <a:t>During life of the policy, one or more transactions can occur that change the policy </a:t>
            </a:r>
          </a:p>
          <a:p>
            <a:pPr>
              <a:buFont typeface="Arial" charset="0"/>
              <a:buChar char="•"/>
            </a:pPr>
            <a:r>
              <a:rPr lang="en-US" smtClean="0"/>
              <a:t>Policy term is not the same as policy period</a:t>
            </a:r>
          </a:p>
        </p:txBody>
      </p:sp>
      <p:sp>
        <p:nvSpPr>
          <p:cNvPr id="6148" name="Rectangle 16"/>
          <p:cNvSpPr>
            <a:spLocks noChangeArrowheads="1"/>
          </p:cNvSpPr>
          <p:nvPr/>
        </p:nvSpPr>
        <p:spPr bwMode="auto">
          <a:xfrm>
            <a:off x="719138" y="1884363"/>
            <a:ext cx="5403850" cy="390525"/>
          </a:xfrm>
          <a:prstGeom prst="rect">
            <a:avLst/>
          </a:prstGeom>
          <a:solidFill>
            <a:srgbClr val="FF99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6149" name="Text Box 17"/>
          <p:cNvSpPr txBox="1">
            <a:spLocks noChangeArrowheads="1"/>
          </p:cNvSpPr>
          <p:nvPr/>
        </p:nvSpPr>
        <p:spPr bwMode="auto">
          <a:xfrm>
            <a:off x="346075" y="792163"/>
            <a:ext cx="128746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D33941"/>
                </a:solidFill>
              </a:rPr>
              <a:t>effective</a:t>
            </a:r>
            <a:br>
              <a:rPr lang="en-US">
                <a:solidFill>
                  <a:srgbClr val="D33941"/>
                </a:solidFill>
              </a:rPr>
            </a:br>
            <a:r>
              <a:rPr lang="en-US">
                <a:solidFill>
                  <a:srgbClr val="D33941"/>
                </a:solidFill>
              </a:rPr>
              <a:t>date</a:t>
            </a:r>
          </a:p>
        </p:txBody>
      </p:sp>
      <p:sp>
        <p:nvSpPr>
          <p:cNvPr id="6150" name="Text Box 18"/>
          <p:cNvSpPr txBox="1">
            <a:spLocks noChangeArrowheads="1"/>
          </p:cNvSpPr>
          <p:nvPr/>
        </p:nvSpPr>
        <p:spPr bwMode="auto">
          <a:xfrm>
            <a:off x="5430838" y="781050"/>
            <a:ext cx="128746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D33941"/>
                </a:solidFill>
              </a:rPr>
              <a:t>expiration</a:t>
            </a:r>
            <a:br>
              <a:rPr lang="en-US">
                <a:solidFill>
                  <a:srgbClr val="D33941"/>
                </a:solidFill>
              </a:rPr>
            </a:br>
            <a:r>
              <a:rPr lang="en-US">
                <a:solidFill>
                  <a:srgbClr val="D33941"/>
                </a:solidFill>
              </a:rPr>
              <a:t>date</a:t>
            </a:r>
          </a:p>
        </p:txBody>
      </p:sp>
      <p:sp>
        <p:nvSpPr>
          <p:cNvPr id="6151" name="Text Box 19"/>
          <p:cNvSpPr txBox="1">
            <a:spLocks noChangeArrowheads="1"/>
          </p:cNvSpPr>
          <p:nvPr/>
        </p:nvSpPr>
        <p:spPr bwMode="auto">
          <a:xfrm>
            <a:off x="2682875" y="1936750"/>
            <a:ext cx="16605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policy term</a:t>
            </a:r>
          </a:p>
        </p:txBody>
      </p:sp>
      <p:sp>
        <p:nvSpPr>
          <p:cNvPr id="6152" name="AutoShape 20"/>
          <p:cNvSpPr>
            <a:spLocks/>
          </p:cNvSpPr>
          <p:nvPr/>
        </p:nvSpPr>
        <p:spPr bwMode="auto">
          <a:xfrm rot="5400000">
            <a:off x="7243762" y="1485901"/>
            <a:ext cx="263525" cy="1898650"/>
          </a:xfrm>
          <a:prstGeom prst="rightBrace">
            <a:avLst>
              <a:gd name="adj1" fmla="val 60040"/>
              <a:gd name="adj2" fmla="val 50750"/>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6153" name="Line 21"/>
          <p:cNvSpPr>
            <a:spLocks noChangeShapeType="1"/>
          </p:cNvSpPr>
          <p:nvPr/>
        </p:nvSpPr>
        <p:spPr bwMode="auto">
          <a:xfrm>
            <a:off x="776288" y="1422400"/>
            <a:ext cx="0" cy="338138"/>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6154" name="Line 22"/>
          <p:cNvSpPr>
            <a:spLocks noChangeShapeType="1"/>
          </p:cNvSpPr>
          <p:nvPr/>
        </p:nvSpPr>
        <p:spPr bwMode="auto">
          <a:xfrm>
            <a:off x="6122988" y="1439863"/>
            <a:ext cx="0" cy="338137"/>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6155" name="Rectangle 35"/>
          <p:cNvSpPr>
            <a:spLocks noChangeArrowheads="1"/>
          </p:cNvSpPr>
          <p:nvPr/>
        </p:nvSpPr>
        <p:spPr bwMode="auto">
          <a:xfrm>
            <a:off x="6426200" y="1862138"/>
            <a:ext cx="1911350" cy="390525"/>
          </a:xfrm>
          <a:prstGeom prst="rect">
            <a:avLst/>
          </a:prstGeom>
          <a:solidFill>
            <a:srgbClr val="FF99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6156" name="Text Box 37"/>
          <p:cNvSpPr txBox="1">
            <a:spLocks noChangeArrowheads="1"/>
          </p:cNvSpPr>
          <p:nvPr/>
        </p:nvSpPr>
        <p:spPr bwMode="auto">
          <a:xfrm>
            <a:off x="6496050" y="1914525"/>
            <a:ext cx="17811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renewal term</a:t>
            </a:r>
          </a:p>
        </p:txBody>
      </p:sp>
      <p:sp>
        <p:nvSpPr>
          <p:cNvPr id="6157" name="AutoShape 38"/>
          <p:cNvSpPr>
            <a:spLocks/>
          </p:cNvSpPr>
          <p:nvPr/>
        </p:nvSpPr>
        <p:spPr bwMode="auto">
          <a:xfrm rot="5400000">
            <a:off x="3245644" y="-245268"/>
            <a:ext cx="317500" cy="5395912"/>
          </a:xfrm>
          <a:prstGeom prst="rightBrace">
            <a:avLst>
              <a:gd name="adj1" fmla="val 141625"/>
              <a:gd name="adj2" fmla="val 49926"/>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6158" name="Text Box 82"/>
          <p:cNvSpPr txBox="1">
            <a:spLocks noChangeArrowheads="1"/>
          </p:cNvSpPr>
          <p:nvPr/>
        </p:nvSpPr>
        <p:spPr bwMode="auto">
          <a:xfrm>
            <a:off x="7653338" y="781050"/>
            <a:ext cx="128746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D33941"/>
                </a:solidFill>
              </a:rPr>
              <a:t>expiration</a:t>
            </a:r>
            <a:br>
              <a:rPr lang="en-US">
                <a:solidFill>
                  <a:srgbClr val="D33941"/>
                </a:solidFill>
              </a:rPr>
            </a:br>
            <a:r>
              <a:rPr lang="en-US">
                <a:solidFill>
                  <a:srgbClr val="D33941"/>
                </a:solidFill>
              </a:rPr>
              <a:t>date</a:t>
            </a:r>
          </a:p>
        </p:txBody>
      </p:sp>
      <p:sp>
        <p:nvSpPr>
          <p:cNvPr id="6159" name="Line 83"/>
          <p:cNvSpPr>
            <a:spLocks noChangeShapeType="1"/>
          </p:cNvSpPr>
          <p:nvPr/>
        </p:nvSpPr>
        <p:spPr bwMode="auto">
          <a:xfrm>
            <a:off x="8345488" y="1439863"/>
            <a:ext cx="0" cy="338137"/>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noFill/>
        </p:spPr>
        <p:txBody>
          <a:bodyPr/>
          <a:lstStyle/>
          <a:p>
            <a:pPr eaLnBrk="1" hangingPunct="1"/>
            <a:r>
              <a:rPr lang="en-US" smtClean="0"/>
              <a:t>Review questions</a:t>
            </a:r>
          </a:p>
        </p:txBody>
      </p:sp>
      <p:sp>
        <p:nvSpPr>
          <p:cNvPr id="41987" name="Rectangle 45"/>
          <p:cNvSpPr>
            <a:spLocks noGrp="1" noChangeArrowheads="1"/>
          </p:cNvSpPr>
          <p:nvPr>
            <p:ph idx="1"/>
          </p:nvPr>
        </p:nvSpPr>
        <p:spPr/>
        <p:txBody>
          <a:bodyPr/>
          <a:lstStyle/>
          <a:p>
            <a:pPr marL="457200" indent="-457200">
              <a:buFont typeface="Webdings" pitchFamily="18" charset="2"/>
              <a:buAutoNum type="arabicPeriod"/>
            </a:pPr>
            <a:r>
              <a:rPr lang="en-US" smtClean="0"/>
              <a:t>What are the two things that can occur when a policy reaches its expiration date?</a:t>
            </a:r>
          </a:p>
          <a:p>
            <a:pPr marL="457200" indent="-457200">
              <a:buFont typeface="Webdings" pitchFamily="18" charset="2"/>
              <a:buAutoNum type="arabicPeriod"/>
            </a:pPr>
            <a:r>
              <a:rPr lang="en-US" smtClean="0"/>
              <a:t>Name three transactions that can become effective in between a policy's effective and expiration dates. </a:t>
            </a:r>
          </a:p>
          <a:p>
            <a:pPr marL="457200" indent="-457200">
              <a:buFont typeface="Webdings" pitchFamily="18" charset="2"/>
              <a:buAutoNum type="arabicPeriod"/>
            </a:pPr>
            <a:r>
              <a:rPr lang="en-US" smtClean="0"/>
              <a:t>A submission makes a policy effective as of Monday. A policy change makes a change that is effective as of Wednesday. As of Friday, how many policy terms exist? How many PolicyPeriods exist?</a:t>
            </a:r>
          </a:p>
          <a:p>
            <a:pPr marL="457200" indent="-457200">
              <a:buFont typeface="Webdings" pitchFamily="18" charset="2"/>
              <a:buAutoNum type="arabicPeriod"/>
            </a:pPr>
            <a:r>
              <a:rPr lang="en-US" smtClean="0"/>
              <a:t>If a policy becomes effective as of March 1, 2006, what happens if you attempt to view the policy as of February 1, 2006?</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Notices</a:t>
            </a:r>
          </a:p>
        </p:txBody>
      </p:sp>
      <p:sp>
        <p:nvSpPr>
          <p:cNvPr id="23555" name="Rectangle 3"/>
          <p:cNvSpPr>
            <a:spLocks noGrp="1" noChangeArrowheads="1"/>
          </p:cNvSpPr>
          <p:nvPr>
            <p:ph type="body" idx="1"/>
          </p:nvPr>
        </p:nvSpPr>
        <p:spPr/>
        <p:txBody>
          <a:bodyPr/>
          <a:lstStyle/>
          <a:p>
            <a:pPr marL="0" indent="0">
              <a:buFont typeface="Wingdings 3" pitchFamily="18" charset="2"/>
              <a:buNone/>
            </a:pPr>
            <a:r>
              <a:rPr lang="en-US" sz="1600" b="1" smtClean="0"/>
              <a:t>Copyright © 2001-2013 Guidewire Software, Inc. All rights reserved.</a:t>
            </a:r>
          </a:p>
          <a:p>
            <a:pPr marL="0" indent="0">
              <a:buFont typeface="Arial" charset="0"/>
              <a:buNone/>
            </a:pPr>
            <a:r>
              <a:rPr lang="en-US" sz="1600" smtClean="0"/>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ExampleCenter, Gosu, Deliver Insurance Your Way, and the Guidewire logo are trademarks, service marks, or registered trademarks of Guidewire Software, Inc. in the United States and/or other countries.</a:t>
            </a:r>
          </a:p>
          <a:p>
            <a:pPr marL="0" indent="0">
              <a:buFont typeface="Wingdings 3" pitchFamily="18" charset="2"/>
              <a:buNone/>
            </a:pPr>
            <a:r>
              <a:rPr lang="en-US" sz="1600" smtClean="0"/>
              <a:t>This material is Guidewire proprietary and confidential. The contents of this material, including product architecture details and APIs, are considered confidential and are fully protected by customer licensing confidentiality agreements and signed Non-Disclosure Agreements (NDAs).</a:t>
            </a:r>
          </a:p>
          <a:p>
            <a:pPr marL="0" indent="0">
              <a:buFont typeface="Wingdings 3" pitchFamily="18" charset="2"/>
              <a:buNone/>
            </a:pPr>
            <a:r>
              <a:rPr lang="en-US" sz="1600" smtClean="0"/>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a:p>
            <a:pPr marL="0" lvl="2" indent="0">
              <a:spcBef>
                <a:spcPct val="40000"/>
              </a:spcBef>
              <a:buSzTx/>
              <a:buFont typeface="Wingdings 2" pitchFamily="18" charset="2"/>
              <a:buNone/>
            </a:pPr>
            <a:r>
              <a:rPr lang="en-US" sz="1600" smtClean="0"/>
              <a:t>Guidewire products are protected by one or more United States patents.</a:t>
            </a:r>
          </a:p>
        </p:txBody>
      </p:sp>
    </p:spTree>
    <p:extLst>
      <p:ext uri="{BB962C8B-B14F-4D97-AF65-F5344CB8AC3E}">
        <p14:creationId xmlns:p14="http://schemas.microsoft.com/office/powerpoint/2010/main" val="3481437578"/>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Policy lifecycle transactions </a:t>
            </a:r>
          </a:p>
        </p:txBody>
      </p:sp>
      <p:sp>
        <p:nvSpPr>
          <p:cNvPr id="7171" name="AutoShape 4"/>
          <p:cNvSpPr>
            <a:spLocks noChangeArrowheads="1"/>
          </p:cNvSpPr>
          <p:nvPr/>
        </p:nvSpPr>
        <p:spPr bwMode="auto">
          <a:xfrm>
            <a:off x="2787650" y="2155825"/>
            <a:ext cx="1077913" cy="1177925"/>
          </a:xfrm>
          <a:prstGeom prst="can">
            <a:avLst>
              <a:gd name="adj" fmla="val 27320"/>
            </a:avLst>
          </a:prstGeom>
          <a:solidFill>
            <a:srgbClr val="CCECFF"/>
          </a:solidFill>
          <a:ln w="12700">
            <a:solidFill>
              <a:schemeClr val="bg1"/>
            </a:solidFill>
            <a:round/>
            <a:headEnd/>
            <a:tailEnd/>
          </a:ln>
        </p:spPr>
        <p:txBody>
          <a:bodyPr wrap="none" lIns="0" tIns="0" rIns="0" bIns="0" anchor="ctr">
            <a:spAutoFit/>
          </a:bodyPr>
          <a:lstStyle/>
          <a:p>
            <a:endParaRPr lang="en-US"/>
          </a:p>
        </p:txBody>
      </p:sp>
      <p:sp>
        <p:nvSpPr>
          <p:cNvPr id="7172" name="Rectangle 5"/>
          <p:cNvSpPr>
            <a:spLocks noChangeArrowheads="1"/>
          </p:cNvSpPr>
          <p:nvPr/>
        </p:nvSpPr>
        <p:spPr bwMode="auto">
          <a:xfrm>
            <a:off x="4400550" y="1474788"/>
            <a:ext cx="1697038" cy="457200"/>
          </a:xfrm>
          <a:prstGeom prst="rect">
            <a:avLst/>
          </a:prstGeom>
          <a:solidFill>
            <a:srgbClr val="99CCFF"/>
          </a:solidFill>
          <a:ln w="12700" algn="ctr">
            <a:solidFill>
              <a:schemeClr val="bg1"/>
            </a:solidFill>
            <a:miter lim="800000"/>
            <a:headEnd/>
            <a:tailEnd/>
          </a:ln>
        </p:spPr>
        <p:txBody>
          <a:bodyPr lIns="0" tIns="0" rIns="0" bIns="0" anchor="ctr"/>
          <a:lstStyle/>
          <a:p>
            <a:r>
              <a:rPr lang="en-US">
                <a:solidFill>
                  <a:schemeClr val="bg1"/>
                </a:solidFill>
              </a:rPr>
              <a:t>Changes</a:t>
            </a:r>
          </a:p>
        </p:txBody>
      </p:sp>
      <p:sp>
        <p:nvSpPr>
          <p:cNvPr id="7173" name="Rectangle 8"/>
          <p:cNvSpPr>
            <a:spLocks noChangeArrowheads="1"/>
          </p:cNvSpPr>
          <p:nvPr/>
        </p:nvSpPr>
        <p:spPr bwMode="auto">
          <a:xfrm>
            <a:off x="4400550" y="2236788"/>
            <a:ext cx="1697038" cy="457200"/>
          </a:xfrm>
          <a:prstGeom prst="rect">
            <a:avLst/>
          </a:prstGeom>
          <a:solidFill>
            <a:srgbClr val="99CCFF"/>
          </a:solidFill>
          <a:ln w="12700" algn="ctr">
            <a:solidFill>
              <a:schemeClr val="bg1"/>
            </a:solidFill>
            <a:miter lim="800000"/>
            <a:headEnd/>
            <a:tailEnd/>
          </a:ln>
        </p:spPr>
        <p:txBody>
          <a:bodyPr lIns="0" tIns="0" rIns="0" bIns="0" anchor="ctr"/>
          <a:lstStyle/>
          <a:p>
            <a:r>
              <a:rPr lang="en-US">
                <a:solidFill>
                  <a:schemeClr val="bg1"/>
                </a:solidFill>
              </a:rPr>
              <a:t>Renewals</a:t>
            </a:r>
          </a:p>
        </p:txBody>
      </p:sp>
      <p:sp>
        <p:nvSpPr>
          <p:cNvPr id="7174" name="Rectangle 9"/>
          <p:cNvSpPr>
            <a:spLocks noChangeArrowheads="1"/>
          </p:cNvSpPr>
          <p:nvPr/>
        </p:nvSpPr>
        <p:spPr bwMode="auto">
          <a:xfrm>
            <a:off x="4400550" y="3184525"/>
            <a:ext cx="1758950" cy="457200"/>
          </a:xfrm>
          <a:prstGeom prst="rect">
            <a:avLst/>
          </a:prstGeom>
          <a:solidFill>
            <a:srgbClr val="99CCFF"/>
          </a:solidFill>
          <a:ln w="12700" algn="ctr">
            <a:solidFill>
              <a:schemeClr val="bg1"/>
            </a:solidFill>
            <a:miter lim="800000"/>
            <a:headEnd/>
            <a:tailEnd/>
          </a:ln>
        </p:spPr>
        <p:txBody>
          <a:bodyPr lIns="0" tIns="0" rIns="0" bIns="0" anchor="ctr"/>
          <a:lstStyle/>
          <a:p>
            <a:r>
              <a:rPr lang="en-US">
                <a:solidFill>
                  <a:schemeClr val="bg1"/>
                </a:solidFill>
              </a:rPr>
              <a:t>Cancellations</a:t>
            </a:r>
          </a:p>
        </p:txBody>
      </p:sp>
      <p:sp>
        <p:nvSpPr>
          <p:cNvPr id="7175" name="Rectangle 10"/>
          <p:cNvSpPr>
            <a:spLocks noChangeArrowheads="1"/>
          </p:cNvSpPr>
          <p:nvPr/>
        </p:nvSpPr>
        <p:spPr bwMode="auto">
          <a:xfrm>
            <a:off x="3287713" y="4318000"/>
            <a:ext cx="2022475" cy="457200"/>
          </a:xfrm>
          <a:prstGeom prst="rect">
            <a:avLst/>
          </a:prstGeom>
          <a:solidFill>
            <a:srgbClr val="99CCFF"/>
          </a:solidFill>
          <a:ln w="12700" algn="ctr">
            <a:solidFill>
              <a:schemeClr val="bg1"/>
            </a:solidFill>
            <a:miter lim="800000"/>
            <a:headEnd/>
            <a:tailEnd/>
          </a:ln>
        </p:spPr>
        <p:txBody>
          <a:bodyPr lIns="0" tIns="0" rIns="0" bIns="0" anchor="ctr"/>
          <a:lstStyle/>
          <a:p>
            <a:r>
              <a:rPr lang="en-US">
                <a:solidFill>
                  <a:schemeClr val="bg1"/>
                </a:solidFill>
              </a:rPr>
              <a:t>Reinstatements</a:t>
            </a:r>
          </a:p>
        </p:txBody>
      </p:sp>
      <p:sp>
        <p:nvSpPr>
          <p:cNvPr id="7176" name="Rectangle 18"/>
          <p:cNvSpPr>
            <a:spLocks noChangeArrowheads="1"/>
          </p:cNvSpPr>
          <p:nvPr/>
        </p:nvSpPr>
        <p:spPr bwMode="auto">
          <a:xfrm>
            <a:off x="5448300" y="4318000"/>
            <a:ext cx="1697038" cy="457200"/>
          </a:xfrm>
          <a:prstGeom prst="rect">
            <a:avLst/>
          </a:prstGeom>
          <a:solidFill>
            <a:srgbClr val="99CCFF"/>
          </a:solidFill>
          <a:ln w="12700" algn="ctr">
            <a:solidFill>
              <a:schemeClr val="bg1"/>
            </a:solidFill>
            <a:miter lim="800000"/>
            <a:headEnd/>
            <a:tailEnd/>
          </a:ln>
        </p:spPr>
        <p:txBody>
          <a:bodyPr lIns="0" tIns="0" rIns="0" bIns="0" anchor="ctr"/>
          <a:lstStyle/>
          <a:p>
            <a:r>
              <a:rPr lang="en-US">
                <a:solidFill>
                  <a:schemeClr val="bg1"/>
                </a:solidFill>
              </a:rPr>
              <a:t>Rewrites</a:t>
            </a:r>
          </a:p>
        </p:txBody>
      </p:sp>
      <p:sp>
        <p:nvSpPr>
          <p:cNvPr id="7177" name="Rectangle 25"/>
          <p:cNvSpPr>
            <a:spLocks noChangeArrowheads="1"/>
          </p:cNvSpPr>
          <p:nvPr/>
        </p:nvSpPr>
        <p:spPr bwMode="auto">
          <a:xfrm>
            <a:off x="741363" y="2530475"/>
            <a:ext cx="1697037" cy="457200"/>
          </a:xfrm>
          <a:prstGeom prst="rect">
            <a:avLst/>
          </a:prstGeom>
          <a:solidFill>
            <a:srgbClr val="99CCFF"/>
          </a:solidFill>
          <a:ln w="12700" algn="ctr">
            <a:solidFill>
              <a:schemeClr val="bg1"/>
            </a:solidFill>
            <a:miter lim="800000"/>
            <a:headEnd/>
            <a:tailEnd/>
          </a:ln>
        </p:spPr>
        <p:txBody>
          <a:bodyPr lIns="0" tIns="0" rIns="0" bIns="0" anchor="ctr"/>
          <a:lstStyle/>
          <a:p>
            <a:r>
              <a:rPr lang="en-US">
                <a:solidFill>
                  <a:schemeClr val="bg1"/>
                </a:solidFill>
              </a:rPr>
              <a:t>Submissions</a:t>
            </a:r>
          </a:p>
        </p:txBody>
      </p:sp>
      <p:sp>
        <p:nvSpPr>
          <p:cNvPr id="7178" name="AutoShape 26"/>
          <p:cNvSpPr>
            <a:spLocks noChangeArrowheads="1"/>
          </p:cNvSpPr>
          <p:nvPr/>
        </p:nvSpPr>
        <p:spPr bwMode="auto">
          <a:xfrm>
            <a:off x="7237413" y="3067050"/>
            <a:ext cx="1144587" cy="639763"/>
          </a:xfrm>
          <a:prstGeom prst="flowChartTerminator">
            <a:avLst/>
          </a:prstGeom>
          <a:solidFill>
            <a:srgbClr val="CCECFF"/>
          </a:solidFill>
          <a:ln w="12700" algn="ctr">
            <a:solidFill>
              <a:schemeClr val="bg1"/>
            </a:solidFill>
            <a:miter lim="800000"/>
            <a:headEnd/>
            <a:tailEnd/>
          </a:ln>
        </p:spPr>
        <p:txBody>
          <a:bodyPr lIns="0" tIns="0" rIns="0" bIns="0" anchor="ctr"/>
          <a:lstStyle/>
          <a:p>
            <a:r>
              <a:rPr lang="en-US">
                <a:solidFill>
                  <a:srgbClr val="C00000"/>
                </a:solidFill>
              </a:rPr>
              <a:t>Policy ends</a:t>
            </a:r>
          </a:p>
        </p:txBody>
      </p:sp>
      <p:sp>
        <p:nvSpPr>
          <p:cNvPr id="7179" name="Text Box 29"/>
          <p:cNvSpPr txBox="1">
            <a:spLocks noChangeArrowheads="1"/>
          </p:cNvSpPr>
          <p:nvPr/>
        </p:nvSpPr>
        <p:spPr bwMode="auto">
          <a:xfrm>
            <a:off x="2960688" y="2617788"/>
            <a:ext cx="754062" cy="307975"/>
          </a:xfrm>
          <a:prstGeom prst="rect">
            <a:avLst/>
          </a:prstGeom>
          <a:solidFill>
            <a:srgbClr val="CCECF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C00000"/>
                </a:solidFill>
              </a:rPr>
              <a:t>Policy</a:t>
            </a:r>
          </a:p>
        </p:txBody>
      </p:sp>
      <p:sp>
        <p:nvSpPr>
          <p:cNvPr id="7180" name="Line 31"/>
          <p:cNvSpPr>
            <a:spLocks noChangeShapeType="1"/>
          </p:cNvSpPr>
          <p:nvPr/>
        </p:nvSpPr>
        <p:spPr bwMode="auto">
          <a:xfrm>
            <a:off x="2432050" y="2763838"/>
            <a:ext cx="355600" cy="0"/>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181" name="Freeform 32"/>
          <p:cNvSpPr>
            <a:spLocks/>
          </p:cNvSpPr>
          <p:nvPr/>
        </p:nvSpPr>
        <p:spPr bwMode="auto">
          <a:xfrm>
            <a:off x="3314700" y="1697038"/>
            <a:ext cx="1077913" cy="466725"/>
          </a:xfrm>
          <a:custGeom>
            <a:avLst/>
            <a:gdLst>
              <a:gd name="T0" fmla="*/ 0 w 679"/>
              <a:gd name="T1" fmla="*/ 2147483647 h 294"/>
              <a:gd name="T2" fmla="*/ 0 w 679"/>
              <a:gd name="T3" fmla="*/ 0 h 294"/>
              <a:gd name="T4" fmla="*/ 2147483647 w 679"/>
              <a:gd name="T5" fmla="*/ 0 h 294"/>
              <a:gd name="T6" fmla="*/ 0 60000 65536"/>
              <a:gd name="T7" fmla="*/ 0 60000 65536"/>
              <a:gd name="T8" fmla="*/ 0 60000 65536"/>
              <a:gd name="T9" fmla="*/ 0 w 679"/>
              <a:gd name="T10" fmla="*/ 0 h 294"/>
              <a:gd name="T11" fmla="*/ 679 w 679"/>
              <a:gd name="T12" fmla="*/ 294 h 294"/>
            </a:gdLst>
            <a:ahLst/>
            <a:cxnLst>
              <a:cxn ang="T6">
                <a:pos x="T0" y="T1"/>
              </a:cxn>
              <a:cxn ang="T7">
                <a:pos x="T2" y="T3"/>
              </a:cxn>
              <a:cxn ang="T8">
                <a:pos x="T4" y="T5"/>
              </a:cxn>
            </a:cxnLst>
            <a:rect l="T9" t="T10" r="T11" b="T12"/>
            <a:pathLst>
              <a:path w="679" h="294">
                <a:moveTo>
                  <a:pt x="0" y="294"/>
                </a:moveTo>
                <a:lnTo>
                  <a:pt x="0" y="0"/>
                </a:lnTo>
                <a:lnTo>
                  <a:pt x="679" y="0"/>
                </a:lnTo>
              </a:path>
            </a:pathLst>
          </a:custGeom>
          <a:noFill/>
          <a:ln w="19050">
            <a:solidFill>
              <a:schemeClr val="bg1"/>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7182" name="Freeform 34"/>
          <p:cNvSpPr>
            <a:spLocks/>
          </p:cNvSpPr>
          <p:nvPr/>
        </p:nvSpPr>
        <p:spPr bwMode="auto">
          <a:xfrm>
            <a:off x="3275013" y="3332163"/>
            <a:ext cx="1117600" cy="111125"/>
          </a:xfrm>
          <a:custGeom>
            <a:avLst/>
            <a:gdLst>
              <a:gd name="T0" fmla="*/ 0 w 659"/>
              <a:gd name="T1" fmla="*/ 0 h 211"/>
              <a:gd name="T2" fmla="*/ 0 w 659"/>
              <a:gd name="T3" fmla="*/ 2147483647 h 211"/>
              <a:gd name="T4" fmla="*/ 2147483647 w 659"/>
              <a:gd name="T5" fmla="*/ 2147483647 h 211"/>
              <a:gd name="T6" fmla="*/ 0 60000 65536"/>
              <a:gd name="T7" fmla="*/ 0 60000 65536"/>
              <a:gd name="T8" fmla="*/ 0 60000 65536"/>
              <a:gd name="T9" fmla="*/ 0 w 659"/>
              <a:gd name="T10" fmla="*/ 0 h 211"/>
              <a:gd name="T11" fmla="*/ 659 w 659"/>
              <a:gd name="T12" fmla="*/ 211 h 211"/>
            </a:gdLst>
            <a:ahLst/>
            <a:cxnLst>
              <a:cxn ang="T6">
                <a:pos x="T0" y="T1"/>
              </a:cxn>
              <a:cxn ang="T7">
                <a:pos x="T2" y="T3"/>
              </a:cxn>
              <a:cxn ang="T8">
                <a:pos x="T4" y="T5"/>
              </a:cxn>
            </a:cxnLst>
            <a:rect l="T9" t="T10" r="T11" b="T12"/>
            <a:pathLst>
              <a:path w="659" h="211">
                <a:moveTo>
                  <a:pt x="0" y="0"/>
                </a:moveTo>
                <a:lnTo>
                  <a:pt x="0" y="211"/>
                </a:lnTo>
                <a:lnTo>
                  <a:pt x="659" y="211"/>
                </a:lnTo>
              </a:path>
            </a:pathLst>
          </a:custGeom>
          <a:noFill/>
          <a:ln w="19050">
            <a:solidFill>
              <a:schemeClr val="bg1"/>
            </a:solidFill>
            <a:round/>
            <a:headEnd/>
            <a:tailEnd type="triangle" w="med" len="me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7183" name="Line 35"/>
          <p:cNvSpPr>
            <a:spLocks noChangeShapeType="1"/>
          </p:cNvSpPr>
          <p:nvPr/>
        </p:nvSpPr>
        <p:spPr bwMode="auto">
          <a:xfrm>
            <a:off x="3863975" y="2509838"/>
            <a:ext cx="547688" cy="0"/>
          </a:xfrm>
          <a:prstGeom prst="line">
            <a:avLst/>
          </a:prstGeom>
          <a:noFill/>
          <a:ln w="19050">
            <a:solidFill>
              <a:schemeClr val="bg1"/>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184" name="Line 36"/>
          <p:cNvSpPr>
            <a:spLocks noChangeShapeType="1"/>
          </p:cNvSpPr>
          <p:nvPr/>
        </p:nvSpPr>
        <p:spPr bwMode="auto">
          <a:xfrm flipH="1">
            <a:off x="4219575" y="3636963"/>
            <a:ext cx="1027113" cy="681037"/>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185" name="Line 37"/>
          <p:cNvSpPr>
            <a:spLocks noChangeShapeType="1"/>
          </p:cNvSpPr>
          <p:nvPr/>
        </p:nvSpPr>
        <p:spPr bwMode="auto">
          <a:xfrm>
            <a:off x="5216525" y="3627438"/>
            <a:ext cx="1065213" cy="690562"/>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186" name="Line 38"/>
          <p:cNvSpPr>
            <a:spLocks noChangeShapeType="1"/>
          </p:cNvSpPr>
          <p:nvPr/>
        </p:nvSpPr>
        <p:spPr bwMode="auto">
          <a:xfrm>
            <a:off x="6159500" y="3424238"/>
            <a:ext cx="1077913" cy="0"/>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187" name="Freeform 40"/>
          <p:cNvSpPr>
            <a:spLocks/>
          </p:cNvSpPr>
          <p:nvPr/>
        </p:nvSpPr>
        <p:spPr bwMode="auto">
          <a:xfrm>
            <a:off x="3101975" y="3333750"/>
            <a:ext cx="1147763" cy="1798638"/>
          </a:xfrm>
          <a:custGeom>
            <a:avLst/>
            <a:gdLst>
              <a:gd name="T0" fmla="*/ 2147483647 w 723"/>
              <a:gd name="T1" fmla="*/ 2147483647 h 1133"/>
              <a:gd name="T2" fmla="*/ 2147483647 w 723"/>
              <a:gd name="T3" fmla="*/ 2147483647 h 1133"/>
              <a:gd name="T4" fmla="*/ 0 w 723"/>
              <a:gd name="T5" fmla="*/ 2147483647 h 1133"/>
              <a:gd name="T6" fmla="*/ 0 w 723"/>
              <a:gd name="T7" fmla="*/ 0 h 1133"/>
              <a:gd name="T8" fmla="*/ 0 60000 65536"/>
              <a:gd name="T9" fmla="*/ 0 60000 65536"/>
              <a:gd name="T10" fmla="*/ 0 60000 65536"/>
              <a:gd name="T11" fmla="*/ 0 60000 65536"/>
              <a:gd name="T12" fmla="*/ 0 w 723"/>
              <a:gd name="T13" fmla="*/ 0 h 1133"/>
              <a:gd name="T14" fmla="*/ 723 w 723"/>
              <a:gd name="T15" fmla="*/ 1133 h 1133"/>
            </a:gdLst>
            <a:ahLst/>
            <a:cxnLst>
              <a:cxn ang="T8">
                <a:pos x="T0" y="T1"/>
              </a:cxn>
              <a:cxn ang="T9">
                <a:pos x="T2" y="T3"/>
              </a:cxn>
              <a:cxn ang="T10">
                <a:pos x="T4" y="T5"/>
              </a:cxn>
              <a:cxn ang="T11">
                <a:pos x="T6" y="T7"/>
              </a:cxn>
            </a:cxnLst>
            <a:rect l="T12" t="T13" r="T14" b="T15"/>
            <a:pathLst>
              <a:path w="723" h="1133">
                <a:moveTo>
                  <a:pt x="723" y="922"/>
                </a:moveTo>
                <a:lnTo>
                  <a:pt x="723" y="1133"/>
                </a:lnTo>
                <a:lnTo>
                  <a:pt x="0" y="1133"/>
                </a:lnTo>
                <a:lnTo>
                  <a:pt x="0" y="0"/>
                </a:lnTo>
              </a:path>
            </a:pathLst>
          </a:custGeom>
          <a:noFill/>
          <a:ln w="19050">
            <a:solidFill>
              <a:schemeClr val="bg1"/>
            </a:solidFill>
            <a:round/>
            <a:headEnd/>
            <a:tailEnd type="triangle" w="med" len="me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7188" name="Freeform 41"/>
          <p:cNvSpPr>
            <a:spLocks/>
          </p:cNvSpPr>
          <p:nvPr/>
        </p:nvSpPr>
        <p:spPr bwMode="auto">
          <a:xfrm>
            <a:off x="2928938" y="3292475"/>
            <a:ext cx="3375025" cy="1951038"/>
          </a:xfrm>
          <a:custGeom>
            <a:avLst/>
            <a:gdLst>
              <a:gd name="T0" fmla="*/ 2147483647 w 2106"/>
              <a:gd name="T1" fmla="*/ 2147483647 h 1203"/>
              <a:gd name="T2" fmla="*/ 2147483647 w 2106"/>
              <a:gd name="T3" fmla="*/ 2147483647 h 1203"/>
              <a:gd name="T4" fmla="*/ 0 w 2106"/>
              <a:gd name="T5" fmla="*/ 2147483647 h 1203"/>
              <a:gd name="T6" fmla="*/ 0 w 2106"/>
              <a:gd name="T7" fmla="*/ 0 h 1203"/>
              <a:gd name="T8" fmla="*/ 0 60000 65536"/>
              <a:gd name="T9" fmla="*/ 0 60000 65536"/>
              <a:gd name="T10" fmla="*/ 0 60000 65536"/>
              <a:gd name="T11" fmla="*/ 0 60000 65536"/>
              <a:gd name="T12" fmla="*/ 0 w 2106"/>
              <a:gd name="T13" fmla="*/ 0 h 1203"/>
              <a:gd name="T14" fmla="*/ 2106 w 2106"/>
              <a:gd name="T15" fmla="*/ 1203 h 1203"/>
            </a:gdLst>
            <a:ahLst/>
            <a:cxnLst>
              <a:cxn ang="T8">
                <a:pos x="T0" y="T1"/>
              </a:cxn>
              <a:cxn ang="T9">
                <a:pos x="T2" y="T3"/>
              </a:cxn>
              <a:cxn ang="T10">
                <a:pos x="T4" y="T5"/>
              </a:cxn>
              <a:cxn ang="T11">
                <a:pos x="T6" y="T7"/>
              </a:cxn>
            </a:cxnLst>
            <a:rect l="T12" t="T13" r="T14" b="T15"/>
            <a:pathLst>
              <a:path w="2106" h="1203">
                <a:moveTo>
                  <a:pt x="2106" y="928"/>
                </a:moveTo>
                <a:lnTo>
                  <a:pt x="2106" y="1203"/>
                </a:lnTo>
                <a:lnTo>
                  <a:pt x="0" y="1203"/>
                </a:lnTo>
                <a:lnTo>
                  <a:pt x="0" y="0"/>
                </a:lnTo>
              </a:path>
            </a:pathLst>
          </a:custGeom>
          <a:noFill/>
          <a:ln w="19050">
            <a:solidFill>
              <a:schemeClr val="bg1"/>
            </a:solidFill>
            <a:round/>
            <a:headEnd/>
            <a:tailEnd type="triangle" w="med" len="me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7189" name="Freeform 43"/>
          <p:cNvSpPr>
            <a:spLocks/>
          </p:cNvSpPr>
          <p:nvPr/>
        </p:nvSpPr>
        <p:spPr bwMode="auto">
          <a:xfrm>
            <a:off x="6099175" y="2459038"/>
            <a:ext cx="1939925" cy="588962"/>
          </a:xfrm>
          <a:custGeom>
            <a:avLst/>
            <a:gdLst>
              <a:gd name="T0" fmla="*/ 0 w 1222"/>
              <a:gd name="T1" fmla="*/ 0 h 371"/>
              <a:gd name="T2" fmla="*/ 2147483647 w 1222"/>
              <a:gd name="T3" fmla="*/ 0 h 371"/>
              <a:gd name="T4" fmla="*/ 2147483647 w 1222"/>
              <a:gd name="T5" fmla="*/ 2147483647 h 371"/>
              <a:gd name="T6" fmla="*/ 0 60000 65536"/>
              <a:gd name="T7" fmla="*/ 0 60000 65536"/>
              <a:gd name="T8" fmla="*/ 0 60000 65536"/>
              <a:gd name="T9" fmla="*/ 0 w 1222"/>
              <a:gd name="T10" fmla="*/ 0 h 371"/>
              <a:gd name="T11" fmla="*/ 1222 w 1222"/>
              <a:gd name="T12" fmla="*/ 371 h 371"/>
            </a:gdLst>
            <a:ahLst/>
            <a:cxnLst>
              <a:cxn ang="T6">
                <a:pos x="T0" y="T1"/>
              </a:cxn>
              <a:cxn ang="T7">
                <a:pos x="T2" y="T3"/>
              </a:cxn>
              <a:cxn ang="T8">
                <a:pos x="T4" y="T5"/>
              </a:cxn>
            </a:cxnLst>
            <a:rect l="T9" t="T10" r="T11" b="T12"/>
            <a:pathLst>
              <a:path w="1222" h="371">
                <a:moveTo>
                  <a:pt x="0" y="0"/>
                </a:moveTo>
                <a:lnTo>
                  <a:pt x="1222" y="0"/>
                </a:lnTo>
                <a:lnTo>
                  <a:pt x="1222" y="371"/>
                </a:lnTo>
              </a:path>
            </a:pathLst>
          </a:custGeom>
          <a:noFill/>
          <a:ln w="19050">
            <a:solidFill>
              <a:schemeClr val="bg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7190" name="Text Box 44"/>
          <p:cNvSpPr txBox="1">
            <a:spLocks noChangeArrowheads="1"/>
          </p:cNvSpPr>
          <p:nvPr/>
        </p:nvSpPr>
        <p:spPr bwMode="auto">
          <a:xfrm>
            <a:off x="6472238" y="2149475"/>
            <a:ext cx="15541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Non renewals</a:t>
            </a:r>
          </a:p>
        </p:txBody>
      </p:sp>
      <p:sp>
        <p:nvSpPr>
          <p:cNvPr id="7191" name="Text Box 46"/>
          <p:cNvSpPr txBox="1">
            <a:spLocks noChangeArrowheads="1"/>
          </p:cNvSpPr>
          <p:nvPr/>
        </p:nvSpPr>
        <p:spPr bwMode="auto">
          <a:xfrm>
            <a:off x="4645025" y="2708275"/>
            <a:ext cx="11303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Expiration</a:t>
            </a:r>
          </a:p>
        </p:txBody>
      </p:sp>
      <p:sp>
        <p:nvSpPr>
          <p:cNvPr id="7192" name="Freeform 47"/>
          <p:cNvSpPr>
            <a:spLocks/>
          </p:cNvSpPr>
          <p:nvPr/>
        </p:nvSpPr>
        <p:spPr bwMode="auto">
          <a:xfrm>
            <a:off x="3843338" y="3017838"/>
            <a:ext cx="3403600" cy="263525"/>
          </a:xfrm>
          <a:custGeom>
            <a:avLst/>
            <a:gdLst>
              <a:gd name="T0" fmla="*/ 0 w 2144"/>
              <a:gd name="T1" fmla="*/ 0 h 166"/>
              <a:gd name="T2" fmla="*/ 2147483647 w 2144"/>
              <a:gd name="T3" fmla="*/ 0 h 166"/>
              <a:gd name="T4" fmla="*/ 2147483647 w 2144"/>
              <a:gd name="T5" fmla="*/ 2147483647 h 166"/>
              <a:gd name="T6" fmla="*/ 2147483647 w 2144"/>
              <a:gd name="T7" fmla="*/ 2147483647 h 166"/>
              <a:gd name="T8" fmla="*/ 0 60000 65536"/>
              <a:gd name="T9" fmla="*/ 0 60000 65536"/>
              <a:gd name="T10" fmla="*/ 0 60000 65536"/>
              <a:gd name="T11" fmla="*/ 0 60000 65536"/>
              <a:gd name="T12" fmla="*/ 0 w 2144"/>
              <a:gd name="T13" fmla="*/ 0 h 166"/>
              <a:gd name="T14" fmla="*/ 2144 w 2144"/>
              <a:gd name="T15" fmla="*/ 166 h 166"/>
            </a:gdLst>
            <a:ahLst/>
            <a:cxnLst>
              <a:cxn ang="T8">
                <a:pos x="T0" y="T1"/>
              </a:cxn>
              <a:cxn ang="T9">
                <a:pos x="T2" y="T3"/>
              </a:cxn>
              <a:cxn ang="T10">
                <a:pos x="T4" y="T5"/>
              </a:cxn>
              <a:cxn ang="T11">
                <a:pos x="T6" y="T7"/>
              </a:cxn>
            </a:cxnLst>
            <a:rect l="T12" t="T13" r="T14" b="T15"/>
            <a:pathLst>
              <a:path w="2144" h="166">
                <a:moveTo>
                  <a:pt x="0" y="0"/>
                </a:moveTo>
                <a:lnTo>
                  <a:pt x="1600" y="0"/>
                </a:lnTo>
                <a:lnTo>
                  <a:pt x="1600" y="166"/>
                </a:lnTo>
                <a:lnTo>
                  <a:pt x="2144" y="166"/>
                </a:lnTo>
              </a:path>
            </a:pathLst>
          </a:custGeom>
          <a:noFill/>
          <a:ln w="19050">
            <a:solidFill>
              <a:schemeClr val="bg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7193" name="Text Box 48"/>
          <p:cNvSpPr txBox="1">
            <a:spLocks noChangeArrowheads="1"/>
          </p:cNvSpPr>
          <p:nvPr/>
        </p:nvSpPr>
        <p:spPr bwMode="auto">
          <a:xfrm>
            <a:off x="893763" y="3062288"/>
            <a:ext cx="113188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C00000"/>
                </a:solidFill>
              </a:rPr>
              <a:t>Policy created</a:t>
            </a:r>
          </a:p>
        </p:txBody>
      </p:sp>
      <p:grpSp>
        <p:nvGrpSpPr>
          <p:cNvPr id="7194" name="Group 49"/>
          <p:cNvGrpSpPr>
            <a:grpSpLocks/>
          </p:cNvGrpSpPr>
          <p:nvPr/>
        </p:nvGrpSpPr>
        <p:grpSpPr bwMode="auto">
          <a:xfrm>
            <a:off x="1241425" y="1644650"/>
            <a:ext cx="652463" cy="735013"/>
            <a:chOff x="2324" y="435"/>
            <a:chExt cx="933" cy="1052"/>
          </a:xfrm>
        </p:grpSpPr>
        <p:sp>
          <p:nvSpPr>
            <p:cNvPr id="7195" name="AutoShape 50"/>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7196" name="Freeform 51"/>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7197" name="Freeform 52"/>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7198" name="Freeform 53"/>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7199" name="Group 54"/>
            <p:cNvGrpSpPr>
              <a:grpSpLocks/>
            </p:cNvGrpSpPr>
            <p:nvPr/>
          </p:nvGrpSpPr>
          <p:grpSpPr bwMode="auto">
            <a:xfrm>
              <a:off x="2889" y="957"/>
              <a:ext cx="348" cy="510"/>
              <a:chOff x="2784" y="3210"/>
              <a:chExt cx="523" cy="772"/>
            </a:xfrm>
          </p:grpSpPr>
          <p:sp>
            <p:nvSpPr>
              <p:cNvPr id="7200" name="AutoShape 55"/>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7201" name="AutoShape 56"/>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7202" name="AutoShape 57"/>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7203" name="Oval 58"/>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1808163" y="2411413"/>
            <a:ext cx="5403850" cy="390525"/>
          </a:xfrm>
          <a:prstGeom prst="rect">
            <a:avLst/>
          </a:prstGeom>
          <a:solidFill>
            <a:srgbClr val="FF99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8195" name="Rectangle 3"/>
          <p:cNvSpPr>
            <a:spLocks noGrp="1" noChangeArrowheads="1"/>
          </p:cNvSpPr>
          <p:nvPr>
            <p:ph type="title"/>
          </p:nvPr>
        </p:nvSpPr>
        <p:spPr/>
        <p:txBody>
          <a:bodyPr/>
          <a:lstStyle/>
          <a:p>
            <a:pPr eaLnBrk="1" hangingPunct="1"/>
            <a:r>
              <a:rPr lang="en-US" smtClean="0"/>
              <a:t>Submissions</a:t>
            </a:r>
          </a:p>
        </p:txBody>
      </p:sp>
      <p:sp>
        <p:nvSpPr>
          <p:cNvPr id="8196" name="Rectangle 5"/>
          <p:cNvSpPr>
            <a:spLocks noGrp="1" noChangeArrowheads="1"/>
          </p:cNvSpPr>
          <p:nvPr>
            <p:ph idx="1"/>
          </p:nvPr>
        </p:nvSpPr>
        <p:spPr>
          <a:xfrm>
            <a:off x="550863" y="3295650"/>
            <a:ext cx="8167687" cy="2884488"/>
          </a:xfrm>
        </p:spPr>
        <p:txBody>
          <a:bodyPr>
            <a:spAutoFit/>
          </a:bodyPr>
          <a:lstStyle/>
          <a:p>
            <a:pPr>
              <a:buFont typeface="Arial" charset="0"/>
              <a:buChar char="•"/>
            </a:pPr>
            <a:r>
              <a:rPr lang="en-US" smtClean="0"/>
              <a:t>A </a:t>
            </a:r>
            <a:r>
              <a:rPr lang="en-US" b="1" smtClean="0"/>
              <a:t>submission</a:t>
            </a:r>
            <a:r>
              <a:rPr lang="en-US" smtClean="0"/>
              <a:t> is a transaction that creates a policy</a:t>
            </a:r>
          </a:p>
          <a:p>
            <a:pPr lvl="1"/>
            <a:r>
              <a:rPr lang="en-US" smtClean="0"/>
              <a:t>Qualifying candidate</a:t>
            </a:r>
          </a:p>
          <a:p>
            <a:pPr lvl="1"/>
            <a:r>
              <a:rPr lang="en-US" smtClean="0"/>
              <a:t>Getting one or more quotes</a:t>
            </a:r>
          </a:p>
          <a:p>
            <a:pPr lvl="1"/>
            <a:r>
              <a:rPr lang="en-US" smtClean="0"/>
              <a:t>Binding and issuing policy when acceptable quote is found</a:t>
            </a:r>
          </a:p>
          <a:p>
            <a:pPr>
              <a:buFont typeface="Arial" charset="0"/>
              <a:buChar char="•"/>
            </a:pPr>
            <a:r>
              <a:rPr lang="en-US" smtClean="0"/>
              <a:t>Most do not end with policy being issued because</a:t>
            </a:r>
          </a:p>
          <a:p>
            <a:pPr lvl="1"/>
            <a:r>
              <a:rPr lang="en-US" smtClean="0"/>
              <a:t>Applicant may not qualify</a:t>
            </a:r>
          </a:p>
          <a:p>
            <a:pPr lvl="1"/>
            <a:r>
              <a:rPr lang="en-US" smtClean="0"/>
              <a:t>May not be any acceptable quote</a:t>
            </a:r>
          </a:p>
        </p:txBody>
      </p:sp>
      <p:sp>
        <p:nvSpPr>
          <p:cNvPr id="8197" name="Line 4"/>
          <p:cNvSpPr>
            <a:spLocks noChangeShapeType="1"/>
          </p:cNvSpPr>
          <p:nvPr/>
        </p:nvSpPr>
        <p:spPr bwMode="auto">
          <a:xfrm>
            <a:off x="1814513" y="2041525"/>
            <a:ext cx="0" cy="304800"/>
          </a:xfrm>
          <a:prstGeom prst="line">
            <a:avLst/>
          </a:prstGeom>
          <a:noFill/>
          <a:ln w="28575">
            <a:solidFill>
              <a:srgbClr val="0033CC"/>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198" name="Text Box 6"/>
          <p:cNvSpPr txBox="1">
            <a:spLocks noChangeArrowheads="1"/>
          </p:cNvSpPr>
          <p:nvPr/>
        </p:nvSpPr>
        <p:spPr bwMode="auto">
          <a:xfrm>
            <a:off x="3544888" y="2462213"/>
            <a:ext cx="193198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policy term</a:t>
            </a:r>
          </a:p>
        </p:txBody>
      </p:sp>
      <p:pic>
        <p:nvPicPr>
          <p:cNvPr id="8199" name="Picture 7" descr="MCj031917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338263" y="1084263"/>
            <a:ext cx="1138237"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0" name="Text Box 8"/>
          <p:cNvSpPr txBox="1">
            <a:spLocks noChangeArrowheads="1"/>
          </p:cNvSpPr>
          <p:nvPr/>
        </p:nvSpPr>
        <p:spPr bwMode="auto">
          <a:xfrm>
            <a:off x="777875" y="792163"/>
            <a:ext cx="20478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D33941"/>
                </a:solidFill>
              </a:rPr>
              <a:t>submission</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Policy change</a:t>
            </a:r>
          </a:p>
        </p:txBody>
      </p:sp>
      <p:sp>
        <p:nvSpPr>
          <p:cNvPr id="9219" name="Rectangle 4"/>
          <p:cNvSpPr>
            <a:spLocks noGrp="1" noChangeArrowheads="1"/>
          </p:cNvSpPr>
          <p:nvPr>
            <p:ph idx="1"/>
          </p:nvPr>
        </p:nvSpPr>
        <p:spPr>
          <a:xfrm>
            <a:off x="592138" y="3714750"/>
            <a:ext cx="7923212" cy="2081213"/>
          </a:xfrm>
        </p:spPr>
        <p:txBody>
          <a:bodyPr>
            <a:spAutoFit/>
          </a:bodyPr>
          <a:lstStyle/>
          <a:p>
            <a:pPr>
              <a:buFont typeface="Arial" charset="0"/>
              <a:buChar char="•"/>
            </a:pPr>
            <a:r>
              <a:rPr lang="en-US" smtClean="0"/>
              <a:t>A </a:t>
            </a:r>
            <a:r>
              <a:rPr lang="en-US" b="1" smtClean="0"/>
              <a:t>policy</a:t>
            </a:r>
            <a:r>
              <a:rPr lang="en-US" smtClean="0"/>
              <a:t> </a:t>
            </a:r>
            <a:r>
              <a:rPr lang="en-US" b="1" smtClean="0"/>
              <a:t>change</a:t>
            </a:r>
            <a:r>
              <a:rPr lang="en-US" smtClean="0"/>
              <a:t> changes policy prior to expiration date</a:t>
            </a:r>
          </a:p>
          <a:p>
            <a:pPr>
              <a:buFont typeface="Arial" charset="0"/>
              <a:buChar char="•"/>
            </a:pPr>
            <a:r>
              <a:rPr lang="en-US" smtClean="0"/>
              <a:t>Some of the changes can be</a:t>
            </a:r>
          </a:p>
          <a:p>
            <a:pPr lvl="1"/>
            <a:r>
              <a:rPr lang="en-US" smtClean="0"/>
              <a:t>Coverables added to or removed from policy</a:t>
            </a:r>
          </a:p>
          <a:p>
            <a:pPr lvl="1"/>
            <a:r>
              <a:rPr lang="en-US" smtClean="0"/>
              <a:t>Coverages added to or removed from coverables</a:t>
            </a:r>
          </a:p>
          <a:p>
            <a:pPr lvl="1"/>
            <a:r>
              <a:rPr lang="en-US" smtClean="0"/>
              <a:t>Coverage terms modified</a:t>
            </a:r>
          </a:p>
        </p:txBody>
      </p:sp>
      <p:sp>
        <p:nvSpPr>
          <p:cNvPr id="9220" name="Line 3"/>
          <p:cNvSpPr>
            <a:spLocks noChangeShapeType="1"/>
          </p:cNvSpPr>
          <p:nvPr/>
        </p:nvSpPr>
        <p:spPr bwMode="auto">
          <a:xfrm>
            <a:off x="4032250" y="2185988"/>
            <a:ext cx="0" cy="376237"/>
          </a:xfrm>
          <a:prstGeom prst="line">
            <a:avLst/>
          </a:prstGeom>
          <a:noFill/>
          <a:ln w="28575">
            <a:solidFill>
              <a:srgbClr val="0033CC"/>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pic>
        <p:nvPicPr>
          <p:cNvPr id="9221" name="Picture 5" descr="MCj031917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3556000" y="1228725"/>
            <a:ext cx="1138238"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2" name="Text Box 6"/>
          <p:cNvSpPr txBox="1">
            <a:spLocks noChangeArrowheads="1"/>
          </p:cNvSpPr>
          <p:nvPr/>
        </p:nvSpPr>
        <p:spPr bwMode="auto">
          <a:xfrm>
            <a:off x="3086100" y="869950"/>
            <a:ext cx="2003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D33941"/>
                </a:solidFill>
              </a:rPr>
              <a:t>policy change</a:t>
            </a:r>
          </a:p>
        </p:txBody>
      </p:sp>
      <p:sp>
        <p:nvSpPr>
          <p:cNvPr id="9223" name="Rectangle 7"/>
          <p:cNvSpPr>
            <a:spLocks noChangeArrowheads="1"/>
          </p:cNvSpPr>
          <p:nvPr/>
        </p:nvSpPr>
        <p:spPr bwMode="auto">
          <a:xfrm>
            <a:off x="1685925" y="2555875"/>
            <a:ext cx="5403850" cy="390525"/>
          </a:xfrm>
          <a:prstGeom prst="rect">
            <a:avLst/>
          </a:prstGeom>
          <a:solidFill>
            <a:srgbClr val="FF99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9224" name="Rectangle 10"/>
          <p:cNvSpPr>
            <a:spLocks noChangeArrowheads="1"/>
          </p:cNvSpPr>
          <p:nvPr/>
        </p:nvSpPr>
        <p:spPr bwMode="auto">
          <a:xfrm>
            <a:off x="4057650" y="2584450"/>
            <a:ext cx="3003550" cy="333375"/>
          </a:xfrm>
          <a:prstGeom prst="rect">
            <a:avLst/>
          </a:prstGeom>
          <a:solidFill>
            <a:srgbClr val="009900"/>
          </a:solidFill>
          <a:ln w="28575" algn="ctr">
            <a:solidFill>
              <a:srgbClr val="009900"/>
            </a:solidFill>
            <a:miter lim="800000"/>
            <a:headEnd/>
            <a:tailEnd/>
          </a:ln>
        </p:spPr>
        <p:txBody>
          <a:bodyPr lIns="0" tIns="0" rIns="0" bIns="0" anchor="ctr">
            <a:spAutoFit/>
          </a:bodyPr>
          <a:lstStyle/>
          <a:p>
            <a:endParaRPr lang="en-US">
              <a:solidFill>
                <a:srgbClr val="009900"/>
              </a:solidFill>
            </a:endParaRPr>
          </a:p>
        </p:txBody>
      </p:sp>
      <p:sp>
        <p:nvSpPr>
          <p:cNvPr id="9225" name="Text Box 8"/>
          <p:cNvSpPr txBox="1">
            <a:spLocks noChangeArrowheads="1"/>
          </p:cNvSpPr>
          <p:nvPr/>
        </p:nvSpPr>
        <p:spPr bwMode="auto">
          <a:xfrm>
            <a:off x="3265488" y="2592388"/>
            <a:ext cx="19319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tx1"/>
                </a:solidFill>
              </a:rPr>
              <a:t>policy term</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Renewals</a:t>
            </a:r>
          </a:p>
        </p:txBody>
      </p:sp>
      <p:sp>
        <p:nvSpPr>
          <p:cNvPr id="10243" name="Rectangle 4"/>
          <p:cNvSpPr>
            <a:spLocks noGrp="1" noChangeArrowheads="1"/>
          </p:cNvSpPr>
          <p:nvPr>
            <p:ph idx="1"/>
          </p:nvPr>
        </p:nvSpPr>
        <p:spPr>
          <a:xfrm>
            <a:off x="666750" y="3295650"/>
            <a:ext cx="8204200" cy="1643063"/>
          </a:xfrm>
        </p:spPr>
        <p:txBody>
          <a:bodyPr>
            <a:spAutoFit/>
          </a:bodyPr>
          <a:lstStyle/>
          <a:p>
            <a:pPr>
              <a:buFont typeface="Arial" charset="0"/>
              <a:buChar char="•"/>
            </a:pPr>
            <a:r>
              <a:rPr lang="en-US" smtClean="0"/>
              <a:t>A </a:t>
            </a:r>
            <a:r>
              <a:rPr lang="en-US" b="1" smtClean="0"/>
              <a:t>renewal </a:t>
            </a:r>
            <a:r>
              <a:rPr lang="en-US" smtClean="0"/>
              <a:t>creates a new policy for another term, at the end of policy term</a:t>
            </a:r>
          </a:p>
          <a:p>
            <a:pPr lvl="1"/>
            <a:r>
              <a:rPr lang="en-US" smtClean="0"/>
              <a:t>May involve changes to coverables, coverages, or premium</a:t>
            </a:r>
          </a:p>
          <a:p>
            <a:pPr>
              <a:buFont typeface="Arial" charset="0"/>
              <a:buChar char="•"/>
            </a:pPr>
            <a:r>
              <a:rPr lang="en-US" smtClean="0"/>
              <a:t>If not renewed, policy simply expires</a:t>
            </a:r>
          </a:p>
        </p:txBody>
      </p:sp>
      <p:sp>
        <p:nvSpPr>
          <p:cNvPr id="10244" name="Line 3"/>
          <p:cNvSpPr>
            <a:spLocks noChangeShapeType="1"/>
          </p:cNvSpPr>
          <p:nvPr/>
        </p:nvSpPr>
        <p:spPr bwMode="auto">
          <a:xfrm>
            <a:off x="7077075" y="2074863"/>
            <a:ext cx="0" cy="304800"/>
          </a:xfrm>
          <a:prstGeom prst="line">
            <a:avLst/>
          </a:prstGeom>
          <a:noFill/>
          <a:ln w="28575">
            <a:solidFill>
              <a:srgbClr val="0033CC"/>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pic>
        <p:nvPicPr>
          <p:cNvPr id="10245" name="Picture 5" descr="MCj031917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5600700" y="717550"/>
            <a:ext cx="1138238"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Text Box 6"/>
          <p:cNvSpPr txBox="1">
            <a:spLocks noChangeArrowheads="1"/>
          </p:cNvSpPr>
          <p:nvPr/>
        </p:nvSpPr>
        <p:spPr bwMode="auto">
          <a:xfrm>
            <a:off x="4275138" y="847725"/>
            <a:ext cx="12652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D33941"/>
                </a:solidFill>
              </a:rPr>
              <a:t>renewal</a:t>
            </a:r>
          </a:p>
        </p:txBody>
      </p:sp>
      <p:sp>
        <p:nvSpPr>
          <p:cNvPr id="10247" name="Rectangle 7"/>
          <p:cNvSpPr>
            <a:spLocks noChangeArrowheads="1"/>
          </p:cNvSpPr>
          <p:nvPr/>
        </p:nvSpPr>
        <p:spPr bwMode="auto">
          <a:xfrm>
            <a:off x="685800" y="2011363"/>
            <a:ext cx="5403850" cy="390525"/>
          </a:xfrm>
          <a:prstGeom prst="rect">
            <a:avLst/>
          </a:prstGeom>
          <a:solidFill>
            <a:srgbClr val="FF99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0248" name="Text Box 8"/>
          <p:cNvSpPr txBox="1">
            <a:spLocks noChangeArrowheads="1"/>
          </p:cNvSpPr>
          <p:nvPr/>
        </p:nvSpPr>
        <p:spPr bwMode="auto">
          <a:xfrm>
            <a:off x="2422525" y="2073275"/>
            <a:ext cx="19319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policy term</a:t>
            </a:r>
          </a:p>
        </p:txBody>
      </p:sp>
      <p:sp>
        <p:nvSpPr>
          <p:cNvPr id="10249" name="AutoShape 10"/>
          <p:cNvSpPr>
            <a:spLocks/>
          </p:cNvSpPr>
          <p:nvPr/>
        </p:nvSpPr>
        <p:spPr bwMode="auto">
          <a:xfrm rot="5400000">
            <a:off x="7243762" y="1679576"/>
            <a:ext cx="263525" cy="1898650"/>
          </a:xfrm>
          <a:prstGeom prst="rightBrace">
            <a:avLst>
              <a:gd name="adj1" fmla="val 60040"/>
              <a:gd name="adj2" fmla="val 50750"/>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0250" name="Rectangle 11"/>
          <p:cNvSpPr>
            <a:spLocks noChangeArrowheads="1"/>
          </p:cNvSpPr>
          <p:nvPr/>
        </p:nvSpPr>
        <p:spPr bwMode="auto">
          <a:xfrm>
            <a:off x="6426200" y="2055813"/>
            <a:ext cx="1911350" cy="390525"/>
          </a:xfrm>
          <a:prstGeom prst="rect">
            <a:avLst/>
          </a:prstGeom>
          <a:solidFill>
            <a:srgbClr val="FF99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0251" name="Text Box 12"/>
          <p:cNvSpPr txBox="1">
            <a:spLocks noChangeArrowheads="1"/>
          </p:cNvSpPr>
          <p:nvPr/>
        </p:nvSpPr>
        <p:spPr bwMode="auto">
          <a:xfrm>
            <a:off x="6496050" y="2108200"/>
            <a:ext cx="17811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renewal term</a:t>
            </a:r>
          </a:p>
        </p:txBody>
      </p:sp>
      <p:sp>
        <p:nvSpPr>
          <p:cNvPr id="10252" name="AutoShape 13"/>
          <p:cNvSpPr>
            <a:spLocks/>
          </p:cNvSpPr>
          <p:nvPr/>
        </p:nvSpPr>
        <p:spPr bwMode="auto">
          <a:xfrm rot="5400000">
            <a:off x="3245644" y="-51593"/>
            <a:ext cx="317500" cy="5395912"/>
          </a:xfrm>
          <a:prstGeom prst="rightBrace">
            <a:avLst>
              <a:gd name="adj1" fmla="val 141625"/>
              <a:gd name="adj2" fmla="val 49926"/>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0253" name="Line 14"/>
          <p:cNvSpPr>
            <a:spLocks noChangeShapeType="1"/>
          </p:cNvSpPr>
          <p:nvPr/>
        </p:nvSpPr>
        <p:spPr bwMode="auto">
          <a:xfrm>
            <a:off x="6070600" y="1725613"/>
            <a:ext cx="0" cy="304800"/>
          </a:xfrm>
          <a:prstGeom prst="line">
            <a:avLst/>
          </a:prstGeom>
          <a:noFill/>
          <a:ln w="12700">
            <a:solidFill>
              <a:srgbClr val="0033CC"/>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254" name="Line 15"/>
          <p:cNvSpPr>
            <a:spLocks noChangeShapeType="1"/>
          </p:cNvSpPr>
          <p:nvPr/>
        </p:nvSpPr>
        <p:spPr bwMode="auto">
          <a:xfrm>
            <a:off x="6423025" y="1708150"/>
            <a:ext cx="9525" cy="338138"/>
          </a:xfrm>
          <a:prstGeom prst="line">
            <a:avLst/>
          </a:prstGeom>
          <a:noFill/>
          <a:ln w="12700">
            <a:solidFill>
              <a:srgbClr val="0033CC"/>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255" name="Text Box 16"/>
          <p:cNvSpPr txBox="1">
            <a:spLocks noChangeArrowheads="1"/>
          </p:cNvSpPr>
          <p:nvPr/>
        </p:nvSpPr>
        <p:spPr bwMode="auto">
          <a:xfrm>
            <a:off x="6524625" y="1746250"/>
            <a:ext cx="4524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C00000"/>
                </a:solidFill>
              </a:rPr>
              <a:t>Yes</a:t>
            </a:r>
          </a:p>
        </p:txBody>
      </p:sp>
      <p:sp>
        <p:nvSpPr>
          <p:cNvPr id="10256" name="Line 17"/>
          <p:cNvSpPr>
            <a:spLocks noChangeShapeType="1"/>
          </p:cNvSpPr>
          <p:nvPr/>
        </p:nvSpPr>
        <p:spPr bwMode="auto">
          <a:xfrm>
            <a:off x="6243638" y="1706563"/>
            <a:ext cx="12700" cy="1057275"/>
          </a:xfrm>
          <a:prstGeom prst="line">
            <a:avLst/>
          </a:prstGeom>
          <a:noFill/>
          <a:ln w="12700">
            <a:solidFill>
              <a:srgbClr val="0033CC"/>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257" name="Text Box 18"/>
          <p:cNvSpPr txBox="1">
            <a:spLocks noChangeArrowheads="1"/>
          </p:cNvSpPr>
          <p:nvPr/>
        </p:nvSpPr>
        <p:spPr bwMode="auto">
          <a:xfrm>
            <a:off x="5675313" y="2792413"/>
            <a:ext cx="1466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C00000"/>
                </a:solidFill>
              </a:rPr>
              <a:t>No (expires)</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t>Cancellations</a:t>
            </a:r>
          </a:p>
        </p:txBody>
      </p:sp>
      <p:sp>
        <p:nvSpPr>
          <p:cNvPr id="11267" name="Rectangle 3"/>
          <p:cNvSpPr>
            <a:spLocks noGrp="1" noChangeArrowheads="1"/>
          </p:cNvSpPr>
          <p:nvPr>
            <p:ph idx="1"/>
          </p:nvPr>
        </p:nvSpPr>
        <p:spPr>
          <a:xfrm>
            <a:off x="428625" y="3295650"/>
            <a:ext cx="8272463" cy="1898650"/>
          </a:xfrm>
        </p:spPr>
        <p:txBody>
          <a:bodyPr>
            <a:spAutoFit/>
          </a:bodyPr>
          <a:lstStyle/>
          <a:p>
            <a:pPr>
              <a:buFont typeface="Arial" charset="0"/>
              <a:buChar char="•"/>
            </a:pPr>
            <a:r>
              <a:rPr lang="en-US" smtClean="0"/>
              <a:t>A </a:t>
            </a:r>
            <a:r>
              <a:rPr lang="en-US" b="1" smtClean="0"/>
              <a:t>cancellation</a:t>
            </a:r>
            <a:r>
              <a:rPr lang="en-US" smtClean="0"/>
              <a:t> ends policy before its expiration date</a:t>
            </a:r>
          </a:p>
          <a:p>
            <a:pPr lvl="1"/>
            <a:r>
              <a:rPr lang="en-US" smtClean="0"/>
              <a:t>Could be initiated by insured</a:t>
            </a:r>
          </a:p>
          <a:p>
            <a:pPr lvl="2"/>
            <a:r>
              <a:rPr lang="en-US" smtClean="0"/>
              <a:t>They found better price elsewhere</a:t>
            </a:r>
          </a:p>
          <a:p>
            <a:pPr lvl="1"/>
            <a:r>
              <a:rPr lang="en-US" smtClean="0"/>
              <a:t>Could be initiated by carrier</a:t>
            </a:r>
          </a:p>
          <a:p>
            <a:pPr lvl="2"/>
            <a:r>
              <a:rPr lang="en-US" smtClean="0"/>
              <a:t>Insured may have not paid premiums</a:t>
            </a:r>
          </a:p>
        </p:txBody>
      </p:sp>
      <p:sp>
        <p:nvSpPr>
          <p:cNvPr id="11268" name="Text Box 4"/>
          <p:cNvSpPr txBox="1">
            <a:spLocks noChangeArrowheads="1"/>
          </p:cNvSpPr>
          <p:nvPr/>
        </p:nvSpPr>
        <p:spPr bwMode="auto">
          <a:xfrm>
            <a:off x="3594100" y="774700"/>
            <a:ext cx="20478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D33941"/>
                </a:solidFill>
              </a:rPr>
              <a:t>cancellation</a:t>
            </a:r>
          </a:p>
        </p:txBody>
      </p:sp>
      <p:sp>
        <p:nvSpPr>
          <p:cNvPr id="11269" name="Line 5"/>
          <p:cNvSpPr>
            <a:spLocks noChangeShapeType="1"/>
          </p:cNvSpPr>
          <p:nvPr/>
        </p:nvSpPr>
        <p:spPr bwMode="auto">
          <a:xfrm>
            <a:off x="5022850" y="2024063"/>
            <a:ext cx="0" cy="304800"/>
          </a:xfrm>
          <a:prstGeom prst="line">
            <a:avLst/>
          </a:prstGeom>
          <a:noFill/>
          <a:ln w="28575">
            <a:solidFill>
              <a:srgbClr val="0033CC"/>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270" name="Rectangle 6"/>
          <p:cNvSpPr>
            <a:spLocks noChangeArrowheads="1"/>
          </p:cNvSpPr>
          <p:nvPr/>
        </p:nvSpPr>
        <p:spPr bwMode="auto">
          <a:xfrm>
            <a:off x="1685925" y="2393950"/>
            <a:ext cx="3328988" cy="390525"/>
          </a:xfrm>
          <a:prstGeom prst="rect">
            <a:avLst/>
          </a:prstGeom>
          <a:solidFill>
            <a:srgbClr val="FF99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1271" name="Text Box 7"/>
          <p:cNvSpPr txBox="1">
            <a:spLocks noChangeArrowheads="1"/>
          </p:cNvSpPr>
          <p:nvPr/>
        </p:nvSpPr>
        <p:spPr bwMode="auto">
          <a:xfrm>
            <a:off x="3422650" y="2444750"/>
            <a:ext cx="19319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policy term</a:t>
            </a:r>
          </a:p>
        </p:txBody>
      </p:sp>
      <p:pic>
        <p:nvPicPr>
          <p:cNvPr id="11272" name="Picture 8" descr="MCj031917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133850" y="1066800"/>
            <a:ext cx="1138238"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3" name="Rectangle 9"/>
          <p:cNvSpPr>
            <a:spLocks noChangeArrowheads="1"/>
          </p:cNvSpPr>
          <p:nvPr/>
        </p:nvSpPr>
        <p:spPr bwMode="auto">
          <a:xfrm>
            <a:off x="1685925" y="2393950"/>
            <a:ext cx="5403850" cy="390525"/>
          </a:xfrm>
          <a:prstGeom prst="rect">
            <a:avLst/>
          </a:prstGeom>
          <a:noFill/>
          <a:ln w="28575" algn="ctr">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2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25145</TotalTime>
  <Words>6113</Words>
  <Application>Microsoft Office PowerPoint</Application>
  <PresentationFormat>On-screen Show (4:3)</PresentationFormat>
  <Paragraphs>535</Paragraphs>
  <Slides>41</Slides>
  <Notes>41</Notes>
  <HiddenSlides>1</HiddenSlides>
  <MMClips>0</MMClips>
  <ScaleCrop>false</ScaleCrop>
  <HeadingPairs>
    <vt:vector size="4" baseType="variant">
      <vt:variant>
        <vt:lpstr>Theme</vt:lpstr>
      </vt:variant>
      <vt:variant>
        <vt:i4>3</vt:i4>
      </vt:variant>
      <vt:variant>
        <vt:lpstr>Slide Titles</vt:lpstr>
      </vt:variant>
      <vt:variant>
        <vt:i4>41</vt:i4>
      </vt:variant>
    </vt:vector>
  </HeadingPairs>
  <TitlesOfParts>
    <vt:vector size="44" baseType="lpstr">
      <vt:lpstr>2_test-template</vt:lpstr>
      <vt:lpstr>1_test-template</vt:lpstr>
      <vt:lpstr>3_test-template</vt:lpstr>
      <vt:lpstr>Policy Transactions</vt:lpstr>
      <vt:lpstr>Lesson objectives</vt:lpstr>
      <vt:lpstr>Lesson outline</vt:lpstr>
      <vt:lpstr>Life span of a policy</vt:lpstr>
      <vt:lpstr>Policy lifecycle transactions </vt:lpstr>
      <vt:lpstr>Submissions</vt:lpstr>
      <vt:lpstr>Policy change</vt:lpstr>
      <vt:lpstr>Renewals</vt:lpstr>
      <vt:lpstr>Cancellations</vt:lpstr>
      <vt:lpstr>Reinstatements</vt:lpstr>
      <vt:lpstr>Rewrites</vt:lpstr>
      <vt:lpstr>Mid-term rewrites</vt:lpstr>
      <vt:lpstr>Rewrite new account</vt:lpstr>
      <vt:lpstr>Audits / final audits</vt:lpstr>
      <vt:lpstr>Lesson outline</vt:lpstr>
      <vt:lpstr>Jobs</vt:lpstr>
      <vt:lpstr>Things that define job logic</vt:lpstr>
      <vt:lpstr>Job processes</vt:lpstr>
      <vt:lpstr>Workflows</vt:lpstr>
      <vt:lpstr>Wizards</vt:lpstr>
      <vt:lpstr>Business rules</vt:lpstr>
      <vt:lpstr>Product model</vt:lpstr>
      <vt:lpstr>External systems</vt:lpstr>
      <vt:lpstr>Initiating jobs</vt:lpstr>
      <vt:lpstr>Lesson outline</vt:lpstr>
      <vt:lpstr>History of a policy</vt:lpstr>
      <vt:lpstr>PolicyPeriods</vt:lpstr>
      <vt:lpstr>(Notes only slide)</vt:lpstr>
      <vt:lpstr>Applying jobs to policies </vt:lpstr>
      <vt:lpstr>Transaction effective dates within a policy term</vt:lpstr>
      <vt:lpstr>Lesson outline</vt:lpstr>
      <vt:lpstr>Policy transaction graphs</vt:lpstr>
      <vt:lpstr>Sample scenario: Submission</vt:lpstr>
      <vt:lpstr>Sample scenario: The first change</vt:lpstr>
      <vt:lpstr>Sample scenario: Subsequent changes</vt:lpstr>
      <vt:lpstr>Sample scenario: Renewals</vt:lpstr>
      <vt:lpstr>Transaction dates</vt:lpstr>
      <vt:lpstr>Simple scenarios</vt:lpstr>
      <vt:lpstr>Lesson objectives review</vt:lpstr>
      <vt:lpstr>Review questions</vt:lpstr>
      <vt:lpstr>Notices</vt:lpstr>
    </vt:vector>
  </TitlesOfParts>
  <Company>Guidewire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Guidewire GScript</dc:title>
  <dc:subject>ClaimCenter 4.0 Foundation Training</dc:subject>
  <dc:creator>Guidewire</dc:creator>
  <dc:description>DO NOT DISTRIBUTE WITHOUT PERMISSION!</dc:description>
  <cp:lastModifiedBy>kshukla</cp:lastModifiedBy>
  <cp:revision>2259</cp:revision>
  <dcterms:created xsi:type="dcterms:W3CDTF">2007-08-02T20:13:16Z</dcterms:created>
  <dcterms:modified xsi:type="dcterms:W3CDTF">2013-11-05T22:38:13Z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ies>
</file>