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 id="2147483879" r:id="rId2"/>
    <p:sldMasterId id="2147483891" r:id="rId3"/>
  </p:sldMasterIdLst>
  <p:notesMasterIdLst>
    <p:notesMasterId r:id="rId22"/>
  </p:notesMasterIdLst>
  <p:handoutMasterIdLst>
    <p:handoutMasterId r:id="rId23"/>
  </p:handoutMasterIdLst>
  <p:sldIdLst>
    <p:sldId id="1192" r:id="rId4"/>
    <p:sldId id="1299" r:id="rId5"/>
    <p:sldId id="1687" r:id="rId6"/>
    <p:sldId id="1634" r:id="rId7"/>
    <p:sldId id="1638" r:id="rId8"/>
    <p:sldId id="1636" r:id="rId9"/>
    <p:sldId id="1688" r:id="rId10"/>
    <p:sldId id="1646" r:id="rId11"/>
    <p:sldId id="1640" r:id="rId12"/>
    <p:sldId id="1698" r:id="rId13"/>
    <p:sldId id="1691" r:id="rId14"/>
    <p:sldId id="1692" r:id="rId15"/>
    <p:sldId id="1695" r:id="rId16"/>
    <p:sldId id="1693" r:id="rId17"/>
    <p:sldId id="1700" r:id="rId18"/>
    <p:sldId id="1694" r:id="rId19"/>
    <p:sldId id="1551" r:id="rId20"/>
    <p:sldId id="1699" r:id="rId21"/>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4628C"/>
    <a:srgbClr val="FF0000"/>
    <a:srgbClr val="FFFF66"/>
    <a:srgbClr val="DDDDDD"/>
    <a:srgbClr val="009900"/>
    <a:srgbClr val="FFCC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1" autoAdjust="0"/>
    <p:restoredTop sz="92230" autoAdjust="0"/>
  </p:normalViewPr>
  <p:slideViewPr>
    <p:cSldViewPr snapToGrid="0">
      <p:cViewPr>
        <p:scale>
          <a:sx n="100" d="100"/>
          <a:sy n="100" d="100"/>
        </p:scale>
        <p:origin x="-1080" y="546"/>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30" d="100"/>
        <a:sy n="130" d="100"/>
      </p:scale>
      <p:origin x="0" y="0"/>
    </p:cViewPr>
  </p:notesTextViewPr>
  <p:sorterViewPr>
    <p:cViewPr>
      <p:scale>
        <a:sx n="66" d="100"/>
        <a:sy n="66" d="100"/>
      </p:scale>
      <p:origin x="0" y="0"/>
    </p:cViewPr>
  </p:sorterViewPr>
  <p:notesViewPr>
    <p:cSldViewPr snapToGrid="0">
      <p:cViewPr varScale="1">
        <p:scale>
          <a:sx n="99" d="100"/>
          <a:sy n="99" d="100"/>
        </p:scale>
        <p:origin x="-2616"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7.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324F8197-64F2-45A1-8D56-A7A9AC71B22F}" type="slidenum">
              <a:rPr lang="en-US" altLang="en-US"/>
              <a:pPr>
                <a:defRPr/>
              </a:pPr>
              <a:t>‹#›</a:t>
            </a:fld>
            <a:endParaRPr lang="en-US" altLang="en-US" dirty="0"/>
          </a:p>
        </p:txBody>
      </p:sp>
    </p:spTree>
    <p:extLst>
      <p:ext uri="{BB962C8B-B14F-4D97-AF65-F5344CB8AC3E}">
        <p14:creationId xmlns:p14="http://schemas.microsoft.com/office/powerpoint/2010/main" val="3339235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5845"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11A708EF-69C6-472C-BA65-C801B02B02C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5846"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Introduction to PolicyCenter Configuration - </a:t>
            </a:r>
            <a:fld id="{345FCF83-37A4-4DF4-AD39-6DF4EF5DE501}" type="slidenum">
              <a:rPr lang="en-US" altLang="en-US"/>
              <a:pPr>
                <a:defRPr/>
              </a:pPr>
              <a:t>‹#›</a:t>
            </a:fld>
            <a:endParaRPr lang="en-US" altLang="en-US"/>
          </a:p>
        </p:txBody>
      </p:sp>
    </p:spTree>
    <p:extLst>
      <p:ext uri="{BB962C8B-B14F-4D97-AF65-F5344CB8AC3E}">
        <p14:creationId xmlns:p14="http://schemas.microsoft.com/office/powerpoint/2010/main" val="3962068635"/>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164A30F8-EC6D-43E9-A8E7-F8E8BDCEF4F3}"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0837"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eaLnBrk="1" hangingPunct="1"/>
            <a:endParaRPr lang="en-US" smtClean="0"/>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59395"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PolicyCenter Configuration - </a:t>
            </a:r>
            <a:fld id="{F627EC54-227F-447E-8709-4C460F7CD58C}" type="slidenum">
              <a:rPr lang="en-US" altLang="en-US" sz="1200" b="0">
                <a:solidFill>
                  <a:schemeClr val="tx1"/>
                </a:solidFill>
              </a:rPr>
              <a:pPr algn="l" eaLnBrk="1" hangingPunct="1">
                <a:spcBef>
                  <a:spcPct val="0"/>
                </a:spcBef>
                <a:spcAft>
                  <a:spcPct val="0"/>
                </a:spcAft>
                <a:buClrTx/>
              </a:pPr>
              <a:t>11</a:t>
            </a:fld>
            <a:endParaRPr lang="en-US" altLang="en-US" sz="1200" b="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Once you make configuration changes using Guidewire Studio, the folders within the </a:t>
            </a:r>
            <a:r>
              <a:rPr lang="en-US" i="1" dirty="0" smtClean="0"/>
              <a:t>configuration</a:t>
            </a:r>
            <a:r>
              <a:rPr lang="en-US" dirty="0" smtClean="0"/>
              <a:t> folder get</a:t>
            </a:r>
            <a:r>
              <a:rPr lang="en-US" baseline="0" dirty="0" smtClean="0"/>
              <a:t> updated </a:t>
            </a:r>
            <a:r>
              <a:rPr lang="en-US" dirty="0" smtClean="0"/>
              <a:t>as necessary and files with configuration changes get added in their respective folders. For example, the </a:t>
            </a:r>
            <a:r>
              <a:rPr lang="en-US" dirty="0" err="1" smtClean="0"/>
              <a:t>Gosu</a:t>
            </a:r>
            <a:r>
              <a:rPr lang="en-US" dirty="0" smtClean="0"/>
              <a:t> resources are stored within the </a:t>
            </a:r>
            <a:r>
              <a:rPr lang="en-US" i="1" dirty="0" err="1" smtClean="0"/>
              <a:t>gsrc</a:t>
            </a:r>
            <a:r>
              <a:rPr lang="en-US" dirty="0" smtClean="0"/>
              <a:t> folder and data model extensions are stored under </a:t>
            </a:r>
            <a:r>
              <a:rPr lang="en-US" i="1" dirty="0" smtClean="0"/>
              <a:t>configuration </a:t>
            </a:r>
            <a:r>
              <a:rPr lang="en-US" i="1" dirty="0" smtClean="0">
                <a:sym typeface="Wingdings" pitchFamily="2" charset="2"/>
              </a:rPr>
              <a:t> </a:t>
            </a:r>
            <a:r>
              <a:rPr lang="en-US" i="1" dirty="0" err="1" smtClean="0">
                <a:sym typeface="Wingdings" pitchFamily="2" charset="2"/>
              </a:rPr>
              <a:t>config</a:t>
            </a:r>
            <a:r>
              <a:rPr lang="en-US" i="1" dirty="0" smtClean="0">
                <a:sym typeface="Wingdings" pitchFamily="2" charset="2"/>
              </a:rPr>
              <a:t>  extensions</a:t>
            </a:r>
            <a:r>
              <a:rPr lang="en-US" dirty="0" smtClean="0">
                <a:sym typeface="Wingdings" pitchFamily="2" charset="2"/>
              </a:rPr>
              <a:t> and so on.</a:t>
            </a:r>
          </a:p>
          <a:p>
            <a:r>
              <a:rPr lang="en-US" dirty="0" smtClean="0"/>
              <a:t>If files in any module except </a:t>
            </a:r>
            <a:r>
              <a:rPr lang="en-US" i="1" dirty="0" smtClean="0"/>
              <a:t>configuration</a:t>
            </a:r>
            <a:r>
              <a:rPr lang="en-US" dirty="0" smtClean="0"/>
              <a:t> are edited Studio or PolicyCenter application may not start. </a:t>
            </a:r>
          </a:p>
          <a:p>
            <a:endParaRPr lang="en-US" dirty="0" smtClean="0"/>
          </a:p>
        </p:txBody>
      </p:sp>
      <p:sp>
        <p:nvSpPr>
          <p:cNvPr id="60420"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PolicyCenter Configuration - </a:t>
            </a:r>
            <a:fld id="{A4BAA775-CFD9-4625-8112-2442415F9660}" type="slidenum">
              <a:rPr lang="en-US" altLang="en-US" sz="1200" b="0">
                <a:solidFill>
                  <a:schemeClr val="tx1"/>
                </a:solidFill>
              </a:rPr>
              <a:pPr algn="l" eaLnBrk="1" hangingPunct="1">
                <a:spcBef>
                  <a:spcPct val="0"/>
                </a:spcBef>
                <a:spcAft>
                  <a:spcPct val="0"/>
                </a:spcAft>
                <a:buClrTx/>
              </a:pPr>
              <a:t>12</a:t>
            </a:fld>
            <a:endParaRPr lang="en-US" altLang="en-US" sz="1200" b="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E6887E0E-5F83-4E3C-9A6E-657BB0C79596}" type="slidenum">
              <a:rPr lang="en-US" altLang="en-US" sz="1200" b="0" smtClean="0">
                <a:solidFill>
                  <a:schemeClr val="tx1"/>
                </a:solidFill>
              </a:rPr>
              <a:pPr eaLnBrk="1" hangingPunct="1"/>
              <a:t>13</a:t>
            </a:fld>
            <a:endParaRPr lang="en-US" altLang="en-US"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r>
              <a:rPr lang="en-US" b="1" dirty="0" smtClean="0"/>
              <a:t>Deploying product model changes</a:t>
            </a:r>
            <a:r>
              <a:rPr lang="en-US" dirty="0" smtClean="0"/>
              <a:t>: You</a:t>
            </a:r>
            <a:r>
              <a:rPr lang="en-US" baseline="0" dirty="0" smtClean="0"/>
              <a:t> modify the product model using Product Designer. </a:t>
            </a:r>
            <a:r>
              <a:rPr lang="en-US" dirty="0" smtClean="0"/>
              <a:t>You work on the local configuration files, package the configured application into a .war/.ear file, and deploy it to a local or remote application server. For instructions on deploying product model changes to a specific server, refer to the </a:t>
            </a:r>
            <a:r>
              <a:rPr lang="en-US" i="1" dirty="0" smtClean="0"/>
              <a:t>PolicyCenter Installation Guide</a:t>
            </a:r>
            <a:r>
              <a:rPr lang="en-US" dirty="0" smtClean="0"/>
              <a:t>.</a:t>
            </a:r>
          </a:p>
          <a:p>
            <a:pPr marL="190500" indent="-190500"/>
            <a:r>
              <a:rPr lang="en-US" dirty="0" smtClean="0"/>
              <a:t>Note: The only server available in </a:t>
            </a:r>
            <a:r>
              <a:rPr lang="en-US" dirty="0" err="1" smtClean="0"/>
              <a:t>dev</a:t>
            </a:r>
            <a:r>
              <a:rPr lang="en-US" dirty="0" smtClean="0"/>
              <a:t> mode is </a:t>
            </a:r>
            <a:r>
              <a:rPr lang="en-US" dirty="0" err="1" smtClean="0"/>
              <a:t>QuickStart</a:t>
            </a:r>
            <a:r>
              <a:rPr lang="en-US" dirty="0" smtClean="0"/>
              <a:t>. In production mode you could be running </a:t>
            </a:r>
            <a:r>
              <a:rPr lang="en-US" dirty="0" err="1" smtClean="0"/>
              <a:t>JBoss</a:t>
            </a:r>
            <a:r>
              <a:rPr lang="en-US" dirty="0" smtClean="0"/>
              <a:t>, </a:t>
            </a:r>
            <a:r>
              <a:rPr lang="en-US" dirty="0" err="1" smtClean="0"/>
              <a:t>TomCat</a:t>
            </a:r>
            <a:r>
              <a:rPr lang="en-US" dirty="0" smtClean="0"/>
              <a:t>, </a:t>
            </a:r>
            <a:r>
              <a:rPr lang="en-US" dirty="0" err="1" smtClean="0"/>
              <a:t>WebSphere</a:t>
            </a:r>
            <a:r>
              <a:rPr lang="en-US" dirty="0" smtClean="0"/>
              <a:t> or </a:t>
            </a:r>
            <a:r>
              <a:rPr lang="en-US" dirty="0" err="1" smtClean="0"/>
              <a:t>WebLogic</a:t>
            </a:r>
            <a:r>
              <a:rPr lang="en-US" dirty="0" smtClean="0"/>
              <a:t> servers.</a:t>
            </a:r>
          </a:p>
        </p:txBody>
      </p:sp>
      <p:sp>
        <p:nvSpPr>
          <p:cNvPr id="62468"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PolicyCenter Configuration - </a:t>
            </a:r>
            <a:fld id="{861BA766-BE2E-44E9-94C6-88371141FA7E}" type="slidenum">
              <a:rPr lang="en-US" altLang="en-US" sz="1200" b="0">
                <a:solidFill>
                  <a:schemeClr val="tx1"/>
                </a:solidFill>
              </a:rPr>
              <a:pPr algn="l" eaLnBrk="1" hangingPunct="1">
                <a:spcBef>
                  <a:spcPct val="0"/>
                </a:spcBef>
                <a:spcAft>
                  <a:spcPct val="0"/>
                </a:spcAft>
                <a:buClrTx/>
              </a:pPr>
              <a:t>14</a:t>
            </a:fld>
            <a:endParaRPr lang="en-US" altLang="en-US" sz="1200" b="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should be running in </a:t>
            </a:r>
            <a:r>
              <a:rPr lang="en-US" baseline="0" dirty="0" smtClean="0"/>
              <a:t>debug mode meaning it was started using Run </a:t>
            </a:r>
            <a:r>
              <a:rPr lang="en-US" baseline="0" dirty="0" smtClean="0">
                <a:sym typeface="Wingdings" pitchFamily="2" charset="2"/>
              </a:rPr>
              <a:t> Debug Server menu command in Studio to be able to reload </a:t>
            </a:r>
            <a:r>
              <a:rPr lang="en-US" baseline="0" dirty="0" err="1" smtClean="0">
                <a:sym typeface="Wingdings" pitchFamily="2" charset="2"/>
              </a:rPr>
              <a:t>Gosu</a:t>
            </a:r>
            <a:r>
              <a:rPr lang="en-US" baseline="0" dirty="0" smtClean="0">
                <a:sym typeface="Wingdings" pitchFamily="2" charset="2"/>
              </a:rPr>
              <a:t> classes or rules.</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Introduction to PolicyCenter Configuration - </a:t>
            </a:r>
            <a:fld id="{345FCF83-37A4-4DF4-AD39-6DF4EF5DE501}" type="slidenum">
              <a:rPr lang="en-US" altLang="en-US" smtClean="0"/>
              <a:pPr>
                <a:defRPr/>
              </a:pPr>
              <a:t>15</a:t>
            </a:fld>
            <a:endParaRPr lang="en-US" altLang="en-US"/>
          </a:p>
        </p:txBody>
      </p:sp>
    </p:spTree>
    <p:extLst>
      <p:ext uri="{BB962C8B-B14F-4D97-AF65-F5344CB8AC3E}">
        <p14:creationId xmlns:p14="http://schemas.microsoft.com/office/powerpoint/2010/main" val="89023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PolicyCenter ignores the server mode parameter on QuickStart server.</a:t>
            </a:r>
          </a:p>
        </p:txBody>
      </p:sp>
      <p:sp>
        <p:nvSpPr>
          <p:cNvPr id="6349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Introduction to PolicyCenter Configuration - </a:t>
            </a:r>
            <a:fld id="{8396BB44-168D-48F6-B2AA-A5F6FB9F85E3}" type="slidenum">
              <a:rPr lang="en-US" altLang="en-US" sz="1200" b="0">
                <a:solidFill>
                  <a:schemeClr val="tx1"/>
                </a:solidFill>
              </a:rPr>
              <a:pPr algn="l" eaLnBrk="1" hangingPunct="1">
                <a:spcBef>
                  <a:spcPct val="0"/>
                </a:spcBef>
                <a:spcAft>
                  <a:spcPct val="0"/>
                </a:spcAft>
                <a:buClrTx/>
              </a:pPr>
              <a:t>16</a:t>
            </a:fld>
            <a:endParaRPr lang="en-US" altLang="en-US" sz="1200" b="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46C5DFCA-F54F-47C8-B788-25CF8A8FCFF8}"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defRPr/>
            </a:pPr>
            <a:r>
              <a:rPr lang="en-US" altLang="en-US" dirty="0"/>
              <a:t>	Notices - </a:t>
            </a:r>
            <a:fld id="{F7482022-DDD2-4EB0-B5D4-9684D94B213F}" type="slidenum">
              <a:rPr lang="en-US" altLang="en-US"/>
              <a:pPr>
                <a:defRPr/>
              </a:pPr>
              <a:t>18</a:t>
            </a:fld>
            <a:endParaRPr lang="en-US" altLang="en-US" dirty="0"/>
          </a:p>
        </p:txBody>
      </p:sp>
      <p:sp>
        <p:nvSpPr>
          <p:cNvPr id="5123" name="SectionName"/>
          <p:cNvSpPr>
            <a:spLocks noGrp="1" noChangeArrowheads="1"/>
          </p:cNvSpPr>
          <p:nvPr>
            <p:ph type="hdr" sz="quarter"/>
          </p:nvPr>
        </p:nvSpPr>
        <p:spPr/>
        <p:txBody>
          <a:bodyPr/>
          <a:lstStyle/>
          <a:p>
            <a:pP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F32127BC-208B-4C18-88B7-94B05C69D2B8}"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628264FC-110B-44DD-8F7A-7433246F9DA6}"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0229B98F-DBC8-448A-9800-49C17D833E26}"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94CD00AD-4385-4C76-BF30-6CBDEF7654CF}"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PolicyCenter base application has one wizard for every policy transaction. Each of these wizards has job-specific functionality. For example, the reinstatement wizard automatically retrieves and displays information about the cancellation.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BBC0763E-969B-44E2-98C1-12FC27AFF376}"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a small set of widgets unique to PolicyCenter with functionality specific to elements of the Product Model (such as coverages, coverage terms, and modifiers.) These widgets are often used inside iterators. The iterator receives an array of all elements (all coverage, all coverage terms, all modifiers) for a given policy in a given context and then iterates through the array, using a given type of widget to render each element in the user interface</a:t>
            </a:r>
            <a:r>
              <a:rPr lang="en-US" dirty="0" smtClean="0"/>
              <a:t>. Product model is configured using Product Designer.</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E0460417-6FDC-48F4-83E6-42BEFE23A6B9}"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E9A3EA75-0E19-416C-B823-8BA786A94448}"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PolicyCenter Configuration - </a:t>
            </a:r>
            <a:fld id="{36EC059A-5502-48FC-A30D-296C833271B5}"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Users who are familiar with Guidewire </a:t>
            </a:r>
            <a:r>
              <a:rPr lang="en-US" dirty="0" err="1" smtClean="0"/>
              <a:t>ClaimCenter</a:t>
            </a:r>
            <a:r>
              <a:rPr lang="en-US" dirty="0" smtClean="0"/>
              <a:t> and want to use pre-update functionality can do so using the pre-update</a:t>
            </a:r>
            <a:r>
              <a:rPr lang="en-US" baseline="0" dirty="0" smtClean="0"/>
              <a:t> classes. </a:t>
            </a:r>
            <a:r>
              <a:rPr lang="en-US" dirty="0" smtClean="0"/>
              <a:t>Guidewire </a:t>
            </a:r>
            <a:r>
              <a:rPr lang="en-US" dirty="0" smtClean="0"/>
              <a:t>expects you to implement any necessary </a:t>
            </a:r>
            <a:r>
              <a:rPr lang="en-US" dirty="0" smtClean="0"/>
              <a:t>pre-update </a:t>
            </a:r>
            <a:r>
              <a:rPr lang="en-US" dirty="0" smtClean="0"/>
              <a:t>functionality using the Guidewire-provided </a:t>
            </a:r>
            <a:r>
              <a:rPr lang="en-US" dirty="0" smtClean="0"/>
              <a:t>pre-update </a:t>
            </a:r>
            <a:r>
              <a:rPr lang="en-US" dirty="0" smtClean="0"/>
              <a:t>classes and your own custom classes.  See </a:t>
            </a:r>
            <a:r>
              <a:rPr lang="en-US" i="1" dirty="0" smtClean="0"/>
              <a:t>PolicyCenter </a:t>
            </a:r>
            <a:r>
              <a:rPr lang="en-US" i="1" dirty="0" smtClean="0"/>
              <a:t>documentation </a:t>
            </a:r>
            <a:r>
              <a:rPr lang="en-US" dirty="0" smtClean="0"/>
              <a:t>for </a:t>
            </a:r>
            <a:r>
              <a:rPr lang="en-US" dirty="0" smtClean="0"/>
              <a:t>more information</a:t>
            </a:r>
            <a:r>
              <a:rPr lang="en-US" dirty="0" smtClean="0"/>
              <a:t>. </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7595564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56012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699679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39461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7662965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987128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4301432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2475339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28529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6473498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994749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8878442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451878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797513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80866038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53669816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5788688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1509549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248696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174518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2148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33112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3941481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5365374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415921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1547806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601427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559326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59438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1638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93487525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691315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5327534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6112592C-35BB-4EF9-B2EC-D07A9BD88326}"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7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5B1CF028-D4ED-475A-B86E-60CC44E73D59}"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613126027"/>
      </p:ext>
    </p:extLst>
  </p:cSld>
  <p:clrMap bg1="dk2" tx1="lt1" bg2="dk1"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smtClean="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mtClean="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Clr>
                <a:srgbClr val="FFFFFF"/>
              </a:buClr>
              <a:buFont typeface="Wingdings" pitchFamily="2" charset="2"/>
              <a:buNone/>
            </a:pPr>
            <a:fld id="{101D3EE7-64EE-4683-8A58-0374880D83FB}"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rgbClr val="DADAB3"/>
              </a:buClr>
              <a:buFont typeface="Arial" charset="0"/>
              <a:buNone/>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109769601"/>
      </p:ext>
    </p:extLst>
  </p:cSld>
  <p:clrMap bg1="dk2" tx1="lt1" bg2="dk1"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Introduction to</a:t>
            </a:r>
            <a:br>
              <a:rPr lang="en-US" smtClean="0"/>
            </a:br>
            <a:r>
              <a:rPr lang="en-US" smtClean="0"/>
              <a:t>PolicyCenter Configuration</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22 </a:t>
            </a:r>
            <a:r>
              <a:rPr lang="en-US" dirty="0" smtClean="0"/>
              <a:t>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Business rule sets (2)</a:t>
            </a:r>
          </a:p>
        </p:txBody>
      </p:sp>
      <p:sp>
        <p:nvSpPr>
          <p:cNvPr id="25603" name="Content Placeholder 2"/>
          <p:cNvSpPr>
            <a:spLocks noGrp="1"/>
          </p:cNvSpPr>
          <p:nvPr>
            <p:ph idx="1"/>
          </p:nvPr>
        </p:nvSpPr>
        <p:spPr/>
        <p:txBody>
          <a:bodyPr/>
          <a:lstStyle/>
          <a:p>
            <a:pPr marL="285750" lvl="1" indent="-285750">
              <a:spcBef>
                <a:spcPct val="40000"/>
              </a:spcBef>
              <a:buFont typeface="Arial" charset="0"/>
              <a:buChar char="•"/>
            </a:pPr>
            <a:r>
              <a:rPr lang="en-US" dirty="0" smtClean="0"/>
              <a:t>Renewal – Govern behavior at decision points in the Renewal job flow, for example, accepting or rejecting a renewal request</a:t>
            </a:r>
          </a:p>
          <a:p>
            <a:pPr marL="285750" lvl="1" indent="-285750">
              <a:spcBef>
                <a:spcPct val="40000"/>
              </a:spcBef>
              <a:buFont typeface="Arial" charset="0"/>
              <a:buChar char="•"/>
            </a:pPr>
            <a:r>
              <a:rPr lang="en-US" dirty="0" smtClean="0"/>
              <a:t>Validation – Check for missing information or invalid data on non-policy related objects</a:t>
            </a:r>
          </a:p>
          <a:p>
            <a:pPr>
              <a:buFont typeface="Arial" charset="0"/>
              <a:buChar char="•"/>
            </a:pPr>
            <a:endParaRPr lang="en-US"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825500" y="120650"/>
            <a:ext cx="8318500" cy="742950"/>
          </a:xfrm>
        </p:spPr>
        <p:txBody>
          <a:bodyPr/>
          <a:lstStyle/>
          <a:p>
            <a:pPr eaLnBrk="1" hangingPunct="1"/>
            <a:r>
              <a:rPr lang="en-US" smtClean="0"/>
              <a:t>Lesson outline</a:t>
            </a:r>
          </a:p>
        </p:txBody>
      </p:sp>
      <p:sp>
        <p:nvSpPr>
          <p:cNvPr id="26627" name="Rectangle 3"/>
          <p:cNvSpPr>
            <a:spLocks noGrp="1" noChangeArrowheads="1"/>
          </p:cNvSpPr>
          <p:nvPr>
            <p:ph type="body" idx="4294967295"/>
          </p:nvPr>
        </p:nvSpPr>
        <p:spPr bwMode="gray">
          <a:xfrm>
            <a:off x="825500" y="1192213"/>
            <a:ext cx="8318500" cy="5197475"/>
          </a:xfrm>
        </p:spPr>
        <p:txBody>
          <a:bodyPr/>
          <a:lstStyle/>
          <a:p>
            <a:pPr>
              <a:lnSpc>
                <a:spcPct val="150000"/>
              </a:lnSpc>
            </a:pPr>
            <a:r>
              <a:rPr lang="en-US" sz="2800" dirty="0" smtClean="0">
                <a:solidFill>
                  <a:srgbClr val="C0C0C0"/>
                </a:solidFill>
              </a:rPr>
              <a:t>PolicyCenter user interface</a:t>
            </a:r>
          </a:p>
          <a:p>
            <a:pPr>
              <a:lnSpc>
                <a:spcPct val="150000"/>
              </a:lnSpc>
            </a:pPr>
            <a:r>
              <a:rPr lang="en-US" sz="2800" dirty="0" smtClean="0">
                <a:solidFill>
                  <a:srgbClr val="C0C0C0"/>
                </a:solidFill>
              </a:rPr>
              <a:t>PolicyCenter rules</a:t>
            </a:r>
          </a:p>
          <a:p>
            <a:pPr>
              <a:lnSpc>
                <a:spcPct val="150000"/>
              </a:lnSpc>
            </a:pPr>
            <a:r>
              <a:rPr lang="en-US" sz="2800" dirty="0" smtClean="0"/>
              <a:t>PolicyCenter development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smtClean="0"/>
              <a:t>Resource files edited in PolicyCenter</a:t>
            </a:r>
          </a:p>
        </p:txBody>
      </p:sp>
      <p:sp>
        <p:nvSpPr>
          <p:cNvPr id="27652" name="Rectangle 3"/>
          <p:cNvSpPr>
            <a:spLocks noGrp="1" noChangeArrowheads="1"/>
          </p:cNvSpPr>
          <p:nvPr>
            <p:ph idx="1"/>
          </p:nvPr>
        </p:nvSpPr>
        <p:spPr/>
        <p:txBody>
          <a:bodyPr/>
          <a:lstStyle/>
          <a:p>
            <a:pPr>
              <a:buFont typeface="Arial" charset="0"/>
              <a:buChar char="•"/>
            </a:pPr>
            <a:r>
              <a:rPr lang="en-US" dirty="0" smtClean="0"/>
              <a:t>Configuration files reside in the c</a:t>
            </a:r>
            <a:r>
              <a:rPr lang="en-US" i="1" dirty="0" smtClean="0"/>
              <a:t>onfiguration</a:t>
            </a:r>
            <a:r>
              <a:rPr lang="en-US" dirty="0" smtClean="0"/>
              <a:t> module</a:t>
            </a:r>
          </a:p>
        </p:txBody>
      </p:sp>
      <p:sp>
        <p:nvSpPr>
          <p:cNvPr id="27657" name="Text Box 13"/>
          <p:cNvSpPr txBox="1">
            <a:spLocks noChangeArrowheads="1"/>
          </p:cNvSpPr>
          <p:nvPr/>
        </p:nvSpPr>
        <p:spPr bwMode="auto">
          <a:xfrm>
            <a:off x="5181600" y="1473200"/>
            <a:ext cx="3033713"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After configuration</a:t>
            </a:r>
          </a:p>
        </p:txBody>
      </p:sp>
      <p:sp>
        <p:nvSpPr>
          <p:cNvPr id="27660" name="Text Box 15"/>
          <p:cNvSpPr txBox="1">
            <a:spLocks noChangeArrowheads="1"/>
          </p:cNvSpPr>
          <p:nvPr/>
        </p:nvSpPr>
        <p:spPr bwMode="auto">
          <a:xfrm>
            <a:off x="5028017" y="4200525"/>
            <a:ext cx="1247775" cy="6096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941"/>
                </a:solidFill>
              </a:rPr>
              <a:t>Gosu</a:t>
            </a:r>
            <a:r>
              <a:rPr lang="en-US" dirty="0">
                <a:solidFill>
                  <a:srgbClr val="D33941"/>
                </a:solidFill>
              </a:rPr>
              <a:t> resources</a:t>
            </a:r>
          </a:p>
        </p:txBody>
      </p:sp>
      <p:sp>
        <p:nvSpPr>
          <p:cNvPr id="27661" name="Line 22"/>
          <p:cNvSpPr>
            <a:spLocks noChangeShapeType="1"/>
          </p:cNvSpPr>
          <p:nvPr/>
        </p:nvSpPr>
        <p:spPr bwMode="auto">
          <a:xfrm flipV="1">
            <a:off x="2768600" y="2819400"/>
            <a:ext cx="1371600" cy="11303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4" name="Line 25"/>
          <p:cNvSpPr>
            <a:spLocks noChangeShapeType="1"/>
          </p:cNvSpPr>
          <p:nvPr/>
        </p:nvSpPr>
        <p:spPr bwMode="auto">
          <a:xfrm flipH="1">
            <a:off x="7131050" y="2241550"/>
            <a:ext cx="584200"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352550"/>
            <a:ext cx="4475567" cy="50863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4" name="Text Box 12"/>
          <p:cNvSpPr txBox="1">
            <a:spLocks noChangeArrowheads="1"/>
          </p:cNvSpPr>
          <p:nvPr/>
        </p:nvSpPr>
        <p:spPr bwMode="auto">
          <a:xfrm>
            <a:off x="2860676" y="2114550"/>
            <a:ext cx="2073275"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After install</a:t>
            </a:r>
          </a:p>
        </p:txBody>
      </p:sp>
      <p:pic>
        <p:nvPicPr>
          <p:cNvPr id="3076" name="Picture 4" descr="C:\Users\kshukla\AppData\Local\Temp\SNAGHTML4e7e833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900" y="1842276"/>
            <a:ext cx="3463925" cy="210742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0387" y="2773362"/>
            <a:ext cx="2012401" cy="8842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638425" y="3257550"/>
            <a:ext cx="638175"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p:nvPr/>
        </p:nvCxnSpPr>
        <p:spPr bwMode="auto">
          <a:xfrm flipH="1" flipV="1">
            <a:off x="3276600" y="3384550"/>
            <a:ext cx="1905000" cy="968375"/>
          </a:xfrm>
          <a:prstGeom prst="straightConnector1">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
        <p:nvSpPr>
          <p:cNvPr id="10" name="Rounded Rectangle 9"/>
          <p:cNvSpPr/>
          <p:nvPr/>
        </p:nvSpPr>
        <p:spPr bwMode="auto">
          <a:xfrm>
            <a:off x="2638425" y="2419350"/>
            <a:ext cx="815975" cy="1714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ounded Rectangle 12"/>
          <p:cNvSpPr/>
          <p:nvPr/>
        </p:nvSpPr>
        <p:spPr bwMode="auto">
          <a:xfrm>
            <a:off x="5168900" y="1823226"/>
            <a:ext cx="3394075" cy="27227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Straight Connector 14"/>
          <p:cNvCxnSpPr/>
          <p:nvPr/>
        </p:nvCxnSpPr>
        <p:spPr bwMode="auto">
          <a:xfrm>
            <a:off x="6134100" y="3095625"/>
            <a:ext cx="996950"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Do not do these in production mode</a:t>
            </a:r>
          </a:p>
        </p:txBody>
      </p:sp>
      <p:sp>
        <p:nvSpPr>
          <p:cNvPr id="28675" name="Rectangle 3"/>
          <p:cNvSpPr>
            <a:spLocks noGrp="1" noChangeArrowheads="1"/>
          </p:cNvSpPr>
          <p:nvPr>
            <p:ph idx="1"/>
          </p:nvPr>
        </p:nvSpPr>
        <p:spPr>
          <a:xfrm>
            <a:off x="519113" y="914400"/>
            <a:ext cx="8318500" cy="2590800"/>
          </a:xfrm>
        </p:spPr>
        <p:txBody>
          <a:bodyPr/>
          <a:lstStyle/>
          <a:p>
            <a:pPr>
              <a:buFont typeface="Arial" charset="0"/>
              <a:buChar char="•"/>
            </a:pPr>
            <a:r>
              <a:rPr lang="en-US" dirty="0" smtClean="0"/>
              <a:t>Drop database using </a:t>
            </a:r>
            <a:r>
              <a:rPr lang="en-US" dirty="0" err="1" smtClean="0"/>
              <a:t>gwpc</a:t>
            </a:r>
            <a:r>
              <a:rPr lang="en-US" dirty="0" smtClean="0"/>
              <a:t> </a:t>
            </a:r>
            <a:r>
              <a:rPr lang="en-US" dirty="0" err="1" smtClean="0"/>
              <a:t>dev-dropdb</a:t>
            </a:r>
            <a:r>
              <a:rPr lang="en-US" dirty="0" smtClean="0"/>
              <a:t> command</a:t>
            </a:r>
          </a:p>
          <a:p>
            <a:pPr>
              <a:buFont typeface="Arial" charset="0"/>
              <a:buChar char="•"/>
            </a:pPr>
            <a:r>
              <a:rPr lang="en-US" dirty="0" smtClean="0"/>
              <a:t>Delete </a:t>
            </a:r>
            <a:r>
              <a:rPr lang="en-US" dirty="0" err="1" smtClean="0"/>
              <a:t>typecodes</a:t>
            </a:r>
            <a:r>
              <a:rPr lang="en-US" dirty="0" smtClean="0"/>
              <a:t> using the typelist editor</a:t>
            </a:r>
          </a:p>
          <a:p>
            <a:pPr>
              <a:buFont typeface="Arial" charset="0"/>
              <a:buChar char="•"/>
            </a:pPr>
            <a:r>
              <a:rPr lang="en-US" dirty="0" smtClean="0"/>
              <a:t>Delete product model patterns created in </a:t>
            </a:r>
            <a:r>
              <a:rPr lang="en-US" dirty="0" err="1" smtClean="0"/>
              <a:t>dev</a:t>
            </a:r>
            <a:r>
              <a:rPr lang="en-US" dirty="0" smtClean="0"/>
              <a:t> mode</a:t>
            </a:r>
          </a:p>
          <a:p>
            <a:pPr lvl="1"/>
            <a:r>
              <a:rPr lang="en-US" dirty="0" smtClean="0"/>
              <a:t>You may have data referring these product model patterns</a:t>
            </a:r>
          </a:p>
          <a:p>
            <a:pPr lvl="1"/>
            <a:r>
              <a:rPr lang="en-US" dirty="0" smtClean="0"/>
              <a:t>Instead set end effective date for Availability of the product model pattern </a:t>
            </a:r>
            <a:r>
              <a:rPr lang="en-US" dirty="0"/>
              <a:t>using Product </a:t>
            </a:r>
            <a:r>
              <a:rPr lang="en-US" dirty="0" smtClean="0"/>
              <a:t>Designer once you do not plan to use them</a:t>
            </a:r>
          </a:p>
        </p:txBody>
      </p:sp>
      <p:sp>
        <p:nvSpPr>
          <p:cNvPr id="28676" name="AutoShape 6"/>
          <p:cNvSpPr>
            <a:spLocks noChangeArrowheads="1"/>
          </p:cNvSpPr>
          <p:nvPr/>
        </p:nvSpPr>
        <p:spPr bwMode="auto">
          <a:xfrm>
            <a:off x="8032750" y="228600"/>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D33941"/>
          </a:solidFill>
          <a:ln w="28575" algn="ctr">
            <a:solidFill>
              <a:srgbClr val="D33941"/>
            </a:solidFill>
            <a:miter lim="800000"/>
            <a:headEnd/>
            <a:tailEnd/>
          </a:ln>
        </p:spPr>
        <p:txBody>
          <a:bodyPr wrap="none" lIns="0" tIns="0" rIns="0" bIns="0" anchor="ctr">
            <a:spAutoFit/>
          </a:bodyPr>
          <a:lstStyle/>
          <a:p>
            <a:endParaRPr lang="en-US"/>
          </a:p>
        </p:txBody>
      </p:sp>
      <p:sp>
        <p:nvSpPr>
          <p:cNvPr id="28678" name="Rounded Rectangle 7"/>
          <p:cNvSpPr>
            <a:spLocks noChangeArrowheads="1"/>
          </p:cNvSpPr>
          <p:nvPr/>
        </p:nvSpPr>
        <p:spPr bwMode="auto">
          <a:xfrm>
            <a:off x="3048000" y="4605338"/>
            <a:ext cx="1905000" cy="11747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4" y="3519486"/>
            <a:ext cx="6172731" cy="27765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305425" y="5114925"/>
            <a:ext cx="1152525" cy="5715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Dev mode vs. production mode</a:t>
            </a:r>
          </a:p>
        </p:txBody>
      </p:sp>
      <p:graphicFrame>
        <p:nvGraphicFramePr>
          <p:cNvPr id="78923" name="Group 75"/>
          <p:cNvGraphicFramePr>
            <a:graphicFrameLocks noGrp="1"/>
          </p:cNvGraphicFramePr>
          <p:nvPr>
            <p:extLst>
              <p:ext uri="{D42A27DB-BD31-4B8C-83A1-F6EECF244321}">
                <p14:modId xmlns:p14="http://schemas.microsoft.com/office/powerpoint/2010/main" val="2936145891"/>
              </p:ext>
            </p:extLst>
          </p:nvPr>
        </p:nvGraphicFramePr>
        <p:xfrm>
          <a:off x="847725" y="1050925"/>
          <a:ext cx="7602538" cy="3892550"/>
        </p:xfrm>
        <a:graphic>
          <a:graphicData uri="http://schemas.openxmlformats.org/drawingml/2006/table">
            <a:tbl>
              <a:tblPr/>
              <a:tblGrid>
                <a:gridCol w="2165350"/>
                <a:gridCol w="2792413"/>
                <a:gridCol w="2644775"/>
              </a:tblGrid>
              <a:tr h="857250">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Tasks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Development 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58738"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Production </a:t>
                      </a:r>
                      <a:br>
                        <a:rPr kumimoji="0" lang="en-US" sz="2400" b="1" i="0" u="none" strike="noStrike" cap="none" normalizeH="0" baseline="0" dirty="0" smtClean="0">
                          <a:ln>
                            <a:noFill/>
                          </a:ln>
                          <a:solidFill>
                            <a:schemeClr val="bg1"/>
                          </a:solidFill>
                          <a:effectLst/>
                          <a:latin typeface="Arial" charset="0"/>
                        </a:rPr>
                      </a:br>
                      <a:r>
                        <a:rPr kumimoji="0" lang="en-US" sz="2400" b="1" i="0" u="none" strike="noStrike" cap="none" normalizeH="0" baseline="0" dirty="0" smtClean="0">
                          <a:ln>
                            <a:noFill/>
                          </a:ln>
                          <a:solidFill>
                            <a:schemeClr val="bg1"/>
                          </a:solidFill>
                          <a:effectLst/>
                          <a:latin typeface="Arial" charset="0"/>
                        </a:rPr>
                        <a:t>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54927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QuickStart server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Yes (always runs)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 (App never runs)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52705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Internal tools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Yes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527050">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Server tools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Yes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Yes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14319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Deploy product model changes to running server </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 Yes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No (One exception is that availability can be reloaded in production mode)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Viewing Studio configuration changes</a:t>
            </a:r>
          </a:p>
        </p:txBody>
      </p:sp>
      <p:sp>
        <p:nvSpPr>
          <p:cNvPr id="38915" name="Content Placeholder 2"/>
          <p:cNvSpPr>
            <a:spLocks noGrp="1"/>
          </p:cNvSpPr>
          <p:nvPr>
            <p:ph idx="1"/>
          </p:nvPr>
        </p:nvSpPr>
        <p:spPr/>
        <p:txBody>
          <a:bodyPr/>
          <a:lstStyle/>
          <a:p>
            <a:pPr>
              <a:buClr>
                <a:srgbClr val="0146AD"/>
              </a:buClr>
              <a:buFont typeface="Arial" charset="0"/>
              <a:buChar char="•"/>
            </a:pPr>
            <a:r>
              <a:rPr lang="en-US" smtClean="0"/>
              <a:t>All data may not be available in the application immediately</a:t>
            </a:r>
          </a:p>
          <a:p>
            <a:pPr>
              <a:buClr>
                <a:srgbClr val="0146AD"/>
              </a:buClr>
              <a:buFont typeface="Arial" charset="0"/>
              <a:buChar char="•"/>
            </a:pPr>
            <a:r>
              <a:rPr lang="en-US" smtClean="0"/>
              <a:t>Some of the changes within Studio require server restart</a:t>
            </a:r>
          </a:p>
          <a:p>
            <a:pPr>
              <a:buClr>
                <a:srgbClr val="0146AD"/>
              </a:buClr>
              <a:buFont typeface="Arial" charset="0"/>
              <a:buChar char="•"/>
            </a:pPr>
            <a:r>
              <a:rPr lang="en-US" smtClean="0"/>
              <a:t>The following table lists some of the changes that do or do not require server restart to take effect:</a:t>
            </a:r>
          </a:p>
          <a:p>
            <a:pPr>
              <a:buFont typeface="Arial" charset="0"/>
              <a:buChar char="•"/>
            </a:pPr>
            <a:endParaRPr lang="en-US" smtClean="0"/>
          </a:p>
        </p:txBody>
      </p:sp>
      <p:graphicFrame>
        <p:nvGraphicFramePr>
          <p:cNvPr id="5" name="Group 3"/>
          <p:cNvGraphicFramePr>
            <a:graphicFrameLocks/>
          </p:cNvGraphicFramePr>
          <p:nvPr>
            <p:extLst>
              <p:ext uri="{D42A27DB-BD31-4B8C-83A1-F6EECF244321}">
                <p14:modId xmlns:p14="http://schemas.microsoft.com/office/powerpoint/2010/main" val="346236106"/>
              </p:ext>
            </p:extLst>
          </p:nvPr>
        </p:nvGraphicFramePr>
        <p:xfrm>
          <a:off x="793750" y="2846389"/>
          <a:ext cx="7905750" cy="3400406"/>
        </p:xfrm>
        <a:graphic>
          <a:graphicData uri="http://schemas.openxmlformats.org/drawingml/2006/table">
            <a:tbl>
              <a:tblPr/>
              <a:tblGrid>
                <a:gridCol w="3371850"/>
                <a:gridCol w="4533900"/>
              </a:tblGrid>
              <a:tr h="461649">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Restart server</a:t>
                      </a:r>
                    </a:p>
                  </a:txBody>
                  <a:tcPr marL="45720" marR="4572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Do not restart server</a:t>
                      </a:r>
                    </a:p>
                  </a:txBody>
                  <a:tcPr marL="45720" marR="4572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549587">
                <a:tc>
                  <a:txBody>
                    <a:bodyPr/>
                    <a:lstStyle/>
                    <a:p>
                      <a:pPr marL="0" marR="0" lvl="0" indent="0" algn="l" defTabSz="914400" rtl="0" eaLnBrk="0" fontAlgn="base" latinLnBrk="0" hangingPunct="0">
                        <a:lnSpc>
                          <a:spcPct val="100000"/>
                        </a:lnSpc>
                        <a:spcBef>
                          <a:spcPts val="6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Changes to typelists</a:t>
                      </a:r>
                    </a:p>
                  </a:txBody>
                  <a:tcPr marL="45720" marR="4572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7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Edits to PCFs</a:t>
                      </a:r>
                    </a:p>
                  </a:txBody>
                  <a:tcPr marL="45720" marR="4572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64473">
                <a:tc>
                  <a:txBody>
                    <a:bodyPr/>
                    <a:lstStyle/>
                    <a:p>
                      <a:pPr marL="0" marR="0" lvl="0" indent="0"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Data model changes</a:t>
                      </a:r>
                    </a:p>
                  </a:txBody>
                  <a:tcPr marL="45720" marR="4572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ts val="600"/>
                        </a:spcBef>
                        <a:spcAft>
                          <a:spcPts val="60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Reload </a:t>
                      </a:r>
                      <a:r>
                        <a:rPr kumimoji="0" lang="en-US" sz="2000" b="0" i="0" u="none" strike="noStrike" cap="none" normalizeH="0" baseline="0" dirty="0" err="1" smtClean="0">
                          <a:ln>
                            <a:noFill/>
                          </a:ln>
                          <a:solidFill>
                            <a:schemeClr val="bg1"/>
                          </a:solidFill>
                          <a:effectLst/>
                          <a:latin typeface="Arial" charset="0"/>
                        </a:rPr>
                        <a:t>Gosu</a:t>
                      </a:r>
                      <a:r>
                        <a:rPr kumimoji="0" lang="en-US" sz="2000" b="0" i="0" u="none" strike="noStrike" cap="none" normalizeH="0" baseline="0" dirty="0" smtClean="0">
                          <a:ln>
                            <a:noFill/>
                          </a:ln>
                          <a:solidFill>
                            <a:schemeClr val="bg1"/>
                          </a:solidFill>
                          <a:effectLst/>
                          <a:latin typeface="Arial" charset="0"/>
                        </a:rPr>
                        <a:t> </a:t>
                      </a:r>
                      <a:r>
                        <a:rPr kumimoji="0" lang="en-US" sz="2000" b="0" i="0" u="none" strike="noStrike" cap="none" normalizeH="0" baseline="0" dirty="0" smtClean="0">
                          <a:ln>
                            <a:noFill/>
                          </a:ln>
                          <a:solidFill>
                            <a:schemeClr val="bg1"/>
                          </a:solidFill>
                          <a:effectLst/>
                          <a:latin typeface="Arial" charset="0"/>
                        </a:rPr>
                        <a:t>classes </a:t>
                      </a:r>
                      <a:r>
                        <a:rPr kumimoji="0" lang="en-US" sz="2000" b="0" i="0" u="none" strike="noStrike" cap="none" normalizeH="0" baseline="0" dirty="0" smtClean="0">
                          <a:ln>
                            <a:noFill/>
                          </a:ln>
                          <a:solidFill>
                            <a:schemeClr val="bg1"/>
                          </a:solidFill>
                          <a:effectLst/>
                          <a:latin typeface="Arial" charset="0"/>
                        </a:rPr>
                        <a:t>using Run </a:t>
                      </a:r>
                      <a:r>
                        <a:rPr kumimoji="0" lang="en-US" sz="2000" b="0" i="0" u="none" strike="noStrike" cap="none" normalizeH="0" baseline="0" dirty="0" smtClean="0">
                          <a:ln>
                            <a:noFill/>
                          </a:ln>
                          <a:solidFill>
                            <a:schemeClr val="bg1"/>
                          </a:solidFill>
                          <a:effectLst/>
                          <a:latin typeface="Arial" charset="0"/>
                          <a:sym typeface="Wingdings" pitchFamily="2" charset="2"/>
                        </a:rPr>
                        <a:t> Reload Changed Classes </a:t>
                      </a:r>
                      <a:r>
                        <a:rPr kumimoji="0" lang="en-US" sz="2000" b="0" i="0" u="none" strike="noStrike" cap="none" normalizeH="0" baseline="0" dirty="0" smtClean="0">
                          <a:ln>
                            <a:noFill/>
                          </a:ln>
                          <a:solidFill>
                            <a:schemeClr val="bg1"/>
                          </a:solidFill>
                          <a:effectLst/>
                          <a:latin typeface="Arial" charset="0"/>
                        </a:rPr>
                        <a:t>(in </a:t>
                      </a:r>
                      <a:r>
                        <a:rPr kumimoji="0" lang="en-US" sz="2000" b="0" i="0" u="none" strike="noStrike" cap="none" normalizeH="0" baseline="0" dirty="0" smtClean="0">
                          <a:ln>
                            <a:noFill/>
                          </a:ln>
                          <a:solidFill>
                            <a:schemeClr val="bg1"/>
                          </a:solidFill>
                          <a:effectLst/>
                          <a:latin typeface="Arial" charset="0"/>
                        </a:rPr>
                        <a:t>debug mode)</a:t>
                      </a:r>
                    </a:p>
                  </a:txBody>
                  <a:tcPr marL="45720" marR="4572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764448">
                <a:tc>
                  <a:txBody>
                    <a:bodyPr/>
                    <a:lstStyle/>
                    <a:p>
                      <a:pPr marL="0" marR="0" lvl="0" indent="0" algn="l" defTabSz="914400" rtl="0" eaLnBrk="0" fontAlgn="base" latinLnBrk="0" hangingPunct="0">
                        <a:lnSpc>
                          <a:spcPct val="100000"/>
                        </a:lnSpc>
                        <a:spcBef>
                          <a:spcPts val="600"/>
                        </a:spcBef>
                        <a:spcAft>
                          <a:spcPts val="600"/>
                        </a:spcAft>
                        <a:buClr>
                          <a:srgbClr val="0146AD"/>
                        </a:buClr>
                        <a:buSzTx/>
                        <a:buFont typeface="Wingdings 3" pitchFamily="18" charset="2"/>
                        <a:buNone/>
                        <a:tabLst/>
                      </a:pPr>
                      <a:r>
                        <a:rPr kumimoji="0" lang="en-US" sz="2000" b="0" i="0" u="none" strike="noStrike" kern="1200" cap="none" normalizeH="0" baseline="0" dirty="0" smtClean="0">
                          <a:ln>
                            <a:noFill/>
                          </a:ln>
                          <a:solidFill>
                            <a:schemeClr val="bg1"/>
                          </a:solidFill>
                          <a:effectLst/>
                          <a:latin typeface="Arial" charset="0"/>
                          <a:ea typeface="+mn-ea"/>
                          <a:cs typeface="+mn-cs"/>
                        </a:rPr>
                        <a:t>Logging</a:t>
                      </a:r>
                    </a:p>
                  </a:txBody>
                  <a:tcPr marL="45720" marR="4572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ts val="600"/>
                        </a:spcBef>
                        <a:spcAft>
                          <a:spcPts val="600"/>
                        </a:spcAft>
                        <a:buClr>
                          <a:srgbClr val="0146AD"/>
                        </a:buClr>
                        <a:buSzTx/>
                        <a:buFont typeface="Wingdings 3" pitchFamily="18" charset="2"/>
                        <a:buNone/>
                        <a:tabLst/>
                      </a:pPr>
                      <a:r>
                        <a:rPr kumimoji="0" lang="en-US" sz="2000" b="0" i="0" u="none" strike="noStrike" kern="1200" cap="none" normalizeH="0" baseline="0" dirty="0" smtClean="0">
                          <a:ln>
                            <a:noFill/>
                          </a:ln>
                          <a:solidFill>
                            <a:schemeClr val="bg1"/>
                          </a:solidFill>
                          <a:effectLst/>
                          <a:latin typeface="Arial" charset="0"/>
                          <a:ea typeface="+mn-ea"/>
                          <a:cs typeface="+mn-cs"/>
                          <a:sym typeface="Wingdings" pitchFamily="2" charset="2"/>
                        </a:rPr>
                        <a:t>Reload Rules using Run  Reload Changed Classes</a:t>
                      </a:r>
                      <a:endParaRPr kumimoji="0" lang="en-US" sz="2000" b="0" i="0" u="none" strike="noStrike" kern="1200" cap="none" normalizeH="0" baseline="0" dirty="0" smtClean="0">
                        <a:ln>
                          <a:noFill/>
                        </a:ln>
                        <a:solidFill>
                          <a:schemeClr val="bg1"/>
                        </a:solidFill>
                        <a:effectLst/>
                        <a:latin typeface="Arial" charset="0"/>
                        <a:ea typeface="+mn-ea"/>
                        <a:cs typeface="+mn-cs"/>
                        <a:sym typeface="Wingdings" pitchFamily="2" charset="2"/>
                      </a:endParaRPr>
                    </a:p>
                  </a:txBody>
                  <a:tcPr marL="45720" marR="4572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660249">
                <a:tc>
                  <a:txBody>
                    <a:bodyPr/>
                    <a:lstStyle/>
                    <a:p>
                      <a:pPr marL="0" marR="0" lvl="0" indent="0" algn="l" defTabSz="914400" rtl="0" eaLnBrk="0" fontAlgn="base" latinLnBrk="0" hangingPunct="0">
                        <a:lnSpc>
                          <a:spcPct val="100000"/>
                        </a:lnSpc>
                        <a:spcBef>
                          <a:spcPts val="600"/>
                        </a:spcBef>
                        <a:spcAft>
                          <a:spcPts val="600"/>
                        </a:spcAft>
                        <a:buClr>
                          <a:srgbClr val="0146AD"/>
                        </a:buClr>
                        <a:buSzTx/>
                        <a:buFont typeface="Wingdings 3" pitchFamily="18" charset="2"/>
                        <a:buNone/>
                        <a:tabLst/>
                      </a:pPr>
                      <a:r>
                        <a:rPr kumimoji="0" lang="en-US" sz="2000" b="0" i="0" u="none" strike="noStrike" kern="1200" cap="none" normalizeH="0" baseline="0" dirty="0" smtClean="0">
                          <a:ln>
                            <a:noFill/>
                          </a:ln>
                          <a:solidFill>
                            <a:schemeClr val="bg1"/>
                          </a:solidFill>
                          <a:effectLst/>
                          <a:latin typeface="Arial" charset="0"/>
                          <a:ea typeface="+mn-ea"/>
                          <a:cs typeface="+mn-cs"/>
                        </a:rPr>
                        <a:t>Create a new rule</a:t>
                      </a:r>
                      <a:endParaRPr kumimoji="0" lang="en-US" sz="2000" b="0" i="0" u="none" strike="noStrike" kern="1200" cap="none" normalizeH="0" baseline="0" dirty="0" smtClean="0">
                        <a:ln>
                          <a:noFill/>
                        </a:ln>
                        <a:solidFill>
                          <a:schemeClr val="bg1"/>
                        </a:solidFill>
                        <a:effectLst/>
                        <a:latin typeface="Arial" charset="0"/>
                        <a:ea typeface="+mn-ea"/>
                        <a:cs typeface="+mn-cs"/>
                      </a:endParaRPr>
                    </a:p>
                  </a:txBody>
                  <a:tcPr marL="45720" marR="4572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ts val="600"/>
                        </a:spcBef>
                        <a:spcAft>
                          <a:spcPts val="600"/>
                        </a:spcAft>
                        <a:buClr>
                          <a:srgbClr val="0146AD"/>
                        </a:buClr>
                        <a:buSzTx/>
                        <a:buFont typeface="Wingdings 3" pitchFamily="18" charset="2"/>
                        <a:buNone/>
                        <a:tabLst/>
                      </a:pPr>
                      <a:endParaRPr kumimoji="0" lang="en-US" sz="2000" b="0" i="0" u="none" strike="noStrike" kern="1200" cap="none" normalizeH="0" baseline="0" dirty="0" smtClean="0">
                        <a:ln>
                          <a:noFill/>
                        </a:ln>
                        <a:solidFill>
                          <a:schemeClr val="bg1"/>
                        </a:solidFill>
                        <a:effectLst/>
                        <a:latin typeface="Arial" charset="0"/>
                        <a:ea typeface="+mn-ea"/>
                        <a:cs typeface="+mn-cs"/>
                        <a:sym typeface="Wingdings" pitchFamily="2" charset="2"/>
                      </a:endParaRPr>
                    </a:p>
                  </a:txBody>
                  <a:tcPr marL="45720" marR="4572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170777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Setting server modes</a:t>
            </a:r>
          </a:p>
        </p:txBody>
      </p:sp>
      <p:sp>
        <p:nvSpPr>
          <p:cNvPr id="30723" name="Rectangle 3"/>
          <p:cNvSpPr>
            <a:spLocks noGrp="1" noChangeArrowheads="1"/>
          </p:cNvSpPr>
          <p:nvPr>
            <p:ph idx="1"/>
          </p:nvPr>
        </p:nvSpPr>
        <p:spPr/>
        <p:txBody>
          <a:bodyPr/>
          <a:lstStyle/>
          <a:p>
            <a:pPr marL="457200" indent="-457200">
              <a:buFont typeface="Arial" charset="0"/>
              <a:buChar char="•"/>
            </a:pPr>
            <a:r>
              <a:rPr lang="en-US" dirty="0" smtClean="0"/>
              <a:t>You can change server mode using any application server type except </a:t>
            </a:r>
            <a:r>
              <a:rPr lang="en-US" dirty="0" err="1" smtClean="0"/>
              <a:t>QuickStart</a:t>
            </a:r>
            <a:endParaRPr lang="en-US" dirty="0" smtClean="0"/>
          </a:p>
          <a:p>
            <a:pPr marL="819150" lvl="1" indent="-419100"/>
            <a:r>
              <a:rPr lang="en-US" dirty="0" err="1" smtClean="0"/>
              <a:t>QuickStart</a:t>
            </a:r>
            <a:r>
              <a:rPr lang="en-US" dirty="0" smtClean="0"/>
              <a:t> server always runs PolicyCenter in </a:t>
            </a:r>
            <a:r>
              <a:rPr lang="en-US" dirty="0" err="1" smtClean="0"/>
              <a:t>dev</a:t>
            </a:r>
            <a:r>
              <a:rPr lang="en-US" dirty="0" smtClean="0"/>
              <a:t> mode</a:t>
            </a:r>
          </a:p>
          <a:p>
            <a:pPr marL="457200" indent="-457200">
              <a:buFont typeface="Arial" charset="0"/>
              <a:buChar char="•"/>
            </a:pPr>
            <a:r>
              <a:rPr lang="en-US" dirty="0" smtClean="0"/>
              <a:t>Control server mode through system parameter:</a:t>
            </a:r>
          </a:p>
          <a:p>
            <a:pPr marL="819150" lvl="1" indent="-419100"/>
            <a:r>
              <a:rPr lang="en-US" dirty="0" smtClean="0">
                <a:solidFill>
                  <a:srgbClr val="D33941"/>
                </a:solidFill>
              </a:rPr>
              <a:t>-</a:t>
            </a:r>
            <a:r>
              <a:rPr lang="en-US" dirty="0" err="1" smtClean="0">
                <a:solidFill>
                  <a:srgbClr val="D33941"/>
                </a:solidFill>
              </a:rPr>
              <a:t>Dgw.server.mode</a:t>
            </a:r>
            <a:r>
              <a:rPr lang="en-US" dirty="0" smtClean="0">
                <a:solidFill>
                  <a:srgbClr val="D33941"/>
                </a:solidFill>
              </a:rPr>
              <a:t>=(</a:t>
            </a:r>
            <a:r>
              <a:rPr lang="en-US" i="1" dirty="0" err="1" smtClean="0">
                <a:solidFill>
                  <a:srgbClr val="04628C"/>
                </a:solidFill>
              </a:rPr>
              <a:t>dev|prod|test</a:t>
            </a:r>
            <a:r>
              <a:rPr lang="en-US" dirty="0" smtClean="0">
                <a:solidFill>
                  <a:srgbClr val="D33941"/>
                </a:solidFill>
              </a:rPr>
              <a:t>)</a:t>
            </a:r>
          </a:p>
          <a:p>
            <a:pPr marL="457200" indent="-457200">
              <a:buFont typeface="Arial" charset="0"/>
              <a:buChar char="•"/>
            </a:pPr>
            <a:r>
              <a:rPr lang="en-US" dirty="0" smtClean="0"/>
              <a:t>Steps to change the mode:</a:t>
            </a:r>
          </a:p>
          <a:p>
            <a:pPr marL="819150" lvl="1" indent="-419100">
              <a:buFont typeface="Wingdings 2" pitchFamily="18" charset="2"/>
              <a:buAutoNum type="arabicPeriod"/>
            </a:pPr>
            <a:r>
              <a:rPr lang="en-US" dirty="0" smtClean="0"/>
              <a:t>Restart the server</a:t>
            </a:r>
          </a:p>
          <a:p>
            <a:pPr marL="819150" lvl="1" indent="-419100">
              <a:buFont typeface="Wingdings 2" pitchFamily="18" charset="2"/>
              <a:buAutoNum type="arabicPeriod"/>
            </a:pPr>
            <a:r>
              <a:rPr lang="en-US" dirty="0" smtClean="0"/>
              <a:t>Set value to </a:t>
            </a:r>
            <a:r>
              <a:rPr lang="en-US" dirty="0" err="1" smtClean="0"/>
              <a:t>dev</a:t>
            </a:r>
            <a:r>
              <a:rPr lang="en-US" dirty="0" smtClean="0"/>
              <a:t>, prod, or test for system parameter for server mode using </a:t>
            </a:r>
            <a:r>
              <a:rPr lang="en-US" dirty="0" smtClean="0">
                <a:solidFill>
                  <a:srgbClr val="D33941"/>
                </a:solidFill>
              </a:rPr>
              <a:t>–</a:t>
            </a:r>
            <a:r>
              <a:rPr lang="en-US" dirty="0" err="1" smtClean="0">
                <a:solidFill>
                  <a:srgbClr val="D33941"/>
                </a:solidFill>
              </a:rPr>
              <a:t>Dgw.server.mode</a:t>
            </a:r>
            <a:r>
              <a:rPr lang="en-US" dirty="0" smtClean="0">
                <a:solidFill>
                  <a:srgbClr val="D33941"/>
                </a:solidFill>
              </a:rPr>
              <a:t>=</a:t>
            </a:r>
            <a:r>
              <a:rPr lang="en-US" i="1" dirty="0" err="1" smtClean="0">
                <a:solidFill>
                  <a:srgbClr val="04628C"/>
                </a:solidFill>
              </a:rPr>
              <a:t>dev</a:t>
            </a:r>
            <a:endParaRPr lang="en-US" i="1" dirty="0" smtClean="0">
              <a:solidFill>
                <a:srgbClr val="04628C"/>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eaLnBrk="1" hangingPunct="1"/>
            <a:r>
              <a:rPr lang="en-US" smtClean="0"/>
              <a:t>Lesson objectives review</a:t>
            </a:r>
          </a:p>
        </p:txBody>
      </p:sp>
      <p:sp>
        <p:nvSpPr>
          <p:cNvPr id="31747"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List examples of user interface elements unique to PolicyCenter </a:t>
            </a:r>
          </a:p>
          <a:p>
            <a:pPr lvl="1" eaLnBrk="1" hangingPunct="1"/>
            <a:r>
              <a:rPr lang="en-US" dirty="0" smtClean="0"/>
              <a:t>Describe the role of business rules in PolicyCenter</a:t>
            </a:r>
          </a:p>
          <a:p>
            <a:pPr lvl="1" eaLnBrk="1" hangingPunct="1"/>
            <a:r>
              <a:rPr lang="en-US" dirty="0" smtClean="0"/>
              <a:t>Identifies what should not be done while working in different modes in PolicyCenter</a:t>
            </a:r>
          </a:p>
          <a:p>
            <a:pPr lvl="1" eaLnBrk="1" hangingPunct="1"/>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30379876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List examples of user interface elements unique to PolicyCenter </a:t>
            </a:r>
          </a:p>
          <a:p>
            <a:pPr lvl="1" eaLnBrk="1" hangingPunct="1"/>
            <a:r>
              <a:rPr lang="en-US" dirty="0" smtClean="0"/>
              <a:t>Describe the role of business rules in PolicyCenter</a:t>
            </a:r>
          </a:p>
          <a:p>
            <a:pPr lvl="1" eaLnBrk="1" hangingPunct="1"/>
            <a:r>
              <a:rPr lang="en-US" dirty="0" smtClean="0"/>
              <a:t>Identify what should not be done while working in different modes in PolicyCenter</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bwMode="gray"/>
        <p:txBody>
          <a:bodyPr/>
          <a:lstStyle/>
          <a:p>
            <a:pPr>
              <a:lnSpc>
                <a:spcPct val="150000"/>
              </a:lnSpc>
              <a:buFont typeface="Arial" charset="0"/>
              <a:buChar char="•"/>
            </a:pPr>
            <a:r>
              <a:rPr lang="en-US" sz="2800" dirty="0" smtClean="0"/>
              <a:t>PolicyCenter user interface</a:t>
            </a:r>
          </a:p>
          <a:p>
            <a:pPr>
              <a:lnSpc>
                <a:spcPct val="150000"/>
              </a:lnSpc>
              <a:buFont typeface="Arial" charset="0"/>
              <a:buChar char="•"/>
            </a:pPr>
            <a:r>
              <a:rPr lang="en-US" sz="2800" dirty="0" smtClean="0">
                <a:solidFill>
                  <a:srgbClr val="C0C0C0"/>
                </a:solidFill>
              </a:rPr>
              <a:t>PolicyCenter rules</a:t>
            </a:r>
          </a:p>
          <a:p>
            <a:pPr>
              <a:lnSpc>
                <a:spcPct val="150000"/>
              </a:lnSpc>
              <a:buFont typeface="Arial" charset="0"/>
              <a:buChar char="•"/>
            </a:pPr>
            <a:r>
              <a:rPr lang="en-US" sz="2800" dirty="0" smtClean="0">
                <a:solidFill>
                  <a:srgbClr val="C0C0C0"/>
                </a:solidFill>
              </a:rPr>
              <a:t>PolicyCenter development mode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2"/>
          <p:cNvSpPr>
            <a:spLocks noChangeArrowheads="1"/>
          </p:cNvSpPr>
          <p:nvPr/>
        </p:nvSpPr>
        <p:spPr bwMode="auto">
          <a:xfrm>
            <a:off x="520700" y="42354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59" name="Rectangle 13"/>
          <p:cNvSpPr>
            <a:spLocks noGrp="1" noChangeArrowheads="1"/>
          </p:cNvSpPr>
          <p:nvPr>
            <p:ph type="title"/>
          </p:nvPr>
        </p:nvSpPr>
        <p:spPr/>
        <p:txBody>
          <a:bodyPr/>
          <a:lstStyle/>
          <a:p>
            <a:pPr eaLnBrk="1" hangingPunct="1"/>
            <a:r>
              <a:rPr lang="en-US" smtClean="0"/>
              <a:t>PolicyCenter user interface</a:t>
            </a:r>
          </a:p>
        </p:txBody>
      </p:sp>
      <p:sp>
        <p:nvSpPr>
          <p:cNvPr id="19460" name="Rectangle 24"/>
          <p:cNvSpPr>
            <a:spLocks noGrp="1" noChangeArrowheads="1"/>
          </p:cNvSpPr>
          <p:nvPr>
            <p:ph idx="1"/>
          </p:nvPr>
        </p:nvSpPr>
        <p:spPr>
          <a:xfrm>
            <a:off x="2936875" y="898525"/>
            <a:ext cx="5876925" cy="2716213"/>
          </a:xfrm>
        </p:spPr>
        <p:txBody>
          <a:bodyPr/>
          <a:lstStyle/>
          <a:p>
            <a:pPr>
              <a:buFont typeface="Arial" charset="0"/>
              <a:buChar char="•"/>
            </a:pPr>
            <a:r>
              <a:rPr lang="en-US" sz="2500" smtClean="0"/>
              <a:t>User interface in PolicyCenter base application is built almost entirely from functionality at platform level</a:t>
            </a:r>
          </a:p>
          <a:p>
            <a:pPr lvl="1"/>
            <a:r>
              <a:rPr lang="en-US" sz="2300" smtClean="0"/>
              <a:t>However, there are UI elements unique to PolicyCenter</a:t>
            </a:r>
          </a:p>
          <a:p>
            <a:pPr lvl="2"/>
            <a:r>
              <a:rPr lang="en-US" sz="2100" smtClean="0"/>
              <a:t>They have special functionality needed for policy processing</a:t>
            </a:r>
          </a:p>
        </p:txBody>
      </p:sp>
      <p:sp>
        <p:nvSpPr>
          <p:cNvPr id="19461" name="Text Box 14"/>
          <p:cNvSpPr txBox="1">
            <a:spLocks noChangeArrowheads="1"/>
          </p:cNvSpPr>
          <p:nvPr/>
        </p:nvSpPr>
        <p:spPr bwMode="auto">
          <a:xfrm>
            <a:off x="1122363" y="42862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19462" name="Text Box 15"/>
          <p:cNvSpPr txBox="1">
            <a:spLocks noChangeArrowheads="1"/>
          </p:cNvSpPr>
          <p:nvPr/>
        </p:nvSpPr>
        <p:spPr bwMode="auto">
          <a:xfrm>
            <a:off x="757238" y="51641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19463" name="Rectangle 16"/>
          <p:cNvSpPr>
            <a:spLocks noChangeArrowheads="1"/>
          </p:cNvSpPr>
          <p:nvPr/>
        </p:nvSpPr>
        <p:spPr bwMode="auto">
          <a:xfrm>
            <a:off x="663575" y="50276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4" name="Text Box 17"/>
          <p:cNvSpPr txBox="1">
            <a:spLocks noChangeArrowheads="1"/>
          </p:cNvSpPr>
          <p:nvPr/>
        </p:nvSpPr>
        <p:spPr bwMode="auto">
          <a:xfrm>
            <a:off x="2847975" y="51641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User</a:t>
            </a:r>
            <a:br>
              <a:rPr lang="en-US"/>
            </a:br>
            <a:r>
              <a:rPr lang="en-US"/>
              <a:t>Interface</a:t>
            </a:r>
          </a:p>
        </p:txBody>
      </p:sp>
      <p:sp>
        <p:nvSpPr>
          <p:cNvPr id="19465" name="Rectangle 18"/>
          <p:cNvSpPr>
            <a:spLocks noChangeArrowheads="1"/>
          </p:cNvSpPr>
          <p:nvPr/>
        </p:nvSpPr>
        <p:spPr bwMode="auto">
          <a:xfrm>
            <a:off x="2754313" y="5027613"/>
            <a:ext cx="1560512" cy="882650"/>
          </a:xfrm>
          <a:prstGeom prst="rect">
            <a:avLst/>
          </a:prstGeom>
          <a:noFill/>
          <a:ln w="2857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6" name="Text Box 19"/>
          <p:cNvSpPr txBox="1">
            <a:spLocks noChangeArrowheads="1"/>
          </p:cNvSpPr>
          <p:nvPr/>
        </p:nvSpPr>
        <p:spPr bwMode="auto">
          <a:xfrm>
            <a:off x="4940300" y="51641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Business</a:t>
            </a:r>
            <a:br>
              <a:rPr lang="en-US">
                <a:solidFill>
                  <a:schemeClr val="bg2"/>
                </a:solidFill>
              </a:rPr>
            </a:br>
            <a:r>
              <a:rPr lang="en-US">
                <a:solidFill>
                  <a:schemeClr val="bg2"/>
                </a:solidFill>
              </a:rPr>
              <a:t>Rules</a:t>
            </a:r>
          </a:p>
        </p:txBody>
      </p:sp>
      <p:sp>
        <p:nvSpPr>
          <p:cNvPr id="19467" name="Rectangle 20"/>
          <p:cNvSpPr>
            <a:spLocks noChangeArrowheads="1"/>
          </p:cNvSpPr>
          <p:nvPr/>
        </p:nvSpPr>
        <p:spPr bwMode="auto">
          <a:xfrm>
            <a:off x="4846638" y="50276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8" name="Text Box 21"/>
          <p:cNvSpPr txBox="1">
            <a:spLocks noChangeArrowheads="1"/>
          </p:cNvSpPr>
          <p:nvPr/>
        </p:nvSpPr>
        <p:spPr bwMode="auto">
          <a:xfrm>
            <a:off x="7032625" y="51641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19469" name="Rectangle 22"/>
          <p:cNvSpPr>
            <a:spLocks noChangeArrowheads="1"/>
          </p:cNvSpPr>
          <p:nvPr/>
        </p:nvSpPr>
        <p:spPr bwMode="auto">
          <a:xfrm>
            <a:off x="6938963" y="50276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0" name="Rectangle 27"/>
          <p:cNvSpPr>
            <a:spLocks noChangeArrowheads="1"/>
          </p:cNvSpPr>
          <p:nvPr/>
        </p:nvSpPr>
        <p:spPr bwMode="auto">
          <a:xfrm>
            <a:off x="495300" y="1860550"/>
            <a:ext cx="2128838" cy="192405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1" name="Text Box 28"/>
          <p:cNvSpPr txBox="1">
            <a:spLocks noChangeArrowheads="1"/>
          </p:cNvSpPr>
          <p:nvPr/>
        </p:nvSpPr>
        <p:spPr bwMode="auto">
          <a:xfrm>
            <a:off x="1666875" y="2265363"/>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User</a:t>
            </a:r>
            <a:br>
              <a:rPr lang="en-US" sz="1800">
                <a:solidFill>
                  <a:schemeClr val="accent2"/>
                </a:solidFill>
              </a:rPr>
            </a:br>
            <a:r>
              <a:rPr lang="en-US" sz="1800">
                <a:solidFill>
                  <a:schemeClr val="accent2"/>
                </a:solidFill>
              </a:rPr>
              <a:t>Inter.</a:t>
            </a:r>
          </a:p>
        </p:txBody>
      </p:sp>
      <p:sp>
        <p:nvSpPr>
          <p:cNvPr id="19472" name="Text Box 29"/>
          <p:cNvSpPr txBox="1">
            <a:spLocks noChangeArrowheads="1"/>
          </p:cNvSpPr>
          <p:nvPr/>
        </p:nvSpPr>
        <p:spPr bwMode="auto">
          <a:xfrm>
            <a:off x="1666875" y="30067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19473" name="Text Box 30"/>
          <p:cNvSpPr txBox="1">
            <a:spLocks noChangeArrowheads="1"/>
          </p:cNvSpPr>
          <p:nvPr/>
        </p:nvSpPr>
        <p:spPr bwMode="auto">
          <a:xfrm>
            <a:off x="642938" y="30067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Bus.</a:t>
            </a:r>
            <a:br>
              <a:rPr lang="en-US" sz="1800">
                <a:solidFill>
                  <a:schemeClr val="hlink"/>
                </a:solidFill>
              </a:rPr>
            </a:br>
            <a:r>
              <a:rPr lang="en-US" sz="1800">
                <a:solidFill>
                  <a:schemeClr val="hlink"/>
                </a:solidFill>
              </a:rPr>
              <a:t>Rules</a:t>
            </a:r>
          </a:p>
        </p:txBody>
      </p:sp>
      <p:sp>
        <p:nvSpPr>
          <p:cNvPr id="19474" name="Text Box 31"/>
          <p:cNvSpPr txBox="1">
            <a:spLocks noChangeArrowheads="1"/>
          </p:cNvSpPr>
          <p:nvPr/>
        </p:nvSpPr>
        <p:spPr bwMode="auto">
          <a:xfrm>
            <a:off x="608013" y="18303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19475" name="Rectangle 32"/>
          <p:cNvSpPr>
            <a:spLocks noChangeArrowheads="1"/>
          </p:cNvSpPr>
          <p:nvPr/>
        </p:nvSpPr>
        <p:spPr bwMode="auto">
          <a:xfrm>
            <a:off x="1608138" y="2219325"/>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6" name="Rectangle 33"/>
          <p:cNvSpPr>
            <a:spLocks noChangeArrowheads="1"/>
          </p:cNvSpPr>
          <p:nvPr/>
        </p:nvSpPr>
        <p:spPr bwMode="auto">
          <a:xfrm>
            <a:off x="1598613" y="29591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7" name="Rectangle 34"/>
          <p:cNvSpPr>
            <a:spLocks noChangeArrowheads="1"/>
          </p:cNvSpPr>
          <p:nvPr/>
        </p:nvSpPr>
        <p:spPr bwMode="auto">
          <a:xfrm>
            <a:off x="574675" y="29591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8" name="Text Box 35"/>
          <p:cNvSpPr txBox="1">
            <a:spLocks noChangeArrowheads="1"/>
          </p:cNvSpPr>
          <p:nvPr/>
        </p:nvSpPr>
        <p:spPr bwMode="auto">
          <a:xfrm>
            <a:off x="652463" y="226695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19479" name="Rectangle 36"/>
          <p:cNvSpPr>
            <a:spLocks noChangeArrowheads="1"/>
          </p:cNvSpPr>
          <p:nvPr/>
        </p:nvSpPr>
        <p:spPr bwMode="auto">
          <a:xfrm>
            <a:off x="584200" y="22193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80" name="AutoShape 37"/>
          <p:cNvSpPr>
            <a:spLocks noChangeArrowheads="1"/>
          </p:cNvSpPr>
          <p:nvPr/>
        </p:nvSpPr>
        <p:spPr bwMode="auto">
          <a:xfrm>
            <a:off x="1087438" y="37147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mtClean="0"/>
              <a:t>PolicyCenter job wizards</a:t>
            </a:r>
          </a:p>
        </p:txBody>
      </p:sp>
      <p:grpSp>
        <p:nvGrpSpPr>
          <p:cNvPr id="20489" name="Group 98"/>
          <p:cNvGrpSpPr>
            <a:grpSpLocks/>
          </p:cNvGrpSpPr>
          <p:nvPr/>
        </p:nvGrpSpPr>
        <p:grpSpPr bwMode="auto">
          <a:xfrm>
            <a:off x="7654925" y="207963"/>
            <a:ext cx="1184275" cy="862012"/>
            <a:chOff x="3955" y="2986"/>
            <a:chExt cx="1475" cy="1074"/>
          </a:xfrm>
        </p:grpSpPr>
        <p:sp>
          <p:nvSpPr>
            <p:cNvPr id="20490" name="Rectangle 99"/>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endParaRPr lang="en-US"/>
            </a:p>
          </p:txBody>
        </p:sp>
        <p:grpSp>
          <p:nvGrpSpPr>
            <p:cNvPr id="20491" name="Group 100"/>
            <p:cNvGrpSpPr>
              <a:grpSpLocks/>
            </p:cNvGrpSpPr>
            <p:nvPr/>
          </p:nvGrpSpPr>
          <p:grpSpPr bwMode="auto">
            <a:xfrm>
              <a:off x="4765" y="3473"/>
              <a:ext cx="584" cy="539"/>
              <a:chOff x="2371" y="1333"/>
              <a:chExt cx="1641" cy="1516"/>
            </a:xfrm>
          </p:grpSpPr>
          <p:sp>
            <p:nvSpPr>
              <p:cNvPr id="20519" name="Freeform 10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0" name="Rectangle 10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21" name="Freeform 10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2" name="Freeform 10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3" name="Freeform 10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4" name="Freeform 10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5" name="Freeform 10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6" name="Freeform 10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7" name="Freeform 10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28" name="Freeform 11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492" name="Group 111"/>
            <p:cNvGrpSpPr>
              <a:grpSpLocks/>
            </p:cNvGrpSpPr>
            <p:nvPr/>
          </p:nvGrpSpPr>
          <p:grpSpPr bwMode="auto">
            <a:xfrm>
              <a:off x="4535" y="3258"/>
              <a:ext cx="584" cy="539"/>
              <a:chOff x="2371" y="1333"/>
              <a:chExt cx="1641" cy="1516"/>
            </a:xfrm>
          </p:grpSpPr>
          <p:sp>
            <p:nvSpPr>
              <p:cNvPr id="20509" name="Freeform 11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0" name="Rectangle 11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11" name="Freeform 11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2" name="Freeform 11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3" name="Freeform 11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4" name="Freeform 11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5" name="Freeform 11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6" name="Freeform 11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7" name="Freeform 12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8" name="Freeform 12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493" name="Group 122"/>
            <p:cNvGrpSpPr>
              <a:grpSpLocks/>
            </p:cNvGrpSpPr>
            <p:nvPr/>
          </p:nvGrpSpPr>
          <p:grpSpPr bwMode="auto">
            <a:xfrm>
              <a:off x="4304" y="3041"/>
              <a:ext cx="584" cy="539"/>
              <a:chOff x="2371" y="1333"/>
              <a:chExt cx="1641" cy="1516"/>
            </a:xfrm>
          </p:grpSpPr>
          <p:sp>
            <p:nvSpPr>
              <p:cNvPr id="20499" name="Freeform 12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0" name="Rectangle 12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01" name="Freeform 12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2" name="Freeform 12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3" name="Freeform 12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4" name="Freeform 12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5" name="Freeform 12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6" name="Freeform 13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7" name="Freeform 13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08" name="Freeform 13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494" name="Rectangle 133"/>
            <p:cNvSpPr>
              <a:spLocks noChangeArrowheads="1"/>
            </p:cNvSpPr>
            <p:nvPr/>
          </p:nvSpPr>
          <p:spPr bwMode="auto">
            <a:xfrm>
              <a:off x="4059" y="3084"/>
              <a:ext cx="75" cy="86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0495" name="Oval 134"/>
            <p:cNvSpPr>
              <a:spLocks noChangeArrowheads="1"/>
            </p:cNvSpPr>
            <p:nvPr/>
          </p:nvSpPr>
          <p:spPr bwMode="auto">
            <a:xfrm>
              <a:off x="3992" y="3167"/>
              <a:ext cx="210" cy="210"/>
            </a:xfrm>
            <a:prstGeom prst="ellipse">
              <a:avLst/>
            </a:prstGeom>
            <a:solidFill>
              <a:srgbClr val="33CC33"/>
            </a:solidFill>
            <a:ln w="12700" algn="ctr">
              <a:solidFill>
                <a:schemeClr val="bg1"/>
              </a:solidFill>
              <a:round/>
              <a:headEnd/>
              <a:tailEnd/>
            </a:ln>
          </p:spPr>
          <p:txBody>
            <a:bodyPr wrap="none" lIns="0" tIns="0" rIns="0" bIns="0" anchor="ctr">
              <a:spAutoFit/>
            </a:bodyPr>
            <a:lstStyle/>
            <a:p>
              <a:endParaRPr lang="en-US"/>
            </a:p>
          </p:txBody>
        </p:sp>
        <p:sp>
          <p:nvSpPr>
            <p:cNvPr id="20496" name="Text Box 135"/>
            <p:cNvSpPr txBox="1">
              <a:spLocks noChangeArrowheads="1"/>
            </p:cNvSpPr>
            <p:nvPr/>
          </p:nvSpPr>
          <p:spPr bwMode="auto">
            <a:xfrm>
              <a:off x="4661" y="3154"/>
              <a:ext cx="20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1</a:t>
              </a:r>
            </a:p>
          </p:txBody>
        </p:sp>
        <p:sp>
          <p:nvSpPr>
            <p:cNvPr id="20497" name="Text Box 136"/>
            <p:cNvSpPr txBox="1">
              <a:spLocks noChangeArrowheads="1"/>
            </p:cNvSpPr>
            <p:nvPr/>
          </p:nvSpPr>
          <p:spPr bwMode="auto">
            <a:xfrm>
              <a:off x="4874" y="3388"/>
              <a:ext cx="206"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2</a:t>
              </a:r>
            </a:p>
          </p:txBody>
        </p:sp>
        <p:sp>
          <p:nvSpPr>
            <p:cNvPr id="20498" name="Text Box 137"/>
            <p:cNvSpPr txBox="1">
              <a:spLocks noChangeArrowheads="1"/>
            </p:cNvSpPr>
            <p:nvPr/>
          </p:nvSpPr>
          <p:spPr bwMode="auto">
            <a:xfrm>
              <a:off x="5143" y="3589"/>
              <a:ext cx="2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3</a:t>
              </a:r>
            </a:p>
          </p:txBody>
        </p:sp>
      </p:gr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910270"/>
            <a:ext cx="5405437" cy="3591927"/>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50" name="Picture 8" descr="C:\Users\kshukla\AppData\Local\Temp\SNAGHTML2e5f17b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835" y="1918541"/>
            <a:ext cx="5413708" cy="348883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6279" y="3090619"/>
            <a:ext cx="5029885" cy="335780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52" name="Rounded Rectangle 50"/>
          <p:cNvSpPr>
            <a:spLocks noChangeArrowheads="1"/>
          </p:cNvSpPr>
          <p:nvPr/>
        </p:nvSpPr>
        <p:spPr bwMode="auto">
          <a:xfrm>
            <a:off x="501650" y="1838372"/>
            <a:ext cx="617538" cy="1603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53" name="Rounded Rectangle 51"/>
          <p:cNvSpPr>
            <a:spLocks noChangeArrowheads="1"/>
          </p:cNvSpPr>
          <p:nvPr/>
        </p:nvSpPr>
        <p:spPr bwMode="auto">
          <a:xfrm>
            <a:off x="2019406" y="3253336"/>
            <a:ext cx="674688" cy="1492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54" name="Rounded Rectangle 52"/>
          <p:cNvSpPr>
            <a:spLocks noChangeArrowheads="1"/>
          </p:cNvSpPr>
          <p:nvPr/>
        </p:nvSpPr>
        <p:spPr bwMode="auto">
          <a:xfrm>
            <a:off x="3797927" y="4717256"/>
            <a:ext cx="766762" cy="1603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Product-model-specific widgets (examples)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847725"/>
            <a:ext cx="4686300" cy="538379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1508" name="Text Box 19"/>
          <p:cNvSpPr txBox="1">
            <a:spLocks noChangeArrowheads="1"/>
          </p:cNvSpPr>
          <p:nvPr/>
        </p:nvSpPr>
        <p:spPr bwMode="auto">
          <a:xfrm>
            <a:off x="509588" y="5040313"/>
            <a:ext cx="11699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D33941"/>
                </a:solidFill>
              </a:rPr>
              <a:t>Coverage</a:t>
            </a:r>
            <a:br>
              <a:rPr lang="en-US" sz="1800" dirty="0">
                <a:solidFill>
                  <a:srgbClr val="D33941"/>
                </a:solidFill>
              </a:rPr>
            </a:br>
            <a:r>
              <a:rPr lang="en-US" sz="1800" dirty="0">
                <a:solidFill>
                  <a:srgbClr val="D33941"/>
                </a:solidFill>
              </a:rPr>
              <a:t>Input</a:t>
            </a:r>
          </a:p>
        </p:txBody>
      </p:sp>
      <p:sp>
        <p:nvSpPr>
          <p:cNvPr id="21509" name="Line 20"/>
          <p:cNvSpPr>
            <a:spLocks noChangeShapeType="1"/>
          </p:cNvSpPr>
          <p:nvPr/>
        </p:nvSpPr>
        <p:spPr bwMode="auto">
          <a:xfrm>
            <a:off x="1793876" y="5192713"/>
            <a:ext cx="739774"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0" name="Line 21"/>
          <p:cNvSpPr>
            <a:spLocks noChangeShapeType="1"/>
          </p:cNvSpPr>
          <p:nvPr/>
        </p:nvSpPr>
        <p:spPr bwMode="auto">
          <a:xfrm flipV="1">
            <a:off x="1793876" y="5632450"/>
            <a:ext cx="658812" cy="1746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2" name="Text Box 23"/>
          <p:cNvSpPr txBox="1">
            <a:spLocks noChangeArrowheads="1"/>
          </p:cNvSpPr>
          <p:nvPr/>
        </p:nvSpPr>
        <p:spPr bwMode="auto">
          <a:xfrm>
            <a:off x="509588" y="5807074"/>
            <a:ext cx="1169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err="1">
                <a:solidFill>
                  <a:srgbClr val="D33941"/>
                </a:solidFill>
              </a:rPr>
              <a:t>CovTerm</a:t>
            </a:r>
            <a:r>
              <a:rPr lang="en-US" sz="1800" dirty="0">
                <a:solidFill>
                  <a:srgbClr val="D33941"/>
                </a:solidFill>
              </a:rPr>
              <a:t/>
            </a:r>
            <a:br>
              <a:rPr lang="en-US" sz="1800" dirty="0">
                <a:solidFill>
                  <a:srgbClr val="D33941"/>
                </a:solidFill>
              </a:rPr>
            </a:br>
            <a:r>
              <a:rPr lang="en-US" sz="1800" dirty="0">
                <a:solidFill>
                  <a:srgbClr val="D33941"/>
                </a:solidFill>
              </a:rPr>
              <a:t>Input</a:t>
            </a:r>
          </a:p>
        </p:txBody>
      </p:sp>
      <p:sp>
        <p:nvSpPr>
          <p:cNvPr id="21513" name="Line 24"/>
          <p:cNvSpPr>
            <a:spLocks noChangeShapeType="1"/>
          </p:cNvSpPr>
          <p:nvPr/>
        </p:nvSpPr>
        <p:spPr bwMode="auto">
          <a:xfrm flipV="1">
            <a:off x="1793876" y="5983288"/>
            <a:ext cx="639762" cy="1746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2266950" y="5040313"/>
            <a:ext cx="4543425" cy="119120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Lesson outline</a:t>
            </a:r>
          </a:p>
        </p:txBody>
      </p:sp>
      <p:sp>
        <p:nvSpPr>
          <p:cNvPr id="22531" name="Rectangle 3"/>
          <p:cNvSpPr>
            <a:spLocks noGrp="1" noChangeArrowheads="1"/>
          </p:cNvSpPr>
          <p:nvPr>
            <p:ph idx="1"/>
          </p:nvPr>
        </p:nvSpPr>
        <p:spPr bwMode="gray"/>
        <p:txBody>
          <a:bodyPr/>
          <a:lstStyle/>
          <a:p>
            <a:pPr>
              <a:lnSpc>
                <a:spcPct val="150000"/>
              </a:lnSpc>
              <a:buFont typeface="Arial" charset="0"/>
              <a:buChar char="•"/>
            </a:pPr>
            <a:r>
              <a:rPr lang="en-US" sz="2800" dirty="0" smtClean="0">
                <a:solidFill>
                  <a:srgbClr val="C0C0C0"/>
                </a:solidFill>
              </a:rPr>
              <a:t>PolicyCenter user interface</a:t>
            </a:r>
          </a:p>
          <a:p>
            <a:pPr>
              <a:lnSpc>
                <a:spcPct val="150000"/>
              </a:lnSpc>
              <a:buFont typeface="Arial" charset="0"/>
              <a:buChar char="•"/>
            </a:pPr>
            <a:r>
              <a:rPr lang="en-US" sz="2800" dirty="0" smtClean="0"/>
              <a:t>PolicyCenter rules</a:t>
            </a:r>
          </a:p>
          <a:p>
            <a:pPr>
              <a:lnSpc>
                <a:spcPct val="150000"/>
              </a:lnSpc>
              <a:buFont typeface="Arial" charset="0"/>
              <a:buChar char="•"/>
            </a:pPr>
            <a:r>
              <a:rPr lang="en-US" sz="2800" dirty="0" smtClean="0">
                <a:solidFill>
                  <a:srgbClr val="C0C0C0"/>
                </a:solidFill>
              </a:rPr>
              <a:t>PolicyCenter development mode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
          <p:cNvSpPr>
            <a:spLocks noChangeArrowheads="1"/>
          </p:cNvSpPr>
          <p:nvPr/>
        </p:nvSpPr>
        <p:spPr bwMode="auto">
          <a:xfrm>
            <a:off x="520700" y="4235450"/>
            <a:ext cx="8197850" cy="179863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55" name="Rectangle 11"/>
          <p:cNvSpPr>
            <a:spLocks noGrp="1" noChangeArrowheads="1"/>
          </p:cNvSpPr>
          <p:nvPr>
            <p:ph type="title"/>
          </p:nvPr>
        </p:nvSpPr>
        <p:spPr/>
        <p:txBody>
          <a:bodyPr/>
          <a:lstStyle/>
          <a:p>
            <a:pPr eaLnBrk="1" hangingPunct="1"/>
            <a:r>
              <a:rPr lang="en-US" smtClean="0"/>
              <a:t>PolicyCenter business rules</a:t>
            </a:r>
          </a:p>
        </p:txBody>
      </p:sp>
      <p:sp>
        <p:nvSpPr>
          <p:cNvPr id="23556" name="Rectangle 22"/>
          <p:cNvSpPr>
            <a:spLocks noGrp="1" noChangeArrowheads="1"/>
          </p:cNvSpPr>
          <p:nvPr>
            <p:ph idx="1"/>
          </p:nvPr>
        </p:nvSpPr>
        <p:spPr>
          <a:xfrm>
            <a:off x="2936875" y="898525"/>
            <a:ext cx="5876925" cy="2716213"/>
          </a:xfrm>
        </p:spPr>
        <p:txBody>
          <a:bodyPr/>
          <a:lstStyle/>
          <a:p>
            <a:pPr>
              <a:buFont typeface="Arial" charset="0"/>
              <a:buChar char="•"/>
            </a:pPr>
            <a:r>
              <a:rPr lang="en-US" sz="2500" smtClean="0"/>
              <a:t>PolicyCenter </a:t>
            </a:r>
            <a:r>
              <a:rPr lang="en-US" smtClean="0"/>
              <a:t>business rules execute business logic required for policy processing</a:t>
            </a:r>
          </a:p>
          <a:p>
            <a:pPr lvl="1"/>
            <a:r>
              <a:rPr lang="en-US" smtClean="0"/>
              <a:t>Written in Gosu (Guidewire's proprietary scripting language)</a:t>
            </a:r>
          </a:p>
        </p:txBody>
      </p:sp>
      <p:sp>
        <p:nvSpPr>
          <p:cNvPr id="23557" name="Text Box 12"/>
          <p:cNvSpPr txBox="1">
            <a:spLocks noChangeArrowheads="1"/>
          </p:cNvSpPr>
          <p:nvPr/>
        </p:nvSpPr>
        <p:spPr bwMode="auto">
          <a:xfrm>
            <a:off x="1122363" y="428625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r>
              <a:rPr lang="en-US">
                <a:solidFill>
                  <a:schemeClr val="bg2"/>
                </a:solidFill>
              </a:rPr>
              <a:t>,</a:t>
            </a:r>
            <a:br>
              <a:rPr lang="en-US">
                <a:solidFill>
                  <a:schemeClr val="bg2"/>
                </a:solidFill>
              </a:rPr>
            </a:br>
            <a:r>
              <a:rPr lang="en-US">
                <a:solidFill>
                  <a:schemeClr val="bg2"/>
                </a:solidFill>
              </a:rPr>
              <a:t>with a common technology for configuring...</a:t>
            </a:r>
          </a:p>
        </p:txBody>
      </p:sp>
      <p:sp>
        <p:nvSpPr>
          <p:cNvPr id="23558" name="Text Box 13"/>
          <p:cNvSpPr txBox="1">
            <a:spLocks noChangeArrowheads="1"/>
          </p:cNvSpPr>
          <p:nvPr/>
        </p:nvSpPr>
        <p:spPr bwMode="auto">
          <a:xfrm>
            <a:off x="757238" y="51641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Data</a:t>
            </a:r>
            <a:br>
              <a:rPr lang="en-US">
                <a:solidFill>
                  <a:schemeClr val="bg2"/>
                </a:solidFill>
              </a:rPr>
            </a:br>
            <a:r>
              <a:rPr lang="en-US">
                <a:solidFill>
                  <a:schemeClr val="bg2"/>
                </a:solidFill>
              </a:rPr>
              <a:t>Model</a:t>
            </a:r>
          </a:p>
        </p:txBody>
      </p:sp>
      <p:sp>
        <p:nvSpPr>
          <p:cNvPr id="23559" name="Rectangle 14"/>
          <p:cNvSpPr>
            <a:spLocks noChangeArrowheads="1"/>
          </p:cNvSpPr>
          <p:nvPr/>
        </p:nvSpPr>
        <p:spPr bwMode="auto">
          <a:xfrm>
            <a:off x="663575" y="5027613"/>
            <a:ext cx="1560513"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0" name="Text Box 17"/>
          <p:cNvSpPr txBox="1">
            <a:spLocks noChangeArrowheads="1"/>
          </p:cNvSpPr>
          <p:nvPr/>
        </p:nvSpPr>
        <p:spPr bwMode="auto">
          <a:xfrm>
            <a:off x="4940300" y="51641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Business</a:t>
            </a:r>
            <a:br>
              <a:rPr lang="en-US">
                <a:solidFill>
                  <a:srgbClr val="D33941"/>
                </a:solidFill>
              </a:rPr>
            </a:br>
            <a:r>
              <a:rPr lang="en-US">
                <a:solidFill>
                  <a:srgbClr val="D33941"/>
                </a:solidFill>
              </a:rPr>
              <a:t>Rules</a:t>
            </a:r>
          </a:p>
        </p:txBody>
      </p:sp>
      <p:sp>
        <p:nvSpPr>
          <p:cNvPr id="23561" name="Rectangle 18"/>
          <p:cNvSpPr>
            <a:spLocks noChangeArrowheads="1"/>
          </p:cNvSpPr>
          <p:nvPr/>
        </p:nvSpPr>
        <p:spPr bwMode="auto">
          <a:xfrm>
            <a:off x="4846638" y="5027613"/>
            <a:ext cx="1560512" cy="882650"/>
          </a:xfrm>
          <a:prstGeom prst="rect">
            <a:avLst/>
          </a:prstGeom>
          <a:noFill/>
          <a:ln w="28575" algn="ctr">
            <a:solidFill>
              <a:srgbClr val="D3394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2" name="Text Box 19"/>
          <p:cNvSpPr txBox="1">
            <a:spLocks noChangeArrowheads="1"/>
          </p:cNvSpPr>
          <p:nvPr/>
        </p:nvSpPr>
        <p:spPr bwMode="auto">
          <a:xfrm>
            <a:off x="7032625" y="51641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Integration</a:t>
            </a:r>
            <a:br>
              <a:rPr lang="en-US">
                <a:solidFill>
                  <a:schemeClr val="bg2"/>
                </a:solidFill>
              </a:rPr>
            </a:br>
            <a:r>
              <a:rPr lang="en-US">
                <a:solidFill>
                  <a:schemeClr val="bg2"/>
                </a:solidFill>
              </a:rPr>
              <a:t>APIs</a:t>
            </a:r>
          </a:p>
        </p:txBody>
      </p:sp>
      <p:sp>
        <p:nvSpPr>
          <p:cNvPr id="23563" name="Rectangle 20"/>
          <p:cNvSpPr>
            <a:spLocks noChangeArrowheads="1"/>
          </p:cNvSpPr>
          <p:nvPr/>
        </p:nvSpPr>
        <p:spPr bwMode="auto">
          <a:xfrm>
            <a:off x="6938963" y="50276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4" name="Text Box 25"/>
          <p:cNvSpPr txBox="1">
            <a:spLocks noChangeArrowheads="1"/>
          </p:cNvSpPr>
          <p:nvPr/>
        </p:nvSpPr>
        <p:spPr bwMode="auto">
          <a:xfrm>
            <a:off x="2847975" y="5164138"/>
            <a:ext cx="1374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2"/>
                </a:solidFill>
              </a:rPr>
              <a:t>User</a:t>
            </a:r>
            <a:br>
              <a:rPr lang="en-US">
                <a:solidFill>
                  <a:schemeClr val="bg2"/>
                </a:solidFill>
              </a:rPr>
            </a:br>
            <a:r>
              <a:rPr lang="en-US">
                <a:solidFill>
                  <a:schemeClr val="bg2"/>
                </a:solidFill>
              </a:rPr>
              <a:t>Interface</a:t>
            </a:r>
          </a:p>
        </p:txBody>
      </p:sp>
      <p:sp>
        <p:nvSpPr>
          <p:cNvPr id="23565" name="Rectangle 26"/>
          <p:cNvSpPr>
            <a:spLocks noChangeArrowheads="1"/>
          </p:cNvSpPr>
          <p:nvPr/>
        </p:nvSpPr>
        <p:spPr bwMode="auto">
          <a:xfrm>
            <a:off x="2754313" y="5027613"/>
            <a:ext cx="1560512" cy="882650"/>
          </a:xfrm>
          <a:prstGeom prst="rect">
            <a:avLst/>
          </a:prstGeom>
          <a:noFill/>
          <a:ln w="28575" algn="ctr">
            <a:solidFill>
              <a:schemeClr val="bg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6" name="Rectangle 31"/>
          <p:cNvSpPr>
            <a:spLocks noChangeArrowheads="1"/>
          </p:cNvSpPr>
          <p:nvPr/>
        </p:nvSpPr>
        <p:spPr bwMode="auto">
          <a:xfrm>
            <a:off x="495300" y="1860550"/>
            <a:ext cx="2128838" cy="192405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7" name="Text Box 33"/>
          <p:cNvSpPr txBox="1">
            <a:spLocks noChangeArrowheads="1"/>
          </p:cNvSpPr>
          <p:nvPr/>
        </p:nvSpPr>
        <p:spPr bwMode="auto">
          <a:xfrm>
            <a:off x="1666875" y="30067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Int.</a:t>
            </a:r>
            <a:br>
              <a:rPr lang="en-US" sz="1800">
                <a:solidFill>
                  <a:schemeClr val="hlink"/>
                </a:solidFill>
              </a:rPr>
            </a:br>
            <a:r>
              <a:rPr lang="en-US" sz="1800">
                <a:solidFill>
                  <a:schemeClr val="hlink"/>
                </a:solidFill>
              </a:rPr>
              <a:t>APIs</a:t>
            </a:r>
          </a:p>
        </p:txBody>
      </p:sp>
      <p:sp>
        <p:nvSpPr>
          <p:cNvPr id="23568" name="Text Box 34"/>
          <p:cNvSpPr txBox="1">
            <a:spLocks noChangeArrowheads="1"/>
          </p:cNvSpPr>
          <p:nvPr/>
        </p:nvSpPr>
        <p:spPr bwMode="auto">
          <a:xfrm>
            <a:off x="642938" y="300672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2"/>
                </a:solidFill>
              </a:rPr>
              <a:t>Bus.</a:t>
            </a:r>
            <a:br>
              <a:rPr lang="en-US" sz="1800">
                <a:solidFill>
                  <a:schemeClr val="accent2"/>
                </a:solidFill>
              </a:rPr>
            </a:br>
            <a:r>
              <a:rPr lang="en-US" sz="1800">
                <a:solidFill>
                  <a:schemeClr val="accent2"/>
                </a:solidFill>
              </a:rPr>
              <a:t>Rules</a:t>
            </a:r>
          </a:p>
        </p:txBody>
      </p:sp>
      <p:sp>
        <p:nvSpPr>
          <p:cNvPr id="23569" name="Text Box 35"/>
          <p:cNvSpPr txBox="1">
            <a:spLocks noChangeArrowheads="1"/>
          </p:cNvSpPr>
          <p:nvPr/>
        </p:nvSpPr>
        <p:spPr bwMode="auto">
          <a:xfrm>
            <a:off x="608013" y="1830388"/>
            <a:ext cx="1884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PolicyCenter</a:t>
            </a:r>
          </a:p>
        </p:txBody>
      </p:sp>
      <p:sp>
        <p:nvSpPr>
          <p:cNvPr id="23570" name="Rectangle 37"/>
          <p:cNvSpPr>
            <a:spLocks noChangeArrowheads="1"/>
          </p:cNvSpPr>
          <p:nvPr/>
        </p:nvSpPr>
        <p:spPr bwMode="auto">
          <a:xfrm>
            <a:off x="1598613" y="29591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71" name="Rectangle 38"/>
          <p:cNvSpPr>
            <a:spLocks noChangeArrowheads="1"/>
          </p:cNvSpPr>
          <p:nvPr/>
        </p:nvSpPr>
        <p:spPr bwMode="auto">
          <a:xfrm>
            <a:off x="574675" y="2959100"/>
            <a:ext cx="930275" cy="646113"/>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72" name="Text Box 39"/>
          <p:cNvSpPr txBox="1">
            <a:spLocks noChangeArrowheads="1"/>
          </p:cNvSpPr>
          <p:nvPr/>
        </p:nvSpPr>
        <p:spPr bwMode="auto">
          <a:xfrm>
            <a:off x="652463" y="2266950"/>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Data</a:t>
            </a:r>
            <a:br>
              <a:rPr lang="en-US" sz="1800">
                <a:solidFill>
                  <a:schemeClr val="hlink"/>
                </a:solidFill>
              </a:rPr>
            </a:br>
            <a:r>
              <a:rPr lang="en-US" sz="1800">
                <a:solidFill>
                  <a:schemeClr val="hlink"/>
                </a:solidFill>
              </a:rPr>
              <a:t>Model</a:t>
            </a:r>
          </a:p>
        </p:txBody>
      </p:sp>
      <p:sp>
        <p:nvSpPr>
          <p:cNvPr id="23573" name="Rectangle 40"/>
          <p:cNvSpPr>
            <a:spLocks noChangeArrowheads="1"/>
          </p:cNvSpPr>
          <p:nvPr/>
        </p:nvSpPr>
        <p:spPr bwMode="auto">
          <a:xfrm>
            <a:off x="584200" y="2219325"/>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74" name="AutoShape 41"/>
          <p:cNvSpPr>
            <a:spLocks noChangeArrowheads="1"/>
          </p:cNvSpPr>
          <p:nvPr/>
        </p:nvSpPr>
        <p:spPr bwMode="auto">
          <a:xfrm>
            <a:off x="1087438" y="3714750"/>
            <a:ext cx="914400" cy="6461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3575" name="Text Box 42"/>
          <p:cNvSpPr txBox="1">
            <a:spLocks noChangeArrowheads="1"/>
          </p:cNvSpPr>
          <p:nvPr/>
        </p:nvSpPr>
        <p:spPr bwMode="auto">
          <a:xfrm>
            <a:off x="1652588" y="2268538"/>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hlink"/>
                </a:solidFill>
              </a:rPr>
              <a:t>User</a:t>
            </a:r>
            <a:br>
              <a:rPr lang="en-US" sz="1800">
                <a:solidFill>
                  <a:schemeClr val="hlink"/>
                </a:solidFill>
              </a:rPr>
            </a:br>
            <a:r>
              <a:rPr lang="en-US" sz="1800">
                <a:solidFill>
                  <a:schemeClr val="hlink"/>
                </a:solidFill>
              </a:rPr>
              <a:t>Inter.</a:t>
            </a:r>
          </a:p>
        </p:txBody>
      </p:sp>
      <p:sp>
        <p:nvSpPr>
          <p:cNvPr id="23576" name="Rectangle 43"/>
          <p:cNvSpPr>
            <a:spLocks noChangeArrowheads="1"/>
          </p:cNvSpPr>
          <p:nvPr/>
        </p:nvSpPr>
        <p:spPr bwMode="auto">
          <a:xfrm>
            <a:off x="1593850" y="2222500"/>
            <a:ext cx="930275" cy="646113"/>
          </a:xfrm>
          <a:prstGeom prst="rect">
            <a:avLst/>
          </a:prstGeom>
          <a:noFill/>
          <a:ln w="28575"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Business rule sets (1)</a:t>
            </a:r>
          </a:p>
        </p:txBody>
      </p:sp>
      <p:sp>
        <p:nvSpPr>
          <p:cNvPr id="24579" name="Rectangle 3"/>
          <p:cNvSpPr>
            <a:spLocks noGrp="1" noChangeArrowheads="1"/>
          </p:cNvSpPr>
          <p:nvPr>
            <p:ph idx="1"/>
          </p:nvPr>
        </p:nvSpPr>
        <p:spPr>
          <a:xfrm>
            <a:off x="498475" y="895350"/>
            <a:ext cx="8381240" cy="5476875"/>
          </a:xfrm>
        </p:spPr>
        <p:txBody>
          <a:bodyPr/>
          <a:lstStyle/>
          <a:p>
            <a:pPr>
              <a:buFont typeface="Arial" charset="0"/>
              <a:buChar char="•"/>
            </a:pPr>
            <a:r>
              <a:rPr lang="en-US" dirty="0" smtClean="0"/>
              <a:t>A </a:t>
            </a:r>
            <a:r>
              <a:rPr lang="en-US" b="1" dirty="0" smtClean="0"/>
              <a:t>business rule</a:t>
            </a:r>
            <a:r>
              <a:rPr lang="en-US" dirty="0" smtClean="0"/>
              <a:t> set is a set of rules which execute a specific type of business logic</a:t>
            </a:r>
          </a:p>
          <a:p>
            <a:pPr>
              <a:buFont typeface="Arial" charset="0"/>
              <a:buChar char="•"/>
            </a:pPr>
            <a:r>
              <a:rPr lang="en-US" dirty="0" smtClean="0"/>
              <a:t>Rule sets:</a:t>
            </a:r>
          </a:p>
          <a:p>
            <a:pPr lvl="1"/>
            <a:r>
              <a:rPr lang="en-US" dirty="0" smtClean="0"/>
              <a:t>Assignment – Determines party </a:t>
            </a:r>
            <a:br>
              <a:rPr lang="en-US" dirty="0" smtClean="0"/>
            </a:br>
            <a:r>
              <a:rPr lang="en-US" dirty="0" smtClean="0"/>
              <a:t>responsible for an assignable activity</a:t>
            </a:r>
          </a:p>
          <a:p>
            <a:pPr lvl="1"/>
            <a:r>
              <a:rPr lang="en-US" dirty="0" smtClean="0"/>
              <a:t>Audit – generate activities related to</a:t>
            </a:r>
            <a:br>
              <a:rPr lang="en-US" dirty="0" smtClean="0"/>
            </a:br>
            <a:r>
              <a:rPr lang="en-US" dirty="0" smtClean="0"/>
              <a:t>audits</a:t>
            </a:r>
          </a:p>
          <a:p>
            <a:pPr lvl="1"/>
            <a:r>
              <a:rPr lang="en-US" dirty="0" err="1" smtClean="0"/>
              <a:t>EventMessage</a:t>
            </a:r>
            <a:r>
              <a:rPr lang="en-US" dirty="0" smtClean="0"/>
              <a:t> </a:t>
            </a:r>
            <a:r>
              <a:rPr lang="en-US" dirty="0"/>
              <a:t>– Execute logic </a:t>
            </a:r>
            <a:r>
              <a:rPr lang="en-US" dirty="0" smtClean="0"/>
              <a:t/>
            </a:r>
            <a:br>
              <a:rPr lang="en-US" dirty="0" smtClean="0"/>
            </a:br>
            <a:r>
              <a:rPr lang="en-US" dirty="0" smtClean="0"/>
              <a:t>when </a:t>
            </a:r>
            <a:r>
              <a:rPr lang="en-US" dirty="0"/>
              <a:t>event occurs which is </a:t>
            </a:r>
            <a:r>
              <a:rPr lang="en-US" dirty="0" smtClean="0"/>
              <a:t>relevant</a:t>
            </a:r>
            <a:br>
              <a:rPr lang="en-US" dirty="0" smtClean="0"/>
            </a:br>
            <a:r>
              <a:rPr lang="en-US" dirty="0" smtClean="0"/>
              <a:t>to </a:t>
            </a:r>
            <a:r>
              <a:rPr lang="en-US" dirty="0"/>
              <a:t>integration point (such as data being sent to or received from external system</a:t>
            </a:r>
            <a:r>
              <a:rPr lang="en-US" dirty="0" smtClean="0"/>
              <a:t>)</a:t>
            </a:r>
          </a:p>
          <a:p>
            <a:pPr lvl="1"/>
            <a:r>
              <a:rPr lang="en-US" dirty="0"/>
              <a:t>Exception – Specifies an action to </a:t>
            </a:r>
            <a:r>
              <a:rPr lang="en-US" dirty="0" smtClean="0"/>
              <a:t> take </a:t>
            </a:r>
            <a:r>
              <a:rPr lang="en-US" dirty="0"/>
              <a:t>if an Activity or Job is overdue and enters the escalated </a:t>
            </a:r>
            <a:r>
              <a:rPr lang="en-US" dirty="0" smtClean="0"/>
              <a:t>state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805" y="952500"/>
            <a:ext cx="3163910" cy="335280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15314</TotalTime>
  <Words>1277</Words>
  <Application>Microsoft Office PowerPoint</Application>
  <PresentationFormat>On-screen Show (4:3)</PresentationFormat>
  <Paragraphs>165</Paragraphs>
  <Slides>18</Slides>
  <Notes>17</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2_test-template</vt:lpstr>
      <vt:lpstr>1_test-template</vt:lpstr>
      <vt:lpstr>3_test-template</vt:lpstr>
      <vt:lpstr>Introduction to PolicyCenter Configuration</vt:lpstr>
      <vt:lpstr>Lesson objectives</vt:lpstr>
      <vt:lpstr>Lesson outline</vt:lpstr>
      <vt:lpstr>PolicyCenter user interface</vt:lpstr>
      <vt:lpstr>PolicyCenter job wizards</vt:lpstr>
      <vt:lpstr>Product-model-specific widgets (examples)</vt:lpstr>
      <vt:lpstr>Lesson outline</vt:lpstr>
      <vt:lpstr>PolicyCenter business rules</vt:lpstr>
      <vt:lpstr>Business rule sets (1)</vt:lpstr>
      <vt:lpstr>Business rule sets (2)</vt:lpstr>
      <vt:lpstr>Lesson outline</vt:lpstr>
      <vt:lpstr>Resource files edited in PolicyCenter</vt:lpstr>
      <vt:lpstr>Do not do these in production mode</vt:lpstr>
      <vt:lpstr>Dev mode vs. production mode</vt:lpstr>
      <vt:lpstr>Viewing Studio configuration changes</vt:lpstr>
      <vt:lpstr>Setting server modes</vt:lpstr>
      <vt:lpstr>Lesson objectives review</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ClaimCenter Configuration</dc:title>
  <dc:creator>Kashmira Shukla</dc:creator>
  <cp:lastModifiedBy>kshukla</cp:lastModifiedBy>
  <cp:revision>1814</cp:revision>
  <dcterms:created xsi:type="dcterms:W3CDTF">2007-08-02T20:13:16Z</dcterms:created>
  <dcterms:modified xsi:type="dcterms:W3CDTF">2013-11-22T21:35:08Z</dcterms:modified>
  <cp:category>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