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9" r:id="rId1"/>
    <p:sldMasterId id="2147483879" r:id="rId2"/>
    <p:sldMasterId id="2147483891" r:id="rId3"/>
  </p:sldMasterIdLst>
  <p:notesMasterIdLst>
    <p:notesMasterId r:id="rId23"/>
  </p:notesMasterIdLst>
  <p:handoutMasterIdLst>
    <p:handoutMasterId r:id="rId24"/>
  </p:handoutMasterIdLst>
  <p:sldIdLst>
    <p:sldId id="1192" r:id="rId4"/>
    <p:sldId id="1299" r:id="rId5"/>
    <p:sldId id="1555" r:id="rId6"/>
    <p:sldId id="1632" r:id="rId7"/>
    <p:sldId id="1672" r:id="rId8"/>
    <p:sldId id="1630" r:id="rId9"/>
    <p:sldId id="1590" r:id="rId10"/>
    <p:sldId id="1676" r:id="rId11"/>
    <p:sldId id="1671" r:id="rId12"/>
    <p:sldId id="1683" r:id="rId13"/>
    <p:sldId id="1684" r:id="rId14"/>
    <p:sldId id="1677" r:id="rId15"/>
    <p:sldId id="1678" r:id="rId16"/>
    <p:sldId id="1669" r:id="rId17"/>
    <p:sldId id="1680" r:id="rId18"/>
    <p:sldId id="1551" r:id="rId19"/>
    <p:sldId id="1689" r:id="rId20"/>
    <p:sldId id="1690" r:id="rId21"/>
    <p:sldId id="1699" r:id="rId22"/>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D33941"/>
    <a:srgbClr val="04628C"/>
    <a:srgbClr val="FF0000"/>
    <a:srgbClr val="FFFF66"/>
    <a:srgbClr val="DDDDDD"/>
    <a:srgbClr val="009900"/>
    <a:srgbClr val="FFCC99"/>
    <a:srgbClr val="FFCC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11" autoAdjust="0"/>
    <p:restoredTop sz="57168" autoAdjust="0"/>
  </p:normalViewPr>
  <p:slideViewPr>
    <p:cSldViewPr snapToGrid="0">
      <p:cViewPr>
        <p:scale>
          <a:sx n="100" d="100"/>
          <a:sy n="100" d="100"/>
        </p:scale>
        <p:origin x="-492" y="1164"/>
      </p:cViewPr>
      <p:guideLst>
        <p:guide orient="horz" pos="2160"/>
        <p:guide pos="2880"/>
      </p:guideLst>
    </p:cSldViewPr>
  </p:slideViewPr>
  <p:outlineViewPr>
    <p:cViewPr>
      <p:scale>
        <a:sx n="25" d="100"/>
        <a:sy n="25" d="100"/>
      </p:scale>
      <p:origin x="0" y="0"/>
    </p:cViewPr>
    <p:sldLst>
      <p:sld r:id="rId1" collapse="1"/>
    </p:sldLst>
  </p:outlineViewPr>
  <p:notesTextViewPr>
    <p:cViewPr>
      <p:scale>
        <a:sx n="130" d="100"/>
        <a:sy n="130" d="100"/>
      </p:scale>
      <p:origin x="0" y="0"/>
    </p:cViewPr>
  </p:notesTextViewPr>
  <p:sorterViewPr>
    <p:cViewPr>
      <p:scale>
        <a:sx n="66" d="100"/>
        <a:sy n="66" d="100"/>
      </p:scale>
      <p:origin x="0" y="0"/>
    </p:cViewPr>
  </p:sorterViewPr>
  <p:notesViewPr>
    <p:cSldViewPr snapToGrid="0">
      <p:cViewPr varScale="1">
        <p:scale>
          <a:sx n="99" d="100"/>
          <a:sy n="99" d="100"/>
        </p:scale>
        <p:origin x="-2616" y="-102"/>
      </p:cViewPr>
      <p:guideLst>
        <p:guide orient="horz" pos="2928"/>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324F8197-64F2-45A1-8D56-A7A9AC71B22F}" type="slidenum">
              <a:rPr lang="en-US" altLang="en-US"/>
              <a:pPr>
                <a:defRPr/>
              </a:pPr>
              <a:t>‹#›</a:t>
            </a:fld>
            <a:endParaRPr lang="en-US" altLang="en-US" dirty="0"/>
          </a:p>
        </p:txBody>
      </p:sp>
    </p:spTree>
    <p:extLst>
      <p:ext uri="{BB962C8B-B14F-4D97-AF65-F5344CB8AC3E}">
        <p14:creationId xmlns:p14="http://schemas.microsoft.com/office/powerpoint/2010/main" xmlns="" val="3339235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35845" name="ModuleNumber" hidden="1"/>
          <p:cNvSpPr>
            <a:spLocks noChangeArrowheads="1"/>
          </p:cNvSpPr>
          <p:nvPr/>
        </p:nvSpPr>
        <p:spPr bwMode="auto">
          <a:xfrm>
            <a:off x="4157663" y="320675"/>
            <a:ext cx="2551112" cy="15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11A708EF-69C6-472C-BA65-C801B02B02C0}"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35846" name="Line 18"/>
          <p:cNvSpPr>
            <a:spLocks noChangeShapeType="1"/>
          </p:cNvSpPr>
          <p:nvPr/>
        </p:nvSpPr>
        <p:spPr bwMode="auto">
          <a:xfrm>
            <a:off x="406400" y="8905875"/>
            <a:ext cx="6069013" cy="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Introduction to PolicyCenter Configuration - </a:t>
            </a:r>
            <a:fld id="{345FCF83-37A4-4DF4-AD39-6DF4EF5DE501}" type="slidenum">
              <a:rPr lang="en-US" altLang="en-US"/>
              <a:pPr>
                <a:defRPr/>
              </a:pPr>
              <a:t>‹#›</a:t>
            </a:fld>
            <a:endParaRPr lang="en-US" altLang="en-US"/>
          </a:p>
        </p:txBody>
      </p:sp>
    </p:spTree>
    <p:extLst>
      <p:ext uri="{BB962C8B-B14F-4D97-AF65-F5344CB8AC3E}">
        <p14:creationId xmlns:p14="http://schemas.microsoft.com/office/powerpoint/2010/main" xmlns="" val="3962068635"/>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164A30F8-EC6D-43E9-A8E7-F8E8BDCEF4F3}"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36868" name="Rectangle 2"/>
          <p:cNvSpPr>
            <a:spLocks noGrp="1" noRot="1" noChangeAspect="1" noChangeArrowheads="1" noTextEdit="1"/>
          </p:cNvSpPr>
          <p:nvPr>
            <p:ph type="sldImg"/>
          </p:nvPr>
        </p:nvSpPr>
        <p:spPr>
          <a:xfrm>
            <a:off x="715963" y="630238"/>
            <a:ext cx="5430837" cy="4073525"/>
          </a:xfrm>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1000"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pPr eaLnBrk="1" hangingPunct="1"/>
            <a:endParaRPr lang="en-US" sz="1000" dirty="0" smtClean="0"/>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65024413-CD56-45F3-98C4-E7E8BEB6FD97}"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Every coverable has its own entity and is stored in its own table. For example, personal vehicles on a personal auto policy are stored in the </a:t>
            </a:r>
            <a:r>
              <a:rPr lang="en-US" dirty="0" err="1" smtClean="0"/>
              <a:t>PersonalVehicle</a:t>
            </a:r>
            <a:r>
              <a:rPr lang="en-US" dirty="0" smtClean="0"/>
              <a:t> entity. Business vehicles on a business auto policy are stored in the </a:t>
            </a:r>
            <a:r>
              <a:rPr lang="en-US" dirty="0" err="1" smtClean="0"/>
              <a:t>BusinessVehicle</a:t>
            </a:r>
            <a:r>
              <a:rPr lang="en-US" dirty="0" smtClean="0"/>
              <a:t> entity.</a:t>
            </a:r>
          </a:p>
          <a:p>
            <a:pPr eaLnBrk="1" hangingPunct="1"/>
            <a:r>
              <a:rPr lang="en-US" dirty="0" smtClean="0"/>
              <a:t>Every policy line also has a "&lt;line&gt;Line" coverable table (such as "</a:t>
            </a:r>
            <a:r>
              <a:rPr lang="en-US" dirty="0" err="1" smtClean="0"/>
              <a:t>PersonalAutoLine</a:t>
            </a:r>
            <a:r>
              <a:rPr lang="en-US" dirty="0" smtClean="0"/>
              <a:t>" or "</a:t>
            </a:r>
            <a:r>
              <a:rPr lang="en-US" dirty="0" err="1" smtClean="0"/>
              <a:t>BusinessAutoLine</a:t>
            </a:r>
            <a:r>
              <a:rPr lang="en-US" dirty="0" smtClean="0"/>
              <a:t>"). This coverable is used to represent the policy holder for </a:t>
            </a:r>
            <a:r>
              <a:rPr lang="en-US" dirty="0" err="1" smtClean="0"/>
              <a:t>coverages</a:t>
            </a:r>
            <a:r>
              <a:rPr lang="en-US" dirty="0" smtClean="0"/>
              <a:t> that cover the policy holder, such as liability </a:t>
            </a:r>
            <a:r>
              <a:rPr lang="en-US" dirty="0" err="1" smtClean="0"/>
              <a:t>coverages</a:t>
            </a:r>
            <a:r>
              <a:rPr lang="en-US" dirty="0" smtClean="0"/>
              <a:t>. So there is a single "</a:t>
            </a:r>
            <a:r>
              <a:rPr lang="en-US" dirty="0" err="1" smtClean="0"/>
              <a:t>PolicyLine</a:t>
            </a:r>
            <a:r>
              <a:rPr lang="en-US" dirty="0" smtClean="0"/>
              <a:t>" entity, which ties together the various policy content entities, and one "&lt;line&gt;Line" table for each policy, which stores </a:t>
            </a:r>
            <a:r>
              <a:rPr lang="en-US" dirty="0" err="1" smtClean="0"/>
              <a:t>coverages</a:t>
            </a:r>
            <a:r>
              <a:rPr lang="en-US" dirty="0" smtClean="0"/>
              <a:t> that cover the policy holder.</a:t>
            </a:r>
          </a:p>
          <a:p>
            <a:r>
              <a:rPr lang="en-US" dirty="0" smtClean="0"/>
              <a:t>Every coverable has its own table, and in addition, it also has a separate coverage table which is named the name of the coverable plus "</a:t>
            </a:r>
            <a:r>
              <a:rPr lang="en-US" dirty="0" err="1" smtClean="0"/>
              <a:t>cov</a:t>
            </a:r>
            <a:r>
              <a:rPr lang="en-US" dirty="0" smtClean="0"/>
              <a:t>" specified as </a:t>
            </a:r>
            <a:r>
              <a:rPr lang="en-US" i="1" dirty="0" err="1" smtClean="0"/>
              <a:t>coverable</a:t>
            </a:r>
            <a:r>
              <a:rPr lang="en-US" dirty="0" err="1" smtClean="0"/>
              <a:t>Cov</a:t>
            </a:r>
            <a:r>
              <a:rPr lang="en-US" dirty="0" smtClean="0"/>
              <a:t> above. So, for example, the vehicle coverable for personal auto has a </a:t>
            </a:r>
            <a:r>
              <a:rPr lang="en-US" dirty="0" err="1" smtClean="0"/>
              <a:t>PersonalVehicle</a:t>
            </a:r>
            <a:r>
              <a:rPr lang="en-US" dirty="0" smtClean="0"/>
              <a:t> table (the coverable) and a </a:t>
            </a:r>
            <a:r>
              <a:rPr lang="en-US" dirty="0" err="1" smtClean="0"/>
              <a:t>PersonalVehicleCov</a:t>
            </a:r>
            <a:r>
              <a:rPr lang="en-US" dirty="0" smtClean="0"/>
              <a:t> table (</a:t>
            </a:r>
            <a:r>
              <a:rPr lang="en-US" dirty="0" err="1" smtClean="0"/>
              <a:t>coverableCov</a:t>
            </a:r>
            <a:r>
              <a:rPr lang="en-US" dirty="0" smtClean="0"/>
              <a:t>). </a:t>
            </a:r>
          </a:p>
          <a:p>
            <a:r>
              <a:rPr lang="en-US" dirty="0" smtClean="0"/>
              <a:t>"Coverable" means "the database name for the coverage". It gets used as the name for the coverable table, and it plus "</a:t>
            </a:r>
            <a:r>
              <a:rPr lang="en-US" dirty="0" err="1" smtClean="0"/>
              <a:t>Cov</a:t>
            </a:r>
            <a:r>
              <a:rPr lang="en-US" dirty="0" smtClean="0"/>
              <a:t>" gets used for the name of the coverage table. It would be difficult to show every policy line and all the tables you would find for every policy line. So this is a generic view of the possible tables.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29399654-5673-45DA-BE52-DBC0DC094045}"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Every policy line has a "&lt;</a:t>
            </a:r>
            <a:r>
              <a:rPr lang="en-US" dirty="0" err="1" smtClean="0"/>
              <a:t>lineAbbr</a:t>
            </a:r>
            <a:r>
              <a:rPr lang="en-US" dirty="0" smtClean="0"/>
              <a:t>&gt;Cost" entity for storing costs and a "&lt;</a:t>
            </a:r>
            <a:r>
              <a:rPr lang="en-US" dirty="0" err="1" smtClean="0"/>
              <a:t>lineAbbr</a:t>
            </a:r>
            <a:r>
              <a:rPr lang="en-US" dirty="0" smtClean="0"/>
              <a:t>&gt;Transaction" entity for storing transactions. For example, the personal auto line entity uses the </a:t>
            </a:r>
            <a:r>
              <a:rPr lang="en-US" dirty="0" err="1" smtClean="0"/>
              <a:t>PACost</a:t>
            </a:r>
            <a:r>
              <a:rPr lang="en-US" dirty="0" smtClean="0"/>
              <a:t> and </a:t>
            </a:r>
            <a:r>
              <a:rPr lang="en-US" dirty="0" err="1" smtClean="0"/>
              <a:t>PATransaction</a:t>
            </a:r>
            <a:r>
              <a:rPr lang="en-US" dirty="0" smtClean="0"/>
              <a:t> entities.</a:t>
            </a:r>
          </a:p>
          <a:p>
            <a:pPr eaLnBrk="1" hangingPunct="1"/>
            <a:r>
              <a:rPr lang="en-US" dirty="0" smtClean="0"/>
              <a:t>A cost</a:t>
            </a:r>
            <a:r>
              <a:rPr lang="en-US" i="1" dirty="0" smtClean="0"/>
              <a:t> </a:t>
            </a:r>
            <a:r>
              <a:rPr lang="en-US" dirty="0" smtClean="0"/>
              <a:t>represents a unit of price, for a specific combination of policy elements, for a specific period of (effective) time, which should not be broken up any further. The </a:t>
            </a:r>
            <a:r>
              <a:rPr lang="en-US" dirty="0" err="1" smtClean="0"/>
              <a:t>PolicyCenter</a:t>
            </a:r>
            <a:r>
              <a:rPr lang="en-US" dirty="0" smtClean="0"/>
              <a:t> demonstration rating system (in development environments) or an external rating system (in production environments) returns the costs including the effective periods and any pro-rated amounts. Costs attach directly to things that have a price, such as a </a:t>
            </a:r>
            <a:r>
              <a:rPr lang="en-US" dirty="0" err="1" smtClean="0"/>
              <a:t>PersonalVehicle</a:t>
            </a:r>
            <a:r>
              <a:rPr lang="en-US" dirty="0" smtClean="0"/>
              <a:t> or a </a:t>
            </a:r>
            <a:r>
              <a:rPr lang="en-US" dirty="0" err="1" smtClean="0"/>
              <a:t>PersonalAutoCov</a:t>
            </a:r>
            <a:r>
              <a:rPr lang="en-US" dirty="0" smtClean="0"/>
              <a:t> or a join between the two. There is a separate cost table for each line and there are subtypes of that basic cost for each type of cost.</a:t>
            </a:r>
          </a:p>
          <a:p>
            <a:pPr eaLnBrk="1" hangingPunct="1"/>
            <a:r>
              <a:rPr lang="en-US" dirty="0" smtClean="0"/>
              <a:t>A transaction</a:t>
            </a:r>
            <a:r>
              <a:rPr lang="en-US" i="1" dirty="0" smtClean="0"/>
              <a:t> </a:t>
            </a:r>
            <a:r>
              <a:rPr lang="en-US" dirty="0" smtClean="0"/>
              <a:t>represents a line item in a running log of pricing changes. Transactions live off the policy period and point to the costs that they offset or onset. </a:t>
            </a:r>
            <a:r>
              <a:rPr lang="en-US" i="1" dirty="0" smtClean="0"/>
              <a:t>Onset </a:t>
            </a:r>
            <a:r>
              <a:rPr lang="en-US" dirty="0" smtClean="0"/>
              <a:t>transactions point to costs in the same period, while </a:t>
            </a:r>
            <a:r>
              <a:rPr lang="en-US" i="1" dirty="0" smtClean="0"/>
              <a:t>offset </a:t>
            </a:r>
            <a:r>
              <a:rPr lang="en-US" dirty="0" smtClean="0"/>
              <a:t>transactions point to a cost in the based-on period.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F7C5F9F0-370E-4327-B613-53C565711597}"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There are six additional entities related to policy contents which are general to the entire application and do not have coverable-specific or line-specific versions.</a:t>
            </a:r>
          </a:p>
          <a:p>
            <a:pPr eaLnBrk="1" hangingPunct="1"/>
            <a:r>
              <a:rPr lang="en-US" dirty="0" smtClean="0"/>
              <a:t>Three of the entities are child entities to </a:t>
            </a:r>
            <a:r>
              <a:rPr lang="en-US" dirty="0" err="1" smtClean="0"/>
              <a:t>PolicyLine</a:t>
            </a:r>
            <a:r>
              <a:rPr lang="en-US" dirty="0" smtClean="0"/>
              <a:t>:</a:t>
            </a:r>
          </a:p>
          <a:p>
            <a:pPr lvl="1" eaLnBrk="1" hangingPunct="1"/>
            <a:r>
              <a:rPr lang="en-US" dirty="0" err="1" smtClean="0"/>
              <a:t>PolicyLineAnswer</a:t>
            </a:r>
            <a:r>
              <a:rPr lang="en-US" dirty="0" smtClean="0"/>
              <a:t> - This entity stores answers to questions in location and supplemental question sets. (Answers to pre-qualification question sets are stored in the </a:t>
            </a:r>
            <a:r>
              <a:rPr lang="en-US" dirty="0" err="1" smtClean="0"/>
              <a:t>PeriodAnswer</a:t>
            </a:r>
            <a:r>
              <a:rPr lang="en-US" dirty="0" smtClean="0"/>
              <a:t> entity, which is discussed later.)</a:t>
            </a:r>
          </a:p>
          <a:p>
            <a:pPr lvl="1" eaLnBrk="1" hangingPunct="1"/>
            <a:r>
              <a:rPr lang="en-US" dirty="0" smtClean="0"/>
              <a:t>Modifier - This entity stores modifiers for all policy lines. (Recall that a modifier is a value used by the rating engine to adjust the policy premium, or some portion of it.) There is a "&lt;</a:t>
            </a:r>
            <a:r>
              <a:rPr lang="en-US" dirty="0" err="1" smtClean="0"/>
              <a:t>lineAbbr</a:t>
            </a:r>
            <a:r>
              <a:rPr lang="en-US" dirty="0" smtClean="0"/>
              <a:t>&gt;Modifier" entity for each line (such as </a:t>
            </a:r>
            <a:r>
              <a:rPr lang="en-US" dirty="0" err="1" smtClean="0"/>
              <a:t>PAModifier</a:t>
            </a:r>
            <a:r>
              <a:rPr lang="en-US" dirty="0" smtClean="0"/>
              <a:t>), but these are subtypes of the Modifier entity.</a:t>
            </a:r>
          </a:p>
          <a:p>
            <a:pPr lvl="1" eaLnBrk="1" hangingPunct="1"/>
            <a:r>
              <a:rPr lang="en-US" dirty="0" err="1" smtClean="0"/>
              <a:t>RateFactor</a:t>
            </a:r>
            <a:r>
              <a:rPr lang="en-US" dirty="0" smtClean="0"/>
              <a:t> - This entity stores rate factors for schedule rate modifiers. (Recall that a schedule rate is a special type of modifier which captures judgment of the underwriter (as opposed to fact). It consists of one or more decimal values, each of which is constrained to a given range.)</a:t>
            </a:r>
          </a:p>
          <a:p>
            <a:pPr eaLnBrk="1" hangingPunct="1"/>
            <a:r>
              <a:rPr lang="en-US" dirty="0" smtClean="0"/>
              <a:t>Three of the entities can be thought of as policy contents but do not have extensive line-specific information and therefore are connected to the PolicyPeriod entity:</a:t>
            </a:r>
          </a:p>
          <a:p>
            <a:pPr lvl="1" eaLnBrk="1" hangingPunct="1"/>
            <a:r>
              <a:rPr lang="en-US" dirty="0" err="1" smtClean="0"/>
              <a:t>PolicyContact</a:t>
            </a:r>
            <a:r>
              <a:rPr lang="en-US" dirty="0" smtClean="0"/>
              <a:t> - This entity stores contacts listed on the policy. It is linked to the </a:t>
            </a:r>
            <a:r>
              <a:rPr lang="en-US" dirty="0" err="1" smtClean="0"/>
              <a:t>AccountContact</a:t>
            </a:r>
            <a:r>
              <a:rPr lang="en-US" dirty="0" smtClean="0"/>
              <a:t> entity. (When a policy is created, account contacts are copied over to the policy and become </a:t>
            </a:r>
            <a:r>
              <a:rPr lang="en-US" dirty="0" err="1" smtClean="0"/>
              <a:t>PolicyContacts</a:t>
            </a:r>
            <a:r>
              <a:rPr lang="en-US" dirty="0" smtClean="0"/>
              <a:t>.)</a:t>
            </a:r>
          </a:p>
          <a:p>
            <a:pPr lvl="1" eaLnBrk="1" hangingPunct="1"/>
            <a:r>
              <a:rPr lang="en-US" dirty="0" err="1" smtClean="0"/>
              <a:t>PolicyLocation</a:t>
            </a:r>
            <a:r>
              <a:rPr lang="en-US" dirty="0" smtClean="0"/>
              <a:t> - This entity stores locations listed on the policy. It is linked to the </a:t>
            </a:r>
            <a:r>
              <a:rPr lang="en-US" dirty="0" err="1" smtClean="0"/>
              <a:t>AccountLocation</a:t>
            </a:r>
            <a:r>
              <a:rPr lang="en-US" dirty="0" smtClean="0"/>
              <a:t> entity. (When a policy is created, account locations are copied over to the policy and become </a:t>
            </a:r>
            <a:r>
              <a:rPr lang="en-US" dirty="0" err="1" smtClean="0"/>
              <a:t>PolicyLocations</a:t>
            </a:r>
            <a:r>
              <a:rPr lang="en-US" dirty="0" smtClean="0"/>
              <a:t>.)</a:t>
            </a:r>
          </a:p>
          <a:p>
            <a:pPr lvl="1" eaLnBrk="1" hangingPunct="1"/>
            <a:r>
              <a:rPr lang="en-US" dirty="0" smtClean="0"/>
              <a:t>Form - This entity stores forms. (Recall that a form is a physical document stored in a separate system which details some aspect of the policy, such as declaration sheets summarizing all exposures and coverages.)</a:t>
            </a:r>
          </a:p>
          <a:p>
            <a:pPr lvl="1" eaLnBrk="1" hangingPunct="1"/>
            <a:endParaRPr lang="en-US" dirty="0" smtClean="0"/>
          </a:p>
          <a:p>
            <a:pPr lvl="1"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45E44F03-BF4F-45D2-AD48-C7EBCC104074}"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Every policy transaction (such as a submission, change, or renewal) is managed by a job. This work is captured in a series of entities connected to PolicyPeriod and/or Policy.</a:t>
            </a:r>
          </a:p>
          <a:p>
            <a:pPr lvl="1" eaLnBrk="1" hangingPunct="1"/>
            <a:r>
              <a:rPr lang="en-US" dirty="0" smtClean="0"/>
              <a:t>The Job entity tracks the work needed to be done for each policy transaction.</a:t>
            </a:r>
          </a:p>
          <a:p>
            <a:pPr lvl="1" eaLnBrk="1" hangingPunct="1"/>
            <a:r>
              <a:rPr lang="en-US" dirty="0" smtClean="0"/>
              <a:t>The </a:t>
            </a:r>
            <a:r>
              <a:rPr lang="en-US" dirty="0" err="1" smtClean="0"/>
              <a:t>PeriodAnswer</a:t>
            </a:r>
            <a:r>
              <a:rPr lang="en-US" dirty="0" smtClean="0"/>
              <a:t> entity stores answers for any pre-qualification question set questions. (Supplemental and location question set answers are stored in the </a:t>
            </a:r>
            <a:r>
              <a:rPr lang="en-US" dirty="0" err="1" smtClean="0"/>
              <a:t>PolicyLineAnswer</a:t>
            </a:r>
            <a:r>
              <a:rPr lang="en-US" dirty="0" smtClean="0"/>
              <a:t> entity.)</a:t>
            </a:r>
          </a:p>
          <a:p>
            <a:pPr lvl="1" eaLnBrk="1" hangingPunct="1"/>
            <a:r>
              <a:rPr lang="en-US" dirty="0" smtClean="0"/>
              <a:t>The Workflow entity tracks any workflows needed for the policy period(s) to be created by the job.</a:t>
            </a:r>
          </a:p>
          <a:p>
            <a:pPr lvl="1" eaLnBrk="1" hangingPunct="1"/>
            <a:r>
              <a:rPr lang="en-US" dirty="0" smtClean="0"/>
              <a:t>The </a:t>
            </a:r>
            <a:r>
              <a:rPr lang="en-US" dirty="0" err="1" smtClean="0"/>
              <a:t>UWIssue</a:t>
            </a:r>
            <a:r>
              <a:rPr lang="en-US" dirty="0" smtClean="0"/>
              <a:t> entity stores policy evaluation issues. (Recall that an evaluation issue is a record that identifies risk information relevant to a submission or renewal.)</a:t>
            </a:r>
          </a:p>
          <a:p>
            <a:pPr lvl="1" eaLnBrk="1" hangingPunct="1"/>
            <a:r>
              <a:rPr lang="en-US" dirty="0" smtClean="0"/>
              <a:t>The Activity entity stores activities that must be completed in order to complete the policy transaction.</a:t>
            </a:r>
          </a:p>
          <a:p>
            <a:pPr eaLnBrk="1" hangingPunct="1"/>
            <a:r>
              <a:rPr lang="en-US" dirty="0" smtClean="0"/>
              <a:t>Both jobs and activities are associated to users and groups. This is discussed in the following slides.</a:t>
            </a:r>
          </a:p>
          <a:p>
            <a:pPr lvl="1"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593461BB-9E97-4541-967F-C7823A4F9BB7}"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There are two types of ownership in PolicyCenter:</a:t>
            </a:r>
          </a:p>
          <a:p>
            <a:pPr lvl="1" eaLnBrk="1" hangingPunct="1"/>
            <a:r>
              <a:rPr lang="en-US" dirty="0" smtClean="0"/>
              <a:t>Activity ownership - The object is owned by a single user. That user is the only user responsible for the object. This occurs only for activities.</a:t>
            </a:r>
          </a:p>
          <a:p>
            <a:pPr lvl="1" eaLnBrk="1" hangingPunct="1"/>
            <a:r>
              <a:rPr lang="en-US" dirty="0" smtClean="0"/>
              <a:t>Role ownership - The object is owned by multiple users. Each user has a role on the object (such as "underwriter" or "producer"). Typically, the user is assigned activities based on the role he or she has on the object. (For example, a "review risk analysis" activity for a renewal job could be assigned to the user who has the role of underwriter for that job.)</a:t>
            </a:r>
          </a:p>
          <a:p>
            <a:pPr eaLnBrk="1" hangingPunct="1"/>
            <a:r>
              <a:rPr lang="en-US" dirty="0" smtClean="0"/>
              <a:t>The User and Group entities store PolicyCenter users and groups. Because each activity is owned by a single user/group combination, the Activity entity connects directly to User and Group.</a:t>
            </a:r>
          </a:p>
          <a:p>
            <a:pPr eaLnBrk="1" hangingPunct="1"/>
            <a:r>
              <a:rPr lang="en-US" dirty="0" smtClean="0"/>
              <a:t>The </a:t>
            </a:r>
            <a:r>
              <a:rPr lang="en-US" dirty="0" err="1" smtClean="0"/>
              <a:t>UserRoleAssignment</a:t>
            </a:r>
            <a:r>
              <a:rPr lang="en-US" dirty="0" smtClean="0"/>
              <a:t> entity is join entity which connects a job, policy, or account to a user/group combination. It also specifies the role that the selected user has for the job, policy, or account. Because each job, policy, or account can be owned by multiple user/group combinations, each with its own role, the Job, Policy, and Account entities connect to the User and Group entities through the </a:t>
            </a:r>
            <a:r>
              <a:rPr lang="en-US" dirty="0" err="1" smtClean="0"/>
              <a:t>UserRoleAssignment</a:t>
            </a:r>
            <a:r>
              <a:rPr lang="en-US" dirty="0" smtClean="0"/>
              <a:t> entity.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5838B355-D2E9-40C7-BBFC-905728231A5A}"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Finally, the remaining primary entities detail information about the account. This includes:</a:t>
            </a:r>
          </a:p>
          <a:p>
            <a:pPr lvl="1" eaLnBrk="1" hangingPunct="1"/>
            <a:r>
              <a:rPr lang="en-US" dirty="0" smtClean="0"/>
              <a:t>Contact - This entity stores information about contacts.</a:t>
            </a:r>
          </a:p>
          <a:p>
            <a:pPr lvl="1" eaLnBrk="1" hangingPunct="1"/>
            <a:r>
              <a:rPr lang="en-US" dirty="0" err="1" smtClean="0"/>
              <a:t>AccountContact</a:t>
            </a:r>
            <a:r>
              <a:rPr lang="en-US" dirty="0" smtClean="0"/>
              <a:t> - This entity links a contact to an account. When a policy is created for a given account, the account contacts are transferred to the policy as </a:t>
            </a:r>
            <a:r>
              <a:rPr lang="en-US" dirty="0" err="1" smtClean="0"/>
              <a:t>PolicyContacts</a:t>
            </a:r>
            <a:r>
              <a:rPr lang="en-US" dirty="0" smtClean="0"/>
              <a:t>.</a:t>
            </a:r>
          </a:p>
          <a:p>
            <a:pPr lvl="1" eaLnBrk="1" hangingPunct="1"/>
            <a:r>
              <a:rPr lang="en-US" dirty="0" err="1" smtClean="0"/>
              <a:t>AccountLocation</a:t>
            </a:r>
            <a:r>
              <a:rPr lang="en-US" dirty="0" smtClean="0"/>
              <a:t> - This entity specifies account locations. When a policy is created for a given account, the account locations are transferred to the policy as </a:t>
            </a:r>
            <a:r>
              <a:rPr lang="en-US" dirty="0" err="1" smtClean="0"/>
              <a:t>PolicyLocations</a:t>
            </a:r>
            <a:r>
              <a:rPr lang="en-US" dirty="0" smtClean="0"/>
              <a:t>.</a:t>
            </a:r>
          </a:p>
          <a:p>
            <a:pPr lvl="1" eaLnBrk="1" hangingPunct="1"/>
            <a:r>
              <a:rPr lang="en-US" dirty="0" err="1" smtClean="0"/>
              <a:t>AccountProducerCode</a:t>
            </a:r>
            <a:r>
              <a:rPr lang="en-US" dirty="0" smtClean="0"/>
              <a:t> – This entity specifies producer codes associated with the account. There is a foreign key called Producer Code from </a:t>
            </a:r>
            <a:r>
              <a:rPr lang="en-US" dirty="0" err="1" smtClean="0"/>
              <a:t>AccountProducerCode</a:t>
            </a:r>
            <a:r>
              <a:rPr lang="en-US" dirty="0" smtClean="0"/>
              <a:t> to </a:t>
            </a:r>
            <a:r>
              <a:rPr lang="en-US" dirty="0" err="1" smtClean="0"/>
              <a:t>ProducerCode</a:t>
            </a:r>
            <a:r>
              <a:rPr lang="en-US" dirty="0" smtClean="0"/>
              <a:t>.</a:t>
            </a:r>
          </a:p>
          <a:p>
            <a:pPr lvl="1" eaLnBrk="1" hangingPunct="1"/>
            <a:r>
              <a:rPr lang="en-US" dirty="0" smtClean="0"/>
              <a:t>Organization - This entity represents business entities external to the carrier which are not accounts (in other words, producer organizations).</a:t>
            </a:r>
          </a:p>
          <a:p>
            <a:pPr lvl="1" eaLnBrk="1" hangingPunct="1"/>
            <a:r>
              <a:rPr lang="en-US" dirty="0" err="1" smtClean="0"/>
              <a:t>ProducerCode</a:t>
            </a:r>
            <a:r>
              <a:rPr lang="en-US" dirty="0" smtClean="0"/>
              <a:t> - This entity </a:t>
            </a:r>
            <a:r>
              <a:rPr lang="en-US" dirty="0" smtClean="0"/>
              <a:t>connects each policy to an external organization (</a:t>
            </a:r>
            <a:r>
              <a:rPr lang="en-US" dirty="0" smtClean="0"/>
              <a:t>a producer) through a specific producer code. This information is passed to the billing system so that commissions for the policy can be tracked.</a:t>
            </a:r>
          </a:p>
          <a:p>
            <a:pPr lvl="1"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46C5DFCA-F54F-47C8-B788-25CF8A8FCFF8}"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80B27262-B0F3-43F3-BF2F-C787E9320C9C}"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b="1" dirty="0" smtClean="0"/>
              <a:t>Answers</a:t>
            </a:r>
          </a:p>
          <a:p>
            <a:pPr eaLnBrk="1" hangingPunct="1"/>
            <a:r>
              <a:rPr lang="en-US" dirty="0" smtClean="0"/>
              <a:t>1. 6 (Two policy lines X 3 </a:t>
            </a:r>
            <a:r>
              <a:rPr lang="en-US" dirty="0" err="1" smtClean="0"/>
              <a:t>coverables</a:t>
            </a:r>
            <a:r>
              <a:rPr lang="en-US" dirty="0" smtClean="0"/>
              <a:t> per line = 6 types of </a:t>
            </a:r>
            <a:r>
              <a:rPr lang="en-US" dirty="0" err="1" smtClean="0"/>
              <a:t>coverables</a:t>
            </a:r>
            <a:r>
              <a:rPr lang="en-US" dirty="0" smtClean="0"/>
              <a:t>. Each coverable is stored in its own entity.)</a:t>
            </a:r>
          </a:p>
          <a:p>
            <a:pPr eaLnBrk="1" hangingPunct="1"/>
            <a:r>
              <a:rPr lang="en-US" dirty="0" smtClean="0"/>
              <a:t>2. 6 (Each coverable has its own coverage table.)</a:t>
            </a:r>
          </a:p>
          <a:p>
            <a:pPr eaLnBrk="1" hangingPunct="1"/>
            <a:r>
              <a:rPr lang="en-US" dirty="0" smtClean="0"/>
              <a:t>3. 2 (Each policy line has its own Cost table.)</a:t>
            </a:r>
          </a:p>
          <a:p>
            <a:pPr eaLnBrk="1" hangingPunct="1"/>
            <a:r>
              <a:rPr lang="en-US" dirty="0" smtClean="0"/>
              <a:t>4. 1 (There is only one Rating Engine for the whole application.)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PolicyCenter Configuration - </a:t>
            </a:r>
            <a:fld id="{19C8E6D3-EAD8-4978-A7E4-70C7E2E6D45B}" type="slidenum">
              <a:rPr lang="en-US" altLang="en-US" sz="1200" b="0" smtClean="0">
                <a:solidFill>
                  <a:schemeClr val="tx1"/>
                </a:solidFill>
              </a:rPr>
              <a:pPr eaLnBrk="1" hangingPunct="1"/>
              <a:t>18</a:t>
            </a:fld>
            <a:endParaRPr lang="en-US" altLang="en-US" sz="1200" b="0" dirty="0" smtClean="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b="1" smtClean="0"/>
              <a:t>Answers</a:t>
            </a:r>
          </a:p>
          <a:p>
            <a:pPr eaLnBrk="1" hangingPunct="1"/>
            <a:r>
              <a:rPr lang="en-US" smtClean="0"/>
              <a:t>5. UserRoleAssignment is used to pair a user/group combination with an ownable object and a specific role on that object (such as "underwriter"). An individual user can have multiple roles .</a:t>
            </a:r>
          </a:p>
          <a:p>
            <a:pPr eaLnBrk="1" hangingPunct="1"/>
            <a:r>
              <a:rPr lang="en-US" smtClean="0"/>
              <a:t>6. Each activity is owned by only one user and group, and the owner has no role on that activity. Therefore, Activity does not need to connect to UserRoleAssignment.</a:t>
            </a:r>
          </a:p>
          <a:p>
            <a:pPr eaLnBrk="1" hangingPunct="1"/>
            <a:r>
              <a:rPr lang="en-US" smtClean="0"/>
              <a:t>7. Producers.</a:t>
            </a:r>
          </a:p>
          <a:p>
            <a:pPr lvl="1" eaLnBrk="1" hangingPunct="1">
              <a:buFontTx/>
              <a:buNone/>
            </a:pP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buClr>
                <a:prstClr val="black"/>
              </a:buClr>
              <a:defRPr/>
            </a:pPr>
            <a:r>
              <a:rPr lang="en-US" altLang="en-US" smtClean="0">
                <a:solidFill>
                  <a:prstClr val="white"/>
                </a:solidFill>
              </a:rPr>
              <a:t>	Notices - </a:t>
            </a:r>
            <a:fld id="{211C349A-83C9-44D0-A356-DBEB3FC715FC}" type="slidenum">
              <a:rPr lang="en-US" altLang="en-US" smtClean="0">
                <a:solidFill>
                  <a:prstClr val="white"/>
                </a:solidFill>
              </a:rPr>
              <a:pPr>
                <a:buClr>
                  <a:prstClr val="black"/>
                </a:buClr>
                <a:defRPr/>
              </a:pPr>
              <a:t>19</a:t>
            </a:fld>
            <a:endParaRPr lang="en-US" altLang="en-US" dirty="0" smtClean="0">
              <a:solidFill>
                <a:prstClr val="white"/>
              </a:solidFill>
            </a:endParaRPr>
          </a:p>
        </p:txBody>
      </p:sp>
      <p:sp>
        <p:nvSpPr>
          <p:cNvPr id="100355" name="SectionName"/>
          <p:cNvSpPr>
            <a:spLocks noGrp="1" noChangeArrowheads="1"/>
          </p:cNvSpPr>
          <p:nvPr>
            <p:ph type="hdr" sz="quarter"/>
          </p:nvPr>
        </p:nvSpPr>
        <p:spPr/>
        <p:txBody>
          <a:bodyPr/>
          <a:lstStyle/>
          <a:p>
            <a:pPr>
              <a:buClr>
                <a:prstClr val="black"/>
              </a:buClr>
              <a:defRPr/>
            </a:pPr>
            <a:r>
              <a:rPr lang="en-US" altLang="en-US" smtClean="0">
                <a:solidFill>
                  <a:prstClr val="white"/>
                </a:solidFill>
              </a:rPr>
              <a:t>	</a:t>
            </a:r>
            <a:endParaRPr lang="en-US" smtClean="0">
              <a:solidFill>
                <a:prstClr val="white"/>
              </a:solidFill>
            </a:endParaRPr>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
        <p:nvSpPr>
          <p:cNvPr id="6" name="Copyright"/>
          <p:cNvSpPr txBox="1">
            <a:spLocks noChangeArrowheads="1"/>
          </p:cNvSpPr>
          <p:nvPr/>
        </p:nvSpPr>
        <p:spPr bwMode="auto">
          <a:xfrm>
            <a:off x="433175" y="8913900"/>
            <a:ext cx="5951538" cy="261938"/>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defPPr>
              <a:defRPr lang="en-US"/>
            </a:defPPr>
            <a:lvl1pPr algn="l" defTabSz="931863" rtl="0" eaLnBrk="0" fontAlgn="base" hangingPunct="0">
              <a:spcBef>
                <a:spcPct val="0"/>
              </a:spcBef>
              <a:spcAft>
                <a:spcPct val="0"/>
              </a:spcAft>
              <a:buClrTx/>
              <a:tabLst>
                <a:tab pos="2743200" algn="ctr"/>
              </a:tabLst>
              <a:defRPr sz="2000" b="1" kern="1200">
                <a:solidFill>
                  <a:srgbClr val="FF0000"/>
                </a:solidFill>
                <a:latin typeface="Arial" charset="0"/>
                <a:ea typeface="+mn-ea"/>
                <a:cs typeface="+mn-cs"/>
              </a:defRPr>
            </a:lvl1pPr>
            <a:lvl2pPr marL="742950" indent="-28575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2pPr>
            <a:lvl3pPr marL="11430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3pPr>
            <a:lvl4pPr marL="16002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4pPr>
            <a:lvl5pPr marL="20574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5pPr>
            <a:lvl6pPr marL="25146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6pPr>
            <a:lvl7pPr marL="29718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7pPr>
            <a:lvl8pPr marL="34290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8pPr>
            <a:lvl9pPr marL="38862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9pPr>
          </a:lstStyle>
          <a:p>
            <a:pPr eaLnBrk="1" hangingPunct="1"/>
            <a:r>
              <a:rPr lang="en-US" altLang="en-US" sz="1200" b="0" smtClean="0">
                <a:solidFill>
                  <a:schemeClr val="tx1"/>
                </a:solidFill>
              </a:rPr>
              <a:t>	Introduction to PolicyCenter Configuration - </a:t>
            </a:r>
            <a:fld id="{19C8E6D3-EAD8-4978-A7E4-70C7E2E6D45B}" type="slidenum">
              <a:rPr lang="en-US" altLang="en-US" sz="1200" b="0" smtClean="0">
                <a:solidFill>
                  <a:schemeClr val="tx1"/>
                </a:solidFill>
              </a:rPr>
              <a:pPr eaLnBrk="1" hangingPunct="1"/>
              <a:t>19</a:t>
            </a:fld>
            <a:endParaRPr lang="en-US" altLang="en-US" sz="1200" b="0" dirty="0" smtClean="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F32127BC-208B-4C18-88B7-94B05C69D2B8}"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CE1ABF54-8E48-4449-9A3A-2E9A112DC40C}"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2E2F9927-7553-44C4-A02A-8990D44D74D4}"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39940" name="Rectangle 2"/>
          <p:cNvSpPr>
            <a:spLocks noGrp="1" noRot="1" noChangeAspect="1" noChangeArrowheads="1" noTextEdit="1"/>
          </p:cNvSpPr>
          <p:nvPr>
            <p:ph type="sldImg"/>
          </p:nvPr>
        </p:nvSpPr>
        <p:spPr>
          <a:xfrm>
            <a:off x="715963" y="630238"/>
            <a:ext cx="5432425" cy="4073525"/>
          </a:xfrm>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The Guidewire platform includes four main areas of technology. There is one area for configuring:</a:t>
            </a:r>
          </a:p>
          <a:p>
            <a:pPr lvl="1" eaLnBrk="1" hangingPunct="1"/>
            <a:r>
              <a:rPr lang="en-US" smtClean="0"/>
              <a:t>The data model, which defines the structure of the data.</a:t>
            </a:r>
          </a:p>
          <a:p>
            <a:pPr lvl="1" eaLnBrk="1" hangingPunct="1"/>
            <a:r>
              <a:rPr lang="en-US" smtClean="0"/>
              <a:t>The user interface, which defines the forms and fields the end user interacts with.</a:t>
            </a:r>
          </a:p>
          <a:p>
            <a:pPr lvl="1" eaLnBrk="1" hangingPunct="1"/>
            <a:r>
              <a:rPr lang="en-US" smtClean="0"/>
              <a:t>The business rules, which define and enforce business logic.</a:t>
            </a:r>
          </a:p>
          <a:p>
            <a:pPr lvl="1" eaLnBrk="1" hangingPunct="1"/>
            <a:r>
              <a:rPr lang="en-US" smtClean="0"/>
              <a:t>The integration APIs, which connect a given application to external applications, such as a reporting system or check printing system.</a:t>
            </a:r>
          </a:p>
          <a:p>
            <a:pPr eaLnBrk="1" hangingPunct="1"/>
            <a:r>
              <a:rPr lang="en-US" smtClean="0"/>
              <a:t>Every application uses this common technology to define its own data model, user interface, business rules, and integration APIs. Each application is distinct, but every application shares common abilities and configuration techniques with all the other applications.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25C75DC1-C18E-4148-8F03-58E8B43A1396}"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40964" name="Rectangle 2"/>
          <p:cNvSpPr>
            <a:spLocks noGrp="1" noRot="1" noChangeAspect="1" noChangeArrowheads="1" noTextEdit="1"/>
          </p:cNvSpPr>
          <p:nvPr>
            <p:ph type="sldImg"/>
          </p:nvPr>
        </p:nvSpPr>
        <p:spPr>
          <a:xfrm>
            <a:off x="715963" y="630238"/>
            <a:ext cx="5432425" cy="4073525"/>
          </a:xfrm>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The end user's perception of the data model is not identical to that of the actual data model. In some cases, objects that may appear to be stored in the same table are in fact stored in separate tables. (For example, a contact associated to an account and a contact associated to a policy are stored in separate tables, even if it is the same contact.) In other cases, objects that may appear to be stored in separate tables are in fact stored in the same table. (For a given coverable, the coverages and the coverage terms are stored in the same table.)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4D037562-C6A2-4F12-A388-26842E444610}"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The following data model diagrams represent logical relationships between entities, which may or may not translate to physical relationships. For example, if two entities have a one-to-many relationship, this may be reflected in the data model with a physical array key or through a query. If two relationships have a one-to-one relationship, the relationship may be bi-directional (each entity has a foreign key to the other entity), or it may be </a:t>
            </a:r>
            <a:r>
              <a:rPr lang="en-US" dirty="0" err="1" smtClean="0"/>
              <a:t>uni</a:t>
            </a:r>
            <a:r>
              <a:rPr lang="en-US" dirty="0" smtClean="0"/>
              <a:t>-directional (only one entity has a foreign key to the other entity).</a:t>
            </a:r>
          </a:p>
          <a:p>
            <a:pPr eaLnBrk="1" hangingPunct="1"/>
            <a:r>
              <a:rPr lang="en-US" dirty="0" smtClean="0"/>
              <a:t>Account and Policy both are represented by tabs in the PolicyCenter</a:t>
            </a:r>
            <a:r>
              <a:rPr lang="en-US" baseline="0" dirty="0" smtClean="0"/>
              <a:t> user interface.</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EC141AF3-242D-4045-9843-50DE102DFABC}"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There are two primary entities in the PolicyCenter data model: Policy and Account. Including these two entities, there are 25 primary entities in the PolicyCenter data model. These entities can be broken down into five groups. Each group can be thought of as answering a question:</a:t>
            </a:r>
          </a:p>
          <a:p>
            <a:pPr lvl="1" eaLnBrk="1" hangingPunct="1"/>
            <a:r>
              <a:rPr lang="en-US" smtClean="0"/>
              <a:t>What does each policy period look like?</a:t>
            </a:r>
          </a:p>
          <a:p>
            <a:pPr lvl="1" eaLnBrk="1" hangingPunct="1"/>
            <a:r>
              <a:rPr lang="en-US" smtClean="0"/>
              <a:t>What is covered on the policy? (coverables and coverages)</a:t>
            </a:r>
          </a:p>
          <a:p>
            <a:pPr lvl="1" eaLnBrk="1" hangingPunct="1"/>
            <a:r>
              <a:rPr lang="en-US" smtClean="0"/>
              <a:t>Who holds the policy? (account contacts and locations)</a:t>
            </a:r>
          </a:p>
          <a:p>
            <a:pPr lvl="1" eaLnBrk="1" hangingPunct="1"/>
            <a:r>
              <a:rPr lang="en-US" smtClean="0"/>
              <a:t>What is the work to be done for the policy? (activities and workflows)</a:t>
            </a:r>
          </a:p>
          <a:p>
            <a:pPr lvl="1" eaLnBrk="1" hangingPunct="1"/>
            <a:r>
              <a:rPr lang="en-US" smtClean="0"/>
              <a:t>Who is responsible for processing the policy? (the users and groups working for the carrier on the policy)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7DB664D6-BE22-45C4-AD16-44F550211230}"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Recall that a policy is broken down into one or more policy periods. Each policy period represents a period of time during which the policy did not change.</a:t>
            </a:r>
          </a:p>
          <a:p>
            <a:pPr eaLnBrk="1" hangingPunct="1"/>
            <a:r>
              <a:rPr lang="en-US" smtClean="0"/>
              <a:t>Initially, each policy is represented by a single policy period which is effective for the policy term. (For example, if a policy is a 6-month personal auto policy, then the policy initially has a single, 6-month policy period.) When the policy is renewed, a new policy period is created. Both the original and the new policy period are considered to be part of the same policy. Also, if a policy is changed, cancelled, reinstated, or has a rewrite, then each of these transactions also creates a new policy period. (For example, if a policy is a 6-month personal auto policy, and 4 months into the policy a new car is added to the policy, then the policy will consist of two policy periods: one lasting four months with the original vehicles(s), and a second lasting two months with the original vehicle(s) and the newly added car).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D03B9149-700C-4497-A63D-71ABD0C4200E}"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The majority of the "contents" of the policy (the coverables, the coverages, and coverage terms, and so on) are captured under a PolicyLine object. Recall that a product can be mono-line or multi-line. For example, a personal auto product would typically be a mono-line product (containing a single Personal Auto policy line), but a Commercial Package product could be multi-line (consisting of a General Liability policy line, Inland Marine policy line and a Commercial property policy line).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75955648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413560127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xmlns="" val="169967953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40394611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417662965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359871284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xmlns="" val="143014328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422475339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1628529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16473498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199474962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218878442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234518786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6797513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xmlns="" val="380866038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60673123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15361401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162875901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xmlns="" val="2546158394"/>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73922557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65635554"/>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219979893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3639414818"/>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3414742433"/>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4224406207"/>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336885098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xmlns="" val="3386958577"/>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xmlns="" val="40812779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xmlns="" val="45593262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243594383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98916383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393487525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86913157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405327534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defRPr/>
            </a:pPr>
            <a:fld id="{6112592C-35BB-4EF9-B2EC-D07A9BD88326}" type="slidenum">
              <a:rPr lang="en-US" sz="1200" smtClean="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defRPr/>
            </a:pPr>
            <a:r>
              <a:rPr lang="en-US" sz="600" smtClean="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78"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cap="rnd">
                  <a:solidFill>
                    <a:srgbClr val="000000"/>
                  </a:solidFill>
                  <a:prstDash val="sysDot"/>
                  <a:miter lim="800000"/>
                  <a:headEnd/>
                  <a:tailEnd/>
                </a14:hiddenLine>
              </a:ext>
            </a:extLst>
          </p:spPr>
          <p:txBody>
            <a:bodyPr wrap="none" lIns="91418" tIns="45709" rIns="91418" bIns="45709" anchor="ctr"/>
            <a:lstStyle/>
            <a:p>
              <a:pPr eaLnBrk="0" hangingPunct="0">
                <a:spcAft>
                  <a:spcPct val="0"/>
                </a:spcAft>
                <a:buClrTx/>
              </a:pPr>
              <a:endParaRPr lang="en-US" sz="1600" b="0" smtClean="0">
                <a:solidFill>
                  <a:srgbClr val="000000"/>
                </a:solidFill>
                <a:cs typeface="Arial" charset="0"/>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3175">
                  <a:solidFill>
                    <a:srgbClr val="000000"/>
                  </a:solidFill>
                  <a:round/>
                  <a:headEnd/>
                  <a:tailEnd/>
                </a14:hiddenLine>
              </a:ext>
            </a:extLst>
          </p:spPr>
          <p:txBody>
            <a:bodyPr wrap="none" lIns="0" tIns="0" rIns="0" bIns="0" anchor="ctr">
              <a:spAutoFit/>
            </a:bodyPr>
            <a:lstStyle/>
            <a:p>
              <a:pPr algn="l">
                <a:spcBef>
                  <a:spcPct val="0"/>
                </a:spcBef>
                <a:spcAft>
                  <a:spcPct val="0"/>
                </a:spcAft>
                <a:buClrTx/>
              </a:pPr>
              <a:endParaRPr lang="en-US" smtClean="0">
                <a:cs typeface="Arial"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nSpc>
                <a:spcPts val="1800"/>
              </a:lnSpc>
              <a:spcBef>
                <a:spcPts val="600"/>
              </a:spcBef>
              <a:spcAft>
                <a:spcPct val="0"/>
              </a:spcAft>
              <a:buClrTx/>
              <a:buFont typeface="Wingdings" pitchFamily="2" charset="2"/>
              <a:buNone/>
              <a:defRPr/>
            </a:pPr>
            <a:fld id="{5B1CF028-D4ED-475A-B86E-60CC44E73D59}" type="slidenum">
              <a:rPr lang="en-US" sz="1200" smtClean="0">
                <a:solidFill>
                  <a:srgbClr val="B2B2B2"/>
                </a:solidFill>
                <a:latin typeface="Calibri" pitchFamily="34" charset="0"/>
                <a:cs typeface="Calibri" pitchFamily="34" charset="0"/>
              </a:rPr>
              <a:pPr>
                <a:lnSpc>
                  <a:spcPts val="1800"/>
                </a:lnSpc>
                <a:spcBef>
                  <a:spcPts val="600"/>
                </a:spcBef>
                <a:spcAft>
                  <a:spcPct val="0"/>
                </a:spcAft>
                <a:buClrTx/>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spcAft>
                <a:spcPct val="0"/>
              </a:spcAft>
              <a:buClr>
                <a:srgbClr val="DADAB3"/>
              </a:buClr>
              <a:buFont typeface="Arial" charset="0"/>
              <a:buNone/>
              <a:defRPr/>
            </a:pPr>
            <a:r>
              <a:rPr lang="en-US" sz="60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xmlns="" val="1613126027"/>
      </p:ext>
    </p:extLst>
  </p:cSld>
  <p:clrMap bg1="dk2" tx1="lt1" bg2="dk1" tx2="lt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cap="rnd">
                  <a:solidFill>
                    <a:srgbClr val="000000"/>
                  </a:solidFill>
                  <a:prstDash val="sysDot"/>
                  <a:miter lim="800000"/>
                  <a:headEnd/>
                  <a:tailEnd/>
                </a14:hiddenLine>
              </a:ext>
            </a:extLst>
          </p:spPr>
          <p:txBody>
            <a:bodyPr wrap="none" lIns="91418" tIns="45709" rIns="91418" bIns="45709" anchor="ctr"/>
            <a:lstStyle/>
            <a:p>
              <a:pPr eaLnBrk="0" hangingPunct="0">
                <a:buClr>
                  <a:srgbClr val="FFFFFF"/>
                </a:buClr>
              </a:pPr>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3175">
                  <a:solidFill>
                    <a:srgbClr val="000000"/>
                  </a:solidFill>
                  <a:round/>
                  <a:headEnd/>
                  <a:tailEnd/>
                </a14:hiddenLine>
              </a:ext>
            </a:extLst>
          </p:spPr>
          <p:txBody>
            <a:bodyPr wrap="none" lIns="0" tIns="0" rIns="0" bIns="0" anchor="ctr">
              <a:spAutoFit/>
            </a:bodyPr>
            <a:lstStyle/>
            <a:p>
              <a:pPr>
                <a:buClr>
                  <a:srgbClr val="FFFFFF"/>
                </a:buClr>
              </a:pPr>
              <a:endParaRPr lang="en-US" sz="1400" b="0">
                <a:solidFill>
                  <a:srgbClr val="000000"/>
                </a:solidFill>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lgn="ctr">
                <a:solidFill>
                  <a:srgbClr val="000000"/>
                </a:solidFill>
                <a:miter lim="800000"/>
                <a:headEnd/>
                <a:tailEnd/>
              </a14:hiddenLine>
            </a:ext>
          </a:extLst>
        </p:spPr>
        <p:txBody>
          <a:bodyPr lIns="0" tIns="0" rIns="0" bIns="0"/>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nSpc>
                <a:spcPts val="1800"/>
              </a:lnSpc>
              <a:spcBef>
                <a:spcPts val="600"/>
              </a:spcBef>
              <a:buClr>
                <a:srgbClr val="FFFFFF"/>
              </a:buClr>
              <a:buFont typeface="Wingdings" pitchFamily="2" charset="2"/>
              <a:buNone/>
            </a:pPr>
            <a:fld id="{6DAF3D0A-5E61-49CD-BB88-9E021525CE97}" type="slidenum">
              <a:rPr lang="en-US" sz="1200" b="0">
                <a:solidFill>
                  <a:srgbClr val="B2B2B2"/>
                </a:solidFill>
                <a:latin typeface="Calibri" pitchFamily="34" charset="0"/>
                <a:ea typeface="Calibri" pitchFamily="34" charset="0"/>
                <a:cs typeface="Calibri" pitchFamily="34" charset="0"/>
              </a:rPr>
              <a:pPr>
                <a:lnSpc>
                  <a:spcPts val="1800"/>
                </a:lnSpc>
                <a:spcBef>
                  <a:spcPts val="600"/>
                </a:spcBef>
                <a:buClr>
                  <a:srgbClr val="FFFFFF"/>
                </a:buClr>
                <a:buFont typeface="Wingdings" pitchFamily="2" charset="2"/>
                <a:buNone/>
              </a:pPr>
              <a:t>‹#›</a:t>
            </a:fld>
            <a:r>
              <a:rPr lang="en-US" sz="1800" b="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xmlns=""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spcBef>
                <a:spcPts val="600"/>
              </a:spcBef>
              <a:buClr>
                <a:srgbClr val="DADAB3"/>
              </a:buClr>
              <a:buFont typeface="Arial" charset="0"/>
              <a:buNone/>
            </a:pPr>
            <a:r>
              <a:rPr lang="en-US" sz="600" b="0">
                <a:solidFill>
                  <a:srgbClr val="B2B2B2"/>
                </a:solidFill>
              </a:rPr>
              <a:t>© Guidewire Software, Inc. All rights reserved. Do not distribute without permission.</a:t>
            </a:r>
          </a:p>
        </p:txBody>
      </p:sp>
    </p:spTree>
    <p:extLst>
      <p:ext uri="{BB962C8B-B14F-4D97-AF65-F5344CB8AC3E}">
        <p14:creationId xmlns:p14="http://schemas.microsoft.com/office/powerpoint/2010/main" xmlns="" val="4038791139"/>
      </p:ext>
    </p:extLst>
  </p:cSld>
  <p:clrMap bg1="dk2" tx1="lt1" bg2="dk1"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8788" y="2957513"/>
            <a:ext cx="8348662" cy="457200"/>
          </a:xfrm>
        </p:spPr>
        <p:txBody>
          <a:bodyPr/>
          <a:lstStyle/>
          <a:p>
            <a:pPr eaLnBrk="1" hangingPunct="1"/>
            <a:r>
              <a:rPr lang="en-US" dirty="0" smtClean="0"/>
              <a:t>PolicyCenter Data Model</a:t>
            </a:r>
          </a:p>
        </p:txBody>
      </p:sp>
      <p:sp>
        <p:nvSpPr>
          <p:cNvPr id="3075" name="Text Placeholder 4"/>
          <p:cNvSpPr>
            <a:spLocks noGrp="1"/>
          </p:cNvSpPr>
          <p:nvPr>
            <p:ph type="body" sz="quarter" idx="10"/>
          </p:nvPr>
        </p:nvSpPr>
        <p:spPr>
          <a:xfrm>
            <a:off x="5718175" y="6167438"/>
            <a:ext cx="3089275" cy="273050"/>
          </a:xfrm>
        </p:spPr>
        <p:txBody>
          <a:bodyPr/>
          <a:lstStyle/>
          <a:p>
            <a:r>
              <a:rPr lang="en-US" dirty="0" smtClean="0"/>
              <a:t>02 May 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2"/>
          <p:cNvGrpSpPr>
            <a:grpSpLocks/>
          </p:cNvGrpSpPr>
          <p:nvPr/>
        </p:nvGrpSpPr>
        <p:grpSpPr bwMode="auto">
          <a:xfrm>
            <a:off x="2224088" y="5002213"/>
            <a:ext cx="1111250" cy="495300"/>
            <a:chOff x="383" y="2332"/>
            <a:chExt cx="700" cy="312"/>
          </a:xfrm>
        </p:grpSpPr>
        <p:sp>
          <p:nvSpPr>
            <p:cNvPr id="12389" name="Rectangle 3"/>
            <p:cNvSpPr>
              <a:spLocks noChangeArrowheads="1"/>
            </p:cNvSpPr>
            <p:nvPr/>
          </p:nvSpPr>
          <p:spPr bwMode="auto">
            <a:xfrm flipH="1">
              <a:off x="383" y="2343"/>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2390" name="Text Box 4"/>
            <p:cNvSpPr txBox="1">
              <a:spLocks noChangeArrowheads="1"/>
            </p:cNvSpPr>
            <p:nvPr/>
          </p:nvSpPr>
          <p:spPr bwMode="auto">
            <a:xfrm flipH="1">
              <a:off x="400" y="2332"/>
              <a:ext cx="67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i="1">
                  <a:solidFill>
                    <a:schemeClr val="bg1"/>
                  </a:solidFill>
                </a:rPr>
                <a:t>'coverable'</a:t>
              </a:r>
              <a:r>
                <a:rPr lang="en-US" sz="1600">
                  <a:solidFill>
                    <a:schemeClr val="bg1"/>
                  </a:solidFill>
                </a:rPr>
                <a:t/>
              </a:r>
              <a:br>
                <a:rPr lang="en-US" sz="1600">
                  <a:solidFill>
                    <a:schemeClr val="bg1"/>
                  </a:solidFill>
                </a:rPr>
              </a:br>
              <a:r>
                <a:rPr lang="en-US" sz="1600">
                  <a:solidFill>
                    <a:schemeClr val="bg1"/>
                  </a:solidFill>
                </a:rPr>
                <a:t>Cov</a:t>
              </a:r>
            </a:p>
          </p:txBody>
        </p:sp>
      </p:grpSp>
      <p:grpSp>
        <p:nvGrpSpPr>
          <p:cNvPr id="12291" name="Group 5"/>
          <p:cNvGrpSpPr>
            <a:grpSpLocks/>
          </p:cNvGrpSpPr>
          <p:nvPr/>
        </p:nvGrpSpPr>
        <p:grpSpPr bwMode="auto">
          <a:xfrm>
            <a:off x="3683000" y="2428875"/>
            <a:ext cx="1111250" cy="495300"/>
            <a:chOff x="2320" y="1642"/>
            <a:chExt cx="700" cy="312"/>
          </a:xfrm>
        </p:grpSpPr>
        <p:sp>
          <p:nvSpPr>
            <p:cNvPr id="12387" name="Rectangle 6"/>
            <p:cNvSpPr>
              <a:spLocks noChangeArrowheads="1"/>
            </p:cNvSpPr>
            <p:nvPr/>
          </p:nvSpPr>
          <p:spPr bwMode="auto">
            <a:xfrm flipH="1">
              <a:off x="2320" y="1653"/>
              <a:ext cx="700"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2388" name="Text Box 7"/>
            <p:cNvSpPr txBox="1">
              <a:spLocks noChangeArrowheads="1"/>
            </p:cNvSpPr>
            <p:nvPr/>
          </p:nvSpPr>
          <p:spPr bwMode="auto">
            <a:xfrm flipH="1">
              <a:off x="2336" y="1642"/>
              <a:ext cx="67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br>
                <a:rPr lang="en-US" sz="1600">
                  <a:solidFill>
                    <a:schemeClr val="bg1"/>
                  </a:solidFill>
                </a:rPr>
              </a:br>
              <a:r>
                <a:rPr lang="en-US" sz="1600">
                  <a:solidFill>
                    <a:schemeClr val="bg1"/>
                  </a:solidFill>
                </a:rPr>
                <a:t>Period</a:t>
              </a:r>
            </a:p>
          </p:txBody>
        </p:sp>
      </p:grpSp>
      <p:sp>
        <p:nvSpPr>
          <p:cNvPr id="12292" name="Rectangle 9"/>
          <p:cNvSpPr>
            <a:spLocks noChangeArrowheads="1"/>
          </p:cNvSpPr>
          <p:nvPr/>
        </p:nvSpPr>
        <p:spPr bwMode="auto">
          <a:xfrm flipH="1">
            <a:off x="6638925" y="4541838"/>
            <a:ext cx="1111250" cy="477837"/>
          </a:xfrm>
          <a:prstGeom prst="rect">
            <a:avLst/>
          </a:prstGeom>
          <a:noFill/>
          <a:ln w="28575" algn="ctr">
            <a:solidFill>
              <a:srgbClr val="CC99FF"/>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12293" name="Rectangle 12"/>
          <p:cNvSpPr>
            <a:spLocks noChangeArrowheads="1"/>
          </p:cNvSpPr>
          <p:nvPr/>
        </p:nvSpPr>
        <p:spPr bwMode="auto">
          <a:xfrm flipH="1">
            <a:off x="3702050" y="6061075"/>
            <a:ext cx="1111250" cy="477838"/>
          </a:xfrm>
          <a:prstGeom prst="rect">
            <a:avLst/>
          </a:prstGeom>
          <a:solidFill>
            <a:schemeClr val="tx1"/>
          </a:solidFill>
          <a:ln w="28575" algn="ctr">
            <a:solidFill>
              <a:srgbClr val="CC99FF"/>
            </a:solidFill>
            <a:miter lim="800000"/>
            <a:headEnd/>
            <a:tailEnd/>
          </a:ln>
        </p:spPr>
        <p:txBody>
          <a:bodyPr lIns="0" tIns="0" rIns="0" bIns="0" anchor="ctr">
            <a:spAutoFit/>
          </a:bodyPr>
          <a:lstStyle/>
          <a:p>
            <a:endParaRPr lang="en-US"/>
          </a:p>
        </p:txBody>
      </p:sp>
      <p:sp>
        <p:nvSpPr>
          <p:cNvPr id="12294" name="Rectangle 15"/>
          <p:cNvSpPr>
            <a:spLocks noChangeArrowheads="1"/>
          </p:cNvSpPr>
          <p:nvPr/>
        </p:nvSpPr>
        <p:spPr bwMode="auto">
          <a:xfrm flipH="1">
            <a:off x="5167313" y="5030788"/>
            <a:ext cx="1111250" cy="477837"/>
          </a:xfrm>
          <a:prstGeom prst="rect">
            <a:avLst/>
          </a:prstGeom>
          <a:noFill/>
          <a:ln w="28575" algn="ctr">
            <a:solidFill>
              <a:srgbClr val="CC99FF"/>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grpSp>
        <p:nvGrpSpPr>
          <p:cNvPr id="12295" name="Group 17"/>
          <p:cNvGrpSpPr>
            <a:grpSpLocks/>
          </p:cNvGrpSpPr>
          <p:nvPr/>
        </p:nvGrpSpPr>
        <p:grpSpPr bwMode="auto">
          <a:xfrm>
            <a:off x="752475" y="4524375"/>
            <a:ext cx="1111250" cy="477838"/>
            <a:chOff x="474" y="2962"/>
            <a:chExt cx="700" cy="301"/>
          </a:xfrm>
        </p:grpSpPr>
        <p:sp>
          <p:nvSpPr>
            <p:cNvPr id="12385" name="Rectangle 18"/>
            <p:cNvSpPr>
              <a:spLocks noChangeArrowheads="1"/>
            </p:cNvSpPr>
            <p:nvPr/>
          </p:nvSpPr>
          <p:spPr bwMode="auto">
            <a:xfrm flipH="1">
              <a:off x="474" y="2962"/>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2386" name="Text Box 19"/>
            <p:cNvSpPr txBox="1">
              <a:spLocks noChangeArrowheads="1"/>
            </p:cNvSpPr>
            <p:nvPr/>
          </p:nvSpPr>
          <p:spPr bwMode="auto">
            <a:xfrm flipH="1">
              <a:off x="486" y="3035"/>
              <a:ext cx="673"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i="1">
                  <a:solidFill>
                    <a:schemeClr val="bg1"/>
                  </a:solidFill>
                </a:rPr>
                <a:t>'coverable'</a:t>
              </a:r>
            </a:p>
          </p:txBody>
        </p:sp>
      </p:grpSp>
      <p:sp>
        <p:nvSpPr>
          <p:cNvPr id="12296" name="Rectangle 21"/>
          <p:cNvSpPr>
            <a:spLocks noChangeArrowheads="1"/>
          </p:cNvSpPr>
          <p:nvPr/>
        </p:nvSpPr>
        <p:spPr bwMode="auto">
          <a:xfrm flipH="1">
            <a:off x="3695700" y="5229225"/>
            <a:ext cx="1111250" cy="477838"/>
          </a:xfrm>
          <a:prstGeom prst="rect">
            <a:avLst/>
          </a:prstGeom>
          <a:noFill/>
          <a:ln w="28575" algn="ctr">
            <a:solidFill>
              <a:srgbClr val="CC99FF"/>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12297" name="Rectangle 24"/>
          <p:cNvSpPr>
            <a:spLocks noChangeArrowheads="1"/>
          </p:cNvSpPr>
          <p:nvPr/>
        </p:nvSpPr>
        <p:spPr bwMode="auto">
          <a:xfrm flipH="1">
            <a:off x="608013" y="3930650"/>
            <a:ext cx="1111250" cy="477838"/>
          </a:xfrm>
          <a:prstGeom prst="rect">
            <a:avLst/>
          </a:prstGeom>
          <a:noFill/>
          <a:ln w="28575" algn="ctr">
            <a:solidFill>
              <a:srgbClr val="CC99FF"/>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12298" name="Rectangle 26"/>
          <p:cNvSpPr>
            <a:spLocks noGrp="1" noChangeArrowheads="1"/>
          </p:cNvSpPr>
          <p:nvPr>
            <p:ph type="title"/>
          </p:nvPr>
        </p:nvSpPr>
        <p:spPr/>
        <p:txBody>
          <a:bodyPr/>
          <a:lstStyle/>
          <a:p>
            <a:pPr eaLnBrk="1" hangingPunct="1"/>
            <a:r>
              <a:rPr lang="en-US" smtClean="0"/>
              <a:t>Coverable-specific entities</a:t>
            </a:r>
          </a:p>
        </p:txBody>
      </p:sp>
      <p:grpSp>
        <p:nvGrpSpPr>
          <p:cNvPr id="12299" name="Group 27"/>
          <p:cNvGrpSpPr>
            <a:grpSpLocks/>
          </p:cNvGrpSpPr>
          <p:nvPr/>
        </p:nvGrpSpPr>
        <p:grpSpPr bwMode="auto">
          <a:xfrm>
            <a:off x="3663950" y="1387475"/>
            <a:ext cx="1150938" cy="692150"/>
            <a:chOff x="1847" y="2043"/>
            <a:chExt cx="725" cy="436"/>
          </a:xfrm>
        </p:grpSpPr>
        <p:sp>
          <p:nvSpPr>
            <p:cNvPr id="12383" name="Rectangle 28"/>
            <p:cNvSpPr>
              <a:spLocks noChangeArrowheads="1"/>
            </p:cNvSpPr>
            <p:nvPr/>
          </p:nvSpPr>
          <p:spPr bwMode="auto">
            <a:xfrm flipH="1">
              <a:off x="1847"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2384" name="Text Box 29"/>
            <p:cNvSpPr txBox="1">
              <a:spLocks noChangeArrowheads="1"/>
            </p:cNvSpPr>
            <p:nvPr/>
          </p:nvSpPr>
          <p:spPr bwMode="auto">
            <a:xfrm flipH="1">
              <a:off x="1912" y="2146"/>
              <a:ext cx="595" cy="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Policy</a:t>
              </a:r>
            </a:p>
          </p:txBody>
        </p:sp>
      </p:grpSp>
      <p:grpSp>
        <p:nvGrpSpPr>
          <p:cNvPr id="12300" name="Group 33"/>
          <p:cNvGrpSpPr>
            <a:grpSpLocks/>
          </p:cNvGrpSpPr>
          <p:nvPr/>
        </p:nvGrpSpPr>
        <p:grpSpPr bwMode="auto">
          <a:xfrm>
            <a:off x="3740150" y="674688"/>
            <a:ext cx="989013" cy="425450"/>
            <a:chOff x="3501" y="1545"/>
            <a:chExt cx="700" cy="301"/>
          </a:xfrm>
        </p:grpSpPr>
        <p:sp>
          <p:nvSpPr>
            <p:cNvPr id="12381" name="Rectangle 34"/>
            <p:cNvSpPr>
              <a:spLocks noChangeArrowheads="1"/>
            </p:cNvSpPr>
            <p:nvPr/>
          </p:nvSpPr>
          <p:spPr bwMode="auto">
            <a:xfrm flipH="1">
              <a:off x="3501" y="1545"/>
              <a:ext cx="700" cy="301"/>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2382" name="Text Box 35"/>
            <p:cNvSpPr txBox="1">
              <a:spLocks noChangeArrowheads="1"/>
            </p:cNvSpPr>
            <p:nvPr/>
          </p:nvSpPr>
          <p:spPr bwMode="auto">
            <a:xfrm flipH="1">
              <a:off x="3516" y="1618"/>
              <a:ext cx="673" cy="173"/>
            </a:xfrm>
            <a:prstGeom prst="rect">
              <a:avLst/>
            </a:prstGeom>
            <a:solidFill>
              <a:srgbClr val="009900"/>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tx1"/>
                  </a:solidFill>
                </a:rPr>
                <a:t>Account</a:t>
              </a:r>
            </a:p>
          </p:txBody>
        </p:sp>
      </p:grpSp>
      <p:sp>
        <p:nvSpPr>
          <p:cNvPr id="12301" name="Line 36"/>
          <p:cNvSpPr>
            <a:spLocks noChangeShapeType="1"/>
          </p:cNvSpPr>
          <p:nvPr/>
        </p:nvSpPr>
        <p:spPr bwMode="auto">
          <a:xfrm>
            <a:off x="4249738" y="2928938"/>
            <a:ext cx="0" cy="5905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02" name="Line 37"/>
          <p:cNvSpPr>
            <a:spLocks noChangeShapeType="1"/>
          </p:cNvSpPr>
          <p:nvPr/>
        </p:nvSpPr>
        <p:spPr bwMode="auto">
          <a:xfrm flipV="1">
            <a:off x="4241800" y="2076450"/>
            <a:ext cx="0" cy="3619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2303" name="Group 38"/>
          <p:cNvGrpSpPr>
            <a:grpSpLocks/>
          </p:cNvGrpSpPr>
          <p:nvPr/>
        </p:nvGrpSpPr>
        <p:grpSpPr bwMode="auto">
          <a:xfrm>
            <a:off x="4089400" y="1212850"/>
            <a:ext cx="298450" cy="171450"/>
            <a:chOff x="1672" y="2300"/>
            <a:chExt cx="188" cy="108"/>
          </a:xfrm>
        </p:grpSpPr>
        <p:sp>
          <p:nvSpPr>
            <p:cNvPr id="12379" name="Line 39"/>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80" name="Line 40"/>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2304" name="Group 41"/>
          <p:cNvGrpSpPr>
            <a:grpSpLocks/>
          </p:cNvGrpSpPr>
          <p:nvPr/>
        </p:nvGrpSpPr>
        <p:grpSpPr bwMode="auto">
          <a:xfrm>
            <a:off x="4089400" y="2273300"/>
            <a:ext cx="298450" cy="171450"/>
            <a:chOff x="1672" y="2300"/>
            <a:chExt cx="188" cy="108"/>
          </a:xfrm>
        </p:grpSpPr>
        <p:sp>
          <p:nvSpPr>
            <p:cNvPr id="12377" name="Line 42"/>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78" name="Line 43"/>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2305" name="Line 44"/>
          <p:cNvSpPr>
            <a:spLocks noChangeShapeType="1"/>
          </p:cNvSpPr>
          <p:nvPr/>
        </p:nvSpPr>
        <p:spPr bwMode="auto">
          <a:xfrm flipV="1">
            <a:off x="4241800" y="1098550"/>
            <a:ext cx="0" cy="2857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2306" name="Group 45"/>
          <p:cNvGrpSpPr>
            <a:grpSpLocks/>
          </p:cNvGrpSpPr>
          <p:nvPr/>
        </p:nvGrpSpPr>
        <p:grpSpPr bwMode="auto">
          <a:xfrm>
            <a:off x="4095750" y="3346450"/>
            <a:ext cx="298450" cy="171450"/>
            <a:chOff x="1672" y="2300"/>
            <a:chExt cx="188" cy="108"/>
          </a:xfrm>
        </p:grpSpPr>
        <p:sp>
          <p:nvSpPr>
            <p:cNvPr id="12375" name="Line 46"/>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76" name="Line 47"/>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2307" name="Line 48"/>
          <p:cNvSpPr>
            <a:spLocks noChangeShapeType="1"/>
          </p:cNvSpPr>
          <p:nvPr/>
        </p:nvSpPr>
        <p:spPr bwMode="auto">
          <a:xfrm flipH="1">
            <a:off x="2152650" y="3778250"/>
            <a:ext cx="1524000" cy="392113"/>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2308" name="Group 49"/>
          <p:cNvGrpSpPr>
            <a:grpSpLocks/>
          </p:cNvGrpSpPr>
          <p:nvPr/>
        </p:nvGrpSpPr>
        <p:grpSpPr bwMode="auto">
          <a:xfrm rot="5400000" flipH="1">
            <a:off x="1658938" y="4079875"/>
            <a:ext cx="298450" cy="171450"/>
            <a:chOff x="1672" y="2300"/>
            <a:chExt cx="188" cy="108"/>
          </a:xfrm>
        </p:grpSpPr>
        <p:sp>
          <p:nvSpPr>
            <p:cNvPr id="12373" name="Line 50"/>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74" name="Line 51"/>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2309" name="Group 52"/>
          <p:cNvGrpSpPr>
            <a:grpSpLocks/>
          </p:cNvGrpSpPr>
          <p:nvPr/>
        </p:nvGrpSpPr>
        <p:grpSpPr bwMode="auto">
          <a:xfrm rot="5400000" flipH="1">
            <a:off x="1798638" y="4579938"/>
            <a:ext cx="298450" cy="171450"/>
            <a:chOff x="1672" y="2300"/>
            <a:chExt cx="188" cy="108"/>
          </a:xfrm>
        </p:grpSpPr>
        <p:sp>
          <p:nvSpPr>
            <p:cNvPr id="12371" name="Line 53"/>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72" name="Line 54"/>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2310" name="Group 55"/>
          <p:cNvGrpSpPr>
            <a:grpSpLocks/>
          </p:cNvGrpSpPr>
          <p:nvPr/>
        </p:nvGrpSpPr>
        <p:grpSpPr bwMode="auto">
          <a:xfrm flipH="1">
            <a:off x="6465888" y="4541838"/>
            <a:ext cx="171450" cy="298450"/>
            <a:chOff x="3317" y="2785"/>
            <a:chExt cx="108" cy="188"/>
          </a:xfrm>
        </p:grpSpPr>
        <p:sp>
          <p:nvSpPr>
            <p:cNvPr id="12369" name="Line 56"/>
            <p:cNvSpPr>
              <a:spLocks noChangeShapeType="1"/>
            </p:cNvSpPr>
            <p:nvPr/>
          </p:nvSpPr>
          <p:spPr bwMode="auto">
            <a:xfrm rot="5400000">
              <a:off x="3323" y="2871"/>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70" name="Line 57"/>
            <p:cNvSpPr>
              <a:spLocks noChangeShapeType="1"/>
            </p:cNvSpPr>
            <p:nvPr/>
          </p:nvSpPr>
          <p:spPr bwMode="auto">
            <a:xfrm rot="5400000" flipH="1">
              <a:off x="3323" y="2779"/>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2311" name="Group 58"/>
          <p:cNvGrpSpPr>
            <a:grpSpLocks/>
          </p:cNvGrpSpPr>
          <p:nvPr/>
        </p:nvGrpSpPr>
        <p:grpSpPr bwMode="auto">
          <a:xfrm>
            <a:off x="2628900" y="4857750"/>
            <a:ext cx="298450" cy="171450"/>
            <a:chOff x="1672" y="2300"/>
            <a:chExt cx="188" cy="108"/>
          </a:xfrm>
        </p:grpSpPr>
        <p:sp>
          <p:nvSpPr>
            <p:cNvPr id="12367" name="Line 59"/>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68" name="Line 60"/>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2312" name="Group 61"/>
          <p:cNvGrpSpPr>
            <a:grpSpLocks/>
          </p:cNvGrpSpPr>
          <p:nvPr/>
        </p:nvGrpSpPr>
        <p:grpSpPr bwMode="auto">
          <a:xfrm>
            <a:off x="4102100" y="5060950"/>
            <a:ext cx="298450" cy="171450"/>
            <a:chOff x="1672" y="2300"/>
            <a:chExt cx="188" cy="108"/>
          </a:xfrm>
        </p:grpSpPr>
        <p:sp>
          <p:nvSpPr>
            <p:cNvPr id="12365" name="Line 62"/>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66" name="Line 63"/>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2313" name="Group 64"/>
          <p:cNvGrpSpPr>
            <a:grpSpLocks/>
          </p:cNvGrpSpPr>
          <p:nvPr/>
        </p:nvGrpSpPr>
        <p:grpSpPr bwMode="auto">
          <a:xfrm>
            <a:off x="5549900" y="4857750"/>
            <a:ext cx="298450" cy="171450"/>
            <a:chOff x="1672" y="2300"/>
            <a:chExt cx="188" cy="108"/>
          </a:xfrm>
        </p:grpSpPr>
        <p:sp>
          <p:nvSpPr>
            <p:cNvPr id="12363" name="Line 65"/>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64" name="Line 66"/>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2314" name="Line 67"/>
          <p:cNvSpPr>
            <a:spLocks noChangeShapeType="1"/>
          </p:cNvSpPr>
          <p:nvPr/>
        </p:nvSpPr>
        <p:spPr bwMode="auto">
          <a:xfrm flipV="1">
            <a:off x="4251325" y="4000500"/>
            <a:ext cx="0" cy="12255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15" name="Line 68"/>
          <p:cNvSpPr>
            <a:spLocks noChangeShapeType="1"/>
          </p:cNvSpPr>
          <p:nvPr/>
        </p:nvSpPr>
        <p:spPr bwMode="auto">
          <a:xfrm flipV="1">
            <a:off x="2774950" y="4730750"/>
            <a:ext cx="0" cy="29845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16" name="Line 69"/>
          <p:cNvSpPr>
            <a:spLocks noChangeShapeType="1"/>
          </p:cNvSpPr>
          <p:nvPr/>
        </p:nvSpPr>
        <p:spPr bwMode="auto">
          <a:xfrm flipV="1">
            <a:off x="5695950" y="4724400"/>
            <a:ext cx="0" cy="2984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17" name="Line 70"/>
          <p:cNvSpPr>
            <a:spLocks noChangeShapeType="1"/>
          </p:cNvSpPr>
          <p:nvPr/>
        </p:nvSpPr>
        <p:spPr bwMode="auto">
          <a:xfrm rot="16200000" flipV="1">
            <a:off x="2006600" y="4514850"/>
            <a:ext cx="0" cy="29845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18" name="Line 71"/>
          <p:cNvSpPr>
            <a:spLocks noChangeShapeType="1"/>
          </p:cNvSpPr>
          <p:nvPr/>
        </p:nvSpPr>
        <p:spPr bwMode="auto">
          <a:xfrm rot="16200000" flipV="1">
            <a:off x="6483350" y="4546600"/>
            <a:ext cx="0" cy="2984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19" name="Line 72"/>
          <p:cNvSpPr>
            <a:spLocks noChangeShapeType="1"/>
          </p:cNvSpPr>
          <p:nvPr/>
        </p:nvSpPr>
        <p:spPr bwMode="auto">
          <a:xfrm flipV="1">
            <a:off x="2146300" y="4000500"/>
            <a:ext cx="1530350" cy="66675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20" name="Line 73"/>
          <p:cNvSpPr>
            <a:spLocks noChangeShapeType="1"/>
          </p:cNvSpPr>
          <p:nvPr/>
        </p:nvSpPr>
        <p:spPr bwMode="auto">
          <a:xfrm flipV="1">
            <a:off x="2768600" y="4000500"/>
            <a:ext cx="1225550" cy="73660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21" name="Line 74"/>
          <p:cNvSpPr>
            <a:spLocks noChangeShapeType="1"/>
          </p:cNvSpPr>
          <p:nvPr/>
        </p:nvSpPr>
        <p:spPr bwMode="auto">
          <a:xfrm flipH="1" flipV="1">
            <a:off x="4476750" y="4000500"/>
            <a:ext cx="1219200" cy="7302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22" name="Line 75"/>
          <p:cNvSpPr>
            <a:spLocks noChangeShapeType="1"/>
          </p:cNvSpPr>
          <p:nvPr/>
        </p:nvSpPr>
        <p:spPr bwMode="auto">
          <a:xfrm flipH="1" flipV="1">
            <a:off x="4794250" y="4000500"/>
            <a:ext cx="1549400" cy="6921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23" name="Line 76"/>
          <p:cNvSpPr>
            <a:spLocks noChangeShapeType="1"/>
          </p:cNvSpPr>
          <p:nvPr/>
        </p:nvSpPr>
        <p:spPr bwMode="auto">
          <a:xfrm flipV="1">
            <a:off x="4254500" y="5708650"/>
            <a:ext cx="0" cy="3238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2324" name="Group 77"/>
          <p:cNvGrpSpPr>
            <a:grpSpLocks/>
          </p:cNvGrpSpPr>
          <p:nvPr/>
        </p:nvGrpSpPr>
        <p:grpSpPr bwMode="auto">
          <a:xfrm rot="-5400000">
            <a:off x="3509963" y="5526088"/>
            <a:ext cx="184150" cy="171450"/>
            <a:chOff x="1672" y="2300"/>
            <a:chExt cx="188" cy="108"/>
          </a:xfrm>
        </p:grpSpPr>
        <p:sp>
          <p:nvSpPr>
            <p:cNvPr id="12361" name="Line 78"/>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62" name="Line 79"/>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2325" name="Line 80"/>
          <p:cNvSpPr>
            <a:spLocks noChangeShapeType="1"/>
          </p:cNvSpPr>
          <p:nvPr/>
        </p:nvSpPr>
        <p:spPr bwMode="auto">
          <a:xfrm rot="5400000" flipH="1" flipV="1">
            <a:off x="2482850" y="4400550"/>
            <a:ext cx="0" cy="24193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26" name="Line 81"/>
          <p:cNvSpPr>
            <a:spLocks noChangeShapeType="1"/>
          </p:cNvSpPr>
          <p:nvPr/>
        </p:nvSpPr>
        <p:spPr bwMode="auto">
          <a:xfrm>
            <a:off x="1270000" y="4997450"/>
            <a:ext cx="0" cy="6159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27" name="Line 82"/>
          <p:cNvSpPr>
            <a:spLocks noChangeShapeType="1"/>
          </p:cNvSpPr>
          <p:nvPr/>
        </p:nvSpPr>
        <p:spPr bwMode="auto">
          <a:xfrm flipV="1">
            <a:off x="5264150" y="4724400"/>
            <a:ext cx="0" cy="3048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28" name="Line 83"/>
          <p:cNvSpPr>
            <a:spLocks noChangeShapeType="1"/>
          </p:cNvSpPr>
          <p:nvPr/>
        </p:nvSpPr>
        <p:spPr bwMode="auto">
          <a:xfrm flipV="1">
            <a:off x="3225800" y="4711700"/>
            <a:ext cx="0" cy="3175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29" name="Line 84"/>
          <p:cNvSpPr>
            <a:spLocks noChangeShapeType="1"/>
          </p:cNvSpPr>
          <p:nvPr/>
        </p:nvSpPr>
        <p:spPr bwMode="auto">
          <a:xfrm>
            <a:off x="3225800" y="4718050"/>
            <a:ext cx="204470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2330" name="Group 85"/>
          <p:cNvGrpSpPr>
            <a:grpSpLocks/>
          </p:cNvGrpSpPr>
          <p:nvPr/>
        </p:nvGrpSpPr>
        <p:grpSpPr bwMode="auto">
          <a:xfrm flipH="1">
            <a:off x="2046288" y="5106988"/>
            <a:ext cx="171450" cy="298450"/>
            <a:chOff x="3317" y="2785"/>
            <a:chExt cx="108" cy="188"/>
          </a:xfrm>
        </p:grpSpPr>
        <p:sp>
          <p:nvSpPr>
            <p:cNvPr id="12359" name="Line 86"/>
            <p:cNvSpPr>
              <a:spLocks noChangeShapeType="1"/>
            </p:cNvSpPr>
            <p:nvPr/>
          </p:nvSpPr>
          <p:spPr bwMode="auto">
            <a:xfrm rot="5400000">
              <a:off x="3323" y="2871"/>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60" name="Line 87"/>
            <p:cNvSpPr>
              <a:spLocks noChangeShapeType="1"/>
            </p:cNvSpPr>
            <p:nvPr/>
          </p:nvSpPr>
          <p:spPr bwMode="auto">
            <a:xfrm rot="5400000" flipH="1">
              <a:off x="3323" y="2779"/>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2331" name="Line 88"/>
          <p:cNvSpPr>
            <a:spLocks noChangeShapeType="1"/>
          </p:cNvSpPr>
          <p:nvPr/>
        </p:nvSpPr>
        <p:spPr bwMode="auto">
          <a:xfrm rot="16200000" flipV="1">
            <a:off x="1857375" y="4905375"/>
            <a:ext cx="0" cy="71120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32" name="Line 89"/>
          <p:cNvSpPr>
            <a:spLocks noChangeShapeType="1"/>
          </p:cNvSpPr>
          <p:nvPr/>
        </p:nvSpPr>
        <p:spPr bwMode="auto">
          <a:xfrm flipV="1">
            <a:off x="1504950" y="4997450"/>
            <a:ext cx="0" cy="26670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2333" name="Group 90"/>
          <p:cNvGrpSpPr>
            <a:grpSpLocks/>
          </p:cNvGrpSpPr>
          <p:nvPr/>
        </p:nvGrpSpPr>
        <p:grpSpPr bwMode="auto">
          <a:xfrm>
            <a:off x="5173663" y="4852988"/>
            <a:ext cx="184150" cy="171450"/>
            <a:chOff x="1672" y="2300"/>
            <a:chExt cx="188" cy="108"/>
          </a:xfrm>
        </p:grpSpPr>
        <p:sp>
          <p:nvSpPr>
            <p:cNvPr id="12357" name="Line 91"/>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58" name="Line 92"/>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2334" name="Group 93"/>
          <p:cNvGrpSpPr>
            <a:grpSpLocks/>
          </p:cNvGrpSpPr>
          <p:nvPr/>
        </p:nvGrpSpPr>
        <p:grpSpPr bwMode="auto">
          <a:xfrm flipV="1">
            <a:off x="5549900" y="5511800"/>
            <a:ext cx="298450" cy="285750"/>
            <a:chOff x="3592" y="3184"/>
            <a:chExt cx="188" cy="192"/>
          </a:xfrm>
        </p:grpSpPr>
        <p:grpSp>
          <p:nvGrpSpPr>
            <p:cNvPr id="12353" name="Group 94"/>
            <p:cNvGrpSpPr>
              <a:grpSpLocks/>
            </p:cNvGrpSpPr>
            <p:nvPr/>
          </p:nvGrpSpPr>
          <p:grpSpPr bwMode="auto">
            <a:xfrm>
              <a:off x="3592" y="3268"/>
              <a:ext cx="188" cy="108"/>
              <a:chOff x="1672" y="2300"/>
              <a:chExt cx="188" cy="108"/>
            </a:xfrm>
          </p:grpSpPr>
          <p:sp>
            <p:nvSpPr>
              <p:cNvPr id="12355" name="Line 95"/>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56" name="Line 96"/>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2354" name="Line 97"/>
            <p:cNvSpPr>
              <a:spLocks noChangeShapeType="1"/>
            </p:cNvSpPr>
            <p:nvPr/>
          </p:nvSpPr>
          <p:spPr bwMode="auto">
            <a:xfrm flipV="1">
              <a:off x="3684" y="3184"/>
              <a:ext cx="0" cy="18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2335" name="Group 98"/>
          <p:cNvGrpSpPr>
            <a:grpSpLocks/>
          </p:cNvGrpSpPr>
          <p:nvPr/>
        </p:nvGrpSpPr>
        <p:grpSpPr bwMode="auto">
          <a:xfrm>
            <a:off x="4102100" y="5880100"/>
            <a:ext cx="298450" cy="171450"/>
            <a:chOff x="1672" y="2300"/>
            <a:chExt cx="188" cy="108"/>
          </a:xfrm>
        </p:grpSpPr>
        <p:sp>
          <p:nvSpPr>
            <p:cNvPr id="12351" name="Line 99"/>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52" name="Line 100"/>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2336" name="Line 101"/>
          <p:cNvSpPr>
            <a:spLocks noChangeShapeType="1"/>
          </p:cNvSpPr>
          <p:nvPr/>
        </p:nvSpPr>
        <p:spPr bwMode="auto">
          <a:xfrm flipH="1">
            <a:off x="990600" y="5797550"/>
            <a:ext cx="469900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37" name="Line 102"/>
          <p:cNvSpPr>
            <a:spLocks noChangeShapeType="1"/>
          </p:cNvSpPr>
          <p:nvPr/>
        </p:nvSpPr>
        <p:spPr bwMode="auto">
          <a:xfrm>
            <a:off x="996950" y="5003800"/>
            <a:ext cx="0" cy="7937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2338" name="Group 103"/>
          <p:cNvGrpSpPr>
            <a:grpSpLocks/>
          </p:cNvGrpSpPr>
          <p:nvPr/>
        </p:nvGrpSpPr>
        <p:grpSpPr bwMode="auto">
          <a:xfrm flipV="1">
            <a:off x="7054850" y="5022850"/>
            <a:ext cx="298450" cy="160338"/>
            <a:chOff x="1672" y="2300"/>
            <a:chExt cx="188" cy="108"/>
          </a:xfrm>
        </p:grpSpPr>
        <p:sp>
          <p:nvSpPr>
            <p:cNvPr id="12349" name="Line 104"/>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50" name="Line 105"/>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2339" name="Line 106"/>
          <p:cNvSpPr>
            <a:spLocks noChangeShapeType="1"/>
          </p:cNvSpPr>
          <p:nvPr/>
        </p:nvSpPr>
        <p:spPr bwMode="auto">
          <a:xfrm>
            <a:off x="7200900" y="5029200"/>
            <a:ext cx="0" cy="2540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40" name="Line 107"/>
          <p:cNvSpPr>
            <a:spLocks noChangeShapeType="1"/>
          </p:cNvSpPr>
          <p:nvPr/>
        </p:nvSpPr>
        <p:spPr bwMode="auto">
          <a:xfrm>
            <a:off x="6280150" y="5276850"/>
            <a:ext cx="92075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41" name="Line 108"/>
          <p:cNvSpPr>
            <a:spLocks noChangeShapeType="1"/>
          </p:cNvSpPr>
          <p:nvPr/>
        </p:nvSpPr>
        <p:spPr bwMode="auto">
          <a:xfrm>
            <a:off x="1720850" y="4178300"/>
            <a:ext cx="439738"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2342" name="Group 98"/>
          <p:cNvGrpSpPr>
            <a:grpSpLocks/>
          </p:cNvGrpSpPr>
          <p:nvPr/>
        </p:nvGrpSpPr>
        <p:grpSpPr bwMode="auto">
          <a:xfrm>
            <a:off x="3689350" y="3503613"/>
            <a:ext cx="1111250" cy="477837"/>
            <a:chOff x="0" y="0"/>
            <a:chExt cx="1111250" cy="477838"/>
          </a:xfrm>
        </p:grpSpPr>
        <p:grpSp>
          <p:nvGrpSpPr>
            <p:cNvPr id="12343" name="Group 99"/>
            <p:cNvGrpSpPr>
              <a:grpSpLocks/>
            </p:cNvGrpSpPr>
            <p:nvPr/>
          </p:nvGrpSpPr>
          <p:grpSpPr bwMode="auto">
            <a:xfrm>
              <a:off x="0" y="0"/>
              <a:ext cx="1111250" cy="477838"/>
              <a:chOff x="0" y="0"/>
              <a:chExt cx="700" cy="301"/>
            </a:xfrm>
          </p:grpSpPr>
          <p:sp>
            <p:nvSpPr>
              <p:cNvPr id="12347" name="Rectangle 103"/>
              <p:cNvSpPr>
                <a:spLocks noChangeArrowheads="1"/>
              </p:cNvSpPr>
              <p:nvPr/>
            </p:nvSpPr>
            <p:spPr bwMode="auto">
              <a:xfrm flipH="1">
                <a:off x="0" y="0"/>
                <a:ext cx="700" cy="301"/>
              </a:xfrm>
              <a:prstGeom prst="rect">
                <a:avLst/>
              </a:prstGeom>
              <a:solidFill>
                <a:srgbClr val="CC99FF"/>
              </a:solidFill>
              <a:ln w="12700" algn="ctr">
                <a:solidFill>
                  <a:srgbClr val="000000"/>
                </a:solidFill>
                <a:miter lim="800000"/>
                <a:headEnd/>
                <a:tailEnd/>
              </a:ln>
            </p:spPr>
            <p:txBody>
              <a:bodyPr lIns="0" tIns="0" rIns="0" bIns="0" anchor="ctr">
                <a:spAutoFit/>
              </a:bodyPr>
              <a:lstStyle/>
              <a:p>
                <a:endParaRPr lang="en-US" sz="1100"/>
              </a:p>
            </p:txBody>
          </p:sp>
          <p:sp>
            <p:nvSpPr>
              <p:cNvPr id="12348" name="Text Box 32"/>
              <p:cNvSpPr txBox="1">
                <a:spLocks noChangeArrowheads="1"/>
              </p:cNvSpPr>
              <p:nvPr/>
            </p:nvSpPr>
            <p:spPr bwMode="auto">
              <a:xfrm flipH="1">
                <a:off x="14" y="7"/>
                <a:ext cx="673"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000000"/>
                    </a:solidFill>
                  </a:rPr>
                  <a:t>PolicyLine</a:t>
                </a:r>
              </a:p>
            </p:txBody>
          </p:sp>
        </p:grpSp>
        <p:sp>
          <p:nvSpPr>
            <p:cNvPr id="12344" name="Rectangle 100"/>
            <p:cNvSpPr>
              <a:spLocks noChangeArrowheads="1"/>
            </p:cNvSpPr>
            <p:nvPr/>
          </p:nvSpPr>
          <p:spPr bwMode="auto">
            <a:xfrm>
              <a:off x="100196" y="26741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sp>
          <p:nvSpPr>
            <p:cNvPr id="12345" name="Rectangle 101"/>
            <p:cNvSpPr>
              <a:spLocks noChangeArrowheads="1"/>
            </p:cNvSpPr>
            <p:nvPr/>
          </p:nvSpPr>
          <p:spPr bwMode="auto">
            <a:xfrm>
              <a:off x="441788" y="26215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sp>
          <p:nvSpPr>
            <p:cNvPr id="12346" name="Rectangle 102"/>
            <p:cNvSpPr>
              <a:spLocks noChangeArrowheads="1"/>
            </p:cNvSpPr>
            <p:nvPr/>
          </p:nvSpPr>
          <p:spPr bwMode="auto">
            <a:xfrm>
              <a:off x="772874" y="26215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p:cNvGrpSpPr>
            <a:grpSpLocks/>
          </p:cNvGrpSpPr>
          <p:nvPr/>
        </p:nvGrpSpPr>
        <p:grpSpPr bwMode="auto">
          <a:xfrm>
            <a:off x="2224088" y="5014913"/>
            <a:ext cx="1111250" cy="495300"/>
            <a:chOff x="383" y="2332"/>
            <a:chExt cx="700" cy="312"/>
          </a:xfrm>
        </p:grpSpPr>
        <p:sp>
          <p:nvSpPr>
            <p:cNvPr id="13417" name="Rectangle 3"/>
            <p:cNvSpPr>
              <a:spLocks noChangeArrowheads="1"/>
            </p:cNvSpPr>
            <p:nvPr/>
          </p:nvSpPr>
          <p:spPr bwMode="auto">
            <a:xfrm flipH="1">
              <a:off x="383" y="2343"/>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3418" name="Text Box 4"/>
            <p:cNvSpPr txBox="1">
              <a:spLocks noChangeArrowheads="1"/>
            </p:cNvSpPr>
            <p:nvPr/>
          </p:nvSpPr>
          <p:spPr bwMode="auto">
            <a:xfrm flipH="1">
              <a:off x="400" y="2332"/>
              <a:ext cx="67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i="1">
                  <a:solidFill>
                    <a:schemeClr val="bg1"/>
                  </a:solidFill>
                </a:rPr>
                <a:t>'coverable'</a:t>
              </a:r>
              <a:r>
                <a:rPr lang="en-US" sz="1600">
                  <a:solidFill>
                    <a:schemeClr val="bg1"/>
                  </a:solidFill>
                </a:rPr>
                <a:t/>
              </a:r>
              <a:br>
                <a:rPr lang="en-US" sz="1600">
                  <a:solidFill>
                    <a:schemeClr val="bg1"/>
                  </a:solidFill>
                </a:rPr>
              </a:br>
              <a:r>
                <a:rPr lang="en-US" sz="1600">
                  <a:solidFill>
                    <a:schemeClr val="bg1"/>
                  </a:solidFill>
                </a:rPr>
                <a:t>Cov</a:t>
              </a:r>
            </a:p>
          </p:txBody>
        </p:sp>
      </p:grpSp>
      <p:grpSp>
        <p:nvGrpSpPr>
          <p:cNvPr id="13315" name="Group 5"/>
          <p:cNvGrpSpPr>
            <a:grpSpLocks/>
          </p:cNvGrpSpPr>
          <p:nvPr/>
        </p:nvGrpSpPr>
        <p:grpSpPr bwMode="auto">
          <a:xfrm>
            <a:off x="3683000" y="2441575"/>
            <a:ext cx="1111250" cy="495300"/>
            <a:chOff x="2320" y="1642"/>
            <a:chExt cx="700" cy="312"/>
          </a:xfrm>
        </p:grpSpPr>
        <p:sp>
          <p:nvSpPr>
            <p:cNvPr id="13415" name="Rectangle 6"/>
            <p:cNvSpPr>
              <a:spLocks noChangeArrowheads="1"/>
            </p:cNvSpPr>
            <p:nvPr/>
          </p:nvSpPr>
          <p:spPr bwMode="auto">
            <a:xfrm flipH="1">
              <a:off x="2320" y="1653"/>
              <a:ext cx="700"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3416" name="Text Box 7"/>
            <p:cNvSpPr txBox="1">
              <a:spLocks noChangeArrowheads="1"/>
            </p:cNvSpPr>
            <p:nvPr/>
          </p:nvSpPr>
          <p:spPr bwMode="auto">
            <a:xfrm flipH="1">
              <a:off x="2336" y="1642"/>
              <a:ext cx="67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br>
                <a:rPr lang="en-US" sz="1600">
                  <a:solidFill>
                    <a:schemeClr val="bg1"/>
                  </a:solidFill>
                </a:rPr>
              </a:br>
              <a:r>
                <a:rPr lang="en-US" sz="1600">
                  <a:solidFill>
                    <a:schemeClr val="bg1"/>
                  </a:solidFill>
                </a:rPr>
                <a:t>Period</a:t>
              </a:r>
            </a:p>
          </p:txBody>
        </p:sp>
      </p:grpSp>
      <p:grpSp>
        <p:nvGrpSpPr>
          <p:cNvPr id="13316" name="Group 8"/>
          <p:cNvGrpSpPr>
            <a:grpSpLocks/>
          </p:cNvGrpSpPr>
          <p:nvPr/>
        </p:nvGrpSpPr>
        <p:grpSpPr bwMode="auto">
          <a:xfrm>
            <a:off x="6638925" y="4537075"/>
            <a:ext cx="1111250" cy="495300"/>
            <a:chOff x="4182" y="2962"/>
            <a:chExt cx="700" cy="312"/>
          </a:xfrm>
        </p:grpSpPr>
        <p:sp>
          <p:nvSpPr>
            <p:cNvPr id="13413" name="Rectangle 9"/>
            <p:cNvSpPr>
              <a:spLocks noChangeArrowheads="1"/>
            </p:cNvSpPr>
            <p:nvPr/>
          </p:nvSpPr>
          <p:spPr bwMode="auto">
            <a:xfrm flipH="1">
              <a:off x="4182" y="2973"/>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3414" name="Text Box 10"/>
            <p:cNvSpPr txBox="1">
              <a:spLocks noChangeArrowheads="1"/>
            </p:cNvSpPr>
            <p:nvPr/>
          </p:nvSpPr>
          <p:spPr bwMode="auto">
            <a:xfrm flipH="1">
              <a:off x="4198" y="2962"/>
              <a:ext cx="67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___Trans</a:t>
              </a:r>
              <a:br>
                <a:rPr lang="en-US" sz="1600">
                  <a:solidFill>
                    <a:schemeClr val="bg1"/>
                  </a:solidFill>
                </a:rPr>
              </a:br>
              <a:r>
                <a:rPr lang="en-US" sz="1600">
                  <a:solidFill>
                    <a:schemeClr val="bg1"/>
                  </a:solidFill>
                </a:rPr>
                <a:t>action</a:t>
              </a:r>
            </a:p>
          </p:txBody>
        </p:sp>
      </p:grpSp>
      <p:sp>
        <p:nvSpPr>
          <p:cNvPr id="13317" name="Rectangle 12"/>
          <p:cNvSpPr>
            <a:spLocks noChangeArrowheads="1"/>
          </p:cNvSpPr>
          <p:nvPr/>
        </p:nvSpPr>
        <p:spPr bwMode="auto">
          <a:xfrm flipH="1">
            <a:off x="3702050" y="6073775"/>
            <a:ext cx="1111250" cy="477838"/>
          </a:xfrm>
          <a:prstGeom prst="rect">
            <a:avLst/>
          </a:prstGeom>
          <a:solidFill>
            <a:schemeClr val="tx1"/>
          </a:solidFill>
          <a:ln w="28575" algn="ctr">
            <a:solidFill>
              <a:srgbClr val="CC99FF"/>
            </a:solidFill>
            <a:miter lim="800000"/>
            <a:headEnd/>
            <a:tailEnd/>
          </a:ln>
        </p:spPr>
        <p:txBody>
          <a:bodyPr lIns="0" tIns="0" rIns="0" bIns="0" anchor="ctr">
            <a:spAutoFit/>
          </a:bodyPr>
          <a:lstStyle/>
          <a:p>
            <a:endParaRPr lang="en-US"/>
          </a:p>
        </p:txBody>
      </p:sp>
      <p:grpSp>
        <p:nvGrpSpPr>
          <p:cNvPr id="13319" name="Group 17"/>
          <p:cNvGrpSpPr>
            <a:grpSpLocks/>
          </p:cNvGrpSpPr>
          <p:nvPr/>
        </p:nvGrpSpPr>
        <p:grpSpPr bwMode="auto">
          <a:xfrm>
            <a:off x="752475" y="4537075"/>
            <a:ext cx="1111250" cy="477838"/>
            <a:chOff x="474" y="2962"/>
            <a:chExt cx="700" cy="301"/>
          </a:xfrm>
        </p:grpSpPr>
        <p:sp>
          <p:nvSpPr>
            <p:cNvPr id="13409" name="Rectangle 18"/>
            <p:cNvSpPr>
              <a:spLocks noChangeArrowheads="1"/>
            </p:cNvSpPr>
            <p:nvPr/>
          </p:nvSpPr>
          <p:spPr bwMode="auto">
            <a:xfrm flipH="1">
              <a:off x="474" y="2962"/>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3410" name="Text Box 19"/>
            <p:cNvSpPr txBox="1">
              <a:spLocks noChangeArrowheads="1"/>
            </p:cNvSpPr>
            <p:nvPr/>
          </p:nvSpPr>
          <p:spPr bwMode="auto">
            <a:xfrm flipH="1">
              <a:off x="486" y="3035"/>
              <a:ext cx="673"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i="1">
                  <a:solidFill>
                    <a:schemeClr val="bg1"/>
                  </a:solidFill>
                </a:rPr>
                <a:t>'coverable'</a:t>
              </a:r>
            </a:p>
          </p:txBody>
        </p:sp>
      </p:grpSp>
      <p:sp>
        <p:nvSpPr>
          <p:cNvPr id="13320" name="Rectangle 21"/>
          <p:cNvSpPr>
            <a:spLocks noChangeArrowheads="1"/>
          </p:cNvSpPr>
          <p:nvPr/>
        </p:nvSpPr>
        <p:spPr bwMode="auto">
          <a:xfrm flipH="1">
            <a:off x="3695700" y="5241925"/>
            <a:ext cx="1111250" cy="477838"/>
          </a:xfrm>
          <a:prstGeom prst="rect">
            <a:avLst/>
          </a:prstGeom>
          <a:solidFill>
            <a:schemeClr val="tx1"/>
          </a:solidFill>
          <a:ln w="28575" algn="ctr">
            <a:solidFill>
              <a:srgbClr val="CC99FF"/>
            </a:solidFill>
            <a:miter lim="800000"/>
            <a:headEnd/>
            <a:tailEnd/>
          </a:ln>
        </p:spPr>
        <p:txBody>
          <a:bodyPr lIns="0" tIns="0" rIns="0" bIns="0" anchor="ctr">
            <a:spAutoFit/>
          </a:bodyPr>
          <a:lstStyle/>
          <a:p>
            <a:endParaRPr lang="en-US"/>
          </a:p>
        </p:txBody>
      </p:sp>
      <p:sp>
        <p:nvSpPr>
          <p:cNvPr id="13321" name="Rectangle 24"/>
          <p:cNvSpPr>
            <a:spLocks noChangeArrowheads="1"/>
          </p:cNvSpPr>
          <p:nvPr/>
        </p:nvSpPr>
        <p:spPr bwMode="auto">
          <a:xfrm flipH="1">
            <a:off x="608013" y="3943350"/>
            <a:ext cx="1111250" cy="477838"/>
          </a:xfrm>
          <a:prstGeom prst="rect">
            <a:avLst/>
          </a:prstGeom>
          <a:solidFill>
            <a:schemeClr val="tx1"/>
          </a:solidFill>
          <a:ln w="28575" algn="ctr">
            <a:solidFill>
              <a:srgbClr val="CC99FF"/>
            </a:solidFill>
            <a:miter lim="800000"/>
            <a:headEnd/>
            <a:tailEnd/>
          </a:ln>
        </p:spPr>
        <p:txBody>
          <a:bodyPr lIns="0" tIns="0" rIns="0" bIns="0" anchor="ctr">
            <a:spAutoFit/>
          </a:bodyPr>
          <a:lstStyle/>
          <a:p>
            <a:endParaRPr lang="en-US"/>
          </a:p>
        </p:txBody>
      </p:sp>
      <p:sp>
        <p:nvSpPr>
          <p:cNvPr id="13322" name="Rectangle 26"/>
          <p:cNvSpPr>
            <a:spLocks noGrp="1" noChangeArrowheads="1"/>
          </p:cNvSpPr>
          <p:nvPr>
            <p:ph type="title"/>
          </p:nvPr>
        </p:nvSpPr>
        <p:spPr/>
        <p:txBody>
          <a:bodyPr/>
          <a:lstStyle/>
          <a:p>
            <a:pPr eaLnBrk="1" hangingPunct="1"/>
            <a:r>
              <a:rPr lang="en-US" smtClean="0"/>
              <a:t>Line-specific entities</a:t>
            </a:r>
          </a:p>
        </p:txBody>
      </p:sp>
      <p:grpSp>
        <p:nvGrpSpPr>
          <p:cNvPr id="13323" name="Group 27"/>
          <p:cNvGrpSpPr>
            <a:grpSpLocks/>
          </p:cNvGrpSpPr>
          <p:nvPr/>
        </p:nvGrpSpPr>
        <p:grpSpPr bwMode="auto">
          <a:xfrm>
            <a:off x="3663950" y="1400175"/>
            <a:ext cx="1150938" cy="692150"/>
            <a:chOff x="1847" y="2043"/>
            <a:chExt cx="725" cy="436"/>
          </a:xfrm>
        </p:grpSpPr>
        <p:sp>
          <p:nvSpPr>
            <p:cNvPr id="13407" name="Rectangle 28"/>
            <p:cNvSpPr>
              <a:spLocks noChangeArrowheads="1"/>
            </p:cNvSpPr>
            <p:nvPr/>
          </p:nvSpPr>
          <p:spPr bwMode="auto">
            <a:xfrm flipH="1">
              <a:off x="1847"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3408" name="Text Box 29"/>
            <p:cNvSpPr txBox="1">
              <a:spLocks noChangeArrowheads="1"/>
            </p:cNvSpPr>
            <p:nvPr/>
          </p:nvSpPr>
          <p:spPr bwMode="auto">
            <a:xfrm flipH="1">
              <a:off x="1912" y="2146"/>
              <a:ext cx="595" cy="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Policy</a:t>
              </a:r>
            </a:p>
          </p:txBody>
        </p:sp>
      </p:grpSp>
      <p:grpSp>
        <p:nvGrpSpPr>
          <p:cNvPr id="13324" name="Group 33"/>
          <p:cNvGrpSpPr>
            <a:grpSpLocks/>
          </p:cNvGrpSpPr>
          <p:nvPr/>
        </p:nvGrpSpPr>
        <p:grpSpPr bwMode="auto">
          <a:xfrm>
            <a:off x="3740150" y="687388"/>
            <a:ext cx="989013" cy="425450"/>
            <a:chOff x="3501" y="1545"/>
            <a:chExt cx="700" cy="301"/>
          </a:xfrm>
        </p:grpSpPr>
        <p:sp>
          <p:nvSpPr>
            <p:cNvPr id="13405" name="Rectangle 34"/>
            <p:cNvSpPr>
              <a:spLocks noChangeArrowheads="1"/>
            </p:cNvSpPr>
            <p:nvPr/>
          </p:nvSpPr>
          <p:spPr bwMode="auto">
            <a:xfrm flipH="1">
              <a:off x="3501" y="1545"/>
              <a:ext cx="700" cy="301"/>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3406" name="Text Box 35"/>
            <p:cNvSpPr txBox="1">
              <a:spLocks noChangeArrowheads="1"/>
            </p:cNvSpPr>
            <p:nvPr/>
          </p:nvSpPr>
          <p:spPr bwMode="auto">
            <a:xfrm flipH="1">
              <a:off x="3516" y="1618"/>
              <a:ext cx="673" cy="173"/>
            </a:xfrm>
            <a:prstGeom prst="rect">
              <a:avLst/>
            </a:prstGeom>
            <a:solidFill>
              <a:srgbClr val="009900"/>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tx1"/>
                  </a:solidFill>
                </a:rPr>
                <a:t>Account</a:t>
              </a:r>
            </a:p>
          </p:txBody>
        </p:sp>
      </p:grpSp>
      <p:sp>
        <p:nvSpPr>
          <p:cNvPr id="13325" name="Line 36"/>
          <p:cNvSpPr>
            <a:spLocks noChangeShapeType="1"/>
          </p:cNvSpPr>
          <p:nvPr/>
        </p:nvSpPr>
        <p:spPr bwMode="auto">
          <a:xfrm>
            <a:off x="4249738" y="2941638"/>
            <a:ext cx="0" cy="5905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26" name="Line 37"/>
          <p:cNvSpPr>
            <a:spLocks noChangeShapeType="1"/>
          </p:cNvSpPr>
          <p:nvPr/>
        </p:nvSpPr>
        <p:spPr bwMode="auto">
          <a:xfrm flipV="1">
            <a:off x="4241800" y="2089150"/>
            <a:ext cx="0" cy="3619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3327" name="Group 38"/>
          <p:cNvGrpSpPr>
            <a:grpSpLocks/>
          </p:cNvGrpSpPr>
          <p:nvPr/>
        </p:nvGrpSpPr>
        <p:grpSpPr bwMode="auto">
          <a:xfrm>
            <a:off x="4089400" y="1225550"/>
            <a:ext cx="298450" cy="171450"/>
            <a:chOff x="1672" y="2300"/>
            <a:chExt cx="188" cy="108"/>
          </a:xfrm>
        </p:grpSpPr>
        <p:sp>
          <p:nvSpPr>
            <p:cNvPr id="13403" name="Line 39"/>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404" name="Line 40"/>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3328" name="Group 41"/>
          <p:cNvGrpSpPr>
            <a:grpSpLocks/>
          </p:cNvGrpSpPr>
          <p:nvPr/>
        </p:nvGrpSpPr>
        <p:grpSpPr bwMode="auto">
          <a:xfrm>
            <a:off x="4089400" y="2286000"/>
            <a:ext cx="298450" cy="171450"/>
            <a:chOff x="1672" y="2300"/>
            <a:chExt cx="188" cy="108"/>
          </a:xfrm>
        </p:grpSpPr>
        <p:sp>
          <p:nvSpPr>
            <p:cNvPr id="13401" name="Line 42"/>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402" name="Line 43"/>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3329" name="Line 44"/>
          <p:cNvSpPr>
            <a:spLocks noChangeShapeType="1"/>
          </p:cNvSpPr>
          <p:nvPr/>
        </p:nvSpPr>
        <p:spPr bwMode="auto">
          <a:xfrm flipV="1">
            <a:off x="4241800" y="1111250"/>
            <a:ext cx="0" cy="2857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3330" name="Group 45"/>
          <p:cNvGrpSpPr>
            <a:grpSpLocks/>
          </p:cNvGrpSpPr>
          <p:nvPr/>
        </p:nvGrpSpPr>
        <p:grpSpPr bwMode="auto">
          <a:xfrm>
            <a:off x="4095750" y="3359150"/>
            <a:ext cx="298450" cy="171450"/>
            <a:chOff x="1672" y="2300"/>
            <a:chExt cx="188" cy="108"/>
          </a:xfrm>
        </p:grpSpPr>
        <p:sp>
          <p:nvSpPr>
            <p:cNvPr id="13399" name="Line 46"/>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400" name="Line 47"/>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3331" name="Line 48"/>
          <p:cNvSpPr>
            <a:spLocks noChangeShapeType="1"/>
          </p:cNvSpPr>
          <p:nvPr/>
        </p:nvSpPr>
        <p:spPr bwMode="auto">
          <a:xfrm flipH="1">
            <a:off x="2152650" y="3790950"/>
            <a:ext cx="1524000" cy="392113"/>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3332" name="Group 49"/>
          <p:cNvGrpSpPr>
            <a:grpSpLocks/>
          </p:cNvGrpSpPr>
          <p:nvPr/>
        </p:nvGrpSpPr>
        <p:grpSpPr bwMode="auto">
          <a:xfrm rot="5400000" flipH="1">
            <a:off x="1658938" y="4092575"/>
            <a:ext cx="298450" cy="171450"/>
            <a:chOff x="1672" y="2300"/>
            <a:chExt cx="188" cy="108"/>
          </a:xfrm>
        </p:grpSpPr>
        <p:sp>
          <p:nvSpPr>
            <p:cNvPr id="13397" name="Line 50"/>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98" name="Line 51"/>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3333" name="Group 52"/>
          <p:cNvGrpSpPr>
            <a:grpSpLocks/>
          </p:cNvGrpSpPr>
          <p:nvPr/>
        </p:nvGrpSpPr>
        <p:grpSpPr bwMode="auto">
          <a:xfrm rot="5400000" flipH="1">
            <a:off x="1798638" y="4592638"/>
            <a:ext cx="298450" cy="171450"/>
            <a:chOff x="1672" y="2300"/>
            <a:chExt cx="188" cy="108"/>
          </a:xfrm>
        </p:grpSpPr>
        <p:sp>
          <p:nvSpPr>
            <p:cNvPr id="13395" name="Line 53"/>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96" name="Line 54"/>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3334" name="Group 55"/>
          <p:cNvGrpSpPr>
            <a:grpSpLocks/>
          </p:cNvGrpSpPr>
          <p:nvPr/>
        </p:nvGrpSpPr>
        <p:grpSpPr bwMode="auto">
          <a:xfrm flipH="1">
            <a:off x="6465888" y="4554538"/>
            <a:ext cx="171450" cy="298450"/>
            <a:chOff x="3317" y="2785"/>
            <a:chExt cx="108" cy="188"/>
          </a:xfrm>
        </p:grpSpPr>
        <p:sp>
          <p:nvSpPr>
            <p:cNvPr id="13393" name="Line 56"/>
            <p:cNvSpPr>
              <a:spLocks noChangeShapeType="1"/>
            </p:cNvSpPr>
            <p:nvPr/>
          </p:nvSpPr>
          <p:spPr bwMode="auto">
            <a:xfrm rot="5400000">
              <a:off x="3323" y="2871"/>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94" name="Line 57"/>
            <p:cNvSpPr>
              <a:spLocks noChangeShapeType="1"/>
            </p:cNvSpPr>
            <p:nvPr/>
          </p:nvSpPr>
          <p:spPr bwMode="auto">
            <a:xfrm rot="5400000" flipH="1">
              <a:off x="3323" y="2779"/>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3335" name="Group 58"/>
          <p:cNvGrpSpPr>
            <a:grpSpLocks/>
          </p:cNvGrpSpPr>
          <p:nvPr/>
        </p:nvGrpSpPr>
        <p:grpSpPr bwMode="auto">
          <a:xfrm>
            <a:off x="2628900" y="4870450"/>
            <a:ext cx="298450" cy="171450"/>
            <a:chOff x="1672" y="2300"/>
            <a:chExt cx="188" cy="108"/>
          </a:xfrm>
        </p:grpSpPr>
        <p:sp>
          <p:nvSpPr>
            <p:cNvPr id="13391" name="Line 59"/>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92" name="Line 60"/>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3336" name="Group 61"/>
          <p:cNvGrpSpPr>
            <a:grpSpLocks/>
          </p:cNvGrpSpPr>
          <p:nvPr/>
        </p:nvGrpSpPr>
        <p:grpSpPr bwMode="auto">
          <a:xfrm>
            <a:off x="4102100" y="5073650"/>
            <a:ext cx="298450" cy="171450"/>
            <a:chOff x="1672" y="2300"/>
            <a:chExt cx="188" cy="108"/>
          </a:xfrm>
        </p:grpSpPr>
        <p:sp>
          <p:nvSpPr>
            <p:cNvPr id="13389" name="Line 62"/>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90" name="Line 63"/>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3337" name="Group 64"/>
          <p:cNvGrpSpPr>
            <a:grpSpLocks/>
          </p:cNvGrpSpPr>
          <p:nvPr/>
        </p:nvGrpSpPr>
        <p:grpSpPr bwMode="auto">
          <a:xfrm>
            <a:off x="5549900" y="4870450"/>
            <a:ext cx="298450" cy="171450"/>
            <a:chOff x="1672" y="2300"/>
            <a:chExt cx="188" cy="108"/>
          </a:xfrm>
        </p:grpSpPr>
        <p:sp>
          <p:nvSpPr>
            <p:cNvPr id="13387" name="Line 65"/>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88" name="Line 66"/>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3338" name="Line 67"/>
          <p:cNvSpPr>
            <a:spLocks noChangeShapeType="1"/>
          </p:cNvSpPr>
          <p:nvPr/>
        </p:nvSpPr>
        <p:spPr bwMode="auto">
          <a:xfrm flipV="1">
            <a:off x="4251325" y="4013200"/>
            <a:ext cx="0" cy="12255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39" name="Line 68"/>
          <p:cNvSpPr>
            <a:spLocks noChangeShapeType="1"/>
          </p:cNvSpPr>
          <p:nvPr/>
        </p:nvSpPr>
        <p:spPr bwMode="auto">
          <a:xfrm flipV="1">
            <a:off x="2774950" y="4743450"/>
            <a:ext cx="0" cy="2984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40" name="Line 69"/>
          <p:cNvSpPr>
            <a:spLocks noChangeShapeType="1"/>
          </p:cNvSpPr>
          <p:nvPr/>
        </p:nvSpPr>
        <p:spPr bwMode="auto">
          <a:xfrm flipV="1">
            <a:off x="5695950" y="4737100"/>
            <a:ext cx="0" cy="29845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41" name="Line 70"/>
          <p:cNvSpPr>
            <a:spLocks noChangeShapeType="1"/>
          </p:cNvSpPr>
          <p:nvPr/>
        </p:nvSpPr>
        <p:spPr bwMode="auto">
          <a:xfrm rot="16200000" flipV="1">
            <a:off x="2006600" y="4527550"/>
            <a:ext cx="0" cy="2984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42" name="Line 71"/>
          <p:cNvSpPr>
            <a:spLocks noChangeShapeType="1"/>
          </p:cNvSpPr>
          <p:nvPr/>
        </p:nvSpPr>
        <p:spPr bwMode="auto">
          <a:xfrm rot="16200000" flipV="1">
            <a:off x="6483350" y="4559300"/>
            <a:ext cx="0" cy="29845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43" name="Line 72"/>
          <p:cNvSpPr>
            <a:spLocks noChangeShapeType="1"/>
          </p:cNvSpPr>
          <p:nvPr/>
        </p:nvSpPr>
        <p:spPr bwMode="auto">
          <a:xfrm flipV="1">
            <a:off x="2146300" y="4013200"/>
            <a:ext cx="1530350" cy="6667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44" name="Line 73"/>
          <p:cNvSpPr>
            <a:spLocks noChangeShapeType="1"/>
          </p:cNvSpPr>
          <p:nvPr/>
        </p:nvSpPr>
        <p:spPr bwMode="auto">
          <a:xfrm flipV="1">
            <a:off x="2768600" y="4013200"/>
            <a:ext cx="1225550" cy="7366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45" name="Line 74"/>
          <p:cNvSpPr>
            <a:spLocks noChangeShapeType="1"/>
          </p:cNvSpPr>
          <p:nvPr/>
        </p:nvSpPr>
        <p:spPr bwMode="auto">
          <a:xfrm flipH="1" flipV="1">
            <a:off x="4476750" y="4013200"/>
            <a:ext cx="1219200" cy="73025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46" name="Line 75"/>
          <p:cNvSpPr>
            <a:spLocks noChangeShapeType="1"/>
          </p:cNvSpPr>
          <p:nvPr/>
        </p:nvSpPr>
        <p:spPr bwMode="auto">
          <a:xfrm flipH="1" flipV="1">
            <a:off x="4794250" y="4013200"/>
            <a:ext cx="1549400" cy="69215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47" name="Line 76"/>
          <p:cNvSpPr>
            <a:spLocks noChangeShapeType="1"/>
          </p:cNvSpPr>
          <p:nvPr/>
        </p:nvSpPr>
        <p:spPr bwMode="auto">
          <a:xfrm flipV="1">
            <a:off x="4254500" y="5721350"/>
            <a:ext cx="0" cy="3238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3348" name="Group 77"/>
          <p:cNvGrpSpPr>
            <a:grpSpLocks/>
          </p:cNvGrpSpPr>
          <p:nvPr/>
        </p:nvGrpSpPr>
        <p:grpSpPr bwMode="auto">
          <a:xfrm rot="-5400000">
            <a:off x="3509963" y="5538788"/>
            <a:ext cx="184150" cy="171450"/>
            <a:chOff x="1672" y="2300"/>
            <a:chExt cx="188" cy="108"/>
          </a:xfrm>
        </p:grpSpPr>
        <p:sp>
          <p:nvSpPr>
            <p:cNvPr id="13385" name="Line 78"/>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86" name="Line 79"/>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3349" name="Line 80"/>
          <p:cNvSpPr>
            <a:spLocks noChangeShapeType="1"/>
          </p:cNvSpPr>
          <p:nvPr/>
        </p:nvSpPr>
        <p:spPr bwMode="auto">
          <a:xfrm rot="5400000" flipH="1" flipV="1">
            <a:off x="2482850" y="4413250"/>
            <a:ext cx="0" cy="24193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50" name="Line 81"/>
          <p:cNvSpPr>
            <a:spLocks noChangeShapeType="1"/>
          </p:cNvSpPr>
          <p:nvPr/>
        </p:nvSpPr>
        <p:spPr bwMode="auto">
          <a:xfrm>
            <a:off x="1270000" y="5010150"/>
            <a:ext cx="0" cy="6159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51" name="Line 82"/>
          <p:cNvSpPr>
            <a:spLocks noChangeShapeType="1"/>
          </p:cNvSpPr>
          <p:nvPr/>
        </p:nvSpPr>
        <p:spPr bwMode="auto">
          <a:xfrm flipV="1">
            <a:off x="5264150" y="4737100"/>
            <a:ext cx="0" cy="30480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52" name="Line 83"/>
          <p:cNvSpPr>
            <a:spLocks noChangeShapeType="1"/>
          </p:cNvSpPr>
          <p:nvPr/>
        </p:nvSpPr>
        <p:spPr bwMode="auto">
          <a:xfrm flipV="1">
            <a:off x="3225800" y="4724400"/>
            <a:ext cx="0" cy="31750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53" name="Line 84"/>
          <p:cNvSpPr>
            <a:spLocks noChangeShapeType="1"/>
          </p:cNvSpPr>
          <p:nvPr/>
        </p:nvSpPr>
        <p:spPr bwMode="auto">
          <a:xfrm>
            <a:off x="3225800" y="4730750"/>
            <a:ext cx="204470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3354" name="Group 85"/>
          <p:cNvGrpSpPr>
            <a:grpSpLocks/>
          </p:cNvGrpSpPr>
          <p:nvPr/>
        </p:nvGrpSpPr>
        <p:grpSpPr bwMode="auto">
          <a:xfrm flipH="1">
            <a:off x="2046288" y="5119688"/>
            <a:ext cx="171450" cy="298450"/>
            <a:chOff x="3317" y="2785"/>
            <a:chExt cx="108" cy="188"/>
          </a:xfrm>
        </p:grpSpPr>
        <p:sp>
          <p:nvSpPr>
            <p:cNvPr id="13383" name="Line 86"/>
            <p:cNvSpPr>
              <a:spLocks noChangeShapeType="1"/>
            </p:cNvSpPr>
            <p:nvPr/>
          </p:nvSpPr>
          <p:spPr bwMode="auto">
            <a:xfrm rot="5400000">
              <a:off x="3323" y="2871"/>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84" name="Line 87"/>
            <p:cNvSpPr>
              <a:spLocks noChangeShapeType="1"/>
            </p:cNvSpPr>
            <p:nvPr/>
          </p:nvSpPr>
          <p:spPr bwMode="auto">
            <a:xfrm rot="5400000" flipH="1">
              <a:off x="3323" y="2779"/>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3355" name="Line 88"/>
          <p:cNvSpPr>
            <a:spLocks noChangeShapeType="1"/>
          </p:cNvSpPr>
          <p:nvPr/>
        </p:nvSpPr>
        <p:spPr bwMode="auto">
          <a:xfrm rot="16200000" flipV="1">
            <a:off x="1857375" y="4918075"/>
            <a:ext cx="0" cy="7112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56" name="Line 89"/>
          <p:cNvSpPr>
            <a:spLocks noChangeShapeType="1"/>
          </p:cNvSpPr>
          <p:nvPr/>
        </p:nvSpPr>
        <p:spPr bwMode="auto">
          <a:xfrm flipV="1">
            <a:off x="1504950" y="5010150"/>
            <a:ext cx="0" cy="2667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3357" name="Group 90"/>
          <p:cNvGrpSpPr>
            <a:grpSpLocks/>
          </p:cNvGrpSpPr>
          <p:nvPr/>
        </p:nvGrpSpPr>
        <p:grpSpPr bwMode="auto">
          <a:xfrm>
            <a:off x="5173663" y="4865688"/>
            <a:ext cx="184150" cy="171450"/>
            <a:chOff x="1672" y="2300"/>
            <a:chExt cx="188" cy="108"/>
          </a:xfrm>
        </p:grpSpPr>
        <p:sp>
          <p:nvSpPr>
            <p:cNvPr id="13381" name="Line 91"/>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82" name="Line 92"/>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3358" name="Group 93"/>
          <p:cNvGrpSpPr>
            <a:grpSpLocks/>
          </p:cNvGrpSpPr>
          <p:nvPr/>
        </p:nvGrpSpPr>
        <p:grpSpPr bwMode="auto">
          <a:xfrm flipV="1">
            <a:off x="5549900" y="5524500"/>
            <a:ext cx="298450" cy="285750"/>
            <a:chOff x="3592" y="3184"/>
            <a:chExt cx="188" cy="192"/>
          </a:xfrm>
        </p:grpSpPr>
        <p:grpSp>
          <p:nvGrpSpPr>
            <p:cNvPr id="13377" name="Group 94"/>
            <p:cNvGrpSpPr>
              <a:grpSpLocks/>
            </p:cNvGrpSpPr>
            <p:nvPr/>
          </p:nvGrpSpPr>
          <p:grpSpPr bwMode="auto">
            <a:xfrm>
              <a:off x="3592" y="3268"/>
              <a:ext cx="188" cy="108"/>
              <a:chOff x="1672" y="2300"/>
              <a:chExt cx="188" cy="108"/>
            </a:xfrm>
          </p:grpSpPr>
          <p:sp>
            <p:nvSpPr>
              <p:cNvPr id="13379" name="Line 95"/>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80" name="Line 96"/>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3378" name="Line 97"/>
            <p:cNvSpPr>
              <a:spLocks noChangeShapeType="1"/>
            </p:cNvSpPr>
            <p:nvPr/>
          </p:nvSpPr>
          <p:spPr bwMode="auto">
            <a:xfrm flipV="1">
              <a:off x="3684" y="3184"/>
              <a:ext cx="0" cy="18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3359" name="Group 98"/>
          <p:cNvGrpSpPr>
            <a:grpSpLocks/>
          </p:cNvGrpSpPr>
          <p:nvPr/>
        </p:nvGrpSpPr>
        <p:grpSpPr bwMode="auto">
          <a:xfrm>
            <a:off x="4102100" y="5892800"/>
            <a:ext cx="298450" cy="171450"/>
            <a:chOff x="1672" y="2300"/>
            <a:chExt cx="188" cy="108"/>
          </a:xfrm>
        </p:grpSpPr>
        <p:sp>
          <p:nvSpPr>
            <p:cNvPr id="13375" name="Line 99"/>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76" name="Line 100"/>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3360" name="Line 101"/>
          <p:cNvSpPr>
            <a:spLocks noChangeShapeType="1"/>
          </p:cNvSpPr>
          <p:nvPr/>
        </p:nvSpPr>
        <p:spPr bwMode="auto">
          <a:xfrm flipH="1">
            <a:off x="990600" y="5810250"/>
            <a:ext cx="469900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61" name="Line 102"/>
          <p:cNvSpPr>
            <a:spLocks noChangeShapeType="1"/>
          </p:cNvSpPr>
          <p:nvPr/>
        </p:nvSpPr>
        <p:spPr bwMode="auto">
          <a:xfrm>
            <a:off x="996950" y="5016500"/>
            <a:ext cx="0" cy="79375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3362" name="Group 103"/>
          <p:cNvGrpSpPr>
            <a:grpSpLocks/>
          </p:cNvGrpSpPr>
          <p:nvPr/>
        </p:nvGrpSpPr>
        <p:grpSpPr bwMode="auto">
          <a:xfrm flipV="1">
            <a:off x="7054850" y="5035550"/>
            <a:ext cx="298450" cy="160338"/>
            <a:chOff x="1672" y="2300"/>
            <a:chExt cx="188" cy="108"/>
          </a:xfrm>
        </p:grpSpPr>
        <p:sp>
          <p:nvSpPr>
            <p:cNvPr id="13373" name="Line 104"/>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74" name="Line 105"/>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3363" name="Line 106"/>
          <p:cNvSpPr>
            <a:spLocks noChangeShapeType="1"/>
          </p:cNvSpPr>
          <p:nvPr/>
        </p:nvSpPr>
        <p:spPr bwMode="auto">
          <a:xfrm>
            <a:off x="7200900" y="5041900"/>
            <a:ext cx="0" cy="25400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64" name="Line 107"/>
          <p:cNvSpPr>
            <a:spLocks noChangeShapeType="1"/>
          </p:cNvSpPr>
          <p:nvPr/>
        </p:nvSpPr>
        <p:spPr bwMode="auto">
          <a:xfrm>
            <a:off x="6280150" y="5289550"/>
            <a:ext cx="92075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65" name="Line 108"/>
          <p:cNvSpPr>
            <a:spLocks noChangeShapeType="1"/>
          </p:cNvSpPr>
          <p:nvPr/>
        </p:nvSpPr>
        <p:spPr bwMode="auto">
          <a:xfrm>
            <a:off x="1720850" y="4191000"/>
            <a:ext cx="439738"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3366" name="Group 102"/>
          <p:cNvGrpSpPr>
            <a:grpSpLocks/>
          </p:cNvGrpSpPr>
          <p:nvPr/>
        </p:nvGrpSpPr>
        <p:grpSpPr bwMode="auto">
          <a:xfrm>
            <a:off x="3689350" y="3544888"/>
            <a:ext cx="1111250" cy="477837"/>
            <a:chOff x="0" y="0"/>
            <a:chExt cx="1111250" cy="477838"/>
          </a:xfrm>
        </p:grpSpPr>
        <p:grpSp>
          <p:nvGrpSpPr>
            <p:cNvPr id="13367" name="Group 103"/>
            <p:cNvGrpSpPr>
              <a:grpSpLocks/>
            </p:cNvGrpSpPr>
            <p:nvPr/>
          </p:nvGrpSpPr>
          <p:grpSpPr bwMode="auto">
            <a:xfrm>
              <a:off x="0" y="0"/>
              <a:ext cx="1111250" cy="477838"/>
              <a:chOff x="0" y="0"/>
              <a:chExt cx="700" cy="301"/>
            </a:xfrm>
          </p:grpSpPr>
          <p:sp>
            <p:nvSpPr>
              <p:cNvPr id="13371" name="Rectangle 107"/>
              <p:cNvSpPr>
                <a:spLocks noChangeArrowheads="1"/>
              </p:cNvSpPr>
              <p:nvPr/>
            </p:nvSpPr>
            <p:spPr bwMode="auto">
              <a:xfrm flipH="1">
                <a:off x="0" y="0"/>
                <a:ext cx="700" cy="301"/>
              </a:xfrm>
              <a:prstGeom prst="rect">
                <a:avLst/>
              </a:prstGeom>
              <a:solidFill>
                <a:srgbClr val="CC99FF"/>
              </a:solidFill>
              <a:ln w="12700" algn="ctr">
                <a:solidFill>
                  <a:srgbClr val="000000"/>
                </a:solidFill>
                <a:miter lim="800000"/>
                <a:headEnd/>
                <a:tailEnd/>
              </a:ln>
            </p:spPr>
            <p:txBody>
              <a:bodyPr lIns="0" tIns="0" rIns="0" bIns="0" anchor="ctr">
                <a:spAutoFit/>
              </a:bodyPr>
              <a:lstStyle/>
              <a:p>
                <a:endParaRPr lang="en-US" sz="1100"/>
              </a:p>
            </p:txBody>
          </p:sp>
          <p:sp>
            <p:nvSpPr>
              <p:cNvPr id="13372" name="Text Box 32"/>
              <p:cNvSpPr txBox="1">
                <a:spLocks noChangeArrowheads="1"/>
              </p:cNvSpPr>
              <p:nvPr/>
            </p:nvSpPr>
            <p:spPr bwMode="auto">
              <a:xfrm flipH="1">
                <a:off x="14" y="7"/>
                <a:ext cx="673"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000000"/>
                    </a:solidFill>
                  </a:rPr>
                  <a:t>PolicyLine</a:t>
                </a:r>
              </a:p>
            </p:txBody>
          </p:sp>
        </p:grpSp>
        <p:sp>
          <p:nvSpPr>
            <p:cNvPr id="13368" name="Rectangle 104"/>
            <p:cNvSpPr>
              <a:spLocks noChangeArrowheads="1"/>
            </p:cNvSpPr>
            <p:nvPr/>
          </p:nvSpPr>
          <p:spPr bwMode="auto">
            <a:xfrm>
              <a:off x="100196" y="26741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sp>
          <p:nvSpPr>
            <p:cNvPr id="13369" name="Rectangle 105"/>
            <p:cNvSpPr>
              <a:spLocks noChangeArrowheads="1"/>
            </p:cNvSpPr>
            <p:nvPr/>
          </p:nvSpPr>
          <p:spPr bwMode="auto">
            <a:xfrm>
              <a:off x="441788" y="26215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sp>
          <p:nvSpPr>
            <p:cNvPr id="13370" name="Rectangle 106"/>
            <p:cNvSpPr>
              <a:spLocks noChangeArrowheads="1"/>
            </p:cNvSpPr>
            <p:nvPr/>
          </p:nvSpPr>
          <p:spPr bwMode="auto">
            <a:xfrm>
              <a:off x="772874" y="26215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grpSp>
      <p:grpSp>
        <p:nvGrpSpPr>
          <p:cNvPr id="107" name="Group 106"/>
          <p:cNvGrpSpPr/>
          <p:nvPr/>
        </p:nvGrpSpPr>
        <p:grpSpPr>
          <a:xfrm>
            <a:off x="5138738" y="5016495"/>
            <a:ext cx="1111250" cy="504824"/>
            <a:chOff x="5167313" y="5016495"/>
            <a:chExt cx="1111250" cy="504824"/>
          </a:xfrm>
        </p:grpSpPr>
        <p:grpSp>
          <p:nvGrpSpPr>
            <p:cNvPr id="108" name="Group 14"/>
            <p:cNvGrpSpPr>
              <a:grpSpLocks/>
            </p:cNvGrpSpPr>
            <p:nvPr/>
          </p:nvGrpSpPr>
          <p:grpSpPr bwMode="auto">
            <a:xfrm>
              <a:off x="5167313" y="5016495"/>
              <a:ext cx="1111250" cy="504824"/>
              <a:chOff x="3255" y="3264"/>
              <a:chExt cx="700" cy="318"/>
            </a:xfrm>
          </p:grpSpPr>
          <p:sp>
            <p:nvSpPr>
              <p:cNvPr id="112" name="Rectangle 15"/>
              <p:cNvSpPr>
                <a:spLocks noChangeArrowheads="1"/>
              </p:cNvSpPr>
              <p:nvPr/>
            </p:nvSpPr>
            <p:spPr bwMode="auto">
              <a:xfrm flipH="1">
                <a:off x="3255" y="3281"/>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13" name="Text Box 16"/>
              <p:cNvSpPr txBox="1">
                <a:spLocks noChangeArrowheads="1"/>
              </p:cNvSpPr>
              <p:nvPr/>
            </p:nvSpPr>
            <p:spPr bwMode="auto">
              <a:xfrm flipH="1">
                <a:off x="3269" y="3264"/>
                <a:ext cx="673"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___Cost</a:t>
                </a:r>
              </a:p>
            </p:txBody>
          </p:sp>
        </p:grpSp>
        <p:sp>
          <p:nvSpPr>
            <p:cNvPr id="109" name="Rectangle 104"/>
            <p:cNvSpPr>
              <a:spLocks noChangeArrowheads="1"/>
            </p:cNvSpPr>
            <p:nvPr/>
          </p:nvSpPr>
          <p:spPr bwMode="auto">
            <a:xfrm>
              <a:off x="5296509" y="5308304"/>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sp>
          <p:nvSpPr>
            <p:cNvPr id="110" name="Rectangle 105"/>
            <p:cNvSpPr>
              <a:spLocks noChangeArrowheads="1"/>
            </p:cNvSpPr>
            <p:nvPr/>
          </p:nvSpPr>
          <p:spPr bwMode="auto">
            <a:xfrm>
              <a:off x="5638101" y="5303044"/>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sp>
          <p:nvSpPr>
            <p:cNvPr id="111" name="Rectangle 106"/>
            <p:cNvSpPr>
              <a:spLocks noChangeArrowheads="1"/>
            </p:cNvSpPr>
            <p:nvPr/>
          </p:nvSpPr>
          <p:spPr bwMode="auto">
            <a:xfrm>
              <a:off x="5969187" y="5303044"/>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
          <p:cNvGrpSpPr>
            <a:grpSpLocks/>
          </p:cNvGrpSpPr>
          <p:nvPr/>
        </p:nvGrpSpPr>
        <p:grpSpPr bwMode="auto">
          <a:xfrm>
            <a:off x="3683000" y="2416175"/>
            <a:ext cx="1111250" cy="495300"/>
            <a:chOff x="2320" y="1642"/>
            <a:chExt cx="700" cy="312"/>
          </a:xfrm>
        </p:grpSpPr>
        <p:sp>
          <p:nvSpPr>
            <p:cNvPr id="14479" name="Rectangle 3"/>
            <p:cNvSpPr>
              <a:spLocks noChangeArrowheads="1"/>
            </p:cNvSpPr>
            <p:nvPr/>
          </p:nvSpPr>
          <p:spPr bwMode="auto">
            <a:xfrm flipH="1">
              <a:off x="2320" y="1653"/>
              <a:ext cx="700"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4480" name="Text Box 4"/>
            <p:cNvSpPr txBox="1">
              <a:spLocks noChangeArrowheads="1"/>
            </p:cNvSpPr>
            <p:nvPr/>
          </p:nvSpPr>
          <p:spPr bwMode="auto">
            <a:xfrm flipH="1">
              <a:off x="2336" y="1642"/>
              <a:ext cx="67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br>
                <a:rPr lang="en-US" sz="1600">
                  <a:solidFill>
                    <a:schemeClr val="bg1"/>
                  </a:solidFill>
                </a:rPr>
              </a:br>
              <a:r>
                <a:rPr lang="en-US" sz="1600">
                  <a:solidFill>
                    <a:schemeClr val="bg1"/>
                  </a:solidFill>
                </a:rPr>
                <a:t>Period</a:t>
              </a:r>
            </a:p>
          </p:txBody>
        </p:sp>
      </p:grpSp>
      <p:sp>
        <p:nvSpPr>
          <p:cNvPr id="14339" name="Rectangle 5"/>
          <p:cNvSpPr>
            <a:spLocks noChangeArrowheads="1"/>
          </p:cNvSpPr>
          <p:nvPr/>
        </p:nvSpPr>
        <p:spPr bwMode="auto">
          <a:xfrm flipH="1">
            <a:off x="7756525" y="838200"/>
            <a:ext cx="1111250" cy="477838"/>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4340" name="Rectangle 6"/>
          <p:cNvSpPr>
            <a:spLocks noChangeArrowheads="1"/>
          </p:cNvSpPr>
          <p:nvPr/>
        </p:nvSpPr>
        <p:spPr bwMode="auto">
          <a:xfrm flipH="1">
            <a:off x="7756525" y="1633538"/>
            <a:ext cx="1111250" cy="477837"/>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4341" name="Text Box 7"/>
          <p:cNvSpPr txBox="1">
            <a:spLocks noChangeArrowheads="1"/>
          </p:cNvSpPr>
          <p:nvPr/>
        </p:nvSpPr>
        <p:spPr bwMode="auto">
          <a:xfrm flipH="1">
            <a:off x="7781925" y="820738"/>
            <a:ext cx="1068388"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br>
              <a:rPr lang="en-US" sz="1600">
                <a:solidFill>
                  <a:schemeClr val="bg1"/>
                </a:solidFill>
              </a:rPr>
            </a:br>
            <a:r>
              <a:rPr lang="en-US" sz="1600">
                <a:solidFill>
                  <a:schemeClr val="bg1"/>
                </a:solidFill>
              </a:rPr>
              <a:t>Contact</a:t>
            </a:r>
          </a:p>
        </p:txBody>
      </p:sp>
      <p:sp>
        <p:nvSpPr>
          <p:cNvPr id="14342" name="Text Box 8"/>
          <p:cNvSpPr txBox="1">
            <a:spLocks noChangeArrowheads="1"/>
          </p:cNvSpPr>
          <p:nvPr/>
        </p:nvSpPr>
        <p:spPr bwMode="auto">
          <a:xfrm flipH="1">
            <a:off x="7781925" y="1616075"/>
            <a:ext cx="1068388"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br>
              <a:rPr lang="en-US" sz="1600">
                <a:solidFill>
                  <a:schemeClr val="bg1"/>
                </a:solidFill>
              </a:rPr>
            </a:br>
            <a:r>
              <a:rPr lang="en-US" sz="1600">
                <a:solidFill>
                  <a:schemeClr val="bg1"/>
                </a:solidFill>
              </a:rPr>
              <a:t>Location</a:t>
            </a:r>
          </a:p>
        </p:txBody>
      </p:sp>
      <p:grpSp>
        <p:nvGrpSpPr>
          <p:cNvPr id="14343" name="Group 9"/>
          <p:cNvGrpSpPr>
            <a:grpSpLocks/>
          </p:cNvGrpSpPr>
          <p:nvPr/>
        </p:nvGrpSpPr>
        <p:grpSpPr bwMode="auto">
          <a:xfrm>
            <a:off x="6638925" y="4511675"/>
            <a:ext cx="1111250" cy="495300"/>
            <a:chOff x="4182" y="2962"/>
            <a:chExt cx="700" cy="312"/>
          </a:xfrm>
        </p:grpSpPr>
        <p:sp>
          <p:nvSpPr>
            <p:cNvPr id="14477" name="Rectangle 10"/>
            <p:cNvSpPr>
              <a:spLocks noChangeArrowheads="1"/>
            </p:cNvSpPr>
            <p:nvPr/>
          </p:nvSpPr>
          <p:spPr bwMode="auto">
            <a:xfrm flipH="1">
              <a:off x="4182" y="2973"/>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4478" name="Text Box 11"/>
            <p:cNvSpPr txBox="1">
              <a:spLocks noChangeArrowheads="1"/>
            </p:cNvSpPr>
            <p:nvPr/>
          </p:nvSpPr>
          <p:spPr bwMode="auto">
            <a:xfrm flipH="1">
              <a:off x="4198" y="2962"/>
              <a:ext cx="67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___Trans</a:t>
              </a:r>
              <a:br>
                <a:rPr lang="en-US" sz="1600">
                  <a:solidFill>
                    <a:schemeClr val="bg1"/>
                  </a:solidFill>
                </a:rPr>
              </a:br>
              <a:r>
                <a:rPr lang="en-US" sz="1600">
                  <a:solidFill>
                    <a:schemeClr val="bg1"/>
                  </a:solidFill>
                </a:rPr>
                <a:t>action</a:t>
              </a:r>
            </a:p>
          </p:txBody>
        </p:sp>
      </p:grpSp>
      <p:grpSp>
        <p:nvGrpSpPr>
          <p:cNvPr id="14344" name="Group 12"/>
          <p:cNvGrpSpPr>
            <a:grpSpLocks/>
          </p:cNvGrpSpPr>
          <p:nvPr/>
        </p:nvGrpSpPr>
        <p:grpSpPr bwMode="auto">
          <a:xfrm>
            <a:off x="3702050" y="6030913"/>
            <a:ext cx="1111250" cy="495300"/>
            <a:chOff x="2332" y="3919"/>
            <a:chExt cx="700" cy="312"/>
          </a:xfrm>
        </p:grpSpPr>
        <p:sp>
          <p:nvSpPr>
            <p:cNvPr id="14475" name="Rectangle 13"/>
            <p:cNvSpPr>
              <a:spLocks noChangeArrowheads="1"/>
            </p:cNvSpPr>
            <p:nvPr/>
          </p:nvSpPr>
          <p:spPr bwMode="auto">
            <a:xfrm flipH="1">
              <a:off x="2332" y="3930"/>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4476" name="Text Box 14"/>
            <p:cNvSpPr txBox="1">
              <a:spLocks noChangeArrowheads="1"/>
            </p:cNvSpPr>
            <p:nvPr/>
          </p:nvSpPr>
          <p:spPr bwMode="auto">
            <a:xfrm flipH="1">
              <a:off x="2349" y="3919"/>
              <a:ext cx="67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Rate</a:t>
              </a:r>
              <a:br>
                <a:rPr lang="en-US" sz="1600">
                  <a:solidFill>
                    <a:schemeClr val="bg1"/>
                  </a:solidFill>
                </a:rPr>
              </a:br>
              <a:r>
                <a:rPr lang="en-US" sz="1600">
                  <a:solidFill>
                    <a:schemeClr val="bg1"/>
                  </a:solidFill>
                </a:rPr>
                <a:t>Factor</a:t>
              </a:r>
            </a:p>
          </p:txBody>
        </p:sp>
      </p:grpSp>
      <p:grpSp>
        <p:nvGrpSpPr>
          <p:cNvPr id="14346" name="Group 18"/>
          <p:cNvGrpSpPr>
            <a:grpSpLocks/>
          </p:cNvGrpSpPr>
          <p:nvPr/>
        </p:nvGrpSpPr>
        <p:grpSpPr bwMode="auto">
          <a:xfrm>
            <a:off x="752475" y="4511675"/>
            <a:ext cx="1111250" cy="477838"/>
            <a:chOff x="474" y="2962"/>
            <a:chExt cx="700" cy="301"/>
          </a:xfrm>
        </p:grpSpPr>
        <p:sp>
          <p:nvSpPr>
            <p:cNvPr id="14471" name="Rectangle 19"/>
            <p:cNvSpPr>
              <a:spLocks noChangeArrowheads="1"/>
            </p:cNvSpPr>
            <p:nvPr/>
          </p:nvSpPr>
          <p:spPr bwMode="auto">
            <a:xfrm flipH="1">
              <a:off x="474" y="2962"/>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4472" name="Text Box 20"/>
            <p:cNvSpPr txBox="1">
              <a:spLocks noChangeArrowheads="1"/>
            </p:cNvSpPr>
            <p:nvPr/>
          </p:nvSpPr>
          <p:spPr bwMode="auto">
            <a:xfrm flipH="1">
              <a:off x="486" y="3035"/>
              <a:ext cx="673"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i="1">
                  <a:solidFill>
                    <a:schemeClr val="bg1"/>
                  </a:solidFill>
                </a:rPr>
                <a:t>'coverable'</a:t>
              </a:r>
            </a:p>
          </p:txBody>
        </p:sp>
      </p:grpSp>
      <p:grpSp>
        <p:nvGrpSpPr>
          <p:cNvPr id="14347" name="Group 27"/>
          <p:cNvGrpSpPr>
            <a:grpSpLocks/>
          </p:cNvGrpSpPr>
          <p:nvPr/>
        </p:nvGrpSpPr>
        <p:grpSpPr bwMode="auto">
          <a:xfrm>
            <a:off x="608013" y="3900488"/>
            <a:ext cx="1111250" cy="495300"/>
            <a:chOff x="383" y="2332"/>
            <a:chExt cx="700" cy="312"/>
          </a:xfrm>
        </p:grpSpPr>
        <p:sp>
          <p:nvSpPr>
            <p:cNvPr id="14469" name="Rectangle 28"/>
            <p:cNvSpPr>
              <a:spLocks noChangeArrowheads="1"/>
            </p:cNvSpPr>
            <p:nvPr/>
          </p:nvSpPr>
          <p:spPr bwMode="auto">
            <a:xfrm flipH="1">
              <a:off x="383" y="2343"/>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4470" name="Text Box 29"/>
            <p:cNvSpPr txBox="1">
              <a:spLocks noChangeArrowheads="1"/>
            </p:cNvSpPr>
            <p:nvPr/>
          </p:nvSpPr>
          <p:spPr bwMode="auto">
            <a:xfrm flipH="1">
              <a:off x="399" y="2332"/>
              <a:ext cx="67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PolicyLine</a:t>
              </a:r>
              <a:br>
                <a:rPr lang="en-US" sz="1600">
                  <a:solidFill>
                    <a:schemeClr val="bg1"/>
                  </a:solidFill>
                </a:rPr>
              </a:br>
              <a:r>
                <a:rPr lang="en-US" sz="1600">
                  <a:solidFill>
                    <a:schemeClr val="bg1"/>
                  </a:solidFill>
                </a:rPr>
                <a:t>Answer</a:t>
              </a:r>
            </a:p>
          </p:txBody>
        </p:sp>
      </p:grpSp>
      <p:sp>
        <p:nvSpPr>
          <p:cNvPr id="14348" name="Rectangle 30"/>
          <p:cNvSpPr>
            <a:spLocks noGrp="1" noChangeArrowheads="1"/>
          </p:cNvSpPr>
          <p:nvPr>
            <p:ph type="title"/>
          </p:nvPr>
        </p:nvSpPr>
        <p:spPr/>
        <p:txBody>
          <a:bodyPr/>
          <a:lstStyle/>
          <a:p>
            <a:pPr eaLnBrk="1" hangingPunct="1"/>
            <a:r>
              <a:rPr lang="en-US" smtClean="0"/>
              <a:t>General policy line entities</a:t>
            </a:r>
          </a:p>
        </p:txBody>
      </p:sp>
      <p:grpSp>
        <p:nvGrpSpPr>
          <p:cNvPr id="14349" name="Group 31"/>
          <p:cNvGrpSpPr>
            <a:grpSpLocks/>
          </p:cNvGrpSpPr>
          <p:nvPr/>
        </p:nvGrpSpPr>
        <p:grpSpPr bwMode="auto">
          <a:xfrm>
            <a:off x="3663950" y="1374775"/>
            <a:ext cx="1150938" cy="692150"/>
            <a:chOff x="1847" y="2043"/>
            <a:chExt cx="725" cy="436"/>
          </a:xfrm>
        </p:grpSpPr>
        <p:sp>
          <p:nvSpPr>
            <p:cNvPr id="14467" name="Rectangle 32"/>
            <p:cNvSpPr>
              <a:spLocks noChangeArrowheads="1"/>
            </p:cNvSpPr>
            <p:nvPr/>
          </p:nvSpPr>
          <p:spPr bwMode="auto">
            <a:xfrm flipH="1">
              <a:off x="1847"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4468" name="Text Box 33"/>
            <p:cNvSpPr txBox="1">
              <a:spLocks noChangeArrowheads="1"/>
            </p:cNvSpPr>
            <p:nvPr/>
          </p:nvSpPr>
          <p:spPr bwMode="auto">
            <a:xfrm flipH="1">
              <a:off x="1912" y="2146"/>
              <a:ext cx="595" cy="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Policy</a:t>
              </a:r>
            </a:p>
          </p:txBody>
        </p:sp>
      </p:grpSp>
      <p:grpSp>
        <p:nvGrpSpPr>
          <p:cNvPr id="14350" name="Group 37"/>
          <p:cNvGrpSpPr>
            <a:grpSpLocks/>
          </p:cNvGrpSpPr>
          <p:nvPr/>
        </p:nvGrpSpPr>
        <p:grpSpPr bwMode="auto">
          <a:xfrm>
            <a:off x="7758113" y="2455863"/>
            <a:ext cx="1111250" cy="477837"/>
            <a:chOff x="4887" y="2285"/>
            <a:chExt cx="700" cy="301"/>
          </a:xfrm>
        </p:grpSpPr>
        <p:sp>
          <p:nvSpPr>
            <p:cNvPr id="14465" name="Rectangle 38"/>
            <p:cNvSpPr>
              <a:spLocks noChangeArrowheads="1"/>
            </p:cNvSpPr>
            <p:nvPr/>
          </p:nvSpPr>
          <p:spPr bwMode="auto">
            <a:xfrm flipH="1">
              <a:off x="4887" y="2285"/>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4466" name="Text Box 39"/>
            <p:cNvSpPr txBox="1">
              <a:spLocks noChangeArrowheads="1"/>
            </p:cNvSpPr>
            <p:nvPr/>
          </p:nvSpPr>
          <p:spPr bwMode="auto">
            <a:xfrm flipH="1">
              <a:off x="4901" y="2358"/>
              <a:ext cx="673"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Form</a:t>
              </a:r>
            </a:p>
          </p:txBody>
        </p:sp>
      </p:grpSp>
      <p:grpSp>
        <p:nvGrpSpPr>
          <p:cNvPr id="14351" name="Group 46"/>
          <p:cNvGrpSpPr>
            <a:grpSpLocks/>
          </p:cNvGrpSpPr>
          <p:nvPr/>
        </p:nvGrpSpPr>
        <p:grpSpPr bwMode="auto">
          <a:xfrm>
            <a:off x="3740150" y="661988"/>
            <a:ext cx="989013" cy="425450"/>
            <a:chOff x="3501" y="1545"/>
            <a:chExt cx="700" cy="301"/>
          </a:xfrm>
        </p:grpSpPr>
        <p:sp>
          <p:nvSpPr>
            <p:cNvPr id="14463" name="Rectangle 47"/>
            <p:cNvSpPr>
              <a:spLocks noChangeArrowheads="1"/>
            </p:cNvSpPr>
            <p:nvPr/>
          </p:nvSpPr>
          <p:spPr bwMode="auto">
            <a:xfrm flipH="1">
              <a:off x="3501" y="1545"/>
              <a:ext cx="700" cy="301"/>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4464" name="Text Box 48"/>
            <p:cNvSpPr txBox="1">
              <a:spLocks noChangeArrowheads="1"/>
            </p:cNvSpPr>
            <p:nvPr/>
          </p:nvSpPr>
          <p:spPr bwMode="auto">
            <a:xfrm flipH="1">
              <a:off x="3516" y="1618"/>
              <a:ext cx="673" cy="173"/>
            </a:xfrm>
            <a:prstGeom prst="rect">
              <a:avLst/>
            </a:prstGeom>
            <a:solidFill>
              <a:srgbClr val="009900"/>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tx1"/>
                  </a:solidFill>
                </a:rPr>
                <a:t>Account</a:t>
              </a:r>
            </a:p>
          </p:txBody>
        </p:sp>
      </p:grpSp>
      <p:sp>
        <p:nvSpPr>
          <p:cNvPr id="14352" name="Line 49"/>
          <p:cNvSpPr>
            <a:spLocks noChangeShapeType="1"/>
          </p:cNvSpPr>
          <p:nvPr/>
        </p:nvSpPr>
        <p:spPr bwMode="auto">
          <a:xfrm>
            <a:off x="4249738" y="2916238"/>
            <a:ext cx="0" cy="5905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353" name="Line 51"/>
          <p:cNvSpPr>
            <a:spLocks noChangeShapeType="1"/>
          </p:cNvSpPr>
          <p:nvPr/>
        </p:nvSpPr>
        <p:spPr bwMode="auto">
          <a:xfrm flipV="1">
            <a:off x="4241800" y="2063750"/>
            <a:ext cx="0" cy="3619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4354" name="Group 52"/>
          <p:cNvGrpSpPr>
            <a:grpSpLocks/>
          </p:cNvGrpSpPr>
          <p:nvPr/>
        </p:nvGrpSpPr>
        <p:grpSpPr bwMode="auto">
          <a:xfrm>
            <a:off x="4089400" y="1200150"/>
            <a:ext cx="298450" cy="171450"/>
            <a:chOff x="1672" y="2300"/>
            <a:chExt cx="188" cy="108"/>
          </a:xfrm>
        </p:grpSpPr>
        <p:sp>
          <p:nvSpPr>
            <p:cNvPr id="14461" name="Line 53"/>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462" name="Line 54"/>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4355" name="Group 55"/>
          <p:cNvGrpSpPr>
            <a:grpSpLocks/>
          </p:cNvGrpSpPr>
          <p:nvPr/>
        </p:nvGrpSpPr>
        <p:grpSpPr bwMode="auto">
          <a:xfrm>
            <a:off x="4089400" y="2260600"/>
            <a:ext cx="298450" cy="171450"/>
            <a:chOff x="1672" y="2300"/>
            <a:chExt cx="188" cy="108"/>
          </a:xfrm>
        </p:grpSpPr>
        <p:sp>
          <p:nvSpPr>
            <p:cNvPr id="14459" name="Line 56"/>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460" name="Line 57"/>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4356" name="Group 58"/>
          <p:cNvGrpSpPr>
            <a:grpSpLocks/>
          </p:cNvGrpSpPr>
          <p:nvPr/>
        </p:nvGrpSpPr>
        <p:grpSpPr bwMode="auto">
          <a:xfrm rot="-5400000">
            <a:off x="7518400" y="2614613"/>
            <a:ext cx="298450" cy="171450"/>
            <a:chOff x="1672" y="2300"/>
            <a:chExt cx="188" cy="108"/>
          </a:xfrm>
        </p:grpSpPr>
        <p:sp>
          <p:nvSpPr>
            <p:cNvPr id="14457" name="Line 59"/>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458" name="Line 60"/>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4357" name="Group 61"/>
          <p:cNvGrpSpPr>
            <a:grpSpLocks/>
          </p:cNvGrpSpPr>
          <p:nvPr/>
        </p:nvGrpSpPr>
        <p:grpSpPr bwMode="auto">
          <a:xfrm>
            <a:off x="6191250" y="1062038"/>
            <a:ext cx="1568450" cy="228600"/>
            <a:chOff x="3900" y="745"/>
            <a:chExt cx="988" cy="188"/>
          </a:xfrm>
        </p:grpSpPr>
        <p:grpSp>
          <p:nvGrpSpPr>
            <p:cNvPr id="14453" name="Group 62"/>
            <p:cNvGrpSpPr>
              <a:grpSpLocks/>
            </p:cNvGrpSpPr>
            <p:nvPr/>
          </p:nvGrpSpPr>
          <p:grpSpPr bwMode="auto">
            <a:xfrm rot="-5400000">
              <a:off x="4736" y="785"/>
              <a:ext cx="188" cy="108"/>
              <a:chOff x="1672" y="2300"/>
              <a:chExt cx="188" cy="108"/>
            </a:xfrm>
          </p:grpSpPr>
          <p:sp>
            <p:nvSpPr>
              <p:cNvPr id="14455" name="Line 63"/>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456" name="Line 64"/>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4454" name="Line 65"/>
            <p:cNvSpPr>
              <a:spLocks noChangeShapeType="1"/>
            </p:cNvSpPr>
            <p:nvPr/>
          </p:nvSpPr>
          <p:spPr bwMode="auto">
            <a:xfrm flipH="1">
              <a:off x="3900" y="841"/>
              <a:ext cx="988"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4358" name="Line 66"/>
          <p:cNvSpPr>
            <a:spLocks noChangeShapeType="1"/>
          </p:cNvSpPr>
          <p:nvPr/>
        </p:nvSpPr>
        <p:spPr bwMode="auto">
          <a:xfrm flipH="1">
            <a:off x="4770438" y="2697163"/>
            <a:ext cx="2989262"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359" name="Line 67"/>
          <p:cNvSpPr>
            <a:spLocks noChangeShapeType="1"/>
          </p:cNvSpPr>
          <p:nvPr/>
        </p:nvSpPr>
        <p:spPr bwMode="auto">
          <a:xfrm flipH="1">
            <a:off x="4794250" y="1174750"/>
            <a:ext cx="1403350" cy="131445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360" name="Line 68"/>
          <p:cNvSpPr>
            <a:spLocks noChangeShapeType="1"/>
          </p:cNvSpPr>
          <p:nvPr/>
        </p:nvSpPr>
        <p:spPr bwMode="auto">
          <a:xfrm flipH="1">
            <a:off x="4800600" y="1965325"/>
            <a:ext cx="1412875" cy="593725"/>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361" name="Line 69"/>
          <p:cNvSpPr>
            <a:spLocks noChangeShapeType="1"/>
          </p:cNvSpPr>
          <p:nvPr/>
        </p:nvSpPr>
        <p:spPr bwMode="auto">
          <a:xfrm flipV="1">
            <a:off x="4241800" y="1085850"/>
            <a:ext cx="0" cy="2857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4362" name="Group 75"/>
          <p:cNvGrpSpPr>
            <a:grpSpLocks/>
          </p:cNvGrpSpPr>
          <p:nvPr/>
        </p:nvGrpSpPr>
        <p:grpSpPr bwMode="auto">
          <a:xfrm>
            <a:off x="4095750" y="3333750"/>
            <a:ext cx="298450" cy="171450"/>
            <a:chOff x="1672" y="2300"/>
            <a:chExt cx="188" cy="108"/>
          </a:xfrm>
        </p:grpSpPr>
        <p:sp>
          <p:nvSpPr>
            <p:cNvPr id="14451" name="Line 76"/>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452" name="Line 77"/>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4363" name="Line 82"/>
          <p:cNvSpPr>
            <a:spLocks noChangeShapeType="1"/>
          </p:cNvSpPr>
          <p:nvPr/>
        </p:nvSpPr>
        <p:spPr bwMode="auto">
          <a:xfrm flipH="1">
            <a:off x="2152650" y="3765550"/>
            <a:ext cx="1524000" cy="392113"/>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4364" name="Group 83"/>
          <p:cNvGrpSpPr>
            <a:grpSpLocks/>
          </p:cNvGrpSpPr>
          <p:nvPr/>
        </p:nvGrpSpPr>
        <p:grpSpPr bwMode="auto">
          <a:xfrm rot="5400000" flipH="1">
            <a:off x="1658938" y="4067175"/>
            <a:ext cx="298450" cy="171450"/>
            <a:chOff x="1672" y="2300"/>
            <a:chExt cx="188" cy="108"/>
          </a:xfrm>
        </p:grpSpPr>
        <p:sp>
          <p:nvSpPr>
            <p:cNvPr id="14449" name="Line 84"/>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450" name="Line 85"/>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4365" name="Group 86"/>
          <p:cNvGrpSpPr>
            <a:grpSpLocks/>
          </p:cNvGrpSpPr>
          <p:nvPr/>
        </p:nvGrpSpPr>
        <p:grpSpPr bwMode="auto">
          <a:xfrm rot="5400000" flipH="1">
            <a:off x="1798638" y="4567238"/>
            <a:ext cx="298450" cy="171450"/>
            <a:chOff x="1672" y="2300"/>
            <a:chExt cx="188" cy="108"/>
          </a:xfrm>
        </p:grpSpPr>
        <p:sp>
          <p:nvSpPr>
            <p:cNvPr id="14447" name="Line 87"/>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448" name="Line 88"/>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4366" name="Group 89"/>
          <p:cNvGrpSpPr>
            <a:grpSpLocks/>
          </p:cNvGrpSpPr>
          <p:nvPr/>
        </p:nvGrpSpPr>
        <p:grpSpPr bwMode="auto">
          <a:xfrm flipH="1">
            <a:off x="6465888" y="4529138"/>
            <a:ext cx="171450" cy="298450"/>
            <a:chOff x="3317" y="2785"/>
            <a:chExt cx="108" cy="188"/>
          </a:xfrm>
        </p:grpSpPr>
        <p:sp>
          <p:nvSpPr>
            <p:cNvPr id="14445" name="Line 90"/>
            <p:cNvSpPr>
              <a:spLocks noChangeShapeType="1"/>
            </p:cNvSpPr>
            <p:nvPr/>
          </p:nvSpPr>
          <p:spPr bwMode="auto">
            <a:xfrm rot="5400000">
              <a:off x="3323" y="2871"/>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446" name="Line 91"/>
            <p:cNvSpPr>
              <a:spLocks noChangeShapeType="1"/>
            </p:cNvSpPr>
            <p:nvPr/>
          </p:nvSpPr>
          <p:spPr bwMode="auto">
            <a:xfrm rot="5400000" flipH="1">
              <a:off x="3323" y="2779"/>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4367" name="Group 92"/>
          <p:cNvGrpSpPr>
            <a:grpSpLocks/>
          </p:cNvGrpSpPr>
          <p:nvPr/>
        </p:nvGrpSpPr>
        <p:grpSpPr bwMode="auto">
          <a:xfrm>
            <a:off x="2628900" y="4845050"/>
            <a:ext cx="298450" cy="171450"/>
            <a:chOff x="1672" y="2300"/>
            <a:chExt cx="188" cy="108"/>
          </a:xfrm>
        </p:grpSpPr>
        <p:sp>
          <p:nvSpPr>
            <p:cNvPr id="14443" name="Line 93"/>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444" name="Line 94"/>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4368" name="Group 95"/>
          <p:cNvGrpSpPr>
            <a:grpSpLocks/>
          </p:cNvGrpSpPr>
          <p:nvPr/>
        </p:nvGrpSpPr>
        <p:grpSpPr bwMode="auto">
          <a:xfrm>
            <a:off x="4102100" y="5048250"/>
            <a:ext cx="298450" cy="171450"/>
            <a:chOff x="1672" y="2300"/>
            <a:chExt cx="188" cy="108"/>
          </a:xfrm>
        </p:grpSpPr>
        <p:sp>
          <p:nvSpPr>
            <p:cNvPr id="14441" name="Line 96"/>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442" name="Line 97"/>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4369" name="Group 98"/>
          <p:cNvGrpSpPr>
            <a:grpSpLocks/>
          </p:cNvGrpSpPr>
          <p:nvPr/>
        </p:nvGrpSpPr>
        <p:grpSpPr bwMode="auto">
          <a:xfrm>
            <a:off x="5549900" y="4845050"/>
            <a:ext cx="298450" cy="171450"/>
            <a:chOff x="1672" y="2300"/>
            <a:chExt cx="188" cy="108"/>
          </a:xfrm>
        </p:grpSpPr>
        <p:sp>
          <p:nvSpPr>
            <p:cNvPr id="14439" name="Line 99"/>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440" name="Line 100"/>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4370" name="Line 101"/>
          <p:cNvSpPr>
            <a:spLocks noChangeShapeType="1"/>
          </p:cNvSpPr>
          <p:nvPr/>
        </p:nvSpPr>
        <p:spPr bwMode="auto">
          <a:xfrm flipV="1">
            <a:off x="4251325" y="3987800"/>
            <a:ext cx="0" cy="122555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371" name="Line 102"/>
          <p:cNvSpPr>
            <a:spLocks noChangeShapeType="1"/>
          </p:cNvSpPr>
          <p:nvPr/>
        </p:nvSpPr>
        <p:spPr bwMode="auto">
          <a:xfrm flipV="1">
            <a:off x="2774950" y="4718050"/>
            <a:ext cx="0" cy="2984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372" name="Line 103"/>
          <p:cNvSpPr>
            <a:spLocks noChangeShapeType="1"/>
          </p:cNvSpPr>
          <p:nvPr/>
        </p:nvSpPr>
        <p:spPr bwMode="auto">
          <a:xfrm flipV="1">
            <a:off x="5695950" y="4711700"/>
            <a:ext cx="0" cy="2984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373" name="Line 104"/>
          <p:cNvSpPr>
            <a:spLocks noChangeShapeType="1"/>
          </p:cNvSpPr>
          <p:nvPr/>
        </p:nvSpPr>
        <p:spPr bwMode="auto">
          <a:xfrm rot="16200000" flipV="1">
            <a:off x="2006600" y="4502150"/>
            <a:ext cx="0" cy="2984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374" name="Line 105"/>
          <p:cNvSpPr>
            <a:spLocks noChangeShapeType="1"/>
          </p:cNvSpPr>
          <p:nvPr/>
        </p:nvSpPr>
        <p:spPr bwMode="auto">
          <a:xfrm rot="16200000" flipV="1">
            <a:off x="6483350" y="4533900"/>
            <a:ext cx="0" cy="2984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375" name="Line 106"/>
          <p:cNvSpPr>
            <a:spLocks noChangeShapeType="1"/>
          </p:cNvSpPr>
          <p:nvPr/>
        </p:nvSpPr>
        <p:spPr bwMode="auto">
          <a:xfrm flipV="1">
            <a:off x="2146300" y="3987800"/>
            <a:ext cx="1530350" cy="6667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376" name="Line 107"/>
          <p:cNvSpPr>
            <a:spLocks noChangeShapeType="1"/>
          </p:cNvSpPr>
          <p:nvPr/>
        </p:nvSpPr>
        <p:spPr bwMode="auto">
          <a:xfrm flipV="1">
            <a:off x="2768600" y="3987800"/>
            <a:ext cx="1225550" cy="7366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377" name="Line 108"/>
          <p:cNvSpPr>
            <a:spLocks noChangeShapeType="1"/>
          </p:cNvSpPr>
          <p:nvPr/>
        </p:nvSpPr>
        <p:spPr bwMode="auto">
          <a:xfrm flipH="1" flipV="1">
            <a:off x="4476750" y="3987800"/>
            <a:ext cx="1219200" cy="7302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378" name="Line 109"/>
          <p:cNvSpPr>
            <a:spLocks noChangeShapeType="1"/>
          </p:cNvSpPr>
          <p:nvPr/>
        </p:nvSpPr>
        <p:spPr bwMode="auto">
          <a:xfrm flipH="1" flipV="1">
            <a:off x="4794250" y="3987800"/>
            <a:ext cx="1549400" cy="6921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379" name="Line 110"/>
          <p:cNvSpPr>
            <a:spLocks noChangeShapeType="1"/>
          </p:cNvSpPr>
          <p:nvPr/>
        </p:nvSpPr>
        <p:spPr bwMode="auto">
          <a:xfrm flipV="1">
            <a:off x="4254500" y="5695950"/>
            <a:ext cx="0" cy="32385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4380" name="Group 111"/>
          <p:cNvGrpSpPr>
            <a:grpSpLocks/>
          </p:cNvGrpSpPr>
          <p:nvPr/>
        </p:nvGrpSpPr>
        <p:grpSpPr bwMode="auto">
          <a:xfrm rot="-5400000">
            <a:off x="3509963" y="5513388"/>
            <a:ext cx="184150" cy="171450"/>
            <a:chOff x="1672" y="2300"/>
            <a:chExt cx="188" cy="108"/>
          </a:xfrm>
        </p:grpSpPr>
        <p:sp>
          <p:nvSpPr>
            <p:cNvPr id="14437" name="Line 112"/>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438" name="Line 113"/>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4381" name="Line 114"/>
          <p:cNvSpPr>
            <a:spLocks noChangeShapeType="1"/>
          </p:cNvSpPr>
          <p:nvPr/>
        </p:nvSpPr>
        <p:spPr bwMode="auto">
          <a:xfrm rot="5400000" flipH="1" flipV="1">
            <a:off x="2482850" y="4387850"/>
            <a:ext cx="0" cy="241935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382" name="Line 115"/>
          <p:cNvSpPr>
            <a:spLocks noChangeShapeType="1"/>
          </p:cNvSpPr>
          <p:nvPr/>
        </p:nvSpPr>
        <p:spPr bwMode="auto">
          <a:xfrm>
            <a:off x="1270000" y="4984750"/>
            <a:ext cx="0" cy="61595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383" name="Line 116"/>
          <p:cNvSpPr>
            <a:spLocks noChangeShapeType="1"/>
          </p:cNvSpPr>
          <p:nvPr/>
        </p:nvSpPr>
        <p:spPr bwMode="auto">
          <a:xfrm flipV="1">
            <a:off x="5264150" y="4711700"/>
            <a:ext cx="0" cy="3048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384" name="Line 117"/>
          <p:cNvSpPr>
            <a:spLocks noChangeShapeType="1"/>
          </p:cNvSpPr>
          <p:nvPr/>
        </p:nvSpPr>
        <p:spPr bwMode="auto">
          <a:xfrm flipV="1">
            <a:off x="3225800" y="4699000"/>
            <a:ext cx="0" cy="3175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385" name="Line 118"/>
          <p:cNvSpPr>
            <a:spLocks noChangeShapeType="1"/>
          </p:cNvSpPr>
          <p:nvPr/>
        </p:nvSpPr>
        <p:spPr bwMode="auto">
          <a:xfrm>
            <a:off x="3225800" y="4705350"/>
            <a:ext cx="204470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4386" name="Group 119"/>
          <p:cNvGrpSpPr>
            <a:grpSpLocks/>
          </p:cNvGrpSpPr>
          <p:nvPr/>
        </p:nvGrpSpPr>
        <p:grpSpPr bwMode="auto">
          <a:xfrm flipH="1">
            <a:off x="2046288" y="5094288"/>
            <a:ext cx="171450" cy="298450"/>
            <a:chOff x="3317" y="2785"/>
            <a:chExt cx="108" cy="188"/>
          </a:xfrm>
        </p:grpSpPr>
        <p:sp>
          <p:nvSpPr>
            <p:cNvPr id="14435" name="Line 120"/>
            <p:cNvSpPr>
              <a:spLocks noChangeShapeType="1"/>
            </p:cNvSpPr>
            <p:nvPr/>
          </p:nvSpPr>
          <p:spPr bwMode="auto">
            <a:xfrm rot="5400000">
              <a:off x="3323" y="2871"/>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436" name="Line 121"/>
            <p:cNvSpPr>
              <a:spLocks noChangeShapeType="1"/>
            </p:cNvSpPr>
            <p:nvPr/>
          </p:nvSpPr>
          <p:spPr bwMode="auto">
            <a:xfrm rot="5400000" flipH="1">
              <a:off x="3323" y="2779"/>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4387" name="Line 122"/>
          <p:cNvSpPr>
            <a:spLocks noChangeShapeType="1"/>
          </p:cNvSpPr>
          <p:nvPr/>
        </p:nvSpPr>
        <p:spPr bwMode="auto">
          <a:xfrm rot="16200000" flipV="1">
            <a:off x="1857375" y="4892675"/>
            <a:ext cx="0" cy="7112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388" name="Line 123"/>
          <p:cNvSpPr>
            <a:spLocks noChangeShapeType="1"/>
          </p:cNvSpPr>
          <p:nvPr/>
        </p:nvSpPr>
        <p:spPr bwMode="auto">
          <a:xfrm flipV="1">
            <a:off x="1504950" y="4984750"/>
            <a:ext cx="0" cy="2667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4389" name="Group 124"/>
          <p:cNvGrpSpPr>
            <a:grpSpLocks/>
          </p:cNvGrpSpPr>
          <p:nvPr/>
        </p:nvGrpSpPr>
        <p:grpSpPr bwMode="auto">
          <a:xfrm>
            <a:off x="5173663" y="4840288"/>
            <a:ext cx="184150" cy="171450"/>
            <a:chOff x="1672" y="2300"/>
            <a:chExt cx="188" cy="108"/>
          </a:xfrm>
        </p:grpSpPr>
        <p:sp>
          <p:nvSpPr>
            <p:cNvPr id="14433" name="Line 125"/>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434" name="Line 126"/>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4390" name="Group 127"/>
          <p:cNvGrpSpPr>
            <a:grpSpLocks/>
          </p:cNvGrpSpPr>
          <p:nvPr/>
        </p:nvGrpSpPr>
        <p:grpSpPr bwMode="auto">
          <a:xfrm flipV="1">
            <a:off x="5549900" y="5499100"/>
            <a:ext cx="298450" cy="285750"/>
            <a:chOff x="3592" y="3184"/>
            <a:chExt cx="188" cy="192"/>
          </a:xfrm>
        </p:grpSpPr>
        <p:grpSp>
          <p:nvGrpSpPr>
            <p:cNvPr id="14429" name="Group 128"/>
            <p:cNvGrpSpPr>
              <a:grpSpLocks/>
            </p:cNvGrpSpPr>
            <p:nvPr/>
          </p:nvGrpSpPr>
          <p:grpSpPr bwMode="auto">
            <a:xfrm>
              <a:off x="3592" y="3268"/>
              <a:ext cx="188" cy="108"/>
              <a:chOff x="1672" y="2300"/>
              <a:chExt cx="188" cy="108"/>
            </a:xfrm>
          </p:grpSpPr>
          <p:sp>
            <p:nvSpPr>
              <p:cNvPr id="14431" name="Line 129"/>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432" name="Line 130"/>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4430" name="Line 131"/>
            <p:cNvSpPr>
              <a:spLocks noChangeShapeType="1"/>
            </p:cNvSpPr>
            <p:nvPr/>
          </p:nvSpPr>
          <p:spPr bwMode="auto">
            <a:xfrm flipV="1">
              <a:off x="3684" y="3184"/>
              <a:ext cx="0" cy="18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4391" name="Group 132"/>
          <p:cNvGrpSpPr>
            <a:grpSpLocks/>
          </p:cNvGrpSpPr>
          <p:nvPr/>
        </p:nvGrpSpPr>
        <p:grpSpPr bwMode="auto">
          <a:xfrm>
            <a:off x="4102100" y="5867400"/>
            <a:ext cx="298450" cy="171450"/>
            <a:chOff x="1672" y="2300"/>
            <a:chExt cx="188" cy="108"/>
          </a:xfrm>
        </p:grpSpPr>
        <p:sp>
          <p:nvSpPr>
            <p:cNvPr id="14427" name="Line 133"/>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428" name="Line 134"/>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4392" name="Line 135"/>
          <p:cNvSpPr>
            <a:spLocks noChangeShapeType="1"/>
          </p:cNvSpPr>
          <p:nvPr/>
        </p:nvSpPr>
        <p:spPr bwMode="auto">
          <a:xfrm flipH="1">
            <a:off x="990600" y="5784850"/>
            <a:ext cx="469900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393" name="Line 136"/>
          <p:cNvSpPr>
            <a:spLocks noChangeShapeType="1"/>
          </p:cNvSpPr>
          <p:nvPr/>
        </p:nvSpPr>
        <p:spPr bwMode="auto">
          <a:xfrm>
            <a:off x="996950" y="4991100"/>
            <a:ext cx="0" cy="7937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4394" name="Group 137"/>
          <p:cNvGrpSpPr>
            <a:grpSpLocks/>
          </p:cNvGrpSpPr>
          <p:nvPr/>
        </p:nvGrpSpPr>
        <p:grpSpPr bwMode="auto">
          <a:xfrm flipV="1">
            <a:off x="7054850" y="5010150"/>
            <a:ext cx="298450" cy="160338"/>
            <a:chOff x="1672" y="2300"/>
            <a:chExt cx="188" cy="108"/>
          </a:xfrm>
        </p:grpSpPr>
        <p:sp>
          <p:nvSpPr>
            <p:cNvPr id="14425" name="Line 138"/>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426" name="Line 139"/>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4395" name="Line 140"/>
          <p:cNvSpPr>
            <a:spLocks noChangeShapeType="1"/>
          </p:cNvSpPr>
          <p:nvPr/>
        </p:nvSpPr>
        <p:spPr bwMode="auto">
          <a:xfrm>
            <a:off x="7200900" y="5016500"/>
            <a:ext cx="0" cy="2540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396" name="Line 141"/>
          <p:cNvSpPr>
            <a:spLocks noChangeShapeType="1"/>
          </p:cNvSpPr>
          <p:nvPr/>
        </p:nvSpPr>
        <p:spPr bwMode="auto">
          <a:xfrm>
            <a:off x="6280150" y="5264150"/>
            <a:ext cx="92075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4397" name="Group 144"/>
          <p:cNvGrpSpPr>
            <a:grpSpLocks/>
          </p:cNvGrpSpPr>
          <p:nvPr/>
        </p:nvGrpSpPr>
        <p:grpSpPr bwMode="auto">
          <a:xfrm>
            <a:off x="6191250" y="1863725"/>
            <a:ext cx="1568450" cy="228600"/>
            <a:chOff x="3900" y="745"/>
            <a:chExt cx="988" cy="188"/>
          </a:xfrm>
        </p:grpSpPr>
        <p:grpSp>
          <p:nvGrpSpPr>
            <p:cNvPr id="14421" name="Group 145"/>
            <p:cNvGrpSpPr>
              <a:grpSpLocks/>
            </p:cNvGrpSpPr>
            <p:nvPr/>
          </p:nvGrpSpPr>
          <p:grpSpPr bwMode="auto">
            <a:xfrm rot="-5400000">
              <a:off x="4736" y="785"/>
              <a:ext cx="188" cy="108"/>
              <a:chOff x="1672" y="2300"/>
              <a:chExt cx="188" cy="108"/>
            </a:xfrm>
          </p:grpSpPr>
          <p:sp>
            <p:nvSpPr>
              <p:cNvPr id="14423" name="Line 146"/>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424" name="Line 147"/>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4422" name="Line 148"/>
            <p:cNvSpPr>
              <a:spLocks noChangeShapeType="1"/>
            </p:cNvSpPr>
            <p:nvPr/>
          </p:nvSpPr>
          <p:spPr bwMode="auto">
            <a:xfrm flipH="1">
              <a:off x="3900" y="841"/>
              <a:ext cx="988"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4398" name="Text Box 149"/>
          <p:cNvSpPr txBox="1">
            <a:spLocks noChangeArrowheads="1"/>
          </p:cNvSpPr>
          <p:nvPr/>
        </p:nvSpPr>
        <p:spPr bwMode="auto">
          <a:xfrm>
            <a:off x="6492875" y="636588"/>
            <a:ext cx="852488" cy="42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400">
                <a:solidFill>
                  <a:srgbClr val="C0C0C0"/>
                </a:solidFill>
              </a:rPr>
              <a:t>Account</a:t>
            </a:r>
            <a:br>
              <a:rPr lang="en-US" sz="1400">
                <a:solidFill>
                  <a:srgbClr val="C0C0C0"/>
                </a:solidFill>
              </a:rPr>
            </a:br>
            <a:r>
              <a:rPr lang="en-US" sz="1400">
                <a:solidFill>
                  <a:srgbClr val="C0C0C0"/>
                </a:solidFill>
              </a:rPr>
              <a:t>Contact</a:t>
            </a:r>
          </a:p>
        </p:txBody>
      </p:sp>
      <p:sp>
        <p:nvSpPr>
          <p:cNvPr id="14399" name="Line 150"/>
          <p:cNvSpPr>
            <a:spLocks noChangeShapeType="1"/>
          </p:cNvSpPr>
          <p:nvPr/>
        </p:nvSpPr>
        <p:spPr bwMode="auto">
          <a:xfrm flipH="1">
            <a:off x="7410450" y="933450"/>
            <a:ext cx="342900" cy="0"/>
          </a:xfrm>
          <a:prstGeom prst="line">
            <a:avLst/>
          </a:prstGeom>
          <a:noFill/>
          <a:ln w="12700">
            <a:solidFill>
              <a:schemeClr val="bg1"/>
            </a:solidFill>
            <a:prstDash val="dash"/>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400" name="Line 151"/>
          <p:cNvSpPr>
            <a:spLocks noChangeShapeType="1"/>
          </p:cNvSpPr>
          <p:nvPr/>
        </p:nvSpPr>
        <p:spPr bwMode="auto">
          <a:xfrm flipV="1">
            <a:off x="7410450" y="673100"/>
            <a:ext cx="0" cy="260350"/>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401" name="Line 152"/>
          <p:cNvSpPr>
            <a:spLocks noChangeShapeType="1"/>
          </p:cNvSpPr>
          <p:nvPr/>
        </p:nvSpPr>
        <p:spPr bwMode="auto">
          <a:xfrm flipH="1">
            <a:off x="5911850" y="1735138"/>
            <a:ext cx="1847850" cy="0"/>
          </a:xfrm>
          <a:prstGeom prst="line">
            <a:avLst/>
          </a:prstGeom>
          <a:noFill/>
          <a:ln w="12700">
            <a:solidFill>
              <a:schemeClr val="bg1"/>
            </a:solidFill>
            <a:prstDash val="dash"/>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402" name="Line 153"/>
          <p:cNvSpPr>
            <a:spLocks noChangeShapeType="1"/>
          </p:cNvSpPr>
          <p:nvPr/>
        </p:nvSpPr>
        <p:spPr bwMode="auto">
          <a:xfrm flipV="1">
            <a:off x="5911850" y="666750"/>
            <a:ext cx="0" cy="1069975"/>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403" name="Text Box 154"/>
          <p:cNvSpPr txBox="1">
            <a:spLocks noChangeArrowheads="1"/>
          </p:cNvSpPr>
          <p:nvPr/>
        </p:nvSpPr>
        <p:spPr bwMode="auto">
          <a:xfrm>
            <a:off x="5013325" y="636588"/>
            <a:ext cx="852488"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400">
                <a:solidFill>
                  <a:srgbClr val="C0C0C0"/>
                </a:solidFill>
              </a:rPr>
              <a:t>Account</a:t>
            </a:r>
            <a:br>
              <a:rPr lang="en-US" sz="1400">
                <a:solidFill>
                  <a:srgbClr val="C0C0C0"/>
                </a:solidFill>
              </a:rPr>
            </a:br>
            <a:r>
              <a:rPr lang="en-US" sz="1400">
                <a:solidFill>
                  <a:srgbClr val="C0C0C0"/>
                </a:solidFill>
              </a:rPr>
              <a:t>Location</a:t>
            </a:r>
          </a:p>
        </p:txBody>
      </p:sp>
      <p:sp>
        <p:nvSpPr>
          <p:cNvPr id="14404" name="Line 173"/>
          <p:cNvSpPr>
            <a:spLocks noChangeShapeType="1"/>
          </p:cNvSpPr>
          <p:nvPr/>
        </p:nvSpPr>
        <p:spPr bwMode="auto">
          <a:xfrm>
            <a:off x="1720850" y="4165600"/>
            <a:ext cx="439738"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4405" name="Group 190"/>
          <p:cNvGrpSpPr>
            <a:grpSpLocks/>
          </p:cNvGrpSpPr>
          <p:nvPr/>
        </p:nvGrpSpPr>
        <p:grpSpPr bwMode="auto">
          <a:xfrm>
            <a:off x="2224088" y="4989513"/>
            <a:ext cx="1111250" cy="495300"/>
            <a:chOff x="383" y="2332"/>
            <a:chExt cx="700" cy="312"/>
          </a:xfrm>
        </p:grpSpPr>
        <p:sp>
          <p:nvSpPr>
            <p:cNvPr id="14419" name="Rectangle 191"/>
            <p:cNvSpPr>
              <a:spLocks noChangeArrowheads="1"/>
            </p:cNvSpPr>
            <p:nvPr/>
          </p:nvSpPr>
          <p:spPr bwMode="auto">
            <a:xfrm flipH="1">
              <a:off x="383" y="2343"/>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4420" name="Text Box 192"/>
            <p:cNvSpPr txBox="1">
              <a:spLocks noChangeArrowheads="1"/>
            </p:cNvSpPr>
            <p:nvPr/>
          </p:nvSpPr>
          <p:spPr bwMode="auto">
            <a:xfrm flipH="1">
              <a:off x="400" y="2332"/>
              <a:ext cx="67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i="1">
                  <a:solidFill>
                    <a:schemeClr val="bg1"/>
                  </a:solidFill>
                </a:rPr>
                <a:t>'coverable'</a:t>
              </a:r>
              <a:r>
                <a:rPr lang="en-US" sz="1600">
                  <a:solidFill>
                    <a:schemeClr val="bg1"/>
                  </a:solidFill>
                </a:rPr>
                <a:t/>
              </a:r>
              <a:br>
                <a:rPr lang="en-US" sz="1600">
                  <a:solidFill>
                    <a:schemeClr val="bg1"/>
                  </a:solidFill>
                </a:rPr>
              </a:br>
              <a:r>
                <a:rPr lang="en-US" sz="1600">
                  <a:solidFill>
                    <a:schemeClr val="bg1"/>
                  </a:solidFill>
                </a:rPr>
                <a:t>Cov</a:t>
              </a:r>
            </a:p>
          </p:txBody>
        </p:sp>
      </p:grpSp>
      <p:grpSp>
        <p:nvGrpSpPr>
          <p:cNvPr id="14406" name="Group 196"/>
          <p:cNvGrpSpPr>
            <a:grpSpLocks/>
          </p:cNvGrpSpPr>
          <p:nvPr/>
        </p:nvGrpSpPr>
        <p:grpSpPr bwMode="auto">
          <a:xfrm>
            <a:off x="3695700" y="5216525"/>
            <a:ext cx="1111250" cy="477838"/>
            <a:chOff x="2328" y="3406"/>
            <a:chExt cx="700" cy="301"/>
          </a:xfrm>
        </p:grpSpPr>
        <p:sp>
          <p:nvSpPr>
            <p:cNvPr id="14414" name="Rectangle 25"/>
            <p:cNvSpPr>
              <a:spLocks noChangeArrowheads="1"/>
            </p:cNvSpPr>
            <p:nvPr/>
          </p:nvSpPr>
          <p:spPr bwMode="auto">
            <a:xfrm flipH="1">
              <a:off x="2328" y="3406"/>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4415" name="Text Box 26"/>
            <p:cNvSpPr txBox="1">
              <a:spLocks noChangeArrowheads="1"/>
            </p:cNvSpPr>
            <p:nvPr/>
          </p:nvSpPr>
          <p:spPr bwMode="auto">
            <a:xfrm flipH="1">
              <a:off x="2342" y="3407"/>
              <a:ext cx="673"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Modifier</a:t>
              </a:r>
            </a:p>
          </p:txBody>
        </p:sp>
        <p:sp>
          <p:nvSpPr>
            <p:cNvPr id="14416" name="Rectangle 193"/>
            <p:cNvSpPr>
              <a:spLocks noChangeArrowheads="1"/>
            </p:cNvSpPr>
            <p:nvPr/>
          </p:nvSpPr>
          <p:spPr bwMode="auto">
            <a:xfrm>
              <a:off x="2376" y="3560"/>
              <a:ext cx="154" cy="112"/>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14417" name="Rectangle 194"/>
            <p:cNvSpPr>
              <a:spLocks noChangeArrowheads="1"/>
            </p:cNvSpPr>
            <p:nvPr/>
          </p:nvSpPr>
          <p:spPr bwMode="auto">
            <a:xfrm>
              <a:off x="2608" y="3560"/>
              <a:ext cx="154" cy="112"/>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14418" name="Rectangle 195"/>
            <p:cNvSpPr>
              <a:spLocks noChangeArrowheads="1"/>
            </p:cNvSpPr>
            <p:nvPr/>
          </p:nvSpPr>
          <p:spPr bwMode="auto">
            <a:xfrm>
              <a:off x="2840" y="3560"/>
              <a:ext cx="154" cy="112"/>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grpSp>
      <p:grpSp>
        <p:nvGrpSpPr>
          <p:cNvPr id="14407" name="Group 140"/>
          <p:cNvGrpSpPr>
            <a:grpSpLocks/>
          </p:cNvGrpSpPr>
          <p:nvPr/>
        </p:nvGrpSpPr>
        <p:grpSpPr bwMode="auto">
          <a:xfrm>
            <a:off x="3675063" y="3490913"/>
            <a:ext cx="1111250" cy="477837"/>
            <a:chOff x="0" y="0"/>
            <a:chExt cx="1111250" cy="477838"/>
          </a:xfrm>
        </p:grpSpPr>
        <p:grpSp>
          <p:nvGrpSpPr>
            <p:cNvPr id="14408" name="Group 141"/>
            <p:cNvGrpSpPr>
              <a:grpSpLocks/>
            </p:cNvGrpSpPr>
            <p:nvPr/>
          </p:nvGrpSpPr>
          <p:grpSpPr bwMode="auto">
            <a:xfrm>
              <a:off x="0" y="0"/>
              <a:ext cx="1111250" cy="477838"/>
              <a:chOff x="0" y="0"/>
              <a:chExt cx="700" cy="301"/>
            </a:xfrm>
          </p:grpSpPr>
          <p:sp>
            <p:nvSpPr>
              <p:cNvPr id="14412" name="Rectangle 145"/>
              <p:cNvSpPr>
                <a:spLocks noChangeArrowheads="1"/>
              </p:cNvSpPr>
              <p:nvPr/>
            </p:nvSpPr>
            <p:spPr bwMode="auto">
              <a:xfrm flipH="1">
                <a:off x="0" y="0"/>
                <a:ext cx="700" cy="301"/>
              </a:xfrm>
              <a:prstGeom prst="rect">
                <a:avLst/>
              </a:prstGeom>
              <a:solidFill>
                <a:srgbClr val="CC99FF"/>
              </a:solidFill>
              <a:ln w="12700" algn="ctr">
                <a:solidFill>
                  <a:srgbClr val="000000"/>
                </a:solidFill>
                <a:miter lim="800000"/>
                <a:headEnd/>
                <a:tailEnd/>
              </a:ln>
            </p:spPr>
            <p:txBody>
              <a:bodyPr lIns="0" tIns="0" rIns="0" bIns="0" anchor="ctr">
                <a:spAutoFit/>
              </a:bodyPr>
              <a:lstStyle/>
              <a:p>
                <a:endParaRPr lang="en-US" sz="1100"/>
              </a:p>
            </p:txBody>
          </p:sp>
          <p:sp>
            <p:nvSpPr>
              <p:cNvPr id="14413" name="Text Box 32"/>
              <p:cNvSpPr txBox="1">
                <a:spLocks noChangeArrowheads="1"/>
              </p:cNvSpPr>
              <p:nvPr/>
            </p:nvSpPr>
            <p:spPr bwMode="auto">
              <a:xfrm flipH="1">
                <a:off x="14" y="7"/>
                <a:ext cx="673"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000000"/>
                    </a:solidFill>
                  </a:rPr>
                  <a:t>PolicyLine</a:t>
                </a:r>
              </a:p>
            </p:txBody>
          </p:sp>
        </p:grpSp>
        <p:sp>
          <p:nvSpPr>
            <p:cNvPr id="14409" name="Rectangle 142"/>
            <p:cNvSpPr>
              <a:spLocks noChangeArrowheads="1"/>
            </p:cNvSpPr>
            <p:nvPr/>
          </p:nvSpPr>
          <p:spPr bwMode="auto">
            <a:xfrm>
              <a:off x="100196" y="26741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sp>
          <p:nvSpPr>
            <p:cNvPr id="14410" name="Rectangle 143"/>
            <p:cNvSpPr>
              <a:spLocks noChangeArrowheads="1"/>
            </p:cNvSpPr>
            <p:nvPr/>
          </p:nvSpPr>
          <p:spPr bwMode="auto">
            <a:xfrm>
              <a:off x="441788" y="26215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sp>
          <p:nvSpPr>
            <p:cNvPr id="14411" name="Rectangle 144"/>
            <p:cNvSpPr>
              <a:spLocks noChangeArrowheads="1"/>
            </p:cNvSpPr>
            <p:nvPr/>
          </p:nvSpPr>
          <p:spPr bwMode="auto">
            <a:xfrm>
              <a:off x="772874" y="26215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grpSp>
      <p:grpSp>
        <p:nvGrpSpPr>
          <p:cNvPr id="145" name="Group 144"/>
          <p:cNvGrpSpPr/>
          <p:nvPr/>
        </p:nvGrpSpPr>
        <p:grpSpPr>
          <a:xfrm>
            <a:off x="5129213" y="4997445"/>
            <a:ext cx="1111250" cy="504824"/>
            <a:chOff x="5167313" y="5016495"/>
            <a:chExt cx="1111250" cy="504824"/>
          </a:xfrm>
        </p:grpSpPr>
        <p:grpSp>
          <p:nvGrpSpPr>
            <p:cNvPr id="146" name="Group 14"/>
            <p:cNvGrpSpPr>
              <a:grpSpLocks/>
            </p:cNvGrpSpPr>
            <p:nvPr/>
          </p:nvGrpSpPr>
          <p:grpSpPr bwMode="auto">
            <a:xfrm>
              <a:off x="5167313" y="5016495"/>
              <a:ext cx="1111250" cy="504824"/>
              <a:chOff x="3255" y="3264"/>
              <a:chExt cx="700" cy="318"/>
            </a:xfrm>
          </p:grpSpPr>
          <p:sp>
            <p:nvSpPr>
              <p:cNvPr id="150" name="Rectangle 15"/>
              <p:cNvSpPr>
                <a:spLocks noChangeArrowheads="1"/>
              </p:cNvSpPr>
              <p:nvPr/>
            </p:nvSpPr>
            <p:spPr bwMode="auto">
              <a:xfrm flipH="1">
                <a:off x="3255" y="3281"/>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51" name="Text Box 16"/>
              <p:cNvSpPr txBox="1">
                <a:spLocks noChangeArrowheads="1"/>
              </p:cNvSpPr>
              <p:nvPr/>
            </p:nvSpPr>
            <p:spPr bwMode="auto">
              <a:xfrm flipH="1">
                <a:off x="3269" y="3264"/>
                <a:ext cx="673"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___Cost</a:t>
                </a:r>
              </a:p>
            </p:txBody>
          </p:sp>
        </p:grpSp>
        <p:sp>
          <p:nvSpPr>
            <p:cNvPr id="147" name="Rectangle 104"/>
            <p:cNvSpPr>
              <a:spLocks noChangeArrowheads="1"/>
            </p:cNvSpPr>
            <p:nvPr/>
          </p:nvSpPr>
          <p:spPr bwMode="auto">
            <a:xfrm>
              <a:off x="5296509" y="5308304"/>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sp>
          <p:nvSpPr>
            <p:cNvPr id="148" name="Rectangle 105"/>
            <p:cNvSpPr>
              <a:spLocks noChangeArrowheads="1"/>
            </p:cNvSpPr>
            <p:nvPr/>
          </p:nvSpPr>
          <p:spPr bwMode="auto">
            <a:xfrm>
              <a:off x="5638101" y="5303044"/>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sp>
          <p:nvSpPr>
            <p:cNvPr id="149" name="Rectangle 106"/>
            <p:cNvSpPr>
              <a:spLocks noChangeArrowheads="1"/>
            </p:cNvSpPr>
            <p:nvPr/>
          </p:nvSpPr>
          <p:spPr bwMode="auto">
            <a:xfrm>
              <a:off x="5969187" y="5303044"/>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3683000" y="2428875"/>
            <a:ext cx="1111250" cy="495300"/>
            <a:chOff x="2320" y="1642"/>
            <a:chExt cx="700" cy="312"/>
          </a:xfrm>
        </p:grpSpPr>
        <p:sp>
          <p:nvSpPr>
            <p:cNvPr id="15558" name="Rectangle 3"/>
            <p:cNvSpPr>
              <a:spLocks noChangeArrowheads="1"/>
            </p:cNvSpPr>
            <p:nvPr/>
          </p:nvSpPr>
          <p:spPr bwMode="auto">
            <a:xfrm flipH="1">
              <a:off x="2320" y="1653"/>
              <a:ext cx="700"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5559" name="Text Box 4"/>
            <p:cNvSpPr txBox="1">
              <a:spLocks noChangeArrowheads="1"/>
            </p:cNvSpPr>
            <p:nvPr/>
          </p:nvSpPr>
          <p:spPr bwMode="auto">
            <a:xfrm flipH="1">
              <a:off x="2336" y="1642"/>
              <a:ext cx="67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br>
                <a:rPr lang="en-US" sz="1600">
                  <a:solidFill>
                    <a:schemeClr val="bg1"/>
                  </a:solidFill>
                </a:rPr>
              </a:br>
              <a:r>
                <a:rPr lang="en-US" sz="1600">
                  <a:solidFill>
                    <a:schemeClr val="bg1"/>
                  </a:solidFill>
                </a:rPr>
                <a:t>Period</a:t>
              </a:r>
            </a:p>
          </p:txBody>
        </p:sp>
      </p:grpSp>
      <p:sp>
        <p:nvSpPr>
          <p:cNvPr id="15363" name="Rectangle 5"/>
          <p:cNvSpPr>
            <a:spLocks noChangeArrowheads="1"/>
          </p:cNvSpPr>
          <p:nvPr/>
        </p:nvSpPr>
        <p:spPr bwMode="auto">
          <a:xfrm flipH="1">
            <a:off x="7756525" y="850900"/>
            <a:ext cx="1111250" cy="477838"/>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5364" name="Rectangle 6"/>
          <p:cNvSpPr>
            <a:spLocks noChangeArrowheads="1"/>
          </p:cNvSpPr>
          <p:nvPr/>
        </p:nvSpPr>
        <p:spPr bwMode="auto">
          <a:xfrm flipH="1">
            <a:off x="7756525" y="1646238"/>
            <a:ext cx="1111250" cy="477837"/>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5365" name="Text Box 7"/>
          <p:cNvSpPr txBox="1">
            <a:spLocks noChangeArrowheads="1"/>
          </p:cNvSpPr>
          <p:nvPr/>
        </p:nvSpPr>
        <p:spPr bwMode="auto">
          <a:xfrm flipH="1">
            <a:off x="7781925" y="833438"/>
            <a:ext cx="1068388"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br>
              <a:rPr lang="en-US" sz="1600">
                <a:solidFill>
                  <a:schemeClr val="bg1"/>
                </a:solidFill>
              </a:rPr>
            </a:br>
            <a:r>
              <a:rPr lang="en-US" sz="1600">
                <a:solidFill>
                  <a:schemeClr val="bg1"/>
                </a:solidFill>
              </a:rPr>
              <a:t>Contact</a:t>
            </a:r>
          </a:p>
        </p:txBody>
      </p:sp>
      <p:sp>
        <p:nvSpPr>
          <p:cNvPr id="15366" name="Text Box 8"/>
          <p:cNvSpPr txBox="1">
            <a:spLocks noChangeArrowheads="1"/>
          </p:cNvSpPr>
          <p:nvPr/>
        </p:nvSpPr>
        <p:spPr bwMode="auto">
          <a:xfrm flipH="1">
            <a:off x="7781925" y="1628775"/>
            <a:ext cx="1068388"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br>
              <a:rPr lang="en-US" sz="1600">
                <a:solidFill>
                  <a:schemeClr val="bg1"/>
                </a:solidFill>
              </a:rPr>
            </a:br>
            <a:r>
              <a:rPr lang="en-US" sz="1600">
                <a:solidFill>
                  <a:schemeClr val="bg1"/>
                </a:solidFill>
              </a:rPr>
              <a:t>Location</a:t>
            </a:r>
          </a:p>
        </p:txBody>
      </p:sp>
      <p:grpSp>
        <p:nvGrpSpPr>
          <p:cNvPr id="15367" name="Group 9"/>
          <p:cNvGrpSpPr>
            <a:grpSpLocks/>
          </p:cNvGrpSpPr>
          <p:nvPr/>
        </p:nvGrpSpPr>
        <p:grpSpPr bwMode="auto">
          <a:xfrm>
            <a:off x="6638925" y="4524375"/>
            <a:ext cx="1111250" cy="495300"/>
            <a:chOff x="4182" y="2962"/>
            <a:chExt cx="700" cy="312"/>
          </a:xfrm>
        </p:grpSpPr>
        <p:sp>
          <p:nvSpPr>
            <p:cNvPr id="15556" name="Rectangle 10"/>
            <p:cNvSpPr>
              <a:spLocks noChangeArrowheads="1"/>
            </p:cNvSpPr>
            <p:nvPr/>
          </p:nvSpPr>
          <p:spPr bwMode="auto">
            <a:xfrm flipH="1">
              <a:off x="4182" y="2973"/>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5557" name="Text Box 11"/>
            <p:cNvSpPr txBox="1">
              <a:spLocks noChangeArrowheads="1"/>
            </p:cNvSpPr>
            <p:nvPr/>
          </p:nvSpPr>
          <p:spPr bwMode="auto">
            <a:xfrm flipH="1">
              <a:off x="4198" y="2962"/>
              <a:ext cx="67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___Trans</a:t>
              </a:r>
              <a:br>
                <a:rPr lang="en-US" sz="1600">
                  <a:solidFill>
                    <a:schemeClr val="bg1"/>
                  </a:solidFill>
                </a:rPr>
              </a:br>
              <a:r>
                <a:rPr lang="en-US" sz="1600">
                  <a:solidFill>
                    <a:schemeClr val="bg1"/>
                  </a:solidFill>
                </a:rPr>
                <a:t>action</a:t>
              </a:r>
            </a:p>
          </p:txBody>
        </p:sp>
      </p:grpSp>
      <p:grpSp>
        <p:nvGrpSpPr>
          <p:cNvPr id="15368" name="Group 12"/>
          <p:cNvGrpSpPr>
            <a:grpSpLocks/>
          </p:cNvGrpSpPr>
          <p:nvPr/>
        </p:nvGrpSpPr>
        <p:grpSpPr bwMode="auto">
          <a:xfrm>
            <a:off x="3702050" y="6043613"/>
            <a:ext cx="1111250" cy="495300"/>
            <a:chOff x="2332" y="3919"/>
            <a:chExt cx="700" cy="312"/>
          </a:xfrm>
        </p:grpSpPr>
        <p:sp>
          <p:nvSpPr>
            <p:cNvPr id="15554" name="Rectangle 13"/>
            <p:cNvSpPr>
              <a:spLocks noChangeArrowheads="1"/>
            </p:cNvSpPr>
            <p:nvPr/>
          </p:nvSpPr>
          <p:spPr bwMode="auto">
            <a:xfrm flipH="1">
              <a:off x="2332" y="3930"/>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5555" name="Text Box 14"/>
            <p:cNvSpPr txBox="1">
              <a:spLocks noChangeArrowheads="1"/>
            </p:cNvSpPr>
            <p:nvPr/>
          </p:nvSpPr>
          <p:spPr bwMode="auto">
            <a:xfrm flipH="1">
              <a:off x="2349" y="3919"/>
              <a:ext cx="67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Rate</a:t>
              </a:r>
              <a:br>
                <a:rPr lang="en-US" sz="1600">
                  <a:solidFill>
                    <a:schemeClr val="bg1"/>
                  </a:solidFill>
                </a:rPr>
              </a:br>
              <a:r>
                <a:rPr lang="en-US" sz="1600">
                  <a:solidFill>
                    <a:schemeClr val="bg1"/>
                  </a:solidFill>
                </a:rPr>
                <a:t>Factor</a:t>
              </a:r>
            </a:p>
          </p:txBody>
        </p:sp>
      </p:grpSp>
      <p:grpSp>
        <p:nvGrpSpPr>
          <p:cNvPr id="15370" name="Group 18"/>
          <p:cNvGrpSpPr>
            <a:grpSpLocks/>
          </p:cNvGrpSpPr>
          <p:nvPr/>
        </p:nvGrpSpPr>
        <p:grpSpPr bwMode="auto">
          <a:xfrm>
            <a:off x="752475" y="4524375"/>
            <a:ext cx="1111250" cy="477838"/>
            <a:chOff x="474" y="2962"/>
            <a:chExt cx="700" cy="301"/>
          </a:xfrm>
        </p:grpSpPr>
        <p:sp>
          <p:nvSpPr>
            <p:cNvPr id="15550" name="Rectangle 19"/>
            <p:cNvSpPr>
              <a:spLocks noChangeArrowheads="1"/>
            </p:cNvSpPr>
            <p:nvPr/>
          </p:nvSpPr>
          <p:spPr bwMode="auto">
            <a:xfrm flipH="1">
              <a:off x="474" y="2962"/>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5551" name="Text Box 20"/>
            <p:cNvSpPr txBox="1">
              <a:spLocks noChangeArrowheads="1"/>
            </p:cNvSpPr>
            <p:nvPr/>
          </p:nvSpPr>
          <p:spPr bwMode="auto">
            <a:xfrm flipH="1">
              <a:off x="486" y="3035"/>
              <a:ext cx="673"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i="1">
                  <a:solidFill>
                    <a:schemeClr val="bg1"/>
                  </a:solidFill>
                </a:rPr>
                <a:t>'coverable'</a:t>
              </a:r>
            </a:p>
          </p:txBody>
        </p:sp>
      </p:grpSp>
      <p:grpSp>
        <p:nvGrpSpPr>
          <p:cNvPr id="15371" name="Group 27"/>
          <p:cNvGrpSpPr>
            <a:grpSpLocks/>
          </p:cNvGrpSpPr>
          <p:nvPr/>
        </p:nvGrpSpPr>
        <p:grpSpPr bwMode="auto">
          <a:xfrm>
            <a:off x="608013" y="3913188"/>
            <a:ext cx="1111250" cy="495300"/>
            <a:chOff x="383" y="2332"/>
            <a:chExt cx="700" cy="312"/>
          </a:xfrm>
        </p:grpSpPr>
        <p:sp>
          <p:nvSpPr>
            <p:cNvPr id="15548" name="Rectangle 28"/>
            <p:cNvSpPr>
              <a:spLocks noChangeArrowheads="1"/>
            </p:cNvSpPr>
            <p:nvPr/>
          </p:nvSpPr>
          <p:spPr bwMode="auto">
            <a:xfrm flipH="1">
              <a:off x="383" y="2343"/>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5549" name="Text Box 29"/>
            <p:cNvSpPr txBox="1">
              <a:spLocks noChangeArrowheads="1"/>
            </p:cNvSpPr>
            <p:nvPr/>
          </p:nvSpPr>
          <p:spPr bwMode="auto">
            <a:xfrm flipH="1">
              <a:off x="399" y="2332"/>
              <a:ext cx="67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PolicyLine</a:t>
              </a:r>
              <a:br>
                <a:rPr lang="en-US" sz="1600">
                  <a:solidFill>
                    <a:schemeClr val="bg1"/>
                  </a:solidFill>
                </a:rPr>
              </a:br>
              <a:r>
                <a:rPr lang="en-US" sz="1600">
                  <a:solidFill>
                    <a:schemeClr val="bg1"/>
                  </a:solidFill>
                </a:rPr>
                <a:t>Answer</a:t>
              </a:r>
            </a:p>
          </p:txBody>
        </p:sp>
      </p:grpSp>
      <p:sp>
        <p:nvSpPr>
          <p:cNvPr id="15372" name="Rectangle 30"/>
          <p:cNvSpPr>
            <a:spLocks noGrp="1" noChangeArrowheads="1"/>
          </p:cNvSpPr>
          <p:nvPr>
            <p:ph type="title"/>
          </p:nvPr>
        </p:nvSpPr>
        <p:spPr/>
        <p:txBody>
          <a:bodyPr/>
          <a:lstStyle/>
          <a:p>
            <a:pPr eaLnBrk="1" hangingPunct="1"/>
            <a:r>
              <a:rPr lang="en-US" smtClean="0"/>
              <a:t>Policy transaction tables</a:t>
            </a:r>
          </a:p>
        </p:txBody>
      </p:sp>
      <p:grpSp>
        <p:nvGrpSpPr>
          <p:cNvPr id="15373" name="Group 31"/>
          <p:cNvGrpSpPr>
            <a:grpSpLocks/>
          </p:cNvGrpSpPr>
          <p:nvPr/>
        </p:nvGrpSpPr>
        <p:grpSpPr bwMode="auto">
          <a:xfrm>
            <a:off x="3663950" y="1387475"/>
            <a:ext cx="1150938" cy="692150"/>
            <a:chOff x="1847" y="2043"/>
            <a:chExt cx="725" cy="436"/>
          </a:xfrm>
        </p:grpSpPr>
        <p:sp>
          <p:nvSpPr>
            <p:cNvPr id="15546" name="Rectangle 32"/>
            <p:cNvSpPr>
              <a:spLocks noChangeArrowheads="1"/>
            </p:cNvSpPr>
            <p:nvPr/>
          </p:nvSpPr>
          <p:spPr bwMode="auto">
            <a:xfrm flipH="1">
              <a:off x="1847"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5547" name="Text Box 33"/>
            <p:cNvSpPr txBox="1">
              <a:spLocks noChangeArrowheads="1"/>
            </p:cNvSpPr>
            <p:nvPr/>
          </p:nvSpPr>
          <p:spPr bwMode="auto">
            <a:xfrm flipH="1">
              <a:off x="1912" y="2146"/>
              <a:ext cx="595" cy="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Policy</a:t>
              </a:r>
            </a:p>
          </p:txBody>
        </p:sp>
      </p:grpSp>
      <p:grpSp>
        <p:nvGrpSpPr>
          <p:cNvPr id="15374" name="Group 34"/>
          <p:cNvGrpSpPr>
            <a:grpSpLocks/>
          </p:cNvGrpSpPr>
          <p:nvPr/>
        </p:nvGrpSpPr>
        <p:grpSpPr bwMode="auto">
          <a:xfrm>
            <a:off x="608013" y="2143125"/>
            <a:ext cx="1111250" cy="495300"/>
            <a:chOff x="380" y="1233"/>
            <a:chExt cx="700" cy="312"/>
          </a:xfrm>
        </p:grpSpPr>
        <p:sp>
          <p:nvSpPr>
            <p:cNvPr id="15544" name="Rectangle 35"/>
            <p:cNvSpPr>
              <a:spLocks noChangeArrowheads="1"/>
            </p:cNvSpPr>
            <p:nvPr/>
          </p:nvSpPr>
          <p:spPr bwMode="auto">
            <a:xfrm flipH="1">
              <a:off x="380" y="1244"/>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545" name="Text Box 36"/>
            <p:cNvSpPr txBox="1">
              <a:spLocks noChangeArrowheads="1"/>
            </p:cNvSpPr>
            <p:nvPr/>
          </p:nvSpPr>
          <p:spPr bwMode="auto">
            <a:xfrm flipH="1">
              <a:off x="395" y="1233"/>
              <a:ext cx="67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Job</a:t>
              </a:r>
              <a:br>
                <a:rPr lang="en-US" sz="1600">
                  <a:solidFill>
                    <a:schemeClr val="bg1"/>
                  </a:solidFill>
                </a:rPr>
              </a:br>
              <a:r>
                <a:rPr lang="en-US" sz="1600">
                  <a:solidFill>
                    <a:schemeClr val="bg1"/>
                  </a:solidFill>
                </a:rPr>
                <a:t>Answer</a:t>
              </a:r>
            </a:p>
          </p:txBody>
        </p:sp>
      </p:grpSp>
      <p:grpSp>
        <p:nvGrpSpPr>
          <p:cNvPr id="15375" name="Group 37"/>
          <p:cNvGrpSpPr>
            <a:grpSpLocks/>
          </p:cNvGrpSpPr>
          <p:nvPr/>
        </p:nvGrpSpPr>
        <p:grpSpPr bwMode="auto">
          <a:xfrm>
            <a:off x="7758113" y="2468563"/>
            <a:ext cx="1111250" cy="477837"/>
            <a:chOff x="4887" y="2285"/>
            <a:chExt cx="700" cy="301"/>
          </a:xfrm>
        </p:grpSpPr>
        <p:sp>
          <p:nvSpPr>
            <p:cNvPr id="15542" name="Rectangle 38"/>
            <p:cNvSpPr>
              <a:spLocks noChangeArrowheads="1"/>
            </p:cNvSpPr>
            <p:nvPr/>
          </p:nvSpPr>
          <p:spPr bwMode="auto">
            <a:xfrm flipH="1">
              <a:off x="4887" y="2285"/>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5543" name="Text Box 39"/>
            <p:cNvSpPr txBox="1">
              <a:spLocks noChangeArrowheads="1"/>
            </p:cNvSpPr>
            <p:nvPr/>
          </p:nvSpPr>
          <p:spPr bwMode="auto">
            <a:xfrm flipH="1">
              <a:off x="4901" y="2358"/>
              <a:ext cx="673"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Form</a:t>
              </a:r>
            </a:p>
          </p:txBody>
        </p:sp>
      </p:grpSp>
      <p:grpSp>
        <p:nvGrpSpPr>
          <p:cNvPr id="15376" name="Group 40"/>
          <p:cNvGrpSpPr>
            <a:grpSpLocks/>
          </p:cNvGrpSpPr>
          <p:nvPr/>
        </p:nvGrpSpPr>
        <p:grpSpPr bwMode="auto">
          <a:xfrm flipH="1">
            <a:off x="1992313" y="2151063"/>
            <a:ext cx="1111250" cy="477837"/>
            <a:chOff x="4433" y="321"/>
            <a:chExt cx="700" cy="301"/>
          </a:xfrm>
        </p:grpSpPr>
        <p:sp>
          <p:nvSpPr>
            <p:cNvPr id="15540" name="Rectangle 41"/>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541" name="Text Box 42"/>
            <p:cNvSpPr txBox="1">
              <a:spLocks noChangeArrowheads="1"/>
            </p:cNvSpPr>
            <p:nvPr/>
          </p:nvSpPr>
          <p:spPr bwMode="auto">
            <a:xfrm>
              <a:off x="4446" y="340"/>
              <a:ext cx="673" cy="154"/>
            </a:xfrm>
            <a:prstGeom prst="rect">
              <a:avLst/>
            </a:prstGeom>
            <a:solidFill>
              <a:srgbClr val="FFFFCC"/>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Job</a:t>
              </a:r>
            </a:p>
          </p:txBody>
        </p:sp>
      </p:grpSp>
      <p:grpSp>
        <p:nvGrpSpPr>
          <p:cNvPr id="15377" name="Group 46"/>
          <p:cNvGrpSpPr>
            <a:grpSpLocks/>
          </p:cNvGrpSpPr>
          <p:nvPr/>
        </p:nvGrpSpPr>
        <p:grpSpPr bwMode="auto">
          <a:xfrm>
            <a:off x="3740150" y="674688"/>
            <a:ext cx="989013" cy="425450"/>
            <a:chOff x="3501" y="1545"/>
            <a:chExt cx="700" cy="301"/>
          </a:xfrm>
        </p:grpSpPr>
        <p:sp>
          <p:nvSpPr>
            <p:cNvPr id="15538" name="Rectangle 47"/>
            <p:cNvSpPr>
              <a:spLocks noChangeArrowheads="1"/>
            </p:cNvSpPr>
            <p:nvPr/>
          </p:nvSpPr>
          <p:spPr bwMode="auto">
            <a:xfrm flipH="1">
              <a:off x="3501" y="1545"/>
              <a:ext cx="700" cy="301"/>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5539" name="Text Box 48"/>
            <p:cNvSpPr txBox="1">
              <a:spLocks noChangeArrowheads="1"/>
            </p:cNvSpPr>
            <p:nvPr/>
          </p:nvSpPr>
          <p:spPr bwMode="auto">
            <a:xfrm flipH="1">
              <a:off x="3516" y="1618"/>
              <a:ext cx="673" cy="173"/>
            </a:xfrm>
            <a:prstGeom prst="rect">
              <a:avLst/>
            </a:prstGeom>
            <a:solidFill>
              <a:srgbClr val="009900"/>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tx1"/>
                  </a:solidFill>
                </a:rPr>
                <a:t>Account</a:t>
              </a:r>
            </a:p>
          </p:txBody>
        </p:sp>
      </p:grpSp>
      <p:sp>
        <p:nvSpPr>
          <p:cNvPr id="15378" name="Line 49"/>
          <p:cNvSpPr>
            <a:spLocks noChangeShapeType="1"/>
          </p:cNvSpPr>
          <p:nvPr/>
        </p:nvSpPr>
        <p:spPr bwMode="auto">
          <a:xfrm>
            <a:off x="4249738" y="2928938"/>
            <a:ext cx="0" cy="5905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379" name="Line 50"/>
          <p:cNvSpPr>
            <a:spLocks noChangeShapeType="1"/>
          </p:cNvSpPr>
          <p:nvPr/>
        </p:nvSpPr>
        <p:spPr bwMode="auto">
          <a:xfrm flipH="1">
            <a:off x="3098800" y="2519363"/>
            <a:ext cx="58420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380" name="Line 51"/>
          <p:cNvSpPr>
            <a:spLocks noChangeShapeType="1"/>
          </p:cNvSpPr>
          <p:nvPr/>
        </p:nvSpPr>
        <p:spPr bwMode="auto">
          <a:xfrm flipV="1">
            <a:off x="4241800" y="2076450"/>
            <a:ext cx="0" cy="3619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5381" name="Group 52"/>
          <p:cNvGrpSpPr>
            <a:grpSpLocks/>
          </p:cNvGrpSpPr>
          <p:nvPr/>
        </p:nvGrpSpPr>
        <p:grpSpPr bwMode="auto">
          <a:xfrm>
            <a:off x="4089400" y="1212850"/>
            <a:ext cx="298450" cy="171450"/>
            <a:chOff x="1672" y="2300"/>
            <a:chExt cx="188" cy="108"/>
          </a:xfrm>
        </p:grpSpPr>
        <p:sp>
          <p:nvSpPr>
            <p:cNvPr id="15536" name="Line 53"/>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537" name="Line 54"/>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5382" name="Group 55"/>
          <p:cNvGrpSpPr>
            <a:grpSpLocks/>
          </p:cNvGrpSpPr>
          <p:nvPr/>
        </p:nvGrpSpPr>
        <p:grpSpPr bwMode="auto">
          <a:xfrm>
            <a:off x="4089400" y="2273300"/>
            <a:ext cx="298450" cy="171450"/>
            <a:chOff x="1672" y="2300"/>
            <a:chExt cx="188" cy="108"/>
          </a:xfrm>
        </p:grpSpPr>
        <p:sp>
          <p:nvSpPr>
            <p:cNvPr id="15534" name="Line 56"/>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535" name="Line 57"/>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5383" name="Group 58"/>
          <p:cNvGrpSpPr>
            <a:grpSpLocks/>
          </p:cNvGrpSpPr>
          <p:nvPr/>
        </p:nvGrpSpPr>
        <p:grpSpPr bwMode="auto">
          <a:xfrm rot="-5400000">
            <a:off x="7518400" y="2627313"/>
            <a:ext cx="298450" cy="171450"/>
            <a:chOff x="1672" y="2300"/>
            <a:chExt cx="188" cy="108"/>
          </a:xfrm>
        </p:grpSpPr>
        <p:sp>
          <p:nvSpPr>
            <p:cNvPr id="15532" name="Line 59"/>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533" name="Line 60"/>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5384" name="Group 61"/>
          <p:cNvGrpSpPr>
            <a:grpSpLocks/>
          </p:cNvGrpSpPr>
          <p:nvPr/>
        </p:nvGrpSpPr>
        <p:grpSpPr bwMode="auto">
          <a:xfrm>
            <a:off x="6191250" y="1074738"/>
            <a:ext cx="1568450" cy="228600"/>
            <a:chOff x="3900" y="745"/>
            <a:chExt cx="988" cy="188"/>
          </a:xfrm>
        </p:grpSpPr>
        <p:grpSp>
          <p:nvGrpSpPr>
            <p:cNvPr id="15528" name="Group 62"/>
            <p:cNvGrpSpPr>
              <a:grpSpLocks/>
            </p:cNvGrpSpPr>
            <p:nvPr/>
          </p:nvGrpSpPr>
          <p:grpSpPr bwMode="auto">
            <a:xfrm rot="-5400000">
              <a:off x="4736" y="785"/>
              <a:ext cx="188" cy="108"/>
              <a:chOff x="1672" y="2300"/>
              <a:chExt cx="188" cy="108"/>
            </a:xfrm>
          </p:grpSpPr>
          <p:sp>
            <p:nvSpPr>
              <p:cNvPr id="15530" name="Line 63"/>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531" name="Line 64"/>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5529" name="Line 65"/>
            <p:cNvSpPr>
              <a:spLocks noChangeShapeType="1"/>
            </p:cNvSpPr>
            <p:nvPr/>
          </p:nvSpPr>
          <p:spPr bwMode="auto">
            <a:xfrm flipH="1">
              <a:off x="3900" y="841"/>
              <a:ext cx="988"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5385" name="Line 66"/>
          <p:cNvSpPr>
            <a:spLocks noChangeShapeType="1"/>
          </p:cNvSpPr>
          <p:nvPr/>
        </p:nvSpPr>
        <p:spPr bwMode="auto">
          <a:xfrm flipH="1">
            <a:off x="4770438" y="2709863"/>
            <a:ext cx="2989262"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386" name="Line 67"/>
          <p:cNvSpPr>
            <a:spLocks noChangeShapeType="1"/>
          </p:cNvSpPr>
          <p:nvPr/>
        </p:nvSpPr>
        <p:spPr bwMode="auto">
          <a:xfrm flipH="1">
            <a:off x="4794250" y="1187450"/>
            <a:ext cx="1403350" cy="13144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387" name="Line 68"/>
          <p:cNvSpPr>
            <a:spLocks noChangeShapeType="1"/>
          </p:cNvSpPr>
          <p:nvPr/>
        </p:nvSpPr>
        <p:spPr bwMode="auto">
          <a:xfrm flipH="1">
            <a:off x="4800600" y="1978025"/>
            <a:ext cx="1412875" cy="593725"/>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388" name="Line 69"/>
          <p:cNvSpPr>
            <a:spLocks noChangeShapeType="1"/>
          </p:cNvSpPr>
          <p:nvPr/>
        </p:nvSpPr>
        <p:spPr bwMode="auto">
          <a:xfrm flipV="1">
            <a:off x="4241800" y="1098550"/>
            <a:ext cx="0" cy="2857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5389" name="Group 70"/>
          <p:cNvGrpSpPr>
            <a:grpSpLocks/>
          </p:cNvGrpSpPr>
          <p:nvPr/>
        </p:nvGrpSpPr>
        <p:grpSpPr bwMode="auto">
          <a:xfrm>
            <a:off x="2624138" y="1970088"/>
            <a:ext cx="298450" cy="171450"/>
            <a:chOff x="1672" y="2300"/>
            <a:chExt cx="188" cy="108"/>
          </a:xfrm>
        </p:grpSpPr>
        <p:sp>
          <p:nvSpPr>
            <p:cNvPr id="15526" name="Line 71"/>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527" name="Line 72"/>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5390" name="Line 73"/>
          <p:cNvSpPr>
            <a:spLocks noChangeShapeType="1"/>
          </p:cNvSpPr>
          <p:nvPr/>
        </p:nvSpPr>
        <p:spPr bwMode="auto">
          <a:xfrm flipV="1">
            <a:off x="2770188" y="1900238"/>
            <a:ext cx="0" cy="276225"/>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391" name="Line 74"/>
          <p:cNvSpPr>
            <a:spLocks noChangeShapeType="1"/>
          </p:cNvSpPr>
          <p:nvPr/>
        </p:nvSpPr>
        <p:spPr bwMode="auto">
          <a:xfrm>
            <a:off x="2771775" y="1900238"/>
            <a:ext cx="885825"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5392" name="Group 75"/>
          <p:cNvGrpSpPr>
            <a:grpSpLocks/>
          </p:cNvGrpSpPr>
          <p:nvPr/>
        </p:nvGrpSpPr>
        <p:grpSpPr bwMode="auto">
          <a:xfrm>
            <a:off x="4095750" y="3346450"/>
            <a:ext cx="298450" cy="171450"/>
            <a:chOff x="1672" y="2300"/>
            <a:chExt cx="188" cy="108"/>
          </a:xfrm>
        </p:grpSpPr>
        <p:sp>
          <p:nvSpPr>
            <p:cNvPr id="15524" name="Line 76"/>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525" name="Line 77"/>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5393" name="Group 78"/>
          <p:cNvGrpSpPr>
            <a:grpSpLocks/>
          </p:cNvGrpSpPr>
          <p:nvPr/>
        </p:nvGrpSpPr>
        <p:grpSpPr bwMode="auto">
          <a:xfrm rot="5400000" flipH="1">
            <a:off x="1658938" y="2320925"/>
            <a:ext cx="298450" cy="171450"/>
            <a:chOff x="1672" y="2300"/>
            <a:chExt cx="188" cy="108"/>
          </a:xfrm>
        </p:grpSpPr>
        <p:sp>
          <p:nvSpPr>
            <p:cNvPr id="15522" name="Line 79"/>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523" name="Line 80"/>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5394" name="Line 81"/>
          <p:cNvSpPr>
            <a:spLocks noChangeShapeType="1"/>
          </p:cNvSpPr>
          <p:nvPr/>
        </p:nvSpPr>
        <p:spPr bwMode="auto">
          <a:xfrm>
            <a:off x="1720850" y="2408238"/>
            <a:ext cx="27305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395" name="Line 82"/>
          <p:cNvSpPr>
            <a:spLocks noChangeShapeType="1"/>
          </p:cNvSpPr>
          <p:nvPr/>
        </p:nvSpPr>
        <p:spPr bwMode="auto">
          <a:xfrm flipH="1">
            <a:off x="2152650" y="3778250"/>
            <a:ext cx="1524000" cy="392113"/>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5396" name="Group 83"/>
          <p:cNvGrpSpPr>
            <a:grpSpLocks/>
          </p:cNvGrpSpPr>
          <p:nvPr/>
        </p:nvGrpSpPr>
        <p:grpSpPr bwMode="auto">
          <a:xfrm rot="5400000" flipH="1">
            <a:off x="1658938" y="4079875"/>
            <a:ext cx="298450" cy="171450"/>
            <a:chOff x="1672" y="2300"/>
            <a:chExt cx="188" cy="108"/>
          </a:xfrm>
        </p:grpSpPr>
        <p:sp>
          <p:nvSpPr>
            <p:cNvPr id="15520" name="Line 84"/>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521" name="Line 85"/>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5397" name="Group 86"/>
          <p:cNvGrpSpPr>
            <a:grpSpLocks/>
          </p:cNvGrpSpPr>
          <p:nvPr/>
        </p:nvGrpSpPr>
        <p:grpSpPr bwMode="auto">
          <a:xfrm rot="5400000" flipH="1">
            <a:off x="1798638" y="4579938"/>
            <a:ext cx="298450" cy="171450"/>
            <a:chOff x="1672" y="2300"/>
            <a:chExt cx="188" cy="108"/>
          </a:xfrm>
        </p:grpSpPr>
        <p:sp>
          <p:nvSpPr>
            <p:cNvPr id="15518" name="Line 87"/>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519" name="Line 88"/>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5398" name="Group 89"/>
          <p:cNvGrpSpPr>
            <a:grpSpLocks/>
          </p:cNvGrpSpPr>
          <p:nvPr/>
        </p:nvGrpSpPr>
        <p:grpSpPr bwMode="auto">
          <a:xfrm flipH="1">
            <a:off x="6465888" y="4541838"/>
            <a:ext cx="171450" cy="298450"/>
            <a:chOff x="3317" y="2785"/>
            <a:chExt cx="108" cy="188"/>
          </a:xfrm>
        </p:grpSpPr>
        <p:sp>
          <p:nvSpPr>
            <p:cNvPr id="15516" name="Line 90"/>
            <p:cNvSpPr>
              <a:spLocks noChangeShapeType="1"/>
            </p:cNvSpPr>
            <p:nvPr/>
          </p:nvSpPr>
          <p:spPr bwMode="auto">
            <a:xfrm rot="5400000">
              <a:off x="3323" y="2871"/>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517" name="Line 91"/>
            <p:cNvSpPr>
              <a:spLocks noChangeShapeType="1"/>
            </p:cNvSpPr>
            <p:nvPr/>
          </p:nvSpPr>
          <p:spPr bwMode="auto">
            <a:xfrm rot="5400000" flipH="1">
              <a:off x="3323" y="2779"/>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5399" name="Group 92"/>
          <p:cNvGrpSpPr>
            <a:grpSpLocks/>
          </p:cNvGrpSpPr>
          <p:nvPr/>
        </p:nvGrpSpPr>
        <p:grpSpPr bwMode="auto">
          <a:xfrm>
            <a:off x="2628900" y="4857750"/>
            <a:ext cx="298450" cy="171450"/>
            <a:chOff x="1672" y="2300"/>
            <a:chExt cx="188" cy="108"/>
          </a:xfrm>
        </p:grpSpPr>
        <p:sp>
          <p:nvSpPr>
            <p:cNvPr id="15514" name="Line 93"/>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515" name="Line 94"/>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5400" name="Group 95"/>
          <p:cNvGrpSpPr>
            <a:grpSpLocks/>
          </p:cNvGrpSpPr>
          <p:nvPr/>
        </p:nvGrpSpPr>
        <p:grpSpPr bwMode="auto">
          <a:xfrm>
            <a:off x="4102100" y="5060950"/>
            <a:ext cx="298450" cy="171450"/>
            <a:chOff x="1672" y="2300"/>
            <a:chExt cx="188" cy="108"/>
          </a:xfrm>
        </p:grpSpPr>
        <p:sp>
          <p:nvSpPr>
            <p:cNvPr id="15512" name="Line 96"/>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513" name="Line 97"/>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5401" name="Group 98"/>
          <p:cNvGrpSpPr>
            <a:grpSpLocks/>
          </p:cNvGrpSpPr>
          <p:nvPr/>
        </p:nvGrpSpPr>
        <p:grpSpPr bwMode="auto">
          <a:xfrm>
            <a:off x="5549900" y="4857750"/>
            <a:ext cx="298450" cy="171450"/>
            <a:chOff x="1672" y="2300"/>
            <a:chExt cx="188" cy="108"/>
          </a:xfrm>
        </p:grpSpPr>
        <p:sp>
          <p:nvSpPr>
            <p:cNvPr id="15510" name="Line 99"/>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511" name="Line 100"/>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5402" name="Line 101"/>
          <p:cNvSpPr>
            <a:spLocks noChangeShapeType="1"/>
          </p:cNvSpPr>
          <p:nvPr/>
        </p:nvSpPr>
        <p:spPr bwMode="auto">
          <a:xfrm flipV="1">
            <a:off x="4251325" y="4000500"/>
            <a:ext cx="0" cy="12255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03" name="Line 102"/>
          <p:cNvSpPr>
            <a:spLocks noChangeShapeType="1"/>
          </p:cNvSpPr>
          <p:nvPr/>
        </p:nvSpPr>
        <p:spPr bwMode="auto">
          <a:xfrm flipV="1">
            <a:off x="2774950" y="4730750"/>
            <a:ext cx="0" cy="2984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04" name="Line 103"/>
          <p:cNvSpPr>
            <a:spLocks noChangeShapeType="1"/>
          </p:cNvSpPr>
          <p:nvPr/>
        </p:nvSpPr>
        <p:spPr bwMode="auto">
          <a:xfrm flipV="1">
            <a:off x="5695950" y="4724400"/>
            <a:ext cx="0" cy="2984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05" name="Line 104"/>
          <p:cNvSpPr>
            <a:spLocks noChangeShapeType="1"/>
          </p:cNvSpPr>
          <p:nvPr/>
        </p:nvSpPr>
        <p:spPr bwMode="auto">
          <a:xfrm rot="16200000" flipV="1">
            <a:off x="2006600" y="4514850"/>
            <a:ext cx="0" cy="2984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06" name="Line 105"/>
          <p:cNvSpPr>
            <a:spLocks noChangeShapeType="1"/>
          </p:cNvSpPr>
          <p:nvPr/>
        </p:nvSpPr>
        <p:spPr bwMode="auto">
          <a:xfrm rot="16200000" flipV="1">
            <a:off x="6483350" y="4546600"/>
            <a:ext cx="0" cy="2984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07" name="Line 106"/>
          <p:cNvSpPr>
            <a:spLocks noChangeShapeType="1"/>
          </p:cNvSpPr>
          <p:nvPr/>
        </p:nvSpPr>
        <p:spPr bwMode="auto">
          <a:xfrm flipV="1">
            <a:off x="2146300" y="4000500"/>
            <a:ext cx="1530350" cy="6667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08" name="Line 107"/>
          <p:cNvSpPr>
            <a:spLocks noChangeShapeType="1"/>
          </p:cNvSpPr>
          <p:nvPr/>
        </p:nvSpPr>
        <p:spPr bwMode="auto">
          <a:xfrm flipV="1">
            <a:off x="2768600" y="4000500"/>
            <a:ext cx="1225550" cy="7366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09" name="Line 108"/>
          <p:cNvSpPr>
            <a:spLocks noChangeShapeType="1"/>
          </p:cNvSpPr>
          <p:nvPr/>
        </p:nvSpPr>
        <p:spPr bwMode="auto">
          <a:xfrm flipH="1" flipV="1">
            <a:off x="4476750" y="4000500"/>
            <a:ext cx="1219200" cy="7302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10" name="Line 109"/>
          <p:cNvSpPr>
            <a:spLocks noChangeShapeType="1"/>
          </p:cNvSpPr>
          <p:nvPr/>
        </p:nvSpPr>
        <p:spPr bwMode="auto">
          <a:xfrm flipH="1" flipV="1">
            <a:off x="4794250" y="4000500"/>
            <a:ext cx="1549400" cy="6921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11" name="Line 110"/>
          <p:cNvSpPr>
            <a:spLocks noChangeShapeType="1"/>
          </p:cNvSpPr>
          <p:nvPr/>
        </p:nvSpPr>
        <p:spPr bwMode="auto">
          <a:xfrm flipV="1">
            <a:off x="4254500" y="5708650"/>
            <a:ext cx="0" cy="3238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5412" name="Group 111"/>
          <p:cNvGrpSpPr>
            <a:grpSpLocks/>
          </p:cNvGrpSpPr>
          <p:nvPr/>
        </p:nvGrpSpPr>
        <p:grpSpPr bwMode="auto">
          <a:xfrm rot="-5400000">
            <a:off x="3509963" y="5526088"/>
            <a:ext cx="184150" cy="171450"/>
            <a:chOff x="1672" y="2300"/>
            <a:chExt cx="188" cy="108"/>
          </a:xfrm>
        </p:grpSpPr>
        <p:sp>
          <p:nvSpPr>
            <p:cNvPr id="15508" name="Line 112"/>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509" name="Line 113"/>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5413" name="Line 114"/>
          <p:cNvSpPr>
            <a:spLocks noChangeShapeType="1"/>
          </p:cNvSpPr>
          <p:nvPr/>
        </p:nvSpPr>
        <p:spPr bwMode="auto">
          <a:xfrm rot="5400000" flipH="1" flipV="1">
            <a:off x="2482850" y="4400550"/>
            <a:ext cx="0" cy="24193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14" name="Line 115"/>
          <p:cNvSpPr>
            <a:spLocks noChangeShapeType="1"/>
          </p:cNvSpPr>
          <p:nvPr/>
        </p:nvSpPr>
        <p:spPr bwMode="auto">
          <a:xfrm>
            <a:off x="1270000" y="4997450"/>
            <a:ext cx="0" cy="6159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15" name="Line 116"/>
          <p:cNvSpPr>
            <a:spLocks noChangeShapeType="1"/>
          </p:cNvSpPr>
          <p:nvPr/>
        </p:nvSpPr>
        <p:spPr bwMode="auto">
          <a:xfrm flipV="1">
            <a:off x="5264150" y="4724400"/>
            <a:ext cx="0" cy="3048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16" name="Line 117"/>
          <p:cNvSpPr>
            <a:spLocks noChangeShapeType="1"/>
          </p:cNvSpPr>
          <p:nvPr/>
        </p:nvSpPr>
        <p:spPr bwMode="auto">
          <a:xfrm flipV="1">
            <a:off x="3225800" y="4711700"/>
            <a:ext cx="0" cy="3175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17" name="Line 118"/>
          <p:cNvSpPr>
            <a:spLocks noChangeShapeType="1"/>
          </p:cNvSpPr>
          <p:nvPr/>
        </p:nvSpPr>
        <p:spPr bwMode="auto">
          <a:xfrm>
            <a:off x="3225800" y="4718050"/>
            <a:ext cx="204470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5418" name="Group 119"/>
          <p:cNvGrpSpPr>
            <a:grpSpLocks/>
          </p:cNvGrpSpPr>
          <p:nvPr/>
        </p:nvGrpSpPr>
        <p:grpSpPr bwMode="auto">
          <a:xfrm flipH="1">
            <a:off x="2046288" y="5106988"/>
            <a:ext cx="171450" cy="298450"/>
            <a:chOff x="3317" y="2785"/>
            <a:chExt cx="108" cy="188"/>
          </a:xfrm>
        </p:grpSpPr>
        <p:sp>
          <p:nvSpPr>
            <p:cNvPr id="15506" name="Line 120"/>
            <p:cNvSpPr>
              <a:spLocks noChangeShapeType="1"/>
            </p:cNvSpPr>
            <p:nvPr/>
          </p:nvSpPr>
          <p:spPr bwMode="auto">
            <a:xfrm rot="5400000">
              <a:off x="3323" y="2871"/>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507" name="Line 121"/>
            <p:cNvSpPr>
              <a:spLocks noChangeShapeType="1"/>
            </p:cNvSpPr>
            <p:nvPr/>
          </p:nvSpPr>
          <p:spPr bwMode="auto">
            <a:xfrm rot="5400000" flipH="1">
              <a:off x="3323" y="2779"/>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5419" name="Line 122"/>
          <p:cNvSpPr>
            <a:spLocks noChangeShapeType="1"/>
          </p:cNvSpPr>
          <p:nvPr/>
        </p:nvSpPr>
        <p:spPr bwMode="auto">
          <a:xfrm rot="16200000" flipV="1">
            <a:off x="1857375" y="4905375"/>
            <a:ext cx="0" cy="7112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20" name="Line 123"/>
          <p:cNvSpPr>
            <a:spLocks noChangeShapeType="1"/>
          </p:cNvSpPr>
          <p:nvPr/>
        </p:nvSpPr>
        <p:spPr bwMode="auto">
          <a:xfrm flipV="1">
            <a:off x="1504950" y="4997450"/>
            <a:ext cx="0" cy="2667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5421" name="Group 124"/>
          <p:cNvGrpSpPr>
            <a:grpSpLocks/>
          </p:cNvGrpSpPr>
          <p:nvPr/>
        </p:nvGrpSpPr>
        <p:grpSpPr bwMode="auto">
          <a:xfrm>
            <a:off x="5173663" y="4852988"/>
            <a:ext cx="184150" cy="171450"/>
            <a:chOff x="1672" y="2300"/>
            <a:chExt cx="188" cy="108"/>
          </a:xfrm>
        </p:grpSpPr>
        <p:sp>
          <p:nvSpPr>
            <p:cNvPr id="15504" name="Line 125"/>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505" name="Line 126"/>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5422" name="Group 127"/>
          <p:cNvGrpSpPr>
            <a:grpSpLocks/>
          </p:cNvGrpSpPr>
          <p:nvPr/>
        </p:nvGrpSpPr>
        <p:grpSpPr bwMode="auto">
          <a:xfrm flipV="1">
            <a:off x="5549900" y="5511800"/>
            <a:ext cx="298450" cy="285750"/>
            <a:chOff x="3592" y="3184"/>
            <a:chExt cx="188" cy="192"/>
          </a:xfrm>
        </p:grpSpPr>
        <p:grpSp>
          <p:nvGrpSpPr>
            <p:cNvPr id="15500" name="Group 128"/>
            <p:cNvGrpSpPr>
              <a:grpSpLocks/>
            </p:cNvGrpSpPr>
            <p:nvPr/>
          </p:nvGrpSpPr>
          <p:grpSpPr bwMode="auto">
            <a:xfrm>
              <a:off x="3592" y="3268"/>
              <a:ext cx="188" cy="108"/>
              <a:chOff x="1672" y="2300"/>
              <a:chExt cx="188" cy="108"/>
            </a:xfrm>
          </p:grpSpPr>
          <p:sp>
            <p:nvSpPr>
              <p:cNvPr id="15502" name="Line 129"/>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503" name="Line 130"/>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5501" name="Line 131"/>
            <p:cNvSpPr>
              <a:spLocks noChangeShapeType="1"/>
            </p:cNvSpPr>
            <p:nvPr/>
          </p:nvSpPr>
          <p:spPr bwMode="auto">
            <a:xfrm flipV="1">
              <a:off x="3684" y="3184"/>
              <a:ext cx="0" cy="18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5423" name="Group 132"/>
          <p:cNvGrpSpPr>
            <a:grpSpLocks/>
          </p:cNvGrpSpPr>
          <p:nvPr/>
        </p:nvGrpSpPr>
        <p:grpSpPr bwMode="auto">
          <a:xfrm>
            <a:off x="4102100" y="5880100"/>
            <a:ext cx="298450" cy="171450"/>
            <a:chOff x="1672" y="2300"/>
            <a:chExt cx="188" cy="108"/>
          </a:xfrm>
        </p:grpSpPr>
        <p:sp>
          <p:nvSpPr>
            <p:cNvPr id="15498" name="Line 133"/>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99" name="Line 134"/>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5424" name="Line 135"/>
          <p:cNvSpPr>
            <a:spLocks noChangeShapeType="1"/>
          </p:cNvSpPr>
          <p:nvPr/>
        </p:nvSpPr>
        <p:spPr bwMode="auto">
          <a:xfrm flipH="1">
            <a:off x="990600" y="5797550"/>
            <a:ext cx="469900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25" name="Line 136"/>
          <p:cNvSpPr>
            <a:spLocks noChangeShapeType="1"/>
          </p:cNvSpPr>
          <p:nvPr/>
        </p:nvSpPr>
        <p:spPr bwMode="auto">
          <a:xfrm>
            <a:off x="996950" y="5003800"/>
            <a:ext cx="0" cy="7937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5426" name="Group 137"/>
          <p:cNvGrpSpPr>
            <a:grpSpLocks/>
          </p:cNvGrpSpPr>
          <p:nvPr/>
        </p:nvGrpSpPr>
        <p:grpSpPr bwMode="auto">
          <a:xfrm flipV="1">
            <a:off x="7054850" y="5022850"/>
            <a:ext cx="298450" cy="160338"/>
            <a:chOff x="1672" y="2300"/>
            <a:chExt cx="188" cy="108"/>
          </a:xfrm>
        </p:grpSpPr>
        <p:sp>
          <p:nvSpPr>
            <p:cNvPr id="15496" name="Line 138"/>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97" name="Line 139"/>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5427" name="Line 140"/>
          <p:cNvSpPr>
            <a:spLocks noChangeShapeType="1"/>
          </p:cNvSpPr>
          <p:nvPr/>
        </p:nvSpPr>
        <p:spPr bwMode="auto">
          <a:xfrm>
            <a:off x="7200900" y="5029200"/>
            <a:ext cx="0" cy="2540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28" name="Line 141"/>
          <p:cNvSpPr>
            <a:spLocks noChangeShapeType="1"/>
          </p:cNvSpPr>
          <p:nvPr/>
        </p:nvSpPr>
        <p:spPr bwMode="auto">
          <a:xfrm>
            <a:off x="6280150" y="5276850"/>
            <a:ext cx="92075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29" name="Line 142"/>
          <p:cNvSpPr>
            <a:spLocks noChangeShapeType="1"/>
          </p:cNvSpPr>
          <p:nvPr/>
        </p:nvSpPr>
        <p:spPr bwMode="auto">
          <a:xfrm flipV="1">
            <a:off x="1487488" y="682625"/>
            <a:ext cx="0" cy="1109663"/>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30" name="Text Box 143"/>
          <p:cNvSpPr txBox="1">
            <a:spLocks noChangeArrowheads="1"/>
          </p:cNvSpPr>
          <p:nvPr/>
        </p:nvSpPr>
        <p:spPr bwMode="auto">
          <a:xfrm>
            <a:off x="249238" y="803275"/>
            <a:ext cx="1163637" cy="42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400">
                <a:solidFill>
                  <a:srgbClr val="C0C0C0"/>
                </a:solidFill>
              </a:rPr>
              <a:t>UserRole</a:t>
            </a:r>
            <a:br>
              <a:rPr lang="en-US" sz="1400">
                <a:solidFill>
                  <a:srgbClr val="C0C0C0"/>
                </a:solidFill>
              </a:rPr>
            </a:br>
            <a:r>
              <a:rPr lang="en-US" sz="1400">
                <a:solidFill>
                  <a:srgbClr val="C0C0C0"/>
                </a:solidFill>
              </a:rPr>
              <a:t>Assignment</a:t>
            </a:r>
          </a:p>
        </p:txBody>
      </p:sp>
      <p:grpSp>
        <p:nvGrpSpPr>
          <p:cNvPr id="15431" name="Group 144"/>
          <p:cNvGrpSpPr>
            <a:grpSpLocks/>
          </p:cNvGrpSpPr>
          <p:nvPr/>
        </p:nvGrpSpPr>
        <p:grpSpPr bwMode="auto">
          <a:xfrm>
            <a:off x="6191250" y="1876425"/>
            <a:ext cx="1568450" cy="228600"/>
            <a:chOff x="3900" y="745"/>
            <a:chExt cx="988" cy="188"/>
          </a:xfrm>
        </p:grpSpPr>
        <p:grpSp>
          <p:nvGrpSpPr>
            <p:cNvPr id="15492" name="Group 145"/>
            <p:cNvGrpSpPr>
              <a:grpSpLocks/>
            </p:cNvGrpSpPr>
            <p:nvPr/>
          </p:nvGrpSpPr>
          <p:grpSpPr bwMode="auto">
            <a:xfrm rot="-5400000">
              <a:off x="4736" y="785"/>
              <a:ext cx="188" cy="108"/>
              <a:chOff x="1672" y="2300"/>
              <a:chExt cx="188" cy="108"/>
            </a:xfrm>
          </p:grpSpPr>
          <p:sp>
            <p:nvSpPr>
              <p:cNvPr id="15494" name="Line 146"/>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95" name="Line 147"/>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5493" name="Line 148"/>
            <p:cNvSpPr>
              <a:spLocks noChangeShapeType="1"/>
            </p:cNvSpPr>
            <p:nvPr/>
          </p:nvSpPr>
          <p:spPr bwMode="auto">
            <a:xfrm flipH="1">
              <a:off x="3900" y="841"/>
              <a:ext cx="988"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5432" name="Text Box 149"/>
          <p:cNvSpPr txBox="1">
            <a:spLocks noChangeArrowheads="1"/>
          </p:cNvSpPr>
          <p:nvPr/>
        </p:nvSpPr>
        <p:spPr bwMode="auto">
          <a:xfrm>
            <a:off x="6492875" y="649288"/>
            <a:ext cx="852488" cy="42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400">
                <a:solidFill>
                  <a:srgbClr val="C0C0C0"/>
                </a:solidFill>
              </a:rPr>
              <a:t>Account</a:t>
            </a:r>
            <a:br>
              <a:rPr lang="en-US" sz="1400">
                <a:solidFill>
                  <a:srgbClr val="C0C0C0"/>
                </a:solidFill>
              </a:rPr>
            </a:br>
            <a:r>
              <a:rPr lang="en-US" sz="1400">
                <a:solidFill>
                  <a:srgbClr val="C0C0C0"/>
                </a:solidFill>
              </a:rPr>
              <a:t>Contact</a:t>
            </a:r>
          </a:p>
        </p:txBody>
      </p:sp>
      <p:sp>
        <p:nvSpPr>
          <p:cNvPr id="15433" name="Line 150"/>
          <p:cNvSpPr>
            <a:spLocks noChangeShapeType="1"/>
          </p:cNvSpPr>
          <p:nvPr/>
        </p:nvSpPr>
        <p:spPr bwMode="auto">
          <a:xfrm flipH="1">
            <a:off x="7410450" y="946150"/>
            <a:ext cx="342900" cy="0"/>
          </a:xfrm>
          <a:prstGeom prst="line">
            <a:avLst/>
          </a:prstGeom>
          <a:noFill/>
          <a:ln w="12700">
            <a:solidFill>
              <a:schemeClr val="bg1"/>
            </a:solidFill>
            <a:prstDash val="dash"/>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34" name="Line 151"/>
          <p:cNvSpPr>
            <a:spLocks noChangeShapeType="1"/>
          </p:cNvSpPr>
          <p:nvPr/>
        </p:nvSpPr>
        <p:spPr bwMode="auto">
          <a:xfrm flipV="1">
            <a:off x="7410450" y="685800"/>
            <a:ext cx="0" cy="260350"/>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35" name="Line 152"/>
          <p:cNvSpPr>
            <a:spLocks noChangeShapeType="1"/>
          </p:cNvSpPr>
          <p:nvPr/>
        </p:nvSpPr>
        <p:spPr bwMode="auto">
          <a:xfrm flipH="1">
            <a:off x="5911850" y="1747838"/>
            <a:ext cx="1847850" cy="0"/>
          </a:xfrm>
          <a:prstGeom prst="line">
            <a:avLst/>
          </a:prstGeom>
          <a:noFill/>
          <a:ln w="12700">
            <a:solidFill>
              <a:schemeClr val="bg1"/>
            </a:solidFill>
            <a:prstDash val="dash"/>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36" name="Line 153"/>
          <p:cNvSpPr>
            <a:spLocks noChangeShapeType="1"/>
          </p:cNvSpPr>
          <p:nvPr/>
        </p:nvSpPr>
        <p:spPr bwMode="auto">
          <a:xfrm flipV="1">
            <a:off x="5911850" y="679450"/>
            <a:ext cx="0" cy="1069975"/>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5437" name="Group 155"/>
          <p:cNvGrpSpPr>
            <a:grpSpLocks/>
          </p:cNvGrpSpPr>
          <p:nvPr/>
        </p:nvGrpSpPr>
        <p:grpSpPr bwMode="auto">
          <a:xfrm flipH="1">
            <a:off x="1647825" y="995363"/>
            <a:ext cx="1111250" cy="477837"/>
            <a:chOff x="4433" y="321"/>
            <a:chExt cx="700" cy="301"/>
          </a:xfrm>
        </p:grpSpPr>
        <p:sp>
          <p:nvSpPr>
            <p:cNvPr id="15490" name="Rectangle 15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491" name="Text Box 15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Activity</a:t>
              </a:r>
            </a:p>
          </p:txBody>
        </p:sp>
      </p:grpSp>
      <p:sp>
        <p:nvSpPr>
          <p:cNvPr id="15438" name="Line 158"/>
          <p:cNvSpPr>
            <a:spLocks noChangeShapeType="1"/>
          </p:cNvSpPr>
          <p:nvPr/>
        </p:nvSpPr>
        <p:spPr bwMode="auto">
          <a:xfrm flipH="1" flipV="1">
            <a:off x="1485900" y="1787525"/>
            <a:ext cx="498475" cy="357188"/>
          </a:xfrm>
          <a:prstGeom prst="line">
            <a:avLst/>
          </a:prstGeom>
          <a:noFill/>
          <a:ln w="12700">
            <a:solidFill>
              <a:schemeClr val="bg1"/>
            </a:solidFill>
            <a:prstDash val="dash"/>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5439" name="Group 159"/>
          <p:cNvGrpSpPr>
            <a:grpSpLocks/>
          </p:cNvGrpSpPr>
          <p:nvPr/>
        </p:nvGrpSpPr>
        <p:grpSpPr bwMode="auto">
          <a:xfrm flipV="1">
            <a:off x="1333500" y="744538"/>
            <a:ext cx="298450" cy="160337"/>
            <a:chOff x="1672" y="2300"/>
            <a:chExt cx="188" cy="108"/>
          </a:xfrm>
        </p:grpSpPr>
        <p:sp>
          <p:nvSpPr>
            <p:cNvPr id="15488" name="Line 160"/>
            <p:cNvSpPr>
              <a:spLocks noChangeShapeType="1"/>
            </p:cNvSpPr>
            <p:nvPr/>
          </p:nvSpPr>
          <p:spPr bwMode="auto">
            <a:xfrm flipH="1">
              <a:off x="1672" y="2300"/>
              <a:ext cx="96" cy="108"/>
            </a:xfrm>
            <a:prstGeom prst="line">
              <a:avLst/>
            </a:prstGeom>
            <a:noFill/>
            <a:ln w="12700">
              <a:solidFill>
                <a:schemeClr val="bg1"/>
              </a:solidFill>
              <a:prstDash val="dash"/>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89" name="Line 161"/>
            <p:cNvSpPr>
              <a:spLocks noChangeShapeType="1"/>
            </p:cNvSpPr>
            <p:nvPr/>
          </p:nvSpPr>
          <p:spPr bwMode="auto">
            <a:xfrm>
              <a:off x="1764" y="2300"/>
              <a:ext cx="96" cy="108"/>
            </a:xfrm>
            <a:prstGeom prst="line">
              <a:avLst/>
            </a:prstGeom>
            <a:noFill/>
            <a:ln w="12700">
              <a:solidFill>
                <a:schemeClr val="bg1"/>
              </a:solidFill>
              <a:prstDash val="dash"/>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5440" name="Line 162"/>
          <p:cNvSpPr>
            <a:spLocks noChangeShapeType="1"/>
          </p:cNvSpPr>
          <p:nvPr/>
        </p:nvSpPr>
        <p:spPr bwMode="auto">
          <a:xfrm flipV="1">
            <a:off x="2084388" y="1473200"/>
            <a:ext cx="0" cy="665163"/>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5441" name="Group 163"/>
          <p:cNvGrpSpPr>
            <a:grpSpLocks/>
          </p:cNvGrpSpPr>
          <p:nvPr/>
        </p:nvGrpSpPr>
        <p:grpSpPr bwMode="auto">
          <a:xfrm flipV="1">
            <a:off x="1927225" y="1476375"/>
            <a:ext cx="298450" cy="171450"/>
            <a:chOff x="1672" y="2300"/>
            <a:chExt cx="188" cy="108"/>
          </a:xfrm>
        </p:grpSpPr>
        <p:sp>
          <p:nvSpPr>
            <p:cNvPr id="15486" name="Line 164"/>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87" name="Line 165"/>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5442" name="Line 166"/>
          <p:cNvSpPr>
            <a:spLocks noChangeShapeType="1"/>
          </p:cNvSpPr>
          <p:nvPr/>
        </p:nvSpPr>
        <p:spPr bwMode="auto">
          <a:xfrm flipH="1">
            <a:off x="2578100" y="1709738"/>
            <a:ext cx="107950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43" name="Line 167"/>
          <p:cNvSpPr>
            <a:spLocks noChangeShapeType="1"/>
          </p:cNvSpPr>
          <p:nvPr/>
        </p:nvSpPr>
        <p:spPr bwMode="auto">
          <a:xfrm flipV="1">
            <a:off x="2566988" y="1473200"/>
            <a:ext cx="0" cy="225425"/>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5444" name="Group 168"/>
          <p:cNvGrpSpPr>
            <a:grpSpLocks/>
          </p:cNvGrpSpPr>
          <p:nvPr/>
        </p:nvGrpSpPr>
        <p:grpSpPr bwMode="auto">
          <a:xfrm flipV="1">
            <a:off x="2420938" y="1487488"/>
            <a:ext cx="298450" cy="171450"/>
            <a:chOff x="1672" y="2300"/>
            <a:chExt cx="188" cy="108"/>
          </a:xfrm>
        </p:grpSpPr>
        <p:sp>
          <p:nvSpPr>
            <p:cNvPr id="15484" name="Line 169"/>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85" name="Line 170"/>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5445" name="Line 171"/>
          <p:cNvSpPr>
            <a:spLocks noChangeShapeType="1"/>
          </p:cNvSpPr>
          <p:nvPr/>
        </p:nvSpPr>
        <p:spPr bwMode="auto">
          <a:xfrm flipV="1">
            <a:off x="2192338" y="655638"/>
            <a:ext cx="0" cy="322262"/>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46" name="Text Box 172"/>
          <p:cNvSpPr txBox="1">
            <a:spLocks noChangeArrowheads="1"/>
          </p:cNvSpPr>
          <p:nvPr/>
        </p:nvSpPr>
        <p:spPr bwMode="auto">
          <a:xfrm>
            <a:off x="2238375" y="696913"/>
            <a:ext cx="13271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400">
                <a:solidFill>
                  <a:srgbClr val="C0C0C0"/>
                </a:solidFill>
              </a:rPr>
              <a:t>User &amp; Group</a:t>
            </a:r>
          </a:p>
        </p:txBody>
      </p:sp>
      <p:sp>
        <p:nvSpPr>
          <p:cNvPr id="15447" name="Line 173"/>
          <p:cNvSpPr>
            <a:spLocks noChangeShapeType="1"/>
          </p:cNvSpPr>
          <p:nvPr/>
        </p:nvSpPr>
        <p:spPr bwMode="auto">
          <a:xfrm>
            <a:off x="1720850" y="4178300"/>
            <a:ext cx="439738"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5448" name="Group 174"/>
          <p:cNvGrpSpPr>
            <a:grpSpLocks/>
          </p:cNvGrpSpPr>
          <p:nvPr/>
        </p:nvGrpSpPr>
        <p:grpSpPr bwMode="auto">
          <a:xfrm>
            <a:off x="601663" y="3244850"/>
            <a:ext cx="1111250" cy="477838"/>
            <a:chOff x="380" y="1244"/>
            <a:chExt cx="700" cy="301"/>
          </a:xfrm>
        </p:grpSpPr>
        <p:sp>
          <p:nvSpPr>
            <p:cNvPr id="15482" name="Rectangle 175"/>
            <p:cNvSpPr>
              <a:spLocks noChangeArrowheads="1"/>
            </p:cNvSpPr>
            <p:nvPr/>
          </p:nvSpPr>
          <p:spPr bwMode="auto">
            <a:xfrm flipH="1">
              <a:off x="380" y="1244"/>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483" name="Text Box 176"/>
            <p:cNvSpPr txBox="1">
              <a:spLocks noChangeArrowheads="1"/>
            </p:cNvSpPr>
            <p:nvPr/>
          </p:nvSpPr>
          <p:spPr bwMode="auto">
            <a:xfrm flipH="1">
              <a:off x="396" y="1336"/>
              <a:ext cx="673"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UWIssue</a:t>
              </a:r>
            </a:p>
          </p:txBody>
        </p:sp>
      </p:grpSp>
      <p:grpSp>
        <p:nvGrpSpPr>
          <p:cNvPr id="15449" name="Group 177"/>
          <p:cNvGrpSpPr>
            <a:grpSpLocks/>
          </p:cNvGrpSpPr>
          <p:nvPr/>
        </p:nvGrpSpPr>
        <p:grpSpPr bwMode="auto">
          <a:xfrm flipH="1">
            <a:off x="600075" y="2703513"/>
            <a:ext cx="1111250" cy="477837"/>
            <a:chOff x="4433" y="321"/>
            <a:chExt cx="700" cy="301"/>
          </a:xfrm>
        </p:grpSpPr>
        <p:sp>
          <p:nvSpPr>
            <p:cNvPr id="15480" name="Rectangle 178"/>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481" name="Text Box 179"/>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Workflow</a:t>
              </a:r>
            </a:p>
          </p:txBody>
        </p:sp>
      </p:grpSp>
      <p:grpSp>
        <p:nvGrpSpPr>
          <p:cNvPr id="15450" name="Group 180"/>
          <p:cNvGrpSpPr>
            <a:grpSpLocks/>
          </p:cNvGrpSpPr>
          <p:nvPr/>
        </p:nvGrpSpPr>
        <p:grpSpPr bwMode="auto">
          <a:xfrm rot="5400000" flipH="1">
            <a:off x="1649413" y="2844800"/>
            <a:ext cx="298450" cy="171450"/>
            <a:chOff x="1672" y="2300"/>
            <a:chExt cx="188" cy="108"/>
          </a:xfrm>
        </p:grpSpPr>
        <p:sp>
          <p:nvSpPr>
            <p:cNvPr id="15478" name="Line 181"/>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79" name="Line 182"/>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5451" name="Line 183"/>
          <p:cNvSpPr>
            <a:spLocks noChangeShapeType="1"/>
          </p:cNvSpPr>
          <p:nvPr/>
        </p:nvSpPr>
        <p:spPr bwMode="auto">
          <a:xfrm>
            <a:off x="1711325" y="2932113"/>
            <a:ext cx="27305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5452" name="Group 184"/>
          <p:cNvGrpSpPr>
            <a:grpSpLocks/>
          </p:cNvGrpSpPr>
          <p:nvPr/>
        </p:nvGrpSpPr>
        <p:grpSpPr bwMode="auto">
          <a:xfrm rot="5400000" flipH="1">
            <a:off x="1646238" y="3408363"/>
            <a:ext cx="298450" cy="171450"/>
            <a:chOff x="1672" y="2300"/>
            <a:chExt cx="188" cy="108"/>
          </a:xfrm>
        </p:grpSpPr>
        <p:sp>
          <p:nvSpPr>
            <p:cNvPr id="15476" name="Line 185"/>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77" name="Line 186"/>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5453" name="Line 187"/>
          <p:cNvSpPr>
            <a:spLocks noChangeShapeType="1"/>
          </p:cNvSpPr>
          <p:nvPr/>
        </p:nvSpPr>
        <p:spPr bwMode="auto">
          <a:xfrm>
            <a:off x="1708150" y="3495675"/>
            <a:ext cx="27305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54" name="Line 188"/>
          <p:cNvSpPr>
            <a:spLocks noChangeShapeType="1"/>
          </p:cNvSpPr>
          <p:nvPr/>
        </p:nvSpPr>
        <p:spPr bwMode="auto">
          <a:xfrm flipV="1">
            <a:off x="1971675" y="2851150"/>
            <a:ext cx="1709738" cy="639763"/>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455" name="Line 189"/>
          <p:cNvSpPr>
            <a:spLocks noChangeShapeType="1"/>
          </p:cNvSpPr>
          <p:nvPr/>
        </p:nvSpPr>
        <p:spPr bwMode="auto">
          <a:xfrm flipV="1">
            <a:off x="1982788" y="2695575"/>
            <a:ext cx="1698625" cy="2365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5456" name="Group 190"/>
          <p:cNvGrpSpPr>
            <a:grpSpLocks/>
          </p:cNvGrpSpPr>
          <p:nvPr/>
        </p:nvGrpSpPr>
        <p:grpSpPr bwMode="auto">
          <a:xfrm>
            <a:off x="2224088" y="5002213"/>
            <a:ext cx="1111250" cy="495300"/>
            <a:chOff x="383" y="2332"/>
            <a:chExt cx="700" cy="312"/>
          </a:xfrm>
        </p:grpSpPr>
        <p:sp>
          <p:nvSpPr>
            <p:cNvPr id="15474" name="Rectangle 191"/>
            <p:cNvSpPr>
              <a:spLocks noChangeArrowheads="1"/>
            </p:cNvSpPr>
            <p:nvPr/>
          </p:nvSpPr>
          <p:spPr bwMode="auto">
            <a:xfrm flipH="1">
              <a:off x="383" y="2343"/>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5475" name="Text Box 192"/>
            <p:cNvSpPr txBox="1">
              <a:spLocks noChangeArrowheads="1"/>
            </p:cNvSpPr>
            <p:nvPr/>
          </p:nvSpPr>
          <p:spPr bwMode="auto">
            <a:xfrm flipH="1">
              <a:off x="400" y="2332"/>
              <a:ext cx="67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i="1">
                  <a:solidFill>
                    <a:schemeClr val="bg1"/>
                  </a:solidFill>
                </a:rPr>
                <a:t>'coverable'</a:t>
              </a:r>
              <a:r>
                <a:rPr lang="en-US" sz="1600">
                  <a:solidFill>
                    <a:schemeClr val="bg1"/>
                  </a:solidFill>
                </a:rPr>
                <a:t/>
              </a:r>
              <a:br>
                <a:rPr lang="en-US" sz="1600">
                  <a:solidFill>
                    <a:schemeClr val="bg1"/>
                  </a:solidFill>
                </a:rPr>
              </a:br>
              <a:r>
                <a:rPr lang="en-US" sz="1600">
                  <a:solidFill>
                    <a:schemeClr val="bg1"/>
                  </a:solidFill>
                </a:rPr>
                <a:t>Cov</a:t>
              </a:r>
            </a:p>
          </p:txBody>
        </p:sp>
      </p:grpSp>
      <p:grpSp>
        <p:nvGrpSpPr>
          <p:cNvPr id="15457" name="Group 193"/>
          <p:cNvGrpSpPr>
            <a:grpSpLocks/>
          </p:cNvGrpSpPr>
          <p:nvPr/>
        </p:nvGrpSpPr>
        <p:grpSpPr bwMode="auto">
          <a:xfrm>
            <a:off x="3695700" y="5229225"/>
            <a:ext cx="1111250" cy="477838"/>
            <a:chOff x="2328" y="3406"/>
            <a:chExt cx="700" cy="301"/>
          </a:xfrm>
        </p:grpSpPr>
        <p:sp>
          <p:nvSpPr>
            <p:cNvPr id="15469" name="Rectangle 194"/>
            <p:cNvSpPr>
              <a:spLocks noChangeArrowheads="1"/>
            </p:cNvSpPr>
            <p:nvPr/>
          </p:nvSpPr>
          <p:spPr bwMode="auto">
            <a:xfrm flipH="1">
              <a:off x="2328" y="3406"/>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5470" name="Text Box 195"/>
            <p:cNvSpPr txBox="1">
              <a:spLocks noChangeArrowheads="1"/>
            </p:cNvSpPr>
            <p:nvPr/>
          </p:nvSpPr>
          <p:spPr bwMode="auto">
            <a:xfrm flipH="1">
              <a:off x="2342" y="3407"/>
              <a:ext cx="673"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Modifier</a:t>
              </a:r>
            </a:p>
          </p:txBody>
        </p:sp>
        <p:sp>
          <p:nvSpPr>
            <p:cNvPr id="15471" name="Rectangle 196"/>
            <p:cNvSpPr>
              <a:spLocks noChangeArrowheads="1"/>
            </p:cNvSpPr>
            <p:nvPr/>
          </p:nvSpPr>
          <p:spPr bwMode="auto">
            <a:xfrm>
              <a:off x="2376" y="3560"/>
              <a:ext cx="154" cy="112"/>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15472" name="Rectangle 197"/>
            <p:cNvSpPr>
              <a:spLocks noChangeArrowheads="1"/>
            </p:cNvSpPr>
            <p:nvPr/>
          </p:nvSpPr>
          <p:spPr bwMode="auto">
            <a:xfrm>
              <a:off x="2608" y="3560"/>
              <a:ext cx="154" cy="112"/>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15473" name="Rectangle 198"/>
            <p:cNvSpPr>
              <a:spLocks noChangeArrowheads="1"/>
            </p:cNvSpPr>
            <p:nvPr/>
          </p:nvSpPr>
          <p:spPr bwMode="auto">
            <a:xfrm>
              <a:off x="2840" y="3560"/>
              <a:ext cx="154" cy="112"/>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grpSp>
      <p:sp>
        <p:nvSpPr>
          <p:cNvPr id="15458" name="Text Box 154"/>
          <p:cNvSpPr txBox="1">
            <a:spLocks noChangeArrowheads="1"/>
          </p:cNvSpPr>
          <p:nvPr/>
        </p:nvSpPr>
        <p:spPr bwMode="auto">
          <a:xfrm>
            <a:off x="5013325" y="636588"/>
            <a:ext cx="852488"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400">
                <a:solidFill>
                  <a:srgbClr val="C0C0C0"/>
                </a:solidFill>
              </a:rPr>
              <a:t>Account</a:t>
            </a:r>
            <a:br>
              <a:rPr lang="en-US" sz="1400">
                <a:solidFill>
                  <a:srgbClr val="C0C0C0"/>
                </a:solidFill>
              </a:rPr>
            </a:br>
            <a:r>
              <a:rPr lang="en-US" sz="1400">
                <a:solidFill>
                  <a:srgbClr val="C0C0C0"/>
                </a:solidFill>
              </a:rPr>
              <a:t>Location</a:t>
            </a:r>
          </a:p>
        </p:txBody>
      </p:sp>
      <p:grpSp>
        <p:nvGrpSpPr>
          <p:cNvPr id="15459" name="Group 1"/>
          <p:cNvGrpSpPr>
            <a:grpSpLocks/>
          </p:cNvGrpSpPr>
          <p:nvPr/>
        </p:nvGrpSpPr>
        <p:grpSpPr bwMode="auto">
          <a:xfrm>
            <a:off x="3675063" y="3530600"/>
            <a:ext cx="1111250" cy="477838"/>
            <a:chOff x="3675063" y="3530600"/>
            <a:chExt cx="1111250" cy="477838"/>
          </a:xfrm>
        </p:grpSpPr>
        <p:grpSp>
          <p:nvGrpSpPr>
            <p:cNvPr id="15463" name="Group 193"/>
            <p:cNvGrpSpPr>
              <a:grpSpLocks/>
            </p:cNvGrpSpPr>
            <p:nvPr/>
          </p:nvGrpSpPr>
          <p:grpSpPr bwMode="auto">
            <a:xfrm>
              <a:off x="3675063" y="3530600"/>
              <a:ext cx="1111250" cy="477838"/>
              <a:chOff x="0" y="0"/>
              <a:chExt cx="700" cy="301"/>
            </a:xfrm>
          </p:grpSpPr>
          <p:sp>
            <p:nvSpPr>
              <p:cNvPr id="15467" name="Rectangle 197"/>
              <p:cNvSpPr>
                <a:spLocks noChangeArrowheads="1"/>
              </p:cNvSpPr>
              <p:nvPr/>
            </p:nvSpPr>
            <p:spPr bwMode="auto">
              <a:xfrm flipH="1">
                <a:off x="0" y="0"/>
                <a:ext cx="700" cy="301"/>
              </a:xfrm>
              <a:prstGeom prst="rect">
                <a:avLst/>
              </a:prstGeom>
              <a:solidFill>
                <a:srgbClr val="CC99FF"/>
              </a:solidFill>
              <a:ln w="12700" algn="ctr">
                <a:solidFill>
                  <a:srgbClr val="000000"/>
                </a:solidFill>
                <a:miter lim="800000"/>
                <a:headEnd/>
                <a:tailEnd/>
              </a:ln>
            </p:spPr>
            <p:txBody>
              <a:bodyPr lIns="0" tIns="0" rIns="0" bIns="0" anchor="ctr">
                <a:spAutoFit/>
              </a:bodyPr>
              <a:lstStyle/>
              <a:p>
                <a:endParaRPr lang="en-US" sz="1100"/>
              </a:p>
            </p:txBody>
          </p:sp>
          <p:sp>
            <p:nvSpPr>
              <p:cNvPr id="15468" name="Text Box 32"/>
              <p:cNvSpPr txBox="1">
                <a:spLocks noChangeArrowheads="1"/>
              </p:cNvSpPr>
              <p:nvPr/>
            </p:nvSpPr>
            <p:spPr bwMode="auto">
              <a:xfrm flipH="1">
                <a:off x="14" y="7"/>
                <a:ext cx="673"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000000"/>
                    </a:solidFill>
                  </a:rPr>
                  <a:t>PolicyLine</a:t>
                </a:r>
              </a:p>
            </p:txBody>
          </p:sp>
        </p:grpSp>
        <p:sp>
          <p:nvSpPr>
            <p:cNvPr id="15464" name="Rectangle 194"/>
            <p:cNvSpPr>
              <a:spLocks noChangeArrowheads="1"/>
            </p:cNvSpPr>
            <p:nvPr/>
          </p:nvSpPr>
          <p:spPr bwMode="auto">
            <a:xfrm>
              <a:off x="3775259" y="379801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sp>
          <p:nvSpPr>
            <p:cNvPr id="15465" name="Rectangle 195"/>
            <p:cNvSpPr>
              <a:spLocks noChangeArrowheads="1"/>
            </p:cNvSpPr>
            <p:nvPr/>
          </p:nvSpPr>
          <p:spPr bwMode="auto">
            <a:xfrm>
              <a:off x="4116851" y="379275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sp>
          <p:nvSpPr>
            <p:cNvPr id="15466" name="Rectangle 196"/>
            <p:cNvSpPr>
              <a:spLocks noChangeArrowheads="1"/>
            </p:cNvSpPr>
            <p:nvPr/>
          </p:nvSpPr>
          <p:spPr bwMode="auto">
            <a:xfrm>
              <a:off x="4447937" y="379275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grpSp>
      <p:sp>
        <p:nvSpPr>
          <p:cNvPr id="15460" name="Rectangle 194"/>
          <p:cNvSpPr>
            <a:spLocks noChangeArrowheads="1"/>
          </p:cNvSpPr>
          <p:nvPr/>
        </p:nvSpPr>
        <p:spPr bwMode="auto">
          <a:xfrm>
            <a:off x="2100263" y="2428875"/>
            <a:ext cx="198437"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sp>
        <p:nvSpPr>
          <p:cNvPr id="15461" name="Rectangle 195"/>
          <p:cNvSpPr>
            <a:spLocks noChangeArrowheads="1"/>
          </p:cNvSpPr>
          <p:nvPr/>
        </p:nvSpPr>
        <p:spPr bwMode="auto">
          <a:xfrm>
            <a:off x="2441575" y="2424113"/>
            <a:ext cx="200025"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sp>
        <p:nvSpPr>
          <p:cNvPr id="15462" name="Rectangle 196"/>
          <p:cNvSpPr>
            <a:spLocks noChangeArrowheads="1"/>
          </p:cNvSpPr>
          <p:nvPr/>
        </p:nvSpPr>
        <p:spPr bwMode="auto">
          <a:xfrm>
            <a:off x="2773363" y="2424113"/>
            <a:ext cx="198437"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grpSp>
        <p:nvGrpSpPr>
          <p:cNvPr id="200" name="Group 199"/>
          <p:cNvGrpSpPr/>
          <p:nvPr/>
        </p:nvGrpSpPr>
        <p:grpSpPr>
          <a:xfrm>
            <a:off x="5138738" y="5016495"/>
            <a:ext cx="1111250" cy="504824"/>
            <a:chOff x="5167313" y="5016495"/>
            <a:chExt cx="1111250" cy="504824"/>
          </a:xfrm>
        </p:grpSpPr>
        <p:grpSp>
          <p:nvGrpSpPr>
            <p:cNvPr id="201" name="Group 14"/>
            <p:cNvGrpSpPr>
              <a:grpSpLocks/>
            </p:cNvGrpSpPr>
            <p:nvPr/>
          </p:nvGrpSpPr>
          <p:grpSpPr bwMode="auto">
            <a:xfrm>
              <a:off x="5167313" y="5016495"/>
              <a:ext cx="1111250" cy="504824"/>
              <a:chOff x="3255" y="3264"/>
              <a:chExt cx="700" cy="318"/>
            </a:xfrm>
          </p:grpSpPr>
          <p:sp>
            <p:nvSpPr>
              <p:cNvPr id="205" name="Rectangle 15"/>
              <p:cNvSpPr>
                <a:spLocks noChangeArrowheads="1"/>
              </p:cNvSpPr>
              <p:nvPr/>
            </p:nvSpPr>
            <p:spPr bwMode="auto">
              <a:xfrm flipH="1">
                <a:off x="3255" y="3281"/>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206" name="Text Box 16"/>
              <p:cNvSpPr txBox="1">
                <a:spLocks noChangeArrowheads="1"/>
              </p:cNvSpPr>
              <p:nvPr/>
            </p:nvSpPr>
            <p:spPr bwMode="auto">
              <a:xfrm flipH="1">
                <a:off x="3269" y="3264"/>
                <a:ext cx="673"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___Cost</a:t>
                </a:r>
              </a:p>
            </p:txBody>
          </p:sp>
        </p:grpSp>
        <p:sp>
          <p:nvSpPr>
            <p:cNvPr id="202" name="Rectangle 104"/>
            <p:cNvSpPr>
              <a:spLocks noChangeArrowheads="1"/>
            </p:cNvSpPr>
            <p:nvPr/>
          </p:nvSpPr>
          <p:spPr bwMode="auto">
            <a:xfrm>
              <a:off x="5296509" y="5308304"/>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sp>
          <p:nvSpPr>
            <p:cNvPr id="203" name="Rectangle 105"/>
            <p:cNvSpPr>
              <a:spLocks noChangeArrowheads="1"/>
            </p:cNvSpPr>
            <p:nvPr/>
          </p:nvSpPr>
          <p:spPr bwMode="auto">
            <a:xfrm>
              <a:off x="5638101" y="5303044"/>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sp>
          <p:nvSpPr>
            <p:cNvPr id="204" name="Rectangle 106"/>
            <p:cNvSpPr>
              <a:spLocks noChangeArrowheads="1"/>
            </p:cNvSpPr>
            <p:nvPr/>
          </p:nvSpPr>
          <p:spPr bwMode="auto">
            <a:xfrm>
              <a:off x="5969187" y="5303044"/>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13"/>
          <p:cNvSpPr>
            <a:spLocks noChangeArrowheads="1"/>
          </p:cNvSpPr>
          <p:nvPr/>
        </p:nvSpPr>
        <p:spPr bwMode="auto">
          <a:xfrm flipH="1">
            <a:off x="7704138" y="4986338"/>
            <a:ext cx="1111250" cy="477837"/>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6387" name="Rectangle 116"/>
          <p:cNvSpPr>
            <a:spLocks noChangeArrowheads="1"/>
          </p:cNvSpPr>
          <p:nvPr/>
        </p:nvSpPr>
        <p:spPr bwMode="auto">
          <a:xfrm flipH="1">
            <a:off x="7704138" y="5570538"/>
            <a:ext cx="1111250" cy="477837"/>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6388" name="Text Box 114"/>
          <p:cNvSpPr txBox="1">
            <a:spLocks noChangeArrowheads="1"/>
          </p:cNvSpPr>
          <p:nvPr/>
        </p:nvSpPr>
        <p:spPr bwMode="auto">
          <a:xfrm flipH="1">
            <a:off x="7729538" y="4968875"/>
            <a:ext cx="1068387"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br>
              <a:rPr lang="en-US" sz="1600">
                <a:solidFill>
                  <a:schemeClr val="bg1"/>
                </a:solidFill>
              </a:rPr>
            </a:br>
            <a:r>
              <a:rPr lang="en-US" sz="1600">
                <a:solidFill>
                  <a:schemeClr val="bg1"/>
                </a:solidFill>
              </a:rPr>
              <a:t>Contact</a:t>
            </a:r>
          </a:p>
        </p:txBody>
      </p:sp>
      <p:sp>
        <p:nvSpPr>
          <p:cNvPr id="16389" name="Text Box 117"/>
          <p:cNvSpPr txBox="1">
            <a:spLocks noChangeArrowheads="1"/>
          </p:cNvSpPr>
          <p:nvPr/>
        </p:nvSpPr>
        <p:spPr bwMode="auto">
          <a:xfrm flipH="1">
            <a:off x="7729538" y="5553075"/>
            <a:ext cx="1068387"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br>
              <a:rPr lang="en-US" sz="1600">
                <a:solidFill>
                  <a:schemeClr val="bg1"/>
                </a:solidFill>
              </a:rPr>
            </a:br>
            <a:r>
              <a:rPr lang="en-US" sz="1600">
                <a:solidFill>
                  <a:schemeClr val="bg1"/>
                </a:solidFill>
              </a:rPr>
              <a:t>Location</a:t>
            </a:r>
          </a:p>
        </p:txBody>
      </p:sp>
      <p:grpSp>
        <p:nvGrpSpPr>
          <p:cNvPr id="16390" name="Group 224"/>
          <p:cNvGrpSpPr>
            <a:grpSpLocks/>
          </p:cNvGrpSpPr>
          <p:nvPr/>
        </p:nvGrpSpPr>
        <p:grpSpPr bwMode="auto">
          <a:xfrm>
            <a:off x="2262188" y="2027238"/>
            <a:ext cx="1111250" cy="495300"/>
            <a:chOff x="1425" y="1461"/>
            <a:chExt cx="700" cy="312"/>
          </a:xfrm>
        </p:grpSpPr>
        <p:sp>
          <p:nvSpPr>
            <p:cNvPr id="16479" name="Rectangle 46"/>
            <p:cNvSpPr>
              <a:spLocks noChangeArrowheads="1"/>
            </p:cNvSpPr>
            <p:nvPr/>
          </p:nvSpPr>
          <p:spPr bwMode="auto">
            <a:xfrm flipH="1">
              <a:off x="1425" y="1472"/>
              <a:ext cx="700"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6480" name="Text Box 47"/>
            <p:cNvSpPr txBox="1">
              <a:spLocks noChangeArrowheads="1"/>
            </p:cNvSpPr>
            <p:nvPr/>
          </p:nvSpPr>
          <p:spPr bwMode="auto">
            <a:xfrm flipH="1">
              <a:off x="1441" y="1461"/>
              <a:ext cx="67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UserRole</a:t>
              </a:r>
              <a:br>
                <a:rPr lang="en-US" sz="1600">
                  <a:solidFill>
                    <a:schemeClr val="bg1"/>
                  </a:solidFill>
                </a:rPr>
              </a:br>
              <a:r>
                <a:rPr lang="en-US" sz="1600">
                  <a:solidFill>
                    <a:schemeClr val="bg1"/>
                  </a:solidFill>
                </a:rPr>
                <a:t>Assign.</a:t>
              </a:r>
            </a:p>
          </p:txBody>
        </p:sp>
      </p:grpSp>
      <p:sp>
        <p:nvSpPr>
          <p:cNvPr id="16391" name="Rectangle 2"/>
          <p:cNvSpPr>
            <a:spLocks noGrp="1" noChangeArrowheads="1"/>
          </p:cNvSpPr>
          <p:nvPr>
            <p:ph type="title"/>
          </p:nvPr>
        </p:nvSpPr>
        <p:spPr/>
        <p:txBody>
          <a:bodyPr/>
          <a:lstStyle/>
          <a:p>
            <a:pPr eaLnBrk="1" hangingPunct="1"/>
            <a:r>
              <a:rPr lang="en-US" smtClean="0"/>
              <a:t>User assignment</a:t>
            </a:r>
          </a:p>
        </p:txBody>
      </p:sp>
      <p:grpSp>
        <p:nvGrpSpPr>
          <p:cNvPr id="16392" name="Group 96"/>
          <p:cNvGrpSpPr>
            <a:grpSpLocks/>
          </p:cNvGrpSpPr>
          <p:nvPr/>
        </p:nvGrpSpPr>
        <p:grpSpPr bwMode="auto">
          <a:xfrm>
            <a:off x="3759200" y="3016250"/>
            <a:ext cx="1293813" cy="692150"/>
            <a:chOff x="1846" y="2043"/>
            <a:chExt cx="815" cy="436"/>
          </a:xfrm>
        </p:grpSpPr>
        <p:sp>
          <p:nvSpPr>
            <p:cNvPr id="16477" name="Rectangle 4"/>
            <p:cNvSpPr>
              <a:spLocks noChangeArrowheads="1"/>
            </p:cNvSpPr>
            <p:nvPr/>
          </p:nvSpPr>
          <p:spPr bwMode="auto">
            <a:xfrm flipH="1">
              <a:off x="1846" y="2043"/>
              <a:ext cx="81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6478" name="Text Box 5"/>
            <p:cNvSpPr txBox="1">
              <a:spLocks noChangeArrowheads="1"/>
            </p:cNvSpPr>
            <p:nvPr/>
          </p:nvSpPr>
          <p:spPr bwMode="auto">
            <a:xfrm flipH="1">
              <a:off x="1850" y="2146"/>
              <a:ext cx="806" cy="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Account</a:t>
              </a:r>
            </a:p>
          </p:txBody>
        </p:sp>
      </p:grpSp>
      <p:grpSp>
        <p:nvGrpSpPr>
          <p:cNvPr id="16393" name="Group 72"/>
          <p:cNvGrpSpPr>
            <a:grpSpLocks/>
          </p:cNvGrpSpPr>
          <p:nvPr/>
        </p:nvGrpSpPr>
        <p:grpSpPr bwMode="auto">
          <a:xfrm flipH="1">
            <a:off x="814388" y="3965575"/>
            <a:ext cx="1111250" cy="477838"/>
            <a:chOff x="4433" y="321"/>
            <a:chExt cx="700" cy="301"/>
          </a:xfrm>
        </p:grpSpPr>
        <p:sp>
          <p:nvSpPr>
            <p:cNvPr id="16475" name="Rectangle 73"/>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6476" name="Text Box 74"/>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Activity</a:t>
              </a:r>
            </a:p>
          </p:txBody>
        </p:sp>
      </p:grpSp>
      <p:grpSp>
        <p:nvGrpSpPr>
          <p:cNvPr id="16394" name="Group 97"/>
          <p:cNvGrpSpPr>
            <a:grpSpLocks/>
          </p:cNvGrpSpPr>
          <p:nvPr/>
        </p:nvGrpSpPr>
        <p:grpSpPr bwMode="auto">
          <a:xfrm>
            <a:off x="3916363" y="4730750"/>
            <a:ext cx="989012" cy="425450"/>
            <a:chOff x="3501" y="1545"/>
            <a:chExt cx="700" cy="301"/>
          </a:xfrm>
        </p:grpSpPr>
        <p:sp>
          <p:nvSpPr>
            <p:cNvPr id="16473" name="Rectangle 98"/>
            <p:cNvSpPr>
              <a:spLocks noChangeArrowheads="1"/>
            </p:cNvSpPr>
            <p:nvPr/>
          </p:nvSpPr>
          <p:spPr bwMode="auto">
            <a:xfrm flipH="1">
              <a:off x="3501" y="1545"/>
              <a:ext cx="700" cy="301"/>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6474" name="Text Box 99"/>
            <p:cNvSpPr txBox="1">
              <a:spLocks noChangeArrowheads="1"/>
            </p:cNvSpPr>
            <p:nvPr/>
          </p:nvSpPr>
          <p:spPr bwMode="auto">
            <a:xfrm flipH="1">
              <a:off x="3516" y="1618"/>
              <a:ext cx="673"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tx1"/>
                  </a:solidFill>
                </a:rPr>
                <a:t>Policy</a:t>
              </a:r>
            </a:p>
          </p:txBody>
        </p:sp>
      </p:grpSp>
      <p:grpSp>
        <p:nvGrpSpPr>
          <p:cNvPr id="16395" name="Group 118"/>
          <p:cNvGrpSpPr>
            <a:grpSpLocks/>
          </p:cNvGrpSpPr>
          <p:nvPr/>
        </p:nvGrpSpPr>
        <p:grpSpPr bwMode="auto">
          <a:xfrm>
            <a:off x="603250" y="795338"/>
            <a:ext cx="1960563" cy="1003300"/>
            <a:chOff x="427" y="687"/>
            <a:chExt cx="1235" cy="632"/>
          </a:xfrm>
        </p:grpSpPr>
        <p:grpSp>
          <p:nvGrpSpPr>
            <p:cNvPr id="16466" name="Group 119"/>
            <p:cNvGrpSpPr>
              <a:grpSpLocks/>
            </p:cNvGrpSpPr>
            <p:nvPr/>
          </p:nvGrpSpPr>
          <p:grpSpPr bwMode="auto">
            <a:xfrm flipH="1">
              <a:off x="971" y="732"/>
              <a:ext cx="634" cy="301"/>
              <a:chOff x="0" y="2816"/>
              <a:chExt cx="634" cy="301"/>
            </a:xfrm>
          </p:grpSpPr>
          <p:sp>
            <p:nvSpPr>
              <p:cNvPr id="16471" name="Rectangle 120"/>
              <p:cNvSpPr>
                <a:spLocks noChangeArrowheads="1"/>
              </p:cNvSpPr>
              <p:nvPr/>
            </p:nvSpPr>
            <p:spPr bwMode="auto">
              <a:xfrm>
                <a:off x="0" y="2816"/>
                <a:ext cx="634"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6472" name="Text Box 121"/>
              <p:cNvSpPr txBox="1">
                <a:spLocks noChangeArrowheads="1"/>
              </p:cNvSpPr>
              <p:nvPr/>
            </p:nvSpPr>
            <p:spPr bwMode="auto">
              <a:xfrm>
                <a:off x="18" y="2889"/>
                <a:ext cx="598" cy="154"/>
              </a:xfrm>
              <a:prstGeom prst="rect">
                <a:avLst/>
              </a:prstGeom>
              <a:solidFill>
                <a:srgbClr val="CCCCFF"/>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Group</a:t>
                </a:r>
              </a:p>
            </p:txBody>
          </p:sp>
        </p:grpSp>
        <p:grpSp>
          <p:nvGrpSpPr>
            <p:cNvPr id="16467" name="Group 122"/>
            <p:cNvGrpSpPr>
              <a:grpSpLocks/>
            </p:cNvGrpSpPr>
            <p:nvPr/>
          </p:nvGrpSpPr>
          <p:grpSpPr bwMode="auto">
            <a:xfrm flipH="1">
              <a:off x="479" y="970"/>
              <a:ext cx="634" cy="301"/>
              <a:chOff x="0" y="2816"/>
              <a:chExt cx="634" cy="301"/>
            </a:xfrm>
          </p:grpSpPr>
          <p:sp>
            <p:nvSpPr>
              <p:cNvPr id="16469" name="Rectangle 123"/>
              <p:cNvSpPr>
                <a:spLocks noChangeArrowheads="1"/>
              </p:cNvSpPr>
              <p:nvPr/>
            </p:nvSpPr>
            <p:spPr bwMode="auto">
              <a:xfrm>
                <a:off x="0" y="2816"/>
                <a:ext cx="634"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6470" name="Text Box 124"/>
              <p:cNvSpPr txBox="1">
                <a:spLocks noChangeArrowheads="1"/>
              </p:cNvSpPr>
              <p:nvPr/>
            </p:nvSpPr>
            <p:spPr bwMode="auto">
              <a:xfrm>
                <a:off x="18" y="2889"/>
                <a:ext cx="598" cy="154"/>
              </a:xfrm>
              <a:prstGeom prst="rect">
                <a:avLst/>
              </a:prstGeom>
              <a:solidFill>
                <a:srgbClr val="CCCCFF"/>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User</a:t>
                </a:r>
              </a:p>
            </p:txBody>
          </p:sp>
        </p:grpSp>
        <p:sp>
          <p:nvSpPr>
            <p:cNvPr id="16468" name="Rectangle 125"/>
            <p:cNvSpPr>
              <a:spLocks noChangeArrowheads="1"/>
            </p:cNvSpPr>
            <p:nvPr/>
          </p:nvSpPr>
          <p:spPr bwMode="auto">
            <a:xfrm>
              <a:off x="427" y="687"/>
              <a:ext cx="1235" cy="632"/>
            </a:xfrm>
            <a:prstGeom prst="rect">
              <a:avLst/>
            </a:prstGeom>
            <a:noFill/>
            <a:ln w="12700" algn="ctr">
              <a:solidFill>
                <a:schemeClr val="bg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sp>
        <p:nvSpPr>
          <p:cNvPr id="16396" name="Line 126"/>
          <p:cNvSpPr>
            <a:spLocks noChangeShapeType="1"/>
          </p:cNvSpPr>
          <p:nvPr/>
        </p:nvSpPr>
        <p:spPr bwMode="auto">
          <a:xfrm>
            <a:off x="968375" y="976313"/>
            <a:ext cx="49530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397" name="Line 127"/>
          <p:cNvSpPr>
            <a:spLocks noChangeShapeType="1"/>
          </p:cNvSpPr>
          <p:nvPr/>
        </p:nvSpPr>
        <p:spPr bwMode="auto">
          <a:xfrm>
            <a:off x="968375" y="976313"/>
            <a:ext cx="0" cy="2667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398" name="Line 128"/>
          <p:cNvSpPr>
            <a:spLocks noChangeShapeType="1"/>
          </p:cNvSpPr>
          <p:nvPr/>
        </p:nvSpPr>
        <p:spPr bwMode="auto">
          <a:xfrm flipH="1">
            <a:off x="887413" y="1143000"/>
            <a:ext cx="80962" cy="100013"/>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399" name="Line 129"/>
          <p:cNvSpPr>
            <a:spLocks noChangeShapeType="1"/>
          </p:cNvSpPr>
          <p:nvPr/>
        </p:nvSpPr>
        <p:spPr bwMode="auto">
          <a:xfrm>
            <a:off x="968375" y="1143000"/>
            <a:ext cx="85725" cy="100013"/>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400" name="Line 130"/>
          <p:cNvSpPr>
            <a:spLocks noChangeShapeType="1"/>
          </p:cNvSpPr>
          <p:nvPr/>
        </p:nvSpPr>
        <p:spPr bwMode="auto">
          <a:xfrm flipV="1">
            <a:off x="1363663" y="900113"/>
            <a:ext cx="100012" cy="71437"/>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401" name="Line 131"/>
          <p:cNvSpPr>
            <a:spLocks noChangeShapeType="1"/>
          </p:cNvSpPr>
          <p:nvPr/>
        </p:nvSpPr>
        <p:spPr bwMode="auto">
          <a:xfrm>
            <a:off x="1363663" y="971550"/>
            <a:ext cx="104775" cy="80963"/>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402" name="Line 137"/>
          <p:cNvSpPr>
            <a:spLocks noChangeShapeType="1"/>
          </p:cNvSpPr>
          <p:nvPr/>
        </p:nvSpPr>
        <p:spPr bwMode="auto">
          <a:xfrm flipH="1">
            <a:off x="4702175" y="6011863"/>
            <a:ext cx="2992438" cy="0"/>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6403" name="Group 138"/>
          <p:cNvGrpSpPr>
            <a:grpSpLocks/>
          </p:cNvGrpSpPr>
          <p:nvPr/>
        </p:nvGrpSpPr>
        <p:grpSpPr bwMode="auto">
          <a:xfrm rot="5400000" flipH="1">
            <a:off x="4664075" y="5908675"/>
            <a:ext cx="298450" cy="171450"/>
            <a:chOff x="1672" y="2300"/>
            <a:chExt cx="188" cy="108"/>
          </a:xfrm>
        </p:grpSpPr>
        <p:sp>
          <p:nvSpPr>
            <p:cNvPr id="16464" name="Line 139"/>
            <p:cNvSpPr>
              <a:spLocks noChangeShapeType="1"/>
            </p:cNvSpPr>
            <p:nvPr/>
          </p:nvSpPr>
          <p:spPr bwMode="auto">
            <a:xfrm flipH="1">
              <a:off x="1672" y="2300"/>
              <a:ext cx="96" cy="108"/>
            </a:xfrm>
            <a:prstGeom prst="line">
              <a:avLst/>
            </a:prstGeom>
            <a:noFill/>
            <a:ln w="12700">
              <a:solidFill>
                <a:schemeClr val="bg1"/>
              </a:solidFill>
              <a:prstDash val="dash"/>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465" name="Line 140"/>
            <p:cNvSpPr>
              <a:spLocks noChangeShapeType="1"/>
            </p:cNvSpPr>
            <p:nvPr/>
          </p:nvSpPr>
          <p:spPr bwMode="auto">
            <a:xfrm>
              <a:off x="1764" y="2300"/>
              <a:ext cx="96" cy="108"/>
            </a:xfrm>
            <a:prstGeom prst="line">
              <a:avLst/>
            </a:prstGeom>
            <a:noFill/>
            <a:ln w="12700">
              <a:solidFill>
                <a:schemeClr val="bg1"/>
              </a:solidFill>
              <a:prstDash val="dash"/>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6404" name="Line 141"/>
          <p:cNvSpPr>
            <a:spLocks noChangeShapeType="1"/>
          </p:cNvSpPr>
          <p:nvPr/>
        </p:nvSpPr>
        <p:spPr bwMode="auto">
          <a:xfrm flipH="1">
            <a:off x="4856163" y="5324475"/>
            <a:ext cx="2838450" cy="296863"/>
          </a:xfrm>
          <a:prstGeom prst="line">
            <a:avLst/>
          </a:prstGeom>
          <a:noFill/>
          <a:ln w="12700">
            <a:solidFill>
              <a:schemeClr val="bg1"/>
            </a:solidFill>
            <a:prstDash val="dash"/>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6405" name="Group 206"/>
          <p:cNvGrpSpPr>
            <a:grpSpLocks/>
          </p:cNvGrpSpPr>
          <p:nvPr/>
        </p:nvGrpSpPr>
        <p:grpSpPr bwMode="auto">
          <a:xfrm rot="2955230">
            <a:off x="4597400" y="5573713"/>
            <a:ext cx="298450" cy="273050"/>
            <a:chOff x="3653" y="3538"/>
            <a:chExt cx="188" cy="172"/>
          </a:xfrm>
        </p:grpSpPr>
        <p:sp>
          <p:nvSpPr>
            <p:cNvPr id="16460" name="Line 142"/>
            <p:cNvSpPr>
              <a:spLocks noChangeShapeType="1"/>
            </p:cNvSpPr>
            <p:nvPr/>
          </p:nvSpPr>
          <p:spPr bwMode="auto">
            <a:xfrm>
              <a:off x="3755" y="3538"/>
              <a:ext cx="0" cy="172"/>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6461" name="Group 143"/>
            <p:cNvGrpSpPr>
              <a:grpSpLocks/>
            </p:cNvGrpSpPr>
            <p:nvPr/>
          </p:nvGrpSpPr>
          <p:grpSpPr bwMode="auto">
            <a:xfrm>
              <a:off x="3653" y="3579"/>
              <a:ext cx="188" cy="108"/>
              <a:chOff x="1672" y="2300"/>
              <a:chExt cx="188" cy="108"/>
            </a:xfrm>
          </p:grpSpPr>
          <p:sp>
            <p:nvSpPr>
              <p:cNvPr id="16462" name="Line 144"/>
              <p:cNvSpPr>
                <a:spLocks noChangeShapeType="1"/>
              </p:cNvSpPr>
              <p:nvPr/>
            </p:nvSpPr>
            <p:spPr bwMode="auto">
              <a:xfrm flipH="1">
                <a:off x="1672" y="2300"/>
                <a:ext cx="96" cy="108"/>
              </a:xfrm>
              <a:prstGeom prst="line">
                <a:avLst/>
              </a:prstGeom>
              <a:noFill/>
              <a:ln w="12700">
                <a:solidFill>
                  <a:schemeClr val="bg1"/>
                </a:solidFill>
                <a:prstDash val="dash"/>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463" name="Line 145"/>
              <p:cNvSpPr>
                <a:spLocks noChangeShapeType="1"/>
              </p:cNvSpPr>
              <p:nvPr/>
            </p:nvSpPr>
            <p:spPr bwMode="auto">
              <a:xfrm>
                <a:off x="1764" y="2300"/>
                <a:ext cx="96" cy="108"/>
              </a:xfrm>
              <a:prstGeom prst="line">
                <a:avLst/>
              </a:prstGeom>
              <a:noFill/>
              <a:ln w="12700">
                <a:solidFill>
                  <a:schemeClr val="bg1"/>
                </a:solidFill>
                <a:prstDash val="dash"/>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sp>
        <p:nvSpPr>
          <p:cNvPr id="16406" name="Line 164"/>
          <p:cNvSpPr>
            <a:spLocks noChangeShapeType="1"/>
          </p:cNvSpPr>
          <p:nvPr/>
        </p:nvSpPr>
        <p:spPr bwMode="auto">
          <a:xfrm flipV="1">
            <a:off x="2505075" y="2533650"/>
            <a:ext cx="0" cy="2708275"/>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407" name="Line 165"/>
          <p:cNvSpPr>
            <a:spLocks noChangeShapeType="1"/>
          </p:cNvSpPr>
          <p:nvPr/>
        </p:nvSpPr>
        <p:spPr bwMode="auto">
          <a:xfrm flipH="1">
            <a:off x="2814638" y="4814888"/>
            <a:ext cx="109220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408" name="Line 166"/>
          <p:cNvSpPr>
            <a:spLocks noChangeShapeType="1"/>
          </p:cNvSpPr>
          <p:nvPr/>
        </p:nvSpPr>
        <p:spPr bwMode="auto">
          <a:xfrm flipV="1">
            <a:off x="2819400" y="2522538"/>
            <a:ext cx="0" cy="229235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409" name="Line 167"/>
          <p:cNvSpPr>
            <a:spLocks noChangeShapeType="1"/>
          </p:cNvSpPr>
          <p:nvPr/>
        </p:nvSpPr>
        <p:spPr bwMode="auto">
          <a:xfrm flipH="1">
            <a:off x="3146425" y="3365500"/>
            <a:ext cx="606425"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410" name="Line 168"/>
          <p:cNvSpPr>
            <a:spLocks noChangeShapeType="1"/>
          </p:cNvSpPr>
          <p:nvPr/>
        </p:nvSpPr>
        <p:spPr bwMode="auto">
          <a:xfrm flipV="1">
            <a:off x="3146425" y="2522538"/>
            <a:ext cx="0" cy="842962"/>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6411" name="Group 169"/>
          <p:cNvGrpSpPr>
            <a:grpSpLocks/>
          </p:cNvGrpSpPr>
          <p:nvPr/>
        </p:nvGrpSpPr>
        <p:grpSpPr bwMode="auto">
          <a:xfrm flipV="1">
            <a:off x="2397125" y="2528888"/>
            <a:ext cx="215900" cy="160337"/>
            <a:chOff x="1672" y="2300"/>
            <a:chExt cx="188" cy="108"/>
          </a:xfrm>
        </p:grpSpPr>
        <p:sp>
          <p:nvSpPr>
            <p:cNvPr id="16458" name="Line 170"/>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459" name="Line 171"/>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6412" name="Group 172"/>
          <p:cNvGrpSpPr>
            <a:grpSpLocks/>
          </p:cNvGrpSpPr>
          <p:nvPr/>
        </p:nvGrpSpPr>
        <p:grpSpPr bwMode="auto">
          <a:xfrm flipV="1">
            <a:off x="2708275" y="2528888"/>
            <a:ext cx="215900" cy="160337"/>
            <a:chOff x="1672" y="2300"/>
            <a:chExt cx="188" cy="108"/>
          </a:xfrm>
        </p:grpSpPr>
        <p:sp>
          <p:nvSpPr>
            <p:cNvPr id="16456" name="Line 173"/>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457" name="Line 174"/>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6413" name="Group 175"/>
          <p:cNvGrpSpPr>
            <a:grpSpLocks/>
          </p:cNvGrpSpPr>
          <p:nvPr/>
        </p:nvGrpSpPr>
        <p:grpSpPr bwMode="auto">
          <a:xfrm flipV="1">
            <a:off x="3038475" y="2528888"/>
            <a:ext cx="215900" cy="160337"/>
            <a:chOff x="1672" y="2300"/>
            <a:chExt cx="188" cy="108"/>
          </a:xfrm>
        </p:grpSpPr>
        <p:sp>
          <p:nvSpPr>
            <p:cNvPr id="16454" name="Line 176"/>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455" name="Line 177"/>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6414" name="Line 178"/>
          <p:cNvSpPr>
            <a:spLocks noChangeShapeType="1"/>
          </p:cNvSpPr>
          <p:nvPr/>
        </p:nvSpPr>
        <p:spPr bwMode="auto">
          <a:xfrm>
            <a:off x="2565400" y="1079500"/>
            <a:ext cx="42545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415" name="Line 179"/>
          <p:cNvSpPr>
            <a:spLocks noChangeShapeType="1"/>
          </p:cNvSpPr>
          <p:nvPr/>
        </p:nvSpPr>
        <p:spPr bwMode="auto">
          <a:xfrm>
            <a:off x="2990850" y="1079500"/>
            <a:ext cx="0" cy="95885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6416" name="Group 180"/>
          <p:cNvGrpSpPr>
            <a:grpSpLocks/>
          </p:cNvGrpSpPr>
          <p:nvPr/>
        </p:nvGrpSpPr>
        <p:grpSpPr bwMode="auto">
          <a:xfrm>
            <a:off x="2879725" y="1876425"/>
            <a:ext cx="215900" cy="160338"/>
            <a:chOff x="1672" y="2300"/>
            <a:chExt cx="188" cy="108"/>
          </a:xfrm>
        </p:grpSpPr>
        <p:sp>
          <p:nvSpPr>
            <p:cNvPr id="16452" name="Line 181"/>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453" name="Line 182"/>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6417" name="Line 183"/>
          <p:cNvSpPr>
            <a:spLocks noChangeShapeType="1"/>
          </p:cNvSpPr>
          <p:nvPr/>
        </p:nvSpPr>
        <p:spPr bwMode="auto">
          <a:xfrm flipH="1">
            <a:off x="1377950" y="5502275"/>
            <a:ext cx="890588"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418" name="Line 184"/>
          <p:cNvSpPr>
            <a:spLocks noChangeShapeType="1"/>
          </p:cNvSpPr>
          <p:nvPr/>
        </p:nvSpPr>
        <p:spPr bwMode="auto">
          <a:xfrm flipV="1">
            <a:off x="1377950" y="4445000"/>
            <a:ext cx="0" cy="1057275"/>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6419" name="Group 185"/>
          <p:cNvGrpSpPr>
            <a:grpSpLocks/>
          </p:cNvGrpSpPr>
          <p:nvPr/>
        </p:nvGrpSpPr>
        <p:grpSpPr bwMode="auto">
          <a:xfrm flipV="1">
            <a:off x="1277938" y="4438650"/>
            <a:ext cx="215900" cy="160338"/>
            <a:chOff x="1672" y="2300"/>
            <a:chExt cx="188" cy="108"/>
          </a:xfrm>
        </p:grpSpPr>
        <p:sp>
          <p:nvSpPr>
            <p:cNvPr id="16450" name="Line 186"/>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451" name="Line 187"/>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6420" name="Line 188"/>
          <p:cNvSpPr>
            <a:spLocks noChangeShapeType="1"/>
          </p:cNvSpPr>
          <p:nvPr/>
        </p:nvSpPr>
        <p:spPr bwMode="auto">
          <a:xfrm>
            <a:off x="1385888" y="1812925"/>
            <a:ext cx="0" cy="213518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6421" name="Group 189"/>
          <p:cNvGrpSpPr>
            <a:grpSpLocks/>
          </p:cNvGrpSpPr>
          <p:nvPr/>
        </p:nvGrpSpPr>
        <p:grpSpPr bwMode="auto">
          <a:xfrm>
            <a:off x="1274763" y="3786188"/>
            <a:ext cx="215900" cy="160337"/>
            <a:chOff x="1672" y="2300"/>
            <a:chExt cx="188" cy="108"/>
          </a:xfrm>
        </p:grpSpPr>
        <p:sp>
          <p:nvSpPr>
            <p:cNvPr id="16448" name="Line 190"/>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449" name="Line 191"/>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6422" name="Group 192"/>
          <p:cNvGrpSpPr>
            <a:grpSpLocks/>
          </p:cNvGrpSpPr>
          <p:nvPr/>
        </p:nvGrpSpPr>
        <p:grpSpPr bwMode="auto">
          <a:xfrm>
            <a:off x="2868613" y="5076825"/>
            <a:ext cx="298450" cy="171450"/>
            <a:chOff x="1672" y="2300"/>
            <a:chExt cx="188" cy="108"/>
          </a:xfrm>
        </p:grpSpPr>
        <p:sp>
          <p:nvSpPr>
            <p:cNvPr id="16446" name="Line 193"/>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447" name="Line 194"/>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6423" name="Line 195"/>
          <p:cNvSpPr>
            <a:spLocks noChangeShapeType="1"/>
          </p:cNvSpPr>
          <p:nvPr/>
        </p:nvSpPr>
        <p:spPr bwMode="auto">
          <a:xfrm flipV="1">
            <a:off x="3014663" y="4989513"/>
            <a:ext cx="0" cy="26511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424" name="Line 196"/>
          <p:cNvSpPr>
            <a:spLocks noChangeShapeType="1"/>
          </p:cNvSpPr>
          <p:nvPr/>
        </p:nvSpPr>
        <p:spPr bwMode="auto">
          <a:xfrm>
            <a:off x="3016250" y="4984750"/>
            <a:ext cx="885825"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425" name="Line 197"/>
          <p:cNvSpPr>
            <a:spLocks noChangeShapeType="1"/>
          </p:cNvSpPr>
          <p:nvPr/>
        </p:nvSpPr>
        <p:spPr bwMode="auto">
          <a:xfrm>
            <a:off x="4414838" y="3711575"/>
            <a:ext cx="0" cy="1008063"/>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6426" name="Group 198"/>
          <p:cNvGrpSpPr>
            <a:grpSpLocks/>
          </p:cNvGrpSpPr>
          <p:nvPr/>
        </p:nvGrpSpPr>
        <p:grpSpPr bwMode="auto">
          <a:xfrm>
            <a:off x="4303713" y="4557713"/>
            <a:ext cx="215900" cy="160337"/>
            <a:chOff x="1672" y="2300"/>
            <a:chExt cx="188" cy="108"/>
          </a:xfrm>
        </p:grpSpPr>
        <p:sp>
          <p:nvSpPr>
            <p:cNvPr id="16444" name="Line 199"/>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445" name="Line 200"/>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6427" name="Line 201"/>
          <p:cNvSpPr>
            <a:spLocks noChangeShapeType="1"/>
          </p:cNvSpPr>
          <p:nvPr/>
        </p:nvSpPr>
        <p:spPr bwMode="auto">
          <a:xfrm>
            <a:off x="4411663" y="5159375"/>
            <a:ext cx="0" cy="639763"/>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6428" name="Group 202"/>
          <p:cNvGrpSpPr>
            <a:grpSpLocks/>
          </p:cNvGrpSpPr>
          <p:nvPr/>
        </p:nvGrpSpPr>
        <p:grpSpPr bwMode="auto">
          <a:xfrm>
            <a:off x="4300538" y="5637213"/>
            <a:ext cx="215900" cy="160337"/>
            <a:chOff x="1672" y="2300"/>
            <a:chExt cx="188" cy="108"/>
          </a:xfrm>
        </p:grpSpPr>
        <p:sp>
          <p:nvSpPr>
            <p:cNvPr id="16442" name="Line 203"/>
            <p:cNvSpPr>
              <a:spLocks noChangeShapeType="1"/>
            </p:cNvSpPr>
            <p:nvPr/>
          </p:nvSpPr>
          <p:spPr bwMode="auto">
            <a:xfrm flipH="1">
              <a:off x="1672" y="2300"/>
              <a:ext cx="96" cy="108"/>
            </a:xfrm>
            <a:prstGeom prst="line">
              <a:avLst/>
            </a:prstGeom>
            <a:noFill/>
            <a:ln w="12700">
              <a:solidFill>
                <a:schemeClr val="bg1"/>
              </a:solidFill>
              <a:prstDash val="dash"/>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443" name="Line 204"/>
            <p:cNvSpPr>
              <a:spLocks noChangeShapeType="1"/>
            </p:cNvSpPr>
            <p:nvPr/>
          </p:nvSpPr>
          <p:spPr bwMode="auto">
            <a:xfrm>
              <a:off x="1764" y="2300"/>
              <a:ext cx="96" cy="108"/>
            </a:xfrm>
            <a:prstGeom prst="line">
              <a:avLst/>
            </a:prstGeom>
            <a:noFill/>
            <a:ln w="12700">
              <a:solidFill>
                <a:schemeClr val="bg1"/>
              </a:solidFill>
              <a:prstDash val="dash"/>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6429" name="Text Box 205"/>
          <p:cNvSpPr txBox="1">
            <a:spLocks noChangeArrowheads="1"/>
          </p:cNvSpPr>
          <p:nvPr/>
        </p:nvSpPr>
        <p:spPr bwMode="auto">
          <a:xfrm>
            <a:off x="3987800" y="5775325"/>
            <a:ext cx="852488" cy="42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rgbClr val="C0C0C0"/>
                </a:solidFill>
              </a:rPr>
              <a:t>Policy</a:t>
            </a:r>
            <a:br>
              <a:rPr lang="en-US" sz="1400">
                <a:solidFill>
                  <a:srgbClr val="C0C0C0"/>
                </a:solidFill>
              </a:rPr>
            </a:br>
            <a:r>
              <a:rPr lang="en-US" sz="1400">
                <a:solidFill>
                  <a:srgbClr val="C0C0C0"/>
                </a:solidFill>
              </a:rPr>
              <a:t>Period</a:t>
            </a:r>
          </a:p>
        </p:txBody>
      </p:sp>
      <p:sp>
        <p:nvSpPr>
          <p:cNvPr id="16430" name="Line 207"/>
          <p:cNvSpPr>
            <a:spLocks noChangeShapeType="1"/>
          </p:cNvSpPr>
          <p:nvPr/>
        </p:nvSpPr>
        <p:spPr bwMode="auto">
          <a:xfrm>
            <a:off x="1924050" y="4184650"/>
            <a:ext cx="2065338"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431" name="Line 208"/>
          <p:cNvSpPr>
            <a:spLocks noChangeShapeType="1"/>
          </p:cNvSpPr>
          <p:nvPr/>
        </p:nvSpPr>
        <p:spPr bwMode="auto">
          <a:xfrm flipV="1">
            <a:off x="3989388" y="3709988"/>
            <a:ext cx="0" cy="47466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6432" name="Group 209"/>
          <p:cNvGrpSpPr>
            <a:grpSpLocks/>
          </p:cNvGrpSpPr>
          <p:nvPr/>
        </p:nvGrpSpPr>
        <p:grpSpPr bwMode="auto">
          <a:xfrm rot="5400000" flipH="1">
            <a:off x="1866900" y="4084638"/>
            <a:ext cx="298450" cy="171450"/>
            <a:chOff x="1672" y="2300"/>
            <a:chExt cx="188" cy="108"/>
          </a:xfrm>
        </p:grpSpPr>
        <p:sp>
          <p:nvSpPr>
            <p:cNvPr id="16440" name="Line 210"/>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441" name="Line 211"/>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6433" name="Group 1"/>
          <p:cNvGrpSpPr>
            <a:grpSpLocks/>
          </p:cNvGrpSpPr>
          <p:nvPr/>
        </p:nvGrpSpPr>
        <p:grpSpPr bwMode="auto">
          <a:xfrm>
            <a:off x="2265363" y="5248275"/>
            <a:ext cx="1111250" cy="477838"/>
            <a:chOff x="2265984" y="5248275"/>
            <a:chExt cx="1111250" cy="477837"/>
          </a:xfrm>
        </p:grpSpPr>
        <p:grpSp>
          <p:nvGrpSpPr>
            <p:cNvPr id="16434" name="Group 40"/>
            <p:cNvGrpSpPr>
              <a:grpSpLocks/>
            </p:cNvGrpSpPr>
            <p:nvPr/>
          </p:nvGrpSpPr>
          <p:grpSpPr bwMode="auto">
            <a:xfrm flipH="1">
              <a:off x="2265984" y="5248275"/>
              <a:ext cx="1111250" cy="477837"/>
              <a:chOff x="4433" y="321"/>
              <a:chExt cx="700" cy="301"/>
            </a:xfrm>
          </p:grpSpPr>
          <p:sp>
            <p:nvSpPr>
              <p:cNvPr id="16438" name="Rectangle 41"/>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6439" name="Text Box 42"/>
              <p:cNvSpPr txBox="1">
                <a:spLocks noChangeArrowheads="1"/>
              </p:cNvSpPr>
              <p:nvPr/>
            </p:nvSpPr>
            <p:spPr bwMode="auto">
              <a:xfrm>
                <a:off x="4446" y="340"/>
                <a:ext cx="673" cy="154"/>
              </a:xfrm>
              <a:prstGeom prst="rect">
                <a:avLst/>
              </a:prstGeom>
              <a:solidFill>
                <a:srgbClr val="FFFFCC"/>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Job</a:t>
                </a:r>
              </a:p>
            </p:txBody>
          </p:sp>
        </p:grpSp>
        <p:sp>
          <p:nvSpPr>
            <p:cNvPr id="16435" name="Rectangle 194"/>
            <p:cNvSpPr>
              <a:spLocks noChangeArrowheads="1"/>
            </p:cNvSpPr>
            <p:nvPr/>
          </p:nvSpPr>
          <p:spPr bwMode="auto">
            <a:xfrm>
              <a:off x="2373784" y="5526087"/>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sp>
          <p:nvSpPr>
            <p:cNvPr id="16436" name="Rectangle 195"/>
            <p:cNvSpPr>
              <a:spLocks noChangeArrowheads="1"/>
            </p:cNvSpPr>
            <p:nvPr/>
          </p:nvSpPr>
          <p:spPr bwMode="auto">
            <a:xfrm>
              <a:off x="2715376" y="5520827"/>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sp>
          <p:nvSpPr>
            <p:cNvPr id="16437" name="Rectangle 196"/>
            <p:cNvSpPr>
              <a:spLocks noChangeArrowheads="1"/>
            </p:cNvSpPr>
            <p:nvPr/>
          </p:nvSpPr>
          <p:spPr bwMode="auto">
            <a:xfrm>
              <a:off x="3046462" y="5520827"/>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flipH="1">
            <a:off x="7742238" y="5113338"/>
            <a:ext cx="1111250" cy="477837"/>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7411" name="Rectangle 3"/>
          <p:cNvSpPr>
            <a:spLocks noChangeArrowheads="1"/>
          </p:cNvSpPr>
          <p:nvPr/>
        </p:nvSpPr>
        <p:spPr bwMode="auto">
          <a:xfrm flipH="1">
            <a:off x="7742238" y="5697538"/>
            <a:ext cx="1111250" cy="477837"/>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7412" name="Text Box 4"/>
          <p:cNvSpPr txBox="1">
            <a:spLocks noChangeArrowheads="1"/>
          </p:cNvSpPr>
          <p:nvPr/>
        </p:nvSpPr>
        <p:spPr bwMode="auto">
          <a:xfrm flipH="1">
            <a:off x="7767638" y="5095875"/>
            <a:ext cx="1068387"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br>
              <a:rPr lang="en-US" sz="1600">
                <a:solidFill>
                  <a:schemeClr val="bg1"/>
                </a:solidFill>
              </a:rPr>
            </a:br>
            <a:r>
              <a:rPr lang="en-US" sz="1600">
                <a:solidFill>
                  <a:schemeClr val="bg1"/>
                </a:solidFill>
              </a:rPr>
              <a:t>Contact</a:t>
            </a:r>
          </a:p>
        </p:txBody>
      </p:sp>
      <p:sp>
        <p:nvSpPr>
          <p:cNvPr id="17413" name="Text Box 5"/>
          <p:cNvSpPr txBox="1">
            <a:spLocks noChangeArrowheads="1"/>
          </p:cNvSpPr>
          <p:nvPr/>
        </p:nvSpPr>
        <p:spPr bwMode="auto">
          <a:xfrm flipH="1">
            <a:off x="7767638" y="5680075"/>
            <a:ext cx="1068387"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br>
              <a:rPr lang="en-US" sz="1600">
                <a:solidFill>
                  <a:schemeClr val="bg1"/>
                </a:solidFill>
              </a:rPr>
            </a:br>
            <a:r>
              <a:rPr lang="en-US" sz="1600">
                <a:solidFill>
                  <a:schemeClr val="bg1"/>
                </a:solidFill>
              </a:rPr>
              <a:t>Location</a:t>
            </a:r>
          </a:p>
        </p:txBody>
      </p:sp>
      <p:grpSp>
        <p:nvGrpSpPr>
          <p:cNvPr id="17414" name="Group 6"/>
          <p:cNvGrpSpPr>
            <a:grpSpLocks/>
          </p:cNvGrpSpPr>
          <p:nvPr/>
        </p:nvGrpSpPr>
        <p:grpSpPr bwMode="auto">
          <a:xfrm>
            <a:off x="7219950" y="1647825"/>
            <a:ext cx="1111250" cy="495300"/>
            <a:chOff x="4524" y="1148"/>
            <a:chExt cx="700" cy="312"/>
          </a:xfrm>
        </p:grpSpPr>
        <p:sp>
          <p:nvSpPr>
            <p:cNvPr id="17553" name="Rectangle 7"/>
            <p:cNvSpPr>
              <a:spLocks noChangeArrowheads="1"/>
            </p:cNvSpPr>
            <p:nvPr/>
          </p:nvSpPr>
          <p:spPr bwMode="auto">
            <a:xfrm flipH="1">
              <a:off x="4524" y="1159"/>
              <a:ext cx="700"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7554" name="Text Box 8"/>
            <p:cNvSpPr txBox="1">
              <a:spLocks noChangeArrowheads="1"/>
            </p:cNvSpPr>
            <p:nvPr/>
          </p:nvSpPr>
          <p:spPr bwMode="auto">
            <a:xfrm flipH="1">
              <a:off x="4541" y="1148"/>
              <a:ext cx="67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Account</a:t>
              </a:r>
              <a:br>
                <a:rPr lang="en-US" sz="1600">
                  <a:solidFill>
                    <a:schemeClr val="bg1"/>
                  </a:solidFill>
                </a:rPr>
              </a:br>
              <a:r>
                <a:rPr lang="en-US" sz="1600">
                  <a:solidFill>
                    <a:schemeClr val="bg1"/>
                  </a:solidFill>
                </a:rPr>
                <a:t>Contact</a:t>
              </a:r>
            </a:p>
          </p:txBody>
        </p:sp>
      </p:grpSp>
      <p:grpSp>
        <p:nvGrpSpPr>
          <p:cNvPr id="17415" name="Group 9"/>
          <p:cNvGrpSpPr>
            <a:grpSpLocks/>
          </p:cNvGrpSpPr>
          <p:nvPr/>
        </p:nvGrpSpPr>
        <p:grpSpPr bwMode="auto">
          <a:xfrm>
            <a:off x="7734300" y="3998913"/>
            <a:ext cx="1111250" cy="495300"/>
            <a:chOff x="4848" y="2626"/>
            <a:chExt cx="700" cy="312"/>
          </a:xfrm>
        </p:grpSpPr>
        <p:sp>
          <p:nvSpPr>
            <p:cNvPr id="17551" name="Rectangle 10"/>
            <p:cNvSpPr>
              <a:spLocks noChangeArrowheads="1"/>
            </p:cNvSpPr>
            <p:nvPr/>
          </p:nvSpPr>
          <p:spPr bwMode="auto">
            <a:xfrm flipH="1">
              <a:off x="4848" y="2637"/>
              <a:ext cx="700"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7552" name="Text Box 11"/>
            <p:cNvSpPr txBox="1">
              <a:spLocks noChangeArrowheads="1"/>
            </p:cNvSpPr>
            <p:nvPr/>
          </p:nvSpPr>
          <p:spPr bwMode="auto">
            <a:xfrm flipH="1">
              <a:off x="4865" y="2626"/>
              <a:ext cx="67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Producer</a:t>
              </a:r>
              <a:br>
                <a:rPr lang="en-US" sz="1600">
                  <a:solidFill>
                    <a:schemeClr val="bg1"/>
                  </a:solidFill>
                </a:rPr>
              </a:br>
              <a:r>
                <a:rPr lang="en-US" sz="1600">
                  <a:solidFill>
                    <a:schemeClr val="bg1"/>
                  </a:solidFill>
                </a:rPr>
                <a:t>Code</a:t>
              </a:r>
            </a:p>
          </p:txBody>
        </p:sp>
      </p:grpSp>
      <p:grpSp>
        <p:nvGrpSpPr>
          <p:cNvPr id="17416" name="Group 12"/>
          <p:cNvGrpSpPr>
            <a:grpSpLocks/>
          </p:cNvGrpSpPr>
          <p:nvPr/>
        </p:nvGrpSpPr>
        <p:grpSpPr bwMode="auto">
          <a:xfrm>
            <a:off x="7734300" y="3114675"/>
            <a:ext cx="1111250" cy="495300"/>
            <a:chOff x="4848" y="2066"/>
            <a:chExt cx="700" cy="312"/>
          </a:xfrm>
        </p:grpSpPr>
        <p:sp>
          <p:nvSpPr>
            <p:cNvPr id="17549" name="Rectangle 13"/>
            <p:cNvSpPr>
              <a:spLocks noChangeArrowheads="1"/>
            </p:cNvSpPr>
            <p:nvPr/>
          </p:nvSpPr>
          <p:spPr bwMode="auto">
            <a:xfrm flipH="1">
              <a:off x="4848" y="2077"/>
              <a:ext cx="700"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7550" name="Text Box 14"/>
            <p:cNvSpPr txBox="1">
              <a:spLocks noChangeArrowheads="1"/>
            </p:cNvSpPr>
            <p:nvPr/>
          </p:nvSpPr>
          <p:spPr bwMode="auto">
            <a:xfrm flipH="1">
              <a:off x="4865" y="2066"/>
              <a:ext cx="67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Organi-</a:t>
              </a:r>
              <a:br>
                <a:rPr lang="en-US" sz="1600">
                  <a:solidFill>
                    <a:schemeClr val="bg1"/>
                  </a:solidFill>
                </a:rPr>
              </a:br>
              <a:r>
                <a:rPr lang="en-US" sz="1600">
                  <a:solidFill>
                    <a:schemeClr val="bg1"/>
                  </a:solidFill>
                </a:rPr>
                <a:t>zation</a:t>
              </a:r>
            </a:p>
          </p:txBody>
        </p:sp>
      </p:grpSp>
      <p:grpSp>
        <p:nvGrpSpPr>
          <p:cNvPr id="17417" name="Group 15"/>
          <p:cNvGrpSpPr>
            <a:grpSpLocks/>
          </p:cNvGrpSpPr>
          <p:nvPr/>
        </p:nvGrpSpPr>
        <p:grpSpPr bwMode="auto">
          <a:xfrm>
            <a:off x="7221538" y="849313"/>
            <a:ext cx="1111250" cy="477837"/>
            <a:chOff x="4525" y="639"/>
            <a:chExt cx="700" cy="301"/>
          </a:xfrm>
        </p:grpSpPr>
        <p:sp>
          <p:nvSpPr>
            <p:cNvPr id="17547" name="Rectangle 16"/>
            <p:cNvSpPr>
              <a:spLocks noChangeArrowheads="1"/>
            </p:cNvSpPr>
            <p:nvPr/>
          </p:nvSpPr>
          <p:spPr bwMode="auto">
            <a:xfrm flipH="1">
              <a:off x="4525" y="639"/>
              <a:ext cx="700"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7548" name="Text Box 17"/>
            <p:cNvSpPr txBox="1">
              <a:spLocks noChangeArrowheads="1"/>
            </p:cNvSpPr>
            <p:nvPr/>
          </p:nvSpPr>
          <p:spPr bwMode="auto">
            <a:xfrm flipH="1">
              <a:off x="4539" y="712"/>
              <a:ext cx="673"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grpSp>
        <p:nvGrpSpPr>
          <p:cNvPr id="17418" name="Group 18"/>
          <p:cNvGrpSpPr>
            <a:grpSpLocks/>
          </p:cNvGrpSpPr>
          <p:nvPr/>
        </p:nvGrpSpPr>
        <p:grpSpPr bwMode="auto">
          <a:xfrm>
            <a:off x="6029325" y="2279650"/>
            <a:ext cx="1111250" cy="495300"/>
            <a:chOff x="3774" y="1540"/>
            <a:chExt cx="700" cy="312"/>
          </a:xfrm>
        </p:grpSpPr>
        <p:sp>
          <p:nvSpPr>
            <p:cNvPr id="17545" name="Rectangle 19"/>
            <p:cNvSpPr>
              <a:spLocks noChangeArrowheads="1"/>
            </p:cNvSpPr>
            <p:nvPr/>
          </p:nvSpPr>
          <p:spPr bwMode="auto">
            <a:xfrm flipH="1">
              <a:off x="3774" y="1551"/>
              <a:ext cx="700"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7546" name="Text Box 20"/>
            <p:cNvSpPr txBox="1">
              <a:spLocks noChangeArrowheads="1"/>
            </p:cNvSpPr>
            <p:nvPr/>
          </p:nvSpPr>
          <p:spPr bwMode="auto">
            <a:xfrm flipH="1">
              <a:off x="3791" y="1540"/>
              <a:ext cx="67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Account</a:t>
              </a:r>
              <a:br>
                <a:rPr lang="en-US" sz="1600">
                  <a:solidFill>
                    <a:schemeClr val="bg1"/>
                  </a:solidFill>
                </a:rPr>
              </a:br>
              <a:r>
                <a:rPr lang="en-US" sz="1600">
                  <a:solidFill>
                    <a:schemeClr val="bg1"/>
                  </a:solidFill>
                </a:rPr>
                <a:t>Location</a:t>
              </a:r>
            </a:p>
          </p:txBody>
        </p:sp>
      </p:grpSp>
      <p:grpSp>
        <p:nvGrpSpPr>
          <p:cNvPr id="17419" name="Group 21"/>
          <p:cNvGrpSpPr>
            <a:grpSpLocks/>
          </p:cNvGrpSpPr>
          <p:nvPr/>
        </p:nvGrpSpPr>
        <p:grpSpPr bwMode="auto">
          <a:xfrm>
            <a:off x="2300288" y="2154238"/>
            <a:ext cx="1111250" cy="495300"/>
            <a:chOff x="1425" y="1461"/>
            <a:chExt cx="700" cy="312"/>
          </a:xfrm>
        </p:grpSpPr>
        <p:sp>
          <p:nvSpPr>
            <p:cNvPr id="17543" name="Rectangle 22"/>
            <p:cNvSpPr>
              <a:spLocks noChangeArrowheads="1"/>
            </p:cNvSpPr>
            <p:nvPr/>
          </p:nvSpPr>
          <p:spPr bwMode="auto">
            <a:xfrm flipH="1">
              <a:off x="1425" y="1472"/>
              <a:ext cx="700"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7544" name="Text Box 23"/>
            <p:cNvSpPr txBox="1">
              <a:spLocks noChangeArrowheads="1"/>
            </p:cNvSpPr>
            <p:nvPr/>
          </p:nvSpPr>
          <p:spPr bwMode="auto">
            <a:xfrm flipH="1">
              <a:off x="1441" y="1461"/>
              <a:ext cx="67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UserRole</a:t>
              </a:r>
              <a:br>
                <a:rPr lang="en-US" sz="1600">
                  <a:solidFill>
                    <a:schemeClr val="bg1"/>
                  </a:solidFill>
                </a:rPr>
              </a:br>
              <a:r>
                <a:rPr lang="en-US" sz="1600">
                  <a:solidFill>
                    <a:schemeClr val="bg1"/>
                  </a:solidFill>
                </a:rPr>
                <a:t>Assign.</a:t>
              </a:r>
            </a:p>
          </p:txBody>
        </p:sp>
      </p:grpSp>
      <p:sp>
        <p:nvSpPr>
          <p:cNvPr id="17420" name="Rectangle 24"/>
          <p:cNvSpPr>
            <a:spLocks noGrp="1" noChangeArrowheads="1"/>
          </p:cNvSpPr>
          <p:nvPr>
            <p:ph type="title"/>
          </p:nvPr>
        </p:nvSpPr>
        <p:spPr/>
        <p:txBody>
          <a:bodyPr/>
          <a:lstStyle/>
          <a:p>
            <a:pPr eaLnBrk="1" hangingPunct="1"/>
            <a:r>
              <a:rPr lang="en-US" smtClean="0"/>
              <a:t>Account details</a:t>
            </a:r>
          </a:p>
        </p:txBody>
      </p:sp>
      <p:grpSp>
        <p:nvGrpSpPr>
          <p:cNvPr id="17421" name="Group 25"/>
          <p:cNvGrpSpPr>
            <a:grpSpLocks/>
          </p:cNvGrpSpPr>
          <p:nvPr/>
        </p:nvGrpSpPr>
        <p:grpSpPr bwMode="auto">
          <a:xfrm>
            <a:off x="3797300" y="3143250"/>
            <a:ext cx="1293813" cy="692150"/>
            <a:chOff x="1846" y="2043"/>
            <a:chExt cx="815" cy="436"/>
          </a:xfrm>
        </p:grpSpPr>
        <p:sp>
          <p:nvSpPr>
            <p:cNvPr id="17541" name="Rectangle 26"/>
            <p:cNvSpPr>
              <a:spLocks noChangeArrowheads="1"/>
            </p:cNvSpPr>
            <p:nvPr/>
          </p:nvSpPr>
          <p:spPr bwMode="auto">
            <a:xfrm flipH="1">
              <a:off x="1846" y="2043"/>
              <a:ext cx="81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7542" name="Text Box 27"/>
            <p:cNvSpPr txBox="1">
              <a:spLocks noChangeArrowheads="1"/>
            </p:cNvSpPr>
            <p:nvPr/>
          </p:nvSpPr>
          <p:spPr bwMode="auto">
            <a:xfrm flipH="1">
              <a:off x="1850" y="2146"/>
              <a:ext cx="806" cy="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Account</a:t>
              </a:r>
            </a:p>
          </p:txBody>
        </p:sp>
      </p:grpSp>
      <p:grpSp>
        <p:nvGrpSpPr>
          <p:cNvPr id="17422" name="Group 28"/>
          <p:cNvGrpSpPr>
            <a:grpSpLocks/>
          </p:cNvGrpSpPr>
          <p:nvPr/>
        </p:nvGrpSpPr>
        <p:grpSpPr bwMode="auto">
          <a:xfrm flipH="1">
            <a:off x="852488" y="4092575"/>
            <a:ext cx="1111250" cy="477838"/>
            <a:chOff x="4433" y="321"/>
            <a:chExt cx="700" cy="301"/>
          </a:xfrm>
        </p:grpSpPr>
        <p:sp>
          <p:nvSpPr>
            <p:cNvPr id="17539" name="Rectangle 2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7540" name="Text Box 3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Activity</a:t>
              </a:r>
            </a:p>
          </p:txBody>
        </p:sp>
      </p:grpSp>
      <p:grpSp>
        <p:nvGrpSpPr>
          <p:cNvPr id="17423" name="Group 31"/>
          <p:cNvGrpSpPr>
            <a:grpSpLocks/>
          </p:cNvGrpSpPr>
          <p:nvPr/>
        </p:nvGrpSpPr>
        <p:grpSpPr bwMode="auto">
          <a:xfrm>
            <a:off x="3954463" y="4857750"/>
            <a:ext cx="989012" cy="425450"/>
            <a:chOff x="3501" y="1545"/>
            <a:chExt cx="700" cy="301"/>
          </a:xfrm>
        </p:grpSpPr>
        <p:sp>
          <p:nvSpPr>
            <p:cNvPr id="17537" name="Rectangle 32"/>
            <p:cNvSpPr>
              <a:spLocks noChangeArrowheads="1"/>
            </p:cNvSpPr>
            <p:nvPr/>
          </p:nvSpPr>
          <p:spPr bwMode="auto">
            <a:xfrm flipH="1">
              <a:off x="3501" y="1545"/>
              <a:ext cx="700" cy="301"/>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7538" name="Text Box 33"/>
            <p:cNvSpPr txBox="1">
              <a:spLocks noChangeArrowheads="1"/>
            </p:cNvSpPr>
            <p:nvPr/>
          </p:nvSpPr>
          <p:spPr bwMode="auto">
            <a:xfrm flipH="1">
              <a:off x="3516" y="1618"/>
              <a:ext cx="673"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tx1"/>
                  </a:solidFill>
                </a:rPr>
                <a:t>Policy</a:t>
              </a:r>
            </a:p>
          </p:txBody>
        </p:sp>
      </p:grpSp>
      <p:grpSp>
        <p:nvGrpSpPr>
          <p:cNvPr id="17424" name="Group 37"/>
          <p:cNvGrpSpPr>
            <a:grpSpLocks/>
          </p:cNvGrpSpPr>
          <p:nvPr/>
        </p:nvGrpSpPr>
        <p:grpSpPr bwMode="auto">
          <a:xfrm>
            <a:off x="641350" y="922338"/>
            <a:ext cx="1960563" cy="1003300"/>
            <a:chOff x="427" y="687"/>
            <a:chExt cx="1235" cy="632"/>
          </a:xfrm>
        </p:grpSpPr>
        <p:grpSp>
          <p:nvGrpSpPr>
            <p:cNvPr id="17530" name="Group 38"/>
            <p:cNvGrpSpPr>
              <a:grpSpLocks/>
            </p:cNvGrpSpPr>
            <p:nvPr/>
          </p:nvGrpSpPr>
          <p:grpSpPr bwMode="auto">
            <a:xfrm flipH="1">
              <a:off x="971" y="732"/>
              <a:ext cx="634" cy="301"/>
              <a:chOff x="0" y="2816"/>
              <a:chExt cx="634" cy="301"/>
            </a:xfrm>
          </p:grpSpPr>
          <p:sp>
            <p:nvSpPr>
              <p:cNvPr id="17535" name="Rectangle 39"/>
              <p:cNvSpPr>
                <a:spLocks noChangeArrowheads="1"/>
              </p:cNvSpPr>
              <p:nvPr/>
            </p:nvSpPr>
            <p:spPr bwMode="auto">
              <a:xfrm>
                <a:off x="0" y="2816"/>
                <a:ext cx="634"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7536" name="Text Box 40"/>
              <p:cNvSpPr txBox="1">
                <a:spLocks noChangeArrowheads="1"/>
              </p:cNvSpPr>
              <p:nvPr/>
            </p:nvSpPr>
            <p:spPr bwMode="auto">
              <a:xfrm>
                <a:off x="18" y="2889"/>
                <a:ext cx="598" cy="154"/>
              </a:xfrm>
              <a:prstGeom prst="rect">
                <a:avLst/>
              </a:prstGeom>
              <a:solidFill>
                <a:srgbClr val="CCCCFF"/>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Group</a:t>
                </a:r>
              </a:p>
            </p:txBody>
          </p:sp>
        </p:grpSp>
        <p:grpSp>
          <p:nvGrpSpPr>
            <p:cNvPr id="17531" name="Group 41"/>
            <p:cNvGrpSpPr>
              <a:grpSpLocks/>
            </p:cNvGrpSpPr>
            <p:nvPr/>
          </p:nvGrpSpPr>
          <p:grpSpPr bwMode="auto">
            <a:xfrm flipH="1">
              <a:off x="479" y="970"/>
              <a:ext cx="634" cy="301"/>
              <a:chOff x="0" y="2816"/>
              <a:chExt cx="634" cy="301"/>
            </a:xfrm>
          </p:grpSpPr>
          <p:sp>
            <p:nvSpPr>
              <p:cNvPr id="17533" name="Rectangle 42"/>
              <p:cNvSpPr>
                <a:spLocks noChangeArrowheads="1"/>
              </p:cNvSpPr>
              <p:nvPr/>
            </p:nvSpPr>
            <p:spPr bwMode="auto">
              <a:xfrm>
                <a:off x="0" y="2816"/>
                <a:ext cx="634"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7534" name="Text Box 43"/>
              <p:cNvSpPr txBox="1">
                <a:spLocks noChangeArrowheads="1"/>
              </p:cNvSpPr>
              <p:nvPr/>
            </p:nvSpPr>
            <p:spPr bwMode="auto">
              <a:xfrm>
                <a:off x="18" y="2889"/>
                <a:ext cx="598" cy="154"/>
              </a:xfrm>
              <a:prstGeom prst="rect">
                <a:avLst/>
              </a:prstGeom>
              <a:solidFill>
                <a:srgbClr val="CCCCFF"/>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User</a:t>
                </a:r>
              </a:p>
            </p:txBody>
          </p:sp>
        </p:grpSp>
        <p:sp>
          <p:nvSpPr>
            <p:cNvPr id="17532" name="Rectangle 44"/>
            <p:cNvSpPr>
              <a:spLocks noChangeArrowheads="1"/>
            </p:cNvSpPr>
            <p:nvPr/>
          </p:nvSpPr>
          <p:spPr bwMode="auto">
            <a:xfrm>
              <a:off x="427" y="687"/>
              <a:ext cx="1235" cy="632"/>
            </a:xfrm>
            <a:prstGeom prst="rect">
              <a:avLst/>
            </a:prstGeom>
            <a:noFill/>
            <a:ln w="12700" algn="ctr">
              <a:solidFill>
                <a:schemeClr val="bg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sp>
        <p:nvSpPr>
          <p:cNvPr id="17425" name="Line 45"/>
          <p:cNvSpPr>
            <a:spLocks noChangeShapeType="1"/>
          </p:cNvSpPr>
          <p:nvPr/>
        </p:nvSpPr>
        <p:spPr bwMode="auto">
          <a:xfrm>
            <a:off x="1006475" y="1103313"/>
            <a:ext cx="49530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26" name="Line 46"/>
          <p:cNvSpPr>
            <a:spLocks noChangeShapeType="1"/>
          </p:cNvSpPr>
          <p:nvPr/>
        </p:nvSpPr>
        <p:spPr bwMode="auto">
          <a:xfrm>
            <a:off x="1006475" y="1103313"/>
            <a:ext cx="0" cy="2667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27" name="Line 47"/>
          <p:cNvSpPr>
            <a:spLocks noChangeShapeType="1"/>
          </p:cNvSpPr>
          <p:nvPr/>
        </p:nvSpPr>
        <p:spPr bwMode="auto">
          <a:xfrm flipH="1">
            <a:off x="925513" y="1270000"/>
            <a:ext cx="80962" cy="100013"/>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28" name="Line 48"/>
          <p:cNvSpPr>
            <a:spLocks noChangeShapeType="1"/>
          </p:cNvSpPr>
          <p:nvPr/>
        </p:nvSpPr>
        <p:spPr bwMode="auto">
          <a:xfrm>
            <a:off x="1006475" y="1270000"/>
            <a:ext cx="85725" cy="100013"/>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29" name="Line 49"/>
          <p:cNvSpPr>
            <a:spLocks noChangeShapeType="1"/>
          </p:cNvSpPr>
          <p:nvPr/>
        </p:nvSpPr>
        <p:spPr bwMode="auto">
          <a:xfrm flipV="1">
            <a:off x="1401763" y="1027113"/>
            <a:ext cx="100012" cy="71437"/>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30" name="Line 50"/>
          <p:cNvSpPr>
            <a:spLocks noChangeShapeType="1"/>
          </p:cNvSpPr>
          <p:nvPr/>
        </p:nvSpPr>
        <p:spPr bwMode="auto">
          <a:xfrm>
            <a:off x="1401763" y="1098550"/>
            <a:ext cx="104775" cy="80963"/>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31" name="Line 51"/>
          <p:cNvSpPr>
            <a:spLocks noChangeShapeType="1"/>
          </p:cNvSpPr>
          <p:nvPr/>
        </p:nvSpPr>
        <p:spPr bwMode="auto">
          <a:xfrm flipV="1">
            <a:off x="4954588" y="4441825"/>
            <a:ext cx="2778125" cy="6175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32" name="Line 52"/>
          <p:cNvSpPr>
            <a:spLocks noChangeShapeType="1"/>
          </p:cNvSpPr>
          <p:nvPr/>
        </p:nvSpPr>
        <p:spPr bwMode="auto">
          <a:xfrm flipH="1" flipV="1">
            <a:off x="4954588" y="4929188"/>
            <a:ext cx="190500" cy="84137"/>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33" name="Line 53"/>
          <p:cNvSpPr>
            <a:spLocks noChangeShapeType="1"/>
          </p:cNvSpPr>
          <p:nvPr/>
        </p:nvSpPr>
        <p:spPr bwMode="auto">
          <a:xfrm flipH="1">
            <a:off x="4954588" y="5013325"/>
            <a:ext cx="190500" cy="17780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34" name="Line 54"/>
          <p:cNvSpPr>
            <a:spLocks noChangeShapeType="1"/>
          </p:cNvSpPr>
          <p:nvPr/>
        </p:nvSpPr>
        <p:spPr bwMode="auto">
          <a:xfrm flipH="1">
            <a:off x="4740275" y="6138863"/>
            <a:ext cx="2992438" cy="0"/>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7435" name="Group 55"/>
          <p:cNvGrpSpPr>
            <a:grpSpLocks/>
          </p:cNvGrpSpPr>
          <p:nvPr/>
        </p:nvGrpSpPr>
        <p:grpSpPr bwMode="auto">
          <a:xfrm rot="5400000" flipH="1">
            <a:off x="4702175" y="6035675"/>
            <a:ext cx="298450" cy="171450"/>
            <a:chOff x="1672" y="2300"/>
            <a:chExt cx="188" cy="108"/>
          </a:xfrm>
        </p:grpSpPr>
        <p:sp>
          <p:nvSpPr>
            <p:cNvPr id="17528" name="Line 56"/>
            <p:cNvSpPr>
              <a:spLocks noChangeShapeType="1"/>
            </p:cNvSpPr>
            <p:nvPr/>
          </p:nvSpPr>
          <p:spPr bwMode="auto">
            <a:xfrm flipH="1">
              <a:off x="1672" y="2300"/>
              <a:ext cx="96" cy="108"/>
            </a:xfrm>
            <a:prstGeom prst="line">
              <a:avLst/>
            </a:prstGeom>
            <a:noFill/>
            <a:ln w="12700">
              <a:solidFill>
                <a:schemeClr val="bg1"/>
              </a:solidFill>
              <a:prstDash val="dash"/>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529" name="Line 57"/>
            <p:cNvSpPr>
              <a:spLocks noChangeShapeType="1"/>
            </p:cNvSpPr>
            <p:nvPr/>
          </p:nvSpPr>
          <p:spPr bwMode="auto">
            <a:xfrm>
              <a:off x="1764" y="2300"/>
              <a:ext cx="96" cy="108"/>
            </a:xfrm>
            <a:prstGeom prst="line">
              <a:avLst/>
            </a:prstGeom>
            <a:noFill/>
            <a:ln w="12700">
              <a:solidFill>
                <a:schemeClr val="bg1"/>
              </a:solidFill>
              <a:prstDash val="dash"/>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7436" name="Line 58"/>
          <p:cNvSpPr>
            <a:spLocks noChangeShapeType="1"/>
          </p:cNvSpPr>
          <p:nvPr/>
        </p:nvSpPr>
        <p:spPr bwMode="auto">
          <a:xfrm flipH="1">
            <a:off x="4894263" y="5451475"/>
            <a:ext cx="2838450" cy="296863"/>
          </a:xfrm>
          <a:prstGeom prst="line">
            <a:avLst/>
          </a:prstGeom>
          <a:noFill/>
          <a:ln w="12700">
            <a:solidFill>
              <a:schemeClr val="bg1"/>
            </a:solidFill>
            <a:prstDash val="dash"/>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7437" name="Group 59"/>
          <p:cNvGrpSpPr>
            <a:grpSpLocks/>
          </p:cNvGrpSpPr>
          <p:nvPr/>
        </p:nvGrpSpPr>
        <p:grpSpPr bwMode="auto">
          <a:xfrm rot="2955230">
            <a:off x="4635500" y="5700713"/>
            <a:ext cx="298450" cy="273050"/>
            <a:chOff x="3653" y="3538"/>
            <a:chExt cx="188" cy="172"/>
          </a:xfrm>
        </p:grpSpPr>
        <p:sp>
          <p:nvSpPr>
            <p:cNvPr id="17524" name="Line 60"/>
            <p:cNvSpPr>
              <a:spLocks noChangeShapeType="1"/>
            </p:cNvSpPr>
            <p:nvPr/>
          </p:nvSpPr>
          <p:spPr bwMode="auto">
            <a:xfrm>
              <a:off x="3755" y="3538"/>
              <a:ext cx="0" cy="172"/>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7525" name="Group 61"/>
            <p:cNvGrpSpPr>
              <a:grpSpLocks/>
            </p:cNvGrpSpPr>
            <p:nvPr/>
          </p:nvGrpSpPr>
          <p:grpSpPr bwMode="auto">
            <a:xfrm>
              <a:off x="3653" y="3579"/>
              <a:ext cx="188" cy="108"/>
              <a:chOff x="1672" y="2300"/>
              <a:chExt cx="188" cy="108"/>
            </a:xfrm>
          </p:grpSpPr>
          <p:sp>
            <p:nvSpPr>
              <p:cNvPr id="17526" name="Line 62"/>
              <p:cNvSpPr>
                <a:spLocks noChangeShapeType="1"/>
              </p:cNvSpPr>
              <p:nvPr/>
            </p:nvSpPr>
            <p:spPr bwMode="auto">
              <a:xfrm flipH="1">
                <a:off x="1672" y="2300"/>
                <a:ext cx="96" cy="108"/>
              </a:xfrm>
              <a:prstGeom prst="line">
                <a:avLst/>
              </a:prstGeom>
              <a:noFill/>
              <a:ln w="12700">
                <a:solidFill>
                  <a:schemeClr val="bg1"/>
                </a:solidFill>
                <a:prstDash val="dash"/>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527" name="Line 63"/>
              <p:cNvSpPr>
                <a:spLocks noChangeShapeType="1"/>
              </p:cNvSpPr>
              <p:nvPr/>
            </p:nvSpPr>
            <p:spPr bwMode="auto">
              <a:xfrm>
                <a:off x="1764" y="2300"/>
                <a:ext cx="96" cy="108"/>
              </a:xfrm>
              <a:prstGeom prst="line">
                <a:avLst/>
              </a:prstGeom>
              <a:noFill/>
              <a:ln w="12700">
                <a:solidFill>
                  <a:schemeClr val="bg1"/>
                </a:solidFill>
                <a:prstDash val="dash"/>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sp>
        <p:nvSpPr>
          <p:cNvPr id="17438" name="Line 64"/>
          <p:cNvSpPr>
            <a:spLocks noChangeShapeType="1"/>
          </p:cNvSpPr>
          <p:nvPr/>
        </p:nvSpPr>
        <p:spPr bwMode="auto">
          <a:xfrm flipH="1">
            <a:off x="7240588" y="5856288"/>
            <a:ext cx="504825"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39" name="Line 65"/>
          <p:cNvSpPr>
            <a:spLocks noChangeShapeType="1"/>
          </p:cNvSpPr>
          <p:nvPr/>
        </p:nvSpPr>
        <p:spPr bwMode="auto">
          <a:xfrm flipV="1">
            <a:off x="7246938" y="2562225"/>
            <a:ext cx="0" cy="330358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40" name="Line 66"/>
          <p:cNvSpPr>
            <a:spLocks noChangeShapeType="1"/>
          </p:cNvSpPr>
          <p:nvPr/>
        </p:nvSpPr>
        <p:spPr bwMode="auto">
          <a:xfrm flipH="1">
            <a:off x="7448550" y="5262563"/>
            <a:ext cx="2841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41" name="Line 67"/>
          <p:cNvSpPr>
            <a:spLocks noChangeShapeType="1"/>
          </p:cNvSpPr>
          <p:nvPr/>
        </p:nvSpPr>
        <p:spPr bwMode="auto">
          <a:xfrm flipV="1">
            <a:off x="7448550" y="2141538"/>
            <a:ext cx="0" cy="311150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42" name="Line 68"/>
          <p:cNvSpPr>
            <a:spLocks noChangeShapeType="1"/>
          </p:cNvSpPr>
          <p:nvPr/>
        </p:nvSpPr>
        <p:spPr bwMode="auto">
          <a:xfrm flipV="1">
            <a:off x="7794625" y="1322388"/>
            <a:ext cx="0" cy="344487"/>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43" name="Line 69"/>
          <p:cNvSpPr>
            <a:spLocks noChangeShapeType="1"/>
          </p:cNvSpPr>
          <p:nvPr/>
        </p:nvSpPr>
        <p:spPr bwMode="auto">
          <a:xfrm flipH="1" flipV="1">
            <a:off x="4706938" y="1914525"/>
            <a:ext cx="0" cy="1222375"/>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44" name="Line 70"/>
          <p:cNvSpPr>
            <a:spLocks noChangeShapeType="1"/>
          </p:cNvSpPr>
          <p:nvPr/>
        </p:nvSpPr>
        <p:spPr bwMode="auto">
          <a:xfrm>
            <a:off x="4716463" y="1914525"/>
            <a:ext cx="2493962"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7445" name="Group 71"/>
          <p:cNvGrpSpPr>
            <a:grpSpLocks/>
          </p:cNvGrpSpPr>
          <p:nvPr/>
        </p:nvGrpSpPr>
        <p:grpSpPr bwMode="auto">
          <a:xfrm rot="-5400000">
            <a:off x="6975475" y="1819275"/>
            <a:ext cx="298450" cy="171450"/>
            <a:chOff x="1672" y="2300"/>
            <a:chExt cx="188" cy="108"/>
          </a:xfrm>
        </p:grpSpPr>
        <p:sp>
          <p:nvSpPr>
            <p:cNvPr id="17522" name="Line 72"/>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523" name="Line 73"/>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7446" name="Line 74"/>
          <p:cNvSpPr>
            <a:spLocks noChangeShapeType="1"/>
          </p:cNvSpPr>
          <p:nvPr/>
        </p:nvSpPr>
        <p:spPr bwMode="auto">
          <a:xfrm flipV="1">
            <a:off x="4895850" y="2543175"/>
            <a:ext cx="0" cy="593725"/>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47" name="Line 75"/>
          <p:cNvSpPr>
            <a:spLocks noChangeShapeType="1"/>
          </p:cNvSpPr>
          <p:nvPr/>
        </p:nvSpPr>
        <p:spPr bwMode="auto">
          <a:xfrm>
            <a:off x="4895850" y="2543175"/>
            <a:ext cx="1127125"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7448" name="Group 76"/>
          <p:cNvGrpSpPr>
            <a:grpSpLocks/>
          </p:cNvGrpSpPr>
          <p:nvPr/>
        </p:nvGrpSpPr>
        <p:grpSpPr bwMode="auto">
          <a:xfrm rot="-5400000">
            <a:off x="5797550" y="2455863"/>
            <a:ext cx="298450" cy="171450"/>
            <a:chOff x="1672" y="2300"/>
            <a:chExt cx="188" cy="108"/>
          </a:xfrm>
        </p:grpSpPr>
        <p:sp>
          <p:nvSpPr>
            <p:cNvPr id="17520" name="Line 77"/>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521" name="Line 78"/>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7449" name="Line 79"/>
          <p:cNvSpPr>
            <a:spLocks noChangeShapeType="1"/>
          </p:cNvSpPr>
          <p:nvPr/>
        </p:nvSpPr>
        <p:spPr bwMode="auto">
          <a:xfrm flipV="1">
            <a:off x="2543175" y="2660650"/>
            <a:ext cx="0" cy="2708275"/>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50" name="Line 80"/>
          <p:cNvSpPr>
            <a:spLocks noChangeShapeType="1"/>
          </p:cNvSpPr>
          <p:nvPr/>
        </p:nvSpPr>
        <p:spPr bwMode="auto">
          <a:xfrm flipH="1">
            <a:off x="2852738" y="4941888"/>
            <a:ext cx="109220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51" name="Line 81"/>
          <p:cNvSpPr>
            <a:spLocks noChangeShapeType="1"/>
          </p:cNvSpPr>
          <p:nvPr/>
        </p:nvSpPr>
        <p:spPr bwMode="auto">
          <a:xfrm flipV="1">
            <a:off x="2857500" y="2649538"/>
            <a:ext cx="0" cy="22923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52" name="Line 82"/>
          <p:cNvSpPr>
            <a:spLocks noChangeShapeType="1"/>
          </p:cNvSpPr>
          <p:nvPr/>
        </p:nvSpPr>
        <p:spPr bwMode="auto">
          <a:xfrm flipH="1">
            <a:off x="3184525" y="3492500"/>
            <a:ext cx="606425"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53" name="Line 83"/>
          <p:cNvSpPr>
            <a:spLocks noChangeShapeType="1"/>
          </p:cNvSpPr>
          <p:nvPr/>
        </p:nvSpPr>
        <p:spPr bwMode="auto">
          <a:xfrm flipV="1">
            <a:off x="3184525" y="2649538"/>
            <a:ext cx="0" cy="84296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7454" name="Group 84"/>
          <p:cNvGrpSpPr>
            <a:grpSpLocks/>
          </p:cNvGrpSpPr>
          <p:nvPr/>
        </p:nvGrpSpPr>
        <p:grpSpPr bwMode="auto">
          <a:xfrm flipV="1">
            <a:off x="2435225" y="2655888"/>
            <a:ext cx="215900" cy="160337"/>
            <a:chOff x="1672" y="2300"/>
            <a:chExt cx="188" cy="108"/>
          </a:xfrm>
        </p:grpSpPr>
        <p:sp>
          <p:nvSpPr>
            <p:cNvPr id="17518" name="Line 85"/>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519" name="Line 86"/>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7455" name="Group 87"/>
          <p:cNvGrpSpPr>
            <a:grpSpLocks/>
          </p:cNvGrpSpPr>
          <p:nvPr/>
        </p:nvGrpSpPr>
        <p:grpSpPr bwMode="auto">
          <a:xfrm flipV="1">
            <a:off x="2746375" y="2655888"/>
            <a:ext cx="215900" cy="160337"/>
            <a:chOff x="1672" y="2300"/>
            <a:chExt cx="188" cy="108"/>
          </a:xfrm>
        </p:grpSpPr>
        <p:sp>
          <p:nvSpPr>
            <p:cNvPr id="17516" name="Line 88"/>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517" name="Line 89"/>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7456" name="Group 90"/>
          <p:cNvGrpSpPr>
            <a:grpSpLocks/>
          </p:cNvGrpSpPr>
          <p:nvPr/>
        </p:nvGrpSpPr>
        <p:grpSpPr bwMode="auto">
          <a:xfrm flipV="1">
            <a:off x="3076575" y="2655888"/>
            <a:ext cx="215900" cy="160337"/>
            <a:chOff x="1672" y="2300"/>
            <a:chExt cx="188" cy="108"/>
          </a:xfrm>
        </p:grpSpPr>
        <p:sp>
          <p:nvSpPr>
            <p:cNvPr id="17514" name="Line 91"/>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515" name="Line 92"/>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7457" name="Line 93"/>
          <p:cNvSpPr>
            <a:spLocks noChangeShapeType="1"/>
          </p:cNvSpPr>
          <p:nvPr/>
        </p:nvSpPr>
        <p:spPr bwMode="auto">
          <a:xfrm>
            <a:off x="2603500" y="1206500"/>
            <a:ext cx="42545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58" name="Line 94"/>
          <p:cNvSpPr>
            <a:spLocks noChangeShapeType="1"/>
          </p:cNvSpPr>
          <p:nvPr/>
        </p:nvSpPr>
        <p:spPr bwMode="auto">
          <a:xfrm>
            <a:off x="3028950" y="1206500"/>
            <a:ext cx="0" cy="9588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7459" name="Group 95"/>
          <p:cNvGrpSpPr>
            <a:grpSpLocks/>
          </p:cNvGrpSpPr>
          <p:nvPr/>
        </p:nvGrpSpPr>
        <p:grpSpPr bwMode="auto">
          <a:xfrm>
            <a:off x="2917825" y="2003425"/>
            <a:ext cx="215900" cy="160338"/>
            <a:chOff x="1672" y="2300"/>
            <a:chExt cx="188" cy="108"/>
          </a:xfrm>
        </p:grpSpPr>
        <p:sp>
          <p:nvSpPr>
            <p:cNvPr id="17512" name="Line 96"/>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513" name="Line 97"/>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7460" name="Line 98"/>
          <p:cNvSpPr>
            <a:spLocks noChangeShapeType="1"/>
          </p:cNvSpPr>
          <p:nvPr/>
        </p:nvSpPr>
        <p:spPr bwMode="auto">
          <a:xfrm flipH="1">
            <a:off x="1416050" y="5629275"/>
            <a:ext cx="890588"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61" name="Line 99"/>
          <p:cNvSpPr>
            <a:spLocks noChangeShapeType="1"/>
          </p:cNvSpPr>
          <p:nvPr/>
        </p:nvSpPr>
        <p:spPr bwMode="auto">
          <a:xfrm flipV="1">
            <a:off x="1416050" y="4572000"/>
            <a:ext cx="0" cy="1057275"/>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7462" name="Group 100"/>
          <p:cNvGrpSpPr>
            <a:grpSpLocks/>
          </p:cNvGrpSpPr>
          <p:nvPr/>
        </p:nvGrpSpPr>
        <p:grpSpPr bwMode="auto">
          <a:xfrm flipV="1">
            <a:off x="1316038" y="4565650"/>
            <a:ext cx="215900" cy="160338"/>
            <a:chOff x="1672" y="2300"/>
            <a:chExt cx="188" cy="108"/>
          </a:xfrm>
        </p:grpSpPr>
        <p:sp>
          <p:nvSpPr>
            <p:cNvPr id="17510" name="Line 101"/>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511" name="Line 102"/>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7463" name="Line 103"/>
          <p:cNvSpPr>
            <a:spLocks noChangeShapeType="1"/>
          </p:cNvSpPr>
          <p:nvPr/>
        </p:nvSpPr>
        <p:spPr bwMode="auto">
          <a:xfrm>
            <a:off x="1423988" y="1939925"/>
            <a:ext cx="0" cy="213518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7464" name="Group 104"/>
          <p:cNvGrpSpPr>
            <a:grpSpLocks/>
          </p:cNvGrpSpPr>
          <p:nvPr/>
        </p:nvGrpSpPr>
        <p:grpSpPr bwMode="auto">
          <a:xfrm>
            <a:off x="1312863" y="3913188"/>
            <a:ext cx="215900" cy="160337"/>
            <a:chOff x="1672" y="2300"/>
            <a:chExt cx="188" cy="108"/>
          </a:xfrm>
        </p:grpSpPr>
        <p:sp>
          <p:nvSpPr>
            <p:cNvPr id="17508" name="Line 105"/>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509" name="Line 106"/>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7465" name="Group 107"/>
          <p:cNvGrpSpPr>
            <a:grpSpLocks/>
          </p:cNvGrpSpPr>
          <p:nvPr/>
        </p:nvGrpSpPr>
        <p:grpSpPr bwMode="auto">
          <a:xfrm>
            <a:off x="2906713" y="5203825"/>
            <a:ext cx="298450" cy="171450"/>
            <a:chOff x="1672" y="2300"/>
            <a:chExt cx="188" cy="108"/>
          </a:xfrm>
        </p:grpSpPr>
        <p:sp>
          <p:nvSpPr>
            <p:cNvPr id="17506" name="Line 108"/>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507" name="Line 109"/>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7466" name="Line 110"/>
          <p:cNvSpPr>
            <a:spLocks noChangeShapeType="1"/>
          </p:cNvSpPr>
          <p:nvPr/>
        </p:nvSpPr>
        <p:spPr bwMode="auto">
          <a:xfrm flipV="1">
            <a:off x="3052763" y="5116513"/>
            <a:ext cx="0" cy="26511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67" name="Line 111"/>
          <p:cNvSpPr>
            <a:spLocks noChangeShapeType="1"/>
          </p:cNvSpPr>
          <p:nvPr/>
        </p:nvSpPr>
        <p:spPr bwMode="auto">
          <a:xfrm>
            <a:off x="3054350" y="5111750"/>
            <a:ext cx="885825"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68" name="Line 112"/>
          <p:cNvSpPr>
            <a:spLocks noChangeShapeType="1"/>
          </p:cNvSpPr>
          <p:nvPr/>
        </p:nvSpPr>
        <p:spPr bwMode="auto">
          <a:xfrm>
            <a:off x="4452938" y="3838575"/>
            <a:ext cx="0" cy="1008063"/>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7469" name="Group 113"/>
          <p:cNvGrpSpPr>
            <a:grpSpLocks/>
          </p:cNvGrpSpPr>
          <p:nvPr/>
        </p:nvGrpSpPr>
        <p:grpSpPr bwMode="auto">
          <a:xfrm>
            <a:off x="4341813" y="4684713"/>
            <a:ext cx="215900" cy="160337"/>
            <a:chOff x="1672" y="2300"/>
            <a:chExt cx="188" cy="108"/>
          </a:xfrm>
        </p:grpSpPr>
        <p:sp>
          <p:nvSpPr>
            <p:cNvPr id="17504" name="Line 114"/>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505" name="Line 115"/>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7470" name="Line 116"/>
          <p:cNvSpPr>
            <a:spLocks noChangeShapeType="1"/>
          </p:cNvSpPr>
          <p:nvPr/>
        </p:nvSpPr>
        <p:spPr bwMode="auto">
          <a:xfrm>
            <a:off x="4449763" y="5286375"/>
            <a:ext cx="0" cy="639763"/>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7471" name="Group 117"/>
          <p:cNvGrpSpPr>
            <a:grpSpLocks/>
          </p:cNvGrpSpPr>
          <p:nvPr/>
        </p:nvGrpSpPr>
        <p:grpSpPr bwMode="auto">
          <a:xfrm>
            <a:off x="4338638" y="5764213"/>
            <a:ext cx="215900" cy="160337"/>
            <a:chOff x="1672" y="2300"/>
            <a:chExt cx="188" cy="108"/>
          </a:xfrm>
        </p:grpSpPr>
        <p:sp>
          <p:nvSpPr>
            <p:cNvPr id="17502" name="Line 118"/>
            <p:cNvSpPr>
              <a:spLocks noChangeShapeType="1"/>
            </p:cNvSpPr>
            <p:nvPr/>
          </p:nvSpPr>
          <p:spPr bwMode="auto">
            <a:xfrm flipH="1">
              <a:off x="1672" y="2300"/>
              <a:ext cx="96" cy="108"/>
            </a:xfrm>
            <a:prstGeom prst="line">
              <a:avLst/>
            </a:prstGeom>
            <a:noFill/>
            <a:ln w="12700">
              <a:solidFill>
                <a:schemeClr val="bg1"/>
              </a:solidFill>
              <a:prstDash val="dash"/>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503" name="Line 119"/>
            <p:cNvSpPr>
              <a:spLocks noChangeShapeType="1"/>
            </p:cNvSpPr>
            <p:nvPr/>
          </p:nvSpPr>
          <p:spPr bwMode="auto">
            <a:xfrm>
              <a:off x="1764" y="2300"/>
              <a:ext cx="96" cy="108"/>
            </a:xfrm>
            <a:prstGeom prst="line">
              <a:avLst/>
            </a:prstGeom>
            <a:noFill/>
            <a:ln w="12700">
              <a:solidFill>
                <a:schemeClr val="bg1"/>
              </a:solidFill>
              <a:prstDash val="dash"/>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7472" name="Text Box 120"/>
          <p:cNvSpPr txBox="1">
            <a:spLocks noChangeArrowheads="1"/>
          </p:cNvSpPr>
          <p:nvPr/>
        </p:nvSpPr>
        <p:spPr bwMode="auto">
          <a:xfrm>
            <a:off x="4025900" y="5902325"/>
            <a:ext cx="852488" cy="42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rgbClr val="C0C0C0"/>
                </a:solidFill>
              </a:rPr>
              <a:t>Policy</a:t>
            </a:r>
            <a:br>
              <a:rPr lang="en-US" sz="1400">
                <a:solidFill>
                  <a:srgbClr val="C0C0C0"/>
                </a:solidFill>
              </a:rPr>
            </a:br>
            <a:r>
              <a:rPr lang="en-US" sz="1400">
                <a:solidFill>
                  <a:srgbClr val="C0C0C0"/>
                </a:solidFill>
              </a:rPr>
              <a:t>Period</a:t>
            </a:r>
          </a:p>
        </p:txBody>
      </p:sp>
      <p:sp>
        <p:nvSpPr>
          <p:cNvPr id="17473" name="Line 121"/>
          <p:cNvSpPr>
            <a:spLocks noChangeShapeType="1"/>
          </p:cNvSpPr>
          <p:nvPr/>
        </p:nvSpPr>
        <p:spPr bwMode="auto">
          <a:xfrm>
            <a:off x="1962150" y="4311650"/>
            <a:ext cx="2065338"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74" name="Line 122"/>
          <p:cNvSpPr>
            <a:spLocks noChangeShapeType="1"/>
          </p:cNvSpPr>
          <p:nvPr/>
        </p:nvSpPr>
        <p:spPr bwMode="auto">
          <a:xfrm flipV="1">
            <a:off x="4027488" y="3836988"/>
            <a:ext cx="0" cy="47466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7475" name="Group 123"/>
          <p:cNvGrpSpPr>
            <a:grpSpLocks/>
          </p:cNvGrpSpPr>
          <p:nvPr/>
        </p:nvGrpSpPr>
        <p:grpSpPr bwMode="auto">
          <a:xfrm rot="5400000" flipH="1">
            <a:off x="1905000" y="4211638"/>
            <a:ext cx="298450" cy="171450"/>
            <a:chOff x="1672" y="2300"/>
            <a:chExt cx="188" cy="108"/>
          </a:xfrm>
        </p:grpSpPr>
        <p:sp>
          <p:nvSpPr>
            <p:cNvPr id="17500" name="Line 124"/>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501" name="Line 125"/>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7476" name="Line 126"/>
          <p:cNvSpPr>
            <a:spLocks noChangeShapeType="1"/>
          </p:cNvSpPr>
          <p:nvPr/>
        </p:nvSpPr>
        <p:spPr bwMode="auto">
          <a:xfrm>
            <a:off x="8308975" y="3597275"/>
            <a:ext cx="0" cy="4143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7477" name="Group 127"/>
          <p:cNvGrpSpPr>
            <a:grpSpLocks/>
          </p:cNvGrpSpPr>
          <p:nvPr/>
        </p:nvGrpSpPr>
        <p:grpSpPr bwMode="auto">
          <a:xfrm>
            <a:off x="8197850" y="3849688"/>
            <a:ext cx="215900" cy="160337"/>
            <a:chOff x="1672" y="2300"/>
            <a:chExt cx="188" cy="108"/>
          </a:xfrm>
        </p:grpSpPr>
        <p:sp>
          <p:nvSpPr>
            <p:cNvPr id="17498" name="Line 128"/>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99" name="Line 129"/>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7478" name="Line 130"/>
          <p:cNvSpPr>
            <a:spLocks noChangeShapeType="1"/>
          </p:cNvSpPr>
          <p:nvPr/>
        </p:nvSpPr>
        <p:spPr bwMode="auto">
          <a:xfrm flipV="1">
            <a:off x="7554913" y="5697538"/>
            <a:ext cx="174625" cy="147637"/>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79" name="Line 131"/>
          <p:cNvSpPr>
            <a:spLocks noChangeShapeType="1"/>
          </p:cNvSpPr>
          <p:nvPr/>
        </p:nvSpPr>
        <p:spPr bwMode="auto">
          <a:xfrm>
            <a:off x="7554913" y="5845175"/>
            <a:ext cx="161925" cy="149225"/>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80" name="Line 132"/>
          <p:cNvSpPr>
            <a:spLocks noChangeShapeType="1"/>
          </p:cNvSpPr>
          <p:nvPr/>
        </p:nvSpPr>
        <p:spPr bwMode="auto">
          <a:xfrm flipV="1">
            <a:off x="7554913" y="5100638"/>
            <a:ext cx="174625" cy="147637"/>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81" name="Line 133"/>
          <p:cNvSpPr>
            <a:spLocks noChangeShapeType="1"/>
          </p:cNvSpPr>
          <p:nvPr/>
        </p:nvSpPr>
        <p:spPr bwMode="auto">
          <a:xfrm>
            <a:off x="7554913" y="5248275"/>
            <a:ext cx="161925" cy="149225"/>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82" name="Line 75"/>
          <p:cNvSpPr>
            <a:spLocks noChangeShapeType="1"/>
          </p:cNvSpPr>
          <p:nvPr/>
        </p:nvSpPr>
        <p:spPr bwMode="auto">
          <a:xfrm flipV="1">
            <a:off x="5105400" y="3265488"/>
            <a:ext cx="679450" cy="1587"/>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7483" name="Group 76"/>
          <p:cNvGrpSpPr>
            <a:grpSpLocks/>
          </p:cNvGrpSpPr>
          <p:nvPr/>
        </p:nvGrpSpPr>
        <p:grpSpPr bwMode="auto">
          <a:xfrm rot="-5400000">
            <a:off x="5559425" y="3178175"/>
            <a:ext cx="298450" cy="171450"/>
            <a:chOff x="1672" y="2300"/>
            <a:chExt cx="188" cy="108"/>
          </a:xfrm>
        </p:grpSpPr>
        <p:sp>
          <p:nvSpPr>
            <p:cNvPr id="17496" name="Line 77"/>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97" name="Line 78"/>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cxnSp>
        <p:nvCxnSpPr>
          <p:cNvPr id="17484" name="Straight Connector 4"/>
          <p:cNvCxnSpPr>
            <a:cxnSpLocks noChangeShapeType="1"/>
            <a:stCxn id="17545" idx="1"/>
          </p:cNvCxnSpPr>
          <p:nvPr/>
        </p:nvCxnSpPr>
        <p:spPr bwMode="auto">
          <a:xfrm>
            <a:off x="7140575" y="2536825"/>
            <a:ext cx="115888" cy="635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cxnSp>
      <p:grpSp>
        <p:nvGrpSpPr>
          <p:cNvPr id="17485" name="Group 18"/>
          <p:cNvGrpSpPr>
            <a:grpSpLocks/>
          </p:cNvGrpSpPr>
          <p:nvPr/>
        </p:nvGrpSpPr>
        <p:grpSpPr bwMode="auto">
          <a:xfrm>
            <a:off x="5794375" y="2887663"/>
            <a:ext cx="1035050" cy="1089025"/>
            <a:chOff x="3774" y="1540"/>
            <a:chExt cx="700" cy="465"/>
          </a:xfrm>
        </p:grpSpPr>
        <p:sp>
          <p:nvSpPr>
            <p:cNvPr id="17494" name="Rectangle 19"/>
            <p:cNvSpPr>
              <a:spLocks noChangeArrowheads="1"/>
            </p:cNvSpPr>
            <p:nvPr/>
          </p:nvSpPr>
          <p:spPr bwMode="auto">
            <a:xfrm flipH="1">
              <a:off x="3774" y="1551"/>
              <a:ext cx="700"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7495" name="Text Box 20"/>
            <p:cNvSpPr txBox="1">
              <a:spLocks noChangeArrowheads="1"/>
            </p:cNvSpPr>
            <p:nvPr/>
          </p:nvSpPr>
          <p:spPr bwMode="auto">
            <a:xfrm flipH="1">
              <a:off x="3791" y="1540"/>
              <a:ext cx="673" cy="4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Account</a:t>
              </a:r>
              <a:br>
                <a:rPr lang="en-US" sz="1600">
                  <a:solidFill>
                    <a:schemeClr val="bg1"/>
                  </a:solidFill>
                </a:rPr>
              </a:br>
              <a:r>
                <a:rPr lang="en-US" sz="1600">
                  <a:solidFill>
                    <a:schemeClr val="bg1"/>
                  </a:solidFill>
                </a:rPr>
                <a:t>Producer</a:t>
              </a:r>
              <a:br>
                <a:rPr lang="en-US" sz="1600">
                  <a:solidFill>
                    <a:schemeClr val="bg1"/>
                  </a:solidFill>
                </a:rPr>
              </a:br>
              <a:r>
                <a:rPr lang="en-US" sz="1600">
                  <a:solidFill>
                    <a:schemeClr val="bg1"/>
                  </a:solidFill>
                </a:rPr>
                <a:t>Code</a:t>
              </a:r>
            </a:p>
          </p:txBody>
        </p:sp>
      </p:grpSp>
      <p:cxnSp>
        <p:nvCxnSpPr>
          <p:cNvPr id="17486" name="Straight Arrow Connector 2"/>
          <p:cNvCxnSpPr>
            <a:cxnSpLocks noChangeShapeType="1"/>
            <a:stCxn id="17494" idx="1"/>
            <a:endCxn id="17551" idx="3"/>
          </p:cNvCxnSpPr>
          <p:nvPr/>
        </p:nvCxnSpPr>
        <p:spPr bwMode="auto">
          <a:xfrm>
            <a:off x="6829425" y="3265488"/>
            <a:ext cx="904875" cy="990600"/>
          </a:xfrm>
          <a:prstGeom prst="straightConnector1">
            <a:avLst/>
          </a:prstGeom>
          <a:noFill/>
          <a:ln w="12700">
            <a:solidFill>
              <a:schemeClr val="bg1"/>
            </a:solidFill>
            <a:prstDash val="dash"/>
            <a:round/>
            <a:headEnd/>
            <a:tailEnd type="triangle" w="med" len="med"/>
          </a:ln>
          <a:extLst>
            <a:ext uri="{909E8E84-426E-40DD-AFC4-6F175D3DCCD1}">
              <a14:hiddenFill xmlns:a14="http://schemas.microsoft.com/office/drawing/2010/main" xmlns="">
                <a:noFill/>
              </a14:hiddenFill>
            </a:ext>
          </a:extLst>
        </p:spPr>
      </p:cxnSp>
      <p:grpSp>
        <p:nvGrpSpPr>
          <p:cNvPr id="17487" name="Group 145"/>
          <p:cNvGrpSpPr>
            <a:grpSpLocks/>
          </p:cNvGrpSpPr>
          <p:nvPr/>
        </p:nvGrpSpPr>
        <p:grpSpPr bwMode="auto">
          <a:xfrm>
            <a:off x="2265363" y="5372100"/>
            <a:ext cx="1111250" cy="477838"/>
            <a:chOff x="2265984" y="5248275"/>
            <a:chExt cx="1111250" cy="477837"/>
          </a:xfrm>
        </p:grpSpPr>
        <p:grpSp>
          <p:nvGrpSpPr>
            <p:cNvPr id="17488" name="Group 40"/>
            <p:cNvGrpSpPr>
              <a:grpSpLocks/>
            </p:cNvGrpSpPr>
            <p:nvPr/>
          </p:nvGrpSpPr>
          <p:grpSpPr bwMode="auto">
            <a:xfrm flipH="1">
              <a:off x="2265984" y="5248275"/>
              <a:ext cx="1111250" cy="477837"/>
              <a:chOff x="4433" y="321"/>
              <a:chExt cx="700" cy="301"/>
            </a:xfrm>
          </p:grpSpPr>
          <p:sp>
            <p:nvSpPr>
              <p:cNvPr id="17492" name="Rectangle 41"/>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7493" name="Text Box 42"/>
              <p:cNvSpPr txBox="1">
                <a:spLocks noChangeArrowheads="1"/>
              </p:cNvSpPr>
              <p:nvPr/>
            </p:nvSpPr>
            <p:spPr bwMode="auto">
              <a:xfrm>
                <a:off x="4446" y="340"/>
                <a:ext cx="673" cy="154"/>
              </a:xfrm>
              <a:prstGeom prst="rect">
                <a:avLst/>
              </a:prstGeom>
              <a:solidFill>
                <a:srgbClr val="FFFFCC"/>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Job</a:t>
                </a:r>
              </a:p>
            </p:txBody>
          </p:sp>
        </p:grpSp>
        <p:sp>
          <p:nvSpPr>
            <p:cNvPr id="17489" name="Rectangle 194"/>
            <p:cNvSpPr>
              <a:spLocks noChangeArrowheads="1"/>
            </p:cNvSpPr>
            <p:nvPr/>
          </p:nvSpPr>
          <p:spPr bwMode="auto">
            <a:xfrm>
              <a:off x="2373784" y="5526087"/>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sp>
          <p:nvSpPr>
            <p:cNvPr id="17490" name="Rectangle 195"/>
            <p:cNvSpPr>
              <a:spLocks noChangeArrowheads="1"/>
            </p:cNvSpPr>
            <p:nvPr/>
          </p:nvSpPr>
          <p:spPr bwMode="auto">
            <a:xfrm>
              <a:off x="2715376" y="5520827"/>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sp>
          <p:nvSpPr>
            <p:cNvPr id="17491" name="Rectangle 196"/>
            <p:cNvSpPr>
              <a:spLocks noChangeArrowheads="1"/>
            </p:cNvSpPr>
            <p:nvPr/>
          </p:nvSpPr>
          <p:spPr bwMode="auto">
            <a:xfrm>
              <a:off x="3046462" y="5520827"/>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a:lstStyle/>
          <a:p>
            <a:pPr eaLnBrk="1" hangingPunct="1"/>
            <a:r>
              <a:rPr lang="en-US" smtClean="0"/>
              <a:t>Lesson objectives review</a:t>
            </a:r>
          </a:p>
        </p:txBody>
      </p:sp>
      <p:sp>
        <p:nvSpPr>
          <p:cNvPr id="31747" name="Rectangle 3"/>
          <p:cNvSpPr>
            <a:spLocks noGrp="1" noChangeArrowheads="1"/>
          </p:cNvSpPr>
          <p:nvPr>
            <p:ph idx="1"/>
          </p:nvPr>
        </p:nvSpPr>
        <p:spPr/>
        <p:txBody>
          <a:bodyPr/>
          <a:lstStyle/>
          <a:p>
            <a:pPr>
              <a:buFont typeface="Wingdings 3" pitchFamily="18" charset="2"/>
              <a:buNone/>
            </a:pPr>
            <a:r>
              <a:rPr lang="en-US" dirty="0" smtClean="0"/>
              <a:t>You should now be able to:</a:t>
            </a:r>
          </a:p>
          <a:p>
            <a:pPr lvl="1" eaLnBrk="1" hangingPunct="1"/>
            <a:r>
              <a:rPr lang="en-US" dirty="0" smtClean="0"/>
              <a:t>Describe the major entities of the PolicyCenter data model and their relationships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2"/>
          <p:cNvGrpSpPr>
            <a:grpSpLocks/>
          </p:cNvGrpSpPr>
          <p:nvPr/>
        </p:nvGrpSpPr>
        <p:grpSpPr bwMode="auto">
          <a:xfrm>
            <a:off x="3683000" y="2606675"/>
            <a:ext cx="1111250" cy="495300"/>
            <a:chOff x="2320" y="1642"/>
            <a:chExt cx="700" cy="312"/>
          </a:xfrm>
        </p:grpSpPr>
        <p:sp>
          <p:nvSpPr>
            <p:cNvPr id="32884" name="Rectangle 3"/>
            <p:cNvSpPr>
              <a:spLocks noChangeArrowheads="1"/>
            </p:cNvSpPr>
            <p:nvPr/>
          </p:nvSpPr>
          <p:spPr bwMode="auto">
            <a:xfrm flipH="1">
              <a:off x="2320" y="1653"/>
              <a:ext cx="700"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32885" name="Text Box 4"/>
            <p:cNvSpPr txBox="1">
              <a:spLocks noChangeArrowheads="1"/>
            </p:cNvSpPr>
            <p:nvPr/>
          </p:nvSpPr>
          <p:spPr bwMode="auto">
            <a:xfrm flipH="1">
              <a:off x="2336" y="1642"/>
              <a:ext cx="67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br>
                <a:rPr lang="en-US" sz="1600">
                  <a:solidFill>
                    <a:schemeClr val="bg1"/>
                  </a:solidFill>
                </a:rPr>
              </a:br>
              <a:r>
                <a:rPr lang="en-US" sz="1600">
                  <a:solidFill>
                    <a:schemeClr val="bg1"/>
                  </a:solidFill>
                </a:rPr>
                <a:t>Period</a:t>
              </a:r>
            </a:p>
          </p:txBody>
        </p:sp>
      </p:grpSp>
      <p:grpSp>
        <p:nvGrpSpPr>
          <p:cNvPr id="32771" name="Group 9"/>
          <p:cNvGrpSpPr>
            <a:grpSpLocks/>
          </p:cNvGrpSpPr>
          <p:nvPr/>
        </p:nvGrpSpPr>
        <p:grpSpPr bwMode="auto">
          <a:xfrm>
            <a:off x="6638925" y="4702175"/>
            <a:ext cx="1111250" cy="495300"/>
            <a:chOff x="4182" y="2962"/>
            <a:chExt cx="700" cy="312"/>
          </a:xfrm>
        </p:grpSpPr>
        <p:sp>
          <p:nvSpPr>
            <p:cNvPr id="32882" name="Rectangle 10"/>
            <p:cNvSpPr>
              <a:spLocks noChangeArrowheads="1"/>
            </p:cNvSpPr>
            <p:nvPr/>
          </p:nvSpPr>
          <p:spPr bwMode="auto">
            <a:xfrm flipH="1">
              <a:off x="4182" y="2973"/>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32883" name="Text Box 11"/>
            <p:cNvSpPr txBox="1">
              <a:spLocks noChangeArrowheads="1"/>
            </p:cNvSpPr>
            <p:nvPr/>
          </p:nvSpPr>
          <p:spPr bwMode="auto">
            <a:xfrm flipH="1">
              <a:off x="4198" y="2962"/>
              <a:ext cx="67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___Trans</a:t>
              </a:r>
              <a:br>
                <a:rPr lang="en-US" sz="1600">
                  <a:solidFill>
                    <a:schemeClr val="bg1"/>
                  </a:solidFill>
                </a:rPr>
              </a:br>
              <a:r>
                <a:rPr lang="en-US" sz="1600">
                  <a:solidFill>
                    <a:schemeClr val="bg1"/>
                  </a:solidFill>
                </a:rPr>
                <a:t>action</a:t>
              </a:r>
            </a:p>
          </p:txBody>
        </p:sp>
      </p:grpSp>
      <p:grpSp>
        <p:nvGrpSpPr>
          <p:cNvPr id="32772" name="Group 12"/>
          <p:cNvGrpSpPr>
            <a:grpSpLocks/>
          </p:cNvGrpSpPr>
          <p:nvPr/>
        </p:nvGrpSpPr>
        <p:grpSpPr bwMode="auto">
          <a:xfrm>
            <a:off x="3702050" y="6221413"/>
            <a:ext cx="1111250" cy="495300"/>
            <a:chOff x="2332" y="3919"/>
            <a:chExt cx="700" cy="312"/>
          </a:xfrm>
        </p:grpSpPr>
        <p:sp>
          <p:nvSpPr>
            <p:cNvPr id="32880" name="Rectangle 13"/>
            <p:cNvSpPr>
              <a:spLocks noChangeArrowheads="1"/>
            </p:cNvSpPr>
            <p:nvPr/>
          </p:nvSpPr>
          <p:spPr bwMode="auto">
            <a:xfrm flipH="1">
              <a:off x="2332" y="3930"/>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32881" name="Text Box 14"/>
            <p:cNvSpPr txBox="1">
              <a:spLocks noChangeArrowheads="1"/>
            </p:cNvSpPr>
            <p:nvPr/>
          </p:nvSpPr>
          <p:spPr bwMode="auto">
            <a:xfrm flipH="1">
              <a:off x="2349" y="3919"/>
              <a:ext cx="67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Rate</a:t>
              </a:r>
              <a:br>
                <a:rPr lang="en-US" sz="1600">
                  <a:solidFill>
                    <a:schemeClr val="bg1"/>
                  </a:solidFill>
                </a:rPr>
              </a:br>
              <a:r>
                <a:rPr lang="en-US" sz="1600">
                  <a:solidFill>
                    <a:schemeClr val="bg1"/>
                  </a:solidFill>
                </a:rPr>
                <a:t>Factor</a:t>
              </a:r>
            </a:p>
          </p:txBody>
        </p:sp>
      </p:grpSp>
      <p:grpSp>
        <p:nvGrpSpPr>
          <p:cNvPr id="32773" name="Group 15"/>
          <p:cNvGrpSpPr>
            <a:grpSpLocks/>
          </p:cNvGrpSpPr>
          <p:nvPr/>
        </p:nvGrpSpPr>
        <p:grpSpPr bwMode="auto">
          <a:xfrm>
            <a:off x="5167313" y="5208588"/>
            <a:ext cx="1111250" cy="477837"/>
            <a:chOff x="3255" y="3281"/>
            <a:chExt cx="700" cy="301"/>
          </a:xfrm>
        </p:grpSpPr>
        <p:sp>
          <p:nvSpPr>
            <p:cNvPr id="32878" name="Rectangle 16"/>
            <p:cNvSpPr>
              <a:spLocks noChangeArrowheads="1"/>
            </p:cNvSpPr>
            <p:nvPr/>
          </p:nvSpPr>
          <p:spPr bwMode="auto">
            <a:xfrm flipH="1">
              <a:off x="3255" y="3281"/>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32879" name="Text Box 17"/>
            <p:cNvSpPr txBox="1">
              <a:spLocks noChangeArrowheads="1"/>
            </p:cNvSpPr>
            <p:nvPr/>
          </p:nvSpPr>
          <p:spPr bwMode="auto">
            <a:xfrm flipH="1">
              <a:off x="3269" y="3354"/>
              <a:ext cx="673"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___Cost</a:t>
              </a:r>
            </a:p>
          </p:txBody>
        </p:sp>
      </p:grpSp>
      <p:grpSp>
        <p:nvGrpSpPr>
          <p:cNvPr id="32774" name="Group 18"/>
          <p:cNvGrpSpPr>
            <a:grpSpLocks/>
          </p:cNvGrpSpPr>
          <p:nvPr/>
        </p:nvGrpSpPr>
        <p:grpSpPr bwMode="auto">
          <a:xfrm>
            <a:off x="752475" y="4702175"/>
            <a:ext cx="1111250" cy="477838"/>
            <a:chOff x="474" y="2962"/>
            <a:chExt cx="700" cy="301"/>
          </a:xfrm>
        </p:grpSpPr>
        <p:sp>
          <p:nvSpPr>
            <p:cNvPr id="32876" name="Rectangle 19"/>
            <p:cNvSpPr>
              <a:spLocks noChangeArrowheads="1"/>
            </p:cNvSpPr>
            <p:nvPr/>
          </p:nvSpPr>
          <p:spPr bwMode="auto">
            <a:xfrm flipH="1">
              <a:off x="474" y="2962"/>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32877" name="Text Box 20"/>
            <p:cNvSpPr txBox="1">
              <a:spLocks noChangeArrowheads="1"/>
            </p:cNvSpPr>
            <p:nvPr/>
          </p:nvSpPr>
          <p:spPr bwMode="auto">
            <a:xfrm flipH="1">
              <a:off x="486" y="3035"/>
              <a:ext cx="673"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i="1">
                  <a:solidFill>
                    <a:schemeClr val="bg1"/>
                  </a:solidFill>
                </a:rPr>
                <a:t>'coverable'</a:t>
              </a:r>
            </a:p>
          </p:txBody>
        </p:sp>
      </p:grpSp>
      <p:grpSp>
        <p:nvGrpSpPr>
          <p:cNvPr id="32775" name="Group 24"/>
          <p:cNvGrpSpPr>
            <a:grpSpLocks/>
          </p:cNvGrpSpPr>
          <p:nvPr/>
        </p:nvGrpSpPr>
        <p:grpSpPr bwMode="auto">
          <a:xfrm>
            <a:off x="608013" y="4090988"/>
            <a:ext cx="1111250" cy="495300"/>
            <a:chOff x="383" y="2332"/>
            <a:chExt cx="700" cy="312"/>
          </a:xfrm>
        </p:grpSpPr>
        <p:sp>
          <p:nvSpPr>
            <p:cNvPr id="32874" name="Rectangle 25"/>
            <p:cNvSpPr>
              <a:spLocks noChangeArrowheads="1"/>
            </p:cNvSpPr>
            <p:nvPr/>
          </p:nvSpPr>
          <p:spPr bwMode="auto">
            <a:xfrm flipH="1">
              <a:off x="383" y="2343"/>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32875" name="Text Box 26"/>
            <p:cNvSpPr txBox="1">
              <a:spLocks noChangeArrowheads="1"/>
            </p:cNvSpPr>
            <p:nvPr/>
          </p:nvSpPr>
          <p:spPr bwMode="auto">
            <a:xfrm flipH="1">
              <a:off x="399" y="2332"/>
              <a:ext cx="67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PolicyLine</a:t>
              </a:r>
              <a:br>
                <a:rPr lang="en-US" sz="1600">
                  <a:solidFill>
                    <a:schemeClr val="bg1"/>
                  </a:solidFill>
                </a:rPr>
              </a:br>
              <a:r>
                <a:rPr lang="en-US" sz="1600">
                  <a:solidFill>
                    <a:schemeClr val="bg1"/>
                  </a:solidFill>
                </a:rPr>
                <a:t>Answer</a:t>
              </a:r>
            </a:p>
          </p:txBody>
        </p:sp>
      </p:grpSp>
      <p:sp>
        <p:nvSpPr>
          <p:cNvPr id="32776" name="Rectangle 27"/>
          <p:cNvSpPr>
            <a:spLocks noGrp="1" noChangeArrowheads="1"/>
          </p:cNvSpPr>
          <p:nvPr>
            <p:ph type="title"/>
          </p:nvPr>
        </p:nvSpPr>
        <p:spPr/>
        <p:txBody>
          <a:bodyPr/>
          <a:lstStyle/>
          <a:p>
            <a:pPr eaLnBrk="1" hangingPunct="1"/>
            <a:r>
              <a:rPr lang="en-US" smtClean="0"/>
              <a:t>Review questions (1)</a:t>
            </a:r>
          </a:p>
        </p:txBody>
      </p:sp>
      <p:sp>
        <p:nvSpPr>
          <p:cNvPr id="32777" name="Rectangle 190"/>
          <p:cNvSpPr>
            <a:spLocks noGrp="1" noChangeArrowheads="1"/>
          </p:cNvSpPr>
          <p:nvPr>
            <p:ph idx="1"/>
          </p:nvPr>
        </p:nvSpPr>
        <p:spPr>
          <a:xfrm>
            <a:off x="641350" y="939800"/>
            <a:ext cx="2859088" cy="2792413"/>
          </a:xfrm>
        </p:spPr>
        <p:txBody>
          <a:bodyPr/>
          <a:lstStyle/>
          <a:p>
            <a:pPr marL="0" indent="0">
              <a:buFont typeface="Wingdings 3" pitchFamily="18" charset="2"/>
              <a:buNone/>
            </a:pPr>
            <a:r>
              <a:rPr lang="en-US" smtClean="0"/>
              <a:t>Assume a given instance of PolicyCenter has 2 policy lines, each with 3 coverables.</a:t>
            </a:r>
          </a:p>
        </p:txBody>
      </p:sp>
      <p:grpSp>
        <p:nvGrpSpPr>
          <p:cNvPr id="32778" name="Group 28"/>
          <p:cNvGrpSpPr>
            <a:grpSpLocks/>
          </p:cNvGrpSpPr>
          <p:nvPr/>
        </p:nvGrpSpPr>
        <p:grpSpPr bwMode="auto">
          <a:xfrm>
            <a:off x="3663950" y="1565275"/>
            <a:ext cx="1150938" cy="692150"/>
            <a:chOff x="1847" y="2043"/>
            <a:chExt cx="725" cy="436"/>
          </a:xfrm>
        </p:grpSpPr>
        <p:sp>
          <p:nvSpPr>
            <p:cNvPr id="32872" name="Rectangle 29"/>
            <p:cNvSpPr>
              <a:spLocks noChangeArrowheads="1"/>
            </p:cNvSpPr>
            <p:nvPr/>
          </p:nvSpPr>
          <p:spPr bwMode="auto">
            <a:xfrm flipH="1">
              <a:off x="1847"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32873" name="Text Box 30"/>
            <p:cNvSpPr txBox="1">
              <a:spLocks noChangeArrowheads="1"/>
            </p:cNvSpPr>
            <p:nvPr/>
          </p:nvSpPr>
          <p:spPr bwMode="auto">
            <a:xfrm flipH="1">
              <a:off x="1912" y="2146"/>
              <a:ext cx="595" cy="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Policy</a:t>
              </a:r>
            </a:p>
          </p:txBody>
        </p:sp>
      </p:grpSp>
      <p:grpSp>
        <p:nvGrpSpPr>
          <p:cNvPr id="32779" name="Group 43"/>
          <p:cNvGrpSpPr>
            <a:grpSpLocks/>
          </p:cNvGrpSpPr>
          <p:nvPr/>
        </p:nvGrpSpPr>
        <p:grpSpPr bwMode="auto">
          <a:xfrm>
            <a:off x="3740150" y="852488"/>
            <a:ext cx="989013" cy="425450"/>
            <a:chOff x="3501" y="1545"/>
            <a:chExt cx="700" cy="301"/>
          </a:xfrm>
        </p:grpSpPr>
        <p:sp>
          <p:nvSpPr>
            <p:cNvPr id="32870" name="Rectangle 44"/>
            <p:cNvSpPr>
              <a:spLocks noChangeArrowheads="1"/>
            </p:cNvSpPr>
            <p:nvPr/>
          </p:nvSpPr>
          <p:spPr bwMode="auto">
            <a:xfrm flipH="1">
              <a:off x="3501" y="1545"/>
              <a:ext cx="700" cy="301"/>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32871" name="Text Box 45"/>
            <p:cNvSpPr txBox="1">
              <a:spLocks noChangeArrowheads="1"/>
            </p:cNvSpPr>
            <p:nvPr/>
          </p:nvSpPr>
          <p:spPr bwMode="auto">
            <a:xfrm flipH="1">
              <a:off x="3516" y="1618"/>
              <a:ext cx="673" cy="173"/>
            </a:xfrm>
            <a:prstGeom prst="rect">
              <a:avLst/>
            </a:prstGeom>
            <a:solidFill>
              <a:srgbClr val="009900"/>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tx1"/>
                  </a:solidFill>
                </a:rPr>
                <a:t>Account</a:t>
              </a:r>
            </a:p>
          </p:txBody>
        </p:sp>
      </p:grpSp>
      <p:sp>
        <p:nvSpPr>
          <p:cNvPr id="32780" name="Line 46"/>
          <p:cNvSpPr>
            <a:spLocks noChangeShapeType="1"/>
          </p:cNvSpPr>
          <p:nvPr/>
        </p:nvSpPr>
        <p:spPr bwMode="auto">
          <a:xfrm>
            <a:off x="4249738" y="3106738"/>
            <a:ext cx="0" cy="5905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781" name="Line 48"/>
          <p:cNvSpPr>
            <a:spLocks noChangeShapeType="1"/>
          </p:cNvSpPr>
          <p:nvPr/>
        </p:nvSpPr>
        <p:spPr bwMode="auto">
          <a:xfrm flipV="1">
            <a:off x="4241800" y="2254250"/>
            <a:ext cx="0" cy="3619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2782" name="Group 49"/>
          <p:cNvGrpSpPr>
            <a:grpSpLocks/>
          </p:cNvGrpSpPr>
          <p:nvPr/>
        </p:nvGrpSpPr>
        <p:grpSpPr bwMode="auto">
          <a:xfrm>
            <a:off x="4089400" y="1390650"/>
            <a:ext cx="298450" cy="171450"/>
            <a:chOff x="1672" y="2300"/>
            <a:chExt cx="188" cy="108"/>
          </a:xfrm>
        </p:grpSpPr>
        <p:sp>
          <p:nvSpPr>
            <p:cNvPr id="32868" name="Line 50"/>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69" name="Line 51"/>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32783" name="Group 52"/>
          <p:cNvGrpSpPr>
            <a:grpSpLocks/>
          </p:cNvGrpSpPr>
          <p:nvPr/>
        </p:nvGrpSpPr>
        <p:grpSpPr bwMode="auto">
          <a:xfrm>
            <a:off x="4089400" y="2451100"/>
            <a:ext cx="298450" cy="171450"/>
            <a:chOff x="1672" y="2300"/>
            <a:chExt cx="188" cy="108"/>
          </a:xfrm>
        </p:grpSpPr>
        <p:sp>
          <p:nvSpPr>
            <p:cNvPr id="32866" name="Line 53"/>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67" name="Line 54"/>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32784" name="Line 66"/>
          <p:cNvSpPr>
            <a:spLocks noChangeShapeType="1"/>
          </p:cNvSpPr>
          <p:nvPr/>
        </p:nvSpPr>
        <p:spPr bwMode="auto">
          <a:xfrm flipV="1">
            <a:off x="4241800" y="1276350"/>
            <a:ext cx="0" cy="2857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2785" name="Group 72"/>
          <p:cNvGrpSpPr>
            <a:grpSpLocks/>
          </p:cNvGrpSpPr>
          <p:nvPr/>
        </p:nvGrpSpPr>
        <p:grpSpPr bwMode="auto">
          <a:xfrm>
            <a:off x="4095750" y="3524250"/>
            <a:ext cx="298450" cy="171450"/>
            <a:chOff x="1672" y="2300"/>
            <a:chExt cx="188" cy="108"/>
          </a:xfrm>
        </p:grpSpPr>
        <p:sp>
          <p:nvSpPr>
            <p:cNvPr id="32864" name="Line 73"/>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65" name="Line 74"/>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32786" name="Line 79"/>
          <p:cNvSpPr>
            <a:spLocks noChangeShapeType="1"/>
          </p:cNvSpPr>
          <p:nvPr/>
        </p:nvSpPr>
        <p:spPr bwMode="auto">
          <a:xfrm flipH="1">
            <a:off x="2152650" y="3956050"/>
            <a:ext cx="1524000" cy="392113"/>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2787" name="Group 80"/>
          <p:cNvGrpSpPr>
            <a:grpSpLocks/>
          </p:cNvGrpSpPr>
          <p:nvPr/>
        </p:nvGrpSpPr>
        <p:grpSpPr bwMode="auto">
          <a:xfrm rot="5400000" flipH="1">
            <a:off x="1658938" y="4257675"/>
            <a:ext cx="298450" cy="171450"/>
            <a:chOff x="1672" y="2300"/>
            <a:chExt cx="188" cy="108"/>
          </a:xfrm>
        </p:grpSpPr>
        <p:sp>
          <p:nvSpPr>
            <p:cNvPr id="32862" name="Line 81"/>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63" name="Line 82"/>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32788" name="Group 83"/>
          <p:cNvGrpSpPr>
            <a:grpSpLocks/>
          </p:cNvGrpSpPr>
          <p:nvPr/>
        </p:nvGrpSpPr>
        <p:grpSpPr bwMode="auto">
          <a:xfrm rot="5400000" flipH="1">
            <a:off x="1798638" y="4757738"/>
            <a:ext cx="298450" cy="171450"/>
            <a:chOff x="1672" y="2300"/>
            <a:chExt cx="188" cy="108"/>
          </a:xfrm>
        </p:grpSpPr>
        <p:sp>
          <p:nvSpPr>
            <p:cNvPr id="32860" name="Line 84"/>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61" name="Line 85"/>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32789" name="Group 86"/>
          <p:cNvGrpSpPr>
            <a:grpSpLocks/>
          </p:cNvGrpSpPr>
          <p:nvPr/>
        </p:nvGrpSpPr>
        <p:grpSpPr bwMode="auto">
          <a:xfrm flipH="1">
            <a:off x="6465888" y="4719638"/>
            <a:ext cx="171450" cy="298450"/>
            <a:chOff x="3317" y="2785"/>
            <a:chExt cx="108" cy="188"/>
          </a:xfrm>
        </p:grpSpPr>
        <p:sp>
          <p:nvSpPr>
            <p:cNvPr id="32858" name="Line 87"/>
            <p:cNvSpPr>
              <a:spLocks noChangeShapeType="1"/>
            </p:cNvSpPr>
            <p:nvPr/>
          </p:nvSpPr>
          <p:spPr bwMode="auto">
            <a:xfrm rot="5400000">
              <a:off x="3323" y="2871"/>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59" name="Line 88"/>
            <p:cNvSpPr>
              <a:spLocks noChangeShapeType="1"/>
            </p:cNvSpPr>
            <p:nvPr/>
          </p:nvSpPr>
          <p:spPr bwMode="auto">
            <a:xfrm rot="5400000" flipH="1">
              <a:off x="3323" y="2779"/>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32790" name="Group 89"/>
          <p:cNvGrpSpPr>
            <a:grpSpLocks/>
          </p:cNvGrpSpPr>
          <p:nvPr/>
        </p:nvGrpSpPr>
        <p:grpSpPr bwMode="auto">
          <a:xfrm>
            <a:off x="2628900" y="5035550"/>
            <a:ext cx="298450" cy="171450"/>
            <a:chOff x="1672" y="2300"/>
            <a:chExt cx="188" cy="108"/>
          </a:xfrm>
        </p:grpSpPr>
        <p:sp>
          <p:nvSpPr>
            <p:cNvPr id="32856" name="Line 90"/>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57" name="Line 91"/>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32791" name="Group 92"/>
          <p:cNvGrpSpPr>
            <a:grpSpLocks/>
          </p:cNvGrpSpPr>
          <p:nvPr/>
        </p:nvGrpSpPr>
        <p:grpSpPr bwMode="auto">
          <a:xfrm>
            <a:off x="4102100" y="5238750"/>
            <a:ext cx="298450" cy="171450"/>
            <a:chOff x="1672" y="2300"/>
            <a:chExt cx="188" cy="108"/>
          </a:xfrm>
        </p:grpSpPr>
        <p:sp>
          <p:nvSpPr>
            <p:cNvPr id="32854" name="Line 93"/>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55" name="Line 94"/>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32792" name="Group 95"/>
          <p:cNvGrpSpPr>
            <a:grpSpLocks/>
          </p:cNvGrpSpPr>
          <p:nvPr/>
        </p:nvGrpSpPr>
        <p:grpSpPr bwMode="auto">
          <a:xfrm>
            <a:off x="5549900" y="5035550"/>
            <a:ext cx="298450" cy="171450"/>
            <a:chOff x="1672" y="2300"/>
            <a:chExt cx="188" cy="108"/>
          </a:xfrm>
        </p:grpSpPr>
        <p:sp>
          <p:nvSpPr>
            <p:cNvPr id="32852" name="Line 96"/>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53" name="Line 97"/>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32793" name="Line 98"/>
          <p:cNvSpPr>
            <a:spLocks noChangeShapeType="1"/>
          </p:cNvSpPr>
          <p:nvPr/>
        </p:nvSpPr>
        <p:spPr bwMode="auto">
          <a:xfrm flipV="1">
            <a:off x="4251325" y="4178300"/>
            <a:ext cx="0" cy="12255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794" name="Line 99"/>
          <p:cNvSpPr>
            <a:spLocks noChangeShapeType="1"/>
          </p:cNvSpPr>
          <p:nvPr/>
        </p:nvSpPr>
        <p:spPr bwMode="auto">
          <a:xfrm flipV="1">
            <a:off x="2774950" y="4908550"/>
            <a:ext cx="0" cy="2984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795" name="Line 100"/>
          <p:cNvSpPr>
            <a:spLocks noChangeShapeType="1"/>
          </p:cNvSpPr>
          <p:nvPr/>
        </p:nvSpPr>
        <p:spPr bwMode="auto">
          <a:xfrm flipV="1">
            <a:off x="5695950" y="4902200"/>
            <a:ext cx="0" cy="2984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796" name="Line 101"/>
          <p:cNvSpPr>
            <a:spLocks noChangeShapeType="1"/>
          </p:cNvSpPr>
          <p:nvPr/>
        </p:nvSpPr>
        <p:spPr bwMode="auto">
          <a:xfrm rot="16200000" flipV="1">
            <a:off x="2006600" y="4692650"/>
            <a:ext cx="0" cy="2984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797" name="Line 102"/>
          <p:cNvSpPr>
            <a:spLocks noChangeShapeType="1"/>
          </p:cNvSpPr>
          <p:nvPr/>
        </p:nvSpPr>
        <p:spPr bwMode="auto">
          <a:xfrm rot="16200000" flipV="1">
            <a:off x="6483350" y="4724400"/>
            <a:ext cx="0" cy="2984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798" name="Line 103"/>
          <p:cNvSpPr>
            <a:spLocks noChangeShapeType="1"/>
          </p:cNvSpPr>
          <p:nvPr/>
        </p:nvSpPr>
        <p:spPr bwMode="auto">
          <a:xfrm flipV="1">
            <a:off x="2146300" y="4178300"/>
            <a:ext cx="1530350" cy="6667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799" name="Line 104"/>
          <p:cNvSpPr>
            <a:spLocks noChangeShapeType="1"/>
          </p:cNvSpPr>
          <p:nvPr/>
        </p:nvSpPr>
        <p:spPr bwMode="auto">
          <a:xfrm flipV="1">
            <a:off x="2768600" y="4178300"/>
            <a:ext cx="1225550" cy="7366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00" name="Line 105"/>
          <p:cNvSpPr>
            <a:spLocks noChangeShapeType="1"/>
          </p:cNvSpPr>
          <p:nvPr/>
        </p:nvSpPr>
        <p:spPr bwMode="auto">
          <a:xfrm flipH="1" flipV="1">
            <a:off x="4476750" y="4178300"/>
            <a:ext cx="1219200" cy="7302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01" name="Line 106"/>
          <p:cNvSpPr>
            <a:spLocks noChangeShapeType="1"/>
          </p:cNvSpPr>
          <p:nvPr/>
        </p:nvSpPr>
        <p:spPr bwMode="auto">
          <a:xfrm flipH="1" flipV="1">
            <a:off x="4794250" y="4178300"/>
            <a:ext cx="1549400" cy="6921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02" name="Line 107"/>
          <p:cNvSpPr>
            <a:spLocks noChangeShapeType="1"/>
          </p:cNvSpPr>
          <p:nvPr/>
        </p:nvSpPr>
        <p:spPr bwMode="auto">
          <a:xfrm flipV="1">
            <a:off x="4254500" y="5886450"/>
            <a:ext cx="0" cy="3238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2803" name="Group 108"/>
          <p:cNvGrpSpPr>
            <a:grpSpLocks/>
          </p:cNvGrpSpPr>
          <p:nvPr/>
        </p:nvGrpSpPr>
        <p:grpSpPr bwMode="auto">
          <a:xfrm rot="-5400000">
            <a:off x="3509963" y="5703888"/>
            <a:ext cx="184150" cy="171450"/>
            <a:chOff x="1672" y="2300"/>
            <a:chExt cx="188" cy="108"/>
          </a:xfrm>
        </p:grpSpPr>
        <p:sp>
          <p:nvSpPr>
            <p:cNvPr id="32850" name="Line 109"/>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51" name="Line 110"/>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32804" name="Line 111"/>
          <p:cNvSpPr>
            <a:spLocks noChangeShapeType="1"/>
          </p:cNvSpPr>
          <p:nvPr/>
        </p:nvSpPr>
        <p:spPr bwMode="auto">
          <a:xfrm rot="5400000" flipH="1" flipV="1">
            <a:off x="2482850" y="4578350"/>
            <a:ext cx="0" cy="24193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05" name="Line 112"/>
          <p:cNvSpPr>
            <a:spLocks noChangeShapeType="1"/>
          </p:cNvSpPr>
          <p:nvPr/>
        </p:nvSpPr>
        <p:spPr bwMode="auto">
          <a:xfrm>
            <a:off x="1270000" y="5175250"/>
            <a:ext cx="0" cy="6159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06" name="Line 113"/>
          <p:cNvSpPr>
            <a:spLocks noChangeShapeType="1"/>
          </p:cNvSpPr>
          <p:nvPr/>
        </p:nvSpPr>
        <p:spPr bwMode="auto">
          <a:xfrm flipV="1">
            <a:off x="5264150" y="4902200"/>
            <a:ext cx="0" cy="3048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07" name="Line 114"/>
          <p:cNvSpPr>
            <a:spLocks noChangeShapeType="1"/>
          </p:cNvSpPr>
          <p:nvPr/>
        </p:nvSpPr>
        <p:spPr bwMode="auto">
          <a:xfrm flipV="1">
            <a:off x="3225800" y="4889500"/>
            <a:ext cx="0" cy="3175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08" name="Line 115"/>
          <p:cNvSpPr>
            <a:spLocks noChangeShapeType="1"/>
          </p:cNvSpPr>
          <p:nvPr/>
        </p:nvSpPr>
        <p:spPr bwMode="auto">
          <a:xfrm>
            <a:off x="3225800" y="4895850"/>
            <a:ext cx="204470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2809" name="Group 116"/>
          <p:cNvGrpSpPr>
            <a:grpSpLocks/>
          </p:cNvGrpSpPr>
          <p:nvPr/>
        </p:nvGrpSpPr>
        <p:grpSpPr bwMode="auto">
          <a:xfrm flipH="1">
            <a:off x="2046288" y="5284788"/>
            <a:ext cx="171450" cy="298450"/>
            <a:chOff x="3317" y="2785"/>
            <a:chExt cx="108" cy="188"/>
          </a:xfrm>
        </p:grpSpPr>
        <p:sp>
          <p:nvSpPr>
            <p:cNvPr id="32848" name="Line 117"/>
            <p:cNvSpPr>
              <a:spLocks noChangeShapeType="1"/>
            </p:cNvSpPr>
            <p:nvPr/>
          </p:nvSpPr>
          <p:spPr bwMode="auto">
            <a:xfrm rot="5400000">
              <a:off x="3323" y="2871"/>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49" name="Line 118"/>
            <p:cNvSpPr>
              <a:spLocks noChangeShapeType="1"/>
            </p:cNvSpPr>
            <p:nvPr/>
          </p:nvSpPr>
          <p:spPr bwMode="auto">
            <a:xfrm rot="5400000" flipH="1">
              <a:off x="3323" y="2779"/>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32810" name="Line 119"/>
          <p:cNvSpPr>
            <a:spLocks noChangeShapeType="1"/>
          </p:cNvSpPr>
          <p:nvPr/>
        </p:nvSpPr>
        <p:spPr bwMode="auto">
          <a:xfrm rot="16200000" flipV="1">
            <a:off x="1857375" y="5083175"/>
            <a:ext cx="0" cy="7112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11" name="Line 120"/>
          <p:cNvSpPr>
            <a:spLocks noChangeShapeType="1"/>
          </p:cNvSpPr>
          <p:nvPr/>
        </p:nvSpPr>
        <p:spPr bwMode="auto">
          <a:xfrm flipV="1">
            <a:off x="1504950" y="5175250"/>
            <a:ext cx="0" cy="2667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2812" name="Group 121"/>
          <p:cNvGrpSpPr>
            <a:grpSpLocks/>
          </p:cNvGrpSpPr>
          <p:nvPr/>
        </p:nvGrpSpPr>
        <p:grpSpPr bwMode="auto">
          <a:xfrm>
            <a:off x="5173663" y="5030788"/>
            <a:ext cx="184150" cy="171450"/>
            <a:chOff x="1672" y="2300"/>
            <a:chExt cx="188" cy="108"/>
          </a:xfrm>
        </p:grpSpPr>
        <p:sp>
          <p:nvSpPr>
            <p:cNvPr id="32846" name="Line 122"/>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47" name="Line 123"/>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32813" name="Group 124"/>
          <p:cNvGrpSpPr>
            <a:grpSpLocks/>
          </p:cNvGrpSpPr>
          <p:nvPr/>
        </p:nvGrpSpPr>
        <p:grpSpPr bwMode="auto">
          <a:xfrm flipV="1">
            <a:off x="5549900" y="5689600"/>
            <a:ext cx="298450" cy="285750"/>
            <a:chOff x="3592" y="3184"/>
            <a:chExt cx="188" cy="192"/>
          </a:xfrm>
        </p:grpSpPr>
        <p:grpSp>
          <p:nvGrpSpPr>
            <p:cNvPr id="32842" name="Group 125"/>
            <p:cNvGrpSpPr>
              <a:grpSpLocks/>
            </p:cNvGrpSpPr>
            <p:nvPr/>
          </p:nvGrpSpPr>
          <p:grpSpPr bwMode="auto">
            <a:xfrm>
              <a:off x="3592" y="3268"/>
              <a:ext cx="188" cy="108"/>
              <a:chOff x="1672" y="2300"/>
              <a:chExt cx="188" cy="108"/>
            </a:xfrm>
          </p:grpSpPr>
          <p:sp>
            <p:nvSpPr>
              <p:cNvPr id="32844" name="Line 126"/>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45" name="Line 127"/>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32843" name="Line 128"/>
            <p:cNvSpPr>
              <a:spLocks noChangeShapeType="1"/>
            </p:cNvSpPr>
            <p:nvPr/>
          </p:nvSpPr>
          <p:spPr bwMode="auto">
            <a:xfrm flipV="1">
              <a:off x="3684" y="3184"/>
              <a:ext cx="0" cy="18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32814" name="Group 129"/>
          <p:cNvGrpSpPr>
            <a:grpSpLocks/>
          </p:cNvGrpSpPr>
          <p:nvPr/>
        </p:nvGrpSpPr>
        <p:grpSpPr bwMode="auto">
          <a:xfrm>
            <a:off x="4102100" y="6057900"/>
            <a:ext cx="298450" cy="171450"/>
            <a:chOff x="1672" y="2300"/>
            <a:chExt cx="188" cy="108"/>
          </a:xfrm>
        </p:grpSpPr>
        <p:sp>
          <p:nvSpPr>
            <p:cNvPr id="32840" name="Line 130"/>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41" name="Line 131"/>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32815" name="Line 132"/>
          <p:cNvSpPr>
            <a:spLocks noChangeShapeType="1"/>
          </p:cNvSpPr>
          <p:nvPr/>
        </p:nvSpPr>
        <p:spPr bwMode="auto">
          <a:xfrm flipH="1">
            <a:off x="990600" y="5975350"/>
            <a:ext cx="469900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16" name="Line 133"/>
          <p:cNvSpPr>
            <a:spLocks noChangeShapeType="1"/>
          </p:cNvSpPr>
          <p:nvPr/>
        </p:nvSpPr>
        <p:spPr bwMode="auto">
          <a:xfrm>
            <a:off x="996950" y="5181600"/>
            <a:ext cx="0" cy="7937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2817" name="Group 134"/>
          <p:cNvGrpSpPr>
            <a:grpSpLocks/>
          </p:cNvGrpSpPr>
          <p:nvPr/>
        </p:nvGrpSpPr>
        <p:grpSpPr bwMode="auto">
          <a:xfrm flipV="1">
            <a:off x="7054850" y="5200650"/>
            <a:ext cx="298450" cy="160338"/>
            <a:chOff x="1672" y="2300"/>
            <a:chExt cx="188" cy="108"/>
          </a:xfrm>
        </p:grpSpPr>
        <p:sp>
          <p:nvSpPr>
            <p:cNvPr id="32838" name="Line 135"/>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39" name="Line 136"/>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32818" name="Line 137"/>
          <p:cNvSpPr>
            <a:spLocks noChangeShapeType="1"/>
          </p:cNvSpPr>
          <p:nvPr/>
        </p:nvSpPr>
        <p:spPr bwMode="auto">
          <a:xfrm>
            <a:off x="7200900" y="5207000"/>
            <a:ext cx="0" cy="2540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19" name="Line 138"/>
          <p:cNvSpPr>
            <a:spLocks noChangeShapeType="1"/>
          </p:cNvSpPr>
          <p:nvPr/>
        </p:nvSpPr>
        <p:spPr bwMode="auto">
          <a:xfrm>
            <a:off x="6280150" y="5454650"/>
            <a:ext cx="92075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20" name="Line 170"/>
          <p:cNvSpPr>
            <a:spLocks noChangeShapeType="1"/>
          </p:cNvSpPr>
          <p:nvPr/>
        </p:nvSpPr>
        <p:spPr bwMode="auto">
          <a:xfrm>
            <a:off x="1720850" y="4356100"/>
            <a:ext cx="439738"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2821" name="Group 187"/>
          <p:cNvGrpSpPr>
            <a:grpSpLocks/>
          </p:cNvGrpSpPr>
          <p:nvPr/>
        </p:nvGrpSpPr>
        <p:grpSpPr bwMode="auto">
          <a:xfrm>
            <a:off x="2224088" y="5180013"/>
            <a:ext cx="1111250" cy="495300"/>
            <a:chOff x="383" y="2332"/>
            <a:chExt cx="700" cy="312"/>
          </a:xfrm>
        </p:grpSpPr>
        <p:sp>
          <p:nvSpPr>
            <p:cNvPr id="32836" name="Rectangle 188"/>
            <p:cNvSpPr>
              <a:spLocks noChangeArrowheads="1"/>
            </p:cNvSpPr>
            <p:nvPr/>
          </p:nvSpPr>
          <p:spPr bwMode="auto">
            <a:xfrm flipH="1">
              <a:off x="383" y="2343"/>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32837" name="Text Box 189"/>
            <p:cNvSpPr txBox="1">
              <a:spLocks noChangeArrowheads="1"/>
            </p:cNvSpPr>
            <p:nvPr/>
          </p:nvSpPr>
          <p:spPr bwMode="auto">
            <a:xfrm flipH="1">
              <a:off x="400" y="2332"/>
              <a:ext cx="67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i="1">
                  <a:solidFill>
                    <a:schemeClr val="bg1"/>
                  </a:solidFill>
                </a:rPr>
                <a:t>'coverable'</a:t>
              </a:r>
              <a:r>
                <a:rPr lang="en-US" sz="1600">
                  <a:solidFill>
                    <a:schemeClr val="bg1"/>
                  </a:solidFill>
                </a:rPr>
                <a:t/>
              </a:r>
              <a:br>
                <a:rPr lang="en-US" sz="1600">
                  <a:solidFill>
                    <a:schemeClr val="bg1"/>
                  </a:solidFill>
                </a:rPr>
              </a:br>
              <a:r>
                <a:rPr lang="en-US" sz="1600">
                  <a:solidFill>
                    <a:schemeClr val="bg1"/>
                  </a:solidFill>
                </a:rPr>
                <a:t>Cov</a:t>
              </a:r>
            </a:p>
          </p:txBody>
        </p:sp>
      </p:grpSp>
      <p:sp>
        <p:nvSpPr>
          <p:cNvPr id="32822" name="Rectangle 191"/>
          <p:cNvSpPr>
            <a:spLocks noChangeArrowheads="1"/>
          </p:cNvSpPr>
          <p:nvPr/>
        </p:nvSpPr>
        <p:spPr bwMode="auto">
          <a:xfrm>
            <a:off x="5226050" y="939800"/>
            <a:ext cx="3530600" cy="2792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marL="457200" indent="-457200" algn="l" eaLnBrk="0" hangingPunct="0">
              <a:spcBef>
                <a:spcPct val="40000"/>
              </a:spcBef>
              <a:spcAft>
                <a:spcPct val="0"/>
              </a:spcAft>
              <a:buClr>
                <a:srgbClr val="0146AD"/>
              </a:buClr>
              <a:buFont typeface="Wingdings 3" pitchFamily="18" charset="2"/>
              <a:buNone/>
            </a:pPr>
            <a:r>
              <a:rPr lang="en-US" sz="2400" b="0" dirty="0">
                <a:solidFill>
                  <a:schemeClr val="bg1"/>
                </a:solidFill>
              </a:rPr>
              <a:t>How many entities are there that store...</a:t>
            </a:r>
          </a:p>
          <a:p>
            <a:pPr marL="457200" indent="-457200" algn="l" eaLnBrk="0" hangingPunct="0">
              <a:spcBef>
                <a:spcPct val="40000"/>
              </a:spcBef>
              <a:spcAft>
                <a:spcPct val="0"/>
              </a:spcAft>
              <a:buClr>
                <a:srgbClr val="0146AD"/>
              </a:buClr>
              <a:buFont typeface="Wingdings 3" pitchFamily="18" charset="2"/>
              <a:buAutoNum type="arabicPeriod"/>
            </a:pPr>
            <a:r>
              <a:rPr lang="en-US" sz="2400" b="0" dirty="0" err="1">
                <a:solidFill>
                  <a:schemeClr val="bg1"/>
                </a:solidFill>
              </a:rPr>
              <a:t>Coverables</a:t>
            </a:r>
            <a:r>
              <a:rPr lang="en-US" sz="2400" b="0" dirty="0">
                <a:solidFill>
                  <a:schemeClr val="bg1"/>
                </a:solidFill>
              </a:rPr>
              <a:t>?</a:t>
            </a:r>
          </a:p>
          <a:p>
            <a:pPr marL="457200" indent="-457200" algn="l" eaLnBrk="0" hangingPunct="0">
              <a:spcBef>
                <a:spcPct val="40000"/>
              </a:spcBef>
              <a:spcAft>
                <a:spcPct val="0"/>
              </a:spcAft>
              <a:buClr>
                <a:srgbClr val="0146AD"/>
              </a:buClr>
              <a:buFont typeface="Wingdings 3" pitchFamily="18" charset="2"/>
              <a:buAutoNum type="arabicPeriod"/>
            </a:pPr>
            <a:r>
              <a:rPr lang="en-US" sz="2400" b="0" dirty="0" err="1">
                <a:solidFill>
                  <a:schemeClr val="bg1"/>
                </a:solidFill>
              </a:rPr>
              <a:t>Coverages</a:t>
            </a:r>
            <a:r>
              <a:rPr lang="en-US" sz="2400" b="0" dirty="0">
                <a:solidFill>
                  <a:schemeClr val="bg1"/>
                </a:solidFill>
              </a:rPr>
              <a:t>?</a:t>
            </a:r>
          </a:p>
          <a:p>
            <a:pPr marL="457200" indent="-457200" algn="l" eaLnBrk="0" hangingPunct="0">
              <a:spcBef>
                <a:spcPct val="40000"/>
              </a:spcBef>
              <a:spcAft>
                <a:spcPct val="0"/>
              </a:spcAft>
              <a:buClr>
                <a:srgbClr val="0146AD"/>
              </a:buClr>
              <a:buFont typeface="Wingdings 3" pitchFamily="18" charset="2"/>
              <a:buAutoNum type="arabicPeriod"/>
            </a:pPr>
            <a:r>
              <a:rPr lang="en-US" sz="2400" b="0" dirty="0">
                <a:solidFill>
                  <a:schemeClr val="bg1"/>
                </a:solidFill>
              </a:rPr>
              <a:t>Costs?</a:t>
            </a:r>
          </a:p>
          <a:p>
            <a:pPr marL="457200" indent="-457200" algn="l" eaLnBrk="0" hangingPunct="0">
              <a:spcBef>
                <a:spcPct val="40000"/>
              </a:spcBef>
              <a:spcAft>
                <a:spcPct val="0"/>
              </a:spcAft>
              <a:buClr>
                <a:srgbClr val="0146AD"/>
              </a:buClr>
              <a:buFont typeface="Wingdings 3" pitchFamily="18" charset="2"/>
              <a:buAutoNum type="arabicPeriod"/>
            </a:pPr>
            <a:r>
              <a:rPr lang="en-US" sz="2400" b="0" dirty="0">
                <a:solidFill>
                  <a:schemeClr val="bg1"/>
                </a:solidFill>
              </a:rPr>
              <a:t>Rate factors?</a:t>
            </a:r>
          </a:p>
        </p:txBody>
      </p:sp>
      <p:grpSp>
        <p:nvGrpSpPr>
          <p:cNvPr id="32823" name="Group 192"/>
          <p:cNvGrpSpPr>
            <a:grpSpLocks/>
          </p:cNvGrpSpPr>
          <p:nvPr/>
        </p:nvGrpSpPr>
        <p:grpSpPr bwMode="auto">
          <a:xfrm>
            <a:off x="3695700" y="5407025"/>
            <a:ext cx="1111250" cy="477838"/>
            <a:chOff x="2328" y="3406"/>
            <a:chExt cx="700" cy="301"/>
          </a:xfrm>
        </p:grpSpPr>
        <p:sp>
          <p:nvSpPr>
            <p:cNvPr id="32831" name="Rectangle 193"/>
            <p:cNvSpPr>
              <a:spLocks noChangeArrowheads="1"/>
            </p:cNvSpPr>
            <p:nvPr/>
          </p:nvSpPr>
          <p:spPr bwMode="auto">
            <a:xfrm flipH="1">
              <a:off x="2328" y="3406"/>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32832" name="Text Box 194"/>
            <p:cNvSpPr txBox="1">
              <a:spLocks noChangeArrowheads="1"/>
            </p:cNvSpPr>
            <p:nvPr/>
          </p:nvSpPr>
          <p:spPr bwMode="auto">
            <a:xfrm flipH="1">
              <a:off x="2342" y="3407"/>
              <a:ext cx="673"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Modifier</a:t>
              </a:r>
            </a:p>
          </p:txBody>
        </p:sp>
        <p:sp>
          <p:nvSpPr>
            <p:cNvPr id="32833" name="Rectangle 195"/>
            <p:cNvSpPr>
              <a:spLocks noChangeArrowheads="1"/>
            </p:cNvSpPr>
            <p:nvPr/>
          </p:nvSpPr>
          <p:spPr bwMode="auto">
            <a:xfrm>
              <a:off x="2376" y="3560"/>
              <a:ext cx="154" cy="112"/>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2834" name="Rectangle 196"/>
            <p:cNvSpPr>
              <a:spLocks noChangeArrowheads="1"/>
            </p:cNvSpPr>
            <p:nvPr/>
          </p:nvSpPr>
          <p:spPr bwMode="auto">
            <a:xfrm>
              <a:off x="2608" y="3560"/>
              <a:ext cx="154" cy="112"/>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2835" name="Rectangle 197"/>
            <p:cNvSpPr>
              <a:spLocks noChangeArrowheads="1"/>
            </p:cNvSpPr>
            <p:nvPr/>
          </p:nvSpPr>
          <p:spPr bwMode="auto">
            <a:xfrm>
              <a:off x="2840" y="3560"/>
              <a:ext cx="154" cy="112"/>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grpSp>
      <p:grpSp>
        <p:nvGrpSpPr>
          <p:cNvPr id="32824" name="Group 98"/>
          <p:cNvGrpSpPr>
            <a:grpSpLocks/>
          </p:cNvGrpSpPr>
          <p:nvPr/>
        </p:nvGrpSpPr>
        <p:grpSpPr bwMode="auto">
          <a:xfrm>
            <a:off x="3689350" y="3705225"/>
            <a:ext cx="1111250" cy="477838"/>
            <a:chOff x="0" y="0"/>
            <a:chExt cx="1111250" cy="477838"/>
          </a:xfrm>
        </p:grpSpPr>
        <p:grpSp>
          <p:nvGrpSpPr>
            <p:cNvPr id="32825" name="Group 99"/>
            <p:cNvGrpSpPr>
              <a:grpSpLocks/>
            </p:cNvGrpSpPr>
            <p:nvPr/>
          </p:nvGrpSpPr>
          <p:grpSpPr bwMode="auto">
            <a:xfrm>
              <a:off x="0" y="0"/>
              <a:ext cx="1111250" cy="477838"/>
              <a:chOff x="0" y="0"/>
              <a:chExt cx="700" cy="301"/>
            </a:xfrm>
          </p:grpSpPr>
          <p:sp>
            <p:nvSpPr>
              <p:cNvPr id="32829" name="Rectangle 103"/>
              <p:cNvSpPr>
                <a:spLocks noChangeArrowheads="1"/>
              </p:cNvSpPr>
              <p:nvPr/>
            </p:nvSpPr>
            <p:spPr bwMode="auto">
              <a:xfrm flipH="1">
                <a:off x="0" y="0"/>
                <a:ext cx="700" cy="301"/>
              </a:xfrm>
              <a:prstGeom prst="rect">
                <a:avLst/>
              </a:prstGeom>
              <a:solidFill>
                <a:srgbClr val="CC99FF"/>
              </a:solidFill>
              <a:ln w="12700" algn="ctr">
                <a:solidFill>
                  <a:srgbClr val="000000"/>
                </a:solidFill>
                <a:miter lim="800000"/>
                <a:headEnd/>
                <a:tailEnd/>
              </a:ln>
            </p:spPr>
            <p:txBody>
              <a:bodyPr lIns="0" tIns="0" rIns="0" bIns="0" anchor="ctr">
                <a:spAutoFit/>
              </a:bodyPr>
              <a:lstStyle/>
              <a:p>
                <a:endParaRPr lang="en-US" sz="1100"/>
              </a:p>
            </p:txBody>
          </p:sp>
          <p:sp>
            <p:nvSpPr>
              <p:cNvPr id="32830" name="Text Box 32"/>
              <p:cNvSpPr txBox="1">
                <a:spLocks noChangeArrowheads="1"/>
              </p:cNvSpPr>
              <p:nvPr/>
            </p:nvSpPr>
            <p:spPr bwMode="auto">
              <a:xfrm flipH="1">
                <a:off x="14" y="7"/>
                <a:ext cx="673"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000000"/>
                    </a:solidFill>
                  </a:rPr>
                  <a:t>PolicyLine</a:t>
                </a:r>
              </a:p>
            </p:txBody>
          </p:sp>
        </p:grpSp>
        <p:sp>
          <p:nvSpPr>
            <p:cNvPr id="32826" name="Rectangle 100"/>
            <p:cNvSpPr>
              <a:spLocks noChangeArrowheads="1"/>
            </p:cNvSpPr>
            <p:nvPr/>
          </p:nvSpPr>
          <p:spPr bwMode="auto">
            <a:xfrm>
              <a:off x="100196" y="26741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sp>
          <p:nvSpPr>
            <p:cNvPr id="32827" name="Rectangle 101"/>
            <p:cNvSpPr>
              <a:spLocks noChangeArrowheads="1"/>
            </p:cNvSpPr>
            <p:nvPr/>
          </p:nvSpPr>
          <p:spPr bwMode="auto">
            <a:xfrm>
              <a:off x="441788" y="26215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sp>
          <p:nvSpPr>
            <p:cNvPr id="32828" name="Rectangle 102"/>
            <p:cNvSpPr>
              <a:spLocks noChangeArrowheads="1"/>
            </p:cNvSpPr>
            <p:nvPr/>
          </p:nvSpPr>
          <p:spPr bwMode="auto">
            <a:xfrm>
              <a:off x="772874" y="26215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9"/>
          <p:cNvGrpSpPr>
            <a:grpSpLocks/>
          </p:cNvGrpSpPr>
          <p:nvPr/>
        </p:nvGrpSpPr>
        <p:grpSpPr bwMode="auto">
          <a:xfrm>
            <a:off x="7696200" y="4168775"/>
            <a:ext cx="1111250" cy="495300"/>
            <a:chOff x="4848" y="2626"/>
            <a:chExt cx="700" cy="312"/>
          </a:xfrm>
        </p:grpSpPr>
        <p:sp>
          <p:nvSpPr>
            <p:cNvPr id="33884" name="Rectangle 10"/>
            <p:cNvSpPr>
              <a:spLocks noChangeArrowheads="1"/>
            </p:cNvSpPr>
            <p:nvPr/>
          </p:nvSpPr>
          <p:spPr bwMode="auto">
            <a:xfrm flipH="1">
              <a:off x="4848" y="2637"/>
              <a:ext cx="700"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33885" name="Text Box 11"/>
            <p:cNvSpPr txBox="1">
              <a:spLocks noChangeArrowheads="1"/>
            </p:cNvSpPr>
            <p:nvPr/>
          </p:nvSpPr>
          <p:spPr bwMode="auto">
            <a:xfrm flipH="1">
              <a:off x="4865" y="2626"/>
              <a:ext cx="67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Producer</a:t>
              </a:r>
              <a:br>
                <a:rPr lang="en-US" sz="1600">
                  <a:solidFill>
                    <a:schemeClr val="bg1"/>
                  </a:solidFill>
                </a:rPr>
              </a:br>
              <a:r>
                <a:rPr lang="en-US" sz="1600">
                  <a:solidFill>
                    <a:schemeClr val="bg1"/>
                  </a:solidFill>
                </a:rPr>
                <a:t>Code</a:t>
              </a:r>
            </a:p>
          </p:txBody>
        </p:sp>
      </p:grpSp>
      <p:grpSp>
        <p:nvGrpSpPr>
          <p:cNvPr id="33795" name="Group 12"/>
          <p:cNvGrpSpPr>
            <a:grpSpLocks/>
          </p:cNvGrpSpPr>
          <p:nvPr/>
        </p:nvGrpSpPr>
        <p:grpSpPr bwMode="auto">
          <a:xfrm>
            <a:off x="7696200" y="3279775"/>
            <a:ext cx="1111250" cy="495300"/>
            <a:chOff x="4848" y="2066"/>
            <a:chExt cx="700" cy="312"/>
          </a:xfrm>
        </p:grpSpPr>
        <p:sp>
          <p:nvSpPr>
            <p:cNvPr id="33882" name="Rectangle 13"/>
            <p:cNvSpPr>
              <a:spLocks noChangeArrowheads="1"/>
            </p:cNvSpPr>
            <p:nvPr/>
          </p:nvSpPr>
          <p:spPr bwMode="auto">
            <a:xfrm flipH="1">
              <a:off x="4848" y="2077"/>
              <a:ext cx="700"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33883" name="Text Box 14"/>
            <p:cNvSpPr txBox="1">
              <a:spLocks noChangeArrowheads="1"/>
            </p:cNvSpPr>
            <p:nvPr/>
          </p:nvSpPr>
          <p:spPr bwMode="auto">
            <a:xfrm flipH="1">
              <a:off x="4865" y="2066"/>
              <a:ext cx="67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Organi-</a:t>
              </a:r>
              <a:br>
                <a:rPr lang="en-US" sz="1600">
                  <a:solidFill>
                    <a:schemeClr val="bg1"/>
                  </a:solidFill>
                </a:rPr>
              </a:br>
              <a:r>
                <a:rPr lang="en-US" sz="1600">
                  <a:solidFill>
                    <a:schemeClr val="bg1"/>
                  </a:solidFill>
                </a:rPr>
                <a:t>zation</a:t>
              </a:r>
            </a:p>
          </p:txBody>
        </p:sp>
      </p:grpSp>
      <p:grpSp>
        <p:nvGrpSpPr>
          <p:cNvPr id="33796" name="Group 21"/>
          <p:cNvGrpSpPr>
            <a:grpSpLocks/>
          </p:cNvGrpSpPr>
          <p:nvPr/>
        </p:nvGrpSpPr>
        <p:grpSpPr bwMode="auto">
          <a:xfrm>
            <a:off x="2262188" y="2319338"/>
            <a:ext cx="1111250" cy="495300"/>
            <a:chOff x="1425" y="1461"/>
            <a:chExt cx="700" cy="312"/>
          </a:xfrm>
        </p:grpSpPr>
        <p:sp>
          <p:nvSpPr>
            <p:cNvPr id="33880" name="Rectangle 22"/>
            <p:cNvSpPr>
              <a:spLocks noChangeArrowheads="1"/>
            </p:cNvSpPr>
            <p:nvPr/>
          </p:nvSpPr>
          <p:spPr bwMode="auto">
            <a:xfrm flipH="1">
              <a:off x="1425" y="1472"/>
              <a:ext cx="700"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33881" name="Text Box 23"/>
            <p:cNvSpPr txBox="1">
              <a:spLocks noChangeArrowheads="1"/>
            </p:cNvSpPr>
            <p:nvPr/>
          </p:nvSpPr>
          <p:spPr bwMode="auto">
            <a:xfrm flipH="1">
              <a:off x="1441" y="1461"/>
              <a:ext cx="67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UserRole</a:t>
              </a:r>
              <a:br>
                <a:rPr lang="en-US" sz="1600">
                  <a:solidFill>
                    <a:schemeClr val="bg1"/>
                  </a:solidFill>
                </a:rPr>
              </a:br>
              <a:r>
                <a:rPr lang="en-US" sz="1600">
                  <a:solidFill>
                    <a:schemeClr val="bg1"/>
                  </a:solidFill>
                </a:rPr>
                <a:t>Assign.</a:t>
              </a:r>
            </a:p>
          </p:txBody>
        </p:sp>
      </p:grpSp>
      <p:sp>
        <p:nvSpPr>
          <p:cNvPr id="33797" name="Rectangle 24"/>
          <p:cNvSpPr>
            <a:spLocks noGrp="1" noChangeArrowheads="1"/>
          </p:cNvSpPr>
          <p:nvPr>
            <p:ph type="title"/>
          </p:nvPr>
        </p:nvSpPr>
        <p:spPr/>
        <p:txBody>
          <a:bodyPr/>
          <a:lstStyle/>
          <a:p>
            <a:pPr eaLnBrk="1" hangingPunct="1"/>
            <a:r>
              <a:rPr lang="en-US" smtClean="0"/>
              <a:t>Review questions (2)</a:t>
            </a:r>
          </a:p>
        </p:txBody>
      </p:sp>
      <p:grpSp>
        <p:nvGrpSpPr>
          <p:cNvPr id="33798" name="Group 25"/>
          <p:cNvGrpSpPr>
            <a:grpSpLocks/>
          </p:cNvGrpSpPr>
          <p:nvPr/>
        </p:nvGrpSpPr>
        <p:grpSpPr bwMode="auto">
          <a:xfrm>
            <a:off x="3759200" y="3308350"/>
            <a:ext cx="1293813" cy="692150"/>
            <a:chOff x="1846" y="2043"/>
            <a:chExt cx="815" cy="436"/>
          </a:xfrm>
        </p:grpSpPr>
        <p:sp>
          <p:nvSpPr>
            <p:cNvPr id="33878" name="Rectangle 26"/>
            <p:cNvSpPr>
              <a:spLocks noChangeArrowheads="1"/>
            </p:cNvSpPr>
            <p:nvPr/>
          </p:nvSpPr>
          <p:spPr bwMode="auto">
            <a:xfrm flipH="1">
              <a:off x="1846" y="2043"/>
              <a:ext cx="81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33879" name="Text Box 27"/>
            <p:cNvSpPr txBox="1">
              <a:spLocks noChangeArrowheads="1"/>
            </p:cNvSpPr>
            <p:nvPr/>
          </p:nvSpPr>
          <p:spPr bwMode="auto">
            <a:xfrm flipH="1">
              <a:off x="1850" y="2146"/>
              <a:ext cx="806" cy="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Account</a:t>
              </a:r>
            </a:p>
          </p:txBody>
        </p:sp>
      </p:grpSp>
      <p:grpSp>
        <p:nvGrpSpPr>
          <p:cNvPr id="33799" name="Group 28"/>
          <p:cNvGrpSpPr>
            <a:grpSpLocks/>
          </p:cNvGrpSpPr>
          <p:nvPr/>
        </p:nvGrpSpPr>
        <p:grpSpPr bwMode="auto">
          <a:xfrm flipH="1">
            <a:off x="814388" y="4257675"/>
            <a:ext cx="1111250" cy="477838"/>
            <a:chOff x="4433" y="321"/>
            <a:chExt cx="700" cy="301"/>
          </a:xfrm>
        </p:grpSpPr>
        <p:sp>
          <p:nvSpPr>
            <p:cNvPr id="33876" name="Rectangle 2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33877" name="Text Box 3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Activity</a:t>
              </a:r>
            </a:p>
          </p:txBody>
        </p:sp>
      </p:grpSp>
      <p:grpSp>
        <p:nvGrpSpPr>
          <p:cNvPr id="33800" name="Group 31"/>
          <p:cNvGrpSpPr>
            <a:grpSpLocks/>
          </p:cNvGrpSpPr>
          <p:nvPr/>
        </p:nvGrpSpPr>
        <p:grpSpPr bwMode="auto">
          <a:xfrm>
            <a:off x="3916363" y="5022850"/>
            <a:ext cx="989012" cy="425450"/>
            <a:chOff x="3501" y="1545"/>
            <a:chExt cx="700" cy="301"/>
          </a:xfrm>
        </p:grpSpPr>
        <p:sp>
          <p:nvSpPr>
            <p:cNvPr id="33874" name="Rectangle 32"/>
            <p:cNvSpPr>
              <a:spLocks noChangeArrowheads="1"/>
            </p:cNvSpPr>
            <p:nvPr/>
          </p:nvSpPr>
          <p:spPr bwMode="auto">
            <a:xfrm flipH="1">
              <a:off x="3501" y="1545"/>
              <a:ext cx="700" cy="301"/>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33875" name="Text Box 33"/>
            <p:cNvSpPr txBox="1">
              <a:spLocks noChangeArrowheads="1"/>
            </p:cNvSpPr>
            <p:nvPr/>
          </p:nvSpPr>
          <p:spPr bwMode="auto">
            <a:xfrm flipH="1">
              <a:off x="3516" y="1618"/>
              <a:ext cx="673"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tx1"/>
                  </a:solidFill>
                </a:rPr>
                <a:t>Policy</a:t>
              </a:r>
            </a:p>
          </p:txBody>
        </p:sp>
      </p:grpSp>
      <p:grpSp>
        <p:nvGrpSpPr>
          <p:cNvPr id="33801" name="Group 34"/>
          <p:cNvGrpSpPr>
            <a:grpSpLocks/>
          </p:cNvGrpSpPr>
          <p:nvPr/>
        </p:nvGrpSpPr>
        <p:grpSpPr bwMode="auto">
          <a:xfrm flipH="1">
            <a:off x="2274888" y="5546725"/>
            <a:ext cx="1111250" cy="477838"/>
            <a:chOff x="4433" y="321"/>
            <a:chExt cx="700" cy="301"/>
          </a:xfrm>
        </p:grpSpPr>
        <p:sp>
          <p:nvSpPr>
            <p:cNvPr id="33872" name="Rectangle 3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33873" name="Text Box 3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Job</a:t>
              </a:r>
            </a:p>
          </p:txBody>
        </p:sp>
      </p:grpSp>
      <p:grpSp>
        <p:nvGrpSpPr>
          <p:cNvPr id="33802" name="Group 37"/>
          <p:cNvGrpSpPr>
            <a:grpSpLocks/>
          </p:cNvGrpSpPr>
          <p:nvPr/>
        </p:nvGrpSpPr>
        <p:grpSpPr bwMode="auto">
          <a:xfrm>
            <a:off x="603250" y="1087438"/>
            <a:ext cx="1960563" cy="1003300"/>
            <a:chOff x="427" y="687"/>
            <a:chExt cx="1235" cy="632"/>
          </a:xfrm>
        </p:grpSpPr>
        <p:grpSp>
          <p:nvGrpSpPr>
            <p:cNvPr id="33865" name="Group 38"/>
            <p:cNvGrpSpPr>
              <a:grpSpLocks/>
            </p:cNvGrpSpPr>
            <p:nvPr/>
          </p:nvGrpSpPr>
          <p:grpSpPr bwMode="auto">
            <a:xfrm flipH="1">
              <a:off x="971" y="732"/>
              <a:ext cx="634" cy="301"/>
              <a:chOff x="0" y="2816"/>
              <a:chExt cx="634" cy="301"/>
            </a:xfrm>
          </p:grpSpPr>
          <p:sp>
            <p:nvSpPr>
              <p:cNvPr id="33870" name="Rectangle 39"/>
              <p:cNvSpPr>
                <a:spLocks noChangeArrowheads="1"/>
              </p:cNvSpPr>
              <p:nvPr/>
            </p:nvSpPr>
            <p:spPr bwMode="auto">
              <a:xfrm>
                <a:off x="0" y="2816"/>
                <a:ext cx="634"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33871" name="Text Box 40"/>
              <p:cNvSpPr txBox="1">
                <a:spLocks noChangeArrowheads="1"/>
              </p:cNvSpPr>
              <p:nvPr/>
            </p:nvSpPr>
            <p:spPr bwMode="auto">
              <a:xfrm>
                <a:off x="18" y="2889"/>
                <a:ext cx="598" cy="154"/>
              </a:xfrm>
              <a:prstGeom prst="rect">
                <a:avLst/>
              </a:prstGeom>
              <a:solidFill>
                <a:srgbClr val="CCCCFF"/>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Group</a:t>
                </a:r>
              </a:p>
            </p:txBody>
          </p:sp>
        </p:grpSp>
        <p:grpSp>
          <p:nvGrpSpPr>
            <p:cNvPr id="33866" name="Group 41"/>
            <p:cNvGrpSpPr>
              <a:grpSpLocks/>
            </p:cNvGrpSpPr>
            <p:nvPr/>
          </p:nvGrpSpPr>
          <p:grpSpPr bwMode="auto">
            <a:xfrm flipH="1">
              <a:off x="479" y="970"/>
              <a:ext cx="634" cy="301"/>
              <a:chOff x="0" y="2816"/>
              <a:chExt cx="634" cy="301"/>
            </a:xfrm>
          </p:grpSpPr>
          <p:sp>
            <p:nvSpPr>
              <p:cNvPr id="33868" name="Rectangle 42"/>
              <p:cNvSpPr>
                <a:spLocks noChangeArrowheads="1"/>
              </p:cNvSpPr>
              <p:nvPr/>
            </p:nvSpPr>
            <p:spPr bwMode="auto">
              <a:xfrm>
                <a:off x="0" y="2816"/>
                <a:ext cx="634"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33869" name="Text Box 43"/>
              <p:cNvSpPr txBox="1">
                <a:spLocks noChangeArrowheads="1"/>
              </p:cNvSpPr>
              <p:nvPr/>
            </p:nvSpPr>
            <p:spPr bwMode="auto">
              <a:xfrm>
                <a:off x="18" y="2889"/>
                <a:ext cx="598" cy="154"/>
              </a:xfrm>
              <a:prstGeom prst="rect">
                <a:avLst/>
              </a:prstGeom>
              <a:solidFill>
                <a:srgbClr val="CCCCFF"/>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User</a:t>
                </a:r>
              </a:p>
            </p:txBody>
          </p:sp>
        </p:grpSp>
        <p:sp>
          <p:nvSpPr>
            <p:cNvPr id="33867" name="Rectangle 44"/>
            <p:cNvSpPr>
              <a:spLocks noChangeArrowheads="1"/>
            </p:cNvSpPr>
            <p:nvPr/>
          </p:nvSpPr>
          <p:spPr bwMode="auto">
            <a:xfrm>
              <a:off x="427" y="687"/>
              <a:ext cx="1235" cy="632"/>
            </a:xfrm>
            <a:prstGeom prst="rect">
              <a:avLst/>
            </a:prstGeom>
            <a:noFill/>
            <a:ln w="12700" algn="ctr">
              <a:solidFill>
                <a:schemeClr val="bg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sp>
        <p:nvSpPr>
          <p:cNvPr id="33803" name="Line 45"/>
          <p:cNvSpPr>
            <a:spLocks noChangeShapeType="1"/>
          </p:cNvSpPr>
          <p:nvPr/>
        </p:nvSpPr>
        <p:spPr bwMode="auto">
          <a:xfrm>
            <a:off x="968375" y="1268413"/>
            <a:ext cx="49530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3804" name="Line 46"/>
          <p:cNvSpPr>
            <a:spLocks noChangeShapeType="1"/>
          </p:cNvSpPr>
          <p:nvPr/>
        </p:nvSpPr>
        <p:spPr bwMode="auto">
          <a:xfrm>
            <a:off x="968375" y="1268413"/>
            <a:ext cx="0" cy="2667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3805" name="Line 47"/>
          <p:cNvSpPr>
            <a:spLocks noChangeShapeType="1"/>
          </p:cNvSpPr>
          <p:nvPr/>
        </p:nvSpPr>
        <p:spPr bwMode="auto">
          <a:xfrm flipH="1">
            <a:off x="887413" y="1435100"/>
            <a:ext cx="80962" cy="100013"/>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3806" name="Line 48"/>
          <p:cNvSpPr>
            <a:spLocks noChangeShapeType="1"/>
          </p:cNvSpPr>
          <p:nvPr/>
        </p:nvSpPr>
        <p:spPr bwMode="auto">
          <a:xfrm>
            <a:off x="968375" y="1435100"/>
            <a:ext cx="85725" cy="100013"/>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3807" name="Line 49"/>
          <p:cNvSpPr>
            <a:spLocks noChangeShapeType="1"/>
          </p:cNvSpPr>
          <p:nvPr/>
        </p:nvSpPr>
        <p:spPr bwMode="auto">
          <a:xfrm flipV="1">
            <a:off x="1363663" y="1192213"/>
            <a:ext cx="100012" cy="71437"/>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3808" name="Line 50"/>
          <p:cNvSpPr>
            <a:spLocks noChangeShapeType="1"/>
          </p:cNvSpPr>
          <p:nvPr/>
        </p:nvSpPr>
        <p:spPr bwMode="auto">
          <a:xfrm>
            <a:off x="1363663" y="1263650"/>
            <a:ext cx="104775" cy="80963"/>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3809" name="Line 51"/>
          <p:cNvSpPr>
            <a:spLocks noChangeShapeType="1"/>
          </p:cNvSpPr>
          <p:nvPr/>
        </p:nvSpPr>
        <p:spPr bwMode="auto">
          <a:xfrm flipV="1">
            <a:off x="4916488" y="4606925"/>
            <a:ext cx="2778125" cy="6175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3810" name="Line 52"/>
          <p:cNvSpPr>
            <a:spLocks noChangeShapeType="1"/>
          </p:cNvSpPr>
          <p:nvPr/>
        </p:nvSpPr>
        <p:spPr bwMode="auto">
          <a:xfrm flipH="1" flipV="1">
            <a:off x="4916488" y="5094288"/>
            <a:ext cx="190500" cy="84137"/>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3811" name="Line 53"/>
          <p:cNvSpPr>
            <a:spLocks noChangeShapeType="1"/>
          </p:cNvSpPr>
          <p:nvPr/>
        </p:nvSpPr>
        <p:spPr bwMode="auto">
          <a:xfrm flipH="1">
            <a:off x="4916488" y="5178425"/>
            <a:ext cx="190500" cy="17780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3812" name="Line 79"/>
          <p:cNvSpPr>
            <a:spLocks noChangeShapeType="1"/>
          </p:cNvSpPr>
          <p:nvPr/>
        </p:nvSpPr>
        <p:spPr bwMode="auto">
          <a:xfrm flipV="1">
            <a:off x="2505075" y="2825750"/>
            <a:ext cx="0" cy="2708275"/>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3813" name="Line 80"/>
          <p:cNvSpPr>
            <a:spLocks noChangeShapeType="1"/>
          </p:cNvSpPr>
          <p:nvPr/>
        </p:nvSpPr>
        <p:spPr bwMode="auto">
          <a:xfrm flipH="1">
            <a:off x="2814638" y="5106988"/>
            <a:ext cx="109220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3814" name="Line 81"/>
          <p:cNvSpPr>
            <a:spLocks noChangeShapeType="1"/>
          </p:cNvSpPr>
          <p:nvPr/>
        </p:nvSpPr>
        <p:spPr bwMode="auto">
          <a:xfrm flipV="1">
            <a:off x="2819400" y="2814638"/>
            <a:ext cx="0" cy="22923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3815" name="Line 82"/>
          <p:cNvSpPr>
            <a:spLocks noChangeShapeType="1"/>
          </p:cNvSpPr>
          <p:nvPr/>
        </p:nvSpPr>
        <p:spPr bwMode="auto">
          <a:xfrm flipH="1">
            <a:off x="3146425" y="3657600"/>
            <a:ext cx="606425"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3816" name="Line 83"/>
          <p:cNvSpPr>
            <a:spLocks noChangeShapeType="1"/>
          </p:cNvSpPr>
          <p:nvPr/>
        </p:nvSpPr>
        <p:spPr bwMode="auto">
          <a:xfrm flipV="1">
            <a:off x="3146425" y="2814638"/>
            <a:ext cx="0" cy="84296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3817" name="Group 84"/>
          <p:cNvGrpSpPr>
            <a:grpSpLocks/>
          </p:cNvGrpSpPr>
          <p:nvPr/>
        </p:nvGrpSpPr>
        <p:grpSpPr bwMode="auto">
          <a:xfrm flipV="1">
            <a:off x="2397125" y="2820988"/>
            <a:ext cx="215900" cy="160337"/>
            <a:chOff x="1672" y="2300"/>
            <a:chExt cx="188" cy="108"/>
          </a:xfrm>
        </p:grpSpPr>
        <p:sp>
          <p:nvSpPr>
            <p:cNvPr id="33863" name="Line 85"/>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3864" name="Line 86"/>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33818" name="Group 87"/>
          <p:cNvGrpSpPr>
            <a:grpSpLocks/>
          </p:cNvGrpSpPr>
          <p:nvPr/>
        </p:nvGrpSpPr>
        <p:grpSpPr bwMode="auto">
          <a:xfrm flipV="1">
            <a:off x="2708275" y="2820988"/>
            <a:ext cx="215900" cy="160337"/>
            <a:chOff x="1672" y="2300"/>
            <a:chExt cx="188" cy="108"/>
          </a:xfrm>
        </p:grpSpPr>
        <p:sp>
          <p:nvSpPr>
            <p:cNvPr id="33861" name="Line 88"/>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3862" name="Line 89"/>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33819" name="Group 90"/>
          <p:cNvGrpSpPr>
            <a:grpSpLocks/>
          </p:cNvGrpSpPr>
          <p:nvPr/>
        </p:nvGrpSpPr>
        <p:grpSpPr bwMode="auto">
          <a:xfrm flipV="1">
            <a:off x="3038475" y="2820988"/>
            <a:ext cx="215900" cy="160337"/>
            <a:chOff x="1672" y="2300"/>
            <a:chExt cx="188" cy="108"/>
          </a:xfrm>
        </p:grpSpPr>
        <p:sp>
          <p:nvSpPr>
            <p:cNvPr id="33859" name="Line 91"/>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3860" name="Line 92"/>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33820" name="Line 93"/>
          <p:cNvSpPr>
            <a:spLocks noChangeShapeType="1"/>
          </p:cNvSpPr>
          <p:nvPr/>
        </p:nvSpPr>
        <p:spPr bwMode="auto">
          <a:xfrm>
            <a:off x="2565400" y="1371600"/>
            <a:ext cx="42545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3821" name="Line 94"/>
          <p:cNvSpPr>
            <a:spLocks noChangeShapeType="1"/>
          </p:cNvSpPr>
          <p:nvPr/>
        </p:nvSpPr>
        <p:spPr bwMode="auto">
          <a:xfrm>
            <a:off x="2990850" y="1371600"/>
            <a:ext cx="0" cy="9588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3822" name="Group 95"/>
          <p:cNvGrpSpPr>
            <a:grpSpLocks/>
          </p:cNvGrpSpPr>
          <p:nvPr/>
        </p:nvGrpSpPr>
        <p:grpSpPr bwMode="auto">
          <a:xfrm>
            <a:off x="2879725" y="2168525"/>
            <a:ext cx="215900" cy="160338"/>
            <a:chOff x="1672" y="2300"/>
            <a:chExt cx="188" cy="108"/>
          </a:xfrm>
        </p:grpSpPr>
        <p:sp>
          <p:nvSpPr>
            <p:cNvPr id="33857" name="Line 96"/>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3858" name="Line 97"/>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33823" name="Line 98"/>
          <p:cNvSpPr>
            <a:spLocks noChangeShapeType="1"/>
          </p:cNvSpPr>
          <p:nvPr/>
        </p:nvSpPr>
        <p:spPr bwMode="auto">
          <a:xfrm flipH="1">
            <a:off x="1377950" y="5794375"/>
            <a:ext cx="890588"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3824" name="Line 99"/>
          <p:cNvSpPr>
            <a:spLocks noChangeShapeType="1"/>
          </p:cNvSpPr>
          <p:nvPr/>
        </p:nvSpPr>
        <p:spPr bwMode="auto">
          <a:xfrm flipV="1">
            <a:off x="1377950" y="4737100"/>
            <a:ext cx="0" cy="1057275"/>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3825" name="Group 100"/>
          <p:cNvGrpSpPr>
            <a:grpSpLocks/>
          </p:cNvGrpSpPr>
          <p:nvPr/>
        </p:nvGrpSpPr>
        <p:grpSpPr bwMode="auto">
          <a:xfrm flipV="1">
            <a:off x="1277938" y="4730750"/>
            <a:ext cx="215900" cy="160338"/>
            <a:chOff x="1672" y="2300"/>
            <a:chExt cx="188" cy="108"/>
          </a:xfrm>
        </p:grpSpPr>
        <p:sp>
          <p:nvSpPr>
            <p:cNvPr id="33855" name="Line 101"/>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3856" name="Line 102"/>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33826" name="Line 103"/>
          <p:cNvSpPr>
            <a:spLocks noChangeShapeType="1"/>
          </p:cNvSpPr>
          <p:nvPr/>
        </p:nvSpPr>
        <p:spPr bwMode="auto">
          <a:xfrm>
            <a:off x="1385888" y="2105025"/>
            <a:ext cx="0" cy="213518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3827" name="Group 104"/>
          <p:cNvGrpSpPr>
            <a:grpSpLocks/>
          </p:cNvGrpSpPr>
          <p:nvPr/>
        </p:nvGrpSpPr>
        <p:grpSpPr bwMode="auto">
          <a:xfrm>
            <a:off x="1274763" y="4078288"/>
            <a:ext cx="215900" cy="160337"/>
            <a:chOff x="1672" y="2300"/>
            <a:chExt cx="188" cy="108"/>
          </a:xfrm>
        </p:grpSpPr>
        <p:sp>
          <p:nvSpPr>
            <p:cNvPr id="33853" name="Line 105"/>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3854" name="Line 106"/>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33828" name="Group 107"/>
          <p:cNvGrpSpPr>
            <a:grpSpLocks/>
          </p:cNvGrpSpPr>
          <p:nvPr/>
        </p:nvGrpSpPr>
        <p:grpSpPr bwMode="auto">
          <a:xfrm>
            <a:off x="2868613" y="5368925"/>
            <a:ext cx="298450" cy="171450"/>
            <a:chOff x="1672" y="2300"/>
            <a:chExt cx="188" cy="108"/>
          </a:xfrm>
        </p:grpSpPr>
        <p:sp>
          <p:nvSpPr>
            <p:cNvPr id="33851" name="Line 108"/>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3852" name="Line 109"/>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33829" name="Line 110"/>
          <p:cNvSpPr>
            <a:spLocks noChangeShapeType="1"/>
          </p:cNvSpPr>
          <p:nvPr/>
        </p:nvSpPr>
        <p:spPr bwMode="auto">
          <a:xfrm flipV="1">
            <a:off x="3014663" y="5281613"/>
            <a:ext cx="0" cy="26511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3830" name="Line 111"/>
          <p:cNvSpPr>
            <a:spLocks noChangeShapeType="1"/>
          </p:cNvSpPr>
          <p:nvPr/>
        </p:nvSpPr>
        <p:spPr bwMode="auto">
          <a:xfrm>
            <a:off x="3016250" y="5276850"/>
            <a:ext cx="885825"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3831" name="Line 112"/>
          <p:cNvSpPr>
            <a:spLocks noChangeShapeType="1"/>
          </p:cNvSpPr>
          <p:nvPr/>
        </p:nvSpPr>
        <p:spPr bwMode="auto">
          <a:xfrm>
            <a:off x="4414838" y="4003675"/>
            <a:ext cx="0" cy="1008063"/>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3832" name="Group 113"/>
          <p:cNvGrpSpPr>
            <a:grpSpLocks/>
          </p:cNvGrpSpPr>
          <p:nvPr/>
        </p:nvGrpSpPr>
        <p:grpSpPr bwMode="auto">
          <a:xfrm>
            <a:off x="4303713" y="4849813"/>
            <a:ext cx="215900" cy="160337"/>
            <a:chOff x="1672" y="2300"/>
            <a:chExt cx="188" cy="108"/>
          </a:xfrm>
        </p:grpSpPr>
        <p:sp>
          <p:nvSpPr>
            <p:cNvPr id="33849" name="Line 114"/>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3850" name="Line 115"/>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33833" name="Line 116"/>
          <p:cNvSpPr>
            <a:spLocks noChangeShapeType="1"/>
          </p:cNvSpPr>
          <p:nvPr/>
        </p:nvSpPr>
        <p:spPr bwMode="auto">
          <a:xfrm>
            <a:off x="4411663" y="5451475"/>
            <a:ext cx="0" cy="639763"/>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3834" name="Group 117"/>
          <p:cNvGrpSpPr>
            <a:grpSpLocks/>
          </p:cNvGrpSpPr>
          <p:nvPr/>
        </p:nvGrpSpPr>
        <p:grpSpPr bwMode="auto">
          <a:xfrm>
            <a:off x="4300538" y="5929313"/>
            <a:ext cx="215900" cy="160337"/>
            <a:chOff x="1672" y="2300"/>
            <a:chExt cx="188" cy="108"/>
          </a:xfrm>
        </p:grpSpPr>
        <p:sp>
          <p:nvSpPr>
            <p:cNvPr id="33847" name="Line 118"/>
            <p:cNvSpPr>
              <a:spLocks noChangeShapeType="1"/>
            </p:cNvSpPr>
            <p:nvPr/>
          </p:nvSpPr>
          <p:spPr bwMode="auto">
            <a:xfrm flipH="1">
              <a:off x="1672" y="2300"/>
              <a:ext cx="96" cy="108"/>
            </a:xfrm>
            <a:prstGeom prst="line">
              <a:avLst/>
            </a:prstGeom>
            <a:noFill/>
            <a:ln w="12700">
              <a:solidFill>
                <a:schemeClr val="bg1"/>
              </a:solidFill>
              <a:prstDash val="dash"/>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3848" name="Line 119"/>
            <p:cNvSpPr>
              <a:spLocks noChangeShapeType="1"/>
            </p:cNvSpPr>
            <p:nvPr/>
          </p:nvSpPr>
          <p:spPr bwMode="auto">
            <a:xfrm>
              <a:off x="1764" y="2300"/>
              <a:ext cx="96" cy="108"/>
            </a:xfrm>
            <a:prstGeom prst="line">
              <a:avLst/>
            </a:prstGeom>
            <a:noFill/>
            <a:ln w="12700">
              <a:solidFill>
                <a:schemeClr val="bg1"/>
              </a:solidFill>
              <a:prstDash val="dash"/>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33835" name="Text Box 120"/>
          <p:cNvSpPr txBox="1">
            <a:spLocks noChangeArrowheads="1"/>
          </p:cNvSpPr>
          <p:nvPr/>
        </p:nvSpPr>
        <p:spPr bwMode="auto">
          <a:xfrm>
            <a:off x="3987800" y="6067425"/>
            <a:ext cx="852488" cy="42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rgbClr val="C0C0C0"/>
                </a:solidFill>
              </a:rPr>
              <a:t>Policy</a:t>
            </a:r>
            <a:br>
              <a:rPr lang="en-US" sz="1400">
                <a:solidFill>
                  <a:srgbClr val="C0C0C0"/>
                </a:solidFill>
              </a:rPr>
            </a:br>
            <a:r>
              <a:rPr lang="en-US" sz="1400">
                <a:solidFill>
                  <a:srgbClr val="C0C0C0"/>
                </a:solidFill>
              </a:rPr>
              <a:t>Period</a:t>
            </a:r>
          </a:p>
        </p:txBody>
      </p:sp>
      <p:sp>
        <p:nvSpPr>
          <p:cNvPr id="33836" name="Line 121"/>
          <p:cNvSpPr>
            <a:spLocks noChangeShapeType="1"/>
          </p:cNvSpPr>
          <p:nvPr/>
        </p:nvSpPr>
        <p:spPr bwMode="auto">
          <a:xfrm>
            <a:off x="1924050" y="4476750"/>
            <a:ext cx="2065338"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3837" name="Line 122"/>
          <p:cNvSpPr>
            <a:spLocks noChangeShapeType="1"/>
          </p:cNvSpPr>
          <p:nvPr/>
        </p:nvSpPr>
        <p:spPr bwMode="auto">
          <a:xfrm flipV="1">
            <a:off x="3989388" y="4002088"/>
            <a:ext cx="0" cy="47466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3838" name="Group 123"/>
          <p:cNvGrpSpPr>
            <a:grpSpLocks/>
          </p:cNvGrpSpPr>
          <p:nvPr/>
        </p:nvGrpSpPr>
        <p:grpSpPr bwMode="auto">
          <a:xfrm rot="5400000" flipH="1">
            <a:off x="1866900" y="4376738"/>
            <a:ext cx="298450" cy="171450"/>
            <a:chOff x="1672" y="2300"/>
            <a:chExt cx="188" cy="108"/>
          </a:xfrm>
        </p:grpSpPr>
        <p:sp>
          <p:nvSpPr>
            <p:cNvPr id="33845" name="Line 124"/>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3846" name="Line 125"/>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33839" name="Line 126"/>
          <p:cNvSpPr>
            <a:spLocks noChangeShapeType="1"/>
          </p:cNvSpPr>
          <p:nvPr/>
        </p:nvSpPr>
        <p:spPr bwMode="auto">
          <a:xfrm>
            <a:off x="8270875" y="3762375"/>
            <a:ext cx="0" cy="4143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3840" name="Group 127"/>
          <p:cNvGrpSpPr>
            <a:grpSpLocks/>
          </p:cNvGrpSpPr>
          <p:nvPr/>
        </p:nvGrpSpPr>
        <p:grpSpPr bwMode="auto">
          <a:xfrm>
            <a:off x="8159750" y="4014788"/>
            <a:ext cx="215900" cy="160337"/>
            <a:chOff x="1672" y="2300"/>
            <a:chExt cx="188" cy="108"/>
          </a:xfrm>
        </p:grpSpPr>
        <p:sp>
          <p:nvSpPr>
            <p:cNvPr id="33843" name="Line 128"/>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3844" name="Line 129"/>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33841" name="Rectangle 135"/>
          <p:cNvSpPr>
            <a:spLocks noChangeArrowheads="1"/>
          </p:cNvSpPr>
          <p:nvPr/>
        </p:nvSpPr>
        <p:spPr bwMode="auto">
          <a:xfrm>
            <a:off x="4048125" y="749300"/>
            <a:ext cx="4848225" cy="2389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marL="457200" indent="-457200" algn="l" eaLnBrk="0" hangingPunct="0">
              <a:spcBef>
                <a:spcPct val="40000"/>
              </a:spcBef>
              <a:spcAft>
                <a:spcPct val="0"/>
              </a:spcAft>
              <a:buClr>
                <a:srgbClr val="0146AD"/>
              </a:buClr>
              <a:buFont typeface="Wingdings 3" pitchFamily="18" charset="2"/>
              <a:buAutoNum type="arabicPeriod" startAt="5"/>
            </a:pPr>
            <a:r>
              <a:rPr lang="en-US" sz="2400" b="0" dirty="0">
                <a:solidFill>
                  <a:schemeClr val="bg1"/>
                </a:solidFill>
              </a:rPr>
              <a:t>What is the purpose of the </a:t>
            </a:r>
            <a:r>
              <a:rPr lang="en-US" sz="2400" b="0" dirty="0" err="1">
                <a:solidFill>
                  <a:schemeClr val="bg1"/>
                </a:solidFill>
              </a:rPr>
              <a:t>UserRoleAssignment</a:t>
            </a:r>
            <a:r>
              <a:rPr lang="en-US" sz="2400" b="0" dirty="0">
                <a:solidFill>
                  <a:schemeClr val="bg1"/>
                </a:solidFill>
              </a:rPr>
              <a:t> entity?</a:t>
            </a:r>
          </a:p>
          <a:p>
            <a:pPr marL="457200" indent="-457200" algn="l" eaLnBrk="0" hangingPunct="0">
              <a:spcBef>
                <a:spcPct val="40000"/>
              </a:spcBef>
              <a:spcAft>
                <a:spcPct val="0"/>
              </a:spcAft>
              <a:buClr>
                <a:srgbClr val="0146AD"/>
              </a:buClr>
              <a:buFont typeface="Wingdings 3" pitchFamily="18" charset="2"/>
              <a:buAutoNum type="arabicPeriod" startAt="5"/>
            </a:pPr>
            <a:r>
              <a:rPr lang="en-US" sz="2400" b="0" dirty="0">
                <a:solidFill>
                  <a:schemeClr val="bg1"/>
                </a:solidFill>
              </a:rPr>
              <a:t>Why does Activity connect directly to User and Group (without passing through </a:t>
            </a:r>
            <a:r>
              <a:rPr lang="en-US" sz="2400" b="0" dirty="0" err="1">
                <a:solidFill>
                  <a:schemeClr val="bg1"/>
                </a:solidFill>
              </a:rPr>
              <a:t>UserRoleAssignment</a:t>
            </a:r>
            <a:r>
              <a:rPr lang="en-US" sz="2400" b="0" dirty="0">
                <a:solidFill>
                  <a:schemeClr val="bg1"/>
                </a:solidFill>
              </a:rPr>
              <a:t>?</a:t>
            </a:r>
          </a:p>
        </p:txBody>
      </p:sp>
      <p:sp>
        <p:nvSpPr>
          <p:cNvPr id="33842" name="Rectangle 136"/>
          <p:cNvSpPr>
            <a:spLocks noChangeArrowheads="1"/>
          </p:cNvSpPr>
          <p:nvPr/>
        </p:nvSpPr>
        <p:spPr bwMode="auto">
          <a:xfrm>
            <a:off x="5221288" y="5289550"/>
            <a:ext cx="3763962" cy="1319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marL="457200" indent="-457200" algn="l" eaLnBrk="0" hangingPunct="0">
              <a:spcBef>
                <a:spcPct val="40000"/>
              </a:spcBef>
              <a:spcAft>
                <a:spcPct val="0"/>
              </a:spcAft>
              <a:buClr>
                <a:srgbClr val="0146AD"/>
              </a:buClr>
              <a:buFont typeface="Wingdings 3" pitchFamily="18" charset="2"/>
              <a:buAutoNum type="arabicPeriod" startAt="7"/>
            </a:pPr>
            <a:r>
              <a:rPr lang="en-US" sz="2400" b="0">
                <a:solidFill>
                  <a:schemeClr val="bg1"/>
                </a:solidFill>
              </a:rPr>
              <a:t>What types of organizations are stored in Organization?</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xmlns="" val="119069411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Lesson objectives</a:t>
            </a:r>
          </a:p>
        </p:txBody>
      </p:sp>
      <p:sp>
        <p:nvSpPr>
          <p:cNvPr id="4099"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eaLnBrk="1" hangingPunct="1"/>
            <a:r>
              <a:rPr lang="en-US" dirty="0" smtClean="0"/>
              <a:t>Describe the major entities of the PolicyCenter data model and their relationships</a:t>
            </a:r>
          </a:p>
        </p:txBody>
      </p:sp>
      <p:sp>
        <p:nvSpPr>
          <p:cNvPr id="4100"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outline</a:t>
            </a:r>
          </a:p>
        </p:txBody>
      </p:sp>
      <p:sp>
        <p:nvSpPr>
          <p:cNvPr id="5123" name="Rectangle 3"/>
          <p:cNvSpPr>
            <a:spLocks noGrp="1" noChangeArrowheads="1"/>
          </p:cNvSpPr>
          <p:nvPr>
            <p:ph idx="1"/>
          </p:nvPr>
        </p:nvSpPr>
        <p:spPr bwMode="gray"/>
        <p:txBody>
          <a:bodyPr/>
          <a:lstStyle/>
          <a:p>
            <a:pPr>
              <a:lnSpc>
                <a:spcPct val="150000"/>
              </a:lnSpc>
              <a:buFont typeface="Arial" charset="0"/>
              <a:buChar char="•"/>
            </a:pPr>
            <a:r>
              <a:rPr lang="en-US" sz="2800" dirty="0" smtClean="0"/>
              <a:t>PolicyCenter data model</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3"/>
          <p:cNvSpPr>
            <a:spLocks noChangeArrowheads="1"/>
          </p:cNvSpPr>
          <p:nvPr/>
        </p:nvSpPr>
        <p:spPr bwMode="auto">
          <a:xfrm>
            <a:off x="495300" y="1187450"/>
            <a:ext cx="2128838" cy="1924050"/>
          </a:xfrm>
          <a:prstGeom prst="rect">
            <a:avLst/>
          </a:prstGeom>
          <a:noFill/>
          <a:ln w="28575" algn="ctr">
            <a:solidFill>
              <a:srgbClr val="FF99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6147" name="Text Box 51"/>
          <p:cNvSpPr txBox="1">
            <a:spLocks noChangeArrowheads="1"/>
          </p:cNvSpPr>
          <p:nvPr/>
        </p:nvSpPr>
        <p:spPr bwMode="auto">
          <a:xfrm>
            <a:off x="1666875" y="1592263"/>
            <a:ext cx="79375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User</a:t>
            </a:r>
            <a:br>
              <a:rPr lang="en-US" sz="1800">
                <a:solidFill>
                  <a:schemeClr val="hlink"/>
                </a:solidFill>
              </a:rPr>
            </a:br>
            <a:r>
              <a:rPr lang="en-US" sz="1800">
                <a:solidFill>
                  <a:schemeClr val="hlink"/>
                </a:solidFill>
              </a:rPr>
              <a:t>Inter.</a:t>
            </a:r>
          </a:p>
        </p:txBody>
      </p:sp>
      <p:sp>
        <p:nvSpPr>
          <p:cNvPr id="6148" name="Text Box 52"/>
          <p:cNvSpPr txBox="1">
            <a:spLocks noChangeArrowheads="1"/>
          </p:cNvSpPr>
          <p:nvPr/>
        </p:nvSpPr>
        <p:spPr bwMode="auto">
          <a:xfrm>
            <a:off x="1666875" y="2333625"/>
            <a:ext cx="79375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Int.</a:t>
            </a:r>
            <a:br>
              <a:rPr lang="en-US" sz="1800">
                <a:solidFill>
                  <a:schemeClr val="hlink"/>
                </a:solidFill>
              </a:rPr>
            </a:br>
            <a:r>
              <a:rPr lang="en-US" sz="1800">
                <a:solidFill>
                  <a:schemeClr val="hlink"/>
                </a:solidFill>
              </a:rPr>
              <a:t>APIs</a:t>
            </a:r>
          </a:p>
        </p:txBody>
      </p:sp>
      <p:sp>
        <p:nvSpPr>
          <p:cNvPr id="6149" name="Text Box 53"/>
          <p:cNvSpPr txBox="1">
            <a:spLocks noChangeArrowheads="1"/>
          </p:cNvSpPr>
          <p:nvPr/>
        </p:nvSpPr>
        <p:spPr bwMode="auto">
          <a:xfrm>
            <a:off x="642938" y="2333625"/>
            <a:ext cx="79375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Bus.</a:t>
            </a:r>
            <a:br>
              <a:rPr lang="en-US" sz="1800">
                <a:solidFill>
                  <a:schemeClr val="hlink"/>
                </a:solidFill>
              </a:rPr>
            </a:br>
            <a:r>
              <a:rPr lang="en-US" sz="1800">
                <a:solidFill>
                  <a:schemeClr val="hlink"/>
                </a:solidFill>
              </a:rPr>
              <a:t>Rules</a:t>
            </a:r>
          </a:p>
        </p:txBody>
      </p:sp>
      <p:sp>
        <p:nvSpPr>
          <p:cNvPr id="6150" name="Text Box 44"/>
          <p:cNvSpPr txBox="1">
            <a:spLocks noChangeArrowheads="1"/>
          </p:cNvSpPr>
          <p:nvPr/>
        </p:nvSpPr>
        <p:spPr bwMode="auto">
          <a:xfrm>
            <a:off x="608013" y="1157288"/>
            <a:ext cx="18843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PolicyCenter</a:t>
            </a:r>
          </a:p>
        </p:txBody>
      </p:sp>
      <p:sp>
        <p:nvSpPr>
          <p:cNvPr id="6151" name="Rectangle 46"/>
          <p:cNvSpPr>
            <a:spLocks noChangeArrowheads="1"/>
          </p:cNvSpPr>
          <p:nvPr/>
        </p:nvSpPr>
        <p:spPr bwMode="auto">
          <a:xfrm>
            <a:off x="1608138" y="1546225"/>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6152" name="Rectangle 47"/>
          <p:cNvSpPr>
            <a:spLocks noChangeArrowheads="1"/>
          </p:cNvSpPr>
          <p:nvPr/>
        </p:nvSpPr>
        <p:spPr bwMode="auto">
          <a:xfrm>
            <a:off x="1598613" y="2286000"/>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6153" name="Rectangle 48"/>
          <p:cNvSpPr>
            <a:spLocks noChangeArrowheads="1"/>
          </p:cNvSpPr>
          <p:nvPr/>
        </p:nvSpPr>
        <p:spPr bwMode="auto">
          <a:xfrm>
            <a:off x="574675" y="2286000"/>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6154" name="Rectangle 12"/>
          <p:cNvSpPr>
            <a:spLocks noChangeArrowheads="1"/>
          </p:cNvSpPr>
          <p:nvPr/>
        </p:nvSpPr>
        <p:spPr bwMode="auto">
          <a:xfrm>
            <a:off x="520700" y="3562350"/>
            <a:ext cx="8197850" cy="1798638"/>
          </a:xfrm>
          <a:prstGeom prst="rect">
            <a:avLst/>
          </a:prstGeom>
          <a:noFill/>
          <a:ln w="28575" algn="ctr">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6155" name="Rectangle 13"/>
          <p:cNvSpPr>
            <a:spLocks noGrp="1" noChangeArrowheads="1"/>
          </p:cNvSpPr>
          <p:nvPr>
            <p:ph type="title"/>
          </p:nvPr>
        </p:nvSpPr>
        <p:spPr/>
        <p:txBody>
          <a:bodyPr/>
          <a:lstStyle/>
          <a:p>
            <a:pPr eaLnBrk="1" hangingPunct="1"/>
            <a:r>
              <a:rPr lang="en-US" smtClean="0"/>
              <a:t>PolicyCenter data model</a:t>
            </a:r>
          </a:p>
        </p:txBody>
      </p:sp>
      <p:sp>
        <p:nvSpPr>
          <p:cNvPr id="6156" name="Rectangle 56"/>
          <p:cNvSpPr>
            <a:spLocks noGrp="1" noChangeArrowheads="1"/>
          </p:cNvSpPr>
          <p:nvPr>
            <p:ph idx="1"/>
          </p:nvPr>
        </p:nvSpPr>
        <p:spPr>
          <a:xfrm>
            <a:off x="2817813" y="914400"/>
            <a:ext cx="6008687" cy="5486400"/>
          </a:xfrm>
        </p:spPr>
        <p:txBody>
          <a:bodyPr/>
          <a:lstStyle/>
          <a:p>
            <a:pPr>
              <a:buFont typeface="Arial" charset="0"/>
              <a:buChar char="•"/>
            </a:pPr>
            <a:r>
              <a:rPr lang="en-US" dirty="0" smtClean="0"/>
              <a:t>Recall that Guidewire platform includes functionality on which PolicyCenter is built</a:t>
            </a:r>
          </a:p>
          <a:p>
            <a:pPr lvl="1"/>
            <a:r>
              <a:rPr lang="en-US" sz="2400" dirty="0" smtClean="0"/>
              <a:t>PolicyCenter base application contains robust data model for policy processing</a:t>
            </a:r>
          </a:p>
        </p:txBody>
      </p:sp>
      <p:sp>
        <p:nvSpPr>
          <p:cNvPr id="6157" name="Text Box 14"/>
          <p:cNvSpPr txBox="1">
            <a:spLocks noChangeArrowheads="1"/>
          </p:cNvSpPr>
          <p:nvPr/>
        </p:nvSpPr>
        <p:spPr bwMode="auto">
          <a:xfrm>
            <a:off x="1122363" y="3613150"/>
            <a:ext cx="7026275"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r>
              <a:rPr lang="en-US">
                <a:solidFill>
                  <a:schemeClr val="bg2"/>
                </a:solidFill>
              </a:rPr>
              <a:t>,</a:t>
            </a:r>
            <a:br>
              <a:rPr lang="en-US">
                <a:solidFill>
                  <a:schemeClr val="bg2"/>
                </a:solidFill>
              </a:rPr>
            </a:br>
            <a:r>
              <a:rPr lang="en-US">
                <a:solidFill>
                  <a:schemeClr val="bg2"/>
                </a:solidFill>
              </a:rPr>
              <a:t>with a common technology for configuring...</a:t>
            </a:r>
          </a:p>
        </p:txBody>
      </p:sp>
      <p:sp>
        <p:nvSpPr>
          <p:cNvPr id="6158" name="Text Box 15"/>
          <p:cNvSpPr txBox="1">
            <a:spLocks noChangeArrowheads="1"/>
          </p:cNvSpPr>
          <p:nvPr/>
        </p:nvSpPr>
        <p:spPr bwMode="auto">
          <a:xfrm>
            <a:off x="757238" y="4491038"/>
            <a:ext cx="1374775"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Data</a:t>
            </a:r>
            <a:br>
              <a:rPr lang="en-US"/>
            </a:br>
            <a:r>
              <a:rPr lang="en-US"/>
              <a:t>Model</a:t>
            </a:r>
          </a:p>
        </p:txBody>
      </p:sp>
      <p:sp>
        <p:nvSpPr>
          <p:cNvPr id="6159" name="Rectangle 16"/>
          <p:cNvSpPr>
            <a:spLocks noChangeArrowheads="1"/>
          </p:cNvSpPr>
          <p:nvPr/>
        </p:nvSpPr>
        <p:spPr bwMode="auto">
          <a:xfrm>
            <a:off x="663575" y="4354513"/>
            <a:ext cx="1560513" cy="882650"/>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6160" name="Text Box 17"/>
          <p:cNvSpPr txBox="1">
            <a:spLocks noChangeArrowheads="1"/>
          </p:cNvSpPr>
          <p:nvPr/>
        </p:nvSpPr>
        <p:spPr bwMode="auto">
          <a:xfrm>
            <a:off x="2847975" y="4491038"/>
            <a:ext cx="1374775"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User</a:t>
            </a:r>
            <a:br>
              <a:rPr lang="en-US">
                <a:solidFill>
                  <a:schemeClr val="bg2"/>
                </a:solidFill>
              </a:rPr>
            </a:br>
            <a:r>
              <a:rPr lang="en-US">
                <a:solidFill>
                  <a:schemeClr val="bg2"/>
                </a:solidFill>
              </a:rPr>
              <a:t>Interface</a:t>
            </a:r>
          </a:p>
        </p:txBody>
      </p:sp>
      <p:sp>
        <p:nvSpPr>
          <p:cNvPr id="6161" name="Rectangle 18"/>
          <p:cNvSpPr>
            <a:spLocks noChangeArrowheads="1"/>
          </p:cNvSpPr>
          <p:nvPr/>
        </p:nvSpPr>
        <p:spPr bwMode="auto">
          <a:xfrm>
            <a:off x="2754313" y="43545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6162" name="Text Box 19"/>
          <p:cNvSpPr txBox="1">
            <a:spLocks noChangeArrowheads="1"/>
          </p:cNvSpPr>
          <p:nvPr/>
        </p:nvSpPr>
        <p:spPr bwMode="auto">
          <a:xfrm>
            <a:off x="4940300" y="4491038"/>
            <a:ext cx="1374775"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Business</a:t>
            </a:r>
            <a:br>
              <a:rPr lang="en-US">
                <a:solidFill>
                  <a:schemeClr val="bg2"/>
                </a:solidFill>
              </a:rPr>
            </a:br>
            <a:r>
              <a:rPr lang="en-US">
                <a:solidFill>
                  <a:schemeClr val="bg2"/>
                </a:solidFill>
              </a:rPr>
              <a:t>Rules</a:t>
            </a:r>
          </a:p>
        </p:txBody>
      </p:sp>
      <p:sp>
        <p:nvSpPr>
          <p:cNvPr id="6163" name="Rectangle 20"/>
          <p:cNvSpPr>
            <a:spLocks noChangeArrowheads="1"/>
          </p:cNvSpPr>
          <p:nvPr/>
        </p:nvSpPr>
        <p:spPr bwMode="auto">
          <a:xfrm>
            <a:off x="4846638" y="43545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6164" name="Text Box 21"/>
          <p:cNvSpPr txBox="1">
            <a:spLocks noChangeArrowheads="1"/>
          </p:cNvSpPr>
          <p:nvPr/>
        </p:nvSpPr>
        <p:spPr bwMode="auto">
          <a:xfrm>
            <a:off x="7032625" y="4491038"/>
            <a:ext cx="1374775"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Integration</a:t>
            </a:r>
            <a:br>
              <a:rPr lang="en-US">
                <a:solidFill>
                  <a:schemeClr val="bg2"/>
                </a:solidFill>
              </a:rPr>
            </a:br>
            <a:r>
              <a:rPr lang="en-US">
                <a:solidFill>
                  <a:schemeClr val="bg2"/>
                </a:solidFill>
              </a:rPr>
              <a:t>APIs</a:t>
            </a:r>
          </a:p>
        </p:txBody>
      </p:sp>
      <p:sp>
        <p:nvSpPr>
          <p:cNvPr id="6165" name="Rectangle 22"/>
          <p:cNvSpPr>
            <a:spLocks noChangeArrowheads="1"/>
          </p:cNvSpPr>
          <p:nvPr/>
        </p:nvSpPr>
        <p:spPr bwMode="auto">
          <a:xfrm>
            <a:off x="6938963" y="43545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6166" name="Text Box 58"/>
          <p:cNvSpPr txBox="1">
            <a:spLocks noChangeArrowheads="1"/>
          </p:cNvSpPr>
          <p:nvPr/>
        </p:nvSpPr>
        <p:spPr bwMode="auto">
          <a:xfrm>
            <a:off x="652463" y="1593850"/>
            <a:ext cx="79375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Data</a:t>
            </a:r>
            <a:br>
              <a:rPr lang="en-US" sz="1800">
                <a:solidFill>
                  <a:schemeClr val="accent2"/>
                </a:solidFill>
              </a:rPr>
            </a:br>
            <a:r>
              <a:rPr lang="en-US" sz="1800">
                <a:solidFill>
                  <a:schemeClr val="accent2"/>
                </a:solidFill>
              </a:rPr>
              <a:t>Model</a:t>
            </a:r>
          </a:p>
        </p:txBody>
      </p:sp>
      <p:sp>
        <p:nvSpPr>
          <p:cNvPr id="6167" name="Rectangle 59"/>
          <p:cNvSpPr>
            <a:spLocks noChangeArrowheads="1"/>
          </p:cNvSpPr>
          <p:nvPr/>
        </p:nvSpPr>
        <p:spPr bwMode="auto">
          <a:xfrm>
            <a:off x="584200" y="1546225"/>
            <a:ext cx="930275" cy="646113"/>
          </a:xfrm>
          <a:prstGeom prst="rect">
            <a:avLst/>
          </a:prstGeom>
          <a:noFill/>
          <a:ln w="28575" algn="ctr">
            <a:solidFill>
              <a:srgbClr val="FF99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6168" name="AutoShape 61"/>
          <p:cNvSpPr>
            <a:spLocks noChangeArrowheads="1"/>
          </p:cNvSpPr>
          <p:nvPr/>
        </p:nvSpPr>
        <p:spPr bwMode="auto">
          <a:xfrm>
            <a:off x="1087438" y="3041650"/>
            <a:ext cx="914400" cy="646113"/>
          </a:xfrm>
          <a:prstGeom prst="upArrow">
            <a:avLst>
              <a:gd name="adj1" fmla="val 50000"/>
              <a:gd name="adj2" fmla="val 25000"/>
            </a:avLst>
          </a:prstGeom>
          <a:gradFill rotWithShape="1">
            <a:gsLst>
              <a:gs pos="0">
                <a:schemeClr val="accent2"/>
              </a:gs>
              <a:gs pos="100000">
                <a:schemeClr val="bg2"/>
              </a:gs>
            </a:gsLst>
            <a:lin ang="5400000" scaled="1"/>
          </a:gra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5581650" y="6159500"/>
            <a:ext cx="962025" cy="155575"/>
            <a:chOff x="3516" y="3880"/>
            <a:chExt cx="606" cy="98"/>
          </a:xfrm>
        </p:grpSpPr>
        <p:sp>
          <p:nvSpPr>
            <p:cNvPr id="7532" name="Line 3"/>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7533" name="Group 4"/>
            <p:cNvGrpSpPr>
              <a:grpSpLocks/>
            </p:cNvGrpSpPr>
            <p:nvPr/>
          </p:nvGrpSpPr>
          <p:grpSpPr bwMode="auto">
            <a:xfrm>
              <a:off x="3680" y="3880"/>
              <a:ext cx="442" cy="98"/>
              <a:chOff x="3818" y="2409"/>
              <a:chExt cx="865" cy="192"/>
            </a:xfrm>
          </p:grpSpPr>
          <p:sp>
            <p:nvSpPr>
              <p:cNvPr id="7534" name="Freeform 5"/>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7535" name="Freeform 6"/>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7536" name="Freeform 7"/>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7537" name="Freeform 8"/>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7538" name="Freeform 9"/>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7539" name="Freeform 10"/>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7540" name="Freeform 11"/>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7541" name="Freeform 12"/>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7542" name="Freeform 13"/>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7171" name="Group 14"/>
          <p:cNvGrpSpPr>
            <a:grpSpLocks/>
          </p:cNvGrpSpPr>
          <p:nvPr/>
        </p:nvGrpSpPr>
        <p:grpSpPr bwMode="auto">
          <a:xfrm>
            <a:off x="5581650" y="5311775"/>
            <a:ext cx="962025" cy="155575"/>
            <a:chOff x="3516" y="3880"/>
            <a:chExt cx="606" cy="98"/>
          </a:xfrm>
        </p:grpSpPr>
        <p:sp>
          <p:nvSpPr>
            <p:cNvPr id="7521" name="Line 15"/>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7522" name="Group 16"/>
            <p:cNvGrpSpPr>
              <a:grpSpLocks/>
            </p:cNvGrpSpPr>
            <p:nvPr/>
          </p:nvGrpSpPr>
          <p:grpSpPr bwMode="auto">
            <a:xfrm>
              <a:off x="3680" y="3880"/>
              <a:ext cx="442" cy="98"/>
              <a:chOff x="3818" y="2409"/>
              <a:chExt cx="865" cy="192"/>
            </a:xfrm>
          </p:grpSpPr>
          <p:sp>
            <p:nvSpPr>
              <p:cNvPr id="7523" name="Freeform 17"/>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7524" name="Freeform 18"/>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7525" name="Freeform 19"/>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7526" name="Freeform 20"/>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7527" name="Freeform 21"/>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7528" name="Freeform 22"/>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7529" name="Freeform 23"/>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7530" name="Freeform 24"/>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7531" name="Freeform 25"/>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7172" name="Group 26"/>
          <p:cNvGrpSpPr>
            <a:grpSpLocks/>
          </p:cNvGrpSpPr>
          <p:nvPr/>
        </p:nvGrpSpPr>
        <p:grpSpPr bwMode="auto">
          <a:xfrm>
            <a:off x="5581650" y="4421188"/>
            <a:ext cx="962025" cy="155575"/>
            <a:chOff x="3516" y="3880"/>
            <a:chExt cx="606" cy="98"/>
          </a:xfrm>
        </p:grpSpPr>
        <p:sp>
          <p:nvSpPr>
            <p:cNvPr id="7510" name="Line 27"/>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7511" name="Group 28"/>
            <p:cNvGrpSpPr>
              <a:grpSpLocks/>
            </p:cNvGrpSpPr>
            <p:nvPr/>
          </p:nvGrpSpPr>
          <p:grpSpPr bwMode="auto">
            <a:xfrm>
              <a:off x="3680" y="3880"/>
              <a:ext cx="442" cy="98"/>
              <a:chOff x="3818" y="2409"/>
              <a:chExt cx="865" cy="192"/>
            </a:xfrm>
          </p:grpSpPr>
          <p:sp>
            <p:nvSpPr>
              <p:cNvPr id="7512" name="Freeform 29"/>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7513" name="Freeform 30"/>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7514" name="Freeform 31"/>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7515" name="Freeform 32"/>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7516" name="Freeform 33"/>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7517" name="Freeform 34"/>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7518" name="Freeform 35"/>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7519" name="Freeform 36"/>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7520" name="Freeform 37"/>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sp>
        <p:nvSpPr>
          <p:cNvPr id="7173" name="Line 38"/>
          <p:cNvSpPr>
            <a:spLocks noChangeShapeType="1"/>
          </p:cNvSpPr>
          <p:nvPr/>
        </p:nvSpPr>
        <p:spPr bwMode="auto">
          <a:xfrm flipH="1">
            <a:off x="5562600" y="3033713"/>
            <a:ext cx="514350"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174" name="Line 39"/>
          <p:cNvSpPr>
            <a:spLocks noChangeShapeType="1"/>
          </p:cNvSpPr>
          <p:nvPr/>
        </p:nvSpPr>
        <p:spPr bwMode="auto">
          <a:xfrm flipV="1">
            <a:off x="4500563" y="1774825"/>
            <a:ext cx="0" cy="1685925"/>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175" name="Rectangle 40"/>
          <p:cNvSpPr>
            <a:spLocks noGrp="1" noChangeArrowheads="1"/>
          </p:cNvSpPr>
          <p:nvPr>
            <p:ph type="title"/>
          </p:nvPr>
        </p:nvSpPr>
        <p:spPr/>
        <p:txBody>
          <a:bodyPr/>
          <a:lstStyle/>
          <a:p>
            <a:pPr eaLnBrk="1" hangingPunct="1"/>
            <a:r>
              <a:rPr lang="en-US" smtClean="0"/>
              <a:t>Data model as seen by end user</a:t>
            </a:r>
          </a:p>
        </p:txBody>
      </p:sp>
      <p:sp>
        <p:nvSpPr>
          <p:cNvPr id="7176" name="Text Box 41"/>
          <p:cNvSpPr txBox="1">
            <a:spLocks noChangeArrowheads="1"/>
          </p:cNvSpPr>
          <p:nvPr/>
        </p:nvSpPr>
        <p:spPr bwMode="auto">
          <a:xfrm>
            <a:off x="247650" y="3698875"/>
            <a:ext cx="9588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7177" name="Text Box 42"/>
          <p:cNvSpPr txBox="1">
            <a:spLocks noChangeArrowheads="1"/>
          </p:cNvSpPr>
          <p:nvPr/>
        </p:nvSpPr>
        <p:spPr bwMode="auto">
          <a:xfrm>
            <a:off x="1335088" y="3698875"/>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location</a:t>
            </a:r>
          </a:p>
        </p:txBody>
      </p:sp>
      <p:sp>
        <p:nvSpPr>
          <p:cNvPr id="7178" name="Text Box 43"/>
          <p:cNvSpPr txBox="1">
            <a:spLocks noChangeArrowheads="1"/>
          </p:cNvSpPr>
          <p:nvPr/>
        </p:nvSpPr>
        <p:spPr bwMode="auto">
          <a:xfrm>
            <a:off x="2713038" y="2490788"/>
            <a:ext cx="117157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policy</a:t>
            </a:r>
          </a:p>
        </p:txBody>
      </p:sp>
      <p:sp>
        <p:nvSpPr>
          <p:cNvPr id="7179" name="Line 44"/>
          <p:cNvSpPr>
            <a:spLocks noChangeShapeType="1"/>
          </p:cNvSpPr>
          <p:nvPr/>
        </p:nvSpPr>
        <p:spPr bwMode="auto">
          <a:xfrm>
            <a:off x="698500" y="3479800"/>
            <a:ext cx="6384925"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180" name="Line 45"/>
          <p:cNvSpPr>
            <a:spLocks noChangeShapeType="1"/>
          </p:cNvSpPr>
          <p:nvPr/>
        </p:nvSpPr>
        <p:spPr bwMode="auto">
          <a:xfrm>
            <a:off x="717550" y="3462338"/>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181" name="Line 46"/>
          <p:cNvSpPr>
            <a:spLocks noChangeShapeType="1"/>
          </p:cNvSpPr>
          <p:nvPr/>
        </p:nvSpPr>
        <p:spPr bwMode="auto">
          <a:xfrm>
            <a:off x="4502150" y="3462338"/>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182" name="Line 47"/>
          <p:cNvSpPr>
            <a:spLocks noChangeShapeType="1"/>
          </p:cNvSpPr>
          <p:nvPr/>
        </p:nvSpPr>
        <p:spPr bwMode="auto">
          <a:xfrm>
            <a:off x="1912938" y="3462338"/>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7183" name="Group 48"/>
          <p:cNvGrpSpPr>
            <a:grpSpLocks/>
          </p:cNvGrpSpPr>
          <p:nvPr/>
        </p:nvGrpSpPr>
        <p:grpSpPr bwMode="auto">
          <a:xfrm>
            <a:off x="712788" y="1900238"/>
            <a:ext cx="814387" cy="815975"/>
            <a:chOff x="2452" y="533"/>
            <a:chExt cx="808" cy="809"/>
          </a:xfrm>
        </p:grpSpPr>
        <p:sp>
          <p:nvSpPr>
            <p:cNvPr id="7506" name="AutoShape 49"/>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507" name="AutoShape 50"/>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508" name="AutoShape 51"/>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509" name="Rectangle 52"/>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7184" name="Group 53"/>
          <p:cNvGrpSpPr>
            <a:grpSpLocks/>
          </p:cNvGrpSpPr>
          <p:nvPr/>
        </p:nvGrpSpPr>
        <p:grpSpPr bwMode="auto">
          <a:xfrm>
            <a:off x="1236663" y="2378075"/>
            <a:ext cx="1141412" cy="768350"/>
            <a:chOff x="2984" y="3331"/>
            <a:chExt cx="845" cy="569"/>
          </a:xfrm>
        </p:grpSpPr>
        <p:sp>
          <p:nvSpPr>
            <p:cNvPr id="7493" name="AutoShape 5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7494" name="Group 55"/>
            <p:cNvGrpSpPr>
              <a:grpSpLocks/>
            </p:cNvGrpSpPr>
            <p:nvPr/>
          </p:nvGrpSpPr>
          <p:grpSpPr bwMode="auto">
            <a:xfrm>
              <a:off x="3386" y="3487"/>
              <a:ext cx="443" cy="398"/>
              <a:chOff x="4838" y="2218"/>
              <a:chExt cx="395" cy="355"/>
            </a:xfrm>
          </p:grpSpPr>
          <p:sp>
            <p:nvSpPr>
              <p:cNvPr id="7495" name="Freeform 56"/>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96" name="Freeform 57"/>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97" name="Freeform 58"/>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98" name="Freeform 59"/>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99" name="Freeform 60"/>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500" name="Freeform 61"/>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501" name="Freeform 62"/>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502" name="Rectangle 6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7503" name="Rectangle 6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7504" name="Freeform 65"/>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505" name="Rectangle 6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grpSp>
      </p:grpSp>
      <p:sp>
        <p:nvSpPr>
          <p:cNvPr id="7185" name="Text Box 67"/>
          <p:cNvSpPr txBox="1">
            <a:spLocks noChangeArrowheads="1"/>
          </p:cNvSpPr>
          <p:nvPr/>
        </p:nvSpPr>
        <p:spPr bwMode="auto">
          <a:xfrm>
            <a:off x="1595438" y="1849438"/>
            <a:ext cx="1171575"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group &amp; user</a:t>
            </a:r>
          </a:p>
        </p:txBody>
      </p:sp>
      <p:sp>
        <p:nvSpPr>
          <p:cNvPr id="7186" name="Line 68"/>
          <p:cNvSpPr>
            <a:spLocks noChangeShapeType="1"/>
          </p:cNvSpPr>
          <p:nvPr/>
        </p:nvSpPr>
        <p:spPr bwMode="auto">
          <a:xfrm>
            <a:off x="2074863" y="2968625"/>
            <a:ext cx="1870075" cy="0"/>
          </a:xfrm>
          <a:prstGeom prst="line">
            <a:avLst/>
          </a:prstGeom>
          <a:noFill/>
          <a:ln w="28575">
            <a:solidFill>
              <a:srgbClr val="CC9900"/>
            </a:solidFill>
            <a:round/>
            <a:headEnd type="diamond" w="med" len="med"/>
            <a:tailEnd type="diamond"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187" name="Text Box 69"/>
          <p:cNvSpPr txBox="1">
            <a:spLocks noChangeArrowheads="1"/>
          </p:cNvSpPr>
          <p:nvPr/>
        </p:nvSpPr>
        <p:spPr bwMode="auto">
          <a:xfrm>
            <a:off x="2640013" y="1279525"/>
            <a:ext cx="13049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account</a:t>
            </a:r>
          </a:p>
        </p:txBody>
      </p:sp>
      <p:grpSp>
        <p:nvGrpSpPr>
          <p:cNvPr id="7188" name="Group 70"/>
          <p:cNvGrpSpPr>
            <a:grpSpLocks/>
          </p:cNvGrpSpPr>
          <p:nvPr/>
        </p:nvGrpSpPr>
        <p:grpSpPr bwMode="auto">
          <a:xfrm>
            <a:off x="4037013" y="909638"/>
            <a:ext cx="1046162" cy="863600"/>
            <a:chOff x="465" y="602"/>
            <a:chExt cx="798" cy="659"/>
          </a:xfrm>
        </p:grpSpPr>
        <p:sp>
          <p:nvSpPr>
            <p:cNvPr id="7473" name="AutoShape 71"/>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7474" name="Rectangle 72"/>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7475" name="Rectangle 73"/>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7476" name="Rectangle 74"/>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7477" name="Rectangle 75"/>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7478" name="Rectangle 76"/>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7479" name="Line 77"/>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480" name="Line 78"/>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7481" name="Group 79"/>
            <p:cNvGrpSpPr>
              <a:grpSpLocks/>
            </p:cNvGrpSpPr>
            <p:nvPr/>
          </p:nvGrpSpPr>
          <p:grpSpPr bwMode="auto">
            <a:xfrm>
              <a:off x="575" y="644"/>
              <a:ext cx="508" cy="139"/>
              <a:chOff x="3046" y="1026"/>
              <a:chExt cx="502" cy="138"/>
            </a:xfrm>
          </p:grpSpPr>
          <p:sp>
            <p:nvSpPr>
              <p:cNvPr id="7482" name="Line 80"/>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483" name="Line 81"/>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484" name="Line 82"/>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485" name="Line 83"/>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486" name="Line 84"/>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487" name="Line 85"/>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488" name="Oval 86"/>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7489" name="Freeform 87"/>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7490" name="Freeform 88"/>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7491" name="Freeform 89"/>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7492" name="Freeform 90"/>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grpSp>
        <p:nvGrpSpPr>
          <p:cNvPr id="7189" name="Group 91"/>
          <p:cNvGrpSpPr>
            <a:grpSpLocks/>
          </p:cNvGrpSpPr>
          <p:nvPr/>
        </p:nvGrpSpPr>
        <p:grpSpPr bwMode="auto">
          <a:xfrm>
            <a:off x="3960813" y="2044700"/>
            <a:ext cx="1057275" cy="1190625"/>
            <a:chOff x="2324" y="435"/>
            <a:chExt cx="933" cy="1052"/>
          </a:xfrm>
        </p:grpSpPr>
        <p:sp>
          <p:nvSpPr>
            <p:cNvPr id="7464" name="AutoShape 9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7465" name="Freeform 9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466" name="Freeform 9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467" name="Freeform 9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7468" name="Group 96"/>
            <p:cNvGrpSpPr>
              <a:grpSpLocks/>
            </p:cNvGrpSpPr>
            <p:nvPr/>
          </p:nvGrpSpPr>
          <p:grpSpPr bwMode="auto">
            <a:xfrm>
              <a:off x="2889" y="957"/>
              <a:ext cx="348" cy="510"/>
              <a:chOff x="2784" y="3210"/>
              <a:chExt cx="523" cy="772"/>
            </a:xfrm>
          </p:grpSpPr>
          <p:sp>
            <p:nvSpPr>
              <p:cNvPr id="7469" name="AutoShape 9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7470" name="AutoShape 9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7471" name="AutoShape 9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7472" name="Oval 10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sp>
        <p:nvSpPr>
          <p:cNvPr id="7190" name="AutoShape 101"/>
          <p:cNvSpPr>
            <a:spLocks noChangeArrowheads="1"/>
          </p:cNvSpPr>
          <p:nvPr/>
        </p:nvSpPr>
        <p:spPr bwMode="auto">
          <a:xfrm>
            <a:off x="273050" y="40322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7191" name="AutoShape 102"/>
          <p:cNvSpPr>
            <a:spLocks noChangeArrowheads="1"/>
          </p:cNvSpPr>
          <p:nvPr/>
        </p:nvSpPr>
        <p:spPr bwMode="auto">
          <a:xfrm>
            <a:off x="341313" y="4762500"/>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7192" name="AutoShape 103"/>
          <p:cNvSpPr>
            <a:spLocks noChangeArrowheads="1"/>
          </p:cNvSpPr>
          <p:nvPr/>
        </p:nvSpPr>
        <p:spPr bwMode="auto">
          <a:xfrm>
            <a:off x="409575" y="54927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7193" name="Text Box 104"/>
          <p:cNvSpPr txBox="1">
            <a:spLocks noChangeArrowheads="1"/>
          </p:cNvSpPr>
          <p:nvPr/>
        </p:nvSpPr>
        <p:spPr bwMode="auto">
          <a:xfrm>
            <a:off x="3786188" y="3698875"/>
            <a:ext cx="15208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coverable</a:t>
            </a:r>
          </a:p>
        </p:txBody>
      </p:sp>
      <p:grpSp>
        <p:nvGrpSpPr>
          <p:cNvPr id="7194" name="Group 105"/>
          <p:cNvGrpSpPr>
            <a:grpSpLocks/>
          </p:cNvGrpSpPr>
          <p:nvPr/>
        </p:nvGrpSpPr>
        <p:grpSpPr bwMode="auto">
          <a:xfrm>
            <a:off x="3998913" y="4011613"/>
            <a:ext cx="1047750" cy="717550"/>
            <a:chOff x="2387" y="675"/>
            <a:chExt cx="814" cy="558"/>
          </a:xfrm>
        </p:grpSpPr>
        <p:sp>
          <p:nvSpPr>
            <p:cNvPr id="7447" name="Freeform 106"/>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48" name="Freeform 107"/>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49" name="AutoShape 108"/>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7450" name="AutoShape 109"/>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7451" name="Freeform 110"/>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7452" name="Freeform 111"/>
            <p:cNvSpPr>
              <a:spLocks/>
            </p:cNvSpPr>
            <p:nvPr/>
          </p:nvSpPr>
          <p:spPr bwMode="auto">
            <a:xfrm>
              <a:off x="2587" y="781"/>
              <a:ext cx="129" cy="14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7453" name="Freeform 112"/>
            <p:cNvSpPr>
              <a:spLocks/>
            </p:cNvSpPr>
            <p:nvPr/>
          </p:nvSpPr>
          <p:spPr bwMode="auto">
            <a:xfrm>
              <a:off x="2739" y="778"/>
              <a:ext cx="173" cy="146"/>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7454" name="Freeform 113"/>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55" name="Freeform 114"/>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56" name="Freeform 115"/>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57" name="Freeform 116"/>
            <p:cNvSpPr>
              <a:spLocks/>
            </p:cNvSpPr>
            <p:nvPr/>
          </p:nvSpPr>
          <p:spPr bwMode="auto">
            <a:xfrm>
              <a:off x="2729" y="879"/>
              <a:ext cx="210" cy="199"/>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7458" name="Oval 117"/>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lIns="0" tIns="0" rIns="0" bIns="0" anchor="ctr">
              <a:spAutoFit/>
            </a:bodyPr>
            <a:lstStyle/>
            <a:p>
              <a:endParaRPr lang="en-US"/>
            </a:p>
          </p:txBody>
        </p:sp>
        <p:sp>
          <p:nvSpPr>
            <p:cNvPr id="7459" name="Freeform 118"/>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60" name="Freeform 119"/>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61" name="Oval 120"/>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sp>
          <p:nvSpPr>
            <p:cNvPr id="7462" name="Freeform 121"/>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63" name="Freeform 122"/>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7195" name="Group 123"/>
          <p:cNvGrpSpPr>
            <a:grpSpLocks/>
          </p:cNvGrpSpPr>
          <p:nvPr/>
        </p:nvGrpSpPr>
        <p:grpSpPr bwMode="auto">
          <a:xfrm>
            <a:off x="3998913" y="4895850"/>
            <a:ext cx="1047750" cy="717550"/>
            <a:chOff x="2387" y="675"/>
            <a:chExt cx="814" cy="558"/>
          </a:xfrm>
        </p:grpSpPr>
        <p:sp>
          <p:nvSpPr>
            <p:cNvPr id="7430" name="Freeform 124"/>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31" name="Freeform 125"/>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32" name="AutoShape 126"/>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7433" name="AutoShape 127"/>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7434" name="Freeform 128"/>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7435" name="Freeform 129"/>
            <p:cNvSpPr>
              <a:spLocks/>
            </p:cNvSpPr>
            <p:nvPr/>
          </p:nvSpPr>
          <p:spPr bwMode="auto">
            <a:xfrm>
              <a:off x="2587" y="781"/>
              <a:ext cx="129" cy="14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7436" name="Freeform 130"/>
            <p:cNvSpPr>
              <a:spLocks/>
            </p:cNvSpPr>
            <p:nvPr/>
          </p:nvSpPr>
          <p:spPr bwMode="auto">
            <a:xfrm>
              <a:off x="2739" y="778"/>
              <a:ext cx="173" cy="146"/>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7437" name="Freeform 131"/>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38" name="Freeform 132"/>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39" name="Freeform 133"/>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40" name="Freeform 134"/>
            <p:cNvSpPr>
              <a:spLocks/>
            </p:cNvSpPr>
            <p:nvPr/>
          </p:nvSpPr>
          <p:spPr bwMode="auto">
            <a:xfrm>
              <a:off x="2729" y="879"/>
              <a:ext cx="210" cy="199"/>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7441" name="Oval 135"/>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lIns="0" tIns="0" rIns="0" bIns="0" anchor="ctr">
              <a:spAutoFit/>
            </a:bodyPr>
            <a:lstStyle/>
            <a:p>
              <a:endParaRPr lang="en-US"/>
            </a:p>
          </p:txBody>
        </p:sp>
        <p:sp>
          <p:nvSpPr>
            <p:cNvPr id="7442" name="Freeform 136"/>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43" name="Freeform 137"/>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44" name="Oval 138"/>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sp>
          <p:nvSpPr>
            <p:cNvPr id="7445" name="Freeform 139"/>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46" name="Freeform 140"/>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7196" name="Group 141"/>
          <p:cNvGrpSpPr>
            <a:grpSpLocks/>
          </p:cNvGrpSpPr>
          <p:nvPr/>
        </p:nvGrpSpPr>
        <p:grpSpPr bwMode="auto">
          <a:xfrm>
            <a:off x="3995738" y="5703888"/>
            <a:ext cx="1047750" cy="717550"/>
            <a:chOff x="2387" y="675"/>
            <a:chExt cx="814" cy="558"/>
          </a:xfrm>
        </p:grpSpPr>
        <p:sp>
          <p:nvSpPr>
            <p:cNvPr id="7413" name="Freeform 142"/>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14" name="Freeform 143"/>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15" name="AutoShape 144"/>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7416" name="AutoShape 145"/>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7417" name="Freeform 146"/>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7418" name="Freeform 147"/>
            <p:cNvSpPr>
              <a:spLocks/>
            </p:cNvSpPr>
            <p:nvPr/>
          </p:nvSpPr>
          <p:spPr bwMode="auto">
            <a:xfrm>
              <a:off x="2587" y="781"/>
              <a:ext cx="129" cy="14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7419" name="Freeform 148"/>
            <p:cNvSpPr>
              <a:spLocks/>
            </p:cNvSpPr>
            <p:nvPr/>
          </p:nvSpPr>
          <p:spPr bwMode="auto">
            <a:xfrm>
              <a:off x="2739" y="778"/>
              <a:ext cx="173" cy="146"/>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7420" name="Freeform 149"/>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21" name="Freeform 150"/>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22" name="Freeform 151"/>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23" name="Freeform 152"/>
            <p:cNvSpPr>
              <a:spLocks/>
            </p:cNvSpPr>
            <p:nvPr/>
          </p:nvSpPr>
          <p:spPr bwMode="auto">
            <a:xfrm>
              <a:off x="2729" y="879"/>
              <a:ext cx="210" cy="199"/>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7424" name="Oval 153"/>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lIns="0" tIns="0" rIns="0" bIns="0" anchor="ctr">
              <a:spAutoFit/>
            </a:bodyPr>
            <a:lstStyle/>
            <a:p>
              <a:endParaRPr lang="en-US"/>
            </a:p>
          </p:txBody>
        </p:sp>
        <p:sp>
          <p:nvSpPr>
            <p:cNvPr id="7425" name="Freeform 154"/>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26" name="Freeform 155"/>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27" name="Oval 156"/>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sp>
          <p:nvSpPr>
            <p:cNvPr id="7428" name="Freeform 157"/>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29" name="Freeform 158"/>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7197" name="Line 159"/>
          <p:cNvSpPr>
            <a:spLocks noChangeShapeType="1"/>
          </p:cNvSpPr>
          <p:nvPr/>
        </p:nvSpPr>
        <p:spPr bwMode="auto">
          <a:xfrm>
            <a:off x="3155950" y="3476625"/>
            <a:ext cx="0" cy="233363"/>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198" name="Text Box 160"/>
          <p:cNvSpPr txBox="1">
            <a:spLocks noChangeArrowheads="1"/>
          </p:cNvSpPr>
          <p:nvPr/>
        </p:nvSpPr>
        <p:spPr bwMode="auto">
          <a:xfrm>
            <a:off x="2649538" y="3698875"/>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form</a:t>
            </a:r>
          </a:p>
        </p:txBody>
      </p:sp>
      <p:grpSp>
        <p:nvGrpSpPr>
          <p:cNvPr id="7199" name="Group 161"/>
          <p:cNvGrpSpPr>
            <a:grpSpLocks/>
          </p:cNvGrpSpPr>
          <p:nvPr/>
        </p:nvGrpSpPr>
        <p:grpSpPr bwMode="auto">
          <a:xfrm>
            <a:off x="2825750" y="4046538"/>
            <a:ext cx="633413" cy="949325"/>
            <a:chOff x="3623" y="585"/>
            <a:chExt cx="540" cy="810"/>
          </a:xfrm>
        </p:grpSpPr>
        <p:sp>
          <p:nvSpPr>
            <p:cNvPr id="7369" name="AutoShape 162"/>
            <p:cNvSpPr>
              <a:spLocks noChangeArrowheads="1"/>
            </p:cNvSpPr>
            <p:nvPr/>
          </p:nvSpPr>
          <p:spPr bwMode="auto">
            <a:xfrm rot="-5400000">
              <a:off x="3488" y="720"/>
              <a:ext cx="810" cy="540"/>
            </a:xfrm>
            <a:prstGeom prst="foldedCorner">
              <a:avLst>
                <a:gd name="adj" fmla="val 20287"/>
              </a:avLst>
            </a:prstGeom>
            <a:solidFill>
              <a:srgbClr val="EE9F36"/>
            </a:solidFill>
            <a:ln w="12700">
              <a:solidFill>
                <a:schemeClr val="bg1"/>
              </a:solidFill>
              <a:round/>
              <a:headEnd/>
              <a:tailEnd/>
            </a:ln>
          </p:spPr>
          <p:txBody>
            <a:bodyPr lIns="0" tIns="0" rIns="0" bIns="0" anchor="ctr">
              <a:spAutoFit/>
            </a:bodyPr>
            <a:lstStyle/>
            <a:p>
              <a:endParaRPr lang="en-US"/>
            </a:p>
          </p:txBody>
        </p:sp>
        <p:grpSp>
          <p:nvGrpSpPr>
            <p:cNvPr id="7370" name="Group 163"/>
            <p:cNvGrpSpPr>
              <a:grpSpLocks/>
            </p:cNvGrpSpPr>
            <p:nvPr/>
          </p:nvGrpSpPr>
          <p:grpSpPr bwMode="auto">
            <a:xfrm>
              <a:off x="3674" y="1000"/>
              <a:ext cx="437" cy="329"/>
              <a:chOff x="1048" y="2742"/>
              <a:chExt cx="592" cy="445"/>
            </a:xfrm>
          </p:grpSpPr>
          <p:sp>
            <p:nvSpPr>
              <p:cNvPr id="7384" name="Freeform 164"/>
              <p:cNvSpPr>
                <a:spLocks/>
              </p:cNvSpPr>
              <p:nvPr/>
            </p:nvSpPr>
            <p:spPr bwMode="auto">
              <a:xfrm>
                <a:off x="1306" y="2833"/>
                <a:ext cx="77" cy="345"/>
              </a:xfrm>
              <a:custGeom>
                <a:avLst/>
                <a:gdLst>
                  <a:gd name="T0" fmla="*/ 0 w 232"/>
                  <a:gd name="T1" fmla="*/ 0 h 1036"/>
                  <a:gd name="T2" fmla="*/ 0 w 232"/>
                  <a:gd name="T3" fmla="*/ 0 h 1036"/>
                  <a:gd name="T4" fmla="*/ 0 w 232"/>
                  <a:gd name="T5" fmla="*/ 0 h 1036"/>
                  <a:gd name="T6" fmla="*/ 0 w 232"/>
                  <a:gd name="T7" fmla="*/ 0 h 1036"/>
                  <a:gd name="T8" fmla="*/ 0 w 232"/>
                  <a:gd name="T9" fmla="*/ 0 h 1036"/>
                  <a:gd name="T10" fmla="*/ 0 w 232"/>
                  <a:gd name="T11" fmla="*/ 0 h 1036"/>
                  <a:gd name="T12" fmla="*/ 0 w 232"/>
                  <a:gd name="T13" fmla="*/ 0 h 1036"/>
                  <a:gd name="T14" fmla="*/ 0 w 232"/>
                  <a:gd name="T15" fmla="*/ 0 h 1036"/>
                  <a:gd name="T16" fmla="*/ 0 w 232"/>
                  <a:gd name="T17" fmla="*/ 0 h 1036"/>
                  <a:gd name="T18" fmla="*/ 0 w 232"/>
                  <a:gd name="T19" fmla="*/ 0 h 1036"/>
                  <a:gd name="T20" fmla="*/ 0 w 232"/>
                  <a:gd name="T21" fmla="*/ 0 h 1036"/>
                  <a:gd name="T22" fmla="*/ 0 w 232"/>
                  <a:gd name="T23" fmla="*/ 0 h 1036"/>
                  <a:gd name="T24" fmla="*/ 0 w 232"/>
                  <a:gd name="T25" fmla="*/ 0 h 1036"/>
                  <a:gd name="T26" fmla="*/ 0 w 232"/>
                  <a:gd name="T27" fmla="*/ 0 h 1036"/>
                  <a:gd name="T28" fmla="*/ 0 w 232"/>
                  <a:gd name="T29" fmla="*/ 0 h 1036"/>
                  <a:gd name="T30" fmla="*/ 0 w 232"/>
                  <a:gd name="T31" fmla="*/ 0 h 1036"/>
                  <a:gd name="T32" fmla="*/ 0 w 232"/>
                  <a:gd name="T33" fmla="*/ 0 h 1036"/>
                  <a:gd name="T34" fmla="*/ 0 w 232"/>
                  <a:gd name="T35" fmla="*/ 0 h 1036"/>
                  <a:gd name="T36" fmla="*/ 0 w 232"/>
                  <a:gd name="T37" fmla="*/ 0 h 1036"/>
                  <a:gd name="T38" fmla="*/ 0 w 232"/>
                  <a:gd name="T39" fmla="*/ 0 h 1036"/>
                  <a:gd name="T40" fmla="*/ 0 w 232"/>
                  <a:gd name="T41" fmla="*/ 0 h 1036"/>
                  <a:gd name="T42" fmla="*/ 0 w 232"/>
                  <a:gd name="T43" fmla="*/ 0 h 1036"/>
                  <a:gd name="T44" fmla="*/ 0 w 232"/>
                  <a:gd name="T45" fmla="*/ 0 h 1036"/>
                  <a:gd name="T46" fmla="*/ 0 w 232"/>
                  <a:gd name="T47" fmla="*/ 0 h 1036"/>
                  <a:gd name="T48" fmla="*/ 0 w 232"/>
                  <a:gd name="T49" fmla="*/ 0 h 1036"/>
                  <a:gd name="T50" fmla="*/ 0 w 232"/>
                  <a:gd name="T51" fmla="*/ 0 h 1036"/>
                  <a:gd name="T52" fmla="*/ 0 w 232"/>
                  <a:gd name="T53" fmla="*/ 0 h 1036"/>
                  <a:gd name="T54" fmla="*/ 0 w 232"/>
                  <a:gd name="T55" fmla="*/ 0 h 1036"/>
                  <a:gd name="T56" fmla="*/ 0 w 232"/>
                  <a:gd name="T57" fmla="*/ 0 h 1036"/>
                  <a:gd name="T58" fmla="*/ 0 w 232"/>
                  <a:gd name="T59" fmla="*/ 0 h 1036"/>
                  <a:gd name="T60" fmla="*/ 0 w 232"/>
                  <a:gd name="T61" fmla="*/ 0 h 1036"/>
                  <a:gd name="T62" fmla="*/ 0 w 232"/>
                  <a:gd name="T63" fmla="*/ 0 h 1036"/>
                  <a:gd name="T64" fmla="*/ 0 w 232"/>
                  <a:gd name="T65" fmla="*/ 0 h 1036"/>
                  <a:gd name="T66" fmla="*/ 0 w 232"/>
                  <a:gd name="T67" fmla="*/ 0 h 1036"/>
                  <a:gd name="T68" fmla="*/ 0 w 232"/>
                  <a:gd name="T69" fmla="*/ 0 h 1036"/>
                  <a:gd name="T70" fmla="*/ 0 w 232"/>
                  <a:gd name="T71" fmla="*/ 0 h 1036"/>
                  <a:gd name="T72" fmla="*/ 0 w 232"/>
                  <a:gd name="T73" fmla="*/ 0 h 1036"/>
                  <a:gd name="T74" fmla="*/ 0 w 232"/>
                  <a:gd name="T75" fmla="*/ 0 h 1036"/>
                  <a:gd name="T76" fmla="*/ 0 w 232"/>
                  <a:gd name="T77" fmla="*/ 0 h 1036"/>
                  <a:gd name="T78" fmla="*/ 0 w 232"/>
                  <a:gd name="T79" fmla="*/ 0 h 1036"/>
                  <a:gd name="T80" fmla="*/ 0 w 232"/>
                  <a:gd name="T81" fmla="*/ 0 h 1036"/>
                  <a:gd name="T82" fmla="*/ 0 w 232"/>
                  <a:gd name="T83" fmla="*/ 0 h 1036"/>
                  <a:gd name="T84" fmla="*/ 0 w 232"/>
                  <a:gd name="T85" fmla="*/ 0 h 1036"/>
                  <a:gd name="T86" fmla="*/ 0 w 232"/>
                  <a:gd name="T87" fmla="*/ 0 h 1036"/>
                  <a:gd name="T88" fmla="*/ 0 w 232"/>
                  <a:gd name="T89" fmla="*/ 0 h 1036"/>
                  <a:gd name="T90" fmla="*/ 0 w 232"/>
                  <a:gd name="T91" fmla="*/ 0 h 1036"/>
                  <a:gd name="T92" fmla="*/ 0 w 232"/>
                  <a:gd name="T93" fmla="*/ 0 h 1036"/>
                  <a:gd name="T94" fmla="*/ 0 w 232"/>
                  <a:gd name="T95" fmla="*/ 0 h 1036"/>
                  <a:gd name="T96" fmla="*/ 0 w 232"/>
                  <a:gd name="T97" fmla="*/ 0 h 1036"/>
                  <a:gd name="T98" fmla="*/ 0 w 232"/>
                  <a:gd name="T99" fmla="*/ 0 h 1036"/>
                  <a:gd name="T100" fmla="*/ 0 w 232"/>
                  <a:gd name="T101" fmla="*/ 0 h 1036"/>
                  <a:gd name="T102" fmla="*/ 0 w 232"/>
                  <a:gd name="T103" fmla="*/ 0 h 1036"/>
                  <a:gd name="T104" fmla="*/ 0 w 232"/>
                  <a:gd name="T105" fmla="*/ 0 h 1036"/>
                  <a:gd name="T106" fmla="*/ 0 w 232"/>
                  <a:gd name="T107" fmla="*/ 0 h 1036"/>
                  <a:gd name="T108" fmla="*/ 0 w 232"/>
                  <a:gd name="T109" fmla="*/ 0 h 1036"/>
                  <a:gd name="T110" fmla="*/ 0 w 232"/>
                  <a:gd name="T111" fmla="*/ 0 h 1036"/>
                  <a:gd name="T112" fmla="*/ 0 w 232"/>
                  <a:gd name="T113" fmla="*/ 0 h 1036"/>
                  <a:gd name="T114" fmla="*/ 0 w 232"/>
                  <a:gd name="T115" fmla="*/ 0 h 1036"/>
                  <a:gd name="T116" fmla="*/ 0 w 232"/>
                  <a:gd name="T117" fmla="*/ 0 h 10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2"/>
                  <a:gd name="T178" fmla="*/ 0 h 1036"/>
                  <a:gd name="T179" fmla="*/ 232 w 232"/>
                  <a:gd name="T180" fmla="*/ 1036 h 10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2" h="1036">
                    <a:moveTo>
                      <a:pt x="199" y="34"/>
                    </a:moveTo>
                    <a:lnTo>
                      <a:pt x="190" y="27"/>
                    </a:lnTo>
                    <a:lnTo>
                      <a:pt x="181" y="20"/>
                    </a:lnTo>
                    <a:lnTo>
                      <a:pt x="171" y="14"/>
                    </a:lnTo>
                    <a:lnTo>
                      <a:pt x="161" y="9"/>
                    </a:lnTo>
                    <a:lnTo>
                      <a:pt x="151" y="6"/>
                    </a:lnTo>
                    <a:lnTo>
                      <a:pt x="139" y="2"/>
                    </a:lnTo>
                    <a:lnTo>
                      <a:pt x="129" y="1"/>
                    </a:lnTo>
                    <a:lnTo>
                      <a:pt x="117" y="0"/>
                    </a:lnTo>
                    <a:lnTo>
                      <a:pt x="94" y="2"/>
                    </a:lnTo>
                    <a:lnTo>
                      <a:pt x="72" y="10"/>
                    </a:lnTo>
                    <a:lnTo>
                      <a:pt x="52" y="20"/>
                    </a:lnTo>
                    <a:lnTo>
                      <a:pt x="35" y="34"/>
                    </a:lnTo>
                    <a:lnTo>
                      <a:pt x="20" y="51"/>
                    </a:lnTo>
                    <a:lnTo>
                      <a:pt x="10" y="71"/>
                    </a:lnTo>
                    <a:lnTo>
                      <a:pt x="2" y="94"/>
                    </a:lnTo>
                    <a:lnTo>
                      <a:pt x="0" y="117"/>
                    </a:lnTo>
                    <a:lnTo>
                      <a:pt x="0" y="919"/>
                    </a:lnTo>
                    <a:lnTo>
                      <a:pt x="1" y="931"/>
                    </a:lnTo>
                    <a:lnTo>
                      <a:pt x="2" y="942"/>
                    </a:lnTo>
                    <a:lnTo>
                      <a:pt x="6" y="953"/>
                    </a:lnTo>
                    <a:lnTo>
                      <a:pt x="10" y="964"/>
                    </a:lnTo>
                    <a:lnTo>
                      <a:pt x="14" y="974"/>
                    </a:lnTo>
                    <a:lnTo>
                      <a:pt x="20" y="984"/>
                    </a:lnTo>
                    <a:lnTo>
                      <a:pt x="27" y="993"/>
                    </a:lnTo>
                    <a:lnTo>
                      <a:pt x="34" y="1002"/>
                    </a:lnTo>
                    <a:lnTo>
                      <a:pt x="43" y="1009"/>
                    </a:lnTo>
                    <a:lnTo>
                      <a:pt x="52" y="1016"/>
                    </a:lnTo>
                    <a:lnTo>
                      <a:pt x="62" y="1022"/>
                    </a:lnTo>
                    <a:lnTo>
                      <a:pt x="72" y="1026"/>
                    </a:lnTo>
                    <a:lnTo>
                      <a:pt x="83" y="1031"/>
                    </a:lnTo>
                    <a:lnTo>
                      <a:pt x="95" y="1034"/>
                    </a:lnTo>
                    <a:lnTo>
                      <a:pt x="105" y="1035"/>
                    </a:lnTo>
                    <a:lnTo>
                      <a:pt x="117" y="1036"/>
                    </a:lnTo>
                    <a:lnTo>
                      <a:pt x="129" y="1035"/>
                    </a:lnTo>
                    <a:lnTo>
                      <a:pt x="139" y="1034"/>
                    </a:lnTo>
                    <a:lnTo>
                      <a:pt x="151" y="1031"/>
                    </a:lnTo>
                    <a:lnTo>
                      <a:pt x="161" y="1026"/>
                    </a:lnTo>
                    <a:lnTo>
                      <a:pt x="171" y="1022"/>
                    </a:lnTo>
                    <a:lnTo>
                      <a:pt x="181" y="1016"/>
                    </a:lnTo>
                    <a:lnTo>
                      <a:pt x="190" y="1009"/>
                    </a:lnTo>
                    <a:lnTo>
                      <a:pt x="199" y="1002"/>
                    </a:lnTo>
                    <a:lnTo>
                      <a:pt x="206" y="993"/>
                    </a:lnTo>
                    <a:lnTo>
                      <a:pt x="212" y="984"/>
                    </a:lnTo>
                    <a:lnTo>
                      <a:pt x="219" y="974"/>
                    </a:lnTo>
                    <a:lnTo>
                      <a:pt x="224" y="964"/>
                    </a:lnTo>
                    <a:lnTo>
                      <a:pt x="227" y="953"/>
                    </a:lnTo>
                    <a:lnTo>
                      <a:pt x="230" y="942"/>
                    </a:lnTo>
                    <a:lnTo>
                      <a:pt x="231" y="931"/>
                    </a:lnTo>
                    <a:lnTo>
                      <a:pt x="232" y="919"/>
                    </a:lnTo>
                    <a:lnTo>
                      <a:pt x="232" y="117"/>
                    </a:lnTo>
                    <a:lnTo>
                      <a:pt x="231" y="105"/>
                    </a:lnTo>
                    <a:lnTo>
                      <a:pt x="230" y="95"/>
                    </a:lnTo>
                    <a:lnTo>
                      <a:pt x="227" y="83"/>
                    </a:lnTo>
                    <a:lnTo>
                      <a:pt x="224" y="72"/>
                    </a:lnTo>
                    <a:lnTo>
                      <a:pt x="219" y="62"/>
                    </a:lnTo>
                    <a:lnTo>
                      <a:pt x="212" y="52"/>
                    </a:lnTo>
                    <a:lnTo>
                      <a:pt x="206" y="43"/>
                    </a:lnTo>
                    <a:lnTo>
                      <a:pt x="199" y="34"/>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85" name="Freeform 165"/>
              <p:cNvSpPr>
                <a:spLocks/>
              </p:cNvSpPr>
              <p:nvPr/>
            </p:nvSpPr>
            <p:spPr bwMode="auto">
              <a:xfrm>
                <a:off x="1195" y="3074"/>
                <a:ext cx="299" cy="113"/>
              </a:xfrm>
              <a:custGeom>
                <a:avLst/>
                <a:gdLst>
                  <a:gd name="T0" fmla="*/ 0 w 896"/>
                  <a:gd name="T1" fmla="*/ 0 h 340"/>
                  <a:gd name="T2" fmla="*/ 0 w 896"/>
                  <a:gd name="T3" fmla="*/ 0 h 340"/>
                  <a:gd name="T4" fmla="*/ 0 w 896"/>
                  <a:gd name="T5" fmla="*/ 0 h 340"/>
                  <a:gd name="T6" fmla="*/ 0 w 896"/>
                  <a:gd name="T7" fmla="*/ 0 h 340"/>
                  <a:gd name="T8" fmla="*/ 0 w 896"/>
                  <a:gd name="T9" fmla="*/ 0 h 340"/>
                  <a:gd name="T10" fmla="*/ 0 w 896"/>
                  <a:gd name="T11" fmla="*/ 0 h 340"/>
                  <a:gd name="T12" fmla="*/ 0 w 896"/>
                  <a:gd name="T13" fmla="*/ 0 h 340"/>
                  <a:gd name="T14" fmla="*/ 0 w 896"/>
                  <a:gd name="T15" fmla="*/ 0 h 340"/>
                  <a:gd name="T16" fmla="*/ 0 w 896"/>
                  <a:gd name="T17" fmla="*/ 0 h 340"/>
                  <a:gd name="T18" fmla="*/ 0 w 896"/>
                  <a:gd name="T19" fmla="*/ 0 h 340"/>
                  <a:gd name="T20" fmla="*/ 0 w 896"/>
                  <a:gd name="T21" fmla="*/ 0 h 340"/>
                  <a:gd name="T22" fmla="*/ 0 w 896"/>
                  <a:gd name="T23" fmla="*/ 0 h 340"/>
                  <a:gd name="T24" fmla="*/ 0 w 896"/>
                  <a:gd name="T25" fmla="*/ 0 h 340"/>
                  <a:gd name="T26" fmla="*/ 0 w 896"/>
                  <a:gd name="T27" fmla="*/ 0 h 340"/>
                  <a:gd name="T28" fmla="*/ 0 w 896"/>
                  <a:gd name="T29" fmla="*/ 0 h 340"/>
                  <a:gd name="T30" fmla="*/ 0 w 896"/>
                  <a:gd name="T31" fmla="*/ 0 h 340"/>
                  <a:gd name="T32" fmla="*/ 0 w 896"/>
                  <a:gd name="T33" fmla="*/ 0 h 340"/>
                  <a:gd name="T34" fmla="*/ 0 w 896"/>
                  <a:gd name="T35" fmla="*/ 0 h 340"/>
                  <a:gd name="T36" fmla="*/ 0 w 896"/>
                  <a:gd name="T37" fmla="*/ 0 h 340"/>
                  <a:gd name="T38" fmla="*/ 0 w 896"/>
                  <a:gd name="T39" fmla="*/ 0 h 340"/>
                  <a:gd name="T40" fmla="*/ 0 w 896"/>
                  <a:gd name="T41" fmla="*/ 0 h 340"/>
                  <a:gd name="T42" fmla="*/ 0 w 896"/>
                  <a:gd name="T43" fmla="*/ 0 h 340"/>
                  <a:gd name="T44" fmla="*/ 0 w 896"/>
                  <a:gd name="T45" fmla="*/ 0 h 340"/>
                  <a:gd name="T46" fmla="*/ 0 w 896"/>
                  <a:gd name="T47" fmla="*/ 0 h 340"/>
                  <a:gd name="T48" fmla="*/ 0 w 896"/>
                  <a:gd name="T49" fmla="*/ 0 h 340"/>
                  <a:gd name="T50" fmla="*/ 0 w 896"/>
                  <a:gd name="T51" fmla="*/ 0 h 340"/>
                  <a:gd name="T52" fmla="*/ 0 w 896"/>
                  <a:gd name="T53" fmla="*/ 0 h 340"/>
                  <a:gd name="T54" fmla="*/ 0 w 896"/>
                  <a:gd name="T55" fmla="*/ 0 h 340"/>
                  <a:gd name="T56" fmla="*/ 0 w 896"/>
                  <a:gd name="T57" fmla="*/ 0 h 340"/>
                  <a:gd name="T58" fmla="*/ 0 w 896"/>
                  <a:gd name="T59" fmla="*/ 0 h 340"/>
                  <a:gd name="T60" fmla="*/ 0 w 896"/>
                  <a:gd name="T61" fmla="*/ 0 h 340"/>
                  <a:gd name="T62" fmla="*/ 0 w 896"/>
                  <a:gd name="T63" fmla="*/ 0 h 340"/>
                  <a:gd name="T64" fmla="*/ 0 w 896"/>
                  <a:gd name="T65" fmla="*/ 0 h 340"/>
                  <a:gd name="T66" fmla="*/ 0 w 896"/>
                  <a:gd name="T67" fmla="*/ 0 h 340"/>
                  <a:gd name="T68" fmla="*/ 0 w 896"/>
                  <a:gd name="T69" fmla="*/ 0 h 340"/>
                  <a:gd name="T70" fmla="*/ 0 w 896"/>
                  <a:gd name="T71" fmla="*/ 0 h 340"/>
                  <a:gd name="T72" fmla="*/ 0 w 896"/>
                  <a:gd name="T73" fmla="*/ 0 h 340"/>
                  <a:gd name="T74" fmla="*/ 0 w 896"/>
                  <a:gd name="T75" fmla="*/ 0 h 340"/>
                  <a:gd name="T76" fmla="*/ 0 w 896"/>
                  <a:gd name="T77" fmla="*/ 0 h 340"/>
                  <a:gd name="T78" fmla="*/ 0 w 896"/>
                  <a:gd name="T79" fmla="*/ 0 h 340"/>
                  <a:gd name="T80" fmla="*/ 0 w 896"/>
                  <a:gd name="T81" fmla="*/ 0 h 340"/>
                  <a:gd name="T82" fmla="*/ 0 w 896"/>
                  <a:gd name="T83" fmla="*/ 0 h 340"/>
                  <a:gd name="T84" fmla="*/ 0 w 896"/>
                  <a:gd name="T85" fmla="*/ 0 h 340"/>
                  <a:gd name="T86" fmla="*/ 0 w 896"/>
                  <a:gd name="T87" fmla="*/ 0 h 340"/>
                  <a:gd name="T88" fmla="*/ 0 w 896"/>
                  <a:gd name="T89" fmla="*/ 0 h 340"/>
                  <a:gd name="T90" fmla="*/ 0 w 896"/>
                  <a:gd name="T91" fmla="*/ 0 h 340"/>
                  <a:gd name="T92" fmla="*/ 0 w 896"/>
                  <a:gd name="T93" fmla="*/ 0 h 340"/>
                  <a:gd name="T94" fmla="*/ 0 w 896"/>
                  <a:gd name="T95" fmla="*/ 0 h 340"/>
                  <a:gd name="T96" fmla="*/ 0 w 896"/>
                  <a:gd name="T97" fmla="*/ 0 h 340"/>
                  <a:gd name="T98" fmla="*/ 0 w 896"/>
                  <a:gd name="T99" fmla="*/ 0 h 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96"/>
                  <a:gd name="T151" fmla="*/ 0 h 340"/>
                  <a:gd name="T152" fmla="*/ 896 w 896"/>
                  <a:gd name="T153" fmla="*/ 340 h 3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96" h="340">
                    <a:moveTo>
                      <a:pt x="825" y="132"/>
                    </a:moveTo>
                    <a:lnTo>
                      <a:pt x="809" y="117"/>
                    </a:lnTo>
                    <a:lnTo>
                      <a:pt x="791" y="102"/>
                    </a:lnTo>
                    <a:lnTo>
                      <a:pt x="773" y="89"/>
                    </a:lnTo>
                    <a:lnTo>
                      <a:pt x="753" y="77"/>
                    </a:lnTo>
                    <a:lnTo>
                      <a:pt x="732" y="65"/>
                    </a:lnTo>
                    <a:lnTo>
                      <a:pt x="710" y="53"/>
                    </a:lnTo>
                    <a:lnTo>
                      <a:pt x="687" y="44"/>
                    </a:lnTo>
                    <a:lnTo>
                      <a:pt x="663" y="35"/>
                    </a:lnTo>
                    <a:lnTo>
                      <a:pt x="639" y="27"/>
                    </a:lnTo>
                    <a:lnTo>
                      <a:pt x="613" y="20"/>
                    </a:lnTo>
                    <a:lnTo>
                      <a:pt x="587" y="14"/>
                    </a:lnTo>
                    <a:lnTo>
                      <a:pt x="560" y="9"/>
                    </a:lnTo>
                    <a:lnTo>
                      <a:pt x="534" y="5"/>
                    </a:lnTo>
                    <a:lnTo>
                      <a:pt x="505" y="2"/>
                    </a:lnTo>
                    <a:lnTo>
                      <a:pt x="477" y="1"/>
                    </a:lnTo>
                    <a:lnTo>
                      <a:pt x="449" y="0"/>
                    </a:lnTo>
                    <a:lnTo>
                      <a:pt x="403" y="1"/>
                    </a:lnTo>
                    <a:lnTo>
                      <a:pt x="359" y="7"/>
                    </a:lnTo>
                    <a:lnTo>
                      <a:pt x="315" y="13"/>
                    </a:lnTo>
                    <a:lnTo>
                      <a:pt x="275" y="24"/>
                    </a:lnTo>
                    <a:lnTo>
                      <a:pt x="236" y="35"/>
                    </a:lnTo>
                    <a:lnTo>
                      <a:pt x="199" y="50"/>
                    </a:lnTo>
                    <a:lnTo>
                      <a:pt x="164" y="67"/>
                    </a:lnTo>
                    <a:lnTo>
                      <a:pt x="132" y="85"/>
                    </a:lnTo>
                    <a:lnTo>
                      <a:pt x="103" y="106"/>
                    </a:lnTo>
                    <a:lnTo>
                      <a:pt x="77" y="128"/>
                    </a:lnTo>
                    <a:lnTo>
                      <a:pt x="55" y="153"/>
                    </a:lnTo>
                    <a:lnTo>
                      <a:pt x="35" y="177"/>
                    </a:lnTo>
                    <a:lnTo>
                      <a:pt x="21" y="205"/>
                    </a:lnTo>
                    <a:lnTo>
                      <a:pt x="10" y="232"/>
                    </a:lnTo>
                    <a:lnTo>
                      <a:pt x="3" y="261"/>
                    </a:lnTo>
                    <a:lnTo>
                      <a:pt x="0" y="291"/>
                    </a:lnTo>
                    <a:lnTo>
                      <a:pt x="0" y="308"/>
                    </a:lnTo>
                    <a:lnTo>
                      <a:pt x="0" y="340"/>
                    </a:lnTo>
                    <a:lnTo>
                      <a:pt x="33" y="340"/>
                    </a:lnTo>
                    <a:lnTo>
                      <a:pt x="50" y="340"/>
                    </a:lnTo>
                    <a:lnTo>
                      <a:pt x="846" y="340"/>
                    </a:lnTo>
                    <a:lnTo>
                      <a:pt x="863" y="340"/>
                    </a:lnTo>
                    <a:lnTo>
                      <a:pt x="896" y="340"/>
                    </a:lnTo>
                    <a:lnTo>
                      <a:pt x="896" y="308"/>
                    </a:lnTo>
                    <a:lnTo>
                      <a:pt x="896" y="291"/>
                    </a:lnTo>
                    <a:lnTo>
                      <a:pt x="895" y="269"/>
                    </a:lnTo>
                    <a:lnTo>
                      <a:pt x="892" y="248"/>
                    </a:lnTo>
                    <a:lnTo>
                      <a:pt x="886" y="227"/>
                    </a:lnTo>
                    <a:lnTo>
                      <a:pt x="878" y="207"/>
                    </a:lnTo>
                    <a:lnTo>
                      <a:pt x="869" y="188"/>
                    </a:lnTo>
                    <a:lnTo>
                      <a:pt x="856" y="168"/>
                    </a:lnTo>
                    <a:lnTo>
                      <a:pt x="842" y="150"/>
                    </a:lnTo>
                    <a:lnTo>
                      <a:pt x="825" y="132"/>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86" name="Freeform 166"/>
              <p:cNvSpPr>
                <a:spLocks/>
              </p:cNvSpPr>
              <p:nvPr/>
            </p:nvSpPr>
            <p:spPr bwMode="auto">
              <a:xfrm>
                <a:off x="1307" y="2742"/>
                <a:ext cx="78" cy="78"/>
              </a:xfrm>
              <a:custGeom>
                <a:avLst/>
                <a:gdLst>
                  <a:gd name="T0" fmla="*/ 0 w 233"/>
                  <a:gd name="T1" fmla="*/ 0 h 233"/>
                  <a:gd name="T2" fmla="*/ 0 w 233"/>
                  <a:gd name="T3" fmla="*/ 0 h 233"/>
                  <a:gd name="T4" fmla="*/ 0 w 233"/>
                  <a:gd name="T5" fmla="*/ 0 h 233"/>
                  <a:gd name="T6" fmla="*/ 0 w 233"/>
                  <a:gd name="T7" fmla="*/ 0 h 233"/>
                  <a:gd name="T8" fmla="*/ 0 w 233"/>
                  <a:gd name="T9" fmla="*/ 0 h 233"/>
                  <a:gd name="T10" fmla="*/ 0 w 233"/>
                  <a:gd name="T11" fmla="*/ 0 h 233"/>
                  <a:gd name="T12" fmla="*/ 0 w 233"/>
                  <a:gd name="T13" fmla="*/ 0 h 233"/>
                  <a:gd name="T14" fmla="*/ 0 w 233"/>
                  <a:gd name="T15" fmla="*/ 0 h 233"/>
                  <a:gd name="T16" fmla="*/ 0 w 233"/>
                  <a:gd name="T17" fmla="*/ 0 h 233"/>
                  <a:gd name="T18" fmla="*/ 0 w 233"/>
                  <a:gd name="T19" fmla="*/ 0 h 233"/>
                  <a:gd name="T20" fmla="*/ 0 w 233"/>
                  <a:gd name="T21" fmla="*/ 0 h 233"/>
                  <a:gd name="T22" fmla="*/ 0 w 233"/>
                  <a:gd name="T23" fmla="*/ 0 h 233"/>
                  <a:gd name="T24" fmla="*/ 0 w 233"/>
                  <a:gd name="T25" fmla="*/ 0 h 233"/>
                  <a:gd name="T26" fmla="*/ 0 w 233"/>
                  <a:gd name="T27" fmla="*/ 0 h 233"/>
                  <a:gd name="T28" fmla="*/ 0 w 233"/>
                  <a:gd name="T29" fmla="*/ 0 h 233"/>
                  <a:gd name="T30" fmla="*/ 0 w 233"/>
                  <a:gd name="T31" fmla="*/ 0 h 233"/>
                  <a:gd name="T32" fmla="*/ 0 w 233"/>
                  <a:gd name="T33" fmla="*/ 0 h 233"/>
                  <a:gd name="T34" fmla="*/ 0 w 233"/>
                  <a:gd name="T35" fmla="*/ 0 h 233"/>
                  <a:gd name="T36" fmla="*/ 0 w 233"/>
                  <a:gd name="T37" fmla="*/ 0 h 233"/>
                  <a:gd name="T38" fmla="*/ 0 w 233"/>
                  <a:gd name="T39" fmla="*/ 0 h 233"/>
                  <a:gd name="T40" fmla="*/ 0 w 233"/>
                  <a:gd name="T41" fmla="*/ 0 h 233"/>
                  <a:gd name="T42" fmla="*/ 0 w 233"/>
                  <a:gd name="T43" fmla="*/ 0 h 233"/>
                  <a:gd name="T44" fmla="*/ 0 w 233"/>
                  <a:gd name="T45" fmla="*/ 0 h 233"/>
                  <a:gd name="T46" fmla="*/ 0 w 233"/>
                  <a:gd name="T47" fmla="*/ 0 h 233"/>
                  <a:gd name="T48" fmla="*/ 0 w 233"/>
                  <a:gd name="T49" fmla="*/ 0 h 233"/>
                  <a:gd name="T50" fmla="*/ 0 w 233"/>
                  <a:gd name="T51" fmla="*/ 0 h 233"/>
                  <a:gd name="T52" fmla="*/ 0 w 233"/>
                  <a:gd name="T53" fmla="*/ 0 h 233"/>
                  <a:gd name="T54" fmla="*/ 0 w 233"/>
                  <a:gd name="T55" fmla="*/ 0 h 233"/>
                  <a:gd name="T56" fmla="*/ 0 w 233"/>
                  <a:gd name="T57" fmla="*/ 0 h 233"/>
                  <a:gd name="T58" fmla="*/ 0 w 233"/>
                  <a:gd name="T59" fmla="*/ 0 h 233"/>
                  <a:gd name="T60" fmla="*/ 0 w 233"/>
                  <a:gd name="T61" fmla="*/ 0 h 233"/>
                  <a:gd name="T62" fmla="*/ 0 w 233"/>
                  <a:gd name="T63" fmla="*/ 0 h 233"/>
                  <a:gd name="T64" fmla="*/ 0 w 233"/>
                  <a:gd name="T65" fmla="*/ 0 h 233"/>
                  <a:gd name="T66" fmla="*/ 0 w 233"/>
                  <a:gd name="T67" fmla="*/ 0 h 233"/>
                  <a:gd name="T68" fmla="*/ 0 w 233"/>
                  <a:gd name="T69" fmla="*/ 0 h 233"/>
                  <a:gd name="T70" fmla="*/ 0 w 233"/>
                  <a:gd name="T71" fmla="*/ 0 h 233"/>
                  <a:gd name="T72" fmla="*/ 0 w 233"/>
                  <a:gd name="T73" fmla="*/ 0 h 233"/>
                  <a:gd name="T74" fmla="*/ 0 w 233"/>
                  <a:gd name="T75" fmla="*/ 0 h 233"/>
                  <a:gd name="T76" fmla="*/ 0 w 233"/>
                  <a:gd name="T77" fmla="*/ 0 h 233"/>
                  <a:gd name="T78" fmla="*/ 0 w 233"/>
                  <a:gd name="T79" fmla="*/ 0 h 233"/>
                  <a:gd name="T80" fmla="*/ 0 w 233"/>
                  <a:gd name="T81" fmla="*/ 0 h 233"/>
                  <a:gd name="T82" fmla="*/ 0 w 233"/>
                  <a:gd name="T83" fmla="*/ 0 h 233"/>
                  <a:gd name="T84" fmla="*/ 0 w 233"/>
                  <a:gd name="T85" fmla="*/ 0 h 233"/>
                  <a:gd name="T86" fmla="*/ 0 w 233"/>
                  <a:gd name="T87" fmla="*/ 0 h 233"/>
                  <a:gd name="T88" fmla="*/ 0 w 233"/>
                  <a:gd name="T89" fmla="*/ 0 h 233"/>
                  <a:gd name="T90" fmla="*/ 0 w 233"/>
                  <a:gd name="T91" fmla="*/ 0 h 233"/>
                  <a:gd name="T92" fmla="*/ 0 w 233"/>
                  <a:gd name="T93" fmla="*/ 0 h 233"/>
                  <a:gd name="T94" fmla="*/ 0 w 233"/>
                  <a:gd name="T95" fmla="*/ 0 h 233"/>
                  <a:gd name="T96" fmla="*/ 0 w 233"/>
                  <a:gd name="T97" fmla="*/ 0 h 233"/>
                  <a:gd name="T98" fmla="*/ 0 w 233"/>
                  <a:gd name="T99" fmla="*/ 0 h 233"/>
                  <a:gd name="T100" fmla="*/ 0 w 233"/>
                  <a:gd name="T101" fmla="*/ 0 h 233"/>
                  <a:gd name="T102" fmla="*/ 0 w 233"/>
                  <a:gd name="T103" fmla="*/ 0 h 233"/>
                  <a:gd name="T104" fmla="*/ 0 w 233"/>
                  <a:gd name="T105" fmla="*/ 0 h 233"/>
                  <a:gd name="T106" fmla="*/ 0 w 233"/>
                  <a:gd name="T107" fmla="*/ 0 h 233"/>
                  <a:gd name="T108" fmla="*/ 0 w 233"/>
                  <a:gd name="T109" fmla="*/ 0 h 233"/>
                  <a:gd name="T110" fmla="*/ 0 w 233"/>
                  <a:gd name="T111" fmla="*/ 0 h 233"/>
                  <a:gd name="T112" fmla="*/ 0 w 233"/>
                  <a:gd name="T113" fmla="*/ 0 h 2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3"/>
                  <a:gd name="T172" fmla="*/ 0 h 233"/>
                  <a:gd name="T173" fmla="*/ 233 w 233"/>
                  <a:gd name="T174" fmla="*/ 233 h 2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3" h="233">
                    <a:moveTo>
                      <a:pt x="199" y="34"/>
                    </a:moveTo>
                    <a:lnTo>
                      <a:pt x="190" y="26"/>
                    </a:lnTo>
                    <a:lnTo>
                      <a:pt x="181" y="20"/>
                    </a:lnTo>
                    <a:lnTo>
                      <a:pt x="171" y="14"/>
                    </a:lnTo>
                    <a:lnTo>
                      <a:pt x="162" y="8"/>
                    </a:lnTo>
                    <a:lnTo>
                      <a:pt x="151" y="5"/>
                    </a:lnTo>
                    <a:lnTo>
                      <a:pt x="139" y="2"/>
                    </a:lnTo>
                    <a:lnTo>
                      <a:pt x="129" y="1"/>
                    </a:lnTo>
                    <a:lnTo>
                      <a:pt x="117" y="0"/>
                    </a:lnTo>
                    <a:lnTo>
                      <a:pt x="94" y="2"/>
                    </a:lnTo>
                    <a:lnTo>
                      <a:pt x="72" y="9"/>
                    </a:lnTo>
                    <a:lnTo>
                      <a:pt x="51" y="20"/>
                    </a:lnTo>
                    <a:lnTo>
                      <a:pt x="34" y="34"/>
                    </a:lnTo>
                    <a:lnTo>
                      <a:pt x="21" y="52"/>
                    </a:lnTo>
                    <a:lnTo>
                      <a:pt x="10" y="71"/>
                    </a:lnTo>
                    <a:lnTo>
                      <a:pt x="3" y="93"/>
                    </a:lnTo>
                    <a:lnTo>
                      <a:pt x="0" y="116"/>
                    </a:lnTo>
                    <a:lnTo>
                      <a:pt x="2" y="128"/>
                    </a:lnTo>
                    <a:lnTo>
                      <a:pt x="3" y="140"/>
                    </a:lnTo>
                    <a:lnTo>
                      <a:pt x="6" y="150"/>
                    </a:lnTo>
                    <a:lnTo>
                      <a:pt x="9" y="161"/>
                    </a:lnTo>
                    <a:lnTo>
                      <a:pt x="14" y="171"/>
                    </a:lnTo>
                    <a:lnTo>
                      <a:pt x="20" y="181"/>
                    </a:lnTo>
                    <a:lnTo>
                      <a:pt x="27" y="191"/>
                    </a:lnTo>
                    <a:lnTo>
                      <a:pt x="34" y="199"/>
                    </a:lnTo>
                    <a:lnTo>
                      <a:pt x="43" y="206"/>
                    </a:lnTo>
                    <a:lnTo>
                      <a:pt x="52" y="214"/>
                    </a:lnTo>
                    <a:lnTo>
                      <a:pt x="62" y="219"/>
                    </a:lnTo>
                    <a:lnTo>
                      <a:pt x="73" y="224"/>
                    </a:lnTo>
                    <a:lnTo>
                      <a:pt x="83" y="228"/>
                    </a:lnTo>
                    <a:lnTo>
                      <a:pt x="94" y="231"/>
                    </a:lnTo>
                    <a:lnTo>
                      <a:pt x="105" y="232"/>
                    </a:lnTo>
                    <a:lnTo>
                      <a:pt x="117" y="233"/>
                    </a:lnTo>
                    <a:lnTo>
                      <a:pt x="129" y="232"/>
                    </a:lnTo>
                    <a:lnTo>
                      <a:pt x="139" y="231"/>
                    </a:lnTo>
                    <a:lnTo>
                      <a:pt x="151" y="228"/>
                    </a:lnTo>
                    <a:lnTo>
                      <a:pt x="162" y="224"/>
                    </a:lnTo>
                    <a:lnTo>
                      <a:pt x="171" y="219"/>
                    </a:lnTo>
                    <a:lnTo>
                      <a:pt x="181" y="214"/>
                    </a:lnTo>
                    <a:lnTo>
                      <a:pt x="190" y="206"/>
                    </a:lnTo>
                    <a:lnTo>
                      <a:pt x="199" y="199"/>
                    </a:lnTo>
                    <a:lnTo>
                      <a:pt x="206" y="191"/>
                    </a:lnTo>
                    <a:lnTo>
                      <a:pt x="214" y="181"/>
                    </a:lnTo>
                    <a:lnTo>
                      <a:pt x="219" y="171"/>
                    </a:lnTo>
                    <a:lnTo>
                      <a:pt x="224" y="161"/>
                    </a:lnTo>
                    <a:lnTo>
                      <a:pt x="227" y="150"/>
                    </a:lnTo>
                    <a:lnTo>
                      <a:pt x="231" y="140"/>
                    </a:lnTo>
                    <a:lnTo>
                      <a:pt x="232" y="128"/>
                    </a:lnTo>
                    <a:lnTo>
                      <a:pt x="233" y="116"/>
                    </a:lnTo>
                    <a:lnTo>
                      <a:pt x="232" y="105"/>
                    </a:lnTo>
                    <a:lnTo>
                      <a:pt x="231" y="94"/>
                    </a:lnTo>
                    <a:lnTo>
                      <a:pt x="227" y="82"/>
                    </a:lnTo>
                    <a:lnTo>
                      <a:pt x="224" y="72"/>
                    </a:lnTo>
                    <a:lnTo>
                      <a:pt x="219" y="61"/>
                    </a:lnTo>
                    <a:lnTo>
                      <a:pt x="214" y="52"/>
                    </a:lnTo>
                    <a:lnTo>
                      <a:pt x="206" y="42"/>
                    </a:lnTo>
                    <a:lnTo>
                      <a:pt x="199" y="34"/>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87" name="Freeform 167"/>
              <p:cNvSpPr>
                <a:spLocks/>
              </p:cNvSpPr>
              <p:nvPr/>
            </p:nvSpPr>
            <p:spPr bwMode="auto">
              <a:xfrm>
                <a:off x="1318" y="2753"/>
                <a:ext cx="56" cy="56"/>
              </a:xfrm>
              <a:custGeom>
                <a:avLst/>
                <a:gdLst>
                  <a:gd name="T0" fmla="*/ 0 w 167"/>
                  <a:gd name="T1" fmla="*/ 0 h 166"/>
                  <a:gd name="T2" fmla="*/ 0 w 167"/>
                  <a:gd name="T3" fmla="*/ 0 h 166"/>
                  <a:gd name="T4" fmla="*/ 0 w 167"/>
                  <a:gd name="T5" fmla="*/ 0 h 166"/>
                  <a:gd name="T6" fmla="*/ 0 w 167"/>
                  <a:gd name="T7" fmla="*/ 0 h 166"/>
                  <a:gd name="T8" fmla="*/ 0 w 167"/>
                  <a:gd name="T9" fmla="*/ 0 h 166"/>
                  <a:gd name="T10" fmla="*/ 0 w 167"/>
                  <a:gd name="T11" fmla="*/ 0 h 166"/>
                  <a:gd name="T12" fmla="*/ 0 w 167"/>
                  <a:gd name="T13" fmla="*/ 0 h 166"/>
                  <a:gd name="T14" fmla="*/ 0 w 167"/>
                  <a:gd name="T15" fmla="*/ 0 h 166"/>
                  <a:gd name="T16" fmla="*/ 0 w 167"/>
                  <a:gd name="T17" fmla="*/ 0 h 166"/>
                  <a:gd name="T18" fmla="*/ 0 w 167"/>
                  <a:gd name="T19" fmla="*/ 0 h 166"/>
                  <a:gd name="T20" fmla="*/ 0 w 167"/>
                  <a:gd name="T21" fmla="*/ 0 h 166"/>
                  <a:gd name="T22" fmla="*/ 0 w 167"/>
                  <a:gd name="T23" fmla="*/ 0 h 166"/>
                  <a:gd name="T24" fmla="*/ 0 w 167"/>
                  <a:gd name="T25" fmla="*/ 0 h 166"/>
                  <a:gd name="T26" fmla="*/ 0 w 167"/>
                  <a:gd name="T27" fmla="*/ 0 h 166"/>
                  <a:gd name="T28" fmla="*/ 0 w 167"/>
                  <a:gd name="T29" fmla="*/ 0 h 166"/>
                  <a:gd name="T30" fmla="*/ 0 w 167"/>
                  <a:gd name="T31" fmla="*/ 0 h 166"/>
                  <a:gd name="T32" fmla="*/ 0 w 167"/>
                  <a:gd name="T33" fmla="*/ 0 h 166"/>
                  <a:gd name="T34" fmla="*/ 0 w 167"/>
                  <a:gd name="T35" fmla="*/ 0 h 166"/>
                  <a:gd name="T36" fmla="*/ 0 w 167"/>
                  <a:gd name="T37" fmla="*/ 0 h 166"/>
                  <a:gd name="T38" fmla="*/ 0 w 167"/>
                  <a:gd name="T39" fmla="*/ 0 h 166"/>
                  <a:gd name="T40" fmla="*/ 0 w 167"/>
                  <a:gd name="T41" fmla="*/ 0 h 166"/>
                  <a:gd name="T42" fmla="*/ 0 w 167"/>
                  <a:gd name="T43" fmla="*/ 0 h 166"/>
                  <a:gd name="T44" fmla="*/ 0 w 167"/>
                  <a:gd name="T45" fmla="*/ 0 h 166"/>
                  <a:gd name="T46" fmla="*/ 0 w 167"/>
                  <a:gd name="T47" fmla="*/ 0 h 166"/>
                  <a:gd name="T48" fmla="*/ 0 w 167"/>
                  <a:gd name="T49" fmla="*/ 0 h 166"/>
                  <a:gd name="T50" fmla="*/ 0 w 167"/>
                  <a:gd name="T51" fmla="*/ 0 h 166"/>
                  <a:gd name="T52" fmla="*/ 0 w 167"/>
                  <a:gd name="T53" fmla="*/ 0 h 166"/>
                  <a:gd name="T54" fmla="*/ 0 w 167"/>
                  <a:gd name="T55" fmla="*/ 0 h 166"/>
                  <a:gd name="T56" fmla="*/ 0 w 167"/>
                  <a:gd name="T57" fmla="*/ 0 h 166"/>
                  <a:gd name="T58" fmla="*/ 0 w 167"/>
                  <a:gd name="T59" fmla="*/ 0 h 166"/>
                  <a:gd name="T60" fmla="*/ 0 w 167"/>
                  <a:gd name="T61" fmla="*/ 0 h 166"/>
                  <a:gd name="T62" fmla="*/ 0 w 167"/>
                  <a:gd name="T63" fmla="*/ 0 h 166"/>
                  <a:gd name="T64" fmla="*/ 0 w 167"/>
                  <a:gd name="T65" fmla="*/ 0 h 166"/>
                  <a:gd name="T66" fmla="*/ 0 w 167"/>
                  <a:gd name="T67" fmla="*/ 0 h 166"/>
                  <a:gd name="T68" fmla="*/ 0 w 167"/>
                  <a:gd name="T69" fmla="*/ 0 h 166"/>
                  <a:gd name="T70" fmla="*/ 0 w 167"/>
                  <a:gd name="T71" fmla="*/ 0 h 166"/>
                  <a:gd name="T72" fmla="*/ 0 w 167"/>
                  <a:gd name="T73" fmla="*/ 0 h 166"/>
                  <a:gd name="T74" fmla="*/ 0 w 167"/>
                  <a:gd name="T75" fmla="*/ 0 h 166"/>
                  <a:gd name="T76" fmla="*/ 0 w 167"/>
                  <a:gd name="T77" fmla="*/ 0 h 166"/>
                  <a:gd name="T78" fmla="*/ 0 w 167"/>
                  <a:gd name="T79" fmla="*/ 0 h 166"/>
                  <a:gd name="T80" fmla="*/ 0 w 167"/>
                  <a:gd name="T81" fmla="*/ 0 h 166"/>
                  <a:gd name="T82" fmla="*/ 0 w 167"/>
                  <a:gd name="T83" fmla="*/ 0 h 166"/>
                  <a:gd name="T84" fmla="*/ 0 w 167"/>
                  <a:gd name="T85" fmla="*/ 0 h 166"/>
                  <a:gd name="T86" fmla="*/ 0 w 167"/>
                  <a:gd name="T87" fmla="*/ 0 h 166"/>
                  <a:gd name="T88" fmla="*/ 0 w 167"/>
                  <a:gd name="T89" fmla="*/ 0 h 1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7"/>
                  <a:gd name="T136" fmla="*/ 0 h 166"/>
                  <a:gd name="T137" fmla="*/ 167 w 167"/>
                  <a:gd name="T138" fmla="*/ 166 h 1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7" h="166">
                    <a:moveTo>
                      <a:pt x="84" y="166"/>
                    </a:moveTo>
                    <a:lnTo>
                      <a:pt x="93" y="166"/>
                    </a:lnTo>
                    <a:lnTo>
                      <a:pt x="100" y="165"/>
                    </a:lnTo>
                    <a:lnTo>
                      <a:pt x="108" y="163"/>
                    </a:lnTo>
                    <a:lnTo>
                      <a:pt x="116" y="160"/>
                    </a:lnTo>
                    <a:lnTo>
                      <a:pt x="123" y="157"/>
                    </a:lnTo>
                    <a:lnTo>
                      <a:pt x="130" y="152"/>
                    </a:lnTo>
                    <a:lnTo>
                      <a:pt x="136" y="147"/>
                    </a:lnTo>
                    <a:lnTo>
                      <a:pt x="142" y="142"/>
                    </a:lnTo>
                    <a:lnTo>
                      <a:pt x="153" y="129"/>
                    </a:lnTo>
                    <a:lnTo>
                      <a:pt x="160" y="114"/>
                    </a:lnTo>
                    <a:lnTo>
                      <a:pt x="165" y="98"/>
                    </a:lnTo>
                    <a:lnTo>
                      <a:pt x="167" y="82"/>
                    </a:lnTo>
                    <a:lnTo>
                      <a:pt x="165" y="66"/>
                    </a:lnTo>
                    <a:lnTo>
                      <a:pt x="160" y="51"/>
                    </a:lnTo>
                    <a:lnTo>
                      <a:pt x="153" y="37"/>
                    </a:lnTo>
                    <a:lnTo>
                      <a:pt x="142" y="24"/>
                    </a:lnTo>
                    <a:lnTo>
                      <a:pt x="136" y="19"/>
                    </a:lnTo>
                    <a:lnTo>
                      <a:pt x="130" y="13"/>
                    </a:lnTo>
                    <a:lnTo>
                      <a:pt x="123" y="9"/>
                    </a:lnTo>
                    <a:lnTo>
                      <a:pt x="116" y="6"/>
                    </a:lnTo>
                    <a:lnTo>
                      <a:pt x="108" y="3"/>
                    </a:lnTo>
                    <a:lnTo>
                      <a:pt x="100" y="1"/>
                    </a:lnTo>
                    <a:lnTo>
                      <a:pt x="93" y="0"/>
                    </a:lnTo>
                    <a:lnTo>
                      <a:pt x="84" y="0"/>
                    </a:lnTo>
                    <a:lnTo>
                      <a:pt x="67" y="2"/>
                    </a:lnTo>
                    <a:lnTo>
                      <a:pt x="51" y="6"/>
                    </a:lnTo>
                    <a:lnTo>
                      <a:pt x="37" y="13"/>
                    </a:lnTo>
                    <a:lnTo>
                      <a:pt x="25" y="24"/>
                    </a:lnTo>
                    <a:lnTo>
                      <a:pt x="14" y="36"/>
                    </a:lnTo>
                    <a:lnTo>
                      <a:pt x="7" y="51"/>
                    </a:lnTo>
                    <a:lnTo>
                      <a:pt x="2" y="65"/>
                    </a:lnTo>
                    <a:lnTo>
                      <a:pt x="0" y="82"/>
                    </a:lnTo>
                    <a:lnTo>
                      <a:pt x="1" y="98"/>
                    </a:lnTo>
                    <a:lnTo>
                      <a:pt x="7" y="114"/>
                    </a:lnTo>
                    <a:lnTo>
                      <a:pt x="14" y="129"/>
                    </a:lnTo>
                    <a:lnTo>
                      <a:pt x="25" y="142"/>
                    </a:lnTo>
                    <a:lnTo>
                      <a:pt x="31" y="147"/>
                    </a:lnTo>
                    <a:lnTo>
                      <a:pt x="37" y="152"/>
                    </a:lnTo>
                    <a:lnTo>
                      <a:pt x="45" y="157"/>
                    </a:lnTo>
                    <a:lnTo>
                      <a:pt x="52" y="160"/>
                    </a:lnTo>
                    <a:lnTo>
                      <a:pt x="60" y="163"/>
                    </a:lnTo>
                    <a:lnTo>
                      <a:pt x="68" y="165"/>
                    </a:lnTo>
                    <a:lnTo>
                      <a:pt x="76" y="166"/>
                    </a:lnTo>
                    <a:lnTo>
                      <a:pt x="84" y="1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88" name="Freeform 168"/>
              <p:cNvSpPr>
                <a:spLocks/>
              </p:cNvSpPr>
              <p:nvPr/>
            </p:nvSpPr>
            <p:spPr bwMode="auto">
              <a:xfrm>
                <a:off x="1329" y="2764"/>
                <a:ext cx="34" cy="34"/>
              </a:xfrm>
              <a:custGeom>
                <a:avLst/>
                <a:gdLst>
                  <a:gd name="T0" fmla="*/ 0 w 101"/>
                  <a:gd name="T1" fmla="*/ 0 h 100"/>
                  <a:gd name="T2" fmla="*/ 0 w 101"/>
                  <a:gd name="T3" fmla="*/ 0 h 100"/>
                  <a:gd name="T4" fmla="*/ 0 w 101"/>
                  <a:gd name="T5" fmla="*/ 0 h 100"/>
                  <a:gd name="T6" fmla="*/ 0 w 101"/>
                  <a:gd name="T7" fmla="*/ 0 h 100"/>
                  <a:gd name="T8" fmla="*/ 0 w 101"/>
                  <a:gd name="T9" fmla="*/ 0 h 100"/>
                  <a:gd name="T10" fmla="*/ 0 w 101"/>
                  <a:gd name="T11" fmla="*/ 0 h 100"/>
                  <a:gd name="T12" fmla="*/ 0 w 101"/>
                  <a:gd name="T13" fmla="*/ 0 h 100"/>
                  <a:gd name="T14" fmla="*/ 0 w 101"/>
                  <a:gd name="T15" fmla="*/ 0 h 100"/>
                  <a:gd name="T16" fmla="*/ 0 w 101"/>
                  <a:gd name="T17" fmla="*/ 0 h 100"/>
                  <a:gd name="T18" fmla="*/ 0 w 101"/>
                  <a:gd name="T19" fmla="*/ 0 h 100"/>
                  <a:gd name="T20" fmla="*/ 0 w 101"/>
                  <a:gd name="T21" fmla="*/ 0 h 100"/>
                  <a:gd name="T22" fmla="*/ 0 w 101"/>
                  <a:gd name="T23" fmla="*/ 0 h 100"/>
                  <a:gd name="T24" fmla="*/ 0 w 101"/>
                  <a:gd name="T25" fmla="*/ 0 h 100"/>
                  <a:gd name="T26" fmla="*/ 0 w 101"/>
                  <a:gd name="T27" fmla="*/ 0 h 100"/>
                  <a:gd name="T28" fmla="*/ 0 w 101"/>
                  <a:gd name="T29" fmla="*/ 0 h 100"/>
                  <a:gd name="T30" fmla="*/ 0 w 101"/>
                  <a:gd name="T31" fmla="*/ 0 h 100"/>
                  <a:gd name="T32" fmla="*/ 0 w 101"/>
                  <a:gd name="T33" fmla="*/ 0 h 100"/>
                  <a:gd name="T34" fmla="*/ 0 w 101"/>
                  <a:gd name="T35" fmla="*/ 0 h 100"/>
                  <a:gd name="T36" fmla="*/ 0 w 101"/>
                  <a:gd name="T37" fmla="*/ 0 h 100"/>
                  <a:gd name="T38" fmla="*/ 0 w 101"/>
                  <a:gd name="T39" fmla="*/ 0 h 100"/>
                  <a:gd name="T40" fmla="*/ 0 w 101"/>
                  <a:gd name="T41" fmla="*/ 0 h 100"/>
                  <a:gd name="T42" fmla="*/ 0 w 101"/>
                  <a:gd name="T43" fmla="*/ 0 h 100"/>
                  <a:gd name="T44" fmla="*/ 0 w 101"/>
                  <a:gd name="T45" fmla="*/ 0 h 100"/>
                  <a:gd name="T46" fmla="*/ 0 w 101"/>
                  <a:gd name="T47" fmla="*/ 0 h 100"/>
                  <a:gd name="T48" fmla="*/ 0 w 101"/>
                  <a:gd name="T49" fmla="*/ 0 h 100"/>
                  <a:gd name="T50" fmla="*/ 0 w 101"/>
                  <a:gd name="T51" fmla="*/ 0 h 100"/>
                  <a:gd name="T52" fmla="*/ 0 w 101"/>
                  <a:gd name="T53" fmla="*/ 0 h 100"/>
                  <a:gd name="T54" fmla="*/ 0 w 101"/>
                  <a:gd name="T55" fmla="*/ 0 h 100"/>
                  <a:gd name="T56" fmla="*/ 0 w 101"/>
                  <a:gd name="T57" fmla="*/ 0 h 100"/>
                  <a:gd name="T58" fmla="*/ 0 w 101"/>
                  <a:gd name="T59" fmla="*/ 0 h 100"/>
                  <a:gd name="T60" fmla="*/ 0 w 101"/>
                  <a:gd name="T61" fmla="*/ 0 h 100"/>
                  <a:gd name="T62" fmla="*/ 0 w 101"/>
                  <a:gd name="T63" fmla="*/ 0 h 100"/>
                  <a:gd name="T64" fmla="*/ 0 w 101"/>
                  <a:gd name="T65" fmla="*/ 0 h 100"/>
                  <a:gd name="T66" fmla="*/ 0 w 101"/>
                  <a:gd name="T67" fmla="*/ 0 h 100"/>
                  <a:gd name="T68" fmla="*/ 0 w 101"/>
                  <a:gd name="T69" fmla="*/ 0 h 100"/>
                  <a:gd name="T70" fmla="*/ 0 w 101"/>
                  <a:gd name="T71" fmla="*/ 0 h 100"/>
                  <a:gd name="T72" fmla="*/ 0 w 101"/>
                  <a:gd name="T73" fmla="*/ 0 h 100"/>
                  <a:gd name="T74" fmla="*/ 0 w 101"/>
                  <a:gd name="T75" fmla="*/ 0 h 100"/>
                  <a:gd name="T76" fmla="*/ 0 w 101"/>
                  <a:gd name="T77" fmla="*/ 0 h 100"/>
                  <a:gd name="T78" fmla="*/ 0 w 101"/>
                  <a:gd name="T79" fmla="*/ 0 h 100"/>
                  <a:gd name="T80" fmla="*/ 0 w 101"/>
                  <a:gd name="T81" fmla="*/ 0 h 100"/>
                  <a:gd name="T82" fmla="*/ 0 w 101"/>
                  <a:gd name="T83" fmla="*/ 0 h 100"/>
                  <a:gd name="T84" fmla="*/ 0 w 101"/>
                  <a:gd name="T85" fmla="*/ 0 h 100"/>
                  <a:gd name="T86" fmla="*/ 0 w 101"/>
                  <a:gd name="T87" fmla="*/ 0 h 100"/>
                  <a:gd name="T88" fmla="*/ 0 w 101"/>
                  <a:gd name="T89" fmla="*/ 0 h 1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100"/>
                  <a:gd name="T137" fmla="*/ 101 w 101"/>
                  <a:gd name="T138" fmla="*/ 100 h 1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100">
                    <a:moveTo>
                      <a:pt x="0" y="49"/>
                    </a:moveTo>
                    <a:lnTo>
                      <a:pt x="1" y="40"/>
                    </a:lnTo>
                    <a:lnTo>
                      <a:pt x="4" y="30"/>
                    </a:lnTo>
                    <a:lnTo>
                      <a:pt x="9" y="22"/>
                    </a:lnTo>
                    <a:lnTo>
                      <a:pt x="15" y="14"/>
                    </a:lnTo>
                    <a:lnTo>
                      <a:pt x="19" y="11"/>
                    </a:lnTo>
                    <a:lnTo>
                      <a:pt x="22" y="8"/>
                    </a:lnTo>
                    <a:lnTo>
                      <a:pt x="27" y="6"/>
                    </a:lnTo>
                    <a:lnTo>
                      <a:pt x="32" y="4"/>
                    </a:lnTo>
                    <a:lnTo>
                      <a:pt x="36" y="2"/>
                    </a:lnTo>
                    <a:lnTo>
                      <a:pt x="40" y="1"/>
                    </a:lnTo>
                    <a:lnTo>
                      <a:pt x="46" y="0"/>
                    </a:lnTo>
                    <a:lnTo>
                      <a:pt x="51" y="0"/>
                    </a:lnTo>
                    <a:lnTo>
                      <a:pt x="56" y="0"/>
                    </a:lnTo>
                    <a:lnTo>
                      <a:pt x="61" y="1"/>
                    </a:lnTo>
                    <a:lnTo>
                      <a:pt x="66" y="2"/>
                    </a:lnTo>
                    <a:lnTo>
                      <a:pt x="70" y="4"/>
                    </a:lnTo>
                    <a:lnTo>
                      <a:pt x="74" y="6"/>
                    </a:lnTo>
                    <a:lnTo>
                      <a:pt x="79" y="8"/>
                    </a:lnTo>
                    <a:lnTo>
                      <a:pt x="83" y="11"/>
                    </a:lnTo>
                    <a:lnTo>
                      <a:pt x="86" y="14"/>
                    </a:lnTo>
                    <a:lnTo>
                      <a:pt x="92" y="22"/>
                    </a:lnTo>
                    <a:lnTo>
                      <a:pt x="97" y="30"/>
                    </a:lnTo>
                    <a:lnTo>
                      <a:pt x="100" y="40"/>
                    </a:lnTo>
                    <a:lnTo>
                      <a:pt x="101" y="49"/>
                    </a:lnTo>
                    <a:lnTo>
                      <a:pt x="100" y="60"/>
                    </a:lnTo>
                    <a:lnTo>
                      <a:pt x="97" y="68"/>
                    </a:lnTo>
                    <a:lnTo>
                      <a:pt x="92" y="78"/>
                    </a:lnTo>
                    <a:lnTo>
                      <a:pt x="86" y="85"/>
                    </a:lnTo>
                    <a:lnTo>
                      <a:pt x="79" y="92"/>
                    </a:lnTo>
                    <a:lnTo>
                      <a:pt x="70" y="96"/>
                    </a:lnTo>
                    <a:lnTo>
                      <a:pt x="61" y="99"/>
                    </a:lnTo>
                    <a:lnTo>
                      <a:pt x="51" y="100"/>
                    </a:lnTo>
                    <a:lnTo>
                      <a:pt x="46" y="100"/>
                    </a:lnTo>
                    <a:lnTo>
                      <a:pt x="40" y="99"/>
                    </a:lnTo>
                    <a:lnTo>
                      <a:pt x="36" y="98"/>
                    </a:lnTo>
                    <a:lnTo>
                      <a:pt x="32" y="96"/>
                    </a:lnTo>
                    <a:lnTo>
                      <a:pt x="27" y="94"/>
                    </a:lnTo>
                    <a:lnTo>
                      <a:pt x="22" y="92"/>
                    </a:lnTo>
                    <a:lnTo>
                      <a:pt x="19" y="89"/>
                    </a:lnTo>
                    <a:lnTo>
                      <a:pt x="15" y="85"/>
                    </a:lnTo>
                    <a:lnTo>
                      <a:pt x="9" y="78"/>
                    </a:lnTo>
                    <a:lnTo>
                      <a:pt x="4" y="68"/>
                    </a:lnTo>
                    <a:lnTo>
                      <a:pt x="1" y="60"/>
                    </a:lnTo>
                    <a:lnTo>
                      <a:pt x="0" y="4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89" name="Freeform 169"/>
              <p:cNvSpPr>
                <a:spLocks/>
              </p:cNvSpPr>
              <p:nvPr/>
            </p:nvSpPr>
            <p:spPr bwMode="auto">
              <a:xfrm>
                <a:off x="1396" y="2867"/>
                <a:ext cx="244" cy="153"/>
              </a:xfrm>
              <a:custGeom>
                <a:avLst/>
                <a:gdLst>
                  <a:gd name="T0" fmla="*/ 0 w 733"/>
                  <a:gd name="T1" fmla="*/ 0 h 461"/>
                  <a:gd name="T2" fmla="*/ 0 w 733"/>
                  <a:gd name="T3" fmla="*/ 0 h 461"/>
                  <a:gd name="T4" fmla="*/ 0 w 733"/>
                  <a:gd name="T5" fmla="*/ 0 h 461"/>
                  <a:gd name="T6" fmla="*/ 0 w 733"/>
                  <a:gd name="T7" fmla="*/ 0 h 461"/>
                  <a:gd name="T8" fmla="*/ 0 w 733"/>
                  <a:gd name="T9" fmla="*/ 0 h 461"/>
                  <a:gd name="T10" fmla="*/ 0 w 733"/>
                  <a:gd name="T11" fmla="*/ 0 h 461"/>
                  <a:gd name="T12" fmla="*/ 0 w 733"/>
                  <a:gd name="T13" fmla="*/ 0 h 461"/>
                  <a:gd name="T14" fmla="*/ 0 w 733"/>
                  <a:gd name="T15" fmla="*/ 0 h 461"/>
                  <a:gd name="T16" fmla="*/ 0 w 733"/>
                  <a:gd name="T17" fmla="*/ 0 h 461"/>
                  <a:gd name="T18" fmla="*/ 0 w 733"/>
                  <a:gd name="T19" fmla="*/ 0 h 461"/>
                  <a:gd name="T20" fmla="*/ 0 w 733"/>
                  <a:gd name="T21" fmla="*/ 0 h 461"/>
                  <a:gd name="T22" fmla="*/ 0 w 733"/>
                  <a:gd name="T23" fmla="*/ 0 h 461"/>
                  <a:gd name="T24" fmla="*/ 0 w 733"/>
                  <a:gd name="T25" fmla="*/ 0 h 461"/>
                  <a:gd name="T26" fmla="*/ 0 w 733"/>
                  <a:gd name="T27" fmla="*/ 0 h 461"/>
                  <a:gd name="T28" fmla="*/ 0 w 733"/>
                  <a:gd name="T29" fmla="*/ 0 h 461"/>
                  <a:gd name="T30" fmla="*/ 0 w 733"/>
                  <a:gd name="T31" fmla="*/ 0 h 461"/>
                  <a:gd name="T32" fmla="*/ 0 w 733"/>
                  <a:gd name="T33" fmla="*/ 0 h 461"/>
                  <a:gd name="T34" fmla="*/ 0 w 733"/>
                  <a:gd name="T35" fmla="*/ 0 h 461"/>
                  <a:gd name="T36" fmla="*/ 0 w 733"/>
                  <a:gd name="T37" fmla="*/ 0 h 461"/>
                  <a:gd name="T38" fmla="*/ 0 w 733"/>
                  <a:gd name="T39" fmla="*/ 0 h 461"/>
                  <a:gd name="T40" fmla="*/ 0 w 733"/>
                  <a:gd name="T41" fmla="*/ 0 h 461"/>
                  <a:gd name="T42" fmla="*/ 0 w 733"/>
                  <a:gd name="T43" fmla="*/ 0 h 461"/>
                  <a:gd name="T44" fmla="*/ 0 w 733"/>
                  <a:gd name="T45" fmla="*/ 0 h 461"/>
                  <a:gd name="T46" fmla="*/ 0 w 733"/>
                  <a:gd name="T47" fmla="*/ 0 h 461"/>
                  <a:gd name="T48" fmla="*/ 0 w 733"/>
                  <a:gd name="T49" fmla="*/ 0 h 461"/>
                  <a:gd name="T50" fmla="*/ 0 w 733"/>
                  <a:gd name="T51" fmla="*/ 0 h 461"/>
                  <a:gd name="T52" fmla="*/ 0 w 733"/>
                  <a:gd name="T53" fmla="*/ 0 h 461"/>
                  <a:gd name="T54" fmla="*/ 0 w 733"/>
                  <a:gd name="T55" fmla="*/ 0 h 461"/>
                  <a:gd name="T56" fmla="*/ 0 w 733"/>
                  <a:gd name="T57" fmla="*/ 0 h 461"/>
                  <a:gd name="T58" fmla="*/ 0 w 733"/>
                  <a:gd name="T59" fmla="*/ 0 h 461"/>
                  <a:gd name="T60" fmla="*/ 0 w 733"/>
                  <a:gd name="T61" fmla="*/ 0 h 461"/>
                  <a:gd name="T62" fmla="*/ 0 w 733"/>
                  <a:gd name="T63" fmla="*/ 0 h 461"/>
                  <a:gd name="T64" fmla="*/ 0 w 733"/>
                  <a:gd name="T65" fmla="*/ 0 h 461"/>
                  <a:gd name="T66" fmla="*/ 0 w 733"/>
                  <a:gd name="T67" fmla="*/ 0 h 461"/>
                  <a:gd name="T68" fmla="*/ 0 w 733"/>
                  <a:gd name="T69" fmla="*/ 0 h 461"/>
                  <a:gd name="T70" fmla="*/ 0 w 733"/>
                  <a:gd name="T71" fmla="*/ 0 h 461"/>
                  <a:gd name="T72" fmla="*/ 0 w 733"/>
                  <a:gd name="T73" fmla="*/ 0 h 461"/>
                  <a:gd name="T74" fmla="*/ 0 w 733"/>
                  <a:gd name="T75" fmla="*/ 0 h 461"/>
                  <a:gd name="T76" fmla="*/ 0 w 733"/>
                  <a:gd name="T77" fmla="*/ 0 h 461"/>
                  <a:gd name="T78" fmla="*/ 0 w 733"/>
                  <a:gd name="T79" fmla="*/ 0 h 461"/>
                  <a:gd name="T80" fmla="*/ 0 w 733"/>
                  <a:gd name="T81" fmla="*/ 0 h 461"/>
                  <a:gd name="T82" fmla="*/ 0 w 733"/>
                  <a:gd name="T83" fmla="*/ 0 h 4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3"/>
                  <a:gd name="T127" fmla="*/ 0 h 461"/>
                  <a:gd name="T128" fmla="*/ 733 w 733"/>
                  <a:gd name="T129" fmla="*/ 461 h 4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3" h="461">
                    <a:moveTo>
                      <a:pt x="728" y="50"/>
                    </a:moveTo>
                    <a:lnTo>
                      <a:pt x="728" y="50"/>
                    </a:lnTo>
                    <a:lnTo>
                      <a:pt x="728" y="49"/>
                    </a:lnTo>
                    <a:lnTo>
                      <a:pt x="728" y="46"/>
                    </a:lnTo>
                    <a:lnTo>
                      <a:pt x="727" y="40"/>
                    </a:lnTo>
                    <a:lnTo>
                      <a:pt x="725" y="34"/>
                    </a:lnTo>
                    <a:lnTo>
                      <a:pt x="725" y="32"/>
                    </a:lnTo>
                    <a:lnTo>
                      <a:pt x="718" y="0"/>
                    </a:lnTo>
                    <a:lnTo>
                      <a:pt x="686" y="6"/>
                    </a:lnTo>
                    <a:lnTo>
                      <a:pt x="669" y="8"/>
                    </a:lnTo>
                    <a:lnTo>
                      <a:pt x="48" y="119"/>
                    </a:lnTo>
                    <a:lnTo>
                      <a:pt x="31" y="121"/>
                    </a:lnTo>
                    <a:lnTo>
                      <a:pt x="0" y="127"/>
                    </a:lnTo>
                    <a:lnTo>
                      <a:pt x="5" y="160"/>
                    </a:lnTo>
                    <a:lnTo>
                      <a:pt x="5" y="162"/>
                    </a:lnTo>
                    <a:lnTo>
                      <a:pt x="6" y="167"/>
                    </a:lnTo>
                    <a:lnTo>
                      <a:pt x="7" y="173"/>
                    </a:lnTo>
                    <a:lnTo>
                      <a:pt x="7" y="175"/>
                    </a:lnTo>
                    <a:lnTo>
                      <a:pt x="7" y="176"/>
                    </a:lnTo>
                    <a:lnTo>
                      <a:pt x="7" y="177"/>
                    </a:lnTo>
                    <a:lnTo>
                      <a:pt x="8" y="178"/>
                    </a:lnTo>
                    <a:lnTo>
                      <a:pt x="8" y="179"/>
                    </a:lnTo>
                    <a:lnTo>
                      <a:pt x="8" y="180"/>
                    </a:lnTo>
                    <a:lnTo>
                      <a:pt x="8" y="181"/>
                    </a:lnTo>
                    <a:lnTo>
                      <a:pt x="15" y="213"/>
                    </a:lnTo>
                    <a:lnTo>
                      <a:pt x="26" y="244"/>
                    </a:lnTo>
                    <a:lnTo>
                      <a:pt x="39" y="273"/>
                    </a:lnTo>
                    <a:lnTo>
                      <a:pt x="56" y="301"/>
                    </a:lnTo>
                    <a:lnTo>
                      <a:pt x="74" y="328"/>
                    </a:lnTo>
                    <a:lnTo>
                      <a:pt x="96" y="352"/>
                    </a:lnTo>
                    <a:lnTo>
                      <a:pt x="120" y="375"/>
                    </a:lnTo>
                    <a:lnTo>
                      <a:pt x="147" y="395"/>
                    </a:lnTo>
                    <a:lnTo>
                      <a:pt x="162" y="405"/>
                    </a:lnTo>
                    <a:lnTo>
                      <a:pt x="178" y="414"/>
                    </a:lnTo>
                    <a:lnTo>
                      <a:pt x="194" y="423"/>
                    </a:lnTo>
                    <a:lnTo>
                      <a:pt x="210" y="430"/>
                    </a:lnTo>
                    <a:lnTo>
                      <a:pt x="227" y="437"/>
                    </a:lnTo>
                    <a:lnTo>
                      <a:pt x="244" y="443"/>
                    </a:lnTo>
                    <a:lnTo>
                      <a:pt x="262" y="448"/>
                    </a:lnTo>
                    <a:lnTo>
                      <a:pt x="280" y="453"/>
                    </a:lnTo>
                    <a:lnTo>
                      <a:pt x="298" y="456"/>
                    </a:lnTo>
                    <a:lnTo>
                      <a:pt x="316" y="458"/>
                    </a:lnTo>
                    <a:lnTo>
                      <a:pt x="335" y="460"/>
                    </a:lnTo>
                    <a:lnTo>
                      <a:pt x="354" y="461"/>
                    </a:lnTo>
                    <a:lnTo>
                      <a:pt x="372" y="461"/>
                    </a:lnTo>
                    <a:lnTo>
                      <a:pt x="391" y="460"/>
                    </a:lnTo>
                    <a:lnTo>
                      <a:pt x="410" y="458"/>
                    </a:lnTo>
                    <a:lnTo>
                      <a:pt x="428" y="455"/>
                    </a:lnTo>
                    <a:lnTo>
                      <a:pt x="447" y="452"/>
                    </a:lnTo>
                    <a:lnTo>
                      <a:pt x="465" y="446"/>
                    </a:lnTo>
                    <a:lnTo>
                      <a:pt x="483" y="441"/>
                    </a:lnTo>
                    <a:lnTo>
                      <a:pt x="500" y="435"/>
                    </a:lnTo>
                    <a:lnTo>
                      <a:pt x="518" y="428"/>
                    </a:lnTo>
                    <a:lnTo>
                      <a:pt x="534" y="420"/>
                    </a:lnTo>
                    <a:lnTo>
                      <a:pt x="551" y="411"/>
                    </a:lnTo>
                    <a:lnTo>
                      <a:pt x="567" y="403"/>
                    </a:lnTo>
                    <a:lnTo>
                      <a:pt x="581" y="392"/>
                    </a:lnTo>
                    <a:lnTo>
                      <a:pt x="596" y="382"/>
                    </a:lnTo>
                    <a:lnTo>
                      <a:pt x="611" y="370"/>
                    </a:lnTo>
                    <a:lnTo>
                      <a:pt x="625" y="358"/>
                    </a:lnTo>
                    <a:lnTo>
                      <a:pt x="638" y="346"/>
                    </a:lnTo>
                    <a:lnTo>
                      <a:pt x="650" y="332"/>
                    </a:lnTo>
                    <a:lnTo>
                      <a:pt x="662" y="318"/>
                    </a:lnTo>
                    <a:lnTo>
                      <a:pt x="673" y="303"/>
                    </a:lnTo>
                    <a:lnTo>
                      <a:pt x="691" y="274"/>
                    </a:lnTo>
                    <a:lnTo>
                      <a:pt x="706" y="245"/>
                    </a:lnTo>
                    <a:lnTo>
                      <a:pt x="717" y="215"/>
                    </a:lnTo>
                    <a:lnTo>
                      <a:pt x="726" y="183"/>
                    </a:lnTo>
                    <a:lnTo>
                      <a:pt x="731" y="152"/>
                    </a:lnTo>
                    <a:lnTo>
                      <a:pt x="733" y="119"/>
                    </a:lnTo>
                    <a:lnTo>
                      <a:pt x="733" y="87"/>
                    </a:lnTo>
                    <a:lnTo>
                      <a:pt x="729" y="54"/>
                    </a:lnTo>
                    <a:lnTo>
                      <a:pt x="729" y="53"/>
                    </a:lnTo>
                    <a:lnTo>
                      <a:pt x="729" y="52"/>
                    </a:lnTo>
                    <a:lnTo>
                      <a:pt x="728" y="51"/>
                    </a:lnTo>
                    <a:lnTo>
                      <a:pt x="728" y="5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90" name="Freeform 170"/>
              <p:cNvSpPr>
                <a:spLocks/>
              </p:cNvSpPr>
              <p:nvPr/>
            </p:nvSpPr>
            <p:spPr bwMode="auto">
              <a:xfrm>
                <a:off x="1409" y="2879"/>
                <a:ext cx="220"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8"/>
                    </a:lnTo>
                    <a:lnTo>
                      <a:pt x="657" y="17"/>
                    </a:lnTo>
                    <a:lnTo>
                      <a:pt x="654" y="0"/>
                    </a:lnTo>
                    <a:lnTo>
                      <a:pt x="638" y="3"/>
                    </a:lnTo>
                    <a:lnTo>
                      <a:pt x="16" y="114"/>
                    </a:lnTo>
                    <a:lnTo>
                      <a:pt x="0" y="116"/>
                    </a:lnTo>
                    <a:lnTo>
                      <a:pt x="0" y="118"/>
                    </a:lnTo>
                    <a:lnTo>
                      <a:pt x="1" y="123"/>
                    </a:lnTo>
                    <a:lnTo>
                      <a:pt x="2" y="129"/>
                    </a:lnTo>
                    <a:lnTo>
                      <a:pt x="2" y="132"/>
                    </a:lnTo>
                    <a:lnTo>
                      <a:pt x="2" y="133"/>
                    </a:lnTo>
                    <a:lnTo>
                      <a:pt x="2" y="134"/>
                    </a:lnTo>
                    <a:lnTo>
                      <a:pt x="3" y="135"/>
                    </a:lnTo>
                    <a:lnTo>
                      <a:pt x="3" y="136"/>
                    </a:lnTo>
                    <a:lnTo>
                      <a:pt x="3" y="137"/>
                    </a:lnTo>
                    <a:lnTo>
                      <a:pt x="3" y="138"/>
                    </a:lnTo>
                    <a:lnTo>
                      <a:pt x="9" y="167"/>
                    </a:lnTo>
                    <a:lnTo>
                      <a:pt x="19" y="194"/>
                    </a:lnTo>
                    <a:lnTo>
                      <a:pt x="30" y="221"/>
                    </a:lnTo>
                    <a:lnTo>
                      <a:pt x="45" y="245"/>
                    </a:lnTo>
                    <a:lnTo>
                      <a:pt x="62" y="269"/>
                    </a:lnTo>
                    <a:lnTo>
                      <a:pt x="82" y="291"/>
                    </a:lnTo>
                    <a:lnTo>
                      <a:pt x="104" y="312"/>
                    </a:lnTo>
                    <a:lnTo>
                      <a:pt x="128" y="330"/>
                    </a:lnTo>
                    <a:lnTo>
                      <a:pt x="142" y="338"/>
                    </a:lnTo>
                    <a:lnTo>
                      <a:pt x="156" y="347"/>
                    </a:lnTo>
                    <a:lnTo>
                      <a:pt x="170" y="354"/>
                    </a:lnTo>
                    <a:lnTo>
                      <a:pt x="185" y="362"/>
                    </a:lnTo>
                    <a:lnTo>
                      <a:pt x="201" y="368"/>
                    </a:lnTo>
                    <a:lnTo>
                      <a:pt x="217" y="373"/>
                    </a:lnTo>
                    <a:lnTo>
                      <a:pt x="233" y="377"/>
                    </a:lnTo>
                    <a:lnTo>
                      <a:pt x="249" y="382"/>
                    </a:lnTo>
                    <a:lnTo>
                      <a:pt x="266" y="385"/>
                    </a:lnTo>
                    <a:lnTo>
                      <a:pt x="283" y="387"/>
                    </a:lnTo>
                    <a:lnTo>
                      <a:pt x="299" y="388"/>
                    </a:lnTo>
                    <a:lnTo>
                      <a:pt x="316" y="389"/>
                    </a:lnTo>
                    <a:lnTo>
                      <a:pt x="334" y="389"/>
                    </a:lnTo>
                    <a:lnTo>
                      <a:pt x="351" y="388"/>
                    </a:lnTo>
                    <a:lnTo>
                      <a:pt x="368" y="386"/>
                    </a:lnTo>
                    <a:lnTo>
                      <a:pt x="384" y="384"/>
                    </a:lnTo>
                    <a:lnTo>
                      <a:pt x="401" y="381"/>
                    </a:lnTo>
                    <a:lnTo>
                      <a:pt x="417" y="376"/>
                    </a:lnTo>
                    <a:lnTo>
                      <a:pt x="434" y="372"/>
                    </a:lnTo>
                    <a:lnTo>
                      <a:pt x="450" y="366"/>
                    </a:lnTo>
                    <a:lnTo>
                      <a:pt x="466" y="359"/>
                    </a:lnTo>
                    <a:lnTo>
                      <a:pt x="481" y="353"/>
                    </a:lnTo>
                    <a:lnTo>
                      <a:pt x="496" y="345"/>
                    </a:lnTo>
                    <a:lnTo>
                      <a:pt x="511" y="336"/>
                    </a:lnTo>
                    <a:lnTo>
                      <a:pt x="524" y="328"/>
                    </a:lnTo>
                    <a:lnTo>
                      <a:pt x="538" y="317"/>
                    </a:lnTo>
                    <a:lnTo>
                      <a:pt x="551" y="306"/>
                    </a:lnTo>
                    <a:lnTo>
                      <a:pt x="564" y="296"/>
                    </a:lnTo>
                    <a:lnTo>
                      <a:pt x="575" y="284"/>
                    </a:lnTo>
                    <a:lnTo>
                      <a:pt x="587" y="273"/>
                    </a:lnTo>
                    <a:lnTo>
                      <a:pt x="598" y="260"/>
                    </a:lnTo>
                    <a:lnTo>
                      <a:pt x="607" y="246"/>
                    </a:lnTo>
                    <a:lnTo>
                      <a:pt x="623" y="221"/>
                    </a:lnTo>
                    <a:lnTo>
                      <a:pt x="637" y="194"/>
                    </a:lnTo>
                    <a:lnTo>
                      <a:pt x="647" y="167"/>
                    </a:lnTo>
                    <a:lnTo>
                      <a:pt x="655" y="138"/>
                    </a:lnTo>
                    <a:lnTo>
                      <a:pt x="660" y="109"/>
                    </a:lnTo>
                    <a:lnTo>
                      <a:pt x="662" y="81"/>
                    </a:lnTo>
                    <a:lnTo>
                      <a:pt x="661" y="51"/>
                    </a:lnTo>
                    <a:lnTo>
                      <a:pt x="658" y="22"/>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91" name="Freeform 171"/>
              <p:cNvSpPr>
                <a:spLocks/>
              </p:cNvSpPr>
              <p:nvPr/>
            </p:nvSpPr>
            <p:spPr bwMode="auto">
              <a:xfrm>
                <a:off x="1421" y="2892"/>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3"/>
                    </a:moveTo>
                    <a:lnTo>
                      <a:pt x="325" y="315"/>
                    </a:lnTo>
                    <a:lnTo>
                      <a:pt x="309" y="317"/>
                    </a:lnTo>
                    <a:lnTo>
                      <a:pt x="295" y="318"/>
                    </a:lnTo>
                    <a:lnTo>
                      <a:pt x="279" y="318"/>
                    </a:lnTo>
                    <a:lnTo>
                      <a:pt x="264" y="317"/>
                    </a:lnTo>
                    <a:lnTo>
                      <a:pt x="248" y="316"/>
                    </a:lnTo>
                    <a:lnTo>
                      <a:pt x="233" y="314"/>
                    </a:lnTo>
                    <a:lnTo>
                      <a:pt x="218" y="311"/>
                    </a:lnTo>
                    <a:lnTo>
                      <a:pt x="203" y="308"/>
                    </a:lnTo>
                    <a:lnTo>
                      <a:pt x="189" y="304"/>
                    </a:lnTo>
                    <a:lnTo>
                      <a:pt x="175" y="299"/>
                    </a:lnTo>
                    <a:lnTo>
                      <a:pt x="161" y="293"/>
                    </a:lnTo>
                    <a:lnTo>
                      <a:pt x="147" y="287"/>
                    </a:lnTo>
                    <a:lnTo>
                      <a:pt x="134" y="280"/>
                    </a:lnTo>
                    <a:lnTo>
                      <a:pt x="122" y="273"/>
                    </a:lnTo>
                    <a:lnTo>
                      <a:pt x="109" y="264"/>
                    </a:lnTo>
                    <a:lnTo>
                      <a:pt x="89" y="248"/>
                    </a:lnTo>
                    <a:lnTo>
                      <a:pt x="70" y="231"/>
                    </a:lnTo>
                    <a:lnTo>
                      <a:pt x="54" y="213"/>
                    </a:lnTo>
                    <a:lnTo>
                      <a:pt x="39" y="193"/>
                    </a:lnTo>
                    <a:lnTo>
                      <a:pt x="25" y="172"/>
                    </a:lnTo>
                    <a:lnTo>
                      <a:pt x="15" y="151"/>
                    </a:lnTo>
                    <a:lnTo>
                      <a:pt x="6" y="128"/>
                    </a:lnTo>
                    <a:lnTo>
                      <a:pt x="0" y="104"/>
                    </a:lnTo>
                    <a:lnTo>
                      <a:pt x="589" y="0"/>
                    </a:lnTo>
                    <a:lnTo>
                      <a:pt x="591" y="28"/>
                    </a:lnTo>
                    <a:lnTo>
                      <a:pt x="590" y="54"/>
                    </a:lnTo>
                    <a:lnTo>
                      <a:pt x="587" y="81"/>
                    </a:lnTo>
                    <a:lnTo>
                      <a:pt x="581" y="107"/>
                    </a:lnTo>
                    <a:lnTo>
                      <a:pt x="572" y="132"/>
                    </a:lnTo>
                    <a:lnTo>
                      <a:pt x="561" y="156"/>
                    </a:lnTo>
                    <a:lnTo>
                      <a:pt x="547" y="179"/>
                    </a:lnTo>
                    <a:lnTo>
                      <a:pt x="532" y="201"/>
                    </a:lnTo>
                    <a:lnTo>
                      <a:pt x="514" y="222"/>
                    </a:lnTo>
                    <a:lnTo>
                      <a:pt x="494" y="241"/>
                    </a:lnTo>
                    <a:lnTo>
                      <a:pt x="473" y="258"/>
                    </a:lnTo>
                    <a:lnTo>
                      <a:pt x="449" y="273"/>
                    </a:lnTo>
                    <a:lnTo>
                      <a:pt x="424" y="287"/>
                    </a:lnTo>
                    <a:lnTo>
                      <a:pt x="397" y="298"/>
                    </a:lnTo>
                    <a:lnTo>
                      <a:pt x="370" y="307"/>
                    </a:lnTo>
                    <a:lnTo>
                      <a:pt x="340" y="313"/>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92" name="Freeform 172"/>
              <p:cNvSpPr>
                <a:spLocks/>
              </p:cNvSpPr>
              <p:nvPr/>
            </p:nvSpPr>
            <p:spPr bwMode="auto">
              <a:xfrm>
                <a:off x="1499" y="2846"/>
                <a:ext cx="26" cy="45"/>
              </a:xfrm>
              <a:custGeom>
                <a:avLst/>
                <a:gdLst>
                  <a:gd name="T0" fmla="*/ 0 w 76"/>
                  <a:gd name="T1" fmla="*/ 0 h 136"/>
                  <a:gd name="T2" fmla="*/ 0 w 76"/>
                  <a:gd name="T3" fmla="*/ 0 h 136"/>
                  <a:gd name="T4" fmla="*/ 0 w 76"/>
                  <a:gd name="T5" fmla="*/ 0 h 136"/>
                  <a:gd name="T6" fmla="*/ 0 w 76"/>
                  <a:gd name="T7" fmla="*/ 0 h 136"/>
                  <a:gd name="T8" fmla="*/ 0 w 76"/>
                  <a:gd name="T9" fmla="*/ 0 h 136"/>
                  <a:gd name="T10" fmla="*/ 0 60000 65536"/>
                  <a:gd name="T11" fmla="*/ 0 60000 65536"/>
                  <a:gd name="T12" fmla="*/ 0 60000 65536"/>
                  <a:gd name="T13" fmla="*/ 0 60000 65536"/>
                  <a:gd name="T14" fmla="*/ 0 60000 65536"/>
                  <a:gd name="T15" fmla="*/ 0 w 76"/>
                  <a:gd name="T16" fmla="*/ 0 h 136"/>
                  <a:gd name="T17" fmla="*/ 76 w 76"/>
                  <a:gd name="T18" fmla="*/ 136 h 136"/>
                </a:gdLst>
                <a:ahLst/>
                <a:cxnLst>
                  <a:cxn ang="T10">
                    <a:pos x="T0" y="T1"/>
                  </a:cxn>
                  <a:cxn ang="T11">
                    <a:pos x="T2" y="T3"/>
                  </a:cxn>
                  <a:cxn ang="T12">
                    <a:pos x="T4" y="T5"/>
                  </a:cxn>
                  <a:cxn ang="T13">
                    <a:pos x="T6" y="T7"/>
                  </a:cxn>
                  <a:cxn ang="T14">
                    <a:pos x="T8" y="T9"/>
                  </a:cxn>
                </a:cxnLst>
                <a:rect l="T15" t="T16" r="T17" b="T18"/>
                <a:pathLst>
                  <a:path w="76" h="136">
                    <a:moveTo>
                      <a:pt x="0" y="10"/>
                    </a:moveTo>
                    <a:lnTo>
                      <a:pt x="22" y="136"/>
                    </a:lnTo>
                    <a:lnTo>
                      <a:pt x="76" y="127"/>
                    </a:lnTo>
                    <a:lnTo>
                      <a:pt x="54" y="0"/>
                    </a:lnTo>
                    <a:lnTo>
                      <a:pt x="0" y="1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93" name="Freeform 173"/>
              <p:cNvSpPr>
                <a:spLocks/>
              </p:cNvSpPr>
              <p:nvPr/>
            </p:nvSpPr>
            <p:spPr bwMode="auto">
              <a:xfrm>
                <a:off x="1048" y="2928"/>
                <a:ext cx="245" cy="153"/>
              </a:xfrm>
              <a:custGeom>
                <a:avLst/>
                <a:gdLst>
                  <a:gd name="T0" fmla="*/ 0 w 734"/>
                  <a:gd name="T1" fmla="*/ 0 h 460"/>
                  <a:gd name="T2" fmla="*/ 0 w 734"/>
                  <a:gd name="T3" fmla="*/ 0 h 460"/>
                  <a:gd name="T4" fmla="*/ 0 w 734"/>
                  <a:gd name="T5" fmla="*/ 0 h 460"/>
                  <a:gd name="T6" fmla="*/ 0 w 734"/>
                  <a:gd name="T7" fmla="*/ 0 h 460"/>
                  <a:gd name="T8" fmla="*/ 0 w 734"/>
                  <a:gd name="T9" fmla="*/ 0 h 460"/>
                  <a:gd name="T10" fmla="*/ 0 w 734"/>
                  <a:gd name="T11" fmla="*/ 0 h 460"/>
                  <a:gd name="T12" fmla="*/ 0 w 734"/>
                  <a:gd name="T13" fmla="*/ 0 h 460"/>
                  <a:gd name="T14" fmla="*/ 0 w 734"/>
                  <a:gd name="T15" fmla="*/ 0 h 460"/>
                  <a:gd name="T16" fmla="*/ 0 w 734"/>
                  <a:gd name="T17" fmla="*/ 0 h 460"/>
                  <a:gd name="T18" fmla="*/ 0 w 734"/>
                  <a:gd name="T19" fmla="*/ 0 h 460"/>
                  <a:gd name="T20" fmla="*/ 0 w 734"/>
                  <a:gd name="T21" fmla="*/ 0 h 460"/>
                  <a:gd name="T22" fmla="*/ 0 w 734"/>
                  <a:gd name="T23" fmla="*/ 0 h 460"/>
                  <a:gd name="T24" fmla="*/ 0 w 734"/>
                  <a:gd name="T25" fmla="*/ 0 h 460"/>
                  <a:gd name="T26" fmla="*/ 0 w 734"/>
                  <a:gd name="T27" fmla="*/ 0 h 460"/>
                  <a:gd name="T28" fmla="*/ 0 w 734"/>
                  <a:gd name="T29" fmla="*/ 0 h 460"/>
                  <a:gd name="T30" fmla="*/ 0 w 734"/>
                  <a:gd name="T31" fmla="*/ 0 h 460"/>
                  <a:gd name="T32" fmla="*/ 0 w 734"/>
                  <a:gd name="T33" fmla="*/ 0 h 460"/>
                  <a:gd name="T34" fmla="*/ 0 w 734"/>
                  <a:gd name="T35" fmla="*/ 0 h 460"/>
                  <a:gd name="T36" fmla="*/ 0 w 734"/>
                  <a:gd name="T37" fmla="*/ 0 h 460"/>
                  <a:gd name="T38" fmla="*/ 0 w 734"/>
                  <a:gd name="T39" fmla="*/ 0 h 460"/>
                  <a:gd name="T40" fmla="*/ 0 w 734"/>
                  <a:gd name="T41" fmla="*/ 0 h 460"/>
                  <a:gd name="T42" fmla="*/ 0 w 734"/>
                  <a:gd name="T43" fmla="*/ 0 h 460"/>
                  <a:gd name="T44" fmla="*/ 0 w 734"/>
                  <a:gd name="T45" fmla="*/ 0 h 460"/>
                  <a:gd name="T46" fmla="*/ 0 w 734"/>
                  <a:gd name="T47" fmla="*/ 0 h 460"/>
                  <a:gd name="T48" fmla="*/ 0 w 734"/>
                  <a:gd name="T49" fmla="*/ 0 h 460"/>
                  <a:gd name="T50" fmla="*/ 0 w 734"/>
                  <a:gd name="T51" fmla="*/ 0 h 460"/>
                  <a:gd name="T52" fmla="*/ 0 w 734"/>
                  <a:gd name="T53" fmla="*/ 0 h 460"/>
                  <a:gd name="T54" fmla="*/ 0 w 734"/>
                  <a:gd name="T55" fmla="*/ 0 h 460"/>
                  <a:gd name="T56" fmla="*/ 0 w 734"/>
                  <a:gd name="T57" fmla="*/ 0 h 460"/>
                  <a:gd name="T58" fmla="*/ 0 w 734"/>
                  <a:gd name="T59" fmla="*/ 0 h 460"/>
                  <a:gd name="T60" fmla="*/ 0 w 734"/>
                  <a:gd name="T61" fmla="*/ 0 h 460"/>
                  <a:gd name="T62" fmla="*/ 0 w 734"/>
                  <a:gd name="T63" fmla="*/ 0 h 460"/>
                  <a:gd name="T64" fmla="*/ 0 w 734"/>
                  <a:gd name="T65" fmla="*/ 0 h 460"/>
                  <a:gd name="T66" fmla="*/ 0 w 734"/>
                  <a:gd name="T67" fmla="*/ 0 h 460"/>
                  <a:gd name="T68" fmla="*/ 0 w 734"/>
                  <a:gd name="T69" fmla="*/ 0 h 460"/>
                  <a:gd name="T70" fmla="*/ 0 w 734"/>
                  <a:gd name="T71" fmla="*/ 0 h 460"/>
                  <a:gd name="T72" fmla="*/ 0 w 734"/>
                  <a:gd name="T73" fmla="*/ 0 h 460"/>
                  <a:gd name="T74" fmla="*/ 0 w 734"/>
                  <a:gd name="T75" fmla="*/ 0 h 460"/>
                  <a:gd name="T76" fmla="*/ 0 w 734"/>
                  <a:gd name="T77" fmla="*/ 0 h 460"/>
                  <a:gd name="T78" fmla="*/ 0 w 734"/>
                  <a:gd name="T79" fmla="*/ 0 h 460"/>
                  <a:gd name="T80" fmla="*/ 0 w 734"/>
                  <a:gd name="T81" fmla="*/ 0 h 460"/>
                  <a:gd name="T82" fmla="*/ 0 w 734"/>
                  <a:gd name="T83" fmla="*/ 0 h 4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460"/>
                  <a:gd name="T128" fmla="*/ 734 w 734"/>
                  <a:gd name="T129" fmla="*/ 460 h 4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460">
                    <a:moveTo>
                      <a:pt x="729" y="49"/>
                    </a:moveTo>
                    <a:lnTo>
                      <a:pt x="729" y="49"/>
                    </a:lnTo>
                    <a:lnTo>
                      <a:pt x="729" y="48"/>
                    </a:lnTo>
                    <a:lnTo>
                      <a:pt x="729" y="46"/>
                    </a:lnTo>
                    <a:lnTo>
                      <a:pt x="728" y="40"/>
                    </a:lnTo>
                    <a:lnTo>
                      <a:pt x="726" y="34"/>
                    </a:lnTo>
                    <a:lnTo>
                      <a:pt x="726" y="32"/>
                    </a:lnTo>
                    <a:lnTo>
                      <a:pt x="719" y="0"/>
                    </a:lnTo>
                    <a:lnTo>
                      <a:pt x="687" y="6"/>
                    </a:lnTo>
                    <a:lnTo>
                      <a:pt x="670" y="9"/>
                    </a:lnTo>
                    <a:lnTo>
                      <a:pt x="48" y="118"/>
                    </a:lnTo>
                    <a:lnTo>
                      <a:pt x="32" y="121"/>
                    </a:lnTo>
                    <a:lnTo>
                      <a:pt x="0" y="127"/>
                    </a:lnTo>
                    <a:lnTo>
                      <a:pt x="6" y="159"/>
                    </a:lnTo>
                    <a:lnTo>
                      <a:pt x="6" y="162"/>
                    </a:lnTo>
                    <a:lnTo>
                      <a:pt x="7" y="167"/>
                    </a:lnTo>
                    <a:lnTo>
                      <a:pt x="8" y="173"/>
                    </a:lnTo>
                    <a:lnTo>
                      <a:pt x="8" y="175"/>
                    </a:lnTo>
                    <a:lnTo>
                      <a:pt x="8" y="176"/>
                    </a:lnTo>
                    <a:lnTo>
                      <a:pt x="9" y="177"/>
                    </a:lnTo>
                    <a:lnTo>
                      <a:pt x="9" y="178"/>
                    </a:lnTo>
                    <a:lnTo>
                      <a:pt x="9" y="181"/>
                    </a:lnTo>
                    <a:lnTo>
                      <a:pt x="9" y="182"/>
                    </a:lnTo>
                    <a:lnTo>
                      <a:pt x="16" y="213"/>
                    </a:lnTo>
                    <a:lnTo>
                      <a:pt x="27" y="243"/>
                    </a:lnTo>
                    <a:lnTo>
                      <a:pt x="40" y="273"/>
                    </a:lnTo>
                    <a:lnTo>
                      <a:pt x="57" y="300"/>
                    </a:lnTo>
                    <a:lnTo>
                      <a:pt x="75" y="327"/>
                    </a:lnTo>
                    <a:lnTo>
                      <a:pt x="97" y="351"/>
                    </a:lnTo>
                    <a:lnTo>
                      <a:pt x="121" y="375"/>
                    </a:lnTo>
                    <a:lnTo>
                      <a:pt x="148" y="395"/>
                    </a:lnTo>
                    <a:lnTo>
                      <a:pt x="163" y="404"/>
                    </a:lnTo>
                    <a:lnTo>
                      <a:pt x="179" y="414"/>
                    </a:lnTo>
                    <a:lnTo>
                      <a:pt x="195" y="422"/>
                    </a:lnTo>
                    <a:lnTo>
                      <a:pt x="212" y="430"/>
                    </a:lnTo>
                    <a:lnTo>
                      <a:pt x="228" y="436"/>
                    </a:lnTo>
                    <a:lnTo>
                      <a:pt x="245" y="442"/>
                    </a:lnTo>
                    <a:lnTo>
                      <a:pt x="263" y="448"/>
                    </a:lnTo>
                    <a:lnTo>
                      <a:pt x="281" y="452"/>
                    </a:lnTo>
                    <a:lnTo>
                      <a:pt x="299" y="455"/>
                    </a:lnTo>
                    <a:lnTo>
                      <a:pt x="318" y="458"/>
                    </a:lnTo>
                    <a:lnTo>
                      <a:pt x="336" y="459"/>
                    </a:lnTo>
                    <a:lnTo>
                      <a:pt x="355" y="460"/>
                    </a:lnTo>
                    <a:lnTo>
                      <a:pt x="373" y="460"/>
                    </a:lnTo>
                    <a:lnTo>
                      <a:pt x="392" y="459"/>
                    </a:lnTo>
                    <a:lnTo>
                      <a:pt x="411" y="458"/>
                    </a:lnTo>
                    <a:lnTo>
                      <a:pt x="429" y="455"/>
                    </a:lnTo>
                    <a:lnTo>
                      <a:pt x="448" y="451"/>
                    </a:lnTo>
                    <a:lnTo>
                      <a:pt x="466" y="447"/>
                    </a:lnTo>
                    <a:lnTo>
                      <a:pt x="484" y="441"/>
                    </a:lnTo>
                    <a:lnTo>
                      <a:pt x="501" y="435"/>
                    </a:lnTo>
                    <a:lnTo>
                      <a:pt x="519" y="428"/>
                    </a:lnTo>
                    <a:lnTo>
                      <a:pt x="535" y="420"/>
                    </a:lnTo>
                    <a:lnTo>
                      <a:pt x="552" y="412"/>
                    </a:lnTo>
                    <a:lnTo>
                      <a:pt x="568" y="402"/>
                    </a:lnTo>
                    <a:lnTo>
                      <a:pt x="583" y="392"/>
                    </a:lnTo>
                    <a:lnTo>
                      <a:pt x="597" y="381"/>
                    </a:lnTo>
                    <a:lnTo>
                      <a:pt x="612" y="369"/>
                    </a:lnTo>
                    <a:lnTo>
                      <a:pt x="625" y="357"/>
                    </a:lnTo>
                    <a:lnTo>
                      <a:pt x="639" y="344"/>
                    </a:lnTo>
                    <a:lnTo>
                      <a:pt x="650" y="330"/>
                    </a:lnTo>
                    <a:lnTo>
                      <a:pt x="662" y="316"/>
                    </a:lnTo>
                    <a:lnTo>
                      <a:pt x="673" y="301"/>
                    </a:lnTo>
                    <a:lnTo>
                      <a:pt x="691" y="273"/>
                    </a:lnTo>
                    <a:lnTo>
                      <a:pt x="705" y="243"/>
                    </a:lnTo>
                    <a:lnTo>
                      <a:pt x="717" y="213"/>
                    </a:lnTo>
                    <a:lnTo>
                      <a:pt x="727" y="183"/>
                    </a:lnTo>
                    <a:lnTo>
                      <a:pt x="732" y="151"/>
                    </a:lnTo>
                    <a:lnTo>
                      <a:pt x="734" y="119"/>
                    </a:lnTo>
                    <a:lnTo>
                      <a:pt x="734" y="86"/>
                    </a:lnTo>
                    <a:lnTo>
                      <a:pt x="730" y="54"/>
                    </a:lnTo>
                    <a:lnTo>
                      <a:pt x="730" y="53"/>
                    </a:lnTo>
                    <a:lnTo>
                      <a:pt x="730" y="51"/>
                    </a:lnTo>
                    <a:lnTo>
                      <a:pt x="729" y="50"/>
                    </a:lnTo>
                    <a:lnTo>
                      <a:pt x="729" y="4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94" name="Freeform 174"/>
              <p:cNvSpPr>
                <a:spLocks/>
              </p:cNvSpPr>
              <p:nvPr/>
            </p:nvSpPr>
            <p:spPr bwMode="auto">
              <a:xfrm>
                <a:off x="1061" y="2941"/>
                <a:ext cx="221"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7"/>
                    </a:lnTo>
                    <a:lnTo>
                      <a:pt x="657" y="15"/>
                    </a:lnTo>
                    <a:lnTo>
                      <a:pt x="654" y="0"/>
                    </a:lnTo>
                    <a:lnTo>
                      <a:pt x="638" y="3"/>
                    </a:lnTo>
                    <a:lnTo>
                      <a:pt x="16" y="112"/>
                    </a:lnTo>
                    <a:lnTo>
                      <a:pt x="0" y="115"/>
                    </a:lnTo>
                    <a:lnTo>
                      <a:pt x="0" y="117"/>
                    </a:lnTo>
                    <a:lnTo>
                      <a:pt x="1" y="123"/>
                    </a:lnTo>
                    <a:lnTo>
                      <a:pt x="2" y="129"/>
                    </a:lnTo>
                    <a:lnTo>
                      <a:pt x="2" y="131"/>
                    </a:lnTo>
                    <a:lnTo>
                      <a:pt x="2" y="132"/>
                    </a:lnTo>
                    <a:lnTo>
                      <a:pt x="2" y="133"/>
                    </a:lnTo>
                    <a:lnTo>
                      <a:pt x="3" y="134"/>
                    </a:lnTo>
                    <a:lnTo>
                      <a:pt x="3" y="135"/>
                    </a:lnTo>
                    <a:lnTo>
                      <a:pt x="3" y="136"/>
                    </a:lnTo>
                    <a:lnTo>
                      <a:pt x="9" y="165"/>
                    </a:lnTo>
                    <a:lnTo>
                      <a:pt x="19" y="191"/>
                    </a:lnTo>
                    <a:lnTo>
                      <a:pt x="30" y="218"/>
                    </a:lnTo>
                    <a:lnTo>
                      <a:pt x="45" y="243"/>
                    </a:lnTo>
                    <a:lnTo>
                      <a:pt x="62" y="267"/>
                    </a:lnTo>
                    <a:lnTo>
                      <a:pt x="82" y="289"/>
                    </a:lnTo>
                    <a:lnTo>
                      <a:pt x="104" y="310"/>
                    </a:lnTo>
                    <a:lnTo>
                      <a:pt x="128" y="328"/>
                    </a:lnTo>
                    <a:lnTo>
                      <a:pt x="142" y="338"/>
                    </a:lnTo>
                    <a:lnTo>
                      <a:pt x="156" y="346"/>
                    </a:lnTo>
                    <a:lnTo>
                      <a:pt x="170" y="354"/>
                    </a:lnTo>
                    <a:lnTo>
                      <a:pt x="185" y="360"/>
                    </a:lnTo>
                    <a:lnTo>
                      <a:pt x="201" y="366"/>
                    </a:lnTo>
                    <a:lnTo>
                      <a:pt x="217" y="373"/>
                    </a:lnTo>
                    <a:lnTo>
                      <a:pt x="233" y="377"/>
                    </a:lnTo>
                    <a:lnTo>
                      <a:pt x="249" y="381"/>
                    </a:lnTo>
                    <a:lnTo>
                      <a:pt x="266" y="384"/>
                    </a:lnTo>
                    <a:lnTo>
                      <a:pt x="283" y="386"/>
                    </a:lnTo>
                    <a:lnTo>
                      <a:pt x="299" y="388"/>
                    </a:lnTo>
                    <a:lnTo>
                      <a:pt x="316" y="389"/>
                    </a:lnTo>
                    <a:lnTo>
                      <a:pt x="334" y="389"/>
                    </a:lnTo>
                    <a:lnTo>
                      <a:pt x="351" y="388"/>
                    </a:lnTo>
                    <a:lnTo>
                      <a:pt x="368" y="385"/>
                    </a:lnTo>
                    <a:lnTo>
                      <a:pt x="385" y="383"/>
                    </a:lnTo>
                    <a:lnTo>
                      <a:pt x="401" y="380"/>
                    </a:lnTo>
                    <a:lnTo>
                      <a:pt x="417" y="376"/>
                    </a:lnTo>
                    <a:lnTo>
                      <a:pt x="434" y="371"/>
                    </a:lnTo>
                    <a:lnTo>
                      <a:pt x="450" y="365"/>
                    </a:lnTo>
                    <a:lnTo>
                      <a:pt x="466" y="359"/>
                    </a:lnTo>
                    <a:lnTo>
                      <a:pt x="481" y="351"/>
                    </a:lnTo>
                    <a:lnTo>
                      <a:pt x="496" y="343"/>
                    </a:lnTo>
                    <a:lnTo>
                      <a:pt x="511" y="335"/>
                    </a:lnTo>
                    <a:lnTo>
                      <a:pt x="524" y="325"/>
                    </a:lnTo>
                    <a:lnTo>
                      <a:pt x="538" y="315"/>
                    </a:lnTo>
                    <a:lnTo>
                      <a:pt x="551" y="305"/>
                    </a:lnTo>
                    <a:lnTo>
                      <a:pt x="564" y="294"/>
                    </a:lnTo>
                    <a:lnTo>
                      <a:pt x="575" y="283"/>
                    </a:lnTo>
                    <a:lnTo>
                      <a:pt x="587" y="270"/>
                    </a:lnTo>
                    <a:lnTo>
                      <a:pt x="598" y="257"/>
                    </a:lnTo>
                    <a:lnTo>
                      <a:pt x="607" y="243"/>
                    </a:lnTo>
                    <a:lnTo>
                      <a:pt x="623" y="218"/>
                    </a:lnTo>
                    <a:lnTo>
                      <a:pt x="637" y="191"/>
                    </a:lnTo>
                    <a:lnTo>
                      <a:pt x="647" y="165"/>
                    </a:lnTo>
                    <a:lnTo>
                      <a:pt x="655" y="136"/>
                    </a:lnTo>
                    <a:lnTo>
                      <a:pt x="660" y="108"/>
                    </a:lnTo>
                    <a:lnTo>
                      <a:pt x="662" y="79"/>
                    </a:lnTo>
                    <a:lnTo>
                      <a:pt x="661" y="49"/>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95" name="Freeform 175"/>
              <p:cNvSpPr>
                <a:spLocks/>
              </p:cNvSpPr>
              <p:nvPr/>
            </p:nvSpPr>
            <p:spPr bwMode="auto">
              <a:xfrm>
                <a:off x="1074" y="2954"/>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2"/>
                    </a:moveTo>
                    <a:lnTo>
                      <a:pt x="325" y="315"/>
                    </a:lnTo>
                    <a:lnTo>
                      <a:pt x="309" y="317"/>
                    </a:lnTo>
                    <a:lnTo>
                      <a:pt x="295" y="318"/>
                    </a:lnTo>
                    <a:lnTo>
                      <a:pt x="279" y="318"/>
                    </a:lnTo>
                    <a:lnTo>
                      <a:pt x="264" y="317"/>
                    </a:lnTo>
                    <a:lnTo>
                      <a:pt x="248" y="316"/>
                    </a:lnTo>
                    <a:lnTo>
                      <a:pt x="233" y="313"/>
                    </a:lnTo>
                    <a:lnTo>
                      <a:pt x="218" y="310"/>
                    </a:lnTo>
                    <a:lnTo>
                      <a:pt x="203" y="307"/>
                    </a:lnTo>
                    <a:lnTo>
                      <a:pt x="189" y="303"/>
                    </a:lnTo>
                    <a:lnTo>
                      <a:pt x="175" y="298"/>
                    </a:lnTo>
                    <a:lnTo>
                      <a:pt x="161" y="292"/>
                    </a:lnTo>
                    <a:lnTo>
                      <a:pt x="147" y="286"/>
                    </a:lnTo>
                    <a:lnTo>
                      <a:pt x="135" y="279"/>
                    </a:lnTo>
                    <a:lnTo>
                      <a:pt x="122" y="271"/>
                    </a:lnTo>
                    <a:lnTo>
                      <a:pt x="109" y="263"/>
                    </a:lnTo>
                    <a:lnTo>
                      <a:pt x="89" y="247"/>
                    </a:lnTo>
                    <a:lnTo>
                      <a:pt x="70" y="230"/>
                    </a:lnTo>
                    <a:lnTo>
                      <a:pt x="53" y="212"/>
                    </a:lnTo>
                    <a:lnTo>
                      <a:pt x="38" y="193"/>
                    </a:lnTo>
                    <a:lnTo>
                      <a:pt x="25" y="171"/>
                    </a:lnTo>
                    <a:lnTo>
                      <a:pt x="15" y="150"/>
                    </a:lnTo>
                    <a:lnTo>
                      <a:pt x="6" y="127"/>
                    </a:lnTo>
                    <a:lnTo>
                      <a:pt x="0" y="104"/>
                    </a:lnTo>
                    <a:lnTo>
                      <a:pt x="589" y="0"/>
                    </a:lnTo>
                    <a:lnTo>
                      <a:pt x="591" y="27"/>
                    </a:lnTo>
                    <a:lnTo>
                      <a:pt x="590" y="54"/>
                    </a:lnTo>
                    <a:lnTo>
                      <a:pt x="587" y="80"/>
                    </a:lnTo>
                    <a:lnTo>
                      <a:pt x="581" y="107"/>
                    </a:lnTo>
                    <a:lnTo>
                      <a:pt x="572" y="131"/>
                    </a:lnTo>
                    <a:lnTo>
                      <a:pt x="561" y="156"/>
                    </a:lnTo>
                    <a:lnTo>
                      <a:pt x="547" y="179"/>
                    </a:lnTo>
                    <a:lnTo>
                      <a:pt x="532" y="200"/>
                    </a:lnTo>
                    <a:lnTo>
                      <a:pt x="514" y="221"/>
                    </a:lnTo>
                    <a:lnTo>
                      <a:pt x="494" y="240"/>
                    </a:lnTo>
                    <a:lnTo>
                      <a:pt x="473" y="257"/>
                    </a:lnTo>
                    <a:lnTo>
                      <a:pt x="449" y="272"/>
                    </a:lnTo>
                    <a:lnTo>
                      <a:pt x="424" y="286"/>
                    </a:lnTo>
                    <a:lnTo>
                      <a:pt x="397" y="298"/>
                    </a:lnTo>
                    <a:lnTo>
                      <a:pt x="370" y="306"/>
                    </a:lnTo>
                    <a:lnTo>
                      <a:pt x="340" y="312"/>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96" name="Freeform 176"/>
              <p:cNvSpPr>
                <a:spLocks/>
              </p:cNvSpPr>
              <p:nvPr/>
            </p:nvSpPr>
            <p:spPr bwMode="auto">
              <a:xfrm>
                <a:off x="1152" y="2907"/>
                <a:ext cx="25" cy="46"/>
              </a:xfrm>
              <a:custGeom>
                <a:avLst/>
                <a:gdLst>
                  <a:gd name="T0" fmla="*/ 0 w 76"/>
                  <a:gd name="T1" fmla="*/ 0 h 137"/>
                  <a:gd name="T2" fmla="*/ 0 w 76"/>
                  <a:gd name="T3" fmla="*/ 0 h 137"/>
                  <a:gd name="T4" fmla="*/ 0 w 76"/>
                  <a:gd name="T5" fmla="*/ 0 h 137"/>
                  <a:gd name="T6" fmla="*/ 0 w 76"/>
                  <a:gd name="T7" fmla="*/ 0 h 137"/>
                  <a:gd name="T8" fmla="*/ 0 w 76"/>
                  <a:gd name="T9" fmla="*/ 0 h 137"/>
                  <a:gd name="T10" fmla="*/ 0 60000 65536"/>
                  <a:gd name="T11" fmla="*/ 0 60000 65536"/>
                  <a:gd name="T12" fmla="*/ 0 60000 65536"/>
                  <a:gd name="T13" fmla="*/ 0 60000 65536"/>
                  <a:gd name="T14" fmla="*/ 0 60000 65536"/>
                  <a:gd name="T15" fmla="*/ 0 w 76"/>
                  <a:gd name="T16" fmla="*/ 0 h 137"/>
                  <a:gd name="T17" fmla="*/ 76 w 76"/>
                  <a:gd name="T18" fmla="*/ 137 h 137"/>
                </a:gdLst>
                <a:ahLst/>
                <a:cxnLst>
                  <a:cxn ang="T10">
                    <a:pos x="T0" y="T1"/>
                  </a:cxn>
                  <a:cxn ang="T11">
                    <a:pos x="T2" y="T3"/>
                  </a:cxn>
                  <a:cxn ang="T12">
                    <a:pos x="T4" y="T5"/>
                  </a:cxn>
                  <a:cxn ang="T13">
                    <a:pos x="T6" y="T7"/>
                  </a:cxn>
                  <a:cxn ang="T14">
                    <a:pos x="T8" y="T9"/>
                  </a:cxn>
                </a:cxnLst>
                <a:rect l="T15" t="T16" r="T17" b="T18"/>
                <a:pathLst>
                  <a:path w="76" h="137">
                    <a:moveTo>
                      <a:pt x="0" y="9"/>
                    </a:moveTo>
                    <a:lnTo>
                      <a:pt x="22" y="137"/>
                    </a:lnTo>
                    <a:lnTo>
                      <a:pt x="76" y="127"/>
                    </a:lnTo>
                    <a:lnTo>
                      <a:pt x="54" y="0"/>
                    </a:lnTo>
                    <a:lnTo>
                      <a:pt x="0" y="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97" name="Freeform 177"/>
              <p:cNvSpPr>
                <a:spLocks/>
              </p:cNvSpPr>
              <p:nvPr/>
            </p:nvSpPr>
            <p:spPr bwMode="auto">
              <a:xfrm>
                <a:off x="1091" y="2777"/>
                <a:ext cx="474" cy="150"/>
              </a:xfrm>
              <a:custGeom>
                <a:avLst/>
                <a:gdLst>
                  <a:gd name="T0" fmla="*/ 0 w 1423"/>
                  <a:gd name="T1" fmla="*/ 0 h 450"/>
                  <a:gd name="T2" fmla="*/ 0 w 1423"/>
                  <a:gd name="T3" fmla="*/ 0 h 450"/>
                  <a:gd name="T4" fmla="*/ 0 w 1423"/>
                  <a:gd name="T5" fmla="*/ 0 h 450"/>
                  <a:gd name="T6" fmla="*/ 0 w 1423"/>
                  <a:gd name="T7" fmla="*/ 0 h 450"/>
                  <a:gd name="T8" fmla="*/ 0 w 1423"/>
                  <a:gd name="T9" fmla="*/ 0 h 450"/>
                  <a:gd name="T10" fmla="*/ 0 w 1423"/>
                  <a:gd name="T11" fmla="*/ 0 h 450"/>
                  <a:gd name="T12" fmla="*/ 0 w 1423"/>
                  <a:gd name="T13" fmla="*/ 0 h 450"/>
                  <a:gd name="T14" fmla="*/ 0 w 1423"/>
                  <a:gd name="T15" fmla="*/ 0 h 450"/>
                  <a:gd name="T16" fmla="*/ 0 w 1423"/>
                  <a:gd name="T17" fmla="*/ 0 h 450"/>
                  <a:gd name="T18" fmla="*/ 0 w 1423"/>
                  <a:gd name="T19" fmla="*/ 0 h 450"/>
                  <a:gd name="T20" fmla="*/ 0 w 1423"/>
                  <a:gd name="T21" fmla="*/ 0 h 450"/>
                  <a:gd name="T22" fmla="*/ 0 w 1423"/>
                  <a:gd name="T23" fmla="*/ 0 h 450"/>
                  <a:gd name="T24" fmla="*/ 0 w 1423"/>
                  <a:gd name="T25" fmla="*/ 0 h 450"/>
                  <a:gd name="T26" fmla="*/ 0 w 1423"/>
                  <a:gd name="T27" fmla="*/ 0 h 450"/>
                  <a:gd name="T28" fmla="*/ 0 w 1423"/>
                  <a:gd name="T29" fmla="*/ 0 h 450"/>
                  <a:gd name="T30" fmla="*/ 0 w 1423"/>
                  <a:gd name="T31" fmla="*/ 0 h 450"/>
                  <a:gd name="T32" fmla="*/ 0 w 1423"/>
                  <a:gd name="T33" fmla="*/ 0 h 450"/>
                  <a:gd name="T34" fmla="*/ 0 w 1423"/>
                  <a:gd name="T35" fmla="*/ 0 h 450"/>
                  <a:gd name="T36" fmla="*/ 0 w 1423"/>
                  <a:gd name="T37" fmla="*/ 0 h 450"/>
                  <a:gd name="T38" fmla="*/ 0 w 1423"/>
                  <a:gd name="T39" fmla="*/ 0 h 450"/>
                  <a:gd name="T40" fmla="*/ 0 w 1423"/>
                  <a:gd name="T41" fmla="*/ 0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23"/>
                  <a:gd name="T64" fmla="*/ 0 h 450"/>
                  <a:gd name="T65" fmla="*/ 1423 w 1423"/>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23" h="450">
                    <a:moveTo>
                      <a:pt x="1354" y="5"/>
                    </a:moveTo>
                    <a:lnTo>
                      <a:pt x="1337" y="8"/>
                    </a:lnTo>
                    <a:lnTo>
                      <a:pt x="49" y="236"/>
                    </a:lnTo>
                    <a:lnTo>
                      <a:pt x="33" y="238"/>
                    </a:lnTo>
                    <a:lnTo>
                      <a:pt x="0" y="245"/>
                    </a:lnTo>
                    <a:lnTo>
                      <a:pt x="5" y="277"/>
                    </a:lnTo>
                    <a:lnTo>
                      <a:pt x="8" y="293"/>
                    </a:lnTo>
                    <a:lnTo>
                      <a:pt x="27" y="400"/>
                    </a:lnTo>
                    <a:lnTo>
                      <a:pt x="31" y="417"/>
                    </a:lnTo>
                    <a:lnTo>
                      <a:pt x="36" y="450"/>
                    </a:lnTo>
                    <a:lnTo>
                      <a:pt x="69" y="444"/>
                    </a:lnTo>
                    <a:lnTo>
                      <a:pt x="85" y="441"/>
                    </a:lnTo>
                    <a:lnTo>
                      <a:pt x="1374" y="214"/>
                    </a:lnTo>
                    <a:lnTo>
                      <a:pt x="1390" y="211"/>
                    </a:lnTo>
                    <a:lnTo>
                      <a:pt x="1423" y="205"/>
                    </a:lnTo>
                    <a:lnTo>
                      <a:pt x="1417" y="173"/>
                    </a:lnTo>
                    <a:lnTo>
                      <a:pt x="1415" y="156"/>
                    </a:lnTo>
                    <a:lnTo>
                      <a:pt x="1396" y="49"/>
                    </a:lnTo>
                    <a:lnTo>
                      <a:pt x="1393" y="33"/>
                    </a:lnTo>
                    <a:lnTo>
                      <a:pt x="1387" y="0"/>
                    </a:lnTo>
                    <a:lnTo>
                      <a:pt x="1354" y="5"/>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98" name="Freeform 178"/>
              <p:cNvSpPr>
                <a:spLocks/>
              </p:cNvSpPr>
              <p:nvPr/>
            </p:nvSpPr>
            <p:spPr bwMode="auto">
              <a:xfrm>
                <a:off x="1104" y="2790"/>
                <a:ext cx="448" cy="124"/>
              </a:xfrm>
              <a:custGeom>
                <a:avLst/>
                <a:gdLst>
                  <a:gd name="T0" fmla="*/ 0 w 1346"/>
                  <a:gd name="T1" fmla="*/ 0 h 373"/>
                  <a:gd name="T2" fmla="*/ 0 w 1346"/>
                  <a:gd name="T3" fmla="*/ 0 h 373"/>
                  <a:gd name="T4" fmla="*/ 0 w 1346"/>
                  <a:gd name="T5" fmla="*/ 0 h 373"/>
                  <a:gd name="T6" fmla="*/ 0 w 1346"/>
                  <a:gd name="T7" fmla="*/ 0 h 373"/>
                  <a:gd name="T8" fmla="*/ 0 w 1346"/>
                  <a:gd name="T9" fmla="*/ 0 h 373"/>
                  <a:gd name="T10" fmla="*/ 0 w 1346"/>
                  <a:gd name="T11" fmla="*/ 0 h 373"/>
                  <a:gd name="T12" fmla="*/ 0 w 1346"/>
                  <a:gd name="T13" fmla="*/ 0 h 373"/>
                  <a:gd name="T14" fmla="*/ 0 w 1346"/>
                  <a:gd name="T15" fmla="*/ 0 h 373"/>
                  <a:gd name="T16" fmla="*/ 0 w 1346"/>
                  <a:gd name="T17" fmla="*/ 0 h 373"/>
                  <a:gd name="T18" fmla="*/ 0 w 1346"/>
                  <a:gd name="T19" fmla="*/ 0 h 373"/>
                  <a:gd name="T20" fmla="*/ 0 w 1346"/>
                  <a:gd name="T21" fmla="*/ 0 h 373"/>
                  <a:gd name="T22" fmla="*/ 0 w 1346"/>
                  <a:gd name="T23" fmla="*/ 0 h 373"/>
                  <a:gd name="T24" fmla="*/ 0 w 1346"/>
                  <a:gd name="T25" fmla="*/ 0 h 3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6"/>
                  <a:gd name="T40" fmla="*/ 0 h 373"/>
                  <a:gd name="T41" fmla="*/ 1346 w 1346"/>
                  <a:gd name="T42" fmla="*/ 373 h 3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6" h="373">
                    <a:moveTo>
                      <a:pt x="1306" y="3"/>
                    </a:moveTo>
                    <a:lnTo>
                      <a:pt x="17" y="231"/>
                    </a:lnTo>
                    <a:lnTo>
                      <a:pt x="0" y="233"/>
                    </a:lnTo>
                    <a:lnTo>
                      <a:pt x="3" y="250"/>
                    </a:lnTo>
                    <a:lnTo>
                      <a:pt x="22" y="357"/>
                    </a:lnTo>
                    <a:lnTo>
                      <a:pt x="25" y="373"/>
                    </a:lnTo>
                    <a:lnTo>
                      <a:pt x="41" y="371"/>
                    </a:lnTo>
                    <a:lnTo>
                      <a:pt x="1330" y="143"/>
                    </a:lnTo>
                    <a:lnTo>
                      <a:pt x="1346" y="140"/>
                    </a:lnTo>
                    <a:lnTo>
                      <a:pt x="1344" y="124"/>
                    </a:lnTo>
                    <a:lnTo>
                      <a:pt x="1325" y="17"/>
                    </a:lnTo>
                    <a:lnTo>
                      <a:pt x="1322" y="0"/>
                    </a:lnTo>
                    <a:lnTo>
                      <a:pt x="1306" y="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99" name="Freeform 179"/>
              <p:cNvSpPr>
                <a:spLocks/>
              </p:cNvSpPr>
              <p:nvPr/>
            </p:nvSpPr>
            <p:spPr bwMode="auto">
              <a:xfrm>
                <a:off x="1117" y="2803"/>
                <a:ext cx="423" cy="99"/>
              </a:xfrm>
              <a:custGeom>
                <a:avLst/>
                <a:gdLst>
                  <a:gd name="T0" fmla="*/ 0 w 1269"/>
                  <a:gd name="T1" fmla="*/ 0 h 296"/>
                  <a:gd name="T2" fmla="*/ 0 w 1269"/>
                  <a:gd name="T3" fmla="*/ 0 h 296"/>
                  <a:gd name="T4" fmla="*/ 0 w 1269"/>
                  <a:gd name="T5" fmla="*/ 0 h 296"/>
                  <a:gd name="T6" fmla="*/ 0 w 1269"/>
                  <a:gd name="T7" fmla="*/ 0 h 296"/>
                  <a:gd name="T8" fmla="*/ 0 w 1269"/>
                  <a:gd name="T9" fmla="*/ 0 h 296"/>
                  <a:gd name="T10" fmla="*/ 0 60000 65536"/>
                  <a:gd name="T11" fmla="*/ 0 60000 65536"/>
                  <a:gd name="T12" fmla="*/ 0 60000 65536"/>
                  <a:gd name="T13" fmla="*/ 0 60000 65536"/>
                  <a:gd name="T14" fmla="*/ 0 60000 65536"/>
                  <a:gd name="T15" fmla="*/ 0 w 1269"/>
                  <a:gd name="T16" fmla="*/ 0 h 296"/>
                  <a:gd name="T17" fmla="*/ 1269 w 1269"/>
                  <a:gd name="T18" fmla="*/ 296 h 296"/>
                </a:gdLst>
                <a:ahLst/>
                <a:cxnLst>
                  <a:cxn ang="T10">
                    <a:pos x="T0" y="T1"/>
                  </a:cxn>
                  <a:cxn ang="T11">
                    <a:pos x="T2" y="T3"/>
                  </a:cxn>
                  <a:cxn ang="T12">
                    <a:pos x="T4" y="T5"/>
                  </a:cxn>
                  <a:cxn ang="T13">
                    <a:pos x="T6" y="T7"/>
                  </a:cxn>
                  <a:cxn ang="T14">
                    <a:pos x="T8" y="T9"/>
                  </a:cxn>
                </a:cxnLst>
                <a:rect l="T15" t="T16" r="T17" b="T18"/>
                <a:pathLst>
                  <a:path w="1269" h="296">
                    <a:moveTo>
                      <a:pt x="1256" y="0"/>
                    </a:moveTo>
                    <a:lnTo>
                      <a:pt x="1269" y="74"/>
                    </a:lnTo>
                    <a:lnTo>
                      <a:pt x="13" y="296"/>
                    </a:lnTo>
                    <a:lnTo>
                      <a:pt x="0" y="222"/>
                    </a:lnTo>
                    <a:lnTo>
                      <a:pt x="1256" y="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00" name="Freeform 180"/>
              <p:cNvSpPr>
                <a:spLocks/>
              </p:cNvSpPr>
              <p:nvPr/>
            </p:nvSpPr>
            <p:spPr bwMode="auto">
              <a:xfrm>
                <a:off x="1317" y="2844"/>
                <a:ext cx="56" cy="323"/>
              </a:xfrm>
              <a:custGeom>
                <a:avLst/>
                <a:gdLst>
                  <a:gd name="T0" fmla="*/ 0 w 166"/>
                  <a:gd name="T1" fmla="*/ 0 h 968"/>
                  <a:gd name="T2" fmla="*/ 0 w 166"/>
                  <a:gd name="T3" fmla="*/ 0 h 968"/>
                  <a:gd name="T4" fmla="*/ 0 w 166"/>
                  <a:gd name="T5" fmla="*/ 0 h 968"/>
                  <a:gd name="T6" fmla="*/ 0 w 166"/>
                  <a:gd name="T7" fmla="*/ 0 h 968"/>
                  <a:gd name="T8" fmla="*/ 0 w 166"/>
                  <a:gd name="T9" fmla="*/ 0 h 968"/>
                  <a:gd name="T10" fmla="*/ 0 w 166"/>
                  <a:gd name="T11" fmla="*/ 0 h 968"/>
                  <a:gd name="T12" fmla="*/ 0 w 166"/>
                  <a:gd name="T13" fmla="*/ 0 h 968"/>
                  <a:gd name="T14" fmla="*/ 0 w 166"/>
                  <a:gd name="T15" fmla="*/ 0 h 968"/>
                  <a:gd name="T16" fmla="*/ 0 w 166"/>
                  <a:gd name="T17" fmla="*/ 0 h 968"/>
                  <a:gd name="T18" fmla="*/ 0 w 166"/>
                  <a:gd name="T19" fmla="*/ 0 h 968"/>
                  <a:gd name="T20" fmla="*/ 0 w 166"/>
                  <a:gd name="T21" fmla="*/ 0 h 968"/>
                  <a:gd name="T22" fmla="*/ 0 w 166"/>
                  <a:gd name="T23" fmla="*/ 0 h 968"/>
                  <a:gd name="T24" fmla="*/ 0 w 166"/>
                  <a:gd name="T25" fmla="*/ 0 h 968"/>
                  <a:gd name="T26" fmla="*/ 0 w 166"/>
                  <a:gd name="T27" fmla="*/ 0 h 968"/>
                  <a:gd name="T28" fmla="*/ 0 w 166"/>
                  <a:gd name="T29" fmla="*/ 0 h 968"/>
                  <a:gd name="T30" fmla="*/ 0 w 166"/>
                  <a:gd name="T31" fmla="*/ 0 h 968"/>
                  <a:gd name="T32" fmla="*/ 0 w 166"/>
                  <a:gd name="T33" fmla="*/ 0 h 968"/>
                  <a:gd name="T34" fmla="*/ 0 w 166"/>
                  <a:gd name="T35" fmla="*/ 0 h 968"/>
                  <a:gd name="T36" fmla="*/ 0 w 166"/>
                  <a:gd name="T37" fmla="*/ 0 h 968"/>
                  <a:gd name="T38" fmla="*/ 0 w 166"/>
                  <a:gd name="T39" fmla="*/ 0 h 968"/>
                  <a:gd name="T40" fmla="*/ 0 w 166"/>
                  <a:gd name="T41" fmla="*/ 0 h 968"/>
                  <a:gd name="T42" fmla="*/ 0 w 166"/>
                  <a:gd name="T43" fmla="*/ 0 h 968"/>
                  <a:gd name="T44" fmla="*/ 0 w 166"/>
                  <a:gd name="T45" fmla="*/ 0 h 968"/>
                  <a:gd name="T46" fmla="*/ 0 w 166"/>
                  <a:gd name="T47" fmla="*/ 0 h 968"/>
                  <a:gd name="T48" fmla="*/ 0 w 166"/>
                  <a:gd name="T49" fmla="*/ 0 h 968"/>
                  <a:gd name="T50" fmla="*/ 0 w 166"/>
                  <a:gd name="T51" fmla="*/ 0 h 968"/>
                  <a:gd name="T52" fmla="*/ 0 w 166"/>
                  <a:gd name="T53" fmla="*/ 0 h 968"/>
                  <a:gd name="T54" fmla="*/ 0 w 166"/>
                  <a:gd name="T55" fmla="*/ 0 h 968"/>
                  <a:gd name="T56" fmla="*/ 0 w 166"/>
                  <a:gd name="T57" fmla="*/ 0 h 968"/>
                  <a:gd name="T58" fmla="*/ 0 w 166"/>
                  <a:gd name="T59" fmla="*/ 0 h 968"/>
                  <a:gd name="T60" fmla="*/ 0 w 166"/>
                  <a:gd name="T61" fmla="*/ 0 h 968"/>
                  <a:gd name="T62" fmla="*/ 0 w 166"/>
                  <a:gd name="T63" fmla="*/ 0 h 968"/>
                  <a:gd name="T64" fmla="*/ 0 w 166"/>
                  <a:gd name="T65" fmla="*/ 0 h 968"/>
                  <a:gd name="T66" fmla="*/ 0 w 166"/>
                  <a:gd name="T67" fmla="*/ 0 h 968"/>
                  <a:gd name="T68" fmla="*/ 0 w 166"/>
                  <a:gd name="T69" fmla="*/ 0 h 968"/>
                  <a:gd name="T70" fmla="*/ 0 w 166"/>
                  <a:gd name="T71" fmla="*/ 0 h 968"/>
                  <a:gd name="T72" fmla="*/ 0 w 166"/>
                  <a:gd name="T73" fmla="*/ 0 h 968"/>
                  <a:gd name="T74" fmla="*/ 0 w 166"/>
                  <a:gd name="T75" fmla="*/ 0 h 968"/>
                  <a:gd name="T76" fmla="*/ 0 w 166"/>
                  <a:gd name="T77" fmla="*/ 0 h 968"/>
                  <a:gd name="T78" fmla="*/ 0 w 166"/>
                  <a:gd name="T79" fmla="*/ 0 h 968"/>
                  <a:gd name="T80" fmla="*/ 0 w 166"/>
                  <a:gd name="T81" fmla="*/ 0 h 968"/>
                  <a:gd name="T82" fmla="*/ 0 w 166"/>
                  <a:gd name="T83" fmla="*/ 0 h 968"/>
                  <a:gd name="T84" fmla="*/ 0 w 166"/>
                  <a:gd name="T85" fmla="*/ 0 h 968"/>
                  <a:gd name="T86" fmla="*/ 0 w 166"/>
                  <a:gd name="T87" fmla="*/ 0 h 968"/>
                  <a:gd name="T88" fmla="*/ 0 w 166"/>
                  <a:gd name="T89" fmla="*/ 0 h 968"/>
                  <a:gd name="T90" fmla="*/ 0 w 166"/>
                  <a:gd name="T91" fmla="*/ 0 h 968"/>
                  <a:gd name="T92" fmla="*/ 0 w 166"/>
                  <a:gd name="T93" fmla="*/ 0 h 9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968"/>
                  <a:gd name="T143" fmla="*/ 166 w 166"/>
                  <a:gd name="T144" fmla="*/ 968 h 9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968">
                    <a:moveTo>
                      <a:pt x="0" y="83"/>
                    </a:moveTo>
                    <a:lnTo>
                      <a:pt x="0" y="885"/>
                    </a:lnTo>
                    <a:lnTo>
                      <a:pt x="1" y="901"/>
                    </a:lnTo>
                    <a:lnTo>
                      <a:pt x="7" y="917"/>
                    </a:lnTo>
                    <a:lnTo>
                      <a:pt x="14" y="932"/>
                    </a:lnTo>
                    <a:lnTo>
                      <a:pt x="25" y="945"/>
                    </a:lnTo>
                    <a:lnTo>
                      <a:pt x="31" y="950"/>
                    </a:lnTo>
                    <a:lnTo>
                      <a:pt x="37" y="954"/>
                    </a:lnTo>
                    <a:lnTo>
                      <a:pt x="44" y="958"/>
                    </a:lnTo>
                    <a:lnTo>
                      <a:pt x="51" y="962"/>
                    </a:lnTo>
                    <a:lnTo>
                      <a:pt x="59" y="965"/>
                    </a:lnTo>
                    <a:lnTo>
                      <a:pt x="67" y="967"/>
                    </a:lnTo>
                    <a:lnTo>
                      <a:pt x="74" y="968"/>
                    </a:lnTo>
                    <a:lnTo>
                      <a:pt x="83" y="968"/>
                    </a:lnTo>
                    <a:lnTo>
                      <a:pt x="91" y="968"/>
                    </a:lnTo>
                    <a:lnTo>
                      <a:pt x="99" y="967"/>
                    </a:lnTo>
                    <a:lnTo>
                      <a:pt x="107" y="965"/>
                    </a:lnTo>
                    <a:lnTo>
                      <a:pt x="115" y="962"/>
                    </a:lnTo>
                    <a:lnTo>
                      <a:pt x="122" y="958"/>
                    </a:lnTo>
                    <a:lnTo>
                      <a:pt x="128" y="954"/>
                    </a:lnTo>
                    <a:lnTo>
                      <a:pt x="135" y="950"/>
                    </a:lnTo>
                    <a:lnTo>
                      <a:pt x="141" y="945"/>
                    </a:lnTo>
                    <a:lnTo>
                      <a:pt x="152" y="932"/>
                    </a:lnTo>
                    <a:lnTo>
                      <a:pt x="159" y="917"/>
                    </a:lnTo>
                    <a:lnTo>
                      <a:pt x="163" y="901"/>
                    </a:lnTo>
                    <a:lnTo>
                      <a:pt x="166" y="885"/>
                    </a:lnTo>
                    <a:lnTo>
                      <a:pt x="166" y="83"/>
                    </a:lnTo>
                    <a:lnTo>
                      <a:pt x="163" y="66"/>
                    </a:lnTo>
                    <a:lnTo>
                      <a:pt x="159" y="51"/>
                    </a:lnTo>
                    <a:lnTo>
                      <a:pt x="152" y="36"/>
                    </a:lnTo>
                    <a:lnTo>
                      <a:pt x="141" y="23"/>
                    </a:lnTo>
                    <a:lnTo>
                      <a:pt x="135" y="18"/>
                    </a:lnTo>
                    <a:lnTo>
                      <a:pt x="128" y="14"/>
                    </a:lnTo>
                    <a:lnTo>
                      <a:pt x="122" y="10"/>
                    </a:lnTo>
                    <a:lnTo>
                      <a:pt x="115" y="7"/>
                    </a:lnTo>
                    <a:lnTo>
                      <a:pt x="107" y="3"/>
                    </a:lnTo>
                    <a:lnTo>
                      <a:pt x="99" y="1"/>
                    </a:lnTo>
                    <a:lnTo>
                      <a:pt x="91" y="0"/>
                    </a:lnTo>
                    <a:lnTo>
                      <a:pt x="83" y="0"/>
                    </a:lnTo>
                    <a:lnTo>
                      <a:pt x="66" y="2"/>
                    </a:lnTo>
                    <a:lnTo>
                      <a:pt x="51" y="7"/>
                    </a:lnTo>
                    <a:lnTo>
                      <a:pt x="36" y="14"/>
                    </a:lnTo>
                    <a:lnTo>
                      <a:pt x="25" y="25"/>
                    </a:lnTo>
                    <a:lnTo>
                      <a:pt x="14" y="36"/>
                    </a:lnTo>
                    <a:lnTo>
                      <a:pt x="7" y="51"/>
                    </a:lnTo>
                    <a:lnTo>
                      <a:pt x="2" y="66"/>
                    </a:lnTo>
                    <a:lnTo>
                      <a:pt x="0" y="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01" name="Freeform 181"/>
              <p:cNvSpPr>
                <a:spLocks/>
              </p:cNvSpPr>
              <p:nvPr/>
            </p:nvSpPr>
            <p:spPr bwMode="auto">
              <a:xfrm>
                <a:off x="1328" y="2855"/>
                <a:ext cx="34" cy="301"/>
              </a:xfrm>
              <a:custGeom>
                <a:avLst/>
                <a:gdLst>
                  <a:gd name="T0" fmla="*/ 0 w 100"/>
                  <a:gd name="T1" fmla="*/ 0 h 902"/>
                  <a:gd name="T2" fmla="*/ 0 w 100"/>
                  <a:gd name="T3" fmla="*/ 0 h 902"/>
                  <a:gd name="T4" fmla="*/ 0 w 100"/>
                  <a:gd name="T5" fmla="*/ 0 h 902"/>
                  <a:gd name="T6" fmla="*/ 0 w 100"/>
                  <a:gd name="T7" fmla="*/ 0 h 902"/>
                  <a:gd name="T8" fmla="*/ 0 w 100"/>
                  <a:gd name="T9" fmla="*/ 0 h 902"/>
                  <a:gd name="T10" fmla="*/ 0 w 100"/>
                  <a:gd name="T11" fmla="*/ 0 h 902"/>
                  <a:gd name="T12" fmla="*/ 0 w 100"/>
                  <a:gd name="T13" fmla="*/ 0 h 902"/>
                  <a:gd name="T14" fmla="*/ 0 w 100"/>
                  <a:gd name="T15" fmla="*/ 0 h 902"/>
                  <a:gd name="T16" fmla="*/ 0 w 100"/>
                  <a:gd name="T17" fmla="*/ 0 h 902"/>
                  <a:gd name="T18" fmla="*/ 0 w 100"/>
                  <a:gd name="T19" fmla="*/ 0 h 902"/>
                  <a:gd name="T20" fmla="*/ 0 w 100"/>
                  <a:gd name="T21" fmla="*/ 0 h 902"/>
                  <a:gd name="T22" fmla="*/ 0 w 100"/>
                  <a:gd name="T23" fmla="*/ 0 h 902"/>
                  <a:gd name="T24" fmla="*/ 0 w 100"/>
                  <a:gd name="T25" fmla="*/ 0 h 902"/>
                  <a:gd name="T26" fmla="*/ 0 w 100"/>
                  <a:gd name="T27" fmla="*/ 0 h 902"/>
                  <a:gd name="T28" fmla="*/ 0 w 100"/>
                  <a:gd name="T29" fmla="*/ 0 h 902"/>
                  <a:gd name="T30" fmla="*/ 0 w 100"/>
                  <a:gd name="T31" fmla="*/ 0 h 902"/>
                  <a:gd name="T32" fmla="*/ 0 w 100"/>
                  <a:gd name="T33" fmla="*/ 0 h 902"/>
                  <a:gd name="T34" fmla="*/ 0 w 100"/>
                  <a:gd name="T35" fmla="*/ 0 h 902"/>
                  <a:gd name="T36" fmla="*/ 0 w 100"/>
                  <a:gd name="T37" fmla="*/ 0 h 902"/>
                  <a:gd name="T38" fmla="*/ 0 w 100"/>
                  <a:gd name="T39" fmla="*/ 0 h 902"/>
                  <a:gd name="T40" fmla="*/ 0 w 100"/>
                  <a:gd name="T41" fmla="*/ 0 h 902"/>
                  <a:gd name="T42" fmla="*/ 0 w 100"/>
                  <a:gd name="T43" fmla="*/ 0 h 902"/>
                  <a:gd name="T44" fmla="*/ 0 w 100"/>
                  <a:gd name="T45" fmla="*/ 0 h 902"/>
                  <a:gd name="T46" fmla="*/ 0 w 100"/>
                  <a:gd name="T47" fmla="*/ 0 h 902"/>
                  <a:gd name="T48" fmla="*/ 0 w 100"/>
                  <a:gd name="T49" fmla="*/ 0 h 902"/>
                  <a:gd name="T50" fmla="*/ 0 w 100"/>
                  <a:gd name="T51" fmla="*/ 0 h 902"/>
                  <a:gd name="T52" fmla="*/ 0 w 100"/>
                  <a:gd name="T53" fmla="*/ 0 h 902"/>
                  <a:gd name="T54" fmla="*/ 0 w 100"/>
                  <a:gd name="T55" fmla="*/ 0 h 902"/>
                  <a:gd name="T56" fmla="*/ 0 w 100"/>
                  <a:gd name="T57" fmla="*/ 0 h 902"/>
                  <a:gd name="T58" fmla="*/ 0 w 100"/>
                  <a:gd name="T59" fmla="*/ 0 h 902"/>
                  <a:gd name="T60" fmla="*/ 0 w 100"/>
                  <a:gd name="T61" fmla="*/ 0 h 902"/>
                  <a:gd name="T62" fmla="*/ 0 w 100"/>
                  <a:gd name="T63" fmla="*/ 0 h 902"/>
                  <a:gd name="T64" fmla="*/ 0 w 100"/>
                  <a:gd name="T65" fmla="*/ 0 h 902"/>
                  <a:gd name="T66" fmla="*/ 0 w 100"/>
                  <a:gd name="T67" fmla="*/ 0 h 902"/>
                  <a:gd name="T68" fmla="*/ 0 w 100"/>
                  <a:gd name="T69" fmla="*/ 0 h 902"/>
                  <a:gd name="T70" fmla="*/ 0 w 100"/>
                  <a:gd name="T71" fmla="*/ 0 h 902"/>
                  <a:gd name="T72" fmla="*/ 0 w 100"/>
                  <a:gd name="T73" fmla="*/ 0 h 902"/>
                  <a:gd name="T74" fmla="*/ 0 w 100"/>
                  <a:gd name="T75" fmla="*/ 0 h 902"/>
                  <a:gd name="T76" fmla="*/ 0 w 100"/>
                  <a:gd name="T77" fmla="*/ 0 h 902"/>
                  <a:gd name="T78" fmla="*/ 0 w 100"/>
                  <a:gd name="T79" fmla="*/ 0 h 902"/>
                  <a:gd name="T80" fmla="*/ 0 w 100"/>
                  <a:gd name="T81" fmla="*/ 0 h 902"/>
                  <a:gd name="T82" fmla="*/ 0 w 100"/>
                  <a:gd name="T83" fmla="*/ 0 h 902"/>
                  <a:gd name="T84" fmla="*/ 0 w 100"/>
                  <a:gd name="T85" fmla="*/ 0 h 902"/>
                  <a:gd name="T86" fmla="*/ 0 w 100"/>
                  <a:gd name="T87" fmla="*/ 0 h 902"/>
                  <a:gd name="T88" fmla="*/ 0 w 100"/>
                  <a:gd name="T89" fmla="*/ 0 h 902"/>
                  <a:gd name="T90" fmla="*/ 0 w 100"/>
                  <a:gd name="T91" fmla="*/ 0 h 902"/>
                  <a:gd name="T92" fmla="*/ 0 w 100"/>
                  <a:gd name="T93" fmla="*/ 0 h 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902"/>
                  <a:gd name="T143" fmla="*/ 100 w 100"/>
                  <a:gd name="T144" fmla="*/ 902 h 9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902">
                    <a:moveTo>
                      <a:pt x="0" y="50"/>
                    </a:moveTo>
                    <a:lnTo>
                      <a:pt x="1" y="40"/>
                    </a:lnTo>
                    <a:lnTo>
                      <a:pt x="4" y="31"/>
                    </a:lnTo>
                    <a:lnTo>
                      <a:pt x="9" y="22"/>
                    </a:lnTo>
                    <a:lnTo>
                      <a:pt x="15" y="15"/>
                    </a:lnTo>
                    <a:lnTo>
                      <a:pt x="19" y="12"/>
                    </a:lnTo>
                    <a:lnTo>
                      <a:pt x="22" y="9"/>
                    </a:lnTo>
                    <a:lnTo>
                      <a:pt x="27" y="6"/>
                    </a:lnTo>
                    <a:lnTo>
                      <a:pt x="31" y="4"/>
                    </a:lnTo>
                    <a:lnTo>
                      <a:pt x="36" y="2"/>
                    </a:lnTo>
                    <a:lnTo>
                      <a:pt x="40" y="1"/>
                    </a:lnTo>
                    <a:lnTo>
                      <a:pt x="46" y="0"/>
                    </a:lnTo>
                    <a:lnTo>
                      <a:pt x="50" y="0"/>
                    </a:lnTo>
                    <a:lnTo>
                      <a:pt x="55" y="0"/>
                    </a:lnTo>
                    <a:lnTo>
                      <a:pt x="59" y="1"/>
                    </a:lnTo>
                    <a:lnTo>
                      <a:pt x="65" y="2"/>
                    </a:lnTo>
                    <a:lnTo>
                      <a:pt x="69" y="4"/>
                    </a:lnTo>
                    <a:lnTo>
                      <a:pt x="73" y="6"/>
                    </a:lnTo>
                    <a:lnTo>
                      <a:pt x="77" y="9"/>
                    </a:lnTo>
                    <a:lnTo>
                      <a:pt x="82" y="12"/>
                    </a:lnTo>
                    <a:lnTo>
                      <a:pt x="85" y="15"/>
                    </a:lnTo>
                    <a:lnTo>
                      <a:pt x="91" y="22"/>
                    </a:lnTo>
                    <a:lnTo>
                      <a:pt x="95" y="31"/>
                    </a:lnTo>
                    <a:lnTo>
                      <a:pt x="99" y="40"/>
                    </a:lnTo>
                    <a:lnTo>
                      <a:pt x="100" y="50"/>
                    </a:lnTo>
                    <a:lnTo>
                      <a:pt x="100" y="852"/>
                    </a:lnTo>
                    <a:lnTo>
                      <a:pt x="99" y="862"/>
                    </a:lnTo>
                    <a:lnTo>
                      <a:pt x="95" y="871"/>
                    </a:lnTo>
                    <a:lnTo>
                      <a:pt x="91" y="880"/>
                    </a:lnTo>
                    <a:lnTo>
                      <a:pt x="85" y="887"/>
                    </a:lnTo>
                    <a:lnTo>
                      <a:pt x="77" y="894"/>
                    </a:lnTo>
                    <a:lnTo>
                      <a:pt x="69" y="898"/>
                    </a:lnTo>
                    <a:lnTo>
                      <a:pt x="59" y="901"/>
                    </a:lnTo>
                    <a:lnTo>
                      <a:pt x="50" y="902"/>
                    </a:lnTo>
                    <a:lnTo>
                      <a:pt x="46" y="902"/>
                    </a:lnTo>
                    <a:lnTo>
                      <a:pt x="40" y="901"/>
                    </a:lnTo>
                    <a:lnTo>
                      <a:pt x="36" y="900"/>
                    </a:lnTo>
                    <a:lnTo>
                      <a:pt x="31" y="898"/>
                    </a:lnTo>
                    <a:lnTo>
                      <a:pt x="27" y="896"/>
                    </a:lnTo>
                    <a:lnTo>
                      <a:pt x="22" y="894"/>
                    </a:lnTo>
                    <a:lnTo>
                      <a:pt x="19" y="890"/>
                    </a:lnTo>
                    <a:lnTo>
                      <a:pt x="15" y="887"/>
                    </a:lnTo>
                    <a:lnTo>
                      <a:pt x="9" y="880"/>
                    </a:lnTo>
                    <a:lnTo>
                      <a:pt x="4" y="871"/>
                    </a:lnTo>
                    <a:lnTo>
                      <a:pt x="1" y="862"/>
                    </a:lnTo>
                    <a:lnTo>
                      <a:pt x="0" y="852"/>
                    </a:lnTo>
                    <a:lnTo>
                      <a:pt x="0" y="5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02" name="Freeform 182"/>
              <p:cNvSpPr>
                <a:spLocks/>
              </p:cNvSpPr>
              <p:nvPr/>
            </p:nvSpPr>
            <p:spPr bwMode="auto">
              <a:xfrm>
                <a:off x="1206" y="3085"/>
                <a:ext cx="277" cy="92"/>
              </a:xfrm>
              <a:custGeom>
                <a:avLst/>
                <a:gdLst>
                  <a:gd name="T0" fmla="*/ 0 w 830"/>
                  <a:gd name="T1" fmla="*/ 0 h 274"/>
                  <a:gd name="T2" fmla="*/ 0 w 830"/>
                  <a:gd name="T3" fmla="*/ 0 h 274"/>
                  <a:gd name="T4" fmla="*/ 0 w 830"/>
                  <a:gd name="T5" fmla="*/ 0 h 274"/>
                  <a:gd name="T6" fmla="*/ 0 w 830"/>
                  <a:gd name="T7" fmla="*/ 0 h 274"/>
                  <a:gd name="T8" fmla="*/ 0 w 830"/>
                  <a:gd name="T9" fmla="*/ 0 h 274"/>
                  <a:gd name="T10" fmla="*/ 0 w 830"/>
                  <a:gd name="T11" fmla="*/ 0 h 274"/>
                  <a:gd name="T12" fmla="*/ 0 w 830"/>
                  <a:gd name="T13" fmla="*/ 0 h 274"/>
                  <a:gd name="T14" fmla="*/ 0 w 830"/>
                  <a:gd name="T15" fmla="*/ 0 h 274"/>
                  <a:gd name="T16" fmla="*/ 0 w 830"/>
                  <a:gd name="T17" fmla="*/ 0 h 274"/>
                  <a:gd name="T18" fmla="*/ 0 w 830"/>
                  <a:gd name="T19" fmla="*/ 0 h 274"/>
                  <a:gd name="T20" fmla="*/ 0 w 830"/>
                  <a:gd name="T21" fmla="*/ 0 h 274"/>
                  <a:gd name="T22" fmla="*/ 0 w 830"/>
                  <a:gd name="T23" fmla="*/ 0 h 274"/>
                  <a:gd name="T24" fmla="*/ 0 w 830"/>
                  <a:gd name="T25" fmla="*/ 0 h 274"/>
                  <a:gd name="T26" fmla="*/ 0 w 830"/>
                  <a:gd name="T27" fmla="*/ 0 h 274"/>
                  <a:gd name="T28" fmla="*/ 0 w 830"/>
                  <a:gd name="T29" fmla="*/ 0 h 274"/>
                  <a:gd name="T30" fmla="*/ 0 w 830"/>
                  <a:gd name="T31" fmla="*/ 0 h 274"/>
                  <a:gd name="T32" fmla="*/ 0 w 830"/>
                  <a:gd name="T33" fmla="*/ 0 h 274"/>
                  <a:gd name="T34" fmla="*/ 0 w 830"/>
                  <a:gd name="T35" fmla="*/ 0 h 274"/>
                  <a:gd name="T36" fmla="*/ 0 w 830"/>
                  <a:gd name="T37" fmla="*/ 0 h 274"/>
                  <a:gd name="T38" fmla="*/ 0 w 830"/>
                  <a:gd name="T39" fmla="*/ 0 h 274"/>
                  <a:gd name="T40" fmla="*/ 0 w 830"/>
                  <a:gd name="T41" fmla="*/ 0 h 274"/>
                  <a:gd name="T42" fmla="*/ 0 w 830"/>
                  <a:gd name="T43" fmla="*/ 0 h 274"/>
                  <a:gd name="T44" fmla="*/ 0 w 830"/>
                  <a:gd name="T45" fmla="*/ 0 h 274"/>
                  <a:gd name="T46" fmla="*/ 0 w 830"/>
                  <a:gd name="T47" fmla="*/ 0 h 274"/>
                  <a:gd name="T48" fmla="*/ 0 w 830"/>
                  <a:gd name="T49" fmla="*/ 0 h 274"/>
                  <a:gd name="T50" fmla="*/ 0 w 830"/>
                  <a:gd name="T51" fmla="*/ 0 h 274"/>
                  <a:gd name="T52" fmla="*/ 0 w 830"/>
                  <a:gd name="T53" fmla="*/ 0 h 274"/>
                  <a:gd name="T54" fmla="*/ 0 w 830"/>
                  <a:gd name="T55" fmla="*/ 0 h 274"/>
                  <a:gd name="T56" fmla="*/ 0 w 830"/>
                  <a:gd name="T57" fmla="*/ 0 h 274"/>
                  <a:gd name="T58" fmla="*/ 0 w 830"/>
                  <a:gd name="T59" fmla="*/ 0 h 274"/>
                  <a:gd name="T60" fmla="*/ 0 w 830"/>
                  <a:gd name="T61" fmla="*/ 0 h 274"/>
                  <a:gd name="T62" fmla="*/ 0 w 830"/>
                  <a:gd name="T63" fmla="*/ 0 h 274"/>
                  <a:gd name="T64" fmla="*/ 0 w 830"/>
                  <a:gd name="T65" fmla="*/ 0 h 274"/>
                  <a:gd name="T66" fmla="*/ 0 w 830"/>
                  <a:gd name="T67" fmla="*/ 0 h 274"/>
                  <a:gd name="T68" fmla="*/ 0 w 830"/>
                  <a:gd name="T69" fmla="*/ 0 h 274"/>
                  <a:gd name="T70" fmla="*/ 0 w 830"/>
                  <a:gd name="T71" fmla="*/ 0 h 274"/>
                  <a:gd name="T72" fmla="*/ 0 w 830"/>
                  <a:gd name="T73" fmla="*/ 0 h 274"/>
                  <a:gd name="T74" fmla="*/ 0 w 830"/>
                  <a:gd name="T75" fmla="*/ 0 h 274"/>
                  <a:gd name="T76" fmla="*/ 0 w 830"/>
                  <a:gd name="T77" fmla="*/ 0 h 274"/>
                  <a:gd name="T78" fmla="*/ 0 w 830"/>
                  <a:gd name="T79" fmla="*/ 0 h 274"/>
                  <a:gd name="T80" fmla="*/ 0 w 830"/>
                  <a:gd name="T81" fmla="*/ 0 h 274"/>
                  <a:gd name="T82" fmla="*/ 0 w 830"/>
                  <a:gd name="T83" fmla="*/ 0 h 274"/>
                  <a:gd name="T84" fmla="*/ 0 w 830"/>
                  <a:gd name="T85" fmla="*/ 0 h 274"/>
                  <a:gd name="T86" fmla="*/ 0 w 830"/>
                  <a:gd name="T87" fmla="*/ 0 h 274"/>
                  <a:gd name="T88" fmla="*/ 0 w 830"/>
                  <a:gd name="T89" fmla="*/ 0 h 274"/>
                  <a:gd name="T90" fmla="*/ 0 w 830"/>
                  <a:gd name="T91" fmla="*/ 0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0"/>
                  <a:gd name="T139" fmla="*/ 0 h 274"/>
                  <a:gd name="T140" fmla="*/ 830 w 830"/>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0" h="274">
                    <a:moveTo>
                      <a:pt x="769" y="121"/>
                    </a:moveTo>
                    <a:lnTo>
                      <a:pt x="754" y="107"/>
                    </a:lnTo>
                    <a:lnTo>
                      <a:pt x="738" y="93"/>
                    </a:lnTo>
                    <a:lnTo>
                      <a:pt x="720" y="82"/>
                    </a:lnTo>
                    <a:lnTo>
                      <a:pt x="702" y="70"/>
                    </a:lnTo>
                    <a:lnTo>
                      <a:pt x="682" y="59"/>
                    </a:lnTo>
                    <a:lnTo>
                      <a:pt x="662" y="49"/>
                    </a:lnTo>
                    <a:lnTo>
                      <a:pt x="641" y="40"/>
                    </a:lnTo>
                    <a:lnTo>
                      <a:pt x="618" y="32"/>
                    </a:lnTo>
                    <a:lnTo>
                      <a:pt x="595" y="24"/>
                    </a:lnTo>
                    <a:lnTo>
                      <a:pt x="571" y="18"/>
                    </a:lnTo>
                    <a:lnTo>
                      <a:pt x="546" y="13"/>
                    </a:lnTo>
                    <a:lnTo>
                      <a:pt x="521" y="9"/>
                    </a:lnTo>
                    <a:lnTo>
                      <a:pt x="495" y="4"/>
                    </a:lnTo>
                    <a:lnTo>
                      <a:pt x="469" y="2"/>
                    </a:lnTo>
                    <a:lnTo>
                      <a:pt x="442" y="0"/>
                    </a:lnTo>
                    <a:lnTo>
                      <a:pt x="416" y="0"/>
                    </a:lnTo>
                    <a:lnTo>
                      <a:pt x="373" y="1"/>
                    </a:lnTo>
                    <a:lnTo>
                      <a:pt x="332" y="5"/>
                    </a:lnTo>
                    <a:lnTo>
                      <a:pt x="293" y="12"/>
                    </a:lnTo>
                    <a:lnTo>
                      <a:pt x="255" y="20"/>
                    </a:lnTo>
                    <a:lnTo>
                      <a:pt x="218" y="31"/>
                    </a:lnTo>
                    <a:lnTo>
                      <a:pt x="184" y="44"/>
                    </a:lnTo>
                    <a:lnTo>
                      <a:pt x="152" y="58"/>
                    </a:lnTo>
                    <a:lnTo>
                      <a:pt x="122" y="75"/>
                    </a:lnTo>
                    <a:lnTo>
                      <a:pt x="96" y="93"/>
                    </a:lnTo>
                    <a:lnTo>
                      <a:pt x="71" y="114"/>
                    </a:lnTo>
                    <a:lnTo>
                      <a:pt x="50" y="134"/>
                    </a:lnTo>
                    <a:lnTo>
                      <a:pt x="33" y="157"/>
                    </a:lnTo>
                    <a:lnTo>
                      <a:pt x="19" y="180"/>
                    </a:lnTo>
                    <a:lnTo>
                      <a:pt x="9" y="205"/>
                    </a:lnTo>
                    <a:lnTo>
                      <a:pt x="2" y="230"/>
                    </a:lnTo>
                    <a:lnTo>
                      <a:pt x="0" y="257"/>
                    </a:lnTo>
                    <a:lnTo>
                      <a:pt x="0" y="274"/>
                    </a:lnTo>
                    <a:lnTo>
                      <a:pt x="17" y="274"/>
                    </a:lnTo>
                    <a:lnTo>
                      <a:pt x="813" y="274"/>
                    </a:lnTo>
                    <a:lnTo>
                      <a:pt x="830" y="274"/>
                    </a:lnTo>
                    <a:lnTo>
                      <a:pt x="830" y="257"/>
                    </a:lnTo>
                    <a:lnTo>
                      <a:pt x="829" y="239"/>
                    </a:lnTo>
                    <a:lnTo>
                      <a:pt x="826" y="221"/>
                    </a:lnTo>
                    <a:lnTo>
                      <a:pt x="822" y="204"/>
                    </a:lnTo>
                    <a:lnTo>
                      <a:pt x="814" y="186"/>
                    </a:lnTo>
                    <a:lnTo>
                      <a:pt x="806" y="169"/>
                    </a:lnTo>
                    <a:lnTo>
                      <a:pt x="795" y="153"/>
                    </a:lnTo>
                    <a:lnTo>
                      <a:pt x="783" y="137"/>
                    </a:lnTo>
                    <a:lnTo>
                      <a:pt x="769" y="12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03" name="Freeform 183"/>
              <p:cNvSpPr>
                <a:spLocks/>
              </p:cNvSpPr>
              <p:nvPr/>
            </p:nvSpPr>
            <p:spPr bwMode="auto">
              <a:xfrm>
                <a:off x="1218" y="3096"/>
                <a:ext cx="253" cy="70"/>
              </a:xfrm>
              <a:custGeom>
                <a:avLst/>
                <a:gdLst>
                  <a:gd name="T0" fmla="*/ 0 w 761"/>
                  <a:gd name="T1" fmla="*/ 0 h 208"/>
                  <a:gd name="T2" fmla="*/ 0 w 761"/>
                  <a:gd name="T3" fmla="*/ 0 h 208"/>
                  <a:gd name="T4" fmla="*/ 0 w 761"/>
                  <a:gd name="T5" fmla="*/ 0 h 208"/>
                  <a:gd name="T6" fmla="*/ 0 w 761"/>
                  <a:gd name="T7" fmla="*/ 0 h 208"/>
                  <a:gd name="T8" fmla="*/ 0 w 761"/>
                  <a:gd name="T9" fmla="*/ 0 h 208"/>
                  <a:gd name="T10" fmla="*/ 0 w 761"/>
                  <a:gd name="T11" fmla="*/ 0 h 208"/>
                  <a:gd name="T12" fmla="*/ 0 w 761"/>
                  <a:gd name="T13" fmla="*/ 0 h 208"/>
                  <a:gd name="T14" fmla="*/ 0 w 761"/>
                  <a:gd name="T15" fmla="*/ 0 h 208"/>
                  <a:gd name="T16" fmla="*/ 0 w 761"/>
                  <a:gd name="T17" fmla="*/ 0 h 208"/>
                  <a:gd name="T18" fmla="*/ 0 w 761"/>
                  <a:gd name="T19" fmla="*/ 0 h 208"/>
                  <a:gd name="T20" fmla="*/ 0 w 761"/>
                  <a:gd name="T21" fmla="*/ 0 h 208"/>
                  <a:gd name="T22" fmla="*/ 0 w 761"/>
                  <a:gd name="T23" fmla="*/ 0 h 208"/>
                  <a:gd name="T24" fmla="*/ 0 w 761"/>
                  <a:gd name="T25" fmla="*/ 0 h 208"/>
                  <a:gd name="T26" fmla="*/ 0 w 761"/>
                  <a:gd name="T27" fmla="*/ 0 h 208"/>
                  <a:gd name="T28" fmla="*/ 0 w 761"/>
                  <a:gd name="T29" fmla="*/ 0 h 208"/>
                  <a:gd name="T30" fmla="*/ 0 w 761"/>
                  <a:gd name="T31" fmla="*/ 0 h 208"/>
                  <a:gd name="T32" fmla="*/ 0 w 761"/>
                  <a:gd name="T33" fmla="*/ 0 h 208"/>
                  <a:gd name="T34" fmla="*/ 0 w 761"/>
                  <a:gd name="T35" fmla="*/ 0 h 208"/>
                  <a:gd name="T36" fmla="*/ 0 w 761"/>
                  <a:gd name="T37" fmla="*/ 0 h 208"/>
                  <a:gd name="T38" fmla="*/ 0 w 761"/>
                  <a:gd name="T39" fmla="*/ 0 h 208"/>
                  <a:gd name="T40" fmla="*/ 0 w 761"/>
                  <a:gd name="T41" fmla="*/ 0 h 208"/>
                  <a:gd name="T42" fmla="*/ 0 w 761"/>
                  <a:gd name="T43" fmla="*/ 0 h 208"/>
                  <a:gd name="T44" fmla="*/ 0 w 761"/>
                  <a:gd name="T45" fmla="*/ 0 h 208"/>
                  <a:gd name="T46" fmla="*/ 0 w 761"/>
                  <a:gd name="T47" fmla="*/ 0 h 208"/>
                  <a:gd name="T48" fmla="*/ 0 w 761"/>
                  <a:gd name="T49" fmla="*/ 0 h 208"/>
                  <a:gd name="T50" fmla="*/ 0 w 761"/>
                  <a:gd name="T51" fmla="*/ 0 h 208"/>
                  <a:gd name="T52" fmla="*/ 0 w 761"/>
                  <a:gd name="T53" fmla="*/ 0 h 208"/>
                  <a:gd name="T54" fmla="*/ 0 w 761"/>
                  <a:gd name="T55" fmla="*/ 0 h 208"/>
                  <a:gd name="T56" fmla="*/ 0 w 761"/>
                  <a:gd name="T57" fmla="*/ 0 h 208"/>
                  <a:gd name="T58" fmla="*/ 0 w 761"/>
                  <a:gd name="T59" fmla="*/ 0 h 208"/>
                  <a:gd name="T60" fmla="*/ 0 w 761"/>
                  <a:gd name="T61" fmla="*/ 0 h 208"/>
                  <a:gd name="T62" fmla="*/ 0 w 761"/>
                  <a:gd name="T63" fmla="*/ 0 h 208"/>
                  <a:gd name="T64" fmla="*/ 0 w 761"/>
                  <a:gd name="T65" fmla="*/ 0 h 208"/>
                  <a:gd name="T66" fmla="*/ 0 w 761"/>
                  <a:gd name="T67" fmla="*/ 0 h 208"/>
                  <a:gd name="T68" fmla="*/ 0 w 761"/>
                  <a:gd name="T69" fmla="*/ 0 h 208"/>
                  <a:gd name="T70" fmla="*/ 0 w 761"/>
                  <a:gd name="T71" fmla="*/ 0 h 208"/>
                  <a:gd name="T72" fmla="*/ 0 w 761"/>
                  <a:gd name="T73" fmla="*/ 0 h 208"/>
                  <a:gd name="T74" fmla="*/ 0 w 761"/>
                  <a:gd name="T75" fmla="*/ 0 h 208"/>
                  <a:gd name="T76" fmla="*/ 0 w 761"/>
                  <a:gd name="T77" fmla="*/ 0 h 208"/>
                  <a:gd name="T78" fmla="*/ 0 w 761"/>
                  <a:gd name="T79" fmla="*/ 0 h 208"/>
                  <a:gd name="T80" fmla="*/ 0 w 761"/>
                  <a:gd name="T81" fmla="*/ 0 h 208"/>
                  <a:gd name="T82" fmla="*/ 0 w 761"/>
                  <a:gd name="T83" fmla="*/ 0 h 208"/>
                  <a:gd name="T84" fmla="*/ 0 w 761"/>
                  <a:gd name="T85" fmla="*/ 0 h 208"/>
                  <a:gd name="T86" fmla="*/ 0 w 761"/>
                  <a:gd name="T87" fmla="*/ 0 h 208"/>
                  <a:gd name="T88" fmla="*/ 0 w 761"/>
                  <a:gd name="T89" fmla="*/ 0 h 208"/>
                  <a:gd name="T90" fmla="*/ 0 w 761"/>
                  <a:gd name="T91" fmla="*/ 0 h 208"/>
                  <a:gd name="T92" fmla="*/ 0 w 761"/>
                  <a:gd name="T93" fmla="*/ 0 h 208"/>
                  <a:gd name="T94" fmla="*/ 0 w 761"/>
                  <a:gd name="T95" fmla="*/ 0 h 208"/>
                  <a:gd name="T96" fmla="*/ 0 w 761"/>
                  <a:gd name="T97" fmla="*/ 0 h 208"/>
                  <a:gd name="T98" fmla="*/ 0 w 761"/>
                  <a:gd name="T99" fmla="*/ 0 h 2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61"/>
                  <a:gd name="T151" fmla="*/ 0 h 208"/>
                  <a:gd name="T152" fmla="*/ 761 w 761"/>
                  <a:gd name="T153" fmla="*/ 208 h 2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61" h="208">
                    <a:moveTo>
                      <a:pt x="51" y="111"/>
                    </a:moveTo>
                    <a:lnTo>
                      <a:pt x="65" y="99"/>
                    </a:lnTo>
                    <a:lnTo>
                      <a:pt x="80" y="87"/>
                    </a:lnTo>
                    <a:lnTo>
                      <a:pt x="96" y="75"/>
                    </a:lnTo>
                    <a:lnTo>
                      <a:pt x="113" y="65"/>
                    </a:lnTo>
                    <a:lnTo>
                      <a:pt x="131" y="55"/>
                    </a:lnTo>
                    <a:lnTo>
                      <a:pt x="150" y="46"/>
                    </a:lnTo>
                    <a:lnTo>
                      <a:pt x="170" y="37"/>
                    </a:lnTo>
                    <a:lnTo>
                      <a:pt x="191" y="30"/>
                    </a:lnTo>
                    <a:lnTo>
                      <a:pt x="213" y="23"/>
                    </a:lnTo>
                    <a:lnTo>
                      <a:pt x="236" y="17"/>
                    </a:lnTo>
                    <a:lnTo>
                      <a:pt x="259" y="12"/>
                    </a:lnTo>
                    <a:lnTo>
                      <a:pt x="282" y="7"/>
                    </a:lnTo>
                    <a:lnTo>
                      <a:pt x="307" y="4"/>
                    </a:lnTo>
                    <a:lnTo>
                      <a:pt x="331" y="2"/>
                    </a:lnTo>
                    <a:lnTo>
                      <a:pt x="355" y="0"/>
                    </a:lnTo>
                    <a:lnTo>
                      <a:pt x="381" y="0"/>
                    </a:lnTo>
                    <a:lnTo>
                      <a:pt x="406" y="0"/>
                    </a:lnTo>
                    <a:lnTo>
                      <a:pt x="431" y="2"/>
                    </a:lnTo>
                    <a:lnTo>
                      <a:pt x="455" y="4"/>
                    </a:lnTo>
                    <a:lnTo>
                      <a:pt x="478" y="7"/>
                    </a:lnTo>
                    <a:lnTo>
                      <a:pt x="503" y="12"/>
                    </a:lnTo>
                    <a:lnTo>
                      <a:pt x="525" y="17"/>
                    </a:lnTo>
                    <a:lnTo>
                      <a:pt x="547" y="23"/>
                    </a:lnTo>
                    <a:lnTo>
                      <a:pt x="570" y="30"/>
                    </a:lnTo>
                    <a:lnTo>
                      <a:pt x="591" y="37"/>
                    </a:lnTo>
                    <a:lnTo>
                      <a:pt x="611" y="46"/>
                    </a:lnTo>
                    <a:lnTo>
                      <a:pt x="630" y="55"/>
                    </a:lnTo>
                    <a:lnTo>
                      <a:pt x="648" y="65"/>
                    </a:lnTo>
                    <a:lnTo>
                      <a:pt x="665" y="75"/>
                    </a:lnTo>
                    <a:lnTo>
                      <a:pt x="681" y="87"/>
                    </a:lnTo>
                    <a:lnTo>
                      <a:pt x="696" y="99"/>
                    </a:lnTo>
                    <a:lnTo>
                      <a:pt x="709" y="111"/>
                    </a:lnTo>
                    <a:lnTo>
                      <a:pt x="720" y="123"/>
                    </a:lnTo>
                    <a:lnTo>
                      <a:pt x="730" y="135"/>
                    </a:lnTo>
                    <a:lnTo>
                      <a:pt x="737" y="146"/>
                    </a:lnTo>
                    <a:lnTo>
                      <a:pt x="744" y="158"/>
                    </a:lnTo>
                    <a:lnTo>
                      <a:pt x="751" y="171"/>
                    </a:lnTo>
                    <a:lnTo>
                      <a:pt x="755" y="182"/>
                    </a:lnTo>
                    <a:lnTo>
                      <a:pt x="759" y="195"/>
                    </a:lnTo>
                    <a:lnTo>
                      <a:pt x="761" y="208"/>
                    </a:lnTo>
                    <a:lnTo>
                      <a:pt x="0" y="208"/>
                    </a:lnTo>
                    <a:lnTo>
                      <a:pt x="2" y="195"/>
                    </a:lnTo>
                    <a:lnTo>
                      <a:pt x="6" y="182"/>
                    </a:lnTo>
                    <a:lnTo>
                      <a:pt x="11" y="171"/>
                    </a:lnTo>
                    <a:lnTo>
                      <a:pt x="16" y="158"/>
                    </a:lnTo>
                    <a:lnTo>
                      <a:pt x="24" y="146"/>
                    </a:lnTo>
                    <a:lnTo>
                      <a:pt x="31" y="135"/>
                    </a:lnTo>
                    <a:lnTo>
                      <a:pt x="41" y="123"/>
                    </a:lnTo>
                    <a:lnTo>
                      <a:pt x="51" y="111"/>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04" name="Freeform 184"/>
              <p:cNvSpPr>
                <a:spLocks/>
              </p:cNvSpPr>
              <p:nvPr/>
            </p:nvSpPr>
            <p:spPr bwMode="auto">
              <a:xfrm>
                <a:off x="1353" y="3103"/>
                <a:ext cx="98" cy="56"/>
              </a:xfrm>
              <a:custGeom>
                <a:avLst/>
                <a:gdLst>
                  <a:gd name="T0" fmla="*/ 0 w 293"/>
                  <a:gd name="T1" fmla="*/ 0 h 167"/>
                  <a:gd name="T2" fmla="*/ 0 w 293"/>
                  <a:gd name="T3" fmla="*/ 0 h 167"/>
                  <a:gd name="T4" fmla="*/ 0 w 293"/>
                  <a:gd name="T5" fmla="*/ 0 h 167"/>
                  <a:gd name="T6" fmla="*/ 0 w 293"/>
                  <a:gd name="T7" fmla="*/ 0 h 167"/>
                  <a:gd name="T8" fmla="*/ 0 w 293"/>
                  <a:gd name="T9" fmla="*/ 0 h 167"/>
                  <a:gd name="T10" fmla="*/ 0 w 293"/>
                  <a:gd name="T11" fmla="*/ 0 h 167"/>
                  <a:gd name="T12" fmla="*/ 0 w 293"/>
                  <a:gd name="T13" fmla="*/ 0 h 167"/>
                  <a:gd name="T14" fmla="*/ 0 w 293"/>
                  <a:gd name="T15" fmla="*/ 0 h 167"/>
                  <a:gd name="T16" fmla="*/ 0 w 293"/>
                  <a:gd name="T17" fmla="*/ 0 h 167"/>
                  <a:gd name="T18" fmla="*/ 0 w 293"/>
                  <a:gd name="T19" fmla="*/ 0 h 167"/>
                  <a:gd name="T20" fmla="*/ 0 w 293"/>
                  <a:gd name="T21" fmla="*/ 0 h 167"/>
                  <a:gd name="T22" fmla="*/ 0 w 293"/>
                  <a:gd name="T23" fmla="*/ 0 h 167"/>
                  <a:gd name="T24" fmla="*/ 0 w 293"/>
                  <a:gd name="T25" fmla="*/ 0 h 167"/>
                  <a:gd name="T26" fmla="*/ 0 w 293"/>
                  <a:gd name="T27" fmla="*/ 0 h 167"/>
                  <a:gd name="T28" fmla="*/ 0 w 293"/>
                  <a:gd name="T29" fmla="*/ 0 h 167"/>
                  <a:gd name="T30" fmla="*/ 0 w 293"/>
                  <a:gd name="T31" fmla="*/ 0 h 167"/>
                  <a:gd name="T32" fmla="*/ 0 w 293"/>
                  <a:gd name="T33" fmla="*/ 0 h 167"/>
                  <a:gd name="T34" fmla="*/ 0 w 293"/>
                  <a:gd name="T35" fmla="*/ 0 h 167"/>
                  <a:gd name="T36" fmla="*/ 0 w 293"/>
                  <a:gd name="T37" fmla="*/ 0 h 167"/>
                  <a:gd name="T38" fmla="*/ 0 w 293"/>
                  <a:gd name="T39" fmla="*/ 0 h 167"/>
                  <a:gd name="T40" fmla="*/ 0 w 293"/>
                  <a:gd name="T41" fmla="*/ 0 h 167"/>
                  <a:gd name="T42" fmla="*/ 0 w 293"/>
                  <a:gd name="T43" fmla="*/ 0 h 167"/>
                  <a:gd name="T44" fmla="*/ 0 w 293"/>
                  <a:gd name="T45" fmla="*/ 0 h 167"/>
                  <a:gd name="T46" fmla="*/ 0 w 293"/>
                  <a:gd name="T47" fmla="*/ 0 h 167"/>
                  <a:gd name="T48" fmla="*/ 0 w 293"/>
                  <a:gd name="T49" fmla="*/ 0 h 167"/>
                  <a:gd name="T50" fmla="*/ 0 w 293"/>
                  <a:gd name="T51" fmla="*/ 0 h 167"/>
                  <a:gd name="T52" fmla="*/ 0 w 293"/>
                  <a:gd name="T53" fmla="*/ 0 h 167"/>
                  <a:gd name="T54" fmla="*/ 0 w 293"/>
                  <a:gd name="T55" fmla="*/ 0 h 167"/>
                  <a:gd name="T56" fmla="*/ 0 w 293"/>
                  <a:gd name="T57" fmla="*/ 0 h 167"/>
                  <a:gd name="T58" fmla="*/ 0 w 293"/>
                  <a:gd name="T59" fmla="*/ 0 h 167"/>
                  <a:gd name="T60" fmla="*/ 0 w 293"/>
                  <a:gd name="T61" fmla="*/ 0 h 167"/>
                  <a:gd name="T62" fmla="*/ 0 w 293"/>
                  <a:gd name="T63" fmla="*/ 0 h 167"/>
                  <a:gd name="T64" fmla="*/ 0 w 293"/>
                  <a:gd name="T65" fmla="*/ 0 h 167"/>
                  <a:gd name="T66" fmla="*/ 0 w 293"/>
                  <a:gd name="T67" fmla="*/ 0 h 167"/>
                  <a:gd name="T68" fmla="*/ 0 w 293"/>
                  <a:gd name="T69" fmla="*/ 0 h 167"/>
                  <a:gd name="T70" fmla="*/ 0 w 293"/>
                  <a:gd name="T71" fmla="*/ 0 h 167"/>
                  <a:gd name="T72" fmla="*/ 0 w 293"/>
                  <a:gd name="T73" fmla="*/ 0 h 167"/>
                  <a:gd name="T74" fmla="*/ 0 w 293"/>
                  <a:gd name="T75" fmla="*/ 0 h 167"/>
                  <a:gd name="T76" fmla="*/ 0 w 293"/>
                  <a:gd name="T77" fmla="*/ 0 h 167"/>
                  <a:gd name="T78" fmla="*/ 0 w 293"/>
                  <a:gd name="T79" fmla="*/ 0 h 167"/>
                  <a:gd name="T80" fmla="*/ 0 w 293"/>
                  <a:gd name="T81" fmla="*/ 0 h 167"/>
                  <a:gd name="T82" fmla="*/ 0 w 293"/>
                  <a:gd name="T83" fmla="*/ 0 h 167"/>
                  <a:gd name="T84" fmla="*/ 0 w 293"/>
                  <a:gd name="T85" fmla="*/ 0 h 167"/>
                  <a:gd name="T86" fmla="*/ 0 w 293"/>
                  <a:gd name="T87" fmla="*/ 0 h 167"/>
                  <a:gd name="T88" fmla="*/ 0 w 293"/>
                  <a:gd name="T89" fmla="*/ 0 h 167"/>
                  <a:gd name="T90" fmla="*/ 0 w 293"/>
                  <a:gd name="T91" fmla="*/ 0 h 167"/>
                  <a:gd name="T92" fmla="*/ 0 w 293"/>
                  <a:gd name="T93" fmla="*/ 0 h 167"/>
                  <a:gd name="T94" fmla="*/ 0 w 293"/>
                  <a:gd name="T95" fmla="*/ 0 h 167"/>
                  <a:gd name="T96" fmla="*/ 0 w 293"/>
                  <a:gd name="T97" fmla="*/ 0 h 167"/>
                  <a:gd name="T98" fmla="*/ 0 w 293"/>
                  <a:gd name="T99" fmla="*/ 0 h 1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3"/>
                  <a:gd name="T151" fmla="*/ 0 h 167"/>
                  <a:gd name="T152" fmla="*/ 293 w 293"/>
                  <a:gd name="T153" fmla="*/ 167 h 1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3" h="167">
                    <a:moveTo>
                      <a:pt x="11" y="3"/>
                    </a:moveTo>
                    <a:lnTo>
                      <a:pt x="30" y="10"/>
                    </a:lnTo>
                    <a:lnTo>
                      <a:pt x="49" y="16"/>
                    </a:lnTo>
                    <a:lnTo>
                      <a:pt x="67" y="23"/>
                    </a:lnTo>
                    <a:lnTo>
                      <a:pt x="85" y="31"/>
                    </a:lnTo>
                    <a:lnTo>
                      <a:pt x="102" y="39"/>
                    </a:lnTo>
                    <a:lnTo>
                      <a:pt x="118" y="49"/>
                    </a:lnTo>
                    <a:lnTo>
                      <a:pt x="135" y="58"/>
                    </a:lnTo>
                    <a:lnTo>
                      <a:pt x="150" y="68"/>
                    </a:lnTo>
                    <a:lnTo>
                      <a:pt x="165" y="79"/>
                    </a:lnTo>
                    <a:lnTo>
                      <a:pt x="177" y="89"/>
                    </a:lnTo>
                    <a:lnTo>
                      <a:pt x="190" y="101"/>
                    </a:lnTo>
                    <a:lnTo>
                      <a:pt x="203" y="112"/>
                    </a:lnTo>
                    <a:lnTo>
                      <a:pt x="213" y="124"/>
                    </a:lnTo>
                    <a:lnTo>
                      <a:pt x="223" y="136"/>
                    </a:lnTo>
                    <a:lnTo>
                      <a:pt x="232" y="149"/>
                    </a:lnTo>
                    <a:lnTo>
                      <a:pt x="240" y="161"/>
                    </a:lnTo>
                    <a:lnTo>
                      <a:pt x="241" y="162"/>
                    </a:lnTo>
                    <a:lnTo>
                      <a:pt x="241" y="163"/>
                    </a:lnTo>
                    <a:lnTo>
                      <a:pt x="241" y="165"/>
                    </a:lnTo>
                    <a:lnTo>
                      <a:pt x="242" y="167"/>
                    </a:lnTo>
                    <a:lnTo>
                      <a:pt x="293" y="167"/>
                    </a:lnTo>
                    <a:lnTo>
                      <a:pt x="291" y="157"/>
                    </a:lnTo>
                    <a:lnTo>
                      <a:pt x="288" y="146"/>
                    </a:lnTo>
                    <a:lnTo>
                      <a:pt x="284" y="137"/>
                    </a:lnTo>
                    <a:lnTo>
                      <a:pt x="279" y="127"/>
                    </a:lnTo>
                    <a:lnTo>
                      <a:pt x="274" y="118"/>
                    </a:lnTo>
                    <a:lnTo>
                      <a:pt x="267" y="108"/>
                    </a:lnTo>
                    <a:lnTo>
                      <a:pt x="260" y="99"/>
                    </a:lnTo>
                    <a:lnTo>
                      <a:pt x="252" y="90"/>
                    </a:lnTo>
                    <a:lnTo>
                      <a:pt x="241" y="81"/>
                    </a:lnTo>
                    <a:lnTo>
                      <a:pt x="229" y="71"/>
                    </a:lnTo>
                    <a:lnTo>
                      <a:pt x="218" y="62"/>
                    </a:lnTo>
                    <a:lnTo>
                      <a:pt x="204" y="54"/>
                    </a:lnTo>
                    <a:lnTo>
                      <a:pt x="190" y="46"/>
                    </a:lnTo>
                    <a:lnTo>
                      <a:pt x="175" y="38"/>
                    </a:lnTo>
                    <a:lnTo>
                      <a:pt x="160" y="32"/>
                    </a:lnTo>
                    <a:lnTo>
                      <a:pt x="145" y="26"/>
                    </a:lnTo>
                    <a:lnTo>
                      <a:pt x="128" y="20"/>
                    </a:lnTo>
                    <a:lnTo>
                      <a:pt x="111" y="16"/>
                    </a:lnTo>
                    <a:lnTo>
                      <a:pt x="93" y="12"/>
                    </a:lnTo>
                    <a:lnTo>
                      <a:pt x="76" y="8"/>
                    </a:lnTo>
                    <a:lnTo>
                      <a:pt x="57" y="5"/>
                    </a:lnTo>
                    <a:lnTo>
                      <a:pt x="39" y="2"/>
                    </a:lnTo>
                    <a:lnTo>
                      <a:pt x="19" y="1"/>
                    </a:lnTo>
                    <a:lnTo>
                      <a:pt x="0" y="0"/>
                    </a:lnTo>
                    <a:lnTo>
                      <a:pt x="2" y="1"/>
                    </a:lnTo>
                    <a:lnTo>
                      <a:pt x="6" y="1"/>
                    </a:lnTo>
                    <a:lnTo>
                      <a:pt x="9" y="2"/>
                    </a:lnTo>
                    <a:lnTo>
                      <a:pt x="11" y="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05" name="Freeform 185"/>
              <p:cNvSpPr>
                <a:spLocks/>
              </p:cNvSpPr>
              <p:nvPr/>
            </p:nvSpPr>
            <p:spPr bwMode="auto">
              <a:xfrm>
                <a:off x="1208" y="2967"/>
                <a:ext cx="49" cy="75"/>
              </a:xfrm>
              <a:custGeom>
                <a:avLst/>
                <a:gdLst>
                  <a:gd name="T0" fmla="*/ 0 w 145"/>
                  <a:gd name="T1" fmla="*/ 0 h 223"/>
                  <a:gd name="T2" fmla="*/ 0 w 145"/>
                  <a:gd name="T3" fmla="*/ 0 h 223"/>
                  <a:gd name="T4" fmla="*/ 0 w 145"/>
                  <a:gd name="T5" fmla="*/ 0 h 223"/>
                  <a:gd name="T6" fmla="*/ 0 w 145"/>
                  <a:gd name="T7" fmla="*/ 0 h 223"/>
                  <a:gd name="T8" fmla="*/ 0 w 145"/>
                  <a:gd name="T9" fmla="*/ 0 h 223"/>
                  <a:gd name="T10" fmla="*/ 0 w 145"/>
                  <a:gd name="T11" fmla="*/ 0 h 223"/>
                  <a:gd name="T12" fmla="*/ 0 w 145"/>
                  <a:gd name="T13" fmla="*/ 0 h 223"/>
                  <a:gd name="T14" fmla="*/ 0 w 145"/>
                  <a:gd name="T15" fmla="*/ 0 h 223"/>
                  <a:gd name="T16" fmla="*/ 0 w 145"/>
                  <a:gd name="T17" fmla="*/ 0 h 223"/>
                  <a:gd name="T18" fmla="*/ 0 w 145"/>
                  <a:gd name="T19" fmla="*/ 0 h 223"/>
                  <a:gd name="T20" fmla="*/ 0 w 145"/>
                  <a:gd name="T21" fmla="*/ 0 h 223"/>
                  <a:gd name="T22" fmla="*/ 0 w 145"/>
                  <a:gd name="T23" fmla="*/ 0 h 223"/>
                  <a:gd name="T24" fmla="*/ 0 w 145"/>
                  <a:gd name="T25" fmla="*/ 0 h 223"/>
                  <a:gd name="T26" fmla="*/ 0 w 145"/>
                  <a:gd name="T27" fmla="*/ 0 h 223"/>
                  <a:gd name="T28" fmla="*/ 0 w 145"/>
                  <a:gd name="T29" fmla="*/ 0 h 223"/>
                  <a:gd name="T30" fmla="*/ 0 w 145"/>
                  <a:gd name="T31" fmla="*/ 0 h 223"/>
                  <a:gd name="T32" fmla="*/ 0 w 145"/>
                  <a:gd name="T33" fmla="*/ 0 h 223"/>
                  <a:gd name="T34" fmla="*/ 0 w 145"/>
                  <a:gd name="T35" fmla="*/ 0 h 223"/>
                  <a:gd name="T36" fmla="*/ 0 w 145"/>
                  <a:gd name="T37" fmla="*/ 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3"/>
                  <a:gd name="T59" fmla="*/ 145 w 145"/>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3">
                    <a:moveTo>
                      <a:pt x="91" y="9"/>
                    </a:moveTo>
                    <a:lnTo>
                      <a:pt x="94" y="39"/>
                    </a:lnTo>
                    <a:lnTo>
                      <a:pt x="92" y="69"/>
                    </a:lnTo>
                    <a:lnTo>
                      <a:pt x="86" y="99"/>
                    </a:lnTo>
                    <a:lnTo>
                      <a:pt x="76" y="127"/>
                    </a:lnTo>
                    <a:lnTo>
                      <a:pt x="62" y="154"/>
                    </a:lnTo>
                    <a:lnTo>
                      <a:pt x="44" y="179"/>
                    </a:lnTo>
                    <a:lnTo>
                      <a:pt x="24" y="203"/>
                    </a:lnTo>
                    <a:lnTo>
                      <a:pt x="0" y="223"/>
                    </a:lnTo>
                    <a:lnTo>
                      <a:pt x="33" y="207"/>
                    </a:lnTo>
                    <a:lnTo>
                      <a:pt x="62" y="186"/>
                    </a:lnTo>
                    <a:lnTo>
                      <a:pt x="89" y="161"/>
                    </a:lnTo>
                    <a:lnTo>
                      <a:pt x="110" y="134"/>
                    </a:lnTo>
                    <a:lnTo>
                      <a:pt x="127" y="103"/>
                    </a:lnTo>
                    <a:lnTo>
                      <a:pt x="139" y="70"/>
                    </a:lnTo>
                    <a:lnTo>
                      <a:pt x="145" y="36"/>
                    </a:lnTo>
                    <a:lnTo>
                      <a:pt x="145" y="0"/>
                    </a:lnTo>
                    <a:lnTo>
                      <a:pt x="124" y="2"/>
                    </a:lnTo>
                    <a:lnTo>
                      <a:pt x="91"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06" name="Freeform 186"/>
              <p:cNvSpPr>
                <a:spLocks/>
              </p:cNvSpPr>
              <p:nvPr/>
            </p:nvSpPr>
            <p:spPr bwMode="auto">
              <a:xfrm>
                <a:off x="1284" y="3147"/>
                <a:ext cx="167" cy="12"/>
              </a:xfrm>
              <a:custGeom>
                <a:avLst/>
                <a:gdLst>
                  <a:gd name="T0" fmla="*/ 0 w 501"/>
                  <a:gd name="T1" fmla="*/ 0 h 34"/>
                  <a:gd name="T2" fmla="*/ 0 w 501"/>
                  <a:gd name="T3" fmla="*/ 0 h 34"/>
                  <a:gd name="T4" fmla="*/ 0 w 501"/>
                  <a:gd name="T5" fmla="*/ 0 h 34"/>
                  <a:gd name="T6" fmla="*/ 0 w 501"/>
                  <a:gd name="T7" fmla="*/ 0 h 34"/>
                  <a:gd name="T8" fmla="*/ 0 60000 65536"/>
                  <a:gd name="T9" fmla="*/ 0 60000 65536"/>
                  <a:gd name="T10" fmla="*/ 0 60000 65536"/>
                  <a:gd name="T11" fmla="*/ 0 60000 65536"/>
                  <a:gd name="T12" fmla="*/ 0 w 501"/>
                  <a:gd name="T13" fmla="*/ 0 h 34"/>
                  <a:gd name="T14" fmla="*/ 501 w 501"/>
                  <a:gd name="T15" fmla="*/ 34 h 34"/>
                </a:gdLst>
                <a:ahLst/>
                <a:cxnLst>
                  <a:cxn ang="T8">
                    <a:pos x="T0" y="T1"/>
                  </a:cxn>
                  <a:cxn ang="T9">
                    <a:pos x="T2" y="T3"/>
                  </a:cxn>
                  <a:cxn ang="T10">
                    <a:pos x="T4" y="T5"/>
                  </a:cxn>
                  <a:cxn ang="T11">
                    <a:pos x="T6" y="T7"/>
                  </a:cxn>
                </a:cxnLst>
                <a:rect l="T12" t="T13" r="T14" b="T15"/>
                <a:pathLst>
                  <a:path w="501" h="34">
                    <a:moveTo>
                      <a:pt x="501" y="34"/>
                    </a:moveTo>
                    <a:lnTo>
                      <a:pt x="0" y="34"/>
                    </a:lnTo>
                    <a:lnTo>
                      <a:pt x="456" y="0"/>
                    </a:lnTo>
                    <a:lnTo>
                      <a:pt x="501"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07" name="Freeform 187"/>
              <p:cNvSpPr>
                <a:spLocks/>
              </p:cNvSpPr>
              <p:nvPr/>
            </p:nvSpPr>
            <p:spPr bwMode="auto">
              <a:xfrm>
                <a:off x="1149" y="2967"/>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7"/>
                    </a:lnTo>
                    <a:lnTo>
                      <a:pt x="32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08" name="Freeform 188"/>
              <p:cNvSpPr>
                <a:spLocks/>
              </p:cNvSpPr>
              <p:nvPr/>
            </p:nvSpPr>
            <p:spPr bwMode="auto">
              <a:xfrm>
                <a:off x="1556" y="2906"/>
                <a:ext cx="48" cy="75"/>
              </a:xfrm>
              <a:custGeom>
                <a:avLst/>
                <a:gdLst>
                  <a:gd name="T0" fmla="*/ 0 w 145"/>
                  <a:gd name="T1" fmla="*/ 0 h 224"/>
                  <a:gd name="T2" fmla="*/ 0 w 145"/>
                  <a:gd name="T3" fmla="*/ 0 h 224"/>
                  <a:gd name="T4" fmla="*/ 0 w 145"/>
                  <a:gd name="T5" fmla="*/ 0 h 224"/>
                  <a:gd name="T6" fmla="*/ 0 w 145"/>
                  <a:gd name="T7" fmla="*/ 0 h 224"/>
                  <a:gd name="T8" fmla="*/ 0 w 145"/>
                  <a:gd name="T9" fmla="*/ 0 h 224"/>
                  <a:gd name="T10" fmla="*/ 0 w 145"/>
                  <a:gd name="T11" fmla="*/ 0 h 224"/>
                  <a:gd name="T12" fmla="*/ 0 w 145"/>
                  <a:gd name="T13" fmla="*/ 0 h 224"/>
                  <a:gd name="T14" fmla="*/ 0 w 145"/>
                  <a:gd name="T15" fmla="*/ 0 h 224"/>
                  <a:gd name="T16" fmla="*/ 0 w 145"/>
                  <a:gd name="T17" fmla="*/ 0 h 224"/>
                  <a:gd name="T18" fmla="*/ 0 w 145"/>
                  <a:gd name="T19" fmla="*/ 0 h 224"/>
                  <a:gd name="T20" fmla="*/ 0 w 145"/>
                  <a:gd name="T21" fmla="*/ 0 h 224"/>
                  <a:gd name="T22" fmla="*/ 0 w 145"/>
                  <a:gd name="T23" fmla="*/ 0 h 224"/>
                  <a:gd name="T24" fmla="*/ 0 w 145"/>
                  <a:gd name="T25" fmla="*/ 0 h 224"/>
                  <a:gd name="T26" fmla="*/ 0 w 145"/>
                  <a:gd name="T27" fmla="*/ 0 h 224"/>
                  <a:gd name="T28" fmla="*/ 0 w 145"/>
                  <a:gd name="T29" fmla="*/ 0 h 224"/>
                  <a:gd name="T30" fmla="*/ 0 w 145"/>
                  <a:gd name="T31" fmla="*/ 0 h 224"/>
                  <a:gd name="T32" fmla="*/ 0 w 145"/>
                  <a:gd name="T33" fmla="*/ 0 h 224"/>
                  <a:gd name="T34" fmla="*/ 0 w 145"/>
                  <a:gd name="T35" fmla="*/ 0 h 224"/>
                  <a:gd name="T36" fmla="*/ 0 w 145"/>
                  <a:gd name="T37" fmla="*/ 0 h 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4"/>
                  <a:gd name="T59" fmla="*/ 145 w 145"/>
                  <a:gd name="T60" fmla="*/ 224 h 2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4">
                    <a:moveTo>
                      <a:pt x="92" y="8"/>
                    </a:moveTo>
                    <a:lnTo>
                      <a:pt x="94" y="39"/>
                    </a:lnTo>
                    <a:lnTo>
                      <a:pt x="93" y="69"/>
                    </a:lnTo>
                    <a:lnTo>
                      <a:pt x="87" y="98"/>
                    </a:lnTo>
                    <a:lnTo>
                      <a:pt x="76" y="127"/>
                    </a:lnTo>
                    <a:lnTo>
                      <a:pt x="62" y="154"/>
                    </a:lnTo>
                    <a:lnTo>
                      <a:pt x="45" y="180"/>
                    </a:lnTo>
                    <a:lnTo>
                      <a:pt x="24" y="203"/>
                    </a:lnTo>
                    <a:lnTo>
                      <a:pt x="0" y="224"/>
                    </a:lnTo>
                    <a:lnTo>
                      <a:pt x="33" y="207"/>
                    </a:lnTo>
                    <a:lnTo>
                      <a:pt x="63" y="186"/>
                    </a:lnTo>
                    <a:lnTo>
                      <a:pt x="89" y="162"/>
                    </a:lnTo>
                    <a:lnTo>
                      <a:pt x="111" y="134"/>
                    </a:lnTo>
                    <a:lnTo>
                      <a:pt x="127" y="103"/>
                    </a:lnTo>
                    <a:lnTo>
                      <a:pt x="139" y="70"/>
                    </a:lnTo>
                    <a:lnTo>
                      <a:pt x="145" y="36"/>
                    </a:lnTo>
                    <a:lnTo>
                      <a:pt x="145" y="0"/>
                    </a:lnTo>
                    <a:lnTo>
                      <a:pt x="125" y="3"/>
                    </a:lnTo>
                    <a:lnTo>
                      <a:pt x="92"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09" name="Freeform 189"/>
              <p:cNvSpPr>
                <a:spLocks/>
              </p:cNvSpPr>
              <p:nvPr/>
            </p:nvSpPr>
            <p:spPr bwMode="auto">
              <a:xfrm>
                <a:off x="1496" y="2906"/>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6"/>
                    </a:lnTo>
                    <a:lnTo>
                      <a:pt x="32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10" name="Freeform 190"/>
              <p:cNvSpPr>
                <a:spLocks/>
              </p:cNvSpPr>
              <p:nvPr/>
            </p:nvSpPr>
            <p:spPr bwMode="auto">
              <a:xfrm>
                <a:off x="1345" y="2867"/>
                <a:ext cx="9" cy="202"/>
              </a:xfrm>
              <a:custGeom>
                <a:avLst/>
                <a:gdLst>
                  <a:gd name="T0" fmla="*/ 0 w 28"/>
                  <a:gd name="T1" fmla="*/ 0 h 608"/>
                  <a:gd name="T2" fmla="*/ 0 w 28"/>
                  <a:gd name="T3" fmla="*/ 0 h 608"/>
                  <a:gd name="T4" fmla="*/ 0 w 28"/>
                  <a:gd name="T5" fmla="*/ 0 h 608"/>
                  <a:gd name="T6" fmla="*/ 0 w 28"/>
                  <a:gd name="T7" fmla="*/ 0 h 608"/>
                  <a:gd name="T8" fmla="*/ 0 60000 65536"/>
                  <a:gd name="T9" fmla="*/ 0 60000 65536"/>
                  <a:gd name="T10" fmla="*/ 0 60000 65536"/>
                  <a:gd name="T11" fmla="*/ 0 60000 65536"/>
                  <a:gd name="T12" fmla="*/ 0 w 28"/>
                  <a:gd name="T13" fmla="*/ 0 h 608"/>
                  <a:gd name="T14" fmla="*/ 28 w 28"/>
                  <a:gd name="T15" fmla="*/ 608 h 608"/>
                </a:gdLst>
                <a:ahLst/>
                <a:cxnLst>
                  <a:cxn ang="T8">
                    <a:pos x="T0" y="T1"/>
                  </a:cxn>
                  <a:cxn ang="T9">
                    <a:pos x="T2" y="T3"/>
                  </a:cxn>
                  <a:cxn ang="T10">
                    <a:pos x="T4" y="T5"/>
                  </a:cxn>
                  <a:cxn ang="T11">
                    <a:pos x="T6" y="T7"/>
                  </a:cxn>
                </a:cxnLst>
                <a:rect l="T12" t="T13" r="T14" b="T15"/>
                <a:pathLst>
                  <a:path w="28" h="608">
                    <a:moveTo>
                      <a:pt x="0" y="0"/>
                    </a:moveTo>
                    <a:lnTo>
                      <a:pt x="0" y="608"/>
                    </a:lnTo>
                    <a:lnTo>
                      <a:pt x="28" y="36"/>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11" name="Freeform 191"/>
              <p:cNvSpPr>
                <a:spLocks/>
              </p:cNvSpPr>
              <p:nvPr/>
            </p:nvSpPr>
            <p:spPr bwMode="auto">
              <a:xfrm>
                <a:off x="1342" y="2771"/>
                <a:ext cx="10" cy="10"/>
              </a:xfrm>
              <a:custGeom>
                <a:avLst/>
                <a:gdLst>
                  <a:gd name="T0" fmla="*/ 0 w 30"/>
                  <a:gd name="T1" fmla="*/ 0 h 29"/>
                  <a:gd name="T2" fmla="*/ 0 w 30"/>
                  <a:gd name="T3" fmla="*/ 0 h 29"/>
                  <a:gd name="T4" fmla="*/ 0 w 30"/>
                  <a:gd name="T5" fmla="*/ 0 h 29"/>
                  <a:gd name="T6" fmla="*/ 0 w 30"/>
                  <a:gd name="T7" fmla="*/ 0 h 29"/>
                  <a:gd name="T8" fmla="*/ 0 w 30"/>
                  <a:gd name="T9" fmla="*/ 0 h 29"/>
                  <a:gd name="T10" fmla="*/ 0 w 30"/>
                  <a:gd name="T11" fmla="*/ 0 h 29"/>
                  <a:gd name="T12" fmla="*/ 0 w 30"/>
                  <a:gd name="T13" fmla="*/ 0 h 29"/>
                  <a:gd name="T14" fmla="*/ 0 w 30"/>
                  <a:gd name="T15" fmla="*/ 0 h 29"/>
                  <a:gd name="T16" fmla="*/ 0 w 30"/>
                  <a:gd name="T17" fmla="*/ 0 h 29"/>
                  <a:gd name="T18" fmla="*/ 0 w 30"/>
                  <a:gd name="T19" fmla="*/ 0 h 29"/>
                  <a:gd name="T20" fmla="*/ 0 w 30"/>
                  <a:gd name="T21" fmla="*/ 0 h 29"/>
                  <a:gd name="T22" fmla="*/ 0 w 30"/>
                  <a:gd name="T23" fmla="*/ 0 h 29"/>
                  <a:gd name="T24" fmla="*/ 0 w 30"/>
                  <a:gd name="T25" fmla="*/ 0 h 29"/>
                  <a:gd name="T26" fmla="*/ 0 w 30"/>
                  <a:gd name="T27" fmla="*/ 0 h 29"/>
                  <a:gd name="T28" fmla="*/ 0 w 30"/>
                  <a:gd name="T29" fmla="*/ 0 h 29"/>
                  <a:gd name="T30" fmla="*/ 0 w 30"/>
                  <a:gd name="T31" fmla="*/ 0 h 29"/>
                  <a:gd name="T32" fmla="*/ 0 w 30"/>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29"/>
                  <a:gd name="T53" fmla="*/ 30 w 30"/>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29">
                    <a:moveTo>
                      <a:pt x="15" y="29"/>
                    </a:moveTo>
                    <a:lnTo>
                      <a:pt x="22" y="28"/>
                    </a:lnTo>
                    <a:lnTo>
                      <a:pt x="26" y="25"/>
                    </a:lnTo>
                    <a:lnTo>
                      <a:pt x="29" y="21"/>
                    </a:lnTo>
                    <a:lnTo>
                      <a:pt x="30" y="15"/>
                    </a:lnTo>
                    <a:lnTo>
                      <a:pt x="29" y="8"/>
                    </a:lnTo>
                    <a:lnTo>
                      <a:pt x="26" y="4"/>
                    </a:lnTo>
                    <a:lnTo>
                      <a:pt x="22" y="1"/>
                    </a:lnTo>
                    <a:lnTo>
                      <a:pt x="15" y="0"/>
                    </a:lnTo>
                    <a:lnTo>
                      <a:pt x="9" y="1"/>
                    </a:lnTo>
                    <a:lnTo>
                      <a:pt x="5" y="4"/>
                    </a:lnTo>
                    <a:lnTo>
                      <a:pt x="1" y="8"/>
                    </a:lnTo>
                    <a:lnTo>
                      <a:pt x="0" y="15"/>
                    </a:lnTo>
                    <a:lnTo>
                      <a:pt x="1" y="21"/>
                    </a:lnTo>
                    <a:lnTo>
                      <a:pt x="5" y="25"/>
                    </a:lnTo>
                    <a:lnTo>
                      <a:pt x="9" y="28"/>
                    </a:lnTo>
                    <a:lnTo>
                      <a:pt x="15" y="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412" name="Freeform 192"/>
              <p:cNvSpPr>
                <a:spLocks/>
              </p:cNvSpPr>
              <p:nvPr/>
            </p:nvSpPr>
            <p:spPr bwMode="auto">
              <a:xfrm>
                <a:off x="1380" y="2810"/>
                <a:ext cx="153" cy="26"/>
              </a:xfrm>
              <a:custGeom>
                <a:avLst/>
                <a:gdLst>
                  <a:gd name="T0" fmla="*/ 0 w 459"/>
                  <a:gd name="T1" fmla="*/ 0 h 80"/>
                  <a:gd name="T2" fmla="*/ 0 w 459"/>
                  <a:gd name="T3" fmla="*/ 0 h 80"/>
                  <a:gd name="T4" fmla="*/ 0 w 459"/>
                  <a:gd name="T5" fmla="*/ 0 h 80"/>
                  <a:gd name="T6" fmla="*/ 0 w 459"/>
                  <a:gd name="T7" fmla="*/ 0 h 80"/>
                  <a:gd name="T8" fmla="*/ 0 60000 65536"/>
                  <a:gd name="T9" fmla="*/ 0 60000 65536"/>
                  <a:gd name="T10" fmla="*/ 0 60000 65536"/>
                  <a:gd name="T11" fmla="*/ 0 60000 65536"/>
                  <a:gd name="T12" fmla="*/ 0 w 459"/>
                  <a:gd name="T13" fmla="*/ 0 h 80"/>
                  <a:gd name="T14" fmla="*/ 459 w 459"/>
                  <a:gd name="T15" fmla="*/ 80 h 80"/>
                </a:gdLst>
                <a:ahLst/>
                <a:cxnLst>
                  <a:cxn ang="T8">
                    <a:pos x="T0" y="T1"/>
                  </a:cxn>
                  <a:cxn ang="T9">
                    <a:pos x="T2" y="T3"/>
                  </a:cxn>
                  <a:cxn ang="T10">
                    <a:pos x="T4" y="T5"/>
                  </a:cxn>
                  <a:cxn ang="T11">
                    <a:pos x="T6" y="T7"/>
                  </a:cxn>
                </a:cxnLst>
                <a:rect l="T12" t="T13" r="T14" b="T15"/>
                <a:pathLst>
                  <a:path w="459" h="80">
                    <a:moveTo>
                      <a:pt x="459" y="31"/>
                    </a:moveTo>
                    <a:lnTo>
                      <a:pt x="454" y="0"/>
                    </a:lnTo>
                    <a:lnTo>
                      <a:pt x="0" y="80"/>
                    </a:lnTo>
                    <a:lnTo>
                      <a:pt x="459" y="3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7371" name="Freeform 193"/>
            <p:cNvSpPr>
              <a:spLocks/>
            </p:cNvSpPr>
            <p:nvPr/>
          </p:nvSpPr>
          <p:spPr bwMode="auto">
            <a:xfrm>
              <a:off x="3714" y="660"/>
              <a:ext cx="312" cy="101"/>
            </a:xfrm>
            <a:custGeom>
              <a:avLst/>
              <a:gdLst>
                <a:gd name="T0" fmla="*/ 0 w 422"/>
                <a:gd name="T1" fmla="*/ 1 h 136"/>
                <a:gd name="T2" fmla="*/ 1 w 422"/>
                <a:gd name="T3" fmla="*/ 1 h 136"/>
                <a:gd name="T4" fmla="*/ 1 w 422"/>
                <a:gd name="T5" fmla="*/ 1 h 136"/>
                <a:gd name="T6" fmla="*/ 1 w 422"/>
                <a:gd name="T7" fmla="*/ 1 h 136"/>
                <a:gd name="T8" fmla="*/ 1 w 422"/>
                <a:gd name="T9" fmla="*/ 1 h 136"/>
                <a:gd name="T10" fmla="*/ 1 w 422"/>
                <a:gd name="T11" fmla="*/ 1 h 136"/>
                <a:gd name="T12" fmla="*/ 1 w 422"/>
                <a:gd name="T13" fmla="*/ 1 h 136"/>
                <a:gd name="T14" fmla="*/ 2 w 422"/>
                <a:gd name="T15" fmla="*/ 1 h 136"/>
                <a:gd name="T16" fmla="*/ 3 w 422"/>
                <a:gd name="T17" fmla="*/ 1 h 136"/>
                <a:gd name="T18" fmla="*/ 3 w 422"/>
                <a:gd name="T19" fmla="*/ 1 h 136"/>
                <a:gd name="T20" fmla="*/ 4 w 422"/>
                <a:gd name="T21" fmla="*/ 1 h 136"/>
                <a:gd name="T22" fmla="*/ 4 w 422"/>
                <a:gd name="T23" fmla="*/ 1 h 136"/>
                <a:gd name="T24" fmla="*/ 4 w 422"/>
                <a:gd name="T25" fmla="*/ 1 h 136"/>
                <a:gd name="T26" fmla="*/ 5 w 422"/>
                <a:gd name="T27" fmla="*/ 1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2"/>
                <a:gd name="T43" fmla="*/ 0 h 136"/>
                <a:gd name="T44" fmla="*/ 422 w 422"/>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2" h="136">
                  <a:moveTo>
                    <a:pt x="0" y="80"/>
                  </a:moveTo>
                  <a:cubicBezTo>
                    <a:pt x="5" y="68"/>
                    <a:pt x="20" y="0"/>
                    <a:pt x="29" y="9"/>
                  </a:cubicBezTo>
                  <a:cubicBezTo>
                    <a:pt x="38" y="18"/>
                    <a:pt x="42" y="136"/>
                    <a:pt x="53" y="135"/>
                  </a:cubicBezTo>
                  <a:cubicBezTo>
                    <a:pt x="64" y="134"/>
                    <a:pt x="85" y="5"/>
                    <a:pt x="95" y="3"/>
                  </a:cubicBezTo>
                  <a:cubicBezTo>
                    <a:pt x="105" y="1"/>
                    <a:pt x="103" y="111"/>
                    <a:pt x="112" y="122"/>
                  </a:cubicBezTo>
                  <a:cubicBezTo>
                    <a:pt x="121" y="133"/>
                    <a:pt x="141" y="90"/>
                    <a:pt x="147" y="71"/>
                  </a:cubicBezTo>
                  <a:cubicBezTo>
                    <a:pt x="152" y="53"/>
                    <a:pt x="141" y="14"/>
                    <a:pt x="147" y="11"/>
                  </a:cubicBezTo>
                  <a:cubicBezTo>
                    <a:pt x="152" y="9"/>
                    <a:pt x="165" y="36"/>
                    <a:pt x="180" y="54"/>
                  </a:cubicBezTo>
                  <a:cubicBezTo>
                    <a:pt x="195" y="72"/>
                    <a:pt x="222" y="127"/>
                    <a:pt x="239" y="120"/>
                  </a:cubicBezTo>
                  <a:cubicBezTo>
                    <a:pt x="256" y="113"/>
                    <a:pt x="272" y="10"/>
                    <a:pt x="284" y="9"/>
                  </a:cubicBezTo>
                  <a:cubicBezTo>
                    <a:pt x="296" y="8"/>
                    <a:pt x="301" y="113"/>
                    <a:pt x="314" y="114"/>
                  </a:cubicBezTo>
                  <a:cubicBezTo>
                    <a:pt x="327" y="115"/>
                    <a:pt x="351" y="28"/>
                    <a:pt x="365" y="15"/>
                  </a:cubicBezTo>
                  <a:cubicBezTo>
                    <a:pt x="379" y="2"/>
                    <a:pt x="392" y="18"/>
                    <a:pt x="401" y="33"/>
                  </a:cubicBezTo>
                  <a:cubicBezTo>
                    <a:pt x="410" y="48"/>
                    <a:pt x="418" y="93"/>
                    <a:pt x="422" y="10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nvGrpSpPr>
            <p:cNvPr id="7372" name="Group 194"/>
            <p:cNvGrpSpPr>
              <a:grpSpLocks/>
            </p:cNvGrpSpPr>
            <p:nvPr/>
          </p:nvGrpSpPr>
          <p:grpSpPr bwMode="auto">
            <a:xfrm>
              <a:off x="3704" y="809"/>
              <a:ext cx="410" cy="0"/>
              <a:chOff x="1073" y="2443"/>
              <a:chExt cx="555" cy="0"/>
            </a:xfrm>
          </p:grpSpPr>
          <p:sp>
            <p:nvSpPr>
              <p:cNvPr id="7381" name="Line 195"/>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382" name="Line 196"/>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383" name="Line 197"/>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7373" name="Group 198"/>
            <p:cNvGrpSpPr>
              <a:grpSpLocks/>
            </p:cNvGrpSpPr>
            <p:nvPr/>
          </p:nvGrpSpPr>
          <p:grpSpPr bwMode="auto">
            <a:xfrm>
              <a:off x="3704" y="880"/>
              <a:ext cx="410" cy="0"/>
              <a:chOff x="1073" y="2443"/>
              <a:chExt cx="555" cy="0"/>
            </a:xfrm>
          </p:grpSpPr>
          <p:sp>
            <p:nvSpPr>
              <p:cNvPr id="7378" name="Line 199"/>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379" name="Line 200"/>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380" name="Line 201"/>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7374" name="Group 202"/>
            <p:cNvGrpSpPr>
              <a:grpSpLocks/>
            </p:cNvGrpSpPr>
            <p:nvPr/>
          </p:nvGrpSpPr>
          <p:grpSpPr bwMode="auto">
            <a:xfrm>
              <a:off x="3704" y="951"/>
              <a:ext cx="410" cy="0"/>
              <a:chOff x="1073" y="2443"/>
              <a:chExt cx="555" cy="0"/>
            </a:xfrm>
          </p:grpSpPr>
          <p:sp>
            <p:nvSpPr>
              <p:cNvPr id="7375" name="Line 203"/>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376" name="Line 204"/>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377" name="Line 205"/>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grpSp>
        <p:nvGrpSpPr>
          <p:cNvPr id="7200" name="Group 206"/>
          <p:cNvGrpSpPr>
            <a:grpSpLocks/>
          </p:cNvGrpSpPr>
          <p:nvPr/>
        </p:nvGrpSpPr>
        <p:grpSpPr bwMode="auto">
          <a:xfrm>
            <a:off x="2978150" y="4437063"/>
            <a:ext cx="633413" cy="949325"/>
            <a:chOff x="3623" y="585"/>
            <a:chExt cx="540" cy="810"/>
          </a:xfrm>
        </p:grpSpPr>
        <p:sp>
          <p:nvSpPr>
            <p:cNvPr id="7325" name="AutoShape 207"/>
            <p:cNvSpPr>
              <a:spLocks noChangeArrowheads="1"/>
            </p:cNvSpPr>
            <p:nvPr/>
          </p:nvSpPr>
          <p:spPr bwMode="auto">
            <a:xfrm rot="-5400000">
              <a:off x="3488" y="720"/>
              <a:ext cx="810" cy="540"/>
            </a:xfrm>
            <a:prstGeom prst="foldedCorner">
              <a:avLst>
                <a:gd name="adj" fmla="val 20287"/>
              </a:avLst>
            </a:prstGeom>
            <a:solidFill>
              <a:srgbClr val="EE9F36"/>
            </a:solidFill>
            <a:ln w="12700">
              <a:solidFill>
                <a:schemeClr val="bg1"/>
              </a:solidFill>
              <a:round/>
              <a:headEnd/>
              <a:tailEnd/>
            </a:ln>
          </p:spPr>
          <p:txBody>
            <a:bodyPr lIns="0" tIns="0" rIns="0" bIns="0" anchor="ctr">
              <a:spAutoFit/>
            </a:bodyPr>
            <a:lstStyle/>
            <a:p>
              <a:endParaRPr lang="en-US"/>
            </a:p>
          </p:txBody>
        </p:sp>
        <p:grpSp>
          <p:nvGrpSpPr>
            <p:cNvPr id="7326" name="Group 208"/>
            <p:cNvGrpSpPr>
              <a:grpSpLocks/>
            </p:cNvGrpSpPr>
            <p:nvPr/>
          </p:nvGrpSpPr>
          <p:grpSpPr bwMode="auto">
            <a:xfrm>
              <a:off x="3674" y="1000"/>
              <a:ext cx="437" cy="329"/>
              <a:chOff x="1048" y="2742"/>
              <a:chExt cx="592" cy="445"/>
            </a:xfrm>
          </p:grpSpPr>
          <p:sp>
            <p:nvSpPr>
              <p:cNvPr id="7340" name="Freeform 209"/>
              <p:cNvSpPr>
                <a:spLocks/>
              </p:cNvSpPr>
              <p:nvPr/>
            </p:nvSpPr>
            <p:spPr bwMode="auto">
              <a:xfrm>
                <a:off x="1306" y="2833"/>
                <a:ext cx="77" cy="345"/>
              </a:xfrm>
              <a:custGeom>
                <a:avLst/>
                <a:gdLst>
                  <a:gd name="T0" fmla="*/ 0 w 232"/>
                  <a:gd name="T1" fmla="*/ 0 h 1036"/>
                  <a:gd name="T2" fmla="*/ 0 w 232"/>
                  <a:gd name="T3" fmla="*/ 0 h 1036"/>
                  <a:gd name="T4" fmla="*/ 0 w 232"/>
                  <a:gd name="T5" fmla="*/ 0 h 1036"/>
                  <a:gd name="T6" fmla="*/ 0 w 232"/>
                  <a:gd name="T7" fmla="*/ 0 h 1036"/>
                  <a:gd name="T8" fmla="*/ 0 w 232"/>
                  <a:gd name="T9" fmla="*/ 0 h 1036"/>
                  <a:gd name="T10" fmla="*/ 0 w 232"/>
                  <a:gd name="T11" fmla="*/ 0 h 1036"/>
                  <a:gd name="T12" fmla="*/ 0 w 232"/>
                  <a:gd name="T13" fmla="*/ 0 h 1036"/>
                  <a:gd name="T14" fmla="*/ 0 w 232"/>
                  <a:gd name="T15" fmla="*/ 0 h 1036"/>
                  <a:gd name="T16" fmla="*/ 0 w 232"/>
                  <a:gd name="T17" fmla="*/ 0 h 1036"/>
                  <a:gd name="T18" fmla="*/ 0 w 232"/>
                  <a:gd name="T19" fmla="*/ 0 h 1036"/>
                  <a:gd name="T20" fmla="*/ 0 w 232"/>
                  <a:gd name="T21" fmla="*/ 0 h 1036"/>
                  <a:gd name="T22" fmla="*/ 0 w 232"/>
                  <a:gd name="T23" fmla="*/ 0 h 1036"/>
                  <a:gd name="T24" fmla="*/ 0 w 232"/>
                  <a:gd name="T25" fmla="*/ 0 h 1036"/>
                  <a:gd name="T26" fmla="*/ 0 w 232"/>
                  <a:gd name="T27" fmla="*/ 0 h 1036"/>
                  <a:gd name="T28" fmla="*/ 0 w 232"/>
                  <a:gd name="T29" fmla="*/ 0 h 1036"/>
                  <a:gd name="T30" fmla="*/ 0 w 232"/>
                  <a:gd name="T31" fmla="*/ 0 h 1036"/>
                  <a:gd name="T32" fmla="*/ 0 w 232"/>
                  <a:gd name="T33" fmla="*/ 0 h 1036"/>
                  <a:gd name="T34" fmla="*/ 0 w 232"/>
                  <a:gd name="T35" fmla="*/ 0 h 1036"/>
                  <a:gd name="T36" fmla="*/ 0 w 232"/>
                  <a:gd name="T37" fmla="*/ 0 h 1036"/>
                  <a:gd name="T38" fmla="*/ 0 w 232"/>
                  <a:gd name="T39" fmla="*/ 0 h 1036"/>
                  <a:gd name="T40" fmla="*/ 0 w 232"/>
                  <a:gd name="T41" fmla="*/ 0 h 1036"/>
                  <a:gd name="T42" fmla="*/ 0 w 232"/>
                  <a:gd name="T43" fmla="*/ 0 h 1036"/>
                  <a:gd name="T44" fmla="*/ 0 w 232"/>
                  <a:gd name="T45" fmla="*/ 0 h 1036"/>
                  <a:gd name="T46" fmla="*/ 0 w 232"/>
                  <a:gd name="T47" fmla="*/ 0 h 1036"/>
                  <a:gd name="T48" fmla="*/ 0 w 232"/>
                  <a:gd name="T49" fmla="*/ 0 h 1036"/>
                  <a:gd name="T50" fmla="*/ 0 w 232"/>
                  <a:gd name="T51" fmla="*/ 0 h 1036"/>
                  <a:gd name="T52" fmla="*/ 0 w 232"/>
                  <a:gd name="T53" fmla="*/ 0 h 1036"/>
                  <a:gd name="T54" fmla="*/ 0 w 232"/>
                  <a:gd name="T55" fmla="*/ 0 h 1036"/>
                  <a:gd name="T56" fmla="*/ 0 w 232"/>
                  <a:gd name="T57" fmla="*/ 0 h 1036"/>
                  <a:gd name="T58" fmla="*/ 0 w 232"/>
                  <a:gd name="T59" fmla="*/ 0 h 1036"/>
                  <a:gd name="T60" fmla="*/ 0 w 232"/>
                  <a:gd name="T61" fmla="*/ 0 h 1036"/>
                  <a:gd name="T62" fmla="*/ 0 w 232"/>
                  <a:gd name="T63" fmla="*/ 0 h 1036"/>
                  <a:gd name="T64" fmla="*/ 0 w 232"/>
                  <a:gd name="T65" fmla="*/ 0 h 1036"/>
                  <a:gd name="T66" fmla="*/ 0 w 232"/>
                  <a:gd name="T67" fmla="*/ 0 h 1036"/>
                  <a:gd name="T68" fmla="*/ 0 w 232"/>
                  <a:gd name="T69" fmla="*/ 0 h 1036"/>
                  <a:gd name="T70" fmla="*/ 0 w 232"/>
                  <a:gd name="T71" fmla="*/ 0 h 1036"/>
                  <a:gd name="T72" fmla="*/ 0 w 232"/>
                  <a:gd name="T73" fmla="*/ 0 h 1036"/>
                  <a:gd name="T74" fmla="*/ 0 w 232"/>
                  <a:gd name="T75" fmla="*/ 0 h 1036"/>
                  <a:gd name="T76" fmla="*/ 0 w 232"/>
                  <a:gd name="T77" fmla="*/ 0 h 1036"/>
                  <a:gd name="T78" fmla="*/ 0 w 232"/>
                  <a:gd name="T79" fmla="*/ 0 h 1036"/>
                  <a:gd name="T80" fmla="*/ 0 w 232"/>
                  <a:gd name="T81" fmla="*/ 0 h 1036"/>
                  <a:gd name="T82" fmla="*/ 0 w 232"/>
                  <a:gd name="T83" fmla="*/ 0 h 1036"/>
                  <a:gd name="T84" fmla="*/ 0 w 232"/>
                  <a:gd name="T85" fmla="*/ 0 h 1036"/>
                  <a:gd name="T86" fmla="*/ 0 w 232"/>
                  <a:gd name="T87" fmla="*/ 0 h 1036"/>
                  <a:gd name="T88" fmla="*/ 0 w 232"/>
                  <a:gd name="T89" fmla="*/ 0 h 1036"/>
                  <a:gd name="T90" fmla="*/ 0 w 232"/>
                  <a:gd name="T91" fmla="*/ 0 h 1036"/>
                  <a:gd name="T92" fmla="*/ 0 w 232"/>
                  <a:gd name="T93" fmla="*/ 0 h 1036"/>
                  <a:gd name="T94" fmla="*/ 0 w 232"/>
                  <a:gd name="T95" fmla="*/ 0 h 1036"/>
                  <a:gd name="T96" fmla="*/ 0 w 232"/>
                  <a:gd name="T97" fmla="*/ 0 h 1036"/>
                  <a:gd name="T98" fmla="*/ 0 w 232"/>
                  <a:gd name="T99" fmla="*/ 0 h 1036"/>
                  <a:gd name="T100" fmla="*/ 0 w 232"/>
                  <a:gd name="T101" fmla="*/ 0 h 1036"/>
                  <a:gd name="T102" fmla="*/ 0 w 232"/>
                  <a:gd name="T103" fmla="*/ 0 h 1036"/>
                  <a:gd name="T104" fmla="*/ 0 w 232"/>
                  <a:gd name="T105" fmla="*/ 0 h 1036"/>
                  <a:gd name="T106" fmla="*/ 0 w 232"/>
                  <a:gd name="T107" fmla="*/ 0 h 1036"/>
                  <a:gd name="T108" fmla="*/ 0 w 232"/>
                  <a:gd name="T109" fmla="*/ 0 h 1036"/>
                  <a:gd name="T110" fmla="*/ 0 w 232"/>
                  <a:gd name="T111" fmla="*/ 0 h 1036"/>
                  <a:gd name="T112" fmla="*/ 0 w 232"/>
                  <a:gd name="T113" fmla="*/ 0 h 1036"/>
                  <a:gd name="T114" fmla="*/ 0 w 232"/>
                  <a:gd name="T115" fmla="*/ 0 h 1036"/>
                  <a:gd name="T116" fmla="*/ 0 w 232"/>
                  <a:gd name="T117" fmla="*/ 0 h 10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2"/>
                  <a:gd name="T178" fmla="*/ 0 h 1036"/>
                  <a:gd name="T179" fmla="*/ 232 w 232"/>
                  <a:gd name="T180" fmla="*/ 1036 h 10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2" h="1036">
                    <a:moveTo>
                      <a:pt x="199" y="34"/>
                    </a:moveTo>
                    <a:lnTo>
                      <a:pt x="190" y="27"/>
                    </a:lnTo>
                    <a:lnTo>
                      <a:pt x="181" y="20"/>
                    </a:lnTo>
                    <a:lnTo>
                      <a:pt x="171" y="14"/>
                    </a:lnTo>
                    <a:lnTo>
                      <a:pt x="161" y="9"/>
                    </a:lnTo>
                    <a:lnTo>
                      <a:pt x="151" y="6"/>
                    </a:lnTo>
                    <a:lnTo>
                      <a:pt x="139" y="2"/>
                    </a:lnTo>
                    <a:lnTo>
                      <a:pt x="129" y="1"/>
                    </a:lnTo>
                    <a:lnTo>
                      <a:pt x="117" y="0"/>
                    </a:lnTo>
                    <a:lnTo>
                      <a:pt x="94" y="2"/>
                    </a:lnTo>
                    <a:lnTo>
                      <a:pt x="72" y="10"/>
                    </a:lnTo>
                    <a:lnTo>
                      <a:pt x="52" y="20"/>
                    </a:lnTo>
                    <a:lnTo>
                      <a:pt x="35" y="34"/>
                    </a:lnTo>
                    <a:lnTo>
                      <a:pt x="20" y="51"/>
                    </a:lnTo>
                    <a:lnTo>
                      <a:pt x="10" y="71"/>
                    </a:lnTo>
                    <a:lnTo>
                      <a:pt x="2" y="94"/>
                    </a:lnTo>
                    <a:lnTo>
                      <a:pt x="0" y="117"/>
                    </a:lnTo>
                    <a:lnTo>
                      <a:pt x="0" y="919"/>
                    </a:lnTo>
                    <a:lnTo>
                      <a:pt x="1" y="931"/>
                    </a:lnTo>
                    <a:lnTo>
                      <a:pt x="2" y="942"/>
                    </a:lnTo>
                    <a:lnTo>
                      <a:pt x="6" y="953"/>
                    </a:lnTo>
                    <a:lnTo>
                      <a:pt x="10" y="964"/>
                    </a:lnTo>
                    <a:lnTo>
                      <a:pt x="14" y="974"/>
                    </a:lnTo>
                    <a:lnTo>
                      <a:pt x="20" y="984"/>
                    </a:lnTo>
                    <a:lnTo>
                      <a:pt x="27" y="993"/>
                    </a:lnTo>
                    <a:lnTo>
                      <a:pt x="34" y="1002"/>
                    </a:lnTo>
                    <a:lnTo>
                      <a:pt x="43" y="1009"/>
                    </a:lnTo>
                    <a:lnTo>
                      <a:pt x="52" y="1016"/>
                    </a:lnTo>
                    <a:lnTo>
                      <a:pt x="62" y="1022"/>
                    </a:lnTo>
                    <a:lnTo>
                      <a:pt x="72" y="1026"/>
                    </a:lnTo>
                    <a:lnTo>
                      <a:pt x="83" y="1031"/>
                    </a:lnTo>
                    <a:lnTo>
                      <a:pt x="95" y="1034"/>
                    </a:lnTo>
                    <a:lnTo>
                      <a:pt x="105" y="1035"/>
                    </a:lnTo>
                    <a:lnTo>
                      <a:pt x="117" y="1036"/>
                    </a:lnTo>
                    <a:lnTo>
                      <a:pt x="129" y="1035"/>
                    </a:lnTo>
                    <a:lnTo>
                      <a:pt x="139" y="1034"/>
                    </a:lnTo>
                    <a:lnTo>
                      <a:pt x="151" y="1031"/>
                    </a:lnTo>
                    <a:lnTo>
                      <a:pt x="161" y="1026"/>
                    </a:lnTo>
                    <a:lnTo>
                      <a:pt x="171" y="1022"/>
                    </a:lnTo>
                    <a:lnTo>
                      <a:pt x="181" y="1016"/>
                    </a:lnTo>
                    <a:lnTo>
                      <a:pt x="190" y="1009"/>
                    </a:lnTo>
                    <a:lnTo>
                      <a:pt x="199" y="1002"/>
                    </a:lnTo>
                    <a:lnTo>
                      <a:pt x="206" y="993"/>
                    </a:lnTo>
                    <a:lnTo>
                      <a:pt x="212" y="984"/>
                    </a:lnTo>
                    <a:lnTo>
                      <a:pt x="219" y="974"/>
                    </a:lnTo>
                    <a:lnTo>
                      <a:pt x="224" y="964"/>
                    </a:lnTo>
                    <a:lnTo>
                      <a:pt x="227" y="953"/>
                    </a:lnTo>
                    <a:lnTo>
                      <a:pt x="230" y="942"/>
                    </a:lnTo>
                    <a:lnTo>
                      <a:pt x="231" y="931"/>
                    </a:lnTo>
                    <a:lnTo>
                      <a:pt x="232" y="919"/>
                    </a:lnTo>
                    <a:lnTo>
                      <a:pt x="232" y="117"/>
                    </a:lnTo>
                    <a:lnTo>
                      <a:pt x="231" y="105"/>
                    </a:lnTo>
                    <a:lnTo>
                      <a:pt x="230" y="95"/>
                    </a:lnTo>
                    <a:lnTo>
                      <a:pt x="227" y="83"/>
                    </a:lnTo>
                    <a:lnTo>
                      <a:pt x="224" y="72"/>
                    </a:lnTo>
                    <a:lnTo>
                      <a:pt x="219" y="62"/>
                    </a:lnTo>
                    <a:lnTo>
                      <a:pt x="212" y="52"/>
                    </a:lnTo>
                    <a:lnTo>
                      <a:pt x="206" y="43"/>
                    </a:lnTo>
                    <a:lnTo>
                      <a:pt x="199" y="34"/>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41" name="Freeform 210"/>
              <p:cNvSpPr>
                <a:spLocks/>
              </p:cNvSpPr>
              <p:nvPr/>
            </p:nvSpPr>
            <p:spPr bwMode="auto">
              <a:xfrm>
                <a:off x="1195" y="3074"/>
                <a:ext cx="299" cy="113"/>
              </a:xfrm>
              <a:custGeom>
                <a:avLst/>
                <a:gdLst>
                  <a:gd name="T0" fmla="*/ 0 w 896"/>
                  <a:gd name="T1" fmla="*/ 0 h 340"/>
                  <a:gd name="T2" fmla="*/ 0 w 896"/>
                  <a:gd name="T3" fmla="*/ 0 h 340"/>
                  <a:gd name="T4" fmla="*/ 0 w 896"/>
                  <a:gd name="T5" fmla="*/ 0 h 340"/>
                  <a:gd name="T6" fmla="*/ 0 w 896"/>
                  <a:gd name="T7" fmla="*/ 0 h 340"/>
                  <a:gd name="T8" fmla="*/ 0 w 896"/>
                  <a:gd name="T9" fmla="*/ 0 h 340"/>
                  <a:gd name="T10" fmla="*/ 0 w 896"/>
                  <a:gd name="T11" fmla="*/ 0 h 340"/>
                  <a:gd name="T12" fmla="*/ 0 w 896"/>
                  <a:gd name="T13" fmla="*/ 0 h 340"/>
                  <a:gd name="T14" fmla="*/ 0 w 896"/>
                  <a:gd name="T15" fmla="*/ 0 h 340"/>
                  <a:gd name="T16" fmla="*/ 0 w 896"/>
                  <a:gd name="T17" fmla="*/ 0 h 340"/>
                  <a:gd name="T18" fmla="*/ 0 w 896"/>
                  <a:gd name="T19" fmla="*/ 0 h 340"/>
                  <a:gd name="T20" fmla="*/ 0 w 896"/>
                  <a:gd name="T21" fmla="*/ 0 h 340"/>
                  <a:gd name="T22" fmla="*/ 0 w 896"/>
                  <a:gd name="T23" fmla="*/ 0 h 340"/>
                  <a:gd name="T24" fmla="*/ 0 w 896"/>
                  <a:gd name="T25" fmla="*/ 0 h 340"/>
                  <a:gd name="T26" fmla="*/ 0 w 896"/>
                  <a:gd name="T27" fmla="*/ 0 h 340"/>
                  <a:gd name="T28" fmla="*/ 0 w 896"/>
                  <a:gd name="T29" fmla="*/ 0 h 340"/>
                  <a:gd name="T30" fmla="*/ 0 w 896"/>
                  <a:gd name="T31" fmla="*/ 0 h 340"/>
                  <a:gd name="T32" fmla="*/ 0 w 896"/>
                  <a:gd name="T33" fmla="*/ 0 h 340"/>
                  <a:gd name="T34" fmla="*/ 0 w 896"/>
                  <a:gd name="T35" fmla="*/ 0 h 340"/>
                  <a:gd name="T36" fmla="*/ 0 w 896"/>
                  <a:gd name="T37" fmla="*/ 0 h 340"/>
                  <a:gd name="T38" fmla="*/ 0 w 896"/>
                  <a:gd name="T39" fmla="*/ 0 h 340"/>
                  <a:gd name="T40" fmla="*/ 0 w 896"/>
                  <a:gd name="T41" fmla="*/ 0 h 340"/>
                  <a:gd name="T42" fmla="*/ 0 w 896"/>
                  <a:gd name="T43" fmla="*/ 0 h 340"/>
                  <a:gd name="T44" fmla="*/ 0 w 896"/>
                  <a:gd name="T45" fmla="*/ 0 h 340"/>
                  <a:gd name="T46" fmla="*/ 0 w 896"/>
                  <a:gd name="T47" fmla="*/ 0 h 340"/>
                  <a:gd name="T48" fmla="*/ 0 w 896"/>
                  <a:gd name="T49" fmla="*/ 0 h 340"/>
                  <a:gd name="T50" fmla="*/ 0 w 896"/>
                  <a:gd name="T51" fmla="*/ 0 h 340"/>
                  <a:gd name="T52" fmla="*/ 0 w 896"/>
                  <a:gd name="T53" fmla="*/ 0 h 340"/>
                  <a:gd name="T54" fmla="*/ 0 w 896"/>
                  <a:gd name="T55" fmla="*/ 0 h 340"/>
                  <a:gd name="T56" fmla="*/ 0 w 896"/>
                  <a:gd name="T57" fmla="*/ 0 h 340"/>
                  <a:gd name="T58" fmla="*/ 0 w 896"/>
                  <a:gd name="T59" fmla="*/ 0 h 340"/>
                  <a:gd name="T60" fmla="*/ 0 w 896"/>
                  <a:gd name="T61" fmla="*/ 0 h 340"/>
                  <a:gd name="T62" fmla="*/ 0 w 896"/>
                  <a:gd name="T63" fmla="*/ 0 h 340"/>
                  <a:gd name="T64" fmla="*/ 0 w 896"/>
                  <a:gd name="T65" fmla="*/ 0 h 340"/>
                  <a:gd name="T66" fmla="*/ 0 w 896"/>
                  <a:gd name="T67" fmla="*/ 0 h 340"/>
                  <a:gd name="T68" fmla="*/ 0 w 896"/>
                  <a:gd name="T69" fmla="*/ 0 h 340"/>
                  <a:gd name="T70" fmla="*/ 0 w 896"/>
                  <a:gd name="T71" fmla="*/ 0 h 340"/>
                  <a:gd name="T72" fmla="*/ 0 w 896"/>
                  <a:gd name="T73" fmla="*/ 0 h 340"/>
                  <a:gd name="T74" fmla="*/ 0 w 896"/>
                  <a:gd name="T75" fmla="*/ 0 h 340"/>
                  <a:gd name="T76" fmla="*/ 0 w 896"/>
                  <a:gd name="T77" fmla="*/ 0 h 340"/>
                  <a:gd name="T78" fmla="*/ 0 w 896"/>
                  <a:gd name="T79" fmla="*/ 0 h 340"/>
                  <a:gd name="T80" fmla="*/ 0 w 896"/>
                  <a:gd name="T81" fmla="*/ 0 h 340"/>
                  <a:gd name="T82" fmla="*/ 0 w 896"/>
                  <a:gd name="T83" fmla="*/ 0 h 340"/>
                  <a:gd name="T84" fmla="*/ 0 w 896"/>
                  <a:gd name="T85" fmla="*/ 0 h 340"/>
                  <a:gd name="T86" fmla="*/ 0 w 896"/>
                  <a:gd name="T87" fmla="*/ 0 h 340"/>
                  <a:gd name="T88" fmla="*/ 0 w 896"/>
                  <a:gd name="T89" fmla="*/ 0 h 340"/>
                  <a:gd name="T90" fmla="*/ 0 w 896"/>
                  <a:gd name="T91" fmla="*/ 0 h 340"/>
                  <a:gd name="T92" fmla="*/ 0 w 896"/>
                  <a:gd name="T93" fmla="*/ 0 h 340"/>
                  <a:gd name="T94" fmla="*/ 0 w 896"/>
                  <a:gd name="T95" fmla="*/ 0 h 340"/>
                  <a:gd name="T96" fmla="*/ 0 w 896"/>
                  <a:gd name="T97" fmla="*/ 0 h 340"/>
                  <a:gd name="T98" fmla="*/ 0 w 896"/>
                  <a:gd name="T99" fmla="*/ 0 h 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96"/>
                  <a:gd name="T151" fmla="*/ 0 h 340"/>
                  <a:gd name="T152" fmla="*/ 896 w 896"/>
                  <a:gd name="T153" fmla="*/ 340 h 3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96" h="340">
                    <a:moveTo>
                      <a:pt x="825" y="132"/>
                    </a:moveTo>
                    <a:lnTo>
                      <a:pt x="809" y="117"/>
                    </a:lnTo>
                    <a:lnTo>
                      <a:pt x="791" y="102"/>
                    </a:lnTo>
                    <a:lnTo>
                      <a:pt x="773" y="89"/>
                    </a:lnTo>
                    <a:lnTo>
                      <a:pt x="753" y="77"/>
                    </a:lnTo>
                    <a:lnTo>
                      <a:pt x="732" y="65"/>
                    </a:lnTo>
                    <a:lnTo>
                      <a:pt x="710" y="53"/>
                    </a:lnTo>
                    <a:lnTo>
                      <a:pt x="687" y="44"/>
                    </a:lnTo>
                    <a:lnTo>
                      <a:pt x="663" y="35"/>
                    </a:lnTo>
                    <a:lnTo>
                      <a:pt x="639" y="27"/>
                    </a:lnTo>
                    <a:lnTo>
                      <a:pt x="613" y="20"/>
                    </a:lnTo>
                    <a:lnTo>
                      <a:pt x="587" y="14"/>
                    </a:lnTo>
                    <a:lnTo>
                      <a:pt x="560" y="9"/>
                    </a:lnTo>
                    <a:lnTo>
                      <a:pt x="534" y="5"/>
                    </a:lnTo>
                    <a:lnTo>
                      <a:pt x="505" y="2"/>
                    </a:lnTo>
                    <a:lnTo>
                      <a:pt x="477" y="1"/>
                    </a:lnTo>
                    <a:lnTo>
                      <a:pt x="449" y="0"/>
                    </a:lnTo>
                    <a:lnTo>
                      <a:pt x="403" y="1"/>
                    </a:lnTo>
                    <a:lnTo>
                      <a:pt x="359" y="7"/>
                    </a:lnTo>
                    <a:lnTo>
                      <a:pt x="315" y="13"/>
                    </a:lnTo>
                    <a:lnTo>
                      <a:pt x="275" y="24"/>
                    </a:lnTo>
                    <a:lnTo>
                      <a:pt x="236" y="35"/>
                    </a:lnTo>
                    <a:lnTo>
                      <a:pt x="199" y="50"/>
                    </a:lnTo>
                    <a:lnTo>
                      <a:pt x="164" y="67"/>
                    </a:lnTo>
                    <a:lnTo>
                      <a:pt x="132" y="85"/>
                    </a:lnTo>
                    <a:lnTo>
                      <a:pt x="103" y="106"/>
                    </a:lnTo>
                    <a:lnTo>
                      <a:pt x="77" y="128"/>
                    </a:lnTo>
                    <a:lnTo>
                      <a:pt x="55" y="153"/>
                    </a:lnTo>
                    <a:lnTo>
                      <a:pt x="35" y="177"/>
                    </a:lnTo>
                    <a:lnTo>
                      <a:pt x="21" y="205"/>
                    </a:lnTo>
                    <a:lnTo>
                      <a:pt x="10" y="232"/>
                    </a:lnTo>
                    <a:lnTo>
                      <a:pt x="3" y="261"/>
                    </a:lnTo>
                    <a:lnTo>
                      <a:pt x="0" y="291"/>
                    </a:lnTo>
                    <a:lnTo>
                      <a:pt x="0" y="308"/>
                    </a:lnTo>
                    <a:lnTo>
                      <a:pt x="0" y="340"/>
                    </a:lnTo>
                    <a:lnTo>
                      <a:pt x="33" y="340"/>
                    </a:lnTo>
                    <a:lnTo>
                      <a:pt x="50" y="340"/>
                    </a:lnTo>
                    <a:lnTo>
                      <a:pt x="846" y="340"/>
                    </a:lnTo>
                    <a:lnTo>
                      <a:pt x="863" y="340"/>
                    </a:lnTo>
                    <a:lnTo>
                      <a:pt x="896" y="340"/>
                    </a:lnTo>
                    <a:lnTo>
                      <a:pt x="896" y="308"/>
                    </a:lnTo>
                    <a:lnTo>
                      <a:pt x="896" y="291"/>
                    </a:lnTo>
                    <a:lnTo>
                      <a:pt x="895" y="269"/>
                    </a:lnTo>
                    <a:lnTo>
                      <a:pt x="892" y="248"/>
                    </a:lnTo>
                    <a:lnTo>
                      <a:pt x="886" y="227"/>
                    </a:lnTo>
                    <a:lnTo>
                      <a:pt x="878" y="207"/>
                    </a:lnTo>
                    <a:lnTo>
                      <a:pt x="869" y="188"/>
                    </a:lnTo>
                    <a:lnTo>
                      <a:pt x="856" y="168"/>
                    </a:lnTo>
                    <a:lnTo>
                      <a:pt x="842" y="150"/>
                    </a:lnTo>
                    <a:lnTo>
                      <a:pt x="825" y="132"/>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42" name="Freeform 211"/>
              <p:cNvSpPr>
                <a:spLocks/>
              </p:cNvSpPr>
              <p:nvPr/>
            </p:nvSpPr>
            <p:spPr bwMode="auto">
              <a:xfrm>
                <a:off x="1307" y="2742"/>
                <a:ext cx="78" cy="78"/>
              </a:xfrm>
              <a:custGeom>
                <a:avLst/>
                <a:gdLst>
                  <a:gd name="T0" fmla="*/ 0 w 233"/>
                  <a:gd name="T1" fmla="*/ 0 h 233"/>
                  <a:gd name="T2" fmla="*/ 0 w 233"/>
                  <a:gd name="T3" fmla="*/ 0 h 233"/>
                  <a:gd name="T4" fmla="*/ 0 w 233"/>
                  <a:gd name="T5" fmla="*/ 0 h 233"/>
                  <a:gd name="T6" fmla="*/ 0 w 233"/>
                  <a:gd name="T7" fmla="*/ 0 h 233"/>
                  <a:gd name="T8" fmla="*/ 0 w 233"/>
                  <a:gd name="T9" fmla="*/ 0 h 233"/>
                  <a:gd name="T10" fmla="*/ 0 w 233"/>
                  <a:gd name="T11" fmla="*/ 0 h 233"/>
                  <a:gd name="T12" fmla="*/ 0 w 233"/>
                  <a:gd name="T13" fmla="*/ 0 h 233"/>
                  <a:gd name="T14" fmla="*/ 0 w 233"/>
                  <a:gd name="T15" fmla="*/ 0 h 233"/>
                  <a:gd name="T16" fmla="*/ 0 w 233"/>
                  <a:gd name="T17" fmla="*/ 0 h 233"/>
                  <a:gd name="T18" fmla="*/ 0 w 233"/>
                  <a:gd name="T19" fmla="*/ 0 h 233"/>
                  <a:gd name="T20" fmla="*/ 0 w 233"/>
                  <a:gd name="T21" fmla="*/ 0 h 233"/>
                  <a:gd name="T22" fmla="*/ 0 w 233"/>
                  <a:gd name="T23" fmla="*/ 0 h 233"/>
                  <a:gd name="T24" fmla="*/ 0 w 233"/>
                  <a:gd name="T25" fmla="*/ 0 h 233"/>
                  <a:gd name="T26" fmla="*/ 0 w 233"/>
                  <a:gd name="T27" fmla="*/ 0 h 233"/>
                  <a:gd name="T28" fmla="*/ 0 w 233"/>
                  <a:gd name="T29" fmla="*/ 0 h 233"/>
                  <a:gd name="T30" fmla="*/ 0 w 233"/>
                  <a:gd name="T31" fmla="*/ 0 h 233"/>
                  <a:gd name="T32" fmla="*/ 0 w 233"/>
                  <a:gd name="T33" fmla="*/ 0 h 233"/>
                  <a:gd name="T34" fmla="*/ 0 w 233"/>
                  <a:gd name="T35" fmla="*/ 0 h 233"/>
                  <a:gd name="T36" fmla="*/ 0 w 233"/>
                  <a:gd name="T37" fmla="*/ 0 h 233"/>
                  <a:gd name="T38" fmla="*/ 0 w 233"/>
                  <a:gd name="T39" fmla="*/ 0 h 233"/>
                  <a:gd name="T40" fmla="*/ 0 w 233"/>
                  <a:gd name="T41" fmla="*/ 0 h 233"/>
                  <a:gd name="T42" fmla="*/ 0 w 233"/>
                  <a:gd name="T43" fmla="*/ 0 h 233"/>
                  <a:gd name="T44" fmla="*/ 0 w 233"/>
                  <a:gd name="T45" fmla="*/ 0 h 233"/>
                  <a:gd name="T46" fmla="*/ 0 w 233"/>
                  <a:gd name="T47" fmla="*/ 0 h 233"/>
                  <a:gd name="T48" fmla="*/ 0 w 233"/>
                  <a:gd name="T49" fmla="*/ 0 h 233"/>
                  <a:gd name="T50" fmla="*/ 0 w 233"/>
                  <a:gd name="T51" fmla="*/ 0 h 233"/>
                  <a:gd name="T52" fmla="*/ 0 w 233"/>
                  <a:gd name="T53" fmla="*/ 0 h 233"/>
                  <a:gd name="T54" fmla="*/ 0 w 233"/>
                  <a:gd name="T55" fmla="*/ 0 h 233"/>
                  <a:gd name="T56" fmla="*/ 0 w 233"/>
                  <a:gd name="T57" fmla="*/ 0 h 233"/>
                  <a:gd name="T58" fmla="*/ 0 w 233"/>
                  <a:gd name="T59" fmla="*/ 0 h 233"/>
                  <a:gd name="T60" fmla="*/ 0 w 233"/>
                  <a:gd name="T61" fmla="*/ 0 h 233"/>
                  <a:gd name="T62" fmla="*/ 0 w 233"/>
                  <a:gd name="T63" fmla="*/ 0 h 233"/>
                  <a:gd name="T64" fmla="*/ 0 w 233"/>
                  <a:gd name="T65" fmla="*/ 0 h 233"/>
                  <a:gd name="T66" fmla="*/ 0 w 233"/>
                  <a:gd name="T67" fmla="*/ 0 h 233"/>
                  <a:gd name="T68" fmla="*/ 0 w 233"/>
                  <a:gd name="T69" fmla="*/ 0 h 233"/>
                  <a:gd name="T70" fmla="*/ 0 w 233"/>
                  <a:gd name="T71" fmla="*/ 0 h 233"/>
                  <a:gd name="T72" fmla="*/ 0 w 233"/>
                  <a:gd name="T73" fmla="*/ 0 h 233"/>
                  <a:gd name="T74" fmla="*/ 0 w 233"/>
                  <a:gd name="T75" fmla="*/ 0 h 233"/>
                  <a:gd name="T76" fmla="*/ 0 w 233"/>
                  <a:gd name="T77" fmla="*/ 0 h 233"/>
                  <a:gd name="T78" fmla="*/ 0 w 233"/>
                  <a:gd name="T79" fmla="*/ 0 h 233"/>
                  <a:gd name="T80" fmla="*/ 0 w 233"/>
                  <a:gd name="T81" fmla="*/ 0 h 233"/>
                  <a:gd name="T82" fmla="*/ 0 w 233"/>
                  <a:gd name="T83" fmla="*/ 0 h 233"/>
                  <a:gd name="T84" fmla="*/ 0 w 233"/>
                  <a:gd name="T85" fmla="*/ 0 h 233"/>
                  <a:gd name="T86" fmla="*/ 0 w 233"/>
                  <a:gd name="T87" fmla="*/ 0 h 233"/>
                  <a:gd name="T88" fmla="*/ 0 w 233"/>
                  <a:gd name="T89" fmla="*/ 0 h 233"/>
                  <a:gd name="T90" fmla="*/ 0 w 233"/>
                  <a:gd name="T91" fmla="*/ 0 h 233"/>
                  <a:gd name="T92" fmla="*/ 0 w 233"/>
                  <a:gd name="T93" fmla="*/ 0 h 233"/>
                  <a:gd name="T94" fmla="*/ 0 w 233"/>
                  <a:gd name="T95" fmla="*/ 0 h 233"/>
                  <a:gd name="T96" fmla="*/ 0 w 233"/>
                  <a:gd name="T97" fmla="*/ 0 h 233"/>
                  <a:gd name="T98" fmla="*/ 0 w 233"/>
                  <a:gd name="T99" fmla="*/ 0 h 233"/>
                  <a:gd name="T100" fmla="*/ 0 w 233"/>
                  <a:gd name="T101" fmla="*/ 0 h 233"/>
                  <a:gd name="T102" fmla="*/ 0 w 233"/>
                  <a:gd name="T103" fmla="*/ 0 h 233"/>
                  <a:gd name="T104" fmla="*/ 0 w 233"/>
                  <a:gd name="T105" fmla="*/ 0 h 233"/>
                  <a:gd name="T106" fmla="*/ 0 w 233"/>
                  <a:gd name="T107" fmla="*/ 0 h 233"/>
                  <a:gd name="T108" fmla="*/ 0 w 233"/>
                  <a:gd name="T109" fmla="*/ 0 h 233"/>
                  <a:gd name="T110" fmla="*/ 0 w 233"/>
                  <a:gd name="T111" fmla="*/ 0 h 233"/>
                  <a:gd name="T112" fmla="*/ 0 w 233"/>
                  <a:gd name="T113" fmla="*/ 0 h 2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3"/>
                  <a:gd name="T172" fmla="*/ 0 h 233"/>
                  <a:gd name="T173" fmla="*/ 233 w 233"/>
                  <a:gd name="T174" fmla="*/ 233 h 2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3" h="233">
                    <a:moveTo>
                      <a:pt x="199" y="34"/>
                    </a:moveTo>
                    <a:lnTo>
                      <a:pt x="190" y="26"/>
                    </a:lnTo>
                    <a:lnTo>
                      <a:pt x="181" y="20"/>
                    </a:lnTo>
                    <a:lnTo>
                      <a:pt x="171" y="14"/>
                    </a:lnTo>
                    <a:lnTo>
                      <a:pt x="162" y="8"/>
                    </a:lnTo>
                    <a:lnTo>
                      <a:pt x="151" y="5"/>
                    </a:lnTo>
                    <a:lnTo>
                      <a:pt x="139" y="2"/>
                    </a:lnTo>
                    <a:lnTo>
                      <a:pt x="129" y="1"/>
                    </a:lnTo>
                    <a:lnTo>
                      <a:pt x="117" y="0"/>
                    </a:lnTo>
                    <a:lnTo>
                      <a:pt x="94" y="2"/>
                    </a:lnTo>
                    <a:lnTo>
                      <a:pt x="72" y="9"/>
                    </a:lnTo>
                    <a:lnTo>
                      <a:pt x="51" y="20"/>
                    </a:lnTo>
                    <a:lnTo>
                      <a:pt x="34" y="34"/>
                    </a:lnTo>
                    <a:lnTo>
                      <a:pt x="21" y="52"/>
                    </a:lnTo>
                    <a:lnTo>
                      <a:pt x="10" y="71"/>
                    </a:lnTo>
                    <a:lnTo>
                      <a:pt x="3" y="93"/>
                    </a:lnTo>
                    <a:lnTo>
                      <a:pt x="0" y="116"/>
                    </a:lnTo>
                    <a:lnTo>
                      <a:pt x="2" y="128"/>
                    </a:lnTo>
                    <a:lnTo>
                      <a:pt x="3" y="140"/>
                    </a:lnTo>
                    <a:lnTo>
                      <a:pt x="6" y="150"/>
                    </a:lnTo>
                    <a:lnTo>
                      <a:pt x="9" y="161"/>
                    </a:lnTo>
                    <a:lnTo>
                      <a:pt x="14" y="171"/>
                    </a:lnTo>
                    <a:lnTo>
                      <a:pt x="20" y="181"/>
                    </a:lnTo>
                    <a:lnTo>
                      <a:pt x="27" y="191"/>
                    </a:lnTo>
                    <a:lnTo>
                      <a:pt x="34" y="199"/>
                    </a:lnTo>
                    <a:lnTo>
                      <a:pt x="43" y="206"/>
                    </a:lnTo>
                    <a:lnTo>
                      <a:pt x="52" y="214"/>
                    </a:lnTo>
                    <a:lnTo>
                      <a:pt x="62" y="219"/>
                    </a:lnTo>
                    <a:lnTo>
                      <a:pt x="73" y="224"/>
                    </a:lnTo>
                    <a:lnTo>
                      <a:pt x="83" y="228"/>
                    </a:lnTo>
                    <a:lnTo>
                      <a:pt x="94" y="231"/>
                    </a:lnTo>
                    <a:lnTo>
                      <a:pt x="105" y="232"/>
                    </a:lnTo>
                    <a:lnTo>
                      <a:pt x="117" y="233"/>
                    </a:lnTo>
                    <a:lnTo>
                      <a:pt x="129" y="232"/>
                    </a:lnTo>
                    <a:lnTo>
                      <a:pt x="139" y="231"/>
                    </a:lnTo>
                    <a:lnTo>
                      <a:pt x="151" y="228"/>
                    </a:lnTo>
                    <a:lnTo>
                      <a:pt x="162" y="224"/>
                    </a:lnTo>
                    <a:lnTo>
                      <a:pt x="171" y="219"/>
                    </a:lnTo>
                    <a:lnTo>
                      <a:pt x="181" y="214"/>
                    </a:lnTo>
                    <a:lnTo>
                      <a:pt x="190" y="206"/>
                    </a:lnTo>
                    <a:lnTo>
                      <a:pt x="199" y="199"/>
                    </a:lnTo>
                    <a:lnTo>
                      <a:pt x="206" y="191"/>
                    </a:lnTo>
                    <a:lnTo>
                      <a:pt x="214" y="181"/>
                    </a:lnTo>
                    <a:lnTo>
                      <a:pt x="219" y="171"/>
                    </a:lnTo>
                    <a:lnTo>
                      <a:pt x="224" y="161"/>
                    </a:lnTo>
                    <a:lnTo>
                      <a:pt x="227" y="150"/>
                    </a:lnTo>
                    <a:lnTo>
                      <a:pt x="231" y="140"/>
                    </a:lnTo>
                    <a:lnTo>
                      <a:pt x="232" y="128"/>
                    </a:lnTo>
                    <a:lnTo>
                      <a:pt x="233" y="116"/>
                    </a:lnTo>
                    <a:lnTo>
                      <a:pt x="232" y="105"/>
                    </a:lnTo>
                    <a:lnTo>
                      <a:pt x="231" y="94"/>
                    </a:lnTo>
                    <a:lnTo>
                      <a:pt x="227" y="82"/>
                    </a:lnTo>
                    <a:lnTo>
                      <a:pt x="224" y="72"/>
                    </a:lnTo>
                    <a:lnTo>
                      <a:pt x="219" y="61"/>
                    </a:lnTo>
                    <a:lnTo>
                      <a:pt x="214" y="52"/>
                    </a:lnTo>
                    <a:lnTo>
                      <a:pt x="206" y="42"/>
                    </a:lnTo>
                    <a:lnTo>
                      <a:pt x="199" y="34"/>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43" name="Freeform 212"/>
              <p:cNvSpPr>
                <a:spLocks/>
              </p:cNvSpPr>
              <p:nvPr/>
            </p:nvSpPr>
            <p:spPr bwMode="auto">
              <a:xfrm>
                <a:off x="1318" y="2753"/>
                <a:ext cx="56" cy="56"/>
              </a:xfrm>
              <a:custGeom>
                <a:avLst/>
                <a:gdLst>
                  <a:gd name="T0" fmla="*/ 0 w 167"/>
                  <a:gd name="T1" fmla="*/ 0 h 166"/>
                  <a:gd name="T2" fmla="*/ 0 w 167"/>
                  <a:gd name="T3" fmla="*/ 0 h 166"/>
                  <a:gd name="T4" fmla="*/ 0 w 167"/>
                  <a:gd name="T5" fmla="*/ 0 h 166"/>
                  <a:gd name="T6" fmla="*/ 0 w 167"/>
                  <a:gd name="T7" fmla="*/ 0 h 166"/>
                  <a:gd name="T8" fmla="*/ 0 w 167"/>
                  <a:gd name="T9" fmla="*/ 0 h 166"/>
                  <a:gd name="T10" fmla="*/ 0 w 167"/>
                  <a:gd name="T11" fmla="*/ 0 h 166"/>
                  <a:gd name="T12" fmla="*/ 0 w 167"/>
                  <a:gd name="T13" fmla="*/ 0 h 166"/>
                  <a:gd name="T14" fmla="*/ 0 w 167"/>
                  <a:gd name="T15" fmla="*/ 0 h 166"/>
                  <a:gd name="T16" fmla="*/ 0 w 167"/>
                  <a:gd name="T17" fmla="*/ 0 h 166"/>
                  <a:gd name="T18" fmla="*/ 0 w 167"/>
                  <a:gd name="T19" fmla="*/ 0 h 166"/>
                  <a:gd name="T20" fmla="*/ 0 w 167"/>
                  <a:gd name="T21" fmla="*/ 0 h 166"/>
                  <a:gd name="T22" fmla="*/ 0 w 167"/>
                  <a:gd name="T23" fmla="*/ 0 h 166"/>
                  <a:gd name="T24" fmla="*/ 0 w 167"/>
                  <a:gd name="T25" fmla="*/ 0 h 166"/>
                  <a:gd name="T26" fmla="*/ 0 w 167"/>
                  <a:gd name="T27" fmla="*/ 0 h 166"/>
                  <a:gd name="T28" fmla="*/ 0 w 167"/>
                  <a:gd name="T29" fmla="*/ 0 h 166"/>
                  <a:gd name="T30" fmla="*/ 0 w 167"/>
                  <a:gd name="T31" fmla="*/ 0 h 166"/>
                  <a:gd name="T32" fmla="*/ 0 w 167"/>
                  <a:gd name="T33" fmla="*/ 0 h 166"/>
                  <a:gd name="T34" fmla="*/ 0 w 167"/>
                  <a:gd name="T35" fmla="*/ 0 h 166"/>
                  <a:gd name="T36" fmla="*/ 0 w 167"/>
                  <a:gd name="T37" fmla="*/ 0 h 166"/>
                  <a:gd name="T38" fmla="*/ 0 w 167"/>
                  <a:gd name="T39" fmla="*/ 0 h 166"/>
                  <a:gd name="T40" fmla="*/ 0 w 167"/>
                  <a:gd name="T41" fmla="*/ 0 h 166"/>
                  <a:gd name="T42" fmla="*/ 0 w 167"/>
                  <a:gd name="T43" fmla="*/ 0 h 166"/>
                  <a:gd name="T44" fmla="*/ 0 w 167"/>
                  <a:gd name="T45" fmla="*/ 0 h 166"/>
                  <a:gd name="T46" fmla="*/ 0 w 167"/>
                  <a:gd name="T47" fmla="*/ 0 h 166"/>
                  <a:gd name="T48" fmla="*/ 0 w 167"/>
                  <a:gd name="T49" fmla="*/ 0 h 166"/>
                  <a:gd name="T50" fmla="*/ 0 w 167"/>
                  <a:gd name="T51" fmla="*/ 0 h 166"/>
                  <a:gd name="T52" fmla="*/ 0 w 167"/>
                  <a:gd name="T53" fmla="*/ 0 h 166"/>
                  <a:gd name="T54" fmla="*/ 0 w 167"/>
                  <a:gd name="T55" fmla="*/ 0 h 166"/>
                  <a:gd name="T56" fmla="*/ 0 w 167"/>
                  <a:gd name="T57" fmla="*/ 0 h 166"/>
                  <a:gd name="T58" fmla="*/ 0 w 167"/>
                  <a:gd name="T59" fmla="*/ 0 h 166"/>
                  <a:gd name="T60" fmla="*/ 0 w 167"/>
                  <a:gd name="T61" fmla="*/ 0 h 166"/>
                  <a:gd name="T62" fmla="*/ 0 w 167"/>
                  <a:gd name="T63" fmla="*/ 0 h 166"/>
                  <a:gd name="T64" fmla="*/ 0 w 167"/>
                  <a:gd name="T65" fmla="*/ 0 h 166"/>
                  <a:gd name="T66" fmla="*/ 0 w 167"/>
                  <a:gd name="T67" fmla="*/ 0 h 166"/>
                  <a:gd name="T68" fmla="*/ 0 w 167"/>
                  <a:gd name="T69" fmla="*/ 0 h 166"/>
                  <a:gd name="T70" fmla="*/ 0 w 167"/>
                  <a:gd name="T71" fmla="*/ 0 h 166"/>
                  <a:gd name="T72" fmla="*/ 0 w 167"/>
                  <a:gd name="T73" fmla="*/ 0 h 166"/>
                  <a:gd name="T74" fmla="*/ 0 w 167"/>
                  <a:gd name="T75" fmla="*/ 0 h 166"/>
                  <a:gd name="T76" fmla="*/ 0 w 167"/>
                  <a:gd name="T77" fmla="*/ 0 h 166"/>
                  <a:gd name="T78" fmla="*/ 0 w 167"/>
                  <a:gd name="T79" fmla="*/ 0 h 166"/>
                  <a:gd name="T80" fmla="*/ 0 w 167"/>
                  <a:gd name="T81" fmla="*/ 0 h 166"/>
                  <a:gd name="T82" fmla="*/ 0 w 167"/>
                  <a:gd name="T83" fmla="*/ 0 h 166"/>
                  <a:gd name="T84" fmla="*/ 0 w 167"/>
                  <a:gd name="T85" fmla="*/ 0 h 166"/>
                  <a:gd name="T86" fmla="*/ 0 w 167"/>
                  <a:gd name="T87" fmla="*/ 0 h 166"/>
                  <a:gd name="T88" fmla="*/ 0 w 167"/>
                  <a:gd name="T89" fmla="*/ 0 h 1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7"/>
                  <a:gd name="T136" fmla="*/ 0 h 166"/>
                  <a:gd name="T137" fmla="*/ 167 w 167"/>
                  <a:gd name="T138" fmla="*/ 166 h 1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7" h="166">
                    <a:moveTo>
                      <a:pt x="84" y="166"/>
                    </a:moveTo>
                    <a:lnTo>
                      <a:pt x="93" y="166"/>
                    </a:lnTo>
                    <a:lnTo>
                      <a:pt x="100" y="165"/>
                    </a:lnTo>
                    <a:lnTo>
                      <a:pt x="108" y="163"/>
                    </a:lnTo>
                    <a:lnTo>
                      <a:pt x="116" y="160"/>
                    </a:lnTo>
                    <a:lnTo>
                      <a:pt x="123" y="157"/>
                    </a:lnTo>
                    <a:lnTo>
                      <a:pt x="130" y="152"/>
                    </a:lnTo>
                    <a:lnTo>
                      <a:pt x="136" y="147"/>
                    </a:lnTo>
                    <a:lnTo>
                      <a:pt x="142" y="142"/>
                    </a:lnTo>
                    <a:lnTo>
                      <a:pt x="153" y="129"/>
                    </a:lnTo>
                    <a:lnTo>
                      <a:pt x="160" y="114"/>
                    </a:lnTo>
                    <a:lnTo>
                      <a:pt x="165" y="98"/>
                    </a:lnTo>
                    <a:lnTo>
                      <a:pt x="167" y="82"/>
                    </a:lnTo>
                    <a:lnTo>
                      <a:pt x="165" y="66"/>
                    </a:lnTo>
                    <a:lnTo>
                      <a:pt x="160" y="51"/>
                    </a:lnTo>
                    <a:lnTo>
                      <a:pt x="153" y="37"/>
                    </a:lnTo>
                    <a:lnTo>
                      <a:pt x="142" y="24"/>
                    </a:lnTo>
                    <a:lnTo>
                      <a:pt x="136" y="19"/>
                    </a:lnTo>
                    <a:lnTo>
                      <a:pt x="130" y="13"/>
                    </a:lnTo>
                    <a:lnTo>
                      <a:pt x="123" y="9"/>
                    </a:lnTo>
                    <a:lnTo>
                      <a:pt x="116" y="6"/>
                    </a:lnTo>
                    <a:lnTo>
                      <a:pt x="108" y="3"/>
                    </a:lnTo>
                    <a:lnTo>
                      <a:pt x="100" y="1"/>
                    </a:lnTo>
                    <a:lnTo>
                      <a:pt x="93" y="0"/>
                    </a:lnTo>
                    <a:lnTo>
                      <a:pt x="84" y="0"/>
                    </a:lnTo>
                    <a:lnTo>
                      <a:pt x="67" y="2"/>
                    </a:lnTo>
                    <a:lnTo>
                      <a:pt x="51" y="6"/>
                    </a:lnTo>
                    <a:lnTo>
                      <a:pt x="37" y="13"/>
                    </a:lnTo>
                    <a:lnTo>
                      <a:pt x="25" y="24"/>
                    </a:lnTo>
                    <a:lnTo>
                      <a:pt x="14" y="36"/>
                    </a:lnTo>
                    <a:lnTo>
                      <a:pt x="7" y="51"/>
                    </a:lnTo>
                    <a:lnTo>
                      <a:pt x="2" y="65"/>
                    </a:lnTo>
                    <a:lnTo>
                      <a:pt x="0" y="82"/>
                    </a:lnTo>
                    <a:lnTo>
                      <a:pt x="1" y="98"/>
                    </a:lnTo>
                    <a:lnTo>
                      <a:pt x="7" y="114"/>
                    </a:lnTo>
                    <a:lnTo>
                      <a:pt x="14" y="129"/>
                    </a:lnTo>
                    <a:lnTo>
                      <a:pt x="25" y="142"/>
                    </a:lnTo>
                    <a:lnTo>
                      <a:pt x="31" y="147"/>
                    </a:lnTo>
                    <a:lnTo>
                      <a:pt x="37" y="152"/>
                    </a:lnTo>
                    <a:lnTo>
                      <a:pt x="45" y="157"/>
                    </a:lnTo>
                    <a:lnTo>
                      <a:pt x="52" y="160"/>
                    </a:lnTo>
                    <a:lnTo>
                      <a:pt x="60" y="163"/>
                    </a:lnTo>
                    <a:lnTo>
                      <a:pt x="68" y="165"/>
                    </a:lnTo>
                    <a:lnTo>
                      <a:pt x="76" y="166"/>
                    </a:lnTo>
                    <a:lnTo>
                      <a:pt x="84" y="1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44" name="Freeform 213"/>
              <p:cNvSpPr>
                <a:spLocks/>
              </p:cNvSpPr>
              <p:nvPr/>
            </p:nvSpPr>
            <p:spPr bwMode="auto">
              <a:xfrm>
                <a:off x="1329" y="2764"/>
                <a:ext cx="34" cy="34"/>
              </a:xfrm>
              <a:custGeom>
                <a:avLst/>
                <a:gdLst>
                  <a:gd name="T0" fmla="*/ 0 w 101"/>
                  <a:gd name="T1" fmla="*/ 0 h 100"/>
                  <a:gd name="T2" fmla="*/ 0 w 101"/>
                  <a:gd name="T3" fmla="*/ 0 h 100"/>
                  <a:gd name="T4" fmla="*/ 0 w 101"/>
                  <a:gd name="T5" fmla="*/ 0 h 100"/>
                  <a:gd name="T6" fmla="*/ 0 w 101"/>
                  <a:gd name="T7" fmla="*/ 0 h 100"/>
                  <a:gd name="T8" fmla="*/ 0 w 101"/>
                  <a:gd name="T9" fmla="*/ 0 h 100"/>
                  <a:gd name="T10" fmla="*/ 0 w 101"/>
                  <a:gd name="T11" fmla="*/ 0 h 100"/>
                  <a:gd name="T12" fmla="*/ 0 w 101"/>
                  <a:gd name="T13" fmla="*/ 0 h 100"/>
                  <a:gd name="T14" fmla="*/ 0 w 101"/>
                  <a:gd name="T15" fmla="*/ 0 h 100"/>
                  <a:gd name="T16" fmla="*/ 0 w 101"/>
                  <a:gd name="T17" fmla="*/ 0 h 100"/>
                  <a:gd name="T18" fmla="*/ 0 w 101"/>
                  <a:gd name="T19" fmla="*/ 0 h 100"/>
                  <a:gd name="T20" fmla="*/ 0 w 101"/>
                  <a:gd name="T21" fmla="*/ 0 h 100"/>
                  <a:gd name="T22" fmla="*/ 0 w 101"/>
                  <a:gd name="T23" fmla="*/ 0 h 100"/>
                  <a:gd name="T24" fmla="*/ 0 w 101"/>
                  <a:gd name="T25" fmla="*/ 0 h 100"/>
                  <a:gd name="T26" fmla="*/ 0 w 101"/>
                  <a:gd name="T27" fmla="*/ 0 h 100"/>
                  <a:gd name="T28" fmla="*/ 0 w 101"/>
                  <a:gd name="T29" fmla="*/ 0 h 100"/>
                  <a:gd name="T30" fmla="*/ 0 w 101"/>
                  <a:gd name="T31" fmla="*/ 0 h 100"/>
                  <a:gd name="T32" fmla="*/ 0 w 101"/>
                  <a:gd name="T33" fmla="*/ 0 h 100"/>
                  <a:gd name="T34" fmla="*/ 0 w 101"/>
                  <a:gd name="T35" fmla="*/ 0 h 100"/>
                  <a:gd name="T36" fmla="*/ 0 w 101"/>
                  <a:gd name="T37" fmla="*/ 0 h 100"/>
                  <a:gd name="T38" fmla="*/ 0 w 101"/>
                  <a:gd name="T39" fmla="*/ 0 h 100"/>
                  <a:gd name="T40" fmla="*/ 0 w 101"/>
                  <a:gd name="T41" fmla="*/ 0 h 100"/>
                  <a:gd name="T42" fmla="*/ 0 w 101"/>
                  <a:gd name="T43" fmla="*/ 0 h 100"/>
                  <a:gd name="T44" fmla="*/ 0 w 101"/>
                  <a:gd name="T45" fmla="*/ 0 h 100"/>
                  <a:gd name="T46" fmla="*/ 0 w 101"/>
                  <a:gd name="T47" fmla="*/ 0 h 100"/>
                  <a:gd name="T48" fmla="*/ 0 w 101"/>
                  <a:gd name="T49" fmla="*/ 0 h 100"/>
                  <a:gd name="T50" fmla="*/ 0 w 101"/>
                  <a:gd name="T51" fmla="*/ 0 h 100"/>
                  <a:gd name="T52" fmla="*/ 0 w 101"/>
                  <a:gd name="T53" fmla="*/ 0 h 100"/>
                  <a:gd name="T54" fmla="*/ 0 w 101"/>
                  <a:gd name="T55" fmla="*/ 0 h 100"/>
                  <a:gd name="T56" fmla="*/ 0 w 101"/>
                  <a:gd name="T57" fmla="*/ 0 h 100"/>
                  <a:gd name="T58" fmla="*/ 0 w 101"/>
                  <a:gd name="T59" fmla="*/ 0 h 100"/>
                  <a:gd name="T60" fmla="*/ 0 w 101"/>
                  <a:gd name="T61" fmla="*/ 0 h 100"/>
                  <a:gd name="T62" fmla="*/ 0 w 101"/>
                  <a:gd name="T63" fmla="*/ 0 h 100"/>
                  <a:gd name="T64" fmla="*/ 0 w 101"/>
                  <a:gd name="T65" fmla="*/ 0 h 100"/>
                  <a:gd name="T66" fmla="*/ 0 w 101"/>
                  <a:gd name="T67" fmla="*/ 0 h 100"/>
                  <a:gd name="T68" fmla="*/ 0 w 101"/>
                  <a:gd name="T69" fmla="*/ 0 h 100"/>
                  <a:gd name="T70" fmla="*/ 0 w 101"/>
                  <a:gd name="T71" fmla="*/ 0 h 100"/>
                  <a:gd name="T72" fmla="*/ 0 w 101"/>
                  <a:gd name="T73" fmla="*/ 0 h 100"/>
                  <a:gd name="T74" fmla="*/ 0 w 101"/>
                  <a:gd name="T75" fmla="*/ 0 h 100"/>
                  <a:gd name="T76" fmla="*/ 0 w 101"/>
                  <a:gd name="T77" fmla="*/ 0 h 100"/>
                  <a:gd name="T78" fmla="*/ 0 w 101"/>
                  <a:gd name="T79" fmla="*/ 0 h 100"/>
                  <a:gd name="T80" fmla="*/ 0 w 101"/>
                  <a:gd name="T81" fmla="*/ 0 h 100"/>
                  <a:gd name="T82" fmla="*/ 0 w 101"/>
                  <a:gd name="T83" fmla="*/ 0 h 100"/>
                  <a:gd name="T84" fmla="*/ 0 w 101"/>
                  <a:gd name="T85" fmla="*/ 0 h 100"/>
                  <a:gd name="T86" fmla="*/ 0 w 101"/>
                  <a:gd name="T87" fmla="*/ 0 h 100"/>
                  <a:gd name="T88" fmla="*/ 0 w 101"/>
                  <a:gd name="T89" fmla="*/ 0 h 1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100"/>
                  <a:gd name="T137" fmla="*/ 101 w 101"/>
                  <a:gd name="T138" fmla="*/ 100 h 1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100">
                    <a:moveTo>
                      <a:pt x="0" y="49"/>
                    </a:moveTo>
                    <a:lnTo>
                      <a:pt x="1" y="40"/>
                    </a:lnTo>
                    <a:lnTo>
                      <a:pt x="4" y="30"/>
                    </a:lnTo>
                    <a:lnTo>
                      <a:pt x="9" y="22"/>
                    </a:lnTo>
                    <a:lnTo>
                      <a:pt x="15" y="14"/>
                    </a:lnTo>
                    <a:lnTo>
                      <a:pt x="19" y="11"/>
                    </a:lnTo>
                    <a:lnTo>
                      <a:pt x="22" y="8"/>
                    </a:lnTo>
                    <a:lnTo>
                      <a:pt x="27" y="6"/>
                    </a:lnTo>
                    <a:lnTo>
                      <a:pt x="32" y="4"/>
                    </a:lnTo>
                    <a:lnTo>
                      <a:pt x="36" y="2"/>
                    </a:lnTo>
                    <a:lnTo>
                      <a:pt x="40" y="1"/>
                    </a:lnTo>
                    <a:lnTo>
                      <a:pt x="46" y="0"/>
                    </a:lnTo>
                    <a:lnTo>
                      <a:pt x="51" y="0"/>
                    </a:lnTo>
                    <a:lnTo>
                      <a:pt x="56" y="0"/>
                    </a:lnTo>
                    <a:lnTo>
                      <a:pt x="61" y="1"/>
                    </a:lnTo>
                    <a:lnTo>
                      <a:pt x="66" y="2"/>
                    </a:lnTo>
                    <a:lnTo>
                      <a:pt x="70" y="4"/>
                    </a:lnTo>
                    <a:lnTo>
                      <a:pt x="74" y="6"/>
                    </a:lnTo>
                    <a:lnTo>
                      <a:pt x="79" y="8"/>
                    </a:lnTo>
                    <a:lnTo>
                      <a:pt x="83" y="11"/>
                    </a:lnTo>
                    <a:lnTo>
                      <a:pt x="86" y="14"/>
                    </a:lnTo>
                    <a:lnTo>
                      <a:pt x="92" y="22"/>
                    </a:lnTo>
                    <a:lnTo>
                      <a:pt x="97" y="30"/>
                    </a:lnTo>
                    <a:lnTo>
                      <a:pt x="100" y="40"/>
                    </a:lnTo>
                    <a:lnTo>
                      <a:pt x="101" y="49"/>
                    </a:lnTo>
                    <a:lnTo>
                      <a:pt x="100" y="60"/>
                    </a:lnTo>
                    <a:lnTo>
                      <a:pt x="97" y="68"/>
                    </a:lnTo>
                    <a:lnTo>
                      <a:pt x="92" y="78"/>
                    </a:lnTo>
                    <a:lnTo>
                      <a:pt x="86" y="85"/>
                    </a:lnTo>
                    <a:lnTo>
                      <a:pt x="79" y="92"/>
                    </a:lnTo>
                    <a:lnTo>
                      <a:pt x="70" y="96"/>
                    </a:lnTo>
                    <a:lnTo>
                      <a:pt x="61" y="99"/>
                    </a:lnTo>
                    <a:lnTo>
                      <a:pt x="51" y="100"/>
                    </a:lnTo>
                    <a:lnTo>
                      <a:pt x="46" y="100"/>
                    </a:lnTo>
                    <a:lnTo>
                      <a:pt x="40" y="99"/>
                    </a:lnTo>
                    <a:lnTo>
                      <a:pt x="36" y="98"/>
                    </a:lnTo>
                    <a:lnTo>
                      <a:pt x="32" y="96"/>
                    </a:lnTo>
                    <a:lnTo>
                      <a:pt x="27" y="94"/>
                    </a:lnTo>
                    <a:lnTo>
                      <a:pt x="22" y="92"/>
                    </a:lnTo>
                    <a:lnTo>
                      <a:pt x="19" y="89"/>
                    </a:lnTo>
                    <a:lnTo>
                      <a:pt x="15" y="85"/>
                    </a:lnTo>
                    <a:lnTo>
                      <a:pt x="9" y="78"/>
                    </a:lnTo>
                    <a:lnTo>
                      <a:pt x="4" y="68"/>
                    </a:lnTo>
                    <a:lnTo>
                      <a:pt x="1" y="60"/>
                    </a:lnTo>
                    <a:lnTo>
                      <a:pt x="0" y="4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45" name="Freeform 214"/>
              <p:cNvSpPr>
                <a:spLocks/>
              </p:cNvSpPr>
              <p:nvPr/>
            </p:nvSpPr>
            <p:spPr bwMode="auto">
              <a:xfrm>
                <a:off x="1396" y="2867"/>
                <a:ext cx="244" cy="153"/>
              </a:xfrm>
              <a:custGeom>
                <a:avLst/>
                <a:gdLst>
                  <a:gd name="T0" fmla="*/ 0 w 733"/>
                  <a:gd name="T1" fmla="*/ 0 h 461"/>
                  <a:gd name="T2" fmla="*/ 0 w 733"/>
                  <a:gd name="T3" fmla="*/ 0 h 461"/>
                  <a:gd name="T4" fmla="*/ 0 w 733"/>
                  <a:gd name="T5" fmla="*/ 0 h 461"/>
                  <a:gd name="T6" fmla="*/ 0 w 733"/>
                  <a:gd name="T7" fmla="*/ 0 h 461"/>
                  <a:gd name="T8" fmla="*/ 0 w 733"/>
                  <a:gd name="T9" fmla="*/ 0 h 461"/>
                  <a:gd name="T10" fmla="*/ 0 w 733"/>
                  <a:gd name="T11" fmla="*/ 0 h 461"/>
                  <a:gd name="T12" fmla="*/ 0 w 733"/>
                  <a:gd name="T13" fmla="*/ 0 h 461"/>
                  <a:gd name="T14" fmla="*/ 0 w 733"/>
                  <a:gd name="T15" fmla="*/ 0 h 461"/>
                  <a:gd name="T16" fmla="*/ 0 w 733"/>
                  <a:gd name="T17" fmla="*/ 0 h 461"/>
                  <a:gd name="T18" fmla="*/ 0 w 733"/>
                  <a:gd name="T19" fmla="*/ 0 h 461"/>
                  <a:gd name="T20" fmla="*/ 0 w 733"/>
                  <a:gd name="T21" fmla="*/ 0 h 461"/>
                  <a:gd name="T22" fmla="*/ 0 w 733"/>
                  <a:gd name="T23" fmla="*/ 0 h 461"/>
                  <a:gd name="T24" fmla="*/ 0 w 733"/>
                  <a:gd name="T25" fmla="*/ 0 h 461"/>
                  <a:gd name="T26" fmla="*/ 0 w 733"/>
                  <a:gd name="T27" fmla="*/ 0 h 461"/>
                  <a:gd name="T28" fmla="*/ 0 w 733"/>
                  <a:gd name="T29" fmla="*/ 0 h 461"/>
                  <a:gd name="T30" fmla="*/ 0 w 733"/>
                  <a:gd name="T31" fmla="*/ 0 h 461"/>
                  <a:gd name="T32" fmla="*/ 0 w 733"/>
                  <a:gd name="T33" fmla="*/ 0 h 461"/>
                  <a:gd name="T34" fmla="*/ 0 w 733"/>
                  <a:gd name="T35" fmla="*/ 0 h 461"/>
                  <a:gd name="T36" fmla="*/ 0 w 733"/>
                  <a:gd name="T37" fmla="*/ 0 h 461"/>
                  <a:gd name="T38" fmla="*/ 0 w 733"/>
                  <a:gd name="T39" fmla="*/ 0 h 461"/>
                  <a:gd name="T40" fmla="*/ 0 w 733"/>
                  <a:gd name="T41" fmla="*/ 0 h 461"/>
                  <a:gd name="T42" fmla="*/ 0 w 733"/>
                  <a:gd name="T43" fmla="*/ 0 h 461"/>
                  <a:gd name="T44" fmla="*/ 0 w 733"/>
                  <a:gd name="T45" fmla="*/ 0 h 461"/>
                  <a:gd name="T46" fmla="*/ 0 w 733"/>
                  <a:gd name="T47" fmla="*/ 0 h 461"/>
                  <a:gd name="T48" fmla="*/ 0 w 733"/>
                  <a:gd name="T49" fmla="*/ 0 h 461"/>
                  <a:gd name="T50" fmla="*/ 0 w 733"/>
                  <a:gd name="T51" fmla="*/ 0 h 461"/>
                  <a:gd name="T52" fmla="*/ 0 w 733"/>
                  <a:gd name="T53" fmla="*/ 0 h 461"/>
                  <a:gd name="T54" fmla="*/ 0 w 733"/>
                  <a:gd name="T55" fmla="*/ 0 h 461"/>
                  <a:gd name="T56" fmla="*/ 0 w 733"/>
                  <a:gd name="T57" fmla="*/ 0 h 461"/>
                  <a:gd name="T58" fmla="*/ 0 w 733"/>
                  <a:gd name="T59" fmla="*/ 0 h 461"/>
                  <a:gd name="T60" fmla="*/ 0 w 733"/>
                  <a:gd name="T61" fmla="*/ 0 h 461"/>
                  <a:gd name="T62" fmla="*/ 0 w 733"/>
                  <a:gd name="T63" fmla="*/ 0 h 461"/>
                  <a:gd name="T64" fmla="*/ 0 w 733"/>
                  <a:gd name="T65" fmla="*/ 0 h 461"/>
                  <a:gd name="T66" fmla="*/ 0 w 733"/>
                  <a:gd name="T67" fmla="*/ 0 h 461"/>
                  <a:gd name="T68" fmla="*/ 0 w 733"/>
                  <a:gd name="T69" fmla="*/ 0 h 461"/>
                  <a:gd name="T70" fmla="*/ 0 w 733"/>
                  <a:gd name="T71" fmla="*/ 0 h 461"/>
                  <a:gd name="T72" fmla="*/ 0 w 733"/>
                  <a:gd name="T73" fmla="*/ 0 h 461"/>
                  <a:gd name="T74" fmla="*/ 0 w 733"/>
                  <a:gd name="T75" fmla="*/ 0 h 461"/>
                  <a:gd name="T76" fmla="*/ 0 w 733"/>
                  <a:gd name="T77" fmla="*/ 0 h 461"/>
                  <a:gd name="T78" fmla="*/ 0 w 733"/>
                  <a:gd name="T79" fmla="*/ 0 h 461"/>
                  <a:gd name="T80" fmla="*/ 0 w 733"/>
                  <a:gd name="T81" fmla="*/ 0 h 461"/>
                  <a:gd name="T82" fmla="*/ 0 w 733"/>
                  <a:gd name="T83" fmla="*/ 0 h 4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3"/>
                  <a:gd name="T127" fmla="*/ 0 h 461"/>
                  <a:gd name="T128" fmla="*/ 733 w 733"/>
                  <a:gd name="T129" fmla="*/ 461 h 4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3" h="461">
                    <a:moveTo>
                      <a:pt x="728" y="50"/>
                    </a:moveTo>
                    <a:lnTo>
                      <a:pt x="728" y="50"/>
                    </a:lnTo>
                    <a:lnTo>
                      <a:pt x="728" y="49"/>
                    </a:lnTo>
                    <a:lnTo>
                      <a:pt x="728" y="46"/>
                    </a:lnTo>
                    <a:lnTo>
                      <a:pt x="727" y="40"/>
                    </a:lnTo>
                    <a:lnTo>
                      <a:pt x="725" y="34"/>
                    </a:lnTo>
                    <a:lnTo>
                      <a:pt x="725" y="32"/>
                    </a:lnTo>
                    <a:lnTo>
                      <a:pt x="718" y="0"/>
                    </a:lnTo>
                    <a:lnTo>
                      <a:pt x="686" y="6"/>
                    </a:lnTo>
                    <a:lnTo>
                      <a:pt x="669" y="8"/>
                    </a:lnTo>
                    <a:lnTo>
                      <a:pt x="48" y="119"/>
                    </a:lnTo>
                    <a:lnTo>
                      <a:pt x="31" y="121"/>
                    </a:lnTo>
                    <a:lnTo>
                      <a:pt x="0" y="127"/>
                    </a:lnTo>
                    <a:lnTo>
                      <a:pt x="5" y="160"/>
                    </a:lnTo>
                    <a:lnTo>
                      <a:pt x="5" y="162"/>
                    </a:lnTo>
                    <a:lnTo>
                      <a:pt x="6" y="167"/>
                    </a:lnTo>
                    <a:lnTo>
                      <a:pt x="7" y="173"/>
                    </a:lnTo>
                    <a:lnTo>
                      <a:pt x="7" y="175"/>
                    </a:lnTo>
                    <a:lnTo>
                      <a:pt x="7" y="176"/>
                    </a:lnTo>
                    <a:lnTo>
                      <a:pt x="7" y="177"/>
                    </a:lnTo>
                    <a:lnTo>
                      <a:pt x="8" y="178"/>
                    </a:lnTo>
                    <a:lnTo>
                      <a:pt x="8" y="179"/>
                    </a:lnTo>
                    <a:lnTo>
                      <a:pt x="8" y="180"/>
                    </a:lnTo>
                    <a:lnTo>
                      <a:pt x="8" y="181"/>
                    </a:lnTo>
                    <a:lnTo>
                      <a:pt x="15" y="213"/>
                    </a:lnTo>
                    <a:lnTo>
                      <a:pt x="26" y="244"/>
                    </a:lnTo>
                    <a:lnTo>
                      <a:pt x="39" y="273"/>
                    </a:lnTo>
                    <a:lnTo>
                      <a:pt x="56" y="301"/>
                    </a:lnTo>
                    <a:lnTo>
                      <a:pt x="74" y="328"/>
                    </a:lnTo>
                    <a:lnTo>
                      <a:pt x="96" y="352"/>
                    </a:lnTo>
                    <a:lnTo>
                      <a:pt x="120" y="375"/>
                    </a:lnTo>
                    <a:lnTo>
                      <a:pt x="147" y="395"/>
                    </a:lnTo>
                    <a:lnTo>
                      <a:pt x="162" y="405"/>
                    </a:lnTo>
                    <a:lnTo>
                      <a:pt x="178" y="414"/>
                    </a:lnTo>
                    <a:lnTo>
                      <a:pt x="194" y="423"/>
                    </a:lnTo>
                    <a:lnTo>
                      <a:pt x="210" y="430"/>
                    </a:lnTo>
                    <a:lnTo>
                      <a:pt x="227" y="437"/>
                    </a:lnTo>
                    <a:lnTo>
                      <a:pt x="244" y="443"/>
                    </a:lnTo>
                    <a:lnTo>
                      <a:pt x="262" y="448"/>
                    </a:lnTo>
                    <a:lnTo>
                      <a:pt x="280" y="453"/>
                    </a:lnTo>
                    <a:lnTo>
                      <a:pt x="298" y="456"/>
                    </a:lnTo>
                    <a:lnTo>
                      <a:pt x="316" y="458"/>
                    </a:lnTo>
                    <a:lnTo>
                      <a:pt x="335" y="460"/>
                    </a:lnTo>
                    <a:lnTo>
                      <a:pt x="354" y="461"/>
                    </a:lnTo>
                    <a:lnTo>
                      <a:pt x="372" y="461"/>
                    </a:lnTo>
                    <a:lnTo>
                      <a:pt x="391" y="460"/>
                    </a:lnTo>
                    <a:lnTo>
                      <a:pt x="410" y="458"/>
                    </a:lnTo>
                    <a:lnTo>
                      <a:pt x="428" y="455"/>
                    </a:lnTo>
                    <a:lnTo>
                      <a:pt x="447" y="452"/>
                    </a:lnTo>
                    <a:lnTo>
                      <a:pt x="465" y="446"/>
                    </a:lnTo>
                    <a:lnTo>
                      <a:pt x="483" y="441"/>
                    </a:lnTo>
                    <a:lnTo>
                      <a:pt x="500" y="435"/>
                    </a:lnTo>
                    <a:lnTo>
                      <a:pt x="518" y="428"/>
                    </a:lnTo>
                    <a:lnTo>
                      <a:pt x="534" y="420"/>
                    </a:lnTo>
                    <a:lnTo>
                      <a:pt x="551" y="411"/>
                    </a:lnTo>
                    <a:lnTo>
                      <a:pt x="567" y="403"/>
                    </a:lnTo>
                    <a:lnTo>
                      <a:pt x="581" y="392"/>
                    </a:lnTo>
                    <a:lnTo>
                      <a:pt x="596" y="382"/>
                    </a:lnTo>
                    <a:lnTo>
                      <a:pt x="611" y="370"/>
                    </a:lnTo>
                    <a:lnTo>
                      <a:pt x="625" y="358"/>
                    </a:lnTo>
                    <a:lnTo>
                      <a:pt x="638" y="346"/>
                    </a:lnTo>
                    <a:lnTo>
                      <a:pt x="650" y="332"/>
                    </a:lnTo>
                    <a:lnTo>
                      <a:pt x="662" y="318"/>
                    </a:lnTo>
                    <a:lnTo>
                      <a:pt x="673" y="303"/>
                    </a:lnTo>
                    <a:lnTo>
                      <a:pt x="691" y="274"/>
                    </a:lnTo>
                    <a:lnTo>
                      <a:pt x="706" y="245"/>
                    </a:lnTo>
                    <a:lnTo>
                      <a:pt x="717" y="215"/>
                    </a:lnTo>
                    <a:lnTo>
                      <a:pt x="726" y="183"/>
                    </a:lnTo>
                    <a:lnTo>
                      <a:pt x="731" y="152"/>
                    </a:lnTo>
                    <a:lnTo>
                      <a:pt x="733" y="119"/>
                    </a:lnTo>
                    <a:lnTo>
                      <a:pt x="733" y="87"/>
                    </a:lnTo>
                    <a:lnTo>
                      <a:pt x="729" y="54"/>
                    </a:lnTo>
                    <a:lnTo>
                      <a:pt x="729" y="53"/>
                    </a:lnTo>
                    <a:lnTo>
                      <a:pt x="729" y="52"/>
                    </a:lnTo>
                    <a:lnTo>
                      <a:pt x="728" y="51"/>
                    </a:lnTo>
                    <a:lnTo>
                      <a:pt x="728" y="5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46" name="Freeform 215"/>
              <p:cNvSpPr>
                <a:spLocks/>
              </p:cNvSpPr>
              <p:nvPr/>
            </p:nvSpPr>
            <p:spPr bwMode="auto">
              <a:xfrm>
                <a:off x="1409" y="2879"/>
                <a:ext cx="220"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8"/>
                    </a:lnTo>
                    <a:lnTo>
                      <a:pt x="657" y="17"/>
                    </a:lnTo>
                    <a:lnTo>
                      <a:pt x="654" y="0"/>
                    </a:lnTo>
                    <a:lnTo>
                      <a:pt x="638" y="3"/>
                    </a:lnTo>
                    <a:lnTo>
                      <a:pt x="16" y="114"/>
                    </a:lnTo>
                    <a:lnTo>
                      <a:pt x="0" y="116"/>
                    </a:lnTo>
                    <a:lnTo>
                      <a:pt x="0" y="118"/>
                    </a:lnTo>
                    <a:lnTo>
                      <a:pt x="1" y="123"/>
                    </a:lnTo>
                    <a:lnTo>
                      <a:pt x="2" y="129"/>
                    </a:lnTo>
                    <a:lnTo>
                      <a:pt x="2" y="132"/>
                    </a:lnTo>
                    <a:lnTo>
                      <a:pt x="2" y="133"/>
                    </a:lnTo>
                    <a:lnTo>
                      <a:pt x="2" y="134"/>
                    </a:lnTo>
                    <a:lnTo>
                      <a:pt x="3" y="135"/>
                    </a:lnTo>
                    <a:lnTo>
                      <a:pt x="3" y="136"/>
                    </a:lnTo>
                    <a:lnTo>
                      <a:pt x="3" y="137"/>
                    </a:lnTo>
                    <a:lnTo>
                      <a:pt x="3" y="138"/>
                    </a:lnTo>
                    <a:lnTo>
                      <a:pt x="9" y="167"/>
                    </a:lnTo>
                    <a:lnTo>
                      <a:pt x="19" y="194"/>
                    </a:lnTo>
                    <a:lnTo>
                      <a:pt x="30" y="221"/>
                    </a:lnTo>
                    <a:lnTo>
                      <a:pt x="45" y="245"/>
                    </a:lnTo>
                    <a:lnTo>
                      <a:pt x="62" y="269"/>
                    </a:lnTo>
                    <a:lnTo>
                      <a:pt x="82" y="291"/>
                    </a:lnTo>
                    <a:lnTo>
                      <a:pt x="104" y="312"/>
                    </a:lnTo>
                    <a:lnTo>
                      <a:pt x="128" y="330"/>
                    </a:lnTo>
                    <a:lnTo>
                      <a:pt x="142" y="338"/>
                    </a:lnTo>
                    <a:lnTo>
                      <a:pt x="156" y="347"/>
                    </a:lnTo>
                    <a:lnTo>
                      <a:pt x="170" y="354"/>
                    </a:lnTo>
                    <a:lnTo>
                      <a:pt x="185" y="362"/>
                    </a:lnTo>
                    <a:lnTo>
                      <a:pt x="201" y="368"/>
                    </a:lnTo>
                    <a:lnTo>
                      <a:pt x="217" y="373"/>
                    </a:lnTo>
                    <a:lnTo>
                      <a:pt x="233" y="377"/>
                    </a:lnTo>
                    <a:lnTo>
                      <a:pt x="249" y="382"/>
                    </a:lnTo>
                    <a:lnTo>
                      <a:pt x="266" y="385"/>
                    </a:lnTo>
                    <a:lnTo>
                      <a:pt x="283" y="387"/>
                    </a:lnTo>
                    <a:lnTo>
                      <a:pt x="299" y="388"/>
                    </a:lnTo>
                    <a:lnTo>
                      <a:pt x="316" y="389"/>
                    </a:lnTo>
                    <a:lnTo>
                      <a:pt x="334" y="389"/>
                    </a:lnTo>
                    <a:lnTo>
                      <a:pt x="351" y="388"/>
                    </a:lnTo>
                    <a:lnTo>
                      <a:pt x="368" y="386"/>
                    </a:lnTo>
                    <a:lnTo>
                      <a:pt x="384" y="384"/>
                    </a:lnTo>
                    <a:lnTo>
                      <a:pt x="401" y="381"/>
                    </a:lnTo>
                    <a:lnTo>
                      <a:pt x="417" y="376"/>
                    </a:lnTo>
                    <a:lnTo>
                      <a:pt x="434" y="372"/>
                    </a:lnTo>
                    <a:lnTo>
                      <a:pt x="450" y="366"/>
                    </a:lnTo>
                    <a:lnTo>
                      <a:pt x="466" y="359"/>
                    </a:lnTo>
                    <a:lnTo>
                      <a:pt x="481" y="353"/>
                    </a:lnTo>
                    <a:lnTo>
                      <a:pt x="496" y="345"/>
                    </a:lnTo>
                    <a:lnTo>
                      <a:pt x="511" y="336"/>
                    </a:lnTo>
                    <a:lnTo>
                      <a:pt x="524" y="328"/>
                    </a:lnTo>
                    <a:lnTo>
                      <a:pt x="538" y="317"/>
                    </a:lnTo>
                    <a:lnTo>
                      <a:pt x="551" y="306"/>
                    </a:lnTo>
                    <a:lnTo>
                      <a:pt x="564" y="296"/>
                    </a:lnTo>
                    <a:lnTo>
                      <a:pt x="575" y="284"/>
                    </a:lnTo>
                    <a:lnTo>
                      <a:pt x="587" y="273"/>
                    </a:lnTo>
                    <a:lnTo>
                      <a:pt x="598" y="260"/>
                    </a:lnTo>
                    <a:lnTo>
                      <a:pt x="607" y="246"/>
                    </a:lnTo>
                    <a:lnTo>
                      <a:pt x="623" y="221"/>
                    </a:lnTo>
                    <a:lnTo>
                      <a:pt x="637" y="194"/>
                    </a:lnTo>
                    <a:lnTo>
                      <a:pt x="647" y="167"/>
                    </a:lnTo>
                    <a:lnTo>
                      <a:pt x="655" y="138"/>
                    </a:lnTo>
                    <a:lnTo>
                      <a:pt x="660" y="109"/>
                    </a:lnTo>
                    <a:lnTo>
                      <a:pt x="662" y="81"/>
                    </a:lnTo>
                    <a:lnTo>
                      <a:pt x="661" y="51"/>
                    </a:lnTo>
                    <a:lnTo>
                      <a:pt x="658" y="22"/>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47" name="Freeform 216"/>
              <p:cNvSpPr>
                <a:spLocks/>
              </p:cNvSpPr>
              <p:nvPr/>
            </p:nvSpPr>
            <p:spPr bwMode="auto">
              <a:xfrm>
                <a:off x="1421" y="2892"/>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3"/>
                    </a:moveTo>
                    <a:lnTo>
                      <a:pt x="325" y="315"/>
                    </a:lnTo>
                    <a:lnTo>
                      <a:pt x="309" y="317"/>
                    </a:lnTo>
                    <a:lnTo>
                      <a:pt x="295" y="318"/>
                    </a:lnTo>
                    <a:lnTo>
                      <a:pt x="279" y="318"/>
                    </a:lnTo>
                    <a:lnTo>
                      <a:pt x="264" y="317"/>
                    </a:lnTo>
                    <a:lnTo>
                      <a:pt x="248" y="316"/>
                    </a:lnTo>
                    <a:lnTo>
                      <a:pt x="233" y="314"/>
                    </a:lnTo>
                    <a:lnTo>
                      <a:pt x="218" y="311"/>
                    </a:lnTo>
                    <a:lnTo>
                      <a:pt x="203" y="308"/>
                    </a:lnTo>
                    <a:lnTo>
                      <a:pt x="189" y="304"/>
                    </a:lnTo>
                    <a:lnTo>
                      <a:pt x="175" y="299"/>
                    </a:lnTo>
                    <a:lnTo>
                      <a:pt x="161" y="293"/>
                    </a:lnTo>
                    <a:lnTo>
                      <a:pt x="147" y="287"/>
                    </a:lnTo>
                    <a:lnTo>
                      <a:pt x="134" y="280"/>
                    </a:lnTo>
                    <a:lnTo>
                      <a:pt x="122" y="273"/>
                    </a:lnTo>
                    <a:lnTo>
                      <a:pt x="109" y="264"/>
                    </a:lnTo>
                    <a:lnTo>
                      <a:pt x="89" y="248"/>
                    </a:lnTo>
                    <a:lnTo>
                      <a:pt x="70" y="231"/>
                    </a:lnTo>
                    <a:lnTo>
                      <a:pt x="54" y="213"/>
                    </a:lnTo>
                    <a:lnTo>
                      <a:pt x="39" y="193"/>
                    </a:lnTo>
                    <a:lnTo>
                      <a:pt x="25" y="172"/>
                    </a:lnTo>
                    <a:lnTo>
                      <a:pt x="15" y="151"/>
                    </a:lnTo>
                    <a:lnTo>
                      <a:pt x="6" y="128"/>
                    </a:lnTo>
                    <a:lnTo>
                      <a:pt x="0" y="104"/>
                    </a:lnTo>
                    <a:lnTo>
                      <a:pt x="589" y="0"/>
                    </a:lnTo>
                    <a:lnTo>
                      <a:pt x="591" y="28"/>
                    </a:lnTo>
                    <a:lnTo>
                      <a:pt x="590" y="54"/>
                    </a:lnTo>
                    <a:lnTo>
                      <a:pt x="587" y="81"/>
                    </a:lnTo>
                    <a:lnTo>
                      <a:pt x="581" y="107"/>
                    </a:lnTo>
                    <a:lnTo>
                      <a:pt x="572" y="132"/>
                    </a:lnTo>
                    <a:lnTo>
                      <a:pt x="561" y="156"/>
                    </a:lnTo>
                    <a:lnTo>
                      <a:pt x="547" y="179"/>
                    </a:lnTo>
                    <a:lnTo>
                      <a:pt x="532" y="201"/>
                    </a:lnTo>
                    <a:lnTo>
                      <a:pt x="514" y="222"/>
                    </a:lnTo>
                    <a:lnTo>
                      <a:pt x="494" y="241"/>
                    </a:lnTo>
                    <a:lnTo>
                      <a:pt x="473" y="258"/>
                    </a:lnTo>
                    <a:lnTo>
                      <a:pt x="449" y="273"/>
                    </a:lnTo>
                    <a:lnTo>
                      <a:pt x="424" y="287"/>
                    </a:lnTo>
                    <a:lnTo>
                      <a:pt x="397" y="298"/>
                    </a:lnTo>
                    <a:lnTo>
                      <a:pt x="370" y="307"/>
                    </a:lnTo>
                    <a:lnTo>
                      <a:pt x="340" y="313"/>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48" name="Freeform 217"/>
              <p:cNvSpPr>
                <a:spLocks/>
              </p:cNvSpPr>
              <p:nvPr/>
            </p:nvSpPr>
            <p:spPr bwMode="auto">
              <a:xfrm>
                <a:off x="1499" y="2846"/>
                <a:ext cx="26" cy="45"/>
              </a:xfrm>
              <a:custGeom>
                <a:avLst/>
                <a:gdLst>
                  <a:gd name="T0" fmla="*/ 0 w 76"/>
                  <a:gd name="T1" fmla="*/ 0 h 136"/>
                  <a:gd name="T2" fmla="*/ 0 w 76"/>
                  <a:gd name="T3" fmla="*/ 0 h 136"/>
                  <a:gd name="T4" fmla="*/ 0 w 76"/>
                  <a:gd name="T5" fmla="*/ 0 h 136"/>
                  <a:gd name="T6" fmla="*/ 0 w 76"/>
                  <a:gd name="T7" fmla="*/ 0 h 136"/>
                  <a:gd name="T8" fmla="*/ 0 w 76"/>
                  <a:gd name="T9" fmla="*/ 0 h 136"/>
                  <a:gd name="T10" fmla="*/ 0 60000 65536"/>
                  <a:gd name="T11" fmla="*/ 0 60000 65536"/>
                  <a:gd name="T12" fmla="*/ 0 60000 65536"/>
                  <a:gd name="T13" fmla="*/ 0 60000 65536"/>
                  <a:gd name="T14" fmla="*/ 0 60000 65536"/>
                  <a:gd name="T15" fmla="*/ 0 w 76"/>
                  <a:gd name="T16" fmla="*/ 0 h 136"/>
                  <a:gd name="T17" fmla="*/ 76 w 76"/>
                  <a:gd name="T18" fmla="*/ 136 h 136"/>
                </a:gdLst>
                <a:ahLst/>
                <a:cxnLst>
                  <a:cxn ang="T10">
                    <a:pos x="T0" y="T1"/>
                  </a:cxn>
                  <a:cxn ang="T11">
                    <a:pos x="T2" y="T3"/>
                  </a:cxn>
                  <a:cxn ang="T12">
                    <a:pos x="T4" y="T5"/>
                  </a:cxn>
                  <a:cxn ang="T13">
                    <a:pos x="T6" y="T7"/>
                  </a:cxn>
                  <a:cxn ang="T14">
                    <a:pos x="T8" y="T9"/>
                  </a:cxn>
                </a:cxnLst>
                <a:rect l="T15" t="T16" r="T17" b="T18"/>
                <a:pathLst>
                  <a:path w="76" h="136">
                    <a:moveTo>
                      <a:pt x="0" y="10"/>
                    </a:moveTo>
                    <a:lnTo>
                      <a:pt x="22" y="136"/>
                    </a:lnTo>
                    <a:lnTo>
                      <a:pt x="76" y="127"/>
                    </a:lnTo>
                    <a:lnTo>
                      <a:pt x="54" y="0"/>
                    </a:lnTo>
                    <a:lnTo>
                      <a:pt x="0" y="1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49" name="Freeform 218"/>
              <p:cNvSpPr>
                <a:spLocks/>
              </p:cNvSpPr>
              <p:nvPr/>
            </p:nvSpPr>
            <p:spPr bwMode="auto">
              <a:xfrm>
                <a:off x="1048" y="2928"/>
                <a:ext cx="245" cy="153"/>
              </a:xfrm>
              <a:custGeom>
                <a:avLst/>
                <a:gdLst>
                  <a:gd name="T0" fmla="*/ 0 w 734"/>
                  <a:gd name="T1" fmla="*/ 0 h 460"/>
                  <a:gd name="T2" fmla="*/ 0 w 734"/>
                  <a:gd name="T3" fmla="*/ 0 h 460"/>
                  <a:gd name="T4" fmla="*/ 0 w 734"/>
                  <a:gd name="T5" fmla="*/ 0 h 460"/>
                  <a:gd name="T6" fmla="*/ 0 w 734"/>
                  <a:gd name="T7" fmla="*/ 0 h 460"/>
                  <a:gd name="T8" fmla="*/ 0 w 734"/>
                  <a:gd name="T9" fmla="*/ 0 h 460"/>
                  <a:gd name="T10" fmla="*/ 0 w 734"/>
                  <a:gd name="T11" fmla="*/ 0 h 460"/>
                  <a:gd name="T12" fmla="*/ 0 w 734"/>
                  <a:gd name="T13" fmla="*/ 0 h 460"/>
                  <a:gd name="T14" fmla="*/ 0 w 734"/>
                  <a:gd name="T15" fmla="*/ 0 h 460"/>
                  <a:gd name="T16" fmla="*/ 0 w 734"/>
                  <a:gd name="T17" fmla="*/ 0 h 460"/>
                  <a:gd name="T18" fmla="*/ 0 w 734"/>
                  <a:gd name="T19" fmla="*/ 0 h 460"/>
                  <a:gd name="T20" fmla="*/ 0 w 734"/>
                  <a:gd name="T21" fmla="*/ 0 h 460"/>
                  <a:gd name="T22" fmla="*/ 0 w 734"/>
                  <a:gd name="T23" fmla="*/ 0 h 460"/>
                  <a:gd name="T24" fmla="*/ 0 w 734"/>
                  <a:gd name="T25" fmla="*/ 0 h 460"/>
                  <a:gd name="T26" fmla="*/ 0 w 734"/>
                  <a:gd name="T27" fmla="*/ 0 h 460"/>
                  <a:gd name="T28" fmla="*/ 0 w 734"/>
                  <a:gd name="T29" fmla="*/ 0 h 460"/>
                  <a:gd name="T30" fmla="*/ 0 w 734"/>
                  <a:gd name="T31" fmla="*/ 0 h 460"/>
                  <a:gd name="T32" fmla="*/ 0 w 734"/>
                  <a:gd name="T33" fmla="*/ 0 h 460"/>
                  <a:gd name="T34" fmla="*/ 0 w 734"/>
                  <a:gd name="T35" fmla="*/ 0 h 460"/>
                  <a:gd name="T36" fmla="*/ 0 w 734"/>
                  <a:gd name="T37" fmla="*/ 0 h 460"/>
                  <a:gd name="T38" fmla="*/ 0 w 734"/>
                  <a:gd name="T39" fmla="*/ 0 h 460"/>
                  <a:gd name="T40" fmla="*/ 0 w 734"/>
                  <a:gd name="T41" fmla="*/ 0 h 460"/>
                  <a:gd name="T42" fmla="*/ 0 w 734"/>
                  <a:gd name="T43" fmla="*/ 0 h 460"/>
                  <a:gd name="T44" fmla="*/ 0 w 734"/>
                  <a:gd name="T45" fmla="*/ 0 h 460"/>
                  <a:gd name="T46" fmla="*/ 0 w 734"/>
                  <a:gd name="T47" fmla="*/ 0 h 460"/>
                  <a:gd name="T48" fmla="*/ 0 w 734"/>
                  <a:gd name="T49" fmla="*/ 0 h 460"/>
                  <a:gd name="T50" fmla="*/ 0 w 734"/>
                  <a:gd name="T51" fmla="*/ 0 h 460"/>
                  <a:gd name="T52" fmla="*/ 0 w 734"/>
                  <a:gd name="T53" fmla="*/ 0 h 460"/>
                  <a:gd name="T54" fmla="*/ 0 w 734"/>
                  <a:gd name="T55" fmla="*/ 0 h 460"/>
                  <a:gd name="T56" fmla="*/ 0 w 734"/>
                  <a:gd name="T57" fmla="*/ 0 h 460"/>
                  <a:gd name="T58" fmla="*/ 0 w 734"/>
                  <a:gd name="T59" fmla="*/ 0 h 460"/>
                  <a:gd name="T60" fmla="*/ 0 w 734"/>
                  <a:gd name="T61" fmla="*/ 0 h 460"/>
                  <a:gd name="T62" fmla="*/ 0 w 734"/>
                  <a:gd name="T63" fmla="*/ 0 h 460"/>
                  <a:gd name="T64" fmla="*/ 0 w 734"/>
                  <a:gd name="T65" fmla="*/ 0 h 460"/>
                  <a:gd name="T66" fmla="*/ 0 w 734"/>
                  <a:gd name="T67" fmla="*/ 0 h 460"/>
                  <a:gd name="T68" fmla="*/ 0 w 734"/>
                  <a:gd name="T69" fmla="*/ 0 h 460"/>
                  <a:gd name="T70" fmla="*/ 0 w 734"/>
                  <a:gd name="T71" fmla="*/ 0 h 460"/>
                  <a:gd name="T72" fmla="*/ 0 w 734"/>
                  <a:gd name="T73" fmla="*/ 0 h 460"/>
                  <a:gd name="T74" fmla="*/ 0 w 734"/>
                  <a:gd name="T75" fmla="*/ 0 h 460"/>
                  <a:gd name="T76" fmla="*/ 0 w 734"/>
                  <a:gd name="T77" fmla="*/ 0 h 460"/>
                  <a:gd name="T78" fmla="*/ 0 w 734"/>
                  <a:gd name="T79" fmla="*/ 0 h 460"/>
                  <a:gd name="T80" fmla="*/ 0 w 734"/>
                  <a:gd name="T81" fmla="*/ 0 h 460"/>
                  <a:gd name="T82" fmla="*/ 0 w 734"/>
                  <a:gd name="T83" fmla="*/ 0 h 4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460"/>
                  <a:gd name="T128" fmla="*/ 734 w 734"/>
                  <a:gd name="T129" fmla="*/ 460 h 4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460">
                    <a:moveTo>
                      <a:pt x="729" y="49"/>
                    </a:moveTo>
                    <a:lnTo>
                      <a:pt x="729" y="49"/>
                    </a:lnTo>
                    <a:lnTo>
                      <a:pt x="729" y="48"/>
                    </a:lnTo>
                    <a:lnTo>
                      <a:pt x="729" y="46"/>
                    </a:lnTo>
                    <a:lnTo>
                      <a:pt x="728" y="40"/>
                    </a:lnTo>
                    <a:lnTo>
                      <a:pt x="726" y="34"/>
                    </a:lnTo>
                    <a:lnTo>
                      <a:pt x="726" y="32"/>
                    </a:lnTo>
                    <a:lnTo>
                      <a:pt x="719" y="0"/>
                    </a:lnTo>
                    <a:lnTo>
                      <a:pt x="687" y="6"/>
                    </a:lnTo>
                    <a:lnTo>
                      <a:pt x="670" y="9"/>
                    </a:lnTo>
                    <a:lnTo>
                      <a:pt x="48" y="118"/>
                    </a:lnTo>
                    <a:lnTo>
                      <a:pt x="32" y="121"/>
                    </a:lnTo>
                    <a:lnTo>
                      <a:pt x="0" y="127"/>
                    </a:lnTo>
                    <a:lnTo>
                      <a:pt x="6" y="159"/>
                    </a:lnTo>
                    <a:lnTo>
                      <a:pt x="6" y="162"/>
                    </a:lnTo>
                    <a:lnTo>
                      <a:pt x="7" y="167"/>
                    </a:lnTo>
                    <a:lnTo>
                      <a:pt x="8" y="173"/>
                    </a:lnTo>
                    <a:lnTo>
                      <a:pt x="8" y="175"/>
                    </a:lnTo>
                    <a:lnTo>
                      <a:pt x="8" y="176"/>
                    </a:lnTo>
                    <a:lnTo>
                      <a:pt x="9" y="177"/>
                    </a:lnTo>
                    <a:lnTo>
                      <a:pt x="9" y="178"/>
                    </a:lnTo>
                    <a:lnTo>
                      <a:pt x="9" y="181"/>
                    </a:lnTo>
                    <a:lnTo>
                      <a:pt x="9" y="182"/>
                    </a:lnTo>
                    <a:lnTo>
                      <a:pt x="16" y="213"/>
                    </a:lnTo>
                    <a:lnTo>
                      <a:pt x="27" y="243"/>
                    </a:lnTo>
                    <a:lnTo>
                      <a:pt x="40" y="273"/>
                    </a:lnTo>
                    <a:lnTo>
                      <a:pt x="57" y="300"/>
                    </a:lnTo>
                    <a:lnTo>
                      <a:pt x="75" y="327"/>
                    </a:lnTo>
                    <a:lnTo>
                      <a:pt x="97" y="351"/>
                    </a:lnTo>
                    <a:lnTo>
                      <a:pt x="121" y="375"/>
                    </a:lnTo>
                    <a:lnTo>
                      <a:pt x="148" y="395"/>
                    </a:lnTo>
                    <a:lnTo>
                      <a:pt x="163" y="404"/>
                    </a:lnTo>
                    <a:lnTo>
                      <a:pt x="179" y="414"/>
                    </a:lnTo>
                    <a:lnTo>
                      <a:pt x="195" y="422"/>
                    </a:lnTo>
                    <a:lnTo>
                      <a:pt x="212" y="430"/>
                    </a:lnTo>
                    <a:lnTo>
                      <a:pt x="228" y="436"/>
                    </a:lnTo>
                    <a:lnTo>
                      <a:pt x="245" y="442"/>
                    </a:lnTo>
                    <a:lnTo>
                      <a:pt x="263" y="448"/>
                    </a:lnTo>
                    <a:lnTo>
                      <a:pt x="281" y="452"/>
                    </a:lnTo>
                    <a:lnTo>
                      <a:pt x="299" y="455"/>
                    </a:lnTo>
                    <a:lnTo>
                      <a:pt x="318" y="458"/>
                    </a:lnTo>
                    <a:lnTo>
                      <a:pt x="336" y="459"/>
                    </a:lnTo>
                    <a:lnTo>
                      <a:pt x="355" y="460"/>
                    </a:lnTo>
                    <a:lnTo>
                      <a:pt x="373" y="460"/>
                    </a:lnTo>
                    <a:lnTo>
                      <a:pt x="392" y="459"/>
                    </a:lnTo>
                    <a:lnTo>
                      <a:pt x="411" y="458"/>
                    </a:lnTo>
                    <a:lnTo>
                      <a:pt x="429" y="455"/>
                    </a:lnTo>
                    <a:lnTo>
                      <a:pt x="448" y="451"/>
                    </a:lnTo>
                    <a:lnTo>
                      <a:pt x="466" y="447"/>
                    </a:lnTo>
                    <a:lnTo>
                      <a:pt x="484" y="441"/>
                    </a:lnTo>
                    <a:lnTo>
                      <a:pt x="501" y="435"/>
                    </a:lnTo>
                    <a:lnTo>
                      <a:pt x="519" y="428"/>
                    </a:lnTo>
                    <a:lnTo>
                      <a:pt x="535" y="420"/>
                    </a:lnTo>
                    <a:lnTo>
                      <a:pt x="552" y="412"/>
                    </a:lnTo>
                    <a:lnTo>
                      <a:pt x="568" y="402"/>
                    </a:lnTo>
                    <a:lnTo>
                      <a:pt x="583" y="392"/>
                    </a:lnTo>
                    <a:lnTo>
                      <a:pt x="597" y="381"/>
                    </a:lnTo>
                    <a:lnTo>
                      <a:pt x="612" y="369"/>
                    </a:lnTo>
                    <a:lnTo>
                      <a:pt x="625" y="357"/>
                    </a:lnTo>
                    <a:lnTo>
                      <a:pt x="639" y="344"/>
                    </a:lnTo>
                    <a:lnTo>
                      <a:pt x="650" y="330"/>
                    </a:lnTo>
                    <a:lnTo>
                      <a:pt x="662" y="316"/>
                    </a:lnTo>
                    <a:lnTo>
                      <a:pt x="673" y="301"/>
                    </a:lnTo>
                    <a:lnTo>
                      <a:pt x="691" y="273"/>
                    </a:lnTo>
                    <a:lnTo>
                      <a:pt x="705" y="243"/>
                    </a:lnTo>
                    <a:lnTo>
                      <a:pt x="717" y="213"/>
                    </a:lnTo>
                    <a:lnTo>
                      <a:pt x="727" y="183"/>
                    </a:lnTo>
                    <a:lnTo>
                      <a:pt x="732" y="151"/>
                    </a:lnTo>
                    <a:lnTo>
                      <a:pt x="734" y="119"/>
                    </a:lnTo>
                    <a:lnTo>
                      <a:pt x="734" y="86"/>
                    </a:lnTo>
                    <a:lnTo>
                      <a:pt x="730" y="54"/>
                    </a:lnTo>
                    <a:lnTo>
                      <a:pt x="730" y="53"/>
                    </a:lnTo>
                    <a:lnTo>
                      <a:pt x="730" y="51"/>
                    </a:lnTo>
                    <a:lnTo>
                      <a:pt x="729" y="50"/>
                    </a:lnTo>
                    <a:lnTo>
                      <a:pt x="729" y="4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50" name="Freeform 219"/>
              <p:cNvSpPr>
                <a:spLocks/>
              </p:cNvSpPr>
              <p:nvPr/>
            </p:nvSpPr>
            <p:spPr bwMode="auto">
              <a:xfrm>
                <a:off x="1061" y="2941"/>
                <a:ext cx="221"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7"/>
                    </a:lnTo>
                    <a:lnTo>
                      <a:pt x="657" y="15"/>
                    </a:lnTo>
                    <a:lnTo>
                      <a:pt x="654" y="0"/>
                    </a:lnTo>
                    <a:lnTo>
                      <a:pt x="638" y="3"/>
                    </a:lnTo>
                    <a:lnTo>
                      <a:pt x="16" y="112"/>
                    </a:lnTo>
                    <a:lnTo>
                      <a:pt x="0" y="115"/>
                    </a:lnTo>
                    <a:lnTo>
                      <a:pt x="0" y="117"/>
                    </a:lnTo>
                    <a:lnTo>
                      <a:pt x="1" y="123"/>
                    </a:lnTo>
                    <a:lnTo>
                      <a:pt x="2" y="129"/>
                    </a:lnTo>
                    <a:lnTo>
                      <a:pt x="2" y="131"/>
                    </a:lnTo>
                    <a:lnTo>
                      <a:pt x="2" y="132"/>
                    </a:lnTo>
                    <a:lnTo>
                      <a:pt x="2" y="133"/>
                    </a:lnTo>
                    <a:lnTo>
                      <a:pt x="3" y="134"/>
                    </a:lnTo>
                    <a:lnTo>
                      <a:pt x="3" y="135"/>
                    </a:lnTo>
                    <a:lnTo>
                      <a:pt x="3" y="136"/>
                    </a:lnTo>
                    <a:lnTo>
                      <a:pt x="9" y="165"/>
                    </a:lnTo>
                    <a:lnTo>
                      <a:pt x="19" y="191"/>
                    </a:lnTo>
                    <a:lnTo>
                      <a:pt x="30" y="218"/>
                    </a:lnTo>
                    <a:lnTo>
                      <a:pt x="45" y="243"/>
                    </a:lnTo>
                    <a:lnTo>
                      <a:pt x="62" y="267"/>
                    </a:lnTo>
                    <a:lnTo>
                      <a:pt x="82" y="289"/>
                    </a:lnTo>
                    <a:lnTo>
                      <a:pt x="104" y="310"/>
                    </a:lnTo>
                    <a:lnTo>
                      <a:pt x="128" y="328"/>
                    </a:lnTo>
                    <a:lnTo>
                      <a:pt x="142" y="338"/>
                    </a:lnTo>
                    <a:lnTo>
                      <a:pt x="156" y="346"/>
                    </a:lnTo>
                    <a:lnTo>
                      <a:pt x="170" y="354"/>
                    </a:lnTo>
                    <a:lnTo>
                      <a:pt x="185" y="360"/>
                    </a:lnTo>
                    <a:lnTo>
                      <a:pt x="201" y="366"/>
                    </a:lnTo>
                    <a:lnTo>
                      <a:pt x="217" y="373"/>
                    </a:lnTo>
                    <a:lnTo>
                      <a:pt x="233" y="377"/>
                    </a:lnTo>
                    <a:lnTo>
                      <a:pt x="249" y="381"/>
                    </a:lnTo>
                    <a:lnTo>
                      <a:pt x="266" y="384"/>
                    </a:lnTo>
                    <a:lnTo>
                      <a:pt x="283" y="386"/>
                    </a:lnTo>
                    <a:lnTo>
                      <a:pt x="299" y="388"/>
                    </a:lnTo>
                    <a:lnTo>
                      <a:pt x="316" y="389"/>
                    </a:lnTo>
                    <a:lnTo>
                      <a:pt x="334" y="389"/>
                    </a:lnTo>
                    <a:lnTo>
                      <a:pt x="351" y="388"/>
                    </a:lnTo>
                    <a:lnTo>
                      <a:pt x="368" y="385"/>
                    </a:lnTo>
                    <a:lnTo>
                      <a:pt x="385" y="383"/>
                    </a:lnTo>
                    <a:lnTo>
                      <a:pt x="401" y="380"/>
                    </a:lnTo>
                    <a:lnTo>
                      <a:pt x="417" y="376"/>
                    </a:lnTo>
                    <a:lnTo>
                      <a:pt x="434" y="371"/>
                    </a:lnTo>
                    <a:lnTo>
                      <a:pt x="450" y="365"/>
                    </a:lnTo>
                    <a:lnTo>
                      <a:pt x="466" y="359"/>
                    </a:lnTo>
                    <a:lnTo>
                      <a:pt x="481" y="351"/>
                    </a:lnTo>
                    <a:lnTo>
                      <a:pt x="496" y="343"/>
                    </a:lnTo>
                    <a:lnTo>
                      <a:pt x="511" y="335"/>
                    </a:lnTo>
                    <a:lnTo>
                      <a:pt x="524" y="325"/>
                    </a:lnTo>
                    <a:lnTo>
                      <a:pt x="538" y="315"/>
                    </a:lnTo>
                    <a:lnTo>
                      <a:pt x="551" y="305"/>
                    </a:lnTo>
                    <a:lnTo>
                      <a:pt x="564" y="294"/>
                    </a:lnTo>
                    <a:lnTo>
                      <a:pt x="575" y="283"/>
                    </a:lnTo>
                    <a:lnTo>
                      <a:pt x="587" y="270"/>
                    </a:lnTo>
                    <a:lnTo>
                      <a:pt x="598" y="257"/>
                    </a:lnTo>
                    <a:lnTo>
                      <a:pt x="607" y="243"/>
                    </a:lnTo>
                    <a:lnTo>
                      <a:pt x="623" y="218"/>
                    </a:lnTo>
                    <a:lnTo>
                      <a:pt x="637" y="191"/>
                    </a:lnTo>
                    <a:lnTo>
                      <a:pt x="647" y="165"/>
                    </a:lnTo>
                    <a:lnTo>
                      <a:pt x="655" y="136"/>
                    </a:lnTo>
                    <a:lnTo>
                      <a:pt x="660" y="108"/>
                    </a:lnTo>
                    <a:lnTo>
                      <a:pt x="662" y="79"/>
                    </a:lnTo>
                    <a:lnTo>
                      <a:pt x="661" y="49"/>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51" name="Freeform 220"/>
              <p:cNvSpPr>
                <a:spLocks/>
              </p:cNvSpPr>
              <p:nvPr/>
            </p:nvSpPr>
            <p:spPr bwMode="auto">
              <a:xfrm>
                <a:off x="1074" y="2954"/>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2"/>
                    </a:moveTo>
                    <a:lnTo>
                      <a:pt x="325" y="315"/>
                    </a:lnTo>
                    <a:lnTo>
                      <a:pt x="309" y="317"/>
                    </a:lnTo>
                    <a:lnTo>
                      <a:pt x="295" y="318"/>
                    </a:lnTo>
                    <a:lnTo>
                      <a:pt x="279" y="318"/>
                    </a:lnTo>
                    <a:lnTo>
                      <a:pt x="264" y="317"/>
                    </a:lnTo>
                    <a:lnTo>
                      <a:pt x="248" y="316"/>
                    </a:lnTo>
                    <a:lnTo>
                      <a:pt x="233" y="313"/>
                    </a:lnTo>
                    <a:lnTo>
                      <a:pt x="218" y="310"/>
                    </a:lnTo>
                    <a:lnTo>
                      <a:pt x="203" y="307"/>
                    </a:lnTo>
                    <a:lnTo>
                      <a:pt x="189" y="303"/>
                    </a:lnTo>
                    <a:lnTo>
                      <a:pt x="175" y="298"/>
                    </a:lnTo>
                    <a:lnTo>
                      <a:pt x="161" y="292"/>
                    </a:lnTo>
                    <a:lnTo>
                      <a:pt x="147" y="286"/>
                    </a:lnTo>
                    <a:lnTo>
                      <a:pt x="135" y="279"/>
                    </a:lnTo>
                    <a:lnTo>
                      <a:pt x="122" y="271"/>
                    </a:lnTo>
                    <a:lnTo>
                      <a:pt x="109" y="263"/>
                    </a:lnTo>
                    <a:lnTo>
                      <a:pt x="89" y="247"/>
                    </a:lnTo>
                    <a:lnTo>
                      <a:pt x="70" y="230"/>
                    </a:lnTo>
                    <a:lnTo>
                      <a:pt x="53" y="212"/>
                    </a:lnTo>
                    <a:lnTo>
                      <a:pt x="38" y="193"/>
                    </a:lnTo>
                    <a:lnTo>
                      <a:pt x="25" y="171"/>
                    </a:lnTo>
                    <a:lnTo>
                      <a:pt x="15" y="150"/>
                    </a:lnTo>
                    <a:lnTo>
                      <a:pt x="6" y="127"/>
                    </a:lnTo>
                    <a:lnTo>
                      <a:pt x="0" y="104"/>
                    </a:lnTo>
                    <a:lnTo>
                      <a:pt x="589" y="0"/>
                    </a:lnTo>
                    <a:lnTo>
                      <a:pt x="591" y="27"/>
                    </a:lnTo>
                    <a:lnTo>
                      <a:pt x="590" y="54"/>
                    </a:lnTo>
                    <a:lnTo>
                      <a:pt x="587" y="80"/>
                    </a:lnTo>
                    <a:lnTo>
                      <a:pt x="581" y="107"/>
                    </a:lnTo>
                    <a:lnTo>
                      <a:pt x="572" y="131"/>
                    </a:lnTo>
                    <a:lnTo>
                      <a:pt x="561" y="156"/>
                    </a:lnTo>
                    <a:lnTo>
                      <a:pt x="547" y="179"/>
                    </a:lnTo>
                    <a:lnTo>
                      <a:pt x="532" y="200"/>
                    </a:lnTo>
                    <a:lnTo>
                      <a:pt x="514" y="221"/>
                    </a:lnTo>
                    <a:lnTo>
                      <a:pt x="494" y="240"/>
                    </a:lnTo>
                    <a:lnTo>
                      <a:pt x="473" y="257"/>
                    </a:lnTo>
                    <a:lnTo>
                      <a:pt x="449" y="272"/>
                    </a:lnTo>
                    <a:lnTo>
                      <a:pt x="424" y="286"/>
                    </a:lnTo>
                    <a:lnTo>
                      <a:pt x="397" y="298"/>
                    </a:lnTo>
                    <a:lnTo>
                      <a:pt x="370" y="306"/>
                    </a:lnTo>
                    <a:lnTo>
                      <a:pt x="340" y="312"/>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52" name="Freeform 221"/>
              <p:cNvSpPr>
                <a:spLocks/>
              </p:cNvSpPr>
              <p:nvPr/>
            </p:nvSpPr>
            <p:spPr bwMode="auto">
              <a:xfrm>
                <a:off x="1152" y="2907"/>
                <a:ext cx="25" cy="46"/>
              </a:xfrm>
              <a:custGeom>
                <a:avLst/>
                <a:gdLst>
                  <a:gd name="T0" fmla="*/ 0 w 76"/>
                  <a:gd name="T1" fmla="*/ 0 h 137"/>
                  <a:gd name="T2" fmla="*/ 0 w 76"/>
                  <a:gd name="T3" fmla="*/ 0 h 137"/>
                  <a:gd name="T4" fmla="*/ 0 w 76"/>
                  <a:gd name="T5" fmla="*/ 0 h 137"/>
                  <a:gd name="T6" fmla="*/ 0 w 76"/>
                  <a:gd name="T7" fmla="*/ 0 h 137"/>
                  <a:gd name="T8" fmla="*/ 0 w 76"/>
                  <a:gd name="T9" fmla="*/ 0 h 137"/>
                  <a:gd name="T10" fmla="*/ 0 60000 65536"/>
                  <a:gd name="T11" fmla="*/ 0 60000 65536"/>
                  <a:gd name="T12" fmla="*/ 0 60000 65536"/>
                  <a:gd name="T13" fmla="*/ 0 60000 65536"/>
                  <a:gd name="T14" fmla="*/ 0 60000 65536"/>
                  <a:gd name="T15" fmla="*/ 0 w 76"/>
                  <a:gd name="T16" fmla="*/ 0 h 137"/>
                  <a:gd name="T17" fmla="*/ 76 w 76"/>
                  <a:gd name="T18" fmla="*/ 137 h 137"/>
                </a:gdLst>
                <a:ahLst/>
                <a:cxnLst>
                  <a:cxn ang="T10">
                    <a:pos x="T0" y="T1"/>
                  </a:cxn>
                  <a:cxn ang="T11">
                    <a:pos x="T2" y="T3"/>
                  </a:cxn>
                  <a:cxn ang="T12">
                    <a:pos x="T4" y="T5"/>
                  </a:cxn>
                  <a:cxn ang="T13">
                    <a:pos x="T6" y="T7"/>
                  </a:cxn>
                  <a:cxn ang="T14">
                    <a:pos x="T8" y="T9"/>
                  </a:cxn>
                </a:cxnLst>
                <a:rect l="T15" t="T16" r="T17" b="T18"/>
                <a:pathLst>
                  <a:path w="76" h="137">
                    <a:moveTo>
                      <a:pt x="0" y="9"/>
                    </a:moveTo>
                    <a:lnTo>
                      <a:pt x="22" y="137"/>
                    </a:lnTo>
                    <a:lnTo>
                      <a:pt x="76" y="127"/>
                    </a:lnTo>
                    <a:lnTo>
                      <a:pt x="54" y="0"/>
                    </a:lnTo>
                    <a:lnTo>
                      <a:pt x="0" y="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53" name="Freeform 222"/>
              <p:cNvSpPr>
                <a:spLocks/>
              </p:cNvSpPr>
              <p:nvPr/>
            </p:nvSpPr>
            <p:spPr bwMode="auto">
              <a:xfrm>
                <a:off x="1091" y="2777"/>
                <a:ext cx="474" cy="150"/>
              </a:xfrm>
              <a:custGeom>
                <a:avLst/>
                <a:gdLst>
                  <a:gd name="T0" fmla="*/ 0 w 1423"/>
                  <a:gd name="T1" fmla="*/ 0 h 450"/>
                  <a:gd name="T2" fmla="*/ 0 w 1423"/>
                  <a:gd name="T3" fmla="*/ 0 h 450"/>
                  <a:gd name="T4" fmla="*/ 0 w 1423"/>
                  <a:gd name="T5" fmla="*/ 0 h 450"/>
                  <a:gd name="T6" fmla="*/ 0 w 1423"/>
                  <a:gd name="T7" fmla="*/ 0 h 450"/>
                  <a:gd name="T8" fmla="*/ 0 w 1423"/>
                  <a:gd name="T9" fmla="*/ 0 h 450"/>
                  <a:gd name="T10" fmla="*/ 0 w 1423"/>
                  <a:gd name="T11" fmla="*/ 0 h 450"/>
                  <a:gd name="T12" fmla="*/ 0 w 1423"/>
                  <a:gd name="T13" fmla="*/ 0 h 450"/>
                  <a:gd name="T14" fmla="*/ 0 w 1423"/>
                  <a:gd name="T15" fmla="*/ 0 h 450"/>
                  <a:gd name="T16" fmla="*/ 0 w 1423"/>
                  <a:gd name="T17" fmla="*/ 0 h 450"/>
                  <a:gd name="T18" fmla="*/ 0 w 1423"/>
                  <a:gd name="T19" fmla="*/ 0 h 450"/>
                  <a:gd name="T20" fmla="*/ 0 w 1423"/>
                  <a:gd name="T21" fmla="*/ 0 h 450"/>
                  <a:gd name="T22" fmla="*/ 0 w 1423"/>
                  <a:gd name="T23" fmla="*/ 0 h 450"/>
                  <a:gd name="T24" fmla="*/ 0 w 1423"/>
                  <a:gd name="T25" fmla="*/ 0 h 450"/>
                  <a:gd name="T26" fmla="*/ 0 w 1423"/>
                  <a:gd name="T27" fmla="*/ 0 h 450"/>
                  <a:gd name="T28" fmla="*/ 0 w 1423"/>
                  <a:gd name="T29" fmla="*/ 0 h 450"/>
                  <a:gd name="T30" fmla="*/ 0 w 1423"/>
                  <a:gd name="T31" fmla="*/ 0 h 450"/>
                  <a:gd name="T32" fmla="*/ 0 w 1423"/>
                  <a:gd name="T33" fmla="*/ 0 h 450"/>
                  <a:gd name="T34" fmla="*/ 0 w 1423"/>
                  <a:gd name="T35" fmla="*/ 0 h 450"/>
                  <a:gd name="T36" fmla="*/ 0 w 1423"/>
                  <a:gd name="T37" fmla="*/ 0 h 450"/>
                  <a:gd name="T38" fmla="*/ 0 w 1423"/>
                  <a:gd name="T39" fmla="*/ 0 h 450"/>
                  <a:gd name="T40" fmla="*/ 0 w 1423"/>
                  <a:gd name="T41" fmla="*/ 0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23"/>
                  <a:gd name="T64" fmla="*/ 0 h 450"/>
                  <a:gd name="T65" fmla="*/ 1423 w 1423"/>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23" h="450">
                    <a:moveTo>
                      <a:pt x="1354" y="5"/>
                    </a:moveTo>
                    <a:lnTo>
                      <a:pt x="1337" y="8"/>
                    </a:lnTo>
                    <a:lnTo>
                      <a:pt x="49" y="236"/>
                    </a:lnTo>
                    <a:lnTo>
                      <a:pt x="33" y="238"/>
                    </a:lnTo>
                    <a:lnTo>
                      <a:pt x="0" y="245"/>
                    </a:lnTo>
                    <a:lnTo>
                      <a:pt x="5" y="277"/>
                    </a:lnTo>
                    <a:lnTo>
                      <a:pt x="8" y="293"/>
                    </a:lnTo>
                    <a:lnTo>
                      <a:pt x="27" y="400"/>
                    </a:lnTo>
                    <a:lnTo>
                      <a:pt x="31" y="417"/>
                    </a:lnTo>
                    <a:lnTo>
                      <a:pt x="36" y="450"/>
                    </a:lnTo>
                    <a:lnTo>
                      <a:pt x="69" y="444"/>
                    </a:lnTo>
                    <a:lnTo>
                      <a:pt x="85" y="441"/>
                    </a:lnTo>
                    <a:lnTo>
                      <a:pt x="1374" y="214"/>
                    </a:lnTo>
                    <a:lnTo>
                      <a:pt x="1390" y="211"/>
                    </a:lnTo>
                    <a:lnTo>
                      <a:pt x="1423" y="205"/>
                    </a:lnTo>
                    <a:lnTo>
                      <a:pt x="1417" y="173"/>
                    </a:lnTo>
                    <a:lnTo>
                      <a:pt x="1415" y="156"/>
                    </a:lnTo>
                    <a:lnTo>
                      <a:pt x="1396" y="49"/>
                    </a:lnTo>
                    <a:lnTo>
                      <a:pt x="1393" y="33"/>
                    </a:lnTo>
                    <a:lnTo>
                      <a:pt x="1387" y="0"/>
                    </a:lnTo>
                    <a:lnTo>
                      <a:pt x="1354" y="5"/>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54" name="Freeform 223"/>
              <p:cNvSpPr>
                <a:spLocks/>
              </p:cNvSpPr>
              <p:nvPr/>
            </p:nvSpPr>
            <p:spPr bwMode="auto">
              <a:xfrm>
                <a:off x="1104" y="2790"/>
                <a:ext cx="448" cy="124"/>
              </a:xfrm>
              <a:custGeom>
                <a:avLst/>
                <a:gdLst>
                  <a:gd name="T0" fmla="*/ 0 w 1346"/>
                  <a:gd name="T1" fmla="*/ 0 h 373"/>
                  <a:gd name="T2" fmla="*/ 0 w 1346"/>
                  <a:gd name="T3" fmla="*/ 0 h 373"/>
                  <a:gd name="T4" fmla="*/ 0 w 1346"/>
                  <a:gd name="T5" fmla="*/ 0 h 373"/>
                  <a:gd name="T6" fmla="*/ 0 w 1346"/>
                  <a:gd name="T7" fmla="*/ 0 h 373"/>
                  <a:gd name="T8" fmla="*/ 0 w 1346"/>
                  <a:gd name="T9" fmla="*/ 0 h 373"/>
                  <a:gd name="T10" fmla="*/ 0 w 1346"/>
                  <a:gd name="T11" fmla="*/ 0 h 373"/>
                  <a:gd name="T12" fmla="*/ 0 w 1346"/>
                  <a:gd name="T13" fmla="*/ 0 h 373"/>
                  <a:gd name="T14" fmla="*/ 0 w 1346"/>
                  <a:gd name="T15" fmla="*/ 0 h 373"/>
                  <a:gd name="T16" fmla="*/ 0 w 1346"/>
                  <a:gd name="T17" fmla="*/ 0 h 373"/>
                  <a:gd name="T18" fmla="*/ 0 w 1346"/>
                  <a:gd name="T19" fmla="*/ 0 h 373"/>
                  <a:gd name="T20" fmla="*/ 0 w 1346"/>
                  <a:gd name="T21" fmla="*/ 0 h 373"/>
                  <a:gd name="T22" fmla="*/ 0 w 1346"/>
                  <a:gd name="T23" fmla="*/ 0 h 373"/>
                  <a:gd name="T24" fmla="*/ 0 w 1346"/>
                  <a:gd name="T25" fmla="*/ 0 h 3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6"/>
                  <a:gd name="T40" fmla="*/ 0 h 373"/>
                  <a:gd name="T41" fmla="*/ 1346 w 1346"/>
                  <a:gd name="T42" fmla="*/ 373 h 3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6" h="373">
                    <a:moveTo>
                      <a:pt x="1306" y="3"/>
                    </a:moveTo>
                    <a:lnTo>
                      <a:pt x="17" y="231"/>
                    </a:lnTo>
                    <a:lnTo>
                      <a:pt x="0" y="233"/>
                    </a:lnTo>
                    <a:lnTo>
                      <a:pt x="3" y="250"/>
                    </a:lnTo>
                    <a:lnTo>
                      <a:pt x="22" y="357"/>
                    </a:lnTo>
                    <a:lnTo>
                      <a:pt x="25" y="373"/>
                    </a:lnTo>
                    <a:lnTo>
                      <a:pt x="41" y="371"/>
                    </a:lnTo>
                    <a:lnTo>
                      <a:pt x="1330" y="143"/>
                    </a:lnTo>
                    <a:lnTo>
                      <a:pt x="1346" y="140"/>
                    </a:lnTo>
                    <a:lnTo>
                      <a:pt x="1344" y="124"/>
                    </a:lnTo>
                    <a:lnTo>
                      <a:pt x="1325" y="17"/>
                    </a:lnTo>
                    <a:lnTo>
                      <a:pt x="1322" y="0"/>
                    </a:lnTo>
                    <a:lnTo>
                      <a:pt x="1306" y="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55" name="Freeform 224"/>
              <p:cNvSpPr>
                <a:spLocks/>
              </p:cNvSpPr>
              <p:nvPr/>
            </p:nvSpPr>
            <p:spPr bwMode="auto">
              <a:xfrm>
                <a:off x="1117" y="2803"/>
                <a:ext cx="423" cy="99"/>
              </a:xfrm>
              <a:custGeom>
                <a:avLst/>
                <a:gdLst>
                  <a:gd name="T0" fmla="*/ 0 w 1269"/>
                  <a:gd name="T1" fmla="*/ 0 h 296"/>
                  <a:gd name="T2" fmla="*/ 0 w 1269"/>
                  <a:gd name="T3" fmla="*/ 0 h 296"/>
                  <a:gd name="T4" fmla="*/ 0 w 1269"/>
                  <a:gd name="T5" fmla="*/ 0 h 296"/>
                  <a:gd name="T6" fmla="*/ 0 w 1269"/>
                  <a:gd name="T7" fmla="*/ 0 h 296"/>
                  <a:gd name="T8" fmla="*/ 0 w 1269"/>
                  <a:gd name="T9" fmla="*/ 0 h 296"/>
                  <a:gd name="T10" fmla="*/ 0 60000 65536"/>
                  <a:gd name="T11" fmla="*/ 0 60000 65536"/>
                  <a:gd name="T12" fmla="*/ 0 60000 65536"/>
                  <a:gd name="T13" fmla="*/ 0 60000 65536"/>
                  <a:gd name="T14" fmla="*/ 0 60000 65536"/>
                  <a:gd name="T15" fmla="*/ 0 w 1269"/>
                  <a:gd name="T16" fmla="*/ 0 h 296"/>
                  <a:gd name="T17" fmla="*/ 1269 w 1269"/>
                  <a:gd name="T18" fmla="*/ 296 h 296"/>
                </a:gdLst>
                <a:ahLst/>
                <a:cxnLst>
                  <a:cxn ang="T10">
                    <a:pos x="T0" y="T1"/>
                  </a:cxn>
                  <a:cxn ang="T11">
                    <a:pos x="T2" y="T3"/>
                  </a:cxn>
                  <a:cxn ang="T12">
                    <a:pos x="T4" y="T5"/>
                  </a:cxn>
                  <a:cxn ang="T13">
                    <a:pos x="T6" y="T7"/>
                  </a:cxn>
                  <a:cxn ang="T14">
                    <a:pos x="T8" y="T9"/>
                  </a:cxn>
                </a:cxnLst>
                <a:rect l="T15" t="T16" r="T17" b="T18"/>
                <a:pathLst>
                  <a:path w="1269" h="296">
                    <a:moveTo>
                      <a:pt x="1256" y="0"/>
                    </a:moveTo>
                    <a:lnTo>
                      <a:pt x="1269" y="74"/>
                    </a:lnTo>
                    <a:lnTo>
                      <a:pt x="13" y="296"/>
                    </a:lnTo>
                    <a:lnTo>
                      <a:pt x="0" y="222"/>
                    </a:lnTo>
                    <a:lnTo>
                      <a:pt x="1256" y="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56" name="Freeform 225"/>
              <p:cNvSpPr>
                <a:spLocks/>
              </p:cNvSpPr>
              <p:nvPr/>
            </p:nvSpPr>
            <p:spPr bwMode="auto">
              <a:xfrm>
                <a:off x="1317" y="2844"/>
                <a:ext cx="56" cy="323"/>
              </a:xfrm>
              <a:custGeom>
                <a:avLst/>
                <a:gdLst>
                  <a:gd name="T0" fmla="*/ 0 w 166"/>
                  <a:gd name="T1" fmla="*/ 0 h 968"/>
                  <a:gd name="T2" fmla="*/ 0 w 166"/>
                  <a:gd name="T3" fmla="*/ 0 h 968"/>
                  <a:gd name="T4" fmla="*/ 0 w 166"/>
                  <a:gd name="T5" fmla="*/ 0 h 968"/>
                  <a:gd name="T6" fmla="*/ 0 w 166"/>
                  <a:gd name="T7" fmla="*/ 0 h 968"/>
                  <a:gd name="T8" fmla="*/ 0 w 166"/>
                  <a:gd name="T9" fmla="*/ 0 h 968"/>
                  <a:gd name="T10" fmla="*/ 0 w 166"/>
                  <a:gd name="T11" fmla="*/ 0 h 968"/>
                  <a:gd name="T12" fmla="*/ 0 w 166"/>
                  <a:gd name="T13" fmla="*/ 0 h 968"/>
                  <a:gd name="T14" fmla="*/ 0 w 166"/>
                  <a:gd name="T15" fmla="*/ 0 h 968"/>
                  <a:gd name="T16" fmla="*/ 0 w 166"/>
                  <a:gd name="T17" fmla="*/ 0 h 968"/>
                  <a:gd name="T18" fmla="*/ 0 w 166"/>
                  <a:gd name="T19" fmla="*/ 0 h 968"/>
                  <a:gd name="T20" fmla="*/ 0 w 166"/>
                  <a:gd name="T21" fmla="*/ 0 h 968"/>
                  <a:gd name="T22" fmla="*/ 0 w 166"/>
                  <a:gd name="T23" fmla="*/ 0 h 968"/>
                  <a:gd name="T24" fmla="*/ 0 w 166"/>
                  <a:gd name="T25" fmla="*/ 0 h 968"/>
                  <a:gd name="T26" fmla="*/ 0 w 166"/>
                  <a:gd name="T27" fmla="*/ 0 h 968"/>
                  <a:gd name="T28" fmla="*/ 0 w 166"/>
                  <a:gd name="T29" fmla="*/ 0 h 968"/>
                  <a:gd name="T30" fmla="*/ 0 w 166"/>
                  <a:gd name="T31" fmla="*/ 0 h 968"/>
                  <a:gd name="T32" fmla="*/ 0 w 166"/>
                  <a:gd name="T33" fmla="*/ 0 h 968"/>
                  <a:gd name="T34" fmla="*/ 0 w 166"/>
                  <a:gd name="T35" fmla="*/ 0 h 968"/>
                  <a:gd name="T36" fmla="*/ 0 w 166"/>
                  <a:gd name="T37" fmla="*/ 0 h 968"/>
                  <a:gd name="T38" fmla="*/ 0 w 166"/>
                  <a:gd name="T39" fmla="*/ 0 h 968"/>
                  <a:gd name="T40" fmla="*/ 0 w 166"/>
                  <a:gd name="T41" fmla="*/ 0 h 968"/>
                  <a:gd name="T42" fmla="*/ 0 w 166"/>
                  <a:gd name="T43" fmla="*/ 0 h 968"/>
                  <a:gd name="T44" fmla="*/ 0 w 166"/>
                  <a:gd name="T45" fmla="*/ 0 h 968"/>
                  <a:gd name="T46" fmla="*/ 0 w 166"/>
                  <a:gd name="T47" fmla="*/ 0 h 968"/>
                  <a:gd name="T48" fmla="*/ 0 w 166"/>
                  <a:gd name="T49" fmla="*/ 0 h 968"/>
                  <a:gd name="T50" fmla="*/ 0 w 166"/>
                  <a:gd name="T51" fmla="*/ 0 h 968"/>
                  <a:gd name="T52" fmla="*/ 0 w 166"/>
                  <a:gd name="T53" fmla="*/ 0 h 968"/>
                  <a:gd name="T54" fmla="*/ 0 w 166"/>
                  <a:gd name="T55" fmla="*/ 0 h 968"/>
                  <a:gd name="T56" fmla="*/ 0 w 166"/>
                  <a:gd name="T57" fmla="*/ 0 h 968"/>
                  <a:gd name="T58" fmla="*/ 0 w 166"/>
                  <a:gd name="T59" fmla="*/ 0 h 968"/>
                  <a:gd name="T60" fmla="*/ 0 w 166"/>
                  <a:gd name="T61" fmla="*/ 0 h 968"/>
                  <a:gd name="T62" fmla="*/ 0 w 166"/>
                  <a:gd name="T63" fmla="*/ 0 h 968"/>
                  <a:gd name="T64" fmla="*/ 0 w 166"/>
                  <a:gd name="T65" fmla="*/ 0 h 968"/>
                  <a:gd name="T66" fmla="*/ 0 w 166"/>
                  <a:gd name="T67" fmla="*/ 0 h 968"/>
                  <a:gd name="T68" fmla="*/ 0 w 166"/>
                  <a:gd name="T69" fmla="*/ 0 h 968"/>
                  <a:gd name="T70" fmla="*/ 0 w 166"/>
                  <a:gd name="T71" fmla="*/ 0 h 968"/>
                  <a:gd name="T72" fmla="*/ 0 w 166"/>
                  <a:gd name="T73" fmla="*/ 0 h 968"/>
                  <a:gd name="T74" fmla="*/ 0 w 166"/>
                  <a:gd name="T75" fmla="*/ 0 h 968"/>
                  <a:gd name="T76" fmla="*/ 0 w 166"/>
                  <a:gd name="T77" fmla="*/ 0 h 968"/>
                  <a:gd name="T78" fmla="*/ 0 w 166"/>
                  <a:gd name="T79" fmla="*/ 0 h 968"/>
                  <a:gd name="T80" fmla="*/ 0 w 166"/>
                  <a:gd name="T81" fmla="*/ 0 h 968"/>
                  <a:gd name="T82" fmla="*/ 0 w 166"/>
                  <a:gd name="T83" fmla="*/ 0 h 968"/>
                  <a:gd name="T84" fmla="*/ 0 w 166"/>
                  <a:gd name="T85" fmla="*/ 0 h 968"/>
                  <a:gd name="T86" fmla="*/ 0 w 166"/>
                  <a:gd name="T87" fmla="*/ 0 h 968"/>
                  <a:gd name="T88" fmla="*/ 0 w 166"/>
                  <a:gd name="T89" fmla="*/ 0 h 968"/>
                  <a:gd name="T90" fmla="*/ 0 w 166"/>
                  <a:gd name="T91" fmla="*/ 0 h 968"/>
                  <a:gd name="T92" fmla="*/ 0 w 166"/>
                  <a:gd name="T93" fmla="*/ 0 h 9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968"/>
                  <a:gd name="T143" fmla="*/ 166 w 166"/>
                  <a:gd name="T144" fmla="*/ 968 h 9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968">
                    <a:moveTo>
                      <a:pt x="0" y="83"/>
                    </a:moveTo>
                    <a:lnTo>
                      <a:pt x="0" y="885"/>
                    </a:lnTo>
                    <a:lnTo>
                      <a:pt x="1" y="901"/>
                    </a:lnTo>
                    <a:lnTo>
                      <a:pt x="7" y="917"/>
                    </a:lnTo>
                    <a:lnTo>
                      <a:pt x="14" y="932"/>
                    </a:lnTo>
                    <a:lnTo>
                      <a:pt x="25" y="945"/>
                    </a:lnTo>
                    <a:lnTo>
                      <a:pt x="31" y="950"/>
                    </a:lnTo>
                    <a:lnTo>
                      <a:pt x="37" y="954"/>
                    </a:lnTo>
                    <a:lnTo>
                      <a:pt x="44" y="958"/>
                    </a:lnTo>
                    <a:lnTo>
                      <a:pt x="51" y="962"/>
                    </a:lnTo>
                    <a:lnTo>
                      <a:pt x="59" y="965"/>
                    </a:lnTo>
                    <a:lnTo>
                      <a:pt x="67" y="967"/>
                    </a:lnTo>
                    <a:lnTo>
                      <a:pt x="74" y="968"/>
                    </a:lnTo>
                    <a:lnTo>
                      <a:pt x="83" y="968"/>
                    </a:lnTo>
                    <a:lnTo>
                      <a:pt x="91" y="968"/>
                    </a:lnTo>
                    <a:lnTo>
                      <a:pt x="99" y="967"/>
                    </a:lnTo>
                    <a:lnTo>
                      <a:pt x="107" y="965"/>
                    </a:lnTo>
                    <a:lnTo>
                      <a:pt x="115" y="962"/>
                    </a:lnTo>
                    <a:lnTo>
                      <a:pt x="122" y="958"/>
                    </a:lnTo>
                    <a:lnTo>
                      <a:pt x="128" y="954"/>
                    </a:lnTo>
                    <a:lnTo>
                      <a:pt x="135" y="950"/>
                    </a:lnTo>
                    <a:lnTo>
                      <a:pt x="141" y="945"/>
                    </a:lnTo>
                    <a:lnTo>
                      <a:pt x="152" y="932"/>
                    </a:lnTo>
                    <a:lnTo>
                      <a:pt x="159" y="917"/>
                    </a:lnTo>
                    <a:lnTo>
                      <a:pt x="163" y="901"/>
                    </a:lnTo>
                    <a:lnTo>
                      <a:pt x="166" y="885"/>
                    </a:lnTo>
                    <a:lnTo>
                      <a:pt x="166" y="83"/>
                    </a:lnTo>
                    <a:lnTo>
                      <a:pt x="163" y="66"/>
                    </a:lnTo>
                    <a:lnTo>
                      <a:pt x="159" y="51"/>
                    </a:lnTo>
                    <a:lnTo>
                      <a:pt x="152" y="36"/>
                    </a:lnTo>
                    <a:lnTo>
                      <a:pt x="141" y="23"/>
                    </a:lnTo>
                    <a:lnTo>
                      <a:pt x="135" y="18"/>
                    </a:lnTo>
                    <a:lnTo>
                      <a:pt x="128" y="14"/>
                    </a:lnTo>
                    <a:lnTo>
                      <a:pt x="122" y="10"/>
                    </a:lnTo>
                    <a:lnTo>
                      <a:pt x="115" y="7"/>
                    </a:lnTo>
                    <a:lnTo>
                      <a:pt x="107" y="3"/>
                    </a:lnTo>
                    <a:lnTo>
                      <a:pt x="99" y="1"/>
                    </a:lnTo>
                    <a:lnTo>
                      <a:pt x="91" y="0"/>
                    </a:lnTo>
                    <a:lnTo>
                      <a:pt x="83" y="0"/>
                    </a:lnTo>
                    <a:lnTo>
                      <a:pt x="66" y="2"/>
                    </a:lnTo>
                    <a:lnTo>
                      <a:pt x="51" y="7"/>
                    </a:lnTo>
                    <a:lnTo>
                      <a:pt x="36" y="14"/>
                    </a:lnTo>
                    <a:lnTo>
                      <a:pt x="25" y="25"/>
                    </a:lnTo>
                    <a:lnTo>
                      <a:pt x="14" y="36"/>
                    </a:lnTo>
                    <a:lnTo>
                      <a:pt x="7" y="51"/>
                    </a:lnTo>
                    <a:lnTo>
                      <a:pt x="2" y="66"/>
                    </a:lnTo>
                    <a:lnTo>
                      <a:pt x="0" y="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57" name="Freeform 226"/>
              <p:cNvSpPr>
                <a:spLocks/>
              </p:cNvSpPr>
              <p:nvPr/>
            </p:nvSpPr>
            <p:spPr bwMode="auto">
              <a:xfrm>
                <a:off x="1328" y="2855"/>
                <a:ext cx="34" cy="301"/>
              </a:xfrm>
              <a:custGeom>
                <a:avLst/>
                <a:gdLst>
                  <a:gd name="T0" fmla="*/ 0 w 100"/>
                  <a:gd name="T1" fmla="*/ 0 h 902"/>
                  <a:gd name="T2" fmla="*/ 0 w 100"/>
                  <a:gd name="T3" fmla="*/ 0 h 902"/>
                  <a:gd name="T4" fmla="*/ 0 w 100"/>
                  <a:gd name="T5" fmla="*/ 0 h 902"/>
                  <a:gd name="T6" fmla="*/ 0 w 100"/>
                  <a:gd name="T7" fmla="*/ 0 h 902"/>
                  <a:gd name="T8" fmla="*/ 0 w 100"/>
                  <a:gd name="T9" fmla="*/ 0 h 902"/>
                  <a:gd name="T10" fmla="*/ 0 w 100"/>
                  <a:gd name="T11" fmla="*/ 0 h 902"/>
                  <a:gd name="T12" fmla="*/ 0 w 100"/>
                  <a:gd name="T13" fmla="*/ 0 h 902"/>
                  <a:gd name="T14" fmla="*/ 0 w 100"/>
                  <a:gd name="T15" fmla="*/ 0 h 902"/>
                  <a:gd name="T16" fmla="*/ 0 w 100"/>
                  <a:gd name="T17" fmla="*/ 0 h 902"/>
                  <a:gd name="T18" fmla="*/ 0 w 100"/>
                  <a:gd name="T19" fmla="*/ 0 h 902"/>
                  <a:gd name="T20" fmla="*/ 0 w 100"/>
                  <a:gd name="T21" fmla="*/ 0 h 902"/>
                  <a:gd name="T22" fmla="*/ 0 w 100"/>
                  <a:gd name="T23" fmla="*/ 0 h 902"/>
                  <a:gd name="T24" fmla="*/ 0 w 100"/>
                  <a:gd name="T25" fmla="*/ 0 h 902"/>
                  <a:gd name="T26" fmla="*/ 0 w 100"/>
                  <a:gd name="T27" fmla="*/ 0 h 902"/>
                  <a:gd name="T28" fmla="*/ 0 w 100"/>
                  <a:gd name="T29" fmla="*/ 0 h 902"/>
                  <a:gd name="T30" fmla="*/ 0 w 100"/>
                  <a:gd name="T31" fmla="*/ 0 h 902"/>
                  <a:gd name="T32" fmla="*/ 0 w 100"/>
                  <a:gd name="T33" fmla="*/ 0 h 902"/>
                  <a:gd name="T34" fmla="*/ 0 w 100"/>
                  <a:gd name="T35" fmla="*/ 0 h 902"/>
                  <a:gd name="T36" fmla="*/ 0 w 100"/>
                  <a:gd name="T37" fmla="*/ 0 h 902"/>
                  <a:gd name="T38" fmla="*/ 0 w 100"/>
                  <a:gd name="T39" fmla="*/ 0 h 902"/>
                  <a:gd name="T40" fmla="*/ 0 w 100"/>
                  <a:gd name="T41" fmla="*/ 0 h 902"/>
                  <a:gd name="T42" fmla="*/ 0 w 100"/>
                  <a:gd name="T43" fmla="*/ 0 h 902"/>
                  <a:gd name="T44" fmla="*/ 0 w 100"/>
                  <a:gd name="T45" fmla="*/ 0 h 902"/>
                  <a:gd name="T46" fmla="*/ 0 w 100"/>
                  <a:gd name="T47" fmla="*/ 0 h 902"/>
                  <a:gd name="T48" fmla="*/ 0 w 100"/>
                  <a:gd name="T49" fmla="*/ 0 h 902"/>
                  <a:gd name="T50" fmla="*/ 0 w 100"/>
                  <a:gd name="T51" fmla="*/ 0 h 902"/>
                  <a:gd name="T52" fmla="*/ 0 w 100"/>
                  <a:gd name="T53" fmla="*/ 0 h 902"/>
                  <a:gd name="T54" fmla="*/ 0 w 100"/>
                  <a:gd name="T55" fmla="*/ 0 h 902"/>
                  <a:gd name="T56" fmla="*/ 0 w 100"/>
                  <a:gd name="T57" fmla="*/ 0 h 902"/>
                  <a:gd name="T58" fmla="*/ 0 w 100"/>
                  <a:gd name="T59" fmla="*/ 0 h 902"/>
                  <a:gd name="T60" fmla="*/ 0 w 100"/>
                  <a:gd name="T61" fmla="*/ 0 h 902"/>
                  <a:gd name="T62" fmla="*/ 0 w 100"/>
                  <a:gd name="T63" fmla="*/ 0 h 902"/>
                  <a:gd name="T64" fmla="*/ 0 w 100"/>
                  <a:gd name="T65" fmla="*/ 0 h 902"/>
                  <a:gd name="T66" fmla="*/ 0 w 100"/>
                  <a:gd name="T67" fmla="*/ 0 h 902"/>
                  <a:gd name="T68" fmla="*/ 0 w 100"/>
                  <a:gd name="T69" fmla="*/ 0 h 902"/>
                  <a:gd name="T70" fmla="*/ 0 w 100"/>
                  <a:gd name="T71" fmla="*/ 0 h 902"/>
                  <a:gd name="T72" fmla="*/ 0 w 100"/>
                  <a:gd name="T73" fmla="*/ 0 h 902"/>
                  <a:gd name="T74" fmla="*/ 0 w 100"/>
                  <a:gd name="T75" fmla="*/ 0 h 902"/>
                  <a:gd name="T76" fmla="*/ 0 w 100"/>
                  <a:gd name="T77" fmla="*/ 0 h 902"/>
                  <a:gd name="T78" fmla="*/ 0 w 100"/>
                  <a:gd name="T79" fmla="*/ 0 h 902"/>
                  <a:gd name="T80" fmla="*/ 0 w 100"/>
                  <a:gd name="T81" fmla="*/ 0 h 902"/>
                  <a:gd name="T82" fmla="*/ 0 w 100"/>
                  <a:gd name="T83" fmla="*/ 0 h 902"/>
                  <a:gd name="T84" fmla="*/ 0 w 100"/>
                  <a:gd name="T85" fmla="*/ 0 h 902"/>
                  <a:gd name="T86" fmla="*/ 0 w 100"/>
                  <a:gd name="T87" fmla="*/ 0 h 902"/>
                  <a:gd name="T88" fmla="*/ 0 w 100"/>
                  <a:gd name="T89" fmla="*/ 0 h 902"/>
                  <a:gd name="T90" fmla="*/ 0 w 100"/>
                  <a:gd name="T91" fmla="*/ 0 h 902"/>
                  <a:gd name="T92" fmla="*/ 0 w 100"/>
                  <a:gd name="T93" fmla="*/ 0 h 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902"/>
                  <a:gd name="T143" fmla="*/ 100 w 100"/>
                  <a:gd name="T144" fmla="*/ 902 h 9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902">
                    <a:moveTo>
                      <a:pt x="0" y="50"/>
                    </a:moveTo>
                    <a:lnTo>
                      <a:pt x="1" y="40"/>
                    </a:lnTo>
                    <a:lnTo>
                      <a:pt x="4" y="31"/>
                    </a:lnTo>
                    <a:lnTo>
                      <a:pt x="9" y="22"/>
                    </a:lnTo>
                    <a:lnTo>
                      <a:pt x="15" y="15"/>
                    </a:lnTo>
                    <a:lnTo>
                      <a:pt x="19" y="12"/>
                    </a:lnTo>
                    <a:lnTo>
                      <a:pt x="22" y="9"/>
                    </a:lnTo>
                    <a:lnTo>
                      <a:pt x="27" y="6"/>
                    </a:lnTo>
                    <a:lnTo>
                      <a:pt x="31" y="4"/>
                    </a:lnTo>
                    <a:lnTo>
                      <a:pt x="36" y="2"/>
                    </a:lnTo>
                    <a:lnTo>
                      <a:pt x="40" y="1"/>
                    </a:lnTo>
                    <a:lnTo>
                      <a:pt x="46" y="0"/>
                    </a:lnTo>
                    <a:lnTo>
                      <a:pt x="50" y="0"/>
                    </a:lnTo>
                    <a:lnTo>
                      <a:pt x="55" y="0"/>
                    </a:lnTo>
                    <a:lnTo>
                      <a:pt x="59" y="1"/>
                    </a:lnTo>
                    <a:lnTo>
                      <a:pt x="65" y="2"/>
                    </a:lnTo>
                    <a:lnTo>
                      <a:pt x="69" y="4"/>
                    </a:lnTo>
                    <a:lnTo>
                      <a:pt x="73" y="6"/>
                    </a:lnTo>
                    <a:lnTo>
                      <a:pt x="77" y="9"/>
                    </a:lnTo>
                    <a:lnTo>
                      <a:pt x="82" y="12"/>
                    </a:lnTo>
                    <a:lnTo>
                      <a:pt x="85" y="15"/>
                    </a:lnTo>
                    <a:lnTo>
                      <a:pt x="91" y="22"/>
                    </a:lnTo>
                    <a:lnTo>
                      <a:pt x="95" y="31"/>
                    </a:lnTo>
                    <a:lnTo>
                      <a:pt x="99" y="40"/>
                    </a:lnTo>
                    <a:lnTo>
                      <a:pt x="100" y="50"/>
                    </a:lnTo>
                    <a:lnTo>
                      <a:pt x="100" y="852"/>
                    </a:lnTo>
                    <a:lnTo>
                      <a:pt x="99" y="862"/>
                    </a:lnTo>
                    <a:lnTo>
                      <a:pt x="95" y="871"/>
                    </a:lnTo>
                    <a:lnTo>
                      <a:pt x="91" y="880"/>
                    </a:lnTo>
                    <a:lnTo>
                      <a:pt x="85" y="887"/>
                    </a:lnTo>
                    <a:lnTo>
                      <a:pt x="77" y="894"/>
                    </a:lnTo>
                    <a:lnTo>
                      <a:pt x="69" y="898"/>
                    </a:lnTo>
                    <a:lnTo>
                      <a:pt x="59" y="901"/>
                    </a:lnTo>
                    <a:lnTo>
                      <a:pt x="50" y="902"/>
                    </a:lnTo>
                    <a:lnTo>
                      <a:pt x="46" y="902"/>
                    </a:lnTo>
                    <a:lnTo>
                      <a:pt x="40" y="901"/>
                    </a:lnTo>
                    <a:lnTo>
                      <a:pt x="36" y="900"/>
                    </a:lnTo>
                    <a:lnTo>
                      <a:pt x="31" y="898"/>
                    </a:lnTo>
                    <a:lnTo>
                      <a:pt x="27" y="896"/>
                    </a:lnTo>
                    <a:lnTo>
                      <a:pt x="22" y="894"/>
                    </a:lnTo>
                    <a:lnTo>
                      <a:pt x="19" y="890"/>
                    </a:lnTo>
                    <a:lnTo>
                      <a:pt x="15" y="887"/>
                    </a:lnTo>
                    <a:lnTo>
                      <a:pt x="9" y="880"/>
                    </a:lnTo>
                    <a:lnTo>
                      <a:pt x="4" y="871"/>
                    </a:lnTo>
                    <a:lnTo>
                      <a:pt x="1" y="862"/>
                    </a:lnTo>
                    <a:lnTo>
                      <a:pt x="0" y="852"/>
                    </a:lnTo>
                    <a:lnTo>
                      <a:pt x="0" y="5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58" name="Freeform 227"/>
              <p:cNvSpPr>
                <a:spLocks/>
              </p:cNvSpPr>
              <p:nvPr/>
            </p:nvSpPr>
            <p:spPr bwMode="auto">
              <a:xfrm>
                <a:off x="1206" y="3085"/>
                <a:ext cx="277" cy="92"/>
              </a:xfrm>
              <a:custGeom>
                <a:avLst/>
                <a:gdLst>
                  <a:gd name="T0" fmla="*/ 0 w 830"/>
                  <a:gd name="T1" fmla="*/ 0 h 274"/>
                  <a:gd name="T2" fmla="*/ 0 w 830"/>
                  <a:gd name="T3" fmla="*/ 0 h 274"/>
                  <a:gd name="T4" fmla="*/ 0 w 830"/>
                  <a:gd name="T5" fmla="*/ 0 h 274"/>
                  <a:gd name="T6" fmla="*/ 0 w 830"/>
                  <a:gd name="T7" fmla="*/ 0 h 274"/>
                  <a:gd name="T8" fmla="*/ 0 w 830"/>
                  <a:gd name="T9" fmla="*/ 0 h 274"/>
                  <a:gd name="T10" fmla="*/ 0 w 830"/>
                  <a:gd name="T11" fmla="*/ 0 h 274"/>
                  <a:gd name="T12" fmla="*/ 0 w 830"/>
                  <a:gd name="T13" fmla="*/ 0 h 274"/>
                  <a:gd name="T14" fmla="*/ 0 w 830"/>
                  <a:gd name="T15" fmla="*/ 0 h 274"/>
                  <a:gd name="T16" fmla="*/ 0 w 830"/>
                  <a:gd name="T17" fmla="*/ 0 h 274"/>
                  <a:gd name="T18" fmla="*/ 0 w 830"/>
                  <a:gd name="T19" fmla="*/ 0 h 274"/>
                  <a:gd name="T20" fmla="*/ 0 w 830"/>
                  <a:gd name="T21" fmla="*/ 0 h 274"/>
                  <a:gd name="T22" fmla="*/ 0 w 830"/>
                  <a:gd name="T23" fmla="*/ 0 h 274"/>
                  <a:gd name="T24" fmla="*/ 0 w 830"/>
                  <a:gd name="T25" fmla="*/ 0 h 274"/>
                  <a:gd name="T26" fmla="*/ 0 w 830"/>
                  <a:gd name="T27" fmla="*/ 0 h 274"/>
                  <a:gd name="T28" fmla="*/ 0 w 830"/>
                  <a:gd name="T29" fmla="*/ 0 h 274"/>
                  <a:gd name="T30" fmla="*/ 0 w 830"/>
                  <a:gd name="T31" fmla="*/ 0 h 274"/>
                  <a:gd name="T32" fmla="*/ 0 w 830"/>
                  <a:gd name="T33" fmla="*/ 0 h 274"/>
                  <a:gd name="T34" fmla="*/ 0 w 830"/>
                  <a:gd name="T35" fmla="*/ 0 h 274"/>
                  <a:gd name="T36" fmla="*/ 0 w 830"/>
                  <a:gd name="T37" fmla="*/ 0 h 274"/>
                  <a:gd name="T38" fmla="*/ 0 w 830"/>
                  <a:gd name="T39" fmla="*/ 0 h 274"/>
                  <a:gd name="T40" fmla="*/ 0 w 830"/>
                  <a:gd name="T41" fmla="*/ 0 h 274"/>
                  <a:gd name="T42" fmla="*/ 0 w 830"/>
                  <a:gd name="T43" fmla="*/ 0 h 274"/>
                  <a:gd name="T44" fmla="*/ 0 w 830"/>
                  <a:gd name="T45" fmla="*/ 0 h 274"/>
                  <a:gd name="T46" fmla="*/ 0 w 830"/>
                  <a:gd name="T47" fmla="*/ 0 h 274"/>
                  <a:gd name="T48" fmla="*/ 0 w 830"/>
                  <a:gd name="T49" fmla="*/ 0 h 274"/>
                  <a:gd name="T50" fmla="*/ 0 w 830"/>
                  <a:gd name="T51" fmla="*/ 0 h 274"/>
                  <a:gd name="T52" fmla="*/ 0 w 830"/>
                  <a:gd name="T53" fmla="*/ 0 h 274"/>
                  <a:gd name="T54" fmla="*/ 0 w 830"/>
                  <a:gd name="T55" fmla="*/ 0 h 274"/>
                  <a:gd name="T56" fmla="*/ 0 w 830"/>
                  <a:gd name="T57" fmla="*/ 0 h 274"/>
                  <a:gd name="T58" fmla="*/ 0 w 830"/>
                  <a:gd name="T59" fmla="*/ 0 h 274"/>
                  <a:gd name="T60" fmla="*/ 0 w 830"/>
                  <a:gd name="T61" fmla="*/ 0 h 274"/>
                  <a:gd name="T62" fmla="*/ 0 w 830"/>
                  <a:gd name="T63" fmla="*/ 0 h 274"/>
                  <a:gd name="T64" fmla="*/ 0 w 830"/>
                  <a:gd name="T65" fmla="*/ 0 h 274"/>
                  <a:gd name="T66" fmla="*/ 0 w 830"/>
                  <a:gd name="T67" fmla="*/ 0 h 274"/>
                  <a:gd name="T68" fmla="*/ 0 w 830"/>
                  <a:gd name="T69" fmla="*/ 0 h 274"/>
                  <a:gd name="T70" fmla="*/ 0 w 830"/>
                  <a:gd name="T71" fmla="*/ 0 h 274"/>
                  <a:gd name="T72" fmla="*/ 0 w 830"/>
                  <a:gd name="T73" fmla="*/ 0 h 274"/>
                  <a:gd name="T74" fmla="*/ 0 w 830"/>
                  <a:gd name="T75" fmla="*/ 0 h 274"/>
                  <a:gd name="T76" fmla="*/ 0 w 830"/>
                  <a:gd name="T77" fmla="*/ 0 h 274"/>
                  <a:gd name="T78" fmla="*/ 0 w 830"/>
                  <a:gd name="T79" fmla="*/ 0 h 274"/>
                  <a:gd name="T80" fmla="*/ 0 w 830"/>
                  <a:gd name="T81" fmla="*/ 0 h 274"/>
                  <a:gd name="T82" fmla="*/ 0 w 830"/>
                  <a:gd name="T83" fmla="*/ 0 h 274"/>
                  <a:gd name="T84" fmla="*/ 0 w 830"/>
                  <a:gd name="T85" fmla="*/ 0 h 274"/>
                  <a:gd name="T86" fmla="*/ 0 w 830"/>
                  <a:gd name="T87" fmla="*/ 0 h 274"/>
                  <a:gd name="T88" fmla="*/ 0 w 830"/>
                  <a:gd name="T89" fmla="*/ 0 h 274"/>
                  <a:gd name="T90" fmla="*/ 0 w 830"/>
                  <a:gd name="T91" fmla="*/ 0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0"/>
                  <a:gd name="T139" fmla="*/ 0 h 274"/>
                  <a:gd name="T140" fmla="*/ 830 w 830"/>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0" h="274">
                    <a:moveTo>
                      <a:pt x="769" y="121"/>
                    </a:moveTo>
                    <a:lnTo>
                      <a:pt x="754" y="107"/>
                    </a:lnTo>
                    <a:lnTo>
                      <a:pt x="738" y="93"/>
                    </a:lnTo>
                    <a:lnTo>
                      <a:pt x="720" y="82"/>
                    </a:lnTo>
                    <a:lnTo>
                      <a:pt x="702" y="70"/>
                    </a:lnTo>
                    <a:lnTo>
                      <a:pt x="682" y="59"/>
                    </a:lnTo>
                    <a:lnTo>
                      <a:pt x="662" y="49"/>
                    </a:lnTo>
                    <a:lnTo>
                      <a:pt x="641" y="40"/>
                    </a:lnTo>
                    <a:lnTo>
                      <a:pt x="618" y="32"/>
                    </a:lnTo>
                    <a:lnTo>
                      <a:pt x="595" y="24"/>
                    </a:lnTo>
                    <a:lnTo>
                      <a:pt x="571" y="18"/>
                    </a:lnTo>
                    <a:lnTo>
                      <a:pt x="546" y="13"/>
                    </a:lnTo>
                    <a:lnTo>
                      <a:pt x="521" y="9"/>
                    </a:lnTo>
                    <a:lnTo>
                      <a:pt x="495" y="4"/>
                    </a:lnTo>
                    <a:lnTo>
                      <a:pt x="469" y="2"/>
                    </a:lnTo>
                    <a:lnTo>
                      <a:pt x="442" y="0"/>
                    </a:lnTo>
                    <a:lnTo>
                      <a:pt x="416" y="0"/>
                    </a:lnTo>
                    <a:lnTo>
                      <a:pt x="373" y="1"/>
                    </a:lnTo>
                    <a:lnTo>
                      <a:pt x="332" y="5"/>
                    </a:lnTo>
                    <a:lnTo>
                      <a:pt x="293" y="12"/>
                    </a:lnTo>
                    <a:lnTo>
                      <a:pt x="255" y="20"/>
                    </a:lnTo>
                    <a:lnTo>
                      <a:pt x="218" y="31"/>
                    </a:lnTo>
                    <a:lnTo>
                      <a:pt x="184" y="44"/>
                    </a:lnTo>
                    <a:lnTo>
                      <a:pt x="152" y="58"/>
                    </a:lnTo>
                    <a:lnTo>
                      <a:pt x="122" y="75"/>
                    </a:lnTo>
                    <a:lnTo>
                      <a:pt x="96" y="93"/>
                    </a:lnTo>
                    <a:lnTo>
                      <a:pt x="71" y="114"/>
                    </a:lnTo>
                    <a:lnTo>
                      <a:pt x="50" y="134"/>
                    </a:lnTo>
                    <a:lnTo>
                      <a:pt x="33" y="157"/>
                    </a:lnTo>
                    <a:lnTo>
                      <a:pt x="19" y="180"/>
                    </a:lnTo>
                    <a:lnTo>
                      <a:pt x="9" y="205"/>
                    </a:lnTo>
                    <a:lnTo>
                      <a:pt x="2" y="230"/>
                    </a:lnTo>
                    <a:lnTo>
                      <a:pt x="0" y="257"/>
                    </a:lnTo>
                    <a:lnTo>
                      <a:pt x="0" y="274"/>
                    </a:lnTo>
                    <a:lnTo>
                      <a:pt x="17" y="274"/>
                    </a:lnTo>
                    <a:lnTo>
                      <a:pt x="813" y="274"/>
                    </a:lnTo>
                    <a:lnTo>
                      <a:pt x="830" y="274"/>
                    </a:lnTo>
                    <a:lnTo>
                      <a:pt x="830" y="257"/>
                    </a:lnTo>
                    <a:lnTo>
                      <a:pt x="829" y="239"/>
                    </a:lnTo>
                    <a:lnTo>
                      <a:pt x="826" y="221"/>
                    </a:lnTo>
                    <a:lnTo>
                      <a:pt x="822" y="204"/>
                    </a:lnTo>
                    <a:lnTo>
                      <a:pt x="814" y="186"/>
                    </a:lnTo>
                    <a:lnTo>
                      <a:pt x="806" y="169"/>
                    </a:lnTo>
                    <a:lnTo>
                      <a:pt x="795" y="153"/>
                    </a:lnTo>
                    <a:lnTo>
                      <a:pt x="783" y="137"/>
                    </a:lnTo>
                    <a:lnTo>
                      <a:pt x="769" y="12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59" name="Freeform 228"/>
              <p:cNvSpPr>
                <a:spLocks/>
              </p:cNvSpPr>
              <p:nvPr/>
            </p:nvSpPr>
            <p:spPr bwMode="auto">
              <a:xfrm>
                <a:off x="1218" y="3096"/>
                <a:ext cx="253" cy="70"/>
              </a:xfrm>
              <a:custGeom>
                <a:avLst/>
                <a:gdLst>
                  <a:gd name="T0" fmla="*/ 0 w 761"/>
                  <a:gd name="T1" fmla="*/ 0 h 208"/>
                  <a:gd name="T2" fmla="*/ 0 w 761"/>
                  <a:gd name="T3" fmla="*/ 0 h 208"/>
                  <a:gd name="T4" fmla="*/ 0 w 761"/>
                  <a:gd name="T5" fmla="*/ 0 h 208"/>
                  <a:gd name="T6" fmla="*/ 0 w 761"/>
                  <a:gd name="T7" fmla="*/ 0 h 208"/>
                  <a:gd name="T8" fmla="*/ 0 w 761"/>
                  <a:gd name="T9" fmla="*/ 0 h 208"/>
                  <a:gd name="T10" fmla="*/ 0 w 761"/>
                  <a:gd name="T11" fmla="*/ 0 h 208"/>
                  <a:gd name="T12" fmla="*/ 0 w 761"/>
                  <a:gd name="T13" fmla="*/ 0 h 208"/>
                  <a:gd name="T14" fmla="*/ 0 w 761"/>
                  <a:gd name="T15" fmla="*/ 0 h 208"/>
                  <a:gd name="T16" fmla="*/ 0 w 761"/>
                  <a:gd name="T17" fmla="*/ 0 h 208"/>
                  <a:gd name="T18" fmla="*/ 0 w 761"/>
                  <a:gd name="T19" fmla="*/ 0 h 208"/>
                  <a:gd name="T20" fmla="*/ 0 w 761"/>
                  <a:gd name="T21" fmla="*/ 0 h 208"/>
                  <a:gd name="T22" fmla="*/ 0 w 761"/>
                  <a:gd name="T23" fmla="*/ 0 h 208"/>
                  <a:gd name="T24" fmla="*/ 0 w 761"/>
                  <a:gd name="T25" fmla="*/ 0 h 208"/>
                  <a:gd name="T26" fmla="*/ 0 w 761"/>
                  <a:gd name="T27" fmla="*/ 0 h 208"/>
                  <a:gd name="T28" fmla="*/ 0 w 761"/>
                  <a:gd name="T29" fmla="*/ 0 h 208"/>
                  <a:gd name="T30" fmla="*/ 0 w 761"/>
                  <a:gd name="T31" fmla="*/ 0 h 208"/>
                  <a:gd name="T32" fmla="*/ 0 w 761"/>
                  <a:gd name="T33" fmla="*/ 0 h 208"/>
                  <a:gd name="T34" fmla="*/ 0 w 761"/>
                  <a:gd name="T35" fmla="*/ 0 h 208"/>
                  <a:gd name="T36" fmla="*/ 0 w 761"/>
                  <a:gd name="T37" fmla="*/ 0 h 208"/>
                  <a:gd name="T38" fmla="*/ 0 w 761"/>
                  <a:gd name="T39" fmla="*/ 0 h 208"/>
                  <a:gd name="T40" fmla="*/ 0 w 761"/>
                  <a:gd name="T41" fmla="*/ 0 h 208"/>
                  <a:gd name="T42" fmla="*/ 0 w 761"/>
                  <a:gd name="T43" fmla="*/ 0 h 208"/>
                  <a:gd name="T44" fmla="*/ 0 w 761"/>
                  <a:gd name="T45" fmla="*/ 0 h 208"/>
                  <a:gd name="T46" fmla="*/ 0 w 761"/>
                  <a:gd name="T47" fmla="*/ 0 h 208"/>
                  <a:gd name="T48" fmla="*/ 0 w 761"/>
                  <a:gd name="T49" fmla="*/ 0 h 208"/>
                  <a:gd name="T50" fmla="*/ 0 w 761"/>
                  <a:gd name="T51" fmla="*/ 0 h 208"/>
                  <a:gd name="T52" fmla="*/ 0 w 761"/>
                  <a:gd name="T53" fmla="*/ 0 h 208"/>
                  <a:gd name="T54" fmla="*/ 0 w 761"/>
                  <a:gd name="T55" fmla="*/ 0 h 208"/>
                  <a:gd name="T56" fmla="*/ 0 w 761"/>
                  <a:gd name="T57" fmla="*/ 0 h 208"/>
                  <a:gd name="T58" fmla="*/ 0 w 761"/>
                  <a:gd name="T59" fmla="*/ 0 h 208"/>
                  <a:gd name="T60" fmla="*/ 0 w 761"/>
                  <a:gd name="T61" fmla="*/ 0 h 208"/>
                  <a:gd name="T62" fmla="*/ 0 w 761"/>
                  <a:gd name="T63" fmla="*/ 0 h 208"/>
                  <a:gd name="T64" fmla="*/ 0 w 761"/>
                  <a:gd name="T65" fmla="*/ 0 h 208"/>
                  <a:gd name="T66" fmla="*/ 0 w 761"/>
                  <a:gd name="T67" fmla="*/ 0 h 208"/>
                  <a:gd name="T68" fmla="*/ 0 w 761"/>
                  <a:gd name="T69" fmla="*/ 0 h 208"/>
                  <a:gd name="T70" fmla="*/ 0 w 761"/>
                  <a:gd name="T71" fmla="*/ 0 h 208"/>
                  <a:gd name="T72" fmla="*/ 0 w 761"/>
                  <a:gd name="T73" fmla="*/ 0 h 208"/>
                  <a:gd name="T74" fmla="*/ 0 w 761"/>
                  <a:gd name="T75" fmla="*/ 0 h 208"/>
                  <a:gd name="T76" fmla="*/ 0 w 761"/>
                  <a:gd name="T77" fmla="*/ 0 h 208"/>
                  <a:gd name="T78" fmla="*/ 0 w 761"/>
                  <a:gd name="T79" fmla="*/ 0 h 208"/>
                  <a:gd name="T80" fmla="*/ 0 w 761"/>
                  <a:gd name="T81" fmla="*/ 0 h 208"/>
                  <a:gd name="T82" fmla="*/ 0 w 761"/>
                  <a:gd name="T83" fmla="*/ 0 h 208"/>
                  <a:gd name="T84" fmla="*/ 0 w 761"/>
                  <a:gd name="T85" fmla="*/ 0 h 208"/>
                  <a:gd name="T86" fmla="*/ 0 w 761"/>
                  <a:gd name="T87" fmla="*/ 0 h 208"/>
                  <a:gd name="T88" fmla="*/ 0 w 761"/>
                  <a:gd name="T89" fmla="*/ 0 h 208"/>
                  <a:gd name="T90" fmla="*/ 0 w 761"/>
                  <a:gd name="T91" fmla="*/ 0 h 208"/>
                  <a:gd name="T92" fmla="*/ 0 w 761"/>
                  <a:gd name="T93" fmla="*/ 0 h 208"/>
                  <a:gd name="T94" fmla="*/ 0 w 761"/>
                  <a:gd name="T95" fmla="*/ 0 h 208"/>
                  <a:gd name="T96" fmla="*/ 0 w 761"/>
                  <a:gd name="T97" fmla="*/ 0 h 208"/>
                  <a:gd name="T98" fmla="*/ 0 w 761"/>
                  <a:gd name="T99" fmla="*/ 0 h 2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61"/>
                  <a:gd name="T151" fmla="*/ 0 h 208"/>
                  <a:gd name="T152" fmla="*/ 761 w 761"/>
                  <a:gd name="T153" fmla="*/ 208 h 2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61" h="208">
                    <a:moveTo>
                      <a:pt x="51" y="111"/>
                    </a:moveTo>
                    <a:lnTo>
                      <a:pt x="65" y="99"/>
                    </a:lnTo>
                    <a:lnTo>
                      <a:pt x="80" y="87"/>
                    </a:lnTo>
                    <a:lnTo>
                      <a:pt x="96" y="75"/>
                    </a:lnTo>
                    <a:lnTo>
                      <a:pt x="113" y="65"/>
                    </a:lnTo>
                    <a:lnTo>
                      <a:pt x="131" y="55"/>
                    </a:lnTo>
                    <a:lnTo>
                      <a:pt x="150" y="46"/>
                    </a:lnTo>
                    <a:lnTo>
                      <a:pt x="170" y="37"/>
                    </a:lnTo>
                    <a:lnTo>
                      <a:pt x="191" y="30"/>
                    </a:lnTo>
                    <a:lnTo>
                      <a:pt x="213" y="23"/>
                    </a:lnTo>
                    <a:lnTo>
                      <a:pt x="236" y="17"/>
                    </a:lnTo>
                    <a:lnTo>
                      <a:pt x="259" y="12"/>
                    </a:lnTo>
                    <a:lnTo>
                      <a:pt x="282" y="7"/>
                    </a:lnTo>
                    <a:lnTo>
                      <a:pt x="307" y="4"/>
                    </a:lnTo>
                    <a:lnTo>
                      <a:pt x="331" y="2"/>
                    </a:lnTo>
                    <a:lnTo>
                      <a:pt x="355" y="0"/>
                    </a:lnTo>
                    <a:lnTo>
                      <a:pt x="381" y="0"/>
                    </a:lnTo>
                    <a:lnTo>
                      <a:pt x="406" y="0"/>
                    </a:lnTo>
                    <a:lnTo>
                      <a:pt x="431" y="2"/>
                    </a:lnTo>
                    <a:lnTo>
                      <a:pt x="455" y="4"/>
                    </a:lnTo>
                    <a:lnTo>
                      <a:pt x="478" y="7"/>
                    </a:lnTo>
                    <a:lnTo>
                      <a:pt x="503" y="12"/>
                    </a:lnTo>
                    <a:lnTo>
                      <a:pt x="525" y="17"/>
                    </a:lnTo>
                    <a:lnTo>
                      <a:pt x="547" y="23"/>
                    </a:lnTo>
                    <a:lnTo>
                      <a:pt x="570" y="30"/>
                    </a:lnTo>
                    <a:lnTo>
                      <a:pt x="591" y="37"/>
                    </a:lnTo>
                    <a:lnTo>
                      <a:pt x="611" y="46"/>
                    </a:lnTo>
                    <a:lnTo>
                      <a:pt x="630" y="55"/>
                    </a:lnTo>
                    <a:lnTo>
                      <a:pt x="648" y="65"/>
                    </a:lnTo>
                    <a:lnTo>
                      <a:pt x="665" y="75"/>
                    </a:lnTo>
                    <a:lnTo>
                      <a:pt x="681" y="87"/>
                    </a:lnTo>
                    <a:lnTo>
                      <a:pt x="696" y="99"/>
                    </a:lnTo>
                    <a:lnTo>
                      <a:pt x="709" y="111"/>
                    </a:lnTo>
                    <a:lnTo>
                      <a:pt x="720" y="123"/>
                    </a:lnTo>
                    <a:lnTo>
                      <a:pt x="730" y="135"/>
                    </a:lnTo>
                    <a:lnTo>
                      <a:pt x="737" y="146"/>
                    </a:lnTo>
                    <a:lnTo>
                      <a:pt x="744" y="158"/>
                    </a:lnTo>
                    <a:lnTo>
                      <a:pt x="751" y="171"/>
                    </a:lnTo>
                    <a:lnTo>
                      <a:pt x="755" y="182"/>
                    </a:lnTo>
                    <a:lnTo>
                      <a:pt x="759" y="195"/>
                    </a:lnTo>
                    <a:lnTo>
                      <a:pt x="761" y="208"/>
                    </a:lnTo>
                    <a:lnTo>
                      <a:pt x="0" y="208"/>
                    </a:lnTo>
                    <a:lnTo>
                      <a:pt x="2" y="195"/>
                    </a:lnTo>
                    <a:lnTo>
                      <a:pt x="6" y="182"/>
                    </a:lnTo>
                    <a:lnTo>
                      <a:pt x="11" y="171"/>
                    </a:lnTo>
                    <a:lnTo>
                      <a:pt x="16" y="158"/>
                    </a:lnTo>
                    <a:lnTo>
                      <a:pt x="24" y="146"/>
                    </a:lnTo>
                    <a:lnTo>
                      <a:pt x="31" y="135"/>
                    </a:lnTo>
                    <a:lnTo>
                      <a:pt x="41" y="123"/>
                    </a:lnTo>
                    <a:lnTo>
                      <a:pt x="51" y="111"/>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60" name="Freeform 229"/>
              <p:cNvSpPr>
                <a:spLocks/>
              </p:cNvSpPr>
              <p:nvPr/>
            </p:nvSpPr>
            <p:spPr bwMode="auto">
              <a:xfrm>
                <a:off x="1353" y="3103"/>
                <a:ext cx="98" cy="56"/>
              </a:xfrm>
              <a:custGeom>
                <a:avLst/>
                <a:gdLst>
                  <a:gd name="T0" fmla="*/ 0 w 293"/>
                  <a:gd name="T1" fmla="*/ 0 h 167"/>
                  <a:gd name="T2" fmla="*/ 0 w 293"/>
                  <a:gd name="T3" fmla="*/ 0 h 167"/>
                  <a:gd name="T4" fmla="*/ 0 w 293"/>
                  <a:gd name="T5" fmla="*/ 0 h 167"/>
                  <a:gd name="T6" fmla="*/ 0 w 293"/>
                  <a:gd name="T7" fmla="*/ 0 h 167"/>
                  <a:gd name="T8" fmla="*/ 0 w 293"/>
                  <a:gd name="T9" fmla="*/ 0 h 167"/>
                  <a:gd name="T10" fmla="*/ 0 w 293"/>
                  <a:gd name="T11" fmla="*/ 0 h 167"/>
                  <a:gd name="T12" fmla="*/ 0 w 293"/>
                  <a:gd name="T13" fmla="*/ 0 h 167"/>
                  <a:gd name="T14" fmla="*/ 0 w 293"/>
                  <a:gd name="T15" fmla="*/ 0 h 167"/>
                  <a:gd name="T16" fmla="*/ 0 w 293"/>
                  <a:gd name="T17" fmla="*/ 0 h 167"/>
                  <a:gd name="T18" fmla="*/ 0 w 293"/>
                  <a:gd name="T19" fmla="*/ 0 h 167"/>
                  <a:gd name="T20" fmla="*/ 0 w 293"/>
                  <a:gd name="T21" fmla="*/ 0 h 167"/>
                  <a:gd name="T22" fmla="*/ 0 w 293"/>
                  <a:gd name="T23" fmla="*/ 0 h 167"/>
                  <a:gd name="T24" fmla="*/ 0 w 293"/>
                  <a:gd name="T25" fmla="*/ 0 h 167"/>
                  <a:gd name="T26" fmla="*/ 0 w 293"/>
                  <a:gd name="T27" fmla="*/ 0 h 167"/>
                  <a:gd name="T28" fmla="*/ 0 w 293"/>
                  <a:gd name="T29" fmla="*/ 0 h 167"/>
                  <a:gd name="T30" fmla="*/ 0 w 293"/>
                  <a:gd name="T31" fmla="*/ 0 h 167"/>
                  <a:gd name="T32" fmla="*/ 0 w 293"/>
                  <a:gd name="T33" fmla="*/ 0 h 167"/>
                  <a:gd name="T34" fmla="*/ 0 w 293"/>
                  <a:gd name="T35" fmla="*/ 0 h 167"/>
                  <a:gd name="T36" fmla="*/ 0 w 293"/>
                  <a:gd name="T37" fmla="*/ 0 h 167"/>
                  <a:gd name="T38" fmla="*/ 0 w 293"/>
                  <a:gd name="T39" fmla="*/ 0 h 167"/>
                  <a:gd name="T40" fmla="*/ 0 w 293"/>
                  <a:gd name="T41" fmla="*/ 0 h 167"/>
                  <a:gd name="T42" fmla="*/ 0 w 293"/>
                  <a:gd name="T43" fmla="*/ 0 h 167"/>
                  <a:gd name="T44" fmla="*/ 0 w 293"/>
                  <a:gd name="T45" fmla="*/ 0 h 167"/>
                  <a:gd name="T46" fmla="*/ 0 w 293"/>
                  <a:gd name="T47" fmla="*/ 0 h 167"/>
                  <a:gd name="T48" fmla="*/ 0 w 293"/>
                  <a:gd name="T49" fmla="*/ 0 h 167"/>
                  <a:gd name="T50" fmla="*/ 0 w 293"/>
                  <a:gd name="T51" fmla="*/ 0 h 167"/>
                  <a:gd name="T52" fmla="*/ 0 w 293"/>
                  <a:gd name="T53" fmla="*/ 0 h 167"/>
                  <a:gd name="T54" fmla="*/ 0 w 293"/>
                  <a:gd name="T55" fmla="*/ 0 h 167"/>
                  <a:gd name="T56" fmla="*/ 0 w 293"/>
                  <a:gd name="T57" fmla="*/ 0 h 167"/>
                  <a:gd name="T58" fmla="*/ 0 w 293"/>
                  <a:gd name="T59" fmla="*/ 0 h 167"/>
                  <a:gd name="T60" fmla="*/ 0 w 293"/>
                  <a:gd name="T61" fmla="*/ 0 h 167"/>
                  <a:gd name="T62" fmla="*/ 0 w 293"/>
                  <a:gd name="T63" fmla="*/ 0 h 167"/>
                  <a:gd name="T64" fmla="*/ 0 w 293"/>
                  <a:gd name="T65" fmla="*/ 0 h 167"/>
                  <a:gd name="T66" fmla="*/ 0 w 293"/>
                  <a:gd name="T67" fmla="*/ 0 h 167"/>
                  <a:gd name="T68" fmla="*/ 0 w 293"/>
                  <a:gd name="T69" fmla="*/ 0 h 167"/>
                  <a:gd name="T70" fmla="*/ 0 w 293"/>
                  <a:gd name="T71" fmla="*/ 0 h 167"/>
                  <a:gd name="T72" fmla="*/ 0 w 293"/>
                  <a:gd name="T73" fmla="*/ 0 h 167"/>
                  <a:gd name="T74" fmla="*/ 0 w 293"/>
                  <a:gd name="T75" fmla="*/ 0 h 167"/>
                  <a:gd name="T76" fmla="*/ 0 w 293"/>
                  <a:gd name="T77" fmla="*/ 0 h 167"/>
                  <a:gd name="T78" fmla="*/ 0 w 293"/>
                  <a:gd name="T79" fmla="*/ 0 h 167"/>
                  <a:gd name="T80" fmla="*/ 0 w 293"/>
                  <a:gd name="T81" fmla="*/ 0 h 167"/>
                  <a:gd name="T82" fmla="*/ 0 w 293"/>
                  <a:gd name="T83" fmla="*/ 0 h 167"/>
                  <a:gd name="T84" fmla="*/ 0 w 293"/>
                  <a:gd name="T85" fmla="*/ 0 h 167"/>
                  <a:gd name="T86" fmla="*/ 0 w 293"/>
                  <a:gd name="T87" fmla="*/ 0 h 167"/>
                  <a:gd name="T88" fmla="*/ 0 w 293"/>
                  <a:gd name="T89" fmla="*/ 0 h 167"/>
                  <a:gd name="T90" fmla="*/ 0 w 293"/>
                  <a:gd name="T91" fmla="*/ 0 h 167"/>
                  <a:gd name="T92" fmla="*/ 0 w 293"/>
                  <a:gd name="T93" fmla="*/ 0 h 167"/>
                  <a:gd name="T94" fmla="*/ 0 w 293"/>
                  <a:gd name="T95" fmla="*/ 0 h 167"/>
                  <a:gd name="T96" fmla="*/ 0 w 293"/>
                  <a:gd name="T97" fmla="*/ 0 h 167"/>
                  <a:gd name="T98" fmla="*/ 0 w 293"/>
                  <a:gd name="T99" fmla="*/ 0 h 1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3"/>
                  <a:gd name="T151" fmla="*/ 0 h 167"/>
                  <a:gd name="T152" fmla="*/ 293 w 293"/>
                  <a:gd name="T153" fmla="*/ 167 h 1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3" h="167">
                    <a:moveTo>
                      <a:pt x="11" y="3"/>
                    </a:moveTo>
                    <a:lnTo>
                      <a:pt x="30" y="10"/>
                    </a:lnTo>
                    <a:lnTo>
                      <a:pt x="49" y="16"/>
                    </a:lnTo>
                    <a:lnTo>
                      <a:pt x="67" y="23"/>
                    </a:lnTo>
                    <a:lnTo>
                      <a:pt x="85" y="31"/>
                    </a:lnTo>
                    <a:lnTo>
                      <a:pt x="102" y="39"/>
                    </a:lnTo>
                    <a:lnTo>
                      <a:pt x="118" y="49"/>
                    </a:lnTo>
                    <a:lnTo>
                      <a:pt x="135" y="58"/>
                    </a:lnTo>
                    <a:lnTo>
                      <a:pt x="150" y="68"/>
                    </a:lnTo>
                    <a:lnTo>
                      <a:pt x="165" y="79"/>
                    </a:lnTo>
                    <a:lnTo>
                      <a:pt x="177" y="89"/>
                    </a:lnTo>
                    <a:lnTo>
                      <a:pt x="190" y="101"/>
                    </a:lnTo>
                    <a:lnTo>
                      <a:pt x="203" y="112"/>
                    </a:lnTo>
                    <a:lnTo>
                      <a:pt x="213" y="124"/>
                    </a:lnTo>
                    <a:lnTo>
                      <a:pt x="223" y="136"/>
                    </a:lnTo>
                    <a:lnTo>
                      <a:pt x="232" y="149"/>
                    </a:lnTo>
                    <a:lnTo>
                      <a:pt x="240" y="161"/>
                    </a:lnTo>
                    <a:lnTo>
                      <a:pt x="241" y="162"/>
                    </a:lnTo>
                    <a:lnTo>
                      <a:pt x="241" y="163"/>
                    </a:lnTo>
                    <a:lnTo>
                      <a:pt x="241" y="165"/>
                    </a:lnTo>
                    <a:lnTo>
                      <a:pt x="242" y="167"/>
                    </a:lnTo>
                    <a:lnTo>
                      <a:pt x="293" y="167"/>
                    </a:lnTo>
                    <a:lnTo>
                      <a:pt x="291" y="157"/>
                    </a:lnTo>
                    <a:lnTo>
                      <a:pt x="288" y="146"/>
                    </a:lnTo>
                    <a:lnTo>
                      <a:pt x="284" y="137"/>
                    </a:lnTo>
                    <a:lnTo>
                      <a:pt x="279" y="127"/>
                    </a:lnTo>
                    <a:lnTo>
                      <a:pt x="274" y="118"/>
                    </a:lnTo>
                    <a:lnTo>
                      <a:pt x="267" y="108"/>
                    </a:lnTo>
                    <a:lnTo>
                      <a:pt x="260" y="99"/>
                    </a:lnTo>
                    <a:lnTo>
                      <a:pt x="252" y="90"/>
                    </a:lnTo>
                    <a:lnTo>
                      <a:pt x="241" y="81"/>
                    </a:lnTo>
                    <a:lnTo>
                      <a:pt x="229" y="71"/>
                    </a:lnTo>
                    <a:lnTo>
                      <a:pt x="218" y="62"/>
                    </a:lnTo>
                    <a:lnTo>
                      <a:pt x="204" y="54"/>
                    </a:lnTo>
                    <a:lnTo>
                      <a:pt x="190" y="46"/>
                    </a:lnTo>
                    <a:lnTo>
                      <a:pt x="175" y="38"/>
                    </a:lnTo>
                    <a:lnTo>
                      <a:pt x="160" y="32"/>
                    </a:lnTo>
                    <a:lnTo>
                      <a:pt x="145" y="26"/>
                    </a:lnTo>
                    <a:lnTo>
                      <a:pt x="128" y="20"/>
                    </a:lnTo>
                    <a:lnTo>
                      <a:pt x="111" y="16"/>
                    </a:lnTo>
                    <a:lnTo>
                      <a:pt x="93" y="12"/>
                    </a:lnTo>
                    <a:lnTo>
                      <a:pt x="76" y="8"/>
                    </a:lnTo>
                    <a:lnTo>
                      <a:pt x="57" y="5"/>
                    </a:lnTo>
                    <a:lnTo>
                      <a:pt x="39" y="2"/>
                    </a:lnTo>
                    <a:lnTo>
                      <a:pt x="19" y="1"/>
                    </a:lnTo>
                    <a:lnTo>
                      <a:pt x="0" y="0"/>
                    </a:lnTo>
                    <a:lnTo>
                      <a:pt x="2" y="1"/>
                    </a:lnTo>
                    <a:lnTo>
                      <a:pt x="6" y="1"/>
                    </a:lnTo>
                    <a:lnTo>
                      <a:pt x="9" y="2"/>
                    </a:lnTo>
                    <a:lnTo>
                      <a:pt x="11" y="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61" name="Freeform 230"/>
              <p:cNvSpPr>
                <a:spLocks/>
              </p:cNvSpPr>
              <p:nvPr/>
            </p:nvSpPr>
            <p:spPr bwMode="auto">
              <a:xfrm>
                <a:off x="1208" y="2967"/>
                <a:ext cx="49" cy="75"/>
              </a:xfrm>
              <a:custGeom>
                <a:avLst/>
                <a:gdLst>
                  <a:gd name="T0" fmla="*/ 0 w 145"/>
                  <a:gd name="T1" fmla="*/ 0 h 223"/>
                  <a:gd name="T2" fmla="*/ 0 w 145"/>
                  <a:gd name="T3" fmla="*/ 0 h 223"/>
                  <a:gd name="T4" fmla="*/ 0 w 145"/>
                  <a:gd name="T5" fmla="*/ 0 h 223"/>
                  <a:gd name="T6" fmla="*/ 0 w 145"/>
                  <a:gd name="T7" fmla="*/ 0 h 223"/>
                  <a:gd name="T8" fmla="*/ 0 w 145"/>
                  <a:gd name="T9" fmla="*/ 0 h 223"/>
                  <a:gd name="T10" fmla="*/ 0 w 145"/>
                  <a:gd name="T11" fmla="*/ 0 h 223"/>
                  <a:gd name="T12" fmla="*/ 0 w 145"/>
                  <a:gd name="T13" fmla="*/ 0 h 223"/>
                  <a:gd name="T14" fmla="*/ 0 w 145"/>
                  <a:gd name="T15" fmla="*/ 0 h 223"/>
                  <a:gd name="T16" fmla="*/ 0 w 145"/>
                  <a:gd name="T17" fmla="*/ 0 h 223"/>
                  <a:gd name="T18" fmla="*/ 0 w 145"/>
                  <a:gd name="T19" fmla="*/ 0 h 223"/>
                  <a:gd name="T20" fmla="*/ 0 w 145"/>
                  <a:gd name="T21" fmla="*/ 0 h 223"/>
                  <a:gd name="T22" fmla="*/ 0 w 145"/>
                  <a:gd name="T23" fmla="*/ 0 h 223"/>
                  <a:gd name="T24" fmla="*/ 0 w 145"/>
                  <a:gd name="T25" fmla="*/ 0 h 223"/>
                  <a:gd name="T26" fmla="*/ 0 w 145"/>
                  <a:gd name="T27" fmla="*/ 0 h 223"/>
                  <a:gd name="T28" fmla="*/ 0 w 145"/>
                  <a:gd name="T29" fmla="*/ 0 h 223"/>
                  <a:gd name="T30" fmla="*/ 0 w 145"/>
                  <a:gd name="T31" fmla="*/ 0 h 223"/>
                  <a:gd name="T32" fmla="*/ 0 w 145"/>
                  <a:gd name="T33" fmla="*/ 0 h 223"/>
                  <a:gd name="T34" fmla="*/ 0 w 145"/>
                  <a:gd name="T35" fmla="*/ 0 h 223"/>
                  <a:gd name="T36" fmla="*/ 0 w 145"/>
                  <a:gd name="T37" fmla="*/ 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3"/>
                  <a:gd name="T59" fmla="*/ 145 w 145"/>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3">
                    <a:moveTo>
                      <a:pt x="91" y="9"/>
                    </a:moveTo>
                    <a:lnTo>
                      <a:pt x="94" y="39"/>
                    </a:lnTo>
                    <a:lnTo>
                      <a:pt x="92" y="69"/>
                    </a:lnTo>
                    <a:lnTo>
                      <a:pt x="86" y="99"/>
                    </a:lnTo>
                    <a:lnTo>
                      <a:pt x="76" y="127"/>
                    </a:lnTo>
                    <a:lnTo>
                      <a:pt x="62" y="154"/>
                    </a:lnTo>
                    <a:lnTo>
                      <a:pt x="44" y="179"/>
                    </a:lnTo>
                    <a:lnTo>
                      <a:pt x="24" y="203"/>
                    </a:lnTo>
                    <a:lnTo>
                      <a:pt x="0" y="223"/>
                    </a:lnTo>
                    <a:lnTo>
                      <a:pt x="33" y="207"/>
                    </a:lnTo>
                    <a:lnTo>
                      <a:pt x="62" y="186"/>
                    </a:lnTo>
                    <a:lnTo>
                      <a:pt x="89" y="161"/>
                    </a:lnTo>
                    <a:lnTo>
                      <a:pt x="110" y="134"/>
                    </a:lnTo>
                    <a:lnTo>
                      <a:pt x="127" y="103"/>
                    </a:lnTo>
                    <a:lnTo>
                      <a:pt x="139" y="70"/>
                    </a:lnTo>
                    <a:lnTo>
                      <a:pt x="145" y="36"/>
                    </a:lnTo>
                    <a:lnTo>
                      <a:pt x="145" y="0"/>
                    </a:lnTo>
                    <a:lnTo>
                      <a:pt x="124" y="2"/>
                    </a:lnTo>
                    <a:lnTo>
                      <a:pt x="91"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62" name="Freeform 231"/>
              <p:cNvSpPr>
                <a:spLocks/>
              </p:cNvSpPr>
              <p:nvPr/>
            </p:nvSpPr>
            <p:spPr bwMode="auto">
              <a:xfrm>
                <a:off x="1284" y="3147"/>
                <a:ext cx="167" cy="12"/>
              </a:xfrm>
              <a:custGeom>
                <a:avLst/>
                <a:gdLst>
                  <a:gd name="T0" fmla="*/ 0 w 501"/>
                  <a:gd name="T1" fmla="*/ 0 h 34"/>
                  <a:gd name="T2" fmla="*/ 0 w 501"/>
                  <a:gd name="T3" fmla="*/ 0 h 34"/>
                  <a:gd name="T4" fmla="*/ 0 w 501"/>
                  <a:gd name="T5" fmla="*/ 0 h 34"/>
                  <a:gd name="T6" fmla="*/ 0 w 501"/>
                  <a:gd name="T7" fmla="*/ 0 h 34"/>
                  <a:gd name="T8" fmla="*/ 0 60000 65536"/>
                  <a:gd name="T9" fmla="*/ 0 60000 65536"/>
                  <a:gd name="T10" fmla="*/ 0 60000 65536"/>
                  <a:gd name="T11" fmla="*/ 0 60000 65536"/>
                  <a:gd name="T12" fmla="*/ 0 w 501"/>
                  <a:gd name="T13" fmla="*/ 0 h 34"/>
                  <a:gd name="T14" fmla="*/ 501 w 501"/>
                  <a:gd name="T15" fmla="*/ 34 h 34"/>
                </a:gdLst>
                <a:ahLst/>
                <a:cxnLst>
                  <a:cxn ang="T8">
                    <a:pos x="T0" y="T1"/>
                  </a:cxn>
                  <a:cxn ang="T9">
                    <a:pos x="T2" y="T3"/>
                  </a:cxn>
                  <a:cxn ang="T10">
                    <a:pos x="T4" y="T5"/>
                  </a:cxn>
                  <a:cxn ang="T11">
                    <a:pos x="T6" y="T7"/>
                  </a:cxn>
                </a:cxnLst>
                <a:rect l="T12" t="T13" r="T14" b="T15"/>
                <a:pathLst>
                  <a:path w="501" h="34">
                    <a:moveTo>
                      <a:pt x="501" y="34"/>
                    </a:moveTo>
                    <a:lnTo>
                      <a:pt x="0" y="34"/>
                    </a:lnTo>
                    <a:lnTo>
                      <a:pt x="456" y="0"/>
                    </a:lnTo>
                    <a:lnTo>
                      <a:pt x="501"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63" name="Freeform 232"/>
              <p:cNvSpPr>
                <a:spLocks/>
              </p:cNvSpPr>
              <p:nvPr/>
            </p:nvSpPr>
            <p:spPr bwMode="auto">
              <a:xfrm>
                <a:off x="1149" y="2967"/>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7"/>
                    </a:lnTo>
                    <a:lnTo>
                      <a:pt x="32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64" name="Freeform 233"/>
              <p:cNvSpPr>
                <a:spLocks/>
              </p:cNvSpPr>
              <p:nvPr/>
            </p:nvSpPr>
            <p:spPr bwMode="auto">
              <a:xfrm>
                <a:off x="1556" y="2906"/>
                <a:ext cx="48" cy="75"/>
              </a:xfrm>
              <a:custGeom>
                <a:avLst/>
                <a:gdLst>
                  <a:gd name="T0" fmla="*/ 0 w 145"/>
                  <a:gd name="T1" fmla="*/ 0 h 224"/>
                  <a:gd name="T2" fmla="*/ 0 w 145"/>
                  <a:gd name="T3" fmla="*/ 0 h 224"/>
                  <a:gd name="T4" fmla="*/ 0 w 145"/>
                  <a:gd name="T5" fmla="*/ 0 h 224"/>
                  <a:gd name="T6" fmla="*/ 0 w 145"/>
                  <a:gd name="T7" fmla="*/ 0 h 224"/>
                  <a:gd name="T8" fmla="*/ 0 w 145"/>
                  <a:gd name="T9" fmla="*/ 0 h 224"/>
                  <a:gd name="T10" fmla="*/ 0 w 145"/>
                  <a:gd name="T11" fmla="*/ 0 h 224"/>
                  <a:gd name="T12" fmla="*/ 0 w 145"/>
                  <a:gd name="T13" fmla="*/ 0 h 224"/>
                  <a:gd name="T14" fmla="*/ 0 w 145"/>
                  <a:gd name="T15" fmla="*/ 0 h 224"/>
                  <a:gd name="T16" fmla="*/ 0 w 145"/>
                  <a:gd name="T17" fmla="*/ 0 h 224"/>
                  <a:gd name="T18" fmla="*/ 0 w 145"/>
                  <a:gd name="T19" fmla="*/ 0 h 224"/>
                  <a:gd name="T20" fmla="*/ 0 w 145"/>
                  <a:gd name="T21" fmla="*/ 0 h 224"/>
                  <a:gd name="T22" fmla="*/ 0 w 145"/>
                  <a:gd name="T23" fmla="*/ 0 h 224"/>
                  <a:gd name="T24" fmla="*/ 0 w 145"/>
                  <a:gd name="T25" fmla="*/ 0 h 224"/>
                  <a:gd name="T26" fmla="*/ 0 w 145"/>
                  <a:gd name="T27" fmla="*/ 0 h 224"/>
                  <a:gd name="T28" fmla="*/ 0 w 145"/>
                  <a:gd name="T29" fmla="*/ 0 h 224"/>
                  <a:gd name="T30" fmla="*/ 0 w 145"/>
                  <a:gd name="T31" fmla="*/ 0 h 224"/>
                  <a:gd name="T32" fmla="*/ 0 w 145"/>
                  <a:gd name="T33" fmla="*/ 0 h 224"/>
                  <a:gd name="T34" fmla="*/ 0 w 145"/>
                  <a:gd name="T35" fmla="*/ 0 h 224"/>
                  <a:gd name="T36" fmla="*/ 0 w 145"/>
                  <a:gd name="T37" fmla="*/ 0 h 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4"/>
                  <a:gd name="T59" fmla="*/ 145 w 145"/>
                  <a:gd name="T60" fmla="*/ 224 h 2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4">
                    <a:moveTo>
                      <a:pt x="92" y="8"/>
                    </a:moveTo>
                    <a:lnTo>
                      <a:pt x="94" y="39"/>
                    </a:lnTo>
                    <a:lnTo>
                      <a:pt x="93" y="69"/>
                    </a:lnTo>
                    <a:lnTo>
                      <a:pt x="87" y="98"/>
                    </a:lnTo>
                    <a:lnTo>
                      <a:pt x="76" y="127"/>
                    </a:lnTo>
                    <a:lnTo>
                      <a:pt x="62" y="154"/>
                    </a:lnTo>
                    <a:lnTo>
                      <a:pt x="45" y="180"/>
                    </a:lnTo>
                    <a:lnTo>
                      <a:pt x="24" y="203"/>
                    </a:lnTo>
                    <a:lnTo>
                      <a:pt x="0" y="224"/>
                    </a:lnTo>
                    <a:lnTo>
                      <a:pt x="33" y="207"/>
                    </a:lnTo>
                    <a:lnTo>
                      <a:pt x="63" y="186"/>
                    </a:lnTo>
                    <a:lnTo>
                      <a:pt x="89" y="162"/>
                    </a:lnTo>
                    <a:lnTo>
                      <a:pt x="111" y="134"/>
                    </a:lnTo>
                    <a:lnTo>
                      <a:pt x="127" y="103"/>
                    </a:lnTo>
                    <a:lnTo>
                      <a:pt x="139" y="70"/>
                    </a:lnTo>
                    <a:lnTo>
                      <a:pt x="145" y="36"/>
                    </a:lnTo>
                    <a:lnTo>
                      <a:pt x="145" y="0"/>
                    </a:lnTo>
                    <a:lnTo>
                      <a:pt x="125" y="3"/>
                    </a:lnTo>
                    <a:lnTo>
                      <a:pt x="92"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65" name="Freeform 234"/>
              <p:cNvSpPr>
                <a:spLocks/>
              </p:cNvSpPr>
              <p:nvPr/>
            </p:nvSpPr>
            <p:spPr bwMode="auto">
              <a:xfrm>
                <a:off x="1496" y="2906"/>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6"/>
                    </a:lnTo>
                    <a:lnTo>
                      <a:pt x="32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66" name="Freeform 235"/>
              <p:cNvSpPr>
                <a:spLocks/>
              </p:cNvSpPr>
              <p:nvPr/>
            </p:nvSpPr>
            <p:spPr bwMode="auto">
              <a:xfrm>
                <a:off x="1345" y="2867"/>
                <a:ext cx="9" cy="202"/>
              </a:xfrm>
              <a:custGeom>
                <a:avLst/>
                <a:gdLst>
                  <a:gd name="T0" fmla="*/ 0 w 28"/>
                  <a:gd name="T1" fmla="*/ 0 h 608"/>
                  <a:gd name="T2" fmla="*/ 0 w 28"/>
                  <a:gd name="T3" fmla="*/ 0 h 608"/>
                  <a:gd name="T4" fmla="*/ 0 w 28"/>
                  <a:gd name="T5" fmla="*/ 0 h 608"/>
                  <a:gd name="T6" fmla="*/ 0 w 28"/>
                  <a:gd name="T7" fmla="*/ 0 h 608"/>
                  <a:gd name="T8" fmla="*/ 0 60000 65536"/>
                  <a:gd name="T9" fmla="*/ 0 60000 65536"/>
                  <a:gd name="T10" fmla="*/ 0 60000 65536"/>
                  <a:gd name="T11" fmla="*/ 0 60000 65536"/>
                  <a:gd name="T12" fmla="*/ 0 w 28"/>
                  <a:gd name="T13" fmla="*/ 0 h 608"/>
                  <a:gd name="T14" fmla="*/ 28 w 28"/>
                  <a:gd name="T15" fmla="*/ 608 h 608"/>
                </a:gdLst>
                <a:ahLst/>
                <a:cxnLst>
                  <a:cxn ang="T8">
                    <a:pos x="T0" y="T1"/>
                  </a:cxn>
                  <a:cxn ang="T9">
                    <a:pos x="T2" y="T3"/>
                  </a:cxn>
                  <a:cxn ang="T10">
                    <a:pos x="T4" y="T5"/>
                  </a:cxn>
                  <a:cxn ang="T11">
                    <a:pos x="T6" y="T7"/>
                  </a:cxn>
                </a:cxnLst>
                <a:rect l="T12" t="T13" r="T14" b="T15"/>
                <a:pathLst>
                  <a:path w="28" h="608">
                    <a:moveTo>
                      <a:pt x="0" y="0"/>
                    </a:moveTo>
                    <a:lnTo>
                      <a:pt x="0" y="608"/>
                    </a:lnTo>
                    <a:lnTo>
                      <a:pt x="28" y="36"/>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67" name="Freeform 236"/>
              <p:cNvSpPr>
                <a:spLocks/>
              </p:cNvSpPr>
              <p:nvPr/>
            </p:nvSpPr>
            <p:spPr bwMode="auto">
              <a:xfrm>
                <a:off x="1342" y="2771"/>
                <a:ext cx="10" cy="10"/>
              </a:xfrm>
              <a:custGeom>
                <a:avLst/>
                <a:gdLst>
                  <a:gd name="T0" fmla="*/ 0 w 30"/>
                  <a:gd name="T1" fmla="*/ 0 h 29"/>
                  <a:gd name="T2" fmla="*/ 0 w 30"/>
                  <a:gd name="T3" fmla="*/ 0 h 29"/>
                  <a:gd name="T4" fmla="*/ 0 w 30"/>
                  <a:gd name="T5" fmla="*/ 0 h 29"/>
                  <a:gd name="T6" fmla="*/ 0 w 30"/>
                  <a:gd name="T7" fmla="*/ 0 h 29"/>
                  <a:gd name="T8" fmla="*/ 0 w 30"/>
                  <a:gd name="T9" fmla="*/ 0 h 29"/>
                  <a:gd name="T10" fmla="*/ 0 w 30"/>
                  <a:gd name="T11" fmla="*/ 0 h 29"/>
                  <a:gd name="T12" fmla="*/ 0 w 30"/>
                  <a:gd name="T13" fmla="*/ 0 h 29"/>
                  <a:gd name="T14" fmla="*/ 0 w 30"/>
                  <a:gd name="T15" fmla="*/ 0 h 29"/>
                  <a:gd name="T16" fmla="*/ 0 w 30"/>
                  <a:gd name="T17" fmla="*/ 0 h 29"/>
                  <a:gd name="T18" fmla="*/ 0 w 30"/>
                  <a:gd name="T19" fmla="*/ 0 h 29"/>
                  <a:gd name="T20" fmla="*/ 0 w 30"/>
                  <a:gd name="T21" fmla="*/ 0 h 29"/>
                  <a:gd name="T22" fmla="*/ 0 w 30"/>
                  <a:gd name="T23" fmla="*/ 0 h 29"/>
                  <a:gd name="T24" fmla="*/ 0 w 30"/>
                  <a:gd name="T25" fmla="*/ 0 h 29"/>
                  <a:gd name="T26" fmla="*/ 0 w 30"/>
                  <a:gd name="T27" fmla="*/ 0 h 29"/>
                  <a:gd name="T28" fmla="*/ 0 w 30"/>
                  <a:gd name="T29" fmla="*/ 0 h 29"/>
                  <a:gd name="T30" fmla="*/ 0 w 30"/>
                  <a:gd name="T31" fmla="*/ 0 h 29"/>
                  <a:gd name="T32" fmla="*/ 0 w 30"/>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29"/>
                  <a:gd name="T53" fmla="*/ 30 w 30"/>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29">
                    <a:moveTo>
                      <a:pt x="15" y="29"/>
                    </a:moveTo>
                    <a:lnTo>
                      <a:pt x="22" y="28"/>
                    </a:lnTo>
                    <a:lnTo>
                      <a:pt x="26" y="25"/>
                    </a:lnTo>
                    <a:lnTo>
                      <a:pt x="29" y="21"/>
                    </a:lnTo>
                    <a:lnTo>
                      <a:pt x="30" y="15"/>
                    </a:lnTo>
                    <a:lnTo>
                      <a:pt x="29" y="8"/>
                    </a:lnTo>
                    <a:lnTo>
                      <a:pt x="26" y="4"/>
                    </a:lnTo>
                    <a:lnTo>
                      <a:pt x="22" y="1"/>
                    </a:lnTo>
                    <a:lnTo>
                      <a:pt x="15" y="0"/>
                    </a:lnTo>
                    <a:lnTo>
                      <a:pt x="9" y="1"/>
                    </a:lnTo>
                    <a:lnTo>
                      <a:pt x="5" y="4"/>
                    </a:lnTo>
                    <a:lnTo>
                      <a:pt x="1" y="8"/>
                    </a:lnTo>
                    <a:lnTo>
                      <a:pt x="0" y="15"/>
                    </a:lnTo>
                    <a:lnTo>
                      <a:pt x="1" y="21"/>
                    </a:lnTo>
                    <a:lnTo>
                      <a:pt x="5" y="25"/>
                    </a:lnTo>
                    <a:lnTo>
                      <a:pt x="9" y="28"/>
                    </a:lnTo>
                    <a:lnTo>
                      <a:pt x="15" y="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68" name="Freeform 237"/>
              <p:cNvSpPr>
                <a:spLocks/>
              </p:cNvSpPr>
              <p:nvPr/>
            </p:nvSpPr>
            <p:spPr bwMode="auto">
              <a:xfrm>
                <a:off x="1380" y="2810"/>
                <a:ext cx="153" cy="26"/>
              </a:xfrm>
              <a:custGeom>
                <a:avLst/>
                <a:gdLst>
                  <a:gd name="T0" fmla="*/ 0 w 459"/>
                  <a:gd name="T1" fmla="*/ 0 h 80"/>
                  <a:gd name="T2" fmla="*/ 0 w 459"/>
                  <a:gd name="T3" fmla="*/ 0 h 80"/>
                  <a:gd name="T4" fmla="*/ 0 w 459"/>
                  <a:gd name="T5" fmla="*/ 0 h 80"/>
                  <a:gd name="T6" fmla="*/ 0 w 459"/>
                  <a:gd name="T7" fmla="*/ 0 h 80"/>
                  <a:gd name="T8" fmla="*/ 0 60000 65536"/>
                  <a:gd name="T9" fmla="*/ 0 60000 65536"/>
                  <a:gd name="T10" fmla="*/ 0 60000 65536"/>
                  <a:gd name="T11" fmla="*/ 0 60000 65536"/>
                  <a:gd name="T12" fmla="*/ 0 w 459"/>
                  <a:gd name="T13" fmla="*/ 0 h 80"/>
                  <a:gd name="T14" fmla="*/ 459 w 459"/>
                  <a:gd name="T15" fmla="*/ 80 h 80"/>
                </a:gdLst>
                <a:ahLst/>
                <a:cxnLst>
                  <a:cxn ang="T8">
                    <a:pos x="T0" y="T1"/>
                  </a:cxn>
                  <a:cxn ang="T9">
                    <a:pos x="T2" y="T3"/>
                  </a:cxn>
                  <a:cxn ang="T10">
                    <a:pos x="T4" y="T5"/>
                  </a:cxn>
                  <a:cxn ang="T11">
                    <a:pos x="T6" y="T7"/>
                  </a:cxn>
                </a:cxnLst>
                <a:rect l="T12" t="T13" r="T14" b="T15"/>
                <a:pathLst>
                  <a:path w="459" h="80">
                    <a:moveTo>
                      <a:pt x="459" y="31"/>
                    </a:moveTo>
                    <a:lnTo>
                      <a:pt x="454" y="0"/>
                    </a:lnTo>
                    <a:lnTo>
                      <a:pt x="0" y="80"/>
                    </a:lnTo>
                    <a:lnTo>
                      <a:pt x="459" y="3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7327" name="Freeform 238"/>
            <p:cNvSpPr>
              <a:spLocks/>
            </p:cNvSpPr>
            <p:nvPr/>
          </p:nvSpPr>
          <p:spPr bwMode="auto">
            <a:xfrm>
              <a:off x="3714" y="660"/>
              <a:ext cx="312" cy="101"/>
            </a:xfrm>
            <a:custGeom>
              <a:avLst/>
              <a:gdLst>
                <a:gd name="T0" fmla="*/ 0 w 422"/>
                <a:gd name="T1" fmla="*/ 1 h 136"/>
                <a:gd name="T2" fmla="*/ 1 w 422"/>
                <a:gd name="T3" fmla="*/ 1 h 136"/>
                <a:gd name="T4" fmla="*/ 1 w 422"/>
                <a:gd name="T5" fmla="*/ 1 h 136"/>
                <a:gd name="T6" fmla="*/ 1 w 422"/>
                <a:gd name="T7" fmla="*/ 1 h 136"/>
                <a:gd name="T8" fmla="*/ 1 w 422"/>
                <a:gd name="T9" fmla="*/ 1 h 136"/>
                <a:gd name="T10" fmla="*/ 1 w 422"/>
                <a:gd name="T11" fmla="*/ 1 h 136"/>
                <a:gd name="T12" fmla="*/ 1 w 422"/>
                <a:gd name="T13" fmla="*/ 1 h 136"/>
                <a:gd name="T14" fmla="*/ 2 w 422"/>
                <a:gd name="T15" fmla="*/ 1 h 136"/>
                <a:gd name="T16" fmla="*/ 3 w 422"/>
                <a:gd name="T17" fmla="*/ 1 h 136"/>
                <a:gd name="T18" fmla="*/ 3 w 422"/>
                <a:gd name="T19" fmla="*/ 1 h 136"/>
                <a:gd name="T20" fmla="*/ 4 w 422"/>
                <a:gd name="T21" fmla="*/ 1 h 136"/>
                <a:gd name="T22" fmla="*/ 4 w 422"/>
                <a:gd name="T23" fmla="*/ 1 h 136"/>
                <a:gd name="T24" fmla="*/ 4 w 422"/>
                <a:gd name="T25" fmla="*/ 1 h 136"/>
                <a:gd name="T26" fmla="*/ 5 w 422"/>
                <a:gd name="T27" fmla="*/ 1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2"/>
                <a:gd name="T43" fmla="*/ 0 h 136"/>
                <a:gd name="T44" fmla="*/ 422 w 422"/>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2" h="136">
                  <a:moveTo>
                    <a:pt x="0" y="80"/>
                  </a:moveTo>
                  <a:cubicBezTo>
                    <a:pt x="5" y="68"/>
                    <a:pt x="20" y="0"/>
                    <a:pt x="29" y="9"/>
                  </a:cubicBezTo>
                  <a:cubicBezTo>
                    <a:pt x="38" y="18"/>
                    <a:pt x="42" y="136"/>
                    <a:pt x="53" y="135"/>
                  </a:cubicBezTo>
                  <a:cubicBezTo>
                    <a:pt x="64" y="134"/>
                    <a:pt x="85" y="5"/>
                    <a:pt x="95" y="3"/>
                  </a:cubicBezTo>
                  <a:cubicBezTo>
                    <a:pt x="105" y="1"/>
                    <a:pt x="103" y="111"/>
                    <a:pt x="112" y="122"/>
                  </a:cubicBezTo>
                  <a:cubicBezTo>
                    <a:pt x="121" y="133"/>
                    <a:pt x="141" y="90"/>
                    <a:pt x="147" y="71"/>
                  </a:cubicBezTo>
                  <a:cubicBezTo>
                    <a:pt x="152" y="53"/>
                    <a:pt x="141" y="14"/>
                    <a:pt x="147" y="11"/>
                  </a:cubicBezTo>
                  <a:cubicBezTo>
                    <a:pt x="152" y="9"/>
                    <a:pt x="165" y="36"/>
                    <a:pt x="180" y="54"/>
                  </a:cubicBezTo>
                  <a:cubicBezTo>
                    <a:pt x="195" y="72"/>
                    <a:pt x="222" y="127"/>
                    <a:pt x="239" y="120"/>
                  </a:cubicBezTo>
                  <a:cubicBezTo>
                    <a:pt x="256" y="113"/>
                    <a:pt x="272" y="10"/>
                    <a:pt x="284" y="9"/>
                  </a:cubicBezTo>
                  <a:cubicBezTo>
                    <a:pt x="296" y="8"/>
                    <a:pt x="301" y="113"/>
                    <a:pt x="314" y="114"/>
                  </a:cubicBezTo>
                  <a:cubicBezTo>
                    <a:pt x="327" y="115"/>
                    <a:pt x="351" y="28"/>
                    <a:pt x="365" y="15"/>
                  </a:cubicBezTo>
                  <a:cubicBezTo>
                    <a:pt x="379" y="2"/>
                    <a:pt x="392" y="18"/>
                    <a:pt x="401" y="33"/>
                  </a:cubicBezTo>
                  <a:cubicBezTo>
                    <a:pt x="410" y="48"/>
                    <a:pt x="418" y="93"/>
                    <a:pt x="422" y="10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nvGrpSpPr>
            <p:cNvPr id="7328" name="Group 239"/>
            <p:cNvGrpSpPr>
              <a:grpSpLocks/>
            </p:cNvGrpSpPr>
            <p:nvPr/>
          </p:nvGrpSpPr>
          <p:grpSpPr bwMode="auto">
            <a:xfrm>
              <a:off x="3704" y="809"/>
              <a:ext cx="410" cy="0"/>
              <a:chOff x="1073" y="2443"/>
              <a:chExt cx="555" cy="0"/>
            </a:xfrm>
          </p:grpSpPr>
          <p:sp>
            <p:nvSpPr>
              <p:cNvPr id="7337" name="Line 240"/>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338" name="Line 241"/>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339" name="Line 242"/>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7329" name="Group 243"/>
            <p:cNvGrpSpPr>
              <a:grpSpLocks/>
            </p:cNvGrpSpPr>
            <p:nvPr/>
          </p:nvGrpSpPr>
          <p:grpSpPr bwMode="auto">
            <a:xfrm>
              <a:off x="3704" y="880"/>
              <a:ext cx="410" cy="0"/>
              <a:chOff x="1073" y="2443"/>
              <a:chExt cx="555" cy="0"/>
            </a:xfrm>
          </p:grpSpPr>
          <p:sp>
            <p:nvSpPr>
              <p:cNvPr id="7334" name="Line 244"/>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335" name="Line 245"/>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336" name="Line 246"/>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7330" name="Group 247"/>
            <p:cNvGrpSpPr>
              <a:grpSpLocks/>
            </p:cNvGrpSpPr>
            <p:nvPr/>
          </p:nvGrpSpPr>
          <p:grpSpPr bwMode="auto">
            <a:xfrm>
              <a:off x="3704" y="951"/>
              <a:ext cx="410" cy="0"/>
              <a:chOff x="1073" y="2443"/>
              <a:chExt cx="555" cy="0"/>
            </a:xfrm>
          </p:grpSpPr>
          <p:sp>
            <p:nvSpPr>
              <p:cNvPr id="7331" name="Line 248"/>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332" name="Line 249"/>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333" name="Line 250"/>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grpSp>
        <p:nvGrpSpPr>
          <p:cNvPr id="7201" name="Group 251"/>
          <p:cNvGrpSpPr>
            <a:grpSpLocks/>
          </p:cNvGrpSpPr>
          <p:nvPr/>
        </p:nvGrpSpPr>
        <p:grpSpPr bwMode="auto">
          <a:xfrm>
            <a:off x="3130550" y="4827588"/>
            <a:ext cx="633413" cy="949325"/>
            <a:chOff x="3623" y="585"/>
            <a:chExt cx="540" cy="810"/>
          </a:xfrm>
        </p:grpSpPr>
        <p:sp>
          <p:nvSpPr>
            <p:cNvPr id="7281" name="AutoShape 252"/>
            <p:cNvSpPr>
              <a:spLocks noChangeArrowheads="1"/>
            </p:cNvSpPr>
            <p:nvPr/>
          </p:nvSpPr>
          <p:spPr bwMode="auto">
            <a:xfrm rot="-5400000">
              <a:off x="3488" y="720"/>
              <a:ext cx="810" cy="540"/>
            </a:xfrm>
            <a:prstGeom prst="foldedCorner">
              <a:avLst>
                <a:gd name="adj" fmla="val 20287"/>
              </a:avLst>
            </a:prstGeom>
            <a:solidFill>
              <a:srgbClr val="EE9F36"/>
            </a:solidFill>
            <a:ln w="12700">
              <a:solidFill>
                <a:schemeClr val="bg1"/>
              </a:solidFill>
              <a:round/>
              <a:headEnd/>
              <a:tailEnd/>
            </a:ln>
          </p:spPr>
          <p:txBody>
            <a:bodyPr lIns="0" tIns="0" rIns="0" bIns="0" anchor="ctr">
              <a:spAutoFit/>
            </a:bodyPr>
            <a:lstStyle/>
            <a:p>
              <a:endParaRPr lang="en-US"/>
            </a:p>
          </p:txBody>
        </p:sp>
        <p:grpSp>
          <p:nvGrpSpPr>
            <p:cNvPr id="7282" name="Group 253"/>
            <p:cNvGrpSpPr>
              <a:grpSpLocks/>
            </p:cNvGrpSpPr>
            <p:nvPr/>
          </p:nvGrpSpPr>
          <p:grpSpPr bwMode="auto">
            <a:xfrm>
              <a:off x="3674" y="1000"/>
              <a:ext cx="437" cy="329"/>
              <a:chOff x="1048" y="2742"/>
              <a:chExt cx="592" cy="445"/>
            </a:xfrm>
          </p:grpSpPr>
          <p:sp>
            <p:nvSpPr>
              <p:cNvPr id="7296" name="Freeform 254"/>
              <p:cNvSpPr>
                <a:spLocks/>
              </p:cNvSpPr>
              <p:nvPr/>
            </p:nvSpPr>
            <p:spPr bwMode="auto">
              <a:xfrm>
                <a:off x="1306" y="2833"/>
                <a:ext cx="77" cy="345"/>
              </a:xfrm>
              <a:custGeom>
                <a:avLst/>
                <a:gdLst>
                  <a:gd name="T0" fmla="*/ 0 w 232"/>
                  <a:gd name="T1" fmla="*/ 0 h 1036"/>
                  <a:gd name="T2" fmla="*/ 0 w 232"/>
                  <a:gd name="T3" fmla="*/ 0 h 1036"/>
                  <a:gd name="T4" fmla="*/ 0 w 232"/>
                  <a:gd name="T5" fmla="*/ 0 h 1036"/>
                  <a:gd name="T6" fmla="*/ 0 w 232"/>
                  <a:gd name="T7" fmla="*/ 0 h 1036"/>
                  <a:gd name="T8" fmla="*/ 0 w 232"/>
                  <a:gd name="T9" fmla="*/ 0 h 1036"/>
                  <a:gd name="T10" fmla="*/ 0 w 232"/>
                  <a:gd name="T11" fmla="*/ 0 h 1036"/>
                  <a:gd name="T12" fmla="*/ 0 w 232"/>
                  <a:gd name="T13" fmla="*/ 0 h 1036"/>
                  <a:gd name="T14" fmla="*/ 0 w 232"/>
                  <a:gd name="T15" fmla="*/ 0 h 1036"/>
                  <a:gd name="T16" fmla="*/ 0 w 232"/>
                  <a:gd name="T17" fmla="*/ 0 h 1036"/>
                  <a:gd name="T18" fmla="*/ 0 w 232"/>
                  <a:gd name="T19" fmla="*/ 0 h 1036"/>
                  <a:gd name="T20" fmla="*/ 0 w 232"/>
                  <a:gd name="T21" fmla="*/ 0 h 1036"/>
                  <a:gd name="T22" fmla="*/ 0 w 232"/>
                  <a:gd name="T23" fmla="*/ 0 h 1036"/>
                  <a:gd name="T24" fmla="*/ 0 w 232"/>
                  <a:gd name="T25" fmla="*/ 0 h 1036"/>
                  <a:gd name="T26" fmla="*/ 0 w 232"/>
                  <a:gd name="T27" fmla="*/ 0 h 1036"/>
                  <a:gd name="T28" fmla="*/ 0 w 232"/>
                  <a:gd name="T29" fmla="*/ 0 h 1036"/>
                  <a:gd name="T30" fmla="*/ 0 w 232"/>
                  <a:gd name="T31" fmla="*/ 0 h 1036"/>
                  <a:gd name="T32" fmla="*/ 0 w 232"/>
                  <a:gd name="T33" fmla="*/ 0 h 1036"/>
                  <a:gd name="T34" fmla="*/ 0 w 232"/>
                  <a:gd name="T35" fmla="*/ 0 h 1036"/>
                  <a:gd name="T36" fmla="*/ 0 w 232"/>
                  <a:gd name="T37" fmla="*/ 0 h 1036"/>
                  <a:gd name="T38" fmla="*/ 0 w 232"/>
                  <a:gd name="T39" fmla="*/ 0 h 1036"/>
                  <a:gd name="T40" fmla="*/ 0 w 232"/>
                  <a:gd name="T41" fmla="*/ 0 h 1036"/>
                  <a:gd name="T42" fmla="*/ 0 w 232"/>
                  <a:gd name="T43" fmla="*/ 0 h 1036"/>
                  <a:gd name="T44" fmla="*/ 0 w 232"/>
                  <a:gd name="T45" fmla="*/ 0 h 1036"/>
                  <a:gd name="T46" fmla="*/ 0 w 232"/>
                  <a:gd name="T47" fmla="*/ 0 h 1036"/>
                  <a:gd name="T48" fmla="*/ 0 w 232"/>
                  <a:gd name="T49" fmla="*/ 0 h 1036"/>
                  <a:gd name="T50" fmla="*/ 0 w 232"/>
                  <a:gd name="T51" fmla="*/ 0 h 1036"/>
                  <a:gd name="T52" fmla="*/ 0 w 232"/>
                  <a:gd name="T53" fmla="*/ 0 h 1036"/>
                  <a:gd name="T54" fmla="*/ 0 w 232"/>
                  <a:gd name="T55" fmla="*/ 0 h 1036"/>
                  <a:gd name="T56" fmla="*/ 0 w 232"/>
                  <a:gd name="T57" fmla="*/ 0 h 1036"/>
                  <a:gd name="T58" fmla="*/ 0 w 232"/>
                  <a:gd name="T59" fmla="*/ 0 h 1036"/>
                  <a:gd name="T60" fmla="*/ 0 w 232"/>
                  <a:gd name="T61" fmla="*/ 0 h 1036"/>
                  <a:gd name="T62" fmla="*/ 0 w 232"/>
                  <a:gd name="T63" fmla="*/ 0 h 1036"/>
                  <a:gd name="T64" fmla="*/ 0 w 232"/>
                  <a:gd name="T65" fmla="*/ 0 h 1036"/>
                  <a:gd name="T66" fmla="*/ 0 w 232"/>
                  <a:gd name="T67" fmla="*/ 0 h 1036"/>
                  <a:gd name="T68" fmla="*/ 0 w 232"/>
                  <a:gd name="T69" fmla="*/ 0 h 1036"/>
                  <a:gd name="T70" fmla="*/ 0 w 232"/>
                  <a:gd name="T71" fmla="*/ 0 h 1036"/>
                  <a:gd name="T72" fmla="*/ 0 w 232"/>
                  <a:gd name="T73" fmla="*/ 0 h 1036"/>
                  <a:gd name="T74" fmla="*/ 0 w 232"/>
                  <a:gd name="T75" fmla="*/ 0 h 1036"/>
                  <a:gd name="T76" fmla="*/ 0 w 232"/>
                  <a:gd name="T77" fmla="*/ 0 h 1036"/>
                  <a:gd name="T78" fmla="*/ 0 w 232"/>
                  <a:gd name="T79" fmla="*/ 0 h 1036"/>
                  <a:gd name="T80" fmla="*/ 0 w 232"/>
                  <a:gd name="T81" fmla="*/ 0 h 1036"/>
                  <a:gd name="T82" fmla="*/ 0 w 232"/>
                  <a:gd name="T83" fmla="*/ 0 h 1036"/>
                  <a:gd name="T84" fmla="*/ 0 w 232"/>
                  <a:gd name="T85" fmla="*/ 0 h 1036"/>
                  <a:gd name="T86" fmla="*/ 0 w 232"/>
                  <a:gd name="T87" fmla="*/ 0 h 1036"/>
                  <a:gd name="T88" fmla="*/ 0 w 232"/>
                  <a:gd name="T89" fmla="*/ 0 h 1036"/>
                  <a:gd name="T90" fmla="*/ 0 w 232"/>
                  <a:gd name="T91" fmla="*/ 0 h 1036"/>
                  <a:gd name="T92" fmla="*/ 0 w 232"/>
                  <a:gd name="T93" fmla="*/ 0 h 1036"/>
                  <a:gd name="T94" fmla="*/ 0 w 232"/>
                  <a:gd name="T95" fmla="*/ 0 h 1036"/>
                  <a:gd name="T96" fmla="*/ 0 w 232"/>
                  <a:gd name="T97" fmla="*/ 0 h 1036"/>
                  <a:gd name="T98" fmla="*/ 0 w 232"/>
                  <a:gd name="T99" fmla="*/ 0 h 1036"/>
                  <a:gd name="T100" fmla="*/ 0 w 232"/>
                  <a:gd name="T101" fmla="*/ 0 h 1036"/>
                  <a:gd name="T102" fmla="*/ 0 w 232"/>
                  <a:gd name="T103" fmla="*/ 0 h 1036"/>
                  <a:gd name="T104" fmla="*/ 0 w 232"/>
                  <a:gd name="T105" fmla="*/ 0 h 1036"/>
                  <a:gd name="T106" fmla="*/ 0 w 232"/>
                  <a:gd name="T107" fmla="*/ 0 h 1036"/>
                  <a:gd name="T108" fmla="*/ 0 w 232"/>
                  <a:gd name="T109" fmla="*/ 0 h 1036"/>
                  <a:gd name="T110" fmla="*/ 0 w 232"/>
                  <a:gd name="T111" fmla="*/ 0 h 1036"/>
                  <a:gd name="T112" fmla="*/ 0 w 232"/>
                  <a:gd name="T113" fmla="*/ 0 h 1036"/>
                  <a:gd name="T114" fmla="*/ 0 w 232"/>
                  <a:gd name="T115" fmla="*/ 0 h 1036"/>
                  <a:gd name="T116" fmla="*/ 0 w 232"/>
                  <a:gd name="T117" fmla="*/ 0 h 10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2"/>
                  <a:gd name="T178" fmla="*/ 0 h 1036"/>
                  <a:gd name="T179" fmla="*/ 232 w 232"/>
                  <a:gd name="T180" fmla="*/ 1036 h 10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2" h="1036">
                    <a:moveTo>
                      <a:pt x="199" y="34"/>
                    </a:moveTo>
                    <a:lnTo>
                      <a:pt x="190" y="27"/>
                    </a:lnTo>
                    <a:lnTo>
                      <a:pt x="181" y="20"/>
                    </a:lnTo>
                    <a:lnTo>
                      <a:pt x="171" y="14"/>
                    </a:lnTo>
                    <a:lnTo>
                      <a:pt x="161" y="9"/>
                    </a:lnTo>
                    <a:lnTo>
                      <a:pt x="151" y="6"/>
                    </a:lnTo>
                    <a:lnTo>
                      <a:pt x="139" y="2"/>
                    </a:lnTo>
                    <a:lnTo>
                      <a:pt x="129" y="1"/>
                    </a:lnTo>
                    <a:lnTo>
                      <a:pt x="117" y="0"/>
                    </a:lnTo>
                    <a:lnTo>
                      <a:pt x="94" y="2"/>
                    </a:lnTo>
                    <a:lnTo>
                      <a:pt x="72" y="10"/>
                    </a:lnTo>
                    <a:lnTo>
                      <a:pt x="52" y="20"/>
                    </a:lnTo>
                    <a:lnTo>
                      <a:pt x="35" y="34"/>
                    </a:lnTo>
                    <a:lnTo>
                      <a:pt x="20" y="51"/>
                    </a:lnTo>
                    <a:lnTo>
                      <a:pt x="10" y="71"/>
                    </a:lnTo>
                    <a:lnTo>
                      <a:pt x="2" y="94"/>
                    </a:lnTo>
                    <a:lnTo>
                      <a:pt x="0" y="117"/>
                    </a:lnTo>
                    <a:lnTo>
                      <a:pt x="0" y="919"/>
                    </a:lnTo>
                    <a:lnTo>
                      <a:pt x="1" y="931"/>
                    </a:lnTo>
                    <a:lnTo>
                      <a:pt x="2" y="942"/>
                    </a:lnTo>
                    <a:lnTo>
                      <a:pt x="6" y="953"/>
                    </a:lnTo>
                    <a:lnTo>
                      <a:pt x="10" y="964"/>
                    </a:lnTo>
                    <a:lnTo>
                      <a:pt x="14" y="974"/>
                    </a:lnTo>
                    <a:lnTo>
                      <a:pt x="20" y="984"/>
                    </a:lnTo>
                    <a:lnTo>
                      <a:pt x="27" y="993"/>
                    </a:lnTo>
                    <a:lnTo>
                      <a:pt x="34" y="1002"/>
                    </a:lnTo>
                    <a:lnTo>
                      <a:pt x="43" y="1009"/>
                    </a:lnTo>
                    <a:lnTo>
                      <a:pt x="52" y="1016"/>
                    </a:lnTo>
                    <a:lnTo>
                      <a:pt x="62" y="1022"/>
                    </a:lnTo>
                    <a:lnTo>
                      <a:pt x="72" y="1026"/>
                    </a:lnTo>
                    <a:lnTo>
                      <a:pt x="83" y="1031"/>
                    </a:lnTo>
                    <a:lnTo>
                      <a:pt x="95" y="1034"/>
                    </a:lnTo>
                    <a:lnTo>
                      <a:pt x="105" y="1035"/>
                    </a:lnTo>
                    <a:lnTo>
                      <a:pt x="117" y="1036"/>
                    </a:lnTo>
                    <a:lnTo>
                      <a:pt x="129" y="1035"/>
                    </a:lnTo>
                    <a:lnTo>
                      <a:pt x="139" y="1034"/>
                    </a:lnTo>
                    <a:lnTo>
                      <a:pt x="151" y="1031"/>
                    </a:lnTo>
                    <a:lnTo>
                      <a:pt x="161" y="1026"/>
                    </a:lnTo>
                    <a:lnTo>
                      <a:pt x="171" y="1022"/>
                    </a:lnTo>
                    <a:lnTo>
                      <a:pt x="181" y="1016"/>
                    </a:lnTo>
                    <a:lnTo>
                      <a:pt x="190" y="1009"/>
                    </a:lnTo>
                    <a:lnTo>
                      <a:pt x="199" y="1002"/>
                    </a:lnTo>
                    <a:lnTo>
                      <a:pt x="206" y="993"/>
                    </a:lnTo>
                    <a:lnTo>
                      <a:pt x="212" y="984"/>
                    </a:lnTo>
                    <a:lnTo>
                      <a:pt x="219" y="974"/>
                    </a:lnTo>
                    <a:lnTo>
                      <a:pt x="224" y="964"/>
                    </a:lnTo>
                    <a:lnTo>
                      <a:pt x="227" y="953"/>
                    </a:lnTo>
                    <a:lnTo>
                      <a:pt x="230" y="942"/>
                    </a:lnTo>
                    <a:lnTo>
                      <a:pt x="231" y="931"/>
                    </a:lnTo>
                    <a:lnTo>
                      <a:pt x="232" y="919"/>
                    </a:lnTo>
                    <a:lnTo>
                      <a:pt x="232" y="117"/>
                    </a:lnTo>
                    <a:lnTo>
                      <a:pt x="231" y="105"/>
                    </a:lnTo>
                    <a:lnTo>
                      <a:pt x="230" y="95"/>
                    </a:lnTo>
                    <a:lnTo>
                      <a:pt x="227" y="83"/>
                    </a:lnTo>
                    <a:lnTo>
                      <a:pt x="224" y="72"/>
                    </a:lnTo>
                    <a:lnTo>
                      <a:pt x="219" y="62"/>
                    </a:lnTo>
                    <a:lnTo>
                      <a:pt x="212" y="52"/>
                    </a:lnTo>
                    <a:lnTo>
                      <a:pt x="206" y="43"/>
                    </a:lnTo>
                    <a:lnTo>
                      <a:pt x="199" y="34"/>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297" name="Freeform 255"/>
              <p:cNvSpPr>
                <a:spLocks/>
              </p:cNvSpPr>
              <p:nvPr/>
            </p:nvSpPr>
            <p:spPr bwMode="auto">
              <a:xfrm>
                <a:off x="1195" y="3074"/>
                <a:ext cx="299" cy="113"/>
              </a:xfrm>
              <a:custGeom>
                <a:avLst/>
                <a:gdLst>
                  <a:gd name="T0" fmla="*/ 0 w 896"/>
                  <a:gd name="T1" fmla="*/ 0 h 340"/>
                  <a:gd name="T2" fmla="*/ 0 w 896"/>
                  <a:gd name="T3" fmla="*/ 0 h 340"/>
                  <a:gd name="T4" fmla="*/ 0 w 896"/>
                  <a:gd name="T5" fmla="*/ 0 h 340"/>
                  <a:gd name="T6" fmla="*/ 0 w 896"/>
                  <a:gd name="T7" fmla="*/ 0 h 340"/>
                  <a:gd name="T8" fmla="*/ 0 w 896"/>
                  <a:gd name="T9" fmla="*/ 0 h 340"/>
                  <a:gd name="T10" fmla="*/ 0 w 896"/>
                  <a:gd name="T11" fmla="*/ 0 h 340"/>
                  <a:gd name="T12" fmla="*/ 0 w 896"/>
                  <a:gd name="T13" fmla="*/ 0 h 340"/>
                  <a:gd name="T14" fmla="*/ 0 w 896"/>
                  <a:gd name="T15" fmla="*/ 0 h 340"/>
                  <a:gd name="T16" fmla="*/ 0 w 896"/>
                  <a:gd name="T17" fmla="*/ 0 h 340"/>
                  <a:gd name="T18" fmla="*/ 0 w 896"/>
                  <a:gd name="T19" fmla="*/ 0 h 340"/>
                  <a:gd name="T20" fmla="*/ 0 w 896"/>
                  <a:gd name="T21" fmla="*/ 0 h 340"/>
                  <a:gd name="T22" fmla="*/ 0 w 896"/>
                  <a:gd name="T23" fmla="*/ 0 h 340"/>
                  <a:gd name="T24" fmla="*/ 0 w 896"/>
                  <a:gd name="T25" fmla="*/ 0 h 340"/>
                  <a:gd name="T26" fmla="*/ 0 w 896"/>
                  <a:gd name="T27" fmla="*/ 0 h 340"/>
                  <a:gd name="T28" fmla="*/ 0 w 896"/>
                  <a:gd name="T29" fmla="*/ 0 h 340"/>
                  <a:gd name="T30" fmla="*/ 0 w 896"/>
                  <a:gd name="T31" fmla="*/ 0 h 340"/>
                  <a:gd name="T32" fmla="*/ 0 w 896"/>
                  <a:gd name="T33" fmla="*/ 0 h 340"/>
                  <a:gd name="T34" fmla="*/ 0 w 896"/>
                  <a:gd name="T35" fmla="*/ 0 h 340"/>
                  <a:gd name="T36" fmla="*/ 0 w 896"/>
                  <a:gd name="T37" fmla="*/ 0 h 340"/>
                  <a:gd name="T38" fmla="*/ 0 w 896"/>
                  <a:gd name="T39" fmla="*/ 0 h 340"/>
                  <a:gd name="T40" fmla="*/ 0 w 896"/>
                  <a:gd name="T41" fmla="*/ 0 h 340"/>
                  <a:gd name="T42" fmla="*/ 0 w 896"/>
                  <a:gd name="T43" fmla="*/ 0 h 340"/>
                  <a:gd name="T44" fmla="*/ 0 w 896"/>
                  <a:gd name="T45" fmla="*/ 0 h 340"/>
                  <a:gd name="T46" fmla="*/ 0 w 896"/>
                  <a:gd name="T47" fmla="*/ 0 h 340"/>
                  <a:gd name="T48" fmla="*/ 0 w 896"/>
                  <a:gd name="T49" fmla="*/ 0 h 340"/>
                  <a:gd name="T50" fmla="*/ 0 w 896"/>
                  <a:gd name="T51" fmla="*/ 0 h 340"/>
                  <a:gd name="T52" fmla="*/ 0 w 896"/>
                  <a:gd name="T53" fmla="*/ 0 h 340"/>
                  <a:gd name="T54" fmla="*/ 0 w 896"/>
                  <a:gd name="T55" fmla="*/ 0 h 340"/>
                  <a:gd name="T56" fmla="*/ 0 w 896"/>
                  <a:gd name="T57" fmla="*/ 0 h 340"/>
                  <a:gd name="T58" fmla="*/ 0 w 896"/>
                  <a:gd name="T59" fmla="*/ 0 h 340"/>
                  <a:gd name="T60" fmla="*/ 0 w 896"/>
                  <a:gd name="T61" fmla="*/ 0 h 340"/>
                  <a:gd name="T62" fmla="*/ 0 w 896"/>
                  <a:gd name="T63" fmla="*/ 0 h 340"/>
                  <a:gd name="T64" fmla="*/ 0 w 896"/>
                  <a:gd name="T65" fmla="*/ 0 h 340"/>
                  <a:gd name="T66" fmla="*/ 0 w 896"/>
                  <a:gd name="T67" fmla="*/ 0 h 340"/>
                  <a:gd name="T68" fmla="*/ 0 w 896"/>
                  <a:gd name="T69" fmla="*/ 0 h 340"/>
                  <a:gd name="T70" fmla="*/ 0 w 896"/>
                  <a:gd name="T71" fmla="*/ 0 h 340"/>
                  <a:gd name="T72" fmla="*/ 0 w 896"/>
                  <a:gd name="T73" fmla="*/ 0 h 340"/>
                  <a:gd name="T74" fmla="*/ 0 w 896"/>
                  <a:gd name="T75" fmla="*/ 0 h 340"/>
                  <a:gd name="T76" fmla="*/ 0 w 896"/>
                  <a:gd name="T77" fmla="*/ 0 h 340"/>
                  <a:gd name="T78" fmla="*/ 0 w 896"/>
                  <a:gd name="T79" fmla="*/ 0 h 340"/>
                  <a:gd name="T80" fmla="*/ 0 w 896"/>
                  <a:gd name="T81" fmla="*/ 0 h 340"/>
                  <a:gd name="T82" fmla="*/ 0 w 896"/>
                  <a:gd name="T83" fmla="*/ 0 h 340"/>
                  <a:gd name="T84" fmla="*/ 0 w 896"/>
                  <a:gd name="T85" fmla="*/ 0 h 340"/>
                  <a:gd name="T86" fmla="*/ 0 w 896"/>
                  <a:gd name="T87" fmla="*/ 0 h 340"/>
                  <a:gd name="T88" fmla="*/ 0 w 896"/>
                  <a:gd name="T89" fmla="*/ 0 h 340"/>
                  <a:gd name="T90" fmla="*/ 0 w 896"/>
                  <a:gd name="T91" fmla="*/ 0 h 340"/>
                  <a:gd name="T92" fmla="*/ 0 w 896"/>
                  <a:gd name="T93" fmla="*/ 0 h 340"/>
                  <a:gd name="T94" fmla="*/ 0 w 896"/>
                  <a:gd name="T95" fmla="*/ 0 h 340"/>
                  <a:gd name="T96" fmla="*/ 0 w 896"/>
                  <a:gd name="T97" fmla="*/ 0 h 340"/>
                  <a:gd name="T98" fmla="*/ 0 w 896"/>
                  <a:gd name="T99" fmla="*/ 0 h 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96"/>
                  <a:gd name="T151" fmla="*/ 0 h 340"/>
                  <a:gd name="T152" fmla="*/ 896 w 896"/>
                  <a:gd name="T153" fmla="*/ 340 h 3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96" h="340">
                    <a:moveTo>
                      <a:pt x="825" y="132"/>
                    </a:moveTo>
                    <a:lnTo>
                      <a:pt x="809" y="117"/>
                    </a:lnTo>
                    <a:lnTo>
                      <a:pt x="791" y="102"/>
                    </a:lnTo>
                    <a:lnTo>
                      <a:pt x="773" y="89"/>
                    </a:lnTo>
                    <a:lnTo>
                      <a:pt x="753" y="77"/>
                    </a:lnTo>
                    <a:lnTo>
                      <a:pt x="732" y="65"/>
                    </a:lnTo>
                    <a:lnTo>
                      <a:pt x="710" y="53"/>
                    </a:lnTo>
                    <a:lnTo>
                      <a:pt x="687" y="44"/>
                    </a:lnTo>
                    <a:lnTo>
                      <a:pt x="663" y="35"/>
                    </a:lnTo>
                    <a:lnTo>
                      <a:pt x="639" y="27"/>
                    </a:lnTo>
                    <a:lnTo>
                      <a:pt x="613" y="20"/>
                    </a:lnTo>
                    <a:lnTo>
                      <a:pt x="587" y="14"/>
                    </a:lnTo>
                    <a:lnTo>
                      <a:pt x="560" y="9"/>
                    </a:lnTo>
                    <a:lnTo>
                      <a:pt x="534" y="5"/>
                    </a:lnTo>
                    <a:lnTo>
                      <a:pt x="505" y="2"/>
                    </a:lnTo>
                    <a:lnTo>
                      <a:pt x="477" y="1"/>
                    </a:lnTo>
                    <a:lnTo>
                      <a:pt x="449" y="0"/>
                    </a:lnTo>
                    <a:lnTo>
                      <a:pt x="403" y="1"/>
                    </a:lnTo>
                    <a:lnTo>
                      <a:pt x="359" y="7"/>
                    </a:lnTo>
                    <a:lnTo>
                      <a:pt x="315" y="13"/>
                    </a:lnTo>
                    <a:lnTo>
                      <a:pt x="275" y="24"/>
                    </a:lnTo>
                    <a:lnTo>
                      <a:pt x="236" y="35"/>
                    </a:lnTo>
                    <a:lnTo>
                      <a:pt x="199" y="50"/>
                    </a:lnTo>
                    <a:lnTo>
                      <a:pt x="164" y="67"/>
                    </a:lnTo>
                    <a:lnTo>
                      <a:pt x="132" y="85"/>
                    </a:lnTo>
                    <a:lnTo>
                      <a:pt x="103" y="106"/>
                    </a:lnTo>
                    <a:lnTo>
                      <a:pt x="77" y="128"/>
                    </a:lnTo>
                    <a:lnTo>
                      <a:pt x="55" y="153"/>
                    </a:lnTo>
                    <a:lnTo>
                      <a:pt x="35" y="177"/>
                    </a:lnTo>
                    <a:lnTo>
                      <a:pt x="21" y="205"/>
                    </a:lnTo>
                    <a:lnTo>
                      <a:pt x="10" y="232"/>
                    </a:lnTo>
                    <a:lnTo>
                      <a:pt x="3" y="261"/>
                    </a:lnTo>
                    <a:lnTo>
                      <a:pt x="0" y="291"/>
                    </a:lnTo>
                    <a:lnTo>
                      <a:pt x="0" y="308"/>
                    </a:lnTo>
                    <a:lnTo>
                      <a:pt x="0" y="340"/>
                    </a:lnTo>
                    <a:lnTo>
                      <a:pt x="33" y="340"/>
                    </a:lnTo>
                    <a:lnTo>
                      <a:pt x="50" y="340"/>
                    </a:lnTo>
                    <a:lnTo>
                      <a:pt x="846" y="340"/>
                    </a:lnTo>
                    <a:lnTo>
                      <a:pt x="863" y="340"/>
                    </a:lnTo>
                    <a:lnTo>
                      <a:pt x="896" y="340"/>
                    </a:lnTo>
                    <a:lnTo>
                      <a:pt x="896" y="308"/>
                    </a:lnTo>
                    <a:lnTo>
                      <a:pt x="896" y="291"/>
                    </a:lnTo>
                    <a:lnTo>
                      <a:pt x="895" y="269"/>
                    </a:lnTo>
                    <a:lnTo>
                      <a:pt x="892" y="248"/>
                    </a:lnTo>
                    <a:lnTo>
                      <a:pt x="886" y="227"/>
                    </a:lnTo>
                    <a:lnTo>
                      <a:pt x="878" y="207"/>
                    </a:lnTo>
                    <a:lnTo>
                      <a:pt x="869" y="188"/>
                    </a:lnTo>
                    <a:lnTo>
                      <a:pt x="856" y="168"/>
                    </a:lnTo>
                    <a:lnTo>
                      <a:pt x="842" y="150"/>
                    </a:lnTo>
                    <a:lnTo>
                      <a:pt x="825" y="132"/>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298" name="Freeform 256"/>
              <p:cNvSpPr>
                <a:spLocks/>
              </p:cNvSpPr>
              <p:nvPr/>
            </p:nvSpPr>
            <p:spPr bwMode="auto">
              <a:xfrm>
                <a:off x="1307" y="2742"/>
                <a:ext cx="78" cy="78"/>
              </a:xfrm>
              <a:custGeom>
                <a:avLst/>
                <a:gdLst>
                  <a:gd name="T0" fmla="*/ 0 w 233"/>
                  <a:gd name="T1" fmla="*/ 0 h 233"/>
                  <a:gd name="T2" fmla="*/ 0 w 233"/>
                  <a:gd name="T3" fmla="*/ 0 h 233"/>
                  <a:gd name="T4" fmla="*/ 0 w 233"/>
                  <a:gd name="T5" fmla="*/ 0 h 233"/>
                  <a:gd name="T6" fmla="*/ 0 w 233"/>
                  <a:gd name="T7" fmla="*/ 0 h 233"/>
                  <a:gd name="T8" fmla="*/ 0 w 233"/>
                  <a:gd name="T9" fmla="*/ 0 h 233"/>
                  <a:gd name="T10" fmla="*/ 0 w 233"/>
                  <a:gd name="T11" fmla="*/ 0 h 233"/>
                  <a:gd name="T12" fmla="*/ 0 w 233"/>
                  <a:gd name="T13" fmla="*/ 0 h 233"/>
                  <a:gd name="T14" fmla="*/ 0 w 233"/>
                  <a:gd name="T15" fmla="*/ 0 h 233"/>
                  <a:gd name="T16" fmla="*/ 0 w 233"/>
                  <a:gd name="T17" fmla="*/ 0 h 233"/>
                  <a:gd name="T18" fmla="*/ 0 w 233"/>
                  <a:gd name="T19" fmla="*/ 0 h 233"/>
                  <a:gd name="T20" fmla="*/ 0 w 233"/>
                  <a:gd name="T21" fmla="*/ 0 h 233"/>
                  <a:gd name="T22" fmla="*/ 0 w 233"/>
                  <a:gd name="T23" fmla="*/ 0 h 233"/>
                  <a:gd name="T24" fmla="*/ 0 w 233"/>
                  <a:gd name="T25" fmla="*/ 0 h 233"/>
                  <a:gd name="T26" fmla="*/ 0 w 233"/>
                  <a:gd name="T27" fmla="*/ 0 h 233"/>
                  <a:gd name="T28" fmla="*/ 0 w 233"/>
                  <a:gd name="T29" fmla="*/ 0 h 233"/>
                  <a:gd name="T30" fmla="*/ 0 w 233"/>
                  <a:gd name="T31" fmla="*/ 0 h 233"/>
                  <a:gd name="T32" fmla="*/ 0 w 233"/>
                  <a:gd name="T33" fmla="*/ 0 h 233"/>
                  <a:gd name="T34" fmla="*/ 0 w 233"/>
                  <a:gd name="T35" fmla="*/ 0 h 233"/>
                  <a:gd name="T36" fmla="*/ 0 w 233"/>
                  <a:gd name="T37" fmla="*/ 0 h 233"/>
                  <a:gd name="T38" fmla="*/ 0 w 233"/>
                  <a:gd name="T39" fmla="*/ 0 h 233"/>
                  <a:gd name="T40" fmla="*/ 0 w 233"/>
                  <a:gd name="T41" fmla="*/ 0 h 233"/>
                  <a:gd name="T42" fmla="*/ 0 w 233"/>
                  <a:gd name="T43" fmla="*/ 0 h 233"/>
                  <a:gd name="T44" fmla="*/ 0 w 233"/>
                  <a:gd name="T45" fmla="*/ 0 h 233"/>
                  <a:gd name="T46" fmla="*/ 0 w 233"/>
                  <a:gd name="T47" fmla="*/ 0 h 233"/>
                  <a:gd name="T48" fmla="*/ 0 w 233"/>
                  <a:gd name="T49" fmla="*/ 0 h 233"/>
                  <a:gd name="T50" fmla="*/ 0 w 233"/>
                  <a:gd name="T51" fmla="*/ 0 h 233"/>
                  <a:gd name="T52" fmla="*/ 0 w 233"/>
                  <a:gd name="T53" fmla="*/ 0 h 233"/>
                  <a:gd name="T54" fmla="*/ 0 w 233"/>
                  <a:gd name="T55" fmla="*/ 0 h 233"/>
                  <a:gd name="T56" fmla="*/ 0 w 233"/>
                  <a:gd name="T57" fmla="*/ 0 h 233"/>
                  <a:gd name="T58" fmla="*/ 0 w 233"/>
                  <a:gd name="T59" fmla="*/ 0 h 233"/>
                  <a:gd name="T60" fmla="*/ 0 w 233"/>
                  <a:gd name="T61" fmla="*/ 0 h 233"/>
                  <a:gd name="T62" fmla="*/ 0 w 233"/>
                  <a:gd name="T63" fmla="*/ 0 h 233"/>
                  <a:gd name="T64" fmla="*/ 0 w 233"/>
                  <a:gd name="T65" fmla="*/ 0 h 233"/>
                  <a:gd name="T66" fmla="*/ 0 w 233"/>
                  <a:gd name="T67" fmla="*/ 0 h 233"/>
                  <a:gd name="T68" fmla="*/ 0 w 233"/>
                  <a:gd name="T69" fmla="*/ 0 h 233"/>
                  <a:gd name="T70" fmla="*/ 0 w 233"/>
                  <a:gd name="T71" fmla="*/ 0 h 233"/>
                  <a:gd name="T72" fmla="*/ 0 w 233"/>
                  <a:gd name="T73" fmla="*/ 0 h 233"/>
                  <a:gd name="T74" fmla="*/ 0 w 233"/>
                  <a:gd name="T75" fmla="*/ 0 h 233"/>
                  <a:gd name="T76" fmla="*/ 0 w 233"/>
                  <a:gd name="T77" fmla="*/ 0 h 233"/>
                  <a:gd name="T78" fmla="*/ 0 w 233"/>
                  <a:gd name="T79" fmla="*/ 0 h 233"/>
                  <a:gd name="T80" fmla="*/ 0 w 233"/>
                  <a:gd name="T81" fmla="*/ 0 h 233"/>
                  <a:gd name="T82" fmla="*/ 0 w 233"/>
                  <a:gd name="T83" fmla="*/ 0 h 233"/>
                  <a:gd name="T84" fmla="*/ 0 w 233"/>
                  <a:gd name="T85" fmla="*/ 0 h 233"/>
                  <a:gd name="T86" fmla="*/ 0 w 233"/>
                  <a:gd name="T87" fmla="*/ 0 h 233"/>
                  <a:gd name="T88" fmla="*/ 0 w 233"/>
                  <a:gd name="T89" fmla="*/ 0 h 233"/>
                  <a:gd name="T90" fmla="*/ 0 w 233"/>
                  <a:gd name="T91" fmla="*/ 0 h 233"/>
                  <a:gd name="T92" fmla="*/ 0 w 233"/>
                  <a:gd name="T93" fmla="*/ 0 h 233"/>
                  <a:gd name="T94" fmla="*/ 0 w 233"/>
                  <a:gd name="T95" fmla="*/ 0 h 233"/>
                  <a:gd name="T96" fmla="*/ 0 w 233"/>
                  <a:gd name="T97" fmla="*/ 0 h 233"/>
                  <a:gd name="T98" fmla="*/ 0 w 233"/>
                  <a:gd name="T99" fmla="*/ 0 h 233"/>
                  <a:gd name="T100" fmla="*/ 0 w 233"/>
                  <a:gd name="T101" fmla="*/ 0 h 233"/>
                  <a:gd name="T102" fmla="*/ 0 w 233"/>
                  <a:gd name="T103" fmla="*/ 0 h 233"/>
                  <a:gd name="T104" fmla="*/ 0 w 233"/>
                  <a:gd name="T105" fmla="*/ 0 h 233"/>
                  <a:gd name="T106" fmla="*/ 0 w 233"/>
                  <a:gd name="T107" fmla="*/ 0 h 233"/>
                  <a:gd name="T108" fmla="*/ 0 w 233"/>
                  <a:gd name="T109" fmla="*/ 0 h 233"/>
                  <a:gd name="T110" fmla="*/ 0 w 233"/>
                  <a:gd name="T111" fmla="*/ 0 h 233"/>
                  <a:gd name="T112" fmla="*/ 0 w 233"/>
                  <a:gd name="T113" fmla="*/ 0 h 2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3"/>
                  <a:gd name="T172" fmla="*/ 0 h 233"/>
                  <a:gd name="T173" fmla="*/ 233 w 233"/>
                  <a:gd name="T174" fmla="*/ 233 h 2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3" h="233">
                    <a:moveTo>
                      <a:pt x="199" y="34"/>
                    </a:moveTo>
                    <a:lnTo>
                      <a:pt x="190" y="26"/>
                    </a:lnTo>
                    <a:lnTo>
                      <a:pt x="181" y="20"/>
                    </a:lnTo>
                    <a:lnTo>
                      <a:pt x="171" y="14"/>
                    </a:lnTo>
                    <a:lnTo>
                      <a:pt x="162" y="8"/>
                    </a:lnTo>
                    <a:lnTo>
                      <a:pt x="151" y="5"/>
                    </a:lnTo>
                    <a:lnTo>
                      <a:pt x="139" y="2"/>
                    </a:lnTo>
                    <a:lnTo>
                      <a:pt x="129" y="1"/>
                    </a:lnTo>
                    <a:lnTo>
                      <a:pt x="117" y="0"/>
                    </a:lnTo>
                    <a:lnTo>
                      <a:pt x="94" y="2"/>
                    </a:lnTo>
                    <a:lnTo>
                      <a:pt x="72" y="9"/>
                    </a:lnTo>
                    <a:lnTo>
                      <a:pt x="51" y="20"/>
                    </a:lnTo>
                    <a:lnTo>
                      <a:pt x="34" y="34"/>
                    </a:lnTo>
                    <a:lnTo>
                      <a:pt x="21" y="52"/>
                    </a:lnTo>
                    <a:lnTo>
                      <a:pt x="10" y="71"/>
                    </a:lnTo>
                    <a:lnTo>
                      <a:pt x="3" y="93"/>
                    </a:lnTo>
                    <a:lnTo>
                      <a:pt x="0" y="116"/>
                    </a:lnTo>
                    <a:lnTo>
                      <a:pt x="2" y="128"/>
                    </a:lnTo>
                    <a:lnTo>
                      <a:pt x="3" y="140"/>
                    </a:lnTo>
                    <a:lnTo>
                      <a:pt x="6" y="150"/>
                    </a:lnTo>
                    <a:lnTo>
                      <a:pt x="9" y="161"/>
                    </a:lnTo>
                    <a:lnTo>
                      <a:pt x="14" y="171"/>
                    </a:lnTo>
                    <a:lnTo>
                      <a:pt x="20" y="181"/>
                    </a:lnTo>
                    <a:lnTo>
                      <a:pt x="27" y="191"/>
                    </a:lnTo>
                    <a:lnTo>
                      <a:pt x="34" y="199"/>
                    </a:lnTo>
                    <a:lnTo>
                      <a:pt x="43" y="206"/>
                    </a:lnTo>
                    <a:lnTo>
                      <a:pt x="52" y="214"/>
                    </a:lnTo>
                    <a:lnTo>
                      <a:pt x="62" y="219"/>
                    </a:lnTo>
                    <a:lnTo>
                      <a:pt x="73" y="224"/>
                    </a:lnTo>
                    <a:lnTo>
                      <a:pt x="83" y="228"/>
                    </a:lnTo>
                    <a:lnTo>
                      <a:pt x="94" y="231"/>
                    </a:lnTo>
                    <a:lnTo>
                      <a:pt x="105" y="232"/>
                    </a:lnTo>
                    <a:lnTo>
                      <a:pt x="117" y="233"/>
                    </a:lnTo>
                    <a:lnTo>
                      <a:pt x="129" y="232"/>
                    </a:lnTo>
                    <a:lnTo>
                      <a:pt x="139" y="231"/>
                    </a:lnTo>
                    <a:lnTo>
                      <a:pt x="151" y="228"/>
                    </a:lnTo>
                    <a:lnTo>
                      <a:pt x="162" y="224"/>
                    </a:lnTo>
                    <a:lnTo>
                      <a:pt x="171" y="219"/>
                    </a:lnTo>
                    <a:lnTo>
                      <a:pt x="181" y="214"/>
                    </a:lnTo>
                    <a:lnTo>
                      <a:pt x="190" y="206"/>
                    </a:lnTo>
                    <a:lnTo>
                      <a:pt x="199" y="199"/>
                    </a:lnTo>
                    <a:lnTo>
                      <a:pt x="206" y="191"/>
                    </a:lnTo>
                    <a:lnTo>
                      <a:pt x="214" y="181"/>
                    </a:lnTo>
                    <a:lnTo>
                      <a:pt x="219" y="171"/>
                    </a:lnTo>
                    <a:lnTo>
                      <a:pt x="224" y="161"/>
                    </a:lnTo>
                    <a:lnTo>
                      <a:pt x="227" y="150"/>
                    </a:lnTo>
                    <a:lnTo>
                      <a:pt x="231" y="140"/>
                    </a:lnTo>
                    <a:lnTo>
                      <a:pt x="232" y="128"/>
                    </a:lnTo>
                    <a:lnTo>
                      <a:pt x="233" y="116"/>
                    </a:lnTo>
                    <a:lnTo>
                      <a:pt x="232" y="105"/>
                    </a:lnTo>
                    <a:lnTo>
                      <a:pt x="231" y="94"/>
                    </a:lnTo>
                    <a:lnTo>
                      <a:pt x="227" y="82"/>
                    </a:lnTo>
                    <a:lnTo>
                      <a:pt x="224" y="72"/>
                    </a:lnTo>
                    <a:lnTo>
                      <a:pt x="219" y="61"/>
                    </a:lnTo>
                    <a:lnTo>
                      <a:pt x="214" y="52"/>
                    </a:lnTo>
                    <a:lnTo>
                      <a:pt x="206" y="42"/>
                    </a:lnTo>
                    <a:lnTo>
                      <a:pt x="199" y="34"/>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299" name="Freeform 257"/>
              <p:cNvSpPr>
                <a:spLocks/>
              </p:cNvSpPr>
              <p:nvPr/>
            </p:nvSpPr>
            <p:spPr bwMode="auto">
              <a:xfrm>
                <a:off x="1318" y="2753"/>
                <a:ext cx="56" cy="56"/>
              </a:xfrm>
              <a:custGeom>
                <a:avLst/>
                <a:gdLst>
                  <a:gd name="T0" fmla="*/ 0 w 167"/>
                  <a:gd name="T1" fmla="*/ 0 h 166"/>
                  <a:gd name="T2" fmla="*/ 0 w 167"/>
                  <a:gd name="T3" fmla="*/ 0 h 166"/>
                  <a:gd name="T4" fmla="*/ 0 w 167"/>
                  <a:gd name="T5" fmla="*/ 0 h 166"/>
                  <a:gd name="T6" fmla="*/ 0 w 167"/>
                  <a:gd name="T7" fmla="*/ 0 h 166"/>
                  <a:gd name="T8" fmla="*/ 0 w 167"/>
                  <a:gd name="T9" fmla="*/ 0 h 166"/>
                  <a:gd name="T10" fmla="*/ 0 w 167"/>
                  <a:gd name="T11" fmla="*/ 0 h 166"/>
                  <a:gd name="T12" fmla="*/ 0 w 167"/>
                  <a:gd name="T13" fmla="*/ 0 h 166"/>
                  <a:gd name="T14" fmla="*/ 0 w 167"/>
                  <a:gd name="T15" fmla="*/ 0 h 166"/>
                  <a:gd name="T16" fmla="*/ 0 w 167"/>
                  <a:gd name="T17" fmla="*/ 0 h 166"/>
                  <a:gd name="T18" fmla="*/ 0 w 167"/>
                  <a:gd name="T19" fmla="*/ 0 h 166"/>
                  <a:gd name="T20" fmla="*/ 0 w 167"/>
                  <a:gd name="T21" fmla="*/ 0 h 166"/>
                  <a:gd name="T22" fmla="*/ 0 w 167"/>
                  <a:gd name="T23" fmla="*/ 0 h 166"/>
                  <a:gd name="T24" fmla="*/ 0 w 167"/>
                  <a:gd name="T25" fmla="*/ 0 h 166"/>
                  <a:gd name="T26" fmla="*/ 0 w 167"/>
                  <a:gd name="T27" fmla="*/ 0 h 166"/>
                  <a:gd name="T28" fmla="*/ 0 w 167"/>
                  <a:gd name="T29" fmla="*/ 0 h 166"/>
                  <a:gd name="T30" fmla="*/ 0 w 167"/>
                  <a:gd name="T31" fmla="*/ 0 h 166"/>
                  <a:gd name="T32" fmla="*/ 0 w 167"/>
                  <a:gd name="T33" fmla="*/ 0 h 166"/>
                  <a:gd name="T34" fmla="*/ 0 w 167"/>
                  <a:gd name="T35" fmla="*/ 0 h 166"/>
                  <a:gd name="T36" fmla="*/ 0 w 167"/>
                  <a:gd name="T37" fmla="*/ 0 h 166"/>
                  <a:gd name="T38" fmla="*/ 0 w 167"/>
                  <a:gd name="T39" fmla="*/ 0 h 166"/>
                  <a:gd name="T40" fmla="*/ 0 w 167"/>
                  <a:gd name="T41" fmla="*/ 0 h 166"/>
                  <a:gd name="T42" fmla="*/ 0 w 167"/>
                  <a:gd name="T43" fmla="*/ 0 h 166"/>
                  <a:gd name="T44" fmla="*/ 0 w 167"/>
                  <a:gd name="T45" fmla="*/ 0 h 166"/>
                  <a:gd name="T46" fmla="*/ 0 w 167"/>
                  <a:gd name="T47" fmla="*/ 0 h 166"/>
                  <a:gd name="T48" fmla="*/ 0 w 167"/>
                  <a:gd name="T49" fmla="*/ 0 h 166"/>
                  <a:gd name="T50" fmla="*/ 0 w 167"/>
                  <a:gd name="T51" fmla="*/ 0 h 166"/>
                  <a:gd name="T52" fmla="*/ 0 w 167"/>
                  <a:gd name="T53" fmla="*/ 0 h 166"/>
                  <a:gd name="T54" fmla="*/ 0 w 167"/>
                  <a:gd name="T55" fmla="*/ 0 h 166"/>
                  <a:gd name="T56" fmla="*/ 0 w 167"/>
                  <a:gd name="T57" fmla="*/ 0 h 166"/>
                  <a:gd name="T58" fmla="*/ 0 w 167"/>
                  <a:gd name="T59" fmla="*/ 0 h 166"/>
                  <a:gd name="T60" fmla="*/ 0 w 167"/>
                  <a:gd name="T61" fmla="*/ 0 h 166"/>
                  <a:gd name="T62" fmla="*/ 0 w 167"/>
                  <a:gd name="T63" fmla="*/ 0 h 166"/>
                  <a:gd name="T64" fmla="*/ 0 w 167"/>
                  <a:gd name="T65" fmla="*/ 0 h 166"/>
                  <a:gd name="T66" fmla="*/ 0 w 167"/>
                  <a:gd name="T67" fmla="*/ 0 h 166"/>
                  <a:gd name="T68" fmla="*/ 0 w 167"/>
                  <a:gd name="T69" fmla="*/ 0 h 166"/>
                  <a:gd name="T70" fmla="*/ 0 w 167"/>
                  <a:gd name="T71" fmla="*/ 0 h 166"/>
                  <a:gd name="T72" fmla="*/ 0 w 167"/>
                  <a:gd name="T73" fmla="*/ 0 h 166"/>
                  <a:gd name="T74" fmla="*/ 0 w 167"/>
                  <a:gd name="T75" fmla="*/ 0 h 166"/>
                  <a:gd name="T76" fmla="*/ 0 w 167"/>
                  <a:gd name="T77" fmla="*/ 0 h 166"/>
                  <a:gd name="T78" fmla="*/ 0 w 167"/>
                  <a:gd name="T79" fmla="*/ 0 h 166"/>
                  <a:gd name="T80" fmla="*/ 0 w 167"/>
                  <a:gd name="T81" fmla="*/ 0 h 166"/>
                  <a:gd name="T82" fmla="*/ 0 w 167"/>
                  <a:gd name="T83" fmla="*/ 0 h 166"/>
                  <a:gd name="T84" fmla="*/ 0 w 167"/>
                  <a:gd name="T85" fmla="*/ 0 h 166"/>
                  <a:gd name="T86" fmla="*/ 0 w 167"/>
                  <a:gd name="T87" fmla="*/ 0 h 166"/>
                  <a:gd name="T88" fmla="*/ 0 w 167"/>
                  <a:gd name="T89" fmla="*/ 0 h 1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7"/>
                  <a:gd name="T136" fmla="*/ 0 h 166"/>
                  <a:gd name="T137" fmla="*/ 167 w 167"/>
                  <a:gd name="T138" fmla="*/ 166 h 1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7" h="166">
                    <a:moveTo>
                      <a:pt x="84" y="166"/>
                    </a:moveTo>
                    <a:lnTo>
                      <a:pt x="93" y="166"/>
                    </a:lnTo>
                    <a:lnTo>
                      <a:pt x="100" y="165"/>
                    </a:lnTo>
                    <a:lnTo>
                      <a:pt x="108" y="163"/>
                    </a:lnTo>
                    <a:lnTo>
                      <a:pt x="116" y="160"/>
                    </a:lnTo>
                    <a:lnTo>
                      <a:pt x="123" y="157"/>
                    </a:lnTo>
                    <a:lnTo>
                      <a:pt x="130" y="152"/>
                    </a:lnTo>
                    <a:lnTo>
                      <a:pt x="136" y="147"/>
                    </a:lnTo>
                    <a:lnTo>
                      <a:pt x="142" y="142"/>
                    </a:lnTo>
                    <a:lnTo>
                      <a:pt x="153" y="129"/>
                    </a:lnTo>
                    <a:lnTo>
                      <a:pt x="160" y="114"/>
                    </a:lnTo>
                    <a:lnTo>
                      <a:pt x="165" y="98"/>
                    </a:lnTo>
                    <a:lnTo>
                      <a:pt x="167" y="82"/>
                    </a:lnTo>
                    <a:lnTo>
                      <a:pt x="165" y="66"/>
                    </a:lnTo>
                    <a:lnTo>
                      <a:pt x="160" y="51"/>
                    </a:lnTo>
                    <a:lnTo>
                      <a:pt x="153" y="37"/>
                    </a:lnTo>
                    <a:lnTo>
                      <a:pt x="142" y="24"/>
                    </a:lnTo>
                    <a:lnTo>
                      <a:pt x="136" y="19"/>
                    </a:lnTo>
                    <a:lnTo>
                      <a:pt x="130" y="13"/>
                    </a:lnTo>
                    <a:lnTo>
                      <a:pt x="123" y="9"/>
                    </a:lnTo>
                    <a:lnTo>
                      <a:pt x="116" y="6"/>
                    </a:lnTo>
                    <a:lnTo>
                      <a:pt x="108" y="3"/>
                    </a:lnTo>
                    <a:lnTo>
                      <a:pt x="100" y="1"/>
                    </a:lnTo>
                    <a:lnTo>
                      <a:pt x="93" y="0"/>
                    </a:lnTo>
                    <a:lnTo>
                      <a:pt x="84" y="0"/>
                    </a:lnTo>
                    <a:lnTo>
                      <a:pt x="67" y="2"/>
                    </a:lnTo>
                    <a:lnTo>
                      <a:pt x="51" y="6"/>
                    </a:lnTo>
                    <a:lnTo>
                      <a:pt x="37" y="13"/>
                    </a:lnTo>
                    <a:lnTo>
                      <a:pt x="25" y="24"/>
                    </a:lnTo>
                    <a:lnTo>
                      <a:pt x="14" y="36"/>
                    </a:lnTo>
                    <a:lnTo>
                      <a:pt x="7" y="51"/>
                    </a:lnTo>
                    <a:lnTo>
                      <a:pt x="2" y="65"/>
                    </a:lnTo>
                    <a:lnTo>
                      <a:pt x="0" y="82"/>
                    </a:lnTo>
                    <a:lnTo>
                      <a:pt x="1" y="98"/>
                    </a:lnTo>
                    <a:lnTo>
                      <a:pt x="7" y="114"/>
                    </a:lnTo>
                    <a:lnTo>
                      <a:pt x="14" y="129"/>
                    </a:lnTo>
                    <a:lnTo>
                      <a:pt x="25" y="142"/>
                    </a:lnTo>
                    <a:lnTo>
                      <a:pt x="31" y="147"/>
                    </a:lnTo>
                    <a:lnTo>
                      <a:pt x="37" y="152"/>
                    </a:lnTo>
                    <a:lnTo>
                      <a:pt x="45" y="157"/>
                    </a:lnTo>
                    <a:lnTo>
                      <a:pt x="52" y="160"/>
                    </a:lnTo>
                    <a:lnTo>
                      <a:pt x="60" y="163"/>
                    </a:lnTo>
                    <a:lnTo>
                      <a:pt x="68" y="165"/>
                    </a:lnTo>
                    <a:lnTo>
                      <a:pt x="76" y="166"/>
                    </a:lnTo>
                    <a:lnTo>
                      <a:pt x="84" y="1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00" name="Freeform 258"/>
              <p:cNvSpPr>
                <a:spLocks/>
              </p:cNvSpPr>
              <p:nvPr/>
            </p:nvSpPr>
            <p:spPr bwMode="auto">
              <a:xfrm>
                <a:off x="1329" y="2764"/>
                <a:ext cx="34" cy="34"/>
              </a:xfrm>
              <a:custGeom>
                <a:avLst/>
                <a:gdLst>
                  <a:gd name="T0" fmla="*/ 0 w 101"/>
                  <a:gd name="T1" fmla="*/ 0 h 100"/>
                  <a:gd name="T2" fmla="*/ 0 w 101"/>
                  <a:gd name="T3" fmla="*/ 0 h 100"/>
                  <a:gd name="T4" fmla="*/ 0 w 101"/>
                  <a:gd name="T5" fmla="*/ 0 h 100"/>
                  <a:gd name="T6" fmla="*/ 0 w 101"/>
                  <a:gd name="T7" fmla="*/ 0 h 100"/>
                  <a:gd name="T8" fmla="*/ 0 w 101"/>
                  <a:gd name="T9" fmla="*/ 0 h 100"/>
                  <a:gd name="T10" fmla="*/ 0 w 101"/>
                  <a:gd name="T11" fmla="*/ 0 h 100"/>
                  <a:gd name="T12" fmla="*/ 0 w 101"/>
                  <a:gd name="T13" fmla="*/ 0 h 100"/>
                  <a:gd name="T14" fmla="*/ 0 w 101"/>
                  <a:gd name="T15" fmla="*/ 0 h 100"/>
                  <a:gd name="T16" fmla="*/ 0 w 101"/>
                  <a:gd name="T17" fmla="*/ 0 h 100"/>
                  <a:gd name="T18" fmla="*/ 0 w 101"/>
                  <a:gd name="T19" fmla="*/ 0 h 100"/>
                  <a:gd name="T20" fmla="*/ 0 w 101"/>
                  <a:gd name="T21" fmla="*/ 0 h 100"/>
                  <a:gd name="T22" fmla="*/ 0 w 101"/>
                  <a:gd name="T23" fmla="*/ 0 h 100"/>
                  <a:gd name="T24" fmla="*/ 0 w 101"/>
                  <a:gd name="T25" fmla="*/ 0 h 100"/>
                  <a:gd name="T26" fmla="*/ 0 w 101"/>
                  <a:gd name="T27" fmla="*/ 0 h 100"/>
                  <a:gd name="T28" fmla="*/ 0 w 101"/>
                  <a:gd name="T29" fmla="*/ 0 h 100"/>
                  <a:gd name="T30" fmla="*/ 0 w 101"/>
                  <a:gd name="T31" fmla="*/ 0 h 100"/>
                  <a:gd name="T32" fmla="*/ 0 w 101"/>
                  <a:gd name="T33" fmla="*/ 0 h 100"/>
                  <a:gd name="T34" fmla="*/ 0 w 101"/>
                  <a:gd name="T35" fmla="*/ 0 h 100"/>
                  <a:gd name="T36" fmla="*/ 0 w 101"/>
                  <a:gd name="T37" fmla="*/ 0 h 100"/>
                  <a:gd name="T38" fmla="*/ 0 w 101"/>
                  <a:gd name="T39" fmla="*/ 0 h 100"/>
                  <a:gd name="T40" fmla="*/ 0 w 101"/>
                  <a:gd name="T41" fmla="*/ 0 h 100"/>
                  <a:gd name="T42" fmla="*/ 0 w 101"/>
                  <a:gd name="T43" fmla="*/ 0 h 100"/>
                  <a:gd name="T44" fmla="*/ 0 w 101"/>
                  <a:gd name="T45" fmla="*/ 0 h 100"/>
                  <a:gd name="T46" fmla="*/ 0 w 101"/>
                  <a:gd name="T47" fmla="*/ 0 h 100"/>
                  <a:gd name="T48" fmla="*/ 0 w 101"/>
                  <a:gd name="T49" fmla="*/ 0 h 100"/>
                  <a:gd name="T50" fmla="*/ 0 w 101"/>
                  <a:gd name="T51" fmla="*/ 0 h 100"/>
                  <a:gd name="T52" fmla="*/ 0 w 101"/>
                  <a:gd name="T53" fmla="*/ 0 h 100"/>
                  <a:gd name="T54" fmla="*/ 0 w 101"/>
                  <a:gd name="T55" fmla="*/ 0 h 100"/>
                  <a:gd name="T56" fmla="*/ 0 w 101"/>
                  <a:gd name="T57" fmla="*/ 0 h 100"/>
                  <a:gd name="T58" fmla="*/ 0 w 101"/>
                  <a:gd name="T59" fmla="*/ 0 h 100"/>
                  <a:gd name="T60" fmla="*/ 0 w 101"/>
                  <a:gd name="T61" fmla="*/ 0 h 100"/>
                  <a:gd name="T62" fmla="*/ 0 w 101"/>
                  <a:gd name="T63" fmla="*/ 0 h 100"/>
                  <a:gd name="T64" fmla="*/ 0 w 101"/>
                  <a:gd name="T65" fmla="*/ 0 h 100"/>
                  <a:gd name="T66" fmla="*/ 0 w 101"/>
                  <a:gd name="T67" fmla="*/ 0 h 100"/>
                  <a:gd name="T68" fmla="*/ 0 w 101"/>
                  <a:gd name="T69" fmla="*/ 0 h 100"/>
                  <a:gd name="T70" fmla="*/ 0 w 101"/>
                  <a:gd name="T71" fmla="*/ 0 h 100"/>
                  <a:gd name="T72" fmla="*/ 0 w 101"/>
                  <a:gd name="T73" fmla="*/ 0 h 100"/>
                  <a:gd name="T74" fmla="*/ 0 w 101"/>
                  <a:gd name="T75" fmla="*/ 0 h 100"/>
                  <a:gd name="T76" fmla="*/ 0 w 101"/>
                  <a:gd name="T77" fmla="*/ 0 h 100"/>
                  <a:gd name="T78" fmla="*/ 0 w 101"/>
                  <a:gd name="T79" fmla="*/ 0 h 100"/>
                  <a:gd name="T80" fmla="*/ 0 w 101"/>
                  <a:gd name="T81" fmla="*/ 0 h 100"/>
                  <a:gd name="T82" fmla="*/ 0 w 101"/>
                  <a:gd name="T83" fmla="*/ 0 h 100"/>
                  <a:gd name="T84" fmla="*/ 0 w 101"/>
                  <a:gd name="T85" fmla="*/ 0 h 100"/>
                  <a:gd name="T86" fmla="*/ 0 w 101"/>
                  <a:gd name="T87" fmla="*/ 0 h 100"/>
                  <a:gd name="T88" fmla="*/ 0 w 101"/>
                  <a:gd name="T89" fmla="*/ 0 h 1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100"/>
                  <a:gd name="T137" fmla="*/ 101 w 101"/>
                  <a:gd name="T138" fmla="*/ 100 h 1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100">
                    <a:moveTo>
                      <a:pt x="0" y="49"/>
                    </a:moveTo>
                    <a:lnTo>
                      <a:pt x="1" y="40"/>
                    </a:lnTo>
                    <a:lnTo>
                      <a:pt x="4" y="30"/>
                    </a:lnTo>
                    <a:lnTo>
                      <a:pt x="9" y="22"/>
                    </a:lnTo>
                    <a:lnTo>
                      <a:pt x="15" y="14"/>
                    </a:lnTo>
                    <a:lnTo>
                      <a:pt x="19" y="11"/>
                    </a:lnTo>
                    <a:lnTo>
                      <a:pt x="22" y="8"/>
                    </a:lnTo>
                    <a:lnTo>
                      <a:pt x="27" y="6"/>
                    </a:lnTo>
                    <a:lnTo>
                      <a:pt x="32" y="4"/>
                    </a:lnTo>
                    <a:lnTo>
                      <a:pt x="36" y="2"/>
                    </a:lnTo>
                    <a:lnTo>
                      <a:pt x="40" y="1"/>
                    </a:lnTo>
                    <a:lnTo>
                      <a:pt x="46" y="0"/>
                    </a:lnTo>
                    <a:lnTo>
                      <a:pt x="51" y="0"/>
                    </a:lnTo>
                    <a:lnTo>
                      <a:pt x="56" y="0"/>
                    </a:lnTo>
                    <a:lnTo>
                      <a:pt x="61" y="1"/>
                    </a:lnTo>
                    <a:lnTo>
                      <a:pt x="66" y="2"/>
                    </a:lnTo>
                    <a:lnTo>
                      <a:pt x="70" y="4"/>
                    </a:lnTo>
                    <a:lnTo>
                      <a:pt x="74" y="6"/>
                    </a:lnTo>
                    <a:lnTo>
                      <a:pt x="79" y="8"/>
                    </a:lnTo>
                    <a:lnTo>
                      <a:pt x="83" y="11"/>
                    </a:lnTo>
                    <a:lnTo>
                      <a:pt x="86" y="14"/>
                    </a:lnTo>
                    <a:lnTo>
                      <a:pt x="92" y="22"/>
                    </a:lnTo>
                    <a:lnTo>
                      <a:pt x="97" y="30"/>
                    </a:lnTo>
                    <a:lnTo>
                      <a:pt x="100" y="40"/>
                    </a:lnTo>
                    <a:lnTo>
                      <a:pt x="101" y="49"/>
                    </a:lnTo>
                    <a:lnTo>
                      <a:pt x="100" y="60"/>
                    </a:lnTo>
                    <a:lnTo>
                      <a:pt x="97" y="68"/>
                    </a:lnTo>
                    <a:lnTo>
                      <a:pt x="92" y="78"/>
                    </a:lnTo>
                    <a:lnTo>
                      <a:pt x="86" y="85"/>
                    </a:lnTo>
                    <a:lnTo>
                      <a:pt x="79" y="92"/>
                    </a:lnTo>
                    <a:lnTo>
                      <a:pt x="70" y="96"/>
                    </a:lnTo>
                    <a:lnTo>
                      <a:pt x="61" y="99"/>
                    </a:lnTo>
                    <a:lnTo>
                      <a:pt x="51" y="100"/>
                    </a:lnTo>
                    <a:lnTo>
                      <a:pt x="46" y="100"/>
                    </a:lnTo>
                    <a:lnTo>
                      <a:pt x="40" y="99"/>
                    </a:lnTo>
                    <a:lnTo>
                      <a:pt x="36" y="98"/>
                    </a:lnTo>
                    <a:lnTo>
                      <a:pt x="32" y="96"/>
                    </a:lnTo>
                    <a:lnTo>
                      <a:pt x="27" y="94"/>
                    </a:lnTo>
                    <a:lnTo>
                      <a:pt x="22" y="92"/>
                    </a:lnTo>
                    <a:lnTo>
                      <a:pt x="19" y="89"/>
                    </a:lnTo>
                    <a:lnTo>
                      <a:pt x="15" y="85"/>
                    </a:lnTo>
                    <a:lnTo>
                      <a:pt x="9" y="78"/>
                    </a:lnTo>
                    <a:lnTo>
                      <a:pt x="4" y="68"/>
                    </a:lnTo>
                    <a:lnTo>
                      <a:pt x="1" y="60"/>
                    </a:lnTo>
                    <a:lnTo>
                      <a:pt x="0" y="4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01" name="Freeform 259"/>
              <p:cNvSpPr>
                <a:spLocks/>
              </p:cNvSpPr>
              <p:nvPr/>
            </p:nvSpPr>
            <p:spPr bwMode="auto">
              <a:xfrm>
                <a:off x="1396" y="2867"/>
                <a:ext cx="244" cy="153"/>
              </a:xfrm>
              <a:custGeom>
                <a:avLst/>
                <a:gdLst>
                  <a:gd name="T0" fmla="*/ 0 w 733"/>
                  <a:gd name="T1" fmla="*/ 0 h 461"/>
                  <a:gd name="T2" fmla="*/ 0 w 733"/>
                  <a:gd name="T3" fmla="*/ 0 h 461"/>
                  <a:gd name="T4" fmla="*/ 0 w 733"/>
                  <a:gd name="T5" fmla="*/ 0 h 461"/>
                  <a:gd name="T6" fmla="*/ 0 w 733"/>
                  <a:gd name="T7" fmla="*/ 0 h 461"/>
                  <a:gd name="T8" fmla="*/ 0 w 733"/>
                  <a:gd name="T9" fmla="*/ 0 h 461"/>
                  <a:gd name="T10" fmla="*/ 0 w 733"/>
                  <a:gd name="T11" fmla="*/ 0 h 461"/>
                  <a:gd name="T12" fmla="*/ 0 w 733"/>
                  <a:gd name="T13" fmla="*/ 0 h 461"/>
                  <a:gd name="T14" fmla="*/ 0 w 733"/>
                  <a:gd name="T15" fmla="*/ 0 h 461"/>
                  <a:gd name="T16" fmla="*/ 0 w 733"/>
                  <a:gd name="T17" fmla="*/ 0 h 461"/>
                  <a:gd name="T18" fmla="*/ 0 w 733"/>
                  <a:gd name="T19" fmla="*/ 0 h 461"/>
                  <a:gd name="T20" fmla="*/ 0 w 733"/>
                  <a:gd name="T21" fmla="*/ 0 h 461"/>
                  <a:gd name="T22" fmla="*/ 0 w 733"/>
                  <a:gd name="T23" fmla="*/ 0 h 461"/>
                  <a:gd name="T24" fmla="*/ 0 w 733"/>
                  <a:gd name="T25" fmla="*/ 0 h 461"/>
                  <a:gd name="T26" fmla="*/ 0 w 733"/>
                  <a:gd name="T27" fmla="*/ 0 h 461"/>
                  <a:gd name="T28" fmla="*/ 0 w 733"/>
                  <a:gd name="T29" fmla="*/ 0 h 461"/>
                  <a:gd name="T30" fmla="*/ 0 w 733"/>
                  <a:gd name="T31" fmla="*/ 0 h 461"/>
                  <a:gd name="T32" fmla="*/ 0 w 733"/>
                  <a:gd name="T33" fmla="*/ 0 h 461"/>
                  <a:gd name="T34" fmla="*/ 0 w 733"/>
                  <a:gd name="T35" fmla="*/ 0 h 461"/>
                  <a:gd name="T36" fmla="*/ 0 w 733"/>
                  <a:gd name="T37" fmla="*/ 0 h 461"/>
                  <a:gd name="T38" fmla="*/ 0 w 733"/>
                  <a:gd name="T39" fmla="*/ 0 h 461"/>
                  <a:gd name="T40" fmla="*/ 0 w 733"/>
                  <a:gd name="T41" fmla="*/ 0 h 461"/>
                  <a:gd name="T42" fmla="*/ 0 w 733"/>
                  <a:gd name="T43" fmla="*/ 0 h 461"/>
                  <a:gd name="T44" fmla="*/ 0 w 733"/>
                  <a:gd name="T45" fmla="*/ 0 h 461"/>
                  <a:gd name="T46" fmla="*/ 0 w 733"/>
                  <a:gd name="T47" fmla="*/ 0 h 461"/>
                  <a:gd name="T48" fmla="*/ 0 w 733"/>
                  <a:gd name="T49" fmla="*/ 0 h 461"/>
                  <a:gd name="T50" fmla="*/ 0 w 733"/>
                  <a:gd name="T51" fmla="*/ 0 h 461"/>
                  <a:gd name="T52" fmla="*/ 0 w 733"/>
                  <a:gd name="T53" fmla="*/ 0 h 461"/>
                  <a:gd name="T54" fmla="*/ 0 w 733"/>
                  <a:gd name="T55" fmla="*/ 0 h 461"/>
                  <a:gd name="T56" fmla="*/ 0 w 733"/>
                  <a:gd name="T57" fmla="*/ 0 h 461"/>
                  <a:gd name="T58" fmla="*/ 0 w 733"/>
                  <a:gd name="T59" fmla="*/ 0 h 461"/>
                  <a:gd name="T60" fmla="*/ 0 w 733"/>
                  <a:gd name="T61" fmla="*/ 0 h 461"/>
                  <a:gd name="T62" fmla="*/ 0 w 733"/>
                  <a:gd name="T63" fmla="*/ 0 h 461"/>
                  <a:gd name="T64" fmla="*/ 0 w 733"/>
                  <a:gd name="T65" fmla="*/ 0 h 461"/>
                  <a:gd name="T66" fmla="*/ 0 w 733"/>
                  <a:gd name="T67" fmla="*/ 0 h 461"/>
                  <a:gd name="T68" fmla="*/ 0 w 733"/>
                  <a:gd name="T69" fmla="*/ 0 h 461"/>
                  <a:gd name="T70" fmla="*/ 0 w 733"/>
                  <a:gd name="T71" fmla="*/ 0 h 461"/>
                  <a:gd name="T72" fmla="*/ 0 w 733"/>
                  <a:gd name="T73" fmla="*/ 0 h 461"/>
                  <a:gd name="T74" fmla="*/ 0 w 733"/>
                  <a:gd name="T75" fmla="*/ 0 h 461"/>
                  <a:gd name="T76" fmla="*/ 0 w 733"/>
                  <a:gd name="T77" fmla="*/ 0 h 461"/>
                  <a:gd name="T78" fmla="*/ 0 w 733"/>
                  <a:gd name="T79" fmla="*/ 0 h 461"/>
                  <a:gd name="T80" fmla="*/ 0 w 733"/>
                  <a:gd name="T81" fmla="*/ 0 h 461"/>
                  <a:gd name="T82" fmla="*/ 0 w 733"/>
                  <a:gd name="T83" fmla="*/ 0 h 4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3"/>
                  <a:gd name="T127" fmla="*/ 0 h 461"/>
                  <a:gd name="T128" fmla="*/ 733 w 733"/>
                  <a:gd name="T129" fmla="*/ 461 h 4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3" h="461">
                    <a:moveTo>
                      <a:pt x="728" y="50"/>
                    </a:moveTo>
                    <a:lnTo>
                      <a:pt x="728" y="50"/>
                    </a:lnTo>
                    <a:lnTo>
                      <a:pt x="728" y="49"/>
                    </a:lnTo>
                    <a:lnTo>
                      <a:pt x="728" y="46"/>
                    </a:lnTo>
                    <a:lnTo>
                      <a:pt x="727" y="40"/>
                    </a:lnTo>
                    <a:lnTo>
                      <a:pt x="725" y="34"/>
                    </a:lnTo>
                    <a:lnTo>
                      <a:pt x="725" y="32"/>
                    </a:lnTo>
                    <a:lnTo>
                      <a:pt x="718" y="0"/>
                    </a:lnTo>
                    <a:lnTo>
                      <a:pt x="686" y="6"/>
                    </a:lnTo>
                    <a:lnTo>
                      <a:pt x="669" y="8"/>
                    </a:lnTo>
                    <a:lnTo>
                      <a:pt x="48" y="119"/>
                    </a:lnTo>
                    <a:lnTo>
                      <a:pt x="31" y="121"/>
                    </a:lnTo>
                    <a:lnTo>
                      <a:pt x="0" y="127"/>
                    </a:lnTo>
                    <a:lnTo>
                      <a:pt x="5" y="160"/>
                    </a:lnTo>
                    <a:lnTo>
                      <a:pt x="5" y="162"/>
                    </a:lnTo>
                    <a:lnTo>
                      <a:pt x="6" y="167"/>
                    </a:lnTo>
                    <a:lnTo>
                      <a:pt x="7" y="173"/>
                    </a:lnTo>
                    <a:lnTo>
                      <a:pt x="7" y="175"/>
                    </a:lnTo>
                    <a:lnTo>
                      <a:pt x="7" y="176"/>
                    </a:lnTo>
                    <a:lnTo>
                      <a:pt x="7" y="177"/>
                    </a:lnTo>
                    <a:lnTo>
                      <a:pt x="8" y="178"/>
                    </a:lnTo>
                    <a:lnTo>
                      <a:pt x="8" y="179"/>
                    </a:lnTo>
                    <a:lnTo>
                      <a:pt x="8" y="180"/>
                    </a:lnTo>
                    <a:lnTo>
                      <a:pt x="8" y="181"/>
                    </a:lnTo>
                    <a:lnTo>
                      <a:pt x="15" y="213"/>
                    </a:lnTo>
                    <a:lnTo>
                      <a:pt x="26" y="244"/>
                    </a:lnTo>
                    <a:lnTo>
                      <a:pt x="39" y="273"/>
                    </a:lnTo>
                    <a:lnTo>
                      <a:pt x="56" y="301"/>
                    </a:lnTo>
                    <a:lnTo>
                      <a:pt x="74" y="328"/>
                    </a:lnTo>
                    <a:lnTo>
                      <a:pt x="96" y="352"/>
                    </a:lnTo>
                    <a:lnTo>
                      <a:pt x="120" y="375"/>
                    </a:lnTo>
                    <a:lnTo>
                      <a:pt x="147" y="395"/>
                    </a:lnTo>
                    <a:lnTo>
                      <a:pt x="162" y="405"/>
                    </a:lnTo>
                    <a:lnTo>
                      <a:pt x="178" y="414"/>
                    </a:lnTo>
                    <a:lnTo>
                      <a:pt x="194" y="423"/>
                    </a:lnTo>
                    <a:lnTo>
                      <a:pt x="210" y="430"/>
                    </a:lnTo>
                    <a:lnTo>
                      <a:pt x="227" y="437"/>
                    </a:lnTo>
                    <a:lnTo>
                      <a:pt x="244" y="443"/>
                    </a:lnTo>
                    <a:lnTo>
                      <a:pt x="262" y="448"/>
                    </a:lnTo>
                    <a:lnTo>
                      <a:pt x="280" y="453"/>
                    </a:lnTo>
                    <a:lnTo>
                      <a:pt x="298" y="456"/>
                    </a:lnTo>
                    <a:lnTo>
                      <a:pt x="316" y="458"/>
                    </a:lnTo>
                    <a:lnTo>
                      <a:pt x="335" y="460"/>
                    </a:lnTo>
                    <a:lnTo>
                      <a:pt x="354" y="461"/>
                    </a:lnTo>
                    <a:lnTo>
                      <a:pt x="372" y="461"/>
                    </a:lnTo>
                    <a:lnTo>
                      <a:pt x="391" y="460"/>
                    </a:lnTo>
                    <a:lnTo>
                      <a:pt x="410" y="458"/>
                    </a:lnTo>
                    <a:lnTo>
                      <a:pt x="428" y="455"/>
                    </a:lnTo>
                    <a:lnTo>
                      <a:pt x="447" y="452"/>
                    </a:lnTo>
                    <a:lnTo>
                      <a:pt x="465" y="446"/>
                    </a:lnTo>
                    <a:lnTo>
                      <a:pt x="483" y="441"/>
                    </a:lnTo>
                    <a:lnTo>
                      <a:pt x="500" y="435"/>
                    </a:lnTo>
                    <a:lnTo>
                      <a:pt x="518" y="428"/>
                    </a:lnTo>
                    <a:lnTo>
                      <a:pt x="534" y="420"/>
                    </a:lnTo>
                    <a:lnTo>
                      <a:pt x="551" y="411"/>
                    </a:lnTo>
                    <a:lnTo>
                      <a:pt x="567" y="403"/>
                    </a:lnTo>
                    <a:lnTo>
                      <a:pt x="581" y="392"/>
                    </a:lnTo>
                    <a:lnTo>
                      <a:pt x="596" y="382"/>
                    </a:lnTo>
                    <a:lnTo>
                      <a:pt x="611" y="370"/>
                    </a:lnTo>
                    <a:lnTo>
                      <a:pt x="625" y="358"/>
                    </a:lnTo>
                    <a:lnTo>
                      <a:pt x="638" y="346"/>
                    </a:lnTo>
                    <a:lnTo>
                      <a:pt x="650" y="332"/>
                    </a:lnTo>
                    <a:lnTo>
                      <a:pt x="662" y="318"/>
                    </a:lnTo>
                    <a:lnTo>
                      <a:pt x="673" y="303"/>
                    </a:lnTo>
                    <a:lnTo>
                      <a:pt x="691" y="274"/>
                    </a:lnTo>
                    <a:lnTo>
                      <a:pt x="706" y="245"/>
                    </a:lnTo>
                    <a:lnTo>
                      <a:pt x="717" y="215"/>
                    </a:lnTo>
                    <a:lnTo>
                      <a:pt x="726" y="183"/>
                    </a:lnTo>
                    <a:lnTo>
                      <a:pt x="731" y="152"/>
                    </a:lnTo>
                    <a:lnTo>
                      <a:pt x="733" y="119"/>
                    </a:lnTo>
                    <a:lnTo>
                      <a:pt x="733" y="87"/>
                    </a:lnTo>
                    <a:lnTo>
                      <a:pt x="729" y="54"/>
                    </a:lnTo>
                    <a:lnTo>
                      <a:pt x="729" y="53"/>
                    </a:lnTo>
                    <a:lnTo>
                      <a:pt x="729" y="52"/>
                    </a:lnTo>
                    <a:lnTo>
                      <a:pt x="728" y="51"/>
                    </a:lnTo>
                    <a:lnTo>
                      <a:pt x="728" y="5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02" name="Freeform 260"/>
              <p:cNvSpPr>
                <a:spLocks/>
              </p:cNvSpPr>
              <p:nvPr/>
            </p:nvSpPr>
            <p:spPr bwMode="auto">
              <a:xfrm>
                <a:off x="1409" y="2879"/>
                <a:ext cx="220"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8"/>
                    </a:lnTo>
                    <a:lnTo>
                      <a:pt x="657" y="17"/>
                    </a:lnTo>
                    <a:lnTo>
                      <a:pt x="654" y="0"/>
                    </a:lnTo>
                    <a:lnTo>
                      <a:pt x="638" y="3"/>
                    </a:lnTo>
                    <a:lnTo>
                      <a:pt x="16" y="114"/>
                    </a:lnTo>
                    <a:lnTo>
                      <a:pt x="0" y="116"/>
                    </a:lnTo>
                    <a:lnTo>
                      <a:pt x="0" y="118"/>
                    </a:lnTo>
                    <a:lnTo>
                      <a:pt x="1" y="123"/>
                    </a:lnTo>
                    <a:lnTo>
                      <a:pt x="2" y="129"/>
                    </a:lnTo>
                    <a:lnTo>
                      <a:pt x="2" y="132"/>
                    </a:lnTo>
                    <a:lnTo>
                      <a:pt x="2" y="133"/>
                    </a:lnTo>
                    <a:lnTo>
                      <a:pt x="2" y="134"/>
                    </a:lnTo>
                    <a:lnTo>
                      <a:pt x="3" y="135"/>
                    </a:lnTo>
                    <a:lnTo>
                      <a:pt x="3" y="136"/>
                    </a:lnTo>
                    <a:lnTo>
                      <a:pt x="3" y="137"/>
                    </a:lnTo>
                    <a:lnTo>
                      <a:pt x="3" y="138"/>
                    </a:lnTo>
                    <a:lnTo>
                      <a:pt x="9" y="167"/>
                    </a:lnTo>
                    <a:lnTo>
                      <a:pt x="19" y="194"/>
                    </a:lnTo>
                    <a:lnTo>
                      <a:pt x="30" y="221"/>
                    </a:lnTo>
                    <a:lnTo>
                      <a:pt x="45" y="245"/>
                    </a:lnTo>
                    <a:lnTo>
                      <a:pt x="62" y="269"/>
                    </a:lnTo>
                    <a:lnTo>
                      <a:pt x="82" y="291"/>
                    </a:lnTo>
                    <a:lnTo>
                      <a:pt x="104" y="312"/>
                    </a:lnTo>
                    <a:lnTo>
                      <a:pt x="128" y="330"/>
                    </a:lnTo>
                    <a:lnTo>
                      <a:pt x="142" y="338"/>
                    </a:lnTo>
                    <a:lnTo>
                      <a:pt x="156" y="347"/>
                    </a:lnTo>
                    <a:lnTo>
                      <a:pt x="170" y="354"/>
                    </a:lnTo>
                    <a:lnTo>
                      <a:pt x="185" y="362"/>
                    </a:lnTo>
                    <a:lnTo>
                      <a:pt x="201" y="368"/>
                    </a:lnTo>
                    <a:lnTo>
                      <a:pt x="217" y="373"/>
                    </a:lnTo>
                    <a:lnTo>
                      <a:pt x="233" y="377"/>
                    </a:lnTo>
                    <a:lnTo>
                      <a:pt x="249" y="382"/>
                    </a:lnTo>
                    <a:lnTo>
                      <a:pt x="266" y="385"/>
                    </a:lnTo>
                    <a:lnTo>
                      <a:pt x="283" y="387"/>
                    </a:lnTo>
                    <a:lnTo>
                      <a:pt x="299" y="388"/>
                    </a:lnTo>
                    <a:lnTo>
                      <a:pt x="316" y="389"/>
                    </a:lnTo>
                    <a:lnTo>
                      <a:pt x="334" y="389"/>
                    </a:lnTo>
                    <a:lnTo>
                      <a:pt x="351" y="388"/>
                    </a:lnTo>
                    <a:lnTo>
                      <a:pt x="368" y="386"/>
                    </a:lnTo>
                    <a:lnTo>
                      <a:pt x="384" y="384"/>
                    </a:lnTo>
                    <a:lnTo>
                      <a:pt x="401" y="381"/>
                    </a:lnTo>
                    <a:lnTo>
                      <a:pt x="417" y="376"/>
                    </a:lnTo>
                    <a:lnTo>
                      <a:pt x="434" y="372"/>
                    </a:lnTo>
                    <a:lnTo>
                      <a:pt x="450" y="366"/>
                    </a:lnTo>
                    <a:lnTo>
                      <a:pt x="466" y="359"/>
                    </a:lnTo>
                    <a:lnTo>
                      <a:pt x="481" y="353"/>
                    </a:lnTo>
                    <a:lnTo>
                      <a:pt x="496" y="345"/>
                    </a:lnTo>
                    <a:lnTo>
                      <a:pt x="511" y="336"/>
                    </a:lnTo>
                    <a:lnTo>
                      <a:pt x="524" y="328"/>
                    </a:lnTo>
                    <a:lnTo>
                      <a:pt x="538" y="317"/>
                    </a:lnTo>
                    <a:lnTo>
                      <a:pt x="551" y="306"/>
                    </a:lnTo>
                    <a:lnTo>
                      <a:pt x="564" y="296"/>
                    </a:lnTo>
                    <a:lnTo>
                      <a:pt x="575" y="284"/>
                    </a:lnTo>
                    <a:lnTo>
                      <a:pt x="587" y="273"/>
                    </a:lnTo>
                    <a:lnTo>
                      <a:pt x="598" y="260"/>
                    </a:lnTo>
                    <a:lnTo>
                      <a:pt x="607" y="246"/>
                    </a:lnTo>
                    <a:lnTo>
                      <a:pt x="623" y="221"/>
                    </a:lnTo>
                    <a:lnTo>
                      <a:pt x="637" y="194"/>
                    </a:lnTo>
                    <a:lnTo>
                      <a:pt x="647" y="167"/>
                    </a:lnTo>
                    <a:lnTo>
                      <a:pt x="655" y="138"/>
                    </a:lnTo>
                    <a:lnTo>
                      <a:pt x="660" y="109"/>
                    </a:lnTo>
                    <a:lnTo>
                      <a:pt x="662" y="81"/>
                    </a:lnTo>
                    <a:lnTo>
                      <a:pt x="661" y="51"/>
                    </a:lnTo>
                    <a:lnTo>
                      <a:pt x="658" y="22"/>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03" name="Freeform 261"/>
              <p:cNvSpPr>
                <a:spLocks/>
              </p:cNvSpPr>
              <p:nvPr/>
            </p:nvSpPr>
            <p:spPr bwMode="auto">
              <a:xfrm>
                <a:off x="1421" y="2892"/>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3"/>
                    </a:moveTo>
                    <a:lnTo>
                      <a:pt x="325" y="315"/>
                    </a:lnTo>
                    <a:lnTo>
                      <a:pt x="309" y="317"/>
                    </a:lnTo>
                    <a:lnTo>
                      <a:pt x="295" y="318"/>
                    </a:lnTo>
                    <a:lnTo>
                      <a:pt x="279" y="318"/>
                    </a:lnTo>
                    <a:lnTo>
                      <a:pt x="264" y="317"/>
                    </a:lnTo>
                    <a:lnTo>
                      <a:pt x="248" y="316"/>
                    </a:lnTo>
                    <a:lnTo>
                      <a:pt x="233" y="314"/>
                    </a:lnTo>
                    <a:lnTo>
                      <a:pt x="218" y="311"/>
                    </a:lnTo>
                    <a:lnTo>
                      <a:pt x="203" y="308"/>
                    </a:lnTo>
                    <a:lnTo>
                      <a:pt x="189" y="304"/>
                    </a:lnTo>
                    <a:lnTo>
                      <a:pt x="175" y="299"/>
                    </a:lnTo>
                    <a:lnTo>
                      <a:pt x="161" y="293"/>
                    </a:lnTo>
                    <a:lnTo>
                      <a:pt x="147" y="287"/>
                    </a:lnTo>
                    <a:lnTo>
                      <a:pt x="134" y="280"/>
                    </a:lnTo>
                    <a:lnTo>
                      <a:pt x="122" y="273"/>
                    </a:lnTo>
                    <a:lnTo>
                      <a:pt x="109" y="264"/>
                    </a:lnTo>
                    <a:lnTo>
                      <a:pt x="89" y="248"/>
                    </a:lnTo>
                    <a:lnTo>
                      <a:pt x="70" y="231"/>
                    </a:lnTo>
                    <a:lnTo>
                      <a:pt x="54" y="213"/>
                    </a:lnTo>
                    <a:lnTo>
                      <a:pt x="39" y="193"/>
                    </a:lnTo>
                    <a:lnTo>
                      <a:pt x="25" y="172"/>
                    </a:lnTo>
                    <a:lnTo>
                      <a:pt x="15" y="151"/>
                    </a:lnTo>
                    <a:lnTo>
                      <a:pt x="6" y="128"/>
                    </a:lnTo>
                    <a:lnTo>
                      <a:pt x="0" y="104"/>
                    </a:lnTo>
                    <a:lnTo>
                      <a:pt x="589" y="0"/>
                    </a:lnTo>
                    <a:lnTo>
                      <a:pt x="591" y="28"/>
                    </a:lnTo>
                    <a:lnTo>
                      <a:pt x="590" y="54"/>
                    </a:lnTo>
                    <a:lnTo>
                      <a:pt x="587" y="81"/>
                    </a:lnTo>
                    <a:lnTo>
                      <a:pt x="581" y="107"/>
                    </a:lnTo>
                    <a:lnTo>
                      <a:pt x="572" y="132"/>
                    </a:lnTo>
                    <a:lnTo>
                      <a:pt x="561" y="156"/>
                    </a:lnTo>
                    <a:lnTo>
                      <a:pt x="547" y="179"/>
                    </a:lnTo>
                    <a:lnTo>
                      <a:pt x="532" y="201"/>
                    </a:lnTo>
                    <a:lnTo>
                      <a:pt x="514" y="222"/>
                    </a:lnTo>
                    <a:lnTo>
                      <a:pt x="494" y="241"/>
                    </a:lnTo>
                    <a:lnTo>
                      <a:pt x="473" y="258"/>
                    </a:lnTo>
                    <a:lnTo>
                      <a:pt x="449" y="273"/>
                    </a:lnTo>
                    <a:lnTo>
                      <a:pt x="424" y="287"/>
                    </a:lnTo>
                    <a:lnTo>
                      <a:pt x="397" y="298"/>
                    </a:lnTo>
                    <a:lnTo>
                      <a:pt x="370" y="307"/>
                    </a:lnTo>
                    <a:lnTo>
                      <a:pt x="340" y="313"/>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04" name="Freeform 262"/>
              <p:cNvSpPr>
                <a:spLocks/>
              </p:cNvSpPr>
              <p:nvPr/>
            </p:nvSpPr>
            <p:spPr bwMode="auto">
              <a:xfrm>
                <a:off x="1499" y="2846"/>
                <a:ext cx="26" cy="45"/>
              </a:xfrm>
              <a:custGeom>
                <a:avLst/>
                <a:gdLst>
                  <a:gd name="T0" fmla="*/ 0 w 76"/>
                  <a:gd name="T1" fmla="*/ 0 h 136"/>
                  <a:gd name="T2" fmla="*/ 0 w 76"/>
                  <a:gd name="T3" fmla="*/ 0 h 136"/>
                  <a:gd name="T4" fmla="*/ 0 w 76"/>
                  <a:gd name="T5" fmla="*/ 0 h 136"/>
                  <a:gd name="T6" fmla="*/ 0 w 76"/>
                  <a:gd name="T7" fmla="*/ 0 h 136"/>
                  <a:gd name="T8" fmla="*/ 0 w 76"/>
                  <a:gd name="T9" fmla="*/ 0 h 136"/>
                  <a:gd name="T10" fmla="*/ 0 60000 65536"/>
                  <a:gd name="T11" fmla="*/ 0 60000 65536"/>
                  <a:gd name="T12" fmla="*/ 0 60000 65536"/>
                  <a:gd name="T13" fmla="*/ 0 60000 65536"/>
                  <a:gd name="T14" fmla="*/ 0 60000 65536"/>
                  <a:gd name="T15" fmla="*/ 0 w 76"/>
                  <a:gd name="T16" fmla="*/ 0 h 136"/>
                  <a:gd name="T17" fmla="*/ 76 w 76"/>
                  <a:gd name="T18" fmla="*/ 136 h 136"/>
                </a:gdLst>
                <a:ahLst/>
                <a:cxnLst>
                  <a:cxn ang="T10">
                    <a:pos x="T0" y="T1"/>
                  </a:cxn>
                  <a:cxn ang="T11">
                    <a:pos x="T2" y="T3"/>
                  </a:cxn>
                  <a:cxn ang="T12">
                    <a:pos x="T4" y="T5"/>
                  </a:cxn>
                  <a:cxn ang="T13">
                    <a:pos x="T6" y="T7"/>
                  </a:cxn>
                  <a:cxn ang="T14">
                    <a:pos x="T8" y="T9"/>
                  </a:cxn>
                </a:cxnLst>
                <a:rect l="T15" t="T16" r="T17" b="T18"/>
                <a:pathLst>
                  <a:path w="76" h="136">
                    <a:moveTo>
                      <a:pt x="0" y="10"/>
                    </a:moveTo>
                    <a:lnTo>
                      <a:pt x="22" y="136"/>
                    </a:lnTo>
                    <a:lnTo>
                      <a:pt x="76" y="127"/>
                    </a:lnTo>
                    <a:lnTo>
                      <a:pt x="54" y="0"/>
                    </a:lnTo>
                    <a:lnTo>
                      <a:pt x="0" y="1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05" name="Freeform 263"/>
              <p:cNvSpPr>
                <a:spLocks/>
              </p:cNvSpPr>
              <p:nvPr/>
            </p:nvSpPr>
            <p:spPr bwMode="auto">
              <a:xfrm>
                <a:off x="1048" y="2928"/>
                <a:ext cx="245" cy="153"/>
              </a:xfrm>
              <a:custGeom>
                <a:avLst/>
                <a:gdLst>
                  <a:gd name="T0" fmla="*/ 0 w 734"/>
                  <a:gd name="T1" fmla="*/ 0 h 460"/>
                  <a:gd name="T2" fmla="*/ 0 w 734"/>
                  <a:gd name="T3" fmla="*/ 0 h 460"/>
                  <a:gd name="T4" fmla="*/ 0 w 734"/>
                  <a:gd name="T5" fmla="*/ 0 h 460"/>
                  <a:gd name="T6" fmla="*/ 0 w 734"/>
                  <a:gd name="T7" fmla="*/ 0 h 460"/>
                  <a:gd name="T8" fmla="*/ 0 w 734"/>
                  <a:gd name="T9" fmla="*/ 0 h 460"/>
                  <a:gd name="T10" fmla="*/ 0 w 734"/>
                  <a:gd name="T11" fmla="*/ 0 h 460"/>
                  <a:gd name="T12" fmla="*/ 0 w 734"/>
                  <a:gd name="T13" fmla="*/ 0 h 460"/>
                  <a:gd name="T14" fmla="*/ 0 w 734"/>
                  <a:gd name="T15" fmla="*/ 0 h 460"/>
                  <a:gd name="T16" fmla="*/ 0 w 734"/>
                  <a:gd name="T17" fmla="*/ 0 h 460"/>
                  <a:gd name="T18" fmla="*/ 0 w 734"/>
                  <a:gd name="T19" fmla="*/ 0 h 460"/>
                  <a:gd name="T20" fmla="*/ 0 w 734"/>
                  <a:gd name="T21" fmla="*/ 0 h 460"/>
                  <a:gd name="T22" fmla="*/ 0 w 734"/>
                  <a:gd name="T23" fmla="*/ 0 h 460"/>
                  <a:gd name="T24" fmla="*/ 0 w 734"/>
                  <a:gd name="T25" fmla="*/ 0 h 460"/>
                  <a:gd name="T26" fmla="*/ 0 w 734"/>
                  <a:gd name="T27" fmla="*/ 0 h 460"/>
                  <a:gd name="T28" fmla="*/ 0 w 734"/>
                  <a:gd name="T29" fmla="*/ 0 h 460"/>
                  <a:gd name="T30" fmla="*/ 0 w 734"/>
                  <a:gd name="T31" fmla="*/ 0 h 460"/>
                  <a:gd name="T32" fmla="*/ 0 w 734"/>
                  <a:gd name="T33" fmla="*/ 0 h 460"/>
                  <a:gd name="T34" fmla="*/ 0 w 734"/>
                  <a:gd name="T35" fmla="*/ 0 h 460"/>
                  <a:gd name="T36" fmla="*/ 0 w 734"/>
                  <a:gd name="T37" fmla="*/ 0 h 460"/>
                  <a:gd name="T38" fmla="*/ 0 w 734"/>
                  <a:gd name="T39" fmla="*/ 0 h 460"/>
                  <a:gd name="T40" fmla="*/ 0 w 734"/>
                  <a:gd name="T41" fmla="*/ 0 h 460"/>
                  <a:gd name="T42" fmla="*/ 0 w 734"/>
                  <a:gd name="T43" fmla="*/ 0 h 460"/>
                  <a:gd name="T44" fmla="*/ 0 w 734"/>
                  <a:gd name="T45" fmla="*/ 0 h 460"/>
                  <a:gd name="T46" fmla="*/ 0 w 734"/>
                  <a:gd name="T47" fmla="*/ 0 h 460"/>
                  <a:gd name="T48" fmla="*/ 0 w 734"/>
                  <a:gd name="T49" fmla="*/ 0 h 460"/>
                  <a:gd name="T50" fmla="*/ 0 w 734"/>
                  <a:gd name="T51" fmla="*/ 0 h 460"/>
                  <a:gd name="T52" fmla="*/ 0 w 734"/>
                  <a:gd name="T53" fmla="*/ 0 h 460"/>
                  <a:gd name="T54" fmla="*/ 0 w 734"/>
                  <a:gd name="T55" fmla="*/ 0 h 460"/>
                  <a:gd name="T56" fmla="*/ 0 w 734"/>
                  <a:gd name="T57" fmla="*/ 0 h 460"/>
                  <a:gd name="T58" fmla="*/ 0 w 734"/>
                  <a:gd name="T59" fmla="*/ 0 h 460"/>
                  <a:gd name="T60" fmla="*/ 0 w 734"/>
                  <a:gd name="T61" fmla="*/ 0 h 460"/>
                  <a:gd name="T62" fmla="*/ 0 w 734"/>
                  <a:gd name="T63" fmla="*/ 0 h 460"/>
                  <a:gd name="T64" fmla="*/ 0 w 734"/>
                  <a:gd name="T65" fmla="*/ 0 h 460"/>
                  <a:gd name="T66" fmla="*/ 0 w 734"/>
                  <a:gd name="T67" fmla="*/ 0 h 460"/>
                  <a:gd name="T68" fmla="*/ 0 w 734"/>
                  <a:gd name="T69" fmla="*/ 0 h 460"/>
                  <a:gd name="T70" fmla="*/ 0 w 734"/>
                  <a:gd name="T71" fmla="*/ 0 h 460"/>
                  <a:gd name="T72" fmla="*/ 0 w 734"/>
                  <a:gd name="T73" fmla="*/ 0 h 460"/>
                  <a:gd name="T74" fmla="*/ 0 w 734"/>
                  <a:gd name="T75" fmla="*/ 0 h 460"/>
                  <a:gd name="T76" fmla="*/ 0 w 734"/>
                  <a:gd name="T77" fmla="*/ 0 h 460"/>
                  <a:gd name="T78" fmla="*/ 0 w 734"/>
                  <a:gd name="T79" fmla="*/ 0 h 460"/>
                  <a:gd name="T80" fmla="*/ 0 w 734"/>
                  <a:gd name="T81" fmla="*/ 0 h 460"/>
                  <a:gd name="T82" fmla="*/ 0 w 734"/>
                  <a:gd name="T83" fmla="*/ 0 h 4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460"/>
                  <a:gd name="T128" fmla="*/ 734 w 734"/>
                  <a:gd name="T129" fmla="*/ 460 h 4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460">
                    <a:moveTo>
                      <a:pt x="729" y="49"/>
                    </a:moveTo>
                    <a:lnTo>
                      <a:pt x="729" y="49"/>
                    </a:lnTo>
                    <a:lnTo>
                      <a:pt x="729" y="48"/>
                    </a:lnTo>
                    <a:lnTo>
                      <a:pt x="729" y="46"/>
                    </a:lnTo>
                    <a:lnTo>
                      <a:pt x="728" y="40"/>
                    </a:lnTo>
                    <a:lnTo>
                      <a:pt x="726" y="34"/>
                    </a:lnTo>
                    <a:lnTo>
                      <a:pt x="726" y="32"/>
                    </a:lnTo>
                    <a:lnTo>
                      <a:pt x="719" y="0"/>
                    </a:lnTo>
                    <a:lnTo>
                      <a:pt x="687" y="6"/>
                    </a:lnTo>
                    <a:lnTo>
                      <a:pt x="670" y="9"/>
                    </a:lnTo>
                    <a:lnTo>
                      <a:pt x="48" y="118"/>
                    </a:lnTo>
                    <a:lnTo>
                      <a:pt x="32" y="121"/>
                    </a:lnTo>
                    <a:lnTo>
                      <a:pt x="0" y="127"/>
                    </a:lnTo>
                    <a:lnTo>
                      <a:pt x="6" y="159"/>
                    </a:lnTo>
                    <a:lnTo>
                      <a:pt x="6" y="162"/>
                    </a:lnTo>
                    <a:lnTo>
                      <a:pt x="7" y="167"/>
                    </a:lnTo>
                    <a:lnTo>
                      <a:pt x="8" y="173"/>
                    </a:lnTo>
                    <a:lnTo>
                      <a:pt x="8" y="175"/>
                    </a:lnTo>
                    <a:lnTo>
                      <a:pt x="8" y="176"/>
                    </a:lnTo>
                    <a:lnTo>
                      <a:pt x="9" y="177"/>
                    </a:lnTo>
                    <a:lnTo>
                      <a:pt x="9" y="178"/>
                    </a:lnTo>
                    <a:lnTo>
                      <a:pt x="9" y="181"/>
                    </a:lnTo>
                    <a:lnTo>
                      <a:pt x="9" y="182"/>
                    </a:lnTo>
                    <a:lnTo>
                      <a:pt x="16" y="213"/>
                    </a:lnTo>
                    <a:lnTo>
                      <a:pt x="27" y="243"/>
                    </a:lnTo>
                    <a:lnTo>
                      <a:pt x="40" y="273"/>
                    </a:lnTo>
                    <a:lnTo>
                      <a:pt x="57" y="300"/>
                    </a:lnTo>
                    <a:lnTo>
                      <a:pt x="75" y="327"/>
                    </a:lnTo>
                    <a:lnTo>
                      <a:pt x="97" y="351"/>
                    </a:lnTo>
                    <a:lnTo>
                      <a:pt x="121" y="375"/>
                    </a:lnTo>
                    <a:lnTo>
                      <a:pt x="148" y="395"/>
                    </a:lnTo>
                    <a:lnTo>
                      <a:pt x="163" y="404"/>
                    </a:lnTo>
                    <a:lnTo>
                      <a:pt x="179" y="414"/>
                    </a:lnTo>
                    <a:lnTo>
                      <a:pt x="195" y="422"/>
                    </a:lnTo>
                    <a:lnTo>
                      <a:pt x="212" y="430"/>
                    </a:lnTo>
                    <a:lnTo>
                      <a:pt x="228" y="436"/>
                    </a:lnTo>
                    <a:lnTo>
                      <a:pt x="245" y="442"/>
                    </a:lnTo>
                    <a:lnTo>
                      <a:pt x="263" y="448"/>
                    </a:lnTo>
                    <a:lnTo>
                      <a:pt x="281" y="452"/>
                    </a:lnTo>
                    <a:lnTo>
                      <a:pt x="299" y="455"/>
                    </a:lnTo>
                    <a:lnTo>
                      <a:pt x="318" y="458"/>
                    </a:lnTo>
                    <a:lnTo>
                      <a:pt x="336" y="459"/>
                    </a:lnTo>
                    <a:lnTo>
                      <a:pt x="355" y="460"/>
                    </a:lnTo>
                    <a:lnTo>
                      <a:pt x="373" y="460"/>
                    </a:lnTo>
                    <a:lnTo>
                      <a:pt x="392" y="459"/>
                    </a:lnTo>
                    <a:lnTo>
                      <a:pt x="411" y="458"/>
                    </a:lnTo>
                    <a:lnTo>
                      <a:pt x="429" y="455"/>
                    </a:lnTo>
                    <a:lnTo>
                      <a:pt x="448" y="451"/>
                    </a:lnTo>
                    <a:lnTo>
                      <a:pt x="466" y="447"/>
                    </a:lnTo>
                    <a:lnTo>
                      <a:pt x="484" y="441"/>
                    </a:lnTo>
                    <a:lnTo>
                      <a:pt x="501" y="435"/>
                    </a:lnTo>
                    <a:lnTo>
                      <a:pt x="519" y="428"/>
                    </a:lnTo>
                    <a:lnTo>
                      <a:pt x="535" y="420"/>
                    </a:lnTo>
                    <a:lnTo>
                      <a:pt x="552" y="412"/>
                    </a:lnTo>
                    <a:lnTo>
                      <a:pt x="568" y="402"/>
                    </a:lnTo>
                    <a:lnTo>
                      <a:pt x="583" y="392"/>
                    </a:lnTo>
                    <a:lnTo>
                      <a:pt x="597" y="381"/>
                    </a:lnTo>
                    <a:lnTo>
                      <a:pt x="612" y="369"/>
                    </a:lnTo>
                    <a:lnTo>
                      <a:pt x="625" y="357"/>
                    </a:lnTo>
                    <a:lnTo>
                      <a:pt x="639" y="344"/>
                    </a:lnTo>
                    <a:lnTo>
                      <a:pt x="650" y="330"/>
                    </a:lnTo>
                    <a:lnTo>
                      <a:pt x="662" y="316"/>
                    </a:lnTo>
                    <a:lnTo>
                      <a:pt x="673" y="301"/>
                    </a:lnTo>
                    <a:lnTo>
                      <a:pt x="691" y="273"/>
                    </a:lnTo>
                    <a:lnTo>
                      <a:pt x="705" y="243"/>
                    </a:lnTo>
                    <a:lnTo>
                      <a:pt x="717" y="213"/>
                    </a:lnTo>
                    <a:lnTo>
                      <a:pt x="727" y="183"/>
                    </a:lnTo>
                    <a:lnTo>
                      <a:pt x="732" y="151"/>
                    </a:lnTo>
                    <a:lnTo>
                      <a:pt x="734" y="119"/>
                    </a:lnTo>
                    <a:lnTo>
                      <a:pt x="734" y="86"/>
                    </a:lnTo>
                    <a:lnTo>
                      <a:pt x="730" y="54"/>
                    </a:lnTo>
                    <a:lnTo>
                      <a:pt x="730" y="53"/>
                    </a:lnTo>
                    <a:lnTo>
                      <a:pt x="730" y="51"/>
                    </a:lnTo>
                    <a:lnTo>
                      <a:pt x="729" y="50"/>
                    </a:lnTo>
                    <a:lnTo>
                      <a:pt x="729" y="4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06" name="Freeform 264"/>
              <p:cNvSpPr>
                <a:spLocks/>
              </p:cNvSpPr>
              <p:nvPr/>
            </p:nvSpPr>
            <p:spPr bwMode="auto">
              <a:xfrm>
                <a:off x="1061" y="2941"/>
                <a:ext cx="221"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7"/>
                    </a:lnTo>
                    <a:lnTo>
                      <a:pt x="657" y="15"/>
                    </a:lnTo>
                    <a:lnTo>
                      <a:pt x="654" y="0"/>
                    </a:lnTo>
                    <a:lnTo>
                      <a:pt x="638" y="3"/>
                    </a:lnTo>
                    <a:lnTo>
                      <a:pt x="16" y="112"/>
                    </a:lnTo>
                    <a:lnTo>
                      <a:pt x="0" y="115"/>
                    </a:lnTo>
                    <a:lnTo>
                      <a:pt x="0" y="117"/>
                    </a:lnTo>
                    <a:lnTo>
                      <a:pt x="1" y="123"/>
                    </a:lnTo>
                    <a:lnTo>
                      <a:pt x="2" y="129"/>
                    </a:lnTo>
                    <a:lnTo>
                      <a:pt x="2" y="131"/>
                    </a:lnTo>
                    <a:lnTo>
                      <a:pt x="2" y="132"/>
                    </a:lnTo>
                    <a:lnTo>
                      <a:pt x="2" y="133"/>
                    </a:lnTo>
                    <a:lnTo>
                      <a:pt x="3" y="134"/>
                    </a:lnTo>
                    <a:lnTo>
                      <a:pt x="3" y="135"/>
                    </a:lnTo>
                    <a:lnTo>
                      <a:pt x="3" y="136"/>
                    </a:lnTo>
                    <a:lnTo>
                      <a:pt x="9" y="165"/>
                    </a:lnTo>
                    <a:lnTo>
                      <a:pt x="19" y="191"/>
                    </a:lnTo>
                    <a:lnTo>
                      <a:pt x="30" y="218"/>
                    </a:lnTo>
                    <a:lnTo>
                      <a:pt x="45" y="243"/>
                    </a:lnTo>
                    <a:lnTo>
                      <a:pt x="62" y="267"/>
                    </a:lnTo>
                    <a:lnTo>
                      <a:pt x="82" y="289"/>
                    </a:lnTo>
                    <a:lnTo>
                      <a:pt x="104" y="310"/>
                    </a:lnTo>
                    <a:lnTo>
                      <a:pt x="128" y="328"/>
                    </a:lnTo>
                    <a:lnTo>
                      <a:pt x="142" y="338"/>
                    </a:lnTo>
                    <a:lnTo>
                      <a:pt x="156" y="346"/>
                    </a:lnTo>
                    <a:lnTo>
                      <a:pt x="170" y="354"/>
                    </a:lnTo>
                    <a:lnTo>
                      <a:pt x="185" y="360"/>
                    </a:lnTo>
                    <a:lnTo>
                      <a:pt x="201" y="366"/>
                    </a:lnTo>
                    <a:lnTo>
                      <a:pt x="217" y="373"/>
                    </a:lnTo>
                    <a:lnTo>
                      <a:pt x="233" y="377"/>
                    </a:lnTo>
                    <a:lnTo>
                      <a:pt x="249" y="381"/>
                    </a:lnTo>
                    <a:lnTo>
                      <a:pt x="266" y="384"/>
                    </a:lnTo>
                    <a:lnTo>
                      <a:pt x="283" y="386"/>
                    </a:lnTo>
                    <a:lnTo>
                      <a:pt x="299" y="388"/>
                    </a:lnTo>
                    <a:lnTo>
                      <a:pt x="316" y="389"/>
                    </a:lnTo>
                    <a:lnTo>
                      <a:pt x="334" y="389"/>
                    </a:lnTo>
                    <a:lnTo>
                      <a:pt x="351" y="388"/>
                    </a:lnTo>
                    <a:lnTo>
                      <a:pt x="368" y="385"/>
                    </a:lnTo>
                    <a:lnTo>
                      <a:pt x="385" y="383"/>
                    </a:lnTo>
                    <a:lnTo>
                      <a:pt x="401" y="380"/>
                    </a:lnTo>
                    <a:lnTo>
                      <a:pt x="417" y="376"/>
                    </a:lnTo>
                    <a:lnTo>
                      <a:pt x="434" y="371"/>
                    </a:lnTo>
                    <a:lnTo>
                      <a:pt x="450" y="365"/>
                    </a:lnTo>
                    <a:lnTo>
                      <a:pt x="466" y="359"/>
                    </a:lnTo>
                    <a:lnTo>
                      <a:pt x="481" y="351"/>
                    </a:lnTo>
                    <a:lnTo>
                      <a:pt x="496" y="343"/>
                    </a:lnTo>
                    <a:lnTo>
                      <a:pt x="511" y="335"/>
                    </a:lnTo>
                    <a:lnTo>
                      <a:pt x="524" y="325"/>
                    </a:lnTo>
                    <a:lnTo>
                      <a:pt x="538" y="315"/>
                    </a:lnTo>
                    <a:lnTo>
                      <a:pt x="551" y="305"/>
                    </a:lnTo>
                    <a:lnTo>
                      <a:pt x="564" y="294"/>
                    </a:lnTo>
                    <a:lnTo>
                      <a:pt x="575" y="283"/>
                    </a:lnTo>
                    <a:lnTo>
                      <a:pt x="587" y="270"/>
                    </a:lnTo>
                    <a:lnTo>
                      <a:pt x="598" y="257"/>
                    </a:lnTo>
                    <a:lnTo>
                      <a:pt x="607" y="243"/>
                    </a:lnTo>
                    <a:lnTo>
                      <a:pt x="623" y="218"/>
                    </a:lnTo>
                    <a:lnTo>
                      <a:pt x="637" y="191"/>
                    </a:lnTo>
                    <a:lnTo>
                      <a:pt x="647" y="165"/>
                    </a:lnTo>
                    <a:lnTo>
                      <a:pt x="655" y="136"/>
                    </a:lnTo>
                    <a:lnTo>
                      <a:pt x="660" y="108"/>
                    </a:lnTo>
                    <a:lnTo>
                      <a:pt x="662" y="79"/>
                    </a:lnTo>
                    <a:lnTo>
                      <a:pt x="661" y="49"/>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07" name="Freeform 265"/>
              <p:cNvSpPr>
                <a:spLocks/>
              </p:cNvSpPr>
              <p:nvPr/>
            </p:nvSpPr>
            <p:spPr bwMode="auto">
              <a:xfrm>
                <a:off x="1074" y="2954"/>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2"/>
                    </a:moveTo>
                    <a:lnTo>
                      <a:pt x="325" y="315"/>
                    </a:lnTo>
                    <a:lnTo>
                      <a:pt x="309" y="317"/>
                    </a:lnTo>
                    <a:lnTo>
                      <a:pt x="295" y="318"/>
                    </a:lnTo>
                    <a:lnTo>
                      <a:pt x="279" y="318"/>
                    </a:lnTo>
                    <a:lnTo>
                      <a:pt x="264" y="317"/>
                    </a:lnTo>
                    <a:lnTo>
                      <a:pt x="248" y="316"/>
                    </a:lnTo>
                    <a:lnTo>
                      <a:pt x="233" y="313"/>
                    </a:lnTo>
                    <a:lnTo>
                      <a:pt x="218" y="310"/>
                    </a:lnTo>
                    <a:lnTo>
                      <a:pt x="203" y="307"/>
                    </a:lnTo>
                    <a:lnTo>
                      <a:pt x="189" y="303"/>
                    </a:lnTo>
                    <a:lnTo>
                      <a:pt x="175" y="298"/>
                    </a:lnTo>
                    <a:lnTo>
                      <a:pt x="161" y="292"/>
                    </a:lnTo>
                    <a:lnTo>
                      <a:pt x="147" y="286"/>
                    </a:lnTo>
                    <a:lnTo>
                      <a:pt x="135" y="279"/>
                    </a:lnTo>
                    <a:lnTo>
                      <a:pt x="122" y="271"/>
                    </a:lnTo>
                    <a:lnTo>
                      <a:pt x="109" y="263"/>
                    </a:lnTo>
                    <a:lnTo>
                      <a:pt x="89" y="247"/>
                    </a:lnTo>
                    <a:lnTo>
                      <a:pt x="70" y="230"/>
                    </a:lnTo>
                    <a:lnTo>
                      <a:pt x="53" y="212"/>
                    </a:lnTo>
                    <a:lnTo>
                      <a:pt x="38" y="193"/>
                    </a:lnTo>
                    <a:lnTo>
                      <a:pt x="25" y="171"/>
                    </a:lnTo>
                    <a:lnTo>
                      <a:pt x="15" y="150"/>
                    </a:lnTo>
                    <a:lnTo>
                      <a:pt x="6" y="127"/>
                    </a:lnTo>
                    <a:lnTo>
                      <a:pt x="0" y="104"/>
                    </a:lnTo>
                    <a:lnTo>
                      <a:pt x="589" y="0"/>
                    </a:lnTo>
                    <a:lnTo>
                      <a:pt x="591" y="27"/>
                    </a:lnTo>
                    <a:lnTo>
                      <a:pt x="590" y="54"/>
                    </a:lnTo>
                    <a:lnTo>
                      <a:pt x="587" y="80"/>
                    </a:lnTo>
                    <a:lnTo>
                      <a:pt x="581" y="107"/>
                    </a:lnTo>
                    <a:lnTo>
                      <a:pt x="572" y="131"/>
                    </a:lnTo>
                    <a:lnTo>
                      <a:pt x="561" y="156"/>
                    </a:lnTo>
                    <a:lnTo>
                      <a:pt x="547" y="179"/>
                    </a:lnTo>
                    <a:lnTo>
                      <a:pt x="532" y="200"/>
                    </a:lnTo>
                    <a:lnTo>
                      <a:pt x="514" y="221"/>
                    </a:lnTo>
                    <a:lnTo>
                      <a:pt x="494" y="240"/>
                    </a:lnTo>
                    <a:lnTo>
                      <a:pt x="473" y="257"/>
                    </a:lnTo>
                    <a:lnTo>
                      <a:pt x="449" y="272"/>
                    </a:lnTo>
                    <a:lnTo>
                      <a:pt x="424" y="286"/>
                    </a:lnTo>
                    <a:lnTo>
                      <a:pt x="397" y="298"/>
                    </a:lnTo>
                    <a:lnTo>
                      <a:pt x="370" y="306"/>
                    </a:lnTo>
                    <a:lnTo>
                      <a:pt x="340" y="312"/>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08" name="Freeform 266"/>
              <p:cNvSpPr>
                <a:spLocks/>
              </p:cNvSpPr>
              <p:nvPr/>
            </p:nvSpPr>
            <p:spPr bwMode="auto">
              <a:xfrm>
                <a:off x="1152" y="2907"/>
                <a:ext cx="25" cy="46"/>
              </a:xfrm>
              <a:custGeom>
                <a:avLst/>
                <a:gdLst>
                  <a:gd name="T0" fmla="*/ 0 w 76"/>
                  <a:gd name="T1" fmla="*/ 0 h 137"/>
                  <a:gd name="T2" fmla="*/ 0 w 76"/>
                  <a:gd name="T3" fmla="*/ 0 h 137"/>
                  <a:gd name="T4" fmla="*/ 0 w 76"/>
                  <a:gd name="T5" fmla="*/ 0 h 137"/>
                  <a:gd name="T6" fmla="*/ 0 w 76"/>
                  <a:gd name="T7" fmla="*/ 0 h 137"/>
                  <a:gd name="T8" fmla="*/ 0 w 76"/>
                  <a:gd name="T9" fmla="*/ 0 h 137"/>
                  <a:gd name="T10" fmla="*/ 0 60000 65536"/>
                  <a:gd name="T11" fmla="*/ 0 60000 65536"/>
                  <a:gd name="T12" fmla="*/ 0 60000 65536"/>
                  <a:gd name="T13" fmla="*/ 0 60000 65536"/>
                  <a:gd name="T14" fmla="*/ 0 60000 65536"/>
                  <a:gd name="T15" fmla="*/ 0 w 76"/>
                  <a:gd name="T16" fmla="*/ 0 h 137"/>
                  <a:gd name="T17" fmla="*/ 76 w 76"/>
                  <a:gd name="T18" fmla="*/ 137 h 137"/>
                </a:gdLst>
                <a:ahLst/>
                <a:cxnLst>
                  <a:cxn ang="T10">
                    <a:pos x="T0" y="T1"/>
                  </a:cxn>
                  <a:cxn ang="T11">
                    <a:pos x="T2" y="T3"/>
                  </a:cxn>
                  <a:cxn ang="T12">
                    <a:pos x="T4" y="T5"/>
                  </a:cxn>
                  <a:cxn ang="T13">
                    <a:pos x="T6" y="T7"/>
                  </a:cxn>
                  <a:cxn ang="T14">
                    <a:pos x="T8" y="T9"/>
                  </a:cxn>
                </a:cxnLst>
                <a:rect l="T15" t="T16" r="T17" b="T18"/>
                <a:pathLst>
                  <a:path w="76" h="137">
                    <a:moveTo>
                      <a:pt x="0" y="9"/>
                    </a:moveTo>
                    <a:lnTo>
                      <a:pt x="22" y="137"/>
                    </a:lnTo>
                    <a:lnTo>
                      <a:pt x="76" y="127"/>
                    </a:lnTo>
                    <a:lnTo>
                      <a:pt x="54" y="0"/>
                    </a:lnTo>
                    <a:lnTo>
                      <a:pt x="0" y="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09" name="Freeform 267"/>
              <p:cNvSpPr>
                <a:spLocks/>
              </p:cNvSpPr>
              <p:nvPr/>
            </p:nvSpPr>
            <p:spPr bwMode="auto">
              <a:xfrm>
                <a:off x="1091" y="2777"/>
                <a:ext cx="474" cy="150"/>
              </a:xfrm>
              <a:custGeom>
                <a:avLst/>
                <a:gdLst>
                  <a:gd name="T0" fmla="*/ 0 w 1423"/>
                  <a:gd name="T1" fmla="*/ 0 h 450"/>
                  <a:gd name="T2" fmla="*/ 0 w 1423"/>
                  <a:gd name="T3" fmla="*/ 0 h 450"/>
                  <a:gd name="T4" fmla="*/ 0 w 1423"/>
                  <a:gd name="T5" fmla="*/ 0 h 450"/>
                  <a:gd name="T6" fmla="*/ 0 w 1423"/>
                  <a:gd name="T7" fmla="*/ 0 h 450"/>
                  <a:gd name="T8" fmla="*/ 0 w 1423"/>
                  <a:gd name="T9" fmla="*/ 0 h 450"/>
                  <a:gd name="T10" fmla="*/ 0 w 1423"/>
                  <a:gd name="T11" fmla="*/ 0 h 450"/>
                  <a:gd name="T12" fmla="*/ 0 w 1423"/>
                  <a:gd name="T13" fmla="*/ 0 h 450"/>
                  <a:gd name="T14" fmla="*/ 0 w 1423"/>
                  <a:gd name="T15" fmla="*/ 0 h 450"/>
                  <a:gd name="T16" fmla="*/ 0 w 1423"/>
                  <a:gd name="T17" fmla="*/ 0 h 450"/>
                  <a:gd name="T18" fmla="*/ 0 w 1423"/>
                  <a:gd name="T19" fmla="*/ 0 h 450"/>
                  <a:gd name="T20" fmla="*/ 0 w 1423"/>
                  <a:gd name="T21" fmla="*/ 0 h 450"/>
                  <a:gd name="T22" fmla="*/ 0 w 1423"/>
                  <a:gd name="T23" fmla="*/ 0 h 450"/>
                  <a:gd name="T24" fmla="*/ 0 w 1423"/>
                  <a:gd name="T25" fmla="*/ 0 h 450"/>
                  <a:gd name="T26" fmla="*/ 0 w 1423"/>
                  <a:gd name="T27" fmla="*/ 0 h 450"/>
                  <a:gd name="T28" fmla="*/ 0 w 1423"/>
                  <a:gd name="T29" fmla="*/ 0 h 450"/>
                  <a:gd name="T30" fmla="*/ 0 w 1423"/>
                  <a:gd name="T31" fmla="*/ 0 h 450"/>
                  <a:gd name="T32" fmla="*/ 0 w 1423"/>
                  <a:gd name="T33" fmla="*/ 0 h 450"/>
                  <a:gd name="T34" fmla="*/ 0 w 1423"/>
                  <a:gd name="T35" fmla="*/ 0 h 450"/>
                  <a:gd name="T36" fmla="*/ 0 w 1423"/>
                  <a:gd name="T37" fmla="*/ 0 h 450"/>
                  <a:gd name="T38" fmla="*/ 0 w 1423"/>
                  <a:gd name="T39" fmla="*/ 0 h 450"/>
                  <a:gd name="T40" fmla="*/ 0 w 1423"/>
                  <a:gd name="T41" fmla="*/ 0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23"/>
                  <a:gd name="T64" fmla="*/ 0 h 450"/>
                  <a:gd name="T65" fmla="*/ 1423 w 1423"/>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23" h="450">
                    <a:moveTo>
                      <a:pt x="1354" y="5"/>
                    </a:moveTo>
                    <a:lnTo>
                      <a:pt x="1337" y="8"/>
                    </a:lnTo>
                    <a:lnTo>
                      <a:pt x="49" y="236"/>
                    </a:lnTo>
                    <a:lnTo>
                      <a:pt x="33" y="238"/>
                    </a:lnTo>
                    <a:lnTo>
                      <a:pt x="0" y="245"/>
                    </a:lnTo>
                    <a:lnTo>
                      <a:pt x="5" y="277"/>
                    </a:lnTo>
                    <a:lnTo>
                      <a:pt x="8" y="293"/>
                    </a:lnTo>
                    <a:lnTo>
                      <a:pt x="27" y="400"/>
                    </a:lnTo>
                    <a:lnTo>
                      <a:pt x="31" y="417"/>
                    </a:lnTo>
                    <a:lnTo>
                      <a:pt x="36" y="450"/>
                    </a:lnTo>
                    <a:lnTo>
                      <a:pt x="69" y="444"/>
                    </a:lnTo>
                    <a:lnTo>
                      <a:pt x="85" y="441"/>
                    </a:lnTo>
                    <a:lnTo>
                      <a:pt x="1374" y="214"/>
                    </a:lnTo>
                    <a:lnTo>
                      <a:pt x="1390" y="211"/>
                    </a:lnTo>
                    <a:lnTo>
                      <a:pt x="1423" y="205"/>
                    </a:lnTo>
                    <a:lnTo>
                      <a:pt x="1417" y="173"/>
                    </a:lnTo>
                    <a:lnTo>
                      <a:pt x="1415" y="156"/>
                    </a:lnTo>
                    <a:lnTo>
                      <a:pt x="1396" y="49"/>
                    </a:lnTo>
                    <a:lnTo>
                      <a:pt x="1393" y="33"/>
                    </a:lnTo>
                    <a:lnTo>
                      <a:pt x="1387" y="0"/>
                    </a:lnTo>
                    <a:lnTo>
                      <a:pt x="1354" y="5"/>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10" name="Freeform 268"/>
              <p:cNvSpPr>
                <a:spLocks/>
              </p:cNvSpPr>
              <p:nvPr/>
            </p:nvSpPr>
            <p:spPr bwMode="auto">
              <a:xfrm>
                <a:off x="1104" y="2790"/>
                <a:ext cx="448" cy="124"/>
              </a:xfrm>
              <a:custGeom>
                <a:avLst/>
                <a:gdLst>
                  <a:gd name="T0" fmla="*/ 0 w 1346"/>
                  <a:gd name="T1" fmla="*/ 0 h 373"/>
                  <a:gd name="T2" fmla="*/ 0 w 1346"/>
                  <a:gd name="T3" fmla="*/ 0 h 373"/>
                  <a:gd name="T4" fmla="*/ 0 w 1346"/>
                  <a:gd name="T5" fmla="*/ 0 h 373"/>
                  <a:gd name="T6" fmla="*/ 0 w 1346"/>
                  <a:gd name="T7" fmla="*/ 0 h 373"/>
                  <a:gd name="T8" fmla="*/ 0 w 1346"/>
                  <a:gd name="T9" fmla="*/ 0 h 373"/>
                  <a:gd name="T10" fmla="*/ 0 w 1346"/>
                  <a:gd name="T11" fmla="*/ 0 h 373"/>
                  <a:gd name="T12" fmla="*/ 0 w 1346"/>
                  <a:gd name="T13" fmla="*/ 0 h 373"/>
                  <a:gd name="T14" fmla="*/ 0 w 1346"/>
                  <a:gd name="T15" fmla="*/ 0 h 373"/>
                  <a:gd name="T16" fmla="*/ 0 w 1346"/>
                  <a:gd name="T17" fmla="*/ 0 h 373"/>
                  <a:gd name="T18" fmla="*/ 0 w 1346"/>
                  <a:gd name="T19" fmla="*/ 0 h 373"/>
                  <a:gd name="T20" fmla="*/ 0 w 1346"/>
                  <a:gd name="T21" fmla="*/ 0 h 373"/>
                  <a:gd name="T22" fmla="*/ 0 w 1346"/>
                  <a:gd name="T23" fmla="*/ 0 h 373"/>
                  <a:gd name="T24" fmla="*/ 0 w 1346"/>
                  <a:gd name="T25" fmla="*/ 0 h 3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6"/>
                  <a:gd name="T40" fmla="*/ 0 h 373"/>
                  <a:gd name="T41" fmla="*/ 1346 w 1346"/>
                  <a:gd name="T42" fmla="*/ 373 h 3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6" h="373">
                    <a:moveTo>
                      <a:pt x="1306" y="3"/>
                    </a:moveTo>
                    <a:lnTo>
                      <a:pt x="17" y="231"/>
                    </a:lnTo>
                    <a:lnTo>
                      <a:pt x="0" y="233"/>
                    </a:lnTo>
                    <a:lnTo>
                      <a:pt x="3" y="250"/>
                    </a:lnTo>
                    <a:lnTo>
                      <a:pt x="22" y="357"/>
                    </a:lnTo>
                    <a:lnTo>
                      <a:pt x="25" y="373"/>
                    </a:lnTo>
                    <a:lnTo>
                      <a:pt x="41" y="371"/>
                    </a:lnTo>
                    <a:lnTo>
                      <a:pt x="1330" y="143"/>
                    </a:lnTo>
                    <a:lnTo>
                      <a:pt x="1346" y="140"/>
                    </a:lnTo>
                    <a:lnTo>
                      <a:pt x="1344" y="124"/>
                    </a:lnTo>
                    <a:lnTo>
                      <a:pt x="1325" y="17"/>
                    </a:lnTo>
                    <a:lnTo>
                      <a:pt x="1322" y="0"/>
                    </a:lnTo>
                    <a:lnTo>
                      <a:pt x="1306" y="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11" name="Freeform 269"/>
              <p:cNvSpPr>
                <a:spLocks/>
              </p:cNvSpPr>
              <p:nvPr/>
            </p:nvSpPr>
            <p:spPr bwMode="auto">
              <a:xfrm>
                <a:off x="1117" y="2803"/>
                <a:ext cx="423" cy="99"/>
              </a:xfrm>
              <a:custGeom>
                <a:avLst/>
                <a:gdLst>
                  <a:gd name="T0" fmla="*/ 0 w 1269"/>
                  <a:gd name="T1" fmla="*/ 0 h 296"/>
                  <a:gd name="T2" fmla="*/ 0 w 1269"/>
                  <a:gd name="T3" fmla="*/ 0 h 296"/>
                  <a:gd name="T4" fmla="*/ 0 w 1269"/>
                  <a:gd name="T5" fmla="*/ 0 h 296"/>
                  <a:gd name="T6" fmla="*/ 0 w 1269"/>
                  <a:gd name="T7" fmla="*/ 0 h 296"/>
                  <a:gd name="T8" fmla="*/ 0 w 1269"/>
                  <a:gd name="T9" fmla="*/ 0 h 296"/>
                  <a:gd name="T10" fmla="*/ 0 60000 65536"/>
                  <a:gd name="T11" fmla="*/ 0 60000 65536"/>
                  <a:gd name="T12" fmla="*/ 0 60000 65536"/>
                  <a:gd name="T13" fmla="*/ 0 60000 65536"/>
                  <a:gd name="T14" fmla="*/ 0 60000 65536"/>
                  <a:gd name="T15" fmla="*/ 0 w 1269"/>
                  <a:gd name="T16" fmla="*/ 0 h 296"/>
                  <a:gd name="T17" fmla="*/ 1269 w 1269"/>
                  <a:gd name="T18" fmla="*/ 296 h 296"/>
                </a:gdLst>
                <a:ahLst/>
                <a:cxnLst>
                  <a:cxn ang="T10">
                    <a:pos x="T0" y="T1"/>
                  </a:cxn>
                  <a:cxn ang="T11">
                    <a:pos x="T2" y="T3"/>
                  </a:cxn>
                  <a:cxn ang="T12">
                    <a:pos x="T4" y="T5"/>
                  </a:cxn>
                  <a:cxn ang="T13">
                    <a:pos x="T6" y="T7"/>
                  </a:cxn>
                  <a:cxn ang="T14">
                    <a:pos x="T8" y="T9"/>
                  </a:cxn>
                </a:cxnLst>
                <a:rect l="T15" t="T16" r="T17" b="T18"/>
                <a:pathLst>
                  <a:path w="1269" h="296">
                    <a:moveTo>
                      <a:pt x="1256" y="0"/>
                    </a:moveTo>
                    <a:lnTo>
                      <a:pt x="1269" y="74"/>
                    </a:lnTo>
                    <a:lnTo>
                      <a:pt x="13" y="296"/>
                    </a:lnTo>
                    <a:lnTo>
                      <a:pt x="0" y="222"/>
                    </a:lnTo>
                    <a:lnTo>
                      <a:pt x="1256" y="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12" name="Freeform 270"/>
              <p:cNvSpPr>
                <a:spLocks/>
              </p:cNvSpPr>
              <p:nvPr/>
            </p:nvSpPr>
            <p:spPr bwMode="auto">
              <a:xfrm>
                <a:off x="1317" y="2844"/>
                <a:ext cx="56" cy="323"/>
              </a:xfrm>
              <a:custGeom>
                <a:avLst/>
                <a:gdLst>
                  <a:gd name="T0" fmla="*/ 0 w 166"/>
                  <a:gd name="T1" fmla="*/ 0 h 968"/>
                  <a:gd name="T2" fmla="*/ 0 w 166"/>
                  <a:gd name="T3" fmla="*/ 0 h 968"/>
                  <a:gd name="T4" fmla="*/ 0 w 166"/>
                  <a:gd name="T5" fmla="*/ 0 h 968"/>
                  <a:gd name="T6" fmla="*/ 0 w 166"/>
                  <a:gd name="T7" fmla="*/ 0 h 968"/>
                  <a:gd name="T8" fmla="*/ 0 w 166"/>
                  <a:gd name="T9" fmla="*/ 0 h 968"/>
                  <a:gd name="T10" fmla="*/ 0 w 166"/>
                  <a:gd name="T11" fmla="*/ 0 h 968"/>
                  <a:gd name="T12" fmla="*/ 0 w 166"/>
                  <a:gd name="T13" fmla="*/ 0 h 968"/>
                  <a:gd name="T14" fmla="*/ 0 w 166"/>
                  <a:gd name="T15" fmla="*/ 0 h 968"/>
                  <a:gd name="T16" fmla="*/ 0 w 166"/>
                  <a:gd name="T17" fmla="*/ 0 h 968"/>
                  <a:gd name="T18" fmla="*/ 0 w 166"/>
                  <a:gd name="T19" fmla="*/ 0 h 968"/>
                  <a:gd name="T20" fmla="*/ 0 w 166"/>
                  <a:gd name="T21" fmla="*/ 0 h 968"/>
                  <a:gd name="T22" fmla="*/ 0 w 166"/>
                  <a:gd name="T23" fmla="*/ 0 h 968"/>
                  <a:gd name="T24" fmla="*/ 0 w 166"/>
                  <a:gd name="T25" fmla="*/ 0 h 968"/>
                  <a:gd name="T26" fmla="*/ 0 w 166"/>
                  <a:gd name="T27" fmla="*/ 0 h 968"/>
                  <a:gd name="T28" fmla="*/ 0 w 166"/>
                  <a:gd name="T29" fmla="*/ 0 h 968"/>
                  <a:gd name="T30" fmla="*/ 0 w 166"/>
                  <a:gd name="T31" fmla="*/ 0 h 968"/>
                  <a:gd name="T32" fmla="*/ 0 w 166"/>
                  <a:gd name="T33" fmla="*/ 0 h 968"/>
                  <a:gd name="T34" fmla="*/ 0 w 166"/>
                  <a:gd name="T35" fmla="*/ 0 h 968"/>
                  <a:gd name="T36" fmla="*/ 0 w 166"/>
                  <a:gd name="T37" fmla="*/ 0 h 968"/>
                  <a:gd name="T38" fmla="*/ 0 w 166"/>
                  <a:gd name="T39" fmla="*/ 0 h 968"/>
                  <a:gd name="T40" fmla="*/ 0 w 166"/>
                  <a:gd name="T41" fmla="*/ 0 h 968"/>
                  <a:gd name="T42" fmla="*/ 0 w 166"/>
                  <a:gd name="T43" fmla="*/ 0 h 968"/>
                  <a:gd name="T44" fmla="*/ 0 w 166"/>
                  <a:gd name="T45" fmla="*/ 0 h 968"/>
                  <a:gd name="T46" fmla="*/ 0 w 166"/>
                  <a:gd name="T47" fmla="*/ 0 h 968"/>
                  <a:gd name="T48" fmla="*/ 0 w 166"/>
                  <a:gd name="T49" fmla="*/ 0 h 968"/>
                  <a:gd name="T50" fmla="*/ 0 w 166"/>
                  <a:gd name="T51" fmla="*/ 0 h 968"/>
                  <a:gd name="T52" fmla="*/ 0 w 166"/>
                  <a:gd name="T53" fmla="*/ 0 h 968"/>
                  <a:gd name="T54" fmla="*/ 0 w 166"/>
                  <a:gd name="T55" fmla="*/ 0 h 968"/>
                  <a:gd name="T56" fmla="*/ 0 w 166"/>
                  <a:gd name="T57" fmla="*/ 0 h 968"/>
                  <a:gd name="T58" fmla="*/ 0 w 166"/>
                  <a:gd name="T59" fmla="*/ 0 h 968"/>
                  <a:gd name="T60" fmla="*/ 0 w 166"/>
                  <a:gd name="T61" fmla="*/ 0 h 968"/>
                  <a:gd name="T62" fmla="*/ 0 w 166"/>
                  <a:gd name="T63" fmla="*/ 0 h 968"/>
                  <a:gd name="T64" fmla="*/ 0 w 166"/>
                  <a:gd name="T65" fmla="*/ 0 h 968"/>
                  <a:gd name="T66" fmla="*/ 0 w 166"/>
                  <a:gd name="T67" fmla="*/ 0 h 968"/>
                  <a:gd name="T68" fmla="*/ 0 w 166"/>
                  <a:gd name="T69" fmla="*/ 0 h 968"/>
                  <a:gd name="T70" fmla="*/ 0 w 166"/>
                  <a:gd name="T71" fmla="*/ 0 h 968"/>
                  <a:gd name="T72" fmla="*/ 0 w 166"/>
                  <a:gd name="T73" fmla="*/ 0 h 968"/>
                  <a:gd name="T74" fmla="*/ 0 w 166"/>
                  <a:gd name="T75" fmla="*/ 0 h 968"/>
                  <a:gd name="T76" fmla="*/ 0 w 166"/>
                  <a:gd name="T77" fmla="*/ 0 h 968"/>
                  <a:gd name="T78" fmla="*/ 0 w 166"/>
                  <a:gd name="T79" fmla="*/ 0 h 968"/>
                  <a:gd name="T80" fmla="*/ 0 w 166"/>
                  <a:gd name="T81" fmla="*/ 0 h 968"/>
                  <a:gd name="T82" fmla="*/ 0 w 166"/>
                  <a:gd name="T83" fmla="*/ 0 h 968"/>
                  <a:gd name="T84" fmla="*/ 0 w 166"/>
                  <a:gd name="T85" fmla="*/ 0 h 968"/>
                  <a:gd name="T86" fmla="*/ 0 w 166"/>
                  <a:gd name="T87" fmla="*/ 0 h 968"/>
                  <a:gd name="T88" fmla="*/ 0 w 166"/>
                  <a:gd name="T89" fmla="*/ 0 h 968"/>
                  <a:gd name="T90" fmla="*/ 0 w 166"/>
                  <a:gd name="T91" fmla="*/ 0 h 968"/>
                  <a:gd name="T92" fmla="*/ 0 w 166"/>
                  <a:gd name="T93" fmla="*/ 0 h 9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968"/>
                  <a:gd name="T143" fmla="*/ 166 w 166"/>
                  <a:gd name="T144" fmla="*/ 968 h 9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968">
                    <a:moveTo>
                      <a:pt x="0" y="83"/>
                    </a:moveTo>
                    <a:lnTo>
                      <a:pt x="0" y="885"/>
                    </a:lnTo>
                    <a:lnTo>
                      <a:pt x="1" y="901"/>
                    </a:lnTo>
                    <a:lnTo>
                      <a:pt x="7" y="917"/>
                    </a:lnTo>
                    <a:lnTo>
                      <a:pt x="14" y="932"/>
                    </a:lnTo>
                    <a:lnTo>
                      <a:pt x="25" y="945"/>
                    </a:lnTo>
                    <a:lnTo>
                      <a:pt x="31" y="950"/>
                    </a:lnTo>
                    <a:lnTo>
                      <a:pt x="37" y="954"/>
                    </a:lnTo>
                    <a:lnTo>
                      <a:pt x="44" y="958"/>
                    </a:lnTo>
                    <a:lnTo>
                      <a:pt x="51" y="962"/>
                    </a:lnTo>
                    <a:lnTo>
                      <a:pt x="59" y="965"/>
                    </a:lnTo>
                    <a:lnTo>
                      <a:pt x="67" y="967"/>
                    </a:lnTo>
                    <a:lnTo>
                      <a:pt x="74" y="968"/>
                    </a:lnTo>
                    <a:lnTo>
                      <a:pt x="83" y="968"/>
                    </a:lnTo>
                    <a:lnTo>
                      <a:pt x="91" y="968"/>
                    </a:lnTo>
                    <a:lnTo>
                      <a:pt x="99" y="967"/>
                    </a:lnTo>
                    <a:lnTo>
                      <a:pt x="107" y="965"/>
                    </a:lnTo>
                    <a:lnTo>
                      <a:pt x="115" y="962"/>
                    </a:lnTo>
                    <a:lnTo>
                      <a:pt x="122" y="958"/>
                    </a:lnTo>
                    <a:lnTo>
                      <a:pt x="128" y="954"/>
                    </a:lnTo>
                    <a:lnTo>
                      <a:pt x="135" y="950"/>
                    </a:lnTo>
                    <a:lnTo>
                      <a:pt x="141" y="945"/>
                    </a:lnTo>
                    <a:lnTo>
                      <a:pt x="152" y="932"/>
                    </a:lnTo>
                    <a:lnTo>
                      <a:pt x="159" y="917"/>
                    </a:lnTo>
                    <a:lnTo>
                      <a:pt x="163" y="901"/>
                    </a:lnTo>
                    <a:lnTo>
                      <a:pt x="166" y="885"/>
                    </a:lnTo>
                    <a:lnTo>
                      <a:pt x="166" y="83"/>
                    </a:lnTo>
                    <a:lnTo>
                      <a:pt x="163" y="66"/>
                    </a:lnTo>
                    <a:lnTo>
                      <a:pt x="159" y="51"/>
                    </a:lnTo>
                    <a:lnTo>
                      <a:pt x="152" y="36"/>
                    </a:lnTo>
                    <a:lnTo>
                      <a:pt x="141" y="23"/>
                    </a:lnTo>
                    <a:lnTo>
                      <a:pt x="135" y="18"/>
                    </a:lnTo>
                    <a:lnTo>
                      <a:pt x="128" y="14"/>
                    </a:lnTo>
                    <a:lnTo>
                      <a:pt x="122" y="10"/>
                    </a:lnTo>
                    <a:lnTo>
                      <a:pt x="115" y="7"/>
                    </a:lnTo>
                    <a:lnTo>
                      <a:pt x="107" y="3"/>
                    </a:lnTo>
                    <a:lnTo>
                      <a:pt x="99" y="1"/>
                    </a:lnTo>
                    <a:lnTo>
                      <a:pt x="91" y="0"/>
                    </a:lnTo>
                    <a:lnTo>
                      <a:pt x="83" y="0"/>
                    </a:lnTo>
                    <a:lnTo>
                      <a:pt x="66" y="2"/>
                    </a:lnTo>
                    <a:lnTo>
                      <a:pt x="51" y="7"/>
                    </a:lnTo>
                    <a:lnTo>
                      <a:pt x="36" y="14"/>
                    </a:lnTo>
                    <a:lnTo>
                      <a:pt x="25" y="25"/>
                    </a:lnTo>
                    <a:lnTo>
                      <a:pt x="14" y="36"/>
                    </a:lnTo>
                    <a:lnTo>
                      <a:pt x="7" y="51"/>
                    </a:lnTo>
                    <a:lnTo>
                      <a:pt x="2" y="66"/>
                    </a:lnTo>
                    <a:lnTo>
                      <a:pt x="0" y="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13" name="Freeform 271"/>
              <p:cNvSpPr>
                <a:spLocks/>
              </p:cNvSpPr>
              <p:nvPr/>
            </p:nvSpPr>
            <p:spPr bwMode="auto">
              <a:xfrm>
                <a:off x="1328" y="2855"/>
                <a:ext cx="34" cy="301"/>
              </a:xfrm>
              <a:custGeom>
                <a:avLst/>
                <a:gdLst>
                  <a:gd name="T0" fmla="*/ 0 w 100"/>
                  <a:gd name="T1" fmla="*/ 0 h 902"/>
                  <a:gd name="T2" fmla="*/ 0 w 100"/>
                  <a:gd name="T3" fmla="*/ 0 h 902"/>
                  <a:gd name="T4" fmla="*/ 0 w 100"/>
                  <a:gd name="T5" fmla="*/ 0 h 902"/>
                  <a:gd name="T6" fmla="*/ 0 w 100"/>
                  <a:gd name="T7" fmla="*/ 0 h 902"/>
                  <a:gd name="T8" fmla="*/ 0 w 100"/>
                  <a:gd name="T9" fmla="*/ 0 h 902"/>
                  <a:gd name="T10" fmla="*/ 0 w 100"/>
                  <a:gd name="T11" fmla="*/ 0 h 902"/>
                  <a:gd name="T12" fmla="*/ 0 w 100"/>
                  <a:gd name="T13" fmla="*/ 0 h 902"/>
                  <a:gd name="T14" fmla="*/ 0 w 100"/>
                  <a:gd name="T15" fmla="*/ 0 h 902"/>
                  <a:gd name="T16" fmla="*/ 0 w 100"/>
                  <a:gd name="T17" fmla="*/ 0 h 902"/>
                  <a:gd name="T18" fmla="*/ 0 w 100"/>
                  <a:gd name="T19" fmla="*/ 0 h 902"/>
                  <a:gd name="T20" fmla="*/ 0 w 100"/>
                  <a:gd name="T21" fmla="*/ 0 h 902"/>
                  <a:gd name="T22" fmla="*/ 0 w 100"/>
                  <a:gd name="T23" fmla="*/ 0 h 902"/>
                  <a:gd name="T24" fmla="*/ 0 w 100"/>
                  <a:gd name="T25" fmla="*/ 0 h 902"/>
                  <a:gd name="T26" fmla="*/ 0 w 100"/>
                  <a:gd name="T27" fmla="*/ 0 h 902"/>
                  <a:gd name="T28" fmla="*/ 0 w 100"/>
                  <a:gd name="T29" fmla="*/ 0 h 902"/>
                  <a:gd name="T30" fmla="*/ 0 w 100"/>
                  <a:gd name="T31" fmla="*/ 0 h 902"/>
                  <a:gd name="T32" fmla="*/ 0 w 100"/>
                  <a:gd name="T33" fmla="*/ 0 h 902"/>
                  <a:gd name="T34" fmla="*/ 0 w 100"/>
                  <a:gd name="T35" fmla="*/ 0 h 902"/>
                  <a:gd name="T36" fmla="*/ 0 w 100"/>
                  <a:gd name="T37" fmla="*/ 0 h 902"/>
                  <a:gd name="T38" fmla="*/ 0 w 100"/>
                  <a:gd name="T39" fmla="*/ 0 h 902"/>
                  <a:gd name="T40" fmla="*/ 0 w 100"/>
                  <a:gd name="T41" fmla="*/ 0 h 902"/>
                  <a:gd name="T42" fmla="*/ 0 w 100"/>
                  <a:gd name="T43" fmla="*/ 0 h 902"/>
                  <a:gd name="T44" fmla="*/ 0 w 100"/>
                  <a:gd name="T45" fmla="*/ 0 h 902"/>
                  <a:gd name="T46" fmla="*/ 0 w 100"/>
                  <a:gd name="T47" fmla="*/ 0 h 902"/>
                  <a:gd name="T48" fmla="*/ 0 w 100"/>
                  <a:gd name="T49" fmla="*/ 0 h 902"/>
                  <a:gd name="T50" fmla="*/ 0 w 100"/>
                  <a:gd name="T51" fmla="*/ 0 h 902"/>
                  <a:gd name="T52" fmla="*/ 0 w 100"/>
                  <a:gd name="T53" fmla="*/ 0 h 902"/>
                  <a:gd name="T54" fmla="*/ 0 w 100"/>
                  <a:gd name="T55" fmla="*/ 0 h 902"/>
                  <a:gd name="T56" fmla="*/ 0 w 100"/>
                  <a:gd name="T57" fmla="*/ 0 h 902"/>
                  <a:gd name="T58" fmla="*/ 0 w 100"/>
                  <a:gd name="T59" fmla="*/ 0 h 902"/>
                  <a:gd name="T60" fmla="*/ 0 w 100"/>
                  <a:gd name="T61" fmla="*/ 0 h 902"/>
                  <a:gd name="T62" fmla="*/ 0 w 100"/>
                  <a:gd name="T63" fmla="*/ 0 h 902"/>
                  <a:gd name="T64" fmla="*/ 0 w 100"/>
                  <a:gd name="T65" fmla="*/ 0 h 902"/>
                  <a:gd name="T66" fmla="*/ 0 w 100"/>
                  <a:gd name="T67" fmla="*/ 0 h 902"/>
                  <a:gd name="T68" fmla="*/ 0 w 100"/>
                  <a:gd name="T69" fmla="*/ 0 h 902"/>
                  <a:gd name="T70" fmla="*/ 0 w 100"/>
                  <a:gd name="T71" fmla="*/ 0 h 902"/>
                  <a:gd name="T72" fmla="*/ 0 w 100"/>
                  <a:gd name="T73" fmla="*/ 0 h 902"/>
                  <a:gd name="T74" fmla="*/ 0 w 100"/>
                  <a:gd name="T75" fmla="*/ 0 h 902"/>
                  <a:gd name="T76" fmla="*/ 0 w 100"/>
                  <a:gd name="T77" fmla="*/ 0 h 902"/>
                  <a:gd name="T78" fmla="*/ 0 w 100"/>
                  <a:gd name="T79" fmla="*/ 0 h 902"/>
                  <a:gd name="T80" fmla="*/ 0 w 100"/>
                  <a:gd name="T81" fmla="*/ 0 h 902"/>
                  <a:gd name="T82" fmla="*/ 0 w 100"/>
                  <a:gd name="T83" fmla="*/ 0 h 902"/>
                  <a:gd name="T84" fmla="*/ 0 w 100"/>
                  <a:gd name="T85" fmla="*/ 0 h 902"/>
                  <a:gd name="T86" fmla="*/ 0 w 100"/>
                  <a:gd name="T87" fmla="*/ 0 h 902"/>
                  <a:gd name="T88" fmla="*/ 0 w 100"/>
                  <a:gd name="T89" fmla="*/ 0 h 902"/>
                  <a:gd name="T90" fmla="*/ 0 w 100"/>
                  <a:gd name="T91" fmla="*/ 0 h 902"/>
                  <a:gd name="T92" fmla="*/ 0 w 100"/>
                  <a:gd name="T93" fmla="*/ 0 h 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902"/>
                  <a:gd name="T143" fmla="*/ 100 w 100"/>
                  <a:gd name="T144" fmla="*/ 902 h 9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902">
                    <a:moveTo>
                      <a:pt x="0" y="50"/>
                    </a:moveTo>
                    <a:lnTo>
                      <a:pt x="1" y="40"/>
                    </a:lnTo>
                    <a:lnTo>
                      <a:pt x="4" y="31"/>
                    </a:lnTo>
                    <a:lnTo>
                      <a:pt x="9" y="22"/>
                    </a:lnTo>
                    <a:lnTo>
                      <a:pt x="15" y="15"/>
                    </a:lnTo>
                    <a:lnTo>
                      <a:pt x="19" y="12"/>
                    </a:lnTo>
                    <a:lnTo>
                      <a:pt x="22" y="9"/>
                    </a:lnTo>
                    <a:lnTo>
                      <a:pt x="27" y="6"/>
                    </a:lnTo>
                    <a:lnTo>
                      <a:pt x="31" y="4"/>
                    </a:lnTo>
                    <a:lnTo>
                      <a:pt x="36" y="2"/>
                    </a:lnTo>
                    <a:lnTo>
                      <a:pt x="40" y="1"/>
                    </a:lnTo>
                    <a:lnTo>
                      <a:pt x="46" y="0"/>
                    </a:lnTo>
                    <a:lnTo>
                      <a:pt x="50" y="0"/>
                    </a:lnTo>
                    <a:lnTo>
                      <a:pt x="55" y="0"/>
                    </a:lnTo>
                    <a:lnTo>
                      <a:pt x="59" y="1"/>
                    </a:lnTo>
                    <a:lnTo>
                      <a:pt x="65" y="2"/>
                    </a:lnTo>
                    <a:lnTo>
                      <a:pt x="69" y="4"/>
                    </a:lnTo>
                    <a:lnTo>
                      <a:pt x="73" y="6"/>
                    </a:lnTo>
                    <a:lnTo>
                      <a:pt x="77" y="9"/>
                    </a:lnTo>
                    <a:lnTo>
                      <a:pt x="82" y="12"/>
                    </a:lnTo>
                    <a:lnTo>
                      <a:pt x="85" y="15"/>
                    </a:lnTo>
                    <a:lnTo>
                      <a:pt x="91" y="22"/>
                    </a:lnTo>
                    <a:lnTo>
                      <a:pt x="95" y="31"/>
                    </a:lnTo>
                    <a:lnTo>
                      <a:pt x="99" y="40"/>
                    </a:lnTo>
                    <a:lnTo>
                      <a:pt x="100" y="50"/>
                    </a:lnTo>
                    <a:lnTo>
                      <a:pt x="100" y="852"/>
                    </a:lnTo>
                    <a:lnTo>
                      <a:pt x="99" y="862"/>
                    </a:lnTo>
                    <a:lnTo>
                      <a:pt x="95" y="871"/>
                    </a:lnTo>
                    <a:lnTo>
                      <a:pt x="91" y="880"/>
                    </a:lnTo>
                    <a:lnTo>
                      <a:pt x="85" y="887"/>
                    </a:lnTo>
                    <a:lnTo>
                      <a:pt x="77" y="894"/>
                    </a:lnTo>
                    <a:lnTo>
                      <a:pt x="69" y="898"/>
                    </a:lnTo>
                    <a:lnTo>
                      <a:pt x="59" y="901"/>
                    </a:lnTo>
                    <a:lnTo>
                      <a:pt x="50" y="902"/>
                    </a:lnTo>
                    <a:lnTo>
                      <a:pt x="46" y="902"/>
                    </a:lnTo>
                    <a:lnTo>
                      <a:pt x="40" y="901"/>
                    </a:lnTo>
                    <a:lnTo>
                      <a:pt x="36" y="900"/>
                    </a:lnTo>
                    <a:lnTo>
                      <a:pt x="31" y="898"/>
                    </a:lnTo>
                    <a:lnTo>
                      <a:pt x="27" y="896"/>
                    </a:lnTo>
                    <a:lnTo>
                      <a:pt x="22" y="894"/>
                    </a:lnTo>
                    <a:lnTo>
                      <a:pt x="19" y="890"/>
                    </a:lnTo>
                    <a:lnTo>
                      <a:pt x="15" y="887"/>
                    </a:lnTo>
                    <a:lnTo>
                      <a:pt x="9" y="880"/>
                    </a:lnTo>
                    <a:lnTo>
                      <a:pt x="4" y="871"/>
                    </a:lnTo>
                    <a:lnTo>
                      <a:pt x="1" y="862"/>
                    </a:lnTo>
                    <a:lnTo>
                      <a:pt x="0" y="852"/>
                    </a:lnTo>
                    <a:lnTo>
                      <a:pt x="0" y="5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14" name="Freeform 272"/>
              <p:cNvSpPr>
                <a:spLocks/>
              </p:cNvSpPr>
              <p:nvPr/>
            </p:nvSpPr>
            <p:spPr bwMode="auto">
              <a:xfrm>
                <a:off x="1206" y="3085"/>
                <a:ext cx="277" cy="92"/>
              </a:xfrm>
              <a:custGeom>
                <a:avLst/>
                <a:gdLst>
                  <a:gd name="T0" fmla="*/ 0 w 830"/>
                  <a:gd name="T1" fmla="*/ 0 h 274"/>
                  <a:gd name="T2" fmla="*/ 0 w 830"/>
                  <a:gd name="T3" fmla="*/ 0 h 274"/>
                  <a:gd name="T4" fmla="*/ 0 w 830"/>
                  <a:gd name="T5" fmla="*/ 0 h 274"/>
                  <a:gd name="T6" fmla="*/ 0 w 830"/>
                  <a:gd name="T7" fmla="*/ 0 h 274"/>
                  <a:gd name="T8" fmla="*/ 0 w 830"/>
                  <a:gd name="T9" fmla="*/ 0 h 274"/>
                  <a:gd name="T10" fmla="*/ 0 w 830"/>
                  <a:gd name="T11" fmla="*/ 0 h 274"/>
                  <a:gd name="T12" fmla="*/ 0 w 830"/>
                  <a:gd name="T13" fmla="*/ 0 h 274"/>
                  <a:gd name="T14" fmla="*/ 0 w 830"/>
                  <a:gd name="T15" fmla="*/ 0 h 274"/>
                  <a:gd name="T16" fmla="*/ 0 w 830"/>
                  <a:gd name="T17" fmla="*/ 0 h 274"/>
                  <a:gd name="T18" fmla="*/ 0 w 830"/>
                  <a:gd name="T19" fmla="*/ 0 h 274"/>
                  <a:gd name="T20" fmla="*/ 0 w 830"/>
                  <a:gd name="T21" fmla="*/ 0 h 274"/>
                  <a:gd name="T22" fmla="*/ 0 w 830"/>
                  <a:gd name="T23" fmla="*/ 0 h 274"/>
                  <a:gd name="T24" fmla="*/ 0 w 830"/>
                  <a:gd name="T25" fmla="*/ 0 h 274"/>
                  <a:gd name="T26" fmla="*/ 0 w 830"/>
                  <a:gd name="T27" fmla="*/ 0 h 274"/>
                  <a:gd name="T28" fmla="*/ 0 w 830"/>
                  <a:gd name="T29" fmla="*/ 0 h 274"/>
                  <a:gd name="T30" fmla="*/ 0 w 830"/>
                  <a:gd name="T31" fmla="*/ 0 h 274"/>
                  <a:gd name="T32" fmla="*/ 0 w 830"/>
                  <a:gd name="T33" fmla="*/ 0 h 274"/>
                  <a:gd name="T34" fmla="*/ 0 w 830"/>
                  <a:gd name="T35" fmla="*/ 0 h 274"/>
                  <a:gd name="T36" fmla="*/ 0 w 830"/>
                  <a:gd name="T37" fmla="*/ 0 h 274"/>
                  <a:gd name="T38" fmla="*/ 0 w 830"/>
                  <a:gd name="T39" fmla="*/ 0 h 274"/>
                  <a:gd name="T40" fmla="*/ 0 w 830"/>
                  <a:gd name="T41" fmla="*/ 0 h 274"/>
                  <a:gd name="T42" fmla="*/ 0 w 830"/>
                  <a:gd name="T43" fmla="*/ 0 h 274"/>
                  <a:gd name="T44" fmla="*/ 0 w 830"/>
                  <a:gd name="T45" fmla="*/ 0 h 274"/>
                  <a:gd name="T46" fmla="*/ 0 w 830"/>
                  <a:gd name="T47" fmla="*/ 0 h 274"/>
                  <a:gd name="T48" fmla="*/ 0 w 830"/>
                  <a:gd name="T49" fmla="*/ 0 h 274"/>
                  <a:gd name="T50" fmla="*/ 0 w 830"/>
                  <a:gd name="T51" fmla="*/ 0 h 274"/>
                  <a:gd name="T52" fmla="*/ 0 w 830"/>
                  <a:gd name="T53" fmla="*/ 0 h 274"/>
                  <a:gd name="T54" fmla="*/ 0 w 830"/>
                  <a:gd name="T55" fmla="*/ 0 h 274"/>
                  <a:gd name="T56" fmla="*/ 0 w 830"/>
                  <a:gd name="T57" fmla="*/ 0 h 274"/>
                  <a:gd name="T58" fmla="*/ 0 w 830"/>
                  <a:gd name="T59" fmla="*/ 0 h 274"/>
                  <a:gd name="T60" fmla="*/ 0 w 830"/>
                  <a:gd name="T61" fmla="*/ 0 h 274"/>
                  <a:gd name="T62" fmla="*/ 0 w 830"/>
                  <a:gd name="T63" fmla="*/ 0 h 274"/>
                  <a:gd name="T64" fmla="*/ 0 w 830"/>
                  <a:gd name="T65" fmla="*/ 0 h 274"/>
                  <a:gd name="T66" fmla="*/ 0 w 830"/>
                  <a:gd name="T67" fmla="*/ 0 h 274"/>
                  <a:gd name="T68" fmla="*/ 0 w 830"/>
                  <a:gd name="T69" fmla="*/ 0 h 274"/>
                  <a:gd name="T70" fmla="*/ 0 w 830"/>
                  <a:gd name="T71" fmla="*/ 0 h 274"/>
                  <a:gd name="T72" fmla="*/ 0 w 830"/>
                  <a:gd name="T73" fmla="*/ 0 h 274"/>
                  <a:gd name="T74" fmla="*/ 0 w 830"/>
                  <a:gd name="T75" fmla="*/ 0 h 274"/>
                  <a:gd name="T76" fmla="*/ 0 w 830"/>
                  <a:gd name="T77" fmla="*/ 0 h 274"/>
                  <a:gd name="T78" fmla="*/ 0 w 830"/>
                  <a:gd name="T79" fmla="*/ 0 h 274"/>
                  <a:gd name="T80" fmla="*/ 0 w 830"/>
                  <a:gd name="T81" fmla="*/ 0 h 274"/>
                  <a:gd name="T82" fmla="*/ 0 w 830"/>
                  <a:gd name="T83" fmla="*/ 0 h 274"/>
                  <a:gd name="T84" fmla="*/ 0 w 830"/>
                  <a:gd name="T85" fmla="*/ 0 h 274"/>
                  <a:gd name="T86" fmla="*/ 0 w 830"/>
                  <a:gd name="T87" fmla="*/ 0 h 274"/>
                  <a:gd name="T88" fmla="*/ 0 w 830"/>
                  <a:gd name="T89" fmla="*/ 0 h 274"/>
                  <a:gd name="T90" fmla="*/ 0 w 830"/>
                  <a:gd name="T91" fmla="*/ 0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0"/>
                  <a:gd name="T139" fmla="*/ 0 h 274"/>
                  <a:gd name="T140" fmla="*/ 830 w 830"/>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0" h="274">
                    <a:moveTo>
                      <a:pt x="769" y="121"/>
                    </a:moveTo>
                    <a:lnTo>
                      <a:pt x="754" y="107"/>
                    </a:lnTo>
                    <a:lnTo>
                      <a:pt x="738" y="93"/>
                    </a:lnTo>
                    <a:lnTo>
                      <a:pt x="720" y="82"/>
                    </a:lnTo>
                    <a:lnTo>
                      <a:pt x="702" y="70"/>
                    </a:lnTo>
                    <a:lnTo>
                      <a:pt x="682" y="59"/>
                    </a:lnTo>
                    <a:lnTo>
                      <a:pt x="662" y="49"/>
                    </a:lnTo>
                    <a:lnTo>
                      <a:pt x="641" y="40"/>
                    </a:lnTo>
                    <a:lnTo>
                      <a:pt x="618" y="32"/>
                    </a:lnTo>
                    <a:lnTo>
                      <a:pt x="595" y="24"/>
                    </a:lnTo>
                    <a:lnTo>
                      <a:pt x="571" y="18"/>
                    </a:lnTo>
                    <a:lnTo>
                      <a:pt x="546" y="13"/>
                    </a:lnTo>
                    <a:lnTo>
                      <a:pt x="521" y="9"/>
                    </a:lnTo>
                    <a:lnTo>
                      <a:pt x="495" y="4"/>
                    </a:lnTo>
                    <a:lnTo>
                      <a:pt x="469" y="2"/>
                    </a:lnTo>
                    <a:lnTo>
                      <a:pt x="442" y="0"/>
                    </a:lnTo>
                    <a:lnTo>
                      <a:pt x="416" y="0"/>
                    </a:lnTo>
                    <a:lnTo>
                      <a:pt x="373" y="1"/>
                    </a:lnTo>
                    <a:lnTo>
                      <a:pt x="332" y="5"/>
                    </a:lnTo>
                    <a:lnTo>
                      <a:pt x="293" y="12"/>
                    </a:lnTo>
                    <a:lnTo>
                      <a:pt x="255" y="20"/>
                    </a:lnTo>
                    <a:lnTo>
                      <a:pt x="218" y="31"/>
                    </a:lnTo>
                    <a:lnTo>
                      <a:pt x="184" y="44"/>
                    </a:lnTo>
                    <a:lnTo>
                      <a:pt x="152" y="58"/>
                    </a:lnTo>
                    <a:lnTo>
                      <a:pt x="122" y="75"/>
                    </a:lnTo>
                    <a:lnTo>
                      <a:pt x="96" y="93"/>
                    </a:lnTo>
                    <a:lnTo>
                      <a:pt x="71" y="114"/>
                    </a:lnTo>
                    <a:lnTo>
                      <a:pt x="50" y="134"/>
                    </a:lnTo>
                    <a:lnTo>
                      <a:pt x="33" y="157"/>
                    </a:lnTo>
                    <a:lnTo>
                      <a:pt x="19" y="180"/>
                    </a:lnTo>
                    <a:lnTo>
                      <a:pt x="9" y="205"/>
                    </a:lnTo>
                    <a:lnTo>
                      <a:pt x="2" y="230"/>
                    </a:lnTo>
                    <a:lnTo>
                      <a:pt x="0" y="257"/>
                    </a:lnTo>
                    <a:lnTo>
                      <a:pt x="0" y="274"/>
                    </a:lnTo>
                    <a:lnTo>
                      <a:pt x="17" y="274"/>
                    </a:lnTo>
                    <a:lnTo>
                      <a:pt x="813" y="274"/>
                    </a:lnTo>
                    <a:lnTo>
                      <a:pt x="830" y="274"/>
                    </a:lnTo>
                    <a:lnTo>
                      <a:pt x="830" y="257"/>
                    </a:lnTo>
                    <a:lnTo>
                      <a:pt x="829" y="239"/>
                    </a:lnTo>
                    <a:lnTo>
                      <a:pt x="826" y="221"/>
                    </a:lnTo>
                    <a:lnTo>
                      <a:pt x="822" y="204"/>
                    </a:lnTo>
                    <a:lnTo>
                      <a:pt x="814" y="186"/>
                    </a:lnTo>
                    <a:lnTo>
                      <a:pt x="806" y="169"/>
                    </a:lnTo>
                    <a:lnTo>
                      <a:pt x="795" y="153"/>
                    </a:lnTo>
                    <a:lnTo>
                      <a:pt x="783" y="137"/>
                    </a:lnTo>
                    <a:lnTo>
                      <a:pt x="769" y="12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15" name="Freeform 273"/>
              <p:cNvSpPr>
                <a:spLocks/>
              </p:cNvSpPr>
              <p:nvPr/>
            </p:nvSpPr>
            <p:spPr bwMode="auto">
              <a:xfrm>
                <a:off x="1218" y="3096"/>
                <a:ext cx="253" cy="70"/>
              </a:xfrm>
              <a:custGeom>
                <a:avLst/>
                <a:gdLst>
                  <a:gd name="T0" fmla="*/ 0 w 761"/>
                  <a:gd name="T1" fmla="*/ 0 h 208"/>
                  <a:gd name="T2" fmla="*/ 0 w 761"/>
                  <a:gd name="T3" fmla="*/ 0 h 208"/>
                  <a:gd name="T4" fmla="*/ 0 w 761"/>
                  <a:gd name="T5" fmla="*/ 0 h 208"/>
                  <a:gd name="T6" fmla="*/ 0 w 761"/>
                  <a:gd name="T7" fmla="*/ 0 h 208"/>
                  <a:gd name="T8" fmla="*/ 0 w 761"/>
                  <a:gd name="T9" fmla="*/ 0 h 208"/>
                  <a:gd name="T10" fmla="*/ 0 w 761"/>
                  <a:gd name="T11" fmla="*/ 0 h 208"/>
                  <a:gd name="T12" fmla="*/ 0 w 761"/>
                  <a:gd name="T13" fmla="*/ 0 h 208"/>
                  <a:gd name="T14" fmla="*/ 0 w 761"/>
                  <a:gd name="T15" fmla="*/ 0 h 208"/>
                  <a:gd name="T16" fmla="*/ 0 w 761"/>
                  <a:gd name="T17" fmla="*/ 0 h 208"/>
                  <a:gd name="T18" fmla="*/ 0 w 761"/>
                  <a:gd name="T19" fmla="*/ 0 h 208"/>
                  <a:gd name="T20" fmla="*/ 0 w 761"/>
                  <a:gd name="T21" fmla="*/ 0 h 208"/>
                  <a:gd name="T22" fmla="*/ 0 w 761"/>
                  <a:gd name="T23" fmla="*/ 0 h 208"/>
                  <a:gd name="T24" fmla="*/ 0 w 761"/>
                  <a:gd name="T25" fmla="*/ 0 h 208"/>
                  <a:gd name="T26" fmla="*/ 0 w 761"/>
                  <a:gd name="T27" fmla="*/ 0 h 208"/>
                  <a:gd name="T28" fmla="*/ 0 w 761"/>
                  <a:gd name="T29" fmla="*/ 0 h 208"/>
                  <a:gd name="T30" fmla="*/ 0 w 761"/>
                  <a:gd name="T31" fmla="*/ 0 h 208"/>
                  <a:gd name="T32" fmla="*/ 0 w 761"/>
                  <a:gd name="T33" fmla="*/ 0 h 208"/>
                  <a:gd name="T34" fmla="*/ 0 w 761"/>
                  <a:gd name="T35" fmla="*/ 0 h 208"/>
                  <a:gd name="T36" fmla="*/ 0 w 761"/>
                  <a:gd name="T37" fmla="*/ 0 h 208"/>
                  <a:gd name="T38" fmla="*/ 0 w 761"/>
                  <a:gd name="T39" fmla="*/ 0 h 208"/>
                  <a:gd name="T40" fmla="*/ 0 w 761"/>
                  <a:gd name="T41" fmla="*/ 0 h 208"/>
                  <a:gd name="T42" fmla="*/ 0 w 761"/>
                  <a:gd name="T43" fmla="*/ 0 h 208"/>
                  <a:gd name="T44" fmla="*/ 0 w 761"/>
                  <a:gd name="T45" fmla="*/ 0 h 208"/>
                  <a:gd name="T46" fmla="*/ 0 w 761"/>
                  <a:gd name="T47" fmla="*/ 0 h 208"/>
                  <a:gd name="T48" fmla="*/ 0 w 761"/>
                  <a:gd name="T49" fmla="*/ 0 h 208"/>
                  <a:gd name="T50" fmla="*/ 0 w 761"/>
                  <a:gd name="T51" fmla="*/ 0 h 208"/>
                  <a:gd name="T52" fmla="*/ 0 w 761"/>
                  <a:gd name="T53" fmla="*/ 0 h 208"/>
                  <a:gd name="T54" fmla="*/ 0 w 761"/>
                  <a:gd name="T55" fmla="*/ 0 h 208"/>
                  <a:gd name="T56" fmla="*/ 0 w 761"/>
                  <a:gd name="T57" fmla="*/ 0 h 208"/>
                  <a:gd name="T58" fmla="*/ 0 w 761"/>
                  <a:gd name="T59" fmla="*/ 0 h 208"/>
                  <a:gd name="T60" fmla="*/ 0 w 761"/>
                  <a:gd name="T61" fmla="*/ 0 h 208"/>
                  <a:gd name="T62" fmla="*/ 0 w 761"/>
                  <a:gd name="T63" fmla="*/ 0 h 208"/>
                  <a:gd name="T64" fmla="*/ 0 w 761"/>
                  <a:gd name="T65" fmla="*/ 0 h 208"/>
                  <a:gd name="T66" fmla="*/ 0 w 761"/>
                  <a:gd name="T67" fmla="*/ 0 h 208"/>
                  <a:gd name="T68" fmla="*/ 0 w 761"/>
                  <a:gd name="T69" fmla="*/ 0 h 208"/>
                  <a:gd name="T70" fmla="*/ 0 w 761"/>
                  <a:gd name="T71" fmla="*/ 0 h 208"/>
                  <a:gd name="T72" fmla="*/ 0 w 761"/>
                  <a:gd name="T73" fmla="*/ 0 h 208"/>
                  <a:gd name="T74" fmla="*/ 0 w 761"/>
                  <a:gd name="T75" fmla="*/ 0 h 208"/>
                  <a:gd name="T76" fmla="*/ 0 w 761"/>
                  <a:gd name="T77" fmla="*/ 0 h 208"/>
                  <a:gd name="T78" fmla="*/ 0 w 761"/>
                  <a:gd name="T79" fmla="*/ 0 h 208"/>
                  <a:gd name="T80" fmla="*/ 0 w 761"/>
                  <a:gd name="T81" fmla="*/ 0 h 208"/>
                  <a:gd name="T82" fmla="*/ 0 w 761"/>
                  <a:gd name="T83" fmla="*/ 0 h 208"/>
                  <a:gd name="T84" fmla="*/ 0 w 761"/>
                  <a:gd name="T85" fmla="*/ 0 h 208"/>
                  <a:gd name="T86" fmla="*/ 0 w 761"/>
                  <a:gd name="T87" fmla="*/ 0 h 208"/>
                  <a:gd name="T88" fmla="*/ 0 w 761"/>
                  <a:gd name="T89" fmla="*/ 0 h 208"/>
                  <a:gd name="T90" fmla="*/ 0 w 761"/>
                  <a:gd name="T91" fmla="*/ 0 h 208"/>
                  <a:gd name="T92" fmla="*/ 0 w 761"/>
                  <a:gd name="T93" fmla="*/ 0 h 208"/>
                  <a:gd name="T94" fmla="*/ 0 w 761"/>
                  <a:gd name="T95" fmla="*/ 0 h 208"/>
                  <a:gd name="T96" fmla="*/ 0 w 761"/>
                  <a:gd name="T97" fmla="*/ 0 h 208"/>
                  <a:gd name="T98" fmla="*/ 0 w 761"/>
                  <a:gd name="T99" fmla="*/ 0 h 2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61"/>
                  <a:gd name="T151" fmla="*/ 0 h 208"/>
                  <a:gd name="T152" fmla="*/ 761 w 761"/>
                  <a:gd name="T153" fmla="*/ 208 h 2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61" h="208">
                    <a:moveTo>
                      <a:pt x="51" y="111"/>
                    </a:moveTo>
                    <a:lnTo>
                      <a:pt x="65" y="99"/>
                    </a:lnTo>
                    <a:lnTo>
                      <a:pt x="80" y="87"/>
                    </a:lnTo>
                    <a:lnTo>
                      <a:pt x="96" y="75"/>
                    </a:lnTo>
                    <a:lnTo>
                      <a:pt x="113" y="65"/>
                    </a:lnTo>
                    <a:lnTo>
                      <a:pt x="131" y="55"/>
                    </a:lnTo>
                    <a:lnTo>
                      <a:pt x="150" y="46"/>
                    </a:lnTo>
                    <a:lnTo>
                      <a:pt x="170" y="37"/>
                    </a:lnTo>
                    <a:lnTo>
                      <a:pt x="191" y="30"/>
                    </a:lnTo>
                    <a:lnTo>
                      <a:pt x="213" y="23"/>
                    </a:lnTo>
                    <a:lnTo>
                      <a:pt x="236" y="17"/>
                    </a:lnTo>
                    <a:lnTo>
                      <a:pt x="259" y="12"/>
                    </a:lnTo>
                    <a:lnTo>
                      <a:pt x="282" y="7"/>
                    </a:lnTo>
                    <a:lnTo>
                      <a:pt x="307" y="4"/>
                    </a:lnTo>
                    <a:lnTo>
                      <a:pt x="331" y="2"/>
                    </a:lnTo>
                    <a:lnTo>
                      <a:pt x="355" y="0"/>
                    </a:lnTo>
                    <a:lnTo>
                      <a:pt x="381" y="0"/>
                    </a:lnTo>
                    <a:lnTo>
                      <a:pt x="406" y="0"/>
                    </a:lnTo>
                    <a:lnTo>
                      <a:pt x="431" y="2"/>
                    </a:lnTo>
                    <a:lnTo>
                      <a:pt x="455" y="4"/>
                    </a:lnTo>
                    <a:lnTo>
                      <a:pt x="478" y="7"/>
                    </a:lnTo>
                    <a:lnTo>
                      <a:pt x="503" y="12"/>
                    </a:lnTo>
                    <a:lnTo>
                      <a:pt x="525" y="17"/>
                    </a:lnTo>
                    <a:lnTo>
                      <a:pt x="547" y="23"/>
                    </a:lnTo>
                    <a:lnTo>
                      <a:pt x="570" y="30"/>
                    </a:lnTo>
                    <a:lnTo>
                      <a:pt x="591" y="37"/>
                    </a:lnTo>
                    <a:lnTo>
                      <a:pt x="611" y="46"/>
                    </a:lnTo>
                    <a:lnTo>
                      <a:pt x="630" y="55"/>
                    </a:lnTo>
                    <a:lnTo>
                      <a:pt x="648" y="65"/>
                    </a:lnTo>
                    <a:lnTo>
                      <a:pt x="665" y="75"/>
                    </a:lnTo>
                    <a:lnTo>
                      <a:pt x="681" y="87"/>
                    </a:lnTo>
                    <a:lnTo>
                      <a:pt x="696" y="99"/>
                    </a:lnTo>
                    <a:lnTo>
                      <a:pt x="709" y="111"/>
                    </a:lnTo>
                    <a:lnTo>
                      <a:pt x="720" y="123"/>
                    </a:lnTo>
                    <a:lnTo>
                      <a:pt x="730" y="135"/>
                    </a:lnTo>
                    <a:lnTo>
                      <a:pt x="737" y="146"/>
                    </a:lnTo>
                    <a:lnTo>
                      <a:pt x="744" y="158"/>
                    </a:lnTo>
                    <a:lnTo>
                      <a:pt x="751" y="171"/>
                    </a:lnTo>
                    <a:lnTo>
                      <a:pt x="755" y="182"/>
                    </a:lnTo>
                    <a:lnTo>
                      <a:pt x="759" y="195"/>
                    </a:lnTo>
                    <a:lnTo>
                      <a:pt x="761" y="208"/>
                    </a:lnTo>
                    <a:lnTo>
                      <a:pt x="0" y="208"/>
                    </a:lnTo>
                    <a:lnTo>
                      <a:pt x="2" y="195"/>
                    </a:lnTo>
                    <a:lnTo>
                      <a:pt x="6" y="182"/>
                    </a:lnTo>
                    <a:lnTo>
                      <a:pt x="11" y="171"/>
                    </a:lnTo>
                    <a:lnTo>
                      <a:pt x="16" y="158"/>
                    </a:lnTo>
                    <a:lnTo>
                      <a:pt x="24" y="146"/>
                    </a:lnTo>
                    <a:lnTo>
                      <a:pt x="31" y="135"/>
                    </a:lnTo>
                    <a:lnTo>
                      <a:pt x="41" y="123"/>
                    </a:lnTo>
                    <a:lnTo>
                      <a:pt x="51" y="111"/>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16" name="Freeform 274"/>
              <p:cNvSpPr>
                <a:spLocks/>
              </p:cNvSpPr>
              <p:nvPr/>
            </p:nvSpPr>
            <p:spPr bwMode="auto">
              <a:xfrm>
                <a:off x="1353" y="3103"/>
                <a:ext cx="98" cy="56"/>
              </a:xfrm>
              <a:custGeom>
                <a:avLst/>
                <a:gdLst>
                  <a:gd name="T0" fmla="*/ 0 w 293"/>
                  <a:gd name="T1" fmla="*/ 0 h 167"/>
                  <a:gd name="T2" fmla="*/ 0 w 293"/>
                  <a:gd name="T3" fmla="*/ 0 h 167"/>
                  <a:gd name="T4" fmla="*/ 0 w 293"/>
                  <a:gd name="T5" fmla="*/ 0 h 167"/>
                  <a:gd name="T6" fmla="*/ 0 w 293"/>
                  <a:gd name="T7" fmla="*/ 0 h 167"/>
                  <a:gd name="T8" fmla="*/ 0 w 293"/>
                  <a:gd name="T9" fmla="*/ 0 h 167"/>
                  <a:gd name="T10" fmla="*/ 0 w 293"/>
                  <a:gd name="T11" fmla="*/ 0 h 167"/>
                  <a:gd name="T12" fmla="*/ 0 w 293"/>
                  <a:gd name="T13" fmla="*/ 0 h 167"/>
                  <a:gd name="T14" fmla="*/ 0 w 293"/>
                  <a:gd name="T15" fmla="*/ 0 h 167"/>
                  <a:gd name="T16" fmla="*/ 0 w 293"/>
                  <a:gd name="T17" fmla="*/ 0 h 167"/>
                  <a:gd name="T18" fmla="*/ 0 w 293"/>
                  <a:gd name="T19" fmla="*/ 0 h 167"/>
                  <a:gd name="T20" fmla="*/ 0 w 293"/>
                  <a:gd name="T21" fmla="*/ 0 h 167"/>
                  <a:gd name="T22" fmla="*/ 0 w 293"/>
                  <a:gd name="T23" fmla="*/ 0 h 167"/>
                  <a:gd name="T24" fmla="*/ 0 w 293"/>
                  <a:gd name="T25" fmla="*/ 0 h 167"/>
                  <a:gd name="T26" fmla="*/ 0 w 293"/>
                  <a:gd name="T27" fmla="*/ 0 h 167"/>
                  <a:gd name="T28" fmla="*/ 0 w 293"/>
                  <a:gd name="T29" fmla="*/ 0 h 167"/>
                  <a:gd name="T30" fmla="*/ 0 w 293"/>
                  <a:gd name="T31" fmla="*/ 0 h 167"/>
                  <a:gd name="T32" fmla="*/ 0 w 293"/>
                  <a:gd name="T33" fmla="*/ 0 h 167"/>
                  <a:gd name="T34" fmla="*/ 0 w 293"/>
                  <a:gd name="T35" fmla="*/ 0 h 167"/>
                  <a:gd name="T36" fmla="*/ 0 w 293"/>
                  <a:gd name="T37" fmla="*/ 0 h 167"/>
                  <a:gd name="T38" fmla="*/ 0 w 293"/>
                  <a:gd name="T39" fmla="*/ 0 h 167"/>
                  <a:gd name="T40" fmla="*/ 0 w 293"/>
                  <a:gd name="T41" fmla="*/ 0 h 167"/>
                  <a:gd name="T42" fmla="*/ 0 w 293"/>
                  <a:gd name="T43" fmla="*/ 0 h 167"/>
                  <a:gd name="T44" fmla="*/ 0 w 293"/>
                  <a:gd name="T45" fmla="*/ 0 h 167"/>
                  <a:gd name="T46" fmla="*/ 0 w 293"/>
                  <a:gd name="T47" fmla="*/ 0 h 167"/>
                  <a:gd name="T48" fmla="*/ 0 w 293"/>
                  <a:gd name="T49" fmla="*/ 0 h 167"/>
                  <a:gd name="T50" fmla="*/ 0 w 293"/>
                  <a:gd name="T51" fmla="*/ 0 h 167"/>
                  <a:gd name="T52" fmla="*/ 0 w 293"/>
                  <a:gd name="T53" fmla="*/ 0 h 167"/>
                  <a:gd name="T54" fmla="*/ 0 w 293"/>
                  <a:gd name="T55" fmla="*/ 0 h 167"/>
                  <a:gd name="T56" fmla="*/ 0 w 293"/>
                  <a:gd name="T57" fmla="*/ 0 h 167"/>
                  <a:gd name="T58" fmla="*/ 0 w 293"/>
                  <a:gd name="T59" fmla="*/ 0 h 167"/>
                  <a:gd name="T60" fmla="*/ 0 w 293"/>
                  <a:gd name="T61" fmla="*/ 0 h 167"/>
                  <a:gd name="T62" fmla="*/ 0 w 293"/>
                  <a:gd name="T63" fmla="*/ 0 h 167"/>
                  <a:gd name="T64" fmla="*/ 0 w 293"/>
                  <a:gd name="T65" fmla="*/ 0 h 167"/>
                  <a:gd name="T66" fmla="*/ 0 w 293"/>
                  <a:gd name="T67" fmla="*/ 0 h 167"/>
                  <a:gd name="T68" fmla="*/ 0 w 293"/>
                  <a:gd name="T69" fmla="*/ 0 h 167"/>
                  <a:gd name="T70" fmla="*/ 0 w 293"/>
                  <a:gd name="T71" fmla="*/ 0 h 167"/>
                  <a:gd name="T72" fmla="*/ 0 w 293"/>
                  <a:gd name="T73" fmla="*/ 0 h 167"/>
                  <a:gd name="T74" fmla="*/ 0 w 293"/>
                  <a:gd name="T75" fmla="*/ 0 h 167"/>
                  <a:gd name="T76" fmla="*/ 0 w 293"/>
                  <a:gd name="T77" fmla="*/ 0 h 167"/>
                  <a:gd name="T78" fmla="*/ 0 w 293"/>
                  <a:gd name="T79" fmla="*/ 0 h 167"/>
                  <a:gd name="T80" fmla="*/ 0 w 293"/>
                  <a:gd name="T81" fmla="*/ 0 h 167"/>
                  <a:gd name="T82" fmla="*/ 0 w 293"/>
                  <a:gd name="T83" fmla="*/ 0 h 167"/>
                  <a:gd name="T84" fmla="*/ 0 w 293"/>
                  <a:gd name="T85" fmla="*/ 0 h 167"/>
                  <a:gd name="T86" fmla="*/ 0 w 293"/>
                  <a:gd name="T87" fmla="*/ 0 h 167"/>
                  <a:gd name="T88" fmla="*/ 0 w 293"/>
                  <a:gd name="T89" fmla="*/ 0 h 167"/>
                  <a:gd name="T90" fmla="*/ 0 w 293"/>
                  <a:gd name="T91" fmla="*/ 0 h 167"/>
                  <a:gd name="T92" fmla="*/ 0 w 293"/>
                  <a:gd name="T93" fmla="*/ 0 h 167"/>
                  <a:gd name="T94" fmla="*/ 0 w 293"/>
                  <a:gd name="T95" fmla="*/ 0 h 167"/>
                  <a:gd name="T96" fmla="*/ 0 w 293"/>
                  <a:gd name="T97" fmla="*/ 0 h 167"/>
                  <a:gd name="T98" fmla="*/ 0 w 293"/>
                  <a:gd name="T99" fmla="*/ 0 h 1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3"/>
                  <a:gd name="T151" fmla="*/ 0 h 167"/>
                  <a:gd name="T152" fmla="*/ 293 w 293"/>
                  <a:gd name="T153" fmla="*/ 167 h 1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3" h="167">
                    <a:moveTo>
                      <a:pt x="11" y="3"/>
                    </a:moveTo>
                    <a:lnTo>
                      <a:pt x="30" y="10"/>
                    </a:lnTo>
                    <a:lnTo>
                      <a:pt x="49" y="16"/>
                    </a:lnTo>
                    <a:lnTo>
                      <a:pt x="67" y="23"/>
                    </a:lnTo>
                    <a:lnTo>
                      <a:pt x="85" y="31"/>
                    </a:lnTo>
                    <a:lnTo>
                      <a:pt x="102" y="39"/>
                    </a:lnTo>
                    <a:lnTo>
                      <a:pt x="118" y="49"/>
                    </a:lnTo>
                    <a:lnTo>
                      <a:pt x="135" y="58"/>
                    </a:lnTo>
                    <a:lnTo>
                      <a:pt x="150" y="68"/>
                    </a:lnTo>
                    <a:lnTo>
                      <a:pt x="165" y="79"/>
                    </a:lnTo>
                    <a:lnTo>
                      <a:pt x="177" y="89"/>
                    </a:lnTo>
                    <a:lnTo>
                      <a:pt x="190" y="101"/>
                    </a:lnTo>
                    <a:lnTo>
                      <a:pt x="203" y="112"/>
                    </a:lnTo>
                    <a:lnTo>
                      <a:pt x="213" y="124"/>
                    </a:lnTo>
                    <a:lnTo>
                      <a:pt x="223" y="136"/>
                    </a:lnTo>
                    <a:lnTo>
                      <a:pt x="232" y="149"/>
                    </a:lnTo>
                    <a:lnTo>
                      <a:pt x="240" y="161"/>
                    </a:lnTo>
                    <a:lnTo>
                      <a:pt x="241" y="162"/>
                    </a:lnTo>
                    <a:lnTo>
                      <a:pt x="241" y="163"/>
                    </a:lnTo>
                    <a:lnTo>
                      <a:pt x="241" y="165"/>
                    </a:lnTo>
                    <a:lnTo>
                      <a:pt x="242" y="167"/>
                    </a:lnTo>
                    <a:lnTo>
                      <a:pt x="293" y="167"/>
                    </a:lnTo>
                    <a:lnTo>
                      <a:pt x="291" y="157"/>
                    </a:lnTo>
                    <a:lnTo>
                      <a:pt x="288" y="146"/>
                    </a:lnTo>
                    <a:lnTo>
                      <a:pt x="284" y="137"/>
                    </a:lnTo>
                    <a:lnTo>
                      <a:pt x="279" y="127"/>
                    </a:lnTo>
                    <a:lnTo>
                      <a:pt x="274" y="118"/>
                    </a:lnTo>
                    <a:lnTo>
                      <a:pt x="267" y="108"/>
                    </a:lnTo>
                    <a:lnTo>
                      <a:pt x="260" y="99"/>
                    </a:lnTo>
                    <a:lnTo>
                      <a:pt x="252" y="90"/>
                    </a:lnTo>
                    <a:lnTo>
                      <a:pt x="241" y="81"/>
                    </a:lnTo>
                    <a:lnTo>
                      <a:pt x="229" y="71"/>
                    </a:lnTo>
                    <a:lnTo>
                      <a:pt x="218" y="62"/>
                    </a:lnTo>
                    <a:lnTo>
                      <a:pt x="204" y="54"/>
                    </a:lnTo>
                    <a:lnTo>
                      <a:pt x="190" y="46"/>
                    </a:lnTo>
                    <a:lnTo>
                      <a:pt x="175" y="38"/>
                    </a:lnTo>
                    <a:lnTo>
                      <a:pt x="160" y="32"/>
                    </a:lnTo>
                    <a:lnTo>
                      <a:pt x="145" y="26"/>
                    </a:lnTo>
                    <a:lnTo>
                      <a:pt x="128" y="20"/>
                    </a:lnTo>
                    <a:lnTo>
                      <a:pt x="111" y="16"/>
                    </a:lnTo>
                    <a:lnTo>
                      <a:pt x="93" y="12"/>
                    </a:lnTo>
                    <a:lnTo>
                      <a:pt x="76" y="8"/>
                    </a:lnTo>
                    <a:lnTo>
                      <a:pt x="57" y="5"/>
                    </a:lnTo>
                    <a:lnTo>
                      <a:pt x="39" y="2"/>
                    </a:lnTo>
                    <a:lnTo>
                      <a:pt x="19" y="1"/>
                    </a:lnTo>
                    <a:lnTo>
                      <a:pt x="0" y="0"/>
                    </a:lnTo>
                    <a:lnTo>
                      <a:pt x="2" y="1"/>
                    </a:lnTo>
                    <a:lnTo>
                      <a:pt x="6" y="1"/>
                    </a:lnTo>
                    <a:lnTo>
                      <a:pt x="9" y="2"/>
                    </a:lnTo>
                    <a:lnTo>
                      <a:pt x="11" y="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17" name="Freeform 275"/>
              <p:cNvSpPr>
                <a:spLocks/>
              </p:cNvSpPr>
              <p:nvPr/>
            </p:nvSpPr>
            <p:spPr bwMode="auto">
              <a:xfrm>
                <a:off x="1208" y="2967"/>
                <a:ext cx="49" cy="75"/>
              </a:xfrm>
              <a:custGeom>
                <a:avLst/>
                <a:gdLst>
                  <a:gd name="T0" fmla="*/ 0 w 145"/>
                  <a:gd name="T1" fmla="*/ 0 h 223"/>
                  <a:gd name="T2" fmla="*/ 0 w 145"/>
                  <a:gd name="T3" fmla="*/ 0 h 223"/>
                  <a:gd name="T4" fmla="*/ 0 w 145"/>
                  <a:gd name="T5" fmla="*/ 0 h 223"/>
                  <a:gd name="T6" fmla="*/ 0 w 145"/>
                  <a:gd name="T7" fmla="*/ 0 h 223"/>
                  <a:gd name="T8" fmla="*/ 0 w 145"/>
                  <a:gd name="T9" fmla="*/ 0 h 223"/>
                  <a:gd name="T10" fmla="*/ 0 w 145"/>
                  <a:gd name="T11" fmla="*/ 0 h 223"/>
                  <a:gd name="T12" fmla="*/ 0 w 145"/>
                  <a:gd name="T13" fmla="*/ 0 h 223"/>
                  <a:gd name="T14" fmla="*/ 0 w 145"/>
                  <a:gd name="T15" fmla="*/ 0 h 223"/>
                  <a:gd name="T16" fmla="*/ 0 w 145"/>
                  <a:gd name="T17" fmla="*/ 0 h 223"/>
                  <a:gd name="T18" fmla="*/ 0 w 145"/>
                  <a:gd name="T19" fmla="*/ 0 h 223"/>
                  <a:gd name="T20" fmla="*/ 0 w 145"/>
                  <a:gd name="T21" fmla="*/ 0 h 223"/>
                  <a:gd name="T22" fmla="*/ 0 w 145"/>
                  <a:gd name="T23" fmla="*/ 0 h 223"/>
                  <a:gd name="T24" fmla="*/ 0 w 145"/>
                  <a:gd name="T25" fmla="*/ 0 h 223"/>
                  <a:gd name="T26" fmla="*/ 0 w 145"/>
                  <a:gd name="T27" fmla="*/ 0 h 223"/>
                  <a:gd name="T28" fmla="*/ 0 w 145"/>
                  <a:gd name="T29" fmla="*/ 0 h 223"/>
                  <a:gd name="T30" fmla="*/ 0 w 145"/>
                  <a:gd name="T31" fmla="*/ 0 h 223"/>
                  <a:gd name="T32" fmla="*/ 0 w 145"/>
                  <a:gd name="T33" fmla="*/ 0 h 223"/>
                  <a:gd name="T34" fmla="*/ 0 w 145"/>
                  <a:gd name="T35" fmla="*/ 0 h 223"/>
                  <a:gd name="T36" fmla="*/ 0 w 145"/>
                  <a:gd name="T37" fmla="*/ 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3"/>
                  <a:gd name="T59" fmla="*/ 145 w 145"/>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3">
                    <a:moveTo>
                      <a:pt x="91" y="9"/>
                    </a:moveTo>
                    <a:lnTo>
                      <a:pt x="94" y="39"/>
                    </a:lnTo>
                    <a:lnTo>
                      <a:pt x="92" y="69"/>
                    </a:lnTo>
                    <a:lnTo>
                      <a:pt x="86" y="99"/>
                    </a:lnTo>
                    <a:lnTo>
                      <a:pt x="76" y="127"/>
                    </a:lnTo>
                    <a:lnTo>
                      <a:pt x="62" y="154"/>
                    </a:lnTo>
                    <a:lnTo>
                      <a:pt x="44" y="179"/>
                    </a:lnTo>
                    <a:lnTo>
                      <a:pt x="24" y="203"/>
                    </a:lnTo>
                    <a:lnTo>
                      <a:pt x="0" y="223"/>
                    </a:lnTo>
                    <a:lnTo>
                      <a:pt x="33" y="207"/>
                    </a:lnTo>
                    <a:lnTo>
                      <a:pt x="62" y="186"/>
                    </a:lnTo>
                    <a:lnTo>
                      <a:pt x="89" y="161"/>
                    </a:lnTo>
                    <a:lnTo>
                      <a:pt x="110" y="134"/>
                    </a:lnTo>
                    <a:lnTo>
                      <a:pt x="127" y="103"/>
                    </a:lnTo>
                    <a:lnTo>
                      <a:pt x="139" y="70"/>
                    </a:lnTo>
                    <a:lnTo>
                      <a:pt x="145" y="36"/>
                    </a:lnTo>
                    <a:lnTo>
                      <a:pt x="145" y="0"/>
                    </a:lnTo>
                    <a:lnTo>
                      <a:pt x="124" y="2"/>
                    </a:lnTo>
                    <a:lnTo>
                      <a:pt x="91"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18" name="Freeform 276"/>
              <p:cNvSpPr>
                <a:spLocks/>
              </p:cNvSpPr>
              <p:nvPr/>
            </p:nvSpPr>
            <p:spPr bwMode="auto">
              <a:xfrm>
                <a:off x="1284" y="3147"/>
                <a:ext cx="167" cy="12"/>
              </a:xfrm>
              <a:custGeom>
                <a:avLst/>
                <a:gdLst>
                  <a:gd name="T0" fmla="*/ 0 w 501"/>
                  <a:gd name="T1" fmla="*/ 0 h 34"/>
                  <a:gd name="T2" fmla="*/ 0 w 501"/>
                  <a:gd name="T3" fmla="*/ 0 h 34"/>
                  <a:gd name="T4" fmla="*/ 0 w 501"/>
                  <a:gd name="T5" fmla="*/ 0 h 34"/>
                  <a:gd name="T6" fmla="*/ 0 w 501"/>
                  <a:gd name="T7" fmla="*/ 0 h 34"/>
                  <a:gd name="T8" fmla="*/ 0 60000 65536"/>
                  <a:gd name="T9" fmla="*/ 0 60000 65536"/>
                  <a:gd name="T10" fmla="*/ 0 60000 65536"/>
                  <a:gd name="T11" fmla="*/ 0 60000 65536"/>
                  <a:gd name="T12" fmla="*/ 0 w 501"/>
                  <a:gd name="T13" fmla="*/ 0 h 34"/>
                  <a:gd name="T14" fmla="*/ 501 w 501"/>
                  <a:gd name="T15" fmla="*/ 34 h 34"/>
                </a:gdLst>
                <a:ahLst/>
                <a:cxnLst>
                  <a:cxn ang="T8">
                    <a:pos x="T0" y="T1"/>
                  </a:cxn>
                  <a:cxn ang="T9">
                    <a:pos x="T2" y="T3"/>
                  </a:cxn>
                  <a:cxn ang="T10">
                    <a:pos x="T4" y="T5"/>
                  </a:cxn>
                  <a:cxn ang="T11">
                    <a:pos x="T6" y="T7"/>
                  </a:cxn>
                </a:cxnLst>
                <a:rect l="T12" t="T13" r="T14" b="T15"/>
                <a:pathLst>
                  <a:path w="501" h="34">
                    <a:moveTo>
                      <a:pt x="501" y="34"/>
                    </a:moveTo>
                    <a:lnTo>
                      <a:pt x="0" y="34"/>
                    </a:lnTo>
                    <a:lnTo>
                      <a:pt x="456" y="0"/>
                    </a:lnTo>
                    <a:lnTo>
                      <a:pt x="501"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19" name="Freeform 277"/>
              <p:cNvSpPr>
                <a:spLocks/>
              </p:cNvSpPr>
              <p:nvPr/>
            </p:nvSpPr>
            <p:spPr bwMode="auto">
              <a:xfrm>
                <a:off x="1149" y="2967"/>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7"/>
                    </a:lnTo>
                    <a:lnTo>
                      <a:pt x="32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20" name="Freeform 278"/>
              <p:cNvSpPr>
                <a:spLocks/>
              </p:cNvSpPr>
              <p:nvPr/>
            </p:nvSpPr>
            <p:spPr bwMode="auto">
              <a:xfrm>
                <a:off x="1556" y="2906"/>
                <a:ext cx="48" cy="75"/>
              </a:xfrm>
              <a:custGeom>
                <a:avLst/>
                <a:gdLst>
                  <a:gd name="T0" fmla="*/ 0 w 145"/>
                  <a:gd name="T1" fmla="*/ 0 h 224"/>
                  <a:gd name="T2" fmla="*/ 0 w 145"/>
                  <a:gd name="T3" fmla="*/ 0 h 224"/>
                  <a:gd name="T4" fmla="*/ 0 w 145"/>
                  <a:gd name="T5" fmla="*/ 0 h 224"/>
                  <a:gd name="T6" fmla="*/ 0 w 145"/>
                  <a:gd name="T7" fmla="*/ 0 h 224"/>
                  <a:gd name="T8" fmla="*/ 0 w 145"/>
                  <a:gd name="T9" fmla="*/ 0 h 224"/>
                  <a:gd name="T10" fmla="*/ 0 w 145"/>
                  <a:gd name="T11" fmla="*/ 0 h 224"/>
                  <a:gd name="T12" fmla="*/ 0 w 145"/>
                  <a:gd name="T13" fmla="*/ 0 h 224"/>
                  <a:gd name="T14" fmla="*/ 0 w 145"/>
                  <a:gd name="T15" fmla="*/ 0 h 224"/>
                  <a:gd name="T16" fmla="*/ 0 w 145"/>
                  <a:gd name="T17" fmla="*/ 0 h 224"/>
                  <a:gd name="T18" fmla="*/ 0 w 145"/>
                  <a:gd name="T19" fmla="*/ 0 h 224"/>
                  <a:gd name="T20" fmla="*/ 0 w 145"/>
                  <a:gd name="T21" fmla="*/ 0 h 224"/>
                  <a:gd name="T22" fmla="*/ 0 w 145"/>
                  <a:gd name="T23" fmla="*/ 0 h 224"/>
                  <a:gd name="T24" fmla="*/ 0 w 145"/>
                  <a:gd name="T25" fmla="*/ 0 h 224"/>
                  <a:gd name="T26" fmla="*/ 0 w 145"/>
                  <a:gd name="T27" fmla="*/ 0 h 224"/>
                  <a:gd name="T28" fmla="*/ 0 w 145"/>
                  <a:gd name="T29" fmla="*/ 0 h 224"/>
                  <a:gd name="T30" fmla="*/ 0 w 145"/>
                  <a:gd name="T31" fmla="*/ 0 h 224"/>
                  <a:gd name="T32" fmla="*/ 0 w 145"/>
                  <a:gd name="T33" fmla="*/ 0 h 224"/>
                  <a:gd name="T34" fmla="*/ 0 w 145"/>
                  <a:gd name="T35" fmla="*/ 0 h 224"/>
                  <a:gd name="T36" fmla="*/ 0 w 145"/>
                  <a:gd name="T37" fmla="*/ 0 h 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4"/>
                  <a:gd name="T59" fmla="*/ 145 w 145"/>
                  <a:gd name="T60" fmla="*/ 224 h 2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4">
                    <a:moveTo>
                      <a:pt x="92" y="8"/>
                    </a:moveTo>
                    <a:lnTo>
                      <a:pt x="94" y="39"/>
                    </a:lnTo>
                    <a:lnTo>
                      <a:pt x="93" y="69"/>
                    </a:lnTo>
                    <a:lnTo>
                      <a:pt x="87" y="98"/>
                    </a:lnTo>
                    <a:lnTo>
                      <a:pt x="76" y="127"/>
                    </a:lnTo>
                    <a:lnTo>
                      <a:pt x="62" y="154"/>
                    </a:lnTo>
                    <a:lnTo>
                      <a:pt x="45" y="180"/>
                    </a:lnTo>
                    <a:lnTo>
                      <a:pt x="24" y="203"/>
                    </a:lnTo>
                    <a:lnTo>
                      <a:pt x="0" y="224"/>
                    </a:lnTo>
                    <a:lnTo>
                      <a:pt x="33" y="207"/>
                    </a:lnTo>
                    <a:lnTo>
                      <a:pt x="63" y="186"/>
                    </a:lnTo>
                    <a:lnTo>
                      <a:pt x="89" y="162"/>
                    </a:lnTo>
                    <a:lnTo>
                      <a:pt x="111" y="134"/>
                    </a:lnTo>
                    <a:lnTo>
                      <a:pt x="127" y="103"/>
                    </a:lnTo>
                    <a:lnTo>
                      <a:pt x="139" y="70"/>
                    </a:lnTo>
                    <a:lnTo>
                      <a:pt x="145" y="36"/>
                    </a:lnTo>
                    <a:lnTo>
                      <a:pt x="145" y="0"/>
                    </a:lnTo>
                    <a:lnTo>
                      <a:pt x="125" y="3"/>
                    </a:lnTo>
                    <a:lnTo>
                      <a:pt x="92"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21" name="Freeform 279"/>
              <p:cNvSpPr>
                <a:spLocks/>
              </p:cNvSpPr>
              <p:nvPr/>
            </p:nvSpPr>
            <p:spPr bwMode="auto">
              <a:xfrm>
                <a:off x="1496" y="2906"/>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6"/>
                    </a:lnTo>
                    <a:lnTo>
                      <a:pt x="32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22" name="Freeform 280"/>
              <p:cNvSpPr>
                <a:spLocks/>
              </p:cNvSpPr>
              <p:nvPr/>
            </p:nvSpPr>
            <p:spPr bwMode="auto">
              <a:xfrm>
                <a:off x="1345" y="2867"/>
                <a:ext cx="9" cy="202"/>
              </a:xfrm>
              <a:custGeom>
                <a:avLst/>
                <a:gdLst>
                  <a:gd name="T0" fmla="*/ 0 w 28"/>
                  <a:gd name="T1" fmla="*/ 0 h 608"/>
                  <a:gd name="T2" fmla="*/ 0 w 28"/>
                  <a:gd name="T3" fmla="*/ 0 h 608"/>
                  <a:gd name="T4" fmla="*/ 0 w 28"/>
                  <a:gd name="T5" fmla="*/ 0 h 608"/>
                  <a:gd name="T6" fmla="*/ 0 w 28"/>
                  <a:gd name="T7" fmla="*/ 0 h 608"/>
                  <a:gd name="T8" fmla="*/ 0 60000 65536"/>
                  <a:gd name="T9" fmla="*/ 0 60000 65536"/>
                  <a:gd name="T10" fmla="*/ 0 60000 65536"/>
                  <a:gd name="T11" fmla="*/ 0 60000 65536"/>
                  <a:gd name="T12" fmla="*/ 0 w 28"/>
                  <a:gd name="T13" fmla="*/ 0 h 608"/>
                  <a:gd name="T14" fmla="*/ 28 w 28"/>
                  <a:gd name="T15" fmla="*/ 608 h 608"/>
                </a:gdLst>
                <a:ahLst/>
                <a:cxnLst>
                  <a:cxn ang="T8">
                    <a:pos x="T0" y="T1"/>
                  </a:cxn>
                  <a:cxn ang="T9">
                    <a:pos x="T2" y="T3"/>
                  </a:cxn>
                  <a:cxn ang="T10">
                    <a:pos x="T4" y="T5"/>
                  </a:cxn>
                  <a:cxn ang="T11">
                    <a:pos x="T6" y="T7"/>
                  </a:cxn>
                </a:cxnLst>
                <a:rect l="T12" t="T13" r="T14" b="T15"/>
                <a:pathLst>
                  <a:path w="28" h="608">
                    <a:moveTo>
                      <a:pt x="0" y="0"/>
                    </a:moveTo>
                    <a:lnTo>
                      <a:pt x="0" y="608"/>
                    </a:lnTo>
                    <a:lnTo>
                      <a:pt x="28" y="36"/>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23" name="Freeform 281"/>
              <p:cNvSpPr>
                <a:spLocks/>
              </p:cNvSpPr>
              <p:nvPr/>
            </p:nvSpPr>
            <p:spPr bwMode="auto">
              <a:xfrm>
                <a:off x="1342" y="2771"/>
                <a:ext cx="10" cy="10"/>
              </a:xfrm>
              <a:custGeom>
                <a:avLst/>
                <a:gdLst>
                  <a:gd name="T0" fmla="*/ 0 w 30"/>
                  <a:gd name="T1" fmla="*/ 0 h 29"/>
                  <a:gd name="T2" fmla="*/ 0 w 30"/>
                  <a:gd name="T3" fmla="*/ 0 h 29"/>
                  <a:gd name="T4" fmla="*/ 0 w 30"/>
                  <a:gd name="T5" fmla="*/ 0 h 29"/>
                  <a:gd name="T6" fmla="*/ 0 w 30"/>
                  <a:gd name="T7" fmla="*/ 0 h 29"/>
                  <a:gd name="T8" fmla="*/ 0 w 30"/>
                  <a:gd name="T9" fmla="*/ 0 h 29"/>
                  <a:gd name="T10" fmla="*/ 0 w 30"/>
                  <a:gd name="T11" fmla="*/ 0 h 29"/>
                  <a:gd name="T12" fmla="*/ 0 w 30"/>
                  <a:gd name="T13" fmla="*/ 0 h 29"/>
                  <a:gd name="T14" fmla="*/ 0 w 30"/>
                  <a:gd name="T15" fmla="*/ 0 h 29"/>
                  <a:gd name="T16" fmla="*/ 0 w 30"/>
                  <a:gd name="T17" fmla="*/ 0 h 29"/>
                  <a:gd name="T18" fmla="*/ 0 w 30"/>
                  <a:gd name="T19" fmla="*/ 0 h 29"/>
                  <a:gd name="T20" fmla="*/ 0 w 30"/>
                  <a:gd name="T21" fmla="*/ 0 h 29"/>
                  <a:gd name="T22" fmla="*/ 0 w 30"/>
                  <a:gd name="T23" fmla="*/ 0 h 29"/>
                  <a:gd name="T24" fmla="*/ 0 w 30"/>
                  <a:gd name="T25" fmla="*/ 0 h 29"/>
                  <a:gd name="T26" fmla="*/ 0 w 30"/>
                  <a:gd name="T27" fmla="*/ 0 h 29"/>
                  <a:gd name="T28" fmla="*/ 0 w 30"/>
                  <a:gd name="T29" fmla="*/ 0 h 29"/>
                  <a:gd name="T30" fmla="*/ 0 w 30"/>
                  <a:gd name="T31" fmla="*/ 0 h 29"/>
                  <a:gd name="T32" fmla="*/ 0 w 30"/>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29"/>
                  <a:gd name="T53" fmla="*/ 30 w 30"/>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29">
                    <a:moveTo>
                      <a:pt x="15" y="29"/>
                    </a:moveTo>
                    <a:lnTo>
                      <a:pt x="22" y="28"/>
                    </a:lnTo>
                    <a:lnTo>
                      <a:pt x="26" y="25"/>
                    </a:lnTo>
                    <a:lnTo>
                      <a:pt x="29" y="21"/>
                    </a:lnTo>
                    <a:lnTo>
                      <a:pt x="30" y="15"/>
                    </a:lnTo>
                    <a:lnTo>
                      <a:pt x="29" y="8"/>
                    </a:lnTo>
                    <a:lnTo>
                      <a:pt x="26" y="4"/>
                    </a:lnTo>
                    <a:lnTo>
                      <a:pt x="22" y="1"/>
                    </a:lnTo>
                    <a:lnTo>
                      <a:pt x="15" y="0"/>
                    </a:lnTo>
                    <a:lnTo>
                      <a:pt x="9" y="1"/>
                    </a:lnTo>
                    <a:lnTo>
                      <a:pt x="5" y="4"/>
                    </a:lnTo>
                    <a:lnTo>
                      <a:pt x="1" y="8"/>
                    </a:lnTo>
                    <a:lnTo>
                      <a:pt x="0" y="15"/>
                    </a:lnTo>
                    <a:lnTo>
                      <a:pt x="1" y="21"/>
                    </a:lnTo>
                    <a:lnTo>
                      <a:pt x="5" y="25"/>
                    </a:lnTo>
                    <a:lnTo>
                      <a:pt x="9" y="28"/>
                    </a:lnTo>
                    <a:lnTo>
                      <a:pt x="15" y="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324" name="Freeform 282"/>
              <p:cNvSpPr>
                <a:spLocks/>
              </p:cNvSpPr>
              <p:nvPr/>
            </p:nvSpPr>
            <p:spPr bwMode="auto">
              <a:xfrm>
                <a:off x="1380" y="2810"/>
                <a:ext cx="153" cy="26"/>
              </a:xfrm>
              <a:custGeom>
                <a:avLst/>
                <a:gdLst>
                  <a:gd name="T0" fmla="*/ 0 w 459"/>
                  <a:gd name="T1" fmla="*/ 0 h 80"/>
                  <a:gd name="T2" fmla="*/ 0 w 459"/>
                  <a:gd name="T3" fmla="*/ 0 h 80"/>
                  <a:gd name="T4" fmla="*/ 0 w 459"/>
                  <a:gd name="T5" fmla="*/ 0 h 80"/>
                  <a:gd name="T6" fmla="*/ 0 w 459"/>
                  <a:gd name="T7" fmla="*/ 0 h 80"/>
                  <a:gd name="T8" fmla="*/ 0 60000 65536"/>
                  <a:gd name="T9" fmla="*/ 0 60000 65536"/>
                  <a:gd name="T10" fmla="*/ 0 60000 65536"/>
                  <a:gd name="T11" fmla="*/ 0 60000 65536"/>
                  <a:gd name="T12" fmla="*/ 0 w 459"/>
                  <a:gd name="T13" fmla="*/ 0 h 80"/>
                  <a:gd name="T14" fmla="*/ 459 w 459"/>
                  <a:gd name="T15" fmla="*/ 80 h 80"/>
                </a:gdLst>
                <a:ahLst/>
                <a:cxnLst>
                  <a:cxn ang="T8">
                    <a:pos x="T0" y="T1"/>
                  </a:cxn>
                  <a:cxn ang="T9">
                    <a:pos x="T2" y="T3"/>
                  </a:cxn>
                  <a:cxn ang="T10">
                    <a:pos x="T4" y="T5"/>
                  </a:cxn>
                  <a:cxn ang="T11">
                    <a:pos x="T6" y="T7"/>
                  </a:cxn>
                </a:cxnLst>
                <a:rect l="T12" t="T13" r="T14" b="T15"/>
                <a:pathLst>
                  <a:path w="459" h="80">
                    <a:moveTo>
                      <a:pt x="459" y="31"/>
                    </a:moveTo>
                    <a:lnTo>
                      <a:pt x="454" y="0"/>
                    </a:lnTo>
                    <a:lnTo>
                      <a:pt x="0" y="80"/>
                    </a:lnTo>
                    <a:lnTo>
                      <a:pt x="459" y="3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7283" name="Freeform 283"/>
            <p:cNvSpPr>
              <a:spLocks/>
            </p:cNvSpPr>
            <p:nvPr/>
          </p:nvSpPr>
          <p:spPr bwMode="auto">
            <a:xfrm>
              <a:off x="3714" y="660"/>
              <a:ext cx="312" cy="101"/>
            </a:xfrm>
            <a:custGeom>
              <a:avLst/>
              <a:gdLst>
                <a:gd name="T0" fmla="*/ 0 w 422"/>
                <a:gd name="T1" fmla="*/ 1 h 136"/>
                <a:gd name="T2" fmla="*/ 1 w 422"/>
                <a:gd name="T3" fmla="*/ 1 h 136"/>
                <a:gd name="T4" fmla="*/ 1 w 422"/>
                <a:gd name="T5" fmla="*/ 1 h 136"/>
                <a:gd name="T6" fmla="*/ 1 w 422"/>
                <a:gd name="T7" fmla="*/ 1 h 136"/>
                <a:gd name="T8" fmla="*/ 1 w 422"/>
                <a:gd name="T9" fmla="*/ 1 h 136"/>
                <a:gd name="T10" fmla="*/ 1 w 422"/>
                <a:gd name="T11" fmla="*/ 1 h 136"/>
                <a:gd name="T12" fmla="*/ 1 w 422"/>
                <a:gd name="T13" fmla="*/ 1 h 136"/>
                <a:gd name="T14" fmla="*/ 2 w 422"/>
                <a:gd name="T15" fmla="*/ 1 h 136"/>
                <a:gd name="T16" fmla="*/ 3 w 422"/>
                <a:gd name="T17" fmla="*/ 1 h 136"/>
                <a:gd name="T18" fmla="*/ 3 w 422"/>
                <a:gd name="T19" fmla="*/ 1 h 136"/>
                <a:gd name="T20" fmla="*/ 4 w 422"/>
                <a:gd name="T21" fmla="*/ 1 h 136"/>
                <a:gd name="T22" fmla="*/ 4 w 422"/>
                <a:gd name="T23" fmla="*/ 1 h 136"/>
                <a:gd name="T24" fmla="*/ 4 w 422"/>
                <a:gd name="T25" fmla="*/ 1 h 136"/>
                <a:gd name="T26" fmla="*/ 5 w 422"/>
                <a:gd name="T27" fmla="*/ 1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2"/>
                <a:gd name="T43" fmla="*/ 0 h 136"/>
                <a:gd name="T44" fmla="*/ 422 w 422"/>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2" h="136">
                  <a:moveTo>
                    <a:pt x="0" y="80"/>
                  </a:moveTo>
                  <a:cubicBezTo>
                    <a:pt x="5" y="68"/>
                    <a:pt x="20" y="0"/>
                    <a:pt x="29" y="9"/>
                  </a:cubicBezTo>
                  <a:cubicBezTo>
                    <a:pt x="38" y="18"/>
                    <a:pt x="42" y="136"/>
                    <a:pt x="53" y="135"/>
                  </a:cubicBezTo>
                  <a:cubicBezTo>
                    <a:pt x="64" y="134"/>
                    <a:pt x="85" y="5"/>
                    <a:pt x="95" y="3"/>
                  </a:cubicBezTo>
                  <a:cubicBezTo>
                    <a:pt x="105" y="1"/>
                    <a:pt x="103" y="111"/>
                    <a:pt x="112" y="122"/>
                  </a:cubicBezTo>
                  <a:cubicBezTo>
                    <a:pt x="121" y="133"/>
                    <a:pt x="141" y="90"/>
                    <a:pt x="147" y="71"/>
                  </a:cubicBezTo>
                  <a:cubicBezTo>
                    <a:pt x="152" y="53"/>
                    <a:pt x="141" y="14"/>
                    <a:pt x="147" y="11"/>
                  </a:cubicBezTo>
                  <a:cubicBezTo>
                    <a:pt x="152" y="9"/>
                    <a:pt x="165" y="36"/>
                    <a:pt x="180" y="54"/>
                  </a:cubicBezTo>
                  <a:cubicBezTo>
                    <a:pt x="195" y="72"/>
                    <a:pt x="222" y="127"/>
                    <a:pt x="239" y="120"/>
                  </a:cubicBezTo>
                  <a:cubicBezTo>
                    <a:pt x="256" y="113"/>
                    <a:pt x="272" y="10"/>
                    <a:pt x="284" y="9"/>
                  </a:cubicBezTo>
                  <a:cubicBezTo>
                    <a:pt x="296" y="8"/>
                    <a:pt x="301" y="113"/>
                    <a:pt x="314" y="114"/>
                  </a:cubicBezTo>
                  <a:cubicBezTo>
                    <a:pt x="327" y="115"/>
                    <a:pt x="351" y="28"/>
                    <a:pt x="365" y="15"/>
                  </a:cubicBezTo>
                  <a:cubicBezTo>
                    <a:pt x="379" y="2"/>
                    <a:pt x="392" y="18"/>
                    <a:pt x="401" y="33"/>
                  </a:cubicBezTo>
                  <a:cubicBezTo>
                    <a:pt x="410" y="48"/>
                    <a:pt x="418" y="93"/>
                    <a:pt x="422" y="10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nvGrpSpPr>
            <p:cNvPr id="7284" name="Group 284"/>
            <p:cNvGrpSpPr>
              <a:grpSpLocks/>
            </p:cNvGrpSpPr>
            <p:nvPr/>
          </p:nvGrpSpPr>
          <p:grpSpPr bwMode="auto">
            <a:xfrm>
              <a:off x="3704" y="809"/>
              <a:ext cx="410" cy="0"/>
              <a:chOff x="1073" y="2443"/>
              <a:chExt cx="555" cy="0"/>
            </a:xfrm>
          </p:grpSpPr>
          <p:sp>
            <p:nvSpPr>
              <p:cNvPr id="7293" name="Line 285"/>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294" name="Line 286"/>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295" name="Line 287"/>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7285" name="Group 288"/>
            <p:cNvGrpSpPr>
              <a:grpSpLocks/>
            </p:cNvGrpSpPr>
            <p:nvPr/>
          </p:nvGrpSpPr>
          <p:grpSpPr bwMode="auto">
            <a:xfrm>
              <a:off x="3704" y="880"/>
              <a:ext cx="410" cy="0"/>
              <a:chOff x="1073" y="2443"/>
              <a:chExt cx="555" cy="0"/>
            </a:xfrm>
          </p:grpSpPr>
          <p:sp>
            <p:nvSpPr>
              <p:cNvPr id="7290" name="Line 289"/>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291" name="Line 290"/>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292" name="Line 291"/>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7286" name="Group 292"/>
            <p:cNvGrpSpPr>
              <a:grpSpLocks/>
            </p:cNvGrpSpPr>
            <p:nvPr/>
          </p:nvGrpSpPr>
          <p:grpSpPr bwMode="auto">
            <a:xfrm>
              <a:off x="3704" y="951"/>
              <a:ext cx="410" cy="0"/>
              <a:chOff x="1073" y="2443"/>
              <a:chExt cx="555" cy="0"/>
            </a:xfrm>
          </p:grpSpPr>
          <p:sp>
            <p:nvSpPr>
              <p:cNvPr id="7287" name="Line 293"/>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288" name="Line 294"/>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289" name="Line 295"/>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sp>
        <p:nvSpPr>
          <p:cNvPr id="7202" name="Text Box 303"/>
          <p:cNvSpPr txBox="1">
            <a:spLocks noChangeArrowheads="1"/>
          </p:cNvSpPr>
          <p:nvPr/>
        </p:nvSpPr>
        <p:spPr bwMode="auto">
          <a:xfrm>
            <a:off x="7623175" y="3698875"/>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"tools"</a:t>
            </a:r>
          </a:p>
        </p:txBody>
      </p:sp>
      <p:sp>
        <p:nvSpPr>
          <p:cNvPr id="7203" name="Line 304"/>
          <p:cNvSpPr>
            <a:spLocks noChangeShapeType="1"/>
          </p:cNvSpPr>
          <p:nvPr/>
        </p:nvSpPr>
        <p:spPr bwMode="auto">
          <a:xfrm>
            <a:off x="7067550" y="3479800"/>
            <a:ext cx="1146175" cy="0"/>
          </a:xfrm>
          <a:prstGeom prst="line">
            <a:avLst/>
          </a:prstGeom>
          <a:noFill/>
          <a:ln w="28575">
            <a:solidFill>
              <a:srgbClr val="777777"/>
            </a:solidFill>
            <a:prstDash val="sysDot"/>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204" name="Line 305"/>
          <p:cNvSpPr>
            <a:spLocks noChangeShapeType="1"/>
          </p:cNvSpPr>
          <p:nvPr/>
        </p:nvSpPr>
        <p:spPr bwMode="auto">
          <a:xfrm>
            <a:off x="8205788" y="3462338"/>
            <a:ext cx="0" cy="233362"/>
          </a:xfrm>
          <a:prstGeom prst="line">
            <a:avLst/>
          </a:prstGeom>
          <a:noFill/>
          <a:ln w="28575">
            <a:solidFill>
              <a:srgbClr val="777777"/>
            </a:solidFill>
            <a:prstDash val="sysDot"/>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7205" name="Group 306"/>
          <p:cNvGrpSpPr>
            <a:grpSpLocks/>
          </p:cNvGrpSpPr>
          <p:nvPr/>
        </p:nvGrpSpPr>
        <p:grpSpPr bwMode="auto">
          <a:xfrm rot="16200000" flipH="1">
            <a:off x="7885907" y="4029869"/>
            <a:ext cx="620712" cy="641350"/>
            <a:chOff x="2438" y="1135"/>
            <a:chExt cx="2663" cy="2747"/>
          </a:xfrm>
        </p:grpSpPr>
        <p:sp>
          <p:nvSpPr>
            <p:cNvPr id="3393843" name="Freeform 307"/>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7280" name="AutoShape 308"/>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grpSp>
        <p:nvGrpSpPr>
          <p:cNvPr id="7206" name="Group 309"/>
          <p:cNvGrpSpPr>
            <a:grpSpLocks/>
          </p:cNvGrpSpPr>
          <p:nvPr/>
        </p:nvGrpSpPr>
        <p:grpSpPr bwMode="auto">
          <a:xfrm rot="16200000" flipH="1">
            <a:off x="8033544" y="4642644"/>
            <a:ext cx="620712" cy="641350"/>
            <a:chOff x="2438" y="1135"/>
            <a:chExt cx="2663" cy="2747"/>
          </a:xfrm>
        </p:grpSpPr>
        <p:sp>
          <p:nvSpPr>
            <p:cNvPr id="3393846" name="Freeform 310"/>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7278" name="AutoShape 311"/>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grpSp>
        <p:nvGrpSpPr>
          <p:cNvPr id="7207" name="Group 312"/>
          <p:cNvGrpSpPr>
            <a:grpSpLocks/>
          </p:cNvGrpSpPr>
          <p:nvPr/>
        </p:nvGrpSpPr>
        <p:grpSpPr bwMode="auto">
          <a:xfrm rot="16200000" flipH="1">
            <a:off x="8181181" y="5253832"/>
            <a:ext cx="620713" cy="641350"/>
            <a:chOff x="2438" y="1135"/>
            <a:chExt cx="2663" cy="2747"/>
          </a:xfrm>
        </p:grpSpPr>
        <p:sp>
          <p:nvSpPr>
            <p:cNvPr id="3393849" name="Freeform 313"/>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7276" name="AutoShape 314"/>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grpSp>
        <p:nvGrpSpPr>
          <p:cNvPr id="7208" name="Group 315"/>
          <p:cNvGrpSpPr>
            <a:grpSpLocks/>
          </p:cNvGrpSpPr>
          <p:nvPr/>
        </p:nvGrpSpPr>
        <p:grpSpPr bwMode="auto">
          <a:xfrm>
            <a:off x="1247775" y="4017963"/>
            <a:ext cx="1335088" cy="735012"/>
            <a:chOff x="786" y="2531"/>
            <a:chExt cx="841" cy="463"/>
          </a:xfrm>
        </p:grpSpPr>
        <p:sp>
          <p:nvSpPr>
            <p:cNvPr id="7264" name="Freeform 316"/>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7265" name="Line 317"/>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7266" name="Line 318"/>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7267" name="Line 319"/>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7268" name="Freeform 320"/>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7269" name="Freeform 321"/>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7270" name="Freeform 322"/>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7271" name="Freeform 323"/>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7272" name="Freeform 324"/>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7273" name="Freeform 325"/>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7274" name="Freeform 326"/>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7209" name="Group 327"/>
          <p:cNvGrpSpPr>
            <a:grpSpLocks/>
          </p:cNvGrpSpPr>
          <p:nvPr/>
        </p:nvGrpSpPr>
        <p:grpSpPr bwMode="auto">
          <a:xfrm>
            <a:off x="1271588" y="4670425"/>
            <a:ext cx="1335087" cy="735013"/>
            <a:chOff x="786" y="2531"/>
            <a:chExt cx="841" cy="463"/>
          </a:xfrm>
        </p:grpSpPr>
        <p:sp>
          <p:nvSpPr>
            <p:cNvPr id="7253" name="Freeform 328"/>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7254" name="Line 329"/>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7255" name="Line 330"/>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7256" name="Line 331"/>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7257" name="Freeform 332"/>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7258" name="Freeform 333"/>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7259" name="Freeform 334"/>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7260" name="Freeform 335"/>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7261" name="Freeform 336"/>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7262" name="Freeform 337"/>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7263" name="Freeform 338"/>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sp>
        <p:nvSpPr>
          <p:cNvPr id="7210" name="Text Box 339"/>
          <p:cNvSpPr txBox="1">
            <a:spLocks noChangeArrowheads="1"/>
          </p:cNvSpPr>
          <p:nvPr/>
        </p:nvSpPr>
        <p:spPr bwMode="auto">
          <a:xfrm>
            <a:off x="4973638" y="1751013"/>
            <a:ext cx="117157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coverage</a:t>
            </a:r>
          </a:p>
        </p:txBody>
      </p:sp>
      <p:sp>
        <p:nvSpPr>
          <p:cNvPr id="7211" name="Text Box 340"/>
          <p:cNvSpPr txBox="1">
            <a:spLocks noChangeArrowheads="1"/>
          </p:cNvSpPr>
          <p:nvPr/>
        </p:nvSpPr>
        <p:spPr bwMode="auto">
          <a:xfrm>
            <a:off x="5940425" y="2432050"/>
            <a:ext cx="18002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coverage term</a:t>
            </a:r>
          </a:p>
        </p:txBody>
      </p:sp>
      <p:sp>
        <p:nvSpPr>
          <p:cNvPr id="7212" name="Line 341"/>
          <p:cNvSpPr>
            <a:spLocks noChangeShapeType="1"/>
          </p:cNvSpPr>
          <p:nvPr/>
        </p:nvSpPr>
        <p:spPr bwMode="auto">
          <a:xfrm flipH="1">
            <a:off x="5014913" y="2357438"/>
            <a:ext cx="542925"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213" name="Freeform 342"/>
          <p:cNvSpPr>
            <a:spLocks/>
          </p:cNvSpPr>
          <p:nvPr/>
        </p:nvSpPr>
        <p:spPr bwMode="auto">
          <a:xfrm>
            <a:off x="5303838" y="2093913"/>
            <a:ext cx="384175" cy="4953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214" name="Line 343"/>
          <p:cNvSpPr>
            <a:spLocks noChangeShapeType="1"/>
          </p:cNvSpPr>
          <p:nvPr/>
        </p:nvSpPr>
        <p:spPr bwMode="auto">
          <a:xfrm flipH="1">
            <a:off x="5014913" y="2928938"/>
            <a:ext cx="528637"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215" name="Freeform 344"/>
          <p:cNvSpPr>
            <a:spLocks/>
          </p:cNvSpPr>
          <p:nvPr/>
        </p:nvSpPr>
        <p:spPr bwMode="auto">
          <a:xfrm>
            <a:off x="5313363" y="2674938"/>
            <a:ext cx="384175" cy="4953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7216" name="Group 345"/>
          <p:cNvGrpSpPr>
            <a:grpSpLocks/>
          </p:cNvGrpSpPr>
          <p:nvPr/>
        </p:nvGrpSpPr>
        <p:grpSpPr bwMode="auto">
          <a:xfrm>
            <a:off x="5053013" y="4003675"/>
            <a:ext cx="542925" cy="695325"/>
            <a:chOff x="3183" y="2522"/>
            <a:chExt cx="342" cy="438"/>
          </a:xfrm>
        </p:grpSpPr>
        <p:sp>
          <p:nvSpPr>
            <p:cNvPr id="7249" name="Line 346"/>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250" name="Freeform 347"/>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251" name="Line 348"/>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252" name="Freeform 349"/>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7217" name="Group 350"/>
          <p:cNvGrpSpPr>
            <a:grpSpLocks/>
          </p:cNvGrpSpPr>
          <p:nvPr/>
        </p:nvGrpSpPr>
        <p:grpSpPr bwMode="auto">
          <a:xfrm>
            <a:off x="5053013" y="4884738"/>
            <a:ext cx="542925" cy="695325"/>
            <a:chOff x="3183" y="2522"/>
            <a:chExt cx="342" cy="438"/>
          </a:xfrm>
        </p:grpSpPr>
        <p:sp>
          <p:nvSpPr>
            <p:cNvPr id="7245" name="Line 351"/>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246" name="Freeform 352"/>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247" name="Line 353"/>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248" name="Freeform 354"/>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7218" name="Group 355"/>
          <p:cNvGrpSpPr>
            <a:grpSpLocks/>
          </p:cNvGrpSpPr>
          <p:nvPr/>
        </p:nvGrpSpPr>
        <p:grpSpPr bwMode="auto">
          <a:xfrm>
            <a:off x="5053013" y="5722938"/>
            <a:ext cx="542925" cy="695325"/>
            <a:chOff x="3183" y="2522"/>
            <a:chExt cx="342" cy="438"/>
          </a:xfrm>
        </p:grpSpPr>
        <p:sp>
          <p:nvSpPr>
            <p:cNvPr id="7241" name="Line 356"/>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242" name="Freeform 357"/>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243" name="Line 358"/>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244" name="Freeform 359"/>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7219" name="Group 360"/>
          <p:cNvGrpSpPr>
            <a:grpSpLocks/>
          </p:cNvGrpSpPr>
          <p:nvPr/>
        </p:nvGrpSpPr>
        <p:grpSpPr bwMode="auto">
          <a:xfrm>
            <a:off x="5691188" y="2711450"/>
            <a:ext cx="962025" cy="155575"/>
            <a:chOff x="3612" y="3976"/>
            <a:chExt cx="606" cy="98"/>
          </a:xfrm>
        </p:grpSpPr>
        <p:sp>
          <p:nvSpPr>
            <p:cNvPr id="7230" name="Line 361"/>
            <p:cNvSpPr>
              <a:spLocks noChangeShapeType="1"/>
            </p:cNvSpPr>
            <p:nvPr/>
          </p:nvSpPr>
          <p:spPr bwMode="auto">
            <a:xfrm flipH="1">
              <a:off x="3612" y="4035"/>
              <a:ext cx="243"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7231" name="Group 362"/>
            <p:cNvGrpSpPr>
              <a:grpSpLocks/>
            </p:cNvGrpSpPr>
            <p:nvPr/>
          </p:nvGrpSpPr>
          <p:grpSpPr bwMode="auto">
            <a:xfrm>
              <a:off x="3776" y="3976"/>
              <a:ext cx="442" cy="98"/>
              <a:chOff x="3818" y="2409"/>
              <a:chExt cx="865" cy="192"/>
            </a:xfrm>
          </p:grpSpPr>
          <p:sp>
            <p:nvSpPr>
              <p:cNvPr id="7232" name="Freeform 363"/>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7233" name="Freeform 364"/>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7234" name="Freeform 365"/>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7235" name="Freeform 366"/>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7236" name="Freeform 367"/>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7237" name="Freeform 368"/>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7238" name="Freeform 369"/>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7239" name="Freeform 370"/>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7240" name="Freeform 371"/>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7220" name="Group 372"/>
          <p:cNvGrpSpPr>
            <a:grpSpLocks/>
          </p:cNvGrpSpPr>
          <p:nvPr/>
        </p:nvGrpSpPr>
        <p:grpSpPr bwMode="auto">
          <a:xfrm>
            <a:off x="5951538" y="2954338"/>
            <a:ext cx="701675" cy="155575"/>
            <a:chOff x="3818" y="2409"/>
            <a:chExt cx="865" cy="192"/>
          </a:xfrm>
        </p:grpSpPr>
        <p:sp>
          <p:nvSpPr>
            <p:cNvPr id="7221" name="Freeform 373"/>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7222" name="Freeform 374"/>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7223" name="Freeform 375"/>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7224" name="Freeform 376"/>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7225" name="Freeform 377"/>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7226" name="Freeform 378"/>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7227" name="Freeform 379"/>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7228" name="Freeform 380"/>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7229" name="Freeform 381"/>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Central entities to PolicyCenter data model</a:t>
            </a:r>
          </a:p>
        </p:txBody>
      </p:sp>
      <p:sp>
        <p:nvSpPr>
          <p:cNvPr id="8195" name="Rectangle 3"/>
          <p:cNvSpPr>
            <a:spLocks noGrp="1" noChangeArrowheads="1"/>
          </p:cNvSpPr>
          <p:nvPr>
            <p:ph idx="1"/>
          </p:nvPr>
        </p:nvSpPr>
        <p:spPr>
          <a:xfrm>
            <a:off x="519113" y="4232275"/>
            <a:ext cx="8318500" cy="1827213"/>
          </a:xfrm>
        </p:spPr>
        <p:txBody>
          <a:bodyPr/>
          <a:lstStyle/>
          <a:p>
            <a:pPr>
              <a:buFont typeface="Arial" charset="0"/>
              <a:buChar char="•"/>
            </a:pPr>
            <a:r>
              <a:rPr lang="en-US" smtClean="0"/>
              <a:t>Two central entities</a:t>
            </a:r>
          </a:p>
          <a:p>
            <a:pPr lvl="1"/>
            <a:r>
              <a:rPr lang="en-US" smtClean="0"/>
              <a:t>All other primary entities are connected to one or both of these entities</a:t>
            </a:r>
          </a:p>
          <a:p>
            <a:pPr>
              <a:buFont typeface="Arial" charset="0"/>
              <a:buChar char="•"/>
            </a:pPr>
            <a:r>
              <a:rPr lang="en-US" smtClean="0"/>
              <a:t>Following diagrams represent logical relationships</a:t>
            </a:r>
          </a:p>
        </p:txBody>
      </p:sp>
      <p:grpSp>
        <p:nvGrpSpPr>
          <p:cNvPr id="8196" name="Group 4"/>
          <p:cNvGrpSpPr>
            <a:grpSpLocks/>
          </p:cNvGrpSpPr>
          <p:nvPr/>
        </p:nvGrpSpPr>
        <p:grpSpPr bwMode="auto">
          <a:xfrm flipH="1">
            <a:off x="3741738" y="2740025"/>
            <a:ext cx="1638300" cy="985838"/>
            <a:chOff x="2745" y="2043"/>
            <a:chExt cx="725" cy="436"/>
          </a:xfrm>
        </p:grpSpPr>
        <p:sp>
          <p:nvSpPr>
            <p:cNvPr id="8205" name="Rectangle 5"/>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8206" name="Text Box 6"/>
            <p:cNvSpPr txBox="1">
              <a:spLocks noChangeArrowheads="1"/>
            </p:cNvSpPr>
            <p:nvPr/>
          </p:nvSpPr>
          <p:spPr bwMode="auto">
            <a:xfrm>
              <a:off x="2838" y="2146"/>
              <a:ext cx="536" cy="216"/>
            </a:xfrm>
            <a:prstGeom prst="rect">
              <a:avLst/>
            </a:prstGeom>
            <a:solidFill>
              <a:srgbClr val="009900"/>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3200">
                  <a:solidFill>
                    <a:schemeClr val="tx1"/>
                  </a:solidFill>
                </a:rPr>
                <a:t>Policy</a:t>
              </a:r>
            </a:p>
          </p:txBody>
        </p:sp>
      </p:grpSp>
      <p:grpSp>
        <p:nvGrpSpPr>
          <p:cNvPr id="8197" name="Group 32"/>
          <p:cNvGrpSpPr>
            <a:grpSpLocks/>
          </p:cNvGrpSpPr>
          <p:nvPr/>
        </p:nvGrpSpPr>
        <p:grpSpPr bwMode="auto">
          <a:xfrm rot="5400000">
            <a:off x="4174332" y="2043906"/>
            <a:ext cx="773112" cy="612775"/>
            <a:chOff x="3146" y="1007"/>
            <a:chExt cx="487" cy="386"/>
          </a:xfrm>
        </p:grpSpPr>
        <p:sp>
          <p:nvSpPr>
            <p:cNvPr id="8201" name="Line 14"/>
            <p:cNvSpPr>
              <a:spLocks noChangeShapeType="1"/>
            </p:cNvSpPr>
            <p:nvPr/>
          </p:nvSpPr>
          <p:spPr bwMode="auto">
            <a:xfrm flipH="1">
              <a:off x="3146" y="1202"/>
              <a:ext cx="487"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8202" name="Group 19"/>
            <p:cNvGrpSpPr>
              <a:grpSpLocks/>
            </p:cNvGrpSpPr>
            <p:nvPr/>
          </p:nvGrpSpPr>
          <p:grpSpPr bwMode="auto">
            <a:xfrm flipH="1">
              <a:off x="3369" y="1007"/>
              <a:ext cx="264" cy="386"/>
              <a:chOff x="2297" y="985"/>
              <a:chExt cx="185" cy="271"/>
            </a:xfrm>
          </p:grpSpPr>
          <p:sp>
            <p:nvSpPr>
              <p:cNvPr id="8203" name="Line 15"/>
              <p:cNvSpPr>
                <a:spLocks noChangeShapeType="1"/>
              </p:cNvSpPr>
              <p:nvPr/>
            </p:nvSpPr>
            <p:spPr bwMode="auto">
              <a:xfrm flipH="1" flipV="1">
                <a:off x="2297" y="985"/>
                <a:ext cx="185" cy="134"/>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8204" name="Line 16"/>
              <p:cNvSpPr>
                <a:spLocks noChangeShapeType="1"/>
              </p:cNvSpPr>
              <p:nvPr/>
            </p:nvSpPr>
            <p:spPr bwMode="auto">
              <a:xfrm flipH="1">
                <a:off x="2297" y="1122"/>
                <a:ext cx="185" cy="134"/>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grpSp>
        <p:nvGrpSpPr>
          <p:cNvPr id="8198" name="Group 33"/>
          <p:cNvGrpSpPr>
            <a:grpSpLocks/>
          </p:cNvGrpSpPr>
          <p:nvPr/>
        </p:nvGrpSpPr>
        <p:grpSpPr bwMode="auto">
          <a:xfrm>
            <a:off x="3667125" y="990600"/>
            <a:ext cx="1787525" cy="985838"/>
            <a:chOff x="2283" y="697"/>
            <a:chExt cx="1126" cy="621"/>
          </a:xfrm>
        </p:grpSpPr>
        <p:sp>
          <p:nvSpPr>
            <p:cNvPr id="8199" name="Rectangle 29"/>
            <p:cNvSpPr>
              <a:spLocks noChangeArrowheads="1"/>
            </p:cNvSpPr>
            <p:nvPr/>
          </p:nvSpPr>
          <p:spPr bwMode="auto">
            <a:xfrm flipH="1">
              <a:off x="2283" y="697"/>
              <a:ext cx="1126" cy="621"/>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8200" name="Text Box 30"/>
            <p:cNvSpPr txBox="1">
              <a:spLocks noChangeArrowheads="1"/>
            </p:cNvSpPr>
            <p:nvPr/>
          </p:nvSpPr>
          <p:spPr bwMode="auto">
            <a:xfrm flipH="1">
              <a:off x="2326" y="873"/>
              <a:ext cx="1040" cy="307"/>
            </a:xfrm>
            <a:prstGeom prst="rect">
              <a:avLst/>
            </a:prstGeom>
            <a:solidFill>
              <a:srgbClr val="009900"/>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3200">
                  <a:solidFill>
                    <a:schemeClr val="tx1"/>
                  </a:solidFill>
                </a:rPr>
                <a:t>Account</a:t>
              </a:r>
            </a:p>
          </p:txBody>
        </p:sp>
      </p:gr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1"/>
          <p:cNvSpPr>
            <a:spLocks noGrp="1" noChangeArrowheads="1"/>
          </p:cNvSpPr>
          <p:nvPr>
            <p:ph type="title"/>
          </p:nvPr>
        </p:nvSpPr>
        <p:spPr>
          <a:xfrm>
            <a:off x="495300" y="196850"/>
            <a:ext cx="8318500" cy="485775"/>
          </a:xfrm>
        </p:spPr>
        <p:txBody>
          <a:bodyPr/>
          <a:lstStyle/>
          <a:p>
            <a:pPr eaLnBrk="1" hangingPunct="1"/>
            <a:r>
              <a:rPr lang="en-US" smtClean="0"/>
              <a:t>Sections of the data model</a:t>
            </a:r>
          </a:p>
        </p:txBody>
      </p:sp>
      <p:sp>
        <p:nvSpPr>
          <p:cNvPr id="9219" name="Rectangle 19"/>
          <p:cNvSpPr>
            <a:spLocks noChangeArrowheads="1"/>
          </p:cNvSpPr>
          <p:nvPr/>
        </p:nvSpPr>
        <p:spPr bwMode="auto">
          <a:xfrm flipH="1">
            <a:off x="1641475" y="919163"/>
            <a:ext cx="696913" cy="330200"/>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9220" name="Rectangle 28"/>
          <p:cNvSpPr>
            <a:spLocks noChangeArrowheads="1"/>
          </p:cNvSpPr>
          <p:nvPr/>
        </p:nvSpPr>
        <p:spPr bwMode="auto">
          <a:xfrm flipH="1">
            <a:off x="531813" y="1511300"/>
            <a:ext cx="696912" cy="330200"/>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9221" name="Rectangle 40"/>
          <p:cNvSpPr>
            <a:spLocks noChangeArrowheads="1"/>
          </p:cNvSpPr>
          <p:nvPr/>
        </p:nvSpPr>
        <p:spPr bwMode="auto">
          <a:xfrm flipH="1">
            <a:off x="4581525" y="5048250"/>
            <a:ext cx="696913" cy="330200"/>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9222" name="Rectangle 58"/>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9223" name="Text Box 78"/>
          <p:cNvSpPr txBox="1">
            <a:spLocks noChangeArrowheads="1"/>
          </p:cNvSpPr>
          <p:nvPr/>
        </p:nvSpPr>
        <p:spPr bwMode="auto">
          <a:xfrm>
            <a:off x="5508625" y="5835650"/>
            <a:ext cx="247650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What is covered on the policy?</a:t>
            </a:r>
          </a:p>
        </p:txBody>
      </p:sp>
      <p:sp>
        <p:nvSpPr>
          <p:cNvPr id="9224" name="Text Box 80"/>
          <p:cNvSpPr txBox="1">
            <a:spLocks noChangeArrowheads="1"/>
          </p:cNvSpPr>
          <p:nvPr/>
        </p:nvSpPr>
        <p:spPr bwMode="auto">
          <a:xfrm>
            <a:off x="1366838" y="1393825"/>
            <a:ext cx="2035175"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Who is processing the policy?</a:t>
            </a:r>
          </a:p>
        </p:txBody>
      </p:sp>
      <p:grpSp>
        <p:nvGrpSpPr>
          <p:cNvPr id="9225" name="Group 85"/>
          <p:cNvGrpSpPr>
            <a:grpSpLocks/>
          </p:cNvGrpSpPr>
          <p:nvPr/>
        </p:nvGrpSpPr>
        <p:grpSpPr bwMode="auto">
          <a:xfrm>
            <a:off x="3651250" y="3063875"/>
            <a:ext cx="1150938" cy="692150"/>
            <a:chOff x="1847" y="2043"/>
            <a:chExt cx="725" cy="436"/>
          </a:xfrm>
        </p:grpSpPr>
        <p:sp>
          <p:nvSpPr>
            <p:cNvPr id="9254" name="Rectangle 86"/>
            <p:cNvSpPr>
              <a:spLocks noChangeArrowheads="1"/>
            </p:cNvSpPr>
            <p:nvPr/>
          </p:nvSpPr>
          <p:spPr bwMode="auto">
            <a:xfrm flipH="1">
              <a:off x="1847"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9255" name="Text Box 87"/>
            <p:cNvSpPr txBox="1">
              <a:spLocks noChangeArrowheads="1"/>
            </p:cNvSpPr>
            <p:nvPr/>
          </p:nvSpPr>
          <p:spPr bwMode="auto">
            <a:xfrm flipH="1">
              <a:off x="1912" y="2146"/>
              <a:ext cx="595" cy="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Policy</a:t>
              </a:r>
            </a:p>
          </p:txBody>
        </p:sp>
      </p:grpSp>
      <p:grpSp>
        <p:nvGrpSpPr>
          <p:cNvPr id="9226" name="Group 88"/>
          <p:cNvGrpSpPr>
            <a:grpSpLocks/>
          </p:cNvGrpSpPr>
          <p:nvPr/>
        </p:nvGrpSpPr>
        <p:grpSpPr bwMode="auto">
          <a:xfrm>
            <a:off x="3605213" y="2254250"/>
            <a:ext cx="1293812" cy="692150"/>
            <a:chOff x="1846" y="2043"/>
            <a:chExt cx="815" cy="436"/>
          </a:xfrm>
        </p:grpSpPr>
        <p:sp>
          <p:nvSpPr>
            <p:cNvPr id="9252" name="Rectangle 89"/>
            <p:cNvSpPr>
              <a:spLocks noChangeArrowheads="1"/>
            </p:cNvSpPr>
            <p:nvPr/>
          </p:nvSpPr>
          <p:spPr bwMode="auto">
            <a:xfrm flipH="1">
              <a:off x="1846" y="2043"/>
              <a:ext cx="81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9253" name="Text Box 90"/>
            <p:cNvSpPr txBox="1">
              <a:spLocks noChangeArrowheads="1"/>
            </p:cNvSpPr>
            <p:nvPr/>
          </p:nvSpPr>
          <p:spPr bwMode="auto">
            <a:xfrm flipH="1">
              <a:off x="1850" y="2146"/>
              <a:ext cx="806" cy="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Account</a:t>
              </a:r>
            </a:p>
          </p:txBody>
        </p:sp>
      </p:grpSp>
      <p:sp>
        <p:nvSpPr>
          <p:cNvPr id="9227" name="Rectangle 91"/>
          <p:cNvSpPr>
            <a:spLocks noChangeArrowheads="1"/>
          </p:cNvSpPr>
          <p:nvPr/>
        </p:nvSpPr>
        <p:spPr bwMode="auto">
          <a:xfrm flipH="1">
            <a:off x="2190750" y="2081213"/>
            <a:ext cx="696913" cy="330200"/>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9228" name="Rectangle 92"/>
          <p:cNvSpPr>
            <a:spLocks noChangeArrowheads="1"/>
          </p:cNvSpPr>
          <p:nvPr/>
        </p:nvSpPr>
        <p:spPr bwMode="auto">
          <a:xfrm flipH="1">
            <a:off x="3095625" y="5046663"/>
            <a:ext cx="696913" cy="330200"/>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9229" name="Rectangle 93"/>
          <p:cNvSpPr>
            <a:spLocks noChangeArrowheads="1"/>
          </p:cNvSpPr>
          <p:nvPr/>
        </p:nvSpPr>
        <p:spPr bwMode="auto">
          <a:xfrm flipH="1">
            <a:off x="3805238" y="5475288"/>
            <a:ext cx="696912" cy="330200"/>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9230" name="Rectangle 94"/>
          <p:cNvSpPr>
            <a:spLocks noChangeArrowheads="1"/>
          </p:cNvSpPr>
          <p:nvPr/>
        </p:nvSpPr>
        <p:spPr bwMode="auto">
          <a:xfrm flipH="1">
            <a:off x="4548188" y="5903913"/>
            <a:ext cx="696912" cy="330200"/>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9231" name="Rectangle 95"/>
          <p:cNvSpPr>
            <a:spLocks noChangeArrowheads="1"/>
          </p:cNvSpPr>
          <p:nvPr/>
        </p:nvSpPr>
        <p:spPr bwMode="auto">
          <a:xfrm flipH="1">
            <a:off x="5380038" y="5475288"/>
            <a:ext cx="696912" cy="330200"/>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9232" name="Rectangle 96"/>
          <p:cNvSpPr>
            <a:spLocks noChangeArrowheads="1"/>
          </p:cNvSpPr>
          <p:nvPr/>
        </p:nvSpPr>
        <p:spPr bwMode="auto">
          <a:xfrm flipH="1">
            <a:off x="6189663" y="5046663"/>
            <a:ext cx="696912" cy="330200"/>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9233" name="Rectangle 97"/>
          <p:cNvSpPr>
            <a:spLocks noChangeArrowheads="1"/>
          </p:cNvSpPr>
          <p:nvPr/>
        </p:nvSpPr>
        <p:spPr bwMode="auto">
          <a:xfrm flipH="1">
            <a:off x="4684713" y="6056313"/>
            <a:ext cx="696912" cy="330200"/>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9234" name="Rectangle 98"/>
          <p:cNvSpPr>
            <a:spLocks noChangeArrowheads="1"/>
          </p:cNvSpPr>
          <p:nvPr/>
        </p:nvSpPr>
        <p:spPr bwMode="auto">
          <a:xfrm flipH="1">
            <a:off x="2374900" y="4619625"/>
            <a:ext cx="696913" cy="330200"/>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9235" name="Rectangle 99"/>
          <p:cNvSpPr>
            <a:spLocks noChangeArrowheads="1"/>
          </p:cNvSpPr>
          <p:nvPr/>
        </p:nvSpPr>
        <p:spPr bwMode="auto">
          <a:xfrm flipH="1">
            <a:off x="7032625" y="4619625"/>
            <a:ext cx="696913" cy="330200"/>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9236" name="Rectangle 100"/>
          <p:cNvSpPr>
            <a:spLocks noChangeArrowheads="1"/>
          </p:cNvSpPr>
          <p:nvPr/>
        </p:nvSpPr>
        <p:spPr bwMode="auto">
          <a:xfrm flipH="1">
            <a:off x="7038975" y="4171950"/>
            <a:ext cx="696913" cy="330200"/>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9237" name="Rectangle 101"/>
          <p:cNvSpPr>
            <a:spLocks noChangeArrowheads="1"/>
          </p:cNvSpPr>
          <p:nvPr/>
        </p:nvSpPr>
        <p:spPr bwMode="auto">
          <a:xfrm flipH="1">
            <a:off x="7035800" y="3725863"/>
            <a:ext cx="696913" cy="330200"/>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9238" name="Rectangle 103"/>
          <p:cNvSpPr>
            <a:spLocks noChangeArrowheads="1"/>
          </p:cNvSpPr>
          <p:nvPr/>
        </p:nvSpPr>
        <p:spPr bwMode="auto">
          <a:xfrm flipH="1">
            <a:off x="495300" y="3270250"/>
            <a:ext cx="696913" cy="330200"/>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9239" name="Rectangle 104"/>
          <p:cNvSpPr>
            <a:spLocks noChangeArrowheads="1"/>
          </p:cNvSpPr>
          <p:nvPr/>
        </p:nvSpPr>
        <p:spPr bwMode="auto">
          <a:xfrm flipH="1">
            <a:off x="1673225" y="3303588"/>
            <a:ext cx="696913" cy="330200"/>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9240" name="Rectangle 105"/>
          <p:cNvSpPr>
            <a:spLocks noChangeArrowheads="1"/>
          </p:cNvSpPr>
          <p:nvPr/>
        </p:nvSpPr>
        <p:spPr bwMode="auto">
          <a:xfrm flipH="1">
            <a:off x="1065213" y="2819400"/>
            <a:ext cx="696912" cy="330200"/>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9241" name="Rectangle 106"/>
          <p:cNvSpPr>
            <a:spLocks noChangeArrowheads="1"/>
          </p:cNvSpPr>
          <p:nvPr/>
        </p:nvSpPr>
        <p:spPr bwMode="auto">
          <a:xfrm flipH="1">
            <a:off x="3903663" y="3910013"/>
            <a:ext cx="696912" cy="330200"/>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9242" name="Text Box 107"/>
          <p:cNvSpPr txBox="1">
            <a:spLocks noChangeArrowheads="1"/>
          </p:cNvSpPr>
          <p:nvPr/>
        </p:nvSpPr>
        <p:spPr bwMode="auto">
          <a:xfrm>
            <a:off x="4664075" y="3829050"/>
            <a:ext cx="1930400" cy="823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What does each policy period look like?</a:t>
            </a:r>
          </a:p>
        </p:txBody>
      </p:sp>
      <p:sp>
        <p:nvSpPr>
          <p:cNvPr id="9243" name="Rectangle 109"/>
          <p:cNvSpPr>
            <a:spLocks noChangeArrowheads="1"/>
          </p:cNvSpPr>
          <p:nvPr/>
        </p:nvSpPr>
        <p:spPr bwMode="auto">
          <a:xfrm flipH="1">
            <a:off x="495300" y="3668713"/>
            <a:ext cx="696913" cy="330200"/>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9244" name="Rectangle 110"/>
          <p:cNvSpPr>
            <a:spLocks noChangeArrowheads="1"/>
          </p:cNvSpPr>
          <p:nvPr/>
        </p:nvSpPr>
        <p:spPr bwMode="auto">
          <a:xfrm flipH="1">
            <a:off x="495300" y="4067175"/>
            <a:ext cx="696913" cy="330200"/>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9245" name="Text Box 111"/>
          <p:cNvSpPr txBox="1">
            <a:spLocks noChangeArrowheads="1"/>
          </p:cNvSpPr>
          <p:nvPr/>
        </p:nvSpPr>
        <p:spPr bwMode="auto">
          <a:xfrm>
            <a:off x="1277938" y="3632200"/>
            <a:ext cx="2035175" cy="823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What is the work to be done for the policy?</a:t>
            </a:r>
          </a:p>
        </p:txBody>
      </p:sp>
      <p:sp>
        <p:nvSpPr>
          <p:cNvPr id="9246" name="Rectangle 114"/>
          <p:cNvSpPr>
            <a:spLocks noChangeArrowheads="1"/>
          </p:cNvSpPr>
          <p:nvPr/>
        </p:nvSpPr>
        <p:spPr bwMode="auto">
          <a:xfrm flipH="1">
            <a:off x="5783263" y="1974850"/>
            <a:ext cx="696912" cy="330200"/>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9247" name="Rectangle 115"/>
          <p:cNvSpPr>
            <a:spLocks noChangeArrowheads="1"/>
          </p:cNvSpPr>
          <p:nvPr/>
        </p:nvSpPr>
        <p:spPr bwMode="auto">
          <a:xfrm flipH="1">
            <a:off x="7021513" y="2105025"/>
            <a:ext cx="696912" cy="330200"/>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9248" name="Rectangle 116"/>
          <p:cNvSpPr>
            <a:spLocks noChangeArrowheads="1"/>
          </p:cNvSpPr>
          <p:nvPr/>
        </p:nvSpPr>
        <p:spPr bwMode="auto">
          <a:xfrm flipH="1">
            <a:off x="7021513" y="2541588"/>
            <a:ext cx="696912" cy="330200"/>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9249" name="Rectangle 118"/>
          <p:cNvSpPr>
            <a:spLocks noChangeArrowheads="1"/>
          </p:cNvSpPr>
          <p:nvPr/>
        </p:nvSpPr>
        <p:spPr bwMode="auto">
          <a:xfrm flipH="1">
            <a:off x="6411913" y="955675"/>
            <a:ext cx="696912" cy="330200"/>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9250" name="Rectangle 119"/>
          <p:cNvSpPr>
            <a:spLocks noChangeArrowheads="1"/>
          </p:cNvSpPr>
          <p:nvPr/>
        </p:nvSpPr>
        <p:spPr bwMode="auto">
          <a:xfrm flipH="1">
            <a:off x="6411913" y="1392238"/>
            <a:ext cx="696912" cy="330200"/>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9251" name="Text Box 120"/>
          <p:cNvSpPr txBox="1">
            <a:spLocks noChangeArrowheads="1"/>
          </p:cNvSpPr>
          <p:nvPr/>
        </p:nvSpPr>
        <p:spPr bwMode="auto">
          <a:xfrm>
            <a:off x="4816475" y="1054100"/>
            <a:ext cx="1525588"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Who holds the policy?</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p:cNvGrpSpPr>
            <a:grpSpLocks/>
          </p:cNvGrpSpPr>
          <p:nvPr/>
        </p:nvGrpSpPr>
        <p:grpSpPr bwMode="auto">
          <a:xfrm>
            <a:off x="3683000" y="2428875"/>
            <a:ext cx="1111250" cy="495300"/>
            <a:chOff x="2320" y="1642"/>
            <a:chExt cx="700" cy="312"/>
          </a:xfrm>
        </p:grpSpPr>
        <p:sp>
          <p:nvSpPr>
            <p:cNvPr id="10258" name="Rectangle 3"/>
            <p:cNvSpPr>
              <a:spLocks noChangeArrowheads="1"/>
            </p:cNvSpPr>
            <p:nvPr/>
          </p:nvSpPr>
          <p:spPr bwMode="auto">
            <a:xfrm flipH="1">
              <a:off x="2320" y="1653"/>
              <a:ext cx="700"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0259" name="Text Box 4"/>
            <p:cNvSpPr txBox="1">
              <a:spLocks noChangeArrowheads="1"/>
            </p:cNvSpPr>
            <p:nvPr/>
          </p:nvSpPr>
          <p:spPr bwMode="auto">
            <a:xfrm flipH="1">
              <a:off x="2336" y="1642"/>
              <a:ext cx="67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br>
                <a:rPr lang="en-US" sz="1600">
                  <a:solidFill>
                    <a:schemeClr val="bg1"/>
                  </a:solidFill>
                </a:rPr>
              </a:br>
              <a:r>
                <a:rPr lang="en-US" sz="1600">
                  <a:solidFill>
                    <a:schemeClr val="bg1"/>
                  </a:solidFill>
                </a:rPr>
                <a:t>Period</a:t>
              </a:r>
            </a:p>
          </p:txBody>
        </p:sp>
      </p:grpSp>
      <p:sp>
        <p:nvSpPr>
          <p:cNvPr id="10243" name="Rectangle 30"/>
          <p:cNvSpPr>
            <a:spLocks noGrp="1" noChangeArrowheads="1"/>
          </p:cNvSpPr>
          <p:nvPr>
            <p:ph type="title"/>
          </p:nvPr>
        </p:nvSpPr>
        <p:spPr/>
        <p:txBody>
          <a:bodyPr/>
          <a:lstStyle/>
          <a:p>
            <a:pPr eaLnBrk="1" hangingPunct="1"/>
            <a:r>
              <a:rPr lang="en-US" smtClean="0"/>
              <a:t>Policy periods</a:t>
            </a:r>
          </a:p>
        </p:txBody>
      </p:sp>
      <p:grpSp>
        <p:nvGrpSpPr>
          <p:cNvPr id="10244" name="Group 31"/>
          <p:cNvGrpSpPr>
            <a:grpSpLocks/>
          </p:cNvGrpSpPr>
          <p:nvPr/>
        </p:nvGrpSpPr>
        <p:grpSpPr bwMode="auto">
          <a:xfrm>
            <a:off x="3663950" y="1387475"/>
            <a:ext cx="1150938" cy="692150"/>
            <a:chOff x="1847" y="2043"/>
            <a:chExt cx="725" cy="436"/>
          </a:xfrm>
        </p:grpSpPr>
        <p:sp>
          <p:nvSpPr>
            <p:cNvPr id="10256" name="Rectangle 32"/>
            <p:cNvSpPr>
              <a:spLocks noChangeArrowheads="1"/>
            </p:cNvSpPr>
            <p:nvPr/>
          </p:nvSpPr>
          <p:spPr bwMode="auto">
            <a:xfrm flipH="1">
              <a:off x="1847"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0257" name="Text Box 33"/>
            <p:cNvSpPr txBox="1">
              <a:spLocks noChangeArrowheads="1"/>
            </p:cNvSpPr>
            <p:nvPr/>
          </p:nvSpPr>
          <p:spPr bwMode="auto">
            <a:xfrm flipH="1">
              <a:off x="1912" y="2146"/>
              <a:ext cx="595" cy="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Policy</a:t>
              </a:r>
            </a:p>
          </p:txBody>
        </p:sp>
      </p:grpSp>
      <p:grpSp>
        <p:nvGrpSpPr>
          <p:cNvPr id="10245" name="Group 46"/>
          <p:cNvGrpSpPr>
            <a:grpSpLocks/>
          </p:cNvGrpSpPr>
          <p:nvPr/>
        </p:nvGrpSpPr>
        <p:grpSpPr bwMode="auto">
          <a:xfrm>
            <a:off x="3740150" y="674688"/>
            <a:ext cx="989013" cy="425450"/>
            <a:chOff x="3501" y="1545"/>
            <a:chExt cx="700" cy="301"/>
          </a:xfrm>
        </p:grpSpPr>
        <p:sp>
          <p:nvSpPr>
            <p:cNvPr id="10254" name="Rectangle 47"/>
            <p:cNvSpPr>
              <a:spLocks noChangeArrowheads="1"/>
            </p:cNvSpPr>
            <p:nvPr/>
          </p:nvSpPr>
          <p:spPr bwMode="auto">
            <a:xfrm flipH="1">
              <a:off x="3501" y="1545"/>
              <a:ext cx="700" cy="301"/>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0255" name="Text Box 48"/>
            <p:cNvSpPr txBox="1">
              <a:spLocks noChangeArrowheads="1"/>
            </p:cNvSpPr>
            <p:nvPr/>
          </p:nvSpPr>
          <p:spPr bwMode="auto">
            <a:xfrm flipH="1">
              <a:off x="3516" y="1618"/>
              <a:ext cx="673" cy="173"/>
            </a:xfrm>
            <a:prstGeom prst="rect">
              <a:avLst/>
            </a:prstGeom>
            <a:solidFill>
              <a:srgbClr val="009900"/>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tx1"/>
                  </a:solidFill>
                </a:rPr>
                <a:t>Account</a:t>
              </a:r>
            </a:p>
          </p:txBody>
        </p:sp>
      </p:grpSp>
      <p:sp>
        <p:nvSpPr>
          <p:cNvPr id="10246" name="Line 51"/>
          <p:cNvSpPr>
            <a:spLocks noChangeShapeType="1"/>
          </p:cNvSpPr>
          <p:nvPr/>
        </p:nvSpPr>
        <p:spPr bwMode="auto">
          <a:xfrm flipV="1">
            <a:off x="4241800" y="2076450"/>
            <a:ext cx="0" cy="36195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0247" name="Group 52"/>
          <p:cNvGrpSpPr>
            <a:grpSpLocks/>
          </p:cNvGrpSpPr>
          <p:nvPr/>
        </p:nvGrpSpPr>
        <p:grpSpPr bwMode="auto">
          <a:xfrm>
            <a:off x="4089400" y="1212850"/>
            <a:ext cx="298450" cy="171450"/>
            <a:chOff x="1672" y="2300"/>
            <a:chExt cx="188" cy="108"/>
          </a:xfrm>
        </p:grpSpPr>
        <p:sp>
          <p:nvSpPr>
            <p:cNvPr id="10252" name="Line 53"/>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0253" name="Line 54"/>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0248" name="Group 55"/>
          <p:cNvGrpSpPr>
            <a:grpSpLocks/>
          </p:cNvGrpSpPr>
          <p:nvPr/>
        </p:nvGrpSpPr>
        <p:grpSpPr bwMode="auto">
          <a:xfrm>
            <a:off x="4089400" y="2273300"/>
            <a:ext cx="298450" cy="171450"/>
            <a:chOff x="1672" y="2300"/>
            <a:chExt cx="188" cy="108"/>
          </a:xfrm>
        </p:grpSpPr>
        <p:sp>
          <p:nvSpPr>
            <p:cNvPr id="10250" name="Line 56"/>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0251" name="Line 57"/>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0249" name="Line 69"/>
          <p:cNvSpPr>
            <a:spLocks noChangeShapeType="1"/>
          </p:cNvSpPr>
          <p:nvPr/>
        </p:nvSpPr>
        <p:spPr bwMode="auto">
          <a:xfrm flipV="1">
            <a:off x="4241800" y="1098550"/>
            <a:ext cx="0" cy="2857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43"/>
          <p:cNvSpPr>
            <a:spLocks noChangeArrowheads="1"/>
          </p:cNvSpPr>
          <p:nvPr/>
        </p:nvSpPr>
        <p:spPr bwMode="auto">
          <a:xfrm flipH="1">
            <a:off x="2224088" y="5019675"/>
            <a:ext cx="1111250" cy="477838"/>
          </a:xfrm>
          <a:prstGeom prst="rect">
            <a:avLst/>
          </a:prstGeom>
          <a:noFill/>
          <a:ln w="28575" algn="ctr">
            <a:solidFill>
              <a:srgbClr val="CC99FF"/>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grpSp>
        <p:nvGrpSpPr>
          <p:cNvPr id="11267" name="Group 235"/>
          <p:cNvGrpSpPr>
            <a:grpSpLocks/>
          </p:cNvGrpSpPr>
          <p:nvPr/>
        </p:nvGrpSpPr>
        <p:grpSpPr bwMode="auto">
          <a:xfrm>
            <a:off x="3683000" y="2428875"/>
            <a:ext cx="1111250" cy="495300"/>
            <a:chOff x="2320" y="1642"/>
            <a:chExt cx="700" cy="312"/>
          </a:xfrm>
        </p:grpSpPr>
        <p:sp>
          <p:nvSpPr>
            <p:cNvPr id="11361" name="Rectangle 10"/>
            <p:cNvSpPr>
              <a:spLocks noChangeArrowheads="1"/>
            </p:cNvSpPr>
            <p:nvPr/>
          </p:nvSpPr>
          <p:spPr bwMode="auto">
            <a:xfrm flipH="1">
              <a:off x="2320" y="1653"/>
              <a:ext cx="700"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1362" name="Text Box 11"/>
            <p:cNvSpPr txBox="1">
              <a:spLocks noChangeArrowheads="1"/>
            </p:cNvSpPr>
            <p:nvPr/>
          </p:nvSpPr>
          <p:spPr bwMode="auto">
            <a:xfrm flipH="1">
              <a:off x="2336" y="1642"/>
              <a:ext cx="673"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br>
                <a:rPr lang="en-US" sz="1600">
                  <a:solidFill>
                    <a:schemeClr val="bg1"/>
                  </a:solidFill>
                </a:rPr>
              </a:br>
              <a:r>
                <a:rPr lang="en-US" sz="1600">
                  <a:solidFill>
                    <a:schemeClr val="bg1"/>
                  </a:solidFill>
                </a:rPr>
                <a:t>Period</a:t>
              </a:r>
            </a:p>
          </p:txBody>
        </p:sp>
      </p:grpSp>
      <p:sp>
        <p:nvSpPr>
          <p:cNvPr id="11268" name="Rectangle 22"/>
          <p:cNvSpPr>
            <a:spLocks noChangeArrowheads="1"/>
          </p:cNvSpPr>
          <p:nvPr/>
        </p:nvSpPr>
        <p:spPr bwMode="auto">
          <a:xfrm flipH="1">
            <a:off x="6638925" y="4541838"/>
            <a:ext cx="1111250" cy="477837"/>
          </a:xfrm>
          <a:prstGeom prst="rect">
            <a:avLst/>
          </a:prstGeom>
          <a:noFill/>
          <a:ln w="28575" algn="ctr">
            <a:solidFill>
              <a:srgbClr val="CC99FF"/>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11269" name="Rectangle 25"/>
          <p:cNvSpPr>
            <a:spLocks noChangeArrowheads="1"/>
          </p:cNvSpPr>
          <p:nvPr/>
        </p:nvSpPr>
        <p:spPr bwMode="auto">
          <a:xfrm flipH="1">
            <a:off x="3702050" y="6061075"/>
            <a:ext cx="1111250" cy="477838"/>
          </a:xfrm>
          <a:prstGeom prst="rect">
            <a:avLst/>
          </a:prstGeom>
          <a:solidFill>
            <a:schemeClr val="tx1"/>
          </a:solidFill>
          <a:ln w="28575" algn="ctr">
            <a:solidFill>
              <a:srgbClr val="CC99FF"/>
            </a:solidFill>
            <a:miter lim="800000"/>
            <a:headEnd/>
            <a:tailEnd/>
          </a:ln>
        </p:spPr>
        <p:txBody>
          <a:bodyPr lIns="0" tIns="0" rIns="0" bIns="0" anchor="ctr">
            <a:spAutoFit/>
          </a:bodyPr>
          <a:lstStyle/>
          <a:p>
            <a:endParaRPr lang="en-US"/>
          </a:p>
        </p:txBody>
      </p:sp>
      <p:sp>
        <p:nvSpPr>
          <p:cNvPr id="11270" name="Rectangle 34"/>
          <p:cNvSpPr>
            <a:spLocks noChangeArrowheads="1"/>
          </p:cNvSpPr>
          <p:nvPr/>
        </p:nvSpPr>
        <p:spPr bwMode="auto">
          <a:xfrm flipH="1">
            <a:off x="5167313" y="5030788"/>
            <a:ext cx="1111250" cy="477837"/>
          </a:xfrm>
          <a:prstGeom prst="rect">
            <a:avLst/>
          </a:prstGeom>
          <a:noFill/>
          <a:ln w="28575" algn="ctr">
            <a:solidFill>
              <a:srgbClr val="CC99FF"/>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11271" name="Rectangle 37"/>
          <p:cNvSpPr>
            <a:spLocks noChangeArrowheads="1"/>
          </p:cNvSpPr>
          <p:nvPr/>
        </p:nvSpPr>
        <p:spPr bwMode="auto">
          <a:xfrm flipH="1">
            <a:off x="752475" y="4524375"/>
            <a:ext cx="1111250" cy="477838"/>
          </a:xfrm>
          <a:prstGeom prst="rect">
            <a:avLst/>
          </a:prstGeom>
          <a:noFill/>
          <a:ln w="28575" algn="ctr">
            <a:solidFill>
              <a:srgbClr val="CC99FF"/>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11272" name="Rectangle 43"/>
          <p:cNvSpPr>
            <a:spLocks noChangeArrowheads="1"/>
          </p:cNvSpPr>
          <p:nvPr/>
        </p:nvSpPr>
        <p:spPr bwMode="auto">
          <a:xfrm flipH="1">
            <a:off x="3695700" y="5229225"/>
            <a:ext cx="1111250" cy="477838"/>
          </a:xfrm>
          <a:prstGeom prst="rect">
            <a:avLst/>
          </a:prstGeom>
          <a:noFill/>
          <a:ln w="28575" algn="ctr">
            <a:solidFill>
              <a:srgbClr val="CC99FF"/>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11273" name="Rectangle 52"/>
          <p:cNvSpPr>
            <a:spLocks noChangeArrowheads="1"/>
          </p:cNvSpPr>
          <p:nvPr/>
        </p:nvSpPr>
        <p:spPr bwMode="auto">
          <a:xfrm flipH="1">
            <a:off x="608013" y="3930650"/>
            <a:ext cx="1111250" cy="477838"/>
          </a:xfrm>
          <a:prstGeom prst="rect">
            <a:avLst/>
          </a:prstGeom>
          <a:noFill/>
          <a:ln w="28575" algn="ctr">
            <a:solidFill>
              <a:srgbClr val="CC99FF"/>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11274" name="Rectangle 2"/>
          <p:cNvSpPr>
            <a:spLocks noGrp="1" noChangeArrowheads="1"/>
          </p:cNvSpPr>
          <p:nvPr>
            <p:ph type="title"/>
          </p:nvPr>
        </p:nvSpPr>
        <p:spPr/>
        <p:txBody>
          <a:bodyPr/>
          <a:lstStyle/>
          <a:p>
            <a:pPr eaLnBrk="1" hangingPunct="1"/>
            <a:r>
              <a:rPr lang="en-US" smtClean="0"/>
              <a:t>Policy lines</a:t>
            </a:r>
          </a:p>
        </p:txBody>
      </p:sp>
      <p:grpSp>
        <p:nvGrpSpPr>
          <p:cNvPr id="11275" name="Group 3"/>
          <p:cNvGrpSpPr>
            <a:grpSpLocks/>
          </p:cNvGrpSpPr>
          <p:nvPr/>
        </p:nvGrpSpPr>
        <p:grpSpPr bwMode="auto">
          <a:xfrm>
            <a:off x="3663950" y="1387475"/>
            <a:ext cx="1150938" cy="692150"/>
            <a:chOff x="1847" y="2043"/>
            <a:chExt cx="725" cy="436"/>
          </a:xfrm>
        </p:grpSpPr>
        <p:sp>
          <p:nvSpPr>
            <p:cNvPr id="11359" name="Rectangle 4"/>
            <p:cNvSpPr>
              <a:spLocks noChangeArrowheads="1"/>
            </p:cNvSpPr>
            <p:nvPr/>
          </p:nvSpPr>
          <p:spPr bwMode="auto">
            <a:xfrm flipH="1">
              <a:off x="1847"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1360" name="Text Box 5"/>
            <p:cNvSpPr txBox="1">
              <a:spLocks noChangeArrowheads="1"/>
            </p:cNvSpPr>
            <p:nvPr/>
          </p:nvSpPr>
          <p:spPr bwMode="auto">
            <a:xfrm flipH="1">
              <a:off x="1912" y="2146"/>
              <a:ext cx="595" cy="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Policy</a:t>
              </a:r>
            </a:p>
          </p:txBody>
        </p:sp>
      </p:grpSp>
      <p:grpSp>
        <p:nvGrpSpPr>
          <p:cNvPr id="11276" name="Group 54"/>
          <p:cNvGrpSpPr>
            <a:grpSpLocks/>
          </p:cNvGrpSpPr>
          <p:nvPr/>
        </p:nvGrpSpPr>
        <p:grpSpPr bwMode="auto">
          <a:xfrm>
            <a:off x="3740150" y="674688"/>
            <a:ext cx="989013" cy="425450"/>
            <a:chOff x="3501" y="1545"/>
            <a:chExt cx="700" cy="301"/>
          </a:xfrm>
        </p:grpSpPr>
        <p:sp>
          <p:nvSpPr>
            <p:cNvPr id="11357" name="Rectangle 55"/>
            <p:cNvSpPr>
              <a:spLocks noChangeArrowheads="1"/>
            </p:cNvSpPr>
            <p:nvPr/>
          </p:nvSpPr>
          <p:spPr bwMode="auto">
            <a:xfrm flipH="1">
              <a:off x="3501" y="1545"/>
              <a:ext cx="700" cy="301"/>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1358" name="Text Box 56"/>
            <p:cNvSpPr txBox="1">
              <a:spLocks noChangeArrowheads="1"/>
            </p:cNvSpPr>
            <p:nvPr/>
          </p:nvSpPr>
          <p:spPr bwMode="auto">
            <a:xfrm flipH="1">
              <a:off x="3516" y="1618"/>
              <a:ext cx="673" cy="173"/>
            </a:xfrm>
            <a:prstGeom prst="rect">
              <a:avLst/>
            </a:prstGeom>
            <a:solidFill>
              <a:srgbClr val="009900"/>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tx1"/>
                  </a:solidFill>
                </a:rPr>
                <a:t>Account</a:t>
              </a:r>
            </a:p>
          </p:txBody>
        </p:sp>
      </p:grpSp>
      <p:sp>
        <p:nvSpPr>
          <p:cNvPr id="11277" name="Line 57"/>
          <p:cNvSpPr>
            <a:spLocks noChangeShapeType="1"/>
          </p:cNvSpPr>
          <p:nvPr/>
        </p:nvSpPr>
        <p:spPr bwMode="auto">
          <a:xfrm>
            <a:off x="4249738" y="2928938"/>
            <a:ext cx="0" cy="59055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278" name="Line 59"/>
          <p:cNvSpPr>
            <a:spLocks noChangeShapeType="1"/>
          </p:cNvSpPr>
          <p:nvPr/>
        </p:nvSpPr>
        <p:spPr bwMode="auto">
          <a:xfrm flipV="1">
            <a:off x="4241800" y="2076450"/>
            <a:ext cx="0" cy="3619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1279" name="Group 60"/>
          <p:cNvGrpSpPr>
            <a:grpSpLocks/>
          </p:cNvGrpSpPr>
          <p:nvPr/>
        </p:nvGrpSpPr>
        <p:grpSpPr bwMode="auto">
          <a:xfrm>
            <a:off x="4089400" y="1212850"/>
            <a:ext cx="298450" cy="171450"/>
            <a:chOff x="1672" y="2300"/>
            <a:chExt cx="188" cy="108"/>
          </a:xfrm>
        </p:grpSpPr>
        <p:sp>
          <p:nvSpPr>
            <p:cNvPr id="11355" name="Line 61"/>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356" name="Line 62"/>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1280" name="Group 63"/>
          <p:cNvGrpSpPr>
            <a:grpSpLocks/>
          </p:cNvGrpSpPr>
          <p:nvPr/>
        </p:nvGrpSpPr>
        <p:grpSpPr bwMode="auto">
          <a:xfrm>
            <a:off x="4089400" y="2273300"/>
            <a:ext cx="298450" cy="171450"/>
            <a:chOff x="1672" y="2300"/>
            <a:chExt cx="188" cy="108"/>
          </a:xfrm>
        </p:grpSpPr>
        <p:sp>
          <p:nvSpPr>
            <p:cNvPr id="11353" name="Line 64"/>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354" name="Line 65"/>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1281" name="Line 83"/>
          <p:cNvSpPr>
            <a:spLocks noChangeShapeType="1"/>
          </p:cNvSpPr>
          <p:nvPr/>
        </p:nvSpPr>
        <p:spPr bwMode="auto">
          <a:xfrm flipV="1">
            <a:off x="4241800" y="1098550"/>
            <a:ext cx="0" cy="2857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1282" name="Group 94"/>
          <p:cNvGrpSpPr>
            <a:grpSpLocks/>
          </p:cNvGrpSpPr>
          <p:nvPr/>
        </p:nvGrpSpPr>
        <p:grpSpPr bwMode="auto">
          <a:xfrm>
            <a:off x="4095750" y="3346450"/>
            <a:ext cx="298450" cy="171450"/>
            <a:chOff x="1672" y="2300"/>
            <a:chExt cx="188" cy="108"/>
          </a:xfrm>
        </p:grpSpPr>
        <p:sp>
          <p:nvSpPr>
            <p:cNvPr id="11351" name="Line 95"/>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352" name="Line 96"/>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1283" name="Line 101"/>
          <p:cNvSpPr>
            <a:spLocks noChangeShapeType="1"/>
          </p:cNvSpPr>
          <p:nvPr/>
        </p:nvSpPr>
        <p:spPr bwMode="auto">
          <a:xfrm flipH="1">
            <a:off x="2152650" y="3778250"/>
            <a:ext cx="1524000" cy="392113"/>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1284" name="Group 102"/>
          <p:cNvGrpSpPr>
            <a:grpSpLocks/>
          </p:cNvGrpSpPr>
          <p:nvPr/>
        </p:nvGrpSpPr>
        <p:grpSpPr bwMode="auto">
          <a:xfrm rot="5400000" flipH="1">
            <a:off x="1658938" y="4079875"/>
            <a:ext cx="298450" cy="171450"/>
            <a:chOff x="1672" y="2300"/>
            <a:chExt cx="188" cy="108"/>
          </a:xfrm>
        </p:grpSpPr>
        <p:sp>
          <p:nvSpPr>
            <p:cNvPr id="11349" name="Line 103"/>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350" name="Line 104"/>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1285" name="Group 105"/>
          <p:cNvGrpSpPr>
            <a:grpSpLocks/>
          </p:cNvGrpSpPr>
          <p:nvPr/>
        </p:nvGrpSpPr>
        <p:grpSpPr bwMode="auto">
          <a:xfrm rot="5400000" flipH="1">
            <a:off x="1798638" y="4579938"/>
            <a:ext cx="298450" cy="171450"/>
            <a:chOff x="1672" y="2300"/>
            <a:chExt cx="188" cy="108"/>
          </a:xfrm>
        </p:grpSpPr>
        <p:sp>
          <p:nvSpPr>
            <p:cNvPr id="11347" name="Line 106"/>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348" name="Line 107"/>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1286" name="Group 108"/>
          <p:cNvGrpSpPr>
            <a:grpSpLocks/>
          </p:cNvGrpSpPr>
          <p:nvPr/>
        </p:nvGrpSpPr>
        <p:grpSpPr bwMode="auto">
          <a:xfrm flipH="1">
            <a:off x="6465888" y="4541838"/>
            <a:ext cx="171450" cy="298450"/>
            <a:chOff x="3317" y="2785"/>
            <a:chExt cx="108" cy="188"/>
          </a:xfrm>
        </p:grpSpPr>
        <p:sp>
          <p:nvSpPr>
            <p:cNvPr id="11345" name="Line 109"/>
            <p:cNvSpPr>
              <a:spLocks noChangeShapeType="1"/>
            </p:cNvSpPr>
            <p:nvPr/>
          </p:nvSpPr>
          <p:spPr bwMode="auto">
            <a:xfrm rot="5400000">
              <a:off x="3323" y="2871"/>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346" name="Line 110"/>
            <p:cNvSpPr>
              <a:spLocks noChangeShapeType="1"/>
            </p:cNvSpPr>
            <p:nvPr/>
          </p:nvSpPr>
          <p:spPr bwMode="auto">
            <a:xfrm rot="5400000" flipH="1">
              <a:off x="3323" y="2779"/>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1287" name="Group 111"/>
          <p:cNvGrpSpPr>
            <a:grpSpLocks/>
          </p:cNvGrpSpPr>
          <p:nvPr/>
        </p:nvGrpSpPr>
        <p:grpSpPr bwMode="auto">
          <a:xfrm>
            <a:off x="2628900" y="4857750"/>
            <a:ext cx="298450" cy="171450"/>
            <a:chOff x="1672" y="2300"/>
            <a:chExt cx="188" cy="108"/>
          </a:xfrm>
        </p:grpSpPr>
        <p:sp>
          <p:nvSpPr>
            <p:cNvPr id="11343" name="Line 112"/>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344" name="Line 113"/>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1288" name="Group 114"/>
          <p:cNvGrpSpPr>
            <a:grpSpLocks/>
          </p:cNvGrpSpPr>
          <p:nvPr/>
        </p:nvGrpSpPr>
        <p:grpSpPr bwMode="auto">
          <a:xfrm>
            <a:off x="4102100" y="5060950"/>
            <a:ext cx="298450" cy="171450"/>
            <a:chOff x="1672" y="2300"/>
            <a:chExt cx="188" cy="108"/>
          </a:xfrm>
        </p:grpSpPr>
        <p:sp>
          <p:nvSpPr>
            <p:cNvPr id="11341" name="Line 115"/>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342" name="Line 116"/>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1289" name="Group 117"/>
          <p:cNvGrpSpPr>
            <a:grpSpLocks/>
          </p:cNvGrpSpPr>
          <p:nvPr/>
        </p:nvGrpSpPr>
        <p:grpSpPr bwMode="auto">
          <a:xfrm>
            <a:off x="5549900" y="4857750"/>
            <a:ext cx="298450" cy="171450"/>
            <a:chOff x="1672" y="2300"/>
            <a:chExt cx="188" cy="108"/>
          </a:xfrm>
        </p:grpSpPr>
        <p:sp>
          <p:nvSpPr>
            <p:cNvPr id="11339" name="Line 118"/>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340" name="Line 119"/>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1290" name="Line 120"/>
          <p:cNvSpPr>
            <a:spLocks noChangeShapeType="1"/>
          </p:cNvSpPr>
          <p:nvPr/>
        </p:nvSpPr>
        <p:spPr bwMode="auto">
          <a:xfrm flipV="1">
            <a:off x="4251325" y="4000500"/>
            <a:ext cx="0" cy="12255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291" name="Line 121"/>
          <p:cNvSpPr>
            <a:spLocks noChangeShapeType="1"/>
          </p:cNvSpPr>
          <p:nvPr/>
        </p:nvSpPr>
        <p:spPr bwMode="auto">
          <a:xfrm flipV="1">
            <a:off x="2774950" y="4730750"/>
            <a:ext cx="0" cy="2984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292" name="Line 122"/>
          <p:cNvSpPr>
            <a:spLocks noChangeShapeType="1"/>
          </p:cNvSpPr>
          <p:nvPr/>
        </p:nvSpPr>
        <p:spPr bwMode="auto">
          <a:xfrm flipV="1">
            <a:off x="5695950" y="4724400"/>
            <a:ext cx="0" cy="2984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293" name="Line 123"/>
          <p:cNvSpPr>
            <a:spLocks noChangeShapeType="1"/>
          </p:cNvSpPr>
          <p:nvPr/>
        </p:nvSpPr>
        <p:spPr bwMode="auto">
          <a:xfrm rot="16200000" flipV="1">
            <a:off x="2006600" y="4514850"/>
            <a:ext cx="0" cy="2984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294" name="Line 124"/>
          <p:cNvSpPr>
            <a:spLocks noChangeShapeType="1"/>
          </p:cNvSpPr>
          <p:nvPr/>
        </p:nvSpPr>
        <p:spPr bwMode="auto">
          <a:xfrm rot="16200000" flipV="1">
            <a:off x="6483350" y="4546600"/>
            <a:ext cx="0" cy="2984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295" name="Line 125"/>
          <p:cNvSpPr>
            <a:spLocks noChangeShapeType="1"/>
          </p:cNvSpPr>
          <p:nvPr/>
        </p:nvSpPr>
        <p:spPr bwMode="auto">
          <a:xfrm flipV="1">
            <a:off x="2146300" y="4000500"/>
            <a:ext cx="1530350" cy="6667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296" name="Line 126"/>
          <p:cNvSpPr>
            <a:spLocks noChangeShapeType="1"/>
          </p:cNvSpPr>
          <p:nvPr/>
        </p:nvSpPr>
        <p:spPr bwMode="auto">
          <a:xfrm flipV="1">
            <a:off x="2768600" y="4000500"/>
            <a:ext cx="1225550" cy="7366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297" name="Line 127"/>
          <p:cNvSpPr>
            <a:spLocks noChangeShapeType="1"/>
          </p:cNvSpPr>
          <p:nvPr/>
        </p:nvSpPr>
        <p:spPr bwMode="auto">
          <a:xfrm flipH="1" flipV="1">
            <a:off x="4476750" y="4000500"/>
            <a:ext cx="1219200" cy="7302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298" name="Line 128"/>
          <p:cNvSpPr>
            <a:spLocks noChangeShapeType="1"/>
          </p:cNvSpPr>
          <p:nvPr/>
        </p:nvSpPr>
        <p:spPr bwMode="auto">
          <a:xfrm flipH="1" flipV="1">
            <a:off x="4794250" y="4000500"/>
            <a:ext cx="1549400" cy="6921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299" name="Line 129"/>
          <p:cNvSpPr>
            <a:spLocks noChangeShapeType="1"/>
          </p:cNvSpPr>
          <p:nvPr/>
        </p:nvSpPr>
        <p:spPr bwMode="auto">
          <a:xfrm flipV="1">
            <a:off x="4254500" y="5708650"/>
            <a:ext cx="0" cy="3238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1300" name="Group 130"/>
          <p:cNvGrpSpPr>
            <a:grpSpLocks/>
          </p:cNvGrpSpPr>
          <p:nvPr/>
        </p:nvGrpSpPr>
        <p:grpSpPr bwMode="auto">
          <a:xfrm rot="-5400000">
            <a:off x="3509963" y="5526088"/>
            <a:ext cx="184150" cy="171450"/>
            <a:chOff x="1672" y="2300"/>
            <a:chExt cx="188" cy="108"/>
          </a:xfrm>
        </p:grpSpPr>
        <p:sp>
          <p:nvSpPr>
            <p:cNvPr id="11337" name="Line 131"/>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338" name="Line 132"/>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1301" name="Line 133"/>
          <p:cNvSpPr>
            <a:spLocks noChangeShapeType="1"/>
          </p:cNvSpPr>
          <p:nvPr/>
        </p:nvSpPr>
        <p:spPr bwMode="auto">
          <a:xfrm rot="5400000" flipH="1" flipV="1">
            <a:off x="2482850" y="4400550"/>
            <a:ext cx="0" cy="24193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302" name="Line 134"/>
          <p:cNvSpPr>
            <a:spLocks noChangeShapeType="1"/>
          </p:cNvSpPr>
          <p:nvPr/>
        </p:nvSpPr>
        <p:spPr bwMode="auto">
          <a:xfrm>
            <a:off x="1270000" y="4997450"/>
            <a:ext cx="0" cy="6159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303" name="Line 135"/>
          <p:cNvSpPr>
            <a:spLocks noChangeShapeType="1"/>
          </p:cNvSpPr>
          <p:nvPr/>
        </p:nvSpPr>
        <p:spPr bwMode="auto">
          <a:xfrm flipV="1">
            <a:off x="5264150" y="4724400"/>
            <a:ext cx="0" cy="3048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304" name="Line 136"/>
          <p:cNvSpPr>
            <a:spLocks noChangeShapeType="1"/>
          </p:cNvSpPr>
          <p:nvPr/>
        </p:nvSpPr>
        <p:spPr bwMode="auto">
          <a:xfrm flipV="1">
            <a:off x="3225800" y="4711700"/>
            <a:ext cx="0" cy="3175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305" name="Line 137"/>
          <p:cNvSpPr>
            <a:spLocks noChangeShapeType="1"/>
          </p:cNvSpPr>
          <p:nvPr/>
        </p:nvSpPr>
        <p:spPr bwMode="auto">
          <a:xfrm>
            <a:off x="3225800" y="4718050"/>
            <a:ext cx="204470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1306" name="Group 138"/>
          <p:cNvGrpSpPr>
            <a:grpSpLocks/>
          </p:cNvGrpSpPr>
          <p:nvPr/>
        </p:nvGrpSpPr>
        <p:grpSpPr bwMode="auto">
          <a:xfrm flipH="1">
            <a:off x="2046288" y="5106988"/>
            <a:ext cx="171450" cy="298450"/>
            <a:chOff x="3317" y="2785"/>
            <a:chExt cx="108" cy="188"/>
          </a:xfrm>
        </p:grpSpPr>
        <p:sp>
          <p:nvSpPr>
            <p:cNvPr id="11335" name="Line 139"/>
            <p:cNvSpPr>
              <a:spLocks noChangeShapeType="1"/>
            </p:cNvSpPr>
            <p:nvPr/>
          </p:nvSpPr>
          <p:spPr bwMode="auto">
            <a:xfrm rot="5400000">
              <a:off x="3323" y="2871"/>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336" name="Line 140"/>
            <p:cNvSpPr>
              <a:spLocks noChangeShapeType="1"/>
            </p:cNvSpPr>
            <p:nvPr/>
          </p:nvSpPr>
          <p:spPr bwMode="auto">
            <a:xfrm rot="5400000" flipH="1">
              <a:off x="3323" y="2779"/>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1307" name="Line 141"/>
          <p:cNvSpPr>
            <a:spLocks noChangeShapeType="1"/>
          </p:cNvSpPr>
          <p:nvPr/>
        </p:nvSpPr>
        <p:spPr bwMode="auto">
          <a:xfrm rot="16200000" flipV="1">
            <a:off x="1857375" y="4905375"/>
            <a:ext cx="0" cy="7112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308" name="Line 142"/>
          <p:cNvSpPr>
            <a:spLocks noChangeShapeType="1"/>
          </p:cNvSpPr>
          <p:nvPr/>
        </p:nvSpPr>
        <p:spPr bwMode="auto">
          <a:xfrm flipV="1">
            <a:off x="1504950" y="4997450"/>
            <a:ext cx="0" cy="2667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1309" name="Group 143"/>
          <p:cNvGrpSpPr>
            <a:grpSpLocks/>
          </p:cNvGrpSpPr>
          <p:nvPr/>
        </p:nvGrpSpPr>
        <p:grpSpPr bwMode="auto">
          <a:xfrm>
            <a:off x="5173663" y="4852988"/>
            <a:ext cx="184150" cy="171450"/>
            <a:chOff x="1672" y="2300"/>
            <a:chExt cx="188" cy="108"/>
          </a:xfrm>
        </p:grpSpPr>
        <p:sp>
          <p:nvSpPr>
            <p:cNvPr id="11333" name="Line 144"/>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334" name="Line 145"/>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1310" name="Group 146"/>
          <p:cNvGrpSpPr>
            <a:grpSpLocks/>
          </p:cNvGrpSpPr>
          <p:nvPr/>
        </p:nvGrpSpPr>
        <p:grpSpPr bwMode="auto">
          <a:xfrm flipV="1">
            <a:off x="5549900" y="5511800"/>
            <a:ext cx="298450" cy="285750"/>
            <a:chOff x="3592" y="3184"/>
            <a:chExt cx="188" cy="192"/>
          </a:xfrm>
        </p:grpSpPr>
        <p:grpSp>
          <p:nvGrpSpPr>
            <p:cNvPr id="11329" name="Group 147"/>
            <p:cNvGrpSpPr>
              <a:grpSpLocks/>
            </p:cNvGrpSpPr>
            <p:nvPr/>
          </p:nvGrpSpPr>
          <p:grpSpPr bwMode="auto">
            <a:xfrm>
              <a:off x="3592" y="3268"/>
              <a:ext cx="188" cy="108"/>
              <a:chOff x="1672" y="2300"/>
              <a:chExt cx="188" cy="108"/>
            </a:xfrm>
          </p:grpSpPr>
          <p:sp>
            <p:nvSpPr>
              <p:cNvPr id="11331" name="Line 148"/>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332" name="Line 149"/>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1330" name="Line 150"/>
            <p:cNvSpPr>
              <a:spLocks noChangeShapeType="1"/>
            </p:cNvSpPr>
            <p:nvPr/>
          </p:nvSpPr>
          <p:spPr bwMode="auto">
            <a:xfrm flipV="1">
              <a:off x="3684" y="3184"/>
              <a:ext cx="0" cy="18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11311" name="Group 151"/>
          <p:cNvGrpSpPr>
            <a:grpSpLocks/>
          </p:cNvGrpSpPr>
          <p:nvPr/>
        </p:nvGrpSpPr>
        <p:grpSpPr bwMode="auto">
          <a:xfrm>
            <a:off x="4102100" y="5880100"/>
            <a:ext cx="298450" cy="171450"/>
            <a:chOff x="1672" y="2300"/>
            <a:chExt cx="188" cy="108"/>
          </a:xfrm>
        </p:grpSpPr>
        <p:sp>
          <p:nvSpPr>
            <p:cNvPr id="11327" name="Line 152"/>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328" name="Line 153"/>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1312" name="Line 154"/>
          <p:cNvSpPr>
            <a:spLocks noChangeShapeType="1"/>
          </p:cNvSpPr>
          <p:nvPr/>
        </p:nvSpPr>
        <p:spPr bwMode="auto">
          <a:xfrm flipH="1">
            <a:off x="990600" y="5797550"/>
            <a:ext cx="469900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313" name="Line 155"/>
          <p:cNvSpPr>
            <a:spLocks noChangeShapeType="1"/>
          </p:cNvSpPr>
          <p:nvPr/>
        </p:nvSpPr>
        <p:spPr bwMode="auto">
          <a:xfrm>
            <a:off x="996950" y="5003800"/>
            <a:ext cx="0" cy="7937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1314" name="Group 156"/>
          <p:cNvGrpSpPr>
            <a:grpSpLocks/>
          </p:cNvGrpSpPr>
          <p:nvPr/>
        </p:nvGrpSpPr>
        <p:grpSpPr bwMode="auto">
          <a:xfrm flipV="1">
            <a:off x="7054850" y="5022850"/>
            <a:ext cx="298450" cy="160338"/>
            <a:chOff x="1672" y="2300"/>
            <a:chExt cx="188" cy="108"/>
          </a:xfrm>
        </p:grpSpPr>
        <p:sp>
          <p:nvSpPr>
            <p:cNvPr id="11325" name="Line 157"/>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326" name="Line 158"/>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1315" name="Line 159"/>
          <p:cNvSpPr>
            <a:spLocks noChangeShapeType="1"/>
          </p:cNvSpPr>
          <p:nvPr/>
        </p:nvSpPr>
        <p:spPr bwMode="auto">
          <a:xfrm>
            <a:off x="7200900" y="5029200"/>
            <a:ext cx="0" cy="2540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316" name="Line 160"/>
          <p:cNvSpPr>
            <a:spLocks noChangeShapeType="1"/>
          </p:cNvSpPr>
          <p:nvPr/>
        </p:nvSpPr>
        <p:spPr bwMode="auto">
          <a:xfrm>
            <a:off x="6280150" y="5276850"/>
            <a:ext cx="92075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317" name="Line 211"/>
          <p:cNvSpPr>
            <a:spLocks noChangeShapeType="1"/>
          </p:cNvSpPr>
          <p:nvPr/>
        </p:nvSpPr>
        <p:spPr bwMode="auto">
          <a:xfrm>
            <a:off x="1720850" y="4178300"/>
            <a:ext cx="439738"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1318" name="Group 98"/>
          <p:cNvGrpSpPr>
            <a:grpSpLocks/>
          </p:cNvGrpSpPr>
          <p:nvPr/>
        </p:nvGrpSpPr>
        <p:grpSpPr bwMode="auto">
          <a:xfrm>
            <a:off x="3689350" y="3514725"/>
            <a:ext cx="1111250" cy="477838"/>
            <a:chOff x="0" y="0"/>
            <a:chExt cx="1111250" cy="477838"/>
          </a:xfrm>
        </p:grpSpPr>
        <p:grpSp>
          <p:nvGrpSpPr>
            <p:cNvPr id="11319" name="Group 99"/>
            <p:cNvGrpSpPr>
              <a:grpSpLocks/>
            </p:cNvGrpSpPr>
            <p:nvPr/>
          </p:nvGrpSpPr>
          <p:grpSpPr bwMode="auto">
            <a:xfrm>
              <a:off x="0" y="0"/>
              <a:ext cx="1111250" cy="477838"/>
              <a:chOff x="0" y="0"/>
              <a:chExt cx="700" cy="301"/>
            </a:xfrm>
          </p:grpSpPr>
          <p:sp>
            <p:nvSpPr>
              <p:cNvPr id="11323" name="Rectangle 103"/>
              <p:cNvSpPr>
                <a:spLocks noChangeArrowheads="1"/>
              </p:cNvSpPr>
              <p:nvPr/>
            </p:nvSpPr>
            <p:spPr bwMode="auto">
              <a:xfrm flipH="1">
                <a:off x="0" y="0"/>
                <a:ext cx="700" cy="301"/>
              </a:xfrm>
              <a:prstGeom prst="rect">
                <a:avLst/>
              </a:prstGeom>
              <a:solidFill>
                <a:srgbClr val="CC99FF"/>
              </a:solidFill>
              <a:ln w="12700" algn="ctr">
                <a:solidFill>
                  <a:srgbClr val="000000"/>
                </a:solidFill>
                <a:miter lim="800000"/>
                <a:headEnd/>
                <a:tailEnd/>
              </a:ln>
            </p:spPr>
            <p:txBody>
              <a:bodyPr lIns="0" tIns="0" rIns="0" bIns="0" anchor="ctr">
                <a:spAutoFit/>
              </a:bodyPr>
              <a:lstStyle/>
              <a:p>
                <a:endParaRPr lang="en-US" sz="1100"/>
              </a:p>
            </p:txBody>
          </p:sp>
          <p:sp>
            <p:nvSpPr>
              <p:cNvPr id="11324" name="Text Box 32"/>
              <p:cNvSpPr txBox="1">
                <a:spLocks noChangeArrowheads="1"/>
              </p:cNvSpPr>
              <p:nvPr/>
            </p:nvSpPr>
            <p:spPr bwMode="auto">
              <a:xfrm flipH="1">
                <a:off x="14" y="7"/>
                <a:ext cx="673"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000000"/>
                    </a:solidFill>
                  </a:rPr>
                  <a:t>PolicyLine</a:t>
                </a:r>
              </a:p>
            </p:txBody>
          </p:sp>
        </p:grpSp>
        <p:sp>
          <p:nvSpPr>
            <p:cNvPr id="11320" name="Rectangle 100"/>
            <p:cNvSpPr>
              <a:spLocks noChangeArrowheads="1"/>
            </p:cNvSpPr>
            <p:nvPr/>
          </p:nvSpPr>
          <p:spPr bwMode="auto">
            <a:xfrm>
              <a:off x="100196" y="26741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sp>
          <p:nvSpPr>
            <p:cNvPr id="11321" name="Rectangle 101"/>
            <p:cNvSpPr>
              <a:spLocks noChangeArrowheads="1"/>
            </p:cNvSpPr>
            <p:nvPr/>
          </p:nvSpPr>
          <p:spPr bwMode="auto">
            <a:xfrm>
              <a:off x="441788" y="26215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sp>
          <p:nvSpPr>
            <p:cNvPr id="11322" name="Rectangle 102"/>
            <p:cNvSpPr>
              <a:spLocks noChangeArrowheads="1"/>
            </p:cNvSpPr>
            <p:nvPr/>
          </p:nvSpPr>
          <p:spPr bwMode="auto">
            <a:xfrm>
              <a:off x="772874" y="26215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sz="1100"/>
            </a:p>
          </p:txBody>
        </p:sp>
      </p:grpSp>
    </p:spTree>
  </p:cSld>
  <p:clrMapOvr>
    <a:masterClrMapping/>
  </p:clrMapOvr>
  <p:transition/>
</p:sld>
</file>

<file path=ppt/theme/theme1.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15347</TotalTime>
  <Words>2998</Words>
  <Application>Microsoft Office PowerPoint</Application>
  <PresentationFormat>On-screen Show (4:3)</PresentationFormat>
  <Paragraphs>284</Paragraphs>
  <Slides>19</Slides>
  <Notes>19</Notes>
  <HiddenSlides>0</HiddenSlides>
  <MMClips>0</MMClip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2_test-template</vt:lpstr>
      <vt:lpstr>1_test-template</vt:lpstr>
      <vt:lpstr>3_test-template</vt:lpstr>
      <vt:lpstr>PolicyCenter Data Model</vt:lpstr>
      <vt:lpstr>Lesson objectives</vt:lpstr>
      <vt:lpstr>Lesson outline</vt:lpstr>
      <vt:lpstr>PolicyCenter data model</vt:lpstr>
      <vt:lpstr>Data model as seen by end user</vt:lpstr>
      <vt:lpstr>Central entities to PolicyCenter data model</vt:lpstr>
      <vt:lpstr>Sections of the data model</vt:lpstr>
      <vt:lpstr>Policy periods</vt:lpstr>
      <vt:lpstr>Policy lines</vt:lpstr>
      <vt:lpstr>Coverable-specific entities</vt:lpstr>
      <vt:lpstr>Line-specific entities</vt:lpstr>
      <vt:lpstr>General policy line entities</vt:lpstr>
      <vt:lpstr>Policy transaction tables</vt:lpstr>
      <vt:lpstr>User assignment</vt:lpstr>
      <vt:lpstr>Account details</vt:lpstr>
      <vt:lpstr>Lesson objectives review</vt:lpstr>
      <vt:lpstr>Review questions (1)</vt:lpstr>
      <vt:lpstr>Review questions (2)</vt:lpstr>
      <vt:lpstr>Notices</vt:lpstr>
    </vt:vector>
  </TitlesOfParts>
  <Company>Guidewire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ClaimCenter Configuration</dc:title>
  <dc:creator>Kashmira Shukla</dc:creator>
  <cp:lastModifiedBy>supamidi</cp:lastModifiedBy>
  <cp:revision>1814</cp:revision>
  <dcterms:created xsi:type="dcterms:W3CDTF">2007-08-02T20:13:16Z</dcterms:created>
  <dcterms:modified xsi:type="dcterms:W3CDTF">2014-11-25T05:47:10Z</dcterms:modified>
  <cp:category>10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