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 id="2147483759" r:id="rId2"/>
  </p:sldMasterIdLst>
  <p:notesMasterIdLst>
    <p:notesMasterId r:id="rId35"/>
  </p:notesMasterIdLst>
  <p:handoutMasterIdLst>
    <p:handoutMasterId r:id="rId36"/>
  </p:handoutMasterIdLst>
  <p:sldIdLst>
    <p:sldId id="1192" r:id="rId3"/>
    <p:sldId id="1299" r:id="rId4"/>
    <p:sldId id="1300" r:id="rId5"/>
    <p:sldId id="1447" r:id="rId6"/>
    <p:sldId id="1395" r:id="rId7"/>
    <p:sldId id="1396" r:id="rId8"/>
    <p:sldId id="1419" r:id="rId9"/>
    <p:sldId id="1442" r:id="rId10"/>
    <p:sldId id="1439" r:id="rId11"/>
    <p:sldId id="1398" r:id="rId12"/>
    <p:sldId id="1420" r:id="rId13"/>
    <p:sldId id="1428" r:id="rId14"/>
    <p:sldId id="1433" r:id="rId15"/>
    <p:sldId id="1392" r:id="rId16"/>
    <p:sldId id="1443" r:id="rId17"/>
    <p:sldId id="1402" r:id="rId18"/>
    <p:sldId id="1403" r:id="rId19"/>
    <p:sldId id="1405" r:id="rId20"/>
    <p:sldId id="1406" r:id="rId21"/>
    <p:sldId id="1427" r:id="rId22"/>
    <p:sldId id="1422" r:id="rId23"/>
    <p:sldId id="1438" r:id="rId24"/>
    <p:sldId id="1393" r:id="rId25"/>
    <p:sldId id="1449" r:id="rId26"/>
    <p:sldId id="1404" r:id="rId27"/>
    <p:sldId id="1409" r:id="rId28"/>
    <p:sldId id="1410" r:id="rId29"/>
    <p:sldId id="1411" r:id="rId30"/>
    <p:sldId id="1441" r:id="rId31"/>
    <p:sldId id="1297" r:id="rId32"/>
    <p:sldId id="1298" r:id="rId33"/>
    <p:sldId id="1450" r:id="rId3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3F8E39"/>
    <a:srgbClr val="04628C"/>
    <a:srgbClr val="D33941"/>
    <a:srgbClr val="645893"/>
    <a:srgbClr val="D8691E"/>
    <a:srgbClr val="009900"/>
    <a:srgbClr val="99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6" autoAdjust="0"/>
    <p:restoredTop sz="74372" autoAdjust="0"/>
  </p:normalViewPr>
  <p:slideViewPr>
    <p:cSldViewPr snapToGrid="0">
      <p:cViewPr>
        <p:scale>
          <a:sx n="100" d="100"/>
          <a:sy n="100" d="100"/>
        </p:scale>
        <p:origin x="-1002" y="-7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616"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1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54CBFA1-8031-490A-9B70-FCD679E9DAD0}" type="slidenum">
              <a:rPr lang="en-US" altLang="en-US"/>
              <a:pPr>
                <a:defRPr/>
              </a:pPr>
              <a:t>‹#›</a:t>
            </a:fld>
            <a:endParaRPr lang="en-US" altLang="en-US" dirty="0"/>
          </a:p>
        </p:txBody>
      </p:sp>
    </p:spTree>
    <p:extLst>
      <p:ext uri="{BB962C8B-B14F-4D97-AF65-F5344CB8AC3E}">
        <p14:creationId xmlns:p14="http://schemas.microsoft.com/office/powerpoint/2010/main" val="348408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F14DBEF3-7A13-4999-A703-387A690DB02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Location Groups and Pages - </a:t>
            </a:r>
            <a:fld id="{E00357BF-78AB-4A51-A01E-7C8075E63599}" type="slidenum">
              <a:rPr lang="en-US" altLang="en-US"/>
              <a:pPr>
                <a:defRPr/>
              </a:pPr>
              <a:t>‹#›</a:t>
            </a:fld>
            <a:endParaRPr lang="en-US" altLang="en-US"/>
          </a:p>
        </p:txBody>
      </p:sp>
    </p:spTree>
    <p:extLst>
      <p:ext uri="{BB962C8B-B14F-4D97-AF65-F5344CB8AC3E}">
        <p14:creationId xmlns:p14="http://schemas.microsoft.com/office/powerpoint/2010/main" val="2665657980"/>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D8A1567-0869-4487-8B7D-480DD35707AF}"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0837"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5FB0C38-139E-4618-BC55-279D1E3A2C99}"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menu link location ref (a "second level navigation") can point to either another page or a location group. In the above example, the menu link points to a page and the screen contained by the page is rendered alone in the screen area. In PolicyCenter a location ref mostly points to another page or screen. </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638B2F8-9897-4F62-B5E3-1158B685B885}"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47108" name="Rectangle 2"/>
          <p:cNvSpPr>
            <a:spLocks noGrp="1" noRot="1" noChangeAspect="1" noChangeArrowheads="1" noTextEdit="1"/>
          </p:cNvSpPr>
          <p:nvPr>
            <p:ph type="sldImg"/>
          </p:nvPr>
        </p:nvSpPr>
        <p:spPr>
          <a:xfrm>
            <a:off x="715963" y="630238"/>
            <a:ext cx="5432425"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base application, location groups consist of tabs in the tab bar (First-level</a:t>
            </a:r>
            <a:r>
              <a:rPr lang="en-US" baseline="0" dirty="0" smtClean="0"/>
              <a:t> navigations) and </a:t>
            </a:r>
            <a:r>
              <a:rPr lang="en-US" dirty="0" smtClean="0"/>
              <a:t>menu links (Second-level</a:t>
            </a:r>
            <a:r>
              <a:rPr lang="en-US" baseline="0" dirty="0" smtClean="0"/>
              <a:t> navigations).</a:t>
            </a:r>
          </a:p>
          <a:p>
            <a:pPr eaLnBrk="1" hangingPunct="1"/>
            <a:r>
              <a:rPr lang="en-US" dirty="0" smtClean="0"/>
              <a:t>A </a:t>
            </a:r>
            <a:r>
              <a:rPr lang="en-US" b="1" dirty="0" smtClean="0"/>
              <a:t>first-level</a:t>
            </a:r>
            <a:r>
              <a:rPr lang="en-US" b="1" baseline="0" dirty="0" smtClean="0"/>
              <a:t> </a:t>
            </a:r>
            <a:r>
              <a:rPr lang="en-US" b="1" dirty="0" smtClean="0"/>
              <a:t>navigation location </a:t>
            </a:r>
            <a:r>
              <a:rPr lang="en-US" b="1" dirty="0" smtClean="0"/>
              <a:t>group</a:t>
            </a:r>
            <a:r>
              <a:rPr lang="en-US" dirty="0" smtClean="0"/>
              <a:t> is a location group that a tab points to (either directly or through a forward). This type of location group is a "parent-level" group. If it has an info bar and menu actions, those elements are displayed. A second-level navigation location group can contain pages and other location groups.</a:t>
            </a:r>
          </a:p>
          <a:p>
            <a:pPr eaLnBrk="1" hangingPunct="1"/>
            <a:r>
              <a:rPr lang="en-US" dirty="0" smtClean="0"/>
              <a:t>A </a:t>
            </a:r>
            <a:r>
              <a:rPr lang="en-US" b="1" dirty="0" smtClean="0"/>
              <a:t>second-level</a:t>
            </a:r>
            <a:r>
              <a:rPr lang="en-US" b="1" baseline="0" dirty="0" smtClean="0"/>
              <a:t> </a:t>
            </a:r>
            <a:r>
              <a:rPr lang="en-US" b="1" dirty="0" smtClean="0"/>
              <a:t>navigation </a:t>
            </a:r>
            <a:r>
              <a:rPr lang="en-US" b="1" dirty="0" smtClean="0"/>
              <a:t>location group</a:t>
            </a:r>
            <a:r>
              <a:rPr lang="en-US" dirty="0" smtClean="0"/>
              <a:t> is a location group that </a:t>
            </a:r>
            <a:r>
              <a:rPr lang="en-US" dirty="0" smtClean="0"/>
              <a:t>some</a:t>
            </a:r>
            <a:r>
              <a:rPr lang="en-US" baseline="0" dirty="0" smtClean="0"/>
              <a:t> other location group contains</a:t>
            </a:r>
            <a:r>
              <a:rPr lang="en-US" dirty="0" smtClean="0"/>
              <a:t>. </a:t>
            </a:r>
            <a:r>
              <a:rPr lang="en-US" dirty="0" smtClean="0"/>
              <a:t>This type of location group is a "child-level" group. It typically does not have an info bar or menu actions. </a:t>
            </a:r>
            <a:r>
              <a:rPr lang="en-US" dirty="0" smtClean="0"/>
              <a:t>A second-level navigation location group typically contains only pages or child location groups.</a:t>
            </a:r>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A </a:t>
            </a:r>
            <a:r>
              <a:rPr lang="en-US" dirty="0" smtClean="0"/>
              <a:t>location group contains location refs. Each location ref points to either a page or another location group. When a location ref points to a page, clicking the label of the location ref (the menu link) renders the page, which renders the associated screen. </a:t>
            </a:r>
            <a:r>
              <a:rPr lang="en-US" dirty="0" smtClean="0"/>
              <a:t>When a location ref points to a location group, clicking the label of the location ref (the menu link) renders the location group as a set of menu links. The first location ref's page is also rendered.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AD26BE06-9A96-4296-A230-AE257C3D001E}"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has extra behavior for the Account and Policy tabs so that user can be taken to one of two different location groups: </a:t>
            </a:r>
          </a:p>
          <a:p>
            <a:pPr lvl="1" eaLnBrk="1" hangingPunct="1"/>
            <a:r>
              <a:rPr lang="en-US" smtClean="0"/>
              <a:t>If user clicks the tab name, user is taken to location group of a previously saved account or policy if it exists. (This is implemented by forwards within the AccountForward.pcf and AccountFileForward.pcf.) If a previously saved account or policy do not exist, user is taken to Search Accounts menu links under the Search tab. This is specified using the AccountSearch.pcf. The same is true for Policy and Contact tabs.</a:t>
            </a:r>
          </a:p>
          <a:p>
            <a:pPr lvl="1" eaLnBrk="1" hangingPunct="1"/>
            <a:r>
              <a:rPr lang="en-US" smtClean="0"/>
              <a:t>If user clicks a link to a specific account or policy using the tab menu items, you navigate to a typical location group specified through that link.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802BA92-0E65-4E80-BCE1-A27C57857FE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next section of this lesson discusses location group-level configuration. The section after that discusses page-level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D4006882-86E1-4044-956B-AE9030ECDB3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FD80B9E0-D8F7-4006-88D8-BD95A43B7440}"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location group must contain one or more references to another location. Any time that you navigate to the location group, PolicyCenter uses the locations defined within it to determine what page and surrounding navigation to display.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EE626A0-AA70-4106-8E0C-43AEBA0AD7A8}"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56C88AA9-7DA2-4C77-8A54-90C24F728478}"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3252" name="Rectangle 2"/>
          <p:cNvSpPr>
            <a:spLocks noGrp="1" noRot="1" noChangeAspect="1" noChangeArrowheads="1" noTextEdit="1"/>
          </p:cNvSpPr>
          <p:nvPr>
            <p:ph type="sldImg"/>
          </p:nvPr>
        </p:nvSpPr>
        <p:spPr>
          <a:xfrm>
            <a:off x="715963" y="630238"/>
            <a:ext cx="5432425" cy="4073525"/>
          </a:xfrm>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PCF file for a location group consists of location refs. Each location ref points to a page or a child location group. The location group attributes are specified on the tabs at the bottom.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938D79D-A6A1-4812-B2D6-B4A27BD5183D}"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4276" name="Rectangle 2"/>
          <p:cNvSpPr>
            <a:spLocks noGrp="1" noRot="1" noChangeAspect="1" noChangeArrowheads="1" noTextEdit="1"/>
          </p:cNvSpPr>
          <p:nvPr>
            <p:ph type="sldImg"/>
          </p:nvPr>
        </p:nvSpPr>
        <p:spPr>
          <a:xfrm>
            <a:off x="715963" y="630238"/>
            <a:ext cx="5432425" cy="4073525"/>
          </a:xfrm>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The location group's menuActions property specifies the file to use for contents of the Actions menu. Ctrl + Click on the menuActions value opens the file link.</a:t>
            </a:r>
          </a:p>
          <a:p>
            <a:pPr marL="190500" indent="-190500"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7D2CF3E7-D92C-494E-AB5A-B400AFB71504}"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location group's infoBar property specifies the file to use for contents of the info bar..</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7BF3AAA2-9FFA-4C22-AAFE-5C8879DE66E2}"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B002800F-9BC0-4616-A6E5-A5B48F37B1A9}"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canVisit</a:t>
            </a:r>
            <a:r>
              <a:rPr lang="en-US" dirty="0" smtClean="0"/>
              <a:t> attribute determines whether a user can visit the location group. If blank, the </a:t>
            </a:r>
            <a:r>
              <a:rPr lang="en-US" dirty="0" err="1" smtClean="0"/>
              <a:t>canVisit</a:t>
            </a:r>
            <a:r>
              <a:rPr lang="en-US" dirty="0" smtClean="0"/>
              <a:t> attribute evaluates to true. When the attribute evaluates to false, the tab is not rendered in the user interface. For example, if the above </a:t>
            </a:r>
            <a:r>
              <a:rPr lang="en-US" dirty="0" err="1" smtClean="0"/>
              <a:t>canVisit</a:t>
            </a:r>
            <a:r>
              <a:rPr lang="en-US" dirty="0" smtClean="0"/>
              <a:t> expression </a:t>
            </a:r>
            <a:r>
              <a:rPr lang="en-US" dirty="0" smtClean="0"/>
              <a:t>(</a:t>
            </a:r>
            <a:r>
              <a:rPr lang="en-US" dirty="0" err="1" smtClean="0"/>
              <a:t>perm.User.viewteam</a:t>
            </a:r>
            <a:r>
              <a:rPr lang="en-US" dirty="0" smtClean="0"/>
              <a:t>) </a:t>
            </a:r>
            <a:r>
              <a:rPr lang="en-US" dirty="0" smtClean="0"/>
              <a:t>returns false the user does not have permissions to view any </a:t>
            </a:r>
            <a:r>
              <a:rPr lang="en-US" dirty="0" smtClean="0"/>
              <a:t>team screen </a:t>
            </a:r>
            <a:r>
              <a:rPr lang="en-US" dirty="0" smtClean="0"/>
              <a:t>and the </a:t>
            </a:r>
            <a:r>
              <a:rPr lang="en-US" dirty="0" smtClean="0"/>
              <a:t>Team tab </a:t>
            </a:r>
            <a:r>
              <a:rPr lang="en-US" dirty="0" smtClean="0"/>
              <a:t>is not rendered for that user.</a:t>
            </a:r>
          </a:p>
          <a:p>
            <a:pPr eaLnBrk="1" hangingPunct="1"/>
            <a:r>
              <a:rPr lang="en-US" b="1" dirty="0" err="1" smtClean="0"/>
              <a:t>canEdit</a:t>
            </a:r>
            <a:r>
              <a:rPr lang="en-US" b="1" dirty="0" smtClean="0"/>
              <a:t>:</a:t>
            </a:r>
            <a:r>
              <a:rPr lang="en-US" dirty="0" smtClean="0"/>
              <a:t> In addition to the </a:t>
            </a:r>
            <a:r>
              <a:rPr lang="en-US" dirty="0" err="1" smtClean="0"/>
              <a:t>canVisit</a:t>
            </a:r>
            <a:r>
              <a:rPr lang="en-US" dirty="0" smtClean="0"/>
              <a:t> property, single-screen locations and wizards also have a </a:t>
            </a:r>
            <a:r>
              <a:rPr lang="en-US" dirty="0" err="1" smtClean="0"/>
              <a:t>canEdit</a:t>
            </a:r>
            <a:r>
              <a:rPr lang="en-US" dirty="0" smtClean="0"/>
              <a:t> attribute. Location groups do not have the </a:t>
            </a:r>
            <a:r>
              <a:rPr lang="en-US" dirty="0" err="1" smtClean="0"/>
              <a:t>canEdit</a:t>
            </a:r>
            <a:r>
              <a:rPr lang="en-US" dirty="0" smtClean="0"/>
              <a:t> property. </a:t>
            </a:r>
            <a:r>
              <a:rPr lang="en-US" dirty="0" err="1" smtClean="0"/>
              <a:t>Editability</a:t>
            </a:r>
            <a:r>
              <a:rPr lang="en-US" dirty="0" smtClean="0"/>
              <a:t> for location groups is controlled at the level of each page.</a:t>
            </a:r>
          </a:p>
          <a:p>
            <a:pPr eaLnBrk="1" hangingPunct="1"/>
            <a:r>
              <a:rPr lang="en-US" dirty="0" smtClean="0"/>
              <a:t>In the example above, </a:t>
            </a:r>
            <a:r>
              <a:rPr lang="en-US" dirty="0" err="1" smtClean="0"/>
              <a:t>aapplegate</a:t>
            </a:r>
            <a:r>
              <a:rPr lang="en-US" dirty="0" smtClean="0"/>
              <a:t> </a:t>
            </a:r>
            <a:r>
              <a:rPr lang="en-US" dirty="0" smtClean="0"/>
              <a:t>does not have access </a:t>
            </a:r>
            <a:r>
              <a:rPr lang="en-US" dirty="0" smtClean="0"/>
              <a:t>to the </a:t>
            </a:r>
            <a:r>
              <a:rPr lang="en-US" dirty="0" smtClean="0"/>
              <a:t>Team tab </a:t>
            </a:r>
            <a:r>
              <a:rPr lang="en-US" dirty="0" smtClean="0"/>
              <a:t>whereas </a:t>
            </a:r>
            <a:r>
              <a:rPr lang="en-US" dirty="0" err="1" smtClean="0"/>
              <a:t>su</a:t>
            </a:r>
            <a:r>
              <a:rPr lang="en-US" dirty="0" smtClean="0"/>
              <a:t> (</a:t>
            </a:r>
            <a:r>
              <a:rPr lang="en-US" dirty="0" err="1" smtClean="0"/>
              <a:t>Superuser</a:t>
            </a:r>
            <a:r>
              <a:rPr lang="en-US" dirty="0" smtClean="0"/>
              <a:t>) has</a:t>
            </a:r>
            <a:r>
              <a:rPr lang="en-US" baseline="0" dirty="0" smtClean="0"/>
              <a:t> </a:t>
            </a:r>
            <a:r>
              <a:rPr lang="en-US" dirty="0" smtClean="0"/>
              <a:t>access </a:t>
            </a:r>
            <a:r>
              <a:rPr lang="en-US" dirty="0" smtClean="0"/>
              <a:t>to the </a:t>
            </a:r>
            <a:r>
              <a:rPr lang="en-US" dirty="0" smtClean="0"/>
              <a:t>Team tab. Team tab is useful for admin or supervisors.</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4753CAB-7D4B-4D79-99CA-AC45D012F50F}"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a:t>
            </a:r>
            <a:r>
              <a:rPr lang="en-US" dirty="0" err="1" smtClean="0"/>
              <a:t>AccountFile</a:t>
            </a:r>
            <a:r>
              <a:rPr lang="en-US" dirty="0" smtClean="0"/>
              <a:t> location group has an entry point named </a:t>
            </a:r>
            <a:r>
              <a:rPr lang="en-US" dirty="0" err="1" smtClean="0"/>
              <a:t>AccountFile</a:t>
            </a:r>
            <a:r>
              <a:rPr lang="en-US" dirty="0" smtClean="0"/>
              <a:t>. It expects a single object of type Account, which is referred to within the PCF page as </a:t>
            </a:r>
            <a:r>
              <a:rPr lang="en-US" dirty="0" smtClean="0"/>
              <a:t>“account</a:t>
            </a:r>
            <a:r>
              <a:rPr lang="en-US" dirty="0" smtClean="0"/>
              <a:t>". </a:t>
            </a:r>
          </a:p>
          <a:p>
            <a:pPr eaLnBrk="1" hangingPunct="1"/>
            <a:r>
              <a:rPr lang="en-US" dirty="0" smtClean="0"/>
              <a:t>Location groups can have multiple entry points. This is useful when a single location is referenced from different places with different known pieces of information. (For example, the Admin location group has 3 entry points:</a:t>
            </a:r>
          </a:p>
          <a:p>
            <a:pPr eaLnBrk="1" hangingPunct="1"/>
            <a:r>
              <a:rPr lang="en-US" dirty="0" smtClean="0"/>
              <a:t>Admin() - This means it is called without any arguments.</a:t>
            </a:r>
          </a:p>
          <a:p>
            <a:pPr eaLnBrk="1" hangingPunct="1"/>
            <a:r>
              <a:rPr lang="en-US" dirty="0" smtClean="0"/>
              <a:t>Admin(group : </a:t>
            </a:r>
            <a:r>
              <a:rPr lang="en-US" dirty="0" err="1" smtClean="0"/>
              <a:t>GroupBase</a:t>
            </a:r>
            <a:r>
              <a:rPr lang="en-US" dirty="0" smtClean="0"/>
              <a:t>) – If the Admin tab is viewed for a group then it needs the group object passed.</a:t>
            </a:r>
          </a:p>
          <a:p>
            <a:pPr eaLnBrk="1" hangingPunct="1"/>
            <a:r>
              <a:rPr lang="en-US" dirty="0" smtClean="0"/>
              <a:t>Admin(org : </a:t>
            </a:r>
            <a:r>
              <a:rPr lang="en-US" dirty="0" err="1" smtClean="0"/>
              <a:t>OrganizationBase</a:t>
            </a:r>
            <a:r>
              <a:rPr lang="en-US" dirty="0" smtClean="0"/>
              <a:t>) -  If the Administration tab is viewed for an organization it needs the organization object passed.</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EF306E90-1B11-4A23-B8E7-F0284E00BAC8}"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Most navigation widgets have an action attribute, which defines where to navigate when the widget is clicked. The syntax for an action attribute that navigates to a location is:</a:t>
            </a:r>
          </a:p>
          <a:p>
            <a:pPr lvl="1" eaLnBrk="1" hangingPunct="1">
              <a:buFontTx/>
              <a:buNone/>
            </a:pPr>
            <a:r>
              <a:rPr lang="en-US" smtClean="0"/>
              <a:t>pcf.</a:t>
            </a:r>
            <a:r>
              <a:rPr lang="en-US" i="1" smtClean="0"/>
              <a:t>LocationEntryPoint</a:t>
            </a:r>
            <a:r>
              <a:rPr lang="en-US" smtClean="0"/>
              <a:t>.</a:t>
            </a:r>
            <a:r>
              <a:rPr lang="en-US" i="1" smtClean="0"/>
              <a:t>method</a:t>
            </a:r>
            <a:r>
              <a:rPr lang="en-US" smtClean="0"/>
              <a:t>(</a:t>
            </a:r>
            <a:r>
              <a:rPr lang="en-US" i="1" smtClean="0"/>
              <a:t>objectList</a:t>
            </a:r>
            <a:r>
              <a:rPr lang="en-US" smtClean="0"/>
              <a:t>), where</a:t>
            </a:r>
          </a:p>
          <a:p>
            <a:pPr lvl="1" eaLnBrk="1" hangingPunct="1"/>
            <a:r>
              <a:rPr lang="en-US" i="1" smtClean="0"/>
              <a:t>LocationEntryPoint</a:t>
            </a:r>
            <a:r>
              <a:rPr lang="en-US" smtClean="0"/>
              <a:t> is (one of) the location entry point(s) defined on the destination location's Entry Points tab.</a:t>
            </a:r>
          </a:p>
          <a:p>
            <a:pPr lvl="1" eaLnBrk="1" hangingPunct="1"/>
            <a:r>
              <a:rPr lang="en-US" i="1" smtClean="0"/>
              <a:t>method</a:t>
            </a:r>
            <a:r>
              <a:rPr lang="en-US" smtClean="0"/>
              <a:t> is the method used to navigate to the location (either "push" or "go"). For location groups, this is almost always "go". </a:t>
            </a:r>
          </a:p>
          <a:p>
            <a:pPr lvl="1" eaLnBrk="1" hangingPunct="1"/>
            <a:r>
              <a:rPr lang="en-US" i="1" smtClean="0"/>
              <a:t>objectList</a:t>
            </a:r>
            <a:r>
              <a:rPr lang="en-US" smtClean="0"/>
              <a:t> is a comma-delimited list of zero to many objects. This list must match the number of objects and the type which are expected by the location entry point.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4922F71C-57C1-43B9-B724-C156FA651E8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E8DEFF8-E8E5-4950-8678-3B9066B9E250}"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Pages are the most common location. Ultimately, the "groups" inside location groups are groups of pages. The contents of a location group consist of pages, child location groups, or both. A child location group is simply a sub-group of pages.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6AA15CE2-4676-4010-8352-93A80B95AD1E}"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location ref has a location attribute which specifies the location which the location ref points to. The location is typically a child location group or a page. If the destination location group or page requires one or more objects, then the location attribute must specify which objects to pass.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CA0AA58-F18C-4DF5-A107-B028CF3DDBFD}"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page is actually very simple, as it typically contains just a screen with panel references to the views to embed within it. However, the rendering of the page in Studio can look somewhat complex, as all the embedded elements are visible in the page.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CA36B1A8-4B68-4918-8577-A70B3F34C114}"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Similar to a location group's canVisit attribute, a user can see links to (and therefore can navigate to) a page only if canVisit evaluates to true.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A2D06244-7C6C-4297-9338-519855A1C5F8}"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canEdit mode for a page evaluates to false, then the page appears only in readonly mode, even if startInEditMode is set to true.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746F629F-2D25-40A4-9B7A-DEB796E807B2}"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327FE110-9579-45C4-83B9-BA9418AE96A9}"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1063CAC9-0980-441B-9444-A35F833591F7}"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987E8C47-816A-43CF-8543-E3FF3FF7A238}"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ln/>
        </p:spPr>
        <p:txBody>
          <a:bodyPr/>
          <a:lstStyle/>
          <a:p>
            <a:pPr marL="166688" indent="-166688" eaLnBrk="1" hangingPunct="1">
              <a:defRPr/>
            </a:pPr>
            <a:r>
              <a:rPr lang="en-US" b="1" dirty="0" smtClean="0"/>
              <a:t>Answers</a:t>
            </a:r>
            <a:endParaRPr lang="en-US" dirty="0" smtClean="0"/>
          </a:p>
          <a:p>
            <a:pPr marL="228600" indent="-228600" eaLnBrk="1" hangingPunct="1">
              <a:buFont typeface="+mj-lt"/>
              <a:buAutoNum type="arabicPeriod"/>
              <a:defRPr/>
            </a:pPr>
            <a:r>
              <a:rPr lang="en-US" dirty="0" smtClean="0"/>
              <a:t>Answers:</a:t>
            </a:r>
          </a:p>
          <a:p>
            <a:pPr marL="571500" lvl="1" indent="-228600" eaLnBrk="1" hangingPunct="1">
              <a:buFont typeface="+mj-lt"/>
              <a:buAutoNum type="alphaLcParenR"/>
              <a:defRPr/>
            </a:pPr>
            <a:r>
              <a:rPr lang="en-US" dirty="0" smtClean="0"/>
              <a:t>The contents of the screen area changes. </a:t>
            </a:r>
          </a:p>
          <a:p>
            <a:pPr marL="571500" lvl="1" indent="-228600" eaLnBrk="1" hangingPunct="1">
              <a:buFont typeface="+mj-lt"/>
              <a:buAutoNum type="alphaLcParenR"/>
              <a:defRPr/>
            </a:pPr>
            <a:r>
              <a:rPr lang="en-US" dirty="0" smtClean="0"/>
              <a:t>The menu links, menu actions, and info bar remain the same.</a:t>
            </a:r>
          </a:p>
          <a:p>
            <a:pPr marL="228600" indent="-228600" eaLnBrk="1" hangingPunct="1">
              <a:buFont typeface="+mj-lt"/>
              <a:buAutoNum type="arabicPeriod"/>
              <a:defRPr/>
            </a:pPr>
            <a:r>
              <a:rPr lang="en-US" dirty="0" smtClean="0"/>
              <a:t>A child location group or a page.</a:t>
            </a:r>
          </a:p>
          <a:p>
            <a:pPr marL="228600" indent="-228600" eaLnBrk="1" hangingPunct="1">
              <a:buFont typeface="+mj-lt"/>
              <a:buAutoNum type="arabicPeriod"/>
              <a:defRPr/>
            </a:pPr>
            <a:r>
              <a:rPr lang="en-US" dirty="0" smtClean="0"/>
              <a:t>When a location group's </a:t>
            </a:r>
            <a:r>
              <a:rPr lang="en-US" dirty="0" err="1" smtClean="0"/>
              <a:t>canVisit</a:t>
            </a:r>
            <a:r>
              <a:rPr lang="en-US" dirty="0" smtClean="0"/>
              <a:t> attribute is false, the location group is not rendered in the user interface. For example, if the location group appears on a tab, the tab is not rendered at all.</a:t>
            </a:r>
          </a:p>
          <a:p>
            <a:pPr marL="228600" indent="-228600" eaLnBrk="1" hangingPunct="1">
              <a:buFont typeface="+mj-lt"/>
              <a:buAutoNum type="arabicPeriod"/>
              <a:defRPr/>
            </a:pPr>
            <a:r>
              <a:rPr lang="en-US" dirty="0" smtClean="0"/>
              <a:t>The Entry Points tab. This identifies the "navigation name" of the location group as well as any objects needed when navigating to it.</a:t>
            </a:r>
          </a:p>
          <a:p>
            <a:pPr marL="166688" indent="-166688" eaLnBrk="1" hangingPunct="1">
              <a:defRPr/>
            </a:pP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pyright"/>
          <p:cNvSpPr>
            <a:spLocks noGrp="1" noChangeArrowheads="1"/>
          </p:cNvSpPr>
          <p:nvPr>
            <p:ph type="sldNum" sz="quarter" idx="5"/>
          </p:nvPr>
        </p:nvSpPr>
        <p:spPr/>
        <p:txBody>
          <a:bodyPr/>
          <a:lstStyle/>
          <a:p>
            <a:pPr>
              <a:buClr>
                <a:prstClr val="black"/>
              </a:buClr>
              <a:defRPr/>
            </a:pPr>
            <a:r>
              <a:rPr lang="en-US" altLang="en-US" dirty="0"/>
              <a:t>	Notices - </a:t>
            </a:r>
            <a:fld id="{06D6E44C-E9CF-412A-9CAF-ED046A8DA7BA}" type="slidenum">
              <a:rPr lang="en-US" altLang="en-US"/>
              <a:pPr>
                <a:buClr>
                  <a:prstClr val="black"/>
                </a:buClr>
                <a:defRPr/>
              </a:pPr>
              <a:t>32</a:t>
            </a:fld>
            <a:endParaRPr lang="en-US" altLang="en-US" dirty="0"/>
          </a:p>
        </p:txBody>
      </p:sp>
      <p:sp>
        <p:nvSpPr>
          <p:cNvPr id="5123" name="SectionName"/>
          <p:cNvSpPr>
            <a:spLocks noGrp="1" noChangeArrowheads="1"/>
          </p:cNvSpPr>
          <p:nvPr>
            <p:ph type="hdr" sz="quarter"/>
          </p:nvPr>
        </p:nvSpPr>
        <p:spPr/>
        <p:txBody>
          <a:bodyPr/>
          <a:lstStyle/>
          <a:p>
            <a:pPr>
              <a:buClr>
                <a:prstClr val="black"/>
              </a:buClr>
              <a:defRPr/>
            </a:pPr>
            <a:r>
              <a:rPr lang="en-US" altLang="en-US"/>
              <a:t>	</a:t>
            </a:r>
            <a:endParaRPr lang="en-US"/>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ACB117A9-CA32-4AB6-8061-0C51E49DBA6C}"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Locations are used primarily to provide a hierarchical organization of the interface elements, and to assist with navigation.</a:t>
            </a:r>
          </a:p>
          <a:p>
            <a:pPr eaLnBrk="1" hangingPunct="1"/>
            <a:r>
              <a:rPr lang="en-US" dirty="0" smtClean="0"/>
              <a:t>You can define the following types of locations:</a:t>
            </a:r>
          </a:p>
          <a:p>
            <a:pPr marL="171450" indent="-171450" eaLnBrk="1" hangingPunct="1">
              <a:buFont typeface="Arial" pitchFamily="34" charset="0"/>
              <a:buChar char="•"/>
            </a:pPr>
            <a:r>
              <a:rPr lang="en-US" b="1" dirty="0" smtClean="0"/>
              <a:t>Page - </a:t>
            </a:r>
            <a:r>
              <a:rPr lang="en-US" dirty="0" smtClean="0"/>
              <a:t>Location with exactly one screen. The majority of locations defined in PolicyCenter are wizards.</a:t>
            </a:r>
          </a:p>
          <a:p>
            <a:pPr marL="171450" indent="-171450" eaLnBrk="1" hangingPunct="1">
              <a:buFont typeface="Arial" pitchFamily="34" charset="0"/>
              <a:buChar char="•"/>
            </a:pPr>
            <a:r>
              <a:rPr lang="en-US" b="1" dirty="0" smtClean="0"/>
              <a:t>Wizard - </a:t>
            </a:r>
            <a:r>
              <a:rPr lang="en-US" dirty="0" smtClean="0"/>
              <a:t>A location with one or more screens, in which only one screen is active at a time. </a:t>
            </a:r>
          </a:p>
          <a:p>
            <a:pPr marL="171450" indent="-171450" eaLnBrk="1" hangingPunct="1">
              <a:buFont typeface="Arial" pitchFamily="34" charset="0"/>
              <a:buChar char="•"/>
            </a:pPr>
            <a:r>
              <a:rPr lang="en-US" b="1" dirty="0" smtClean="0"/>
              <a:t>Worksheet – </a:t>
            </a:r>
            <a:r>
              <a:rPr lang="en-US" dirty="0" smtClean="0"/>
              <a:t>A page that can be shown in the workspace, the bottom panel of the web interface. The main advantage of worksheets is that they can be viewed at the same time as regular pages. This makes them appropriate for certain kinds of detail pages such as creating a new note. </a:t>
            </a:r>
          </a:p>
          <a:p>
            <a:pPr marL="171450" indent="-171450" eaLnBrk="1" hangingPunct="1">
              <a:buFont typeface="Arial" pitchFamily="34" charset="0"/>
              <a:buChar char="•"/>
            </a:pPr>
            <a:r>
              <a:rPr lang="en-US" b="1" dirty="0" smtClean="0"/>
              <a:t>Popup - </a:t>
            </a:r>
            <a:r>
              <a:rPr lang="en-US" dirty="0" smtClean="0"/>
              <a:t>A page that appears on top of another page, and that returns a value to its invoking page. Popups allow users to perform an interim action without leaving the context of the original task. For example, a page that requires the user to specify a contact person could provide a popup to search for the contact. After the popup closes, PolicyCenter returns the contact to the invoking page. </a:t>
            </a:r>
          </a:p>
          <a:p>
            <a:pPr marL="171450" indent="-171450" eaLnBrk="1" hangingPunct="1">
              <a:buFont typeface="Arial" pitchFamily="34" charset="0"/>
              <a:buChar char="•"/>
            </a:pPr>
            <a:r>
              <a:rPr lang="en-US" b="1" dirty="0" smtClean="0"/>
              <a:t>Forward - </a:t>
            </a:r>
            <a:r>
              <a:rPr lang="en-US" dirty="0" smtClean="0"/>
              <a:t>A location with zero screens. Since it has no screens, it has no visual content, and so a Forward must immediately forward the user to some other location. Forwards are useful as placeholders and for indirect navigation. For example, you might want to link to the generic Desktop location. This would then forward the user directly to the specific Desktop page (for example, </a:t>
            </a:r>
            <a:r>
              <a:rPr lang="en-US" i="1" dirty="0" smtClean="0"/>
              <a:t>Desktop Activities</a:t>
            </a:r>
            <a:r>
              <a:rPr lang="en-US" dirty="0" smtClean="0"/>
              <a:t>) most appropriate for that kind of user.</a:t>
            </a:r>
          </a:p>
          <a:p>
            <a:pPr marL="171450" indent="-171450" eaLnBrk="1" hangingPunct="1">
              <a:buFont typeface="Arial" pitchFamily="34" charset="0"/>
              <a:buChar char="•"/>
            </a:pPr>
            <a:r>
              <a:rPr lang="en-US" b="1" dirty="0" smtClean="0"/>
              <a:t>Location Group - </a:t>
            </a:r>
            <a:r>
              <a:rPr lang="en-US" dirty="0" smtClean="0"/>
              <a:t>A collection of locations. Typically a location group is used to provide the structure and navigation for a group of related pages. PolicyCenter can automatically display the appropriate menus and other interface elements that allow users to navigate among these pages.</a:t>
            </a:r>
          </a:p>
          <a:p>
            <a:pPr marL="171450" indent="-171450" eaLnBrk="1" hangingPunct="1">
              <a:buFont typeface="Arial" pitchFamily="34" charset="0"/>
              <a:buChar char="•"/>
            </a:pPr>
            <a:endParaRPr lang="en-US" dirty="0" smtClean="0"/>
          </a:p>
          <a:p>
            <a:pPr eaLnBrk="1" hangingPunct="1"/>
            <a:endParaRPr lang="en-US" dirty="0" smtClean="0">
              <a:solidFill>
                <a:schemeClr val="bg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C896C83-4324-4F2F-801F-C7847449377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xfrm>
            <a:off x="715963" y="630238"/>
            <a:ext cx="5432425" cy="4073525"/>
          </a:xfrm>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t>
            </a:r>
            <a:r>
              <a:rPr lang="en-US" b="1" smtClean="0"/>
              <a:t>menu links</a:t>
            </a:r>
            <a:r>
              <a:rPr lang="en-US" smtClean="0"/>
              <a:t> are the set of clickable labels in the side bar (such as "Summary" or “Contacts").</a:t>
            </a:r>
          </a:p>
          <a:p>
            <a:pPr eaLnBrk="1" hangingPunct="1"/>
            <a:r>
              <a:rPr lang="en-US" smtClean="0"/>
              <a:t>The </a:t>
            </a:r>
            <a:r>
              <a:rPr lang="en-US" b="1" smtClean="0"/>
              <a:t>info bar</a:t>
            </a:r>
            <a:r>
              <a:rPr lang="en-US" smtClean="0"/>
              <a:t> is the set of widgets that appear below the tabs but above the screen area. (In other words, they are the widgets in the horizontal gray strip just above the "Summary" label.) Some location groups do not have info bars, in which case the gray strip is not visible.</a:t>
            </a:r>
          </a:p>
          <a:p>
            <a:pPr eaLnBrk="1" hangingPunct="1"/>
            <a:r>
              <a:rPr lang="en-US" smtClean="0"/>
              <a:t>The </a:t>
            </a:r>
            <a:r>
              <a:rPr lang="en-US" b="1" smtClean="0"/>
              <a:t>menu actions</a:t>
            </a:r>
            <a:r>
              <a:rPr lang="en-US" smtClean="0"/>
              <a:t> are collapsed inside the Actions menu.</a:t>
            </a:r>
          </a:p>
          <a:p>
            <a:pPr eaLnBrk="1" hangingPunct="1"/>
            <a:r>
              <a:rPr lang="en-US" smtClean="0"/>
              <a:t>As the user navigates between locations in a location group, the menu links, menu actions, and info bar remain the same.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85859FBE-78D2-4D49-93FE-C1F0A85F8E84}"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xfrm>
            <a:off x="715963" y="630238"/>
            <a:ext cx="5432425" cy="4073525"/>
          </a:xfrm>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navigate from one location within the location group to another location within that same group, the contents of the screen area changes. However, the menu links, menu actions, and info bar remain the same.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4C9A008C-94B7-486F-92F3-EED3C850B9E3}"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xfrm>
            <a:off x="715963" y="630238"/>
            <a:ext cx="5432425" cy="4073525"/>
          </a:xfrm>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Pages are the most common location.</a:t>
            </a:r>
          </a:p>
          <a:p>
            <a:pPr eaLnBrk="1" hangingPunct="1"/>
            <a:r>
              <a:rPr lang="en-US" smtClean="0"/>
              <a:t>Ultimately, the "groups" inside location groups are groups of pages. The contents of a location group consist of pages, child location groups, or both. A child location group is simply a sub-group of pages.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20E1A4DD-245B-4F24-BBE5-D664A85CC5E9}"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click on a link, you “navigate” to another location specified by the link. The following types of navigation elements can be defined:</a:t>
            </a:r>
          </a:p>
          <a:p>
            <a:pPr marL="171450" indent="-171450" eaLnBrk="1" hangingPunct="1">
              <a:buFont typeface="Arial" pitchFamily="34" charset="0"/>
              <a:buChar char="•"/>
            </a:pPr>
            <a:r>
              <a:rPr lang="en-US" b="1" dirty="0" smtClean="0"/>
              <a:t>Tab bar -</a:t>
            </a:r>
            <a:r>
              <a:rPr lang="en-US" dirty="0" smtClean="0"/>
              <a:t> Set of tabs that run across the top of the application.</a:t>
            </a:r>
          </a:p>
          <a:p>
            <a:pPr marL="171450" indent="-171450" eaLnBrk="1" hangingPunct="1">
              <a:buFont typeface="Arial" pitchFamily="34" charset="0"/>
              <a:buChar char="•"/>
            </a:pPr>
            <a:r>
              <a:rPr lang="en-US" b="1" dirty="0" smtClean="0"/>
              <a:t>Tab - </a:t>
            </a:r>
            <a:r>
              <a:rPr lang="en-US" dirty="0" smtClean="0"/>
              <a:t>Items in the tab bar that navigate to particular locations or show a drop-down list menu.</a:t>
            </a:r>
          </a:p>
          <a:p>
            <a:pPr marL="171450" indent="-171450" eaLnBrk="1" hangingPunct="1">
              <a:buFont typeface="Arial" pitchFamily="34" charset="0"/>
              <a:buChar char="•"/>
            </a:pPr>
            <a:r>
              <a:rPr lang="en-US" b="1" dirty="0" smtClean="0"/>
              <a:t>Tab menu items - </a:t>
            </a:r>
            <a:r>
              <a:rPr lang="en-US" dirty="0" smtClean="0"/>
              <a:t>Set of links shown in the drop-down list menu of a tab.</a:t>
            </a:r>
          </a:p>
          <a:p>
            <a:pPr marL="171450" indent="-171450" eaLnBrk="1" hangingPunct="1">
              <a:buFont typeface="Arial" pitchFamily="34" charset="0"/>
              <a:buChar char="•"/>
            </a:pPr>
            <a:r>
              <a:rPr lang="en-US" b="1" dirty="0" smtClean="0"/>
              <a:t>Menu link - </a:t>
            </a:r>
            <a:r>
              <a:rPr lang="en-US" dirty="0" smtClean="0"/>
              <a:t>Links in the sidebar that take you to other locations, typically within the context of the current tab.</a:t>
            </a:r>
          </a:p>
          <a:p>
            <a:pPr marL="171450" indent="-171450" eaLnBrk="1" hangingPunct="1">
              <a:buFont typeface="Arial" pitchFamily="34" charset="0"/>
              <a:buChar char="•"/>
            </a:pPr>
            <a:r>
              <a:rPr lang="en-US" b="1" dirty="0" smtClean="0"/>
              <a:t>Menu action - </a:t>
            </a:r>
            <a:r>
              <a:rPr lang="en-US" dirty="0" smtClean="0"/>
              <a:t>Links under the </a:t>
            </a:r>
            <a:r>
              <a:rPr lang="en-US" b="1" dirty="0" smtClean="0"/>
              <a:t>Actions </a:t>
            </a:r>
            <a:r>
              <a:rPr lang="en-US" dirty="0" smtClean="0"/>
              <a:t>menu in the sidebar that perform actions that are typically related to what you can do on the current tab.</a:t>
            </a:r>
          </a:p>
          <a:p>
            <a:pPr marL="171450" indent="-171450" eaLnBrk="1" hangingPunct="1">
              <a:buFont typeface="Arial" pitchFamily="34" charset="0"/>
              <a:buChar cha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Location Groups and Pages - </a:t>
            </a:r>
            <a:fld id="{4D8C7DAD-787C-40EF-9475-02743938DF12}"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5830312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263271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7475607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072085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7207885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601463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7259073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330095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4052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9311360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5995260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8020561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7997213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0057879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8917877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974417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5705559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986014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1505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7274543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26947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367223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F181B8BF-4AAC-4CD4-A68A-FA9C0EF74DE0}"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1B86CEF6-80E9-4217-A2A5-2A915478724F}"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907608056"/>
      </p:ext>
    </p:extLst>
  </p:cSld>
  <p:clrMap bg1="dk2" tx1="lt1" bg2="dk1"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r>
              <a:rPr lang="en-US" smtClean="0"/>
              <a:t>Configuring Location Groups and Pages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08 </a:t>
            </a:r>
            <a:r>
              <a:rPr lang="en-US" dirty="0" smtClean="0"/>
              <a:t>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Location ref can point to a page</a:t>
            </a:r>
          </a:p>
        </p:txBody>
      </p:sp>
      <p:sp>
        <p:nvSpPr>
          <p:cNvPr id="12291" name="Rectangle 16"/>
          <p:cNvSpPr>
            <a:spLocks noGrp="1" noChangeArrowheads="1"/>
          </p:cNvSpPr>
          <p:nvPr>
            <p:ph idx="1"/>
          </p:nvPr>
        </p:nvSpPr>
        <p:spPr/>
        <p:txBody>
          <a:bodyPr/>
          <a:lstStyle/>
          <a:p>
            <a:pPr>
              <a:buFont typeface="Arial" charset="0"/>
              <a:buChar char="•"/>
            </a:pPr>
            <a:r>
              <a:rPr lang="en-US" smtClean="0"/>
              <a:t>Menu link location ref (in sidebar) pointing to a page</a:t>
            </a:r>
          </a:p>
          <a:p>
            <a:pPr>
              <a:buFont typeface="Arial" charset="0"/>
              <a:buChar char="•"/>
            </a:pPr>
            <a:endParaRPr lang="en-US"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576388"/>
            <a:ext cx="8151813" cy="3705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3" name="Line 15"/>
          <p:cNvSpPr>
            <a:spLocks noChangeShapeType="1"/>
          </p:cNvSpPr>
          <p:nvPr/>
        </p:nvSpPr>
        <p:spPr bwMode="auto">
          <a:xfrm flipV="1">
            <a:off x="1755399" y="1838227"/>
            <a:ext cx="676716" cy="1427997"/>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2294" name="Rectangle 7"/>
          <p:cNvSpPr>
            <a:spLocks noChangeArrowheads="1"/>
          </p:cNvSpPr>
          <p:nvPr/>
        </p:nvSpPr>
        <p:spPr bwMode="auto">
          <a:xfrm>
            <a:off x="2432116" y="1576388"/>
            <a:ext cx="6214998" cy="370522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1"/>
          <p:cNvSpPr>
            <a:spLocks noChangeArrowheads="1"/>
          </p:cNvSpPr>
          <p:nvPr/>
        </p:nvSpPr>
        <p:spPr bwMode="auto">
          <a:xfrm>
            <a:off x="625475" y="2233613"/>
            <a:ext cx="7947025" cy="4084637"/>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5" name="Rectangle 2"/>
          <p:cNvSpPr>
            <a:spLocks noGrp="1" noChangeArrowheads="1"/>
          </p:cNvSpPr>
          <p:nvPr>
            <p:ph type="title"/>
          </p:nvPr>
        </p:nvSpPr>
        <p:spPr/>
        <p:txBody>
          <a:bodyPr/>
          <a:lstStyle/>
          <a:p>
            <a:r>
              <a:rPr lang="en-US" smtClean="0"/>
              <a:t>Architecture of a location group</a:t>
            </a:r>
          </a:p>
        </p:txBody>
      </p:sp>
      <p:sp>
        <p:nvSpPr>
          <p:cNvPr id="13316" name="Text Box 3"/>
          <p:cNvSpPr txBox="1">
            <a:spLocks noChangeArrowheads="1"/>
          </p:cNvSpPr>
          <p:nvPr/>
        </p:nvSpPr>
        <p:spPr bwMode="auto">
          <a:xfrm>
            <a:off x="823913" y="2690813"/>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7" name="Group 4"/>
          <p:cNvGrpSpPr>
            <a:grpSpLocks/>
          </p:cNvGrpSpPr>
          <p:nvPr/>
        </p:nvGrpSpPr>
        <p:grpSpPr bwMode="auto">
          <a:xfrm>
            <a:off x="2974975" y="2662238"/>
            <a:ext cx="942975" cy="1128712"/>
            <a:chOff x="1935" y="1152"/>
            <a:chExt cx="594" cy="711"/>
          </a:xfrm>
        </p:grpSpPr>
        <p:sp>
          <p:nvSpPr>
            <p:cNvPr id="13376" name="Text Box 5"/>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3377" name="Group 6"/>
            <p:cNvGrpSpPr>
              <a:grpSpLocks/>
            </p:cNvGrpSpPr>
            <p:nvPr/>
          </p:nvGrpSpPr>
          <p:grpSpPr bwMode="auto">
            <a:xfrm>
              <a:off x="1988" y="1359"/>
              <a:ext cx="499" cy="460"/>
              <a:chOff x="2307" y="1036"/>
              <a:chExt cx="1397" cy="1290"/>
            </a:xfrm>
          </p:grpSpPr>
          <p:sp>
            <p:nvSpPr>
              <p:cNvPr id="13380" name="Freeform 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1" name="Rectangle 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2" name="Freeform 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3" name="Freeform 1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4" name="Freeform 1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5" name="Freeform 1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6" name="Freeform 1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7" name="Freeform 1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8" name="Freeform 1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89" name="Freeform 1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78" name="Text Box 17"/>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3379" name="Rectangle 18"/>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18" name="Text Box 22"/>
          <p:cNvSpPr txBox="1">
            <a:spLocks noChangeArrowheads="1"/>
          </p:cNvSpPr>
          <p:nvPr/>
        </p:nvSpPr>
        <p:spPr bwMode="auto">
          <a:xfrm>
            <a:off x="823913" y="421163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3319" name="Group 23"/>
          <p:cNvGrpSpPr>
            <a:grpSpLocks/>
          </p:cNvGrpSpPr>
          <p:nvPr/>
        </p:nvGrpSpPr>
        <p:grpSpPr bwMode="auto">
          <a:xfrm>
            <a:off x="5768960" y="4375096"/>
            <a:ext cx="795338" cy="951995"/>
            <a:chOff x="1935" y="1152"/>
            <a:chExt cx="594" cy="711"/>
          </a:xfrm>
        </p:grpSpPr>
        <p:sp>
          <p:nvSpPr>
            <p:cNvPr id="13362" name="Text Box 24"/>
            <p:cNvSpPr txBox="1">
              <a:spLocks noChangeArrowheads="1"/>
            </p:cNvSpPr>
            <p:nvPr/>
          </p:nvSpPr>
          <p:spPr bwMode="auto">
            <a:xfrm>
              <a:off x="2022" y="1176"/>
              <a:ext cx="4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rPr>
                <a:t>Page</a:t>
              </a:r>
            </a:p>
          </p:txBody>
        </p:sp>
        <p:grpSp>
          <p:nvGrpSpPr>
            <p:cNvPr id="13363" name="Group 25"/>
            <p:cNvGrpSpPr>
              <a:grpSpLocks/>
            </p:cNvGrpSpPr>
            <p:nvPr/>
          </p:nvGrpSpPr>
          <p:grpSpPr bwMode="auto">
            <a:xfrm>
              <a:off x="1988" y="1359"/>
              <a:ext cx="499" cy="460"/>
              <a:chOff x="2307" y="1036"/>
              <a:chExt cx="1397" cy="1290"/>
            </a:xfrm>
          </p:grpSpPr>
          <p:sp>
            <p:nvSpPr>
              <p:cNvPr id="13366" name="Freeform 2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7" name="Rectangle 2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8" name="Freeform 28"/>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9" name="Freeform 29"/>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0" name="Freeform 30"/>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1" name="Freeform 31"/>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2" name="Freeform 32"/>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3" name="Freeform 33"/>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4" name="Freeform 34"/>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75" name="Freeform 35"/>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364" name="Text Box 36"/>
            <p:cNvSpPr txBox="1">
              <a:spLocks noChangeArrowheads="1"/>
            </p:cNvSpPr>
            <p:nvPr/>
          </p:nvSpPr>
          <p:spPr bwMode="auto">
            <a:xfrm>
              <a:off x="1983" y="1488"/>
              <a:ext cx="53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screen</a:t>
              </a:r>
            </a:p>
          </p:txBody>
        </p:sp>
        <p:sp>
          <p:nvSpPr>
            <p:cNvPr id="13365" name="Rectangle 37"/>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3320" name="Text Box 38"/>
          <p:cNvSpPr txBox="1">
            <a:spLocks noChangeArrowheads="1"/>
          </p:cNvSpPr>
          <p:nvPr/>
        </p:nvSpPr>
        <p:spPr bwMode="auto">
          <a:xfrm>
            <a:off x="3635740" y="473233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dirty="0">
                <a:solidFill>
                  <a:schemeClr val="bg1"/>
                </a:solidFill>
              </a:rPr>
              <a:t>Location Ref</a:t>
            </a:r>
          </a:p>
        </p:txBody>
      </p:sp>
      <p:sp>
        <p:nvSpPr>
          <p:cNvPr id="13321" name="Text Box 39"/>
          <p:cNvSpPr txBox="1">
            <a:spLocks noChangeArrowheads="1"/>
          </p:cNvSpPr>
          <p:nvPr/>
        </p:nvSpPr>
        <p:spPr bwMode="auto">
          <a:xfrm>
            <a:off x="3635740" y="5273196"/>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sp>
        <p:nvSpPr>
          <p:cNvPr id="13323" name="Rectangle 72"/>
          <p:cNvSpPr>
            <a:spLocks noChangeArrowheads="1"/>
          </p:cNvSpPr>
          <p:nvPr/>
        </p:nvSpPr>
        <p:spPr bwMode="auto">
          <a:xfrm>
            <a:off x="3455988" y="4300538"/>
            <a:ext cx="4991100" cy="1835150"/>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4" name="Line 74"/>
          <p:cNvSpPr>
            <a:spLocks noChangeShapeType="1"/>
          </p:cNvSpPr>
          <p:nvPr/>
        </p:nvSpPr>
        <p:spPr bwMode="auto">
          <a:xfrm>
            <a:off x="2474913" y="2847975"/>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5" name="Line 75"/>
          <p:cNvSpPr>
            <a:spLocks noChangeShapeType="1"/>
          </p:cNvSpPr>
          <p:nvPr/>
        </p:nvSpPr>
        <p:spPr bwMode="auto">
          <a:xfrm>
            <a:off x="2474913" y="4364038"/>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26" name="Line 76"/>
          <p:cNvSpPr>
            <a:spLocks noChangeShapeType="1"/>
          </p:cNvSpPr>
          <p:nvPr/>
        </p:nvSpPr>
        <p:spPr bwMode="auto">
          <a:xfrm>
            <a:off x="5296187" y="4967288"/>
            <a:ext cx="42223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3327" name="Group 88"/>
          <p:cNvGrpSpPr>
            <a:grpSpLocks/>
          </p:cNvGrpSpPr>
          <p:nvPr/>
        </p:nvGrpSpPr>
        <p:grpSpPr bwMode="auto">
          <a:xfrm>
            <a:off x="708025" y="942975"/>
            <a:ext cx="1311275" cy="439738"/>
            <a:chOff x="483" y="609"/>
            <a:chExt cx="826" cy="277"/>
          </a:xfrm>
        </p:grpSpPr>
        <p:sp>
          <p:nvSpPr>
            <p:cNvPr id="13346" name="Text Box 89"/>
            <p:cNvSpPr txBox="1">
              <a:spLocks noChangeArrowheads="1"/>
            </p:cNvSpPr>
            <p:nvPr/>
          </p:nvSpPr>
          <p:spPr bwMode="auto">
            <a:xfrm>
              <a:off x="496" y="636"/>
              <a:ext cx="81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b="0">
                  <a:solidFill>
                    <a:schemeClr val="bg1"/>
                  </a:solidFill>
                </a:rPr>
                <a:t>Tab</a:t>
              </a:r>
            </a:p>
          </p:txBody>
        </p:sp>
        <p:sp>
          <p:nvSpPr>
            <p:cNvPr id="13347" name="Freeform 90"/>
            <p:cNvSpPr>
              <a:spLocks/>
            </p:cNvSpPr>
            <p:nvPr/>
          </p:nvSpPr>
          <p:spPr bwMode="auto">
            <a:xfrm>
              <a:off x="483" y="609"/>
              <a:ext cx="813" cy="277"/>
            </a:xfrm>
            <a:custGeom>
              <a:avLst/>
              <a:gdLst>
                <a:gd name="T0" fmla="*/ 0 w 591"/>
                <a:gd name="T1" fmla="*/ 999 h 201"/>
                <a:gd name="T2" fmla="*/ 604 w 591"/>
                <a:gd name="T3" fmla="*/ 999 h 201"/>
                <a:gd name="T4" fmla="*/ 604 w 591"/>
                <a:gd name="T5" fmla="*/ 0 h 201"/>
                <a:gd name="T6" fmla="*/ 2348 w 591"/>
                <a:gd name="T7" fmla="*/ 0 h 201"/>
                <a:gd name="T8" fmla="*/ 2348 w 591"/>
                <a:gd name="T9" fmla="*/ 984 h 201"/>
                <a:gd name="T10" fmla="*/ 2911 w 591"/>
                <a:gd name="T11" fmla="*/ 984 h 201"/>
                <a:gd name="T12" fmla="*/ 0 60000 65536"/>
                <a:gd name="T13" fmla="*/ 0 60000 65536"/>
                <a:gd name="T14" fmla="*/ 0 60000 65536"/>
                <a:gd name="T15" fmla="*/ 0 60000 65536"/>
                <a:gd name="T16" fmla="*/ 0 60000 65536"/>
                <a:gd name="T17" fmla="*/ 0 60000 65536"/>
                <a:gd name="T18" fmla="*/ 0 w 591"/>
                <a:gd name="T19" fmla="*/ 0 h 201"/>
                <a:gd name="T20" fmla="*/ 591 w 591"/>
                <a:gd name="T21" fmla="*/ 201 h 201"/>
              </a:gdLst>
              <a:ahLst/>
              <a:cxnLst>
                <a:cxn ang="T12">
                  <a:pos x="T0" y="T1"/>
                </a:cxn>
                <a:cxn ang="T13">
                  <a:pos x="T2" y="T3"/>
                </a:cxn>
                <a:cxn ang="T14">
                  <a:pos x="T4" y="T5"/>
                </a:cxn>
                <a:cxn ang="T15">
                  <a:pos x="T6" y="T7"/>
                </a:cxn>
                <a:cxn ang="T16">
                  <a:pos x="T8" y="T9"/>
                </a:cxn>
                <a:cxn ang="T17">
                  <a:pos x="T10" y="T11"/>
                </a:cxn>
              </a:cxnLst>
              <a:rect l="T18" t="T19" r="T20" b="T21"/>
              <a:pathLst>
                <a:path w="591" h="201">
                  <a:moveTo>
                    <a:pt x="0" y="201"/>
                  </a:moveTo>
                  <a:cubicBezTo>
                    <a:pt x="41" y="201"/>
                    <a:pt x="82" y="201"/>
                    <a:pt x="123" y="201"/>
                  </a:cubicBezTo>
                  <a:lnTo>
                    <a:pt x="123" y="0"/>
                  </a:lnTo>
                  <a:lnTo>
                    <a:pt x="477" y="0"/>
                  </a:lnTo>
                  <a:lnTo>
                    <a:pt x="477" y="198"/>
                  </a:lnTo>
                  <a:lnTo>
                    <a:pt x="591" y="198"/>
                  </a:ln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28" name="Group 91"/>
          <p:cNvGrpSpPr>
            <a:grpSpLocks/>
          </p:cNvGrpSpPr>
          <p:nvPr/>
        </p:nvGrpSpPr>
        <p:grpSpPr bwMode="auto">
          <a:xfrm>
            <a:off x="476250" y="1803400"/>
            <a:ext cx="1658938" cy="765175"/>
            <a:chOff x="300" y="986"/>
            <a:chExt cx="1045" cy="482"/>
          </a:xfrm>
        </p:grpSpPr>
        <p:sp>
          <p:nvSpPr>
            <p:cNvPr id="13338" name="Rectangle 82"/>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3339" name="Freeform 80"/>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3340" name="Text Box 81"/>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3341" name="Rectangle 83"/>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2" name="Line 84"/>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3" name="Line 85"/>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4" name="Line 86"/>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5" name="Line 87"/>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3329" name="Line 92"/>
          <p:cNvSpPr>
            <a:spLocks noChangeShapeType="1"/>
          </p:cNvSpPr>
          <p:nvPr/>
        </p:nvSpPr>
        <p:spPr bwMode="auto">
          <a:xfrm>
            <a:off x="1395413" y="1377950"/>
            <a:ext cx="0" cy="388938"/>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0" name="Group 99"/>
          <p:cNvGrpSpPr>
            <a:grpSpLocks/>
          </p:cNvGrpSpPr>
          <p:nvPr/>
        </p:nvGrpSpPr>
        <p:grpSpPr bwMode="auto">
          <a:xfrm>
            <a:off x="2736850" y="3954463"/>
            <a:ext cx="1504950" cy="644525"/>
            <a:chOff x="4410" y="543"/>
            <a:chExt cx="948" cy="406"/>
          </a:xfrm>
        </p:grpSpPr>
        <p:sp>
          <p:nvSpPr>
            <p:cNvPr id="13332" name="Rectangle 93"/>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3333" name="Text Box 94"/>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3334" name="Rectangle 95"/>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3335" name="Line 96"/>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6" name="Line 97"/>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337" name="Line 98"/>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31" name="Line 100"/>
          <p:cNvSpPr>
            <a:spLocks noChangeShapeType="1"/>
          </p:cNvSpPr>
          <p:nvPr/>
        </p:nvSpPr>
        <p:spPr bwMode="auto">
          <a:xfrm>
            <a:off x="5296186" y="5401275"/>
            <a:ext cx="1378119"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78" name="Group 23"/>
          <p:cNvGrpSpPr>
            <a:grpSpLocks/>
          </p:cNvGrpSpPr>
          <p:nvPr/>
        </p:nvGrpSpPr>
        <p:grpSpPr bwMode="auto">
          <a:xfrm>
            <a:off x="6674306" y="5076761"/>
            <a:ext cx="795338" cy="951995"/>
            <a:chOff x="1935" y="1152"/>
            <a:chExt cx="594" cy="711"/>
          </a:xfrm>
        </p:grpSpPr>
        <p:sp>
          <p:nvSpPr>
            <p:cNvPr id="79" name="Text Box 24"/>
            <p:cNvSpPr txBox="1">
              <a:spLocks noChangeArrowheads="1"/>
            </p:cNvSpPr>
            <p:nvPr/>
          </p:nvSpPr>
          <p:spPr bwMode="auto">
            <a:xfrm>
              <a:off x="2022" y="1176"/>
              <a:ext cx="4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b="0" dirty="0">
                  <a:solidFill>
                    <a:schemeClr val="bg1"/>
                  </a:solidFill>
                </a:rPr>
                <a:t>Page</a:t>
              </a:r>
            </a:p>
          </p:txBody>
        </p:sp>
        <p:grpSp>
          <p:nvGrpSpPr>
            <p:cNvPr id="80" name="Group 25"/>
            <p:cNvGrpSpPr>
              <a:grpSpLocks/>
            </p:cNvGrpSpPr>
            <p:nvPr/>
          </p:nvGrpSpPr>
          <p:grpSpPr bwMode="auto">
            <a:xfrm>
              <a:off x="1988" y="1359"/>
              <a:ext cx="499" cy="460"/>
              <a:chOff x="2307" y="1036"/>
              <a:chExt cx="1397" cy="1290"/>
            </a:xfrm>
          </p:grpSpPr>
          <p:sp>
            <p:nvSpPr>
              <p:cNvPr id="83" name="Freeform 2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Rectangle 2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 name="Freeform 28"/>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9"/>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30"/>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31"/>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32"/>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33"/>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34"/>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35"/>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81" name="Text Box 36"/>
            <p:cNvSpPr txBox="1">
              <a:spLocks noChangeArrowheads="1"/>
            </p:cNvSpPr>
            <p:nvPr/>
          </p:nvSpPr>
          <p:spPr bwMode="auto">
            <a:xfrm>
              <a:off x="1983" y="1488"/>
              <a:ext cx="53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screen</a:t>
              </a:r>
            </a:p>
          </p:txBody>
        </p:sp>
        <p:sp>
          <p:nvSpPr>
            <p:cNvPr id="82" name="Rectangle 37"/>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Location groups in the base application</a:t>
            </a:r>
          </a:p>
        </p:txBody>
      </p:sp>
      <p:sp>
        <p:nvSpPr>
          <p:cNvPr id="14339" name="Text Box 7"/>
          <p:cNvSpPr txBox="1">
            <a:spLocks noChangeArrowheads="1"/>
          </p:cNvSpPr>
          <p:nvPr/>
        </p:nvSpPr>
        <p:spPr bwMode="auto">
          <a:xfrm>
            <a:off x="357188" y="1181100"/>
            <a:ext cx="177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solidFill>
                  <a:srgbClr val="D33941"/>
                </a:solidFill>
              </a:rPr>
              <a:t>Desktop.pcf</a:t>
            </a:r>
            <a:endParaRPr lang="en-US" dirty="0">
              <a:solidFill>
                <a:srgbClr val="D33941"/>
              </a:solidFill>
            </a:endParaRPr>
          </a:p>
        </p:txBody>
      </p:sp>
      <p:sp>
        <p:nvSpPr>
          <p:cNvPr id="14340" name="Text Box 9"/>
          <p:cNvSpPr txBox="1">
            <a:spLocks noChangeArrowheads="1"/>
          </p:cNvSpPr>
          <p:nvPr/>
        </p:nvSpPr>
        <p:spPr bwMode="auto">
          <a:xfrm>
            <a:off x="2625725" y="1181100"/>
            <a:ext cx="2282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err="1">
                <a:solidFill>
                  <a:srgbClr val="D33941"/>
                </a:solidFill>
              </a:rPr>
              <a:t>PolicySearch.pcf</a:t>
            </a:r>
            <a:r>
              <a:rPr lang="en-US" dirty="0">
                <a:solidFill>
                  <a:srgbClr val="D33941"/>
                </a:solidFill>
              </a:rPr>
              <a:t/>
            </a:r>
            <a:br>
              <a:rPr lang="en-US" dirty="0">
                <a:solidFill>
                  <a:srgbClr val="D33941"/>
                </a:solidFill>
              </a:rPr>
            </a:br>
            <a:r>
              <a:rPr lang="en-US" dirty="0" err="1">
                <a:solidFill>
                  <a:srgbClr val="04628C"/>
                </a:solidFill>
              </a:rPr>
              <a:t>PolicyForward.pcf</a:t>
            </a:r>
            <a:endParaRPr lang="en-US" dirty="0">
              <a:solidFill>
                <a:srgbClr val="04628C"/>
              </a:solidFill>
            </a:endParaRPr>
          </a:p>
        </p:txBody>
      </p:sp>
      <p:sp>
        <p:nvSpPr>
          <p:cNvPr id="14341" name="Text Box 10"/>
          <p:cNvSpPr txBox="1">
            <a:spLocks noChangeArrowheads="1"/>
          </p:cNvSpPr>
          <p:nvPr/>
        </p:nvSpPr>
        <p:spPr bwMode="auto">
          <a:xfrm>
            <a:off x="6229350" y="3738563"/>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Search.pcf</a:t>
            </a:r>
          </a:p>
        </p:txBody>
      </p:sp>
      <p:sp>
        <p:nvSpPr>
          <p:cNvPr id="14342" name="Text Box 12"/>
          <p:cNvSpPr txBox="1">
            <a:spLocks noChangeArrowheads="1"/>
          </p:cNvSpPr>
          <p:nvPr/>
        </p:nvSpPr>
        <p:spPr bwMode="auto">
          <a:xfrm>
            <a:off x="266700" y="3738563"/>
            <a:ext cx="35004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AccountFile.pcf  AccountSearch.pcf</a:t>
            </a:r>
            <a:r>
              <a:rPr lang="en-US"/>
              <a:t/>
            </a:r>
            <a:br>
              <a:rPr lang="en-US"/>
            </a:br>
            <a:r>
              <a:rPr lang="en-US">
                <a:solidFill>
                  <a:srgbClr val="04628C"/>
                </a:solidFill>
              </a:rPr>
              <a:t>AccountForward.pcf</a:t>
            </a:r>
            <a:br>
              <a:rPr lang="en-US">
                <a:solidFill>
                  <a:srgbClr val="04628C"/>
                </a:solidFill>
              </a:rPr>
            </a:br>
            <a:r>
              <a:rPr lang="en-US">
                <a:solidFill>
                  <a:srgbClr val="04628C"/>
                </a:solidFill>
              </a:rPr>
              <a:t>AccountFileForward.pcf</a:t>
            </a:r>
          </a:p>
        </p:txBody>
      </p:sp>
      <p:sp>
        <p:nvSpPr>
          <p:cNvPr id="14343" name="Text Box 15"/>
          <p:cNvSpPr txBox="1">
            <a:spLocks noChangeArrowheads="1"/>
          </p:cNvSpPr>
          <p:nvPr/>
        </p:nvSpPr>
        <p:spPr bwMode="auto">
          <a:xfrm>
            <a:off x="6562725" y="991394"/>
            <a:ext cx="2330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D33941"/>
                </a:solidFill>
              </a:rPr>
              <a:t>Admin.pcf</a:t>
            </a:r>
            <a:endParaRPr lang="en-US" dirty="0">
              <a:solidFill>
                <a:schemeClr val="bg1"/>
              </a:solidFill>
            </a:endParaRPr>
          </a:p>
        </p:txBody>
      </p:sp>
      <p:sp>
        <p:nvSpPr>
          <p:cNvPr id="14344" name="Text Box 26"/>
          <p:cNvSpPr txBox="1">
            <a:spLocks noChangeArrowheads="1"/>
          </p:cNvSpPr>
          <p:nvPr/>
        </p:nvSpPr>
        <p:spPr bwMode="auto">
          <a:xfrm>
            <a:off x="728663" y="5359400"/>
            <a:ext cx="6891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04628C"/>
                </a:solidFill>
              </a:rPr>
              <a:t>Note: Blue indicates forwards to search a location group</a:t>
            </a:r>
          </a:p>
        </p:txBody>
      </p:sp>
      <p:sp>
        <p:nvSpPr>
          <p:cNvPr id="14351" name="Text Box 9"/>
          <p:cNvSpPr txBox="1">
            <a:spLocks noChangeArrowheads="1"/>
          </p:cNvSpPr>
          <p:nvPr/>
        </p:nvSpPr>
        <p:spPr bwMode="auto">
          <a:xfrm>
            <a:off x="3703638" y="3738563"/>
            <a:ext cx="253523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ContactSearch.pcf</a:t>
            </a:r>
            <a:br>
              <a:rPr lang="en-US">
                <a:solidFill>
                  <a:srgbClr val="D33941"/>
                </a:solidFill>
              </a:rPr>
            </a:br>
            <a:r>
              <a:rPr lang="en-US">
                <a:solidFill>
                  <a:srgbClr val="04628C"/>
                </a:solidFill>
              </a:rPr>
              <a:t>ContactForward.pcf</a:t>
            </a:r>
          </a:p>
        </p:txBody>
      </p:sp>
      <p:sp>
        <p:nvSpPr>
          <p:cNvPr id="14348" name="Line 16"/>
          <p:cNvSpPr>
            <a:spLocks noChangeShapeType="1"/>
          </p:cNvSpPr>
          <p:nvPr/>
        </p:nvSpPr>
        <p:spPr bwMode="auto">
          <a:xfrm flipH="1">
            <a:off x="817563" y="1527175"/>
            <a:ext cx="0" cy="132873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9" name="Line 17"/>
          <p:cNvSpPr>
            <a:spLocks noChangeShapeType="1"/>
          </p:cNvSpPr>
          <p:nvPr/>
        </p:nvSpPr>
        <p:spPr bwMode="auto">
          <a:xfrm flipH="1">
            <a:off x="3282749" y="1854200"/>
            <a:ext cx="0" cy="1001713"/>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6" name="Line 20"/>
          <p:cNvSpPr>
            <a:spLocks noChangeShapeType="1"/>
          </p:cNvSpPr>
          <p:nvPr/>
        </p:nvSpPr>
        <p:spPr bwMode="auto">
          <a:xfrm flipV="1">
            <a:off x="2132013" y="3235325"/>
            <a:ext cx="0" cy="48895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4347" name="Line 22"/>
          <p:cNvSpPr>
            <a:spLocks noChangeShapeType="1"/>
          </p:cNvSpPr>
          <p:nvPr/>
        </p:nvSpPr>
        <p:spPr bwMode="auto">
          <a:xfrm flipH="1" flipV="1">
            <a:off x="6508750" y="3281362"/>
            <a:ext cx="0" cy="47307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14352" name="Straight Arrow Connector 18"/>
          <p:cNvCxnSpPr>
            <a:cxnSpLocks noChangeShapeType="1"/>
          </p:cNvCxnSpPr>
          <p:nvPr/>
        </p:nvCxnSpPr>
        <p:spPr bwMode="auto">
          <a:xfrm flipV="1">
            <a:off x="4414837" y="3251199"/>
            <a:ext cx="0" cy="487364"/>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855913"/>
            <a:ext cx="8577566" cy="3794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 name="Text Box 15"/>
          <p:cNvSpPr txBox="1">
            <a:spLocks noChangeArrowheads="1"/>
          </p:cNvSpPr>
          <p:nvPr/>
        </p:nvSpPr>
        <p:spPr bwMode="auto">
          <a:xfrm>
            <a:off x="5073650" y="991394"/>
            <a:ext cx="19272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solidFill>
                  <a:srgbClr val="D33941"/>
                </a:solidFill>
              </a:rPr>
              <a:t>Team.pcf</a:t>
            </a:r>
            <a:r>
              <a:rPr lang="en-US" dirty="0"/>
              <a:t/>
            </a:r>
            <a:br>
              <a:rPr lang="en-US" dirty="0"/>
            </a:br>
            <a:endParaRPr lang="en-US" dirty="0">
              <a:solidFill>
                <a:schemeClr val="bg1"/>
              </a:solidFill>
            </a:endParaRPr>
          </a:p>
        </p:txBody>
      </p:sp>
      <p:sp>
        <p:nvSpPr>
          <p:cNvPr id="5" name="TextBox 4"/>
          <p:cNvSpPr txBox="1"/>
          <p:nvPr/>
        </p:nvSpPr>
        <p:spPr>
          <a:xfrm>
            <a:off x="5198117" y="1333500"/>
            <a:ext cx="3605516" cy="1015663"/>
          </a:xfrm>
          <a:prstGeom prst="rect">
            <a:avLst/>
          </a:prstGeom>
          <a:noFill/>
        </p:spPr>
        <p:txBody>
          <a:bodyPr wrap="square" rtlCol="0">
            <a:spAutoFit/>
          </a:bodyPr>
          <a:lstStyle/>
          <a:p>
            <a:r>
              <a:rPr lang="en-US" dirty="0">
                <a:solidFill>
                  <a:schemeClr val="bg1"/>
                </a:solidFill>
              </a:rPr>
              <a:t>(Visible if user has permission to view </a:t>
            </a:r>
            <a:r>
              <a:rPr lang="en-US" dirty="0" smtClean="0">
                <a:solidFill>
                  <a:schemeClr val="bg1"/>
                </a:solidFill>
              </a:rPr>
              <a:t>team or admin screen resp.)</a:t>
            </a:r>
            <a:endParaRPr lang="en-US" dirty="0">
              <a:solidFill>
                <a:schemeClr val="bg1"/>
              </a:solidFill>
            </a:endParaRPr>
          </a:p>
        </p:txBody>
      </p:sp>
      <p:sp>
        <p:nvSpPr>
          <p:cNvPr id="24" name="Line 18"/>
          <p:cNvSpPr>
            <a:spLocks noChangeShapeType="1"/>
          </p:cNvSpPr>
          <p:nvPr/>
        </p:nvSpPr>
        <p:spPr bwMode="auto">
          <a:xfrm flipH="1">
            <a:off x="7896224" y="2349163"/>
            <a:ext cx="9525" cy="50675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5" name="Line 18"/>
          <p:cNvSpPr>
            <a:spLocks noChangeShapeType="1"/>
          </p:cNvSpPr>
          <p:nvPr/>
        </p:nvSpPr>
        <p:spPr bwMode="auto">
          <a:xfrm flipH="1">
            <a:off x="5705474" y="2349163"/>
            <a:ext cx="9525" cy="50675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
          <p:cNvSpPr>
            <a:spLocks noChangeArrowheads="1"/>
          </p:cNvSpPr>
          <p:nvPr/>
        </p:nvSpPr>
        <p:spPr bwMode="auto">
          <a:xfrm>
            <a:off x="5213350" y="1454150"/>
            <a:ext cx="3714750" cy="4440238"/>
          </a:xfrm>
          <a:prstGeom prst="rect">
            <a:avLst/>
          </a:prstGeom>
          <a:noFill/>
          <a:ln w="28575" algn="ctr">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3" name="Rectangle 2"/>
          <p:cNvSpPr>
            <a:spLocks noGrp="1" noChangeArrowheads="1"/>
          </p:cNvSpPr>
          <p:nvPr>
            <p:ph type="title"/>
          </p:nvPr>
        </p:nvSpPr>
        <p:spPr/>
        <p:txBody>
          <a:bodyPr/>
          <a:lstStyle/>
          <a:p>
            <a:r>
              <a:rPr lang="en-US" smtClean="0"/>
              <a:t>Location group and page configuration</a:t>
            </a:r>
          </a:p>
        </p:txBody>
      </p:sp>
      <p:sp>
        <p:nvSpPr>
          <p:cNvPr id="15364" name="Rectangle 3"/>
          <p:cNvSpPr>
            <a:spLocks noGrp="1" noChangeArrowheads="1"/>
          </p:cNvSpPr>
          <p:nvPr>
            <p:ph idx="1"/>
          </p:nvPr>
        </p:nvSpPr>
        <p:spPr>
          <a:xfrm>
            <a:off x="519113" y="914400"/>
            <a:ext cx="4575175" cy="5486400"/>
          </a:xfrm>
        </p:spPr>
        <p:txBody>
          <a:bodyPr/>
          <a:lstStyle/>
          <a:p>
            <a:pPr>
              <a:buFont typeface="Arial" charset="0"/>
              <a:buChar char="•"/>
            </a:pPr>
            <a:r>
              <a:rPr lang="en-US" smtClean="0"/>
              <a:t>Two levels of configuration</a:t>
            </a:r>
          </a:p>
          <a:p>
            <a:pPr lvl="1"/>
            <a:r>
              <a:rPr lang="en-US" smtClean="0"/>
              <a:t>Location-group-level</a:t>
            </a:r>
          </a:p>
          <a:p>
            <a:pPr lvl="2"/>
            <a:r>
              <a:rPr lang="en-US" smtClean="0"/>
              <a:t>Entry point and navigation to location group</a:t>
            </a:r>
          </a:p>
          <a:p>
            <a:pPr lvl="2"/>
            <a:r>
              <a:rPr lang="en-US" smtClean="0"/>
              <a:t>Permissions to visit</a:t>
            </a:r>
          </a:p>
          <a:p>
            <a:pPr lvl="2"/>
            <a:r>
              <a:rPr lang="en-US" smtClean="0"/>
              <a:t>Location refs</a:t>
            </a:r>
            <a:br>
              <a:rPr lang="en-US" smtClean="0"/>
            </a:br>
            <a:endParaRPr lang="en-US" smtClean="0"/>
          </a:p>
          <a:p>
            <a:pPr lvl="1"/>
            <a:r>
              <a:rPr lang="en-US" smtClean="0"/>
              <a:t>Page-level</a:t>
            </a:r>
          </a:p>
          <a:p>
            <a:pPr lvl="2"/>
            <a:r>
              <a:rPr lang="en-US" smtClean="0"/>
              <a:t>Screen that a page renders</a:t>
            </a:r>
          </a:p>
          <a:p>
            <a:pPr lvl="2"/>
            <a:r>
              <a:rPr lang="en-US" smtClean="0"/>
              <a:t>Page logic (visibility, editability)</a:t>
            </a:r>
          </a:p>
          <a:p>
            <a:pPr lvl="2"/>
            <a:r>
              <a:rPr lang="en-US" smtClean="0"/>
              <a:t>Page labels</a:t>
            </a:r>
          </a:p>
        </p:txBody>
      </p:sp>
      <p:sp>
        <p:nvSpPr>
          <p:cNvPr id="15365" name="Text Box 68"/>
          <p:cNvSpPr txBox="1">
            <a:spLocks noChangeArrowheads="1"/>
          </p:cNvSpPr>
          <p:nvPr/>
        </p:nvSpPr>
        <p:spPr bwMode="auto">
          <a:xfrm>
            <a:off x="5429250" y="3690938"/>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grpSp>
        <p:nvGrpSpPr>
          <p:cNvPr id="15366" name="Group 69"/>
          <p:cNvGrpSpPr>
            <a:grpSpLocks/>
          </p:cNvGrpSpPr>
          <p:nvPr/>
        </p:nvGrpSpPr>
        <p:grpSpPr bwMode="auto">
          <a:xfrm>
            <a:off x="7580313" y="3190875"/>
            <a:ext cx="942975" cy="1128713"/>
            <a:chOff x="1935" y="1152"/>
            <a:chExt cx="594" cy="711"/>
          </a:xfrm>
        </p:grpSpPr>
        <p:sp>
          <p:nvSpPr>
            <p:cNvPr id="15388" name="Text Box 70"/>
            <p:cNvSpPr txBox="1">
              <a:spLocks noChangeArrowheads="1"/>
            </p:cNvSpPr>
            <p:nvPr/>
          </p:nvSpPr>
          <p:spPr bwMode="auto">
            <a:xfrm>
              <a:off x="2022" y="1176"/>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Page</a:t>
              </a:r>
            </a:p>
          </p:txBody>
        </p:sp>
        <p:grpSp>
          <p:nvGrpSpPr>
            <p:cNvPr id="15389" name="Group 71"/>
            <p:cNvGrpSpPr>
              <a:grpSpLocks/>
            </p:cNvGrpSpPr>
            <p:nvPr/>
          </p:nvGrpSpPr>
          <p:grpSpPr bwMode="auto">
            <a:xfrm>
              <a:off x="1988" y="1359"/>
              <a:ext cx="499" cy="460"/>
              <a:chOff x="2307" y="1036"/>
              <a:chExt cx="1397" cy="1290"/>
            </a:xfrm>
          </p:grpSpPr>
          <p:sp>
            <p:nvSpPr>
              <p:cNvPr id="15392" name="Freeform 72"/>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Rectangle 73"/>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4" name="Freeform 74"/>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75"/>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76"/>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77"/>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Freeform 78"/>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9" name="Freeform 79"/>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80"/>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Freeform 81"/>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390" name="Text Box 82"/>
            <p:cNvSpPr txBox="1">
              <a:spLocks noChangeArrowheads="1"/>
            </p:cNvSpPr>
            <p:nvPr/>
          </p:nvSpPr>
          <p:spPr bwMode="auto">
            <a:xfrm>
              <a:off x="1983" y="1488"/>
              <a:ext cx="53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screen</a:t>
              </a:r>
            </a:p>
          </p:txBody>
        </p:sp>
        <p:sp>
          <p:nvSpPr>
            <p:cNvPr id="15391" name="Rectangle 83"/>
            <p:cNvSpPr>
              <a:spLocks noChangeArrowheads="1"/>
            </p:cNvSpPr>
            <p:nvPr/>
          </p:nvSpPr>
          <p:spPr bwMode="auto">
            <a:xfrm>
              <a:off x="1935" y="1152"/>
              <a:ext cx="594" cy="711"/>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5367" name="Text Box 84"/>
          <p:cNvSpPr txBox="1">
            <a:spLocks noChangeArrowheads="1"/>
          </p:cNvSpPr>
          <p:nvPr/>
        </p:nvSpPr>
        <p:spPr bwMode="auto">
          <a:xfrm>
            <a:off x="5429250" y="2278063"/>
            <a:ext cx="1657350" cy="3175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b="0">
                <a:solidFill>
                  <a:schemeClr val="bg1"/>
                </a:solidFill>
              </a:rPr>
              <a:t>Location Ref</a:t>
            </a:r>
          </a:p>
        </p:txBody>
      </p:sp>
      <p:sp>
        <p:nvSpPr>
          <p:cNvPr id="15368" name="Line 85"/>
          <p:cNvSpPr>
            <a:spLocks noChangeShapeType="1"/>
          </p:cNvSpPr>
          <p:nvPr/>
        </p:nvSpPr>
        <p:spPr bwMode="auto">
          <a:xfrm>
            <a:off x="7080250" y="3848100"/>
            <a:ext cx="514350"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9" name="Line 86"/>
          <p:cNvSpPr>
            <a:spLocks noChangeShapeType="1"/>
          </p:cNvSpPr>
          <p:nvPr/>
        </p:nvSpPr>
        <p:spPr bwMode="auto">
          <a:xfrm>
            <a:off x="7080250" y="2430463"/>
            <a:ext cx="257175" cy="0"/>
          </a:xfrm>
          <a:prstGeom prst="line">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5370" name="Group 87"/>
          <p:cNvGrpSpPr>
            <a:grpSpLocks/>
          </p:cNvGrpSpPr>
          <p:nvPr/>
        </p:nvGrpSpPr>
        <p:grpSpPr bwMode="auto">
          <a:xfrm>
            <a:off x="5081588" y="1185863"/>
            <a:ext cx="1658937" cy="765175"/>
            <a:chOff x="300" y="986"/>
            <a:chExt cx="1045" cy="482"/>
          </a:xfrm>
        </p:grpSpPr>
        <p:sp>
          <p:nvSpPr>
            <p:cNvPr id="15380" name="Rectangle 88"/>
            <p:cNvSpPr>
              <a:spLocks noChangeArrowheads="1"/>
            </p:cNvSpPr>
            <p:nvPr/>
          </p:nvSpPr>
          <p:spPr bwMode="auto">
            <a:xfrm>
              <a:off x="304" y="988"/>
              <a:ext cx="1041" cy="477"/>
            </a:xfrm>
            <a:prstGeom prst="rect">
              <a:avLst/>
            </a:prstGeom>
            <a:solidFill>
              <a:schemeClr val="tx1"/>
            </a:solidFill>
            <a:ln w="28575" algn="ctr">
              <a:solidFill>
                <a:schemeClr val="bg1"/>
              </a:solidFill>
              <a:miter lim="800000"/>
              <a:headEnd/>
              <a:tailEnd/>
            </a:ln>
          </p:spPr>
          <p:txBody>
            <a:bodyPr lIns="0" tIns="0" rIns="0" bIns="0" anchor="ctr">
              <a:spAutoFit/>
            </a:bodyPr>
            <a:lstStyle/>
            <a:p>
              <a:endParaRPr lang="en-US"/>
            </a:p>
          </p:txBody>
        </p:sp>
        <p:sp>
          <p:nvSpPr>
            <p:cNvPr id="15381" name="Freeform 89"/>
            <p:cNvSpPr>
              <a:spLocks/>
            </p:cNvSpPr>
            <p:nvPr/>
          </p:nvSpPr>
          <p:spPr bwMode="auto">
            <a:xfrm>
              <a:off x="300" y="986"/>
              <a:ext cx="1044" cy="482"/>
            </a:xfrm>
            <a:custGeom>
              <a:avLst/>
              <a:gdLst>
                <a:gd name="T0" fmla="*/ 0 w 1044"/>
                <a:gd name="T1" fmla="*/ 482 h 482"/>
                <a:gd name="T2" fmla="*/ 0 w 1044"/>
                <a:gd name="T3" fmla="*/ 0 h 482"/>
                <a:gd name="T4" fmla="*/ 1044 w 1044"/>
                <a:gd name="T5" fmla="*/ 0 h 482"/>
                <a:gd name="T6" fmla="*/ 1044 w 1044"/>
                <a:gd name="T7" fmla="*/ 64 h 482"/>
                <a:gd name="T8" fmla="*/ 184 w 1044"/>
                <a:gd name="T9" fmla="*/ 64 h 482"/>
                <a:gd name="T10" fmla="*/ 186 w 1044"/>
                <a:gd name="T11" fmla="*/ 482 h 482"/>
                <a:gd name="T12" fmla="*/ 0 w 1044"/>
                <a:gd name="T13" fmla="*/ 482 h 482"/>
                <a:gd name="T14" fmla="*/ 0 60000 65536"/>
                <a:gd name="T15" fmla="*/ 0 60000 65536"/>
                <a:gd name="T16" fmla="*/ 0 60000 65536"/>
                <a:gd name="T17" fmla="*/ 0 60000 65536"/>
                <a:gd name="T18" fmla="*/ 0 60000 65536"/>
                <a:gd name="T19" fmla="*/ 0 60000 65536"/>
                <a:gd name="T20" fmla="*/ 0 60000 65536"/>
                <a:gd name="T21" fmla="*/ 0 w 1044"/>
                <a:gd name="T22" fmla="*/ 0 h 482"/>
                <a:gd name="T23" fmla="*/ 1044 w 1044"/>
                <a:gd name="T24" fmla="*/ 482 h 4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4" h="482">
                  <a:moveTo>
                    <a:pt x="0" y="482"/>
                  </a:moveTo>
                  <a:lnTo>
                    <a:pt x="0" y="0"/>
                  </a:lnTo>
                  <a:lnTo>
                    <a:pt x="1044" y="0"/>
                  </a:lnTo>
                  <a:lnTo>
                    <a:pt x="1044" y="64"/>
                  </a:lnTo>
                  <a:lnTo>
                    <a:pt x="184" y="64"/>
                  </a:lnTo>
                  <a:lnTo>
                    <a:pt x="186" y="482"/>
                  </a:lnTo>
                  <a:lnTo>
                    <a:pt x="0" y="482"/>
                  </a:lnTo>
                  <a:close/>
                </a:path>
              </a:pathLst>
            </a:custGeom>
            <a:solidFill>
              <a:schemeClr val="hlink"/>
            </a:solidFill>
            <a:ln w="12700">
              <a:solidFill>
                <a:schemeClr val="bg1"/>
              </a:solidFill>
              <a:round/>
              <a:headEnd/>
              <a:tailEnd/>
            </a:ln>
          </p:spPr>
          <p:txBody>
            <a:bodyPr wrap="none" lIns="0" tIns="0" rIns="0" bIns="0" anchor="ctr">
              <a:spAutoFit/>
            </a:bodyPr>
            <a:lstStyle/>
            <a:p>
              <a:endParaRPr lang="en-US"/>
            </a:p>
          </p:txBody>
        </p:sp>
        <p:sp>
          <p:nvSpPr>
            <p:cNvPr id="15382" name="Text Box 90"/>
            <p:cNvSpPr txBox="1">
              <a:spLocks noChangeArrowheads="1"/>
            </p:cNvSpPr>
            <p:nvPr/>
          </p:nvSpPr>
          <p:spPr bwMode="auto">
            <a:xfrm>
              <a:off x="514" y="1027"/>
              <a:ext cx="80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Location</a:t>
              </a:r>
              <a:br>
                <a:rPr lang="en-US" sz="2200">
                  <a:solidFill>
                    <a:schemeClr val="bg1"/>
                  </a:solidFill>
                </a:rPr>
              </a:br>
              <a:r>
                <a:rPr lang="en-US" sz="2200">
                  <a:solidFill>
                    <a:schemeClr val="bg1"/>
                  </a:solidFill>
                </a:rPr>
                <a:t>Group</a:t>
              </a:r>
            </a:p>
          </p:txBody>
        </p:sp>
        <p:sp>
          <p:nvSpPr>
            <p:cNvPr id="15383" name="Rectangle 91"/>
            <p:cNvSpPr>
              <a:spLocks noChangeArrowheads="1"/>
            </p:cNvSpPr>
            <p:nvPr/>
          </p:nvSpPr>
          <p:spPr bwMode="auto">
            <a:xfrm>
              <a:off x="330" y="1050"/>
              <a:ext cx="131"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5384" name="Line 92"/>
            <p:cNvSpPr>
              <a:spLocks noChangeShapeType="1"/>
            </p:cNvSpPr>
            <p:nvPr/>
          </p:nvSpPr>
          <p:spPr bwMode="auto">
            <a:xfrm flipH="1">
              <a:off x="353" y="1080"/>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5" name="Line 93"/>
            <p:cNvSpPr>
              <a:spLocks noChangeShapeType="1"/>
            </p:cNvSpPr>
            <p:nvPr/>
          </p:nvSpPr>
          <p:spPr bwMode="auto">
            <a:xfrm flipH="1">
              <a:off x="353" y="1128"/>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6" name="Line 94"/>
            <p:cNvSpPr>
              <a:spLocks noChangeShapeType="1"/>
            </p:cNvSpPr>
            <p:nvPr/>
          </p:nvSpPr>
          <p:spPr bwMode="auto">
            <a:xfrm flipH="1">
              <a:off x="353" y="1176"/>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87" name="Line 95"/>
            <p:cNvSpPr>
              <a:spLocks noChangeShapeType="1"/>
            </p:cNvSpPr>
            <p:nvPr/>
          </p:nvSpPr>
          <p:spPr bwMode="auto">
            <a:xfrm flipH="1">
              <a:off x="353" y="1224"/>
              <a:ext cx="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5371" name="Group 96"/>
          <p:cNvGrpSpPr>
            <a:grpSpLocks/>
          </p:cNvGrpSpPr>
          <p:nvPr/>
        </p:nvGrpSpPr>
        <p:grpSpPr bwMode="auto">
          <a:xfrm>
            <a:off x="7342188" y="2020888"/>
            <a:ext cx="1504950" cy="644525"/>
            <a:chOff x="4410" y="543"/>
            <a:chExt cx="948" cy="406"/>
          </a:xfrm>
        </p:grpSpPr>
        <p:sp>
          <p:nvSpPr>
            <p:cNvPr id="15374" name="Rectangle 97"/>
            <p:cNvSpPr>
              <a:spLocks noChangeArrowheads="1"/>
            </p:cNvSpPr>
            <p:nvPr/>
          </p:nvSpPr>
          <p:spPr bwMode="auto">
            <a:xfrm>
              <a:off x="4410" y="543"/>
              <a:ext cx="948" cy="406"/>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15375" name="Text Box 98"/>
            <p:cNvSpPr txBox="1">
              <a:spLocks noChangeArrowheads="1"/>
            </p:cNvSpPr>
            <p:nvPr/>
          </p:nvSpPr>
          <p:spPr bwMode="auto">
            <a:xfrm>
              <a:off x="4472" y="625"/>
              <a:ext cx="8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Location</a:t>
              </a:r>
              <a:br>
                <a:rPr lang="en-US" sz="1600">
                  <a:solidFill>
                    <a:schemeClr val="bg1"/>
                  </a:solidFill>
                </a:rPr>
              </a:br>
              <a:r>
                <a:rPr lang="en-US" sz="1600">
                  <a:solidFill>
                    <a:schemeClr val="bg1"/>
                  </a:solidFill>
                </a:rPr>
                <a:t>Group</a:t>
              </a:r>
            </a:p>
          </p:txBody>
        </p:sp>
        <p:sp>
          <p:nvSpPr>
            <p:cNvPr id="15376" name="Rectangle 99"/>
            <p:cNvSpPr>
              <a:spLocks noChangeArrowheads="1"/>
            </p:cNvSpPr>
            <p:nvPr/>
          </p:nvSpPr>
          <p:spPr bwMode="auto">
            <a:xfrm>
              <a:off x="4410" y="543"/>
              <a:ext cx="948" cy="74"/>
            </a:xfrm>
            <a:prstGeom prst="rect">
              <a:avLst/>
            </a:prstGeom>
            <a:solidFill>
              <a:srgbClr val="99CCFF"/>
            </a:solidFill>
            <a:ln w="12700" algn="ctr">
              <a:solidFill>
                <a:schemeClr val="bg1"/>
              </a:solidFill>
              <a:miter lim="800000"/>
              <a:headEnd/>
              <a:tailEnd/>
            </a:ln>
          </p:spPr>
          <p:txBody>
            <a:bodyPr lIns="0" tIns="0" rIns="0" bIns="0" anchor="ctr">
              <a:spAutoFit/>
            </a:bodyPr>
            <a:lstStyle/>
            <a:p>
              <a:endParaRPr lang="en-US"/>
            </a:p>
          </p:txBody>
        </p:sp>
        <p:sp>
          <p:nvSpPr>
            <p:cNvPr id="15377" name="Line 100"/>
            <p:cNvSpPr>
              <a:spLocks noChangeShapeType="1"/>
            </p:cNvSpPr>
            <p:nvPr/>
          </p:nvSpPr>
          <p:spPr bwMode="auto">
            <a:xfrm>
              <a:off x="4456"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8" name="Line 101"/>
            <p:cNvSpPr>
              <a:spLocks noChangeShapeType="1"/>
            </p:cNvSpPr>
            <p:nvPr/>
          </p:nvSpPr>
          <p:spPr bwMode="auto">
            <a:xfrm>
              <a:off x="4632"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79" name="Line 102"/>
            <p:cNvSpPr>
              <a:spLocks noChangeShapeType="1"/>
            </p:cNvSpPr>
            <p:nvPr/>
          </p:nvSpPr>
          <p:spPr bwMode="auto">
            <a:xfrm>
              <a:off x="4808" y="577"/>
              <a:ext cx="1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72" name="Line 123"/>
          <p:cNvSpPr>
            <a:spLocks noChangeShapeType="1"/>
          </p:cNvSpPr>
          <p:nvPr/>
        </p:nvSpPr>
        <p:spPr bwMode="auto">
          <a:xfrm>
            <a:off x="2571750" y="3652838"/>
            <a:ext cx="4910138"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3" name="Line 123"/>
          <p:cNvSpPr>
            <a:spLocks noChangeShapeType="1"/>
          </p:cNvSpPr>
          <p:nvPr/>
        </p:nvSpPr>
        <p:spPr bwMode="auto">
          <a:xfrm>
            <a:off x="3733800" y="1541463"/>
            <a:ext cx="1328738" cy="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Location group and page basics</a:t>
            </a:r>
          </a:p>
          <a:p>
            <a:pPr>
              <a:lnSpc>
                <a:spcPct val="150000"/>
              </a:lnSpc>
              <a:buFont typeface="Arial" charset="0"/>
              <a:buChar char="•"/>
            </a:pPr>
            <a:r>
              <a:rPr lang="en-US" sz="2800" smtClean="0"/>
              <a:t>Location group configuration</a:t>
            </a:r>
          </a:p>
          <a:p>
            <a:pPr>
              <a:lnSpc>
                <a:spcPct val="150000"/>
              </a:lnSpc>
              <a:buFont typeface="Arial" charset="0"/>
              <a:buChar char="•"/>
            </a:pPr>
            <a:r>
              <a:rPr lang="en-US" sz="2800" smtClean="0">
                <a:solidFill>
                  <a:srgbClr val="C0C0C0"/>
                </a:solidFill>
              </a:rPr>
              <a:t>Page configuration</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Define a location group</a:t>
            </a:r>
          </a:p>
        </p:txBody>
      </p:sp>
      <p:sp>
        <p:nvSpPr>
          <p:cNvPr id="17411"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Right </a:t>
            </a:r>
            <a:r>
              <a:rPr lang="en-US" dirty="0" smtClean="0"/>
              <a:t>click on </a:t>
            </a:r>
            <a:r>
              <a:rPr lang="en-US" b="1" dirty="0" smtClean="0"/>
              <a:t>configuration </a:t>
            </a:r>
            <a:r>
              <a:rPr lang="en-US" b="1" dirty="0" smtClean="0">
                <a:sym typeface="Wingdings" pitchFamily="2" charset="2"/>
              </a:rPr>
              <a:t> </a:t>
            </a:r>
            <a:r>
              <a:rPr lang="en-US" b="1" dirty="0" err="1" smtClean="0">
                <a:sym typeface="Wingdings" pitchFamily="2" charset="2"/>
              </a:rPr>
              <a:t>config</a:t>
            </a:r>
            <a:r>
              <a:rPr lang="en-US" b="1" dirty="0" smtClean="0"/>
              <a:t> </a:t>
            </a:r>
            <a:r>
              <a:rPr lang="en-US" b="1" dirty="0">
                <a:sym typeface="Wingdings" pitchFamily="2" charset="2"/>
              </a:rPr>
              <a:t></a:t>
            </a:r>
            <a:r>
              <a:rPr lang="en-US" b="1" dirty="0" smtClean="0"/>
              <a:t> Page Configuration </a:t>
            </a:r>
            <a:r>
              <a:rPr lang="en-US" b="1" dirty="0" smtClean="0">
                <a:sym typeface="Wingdings" pitchFamily="2" charset="2"/>
              </a:rPr>
              <a:t> </a:t>
            </a:r>
            <a:br>
              <a:rPr lang="en-US" b="1" dirty="0" smtClean="0">
                <a:sym typeface="Wingdings" pitchFamily="2" charset="2"/>
              </a:rPr>
            </a:br>
            <a:r>
              <a:rPr lang="en-US" b="1" dirty="0" err="1" smtClean="0">
                <a:sym typeface="Wingdings" pitchFamily="2" charset="2"/>
              </a:rPr>
              <a:t>pcf</a:t>
            </a:r>
            <a:r>
              <a:rPr lang="en-US" dirty="0" smtClean="0"/>
              <a:t> </a:t>
            </a:r>
          </a:p>
          <a:p>
            <a:pPr marL="457200" indent="-457200">
              <a:buFont typeface="Wingdings 3" pitchFamily="18" charset="2"/>
              <a:buAutoNum type="arabicPeriod"/>
            </a:pPr>
            <a:r>
              <a:rPr lang="en-US" dirty="0" smtClean="0">
                <a:sym typeface="Wingdings" pitchFamily="2" charset="2"/>
              </a:rPr>
              <a:t>Select </a:t>
            </a:r>
            <a:r>
              <a:rPr lang="en-US" b="1" dirty="0" smtClean="0">
                <a:sym typeface="Wingdings" pitchFamily="2" charset="2"/>
              </a:rPr>
              <a:t>N</a:t>
            </a:r>
            <a:r>
              <a:rPr lang="en-US" b="1" dirty="0" smtClean="0">
                <a:sym typeface="Wingdings" pitchFamily="2" charset="2"/>
              </a:rPr>
              <a:t>ew </a:t>
            </a:r>
            <a:br>
              <a:rPr lang="en-US" b="1" dirty="0" smtClean="0">
                <a:sym typeface="Wingdings" pitchFamily="2" charset="2"/>
              </a:rPr>
            </a:br>
            <a:r>
              <a:rPr lang="en-US" b="1" dirty="0" smtClean="0">
                <a:sym typeface="Wingdings" pitchFamily="2" charset="2"/>
              </a:rPr>
              <a:t>PCF File</a:t>
            </a:r>
            <a:r>
              <a:rPr lang="en-US" dirty="0" smtClean="0"/>
              <a:t> </a:t>
            </a:r>
            <a:endParaRPr lang="en-US" dirty="0" smtClean="0"/>
          </a:p>
          <a:p>
            <a:pPr marL="457200" indent="-457200">
              <a:buFont typeface="Wingdings 3" pitchFamily="18" charset="2"/>
              <a:buAutoNum type="arabicPeriod"/>
            </a:pPr>
            <a:endParaRPr lang="en-US" dirty="0" smtClean="0"/>
          </a:p>
          <a:p>
            <a:pPr marL="457200" indent="-457200">
              <a:buFont typeface="Wingdings 3" pitchFamily="18" charset="2"/>
              <a:buAutoNum type="arabicPeriod"/>
            </a:pPr>
            <a:endParaRPr lang="en-US" dirty="0" smtClean="0"/>
          </a:p>
          <a:p>
            <a:pPr marL="457200" indent="-457200">
              <a:buFont typeface="Wingdings 3" pitchFamily="18" charset="2"/>
              <a:buAutoNum type="arabicPeriod"/>
            </a:pPr>
            <a:endParaRPr lang="en-US" dirty="0" smtClean="0"/>
          </a:p>
          <a:p>
            <a:pPr marL="457200" indent="-457200">
              <a:buFont typeface="Wingdings 3" pitchFamily="18" charset="2"/>
              <a:buAutoNum type="arabicPeriod"/>
            </a:pPr>
            <a:r>
              <a:rPr lang="en-US" dirty="0" smtClean="0"/>
              <a:t>Enter </a:t>
            </a:r>
            <a:r>
              <a:rPr lang="en-US" dirty="0" smtClean="0"/>
              <a:t>location group </a:t>
            </a:r>
            <a:br>
              <a:rPr lang="en-US" dirty="0" smtClean="0"/>
            </a:br>
            <a:r>
              <a:rPr lang="en-US" dirty="0" smtClean="0"/>
              <a:t>name and select type </a:t>
            </a:r>
            <a:br>
              <a:rPr lang="en-US" dirty="0" smtClean="0"/>
            </a:br>
            <a:r>
              <a:rPr lang="en-US" dirty="0" smtClean="0"/>
              <a:t>Location </a:t>
            </a:r>
            <a:r>
              <a:rPr lang="en-US" dirty="0" smtClean="0"/>
              <a:t>Group</a:t>
            </a:r>
            <a:endParaRPr lang="en-US" dirty="0" smtClean="0"/>
          </a:p>
        </p:txBody>
      </p:sp>
      <p:pic>
        <p:nvPicPr>
          <p:cNvPr id="2053" name="Picture 5" descr="C:\Users\kshukla\AppData\Local\Temp\SNAGHTML57f345d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475" y="1425575"/>
            <a:ext cx="4842332" cy="21367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5" name="Picture 7" descr="C:\Users\kshukla\AppData\Local\Temp\SNAGHTML57f4b5b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9532" y="3729036"/>
            <a:ext cx="3130550" cy="264209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Grp="1" noChangeArrowheads="1"/>
          </p:cNvSpPr>
          <p:nvPr>
            <p:ph type="title"/>
          </p:nvPr>
        </p:nvSpPr>
        <p:spPr>
          <a:noFill/>
        </p:spPr>
        <p:txBody>
          <a:bodyPr/>
          <a:lstStyle/>
          <a:p>
            <a:r>
              <a:rPr lang="en-US" smtClean="0"/>
              <a:t>Information in location group PCF</a:t>
            </a:r>
          </a:p>
        </p:txBody>
      </p:sp>
      <p:sp>
        <p:nvSpPr>
          <p:cNvPr id="18436" name="Rectangle 6"/>
          <p:cNvSpPr>
            <a:spLocks noGrp="1" noChangeArrowheads="1"/>
          </p:cNvSpPr>
          <p:nvPr>
            <p:ph idx="1"/>
          </p:nvPr>
        </p:nvSpPr>
        <p:spPr>
          <a:xfrm>
            <a:off x="742950" y="4229100"/>
            <a:ext cx="8002588" cy="1951038"/>
          </a:xfrm>
          <a:solidFill>
            <a:schemeClr val="tx1"/>
          </a:solidFill>
        </p:spPr>
        <p:txBody>
          <a:bodyPr/>
          <a:lstStyle/>
          <a:p>
            <a:pPr>
              <a:buFont typeface="Arial" charset="0"/>
              <a:buChar char="•"/>
            </a:pPr>
            <a:r>
              <a:rPr lang="en-US" dirty="0" smtClean="0"/>
              <a:t>Entry point and required objects</a:t>
            </a:r>
          </a:p>
          <a:p>
            <a:pPr>
              <a:buFont typeface="Arial" charset="0"/>
              <a:buChar char="•"/>
            </a:pPr>
            <a:r>
              <a:rPr lang="en-US" dirty="0" smtClean="0"/>
              <a:t>"Location refs" that point to pages or child location groups</a:t>
            </a:r>
          </a:p>
          <a:p>
            <a:pPr>
              <a:buFont typeface="Arial" charset="0"/>
              <a:buChar char="•"/>
            </a:pPr>
            <a:r>
              <a:rPr lang="en-US" dirty="0" smtClean="0"/>
              <a:t>Attributes that point to separate files for info bar and menu actions</a:t>
            </a:r>
          </a:p>
        </p:txBody>
      </p:sp>
      <p:sp>
        <p:nvSpPr>
          <p:cNvPr id="18437" name="AutoShape 7"/>
          <p:cNvSpPr>
            <a:spLocks noChangeArrowheads="1"/>
          </p:cNvSpPr>
          <p:nvPr/>
        </p:nvSpPr>
        <p:spPr bwMode="auto">
          <a:xfrm rot="10800000" flipH="1">
            <a:off x="650875" y="1304925"/>
            <a:ext cx="4140200" cy="2559050"/>
          </a:xfrm>
          <a:prstGeom prst="foldedCorner">
            <a:avLst>
              <a:gd name="adj" fmla="val 14708"/>
            </a:avLst>
          </a:prstGeom>
          <a:noFill/>
          <a:ln w="28575">
            <a:solidFill>
              <a:srgbClr val="D33941"/>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38" name="Text Box 8"/>
          <p:cNvSpPr txBox="1">
            <a:spLocks noChangeArrowheads="1"/>
          </p:cNvSpPr>
          <p:nvPr/>
        </p:nvSpPr>
        <p:spPr bwMode="auto">
          <a:xfrm>
            <a:off x="1027113" y="933450"/>
            <a:ext cx="279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33941"/>
                </a:solidFill>
              </a:rPr>
              <a:t>AccountFile.pcf</a:t>
            </a:r>
          </a:p>
        </p:txBody>
      </p:sp>
      <p:sp>
        <p:nvSpPr>
          <p:cNvPr id="18439" name="AutoShape 9"/>
          <p:cNvSpPr>
            <a:spLocks noChangeArrowheads="1"/>
          </p:cNvSpPr>
          <p:nvPr/>
        </p:nvSpPr>
        <p:spPr bwMode="auto">
          <a:xfrm rot="10800000" flipH="1">
            <a:off x="5221288" y="2420938"/>
            <a:ext cx="1893887" cy="1350962"/>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0" name="Text Box 10"/>
          <p:cNvSpPr txBox="1">
            <a:spLocks noChangeArrowheads="1"/>
          </p:cNvSpPr>
          <p:nvPr/>
        </p:nvSpPr>
        <p:spPr bwMode="auto">
          <a:xfrm>
            <a:off x="5075238" y="2057400"/>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Menu actions</a:t>
            </a:r>
          </a:p>
        </p:txBody>
      </p:sp>
      <p:sp>
        <p:nvSpPr>
          <p:cNvPr id="18441" name="AutoShape 11"/>
          <p:cNvSpPr>
            <a:spLocks noChangeArrowheads="1"/>
          </p:cNvSpPr>
          <p:nvPr/>
        </p:nvSpPr>
        <p:spPr bwMode="auto">
          <a:xfrm rot="10800000" flipH="1">
            <a:off x="5221288" y="1231900"/>
            <a:ext cx="3771900" cy="614363"/>
          </a:xfrm>
          <a:prstGeom prst="foldedCorner">
            <a:avLst>
              <a:gd name="adj" fmla="val 14708"/>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2" name="Text Box 12"/>
          <p:cNvSpPr txBox="1">
            <a:spLocks noChangeArrowheads="1"/>
          </p:cNvSpPr>
          <p:nvPr/>
        </p:nvSpPr>
        <p:spPr bwMode="auto">
          <a:xfrm>
            <a:off x="5805488" y="858838"/>
            <a:ext cx="233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bg1"/>
                </a:solidFill>
              </a:rPr>
              <a:t>Info bar</a:t>
            </a:r>
          </a:p>
        </p:txBody>
      </p:sp>
      <p:sp>
        <p:nvSpPr>
          <p:cNvPr id="18443" name="Rectangle 13"/>
          <p:cNvSpPr>
            <a:spLocks noChangeArrowheads="1"/>
          </p:cNvSpPr>
          <p:nvPr/>
        </p:nvSpPr>
        <p:spPr bwMode="auto">
          <a:xfrm>
            <a:off x="3952875" y="2195513"/>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44" name="Line 14"/>
          <p:cNvSpPr>
            <a:spLocks noChangeShapeType="1"/>
          </p:cNvSpPr>
          <p:nvPr/>
        </p:nvSpPr>
        <p:spPr bwMode="auto">
          <a:xfrm flipV="1">
            <a:off x="4086225" y="1631950"/>
            <a:ext cx="1081088" cy="8001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5" name="Rectangle 15"/>
          <p:cNvSpPr>
            <a:spLocks noChangeArrowheads="1"/>
          </p:cNvSpPr>
          <p:nvPr/>
        </p:nvSpPr>
        <p:spPr bwMode="auto">
          <a:xfrm>
            <a:off x="3967163" y="2827338"/>
            <a:ext cx="419100" cy="403225"/>
          </a:xfrm>
          <a:prstGeom prst="rect">
            <a:avLst/>
          </a:prstGeom>
          <a:noFill/>
          <a:ln w="2857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46" name="Line 16"/>
          <p:cNvSpPr>
            <a:spLocks noChangeShapeType="1"/>
          </p:cNvSpPr>
          <p:nvPr/>
        </p:nvSpPr>
        <p:spPr bwMode="auto">
          <a:xfrm>
            <a:off x="4106863" y="2973388"/>
            <a:ext cx="1060450" cy="2540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7" name="Text Box 17"/>
          <p:cNvSpPr txBox="1">
            <a:spLocks noChangeArrowheads="1"/>
          </p:cNvSpPr>
          <p:nvPr/>
        </p:nvSpPr>
        <p:spPr bwMode="auto">
          <a:xfrm>
            <a:off x="841375" y="1404938"/>
            <a:ext cx="276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Entry Point</a:t>
            </a:r>
          </a:p>
        </p:txBody>
      </p:sp>
      <p:sp>
        <p:nvSpPr>
          <p:cNvPr id="18448" name="Line 58"/>
          <p:cNvSpPr>
            <a:spLocks noChangeShapeType="1"/>
          </p:cNvSpPr>
          <p:nvPr/>
        </p:nvSpPr>
        <p:spPr bwMode="auto">
          <a:xfrm>
            <a:off x="1965325" y="2082800"/>
            <a:ext cx="10652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49" name="Line 60"/>
          <p:cNvSpPr>
            <a:spLocks noChangeShapeType="1"/>
          </p:cNvSpPr>
          <p:nvPr/>
        </p:nvSpPr>
        <p:spPr bwMode="auto">
          <a:xfrm>
            <a:off x="2008188" y="23876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0" name="Line 62"/>
          <p:cNvSpPr>
            <a:spLocks noChangeShapeType="1"/>
          </p:cNvSpPr>
          <p:nvPr/>
        </p:nvSpPr>
        <p:spPr bwMode="auto">
          <a:xfrm>
            <a:off x="2392363" y="3592513"/>
            <a:ext cx="638175" cy="952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1" name="Rectangle 73"/>
          <p:cNvSpPr>
            <a:spLocks noChangeArrowheads="1"/>
          </p:cNvSpPr>
          <p:nvPr/>
        </p:nvSpPr>
        <p:spPr bwMode="auto">
          <a:xfrm>
            <a:off x="700088" y="3913188"/>
            <a:ext cx="159385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spAutoFit/>
          </a:bodyPr>
          <a:lstStyle/>
          <a:p>
            <a:r>
              <a:rPr lang="en-US">
                <a:solidFill>
                  <a:srgbClr val="D33941"/>
                </a:solidFill>
              </a:rPr>
              <a:t>Location refs</a:t>
            </a:r>
          </a:p>
        </p:txBody>
      </p:sp>
      <p:sp>
        <p:nvSpPr>
          <p:cNvPr id="18452" name="Text Box 74"/>
          <p:cNvSpPr txBox="1">
            <a:spLocks noChangeArrowheads="1"/>
          </p:cNvSpPr>
          <p:nvPr/>
        </p:nvSpPr>
        <p:spPr bwMode="auto">
          <a:xfrm>
            <a:off x="847725" y="3562350"/>
            <a:ext cx="409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t>
            </a:r>
          </a:p>
        </p:txBody>
      </p:sp>
      <p:sp>
        <p:nvSpPr>
          <p:cNvPr id="18453" name="Line 79"/>
          <p:cNvSpPr>
            <a:spLocks noChangeShapeType="1"/>
          </p:cNvSpPr>
          <p:nvPr/>
        </p:nvSpPr>
        <p:spPr bwMode="auto">
          <a:xfrm>
            <a:off x="2008188" y="26924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4" name="Line 80"/>
          <p:cNvSpPr>
            <a:spLocks noChangeShapeType="1"/>
          </p:cNvSpPr>
          <p:nvPr/>
        </p:nvSpPr>
        <p:spPr bwMode="auto">
          <a:xfrm>
            <a:off x="2008188" y="2997200"/>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55" name="Line 81"/>
          <p:cNvSpPr>
            <a:spLocks noChangeShapeType="1"/>
          </p:cNvSpPr>
          <p:nvPr/>
        </p:nvSpPr>
        <p:spPr bwMode="auto">
          <a:xfrm>
            <a:off x="2008188" y="3279775"/>
            <a:ext cx="102235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56" name="Group 82"/>
          <p:cNvGrpSpPr>
            <a:grpSpLocks/>
          </p:cNvGrpSpPr>
          <p:nvPr/>
        </p:nvGrpSpPr>
        <p:grpSpPr bwMode="auto">
          <a:xfrm>
            <a:off x="3054350" y="1935163"/>
            <a:ext cx="273050" cy="328612"/>
            <a:chOff x="2307" y="1036"/>
            <a:chExt cx="1397" cy="1290"/>
          </a:xfrm>
        </p:grpSpPr>
        <p:sp>
          <p:nvSpPr>
            <p:cNvPr id="18516" name="Freeform 83"/>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7" name="Rectangle 84"/>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8" name="Freeform 85"/>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9" name="Freeform 86"/>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0" name="Freeform 87"/>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1" name="Freeform 88"/>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2" name="Freeform 89"/>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3" name="Freeform 90"/>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4" name="Freeform 91"/>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5" name="Freeform 92"/>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57" name="Group 93"/>
          <p:cNvGrpSpPr>
            <a:grpSpLocks/>
          </p:cNvGrpSpPr>
          <p:nvPr/>
        </p:nvGrpSpPr>
        <p:grpSpPr bwMode="auto">
          <a:xfrm>
            <a:off x="3054350" y="2246313"/>
            <a:ext cx="273050" cy="328612"/>
            <a:chOff x="2307" y="1036"/>
            <a:chExt cx="1397" cy="1290"/>
          </a:xfrm>
        </p:grpSpPr>
        <p:sp>
          <p:nvSpPr>
            <p:cNvPr id="18506" name="Freeform 94"/>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7" name="Rectangle 95"/>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8" name="Freeform 96"/>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9" name="Freeform 97"/>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0" name="Freeform 98"/>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1" name="Freeform 99"/>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2" name="Freeform 100"/>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3" name="Freeform 101"/>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4" name="Freeform 102"/>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15" name="Freeform 103"/>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58" name="Group 104"/>
          <p:cNvGrpSpPr>
            <a:grpSpLocks/>
          </p:cNvGrpSpPr>
          <p:nvPr/>
        </p:nvGrpSpPr>
        <p:grpSpPr bwMode="auto">
          <a:xfrm>
            <a:off x="3054350" y="2555875"/>
            <a:ext cx="273050" cy="328613"/>
            <a:chOff x="2307" y="1036"/>
            <a:chExt cx="1397" cy="1290"/>
          </a:xfrm>
        </p:grpSpPr>
        <p:sp>
          <p:nvSpPr>
            <p:cNvPr id="18496" name="Freeform 105"/>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7" name="Rectangle 106"/>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98" name="Freeform 107"/>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9" name="Freeform 108"/>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0" name="Freeform 109"/>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1" name="Freeform 110"/>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2" name="Freeform 111"/>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3" name="Freeform 112"/>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4" name="Freeform 113"/>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5" name="Freeform 114"/>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59" name="Group 115"/>
          <p:cNvGrpSpPr>
            <a:grpSpLocks/>
          </p:cNvGrpSpPr>
          <p:nvPr/>
        </p:nvGrpSpPr>
        <p:grpSpPr bwMode="auto">
          <a:xfrm>
            <a:off x="3054350" y="2852738"/>
            <a:ext cx="273050" cy="328612"/>
            <a:chOff x="2307" y="1036"/>
            <a:chExt cx="1397" cy="1290"/>
          </a:xfrm>
        </p:grpSpPr>
        <p:sp>
          <p:nvSpPr>
            <p:cNvPr id="18486" name="Freeform 116"/>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7" name="Rectangle 117"/>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88" name="Freeform 118"/>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9" name="Freeform 119"/>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0" name="Freeform 120"/>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1" name="Freeform 121"/>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2" name="Freeform 122"/>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3" name="Freeform 123"/>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4" name="Freeform 124"/>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5" name="Freeform 125"/>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60" name="Group 126"/>
          <p:cNvGrpSpPr>
            <a:grpSpLocks/>
          </p:cNvGrpSpPr>
          <p:nvPr/>
        </p:nvGrpSpPr>
        <p:grpSpPr bwMode="auto">
          <a:xfrm>
            <a:off x="3054350" y="3160713"/>
            <a:ext cx="273050" cy="328612"/>
            <a:chOff x="2307" y="1036"/>
            <a:chExt cx="1397" cy="1290"/>
          </a:xfrm>
        </p:grpSpPr>
        <p:sp>
          <p:nvSpPr>
            <p:cNvPr id="18476" name="Freeform 127"/>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7" name="Rectangle 128"/>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8" name="Freeform 129"/>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9" name="Freeform 130"/>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0" name="Freeform 131"/>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1" name="Freeform 132"/>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2" name="Freeform 133"/>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3" name="Freeform 134"/>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4" name="Freeform 135"/>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5" name="Freeform 136"/>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61" name="Group 137"/>
          <p:cNvGrpSpPr>
            <a:grpSpLocks/>
          </p:cNvGrpSpPr>
          <p:nvPr/>
        </p:nvGrpSpPr>
        <p:grpSpPr bwMode="auto">
          <a:xfrm>
            <a:off x="3054350" y="3470275"/>
            <a:ext cx="273050" cy="328613"/>
            <a:chOff x="2307" y="1036"/>
            <a:chExt cx="1397" cy="1290"/>
          </a:xfrm>
        </p:grpSpPr>
        <p:sp>
          <p:nvSpPr>
            <p:cNvPr id="18466" name="Freeform 138"/>
            <p:cNvSpPr>
              <a:spLocks/>
            </p:cNvSpPr>
            <p:nvPr/>
          </p:nvSpPr>
          <p:spPr bwMode="auto">
            <a:xfrm>
              <a:off x="2431" y="1036"/>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7" name="Rectangle 139"/>
            <p:cNvSpPr>
              <a:spLocks noChangeArrowheads="1"/>
            </p:cNvSpPr>
            <p:nvPr/>
          </p:nvSpPr>
          <p:spPr bwMode="auto">
            <a:xfrm>
              <a:off x="2439" y="110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8" name="Freeform 140"/>
            <p:cNvSpPr>
              <a:spLocks/>
            </p:cNvSpPr>
            <p:nvPr/>
          </p:nvSpPr>
          <p:spPr bwMode="auto">
            <a:xfrm>
              <a:off x="2307" y="1073"/>
              <a:ext cx="1363" cy="1253"/>
            </a:xfrm>
            <a:custGeom>
              <a:avLst/>
              <a:gdLst>
                <a:gd name="T0" fmla="*/ 0 w 1601"/>
                <a:gd name="T1" fmla="*/ 504 h 1472"/>
                <a:gd name="T2" fmla="*/ 0 w 1601"/>
                <a:gd name="T3" fmla="*/ 504 h 1472"/>
                <a:gd name="T4" fmla="*/ 0 w 1601"/>
                <a:gd name="T5" fmla="*/ 512 h 1472"/>
                <a:gd name="T6" fmla="*/ 3 w 1601"/>
                <a:gd name="T7" fmla="*/ 521 h 1472"/>
                <a:gd name="T8" fmla="*/ 6 w 1601"/>
                <a:gd name="T9" fmla="*/ 529 h 1472"/>
                <a:gd name="T10" fmla="*/ 8 w 1601"/>
                <a:gd name="T11" fmla="*/ 531 h 1472"/>
                <a:gd name="T12" fmla="*/ 12 w 1601"/>
                <a:gd name="T13" fmla="*/ 534 h 1472"/>
                <a:gd name="T14" fmla="*/ 680 w 1601"/>
                <a:gd name="T15" fmla="*/ 658 h 1472"/>
                <a:gd name="T16" fmla="*/ 680 w 1601"/>
                <a:gd name="T17" fmla="*/ 658 h 1472"/>
                <a:gd name="T18" fmla="*/ 687 w 1601"/>
                <a:gd name="T19" fmla="*/ 658 h 1472"/>
                <a:gd name="T20" fmla="*/ 696 w 1601"/>
                <a:gd name="T21" fmla="*/ 655 h 1472"/>
                <a:gd name="T22" fmla="*/ 712 w 1601"/>
                <a:gd name="T23" fmla="*/ 646 h 1472"/>
                <a:gd name="T24" fmla="*/ 712 w 1601"/>
                <a:gd name="T25" fmla="*/ 646 h 1472"/>
                <a:gd name="T26" fmla="*/ 712 w 1601"/>
                <a:gd name="T27" fmla="*/ 644 h 1472"/>
                <a:gd name="T28" fmla="*/ 710 w 1601"/>
                <a:gd name="T29" fmla="*/ 642 h 1472"/>
                <a:gd name="T30" fmla="*/ 706 w 1601"/>
                <a:gd name="T31" fmla="*/ 640 h 1472"/>
                <a:gd name="T32" fmla="*/ 704 w 1601"/>
                <a:gd name="T33" fmla="*/ 636 h 1472"/>
                <a:gd name="T34" fmla="*/ 716 w 1601"/>
                <a:gd name="T35" fmla="*/ 154 h 1472"/>
                <a:gd name="T36" fmla="*/ 716 w 1601"/>
                <a:gd name="T37" fmla="*/ 154 h 1472"/>
                <a:gd name="T38" fmla="*/ 714 w 1601"/>
                <a:gd name="T39" fmla="*/ 146 h 1472"/>
                <a:gd name="T40" fmla="*/ 710 w 1601"/>
                <a:gd name="T41" fmla="*/ 140 h 1472"/>
                <a:gd name="T42" fmla="*/ 704 w 1601"/>
                <a:gd name="T43" fmla="*/ 136 h 1472"/>
                <a:gd name="T44" fmla="*/ 698 w 1601"/>
                <a:gd name="T45" fmla="*/ 133 h 1472"/>
                <a:gd name="T46" fmla="*/ 67 w 1601"/>
                <a:gd name="T47" fmla="*/ 0 h 1472"/>
                <a:gd name="T48" fmla="*/ 48 w 1601"/>
                <a:gd name="T49" fmla="*/ 3 h 1472"/>
                <a:gd name="T50" fmla="*/ 48 w 1601"/>
                <a:gd name="T51" fmla="*/ 3 h 1472"/>
                <a:gd name="T52" fmla="*/ 42 w 1601"/>
                <a:gd name="T53" fmla="*/ 4 h 1472"/>
                <a:gd name="T54" fmla="*/ 36 w 1601"/>
                <a:gd name="T55" fmla="*/ 6 h 1472"/>
                <a:gd name="T56" fmla="*/ 33 w 1601"/>
                <a:gd name="T57" fmla="*/ 12 h 1472"/>
                <a:gd name="T58" fmla="*/ 31 w 1601"/>
                <a:gd name="T59" fmla="*/ 18 h 1472"/>
                <a:gd name="T60" fmla="*/ 0 w 1601"/>
                <a:gd name="T61" fmla="*/ 504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9" name="Freeform 141"/>
            <p:cNvSpPr>
              <a:spLocks/>
            </p:cNvSpPr>
            <p:nvPr/>
          </p:nvSpPr>
          <p:spPr bwMode="auto">
            <a:xfrm>
              <a:off x="2344" y="1073"/>
              <a:ext cx="1360" cy="1231"/>
            </a:xfrm>
            <a:custGeom>
              <a:avLst/>
              <a:gdLst>
                <a:gd name="T0" fmla="*/ 0 w 1597"/>
                <a:gd name="T1" fmla="*/ 498 h 1446"/>
                <a:gd name="T2" fmla="*/ 0 w 1597"/>
                <a:gd name="T3" fmla="*/ 498 h 1446"/>
                <a:gd name="T4" fmla="*/ 3 w 1597"/>
                <a:gd name="T5" fmla="*/ 507 h 1446"/>
                <a:gd name="T6" fmla="*/ 4 w 1597"/>
                <a:gd name="T7" fmla="*/ 514 h 1446"/>
                <a:gd name="T8" fmla="*/ 10 w 1597"/>
                <a:gd name="T9" fmla="*/ 518 h 1446"/>
                <a:gd name="T10" fmla="*/ 18 w 1597"/>
                <a:gd name="T11" fmla="*/ 521 h 1446"/>
                <a:gd name="T12" fmla="*/ 687 w 1597"/>
                <a:gd name="T13" fmla="*/ 646 h 1446"/>
                <a:gd name="T14" fmla="*/ 687 w 1597"/>
                <a:gd name="T15" fmla="*/ 646 h 1446"/>
                <a:gd name="T16" fmla="*/ 692 w 1597"/>
                <a:gd name="T17" fmla="*/ 646 h 1446"/>
                <a:gd name="T18" fmla="*/ 699 w 1597"/>
                <a:gd name="T19" fmla="*/ 645 h 1446"/>
                <a:gd name="T20" fmla="*/ 703 w 1597"/>
                <a:gd name="T21" fmla="*/ 638 h 1446"/>
                <a:gd name="T22" fmla="*/ 706 w 1597"/>
                <a:gd name="T23" fmla="*/ 633 h 1446"/>
                <a:gd name="T24" fmla="*/ 715 w 1597"/>
                <a:gd name="T25" fmla="*/ 150 h 1446"/>
                <a:gd name="T26" fmla="*/ 715 w 1597"/>
                <a:gd name="T27" fmla="*/ 150 h 1446"/>
                <a:gd name="T28" fmla="*/ 715 w 1597"/>
                <a:gd name="T29" fmla="*/ 143 h 1446"/>
                <a:gd name="T30" fmla="*/ 711 w 1597"/>
                <a:gd name="T31" fmla="*/ 136 h 1446"/>
                <a:gd name="T32" fmla="*/ 706 w 1597"/>
                <a:gd name="T33" fmla="*/ 133 h 1446"/>
                <a:gd name="T34" fmla="*/ 697 w 1597"/>
                <a:gd name="T35" fmla="*/ 129 h 1446"/>
                <a:gd name="T36" fmla="*/ 51 w 1597"/>
                <a:gd name="T37" fmla="*/ 0 h 1446"/>
                <a:gd name="T38" fmla="*/ 51 w 1597"/>
                <a:gd name="T39" fmla="*/ 0 h 1446"/>
                <a:gd name="T40" fmla="*/ 43 w 1597"/>
                <a:gd name="T41" fmla="*/ 0 h 1446"/>
                <a:gd name="T42" fmla="*/ 37 w 1597"/>
                <a:gd name="T43" fmla="*/ 3 h 1446"/>
                <a:gd name="T44" fmla="*/ 34 w 1597"/>
                <a:gd name="T45" fmla="*/ 6 h 1446"/>
                <a:gd name="T46" fmla="*/ 32 w 1597"/>
                <a:gd name="T47" fmla="*/ 14 h 1446"/>
                <a:gd name="T48" fmla="*/ 0 w 1597"/>
                <a:gd name="T49" fmla="*/ 498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0" name="Freeform 142"/>
            <p:cNvSpPr>
              <a:spLocks/>
            </p:cNvSpPr>
            <p:nvPr/>
          </p:nvSpPr>
          <p:spPr bwMode="auto">
            <a:xfrm>
              <a:off x="2413" y="1073"/>
              <a:ext cx="1291" cy="1231"/>
            </a:xfrm>
            <a:custGeom>
              <a:avLst/>
              <a:gdLst>
                <a:gd name="T0" fmla="*/ 664 w 1517"/>
                <a:gd name="T1" fmla="*/ 637 h 1446"/>
                <a:gd name="T2" fmla="*/ 673 w 1517"/>
                <a:gd name="T3" fmla="*/ 154 h 1446"/>
                <a:gd name="T4" fmla="*/ 673 w 1517"/>
                <a:gd name="T5" fmla="*/ 154 h 1446"/>
                <a:gd name="T6" fmla="*/ 673 w 1517"/>
                <a:gd name="T7" fmla="*/ 146 h 1446"/>
                <a:gd name="T8" fmla="*/ 669 w 1517"/>
                <a:gd name="T9" fmla="*/ 140 h 1446"/>
                <a:gd name="T10" fmla="*/ 664 w 1517"/>
                <a:gd name="T11" fmla="*/ 135 h 1446"/>
                <a:gd name="T12" fmla="*/ 655 w 1517"/>
                <a:gd name="T13" fmla="*/ 133 h 1446"/>
                <a:gd name="T14" fmla="*/ 12 w 1517"/>
                <a:gd name="T15" fmla="*/ 3 h 1446"/>
                <a:gd name="T16" fmla="*/ 12 w 1517"/>
                <a:gd name="T17" fmla="*/ 3 h 1446"/>
                <a:gd name="T18" fmla="*/ 6 w 1517"/>
                <a:gd name="T19" fmla="*/ 3 h 1446"/>
                <a:gd name="T20" fmla="*/ 0 w 1517"/>
                <a:gd name="T21" fmla="*/ 4 h 1446"/>
                <a:gd name="T22" fmla="*/ 0 w 1517"/>
                <a:gd name="T23" fmla="*/ 4 h 1446"/>
                <a:gd name="T24" fmla="*/ 8 w 1517"/>
                <a:gd name="T25" fmla="*/ 0 h 1446"/>
                <a:gd name="T26" fmla="*/ 16 w 1517"/>
                <a:gd name="T27" fmla="*/ 0 h 1446"/>
                <a:gd name="T28" fmla="*/ 660 w 1517"/>
                <a:gd name="T29" fmla="*/ 129 h 1446"/>
                <a:gd name="T30" fmla="*/ 660 w 1517"/>
                <a:gd name="T31" fmla="*/ 129 h 1446"/>
                <a:gd name="T32" fmla="*/ 667 w 1517"/>
                <a:gd name="T33" fmla="*/ 133 h 1446"/>
                <a:gd name="T34" fmla="*/ 673 w 1517"/>
                <a:gd name="T35" fmla="*/ 136 h 1446"/>
                <a:gd name="T36" fmla="*/ 677 w 1517"/>
                <a:gd name="T37" fmla="*/ 143 h 1446"/>
                <a:gd name="T38" fmla="*/ 677 w 1517"/>
                <a:gd name="T39" fmla="*/ 150 h 1446"/>
                <a:gd name="T40" fmla="*/ 667 w 1517"/>
                <a:gd name="T41" fmla="*/ 633 h 1446"/>
                <a:gd name="T42" fmla="*/ 667 w 1517"/>
                <a:gd name="T43" fmla="*/ 633 h 1446"/>
                <a:gd name="T44" fmla="*/ 665 w 1517"/>
                <a:gd name="T45" fmla="*/ 641 h 1446"/>
                <a:gd name="T46" fmla="*/ 660 w 1517"/>
                <a:gd name="T47" fmla="*/ 646 h 1446"/>
                <a:gd name="T48" fmla="*/ 660 w 1517"/>
                <a:gd name="T49" fmla="*/ 646 h 1446"/>
                <a:gd name="T50" fmla="*/ 664 w 1517"/>
                <a:gd name="T51" fmla="*/ 641 h 1446"/>
                <a:gd name="T52" fmla="*/ 664 w 1517"/>
                <a:gd name="T53" fmla="*/ 637 h 1446"/>
                <a:gd name="T54" fmla="*/ 664 w 1517"/>
                <a:gd name="T55" fmla="*/ 637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1" name="Freeform 143"/>
            <p:cNvSpPr>
              <a:spLocks/>
            </p:cNvSpPr>
            <p:nvPr/>
          </p:nvSpPr>
          <p:spPr bwMode="auto">
            <a:xfrm>
              <a:off x="2413" y="1134"/>
              <a:ext cx="1231" cy="1068"/>
            </a:xfrm>
            <a:custGeom>
              <a:avLst/>
              <a:gdLst>
                <a:gd name="T0" fmla="*/ 0 w 1446"/>
                <a:gd name="T1" fmla="*/ 426 h 1255"/>
                <a:gd name="T2" fmla="*/ 0 w 1446"/>
                <a:gd name="T3" fmla="*/ 426 h 1255"/>
                <a:gd name="T4" fmla="*/ 3 w 1446"/>
                <a:gd name="T5" fmla="*/ 435 h 1255"/>
                <a:gd name="T6" fmla="*/ 4 w 1446"/>
                <a:gd name="T7" fmla="*/ 440 h 1255"/>
                <a:gd name="T8" fmla="*/ 10 w 1446"/>
                <a:gd name="T9" fmla="*/ 445 h 1255"/>
                <a:gd name="T10" fmla="*/ 16 w 1446"/>
                <a:gd name="T11" fmla="*/ 445 h 1255"/>
                <a:gd name="T12" fmla="*/ 621 w 1446"/>
                <a:gd name="T13" fmla="*/ 561 h 1255"/>
                <a:gd name="T14" fmla="*/ 621 w 1446"/>
                <a:gd name="T15" fmla="*/ 561 h 1255"/>
                <a:gd name="T16" fmla="*/ 627 w 1446"/>
                <a:gd name="T17" fmla="*/ 561 h 1255"/>
                <a:gd name="T18" fmla="*/ 633 w 1446"/>
                <a:gd name="T19" fmla="*/ 558 h 1255"/>
                <a:gd name="T20" fmla="*/ 637 w 1446"/>
                <a:gd name="T21" fmla="*/ 552 h 1255"/>
                <a:gd name="T22" fmla="*/ 637 w 1446"/>
                <a:gd name="T23" fmla="*/ 547 h 1255"/>
                <a:gd name="T24" fmla="*/ 646 w 1446"/>
                <a:gd name="T25" fmla="*/ 139 h 1255"/>
                <a:gd name="T26" fmla="*/ 646 w 1446"/>
                <a:gd name="T27" fmla="*/ 139 h 1255"/>
                <a:gd name="T28" fmla="*/ 646 w 1446"/>
                <a:gd name="T29" fmla="*/ 130 h 1255"/>
                <a:gd name="T30" fmla="*/ 642 w 1446"/>
                <a:gd name="T31" fmla="*/ 126 h 1255"/>
                <a:gd name="T32" fmla="*/ 637 w 1446"/>
                <a:gd name="T33" fmla="*/ 122 h 1255"/>
                <a:gd name="T34" fmla="*/ 631 w 1446"/>
                <a:gd name="T35" fmla="*/ 118 h 1255"/>
                <a:gd name="T36" fmla="*/ 46 w 1446"/>
                <a:gd name="T37" fmla="*/ 0 h 1255"/>
                <a:gd name="T38" fmla="*/ 46 w 1446"/>
                <a:gd name="T39" fmla="*/ 0 h 1255"/>
                <a:gd name="T40" fmla="*/ 37 w 1446"/>
                <a:gd name="T41" fmla="*/ 0 h 1255"/>
                <a:gd name="T42" fmla="*/ 31 w 1446"/>
                <a:gd name="T43" fmla="*/ 4 h 1255"/>
                <a:gd name="T44" fmla="*/ 27 w 1446"/>
                <a:gd name="T45" fmla="*/ 8 h 1255"/>
                <a:gd name="T46" fmla="*/ 27 w 1446"/>
                <a:gd name="T47" fmla="*/ 12 h 1255"/>
                <a:gd name="T48" fmla="*/ 0 w 1446"/>
                <a:gd name="T49" fmla="*/ 426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2" name="Freeform 144"/>
            <p:cNvSpPr>
              <a:spLocks/>
            </p:cNvSpPr>
            <p:nvPr/>
          </p:nvSpPr>
          <p:spPr bwMode="auto">
            <a:xfrm>
              <a:off x="2431" y="1330"/>
              <a:ext cx="1213" cy="718"/>
            </a:xfrm>
            <a:custGeom>
              <a:avLst/>
              <a:gdLst>
                <a:gd name="T0" fmla="*/ 639 w 1424"/>
                <a:gd name="T1" fmla="*/ 65 h 844"/>
                <a:gd name="T2" fmla="*/ 639 w 1424"/>
                <a:gd name="T3" fmla="*/ 35 h 844"/>
                <a:gd name="T4" fmla="*/ 639 w 1424"/>
                <a:gd name="T5" fmla="*/ 35 h 844"/>
                <a:gd name="T6" fmla="*/ 639 w 1424"/>
                <a:gd name="T7" fmla="*/ 27 h 844"/>
                <a:gd name="T8" fmla="*/ 634 w 1424"/>
                <a:gd name="T9" fmla="*/ 23 h 844"/>
                <a:gd name="T10" fmla="*/ 629 w 1424"/>
                <a:gd name="T11" fmla="*/ 19 h 844"/>
                <a:gd name="T12" fmla="*/ 624 w 1424"/>
                <a:gd name="T13" fmla="*/ 16 h 844"/>
                <a:gd name="T14" fmla="*/ 545 w 1424"/>
                <a:gd name="T15" fmla="*/ 0 h 844"/>
                <a:gd name="T16" fmla="*/ 545 w 1424"/>
                <a:gd name="T17" fmla="*/ 0 h 844"/>
                <a:gd name="T18" fmla="*/ 474 w 1424"/>
                <a:gd name="T19" fmla="*/ 37 h 844"/>
                <a:gd name="T20" fmla="*/ 407 w 1424"/>
                <a:gd name="T21" fmla="*/ 76 h 844"/>
                <a:gd name="T22" fmla="*/ 340 w 1424"/>
                <a:gd name="T23" fmla="*/ 117 h 844"/>
                <a:gd name="T24" fmla="*/ 272 w 1424"/>
                <a:gd name="T25" fmla="*/ 159 h 844"/>
                <a:gd name="T26" fmla="*/ 136 w 1424"/>
                <a:gd name="T27" fmla="*/ 248 h 844"/>
                <a:gd name="T28" fmla="*/ 0 w 1424"/>
                <a:gd name="T29" fmla="*/ 341 h 844"/>
                <a:gd name="T30" fmla="*/ 0 w 1424"/>
                <a:gd name="T31" fmla="*/ 341 h 844"/>
                <a:gd name="T32" fmla="*/ 6 w 1424"/>
                <a:gd name="T33" fmla="*/ 342 h 844"/>
                <a:gd name="T34" fmla="*/ 190 w 1424"/>
                <a:gd name="T35" fmla="*/ 376 h 844"/>
                <a:gd name="T36" fmla="*/ 190 w 1424"/>
                <a:gd name="T37" fmla="*/ 376 h 844"/>
                <a:gd name="T38" fmla="*/ 269 w 1424"/>
                <a:gd name="T39" fmla="*/ 321 h 844"/>
                <a:gd name="T40" fmla="*/ 349 w 1424"/>
                <a:gd name="T41" fmla="*/ 262 h 844"/>
                <a:gd name="T42" fmla="*/ 349 w 1424"/>
                <a:gd name="T43" fmla="*/ 262 h 844"/>
                <a:gd name="T44" fmla="*/ 421 w 1424"/>
                <a:gd name="T45" fmla="*/ 207 h 844"/>
                <a:gd name="T46" fmla="*/ 492 w 1424"/>
                <a:gd name="T47" fmla="*/ 157 h 844"/>
                <a:gd name="T48" fmla="*/ 566 w 1424"/>
                <a:gd name="T49" fmla="*/ 110 h 844"/>
                <a:gd name="T50" fmla="*/ 639 w 1424"/>
                <a:gd name="T51" fmla="*/ 65 h 844"/>
                <a:gd name="T52" fmla="*/ 639 w 1424"/>
                <a:gd name="T53" fmla="*/ 65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3" name="Freeform 145"/>
            <p:cNvSpPr>
              <a:spLocks/>
            </p:cNvSpPr>
            <p:nvPr/>
          </p:nvSpPr>
          <p:spPr bwMode="auto">
            <a:xfrm>
              <a:off x="3112" y="1785"/>
              <a:ext cx="524" cy="357"/>
            </a:xfrm>
            <a:custGeom>
              <a:avLst/>
              <a:gdLst>
                <a:gd name="T0" fmla="*/ 274 w 615"/>
                <a:gd name="T1" fmla="*/ 60 h 420"/>
                <a:gd name="T2" fmla="*/ 276 w 615"/>
                <a:gd name="T3" fmla="*/ 0 h 420"/>
                <a:gd name="T4" fmla="*/ 276 w 615"/>
                <a:gd name="T5" fmla="*/ 0 h 420"/>
                <a:gd name="T6" fmla="*/ 207 w 615"/>
                <a:gd name="T7" fmla="*/ 39 h 420"/>
                <a:gd name="T8" fmla="*/ 137 w 615"/>
                <a:gd name="T9" fmla="*/ 80 h 420"/>
                <a:gd name="T10" fmla="*/ 68 w 615"/>
                <a:gd name="T11" fmla="*/ 123 h 420"/>
                <a:gd name="T12" fmla="*/ 0 w 615"/>
                <a:gd name="T13" fmla="*/ 170 h 420"/>
                <a:gd name="T14" fmla="*/ 94 w 615"/>
                <a:gd name="T15" fmla="*/ 186 h 420"/>
                <a:gd name="T16" fmla="*/ 94 w 615"/>
                <a:gd name="T17" fmla="*/ 186 h 420"/>
                <a:gd name="T18" fmla="*/ 185 w 615"/>
                <a:gd name="T19" fmla="*/ 122 h 420"/>
                <a:gd name="T20" fmla="*/ 185 w 615"/>
                <a:gd name="T21" fmla="*/ 122 h 420"/>
                <a:gd name="T22" fmla="*/ 230 w 615"/>
                <a:gd name="T23" fmla="*/ 90 h 420"/>
                <a:gd name="T24" fmla="*/ 274 w 615"/>
                <a:gd name="T25" fmla="*/ 60 h 420"/>
                <a:gd name="T26" fmla="*/ 274 w 615"/>
                <a:gd name="T27" fmla="*/ 60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4" name="Freeform 146"/>
            <p:cNvSpPr>
              <a:spLocks/>
            </p:cNvSpPr>
            <p:nvPr/>
          </p:nvSpPr>
          <p:spPr bwMode="auto">
            <a:xfrm>
              <a:off x="2413" y="1134"/>
              <a:ext cx="1208" cy="1068"/>
            </a:xfrm>
            <a:custGeom>
              <a:avLst/>
              <a:gdLst>
                <a:gd name="T0" fmla="*/ 39 w 1419"/>
                <a:gd name="T1" fmla="*/ 0 h 1255"/>
                <a:gd name="T2" fmla="*/ 39 w 1419"/>
                <a:gd name="T3" fmla="*/ 0 h 1255"/>
                <a:gd name="T4" fmla="*/ 37 w 1419"/>
                <a:gd name="T5" fmla="*/ 8 h 1255"/>
                <a:gd name="T6" fmla="*/ 10 w 1419"/>
                <a:gd name="T7" fmla="*/ 420 h 1255"/>
                <a:gd name="T8" fmla="*/ 10 w 1419"/>
                <a:gd name="T9" fmla="*/ 420 h 1255"/>
                <a:gd name="T10" fmla="*/ 12 w 1419"/>
                <a:gd name="T11" fmla="*/ 428 h 1255"/>
                <a:gd name="T12" fmla="*/ 16 w 1419"/>
                <a:gd name="T13" fmla="*/ 435 h 1255"/>
                <a:gd name="T14" fmla="*/ 19 w 1419"/>
                <a:gd name="T15" fmla="*/ 438 h 1255"/>
                <a:gd name="T16" fmla="*/ 27 w 1419"/>
                <a:gd name="T17" fmla="*/ 440 h 1255"/>
                <a:gd name="T18" fmla="*/ 631 w 1419"/>
                <a:gd name="T19" fmla="*/ 555 h 1255"/>
                <a:gd name="T20" fmla="*/ 631 w 1419"/>
                <a:gd name="T21" fmla="*/ 555 h 1255"/>
                <a:gd name="T22" fmla="*/ 634 w 1419"/>
                <a:gd name="T23" fmla="*/ 555 h 1255"/>
                <a:gd name="T24" fmla="*/ 634 w 1419"/>
                <a:gd name="T25" fmla="*/ 555 h 1255"/>
                <a:gd name="T26" fmla="*/ 633 w 1419"/>
                <a:gd name="T27" fmla="*/ 557 h 1255"/>
                <a:gd name="T28" fmla="*/ 628 w 1419"/>
                <a:gd name="T29" fmla="*/ 558 h 1255"/>
                <a:gd name="T30" fmla="*/ 625 w 1419"/>
                <a:gd name="T31" fmla="*/ 561 h 1255"/>
                <a:gd name="T32" fmla="*/ 621 w 1419"/>
                <a:gd name="T33" fmla="*/ 561 h 1255"/>
                <a:gd name="T34" fmla="*/ 16 w 1419"/>
                <a:gd name="T35" fmla="*/ 445 h 1255"/>
                <a:gd name="T36" fmla="*/ 16 w 1419"/>
                <a:gd name="T37" fmla="*/ 445 h 1255"/>
                <a:gd name="T38" fmla="*/ 10 w 1419"/>
                <a:gd name="T39" fmla="*/ 445 h 1255"/>
                <a:gd name="T40" fmla="*/ 4 w 1419"/>
                <a:gd name="T41" fmla="*/ 440 h 1255"/>
                <a:gd name="T42" fmla="*/ 3 w 1419"/>
                <a:gd name="T43" fmla="*/ 435 h 1255"/>
                <a:gd name="T44" fmla="*/ 0 w 1419"/>
                <a:gd name="T45" fmla="*/ 426 h 1255"/>
                <a:gd name="T46" fmla="*/ 27 w 1419"/>
                <a:gd name="T47" fmla="*/ 12 h 1255"/>
                <a:gd name="T48" fmla="*/ 27 w 1419"/>
                <a:gd name="T49" fmla="*/ 12 h 1255"/>
                <a:gd name="T50" fmla="*/ 27 w 1419"/>
                <a:gd name="T51" fmla="*/ 8 h 1255"/>
                <a:gd name="T52" fmla="*/ 31 w 1419"/>
                <a:gd name="T53" fmla="*/ 4 h 1255"/>
                <a:gd name="T54" fmla="*/ 36 w 1419"/>
                <a:gd name="T55" fmla="*/ 3 h 1255"/>
                <a:gd name="T56" fmla="*/ 39 w 1419"/>
                <a:gd name="T57" fmla="*/ 0 h 1255"/>
                <a:gd name="T58" fmla="*/ 39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5" name="Freeform 147"/>
            <p:cNvSpPr>
              <a:spLocks/>
            </p:cNvSpPr>
            <p:nvPr/>
          </p:nvSpPr>
          <p:spPr bwMode="auto">
            <a:xfrm>
              <a:off x="2469" y="1134"/>
              <a:ext cx="1175" cy="1068"/>
            </a:xfrm>
            <a:custGeom>
              <a:avLst/>
              <a:gdLst>
                <a:gd name="T0" fmla="*/ 600 w 1380"/>
                <a:gd name="T1" fmla="*/ 555 h 1255"/>
                <a:gd name="T2" fmla="*/ 610 w 1380"/>
                <a:gd name="T3" fmla="*/ 144 h 1255"/>
                <a:gd name="T4" fmla="*/ 610 w 1380"/>
                <a:gd name="T5" fmla="*/ 144 h 1255"/>
                <a:gd name="T6" fmla="*/ 608 w 1380"/>
                <a:gd name="T7" fmla="*/ 136 h 1255"/>
                <a:gd name="T8" fmla="*/ 605 w 1380"/>
                <a:gd name="T9" fmla="*/ 132 h 1255"/>
                <a:gd name="T10" fmla="*/ 600 w 1380"/>
                <a:gd name="T11" fmla="*/ 129 h 1255"/>
                <a:gd name="T12" fmla="*/ 593 w 1380"/>
                <a:gd name="T13" fmla="*/ 124 h 1255"/>
                <a:gd name="T14" fmla="*/ 6 w 1380"/>
                <a:gd name="T15" fmla="*/ 6 h 1255"/>
                <a:gd name="T16" fmla="*/ 6 w 1380"/>
                <a:gd name="T17" fmla="*/ 6 h 1255"/>
                <a:gd name="T18" fmla="*/ 0 w 1380"/>
                <a:gd name="T19" fmla="*/ 8 h 1255"/>
                <a:gd name="T20" fmla="*/ 0 w 1380"/>
                <a:gd name="T21" fmla="*/ 8 h 1255"/>
                <a:gd name="T22" fmla="*/ 3 w 1380"/>
                <a:gd name="T23" fmla="*/ 4 h 1255"/>
                <a:gd name="T24" fmla="*/ 6 w 1380"/>
                <a:gd name="T25" fmla="*/ 3 h 1255"/>
                <a:gd name="T26" fmla="*/ 10 w 1380"/>
                <a:gd name="T27" fmla="*/ 0 h 1255"/>
                <a:gd name="T28" fmla="*/ 16 w 1380"/>
                <a:gd name="T29" fmla="*/ 0 h 1255"/>
                <a:gd name="T30" fmla="*/ 602 w 1380"/>
                <a:gd name="T31" fmla="*/ 118 h 1255"/>
                <a:gd name="T32" fmla="*/ 602 w 1380"/>
                <a:gd name="T33" fmla="*/ 118 h 1255"/>
                <a:gd name="T34" fmla="*/ 608 w 1380"/>
                <a:gd name="T35" fmla="*/ 122 h 1255"/>
                <a:gd name="T36" fmla="*/ 613 w 1380"/>
                <a:gd name="T37" fmla="*/ 126 h 1255"/>
                <a:gd name="T38" fmla="*/ 617 w 1380"/>
                <a:gd name="T39" fmla="*/ 130 h 1255"/>
                <a:gd name="T40" fmla="*/ 617 w 1380"/>
                <a:gd name="T41" fmla="*/ 139 h 1255"/>
                <a:gd name="T42" fmla="*/ 608 w 1380"/>
                <a:gd name="T43" fmla="*/ 547 h 1255"/>
                <a:gd name="T44" fmla="*/ 608 w 1380"/>
                <a:gd name="T45" fmla="*/ 547 h 1255"/>
                <a:gd name="T46" fmla="*/ 608 w 1380"/>
                <a:gd name="T47" fmla="*/ 552 h 1255"/>
                <a:gd name="T48" fmla="*/ 605 w 1380"/>
                <a:gd name="T49" fmla="*/ 555 h 1255"/>
                <a:gd name="T50" fmla="*/ 602 w 1380"/>
                <a:gd name="T51" fmla="*/ 558 h 1255"/>
                <a:gd name="T52" fmla="*/ 598 w 1380"/>
                <a:gd name="T53" fmla="*/ 561 h 1255"/>
                <a:gd name="T54" fmla="*/ 598 w 1380"/>
                <a:gd name="T55" fmla="*/ 561 h 1255"/>
                <a:gd name="T56" fmla="*/ 600 w 1380"/>
                <a:gd name="T57" fmla="*/ 555 h 1255"/>
                <a:gd name="T58" fmla="*/ 600 w 1380"/>
                <a:gd name="T59" fmla="*/ 555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65" name="Freeform 163"/>
          <p:cNvSpPr>
            <a:spLocks/>
          </p:cNvSpPr>
          <p:nvPr/>
        </p:nvSpPr>
        <p:spPr bwMode="auto">
          <a:xfrm>
            <a:off x="511175" y="2079625"/>
            <a:ext cx="196850" cy="2024063"/>
          </a:xfrm>
          <a:custGeom>
            <a:avLst/>
            <a:gdLst>
              <a:gd name="T0" fmla="*/ 2147483647 w 124"/>
              <a:gd name="T1" fmla="*/ 0 h 1275"/>
              <a:gd name="T2" fmla="*/ 0 w 124"/>
              <a:gd name="T3" fmla="*/ 0 h 1275"/>
              <a:gd name="T4" fmla="*/ 0 w 124"/>
              <a:gd name="T5" fmla="*/ 2147483647 h 1275"/>
              <a:gd name="T6" fmla="*/ 2147483647 w 124"/>
              <a:gd name="T7" fmla="*/ 2147483647 h 1275"/>
              <a:gd name="T8" fmla="*/ 0 60000 65536"/>
              <a:gd name="T9" fmla="*/ 0 60000 65536"/>
              <a:gd name="T10" fmla="*/ 0 60000 65536"/>
              <a:gd name="T11" fmla="*/ 0 60000 65536"/>
              <a:gd name="T12" fmla="*/ 0 w 124"/>
              <a:gd name="T13" fmla="*/ 0 h 1275"/>
              <a:gd name="T14" fmla="*/ 124 w 124"/>
              <a:gd name="T15" fmla="*/ 1275 h 1275"/>
            </a:gdLst>
            <a:ahLst/>
            <a:cxnLst>
              <a:cxn ang="T8">
                <a:pos x="T0" y="T1"/>
              </a:cxn>
              <a:cxn ang="T9">
                <a:pos x="T2" y="T3"/>
              </a:cxn>
              <a:cxn ang="T10">
                <a:pos x="T4" y="T5"/>
              </a:cxn>
              <a:cxn ang="T11">
                <a:pos x="T6" y="T7"/>
              </a:cxn>
            </a:cxnLst>
            <a:rect l="T12" t="T13" r="T14" b="T15"/>
            <a:pathLst>
              <a:path w="124" h="1275">
                <a:moveTo>
                  <a:pt x="124" y="0"/>
                </a:moveTo>
                <a:lnTo>
                  <a:pt x="0" y="0"/>
                </a:lnTo>
                <a:lnTo>
                  <a:pt x="0" y="1275"/>
                </a:lnTo>
                <a:lnTo>
                  <a:pt x="83" y="1275"/>
                </a:lnTo>
              </a:path>
            </a:pathLst>
          </a:custGeom>
          <a:noFill/>
          <a:ln w="1270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1992313"/>
            <a:ext cx="17526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64" name="Rectangle 161"/>
          <p:cNvSpPr>
            <a:spLocks noChangeArrowheads="1"/>
          </p:cNvSpPr>
          <p:nvPr/>
        </p:nvSpPr>
        <p:spPr bwMode="auto">
          <a:xfrm>
            <a:off x="739775" y="1992313"/>
            <a:ext cx="882650" cy="217487"/>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538" y="2434390"/>
            <a:ext cx="1228725" cy="1323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8438" y="1386681"/>
            <a:ext cx="3657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Example PCF: AccountFile</a:t>
            </a:r>
          </a:p>
        </p:txBody>
      </p:sp>
      <p:sp>
        <p:nvSpPr>
          <p:cNvPr id="19459" name="Text Box 25"/>
          <p:cNvSpPr txBox="1">
            <a:spLocks noChangeArrowheads="1"/>
          </p:cNvSpPr>
          <p:nvPr/>
        </p:nvSpPr>
        <p:spPr bwMode="auto">
          <a:xfrm>
            <a:off x="482600" y="1462088"/>
            <a:ext cx="1733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 refs declared in top pane</a:t>
            </a:r>
          </a:p>
        </p:txBody>
      </p:sp>
      <p:sp>
        <p:nvSpPr>
          <p:cNvPr id="19463" name="Left Bracket 9"/>
          <p:cNvSpPr>
            <a:spLocks/>
          </p:cNvSpPr>
          <p:nvPr/>
        </p:nvSpPr>
        <p:spPr bwMode="auto">
          <a:xfrm>
            <a:off x="2281238" y="1452563"/>
            <a:ext cx="74612" cy="2754312"/>
          </a:xfrm>
          <a:prstGeom prst="leftBracket">
            <a:avLst>
              <a:gd name="adj" fmla="val 8374"/>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850" y="1028700"/>
            <a:ext cx="6517167" cy="5181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0" name="Text Box 26"/>
          <p:cNvSpPr txBox="1">
            <a:spLocks noChangeArrowheads="1"/>
          </p:cNvSpPr>
          <p:nvPr/>
        </p:nvSpPr>
        <p:spPr bwMode="auto">
          <a:xfrm>
            <a:off x="244476" y="4548307"/>
            <a:ext cx="2039938"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solidFill>
                  <a:srgbClr val="D33941"/>
                </a:solidFill>
              </a:rPr>
              <a:t>PCF tab includes:</a:t>
            </a:r>
            <a:r>
              <a:rPr lang="en-US" sz="1800" dirty="0">
                <a:solidFill>
                  <a:srgbClr val="D33941"/>
                </a:solidFill>
              </a:rPr>
              <a:t/>
            </a:r>
            <a:br>
              <a:rPr lang="en-US" sz="1800" dirty="0">
                <a:solidFill>
                  <a:srgbClr val="D33941"/>
                </a:solidFill>
              </a:rPr>
            </a:br>
            <a:r>
              <a:rPr lang="en-US" sz="1800" dirty="0">
                <a:solidFill>
                  <a:srgbClr val="D33941"/>
                </a:solidFill>
              </a:rPr>
              <a:t>Properties (menu actions</a:t>
            </a:r>
            <a:r>
              <a:rPr lang="en-US" sz="1800" dirty="0" smtClean="0">
                <a:solidFill>
                  <a:srgbClr val="D33941"/>
                </a:solidFill>
              </a:rPr>
              <a:t>, info </a:t>
            </a:r>
            <a:r>
              <a:rPr lang="en-US" sz="1800" dirty="0">
                <a:solidFill>
                  <a:srgbClr val="D33941"/>
                </a:solidFill>
              </a:rPr>
              <a:t>bar and </a:t>
            </a:r>
            <a:r>
              <a:rPr lang="en-US" sz="1800" dirty="0" smtClean="0">
                <a:solidFill>
                  <a:srgbClr val="D33941"/>
                </a:solidFill>
              </a:rPr>
              <a:t>tab </a:t>
            </a:r>
            <a:r>
              <a:rPr lang="en-US" sz="1800" dirty="0">
                <a:solidFill>
                  <a:srgbClr val="D33941"/>
                </a:solidFill>
              </a:rPr>
              <a:t>bar)</a:t>
            </a:r>
            <a:br>
              <a:rPr lang="en-US" sz="1800" dirty="0">
                <a:solidFill>
                  <a:srgbClr val="D33941"/>
                </a:solidFill>
              </a:rPr>
            </a:br>
            <a:r>
              <a:rPr lang="en-US" sz="1800" dirty="0">
                <a:solidFill>
                  <a:srgbClr val="D33941"/>
                </a:solidFill>
              </a:rPr>
              <a:t>Entry Points (entry points)</a:t>
            </a:r>
          </a:p>
        </p:txBody>
      </p:sp>
      <p:sp>
        <p:nvSpPr>
          <p:cNvPr id="19462" name="Line 28"/>
          <p:cNvSpPr>
            <a:spLocks noChangeShapeType="1"/>
          </p:cNvSpPr>
          <p:nvPr/>
        </p:nvSpPr>
        <p:spPr bwMode="auto">
          <a:xfrm>
            <a:off x="2216149" y="4733925"/>
            <a:ext cx="260351" cy="14134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r>
              <a:rPr lang="en-US" smtClean="0"/>
              <a:t>Location group property: menuActions</a:t>
            </a:r>
          </a:p>
        </p:txBody>
      </p:sp>
      <p:sp>
        <p:nvSpPr>
          <p:cNvPr id="20487" name="Text Box 22"/>
          <p:cNvSpPr txBox="1">
            <a:spLocks noChangeArrowheads="1"/>
          </p:cNvSpPr>
          <p:nvPr/>
        </p:nvSpPr>
        <p:spPr bwMode="auto">
          <a:xfrm>
            <a:off x="5383213" y="1246188"/>
            <a:ext cx="3535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AccountFileMenuActions.pcf</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831056"/>
            <a:ext cx="3253022" cy="36692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75" y="930275"/>
            <a:ext cx="1228725" cy="1323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3" y="4500290"/>
            <a:ext cx="4546144" cy="160734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90" name="AutoShape 14"/>
          <p:cNvSpPr>
            <a:spLocks noChangeArrowheads="1"/>
          </p:cNvSpPr>
          <p:nvPr/>
        </p:nvSpPr>
        <p:spPr bwMode="auto">
          <a:xfrm>
            <a:off x="707349" y="5717631"/>
            <a:ext cx="4357908" cy="2254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3213" y="1649934"/>
            <a:ext cx="3179762" cy="481539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8" name="Rectangle 25"/>
          <p:cNvSpPr>
            <a:spLocks noChangeArrowheads="1"/>
          </p:cNvSpPr>
          <p:nvPr/>
        </p:nvSpPr>
        <p:spPr bwMode="auto">
          <a:xfrm>
            <a:off x="5383213" y="1630884"/>
            <a:ext cx="2074862" cy="280987"/>
          </a:xfrm>
          <a:prstGeom prst="rect">
            <a:avLst/>
          </a:prstGeom>
          <a:noFill/>
          <a:ln w="19050" algn="ctr">
            <a:solidFill>
              <a:srgbClr val="D3394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0491" name="Straight Arrow Connector 12"/>
          <p:cNvCxnSpPr>
            <a:cxnSpLocks noChangeShapeType="1"/>
          </p:cNvCxnSpPr>
          <p:nvPr/>
        </p:nvCxnSpPr>
        <p:spPr bwMode="auto">
          <a:xfrm flipV="1">
            <a:off x="4927894" y="1771378"/>
            <a:ext cx="455319" cy="3946253"/>
          </a:xfrm>
          <a:prstGeom prst="straightConnector1">
            <a:avLst/>
          </a:prstGeom>
          <a:noFill/>
          <a:ln w="19050" algn="ctr">
            <a:solidFill>
              <a:srgbClr val="D33941"/>
            </a:solidFill>
            <a:round/>
            <a:headEnd/>
            <a:tailEnd type="arrow" w="med" len="med"/>
          </a:ln>
          <a:extLst>
            <a:ext uri="{909E8E84-426E-40DD-AFC4-6F175D3DCCD1}">
              <a14:hiddenFill xmlns:a14="http://schemas.microsoft.com/office/drawing/2010/main">
                <a:noFill/>
              </a14:hiddenFill>
            </a:ext>
          </a:extLst>
        </p:spPr>
      </p:cxnSp>
      <p:sp>
        <p:nvSpPr>
          <p:cNvPr id="7" name="Freeform 6"/>
          <p:cNvSpPr/>
          <p:nvPr/>
        </p:nvSpPr>
        <p:spPr bwMode="auto">
          <a:xfrm>
            <a:off x="4429125" y="1247775"/>
            <a:ext cx="962025" cy="1600200"/>
          </a:xfrm>
          <a:custGeom>
            <a:avLst/>
            <a:gdLst>
              <a:gd name="connsiteX0" fmla="*/ 0 w 962025"/>
              <a:gd name="connsiteY0" fmla="*/ 0 h 1600200"/>
              <a:gd name="connsiteX1" fmla="*/ 323850 w 962025"/>
              <a:gd name="connsiteY1" fmla="*/ 0 h 1600200"/>
              <a:gd name="connsiteX2" fmla="*/ 323850 w 962025"/>
              <a:gd name="connsiteY2" fmla="*/ 1600200 h 1600200"/>
              <a:gd name="connsiteX3" fmla="*/ 962025 w 962025"/>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962025" h="1600200">
                <a:moveTo>
                  <a:pt x="0" y="0"/>
                </a:moveTo>
                <a:lnTo>
                  <a:pt x="323850" y="0"/>
                </a:lnTo>
                <a:lnTo>
                  <a:pt x="323850" y="1600200"/>
                </a:lnTo>
                <a:lnTo>
                  <a:pt x="962025" y="1600200"/>
                </a:lnTo>
              </a:path>
            </a:pathLst>
          </a:custGeom>
          <a:noFill/>
          <a:ln w="19050" algn="ctr">
            <a:solidFill>
              <a:srgbClr val="D33941"/>
            </a:solidFill>
            <a:round/>
            <a:headEnd type="arrow" w="med" len="med"/>
            <a:tailEnd type="none"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Location group property: infoBar</a:t>
            </a:r>
          </a:p>
        </p:txBody>
      </p:sp>
      <p:sp>
        <p:nvSpPr>
          <p:cNvPr id="21512" name="Line 19"/>
          <p:cNvSpPr>
            <a:spLocks noChangeShapeType="1"/>
          </p:cNvSpPr>
          <p:nvPr/>
        </p:nvSpPr>
        <p:spPr bwMode="auto">
          <a:xfrm flipV="1">
            <a:off x="5105400" y="2330450"/>
            <a:ext cx="0" cy="6096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831056"/>
            <a:ext cx="3253022" cy="36692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4702175"/>
            <a:ext cx="4847554" cy="1679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9" name="AutoShape 12"/>
          <p:cNvSpPr>
            <a:spLocks noChangeArrowheads="1"/>
          </p:cNvSpPr>
          <p:nvPr/>
        </p:nvSpPr>
        <p:spPr bwMode="auto">
          <a:xfrm>
            <a:off x="696914" y="5937250"/>
            <a:ext cx="4669754" cy="2444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182" y="3031330"/>
            <a:ext cx="5896896" cy="9120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7313" y="1945481"/>
            <a:ext cx="4619628" cy="38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13" name="Freeform 9"/>
          <p:cNvSpPr>
            <a:spLocks/>
          </p:cNvSpPr>
          <p:nvPr/>
        </p:nvSpPr>
        <p:spPr bwMode="auto">
          <a:xfrm>
            <a:off x="5351463" y="3932238"/>
            <a:ext cx="752475" cy="2182812"/>
          </a:xfrm>
          <a:custGeom>
            <a:avLst/>
            <a:gdLst>
              <a:gd name="T0" fmla="*/ 0 w 753035"/>
              <a:gd name="T1" fmla="*/ 2181822 h 2183802"/>
              <a:gd name="T2" fmla="*/ 751915 w 753035"/>
              <a:gd name="T3" fmla="*/ 2171073 h 2183802"/>
              <a:gd name="T4" fmla="*/ 751915 w 753035"/>
              <a:gd name="T5" fmla="*/ 0 h 2183802"/>
              <a:gd name="T6" fmla="*/ 0 60000 65536"/>
              <a:gd name="T7" fmla="*/ 0 60000 65536"/>
              <a:gd name="T8" fmla="*/ 0 60000 65536"/>
              <a:gd name="T9" fmla="*/ 0 w 753035"/>
              <a:gd name="T10" fmla="*/ 0 h 2183802"/>
              <a:gd name="T11" fmla="*/ 753035 w 753035"/>
              <a:gd name="T12" fmla="*/ 2183802 h 2183802"/>
            </a:gdLst>
            <a:ahLst/>
            <a:cxnLst>
              <a:cxn ang="T6">
                <a:pos x="T0" y="T1"/>
              </a:cxn>
              <a:cxn ang="T7">
                <a:pos x="T2" y="T3"/>
              </a:cxn>
              <a:cxn ang="T8">
                <a:pos x="T4" y="T5"/>
              </a:cxn>
            </a:cxnLst>
            <a:rect l="T9" t="T10" r="T11" b="T12"/>
            <a:pathLst>
              <a:path w="753035" h="2183802">
                <a:moveTo>
                  <a:pt x="0" y="2183802"/>
                </a:moveTo>
                <a:lnTo>
                  <a:pt x="753035" y="2173045"/>
                </a:lnTo>
                <a:lnTo>
                  <a:pt x="753035" y="0"/>
                </a:lnTo>
              </a:path>
            </a:pathLst>
          </a:custGeom>
          <a:noFill/>
          <a:ln w="19050" algn="ctr">
            <a:solidFill>
              <a:srgbClr val="D3394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Location group property: canVisit</a:t>
            </a: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14" y="2709863"/>
            <a:ext cx="6808787" cy="1628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614" y="4662487"/>
            <a:ext cx="6162675" cy="1685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5" name="Line 11"/>
          <p:cNvSpPr>
            <a:spLocks noChangeShapeType="1"/>
          </p:cNvSpPr>
          <p:nvPr/>
        </p:nvSpPr>
        <p:spPr bwMode="auto">
          <a:xfrm>
            <a:off x="4712430" y="1818874"/>
            <a:ext cx="2467832" cy="890989"/>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2534" name="Text Box 14"/>
          <p:cNvSpPr txBox="1">
            <a:spLocks noChangeArrowheads="1"/>
          </p:cNvSpPr>
          <p:nvPr/>
        </p:nvSpPr>
        <p:spPr bwMode="auto">
          <a:xfrm>
            <a:off x="6194425" y="3121819"/>
            <a:ext cx="83185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D33941"/>
                </a:solidFill>
              </a:rPr>
              <a:t>true</a:t>
            </a:r>
            <a:endParaRPr lang="en-US" dirty="0">
              <a:solidFill>
                <a:srgbClr val="D33941"/>
              </a:solidFill>
            </a:endParaRPr>
          </a:p>
        </p:txBody>
      </p:sp>
      <p:sp>
        <p:nvSpPr>
          <p:cNvPr id="22537" name="Text Box 13"/>
          <p:cNvSpPr txBox="1">
            <a:spLocks noChangeArrowheads="1"/>
          </p:cNvSpPr>
          <p:nvPr/>
        </p:nvSpPr>
        <p:spPr bwMode="auto">
          <a:xfrm>
            <a:off x="3551237" y="5003800"/>
            <a:ext cx="673100"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rgbClr val="D33941"/>
                </a:solidFill>
              </a:rPr>
              <a:t>false</a:t>
            </a:r>
            <a:endParaRPr lang="en-US" dirty="0">
              <a:solidFill>
                <a:srgbClr val="D33941"/>
              </a:solidFill>
            </a:endParaRPr>
          </a:p>
        </p:txBody>
      </p:sp>
      <p:sp>
        <p:nvSpPr>
          <p:cNvPr id="22538" name="Line 12"/>
          <p:cNvSpPr>
            <a:spLocks noChangeShapeType="1"/>
          </p:cNvSpPr>
          <p:nvPr/>
        </p:nvSpPr>
        <p:spPr bwMode="auto">
          <a:xfrm>
            <a:off x="1584325" y="2001041"/>
            <a:ext cx="420289" cy="266144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846137"/>
            <a:ext cx="4155217" cy="15255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2532" name="Rounded Rectangle 15"/>
          <p:cNvSpPr>
            <a:spLocks noChangeArrowheads="1"/>
          </p:cNvSpPr>
          <p:nvPr/>
        </p:nvSpPr>
        <p:spPr bwMode="auto">
          <a:xfrm>
            <a:off x="942974" y="1630361"/>
            <a:ext cx="3769455" cy="370681"/>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 name="Rounded Rectangle 1"/>
          <p:cNvSpPr/>
          <p:nvPr/>
        </p:nvSpPr>
        <p:spPr bwMode="auto">
          <a:xfrm>
            <a:off x="6772276" y="4662487"/>
            <a:ext cx="254000" cy="252413"/>
          </a:xfrm>
          <a:prstGeom prst="roundRect">
            <a:avLst/>
          </a:prstGeom>
          <a:noFill/>
          <a:ln w="19050" algn="ctr">
            <a:solidFill>
              <a:srgbClr val="D33941"/>
            </a:solidFill>
            <a:prstDash val="sysDot"/>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66713" y="120650"/>
            <a:ext cx="8648700" cy="742950"/>
          </a:xfrm>
        </p:spPr>
        <p:txBody>
          <a:bodyPr/>
          <a:lstStyle/>
          <a:p>
            <a:r>
              <a:rPr lang="en-US" smtClean="0"/>
              <a:t>Define entry points for location group</a:t>
            </a:r>
          </a:p>
        </p:txBody>
      </p:sp>
      <p:sp>
        <p:nvSpPr>
          <p:cNvPr id="23556" name="Rectangle 3"/>
          <p:cNvSpPr>
            <a:spLocks noGrp="1" noChangeArrowheads="1"/>
          </p:cNvSpPr>
          <p:nvPr>
            <p:ph idx="1"/>
          </p:nvPr>
        </p:nvSpPr>
        <p:spPr>
          <a:xfrm>
            <a:off x="519113" y="941388"/>
            <a:ext cx="2465387" cy="5110162"/>
          </a:xfrm>
        </p:spPr>
        <p:txBody>
          <a:bodyPr/>
          <a:lstStyle/>
          <a:p>
            <a:pPr marL="457200" indent="-457200">
              <a:buFont typeface="Wingdings 3" pitchFamily="18" charset="2"/>
              <a:buAutoNum type="arabicPeriod"/>
            </a:pPr>
            <a:r>
              <a:rPr lang="en-US" smtClean="0"/>
              <a:t>Define the entry point, which is used by navigation widgets</a:t>
            </a:r>
          </a:p>
          <a:p>
            <a:pPr marL="819150" lvl="1" indent="-419100"/>
            <a:endParaRPr lang="en-US" smtClean="0"/>
          </a:p>
          <a:p>
            <a:pPr marL="457200" indent="-457200">
              <a:buFont typeface="Wingdings 3" pitchFamily="18" charset="2"/>
              <a:buAutoNum type="arabicPeriod"/>
            </a:pPr>
            <a:r>
              <a:rPr lang="en-US" smtClean="0"/>
              <a:t>Define each object in</a:t>
            </a:r>
            <a:br>
              <a:rPr lang="en-US" smtClean="0"/>
            </a:br>
            <a:r>
              <a:rPr lang="en-US" smtClean="0"/>
              <a:t>entry point as a variable on Variables tab</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906" y="1028700"/>
            <a:ext cx="5893594" cy="1047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7" name="Text Box 7"/>
          <p:cNvSpPr txBox="1">
            <a:spLocks noChangeArrowheads="1"/>
          </p:cNvSpPr>
          <p:nvPr/>
        </p:nvSpPr>
        <p:spPr bwMode="auto">
          <a:xfrm>
            <a:off x="6564313" y="2316163"/>
            <a:ext cx="9858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Object</a:t>
            </a:r>
            <a:br>
              <a:rPr lang="en-US">
                <a:solidFill>
                  <a:srgbClr val="D33941"/>
                </a:solidFill>
              </a:rPr>
            </a:br>
            <a:r>
              <a:rPr lang="en-US">
                <a:solidFill>
                  <a:srgbClr val="D33941"/>
                </a:solidFill>
              </a:rPr>
              <a:t>name</a:t>
            </a:r>
          </a:p>
        </p:txBody>
      </p:sp>
      <p:sp>
        <p:nvSpPr>
          <p:cNvPr id="23558" name="Line 8"/>
          <p:cNvSpPr>
            <a:spLocks noChangeShapeType="1"/>
          </p:cNvSpPr>
          <p:nvPr/>
        </p:nvSpPr>
        <p:spPr bwMode="auto">
          <a:xfrm flipV="1">
            <a:off x="7302500" y="1965325"/>
            <a:ext cx="290513" cy="331788"/>
          </a:xfrm>
          <a:prstGeom prst="line">
            <a:avLst/>
          </a:prstGeom>
          <a:noFill/>
          <a:ln w="19050">
            <a:solidFill>
              <a:srgbClr val="D3394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Text Box 9"/>
          <p:cNvSpPr txBox="1">
            <a:spLocks noChangeArrowheads="1"/>
          </p:cNvSpPr>
          <p:nvPr/>
        </p:nvSpPr>
        <p:spPr bwMode="auto">
          <a:xfrm>
            <a:off x="7718425" y="2316163"/>
            <a:ext cx="985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Object</a:t>
            </a:r>
            <a:br>
              <a:rPr lang="en-US">
                <a:solidFill>
                  <a:srgbClr val="D33941"/>
                </a:solidFill>
              </a:rPr>
            </a:br>
            <a:r>
              <a:rPr lang="en-US">
                <a:solidFill>
                  <a:srgbClr val="D33941"/>
                </a:solidFill>
              </a:rPr>
              <a:t>type</a:t>
            </a:r>
          </a:p>
        </p:txBody>
      </p:sp>
      <p:sp>
        <p:nvSpPr>
          <p:cNvPr id="23560" name="Line 10"/>
          <p:cNvSpPr>
            <a:spLocks noChangeShapeType="1"/>
          </p:cNvSpPr>
          <p:nvPr/>
        </p:nvSpPr>
        <p:spPr bwMode="auto">
          <a:xfrm flipV="1">
            <a:off x="8294688" y="1976438"/>
            <a:ext cx="23812" cy="311150"/>
          </a:xfrm>
          <a:prstGeom prst="line">
            <a:avLst/>
          </a:prstGeom>
          <a:noFill/>
          <a:ln w="19050">
            <a:solidFill>
              <a:srgbClr val="D3394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61" name="Text Box 11"/>
          <p:cNvSpPr txBox="1">
            <a:spLocks noChangeArrowheads="1"/>
          </p:cNvSpPr>
          <p:nvPr/>
        </p:nvSpPr>
        <p:spPr bwMode="auto">
          <a:xfrm>
            <a:off x="4549775" y="2316163"/>
            <a:ext cx="14509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Entry point name</a:t>
            </a:r>
          </a:p>
        </p:txBody>
      </p:sp>
      <p:sp>
        <p:nvSpPr>
          <p:cNvPr id="23562" name="Line 12"/>
          <p:cNvSpPr>
            <a:spLocks noChangeShapeType="1"/>
          </p:cNvSpPr>
          <p:nvPr/>
        </p:nvSpPr>
        <p:spPr bwMode="auto">
          <a:xfrm flipV="1">
            <a:off x="5391150" y="1909763"/>
            <a:ext cx="1222375" cy="398462"/>
          </a:xfrm>
          <a:prstGeom prst="line">
            <a:avLst/>
          </a:prstGeom>
          <a:noFill/>
          <a:ln w="19050">
            <a:solidFill>
              <a:srgbClr val="D33941"/>
            </a:solidFill>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906" y="3424238"/>
            <a:ext cx="5924352" cy="187166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000375" y="4219575"/>
            <a:ext cx="942975" cy="3238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5391150" y="3424238"/>
            <a:ext cx="1047750" cy="39528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7302500" y="1028700"/>
            <a:ext cx="1203325" cy="3714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Navigating to a location group</a:t>
            </a:r>
          </a:p>
        </p:txBody>
      </p:sp>
      <p:sp>
        <p:nvSpPr>
          <p:cNvPr id="24579" name="Rectangle 8"/>
          <p:cNvSpPr>
            <a:spLocks noGrp="1" noChangeArrowheads="1"/>
          </p:cNvSpPr>
          <p:nvPr>
            <p:ph idx="1"/>
          </p:nvPr>
        </p:nvSpPr>
        <p:spPr>
          <a:xfrm>
            <a:off x="4232275" y="1711325"/>
            <a:ext cx="4635500" cy="927100"/>
          </a:xfrm>
        </p:spPr>
        <p:txBody>
          <a:bodyPr/>
          <a:lstStyle/>
          <a:p>
            <a:pPr>
              <a:buFont typeface="Wingdings 3" pitchFamily="18" charset="2"/>
              <a:buNone/>
            </a:pPr>
            <a:r>
              <a:rPr lang="en-US" sz="2000" smtClean="0"/>
              <a:t>Syntax:</a:t>
            </a:r>
          </a:p>
          <a:p>
            <a:pPr>
              <a:buFont typeface="Wingdings 3" pitchFamily="18" charset="2"/>
              <a:buNone/>
            </a:pPr>
            <a:r>
              <a:rPr lang="en-US" sz="2000" i="1" smtClean="0">
                <a:solidFill>
                  <a:srgbClr val="04628C"/>
                </a:solidFill>
              </a:rPr>
              <a:t>EntryPointOfLocation</a:t>
            </a:r>
            <a:r>
              <a:rPr lang="en-US" sz="2000" smtClean="0">
                <a:solidFill>
                  <a:srgbClr val="D33941"/>
                </a:solidFill>
              </a:rPr>
              <a:t>.go(</a:t>
            </a:r>
            <a:r>
              <a:rPr lang="en-US" sz="2000" i="1" smtClean="0">
                <a:solidFill>
                  <a:srgbClr val="04628C"/>
                </a:solidFill>
              </a:rPr>
              <a:t>objectsToPass</a:t>
            </a:r>
            <a:r>
              <a:rPr lang="en-US" sz="2000" smtClean="0">
                <a:solidFill>
                  <a:srgbClr val="D33941"/>
                </a:solidFill>
              </a:rPr>
              <a:t>)</a:t>
            </a:r>
          </a:p>
        </p:txBody>
      </p:sp>
      <p:sp>
        <p:nvSpPr>
          <p:cNvPr id="24580" name="Text Box 6"/>
          <p:cNvSpPr txBox="1">
            <a:spLocks noChangeArrowheads="1"/>
          </p:cNvSpPr>
          <p:nvPr/>
        </p:nvSpPr>
        <p:spPr bwMode="auto">
          <a:xfrm>
            <a:off x="4452938" y="1201738"/>
            <a:ext cx="292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Navigation uses "go()"</a:t>
            </a:r>
          </a:p>
        </p:txBody>
      </p:sp>
      <p:sp>
        <p:nvSpPr>
          <p:cNvPr id="24585" name="Line 16"/>
          <p:cNvSpPr>
            <a:spLocks noChangeShapeType="1"/>
          </p:cNvSpPr>
          <p:nvPr/>
        </p:nvSpPr>
        <p:spPr bwMode="auto">
          <a:xfrm flipH="1">
            <a:off x="968375" y="2925763"/>
            <a:ext cx="333375" cy="646112"/>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744538"/>
            <a:ext cx="3409950" cy="2447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20" name="Picture 4" descr="C:\Users\kshukla\AppData\Local\Temp\SNAGHTML582c30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030537"/>
            <a:ext cx="1495425" cy="3228975"/>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4583" name="Line 19"/>
          <p:cNvSpPr>
            <a:spLocks noChangeShapeType="1"/>
          </p:cNvSpPr>
          <p:nvPr/>
        </p:nvSpPr>
        <p:spPr bwMode="auto">
          <a:xfrm>
            <a:off x="1504949" y="3124199"/>
            <a:ext cx="1195387" cy="2381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7" y="3362324"/>
            <a:ext cx="6094435" cy="237172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895475" y="2657475"/>
            <a:ext cx="895350" cy="1714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H="1">
            <a:off x="1135062" y="2828925"/>
            <a:ext cx="760413" cy="201612"/>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Lesson outline</a:t>
            </a:r>
          </a:p>
        </p:txBody>
      </p:sp>
      <p:sp>
        <p:nvSpPr>
          <p:cNvPr id="25603" name="Rectangle 3"/>
          <p:cNvSpPr>
            <a:spLocks noGrp="1" noChangeArrowheads="1"/>
          </p:cNvSpPr>
          <p:nvPr>
            <p:ph idx="1"/>
          </p:nvPr>
        </p:nvSpPr>
        <p:spPr/>
        <p:txBody>
          <a:bodyPr/>
          <a:lstStyle/>
          <a:p>
            <a:pPr>
              <a:lnSpc>
                <a:spcPct val="150000"/>
              </a:lnSpc>
              <a:buFont typeface="Arial" charset="0"/>
              <a:buChar char="•"/>
            </a:pPr>
            <a:r>
              <a:rPr lang="en-US" sz="2800" smtClean="0">
                <a:solidFill>
                  <a:schemeClr val="hlink"/>
                </a:solidFill>
              </a:rPr>
              <a:t>Location group basics</a:t>
            </a:r>
          </a:p>
          <a:p>
            <a:pPr>
              <a:lnSpc>
                <a:spcPct val="150000"/>
              </a:lnSpc>
              <a:buFont typeface="Arial" charset="0"/>
              <a:buChar char="•"/>
            </a:pPr>
            <a:r>
              <a:rPr lang="en-US" sz="2800" smtClean="0">
                <a:solidFill>
                  <a:schemeClr val="hlink"/>
                </a:solidFill>
              </a:rPr>
              <a:t>Location group configuration</a:t>
            </a:r>
          </a:p>
          <a:p>
            <a:pPr>
              <a:lnSpc>
                <a:spcPct val="150000"/>
              </a:lnSpc>
              <a:buFont typeface="Arial" charset="0"/>
              <a:buChar char="•"/>
            </a:pPr>
            <a:r>
              <a:rPr lang="en-US" sz="2800" smtClean="0"/>
              <a:t>Page configuration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r>
              <a:rPr lang="en-US" smtClean="0"/>
              <a:t>Pages</a:t>
            </a:r>
          </a:p>
        </p:txBody>
      </p:sp>
      <p:sp>
        <p:nvSpPr>
          <p:cNvPr id="26627" name="Rectangle 4"/>
          <p:cNvSpPr>
            <a:spLocks noGrp="1" noChangeArrowheads="1"/>
          </p:cNvSpPr>
          <p:nvPr>
            <p:ph idx="1"/>
          </p:nvPr>
        </p:nvSpPr>
        <p:spPr>
          <a:xfrm>
            <a:off x="512763" y="660400"/>
            <a:ext cx="8093075" cy="1106488"/>
          </a:xfrm>
        </p:spPr>
        <p:txBody>
          <a:bodyPr/>
          <a:lstStyle/>
          <a:p>
            <a:pPr>
              <a:buFont typeface="Arial" charset="0"/>
              <a:buChar char="•"/>
            </a:pPr>
            <a:r>
              <a:rPr lang="en-US" smtClean="0"/>
              <a:t>A </a:t>
            </a:r>
            <a:r>
              <a:rPr lang="en-US" b="1" smtClean="0"/>
              <a:t>page</a:t>
            </a:r>
            <a:r>
              <a:rPr lang="en-US" smtClean="0"/>
              <a:t> is a location that contains a single screen in the main frame</a:t>
            </a:r>
          </a:p>
          <a:p>
            <a:pPr lvl="1"/>
            <a:r>
              <a:rPr lang="en-US" smtClean="0"/>
              <a:t>Used exclusively within location groups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4" y="1847849"/>
            <a:ext cx="7729539" cy="45044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29" name="Rectangle 6"/>
          <p:cNvSpPr>
            <a:spLocks noChangeArrowheads="1"/>
          </p:cNvSpPr>
          <p:nvPr/>
        </p:nvSpPr>
        <p:spPr bwMode="auto">
          <a:xfrm>
            <a:off x="2419350" y="2562226"/>
            <a:ext cx="6202363" cy="3790052"/>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Pages are referenced by location refs</a:t>
            </a:r>
          </a:p>
        </p:txBody>
      </p:sp>
      <p:sp>
        <p:nvSpPr>
          <p:cNvPr id="27651" name="Text Box 9"/>
          <p:cNvSpPr txBox="1">
            <a:spLocks noChangeArrowheads="1"/>
          </p:cNvSpPr>
          <p:nvPr/>
        </p:nvSpPr>
        <p:spPr bwMode="auto">
          <a:xfrm>
            <a:off x="5605463" y="3360738"/>
            <a:ext cx="252571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dirty="0">
                <a:solidFill>
                  <a:srgbClr val="D33941"/>
                </a:solidFill>
              </a:rPr>
              <a:t>When clicked, where</a:t>
            </a:r>
            <a:br>
              <a:rPr lang="en-US" dirty="0">
                <a:solidFill>
                  <a:srgbClr val="D33941"/>
                </a:solidFill>
              </a:rPr>
            </a:br>
            <a:r>
              <a:rPr lang="en-US" dirty="0">
                <a:solidFill>
                  <a:srgbClr val="D33941"/>
                </a:solidFill>
              </a:rPr>
              <a:t>do I navigate to?</a:t>
            </a:r>
          </a:p>
        </p:txBody>
      </p:sp>
      <p:sp>
        <p:nvSpPr>
          <p:cNvPr id="27652" name="Text Box 16"/>
          <p:cNvSpPr txBox="1">
            <a:spLocks noChangeArrowheads="1"/>
          </p:cNvSpPr>
          <p:nvPr/>
        </p:nvSpPr>
        <p:spPr bwMode="auto">
          <a:xfrm>
            <a:off x="568325" y="688975"/>
            <a:ext cx="4689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 group's location ref</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34" y="1047751"/>
            <a:ext cx="4459329" cy="332263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733425" y="3467100"/>
            <a:ext cx="3729038" cy="20161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4726" y="4370388"/>
            <a:ext cx="5124450" cy="20478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Freeform 2"/>
          <p:cNvSpPr/>
          <p:nvPr/>
        </p:nvSpPr>
        <p:spPr bwMode="auto">
          <a:xfrm>
            <a:off x="4476750" y="3562350"/>
            <a:ext cx="1028700" cy="790575"/>
          </a:xfrm>
          <a:custGeom>
            <a:avLst/>
            <a:gdLst>
              <a:gd name="connsiteX0" fmla="*/ 0 w 1028700"/>
              <a:gd name="connsiteY0" fmla="*/ 0 h 790575"/>
              <a:gd name="connsiteX1" fmla="*/ 1028700 w 1028700"/>
              <a:gd name="connsiteY1" fmla="*/ 0 h 790575"/>
              <a:gd name="connsiteX2" fmla="*/ 1028700 w 1028700"/>
              <a:gd name="connsiteY2" fmla="*/ 790575 h 790575"/>
            </a:gdLst>
            <a:ahLst/>
            <a:cxnLst>
              <a:cxn ang="0">
                <a:pos x="connsiteX0" y="connsiteY0"/>
              </a:cxn>
              <a:cxn ang="0">
                <a:pos x="connsiteX1" y="connsiteY1"/>
              </a:cxn>
              <a:cxn ang="0">
                <a:pos x="connsiteX2" y="connsiteY2"/>
              </a:cxn>
            </a:cxnLst>
            <a:rect l="l" t="t" r="r" b="b"/>
            <a:pathLst>
              <a:path w="1028700" h="790575">
                <a:moveTo>
                  <a:pt x="0" y="0"/>
                </a:moveTo>
                <a:lnTo>
                  <a:pt x="1028700" y="0"/>
                </a:lnTo>
                <a:lnTo>
                  <a:pt x="1028700" y="790575"/>
                </a:ln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Page PCFs</a:t>
            </a:r>
          </a:p>
        </p:txBody>
      </p:sp>
      <p:sp>
        <p:nvSpPr>
          <p:cNvPr id="28675" name="Rectangle 3"/>
          <p:cNvSpPr>
            <a:spLocks noGrp="1" noChangeArrowheads="1"/>
          </p:cNvSpPr>
          <p:nvPr>
            <p:ph idx="1"/>
          </p:nvPr>
        </p:nvSpPr>
        <p:spPr>
          <a:xfrm>
            <a:off x="447675" y="758825"/>
            <a:ext cx="8397875" cy="496888"/>
          </a:xfrm>
        </p:spPr>
        <p:txBody>
          <a:bodyPr/>
          <a:lstStyle/>
          <a:p>
            <a:pPr>
              <a:buFont typeface="Arial" charset="0"/>
              <a:buChar char="•"/>
            </a:pPr>
            <a:r>
              <a:rPr lang="en-US" smtClean="0"/>
              <a:t>Page PCF file contains references to all embedded content</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62063"/>
            <a:ext cx="4610100" cy="4105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613" y="2133600"/>
            <a:ext cx="4733925" cy="4229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Page property: canVisit</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828674"/>
            <a:ext cx="5362983" cy="4791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223" y="4448969"/>
            <a:ext cx="6198602" cy="1952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1" name="AutoShape 12"/>
          <p:cNvSpPr>
            <a:spLocks noChangeArrowheads="1"/>
          </p:cNvSpPr>
          <p:nvPr/>
        </p:nvSpPr>
        <p:spPr bwMode="auto">
          <a:xfrm>
            <a:off x="2743199" y="5925344"/>
            <a:ext cx="6016625" cy="2651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8300" y="120650"/>
            <a:ext cx="8477250" cy="742950"/>
          </a:xfrm>
        </p:spPr>
        <p:txBody>
          <a:bodyPr/>
          <a:lstStyle/>
          <a:p>
            <a:r>
              <a:rPr lang="en-US" sz="3200" smtClean="0"/>
              <a:t>Page edit properties: canEdit and startInEditMode</a:t>
            </a:r>
          </a:p>
        </p:txBody>
      </p:sp>
      <p:sp>
        <p:nvSpPr>
          <p:cNvPr id="30723" name="Rectangle 3"/>
          <p:cNvSpPr>
            <a:spLocks noGrp="1" noChangeArrowheads="1"/>
          </p:cNvSpPr>
          <p:nvPr>
            <p:ph idx="1"/>
          </p:nvPr>
        </p:nvSpPr>
        <p:spPr>
          <a:xfrm>
            <a:off x="6015038" y="719138"/>
            <a:ext cx="2940050" cy="4287837"/>
          </a:xfrm>
        </p:spPr>
        <p:txBody>
          <a:bodyPr/>
          <a:lstStyle/>
          <a:p>
            <a:pPr>
              <a:buFont typeface="Arial" charset="0"/>
              <a:buChar char="•"/>
            </a:pPr>
            <a:r>
              <a:rPr lang="en-US" smtClean="0"/>
              <a:t>A page is either in read-only or edit mode</a:t>
            </a:r>
          </a:p>
          <a:p>
            <a:pPr lvl="1"/>
            <a:r>
              <a:rPr lang="en-US" smtClean="0"/>
              <a:t>If canEdit evaluates to true, the page has Edit/Update buttons</a:t>
            </a:r>
          </a:p>
          <a:p>
            <a:pPr lvl="1"/>
            <a:r>
              <a:rPr lang="en-US" smtClean="0"/>
              <a:t>If startInEditMode is true, then page renders in Edit mode</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828674"/>
            <a:ext cx="5362983" cy="4791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8013" y="4125119"/>
            <a:ext cx="4413250" cy="22251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095499" y="5199603"/>
            <a:ext cx="4194175" cy="22012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2095498" y="6111115"/>
            <a:ext cx="4194175" cy="22012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smtClean="0"/>
              <a:t>Page property: title</a:t>
            </a:r>
          </a:p>
        </p:txBody>
      </p:sp>
      <p:sp>
        <p:nvSpPr>
          <p:cNvPr id="31748" name="Text Box 7"/>
          <p:cNvSpPr txBox="1">
            <a:spLocks noChangeArrowheads="1"/>
          </p:cNvSpPr>
          <p:nvPr/>
        </p:nvSpPr>
        <p:spPr bwMode="auto">
          <a:xfrm>
            <a:off x="4478338" y="1216025"/>
            <a:ext cx="26939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D33941"/>
                </a:solidFill>
              </a:rPr>
              <a:t>Title bar label comes from page's title property</a:t>
            </a:r>
          </a:p>
        </p:txBody>
      </p:sp>
      <p:sp>
        <p:nvSpPr>
          <p:cNvPr id="31749" name="AutoShape 4"/>
          <p:cNvSpPr>
            <a:spLocks noChangeArrowheads="1"/>
          </p:cNvSpPr>
          <p:nvPr/>
        </p:nvSpPr>
        <p:spPr bwMode="auto">
          <a:xfrm>
            <a:off x="808038" y="957263"/>
            <a:ext cx="1954212" cy="2587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14388"/>
            <a:ext cx="3733800" cy="41624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3657600"/>
            <a:ext cx="5226360" cy="2159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476625" y="5568950"/>
            <a:ext cx="5037448" cy="2476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Freeform 5"/>
          <p:cNvSpPr/>
          <p:nvPr/>
        </p:nvSpPr>
        <p:spPr bwMode="auto">
          <a:xfrm>
            <a:off x="2857500" y="1028700"/>
            <a:ext cx="5791200" cy="4686300"/>
          </a:xfrm>
          <a:custGeom>
            <a:avLst/>
            <a:gdLst>
              <a:gd name="connsiteX0" fmla="*/ 0 w 5791200"/>
              <a:gd name="connsiteY0" fmla="*/ 0 h 4686300"/>
              <a:gd name="connsiteX1" fmla="*/ 5791200 w 5791200"/>
              <a:gd name="connsiteY1" fmla="*/ 0 h 4686300"/>
              <a:gd name="connsiteX2" fmla="*/ 5791200 w 5791200"/>
              <a:gd name="connsiteY2" fmla="*/ 4686300 h 4686300"/>
              <a:gd name="connsiteX3" fmla="*/ 5676900 w 5791200"/>
              <a:gd name="connsiteY3" fmla="*/ 4686300 h 4686300"/>
            </a:gdLst>
            <a:ahLst/>
            <a:cxnLst>
              <a:cxn ang="0">
                <a:pos x="connsiteX0" y="connsiteY0"/>
              </a:cxn>
              <a:cxn ang="0">
                <a:pos x="connsiteX1" y="connsiteY1"/>
              </a:cxn>
              <a:cxn ang="0">
                <a:pos x="connsiteX2" y="connsiteY2"/>
              </a:cxn>
              <a:cxn ang="0">
                <a:pos x="connsiteX3" y="connsiteY3"/>
              </a:cxn>
            </a:cxnLst>
            <a:rect l="l" t="t" r="r" b="b"/>
            <a:pathLst>
              <a:path w="5791200" h="4686300">
                <a:moveTo>
                  <a:pt x="0" y="0"/>
                </a:moveTo>
                <a:lnTo>
                  <a:pt x="5791200" y="0"/>
                </a:lnTo>
                <a:lnTo>
                  <a:pt x="5791200" y="4686300"/>
                </a:lnTo>
                <a:lnTo>
                  <a:pt x="5676900" y="4686300"/>
                </a:lnTo>
              </a:path>
            </a:pathLst>
          </a:custGeom>
          <a:noFill/>
          <a:ln w="19050" algn="ctr">
            <a:solidFill>
              <a:srgbClr val="D33941"/>
            </a:solidFill>
            <a:round/>
            <a:headEnd type="arrow" w="med" len="med"/>
            <a:tailEnd type="none"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outline</a:t>
            </a:r>
          </a:p>
        </p:txBody>
      </p:sp>
      <p:sp>
        <p:nvSpPr>
          <p:cNvPr id="5123" name="Rectangle 3"/>
          <p:cNvSpPr>
            <a:spLocks noGrp="1" noChangeArrowheads="1"/>
          </p:cNvSpPr>
          <p:nvPr>
            <p:ph idx="1"/>
          </p:nvPr>
        </p:nvSpPr>
        <p:spPr/>
        <p:txBody>
          <a:bodyPr/>
          <a:lstStyle/>
          <a:p>
            <a:pPr>
              <a:lnSpc>
                <a:spcPct val="150000"/>
              </a:lnSpc>
              <a:buFont typeface="Arial" charset="0"/>
              <a:buChar char="•"/>
            </a:pPr>
            <a:r>
              <a:rPr lang="en-US" sz="2800" smtClean="0"/>
              <a:t>Location group and page basics</a:t>
            </a:r>
          </a:p>
          <a:p>
            <a:pPr>
              <a:lnSpc>
                <a:spcPct val="150000"/>
              </a:lnSpc>
              <a:buFont typeface="Arial" charset="0"/>
              <a:buChar char="•"/>
            </a:pPr>
            <a:r>
              <a:rPr lang="en-US" sz="2800" smtClean="0">
                <a:solidFill>
                  <a:srgbClr val="C0C0C0"/>
                </a:solidFill>
              </a:rPr>
              <a:t>Location group configuration</a:t>
            </a:r>
          </a:p>
          <a:p>
            <a:pPr>
              <a:lnSpc>
                <a:spcPct val="150000"/>
              </a:lnSpc>
              <a:buFont typeface="Arial" charset="0"/>
              <a:buChar char="•"/>
            </a:pPr>
            <a:r>
              <a:rPr lang="en-US" sz="2800" smtClean="0">
                <a:solidFill>
                  <a:srgbClr val="C0C0C0"/>
                </a:solidFill>
              </a:rPr>
              <a:t>Page configuration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r>
              <a:rPr lang="en-US" smtClean="0"/>
              <a:t>Lesson objectives review</a:t>
            </a:r>
          </a:p>
        </p:txBody>
      </p:sp>
      <p:sp>
        <p:nvSpPr>
          <p:cNvPr id="3277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architecture of a location group</a:t>
            </a:r>
          </a:p>
          <a:p>
            <a:pPr lvl="1"/>
            <a:r>
              <a:rPr lang="en-US" smtClean="0"/>
              <a:t>Configure existing location groups</a:t>
            </a:r>
          </a:p>
          <a:p>
            <a:pPr lvl="1"/>
            <a:r>
              <a:rPr lang="en-US" smtClean="0"/>
              <a:t>Create and modify pages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r>
              <a:rPr lang="en-US" smtClean="0"/>
              <a:t>Review questions</a:t>
            </a:r>
          </a:p>
        </p:txBody>
      </p:sp>
      <p:sp>
        <p:nvSpPr>
          <p:cNvPr id="33795" name="Rectangle 3"/>
          <p:cNvSpPr>
            <a:spLocks noGrp="1" noChangeArrowheads="1"/>
          </p:cNvSpPr>
          <p:nvPr>
            <p:ph idx="1"/>
          </p:nvPr>
        </p:nvSpPr>
        <p:spPr/>
        <p:txBody>
          <a:bodyPr/>
          <a:lstStyle/>
          <a:p>
            <a:pPr marL="457200" indent="-457200">
              <a:buFont typeface="Webdings" pitchFamily="18" charset="2"/>
              <a:buAutoNum type="arabicPeriod"/>
            </a:pPr>
            <a:r>
              <a:rPr lang="en-US" smtClean="0"/>
              <a:t>When you navigate between locations in a location group:</a:t>
            </a:r>
          </a:p>
          <a:p>
            <a:pPr marL="909638" lvl="1" indent="-457200">
              <a:buSzTx/>
              <a:buFont typeface="Webdings" pitchFamily="18" charset="2"/>
              <a:buAutoNum type="alphaLcParenR"/>
            </a:pPr>
            <a:r>
              <a:rPr lang="en-US" smtClean="0"/>
              <a:t>What changes?</a:t>
            </a:r>
          </a:p>
          <a:p>
            <a:pPr marL="909638" lvl="1" indent="-457200">
              <a:buSzTx/>
              <a:buFont typeface="Webdings" pitchFamily="18" charset="2"/>
              <a:buAutoNum type="alphaLcParenR"/>
            </a:pPr>
            <a:r>
              <a:rPr lang="en-US" smtClean="0"/>
              <a:t>What remains the same?</a:t>
            </a:r>
          </a:p>
          <a:p>
            <a:pPr marL="457200" indent="-457200">
              <a:buFont typeface="Webdings" pitchFamily="18" charset="2"/>
              <a:buAutoNum type="arabicPeriod"/>
            </a:pPr>
            <a:r>
              <a:rPr lang="en-US" smtClean="0"/>
              <a:t>What two things can a location ref point to?</a:t>
            </a:r>
          </a:p>
          <a:p>
            <a:pPr marL="457200" indent="-457200">
              <a:buFont typeface="Webdings" pitchFamily="18" charset="2"/>
              <a:buAutoNum type="arabicPeriod"/>
            </a:pPr>
            <a:r>
              <a:rPr lang="en-US" smtClean="0"/>
              <a:t>What happens if a location group's canVisit attribute evaluates to false?</a:t>
            </a:r>
          </a:p>
          <a:p>
            <a:pPr marL="457200" indent="-457200">
              <a:buFont typeface="Webdings" pitchFamily="18" charset="2"/>
              <a:buAutoNum type="arabicPeriod"/>
            </a:pPr>
            <a:r>
              <a:rPr lang="en-US" smtClean="0"/>
              <a:t>When viewing a location group PCF file in Studio, which Studio tab specifies how to navigate to a particular location group?</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Notices</a:t>
            </a:r>
          </a:p>
        </p:txBody>
      </p:sp>
      <p:sp>
        <p:nvSpPr>
          <p:cNvPr id="23555"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United States patents.</a:t>
            </a:r>
          </a:p>
        </p:txBody>
      </p:sp>
    </p:spTree>
    <p:extLst>
      <p:ext uri="{BB962C8B-B14F-4D97-AF65-F5344CB8AC3E}">
        <p14:creationId xmlns:p14="http://schemas.microsoft.com/office/powerpoint/2010/main" val="10585314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Locations</a:t>
            </a:r>
          </a:p>
        </p:txBody>
      </p:sp>
      <p:sp>
        <p:nvSpPr>
          <p:cNvPr id="6147" name="Rectangle 11"/>
          <p:cNvSpPr>
            <a:spLocks noGrp="1" noChangeArrowheads="1"/>
          </p:cNvSpPr>
          <p:nvPr>
            <p:ph idx="1"/>
          </p:nvPr>
        </p:nvSpPr>
        <p:spPr>
          <a:xfrm>
            <a:off x="698500" y="3413125"/>
            <a:ext cx="5429250" cy="2976563"/>
          </a:xfrm>
        </p:spPr>
        <p:txBody>
          <a:bodyPr/>
          <a:lstStyle/>
          <a:p>
            <a:pPr>
              <a:buFont typeface="Arial" charset="0"/>
              <a:buChar char="•"/>
            </a:pPr>
            <a:r>
              <a:rPr lang="en-US" smtClean="0"/>
              <a:t>A </a:t>
            </a:r>
            <a:r>
              <a:rPr lang="en-US" b="1" smtClean="0"/>
              <a:t>location</a:t>
            </a:r>
            <a:r>
              <a:rPr lang="en-US" smtClean="0"/>
              <a:t> is a PCF element that a user can navigate to</a:t>
            </a:r>
          </a:p>
          <a:p>
            <a:pPr lvl="1"/>
            <a:r>
              <a:rPr lang="en-US" smtClean="0"/>
              <a:t>Used to define how user moves from one area of user interface to the next</a:t>
            </a:r>
          </a:p>
        </p:txBody>
      </p:sp>
      <p:sp>
        <p:nvSpPr>
          <p:cNvPr id="6148" name="Text Box 17"/>
          <p:cNvSpPr txBox="1">
            <a:spLocks noChangeArrowheads="1"/>
          </p:cNvSpPr>
          <p:nvPr/>
        </p:nvSpPr>
        <p:spPr bwMode="auto">
          <a:xfrm>
            <a:off x="5635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Atomic Widget</a:t>
            </a:r>
          </a:p>
        </p:txBody>
      </p:sp>
      <p:sp>
        <p:nvSpPr>
          <p:cNvPr id="6149" name="Text Box 17"/>
          <p:cNvSpPr txBox="1">
            <a:spLocks noChangeArrowheads="1"/>
          </p:cNvSpPr>
          <p:nvPr/>
        </p:nvSpPr>
        <p:spPr bwMode="auto">
          <a:xfrm>
            <a:off x="2659063" y="2366963"/>
            <a:ext cx="1330325"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b="0">
                <a:solidFill>
                  <a:schemeClr val="bg1"/>
                </a:solidFill>
              </a:rPr>
              <a:t>Container Widget</a:t>
            </a:r>
          </a:p>
        </p:txBody>
      </p:sp>
      <p:sp>
        <p:nvSpPr>
          <p:cNvPr id="6150" name="Text Box 17"/>
          <p:cNvSpPr txBox="1">
            <a:spLocks noChangeArrowheads="1"/>
          </p:cNvSpPr>
          <p:nvPr/>
        </p:nvSpPr>
        <p:spPr bwMode="auto">
          <a:xfrm>
            <a:off x="1649413" y="1614488"/>
            <a:ext cx="1263650" cy="4365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Widget</a:t>
            </a:r>
          </a:p>
        </p:txBody>
      </p:sp>
      <p:sp>
        <p:nvSpPr>
          <p:cNvPr id="6151" name="Text Box 17"/>
          <p:cNvSpPr txBox="1">
            <a:spLocks noChangeArrowheads="1"/>
          </p:cNvSpPr>
          <p:nvPr/>
        </p:nvSpPr>
        <p:spPr bwMode="auto">
          <a:xfrm>
            <a:off x="3402013" y="823913"/>
            <a:ext cx="2044700" cy="466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400" b="0">
                <a:solidFill>
                  <a:schemeClr val="bg1"/>
                </a:solidFill>
              </a:rPr>
              <a:t>PCF Element</a:t>
            </a:r>
          </a:p>
        </p:txBody>
      </p:sp>
      <p:cxnSp>
        <p:nvCxnSpPr>
          <p:cNvPr id="6152" name="AutoShape 7"/>
          <p:cNvCxnSpPr>
            <a:cxnSpLocks noChangeShapeType="1"/>
          </p:cNvCxnSpPr>
          <p:nvPr/>
        </p:nvCxnSpPr>
        <p:spPr bwMode="auto">
          <a:xfrm rot="5400000">
            <a:off x="3190876"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53" name="AutoShape 8"/>
          <p:cNvCxnSpPr>
            <a:cxnSpLocks noChangeShapeType="1"/>
          </p:cNvCxnSpPr>
          <p:nvPr/>
        </p:nvCxnSpPr>
        <p:spPr bwMode="auto">
          <a:xfrm rot="16200000" flipH="1">
            <a:off x="5334001" y="381000"/>
            <a:ext cx="323850" cy="2143125"/>
          </a:xfrm>
          <a:prstGeom prst="bentConnector3">
            <a:avLst>
              <a:gd name="adj1" fmla="val 5000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54" name="AutoShape 9"/>
          <p:cNvCxnSpPr>
            <a:cxnSpLocks noChangeShapeType="1"/>
            <a:endCxn id="6148" idx="0"/>
          </p:cNvCxnSpPr>
          <p:nvPr/>
        </p:nvCxnSpPr>
        <p:spPr bwMode="auto">
          <a:xfrm rot="5400000">
            <a:off x="1597025" y="1682750"/>
            <a:ext cx="315913" cy="1052513"/>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55" name="AutoShape 10"/>
          <p:cNvCxnSpPr>
            <a:cxnSpLocks noChangeShapeType="1"/>
          </p:cNvCxnSpPr>
          <p:nvPr/>
        </p:nvCxnSpPr>
        <p:spPr bwMode="auto">
          <a:xfrm rot="16200000" flipH="1">
            <a:off x="2644775" y="1687513"/>
            <a:ext cx="315913" cy="1042987"/>
          </a:xfrm>
          <a:prstGeom prst="bentConnector3">
            <a:avLst>
              <a:gd name="adj1" fmla="val 49750"/>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
        <p:nvSpPr>
          <p:cNvPr id="6156" name="Text Box 17"/>
          <p:cNvSpPr txBox="1">
            <a:spLocks noChangeArrowheads="1"/>
          </p:cNvSpPr>
          <p:nvPr/>
        </p:nvSpPr>
        <p:spPr bwMode="auto">
          <a:xfrm>
            <a:off x="6859588" y="37671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Wizard</a:t>
            </a:r>
          </a:p>
        </p:txBody>
      </p:sp>
      <p:sp>
        <p:nvSpPr>
          <p:cNvPr id="6157" name="Text Box 17"/>
          <p:cNvSpPr txBox="1">
            <a:spLocks noChangeArrowheads="1"/>
          </p:cNvSpPr>
          <p:nvPr/>
        </p:nvSpPr>
        <p:spPr bwMode="auto">
          <a:xfrm>
            <a:off x="6859588" y="57483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Exit Point</a:t>
            </a:r>
          </a:p>
        </p:txBody>
      </p:sp>
      <p:sp>
        <p:nvSpPr>
          <p:cNvPr id="6158" name="Text Box 17"/>
          <p:cNvSpPr txBox="1">
            <a:spLocks noChangeArrowheads="1"/>
          </p:cNvSpPr>
          <p:nvPr/>
        </p:nvSpPr>
        <p:spPr bwMode="auto">
          <a:xfrm>
            <a:off x="6859588" y="42624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Popup</a:t>
            </a:r>
          </a:p>
        </p:txBody>
      </p:sp>
      <p:sp>
        <p:nvSpPr>
          <p:cNvPr id="6159" name="Text Box 17"/>
          <p:cNvSpPr txBox="1">
            <a:spLocks noChangeArrowheads="1"/>
          </p:cNvSpPr>
          <p:nvPr/>
        </p:nvSpPr>
        <p:spPr bwMode="auto">
          <a:xfrm>
            <a:off x="6859588" y="52530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Forward</a:t>
            </a:r>
          </a:p>
        </p:txBody>
      </p:sp>
      <p:sp>
        <p:nvSpPr>
          <p:cNvPr id="6160" name="Text Box 17"/>
          <p:cNvSpPr txBox="1">
            <a:spLocks noChangeArrowheads="1"/>
          </p:cNvSpPr>
          <p:nvPr/>
        </p:nvSpPr>
        <p:spPr bwMode="auto">
          <a:xfrm>
            <a:off x="6859588" y="47577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Worksheet</a:t>
            </a:r>
          </a:p>
        </p:txBody>
      </p:sp>
      <p:sp>
        <p:nvSpPr>
          <p:cNvPr id="6161" name="Text Box 17"/>
          <p:cNvSpPr txBox="1">
            <a:spLocks noChangeArrowheads="1"/>
          </p:cNvSpPr>
          <p:nvPr/>
        </p:nvSpPr>
        <p:spPr bwMode="auto">
          <a:xfrm>
            <a:off x="6859588" y="27765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Location Group</a:t>
            </a:r>
          </a:p>
        </p:txBody>
      </p:sp>
      <p:sp>
        <p:nvSpPr>
          <p:cNvPr id="6162" name="Text Box 17"/>
          <p:cNvSpPr txBox="1">
            <a:spLocks noChangeArrowheads="1"/>
          </p:cNvSpPr>
          <p:nvPr/>
        </p:nvSpPr>
        <p:spPr bwMode="auto">
          <a:xfrm>
            <a:off x="6859588" y="3271838"/>
            <a:ext cx="1758950" cy="376237"/>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b="0">
                <a:solidFill>
                  <a:schemeClr val="bg1"/>
                </a:solidFill>
              </a:rPr>
              <a:t>Page</a:t>
            </a:r>
          </a:p>
        </p:txBody>
      </p:sp>
      <p:sp>
        <p:nvSpPr>
          <p:cNvPr id="6163" name="Text Box 17"/>
          <p:cNvSpPr txBox="1">
            <a:spLocks noChangeArrowheads="1"/>
          </p:cNvSpPr>
          <p:nvPr/>
        </p:nvSpPr>
        <p:spPr bwMode="auto">
          <a:xfrm>
            <a:off x="5935663" y="1614488"/>
            <a:ext cx="1263650" cy="436562"/>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2200" b="0">
                <a:solidFill>
                  <a:schemeClr val="bg1"/>
                </a:solidFill>
              </a:rPr>
              <a:t>Location</a:t>
            </a:r>
          </a:p>
        </p:txBody>
      </p:sp>
      <p:cxnSp>
        <p:nvCxnSpPr>
          <p:cNvPr id="6164" name="AutoShape 20"/>
          <p:cNvCxnSpPr>
            <a:cxnSpLocks noChangeShapeType="1"/>
          </p:cNvCxnSpPr>
          <p:nvPr/>
        </p:nvCxnSpPr>
        <p:spPr bwMode="auto">
          <a:xfrm rot="16200000" flipH="1">
            <a:off x="6256338" y="2362200"/>
            <a:ext cx="9144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65" name="AutoShape 21"/>
          <p:cNvCxnSpPr>
            <a:cxnSpLocks noChangeShapeType="1"/>
          </p:cNvCxnSpPr>
          <p:nvPr/>
        </p:nvCxnSpPr>
        <p:spPr bwMode="auto">
          <a:xfrm rot="16200000" flipH="1">
            <a:off x="6008688" y="2609850"/>
            <a:ext cx="14097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66" name="AutoShape 22"/>
          <p:cNvCxnSpPr>
            <a:cxnSpLocks noChangeShapeType="1"/>
          </p:cNvCxnSpPr>
          <p:nvPr/>
        </p:nvCxnSpPr>
        <p:spPr bwMode="auto">
          <a:xfrm rot="16200000" flipH="1">
            <a:off x="5761038" y="2857500"/>
            <a:ext cx="19050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67" name="AutoShape 23"/>
          <p:cNvCxnSpPr>
            <a:cxnSpLocks noChangeShapeType="1"/>
          </p:cNvCxnSpPr>
          <p:nvPr/>
        </p:nvCxnSpPr>
        <p:spPr bwMode="auto">
          <a:xfrm rot="16200000" flipH="1">
            <a:off x="5513388" y="3105150"/>
            <a:ext cx="24003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5265738" y="3352800"/>
            <a:ext cx="28956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69" name="AutoShape 25"/>
          <p:cNvCxnSpPr>
            <a:cxnSpLocks noChangeShapeType="1"/>
          </p:cNvCxnSpPr>
          <p:nvPr/>
        </p:nvCxnSpPr>
        <p:spPr bwMode="auto">
          <a:xfrm rot="16200000" flipH="1">
            <a:off x="4770438" y="3848100"/>
            <a:ext cx="38862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cxnSp>
        <p:nvCxnSpPr>
          <p:cNvPr id="6170" name="AutoShape 26"/>
          <p:cNvCxnSpPr>
            <a:cxnSpLocks noChangeShapeType="1"/>
          </p:cNvCxnSpPr>
          <p:nvPr/>
        </p:nvCxnSpPr>
        <p:spPr bwMode="auto">
          <a:xfrm rot="16200000" flipH="1">
            <a:off x="5018088" y="3600450"/>
            <a:ext cx="3390900" cy="292100"/>
          </a:xfrm>
          <a:prstGeom prst="bentConnector2">
            <a:avLst/>
          </a:prstGeom>
          <a:noFill/>
          <a:ln w="12700">
            <a:solidFill>
              <a:schemeClr val="bg1"/>
            </a:solidFill>
            <a:miter lim="800000"/>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noFill/>
        </p:spPr>
        <p:txBody>
          <a:bodyPr/>
          <a:lstStyle/>
          <a:p>
            <a:r>
              <a:rPr lang="en-US" smtClean="0"/>
              <a:t>Location groups</a:t>
            </a:r>
          </a:p>
        </p:txBody>
      </p:sp>
      <p:sp>
        <p:nvSpPr>
          <p:cNvPr id="7171" name="Rectangle 4"/>
          <p:cNvSpPr>
            <a:spLocks noGrp="1" noChangeArrowheads="1"/>
          </p:cNvSpPr>
          <p:nvPr>
            <p:ph idx="1"/>
          </p:nvPr>
        </p:nvSpPr>
        <p:spPr/>
        <p:txBody>
          <a:bodyPr/>
          <a:lstStyle/>
          <a:p>
            <a:pPr>
              <a:buFont typeface="Arial" charset="0"/>
              <a:buChar char="•"/>
            </a:pPr>
            <a:r>
              <a:rPr lang="en-US" smtClean="0"/>
              <a:t>A </a:t>
            </a:r>
            <a:r>
              <a:rPr lang="en-US" b="1" smtClean="0"/>
              <a:t>location group</a:t>
            </a:r>
            <a:r>
              <a:rPr lang="en-US" smtClean="0"/>
              <a:t> is a collection of locations used to provide structure and navigation for a group of related pages through menus or other interface elements</a:t>
            </a:r>
          </a:p>
        </p:txBody>
      </p:sp>
      <p:sp>
        <p:nvSpPr>
          <p:cNvPr id="7174" name="Text Box 9"/>
          <p:cNvSpPr txBox="1">
            <a:spLocks noChangeArrowheads="1"/>
          </p:cNvSpPr>
          <p:nvPr/>
        </p:nvSpPr>
        <p:spPr bwMode="auto">
          <a:xfrm>
            <a:off x="42286" y="5100927"/>
            <a:ext cx="1003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lnSpc>
                <a:spcPct val="90000"/>
              </a:lnSpc>
            </a:pPr>
            <a:r>
              <a:rPr lang="en-US" dirty="0">
                <a:solidFill>
                  <a:srgbClr val="04628C"/>
                </a:solidFill>
              </a:rPr>
              <a:t>Menu links</a:t>
            </a:r>
          </a:p>
        </p:txBody>
      </p:sp>
      <p:pic>
        <p:nvPicPr>
          <p:cNvPr id="1026" name="Picture 2" descr="C:\Users\kshukla\AppData\Local\Temp\SNAGHTML5395d1b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2130163"/>
            <a:ext cx="7360660" cy="424653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7173" name="Text Box 8"/>
          <p:cNvSpPr txBox="1">
            <a:spLocks noChangeArrowheads="1"/>
          </p:cNvSpPr>
          <p:nvPr/>
        </p:nvSpPr>
        <p:spPr bwMode="auto">
          <a:xfrm>
            <a:off x="145473" y="2815071"/>
            <a:ext cx="900113" cy="553998"/>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Menu actions</a:t>
            </a:r>
          </a:p>
        </p:txBody>
      </p:sp>
      <p:sp>
        <p:nvSpPr>
          <p:cNvPr id="7175" name="Line 11"/>
          <p:cNvSpPr>
            <a:spLocks noChangeShapeType="1"/>
          </p:cNvSpPr>
          <p:nvPr/>
        </p:nvSpPr>
        <p:spPr bwMode="auto">
          <a:xfrm>
            <a:off x="1014413" y="2890840"/>
            <a:ext cx="1344323" cy="20123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6" name="Rectangle 15"/>
          <p:cNvSpPr>
            <a:spLocks noChangeArrowheads="1"/>
          </p:cNvSpPr>
          <p:nvPr/>
        </p:nvSpPr>
        <p:spPr bwMode="auto">
          <a:xfrm>
            <a:off x="1065432" y="2403765"/>
            <a:ext cx="3444221" cy="307975"/>
          </a:xfrm>
          <a:prstGeom prst="rect">
            <a:avLst/>
          </a:prstGeom>
          <a:noFill/>
          <a:ln w="19050" algn="ctr">
            <a:solidFill>
              <a:srgbClr val="3F8E3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7177" name="Text Box 16"/>
          <p:cNvSpPr txBox="1">
            <a:spLocks noChangeArrowheads="1"/>
          </p:cNvSpPr>
          <p:nvPr/>
        </p:nvSpPr>
        <p:spPr bwMode="auto">
          <a:xfrm>
            <a:off x="6997700" y="2380456"/>
            <a:ext cx="2146300" cy="30480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993300"/>
                </a:solidFill>
              </a:rPr>
              <a:t>Location group</a:t>
            </a:r>
          </a:p>
        </p:txBody>
      </p:sp>
      <p:sp>
        <p:nvSpPr>
          <p:cNvPr id="7178" name="Line 17"/>
          <p:cNvSpPr>
            <a:spLocks noChangeShapeType="1"/>
          </p:cNvSpPr>
          <p:nvPr/>
        </p:nvSpPr>
        <p:spPr bwMode="auto">
          <a:xfrm flipH="1">
            <a:off x="8380994" y="2685256"/>
            <a:ext cx="129161" cy="205582"/>
          </a:xfrm>
          <a:prstGeom prst="line">
            <a:avLst/>
          </a:prstGeom>
          <a:noFill/>
          <a:ln w="19050">
            <a:solidFill>
              <a:srgbClr val="9933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Text Box 19"/>
          <p:cNvSpPr txBox="1">
            <a:spLocks noChangeArrowheads="1"/>
          </p:cNvSpPr>
          <p:nvPr/>
        </p:nvSpPr>
        <p:spPr bwMode="auto">
          <a:xfrm>
            <a:off x="223838" y="2142142"/>
            <a:ext cx="677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F8E39"/>
                </a:solidFill>
              </a:rPr>
              <a:t>Info bar</a:t>
            </a:r>
          </a:p>
        </p:txBody>
      </p:sp>
      <p:sp>
        <p:nvSpPr>
          <p:cNvPr id="7180" name="Line 20"/>
          <p:cNvSpPr>
            <a:spLocks noChangeShapeType="1"/>
          </p:cNvSpPr>
          <p:nvPr/>
        </p:nvSpPr>
        <p:spPr bwMode="auto">
          <a:xfrm>
            <a:off x="758826" y="2395538"/>
            <a:ext cx="255587" cy="47625"/>
          </a:xfrm>
          <a:prstGeom prst="line">
            <a:avLst/>
          </a:prstGeom>
          <a:noFill/>
          <a:ln w="19050">
            <a:solidFill>
              <a:srgbClr val="3F8E3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Rectangle 16"/>
          <p:cNvSpPr>
            <a:spLocks noChangeArrowheads="1"/>
          </p:cNvSpPr>
          <p:nvPr/>
        </p:nvSpPr>
        <p:spPr bwMode="auto">
          <a:xfrm>
            <a:off x="1014414" y="3429000"/>
            <a:ext cx="1739177" cy="2940050"/>
          </a:xfrm>
          <a:prstGeom prst="rect">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7182" name="Rectangle 17"/>
          <p:cNvSpPr>
            <a:spLocks noChangeArrowheads="1"/>
          </p:cNvSpPr>
          <p:nvPr/>
        </p:nvSpPr>
        <p:spPr bwMode="auto">
          <a:xfrm>
            <a:off x="1014413" y="2890839"/>
            <a:ext cx="7357057" cy="3498850"/>
          </a:xfrm>
          <a:prstGeom prst="rect">
            <a:avLst/>
          </a:prstGeom>
          <a:noFill/>
          <a:ln w="19050" algn="ctr">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noFill/>
        </p:spPr>
        <p:txBody>
          <a:bodyPr/>
          <a:lstStyle/>
          <a:p>
            <a:r>
              <a:rPr lang="en-US" smtClean="0"/>
              <a:t>Navigating within the location group</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01" y="968692"/>
            <a:ext cx="5517848" cy="39985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656" y="1693165"/>
            <a:ext cx="5944256" cy="38376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200" name="Text Box 11"/>
          <p:cNvSpPr txBox="1">
            <a:spLocks noChangeArrowheads="1"/>
          </p:cNvSpPr>
          <p:nvPr/>
        </p:nvSpPr>
        <p:spPr bwMode="auto">
          <a:xfrm>
            <a:off x="6278563" y="919163"/>
            <a:ext cx="1463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Unchanged</a:t>
            </a:r>
          </a:p>
        </p:txBody>
      </p:sp>
      <p:sp>
        <p:nvSpPr>
          <p:cNvPr id="8201" name="Line 12"/>
          <p:cNvSpPr>
            <a:spLocks noChangeShapeType="1"/>
          </p:cNvSpPr>
          <p:nvPr/>
        </p:nvSpPr>
        <p:spPr bwMode="auto">
          <a:xfrm flipH="1" flipV="1">
            <a:off x="4524375" y="1108075"/>
            <a:ext cx="1589088" cy="7938"/>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2" name="Line 14"/>
          <p:cNvSpPr>
            <a:spLocks noChangeShapeType="1"/>
          </p:cNvSpPr>
          <p:nvPr/>
        </p:nvSpPr>
        <p:spPr bwMode="auto">
          <a:xfrm flipH="1">
            <a:off x="5429250" y="1284288"/>
            <a:ext cx="1292225" cy="42545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3" name="Line 15"/>
          <p:cNvSpPr>
            <a:spLocks noChangeShapeType="1"/>
          </p:cNvSpPr>
          <p:nvPr/>
        </p:nvSpPr>
        <p:spPr bwMode="auto">
          <a:xfrm flipH="1">
            <a:off x="6395170" y="1296988"/>
            <a:ext cx="591418" cy="118268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04" name="Line 7"/>
          <p:cNvSpPr>
            <a:spLocks noChangeShapeType="1"/>
          </p:cNvSpPr>
          <p:nvPr/>
        </p:nvSpPr>
        <p:spPr bwMode="auto">
          <a:xfrm flipH="1" flipV="1">
            <a:off x="709613" y="4497486"/>
            <a:ext cx="23812" cy="1620837"/>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6" name="Text Box 6"/>
          <p:cNvSpPr txBox="1">
            <a:spLocks noChangeArrowheads="1"/>
          </p:cNvSpPr>
          <p:nvPr/>
        </p:nvSpPr>
        <p:spPr bwMode="auto">
          <a:xfrm>
            <a:off x="273050" y="6092923"/>
            <a:ext cx="184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D33941"/>
                </a:solidFill>
              </a:rPr>
              <a:t>Unchanged</a:t>
            </a:r>
          </a:p>
        </p:txBody>
      </p:sp>
      <p:sp>
        <p:nvSpPr>
          <p:cNvPr id="8209" name="Rounded Rectangle 28"/>
          <p:cNvSpPr>
            <a:spLocks noChangeArrowheads="1"/>
          </p:cNvSpPr>
          <p:nvPr/>
        </p:nvSpPr>
        <p:spPr bwMode="auto">
          <a:xfrm>
            <a:off x="1687969" y="2785247"/>
            <a:ext cx="715963" cy="2206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10" name="Line 10"/>
          <p:cNvSpPr>
            <a:spLocks noChangeShapeType="1"/>
          </p:cNvSpPr>
          <p:nvPr/>
        </p:nvSpPr>
        <p:spPr bwMode="auto">
          <a:xfrm flipV="1">
            <a:off x="889000" y="5195986"/>
            <a:ext cx="798969" cy="893762"/>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211" name="Rounded Rectangle 30"/>
          <p:cNvSpPr>
            <a:spLocks noChangeArrowheads="1"/>
          </p:cNvSpPr>
          <p:nvPr/>
        </p:nvSpPr>
        <p:spPr bwMode="auto">
          <a:xfrm>
            <a:off x="547688" y="1866312"/>
            <a:ext cx="682625" cy="22066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2740" y="2401539"/>
            <a:ext cx="6110288" cy="380399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8195" name="Rectangle 21"/>
          <p:cNvSpPr>
            <a:spLocks noChangeArrowheads="1"/>
          </p:cNvSpPr>
          <p:nvPr/>
        </p:nvSpPr>
        <p:spPr bwMode="auto">
          <a:xfrm>
            <a:off x="4128940" y="2743200"/>
            <a:ext cx="4532460" cy="3462338"/>
          </a:xfrm>
          <a:prstGeom prst="rect">
            <a:avLst/>
          </a:prstGeom>
          <a:noFill/>
          <a:ln w="19050" algn="ctr">
            <a:solidFill>
              <a:srgbClr val="3F8E39"/>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6" name="Text Box 22"/>
          <p:cNvSpPr txBox="1">
            <a:spLocks noChangeArrowheads="1"/>
          </p:cNvSpPr>
          <p:nvPr/>
        </p:nvSpPr>
        <p:spPr bwMode="auto">
          <a:xfrm>
            <a:off x="6632575" y="4960938"/>
            <a:ext cx="1844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3F8E39"/>
                </a:solidFill>
              </a:rPr>
              <a:t>Changed</a:t>
            </a:r>
          </a:p>
        </p:txBody>
      </p:sp>
      <p:sp>
        <p:nvSpPr>
          <p:cNvPr id="8207" name="Text Box 11"/>
          <p:cNvSpPr txBox="1">
            <a:spLocks noChangeArrowheads="1"/>
          </p:cNvSpPr>
          <p:nvPr/>
        </p:nvSpPr>
        <p:spPr bwMode="auto">
          <a:xfrm>
            <a:off x="5168900" y="4655269"/>
            <a:ext cx="1463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Unchanged</a:t>
            </a:r>
          </a:p>
        </p:txBody>
      </p:sp>
      <p:cxnSp>
        <p:nvCxnSpPr>
          <p:cNvPr id="8212" name="Straight Connector 32"/>
          <p:cNvCxnSpPr>
            <a:cxnSpLocks noChangeShapeType="1"/>
          </p:cNvCxnSpPr>
          <p:nvPr/>
        </p:nvCxnSpPr>
        <p:spPr bwMode="auto">
          <a:xfrm>
            <a:off x="4524375" y="4132262"/>
            <a:ext cx="726355" cy="530225"/>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cxnSp>
      <p:sp>
        <p:nvSpPr>
          <p:cNvPr id="8214" name="Rectangle 36"/>
          <p:cNvSpPr>
            <a:spLocks noChangeArrowheads="1"/>
          </p:cNvSpPr>
          <p:nvPr/>
        </p:nvSpPr>
        <p:spPr bwMode="auto">
          <a:xfrm>
            <a:off x="2583052" y="2822116"/>
            <a:ext cx="1941324" cy="1985553"/>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8205" name="Line 9"/>
          <p:cNvSpPr>
            <a:spLocks noChangeShapeType="1"/>
          </p:cNvSpPr>
          <p:nvPr/>
        </p:nvSpPr>
        <p:spPr bwMode="auto">
          <a:xfrm flipV="1">
            <a:off x="1230313" y="5712643"/>
            <a:ext cx="1437473" cy="377104"/>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p:txBody>
          <a:bodyPr/>
          <a:lstStyle/>
          <a:p>
            <a:r>
              <a:rPr lang="en-US" smtClean="0"/>
              <a:t>Pages</a:t>
            </a:r>
          </a:p>
        </p:txBody>
      </p:sp>
      <p:sp>
        <p:nvSpPr>
          <p:cNvPr id="9219" name="Rectangle 4"/>
          <p:cNvSpPr>
            <a:spLocks noGrp="1" noChangeArrowheads="1"/>
          </p:cNvSpPr>
          <p:nvPr>
            <p:ph idx="1"/>
          </p:nvPr>
        </p:nvSpPr>
        <p:spPr>
          <a:xfrm>
            <a:off x="520700" y="661988"/>
            <a:ext cx="8093075" cy="1106487"/>
          </a:xfrm>
        </p:spPr>
        <p:txBody>
          <a:bodyPr/>
          <a:lstStyle/>
          <a:p>
            <a:pPr>
              <a:buFont typeface="Arial" charset="0"/>
              <a:buChar char="•"/>
            </a:pPr>
            <a:r>
              <a:rPr lang="en-US" dirty="0" smtClean="0"/>
              <a:t>A </a:t>
            </a:r>
            <a:r>
              <a:rPr lang="en-US" b="1" dirty="0" smtClean="0"/>
              <a:t>page</a:t>
            </a:r>
            <a:r>
              <a:rPr lang="en-US" dirty="0" smtClean="0"/>
              <a:t> is a location that contains a single screen in the main frame</a:t>
            </a:r>
          </a:p>
          <a:p>
            <a:pPr lvl="1"/>
            <a:r>
              <a:rPr lang="en-US" dirty="0" smtClean="0"/>
              <a:t>Used exclusively within location groups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816" y="1864722"/>
            <a:ext cx="6389629" cy="463034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21" name="Rectangle 6"/>
          <p:cNvSpPr>
            <a:spLocks noChangeArrowheads="1"/>
          </p:cNvSpPr>
          <p:nvPr/>
        </p:nvSpPr>
        <p:spPr bwMode="auto">
          <a:xfrm>
            <a:off x="2965188" y="2314034"/>
            <a:ext cx="4550257" cy="4181033"/>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Navigation and navigation elements</a:t>
            </a:r>
          </a:p>
        </p:txBody>
      </p:sp>
      <p:sp>
        <p:nvSpPr>
          <p:cNvPr id="10243" name="Rectangle 3"/>
          <p:cNvSpPr>
            <a:spLocks noGrp="1" noChangeArrowheads="1"/>
          </p:cNvSpPr>
          <p:nvPr>
            <p:ph idx="1"/>
          </p:nvPr>
        </p:nvSpPr>
        <p:spPr>
          <a:xfrm>
            <a:off x="519113" y="696913"/>
            <a:ext cx="8318500" cy="5486400"/>
          </a:xfrm>
        </p:spPr>
        <p:txBody>
          <a:bodyPr/>
          <a:lstStyle/>
          <a:p>
            <a:pPr>
              <a:buFont typeface="Arial" charset="0"/>
              <a:buChar char="•"/>
            </a:pPr>
            <a:r>
              <a:rPr lang="en-US" b="1" smtClean="0"/>
              <a:t>Navigation</a:t>
            </a:r>
            <a:r>
              <a:rPr lang="en-US" i="1" smtClean="0"/>
              <a:t> </a:t>
            </a:r>
            <a:r>
              <a:rPr lang="en-US" smtClean="0"/>
              <a:t>is the process of moving from one place in a Guidewire application interface to another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27" y="1814513"/>
            <a:ext cx="7522245" cy="4034965"/>
          </a:xfrm>
          <a:prstGeom prst="rect">
            <a:avLst/>
          </a:prstGeom>
          <a:noFill/>
          <a:ln w="2857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5" name="Text Box 5"/>
          <p:cNvSpPr txBox="1">
            <a:spLocks noChangeArrowheads="1"/>
          </p:cNvSpPr>
          <p:nvPr/>
        </p:nvSpPr>
        <p:spPr bwMode="auto">
          <a:xfrm>
            <a:off x="2428738" y="1418638"/>
            <a:ext cx="917575" cy="3048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3F8E39"/>
                </a:solidFill>
              </a:rPr>
              <a:t>Tab bar</a:t>
            </a:r>
          </a:p>
        </p:txBody>
      </p:sp>
      <p:sp>
        <p:nvSpPr>
          <p:cNvPr id="10246" name="Text Box 6"/>
          <p:cNvSpPr txBox="1">
            <a:spLocks noChangeArrowheads="1"/>
          </p:cNvSpPr>
          <p:nvPr/>
        </p:nvSpPr>
        <p:spPr bwMode="auto">
          <a:xfrm>
            <a:off x="4998039" y="1418638"/>
            <a:ext cx="59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Tabs</a:t>
            </a:r>
          </a:p>
        </p:txBody>
      </p:sp>
      <p:sp>
        <p:nvSpPr>
          <p:cNvPr id="10247" name="Line 7"/>
          <p:cNvSpPr>
            <a:spLocks noChangeShapeType="1"/>
          </p:cNvSpPr>
          <p:nvPr/>
        </p:nvSpPr>
        <p:spPr bwMode="auto">
          <a:xfrm flipH="1">
            <a:off x="5294900" y="1723438"/>
            <a:ext cx="0" cy="147638"/>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8" name="Line 11"/>
          <p:cNvSpPr>
            <a:spLocks noChangeShapeType="1"/>
          </p:cNvSpPr>
          <p:nvPr/>
        </p:nvSpPr>
        <p:spPr bwMode="auto">
          <a:xfrm flipV="1">
            <a:off x="7615683" y="1769768"/>
            <a:ext cx="129730" cy="407824"/>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49" name="Text Box 12"/>
          <p:cNvSpPr txBox="1">
            <a:spLocks noChangeArrowheads="1"/>
          </p:cNvSpPr>
          <p:nvPr/>
        </p:nvSpPr>
        <p:spPr bwMode="auto">
          <a:xfrm>
            <a:off x="7010520" y="1418638"/>
            <a:ext cx="1931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Tab menu items</a:t>
            </a:r>
          </a:p>
        </p:txBody>
      </p:sp>
      <p:sp>
        <p:nvSpPr>
          <p:cNvPr id="10250" name="Text Box 13"/>
          <p:cNvSpPr txBox="1">
            <a:spLocks noChangeArrowheads="1"/>
          </p:cNvSpPr>
          <p:nvPr/>
        </p:nvSpPr>
        <p:spPr bwMode="auto">
          <a:xfrm>
            <a:off x="198301" y="2262188"/>
            <a:ext cx="88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Menu </a:t>
            </a:r>
            <a:br>
              <a:rPr lang="en-US" dirty="0">
                <a:solidFill>
                  <a:srgbClr val="D33941"/>
                </a:solidFill>
              </a:rPr>
            </a:br>
            <a:r>
              <a:rPr lang="en-US" dirty="0">
                <a:solidFill>
                  <a:srgbClr val="D33941"/>
                </a:solidFill>
              </a:rPr>
              <a:t>actions</a:t>
            </a:r>
          </a:p>
        </p:txBody>
      </p:sp>
      <p:sp>
        <p:nvSpPr>
          <p:cNvPr id="10251" name="Text Box 14"/>
          <p:cNvSpPr txBox="1">
            <a:spLocks noChangeArrowheads="1"/>
          </p:cNvSpPr>
          <p:nvPr/>
        </p:nvSpPr>
        <p:spPr bwMode="auto">
          <a:xfrm>
            <a:off x="187188" y="3995738"/>
            <a:ext cx="733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Menu </a:t>
            </a:r>
            <a:br>
              <a:rPr lang="en-US" dirty="0">
                <a:solidFill>
                  <a:srgbClr val="D33941"/>
                </a:solidFill>
              </a:rPr>
            </a:br>
            <a:r>
              <a:rPr lang="en-US" dirty="0">
                <a:solidFill>
                  <a:srgbClr val="D33941"/>
                </a:solidFill>
              </a:rPr>
              <a:t>links</a:t>
            </a:r>
          </a:p>
        </p:txBody>
      </p:sp>
      <p:sp>
        <p:nvSpPr>
          <p:cNvPr id="10252" name="Text Box 15"/>
          <p:cNvSpPr txBox="1">
            <a:spLocks noChangeArrowheads="1"/>
          </p:cNvSpPr>
          <p:nvPr/>
        </p:nvSpPr>
        <p:spPr bwMode="auto">
          <a:xfrm>
            <a:off x="1330188" y="6116638"/>
            <a:ext cx="931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D33941"/>
                </a:solidFill>
              </a:rPr>
              <a:t>Sidebar</a:t>
            </a:r>
          </a:p>
        </p:txBody>
      </p:sp>
      <p:sp>
        <p:nvSpPr>
          <p:cNvPr id="10253" name="AutoShape 17"/>
          <p:cNvSpPr>
            <a:spLocks/>
          </p:cNvSpPr>
          <p:nvPr/>
        </p:nvSpPr>
        <p:spPr bwMode="auto">
          <a:xfrm rot="5400000">
            <a:off x="1758813" y="5320841"/>
            <a:ext cx="141288" cy="1198562"/>
          </a:xfrm>
          <a:prstGeom prst="rightBracket">
            <a:avLst>
              <a:gd name="adj" fmla="val 70693"/>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4" name="Line 18"/>
          <p:cNvSpPr>
            <a:spLocks noChangeShapeType="1"/>
          </p:cNvSpPr>
          <p:nvPr/>
        </p:nvSpPr>
        <p:spPr bwMode="auto">
          <a:xfrm>
            <a:off x="966652" y="2419055"/>
            <a:ext cx="1531451" cy="278108"/>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256" name="Left Brace 18"/>
          <p:cNvSpPr>
            <a:spLocks/>
          </p:cNvSpPr>
          <p:nvPr/>
        </p:nvSpPr>
        <p:spPr bwMode="auto">
          <a:xfrm>
            <a:off x="966651" y="3029558"/>
            <a:ext cx="214312" cy="2689225"/>
          </a:xfrm>
          <a:prstGeom prst="leftBrace">
            <a:avLst>
              <a:gd name="adj1" fmla="val 8365"/>
              <a:gd name="adj2" fmla="val 50000"/>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 name="Rounded Rectangle 1"/>
          <p:cNvSpPr/>
          <p:nvPr/>
        </p:nvSpPr>
        <p:spPr bwMode="auto">
          <a:xfrm>
            <a:off x="2498103" y="2697163"/>
            <a:ext cx="197963" cy="1746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a:stCxn id="10247" idx="0"/>
          </p:cNvCxnSpPr>
          <p:nvPr/>
        </p:nvCxnSpPr>
        <p:spPr bwMode="auto">
          <a:xfrm flipH="1">
            <a:off x="4458878" y="1723438"/>
            <a:ext cx="836022" cy="147638"/>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cxnSp>
      <p:cxnSp>
        <p:nvCxnSpPr>
          <p:cNvPr id="6" name="Straight Connector 5"/>
          <p:cNvCxnSpPr>
            <a:stCxn id="10246" idx="2"/>
          </p:cNvCxnSpPr>
          <p:nvPr/>
        </p:nvCxnSpPr>
        <p:spPr bwMode="auto">
          <a:xfrm>
            <a:off x="5294902" y="1723438"/>
            <a:ext cx="653411" cy="91075"/>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cxnSp>
      <p:sp>
        <p:nvSpPr>
          <p:cNvPr id="5" name="Rectangle 4"/>
          <p:cNvSpPr/>
          <p:nvPr/>
        </p:nvSpPr>
        <p:spPr bwMode="auto">
          <a:xfrm>
            <a:off x="6655324" y="2055043"/>
            <a:ext cx="1263192" cy="1084083"/>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bwMode="auto">
          <a:xfrm>
            <a:off x="2997724" y="1833367"/>
            <a:ext cx="4487158" cy="202822"/>
          </a:xfrm>
          <a:prstGeom prst="rect">
            <a:avLst/>
          </a:prstGeom>
          <a:noFill/>
          <a:ln w="19050" algn="ctr">
            <a:solidFill>
              <a:srgbClr val="3F8E39"/>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4"/>
          <p:cNvSpPr>
            <a:spLocks noGrp="1" noChangeArrowheads="1"/>
          </p:cNvSpPr>
          <p:nvPr>
            <p:ph type="title"/>
          </p:nvPr>
        </p:nvSpPr>
        <p:spPr/>
        <p:txBody>
          <a:bodyPr/>
          <a:lstStyle/>
          <a:p>
            <a:r>
              <a:rPr lang="en-US" smtClean="0"/>
              <a:t>Navigation hierarchy</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 y="1086840"/>
            <a:ext cx="8132763" cy="4476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8" name="Text Box 8"/>
          <p:cNvSpPr txBox="1">
            <a:spLocks noChangeArrowheads="1"/>
          </p:cNvSpPr>
          <p:nvPr/>
        </p:nvSpPr>
        <p:spPr bwMode="auto">
          <a:xfrm>
            <a:off x="2133600" y="712788"/>
            <a:ext cx="2849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D8691E"/>
                </a:solidFill>
              </a:rPr>
              <a:t>1st level - tab bar</a:t>
            </a:r>
          </a:p>
        </p:txBody>
      </p:sp>
      <p:sp>
        <p:nvSpPr>
          <p:cNvPr id="11269" name="Text Box 9"/>
          <p:cNvSpPr txBox="1">
            <a:spLocks noChangeArrowheads="1"/>
          </p:cNvSpPr>
          <p:nvPr/>
        </p:nvSpPr>
        <p:spPr bwMode="auto">
          <a:xfrm>
            <a:off x="506413" y="5566990"/>
            <a:ext cx="29575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90000"/>
              </a:lnSpc>
              <a:spcBef>
                <a:spcPct val="0"/>
              </a:spcBef>
            </a:pPr>
            <a:r>
              <a:rPr lang="en-US" dirty="0">
                <a:solidFill>
                  <a:srgbClr val="645893"/>
                </a:solidFill>
              </a:rPr>
              <a:t>2nd level - menu links</a:t>
            </a:r>
          </a:p>
        </p:txBody>
      </p:sp>
      <p:sp>
        <p:nvSpPr>
          <p:cNvPr id="11270" name="AutoShape 11"/>
          <p:cNvSpPr>
            <a:spLocks noChangeArrowheads="1"/>
          </p:cNvSpPr>
          <p:nvPr/>
        </p:nvSpPr>
        <p:spPr bwMode="auto">
          <a:xfrm>
            <a:off x="566738" y="3431382"/>
            <a:ext cx="1504950" cy="2460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1" name="Text Box 13"/>
          <p:cNvSpPr txBox="1">
            <a:spLocks noChangeArrowheads="1"/>
          </p:cNvSpPr>
          <p:nvPr/>
        </p:nvSpPr>
        <p:spPr bwMode="auto">
          <a:xfrm>
            <a:off x="566738" y="5841628"/>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D33941"/>
                </a:solidFill>
              </a:rPr>
              <a:t>location ref</a:t>
            </a:r>
          </a:p>
        </p:txBody>
      </p:sp>
      <p:sp>
        <p:nvSpPr>
          <p:cNvPr id="11276" name="Rectangle 17"/>
          <p:cNvSpPr>
            <a:spLocks noChangeArrowheads="1"/>
          </p:cNvSpPr>
          <p:nvPr/>
        </p:nvSpPr>
        <p:spPr bwMode="auto">
          <a:xfrm>
            <a:off x="527050" y="2020888"/>
            <a:ext cx="1614488" cy="3313112"/>
          </a:xfrm>
          <a:prstGeom prst="rect">
            <a:avLst/>
          </a:prstGeom>
          <a:noFill/>
          <a:ln w="19050" algn="ctr">
            <a:solidFill>
              <a:srgbClr val="64589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2" name="Rectangle 1"/>
          <p:cNvSpPr/>
          <p:nvPr/>
        </p:nvSpPr>
        <p:spPr bwMode="auto">
          <a:xfrm>
            <a:off x="2535810" y="1082675"/>
            <a:ext cx="6114478" cy="293638"/>
          </a:xfrm>
          <a:prstGeom prst="rect">
            <a:avLst/>
          </a:prstGeom>
          <a:noFill/>
          <a:ln w="19050" algn="ctr">
            <a:solidFill>
              <a:schemeClr val="accent2">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12848</TotalTime>
  <Words>2916</Words>
  <Application>Microsoft Office PowerPoint</Application>
  <PresentationFormat>On-screen Show (4:3)</PresentationFormat>
  <Paragraphs>298</Paragraphs>
  <Slides>32</Slides>
  <Notes>32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2_test-template</vt:lpstr>
      <vt:lpstr>1_test-template</vt:lpstr>
      <vt:lpstr>Configuring Location Groups and Pages</vt:lpstr>
      <vt:lpstr>Lesson objectives</vt:lpstr>
      <vt:lpstr>Lesson outline</vt:lpstr>
      <vt:lpstr>Locations</vt:lpstr>
      <vt:lpstr>Location groups</vt:lpstr>
      <vt:lpstr>Navigating within the location group</vt:lpstr>
      <vt:lpstr>Pages</vt:lpstr>
      <vt:lpstr>Navigation and navigation elements</vt:lpstr>
      <vt:lpstr>Navigation hierarchy</vt:lpstr>
      <vt:lpstr>Location ref can point to a page</vt:lpstr>
      <vt:lpstr>Architecture of a location group</vt:lpstr>
      <vt:lpstr>Location groups in the base application</vt:lpstr>
      <vt:lpstr>Location group and page configuration</vt:lpstr>
      <vt:lpstr>Lesson outline</vt:lpstr>
      <vt:lpstr>Define a location group</vt:lpstr>
      <vt:lpstr>Information in location group PCF</vt:lpstr>
      <vt:lpstr>Example PCF: AccountFile</vt:lpstr>
      <vt:lpstr>Location group property: menuActions</vt:lpstr>
      <vt:lpstr>Location group property: infoBar</vt:lpstr>
      <vt:lpstr>Location group property: canVisit</vt:lpstr>
      <vt:lpstr>Define entry points for location group</vt:lpstr>
      <vt:lpstr>Navigating to a location group</vt:lpstr>
      <vt:lpstr>Lesson outline</vt:lpstr>
      <vt:lpstr>Pages</vt:lpstr>
      <vt:lpstr>Pages are referenced by location refs</vt:lpstr>
      <vt:lpstr>Page PCFs</vt:lpstr>
      <vt:lpstr>Page property: canVisit</vt:lpstr>
      <vt:lpstr>Page edit properties: canEdit and startInEditMode</vt:lpstr>
      <vt:lpstr>Page property: title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Groups and Pages</dc:title>
  <dc:creator>Kashmira Shukla</dc:creator>
  <cp:lastModifiedBy>kshukla</cp:lastModifiedBy>
  <cp:revision>1946</cp:revision>
  <dcterms:created xsi:type="dcterms:W3CDTF">2007-08-02T20:13:16Z</dcterms:created>
  <dcterms:modified xsi:type="dcterms:W3CDTF">2013-11-08T20:52:20Z</dcterms:modified>
  <cp:categor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