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3" r:id="rId1"/>
    <p:sldMasterId id="2147483795" r:id="rId2"/>
  </p:sldMasterIdLst>
  <p:notesMasterIdLst>
    <p:notesMasterId r:id="rId37"/>
  </p:notesMasterIdLst>
  <p:handoutMasterIdLst>
    <p:handoutMasterId r:id="rId38"/>
  </p:handoutMasterIdLst>
  <p:sldIdLst>
    <p:sldId id="1192" r:id="rId3"/>
    <p:sldId id="1299" r:id="rId4"/>
    <p:sldId id="1300" r:id="rId5"/>
    <p:sldId id="1436" r:id="rId6"/>
    <p:sldId id="1437" r:id="rId7"/>
    <p:sldId id="1438" r:id="rId8"/>
    <p:sldId id="1439" r:id="rId9"/>
    <p:sldId id="1440" r:id="rId10"/>
    <p:sldId id="1453" r:id="rId11"/>
    <p:sldId id="1461" r:id="rId12"/>
    <p:sldId id="1452" r:id="rId13"/>
    <p:sldId id="1464" r:id="rId14"/>
    <p:sldId id="1455" r:id="rId15"/>
    <p:sldId id="1482" r:id="rId16"/>
    <p:sldId id="1465" r:id="rId17"/>
    <p:sldId id="1466" r:id="rId18"/>
    <p:sldId id="1490" r:id="rId19"/>
    <p:sldId id="1467" r:id="rId20"/>
    <p:sldId id="1468" r:id="rId21"/>
    <p:sldId id="1470" r:id="rId22"/>
    <p:sldId id="1491" r:id="rId23"/>
    <p:sldId id="1456" r:id="rId24"/>
    <p:sldId id="1483" r:id="rId25"/>
    <p:sldId id="1484" r:id="rId26"/>
    <p:sldId id="1485" r:id="rId27"/>
    <p:sldId id="1471" r:id="rId28"/>
    <p:sldId id="1477" r:id="rId29"/>
    <p:sldId id="1488" r:id="rId30"/>
    <p:sldId id="1489" r:id="rId31"/>
    <p:sldId id="1447" r:id="rId32"/>
    <p:sldId id="1454" r:id="rId33"/>
    <p:sldId id="1297" r:id="rId34"/>
    <p:sldId id="1298" r:id="rId35"/>
    <p:sldId id="1494" r:id="rId36"/>
  </p:sldIdLst>
  <p:sldSz cx="9144000" cy="6858000" type="screen4x3"/>
  <p:notesSz cx="6858000" cy="9296400"/>
  <p:defaultTextStyle>
    <a:defPPr>
      <a:defRPr lang="en-US"/>
    </a:defPPr>
    <a:lvl1pPr algn="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3F8E39"/>
    <a:srgbClr val="D33941"/>
    <a:srgbClr val="08628C"/>
    <a:srgbClr val="0033CC"/>
    <a:srgbClr val="000099"/>
    <a:srgbClr val="000066"/>
    <a:srgbClr val="993300"/>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70653" autoAdjust="0"/>
  </p:normalViewPr>
  <p:slideViewPr>
    <p:cSldViewPr snapToGrid="0">
      <p:cViewPr>
        <p:scale>
          <a:sx n="90" d="100"/>
          <a:sy n="90" d="100"/>
        </p:scale>
        <p:origin x="-1404" y="-174"/>
      </p:cViewPr>
      <p:guideLst>
        <p:guide orient="horz" pos="2160"/>
        <p:guide pos="2880"/>
      </p:guideLst>
    </p:cSldViewPr>
  </p:slideViewPr>
  <p:outlineViewPr>
    <p:cViewPr>
      <p:scale>
        <a:sx n="25" d="100"/>
        <a:sy n="25"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6" d="100"/>
          <a:sy n="76" d="100"/>
        </p:scale>
        <p:origin x="-2155" y="-96"/>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_rels/viewProps.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slide" Target="slides/slide11.xml"/><Relationship Id="rId1"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spcBef>
                <a:spcPct val="0"/>
              </a:spcBef>
              <a:spcAft>
                <a:spcPct val="0"/>
              </a:spcAft>
              <a:buClrTx/>
              <a:defRPr sz="1200">
                <a:solidFill>
                  <a:schemeClr val="tx1"/>
                </a:solidFill>
                <a:latin typeface="Times New Roman" pitchFamily="18" charset="0"/>
              </a:defRPr>
            </a:lvl1pPr>
          </a:lstStyle>
          <a:p>
            <a:pPr>
              <a:defRPr/>
            </a:pPr>
            <a:fld id="{6DCFE372-8E7B-40C4-9B8B-E47CE684ECA9}" type="slidenum">
              <a:rPr lang="en-US" altLang="en-US"/>
              <a:pPr>
                <a:defRPr/>
              </a:pPr>
              <a:t>‹#›</a:t>
            </a:fld>
            <a:endParaRPr lang="en-US" altLang="en-US" dirty="0"/>
          </a:p>
        </p:txBody>
      </p:sp>
    </p:spTree>
    <p:extLst>
      <p:ext uri="{BB962C8B-B14F-4D97-AF65-F5344CB8AC3E}">
        <p14:creationId xmlns:p14="http://schemas.microsoft.com/office/powerpoint/2010/main" val="3331157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defRPr>
            </a:lvl1pPr>
          </a:lstStyle>
          <a:p>
            <a:pPr>
              <a:defRPr/>
            </a:pPr>
            <a:r>
              <a:rPr lang="en-US" altLang="en-US"/>
              <a:t>	</a:t>
            </a:r>
            <a:endParaRPr lang="en-US"/>
          </a:p>
        </p:txBody>
      </p:sp>
      <p:sp>
        <p:nvSpPr>
          <p:cNvPr id="22544" name="ModuleNumber" hidden="1"/>
          <p:cNvSpPr>
            <a:spLocks noChangeArrowheads="1"/>
          </p:cNvSpPr>
          <p:nvPr/>
        </p:nvSpPr>
        <p:spPr bwMode="auto">
          <a:xfrm>
            <a:off x="4157663" y="320675"/>
            <a:ext cx="2551112" cy="157163"/>
          </a:xfrm>
          <a:prstGeom prst="rect">
            <a:avLst/>
          </a:prstGeom>
          <a:noFill/>
          <a:ln w="9525">
            <a:noFill/>
            <a:miter lim="800000"/>
            <a:headEnd/>
            <a:tailEnd/>
          </a:ln>
          <a:effectLst/>
        </p:spPr>
        <p:txBody>
          <a:bodyPr lIns="0" tIns="0" rIns="0" bIns="0" anchor="b"/>
          <a:lstStyle/>
          <a:p>
            <a:pPr defTabSz="942975" eaLnBrk="0" hangingPunct="0">
              <a:lnSpc>
                <a:spcPts val="1875"/>
              </a:lnSpc>
              <a:spcBef>
                <a:spcPts val="625"/>
              </a:spcBef>
              <a:spcAft>
                <a:spcPct val="0"/>
              </a:spcAft>
              <a:buClrTx/>
              <a:buFont typeface="Wingdings" pitchFamily="2" charset="2"/>
              <a:buNone/>
              <a:defRPr/>
            </a:pPr>
            <a:r>
              <a:rPr lang="en-US" sz="1100" b="0" i="1" dirty="0">
                <a:solidFill>
                  <a:srgbClr val="000000"/>
                </a:solidFill>
                <a:latin typeface="Times New Roman" pitchFamily="18" charset="0"/>
                <a:cs typeface="Times New Roman" pitchFamily="18" charset="0"/>
              </a:rPr>
              <a:t>Introduction, 2.</a:t>
            </a:r>
            <a:fld id="{604E9F4C-03F8-4431-BCD8-B16D82D0971D}" type="slidenum">
              <a:rPr lang="en-US" sz="1100" b="0" i="1">
                <a:solidFill>
                  <a:srgbClr val="000000"/>
                </a:solidFill>
                <a:latin typeface="Times New Roman" pitchFamily="18" charset="0"/>
                <a:cs typeface="Times New Roman" pitchFamily="18" charset="0"/>
              </a:rPr>
              <a:pPr defTabSz="942975" eaLnBrk="0" hangingPunct="0">
                <a:lnSpc>
                  <a:spcPts val="1875"/>
                </a:lnSpc>
                <a:spcBef>
                  <a:spcPts val="625"/>
                </a:spcBef>
                <a:spcAft>
                  <a:spcPct val="0"/>
                </a:spcAft>
                <a:buClrTx/>
                <a:buFont typeface="Wingdings" pitchFamily="2" charset="2"/>
                <a:buNone/>
                <a:defRPr/>
              </a:pPr>
              <a:t>‹#›</a:t>
            </a:fld>
            <a:endParaRPr lang="en-US" sz="1100" b="0" i="1" dirty="0">
              <a:solidFill>
                <a:srgbClr val="000000"/>
              </a:solidFill>
              <a:latin typeface="Times New Roman" pitchFamily="18" charset="0"/>
              <a:cs typeface="Times New Roman" pitchFamily="18" charset="0"/>
            </a:endParaRPr>
          </a:p>
        </p:txBody>
      </p:sp>
      <p:sp>
        <p:nvSpPr>
          <p:cNvPr id="22546" name="Line 18"/>
          <p:cNvSpPr>
            <a:spLocks noChangeShapeType="1"/>
          </p:cNvSpPr>
          <p:nvPr/>
        </p:nvSpPr>
        <p:spPr bwMode="auto">
          <a:xfrm>
            <a:off x="406400" y="8905875"/>
            <a:ext cx="6069013" cy="0"/>
          </a:xfrm>
          <a:prstGeom prst="line">
            <a:avLst/>
          </a:prstGeom>
          <a:noFill/>
          <a:ln w="6350">
            <a:solidFill>
              <a:schemeClr val="tx2"/>
            </a:solidFill>
            <a:round/>
            <a:headEnd/>
            <a:tailEnd/>
          </a:ln>
          <a:effectLst/>
        </p:spPr>
        <p:txBody>
          <a:bodyPr lIns="0" tIns="0" rIns="0" bIns="0" anchor="ctr">
            <a:spAutoFit/>
          </a:bodyPr>
          <a:lstStyle/>
          <a:p>
            <a:pPr>
              <a:defRPr/>
            </a:pPr>
            <a:endParaRPr lang="en-US" dirty="0"/>
          </a:p>
        </p:txBody>
      </p:sp>
      <p:sp>
        <p:nvSpPr>
          <p:cNvPr id="22548"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defRPr>
            </a:lvl1pPr>
          </a:lstStyle>
          <a:p>
            <a:pPr>
              <a:defRPr/>
            </a:pPr>
            <a:r>
              <a:rPr lang="en-US" altLang="en-US"/>
              <a:t>	Configuring </a:t>
            </a:r>
            <a:r>
              <a:rPr lang="en-US" altLang="en-US" smtClean="0"/>
              <a:t>job wizards </a:t>
            </a:r>
            <a:r>
              <a:rPr lang="en-US" altLang="en-US"/>
              <a:t>- </a:t>
            </a:r>
            <a:fld id="{E38C1CCC-2531-4755-8CF8-B7AD159CC762}" type="slidenum">
              <a:rPr lang="en-US" altLang="en-US"/>
              <a:pPr>
                <a:defRPr/>
              </a:pPr>
              <a:t>‹#›</a:t>
            </a:fld>
            <a:endParaRPr lang="en-US" altLang="en-US"/>
          </a:p>
        </p:txBody>
      </p:sp>
    </p:spTree>
    <p:extLst>
      <p:ext uri="{BB962C8B-B14F-4D97-AF65-F5344CB8AC3E}">
        <p14:creationId xmlns:p14="http://schemas.microsoft.com/office/powerpoint/2010/main" val="3976946099"/>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89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Configuring job wizards  - </a:t>
            </a:r>
            <a:fld id="{F8112DE8-11F7-4218-A084-309D357D5EC7}" type="slidenum">
              <a:rPr lang="en-US" altLang="en-US" sz="1200" b="0" smtClean="0">
                <a:solidFill>
                  <a:schemeClr val="tx1"/>
                </a:solidFill>
              </a:rPr>
              <a:pPr eaLnBrk="1" hangingPunct="1"/>
              <a:t>1</a:t>
            </a:fld>
            <a:endParaRPr lang="en-US" altLang="en-US" sz="1200" b="0" smtClean="0">
              <a:solidFill>
                <a:schemeClr val="tx1"/>
              </a:solidFill>
            </a:endParaRPr>
          </a:p>
        </p:txBody>
      </p:sp>
      <p:sp>
        <p:nvSpPr>
          <p:cNvPr id="38916" name="Rectangle 2"/>
          <p:cNvSpPr>
            <a:spLocks noGrp="1" noRot="1" noChangeAspect="1" noChangeArrowheads="1" noTextEdit="1"/>
          </p:cNvSpPr>
          <p:nvPr>
            <p:ph type="sldImg"/>
          </p:nvPr>
        </p:nvSpPr>
        <p:spPr>
          <a:xfrm>
            <a:off x="715963" y="630238"/>
            <a:ext cx="5430837" cy="4073525"/>
          </a:xfrm>
          <a:ln/>
        </p:spPr>
      </p:sp>
      <p:sp>
        <p:nvSpPr>
          <p:cNvPr id="389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813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Configuring job wizards - </a:t>
            </a:r>
            <a:fld id="{D2C7EA2F-4073-43C6-8572-4B159E24ACA1}" type="slidenum">
              <a:rPr lang="en-US" altLang="en-US" sz="1200" b="0" smtClean="0">
                <a:solidFill>
                  <a:schemeClr val="tx1"/>
                </a:solidFill>
              </a:rPr>
              <a:pPr eaLnBrk="1" hangingPunct="1"/>
              <a:t>10</a:t>
            </a:fld>
            <a:endParaRPr lang="en-US" altLang="en-US" sz="1200" b="0" smtClean="0">
              <a:solidFill>
                <a:schemeClr val="tx1"/>
              </a:solidFill>
            </a:endParaRPr>
          </a:p>
        </p:txBody>
      </p:sp>
      <p:sp>
        <p:nvSpPr>
          <p:cNvPr id="48132" name="Rectangle 2"/>
          <p:cNvSpPr>
            <a:spLocks noGrp="1" noRot="1" noChangeAspect="1" noChangeArrowheads="1" noTextEdit="1"/>
          </p:cNvSpPr>
          <p:nvPr>
            <p:ph type="sldImg"/>
          </p:nvPr>
        </p:nvSpPr>
        <p:spPr>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next section of this lesson discusses job wizard level configuration. The section after that discusses job wizard step level configuration.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915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Configuring job wizards - </a:t>
            </a:r>
            <a:fld id="{ECE4D89E-F95B-47D1-A1F4-9BE66C7C5F88}" type="slidenum">
              <a:rPr lang="en-US" altLang="en-US" sz="1200" b="0" smtClean="0">
                <a:solidFill>
                  <a:schemeClr val="tx1"/>
                </a:solidFill>
              </a:rPr>
              <a:pPr eaLnBrk="1" hangingPunct="1"/>
              <a:t>11</a:t>
            </a:fld>
            <a:endParaRPr lang="en-US" altLang="en-US" sz="1200" b="0" smtClean="0">
              <a:solidFill>
                <a:schemeClr val="tx1"/>
              </a:solidFill>
            </a:endParaRPr>
          </a:p>
        </p:txBody>
      </p:sp>
      <p:sp>
        <p:nvSpPr>
          <p:cNvPr id="49156" name="Rectangle 2"/>
          <p:cNvSpPr>
            <a:spLocks noGrp="1" noRot="1" noChangeAspect="1" noChangeArrowheads="1" noTextEdit="1"/>
          </p:cNvSpPr>
          <p:nvPr>
            <p:ph type="sldImg"/>
          </p:nvPr>
        </p:nvSpPr>
        <p:spPr>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01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Configuring job wizards - </a:t>
            </a:r>
            <a:fld id="{9EC40983-48B2-4C33-B563-6338D3345E00}" type="slidenum">
              <a:rPr lang="en-US" altLang="en-US" sz="1200" b="0" smtClean="0">
                <a:solidFill>
                  <a:schemeClr val="tx1"/>
                </a:solidFill>
              </a:rPr>
              <a:pPr eaLnBrk="1" hangingPunct="1"/>
              <a:t>12</a:t>
            </a:fld>
            <a:endParaRPr lang="en-US" altLang="en-US" sz="1200" b="0" smtClean="0">
              <a:solidFill>
                <a:schemeClr val="tx1"/>
              </a:solidFill>
            </a:endParaRPr>
          </a:p>
        </p:txBody>
      </p:sp>
      <p:sp>
        <p:nvSpPr>
          <p:cNvPr id="50180" name="Rectangle 2"/>
          <p:cNvSpPr>
            <a:spLocks noGrp="1" noRot="1" noChangeAspect="1" noChangeArrowheads="1" noTextEdit="1"/>
          </p:cNvSpPr>
          <p:nvPr>
            <p:ph type="sldImg"/>
          </p:nvPr>
        </p:nvSpPr>
        <p:spPr>
          <a:xfrm>
            <a:off x="715963" y="630238"/>
            <a:ext cx="5432425" cy="4073525"/>
          </a:xfrm>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Each job wizard step has a screen such as the New Submissions, Qualification, Policy Info, Quote, Forms and Payment screens. Each screen is a PCF file that defines the screen and its component parts.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12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Configuring job wizards - </a:t>
            </a:r>
            <a:fld id="{E6BFB8A8-E5AE-413A-A97F-2B55A9853FB7}" type="slidenum">
              <a:rPr lang="en-US" altLang="en-US" sz="1200" b="0" smtClean="0">
                <a:solidFill>
                  <a:schemeClr val="tx1"/>
                </a:solidFill>
              </a:rPr>
              <a:pPr eaLnBrk="1" hangingPunct="1"/>
              <a:t>13</a:t>
            </a:fld>
            <a:endParaRPr lang="en-US" altLang="en-US" sz="1200" b="0" smtClean="0">
              <a:solidFill>
                <a:schemeClr val="tx1"/>
              </a:solidFill>
            </a:endParaRPr>
          </a:p>
        </p:txBody>
      </p:sp>
      <p:sp>
        <p:nvSpPr>
          <p:cNvPr id="51204" name="Rectangle 2"/>
          <p:cNvSpPr>
            <a:spLocks noGrp="1" noRot="1" noChangeAspect="1" noChangeArrowheads="1" noTextEdit="1"/>
          </p:cNvSpPr>
          <p:nvPr>
            <p:ph type="sldImg"/>
          </p:nvPr>
        </p:nvSpPr>
        <p:spPr>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PCF file for a job wizard consists of steps (either on their own or in step sets). Each step points to a screen. The job wizard properties are specified on the tabs at the bottom.</a:t>
            </a:r>
          </a:p>
          <a:p>
            <a:pPr eaLnBrk="1" hangingPunct="1"/>
            <a:r>
              <a:rPr lang="en-US" smtClean="0"/>
              <a:t>The steps of a job wizard are listed in the following order:</a:t>
            </a:r>
          </a:p>
          <a:p>
            <a:pPr lvl="1" eaLnBrk="1" hangingPunct="1"/>
            <a:r>
              <a:rPr lang="en-US" smtClean="0"/>
              <a:t>Dependent steps (and which screens they navigate to) for full wizards</a:t>
            </a:r>
          </a:p>
          <a:p>
            <a:pPr lvl="1" eaLnBrk="1" hangingPunct="1"/>
            <a:r>
              <a:rPr lang="en-US" smtClean="0"/>
              <a:t>Independent steps (and which screens they navigate to)</a:t>
            </a:r>
          </a:p>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5222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2229"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Configuring job wizards - </a:t>
            </a:r>
            <a:fld id="{AC8B98E7-BF80-41E6-AA54-3042B64E42EE}" type="slidenum">
              <a:rPr lang="en-US" altLang="en-US" sz="1200" b="0" smtClean="0">
                <a:solidFill>
                  <a:schemeClr val="tx1"/>
                </a:solidFill>
              </a:rPr>
              <a:pPr eaLnBrk="1" hangingPunct="1"/>
              <a:t>14</a:t>
            </a:fld>
            <a:endParaRPr lang="en-US" altLang="en-US" sz="1200" b="0" smtClean="0">
              <a:solidFill>
                <a:schemeClr val="tx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32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Configuring job wizards - </a:t>
            </a:r>
            <a:fld id="{AEA9CBCA-A1DA-4B04-ADAA-6AEE7C46C397}" type="slidenum">
              <a:rPr lang="en-US" altLang="en-US" sz="1200" b="0" smtClean="0">
                <a:solidFill>
                  <a:schemeClr val="tx1"/>
                </a:solidFill>
              </a:rPr>
              <a:pPr eaLnBrk="1" hangingPunct="1"/>
              <a:t>15</a:t>
            </a:fld>
            <a:endParaRPr lang="en-US" altLang="en-US" sz="1200" b="0" smtClean="0">
              <a:solidFill>
                <a:schemeClr val="tx1"/>
              </a:solidFill>
            </a:endParaRPr>
          </a:p>
        </p:txBody>
      </p:sp>
      <p:sp>
        <p:nvSpPr>
          <p:cNvPr id="53252" name="Rectangle 2"/>
          <p:cNvSpPr>
            <a:spLocks noGrp="1" noRot="1" noChangeAspect="1" noChangeArrowheads="1" noTextEdit="1"/>
          </p:cNvSpPr>
          <p:nvPr>
            <p:ph type="sldImg"/>
          </p:nvPr>
        </p:nvSpPr>
        <p:spPr>
          <a:xfrm>
            <a:off x="715963" y="630238"/>
            <a:ext cx="5432425" cy="4073525"/>
          </a:xfrm>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menuActions property of the job wizard specifies the file to use for contents of the Actions menu.</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42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Configuring job wizards - </a:t>
            </a:r>
            <a:fld id="{3FF667C9-C6CA-4F0D-8D9C-08B5815ADB9E}" type="slidenum">
              <a:rPr lang="en-US" altLang="en-US" sz="1200" b="0" smtClean="0">
                <a:solidFill>
                  <a:schemeClr val="tx1"/>
                </a:solidFill>
              </a:rPr>
              <a:pPr eaLnBrk="1" hangingPunct="1"/>
              <a:t>16</a:t>
            </a:fld>
            <a:endParaRPr lang="en-US" altLang="en-US" sz="1200" b="0" smtClean="0">
              <a:solidFill>
                <a:schemeClr val="tx1"/>
              </a:solidFill>
            </a:endParaRPr>
          </a:p>
        </p:txBody>
      </p:sp>
      <p:sp>
        <p:nvSpPr>
          <p:cNvPr id="54276" name="Rectangle 2"/>
          <p:cNvSpPr>
            <a:spLocks noGrp="1" noRot="1" noChangeAspect="1" noChangeArrowheads="1" noTextEdit="1"/>
          </p:cNvSpPr>
          <p:nvPr>
            <p:ph type="sldImg"/>
          </p:nvPr>
        </p:nvSpPr>
        <p:spPr>
          <a:xfrm>
            <a:off x="715963" y="630238"/>
            <a:ext cx="5432425" cy="4073525"/>
          </a:xfrm>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infoBar property of the job wizard specifies the file to use for contents of the info bar.</a:t>
            </a:r>
          </a:p>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52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Configuring job wizards - </a:t>
            </a:r>
            <a:fld id="{97A0066D-62BA-4994-AC64-A6CC8CD8BDAD}" type="slidenum">
              <a:rPr lang="en-US" altLang="en-US" sz="1200" b="0" smtClean="0">
                <a:solidFill>
                  <a:schemeClr val="tx1"/>
                </a:solidFill>
              </a:rPr>
              <a:pPr eaLnBrk="1" hangingPunct="1"/>
              <a:t>17</a:t>
            </a:fld>
            <a:endParaRPr lang="en-US" altLang="en-US" sz="1200" b="0" smtClean="0">
              <a:solidFill>
                <a:schemeClr val="tx1"/>
              </a:solidFill>
            </a:endParaRPr>
          </a:p>
        </p:txBody>
      </p:sp>
      <p:sp>
        <p:nvSpPr>
          <p:cNvPr id="55300" name="Rectangle 2"/>
          <p:cNvSpPr>
            <a:spLocks noGrp="1" noRot="1" noChangeAspect="1" noChangeArrowheads="1" noTextEdit="1"/>
          </p:cNvSpPr>
          <p:nvPr>
            <p:ph type="sldImg"/>
          </p:nvPr>
        </p:nvSpPr>
        <p:spPr>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If the save property for job step = false, then that screen does not count as work.</a:t>
            </a:r>
          </a:p>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63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Configuring job wizards - </a:t>
            </a:r>
            <a:fld id="{59013C9E-5FCF-4239-9C8D-06DB6BA25DC8}" type="slidenum">
              <a:rPr lang="en-US" altLang="en-US" sz="1200" b="0" smtClean="0">
                <a:solidFill>
                  <a:schemeClr val="tx1"/>
                </a:solidFill>
              </a:rPr>
              <a:pPr eaLnBrk="1" hangingPunct="1"/>
              <a:t>18</a:t>
            </a:fld>
            <a:endParaRPr lang="en-US" altLang="en-US" sz="1200" b="0" smtClean="0">
              <a:solidFill>
                <a:schemeClr val="tx1"/>
              </a:solidFill>
            </a:endParaRPr>
          </a:p>
        </p:txBody>
      </p:sp>
      <p:sp>
        <p:nvSpPr>
          <p:cNvPr id="56324" name="Rectangle 2"/>
          <p:cNvSpPr>
            <a:spLocks noGrp="1" noRot="1" noChangeAspect="1" noChangeArrowheads="1" noTextEdit="1"/>
          </p:cNvSpPr>
          <p:nvPr>
            <p:ph type="sldImg"/>
          </p:nvPr>
        </p:nvSpPr>
        <p:spPr>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canEdit property determines whether a user can edit the information in the job wizard. In some situations, you may want to let a user review the information entered in a job wizard at some previous point in time without being able to edit that information. </a:t>
            </a:r>
          </a:p>
          <a:p>
            <a:pPr eaLnBrk="1" hangingPunct="1"/>
            <a:r>
              <a:rPr lang="en-US" smtClean="0"/>
              <a:t>The canVisit property determines whether a user can visit the job wizard. </a:t>
            </a:r>
          </a:p>
          <a:p>
            <a:pPr eaLnBrk="1" hangingPunct="1"/>
            <a:r>
              <a:rPr lang="en-US" smtClean="0"/>
              <a:t>As shown in the above example, you would want a canEdit condition which returned false under the circumstance when an underwriter wants to view a policy submission that is bound. A bound submission cannot be edited because this would mean that a job is complete. </a:t>
            </a:r>
          </a:p>
          <a:p>
            <a:pPr eaLnBrk="1" hangingPunct="1"/>
            <a:r>
              <a:rPr lang="en-US" smtClean="0"/>
              <a:t>The canVisit property gives only view permission in case of submissions that are complete. Hence you do not see the edit buttons for a submission that is </a:t>
            </a:r>
            <a:r>
              <a:rPr lang="en-US" b="1" smtClean="0"/>
              <a:t>Bound</a:t>
            </a:r>
            <a:r>
              <a:rPr lang="en-US" smtClean="0"/>
              <a:t> but the edit submission buttons are available to a submission in </a:t>
            </a:r>
            <a:r>
              <a:rPr lang="en-US" b="1" smtClean="0"/>
              <a:t>Draft</a:t>
            </a:r>
            <a:r>
              <a:rPr lang="en-US" smtClean="0"/>
              <a:t> state.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73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Configuring job wizards - </a:t>
            </a:r>
            <a:fld id="{FDDA6A33-0A6F-42EC-A3B1-9D83F1F92FF7}" type="slidenum">
              <a:rPr lang="en-US" altLang="en-US" sz="1200" b="0" smtClean="0">
                <a:solidFill>
                  <a:schemeClr val="tx1"/>
                </a:solidFill>
              </a:rPr>
              <a:pPr eaLnBrk="1" hangingPunct="1"/>
              <a:t>19</a:t>
            </a:fld>
            <a:endParaRPr lang="en-US" altLang="en-US" sz="1200" b="0" smtClean="0">
              <a:solidFill>
                <a:schemeClr val="tx1"/>
              </a:solidFill>
            </a:endParaRPr>
          </a:p>
        </p:txBody>
      </p:sp>
      <p:sp>
        <p:nvSpPr>
          <p:cNvPr id="57348" name="Rectangle 2"/>
          <p:cNvSpPr>
            <a:spLocks noGrp="1" noRot="1" noChangeAspect="1" noChangeArrowheads="1" noTextEdit="1"/>
          </p:cNvSpPr>
          <p:nvPr>
            <p:ph type="sldImg"/>
          </p:nvPr>
        </p:nvSpPr>
        <p:spPr>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example above, the </a:t>
            </a:r>
            <a:r>
              <a:rPr lang="en-US" dirty="0" err="1" smtClean="0"/>
              <a:t>SubmissionWizard</a:t>
            </a:r>
            <a:r>
              <a:rPr lang="en-US" dirty="0" smtClean="0"/>
              <a:t> has one entry point. It expects a two objects - one of type Submission which is referred to within the PCF page as </a:t>
            </a:r>
            <a:r>
              <a:rPr lang="en-US" dirty="0" smtClean="0"/>
              <a:t>“submission</a:t>
            </a:r>
            <a:r>
              <a:rPr lang="en-US" dirty="0" smtClean="0"/>
              <a:t>“ and one of type PolicyPeriod which is referred as </a:t>
            </a:r>
            <a:r>
              <a:rPr lang="en-US" dirty="0" smtClean="0"/>
              <a:t>“</a:t>
            </a:r>
            <a:r>
              <a:rPr lang="en-US" dirty="0" err="1" smtClean="0"/>
              <a:t>policyPeriod</a:t>
            </a:r>
            <a:r>
              <a:rPr lang="en-US" dirty="0" smtClean="0"/>
              <a:t>” within the PCF page.</a:t>
            </a:r>
          </a:p>
          <a:p>
            <a:pPr eaLnBrk="1" hangingPunct="1"/>
            <a:r>
              <a:rPr lang="en-US" dirty="0" smtClean="0"/>
              <a:t>Locations can have multiple entry points. This is useful when a single location can be referenced from different places with different known pieces of information.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99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Configuring job wizards - </a:t>
            </a:r>
            <a:fld id="{23FCC9E1-7D8C-4D7F-8B8B-329FFFE2701A}" type="slidenum">
              <a:rPr lang="en-US" altLang="en-US" sz="1200" b="0" smtClean="0">
                <a:solidFill>
                  <a:schemeClr val="tx1"/>
                </a:solidFill>
              </a:rPr>
              <a:pPr eaLnBrk="1" hangingPunct="1"/>
              <a:t>2</a:t>
            </a:fld>
            <a:endParaRPr lang="en-US" altLang="en-US" sz="1200" b="0" smtClean="0">
              <a:solidFill>
                <a:schemeClr val="tx1"/>
              </a:solidFill>
            </a:endParaRPr>
          </a:p>
        </p:txBody>
      </p:sp>
      <p:sp>
        <p:nvSpPr>
          <p:cNvPr id="39940" name="Rectangle 2"/>
          <p:cNvSpPr>
            <a:spLocks noGrp="1" noRot="1" noChangeAspect="1" noChangeArrowheads="1" noTextEdit="1"/>
          </p:cNvSpPr>
          <p:nvPr>
            <p:ph type="sldImg"/>
          </p:nvPr>
        </p:nvSpPr>
        <p:spPr>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Note: This lesson discusses PolicyCenter job wizards. If you need to configure wizards refer to the Configuring Wizards lesson in the Configuration fundamentals training.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83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Configuring job wizards - </a:t>
            </a:r>
            <a:fld id="{223B7E83-01A3-4D7E-A0A0-667A283E5DEA}" type="slidenum">
              <a:rPr lang="en-US" altLang="en-US" sz="1200" b="0" smtClean="0">
                <a:solidFill>
                  <a:schemeClr val="tx1"/>
                </a:solidFill>
              </a:rPr>
              <a:pPr eaLnBrk="1" hangingPunct="1"/>
              <a:t>20</a:t>
            </a:fld>
            <a:endParaRPr lang="en-US" altLang="en-US" sz="1200" b="0" smtClean="0">
              <a:solidFill>
                <a:schemeClr val="tx1"/>
              </a:solidFill>
            </a:endParaRPr>
          </a:p>
        </p:txBody>
      </p:sp>
      <p:sp>
        <p:nvSpPr>
          <p:cNvPr id="58372" name="Rectangle 2"/>
          <p:cNvSpPr>
            <a:spLocks noGrp="1" noRot="1" noChangeAspect="1" noChangeArrowheads="1" noTextEdit="1"/>
          </p:cNvSpPr>
          <p:nvPr>
            <p:ph type="sldImg"/>
          </p:nvPr>
        </p:nvSpPr>
        <p:spPr>
          <a:xfrm>
            <a:off x="715963" y="630238"/>
            <a:ext cx="5432425" cy="4073525"/>
          </a:xfrm>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Most navigation widgets have an action property, which defines where to navigate to when the widget is clicked. The syntax for an action property which navigates to a location is:</a:t>
            </a:r>
          </a:p>
          <a:p>
            <a:pPr lvl="1" eaLnBrk="1" hangingPunct="1">
              <a:buFontTx/>
              <a:buNone/>
            </a:pPr>
            <a:r>
              <a:rPr lang="en-US" dirty="0" err="1" smtClean="0"/>
              <a:t>pcf.</a:t>
            </a:r>
            <a:r>
              <a:rPr lang="en-US" i="1" dirty="0" err="1" smtClean="0"/>
              <a:t>LocationEntryPoint</a:t>
            </a:r>
            <a:r>
              <a:rPr lang="en-US" dirty="0" err="1" smtClean="0"/>
              <a:t>.</a:t>
            </a:r>
            <a:r>
              <a:rPr lang="en-US" i="1" dirty="0" err="1" smtClean="0"/>
              <a:t>method</a:t>
            </a:r>
            <a:r>
              <a:rPr lang="en-US" dirty="0" smtClean="0"/>
              <a:t>(</a:t>
            </a:r>
            <a:r>
              <a:rPr lang="en-US" i="1" dirty="0" err="1" smtClean="0"/>
              <a:t>objectList</a:t>
            </a:r>
            <a:r>
              <a:rPr lang="en-US" dirty="0" smtClean="0"/>
              <a:t>), where</a:t>
            </a:r>
          </a:p>
          <a:p>
            <a:pPr lvl="1" eaLnBrk="1" hangingPunct="1"/>
            <a:r>
              <a:rPr lang="en-US" i="1" dirty="0" err="1" smtClean="0"/>
              <a:t>LocationEntryPoint</a:t>
            </a:r>
            <a:r>
              <a:rPr lang="en-US" i="1" dirty="0" smtClean="0"/>
              <a:t> </a:t>
            </a:r>
            <a:r>
              <a:rPr lang="en-US" dirty="0" smtClean="0"/>
              <a:t>is (one of) the location entry point(s) defined on the destination location's Entry Points tab.</a:t>
            </a:r>
          </a:p>
          <a:p>
            <a:pPr lvl="1" eaLnBrk="1" hangingPunct="1"/>
            <a:r>
              <a:rPr lang="en-US" i="1" dirty="0" smtClean="0"/>
              <a:t>method</a:t>
            </a:r>
            <a:r>
              <a:rPr lang="en-US" dirty="0" smtClean="0"/>
              <a:t> is the method used to navigate to the location (either "push" or "go"). Use “go” if you want the user to decide where to go after the wizard is finished. The syntax for “push” is the same as that for “go”.</a:t>
            </a:r>
          </a:p>
          <a:p>
            <a:pPr lvl="1" eaLnBrk="1" hangingPunct="1"/>
            <a:r>
              <a:rPr lang="en-US" i="1" dirty="0" err="1" smtClean="0"/>
              <a:t>objectList</a:t>
            </a:r>
            <a:r>
              <a:rPr lang="en-US" dirty="0" smtClean="0"/>
              <a:t> is a comma-delimited list of zero to many objects. This list must match the number of objects and the type which are expected by the location entry point.</a:t>
            </a:r>
          </a:p>
          <a:p>
            <a:pPr eaLnBrk="1" hangingPunct="1"/>
            <a:r>
              <a:rPr lang="en-US" dirty="0" smtClean="0"/>
              <a:t>In the example above, the </a:t>
            </a:r>
            <a:r>
              <a:rPr lang="en-US" dirty="0" smtClean="0"/>
              <a:t>Policy Summary </a:t>
            </a:r>
            <a:r>
              <a:rPr lang="en-US" dirty="0" smtClean="0"/>
              <a:t>under tools lists the </a:t>
            </a:r>
            <a:r>
              <a:rPr lang="en-US" i="1" dirty="0" smtClean="0"/>
              <a:t>Pending Policy Transactions.</a:t>
            </a:r>
            <a:r>
              <a:rPr lang="en-US" i="1" baseline="0" dirty="0" smtClean="0"/>
              <a:t> </a:t>
            </a:r>
            <a:r>
              <a:rPr lang="en-US" dirty="0" smtClean="0"/>
              <a:t>The </a:t>
            </a:r>
            <a:r>
              <a:rPr lang="en-US" i="1" dirty="0" smtClean="0"/>
              <a:t>Transaction# </a:t>
            </a:r>
            <a:r>
              <a:rPr lang="en-US" dirty="0" smtClean="0"/>
              <a:t> </a:t>
            </a:r>
            <a:r>
              <a:rPr lang="en-US" dirty="0" smtClean="0"/>
              <a:t>has an action of “</a:t>
            </a:r>
            <a:r>
              <a:rPr lang="en-US" dirty="0" err="1" smtClean="0"/>
              <a:t>JobForward.go</a:t>
            </a:r>
            <a:r>
              <a:rPr lang="en-US" dirty="0" smtClean="0"/>
              <a:t>(job)”. The go method indicates that clicking the cell item should navigate the user to that location. The job type is passed into the parenthesis which in this case is </a:t>
            </a:r>
            <a:r>
              <a:rPr lang="en-US" i="1" dirty="0" smtClean="0"/>
              <a:t>Renewal</a:t>
            </a:r>
            <a:r>
              <a:rPr lang="en-US" dirty="0" smtClean="0"/>
              <a:t>.  (You can also leave the parenthesis empty depending on the number of arguments.) The location to navigate to is the one that has an entry point of “</a:t>
            </a:r>
            <a:r>
              <a:rPr lang="en-US" dirty="0" err="1" smtClean="0"/>
              <a:t>JobForward</a:t>
            </a:r>
            <a:r>
              <a:rPr lang="en-US" dirty="0" smtClean="0"/>
              <a:t>(</a:t>
            </a:r>
            <a:r>
              <a:rPr lang="en-US" dirty="0" err="1" smtClean="0"/>
              <a:t>Job:Job</a:t>
            </a:r>
            <a:r>
              <a:rPr lang="en-US" dirty="0" smtClean="0"/>
              <a:t>)".</a:t>
            </a:r>
          </a:p>
          <a:p>
            <a:pPr eaLnBrk="1" hangingPunct="1"/>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On the previous slide, the command </a:t>
            </a:r>
            <a:r>
              <a:rPr lang="en-US" dirty="0" err="1" smtClean="0"/>
              <a:t>JobForward.go</a:t>
            </a:r>
            <a:r>
              <a:rPr lang="en-US" dirty="0" smtClean="0"/>
              <a:t>(Job) navigates to the </a:t>
            </a:r>
            <a:r>
              <a:rPr lang="en-US" dirty="0" err="1" smtClean="0"/>
              <a:t>JobForward.PCF</a:t>
            </a:r>
            <a:r>
              <a:rPr lang="en-US" dirty="0" smtClean="0"/>
              <a:t> file. </a:t>
            </a:r>
          </a:p>
          <a:p>
            <a:pPr eaLnBrk="1" hangingPunct="1"/>
            <a:r>
              <a:rPr lang="en-US" dirty="0" smtClean="0"/>
              <a:t>Forward files consist of pairs of conditions and actions. They evaluate the conditions in order, and for the first condition that is met, take the associated action. In the example above, when the type of the Job is “Renewal,” it navigates (.go) to the </a:t>
            </a:r>
            <a:r>
              <a:rPr lang="en-US" dirty="0" err="1" smtClean="0"/>
              <a:t>RenewalWizard.PCF</a:t>
            </a:r>
            <a:r>
              <a:rPr lang="en-US" dirty="0" smtClean="0"/>
              <a:t> file.</a:t>
            </a:r>
          </a:p>
          <a:p>
            <a:pPr eaLnBrk="1" hangingPunct="1"/>
            <a:r>
              <a:rPr lang="en-US" dirty="0" smtClean="0"/>
              <a:t>The user never sees the Forward file.</a:t>
            </a:r>
          </a:p>
          <a:p>
            <a:pPr eaLnBrk="1" hangingPunct="1"/>
            <a:r>
              <a:rPr lang="en-US" dirty="0" smtClean="0"/>
              <a:t>The </a:t>
            </a:r>
            <a:r>
              <a:rPr lang="en-US" dirty="0" err="1" smtClean="0"/>
              <a:t>JobForward</a:t>
            </a:r>
            <a:r>
              <a:rPr lang="en-US" dirty="0" smtClean="0"/>
              <a:t> PCF </a:t>
            </a:r>
            <a:r>
              <a:rPr lang="en-US" dirty="0" smtClean="0"/>
              <a:t>has </a:t>
            </a:r>
            <a:r>
              <a:rPr lang="en-US" dirty="0" smtClean="0"/>
              <a:t>an Entry Points tab. From this tab, </a:t>
            </a:r>
            <a:r>
              <a:rPr lang="en-US" dirty="0" smtClean="0"/>
              <a:t>three entry </a:t>
            </a:r>
            <a:r>
              <a:rPr lang="en-US" dirty="0" smtClean="0"/>
              <a:t>points have been defined, including one which is “</a:t>
            </a:r>
            <a:r>
              <a:rPr lang="en-US" dirty="0" err="1" smtClean="0"/>
              <a:t>JobForward</a:t>
            </a:r>
            <a:r>
              <a:rPr lang="en-US" dirty="0" smtClean="0"/>
              <a:t>" with one argument. Because this corresponds to the renewal wizard, this is the location to which the user will navigate to when the user clicks the cell link.</a:t>
            </a:r>
          </a:p>
          <a:p>
            <a:pPr eaLnBrk="1" hangingPunct="1"/>
            <a:endParaRPr lang="en-US" dirty="0" smtClean="0"/>
          </a:p>
        </p:txBody>
      </p:sp>
      <p:sp>
        <p:nvSpPr>
          <p:cNvPr id="59396"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9397"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Configuring job wizards - </a:t>
            </a:r>
            <a:fld id="{C4956866-23E2-4C45-809C-0A41676F4A53}" type="slidenum">
              <a:rPr lang="en-US" altLang="en-US" sz="1200" b="0" smtClean="0">
                <a:solidFill>
                  <a:schemeClr val="tx1"/>
                </a:solidFill>
              </a:rPr>
              <a:pPr eaLnBrk="1" hangingPunct="1"/>
              <a:t>21</a:t>
            </a:fld>
            <a:endParaRPr lang="en-US" altLang="en-US" sz="1200" b="0" smtClean="0">
              <a:solidFill>
                <a:schemeClr val="tx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04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Configuring job wizards - </a:t>
            </a:r>
            <a:fld id="{CFD9F9C0-D1B7-4A68-9060-D91F590C86AA}" type="slidenum">
              <a:rPr lang="en-US" altLang="en-US" sz="1200" b="0" smtClean="0">
                <a:solidFill>
                  <a:schemeClr val="tx1"/>
                </a:solidFill>
              </a:rPr>
              <a:pPr eaLnBrk="1" hangingPunct="1"/>
              <a:t>22</a:t>
            </a:fld>
            <a:endParaRPr lang="en-US" altLang="en-US" sz="1200" b="0" smtClean="0">
              <a:solidFill>
                <a:schemeClr val="tx1"/>
              </a:solidFill>
            </a:endParaRPr>
          </a:p>
        </p:txBody>
      </p:sp>
      <p:sp>
        <p:nvSpPr>
          <p:cNvPr id="60420" name="Rectangle 2"/>
          <p:cNvSpPr>
            <a:spLocks noGrp="1" noRot="1" noChangeAspect="1" noChangeArrowheads="1" noTextEdit="1"/>
          </p:cNvSpPr>
          <p:nvPr>
            <p:ph type="sldImg"/>
          </p:nvPr>
        </p:nvSpPr>
        <p:spPr>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14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Configuring job wizards - </a:t>
            </a:r>
            <a:fld id="{2665EA69-3693-46B5-A856-C7F94C21B41F}" type="slidenum">
              <a:rPr lang="en-US" altLang="en-US" sz="1200" b="0" smtClean="0">
                <a:solidFill>
                  <a:schemeClr val="tx1"/>
                </a:solidFill>
              </a:rPr>
              <a:pPr eaLnBrk="1" hangingPunct="1"/>
              <a:t>23</a:t>
            </a:fld>
            <a:endParaRPr lang="en-US" altLang="en-US" sz="1200" b="0" smtClean="0">
              <a:solidFill>
                <a:schemeClr val="tx1"/>
              </a:solidFill>
            </a:endParaRPr>
          </a:p>
        </p:txBody>
      </p:sp>
      <p:sp>
        <p:nvSpPr>
          <p:cNvPr id="61444" name="Rectangle 2"/>
          <p:cNvSpPr>
            <a:spLocks noGrp="1" noRot="1" noChangeAspect="1" noChangeArrowheads="1" noTextEdit="1"/>
          </p:cNvSpPr>
          <p:nvPr>
            <p:ph type="sldImg"/>
          </p:nvPr>
        </p:nvSpPr>
        <p:spPr>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Wizard step groups have a visible property, but they do not have an available property. Wizard step groups are intended for creating a collection of "child" steps or "sub" steps, as opposed to wizard step sets, which are intended to gather a set of steps which should be treated as a logic unit.</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24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Configuring job wizards - </a:t>
            </a:r>
            <a:fld id="{0D8EFA49-E842-48B0-86C7-F9C8B6A5960F}" type="slidenum">
              <a:rPr lang="en-US" altLang="en-US" sz="1200" b="0" smtClean="0">
                <a:solidFill>
                  <a:schemeClr val="tx1"/>
                </a:solidFill>
              </a:rPr>
              <a:pPr eaLnBrk="1" hangingPunct="1"/>
              <a:t>24</a:t>
            </a:fld>
            <a:endParaRPr lang="en-US" altLang="en-US" sz="1200" b="0" smtClean="0">
              <a:solidFill>
                <a:schemeClr val="tx1"/>
              </a:solidFill>
            </a:endParaRPr>
          </a:p>
        </p:txBody>
      </p:sp>
      <p:sp>
        <p:nvSpPr>
          <p:cNvPr id="62468" name="Rectangle 2"/>
          <p:cNvSpPr>
            <a:spLocks noGrp="1" noRot="1" noChangeAspect="1" noChangeArrowheads="1" noTextEdit="1"/>
          </p:cNvSpPr>
          <p:nvPr>
            <p:ph type="sldImg"/>
          </p:nvPr>
        </p:nvSpPr>
        <p:spPr>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mode can be chosen in situations where only certain steps within a wizard change. The PolicyCenter SubmissionWizard is used to create submissions for different policy lines. The policy line specific information changes for each LOB but the rest of the steps remain the same such as Policy Review, RiskAnalysis etc. The mode in the WizardStepSetRef specifies the LOB.</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34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Configuring job wizards - </a:t>
            </a:r>
            <a:fld id="{67B8632E-9132-49BC-A0A5-81C729729FE1}" type="slidenum">
              <a:rPr lang="en-US" altLang="en-US" sz="1200" b="0" smtClean="0">
                <a:solidFill>
                  <a:schemeClr val="tx1"/>
                </a:solidFill>
              </a:rPr>
              <a:pPr eaLnBrk="1" hangingPunct="1"/>
              <a:t>25</a:t>
            </a:fld>
            <a:endParaRPr lang="en-US" altLang="en-US" sz="1200" b="0" smtClean="0">
              <a:solidFill>
                <a:schemeClr val="tx1"/>
              </a:solidFill>
            </a:endParaRPr>
          </a:p>
        </p:txBody>
      </p:sp>
      <p:sp>
        <p:nvSpPr>
          <p:cNvPr id="63492" name="Rectangle 2"/>
          <p:cNvSpPr>
            <a:spLocks noGrp="1" noRot="1" noChangeAspect="1" noChangeArrowheads="1" noTextEdit="1"/>
          </p:cNvSpPr>
          <p:nvPr>
            <p:ph type="sldImg"/>
          </p:nvPr>
        </p:nvSpPr>
        <p:spPr>
          <a:ln/>
        </p:spPr>
      </p:sp>
      <p:sp>
        <p:nvSpPr>
          <p:cNvPr id="634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the base application, there are set of wizard steps for the submission wizard which change depending upon the line of business. For example, one set of wizard steps are used for personal auto submission and a different set of wizard steps for the workers comp submission.</a:t>
            </a:r>
          </a:p>
          <a:p>
            <a:pPr eaLnBrk="1" hangingPunct="1"/>
            <a:r>
              <a:rPr lang="en-US" smtClean="0"/>
              <a:t>The availability and visibility logic for a wizard step set is accessible in the properties window. The step set shown above uses mode property to select the line of business for the submission.</a:t>
            </a:r>
          </a:p>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45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Configuring job wizards - </a:t>
            </a:r>
            <a:fld id="{920AEB44-BC59-49DD-B2FD-80E3F0806230}" type="slidenum">
              <a:rPr lang="en-US" altLang="en-US" sz="1200" b="0" smtClean="0">
                <a:solidFill>
                  <a:schemeClr val="tx1"/>
                </a:solidFill>
              </a:rPr>
              <a:pPr eaLnBrk="1" hangingPunct="1"/>
              <a:t>26</a:t>
            </a:fld>
            <a:endParaRPr lang="en-US" altLang="en-US" sz="1200" b="0" smtClean="0">
              <a:solidFill>
                <a:schemeClr val="tx1"/>
              </a:solidFill>
            </a:endParaRPr>
          </a:p>
        </p:txBody>
      </p:sp>
      <p:sp>
        <p:nvSpPr>
          <p:cNvPr id="64516" name="Rectangle 2"/>
          <p:cNvSpPr>
            <a:spLocks noGrp="1" noRot="1" noChangeAspect="1" noChangeArrowheads="1" noTextEdit="1"/>
          </p:cNvSpPr>
          <p:nvPr>
            <p:ph type="sldImg"/>
          </p:nvPr>
        </p:nvSpPr>
        <p:spPr>
          <a:xfrm>
            <a:off x="715963" y="630238"/>
            <a:ext cx="5432425" cy="4073525"/>
          </a:xfrm>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Each job wizard step has a screen property. This specifies the screen which the step points to. If the destination screen requires one or more objects, then the screen property must specify which objects to pass.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55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Configuring job wizards - </a:t>
            </a:r>
            <a:fld id="{4F6C39EF-3B2A-4435-AEDF-31A8DEBDDF10}" type="slidenum">
              <a:rPr lang="en-US" altLang="en-US" sz="1200" b="0" smtClean="0">
                <a:solidFill>
                  <a:schemeClr val="tx1"/>
                </a:solidFill>
              </a:rPr>
              <a:pPr eaLnBrk="1" hangingPunct="1"/>
              <a:t>27</a:t>
            </a:fld>
            <a:endParaRPr lang="en-US" altLang="en-US" sz="1200" b="0" smtClean="0">
              <a:solidFill>
                <a:schemeClr val="tx1"/>
              </a:solidFill>
            </a:endParaRPr>
          </a:p>
        </p:txBody>
      </p:sp>
      <p:sp>
        <p:nvSpPr>
          <p:cNvPr id="65540" name="Rectangle 2"/>
          <p:cNvSpPr>
            <a:spLocks noGrp="1" noRot="1" noChangeAspect="1" noChangeArrowheads="1" noTextEdit="1"/>
          </p:cNvSpPr>
          <p:nvPr>
            <p:ph type="sldImg"/>
          </p:nvPr>
        </p:nvSpPr>
        <p:spPr>
          <a:xfrm>
            <a:off x="715963" y="630238"/>
            <a:ext cx="5432425" cy="4073525"/>
          </a:xfrm>
          <a:ln/>
        </p:spPr>
      </p:sp>
      <p:sp>
        <p:nvSpPr>
          <p:cNvPr id="655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65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Configuring job wizards - </a:t>
            </a:r>
            <a:fld id="{4FAFA9EB-9FE9-483A-B112-C36E0045861A}" type="slidenum">
              <a:rPr lang="en-US" altLang="en-US" sz="1200" b="0" smtClean="0">
                <a:solidFill>
                  <a:schemeClr val="tx1"/>
                </a:solidFill>
              </a:rPr>
              <a:pPr eaLnBrk="1" hangingPunct="1"/>
              <a:t>28</a:t>
            </a:fld>
            <a:endParaRPr lang="en-US" altLang="en-US" sz="1200" b="0" smtClean="0">
              <a:solidFill>
                <a:schemeClr val="tx1"/>
              </a:solidFill>
            </a:endParaRPr>
          </a:p>
        </p:txBody>
      </p:sp>
      <p:sp>
        <p:nvSpPr>
          <p:cNvPr id="66564" name="Rectangle 2"/>
          <p:cNvSpPr>
            <a:spLocks noGrp="1" noRot="1" noChangeAspect="1" noChangeArrowheads="1" noTextEdit="1"/>
          </p:cNvSpPr>
          <p:nvPr>
            <p:ph type="sldImg"/>
          </p:nvPr>
        </p:nvSpPr>
        <p:spPr>
          <a:ln/>
        </p:spPr>
      </p:sp>
      <p:sp>
        <p:nvSpPr>
          <p:cNvPr id="665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6758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7589"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Configuring job wizards - </a:t>
            </a:r>
            <a:fld id="{075F6C21-98F8-488A-A9DB-2C6779A93CB1}" type="slidenum">
              <a:rPr lang="en-US" altLang="en-US" sz="1200" b="0" smtClean="0">
                <a:solidFill>
                  <a:schemeClr val="tx1"/>
                </a:solidFill>
              </a:rPr>
              <a:pPr eaLnBrk="1" hangingPunct="1"/>
              <a:t>29</a:t>
            </a:fld>
            <a:endParaRPr lang="en-US" altLang="en-US" sz="1200" b="0" smtClean="0">
              <a:solidFill>
                <a:schemeClr val="tx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09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Configuring job wizards - </a:t>
            </a:r>
            <a:fld id="{DA116E7B-5B5E-4354-9DCF-1A7E402AC28A}" type="slidenum">
              <a:rPr lang="en-US" altLang="en-US" sz="1200" b="0" smtClean="0">
                <a:solidFill>
                  <a:schemeClr val="tx1"/>
                </a:solidFill>
              </a:rPr>
              <a:pPr eaLnBrk="1" hangingPunct="1"/>
              <a:t>3</a:t>
            </a:fld>
            <a:endParaRPr lang="en-US" altLang="en-US" sz="1200" b="0" smtClean="0">
              <a:solidFill>
                <a:schemeClr val="tx1"/>
              </a:solidFill>
            </a:endParaRPr>
          </a:p>
        </p:txBody>
      </p:sp>
      <p:sp>
        <p:nvSpPr>
          <p:cNvPr id="40964" name="Rectangle 2"/>
          <p:cNvSpPr>
            <a:spLocks noGrp="1" noRot="1" noChangeAspect="1" noChangeArrowheads="1" noTextEdit="1"/>
          </p:cNvSpPr>
          <p:nvPr>
            <p:ph type="sldImg"/>
          </p:nvPr>
        </p:nvSpPr>
        <p:spPr>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86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Configuring job wizards - </a:t>
            </a:r>
            <a:fld id="{308F9E5B-8A01-4E8F-9719-55AFFA1B5A5A}" type="slidenum">
              <a:rPr lang="en-US" altLang="en-US" sz="1200" b="0" smtClean="0">
                <a:solidFill>
                  <a:schemeClr val="tx1"/>
                </a:solidFill>
              </a:rPr>
              <a:pPr eaLnBrk="1" hangingPunct="1"/>
              <a:t>30</a:t>
            </a:fld>
            <a:endParaRPr lang="en-US" altLang="en-US" sz="1200" b="0" smtClean="0">
              <a:solidFill>
                <a:schemeClr val="tx1"/>
              </a:solidFill>
            </a:endParaRPr>
          </a:p>
        </p:txBody>
      </p:sp>
      <p:sp>
        <p:nvSpPr>
          <p:cNvPr id="68612" name="Rectangle 2"/>
          <p:cNvSpPr>
            <a:spLocks noGrp="1" noRot="1" noChangeAspect="1" noChangeArrowheads="1" noTextEdit="1"/>
          </p:cNvSpPr>
          <p:nvPr>
            <p:ph type="sldImg"/>
          </p:nvPr>
        </p:nvSpPr>
        <p:spPr>
          <a:xfrm>
            <a:off x="715963" y="630238"/>
            <a:ext cx="5432425" cy="4073525"/>
          </a:xfrm>
          <a:ln/>
        </p:spPr>
      </p:sp>
      <p:sp>
        <p:nvSpPr>
          <p:cNvPr id="686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Independent steps are discussed in the next slide.</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96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Configuring job wizards - </a:t>
            </a:r>
            <a:fld id="{552837C5-9796-4C18-99DE-F35C55394FC6}" type="slidenum">
              <a:rPr lang="en-US" altLang="en-US" sz="1200" b="0" smtClean="0">
                <a:solidFill>
                  <a:schemeClr val="tx1"/>
                </a:solidFill>
              </a:rPr>
              <a:pPr eaLnBrk="1" hangingPunct="1"/>
              <a:t>31</a:t>
            </a:fld>
            <a:endParaRPr lang="en-US" altLang="en-US" sz="1200" b="0" smtClean="0">
              <a:solidFill>
                <a:schemeClr val="tx1"/>
              </a:solidFill>
            </a:endParaRPr>
          </a:p>
        </p:txBody>
      </p:sp>
      <p:sp>
        <p:nvSpPr>
          <p:cNvPr id="69636" name="Rectangle 2"/>
          <p:cNvSpPr>
            <a:spLocks noGrp="1" noRot="1" noChangeAspect="1" noChangeArrowheads="1" noTextEdit="1"/>
          </p:cNvSpPr>
          <p:nvPr>
            <p:ph type="sldImg"/>
          </p:nvPr>
        </p:nvSpPr>
        <p:spPr>
          <a:ln/>
        </p:spPr>
      </p:sp>
      <p:sp>
        <p:nvSpPr>
          <p:cNvPr id="696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06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Configuring job wizards - </a:t>
            </a:r>
            <a:fld id="{7736A5D1-B636-43BF-ADA8-5E8EF11A6624}" type="slidenum">
              <a:rPr lang="en-US" altLang="en-US" sz="1200" b="0" smtClean="0">
                <a:solidFill>
                  <a:schemeClr val="tx1"/>
                </a:solidFill>
              </a:rPr>
              <a:pPr eaLnBrk="1" hangingPunct="1"/>
              <a:t>32</a:t>
            </a:fld>
            <a:endParaRPr lang="en-US" altLang="en-US" sz="1200" b="0" smtClean="0">
              <a:solidFill>
                <a:schemeClr val="tx1"/>
              </a:solidFill>
            </a:endParaRPr>
          </a:p>
        </p:txBody>
      </p:sp>
      <p:sp>
        <p:nvSpPr>
          <p:cNvPr id="70660" name="Rectangle 2"/>
          <p:cNvSpPr>
            <a:spLocks noGrp="1" noRot="1" noChangeAspect="1" noChangeArrowheads="1" noTextEdit="1"/>
          </p:cNvSpPr>
          <p:nvPr>
            <p:ph type="sldImg"/>
          </p:nvPr>
        </p:nvSpPr>
        <p:spPr>
          <a:xfrm>
            <a:off x="715963" y="630238"/>
            <a:ext cx="5432425" cy="4073525"/>
          </a:xfrm>
          <a:ln/>
        </p:spPr>
      </p:sp>
      <p:sp>
        <p:nvSpPr>
          <p:cNvPr id="706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16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Configuring job wizards - </a:t>
            </a:r>
            <a:fld id="{54F2CCD4-5E60-492F-B4CC-27DB7992697F}" type="slidenum">
              <a:rPr lang="en-US" altLang="en-US" sz="1200" b="0" smtClean="0">
                <a:solidFill>
                  <a:schemeClr val="tx1"/>
                </a:solidFill>
              </a:rPr>
              <a:pPr eaLnBrk="1" hangingPunct="1"/>
              <a:t>33</a:t>
            </a:fld>
            <a:endParaRPr lang="en-US" altLang="en-US" sz="1200" b="0" smtClean="0">
              <a:solidFill>
                <a:schemeClr val="tx1"/>
              </a:solidFill>
            </a:endParaRPr>
          </a:p>
        </p:txBody>
      </p:sp>
      <p:sp>
        <p:nvSpPr>
          <p:cNvPr id="71684" name="Rectangle 2"/>
          <p:cNvSpPr>
            <a:spLocks noGrp="1" noRot="1" noChangeAspect="1" noChangeArrowheads="1" noTextEdit="1"/>
          </p:cNvSpPr>
          <p:nvPr>
            <p:ph type="sldImg"/>
          </p:nvPr>
        </p:nvSpPr>
        <p:spPr>
          <a:xfrm>
            <a:off x="715963" y="630238"/>
            <a:ext cx="5432425" cy="4073525"/>
          </a:xfrm>
          <a:ln/>
        </p:spPr>
      </p:sp>
      <p:sp>
        <p:nvSpPr>
          <p:cNvPr id="71685" name="Rectangle 3"/>
          <p:cNvSpPr>
            <a:spLocks noGrp="1" noChangeArrowheads="1"/>
          </p:cNvSpPr>
          <p:nvPr>
            <p:ph type="body" idx="1"/>
          </p:nvPr>
        </p:nvSpPr>
        <p:spPr>
          <a:ln/>
        </p:spPr>
        <p:txBody>
          <a:bodyPr/>
          <a:lstStyle/>
          <a:p>
            <a:pPr marL="209550" indent="-209550" eaLnBrk="1" hangingPunct="1">
              <a:defRPr/>
            </a:pPr>
            <a:r>
              <a:rPr lang="en-US" b="1" dirty="0" smtClean="0"/>
              <a:t>Answers</a:t>
            </a:r>
          </a:p>
          <a:p>
            <a:pPr marL="228600" indent="-228600" eaLnBrk="1" hangingPunct="1">
              <a:buFont typeface="+mj-lt"/>
              <a:buAutoNum type="arabicPeriod"/>
              <a:defRPr/>
            </a:pPr>
            <a:r>
              <a:rPr lang="en-US" dirty="0" smtClean="0"/>
              <a:t>Possible answers:</a:t>
            </a:r>
          </a:p>
          <a:p>
            <a:pPr marL="438150" lvl="1" indent="-209550" eaLnBrk="1" hangingPunct="1">
              <a:defRPr/>
            </a:pPr>
            <a:r>
              <a:rPr lang="en-US" dirty="0" smtClean="0"/>
              <a:t>job wizard screens are ordered.</a:t>
            </a:r>
          </a:p>
          <a:p>
            <a:pPr marL="438150" lvl="1" indent="-209550" eaLnBrk="1" hangingPunct="1">
              <a:defRPr/>
            </a:pPr>
            <a:r>
              <a:rPr lang="en-US" dirty="0" smtClean="0"/>
              <a:t>job wizards have toolbars used to navigate through the ordered screens.</a:t>
            </a:r>
          </a:p>
          <a:p>
            <a:pPr marL="438150" lvl="1" indent="-209550" eaLnBrk="1" hangingPunct="1">
              <a:defRPr/>
            </a:pPr>
            <a:r>
              <a:rPr lang="en-US" dirty="0" smtClean="0"/>
              <a:t>job wizard screens can have conditional availability tied to where you are at in the job wizard.</a:t>
            </a:r>
          </a:p>
          <a:p>
            <a:pPr marL="114300" indent="-228600" eaLnBrk="1" hangingPunct="1">
              <a:buFont typeface="+mj-lt"/>
              <a:buAutoNum type="arabicPeriod"/>
              <a:defRPr/>
            </a:pPr>
            <a:r>
              <a:rPr lang="en-US" dirty="0" smtClean="0"/>
              <a:t>You might put steps into a step set when you want to control the visibility or availability of multiple steps with a single condition. You might put steps into a step group when you want the steps to be indented with a single label displayed over all of them.</a:t>
            </a:r>
          </a:p>
          <a:p>
            <a:pPr marL="114300" indent="-228600" eaLnBrk="1" hangingPunct="1">
              <a:buFont typeface="+mj-lt"/>
              <a:buAutoNum type="arabicPeriod"/>
              <a:defRPr/>
            </a:pPr>
            <a:r>
              <a:rPr lang="en-US" dirty="0" smtClean="0"/>
              <a:t>There is no attribute that controls the order of appearance. Order of appearance is based on the order in which the wizard steps are listed in the PCF file.</a:t>
            </a:r>
          </a:p>
          <a:p>
            <a:pPr marL="114300" indent="-228600" eaLnBrk="1" hangingPunct="1">
              <a:buFont typeface="+mj-lt"/>
              <a:buAutoNum type="arabicPeriod"/>
              <a:defRPr/>
            </a:pPr>
            <a:r>
              <a:rPr lang="en-US" dirty="0" smtClean="0"/>
              <a:t>Setting a step’s independent attribute to true will list it at the bottom of the sidebar and it cannot be navigated to using the Back/Next toolbar buttons.</a:t>
            </a:r>
          </a:p>
          <a:p>
            <a:pPr marL="114300" indent="-228600" eaLnBrk="1" hangingPunct="1">
              <a:buFont typeface="+mj-lt"/>
              <a:buAutoNum type="arabicPeriod"/>
              <a:defRPr/>
            </a:pPr>
            <a:r>
              <a:rPr lang="en-US" dirty="0" smtClean="0"/>
              <a:t>A job wizard's entry point is the internal name for the job wizard. It is used by navigation widgets which navigate to the job wizard when clicked.</a:t>
            </a:r>
          </a:p>
          <a:p>
            <a:pPr marL="209550" indent="-209550" eaLnBrk="1" hangingPunct="1">
              <a:defRPr/>
            </a:pPr>
            <a:endParaRPr lang="en-US" b="1"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pyright"/>
          <p:cNvSpPr>
            <a:spLocks noGrp="1" noChangeArrowheads="1"/>
          </p:cNvSpPr>
          <p:nvPr>
            <p:ph type="sldNum" sz="quarter" idx="5"/>
          </p:nvPr>
        </p:nvSpPr>
        <p:spPr/>
        <p:txBody>
          <a:bodyPr/>
          <a:lstStyle/>
          <a:p>
            <a:pPr>
              <a:buClr>
                <a:prstClr val="black"/>
              </a:buClr>
              <a:defRPr/>
            </a:pPr>
            <a:r>
              <a:rPr lang="en-US" altLang="en-US" dirty="0"/>
              <a:t>	Notices - </a:t>
            </a:r>
            <a:fld id="{06D6E44C-E9CF-412A-9CAF-ED046A8DA7BA}" type="slidenum">
              <a:rPr lang="en-US" altLang="en-US"/>
              <a:pPr>
                <a:buClr>
                  <a:prstClr val="black"/>
                </a:buClr>
                <a:defRPr/>
              </a:pPr>
              <a:t>34</a:t>
            </a:fld>
            <a:endParaRPr lang="en-US" altLang="en-US" dirty="0"/>
          </a:p>
        </p:txBody>
      </p:sp>
      <p:sp>
        <p:nvSpPr>
          <p:cNvPr id="5123" name="SectionName"/>
          <p:cNvSpPr>
            <a:spLocks noGrp="1" noChangeArrowheads="1"/>
          </p:cNvSpPr>
          <p:nvPr>
            <p:ph type="hdr" sz="quarter"/>
          </p:nvPr>
        </p:nvSpPr>
        <p:spPr/>
        <p:txBody>
          <a:bodyPr/>
          <a:lstStyle/>
          <a:p>
            <a:pPr>
              <a:buClr>
                <a:prstClr val="black"/>
              </a:buClr>
              <a:defRPr/>
            </a:pPr>
            <a:r>
              <a:rPr lang="en-US" altLang="en-US"/>
              <a:t>	</a:t>
            </a:r>
            <a:endParaRPr lang="en-US"/>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19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Configuring job wizards - </a:t>
            </a:r>
            <a:fld id="{F16862C7-7B08-4099-BFEF-60BB9FCED592}" type="slidenum">
              <a:rPr lang="en-US" altLang="en-US" sz="1200" b="0" smtClean="0">
                <a:solidFill>
                  <a:schemeClr val="tx1"/>
                </a:solidFill>
              </a:rPr>
              <a:pPr eaLnBrk="1" hangingPunct="1"/>
              <a:t>4</a:t>
            </a:fld>
            <a:endParaRPr lang="en-US" altLang="en-US" sz="1200" b="0" smtClean="0">
              <a:solidFill>
                <a:schemeClr val="tx1"/>
              </a:solidFill>
            </a:endParaRPr>
          </a:p>
        </p:txBody>
      </p:sp>
      <p:sp>
        <p:nvSpPr>
          <p:cNvPr id="41988" name="Rectangle 2"/>
          <p:cNvSpPr>
            <a:spLocks noGrp="1" noRot="1" noChangeAspect="1" noChangeArrowheads="1" noTextEdit="1"/>
          </p:cNvSpPr>
          <p:nvPr>
            <p:ph type="sldImg"/>
          </p:nvPr>
        </p:nvSpPr>
        <p:spPr>
          <a:xfrm>
            <a:off x="715963" y="630238"/>
            <a:ext cx="5432425" cy="4073525"/>
          </a:xfrm>
          <a:ln/>
        </p:spPr>
      </p:sp>
      <p:sp>
        <p:nvSpPr>
          <p:cNvPr id="419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 job wizard has multiple screens, but only one screen is displayed at a time. The screens in a job wizard have an order (though it may be possible for a user to traverse the screens out of order). </a:t>
            </a:r>
            <a:r>
              <a:rPr lang="en-US" dirty="0" smtClean="0"/>
              <a:t>Job </a:t>
            </a:r>
            <a:r>
              <a:rPr lang="en-US" dirty="0" smtClean="0"/>
              <a:t>wizards collect information and perform operations while guiding the user through a complex business transaction. job wizards are defined as a PCF;  The Job process is usually a </a:t>
            </a:r>
            <a:r>
              <a:rPr lang="en-US" dirty="0" err="1" smtClean="0"/>
              <a:t>Gosu</a:t>
            </a:r>
            <a:r>
              <a:rPr lang="en-US" dirty="0" smtClean="0"/>
              <a:t> class.  So, </a:t>
            </a:r>
            <a:r>
              <a:rPr lang="en-US" dirty="0" err="1" smtClean="0"/>
              <a:t>SubmissionWizard</a:t>
            </a:r>
            <a:r>
              <a:rPr lang="en-US" dirty="0" smtClean="0"/>
              <a:t> </a:t>
            </a:r>
            <a:r>
              <a:rPr lang="en-US" dirty="0" smtClean="0"/>
              <a:t>is a PCF, but </a:t>
            </a:r>
            <a:r>
              <a:rPr lang="en-US" dirty="0" err="1" smtClean="0"/>
              <a:t>SubmissionProcess</a:t>
            </a:r>
            <a:r>
              <a:rPr lang="en-US" dirty="0" smtClean="0"/>
              <a:t> </a:t>
            </a:r>
            <a:r>
              <a:rPr lang="en-US" dirty="0" smtClean="0"/>
              <a:t>is </a:t>
            </a:r>
            <a:r>
              <a:rPr lang="en-US" dirty="0" err="1" smtClean="0"/>
              <a:t>Gosu</a:t>
            </a:r>
            <a:r>
              <a:rPr lang="en-US" dirty="0" smtClean="0"/>
              <a:t>.</a:t>
            </a:r>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30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Configuring job wizards - </a:t>
            </a:r>
            <a:fld id="{29DF139C-39ED-4089-8090-82BF6814F1F4}" type="slidenum">
              <a:rPr lang="en-US" altLang="en-US" sz="1200" b="0" smtClean="0">
                <a:solidFill>
                  <a:schemeClr val="tx1"/>
                </a:solidFill>
              </a:rPr>
              <a:pPr eaLnBrk="1" hangingPunct="1"/>
              <a:t>5</a:t>
            </a:fld>
            <a:endParaRPr lang="en-US" altLang="en-US" sz="1200" b="0" smtClean="0">
              <a:solidFill>
                <a:schemeClr val="tx1"/>
              </a:solidFill>
            </a:endParaRPr>
          </a:p>
        </p:txBody>
      </p:sp>
      <p:sp>
        <p:nvSpPr>
          <p:cNvPr id="43012" name="Rectangle 2"/>
          <p:cNvSpPr>
            <a:spLocks noGrp="1" noRot="1" noChangeAspect="1" noChangeArrowheads="1" noTextEdit="1"/>
          </p:cNvSpPr>
          <p:nvPr>
            <p:ph type="sldImg"/>
          </p:nvPr>
        </p:nvSpPr>
        <p:spPr>
          <a:xfrm>
            <a:off x="715963" y="630238"/>
            <a:ext cx="5432425" cy="4073525"/>
          </a:xfrm>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PolicyCenter each job has a job wizard associated with it. For example, the most frequently used job wizard is the submission job wizard which has the SubmissionWizard.pcf file that contains the steps for collecting information about a submission. The wizard prequalifies the applicant, collects policy information, performs risk analysis, reviews the policy, views a quote, prints forms, and sets up billing. Each wizard step has a screen such as the </a:t>
            </a:r>
            <a:r>
              <a:rPr lang="en-US" i="1" smtClean="0"/>
              <a:t>New Submission, Qualification, Policy Info, Quote, </a:t>
            </a:r>
            <a:r>
              <a:rPr lang="en-US" smtClean="0"/>
              <a:t>and</a:t>
            </a:r>
            <a:r>
              <a:rPr lang="en-US" i="1" smtClean="0"/>
              <a:t> Submission Bound</a:t>
            </a:r>
            <a:r>
              <a:rPr lang="en-US" b="1" smtClean="0"/>
              <a:t> </a:t>
            </a:r>
            <a:r>
              <a:rPr lang="en-US" smtClean="0"/>
              <a:t>screens. Each screen is a set of PCF files that defines the screen and its component parts.</a:t>
            </a:r>
          </a:p>
          <a:p>
            <a:pPr eaLnBrk="1" hangingPunct="1"/>
            <a:r>
              <a:rPr lang="en-US" smtClean="0"/>
              <a:t>Some other wizards included in the base application are:</a:t>
            </a:r>
          </a:p>
          <a:p>
            <a:pPr lvl="1" eaLnBrk="1" hangingPunct="1"/>
            <a:r>
              <a:rPr lang="en-US" smtClean="0"/>
              <a:t>Renewal Wizard</a:t>
            </a:r>
          </a:p>
          <a:p>
            <a:pPr lvl="1" eaLnBrk="1" hangingPunct="1"/>
            <a:r>
              <a:rPr lang="en-US" smtClean="0"/>
              <a:t>Reinstatement Wizard</a:t>
            </a:r>
          </a:p>
          <a:p>
            <a:pPr lvl="1" eaLnBrk="1" hangingPunct="1"/>
            <a:r>
              <a:rPr lang="en-US" smtClean="0"/>
              <a:t>Policy Change Wizard</a:t>
            </a:r>
          </a:p>
          <a:p>
            <a:pPr lvl="1" eaLnBrk="1" hangingPunct="1"/>
            <a:r>
              <a:rPr lang="en-US" smtClean="0"/>
              <a:t>Audit Wizard</a:t>
            </a:r>
          </a:p>
          <a:p>
            <a:pPr lvl="1" eaLnBrk="1" hangingPunct="1"/>
            <a:r>
              <a:rPr lang="en-US" smtClean="0"/>
              <a:t>Cancellation Wizard</a:t>
            </a:r>
          </a:p>
          <a:p>
            <a:pPr lvl="1" eaLnBrk="1" hangingPunct="1"/>
            <a:r>
              <a:rPr lang="en-US" smtClean="0"/>
              <a:t>Rewrite Wizard</a:t>
            </a:r>
          </a:p>
          <a:p>
            <a:pPr lvl="1" eaLnBrk="1" hangingPunct="1"/>
            <a:r>
              <a:rPr lang="en-US" smtClean="0"/>
              <a:t>Issuance Wizard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40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Configuring job wizards - </a:t>
            </a:r>
            <a:fld id="{33EDFE7A-84EA-4BAF-8AF8-00695260840E}" type="slidenum">
              <a:rPr lang="en-US" altLang="en-US" sz="1200" b="0" smtClean="0">
                <a:solidFill>
                  <a:schemeClr val="tx1"/>
                </a:solidFill>
              </a:rPr>
              <a:pPr eaLnBrk="1" hangingPunct="1"/>
              <a:t>6</a:t>
            </a:fld>
            <a:endParaRPr lang="en-US" altLang="en-US" sz="1200" b="0" smtClean="0">
              <a:solidFill>
                <a:schemeClr val="tx1"/>
              </a:solidFill>
            </a:endParaRPr>
          </a:p>
        </p:txBody>
      </p:sp>
      <p:sp>
        <p:nvSpPr>
          <p:cNvPr id="44036" name="Rectangle 2"/>
          <p:cNvSpPr>
            <a:spLocks noGrp="1" noRot="1" noChangeAspect="1" noChangeArrowheads="1" noTextEdit="1"/>
          </p:cNvSpPr>
          <p:nvPr>
            <p:ph type="sldImg"/>
          </p:nvPr>
        </p:nvSpPr>
        <p:spPr>
          <a:xfrm>
            <a:off x="715963" y="630238"/>
            <a:ext cx="5432425" cy="4073525"/>
          </a:xfrm>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50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Configuring job wizards - </a:t>
            </a:r>
            <a:fld id="{90AC264D-05F7-4AAE-8EDE-FC035B1906D6}" type="slidenum">
              <a:rPr lang="en-US" altLang="en-US" sz="1200" b="0" smtClean="0">
                <a:solidFill>
                  <a:schemeClr val="tx1"/>
                </a:solidFill>
              </a:rPr>
              <a:pPr eaLnBrk="1" hangingPunct="1"/>
              <a:t>7</a:t>
            </a:fld>
            <a:endParaRPr lang="en-US" altLang="en-US" sz="1200" b="0" smtClean="0">
              <a:solidFill>
                <a:schemeClr val="tx1"/>
              </a:solidFill>
            </a:endParaRPr>
          </a:p>
        </p:txBody>
      </p:sp>
      <p:sp>
        <p:nvSpPr>
          <p:cNvPr id="45060" name="Rectangle 2"/>
          <p:cNvSpPr>
            <a:spLocks noGrp="1" noRot="1" noChangeAspect="1" noChangeArrowheads="1" noTextEdit="1"/>
          </p:cNvSpPr>
          <p:nvPr>
            <p:ph type="sldImg"/>
          </p:nvPr>
        </p:nvSpPr>
        <p:spPr>
          <a:xfrm>
            <a:off x="715963" y="630238"/>
            <a:ext cx="5432425" cy="4073525"/>
          </a:xfrm>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Wizard is a Location and it has no pages, but only screens.</a:t>
            </a:r>
          </a:p>
          <a:p>
            <a:pPr eaLnBrk="1" hangingPunct="1"/>
            <a:r>
              <a:rPr lang="en-US" smtClean="0"/>
              <a:t>The independent screens (such as the Policy Info, Drivers, and Vehicles screen in the example above) are accessible regardless of what step you are at in the wizard.</a:t>
            </a:r>
          </a:p>
          <a:p>
            <a:pPr eaLnBrk="1" hangingPunct="1"/>
            <a:r>
              <a:rPr lang="en-US" smtClean="0"/>
              <a:t>A distinction needs to be made between job wizardStep’s available property and job wizardStep’s visible property. The visible property controls whether a job wizardStep appears or not. This functionality is available to both wizard and non-wizard menu links. The available property controls whether a visible job wizardStep can be clicked on or not. This functionality is also available to both wizard and non-wizard menu links.</a:t>
            </a:r>
            <a:r>
              <a:rPr lang="en-US" b="1" smtClean="0"/>
              <a:t> </a:t>
            </a:r>
            <a:r>
              <a:rPr lang="en-US" smtClean="0"/>
              <a:t>However, availability for a job wizardStep is sometimes based on where a user is within the wizard. Location within a wizard does not typically change a job wizardStep’s visibility.</a:t>
            </a:r>
          </a:p>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60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Configuring job wizards - </a:t>
            </a:r>
            <a:fld id="{386B5073-4B40-4B9D-8244-1E7E0CF1F869}" type="slidenum">
              <a:rPr lang="en-US" altLang="en-US" sz="1200" b="0" smtClean="0">
                <a:solidFill>
                  <a:schemeClr val="tx1"/>
                </a:solidFill>
              </a:rPr>
              <a:pPr eaLnBrk="1" hangingPunct="1"/>
              <a:t>8</a:t>
            </a:fld>
            <a:endParaRPr lang="en-US" altLang="en-US" sz="1200" b="0" smtClean="0">
              <a:solidFill>
                <a:schemeClr val="tx1"/>
              </a:solidFill>
            </a:endParaRPr>
          </a:p>
        </p:txBody>
      </p:sp>
      <p:sp>
        <p:nvSpPr>
          <p:cNvPr id="46084" name="Rectangle 2"/>
          <p:cNvSpPr>
            <a:spLocks noGrp="1" noRot="1" noChangeAspect="1" noChangeArrowheads="1" noTextEdit="1"/>
          </p:cNvSpPr>
          <p:nvPr>
            <p:ph type="sldImg"/>
          </p:nvPr>
        </p:nvSpPr>
        <p:spPr>
          <a:xfrm>
            <a:off x="715963" y="630238"/>
            <a:ext cx="5432425" cy="4073525"/>
          </a:xfrm>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following UI elements can be thought of as "building blocks" that are used to render a job wizard:</a:t>
            </a:r>
          </a:p>
          <a:p>
            <a:pPr lvl="1" eaLnBrk="1" hangingPunct="1"/>
            <a:r>
              <a:rPr lang="en-US" smtClean="0"/>
              <a:t>Actions menu</a:t>
            </a:r>
          </a:p>
          <a:p>
            <a:pPr lvl="1" eaLnBrk="1" hangingPunct="1"/>
            <a:r>
              <a:rPr lang="en-US" smtClean="0"/>
              <a:t>Dependent steps, which are an ordered set of labels, each of which represents a single job wizard step and maps to a single screen. Some steps may not be accessible until a given step is complete.</a:t>
            </a:r>
          </a:p>
          <a:p>
            <a:pPr lvl="1" eaLnBrk="1" hangingPunct="1"/>
            <a:r>
              <a:rPr lang="en-US" smtClean="0"/>
              <a:t>Independent steps, which are a set of labels, each of which maps to a single screen. Independent steps do not have a logical order and can be accessed at any time, regardless of what steps have been completed in the job wizard.</a:t>
            </a:r>
          </a:p>
          <a:p>
            <a:pPr lvl="1" eaLnBrk="1" hangingPunct="1"/>
            <a:r>
              <a:rPr lang="en-US" smtClean="0"/>
              <a:t>job wizard infobar, which lists information about the policy, the Account, or the Line of Business.</a:t>
            </a:r>
          </a:p>
          <a:p>
            <a:pPr lvl="1" eaLnBrk="1" hangingPunct="1"/>
            <a:r>
              <a:rPr lang="en-US" smtClean="0"/>
              <a:t>job wizard toolbar, which contains Back and Next buttons to navigate through the job wizard as well as other buttons relevant to the current step.</a:t>
            </a:r>
          </a:p>
          <a:p>
            <a:pPr lvl="1" eaLnBrk="1" hangingPunct="1"/>
            <a:r>
              <a:rPr lang="en-US" smtClean="0"/>
              <a:t>Screens (for each step of the job wizard).</a:t>
            </a:r>
          </a:p>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710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Configuring job wizards - </a:t>
            </a:r>
            <a:fld id="{24AACBB7-378F-42DC-9E45-DF24B00C2CAD}" type="slidenum">
              <a:rPr lang="en-US" altLang="en-US" sz="1200" b="0" smtClean="0">
                <a:solidFill>
                  <a:schemeClr val="tx1"/>
                </a:solidFill>
              </a:rPr>
              <a:pPr eaLnBrk="1" hangingPunct="1"/>
              <a:t>9</a:t>
            </a:fld>
            <a:endParaRPr lang="en-US" altLang="en-US" sz="1200" b="0" smtClean="0">
              <a:solidFill>
                <a:schemeClr val="tx1"/>
              </a:solidFill>
            </a:endParaRPr>
          </a:p>
        </p:txBody>
      </p:sp>
      <p:sp>
        <p:nvSpPr>
          <p:cNvPr id="47108" name="Rectangle 2"/>
          <p:cNvSpPr>
            <a:spLocks noGrp="1" noRot="1" noChangeAspect="1" noChangeArrowheads="1" noTextEdit="1"/>
          </p:cNvSpPr>
          <p:nvPr>
            <p:ph type="sldImg"/>
          </p:nvPr>
        </p:nvSpPr>
        <p:spPr>
          <a:xfrm>
            <a:off x="715963" y="630238"/>
            <a:ext cx="5432425" cy="4073525"/>
          </a:xfrm>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architecture of a job wizard is more simple than that of a location group. A job wizard's architecture consists of job wizard steps, and each job wizard step points directly to a screen. Often, job wizard steps are grouped together into wizard step sets or wizard step groups. job wizard step sets let developers specify logic which is identical for multiple steps based on the lines of businesses. For example, the submission wizard is often said to have a "sandwich-like" structure. The first and last steps are the same across all lines of business which are like the bread of a sandwich - remaining constant regardless of the type of sandwich. The interior steps vary dramatically depending on the line of business. A job wizard is a part of the entire job process.</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544047244"/>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531778085"/>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152535909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1531685262"/>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314229728"/>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00098969"/>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15083033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839931965"/>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476645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408353485"/>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5815014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486134783"/>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384629416"/>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613526758"/>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72514219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14297630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260942524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74917666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841517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4558815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75188559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88101491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algn="ctr" eaLnBrk="0" hangingPunct="0">
                <a:defRPr/>
              </a:pPr>
              <a:endParaRPr lang="en-US" sz="1600" b="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lgn="ctr">
                <a:defRPr/>
              </a:pPr>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algn="ctr" eaLnBrk="0" hangingPunct="0">
              <a:lnSpc>
                <a:spcPts val="1800"/>
              </a:lnSpc>
              <a:spcBef>
                <a:spcPts val="600"/>
              </a:spcBef>
              <a:buFont typeface="Wingdings" pitchFamily="2" charset="2"/>
              <a:buNone/>
              <a:defRPr/>
            </a:pPr>
            <a:fld id="{73AB54AF-C3CD-4245-91D4-70AAF7B62390}" type="slidenum">
              <a:rPr lang="en-US" sz="1200">
                <a:solidFill>
                  <a:srgbClr val="B2B2B2"/>
                </a:solidFill>
                <a:latin typeface="Calibri" pitchFamily="34" charset="0"/>
                <a:cs typeface="Calibri" pitchFamily="34" charset="0"/>
              </a:rPr>
              <a:pPr algn="ctr" eaLnBrk="0" hangingPunct="0">
                <a:lnSpc>
                  <a:spcPts val="1800"/>
                </a:lnSpc>
                <a:spcBef>
                  <a:spcPts val="600"/>
                </a:spcBef>
                <a:buFont typeface="Wingdings" pitchFamily="2" charset="2"/>
                <a:buNone/>
                <a:defRPr/>
              </a:pPr>
              <a:t>‹#›</a:t>
            </a:fld>
            <a:r>
              <a:rPr lang="en-US" sz="1800" i="1" dirty="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spcBef>
                <a:spcPts val="600"/>
              </a:spcBef>
              <a:buClr>
                <a:schemeClr val="tx2"/>
              </a:buClr>
              <a:buFont typeface="Arial" charset="0"/>
              <a:buNone/>
              <a:defRPr/>
            </a:pPr>
            <a:r>
              <a:rPr lang="en-US" sz="600" dirty="0">
                <a:solidFill>
                  <a:srgbClr val="B2B2B2"/>
                </a:solidFill>
                <a:latin typeface="+mn-lt"/>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794"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algn="ctr" eaLnBrk="0" hangingPunct="0">
                <a:spcAft>
                  <a:spcPct val="0"/>
                </a:spcAft>
                <a:buClrTx/>
              </a:pPr>
              <a:endParaRPr lang="en-US" sz="1600" b="0">
                <a:solidFill>
                  <a:srgbClr val="000000"/>
                </a:solidFill>
                <a:cs typeface="Arial" charset="0"/>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pPr algn="l">
                <a:spcBef>
                  <a:spcPct val="0"/>
                </a:spcBef>
                <a:spcAft>
                  <a:spcPct val="0"/>
                </a:spcAft>
                <a:buClrTx/>
              </a:pPr>
              <a:endParaRPr lang="en-US">
                <a:cs typeface="Arial" charset="0"/>
              </a:endParaRPr>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p:spPr>
        <p:txBody>
          <a:bodyPr lIns="0" tIns="0" rIns="0" bIns="0"/>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a:lnSpc>
                <a:spcPts val="1800"/>
              </a:lnSpc>
              <a:spcBef>
                <a:spcPts val="600"/>
              </a:spcBef>
              <a:spcAft>
                <a:spcPct val="0"/>
              </a:spcAft>
              <a:buClrTx/>
              <a:buFont typeface="Wingdings" pitchFamily="2" charset="2"/>
              <a:buNone/>
              <a:defRPr/>
            </a:pPr>
            <a:fld id="{1B86CEF6-80E9-4217-A2A5-2A915478724F}" type="slidenum">
              <a:rPr lang="en-US" sz="1200" smtClean="0">
                <a:solidFill>
                  <a:srgbClr val="B2B2B2"/>
                </a:solidFill>
                <a:latin typeface="Calibri" pitchFamily="34" charset="0"/>
                <a:cs typeface="Calibri" pitchFamily="34" charset="0"/>
              </a:rPr>
              <a:pPr algn="ctr">
                <a:lnSpc>
                  <a:spcPts val="1800"/>
                </a:lnSpc>
                <a:spcBef>
                  <a:spcPts val="600"/>
                </a:spcBef>
                <a:spcAft>
                  <a:spcPct val="0"/>
                </a:spcAft>
                <a:buClrTx/>
                <a:buFont typeface="Wingdings" pitchFamily="2" charset="2"/>
                <a:buNone/>
                <a:defRPr/>
              </a:pPr>
              <a:t>‹#›</a:t>
            </a:fld>
            <a:r>
              <a:rPr lang="en-US" sz="1800" i="1" smtClean="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spcBef>
                <a:spcPts val="600"/>
              </a:spcBef>
              <a:spcAft>
                <a:spcPct val="0"/>
              </a:spcAft>
              <a:buClr>
                <a:srgbClr val="DADAB3"/>
              </a:buClr>
              <a:buFont typeface="Arial" charset="0"/>
              <a:buNone/>
              <a:defRPr/>
            </a:pPr>
            <a:r>
              <a:rPr lang="en-US" sz="600" smtClean="0">
                <a:solidFill>
                  <a:srgbClr val="B2B2B2"/>
                </a:solidFill>
              </a:rPr>
              <a:t>© Guidewire Software, Inc. All rights reserved. Do not distribute without permission.</a:t>
            </a:r>
          </a:p>
        </p:txBody>
      </p:sp>
    </p:spTree>
    <p:extLst>
      <p:ext uri="{BB962C8B-B14F-4D97-AF65-F5344CB8AC3E}">
        <p14:creationId xmlns:p14="http://schemas.microsoft.com/office/powerpoint/2010/main" val="1135107417"/>
      </p:ext>
    </p:extLst>
  </p:cSld>
  <p:clrMap bg1="dk2" tx1="lt1" bg2="dk1" tx2="lt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58788" y="2957513"/>
            <a:ext cx="8348662" cy="457200"/>
          </a:xfrm>
        </p:spPr>
        <p:txBody>
          <a:bodyPr/>
          <a:lstStyle/>
          <a:p>
            <a:pPr eaLnBrk="1" hangingPunct="1"/>
            <a:r>
              <a:rPr lang="en-US" dirty="0" smtClean="0"/>
              <a:t>Configuring </a:t>
            </a:r>
            <a:r>
              <a:rPr lang="en-US" dirty="0" err="1" smtClean="0"/>
              <a:t>JobWizards</a:t>
            </a:r>
            <a:endParaRPr lang="en-US" dirty="0" smtClean="0"/>
          </a:p>
        </p:txBody>
      </p:sp>
      <p:sp>
        <p:nvSpPr>
          <p:cNvPr id="3075" name="Text Placeholder 4"/>
          <p:cNvSpPr>
            <a:spLocks noGrp="1"/>
          </p:cNvSpPr>
          <p:nvPr>
            <p:ph type="body" sz="quarter" idx="10"/>
          </p:nvPr>
        </p:nvSpPr>
        <p:spPr>
          <a:xfrm>
            <a:off x="5718175" y="6167438"/>
            <a:ext cx="3089275" cy="273050"/>
          </a:xfrm>
        </p:spPr>
        <p:txBody>
          <a:bodyPr/>
          <a:lstStyle/>
          <a:p>
            <a:r>
              <a:rPr lang="en-US" dirty="0" smtClean="0"/>
              <a:t>08 November 2013</a:t>
            </a:r>
            <a:endParaRPr lang="en-US"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8638" y="131763"/>
            <a:ext cx="8318500" cy="742950"/>
          </a:xfrm>
        </p:spPr>
        <p:txBody>
          <a:bodyPr/>
          <a:lstStyle/>
          <a:p>
            <a:pPr eaLnBrk="1" hangingPunct="1"/>
            <a:r>
              <a:rPr lang="en-US" smtClean="0"/>
              <a:t>Job wizard configuration levels</a:t>
            </a:r>
          </a:p>
        </p:txBody>
      </p:sp>
      <p:sp>
        <p:nvSpPr>
          <p:cNvPr id="12291" name="Rectangle 3"/>
          <p:cNvSpPr>
            <a:spLocks noGrp="1" noChangeArrowheads="1"/>
          </p:cNvSpPr>
          <p:nvPr>
            <p:ph idx="1"/>
          </p:nvPr>
        </p:nvSpPr>
        <p:spPr>
          <a:xfrm>
            <a:off x="519113" y="914400"/>
            <a:ext cx="4979987" cy="5486400"/>
          </a:xfrm>
        </p:spPr>
        <p:txBody>
          <a:bodyPr/>
          <a:lstStyle/>
          <a:p>
            <a:pPr>
              <a:buFont typeface="Arial" charset="0"/>
              <a:buChar char="•"/>
            </a:pPr>
            <a:r>
              <a:rPr lang="en-US" smtClean="0"/>
              <a:t>Three levels of configuration:</a:t>
            </a:r>
          </a:p>
          <a:p>
            <a:pPr lvl="1"/>
            <a:r>
              <a:rPr lang="en-US" smtClean="0"/>
              <a:t>JobWizard level</a:t>
            </a:r>
          </a:p>
          <a:p>
            <a:pPr lvl="2"/>
            <a:r>
              <a:rPr lang="en-US" smtClean="0"/>
              <a:t>Entry point and navigation to wizard</a:t>
            </a:r>
          </a:p>
          <a:p>
            <a:pPr lvl="2"/>
            <a:r>
              <a:rPr lang="en-US" smtClean="0"/>
              <a:t>Permissions to visit and edit</a:t>
            </a:r>
          </a:p>
          <a:p>
            <a:pPr lvl="1"/>
            <a:r>
              <a:rPr lang="en-US" smtClean="0"/>
              <a:t>WizardStepGroup </a:t>
            </a:r>
          </a:p>
          <a:p>
            <a:pPr lvl="2"/>
            <a:r>
              <a:rPr lang="en-US" smtClean="0"/>
              <a:t>Group label if applicable</a:t>
            </a:r>
            <a:endParaRPr lang="en-US" i="1" smtClean="0"/>
          </a:p>
          <a:p>
            <a:pPr lvl="1"/>
            <a:r>
              <a:rPr lang="en-US" smtClean="0"/>
              <a:t>WizardStepSet level</a:t>
            </a:r>
          </a:p>
          <a:p>
            <a:pPr lvl="2"/>
            <a:r>
              <a:rPr lang="en-US" smtClean="0"/>
              <a:t>Visibility and mode for grouping</a:t>
            </a:r>
          </a:p>
          <a:p>
            <a:pPr lvl="1"/>
            <a:r>
              <a:rPr lang="en-US" smtClean="0"/>
              <a:t>JobWizardStep level</a:t>
            </a:r>
          </a:p>
          <a:p>
            <a:pPr lvl="2"/>
            <a:r>
              <a:rPr lang="en-US" smtClean="0"/>
              <a:t>Screen that a step renders</a:t>
            </a:r>
          </a:p>
          <a:p>
            <a:pPr lvl="2"/>
            <a:r>
              <a:rPr lang="en-US" smtClean="0"/>
              <a:t>Step logic (visibility, editability, </a:t>
            </a:r>
            <a:br>
              <a:rPr lang="en-US" smtClean="0"/>
            </a:br>
            <a:r>
              <a:rPr lang="en-US" smtClean="0"/>
              <a:t>next step)</a:t>
            </a:r>
          </a:p>
          <a:p>
            <a:pPr lvl="2"/>
            <a:r>
              <a:rPr lang="en-US" smtClean="0"/>
              <a:t>Step order</a:t>
            </a:r>
          </a:p>
          <a:p>
            <a:pPr lvl="2"/>
            <a:r>
              <a:rPr lang="en-US" smtClean="0"/>
              <a:t>Independent steps</a:t>
            </a:r>
          </a:p>
        </p:txBody>
      </p:sp>
      <p:sp>
        <p:nvSpPr>
          <p:cNvPr id="12292" name="Rectangle 4"/>
          <p:cNvSpPr>
            <a:spLocks noChangeArrowheads="1"/>
          </p:cNvSpPr>
          <p:nvPr/>
        </p:nvSpPr>
        <p:spPr bwMode="auto">
          <a:xfrm>
            <a:off x="5226050" y="1566863"/>
            <a:ext cx="3692525" cy="4084637"/>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12293" name="Group 21"/>
          <p:cNvGrpSpPr>
            <a:grpSpLocks/>
          </p:cNvGrpSpPr>
          <p:nvPr/>
        </p:nvGrpSpPr>
        <p:grpSpPr bwMode="auto">
          <a:xfrm>
            <a:off x="5076825" y="1136650"/>
            <a:ext cx="1947863" cy="765175"/>
            <a:chOff x="1947" y="628"/>
            <a:chExt cx="1045" cy="482"/>
          </a:xfrm>
        </p:grpSpPr>
        <p:sp>
          <p:nvSpPr>
            <p:cNvPr id="12365" name="Rectangle 22"/>
            <p:cNvSpPr>
              <a:spLocks noChangeArrowheads="1"/>
            </p:cNvSpPr>
            <p:nvPr/>
          </p:nvSpPr>
          <p:spPr bwMode="auto">
            <a:xfrm>
              <a:off x="1951" y="630"/>
              <a:ext cx="1041" cy="477"/>
            </a:xfrm>
            <a:prstGeom prst="rect">
              <a:avLst/>
            </a:prstGeom>
            <a:solidFill>
              <a:schemeClr val="tx1"/>
            </a:solidFill>
            <a:ln w="28575" algn="ctr">
              <a:solidFill>
                <a:schemeClr val="bg1"/>
              </a:solidFill>
              <a:miter lim="800000"/>
              <a:headEnd/>
              <a:tailEnd/>
            </a:ln>
          </p:spPr>
          <p:txBody>
            <a:bodyPr lIns="0" tIns="0" rIns="0" bIns="0" anchor="ctr">
              <a:spAutoFit/>
            </a:bodyPr>
            <a:lstStyle/>
            <a:p>
              <a:endParaRPr lang="en-US"/>
            </a:p>
          </p:txBody>
        </p:sp>
        <p:sp>
          <p:nvSpPr>
            <p:cNvPr id="12366" name="Freeform 23"/>
            <p:cNvSpPr>
              <a:spLocks/>
            </p:cNvSpPr>
            <p:nvPr/>
          </p:nvSpPr>
          <p:spPr bwMode="auto">
            <a:xfrm>
              <a:off x="1947" y="628"/>
              <a:ext cx="1044" cy="482"/>
            </a:xfrm>
            <a:custGeom>
              <a:avLst/>
              <a:gdLst>
                <a:gd name="T0" fmla="*/ 0 w 1044"/>
                <a:gd name="T1" fmla="*/ 482 h 482"/>
                <a:gd name="T2" fmla="*/ 0 w 1044"/>
                <a:gd name="T3" fmla="*/ 0 h 482"/>
                <a:gd name="T4" fmla="*/ 1044 w 1044"/>
                <a:gd name="T5" fmla="*/ 0 h 482"/>
                <a:gd name="T6" fmla="*/ 1044 w 1044"/>
                <a:gd name="T7" fmla="*/ 64 h 482"/>
                <a:gd name="T8" fmla="*/ 184 w 1044"/>
                <a:gd name="T9" fmla="*/ 64 h 482"/>
                <a:gd name="T10" fmla="*/ 186 w 1044"/>
                <a:gd name="T11" fmla="*/ 482 h 482"/>
                <a:gd name="T12" fmla="*/ 0 w 1044"/>
                <a:gd name="T13" fmla="*/ 482 h 482"/>
                <a:gd name="T14" fmla="*/ 0 60000 65536"/>
                <a:gd name="T15" fmla="*/ 0 60000 65536"/>
                <a:gd name="T16" fmla="*/ 0 60000 65536"/>
                <a:gd name="T17" fmla="*/ 0 60000 65536"/>
                <a:gd name="T18" fmla="*/ 0 60000 65536"/>
                <a:gd name="T19" fmla="*/ 0 60000 65536"/>
                <a:gd name="T20" fmla="*/ 0 60000 65536"/>
                <a:gd name="T21" fmla="*/ 0 w 1044"/>
                <a:gd name="T22" fmla="*/ 0 h 482"/>
                <a:gd name="T23" fmla="*/ 1044 w 1044"/>
                <a:gd name="T24" fmla="*/ 482 h 4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4" h="482">
                  <a:moveTo>
                    <a:pt x="0" y="482"/>
                  </a:moveTo>
                  <a:lnTo>
                    <a:pt x="0" y="0"/>
                  </a:lnTo>
                  <a:lnTo>
                    <a:pt x="1044" y="0"/>
                  </a:lnTo>
                  <a:lnTo>
                    <a:pt x="1044" y="64"/>
                  </a:lnTo>
                  <a:lnTo>
                    <a:pt x="184" y="64"/>
                  </a:lnTo>
                  <a:lnTo>
                    <a:pt x="186" y="482"/>
                  </a:lnTo>
                  <a:lnTo>
                    <a:pt x="0" y="482"/>
                  </a:lnTo>
                  <a:close/>
                </a:path>
              </a:pathLst>
            </a:custGeom>
            <a:solidFill>
              <a:schemeClr val="hlink"/>
            </a:solidFill>
            <a:ln w="12700">
              <a:solidFill>
                <a:schemeClr val="bg1"/>
              </a:solidFill>
              <a:round/>
              <a:headEnd/>
              <a:tailEnd/>
            </a:ln>
          </p:spPr>
          <p:txBody>
            <a:bodyPr wrap="none" lIns="0" tIns="0" rIns="0" bIns="0" anchor="ctr">
              <a:spAutoFit/>
            </a:bodyPr>
            <a:lstStyle/>
            <a:p>
              <a:endParaRPr lang="en-US"/>
            </a:p>
          </p:txBody>
        </p:sp>
        <p:sp>
          <p:nvSpPr>
            <p:cNvPr id="12367" name="Text Box 24"/>
            <p:cNvSpPr txBox="1">
              <a:spLocks noChangeArrowheads="1"/>
            </p:cNvSpPr>
            <p:nvPr/>
          </p:nvSpPr>
          <p:spPr bwMode="auto">
            <a:xfrm>
              <a:off x="2161" y="763"/>
              <a:ext cx="80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2200">
                  <a:solidFill>
                    <a:schemeClr val="bg1"/>
                  </a:solidFill>
                </a:rPr>
                <a:t>JobWizard</a:t>
              </a:r>
            </a:p>
          </p:txBody>
        </p:sp>
        <p:sp>
          <p:nvSpPr>
            <p:cNvPr id="12368" name="Rectangle 25"/>
            <p:cNvSpPr>
              <a:spLocks noChangeArrowheads="1"/>
            </p:cNvSpPr>
            <p:nvPr/>
          </p:nvSpPr>
          <p:spPr bwMode="auto">
            <a:xfrm>
              <a:off x="1977" y="694"/>
              <a:ext cx="131" cy="161"/>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369" name="Line 26"/>
            <p:cNvSpPr>
              <a:spLocks noChangeShapeType="1"/>
            </p:cNvSpPr>
            <p:nvPr/>
          </p:nvSpPr>
          <p:spPr bwMode="auto">
            <a:xfrm flipH="1">
              <a:off x="2046" y="722"/>
              <a:ext cx="4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70" name="Line 27"/>
            <p:cNvSpPr>
              <a:spLocks noChangeShapeType="1"/>
            </p:cNvSpPr>
            <p:nvPr/>
          </p:nvSpPr>
          <p:spPr bwMode="auto">
            <a:xfrm flipV="1">
              <a:off x="2003" y="708"/>
              <a:ext cx="0" cy="13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371" name="Oval 28"/>
            <p:cNvSpPr>
              <a:spLocks noChangeArrowheads="1"/>
            </p:cNvSpPr>
            <p:nvPr/>
          </p:nvSpPr>
          <p:spPr bwMode="auto">
            <a:xfrm>
              <a:off x="1985" y="756"/>
              <a:ext cx="34" cy="34"/>
            </a:xfrm>
            <a:prstGeom prst="ellipse">
              <a:avLst/>
            </a:prstGeom>
            <a:solidFill>
              <a:srgbClr val="33CC33"/>
            </a:solidFill>
            <a:ln w="12700" algn="ctr">
              <a:solidFill>
                <a:schemeClr val="bg1"/>
              </a:solidFill>
              <a:round/>
              <a:headEnd/>
              <a:tailEnd/>
            </a:ln>
          </p:spPr>
          <p:txBody>
            <a:bodyPr lIns="0" tIns="0" rIns="0" bIns="0" anchor="ctr">
              <a:spAutoFit/>
            </a:bodyPr>
            <a:lstStyle/>
            <a:p>
              <a:endParaRPr lang="en-US"/>
            </a:p>
          </p:txBody>
        </p:sp>
        <p:sp>
          <p:nvSpPr>
            <p:cNvPr id="12372" name="Rectangle 29"/>
            <p:cNvSpPr>
              <a:spLocks noChangeArrowheads="1"/>
            </p:cNvSpPr>
            <p:nvPr/>
          </p:nvSpPr>
          <p:spPr bwMode="auto">
            <a:xfrm>
              <a:off x="1977" y="881"/>
              <a:ext cx="131" cy="111"/>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373" name="Line 30"/>
            <p:cNvSpPr>
              <a:spLocks noChangeShapeType="1"/>
            </p:cNvSpPr>
            <p:nvPr/>
          </p:nvSpPr>
          <p:spPr bwMode="auto">
            <a:xfrm flipH="1">
              <a:off x="2000" y="911"/>
              <a:ext cx="8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74" name="Line 31"/>
            <p:cNvSpPr>
              <a:spLocks noChangeShapeType="1"/>
            </p:cNvSpPr>
            <p:nvPr/>
          </p:nvSpPr>
          <p:spPr bwMode="auto">
            <a:xfrm flipH="1">
              <a:off x="2000" y="959"/>
              <a:ext cx="8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75" name="Line 32"/>
            <p:cNvSpPr>
              <a:spLocks noChangeShapeType="1"/>
            </p:cNvSpPr>
            <p:nvPr/>
          </p:nvSpPr>
          <p:spPr bwMode="auto">
            <a:xfrm flipH="1">
              <a:off x="2046" y="772"/>
              <a:ext cx="4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76" name="Line 33"/>
            <p:cNvSpPr>
              <a:spLocks noChangeShapeType="1"/>
            </p:cNvSpPr>
            <p:nvPr/>
          </p:nvSpPr>
          <p:spPr bwMode="auto">
            <a:xfrm flipH="1">
              <a:off x="2046" y="822"/>
              <a:ext cx="4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2294" name="Line 102"/>
          <p:cNvSpPr>
            <a:spLocks noChangeShapeType="1"/>
          </p:cNvSpPr>
          <p:nvPr/>
        </p:nvSpPr>
        <p:spPr bwMode="auto">
          <a:xfrm>
            <a:off x="3913188" y="4440238"/>
            <a:ext cx="1785937" cy="0"/>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295" name="Rectangle 104"/>
          <p:cNvSpPr>
            <a:spLocks noChangeArrowheads="1"/>
          </p:cNvSpPr>
          <p:nvPr/>
        </p:nvSpPr>
        <p:spPr bwMode="auto">
          <a:xfrm>
            <a:off x="5592763" y="3324225"/>
            <a:ext cx="3163887" cy="1466850"/>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2296" name="Text Box 105"/>
          <p:cNvSpPr txBox="1">
            <a:spLocks noChangeArrowheads="1"/>
          </p:cNvSpPr>
          <p:nvPr/>
        </p:nvSpPr>
        <p:spPr bwMode="auto">
          <a:xfrm>
            <a:off x="5494338" y="2782888"/>
            <a:ext cx="1765300" cy="2571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a:solidFill>
                  <a:schemeClr val="bg1"/>
                </a:solidFill>
              </a:rPr>
              <a:t>WizardStepGroup</a:t>
            </a:r>
          </a:p>
        </p:txBody>
      </p:sp>
      <p:grpSp>
        <p:nvGrpSpPr>
          <p:cNvPr id="12297" name="Group 106"/>
          <p:cNvGrpSpPr>
            <a:grpSpLocks/>
          </p:cNvGrpSpPr>
          <p:nvPr/>
        </p:nvGrpSpPr>
        <p:grpSpPr bwMode="auto">
          <a:xfrm>
            <a:off x="5754688" y="3556000"/>
            <a:ext cx="2749550" cy="635000"/>
            <a:chOff x="1217" y="1611"/>
            <a:chExt cx="1991" cy="460"/>
          </a:xfrm>
        </p:grpSpPr>
        <p:sp>
          <p:nvSpPr>
            <p:cNvPr id="12350" name="Text Box 107"/>
            <p:cNvSpPr txBox="1">
              <a:spLocks noChangeArrowheads="1"/>
            </p:cNvSpPr>
            <p:nvPr/>
          </p:nvSpPr>
          <p:spPr bwMode="auto">
            <a:xfrm>
              <a:off x="1217" y="1695"/>
              <a:ext cx="1127" cy="178"/>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b="0">
                  <a:solidFill>
                    <a:schemeClr val="bg1"/>
                  </a:solidFill>
                </a:rPr>
                <a:t>JobWizardStep</a:t>
              </a:r>
            </a:p>
          </p:txBody>
        </p:sp>
        <p:grpSp>
          <p:nvGrpSpPr>
            <p:cNvPr id="12351" name="Group 108"/>
            <p:cNvGrpSpPr>
              <a:grpSpLocks/>
            </p:cNvGrpSpPr>
            <p:nvPr/>
          </p:nvGrpSpPr>
          <p:grpSpPr bwMode="auto">
            <a:xfrm>
              <a:off x="2677" y="1611"/>
              <a:ext cx="531" cy="460"/>
              <a:chOff x="1922" y="1884"/>
              <a:chExt cx="531" cy="460"/>
            </a:xfrm>
          </p:grpSpPr>
          <p:grpSp>
            <p:nvGrpSpPr>
              <p:cNvPr id="12353" name="Group 109"/>
              <p:cNvGrpSpPr>
                <a:grpSpLocks/>
              </p:cNvGrpSpPr>
              <p:nvPr/>
            </p:nvGrpSpPr>
            <p:grpSpPr bwMode="auto">
              <a:xfrm>
                <a:off x="1927" y="1884"/>
                <a:ext cx="499" cy="460"/>
                <a:chOff x="2307" y="1036"/>
                <a:chExt cx="1397" cy="1290"/>
              </a:xfrm>
            </p:grpSpPr>
            <p:sp>
              <p:nvSpPr>
                <p:cNvPr id="12355" name="Freeform 110"/>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56" name="Rectangle 111"/>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357" name="Freeform 112"/>
                <p:cNvSpPr>
                  <a:spLocks/>
                </p:cNvSpPr>
                <p:nvPr/>
              </p:nvSpPr>
              <p:spPr bwMode="auto">
                <a:xfrm>
                  <a:off x="2307" y="1073"/>
                  <a:ext cx="1363" cy="1253"/>
                </a:xfrm>
                <a:custGeom>
                  <a:avLst/>
                  <a:gdLst>
                    <a:gd name="T0" fmla="*/ 0 w 1601"/>
                    <a:gd name="T1" fmla="*/ 311 h 1472"/>
                    <a:gd name="T2" fmla="*/ 0 w 1601"/>
                    <a:gd name="T3" fmla="*/ 311 h 1472"/>
                    <a:gd name="T4" fmla="*/ 0 w 1601"/>
                    <a:gd name="T5" fmla="*/ 316 h 1472"/>
                    <a:gd name="T6" fmla="*/ 3 w 1601"/>
                    <a:gd name="T7" fmla="*/ 321 h 1472"/>
                    <a:gd name="T8" fmla="*/ 3 w 1601"/>
                    <a:gd name="T9" fmla="*/ 326 h 1472"/>
                    <a:gd name="T10" fmla="*/ 5 w 1601"/>
                    <a:gd name="T11" fmla="*/ 328 h 1472"/>
                    <a:gd name="T12" fmla="*/ 8 w 1601"/>
                    <a:gd name="T13" fmla="*/ 329 h 1472"/>
                    <a:gd name="T14" fmla="*/ 420 w 1601"/>
                    <a:gd name="T15" fmla="*/ 406 h 1472"/>
                    <a:gd name="T16" fmla="*/ 420 w 1601"/>
                    <a:gd name="T17" fmla="*/ 406 h 1472"/>
                    <a:gd name="T18" fmla="*/ 424 w 1601"/>
                    <a:gd name="T19" fmla="*/ 406 h 1472"/>
                    <a:gd name="T20" fmla="*/ 430 w 1601"/>
                    <a:gd name="T21" fmla="*/ 404 h 1472"/>
                    <a:gd name="T22" fmla="*/ 439 w 1601"/>
                    <a:gd name="T23" fmla="*/ 398 h 1472"/>
                    <a:gd name="T24" fmla="*/ 439 w 1601"/>
                    <a:gd name="T25" fmla="*/ 398 h 1472"/>
                    <a:gd name="T26" fmla="*/ 439 w 1601"/>
                    <a:gd name="T27" fmla="*/ 397 h 1472"/>
                    <a:gd name="T28" fmla="*/ 438 w 1601"/>
                    <a:gd name="T29" fmla="*/ 396 h 1472"/>
                    <a:gd name="T30" fmla="*/ 436 w 1601"/>
                    <a:gd name="T31" fmla="*/ 395 h 1472"/>
                    <a:gd name="T32" fmla="*/ 434 w 1601"/>
                    <a:gd name="T33" fmla="*/ 392 h 1472"/>
                    <a:gd name="T34" fmla="*/ 442 w 1601"/>
                    <a:gd name="T35" fmla="*/ 95 h 1472"/>
                    <a:gd name="T36" fmla="*/ 442 w 1601"/>
                    <a:gd name="T37" fmla="*/ 95 h 1472"/>
                    <a:gd name="T38" fmla="*/ 441 w 1601"/>
                    <a:gd name="T39" fmla="*/ 90 h 1472"/>
                    <a:gd name="T40" fmla="*/ 438 w 1601"/>
                    <a:gd name="T41" fmla="*/ 86 h 1472"/>
                    <a:gd name="T42" fmla="*/ 434 w 1601"/>
                    <a:gd name="T43" fmla="*/ 84 h 1472"/>
                    <a:gd name="T44" fmla="*/ 431 w 1601"/>
                    <a:gd name="T45" fmla="*/ 82 h 1472"/>
                    <a:gd name="T46" fmla="*/ 42 w 1601"/>
                    <a:gd name="T47" fmla="*/ 0 h 1472"/>
                    <a:gd name="T48" fmla="*/ 30 w 1601"/>
                    <a:gd name="T49" fmla="*/ 3 h 1472"/>
                    <a:gd name="T50" fmla="*/ 30 w 1601"/>
                    <a:gd name="T51" fmla="*/ 3 h 1472"/>
                    <a:gd name="T52" fmla="*/ 26 w 1601"/>
                    <a:gd name="T53" fmla="*/ 3 h 1472"/>
                    <a:gd name="T54" fmla="*/ 22 w 1601"/>
                    <a:gd name="T55" fmla="*/ 3 h 1472"/>
                    <a:gd name="T56" fmla="*/ 20 w 1601"/>
                    <a:gd name="T57" fmla="*/ 8 h 1472"/>
                    <a:gd name="T58" fmla="*/ 19 w 1601"/>
                    <a:gd name="T59" fmla="*/ 11 h 1472"/>
                    <a:gd name="T60" fmla="*/ 0 w 1601"/>
                    <a:gd name="T61" fmla="*/ 311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58" name="Freeform 113"/>
                <p:cNvSpPr>
                  <a:spLocks/>
                </p:cNvSpPr>
                <p:nvPr/>
              </p:nvSpPr>
              <p:spPr bwMode="auto">
                <a:xfrm>
                  <a:off x="2344" y="1073"/>
                  <a:ext cx="1360" cy="1231"/>
                </a:xfrm>
                <a:custGeom>
                  <a:avLst/>
                  <a:gdLst>
                    <a:gd name="T0" fmla="*/ 0 w 1597"/>
                    <a:gd name="T1" fmla="*/ 307 h 1446"/>
                    <a:gd name="T2" fmla="*/ 0 w 1597"/>
                    <a:gd name="T3" fmla="*/ 307 h 1446"/>
                    <a:gd name="T4" fmla="*/ 3 w 1597"/>
                    <a:gd name="T5" fmla="*/ 313 h 1446"/>
                    <a:gd name="T6" fmla="*/ 3 w 1597"/>
                    <a:gd name="T7" fmla="*/ 318 h 1446"/>
                    <a:gd name="T8" fmla="*/ 7 w 1597"/>
                    <a:gd name="T9" fmla="*/ 319 h 1446"/>
                    <a:gd name="T10" fmla="*/ 11 w 1597"/>
                    <a:gd name="T11" fmla="*/ 322 h 1446"/>
                    <a:gd name="T12" fmla="*/ 424 w 1597"/>
                    <a:gd name="T13" fmla="*/ 398 h 1446"/>
                    <a:gd name="T14" fmla="*/ 424 w 1597"/>
                    <a:gd name="T15" fmla="*/ 398 h 1446"/>
                    <a:gd name="T16" fmla="*/ 428 w 1597"/>
                    <a:gd name="T17" fmla="*/ 398 h 1446"/>
                    <a:gd name="T18" fmla="*/ 432 w 1597"/>
                    <a:gd name="T19" fmla="*/ 398 h 1446"/>
                    <a:gd name="T20" fmla="*/ 434 w 1597"/>
                    <a:gd name="T21" fmla="*/ 393 h 1446"/>
                    <a:gd name="T22" fmla="*/ 436 w 1597"/>
                    <a:gd name="T23" fmla="*/ 391 h 1446"/>
                    <a:gd name="T24" fmla="*/ 442 w 1597"/>
                    <a:gd name="T25" fmla="*/ 93 h 1446"/>
                    <a:gd name="T26" fmla="*/ 442 w 1597"/>
                    <a:gd name="T27" fmla="*/ 93 h 1446"/>
                    <a:gd name="T28" fmla="*/ 442 w 1597"/>
                    <a:gd name="T29" fmla="*/ 89 h 1446"/>
                    <a:gd name="T30" fmla="*/ 439 w 1597"/>
                    <a:gd name="T31" fmla="*/ 84 h 1446"/>
                    <a:gd name="T32" fmla="*/ 436 w 1597"/>
                    <a:gd name="T33" fmla="*/ 82 h 1446"/>
                    <a:gd name="T34" fmla="*/ 431 w 1597"/>
                    <a:gd name="T35" fmla="*/ 80 h 1446"/>
                    <a:gd name="T36" fmla="*/ 32 w 1597"/>
                    <a:gd name="T37" fmla="*/ 0 h 1446"/>
                    <a:gd name="T38" fmla="*/ 32 w 1597"/>
                    <a:gd name="T39" fmla="*/ 0 h 1446"/>
                    <a:gd name="T40" fmla="*/ 27 w 1597"/>
                    <a:gd name="T41" fmla="*/ 0 h 1446"/>
                    <a:gd name="T42" fmla="*/ 23 w 1597"/>
                    <a:gd name="T43" fmla="*/ 3 h 1446"/>
                    <a:gd name="T44" fmla="*/ 21 w 1597"/>
                    <a:gd name="T45" fmla="*/ 3 h 1446"/>
                    <a:gd name="T46" fmla="*/ 20 w 1597"/>
                    <a:gd name="T47" fmla="*/ 9 h 1446"/>
                    <a:gd name="T48" fmla="*/ 0 w 1597"/>
                    <a:gd name="T49" fmla="*/ 307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59" name="Freeform 114"/>
                <p:cNvSpPr>
                  <a:spLocks/>
                </p:cNvSpPr>
                <p:nvPr/>
              </p:nvSpPr>
              <p:spPr bwMode="auto">
                <a:xfrm>
                  <a:off x="2413" y="1073"/>
                  <a:ext cx="1291" cy="1231"/>
                </a:xfrm>
                <a:custGeom>
                  <a:avLst/>
                  <a:gdLst>
                    <a:gd name="T0" fmla="*/ 409 w 1517"/>
                    <a:gd name="T1" fmla="*/ 392 h 1446"/>
                    <a:gd name="T2" fmla="*/ 415 w 1517"/>
                    <a:gd name="T3" fmla="*/ 95 h 1446"/>
                    <a:gd name="T4" fmla="*/ 415 w 1517"/>
                    <a:gd name="T5" fmla="*/ 95 h 1446"/>
                    <a:gd name="T6" fmla="*/ 415 w 1517"/>
                    <a:gd name="T7" fmla="*/ 90 h 1446"/>
                    <a:gd name="T8" fmla="*/ 412 w 1517"/>
                    <a:gd name="T9" fmla="*/ 86 h 1446"/>
                    <a:gd name="T10" fmla="*/ 409 w 1517"/>
                    <a:gd name="T11" fmla="*/ 83 h 1446"/>
                    <a:gd name="T12" fmla="*/ 403 w 1517"/>
                    <a:gd name="T13" fmla="*/ 82 h 1446"/>
                    <a:gd name="T14" fmla="*/ 8 w 1517"/>
                    <a:gd name="T15" fmla="*/ 3 h 1446"/>
                    <a:gd name="T16" fmla="*/ 8 w 1517"/>
                    <a:gd name="T17" fmla="*/ 3 h 1446"/>
                    <a:gd name="T18" fmla="*/ 3 w 1517"/>
                    <a:gd name="T19" fmla="*/ 3 h 1446"/>
                    <a:gd name="T20" fmla="*/ 0 w 1517"/>
                    <a:gd name="T21" fmla="*/ 3 h 1446"/>
                    <a:gd name="T22" fmla="*/ 0 w 1517"/>
                    <a:gd name="T23" fmla="*/ 3 h 1446"/>
                    <a:gd name="T24" fmla="*/ 5 w 1517"/>
                    <a:gd name="T25" fmla="*/ 0 h 1446"/>
                    <a:gd name="T26" fmla="*/ 10 w 1517"/>
                    <a:gd name="T27" fmla="*/ 0 h 1446"/>
                    <a:gd name="T28" fmla="*/ 407 w 1517"/>
                    <a:gd name="T29" fmla="*/ 80 h 1446"/>
                    <a:gd name="T30" fmla="*/ 407 w 1517"/>
                    <a:gd name="T31" fmla="*/ 80 h 1446"/>
                    <a:gd name="T32" fmla="*/ 411 w 1517"/>
                    <a:gd name="T33" fmla="*/ 82 h 1446"/>
                    <a:gd name="T34" fmla="*/ 415 w 1517"/>
                    <a:gd name="T35" fmla="*/ 84 h 1446"/>
                    <a:gd name="T36" fmla="*/ 417 w 1517"/>
                    <a:gd name="T37" fmla="*/ 89 h 1446"/>
                    <a:gd name="T38" fmla="*/ 417 w 1517"/>
                    <a:gd name="T39" fmla="*/ 93 h 1446"/>
                    <a:gd name="T40" fmla="*/ 411 w 1517"/>
                    <a:gd name="T41" fmla="*/ 391 h 1446"/>
                    <a:gd name="T42" fmla="*/ 411 w 1517"/>
                    <a:gd name="T43" fmla="*/ 391 h 1446"/>
                    <a:gd name="T44" fmla="*/ 410 w 1517"/>
                    <a:gd name="T45" fmla="*/ 396 h 1446"/>
                    <a:gd name="T46" fmla="*/ 407 w 1517"/>
                    <a:gd name="T47" fmla="*/ 398 h 1446"/>
                    <a:gd name="T48" fmla="*/ 407 w 1517"/>
                    <a:gd name="T49" fmla="*/ 398 h 1446"/>
                    <a:gd name="T50" fmla="*/ 409 w 1517"/>
                    <a:gd name="T51" fmla="*/ 396 h 1446"/>
                    <a:gd name="T52" fmla="*/ 409 w 1517"/>
                    <a:gd name="T53" fmla="*/ 392 h 1446"/>
                    <a:gd name="T54" fmla="*/ 409 w 1517"/>
                    <a:gd name="T55" fmla="*/ 392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60" name="Freeform 115"/>
                <p:cNvSpPr>
                  <a:spLocks/>
                </p:cNvSpPr>
                <p:nvPr/>
              </p:nvSpPr>
              <p:spPr bwMode="auto">
                <a:xfrm>
                  <a:off x="2413" y="1134"/>
                  <a:ext cx="1231" cy="1068"/>
                </a:xfrm>
                <a:custGeom>
                  <a:avLst/>
                  <a:gdLst>
                    <a:gd name="T0" fmla="*/ 0 w 1446"/>
                    <a:gd name="T1" fmla="*/ 263 h 1255"/>
                    <a:gd name="T2" fmla="*/ 0 w 1446"/>
                    <a:gd name="T3" fmla="*/ 263 h 1255"/>
                    <a:gd name="T4" fmla="*/ 3 w 1446"/>
                    <a:gd name="T5" fmla="*/ 268 h 1255"/>
                    <a:gd name="T6" fmla="*/ 3 w 1446"/>
                    <a:gd name="T7" fmla="*/ 271 h 1255"/>
                    <a:gd name="T8" fmla="*/ 7 w 1446"/>
                    <a:gd name="T9" fmla="*/ 275 h 1255"/>
                    <a:gd name="T10" fmla="*/ 10 w 1446"/>
                    <a:gd name="T11" fmla="*/ 275 h 1255"/>
                    <a:gd name="T12" fmla="*/ 383 w 1446"/>
                    <a:gd name="T13" fmla="*/ 346 h 1255"/>
                    <a:gd name="T14" fmla="*/ 383 w 1446"/>
                    <a:gd name="T15" fmla="*/ 346 h 1255"/>
                    <a:gd name="T16" fmla="*/ 387 w 1446"/>
                    <a:gd name="T17" fmla="*/ 346 h 1255"/>
                    <a:gd name="T18" fmla="*/ 391 w 1446"/>
                    <a:gd name="T19" fmla="*/ 344 h 1255"/>
                    <a:gd name="T20" fmla="*/ 392 w 1446"/>
                    <a:gd name="T21" fmla="*/ 340 h 1255"/>
                    <a:gd name="T22" fmla="*/ 392 w 1446"/>
                    <a:gd name="T23" fmla="*/ 337 h 1255"/>
                    <a:gd name="T24" fmla="*/ 398 w 1446"/>
                    <a:gd name="T25" fmla="*/ 85 h 1255"/>
                    <a:gd name="T26" fmla="*/ 398 w 1446"/>
                    <a:gd name="T27" fmla="*/ 85 h 1255"/>
                    <a:gd name="T28" fmla="*/ 398 w 1446"/>
                    <a:gd name="T29" fmla="*/ 80 h 1255"/>
                    <a:gd name="T30" fmla="*/ 397 w 1446"/>
                    <a:gd name="T31" fmla="*/ 77 h 1255"/>
                    <a:gd name="T32" fmla="*/ 392 w 1446"/>
                    <a:gd name="T33" fmla="*/ 76 h 1255"/>
                    <a:gd name="T34" fmla="*/ 389 w 1446"/>
                    <a:gd name="T35" fmla="*/ 72 h 1255"/>
                    <a:gd name="T36" fmla="*/ 28 w 1446"/>
                    <a:gd name="T37" fmla="*/ 0 h 1255"/>
                    <a:gd name="T38" fmla="*/ 28 w 1446"/>
                    <a:gd name="T39" fmla="*/ 0 h 1255"/>
                    <a:gd name="T40" fmla="*/ 22 w 1446"/>
                    <a:gd name="T41" fmla="*/ 0 h 1255"/>
                    <a:gd name="T42" fmla="*/ 19 w 1446"/>
                    <a:gd name="T43" fmla="*/ 3 h 1255"/>
                    <a:gd name="T44" fmla="*/ 17 w 1446"/>
                    <a:gd name="T45" fmla="*/ 5 h 1255"/>
                    <a:gd name="T46" fmla="*/ 17 w 1446"/>
                    <a:gd name="T47" fmla="*/ 8 h 1255"/>
                    <a:gd name="T48" fmla="*/ 0 w 1446"/>
                    <a:gd name="T49" fmla="*/ 263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61" name="Freeform 116"/>
                <p:cNvSpPr>
                  <a:spLocks/>
                </p:cNvSpPr>
                <p:nvPr/>
              </p:nvSpPr>
              <p:spPr bwMode="auto">
                <a:xfrm>
                  <a:off x="2431" y="1330"/>
                  <a:ext cx="1213" cy="718"/>
                </a:xfrm>
                <a:custGeom>
                  <a:avLst/>
                  <a:gdLst>
                    <a:gd name="T0" fmla="*/ 394 w 1424"/>
                    <a:gd name="T1" fmla="*/ 40 h 844"/>
                    <a:gd name="T2" fmla="*/ 394 w 1424"/>
                    <a:gd name="T3" fmla="*/ 22 h 844"/>
                    <a:gd name="T4" fmla="*/ 394 w 1424"/>
                    <a:gd name="T5" fmla="*/ 22 h 844"/>
                    <a:gd name="T6" fmla="*/ 394 w 1424"/>
                    <a:gd name="T7" fmla="*/ 17 h 844"/>
                    <a:gd name="T8" fmla="*/ 392 w 1424"/>
                    <a:gd name="T9" fmla="*/ 14 h 844"/>
                    <a:gd name="T10" fmla="*/ 389 w 1424"/>
                    <a:gd name="T11" fmla="*/ 12 h 844"/>
                    <a:gd name="T12" fmla="*/ 386 w 1424"/>
                    <a:gd name="T13" fmla="*/ 10 h 844"/>
                    <a:gd name="T14" fmla="*/ 336 w 1424"/>
                    <a:gd name="T15" fmla="*/ 0 h 844"/>
                    <a:gd name="T16" fmla="*/ 336 w 1424"/>
                    <a:gd name="T17" fmla="*/ 0 h 844"/>
                    <a:gd name="T18" fmla="*/ 293 w 1424"/>
                    <a:gd name="T19" fmla="*/ 22 h 844"/>
                    <a:gd name="T20" fmla="*/ 252 w 1424"/>
                    <a:gd name="T21" fmla="*/ 47 h 844"/>
                    <a:gd name="T22" fmla="*/ 210 w 1424"/>
                    <a:gd name="T23" fmla="*/ 72 h 844"/>
                    <a:gd name="T24" fmla="*/ 169 w 1424"/>
                    <a:gd name="T25" fmla="*/ 98 h 844"/>
                    <a:gd name="T26" fmla="*/ 84 w 1424"/>
                    <a:gd name="T27" fmla="*/ 153 h 844"/>
                    <a:gd name="T28" fmla="*/ 0 w 1424"/>
                    <a:gd name="T29" fmla="*/ 210 h 844"/>
                    <a:gd name="T30" fmla="*/ 0 w 1424"/>
                    <a:gd name="T31" fmla="*/ 210 h 844"/>
                    <a:gd name="T32" fmla="*/ 3 w 1424"/>
                    <a:gd name="T33" fmla="*/ 211 h 844"/>
                    <a:gd name="T34" fmla="*/ 118 w 1424"/>
                    <a:gd name="T35" fmla="*/ 231 h 844"/>
                    <a:gd name="T36" fmla="*/ 118 w 1424"/>
                    <a:gd name="T37" fmla="*/ 231 h 844"/>
                    <a:gd name="T38" fmla="*/ 166 w 1424"/>
                    <a:gd name="T39" fmla="*/ 197 h 844"/>
                    <a:gd name="T40" fmla="*/ 216 w 1424"/>
                    <a:gd name="T41" fmla="*/ 162 h 844"/>
                    <a:gd name="T42" fmla="*/ 216 w 1424"/>
                    <a:gd name="T43" fmla="*/ 162 h 844"/>
                    <a:gd name="T44" fmla="*/ 261 w 1424"/>
                    <a:gd name="T45" fmla="*/ 128 h 844"/>
                    <a:gd name="T46" fmla="*/ 304 w 1424"/>
                    <a:gd name="T47" fmla="*/ 97 h 844"/>
                    <a:gd name="T48" fmla="*/ 350 w 1424"/>
                    <a:gd name="T49" fmla="*/ 68 h 844"/>
                    <a:gd name="T50" fmla="*/ 394 w 1424"/>
                    <a:gd name="T51" fmla="*/ 40 h 844"/>
                    <a:gd name="T52" fmla="*/ 394 w 1424"/>
                    <a:gd name="T53" fmla="*/ 40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62" name="Freeform 117"/>
                <p:cNvSpPr>
                  <a:spLocks/>
                </p:cNvSpPr>
                <p:nvPr/>
              </p:nvSpPr>
              <p:spPr bwMode="auto">
                <a:xfrm>
                  <a:off x="3112" y="1785"/>
                  <a:ext cx="524" cy="357"/>
                </a:xfrm>
                <a:custGeom>
                  <a:avLst/>
                  <a:gdLst>
                    <a:gd name="T0" fmla="*/ 170 w 615"/>
                    <a:gd name="T1" fmla="*/ 37 h 420"/>
                    <a:gd name="T2" fmla="*/ 170 w 615"/>
                    <a:gd name="T3" fmla="*/ 0 h 420"/>
                    <a:gd name="T4" fmla="*/ 170 w 615"/>
                    <a:gd name="T5" fmla="*/ 0 h 420"/>
                    <a:gd name="T6" fmla="*/ 128 w 615"/>
                    <a:gd name="T7" fmla="*/ 24 h 420"/>
                    <a:gd name="T8" fmla="*/ 85 w 615"/>
                    <a:gd name="T9" fmla="*/ 49 h 420"/>
                    <a:gd name="T10" fmla="*/ 42 w 615"/>
                    <a:gd name="T11" fmla="*/ 76 h 420"/>
                    <a:gd name="T12" fmla="*/ 0 w 615"/>
                    <a:gd name="T13" fmla="*/ 105 h 420"/>
                    <a:gd name="T14" fmla="*/ 58 w 615"/>
                    <a:gd name="T15" fmla="*/ 114 h 420"/>
                    <a:gd name="T16" fmla="*/ 58 w 615"/>
                    <a:gd name="T17" fmla="*/ 114 h 420"/>
                    <a:gd name="T18" fmla="*/ 115 w 615"/>
                    <a:gd name="T19" fmla="*/ 75 h 420"/>
                    <a:gd name="T20" fmla="*/ 115 w 615"/>
                    <a:gd name="T21" fmla="*/ 75 h 420"/>
                    <a:gd name="T22" fmla="*/ 142 w 615"/>
                    <a:gd name="T23" fmla="*/ 55 h 420"/>
                    <a:gd name="T24" fmla="*/ 170 w 615"/>
                    <a:gd name="T25" fmla="*/ 37 h 420"/>
                    <a:gd name="T26" fmla="*/ 170 w 615"/>
                    <a:gd name="T27" fmla="*/ 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63" name="Freeform 118"/>
                <p:cNvSpPr>
                  <a:spLocks/>
                </p:cNvSpPr>
                <p:nvPr/>
              </p:nvSpPr>
              <p:spPr bwMode="auto">
                <a:xfrm>
                  <a:off x="2413" y="1134"/>
                  <a:ext cx="1208" cy="1068"/>
                </a:xfrm>
                <a:custGeom>
                  <a:avLst/>
                  <a:gdLst>
                    <a:gd name="T0" fmla="*/ 24 w 1419"/>
                    <a:gd name="T1" fmla="*/ 0 h 1255"/>
                    <a:gd name="T2" fmla="*/ 24 w 1419"/>
                    <a:gd name="T3" fmla="*/ 0 h 1255"/>
                    <a:gd name="T4" fmla="*/ 22 w 1419"/>
                    <a:gd name="T5" fmla="*/ 5 h 1255"/>
                    <a:gd name="T6" fmla="*/ 7 w 1419"/>
                    <a:gd name="T7" fmla="*/ 259 h 1255"/>
                    <a:gd name="T8" fmla="*/ 7 w 1419"/>
                    <a:gd name="T9" fmla="*/ 259 h 1255"/>
                    <a:gd name="T10" fmla="*/ 8 w 1419"/>
                    <a:gd name="T11" fmla="*/ 264 h 1255"/>
                    <a:gd name="T12" fmla="*/ 10 w 1419"/>
                    <a:gd name="T13" fmla="*/ 268 h 1255"/>
                    <a:gd name="T14" fmla="*/ 12 w 1419"/>
                    <a:gd name="T15" fmla="*/ 270 h 1255"/>
                    <a:gd name="T16" fmla="*/ 17 w 1419"/>
                    <a:gd name="T17" fmla="*/ 271 h 1255"/>
                    <a:gd name="T18" fmla="*/ 389 w 1419"/>
                    <a:gd name="T19" fmla="*/ 342 h 1255"/>
                    <a:gd name="T20" fmla="*/ 389 w 1419"/>
                    <a:gd name="T21" fmla="*/ 342 h 1255"/>
                    <a:gd name="T22" fmla="*/ 392 w 1419"/>
                    <a:gd name="T23" fmla="*/ 342 h 1255"/>
                    <a:gd name="T24" fmla="*/ 392 w 1419"/>
                    <a:gd name="T25" fmla="*/ 342 h 1255"/>
                    <a:gd name="T26" fmla="*/ 391 w 1419"/>
                    <a:gd name="T27" fmla="*/ 343 h 1255"/>
                    <a:gd name="T28" fmla="*/ 387 w 1419"/>
                    <a:gd name="T29" fmla="*/ 344 h 1255"/>
                    <a:gd name="T30" fmla="*/ 386 w 1419"/>
                    <a:gd name="T31" fmla="*/ 346 h 1255"/>
                    <a:gd name="T32" fmla="*/ 383 w 1419"/>
                    <a:gd name="T33" fmla="*/ 346 h 1255"/>
                    <a:gd name="T34" fmla="*/ 10 w 1419"/>
                    <a:gd name="T35" fmla="*/ 275 h 1255"/>
                    <a:gd name="T36" fmla="*/ 10 w 1419"/>
                    <a:gd name="T37" fmla="*/ 275 h 1255"/>
                    <a:gd name="T38" fmla="*/ 7 w 1419"/>
                    <a:gd name="T39" fmla="*/ 275 h 1255"/>
                    <a:gd name="T40" fmla="*/ 3 w 1419"/>
                    <a:gd name="T41" fmla="*/ 271 h 1255"/>
                    <a:gd name="T42" fmla="*/ 3 w 1419"/>
                    <a:gd name="T43" fmla="*/ 268 h 1255"/>
                    <a:gd name="T44" fmla="*/ 0 w 1419"/>
                    <a:gd name="T45" fmla="*/ 263 h 1255"/>
                    <a:gd name="T46" fmla="*/ 17 w 1419"/>
                    <a:gd name="T47" fmla="*/ 8 h 1255"/>
                    <a:gd name="T48" fmla="*/ 17 w 1419"/>
                    <a:gd name="T49" fmla="*/ 8 h 1255"/>
                    <a:gd name="T50" fmla="*/ 17 w 1419"/>
                    <a:gd name="T51" fmla="*/ 5 h 1255"/>
                    <a:gd name="T52" fmla="*/ 19 w 1419"/>
                    <a:gd name="T53" fmla="*/ 3 h 1255"/>
                    <a:gd name="T54" fmla="*/ 22 w 1419"/>
                    <a:gd name="T55" fmla="*/ 3 h 1255"/>
                    <a:gd name="T56" fmla="*/ 24 w 1419"/>
                    <a:gd name="T57" fmla="*/ 0 h 1255"/>
                    <a:gd name="T58" fmla="*/ 24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64" name="Freeform 119"/>
                <p:cNvSpPr>
                  <a:spLocks/>
                </p:cNvSpPr>
                <p:nvPr/>
              </p:nvSpPr>
              <p:spPr bwMode="auto">
                <a:xfrm>
                  <a:off x="2469" y="1134"/>
                  <a:ext cx="1175" cy="1068"/>
                </a:xfrm>
                <a:custGeom>
                  <a:avLst/>
                  <a:gdLst>
                    <a:gd name="T0" fmla="*/ 370 w 1380"/>
                    <a:gd name="T1" fmla="*/ 342 h 1255"/>
                    <a:gd name="T2" fmla="*/ 376 w 1380"/>
                    <a:gd name="T3" fmla="*/ 89 h 1255"/>
                    <a:gd name="T4" fmla="*/ 376 w 1380"/>
                    <a:gd name="T5" fmla="*/ 89 h 1255"/>
                    <a:gd name="T6" fmla="*/ 375 w 1380"/>
                    <a:gd name="T7" fmla="*/ 84 h 1255"/>
                    <a:gd name="T8" fmla="*/ 373 w 1380"/>
                    <a:gd name="T9" fmla="*/ 81 h 1255"/>
                    <a:gd name="T10" fmla="*/ 370 w 1380"/>
                    <a:gd name="T11" fmla="*/ 80 h 1255"/>
                    <a:gd name="T12" fmla="*/ 366 w 1380"/>
                    <a:gd name="T13" fmla="*/ 77 h 1255"/>
                    <a:gd name="T14" fmla="*/ 3 w 1380"/>
                    <a:gd name="T15" fmla="*/ 3 h 1255"/>
                    <a:gd name="T16" fmla="*/ 3 w 1380"/>
                    <a:gd name="T17" fmla="*/ 3 h 1255"/>
                    <a:gd name="T18" fmla="*/ 0 w 1380"/>
                    <a:gd name="T19" fmla="*/ 5 h 1255"/>
                    <a:gd name="T20" fmla="*/ 0 w 1380"/>
                    <a:gd name="T21" fmla="*/ 5 h 1255"/>
                    <a:gd name="T22" fmla="*/ 3 w 1380"/>
                    <a:gd name="T23" fmla="*/ 3 h 1255"/>
                    <a:gd name="T24" fmla="*/ 3 w 1380"/>
                    <a:gd name="T25" fmla="*/ 3 h 1255"/>
                    <a:gd name="T26" fmla="*/ 7 w 1380"/>
                    <a:gd name="T27" fmla="*/ 0 h 1255"/>
                    <a:gd name="T28" fmla="*/ 10 w 1380"/>
                    <a:gd name="T29" fmla="*/ 0 h 1255"/>
                    <a:gd name="T30" fmla="*/ 372 w 1380"/>
                    <a:gd name="T31" fmla="*/ 72 h 1255"/>
                    <a:gd name="T32" fmla="*/ 372 w 1380"/>
                    <a:gd name="T33" fmla="*/ 72 h 1255"/>
                    <a:gd name="T34" fmla="*/ 375 w 1380"/>
                    <a:gd name="T35" fmla="*/ 76 h 1255"/>
                    <a:gd name="T36" fmla="*/ 378 w 1380"/>
                    <a:gd name="T37" fmla="*/ 77 h 1255"/>
                    <a:gd name="T38" fmla="*/ 381 w 1380"/>
                    <a:gd name="T39" fmla="*/ 80 h 1255"/>
                    <a:gd name="T40" fmla="*/ 381 w 1380"/>
                    <a:gd name="T41" fmla="*/ 85 h 1255"/>
                    <a:gd name="T42" fmla="*/ 375 w 1380"/>
                    <a:gd name="T43" fmla="*/ 337 h 1255"/>
                    <a:gd name="T44" fmla="*/ 375 w 1380"/>
                    <a:gd name="T45" fmla="*/ 337 h 1255"/>
                    <a:gd name="T46" fmla="*/ 375 w 1380"/>
                    <a:gd name="T47" fmla="*/ 340 h 1255"/>
                    <a:gd name="T48" fmla="*/ 373 w 1380"/>
                    <a:gd name="T49" fmla="*/ 342 h 1255"/>
                    <a:gd name="T50" fmla="*/ 372 w 1380"/>
                    <a:gd name="T51" fmla="*/ 344 h 1255"/>
                    <a:gd name="T52" fmla="*/ 369 w 1380"/>
                    <a:gd name="T53" fmla="*/ 346 h 1255"/>
                    <a:gd name="T54" fmla="*/ 369 w 1380"/>
                    <a:gd name="T55" fmla="*/ 346 h 1255"/>
                    <a:gd name="T56" fmla="*/ 370 w 1380"/>
                    <a:gd name="T57" fmla="*/ 342 h 1255"/>
                    <a:gd name="T58" fmla="*/ 370 w 1380"/>
                    <a:gd name="T59" fmla="*/ 3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2354" name="Text Box 120"/>
              <p:cNvSpPr txBox="1">
                <a:spLocks noChangeArrowheads="1"/>
              </p:cNvSpPr>
              <p:nvPr/>
            </p:nvSpPr>
            <p:spPr bwMode="auto">
              <a:xfrm>
                <a:off x="1922" y="2013"/>
                <a:ext cx="53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a:solidFill>
                      <a:schemeClr val="bg1"/>
                    </a:solidFill>
                  </a:rPr>
                  <a:t>screen</a:t>
                </a:r>
              </a:p>
            </p:txBody>
          </p:sp>
        </p:grpSp>
        <p:sp>
          <p:nvSpPr>
            <p:cNvPr id="12352" name="Line 121"/>
            <p:cNvSpPr>
              <a:spLocks noChangeShapeType="1"/>
            </p:cNvSpPr>
            <p:nvPr/>
          </p:nvSpPr>
          <p:spPr bwMode="auto">
            <a:xfrm>
              <a:off x="2340" y="1794"/>
              <a:ext cx="324" cy="1"/>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2298" name="Text Box 139"/>
          <p:cNvSpPr txBox="1">
            <a:spLocks noChangeArrowheads="1"/>
          </p:cNvSpPr>
          <p:nvPr/>
        </p:nvSpPr>
        <p:spPr bwMode="auto">
          <a:xfrm>
            <a:off x="5487988" y="3203575"/>
            <a:ext cx="3384550" cy="257175"/>
          </a:xfrm>
          <a:prstGeom prst="rect">
            <a:avLst/>
          </a:prstGeom>
          <a:solidFill>
            <a:schemeClr val="tx1"/>
          </a:solidFill>
          <a:ln w="12700" algn="ctr">
            <a:solidFill>
              <a:schemeClr val="bg1"/>
            </a:solidFill>
            <a:miter lim="800000"/>
            <a:headEnd/>
            <a:tailEnd/>
          </a:ln>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a:solidFill>
                  <a:schemeClr val="bg1"/>
                </a:solidFill>
              </a:rPr>
              <a:t>WizardStepSetRef / WizardStepSet </a:t>
            </a:r>
          </a:p>
        </p:txBody>
      </p:sp>
      <p:grpSp>
        <p:nvGrpSpPr>
          <p:cNvPr id="12299" name="Group 140"/>
          <p:cNvGrpSpPr>
            <a:grpSpLocks/>
          </p:cNvGrpSpPr>
          <p:nvPr/>
        </p:nvGrpSpPr>
        <p:grpSpPr bwMode="auto">
          <a:xfrm>
            <a:off x="5775325" y="4138613"/>
            <a:ext cx="2749550" cy="635000"/>
            <a:chOff x="1217" y="1611"/>
            <a:chExt cx="1991" cy="460"/>
          </a:xfrm>
        </p:grpSpPr>
        <p:sp>
          <p:nvSpPr>
            <p:cNvPr id="12335" name="Text Box 141"/>
            <p:cNvSpPr txBox="1">
              <a:spLocks noChangeArrowheads="1"/>
            </p:cNvSpPr>
            <p:nvPr/>
          </p:nvSpPr>
          <p:spPr bwMode="auto">
            <a:xfrm>
              <a:off x="1217" y="1695"/>
              <a:ext cx="1127" cy="178"/>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b="0">
                  <a:solidFill>
                    <a:schemeClr val="bg1"/>
                  </a:solidFill>
                </a:rPr>
                <a:t>JobWizardStep</a:t>
              </a:r>
            </a:p>
          </p:txBody>
        </p:sp>
        <p:grpSp>
          <p:nvGrpSpPr>
            <p:cNvPr id="12336" name="Group 142"/>
            <p:cNvGrpSpPr>
              <a:grpSpLocks/>
            </p:cNvGrpSpPr>
            <p:nvPr/>
          </p:nvGrpSpPr>
          <p:grpSpPr bwMode="auto">
            <a:xfrm>
              <a:off x="2677" y="1611"/>
              <a:ext cx="531" cy="460"/>
              <a:chOff x="1922" y="1884"/>
              <a:chExt cx="531" cy="460"/>
            </a:xfrm>
          </p:grpSpPr>
          <p:grpSp>
            <p:nvGrpSpPr>
              <p:cNvPr id="12338" name="Group 143"/>
              <p:cNvGrpSpPr>
                <a:grpSpLocks/>
              </p:cNvGrpSpPr>
              <p:nvPr/>
            </p:nvGrpSpPr>
            <p:grpSpPr bwMode="auto">
              <a:xfrm>
                <a:off x="1927" y="1884"/>
                <a:ext cx="499" cy="460"/>
                <a:chOff x="2307" y="1036"/>
                <a:chExt cx="1397" cy="1290"/>
              </a:xfrm>
            </p:grpSpPr>
            <p:sp>
              <p:nvSpPr>
                <p:cNvPr id="12340" name="Freeform 144"/>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1" name="Rectangle 145"/>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342" name="Freeform 146"/>
                <p:cNvSpPr>
                  <a:spLocks/>
                </p:cNvSpPr>
                <p:nvPr/>
              </p:nvSpPr>
              <p:spPr bwMode="auto">
                <a:xfrm>
                  <a:off x="2307" y="1073"/>
                  <a:ext cx="1363" cy="1253"/>
                </a:xfrm>
                <a:custGeom>
                  <a:avLst/>
                  <a:gdLst>
                    <a:gd name="T0" fmla="*/ 0 w 1601"/>
                    <a:gd name="T1" fmla="*/ 311 h 1472"/>
                    <a:gd name="T2" fmla="*/ 0 w 1601"/>
                    <a:gd name="T3" fmla="*/ 311 h 1472"/>
                    <a:gd name="T4" fmla="*/ 0 w 1601"/>
                    <a:gd name="T5" fmla="*/ 316 h 1472"/>
                    <a:gd name="T6" fmla="*/ 3 w 1601"/>
                    <a:gd name="T7" fmla="*/ 321 h 1472"/>
                    <a:gd name="T8" fmla="*/ 3 w 1601"/>
                    <a:gd name="T9" fmla="*/ 326 h 1472"/>
                    <a:gd name="T10" fmla="*/ 5 w 1601"/>
                    <a:gd name="T11" fmla="*/ 328 h 1472"/>
                    <a:gd name="T12" fmla="*/ 8 w 1601"/>
                    <a:gd name="T13" fmla="*/ 329 h 1472"/>
                    <a:gd name="T14" fmla="*/ 420 w 1601"/>
                    <a:gd name="T15" fmla="*/ 406 h 1472"/>
                    <a:gd name="T16" fmla="*/ 420 w 1601"/>
                    <a:gd name="T17" fmla="*/ 406 h 1472"/>
                    <a:gd name="T18" fmla="*/ 424 w 1601"/>
                    <a:gd name="T19" fmla="*/ 406 h 1472"/>
                    <a:gd name="T20" fmla="*/ 430 w 1601"/>
                    <a:gd name="T21" fmla="*/ 404 h 1472"/>
                    <a:gd name="T22" fmla="*/ 439 w 1601"/>
                    <a:gd name="T23" fmla="*/ 398 h 1472"/>
                    <a:gd name="T24" fmla="*/ 439 w 1601"/>
                    <a:gd name="T25" fmla="*/ 398 h 1472"/>
                    <a:gd name="T26" fmla="*/ 439 w 1601"/>
                    <a:gd name="T27" fmla="*/ 397 h 1472"/>
                    <a:gd name="T28" fmla="*/ 438 w 1601"/>
                    <a:gd name="T29" fmla="*/ 396 h 1472"/>
                    <a:gd name="T30" fmla="*/ 436 w 1601"/>
                    <a:gd name="T31" fmla="*/ 395 h 1472"/>
                    <a:gd name="T32" fmla="*/ 434 w 1601"/>
                    <a:gd name="T33" fmla="*/ 392 h 1472"/>
                    <a:gd name="T34" fmla="*/ 442 w 1601"/>
                    <a:gd name="T35" fmla="*/ 95 h 1472"/>
                    <a:gd name="T36" fmla="*/ 442 w 1601"/>
                    <a:gd name="T37" fmla="*/ 95 h 1472"/>
                    <a:gd name="T38" fmla="*/ 441 w 1601"/>
                    <a:gd name="T39" fmla="*/ 90 h 1472"/>
                    <a:gd name="T40" fmla="*/ 438 w 1601"/>
                    <a:gd name="T41" fmla="*/ 86 h 1472"/>
                    <a:gd name="T42" fmla="*/ 434 w 1601"/>
                    <a:gd name="T43" fmla="*/ 84 h 1472"/>
                    <a:gd name="T44" fmla="*/ 431 w 1601"/>
                    <a:gd name="T45" fmla="*/ 82 h 1472"/>
                    <a:gd name="T46" fmla="*/ 42 w 1601"/>
                    <a:gd name="T47" fmla="*/ 0 h 1472"/>
                    <a:gd name="T48" fmla="*/ 30 w 1601"/>
                    <a:gd name="T49" fmla="*/ 3 h 1472"/>
                    <a:gd name="T50" fmla="*/ 30 w 1601"/>
                    <a:gd name="T51" fmla="*/ 3 h 1472"/>
                    <a:gd name="T52" fmla="*/ 26 w 1601"/>
                    <a:gd name="T53" fmla="*/ 3 h 1472"/>
                    <a:gd name="T54" fmla="*/ 22 w 1601"/>
                    <a:gd name="T55" fmla="*/ 3 h 1472"/>
                    <a:gd name="T56" fmla="*/ 20 w 1601"/>
                    <a:gd name="T57" fmla="*/ 8 h 1472"/>
                    <a:gd name="T58" fmla="*/ 19 w 1601"/>
                    <a:gd name="T59" fmla="*/ 11 h 1472"/>
                    <a:gd name="T60" fmla="*/ 0 w 1601"/>
                    <a:gd name="T61" fmla="*/ 311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3" name="Freeform 147"/>
                <p:cNvSpPr>
                  <a:spLocks/>
                </p:cNvSpPr>
                <p:nvPr/>
              </p:nvSpPr>
              <p:spPr bwMode="auto">
                <a:xfrm>
                  <a:off x="2344" y="1073"/>
                  <a:ext cx="1360" cy="1231"/>
                </a:xfrm>
                <a:custGeom>
                  <a:avLst/>
                  <a:gdLst>
                    <a:gd name="T0" fmla="*/ 0 w 1597"/>
                    <a:gd name="T1" fmla="*/ 307 h 1446"/>
                    <a:gd name="T2" fmla="*/ 0 w 1597"/>
                    <a:gd name="T3" fmla="*/ 307 h 1446"/>
                    <a:gd name="T4" fmla="*/ 3 w 1597"/>
                    <a:gd name="T5" fmla="*/ 313 h 1446"/>
                    <a:gd name="T6" fmla="*/ 3 w 1597"/>
                    <a:gd name="T7" fmla="*/ 318 h 1446"/>
                    <a:gd name="T8" fmla="*/ 7 w 1597"/>
                    <a:gd name="T9" fmla="*/ 319 h 1446"/>
                    <a:gd name="T10" fmla="*/ 11 w 1597"/>
                    <a:gd name="T11" fmla="*/ 322 h 1446"/>
                    <a:gd name="T12" fmla="*/ 424 w 1597"/>
                    <a:gd name="T13" fmla="*/ 398 h 1446"/>
                    <a:gd name="T14" fmla="*/ 424 w 1597"/>
                    <a:gd name="T15" fmla="*/ 398 h 1446"/>
                    <a:gd name="T16" fmla="*/ 428 w 1597"/>
                    <a:gd name="T17" fmla="*/ 398 h 1446"/>
                    <a:gd name="T18" fmla="*/ 432 w 1597"/>
                    <a:gd name="T19" fmla="*/ 398 h 1446"/>
                    <a:gd name="T20" fmla="*/ 434 w 1597"/>
                    <a:gd name="T21" fmla="*/ 393 h 1446"/>
                    <a:gd name="T22" fmla="*/ 436 w 1597"/>
                    <a:gd name="T23" fmla="*/ 391 h 1446"/>
                    <a:gd name="T24" fmla="*/ 442 w 1597"/>
                    <a:gd name="T25" fmla="*/ 93 h 1446"/>
                    <a:gd name="T26" fmla="*/ 442 w 1597"/>
                    <a:gd name="T27" fmla="*/ 93 h 1446"/>
                    <a:gd name="T28" fmla="*/ 442 w 1597"/>
                    <a:gd name="T29" fmla="*/ 89 h 1446"/>
                    <a:gd name="T30" fmla="*/ 439 w 1597"/>
                    <a:gd name="T31" fmla="*/ 84 h 1446"/>
                    <a:gd name="T32" fmla="*/ 436 w 1597"/>
                    <a:gd name="T33" fmla="*/ 82 h 1446"/>
                    <a:gd name="T34" fmla="*/ 431 w 1597"/>
                    <a:gd name="T35" fmla="*/ 80 h 1446"/>
                    <a:gd name="T36" fmla="*/ 32 w 1597"/>
                    <a:gd name="T37" fmla="*/ 0 h 1446"/>
                    <a:gd name="T38" fmla="*/ 32 w 1597"/>
                    <a:gd name="T39" fmla="*/ 0 h 1446"/>
                    <a:gd name="T40" fmla="*/ 27 w 1597"/>
                    <a:gd name="T41" fmla="*/ 0 h 1446"/>
                    <a:gd name="T42" fmla="*/ 23 w 1597"/>
                    <a:gd name="T43" fmla="*/ 3 h 1446"/>
                    <a:gd name="T44" fmla="*/ 21 w 1597"/>
                    <a:gd name="T45" fmla="*/ 3 h 1446"/>
                    <a:gd name="T46" fmla="*/ 20 w 1597"/>
                    <a:gd name="T47" fmla="*/ 9 h 1446"/>
                    <a:gd name="T48" fmla="*/ 0 w 1597"/>
                    <a:gd name="T49" fmla="*/ 307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4" name="Freeform 148"/>
                <p:cNvSpPr>
                  <a:spLocks/>
                </p:cNvSpPr>
                <p:nvPr/>
              </p:nvSpPr>
              <p:spPr bwMode="auto">
                <a:xfrm>
                  <a:off x="2413" y="1073"/>
                  <a:ext cx="1291" cy="1231"/>
                </a:xfrm>
                <a:custGeom>
                  <a:avLst/>
                  <a:gdLst>
                    <a:gd name="T0" fmla="*/ 409 w 1517"/>
                    <a:gd name="T1" fmla="*/ 392 h 1446"/>
                    <a:gd name="T2" fmla="*/ 415 w 1517"/>
                    <a:gd name="T3" fmla="*/ 95 h 1446"/>
                    <a:gd name="T4" fmla="*/ 415 w 1517"/>
                    <a:gd name="T5" fmla="*/ 95 h 1446"/>
                    <a:gd name="T6" fmla="*/ 415 w 1517"/>
                    <a:gd name="T7" fmla="*/ 90 h 1446"/>
                    <a:gd name="T8" fmla="*/ 412 w 1517"/>
                    <a:gd name="T9" fmla="*/ 86 h 1446"/>
                    <a:gd name="T10" fmla="*/ 409 w 1517"/>
                    <a:gd name="T11" fmla="*/ 83 h 1446"/>
                    <a:gd name="T12" fmla="*/ 403 w 1517"/>
                    <a:gd name="T13" fmla="*/ 82 h 1446"/>
                    <a:gd name="T14" fmla="*/ 8 w 1517"/>
                    <a:gd name="T15" fmla="*/ 3 h 1446"/>
                    <a:gd name="T16" fmla="*/ 8 w 1517"/>
                    <a:gd name="T17" fmla="*/ 3 h 1446"/>
                    <a:gd name="T18" fmla="*/ 3 w 1517"/>
                    <a:gd name="T19" fmla="*/ 3 h 1446"/>
                    <a:gd name="T20" fmla="*/ 0 w 1517"/>
                    <a:gd name="T21" fmla="*/ 3 h 1446"/>
                    <a:gd name="T22" fmla="*/ 0 w 1517"/>
                    <a:gd name="T23" fmla="*/ 3 h 1446"/>
                    <a:gd name="T24" fmla="*/ 5 w 1517"/>
                    <a:gd name="T25" fmla="*/ 0 h 1446"/>
                    <a:gd name="T26" fmla="*/ 10 w 1517"/>
                    <a:gd name="T27" fmla="*/ 0 h 1446"/>
                    <a:gd name="T28" fmla="*/ 407 w 1517"/>
                    <a:gd name="T29" fmla="*/ 80 h 1446"/>
                    <a:gd name="T30" fmla="*/ 407 w 1517"/>
                    <a:gd name="T31" fmla="*/ 80 h 1446"/>
                    <a:gd name="T32" fmla="*/ 411 w 1517"/>
                    <a:gd name="T33" fmla="*/ 82 h 1446"/>
                    <a:gd name="T34" fmla="*/ 415 w 1517"/>
                    <a:gd name="T35" fmla="*/ 84 h 1446"/>
                    <a:gd name="T36" fmla="*/ 417 w 1517"/>
                    <a:gd name="T37" fmla="*/ 89 h 1446"/>
                    <a:gd name="T38" fmla="*/ 417 w 1517"/>
                    <a:gd name="T39" fmla="*/ 93 h 1446"/>
                    <a:gd name="T40" fmla="*/ 411 w 1517"/>
                    <a:gd name="T41" fmla="*/ 391 h 1446"/>
                    <a:gd name="T42" fmla="*/ 411 w 1517"/>
                    <a:gd name="T43" fmla="*/ 391 h 1446"/>
                    <a:gd name="T44" fmla="*/ 410 w 1517"/>
                    <a:gd name="T45" fmla="*/ 396 h 1446"/>
                    <a:gd name="T46" fmla="*/ 407 w 1517"/>
                    <a:gd name="T47" fmla="*/ 398 h 1446"/>
                    <a:gd name="T48" fmla="*/ 407 w 1517"/>
                    <a:gd name="T49" fmla="*/ 398 h 1446"/>
                    <a:gd name="T50" fmla="*/ 409 w 1517"/>
                    <a:gd name="T51" fmla="*/ 396 h 1446"/>
                    <a:gd name="T52" fmla="*/ 409 w 1517"/>
                    <a:gd name="T53" fmla="*/ 392 h 1446"/>
                    <a:gd name="T54" fmla="*/ 409 w 1517"/>
                    <a:gd name="T55" fmla="*/ 392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5" name="Freeform 149"/>
                <p:cNvSpPr>
                  <a:spLocks/>
                </p:cNvSpPr>
                <p:nvPr/>
              </p:nvSpPr>
              <p:spPr bwMode="auto">
                <a:xfrm>
                  <a:off x="2413" y="1134"/>
                  <a:ext cx="1231" cy="1068"/>
                </a:xfrm>
                <a:custGeom>
                  <a:avLst/>
                  <a:gdLst>
                    <a:gd name="T0" fmla="*/ 0 w 1446"/>
                    <a:gd name="T1" fmla="*/ 263 h 1255"/>
                    <a:gd name="T2" fmla="*/ 0 w 1446"/>
                    <a:gd name="T3" fmla="*/ 263 h 1255"/>
                    <a:gd name="T4" fmla="*/ 3 w 1446"/>
                    <a:gd name="T5" fmla="*/ 268 h 1255"/>
                    <a:gd name="T6" fmla="*/ 3 w 1446"/>
                    <a:gd name="T7" fmla="*/ 271 h 1255"/>
                    <a:gd name="T8" fmla="*/ 7 w 1446"/>
                    <a:gd name="T9" fmla="*/ 275 h 1255"/>
                    <a:gd name="T10" fmla="*/ 10 w 1446"/>
                    <a:gd name="T11" fmla="*/ 275 h 1255"/>
                    <a:gd name="T12" fmla="*/ 383 w 1446"/>
                    <a:gd name="T13" fmla="*/ 346 h 1255"/>
                    <a:gd name="T14" fmla="*/ 383 w 1446"/>
                    <a:gd name="T15" fmla="*/ 346 h 1255"/>
                    <a:gd name="T16" fmla="*/ 387 w 1446"/>
                    <a:gd name="T17" fmla="*/ 346 h 1255"/>
                    <a:gd name="T18" fmla="*/ 391 w 1446"/>
                    <a:gd name="T19" fmla="*/ 344 h 1255"/>
                    <a:gd name="T20" fmla="*/ 392 w 1446"/>
                    <a:gd name="T21" fmla="*/ 340 h 1255"/>
                    <a:gd name="T22" fmla="*/ 392 w 1446"/>
                    <a:gd name="T23" fmla="*/ 337 h 1255"/>
                    <a:gd name="T24" fmla="*/ 398 w 1446"/>
                    <a:gd name="T25" fmla="*/ 85 h 1255"/>
                    <a:gd name="T26" fmla="*/ 398 w 1446"/>
                    <a:gd name="T27" fmla="*/ 85 h 1255"/>
                    <a:gd name="T28" fmla="*/ 398 w 1446"/>
                    <a:gd name="T29" fmla="*/ 80 h 1255"/>
                    <a:gd name="T30" fmla="*/ 397 w 1446"/>
                    <a:gd name="T31" fmla="*/ 77 h 1255"/>
                    <a:gd name="T32" fmla="*/ 392 w 1446"/>
                    <a:gd name="T33" fmla="*/ 76 h 1255"/>
                    <a:gd name="T34" fmla="*/ 389 w 1446"/>
                    <a:gd name="T35" fmla="*/ 72 h 1255"/>
                    <a:gd name="T36" fmla="*/ 28 w 1446"/>
                    <a:gd name="T37" fmla="*/ 0 h 1255"/>
                    <a:gd name="T38" fmla="*/ 28 w 1446"/>
                    <a:gd name="T39" fmla="*/ 0 h 1255"/>
                    <a:gd name="T40" fmla="*/ 22 w 1446"/>
                    <a:gd name="T41" fmla="*/ 0 h 1255"/>
                    <a:gd name="T42" fmla="*/ 19 w 1446"/>
                    <a:gd name="T43" fmla="*/ 3 h 1255"/>
                    <a:gd name="T44" fmla="*/ 17 w 1446"/>
                    <a:gd name="T45" fmla="*/ 5 h 1255"/>
                    <a:gd name="T46" fmla="*/ 17 w 1446"/>
                    <a:gd name="T47" fmla="*/ 8 h 1255"/>
                    <a:gd name="T48" fmla="*/ 0 w 1446"/>
                    <a:gd name="T49" fmla="*/ 263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6" name="Freeform 150"/>
                <p:cNvSpPr>
                  <a:spLocks/>
                </p:cNvSpPr>
                <p:nvPr/>
              </p:nvSpPr>
              <p:spPr bwMode="auto">
                <a:xfrm>
                  <a:off x="2431" y="1330"/>
                  <a:ext cx="1213" cy="718"/>
                </a:xfrm>
                <a:custGeom>
                  <a:avLst/>
                  <a:gdLst>
                    <a:gd name="T0" fmla="*/ 394 w 1424"/>
                    <a:gd name="T1" fmla="*/ 40 h 844"/>
                    <a:gd name="T2" fmla="*/ 394 w 1424"/>
                    <a:gd name="T3" fmla="*/ 22 h 844"/>
                    <a:gd name="T4" fmla="*/ 394 w 1424"/>
                    <a:gd name="T5" fmla="*/ 22 h 844"/>
                    <a:gd name="T6" fmla="*/ 394 w 1424"/>
                    <a:gd name="T7" fmla="*/ 17 h 844"/>
                    <a:gd name="T8" fmla="*/ 392 w 1424"/>
                    <a:gd name="T9" fmla="*/ 14 h 844"/>
                    <a:gd name="T10" fmla="*/ 389 w 1424"/>
                    <a:gd name="T11" fmla="*/ 12 h 844"/>
                    <a:gd name="T12" fmla="*/ 386 w 1424"/>
                    <a:gd name="T13" fmla="*/ 10 h 844"/>
                    <a:gd name="T14" fmla="*/ 336 w 1424"/>
                    <a:gd name="T15" fmla="*/ 0 h 844"/>
                    <a:gd name="T16" fmla="*/ 336 w 1424"/>
                    <a:gd name="T17" fmla="*/ 0 h 844"/>
                    <a:gd name="T18" fmla="*/ 293 w 1424"/>
                    <a:gd name="T19" fmla="*/ 22 h 844"/>
                    <a:gd name="T20" fmla="*/ 252 w 1424"/>
                    <a:gd name="T21" fmla="*/ 47 h 844"/>
                    <a:gd name="T22" fmla="*/ 210 w 1424"/>
                    <a:gd name="T23" fmla="*/ 72 h 844"/>
                    <a:gd name="T24" fmla="*/ 169 w 1424"/>
                    <a:gd name="T25" fmla="*/ 98 h 844"/>
                    <a:gd name="T26" fmla="*/ 84 w 1424"/>
                    <a:gd name="T27" fmla="*/ 153 h 844"/>
                    <a:gd name="T28" fmla="*/ 0 w 1424"/>
                    <a:gd name="T29" fmla="*/ 210 h 844"/>
                    <a:gd name="T30" fmla="*/ 0 w 1424"/>
                    <a:gd name="T31" fmla="*/ 210 h 844"/>
                    <a:gd name="T32" fmla="*/ 3 w 1424"/>
                    <a:gd name="T33" fmla="*/ 211 h 844"/>
                    <a:gd name="T34" fmla="*/ 118 w 1424"/>
                    <a:gd name="T35" fmla="*/ 231 h 844"/>
                    <a:gd name="T36" fmla="*/ 118 w 1424"/>
                    <a:gd name="T37" fmla="*/ 231 h 844"/>
                    <a:gd name="T38" fmla="*/ 166 w 1424"/>
                    <a:gd name="T39" fmla="*/ 197 h 844"/>
                    <a:gd name="T40" fmla="*/ 216 w 1424"/>
                    <a:gd name="T41" fmla="*/ 162 h 844"/>
                    <a:gd name="T42" fmla="*/ 216 w 1424"/>
                    <a:gd name="T43" fmla="*/ 162 h 844"/>
                    <a:gd name="T44" fmla="*/ 261 w 1424"/>
                    <a:gd name="T45" fmla="*/ 128 h 844"/>
                    <a:gd name="T46" fmla="*/ 304 w 1424"/>
                    <a:gd name="T47" fmla="*/ 97 h 844"/>
                    <a:gd name="T48" fmla="*/ 350 w 1424"/>
                    <a:gd name="T49" fmla="*/ 68 h 844"/>
                    <a:gd name="T50" fmla="*/ 394 w 1424"/>
                    <a:gd name="T51" fmla="*/ 40 h 844"/>
                    <a:gd name="T52" fmla="*/ 394 w 1424"/>
                    <a:gd name="T53" fmla="*/ 40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7" name="Freeform 151"/>
                <p:cNvSpPr>
                  <a:spLocks/>
                </p:cNvSpPr>
                <p:nvPr/>
              </p:nvSpPr>
              <p:spPr bwMode="auto">
                <a:xfrm>
                  <a:off x="3112" y="1785"/>
                  <a:ext cx="524" cy="357"/>
                </a:xfrm>
                <a:custGeom>
                  <a:avLst/>
                  <a:gdLst>
                    <a:gd name="T0" fmla="*/ 170 w 615"/>
                    <a:gd name="T1" fmla="*/ 37 h 420"/>
                    <a:gd name="T2" fmla="*/ 170 w 615"/>
                    <a:gd name="T3" fmla="*/ 0 h 420"/>
                    <a:gd name="T4" fmla="*/ 170 w 615"/>
                    <a:gd name="T5" fmla="*/ 0 h 420"/>
                    <a:gd name="T6" fmla="*/ 128 w 615"/>
                    <a:gd name="T7" fmla="*/ 24 h 420"/>
                    <a:gd name="T8" fmla="*/ 85 w 615"/>
                    <a:gd name="T9" fmla="*/ 49 h 420"/>
                    <a:gd name="T10" fmla="*/ 42 w 615"/>
                    <a:gd name="T11" fmla="*/ 76 h 420"/>
                    <a:gd name="T12" fmla="*/ 0 w 615"/>
                    <a:gd name="T13" fmla="*/ 105 h 420"/>
                    <a:gd name="T14" fmla="*/ 58 w 615"/>
                    <a:gd name="T15" fmla="*/ 114 h 420"/>
                    <a:gd name="T16" fmla="*/ 58 w 615"/>
                    <a:gd name="T17" fmla="*/ 114 h 420"/>
                    <a:gd name="T18" fmla="*/ 115 w 615"/>
                    <a:gd name="T19" fmla="*/ 75 h 420"/>
                    <a:gd name="T20" fmla="*/ 115 w 615"/>
                    <a:gd name="T21" fmla="*/ 75 h 420"/>
                    <a:gd name="T22" fmla="*/ 142 w 615"/>
                    <a:gd name="T23" fmla="*/ 55 h 420"/>
                    <a:gd name="T24" fmla="*/ 170 w 615"/>
                    <a:gd name="T25" fmla="*/ 37 h 420"/>
                    <a:gd name="T26" fmla="*/ 170 w 615"/>
                    <a:gd name="T27" fmla="*/ 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8" name="Freeform 152"/>
                <p:cNvSpPr>
                  <a:spLocks/>
                </p:cNvSpPr>
                <p:nvPr/>
              </p:nvSpPr>
              <p:spPr bwMode="auto">
                <a:xfrm>
                  <a:off x="2413" y="1134"/>
                  <a:ext cx="1208" cy="1068"/>
                </a:xfrm>
                <a:custGeom>
                  <a:avLst/>
                  <a:gdLst>
                    <a:gd name="T0" fmla="*/ 24 w 1419"/>
                    <a:gd name="T1" fmla="*/ 0 h 1255"/>
                    <a:gd name="T2" fmla="*/ 24 w 1419"/>
                    <a:gd name="T3" fmla="*/ 0 h 1255"/>
                    <a:gd name="T4" fmla="*/ 22 w 1419"/>
                    <a:gd name="T5" fmla="*/ 5 h 1255"/>
                    <a:gd name="T6" fmla="*/ 7 w 1419"/>
                    <a:gd name="T7" fmla="*/ 259 h 1255"/>
                    <a:gd name="T8" fmla="*/ 7 w 1419"/>
                    <a:gd name="T9" fmla="*/ 259 h 1255"/>
                    <a:gd name="T10" fmla="*/ 8 w 1419"/>
                    <a:gd name="T11" fmla="*/ 264 h 1255"/>
                    <a:gd name="T12" fmla="*/ 10 w 1419"/>
                    <a:gd name="T13" fmla="*/ 268 h 1255"/>
                    <a:gd name="T14" fmla="*/ 12 w 1419"/>
                    <a:gd name="T15" fmla="*/ 270 h 1255"/>
                    <a:gd name="T16" fmla="*/ 17 w 1419"/>
                    <a:gd name="T17" fmla="*/ 271 h 1255"/>
                    <a:gd name="T18" fmla="*/ 389 w 1419"/>
                    <a:gd name="T19" fmla="*/ 342 h 1255"/>
                    <a:gd name="T20" fmla="*/ 389 w 1419"/>
                    <a:gd name="T21" fmla="*/ 342 h 1255"/>
                    <a:gd name="T22" fmla="*/ 392 w 1419"/>
                    <a:gd name="T23" fmla="*/ 342 h 1255"/>
                    <a:gd name="T24" fmla="*/ 392 w 1419"/>
                    <a:gd name="T25" fmla="*/ 342 h 1255"/>
                    <a:gd name="T26" fmla="*/ 391 w 1419"/>
                    <a:gd name="T27" fmla="*/ 343 h 1255"/>
                    <a:gd name="T28" fmla="*/ 387 w 1419"/>
                    <a:gd name="T29" fmla="*/ 344 h 1255"/>
                    <a:gd name="T30" fmla="*/ 386 w 1419"/>
                    <a:gd name="T31" fmla="*/ 346 h 1255"/>
                    <a:gd name="T32" fmla="*/ 383 w 1419"/>
                    <a:gd name="T33" fmla="*/ 346 h 1255"/>
                    <a:gd name="T34" fmla="*/ 10 w 1419"/>
                    <a:gd name="T35" fmla="*/ 275 h 1255"/>
                    <a:gd name="T36" fmla="*/ 10 w 1419"/>
                    <a:gd name="T37" fmla="*/ 275 h 1255"/>
                    <a:gd name="T38" fmla="*/ 7 w 1419"/>
                    <a:gd name="T39" fmla="*/ 275 h 1255"/>
                    <a:gd name="T40" fmla="*/ 3 w 1419"/>
                    <a:gd name="T41" fmla="*/ 271 h 1255"/>
                    <a:gd name="T42" fmla="*/ 3 w 1419"/>
                    <a:gd name="T43" fmla="*/ 268 h 1255"/>
                    <a:gd name="T44" fmla="*/ 0 w 1419"/>
                    <a:gd name="T45" fmla="*/ 263 h 1255"/>
                    <a:gd name="T46" fmla="*/ 17 w 1419"/>
                    <a:gd name="T47" fmla="*/ 8 h 1255"/>
                    <a:gd name="T48" fmla="*/ 17 w 1419"/>
                    <a:gd name="T49" fmla="*/ 8 h 1255"/>
                    <a:gd name="T50" fmla="*/ 17 w 1419"/>
                    <a:gd name="T51" fmla="*/ 5 h 1255"/>
                    <a:gd name="T52" fmla="*/ 19 w 1419"/>
                    <a:gd name="T53" fmla="*/ 3 h 1255"/>
                    <a:gd name="T54" fmla="*/ 22 w 1419"/>
                    <a:gd name="T55" fmla="*/ 3 h 1255"/>
                    <a:gd name="T56" fmla="*/ 24 w 1419"/>
                    <a:gd name="T57" fmla="*/ 0 h 1255"/>
                    <a:gd name="T58" fmla="*/ 24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9" name="Freeform 153"/>
                <p:cNvSpPr>
                  <a:spLocks/>
                </p:cNvSpPr>
                <p:nvPr/>
              </p:nvSpPr>
              <p:spPr bwMode="auto">
                <a:xfrm>
                  <a:off x="2469" y="1134"/>
                  <a:ext cx="1175" cy="1068"/>
                </a:xfrm>
                <a:custGeom>
                  <a:avLst/>
                  <a:gdLst>
                    <a:gd name="T0" fmla="*/ 370 w 1380"/>
                    <a:gd name="T1" fmla="*/ 342 h 1255"/>
                    <a:gd name="T2" fmla="*/ 376 w 1380"/>
                    <a:gd name="T3" fmla="*/ 89 h 1255"/>
                    <a:gd name="T4" fmla="*/ 376 w 1380"/>
                    <a:gd name="T5" fmla="*/ 89 h 1255"/>
                    <a:gd name="T6" fmla="*/ 375 w 1380"/>
                    <a:gd name="T7" fmla="*/ 84 h 1255"/>
                    <a:gd name="T8" fmla="*/ 373 w 1380"/>
                    <a:gd name="T9" fmla="*/ 81 h 1255"/>
                    <a:gd name="T10" fmla="*/ 370 w 1380"/>
                    <a:gd name="T11" fmla="*/ 80 h 1255"/>
                    <a:gd name="T12" fmla="*/ 366 w 1380"/>
                    <a:gd name="T13" fmla="*/ 77 h 1255"/>
                    <a:gd name="T14" fmla="*/ 3 w 1380"/>
                    <a:gd name="T15" fmla="*/ 3 h 1255"/>
                    <a:gd name="T16" fmla="*/ 3 w 1380"/>
                    <a:gd name="T17" fmla="*/ 3 h 1255"/>
                    <a:gd name="T18" fmla="*/ 0 w 1380"/>
                    <a:gd name="T19" fmla="*/ 5 h 1255"/>
                    <a:gd name="T20" fmla="*/ 0 w 1380"/>
                    <a:gd name="T21" fmla="*/ 5 h 1255"/>
                    <a:gd name="T22" fmla="*/ 3 w 1380"/>
                    <a:gd name="T23" fmla="*/ 3 h 1255"/>
                    <a:gd name="T24" fmla="*/ 3 w 1380"/>
                    <a:gd name="T25" fmla="*/ 3 h 1255"/>
                    <a:gd name="T26" fmla="*/ 7 w 1380"/>
                    <a:gd name="T27" fmla="*/ 0 h 1255"/>
                    <a:gd name="T28" fmla="*/ 10 w 1380"/>
                    <a:gd name="T29" fmla="*/ 0 h 1255"/>
                    <a:gd name="T30" fmla="*/ 372 w 1380"/>
                    <a:gd name="T31" fmla="*/ 72 h 1255"/>
                    <a:gd name="T32" fmla="*/ 372 w 1380"/>
                    <a:gd name="T33" fmla="*/ 72 h 1255"/>
                    <a:gd name="T34" fmla="*/ 375 w 1380"/>
                    <a:gd name="T35" fmla="*/ 76 h 1255"/>
                    <a:gd name="T36" fmla="*/ 378 w 1380"/>
                    <a:gd name="T37" fmla="*/ 77 h 1255"/>
                    <a:gd name="T38" fmla="*/ 381 w 1380"/>
                    <a:gd name="T39" fmla="*/ 80 h 1255"/>
                    <a:gd name="T40" fmla="*/ 381 w 1380"/>
                    <a:gd name="T41" fmla="*/ 85 h 1255"/>
                    <a:gd name="T42" fmla="*/ 375 w 1380"/>
                    <a:gd name="T43" fmla="*/ 337 h 1255"/>
                    <a:gd name="T44" fmla="*/ 375 w 1380"/>
                    <a:gd name="T45" fmla="*/ 337 h 1255"/>
                    <a:gd name="T46" fmla="*/ 375 w 1380"/>
                    <a:gd name="T47" fmla="*/ 340 h 1255"/>
                    <a:gd name="T48" fmla="*/ 373 w 1380"/>
                    <a:gd name="T49" fmla="*/ 342 h 1255"/>
                    <a:gd name="T50" fmla="*/ 372 w 1380"/>
                    <a:gd name="T51" fmla="*/ 344 h 1255"/>
                    <a:gd name="T52" fmla="*/ 369 w 1380"/>
                    <a:gd name="T53" fmla="*/ 346 h 1255"/>
                    <a:gd name="T54" fmla="*/ 369 w 1380"/>
                    <a:gd name="T55" fmla="*/ 346 h 1255"/>
                    <a:gd name="T56" fmla="*/ 370 w 1380"/>
                    <a:gd name="T57" fmla="*/ 342 h 1255"/>
                    <a:gd name="T58" fmla="*/ 370 w 1380"/>
                    <a:gd name="T59" fmla="*/ 3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2339" name="Text Box 154"/>
              <p:cNvSpPr txBox="1">
                <a:spLocks noChangeArrowheads="1"/>
              </p:cNvSpPr>
              <p:nvPr/>
            </p:nvSpPr>
            <p:spPr bwMode="auto">
              <a:xfrm>
                <a:off x="1922" y="2013"/>
                <a:ext cx="53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a:solidFill>
                      <a:schemeClr val="bg1"/>
                    </a:solidFill>
                  </a:rPr>
                  <a:t>screen</a:t>
                </a:r>
              </a:p>
            </p:txBody>
          </p:sp>
        </p:grpSp>
        <p:sp>
          <p:nvSpPr>
            <p:cNvPr id="12337" name="Line 155"/>
            <p:cNvSpPr>
              <a:spLocks noChangeShapeType="1"/>
            </p:cNvSpPr>
            <p:nvPr/>
          </p:nvSpPr>
          <p:spPr bwMode="auto">
            <a:xfrm>
              <a:off x="2340" y="1794"/>
              <a:ext cx="324" cy="1"/>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2300" name="Line 157"/>
          <p:cNvSpPr>
            <a:spLocks noChangeShapeType="1"/>
          </p:cNvSpPr>
          <p:nvPr/>
        </p:nvSpPr>
        <p:spPr bwMode="auto">
          <a:xfrm>
            <a:off x="3929063" y="2976563"/>
            <a:ext cx="1487487" cy="0"/>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301" name="Line 158"/>
          <p:cNvSpPr>
            <a:spLocks noChangeShapeType="1"/>
          </p:cNvSpPr>
          <p:nvPr/>
        </p:nvSpPr>
        <p:spPr bwMode="auto">
          <a:xfrm flipV="1">
            <a:off x="3821113" y="3317875"/>
            <a:ext cx="1604962" cy="381000"/>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2302" name="Group 159"/>
          <p:cNvGrpSpPr>
            <a:grpSpLocks/>
          </p:cNvGrpSpPr>
          <p:nvPr/>
        </p:nvGrpSpPr>
        <p:grpSpPr bwMode="auto">
          <a:xfrm>
            <a:off x="5502275" y="2089150"/>
            <a:ext cx="2749550" cy="635000"/>
            <a:chOff x="1217" y="1611"/>
            <a:chExt cx="1991" cy="460"/>
          </a:xfrm>
        </p:grpSpPr>
        <p:sp>
          <p:nvSpPr>
            <p:cNvPr id="12320" name="Text Box 160"/>
            <p:cNvSpPr txBox="1">
              <a:spLocks noChangeArrowheads="1"/>
            </p:cNvSpPr>
            <p:nvPr/>
          </p:nvSpPr>
          <p:spPr bwMode="auto">
            <a:xfrm>
              <a:off x="1217" y="1695"/>
              <a:ext cx="1127" cy="178"/>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b="0">
                  <a:solidFill>
                    <a:schemeClr val="bg1"/>
                  </a:solidFill>
                </a:rPr>
                <a:t>JobWizardStep</a:t>
              </a:r>
            </a:p>
          </p:txBody>
        </p:sp>
        <p:grpSp>
          <p:nvGrpSpPr>
            <p:cNvPr id="12321" name="Group 161"/>
            <p:cNvGrpSpPr>
              <a:grpSpLocks/>
            </p:cNvGrpSpPr>
            <p:nvPr/>
          </p:nvGrpSpPr>
          <p:grpSpPr bwMode="auto">
            <a:xfrm>
              <a:off x="2677" y="1611"/>
              <a:ext cx="531" cy="460"/>
              <a:chOff x="1922" y="1884"/>
              <a:chExt cx="531" cy="460"/>
            </a:xfrm>
          </p:grpSpPr>
          <p:grpSp>
            <p:nvGrpSpPr>
              <p:cNvPr id="12323" name="Group 162"/>
              <p:cNvGrpSpPr>
                <a:grpSpLocks/>
              </p:cNvGrpSpPr>
              <p:nvPr/>
            </p:nvGrpSpPr>
            <p:grpSpPr bwMode="auto">
              <a:xfrm>
                <a:off x="1927" y="1884"/>
                <a:ext cx="499" cy="460"/>
                <a:chOff x="2307" y="1036"/>
                <a:chExt cx="1397" cy="1290"/>
              </a:xfrm>
            </p:grpSpPr>
            <p:sp>
              <p:nvSpPr>
                <p:cNvPr id="12325" name="Freeform 163"/>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26" name="Rectangle 164"/>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327" name="Freeform 165"/>
                <p:cNvSpPr>
                  <a:spLocks/>
                </p:cNvSpPr>
                <p:nvPr/>
              </p:nvSpPr>
              <p:spPr bwMode="auto">
                <a:xfrm>
                  <a:off x="2307" y="1073"/>
                  <a:ext cx="1363" cy="1253"/>
                </a:xfrm>
                <a:custGeom>
                  <a:avLst/>
                  <a:gdLst>
                    <a:gd name="T0" fmla="*/ 0 w 1601"/>
                    <a:gd name="T1" fmla="*/ 311 h 1472"/>
                    <a:gd name="T2" fmla="*/ 0 w 1601"/>
                    <a:gd name="T3" fmla="*/ 311 h 1472"/>
                    <a:gd name="T4" fmla="*/ 0 w 1601"/>
                    <a:gd name="T5" fmla="*/ 316 h 1472"/>
                    <a:gd name="T6" fmla="*/ 3 w 1601"/>
                    <a:gd name="T7" fmla="*/ 321 h 1472"/>
                    <a:gd name="T8" fmla="*/ 3 w 1601"/>
                    <a:gd name="T9" fmla="*/ 326 h 1472"/>
                    <a:gd name="T10" fmla="*/ 5 w 1601"/>
                    <a:gd name="T11" fmla="*/ 328 h 1472"/>
                    <a:gd name="T12" fmla="*/ 8 w 1601"/>
                    <a:gd name="T13" fmla="*/ 329 h 1472"/>
                    <a:gd name="T14" fmla="*/ 420 w 1601"/>
                    <a:gd name="T15" fmla="*/ 406 h 1472"/>
                    <a:gd name="T16" fmla="*/ 420 w 1601"/>
                    <a:gd name="T17" fmla="*/ 406 h 1472"/>
                    <a:gd name="T18" fmla="*/ 424 w 1601"/>
                    <a:gd name="T19" fmla="*/ 406 h 1472"/>
                    <a:gd name="T20" fmla="*/ 430 w 1601"/>
                    <a:gd name="T21" fmla="*/ 404 h 1472"/>
                    <a:gd name="T22" fmla="*/ 439 w 1601"/>
                    <a:gd name="T23" fmla="*/ 398 h 1472"/>
                    <a:gd name="T24" fmla="*/ 439 w 1601"/>
                    <a:gd name="T25" fmla="*/ 398 h 1472"/>
                    <a:gd name="T26" fmla="*/ 439 w 1601"/>
                    <a:gd name="T27" fmla="*/ 397 h 1472"/>
                    <a:gd name="T28" fmla="*/ 438 w 1601"/>
                    <a:gd name="T29" fmla="*/ 396 h 1472"/>
                    <a:gd name="T30" fmla="*/ 436 w 1601"/>
                    <a:gd name="T31" fmla="*/ 395 h 1472"/>
                    <a:gd name="T32" fmla="*/ 434 w 1601"/>
                    <a:gd name="T33" fmla="*/ 392 h 1472"/>
                    <a:gd name="T34" fmla="*/ 442 w 1601"/>
                    <a:gd name="T35" fmla="*/ 95 h 1472"/>
                    <a:gd name="T36" fmla="*/ 442 w 1601"/>
                    <a:gd name="T37" fmla="*/ 95 h 1472"/>
                    <a:gd name="T38" fmla="*/ 441 w 1601"/>
                    <a:gd name="T39" fmla="*/ 90 h 1472"/>
                    <a:gd name="T40" fmla="*/ 438 w 1601"/>
                    <a:gd name="T41" fmla="*/ 86 h 1472"/>
                    <a:gd name="T42" fmla="*/ 434 w 1601"/>
                    <a:gd name="T43" fmla="*/ 84 h 1472"/>
                    <a:gd name="T44" fmla="*/ 431 w 1601"/>
                    <a:gd name="T45" fmla="*/ 82 h 1472"/>
                    <a:gd name="T46" fmla="*/ 42 w 1601"/>
                    <a:gd name="T47" fmla="*/ 0 h 1472"/>
                    <a:gd name="T48" fmla="*/ 30 w 1601"/>
                    <a:gd name="T49" fmla="*/ 3 h 1472"/>
                    <a:gd name="T50" fmla="*/ 30 w 1601"/>
                    <a:gd name="T51" fmla="*/ 3 h 1472"/>
                    <a:gd name="T52" fmla="*/ 26 w 1601"/>
                    <a:gd name="T53" fmla="*/ 3 h 1472"/>
                    <a:gd name="T54" fmla="*/ 22 w 1601"/>
                    <a:gd name="T55" fmla="*/ 3 h 1472"/>
                    <a:gd name="T56" fmla="*/ 20 w 1601"/>
                    <a:gd name="T57" fmla="*/ 8 h 1472"/>
                    <a:gd name="T58" fmla="*/ 19 w 1601"/>
                    <a:gd name="T59" fmla="*/ 11 h 1472"/>
                    <a:gd name="T60" fmla="*/ 0 w 1601"/>
                    <a:gd name="T61" fmla="*/ 311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28" name="Freeform 166"/>
                <p:cNvSpPr>
                  <a:spLocks/>
                </p:cNvSpPr>
                <p:nvPr/>
              </p:nvSpPr>
              <p:spPr bwMode="auto">
                <a:xfrm>
                  <a:off x="2344" y="1073"/>
                  <a:ext cx="1360" cy="1231"/>
                </a:xfrm>
                <a:custGeom>
                  <a:avLst/>
                  <a:gdLst>
                    <a:gd name="T0" fmla="*/ 0 w 1597"/>
                    <a:gd name="T1" fmla="*/ 307 h 1446"/>
                    <a:gd name="T2" fmla="*/ 0 w 1597"/>
                    <a:gd name="T3" fmla="*/ 307 h 1446"/>
                    <a:gd name="T4" fmla="*/ 3 w 1597"/>
                    <a:gd name="T5" fmla="*/ 313 h 1446"/>
                    <a:gd name="T6" fmla="*/ 3 w 1597"/>
                    <a:gd name="T7" fmla="*/ 318 h 1446"/>
                    <a:gd name="T8" fmla="*/ 7 w 1597"/>
                    <a:gd name="T9" fmla="*/ 319 h 1446"/>
                    <a:gd name="T10" fmla="*/ 11 w 1597"/>
                    <a:gd name="T11" fmla="*/ 322 h 1446"/>
                    <a:gd name="T12" fmla="*/ 424 w 1597"/>
                    <a:gd name="T13" fmla="*/ 398 h 1446"/>
                    <a:gd name="T14" fmla="*/ 424 w 1597"/>
                    <a:gd name="T15" fmla="*/ 398 h 1446"/>
                    <a:gd name="T16" fmla="*/ 428 w 1597"/>
                    <a:gd name="T17" fmla="*/ 398 h 1446"/>
                    <a:gd name="T18" fmla="*/ 432 w 1597"/>
                    <a:gd name="T19" fmla="*/ 398 h 1446"/>
                    <a:gd name="T20" fmla="*/ 434 w 1597"/>
                    <a:gd name="T21" fmla="*/ 393 h 1446"/>
                    <a:gd name="T22" fmla="*/ 436 w 1597"/>
                    <a:gd name="T23" fmla="*/ 391 h 1446"/>
                    <a:gd name="T24" fmla="*/ 442 w 1597"/>
                    <a:gd name="T25" fmla="*/ 93 h 1446"/>
                    <a:gd name="T26" fmla="*/ 442 w 1597"/>
                    <a:gd name="T27" fmla="*/ 93 h 1446"/>
                    <a:gd name="T28" fmla="*/ 442 w 1597"/>
                    <a:gd name="T29" fmla="*/ 89 h 1446"/>
                    <a:gd name="T30" fmla="*/ 439 w 1597"/>
                    <a:gd name="T31" fmla="*/ 84 h 1446"/>
                    <a:gd name="T32" fmla="*/ 436 w 1597"/>
                    <a:gd name="T33" fmla="*/ 82 h 1446"/>
                    <a:gd name="T34" fmla="*/ 431 w 1597"/>
                    <a:gd name="T35" fmla="*/ 80 h 1446"/>
                    <a:gd name="T36" fmla="*/ 32 w 1597"/>
                    <a:gd name="T37" fmla="*/ 0 h 1446"/>
                    <a:gd name="T38" fmla="*/ 32 w 1597"/>
                    <a:gd name="T39" fmla="*/ 0 h 1446"/>
                    <a:gd name="T40" fmla="*/ 27 w 1597"/>
                    <a:gd name="T41" fmla="*/ 0 h 1446"/>
                    <a:gd name="T42" fmla="*/ 23 w 1597"/>
                    <a:gd name="T43" fmla="*/ 3 h 1446"/>
                    <a:gd name="T44" fmla="*/ 21 w 1597"/>
                    <a:gd name="T45" fmla="*/ 3 h 1446"/>
                    <a:gd name="T46" fmla="*/ 20 w 1597"/>
                    <a:gd name="T47" fmla="*/ 9 h 1446"/>
                    <a:gd name="T48" fmla="*/ 0 w 1597"/>
                    <a:gd name="T49" fmla="*/ 307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29" name="Freeform 167"/>
                <p:cNvSpPr>
                  <a:spLocks/>
                </p:cNvSpPr>
                <p:nvPr/>
              </p:nvSpPr>
              <p:spPr bwMode="auto">
                <a:xfrm>
                  <a:off x="2413" y="1073"/>
                  <a:ext cx="1291" cy="1231"/>
                </a:xfrm>
                <a:custGeom>
                  <a:avLst/>
                  <a:gdLst>
                    <a:gd name="T0" fmla="*/ 409 w 1517"/>
                    <a:gd name="T1" fmla="*/ 392 h 1446"/>
                    <a:gd name="T2" fmla="*/ 415 w 1517"/>
                    <a:gd name="T3" fmla="*/ 95 h 1446"/>
                    <a:gd name="T4" fmla="*/ 415 w 1517"/>
                    <a:gd name="T5" fmla="*/ 95 h 1446"/>
                    <a:gd name="T6" fmla="*/ 415 w 1517"/>
                    <a:gd name="T7" fmla="*/ 90 h 1446"/>
                    <a:gd name="T8" fmla="*/ 412 w 1517"/>
                    <a:gd name="T9" fmla="*/ 86 h 1446"/>
                    <a:gd name="T10" fmla="*/ 409 w 1517"/>
                    <a:gd name="T11" fmla="*/ 83 h 1446"/>
                    <a:gd name="T12" fmla="*/ 403 w 1517"/>
                    <a:gd name="T13" fmla="*/ 82 h 1446"/>
                    <a:gd name="T14" fmla="*/ 8 w 1517"/>
                    <a:gd name="T15" fmla="*/ 3 h 1446"/>
                    <a:gd name="T16" fmla="*/ 8 w 1517"/>
                    <a:gd name="T17" fmla="*/ 3 h 1446"/>
                    <a:gd name="T18" fmla="*/ 3 w 1517"/>
                    <a:gd name="T19" fmla="*/ 3 h 1446"/>
                    <a:gd name="T20" fmla="*/ 0 w 1517"/>
                    <a:gd name="T21" fmla="*/ 3 h 1446"/>
                    <a:gd name="T22" fmla="*/ 0 w 1517"/>
                    <a:gd name="T23" fmla="*/ 3 h 1446"/>
                    <a:gd name="T24" fmla="*/ 5 w 1517"/>
                    <a:gd name="T25" fmla="*/ 0 h 1446"/>
                    <a:gd name="T26" fmla="*/ 10 w 1517"/>
                    <a:gd name="T27" fmla="*/ 0 h 1446"/>
                    <a:gd name="T28" fmla="*/ 407 w 1517"/>
                    <a:gd name="T29" fmla="*/ 80 h 1446"/>
                    <a:gd name="T30" fmla="*/ 407 w 1517"/>
                    <a:gd name="T31" fmla="*/ 80 h 1446"/>
                    <a:gd name="T32" fmla="*/ 411 w 1517"/>
                    <a:gd name="T33" fmla="*/ 82 h 1446"/>
                    <a:gd name="T34" fmla="*/ 415 w 1517"/>
                    <a:gd name="T35" fmla="*/ 84 h 1446"/>
                    <a:gd name="T36" fmla="*/ 417 w 1517"/>
                    <a:gd name="T37" fmla="*/ 89 h 1446"/>
                    <a:gd name="T38" fmla="*/ 417 w 1517"/>
                    <a:gd name="T39" fmla="*/ 93 h 1446"/>
                    <a:gd name="T40" fmla="*/ 411 w 1517"/>
                    <a:gd name="T41" fmla="*/ 391 h 1446"/>
                    <a:gd name="T42" fmla="*/ 411 w 1517"/>
                    <a:gd name="T43" fmla="*/ 391 h 1446"/>
                    <a:gd name="T44" fmla="*/ 410 w 1517"/>
                    <a:gd name="T45" fmla="*/ 396 h 1446"/>
                    <a:gd name="T46" fmla="*/ 407 w 1517"/>
                    <a:gd name="T47" fmla="*/ 398 h 1446"/>
                    <a:gd name="T48" fmla="*/ 407 w 1517"/>
                    <a:gd name="T49" fmla="*/ 398 h 1446"/>
                    <a:gd name="T50" fmla="*/ 409 w 1517"/>
                    <a:gd name="T51" fmla="*/ 396 h 1446"/>
                    <a:gd name="T52" fmla="*/ 409 w 1517"/>
                    <a:gd name="T53" fmla="*/ 392 h 1446"/>
                    <a:gd name="T54" fmla="*/ 409 w 1517"/>
                    <a:gd name="T55" fmla="*/ 392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30" name="Freeform 168"/>
                <p:cNvSpPr>
                  <a:spLocks/>
                </p:cNvSpPr>
                <p:nvPr/>
              </p:nvSpPr>
              <p:spPr bwMode="auto">
                <a:xfrm>
                  <a:off x="2413" y="1134"/>
                  <a:ext cx="1231" cy="1068"/>
                </a:xfrm>
                <a:custGeom>
                  <a:avLst/>
                  <a:gdLst>
                    <a:gd name="T0" fmla="*/ 0 w 1446"/>
                    <a:gd name="T1" fmla="*/ 263 h 1255"/>
                    <a:gd name="T2" fmla="*/ 0 w 1446"/>
                    <a:gd name="T3" fmla="*/ 263 h 1255"/>
                    <a:gd name="T4" fmla="*/ 3 w 1446"/>
                    <a:gd name="T5" fmla="*/ 268 h 1255"/>
                    <a:gd name="T6" fmla="*/ 3 w 1446"/>
                    <a:gd name="T7" fmla="*/ 271 h 1255"/>
                    <a:gd name="T8" fmla="*/ 7 w 1446"/>
                    <a:gd name="T9" fmla="*/ 275 h 1255"/>
                    <a:gd name="T10" fmla="*/ 10 w 1446"/>
                    <a:gd name="T11" fmla="*/ 275 h 1255"/>
                    <a:gd name="T12" fmla="*/ 383 w 1446"/>
                    <a:gd name="T13" fmla="*/ 346 h 1255"/>
                    <a:gd name="T14" fmla="*/ 383 w 1446"/>
                    <a:gd name="T15" fmla="*/ 346 h 1255"/>
                    <a:gd name="T16" fmla="*/ 387 w 1446"/>
                    <a:gd name="T17" fmla="*/ 346 h 1255"/>
                    <a:gd name="T18" fmla="*/ 391 w 1446"/>
                    <a:gd name="T19" fmla="*/ 344 h 1255"/>
                    <a:gd name="T20" fmla="*/ 392 w 1446"/>
                    <a:gd name="T21" fmla="*/ 340 h 1255"/>
                    <a:gd name="T22" fmla="*/ 392 w 1446"/>
                    <a:gd name="T23" fmla="*/ 337 h 1255"/>
                    <a:gd name="T24" fmla="*/ 398 w 1446"/>
                    <a:gd name="T25" fmla="*/ 85 h 1255"/>
                    <a:gd name="T26" fmla="*/ 398 w 1446"/>
                    <a:gd name="T27" fmla="*/ 85 h 1255"/>
                    <a:gd name="T28" fmla="*/ 398 w 1446"/>
                    <a:gd name="T29" fmla="*/ 80 h 1255"/>
                    <a:gd name="T30" fmla="*/ 397 w 1446"/>
                    <a:gd name="T31" fmla="*/ 77 h 1255"/>
                    <a:gd name="T32" fmla="*/ 392 w 1446"/>
                    <a:gd name="T33" fmla="*/ 76 h 1255"/>
                    <a:gd name="T34" fmla="*/ 389 w 1446"/>
                    <a:gd name="T35" fmla="*/ 72 h 1255"/>
                    <a:gd name="T36" fmla="*/ 28 w 1446"/>
                    <a:gd name="T37" fmla="*/ 0 h 1255"/>
                    <a:gd name="T38" fmla="*/ 28 w 1446"/>
                    <a:gd name="T39" fmla="*/ 0 h 1255"/>
                    <a:gd name="T40" fmla="*/ 22 w 1446"/>
                    <a:gd name="T41" fmla="*/ 0 h 1255"/>
                    <a:gd name="T42" fmla="*/ 19 w 1446"/>
                    <a:gd name="T43" fmla="*/ 3 h 1255"/>
                    <a:gd name="T44" fmla="*/ 17 w 1446"/>
                    <a:gd name="T45" fmla="*/ 5 h 1255"/>
                    <a:gd name="T46" fmla="*/ 17 w 1446"/>
                    <a:gd name="T47" fmla="*/ 8 h 1255"/>
                    <a:gd name="T48" fmla="*/ 0 w 1446"/>
                    <a:gd name="T49" fmla="*/ 263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31" name="Freeform 169"/>
                <p:cNvSpPr>
                  <a:spLocks/>
                </p:cNvSpPr>
                <p:nvPr/>
              </p:nvSpPr>
              <p:spPr bwMode="auto">
                <a:xfrm>
                  <a:off x="2431" y="1330"/>
                  <a:ext cx="1213" cy="718"/>
                </a:xfrm>
                <a:custGeom>
                  <a:avLst/>
                  <a:gdLst>
                    <a:gd name="T0" fmla="*/ 394 w 1424"/>
                    <a:gd name="T1" fmla="*/ 40 h 844"/>
                    <a:gd name="T2" fmla="*/ 394 w 1424"/>
                    <a:gd name="T3" fmla="*/ 22 h 844"/>
                    <a:gd name="T4" fmla="*/ 394 w 1424"/>
                    <a:gd name="T5" fmla="*/ 22 h 844"/>
                    <a:gd name="T6" fmla="*/ 394 w 1424"/>
                    <a:gd name="T7" fmla="*/ 17 h 844"/>
                    <a:gd name="T8" fmla="*/ 392 w 1424"/>
                    <a:gd name="T9" fmla="*/ 14 h 844"/>
                    <a:gd name="T10" fmla="*/ 389 w 1424"/>
                    <a:gd name="T11" fmla="*/ 12 h 844"/>
                    <a:gd name="T12" fmla="*/ 386 w 1424"/>
                    <a:gd name="T13" fmla="*/ 10 h 844"/>
                    <a:gd name="T14" fmla="*/ 336 w 1424"/>
                    <a:gd name="T15" fmla="*/ 0 h 844"/>
                    <a:gd name="T16" fmla="*/ 336 w 1424"/>
                    <a:gd name="T17" fmla="*/ 0 h 844"/>
                    <a:gd name="T18" fmla="*/ 293 w 1424"/>
                    <a:gd name="T19" fmla="*/ 22 h 844"/>
                    <a:gd name="T20" fmla="*/ 252 w 1424"/>
                    <a:gd name="T21" fmla="*/ 47 h 844"/>
                    <a:gd name="T22" fmla="*/ 210 w 1424"/>
                    <a:gd name="T23" fmla="*/ 72 h 844"/>
                    <a:gd name="T24" fmla="*/ 169 w 1424"/>
                    <a:gd name="T25" fmla="*/ 98 h 844"/>
                    <a:gd name="T26" fmla="*/ 84 w 1424"/>
                    <a:gd name="T27" fmla="*/ 153 h 844"/>
                    <a:gd name="T28" fmla="*/ 0 w 1424"/>
                    <a:gd name="T29" fmla="*/ 210 h 844"/>
                    <a:gd name="T30" fmla="*/ 0 w 1424"/>
                    <a:gd name="T31" fmla="*/ 210 h 844"/>
                    <a:gd name="T32" fmla="*/ 3 w 1424"/>
                    <a:gd name="T33" fmla="*/ 211 h 844"/>
                    <a:gd name="T34" fmla="*/ 118 w 1424"/>
                    <a:gd name="T35" fmla="*/ 231 h 844"/>
                    <a:gd name="T36" fmla="*/ 118 w 1424"/>
                    <a:gd name="T37" fmla="*/ 231 h 844"/>
                    <a:gd name="T38" fmla="*/ 166 w 1424"/>
                    <a:gd name="T39" fmla="*/ 197 h 844"/>
                    <a:gd name="T40" fmla="*/ 216 w 1424"/>
                    <a:gd name="T41" fmla="*/ 162 h 844"/>
                    <a:gd name="T42" fmla="*/ 216 w 1424"/>
                    <a:gd name="T43" fmla="*/ 162 h 844"/>
                    <a:gd name="T44" fmla="*/ 261 w 1424"/>
                    <a:gd name="T45" fmla="*/ 128 h 844"/>
                    <a:gd name="T46" fmla="*/ 304 w 1424"/>
                    <a:gd name="T47" fmla="*/ 97 h 844"/>
                    <a:gd name="T48" fmla="*/ 350 w 1424"/>
                    <a:gd name="T49" fmla="*/ 68 h 844"/>
                    <a:gd name="T50" fmla="*/ 394 w 1424"/>
                    <a:gd name="T51" fmla="*/ 40 h 844"/>
                    <a:gd name="T52" fmla="*/ 394 w 1424"/>
                    <a:gd name="T53" fmla="*/ 40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32" name="Freeform 170"/>
                <p:cNvSpPr>
                  <a:spLocks/>
                </p:cNvSpPr>
                <p:nvPr/>
              </p:nvSpPr>
              <p:spPr bwMode="auto">
                <a:xfrm>
                  <a:off x="3112" y="1785"/>
                  <a:ext cx="524" cy="357"/>
                </a:xfrm>
                <a:custGeom>
                  <a:avLst/>
                  <a:gdLst>
                    <a:gd name="T0" fmla="*/ 170 w 615"/>
                    <a:gd name="T1" fmla="*/ 37 h 420"/>
                    <a:gd name="T2" fmla="*/ 170 w 615"/>
                    <a:gd name="T3" fmla="*/ 0 h 420"/>
                    <a:gd name="T4" fmla="*/ 170 w 615"/>
                    <a:gd name="T5" fmla="*/ 0 h 420"/>
                    <a:gd name="T6" fmla="*/ 128 w 615"/>
                    <a:gd name="T7" fmla="*/ 24 h 420"/>
                    <a:gd name="T8" fmla="*/ 85 w 615"/>
                    <a:gd name="T9" fmla="*/ 49 h 420"/>
                    <a:gd name="T10" fmla="*/ 42 w 615"/>
                    <a:gd name="T11" fmla="*/ 76 h 420"/>
                    <a:gd name="T12" fmla="*/ 0 w 615"/>
                    <a:gd name="T13" fmla="*/ 105 h 420"/>
                    <a:gd name="T14" fmla="*/ 58 w 615"/>
                    <a:gd name="T15" fmla="*/ 114 h 420"/>
                    <a:gd name="T16" fmla="*/ 58 w 615"/>
                    <a:gd name="T17" fmla="*/ 114 h 420"/>
                    <a:gd name="T18" fmla="*/ 115 w 615"/>
                    <a:gd name="T19" fmla="*/ 75 h 420"/>
                    <a:gd name="T20" fmla="*/ 115 w 615"/>
                    <a:gd name="T21" fmla="*/ 75 h 420"/>
                    <a:gd name="T22" fmla="*/ 142 w 615"/>
                    <a:gd name="T23" fmla="*/ 55 h 420"/>
                    <a:gd name="T24" fmla="*/ 170 w 615"/>
                    <a:gd name="T25" fmla="*/ 37 h 420"/>
                    <a:gd name="T26" fmla="*/ 170 w 615"/>
                    <a:gd name="T27" fmla="*/ 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33" name="Freeform 171"/>
                <p:cNvSpPr>
                  <a:spLocks/>
                </p:cNvSpPr>
                <p:nvPr/>
              </p:nvSpPr>
              <p:spPr bwMode="auto">
                <a:xfrm>
                  <a:off x="2413" y="1134"/>
                  <a:ext cx="1208" cy="1068"/>
                </a:xfrm>
                <a:custGeom>
                  <a:avLst/>
                  <a:gdLst>
                    <a:gd name="T0" fmla="*/ 24 w 1419"/>
                    <a:gd name="T1" fmla="*/ 0 h 1255"/>
                    <a:gd name="T2" fmla="*/ 24 w 1419"/>
                    <a:gd name="T3" fmla="*/ 0 h 1255"/>
                    <a:gd name="T4" fmla="*/ 22 w 1419"/>
                    <a:gd name="T5" fmla="*/ 5 h 1255"/>
                    <a:gd name="T6" fmla="*/ 7 w 1419"/>
                    <a:gd name="T7" fmla="*/ 259 h 1255"/>
                    <a:gd name="T8" fmla="*/ 7 w 1419"/>
                    <a:gd name="T9" fmla="*/ 259 h 1255"/>
                    <a:gd name="T10" fmla="*/ 8 w 1419"/>
                    <a:gd name="T11" fmla="*/ 264 h 1255"/>
                    <a:gd name="T12" fmla="*/ 10 w 1419"/>
                    <a:gd name="T13" fmla="*/ 268 h 1255"/>
                    <a:gd name="T14" fmla="*/ 12 w 1419"/>
                    <a:gd name="T15" fmla="*/ 270 h 1255"/>
                    <a:gd name="T16" fmla="*/ 17 w 1419"/>
                    <a:gd name="T17" fmla="*/ 271 h 1255"/>
                    <a:gd name="T18" fmla="*/ 389 w 1419"/>
                    <a:gd name="T19" fmla="*/ 342 h 1255"/>
                    <a:gd name="T20" fmla="*/ 389 w 1419"/>
                    <a:gd name="T21" fmla="*/ 342 h 1255"/>
                    <a:gd name="T22" fmla="*/ 392 w 1419"/>
                    <a:gd name="T23" fmla="*/ 342 h 1255"/>
                    <a:gd name="T24" fmla="*/ 392 w 1419"/>
                    <a:gd name="T25" fmla="*/ 342 h 1255"/>
                    <a:gd name="T26" fmla="*/ 391 w 1419"/>
                    <a:gd name="T27" fmla="*/ 343 h 1255"/>
                    <a:gd name="T28" fmla="*/ 387 w 1419"/>
                    <a:gd name="T29" fmla="*/ 344 h 1255"/>
                    <a:gd name="T30" fmla="*/ 386 w 1419"/>
                    <a:gd name="T31" fmla="*/ 346 h 1255"/>
                    <a:gd name="T32" fmla="*/ 383 w 1419"/>
                    <a:gd name="T33" fmla="*/ 346 h 1255"/>
                    <a:gd name="T34" fmla="*/ 10 w 1419"/>
                    <a:gd name="T35" fmla="*/ 275 h 1255"/>
                    <a:gd name="T36" fmla="*/ 10 w 1419"/>
                    <a:gd name="T37" fmla="*/ 275 h 1255"/>
                    <a:gd name="T38" fmla="*/ 7 w 1419"/>
                    <a:gd name="T39" fmla="*/ 275 h 1255"/>
                    <a:gd name="T40" fmla="*/ 3 w 1419"/>
                    <a:gd name="T41" fmla="*/ 271 h 1255"/>
                    <a:gd name="T42" fmla="*/ 3 w 1419"/>
                    <a:gd name="T43" fmla="*/ 268 h 1255"/>
                    <a:gd name="T44" fmla="*/ 0 w 1419"/>
                    <a:gd name="T45" fmla="*/ 263 h 1255"/>
                    <a:gd name="T46" fmla="*/ 17 w 1419"/>
                    <a:gd name="T47" fmla="*/ 8 h 1255"/>
                    <a:gd name="T48" fmla="*/ 17 w 1419"/>
                    <a:gd name="T49" fmla="*/ 8 h 1255"/>
                    <a:gd name="T50" fmla="*/ 17 w 1419"/>
                    <a:gd name="T51" fmla="*/ 5 h 1255"/>
                    <a:gd name="T52" fmla="*/ 19 w 1419"/>
                    <a:gd name="T53" fmla="*/ 3 h 1255"/>
                    <a:gd name="T54" fmla="*/ 22 w 1419"/>
                    <a:gd name="T55" fmla="*/ 3 h 1255"/>
                    <a:gd name="T56" fmla="*/ 24 w 1419"/>
                    <a:gd name="T57" fmla="*/ 0 h 1255"/>
                    <a:gd name="T58" fmla="*/ 24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34" name="Freeform 172"/>
                <p:cNvSpPr>
                  <a:spLocks/>
                </p:cNvSpPr>
                <p:nvPr/>
              </p:nvSpPr>
              <p:spPr bwMode="auto">
                <a:xfrm>
                  <a:off x="2469" y="1134"/>
                  <a:ext cx="1175" cy="1068"/>
                </a:xfrm>
                <a:custGeom>
                  <a:avLst/>
                  <a:gdLst>
                    <a:gd name="T0" fmla="*/ 370 w 1380"/>
                    <a:gd name="T1" fmla="*/ 342 h 1255"/>
                    <a:gd name="T2" fmla="*/ 376 w 1380"/>
                    <a:gd name="T3" fmla="*/ 89 h 1255"/>
                    <a:gd name="T4" fmla="*/ 376 w 1380"/>
                    <a:gd name="T5" fmla="*/ 89 h 1255"/>
                    <a:gd name="T6" fmla="*/ 375 w 1380"/>
                    <a:gd name="T7" fmla="*/ 84 h 1255"/>
                    <a:gd name="T8" fmla="*/ 373 w 1380"/>
                    <a:gd name="T9" fmla="*/ 81 h 1255"/>
                    <a:gd name="T10" fmla="*/ 370 w 1380"/>
                    <a:gd name="T11" fmla="*/ 80 h 1255"/>
                    <a:gd name="T12" fmla="*/ 366 w 1380"/>
                    <a:gd name="T13" fmla="*/ 77 h 1255"/>
                    <a:gd name="T14" fmla="*/ 3 w 1380"/>
                    <a:gd name="T15" fmla="*/ 3 h 1255"/>
                    <a:gd name="T16" fmla="*/ 3 w 1380"/>
                    <a:gd name="T17" fmla="*/ 3 h 1255"/>
                    <a:gd name="T18" fmla="*/ 0 w 1380"/>
                    <a:gd name="T19" fmla="*/ 5 h 1255"/>
                    <a:gd name="T20" fmla="*/ 0 w 1380"/>
                    <a:gd name="T21" fmla="*/ 5 h 1255"/>
                    <a:gd name="T22" fmla="*/ 3 w 1380"/>
                    <a:gd name="T23" fmla="*/ 3 h 1255"/>
                    <a:gd name="T24" fmla="*/ 3 w 1380"/>
                    <a:gd name="T25" fmla="*/ 3 h 1255"/>
                    <a:gd name="T26" fmla="*/ 7 w 1380"/>
                    <a:gd name="T27" fmla="*/ 0 h 1255"/>
                    <a:gd name="T28" fmla="*/ 10 w 1380"/>
                    <a:gd name="T29" fmla="*/ 0 h 1255"/>
                    <a:gd name="T30" fmla="*/ 372 w 1380"/>
                    <a:gd name="T31" fmla="*/ 72 h 1255"/>
                    <a:gd name="T32" fmla="*/ 372 w 1380"/>
                    <a:gd name="T33" fmla="*/ 72 h 1255"/>
                    <a:gd name="T34" fmla="*/ 375 w 1380"/>
                    <a:gd name="T35" fmla="*/ 76 h 1255"/>
                    <a:gd name="T36" fmla="*/ 378 w 1380"/>
                    <a:gd name="T37" fmla="*/ 77 h 1255"/>
                    <a:gd name="T38" fmla="*/ 381 w 1380"/>
                    <a:gd name="T39" fmla="*/ 80 h 1255"/>
                    <a:gd name="T40" fmla="*/ 381 w 1380"/>
                    <a:gd name="T41" fmla="*/ 85 h 1255"/>
                    <a:gd name="T42" fmla="*/ 375 w 1380"/>
                    <a:gd name="T43" fmla="*/ 337 h 1255"/>
                    <a:gd name="T44" fmla="*/ 375 w 1380"/>
                    <a:gd name="T45" fmla="*/ 337 h 1255"/>
                    <a:gd name="T46" fmla="*/ 375 w 1380"/>
                    <a:gd name="T47" fmla="*/ 340 h 1255"/>
                    <a:gd name="T48" fmla="*/ 373 w 1380"/>
                    <a:gd name="T49" fmla="*/ 342 h 1255"/>
                    <a:gd name="T50" fmla="*/ 372 w 1380"/>
                    <a:gd name="T51" fmla="*/ 344 h 1255"/>
                    <a:gd name="T52" fmla="*/ 369 w 1380"/>
                    <a:gd name="T53" fmla="*/ 346 h 1255"/>
                    <a:gd name="T54" fmla="*/ 369 w 1380"/>
                    <a:gd name="T55" fmla="*/ 346 h 1255"/>
                    <a:gd name="T56" fmla="*/ 370 w 1380"/>
                    <a:gd name="T57" fmla="*/ 342 h 1255"/>
                    <a:gd name="T58" fmla="*/ 370 w 1380"/>
                    <a:gd name="T59" fmla="*/ 3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2324" name="Text Box 173"/>
              <p:cNvSpPr txBox="1">
                <a:spLocks noChangeArrowheads="1"/>
              </p:cNvSpPr>
              <p:nvPr/>
            </p:nvSpPr>
            <p:spPr bwMode="auto">
              <a:xfrm>
                <a:off x="1922" y="2013"/>
                <a:ext cx="53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a:solidFill>
                      <a:schemeClr val="bg1"/>
                    </a:solidFill>
                  </a:rPr>
                  <a:t>screen</a:t>
                </a:r>
              </a:p>
            </p:txBody>
          </p:sp>
        </p:grpSp>
        <p:sp>
          <p:nvSpPr>
            <p:cNvPr id="12322" name="Line 174"/>
            <p:cNvSpPr>
              <a:spLocks noChangeShapeType="1"/>
            </p:cNvSpPr>
            <p:nvPr/>
          </p:nvSpPr>
          <p:spPr bwMode="auto">
            <a:xfrm>
              <a:off x="2340" y="1794"/>
              <a:ext cx="324" cy="1"/>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2303" name="Group 175"/>
          <p:cNvGrpSpPr>
            <a:grpSpLocks/>
          </p:cNvGrpSpPr>
          <p:nvPr/>
        </p:nvGrpSpPr>
        <p:grpSpPr bwMode="auto">
          <a:xfrm>
            <a:off x="5773738" y="4902200"/>
            <a:ext cx="2749550" cy="635000"/>
            <a:chOff x="1217" y="1611"/>
            <a:chExt cx="1991" cy="460"/>
          </a:xfrm>
        </p:grpSpPr>
        <p:sp>
          <p:nvSpPr>
            <p:cNvPr id="12305" name="Text Box 176"/>
            <p:cNvSpPr txBox="1">
              <a:spLocks noChangeArrowheads="1"/>
            </p:cNvSpPr>
            <p:nvPr/>
          </p:nvSpPr>
          <p:spPr bwMode="auto">
            <a:xfrm>
              <a:off x="1217" y="1695"/>
              <a:ext cx="1127" cy="178"/>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b="0">
                  <a:solidFill>
                    <a:schemeClr val="bg1"/>
                  </a:solidFill>
                </a:rPr>
                <a:t>JobWizardStep</a:t>
              </a:r>
            </a:p>
          </p:txBody>
        </p:sp>
        <p:grpSp>
          <p:nvGrpSpPr>
            <p:cNvPr id="12306" name="Group 177"/>
            <p:cNvGrpSpPr>
              <a:grpSpLocks/>
            </p:cNvGrpSpPr>
            <p:nvPr/>
          </p:nvGrpSpPr>
          <p:grpSpPr bwMode="auto">
            <a:xfrm>
              <a:off x="2677" y="1611"/>
              <a:ext cx="531" cy="460"/>
              <a:chOff x="1922" y="1884"/>
              <a:chExt cx="531" cy="460"/>
            </a:xfrm>
          </p:grpSpPr>
          <p:grpSp>
            <p:nvGrpSpPr>
              <p:cNvPr id="12308" name="Group 178"/>
              <p:cNvGrpSpPr>
                <a:grpSpLocks/>
              </p:cNvGrpSpPr>
              <p:nvPr/>
            </p:nvGrpSpPr>
            <p:grpSpPr bwMode="auto">
              <a:xfrm>
                <a:off x="1927" y="1884"/>
                <a:ext cx="499" cy="460"/>
                <a:chOff x="2307" y="1036"/>
                <a:chExt cx="1397" cy="1290"/>
              </a:xfrm>
            </p:grpSpPr>
            <p:sp>
              <p:nvSpPr>
                <p:cNvPr id="12310" name="Freeform 179"/>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1" name="Rectangle 180"/>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312" name="Freeform 181"/>
                <p:cNvSpPr>
                  <a:spLocks/>
                </p:cNvSpPr>
                <p:nvPr/>
              </p:nvSpPr>
              <p:spPr bwMode="auto">
                <a:xfrm>
                  <a:off x="2307" y="1073"/>
                  <a:ext cx="1363" cy="1253"/>
                </a:xfrm>
                <a:custGeom>
                  <a:avLst/>
                  <a:gdLst>
                    <a:gd name="T0" fmla="*/ 0 w 1601"/>
                    <a:gd name="T1" fmla="*/ 311 h 1472"/>
                    <a:gd name="T2" fmla="*/ 0 w 1601"/>
                    <a:gd name="T3" fmla="*/ 311 h 1472"/>
                    <a:gd name="T4" fmla="*/ 0 w 1601"/>
                    <a:gd name="T5" fmla="*/ 316 h 1472"/>
                    <a:gd name="T6" fmla="*/ 3 w 1601"/>
                    <a:gd name="T7" fmla="*/ 321 h 1472"/>
                    <a:gd name="T8" fmla="*/ 3 w 1601"/>
                    <a:gd name="T9" fmla="*/ 326 h 1472"/>
                    <a:gd name="T10" fmla="*/ 5 w 1601"/>
                    <a:gd name="T11" fmla="*/ 328 h 1472"/>
                    <a:gd name="T12" fmla="*/ 8 w 1601"/>
                    <a:gd name="T13" fmla="*/ 329 h 1472"/>
                    <a:gd name="T14" fmla="*/ 420 w 1601"/>
                    <a:gd name="T15" fmla="*/ 406 h 1472"/>
                    <a:gd name="T16" fmla="*/ 420 w 1601"/>
                    <a:gd name="T17" fmla="*/ 406 h 1472"/>
                    <a:gd name="T18" fmla="*/ 424 w 1601"/>
                    <a:gd name="T19" fmla="*/ 406 h 1472"/>
                    <a:gd name="T20" fmla="*/ 430 w 1601"/>
                    <a:gd name="T21" fmla="*/ 404 h 1472"/>
                    <a:gd name="T22" fmla="*/ 439 w 1601"/>
                    <a:gd name="T23" fmla="*/ 398 h 1472"/>
                    <a:gd name="T24" fmla="*/ 439 w 1601"/>
                    <a:gd name="T25" fmla="*/ 398 h 1472"/>
                    <a:gd name="T26" fmla="*/ 439 w 1601"/>
                    <a:gd name="T27" fmla="*/ 397 h 1472"/>
                    <a:gd name="T28" fmla="*/ 438 w 1601"/>
                    <a:gd name="T29" fmla="*/ 396 h 1472"/>
                    <a:gd name="T30" fmla="*/ 436 w 1601"/>
                    <a:gd name="T31" fmla="*/ 395 h 1472"/>
                    <a:gd name="T32" fmla="*/ 434 w 1601"/>
                    <a:gd name="T33" fmla="*/ 392 h 1472"/>
                    <a:gd name="T34" fmla="*/ 442 w 1601"/>
                    <a:gd name="T35" fmla="*/ 95 h 1472"/>
                    <a:gd name="T36" fmla="*/ 442 w 1601"/>
                    <a:gd name="T37" fmla="*/ 95 h 1472"/>
                    <a:gd name="T38" fmla="*/ 441 w 1601"/>
                    <a:gd name="T39" fmla="*/ 90 h 1472"/>
                    <a:gd name="T40" fmla="*/ 438 w 1601"/>
                    <a:gd name="T41" fmla="*/ 86 h 1472"/>
                    <a:gd name="T42" fmla="*/ 434 w 1601"/>
                    <a:gd name="T43" fmla="*/ 84 h 1472"/>
                    <a:gd name="T44" fmla="*/ 431 w 1601"/>
                    <a:gd name="T45" fmla="*/ 82 h 1472"/>
                    <a:gd name="T46" fmla="*/ 42 w 1601"/>
                    <a:gd name="T47" fmla="*/ 0 h 1472"/>
                    <a:gd name="T48" fmla="*/ 30 w 1601"/>
                    <a:gd name="T49" fmla="*/ 3 h 1472"/>
                    <a:gd name="T50" fmla="*/ 30 w 1601"/>
                    <a:gd name="T51" fmla="*/ 3 h 1472"/>
                    <a:gd name="T52" fmla="*/ 26 w 1601"/>
                    <a:gd name="T53" fmla="*/ 3 h 1472"/>
                    <a:gd name="T54" fmla="*/ 22 w 1601"/>
                    <a:gd name="T55" fmla="*/ 3 h 1472"/>
                    <a:gd name="T56" fmla="*/ 20 w 1601"/>
                    <a:gd name="T57" fmla="*/ 8 h 1472"/>
                    <a:gd name="T58" fmla="*/ 19 w 1601"/>
                    <a:gd name="T59" fmla="*/ 11 h 1472"/>
                    <a:gd name="T60" fmla="*/ 0 w 1601"/>
                    <a:gd name="T61" fmla="*/ 311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3" name="Freeform 182"/>
                <p:cNvSpPr>
                  <a:spLocks/>
                </p:cNvSpPr>
                <p:nvPr/>
              </p:nvSpPr>
              <p:spPr bwMode="auto">
                <a:xfrm>
                  <a:off x="2344" y="1073"/>
                  <a:ext cx="1360" cy="1231"/>
                </a:xfrm>
                <a:custGeom>
                  <a:avLst/>
                  <a:gdLst>
                    <a:gd name="T0" fmla="*/ 0 w 1597"/>
                    <a:gd name="T1" fmla="*/ 307 h 1446"/>
                    <a:gd name="T2" fmla="*/ 0 w 1597"/>
                    <a:gd name="T3" fmla="*/ 307 h 1446"/>
                    <a:gd name="T4" fmla="*/ 3 w 1597"/>
                    <a:gd name="T5" fmla="*/ 313 h 1446"/>
                    <a:gd name="T6" fmla="*/ 3 w 1597"/>
                    <a:gd name="T7" fmla="*/ 318 h 1446"/>
                    <a:gd name="T8" fmla="*/ 7 w 1597"/>
                    <a:gd name="T9" fmla="*/ 319 h 1446"/>
                    <a:gd name="T10" fmla="*/ 11 w 1597"/>
                    <a:gd name="T11" fmla="*/ 322 h 1446"/>
                    <a:gd name="T12" fmla="*/ 424 w 1597"/>
                    <a:gd name="T13" fmla="*/ 398 h 1446"/>
                    <a:gd name="T14" fmla="*/ 424 w 1597"/>
                    <a:gd name="T15" fmla="*/ 398 h 1446"/>
                    <a:gd name="T16" fmla="*/ 428 w 1597"/>
                    <a:gd name="T17" fmla="*/ 398 h 1446"/>
                    <a:gd name="T18" fmla="*/ 432 w 1597"/>
                    <a:gd name="T19" fmla="*/ 398 h 1446"/>
                    <a:gd name="T20" fmla="*/ 434 w 1597"/>
                    <a:gd name="T21" fmla="*/ 393 h 1446"/>
                    <a:gd name="T22" fmla="*/ 436 w 1597"/>
                    <a:gd name="T23" fmla="*/ 391 h 1446"/>
                    <a:gd name="T24" fmla="*/ 442 w 1597"/>
                    <a:gd name="T25" fmla="*/ 93 h 1446"/>
                    <a:gd name="T26" fmla="*/ 442 w 1597"/>
                    <a:gd name="T27" fmla="*/ 93 h 1446"/>
                    <a:gd name="T28" fmla="*/ 442 w 1597"/>
                    <a:gd name="T29" fmla="*/ 89 h 1446"/>
                    <a:gd name="T30" fmla="*/ 439 w 1597"/>
                    <a:gd name="T31" fmla="*/ 84 h 1446"/>
                    <a:gd name="T32" fmla="*/ 436 w 1597"/>
                    <a:gd name="T33" fmla="*/ 82 h 1446"/>
                    <a:gd name="T34" fmla="*/ 431 w 1597"/>
                    <a:gd name="T35" fmla="*/ 80 h 1446"/>
                    <a:gd name="T36" fmla="*/ 32 w 1597"/>
                    <a:gd name="T37" fmla="*/ 0 h 1446"/>
                    <a:gd name="T38" fmla="*/ 32 w 1597"/>
                    <a:gd name="T39" fmla="*/ 0 h 1446"/>
                    <a:gd name="T40" fmla="*/ 27 w 1597"/>
                    <a:gd name="T41" fmla="*/ 0 h 1446"/>
                    <a:gd name="T42" fmla="*/ 23 w 1597"/>
                    <a:gd name="T43" fmla="*/ 3 h 1446"/>
                    <a:gd name="T44" fmla="*/ 21 w 1597"/>
                    <a:gd name="T45" fmla="*/ 3 h 1446"/>
                    <a:gd name="T46" fmla="*/ 20 w 1597"/>
                    <a:gd name="T47" fmla="*/ 9 h 1446"/>
                    <a:gd name="T48" fmla="*/ 0 w 1597"/>
                    <a:gd name="T49" fmla="*/ 307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4" name="Freeform 183"/>
                <p:cNvSpPr>
                  <a:spLocks/>
                </p:cNvSpPr>
                <p:nvPr/>
              </p:nvSpPr>
              <p:spPr bwMode="auto">
                <a:xfrm>
                  <a:off x="2413" y="1073"/>
                  <a:ext cx="1291" cy="1231"/>
                </a:xfrm>
                <a:custGeom>
                  <a:avLst/>
                  <a:gdLst>
                    <a:gd name="T0" fmla="*/ 409 w 1517"/>
                    <a:gd name="T1" fmla="*/ 392 h 1446"/>
                    <a:gd name="T2" fmla="*/ 415 w 1517"/>
                    <a:gd name="T3" fmla="*/ 95 h 1446"/>
                    <a:gd name="T4" fmla="*/ 415 w 1517"/>
                    <a:gd name="T5" fmla="*/ 95 h 1446"/>
                    <a:gd name="T6" fmla="*/ 415 w 1517"/>
                    <a:gd name="T7" fmla="*/ 90 h 1446"/>
                    <a:gd name="T8" fmla="*/ 412 w 1517"/>
                    <a:gd name="T9" fmla="*/ 86 h 1446"/>
                    <a:gd name="T10" fmla="*/ 409 w 1517"/>
                    <a:gd name="T11" fmla="*/ 83 h 1446"/>
                    <a:gd name="T12" fmla="*/ 403 w 1517"/>
                    <a:gd name="T13" fmla="*/ 82 h 1446"/>
                    <a:gd name="T14" fmla="*/ 8 w 1517"/>
                    <a:gd name="T15" fmla="*/ 3 h 1446"/>
                    <a:gd name="T16" fmla="*/ 8 w 1517"/>
                    <a:gd name="T17" fmla="*/ 3 h 1446"/>
                    <a:gd name="T18" fmla="*/ 3 w 1517"/>
                    <a:gd name="T19" fmla="*/ 3 h 1446"/>
                    <a:gd name="T20" fmla="*/ 0 w 1517"/>
                    <a:gd name="T21" fmla="*/ 3 h 1446"/>
                    <a:gd name="T22" fmla="*/ 0 w 1517"/>
                    <a:gd name="T23" fmla="*/ 3 h 1446"/>
                    <a:gd name="T24" fmla="*/ 5 w 1517"/>
                    <a:gd name="T25" fmla="*/ 0 h 1446"/>
                    <a:gd name="T26" fmla="*/ 10 w 1517"/>
                    <a:gd name="T27" fmla="*/ 0 h 1446"/>
                    <a:gd name="T28" fmla="*/ 407 w 1517"/>
                    <a:gd name="T29" fmla="*/ 80 h 1446"/>
                    <a:gd name="T30" fmla="*/ 407 w 1517"/>
                    <a:gd name="T31" fmla="*/ 80 h 1446"/>
                    <a:gd name="T32" fmla="*/ 411 w 1517"/>
                    <a:gd name="T33" fmla="*/ 82 h 1446"/>
                    <a:gd name="T34" fmla="*/ 415 w 1517"/>
                    <a:gd name="T35" fmla="*/ 84 h 1446"/>
                    <a:gd name="T36" fmla="*/ 417 w 1517"/>
                    <a:gd name="T37" fmla="*/ 89 h 1446"/>
                    <a:gd name="T38" fmla="*/ 417 w 1517"/>
                    <a:gd name="T39" fmla="*/ 93 h 1446"/>
                    <a:gd name="T40" fmla="*/ 411 w 1517"/>
                    <a:gd name="T41" fmla="*/ 391 h 1446"/>
                    <a:gd name="T42" fmla="*/ 411 w 1517"/>
                    <a:gd name="T43" fmla="*/ 391 h 1446"/>
                    <a:gd name="T44" fmla="*/ 410 w 1517"/>
                    <a:gd name="T45" fmla="*/ 396 h 1446"/>
                    <a:gd name="T46" fmla="*/ 407 w 1517"/>
                    <a:gd name="T47" fmla="*/ 398 h 1446"/>
                    <a:gd name="T48" fmla="*/ 407 w 1517"/>
                    <a:gd name="T49" fmla="*/ 398 h 1446"/>
                    <a:gd name="T50" fmla="*/ 409 w 1517"/>
                    <a:gd name="T51" fmla="*/ 396 h 1446"/>
                    <a:gd name="T52" fmla="*/ 409 w 1517"/>
                    <a:gd name="T53" fmla="*/ 392 h 1446"/>
                    <a:gd name="T54" fmla="*/ 409 w 1517"/>
                    <a:gd name="T55" fmla="*/ 392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5" name="Freeform 184"/>
                <p:cNvSpPr>
                  <a:spLocks/>
                </p:cNvSpPr>
                <p:nvPr/>
              </p:nvSpPr>
              <p:spPr bwMode="auto">
                <a:xfrm>
                  <a:off x="2413" y="1134"/>
                  <a:ext cx="1231" cy="1068"/>
                </a:xfrm>
                <a:custGeom>
                  <a:avLst/>
                  <a:gdLst>
                    <a:gd name="T0" fmla="*/ 0 w 1446"/>
                    <a:gd name="T1" fmla="*/ 263 h 1255"/>
                    <a:gd name="T2" fmla="*/ 0 w 1446"/>
                    <a:gd name="T3" fmla="*/ 263 h 1255"/>
                    <a:gd name="T4" fmla="*/ 3 w 1446"/>
                    <a:gd name="T5" fmla="*/ 268 h 1255"/>
                    <a:gd name="T6" fmla="*/ 3 w 1446"/>
                    <a:gd name="T7" fmla="*/ 271 h 1255"/>
                    <a:gd name="T8" fmla="*/ 7 w 1446"/>
                    <a:gd name="T9" fmla="*/ 275 h 1255"/>
                    <a:gd name="T10" fmla="*/ 10 w 1446"/>
                    <a:gd name="T11" fmla="*/ 275 h 1255"/>
                    <a:gd name="T12" fmla="*/ 383 w 1446"/>
                    <a:gd name="T13" fmla="*/ 346 h 1255"/>
                    <a:gd name="T14" fmla="*/ 383 w 1446"/>
                    <a:gd name="T15" fmla="*/ 346 h 1255"/>
                    <a:gd name="T16" fmla="*/ 387 w 1446"/>
                    <a:gd name="T17" fmla="*/ 346 h 1255"/>
                    <a:gd name="T18" fmla="*/ 391 w 1446"/>
                    <a:gd name="T19" fmla="*/ 344 h 1255"/>
                    <a:gd name="T20" fmla="*/ 392 w 1446"/>
                    <a:gd name="T21" fmla="*/ 340 h 1255"/>
                    <a:gd name="T22" fmla="*/ 392 w 1446"/>
                    <a:gd name="T23" fmla="*/ 337 h 1255"/>
                    <a:gd name="T24" fmla="*/ 398 w 1446"/>
                    <a:gd name="T25" fmla="*/ 85 h 1255"/>
                    <a:gd name="T26" fmla="*/ 398 w 1446"/>
                    <a:gd name="T27" fmla="*/ 85 h 1255"/>
                    <a:gd name="T28" fmla="*/ 398 w 1446"/>
                    <a:gd name="T29" fmla="*/ 80 h 1255"/>
                    <a:gd name="T30" fmla="*/ 397 w 1446"/>
                    <a:gd name="T31" fmla="*/ 77 h 1255"/>
                    <a:gd name="T32" fmla="*/ 392 w 1446"/>
                    <a:gd name="T33" fmla="*/ 76 h 1255"/>
                    <a:gd name="T34" fmla="*/ 389 w 1446"/>
                    <a:gd name="T35" fmla="*/ 72 h 1255"/>
                    <a:gd name="T36" fmla="*/ 28 w 1446"/>
                    <a:gd name="T37" fmla="*/ 0 h 1255"/>
                    <a:gd name="T38" fmla="*/ 28 w 1446"/>
                    <a:gd name="T39" fmla="*/ 0 h 1255"/>
                    <a:gd name="T40" fmla="*/ 22 w 1446"/>
                    <a:gd name="T41" fmla="*/ 0 h 1255"/>
                    <a:gd name="T42" fmla="*/ 19 w 1446"/>
                    <a:gd name="T43" fmla="*/ 3 h 1255"/>
                    <a:gd name="T44" fmla="*/ 17 w 1446"/>
                    <a:gd name="T45" fmla="*/ 5 h 1255"/>
                    <a:gd name="T46" fmla="*/ 17 w 1446"/>
                    <a:gd name="T47" fmla="*/ 8 h 1255"/>
                    <a:gd name="T48" fmla="*/ 0 w 1446"/>
                    <a:gd name="T49" fmla="*/ 263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6" name="Freeform 185"/>
                <p:cNvSpPr>
                  <a:spLocks/>
                </p:cNvSpPr>
                <p:nvPr/>
              </p:nvSpPr>
              <p:spPr bwMode="auto">
                <a:xfrm>
                  <a:off x="2431" y="1330"/>
                  <a:ext cx="1213" cy="718"/>
                </a:xfrm>
                <a:custGeom>
                  <a:avLst/>
                  <a:gdLst>
                    <a:gd name="T0" fmla="*/ 394 w 1424"/>
                    <a:gd name="T1" fmla="*/ 40 h 844"/>
                    <a:gd name="T2" fmla="*/ 394 w 1424"/>
                    <a:gd name="T3" fmla="*/ 22 h 844"/>
                    <a:gd name="T4" fmla="*/ 394 w 1424"/>
                    <a:gd name="T5" fmla="*/ 22 h 844"/>
                    <a:gd name="T6" fmla="*/ 394 w 1424"/>
                    <a:gd name="T7" fmla="*/ 17 h 844"/>
                    <a:gd name="T8" fmla="*/ 392 w 1424"/>
                    <a:gd name="T9" fmla="*/ 14 h 844"/>
                    <a:gd name="T10" fmla="*/ 389 w 1424"/>
                    <a:gd name="T11" fmla="*/ 12 h 844"/>
                    <a:gd name="T12" fmla="*/ 386 w 1424"/>
                    <a:gd name="T13" fmla="*/ 10 h 844"/>
                    <a:gd name="T14" fmla="*/ 336 w 1424"/>
                    <a:gd name="T15" fmla="*/ 0 h 844"/>
                    <a:gd name="T16" fmla="*/ 336 w 1424"/>
                    <a:gd name="T17" fmla="*/ 0 h 844"/>
                    <a:gd name="T18" fmla="*/ 293 w 1424"/>
                    <a:gd name="T19" fmla="*/ 22 h 844"/>
                    <a:gd name="T20" fmla="*/ 252 w 1424"/>
                    <a:gd name="T21" fmla="*/ 47 h 844"/>
                    <a:gd name="T22" fmla="*/ 210 w 1424"/>
                    <a:gd name="T23" fmla="*/ 72 h 844"/>
                    <a:gd name="T24" fmla="*/ 169 w 1424"/>
                    <a:gd name="T25" fmla="*/ 98 h 844"/>
                    <a:gd name="T26" fmla="*/ 84 w 1424"/>
                    <a:gd name="T27" fmla="*/ 153 h 844"/>
                    <a:gd name="T28" fmla="*/ 0 w 1424"/>
                    <a:gd name="T29" fmla="*/ 210 h 844"/>
                    <a:gd name="T30" fmla="*/ 0 w 1424"/>
                    <a:gd name="T31" fmla="*/ 210 h 844"/>
                    <a:gd name="T32" fmla="*/ 3 w 1424"/>
                    <a:gd name="T33" fmla="*/ 211 h 844"/>
                    <a:gd name="T34" fmla="*/ 118 w 1424"/>
                    <a:gd name="T35" fmla="*/ 231 h 844"/>
                    <a:gd name="T36" fmla="*/ 118 w 1424"/>
                    <a:gd name="T37" fmla="*/ 231 h 844"/>
                    <a:gd name="T38" fmla="*/ 166 w 1424"/>
                    <a:gd name="T39" fmla="*/ 197 h 844"/>
                    <a:gd name="T40" fmla="*/ 216 w 1424"/>
                    <a:gd name="T41" fmla="*/ 162 h 844"/>
                    <a:gd name="T42" fmla="*/ 216 w 1424"/>
                    <a:gd name="T43" fmla="*/ 162 h 844"/>
                    <a:gd name="T44" fmla="*/ 261 w 1424"/>
                    <a:gd name="T45" fmla="*/ 128 h 844"/>
                    <a:gd name="T46" fmla="*/ 304 w 1424"/>
                    <a:gd name="T47" fmla="*/ 97 h 844"/>
                    <a:gd name="T48" fmla="*/ 350 w 1424"/>
                    <a:gd name="T49" fmla="*/ 68 h 844"/>
                    <a:gd name="T50" fmla="*/ 394 w 1424"/>
                    <a:gd name="T51" fmla="*/ 40 h 844"/>
                    <a:gd name="T52" fmla="*/ 394 w 1424"/>
                    <a:gd name="T53" fmla="*/ 40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7" name="Freeform 186"/>
                <p:cNvSpPr>
                  <a:spLocks/>
                </p:cNvSpPr>
                <p:nvPr/>
              </p:nvSpPr>
              <p:spPr bwMode="auto">
                <a:xfrm>
                  <a:off x="3112" y="1785"/>
                  <a:ext cx="524" cy="357"/>
                </a:xfrm>
                <a:custGeom>
                  <a:avLst/>
                  <a:gdLst>
                    <a:gd name="T0" fmla="*/ 170 w 615"/>
                    <a:gd name="T1" fmla="*/ 37 h 420"/>
                    <a:gd name="T2" fmla="*/ 170 w 615"/>
                    <a:gd name="T3" fmla="*/ 0 h 420"/>
                    <a:gd name="T4" fmla="*/ 170 w 615"/>
                    <a:gd name="T5" fmla="*/ 0 h 420"/>
                    <a:gd name="T6" fmla="*/ 128 w 615"/>
                    <a:gd name="T7" fmla="*/ 24 h 420"/>
                    <a:gd name="T8" fmla="*/ 85 w 615"/>
                    <a:gd name="T9" fmla="*/ 49 h 420"/>
                    <a:gd name="T10" fmla="*/ 42 w 615"/>
                    <a:gd name="T11" fmla="*/ 76 h 420"/>
                    <a:gd name="T12" fmla="*/ 0 w 615"/>
                    <a:gd name="T13" fmla="*/ 105 h 420"/>
                    <a:gd name="T14" fmla="*/ 58 w 615"/>
                    <a:gd name="T15" fmla="*/ 114 h 420"/>
                    <a:gd name="T16" fmla="*/ 58 w 615"/>
                    <a:gd name="T17" fmla="*/ 114 h 420"/>
                    <a:gd name="T18" fmla="*/ 115 w 615"/>
                    <a:gd name="T19" fmla="*/ 75 h 420"/>
                    <a:gd name="T20" fmla="*/ 115 w 615"/>
                    <a:gd name="T21" fmla="*/ 75 h 420"/>
                    <a:gd name="T22" fmla="*/ 142 w 615"/>
                    <a:gd name="T23" fmla="*/ 55 h 420"/>
                    <a:gd name="T24" fmla="*/ 170 w 615"/>
                    <a:gd name="T25" fmla="*/ 37 h 420"/>
                    <a:gd name="T26" fmla="*/ 170 w 615"/>
                    <a:gd name="T27" fmla="*/ 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8" name="Freeform 187"/>
                <p:cNvSpPr>
                  <a:spLocks/>
                </p:cNvSpPr>
                <p:nvPr/>
              </p:nvSpPr>
              <p:spPr bwMode="auto">
                <a:xfrm>
                  <a:off x="2413" y="1134"/>
                  <a:ext cx="1208" cy="1068"/>
                </a:xfrm>
                <a:custGeom>
                  <a:avLst/>
                  <a:gdLst>
                    <a:gd name="T0" fmla="*/ 24 w 1419"/>
                    <a:gd name="T1" fmla="*/ 0 h 1255"/>
                    <a:gd name="T2" fmla="*/ 24 w 1419"/>
                    <a:gd name="T3" fmla="*/ 0 h 1255"/>
                    <a:gd name="T4" fmla="*/ 22 w 1419"/>
                    <a:gd name="T5" fmla="*/ 5 h 1255"/>
                    <a:gd name="T6" fmla="*/ 7 w 1419"/>
                    <a:gd name="T7" fmla="*/ 259 h 1255"/>
                    <a:gd name="T8" fmla="*/ 7 w 1419"/>
                    <a:gd name="T9" fmla="*/ 259 h 1255"/>
                    <a:gd name="T10" fmla="*/ 8 w 1419"/>
                    <a:gd name="T11" fmla="*/ 264 h 1255"/>
                    <a:gd name="T12" fmla="*/ 10 w 1419"/>
                    <a:gd name="T13" fmla="*/ 268 h 1255"/>
                    <a:gd name="T14" fmla="*/ 12 w 1419"/>
                    <a:gd name="T15" fmla="*/ 270 h 1255"/>
                    <a:gd name="T16" fmla="*/ 17 w 1419"/>
                    <a:gd name="T17" fmla="*/ 271 h 1255"/>
                    <a:gd name="T18" fmla="*/ 389 w 1419"/>
                    <a:gd name="T19" fmla="*/ 342 h 1255"/>
                    <a:gd name="T20" fmla="*/ 389 w 1419"/>
                    <a:gd name="T21" fmla="*/ 342 h 1255"/>
                    <a:gd name="T22" fmla="*/ 392 w 1419"/>
                    <a:gd name="T23" fmla="*/ 342 h 1255"/>
                    <a:gd name="T24" fmla="*/ 392 w 1419"/>
                    <a:gd name="T25" fmla="*/ 342 h 1255"/>
                    <a:gd name="T26" fmla="*/ 391 w 1419"/>
                    <a:gd name="T27" fmla="*/ 343 h 1255"/>
                    <a:gd name="T28" fmla="*/ 387 w 1419"/>
                    <a:gd name="T29" fmla="*/ 344 h 1255"/>
                    <a:gd name="T30" fmla="*/ 386 w 1419"/>
                    <a:gd name="T31" fmla="*/ 346 h 1255"/>
                    <a:gd name="T32" fmla="*/ 383 w 1419"/>
                    <a:gd name="T33" fmla="*/ 346 h 1255"/>
                    <a:gd name="T34" fmla="*/ 10 w 1419"/>
                    <a:gd name="T35" fmla="*/ 275 h 1255"/>
                    <a:gd name="T36" fmla="*/ 10 w 1419"/>
                    <a:gd name="T37" fmla="*/ 275 h 1255"/>
                    <a:gd name="T38" fmla="*/ 7 w 1419"/>
                    <a:gd name="T39" fmla="*/ 275 h 1255"/>
                    <a:gd name="T40" fmla="*/ 3 w 1419"/>
                    <a:gd name="T41" fmla="*/ 271 h 1255"/>
                    <a:gd name="T42" fmla="*/ 3 w 1419"/>
                    <a:gd name="T43" fmla="*/ 268 h 1255"/>
                    <a:gd name="T44" fmla="*/ 0 w 1419"/>
                    <a:gd name="T45" fmla="*/ 263 h 1255"/>
                    <a:gd name="T46" fmla="*/ 17 w 1419"/>
                    <a:gd name="T47" fmla="*/ 8 h 1255"/>
                    <a:gd name="T48" fmla="*/ 17 w 1419"/>
                    <a:gd name="T49" fmla="*/ 8 h 1255"/>
                    <a:gd name="T50" fmla="*/ 17 w 1419"/>
                    <a:gd name="T51" fmla="*/ 5 h 1255"/>
                    <a:gd name="T52" fmla="*/ 19 w 1419"/>
                    <a:gd name="T53" fmla="*/ 3 h 1255"/>
                    <a:gd name="T54" fmla="*/ 22 w 1419"/>
                    <a:gd name="T55" fmla="*/ 3 h 1255"/>
                    <a:gd name="T56" fmla="*/ 24 w 1419"/>
                    <a:gd name="T57" fmla="*/ 0 h 1255"/>
                    <a:gd name="T58" fmla="*/ 24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9" name="Freeform 188"/>
                <p:cNvSpPr>
                  <a:spLocks/>
                </p:cNvSpPr>
                <p:nvPr/>
              </p:nvSpPr>
              <p:spPr bwMode="auto">
                <a:xfrm>
                  <a:off x="2469" y="1134"/>
                  <a:ext cx="1175" cy="1068"/>
                </a:xfrm>
                <a:custGeom>
                  <a:avLst/>
                  <a:gdLst>
                    <a:gd name="T0" fmla="*/ 370 w 1380"/>
                    <a:gd name="T1" fmla="*/ 342 h 1255"/>
                    <a:gd name="T2" fmla="*/ 376 w 1380"/>
                    <a:gd name="T3" fmla="*/ 89 h 1255"/>
                    <a:gd name="T4" fmla="*/ 376 w 1380"/>
                    <a:gd name="T5" fmla="*/ 89 h 1255"/>
                    <a:gd name="T6" fmla="*/ 375 w 1380"/>
                    <a:gd name="T7" fmla="*/ 84 h 1255"/>
                    <a:gd name="T8" fmla="*/ 373 w 1380"/>
                    <a:gd name="T9" fmla="*/ 81 h 1255"/>
                    <a:gd name="T10" fmla="*/ 370 w 1380"/>
                    <a:gd name="T11" fmla="*/ 80 h 1255"/>
                    <a:gd name="T12" fmla="*/ 366 w 1380"/>
                    <a:gd name="T13" fmla="*/ 77 h 1255"/>
                    <a:gd name="T14" fmla="*/ 3 w 1380"/>
                    <a:gd name="T15" fmla="*/ 3 h 1255"/>
                    <a:gd name="T16" fmla="*/ 3 w 1380"/>
                    <a:gd name="T17" fmla="*/ 3 h 1255"/>
                    <a:gd name="T18" fmla="*/ 0 w 1380"/>
                    <a:gd name="T19" fmla="*/ 5 h 1255"/>
                    <a:gd name="T20" fmla="*/ 0 w 1380"/>
                    <a:gd name="T21" fmla="*/ 5 h 1255"/>
                    <a:gd name="T22" fmla="*/ 3 w 1380"/>
                    <a:gd name="T23" fmla="*/ 3 h 1255"/>
                    <a:gd name="T24" fmla="*/ 3 w 1380"/>
                    <a:gd name="T25" fmla="*/ 3 h 1255"/>
                    <a:gd name="T26" fmla="*/ 7 w 1380"/>
                    <a:gd name="T27" fmla="*/ 0 h 1255"/>
                    <a:gd name="T28" fmla="*/ 10 w 1380"/>
                    <a:gd name="T29" fmla="*/ 0 h 1255"/>
                    <a:gd name="T30" fmla="*/ 372 w 1380"/>
                    <a:gd name="T31" fmla="*/ 72 h 1255"/>
                    <a:gd name="T32" fmla="*/ 372 w 1380"/>
                    <a:gd name="T33" fmla="*/ 72 h 1255"/>
                    <a:gd name="T34" fmla="*/ 375 w 1380"/>
                    <a:gd name="T35" fmla="*/ 76 h 1255"/>
                    <a:gd name="T36" fmla="*/ 378 w 1380"/>
                    <a:gd name="T37" fmla="*/ 77 h 1255"/>
                    <a:gd name="T38" fmla="*/ 381 w 1380"/>
                    <a:gd name="T39" fmla="*/ 80 h 1255"/>
                    <a:gd name="T40" fmla="*/ 381 w 1380"/>
                    <a:gd name="T41" fmla="*/ 85 h 1255"/>
                    <a:gd name="T42" fmla="*/ 375 w 1380"/>
                    <a:gd name="T43" fmla="*/ 337 h 1255"/>
                    <a:gd name="T44" fmla="*/ 375 w 1380"/>
                    <a:gd name="T45" fmla="*/ 337 h 1255"/>
                    <a:gd name="T46" fmla="*/ 375 w 1380"/>
                    <a:gd name="T47" fmla="*/ 340 h 1255"/>
                    <a:gd name="T48" fmla="*/ 373 w 1380"/>
                    <a:gd name="T49" fmla="*/ 342 h 1255"/>
                    <a:gd name="T50" fmla="*/ 372 w 1380"/>
                    <a:gd name="T51" fmla="*/ 344 h 1255"/>
                    <a:gd name="T52" fmla="*/ 369 w 1380"/>
                    <a:gd name="T53" fmla="*/ 346 h 1255"/>
                    <a:gd name="T54" fmla="*/ 369 w 1380"/>
                    <a:gd name="T55" fmla="*/ 346 h 1255"/>
                    <a:gd name="T56" fmla="*/ 370 w 1380"/>
                    <a:gd name="T57" fmla="*/ 342 h 1255"/>
                    <a:gd name="T58" fmla="*/ 370 w 1380"/>
                    <a:gd name="T59" fmla="*/ 3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2309" name="Text Box 189"/>
              <p:cNvSpPr txBox="1">
                <a:spLocks noChangeArrowheads="1"/>
              </p:cNvSpPr>
              <p:nvPr/>
            </p:nvSpPr>
            <p:spPr bwMode="auto">
              <a:xfrm>
                <a:off x="1922" y="2013"/>
                <a:ext cx="53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a:solidFill>
                      <a:schemeClr val="bg1"/>
                    </a:solidFill>
                  </a:rPr>
                  <a:t>screen</a:t>
                </a:r>
              </a:p>
            </p:txBody>
          </p:sp>
        </p:grpSp>
        <p:sp>
          <p:nvSpPr>
            <p:cNvPr id="12307" name="Line 190"/>
            <p:cNvSpPr>
              <a:spLocks noChangeShapeType="1"/>
            </p:cNvSpPr>
            <p:nvPr/>
          </p:nvSpPr>
          <p:spPr bwMode="auto">
            <a:xfrm>
              <a:off x="2340" y="1794"/>
              <a:ext cx="324" cy="1"/>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2304" name="Line 102"/>
          <p:cNvSpPr>
            <a:spLocks noChangeShapeType="1"/>
          </p:cNvSpPr>
          <p:nvPr/>
        </p:nvSpPr>
        <p:spPr bwMode="auto">
          <a:xfrm>
            <a:off x="3171825" y="1512888"/>
            <a:ext cx="1785938" cy="0"/>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Lesson outline</a:t>
            </a:r>
          </a:p>
        </p:txBody>
      </p:sp>
      <p:sp>
        <p:nvSpPr>
          <p:cNvPr id="13315" name="Rectangle 3"/>
          <p:cNvSpPr>
            <a:spLocks noGrp="1" noChangeArrowheads="1"/>
          </p:cNvSpPr>
          <p:nvPr>
            <p:ph idx="1"/>
          </p:nvPr>
        </p:nvSpPr>
        <p:spPr/>
        <p:txBody>
          <a:bodyPr/>
          <a:lstStyle/>
          <a:p>
            <a:pPr>
              <a:lnSpc>
                <a:spcPct val="150000"/>
              </a:lnSpc>
              <a:buFont typeface="Arial" charset="0"/>
              <a:buChar char="•"/>
            </a:pPr>
            <a:r>
              <a:rPr lang="en-US" dirty="0" smtClean="0">
                <a:solidFill>
                  <a:schemeClr val="hlink"/>
                </a:solidFill>
              </a:rPr>
              <a:t>Job wizard</a:t>
            </a:r>
            <a:r>
              <a:rPr lang="en-US" sz="2800" dirty="0" smtClean="0">
                <a:solidFill>
                  <a:schemeClr val="hlink"/>
                </a:solidFill>
              </a:rPr>
              <a:t> </a:t>
            </a:r>
            <a:r>
              <a:rPr lang="en-US" sz="2800" dirty="0" smtClean="0">
                <a:solidFill>
                  <a:schemeClr val="hlink"/>
                </a:solidFill>
              </a:rPr>
              <a:t>basics</a:t>
            </a:r>
          </a:p>
          <a:p>
            <a:pPr>
              <a:lnSpc>
                <a:spcPct val="150000"/>
              </a:lnSpc>
              <a:buFont typeface="Arial" charset="0"/>
              <a:buChar char="•"/>
            </a:pPr>
            <a:r>
              <a:rPr lang="en-US" dirty="0" err="1" smtClean="0"/>
              <a:t>JobWizard</a:t>
            </a:r>
            <a:r>
              <a:rPr lang="en-US" sz="2800" dirty="0" smtClean="0"/>
              <a:t> configuration</a:t>
            </a:r>
          </a:p>
          <a:p>
            <a:pPr>
              <a:lnSpc>
                <a:spcPct val="150000"/>
              </a:lnSpc>
              <a:buFont typeface="Arial" charset="0"/>
              <a:buChar char="•"/>
            </a:pPr>
            <a:r>
              <a:rPr lang="en-US" dirty="0" err="1" smtClean="0">
                <a:solidFill>
                  <a:schemeClr val="hlink"/>
                </a:solidFill>
              </a:rPr>
              <a:t>JobWizardS</a:t>
            </a:r>
            <a:r>
              <a:rPr lang="en-US" sz="2800" dirty="0" err="1" smtClean="0">
                <a:solidFill>
                  <a:schemeClr val="hlink"/>
                </a:solidFill>
              </a:rPr>
              <a:t>tep</a:t>
            </a:r>
            <a:r>
              <a:rPr lang="en-US" sz="2800" dirty="0" smtClean="0">
                <a:solidFill>
                  <a:schemeClr val="hlink"/>
                </a:solidFill>
              </a:rPr>
              <a:t> configuration</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
          <p:cNvSpPr>
            <a:spLocks noGrp="1" noChangeArrowheads="1"/>
          </p:cNvSpPr>
          <p:nvPr>
            <p:ph type="title"/>
          </p:nvPr>
        </p:nvSpPr>
        <p:spPr>
          <a:noFill/>
        </p:spPr>
        <p:txBody>
          <a:bodyPr/>
          <a:lstStyle/>
          <a:p>
            <a:pPr eaLnBrk="1" hangingPunct="1"/>
            <a:r>
              <a:rPr lang="en-US" smtClean="0"/>
              <a:t>Information in job wizard PCF file</a:t>
            </a:r>
          </a:p>
        </p:txBody>
      </p:sp>
      <p:sp>
        <p:nvSpPr>
          <p:cNvPr id="14339" name="Rectangle 6"/>
          <p:cNvSpPr>
            <a:spLocks noGrp="1" noChangeArrowheads="1"/>
          </p:cNvSpPr>
          <p:nvPr>
            <p:ph idx="1"/>
          </p:nvPr>
        </p:nvSpPr>
        <p:spPr>
          <a:xfrm>
            <a:off x="668338" y="4006850"/>
            <a:ext cx="8002587" cy="1951038"/>
          </a:xfrm>
        </p:spPr>
        <p:txBody>
          <a:bodyPr/>
          <a:lstStyle/>
          <a:p>
            <a:pPr>
              <a:buFont typeface="Arial" charset="0"/>
              <a:buChar char="•"/>
            </a:pPr>
            <a:r>
              <a:rPr lang="en-US" dirty="0" smtClean="0"/>
              <a:t>Job wizard PCF file contains:</a:t>
            </a:r>
          </a:p>
          <a:p>
            <a:pPr lvl="1"/>
            <a:r>
              <a:rPr lang="en-US" dirty="0" smtClean="0"/>
              <a:t>Entry point and required objects</a:t>
            </a:r>
          </a:p>
          <a:p>
            <a:pPr lvl="1"/>
            <a:r>
              <a:rPr lang="en-US" dirty="0" smtClean="0"/>
              <a:t>Steps which point to screens</a:t>
            </a:r>
          </a:p>
          <a:p>
            <a:pPr lvl="1"/>
            <a:r>
              <a:rPr lang="en-US" dirty="0" smtClean="0"/>
              <a:t>Properties that point to separate files for info bar and menu actions</a:t>
            </a:r>
          </a:p>
        </p:txBody>
      </p:sp>
      <p:sp>
        <p:nvSpPr>
          <p:cNvPr id="14340" name="AutoShape 7"/>
          <p:cNvSpPr>
            <a:spLocks noChangeArrowheads="1"/>
          </p:cNvSpPr>
          <p:nvPr/>
        </p:nvSpPr>
        <p:spPr bwMode="auto">
          <a:xfrm rot="10800000" flipH="1">
            <a:off x="712788" y="1082675"/>
            <a:ext cx="3121025" cy="2579688"/>
          </a:xfrm>
          <a:prstGeom prst="foldedCorner">
            <a:avLst>
              <a:gd name="adj" fmla="val 14708"/>
            </a:avLst>
          </a:prstGeom>
          <a:noFill/>
          <a:ln w="28575">
            <a:solidFill>
              <a:srgbClr val="D3394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4341" name="Text Box 8"/>
          <p:cNvSpPr txBox="1">
            <a:spLocks noChangeArrowheads="1"/>
          </p:cNvSpPr>
          <p:nvPr/>
        </p:nvSpPr>
        <p:spPr bwMode="auto">
          <a:xfrm>
            <a:off x="820738" y="711200"/>
            <a:ext cx="33226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2400">
                <a:solidFill>
                  <a:srgbClr val="D33941"/>
                </a:solidFill>
              </a:rPr>
              <a:t>SubmissionWizard.pcf</a:t>
            </a:r>
          </a:p>
        </p:txBody>
      </p:sp>
      <p:sp>
        <p:nvSpPr>
          <p:cNvPr id="14342" name="Text Box 10"/>
          <p:cNvSpPr txBox="1">
            <a:spLocks noChangeArrowheads="1"/>
          </p:cNvSpPr>
          <p:nvPr/>
        </p:nvSpPr>
        <p:spPr bwMode="auto">
          <a:xfrm>
            <a:off x="5202238" y="1954213"/>
            <a:ext cx="2330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2400">
                <a:solidFill>
                  <a:schemeClr val="bg1"/>
                </a:solidFill>
              </a:rPr>
              <a:t>Menu actions</a:t>
            </a:r>
          </a:p>
        </p:txBody>
      </p:sp>
      <p:sp>
        <p:nvSpPr>
          <p:cNvPr id="14343" name="AutoShape 11"/>
          <p:cNvSpPr>
            <a:spLocks noChangeArrowheads="1"/>
          </p:cNvSpPr>
          <p:nvPr/>
        </p:nvSpPr>
        <p:spPr bwMode="auto">
          <a:xfrm rot="10800000" flipH="1">
            <a:off x="3910013" y="1152525"/>
            <a:ext cx="4895850" cy="523875"/>
          </a:xfrm>
          <a:prstGeom prst="foldedCorner">
            <a:avLst>
              <a:gd name="adj" fmla="val 14708"/>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4344" name="Text Box 12"/>
          <p:cNvSpPr txBox="1">
            <a:spLocks noChangeArrowheads="1"/>
          </p:cNvSpPr>
          <p:nvPr/>
        </p:nvSpPr>
        <p:spPr bwMode="auto">
          <a:xfrm>
            <a:off x="5730875" y="769938"/>
            <a:ext cx="2330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2400">
                <a:solidFill>
                  <a:schemeClr val="bg1"/>
                </a:solidFill>
              </a:rPr>
              <a:t>Info bar</a:t>
            </a:r>
          </a:p>
        </p:txBody>
      </p:sp>
      <p:sp>
        <p:nvSpPr>
          <p:cNvPr id="14345" name="Rectangle 13"/>
          <p:cNvSpPr>
            <a:spLocks noChangeArrowheads="1"/>
          </p:cNvSpPr>
          <p:nvPr/>
        </p:nvSpPr>
        <p:spPr bwMode="auto">
          <a:xfrm>
            <a:off x="3230563" y="2014538"/>
            <a:ext cx="419100" cy="403225"/>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4346" name="Line 14"/>
          <p:cNvSpPr>
            <a:spLocks noChangeShapeType="1"/>
          </p:cNvSpPr>
          <p:nvPr/>
        </p:nvSpPr>
        <p:spPr bwMode="auto">
          <a:xfrm flipV="1">
            <a:off x="3717925" y="1735138"/>
            <a:ext cx="371475" cy="354012"/>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47" name="Rectangle 15"/>
          <p:cNvSpPr>
            <a:spLocks noChangeArrowheads="1"/>
          </p:cNvSpPr>
          <p:nvPr/>
        </p:nvSpPr>
        <p:spPr bwMode="auto">
          <a:xfrm>
            <a:off x="3244850" y="2646363"/>
            <a:ext cx="419100" cy="403225"/>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4348" name="Line 16"/>
          <p:cNvSpPr>
            <a:spLocks noChangeShapeType="1"/>
          </p:cNvSpPr>
          <p:nvPr/>
        </p:nvSpPr>
        <p:spPr bwMode="auto">
          <a:xfrm>
            <a:off x="3717925" y="2792413"/>
            <a:ext cx="1331913" cy="223837"/>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49" name="Text Box 17"/>
          <p:cNvSpPr txBox="1">
            <a:spLocks noChangeArrowheads="1"/>
          </p:cNvSpPr>
          <p:nvPr/>
        </p:nvSpPr>
        <p:spPr bwMode="auto">
          <a:xfrm>
            <a:off x="766763" y="1182688"/>
            <a:ext cx="2765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Entry point</a:t>
            </a:r>
          </a:p>
        </p:txBody>
      </p:sp>
      <p:grpSp>
        <p:nvGrpSpPr>
          <p:cNvPr id="14350" name="Group 278"/>
          <p:cNvGrpSpPr>
            <a:grpSpLocks/>
          </p:cNvGrpSpPr>
          <p:nvPr/>
        </p:nvGrpSpPr>
        <p:grpSpPr bwMode="auto">
          <a:xfrm>
            <a:off x="2879725" y="2455863"/>
            <a:ext cx="187325" cy="225425"/>
            <a:chOff x="2307" y="1036"/>
            <a:chExt cx="1397" cy="1290"/>
          </a:xfrm>
        </p:grpSpPr>
        <p:sp>
          <p:nvSpPr>
            <p:cNvPr id="14429" name="Freeform 279"/>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30" name="Rectangle 280"/>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431" name="Freeform 281"/>
            <p:cNvSpPr>
              <a:spLocks/>
            </p:cNvSpPr>
            <p:nvPr/>
          </p:nvSpPr>
          <p:spPr bwMode="auto">
            <a:xfrm>
              <a:off x="2307" y="1073"/>
              <a:ext cx="1363" cy="1253"/>
            </a:xfrm>
            <a:custGeom>
              <a:avLst/>
              <a:gdLst>
                <a:gd name="T0" fmla="*/ 0 w 1601"/>
                <a:gd name="T1" fmla="*/ 311 h 1472"/>
                <a:gd name="T2" fmla="*/ 0 w 1601"/>
                <a:gd name="T3" fmla="*/ 311 h 1472"/>
                <a:gd name="T4" fmla="*/ 0 w 1601"/>
                <a:gd name="T5" fmla="*/ 316 h 1472"/>
                <a:gd name="T6" fmla="*/ 3 w 1601"/>
                <a:gd name="T7" fmla="*/ 321 h 1472"/>
                <a:gd name="T8" fmla="*/ 3 w 1601"/>
                <a:gd name="T9" fmla="*/ 326 h 1472"/>
                <a:gd name="T10" fmla="*/ 5 w 1601"/>
                <a:gd name="T11" fmla="*/ 328 h 1472"/>
                <a:gd name="T12" fmla="*/ 8 w 1601"/>
                <a:gd name="T13" fmla="*/ 329 h 1472"/>
                <a:gd name="T14" fmla="*/ 420 w 1601"/>
                <a:gd name="T15" fmla="*/ 406 h 1472"/>
                <a:gd name="T16" fmla="*/ 420 w 1601"/>
                <a:gd name="T17" fmla="*/ 406 h 1472"/>
                <a:gd name="T18" fmla="*/ 424 w 1601"/>
                <a:gd name="T19" fmla="*/ 406 h 1472"/>
                <a:gd name="T20" fmla="*/ 430 w 1601"/>
                <a:gd name="T21" fmla="*/ 404 h 1472"/>
                <a:gd name="T22" fmla="*/ 439 w 1601"/>
                <a:gd name="T23" fmla="*/ 398 h 1472"/>
                <a:gd name="T24" fmla="*/ 439 w 1601"/>
                <a:gd name="T25" fmla="*/ 398 h 1472"/>
                <a:gd name="T26" fmla="*/ 439 w 1601"/>
                <a:gd name="T27" fmla="*/ 397 h 1472"/>
                <a:gd name="T28" fmla="*/ 438 w 1601"/>
                <a:gd name="T29" fmla="*/ 396 h 1472"/>
                <a:gd name="T30" fmla="*/ 436 w 1601"/>
                <a:gd name="T31" fmla="*/ 395 h 1472"/>
                <a:gd name="T32" fmla="*/ 434 w 1601"/>
                <a:gd name="T33" fmla="*/ 392 h 1472"/>
                <a:gd name="T34" fmla="*/ 442 w 1601"/>
                <a:gd name="T35" fmla="*/ 95 h 1472"/>
                <a:gd name="T36" fmla="*/ 442 w 1601"/>
                <a:gd name="T37" fmla="*/ 95 h 1472"/>
                <a:gd name="T38" fmla="*/ 441 w 1601"/>
                <a:gd name="T39" fmla="*/ 90 h 1472"/>
                <a:gd name="T40" fmla="*/ 438 w 1601"/>
                <a:gd name="T41" fmla="*/ 86 h 1472"/>
                <a:gd name="T42" fmla="*/ 434 w 1601"/>
                <a:gd name="T43" fmla="*/ 84 h 1472"/>
                <a:gd name="T44" fmla="*/ 431 w 1601"/>
                <a:gd name="T45" fmla="*/ 82 h 1472"/>
                <a:gd name="T46" fmla="*/ 42 w 1601"/>
                <a:gd name="T47" fmla="*/ 0 h 1472"/>
                <a:gd name="T48" fmla="*/ 30 w 1601"/>
                <a:gd name="T49" fmla="*/ 3 h 1472"/>
                <a:gd name="T50" fmla="*/ 30 w 1601"/>
                <a:gd name="T51" fmla="*/ 3 h 1472"/>
                <a:gd name="T52" fmla="*/ 26 w 1601"/>
                <a:gd name="T53" fmla="*/ 3 h 1472"/>
                <a:gd name="T54" fmla="*/ 22 w 1601"/>
                <a:gd name="T55" fmla="*/ 3 h 1472"/>
                <a:gd name="T56" fmla="*/ 20 w 1601"/>
                <a:gd name="T57" fmla="*/ 8 h 1472"/>
                <a:gd name="T58" fmla="*/ 19 w 1601"/>
                <a:gd name="T59" fmla="*/ 11 h 1472"/>
                <a:gd name="T60" fmla="*/ 0 w 1601"/>
                <a:gd name="T61" fmla="*/ 311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32" name="Freeform 282"/>
            <p:cNvSpPr>
              <a:spLocks/>
            </p:cNvSpPr>
            <p:nvPr/>
          </p:nvSpPr>
          <p:spPr bwMode="auto">
            <a:xfrm>
              <a:off x="2344" y="1073"/>
              <a:ext cx="1360" cy="1231"/>
            </a:xfrm>
            <a:custGeom>
              <a:avLst/>
              <a:gdLst>
                <a:gd name="T0" fmla="*/ 0 w 1597"/>
                <a:gd name="T1" fmla="*/ 307 h 1446"/>
                <a:gd name="T2" fmla="*/ 0 w 1597"/>
                <a:gd name="T3" fmla="*/ 307 h 1446"/>
                <a:gd name="T4" fmla="*/ 3 w 1597"/>
                <a:gd name="T5" fmla="*/ 313 h 1446"/>
                <a:gd name="T6" fmla="*/ 3 w 1597"/>
                <a:gd name="T7" fmla="*/ 318 h 1446"/>
                <a:gd name="T8" fmla="*/ 7 w 1597"/>
                <a:gd name="T9" fmla="*/ 319 h 1446"/>
                <a:gd name="T10" fmla="*/ 11 w 1597"/>
                <a:gd name="T11" fmla="*/ 322 h 1446"/>
                <a:gd name="T12" fmla="*/ 424 w 1597"/>
                <a:gd name="T13" fmla="*/ 398 h 1446"/>
                <a:gd name="T14" fmla="*/ 424 w 1597"/>
                <a:gd name="T15" fmla="*/ 398 h 1446"/>
                <a:gd name="T16" fmla="*/ 428 w 1597"/>
                <a:gd name="T17" fmla="*/ 398 h 1446"/>
                <a:gd name="T18" fmla="*/ 432 w 1597"/>
                <a:gd name="T19" fmla="*/ 398 h 1446"/>
                <a:gd name="T20" fmla="*/ 434 w 1597"/>
                <a:gd name="T21" fmla="*/ 393 h 1446"/>
                <a:gd name="T22" fmla="*/ 436 w 1597"/>
                <a:gd name="T23" fmla="*/ 391 h 1446"/>
                <a:gd name="T24" fmla="*/ 442 w 1597"/>
                <a:gd name="T25" fmla="*/ 93 h 1446"/>
                <a:gd name="T26" fmla="*/ 442 w 1597"/>
                <a:gd name="T27" fmla="*/ 93 h 1446"/>
                <a:gd name="T28" fmla="*/ 442 w 1597"/>
                <a:gd name="T29" fmla="*/ 89 h 1446"/>
                <a:gd name="T30" fmla="*/ 439 w 1597"/>
                <a:gd name="T31" fmla="*/ 84 h 1446"/>
                <a:gd name="T32" fmla="*/ 436 w 1597"/>
                <a:gd name="T33" fmla="*/ 82 h 1446"/>
                <a:gd name="T34" fmla="*/ 431 w 1597"/>
                <a:gd name="T35" fmla="*/ 80 h 1446"/>
                <a:gd name="T36" fmla="*/ 32 w 1597"/>
                <a:gd name="T37" fmla="*/ 0 h 1446"/>
                <a:gd name="T38" fmla="*/ 32 w 1597"/>
                <a:gd name="T39" fmla="*/ 0 h 1446"/>
                <a:gd name="T40" fmla="*/ 27 w 1597"/>
                <a:gd name="T41" fmla="*/ 0 h 1446"/>
                <a:gd name="T42" fmla="*/ 23 w 1597"/>
                <a:gd name="T43" fmla="*/ 3 h 1446"/>
                <a:gd name="T44" fmla="*/ 21 w 1597"/>
                <a:gd name="T45" fmla="*/ 3 h 1446"/>
                <a:gd name="T46" fmla="*/ 20 w 1597"/>
                <a:gd name="T47" fmla="*/ 9 h 1446"/>
                <a:gd name="T48" fmla="*/ 0 w 1597"/>
                <a:gd name="T49" fmla="*/ 307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33" name="Freeform 283"/>
            <p:cNvSpPr>
              <a:spLocks/>
            </p:cNvSpPr>
            <p:nvPr/>
          </p:nvSpPr>
          <p:spPr bwMode="auto">
            <a:xfrm>
              <a:off x="2413" y="1073"/>
              <a:ext cx="1291" cy="1231"/>
            </a:xfrm>
            <a:custGeom>
              <a:avLst/>
              <a:gdLst>
                <a:gd name="T0" fmla="*/ 409 w 1517"/>
                <a:gd name="T1" fmla="*/ 392 h 1446"/>
                <a:gd name="T2" fmla="*/ 415 w 1517"/>
                <a:gd name="T3" fmla="*/ 95 h 1446"/>
                <a:gd name="T4" fmla="*/ 415 w 1517"/>
                <a:gd name="T5" fmla="*/ 95 h 1446"/>
                <a:gd name="T6" fmla="*/ 415 w 1517"/>
                <a:gd name="T7" fmla="*/ 90 h 1446"/>
                <a:gd name="T8" fmla="*/ 412 w 1517"/>
                <a:gd name="T9" fmla="*/ 86 h 1446"/>
                <a:gd name="T10" fmla="*/ 409 w 1517"/>
                <a:gd name="T11" fmla="*/ 83 h 1446"/>
                <a:gd name="T12" fmla="*/ 403 w 1517"/>
                <a:gd name="T13" fmla="*/ 82 h 1446"/>
                <a:gd name="T14" fmla="*/ 8 w 1517"/>
                <a:gd name="T15" fmla="*/ 3 h 1446"/>
                <a:gd name="T16" fmla="*/ 8 w 1517"/>
                <a:gd name="T17" fmla="*/ 3 h 1446"/>
                <a:gd name="T18" fmla="*/ 3 w 1517"/>
                <a:gd name="T19" fmla="*/ 3 h 1446"/>
                <a:gd name="T20" fmla="*/ 0 w 1517"/>
                <a:gd name="T21" fmla="*/ 3 h 1446"/>
                <a:gd name="T22" fmla="*/ 0 w 1517"/>
                <a:gd name="T23" fmla="*/ 3 h 1446"/>
                <a:gd name="T24" fmla="*/ 5 w 1517"/>
                <a:gd name="T25" fmla="*/ 0 h 1446"/>
                <a:gd name="T26" fmla="*/ 10 w 1517"/>
                <a:gd name="T27" fmla="*/ 0 h 1446"/>
                <a:gd name="T28" fmla="*/ 407 w 1517"/>
                <a:gd name="T29" fmla="*/ 80 h 1446"/>
                <a:gd name="T30" fmla="*/ 407 w 1517"/>
                <a:gd name="T31" fmla="*/ 80 h 1446"/>
                <a:gd name="T32" fmla="*/ 411 w 1517"/>
                <a:gd name="T33" fmla="*/ 82 h 1446"/>
                <a:gd name="T34" fmla="*/ 415 w 1517"/>
                <a:gd name="T35" fmla="*/ 84 h 1446"/>
                <a:gd name="T36" fmla="*/ 417 w 1517"/>
                <a:gd name="T37" fmla="*/ 89 h 1446"/>
                <a:gd name="T38" fmla="*/ 417 w 1517"/>
                <a:gd name="T39" fmla="*/ 93 h 1446"/>
                <a:gd name="T40" fmla="*/ 411 w 1517"/>
                <a:gd name="T41" fmla="*/ 391 h 1446"/>
                <a:gd name="T42" fmla="*/ 411 w 1517"/>
                <a:gd name="T43" fmla="*/ 391 h 1446"/>
                <a:gd name="T44" fmla="*/ 410 w 1517"/>
                <a:gd name="T45" fmla="*/ 396 h 1446"/>
                <a:gd name="T46" fmla="*/ 407 w 1517"/>
                <a:gd name="T47" fmla="*/ 398 h 1446"/>
                <a:gd name="T48" fmla="*/ 407 w 1517"/>
                <a:gd name="T49" fmla="*/ 398 h 1446"/>
                <a:gd name="T50" fmla="*/ 409 w 1517"/>
                <a:gd name="T51" fmla="*/ 396 h 1446"/>
                <a:gd name="T52" fmla="*/ 409 w 1517"/>
                <a:gd name="T53" fmla="*/ 392 h 1446"/>
                <a:gd name="T54" fmla="*/ 409 w 1517"/>
                <a:gd name="T55" fmla="*/ 392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34" name="Freeform 284"/>
            <p:cNvSpPr>
              <a:spLocks/>
            </p:cNvSpPr>
            <p:nvPr/>
          </p:nvSpPr>
          <p:spPr bwMode="auto">
            <a:xfrm>
              <a:off x="2413" y="1134"/>
              <a:ext cx="1231" cy="1068"/>
            </a:xfrm>
            <a:custGeom>
              <a:avLst/>
              <a:gdLst>
                <a:gd name="T0" fmla="*/ 0 w 1446"/>
                <a:gd name="T1" fmla="*/ 263 h 1255"/>
                <a:gd name="T2" fmla="*/ 0 w 1446"/>
                <a:gd name="T3" fmla="*/ 263 h 1255"/>
                <a:gd name="T4" fmla="*/ 3 w 1446"/>
                <a:gd name="T5" fmla="*/ 268 h 1255"/>
                <a:gd name="T6" fmla="*/ 3 w 1446"/>
                <a:gd name="T7" fmla="*/ 271 h 1255"/>
                <a:gd name="T8" fmla="*/ 7 w 1446"/>
                <a:gd name="T9" fmla="*/ 275 h 1255"/>
                <a:gd name="T10" fmla="*/ 10 w 1446"/>
                <a:gd name="T11" fmla="*/ 275 h 1255"/>
                <a:gd name="T12" fmla="*/ 383 w 1446"/>
                <a:gd name="T13" fmla="*/ 346 h 1255"/>
                <a:gd name="T14" fmla="*/ 383 w 1446"/>
                <a:gd name="T15" fmla="*/ 346 h 1255"/>
                <a:gd name="T16" fmla="*/ 387 w 1446"/>
                <a:gd name="T17" fmla="*/ 346 h 1255"/>
                <a:gd name="T18" fmla="*/ 391 w 1446"/>
                <a:gd name="T19" fmla="*/ 344 h 1255"/>
                <a:gd name="T20" fmla="*/ 392 w 1446"/>
                <a:gd name="T21" fmla="*/ 340 h 1255"/>
                <a:gd name="T22" fmla="*/ 392 w 1446"/>
                <a:gd name="T23" fmla="*/ 337 h 1255"/>
                <a:gd name="T24" fmla="*/ 398 w 1446"/>
                <a:gd name="T25" fmla="*/ 85 h 1255"/>
                <a:gd name="T26" fmla="*/ 398 w 1446"/>
                <a:gd name="T27" fmla="*/ 85 h 1255"/>
                <a:gd name="T28" fmla="*/ 398 w 1446"/>
                <a:gd name="T29" fmla="*/ 80 h 1255"/>
                <a:gd name="T30" fmla="*/ 397 w 1446"/>
                <a:gd name="T31" fmla="*/ 77 h 1255"/>
                <a:gd name="T32" fmla="*/ 392 w 1446"/>
                <a:gd name="T33" fmla="*/ 76 h 1255"/>
                <a:gd name="T34" fmla="*/ 389 w 1446"/>
                <a:gd name="T35" fmla="*/ 72 h 1255"/>
                <a:gd name="T36" fmla="*/ 28 w 1446"/>
                <a:gd name="T37" fmla="*/ 0 h 1255"/>
                <a:gd name="T38" fmla="*/ 28 w 1446"/>
                <a:gd name="T39" fmla="*/ 0 h 1255"/>
                <a:gd name="T40" fmla="*/ 22 w 1446"/>
                <a:gd name="T41" fmla="*/ 0 h 1255"/>
                <a:gd name="T42" fmla="*/ 19 w 1446"/>
                <a:gd name="T43" fmla="*/ 3 h 1255"/>
                <a:gd name="T44" fmla="*/ 17 w 1446"/>
                <a:gd name="T45" fmla="*/ 5 h 1255"/>
                <a:gd name="T46" fmla="*/ 17 w 1446"/>
                <a:gd name="T47" fmla="*/ 8 h 1255"/>
                <a:gd name="T48" fmla="*/ 0 w 1446"/>
                <a:gd name="T49" fmla="*/ 263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35" name="Freeform 285"/>
            <p:cNvSpPr>
              <a:spLocks/>
            </p:cNvSpPr>
            <p:nvPr/>
          </p:nvSpPr>
          <p:spPr bwMode="auto">
            <a:xfrm>
              <a:off x="2431" y="1330"/>
              <a:ext cx="1213" cy="718"/>
            </a:xfrm>
            <a:custGeom>
              <a:avLst/>
              <a:gdLst>
                <a:gd name="T0" fmla="*/ 394 w 1424"/>
                <a:gd name="T1" fmla="*/ 40 h 844"/>
                <a:gd name="T2" fmla="*/ 394 w 1424"/>
                <a:gd name="T3" fmla="*/ 22 h 844"/>
                <a:gd name="T4" fmla="*/ 394 w 1424"/>
                <a:gd name="T5" fmla="*/ 22 h 844"/>
                <a:gd name="T6" fmla="*/ 394 w 1424"/>
                <a:gd name="T7" fmla="*/ 17 h 844"/>
                <a:gd name="T8" fmla="*/ 392 w 1424"/>
                <a:gd name="T9" fmla="*/ 14 h 844"/>
                <a:gd name="T10" fmla="*/ 389 w 1424"/>
                <a:gd name="T11" fmla="*/ 12 h 844"/>
                <a:gd name="T12" fmla="*/ 386 w 1424"/>
                <a:gd name="T13" fmla="*/ 10 h 844"/>
                <a:gd name="T14" fmla="*/ 336 w 1424"/>
                <a:gd name="T15" fmla="*/ 0 h 844"/>
                <a:gd name="T16" fmla="*/ 336 w 1424"/>
                <a:gd name="T17" fmla="*/ 0 h 844"/>
                <a:gd name="T18" fmla="*/ 293 w 1424"/>
                <a:gd name="T19" fmla="*/ 22 h 844"/>
                <a:gd name="T20" fmla="*/ 252 w 1424"/>
                <a:gd name="T21" fmla="*/ 47 h 844"/>
                <a:gd name="T22" fmla="*/ 210 w 1424"/>
                <a:gd name="T23" fmla="*/ 72 h 844"/>
                <a:gd name="T24" fmla="*/ 169 w 1424"/>
                <a:gd name="T25" fmla="*/ 98 h 844"/>
                <a:gd name="T26" fmla="*/ 84 w 1424"/>
                <a:gd name="T27" fmla="*/ 153 h 844"/>
                <a:gd name="T28" fmla="*/ 0 w 1424"/>
                <a:gd name="T29" fmla="*/ 210 h 844"/>
                <a:gd name="T30" fmla="*/ 0 w 1424"/>
                <a:gd name="T31" fmla="*/ 210 h 844"/>
                <a:gd name="T32" fmla="*/ 3 w 1424"/>
                <a:gd name="T33" fmla="*/ 211 h 844"/>
                <a:gd name="T34" fmla="*/ 118 w 1424"/>
                <a:gd name="T35" fmla="*/ 231 h 844"/>
                <a:gd name="T36" fmla="*/ 118 w 1424"/>
                <a:gd name="T37" fmla="*/ 231 h 844"/>
                <a:gd name="T38" fmla="*/ 166 w 1424"/>
                <a:gd name="T39" fmla="*/ 197 h 844"/>
                <a:gd name="T40" fmla="*/ 216 w 1424"/>
                <a:gd name="T41" fmla="*/ 162 h 844"/>
                <a:gd name="T42" fmla="*/ 216 w 1424"/>
                <a:gd name="T43" fmla="*/ 162 h 844"/>
                <a:gd name="T44" fmla="*/ 261 w 1424"/>
                <a:gd name="T45" fmla="*/ 128 h 844"/>
                <a:gd name="T46" fmla="*/ 304 w 1424"/>
                <a:gd name="T47" fmla="*/ 97 h 844"/>
                <a:gd name="T48" fmla="*/ 350 w 1424"/>
                <a:gd name="T49" fmla="*/ 68 h 844"/>
                <a:gd name="T50" fmla="*/ 394 w 1424"/>
                <a:gd name="T51" fmla="*/ 40 h 844"/>
                <a:gd name="T52" fmla="*/ 394 w 1424"/>
                <a:gd name="T53" fmla="*/ 40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36" name="Freeform 286"/>
            <p:cNvSpPr>
              <a:spLocks/>
            </p:cNvSpPr>
            <p:nvPr/>
          </p:nvSpPr>
          <p:spPr bwMode="auto">
            <a:xfrm>
              <a:off x="3112" y="1785"/>
              <a:ext cx="524" cy="357"/>
            </a:xfrm>
            <a:custGeom>
              <a:avLst/>
              <a:gdLst>
                <a:gd name="T0" fmla="*/ 170 w 615"/>
                <a:gd name="T1" fmla="*/ 37 h 420"/>
                <a:gd name="T2" fmla="*/ 170 w 615"/>
                <a:gd name="T3" fmla="*/ 0 h 420"/>
                <a:gd name="T4" fmla="*/ 170 w 615"/>
                <a:gd name="T5" fmla="*/ 0 h 420"/>
                <a:gd name="T6" fmla="*/ 128 w 615"/>
                <a:gd name="T7" fmla="*/ 24 h 420"/>
                <a:gd name="T8" fmla="*/ 85 w 615"/>
                <a:gd name="T9" fmla="*/ 49 h 420"/>
                <a:gd name="T10" fmla="*/ 42 w 615"/>
                <a:gd name="T11" fmla="*/ 76 h 420"/>
                <a:gd name="T12" fmla="*/ 0 w 615"/>
                <a:gd name="T13" fmla="*/ 105 h 420"/>
                <a:gd name="T14" fmla="*/ 58 w 615"/>
                <a:gd name="T15" fmla="*/ 114 h 420"/>
                <a:gd name="T16" fmla="*/ 58 w 615"/>
                <a:gd name="T17" fmla="*/ 114 h 420"/>
                <a:gd name="T18" fmla="*/ 115 w 615"/>
                <a:gd name="T19" fmla="*/ 75 h 420"/>
                <a:gd name="T20" fmla="*/ 115 w 615"/>
                <a:gd name="T21" fmla="*/ 75 h 420"/>
                <a:gd name="T22" fmla="*/ 142 w 615"/>
                <a:gd name="T23" fmla="*/ 55 h 420"/>
                <a:gd name="T24" fmla="*/ 170 w 615"/>
                <a:gd name="T25" fmla="*/ 37 h 420"/>
                <a:gd name="T26" fmla="*/ 170 w 615"/>
                <a:gd name="T27" fmla="*/ 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37" name="Freeform 287"/>
            <p:cNvSpPr>
              <a:spLocks/>
            </p:cNvSpPr>
            <p:nvPr/>
          </p:nvSpPr>
          <p:spPr bwMode="auto">
            <a:xfrm>
              <a:off x="2413" y="1134"/>
              <a:ext cx="1208" cy="1068"/>
            </a:xfrm>
            <a:custGeom>
              <a:avLst/>
              <a:gdLst>
                <a:gd name="T0" fmla="*/ 24 w 1419"/>
                <a:gd name="T1" fmla="*/ 0 h 1255"/>
                <a:gd name="T2" fmla="*/ 24 w 1419"/>
                <a:gd name="T3" fmla="*/ 0 h 1255"/>
                <a:gd name="T4" fmla="*/ 22 w 1419"/>
                <a:gd name="T5" fmla="*/ 5 h 1255"/>
                <a:gd name="T6" fmla="*/ 7 w 1419"/>
                <a:gd name="T7" fmla="*/ 259 h 1255"/>
                <a:gd name="T8" fmla="*/ 7 w 1419"/>
                <a:gd name="T9" fmla="*/ 259 h 1255"/>
                <a:gd name="T10" fmla="*/ 8 w 1419"/>
                <a:gd name="T11" fmla="*/ 264 h 1255"/>
                <a:gd name="T12" fmla="*/ 10 w 1419"/>
                <a:gd name="T13" fmla="*/ 268 h 1255"/>
                <a:gd name="T14" fmla="*/ 12 w 1419"/>
                <a:gd name="T15" fmla="*/ 270 h 1255"/>
                <a:gd name="T16" fmla="*/ 17 w 1419"/>
                <a:gd name="T17" fmla="*/ 271 h 1255"/>
                <a:gd name="T18" fmla="*/ 389 w 1419"/>
                <a:gd name="T19" fmla="*/ 342 h 1255"/>
                <a:gd name="T20" fmla="*/ 389 w 1419"/>
                <a:gd name="T21" fmla="*/ 342 h 1255"/>
                <a:gd name="T22" fmla="*/ 392 w 1419"/>
                <a:gd name="T23" fmla="*/ 342 h 1255"/>
                <a:gd name="T24" fmla="*/ 392 w 1419"/>
                <a:gd name="T25" fmla="*/ 342 h 1255"/>
                <a:gd name="T26" fmla="*/ 391 w 1419"/>
                <a:gd name="T27" fmla="*/ 343 h 1255"/>
                <a:gd name="T28" fmla="*/ 387 w 1419"/>
                <a:gd name="T29" fmla="*/ 344 h 1255"/>
                <a:gd name="T30" fmla="*/ 386 w 1419"/>
                <a:gd name="T31" fmla="*/ 346 h 1255"/>
                <a:gd name="T32" fmla="*/ 383 w 1419"/>
                <a:gd name="T33" fmla="*/ 346 h 1255"/>
                <a:gd name="T34" fmla="*/ 10 w 1419"/>
                <a:gd name="T35" fmla="*/ 275 h 1255"/>
                <a:gd name="T36" fmla="*/ 10 w 1419"/>
                <a:gd name="T37" fmla="*/ 275 h 1255"/>
                <a:gd name="T38" fmla="*/ 7 w 1419"/>
                <a:gd name="T39" fmla="*/ 275 h 1255"/>
                <a:gd name="T40" fmla="*/ 3 w 1419"/>
                <a:gd name="T41" fmla="*/ 271 h 1255"/>
                <a:gd name="T42" fmla="*/ 3 w 1419"/>
                <a:gd name="T43" fmla="*/ 268 h 1255"/>
                <a:gd name="T44" fmla="*/ 0 w 1419"/>
                <a:gd name="T45" fmla="*/ 263 h 1255"/>
                <a:gd name="T46" fmla="*/ 17 w 1419"/>
                <a:gd name="T47" fmla="*/ 8 h 1255"/>
                <a:gd name="T48" fmla="*/ 17 w 1419"/>
                <a:gd name="T49" fmla="*/ 8 h 1255"/>
                <a:gd name="T50" fmla="*/ 17 w 1419"/>
                <a:gd name="T51" fmla="*/ 5 h 1255"/>
                <a:gd name="T52" fmla="*/ 19 w 1419"/>
                <a:gd name="T53" fmla="*/ 3 h 1255"/>
                <a:gd name="T54" fmla="*/ 22 w 1419"/>
                <a:gd name="T55" fmla="*/ 3 h 1255"/>
                <a:gd name="T56" fmla="*/ 24 w 1419"/>
                <a:gd name="T57" fmla="*/ 0 h 1255"/>
                <a:gd name="T58" fmla="*/ 24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38" name="Freeform 288"/>
            <p:cNvSpPr>
              <a:spLocks/>
            </p:cNvSpPr>
            <p:nvPr/>
          </p:nvSpPr>
          <p:spPr bwMode="auto">
            <a:xfrm>
              <a:off x="2469" y="1134"/>
              <a:ext cx="1175" cy="1068"/>
            </a:xfrm>
            <a:custGeom>
              <a:avLst/>
              <a:gdLst>
                <a:gd name="T0" fmla="*/ 370 w 1380"/>
                <a:gd name="T1" fmla="*/ 342 h 1255"/>
                <a:gd name="T2" fmla="*/ 376 w 1380"/>
                <a:gd name="T3" fmla="*/ 89 h 1255"/>
                <a:gd name="T4" fmla="*/ 376 w 1380"/>
                <a:gd name="T5" fmla="*/ 89 h 1255"/>
                <a:gd name="T6" fmla="*/ 375 w 1380"/>
                <a:gd name="T7" fmla="*/ 84 h 1255"/>
                <a:gd name="T8" fmla="*/ 373 w 1380"/>
                <a:gd name="T9" fmla="*/ 81 h 1255"/>
                <a:gd name="T10" fmla="*/ 370 w 1380"/>
                <a:gd name="T11" fmla="*/ 80 h 1255"/>
                <a:gd name="T12" fmla="*/ 366 w 1380"/>
                <a:gd name="T13" fmla="*/ 77 h 1255"/>
                <a:gd name="T14" fmla="*/ 3 w 1380"/>
                <a:gd name="T15" fmla="*/ 3 h 1255"/>
                <a:gd name="T16" fmla="*/ 3 w 1380"/>
                <a:gd name="T17" fmla="*/ 3 h 1255"/>
                <a:gd name="T18" fmla="*/ 0 w 1380"/>
                <a:gd name="T19" fmla="*/ 5 h 1255"/>
                <a:gd name="T20" fmla="*/ 0 w 1380"/>
                <a:gd name="T21" fmla="*/ 5 h 1255"/>
                <a:gd name="T22" fmla="*/ 3 w 1380"/>
                <a:gd name="T23" fmla="*/ 3 h 1255"/>
                <a:gd name="T24" fmla="*/ 3 w 1380"/>
                <a:gd name="T25" fmla="*/ 3 h 1255"/>
                <a:gd name="T26" fmla="*/ 7 w 1380"/>
                <a:gd name="T27" fmla="*/ 0 h 1255"/>
                <a:gd name="T28" fmla="*/ 10 w 1380"/>
                <a:gd name="T29" fmla="*/ 0 h 1255"/>
                <a:gd name="T30" fmla="*/ 372 w 1380"/>
                <a:gd name="T31" fmla="*/ 72 h 1255"/>
                <a:gd name="T32" fmla="*/ 372 w 1380"/>
                <a:gd name="T33" fmla="*/ 72 h 1255"/>
                <a:gd name="T34" fmla="*/ 375 w 1380"/>
                <a:gd name="T35" fmla="*/ 76 h 1255"/>
                <a:gd name="T36" fmla="*/ 378 w 1380"/>
                <a:gd name="T37" fmla="*/ 77 h 1255"/>
                <a:gd name="T38" fmla="*/ 381 w 1380"/>
                <a:gd name="T39" fmla="*/ 80 h 1255"/>
                <a:gd name="T40" fmla="*/ 381 w 1380"/>
                <a:gd name="T41" fmla="*/ 85 h 1255"/>
                <a:gd name="T42" fmla="*/ 375 w 1380"/>
                <a:gd name="T43" fmla="*/ 337 h 1255"/>
                <a:gd name="T44" fmla="*/ 375 w 1380"/>
                <a:gd name="T45" fmla="*/ 337 h 1255"/>
                <a:gd name="T46" fmla="*/ 375 w 1380"/>
                <a:gd name="T47" fmla="*/ 340 h 1255"/>
                <a:gd name="T48" fmla="*/ 373 w 1380"/>
                <a:gd name="T49" fmla="*/ 342 h 1255"/>
                <a:gd name="T50" fmla="*/ 372 w 1380"/>
                <a:gd name="T51" fmla="*/ 344 h 1255"/>
                <a:gd name="T52" fmla="*/ 369 w 1380"/>
                <a:gd name="T53" fmla="*/ 346 h 1255"/>
                <a:gd name="T54" fmla="*/ 369 w 1380"/>
                <a:gd name="T55" fmla="*/ 346 h 1255"/>
                <a:gd name="T56" fmla="*/ 370 w 1380"/>
                <a:gd name="T57" fmla="*/ 342 h 1255"/>
                <a:gd name="T58" fmla="*/ 370 w 1380"/>
                <a:gd name="T59" fmla="*/ 3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4351" name="Group 290"/>
          <p:cNvGrpSpPr>
            <a:grpSpLocks/>
          </p:cNvGrpSpPr>
          <p:nvPr/>
        </p:nvGrpSpPr>
        <p:grpSpPr bwMode="auto">
          <a:xfrm>
            <a:off x="2879725" y="2686050"/>
            <a:ext cx="187325" cy="225425"/>
            <a:chOff x="2307" y="1036"/>
            <a:chExt cx="1397" cy="1290"/>
          </a:xfrm>
        </p:grpSpPr>
        <p:sp>
          <p:nvSpPr>
            <p:cNvPr id="14419" name="Freeform 291"/>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20" name="Rectangle 292"/>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421" name="Freeform 293"/>
            <p:cNvSpPr>
              <a:spLocks/>
            </p:cNvSpPr>
            <p:nvPr/>
          </p:nvSpPr>
          <p:spPr bwMode="auto">
            <a:xfrm>
              <a:off x="2307" y="1073"/>
              <a:ext cx="1363" cy="1253"/>
            </a:xfrm>
            <a:custGeom>
              <a:avLst/>
              <a:gdLst>
                <a:gd name="T0" fmla="*/ 0 w 1601"/>
                <a:gd name="T1" fmla="*/ 311 h 1472"/>
                <a:gd name="T2" fmla="*/ 0 w 1601"/>
                <a:gd name="T3" fmla="*/ 311 h 1472"/>
                <a:gd name="T4" fmla="*/ 0 w 1601"/>
                <a:gd name="T5" fmla="*/ 316 h 1472"/>
                <a:gd name="T6" fmla="*/ 3 w 1601"/>
                <a:gd name="T7" fmla="*/ 321 h 1472"/>
                <a:gd name="T8" fmla="*/ 3 w 1601"/>
                <a:gd name="T9" fmla="*/ 326 h 1472"/>
                <a:gd name="T10" fmla="*/ 5 w 1601"/>
                <a:gd name="T11" fmla="*/ 328 h 1472"/>
                <a:gd name="T12" fmla="*/ 8 w 1601"/>
                <a:gd name="T13" fmla="*/ 329 h 1472"/>
                <a:gd name="T14" fmla="*/ 420 w 1601"/>
                <a:gd name="T15" fmla="*/ 406 h 1472"/>
                <a:gd name="T16" fmla="*/ 420 w 1601"/>
                <a:gd name="T17" fmla="*/ 406 h 1472"/>
                <a:gd name="T18" fmla="*/ 424 w 1601"/>
                <a:gd name="T19" fmla="*/ 406 h 1472"/>
                <a:gd name="T20" fmla="*/ 430 w 1601"/>
                <a:gd name="T21" fmla="*/ 404 h 1472"/>
                <a:gd name="T22" fmla="*/ 439 w 1601"/>
                <a:gd name="T23" fmla="*/ 398 h 1472"/>
                <a:gd name="T24" fmla="*/ 439 w 1601"/>
                <a:gd name="T25" fmla="*/ 398 h 1472"/>
                <a:gd name="T26" fmla="*/ 439 w 1601"/>
                <a:gd name="T27" fmla="*/ 397 h 1472"/>
                <a:gd name="T28" fmla="*/ 438 w 1601"/>
                <a:gd name="T29" fmla="*/ 396 h 1472"/>
                <a:gd name="T30" fmla="*/ 436 w 1601"/>
                <a:gd name="T31" fmla="*/ 395 h 1472"/>
                <a:gd name="T32" fmla="*/ 434 w 1601"/>
                <a:gd name="T33" fmla="*/ 392 h 1472"/>
                <a:gd name="T34" fmla="*/ 442 w 1601"/>
                <a:gd name="T35" fmla="*/ 95 h 1472"/>
                <a:gd name="T36" fmla="*/ 442 w 1601"/>
                <a:gd name="T37" fmla="*/ 95 h 1472"/>
                <a:gd name="T38" fmla="*/ 441 w 1601"/>
                <a:gd name="T39" fmla="*/ 90 h 1472"/>
                <a:gd name="T40" fmla="*/ 438 w 1601"/>
                <a:gd name="T41" fmla="*/ 86 h 1472"/>
                <a:gd name="T42" fmla="*/ 434 w 1601"/>
                <a:gd name="T43" fmla="*/ 84 h 1472"/>
                <a:gd name="T44" fmla="*/ 431 w 1601"/>
                <a:gd name="T45" fmla="*/ 82 h 1472"/>
                <a:gd name="T46" fmla="*/ 42 w 1601"/>
                <a:gd name="T47" fmla="*/ 0 h 1472"/>
                <a:gd name="T48" fmla="*/ 30 w 1601"/>
                <a:gd name="T49" fmla="*/ 3 h 1472"/>
                <a:gd name="T50" fmla="*/ 30 w 1601"/>
                <a:gd name="T51" fmla="*/ 3 h 1472"/>
                <a:gd name="T52" fmla="*/ 26 w 1601"/>
                <a:gd name="T53" fmla="*/ 3 h 1472"/>
                <a:gd name="T54" fmla="*/ 22 w 1601"/>
                <a:gd name="T55" fmla="*/ 3 h 1472"/>
                <a:gd name="T56" fmla="*/ 20 w 1601"/>
                <a:gd name="T57" fmla="*/ 8 h 1472"/>
                <a:gd name="T58" fmla="*/ 19 w 1601"/>
                <a:gd name="T59" fmla="*/ 11 h 1472"/>
                <a:gd name="T60" fmla="*/ 0 w 1601"/>
                <a:gd name="T61" fmla="*/ 311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22" name="Freeform 294"/>
            <p:cNvSpPr>
              <a:spLocks/>
            </p:cNvSpPr>
            <p:nvPr/>
          </p:nvSpPr>
          <p:spPr bwMode="auto">
            <a:xfrm>
              <a:off x="2344" y="1073"/>
              <a:ext cx="1360" cy="1231"/>
            </a:xfrm>
            <a:custGeom>
              <a:avLst/>
              <a:gdLst>
                <a:gd name="T0" fmla="*/ 0 w 1597"/>
                <a:gd name="T1" fmla="*/ 307 h 1446"/>
                <a:gd name="T2" fmla="*/ 0 w 1597"/>
                <a:gd name="T3" fmla="*/ 307 h 1446"/>
                <a:gd name="T4" fmla="*/ 3 w 1597"/>
                <a:gd name="T5" fmla="*/ 313 h 1446"/>
                <a:gd name="T6" fmla="*/ 3 w 1597"/>
                <a:gd name="T7" fmla="*/ 318 h 1446"/>
                <a:gd name="T8" fmla="*/ 7 w 1597"/>
                <a:gd name="T9" fmla="*/ 319 h 1446"/>
                <a:gd name="T10" fmla="*/ 11 w 1597"/>
                <a:gd name="T11" fmla="*/ 322 h 1446"/>
                <a:gd name="T12" fmla="*/ 424 w 1597"/>
                <a:gd name="T13" fmla="*/ 398 h 1446"/>
                <a:gd name="T14" fmla="*/ 424 w 1597"/>
                <a:gd name="T15" fmla="*/ 398 h 1446"/>
                <a:gd name="T16" fmla="*/ 428 w 1597"/>
                <a:gd name="T17" fmla="*/ 398 h 1446"/>
                <a:gd name="T18" fmla="*/ 432 w 1597"/>
                <a:gd name="T19" fmla="*/ 398 h 1446"/>
                <a:gd name="T20" fmla="*/ 434 w 1597"/>
                <a:gd name="T21" fmla="*/ 393 h 1446"/>
                <a:gd name="T22" fmla="*/ 436 w 1597"/>
                <a:gd name="T23" fmla="*/ 391 h 1446"/>
                <a:gd name="T24" fmla="*/ 442 w 1597"/>
                <a:gd name="T25" fmla="*/ 93 h 1446"/>
                <a:gd name="T26" fmla="*/ 442 w 1597"/>
                <a:gd name="T27" fmla="*/ 93 h 1446"/>
                <a:gd name="T28" fmla="*/ 442 w 1597"/>
                <a:gd name="T29" fmla="*/ 89 h 1446"/>
                <a:gd name="T30" fmla="*/ 439 w 1597"/>
                <a:gd name="T31" fmla="*/ 84 h 1446"/>
                <a:gd name="T32" fmla="*/ 436 w 1597"/>
                <a:gd name="T33" fmla="*/ 82 h 1446"/>
                <a:gd name="T34" fmla="*/ 431 w 1597"/>
                <a:gd name="T35" fmla="*/ 80 h 1446"/>
                <a:gd name="T36" fmla="*/ 32 w 1597"/>
                <a:gd name="T37" fmla="*/ 0 h 1446"/>
                <a:gd name="T38" fmla="*/ 32 w 1597"/>
                <a:gd name="T39" fmla="*/ 0 h 1446"/>
                <a:gd name="T40" fmla="*/ 27 w 1597"/>
                <a:gd name="T41" fmla="*/ 0 h 1446"/>
                <a:gd name="T42" fmla="*/ 23 w 1597"/>
                <a:gd name="T43" fmla="*/ 3 h 1446"/>
                <a:gd name="T44" fmla="*/ 21 w 1597"/>
                <a:gd name="T45" fmla="*/ 3 h 1446"/>
                <a:gd name="T46" fmla="*/ 20 w 1597"/>
                <a:gd name="T47" fmla="*/ 9 h 1446"/>
                <a:gd name="T48" fmla="*/ 0 w 1597"/>
                <a:gd name="T49" fmla="*/ 307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23" name="Freeform 295"/>
            <p:cNvSpPr>
              <a:spLocks/>
            </p:cNvSpPr>
            <p:nvPr/>
          </p:nvSpPr>
          <p:spPr bwMode="auto">
            <a:xfrm>
              <a:off x="2413" y="1073"/>
              <a:ext cx="1291" cy="1231"/>
            </a:xfrm>
            <a:custGeom>
              <a:avLst/>
              <a:gdLst>
                <a:gd name="T0" fmla="*/ 409 w 1517"/>
                <a:gd name="T1" fmla="*/ 392 h 1446"/>
                <a:gd name="T2" fmla="*/ 415 w 1517"/>
                <a:gd name="T3" fmla="*/ 95 h 1446"/>
                <a:gd name="T4" fmla="*/ 415 w 1517"/>
                <a:gd name="T5" fmla="*/ 95 h 1446"/>
                <a:gd name="T6" fmla="*/ 415 w 1517"/>
                <a:gd name="T7" fmla="*/ 90 h 1446"/>
                <a:gd name="T8" fmla="*/ 412 w 1517"/>
                <a:gd name="T9" fmla="*/ 86 h 1446"/>
                <a:gd name="T10" fmla="*/ 409 w 1517"/>
                <a:gd name="T11" fmla="*/ 83 h 1446"/>
                <a:gd name="T12" fmla="*/ 403 w 1517"/>
                <a:gd name="T13" fmla="*/ 82 h 1446"/>
                <a:gd name="T14" fmla="*/ 8 w 1517"/>
                <a:gd name="T15" fmla="*/ 3 h 1446"/>
                <a:gd name="T16" fmla="*/ 8 w 1517"/>
                <a:gd name="T17" fmla="*/ 3 h 1446"/>
                <a:gd name="T18" fmla="*/ 3 w 1517"/>
                <a:gd name="T19" fmla="*/ 3 h 1446"/>
                <a:gd name="T20" fmla="*/ 0 w 1517"/>
                <a:gd name="T21" fmla="*/ 3 h 1446"/>
                <a:gd name="T22" fmla="*/ 0 w 1517"/>
                <a:gd name="T23" fmla="*/ 3 h 1446"/>
                <a:gd name="T24" fmla="*/ 5 w 1517"/>
                <a:gd name="T25" fmla="*/ 0 h 1446"/>
                <a:gd name="T26" fmla="*/ 10 w 1517"/>
                <a:gd name="T27" fmla="*/ 0 h 1446"/>
                <a:gd name="T28" fmla="*/ 407 w 1517"/>
                <a:gd name="T29" fmla="*/ 80 h 1446"/>
                <a:gd name="T30" fmla="*/ 407 w 1517"/>
                <a:gd name="T31" fmla="*/ 80 h 1446"/>
                <a:gd name="T32" fmla="*/ 411 w 1517"/>
                <a:gd name="T33" fmla="*/ 82 h 1446"/>
                <a:gd name="T34" fmla="*/ 415 w 1517"/>
                <a:gd name="T35" fmla="*/ 84 h 1446"/>
                <a:gd name="T36" fmla="*/ 417 w 1517"/>
                <a:gd name="T37" fmla="*/ 89 h 1446"/>
                <a:gd name="T38" fmla="*/ 417 w 1517"/>
                <a:gd name="T39" fmla="*/ 93 h 1446"/>
                <a:gd name="T40" fmla="*/ 411 w 1517"/>
                <a:gd name="T41" fmla="*/ 391 h 1446"/>
                <a:gd name="T42" fmla="*/ 411 w 1517"/>
                <a:gd name="T43" fmla="*/ 391 h 1446"/>
                <a:gd name="T44" fmla="*/ 410 w 1517"/>
                <a:gd name="T45" fmla="*/ 396 h 1446"/>
                <a:gd name="T46" fmla="*/ 407 w 1517"/>
                <a:gd name="T47" fmla="*/ 398 h 1446"/>
                <a:gd name="T48" fmla="*/ 407 w 1517"/>
                <a:gd name="T49" fmla="*/ 398 h 1446"/>
                <a:gd name="T50" fmla="*/ 409 w 1517"/>
                <a:gd name="T51" fmla="*/ 396 h 1446"/>
                <a:gd name="T52" fmla="*/ 409 w 1517"/>
                <a:gd name="T53" fmla="*/ 392 h 1446"/>
                <a:gd name="T54" fmla="*/ 409 w 1517"/>
                <a:gd name="T55" fmla="*/ 392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24" name="Freeform 296"/>
            <p:cNvSpPr>
              <a:spLocks/>
            </p:cNvSpPr>
            <p:nvPr/>
          </p:nvSpPr>
          <p:spPr bwMode="auto">
            <a:xfrm>
              <a:off x="2413" y="1134"/>
              <a:ext cx="1231" cy="1068"/>
            </a:xfrm>
            <a:custGeom>
              <a:avLst/>
              <a:gdLst>
                <a:gd name="T0" fmla="*/ 0 w 1446"/>
                <a:gd name="T1" fmla="*/ 263 h 1255"/>
                <a:gd name="T2" fmla="*/ 0 w 1446"/>
                <a:gd name="T3" fmla="*/ 263 h 1255"/>
                <a:gd name="T4" fmla="*/ 3 w 1446"/>
                <a:gd name="T5" fmla="*/ 268 h 1255"/>
                <a:gd name="T6" fmla="*/ 3 w 1446"/>
                <a:gd name="T7" fmla="*/ 271 h 1255"/>
                <a:gd name="T8" fmla="*/ 7 w 1446"/>
                <a:gd name="T9" fmla="*/ 275 h 1255"/>
                <a:gd name="T10" fmla="*/ 10 w 1446"/>
                <a:gd name="T11" fmla="*/ 275 h 1255"/>
                <a:gd name="T12" fmla="*/ 383 w 1446"/>
                <a:gd name="T13" fmla="*/ 346 h 1255"/>
                <a:gd name="T14" fmla="*/ 383 w 1446"/>
                <a:gd name="T15" fmla="*/ 346 h 1255"/>
                <a:gd name="T16" fmla="*/ 387 w 1446"/>
                <a:gd name="T17" fmla="*/ 346 h 1255"/>
                <a:gd name="T18" fmla="*/ 391 w 1446"/>
                <a:gd name="T19" fmla="*/ 344 h 1255"/>
                <a:gd name="T20" fmla="*/ 392 w 1446"/>
                <a:gd name="T21" fmla="*/ 340 h 1255"/>
                <a:gd name="T22" fmla="*/ 392 w 1446"/>
                <a:gd name="T23" fmla="*/ 337 h 1255"/>
                <a:gd name="T24" fmla="*/ 398 w 1446"/>
                <a:gd name="T25" fmla="*/ 85 h 1255"/>
                <a:gd name="T26" fmla="*/ 398 w 1446"/>
                <a:gd name="T27" fmla="*/ 85 h 1255"/>
                <a:gd name="T28" fmla="*/ 398 w 1446"/>
                <a:gd name="T29" fmla="*/ 80 h 1255"/>
                <a:gd name="T30" fmla="*/ 397 w 1446"/>
                <a:gd name="T31" fmla="*/ 77 h 1255"/>
                <a:gd name="T32" fmla="*/ 392 w 1446"/>
                <a:gd name="T33" fmla="*/ 76 h 1255"/>
                <a:gd name="T34" fmla="*/ 389 w 1446"/>
                <a:gd name="T35" fmla="*/ 72 h 1255"/>
                <a:gd name="T36" fmla="*/ 28 w 1446"/>
                <a:gd name="T37" fmla="*/ 0 h 1255"/>
                <a:gd name="T38" fmla="*/ 28 w 1446"/>
                <a:gd name="T39" fmla="*/ 0 h 1255"/>
                <a:gd name="T40" fmla="*/ 22 w 1446"/>
                <a:gd name="T41" fmla="*/ 0 h 1255"/>
                <a:gd name="T42" fmla="*/ 19 w 1446"/>
                <a:gd name="T43" fmla="*/ 3 h 1255"/>
                <a:gd name="T44" fmla="*/ 17 w 1446"/>
                <a:gd name="T45" fmla="*/ 5 h 1255"/>
                <a:gd name="T46" fmla="*/ 17 w 1446"/>
                <a:gd name="T47" fmla="*/ 8 h 1255"/>
                <a:gd name="T48" fmla="*/ 0 w 1446"/>
                <a:gd name="T49" fmla="*/ 263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25" name="Freeform 297"/>
            <p:cNvSpPr>
              <a:spLocks/>
            </p:cNvSpPr>
            <p:nvPr/>
          </p:nvSpPr>
          <p:spPr bwMode="auto">
            <a:xfrm>
              <a:off x="2431" y="1330"/>
              <a:ext cx="1213" cy="718"/>
            </a:xfrm>
            <a:custGeom>
              <a:avLst/>
              <a:gdLst>
                <a:gd name="T0" fmla="*/ 394 w 1424"/>
                <a:gd name="T1" fmla="*/ 40 h 844"/>
                <a:gd name="T2" fmla="*/ 394 w 1424"/>
                <a:gd name="T3" fmla="*/ 22 h 844"/>
                <a:gd name="T4" fmla="*/ 394 w 1424"/>
                <a:gd name="T5" fmla="*/ 22 h 844"/>
                <a:gd name="T6" fmla="*/ 394 w 1424"/>
                <a:gd name="T7" fmla="*/ 17 h 844"/>
                <a:gd name="T8" fmla="*/ 392 w 1424"/>
                <a:gd name="T9" fmla="*/ 14 h 844"/>
                <a:gd name="T10" fmla="*/ 389 w 1424"/>
                <a:gd name="T11" fmla="*/ 12 h 844"/>
                <a:gd name="T12" fmla="*/ 386 w 1424"/>
                <a:gd name="T13" fmla="*/ 10 h 844"/>
                <a:gd name="T14" fmla="*/ 336 w 1424"/>
                <a:gd name="T15" fmla="*/ 0 h 844"/>
                <a:gd name="T16" fmla="*/ 336 w 1424"/>
                <a:gd name="T17" fmla="*/ 0 h 844"/>
                <a:gd name="T18" fmla="*/ 293 w 1424"/>
                <a:gd name="T19" fmla="*/ 22 h 844"/>
                <a:gd name="T20" fmla="*/ 252 w 1424"/>
                <a:gd name="T21" fmla="*/ 47 h 844"/>
                <a:gd name="T22" fmla="*/ 210 w 1424"/>
                <a:gd name="T23" fmla="*/ 72 h 844"/>
                <a:gd name="T24" fmla="*/ 169 w 1424"/>
                <a:gd name="T25" fmla="*/ 98 h 844"/>
                <a:gd name="T26" fmla="*/ 84 w 1424"/>
                <a:gd name="T27" fmla="*/ 153 h 844"/>
                <a:gd name="T28" fmla="*/ 0 w 1424"/>
                <a:gd name="T29" fmla="*/ 210 h 844"/>
                <a:gd name="T30" fmla="*/ 0 w 1424"/>
                <a:gd name="T31" fmla="*/ 210 h 844"/>
                <a:gd name="T32" fmla="*/ 3 w 1424"/>
                <a:gd name="T33" fmla="*/ 211 h 844"/>
                <a:gd name="T34" fmla="*/ 118 w 1424"/>
                <a:gd name="T35" fmla="*/ 231 h 844"/>
                <a:gd name="T36" fmla="*/ 118 w 1424"/>
                <a:gd name="T37" fmla="*/ 231 h 844"/>
                <a:gd name="T38" fmla="*/ 166 w 1424"/>
                <a:gd name="T39" fmla="*/ 197 h 844"/>
                <a:gd name="T40" fmla="*/ 216 w 1424"/>
                <a:gd name="T41" fmla="*/ 162 h 844"/>
                <a:gd name="T42" fmla="*/ 216 w 1424"/>
                <a:gd name="T43" fmla="*/ 162 h 844"/>
                <a:gd name="T44" fmla="*/ 261 w 1424"/>
                <a:gd name="T45" fmla="*/ 128 h 844"/>
                <a:gd name="T46" fmla="*/ 304 w 1424"/>
                <a:gd name="T47" fmla="*/ 97 h 844"/>
                <a:gd name="T48" fmla="*/ 350 w 1424"/>
                <a:gd name="T49" fmla="*/ 68 h 844"/>
                <a:gd name="T50" fmla="*/ 394 w 1424"/>
                <a:gd name="T51" fmla="*/ 40 h 844"/>
                <a:gd name="T52" fmla="*/ 394 w 1424"/>
                <a:gd name="T53" fmla="*/ 40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26" name="Freeform 298"/>
            <p:cNvSpPr>
              <a:spLocks/>
            </p:cNvSpPr>
            <p:nvPr/>
          </p:nvSpPr>
          <p:spPr bwMode="auto">
            <a:xfrm>
              <a:off x="3112" y="1785"/>
              <a:ext cx="524" cy="357"/>
            </a:xfrm>
            <a:custGeom>
              <a:avLst/>
              <a:gdLst>
                <a:gd name="T0" fmla="*/ 170 w 615"/>
                <a:gd name="T1" fmla="*/ 37 h 420"/>
                <a:gd name="T2" fmla="*/ 170 w 615"/>
                <a:gd name="T3" fmla="*/ 0 h 420"/>
                <a:gd name="T4" fmla="*/ 170 w 615"/>
                <a:gd name="T5" fmla="*/ 0 h 420"/>
                <a:gd name="T6" fmla="*/ 128 w 615"/>
                <a:gd name="T7" fmla="*/ 24 h 420"/>
                <a:gd name="T8" fmla="*/ 85 w 615"/>
                <a:gd name="T9" fmla="*/ 49 h 420"/>
                <a:gd name="T10" fmla="*/ 42 w 615"/>
                <a:gd name="T11" fmla="*/ 76 h 420"/>
                <a:gd name="T12" fmla="*/ 0 w 615"/>
                <a:gd name="T13" fmla="*/ 105 h 420"/>
                <a:gd name="T14" fmla="*/ 58 w 615"/>
                <a:gd name="T15" fmla="*/ 114 h 420"/>
                <a:gd name="T16" fmla="*/ 58 w 615"/>
                <a:gd name="T17" fmla="*/ 114 h 420"/>
                <a:gd name="T18" fmla="*/ 115 w 615"/>
                <a:gd name="T19" fmla="*/ 75 h 420"/>
                <a:gd name="T20" fmla="*/ 115 w 615"/>
                <a:gd name="T21" fmla="*/ 75 h 420"/>
                <a:gd name="T22" fmla="*/ 142 w 615"/>
                <a:gd name="T23" fmla="*/ 55 h 420"/>
                <a:gd name="T24" fmla="*/ 170 w 615"/>
                <a:gd name="T25" fmla="*/ 37 h 420"/>
                <a:gd name="T26" fmla="*/ 170 w 615"/>
                <a:gd name="T27" fmla="*/ 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27" name="Freeform 299"/>
            <p:cNvSpPr>
              <a:spLocks/>
            </p:cNvSpPr>
            <p:nvPr/>
          </p:nvSpPr>
          <p:spPr bwMode="auto">
            <a:xfrm>
              <a:off x="2413" y="1134"/>
              <a:ext cx="1208" cy="1068"/>
            </a:xfrm>
            <a:custGeom>
              <a:avLst/>
              <a:gdLst>
                <a:gd name="T0" fmla="*/ 24 w 1419"/>
                <a:gd name="T1" fmla="*/ 0 h 1255"/>
                <a:gd name="T2" fmla="*/ 24 w 1419"/>
                <a:gd name="T3" fmla="*/ 0 h 1255"/>
                <a:gd name="T4" fmla="*/ 22 w 1419"/>
                <a:gd name="T5" fmla="*/ 5 h 1255"/>
                <a:gd name="T6" fmla="*/ 7 w 1419"/>
                <a:gd name="T7" fmla="*/ 259 h 1255"/>
                <a:gd name="T8" fmla="*/ 7 w 1419"/>
                <a:gd name="T9" fmla="*/ 259 h 1255"/>
                <a:gd name="T10" fmla="*/ 8 w 1419"/>
                <a:gd name="T11" fmla="*/ 264 h 1255"/>
                <a:gd name="T12" fmla="*/ 10 w 1419"/>
                <a:gd name="T13" fmla="*/ 268 h 1255"/>
                <a:gd name="T14" fmla="*/ 12 w 1419"/>
                <a:gd name="T15" fmla="*/ 270 h 1255"/>
                <a:gd name="T16" fmla="*/ 17 w 1419"/>
                <a:gd name="T17" fmla="*/ 271 h 1255"/>
                <a:gd name="T18" fmla="*/ 389 w 1419"/>
                <a:gd name="T19" fmla="*/ 342 h 1255"/>
                <a:gd name="T20" fmla="*/ 389 w 1419"/>
                <a:gd name="T21" fmla="*/ 342 h 1255"/>
                <a:gd name="T22" fmla="*/ 392 w 1419"/>
                <a:gd name="T23" fmla="*/ 342 h 1255"/>
                <a:gd name="T24" fmla="*/ 392 w 1419"/>
                <a:gd name="T25" fmla="*/ 342 h 1255"/>
                <a:gd name="T26" fmla="*/ 391 w 1419"/>
                <a:gd name="T27" fmla="*/ 343 h 1255"/>
                <a:gd name="T28" fmla="*/ 387 w 1419"/>
                <a:gd name="T29" fmla="*/ 344 h 1255"/>
                <a:gd name="T30" fmla="*/ 386 w 1419"/>
                <a:gd name="T31" fmla="*/ 346 h 1255"/>
                <a:gd name="T32" fmla="*/ 383 w 1419"/>
                <a:gd name="T33" fmla="*/ 346 h 1255"/>
                <a:gd name="T34" fmla="*/ 10 w 1419"/>
                <a:gd name="T35" fmla="*/ 275 h 1255"/>
                <a:gd name="T36" fmla="*/ 10 w 1419"/>
                <a:gd name="T37" fmla="*/ 275 h 1255"/>
                <a:gd name="T38" fmla="*/ 7 w 1419"/>
                <a:gd name="T39" fmla="*/ 275 h 1255"/>
                <a:gd name="T40" fmla="*/ 3 w 1419"/>
                <a:gd name="T41" fmla="*/ 271 h 1255"/>
                <a:gd name="T42" fmla="*/ 3 w 1419"/>
                <a:gd name="T43" fmla="*/ 268 h 1255"/>
                <a:gd name="T44" fmla="*/ 0 w 1419"/>
                <a:gd name="T45" fmla="*/ 263 h 1255"/>
                <a:gd name="T46" fmla="*/ 17 w 1419"/>
                <a:gd name="T47" fmla="*/ 8 h 1255"/>
                <a:gd name="T48" fmla="*/ 17 w 1419"/>
                <a:gd name="T49" fmla="*/ 8 h 1255"/>
                <a:gd name="T50" fmla="*/ 17 w 1419"/>
                <a:gd name="T51" fmla="*/ 5 h 1255"/>
                <a:gd name="T52" fmla="*/ 19 w 1419"/>
                <a:gd name="T53" fmla="*/ 3 h 1255"/>
                <a:gd name="T54" fmla="*/ 22 w 1419"/>
                <a:gd name="T55" fmla="*/ 3 h 1255"/>
                <a:gd name="T56" fmla="*/ 24 w 1419"/>
                <a:gd name="T57" fmla="*/ 0 h 1255"/>
                <a:gd name="T58" fmla="*/ 24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28" name="Freeform 300"/>
            <p:cNvSpPr>
              <a:spLocks/>
            </p:cNvSpPr>
            <p:nvPr/>
          </p:nvSpPr>
          <p:spPr bwMode="auto">
            <a:xfrm>
              <a:off x="2469" y="1134"/>
              <a:ext cx="1175" cy="1068"/>
            </a:xfrm>
            <a:custGeom>
              <a:avLst/>
              <a:gdLst>
                <a:gd name="T0" fmla="*/ 370 w 1380"/>
                <a:gd name="T1" fmla="*/ 342 h 1255"/>
                <a:gd name="T2" fmla="*/ 376 w 1380"/>
                <a:gd name="T3" fmla="*/ 89 h 1255"/>
                <a:gd name="T4" fmla="*/ 376 w 1380"/>
                <a:gd name="T5" fmla="*/ 89 h 1255"/>
                <a:gd name="T6" fmla="*/ 375 w 1380"/>
                <a:gd name="T7" fmla="*/ 84 h 1255"/>
                <a:gd name="T8" fmla="*/ 373 w 1380"/>
                <a:gd name="T9" fmla="*/ 81 h 1255"/>
                <a:gd name="T10" fmla="*/ 370 w 1380"/>
                <a:gd name="T11" fmla="*/ 80 h 1255"/>
                <a:gd name="T12" fmla="*/ 366 w 1380"/>
                <a:gd name="T13" fmla="*/ 77 h 1255"/>
                <a:gd name="T14" fmla="*/ 3 w 1380"/>
                <a:gd name="T15" fmla="*/ 3 h 1255"/>
                <a:gd name="T16" fmla="*/ 3 w 1380"/>
                <a:gd name="T17" fmla="*/ 3 h 1255"/>
                <a:gd name="T18" fmla="*/ 0 w 1380"/>
                <a:gd name="T19" fmla="*/ 5 h 1255"/>
                <a:gd name="T20" fmla="*/ 0 w 1380"/>
                <a:gd name="T21" fmla="*/ 5 h 1255"/>
                <a:gd name="T22" fmla="*/ 3 w 1380"/>
                <a:gd name="T23" fmla="*/ 3 h 1255"/>
                <a:gd name="T24" fmla="*/ 3 w 1380"/>
                <a:gd name="T25" fmla="*/ 3 h 1255"/>
                <a:gd name="T26" fmla="*/ 7 w 1380"/>
                <a:gd name="T27" fmla="*/ 0 h 1255"/>
                <a:gd name="T28" fmla="*/ 10 w 1380"/>
                <a:gd name="T29" fmla="*/ 0 h 1255"/>
                <a:gd name="T30" fmla="*/ 372 w 1380"/>
                <a:gd name="T31" fmla="*/ 72 h 1255"/>
                <a:gd name="T32" fmla="*/ 372 w 1380"/>
                <a:gd name="T33" fmla="*/ 72 h 1255"/>
                <a:gd name="T34" fmla="*/ 375 w 1380"/>
                <a:gd name="T35" fmla="*/ 76 h 1255"/>
                <a:gd name="T36" fmla="*/ 378 w 1380"/>
                <a:gd name="T37" fmla="*/ 77 h 1255"/>
                <a:gd name="T38" fmla="*/ 381 w 1380"/>
                <a:gd name="T39" fmla="*/ 80 h 1255"/>
                <a:gd name="T40" fmla="*/ 381 w 1380"/>
                <a:gd name="T41" fmla="*/ 85 h 1255"/>
                <a:gd name="T42" fmla="*/ 375 w 1380"/>
                <a:gd name="T43" fmla="*/ 337 h 1255"/>
                <a:gd name="T44" fmla="*/ 375 w 1380"/>
                <a:gd name="T45" fmla="*/ 337 h 1255"/>
                <a:gd name="T46" fmla="*/ 375 w 1380"/>
                <a:gd name="T47" fmla="*/ 340 h 1255"/>
                <a:gd name="T48" fmla="*/ 373 w 1380"/>
                <a:gd name="T49" fmla="*/ 342 h 1255"/>
                <a:gd name="T50" fmla="*/ 372 w 1380"/>
                <a:gd name="T51" fmla="*/ 344 h 1255"/>
                <a:gd name="T52" fmla="*/ 369 w 1380"/>
                <a:gd name="T53" fmla="*/ 346 h 1255"/>
                <a:gd name="T54" fmla="*/ 369 w 1380"/>
                <a:gd name="T55" fmla="*/ 346 h 1255"/>
                <a:gd name="T56" fmla="*/ 370 w 1380"/>
                <a:gd name="T57" fmla="*/ 342 h 1255"/>
                <a:gd name="T58" fmla="*/ 370 w 1380"/>
                <a:gd name="T59" fmla="*/ 3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4352" name="Group 301"/>
          <p:cNvGrpSpPr>
            <a:grpSpLocks/>
          </p:cNvGrpSpPr>
          <p:nvPr/>
        </p:nvGrpSpPr>
        <p:grpSpPr bwMode="auto">
          <a:xfrm>
            <a:off x="2879725" y="2916238"/>
            <a:ext cx="187325" cy="225425"/>
            <a:chOff x="2307" y="1036"/>
            <a:chExt cx="1397" cy="1290"/>
          </a:xfrm>
        </p:grpSpPr>
        <p:sp>
          <p:nvSpPr>
            <p:cNvPr id="14409" name="Freeform 302"/>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10" name="Rectangle 303"/>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411" name="Freeform 304"/>
            <p:cNvSpPr>
              <a:spLocks/>
            </p:cNvSpPr>
            <p:nvPr/>
          </p:nvSpPr>
          <p:spPr bwMode="auto">
            <a:xfrm>
              <a:off x="2307" y="1073"/>
              <a:ext cx="1363" cy="1253"/>
            </a:xfrm>
            <a:custGeom>
              <a:avLst/>
              <a:gdLst>
                <a:gd name="T0" fmla="*/ 0 w 1601"/>
                <a:gd name="T1" fmla="*/ 311 h 1472"/>
                <a:gd name="T2" fmla="*/ 0 w 1601"/>
                <a:gd name="T3" fmla="*/ 311 h 1472"/>
                <a:gd name="T4" fmla="*/ 0 w 1601"/>
                <a:gd name="T5" fmla="*/ 316 h 1472"/>
                <a:gd name="T6" fmla="*/ 3 w 1601"/>
                <a:gd name="T7" fmla="*/ 321 h 1472"/>
                <a:gd name="T8" fmla="*/ 3 w 1601"/>
                <a:gd name="T9" fmla="*/ 326 h 1472"/>
                <a:gd name="T10" fmla="*/ 5 w 1601"/>
                <a:gd name="T11" fmla="*/ 328 h 1472"/>
                <a:gd name="T12" fmla="*/ 8 w 1601"/>
                <a:gd name="T13" fmla="*/ 329 h 1472"/>
                <a:gd name="T14" fmla="*/ 420 w 1601"/>
                <a:gd name="T15" fmla="*/ 406 h 1472"/>
                <a:gd name="T16" fmla="*/ 420 w 1601"/>
                <a:gd name="T17" fmla="*/ 406 h 1472"/>
                <a:gd name="T18" fmla="*/ 424 w 1601"/>
                <a:gd name="T19" fmla="*/ 406 h 1472"/>
                <a:gd name="T20" fmla="*/ 430 w 1601"/>
                <a:gd name="T21" fmla="*/ 404 h 1472"/>
                <a:gd name="T22" fmla="*/ 439 w 1601"/>
                <a:gd name="T23" fmla="*/ 398 h 1472"/>
                <a:gd name="T24" fmla="*/ 439 w 1601"/>
                <a:gd name="T25" fmla="*/ 398 h 1472"/>
                <a:gd name="T26" fmla="*/ 439 w 1601"/>
                <a:gd name="T27" fmla="*/ 397 h 1472"/>
                <a:gd name="T28" fmla="*/ 438 w 1601"/>
                <a:gd name="T29" fmla="*/ 396 h 1472"/>
                <a:gd name="T30" fmla="*/ 436 w 1601"/>
                <a:gd name="T31" fmla="*/ 395 h 1472"/>
                <a:gd name="T32" fmla="*/ 434 w 1601"/>
                <a:gd name="T33" fmla="*/ 392 h 1472"/>
                <a:gd name="T34" fmla="*/ 442 w 1601"/>
                <a:gd name="T35" fmla="*/ 95 h 1472"/>
                <a:gd name="T36" fmla="*/ 442 w 1601"/>
                <a:gd name="T37" fmla="*/ 95 h 1472"/>
                <a:gd name="T38" fmla="*/ 441 w 1601"/>
                <a:gd name="T39" fmla="*/ 90 h 1472"/>
                <a:gd name="T40" fmla="*/ 438 w 1601"/>
                <a:gd name="T41" fmla="*/ 86 h 1472"/>
                <a:gd name="T42" fmla="*/ 434 w 1601"/>
                <a:gd name="T43" fmla="*/ 84 h 1472"/>
                <a:gd name="T44" fmla="*/ 431 w 1601"/>
                <a:gd name="T45" fmla="*/ 82 h 1472"/>
                <a:gd name="T46" fmla="*/ 42 w 1601"/>
                <a:gd name="T47" fmla="*/ 0 h 1472"/>
                <a:gd name="T48" fmla="*/ 30 w 1601"/>
                <a:gd name="T49" fmla="*/ 3 h 1472"/>
                <a:gd name="T50" fmla="*/ 30 w 1601"/>
                <a:gd name="T51" fmla="*/ 3 h 1472"/>
                <a:gd name="T52" fmla="*/ 26 w 1601"/>
                <a:gd name="T53" fmla="*/ 3 h 1472"/>
                <a:gd name="T54" fmla="*/ 22 w 1601"/>
                <a:gd name="T55" fmla="*/ 3 h 1472"/>
                <a:gd name="T56" fmla="*/ 20 w 1601"/>
                <a:gd name="T57" fmla="*/ 8 h 1472"/>
                <a:gd name="T58" fmla="*/ 19 w 1601"/>
                <a:gd name="T59" fmla="*/ 11 h 1472"/>
                <a:gd name="T60" fmla="*/ 0 w 1601"/>
                <a:gd name="T61" fmla="*/ 311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12" name="Freeform 305"/>
            <p:cNvSpPr>
              <a:spLocks/>
            </p:cNvSpPr>
            <p:nvPr/>
          </p:nvSpPr>
          <p:spPr bwMode="auto">
            <a:xfrm>
              <a:off x="2344" y="1073"/>
              <a:ext cx="1360" cy="1231"/>
            </a:xfrm>
            <a:custGeom>
              <a:avLst/>
              <a:gdLst>
                <a:gd name="T0" fmla="*/ 0 w 1597"/>
                <a:gd name="T1" fmla="*/ 307 h 1446"/>
                <a:gd name="T2" fmla="*/ 0 w 1597"/>
                <a:gd name="T3" fmla="*/ 307 h 1446"/>
                <a:gd name="T4" fmla="*/ 3 w 1597"/>
                <a:gd name="T5" fmla="*/ 313 h 1446"/>
                <a:gd name="T6" fmla="*/ 3 w 1597"/>
                <a:gd name="T7" fmla="*/ 318 h 1446"/>
                <a:gd name="T8" fmla="*/ 7 w 1597"/>
                <a:gd name="T9" fmla="*/ 319 h 1446"/>
                <a:gd name="T10" fmla="*/ 11 w 1597"/>
                <a:gd name="T11" fmla="*/ 322 h 1446"/>
                <a:gd name="T12" fmla="*/ 424 w 1597"/>
                <a:gd name="T13" fmla="*/ 398 h 1446"/>
                <a:gd name="T14" fmla="*/ 424 w 1597"/>
                <a:gd name="T15" fmla="*/ 398 h 1446"/>
                <a:gd name="T16" fmla="*/ 428 w 1597"/>
                <a:gd name="T17" fmla="*/ 398 h 1446"/>
                <a:gd name="T18" fmla="*/ 432 w 1597"/>
                <a:gd name="T19" fmla="*/ 398 h 1446"/>
                <a:gd name="T20" fmla="*/ 434 w 1597"/>
                <a:gd name="T21" fmla="*/ 393 h 1446"/>
                <a:gd name="T22" fmla="*/ 436 w 1597"/>
                <a:gd name="T23" fmla="*/ 391 h 1446"/>
                <a:gd name="T24" fmla="*/ 442 w 1597"/>
                <a:gd name="T25" fmla="*/ 93 h 1446"/>
                <a:gd name="T26" fmla="*/ 442 w 1597"/>
                <a:gd name="T27" fmla="*/ 93 h 1446"/>
                <a:gd name="T28" fmla="*/ 442 w 1597"/>
                <a:gd name="T29" fmla="*/ 89 h 1446"/>
                <a:gd name="T30" fmla="*/ 439 w 1597"/>
                <a:gd name="T31" fmla="*/ 84 h 1446"/>
                <a:gd name="T32" fmla="*/ 436 w 1597"/>
                <a:gd name="T33" fmla="*/ 82 h 1446"/>
                <a:gd name="T34" fmla="*/ 431 w 1597"/>
                <a:gd name="T35" fmla="*/ 80 h 1446"/>
                <a:gd name="T36" fmla="*/ 32 w 1597"/>
                <a:gd name="T37" fmla="*/ 0 h 1446"/>
                <a:gd name="T38" fmla="*/ 32 w 1597"/>
                <a:gd name="T39" fmla="*/ 0 h 1446"/>
                <a:gd name="T40" fmla="*/ 27 w 1597"/>
                <a:gd name="T41" fmla="*/ 0 h 1446"/>
                <a:gd name="T42" fmla="*/ 23 w 1597"/>
                <a:gd name="T43" fmla="*/ 3 h 1446"/>
                <a:gd name="T44" fmla="*/ 21 w 1597"/>
                <a:gd name="T45" fmla="*/ 3 h 1446"/>
                <a:gd name="T46" fmla="*/ 20 w 1597"/>
                <a:gd name="T47" fmla="*/ 9 h 1446"/>
                <a:gd name="T48" fmla="*/ 0 w 1597"/>
                <a:gd name="T49" fmla="*/ 307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13" name="Freeform 306"/>
            <p:cNvSpPr>
              <a:spLocks/>
            </p:cNvSpPr>
            <p:nvPr/>
          </p:nvSpPr>
          <p:spPr bwMode="auto">
            <a:xfrm>
              <a:off x="2413" y="1073"/>
              <a:ext cx="1291" cy="1231"/>
            </a:xfrm>
            <a:custGeom>
              <a:avLst/>
              <a:gdLst>
                <a:gd name="T0" fmla="*/ 409 w 1517"/>
                <a:gd name="T1" fmla="*/ 392 h 1446"/>
                <a:gd name="T2" fmla="*/ 415 w 1517"/>
                <a:gd name="T3" fmla="*/ 95 h 1446"/>
                <a:gd name="T4" fmla="*/ 415 w 1517"/>
                <a:gd name="T5" fmla="*/ 95 h 1446"/>
                <a:gd name="T6" fmla="*/ 415 w 1517"/>
                <a:gd name="T7" fmla="*/ 90 h 1446"/>
                <a:gd name="T8" fmla="*/ 412 w 1517"/>
                <a:gd name="T9" fmla="*/ 86 h 1446"/>
                <a:gd name="T10" fmla="*/ 409 w 1517"/>
                <a:gd name="T11" fmla="*/ 83 h 1446"/>
                <a:gd name="T12" fmla="*/ 403 w 1517"/>
                <a:gd name="T13" fmla="*/ 82 h 1446"/>
                <a:gd name="T14" fmla="*/ 8 w 1517"/>
                <a:gd name="T15" fmla="*/ 3 h 1446"/>
                <a:gd name="T16" fmla="*/ 8 w 1517"/>
                <a:gd name="T17" fmla="*/ 3 h 1446"/>
                <a:gd name="T18" fmla="*/ 3 w 1517"/>
                <a:gd name="T19" fmla="*/ 3 h 1446"/>
                <a:gd name="T20" fmla="*/ 0 w 1517"/>
                <a:gd name="T21" fmla="*/ 3 h 1446"/>
                <a:gd name="T22" fmla="*/ 0 w 1517"/>
                <a:gd name="T23" fmla="*/ 3 h 1446"/>
                <a:gd name="T24" fmla="*/ 5 w 1517"/>
                <a:gd name="T25" fmla="*/ 0 h 1446"/>
                <a:gd name="T26" fmla="*/ 10 w 1517"/>
                <a:gd name="T27" fmla="*/ 0 h 1446"/>
                <a:gd name="T28" fmla="*/ 407 w 1517"/>
                <a:gd name="T29" fmla="*/ 80 h 1446"/>
                <a:gd name="T30" fmla="*/ 407 w 1517"/>
                <a:gd name="T31" fmla="*/ 80 h 1446"/>
                <a:gd name="T32" fmla="*/ 411 w 1517"/>
                <a:gd name="T33" fmla="*/ 82 h 1446"/>
                <a:gd name="T34" fmla="*/ 415 w 1517"/>
                <a:gd name="T35" fmla="*/ 84 h 1446"/>
                <a:gd name="T36" fmla="*/ 417 w 1517"/>
                <a:gd name="T37" fmla="*/ 89 h 1446"/>
                <a:gd name="T38" fmla="*/ 417 w 1517"/>
                <a:gd name="T39" fmla="*/ 93 h 1446"/>
                <a:gd name="T40" fmla="*/ 411 w 1517"/>
                <a:gd name="T41" fmla="*/ 391 h 1446"/>
                <a:gd name="T42" fmla="*/ 411 w 1517"/>
                <a:gd name="T43" fmla="*/ 391 h 1446"/>
                <a:gd name="T44" fmla="*/ 410 w 1517"/>
                <a:gd name="T45" fmla="*/ 396 h 1446"/>
                <a:gd name="T46" fmla="*/ 407 w 1517"/>
                <a:gd name="T47" fmla="*/ 398 h 1446"/>
                <a:gd name="T48" fmla="*/ 407 w 1517"/>
                <a:gd name="T49" fmla="*/ 398 h 1446"/>
                <a:gd name="T50" fmla="*/ 409 w 1517"/>
                <a:gd name="T51" fmla="*/ 396 h 1446"/>
                <a:gd name="T52" fmla="*/ 409 w 1517"/>
                <a:gd name="T53" fmla="*/ 392 h 1446"/>
                <a:gd name="T54" fmla="*/ 409 w 1517"/>
                <a:gd name="T55" fmla="*/ 392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14" name="Freeform 307"/>
            <p:cNvSpPr>
              <a:spLocks/>
            </p:cNvSpPr>
            <p:nvPr/>
          </p:nvSpPr>
          <p:spPr bwMode="auto">
            <a:xfrm>
              <a:off x="2413" y="1134"/>
              <a:ext cx="1231" cy="1068"/>
            </a:xfrm>
            <a:custGeom>
              <a:avLst/>
              <a:gdLst>
                <a:gd name="T0" fmla="*/ 0 w 1446"/>
                <a:gd name="T1" fmla="*/ 263 h 1255"/>
                <a:gd name="T2" fmla="*/ 0 w 1446"/>
                <a:gd name="T3" fmla="*/ 263 h 1255"/>
                <a:gd name="T4" fmla="*/ 3 w 1446"/>
                <a:gd name="T5" fmla="*/ 268 h 1255"/>
                <a:gd name="T6" fmla="*/ 3 w 1446"/>
                <a:gd name="T7" fmla="*/ 271 h 1255"/>
                <a:gd name="T8" fmla="*/ 7 w 1446"/>
                <a:gd name="T9" fmla="*/ 275 h 1255"/>
                <a:gd name="T10" fmla="*/ 10 w 1446"/>
                <a:gd name="T11" fmla="*/ 275 h 1255"/>
                <a:gd name="T12" fmla="*/ 383 w 1446"/>
                <a:gd name="T13" fmla="*/ 346 h 1255"/>
                <a:gd name="T14" fmla="*/ 383 w 1446"/>
                <a:gd name="T15" fmla="*/ 346 h 1255"/>
                <a:gd name="T16" fmla="*/ 387 w 1446"/>
                <a:gd name="T17" fmla="*/ 346 h 1255"/>
                <a:gd name="T18" fmla="*/ 391 w 1446"/>
                <a:gd name="T19" fmla="*/ 344 h 1255"/>
                <a:gd name="T20" fmla="*/ 392 w 1446"/>
                <a:gd name="T21" fmla="*/ 340 h 1255"/>
                <a:gd name="T22" fmla="*/ 392 w 1446"/>
                <a:gd name="T23" fmla="*/ 337 h 1255"/>
                <a:gd name="T24" fmla="*/ 398 w 1446"/>
                <a:gd name="T25" fmla="*/ 85 h 1255"/>
                <a:gd name="T26" fmla="*/ 398 w 1446"/>
                <a:gd name="T27" fmla="*/ 85 h 1255"/>
                <a:gd name="T28" fmla="*/ 398 w 1446"/>
                <a:gd name="T29" fmla="*/ 80 h 1255"/>
                <a:gd name="T30" fmla="*/ 397 w 1446"/>
                <a:gd name="T31" fmla="*/ 77 h 1255"/>
                <a:gd name="T32" fmla="*/ 392 w 1446"/>
                <a:gd name="T33" fmla="*/ 76 h 1255"/>
                <a:gd name="T34" fmla="*/ 389 w 1446"/>
                <a:gd name="T35" fmla="*/ 72 h 1255"/>
                <a:gd name="T36" fmla="*/ 28 w 1446"/>
                <a:gd name="T37" fmla="*/ 0 h 1255"/>
                <a:gd name="T38" fmla="*/ 28 w 1446"/>
                <a:gd name="T39" fmla="*/ 0 h 1255"/>
                <a:gd name="T40" fmla="*/ 22 w 1446"/>
                <a:gd name="T41" fmla="*/ 0 h 1255"/>
                <a:gd name="T42" fmla="*/ 19 w 1446"/>
                <a:gd name="T43" fmla="*/ 3 h 1255"/>
                <a:gd name="T44" fmla="*/ 17 w 1446"/>
                <a:gd name="T45" fmla="*/ 5 h 1255"/>
                <a:gd name="T46" fmla="*/ 17 w 1446"/>
                <a:gd name="T47" fmla="*/ 8 h 1255"/>
                <a:gd name="T48" fmla="*/ 0 w 1446"/>
                <a:gd name="T49" fmla="*/ 263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15" name="Freeform 308"/>
            <p:cNvSpPr>
              <a:spLocks/>
            </p:cNvSpPr>
            <p:nvPr/>
          </p:nvSpPr>
          <p:spPr bwMode="auto">
            <a:xfrm>
              <a:off x="2431" y="1330"/>
              <a:ext cx="1213" cy="718"/>
            </a:xfrm>
            <a:custGeom>
              <a:avLst/>
              <a:gdLst>
                <a:gd name="T0" fmla="*/ 394 w 1424"/>
                <a:gd name="T1" fmla="*/ 40 h 844"/>
                <a:gd name="T2" fmla="*/ 394 w 1424"/>
                <a:gd name="T3" fmla="*/ 22 h 844"/>
                <a:gd name="T4" fmla="*/ 394 w 1424"/>
                <a:gd name="T5" fmla="*/ 22 h 844"/>
                <a:gd name="T6" fmla="*/ 394 w 1424"/>
                <a:gd name="T7" fmla="*/ 17 h 844"/>
                <a:gd name="T8" fmla="*/ 392 w 1424"/>
                <a:gd name="T9" fmla="*/ 14 h 844"/>
                <a:gd name="T10" fmla="*/ 389 w 1424"/>
                <a:gd name="T11" fmla="*/ 12 h 844"/>
                <a:gd name="T12" fmla="*/ 386 w 1424"/>
                <a:gd name="T13" fmla="*/ 10 h 844"/>
                <a:gd name="T14" fmla="*/ 336 w 1424"/>
                <a:gd name="T15" fmla="*/ 0 h 844"/>
                <a:gd name="T16" fmla="*/ 336 w 1424"/>
                <a:gd name="T17" fmla="*/ 0 h 844"/>
                <a:gd name="T18" fmla="*/ 293 w 1424"/>
                <a:gd name="T19" fmla="*/ 22 h 844"/>
                <a:gd name="T20" fmla="*/ 252 w 1424"/>
                <a:gd name="T21" fmla="*/ 47 h 844"/>
                <a:gd name="T22" fmla="*/ 210 w 1424"/>
                <a:gd name="T23" fmla="*/ 72 h 844"/>
                <a:gd name="T24" fmla="*/ 169 w 1424"/>
                <a:gd name="T25" fmla="*/ 98 h 844"/>
                <a:gd name="T26" fmla="*/ 84 w 1424"/>
                <a:gd name="T27" fmla="*/ 153 h 844"/>
                <a:gd name="T28" fmla="*/ 0 w 1424"/>
                <a:gd name="T29" fmla="*/ 210 h 844"/>
                <a:gd name="T30" fmla="*/ 0 w 1424"/>
                <a:gd name="T31" fmla="*/ 210 h 844"/>
                <a:gd name="T32" fmla="*/ 3 w 1424"/>
                <a:gd name="T33" fmla="*/ 211 h 844"/>
                <a:gd name="T34" fmla="*/ 118 w 1424"/>
                <a:gd name="T35" fmla="*/ 231 h 844"/>
                <a:gd name="T36" fmla="*/ 118 w 1424"/>
                <a:gd name="T37" fmla="*/ 231 h 844"/>
                <a:gd name="T38" fmla="*/ 166 w 1424"/>
                <a:gd name="T39" fmla="*/ 197 h 844"/>
                <a:gd name="T40" fmla="*/ 216 w 1424"/>
                <a:gd name="T41" fmla="*/ 162 h 844"/>
                <a:gd name="T42" fmla="*/ 216 w 1424"/>
                <a:gd name="T43" fmla="*/ 162 h 844"/>
                <a:gd name="T44" fmla="*/ 261 w 1424"/>
                <a:gd name="T45" fmla="*/ 128 h 844"/>
                <a:gd name="T46" fmla="*/ 304 w 1424"/>
                <a:gd name="T47" fmla="*/ 97 h 844"/>
                <a:gd name="T48" fmla="*/ 350 w 1424"/>
                <a:gd name="T49" fmla="*/ 68 h 844"/>
                <a:gd name="T50" fmla="*/ 394 w 1424"/>
                <a:gd name="T51" fmla="*/ 40 h 844"/>
                <a:gd name="T52" fmla="*/ 394 w 1424"/>
                <a:gd name="T53" fmla="*/ 40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16" name="Freeform 309"/>
            <p:cNvSpPr>
              <a:spLocks/>
            </p:cNvSpPr>
            <p:nvPr/>
          </p:nvSpPr>
          <p:spPr bwMode="auto">
            <a:xfrm>
              <a:off x="3112" y="1785"/>
              <a:ext cx="524" cy="357"/>
            </a:xfrm>
            <a:custGeom>
              <a:avLst/>
              <a:gdLst>
                <a:gd name="T0" fmla="*/ 170 w 615"/>
                <a:gd name="T1" fmla="*/ 37 h 420"/>
                <a:gd name="T2" fmla="*/ 170 w 615"/>
                <a:gd name="T3" fmla="*/ 0 h 420"/>
                <a:gd name="T4" fmla="*/ 170 w 615"/>
                <a:gd name="T5" fmla="*/ 0 h 420"/>
                <a:gd name="T6" fmla="*/ 128 w 615"/>
                <a:gd name="T7" fmla="*/ 24 h 420"/>
                <a:gd name="T8" fmla="*/ 85 w 615"/>
                <a:gd name="T9" fmla="*/ 49 h 420"/>
                <a:gd name="T10" fmla="*/ 42 w 615"/>
                <a:gd name="T11" fmla="*/ 76 h 420"/>
                <a:gd name="T12" fmla="*/ 0 w 615"/>
                <a:gd name="T13" fmla="*/ 105 h 420"/>
                <a:gd name="T14" fmla="*/ 58 w 615"/>
                <a:gd name="T15" fmla="*/ 114 h 420"/>
                <a:gd name="T16" fmla="*/ 58 w 615"/>
                <a:gd name="T17" fmla="*/ 114 h 420"/>
                <a:gd name="T18" fmla="*/ 115 w 615"/>
                <a:gd name="T19" fmla="*/ 75 h 420"/>
                <a:gd name="T20" fmla="*/ 115 w 615"/>
                <a:gd name="T21" fmla="*/ 75 h 420"/>
                <a:gd name="T22" fmla="*/ 142 w 615"/>
                <a:gd name="T23" fmla="*/ 55 h 420"/>
                <a:gd name="T24" fmla="*/ 170 w 615"/>
                <a:gd name="T25" fmla="*/ 37 h 420"/>
                <a:gd name="T26" fmla="*/ 170 w 615"/>
                <a:gd name="T27" fmla="*/ 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17" name="Freeform 310"/>
            <p:cNvSpPr>
              <a:spLocks/>
            </p:cNvSpPr>
            <p:nvPr/>
          </p:nvSpPr>
          <p:spPr bwMode="auto">
            <a:xfrm>
              <a:off x="2413" y="1134"/>
              <a:ext cx="1208" cy="1068"/>
            </a:xfrm>
            <a:custGeom>
              <a:avLst/>
              <a:gdLst>
                <a:gd name="T0" fmla="*/ 24 w 1419"/>
                <a:gd name="T1" fmla="*/ 0 h 1255"/>
                <a:gd name="T2" fmla="*/ 24 w 1419"/>
                <a:gd name="T3" fmla="*/ 0 h 1255"/>
                <a:gd name="T4" fmla="*/ 22 w 1419"/>
                <a:gd name="T5" fmla="*/ 5 h 1255"/>
                <a:gd name="T6" fmla="*/ 7 w 1419"/>
                <a:gd name="T7" fmla="*/ 259 h 1255"/>
                <a:gd name="T8" fmla="*/ 7 w 1419"/>
                <a:gd name="T9" fmla="*/ 259 h 1255"/>
                <a:gd name="T10" fmla="*/ 8 w 1419"/>
                <a:gd name="T11" fmla="*/ 264 h 1255"/>
                <a:gd name="T12" fmla="*/ 10 w 1419"/>
                <a:gd name="T13" fmla="*/ 268 h 1255"/>
                <a:gd name="T14" fmla="*/ 12 w 1419"/>
                <a:gd name="T15" fmla="*/ 270 h 1255"/>
                <a:gd name="T16" fmla="*/ 17 w 1419"/>
                <a:gd name="T17" fmla="*/ 271 h 1255"/>
                <a:gd name="T18" fmla="*/ 389 w 1419"/>
                <a:gd name="T19" fmla="*/ 342 h 1255"/>
                <a:gd name="T20" fmla="*/ 389 w 1419"/>
                <a:gd name="T21" fmla="*/ 342 h 1255"/>
                <a:gd name="T22" fmla="*/ 392 w 1419"/>
                <a:gd name="T23" fmla="*/ 342 h 1255"/>
                <a:gd name="T24" fmla="*/ 392 w 1419"/>
                <a:gd name="T25" fmla="*/ 342 h 1255"/>
                <a:gd name="T26" fmla="*/ 391 w 1419"/>
                <a:gd name="T27" fmla="*/ 343 h 1255"/>
                <a:gd name="T28" fmla="*/ 387 w 1419"/>
                <a:gd name="T29" fmla="*/ 344 h 1255"/>
                <a:gd name="T30" fmla="*/ 386 w 1419"/>
                <a:gd name="T31" fmla="*/ 346 h 1255"/>
                <a:gd name="T32" fmla="*/ 383 w 1419"/>
                <a:gd name="T33" fmla="*/ 346 h 1255"/>
                <a:gd name="T34" fmla="*/ 10 w 1419"/>
                <a:gd name="T35" fmla="*/ 275 h 1255"/>
                <a:gd name="T36" fmla="*/ 10 w 1419"/>
                <a:gd name="T37" fmla="*/ 275 h 1255"/>
                <a:gd name="T38" fmla="*/ 7 w 1419"/>
                <a:gd name="T39" fmla="*/ 275 h 1255"/>
                <a:gd name="T40" fmla="*/ 3 w 1419"/>
                <a:gd name="T41" fmla="*/ 271 h 1255"/>
                <a:gd name="T42" fmla="*/ 3 w 1419"/>
                <a:gd name="T43" fmla="*/ 268 h 1255"/>
                <a:gd name="T44" fmla="*/ 0 w 1419"/>
                <a:gd name="T45" fmla="*/ 263 h 1255"/>
                <a:gd name="T46" fmla="*/ 17 w 1419"/>
                <a:gd name="T47" fmla="*/ 8 h 1255"/>
                <a:gd name="T48" fmla="*/ 17 w 1419"/>
                <a:gd name="T49" fmla="*/ 8 h 1255"/>
                <a:gd name="T50" fmla="*/ 17 w 1419"/>
                <a:gd name="T51" fmla="*/ 5 h 1255"/>
                <a:gd name="T52" fmla="*/ 19 w 1419"/>
                <a:gd name="T53" fmla="*/ 3 h 1255"/>
                <a:gd name="T54" fmla="*/ 22 w 1419"/>
                <a:gd name="T55" fmla="*/ 3 h 1255"/>
                <a:gd name="T56" fmla="*/ 24 w 1419"/>
                <a:gd name="T57" fmla="*/ 0 h 1255"/>
                <a:gd name="T58" fmla="*/ 24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18" name="Freeform 311"/>
            <p:cNvSpPr>
              <a:spLocks/>
            </p:cNvSpPr>
            <p:nvPr/>
          </p:nvSpPr>
          <p:spPr bwMode="auto">
            <a:xfrm>
              <a:off x="2469" y="1134"/>
              <a:ext cx="1175" cy="1068"/>
            </a:xfrm>
            <a:custGeom>
              <a:avLst/>
              <a:gdLst>
                <a:gd name="T0" fmla="*/ 370 w 1380"/>
                <a:gd name="T1" fmla="*/ 342 h 1255"/>
                <a:gd name="T2" fmla="*/ 376 w 1380"/>
                <a:gd name="T3" fmla="*/ 89 h 1255"/>
                <a:gd name="T4" fmla="*/ 376 w 1380"/>
                <a:gd name="T5" fmla="*/ 89 h 1255"/>
                <a:gd name="T6" fmla="*/ 375 w 1380"/>
                <a:gd name="T7" fmla="*/ 84 h 1255"/>
                <a:gd name="T8" fmla="*/ 373 w 1380"/>
                <a:gd name="T9" fmla="*/ 81 h 1255"/>
                <a:gd name="T10" fmla="*/ 370 w 1380"/>
                <a:gd name="T11" fmla="*/ 80 h 1255"/>
                <a:gd name="T12" fmla="*/ 366 w 1380"/>
                <a:gd name="T13" fmla="*/ 77 h 1255"/>
                <a:gd name="T14" fmla="*/ 3 w 1380"/>
                <a:gd name="T15" fmla="*/ 3 h 1255"/>
                <a:gd name="T16" fmla="*/ 3 w 1380"/>
                <a:gd name="T17" fmla="*/ 3 h 1255"/>
                <a:gd name="T18" fmla="*/ 0 w 1380"/>
                <a:gd name="T19" fmla="*/ 5 h 1255"/>
                <a:gd name="T20" fmla="*/ 0 w 1380"/>
                <a:gd name="T21" fmla="*/ 5 h 1255"/>
                <a:gd name="T22" fmla="*/ 3 w 1380"/>
                <a:gd name="T23" fmla="*/ 3 h 1255"/>
                <a:gd name="T24" fmla="*/ 3 w 1380"/>
                <a:gd name="T25" fmla="*/ 3 h 1255"/>
                <a:gd name="T26" fmla="*/ 7 w 1380"/>
                <a:gd name="T27" fmla="*/ 0 h 1255"/>
                <a:gd name="T28" fmla="*/ 10 w 1380"/>
                <a:gd name="T29" fmla="*/ 0 h 1255"/>
                <a:gd name="T30" fmla="*/ 372 w 1380"/>
                <a:gd name="T31" fmla="*/ 72 h 1255"/>
                <a:gd name="T32" fmla="*/ 372 w 1380"/>
                <a:gd name="T33" fmla="*/ 72 h 1255"/>
                <a:gd name="T34" fmla="*/ 375 w 1380"/>
                <a:gd name="T35" fmla="*/ 76 h 1255"/>
                <a:gd name="T36" fmla="*/ 378 w 1380"/>
                <a:gd name="T37" fmla="*/ 77 h 1255"/>
                <a:gd name="T38" fmla="*/ 381 w 1380"/>
                <a:gd name="T39" fmla="*/ 80 h 1255"/>
                <a:gd name="T40" fmla="*/ 381 w 1380"/>
                <a:gd name="T41" fmla="*/ 85 h 1255"/>
                <a:gd name="T42" fmla="*/ 375 w 1380"/>
                <a:gd name="T43" fmla="*/ 337 h 1255"/>
                <a:gd name="T44" fmla="*/ 375 w 1380"/>
                <a:gd name="T45" fmla="*/ 337 h 1255"/>
                <a:gd name="T46" fmla="*/ 375 w 1380"/>
                <a:gd name="T47" fmla="*/ 340 h 1255"/>
                <a:gd name="T48" fmla="*/ 373 w 1380"/>
                <a:gd name="T49" fmla="*/ 342 h 1255"/>
                <a:gd name="T50" fmla="*/ 372 w 1380"/>
                <a:gd name="T51" fmla="*/ 344 h 1255"/>
                <a:gd name="T52" fmla="*/ 369 w 1380"/>
                <a:gd name="T53" fmla="*/ 346 h 1255"/>
                <a:gd name="T54" fmla="*/ 369 w 1380"/>
                <a:gd name="T55" fmla="*/ 346 h 1255"/>
                <a:gd name="T56" fmla="*/ 370 w 1380"/>
                <a:gd name="T57" fmla="*/ 342 h 1255"/>
                <a:gd name="T58" fmla="*/ 370 w 1380"/>
                <a:gd name="T59" fmla="*/ 3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4353" name="Group 312"/>
          <p:cNvGrpSpPr>
            <a:grpSpLocks/>
          </p:cNvGrpSpPr>
          <p:nvPr/>
        </p:nvGrpSpPr>
        <p:grpSpPr bwMode="auto">
          <a:xfrm>
            <a:off x="2879725" y="3148013"/>
            <a:ext cx="187325" cy="225425"/>
            <a:chOff x="2307" y="1036"/>
            <a:chExt cx="1397" cy="1290"/>
          </a:xfrm>
        </p:grpSpPr>
        <p:sp>
          <p:nvSpPr>
            <p:cNvPr id="14399" name="Freeform 313"/>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00" name="Rectangle 314"/>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401" name="Freeform 315"/>
            <p:cNvSpPr>
              <a:spLocks/>
            </p:cNvSpPr>
            <p:nvPr/>
          </p:nvSpPr>
          <p:spPr bwMode="auto">
            <a:xfrm>
              <a:off x="2307" y="1073"/>
              <a:ext cx="1363" cy="1253"/>
            </a:xfrm>
            <a:custGeom>
              <a:avLst/>
              <a:gdLst>
                <a:gd name="T0" fmla="*/ 0 w 1601"/>
                <a:gd name="T1" fmla="*/ 311 h 1472"/>
                <a:gd name="T2" fmla="*/ 0 w 1601"/>
                <a:gd name="T3" fmla="*/ 311 h 1472"/>
                <a:gd name="T4" fmla="*/ 0 w 1601"/>
                <a:gd name="T5" fmla="*/ 316 h 1472"/>
                <a:gd name="T6" fmla="*/ 3 w 1601"/>
                <a:gd name="T7" fmla="*/ 321 h 1472"/>
                <a:gd name="T8" fmla="*/ 3 w 1601"/>
                <a:gd name="T9" fmla="*/ 326 h 1472"/>
                <a:gd name="T10" fmla="*/ 5 w 1601"/>
                <a:gd name="T11" fmla="*/ 328 h 1472"/>
                <a:gd name="T12" fmla="*/ 8 w 1601"/>
                <a:gd name="T13" fmla="*/ 329 h 1472"/>
                <a:gd name="T14" fmla="*/ 420 w 1601"/>
                <a:gd name="T15" fmla="*/ 406 h 1472"/>
                <a:gd name="T16" fmla="*/ 420 w 1601"/>
                <a:gd name="T17" fmla="*/ 406 h 1472"/>
                <a:gd name="T18" fmla="*/ 424 w 1601"/>
                <a:gd name="T19" fmla="*/ 406 h 1472"/>
                <a:gd name="T20" fmla="*/ 430 w 1601"/>
                <a:gd name="T21" fmla="*/ 404 h 1472"/>
                <a:gd name="T22" fmla="*/ 439 w 1601"/>
                <a:gd name="T23" fmla="*/ 398 h 1472"/>
                <a:gd name="T24" fmla="*/ 439 w 1601"/>
                <a:gd name="T25" fmla="*/ 398 h 1472"/>
                <a:gd name="T26" fmla="*/ 439 w 1601"/>
                <a:gd name="T27" fmla="*/ 397 h 1472"/>
                <a:gd name="T28" fmla="*/ 438 w 1601"/>
                <a:gd name="T29" fmla="*/ 396 h 1472"/>
                <a:gd name="T30" fmla="*/ 436 w 1601"/>
                <a:gd name="T31" fmla="*/ 395 h 1472"/>
                <a:gd name="T32" fmla="*/ 434 w 1601"/>
                <a:gd name="T33" fmla="*/ 392 h 1472"/>
                <a:gd name="T34" fmla="*/ 442 w 1601"/>
                <a:gd name="T35" fmla="*/ 95 h 1472"/>
                <a:gd name="T36" fmla="*/ 442 w 1601"/>
                <a:gd name="T37" fmla="*/ 95 h 1472"/>
                <a:gd name="T38" fmla="*/ 441 w 1601"/>
                <a:gd name="T39" fmla="*/ 90 h 1472"/>
                <a:gd name="T40" fmla="*/ 438 w 1601"/>
                <a:gd name="T41" fmla="*/ 86 h 1472"/>
                <a:gd name="T42" fmla="*/ 434 w 1601"/>
                <a:gd name="T43" fmla="*/ 84 h 1472"/>
                <a:gd name="T44" fmla="*/ 431 w 1601"/>
                <a:gd name="T45" fmla="*/ 82 h 1472"/>
                <a:gd name="T46" fmla="*/ 42 w 1601"/>
                <a:gd name="T47" fmla="*/ 0 h 1472"/>
                <a:gd name="T48" fmla="*/ 30 w 1601"/>
                <a:gd name="T49" fmla="*/ 3 h 1472"/>
                <a:gd name="T50" fmla="*/ 30 w 1601"/>
                <a:gd name="T51" fmla="*/ 3 h 1472"/>
                <a:gd name="T52" fmla="*/ 26 w 1601"/>
                <a:gd name="T53" fmla="*/ 3 h 1472"/>
                <a:gd name="T54" fmla="*/ 22 w 1601"/>
                <a:gd name="T55" fmla="*/ 3 h 1472"/>
                <a:gd name="T56" fmla="*/ 20 w 1601"/>
                <a:gd name="T57" fmla="*/ 8 h 1472"/>
                <a:gd name="T58" fmla="*/ 19 w 1601"/>
                <a:gd name="T59" fmla="*/ 11 h 1472"/>
                <a:gd name="T60" fmla="*/ 0 w 1601"/>
                <a:gd name="T61" fmla="*/ 311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02" name="Freeform 316"/>
            <p:cNvSpPr>
              <a:spLocks/>
            </p:cNvSpPr>
            <p:nvPr/>
          </p:nvSpPr>
          <p:spPr bwMode="auto">
            <a:xfrm>
              <a:off x="2344" y="1073"/>
              <a:ext cx="1360" cy="1231"/>
            </a:xfrm>
            <a:custGeom>
              <a:avLst/>
              <a:gdLst>
                <a:gd name="T0" fmla="*/ 0 w 1597"/>
                <a:gd name="T1" fmla="*/ 307 h 1446"/>
                <a:gd name="T2" fmla="*/ 0 w 1597"/>
                <a:gd name="T3" fmla="*/ 307 h 1446"/>
                <a:gd name="T4" fmla="*/ 3 w 1597"/>
                <a:gd name="T5" fmla="*/ 313 h 1446"/>
                <a:gd name="T6" fmla="*/ 3 w 1597"/>
                <a:gd name="T7" fmla="*/ 318 h 1446"/>
                <a:gd name="T8" fmla="*/ 7 w 1597"/>
                <a:gd name="T9" fmla="*/ 319 h 1446"/>
                <a:gd name="T10" fmla="*/ 11 w 1597"/>
                <a:gd name="T11" fmla="*/ 322 h 1446"/>
                <a:gd name="T12" fmla="*/ 424 w 1597"/>
                <a:gd name="T13" fmla="*/ 398 h 1446"/>
                <a:gd name="T14" fmla="*/ 424 w 1597"/>
                <a:gd name="T15" fmla="*/ 398 h 1446"/>
                <a:gd name="T16" fmla="*/ 428 w 1597"/>
                <a:gd name="T17" fmla="*/ 398 h 1446"/>
                <a:gd name="T18" fmla="*/ 432 w 1597"/>
                <a:gd name="T19" fmla="*/ 398 h 1446"/>
                <a:gd name="T20" fmla="*/ 434 w 1597"/>
                <a:gd name="T21" fmla="*/ 393 h 1446"/>
                <a:gd name="T22" fmla="*/ 436 w 1597"/>
                <a:gd name="T23" fmla="*/ 391 h 1446"/>
                <a:gd name="T24" fmla="*/ 442 w 1597"/>
                <a:gd name="T25" fmla="*/ 93 h 1446"/>
                <a:gd name="T26" fmla="*/ 442 w 1597"/>
                <a:gd name="T27" fmla="*/ 93 h 1446"/>
                <a:gd name="T28" fmla="*/ 442 w 1597"/>
                <a:gd name="T29" fmla="*/ 89 h 1446"/>
                <a:gd name="T30" fmla="*/ 439 w 1597"/>
                <a:gd name="T31" fmla="*/ 84 h 1446"/>
                <a:gd name="T32" fmla="*/ 436 w 1597"/>
                <a:gd name="T33" fmla="*/ 82 h 1446"/>
                <a:gd name="T34" fmla="*/ 431 w 1597"/>
                <a:gd name="T35" fmla="*/ 80 h 1446"/>
                <a:gd name="T36" fmla="*/ 32 w 1597"/>
                <a:gd name="T37" fmla="*/ 0 h 1446"/>
                <a:gd name="T38" fmla="*/ 32 w 1597"/>
                <a:gd name="T39" fmla="*/ 0 h 1446"/>
                <a:gd name="T40" fmla="*/ 27 w 1597"/>
                <a:gd name="T41" fmla="*/ 0 h 1446"/>
                <a:gd name="T42" fmla="*/ 23 w 1597"/>
                <a:gd name="T43" fmla="*/ 3 h 1446"/>
                <a:gd name="T44" fmla="*/ 21 w 1597"/>
                <a:gd name="T45" fmla="*/ 3 h 1446"/>
                <a:gd name="T46" fmla="*/ 20 w 1597"/>
                <a:gd name="T47" fmla="*/ 9 h 1446"/>
                <a:gd name="T48" fmla="*/ 0 w 1597"/>
                <a:gd name="T49" fmla="*/ 307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03" name="Freeform 317"/>
            <p:cNvSpPr>
              <a:spLocks/>
            </p:cNvSpPr>
            <p:nvPr/>
          </p:nvSpPr>
          <p:spPr bwMode="auto">
            <a:xfrm>
              <a:off x="2413" y="1073"/>
              <a:ext cx="1291" cy="1231"/>
            </a:xfrm>
            <a:custGeom>
              <a:avLst/>
              <a:gdLst>
                <a:gd name="T0" fmla="*/ 409 w 1517"/>
                <a:gd name="T1" fmla="*/ 392 h 1446"/>
                <a:gd name="T2" fmla="*/ 415 w 1517"/>
                <a:gd name="T3" fmla="*/ 95 h 1446"/>
                <a:gd name="T4" fmla="*/ 415 w 1517"/>
                <a:gd name="T5" fmla="*/ 95 h 1446"/>
                <a:gd name="T6" fmla="*/ 415 w 1517"/>
                <a:gd name="T7" fmla="*/ 90 h 1446"/>
                <a:gd name="T8" fmla="*/ 412 w 1517"/>
                <a:gd name="T9" fmla="*/ 86 h 1446"/>
                <a:gd name="T10" fmla="*/ 409 w 1517"/>
                <a:gd name="T11" fmla="*/ 83 h 1446"/>
                <a:gd name="T12" fmla="*/ 403 w 1517"/>
                <a:gd name="T13" fmla="*/ 82 h 1446"/>
                <a:gd name="T14" fmla="*/ 8 w 1517"/>
                <a:gd name="T15" fmla="*/ 3 h 1446"/>
                <a:gd name="T16" fmla="*/ 8 w 1517"/>
                <a:gd name="T17" fmla="*/ 3 h 1446"/>
                <a:gd name="T18" fmla="*/ 3 w 1517"/>
                <a:gd name="T19" fmla="*/ 3 h 1446"/>
                <a:gd name="T20" fmla="*/ 0 w 1517"/>
                <a:gd name="T21" fmla="*/ 3 h 1446"/>
                <a:gd name="T22" fmla="*/ 0 w 1517"/>
                <a:gd name="T23" fmla="*/ 3 h 1446"/>
                <a:gd name="T24" fmla="*/ 5 w 1517"/>
                <a:gd name="T25" fmla="*/ 0 h 1446"/>
                <a:gd name="T26" fmla="*/ 10 w 1517"/>
                <a:gd name="T27" fmla="*/ 0 h 1446"/>
                <a:gd name="T28" fmla="*/ 407 w 1517"/>
                <a:gd name="T29" fmla="*/ 80 h 1446"/>
                <a:gd name="T30" fmla="*/ 407 w 1517"/>
                <a:gd name="T31" fmla="*/ 80 h 1446"/>
                <a:gd name="T32" fmla="*/ 411 w 1517"/>
                <a:gd name="T33" fmla="*/ 82 h 1446"/>
                <a:gd name="T34" fmla="*/ 415 w 1517"/>
                <a:gd name="T35" fmla="*/ 84 h 1446"/>
                <a:gd name="T36" fmla="*/ 417 w 1517"/>
                <a:gd name="T37" fmla="*/ 89 h 1446"/>
                <a:gd name="T38" fmla="*/ 417 w 1517"/>
                <a:gd name="T39" fmla="*/ 93 h 1446"/>
                <a:gd name="T40" fmla="*/ 411 w 1517"/>
                <a:gd name="T41" fmla="*/ 391 h 1446"/>
                <a:gd name="T42" fmla="*/ 411 w 1517"/>
                <a:gd name="T43" fmla="*/ 391 h 1446"/>
                <a:gd name="T44" fmla="*/ 410 w 1517"/>
                <a:gd name="T45" fmla="*/ 396 h 1446"/>
                <a:gd name="T46" fmla="*/ 407 w 1517"/>
                <a:gd name="T47" fmla="*/ 398 h 1446"/>
                <a:gd name="T48" fmla="*/ 407 w 1517"/>
                <a:gd name="T49" fmla="*/ 398 h 1446"/>
                <a:gd name="T50" fmla="*/ 409 w 1517"/>
                <a:gd name="T51" fmla="*/ 396 h 1446"/>
                <a:gd name="T52" fmla="*/ 409 w 1517"/>
                <a:gd name="T53" fmla="*/ 392 h 1446"/>
                <a:gd name="T54" fmla="*/ 409 w 1517"/>
                <a:gd name="T55" fmla="*/ 392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04" name="Freeform 318"/>
            <p:cNvSpPr>
              <a:spLocks/>
            </p:cNvSpPr>
            <p:nvPr/>
          </p:nvSpPr>
          <p:spPr bwMode="auto">
            <a:xfrm>
              <a:off x="2413" y="1134"/>
              <a:ext cx="1231" cy="1068"/>
            </a:xfrm>
            <a:custGeom>
              <a:avLst/>
              <a:gdLst>
                <a:gd name="T0" fmla="*/ 0 w 1446"/>
                <a:gd name="T1" fmla="*/ 263 h 1255"/>
                <a:gd name="T2" fmla="*/ 0 w 1446"/>
                <a:gd name="T3" fmla="*/ 263 h 1255"/>
                <a:gd name="T4" fmla="*/ 3 w 1446"/>
                <a:gd name="T5" fmla="*/ 268 h 1255"/>
                <a:gd name="T6" fmla="*/ 3 w 1446"/>
                <a:gd name="T7" fmla="*/ 271 h 1255"/>
                <a:gd name="T8" fmla="*/ 7 w 1446"/>
                <a:gd name="T9" fmla="*/ 275 h 1255"/>
                <a:gd name="T10" fmla="*/ 10 w 1446"/>
                <a:gd name="T11" fmla="*/ 275 h 1255"/>
                <a:gd name="T12" fmla="*/ 383 w 1446"/>
                <a:gd name="T13" fmla="*/ 346 h 1255"/>
                <a:gd name="T14" fmla="*/ 383 w 1446"/>
                <a:gd name="T15" fmla="*/ 346 h 1255"/>
                <a:gd name="T16" fmla="*/ 387 w 1446"/>
                <a:gd name="T17" fmla="*/ 346 h 1255"/>
                <a:gd name="T18" fmla="*/ 391 w 1446"/>
                <a:gd name="T19" fmla="*/ 344 h 1255"/>
                <a:gd name="T20" fmla="*/ 392 w 1446"/>
                <a:gd name="T21" fmla="*/ 340 h 1255"/>
                <a:gd name="T22" fmla="*/ 392 w 1446"/>
                <a:gd name="T23" fmla="*/ 337 h 1255"/>
                <a:gd name="T24" fmla="*/ 398 w 1446"/>
                <a:gd name="T25" fmla="*/ 85 h 1255"/>
                <a:gd name="T26" fmla="*/ 398 w 1446"/>
                <a:gd name="T27" fmla="*/ 85 h 1255"/>
                <a:gd name="T28" fmla="*/ 398 w 1446"/>
                <a:gd name="T29" fmla="*/ 80 h 1255"/>
                <a:gd name="T30" fmla="*/ 397 w 1446"/>
                <a:gd name="T31" fmla="*/ 77 h 1255"/>
                <a:gd name="T32" fmla="*/ 392 w 1446"/>
                <a:gd name="T33" fmla="*/ 76 h 1255"/>
                <a:gd name="T34" fmla="*/ 389 w 1446"/>
                <a:gd name="T35" fmla="*/ 72 h 1255"/>
                <a:gd name="T36" fmla="*/ 28 w 1446"/>
                <a:gd name="T37" fmla="*/ 0 h 1255"/>
                <a:gd name="T38" fmla="*/ 28 w 1446"/>
                <a:gd name="T39" fmla="*/ 0 h 1255"/>
                <a:gd name="T40" fmla="*/ 22 w 1446"/>
                <a:gd name="T41" fmla="*/ 0 h 1255"/>
                <a:gd name="T42" fmla="*/ 19 w 1446"/>
                <a:gd name="T43" fmla="*/ 3 h 1255"/>
                <a:gd name="T44" fmla="*/ 17 w 1446"/>
                <a:gd name="T45" fmla="*/ 5 h 1255"/>
                <a:gd name="T46" fmla="*/ 17 w 1446"/>
                <a:gd name="T47" fmla="*/ 8 h 1255"/>
                <a:gd name="T48" fmla="*/ 0 w 1446"/>
                <a:gd name="T49" fmla="*/ 263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05" name="Freeform 319"/>
            <p:cNvSpPr>
              <a:spLocks/>
            </p:cNvSpPr>
            <p:nvPr/>
          </p:nvSpPr>
          <p:spPr bwMode="auto">
            <a:xfrm>
              <a:off x="2431" y="1330"/>
              <a:ext cx="1213" cy="718"/>
            </a:xfrm>
            <a:custGeom>
              <a:avLst/>
              <a:gdLst>
                <a:gd name="T0" fmla="*/ 394 w 1424"/>
                <a:gd name="T1" fmla="*/ 40 h 844"/>
                <a:gd name="T2" fmla="*/ 394 w 1424"/>
                <a:gd name="T3" fmla="*/ 22 h 844"/>
                <a:gd name="T4" fmla="*/ 394 w 1424"/>
                <a:gd name="T5" fmla="*/ 22 h 844"/>
                <a:gd name="T6" fmla="*/ 394 w 1424"/>
                <a:gd name="T7" fmla="*/ 17 h 844"/>
                <a:gd name="T8" fmla="*/ 392 w 1424"/>
                <a:gd name="T9" fmla="*/ 14 h 844"/>
                <a:gd name="T10" fmla="*/ 389 w 1424"/>
                <a:gd name="T11" fmla="*/ 12 h 844"/>
                <a:gd name="T12" fmla="*/ 386 w 1424"/>
                <a:gd name="T13" fmla="*/ 10 h 844"/>
                <a:gd name="T14" fmla="*/ 336 w 1424"/>
                <a:gd name="T15" fmla="*/ 0 h 844"/>
                <a:gd name="T16" fmla="*/ 336 w 1424"/>
                <a:gd name="T17" fmla="*/ 0 h 844"/>
                <a:gd name="T18" fmla="*/ 293 w 1424"/>
                <a:gd name="T19" fmla="*/ 22 h 844"/>
                <a:gd name="T20" fmla="*/ 252 w 1424"/>
                <a:gd name="T21" fmla="*/ 47 h 844"/>
                <a:gd name="T22" fmla="*/ 210 w 1424"/>
                <a:gd name="T23" fmla="*/ 72 h 844"/>
                <a:gd name="T24" fmla="*/ 169 w 1424"/>
                <a:gd name="T25" fmla="*/ 98 h 844"/>
                <a:gd name="T26" fmla="*/ 84 w 1424"/>
                <a:gd name="T27" fmla="*/ 153 h 844"/>
                <a:gd name="T28" fmla="*/ 0 w 1424"/>
                <a:gd name="T29" fmla="*/ 210 h 844"/>
                <a:gd name="T30" fmla="*/ 0 w 1424"/>
                <a:gd name="T31" fmla="*/ 210 h 844"/>
                <a:gd name="T32" fmla="*/ 3 w 1424"/>
                <a:gd name="T33" fmla="*/ 211 h 844"/>
                <a:gd name="T34" fmla="*/ 118 w 1424"/>
                <a:gd name="T35" fmla="*/ 231 h 844"/>
                <a:gd name="T36" fmla="*/ 118 w 1424"/>
                <a:gd name="T37" fmla="*/ 231 h 844"/>
                <a:gd name="T38" fmla="*/ 166 w 1424"/>
                <a:gd name="T39" fmla="*/ 197 h 844"/>
                <a:gd name="T40" fmla="*/ 216 w 1424"/>
                <a:gd name="T41" fmla="*/ 162 h 844"/>
                <a:gd name="T42" fmla="*/ 216 w 1424"/>
                <a:gd name="T43" fmla="*/ 162 h 844"/>
                <a:gd name="T44" fmla="*/ 261 w 1424"/>
                <a:gd name="T45" fmla="*/ 128 h 844"/>
                <a:gd name="T46" fmla="*/ 304 w 1424"/>
                <a:gd name="T47" fmla="*/ 97 h 844"/>
                <a:gd name="T48" fmla="*/ 350 w 1424"/>
                <a:gd name="T49" fmla="*/ 68 h 844"/>
                <a:gd name="T50" fmla="*/ 394 w 1424"/>
                <a:gd name="T51" fmla="*/ 40 h 844"/>
                <a:gd name="T52" fmla="*/ 394 w 1424"/>
                <a:gd name="T53" fmla="*/ 40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06" name="Freeform 320"/>
            <p:cNvSpPr>
              <a:spLocks/>
            </p:cNvSpPr>
            <p:nvPr/>
          </p:nvSpPr>
          <p:spPr bwMode="auto">
            <a:xfrm>
              <a:off x="3112" y="1785"/>
              <a:ext cx="524" cy="357"/>
            </a:xfrm>
            <a:custGeom>
              <a:avLst/>
              <a:gdLst>
                <a:gd name="T0" fmla="*/ 170 w 615"/>
                <a:gd name="T1" fmla="*/ 37 h 420"/>
                <a:gd name="T2" fmla="*/ 170 w 615"/>
                <a:gd name="T3" fmla="*/ 0 h 420"/>
                <a:gd name="T4" fmla="*/ 170 w 615"/>
                <a:gd name="T5" fmla="*/ 0 h 420"/>
                <a:gd name="T6" fmla="*/ 128 w 615"/>
                <a:gd name="T7" fmla="*/ 24 h 420"/>
                <a:gd name="T8" fmla="*/ 85 w 615"/>
                <a:gd name="T9" fmla="*/ 49 h 420"/>
                <a:gd name="T10" fmla="*/ 42 w 615"/>
                <a:gd name="T11" fmla="*/ 76 h 420"/>
                <a:gd name="T12" fmla="*/ 0 w 615"/>
                <a:gd name="T13" fmla="*/ 105 h 420"/>
                <a:gd name="T14" fmla="*/ 58 w 615"/>
                <a:gd name="T15" fmla="*/ 114 h 420"/>
                <a:gd name="T16" fmla="*/ 58 w 615"/>
                <a:gd name="T17" fmla="*/ 114 h 420"/>
                <a:gd name="T18" fmla="*/ 115 w 615"/>
                <a:gd name="T19" fmla="*/ 75 h 420"/>
                <a:gd name="T20" fmla="*/ 115 w 615"/>
                <a:gd name="T21" fmla="*/ 75 h 420"/>
                <a:gd name="T22" fmla="*/ 142 w 615"/>
                <a:gd name="T23" fmla="*/ 55 h 420"/>
                <a:gd name="T24" fmla="*/ 170 w 615"/>
                <a:gd name="T25" fmla="*/ 37 h 420"/>
                <a:gd name="T26" fmla="*/ 170 w 615"/>
                <a:gd name="T27" fmla="*/ 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07" name="Freeform 321"/>
            <p:cNvSpPr>
              <a:spLocks/>
            </p:cNvSpPr>
            <p:nvPr/>
          </p:nvSpPr>
          <p:spPr bwMode="auto">
            <a:xfrm>
              <a:off x="2413" y="1134"/>
              <a:ext cx="1208" cy="1068"/>
            </a:xfrm>
            <a:custGeom>
              <a:avLst/>
              <a:gdLst>
                <a:gd name="T0" fmla="*/ 24 w 1419"/>
                <a:gd name="T1" fmla="*/ 0 h 1255"/>
                <a:gd name="T2" fmla="*/ 24 w 1419"/>
                <a:gd name="T3" fmla="*/ 0 h 1255"/>
                <a:gd name="T4" fmla="*/ 22 w 1419"/>
                <a:gd name="T5" fmla="*/ 5 h 1255"/>
                <a:gd name="T6" fmla="*/ 7 w 1419"/>
                <a:gd name="T7" fmla="*/ 259 h 1255"/>
                <a:gd name="T8" fmla="*/ 7 w 1419"/>
                <a:gd name="T9" fmla="*/ 259 h 1255"/>
                <a:gd name="T10" fmla="*/ 8 w 1419"/>
                <a:gd name="T11" fmla="*/ 264 h 1255"/>
                <a:gd name="T12" fmla="*/ 10 w 1419"/>
                <a:gd name="T13" fmla="*/ 268 h 1255"/>
                <a:gd name="T14" fmla="*/ 12 w 1419"/>
                <a:gd name="T15" fmla="*/ 270 h 1255"/>
                <a:gd name="T16" fmla="*/ 17 w 1419"/>
                <a:gd name="T17" fmla="*/ 271 h 1255"/>
                <a:gd name="T18" fmla="*/ 389 w 1419"/>
                <a:gd name="T19" fmla="*/ 342 h 1255"/>
                <a:gd name="T20" fmla="*/ 389 w 1419"/>
                <a:gd name="T21" fmla="*/ 342 h 1255"/>
                <a:gd name="T22" fmla="*/ 392 w 1419"/>
                <a:gd name="T23" fmla="*/ 342 h 1255"/>
                <a:gd name="T24" fmla="*/ 392 w 1419"/>
                <a:gd name="T25" fmla="*/ 342 h 1255"/>
                <a:gd name="T26" fmla="*/ 391 w 1419"/>
                <a:gd name="T27" fmla="*/ 343 h 1255"/>
                <a:gd name="T28" fmla="*/ 387 w 1419"/>
                <a:gd name="T29" fmla="*/ 344 h 1255"/>
                <a:gd name="T30" fmla="*/ 386 w 1419"/>
                <a:gd name="T31" fmla="*/ 346 h 1255"/>
                <a:gd name="T32" fmla="*/ 383 w 1419"/>
                <a:gd name="T33" fmla="*/ 346 h 1255"/>
                <a:gd name="T34" fmla="*/ 10 w 1419"/>
                <a:gd name="T35" fmla="*/ 275 h 1255"/>
                <a:gd name="T36" fmla="*/ 10 w 1419"/>
                <a:gd name="T37" fmla="*/ 275 h 1255"/>
                <a:gd name="T38" fmla="*/ 7 w 1419"/>
                <a:gd name="T39" fmla="*/ 275 h 1255"/>
                <a:gd name="T40" fmla="*/ 3 w 1419"/>
                <a:gd name="T41" fmla="*/ 271 h 1255"/>
                <a:gd name="T42" fmla="*/ 3 w 1419"/>
                <a:gd name="T43" fmla="*/ 268 h 1255"/>
                <a:gd name="T44" fmla="*/ 0 w 1419"/>
                <a:gd name="T45" fmla="*/ 263 h 1255"/>
                <a:gd name="T46" fmla="*/ 17 w 1419"/>
                <a:gd name="T47" fmla="*/ 8 h 1255"/>
                <a:gd name="T48" fmla="*/ 17 w 1419"/>
                <a:gd name="T49" fmla="*/ 8 h 1255"/>
                <a:gd name="T50" fmla="*/ 17 w 1419"/>
                <a:gd name="T51" fmla="*/ 5 h 1255"/>
                <a:gd name="T52" fmla="*/ 19 w 1419"/>
                <a:gd name="T53" fmla="*/ 3 h 1255"/>
                <a:gd name="T54" fmla="*/ 22 w 1419"/>
                <a:gd name="T55" fmla="*/ 3 h 1255"/>
                <a:gd name="T56" fmla="*/ 24 w 1419"/>
                <a:gd name="T57" fmla="*/ 0 h 1255"/>
                <a:gd name="T58" fmla="*/ 24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08" name="Freeform 322"/>
            <p:cNvSpPr>
              <a:spLocks/>
            </p:cNvSpPr>
            <p:nvPr/>
          </p:nvSpPr>
          <p:spPr bwMode="auto">
            <a:xfrm>
              <a:off x="2469" y="1134"/>
              <a:ext cx="1175" cy="1068"/>
            </a:xfrm>
            <a:custGeom>
              <a:avLst/>
              <a:gdLst>
                <a:gd name="T0" fmla="*/ 370 w 1380"/>
                <a:gd name="T1" fmla="*/ 342 h 1255"/>
                <a:gd name="T2" fmla="*/ 376 w 1380"/>
                <a:gd name="T3" fmla="*/ 89 h 1255"/>
                <a:gd name="T4" fmla="*/ 376 w 1380"/>
                <a:gd name="T5" fmla="*/ 89 h 1255"/>
                <a:gd name="T6" fmla="*/ 375 w 1380"/>
                <a:gd name="T7" fmla="*/ 84 h 1255"/>
                <a:gd name="T8" fmla="*/ 373 w 1380"/>
                <a:gd name="T9" fmla="*/ 81 h 1255"/>
                <a:gd name="T10" fmla="*/ 370 w 1380"/>
                <a:gd name="T11" fmla="*/ 80 h 1255"/>
                <a:gd name="T12" fmla="*/ 366 w 1380"/>
                <a:gd name="T13" fmla="*/ 77 h 1255"/>
                <a:gd name="T14" fmla="*/ 3 w 1380"/>
                <a:gd name="T15" fmla="*/ 3 h 1255"/>
                <a:gd name="T16" fmla="*/ 3 w 1380"/>
                <a:gd name="T17" fmla="*/ 3 h 1255"/>
                <a:gd name="T18" fmla="*/ 0 w 1380"/>
                <a:gd name="T19" fmla="*/ 5 h 1255"/>
                <a:gd name="T20" fmla="*/ 0 w 1380"/>
                <a:gd name="T21" fmla="*/ 5 h 1255"/>
                <a:gd name="T22" fmla="*/ 3 w 1380"/>
                <a:gd name="T23" fmla="*/ 3 h 1255"/>
                <a:gd name="T24" fmla="*/ 3 w 1380"/>
                <a:gd name="T25" fmla="*/ 3 h 1255"/>
                <a:gd name="T26" fmla="*/ 7 w 1380"/>
                <a:gd name="T27" fmla="*/ 0 h 1255"/>
                <a:gd name="T28" fmla="*/ 10 w 1380"/>
                <a:gd name="T29" fmla="*/ 0 h 1255"/>
                <a:gd name="T30" fmla="*/ 372 w 1380"/>
                <a:gd name="T31" fmla="*/ 72 h 1255"/>
                <a:gd name="T32" fmla="*/ 372 w 1380"/>
                <a:gd name="T33" fmla="*/ 72 h 1255"/>
                <a:gd name="T34" fmla="*/ 375 w 1380"/>
                <a:gd name="T35" fmla="*/ 76 h 1255"/>
                <a:gd name="T36" fmla="*/ 378 w 1380"/>
                <a:gd name="T37" fmla="*/ 77 h 1255"/>
                <a:gd name="T38" fmla="*/ 381 w 1380"/>
                <a:gd name="T39" fmla="*/ 80 h 1255"/>
                <a:gd name="T40" fmla="*/ 381 w 1380"/>
                <a:gd name="T41" fmla="*/ 85 h 1255"/>
                <a:gd name="T42" fmla="*/ 375 w 1380"/>
                <a:gd name="T43" fmla="*/ 337 h 1255"/>
                <a:gd name="T44" fmla="*/ 375 w 1380"/>
                <a:gd name="T45" fmla="*/ 337 h 1255"/>
                <a:gd name="T46" fmla="*/ 375 w 1380"/>
                <a:gd name="T47" fmla="*/ 340 h 1255"/>
                <a:gd name="T48" fmla="*/ 373 w 1380"/>
                <a:gd name="T49" fmla="*/ 342 h 1255"/>
                <a:gd name="T50" fmla="*/ 372 w 1380"/>
                <a:gd name="T51" fmla="*/ 344 h 1255"/>
                <a:gd name="T52" fmla="*/ 369 w 1380"/>
                <a:gd name="T53" fmla="*/ 346 h 1255"/>
                <a:gd name="T54" fmla="*/ 369 w 1380"/>
                <a:gd name="T55" fmla="*/ 346 h 1255"/>
                <a:gd name="T56" fmla="*/ 370 w 1380"/>
                <a:gd name="T57" fmla="*/ 342 h 1255"/>
                <a:gd name="T58" fmla="*/ 370 w 1380"/>
                <a:gd name="T59" fmla="*/ 3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4354" name="Group 323"/>
          <p:cNvGrpSpPr>
            <a:grpSpLocks/>
          </p:cNvGrpSpPr>
          <p:nvPr/>
        </p:nvGrpSpPr>
        <p:grpSpPr bwMode="auto">
          <a:xfrm>
            <a:off x="2879725" y="3378200"/>
            <a:ext cx="187325" cy="225425"/>
            <a:chOff x="2307" y="1036"/>
            <a:chExt cx="1397" cy="1290"/>
          </a:xfrm>
        </p:grpSpPr>
        <p:sp>
          <p:nvSpPr>
            <p:cNvPr id="14389" name="Freeform 324"/>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90" name="Rectangle 325"/>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391" name="Freeform 326"/>
            <p:cNvSpPr>
              <a:spLocks/>
            </p:cNvSpPr>
            <p:nvPr/>
          </p:nvSpPr>
          <p:spPr bwMode="auto">
            <a:xfrm>
              <a:off x="2307" y="1073"/>
              <a:ext cx="1363" cy="1253"/>
            </a:xfrm>
            <a:custGeom>
              <a:avLst/>
              <a:gdLst>
                <a:gd name="T0" fmla="*/ 0 w 1601"/>
                <a:gd name="T1" fmla="*/ 311 h 1472"/>
                <a:gd name="T2" fmla="*/ 0 w 1601"/>
                <a:gd name="T3" fmla="*/ 311 h 1472"/>
                <a:gd name="T4" fmla="*/ 0 w 1601"/>
                <a:gd name="T5" fmla="*/ 316 h 1472"/>
                <a:gd name="T6" fmla="*/ 3 w 1601"/>
                <a:gd name="T7" fmla="*/ 321 h 1472"/>
                <a:gd name="T8" fmla="*/ 3 w 1601"/>
                <a:gd name="T9" fmla="*/ 326 h 1472"/>
                <a:gd name="T10" fmla="*/ 5 w 1601"/>
                <a:gd name="T11" fmla="*/ 328 h 1472"/>
                <a:gd name="T12" fmla="*/ 8 w 1601"/>
                <a:gd name="T13" fmla="*/ 329 h 1472"/>
                <a:gd name="T14" fmla="*/ 420 w 1601"/>
                <a:gd name="T15" fmla="*/ 406 h 1472"/>
                <a:gd name="T16" fmla="*/ 420 w 1601"/>
                <a:gd name="T17" fmla="*/ 406 h 1472"/>
                <a:gd name="T18" fmla="*/ 424 w 1601"/>
                <a:gd name="T19" fmla="*/ 406 h 1472"/>
                <a:gd name="T20" fmla="*/ 430 w 1601"/>
                <a:gd name="T21" fmla="*/ 404 h 1472"/>
                <a:gd name="T22" fmla="*/ 439 w 1601"/>
                <a:gd name="T23" fmla="*/ 398 h 1472"/>
                <a:gd name="T24" fmla="*/ 439 w 1601"/>
                <a:gd name="T25" fmla="*/ 398 h 1472"/>
                <a:gd name="T26" fmla="*/ 439 w 1601"/>
                <a:gd name="T27" fmla="*/ 397 h 1472"/>
                <a:gd name="T28" fmla="*/ 438 w 1601"/>
                <a:gd name="T29" fmla="*/ 396 h 1472"/>
                <a:gd name="T30" fmla="*/ 436 w 1601"/>
                <a:gd name="T31" fmla="*/ 395 h 1472"/>
                <a:gd name="T32" fmla="*/ 434 w 1601"/>
                <a:gd name="T33" fmla="*/ 392 h 1472"/>
                <a:gd name="T34" fmla="*/ 442 w 1601"/>
                <a:gd name="T35" fmla="*/ 95 h 1472"/>
                <a:gd name="T36" fmla="*/ 442 w 1601"/>
                <a:gd name="T37" fmla="*/ 95 h 1472"/>
                <a:gd name="T38" fmla="*/ 441 w 1601"/>
                <a:gd name="T39" fmla="*/ 90 h 1472"/>
                <a:gd name="T40" fmla="*/ 438 w 1601"/>
                <a:gd name="T41" fmla="*/ 86 h 1472"/>
                <a:gd name="T42" fmla="*/ 434 w 1601"/>
                <a:gd name="T43" fmla="*/ 84 h 1472"/>
                <a:gd name="T44" fmla="*/ 431 w 1601"/>
                <a:gd name="T45" fmla="*/ 82 h 1472"/>
                <a:gd name="T46" fmla="*/ 42 w 1601"/>
                <a:gd name="T47" fmla="*/ 0 h 1472"/>
                <a:gd name="T48" fmla="*/ 30 w 1601"/>
                <a:gd name="T49" fmla="*/ 3 h 1472"/>
                <a:gd name="T50" fmla="*/ 30 w 1601"/>
                <a:gd name="T51" fmla="*/ 3 h 1472"/>
                <a:gd name="T52" fmla="*/ 26 w 1601"/>
                <a:gd name="T53" fmla="*/ 3 h 1472"/>
                <a:gd name="T54" fmla="*/ 22 w 1601"/>
                <a:gd name="T55" fmla="*/ 3 h 1472"/>
                <a:gd name="T56" fmla="*/ 20 w 1601"/>
                <a:gd name="T57" fmla="*/ 8 h 1472"/>
                <a:gd name="T58" fmla="*/ 19 w 1601"/>
                <a:gd name="T59" fmla="*/ 11 h 1472"/>
                <a:gd name="T60" fmla="*/ 0 w 1601"/>
                <a:gd name="T61" fmla="*/ 311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92" name="Freeform 327"/>
            <p:cNvSpPr>
              <a:spLocks/>
            </p:cNvSpPr>
            <p:nvPr/>
          </p:nvSpPr>
          <p:spPr bwMode="auto">
            <a:xfrm>
              <a:off x="2344" y="1073"/>
              <a:ext cx="1360" cy="1231"/>
            </a:xfrm>
            <a:custGeom>
              <a:avLst/>
              <a:gdLst>
                <a:gd name="T0" fmla="*/ 0 w 1597"/>
                <a:gd name="T1" fmla="*/ 307 h 1446"/>
                <a:gd name="T2" fmla="*/ 0 w 1597"/>
                <a:gd name="T3" fmla="*/ 307 h 1446"/>
                <a:gd name="T4" fmla="*/ 3 w 1597"/>
                <a:gd name="T5" fmla="*/ 313 h 1446"/>
                <a:gd name="T6" fmla="*/ 3 w 1597"/>
                <a:gd name="T7" fmla="*/ 318 h 1446"/>
                <a:gd name="T8" fmla="*/ 7 w 1597"/>
                <a:gd name="T9" fmla="*/ 319 h 1446"/>
                <a:gd name="T10" fmla="*/ 11 w 1597"/>
                <a:gd name="T11" fmla="*/ 322 h 1446"/>
                <a:gd name="T12" fmla="*/ 424 w 1597"/>
                <a:gd name="T13" fmla="*/ 398 h 1446"/>
                <a:gd name="T14" fmla="*/ 424 w 1597"/>
                <a:gd name="T15" fmla="*/ 398 h 1446"/>
                <a:gd name="T16" fmla="*/ 428 w 1597"/>
                <a:gd name="T17" fmla="*/ 398 h 1446"/>
                <a:gd name="T18" fmla="*/ 432 w 1597"/>
                <a:gd name="T19" fmla="*/ 398 h 1446"/>
                <a:gd name="T20" fmla="*/ 434 w 1597"/>
                <a:gd name="T21" fmla="*/ 393 h 1446"/>
                <a:gd name="T22" fmla="*/ 436 w 1597"/>
                <a:gd name="T23" fmla="*/ 391 h 1446"/>
                <a:gd name="T24" fmla="*/ 442 w 1597"/>
                <a:gd name="T25" fmla="*/ 93 h 1446"/>
                <a:gd name="T26" fmla="*/ 442 w 1597"/>
                <a:gd name="T27" fmla="*/ 93 h 1446"/>
                <a:gd name="T28" fmla="*/ 442 w 1597"/>
                <a:gd name="T29" fmla="*/ 89 h 1446"/>
                <a:gd name="T30" fmla="*/ 439 w 1597"/>
                <a:gd name="T31" fmla="*/ 84 h 1446"/>
                <a:gd name="T32" fmla="*/ 436 w 1597"/>
                <a:gd name="T33" fmla="*/ 82 h 1446"/>
                <a:gd name="T34" fmla="*/ 431 w 1597"/>
                <a:gd name="T35" fmla="*/ 80 h 1446"/>
                <a:gd name="T36" fmla="*/ 32 w 1597"/>
                <a:gd name="T37" fmla="*/ 0 h 1446"/>
                <a:gd name="T38" fmla="*/ 32 w 1597"/>
                <a:gd name="T39" fmla="*/ 0 h 1446"/>
                <a:gd name="T40" fmla="*/ 27 w 1597"/>
                <a:gd name="T41" fmla="*/ 0 h 1446"/>
                <a:gd name="T42" fmla="*/ 23 w 1597"/>
                <a:gd name="T43" fmla="*/ 3 h 1446"/>
                <a:gd name="T44" fmla="*/ 21 w 1597"/>
                <a:gd name="T45" fmla="*/ 3 h 1446"/>
                <a:gd name="T46" fmla="*/ 20 w 1597"/>
                <a:gd name="T47" fmla="*/ 9 h 1446"/>
                <a:gd name="T48" fmla="*/ 0 w 1597"/>
                <a:gd name="T49" fmla="*/ 307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93" name="Freeform 328"/>
            <p:cNvSpPr>
              <a:spLocks/>
            </p:cNvSpPr>
            <p:nvPr/>
          </p:nvSpPr>
          <p:spPr bwMode="auto">
            <a:xfrm>
              <a:off x="2413" y="1073"/>
              <a:ext cx="1291" cy="1231"/>
            </a:xfrm>
            <a:custGeom>
              <a:avLst/>
              <a:gdLst>
                <a:gd name="T0" fmla="*/ 409 w 1517"/>
                <a:gd name="T1" fmla="*/ 392 h 1446"/>
                <a:gd name="T2" fmla="*/ 415 w 1517"/>
                <a:gd name="T3" fmla="*/ 95 h 1446"/>
                <a:gd name="T4" fmla="*/ 415 w 1517"/>
                <a:gd name="T5" fmla="*/ 95 h 1446"/>
                <a:gd name="T6" fmla="*/ 415 w 1517"/>
                <a:gd name="T7" fmla="*/ 90 h 1446"/>
                <a:gd name="T8" fmla="*/ 412 w 1517"/>
                <a:gd name="T9" fmla="*/ 86 h 1446"/>
                <a:gd name="T10" fmla="*/ 409 w 1517"/>
                <a:gd name="T11" fmla="*/ 83 h 1446"/>
                <a:gd name="T12" fmla="*/ 403 w 1517"/>
                <a:gd name="T13" fmla="*/ 82 h 1446"/>
                <a:gd name="T14" fmla="*/ 8 w 1517"/>
                <a:gd name="T15" fmla="*/ 3 h 1446"/>
                <a:gd name="T16" fmla="*/ 8 w 1517"/>
                <a:gd name="T17" fmla="*/ 3 h 1446"/>
                <a:gd name="T18" fmla="*/ 3 w 1517"/>
                <a:gd name="T19" fmla="*/ 3 h 1446"/>
                <a:gd name="T20" fmla="*/ 0 w 1517"/>
                <a:gd name="T21" fmla="*/ 3 h 1446"/>
                <a:gd name="T22" fmla="*/ 0 w 1517"/>
                <a:gd name="T23" fmla="*/ 3 h 1446"/>
                <a:gd name="T24" fmla="*/ 5 w 1517"/>
                <a:gd name="T25" fmla="*/ 0 h 1446"/>
                <a:gd name="T26" fmla="*/ 10 w 1517"/>
                <a:gd name="T27" fmla="*/ 0 h 1446"/>
                <a:gd name="T28" fmla="*/ 407 w 1517"/>
                <a:gd name="T29" fmla="*/ 80 h 1446"/>
                <a:gd name="T30" fmla="*/ 407 w 1517"/>
                <a:gd name="T31" fmla="*/ 80 h 1446"/>
                <a:gd name="T32" fmla="*/ 411 w 1517"/>
                <a:gd name="T33" fmla="*/ 82 h 1446"/>
                <a:gd name="T34" fmla="*/ 415 w 1517"/>
                <a:gd name="T35" fmla="*/ 84 h 1446"/>
                <a:gd name="T36" fmla="*/ 417 w 1517"/>
                <a:gd name="T37" fmla="*/ 89 h 1446"/>
                <a:gd name="T38" fmla="*/ 417 w 1517"/>
                <a:gd name="T39" fmla="*/ 93 h 1446"/>
                <a:gd name="T40" fmla="*/ 411 w 1517"/>
                <a:gd name="T41" fmla="*/ 391 h 1446"/>
                <a:gd name="T42" fmla="*/ 411 w 1517"/>
                <a:gd name="T43" fmla="*/ 391 h 1446"/>
                <a:gd name="T44" fmla="*/ 410 w 1517"/>
                <a:gd name="T45" fmla="*/ 396 h 1446"/>
                <a:gd name="T46" fmla="*/ 407 w 1517"/>
                <a:gd name="T47" fmla="*/ 398 h 1446"/>
                <a:gd name="T48" fmla="*/ 407 w 1517"/>
                <a:gd name="T49" fmla="*/ 398 h 1446"/>
                <a:gd name="T50" fmla="*/ 409 w 1517"/>
                <a:gd name="T51" fmla="*/ 396 h 1446"/>
                <a:gd name="T52" fmla="*/ 409 w 1517"/>
                <a:gd name="T53" fmla="*/ 392 h 1446"/>
                <a:gd name="T54" fmla="*/ 409 w 1517"/>
                <a:gd name="T55" fmla="*/ 392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94" name="Freeform 329"/>
            <p:cNvSpPr>
              <a:spLocks/>
            </p:cNvSpPr>
            <p:nvPr/>
          </p:nvSpPr>
          <p:spPr bwMode="auto">
            <a:xfrm>
              <a:off x="2413" y="1134"/>
              <a:ext cx="1231" cy="1068"/>
            </a:xfrm>
            <a:custGeom>
              <a:avLst/>
              <a:gdLst>
                <a:gd name="T0" fmla="*/ 0 w 1446"/>
                <a:gd name="T1" fmla="*/ 263 h 1255"/>
                <a:gd name="T2" fmla="*/ 0 w 1446"/>
                <a:gd name="T3" fmla="*/ 263 h 1255"/>
                <a:gd name="T4" fmla="*/ 3 w 1446"/>
                <a:gd name="T5" fmla="*/ 268 h 1255"/>
                <a:gd name="T6" fmla="*/ 3 w 1446"/>
                <a:gd name="T7" fmla="*/ 271 h 1255"/>
                <a:gd name="T8" fmla="*/ 7 w 1446"/>
                <a:gd name="T9" fmla="*/ 275 h 1255"/>
                <a:gd name="T10" fmla="*/ 10 w 1446"/>
                <a:gd name="T11" fmla="*/ 275 h 1255"/>
                <a:gd name="T12" fmla="*/ 383 w 1446"/>
                <a:gd name="T13" fmla="*/ 346 h 1255"/>
                <a:gd name="T14" fmla="*/ 383 w 1446"/>
                <a:gd name="T15" fmla="*/ 346 h 1255"/>
                <a:gd name="T16" fmla="*/ 387 w 1446"/>
                <a:gd name="T17" fmla="*/ 346 h 1255"/>
                <a:gd name="T18" fmla="*/ 391 w 1446"/>
                <a:gd name="T19" fmla="*/ 344 h 1255"/>
                <a:gd name="T20" fmla="*/ 392 w 1446"/>
                <a:gd name="T21" fmla="*/ 340 h 1255"/>
                <a:gd name="T22" fmla="*/ 392 w 1446"/>
                <a:gd name="T23" fmla="*/ 337 h 1255"/>
                <a:gd name="T24" fmla="*/ 398 w 1446"/>
                <a:gd name="T25" fmla="*/ 85 h 1255"/>
                <a:gd name="T26" fmla="*/ 398 w 1446"/>
                <a:gd name="T27" fmla="*/ 85 h 1255"/>
                <a:gd name="T28" fmla="*/ 398 w 1446"/>
                <a:gd name="T29" fmla="*/ 80 h 1255"/>
                <a:gd name="T30" fmla="*/ 397 w 1446"/>
                <a:gd name="T31" fmla="*/ 77 h 1255"/>
                <a:gd name="T32" fmla="*/ 392 w 1446"/>
                <a:gd name="T33" fmla="*/ 76 h 1255"/>
                <a:gd name="T34" fmla="*/ 389 w 1446"/>
                <a:gd name="T35" fmla="*/ 72 h 1255"/>
                <a:gd name="T36" fmla="*/ 28 w 1446"/>
                <a:gd name="T37" fmla="*/ 0 h 1255"/>
                <a:gd name="T38" fmla="*/ 28 w 1446"/>
                <a:gd name="T39" fmla="*/ 0 h 1255"/>
                <a:gd name="T40" fmla="*/ 22 w 1446"/>
                <a:gd name="T41" fmla="*/ 0 h 1255"/>
                <a:gd name="T42" fmla="*/ 19 w 1446"/>
                <a:gd name="T43" fmla="*/ 3 h 1255"/>
                <a:gd name="T44" fmla="*/ 17 w 1446"/>
                <a:gd name="T45" fmla="*/ 5 h 1255"/>
                <a:gd name="T46" fmla="*/ 17 w 1446"/>
                <a:gd name="T47" fmla="*/ 8 h 1255"/>
                <a:gd name="T48" fmla="*/ 0 w 1446"/>
                <a:gd name="T49" fmla="*/ 263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95" name="Freeform 330"/>
            <p:cNvSpPr>
              <a:spLocks/>
            </p:cNvSpPr>
            <p:nvPr/>
          </p:nvSpPr>
          <p:spPr bwMode="auto">
            <a:xfrm>
              <a:off x="2431" y="1330"/>
              <a:ext cx="1213" cy="718"/>
            </a:xfrm>
            <a:custGeom>
              <a:avLst/>
              <a:gdLst>
                <a:gd name="T0" fmla="*/ 394 w 1424"/>
                <a:gd name="T1" fmla="*/ 40 h 844"/>
                <a:gd name="T2" fmla="*/ 394 w 1424"/>
                <a:gd name="T3" fmla="*/ 22 h 844"/>
                <a:gd name="T4" fmla="*/ 394 w 1424"/>
                <a:gd name="T5" fmla="*/ 22 h 844"/>
                <a:gd name="T6" fmla="*/ 394 w 1424"/>
                <a:gd name="T7" fmla="*/ 17 h 844"/>
                <a:gd name="T8" fmla="*/ 392 w 1424"/>
                <a:gd name="T9" fmla="*/ 14 h 844"/>
                <a:gd name="T10" fmla="*/ 389 w 1424"/>
                <a:gd name="T11" fmla="*/ 12 h 844"/>
                <a:gd name="T12" fmla="*/ 386 w 1424"/>
                <a:gd name="T13" fmla="*/ 10 h 844"/>
                <a:gd name="T14" fmla="*/ 336 w 1424"/>
                <a:gd name="T15" fmla="*/ 0 h 844"/>
                <a:gd name="T16" fmla="*/ 336 w 1424"/>
                <a:gd name="T17" fmla="*/ 0 h 844"/>
                <a:gd name="T18" fmla="*/ 293 w 1424"/>
                <a:gd name="T19" fmla="*/ 22 h 844"/>
                <a:gd name="T20" fmla="*/ 252 w 1424"/>
                <a:gd name="T21" fmla="*/ 47 h 844"/>
                <a:gd name="T22" fmla="*/ 210 w 1424"/>
                <a:gd name="T23" fmla="*/ 72 h 844"/>
                <a:gd name="T24" fmla="*/ 169 w 1424"/>
                <a:gd name="T25" fmla="*/ 98 h 844"/>
                <a:gd name="T26" fmla="*/ 84 w 1424"/>
                <a:gd name="T27" fmla="*/ 153 h 844"/>
                <a:gd name="T28" fmla="*/ 0 w 1424"/>
                <a:gd name="T29" fmla="*/ 210 h 844"/>
                <a:gd name="T30" fmla="*/ 0 w 1424"/>
                <a:gd name="T31" fmla="*/ 210 h 844"/>
                <a:gd name="T32" fmla="*/ 3 w 1424"/>
                <a:gd name="T33" fmla="*/ 211 h 844"/>
                <a:gd name="T34" fmla="*/ 118 w 1424"/>
                <a:gd name="T35" fmla="*/ 231 h 844"/>
                <a:gd name="T36" fmla="*/ 118 w 1424"/>
                <a:gd name="T37" fmla="*/ 231 h 844"/>
                <a:gd name="T38" fmla="*/ 166 w 1424"/>
                <a:gd name="T39" fmla="*/ 197 h 844"/>
                <a:gd name="T40" fmla="*/ 216 w 1424"/>
                <a:gd name="T41" fmla="*/ 162 h 844"/>
                <a:gd name="T42" fmla="*/ 216 w 1424"/>
                <a:gd name="T43" fmla="*/ 162 h 844"/>
                <a:gd name="T44" fmla="*/ 261 w 1424"/>
                <a:gd name="T45" fmla="*/ 128 h 844"/>
                <a:gd name="T46" fmla="*/ 304 w 1424"/>
                <a:gd name="T47" fmla="*/ 97 h 844"/>
                <a:gd name="T48" fmla="*/ 350 w 1424"/>
                <a:gd name="T49" fmla="*/ 68 h 844"/>
                <a:gd name="T50" fmla="*/ 394 w 1424"/>
                <a:gd name="T51" fmla="*/ 40 h 844"/>
                <a:gd name="T52" fmla="*/ 394 w 1424"/>
                <a:gd name="T53" fmla="*/ 40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96" name="Freeform 331"/>
            <p:cNvSpPr>
              <a:spLocks/>
            </p:cNvSpPr>
            <p:nvPr/>
          </p:nvSpPr>
          <p:spPr bwMode="auto">
            <a:xfrm>
              <a:off x="3112" y="1785"/>
              <a:ext cx="524" cy="357"/>
            </a:xfrm>
            <a:custGeom>
              <a:avLst/>
              <a:gdLst>
                <a:gd name="T0" fmla="*/ 170 w 615"/>
                <a:gd name="T1" fmla="*/ 37 h 420"/>
                <a:gd name="T2" fmla="*/ 170 w 615"/>
                <a:gd name="T3" fmla="*/ 0 h 420"/>
                <a:gd name="T4" fmla="*/ 170 w 615"/>
                <a:gd name="T5" fmla="*/ 0 h 420"/>
                <a:gd name="T6" fmla="*/ 128 w 615"/>
                <a:gd name="T7" fmla="*/ 24 h 420"/>
                <a:gd name="T8" fmla="*/ 85 w 615"/>
                <a:gd name="T9" fmla="*/ 49 h 420"/>
                <a:gd name="T10" fmla="*/ 42 w 615"/>
                <a:gd name="T11" fmla="*/ 76 h 420"/>
                <a:gd name="T12" fmla="*/ 0 w 615"/>
                <a:gd name="T13" fmla="*/ 105 h 420"/>
                <a:gd name="T14" fmla="*/ 58 w 615"/>
                <a:gd name="T15" fmla="*/ 114 h 420"/>
                <a:gd name="T16" fmla="*/ 58 w 615"/>
                <a:gd name="T17" fmla="*/ 114 h 420"/>
                <a:gd name="T18" fmla="*/ 115 w 615"/>
                <a:gd name="T19" fmla="*/ 75 h 420"/>
                <a:gd name="T20" fmla="*/ 115 w 615"/>
                <a:gd name="T21" fmla="*/ 75 h 420"/>
                <a:gd name="T22" fmla="*/ 142 w 615"/>
                <a:gd name="T23" fmla="*/ 55 h 420"/>
                <a:gd name="T24" fmla="*/ 170 w 615"/>
                <a:gd name="T25" fmla="*/ 37 h 420"/>
                <a:gd name="T26" fmla="*/ 170 w 615"/>
                <a:gd name="T27" fmla="*/ 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97" name="Freeform 332"/>
            <p:cNvSpPr>
              <a:spLocks/>
            </p:cNvSpPr>
            <p:nvPr/>
          </p:nvSpPr>
          <p:spPr bwMode="auto">
            <a:xfrm>
              <a:off x="2413" y="1134"/>
              <a:ext cx="1208" cy="1068"/>
            </a:xfrm>
            <a:custGeom>
              <a:avLst/>
              <a:gdLst>
                <a:gd name="T0" fmla="*/ 24 w 1419"/>
                <a:gd name="T1" fmla="*/ 0 h 1255"/>
                <a:gd name="T2" fmla="*/ 24 w 1419"/>
                <a:gd name="T3" fmla="*/ 0 h 1255"/>
                <a:gd name="T4" fmla="*/ 22 w 1419"/>
                <a:gd name="T5" fmla="*/ 5 h 1255"/>
                <a:gd name="T6" fmla="*/ 7 w 1419"/>
                <a:gd name="T7" fmla="*/ 259 h 1255"/>
                <a:gd name="T8" fmla="*/ 7 w 1419"/>
                <a:gd name="T9" fmla="*/ 259 h 1255"/>
                <a:gd name="T10" fmla="*/ 8 w 1419"/>
                <a:gd name="T11" fmla="*/ 264 h 1255"/>
                <a:gd name="T12" fmla="*/ 10 w 1419"/>
                <a:gd name="T13" fmla="*/ 268 h 1255"/>
                <a:gd name="T14" fmla="*/ 12 w 1419"/>
                <a:gd name="T15" fmla="*/ 270 h 1255"/>
                <a:gd name="T16" fmla="*/ 17 w 1419"/>
                <a:gd name="T17" fmla="*/ 271 h 1255"/>
                <a:gd name="T18" fmla="*/ 389 w 1419"/>
                <a:gd name="T19" fmla="*/ 342 h 1255"/>
                <a:gd name="T20" fmla="*/ 389 w 1419"/>
                <a:gd name="T21" fmla="*/ 342 h 1255"/>
                <a:gd name="T22" fmla="*/ 392 w 1419"/>
                <a:gd name="T23" fmla="*/ 342 h 1255"/>
                <a:gd name="T24" fmla="*/ 392 w 1419"/>
                <a:gd name="T25" fmla="*/ 342 h 1255"/>
                <a:gd name="T26" fmla="*/ 391 w 1419"/>
                <a:gd name="T27" fmla="*/ 343 h 1255"/>
                <a:gd name="T28" fmla="*/ 387 w 1419"/>
                <a:gd name="T29" fmla="*/ 344 h 1255"/>
                <a:gd name="T30" fmla="*/ 386 w 1419"/>
                <a:gd name="T31" fmla="*/ 346 h 1255"/>
                <a:gd name="T32" fmla="*/ 383 w 1419"/>
                <a:gd name="T33" fmla="*/ 346 h 1255"/>
                <a:gd name="T34" fmla="*/ 10 w 1419"/>
                <a:gd name="T35" fmla="*/ 275 h 1255"/>
                <a:gd name="T36" fmla="*/ 10 w 1419"/>
                <a:gd name="T37" fmla="*/ 275 h 1255"/>
                <a:gd name="T38" fmla="*/ 7 w 1419"/>
                <a:gd name="T39" fmla="*/ 275 h 1255"/>
                <a:gd name="T40" fmla="*/ 3 w 1419"/>
                <a:gd name="T41" fmla="*/ 271 h 1255"/>
                <a:gd name="T42" fmla="*/ 3 w 1419"/>
                <a:gd name="T43" fmla="*/ 268 h 1255"/>
                <a:gd name="T44" fmla="*/ 0 w 1419"/>
                <a:gd name="T45" fmla="*/ 263 h 1255"/>
                <a:gd name="T46" fmla="*/ 17 w 1419"/>
                <a:gd name="T47" fmla="*/ 8 h 1255"/>
                <a:gd name="T48" fmla="*/ 17 w 1419"/>
                <a:gd name="T49" fmla="*/ 8 h 1255"/>
                <a:gd name="T50" fmla="*/ 17 w 1419"/>
                <a:gd name="T51" fmla="*/ 5 h 1255"/>
                <a:gd name="T52" fmla="*/ 19 w 1419"/>
                <a:gd name="T53" fmla="*/ 3 h 1255"/>
                <a:gd name="T54" fmla="*/ 22 w 1419"/>
                <a:gd name="T55" fmla="*/ 3 h 1255"/>
                <a:gd name="T56" fmla="*/ 24 w 1419"/>
                <a:gd name="T57" fmla="*/ 0 h 1255"/>
                <a:gd name="T58" fmla="*/ 24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98" name="Freeform 333"/>
            <p:cNvSpPr>
              <a:spLocks/>
            </p:cNvSpPr>
            <p:nvPr/>
          </p:nvSpPr>
          <p:spPr bwMode="auto">
            <a:xfrm>
              <a:off x="2469" y="1134"/>
              <a:ext cx="1175" cy="1068"/>
            </a:xfrm>
            <a:custGeom>
              <a:avLst/>
              <a:gdLst>
                <a:gd name="T0" fmla="*/ 370 w 1380"/>
                <a:gd name="T1" fmla="*/ 342 h 1255"/>
                <a:gd name="T2" fmla="*/ 376 w 1380"/>
                <a:gd name="T3" fmla="*/ 89 h 1255"/>
                <a:gd name="T4" fmla="*/ 376 w 1380"/>
                <a:gd name="T5" fmla="*/ 89 h 1255"/>
                <a:gd name="T6" fmla="*/ 375 w 1380"/>
                <a:gd name="T7" fmla="*/ 84 h 1255"/>
                <a:gd name="T8" fmla="*/ 373 w 1380"/>
                <a:gd name="T9" fmla="*/ 81 h 1255"/>
                <a:gd name="T10" fmla="*/ 370 w 1380"/>
                <a:gd name="T11" fmla="*/ 80 h 1255"/>
                <a:gd name="T12" fmla="*/ 366 w 1380"/>
                <a:gd name="T13" fmla="*/ 77 h 1255"/>
                <a:gd name="T14" fmla="*/ 3 w 1380"/>
                <a:gd name="T15" fmla="*/ 3 h 1255"/>
                <a:gd name="T16" fmla="*/ 3 w 1380"/>
                <a:gd name="T17" fmla="*/ 3 h 1255"/>
                <a:gd name="T18" fmla="*/ 0 w 1380"/>
                <a:gd name="T19" fmla="*/ 5 h 1255"/>
                <a:gd name="T20" fmla="*/ 0 w 1380"/>
                <a:gd name="T21" fmla="*/ 5 h 1255"/>
                <a:gd name="T22" fmla="*/ 3 w 1380"/>
                <a:gd name="T23" fmla="*/ 3 h 1255"/>
                <a:gd name="T24" fmla="*/ 3 w 1380"/>
                <a:gd name="T25" fmla="*/ 3 h 1255"/>
                <a:gd name="T26" fmla="*/ 7 w 1380"/>
                <a:gd name="T27" fmla="*/ 0 h 1255"/>
                <a:gd name="T28" fmla="*/ 10 w 1380"/>
                <a:gd name="T29" fmla="*/ 0 h 1255"/>
                <a:gd name="T30" fmla="*/ 372 w 1380"/>
                <a:gd name="T31" fmla="*/ 72 h 1255"/>
                <a:gd name="T32" fmla="*/ 372 w 1380"/>
                <a:gd name="T33" fmla="*/ 72 h 1255"/>
                <a:gd name="T34" fmla="*/ 375 w 1380"/>
                <a:gd name="T35" fmla="*/ 76 h 1255"/>
                <a:gd name="T36" fmla="*/ 378 w 1380"/>
                <a:gd name="T37" fmla="*/ 77 h 1255"/>
                <a:gd name="T38" fmla="*/ 381 w 1380"/>
                <a:gd name="T39" fmla="*/ 80 h 1255"/>
                <a:gd name="T40" fmla="*/ 381 w 1380"/>
                <a:gd name="T41" fmla="*/ 85 h 1255"/>
                <a:gd name="T42" fmla="*/ 375 w 1380"/>
                <a:gd name="T43" fmla="*/ 337 h 1255"/>
                <a:gd name="T44" fmla="*/ 375 w 1380"/>
                <a:gd name="T45" fmla="*/ 337 h 1255"/>
                <a:gd name="T46" fmla="*/ 375 w 1380"/>
                <a:gd name="T47" fmla="*/ 340 h 1255"/>
                <a:gd name="T48" fmla="*/ 373 w 1380"/>
                <a:gd name="T49" fmla="*/ 342 h 1255"/>
                <a:gd name="T50" fmla="*/ 372 w 1380"/>
                <a:gd name="T51" fmla="*/ 344 h 1255"/>
                <a:gd name="T52" fmla="*/ 369 w 1380"/>
                <a:gd name="T53" fmla="*/ 346 h 1255"/>
                <a:gd name="T54" fmla="*/ 369 w 1380"/>
                <a:gd name="T55" fmla="*/ 346 h 1255"/>
                <a:gd name="T56" fmla="*/ 370 w 1380"/>
                <a:gd name="T57" fmla="*/ 342 h 1255"/>
                <a:gd name="T58" fmla="*/ 370 w 1380"/>
                <a:gd name="T59" fmla="*/ 3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4387" name="AutoShape 9"/>
          <p:cNvSpPr>
            <a:spLocks noChangeArrowheads="1"/>
          </p:cNvSpPr>
          <p:nvPr/>
        </p:nvSpPr>
        <p:spPr bwMode="auto">
          <a:xfrm rot="10800000" flipH="1">
            <a:off x="5556250" y="2422522"/>
            <a:ext cx="1716420" cy="2170741"/>
          </a:xfrm>
          <a:prstGeom prst="foldedCorner">
            <a:avLst>
              <a:gd name="adj" fmla="val 14708"/>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14356" name="Picture 1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525" y="1654175"/>
            <a:ext cx="1295400" cy="192722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grpSp>
        <p:nvGrpSpPr>
          <p:cNvPr id="14357" name="Group 255"/>
          <p:cNvGrpSpPr>
            <a:grpSpLocks/>
          </p:cNvGrpSpPr>
          <p:nvPr/>
        </p:nvGrpSpPr>
        <p:grpSpPr bwMode="auto">
          <a:xfrm>
            <a:off x="2879725" y="2012950"/>
            <a:ext cx="187325" cy="225425"/>
            <a:chOff x="2307" y="1036"/>
            <a:chExt cx="1397" cy="1290"/>
          </a:xfrm>
        </p:grpSpPr>
        <p:sp>
          <p:nvSpPr>
            <p:cNvPr id="14377" name="Freeform 256"/>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78" name="Rectangle 257"/>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379" name="Freeform 258"/>
            <p:cNvSpPr>
              <a:spLocks/>
            </p:cNvSpPr>
            <p:nvPr/>
          </p:nvSpPr>
          <p:spPr bwMode="auto">
            <a:xfrm>
              <a:off x="2307" y="1073"/>
              <a:ext cx="1363" cy="1253"/>
            </a:xfrm>
            <a:custGeom>
              <a:avLst/>
              <a:gdLst>
                <a:gd name="T0" fmla="*/ 0 w 1601"/>
                <a:gd name="T1" fmla="*/ 311 h 1472"/>
                <a:gd name="T2" fmla="*/ 0 w 1601"/>
                <a:gd name="T3" fmla="*/ 311 h 1472"/>
                <a:gd name="T4" fmla="*/ 0 w 1601"/>
                <a:gd name="T5" fmla="*/ 316 h 1472"/>
                <a:gd name="T6" fmla="*/ 3 w 1601"/>
                <a:gd name="T7" fmla="*/ 321 h 1472"/>
                <a:gd name="T8" fmla="*/ 3 w 1601"/>
                <a:gd name="T9" fmla="*/ 326 h 1472"/>
                <a:gd name="T10" fmla="*/ 5 w 1601"/>
                <a:gd name="T11" fmla="*/ 328 h 1472"/>
                <a:gd name="T12" fmla="*/ 8 w 1601"/>
                <a:gd name="T13" fmla="*/ 329 h 1472"/>
                <a:gd name="T14" fmla="*/ 420 w 1601"/>
                <a:gd name="T15" fmla="*/ 406 h 1472"/>
                <a:gd name="T16" fmla="*/ 420 w 1601"/>
                <a:gd name="T17" fmla="*/ 406 h 1472"/>
                <a:gd name="T18" fmla="*/ 424 w 1601"/>
                <a:gd name="T19" fmla="*/ 406 h 1472"/>
                <a:gd name="T20" fmla="*/ 430 w 1601"/>
                <a:gd name="T21" fmla="*/ 404 h 1472"/>
                <a:gd name="T22" fmla="*/ 439 w 1601"/>
                <a:gd name="T23" fmla="*/ 398 h 1472"/>
                <a:gd name="T24" fmla="*/ 439 w 1601"/>
                <a:gd name="T25" fmla="*/ 398 h 1472"/>
                <a:gd name="T26" fmla="*/ 439 w 1601"/>
                <a:gd name="T27" fmla="*/ 397 h 1472"/>
                <a:gd name="T28" fmla="*/ 438 w 1601"/>
                <a:gd name="T29" fmla="*/ 396 h 1472"/>
                <a:gd name="T30" fmla="*/ 436 w 1601"/>
                <a:gd name="T31" fmla="*/ 395 h 1472"/>
                <a:gd name="T32" fmla="*/ 434 w 1601"/>
                <a:gd name="T33" fmla="*/ 392 h 1472"/>
                <a:gd name="T34" fmla="*/ 442 w 1601"/>
                <a:gd name="T35" fmla="*/ 95 h 1472"/>
                <a:gd name="T36" fmla="*/ 442 w 1601"/>
                <a:gd name="T37" fmla="*/ 95 h 1472"/>
                <a:gd name="T38" fmla="*/ 441 w 1601"/>
                <a:gd name="T39" fmla="*/ 90 h 1472"/>
                <a:gd name="T40" fmla="*/ 438 w 1601"/>
                <a:gd name="T41" fmla="*/ 86 h 1472"/>
                <a:gd name="T42" fmla="*/ 434 w 1601"/>
                <a:gd name="T43" fmla="*/ 84 h 1472"/>
                <a:gd name="T44" fmla="*/ 431 w 1601"/>
                <a:gd name="T45" fmla="*/ 82 h 1472"/>
                <a:gd name="T46" fmla="*/ 42 w 1601"/>
                <a:gd name="T47" fmla="*/ 0 h 1472"/>
                <a:gd name="T48" fmla="*/ 30 w 1601"/>
                <a:gd name="T49" fmla="*/ 3 h 1472"/>
                <a:gd name="T50" fmla="*/ 30 w 1601"/>
                <a:gd name="T51" fmla="*/ 3 h 1472"/>
                <a:gd name="T52" fmla="*/ 26 w 1601"/>
                <a:gd name="T53" fmla="*/ 3 h 1472"/>
                <a:gd name="T54" fmla="*/ 22 w 1601"/>
                <a:gd name="T55" fmla="*/ 3 h 1472"/>
                <a:gd name="T56" fmla="*/ 20 w 1601"/>
                <a:gd name="T57" fmla="*/ 8 h 1472"/>
                <a:gd name="T58" fmla="*/ 19 w 1601"/>
                <a:gd name="T59" fmla="*/ 11 h 1472"/>
                <a:gd name="T60" fmla="*/ 0 w 1601"/>
                <a:gd name="T61" fmla="*/ 311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80" name="Freeform 259"/>
            <p:cNvSpPr>
              <a:spLocks/>
            </p:cNvSpPr>
            <p:nvPr/>
          </p:nvSpPr>
          <p:spPr bwMode="auto">
            <a:xfrm>
              <a:off x="2344" y="1073"/>
              <a:ext cx="1360" cy="1231"/>
            </a:xfrm>
            <a:custGeom>
              <a:avLst/>
              <a:gdLst>
                <a:gd name="T0" fmla="*/ 0 w 1597"/>
                <a:gd name="T1" fmla="*/ 307 h 1446"/>
                <a:gd name="T2" fmla="*/ 0 w 1597"/>
                <a:gd name="T3" fmla="*/ 307 h 1446"/>
                <a:gd name="T4" fmla="*/ 3 w 1597"/>
                <a:gd name="T5" fmla="*/ 313 h 1446"/>
                <a:gd name="T6" fmla="*/ 3 w 1597"/>
                <a:gd name="T7" fmla="*/ 318 h 1446"/>
                <a:gd name="T8" fmla="*/ 7 w 1597"/>
                <a:gd name="T9" fmla="*/ 319 h 1446"/>
                <a:gd name="T10" fmla="*/ 11 w 1597"/>
                <a:gd name="T11" fmla="*/ 322 h 1446"/>
                <a:gd name="T12" fmla="*/ 424 w 1597"/>
                <a:gd name="T13" fmla="*/ 398 h 1446"/>
                <a:gd name="T14" fmla="*/ 424 w 1597"/>
                <a:gd name="T15" fmla="*/ 398 h 1446"/>
                <a:gd name="T16" fmla="*/ 428 w 1597"/>
                <a:gd name="T17" fmla="*/ 398 h 1446"/>
                <a:gd name="T18" fmla="*/ 432 w 1597"/>
                <a:gd name="T19" fmla="*/ 398 h 1446"/>
                <a:gd name="T20" fmla="*/ 434 w 1597"/>
                <a:gd name="T21" fmla="*/ 393 h 1446"/>
                <a:gd name="T22" fmla="*/ 436 w 1597"/>
                <a:gd name="T23" fmla="*/ 391 h 1446"/>
                <a:gd name="T24" fmla="*/ 442 w 1597"/>
                <a:gd name="T25" fmla="*/ 93 h 1446"/>
                <a:gd name="T26" fmla="*/ 442 w 1597"/>
                <a:gd name="T27" fmla="*/ 93 h 1446"/>
                <a:gd name="T28" fmla="*/ 442 w 1597"/>
                <a:gd name="T29" fmla="*/ 89 h 1446"/>
                <a:gd name="T30" fmla="*/ 439 w 1597"/>
                <a:gd name="T31" fmla="*/ 84 h 1446"/>
                <a:gd name="T32" fmla="*/ 436 w 1597"/>
                <a:gd name="T33" fmla="*/ 82 h 1446"/>
                <a:gd name="T34" fmla="*/ 431 w 1597"/>
                <a:gd name="T35" fmla="*/ 80 h 1446"/>
                <a:gd name="T36" fmla="*/ 32 w 1597"/>
                <a:gd name="T37" fmla="*/ 0 h 1446"/>
                <a:gd name="T38" fmla="*/ 32 w 1597"/>
                <a:gd name="T39" fmla="*/ 0 h 1446"/>
                <a:gd name="T40" fmla="*/ 27 w 1597"/>
                <a:gd name="T41" fmla="*/ 0 h 1446"/>
                <a:gd name="T42" fmla="*/ 23 w 1597"/>
                <a:gd name="T43" fmla="*/ 3 h 1446"/>
                <a:gd name="T44" fmla="*/ 21 w 1597"/>
                <a:gd name="T45" fmla="*/ 3 h 1446"/>
                <a:gd name="T46" fmla="*/ 20 w 1597"/>
                <a:gd name="T47" fmla="*/ 9 h 1446"/>
                <a:gd name="T48" fmla="*/ 0 w 1597"/>
                <a:gd name="T49" fmla="*/ 307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81" name="Freeform 260"/>
            <p:cNvSpPr>
              <a:spLocks/>
            </p:cNvSpPr>
            <p:nvPr/>
          </p:nvSpPr>
          <p:spPr bwMode="auto">
            <a:xfrm>
              <a:off x="2413" y="1073"/>
              <a:ext cx="1291" cy="1231"/>
            </a:xfrm>
            <a:custGeom>
              <a:avLst/>
              <a:gdLst>
                <a:gd name="T0" fmla="*/ 409 w 1517"/>
                <a:gd name="T1" fmla="*/ 392 h 1446"/>
                <a:gd name="T2" fmla="*/ 415 w 1517"/>
                <a:gd name="T3" fmla="*/ 95 h 1446"/>
                <a:gd name="T4" fmla="*/ 415 w 1517"/>
                <a:gd name="T5" fmla="*/ 95 h 1446"/>
                <a:gd name="T6" fmla="*/ 415 w 1517"/>
                <a:gd name="T7" fmla="*/ 90 h 1446"/>
                <a:gd name="T8" fmla="*/ 412 w 1517"/>
                <a:gd name="T9" fmla="*/ 86 h 1446"/>
                <a:gd name="T10" fmla="*/ 409 w 1517"/>
                <a:gd name="T11" fmla="*/ 83 h 1446"/>
                <a:gd name="T12" fmla="*/ 403 w 1517"/>
                <a:gd name="T13" fmla="*/ 82 h 1446"/>
                <a:gd name="T14" fmla="*/ 8 w 1517"/>
                <a:gd name="T15" fmla="*/ 3 h 1446"/>
                <a:gd name="T16" fmla="*/ 8 w 1517"/>
                <a:gd name="T17" fmla="*/ 3 h 1446"/>
                <a:gd name="T18" fmla="*/ 3 w 1517"/>
                <a:gd name="T19" fmla="*/ 3 h 1446"/>
                <a:gd name="T20" fmla="*/ 0 w 1517"/>
                <a:gd name="T21" fmla="*/ 3 h 1446"/>
                <a:gd name="T22" fmla="*/ 0 w 1517"/>
                <a:gd name="T23" fmla="*/ 3 h 1446"/>
                <a:gd name="T24" fmla="*/ 5 w 1517"/>
                <a:gd name="T25" fmla="*/ 0 h 1446"/>
                <a:gd name="T26" fmla="*/ 10 w 1517"/>
                <a:gd name="T27" fmla="*/ 0 h 1446"/>
                <a:gd name="T28" fmla="*/ 407 w 1517"/>
                <a:gd name="T29" fmla="*/ 80 h 1446"/>
                <a:gd name="T30" fmla="*/ 407 w 1517"/>
                <a:gd name="T31" fmla="*/ 80 h 1446"/>
                <a:gd name="T32" fmla="*/ 411 w 1517"/>
                <a:gd name="T33" fmla="*/ 82 h 1446"/>
                <a:gd name="T34" fmla="*/ 415 w 1517"/>
                <a:gd name="T35" fmla="*/ 84 h 1446"/>
                <a:gd name="T36" fmla="*/ 417 w 1517"/>
                <a:gd name="T37" fmla="*/ 89 h 1446"/>
                <a:gd name="T38" fmla="*/ 417 w 1517"/>
                <a:gd name="T39" fmla="*/ 93 h 1446"/>
                <a:gd name="T40" fmla="*/ 411 w 1517"/>
                <a:gd name="T41" fmla="*/ 391 h 1446"/>
                <a:gd name="T42" fmla="*/ 411 w 1517"/>
                <a:gd name="T43" fmla="*/ 391 h 1446"/>
                <a:gd name="T44" fmla="*/ 410 w 1517"/>
                <a:gd name="T45" fmla="*/ 396 h 1446"/>
                <a:gd name="T46" fmla="*/ 407 w 1517"/>
                <a:gd name="T47" fmla="*/ 398 h 1446"/>
                <a:gd name="T48" fmla="*/ 407 w 1517"/>
                <a:gd name="T49" fmla="*/ 398 h 1446"/>
                <a:gd name="T50" fmla="*/ 409 w 1517"/>
                <a:gd name="T51" fmla="*/ 396 h 1446"/>
                <a:gd name="T52" fmla="*/ 409 w 1517"/>
                <a:gd name="T53" fmla="*/ 392 h 1446"/>
                <a:gd name="T54" fmla="*/ 409 w 1517"/>
                <a:gd name="T55" fmla="*/ 392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82" name="Freeform 261"/>
            <p:cNvSpPr>
              <a:spLocks/>
            </p:cNvSpPr>
            <p:nvPr/>
          </p:nvSpPr>
          <p:spPr bwMode="auto">
            <a:xfrm>
              <a:off x="2413" y="1134"/>
              <a:ext cx="1231" cy="1068"/>
            </a:xfrm>
            <a:custGeom>
              <a:avLst/>
              <a:gdLst>
                <a:gd name="T0" fmla="*/ 0 w 1446"/>
                <a:gd name="T1" fmla="*/ 263 h 1255"/>
                <a:gd name="T2" fmla="*/ 0 w 1446"/>
                <a:gd name="T3" fmla="*/ 263 h 1255"/>
                <a:gd name="T4" fmla="*/ 3 w 1446"/>
                <a:gd name="T5" fmla="*/ 268 h 1255"/>
                <a:gd name="T6" fmla="*/ 3 w 1446"/>
                <a:gd name="T7" fmla="*/ 271 h 1255"/>
                <a:gd name="T8" fmla="*/ 7 w 1446"/>
                <a:gd name="T9" fmla="*/ 275 h 1255"/>
                <a:gd name="T10" fmla="*/ 10 w 1446"/>
                <a:gd name="T11" fmla="*/ 275 h 1255"/>
                <a:gd name="T12" fmla="*/ 383 w 1446"/>
                <a:gd name="T13" fmla="*/ 346 h 1255"/>
                <a:gd name="T14" fmla="*/ 383 w 1446"/>
                <a:gd name="T15" fmla="*/ 346 h 1255"/>
                <a:gd name="T16" fmla="*/ 387 w 1446"/>
                <a:gd name="T17" fmla="*/ 346 h 1255"/>
                <a:gd name="T18" fmla="*/ 391 w 1446"/>
                <a:gd name="T19" fmla="*/ 344 h 1255"/>
                <a:gd name="T20" fmla="*/ 392 w 1446"/>
                <a:gd name="T21" fmla="*/ 340 h 1255"/>
                <a:gd name="T22" fmla="*/ 392 w 1446"/>
                <a:gd name="T23" fmla="*/ 337 h 1255"/>
                <a:gd name="T24" fmla="*/ 398 w 1446"/>
                <a:gd name="T25" fmla="*/ 85 h 1255"/>
                <a:gd name="T26" fmla="*/ 398 w 1446"/>
                <a:gd name="T27" fmla="*/ 85 h 1255"/>
                <a:gd name="T28" fmla="*/ 398 w 1446"/>
                <a:gd name="T29" fmla="*/ 80 h 1255"/>
                <a:gd name="T30" fmla="*/ 397 w 1446"/>
                <a:gd name="T31" fmla="*/ 77 h 1255"/>
                <a:gd name="T32" fmla="*/ 392 w 1446"/>
                <a:gd name="T33" fmla="*/ 76 h 1255"/>
                <a:gd name="T34" fmla="*/ 389 w 1446"/>
                <a:gd name="T35" fmla="*/ 72 h 1255"/>
                <a:gd name="T36" fmla="*/ 28 w 1446"/>
                <a:gd name="T37" fmla="*/ 0 h 1255"/>
                <a:gd name="T38" fmla="*/ 28 w 1446"/>
                <a:gd name="T39" fmla="*/ 0 h 1255"/>
                <a:gd name="T40" fmla="*/ 22 w 1446"/>
                <a:gd name="T41" fmla="*/ 0 h 1255"/>
                <a:gd name="T42" fmla="*/ 19 w 1446"/>
                <a:gd name="T43" fmla="*/ 3 h 1255"/>
                <a:gd name="T44" fmla="*/ 17 w 1446"/>
                <a:gd name="T45" fmla="*/ 5 h 1255"/>
                <a:gd name="T46" fmla="*/ 17 w 1446"/>
                <a:gd name="T47" fmla="*/ 8 h 1255"/>
                <a:gd name="T48" fmla="*/ 0 w 1446"/>
                <a:gd name="T49" fmla="*/ 263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83" name="Freeform 262"/>
            <p:cNvSpPr>
              <a:spLocks/>
            </p:cNvSpPr>
            <p:nvPr/>
          </p:nvSpPr>
          <p:spPr bwMode="auto">
            <a:xfrm>
              <a:off x="2431" y="1330"/>
              <a:ext cx="1213" cy="718"/>
            </a:xfrm>
            <a:custGeom>
              <a:avLst/>
              <a:gdLst>
                <a:gd name="T0" fmla="*/ 394 w 1424"/>
                <a:gd name="T1" fmla="*/ 40 h 844"/>
                <a:gd name="T2" fmla="*/ 394 w 1424"/>
                <a:gd name="T3" fmla="*/ 22 h 844"/>
                <a:gd name="T4" fmla="*/ 394 w 1424"/>
                <a:gd name="T5" fmla="*/ 22 h 844"/>
                <a:gd name="T6" fmla="*/ 394 w 1424"/>
                <a:gd name="T7" fmla="*/ 17 h 844"/>
                <a:gd name="T8" fmla="*/ 392 w 1424"/>
                <a:gd name="T9" fmla="*/ 14 h 844"/>
                <a:gd name="T10" fmla="*/ 389 w 1424"/>
                <a:gd name="T11" fmla="*/ 12 h 844"/>
                <a:gd name="T12" fmla="*/ 386 w 1424"/>
                <a:gd name="T13" fmla="*/ 10 h 844"/>
                <a:gd name="T14" fmla="*/ 336 w 1424"/>
                <a:gd name="T15" fmla="*/ 0 h 844"/>
                <a:gd name="T16" fmla="*/ 336 w 1424"/>
                <a:gd name="T17" fmla="*/ 0 h 844"/>
                <a:gd name="T18" fmla="*/ 293 w 1424"/>
                <a:gd name="T19" fmla="*/ 22 h 844"/>
                <a:gd name="T20" fmla="*/ 252 w 1424"/>
                <a:gd name="T21" fmla="*/ 47 h 844"/>
                <a:gd name="T22" fmla="*/ 210 w 1424"/>
                <a:gd name="T23" fmla="*/ 72 h 844"/>
                <a:gd name="T24" fmla="*/ 169 w 1424"/>
                <a:gd name="T25" fmla="*/ 98 h 844"/>
                <a:gd name="T26" fmla="*/ 84 w 1424"/>
                <a:gd name="T27" fmla="*/ 153 h 844"/>
                <a:gd name="T28" fmla="*/ 0 w 1424"/>
                <a:gd name="T29" fmla="*/ 210 h 844"/>
                <a:gd name="T30" fmla="*/ 0 w 1424"/>
                <a:gd name="T31" fmla="*/ 210 h 844"/>
                <a:gd name="T32" fmla="*/ 3 w 1424"/>
                <a:gd name="T33" fmla="*/ 211 h 844"/>
                <a:gd name="T34" fmla="*/ 118 w 1424"/>
                <a:gd name="T35" fmla="*/ 231 h 844"/>
                <a:gd name="T36" fmla="*/ 118 w 1424"/>
                <a:gd name="T37" fmla="*/ 231 h 844"/>
                <a:gd name="T38" fmla="*/ 166 w 1424"/>
                <a:gd name="T39" fmla="*/ 197 h 844"/>
                <a:gd name="T40" fmla="*/ 216 w 1424"/>
                <a:gd name="T41" fmla="*/ 162 h 844"/>
                <a:gd name="T42" fmla="*/ 216 w 1424"/>
                <a:gd name="T43" fmla="*/ 162 h 844"/>
                <a:gd name="T44" fmla="*/ 261 w 1424"/>
                <a:gd name="T45" fmla="*/ 128 h 844"/>
                <a:gd name="T46" fmla="*/ 304 w 1424"/>
                <a:gd name="T47" fmla="*/ 97 h 844"/>
                <a:gd name="T48" fmla="*/ 350 w 1424"/>
                <a:gd name="T49" fmla="*/ 68 h 844"/>
                <a:gd name="T50" fmla="*/ 394 w 1424"/>
                <a:gd name="T51" fmla="*/ 40 h 844"/>
                <a:gd name="T52" fmla="*/ 394 w 1424"/>
                <a:gd name="T53" fmla="*/ 40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84" name="Freeform 263"/>
            <p:cNvSpPr>
              <a:spLocks/>
            </p:cNvSpPr>
            <p:nvPr/>
          </p:nvSpPr>
          <p:spPr bwMode="auto">
            <a:xfrm>
              <a:off x="3112" y="1785"/>
              <a:ext cx="524" cy="357"/>
            </a:xfrm>
            <a:custGeom>
              <a:avLst/>
              <a:gdLst>
                <a:gd name="T0" fmla="*/ 170 w 615"/>
                <a:gd name="T1" fmla="*/ 37 h 420"/>
                <a:gd name="T2" fmla="*/ 170 w 615"/>
                <a:gd name="T3" fmla="*/ 0 h 420"/>
                <a:gd name="T4" fmla="*/ 170 w 615"/>
                <a:gd name="T5" fmla="*/ 0 h 420"/>
                <a:gd name="T6" fmla="*/ 128 w 615"/>
                <a:gd name="T7" fmla="*/ 24 h 420"/>
                <a:gd name="T8" fmla="*/ 85 w 615"/>
                <a:gd name="T9" fmla="*/ 49 h 420"/>
                <a:gd name="T10" fmla="*/ 42 w 615"/>
                <a:gd name="T11" fmla="*/ 76 h 420"/>
                <a:gd name="T12" fmla="*/ 0 w 615"/>
                <a:gd name="T13" fmla="*/ 105 h 420"/>
                <a:gd name="T14" fmla="*/ 58 w 615"/>
                <a:gd name="T15" fmla="*/ 114 h 420"/>
                <a:gd name="T16" fmla="*/ 58 w 615"/>
                <a:gd name="T17" fmla="*/ 114 h 420"/>
                <a:gd name="T18" fmla="*/ 115 w 615"/>
                <a:gd name="T19" fmla="*/ 75 h 420"/>
                <a:gd name="T20" fmla="*/ 115 w 615"/>
                <a:gd name="T21" fmla="*/ 75 h 420"/>
                <a:gd name="T22" fmla="*/ 142 w 615"/>
                <a:gd name="T23" fmla="*/ 55 h 420"/>
                <a:gd name="T24" fmla="*/ 170 w 615"/>
                <a:gd name="T25" fmla="*/ 37 h 420"/>
                <a:gd name="T26" fmla="*/ 170 w 615"/>
                <a:gd name="T27" fmla="*/ 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85" name="Freeform 264"/>
            <p:cNvSpPr>
              <a:spLocks/>
            </p:cNvSpPr>
            <p:nvPr/>
          </p:nvSpPr>
          <p:spPr bwMode="auto">
            <a:xfrm>
              <a:off x="2413" y="1134"/>
              <a:ext cx="1208" cy="1068"/>
            </a:xfrm>
            <a:custGeom>
              <a:avLst/>
              <a:gdLst>
                <a:gd name="T0" fmla="*/ 24 w 1419"/>
                <a:gd name="T1" fmla="*/ 0 h 1255"/>
                <a:gd name="T2" fmla="*/ 24 w 1419"/>
                <a:gd name="T3" fmla="*/ 0 h 1255"/>
                <a:gd name="T4" fmla="*/ 22 w 1419"/>
                <a:gd name="T5" fmla="*/ 5 h 1255"/>
                <a:gd name="T6" fmla="*/ 7 w 1419"/>
                <a:gd name="T7" fmla="*/ 259 h 1255"/>
                <a:gd name="T8" fmla="*/ 7 w 1419"/>
                <a:gd name="T9" fmla="*/ 259 h 1255"/>
                <a:gd name="T10" fmla="*/ 8 w 1419"/>
                <a:gd name="T11" fmla="*/ 264 h 1255"/>
                <a:gd name="T12" fmla="*/ 10 w 1419"/>
                <a:gd name="T13" fmla="*/ 268 h 1255"/>
                <a:gd name="T14" fmla="*/ 12 w 1419"/>
                <a:gd name="T15" fmla="*/ 270 h 1255"/>
                <a:gd name="T16" fmla="*/ 17 w 1419"/>
                <a:gd name="T17" fmla="*/ 271 h 1255"/>
                <a:gd name="T18" fmla="*/ 389 w 1419"/>
                <a:gd name="T19" fmla="*/ 342 h 1255"/>
                <a:gd name="T20" fmla="*/ 389 w 1419"/>
                <a:gd name="T21" fmla="*/ 342 h 1255"/>
                <a:gd name="T22" fmla="*/ 392 w 1419"/>
                <a:gd name="T23" fmla="*/ 342 h 1255"/>
                <a:gd name="T24" fmla="*/ 392 w 1419"/>
                <a:gd name="T25" fmla="*/ 342 h 1255"/>
                <a:gd name="T26" fmla="*/ 391 w 1419"/>
                <a:gd name="T27" fmla="*/ 343 h 1255"/>
                <a:gd name="T28" fmla="*/ 387 w 1419"/>
                <a:gd name="T29" fmla="*/ 344 h 1255"/>
                <a:gd name="T30" fmla="*/ 386 w 1419"/>
                <a:gd name="T31" fmla="*/ 346 h 1255"/>
                <a:gd name="T32" fmla="*/ 383 w 1419"/>
                <a:gd name="T33" fmla="*/ 346 h 1255"/>
                <a:gd name="T34" fmla="*/ 10 w 1419"/>
                <a:gd name="T35" fmla="*/ 275 h 1255"/>
                <a:gd name="T36" fmla="*/ 10 w 1419"/>
                <a:gd name="T37" fmla="*/ 275 h 1255"/>
                <a:gd name="T38" fmla="*/ 7 w 1419"/>
                <a:gd name="T39" fmla="*/ 275 h 1255"/>
                <a:gd name="T40" fmla="*/ 3 w 1419"/>
                <a:gd name="T41" fmla="*/ 271 h 1255"/>
                <a:gd name="T42" fmla="*/ 3 w 1419"/>
                <a:gd name="T43" fmla="*/ 268 h 1255"/>
                <a:gd name="T44" fmla="*/ 0 w 1419"/>
                <a:gd name="T45" fmla="*/ 263 h 1255"/>
                <a:gd name="T46" fmla="*/ 17 w 1419"/>
                <a:gd name="T47" fmla="*/ 8 h 1255"/>
                <a:gd name="T48" fmla="*/ 17 w 1419"/>
                <a:gd name="T49" fmla="*/ 8 h 1255"/>
                <a:gd name="T50" fmla="*/ 17 w 1419"/>
                <a:gd name="T51" fmla="*/ 5 h 1255"/>
                <a:gd name="T52" fmla="*/ 19 w 1419"/>
                <a:gd name="T53" fmla="*/ 3 h 1255"/>
                <a:gd name="T54" fmla="*/ 22 w 1419"/>
                <a:gd name="T55" fmla="*/ 3 h 1255"/>
                <a:gd name="T56" fmla="*/ 24 w 1419"/>
                <a:gd name="T57" fmla="*/ 0 h 1255"/>
                <a:gd name="T58" fmla="*/ 24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86" name="Freeform 265"/>
            <p:cNvSpPr>
              <a:spLocks/>
            </p:cNvSpPr>
            <p:nvPr/>
          </p:nvSpPr>
          <p:spPr bwMode="auto">
            <a:xfrm>
              <a:off x="2469" y="1134"/>
              <a:ext cx="1175" cy="1068"/>
            </a:xfrm>
            <a:custGeom>
              <a:avLst/>
              <a:gdLst>
                <a:gd name="T0" fmla="*/ 370 w 1380"/>
                <a:gd name="T1" fmla="*/ 342 h 1255"/>
                <a:gd name="T2" fmla="*/ 376 w 1380"/>
                <a:gd name="T3" fmla="*/ 89 h 1255"/>
                <a:gd name="T4" fmla="*/ 376 w 1380"/>
                <a:gd name="T5" fmla="*/ 89 h 1255"/>
                <a:gd name="T6" fmla="*/ 375 w 1380"/>
                <a:gd name="T7" fmla="*/ 84 h 1255"/>
                <a:gd name="T8" fmla="*/ 373 w 1380"/>
                <a:gd name="T9" fmla="*/ 81 h 1255"/>
                <a:gd name="T10" fmla="*/ 370 w 1380"/>
                <a:gd name="T11" fmla="*/ 80 h 1255"/>
                <a:gd name="T12" fmla="*/ 366 w 1380"/>
                <a:gd name="T13" fmla="*/ 77 h 1255"/>
                <a:gd name="T14" fmla="*/ 3 w 1380"/>
                <a:gd name="T15" fmla="*/ 3 h 1255"/>
                <a:gd name="T16" fmla="*/ 3 w 1380"/>
                <a:gd name="T17" fmla="*/ 3 h 1255"/>
                <a:gd name="T18" fmla="*/ 0 w 1380"/>
                <a:gd name="T19" fmla="*/ 5 h 1255"/>
                <a:gd name="T20" fmla="*/ 0 w 1380"/>
                <a:gd name="T21" fmla="*/ 5 h 1255"/>
                <a:gd name="T22" fmla="*/ 3 w 1380"/>
                <a:gd name="T23" fmla="*/ 3 h 1255"/>
                <a:gd name="T24" fmla="*/ 3 w 1380"/>
                <a:gd name="T25" fmla="*/ 3 h 1255"/>
                <a:gd name="T26" fmla="*/ 7 w 1380"/>
                <a:gd name="T27" fmla="*/ 0 h 1255"/>
                <a:gd name="T28" fmla="*/ 10 w 1380"/>
                <a:gd name="T29" fmla="*/ 0 h 1255"/>
                <a:gd name="T30" fmla="*/ 372 w 1380"/>
                <a:gd name="T31" fmla="*/ 72 h 1255"/>
                <a:gd name="T32" fmla="*/ 372 w 1380"/>
                <a:gd name="T33" fmla="*/ 72 h 1255"/>
                <a:gd name="T34" fmla="*/ 375 w 1380"/>
                <a:gd name="T35" fmla="*/ 76 h 1255"/>
                <a:gd name="T36" fmla="*/ 378 w 1380"/>
                <a:gd name="T37" fmla="*/ 77 h 1255"/>
                <a:gd name="T38" fmla="*/ 381 w 1380"/>
                <a:gd name="T39" fmla="*/ 80 h 1255"/>
                <a:gd name="T40" fmla="*/ 381 w 1380"/>
                <a:gd name="T41" fmla="*/ 85 h 1255"/>
                <a:gd name="T42" fmla="*/ 375 w 1380"/>
                <a:gd name="T43" fmla="*/ 337 h 1255"/>
                <a:gd name="T44" fmla="*/ 375 w 1380"/>
                <a:gd name="T45" fmla="*/ 337 h 1255"/>
                <a:gd name="T46" fmla="*/ 375 w 1380"/>
                <a:gd name="T47" fmla="*/ 340 h 1255"/>
                <a:gd name="T48" fmla="*/ 373 w 1380"/>
                <a:gd name="T49" fmla="*/ 342 h 1255"/>
                <a:gd name="T50" fmla="*/ 372 w 1380"/>
                <a:gd name="T51" fmla="*/ 344 h 1255"/>
                <a:gd name="T52" fmla="*/ 369 w 1380"/>
                <a:gd name="T53" fmla="*/ 346 h 1255"/>
                <a:gd name="T54" fmla="*/ 369 w 1380"/>
                <a:gd name="T55" fmla="*/ 346 h 1255"/>
                <a:gd name="T56" fmla="*/ 370 w 1380"/>
                <a:gd name="T57" fmla="*/ 342 h 1255"/>
                <a:gd name="T58" fmla="*/ 370 w 1380"/>
                <a:gd name="T59" fmla="*/ 3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4358" name="Group 266"/>
          <p:cNvGrpSpPr>
            <a:grpSpLocks/>
          </p:cNvGrpSpPr>
          <p:nvPr/>
        </p:nvGrpSpPr>
        <p:grpSpPr bwMode="auto">
          <a:xfrm>
            <a:off x="2879725" y="2235200"/>
            <a:ext cx="187325" cy="225425"/>
            <a:chOff x="2307" y="1036"/>
            <a:chExt cx="1397" cy="1290"/>
          </a:xfrm>
        </p:grpSpPr>
        <p:sp>
          <p:nvSpPr>
            <p:cNvPr id="14367" name="Freeform 267"/>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68" name="Rectangle 268"/>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369" name="Freeform 269"/>
            <p:cNvSpPr>
              <a:spLocks/>
            </p:cNvSpPr>
            <p:nvPr/>
          </p:nvSpPr>
          <p:spPr bwMode="auto">
            <a:xfrm>
              <a:off x="2307" y="1073"/>
              <a:ext cx="1363" cy="1253"/>
            </a:xfrm>
            <a:custGeom>
              <a:avLst/>
              <a:gdLst>
                <a:gd name="T0" fmla="*/ 0 w 1601"/>
                <a:gd name="T1" fmla="*/ 311 h 1472"/>
                <a:gd name="T2" fmla="*/ 0 w 1601"/>
                <a:gd name="T3" fmla="*/ 311 h 1472"/>
                <a:gd name="T4" fmla="*/ 0 w 1601"/>
                <a:gd name="T5" fmla="*/ 316 h 1472"/>
                <a:gd name="T6" fmla="*/ 3 w 1601"/>
                <a:gd name="T7" fmla="*/ 321 h 1472"/>
                <a:gd name="T8" fmla="*/ 3 w 1601"/>
                <a:gd name="T9" fmla="*/ 326 h 1472"/>
                <a:gd name="T10" fmla="*/ 5 w 1601"/>
                <a:gd name="T11" fmla="*/ 328 h 1472"/>
                <a:gd name="T12" fmla="*/ 8 w 1601"/>
                <a:gd name="T13" fmla="*/ 329 h 1472"/>
                <a:gd name="T14" fmla="*/ 420 w 1601"/>
                <a:gd name="T15" fmla="*/ 406 h 1472"/>
                <a:gd name="T16" fmla="*/ 420 w 1601"/>
                <a:gd name="T17" fmla="*/ 406 h 1472"/>
                <a:gd name="T18" fmla="*/ 424 w 1601"/>
                <a:gd name="T19" fmla="*/ 406 h 1472"/>
                <a:gd name="T20" fmla="*/ 430 w 1601"/>
                <a:gd name="T21" fmla="*/ 404 h 1472"/>
                <a:gd name="T22" fmla="*/ 439 w 1601"/>
                <a:gd name="T23" fmla="*/ 398 h 1472"/>
                <a:gd name="T24" fmla="*/ 439 w 1601"/>
                <a:gd name="T25" fmla="*/ 398 h 1472"/>
                <a:gd name="T26" fmla="*/ 439 w 1601"/>
                <a:gd name="T27" fmla="*/ 397 h 1472"/>
                <a:gd name="T28" fmla="*/ 438 w 1601"/>
                <a:gd name="T29" fmla="*/ 396 h 1472"/>
                <a:gd name="T30" fmla="*/ 436 w 1601"/>
                <a:gd name="T31" fmla="*/ 395 h 1472"/>
                <a:gd name="T32" fmla="*/ 434 w 1601"/>
                <a:gd name="T33" fmla="*/ 392 h 1472"/>
                <a:gd name="T34" fmla="*/ 442 w 1601"/>
                <a:gd name="T35" fmla="*/ 95 h 1472"/>
                <a:gd name="T36" fmla="*/ 442 w 1601"/>
                <a:gd name="T37" fmla="*/ 95 h 1472"/>
                <a:gd name="T38" fmla="*/ 441 w 1601"/>
                <a:gd name="T39" fmla="*/ 90 h 1472"/>
                <a:gd name="T40" fmla="*/ 438 w 1601"/>
                <a:gd name="T41" fmla="*/ 86 h 1472"/>
                <a:gd name="T42" fmla="*/ 434 w 1601"/>
                <a:gd name="T43" fmla="*/ 84 h 1472"/>
                <a:gd name="T44" fmla="*/ 431 w 1601"/>
                <a:gd name="T45" fmla="*/ 82 h 1472"/>
                <a:gd name="T46" fmla="*/ 42 w 1601"/>
                <a:gd name="T47" fmla="*/ 0 h 1472"/>
                <a:gd name="T48" fmla="*/ 30 w 1601"/>
                <a:gd name="T49" fmla="*/ 3 h 1472"/>
                <a:gd name="T50" fmla="*/ 30 w 1601"/>
                <a:gd name="T51" fmla="*/ 3 h 1472"/>
                <a:gd name="T52" fmla="*/ 26 w 1601"/>
                <a:gd name="T53" fmla="*/ 3 h 1472"/>
                <a:gd name="T54" fmla="*/ 22 w 1601"/>
                <a:gd name="T55" fmla="*/ 3 h 1472"/>
                <a:gd name="T56" fmla="*/ 20 w 1601"/>
                <a:gd name="T57" fmla="*/ 8 h 1472"/>
                <a:gd name="T58" fmla="*/ 19 w 1601"/>
                <a:gd name="T59" fmla="*/ 11 h 1472"/>
                <a:gd name="T60" fmla="*/ 0 w 1601"/>
                <a:gd name="T61" fmla="*/ 311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70" name="Freeform 270"/>
            <p:cNvSpPr>
              <a:spLocks/>
            </p:cNvSpPr>
            <p:nvPr/>
          </p:nvSpPr>
          <p:spPr bwMode="auto">
            <a:xfrm>
              <a:off x="2344" y="1073"/>
              <a:ext cx="1360" cy="1231"/>
            </a:xfrm>
            <a:custGeom>
              <a:avLst/>
              <a:gdLst>
                <a:gd name="T0" fmla="*/ 0 w 1597"/>
                <a:gd name="T1" fmla="*/ 307 h 1446"/>
                <a:gd name="T2" fmla="*/ 0 w 1597"/>
                <a:gd name="T3" fmla="*/ 307 h 1446"/>
                <a:gd name="T4" fmla="*/ 3 w 1597"/>
                <a:gd name="T5" fmla="*/ 313 h 1446"/>
                <a:gd name="T6" fmla="*/ 3 w 1597"/>
                <a:gd name="T7" fmla="*/ 318 h 1446"/>
                <a:gd name="T8" fmla="*/ 7 w 1597"/>
                <a:gd name="T9" fmla="*/ 319 h 1446"/>
                <a:gd name="T10" fmla="*/ 11 w 1597"/>
                <a:gd name="T11" fmla="*/ 322 h 1446"/>
                <a:gd name="T12" fmla="*/ 424 w 1597"/>
                <a:gd name="T13" fmla="*/ 398 h 1446"/>
                <a:gd name="T14" fmla="*/ 424 w 1597"/>
                <a:gd name="T15" fmla="*/ 398 h 1446"/>
                <a:gd name="T16" fmla="*/ 428 w 1597"/>
                <a:gd name="T17" fmla="*/ 398 h 1446"/>
                <a:gd name="T18" fmla="*/ 432 w 1597"/>
                <a:gd name="T19" fmla="*/ 398 h 1446"/>
                <a:gd name="T20" fmla="*/ 434 w 1597"/>
                <a:gd name="T21" fmla="*/ 393 h 1446"/>
                <a:gd name="T22" fmla="*/ 436 w 1597"/>
                <a:gd name="T23" fmla="*/ 391 h 1446"/>
                <a:gd name="T24" fmla="*/ 442 w 1597"/>
                <a:gd name="T25" fmla="*/ 93 h 1446"/>
                <a:gd name="T26" fmla="*/ 442 w 1597"/>
                <a:gd name="T27" fmla="*/ 93 h 1446"/>
                <a:gd name="T28" fmla="*/ 442 w 1597"/>
                <a:gd name="T29" fmla="*/ 89 h 1446"/>
                <a:gd name="T30" fmla="*/ 439 w 1597"/>
                <a:gd name="T31" fmla="*/ 84 h 1446"/>
                <a:gd name="T32" fmla="*/ 436 w 1597"/>
                <a:gd name="T33" fmla="*/ 82 h 1446"/>
                <a:gd name="T34" fmla="*/ 431 w 1597"/>
                <a:gd name="T35" fmla="*/ 80 h 1446"/>
                <a:gd name="T36" fmla="*/ 32 w 1597"/>
                <a:gd name="T37" fmla="*/ 0 h 1446"/>
                <a:gd name="T38" fmla="*/ 32 w 1597"/>
                <a:gd name="T39" fmla="*/ 0 h 1446"/>
                <a:gd name="T40" fmla="*/ 27 w 1597"/>
                <a:gd name="T41" fmla="*/ 0 h 1446"/>
                <a:gd name="T42" fmla="*/ 23 w 1597"/>
                <a:gd name="T43" fmla="*/ 3 h 1446"/>
                <a:gd name="T44" fmla="*/ 21 w 1597"/>
                <a:gd name="T45" fmla="*/ 3 h 1446"/>
                <a:gd name="T46" fmla="*/ 20 w 1597"/>
                <a:gd name="T47" fmla="*/ 9 h 1446"/>
                <a:gd name="T48" fmla="*/ 0 w 1597"/>
                <a:gd name="T49" fmla="*/ 307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71" name="Freeform 271"/>
            <p:cNvSpPr>
              <a:spLocks/>
            </p:cNvSpPr>
            <p:nvPr/>
          </p:nvSpPr>
          <p:spPr bwMode="auto">
            <a:xfrm>
              <a:off x="2413" y="1073"/>
              <a:ext cx="1291" cy="1231"/>
            </a:xfrm>
            <a:custGeom>
              <a:avLst/>
              <a:gdLst>
                <a:gd name="T0" fmla="*/ 409 w 1517"/>
                <a:gd name="T1" fmla="*/ 392 h 1446"/>
                <a:gd name="T2" fmla="*/ 415 w 1517"/>
                <a:gd name="T3" fmla="*/ 95 h 1446"/>
                <a:gd name="T4" fmla="*/ 415 w 1517"/>
                <a:gd name="T5" fmla="*/ 95 h 1446"/>
                <a:gd name="T6" fmla="*/ 415 w 1517"/>
                <a:gd name="T7" fmla="*/ 90 h 1446"/>
                <a:gd name="T8" fmla="*/ 412 w 1517"/>
                <a:gd name="T9" fmla="*/ 86 h 1446"/>
                <a:gd name="T10" fmla="*/ 409 w 1517"/>
                <a:gd name="T11" fmla="*/ 83 h 1446"/>
                <a:gd name="T12" fmla="*/ 403 w 1517"/>
                <a:gd name="T13" fmla="*/ 82 h 1446"/>
                <a:gd name="T14" fmla="*/ 8 w 1517"/>
                <a:gd name="T15" fmla="*/ 3 h 1446"/>
                <a:gd name="T16" fmla="*/ 8 w 1517"/>
                <a:gd name="T17" fmla="*/ 3 h 1446"/>
                <a:gd name="T18" fmla="*/ 3 w 1517"/>
                <a:gd name="T19" fmla="*/ 3 h 1446"/>
                <a:gd name="T20" fmla="*/ 0 w 1517"/>
                <a:gd name="T21" fmla="*/ 3 h 1446"/>
                <a:gd name="T22" fmla="*/ 0 w 1517"/>
                <a:gd name="T23" fmla="*/ 3 h 1446"/>
                <a:gd name="T24" fmla="*/ 5 w 1517"/>
                <a:gd name="T25" fmla="*/ 0 h 1446"/>
                <a:gd name="T26" fmla="*/ 10 w 1517"/>
                <a:gd name="T27" fmla="*/ 0 h 1446"/>
                <a:gd name="T28" fmla="*/ 407 w 1517"/>
                <a:gd name="T29" fmla="*/ 80 h 1446"/>
                <a:gd name="T30" fmla="*/ 407 w 1517"/>
                <a:gd name="T31" fmla="*/ 80 h 1446"/>
                <a:gd name="T32" fmla="*/ 411 w 1517"/>
                <a:gd name="T33" fmla="*/ 82 h 1446"/>
                <a:gd name="T34" fmla="*/ 415 w 1517"/>
                <a:gd name="T35" fmla="*/ 84 h 1446"/>
                <a:gd name="T36" fmla="*/ 417 w 1517"/>
                <a:gd name="T37" fmla="*/ 89 h 1446"/>
                <a:gd name="T38" fmla="*/ 417 w 1517"/>
                <a:gd name="T39" fmla="*/ 93 h 1446"/>
                <a:gd name="T40" fmla="*/ 411 w 1517"/>
                <a:gd name="T41" fmla="*/ 391 h 1446"/>
                <a:gd name="T42" fmla="*/ 411 w 1517"/>
                <a:gd name="T43" fmla="*/ 391 h 1446"/>
                <a:gd name="T44" fmla="*/ 410 w 1517"/>
                <a:gd name="T45" fmla="*/ 396 h 1446"/>
                <a:gd name="T46" fmla="*/ 407 w 1517"/>
                <a:gd name="T47" fmla="*/ 398 h 1446"/>
                <a:gd name="T48" fmla="*/ 407 w 1517"/>
                <a:gd name="T49" fmla="*/ 398 h 1446"/>
                <a:gd name="T50" fmla="*/ 409 w 1517"/>
                <a:gd name="T51" fmla="*/ 396 h 1446"/>
                <a:gd name="T52" fmla="*/ 409 w 1517"/>
                <a:gd name="T53" fmla="*/ 392 h 1446"/>
                <a:gd name="T54" fmla="*/ 409 w 1517"/>
                <a:gd name="T55" fmla="*/ 392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72" name="Freeform 272"/>
            <p:cNvSpPr>
              <a:spLocks/>
            </p:cNvSpPr>
            <p:nvPr/>
          </p:nvSpPr>
          <p:spPr bwMode="auto">
            <a:xfrm>
              <a:off x="2413" y="1134"/>
              <a:ext cx="1231" cy="1068"/>
            </a:xfrm>
            <a:custGeom>
              <a:avLst/>
              <a:gdLst>
                <a:gd name="T0" fmla="*/ 0 w 1446"/>
                <a:gd name="T1" fmla="*/ 263 h 1255"/>
                <a:gd name="T2" fmla="*/ 0 w 1446"/>
                <a:gd name="T3" fmla="*/ 263 h 1255"/>
                <a:gd name="T4" fmla="*/ 3 w 1446"/>
                <a:gd name="T5" fmla="*/ 268 h 1255"/>
                <a:gd name="T6" fmla="*/ 3 w 1446"/>
                <a:gd name="T7" fmla="*/ 271 h 1255"/>
                <a:gd name="T8" fmla="*/ 7 w 1446"/>
                <a:gd name="T9" fmla="*/ 275 h 1255"/>
                <a:gd name="T10" fmla="*/ 10 w 1446"/>
                <a:gd name="T11" fmla="*/ 275 h 1255"/>
                <a:gd name="T12" fmla="*/ 383 w 1446"/>
                <a:gd name="T13" fmla="*/ 346 h 1255"/>
                <a:gd name="T14" fmla="*/ 383 w 1446"/>
                <a:gd name="T15" fmla="*/ 346 h 1255"/>
                <a:gd name="T16" fmla="*/ 387 w 1446"/>
                <a:gd name="T17" fmla="*/ 346 h 1255"/>
                <a:gd name="T18" fmla="*/ 391 w 1446"/>
                <a:gd name="T19" fmla="*/ 344 h 1255"/>
                <a:gd name="T20" fmla="*/ 392 w 1446"/>
                <a:gd name="T21" fmla="*/ 340 h 1255"/>
                <a:gd name="T22" fmla="*/ 392 w 1446"/>
                <a:gd name="T23" fmla="*/ 337 h 1255"/>
                <a:gd name="T24" fmla="*/ 398 w 1446"/>
                <a:gd name="T25" fmla="*/ 85 h 1255"/>
                <a:gd name="T26" fmla="*/ 398 w 1446"/>
                <a:gd name="T27" fmla="*/ 85 h 1255"/>
                <a:gd name="T28" fmla="*/ 398 w 1446"/>
                <a:gd name="T29" fmla="*/ 80 h 1255"/>
                <a:gd name="T30" fmla="*/ 397 w 1446"/>
                <a:gd name="T31" fmla="*/ 77 h 1255"/>
                <a:gd name="T32" fmla="*/ 392 w 1446"/>
                <a:gd name="T33" fmla="*/ 76 h 1255"/>
                <a:gd name="T34" fmla="*/ 389 w 1446"/>
                <a:gd name="T35" fmla="*/ 72 h 1255"/>
                <a:gd name="T36" fmla="*/ 28 w 1446"/>
                <a:gd name="T37" fmla="*/ 0 h 1255"/>
                <a:gd name="T38" fmla="*/ 28 w 1446"/>
                <a:gd name="T39" fmla="*/ 0 h 1255"/>
                <a:gd name="T40" fmla="*/ 22 w 1446"/>
                <a:gd name="T41" fmla="*/ 0 h 1255"/>
                <a:gd name="T42" fmla="*/ 19 w 1446"/>
                <a:gd name="T43" fmla="*/ 3 h 1255"/>
                <a:gd name="T44" fmla="*/ 17 w 1446"/>
                <a:gd name="T45" fmla="*/ 5 h 1255"/>
                <a:gd name="T46" fmla="*/ 17 w 1446"/>
                <a:gd name="T47" fmla="*/ 8 h 1255"/>
                <a:gd name="T48" fmla="*/ 0 w 1446"/>
                <a:gd name="T49" fmla="*/ 263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73" name="Freeform 273"/>
            <p:cNvSpPr>
              <a:spLocks/>
            </p:cNvSpPr>
            <p:nvPr/>
          </p:nvSpPr>
          <p:spPr bwMode="auto">
            <a:xfrm>
              <a:off x="2431" y="1330"/>
              <a:ext cx="1213" cy="718"/>
            </a:xfrm>
            <a:custGeom>
              <a:avLst/>
              <a:gdLst>
                <a:gd name="T0" fmla="*/ 394 w 1424"/>
                <a:gd name="T1" fmla="*/ 40 h 844"/>
                <a:gd name="T2" fmla="*/ 394 w 1424"/>
                <a:gd name="T3" fmla="*/ 22 h 844"/>
                <a:gd name="T4" fmla="*/ 394 w 1424"/>
                <a:gd name="T5" fmla="*/ 22 h 844"/>
                <a:gd name="T6" fmla="*/ 394 w 1424"/>
                <a:gd name="T7" fmla="*/ 17 h 844"/>
                <a:gd name="T8" fmla="*/ 392 w 1424"/>
                <a:gd name="T9" fmla="*/ 14 h 844"/>
                <a:gd name="T10" fmla="*/ 389 w 1424"/>
                <a:gd name="T11" fmla="*/ 12 h 844"/>
                <a:gd name="T12" fmla="*/ 386 w 1424"/>
                <a:gd name="T13" fmla="*/ 10 h 844"/>
                <a:gd name="T14" fmla="*/ 336 w 1424"/>
                <a:gd name="T15" fmla="*/ 0 h 844"/>
                <a:gd name="T16" fmla="*/ 336 w 1424"/>
                <a:gd name="T17" fmla="*/ 0 h 844"/>
                <a:gd name="T18" fmla="*/ 293 w 1424"/>
                <a:gd name="T19" fmla="*/ 22 h 844"/>
                <a:gd name="T20" fmla="*/ 252 w 1424"/>
                <a:gd name="T21" fmla="*/ 47 h 844"/>
                <a:gd name="T22" fmla="*/ 210 w 1424"/>
                <a:gd name="T23" fmla="*/ 72 h 844"/>
                <a:gd name="T24" fmla="*/ 169 w 1424"/>
                <a:gd name="T25" fmla="*/ 98 h 844"/>
                <a:gd name="T26" fmla="*/ 84 w 1424"/>
                <a:gd name="T27" fmla="*/ 153 h 844"/>
                <a:gd name="T28" fmla="*/ 0 w 1424"/>
                <a:gd name="T29" fmla="*/ 210 h 844"/>
                <a:gd name="T30" fmla="*/ 0 w 1424"/>
                <a:gd name="T31" fmla="*/ 210 h 844"/>
                <a:gd name="T32" fmla="*/ 3 w 1424"/>
                <a:gd name="T33" fmla="*/ 211 h 844"/>
                <a:gd name="T34" fmla="*/ 118 w 1424"/>
                <a:gd name="T35" fmla="*/ 231 h 844"/>
                <a:gd name="T36" fmla="*/ 118 w 1424"/>
                <a:gd name="T37" fmla="*/ 231 h 844"/>
                <a:gd name="T38" fmla="*/ 166 w 1424"/>
                <a:gd name="T39" fmla="*/ 197 h 844"/>
                <a:gd name="T40" fmla="*/ 216 w 1424"/>
                <a:gd name="T41" fmla="*/ 162 h 844"/>
                <a:gd name="T42" fmla="*/ 216 w 1424"/>
                <a:gd name="T43" fmla="*/ 162 h 844"/>
                <a:gd name="T44" fmla="*/ 261 w 1424"/>
                <a:gd name="T45" fmla="*/ 128 h 844"/>
                <a:gd name="T46" fmla="*/ 304 w 1424"/>
                <a:gd name="T47" fmla="*/ 97 h 844"/>
                <a:gd name="T48" fmla="*/ 350 w 1424"/>
                <a:gd name="T49" fmla="*/ 68 h 844"/>
                <a:gd name="T50" fmla="*/ 394 w 1424"/>
                <a:gd name="T51" fmla="*/ 40 h 844"/>
                <a:gd name="T52" fmla="*/ 394 w 1424"/>
                <a:gd name="T53" fmla="*/ 40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74" name="Freeform 274"/>
            <p:cNvSpPr>
              <a:spLocks/>
            </p:cNvSpPr>
            <p:nvPr/>
          </p:nvSpPr>
          <p:spPr bwMode="auto">
            <a:xfrm>
              <a:off x="3112" y="1785"/>
              <a:ext cx="524" cy="357"/>
            </a:xfrm>
            <a:custGeom>
              <a:avLst/>
              <a:gdLst>
                <a:gd name="T0" fmla="*/ 170 w 615"/>
                <a:gd name="T1" fmla="*/ 37 h 420"/>
                <a:gd name="T2" fmla="*/ 170 w 615"/>
                <a:gd name="T3" fmla="*/ 0 h 420"/>
                <a:gd name="T4" fmla="*/ 170 w 615"/>
                <a:gd name="T5" fmla="*/ 0 h 420"/>
                <a:gd name="T6" fmla="*/ 128 w 615"/>
                <a:gd name="T7" fmla="*/ 24 h 420"/>
                <a:gd name="T8" fmla="*/ 85 w 615"/>
                <a:gd name="T9" fmla="*/ 49 h 420"/>
                <a:gd name="T10" fmla="*/ 42 w 615"/>
                <a:gd name="T11" fmla="*/ 76 h 420"/>
                <a:gd name="T12" fmla="*/ 0 w 615"/>
                <a:gd name="T13" fmla="*/ 105 h 420"/>
                <a:gd name="T14" fmla="*/ 58 w 615"/>
                <a:gd name="T15" fmla="*/ 114 h 420"/>
                <a:gd name="T16" fmla="*/ 58 w 615"/>
                <a:gd name="T17" fmla="*/ 114 h 420"/>
                <a:gd name="T18" fmla="*/ 115 w 615"/>
                <a:gd name="T19" fmla="*/ 75 h 420"/>
                <a:gd name="T20" fmla="*/ 115 w 615"/>
                <a:gd name="T21" fmla="*/ 75 h 420"/>
                <a:gd name="T22" fmla="*/ 142 w 615"/>
                <a:gd name="T23" fmla="*/ 55 h 420"/>
                <a:gd name="T24" fmla="*/ 170 w 615"/>
                <a:gd name="T25" fmla="*/ 37 h 420"/>
                <a:gd name="T26" fmla="*/ 170 w 615"/>
                <a:gd name="T27" fmla="*/ 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75" name="Freeform 275"/>
            <p:cNvSpPr>
              <a:spLocks/>
            </p:cNvSpPr>
            <p:nvPr/>
          </p:nvSpPr>
          <p:spPr bwMode="auto">
            <a:xfrm>
              <a:off x="2413" y="1134"/>
              <a:ext cx="1208" cy="1068"/>
            </a:xfrm>
            <a:custGeom>
              <a:avLst/>
              <a:gdLst>
                <a:gd name="T0" fmla="*/ 24 w 1419"/>
                <a:gd name="T1" fmla="*/ 0 h 1255"/>
                <a:gd name="T2" fmla="*/ 24 w 1419"/>
                <a:gd name="T3" fmla="*/ 0 h 1255"/>
                <a:gd name="T4" fmla="*/ 22 w 1419"/>
                <a:gd name="T5" fmla="*/ 5 h 1255"/>
                <a:gd name="T6" fmla="*/ 7 w 1419"/>
                <a:gd name="T7" fmla="*/ 259 h 1255"/>
                <a:gd name="T8" fmla="*/ 7 w 1419"/>
                <a:gd name="T9" fmla="*/ 259 h 1255"/>
                <a:gd name="T10" fmla="*/ 8 w 1419"/>
                <a:gd name="T11" fmla="*/ 264 h 1255"/>
                <a:gd name="T12" fmla="*/ 10 w 1419"/>
                <a:gd name="T13" fmla="*/ 268 h 1255"/>
                <a:gd name="T14" fmla="*/ 12 w 1419"/>
                <a:gd name="T15" fmla="*/ 270 h 1255"/>
                <a:gd name="T16" fmla="*/ 17 w 1419"/>
                <a:gd name="T17" fmla="*/ 271 h 1255"/>
                <a:gd name="T18" fmla="*/ 389 w 1419"/>
                <a:gd name="T19" fmla="*/ 342 h 1255"/>
                <a:gd name="T20" fmla="*/ 389 w 1419"/>
                <a:gd name="T21" fmla="*/ 342 h 1255"/>
                <a:gd name="T22" fmla="*/ 392 w 1419"/>
                <a:gd name="T23" fmla="*/ 342 h 1255"/>
                <a:gd name="T24" fmla="*/ 392 w 1419"/>
                <a:gd name="T25" fmla="*/ 342 h 1255"/>
                <a:gd name="T26" fmla="*/ 391 w 1419"/>
                <a:gd name="T27" fmla="*/ 343 h 1255"/>
                <a:gd name="T28" fmla="*/ 387 w 1419"/>
                <a:gd name="T29" fmla="*/ 344 h 1255"/>
                <a:gd name="T30" fmla="*/ 386 w 1419"/>
                <a:gd name="T31" fmla="*/ 346 h 1255"/>
                <a:gd name="T32" fmla="*/ 383 w 1419"/>
                <a:gd name="T33" fmla="*/ 346 h 1255"/>
                <a:gd name="T34" fmla="*/ 10 w 1419"/>
                <a:gd name="T35" fmla="*/ 275 h 1255"/>
                <a:gd name="T36" fmla="*/ 10 w 1419"/>
                <a:gd name="T37" fmla="*/ 275 h 1255"/>
                <a:gd name="T38" fmla="*/ 7 w 1419"/>
                <a:gd name="T39" fmla="*/ 275 h 1255"/>
                <a:gd name="T40" fmla="*/ 3 w 1419"/>
                <a:gd name="T41" fmla="*/ 271 h 1255"/>
                <a:gd name="T42" fmla="*/ 3 w 1419"/>
                <a:gd name="T43" fmla="*/ 268 h 1255"/>
                <a:gd name="T44" fmla="*/ 0 w 1419"/>
                <a:gd name="T45" fmla="*/ 263 h 1255"/>
                <a:gd name="T46" fmla="*/ 17 w 1419"/>
                <a:gd name="T47" fmla="*/ 8 h 1255"/>
                <a:gd name="T48" fmla="*/ 17 w 1419"/>
                <a:gd name="T49" fmla="*/ 8 h 1255"/>
                <a:gd name="T50" fmla="*/ 17 w 1419"/>
                <a:gd name="T51" fmla="*/ 5 h 1255"/>
                <a:gd name="T52" fmla="*/ 19 w 1419"/>
                <a:gd name="T53" fmla="*/ 3 h 1255"/>
                <a:gd name="T54" fmla="*/ 22 w 1419"/>
                <a:gd name="T55" fmla="*/ 3 h 1255"/>
                <a:gd name="T56" fmla="*/ 24 w 1419"/>
                <a:gd name="T57" fmla="*/ 0 h 1255"/>
                <a:gd name="T58" fmla="*/ 24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76" name="Freeform 276"/>
            <p:cNvSpPr>
              <a:spLocks/>
            </p:cNvSpPr>
            <p:nvPr/>
          </p:nvSpPr>
          <p:spPr bwMode="auto">
            <a:xfrm>
              <a:off x="2469" y="1134"/>
              <a:ext cx="1175" cy="1068"/>
            </a:xfrm>
            <a:custGeom>
              <a:avLst/>
              <a:gdLst>
                <a:gd name="T0" fmla="*/ 370 w 1380"/>
                <a:gd name="T1" fmla="*/ 342 h 1255"/>
                <a:gd name="T2" fmla="*/ 376 w 1380"/>
                <a:gd name="T3" fmla="*/ 89 h 1255"/>
                <a:gd name="T4" fmla="*/ 376 w 1380"/>
                <a:gd name="T5" fmla="*/ 89 h 1255"/>
                <a:gd name="T6" fmla="*/ 375 w 1380"/>
                <a:gd name="T7" fmla="*/ 84 h 1255"/>
                <a:gd name="T8" fmla="*/ 373 w 1380"/>
                <a:gd name="T9" fmla="*/ 81 h 1255"/>
                <a:gd name="T10" fmla="*/ 370 w 1380"/>
                <a:gd name="T11" fmla="*/ 80 h 1255"/>
                <a:gd name="T12" fmla="*/ 366 w 1380"/>
                <a:gd name="T13" fmla="*/ 77 h 1255"/>
                <a:gd name="T14" fmla="*/ 3 w 1380"/>
                <a:gd name="T15" fmla="*/ 3 h 1255"/>
                <a:gd name="T16" fmla="*/ 3 w 1380"/>
                <a:gd name="T17" fmla="*/ 3 h 1255"/>
                <a:gd name="T18" fmla="*/ 0 w 1380"/>
                <a:gd name="T19" fmla="*/ 5 h 1255"/>
                <a:gd name="T20" fmla="*/ 0 w 1380"/>
                <a:gd name="T21" fmla="*/ 5 h 1255"/>
                <a:gd name="T22" fmla="*/ 3 w 1380"/>
                <a:gd name="T23" fmla="*/ 3 h 1255"/>
                <a:gd name="T24" fmla="*/ 3 w 1380"/>
                <a:gd name="T25" fmla="*/ 3 h 1255"/>
                <a:gd name="T26" fmla="*/ 7 w 1380"/>
                <a:gd name="T27" fmla="*/ 0 h 1255"/>
                <a:gd name="T28" fmla="*/ 10 w 1380"/>
                <a:gd name="T29" fmla="*/ 0 h 1255"/>
                <a:gd name="T30" fmla="*/ 372 w 1380"/>
                <a:gd name="T31" fmla="*/ 72 h 1255"/>
                <a:gd name="T32" fmla="*/ 372 w 1380"/>
                <a:gd name="T33" fmla="*/ 72 h 1255"/>
                <a:gd name="T34" fmla="*/ 375 w 1380"/>
                <a:gd name="T35" fmla="*/ 76 h 1255"/>
                <a:gd name="T36" fmla="*/ 378 w 1380"/>
                <a:gd name="T37" fmla="*/ 77 h 1255"/>
                <a:gd name="T38" fmla="*/ 381 w 1380"/>
                <a:gd name="T39" fmla="*/ 80 h 1255"/>
                <a:gd name="T40" fmla="*/ 381 w 1380"/>
                <a:gd name="T41" fmla="*/ 85 h 1255"/>
                <a:gd name="T42" fmla="*/ 375 w 1380"/>
                <a:gd name="T43" fmla="*/ 337 h 1255"/>
                <a:gd name="T44" fmla="*/ 375 w 1380"/>
                <a:gd name="T45" fmla="*/ 337 h 1255"/>
                <a:gd name="T46" fmla="*/ 375 w 1380"/>
                <a:gd name="T47" fmla="*/ 340 h 1255"/>
                <a:gd name="T48" fmla="*/ 373 w 1380"/>
                <a:gd name="T49" fmla="*/ 342 h 1255"/>
                <a:gd name="T50" fmla="*/ 372 w 1380"/>
                <a:gd name="T51" fmla="*/ 344 h 1255"/>
                <a:gd name="T52" fmla="*/ 369 w 1380"/>
                <a:gd name="T53" fmla="*/ 346 h 1255"/>
                <a:gd name="T54" fmla="*/ 369 w 1380"/>
                <a:gd name="T55" fmla="*/ 346 h 1255"/>
                <a:gd name="T56" fmla="*/ 370 w 1380"/>
                <a:gd name="T57" fmla="*/ 342 h 1255"/>
                <a:gd name="T58" fmla="*/ 370 w 1380"/>
                <a:gd name="T59" fmla="*/ 3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4359" name="Line 337"/>
          <p:cNvSpPr>
            <a:spLocks noChangeShapeType="1"/>
          </p:cNvSpPr>
          <p:nvPr/>
        </p:nvSpPr>
        <p:spPr bwMode="auto">
          <a:xfrm flipV="1">
            <a:off x="1916113" y="3482975"/>
            <a:ext cx="898525"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cxnSp>
        <p:nvCxnSpPr>
          <p:cNvPr id="14360" name="Straight Arrow Connector 106"/>
          <p:cNvCxnSpPr>
            <a:cxnSpLocks noChangeShapeType="1"/>
          </p:cNvCxnSpPr>
          <p:nvPr/>
        </p:nvCxnSpPr>
        <p:spPr bwMode="auto">
          <a:xfrm>
            <a:off x="1730375" y="3254375"/>
            <a:ext cx="1077913" cy="0"/>
          </a:xfrm>
          <a:prstGeom prst="straightConnector1">
            <a:avLst/>
          </a:prstGeom>
          <a:noFill/>
          <a:ln w="12700" algn="ctr">
            <a:solidFill>
              <a:schemeClr val="bg1"/>
            </a:solidFill>
            <a:round/>
            <a:headEnd/>
            <a:tailEnd type="triangle" w="med" len="med"/>
          </a:ln>
          <a:extLst>
            <a:ext uri="{909E8E84-426E-40DD-AFC4-6F175D3DCCD1}">
              <a14:hiddenFill xmlns:a14="http://schemas.microsoft.com/office/drawing/2010/main">
                <a:noFill/>
              </a14:hiddenFill>
            </a:ext>
          </a:extLst>
        </p:spPr>
      </p:cxnSp>
      <p:cxnSp>
        <p:nvCxnSpPr>
          <p:cNvPr id="14361" name="Straight Arrow Connector 107"/>
          <p:cNvCxnSpPr>
            <a:cxnSpLocks noChangeShapeType="1"/>
          </p:cNvCxnSpPr>
          <p:nvPr/>
        </p:nvCxnSpPr>
        <p:spPr bwMode="auto">
          <a:xfrm>
            <a:off x="1730375" y="3048000"/>
            <a:ext cx="1077913" cy="0"/>
          </a:xfrm>
          <a:prstGeom prst="straightConnector1">
            <a:avLst/>
          </a:prstGeom>
          <a:noFill/>
          <a:ln w="12700" algn="ctr">
            <a:solidFill>
              <a:schemeClr val="bg1"/>
            </a:solidFill>
            <a:round/>
            <a:headEnd/>
            <a:tailEnd type="triangle" w="med" len="med"/>
          </a:ln>
          <a:extLst>
            <a:ext uri="{909E8E84-426E-40DD-AFC4-6F175D3DCCD1}">
              <a14:hiddenFill xmlns:a14="http://schemas.microsoft.com/office/drawing/2010/main">
                <a:noFill/>
              </a14:hiddenFill>
            </a:ext>
          </a:extLst>
        </p:spPr>
      </p:cxnSp>
      <p:cxnSp>
        <p:nvCxnSpPr>
          <p:cNvPr id="14362" name="Straight Arrow Connector 108"/>
          <p:cNvCxnSpPr>
            <a:cxnSpLocks noChangeShapeType="1"/>
          </p:cNvCxnSpPr>
          <p:nvPr/>
        </p:nvCxnSpPr>
        <p:spPr bwMode="auto">
          <a:xfrm>
            <a:off x="1730375" y="2819400"/>
            <a:ext cx="1077913" cy="0"/>
          </a:xfrm>
          <a:prstGeom prst="straightConnector1">
            <a:avLst/>
          </a:prstGeom>
          <a:noFill/>
          <a:ln w="12700" algn="ctr">
            <a:solidFill>
              <a:schemeClr val="bg1"/>
            </a:solidFill>
            <a:round/>
            <a:headEnd/>
            <a:tailEnd type="triangle" w="med" len="med"/>
          </a:ln>
          <a:extLst>
            <a:ext uri="{909E8E84-426E-40DD-AFC4-6F175D3DCCD1}">
              <a14:hiddenFill xmlns:a14="http://schemas.microsoft.com/office/drawing/2010/main">
                <a:noFill/>
              </a14:hiddenFill>
            </a:ext>
          </a:extLst>
        </p:spPr>
      </p:cxnSp>
      <p:cxnSp>
        <p:nvCxnSpPr>
          <p:cNvPr id="14363" name="Straight Arrow Connector 112"/>
          <p:cNvCxnSpPr>
            <a:cxnSpLocks noChangeShapeType="1"/>
          </p:cNvCxnSpPr>
          <p:nvPr/>
        </p:nvCxnSpPr>
        <p:spPr bwMode="auto">
          <a:xfrm flipV="1">
            <a:off x="2066925" y="2613025"/>
            <a:ext cx="730250" cy="4763"/>
          </a:xfrm>
          <a:prstGeom prst="straightConnector1">
            <a:avLst/>
          </a:prstGeom>
          <a:noFill/>
          <a:ln w="12700" algn="ctr">
            <a:solidFill>
              <a:schemeClr val="bg1"/>
            </a:solidFill>
            <a:round/>
            <a:headEnd/>
            <a:tailEnd type="triangle" w="med" len="med"/>
          </a:ln>
          <a:extLst>
            <a:ext uri="{909E8E84-426E-40DD-AFC4-6F175D3DCCD1}">
              <a14:hiddenFill xmlns:a14="http://schemas.microsoft.com/office/drawing/2010/main">
                <a:noFill/>
              </a14:hiddenFill>
            </a:ext>
          </a:extLst>
        </p:spPr>
      </p:cxnSp>
      <p:cxnSp>
        <p:nvCxnSpPr>
          <p:cNvPr id="14364" name="Straight Arrow Connector 113"/>
          <p:cNvCxnSpPr>
            <a:cxnSpLocks noChangeShapeType="1"/>
          </p:cNvCxnSpPr>
          <p:nvPr/>
        </p:nvCxnSpPr>
        <p:spPr bwMode="auto">
          <a:xfrm>
            <a:off x="1730375" y="2395538"/>
            <a:ext cx="1077913" cy="0"/>
          </a:xfrm>
          <a:prstGeom prst="straightConnector1">
            <a:avLst/>
          </a:prstGeom>
          <a:noFill/>
          <a:ln w="12700" algn="ctr">
            <a:solidFill>
              <a:schemeClr val="bg1"/>
            </a:solidFill>
            <a:round/>
            <a:headEnd/>
            <a:tailEnd type="triangle" w="med" len="med"/>
          </a:ln>
          <a:extLst>
            <a:ext uri="{909E8E84-426E-40DD-AFC4-6F175D3DCCD1}">
              <a14:hiddenFill xmlns:a14="http://schemas.microsoft.com/office/drawing/2010/main">
                <a:noFill/>
              </a14:hiddenFill>
            </a:ext>
          </a:extLst>
        </p:spPr>
      </p:cxnSp>
      <p:cxnSp>
        <p:nvCxnSpPr>
          <p:cNvPr id="14365" name="Straight Arrow Connector 114"/>
          <p:cNvCxnSpPr>
            <a:cxnSpLocks noChangeShapeType="1"/>
          </p:cNvCxnSpPr>
          <p:nvPr/>
        </p:nvCxnSpPr>
        <p:spPr bwMode="auto">
          <a:xfrm>
            <a:off x="1730375" y="2176463"/>
            <a:ext cx="1077913" cy="0"/>
          </a:xfrm>
          <a:prstGeom prst="straightConnector1">
            <a:avLst/>
          </a:prstGeom>
          <a:noFill/>
          <a:ln w="12700" algn="ctr">
            <a:solidFill>
              <a:schemeClr val="bg1"/>
            </a:solidFill>
            <a:round/>
            <a:headEnd/>
            <a:tailEnd type="triangle" w="med" len="med"/>
          </a:ln>
          <a:extLst>
            <a:ext uri="{909E8E84-426E-40DD-AFC4-6F175D3DCCD1}">
              <a14:hiddenFill xmlns:a14="http://schemas.microsoft.com/office/drawing/2010/main">
                <a:noFill/>
              </a14:hiddenFill>
            </a:ext>
          </a:extLst>
        </p:spPr>
      </p:cxnSp>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0875" y="2430456"/>
            <a:ext cx="1297246" cy="2138429"/>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51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6669" y="1233817"/>
            <a:ext cx="4690765" cy="3598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Example PCF file: SubmissionWizard</a:t>
            </a:r>
            <a:endParaRPr lang="en-US" smtClean="0"/>
          </a:p>
        </p:txBody>
      </p:sp>
      <p:sp>
        <p:nvSpPr>
          <p:cNvPr id="15363" name="Rectangle 23"/>
          <p:cNvSpPr>
            <a:spLocks noGrp="1" noChangeArrowheads="1"/>
          </p:cNvSpPr>
          <p:nvPr>
            <p:ph idx="1"/>
          </p:nvPr>
        </p:nvSpPr>
        <p:spPr>
          <a:xfrm>
            <a:off x="4559300" y="1123950"/>
            <a:ext cx="4073525" cy="2725738"/>
          </a:xfrm>
        </p:spPr>
        <p:txBody>
          <a:bodyPr/>
          <a:lstStyle/>
          <a:p>
            <a:pPr>
              <a:buFont typeface="Arial" charset="0"/>
              <a:buChar char="•"/>
            </a:pPr>
            <a:r>
              <a:rPr lang="en-US" smtClean="0"/>
              <a:t>Dependent steps for job wizard:</a:t>
            </a:r>
          </a:p>
          <a:p>
            <a:pPr lvl="1"/>
            <a:r>
              <a:rPr lang="en-US" smtClean="0"/>
              <a:t>Has WizardStepSets which have JobWizardSteps in them</a:t>
            </a:r>
          </a:p>
          <a:p>
            <a:pPr lvl="1"/>
            <a:r>
              <a:rPr lang="en-US" smtClean="0"/>
              <a:t>JobWizardSteps can be accessed out of order if available</a:t>
            </a:r>
          </a:p>
          <a:p>
            <a:pPr>
              <a:buFont typeface="Arial" charset="0"/>
              <a:buChar char="•"/>
            </a:pPr>
            <a:endParaRPr lang="en-US" smtClean="0"/>
          </a:p>
        </p:txBody>
      </p:sp>
      <p:sp>
        <p:nvSpPr>
          <p:cNvPr id="15364" name="AutoShape 5"/>
          <p:cNvSpPr>
            <a:spLocks/>
          </p:cNvSpPr>
          <p:nvPr/>
        </p:nvSpPr>
        <p:spPr bwMode="auto">
          <a:xfrm>
            <a:off x="3362325" y="911225"/>
            <a:ext cx="701675" cy="3460750"/>
          </a:xfrm>
          <a:prstGeom prst="rightBrace">
            <a:avLst>
              <a:gd name="adj1" fmla="val 41101"/>
              <a:gd name="adj2" fmla="val 50000"/>
            </a:avLst>
          </a:prstGeom>
          <a:noFill/>
          <a:ln w="19050">
            <a:solidFill>
              <a:srgbClr val="D3394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5365" name="AutoShape 17"/>
          <p:cNvSpPr>
            <a:spLocks/>
          </p:cNvSpPr>
          <p:nvPr/>
        </p:nvSpPr>
        <p:spPr bwMode="auto">
          <a:xfrm>
            <a:off x="3373438" y="4548188"/>
            <a:ext cx="520700" cy="1917700"/>
          </a:xfrm>
          <a:prstGeom prst="rightBrace">
            <a:avLst>
              <a:gd name="adj1" fmla="val 30691"/>
              <a:gd name="adj2" fmla="val 50000"/>
            </a:avLst>
          </a:prstGeom>
          <a:noFill/>
          <a:ln w="19050">
            <a:solidFill>
              <a:srgbClr val="D3394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5366" name="Rectangle 24"/>
          <p:cNvSpPr>
            <a:spLocks noChangeArrowheads="1"/>
          </p:cNvSpPr>
          <p:nvPr/>
        </p:nvSpPr>
        <p:spPr bwMode="auto">
          <a:xfrm>
            <a:off x="4570413" y="4751388"/>
            <a:ext cx="3762375" cy="101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342900" indent="-342900" algn="l" eaLnBrk="0" hangingPunct="0">
              <a:spcBef>
                <a:spcPct val="40000"/>
              </a:spcBef>
              <a:spcAft>
                <a:spcPct val="0"/>
              </a:spcAft>
              <a:buClr>
                <a:srgbClr val="0146AD"/>
              </a:buClr>
              <a:buFont typeface="Arial" pitchFamily="34" charset="0"/>
              <a:buChar char="•"/>
            </a:pPr>
            <a:r>
              <a:rPr lang="en-US" sz="2400" b="0" dirty="0">
                <a:solidFill>
                  <a:schemeClr val="bg1"/>
                </a:solidFill>
              </a:rPr>
              <a:t>Independent step set for independent steps</a:t>
            </a:r>
          </a:p>
          <a:p>
            <a:pPr marL="342900" indent="-342900" algn="l" eaLnBrk="0" hangingPunct="0">
              <a:spcBef>
                <a:spcPct val="40000"/>
              </a:spcBef>
              <a:spcAft>
                <a:spcPct val="0"/>
              </a:spcAft>
              <a:buClr>
                <a:srgbClr val="0146AD"/>
              </a:buClr>
              <a:buFont typeface="Arial" pitchFamily="34" charset="0"/>
              <a:buChar char="•"/>
            </a:pPr>
            <a:endParaRPr lang="en-US" sz="2400" b="0" dirty="0">
              <a:solidFill>
                <a:schemeClr val="bg1"/>
              </a:solidFill>
            </a:endParaRPr>
          </a:p>
          <a:p>
            <a:pPr marL="342900" indent="-342900" algn="l" eaLnBrk="0" hangingPunct="0">
              <a:spcBef>
                <a:spcPct val="40000"/>
              </a:spcBef>
              <a:spcAft>
                <a:spcPct val="0"/>
              </a:spcAft>
              <a:buClr>
                <a:srgbClr val="0146AD"/>
              </a:buClr>
              <a:buFont typeface="Arial" pitchFamily="34" charset="0"/>
              <a:buChar char="•"/>
            </a:pPr>
            <a:endParaRPr lang="en-US" sz="2400" b="0" dirty="0">
              <a:solidFill>
                <a:schemeClr val="bg1"/>
              </a:solidFill>
            </a:endParaRPr>
          </a:p>
        </p:txBody>
      </p:sp>
      <p:sp>
        <p:nvSpPr>
          <p:cNvPr id="15367" name="Line 25"/>
          <p:cNvSpPr>
            <a:spLocks noChangeShapeType="1"/>
          </p:cNvSpPr>
          <p:nvPr/>
        </p:nvSpPr>
        <p:spPr bwMode="auto">
          <a:xfrm flipH="1">
            <a:off x="3817938" y="1316038"/>
            <a:ext cx="663575" cy="0"/>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368" name="Line 26"/>
          <p:cNvSpPr>
            <a:spLocks noChangeShapeType="1"/>
          </p:cNvSpPr>
          <p:nvPr/>
        </p:nvSpPr>
        <p:spPr bwMode="auto">
          <a:xfrm flipH="1">
            <a:off x="3678238" y="4924425"/>
            <a:ext cx="793750" cy="0"/>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pic>
        <p:nvPicPr>
          <p:cNvPr id="15369"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438" y="644525"/>
            <a:ext cx="2641600" cy="5865813"/>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15370" name="AutoShape 22"/>
          <p:cNvSpPr>
            <a:spLocks noChangeArrowheads="1"/>
          </p:cNvSpPr>
          <p:nvPr/>
        </p:nvSpPr>
        <p:spPr bwMode="auto">
          <a:xfrm>
            <a:off x="790575" y="631825"/>
            <a:ext cx="842963" cy="141288"/>
          </a:xfrm>
          <a:prstGeom prst="roundRect">
            <a:avLst>
              <a:gd name="adj" fmla="val 16667"/>
            </a:avLst>
          </a:prstGeom>
          <a:noFill/>
          <a:ln w="1270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5371" name="Rounded Rectangle 11"/>
          <p:cNvSpPr>
            <a:spLocks noChangeArrowheads="1"/>
          </p:cNvSpPr>
          <p:nvPr/>
        </p:nvSpPr>
        <p:spPr bwMode="auto">
          <a:xfrm>
            <a:off x="2416175" y="1589088"/>
            <a:ext cx="893763" cy="141287"/>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endParaRPr lang="en-US"/>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95300" y="120650"/>
            <a:ext cx="8648700" cy="742950"/>
          </a:xfrm>
        </p:spPr>
        <p:txBody>
          <a:bodyPr/>
          <a:lstStyle/>
          <a:p>
            <a:pPr eaLnBrk="1" hangingPunct="1"/>
            <a:r>
              <a:rPr lang="en-US" smtClean="0"/>
              <a:t>Example PCF file: SubmissionWizard properties</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975" y="749300"/>
            <a:ext cx="8085432" cy="568339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6388" name="Text Box 5"/>
          <p:cNvSpPr txBox="1">
            <a:spLocks noChangeArrowheads="1"/>
          </p:cNvSpPr>
          <p:nvPr/>
        </p:nvSpPr>
        <p:spPr bwMode="auto">
          <a:xfrm>
            <a:off x="6310313" y="1693863"/>
            <a:ext cx="2355850" cy="1828800"/>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D33941"/>
                </a:solidFill>
              </a:rPr>
              <a:t>Tabs, including:</a:t>
            </a:r>
            <a:br>
              <a:rPr lang="en-US">
                <a:solidFill>
                  <a:srgbClr val="D33941"/>
                </a:solidFill>
              </a:rPr>
            </a:br>
            <a:r>
              <a:rPr lang="en-US">
                <a:solidFill>
                  <a:srgbClr val="D33941"/>
                </a:solidFill>
              </a:rPr>
              <a:t>Properties (menu actions, info bar, tab bar)</a:t>
            </a:r>
            <a:br>
              <a:rPr lang="en-US">
                <a:solidFill>
                  <a:srgbClr val="D33941"/>
                </a:solidFill>
              </a:rPr>
            </a:br>
            <a:r>
              <a:rPr lang="en-US">
                <a:solidFill>
                  <a:srgbClr val="D33941"/>
                </a:solidFill>
              </a:rPr>
              <a:t>Entry Points (entry points)</a:t>
            </a:r>
          </a:p>
        </p:txBody>
      </p:sp>
      <p:sp>
        <p:nvSpPr>
          <p:cNvPr id="16389" name="Rounded Rectangle 9"/>
          <p:cNvSpPr>
            <a:spLocks noChangeArrowheads="1"/>
          </p:cNvSpPr>
          <p:nvPr/>
        </p:nvSpPr>
        <p:spPr bwMode="auto">
          <a:xfrm>
            <a:off x="642938" y="4072269"/>
            <a:ext cx="4648200" cy="20637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endParaRPr lang="en-US"/>
          </a:p>
        </p:txBody>
      </p:sp>
      <p:sp>
        <p:nvSpPr>
          <p:cNvPr id="16390" name="Rounded Rectangle 10"/>
          <p:cNvSpPr>
            <a:spLocks noChangeArrowheads="1"/>
          </p:cNvSpPr>
          <p:nvPr/>
        </p:nvSpPr>
        <p:spPr bwMode="auto">
          <a:xfrm>
            <a:off x="609599" y="4869233"/>
            <a:ext cx="5768975" cy="20637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endParaRPr lang="en-US"/>
          </a:p>
        </p:txBody>
      </p:sp>
      <p:sp>
        <p:nvSpPr>
          <p:cNvPr id="16391" name="Rounded Rectangle 11"/>
          <p:cNvSpPr>
            <a:spLocks noChangeArrowheads="1"/>
          </p:cNvSpPr>
          <p:nvPr/>
        </p:nvSpPr>
        <p:spPr bwMode="auto">
          <a:xfrm>
            <a:off x="631825" y="6044130"/>
            <a:ext cx="2470150" cy="196850"/>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endParaRPr lang="en-US"/>
          </a:p>
        </p:txBody>
      </p:sp>
      <p:sp>
        <p:nvSpPr>
          <p:cNvPr id="16393" name="Rounded Rectangle 11"/>
          <p:cNvSpPr>
            <a:spLocks noChangeArrowheads="1"/>
          </p:cNvSpPr>
          <p:nvPr/>
        </p:nvSpPr>
        <p:spPr bwMode="auto">
          <a:xfrm>
            <a:off x="456241" y="970773"/>
            <a:ext cx="1851025" cy="217487"/>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endParaRPr lang="en-US"/>
          </a:p>
        </p:txBody>
      </p:sp>
      <p:sp>
        <p:nvSpPr>
          <p:cNvPr id="2" name="Rounded Rectangle 1"/>
          <p:cNvSpPr/>
          <p:nvPr/>
        </p:nvSpPr>
        <p:spPr bwMode="auto">
          <a:xfrm>
            <a:off x="3409023" y="749300"/>
            <a:ext cx="983604" cy="221473"/>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title"/>
          </p:nvPr>
        </p:nvSpPr>
        <p:spPr/>
        <p:txBody>
          <a:bodyPr/>
          <a:lstStyle/>
          <a:p>
            <a:pPr eaLnBrk="1" hangingPunct="1"/>
            <a:r>
              <a:rPr lang="en-US" smtClean="0"/>
              <a:t>Job wizard menu actions</a:t>
            </a:r>
          </a:p>
        </p:txBody>
      </p:sp>
      <p:pic>
        <p:nvPicPr>
          <p:cNvPr id="7172" name="Picture 4" descr="C:\Users\kshukla\AppData\Local\Temp\SNAGHTML58999c3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175" y="844550"/>
            <a:ext cx="5949969" cy="2530182"/>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17416" name="Rounded Rectangle 12"/>
          <p:cNvSpPr>
            <a:spLocks noChangeArrowheads="1"/>
          </p:cNvSpPr>
          <p:nvPr/>
        </p:nvSpPr>
        <p:spPr bwMode="auto">
          <a:xfrm>
            <a:off x="739650" y="3117411"/>
            <a:ext cx="5721493" cy="273050"/>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endParaRPr lang="en-US"/>
          </a:p>
        </p:txBody>
      </p:sp>
      <p:pic>
        <p:nvPicPr>
          <p:cNvPr id="717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5961" y="3410806"/>
            <a:ext cx="2662038" cy="291556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7176"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44207" y="3626350"/>
            <a:ext cx="2030581" cy="24844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cxnSp>
        <p:nvCxnSpPr>
          <p:cNvPr id="3" name="Straight Connector 2"/>
          <p:cNvCxnSpPr/>
          <p:nvPr/>
        </p:nvCxnSpPr>
        <p:spPr bwMode="auto">
          <a:xfrm>
            <a:off x="2753833" y="3374732"/>
            <a:ext cx="3452128" cy="155277"/>
          </a:xfrm>
          <a:prstGeom prst="line">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cxnSp>
      <p:cxnSp>
        <p:nvCxnSpPr>
          <p:cNvPr id="5" name="Straight Connector 4"/>
          <p:cNvCxnSpPr/>
          <p:nvPr/>
        </p:nvCxnSpPr>
        <p:spPr bwMode="auto">
          <a:xfrm flipH="1">
            <a:off x="3974788" y="3626350"/>
            <a:ext cx="2231173" cy="371492"/>
          </a:xfrm>
          <a:prstGeom prst="line">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cxnSp>
      <p:sp>
        <p:nvSpPr>
          <p:cNvPr id="6" name="Rounded Rectangle 5"/>
          <p:cNvSpPr/>
          <p:nvPr/>
        </p:nvSpPr>
        <p:spPr bwMode="auto">
          <a:xfrm>
            <a:off x="1944207" y="3626350"/>
            <a:ext cx="1107337" cy="44592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Job wizard info bar</a:t>
            </a:r>
          </a:p>
        </p:txBody>
      </p:sp>
      <p:cxnSp>
        <p:nvCxnSpPr>
          <p:cNvPr id="18439" name="Straight Arrow Connector 14"/>
          <p:cNvCxnSpPr>
            <a:cxnSpLocks noChangeShapeType="1"/>
          </p:cNvCxnSpPr>
          <p:nvPr/>
        </p:nvCxnSpPr>
        <p:spPr bwMode="auto">
          <a:xfrm flipH="1">
            <a:off x="1938338" y="3919538"/>
            <a:ext cx="9525" cy="576262"/>
          </a:xfrm>
          <a:prstGeom prst="straightConnector1">
            <a:avLst/>
          </a:prstGeom>
          <a:noFill/>
          <a:ln w="19050" algn="ctr">
            <a:solidFill>
              <a:srgbClr val="D33941"/>
            </a:solidFill>
            <a:round/>
            <a:headEnd/>
            <a:tailEnd type="arrow" w="med" len="med"/>
          </a:ln>
          <a:extLst>
            <a:ext uri="{909E8E84-426E-40DD-AFC4-6F175D3DCCD1}">
              <a14:hiddenFill xmlns:a14="http://schemas.microsoft.com/office/drawing/2010/main">
                <a:noFill/>
              </a14:hiddenFill>
            </a:ext>
          </a:extLst>
        </p:spPr>
      </p:cxnSp>
      <p:cxnSp>
        <p:nvCxnSpPr>
          <p:cNvPr id="18440" name="Straight Arrow Connector 17"/>
          <p:cNvCxnSpPr>
            <a:cxnSpLocks noChangeShapeType="1"/>
          </p:cNvCxnSpPr>
          <p:nvPr/>
        </p:nvCxnSpPr>
        <p:spPr bwMode="auto">
          <a:xfrm>
            <a:off x="1862138" y="5311775"/>
            <a:ext cx="0" cy="479425"/>
          </a:xfrm>
          <a:prstGeom prst="straightConnector1">
            <a:avLst/>
          </a:prstGeom>
          <a:noFill/>
          <a:ln w="19050" algn="ctr">
            <a:solidFill>
              <a:srgbClr val="D33941"/>
            </a:solidFill>
            <a:round/>
            <a:headEnd/>
            <a:tailEnd type="arrow" w="med" len="med"/>
          </a:ln>
          <a:extLst>
            <a:ext uri="{909E8E84-426E-40DD-AFC4-6F175D3DCCD1}">
              <a14:hiddenFill xmlns:a14="http://schemas.microsoft.com/office/drawing/2010/main">
                <a:noFill/>
              </a14:hiddenFill>
            </a:ext>
          </a:extLst>
        </p:spPr>
      </p:cxn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575" y="932011"/>
            <a:ext cx="4588909" cy="298955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8437" name="Rounded Rectangle 12"/>
          <p:cNvSpPr>
            <a:spLocks noChangeArrowheads="1"/>
          </p:cNvSpPr>
          <p:nvPr/>
        </p:nvSpPr>
        <p:spPr bwMode="auto">
          <a:xfrm>
            <a:off x="663575" y="3644720"/>
            <a:ext cx="4588909" cy="351280"/>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endParaRPr lang="en-US"/>
          </a:p>
        </p:txBody>
      </p:sp>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575" y="4554279"/>
            <a:ext cx="7991324" cy="99720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922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3575" y="5791200"/>
            <a:ext cx="7391464" cy="56707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Job wizard properties: countsAsWork</a:t>
            </a:r>
          </a:p>
        </p:txBody>
      </p:sp>
      <p:sp>
        <p:nvSpPr>
          <p:cNvPr id="19459" name="Rectangle 3"/>
          <p:cNvSpPr>
            <a:spLocks noGrp="1" noChangeArrowheads="1"/>
          </p:cNvSpPr>
          <p:nvPr>
            <p:ph idx="1"/>
          </p:nvPr>
        </p:nvSpPr>
        <p:spPr/>
        <p:txBody>
          <a:bodyPr/>
          <a:lstStyle/>
          <a:p>
            <a:pPr>
              <a:buFont typeface="Arial" charset="0"/>
              <a:buChar char="•"/>
            </a:pPr>
            <a:r>
              <a:rPr lang="en-US" smtClean="0"/>
              <a:t>Allows a user to resume working in a wizard after leaving the wizard without finishing</a:t>
            </a:r>
          </a:p>
          <a:p>
            <a:pPr>
              <a:buFont typeface="Arial" charset="0"/>
              <a:buChar char="•"/>
            </a:pPr>
            <a:r>
              <a:rPr lang="en-US" smtClean="0"/>
              <a:t>If set to true and user exits before finishing a wizard, wizard step is listed as Unsaved Work </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938" y="2589286"/>
            <a:ext cx="3259987" cy="35887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9461" name="Text Box 9"/>
          <p:cNvSpPr txBox="1">
            <a:spLocks noChangeArrowheads="1"/>
          </p:cNvSpPr>
          <p:nvPr/>
        </p:nvSpPr>
        <p:spPr bwMode="auto">
          <a:xfrm>
            <a:off x="4151092" y="5564018"/>
            <a:ext cx="38131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dirty="0" err="1">
                <a:solidFill>
                  <a:srgbClr val="D33941"/>
                </a:solidFill>
              </a:rPr>
              <a:t>countAsWork</a:t>
            </a:r>
            <a:r>
              <a:rPr lang="en-US" dirty="0">
                <a:solidFill>
                  <a:srgbClr val="D33941"/>
                </a:solidFill>
              </a:rPr>
              <a:t> is true for a submission wizard</a:t>
            </a:r>
          </a:p>
        </p:txBody>
      </p:sp>
      <p:sp>
        <p:nvSpPr>
          <p:cNvPr id="19463" name="AutoShape 10"/>
          <p:cNvSpPr>
            <a:spLocks noChangeArrowheads="1"/>
          </p:cNvSpPr>
          <p:nvPr/>
        </p:nvSpPr>
        <p:spPr bwMode="auto">
          <a:xfrm>
            <a:off x="910302" y="5868818"/>
            <a:ext cx="2906786" cy="304800"/>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9464" name="Line 11"/>
          <p:cNvSpPr>
            <a:spLocks noChangeShapeType="1"/>
          </p:cNvSpPr>
          <p:nvPr/>
        </p:nvSpPr>
        <p:spPr bwMode="auto">
          <a:xfrm flipV="1">
            <a:off x="4029925" y="3072808"/>
            <a:ext cx="1216320" cy="2796009"/>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6875" y="2713572"/>
            <a:ext cx="3488844" cy="2146981"/>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US" smtClean="0"/>
              <a:t>Job wizard properties: canVisit and canEdit</a:t>
            </a:r>
          </a:p>
        </p:txBody>
      </p:sp>
      <p:sp>
        <p:nvSpPr>
          <p:cNvPr id="20487" name="Text Box 27"/>
          <p:cNvSpPr txBox="1">
            <a:spLocks noChangeArrowheads="1"/>
          </p:cNvSpPr>
          <p:nvPr/>
        </p:nvSpPr>
        <p:spPr bwMode="auto">
          <a:xfrm>
            <a:off x="1174750" y="2503488"/>
            <a:ext cx="5826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rgbClr val="D33941"/>
                </a:solidFill>
              </a:rPr>
              <a:t>true</a:t>
            </a:r>
          </a:p>
        </p:txBody>
      </p:sp>
      <p:sp>
        <p:nvSpPr>
          <p:cNvPr id="20492" name="Text Box 28"/>
          <p:cNvSpPr txBox="1">
            <a:spLocks noChangeArrowheads="1"/>
          </p:cNvSpPr>
          <p:nvPr/>
        </p:nvSpPr>
        <p:spPr bwMode="auto">
          <a:xfrm>
            <a:off x="6804025" y="1127125"/>
            <a:ext cx="701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rgbClr val="D33941"/>
                </a:solidFill>
              </a:rPr>
              <a:t>false</a:t>
            </a:r>
          </a:p>
        </p:txBody>
      </p:sp>
      <p:sp>
        <p:nvSpPr>
          <p:cNvPr id="20494" name="Freeform 21"/>
          <p:cNvSpPr>
            <a:spLocks/>
          </p:cNvSpPr>
          <p:nvPr/>
        </p:nvSpPr>
        <p:spPr bwMode="auto">
          <a:xfrm>
            <a:off x="6516688" y="1622425"/>
            <a:ext cx="412750" cy="511175"/>
          </a:xfrm>
          <a:custGeom>
            <a:avLst/>
            <a:gdLst>
              <a:gd name="T0" fmla="*/ 0 w 413657"/>
              <a:gd name="T1" fmla="*/ 0 h 511629"/>
              <a:gd name="T2" fmla="*/ 411845 w 413657"/>
              <a:gd name="T3" fmla="*/ 0 h 511629"/>
              <a:gd name="T4" fmla="*/ 411845 w 413657"/>
              <a:gd name="T5" fmla="*/ 510721 h 511629"/>
              <a:gd name="T6" fmla="*/ 0 60000 65536"/>
              <a:gd name="T7" fmla="*/ 0 60000 65536"/>
              <a:gd name="T8" fmla="*/ 0 60000 65536"/>
              <a:gd name="T9" fmla="*/ 0 w 413657"/>
              <a:gd name="T10" fmla="*/ 0 h 511629"/>
              <a:gd name="T11" fmla="*/ 413657 w 413657"/>
              <a:gd name="T12" fmla="*/ 511629 h 511629"/>
            </a:gdLst>
            <a:ahLst/>
            <a:cxnLst>
              <a:cxn ang="T6">
                <a:pos x="T0" y="T1"/>
              </a:cxn>
              <a:cxn ang="T7">
                <a:pos x="T2" y="T3"/>
              </a:cxn>
              <a:cxn ang="T8">
                <a:pos x="T4" y="T5"/>
              </a:cxn>
            </a:cxnLst>
            <a:rect l="T9" t="T10" r="T11" b="T12"/>
            <a:pathLst>
              <a:path w="413657" h="511629">
                <a:moveTo>
                  <a:pt x="0" y="0"/>
                </a:moveTo>
                <a:lnTo>
                  <a:pt x="413657" y="0"/>
                </a:lnTo>
                <a:lnTo>
                  <a:pt x="413657" y="511629"/>
                </a:lnTo>
              </a:path>
            </a:pathLst>
          </a:custGeom>
          <a:noFill/>
          <a:ln w="19050" algn="ctr">
            <a:solidFill>
              <a:srgbClr val="D33941"/>
            </a:solidFill>
            <a:round/>
            <a:headEnd/>
            <a:tailEnd type="arrow"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084" y="734680"/>
            <a:ext cx="6128339" cy="135605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0493" name="Rounded Rectangle 20"/>
          <p:cNvSpPr>
            <a:spLocks noChangeArrowheads="1"/>
          </p:cNvSpPr>
          <p:nvPr/>
        </p:nvSpPr>
        <p:spPr bwMode="auto">
          <a:xfrm>
            <a:off x="667113" y="1575727"/>
            <a:ext cx="5908310" cy="553111"/>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endParaRPr lang="en-US"/>
          </a:p>
        </p:txBody>
      </p:sp>
      <p:pic>
        <p:nvPicPr>
          <p:cNvPr id="112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084" y="3014416"/>
            <a:ext cx="4581525" cy="344805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126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1288" y="2190381"/>
            <a:ext cx="4808372" cy="351228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0489" name="Rounded Rectangle 18"/>
          <p:cNvSpPr>
            <a:spLocks noChangeArrowheads="1"/>
          </p:cNvSpPr>
          <p:nvPr/>
        </p:nvSpPr>
        <p:spPr bwMode="auto">
          <a:xfrm>
            <a:off x="3951288" y="2812804"/>
            <a:ext cx="1727200" cy="40322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endParaRPr lang="en-US"/>
          </a:p>
        </p:txBody>
      </p:sp>
      <p:sp>
        <p:nvSpPr>
          <p:cNvPr id="2" name="Rounded Rectangle 1"/>
          <p:cNvSpPr/>
          <p:nvPr/>
        </p:nvSpPr>
        <p:spPr bwMode="auto">
          <a:xfrm>
            <a:off x="6007395" y="2615610"/>
            <a:ext cx="1233377" cy="279031"/>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0486" name="Rounded Rectangle 16"/>
          <p:cNvSpPr>
            <a:spLocks noChangeArrowheads="1"/>
          </p:cNvSpPr>
          <p:nvPr/>
        </p:nvSpPr>
        <p:spPr bwMode="auto">
          <a:xfrm>
            <a:off x="2413712" y="3448050"/>
            <a:ext cx="1537576" cy="228600"/>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endParaRPr lang="en-US"/>
          </a:p>
        </p:txBody>
      </p:sp>
      <p:sp>
        <p:nvSpPr>
          <p:cNvPr id="20488" name="AutoShape 30"/>
          <p:cNvSpPr>
            <a:spLocks noChangeArrowheads="1"/>
          </p:cNvSpPr>
          <p:nvPr/>
        </p:nvSpPr>
        <p:spPr bwMode="auto">
          <a:xfrm>
            <a:off x="447079" y="3621302"/>
            <a:ext cx="1646833" cy="357122"/>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0491" name="Line 29"/>
          <p:cNvSpPr>
            <a:spLocks noChangeShapeType="1"/>
          </p:cNvSpPr>
          <p:nvPr/>
        </p:nvSpPr>
        <p:spPr bwMode="auto">
          <a:xfrm flipH="1">
            <a:off x="1562985" y="1774825"/>
            <a:ext cx="1348489" cy="1846477"/>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Job wizard entry points and variables tabs</a:t>
            </a:r>
          </a:p>
        </p:txBody>
      </p:sp>
      <p:sp>
        <p:nvSpPr>
          <p:cNvPr id="21507" name="Rectangle 3"/>
          <p:cNvSpPr>
            <a:spLocks noGrp="1" noChangeArrowheads="1"/>
          </p:cNvSpPr>
          <p:nvPr>
            <p:ph idx="1"/>
          </p:nvPr>
        </p:nvSpPr>
        <p:spPr>
          <a:xfrm>
            <a:off x="519113" y="815975"/>
            <a:ext cx="8318500" cy="5486400"/>
          </a:xfrm>
        </p:spPr>
        <p:txBody>
          <a:bodyPr/>
          <a:lstStyle/>
          <a:p>
            <a:pPr>
              <a:buFont typeface="Arial" charset="0"/>
              <a:buChar char="•"/>
            </a:pPr>
            <a:r>
              <a:rPr lang="en-US" smtClean="0"/>
              <a:t>Review that entry point is name for location used by navigation widgets</a:t>
            </a:r>
          </a:p>
        </p:txBody>
      </p:sp>
      <p:sp>
        <p:nvSpPr>
          <p:cNvPr id="22539" name="Rectangle 20"/>
          <p:cNvSpPr>
            <a:spLocks noChangeArrowheads="1"/>
          </p:cNvSpPr>
          <p:nvPr/>
        </p:nvSpPr>
        <p:spPr bwMode="auto">
          <a:xfrm>
            <a:off x="387350" y="3683000"/>
            <a:ext cx="8342313" cy="771525"/>
          </a:xfrm>
          <a:prstGeom prst="rect">
            <a:avLst/>
          </a:prstGeom>
          <a:noFill/>
          <a:ln w="9525">
            <a:noFill/>
            <a:miter lim="800000"/>
            <a:headEnd/>
            <a:tailEnd/>
          </a:ln>
        </p:spPr>
        <p:txBody>
          <a:bodyPr lIns="0" tIns="0" rIns="0" bIns="0"/>
          <a:lstStyle/>
          <a:p>
            <a:pPr marL="285750" indent="-285750" algn="l" eaLnBrk="0" hangingPunct="0">
              <a:spcBef>
                <a:spcPct val="40000"/>
              </a:spcBef>
              <a:spcAft>
                <a:spcPct val="0"/>
              </a:spcAft>
              <a:buClr>
                <a:srgbClr val="04628C"/>
              </a:buClr>
              <a:buSzPct val="90000"/>
              <a:buFont typeface="Arial" charset="0"/>
              <a:buChar char="•"/>
              <a:defRPr/>
            </a:pPr>
            <a:r>
              <a:rPr lang="en-US" sz="2400" b="0" dirty="0">
                <a:solidFill>
                  <a:schemeClr val="bg1"/>
                </a:solidFill>
                <a:latin typeface="+mn-lt"/>
                <a:ea typeface="Calibri" pitchFamily="34" charset="0"/>
                <a:cs typeface="Calibri" pitchFamily="34" charset="0"/>
              </a:rPr>
              <a:t>Each object expected in each entry points must be declared on </a:t>
            </a:r>
            <a:r>
              <a:rPr lang="en-US" sz="2400" b="0" i="1" dirty="0">
                <a:solidFill>
                  <a:schemeClr val="bg1"/>
                </a:solidFill>
                <a:latin typeface="+mn-lt"/>
                <a:ea typeface="Calibri" pitchFamily="34" charset="0"/>
                <a:cs typeface="Calibri" pitchFamily="34" charset="0"/>
              </a:rPr>
              <a:t>Variables</a:t>
            </a:r>
            <a:r>
              <a:rPr lang="en-US" sz="2400" b="0" dirty="0">
                <a:solidFill>
                  <a:schemeClr val="bg1"/>
                </a:solidFill>
                <a:latin typeface="+mn-lt"/>
                <a:ea typeface="Calibri" pitchFamily="34" charset="0"/>
                <a:cs typeface="Calibri" pitchFamily="34" charset="0"/>
              </a:rPr>
              <a:t> tab</a:t>
            </a: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068" y="1631950"/>
            <a:ext cx="7921180" cy="956469"/>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1508" name="Text Box 6"/>
          <p:cNvSpPr txBox="1">
            <a:spLocks noChangeArrowheads="1"/>
          </p:cNvSpPr>
          <p:nvPr/>
        </p:nvSpPr>
        <p:spPr bwMode="auto">
          <a:xfrm>
            <a:off x="5040966" y="3099098"/>
            <a:ext cx="1851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rgbClr val="D33941"/>
                </a:solidFill>
              </a:rPr>
              <a:t>Object name</a:t>
            </a:r>
          </a:p>
        </p:txBody>
      </p:sp>
      <p:sp>
        <p:nvSpPr>
          <p:cNvPr id="21509" name="Text Box 8"/>
          <p:cNvSpPr txBox="1">
            <a:spLocks noChangeArrowheads="1"/>
          </p:cNvSpPr>
          <p:nvPr/>
        </p:nvSpPr>
        <p:spPr bwMode="auto">
          <a:xfrm>
            <a:off x="7206316" y="3105448"/>
            <a:ext cx="1947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rgbClr val="D33941"/>
                </a:solidFill>
              </a:rPr>
              <a:t>Object type</a:t>
            </a:r>
          </a:p>
        </p:txBody>
      </p:sp>
      <p:sp>
        <p:nvSpPr>
          <p:cNvPr id="21510" name="Text Box 10"/>
          <p:cNvSpPr txBox="1">
            <a:spLocks noChangeArrowheads="1"/>
          </p:cNvSpPr>
          <p:nvPr/>
        </p:nvSpPr>
        <p:spPr bwMode="auto">
          <a:xfrm>
            <a:off x="2631141" y="3100686"/>
            <a:ext cx="19685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rgbClr val="D33941"/>
                </a:solidFill>
              </a:rPr>
              <a:t>Entry point name</a:t>
            </a:r>
          </a:p>
        </p:txBody>
      </p:sp>
      <p:sp>
        <p:nvSpPr>
          <p:cNvPr id="21514" name="Line 7"/>
          <p:cNvSpPr>
            <a:spLocks noChangeShapeType="1"/>
          </p:cNvSpPr>
          <p:nvPr/>
        </p:nvSpPr>
        <p:spPr bwMode="auto">
          <a:xfrm flipH="1" flipV="1">
            <a:off x="5636129" y="2499619"/>
            <a:ext cx="4763" cy="661988"/>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15" name="Line 9"/>
          <p:cNvSpPr>
            <a:spLocks noChangeShapeType="1"/>
          </p:cNvSpPr>
          <p:nvPr/>
        </p:nvSpPr>
        <p:spPr bwMode="auto">
          <a:xfrm flipH="1" flipV="1">
            <a:off x="7783032" y="2459930"/>
            <a:ext cx="74428" cy="639167"/>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1516" name="Line 11"/>
          <p:cNvSpPr>
            <a:spLocks noChangeShapeType="1"/>
          </p:cNvSpPr>
          <p:nvPr/>
        </p:nvSpPr>
        <p:spPr bwMode="auto">
          <a:xfrm flipV="1">
            <a:off x="4080379" y="2459932"/>
            <a:ext cx="427038" cy="639762"/>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2514" y="4458261"/>
            <a:ext cx="6568014" cy="196380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 name="Rounded Rectangle 1"/>
          <p:cNvSpPr/>
          <p:nvPr/>
        </p:nvSpPr>
        <p:spPr bwMode="auto">
          <a:xfrm>
            <a:off x="3880884" y="4458261"/>
            <a:ext cx="1275907" cy="36892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6" name="Rounded Rectangle 15"/>
          <p:cNvSpPr/>
          <p:nvPr/>
        </p:nvSpPr>
        <p:spPr bwMode="auto">
          <a:xfrm>
            <a:off x="4507417" y="1610684"/>
            <a:ext cx="1275907" cy="36892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mtClean="0"/>
              <a:t>Lesson objectives</a:t>
            </a:r>
          </a:p>
        </p:txBody>
      </p:sp>
      <p:sp>
        <p:nvSpPr>
          <p:cNvPr id="4099" name="Rectangle 3"/>
          <p:cNvSpPr>
            <a:spLocks noGrp="1" noChangeArrowheads="1"/>
          </p:cNvSpPr>
          <p:nvPr>
            <p:ph idx="1"/>
          </p:nvPr>
        </p:nvSpPr>
        <p:spPr/>
        <p:txBody>
          <a:bodyPr/>
          <a:lstStyle/>
          <a:p>
            <a:pPr>
              <a:buFont typeface="Arial" charset="0"/>
              <a:buChar char="•"/>
            </a:pPr>
            <a:r>
              <a:rPr lang="en-US" dirty="0" smtClean="0"/>
              <a:t>By the end of this lesson, you should be able to:</a:t>
            </a:r>
          </a:p>
          <a:p>
            <a:pPr lvl="1" eaLnBrk="1" hangingPunct="1"/>
            <a:r>
              <a:rPr lang="en-US" dirty="0" smtClean="0"/>
              <a:t>Describe the architecture of a </a:t>
            </a:r>
            <a:r>
              <a:rPr lang="en-US" dirty="0" smtClean="0"/>
              <a:t>job wizard</a:t>
            </a:r>
            <a:endParaRPr lang="en-US" dirty="0" smtClean="0"/>
          </a:p>
          <a:p>
            <a:pPr lvl="1" eaLnBrk="1" hangingPunct="1"/>
            <a:r>
              <a:rPr lang="en-US" dirty="0" smtClean="0"/>
              <a:t>Configure existing </a:t>
            </a:r>
            <a:r>
              <a:rPr lang="en-US" dirty="0" smtClean="0"/>
              <a:t>job wizard</a:t>
            </a:r>
            <a:endParaRPr lang="en-US" dirty="0" smtClean="0"/>
          </a:p>
          <a:p>
            <a:pPr lvl="1" eaLnBrk="1" hangingPunct="1"/>
            <a:r>
              <a:rPr lang="en-US" dirty="0" smtClean="0"/>
              <a:t>Create and modify </a:t>
            </a:r>
            <a:r>
              <a:rPr lang="en-US" dirty="0" smtClean="0"/>
              <a:t>job wizard </a:t>
            </a:r>
            <a:r>
              <a:rPr lang="en-US" dirty="0" smtClean="0"/>
              <a:t>steps</a:t>
            </a:r>
          </a:p>
        </p:txBody>
      </p:sp>
      <p:sp>
        <p:nvSpPr>
          <p:cNvPr id="4100"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a:solidFill>
                <a:srgbClr val="AA3704"/>
              </a:solidFill>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p:txBody>
          <a:bodyPr/>
          <a:lstStyle/>
          <a:p>
            <a:pPr eaLnBrk="1" hangingPunct="1"/>
            <a:r>
              <a:rPr lang="en-US" smtClean="0"/>
              <a:t>Navigating to wizards (1)</a:t>
            </a:r>
          </a:p>
        </p:txBody>
      </p:sp>
      <p:sp>
        <p:nvSpPr>
          <p:cNvPr id="22531" name="Rectangle 10"/>
          <p:cNvSpPr>
            <a:spLocks noGrp="1" noChangeArrowheads="1"/>
          </p:cNvSpPr>
          <p:nvPr>
            <p:ph idx="1"/>
          </p:nvPr>
        </p:nvSpPr>
        <p:spPr>
          <a:xfrm>
            <a:off x="4306186" y="725488"/>
            <a:ext cx="4555239" cy="927100"/>
          </a:xfrm>
        </p:spPr>
        <p:txBody>
          <a:bodyPr/>
          <a:lstStyle/>
          <a:p>
            <a:pPr>
              <a:buFont typeface="Arial" charset="0"/>
              <a:buChar char="•"/>
            </a:pPr>
            <a:r>
              <a:rPr lang="en-US" sz="2200" dirty="0" smtClean="0"/>
              <a:t>Syntax:</a:t>
            </a:r>
          </a:p>
          <a:p>
            <a:pPr lvl="1">
              <a:buFont typeface="Wingdings 2" pitchFamily="18" charset="2"/>
              <a:buNone/>
            </a:pPr>
            <a:r>
              <a:rPr lang="en-US" i="1" dirty="0" err="1" smtClean="0">
                <a:solidFill>
                  <a:srgbClr val="08628C"/>
                </a:solidFill>
              </a:rPr>
              <a:t>LocationEntryPoint</a:t>
            </a:r>
            <a:r>
              <a:rPr lang="en-US" dirty="0" err="1" smtClean="0">
                <a:solidFill>
                  <a:srgbClr val="D33941"/>
                </a:solidFill>
              </a:rPr>
              <a:t>.go</a:t>
            </a:r>
            <a:r>
              <a:rPr lang="en-US" dirty="0" smtClean="0">
                <a:solidFill>
                  <a:srgbClr val="D33941"/>
                </a:solidFill>
              </a:rPr>
              <a:t>(</a:t>
            </a:r>
            <a:r>
              <a:rPr lang="en-US" i="1" dirty="0" err="1" smtClean="0">
                <a:solidFill>
                  <a:srgbClr val="08628C"/>
                </a:solidFill>
              </a:rPr>
              <a:t>objectList</a:t>
            </a:r>
            <a:r>
              <a:rPr lang="en-US" dirty="0" smtClean="0">
                <a:solidFill>
                  <a:srgbClr val="D33941"/>
                </a:solidFill>
              </a:rPr>
              <a:t>)</a:t>
            </a:r>
          </a:p>
        </p:txBody>
      </p:sp>
      <p:sp>
        <p:nvSpPr>
          <p:cNvPr id="22533" name="AutoShape 35"/>
          <p:cNvSpPr>
            <a:spLocks noChangeArrowheads="1"/>
          </p:cNvSpPr>
          <p:nvPr/>
        </p:nvSpPr>
        <p:spPr bwMode="auto">
          <a:xfrm>
            <a:off x="1506538" y="736600"/>
            <a:ext cx="1447800" cy="220663"/>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pic>
        <p:nvPicPr>
          <p:cNvPr id="13318" name="Picture 6" descr="C:\Users\kshukla\AppData\Local\Temp\SNAGHTML58c0ed5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979" y="736600"/>
            <a:ext cx="3661241" cy="3308350"/>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22534" name="AutoShape 31"/>
          <p:cNvSpPr>
            <a:spLocks noChangeArrowheads="1"/>
          </p:cNvSpPr>
          <p:nvPr/>
        </p:nvSpPr>
        <p:spPr bwMode="auto">
          <a:xfrm>
            <a:off x="285677" y="4705978"/>
            <a:ext cx="1433512" cy="1236663"/>
          </a:xfrm>
          <a:prstGeom prst="wedgeRoundRectCallout">
            <a:avLst>
              <a:gd name="adj1" fmla="val 90532"/>
              <a:gd name="adj2" fmla="val -104042"/>
              <a:gd name="adj3" fmla="val 16667"/>
            </a:avLst>
          </a:prstGeom>
          <a:solidFill>
            <a:schemeClr val="tx1"/>
          </a:solidFill>
          <a:ln w="12700" algn="ctr">
            <a:solidFill>
              <a:schemeClr val="bg1"/>
            </a:solidFill>
            <a:miter lim="800000"/>
            <a:headEnd/>
            <a:tailEnd/>
          </a:ln>
        </p:spPr>
        <p:txBody>
          <a:bodyPr lIns="0" tIns="0" rIns="0" bIns="0" anchor="ctr"/>
          <a:lstStyle/>
          <a:p>
            <a:pPr algn="ctr"/>
            <a:r>
              <a:rPr lang="en-US">
                <a:solidFill>
                  <a:srgbClr val="D33941"/>
                </a:solidFill>
              </a:rPr>
              <a:t>Navigation can use push() or go()</a:t>
            </a:r>
          </a:p>
        </p:txBody>
      </p:sp>
      <p:pic>
        <p:nvPicPr>
          <p:cNvPr id="13320" name="Picture 8" descr="C:\Users\kshukla\AppData\Local\Temp\SNAGHTML58c3520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5625" y="4943695"/>
            <a:ext cx="7192193" cy="1494613"/>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22537" name="AutoShape 36"/>
          <p:cNvSpPr>
            <a:spLocks noChangeArrowheads="1"/>
          </p:cNvSpPr>
          <p:nvPr/>
        </p:nvSpPr>
        <p:spPr bwMode="auto">
          <a:xfrm>
            <a:off x="1855724" y="5277773"/>
            <a:ext cx="1047750" cy="220663"/>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 name="Rounded Rectangle 1"/>
          <p:cNvSpPr/>
          <p:nvPr/>
        </p:nvSpPr>
        <p:spPr bwMode="auto">
          <a:xfrm>
            <a:off x="8176437" y="6039293"/>
            <a:ext cx="735788" cy="233916"/>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4" name="Straight Connector 3"/>
          <p:cNvCxnSpPr/>
          <p:nvPr/>
        </p:nvCxnSpPr>
        <p:spPr bwMode="auto">
          <a:xfrm flipV="1">
            <a:off x="8176437" y="4654550"/>
            <a:ext cx="0" cy="1384743"/>
          </a:xfrm>
          <a:prstGeom prst="line">
            <a:avLst/>
          </a:prstGeom>
          <a:noFill/>
          <a:ln w="19050" algn="ctr">
            <a:solidFill>
              <a:srgbClr val="D33941"/>
            </a:solidFill>
            <a:round/>
            <a:headEnd/>
            <a:tailEnd/>
          </a:ln>
        </p:spPr>
      </p:cxnSp>
      <p:pic>
        <p:nvPicPr>
          <p:cNvPr id="13321"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1673224"/>
            <a:ext cx="4229100" cy="26765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2535" name="Text Box 38"/>
          <p:cNvSpPr txBox="1">
            <a:spLocks noChangeArrowheads="1"/>
          </p:cNvSpPr>
          <p:nvPr/>
        </p:nvSpPr>
        <p:spPr bwMode="auto">
          <a:xfrm>
            <a:off x="6686549" y="4352727"/>
            <a:ext cx="22256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dirty="0">
                <a:solidFill>
                  <a:srgbClr val="D33941"/>
                </a:solidFill>
              </a:rPr>
              <a:t>Renewal wizard</a:t>
            </a:r>
          </a:p>
        </p:txBody>
      </p:sp>
      <p:sp>
        <p:nvSpPr>
          <p:cNvPr id="5" name="Rounded Rectangle 4"/>
          <p:cNvSpPr/>
          <p:nvPr/>
        </p:nvSpPr>
        <p:spPr bwMode="auto">
          <a:xfrm>
            <a:off x="4572000" y="2732567"/>
            <a:ext cx="1488558" cy="425303"/>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smtClean="0"/>
              <a:t>Navigating to wizards (2)</a:t>
            </a: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282" y="804529"/>
            <a:ext cx="5890804" cy="41608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433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9589" y="4852323"/>
            <a:ext cx="5678853" cy="1527211"/>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Lesson outline</a:t>
            </a:r>
          </a:p>
        </p:txBody>
      </p:sp>
      <p:sp>
        <p:nvSpPr>
          <p:cNvPr id="24579" name="Rectangle 3"/>
          <p:cNvSpPr>
            <a:spLocks noGrp="1" noChangeArrowheads="1"/>
          </p:cNvSpPr>
          <p:nvPr>
            <p:ph idx="1"/>
          </p:nvPr>
        </p:nvSpPr>
        <p:spPr/>
        <p:txBody>
          <a:bodyPr/>
          <a:lstStyle/>
          <a:p>
            <a:pPr>
              <a:lnSpc>
                <a:spcPct val="150000"/>
              </a:lnSpc>
              <a:buFont typeface="Arial" charset="0"/>
              <a:buChar char="•"/>
            </a:pPr>
            <a:r>
              <a:rPr lang="en-US" smtClean="0">
                <a:solidFill>
                  <a:schemeClr val="hlink"/>
                </a:solidFill>
              </a:rPr>
              <a:t>Job wizard</a:t>
            </a:r>
            <a:r>
              <a:rPr lang="en-US" sz="2800" smtClean="0">
                <a:solidFill>
                  <a:schemeClr val="hlink"/>
                </a:solidFill>
              </a:rPr>
              <a:t> basics</a:t>
            </a:r>
          </a:p>
          <a:p>
            <a:pPr>
              <a:lnSpc>
                <a:spcPct val="150000"/>
              </a:lnSpc>
              <a:buFont typeface="Arial" charset="0"/>
              <a:buChar char="•"/>
            </a:pPr>
            <a:r>
              <a:rPr lang="en-US" smtClean="0">
                <a:solidFill>
                  <a:schemeClr val="hlink"/>
                </a:solidFill>
              </a:rPr>
              <a:t>JobWizard configuration</a:t>
            </a:r>
          </a:p>
          <a:p>
            <a:pPr>
              <a:lnSpc>
                <a:spcPct val="150000"/>
              </a:lnSpc>
              <a:buFont typeface="Arial" charset="0"/>
              <a:buChar char="•"/>
            </a:pPr>
            <a:r>
              <a:rPr lang="en-US" smtClean="0"/>
              <a:t>JobWizardStep configuration</a:t>
            </a:r>
          </a:p>
          <a:p>
            <a:pPr>
              <a:lnSpc>
                <a:spcPct val="150000"/>
              </a:lnSpc>
              <a:buFont typeface="Wingdings 3" pitchFamily="18" charset="2"/>
              <a:buNone/>
            </a:pPr>
            <a:endParaRPr lang="en-US" sz="2800"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WizardStepGroup</a:t>
            </a:r>
          </a:p>
        </p:txBody>
      </p:sp>
      <p:sp>
        <p:nvSpPr>
          <p:cNvPr id="25603" name="Rectangle 3"/>
          <p:cNvSpPr>
            <a:spLocks noGrp="1" noChangeArrowheads="1"/>
          </p:cNvSpPr>
          <p:nvPr>
            <p:ph idx="1"/>
          </p:nvPr>
        </p:nvSpPr>
        <p:spPr>
          <a:xfrm>
            <a:off x="519113" y="914400"/>
            <a:ext cx="8318500" cy="1360488"/>
          </a:xfrm>
        </p:spPr>
        <p:txBody>
          <a:bodyPr/>
          <a:lstStyle/>
          <a:p>
            <a:pPr>
              <a:buFont typeface="Arial" charset="0"/>
              <a:buChar char="•"/>
            </a:pPr>
            <a:r>
              <a:rPr lang="en-US" smtClean="0"/>
              <a:t>A </a:t>
            </a:r>
            <a:r>
              <a:rPr lang="en-US" b="1" smtClean="0"/>
              <a:t>WizardStepGroup</a:t>
            </a:r>
            <a:r>
              <a:rPr lang="en-US" smtClean="0"/>
              <a:t> is a set of wizard steps which:</a:t>
            </a:r>
          </a:p>
          <a:p>
            <a:pPr lvl="1"/>
            <a:r>
              <a:rPr lang="en-US" smtClean="0"/>
              <a:t>are indented</a:t>
            </a:r>
          </a:p>
          <a:p>
            <a:pPr lvl="1"/>
            <a:r>
              <a:rPr lang="en-US" smtClean="0"/>
              <a:t>have a single parent label</a:t>
            </a:r>
          </a:p>
        </p:txBody>
      </p:sp>
      <p:sp>
        <p:nvSpPr>
          <p:cNvPr id="25606" name="Text Box 13"/>
          <p:cNvSpPr txBox="1">
            <a:spLocks noChangeArrowheads="1"/>
          </p:cNvSpPr>
          <p:nvPr/>
        </p:nvSpPr>
        <p:spPr bwMode="auto">
          <a:xfrm>
            <a:off x="6062294" y="2287587"/>
            <a:ext cx="1409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D33941"/>
                </a:solidFill>
              </a:rPr>
              <a:t>Group label</a:t>
            </a: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225" y="2287587"/>
            <a:ext cx="4810146" cy="404941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5611" name="Rounded Rectangle 23"/>
          <p:cNvSpPr>
            <a:spLocks noChangeArrowheads="1"/>
          </p:cNvSpPr>
          <p:nvPr/>
        </p:nvSpPr>
        <p:spPr bwMode="auto">
          <a:xfrm>
            <a:off x="811148" y="3690477"/>
            <a:ext cx="2384425" cy="20637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endParaRPr lang="en-US"/>
          </a:p>
        </p:txBody>
      </p:sp>
      <p:pic>
        <p:nvPicPr>
          <p:cNvPr id="1536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2922" y="2677318"/>
            <a:ext cx="1901468" cy="31146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5605" name="Text Box 8"/>
          <p:cNvSpPr txBox="1">
            <a:spLocks noChangeArrowheads="1"/>
          </p:cNvSpPr>
          <p:nvPr/>
        </p:nvSpPr>
        <p:spPr bwMode="auto">
          <a:xfrm>
            <a:off x="5870575" y="5958257"/>
            <a:ext cx="24542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D33941"/>
                </a:solidFill>
              </a:rPr>
              <a:t>Indented child steps</a:t>
            </a:r>
          </a:p>
        </p:txBody>
      </p:sp>
      <p:sp>
        <p:nvSpPr>
          <p:cNvPr id="25607" name="Rectangle 14"/>
          <p:cNvSpPr>
            <a:spLocks noChangeArrowheads="1"/>
          </p:cNvSpPr>
          <p:nvPr/>
        </p:nvSpPr>
        <p:spPr bwMode="auto">
          <a:xfrm>
            <a:off x="7097713" y="4107232"/>
            <a:ext cx="1182687" cy="1155884"/>
          </a:xfrm>
          <a:prstGeom prst="rect">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endParaRPr lang="en-US"/>
          </a:p>
        </p:txBody>
      </p:sp>
      <p:cxnSp>
        <p:nvCxnSpPr>
          <p:cNvPr id="25609" name="Straight Connector 20"/>
          <p:cNvCxnSpPr>
            <a:cxnSpLocks noChangeShapeType="1"/>
          </p:cNvCxnSpPr>
          <p:nvPr/>
        </p:nvCxnSpPr>
        <p:spPr bwMode="auto">
          <a:xfrm flipH="1">
            <a:off x="6436576" y="4901609"/>
            <a:ext cx="661136" cy="1056648"/>
          </a:xfrm>
          <a:prstGeom prst="line">
            <a:avLst/>
          </a:prstGeom>
          <a:noFill/>
          <a:ln w="19050" algn="ctr">
            <a:solidFill>
              <a:srgbClr val="D33941"/>
            </a:solidFill>
            <a:round/>
            <a:headEnd/>
            <a:tailEnd/>
          </a:ln>
          <a:extLst>
            <a:ext uri="{909E8E84-426E-40DD-AFC4-6F175D3DCCD1}">
              <a14:hiddenFill xmlns:a14="http://schemas.microsoft.com/office/drawing/2010/main">
                <a:noFill/>
              </a14:hiddenFill>
            </a:ext>
          </a:extLst>
        </p:spPr>
      </p:cxnSp>
      <p:cxnSp>
        <p:nvCxnSpPr>
          <p:cNvPr id="25610" name="Straight Connector 22"/>
          <p:cNvCxnSpPr>
            <a:cxnSpLocks noChangeShapeType="1"/>
          </p:cNvCxnSpPr>
          <p:nvPr/>
        </p:nvCxnSpPr>
        <p:spPr bwMode="auto">
          <a:xfrm flipH="1" flipV="1">
            <a:off x="6549178" y="2574132"/>
            <a:ext cx="393882" cy="1322720"/>
          </a:xfrm>
          <a:prstGeom prst="line">
            <a:avLst/>
          </a:prstGeom>
          <a:noFill/>
          <a:ln w="19050" algn="ctr">
            <a:solidFill>
              <a:srgbClr val="D33941"/>
            </a:solidFill>
            <a:round/>
            <a:headEnd/>
            <a:tailEnd/>
          </a:ln>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t>WizardStepSetRef</a:t>
            </a:r>
          </a:p>
        </p:txBody>
      </p:sp>
      <p:sp>
        <p:nvSpPr>
          <p:cNvPr id="26627" name="Rectangle 3"/>
          <p:cNvSpPr>
            <a:spLocks noGrp="1" noChangeArrowheads="1"/>
          </p:cNvSpPr>
          <p:nvPr>
            <p:ph idx="1"/>
          </p:nvPr>
        </p:nvSpPr>
        <p:spPr>
          <a:xfrm>
            <a:off x="519113" y="914400"/>
            <a:ext cx="8318500" cy="522288"/>
          </a:xfrm>
        </p:spPr>
        <p:txBody>
          <a:bodyPr/>
          <a:lstStyle/>
          <a:p>
            <a:pPr>
              <a:buFont typeface="Arial" charset="0"/>
              <a:buChar char="•"/>
            </a:pPr>
            <a:r>
              <a:rPr lang="en-US" smtClean="0"/>
              <a:t>Reference to the PCF where the step set is stored</a:t>
            </a:r>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256" y="1430338"/>
            <a:ext cx="6425800" cy="45847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6629" name="Text Box 9"/>
          <p:cNvSpPr txBox="1">
            <a:spLocks noChangeArrowheads="1"/>
          </p:cNvSpPr>
          <p:nvPr/>
        </p:nvSpPr>
        <p:spPr bwMode="auto">
          <a:xfrm>
            <a:off x="2714048" y="4602908"/>
            <a:ext cx="2374900" cy="615950"/>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rgbClr val="D33941"/>
                </a:solidFill>
              </a:rPr>
              <a:t>Reference to WizardStepSet PCF</a:t>
            </a:r>
          </a:p>
        </p:txBody>
      </p:sp>
      <p:sp>
        <p:nvSpPr>
          <p:cNvPr id="26630" name="Line 10"/>
          <p:cNvSpPr>
            <a:spLocks noChangeShapeType="1"/>
          </p:cNvSpPr>
          <p:nvPr/>
        </p:nvSpPr>
        <p:spPr bwMode="auto">
          <a:xfrm flipH="1">
            <a:off x="2152073" y="5804645"/>
            <a:ext cx="1166813" cy="465138"/>
          </a:xfrm>
          <a:prstGeom prst="line">
            <a:avLst/>
          </a:prstGeom>
          <a:noFill/>
          <a:ln w="19050">
            <a:solidFill>
              <a:srgbClr val="D33941"/>
            </a:solidFill>
            <a:round/>
            <a:headEnd type="none" w="med" len="med"/>
            <a:tailEnd type="non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31" name="Text Box 11"/>
          <p:cNvSpPr txBox="1">
            <a:spLocks noChangeArrowheads="1"/>
          </p:cNvSpPr>
          <p:nvPr/>
        </p:nvSpPr>
        <p:spPr bwMode="auto">
          <a:xfrm>
            <a:off x="1652011" y="6234858"/>
            <a:ext cx="4524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D33941"/>
                </a:solidFill>
              </a:rPr>
              <a:t>Job</a:t>
            </a:r>
          </a:p>
        </p:txBody>
      </p:sp>
      <p:sp>
        <p:nvSpPr>
          <p:cNvPr id="26632" name="Line 13"/>
          <p:cNvSpPr>
            <a:spLocks noChangeShapeType="1"/>
          </p:cNvSpPr>
          <p:nvPr/>
        </p:nvSpPr>
        <p:spPr bwMode="auto">
          <a:xfrm flipH="1">
            <a:off x="4025323" y="5804645"/>
            <a:ext cx="9525" cy="420688"/>
          </a:xfrm>
          <a:prstGeom prst="line">
            <a:avLst/>
          </a:prstGeom>
          <a:noFill/>
          <a:ln w="19050">
            <a:solidFill>
              <a:srgbClr val="D33941"/>
            </a:solidFill>
            <a:round/>
            <a:headEnd type="none" w="med" len="med"/>
            <a:tailEnd type="non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33" name="Text Box 14"/>
          <p:cNvSpPr txBox="1">
            <a:spLocks noChangeArrowheads="1"/>
          </p:cNvSpPr>
          <p:nvPr/>
        </p:nvSpPr>
        <p:spPr bwMode="auto">
          <a:xfrm>
            <a:off x="3172836" y="6234858"/>
            <a:ext cx="15382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PolicyPeriod</a:t>
            </a:r>
          </a:p>
        </p:txBody>
      </p:sp>
      <p:sp>
        <p:nvSpPr>
          <p:cNvPr id="26634" name="Text Box 15"/>
          <p:cNvSpPr txBox="1">
            <a:spLocks noChangeArrowheads="1"/>
          </p:cNvSpPr>
          <p:nvPr/>
        </p:nvSpPr>
        <p:spPr bwMode="auto">
          <a:xfrm>
            <a:off x="5158798" y="6234858"/>
            <a:ext cx="2074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job wizardHelper</a:t>
            </a:r>
          </a:p>
        </p:txBody>
      </p:sp>
      <p:sp>
        <p:nvSpPr>
          <p:cNvPr id="26635" name="Line 16"/>
          <p:cNvSpPr>
            <a:spLocks noChangeShapeType="1"/>
          </p:cNvSpPr>
          <p:nvPr/>
        </p:nvSpPr>
        <p:spPr bwMode="auto">
          <a:xfrm>
            <a:off x="5073073" y="5784008"/>
            <a:ext cx="288925" cy="390525"/>
          </a:xfrm>
          <a:prstGeom prst="line">
            <a:avLst/>
          </a:prstGeom>
          <a:noFill/>
          <a:ln w="19050">
            <a:solidFill>
              <a:srgbClr val="D33941"/>
            </a:solidFill>
            <a:round/>
            <a:headEnd type="none" w="med" len="med"/>
            <a:tailEnd type="non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36" name="Text Box 15"/>
          <p:cNvSpPr txBox="1">
            <a:spLocks noChangeArrowheads="1"/>
          </p:cNvSpPr>
          <p:nvPr/>
        </p:nvSpPr>
        <p:spPr bwMode="auto">
          <a:xfrm>
            <a:off x="7233661" y="5825282"/>
            <a:ext cx="1014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D33941"/>
                </a:solidFill>
              </a:rPr>
              <a:t>Boolean</a:t>
            </a:r>
          </a:p>
        </p:txBody>
      </p:sp>
      <p:sp>
        <p:nvSpPr>
          <p:cNvPr id="26637" name="Line 16"/>
          <p:cNvSpPr>
            <a:spLocks noChangeShapeType="1"/>
          </p:cNvSpPr>
          <p:nvPr/>
        </p:nvSpPr>
        <p:spPr bwMode="auto">
          <a:xfrm>
            <a:off x="6565323" y="5772895"/>
            <a:ext cx="668338" cy="206374"/>
          </a:xfrm>
          <a:prstGeom prst="line">
            <a:avLst/>
          </a:prstGeom>
          <a:noFill/>
          <a:ln w="19050">
            <a:solidFill>
              <a:srgbClr val="D33941"/>
            </a:solidFill>
            <a:round/>
            <a:headEnd type="none" w="med" len="med"/>
            <a:tailEnd type="non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6638" name="AutoShape 17"/>
          <p:cNvSpPr>
            <a:spLocks noChangeArrowheads="1"/>
          </p:cNvSpPr>
          <p:nvPr/>
        </p:nvSpPr>
        <p:spPr bwMode="auto">
          <a:xfrm>
            <a:off x="2702936" y="4585445"/>
            <a:ext cx="2393950" cy="657225"/>
          </a:xfrm>
          <a:prstGeom prst="wedgeRoundRectCallout">
            <a:avLst>
              <a:gd name="adj1" fmla="val -45319"/>
              <a:gd name="adj2" fmla="val 87579"/>
              <a:gd name="adj3" fmla="val 16667"/>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gn="ctr"/>
            <a:endParaRPr lang="en-US"/>
          </a:p>
        </p:txBody>
      </p:sp>
      <p:sp>
        <p:nvSpPr>
          <p:cNvPr id="2" name="Rounded Rectangle 1"/>
          <p:cNvSpPr/>
          <p:nvPr/>
        </p:nvSpPr>
        <p:spPr bwMode="auto">
          <a:xfrm>
            <a:off x="893135" y="5784008"/>
            <a:ext cx="1711842" cy="23103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 name="TextBox 2"/>
          <p:cNvSpPr txBox="1"/>
          <p:nvPr/>
        </p:nvSpPr>
        <p:spPr>
          <a:xfrm>
            <a:off x="351320" y="6034803"/>
            <a:ext cx="54181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defPPr>
              <a:defRPr lang="en-US"/>
            </a:defPPr>
            <a:lvl1pPr eaLnBrk="1" hangingPunct="1">
              <a:defRPr>
                <a:solidFill>
                  <a:srgbClr val="D33941"/>
                </a:solidFill>
              </a:defRPr>
            </a:lvl1pPr>
            <a:lvl2pPr marL="742950" indent="-285750" eaLnBrk="0" hangingPunct="0"/>
            <a:lvl3pPr marL="1143000" indent="-228600" eaLnBrk="0" hangingPunct="0"/>
            <a:lvl4pPr marL="1600200" indent="-228600" eaLnBrk="0" hangingPunct="0"/>
            <a:lvl5pPr marL="2057400" indent="-228600" eaLnBrk="0" hangingPunct="0"/>
            <a:lvl6pPr marL="2514600" indent="-228600" algn="r" eaLnBrk="0" fontAlgn="base" hangingPunct="0">
              <a:spcBef>
                <a:spcPct val="50000"/>
              </a:spcBef>
              <a:spcAft>
                <a:spcPct val="30000"/>
              </a:spcAft>
              <a:buClr>
                <a:schemeClr val="tx1"/>
              </a:buClr>
            </a:lvl6pPr>
            <a:lvl7pPr marL="2971800" indent="-228600" algn="r" eaLnBrk="0" fontAlgn="base" hangingPunct="0">
              <a:spcBef>
                <a:spcPct val="50000"/>
              </a:spcBef>
              <a:spcAft>
                <a:spcPct val="30000"/>
              </a:spcAft>
              <a:buClr>
                <a:schemeClr val="tx1"/>
              </a:buClr>
            </a:lvl7pPr>
            <a:lvl8pPr marL="3429000" indent="-228600" algn="r" eaLnBrk="0" fontAlgn="base" hangingPunct="0">
              <a:spcBef>
                <a:spcPct val="50000"/>
              </a:spcBef>
              <a:spcAft>
                <a:spcPct val="30000"/>
              </a:spcAft>
              <a:buClr>
                <a:schemeClr val="tx1"/>
              </a:buClr>
            </a:lvl8pPr>
            <a:lvl9pPr marL="3886200" indent="-228600" algn="r" eaLnBrk="0" fontAlgn="base" hangingPunct="0">
              <a:spcBef>
                <a:spcPct val="50000"/>
              </a:spcBef>
              <a:spcAft>
                <a:spcPct val="30000"/>
              </a:spcAft>
              <a:buClr>
                <a:schemeClr val="tx1"/>
              </a:buClr>
            </a:lvl9pPr>
          </a:lstStyle>
          <a:p>
            <a:r>
              <a:rPr lang="en-US" dirty="0"/>
              <a:t>LOB</a:t>
            </a:r>
          </a:p>
        </p:txBody>
      </p:sp>
      <p:cxnSp>
        <p:nvCxnSpPr>
          <p:cNvPr id="5" name="Straight Connector 4"/>
          <p:cNvCxnSpPr>
            <a:stCxn id="3" idx="3"/>
          </p:cNvCxnSpPr>
          <p:nvPr/>
        </p:nvCxnSpPr>
        <p:spPr bwMode="auto">
          <a:xfrm flipV="1">
            <a:off x="893135" y="6014990"/>
            <a:ext cx="180753" cy="173702"/>
          </a:xfrm>
          <a:prstGeom prst="line">
            <a:avLst/>
          </a:prstGeom>
          <a:noFill/>
          <a:ln w="19050">
            <a:solidFill>
              <a:srgbClr val="D33941"/>
            </a:solidFill>
            <a:round/>
            <a:headEnd type="none" w="med" len="med"/>
            <a:tailEnd type="none" w="med" len="med"/>
          </a:ln>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WizardStepSets</a:t>
            </a:r>
          </a:p>
        </p:txBody>
      </p:sp>
      <p:sp>
        <p:nvSpPr>
          <p:cNvPr id="27651" name="Content Placeholder 11"/>
          <p:cNvSpPr>
            <a:spLocks noGrp="1"/>
          </p:cNvSpPr>
          <p:nvPr>
            <p:ph idx="1"/>
          </p:nvPr>
        </p:nvSpPr>
        <p:spPr/>
        <p:txBody>
          <a:bodyPr/>
          <a:lstStyle/>
          <a:p>
            <a:pPr>
              <a:buFont typeface="Arial" charset="0"/>
              <a:buChar char="•"/>
            </a:pPr>
            <a:r>
              <a:rPr lang="en-US" smtClean="0"/>
              <a:t>A </a:t>
            </a:r>
            <a:r>
              <a:rPr lang="en-US" b="1" smtClean="0"/>
              <a:t>WizardStepSet </a:t>
            </a:r>
            <a:r>
              <a:rPr lang="en-US" smtClean="0"/>
              <a:t>is a set of wizard steps which have shared logic (visible, available, mode) and can be inserted into a wizard as a group</a:t>
            </a:r>
          </a:p>
          <a:p>
            <a:pPr>
              <a:buFont typeface="Arial" charset="0"/>
              <a:buChar char="•"/>
            </a:pPr>
            <a:endParaRPr lang="en-US" smtClean="0"/>
          </a:p>
        </p:txBody>
      </p:sp>
      <p:sp>
        <p:nvSpPr>
          <p:cNvPr id="27652" name="Text Box 11"/>
          <p:cNvSpPr txBox="1">
            <a:spLocks noChangeArrowheads="1"/>
          </p:cNvSpPr>
          <p:nvPr/>
        </p:nvSpPr>
        <p:spPr bwMode="auto">
          <a:xfrm>
            <a:off x="738188" y="5386388"/>
            <a:ext cx="27781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Personal auto step set</a:t>
            </a:r>
          </a:p>
        </p:txBody>
      </p:sp>
      <p:sp>
        <p:nvSpPr>
          <p:cNvPr id="27655" name="Text Box 12"/>
          <p:cNvSpPr txBox="1">
            <a:spLocks noChangeArrowheads="1"/>
          </p:cNvSpPr>
          <p:nvPr/>
        </p:nvSpPr>
        <p:spPr bwMode="auto">
          <a:xfrm>
            <a:off x="5294313" y="6070749"/>
            <a:ext cx="27924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D33941"/>
                </a:solidFill>
              </a:rPr>
              <a:t>Workers comp step set</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168" y="2147094"/>
            <a:ext cx="3486369" cy="311602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74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9071" y="2079769"/>
            <a:ext cx="4142896" cy="3959081"/>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741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4352" y="3478283"/>
            <a:ext cx="1443295" cy="145522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741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6574" y="3552381"/>
            <a:ext cx="1726119" cy="198640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mtClean="0"/>
              <a:t>Screens are referenced by wizard steps</a:t>
            </a:r>
          </a:p>
        </p:txBody>
      </p:sp>
      <p:sp>
        <p:nvSpPr>
          <p:cNvPr id="28675" name="Text Box 9"/>
          <p:cNvSpPr txBox="1">
            <a:spLocks noChangeArrowheads="1"/>
          </p:cNvSpPr>
          <p:nvPr/>
        </p:nvSpPr>
        <p:spPr bwMode="auto">
          <a:xfrm>
            <a:off x="1584027" y="3187467"/>
            <a:ext cx="4991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When clicked, what screen is displayed?</a:t>
            </a:r>
          </a:p>
        </p:txBody>
      </p:sp>
      <p:sp>
        <p:nvSpPr>
          <p:cNvPr id="28677" name="Line 26"/>
          <p:cNvSpPr>
            <a:spLocks noChangeShapeType="1"/>
          </p:cNvSpPr>
          <p:nvPr/>
        </p:nvSpPr>
        <p:spPr bwMode="auto">
          <a:xfrm>
            <a:off x="3005138" y="4191000"/>
            <a:ext cx="180975" cy="131763"/>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pic>
        <p:nvPicPr>
          <p:cNvPr id="18434" name="Picture 2" descr="C:\Users\kshukla\AppData\Local\Temp\SNAGHTML58de61b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182" y="680446"/>
            <a:ext cx="8259117" cy="2486617"/>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cxnSp>
        <p:nvCxnSpPr>
          <p:cNvPr id="28680" name="Elbow Connector 13"/>
          <p:cNvCxnSpPr>
            <a:cxnSpLocks noChangeShapeType="1"/>
          </p:cNvCxnSpPr>
          <p:nvPr/>
        </p:nvCxnSpPr>
        <p:spPr bwMode="auto">
          <a:xfrm>
            <a:off x="1209377" y="2890605"/>
            <a:ext cx="436563" cy="414337"/>
          </a:xfrm>
          <a:prstGeom prst="bentConnector3">
            <a:avLst>
              <a:gd name="adj1" fmla="val 25645"/>
            </a:avLst>
          </a:prstGeom>
          <a:noFill/>
          <a:ln w="19050" algn="ctr">
            <a:solidFill>
              <a:srgbClr val="D33941"/>
            </a:solidFill>
            <a:round/>
            <a:headEnd/>
            <a:tailEnd type="arrow" w="med" len="med"/>
          </a:ln>
          <a:extLst>
            <a:ext uri="{909E8E84-426E-40DD-AFC4-6F175D3DCCD1}">
              <a14:hiddenFill xmlns:a14="http://schemas.microsoft.com/office/drawing/2010/main">
                <a:noFill/>
              </a14:hiddenFill>
            </a:ext>
          </a:extLst>
        </p:spPr>
      </p:cxnSp>
      <p:pic>
        <p:nvPicPr>
          <p:cNvPr id="1843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182" y="3673991"/>
            <a:ext cx="8282595" cy="2716176"/>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Screen PCFs</a:t>
            </a:r>
          </a:p>
        </p:txBody>
      </p:sp>
      <p:sp>
        <p:nvSpPr>
          <p:cNvPr id="29699" name="Rectangle 3"/>
          <p:cNvSpPr>
            <a:spLocks noGrp="1" noChangeArrowheads="1"/>
          </p:cNvSpPr>
          <p:nvPr>
            <p:ph idx="1"/>
          </p:nvPr>
        </p:nvSpPr>
        <p:spPr>
          <a:xfrm>
            <a:off x="519113" y="3806825"/>
            <a:ext cx="3149600" cy="2582863"/>
          </a:xfrm>
        </p:spPr>
        <p:txBody>
          <a:bodyPr/>
          <a:lstStyle/>
          <a:p>
            <a:pPr>
              <a:buFont typeface="Arial" charset="0"/>
              <a:buChar char="•"/>
            </a:pPr>
            <a:r>
              <a:rPr lang="en-US" smtClean="0"/>
              <a:t>A screen PCF contains references to all embedded content</a:t>
            </a:r>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627" y="670294"/>
            <a:ext cx="7551737" cy="24765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945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5894" y="3290774"/>
            <a:ext cx="5165830" cy="293990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9700" name="AutoShape 11"/>
          <p:cNvSpPr>
            <a:spLocks noChangeArrowheads="1"/>
          </p:cNvSpPr>
          <p:nvPr/>
        </p:nvSpPr>
        <p:spPr bwMode="auto">
          <a:xfrm>
            <a:off x="3565893" y="3290773"/>
            <a:ext cx="2781743" cy="303031"/>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cxnSp>
        <p:nvCxnSpPr>
          <p:cNvPr id="3" name="Straight Connector 2"/>
          <p:cNvCxnSpPr/>
          <p:nvPr/>
        </p:nvCxnSpPr>
        <p:spPr bwMode="auto">
          <a:xfrm flipH="1" flipV="1">
            <a:off x="5677786" y="3040912"/>
            <a:ext cx="191386" cy="249861"/>
          </a:xfrm>
          <a:prstGeom prst="line">
            <a:avLst/>
          </a:prstGeom>
          <a:noFill/>
          <a:ln w="19050" cap="flat" cmpd="sng" algn="ctr">
            <a:solidFill>
              <a:srgbClr val="D33941"/>
            </a:solidFill>
            <a:prstDash val="solid"/>
            <a:round/>
            <a:headEnd type="none" w="med" len="med"/>
            <a:tailEnd type="none" w="med" len="med"/>
          </a:ln>
          <a:effectLst/>
        </p:spPr>
      </p:cxn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title"/>
          </p:nvPr>
        </p:nvSpPr>
        <p:spPr/>
        <p:txBody>
          <a:bodyPr/>
          <a:lstStyle/>
          <a:p>
            <a:pPr eaLnBrk="1" hangingPunct="1"/>
            <a:r>
              <a:rPr lang="en-US" smtClean="0"/>
              <a:t>Screen-related labels</a:t>
            </a:r>
          </a:p>
        </p:txBody>
      </p:sp>
      <p:sp>
        <p:nvSpPr>
          <p:cNvPr id="30723" name="Rectangle 20"/>
          <p:cNvSpPr>
            <a:spLocks noGrp="1" noChangeArrowheads="1"/>
          </p:cNvSpPr>
          <p:nvPr>
            <p:ph idx="1"/>
          </p:nvPr>
        </p:nvSpPr>
        <p:spPr>
          <a:xfrm>
            <a:off x="359513" y="4569970"/>
            <a:ext cx="3812437" cy="1756402"/>
          </a:xfrm>
        </p:spPr>
        <p:txBody>
          <a:bodyPr/>
          <a:lstStyle/>
          <a:p>
            <a:pPr>
              <a:buFont typeface="Arial" charset="0"/>
              <a:buChar char="•"/>
            </a:pPr>
            <a:r>
              <a:rPr lang="en-US" dirty="0" smtClean="0"/>
              <a:t>Title determines the text displayed in the title bar </a:t>
            </a:r>
          </a:p>
          <a:p>
            <a:pPr>
              <a:buFont typeface="Arial" charset="0"/>
              <a:buChar char="•"/>
            </a:pPr>
            <a:r>
              <a:rPr lang="en-US" dirty="0" smtClean="0"/>
              <a:t>Label determines the text displayed in the sidebar</a:t>
            </a:r>
          </a:p>
        </p:txBody>
      </p:sp>
      <p:pic>
        <p:nvPicPr>
          <p:cNvPr id="20484" name="Picture 4" descr="C:\Users\kshukla\AppData\Local\Temp\SNAGHTML58e44c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184" y="844659"/>
            <a:ext cx="6159074" cy="3631647"/>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pic>
        <p:nvPicPr>
          <p:cNvPr id="2048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0420" y="4208462"/>
            <a:ext cx="3935626" cy="214980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0727" name="AutoShape 18"/>
          <p:cNvSpPr>
            <a:spLocks noChangeArrowheads="1"/>
          </p:cNvSpPr>
          <p:nvPr/>
        </p:nvSpPr>
        <p:spPr bwMode="auto">
          <a:xfrm>
            <a:off x="633687" y="3799664"/>
            <a:ext cx="6010569" cy="21907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30728" name="AutoShape 19"/>
          <p:cNvSpPr>
            <a:spLocks noChangeArrowheads="1"/>
          </p:cNvSpPr>
          <p:nvPr/>
        </p:nvSpPr>
        <p:spPr bwMode="auto">
          <a:xfrm>
            <a:off x="633687" y="4239677"/>
            <a:ext cx="3538263" cy="219075"/>
          </a:xfrm>
          <a:prstGeom prst="roundRect">
            <a:avLst>
              <a:gd name="adj" fmla="val 16667"/>
            </a:avLst>
          </a:prstGeom>
          <a:noFill/>
          <a:ln w="19050" algn="ctr">
            <a:solidFill>
              <a:srgbClr val="3F8E39"/>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30729" name="Text Box 21"/>
          <p:cNvSpPr txBox="1">
            <a:spLocks noChangeArrowheads="1"/>
          </p:cNvSpPr>
          <p:nvPr/>
        </p:nvSpPr>
        <p:spPr bwMode="auto">
          <a:xfrm>
            <a:off x="6644256" y="3548261"/>
            <a:ext cx="2021277"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D33941"/>
                </a:solidFill>
              </a:rPr>
              <a:t>Empty label defaults to title</a:t>
            </a:r>
          </a:p>
        </p:txBody>
      </p:sp>
      <p:sp>
        <p:nvSpPr>
          <p:cNvPr id="30732" name="AutoShape 24"/>
          <p:cNvSpPr>
            <a:spLocks noChangeArrowheads="1"/>
          </p:cNvSpPr>
          <p:nvPr/>
        </p:nvSpPr>
        <p:spPr bwMode="auto">
          <a:xfrm>
            <a:off x="6543827" y="4292600"/>
            <a:ext cx="1621978" cy="33230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30726" name="Line 17"/>
          <p:cNvSpPr>
            <a:spLocks noChangeShapeType="1"/>
          </p:cNvSpPr>
          <p:nvPr/>
        </p:nvSpPr>
        <p:spPr bwMode="auto">
          <a:xfrm>
            <a:off x="6103087" y="4018739"/>
            <a:ext cx="637955" cy="273860"/>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30730" name="Line 22"/>
          <p:cNvSpPr>
            <a:spLocks noChangeShapeType="1"/>
          </p:cNvSpPr>
          <p:nvPr/>
        </p:nvSpPr>
        <p:spPr bwMode="auto">
          <a:xfrm>
            <a:off x="4171951" y="4349212"/>
            <a:ext cx="530740" cy="1456163"/>
          </a:xfrm>
          <a:prstGeom prst="line">
            <a:avLst/>
          </a:prstGeom>
          <a:noFill/>
          <a:ln w="19050">
            <a:solidFill>
              <a:srgbClr val="3F8E39"/>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 name="Rounded Rectangle 1"/>
          <p:cNvSpPr/>
          <p:nvPr/>
        </p:nvSpPr>
        <p:spPr bwMode="auto">
          <a:xfrm>
            <a:off x="4702691" y="5805376"/>
            <a:ext cx="1064695" cy="308344"/>
          </a:xfrm>
          <a:prstGeom prst="roundRect">
            <a:avLst/>
          </a:prstGeom>
          <a:noFill/>
          <a:ln w="19050" algn="ctr">
            <a:solidFill>
              <a:srgbClr val="3F8E39"/>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title"/>
          </p:nvPr>
        </p:nvSpPr>
        <p:spPr/>
        <p:txBody>
          <a:bodyPr/>
          <a:lstStyle/>
          <a:p>
            <a:pPr eaLnBrk="1" hangingPunct="1"/>
            <a:r>
              <a:rPr lang="en-US" smtClean="0"/>
              <a:t>job wizard buttons</a:t>
            </a:r>
          </a:p>
        </p:txBody>
      </p:sp>
      <p:sp>
        <p:nvSpPr>
          <p:cNvPr id="31747" name="Rectangle 4"/>
          <p:cNvSpPr>
            <a:spLocks noGrp="1" noChangeArrowheads="1"/>
          </p:cNvSpPr>
          <p:nvPr>
            <p:ph idx="1"/>
          </p:nvPr>
        </p:nvSpPr>
        <p:spPr>
          <a:xfrm>
            <a:off x="519113" y="914400"/>
            <a:ext cx="8318500" cy="1752600"/>
          </a:xfrm>
        </p:spPr>
        <p:txBody>
          <a:bodyPr/>
          <a:lstStyle/>
          <a:p>
            <a:pPr marL="457200" indent="-457200">
              <a:buFont typeface="Arial" charset="0"/>
              <a:buChar char="•"/>
            </a:pPr>
            <a:r>
              <a:rPr lang="en-US" smtClean="0"/>
              <a:t>After you create a new screen PCF:</a:t>
            </a:r>
          </a:p>
          <a:p>
            <a:pPr marL="819150" lvl="1" indent="-419100">
              <a:buFont typeface="Wingdings 2" pitchFamily="18" charset="2"/>
              <a:buAutoNum type="arabicPeriod"/>
            </a:pPr>
            <a:r>
              <a:rPr lang="en-US" smtClean="0"/>
              <a:t>Add a toolbar</a:t>
            </a:r>
          </a:p>
          <a:p>
            <a:pPr marL="819150" lvl="1" indent="-419100">
              <a:buFont typeface="Wingdings 2" pitchFamily="18" charset="2"/>
              <a:buAutoNum type="arabicPeriod"/>
            </a:pPr>
            <a:r>
              <a:rPr lang="en-US" smtClean="0"/>
              <a:t>Add WizardButtons widget</a:t>
            </a:r>
          </a:p>
          <a:p>
            <a:pPr marL="457200" indent="-457200">
              <a:buFont typeface="Arial" charset="0"/>
              <a:buChar char="•"/>
            </a:pPr>
            <a:r>
              <a:rPr lang="en-US" smtClean="0"/>
              <a:t>Wizard button behavior is handled automatically</a:t>
            </a:r>
          </a:p>
        </p:txBody>
      </p:sp>
      <p:sp>
        <p:nvSpPr>
          <p:cNvPr id="31748" name="Text Box 13"/>
          <p:cNvSpPr txBox="1">
            <a:spLocks noChangeArrowheads="1"/>
          </p:cNvSpPr>
          <p:nvPr/>
        </p:nvSpPr>
        <p:spPr bwMode="auto">
          <a:xfrm>
            <a:off x="407988" y="4095750"/>
            <a:ext cx="8286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Buttons are visible based on the visibility property in job wizard step</a:t>
            </a:r>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088" y="2795588"/>
            <a:ext cx="8504237" cy="12668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2150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570" y="5546817"/>
            <a:ext cx="8199437" cy="6477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2150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7988" y="4537666"/>
            <a:ext cx="4581525" cy="78105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1753" name="Rounded Rectangle 15"/>
          <p:cNvSpPr>
            <a:spLocks noChangeArrowheads="1"/>
          </p:cNvSpPr>
          <p:nvPr/>
        </p:nvSpPr>
        <p:spPr bwMode="auto">
          <a:xfrm>
            <a:off x="1541721" y="5911759"/>
            <a:ext cx="2349795" cy="304024"/>
          </a:xfrm>
          <a:prstGeom prst="roundRect">
            <a:avLst>
              <a:gd name="adj" fmla="val 16667"/>
            </a:avLst>
          </a:prstGeom>
          <a:noFill/>
          <a:ln w="19050" algn="ctr">
            <a:solidFill>
              <a:srgbClr val="D33941"/>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endParaRPr lang="en-US"/>
          </a:p>
        </p:txBody>
      </p:sp>
      <p:sp>
        <p:nvSpPr>
          <p:cNvPr id="31754" name="Rounded Rectangle 16"/>
          <p:cNvSpPr>
            <a:spLocks noChangeArrowheads="1"/>
          </p:cNvSpPr>
          <p:nvPr/>
        </p:nvSpPr>
        <p:spPr bwMode="auto">
          <a:xfrm>
            <a:off x="7717630" y="5912974"/>
            <a:ext cx="833643" cy="338968"/>
          </a:xfrm>
          <a:prstGeom prst="roundRect">
            <a:avLst>
              <a:gd name="adj" fmla="val 16667"/>
            </a:avLst>
          </a:prstGeom>
          <a:noFill/>
          <a:ln w="19050" algn="ctr">
            <a:solidFill>
              <a:srgbClr val="D33941"/>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endParaRPr lang="en-US"/>
          </a:p>
        </p:txBody>
      </p:sp>
      <p:sp>
        <p:nvSpPr>
          <p:cNvPr id="15" name="Rounded Rectangle 16"/>
          <p:cNvSpPr>
            <a:spLocks noChangeArrowheads="1"/>
          </p:cNvSpPr>
          <p:nvPr/>
        </p:nvSpPr>
        <p:spPr bwMode="auto">
          <a:xfrm>
            <a:off x="5527323" y="5902339"/>
            <a:ext cx="1096761" cy="338968"/>
          </a:xfrm>
          <a:prstGeom prst="roundRect">
            <a:avLst>
              <a:gd name="adj" fmla="val 16667"/>
            </a:avLst>
          </a:prstGeom>
          <a:noFill/>
          <a:ln w="19050" algn="ctr">
            <a:solidFill>
              <a:srgbClr val="D33941"/>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endParaRPr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Lesson outline</a:t>
            </a:r>
          </a:p>
        </p:txBody>
      </p:sp>
      <p:sp>
        <p:nvSpPr>
          <p:cNvPr id="5123" name="Rectangle 3"/>
          <p:cNvSpPr>
            <a:spLocks noGrp="1" noChangeArrowheads="1"/>
          </p:cNvSpPr>
          <p:nvPr>
            <p:ph idx="1"/>
          </p:nvPr>
        </p:nvSpPr>
        <p:spPr/>
        <p:txBody>
          <a:bodyPr/>
          <a:lstStyle/>
          <a:p>
            <a:pPr>
              <a:lnSpc>
                <a:spcPct val="150000"/>
              </a:lnSpc>
              <a:buFont typeface="Arial" charset="0"/>
              <a:buChar char="•"/>
            </a:pPr>
            <a:r>
              <a:rPr lang="en-US" smtClean="0"/>
              <a:t>Job wizard</a:t>
            </a:r>
            <a:r>
              <a:rPr lang="en-US" sz="2800" smtClean="0"/>
              <a:t> basics</a:t>
            </a:r>
          </a:p>
          <a:p>
            <a:pPr>
              <a:lnSpc>
                <a:spcPct val="150000"/>
              </a:lnSpc>
              <a:buFont typeface="Arial" charset="0"/>
              <a:buChar char="•"/>
            </a:pPr>
            <a:r>
              <a:rPr lang="en-US" smtClean="0">
                <a:solidFill>
                  <a:schemeClr val="hlink"/>
                </a:solidFill>
              </a:rPr>
              <a:t>JobWizard</a:t>
            </a:r>
            <a:r>
              <a:rPr lang="en-US" sz="2800" smtClean="0">
                <a:solidFill>
                  <a:schemeClr val="hlink"/>
                </a:solidFill>
              </a:rPr>
              <a:t> configuration</a:t>
            </a:r>
          </a:p>
          <a:p>
            <a:pPr>
              <a:lnSpc>
                <a:spcPct val="150000"/>
              </a:lnSpc>
              <a:buFont typeface="Arial" charset="0"/>
              <a:buChar char="•"/>
            </a:pPr>
            <a:r>
              <a:rPr lang="en-US" smtClean="0">
                <a:solidFill>
                  <a:schemeClr val="hlink"/>
                </a:solidFill>
              </a:rPr>
              <a:t>JobWizardS</a:t>
            </a:r>
            <a:r>
              <a:rPr lang="en-US" sz="2800" smtClean="0">
                <a:solidFill>
                  <a:schemeClr val="hlink"/>
                </a:solidFill>
              </a:rPr>
              <a:t>tep configuration</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pPr eaLnBrk="1" hangingPunct="1"/>
            <a:r>
              <a:rPr lang="en-US" smtClean="0"/>
              <a:t>Order of job wizard steps</a:t>
            </a:r>
          </a:p>
        </p:txBody>
      </p:sp>
      <p:sp>
        <p:nvSpPr>
          <p:cNvPr id="32772" name="Rectangle 3"/>
          <p:cNvSpPr>
            <a:spLocks noGrp="1" noChangeArrowheads="1"/>
          </p:cNvSpPr>
          <p:nvPr>
            <p:ph idx="1"/>
          </p:nvPr>
        </p:nvSpPr>
        <p:spPr>
          <a:xfrm>
            <a:off x="519113" y="4645025"/>
            <a:ext cx="8318500" cy="1739900"/>
          </a:xfrm>
        </p:spPr>
        <p:txBody>
          <a:bodyPr/>
          <a:lstStyle/>
          <a:p>
            <a:pPr>
              <a:buFont typeface="Arial" charset="0"/>
              <a:buChar char="•"/>
            </a:pPr>
            <a:r>
              <a:rPr lang="en-US" smtClean="0"/>
              <a:t>Determined by order in which they appear in PCF</a:t>
            </a:r>
          </a:p>
          <a:p>
            <a:pPr lvl="1"/>
            <a:r>
              <a:rPr lang="en-US" smtClean="0"/>
              <a:t>job wizard displays all visible steps in order declared</a:t>
            </a:r>
          </a:p>
          <a:p>
            <a:pPr lvl="2"/>
            <a:r>
              <a:rPr lang="en-US" smtClean="0"/>
              <a:t>Dependent steps are always in top box</a:t>
            </a:r>
          </a:p>
          <a:p>
            <a:pPr lvl="2"/>
            <a:r>
              <a:rPr lang="en-US" smtClean="0"/>
              <a:t>Independent steps are always in bottom box</a:t>
            </a:r>
          </a:p>
        </p:txBody>
      </p:sp>
      <p:sp>
        <p:nvSpPr>
          <p:cNvPr id="32773" name="Line 6"/>
          <p:cNvSpPr>
            <a:spLocks noChangeShapeType="1"/>
          </p:cNvSpPr>
          <p:nvPr/>
        </p:nvSpPr>
        <p:spPr bwMode="auto">
          <a:xfrm>
            <a:off x="5311775" y="1158875"/>
            <a:ext cx="0" cy="2859088"/>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2774" name="Line 12"/>
          <p:cNvSpPr>
            <a:spLocks noChangeShapeType="1"/>
          </p:cNvSpPr>
          <p:nvPr/>
        </p:nvSpPr>
        <p:spPr bwMode="auto">
          <a:xfrm>
            <a:off x="7431088" y="1781175"/>
            <a:ext cx="28575" cy="2619375"/>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22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900" y="918332"/>
            <a:ext cx="4737988" cy="327089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2253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3910" y="893576"/>
            <a:ext cx="1439271" cy="363494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t>Independent job wizard steps</a:t>
            </a:r>
          </a:p>
        </p:txBody>
      </p:sp>
      <p:sp>
        <p:nvSpPr>
          <p:cNvPr id="33795" name="Rectangle 3"/>
          <p:cNvSpPr>
            <a:spLocks noGrp="1" noChangeArrowheads="1"/>
          </p:cNvSpPr>
          <p:nvPr>
            <p:ph idx="1"/>
          </p:nvPr>
        </p:nvSpPr>
        <p:spPr>
          <a:xfrm>
            <a:off x="3205163" y="4325938"/>
            <a:ext cx="5667375" cy="1782762"/>
          </a:xfrm>
        </p:spPr>
        <p:txBody>
          <a:bodyPr/>
          <a:lstStyle/>
          <a:p>
            <a:pPr>
              <a:buFont typeface="Arial" charset="0"/>
              <a:buChar char="•"/>
            </a:pPr>
            <a:r>
              <a:rPr lang="en-US" smtClean="0"/>
              <a:t>To make a step independent, set its independent attribute to true</a:t>
            </a:r>
          </a:p>
          <a:p>
            <a:pPr>
              <a:buFont typeface="Arial" charset="0"/>
              <a:buChar char="•"/>
            </a:pPr>
            <a:r>
              <a:rPr lang="en-US" smtClean="0"/>
              <a:t>The independent steps’ title and title icon are set in the job wizard</a:t>
            </a:r>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75" y="762000"/>
            <a:ext cx="2438400" cy="51149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2355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9037" y="761999"/>
            <a:ext cx="5005864" cy="10953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2355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36081" y="2390148"/>
            <a:ext cx="1533525" cy="16668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3796" name="AutoShape 16"/>
          <p:cNvSpPr>
            <a:spLocks/>
          </p:cNvSpPr>
          <p:nvPr/>
        </p:nvSpPr>
        <p:spPr bwMode="auto">
          <a:xfrm>
            <a:off x="4582726" y="2663199"/>
            <a:ext cx="360362" cy="1476375"/>
          </a:xfrm>
          <a:prstGeom prst="rightBrace">
            <a:avLst>
              <a:gd name="adj1" fmla="val 34141"/>
              <a:gd name="adj2" fmla="val 50000"/>
            </a:avLst>
          </a:prstGeom>
          <a:noFill/>
          <a:ln w="19050">
            <a:solidFill>
              <a:srgbClr val="D3394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3797" name="Text Box 17"/>
          <p:cNvSpPr txBox="1">
            <a:spLocks noChangeArrowheads="1"/>
          </p:cNvSpPr>
          <p:nvPr/>
        </p:nvSpPr>
        <p:spPr bwMode="auto">
          <a:xfrm>
            <a:off x="4943088" y="2712151"/>
            <a:ext cx="34512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dirty="0">
                <a:solidFill>
                  <a:srgbClr val="D33941"/>
                </a:solidFill>
              </a:rPr>
              <a:t>Independent steps appear in the bottom box</a:t>
            </a:r>
          </a:p>
        </p:txBody>
      </p:sp>
      <p:sp>
        <p:nvSpPr>
          <p:cNvPr id="33799" name="Line 20"/>
          <p:cNvSpPr>
            <a:spLocks noChangeShapeType="1"/>
          </p:cNvSpPr>
          <p:nvPr/>
        </p:nvSpPr>
        <p:spPr bwMode="auto">
          <a:xfrm>
            <a:off x="2147777" y="2179637"/>
            <a:ext cx="925032" cy="604838"/>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33803" name="AutoShape 9"/>
          <p:cNvSpPr>
            <a:spLocks noChangeArrowheads="1"/>
          </p:cNvSpPr>
          <p:nvPr/>
        </p:nvSpPr>
        <p:spPr bwMode="auto">
          <a:xfrm>
            <a:off x="2936081" y="2385386"/>
            <a:ext cx="1585913" cy="277813"/>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3801" name="Line 25"/>
          <p:cNvSpPr>
            <a:spLocks noChangeShapeType="1"/>
          </p:cNvSpPr>
          <p:nvPr/>
        </p:nvSpPr>
        <p:spPr bwMode="auto">
          <a:xfrm flipH="1">
            <a:off x="3444948" y="1585911"/>
            <a:ext cx="494432" cy="893764"/>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noFill/>
        </p:spPr>
        <p:txBody>
          <a:bodyPr/>
          <a:lstStyle/>
          <a:p>
            <a:pPr eaLnBrk="1" hangingPunct="1"/>
            <a:r>
              <a:rPr lang="en-US" smtClean="0"/>
              <a:t>Lesson objectives review</a:t>
            </a:r>
          </a:p>
        </p:txBody>
      </p:sp>
      <p:sp>
        <p:nvSpPr>
          <p:cNvPr id="34819" name="Rectangle 3"/>
          <p:cNvSpPr>
            <a:spLocks noGrp="1" noChangeArrowheads="1"/>
          </p:cNvSpPr>
          <p:nvPr>
            <p:ph idx="1"/>
          </p:nvPr>
        </p:nvSpPr>
        <p:spPr/>
        <p:txBody>
          <a:bodyPr/>
          <a:lstStyle/>
          <a:p>
            <a:pPr>
              <a:buFont typeface="Wingdings 3" pitchFamily="18" charset="2"/>
              <a:buNone/>
            </a:pPr>
            <a:r>
              <a:rPr lang="en-US" smtClean="0"/>
              <a:t>You should now be able to:</a:t>
            </a:r>
          </a:p>
          <a:p>
            <a:pPr lvl="1" eaLnBrk="1" hangingPunct="1"/>
            <a:r>
              <a:rPr lang="en-US" smtClean="0"/>
              <a:t>Describe the architecture of a job wizard</a:t>
            </a:r>
          </a:p>
          <a:p>
            <a:pPr lvl="1" eaLnBrk="1" hangingPunct="1"/>
            <a:r>
              <a:rPr lang="en-US" smtClean="0"/>
              <a:t>Configure existing job wizards</a:t>
            </a:r>
          </a:p>
          <a:p>
            <a:pPr lvl="1" eaLnBrk="1" hangingPunct="1"/>
            <a:r>
              <a:rPr lang="en-US" smtClean="0"/>
              <a:t>Create and modify job wizard steps</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p:spPr>
        <p:txBody>
          <a:bodyPr/>
          <a:lstStyle/>
          <a:p>
            <a:pPr eaLnBrk="1" hangingPunct="1"/>
            <a:r>
              <a:rPr lang="en-US" smtClean="0"/>
              <a:t>Review questions</a:t>
            </a:r>
          </a:p>
        </p:txBody>
      </p:sp>
      <p:sp>
        <p:nvSpPr>
          <p:cNvPr id="35843" name="Rectangle 3"/>
          <p:cNvSpPr>
            <a:spLocks noGrp="1" noChangeArrowheads="1"/>
          </p:cNvSpPr>
          <p:nvPr>
            <p:ph idx="1"/>
          </p:nvPr>
        </p:nvSpPr>
        <p:spPr/>
        <p:txBody>
          <a:bodyPr/>
          <a:lstStyle/>
          <a:p>
            <a:pPr marL="457200" indent="-457200">
              <a:buFont typeface="Webdings" pitchFamily="18" charset="2"/>
              <a:buAutoNum type="arabicPeriod"/>
            </a:pPr>
            <a:r>
              <a:rPr lang="en-US" smtClean="0"/>
              <a:t>Name three things that are true of a job wizard that are not true of a location group.</a:t>
            </a:r>
          </a:p>
          <a:p>
            <a:pPr marL="457200" indent="-457200">
              <a:buFont typeface="Webdings" pitchFamily="18" charset="2"/>
              <a:buAutoNum type="arabicPeriod"/>
            </a:pPr>
            <a:r>
              <a:rPr lang="en-US" smtClean="0"/>
              <a:t>Why would you want to put job wizard steps into a step group? A step set?</a:t>
            </a:r>
          </a:p>
          <a:p>
            <a:pPr marL="457200" indent="-457200">
              <a:buFont typeface="Webdings" pitchFamily="18" charset="2"/>
              <a:buAutoNum type="arabicPeriod"/>
            </a:pPr>
            <a:r>
              <a:rPr lang="en-US" smtClean="0"/>
              <a:t>What attribute controls the order of appearance of job wizard steps in the user interface?</a:t>
            </a:r>
          </a:p>
          <a:p>
            <a:pPr marL="457200" indent="-457200">
              <a:buFont typeface="Webdings" pitchFamily="18" charset="2"/>
              <a:buAutoNum type="arabicPeriod"/>
            </a:pPr>
            <a:r>
              <a:rPr lang="en-US" smtClean="0"/>
              <a:t>How does a step behave differently if you set its independent attribute to true?</a:t>
            </a:r>
          </a:p>
          <a:p>
            <a:pPr marL="457200" indent="-457200">
              <a:buFont typeface="Webdings" pitchFamily="18" charset="2"/>
              <a:buAutoNum type="arabicPeriod"/>
            </a:pPr>
            <a:r>
              <a:rPr lang="en-US" smtClean="0"/>
              <a:t>What is a job wizard's entry point? What other elements of the user interface reference a job wizard's entry point?</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Notices</a:t>
            </a:r>
          </a:p>
        </p:txBody>
      </p:sp>
      <p:sp>
        <p:nvSpPr>
          <p:cNvPr id="23555" name="Rectangle 3"/>
          <p:cNvSpPr>
            <a:spLocks noGrp="1" noChangeArrowheads="1"/>
          </p:cNvSpPr>
          <p:nvPr>
            <p:ph type="body" idx="1"/>
          </p:nvPr>
        </p:nvSpPr>
        <p:spPr/>
        <p:txBody>
          <a:bodyPr/>
          <a:lstStyle/>
          <a:p>
            <a:pPr marL="0" indent="0">
              <a:buFont typeface="Wingdings 3" pitchFamily="18" charset="2"/>
              <a:buNone/>
            </a:pPr>
            <a:r>
              <a:rPr lang="en-US" sz="1600" b="1" smtClean="0"/>
              <a:t>Copyright © 2001-2013 Guidewire Software, Inc. All rights reserved.</a:t>
            </a:r>
          </a:p>
          <a:p>
            <a:pPr marL="0" indent="0">
              <a:buFont typeface="Arial" charset="0"/>
              <a:buNone/>
            </a:pPr>
            <a:r>
              <a:rPr lang="en-US" sz="1600" smtClean="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ExampleCenter, Gosu, Deliver Insurance Your Way, and the Guidewire logo are trademarks, service marks, or registered trademarks of Guidewire Software, Inc. in the United States and/or other countries.</a:t>
            </a:r>
          </a:p>
          <a:p>
            <a:pPr marL="0" indent="0">
              <a:buFont typeface="Wingdings 3" pitchFamily="18" charset="2"/>
              <a:buNone/>
            </a:pPr>
            <a:r>
              <a:rPr lang="en-US" sz="1600" smtClean="0"/>
              <a:t>This material is Guidewire proprietary and confidential. The contents of this material, including product architecture details and APIs, are considered confidential and are fully protected by customer licensing confidentiality agreements and signed Non-Disclosure Agreements (NDAs).</a:t>
            </a:r>
          </a:p>
          <a:p>
            <a:pPr marL="0" indent="0">
              <a:buFont typeface="Wingdings 3" pitchFamily="18" charset="2"/>
              <a:buNone/>
            </a:pPr>
            <a:r>
              <a:rPr lang="en-US" sz="1600" smtClean="0"/>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lvl="2" indent="0">
              <a:spcBef>
                <a:spcPct val="40000"/>
              </a:spcBef>
              <a:buSzTx/>
              <a:buFont typeface="Wingdings 2" pitchFamily="18" charset="2"/>
              <a:buNone/>
            </a:pPr>
            <a:r>
              <a:rPr lang="en-US" sz="1600" smtClean="0"/>
              <a:t>Guidewire products are protected by one or more United States patents.</a:t>
            </a:r>
          </a:p>
        </p:txBody>
      </p:sp>
    </p:spTree>
    <p:extLst>
      <p:ext uri="{BB962C8B-B14F-4D97-AF65-F5344CB8AC3E}">
        <p14:creationId xmlns:p14="http://schemas.microsoft.com/office/powerpoint/2010/main" val="135525277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title"/>
          </p:nvPr>
        </p:nvSpPr>
        <p:spPr>
          <a:noFill/>
        </p:spPr>
        <p:txBody>
          <a:bodyPr/>
          <a:lstStyle/>
          <a:p>
            <a:pPr eaLnBrk="1" hangingPunct="1"/>
            <a:r>
              <a:rPr lang="en-US" smtClean="0"/>
              <a:t>Job wizards</a:t>
            </a:r>
          </a:p>
        </p:txBody>
      </p:sp>
      <p:sp>
        <p:nvSpPr>
          <p:cNvPr id="6147" name="Rectangle 4"/>
          <p:cNvSpPr>
            <a:spLocks noGrp="1" noChangeArrowheads="1"/>
          </p:cNvSpPr>
          <p:nvPr>
            <p:ph idx="1"/>
          </p:nvPr>
        </p:nvSpPr>
        <p:spPr>
          <a:xfrm>
            <a:off x="558800" y="787400"/>
            <a:ext cx="8159750" cy="730250"/>
          </a:xfrm>
        </p:spPr>
        <p:txBody>
          <a:bodyPr/>
          <a:lstStyle/>
          <a:p>
            <a:pPr>
              <a:buFont typeface="Arial" charset="0"/>
              <a:buChar char="•"/>
            </a:pPr>
            <a:r>
              <a:rPr lang="en-US" smtClean="0"/>
              <a:t>A</a:t>
            </a:r>
            <a:r>
              <a:rPr lang="en-US" b="1" smtClean="0"/>
              <a:t> job wizard </a:t>
            </a:r>
            <a:r>
              <a:rPr lang="en-US" smtClean="0"/>
              <a:t>is a</a:t>
            </a:r>
            <a:r>
              <a:rPr lang="en-US" b="1" smtClean="0"/>
              <a:t> </a:t>
            </a:r>
            <a:r>
              <a:rPr lang="en-US" smtClean="0"/>
              <a:t>location with one or more screens, in which only one screen is active at a time</a:t>
            </a:r>
          </a:p>
        </p:txBody>
      </p:sp>
      <p:grpSp>
        <p:nvGrpSpPr>
          <p:cNvPr id="6148" name="Group 44"/>
          <p:cNvGrpSpPr>
            <a:grpSpLocks/>
          </p:cNvGrpSpPr>
          <p:nvPr/>
        </p:nvGrpSpPr>
        <p:grpSpPr bwMode="auto">
          <a:xfrm>
            <a:off x="7783513" y="179388"/>
            <a:ext cx="819150" cy="596900"/>
            <a:chOff x="3955" y="2986"/>
            <a:chExt cx="1475" cy="1074"/>
          </a:xfrm>
        </p:grpSpPr>
        <p:sp>
          <p:nvSpPr>
            <p:cNvPr id="6152" name="Rectangle 45"/>
            <p:cNvSpPr>
              <a:spLocks noChangeArrowheads="1"/>
            </p:cNvSpPr>
            <p:nvPr/>
          </p:nvSpPr>
          <p:spPr bwMode="auto">
            <a:xfrm>
              <a:off x="3955" y="2986"/>
              <a:ext cx="1475" cy="1074"/>
            </a:xfrm>
            <a:prstGeom prst="rect">
              <a:avLst/>
            </a:prstGeom>
            <a:solidFill>
              <a:schemeClr val="tx1"/>
            </a:solidFill>
            <a:ln w="19050" algn="ctr">
              <a:solidFill>
                <a:schemeClr val="bg1"/>
              </a:solidFill>
              <a:miter lim="800000"/>
              <a:headEnd/>
              <a:tailEnd/>
            </a:ln>
          </p:spPr>
          <p:txBody>
            <a:bodyPr wrap="none" lIns="0" tIns="0" rIns="0" bIns="0" anchor="ctr">
              <a:spAutoFit/>
            </a:bodyPr>
            <a:lstStyle/>
            <a:p>
              <a:endParaRPr lang="en-US"/>
            </a:p>
          </p:txBody>
        </p:sp>
        <p:grpSp>
          <p:nvGrpSpPr>
            <p:cNvPr id="6153" name="Group 46"/>
            <p:cNvGrpSpPr>
              <a:grpSpLocks/>
            </p:cNvGrpSpPr>
            <p:nvPr/>
          </p:nvGrpSpPr>
          <p:grpSpPr bwMode="auto">
            <a:xfrm>
              <a:off x="4765" y="3473"/>
              <a:ext cx="584" cy="539"/>
              <a:chOff x="2371" y="1333"/>
              <a:chExt cx="1641" cy="1516"/>
            </a:xfrm>
          </p:grpSpPr>
          <p:sp>
            <p:nvSpPr>
              <p:cNvPr id="6181" name="Freeform 47"/>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82" name="Rectangle 48"/>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183" name="Freeform 49"/>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84" name="Freeform 50"/>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85" name="Freeform 51"/>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86" name="Freeform 52"/>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87" name="Freeform 53"/>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88" name="Freeform 54"/>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89" name="Freeform 55"/>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90" name="Freeform 56"/>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6154" name="Group 57"/>
            <p:cNvGrpSpPr>
              <a:grpSpLocks/>
            </p:cNvGrpSpPr>
            <p:nvPr/>
          </p:nvGrpSpPr>
          <p:grpSpPr bwMode="auto">
            <a:xfrm>
              <a:off x="4535" y="3258"/>
              <a:ext cx="584" cy="539"/>
              <a:chOff x="2371" y="1333"/>
              <a:chExt cx="1641" cy="1516"/>
            </a:xfrm>
          </p:grpSpPr>
          <p:sp>
            <p:nvSpPr>
              <p:cNvPr id="6171" name="Freeform 58"/>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72" name="Rectangle 59"/>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173" name="Freeform 60"/>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74" name="Freeform 61"/>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75" name="Freeform 62"/>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76" name="Freeform 63"/>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77" name="Freeform 64"/>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78" name="Freeform 65"/>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79" name="Freeform 66"/>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80" name="Freeform 67"/>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6155" name="Group 68"/>
            <p:cNvGrpSpPr>
              <a:grpSpLocks/>
            </p:cNvGrpSpPr>
            <p:nvPr/>
          </p:nvGrpSpPr>
          <p:grpSpPr bwMode="auto">
            <a:xfrm>
              <a:off x="4304" y="3041"/>
              <a:ext cx="584" cy="539"/>
              <a:chOff x="2371" y="1333"/>
              <a:chExt cx="1641" cy="1516"/>
            </a:xfrm>
          </p:grpSpPr>
          <p:sp>
            <p:nvSpPr>
              <p:cNvPr id="6161" name="Freeform 69"/>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62" name="Rectangle 70"/>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163" name="Freeform 71"/>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64" name="Freeform 72"/>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65" name="Freeform 73"/>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66" name="Freeform 74"/>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67" name="Freeform 75"/>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68" name="Freeform 76"/>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69" name="Freeform 77"/>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70" name="Freeform 78"/>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6156" name="Rectangle 79"/>
            <p:cNvSpPr>
              <a:spLocks noChangeArrowheads="1"/>
            </p:cNvSpPr>
            <p:nvPr/>
          </p:nvSpPr>
          <p:spPr bwMode="auto">
            <a:xfrm>
              <a:off x="4059" y="3084"/>
              <a:ext cx="75" cy="869"/>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6157" name="Oval 80"/>
            <p:cNvSpPr>
              <a:spLocks noChangeArrowheads="1"/>
            </p:cNvSpPr>
            <p:nvPr/>
          </p:nvSpPr>
          <p:spPr bwMode="auto">
            <a:xfrm>
              <a:off x="3992" y="3167"/>
              <a:ext cx="210" cy="210"/>
            </a:xfrm>
            <a:prstGeom prst="ellipse">
              <a:avLst/>
            </a:prstGeom>
            <a:solidFill>
              <a:srgbClr val="33CC33"/>
            </a:solidFill>
            <a:ln w="12700" algn="ctr">
              <a:solidFill>
                <a:schemeClr val="bg1"/>
              </a:solidFill>
              <a:round/>
              <a:headEnd/>
              <a:tailEnd/>
            </a:ln>
          </p:spPr>
          <p:txBody>
            <a:bodyPr wrap="none" lIns="0" tIns="0" rIns="0" bIns="0" anchor="ctr">
              <a:spAutoFit/>
            </a:bodyPr>
            <a:lstStyle/>
            <a:p>
              <a:endParaRPr lang="en-US"/>
            </a:p>
          </p:txBody>
        </p:sp>
        <p:sp>
          <p:nvSpPr>
            <p:cNvPr id="6158" name="Text Box 81"/>
            <p:cNvSpPr txBox="1">
              <a:spLocks noChangeArrowheads="1"/>
            </p:cNvSpPr>
            <p:nvPr/>
          </p:nvSpPr>
          <p:spPr bwMode="auto">
            <a:xfrm>
              <a:off x="4661" y="3155"/>
              <a:ext cx="209"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000">
                  <a:solidFill>
                    <a:schemeClr val="bg1"/>
                  </a:solidFill>
                </a:rPr>
                <a:t>1</a:t>
              </a:r>
            </a:p>
          </p:txBody>
        </p:sp>
        <p:sp>
          <p:nvSpPr>
            <p:cNvPr id="6159" name="Text Box 82"/>
            <p:cNvSpPr txBox="1">
              <a:spLocks noChangeArrowheads="1"/>
            </p:cNvSpPr>
            <p:nvPr/>
          </p:nvSpPr>
          <p:spPr bwMode="auto">
            <a:xfrm>
              <a:off x="4873" y="3389"/>
              <a:ext cx="208"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000">
                  <a:solidFill>
                    <a:schemeClr val="bg1"/>
                  </a:solidFill>
                </a:rPr>
                <a:t>2</a:t>
              </a:r>
            </a:p>
          </p:txBody>
        </p:sp>
        <p:sp>
          <p:nvSpPr>
            <p:cNvPr id="6160" name="Text Box 83"/>
            <p:cNvSpPr txBox="1">
              <a:spLocks noChangeArrowheads="1"/>
            </p:cNvSpPr>
            <p:nvPr/>
          </p:nvSpPr>
          <p:spPr bwMode="auto">
            <a:xfrm>
              <a:off x="5144" y="3589"/>
              <a:ext cx="206"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000">
                  <a:solidFill>
                    <a:schemeClr val="bg1"/>
                  </a:solidFill>
                </a:rPr>
                <a:t>3</a:t>
              </a:r>
            </a:p>
          </p:txBody>
        </p:sp>
      </p:gr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8317" y="1584435"/>
            <a:ext cx="7060271" cy="4794140"/>
          </a:xfrm>
          <a:prstGeom prst="rect">
            <a:avLst/>
          </a:prstGeom>
          <a:noFill/>
          <a:ln w="9525">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sp>
        <p:nvSpPr>
          <p:cNvPr id="6151" name="Text Box 84"/>
          <p:cNvSpPr txBox="1">
            <a:spLocks noChangeArrowheads="1"/>
          </p:cNvSpPr>
          <p:nvPr/>
        </p:nvSpPr>
        <p:spPr bwMode="auto">
          <a:xfrm>
            <a:off x="5584222" y="2264071"/>
            <a:ext cx="2298700" cy="304800"/>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D33941"/>
                </a:solidFill>
              </a:rPr>
              <a:t>Submission wizard</a:t>
            </a:r>
          </a:p>
        </p:txBody>
      </p:sp>
      <p:sp>
        <p:nvSpPr>
          <p:cNvPr id="6150" name="Rectangle 47"/>
          <p:cNvSpPr>
            <a:spLocks noChangeArrowheads="1"/>
          </p:cNvSpPr>
          <p:nvPr/>
        </p:nvSpPr>
        <p:spPr bwMode="auto">
          <a:xfrm>
            <a:off x="1048317" y="2264071"/>
            <a:ext cx="7086158" cy="3807120"/>
          </a:xfrm>
          <a:prstGeom prst="rect">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endParaRPr 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p:spPr>
        <p:txBody>
          <a:bodyPr/>
          <a:lstStyle/>
          <a:p>
            <a:pPr eaLnBrk="1" hangingPunct="1"/>
            <a:r>
              <a:rPr lang="en-US" smtClean="0"/>
              <a:t>Job wizards in the base application</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745" y="803275"/>
            <a:ext cx="7732713" cy="4752975"/>
          </a:xfrm>
          <a:prstGeom prst="rect">
            <a:avLst/>
          </a:prstGeom>
          <a:noFill/>
          <a:ln w="9525">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1588" y="1979034"/>
            <a:ext cx="7294945" cy="4321470"/>
          </a:xfrm>
          <a:prstGeom prst="rect">
            <a:avLst/>
          </a:prstGeom>
          <a:noFill/>
          <a:ln w="9525">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sp>
        <p:nvSpPr>
          <p:cNvPr id="7171" name="Text Box 6"/>
          <p:cNvSpPr txBox="1">
            <a:spLocks noChangeArrowheads="1"/>
          </p:cNvSpPr>
          <p:nvPr/>
        </p:nvSpPr>
        <p:spPr bwMode="auto">
          <a:xfrm>
            <a:off x="4633927" y="2429836"/>
            <a:ext cx="242609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dirty="0" err="1" smtClean="0">
                <a:solidFill>
                  <a:srgbClr val="D33941"/>
                </a:solidFill>
              </a:rPr>
              <a:t>RenewalWizard</a:t>
            </a:r>
            <a:endParaRPr lang="en-US" dirty="0">
              <a:solidFill>
                <a:srgbClr val="D33941"/>
              </a:solidFill>
            </a:endParaRPr>
          </a:p>
        </p:txBody>
      </p:sp>
      <p:sp>
        <p:nvSpPr>
          <p:cNvPr id="7172" name="Text Box 5"/>
          <p:cNvSpPr txBox="1">
            <a:spLocks noChangeArrowheads="1"/>
          </p:cNvSpPr>
          <p:nvPr/>
        </p:nvSpPr>
        <p:spPr bwMode="auto">
          <a:xfrm>
            <a:off x="3452632" y="1210047"/>
            <a:ext cx="31076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dirty="0" err="1" smtClean="0">
                <a:solidFill>
                  <a:srgbClr val="D33941"/>
                </a:solidFill>
              </a:rPr>
              <a:t>SubmissionWizard</a:t>
            </a:r>
            <a:endParaRPr lang="en-US" dirty="0">
              <a:solidFill>
                <a:srgbClr val="D33941"/>
              </a:solidFill>
            </a:endParaRPr>
          </a:p>
        </p:txBody>
      </p:sp>
      <p:grpSp>
        <p:nvGrpSpPr>
          <p:cNvPr id="7173" name="Group 151"/>
          <p:cNvGrpSpPr>
            <a:grpSpLocks/>
          </p:cNvGrpSpPr>
          <p:nvPr/>
        </p:nvGrpSpPr>
        <p:grpSpPr bwMode="auto">
          <a:xfrm>
            <a:off x="1760062" y="5400431"/>
            <a:ext cx="819150" cy="596900"/>
            <a:chOff x="3955" y="2986"/>
            <a:chExt cx="1475" cy="1074"/>
          </a:xfrm>
        </p:grpSpPr>
        <p:sp>
          <p:nvSpPr>
            <p:cNvPr id="7218" name="Rectangle 152"/>
            <p:cNvSpPr>
              <a:spLocks noChangeArrowheads="1"/>
            </p:cNvSpPr>
            <p:nvPr/>
          </p:nvSpPr>
          <p:spPr bwMode="auto">
            <a:xfrm>
              <a:off x="3955" y="2986"/>
              <a:ext cx="1475" cy="1074"/>
            </a:xfrm>
            <a:prstGeom prst="rect">
              <a:avLst/>
            </a:prstGeom>
            <a:solidFill>
              <a:schemeClr val="tx1"/>
            </a:solidFill>
            <a:ln w="19050" algn="ctr">
              <a:solidFill>
                <a:schemeClr val="bg1"/>
              </a:solidFill>
              <a:miter lim="800000"/>
              <a:headEnd/>
              <a:tailEnd/>
            </a:ln>
          </p:spPr>
          <p:txBody>
            <a:bodyPr wrap="none" lIns="0" tIns="0" rIns="0" bIns="0" anchor="ctr">
              <a:spAutoFit/>
            </a:bodyPr>
            <a:lstStyle/>
            <a:p>
              <a:endParaRPr lang="en-US"/>
            </a:p>
          </p:txBody>
        </p:sp>
        <p:grpSp>
          <p:nvGrpSpPr>
            <p:cNvPr id="7219" name="Group 153"/>
            <p:cNvGrpSpPr>
              <a:grpSpLocks/>
            </p:cNvGrpSpPr>
            <p:nvPr/>
          </p:nvGrpSpPr>
          <p:grpSpPr bwMode="auto">
            <a:xfrm>
              <a:off x="4765" y="3473"/>
              <a:ext cx="584" cy="539"/>
              <a:chOff x="2371" y="1333"/>
              <a:chExt cx="1641" cy="1516"/>
            </a:xfrm>
          </p:grpSpPr>
          <p:sp>
            <p:nvSpPr>
              <p:cNvPr id="7247" name="Freeform 154"/>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48" name="Rectangle 155"/>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249" name="Freeform 156"/>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50" name="Freeform 157"/>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51" name="Freeform 158"/>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52" name="Freeform 159"/>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53" name="Freeform 160"/>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54" name="Freeform 161"/>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55" name="Freeform 162"/>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56" name="Freeform 163"/>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7220" name="Group 164"/>
            <p:cNvGrpSpPr>
              <a:grpSpLocks/>
            </p:cNvGrpSpPr>
            <p:nvPr/>
          </p:nvGrpSpPr>
          <p:grpSpPr bwMode="auto">
            <a:xfrm>
              <a:off x="4535" y="3258"/>
              <a:ext cx="584" cy="539"/>
              <a:chOff x="2371" y="1333"/>
              <a:chExt cx="1641" cy="1516"/>
            </a:xfrm>
          </p:grpSpPr>
          <p:sp>
            <p:nvSpPr>
              <p:cNvPr id="7237" name="Freeform 165"/>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38" name="Rectangle 166"/>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239" name="Freeform 167"/>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40" name="Freeform 168"/>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41" name="Freeform 169"/>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42" name="Freeform 170"/>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43" name="Freeform 171"/>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44" name="Freeform 172"/>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45" name="Freeform 173"/>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46" name="Freeform 174"/>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7221" name="Group 175"/>
            <p:cNvGrpSpPr>
              <a:grpSpLocks/>
            </p:cNvGrpSpPr>
            <p:nvPr/>
          </p:nvGrpSpPr>
          <p:grpSpPr bwMode="auto">
            <a:xfrm>
              <a:off x="4304" y="3041"/>
              <a:ext cx="584" cy="539"/>
              <a:chOff x="2371" y="1333"/>
              <a:chExt cx="1641" cy="1516"/>
            </a:xfrm>
          </p:grpSpPr>
          <p:sp>
            <p:nvSpPr>
              <p:cNvPr id="7227" name="Freeform 176"/>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28" name="Rectangle 177"/>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229" name="Freeform 178"/>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30" name="Freeform 179"/>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31" name="Freeform 180"/>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32" name="Freeform 181"/>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33" name="Freeform 182"/>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34" name="Freeform 183"/>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35" name="Freeform 184"/>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36" name="Freeform 185"/>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7222" name="Rectangle 186"/>
            <p:cNvSpPr>
              <a:spLocks noChangeArrowheads="1"/>
            </p:cNvSpPr>
            <p:nvPr/>
          </p:nvSpPr>
          <p:spPr bwMode="auto">
            <a:xfrm>
              <a:off x="4059" y="3084"/>
              <a:ext cx="75" cy="869"/>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7223" name="Oval 187"/>
            <p:cNvSpPr>
              <a:spLocks noChangeArrowheads="1"/>
            </p:cNvSpPr>
            <p:nvPr/>
          </p:nvSpPr>
          <p:spPr bwMode="auto">
            <a:xfrm>
              <a:off x="3992" y="3167"/>
              <a:ext cx="210" cy="210"/>
            </a:xfrm>
            <a:prstGeom prst="ellipse">
              <a:avLst/>
            </a:prstGeom>
            <a:solidFill>
              <a:srgbClr val="33CC33"/>
            </a:solidFill>
            <a:ln w="12700" algn="ctr">
              <a:solidFill>
                <a:schemeClr val="bg1"/>
              </a:solidFill>
              <a:round/>
              <a:headEnd/>
              <a:tailEnd/>
            </a:ln>
          </p:spPr>
          <p:txBody>
            <a:bodyPr wrap="none" lIns="0" tIns="0" rIns="0" bIns="0" anchor="ctr">
              <a:spAutoFit/>
            </a:bodyPr>
            <a:lstStyle/>
            <a:p>
              <a:endParaRPr lang="en-US"/>
            </a:p>
          </p:txBody>
        </p:sp>
        <p:sp>
          <p:nvSpPr>
            <p:cNvPr id="7224" name="Text Box 188"/>
            <p:cNvSpPr txBox="1">
              <a:spLocks noChangeArrowheads="1"/>
            </p:cNvSpPr>
            <p:nvPr/>
          </p:nvSpPr>
          <p:spPr bwMode="auto">
            <a:xfrm>
              <a:off x="4661" y="3155"/>
              <a:ext cx="209"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000">
                  <a:solidFill>
                    <a:schemeClr val="bg1"/>
                  </a:solidFill>
                </a:rPr>
                <a:t>1</a:t>
              </a:r>
            </a:p>
          </p:txBody>
        </p:sp>
        <p:sp>
          <p:nvSpPr>
            <p:cNvPr id="7225" name="Text Box 189"/>
            <p:cNvSpPr txBox="1">
              <a:spLocks noChangeArrowheads="1"/>
            </p:cNvSpPr>
            <p:nvPr/>
          </p:nvSpPr>
          <p:spPr bwMode="auto">
            <a:xfrm>
              <a:off x="4873" y="3389"/>
              <a:ext cx="208"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000">
                  <a:solidFill>
                    <a:schemeClr val="bg1"/>
                  </a:solidFill>
                </a:rPr>
                <a:t>2</a:t>
              </a:r>
            </a:p>
          </p:txBody>
        </p:sp>
        <p:sp>
          <p:nvSpPr>
            <p:cNvPr id="7226" name="Text Box 190"/>
            <p:cNvSpPr txBox="1">
              <a:spLocks noChangeArrowheads="1"/>
            </p:cNvSpPr>
            <p:nvPr/>
          </p:nvSpPr>
          <p:spPr bwMode="auto">
            <a:xfrm>
              <a:off x="5144" y="3589"/>
              <a:ext cx="206"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000">
                  <a:solidFill>
                    <a:schemeClr val="bg1"/>
                  </a:solidFill>
                </a:rPr>
                <a:t>3</a:t>
              </a:r>
            </a:p>
          </p:txBody>
        </p:sp>
      </p:grpSp>
      <p:grpSp>
        <p:nvGrpSpPr>
          <p:cNvPr id="7174" name="Group 191"/>
          <p:cNvGrpSpPr>
            <a:grpSpLocks/>
          </p:cNvGrpSpPr>
          <p:nvPr/>
        </p:nvGrpSpPr>
        <p:grpSpPr bwMode="auto">
          <a:xfrm>
            <a:off x="520969" y="4633910"/>
            <a:ext cx="819150" cy="596900"/>
            <a:chOff x="3955" y="2986"/>
            <a:chExt cx="1475" cy="1074"/>
          </a:xfrm>
        </p:grpSpPr>
        <p:sp>
          <p:nvSpPr>
            <p:cNvPr id="7179" name="Rectangle 192"/>
            <p:cNvSpPr>
              <a:spLocks noChangeArrowheads="1"/>
            </p:cNvSpPr>
            <p:nvPr/>
          </p:nvSpPr>
          <p:spPr bwMode="auto">
            <a:xfrm>
              <a:off x="3955" y="2986"/>
              <a:ext cx="1475" cy="1074"/>
            </a:xfrm>
            <a:prstGeom prst="rect">
              <a:avLst/>
            </a:prstGeom>
            <a:solidFill>
              <a:schemeClr val="tx1"/>
            </a:solidFill>
            <a:ln w="19050" algn="ctr">
              <a:solidFill>
                <a:schemeClr val="bg1"/>
              </a:solidFill>
              <a:miter lim="800000"/>
              <a:headEnd/>
              <a:tailEnd/>
            </a:ln>
          </p:spPr>
          <p:txBody>
            <a:bodyPr wrap="none" lIns="0" tIns="0" rIns="0" bIns="0" anchor="ctr">
              <a:spAutoFit/>
            </a:bodyPr>
            <a:lstStyle/>
            <a:p>
              <a:endParaRPr lang="en-US"/>
            </a:p>
          </p:txBody>
        </p:sp>
        <p:grpSp>
          <p:nvGrpSpPr>
            <p:cNvPr id="7180" name="Group 193"/>
            <p:cNvGrpSpPr>
              <a:grpSpLocks/>
            </p:cNvGrpSpPr>
            <p:nvPr/>
          </p:nvGrpSpPr>
          <p:grpSpPr bwMode="auto">
            <a:xfrm>
              <a:off x="4765" y="3473"/>
              <a:ext cx="584" cy="539"/>
              <a:chOff x="2371" y="1333"/>
              <a:chExt cx="1641" cy="1516"/>
            </a:xfrm>
          </p:grpSpPr>
          <p:sp>
            <p:nvSpPr>
              <p:cNvPr id="7208" name="Freeform 194"/>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09" name="Rectangle 195"/>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210" name="Freeform 196"/>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11" name="Freeform 197"/>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12" name="Freeform 198"/>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13" name="Freeform 199"/>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14" name="Freeform 200"/>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15" name="Freeform 201"/>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16" name="Freeform 202"/>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17" name="Freeform 203"/>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7181" name="Group 204"/>
            <p:cNvGrpSpPr>
              <a:grpSpLocks/>
            </p:cNvGrpSpPr>
            <p:nvPr/>
          </p:nvGrpSpPr>
          <p:grpSpPr bwMode="auto">
            <a:xfrm>
              <a:off x="4535" y="3258"/>
              <a:ext cx="584" cy="539"/>
              <a:chOff x="2371" y="1333"/>
              <a:chExt cx="1641" cy="1516"/>
            </a:xfrm>
          </p:grpSpPr>
          <p:sp>
            <p:nvSpPr>
              <p:cNvPr id="7198" name="Freeform 205"/>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99" name="Rectangle 206"/>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200" name="Freeform 207"/>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01" name="Freeform 208"/>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02" name="Freeform 209"/>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03" name="Freeform 210"/>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04" name="Freeform 211"/>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05" name="Freeform 212"/>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06" name="Freeform 213"/>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07" name="Freeform 214"/>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7182" name="Group 215"/>
            <p:cNvGrpSpPr>
              <a:grpSpLocks/>
            </p:cNvGrpSpPr>
            <p:nvPr/>
          </p:nvGrpSpPr>
          <p:grpSpPr bwMode="auto">
            <a:xfrm>
              <a:off x="4304" y="3041"/>
              <a:ext cx="584" cy="539"/>
              <a:chOff x="2371" y="1333"/>
              <a:chExt cx="1641" cy="1516"/>
            </a:xfrm>
          </p:grpSpPr>
          <p:sp>
            <p:nvSpPr>
              <p:cNvPr id="7188" name="Freeform 216"/>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89" name="Rectangle 217"/>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190" name="Freeform 218"/>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91" name="Freeform 219"/>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92" name="Freeform 220"/>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93" name="Freeform 221"/>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94" name="Freeform 222"/>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95" name="Freeform 223"/>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96" name="Freeform 224"/>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97" name="Freeform 225"/>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7183" name="Rectangle 226"/>
            <p:cNvSpPr>
              <a:spLocks noChangeArrowheads="1"/>
            </p:cNvSpPr>
            <p:nvPr/>
          </p:nvSpPr>
          <p:spPr bwMode="auto">
            <a:xfrm>
              <a:off x="4059" y="3084"/>
              <a:ext cx="75" cy="869"/>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7184" name="Oval 227"/>
            <p:cNvSpPr>
              <a:spLocks noChangeArrowheads="1"/>
            </p:cNvSpPr>
            <p:nvPr/>
          </p:nvSpPr>
          <p:spPr bwMode="auto">
            <a:xfrm>
              <a:off x="3992" y="3167"/>
              <a:ext cx="210" cy="210"/>
            </a:xfrm>
            <a:prstGeom prst="ellipse">
              <a:avLst/>
            </a:prstGeom>
            <a:solidFill>
              <a:srgbClr val="33CC33"/>
            </a:solidFill>
            <a:ln w="12700" algn="ctr">
              <a:solidFill>
                <a:schemeClr val="bg1"/>
              </a:solidFill>
              <a:round/>
              <a:headEnd/>
              <a:tailEnd/>
            </a:ln>
          </p:spPr>
          <p:txBody>
            <a:bodyPr wrap="none" lIns="0" tIns="0" rIns="0" bIns="0" anchor="ctr">
              <a:spAutoFit/>
            </a:bodyPr>
            <a:lstStyle/>
            <a:p>
              <a:endParaRPr lang="en-US"/>
            </a:p>
          </p:txBody>
        </p:sp>
        <p:sp>
          <p:nvSpPr>
            <p:cNvPr id="7185" name="Text Box 228"/>
            <p:cNvSpPr txBox="1">
              <a:spLocks noChangeArrowheads="1"/>
            </p:cNvSpPr>
            <p:nvPr/>
          </p:nvSpPr>
          <p:spPr bwMode="auto">
            <a:xfrm>
              <a:off x="4661" y="3155"/>
              <a:ext cx="209"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000">
                  <a:solidFill>
                    <a:schemeClr val="bg1"/>
                  </a:solidFill>
                </a:rPr>
                <a:t>1</a:t>
              </a:r>
            </a:p>
          </p:txBody>
        </p:sp>
        <p:sp>
          <p:nvSpPr>
            <p:cNvPr id="7186" name="Text Box 229"/>
            <p:cNvSpPr txBox="1">
              <a:spLocks noChangeArrowheads="1"/>
            </p:cNvSpPr>
            <p:nvPr/>
          </p:nvSpPr>
          <p:spPr bwMode="auto">
            <a:xfrm>
              <a:off x="4873" y="3389"/>
              <a:ext cx="208"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000">
                  <a:solidFill>
                    <a:schemeClr val="bg1"/>
                  </a:solidFill>
                </a:rPr>
                <a:t>2</a:t>
              </a:r>
            </a:p>
          </p:txBody>
        </p:sp>
        <p:sp>
          <p:nvSpPr>
            <p:cNvPr id="7187" name="Text Box 230"/>
            <p:cNvSpPr txBox="1">
              <a:spLocks noChangeArrowheads="1"/>
            </p:cNvSpPr>
            <p:nvPr/>
          </p:nvSpPr>
          <p:spPr bwMode="auto">
            <a:xfrm>
              <a:off x="5144" y="3589"/>
              <a:ext cx="206"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000">
                  <a:solidFill>
                    <a:schemeClr val="bg1"/>
                  </a:solidFill>
                </a:rPr>
                <a:t>3</a:t>
              </a:r>
            </a:p>
          </p:txBody>
        </p:sp>
      </p:grpSp>
      <p:sp>
        <p:nvSpPr>
          <p:cNvPr id="2" name="Rounded Rectangle 1"/>
          <p:cNvSpPr/>
          <p:nvPr/>
        </p:nvSpPr>
        <p:spPr bwMode="auto">
          <a:xfrm>
            <a:off x="1561588" y="2945532"/>
            <a:ext cx="1240130" cy="46846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 name="Rounded Rectangle 2"/>
          <p:cNvSpPr/>
          <p:nvPr/>
        </p:nvSpPr>
        <p:spPr bwMode="auto">
          <a:xfrm>
            <a:off x="439112" y="1876267"/>
            <a:ext cx="1122476" cy="377835"/>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title"/>
          </p:nvPr>
        </p:nvSpPr>
        <p:spPr>
          <a:noFill/>
        </p:spPr>
        <p:txBody>
          <a:bodyPr/>
          <a:lstStyle/>
          <a:p>
            <a:pPr eaLnBrk="1" hangingPunct="1"/>
            <a:r>
              <a:rPr lang="en-US" smtClean="0"/>
              <a:t>Comparing job wizards and location groups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2405" y="726877"/>
            <a:ext cx="6561728" cy="5597723"/>
          </a:xfrm>
          <a:prstGeom prst="rect">
            <a:avLst/>
          </a:prstGeom>
          <a:noFill/>
          <a:ln w="9525">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sp>
        <p:nvSpPr>
          <p:cNvPr id="8195" name="Text Box 30"/>
          <p:cNvSpPr txBox="1">
            <a:spLocks noChangeArrowheads="1"/>
          </p:cNvSpPr>
          <p:nvPr/>
        </p:nvSpPr>
        <p:spPr bwMode="auto">
          <a:xfrm>
            <a:off x="263525" y="4035425"/>
            <a:ext cx="9286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rgbClr val="D33941"/>
                </a:solidFill>
              </a:rPr>
              <a:t>wizard</a:t>
            </a:r>
          </a:p>
        </p:txBody>
      </p:sp>
      <p:sp>
        <p:nvSpPr>
          <p:cNvPr id="8197" name="Rectangle 19"/>
          <p:cNvSpPr>
            <a:spLocks noChangeArrowheads="1"/>
          </p:cNvSpPr>
          <p:nvPr/>
        </p:nvSpPr>
        <p:spPr bwMode="auto">
          <a:xfrm>
            <a:off x="1315666" y="1013785"/>
            <a:ext cx="6464669" cy="261937"/>
          </a:xfrm>
          <a:prstGeom prst="rect">
            <a:avLst/>
          </a:prstGeom>
          <a:noFill/>
          <a:ln w="19050" algn="ctr">
            <a:solidFill>
              <a:srgbClr val="D33941"/>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8198" name="Text Box 20"/>
          <p:cNvSpPr txBox="1">
            <a:spLocks noChangeArrowheads="1"/>
          </p:cNvSpPr>
          <p:nvPr/>
        </p:nvSpPr>
        <p:spPr bwMode="auto">
          <a:xfrm>
            <a:off x="350838" y="2955925"/>
            <a:ext cx="5492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rgbClr val="3F8E39"/>
                </a:solidFill>
              </a:rPr>
              <a:t>side bar</a:t>
            </a:r>
          </a:p>
        </p:txBody>
      </p:sp>
      <p:sp>
        <p:nvSpPr>
          <p:cNvPr id="8199" name="Text Box 23"/>
          <p:cNvSpPr txBox="1">
            <a:spLocks noChangeArrowheads="1"/>
          </p:cNvSpPr>
          <p:nvPr/>
        </p:nvSpPr>
        <p:spPr bwMode="auto">
          <a:xfrm>
            <a:off x="428625" y="839953"/>
            <a:ext cx="59848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dirty="0">
                <a:solidFill>
                  <a:srgbClr val="D33941"/>
                </a:solidFill>
              </a:rPr>
              <a:t>info bar</a:t>
            </a:r>
          </a:p>
        </p:txBody>
      </p:sp>
      <p:sp>
        <p:nvSpPr>
          <p:cNvPr id="8200" name="Rectangle 15"/>
          <p:cNvSpPr>
            <a:spLocks noChangeArrowheads="1"/>
          </p:cNvSpPr>
          <p:nvPr/>
        </p:nvSpPr>
        <p:spPr bwMode="auto">
          <a:xfrm>
            <a:off x="2706688" y="2168707"/>
            <a:ext cx="5195887" cy="4124325"/>
          </a:xfrm>
          <a:prstGeom prst="rect">
            <a:avLst/>
          </a:prstGeom>
          <a:solidFill>
            <a:schemeClr val="tx1"/>
          </a:solidFill>
          <a:ln w="19050" algn="ctr">
            <a:solidFill>
              <a:srgbClr val="08628C"/>
            </a:solidFill>
            <a:round/>
            <a:headEnd/>
            <a:tailEnd/>
          </a:ln>
        </p:spPr>
        <p:txBody>
          <a:bodyPr wrap="none" lIns="0" tIns="0" rIns="0" bIns="0" anchor="ctr"/>
          <a:lstStyle/>
          <a:p>
            <a:pPr algn="ctr"/>
            <a:endParaRPr lang="en-US">
              <a:solidFill>
                <a:srgbClr val="08628C"/>
              </a:solidFill>
            </a:endParaRPr>
          </a:p>
        </p:txBody>
      </p:sp>
      <p:sp>
        <p:nvSpPr>
          <p:cNvPr id="8201" name="Rectangle 5"/>
          <p:cNvSpPr>
            <a:spLocks noGrp="1" noChangeArrowheads="1"/>
          </p:cNvSpPr>
          <p:nvPr>
            <p:ph idx="1"/>
          </p:nvPr>
        </p:nvSpPr>
        <p:spPr>
          <a:xfrm>
            <a:off x="2740025" y="3019425"/>
            <a:ext cx="5135563" cy="2659063"/>
          </a:xfrm>
        </p:spPr>
        <p:txBody>
          <a:bodyPr>
            <a:spAutoFit/>
          </a:bodyPr>
          <a:lstStyle/>
          <a:p>
            <a:pPr>
              <a:buFont typeface="Arial" charset="0"/>
              <a:buChar char="•"/>
            </a:pPr>
            <a:r>
              <a:rPr lang="en-US" dirty="0" smtClean="0"/>
              <a:t>Both are assigned to a single tab</a:t>
            </a:r>
          </a:p>
          <a:p>
            <a:pPr>
              <a:buFont typeface="Arial" charset="0"/>
              <a:buChar char="•"/>
            </a:pPr>
            <a:r>
              <a:rPr lang="en-US" dirty="0" smtClean="0"/>
              <a:t>Both reference multiple screens</a:t>
            </a:r>
          </a:p>
          <a:p>
            <a:pPr>
              <a:buFont typeface="Arial" charset="0"/>
              <a:buChar char="•"/>
            </a:pPr>
            <a:r>
              <a:rPr lang="en-US" dirty="0" smtClean="0"/>
              <a:t>Both can have a set of screens</a:t>
            </a:r>
            <a:br>
              <a:rPr lang="en-US" dirty="0" smtClean="0"/>
            </a:br>
            <a:r>
              <a:rPr lang="en-US" dirty="0" smtClean="0"/>
              <a:t>that have no inherent order</a:t>
            </a:r>
          </a:p>
          <a:p>
            <a:pPr>
              <a:buFont typeface="Arial" charset="0"/>
              <a:buChar char="•"/>
            </a:pPr>
            <a:r>
              <a:rPr lang="en-US" dirty="0" smtClean="0"/>
              <a:t>Both have a shared info bar, actions menu, and side bar</a:t>
            </a:r>
          </a:p>
        </p:txBody>
      </p:sp>
      <p:sp>
        <p:nvSpPr>
          <p:cNvPr id="8202" name="AutoShape 26"/>
          <p:cNvSpPr>
            <a:spLocks/>
          </p:cNvSpPr>
          <p:nvPr/>
        </p:nvSpPr>
        <p:spPr bwMode="auto">
          <a:xfrm>
            <a:off x="2330450" y="2419350"/>
            <a:ext cx="216694" cy="2408238"/>
          </a:xfrm>
          <a:prstGeom prst="rightBrace">
            <a:avLst>
              <a:gd name="adj1" fmla="val 84048"/>
              <a:gd name="adj2" fmla="val 50000"/>
            </a:avLst>
          </a:prstGeom>
          <a:noFill/>
          <a:ln w="19050">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8203" name="AutoShape 27"/>
          <p:cNvSpPr>
            <a:spLocks/>
          </p:cNvSpPr>
          <p:nvPr/>
        </p:nvSpPr>
        <p:spPr bwMode="auto">
          <a:xfrm>
            <a:off x="2341563" y="5349875"/>
            <a:ext cx="130175" cy="974725"/>
          </a:xfrm>
          <a:prstGeom prst="rightBrace">
            <a:avLst>
              <a:gd name="adj1" fmla="val 62398"/>
              <a:gd name="adj2" fmla="val 50000"/>
            </a:avLst>
          </a:prstGeom>
          <a:noFill/>
          <a:ln w="19050">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8204" name="Text Box 31"/>
          <p:cNvSpPr txBox="1">
            <a:spLocks noChangeArrowheads="1"/>
          </p:cNvSpPr>
          <p:nvPr/>
        </p:nvSpPr>
        <p:spPr bwMode="auto">
          <a:xfrm>
            <a:off x="2914650" y="2266950"/>
            <a:ext cx="17637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rgbClr val="08628C"/>
                </a:solidFill>
              </a:rPr>
              <a:t>location group</a:t>
            </a:r>
          </a:p>
        </p:txBody>
      </p:sp>
      <p:sp>
        <p:nvSpPr>
          <p:cNvPr id="8205" name="Rectangle 16"/>
          <p:cNvSpPr>
            <a:spLocks noChangeArrowheads="1"/>
          </p:cNvSpPr>
          <p:nvPr/>
        </p:nvSpPr>
        <p:spPr bwMode="auto">
          <a:xfrm>
            <a:off x="1282405" y="2373312"/>
            <a:ext cx="1382712" cy="3940175"/>
          </a:xfrm>
          <a:prstGeom prst="rect">
            <a:avLst/>
          </a:prstGeom>
          <a:noFill/>
          <a:ln w="19050" algn="ctr">
            <a:solidFill>
              <a:srgbClr val="3F8E39"/>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endParaRPr lang="en-US"/>
          </a:p>
        </p:txBody>
      </p:sp>
      <p:sp>
        <p:nvSpPr>
          <p:cNvPr id="8206" name="Freeform 17"/>
          <p:cNvSpPr>
            <a:spLocks/>
          </p:cNvSpPr>
          <p:nvPr/>
        </p:nvSpPr>
        <p:spPr bwMode="auto">
          <a:xfrm>
            <a:off x="2427288" y="2862263"/>
            <a:ext cx="239712" cy="2809875"/>
          </a:xfrm>
          <a:custGeom>
            <a:avLst/>
            <a:gdLst>
              <a:gd name="T0" fmla="*/ 43625 w 239486"/>
              <a:gd name="T1" fmla="*/ 0 h 2808514"/>
              <a:gd name="T2" fmla="*/ 239938 w 239486"/>
              <a:gd name="T3" fmla="*/ 0 h 2808514"/>
              <a:gd name="T4" fmla="*/ 239938 w 239486"/>
              <a:gd name="T5" fmla="*/ 2811236 h 2808514"/>
              <a:gd name="T6" fmla="*/ 0 w 239486"/>
              <a:gd name="T7" fmla="*/ 2811236 h 2808514"/>
              <a:gd name="T8" fmla="*/ 0 60000 65536"/>
              <a:gd name="T9" fmla="*/ 0 60000 65536"/>
              <a:gd name="T10" fmla="*/ 0 60000 65536"/>
              <a:gd name="T11" fmla="*/ 0 60000 65536"/>
              <a:gd name="T12" fmla="*/ 0 w 239486"/>
              <a:gd name="T13" fmla="*/ 0 h 2808514"/>
              <a:gd name="T14" fmla="*/ 239486 w 239486"/>
              <a:gd name="T15" fmla="*/ 2808514 h 2808514"/>
            </a:gdLst>
            <a:ahLst/>
            <a:cxnLst>
              <a:cxn ang="T8">
                <a:pos x="T0" y="T1"/>
              </a:cxn>
              <a:cxn ang="T9">
                <a:pos x="T2" y="T3"/>
              </a:cxn>
              <a:cxn ang="T10">
                <a:pos x="T4" y="T5"/>
              </a:cxn>
              <a:cxn ang="T11">
                <a:pos x="T6" y="T7"/>
              </a:cxn>
            </a:cxnLst>
            <a:rect l="T12" t="T13" r="T14" b="T15"/>
            <a:pathLst>
              <a:path w="239486" h="2808514">
                <a:moveTo>
                  <a:pt x="43543" y="0"/>
                </a:moveTo>
                <a:lnTo>
                  <a:pt x="239486" y="0"/>
                </a:lnTo>
                <a:lnTo>
                  <a:pt x="239486" y="2808514"/>
                </a:lnTo>
                <a:lnTo>
                  <a:pt x="0" y="2808514"/>
                </a:lnTo>
              </a:path>
            </a:pathLst>
          </a:custGeom>
          <a:noFill/>
          <a:ln w="19050" algn="ctr">
            <a:solidFill>
              <a:srgbClr val="D33941"/>
            </a:solidFill>
            <a:round/>
            <a:headEnd type="arrow" w="med" len="med"/>
            <a:tailEnd type="arrow"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title"/>
          </p:nvPr>
        </p:nvSpPr>
        <p:spPr>
          <a:noFill/>
        </p:spPr>
        <p:txBody>
          <a:bodyPr/>
          <a:lstStyle/>
          <a:p>
            <a:pPr eaLnBrk="1" hangingPunct="1"/>
            <a:r>
              <a:rPr lang="en-US" smtClean="0"/>
              <a:t>Contrasting job wizards and location groups</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9064" y="711054"/>
            <a:ext cx="6658252" cy="5680066"/>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9220" name="Rectangle 5"/>
          <p:cNvSpPr>
            <a:spLocks noGrp="1" noChangeArrowheads="1"/>
          </p:cNvSpPr>
          <p:nvPr>
            <p:ph idx="1"/>
          </p:nvPr>
        </p:nvSpPr>
        <p:spPr>
          <a:xfrm>
            <a:off x="3117850" y="2103691"/>
            <a:ext cx="5149466" cy="4284250"/>
          </a:xfrm>
          <a:solidFill>
            <a:schemeClr val="tx1"/>
          </a:solidFill>
        </p:spPr>
        <p:txBody>
          <a:bodyPr wrap="square">
            <a:spAutoFit/>
          </a:bodyPr>
          <a:lstStyle/>
          <a:p>
            <a:pPr>
              <a:buFont typeface="Arial" charset="0"/>
              <a:buChar char="•"/>
            </a:pPr>
            <a:endParaRPr lang="en-US" dirty="0" smtClean="0"/>
          </a:p>
          <a:p>
            <a:pPr>
              <a:buFont typeface="Arial" charset="0"/>
              <a:buChar char="•"/>
            </a:pPr>
            <a:r>
              <a:rPr lang="en-US" dirty="0" smtClean="0"/>
              <a:t>Wizards </a:t>
            </a:r>
            <a:r>
              <a:rPr lang="en-US" dirty="0" smtClean="0"/>
              <a:t>have a toolbar specifically for navigating through the screens</a:t>
            </a:r>
          </a:p>
          <a:p>
            <a:pPr>
              <a:buFont typeface="Arial" charset="0"/>
              <a:buChar char="•"/>
            </a:pPr>
            <a:r>
              <a:rPr lang="en-US" dirty="0" smtClean="0"/>
              <a:t>Wizard access screens directly (as opposed to using pages)</a:t>
            </a:r>
          </a:p>
          <a:p>
            <a:pPr>
              <a:buFont typeface="Arial" charset="0"/>
              <a:buChar char="•"/>
            </a:pPr>
            <a:r>
              <a:rPr lang="en-US" dirty="0" smtClean="0"/>
              <a:t>Wizards have a set of screens which have an inherent order</a:t>
            </a:r>
          </a:p>
          <a:p>
            <a:pPr>
              <a:buFont typeface="Arial" charset="0"/>
              <a:buChar char="•"/>
            </a:pPr>
            <a:r>
              <a:rPr lang="en-US" dirty="0" smtClean="0"/>
              <a:t>Wizard screen availability can be tied to where you are in the </a:t>
            </a:r>
            <a:r>
              <a:rPr lang="en-US" dirty="0" smtClean="0"/>
              <a:t>wizard</a:t>
            </a:r>
            <a:r>
              <a:rPr lang="en-US" dirty="0"/>
              <a:t/>
            </a:r>
            <a:br>
              <a:rPr lang="en-US" dirty="0"/>
            </a:br>
            <a:endParaRPr lang="en-US" dirty="0" smtClean="0"/>
          </a:p>
        </p:txBody>
      </p:sp>
      <p:sp>
        <p:nvSpPr>
          <p:cNvPr id="9221" name="Text Box 9"/>
          <p:cNvSpPr txBox="1">
            <a:spLocks noChangeArrowheads="1"/>
          </p:cNvSpPr>
          <p:nvPr/>
        </p:nvSpPr>
        <p:spPr bwMode="auto">
          <a:xfrm>
            <a:off x="1255531" y="2365142"/>
            <a:ext cx="342900" cy="224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400" dirty="0">
                <a:solidFill>
                  <a:srgbClr val="D33941"/>
                </a:solidFill>
              </a:rPr>
              <a:t>1</a:t>
            </a:r>
            <a:br>
              <a:rPr lang="en-US" sz="1400" dirty="0">
                <a:solidFill>
                  <a:srgbClr val="D33941"/>
                </a:solidFill>
              </a:rPr>
            </a:br>
            <a:r>
              <a:rPr lang="en-US" sz="1400" dirty="0">
                <a:solidFill>
                  <a:srgbClr val="D33941"/>
                </a:solidFill>
              </a:rPr>
              <a:t>2</a:t>
            </a:r>
            <a:br>
              <a:rPr lang="en-US" sz="1400" dirty="0">
                <a:solidFill>
                  <a:srgbClr val="D33941"/>
                </a:solidFill>
              </a:rPr>
            </a:br>
            <a:r>
              <a:rPr lang="en-US" sz="1400" dirty="0">
                <a:solidFill>
                  <a:srgbClr val="D33941"/>
                </a:solidFill>
              </a:rPr>
              <a:t>3</a:t>
            </a:r>
            <a:br>
              <a:rPr lang="en-US" sz="1400" dirty="0">
                <a:solidFill>
                  <a:srgbClr val="D33941"/>
                </a:solidFill>
              </a:rPr>
            </a:br>
            <a:r>
              <a:rPr lang="en-US" sz="1400" dirty="0">
                <a:solidFill>
                  <a:srgbClr val="D33941"/>
                </a:solidFill>
              </a:rPr>
              <a:t>4</a:t>
            </a:r>
            <a:br>
              <a:rPr lang="en-US" sz="1400" dirty="0">
                <a:solidFill>
                  <a:srgbClr val="D33941"/>
                </a:solidFill>
              </a:rPr>
            </a:br>
            <a:r>
              <a:rPr lang="en-US" sz="1400" dirty="0">
                <a:solidFill>
                  <a:srgbClr val="D33941"/>
                </a:solidFill>
              </a:rPr>
              <a:t>5</a:t>
            </a:r>
          </a:p>
          <a:p>
            <a:pPr algn="ctr" eaLnBrk="1" hangingPunct="1"/>
            <a:r>
              <a:rPr lang="en-US" sz="1400" dirty="0">
                <a:solidFill>
                  <a:srgbClr val="D33941"/>
                </a:solidFill>
              </a:rPr>
              <a:t>.</a:t>
            </a:r>
          </a:p>
          <a:p>
            <a:pPr algn="ctr" eaLnBrk="1" hangingPunct="1"/>
            <a:r>
              <a:rPr lang="en-US" sz="1400" dirty="0">
                <a:solidFill>
                  <a:srgbClr val="D33941"/>
                </a:solidFill>
              </a:rPr>
              <a:t>.</a:t>
            </a:r>
          </a:p>
          <a:p>
            <a:pPr algn="ctr" eaLnBrk="1" hangingPunct="1"/>
            <a:r>
              <a:rPr lang="en-US" sz="1400" dirty="0">
                <a:solidFill>
                  <a:srgbClr val="D33941"/>
                </a:solidFill>
              </a:rPr>
              <a:t>.</a:t>
            </a:r>
          </a:p>
        </p:txBody>
      </p:sp>
      <p:sp>
        <p:nvSpPr>
          <p:cNvPr id="9223" name="Text Box 15"/>
          <p:cNvSpPr txBox="1">
            <a:spLocks noChangeArrowheads="1"/>
          </p:cNvSpPr>
          <p:nvPr/>
        </p:nvSpPr>
        <p:spPr bwMode="auto">
          <a:xfrm>
            <a:off x="223285" y="1982820"/>
            <a:ext cx="1375146"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err="1" smtClean="0">
                <a:solidFill>
                  <a:srgbClr val="D33941"/>
                </a:solidFill>
              </a:rPr>
              <a:t>Jobwizard</a:t>
            </a:r>
            <a:r>
              <a:rPr lang="en-US" dirty="0">
                <a:solidFill>
                  <a:srgbClr val="D33941"/>
                </a:solidFill>
              </a:rPr>
              <a:t/>
            </a:r>
            <a:br>
              <a:rPr lang="en-US" dirty="0">
                <a:solidFill>
                  <a:srgbClr val="D33941"/>
                </a:solidFill>
              </a:rPr>
            </a:br>
            <a:r>
              <a:rPr lang="en-US" dirty="0">
                <a:solidFill>
                  <a:srgbClr val="D33941"/>
                </a:solidFill>
              </a:rPr>
              <a:t>Steps</a:t>
            </a:r>
          </a:p>
        </p:txBody>
      </p:sp>
      <p:sp>
        <p:nvSpPr>
          <p:cNvPr id="9224" name="Line 18"/>
          <p:cNvSpPr>
            <a:spLocks noChangeShapeType="1"/>
          </p:cNvSpPr>
          <p:nvPr/>
        </p:nvSpPr>
        <p:spPr bwMode="auto">
          <a:xfrm flipH="1" flipV="1">
            <a:off x="7022305" y="2044184"/>
            <a:ext cx="128190" cy="597415"/>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9226" name="Line 22"/>
          <p:cNvSpPr>
            <a:spLocks noChangeShapeType="1"/>
          </p:cNvSpPr>
          <p:nvPr/>
        </p:nvSpPr>
        <p:spPr bwMode="auto">
          <a:xfrm flipH="1" flipV="1">
            <a:off x="2354263" y="4672013"/>
            <a:ext cx="874712" cy="784225"/>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27" name="Rounded Rectangle 12"/>
          <p:cNvSpPr>
            <a:spLocks noChangeArrowheads="1"/>
          </p:cNvSpPr>
          <p:nvPr/>
        </p:nvSpPr>
        <p:spPr bwMode="auto">
          <a:xfrm>
            <a:off x="3096584" y="1793361"/>
            <a:ext cx="4069759" cy="25082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endParaRPr lang="en-US"/>
          </a:p>
        </p:txBody>
      </p:sp>
      <p:sp>
        <p:nvSpPr>
          <p:cNvPr id="2" name="Rectangle 1"/>
          <p:cNvSpPr/>
          <p:nvPr/>
        </p:nvSpPr>
        <p:spPr bwMode="auto">
          <a:xfrm>
            <a:off x="1609064" y="2397125"/>
            <a:ext cx="1102238" cy="2578912"/>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title"/>
          </p:nvPr>
        </p:nvSpPr>
        <p:spPr>
          <a:noFill/>
        </p:spPr>
        <p:txBody>
          <a:bodyPr/>
          <a:lstStyle/>
          <a:p>
            <a:pPr eaLnBrk="1" hangingPunct="1"/>
            <a:r>
              <a:rPr lang="en-US" smtClean="0"/>
              <a:t>Job wizard's UI components</a:t>
            </a:r>
          </a:p>
        </p:txBody>
      </p:sp>
      <p:pic>
        <p:nvPicPr>
          <p:cNvPr id="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2426" y="677872"/>
            <a:ext cx="6658252" cy="5680066"/>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0248" name="AutoShape 10"/>
          <p:cNvSpPr>
            <a:spLocks noChangeArrowheads="1"/>
          </p:cNvSpPr>
          <p:nvPr/>
        </p:nvSpPr>
        <p:spPr bwMode="auto">
          <a:xfrm>
            <a:off x="1906489" y="1412237"/>
            <a:ext cx="1471612" cy="339725"/>
          </a:xfrm>
          <a:prstGeom prst="roundRect">
            <a:avLst>
              <a:gd name="adj" fmla="val 16667"/>
            </a:avLst>
          </a:prstGeom>
          <a:noFill/>
          <a:ln w="28575" algn="ctr">
            <a:solidFill>
              <a:srgbClr val="3F8E3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0249" name="Text Box 11"/>
          <p:cNvSpPr txBox="1">
            <a:spLocks noChangeArrowheads="1"/>
          </p:cNvSpPr>
          <p:nvPr/>
        </p:nvSpPr>
        <p:spPr bwMode="auto">
          <a:xfrm>
            <a:off x="6090841" y="2015801"/>
            <a:ext cx="2259012" cy="304800"/>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rgbClr val="D33941"/>
                </a:solidFill>
              </a:rPr>
              <a:t>Job wizard toolbar</a:t>
            </a:r>
          </a:p>
        </p:txBody>
      </p:sp>
      <p:sp>
        <p:nvSpPr>
          <p:cNvPr id="10252" name="Rounded Rectangle 18"/>
          <p:cNvSpPr>
            <a:spLocks noChangeArrowheads="1"/>
          </p:cNvSpPr>
          <p:nvPr/>
        </p:nvSpPr>
        <p:spPr bwMode="auto">
          <a:xfrm>
            <a:off x="1942426" y="917960"/>
            <a:ext cx="6595050" cy="383946"/>
          </a:xfrm>
          <a:prstGeom prst="roundRect">
            <a:avLst>
              <a:gd name="adj" fmla="val 16667"/>
            </a:avLst>
          </a:prstGeom>
          <a:noFill/>
          <a:ln w="28575"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endParaRPr lang="en-US"/>
          </a:p>
        </p:txBody>
      </p:sp>
      <p:sp>
        <p:nvSpPr>
          <p:cNvPr id="10254" name="Text Box 14"/>
          <p:cNvSpPr txBox="1">
            <a:spLocks noChangeArrowheads="1"/>
          </p:cNvSpPr>
          <p:nvPr/>
        </p:nvSpPr>
        <p:spPr bwMode="auto">
          <a:xfrm>
            <a:off x="5997178" y="1344438"/>
            <a:ext cx="2352675" cy="307975"/>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dirty="0">
                <a:solidFill>
                  <a:srgbClr val="D33941"/>
                </a:solidFill>
              </a:rPr>
              <a:t>Job wizard </a:t>
            </a:r>
            <a:r>
              <a:rPr lang="en-US" dirty="0" err="1">
                <a:solidFill>
                  <a:srgbClr val="D33941"/>
                </a:solidFill>
              </a:rPr>
              <a:t>infobar</a:t>
            </a:r>
            <a:endParaRPr lang="en-US" dirty="0">
              <a:solidFill>
                <a:srgbClr val="D33941"/>
              </a:solidFill>
            </a:endParaRPr>
          </a:p>
        </p:txBody>
      </p:sp>
      <p:sp>
        <p:nvSpPr>
          <p:cNvPr id="10244" name="Text Box 5"/>
          <p:cNvSpPr txBox="1">
            <a:spLocks noChangeArrowheads="1"/>
          </p:cNvSpPr>
          <p:nvPr/>
        </p:nvSpPr>
        <p:spPr bwMode="auto">
          <a:xfrm>
            <a:off x="209153" y="4975381"/>
            <a:ext cx="1622425" cy="609600"/>
          </a:xfrm>
          <a:prstGeom prst="rect">
            <a:avLst/>
          </a:prstGeom>
          <a:noFill/>
          <a:ln>
            <a:noFill/>
          </a:ln>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rgbClr val="3F8E39"/>
                </a:solidFill>
              </a:rPr>
              <a:t>Independent steps</a:t>
            </a:r>
          </a:p>
        </p:txBody>
      </p:sp>
      <p:sp>
        <p:nvSpPr>
          <p:cNvPr id="10245" name="Text Box 6"/>
          <p:cNvSpPr txBox="1">
            <a:spLocks noChangeArrowheads="1"/>
          </p:cNvSpPr>
          <p:nvPr/>
        </p:nvSpPr>
        <p:spPr bwMode="auto">
          <a:xfrm>
            <a:off x="320001" y="3073556"/>
            <a:ext cx="1622425" cy="609600"/>
          </a:xfrm>
          <a:prstGeom prst="rect">
            <a:avLst/>
          </a:prstGeom>
          <a:noFill/>
          <a:ln>
            <a:noFill/>
          </a:ln>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rgbClr val="3F8E39"/>
                </a:solidFill>
              </a:rPr>
              <a:t>Dependent steps</a:t>
            </a:r>
          </a:p>
        </p:txBody>
      </p:sp>
      <p:sp>
        <p:nvSpPr>
          <p:cNvPr id="10246" name="Text Box 7"/>
          <p:cNvSpPr txBox="1">
            <a:spLocks noChangeArrowheads="1"/>
          </p:cNvSpPr>
          <p:nvPr/>
        </p:nvSpPr>
        <p:spPr bwMode="auto">
          <a:xfrm>
            <a:off x="581062" y="1334938"/>
            <a:ext cx="1250516" cy="615553"/>
          </a:xfrm>
          <a:prstGeom prst="rect">
            <a:avLst/>
          </a:prstGeom>
          <a:noFill/>
          <a:ln>
            <a:noFill/>
          </a:ln>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dirty="0">
                <a:solidFill>
                  <a:srgbClr val="3F8E39"/>
                </a:solidFill>
              </a:rPr>
              <a:t>Actions menu</a:t>
            </a:r>
          </a:p>
        </p:txBody>
      </p:sp>
      <p:sp>
        <p:nvSpPr>
          <p:cNvPr id="10250" name="Text Box 16"/>
          <p:cNvSpPr txBox="1">
            <a:spLocks noChangeArrowheads="1"/>
          </p:cNvSpPr>
          <p:nvPr/>
        </p:nvSpPr>
        <p:spPr bwMode="auto">
          <a:xfrm>
            <a:off x="5822968" y="5384427"/>
            <a:ext cx="2728912" cy="914400"/>
          </a:xfrm>
          <a:prstGeom prst="rect">
            <a:avLst/>
          </a:prstGeom>
          <a:noFill/>
          <a:ln>
            <a:noFill/>
          </a:ln>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dirty="0">
                <a:solidFill>
                  <a:srgbClr val="08628C"/>
                </a:solidFill>
              </a:rPr>
              <a:t>Screen</a:t>
            </a:r>
            <a:br>
              <a:rPr lang="en-US" dirty="0">
                <a:solidFill>
                  <a:srgbClr val="08628C"/>
                </a:solidFill>
              </a:rPr>
            </a:br>
            <a:r>
              <a:rPr lang="en-US" dirty="0">
                <a:solidFill>
                  <a:srgbClr val="08628C"/>
                </a:solidFill>
              </a:rPr>
              <a:t>(which defines the UI contents of one step)</a:t>
            </a:r>
          </a:p>
        </p:txBody>
      </p:sp>
      <p:sp>
        <p:nvSpPr>
          <p:cNvPr id="10253" name="Rounded Rectangle 19"/>
          <p:cNvSpPr>
            <a:spLocks noChangeArrowheads="1"/>
          </p:cNvSpPr>
          <p:nvPr/>
        </p:nvSpPr>
        <p:spPr bwMode="auto">
          <a:xfrm>
            <a:off x="3410000" y="1773180"/>
            <a:ext cx="4094163" cy="228600"/>
          </a:xfrm>
          <a:prstGeom prst="roundRect">
            <a:avLst>
              <a:gd name="adj" fmla="val 16667"/>
            </a:avLst>
          </a:prstGeom>
          <a:noFill/>
          <a:ln w="28575" algn="ctr">
            <a:solidFill>
              <a:srgbClr val="D33941"/>
            </a:solidFill>
            <a:round/>
            <a:headEnd/>
            <a:tailEnd/>
          </a:ln>
          <a:extLst/>
        </p:spPr>
        <p:txBody>
          <a:bodyPr wrap="none" lIns="0" tIns="0" rIns="0" bIns="0" anchor="ctr"/>
          <a:lstStyle/>
          <a:p>
            <a:pPr algn="ctr"/>
            <a:endParaRPr lang="en-US"/>
          </a:p>
        </p:txBody>
      </p:sp>
      <p:sp>
        <p:nvSpPr>
          <p:cNvPr id="2" name="Rectangle 1"/>
          <p:cNvSpPr/>
          <p:nvPr/>
        </p:nvSpPr>
        <p:spPr bwMode="auto">
          <a:xfrm>
            <a:off x="3410000" y="2015801"/>
            <a:ext cx="5190678" cy="4342137"/>
          </a:xfrm>
          <a:prstGeom prst="rect">
            <a:avLst/>
          </a:prstGeom>
          <a:noFill/>
          <a:ln w="19050" algn="ctr">
            <a:solidFill>
              <a:srgbClr val="08628C"/>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 name="Rectangle 2"/>
          <p:cNvSpPr/>
          <p:nvPr/>
        </p:nvSpPr>
        <p:spPr bwMode="auto">
          <a:xfrm>
            <a:off x="1942426" y="2320601"/>
            <a:ext cx="1183546" cy="2570376"/>
          </a:xfrm>
          <a:prstGeom prst="rect">
            <a:avLst/>
          </a:prstGeom>
          <a:noFill/>
          <a:ln w="19050" algn="ctr">
            <a:solidFill>
              <a:srgbClr val="3F8E39"/>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 name="Rectangle 3"/>
          <p:cNvSpPr/>
          <p:nvPr/>
        </p:nvSpPr>
        <p:spPr bwMode="auto">
          <a:xfrm>
            <a:off x="1942426" y="5280181"/>
            <a:ext cx="1183546" cy="1077757"/>
          </a:xfrm>
          <a:prstGeom prst="rect">
            <a:avLst/>
          </a:prstGeom>
          <a:noFill/>
          <a:ln w="19050" algn="ctr">
            <a:solidFill>
              <a:srgbClr val="3F8E39"/>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07"/>
          <p:cNvSpPr>
            <a:spLocks noChangeArrowheads="1"/>
          </p:cNvSpPr>
          <p:nvPr/>
        </p:nvSpPr>
        <p:spPr bwMode="auto">
          <a:xfrm>
            <a:off x="3044825" y="3956050"/>
            <a:ext cx="3625850" cy="14763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267" name="Rectangle 2"/>
          <p:cNvSpPr>
            <a:spLocks noChangeArrowheads="1"/>
          </p:cNvSpPr>
          <p:nvPr/>
        </p:nvSpPr>
        <p:spPr bwMode="auto">
          <a:xfrm>
            <a:off x="1865313" y="1814513"/>
            <a:ext cx="6097587" cy="4591050"/>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268" name="Rectangle 3"/>
          <p:cNvSpPr>
            <a:spLocks noGrp="1" noChangeArrowheads="1"/>
          </p:cNvSpPr>
          <p:nvPr>
            <p:ph type="title"/>
          </p:nvPr>
        </p:nvSpPr>
        <p:spPr/>
        <p:txBody>
          <a:bodyPr/>
          <a:lstStyle/>
          <a:p>
            <a:pPr eaLnBrk="1" hangingPunct="1"/>
            <a:r>
              <a:rPr lang="en-US" smtClean="0"/>
              <a:t>Internal architecture</a:t>
            </a:r>
          </a:p>
        </p:txBody>
      </p:sp>
      <p:grpSp>
        <p:nvGrpSpPr>
          <p:cNvPr id="11269" name="Group 57"/>
          <p:cNvGrpSpPr>
            <a:grpSpLocks/>
          </p:cNvGrpSpPr>
          <p:nvPr/>
        </p:nvGrpSpPr>
        <p:grpSpPr bwMode="auto">
          <a:xfrm>
            <a:off x="1481138" y="895350"/>
            <a:ext cx="2014537" cy="361950"/>
            <a:chOff x="483" y="609"/>
            <a:chExt cx="826" cy="277"/>
          </a:xfrm>
        </p:grpSpPr>
        <p:sp>
          <p:nvSpPr>
            <p:cNvPr id="11458" name="Text Box 58"/>
            <p:cNvSpPr txBox="1">
              <a:spLocks noChangeArrowheads="1"/>
            </p:cNvSpPr>
            <p:nvPr/>
          </p:nvSpPr>
          <p:spPr bwMode="auto">
            <a:xfrm>
              <a:off x="496" y="636"/>
              <a:ext cx="813"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b="0">
                  <a:solidFill>
                    <a:schemeClr val="bg1"/>
                  </a:solidFill>
                </a:rPr>
                <a:t>Policy Tab</a:t>
              </a:r>
            </a:p>
          </p:txBody>
        </p:sp>
        <p:sp>
          <p:nvSpPr>
            <p:cNvPr id="11459" name="Freeform 59"/>
            <p:cNvSpPr>
              <a:spLocks/>
            </p:cNvSpPr>
            <p:nvPr/>
          </p:nvSpPr>
          <p:spPr bwMode="auto">
            <a:xfrm>
              <a:off x="483" y="609"/>
              <a:ext cx="813" cy="277"/>
            </a:xfrm>
            <a:custGeom>
              <a:avLst/>
              <a:gdLst>
                <a:gd name="T0" fmla="*/ 0 w 591"/>
                <a:gd name="T1" fmla="*/ 2616 h 201"/>
                <a:gd name="T2" fmla="*/ 1572 w 591"/>
                <a:gd name="T3" fmla="*/ 2616 h 201"/>
                <a:gd name="T4" fmla="*/ 1572 w 591"/>
                <a:gd name="T5" fmla="*/ 0 h 201"/>
                <a:gd name="T6" fmla="*/ 6112 w 591"/>
                <a:gd name="T7" fmla="*/ 0 h 201"/>
                <a:gd name="T8" fmla="*/ 6112 w 591"/>
                <a:gd name="T9" fmla="*/ 2576 h 201"/>
                <a:gd name="T10" fmla="*/ 7577 w 591"/>
                <a:gd name="T11" fmla="*/ 2576 h 201"/>
                <a:gd name="T12" fmla="*/ 0 60000 65536"/>
                <a:gd name="T13" fmla="*/ 0 60000 65536"/>
                <a:gd name="T14" fmla="*/ 0 60000 65536"/>
                <a:gd name="T15" fmla="*/ 0 60000 65536"/>
                <a:gd name="T16" fmla="*/ 0 60000 65536"/>
                <a:gd name="T17" fmla="*/ 0 60000 65536"/>
                <a:gd name="T18" fmla="*/ 0 w 591"/>
                <a:gd name="T19" fmla="*/ 0 h 201"/>
                <a:gd name="T20" fmla="*/ 591 w 591"/>
                <a:gd name="T21" fmla="*/ 201 h 201"/>
              </a:gdLst>
              <a:ahLst/>
              <a:cxnLst>
                <a:cxn ang="T12">
                  <a:pos x="T0" y="T1"/>
                </a:cxn>
                <a:cxn ang="T13">
                  <a:pos x="T2" y="T3"/>
                </a:cxn>
                <a:cxn ang="T14">
                  <a:pos x="T4" y="T5"/>
                </a:cxn>
                <a:cxn ang="T15">
                  <a:pos x="T6" y="T7"/>
                </a:cxn>
                <a:cxn ang="T16">
                  <a:pos x="T8" y="T9"/>
                </a:cxn>
                <a:cxn ang="T17">
                  <a:pos x="T10" y="T11"/>
                </a:cxn>
              </a:cxnLst>
              <a:rect l="T18" t="T19" r="T20" b="T21"/>
              <a:pathLst>
                <a:path w="591" h="201">
                  <a:moveTo>
                    <a:pt x="0" y="201"/>
                  </a:moveTo>
                  <a:cubicBezTo>
                    <a:pt x="41" y="201"/>
                    <a:pt x="82" y="201"/>
                    <a:pt x="123" y="201"/>
                  </a:cubicBezTo>
                  <a:lnTo>
                    <a:pt x="123" y="0"/>
                  </a:lnTo>
                  <a:lnTo>
                    <a:pt x="477" y="0"/>
                  </a:lnTo>
                  <a:lnTo>
                    <a:pt x="477" y="198"/>
                  </a:lnTo>
                  <a:lnTo>
                    <a:pt x="591" y="198"/>
                  </a:ln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1270" name="Rectangle 93"/>
          <p:cNvSpPr>
            <a:spLocks noChangeArrowheads="1"/>
          </p:cNvSpPr>
          <p:nvPr/>
        </p:nvSpPr>
        <p:spPr bwMode="auto">
          <a:xfrm>
            <a:off x="1722438" y="1506538"/>
            <a:ext cx="1552575" cy="617537"/>
          </a:xfrm>
          <a:prstGeom prst="rect">
            <a:avLst/>
          </a:prstGeom>
          <a:solidFill>
            <a:schemeClr val="tx1"/>
          </a:solidFill>
          <a:ln w="28575" algn="ctr">
            <a:solidFill>
              <a:schemeClr val="bg1"/>
            </a:solidFill>
            <a:miter lim="800000"/>
            <a:headEnd/>
            <a:tailEnd/>
          </a:ln>
        </p:spPr>
        <p:txBody>
          <a:bodyPr lIns="0" tIns="0" rIns="0" bIns="0" anchor="ctr">
            <a:spAutoFit/>
          </a:bodyPr>
          <a:lstStyle/>
          <a:p>
            <a:endParaRPr lang="en-US"/>
          </a:p>
        </p:txBody>
      </p:sp>
      <p:sp>
        <p:nvSpPr>
          <p:cNvPr id="11271" name="Rectangle 96"/>
          <p:cNvSpPr>
            <a:spLocks noChangeArrowheads="1"/>
          </p:cNvSpPr>
          <p:nvPr/>
        </p:nvSpPr>
        <p:spPr bwMode="auto">
          <a:xfrm>
            <a:off x="1763713" y="1584325"/>
            <a:ext cx="176212" cy="21590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272" name="Line 97"/>
          <p:cNvSpPr>
            <a:spLocks noChangeShapeType="1"/>
          </p:cNvSpPr>
          <p:nvPr/>
        </p:nvSpPr>
        <p:spPr bwMode="auto">
          <a:xfrm flipH="1">
            <a:off x="1873250" y="1628775"/>
            <a:ext cx="58738" cy="15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73" name="Line 98"/>
          <p:cNvSpPr>
            <a:spLocks noChangeShapeType="1"/>
          </p:cNvSpPr>
          <p:nvPr/>
        </p:nvSpPr>
        <p:spPr bwMode="auto">
          <a:xfrm flipV="1">
            <a:off x="1804988" y="1606550"/>
            <a:ext cx="0" cy="2063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74" name="Rectangle 100"/>
          <p:cNvSpPr>
            <a:spLocks noChangeArrowheads="1"/>
          </p:cNvSpPr>
          <p:nvPr/>
        </p:nvSpPr>
        <p:spPr bwMode="auto">
          <a:xfrm>
            <a:off x="1763713" y="1881188"/>
            <a:ext cx="174625" cy="14763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275" name="Line 101"/>
          <p:cNvSpPr>
            <a:spLocks noChangeShapeType="1"/>
          </p:cNvSpPr>
          <p:nvPr/>
        </p:nvSpPr>
        <p:spPr bwMode="auto">
          <a:xfrm flipH="1">
            <a:off x="1800225" y="1928813"/>
            <a:ext cx="112713" cy="15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1276" name="Group 189"/>
          <p:cNvGrpSpPr>
            <a:grpSpLocks/>
          </p:cNvGrpSpPr>
          <p:nvPr/>
        </p:nvGrpSpPr>
        <p:grpSpPr bwMode="auto">
          <a:xfrm>
            <a:off x="1716088" y="1479550"/>
            <a:ext cx="1547812" cy="644525"/>
            <a:chOff x="1081" y="1136"/>
            <a:chExt cx="1157" cy="482"/>
          </a:xfrm>
        </p:grpSpPr>
        <p:sp>
          <p:nvSpPr>
            <p:cNvPr id="11454" name="Freeform 94"/>
            <p:cNvSpPr>
              <a:spLocks/>
            </p:cNvSpPr>
            <p:nvPr/>
          </p:nvSpPr>
          <p:spPr bwMode="auto">
            <a:xfrm>
              <a:off x="1081" y="1136"/>
              <a:ext cx="1157" cy="482"/>
            </a:xfrm>
            <a:custGeom>
              <a:avLst/>
              <a:gdLst>
                <a:gd name="T0" fmla="*/ 0 w 1044"/>
                <a:gd name="T1" fmla="*/ 482 h 482"/>
                <a:gd name="T2" fmla="*/ 0 w 1044"/>
                <a:gd name="T3" fmla="*/ 0 h 482"/>
                <a:gd name="T4" fmla="*/ 2375 w 1044"/>
                <a:gd name="T5" fmla="*/ 0 h 482"/>
                <a:gd name="T6" fmla="*/ 2375 w 1044"/>
                <a:gd name="T7" fmla="*/ 64 h 482"/>
                <a:gd name="T8" fmla="*/ 418 w 1044"/>
                <a:gd name="T9" fmla="*/ 64 h 482"/>
                <a:gd name="T10" fmla="*/ 422 w 1044"/>
                <a:gd name="T11" fmla="*/ 482 h 482"/>
                <a:gd name="T12" fmla="*/ 0 w 1044"/>
                <a:gd name="T13" fmla="*/ 482 h 482"/>
                <a:gd name="T14" fmla="*/ 0 60000 65536"/>
                <a:gd name="T15" fmla="*/ 0 60000 65536"/>
                <a:gd name="T16" fmla="*/ 0 60000 65536"/>
                <a:gd name="T17" fmla="*/ 0 60000 65536"/>
                <a:gd name="T18" fmla="*/ 0 60000 65536"/>
                <a:gd name="T19" fmla="*/ 0 60000 65536"/>
                <a:gd name="T20" fmla="*/ 0 60000 65536"/>
                <a:gd name="T21" fmla="*/ 0 w 1044"/>
                <a:gd name="T22" fmla="*/ 0 h 482"/>
                <a:gd name="T23" fmla="*/ 1044 w 1044"/>
                <a:gd name="T24" fmla="*/ 482 h 4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4" h="482">
                  <a:moveTo>
                    <a:pt x="0" y="482"/>
                  </a:moveTo>
                  <a:lnTo>
                    <a:pt x="0" y="0"/>
                  </a:lnTo>
                  <a:lnTo>
                    <a:pt x="1044" y="0"/>
                  </a:lnTo>
                  <a:lnTo>
                    <a:pt x="1044" y="64"/>
                  </a:lnTo>
                  <a:lnTo>
                    <a:pt x="184" y="64"/>
                  </a:lnTo>
                  <a:lnTo>
                    <a:pt x="186" y="482"/>
                  </a:lnTo>
                  <a:lnTo>
                    <a:pt x="0" y="482"/>
                  </a:lnTo>
                  <a:close/>
                </a:path>
              </a:pathLst>
            </a:custGeom>
            <a:solidFill>
              <a:schemeClr val="hlink"/>
            </a:solidFill>
            <a:ln w="12700">
              <a:solidFill>
                <a:schemeClr val="bg1"/>
              </a:solidFill>
              <a:round/>
              <a:headEnd/>
              <a:tailEnd/>
            </a:ln>
          </p:spPr>
          <p:txBody>
            <a:bodyPr lIns="0" tIns="0" rIns="0" bIns="0" anchor="ctr">
              <a:spAutoFit/>
            </a:bodyPr>
            <a:lstStyle/>
            <a:p>
              <a:endParaRPr lang="en-US"/>
            </a:p>
          </p:txBody>
        </p:sp>
        <p:sp>
          <p:nvSpPr>
            <p:cNvPr id="11455" name="Text Box 95"/>
            <p:cNvSpPr txBox="1">
              <a:spLocks noChangeArrowheads="1"/>
            </p:cNvSpPr>
            <p:nvPr/>
          </p:nvSpPr>
          <p:spPr bwMode="auto">
            <a:xfrm>
              <a:off x="1295" y="1271"/>
              <a:ext cx="931"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a:solidFill>
                    <a:schemeClr val="bg1"/>
                  </a:solidFill>
                </a:rPr>
                <a:t>job wizard</a:t>
              </a:r>
            </a:p>
          </p:txBody>
        </p:sp>
        <p:sp>
          <p:nvSpPr>
            <p:cNvPr id="11456" name="Oval 99"/>
            <p:cNvSpPr>
              <a:spLocks noChangeArrowheads="1"/>
            </p:cNvSpPr>
            <p:nvPr/>
          </p:nvSpPr>
          <p:spPr bwMode="auto">
            <a:xfrm>
              <a:off x="1119" y="1264"/>
              <a:ext cx="34" cy="34"/>
            </a:xfrm>
            <a:prstGeom prst="ellipse">
              <a:avLst/>
            </a:prstGeom>
            <a:solidFill>
              <a:srgbClr val="33CC33"/>
            </a:solidFill>
            <a:ln w="12700" algn="ctr">
              <a:solidFill>
                <a:schemeClr val="bg1"/>
              </a:solidFill>
              <a:round/>
              <a:headEnd/>
              <a:tailEnd/>
            </a:ln>
          </p:spPr>
          <p:txBody>
            <a:bodyPr lIns="0" tIns="0" rIns="0" bIns="0" anchor="ctr">
              <a:spAutoFit/>
            </a:bodyPr>
            <a:lstStyle/>
            <a:p>
              <a:endParaRPr lang="en-US"/>
            </a:p>
          </p:txBody>
        </p:sp>
        <p:sp>
          <p:nvSpPr>
            <p:cNvPr id="11457" name="Line 102"/>
            <p:cNvSpPr>
              <a:spLocks noChangeShapeType="1"/>
            </p:cNvSpPr>
            <p:nvPr/>
          </p:nvSpPr>
          <p:spPr bwMode="auto">
            <a:xfrm flipH="1">
              <a:off x="1134" y="1467"/>
              <a:ext cx="8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1277" name="Line 103"/>
          <p:cNvSpPr>
            <a:spLocks noChangeShapeType="1"/>
          </p:cNvSpPr>
          <p:nvPr/>
        </p:nvSpPr>
        <p:spPr bwMode="auto">
          <a:xfrm flipH="1">
            <a:off x="1873250" y="1708150"/>
            <a:ext cx="58738" cy="15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78" name="Line 104"/>
          <p:cNvSpPr>
            <a:spLocks noChangeShapeType="1"/>
          </p:cNvSpPr>
          <p:nvPr/>
        </p:nvSpPr>
        <p:spPr bwMode="auto">
          <a:xfrm flipH="1">
            <a:off x="1873250" y="1787525"/>
            <a:ext cx="58738" cy="15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79" name="Text Box 140"/>
          <p:cNvSpPr txBox="1">
            <a:spLocks noChangeArrowheads="1"/>
          </p:cNvSpPr>
          <p:nvPr/>
        </p:nvSpPr>
        <p:spPr bwMode="auto">
          <a:xfrm>
            <a:off x="2252663" y="2713038"/>
            <a:ext cx="1765300" cy="2571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a:solidFill>
                  <a:schemeClr val="bg1"/>
                </a:solidFill>
              </a:rPr>
              <a:t>WizardStepGroup</a:t>
            </a:r>
          </a:p>
        </p:txBody>
      </p:sp>
      <p:grpSp>
        <p:nvGrpSpPr>
          <p:cNvPr id="11280" name="Group 156"/>
          <p:cNvGrpSpPr>
            <a:grpSpLocks/>
          </p:cNvGrpSpPr>
          <p:nvPr/>
        </p:nvGrpSpPr>
        <p:grpSpPr bwMode="auto">
          <a:xfrm>
            <a:off x="3403600" y="4138613"/>
            <a:ext cx="2749550" cy="635000"/>
            <a:chOff x="1217" y="1611"/>
            <a:chExt cx="1991" cy="460"/>
          </a:xfrm>
        </p:grpSpPr>
        <p:sp>
          <p:nvSpPr>
            <p:cNvPr id="11439" name="Text Box 4"/>
            <p:cNvSpPr txBox="1">
              <a:spLocks noChangeArrowheads="1"/>
            </p:cNvSpPr>
            <p:nvPr/>
          </p:nvSpPr>
          <p:spPr bwMode="auto">
            <a:xfrm>
              <a:off x="1217" y="1695"/>
              <a:ext cx="1127" cy="178"/>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b="0">
                  <a:solidFill>
                    <a:schemeClr val="bg1"/>
                  </a:solidFill>
                </a:rPr>
                <a:t>job wizardStep</a:t>
              </a:r>
            </a:p>
          </p:txBody>
        </p:sp>
        <p:grpSp>
          <p:nvGrpSpPr>
            <p:cNvPr id="11440" name="Group 105"/>
            <p:cNvGrpSpPr>
              <a:grpSpLocks/>
            </p:cNvGrpSpPr>
            <p:nvPr/>
          </p:nvGrpSpPr>
          <p:grpSpPr bwMode="auto">
            <a:xfrm>
              <a:off x="2677" y="1611"/>
              <a:ext cx="531" cy="460"/>
              <a:chOff x="1922" y="1884"/>
              <a:chExt cx="531" cy="460"/>
            </a:xfrm>
          </p:grpSpPr>
          <p:grpSp>
            <p:nvGrpSpPr>
              <p:cNvPr id="11442" name="Group 7"/>
              <p:cNvGrpSpPr>
                <a:grpSpLocks/>
              </p:cNvGrpSpPr>
              <p:nvPr/>
            </p:nvGrpSpPr>
            <p:grpSpPr bwMode="auto">
              <a:xfrm>
                <a:off x="1927" y="1884"/>
                <a:ext cx="499" cy="460"/>
                <a:chOff x="2307" y="1036"/>
                <a:chExt cx="1397" cy="1290"/>
              </a:xfrm>
            </p:grpSpPr>
            <p:sp>
              <p:nvSpPr>
                <p:cNvPr id="11444" name="Freeform 8"/>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5" name="Rectangle 9"/>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446" name="Freeform 10"/>
                <p:cNvSpPr>
                  <a:spLocks/>
                </p:cNvSpPr>
                <p:nvPr/>
              </p:nvSpPr>
              <p:spPr bwMode="auto">
                <a:xfrm>
                  <a:off x="2307" y="1073"/>
                  <a:ext cx="1363" cy="1253"/>
                </a:xfrm>
                <a:custGeom>
                  <a:avLst/>
                  <a:gdLst>
                    <a:gd name="T0" fmla="*/ 0 w 1601"/>
                    <a:gd name="T1" fmla="*/ 311 h 1472"/>
                    <a:gd name="T2" fmla="*/ 0 w 1601"/>
                    <a:gd name="T3" fmla="*/ 311 h 1472"/>
                    <a:gd name="T4" fmla="*/ 0 w 1601"/>
                    <a:gd name="T5" fmla="*/ 316 h 1472"/>
                    <a:gd name="T6" fmla="*/ 3 w 1601"/>
                    <a:gd name="T7" fmla="*/ 321 h 1472"/>
                    <a:gd name="T8" fmla="*/ 3 w 1601"/>
                    <a:gd name="T9" fmla="*/ 326 h 1472"/>
                    <a:gd name="T10" fmla="*/ 5 w 1601"/>
                    <a:gd name="T11" fmla="*/ 328 h 1472"/>
                    <a:gd name="T12" fmla="*/ 8 w 1601"/>
                    <a:gd name="T13" fmla="*/ 329 h 1472"/>
                    <a:gd name="T14" fmla="*/ 420 w 1601"/>
                    <a:gd name="T15" fmla="*/ 406 h 1472"/>
                    <a:gd name="T16" fmla="*/ 420 w 1601"/>
                    <a:gd name="T17" fmla="*/ 406 h 1472"/>
                    <a:gd name="T18" fmla="*/ 424 w 1601"/>
                    <a:gd name="T19" fmla="*/ 406 h 1472"/>
                    <a:gd name="T20" fmla="*/ 430 w 1601"/>
                    <a:gd name="T21" fmla="*/ 404 h 1472"/>
                    <a:gd name="T22" fmla="*/ 439 w 1601"/>
                    <a:gd name="T23" fmla="*/ 398 h 1472"/>
                    <a:gd name="T24" fmla="*/ 439 w 1601"/>
                    <a:gd name="T25" fmla="*/ 398 h 1472"/>
                    <a:gd name="T26" fmla="*/ 439 w 1601"/>
                    <a:gd name="T27" fmla="*/ 397 h 1472"/>
                    <a:gd name="T28" fmla="*/ 438 w 1601"/>
                    <a:gd name="T29" fmla="*/ 396 h 1472"/>
                    <a:gd name="T30" fmla="*/ 436 w 1601"/>
                    <a:gd name="T31" fmla="*/ 395 h 1472"/>
                    <a:gd name="T32" fmla="*/ 434 w 1601"/>
                    <a:gd name="T33" fmla="*/ 392 h 1472"/>
                    <a:gd name="T34" fmla="*/ 442 w 1601"/>
                    <a:gd name="T35" fmla="*/ 95 h 1472"/>
                    <a:gd name="T36" fmla="*/ 442 w 1601"/>
                    <a:gd name="T37" fmla="*/ 95 h 1472"/>
                    <a:gd name="T38" fmla="*/ 441 w 1601"/>
                    <a:gd name="T39" fmla="*/ 90 h 1472"/>
                    <a:gd name="T40" fmla="*/ 438 w 1601"/>
                    <a:gd name="T41" fmla="*/ 86 h 1472"/>
                    <a:gd name="T42" fmla="*/ 434 w 1601"/>
                    <a:gd name="T43" fmla="*/ 84 h 1472"/>
                    <a:gd name="T44" fmla="*/ 431 w 1601"/>
                    <a:gd name="T45" fmla="*/ 82 h 1472"/>
                    <a:gd name="T46" fmla="*/ 42 w 1601"/>
                    <a:gd name="T47" fmla="*/ 0 h 1472"/>
                    <a:gd name="T48" fmla="*/ 30 w 1601"/>
                    <a:gd name="T49" fmla="*/ 3 h 1472"/>
                    <a:gd name="T50" fmla="*/ 30 w 1601"/>
                    <a:gd name="T51" fmla="*/ 3 h 1472"/>
                    <a:gd name="T52" fmla="*/ 26 w 1601"/>
                    <a:gd name="T53" fmla="*/ 3 h 1472"/>
                    <a:gd name="T54" fmla="*/ 22 w 1601"/>
                    <a:gd name="T55" fmla="*/ 3 h 1472"/>
                    <a:gd name="T56" fmla="*/ 20 w 1601"/>
                    <a:gd name="T57" fmla="*/ 8 h 1472"/>
                    <a:gd name="T58" fmla="*/ 19 w 1601"/>
                    <a:gd name="T59" fmla="*/ 11 h 1472"/>
                    <a:gd name="T60" fmla="*/ 0 w 1601"/>
                    <a:gd name="T61" fmla="*/ 311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7" name="Freeform 11"/>
                <p:cNvSpPr>
                  <a:spLocks/>
                </p:cNvSpPr>
                <p:nvPr/>
              </p:nvSpPr>
              <p:spPr bwMode="auto">
                <a:xfrm>
                  <a:off x="2344" y="1073"/>
                  <a:ext cx="1360" cy="1231"/>
                </a:xfrm>
                <a:custGeom>
                  <a:avLst/>
                  <a:gdLst>
                    <a:gd name="T0" fmla="*/ 0 w 1597"/>
                    <a:gd name="T1" fmla="*/ 307 h 1446"/>
                    <a:gd name="T2" fmla="*/ 0 w 1597"/>
                    <a:gd name="T3" fmla="*/ 307 h 1446"/>
                    <a:gd name="T4" fmla="*/ 3 w 1597"/>
                    <a:gd name="T5" fmla="*/ 313 h 1446"/>
                    <a:gd name="T6" fmla="*/ 3 w 1597"/>
                    <a:gd name="T7" fmla="*/ 318 h 1446"/>
                    <a:gd name="T8" fmla="*/ 7 w 1597"/>
                    <a:gd name="T9" fmla="*/ 319 h 1446"/>
                    <a:gd name="T10" fmla="*/ 11 w 1597"/>
                    <a:gd name="T11" fmla="*/ 322 h 1446"/>
                    <a:gd name="T12" fmla="*/ 424 w 1597"/>
                    <a:gd name="T13" fmla="*/ 398 h 1446"/>
                    <a:gd name="T14" fmla="*/ 424 w 1597"/>
                    <a:gd name="T15" fmla="*/ 398 h 1446"/>
                    <a:gd name="T16" fmla="*/ 428 w 1597"/>
                    <a:gd name="T17" fmla="*/ 398 h 1446"/>
                    <a:gd name="T18" fmla="*/ 432 w 1597"/>
                    <a:gd name="T19" fmla="*/ 398 h 1446"/>
                    <a:gd name="T20" fmla="*/ 434 w 1597"/>
                    <a:gd name="T21" fmla="*/ 393 h 1446"/>
                    <a:gd name="T22" fmla="*/ 436 w 1597"/>
                    <a:gd name="T23" fmla="*/ 391 h 1446"/>
                    <a:gd name="T24" fmla="*/ 442 w 1597"/>
                    <a:gd name="T25" fmla="*/ 93 h 1446"/>
                    <a:gd name="T26" fmla="*/ 442 w 1597"/>
                    <a:gd name="T27" fmla="*/ 93 h 1446"/>
                    <a:gd name="T28" fmla="*/ 442 w 1597"/>
                    <a:gd name="T29" fmla="*/ 89 h 1446"/>
                    <a:gd name="T30" fmla="*/ 439 w 1597"/>
                    <a:gd name="T31" fmla="*/ 84 h 1446"/>
                    <a:gd name="T32" fmla="*/ 436 w 1597"/>
                    <a:gd name="T33" fmla="*/ 82 h 1446"/>
                    <a:gd name="T34" fmla="*/ 431 w 1597"/>
                    <a:gd name="T35" fmla="*/ 80 h 1446"/>
                    <a:gd name="T36" fmla="*/ 32 w 1597"/>
                    <a:gd name="T37" fmla="*/ 0 h 1446"/>
                    <a:gd name="T38" fmla="*/ 32 w 1597"/>
                    <a:gd name="T39" fmla="*/ 0 h 1446"/>
                    <a:gd name="T40" fmla="*/ 27 w 1597"/>
                    <a:gd name="T41" fmla="*/ 0 h 1446"/>
                    <a:gd name="T42" fmla="*/ 23 w 1597"/>
                    <a:gd name="T43" fmla="*/ 3 h 1446"/>
                    <a:gd name="T44" fmla="*/ 21 w 1597"/>
                    <a:gd name="T45" fmla="*/ 3 h 1446"/>
                    <a:gd name="T46" fmla="*/ 20 w 1597"/>
                    <a:gd name="T47" fmla="*/ 9 h 1446"/>
                    <a:gd name="T48" fmla="*/ 0 w 1597"/>
                    <a:gd name="T49" fmla="*/ 307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8" name="Freeform 12"/>
                <p:cNvSpPr>
                  <a:spLocks/>
                </p:cNvSpPr>
                <p:nvPr/>
              </p:nvSpPr>
              <p:spPr bwMode="auto">
                <a:xfrm>
                  <a:off x="2413" y="1073"/>
                  <a:ext cx="1291" cy="1231"/>
                </a:xfrm>
                <a:custGeom>
                  <a:avLst/>
                  <a:gdLst>
                    <a:gd name="T0" fmla="*/ 409 w 1517"/>
                    <a:gd name="T1" fmla="*/ 392 h 1446"/>
                    <a:gd name="T2" fmla="*/ 415 w 1517"/>
                    <a:gd name="T3" fmla="*/ 95 h 1446"/>
                    <a:gd name="T4" fmla="*/ 415 w 1517"/>
                    <a:gd name="T5" fmla="*/ 95 h 1446"/>
                    <a:gd name="T6" fmla="*/ 415 w 1517"/>
                    <a:gd name="T7" fmla="*/ 90 h 1446"/>
                    <a:gd name="T8" fmla="*/ 412 w 1517"/>
                    <a:gd name="T9" fmla="*/ 86 h 1446"/>
                    <a:gd name="T10" fmla="*/ 409 w 1517"/>
                    <a:gd name="T11" fmla="*/ 83 h 1446"/>
                    <a:gd name="T12" fmla="*/ 403 w 1517"/>
                    <a:gd name="T13" fmla="*/ 82 h 1446"/>
                    <a:gd name="T14" fmla="*/ 8 w 1517"/>
                    <a:gd name="T15" fmla="*/ 3 h 1446"/>
                    <a:gd name="T16" fmla="*/ 8 w 1517"/>
                    <a:gd name="T17" fmla="*/ 3 h 1446"/>
                    <a:gd name="T18" fmla="*/ 3 w 1517"/>
                    <a:gd name="T19" fmla="*/ 3 h 1446"/>
                    <a:gd name="T20" fmla="*/ 0 w 1517"/>
                    <a:gd name="T21" fmla="*/ 3 h 1446"/>
                    <a:gd name="T22" fmla="*/ 0 w 1517"/>
                    <a:gd name="T23" fmla="*/ 3 h 1446"/>
                    <a:gd name="T24" fmla="*/ 5 w 1517"/>
                    <a:gd name="T25" fmla="*/ 0 h 1446"/>
                    <a:gd name="T26" fmla="*/ 10 w 1517"/>
                    <a:gd name="T27" fmla="*/ 0 h 1446"/>
                    <a:gd name="T28" fmla="*/ 407 w 1517"/>
                    <a:gd name="T29" fmla="*/ 80 h 1446"/>
                    <a:gd name="T30" fmla="*/ 407 w 1517"/>
                    <a:gd name="T31" fmla="*/ 80 h 1446"/>
                    <a:gd name="T32" fmla="*/ 411 w 1517"/>
                    <a:gd name="T33" fmla="*/ 82 h 1446"/>
                    <a:gd name="T34" fmla="*/ 415 w 1517"/>
                    <a:gd name="T35" fmla="*/ 84 h 1446"/>
                    <a:gd name="T36" fmla="*/ 417 w 1517"/>
                    <a:gd name="T37" fmla="*/ 89 h 1446"/>
                    <a:gd name="T38" fmla="*/ 417 w 1517"/>
                    <a:gd name="T39" fmla="*/ 93 h 1446"/>
                    <a:gd name="T40" fmla="*/ 411 w 1517"/>
                    <a:gd name="T41" fmla="*/ 391 h 1446"/>
                    <a:gd name="T42" fmla="*/ 411 w 1517"/>
                    <a:gd name="T43" fmla="*/ 391 h 1446"/>
                    <a:gd name="T44" fmla="*/ 410 w 1517"/>
                    <a:gd name="T45" fmla="*/ 396 h 1446"/>
                    <a:gd name="T46" fmla="*/ 407 w 1517"/>
                    <a:gd name="T47" fmla="*/ 398 h 1446"/>
                    <a:gd name="T48" fmla="*/ 407 w 1517"/>
                    <a:gd name="T49" fmla="*/ 398 h 1446"/>
                    <a:gd name="T50" fmla="*/ 409 w 1517"/>
                    <a:gd name="T51" fmla="*/ 396 h 1446"/>
                    <a:gd name="T52" fmla="*/ 409 w 1517"/>
                    <a:gd name="T53" fmla="*/ 392 h 1446"/>
                    <a:gd name="T54" fmla="*/ 409 w 1517"/>
                    <a:gd name="T55" fmla="*/ 392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49" name="Freeform 13"/>
                <p:cNvSpPr>
                  <a:spLocks/>
                </p:cNvSpPr>
                <p:nvPr/>
              </p:nvSpPr>
              <p:spPr bwMode="auto">
                <a:xfrm>
                  <a:off x="2413" y="1134"/>
                  <a:ext cx="1231" cy="1068"/>
                </a:xfrm>
                <a:custGeom>
                  <a:avLst/>
                  <a:gdLst>
                    <a:gd name="T0" fmla="*/ 0 w 1446"/>
                    <a:gd name="T1" fmla="*/ 263 h 1255"/>
                    <a:gd name="T2" fmla="*/ 0 w 1446"/>
                    <a:gd name="T3" fmla="*/ 263 h 1255"/>
                    <a:gd name="T4" fmla="*/ 3 w 1446"/>
                    <a:gd name="T5" fmla="*/ 268 h 1255"/>
                    <a:gd name="T6" fmla="*/ 3 w 1446"/>
                    <a:gd name="T7" fmla="*/ 271 h 1255"/>
                    <a:gd name="T8" fmla="*/ 7 w 1446"/>
                    <a:gd name="T9" fmla="*/ 275 h 1255"/>
                    <a:gd name="T10" fmla="*/ 10 w 1446"/>
                    <a:gd name="T11" fmla="*/ 275 h 1255"/>
                    <a:gd name="T12" fmla="*/ 383 w 1446"/>
                    <a:gd name="T13" fmla="*/ 346 h 1255"/>
                    <a:gd name="T14" fmla="*/ 383 w 1446"/>
                    <a:gd name="T15" fmla="*/ 346 h 1255"/>
                    <a:gd name="T16" fmla="*/ 387 w 1446"/>
                    <a:gd name="T17" fmla="*/ 346 h 1255"/>
                    <a:gd name="T18" fmla="*/ 391 w 1446"/>
                    <a:gd name="T19" fmla="*/ 344 h 1255"/>
                    <a:gd name="T20" fmla="*/ 392 w 1446"/>
                    <a:gd name="T21" fmla="*/ 340 h 1255"/>
                    <a:gd name="T22" fmla="*/ 392 w 1446"/>
                    <a:gd name="T23" fmla="*/ 337 h 1255"/>
                    <a:gd name="T24" fmla="*/ 398 w 1446"/>
                    <a:gd name="T25" fmla="*/ 85 h 1255"/>
                    <a:gd name="T26" fmla="*/ 398 w 1446"/>
                    <a:gd name="T27" fmla="*/ 85 h 1255"/>
                    <a:gd name="T28" fmla="*/ 398 w 1446"/>
                    <a:gd name="T29" fmla="*/ 80 h 1255"/>
                    <a:gd name="T30" fmla="*/ 397 w 1446"/>
                    <a:gd name="T31" fmla="*/ 77 h 1255"/>
                    <a:gd name="T32" fmla="*/ 392 w 1446"/>
                    <a:gd name="T33" fmla="*/ 76 h 1255"/>
                    <a:gd name="T34" fmla="*/ 389 w 1446"/>
                    <a:gd name="T35" fmla="*/ 72 h 1255"/>
                    <a:gd name="T36" fmla="*/ 28 w 1446"/>
                    <a:gd name="T37" fmla="*/ 0 h 1255"/>
                    <a:gd name="T38" fmla="*/ 28 w 1446"/>
                    <a:gd name="T39" fmla="*/ 0 h 1255"/>
                    <a:gd name="T40" fmla="*/ 22 w 1446"/>
                    <a:gd name="T41" fmla="*/ 0 h 1255"/>
                    <a:gd name="T42" fmla="*/ 19 w 1446"/>
                    <a:gd name="T43" fmla="*/ 3 h 1255"/>
                    <a:gd name="T44" fmla="*/ 17 w 1446"/>
                    <a:gd name="T45" fmla="*/ 5 h 1255"/>
                    <a:gd name="T46" fmla="*/ 17 w 1446"/>
                    <a:gd name="T47" fmla="*/ 8 h 1255"/>
                    <a:gd name="T48" fmla="*/ 0 w 1446"/>
                    <a:gd name="T49" fmla="*/ 263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50" name="Freeform 14"/>
                <p:cNvSpPr>
                  <a:spLocks/>
                </p:cNvSpPr>
                <p:nvPr/>
              </p:nvSpPr>
              <p:spPr bwMode="auto">
                <a:xfrm>
                  <a:off x="2431" y="1330"/>
                  <a:ext cx="1213" cy="718"/>
                </a:xfrm>
                <a:custGeom>
                  <a:avLst/>
                  <a:gdLst>
                    <a:gd name="T0" fmla="*/ 394 w 1424"/>
                    <a:gd name="T1" fmla="*/ 40 h 844"/>
                    <a:gd name="T2" fmla="*/ 394 w 1424"/>
                    <a:gd name="T3" fmla="*/ 22 h 844"/>
                    <a:gd name="T4" fmla="*/ 394 w 1424"/>
                    <a:gd name="T5" fmla="*/ 22 h 844"/>
                    <a:gd name="T6" fmla="*/ 394 w 1424"/>
                    <a:gd name="T7" fmla="*/ 17 h 844"/>
                    <a:gd name="T8" fmla="*/ 392 w 1424"/>
                    <a:gd name="T9" fmla="*/ 14 h 844"/>
                    <a:gd name="T10" fmla="*/ 389 w 1424"/>
                    <a:gd name="T11" fmla="*/ 12 h 844"/>
                    <a:gd name="T12" fmla="*/ 386 w 1424"/>
                    <a:gd name="T13" fmla="*/ 10 h 844"/>
                    <a:gd name="T14" fmla="*/ 336 w 1424"/>
                    <a:gd name="T15" fmla="*/ 0 h 844"/>
                    <a:gd name="T16" fmla="*/ 336 w 1424"/>
                    <a:gd name="T17" fmla="*/ 0 h 844"/>
                    <a:gd name="T18" fmla="*/ 293 w 1424"/>
                    <a:gd name="T19" fmla="*/ 22 h 844"/>
                    <a:gd name="T20" fmla="*/ 252 w 1424"/>
                    <a:gd name="T21" fmla="*/ 47 h 844"/>
                    <a:gd name="T22" fmla="*/ 210 w 1424"/>
                    <a:gd name="T23" fmla="*/ 72 h 844"/>
                    <a:gd name="T24" fmla="*/ 169 w 1424"/>
                    <a:gd name="T25" fmla="*/ 98 h 844"/>
                    <a:gd name="T26" fmla="*/ 84 w 1424"/>
                    <a:gd name="T27" fmla="*/ 153 h 844"/>
                    <a:gd name="T28" fmla="*/ 0 w 1424"/>
                    <a:gd name="T29" fmla="*/ 210 h 844"/>
                    <a:gd name="T30" fmla="*/ 0 w 1424"/>
                    <a:gd name="T31" fmla="*/ 210 h 844"/>
                    <a:gd name="T32" fmla="*/ 3 w 1424"/>
                    <a:gd name="T33" fmla="*/ 211 h 844"/>
                    <a:gd name="T34" fmla="*/ 118 w 1424"/>
                    <a:gd name="T35" fmla="*/ 231 h 844"/>
                    <a:gd name="T36" fmla="*/ 118 w 1424"/>
                    <a:gd name="T37" fmla="*/ 231 h 844"/>
                    <a:gd name="T38" fmla="*/ 166 w 1424"/>
                    <a:gd name="T39" fmla="*/ 197 h 844"/>
                    <a:gd name="T40" fmla="*/ 216 w 1424"/>
                    <a:gd name="T41" fmla="*/ 162 h 844"/>
                    <a:gd name="T42" fmla="*/ 216 w 1424"/>
                    <a:gd name="T43" fmla="*/ 162 h 844"/>
                    <a:gd name="T44" fmla="*/ 261 w 1424"/>
                    <a:gd name="T45" fmla="*/ 128 h 844"/>
                    <a:gd name="T46" fmla="*/ 304 w 1424"/>
                    <a:gd name="T47" fmla="*/ 97 h 844"/>
                    <a:gd name="T48" fmla="*/ 350 w 1424"/>
                    <a:gd name="T49" fmla="*/ 68 h 844"/>
                    <a:gd name="T50" fmla="*/ 394 w 1424"/>
                    <a:gd name="T51" fmla="*/ 40 h 844"/>
                    <a:gd name="T52" fmla="*/ 394 w 1424"/>
                    <a:gd name="T53" fmla="*/ 40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51" name="Freeform 15"/>
                <p:cNvSpPr>
                  <a:spLocks/>
                </p:cNvSpPr>
                <p:nvPr/>
              </p:nvSpPr>
              <p:spPr bwMode="auto">
                <a:xfrm>
                  <a:off x="3112" y="1785"/>
                  <a:ext cx="524" cy="357"/>
                </a:xfrm>
                <a:custGeom>
                  <a:avLst/>
                  <a:gdLst>
                    <a:gd name="T0" fmla="*/ 170 w 615"/>
                    <a:gd name="T1" fmla="*/ 37 h 420"/>
                    <a:gd name="T2" fmla="*/ 170 w 615"/>
                    <a:gd name="T3" fmla="*/ 0 h 420"/>
                    <a:gd name="T4" fmla="*/ 170 w 615"/>
                    <a:gd name="T5" fmla="*/ 0 h 420"/>
                    <a:gd name="T6" fmla="*/ 128 w 615"/>
                    <a:gd name="T7" fmla="*/ 24 h 420"/>
                    <a:gd name="T8" fmla="*/ 85 w 615"/>
                    <a:gd name="T9" fmla="*/ 49 h 420"/>
                    <a:gd name="T10" fmla="*/ 42 w 615"/>
                    <a:gd name="T11" fmla="*/ 76 h 420"/>
                    <a:gd name="T12" fmla="*/ 0 w 615"/>
                    <a:gd name="T13" fmla="*/ 105 h 420"/>
                    <a:gd name="T14" fmla="*/ 58 w 615"/>
                    <a:gd name="T15" fmla="*/ 114 h 420"/>
                    <a:gd name="T16" fmla="*/ 58 w 615"/>
                    <a:gd name="T17" fmla="*/ 114 h 420"/>
                    <a:gd name="T18" fmla="*/ 115 w 615"/>
                    <a:gd name="T19" fmla="*/ 75 h 420"/>
                    <a:gd name="T20" fmla="*/ 115 w 615"/>
                    <a:gd name="T21" fmla="*/ 75 h 420"/>
                    <a:gd name="T22" fmla="*/ 142 w 615"/>
                    <a:gd name="T23" fmla="*/ 55 h 420"/>
                    <a:gd name="T24" fmla="*/ 170 w 615"/>
                    <a:gd name="T25" fmla="*/ 37 h 420"/>
                    <a:gd name="T26" fmla="*/ 170 w 615"/>
                    <a:gd name="T27" fmla="*/ 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52" name="Freeform 16"/>
                <p:cNvSpPr>
                  <a:spLocks/>
                </p:cNvSpPr>
                <p:nvPr/>
              </p:nvSpPr>
              <p:spPr bwMode="auto">
                <a:xfrm>
                  <a:off x="2413" y="1134"/>
                  <a:ext cx="1208" cy="1068"/>
                </a:xfrm>
                <a:custGeom>
                  <a:avLst/>
                  <a:gdLst>
                    <a:gd name="T0" fmla="*/ 24 w 1419"/>
                    <a:gd name="T1" fmla="*/ 0 h 1255"/>
                    <a:gd name="T2" fmla="*/ 24 w 1419"/>
                    <a:gd name="T3" fmla="*/ 0 h 1255"/>
                    <a:gd name="T4" fmla="*/ 22 w 1419"/>
                    <a:gd name="T5" fmla="*/ 5 h 1255"/>
                    <a:gd name="T6" fmla="*/ 7 w 1419"/>
                    <a:gd name="T7" fmla="*/ 259 h 1255"/>
                    <a:gd name="T8" fmla="*/ 7 w 1419"/>
                    <a:gd name="T9" fmla="*/ 259 h 1255"/>
                    <a:gd name="T10" fmla="*/ 8 w 1419"/>
                    <a:gd name="T11" fmla="*/ 264 h 1255"/>
                    <a:gd name="T12" fmla="*/ 10 w 1419"/>
                    <a:gd name="T13" fmla="*/ 268 h 1255"/>
                    <a:gd name="T14" fmla="*/ 12 w 1419"/>
                    <a:gd name="T15" fmla="*/ 270 h 1255"/>
                    <a:gd name="T16" fmla="*/ 17 w 1419"/>
                    <a:gd name="T17" fmla="*/ 271 h 1255"/>
                    <a:gd name="T18" fmla="*/ 389 w 1419"/>
                    <a:gd name="T19" fmla="*/ 342 h 1255"/>
                    <a:gd name="T20" fmla="*/ 389 w 1419"/>
                    <a:gd name="T21" fmla="*/ 342 h 1255"/>
                    <a:gd name="T22" fmla="*/ 392 w 1419"/>
                    <a:gd name="T23" fmla="*/ 342 h 1255"/>
                    <a:gd name="T24" fmla="*/ 392 w 1419"/>
                    <a:gd name="T25" fmla="*/ 342 h 1255"/>
                    <a:gd name="T26" fmla="*/ 391 w 1419"/>
                    <a:gd name="T27" fmla="*/ 343 h 1255"/>
                    <a:gd name="T28" fmla="*/ 387 w 1419"/>
                    <a:gd name="T29" fmla="*/ 344 h 1255"/>
                    <a:gd name="T30" fmla="*/ 386 w 1419"/>
                    <a:gd name="T31" fmla="*/ 346 h 1255"/>
                    <a:gd name="T32" fmla="*/ 383 w 1419"/>
                    <a:gd name="T33" fmla="*/ 346 h 1255"/>
                    <a:gd name="T34" fmla="*/ 10 w 1419"/>
                    <a:gd name="T35" fmla="*/ 275 h 1255"/>
                    <a:gd name="T36" fmla="*/ 10 w 1419"/>
                    <a:gd name="T37" fmla="*/ 275 h 1255"/>
                    <a:gd name="T38" fmla="*/ 7 w 1419"/>
                    <a:gd name="T39" fmla="*/ 275 h 1255"/>
                    <a:gd name="T40" fmla="*/ 3 w 1419"/>
                    <a:gd name="T41" fmla="*/ 271 h 1255"/>
                    <a:gd name="T42" fmla="*/ 3 w 1419"/>
                    <a:gd name="T43" fmla="*/ 268 h 1255"/>
                    <a:gd name="T44" fmla="*/ 0 w 1419"/>
                    <a:gd name="T45" fmla="*/ 263 h 1255"/>
                    <a:gd name="T46" fmla="*/ 17 w 1419"/>
                    <a:gd name="T47" fmla="*/ 8 h 1255"/>
                    <a:gd name="T48" fmla="*/ 17 w 1419"/>
                    <a:gd name="T49" fmla="*/ 8 h 1255"/>
                    <a:gd name="T50" fmla="*/ 17 w 1419"/>
                    <a:gd name="T51" fmla="*/ 5 h 1255"/>
                    <a:gd name="T52" fmla="*/ 19 w 1419"/>
                    <a:gd name="T53" fmla="*/ 3 h 1255"/>
                    <a:gd name="T54" fmla="*/ 22 w 1419"/>
                    <a:gd name="T55" fmla="*/ 3 h 1255"/>
                    <a:gd name="T56" fmla="*/ 24 w 1419"/>
                    <a:gd name="T57" fmla="*/ 0 h 1255"/>
                    <a:gd name="T58" fmla="*/ 24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53" name="Freeform 17"/>
                <p:cNvSpPr>
                  <a:spLocks/>
                </p:cNvSpPr>
                <p:nvPr/>
              </p:nvSpPr>
              <p:spPr bwMode="auto">
                <a:xfrm>
                  <a:off x="2469" y="1134"/>
                  <a:ext cx="1175" cy="1068"/>
                </a:xfrm>
                <a:custGeom>
                  <a:avLst/>
                  <a:gdLst>
                    <a:gd name="T0" fmla="*/ 370 w 1380"/>
                    <a:gd name="T1" fmla="*/ 342 h 1255"/>
                    <a:gd name="T2" fmla="*/ 376 w 1380"/>
                    <a:gd name="T3" fmla="*/ 89 h 1255"/>
                    <a:gd name="T4" fmla="*/ 376 w 1380"/>
                    <a:gd name="T5" fmla="*/ 89 h 1255"/>
                    <a:gd name="T6" fmla="*/ 375 w 1380"/>
                    <a:gd name="T7" fmla="*/ 84 h 1255"/>
                    <a:gd name="T8" fmla="*/ 373 w 1380"/>
                    <a:gd name="T9" fmla="*/ 81 h 1255"/>
                    <a:gd name="T10" fmla="*/ 370 w 1380"/>
                    <a:gd name="T11" fmla="*/ 80 h 1255"/>
                    <a:gd name="T12" fmla="*/ 366 w 1380"/>
                    <a:gd name="T13" fmla="*/ 77 h 1255"/>
                    <a:gd name="T14" fmla="*/ 3 w 1380"/>
                    <a:gd name="T15" fmla="*/ 3 h 1255"/>
                    <a:gd name="T16" fmla="*/ 3 w 1380"/>
                    <a:gd name="T17" fmla="*/ 3 h 1255"/>
                    <a:gd name="T18" fmla="*/ 0 w 1380"/>
                    <a:gd name="T19" fmla="*/ 5 h 1255"/>
                    <a:gd name="T20" fmla="*/ 0 w 1380"/>
                    <a:gd name="T21" fmla="*/ 5 h 1255"/>
                    <a:gd name="T22" fmla="*/ 3 w 1380"/>
                    <a:gd name="T23" fmla="*/ 3 h 1255"/>
                    <a:gd name="T24" fmla="*/ 3 w 1380"/>
                    <a:gd name="T25" fmla="*/ 3 h 1255"/>
                    <a:gd name="T26" fmla="*/ 7 w 1380"/>
                    <a:gd name="T27" fmla="*/ 0 h 1255"/>
                    <a:gd name="T28" fmla="*/ 10 w 1380"/>
                    <a:gd name="T29" fmla="*/ 0 h 1255"/>
                    <a:gd name="T30" fmla="*/ 372 w 1380"/>
                    <a:gd name="T31" fmla="*/ 72 h 1255"/>
                    <a:gd name="T32" fmla="*/ 372 w 1380"/>
                    <a:gd name="T33" fmla="*/ 72 h 1255"/>
                    <a:gd name="T34" fmla="*/ 375 w 1380"/>
                    <a:gd name="T35" fmla="*/ 76 h 1255"/>
                    <a:gd name="T36" fmla="*/ 378 w 1380"/>
                    <a:gd name="T37" fmla="*/ 77 h 1255"/>
                    <a:gd name="T38" fmla="*/ 381 w 1380"/>
                    <a:gd name="T39" fmla="*/ 80 h 1255"/>
                    <a:gd name="T40" fmla="*/ 381 w 1380"/>
                    <a:gd name="T41" fmla="*/ 85 h 1255"/>
                    <a:gd name="T42" fmla="*/ 375 w 1380"/>
                    <a:gd name="T43" fmla="*/ 337 h 1255"/>
                    <a:gd name="T44" fmla="*/ 375 w 1380"/>
                    <a:gd name="T45" fmla="*/ 337 h 1255"/>
                    <a:gd name="T46" fmla="*/ 375 w 1380"/>
                    <a:gd name="T47" fmla="*/ 340 h 1255"/>
                    <a:gd name="T48" fmla="*/ 373 w 1380"/>
                    <a:gd name="T49" fmla="*/ 342 h 1255"/>
                    <a:gd name="T50" fmla="*/ 372 w 1380"/>
                    <a:gd name="T51" fmla="*/ 344 h 1255"/>
                    <a:gd name="T52" fmla="*/ 369 w 1380"/>
                    <a:gd name="T53" fmla="*/ 346 h 1255"/>
                    <a:gd name="T54" fmla="*/ 369 w 1380"/>
                    <a:gd name="T55" fmla="*/ 346 h 1255"/>
                    <a:gd name="T56" fmla="*/ 370 w 1380"/>
                    <a:gd name="T57" fmla="*/ 342 h 1255"/>
                    <a:gd name="T58" fmla="*/ 370 w 1380"/>
                    <a:gd name="T59" fmla="*/ 3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1443" name="Text Box 18"/>
              <p:cNvSpPr txBox="1">
                <a:spLocks noChangeArrowheads="1"/>
              </p:cNvSpPr>
              <p:nvPr/>
            </p:nvSpPr>
            <p:spPr bwMode="auto">
              <a:xfrm>
                <a:off x="1922" y="2013"/>
                <a:ext cx="53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a:solidFill>
                      <a:schemeClr val="bg1"/>
                    </a:solidFill>
                  </a:rPr>
                  <a:t>screen</a:t>
                </a:r>
              </a:p>
            </p:txBody>
          </p:sp>
        </p:grpSp>
        <p:sp>
          <p:nvSpPr>
            <p:cNvPr id="11441" name="Line 54"/>
            <p:cNvSpPr>
              <a:spLocks noChangeShapeType="1"/>
            </p:cNvSpPr>
            <p:nvPr/>
          </p:nvSpPr>
          <p:spPr bwMode="auto">
            <a:xfrm>
              <a:off x="2340" y="1794"/>
              <a:ext cx="324" cy="1"/>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1281" name="Group 157"/>
          <p:cNvGrpSpPr>
            <a:grpSpLocks/>
          </p:cNvGrpSpPr>
          <p:nvPr/>
        </p:nvGrpSpPr>
        <p:grpSpPr bwMode="auto">
          <a:xfrm>
            <a:off x="2784475" y="3108325"/>
            <a:ext cx="2859088" cy="661988"/>
            <a:chOff x="1217" y="1611"/>
            <a:chExt cx="1991" cy="460"/>
          </a:xfrm>
        </p:grpSpPr>
        <p:sp>
          <p:nvSpPr>
            <p:cNvPr id="11424" name="Text Box 158"/>
            <p:cNvSpPr txBox="1">
              <a:spLocks noChangeArrowheads="1"/>
            </p:cNvSpPr>
            <p:nvPr/>
          </p:nvSpPr>
          <p:spPr bwMode="auto">
            <a:xfrm>
              <a:off x="1217" y="1695"/>
              <a:ext cx="1127" cy="171"/>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b="0">
                  <a:solidFill>
                    <a:schemeClr val="bg1"/>
                  </a:solidFill>
                </a:rPr>
                <a:t>job wizardStep</a:t>
              </a:r>
            </a:p>
          </p:txBody>
        </p:sp>
        <p:grpSp>
          <p:nvGrpSpPr>
            <p:cNvPr id="11425" name="Group 159"/>
            <p:cNvGrpSpPr>
              <a:grpSpLocks/>
            </p:cNvGrpSpPr>
            <p:nvPr/>
          </p:nvGrpSpPr>
          <p:grpSpPr bwMode="auto">
            <a:xfrm>
              <a:off x="2677" y="1611"/>
              <a:ext cx="531" cy="460"/>
              <a:chOff x="1922" y="1884"/>
              <a:chExt cx="531" cy="460"/>
            </a:xfrm>
          </p:grpSpPr>
          <p:grpSp>
            <p:nvGrpSpPr>
              <p:cNvPr id="11427" name="Group 160"/>
              <p:cNvGrpSpPr>
                <a:grpSpLocks/>
              </p:cNvGrpSpPr>
              <p:nvPr/>
            </p:nvGrpSpPr>
            <p:grpSpPr bwMode="auto">
              <a:xfrm>
                <a:off x="1927" y="1884"/>
                <a:ext cx="499" cy="460"/>
                <a:chOff x="2307" y="1036"/>
                <a:chExt cx="1397" cy="1290"/>
              </a:xfrm>
            </p:grpSpPr>
            <p:sp>
              <p:nvSpPr>
                <p:cNvPr id="11429" name="Freeform 161"/>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30" name="Rectangle 162"/>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431" name="Freeform 163"/>
                <p:cNvSpPr>
                  <a:spLocks/>
                </p:cNvSpPr>
                <p:nvPr/>
              </p:nvSpPr>
              <p:spPr bwMode="auto">
                <a:xfrm>
                  <a:off x="2307" y="1073"/>
                  <a:ext cx="1363" cy="1253"/>
                </a:xfrm>
                <a:custGeom>
                  <a:avLst/>
                  <a:gdLst>
                    <a:gd name="T0" fmla="*/ 0 w 1601"/>
                    <a:gd name="T1" fmla="*/ 311 h 1472"/>
                    <a:gd name="T2" fmla="*/ 0 w 1601"/>
                    <a:gd name="T3" fmla="*/ 311 h 1472"/>
                    <a:gd name="T4" fmla="*/ 0 w 1601"/>
                    <a:gd name="T5" fmla="*/ 316 h 1472"/>
                    <a:gd name="T6" fmla="*/ 3 w 1601"/>
                    <a:gd name="T7" fmla="*/ 321 h 1472"/>
                    <a:gd name="T8" fmla="*/ 3 w 1601"/>
                    <a:gd name="T9" fmla="*/ 326 h 1472"/>
                    <a:gd name="T10" fmla="*/ 5 w 1601"/>
                    <a:gd name="T11" fmla="*/ 328 h 1472"/>
                    <a:gd name="T12" fmla="*/ 8 w 1601"/>
                    <a:gd name="T13" fmla="*/ 329 h 1472"/>
                    <a:gd name="T14" fmla="*/ 420 w 1601"/>
                    <a:gd name="T15" fmla="*/ 406 h 1472"/>
                    <a:gd name="T16" fmla="*/ 420 w 1601"/>
                    <a:gd name="T17" fmla="*/ 406 h 1472"/>
                    <a:gd name="T18" fmla="*/ 424 w 1601"/>
                    <a:gd name="T19" fmla="*/ 406 h 1472"/>
                    <a:gd name="T20" fmla="*/ 430 w 1601"/>
                    <a:gd name="T21" fmla="*/ 404 h 1472"/>
                    <a:gd name="T22" fmla="*/ 439 w 1601"/>
                    <a:gd name="T23" fmla="*/ 398 h 1472"/>
                    <a:gd name="T24" fmla="*/ 439 w 1601"/>
                    <a:gd name="T25" fmla="*/ 398 h 1472"/>
                    <a:gd name="T26" fmla="*/ 439 w 1601"/>
                    <a:gd name="T27" fmla="*/ 397 h 1472"/>
                    <a:gd name="T28" fmla="*/ 438 w 1601"/>
                    <a:gd name="T29" fmla="*/ 396 h 1472"/>
                    <a:gd name="T30" fmla="*/ 436 w 1601"/>
                    <a:gd name="T31" fmla="*/ 395 h 1472"/>
                    <a:gd name="T32" fmla="*/ 434 w 1601"/>
                    <a:gd name="T33" fmla="*/ 392 h 1472"/>
                    <a:gd name="T34" fmla="*/ 442 w 1601"/>
                    <a:gd name="T35" fmla="*/ 95 h 1472"/>
                    <a:gd name="T36" fmla="*/ 442 w 1601"/>
                    <a:gd name="T37" fmla="*/ 95 h 1472"/>
                    <a:gd name="T38" fmla="*/ 441 w 1601"/>
                    <a:gd name="T39" fmla="*/ 90 h 1472"/>
                    <a:gd name="T40" fmla="*/ 438 w 1601"/>
                    <a:gd name="T41" fmla="*/ 86 h 1472"/>
                    <a:gd name="T42" fmla="*/ 434 w 1601"/>
                    <a:gd name="T43" fmla="*/ 84 h 1472"/>
                    <a:gd name="T44" fmla="*/ 431 w 1601"/>
                    <a:gd name="T45" fmla="*/ 82 h 1472"/>
                    <a:gd name="T46" fmla="*/ 42 w 1601"/>
                    <a:gd name="T47" fmla="*/ 0 h 1472"/>
                    <a:gd name="T48" fmla="*/ 30 w 1601"/>
                    <a:gd name="T49" fmla="*/ 3 h 1472"/>
                    <a:gd name="T50" fmla="*/ 30 w 1601"/>
                    <a:gd name="T51" fmla="*/ 3 h 1472"/>
                    <a:gd name="T52" fmla="*/ 26 w 1601"/>
                    <a:gd name="T53" fmla="*/ 3 h 1472"/>
                    <a:gd name="T54" fmla="*/ 22 w 1601"/>
                    <a:gd name="T55" fmla="*/ 3 h 1472"/>
                    <a:gd name="T56" fmla="*/ 20 w 1601"/>
                    <a:gd name="T57" fmla="*/ 8 h 1472"/>
                    <a:gd name="T58" fmla="*/ 19 w 1601"/>
                    <a:gd name="T59" fmla="*/ 11 h 1472"/>
                    <a:gd name="T60" fmla="*/ 0 w 1601"/>
                    <a:gd name="T61" fmla="*/ 311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32" name="Freeform 164"/>
                <p:cNvSpPr>
                  <a:spLocks/>
                </p:cNvSpPr>
                <p:nvPr/>
              </p:nvSpPr>
              <p:spPr bwMode="auto">
                <a:xfrm>
                  <a:off x="2344" y="1073"/>
                  <a:ext cx="1360" cy="1231"/>
                </a:xfrm>
                <a:custGeom>
                  <a:avLst/>
                  <a:gdLst>
                    <a:gd name="T0" fmla="*/ 0 w 1597"/>
                    <a:gd name="T1" fmla="*/ 307 h 1446"/>
                    <a:gd name="T2" fmla="*/ 0 w 1597"/>
                    <a:gd name="T3" fmla="*/ 307 h 1446"/>
                    <a:gd name="T4" fmla="*/ 3 w 1597"/>
                    <a:gd name="T5" fmla="*/ 313 h 1446"/>
                    <a:gd name="T6" fmla="*/ 3 w 1597"/>
                    <a:gd name="T7" fmla="*/ 318 h 1446"/>
                    <a:gd name="T8" fmla="*/ 7 w 1597"/>
                    <a:gd name="T9" fmla="*/ 319 h 1446"/>
                    <a:gd name="T10" fmla="*/ 11 w 1597"/>
                    <a:gd name="T11" fmla="*/ 322 h 1446"/>
                    <a:gd name="T12" fmla="*/ 424 w 1597"/>
                    <a:gd name="T13" fmla="*/ 398 h 1446"/>
                    <a:gd name="T14" fmla="*/ 424 w 1597"/>
                    <a:gd name="T15" fmla="*/ 398 h 1446"/>
                    <a:gd name="T16" fmla="*/ 428 w 1597"/>
                    <a:gd name="T17" fmla="*/ 398 h 1446"/>
                    <a:gd name="T18" fmla="*/ 432 w 1597"/>
                    <a:gd name="T19" fmla="*/ 398 h 1446"/>
                    <a:gd name="T20" fmla="*/ 434 w 1597"/>
                    <a:gd name="T21" fmla="*/ 393 h 1446"/>
                    <a:gd name="T22" fmla="*/ 436 w 1597"/>
                    <a:gd name="T23" fmla="*/ 391 h 1446"/>
                    <a:gd name="T24" fmla="*/ 442 w 1597"/>
                    <a:gd name="T25" fmla="*/ 93 h 1446"/>
                    <a:gd name="T26" fmla="*/ 442 w 1597"/>
                    <a:gd name="T27" fmla="*/ 93 h 1446"/>
                    <a:gd name="T28" fmla="*/ 442 w 1597"/>
                    <a:gd name="T29" fmla="*/ 89 h 1446"/>
                    <a:gd name="T30" fmla="*/ 439 w 1597"/>
                    <a:gd name="T31" fmla="*/ 84 h 1446"/>
                    <a:gd name="T32" fmla="*/ 436 w 1597"/>
                    <a:gd name="T33" fmla="*/ 82 h 1446"/>
                    <a:gd name="T34" fmla="*/ 431 w 1597"/>
                    <a:gd name="T35" fmla="*/ 80 h 1446"/>
                    <a:gd name="T36" fmla="*/ 32 w 1597"/>
                    <a:gd name="T37" fmla="*/ 0 h 1446"/>
                    <a:gd name="T38" fmla="*/ 32 w 1597"/>
                    <a:gd name="T39" fmla="*/ 0 h 1446"/>
                    <a:gd name="T40" fmla="*/ 27 w 1597"/>
                    <a:gd name="T41" fmla="*/ 0 h 1446"/>
                    <a:gd name="T42" fmla="*/ 23 w 1597"/>
                    <a:gd name="T43" fmla="*/ 3 h 1446"/>
                    <a:gd name="T44" fmla="*/ 21 w 1597"/>
                    <a:gd name="T45" fmla="*/ 3 h 1446"/>
                    <a:gd name="T46" fmla="*/ 20 w 1597"/>
                    <a:gd name="T47" fmla="*/ 9 h 1446"/>
                    <a:gd name="T48" fmla="*/ 0 w 1597"/>
                    <a:gd name="T49" fmla="*/ 307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33" name="Freeform 165"/>
                <p:cNvSpPr>
                  <a:spLocks/>
                </p:cNvSpPr>
                <p:nvPr/>
              </p:nvSpPr>
              <p:spPr bwMode="auto">
                <a:xfrm>
                  <a:off x="2413" y="1073"/>
                  <a:ext cx="1291" cy="1231"/>
                </a:xfrm>
                <a:custGeom>
                  <a:avLst/>
                  <a:gdLst>
                    <a:gd name="T0" fmla="*/ 409 w 1517"/>
                    <a:gd name="T1" fmla="*/ 392 h 1446"/>
                    <a:gd name="T2" fmla="*/ 415 w 1517"/>
                    <a:gd name="T3" fmla="*/ 95 h 1446"/>
                    <a:gd name="T4" fmla="*/ 415 w 1517"/>
                    <a:gd name="T5" fmla="*/ 95 h 1446"/>
                    <a:gd name="T6" fmla="*/ 415 w 1517"/>
                    <a:gd name="T7" fmla="*/ 90 h 1446"/>
                    <a:gd name="T8" fmla="*/ 412 w 1517"/>
                    <a:gd name="T9" fmla="*/ 86 h 1446"/>
                    <a:gd name="T10" fmla="*/ 409 w 1517"/>
                    <a:gd name="T11" fmla="*/ 83 h 1446"/>
                    <a:gd name="T12" fmla="*/ 403 w 1517"/>
                    <a:gd name="T13" fmla="*/ 82 h 1446"/>
                    <a:gd name="T14" fmla="*/ 8 w 1517"/>
                    <a:gd name="T15" fmla="*/ 3 h 1446"/>
                    <a:gd name="T16" fmla="*/ 8 w 1517"/>
                    <a:gd name="T17" fmla="*/ 3 h 1446"/>
                    <a:gd name="T18" fmla="*/ 3 w 1517"/>
                    <a:gd name="T19" fmla="*/ 3 h 1446"/>
                    <a:gd name="T20" fmla="*/ 0 w 1517"/>
                    <a:gd name="T21" fmla="*/ 3 h 1446"/>
                    <a:gd name="T22" fmla="*/ 0 w 1517"/>
                    <a:gd name="T23" fmla="*/ 3 h 1446"/>
                    <a:gd name="T24" fmla="*/ 5 w 1517"/>
                    <a:gd name="T25" fmla="*/ 0 h 1446"/>
                    <a:gd name="T26" fmla="*/ 10 w 1517"/>
                    <a:gd name="T27" fmla="*/ 0 h 1446"/>
                    <a:gd name="T28" fmla="*/ 407 w 1517"/>
                    <a:gd name="T29" fmla="*/ 80 h 1446"/>
                    <a:gd name="T30" fmla="*/ 407 w 1517"/>
                    <a:gd name="T31" fmla="*/ 80 h 1446"/>
                    <a:gd name="T32" fmla="*/ 411 w 1517"/>
                    <a:gd name="T33" fmla="*/ 82 h 1446"/>
                    <a:gd name="T34" fmla="*/ 415 w 1517"/>
                    <a:gd name="T35" fmla="*/ 84 h 1446"/>
                    <a:gd name="T36" fmla="*/ 417 w 1517"/>
                    <a:gd name="T37" fmla="*/ 89 h 1446"/>
                    <a:gd name="T38" fmla="*/ 417 w 1517"/>
                    <a:gd name="T39" fmla="*/ 93 h 1446"/>
                    <a:gd name="T40" fmla="*/ 411 w 1517"/>
                    <a:gd name="T41" fmla="*/ 391 h 1446"/>
                    <a:gd name="T42" fmla="*/ 411 w 1517"/>
                    <a:gd name="T43" fmla="*/ 391 h 1446"/>
                    <a:gd name="T44" fmla="*/ 410 w 1517"/>
                    <a:gd name="T45" fmla="*/ 396 h 1446"/>
                    <a:gd name="T46" fmla="*/ 407 w 1517"/>
                    <a:gd name="T47" fmla="*/ 398 h 1446"/>
                    <a:gd name="T48" fmla="*/ 407 w 1517"/>
                    <a:gd name="T49" fmla="*/ 398 h 1446"/>
                    <a:gd name="T50" fmla="*/ 409 w 1517"/>
                    <a:gd name="T51" fmla="*/ 396 h 1446"/>
                    <a:gd name="T52" fmla="*/ 409 w 1517"/>
                    <a:gd name="T53" fmla="*/ 392 h 1446"/>
                    <a:gd name="T54" fmla="*/ 409 w 1517"/>
                    <a:gd name="T55" fmla="*/ 392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34" name="Freeform 166"/>
                <p:cNvSpPr>
                  <a:spLocks/>
                </p:cNvSpPr>
                <p:nvPr/>
              </p:nvSpPr>
              <p:spPr bwMode="auto">
                <a:xfrm>
                  <a:off x="2413" y="1134"/>
                  <a:ext cx="1231" cy="1068"/>
                </a:xfrm>
                <a:custGeom>
                  <a:avLst/>
                  <a:gdLst>
                    <a:gd name="T0" fmla="*/ 0 w 1446"/>
                    <a:gd name="T1" fmla="*/ 263 h 1255"/>
                    <a:gd name="T2" fmla="*/ 0 w 1446"/>
                    <a:gd name="T3" fmla="*/ 263 h 1255"/>
                    <a:gd name="T4" fmla="*/ 3 w 1446"/>
                    <a:gd name="T5" fmla="*/ 268 h 1255"/>
                    <a:gd name="T6" fmla="*/ 3 w 1446"/>
                    <a:gd name="T7" fmla="*/ 271 h 1255"/>
                    <a:gd name="T8" fmla="*/ 7 w 1446"/>
                    <a:gd name="T9" fmla="*/ 275 h 1255"/>
                    <a:gd name="T10" fmla="*/ 10 w 1446"/>
                    <a:gd name="T11" fmla="*/ 275 h 1255"/>
                    <a:gd name="T12" fmla="*/ 383 w 1446"/>
                    <a:gd name="T13" fmla="*/ 346 h 1255"/>
                    <a:gd name="T14" fmla="*/ 383 w 1446"/>
                    <a:gd name="T15" fmla="*/ 346 h 1255"/>
                    <a:gd name="T16" fmla="*/ 387 w 1446"/>
                    <a:gd name="T17" fmla="*/ 346 h 1255"/>
                    <a:gd name="T18" fmla="*/ 391 w 1446"/>
                    <a:gd name="T19" fmla="*/ 344 h 1255"/>
                    <a:gd name="T20" fmla="*/ 392 w 1446"/>
                    <a:gd name="T21" fmla="*/ 340 h 1255"/>
                    <a:gd name="T22" fmla="*/ 392 w 1446"/>
                    <a:gd name="T23" fmla="*/ 337 h 1255"/>
                    <a:gd name="T24" fmla="*/ 398 w 1446"/>
                    <a:gd name="T25" fmla="*/ 85 h 1255"/>
                    <a:gd name="T26" fmla="*/ 398 w 1446"/>
                    <a:gd name="T27" fmla="*/ 85 h 1255"/>
                    <a:gd name="T28" fmla="*/ 398 w 1446"/>
                    <a:gd name="T29" fmla="*/ 80 h 1255"/>
                    <a:gd name="T30" fmla="*/ 397 w 1446"/>
                    <a:gd name="T31" fmla="*/ 77 h 1255"/>
                    <a:gd name="T32" fmla="*/ 392 w 1446"/>
                    <a:gd name="T33" fmla="*/ 76 h 1255"/>
                    <a:gd name="T34" fmla="*/ 389 w 1446"/>
                    <a:gd name="T35" fmla="*/ 72 h 1255"/>
                    <a:gd name="T36" fmla="*/ 28 w 1446"/>
                    <a:gd name="T37" fmla="*/ 0 h 1255"/>
                    <a:gd name="T38" fmla="*/ 28 w 1446"/>
                    <a:gd name="T39" fmla="*/ 0 h 1255"/>
                    <a:gd name="T40" fmla="*/ 22 w 1446"/>
                    <a:gd name="T41" fmla="*/ 0 h 1255"/>
                    <a:gd name="T42" fmla="*/ 19 w 1446"/>
                    <a:gd name="T43" fmla="*/ 3 h 1255"/>
                    <a:gd name="T44" fmla="*/ 17 w 1446"/>
                    <a:gd name="T45" fmla="*/ 5 h 1255"/>
                    <a:gd name="T46" fmla="*/ 17 w 1446"/>
                    <a:gd name="T47" fmla="*/ 8 h 1255"/>
                    <a:gd name="T48" fmla="*/ 0 w 1446"/>
                    <a:gd name="T49" fmla="*/ 263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35" name="Freeform 167"/>
                <p:cNvSpPr>
                  <a:spLocks/>
                </p:cNvSpPr>
                <p:nvPr/>
              </p:nvSpPr>
              <p:spPr bwMode="auto">
                <a:xfrm>
                  <a:off x="2431" y="1330"/>
                  <a:ext cx="1213" cy="718"/>
                </a:xfrm>
                <a:custGeom>
                  <a:avLst/>
                  <a:gdLst>
                    <a:gd name="T0" fmla="*/ 394 w 1424"/>
                    <a:gd name="T1" fmla="*/ 40 h 844"/>
                    <a:gd name="T2" fmla="*/ 394 w 1424"/>
                    <a:gd name="T3" fmla="*/ 22 h 844"/>
                    <a:gd name="T4" fmla="*/ 394 w 1424"/>
                    <a:gd name="T5" fmla="*/ 22 h 844"/>
                    <a:gd name="T6" fmla="*/ 394 w 1424"/>
                    <a:gd name="T7" fmla="*/ 17 h 844"/>
                    <a:gd name="T8" fmla="*/ 392 w 1424"/>
                    <a:gd name="T9" fmla="*/ 14 h 844"/>
                    <a:gd name="T10" fmla="*/ 389 w 1424"/>
                    <a:gd name="T11" fmla="*/ 12 h 844"/>
                    <a:gd name="T12" fmla="*/ 386 w 1424"/>
                    <a:gd name="T13" fmla="*/ 10 h 844"/>
                    <a:gd name="T14" fmla="*/ 336 w 1424"/>
                    <a:gd name="T15" fmla="*/ 0 h 844"/>
                    <a:gd name="T16" fmla="*/ 336 w 1424"/>
                    <a:gd name="T17" fmla="*/ 0 h 844"/>
                    <a:gd name="T18" fmla="*/ 293 w 1424"/>
                    <a:gd name="T19" fmla="*/ 22 h 844"/>
                    <a:gd name="T20" fmla="*/ 252 w 1424"/>
                    <a:gd name="T21" fmla="*/ 47 h 844"/>
                    <a:gd name="T22" fmla="*/ 210 w 1424"/>
                    <a:gd name="T23" fmla="*/ 72 h 844"/>
                    <a:gd name="T24" fmla="*/ 169 w 1424"/>
                    <a:gd name="T25" fmla="*/ 98 h 844"/>
                    <a:gd name="T26" fmla="*/ 84 w 1424"/>
                    <a:gd name="T27" fmla="*/ 153 h 844"/>
                    <a:gd name="T28" fmla="*/ 0 w 1424"/>
                    <a:gd name="T29" fmla="*/ 210 h 844"/>
                    <a:gd name="T30" fmla="*/ 0 w 1424"/>
                    <a:gd name="T31" fmla="*/ 210 h 844"/>
                    <a:gd name="T32" fmla="*/ 3 w 1424"/>
                    <a:gd name="T33" fmla="*/ 211 h 844"/>
                    <a:gd name="T34" fmla="*/ 118 w 1424"/>
                    <a:gd name="T35" fmla="*/ 231 h 844"/>
                    <a:gd name="T36" fmla="*/ 118 w 1424"/>
                    <a:gd name="T37" fmla="*/ 231 h 844"/>
                    <a:gd name="T38" fmla="*/ 166 w 1424"/>
                    <a:gd name="T39" fmla="*/ 197 h 844"/>
                    <a:gd name="T40" fmla="*/ 216 w 1424"/>
                    <a:gd name="T41" fmla="*/ 162 h 844"/>
                    <a:gd name="T42" fmla="*/ 216 w 1424"/>
                    <a:gd name="T43" fmla="*/ 162 h 844"/>
                    <a:gd name="T44" fmla="*/ 261 w 1424"/>
                    <a:gd name="T45" fmla="*/ 128 h 844"/>
                    <a:gd name="T46" fmla="*/ 304 w 1424"/>
                    <a:gd name="T47" fmla="*/ 97 h 844"/>
                    <a:gd name="T48" fmla="*/ 350 w 1424"/>
                    <a:gd name="T49" fmla="*/ 68 h 844"/>
                    <a:gd name="T50" fmla="*/ 394 w 1424"/>
                    <a:gd name="T51" fmla="*/ 40 h 844"/>
                    <a:gd name="T52" fmla="*/ 394 w 1424"/>
                    <a:gd name="T53" fmla="*/ 40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36" name="Freeform 168"/>
                <p:cNvSpPr>
                  <a:spLocks/>
                </p:cNvSpPr>
                <p:nvPr/>
              </p:nvSpPr>
              <p:spPr bwMode="auto">
                <a:xfrm>
                  <a:off x="3112" y="1785"/>
                  <a:ext cx="524" cy="357"/>
                </a:xfrm>
                <a:custGeom>
                  <a:avLst/>
                  <a:gdLst>
                    <a:gd name="T0" fmla="*/ 170 w 615"/>
                    <a:gd name="T1" fmla="*/ 37 h 420"/>
                    <a:gd name="T2" fmla="*/ 170 w 615"/>
                    <a:gd name="T3" fmla="*/ 0 h 420"/>
                    <a:gd name="T4" fmla="*/ 170 w 615"/>
                    <a:gd name="T5" fmla="*/ 0 h 420"/>
                    <a:gd name="T6" fmla="*/ 128 w 615"/>
                    <a:gd name="T7" fmla="*/ 24 h 420"/>
                    <a:gd name="T8" fmla="*/ 85 w 615"/>
                    <a:gd name="T9" fmla="*/ 49 h 420"/>
                    <a:gd name="T10" fmla="*/ 42 w 615"/>
                    <a:gd name="T11" fmla="*/ 76 h 420"/>
                    <a:gd name="T12" fmla="*/ 0 w 615"/>
                    <a:gd name="T13" fmla="*/ 105 h 420"/>
                    <a:gd name="T14" fmla="*/ 58 w 615"/>
                    <a:gd name="T15" fmla="*/ 114 h 420"/>
                    <a:gd name="T16" fmla="*/ 58 w 615"/>
                    <a:gd name="T17" fmla="*/ 114 h 420"/>
                    <a:gd name="T18" fmla="*/ 115 w 615"/>
                    <a:gd name="T19" fmla="*/ 75 h 420"/>
                    <a:gd name="T20" fmla="*/ 115 w 615"/>
                    <a:gd name="T21" fmla="*/ 75 h 420"/>
                    <a:gd name="T22" fmla="*/ 142 w 615"/>
                    <a:gd name="T23" fmla="*/ 55 h 420"/>
                    <a:gd name="T24" fmla="*/ 170 w 615"/>
                    <a:gd name="T25" fmla="*/ 37 h 420"/>
                    <a:gd name="T26" fmla="*/ 170 w 615"/>
                    <a:gd name="T27" fmla="*/ 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37" name="Freeform 169"/>
                <p:cNvSpPr>
                  <a:spLocks/>
                </p:cNvSpPr>
                <p:nvPr/>
              </p:nvSpPr>
              <p:spPr bwMode="auto">
                <a:xfrm>
                  <a:off x="2413" y="1134"/>
                  <a:ext cx="1208" cy="1068"/>
                </a:xfrm>
                <a:custGeom>
                  <a:avLst/>
                  <a:gdLst>
                    <a:gd name="T0" fmla="*/ 24 w 1419"/>
                    <a:gd name="T1" fmla="*/ 0 h 1255"/>
                    <a:gd name="T2" fmla="*/ 24 w 1419"/>
                    <a:gd name="T3" fmla="*/ 0 h 1255"/>
                    <a:gd name="T4" fmla="*/ 22 w 1419"/>
                    <a:gd name="T5" fmla="*/ 5 h 1255"/>
                    <a:gd name="T6" fmla="*/ 7 w 1419"/>
                    <a:gd name="T7" fmla="*/ 259 h 1255"/>
                    <a:gd name="T8" fmla="*/ 7 w 1419"/>
                    <a:gd name="T9" fmla="*/ 259 h 1255"/>
                    <a:gd name="T10" fmla="*/ 8 w 1419"/>
                    <a:gd name="T11" fmla="*/ 264 h 1255"/>
                    <a:gd name="T12" fmla="*/ 10 w 1419"/>
                    <a:gd name="T13" fmla="*/ 268 h 1255"/>
                    <a:gd name="T14" fmla="*/ 12 w 1419"/>
                    <a:gd name="T15" fmla="*/ 270 h 1255"/>
                    <a:gd name="T16" fmla="*/ 17 w 1419"/>
                    <a:gd name="T17" fmla="*/ 271 h 1255"/>
                    <a:gd name="T18" fmla="*/ 389 w 1419"/>
                    <a:gd name="T19" fmla="*/ 342 h 1255"/>
                    <a:gd name="T20" fmla="*/ 389 w 1419"/>
                    <a:gd name="T21" fmla="*/ 342 h 1255"/>
                    <a:gd name="T22" fmla="*/ 392 w 1419"/>
                    <a:gd name="T23" fmla="*/ 342 h 1255"/>
                    <a:gd name="T24" fmla="*/ 392 w 1419"/>
                    <a:gd name="T25" fmla="*/ 342 h 1255"/>
                    <a:gd name="T26" fmla="*/ 391 w 1419"/>
                    <a:gd name="T27" fmla="*/ 343 h 1255"/>
                    <a:gd name="T28" fmla="*/ 387 w 1419"/>
                    <a:gd name="T29" fmla="*/ 344 h 1255"/>
                    <a:gd name="T30" fmla="*/ 386 w 1419"/>
                    <a:gd name="T31" fmla="*/ 346 h 1255"/>
                    <a:gd name="T32" fmla="*/ 383 w 1419"/>
                    <a:gd name="T33" fmla="*/ 346 h 1255"/>
                    <a:gd name="T34" fmla="*/ 10 w 1419"/>
                    <a:gd name="T35" fmla="*/ 275 h 1255"/>
                    <a:gd name="T36" fmla="*/ 10 w 1419"/>
                    <a:gd name="T37" fmla="*/ 275 h 1255"/>
                    <a:gd name="T38" fmla="*/ 7 w 1419"/>
                    <a:gd name="T39" fmla="*/ 275 h 1255"/>
                    <a:gd name="T40" fmla="*/ 3 w 1419"/>
                    <a:gd name="T41" fmla="*/ 271 h 1255"/>
                    <a:gd name="T42" fmla="*/ 3 w 1419"/>
                    <a:gd name="T43" fmla="*/ 268 h 1255"/>
                    <a:gd name="T44" fmla="*/ 0 w 1419"/>
                    <a:gd name="T45" fmla="*/ 263 h 1255"/>
                    <a:gd name="T46" fmla="*/ 17 w 1419"/>
                    <a:gd name="T47" fmla="*/ 8 h 1255"/>
                    <a:gd name="T48" fmla="*/ 17 w 1419"/>
                    <a:gd name="T49" fmla="*/ 8 h 1255"/>
                    <a:gd name="T50" fmla="*/ 17 w 1419"/>
                    <a:gd name="T51" fmla="*/ 5 h 1255"/>
                    <a:gd name="T52" fmla="*/ 19 w 1419"/>
                    <a:gd name="T53" fmla="*/ 3 h 1255"/>
                    <a:gd name="T54" fmla="*/ 22 w 1419"/>
                    <a:gd name="T55" fmla="*/ 3 h 1255"/>
                    <a:gd name="T56" fmla="*/ 24 w 1419"/>
                    <a:gd name="T57" fmla="*/ 0 h 1255"/>
                    <a:gd name="T58" fmla="*/ 24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38" name="Freeform 170"/>
                <p:cNvSpPr>
                  <a:spLocks/>
                </p:cNvSpPr>
                <p:nvPr/>
              </p:nvSpPr>
              <p:spPr bwMode="auto">
                <a:xfrm>
                  <a:off x="2469" y="1134"/>
                  <a:ext cx="1175" cy="1068"/>
                </a:xfrm>
                <a:custGeom>
                  <a:avLst/>
                  <a:gdLst>
                    <a:gd name="T0" fmla="*/ 370 w 1380"/>
                    <a:gd name="T1" fmla="*/ 342 h 1255"/>
                    <a:gd name="T2" fmla="*/ 376 w 1380"/>
                    <a:gd name="T3" fmla="*/ 89 h 1255"/>
                    <a:gd name="T4" fmla="*/ 376 w 1380"/>
                    <a:gd name="T5" fmla="*/ 89 h 1255"/>
                    <a:gd name="T6" fmla="*/ 375 w 1380"/>
                    <a:gd name="T7" fmla="*/ 84 h 1255"/>
                    <a:gd name="T8" fmla="*/ 373 w 1380"/>
                    <a:gd name="T9" fmla="*/ 81 h 1255"/>
                    <a:gd name="T10" fmla="*/ 370 w 1380"/>
                    <a:gd name="T11" fmla="*/ 80 h 1255"/>
                    <a:gd name="T12" fmla="*/ 366 w 1380"/>
                    <a:gd name="T13" fmla="*/ 77 h 1255"/>
                    <a:gd name="T14" fmla="*/ 3 w 1380"/>
                    <a:gd name="T15" fmla="*/ 3 h 1255"/>
                    <a:gd name="T16" fmla="*/ 3 w 1380"/>
                    <a:gd name="T17" fmla="*/ 3 h 1255"/>
                    <a:gd name="T18" fmla="*/ 0 w 1380"/>
                    <a:gd name="T19" fmla="*/ 5 h 1255"/>
                    <a:gd name="T20" fmla="*/ 0 w 1380"/>
                    <a:gd name="T21" fmla="*/ 5 h 1255"/>
                    <a:gd name="T22" fmla="*/ 3 w 1380"/>
                    <a:gd name="T23" fmla="*/ 3 h 1255"/>
                    <a:gd name="T24" fmla="*/ 3 w 1380"/>
                    <a:gd name="T25" fmla="*/ 3 h 1255"/>
                    <a:gd name="T26" fmla="*/ 7 w 1380"/>
                    <a:gd name="T27" fmla="*/ 0 h 1255"/>
                    <a:gd name="T28" fmla="*/ 10 w 1380"/>
                    <a:gd name="T29" fmla="*/ 0 h 1255"/>
                    <a:gd name="T30" fmla="*/ 372 w 1380"/>
                    <a:gd name="T31" fmla="*/ 72 h 1255"/>
                    <a:gd name="T32" fmla="*/ 372 w 1380"/>
                    <a:gd name="T33" fmla="*/ 72 h 1255"/>
                    <a:gd name="T34" fmla="*/ 375 w 1380"/>
                    <a:gd name="T35" fmla="*/ 76 h 1255"/>
                    <a:gd name="T36" fmla="*/ 378 w 1380"/>
                    <a:gd name="T37" fmla="*/ 77 h 1255"/>
                    <a:gd name="T38" fmla="*/ 381 w 1380"/>
                    <a:gd name="T39" fmla="*/ 80 h 1255"/>
                    <a:gd name="T40" fmla="*/ 381 w 1380"/>
                    <a:gd name="T41" fmla="*/ 85 h 1255"/>
                    <a:gd name="T42" fmla="*/ 375 w 1380"/>
                    <a:gd name="T43" fmla="*/ 337 h 1255"/>
                    <a:gd name="T44" fmla="*/ 375 w 1380"/>
                    <a:gd name="T45" fmla="*/ 337 h 1255"/>
                    <a:gd name="T46" fmla="*/ 375 w 1380"/>
                    <a:gd name="T47" fmla="*/ 340 h 1255"/>
                    <a:gd name="T48" fmla="*/ 373 w 1380"/>
                    <a:gd name="T49" fmla="*/ 342 h 1255"/>
                    <a:gd name="T50" fmla="*/ 372 w 1380"/>
                    <a:gd name="T51" fmla="*/ 344 h 1255"/>
                    <a:gd name="T52" fmla="*/ 369 w 1380"/>
                    <a:gd name="T53" fmla="*/ 346 h 1255"/>
                    <a:gd name="T54" fmla="*/ 369 w 1380"/>
                    <a:gd name="T55" fmla="*/ 346 h 1255"/>
                    <a:gd name="T56" fmla="*/ 370 w 1380"/>
                    <a:gd name="T57" fmla="*/ 342 h 1255"/>
                    <a:gd name="T58" fmla="*/ 370 w 1380"/>
                    <a:gd name="T59" fmla="*/ 3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1428" name="Text Box 171"/>
              <p:cNvSpPr txBox="1">
                <a:spLocks noChangeArrowheads="1"/>
              </p:cNvSpPr>
              <p:nvPr/>
            </p:nvSpPr>
            <p:spPr bwMode="auto">
              <a:xfrm>
                <a:off x="1922" y="2013"/>
                <a:ext cx="531"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a:solidFill>
                      <a:schemeClr val="bg1"/>
                    </a:solidFill>
                  </a:rPr>
                  <a:t>screen</a:t>
                </a:r>
              </a:p>
            </p:txBody>
          </p:sp>
        </p:grpSp>
        <p:sp>
          <p:nvSpPr>
            <p:cNvPr id="11426" name="Line 172"/>
            <p:cNvSpPr>
              <a:spLocks noChangeShapeType="1"/>
            </p:cNvSpPr>
            <p:nvPr/>
          </p:nvSpPr>
          <p:spPr bwMode="auto">
            <a:xfrm>
              <a:off x="2340" y="1794"/>
              <a:ext cx="324" cy="1"/>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1282" name="Text Box 192"/>
          <p:cNvSpPr txBox="1">
            <a:spLocks noChangeArrowheads="1"/>
          </p:cNvSpPr>
          <p:nvPr/>
        </p:nvSpPr>
        <p:spPr bwMode="auto">
          <a:xfrm>
            <a:off x="2803525" y="3825875"/>
            <a:ext cx="3656013" cy="257175"/>
          </a:xfrm>
          <a:prstGeom prst="rect">
            <a:avLst/>
          </a:prstGeom>
          <a:solidFill>
            <a:schemeClr val="tx1"/>
          </a:solidFill>
          <a:ln w="12700" algn="ctr">
            <a:solidFill>
              <a:schemeClr val="bg1"/>
            </a:solidFill>
            <a:miter lim="800000"/>
            <a:headEnd/>
            <a:tailEnd/>
          </a:ln>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a:solidFill>
                  <a:schemeClr val="bg1"/>
                </a:solidFill>
              </a:rPr>
              <a:t>WizardStepSetRef / WizardStepSet </a:t>
            </a:r>
          </a:p>
        </p:txBody>
      </p:sp>
      <p:grpSp>
        <p:nvGrpSpPr>
          <p:cNvPr id="11283" name="Group 173"/>
          <p:cNvGrpSpPr>
            <a:grpSpLocks/>
          </p:cNvGrpSpPr>
          <p:nvPr/>
        </p:nvGrpSpPr>
        <p:grpSpPr bwMode="auto">
          <a:xfrm>
            <a:off x="2233613" y="2135188"/>
            <a:ext cx="3160712" cy="730250"/>
            <a:chOff x="1217" y="1611"/>
            <a:chExt cx="1991" cy="460"/>
          </a:xfrm>
        </p:grpSpPr>
        <p:sp>
          <p:nvSpPr>
            <p:cNvPr id="11409" name="Text Box 174"/>
            <p:cNvSpPr txBox="1">
              <a:spLocks noChangeArrowheads="1"/>
            </p:cNvSpPr>
            <p:nvPr/>
          </p:nvSpPr>
          <p:spPr bwMode="auto">
            <a:xfrm>
              <a:off x="1217" y="1695"/>
              <a:ext cx="1127" cy="15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b="0">
                  <a:solidFill>
                    <a:schemeClr val="bg1"/>
                  </a:solidFill>
                </a:rPr>
                <a:t>job wizardStep</a:t>
              </a:r>
            </a:p>
          </p:txBody>
        </p:sp>
        <p:grpSp>
          <p:nvGrpSpPr>
            <p:cNvPr id="11410" name="Group 175"/>
            <p:cNvGrpSpPr>
              <a:grpSpLocks/>
            </p:cNvGrpSpPr>
            <p:nvPr/>
          </p:nvGrpSpPr>
          <p:grpSpPr bwMode="auto">
            <a:xfrm>
              <a:off x="2677" y="1611"/>
              <a:ext cx="531" cy="460"/>
              <a:chOff x="1922" y="1884"/>
              <a:chExt cx="531" cy="460"/>
            </a:xfrm>
          </p:grpSpPr>
          <p:grpSp>
            <p:nvGrpSpPr>
              <p:cNvPr id="11412" name="Group 176"/>
              <p:cNvGrpSpPr>
                <a:grpSpLocks/>
              </p:cNvGrpSpPr>
              <p:nvPr/>
            </p:nvGrpSpPr>
            <p:grpSpPr bwMode="auto">
              <a:xfrm>
                <a:off x="1927" y="1884"/>
                <a:ext cx="499" cy="460"/>
                <a:chOff x="2307" y="1036"/>
                <a:chExt cx="1397" cy="1290"/>
              </a:xfrm>
            </p:grpSpPr>
            <p:sp>
              <p:nvSpPr>
                <p:cNvPr id="11414" name="Freeform 177"/>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15" name="Rectangle 178"/>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416" name="Freeform 179"/>
                <p:cNvSpPr>
                  <a:spLocks/>
                </p:cNvSpPr>
                <p:nvPr/>
              </p:nvSpPr>
              <p:spPr bwMode="auto">
                <a:xfrm>
                  <a:off x="2307" y="1073"/>
                  <a:ext cx="1363" cy="1253"/>
                </a:xfrm>
                <a:custGeom>
                  <a:avLst/>
                  <a:gdLst>
                    <a:gd name="T0" fmla="*/ 0 w 1601"/>
                    <a:gd name="T1" fmla="*/ 311 h 1472"/>
                    <a:gd name="T2" fmla="*/ 0 w 1601"/>
                    <a:gd name="T3" fmla="*/ 311 h 1472"/>
                    <a:gd name="T4" fmla="*/ 0 w 1601"/>
                    <a:gd name="T5" fmla="*/ 316 h 1472"/>
                    <a:gd name="T6" fmla="*/ 3 w 1601"/>
                    <a:gd name="T7" fmla="*/ 321 h 1472"/>
                    <a:gd name="T8" fmla="*/ 3 w 1601"/>
                    <a:gd name="T9" fmla="*/ 326 h 1472"/>
                    <a:gd name="T10" fmla="*/ 5 w 1601"/>
                    <a:gd name="T11" fmla="*/ 328 h 1472"/>
                    <a:gd name="T12" fmla="*/ 8 w 1601"/>
                    <a:gd name="T13" fmla="*/ 329 h 1472"/>
                    <a:gd name="T14" fmla="*/ 420 w 1601"/>
                    <a:gd name="T15" fmla="*/ 406 h 1472"/>
                    <a:gd name="T16" fmla="*/ 420 w 1601"/>
                    <a:gd name="T17" fmla="*/ 406 h 1472"/>
                    <a:gd name="T18" fmla="*/ 424 w 1601"/>
                    <a:gd name="T19" fmla="*/ 406 h 1472"/>
                    <a:gd name="T20" fmla="*/ 430 w 1601"/>
                    <a:gd name="T21" fmla="*/ 404 h 1472"/>
                    <a:gd name="T22" fmla="*/ 439 w 1601"/>
                    <a:gd name="T23" fmla="*/ 398 h 1472"/>
                    <a:gd name="T24" fmla="*/ 439 w 1601"/>
                    <a:gd name="T25" fmla="*/ 398 h 1472"/>
                    <a:gd name="T26" fmla="*/ 439 w 1601"/>
                    <a:gd name="T27" fmla="*/ 397 h 1472"/>
                    <a:gd name="T28" fmla="*/ 438 w 1601"/>
                    <a:gd name="T29" fmla="*/ 396 h 1472"/>
                    <a:gd name="T30" fmla="*/ 436 w 1601"/>
                    <a:gd name="T31" fmla="*/ 395 h 1472"/>
                    <a:gd name="T32" fmla="*/ 434 w 1601"/>
                    <a:gd name="T33" fmla="*/ 392 h 1472"/>
                    <a:gd name="T34" fmla="*/ 442 w 1601"/>
                    <a:gd name="T35" fmla="*/ 95 h 1472"/>
                    <a:gd name="T36" fmla="*/ 442 w 1601"/>
                    <a:gd name="T37" fmla="*/ 95 h 1472"/>
                    <a:gd name="T38" fmla="*/ 441 w 1601"/>
                    <a:gd name="T39" fmla="*/ 90 h 1472"/>
                    <a:gd name="T40" fmla="*/ 438 w 1601"/>
                    <a:gd name="T41" fmla="*/ 86 h 1472"/>
                    <a:gd name="T42" fmla="*/ 434 w 1601"/>
                    <a:gd name="T43" fmla="*/ 84 h 1472"/>
                    <a:gd name="T44" fmla="*/ 431 w 1601"/>
                    <a:gd name="T45" fmla="*/ 82 h 1472"/>
                    <a:gd name="T46" fmla="*/ 42 w 1601"/>
                    <a:gd name="T47" fmla="*/ 0 h 1472"/>
                    <a:gd name="T48" fmla="*/ 30 w 1601"/>
                    <a:gd name="T49" fmla="*/ 3 h 1472"/>
                    <a:gd name="T50" fmla="*/ 30 w 1601"/>
                    <a:gd name="T51" fmla="*/ 3 h 1472"/>
                    <a:gd name="T52" fmla="*/ 26 w 1601"/>
                    <a:gd name="T53" fmla="*/ 3 h 1472"/>
                    <a:gd name="T54" fmla="*/ 22 w 1601"/>
                    <a:gd name="T55" fmla="*/ 3 h 1472"/>
                    <a:gd name="T56" fmla="*/ 20 w 1601"/>
                    <a:gd name="T57" fmla="*/ 8 h 1472"/>
                    <a:gd name="T58" fmla="*/ 19 w 1601"/>
                    <a:gd name="T59" fmla="*/ 11 h 1472"/>
                    <a:gd name="T60" fmla="*/ 0 w 1601"/>
                    <a:gd name="T61" fmla="*/ 311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17" name="Freeform 180"/>
                <p:cNvSpPr>
                  <a:spLocks/>
                </p:cNvSpPr>
                <p:nvPr/>
              </p:nvSpPr>
              <p:spPr bwMode="auto">
                <a:xfrm>
                  <a:off x="2344" y="1073"/>
                  <a:ext cx="1360" cy="1231"/>
                </a:xfrm>
                <a:custGeom>
                  <a:avLst/>
                  <a:gdLst>
                    <a:gd name="T0" fmla="*/ 0 w 1597"/>
                    <a:gd name="T1" fmla="*/ 307 h 1446"/>
                    <a:gd name="T2" fmla="*/ 0 w 1597"/>
                    <a:gd name="T3" fmla="*/ 307 h 1446"/>
                    <a:gd name="T4" fmla="*/ 3 w 1597"/>
                    <a:gd name="T5" fmla="*/ 313 h 1446"/>
                    <a:gd name="T6" fmla="*/ 3 w 1597"/>
                    <a:gd name="T7" fmla="*/ 318 h 1446"/>
                    <a:gd name="T8" fmla="*/ 7 w 1597"/>
                    <a:gd name="T9" fmla="*/ 319 h 1446"/>
                    <a:gd name="T10" fmla="*/ 11 w 1597"/>
                    <a:gd name="T11" fmla="*/ 322 h 1446"/>
                    <a:gd name="T12" fmla="*/ 424 w 1597"/>
                    <a:gd name="T13" fmla="*/ 398 h 1446"/>
                    <a:gd name="T14" fmla="*/ 424 w 1597"/>
                    <a:gd name="T15" fmla="*/ 398 h 1446"/>
                    <a:gd name="T16" fmla="*/ 428 w 1597"/>
                    <a:gd name="T17" fmla="*/ 398 h 1446"/>
                    <a:gd name="T18" fmla="*/ 432 w 1597"/>
                    <a:gd name="T19" fmla="*/ 398 h 1446"/>
                    <a:gd name="T20" fmla="*/ 434 w 1597"/>
                    <a:gd name="T21" fmla="*/ 393 h 1446"/>
                    <a:gd name="T22" fmla="*/ 436 w 1597"/>
                    <a:gd name="T23" fmla="*/ 391 h 1446"/>
                    <a:gd name="T24" fmla="*/ 442 w 1597"/>
                    <a:gd name="T25" fmla="*/ 93 h 1446"/>
                    <a:gd name="T26" fmla="*/ 442 w 1597"/>
                    <a:gd name="T27" fmla="*/ 93 h 1446"/>
                    <a:gd name="T28" fmla="*/ 442 w 1597"/>
                    <a:gd name="T29" fmla="*/ 89 h 1446"/>
                    <a:gd name="T30" fmla="*/ 439 w 1597"/>
                    <a:gd name="T31" fmla="*/ 84 h 1446"/>
                    <a:gd name="T32" fmla="*/ 436 w 1597"/>
                    <a:gd name="T33" fmla="*/ 82 h 1446"/>
                    <a:gd name="T34" fmla="*/ 431 w 1597"/>
                    <a:gd name="T35" fmla="*/ 80 h 1446"/>
                    <a:gd name="T36" fmla="*/ 32 w 1597"/>
                    <a:gd name="T37" fmla="*/ 0 h 1446"/>
                    <a:gd name="T38" fmla="*/ 32 w 1597"/>
                    <a:gd name="T39" fmla="*/ 0 h 1446"/>
                    <a:gd name="T40" fmla="*/ 27 w 1597"/>
                    <a:gd name="T41" fmla="*/ 0 h 1446"/>
                    <a:gd name="T42" fmla="*/ 23 w 1597"/>
                    <a:gd name="T43" fmla="*/ 3 h 1446"/>
                    <a:gd name="T44" fmla="*/ 21 w 1597"/>
                    <a:gd name="T45" fmla="*/ 3 h 1446"/>
                    <a:gd name="T46" fmla="*/ 20 w 1597"/>
                    <a:gd name="T47" fmla="*/ 9 h 1446"/>
                    <a:gd name="T48" fmla="*/ 0 w 1597"/>
                    <a:gd name="T49" fmla="*/ 307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18" name="Freeform 181"/>
                <p:cNvSpPr>
                  <a:spLocks/>
                </p:cNvSpPr>
                <p:nvPr/>
              </p:nvSpPr>
              <p:spPr bwMode="auto">
                <a:xfrm>
                  <a:off x="2413" y="1073"/>
                  <a:ext cx="1291" cy="1231"/>
                </a:xfrm>
                <a:custGeom>
                  <a:avLst/>
                  <a:gdLst>
                    <a:gd name="T0" fmla="*/ 409 w 1517"/>
                    <a:gd name="T1" fmla="*/ 392 h 1446"/>
                    <a:gd name="T2" fmla="*/ 415 w 1517"/>
                    <a:gd name="T3" fmla="*/ 95 h 1446"/>
                    <a:gd name="T4" fmla="*/ 415 w 1517"/>
                    <a:gd name="T5" fmla="*/ 95 h 1446"/>
                    <a:gd name="T6" fmla="*/ 415 w 1517"/>
                    <a:gd name="T7" fmla="*/ 90 h 1446"/>
                    <a:gd name="T8" fmla="*/ 412 w 1517"/>
                    <a:gd name="T9" fmla="*/ 86 h 1446"/>
                    <a:gd name="T10" fmla="*/ 409 w 1517"/>
                    <a:gd name="T11" fmla="*/ 83 h 1446"/>
                    <a:gd name="T12" fmla="*/ 403 w 1517"/>
                    <a:gd name="T13" fmla="*/ 82 h 1446"/>
                    <a:gd name="T14" fmla="*/ 8 w 1517"/>
                    <a:gd name="T15" fmla="*/ 3 h 1446"/>
                    <a:gd name="T16" fmla="*/ 8 w 1517"/>
                    <a:gd name="T17" fmla="*/ 3 h 1446"/>
                    <a:gd name="T18" fmla="*/ 3 w 1517"/>
                    <a:gd name="T19" fmla="*/ 3 h 1446"/>
                    <a:gd name="T20" fmla="*/ 0 w 1517"/>
                    <a:gd name="T21" fmla="*/ 3 h 1446"/>
                    <a:gd name="T22" fmla="*/ 0 w 1517"/>
                    <a:gd name="T23" fmla="*/ 3 h 1446"/>
                    <a:gd name="T24" fmla="*/ 5 w 1517"/>
                    <a:gd name="T25" fmla="*/ 0 h 1446"/>
                    <a:gd name="T26" fmla="*/ 10 w 1517"/>
                    <a:gd name="T27" fmla="*/ 0 h 1446"/>
                    <a:gd name="T28" fmla="*/ 407 w 1517"/>
                    <a:gd name="T29" fmla="*/ 80 h 1446"/>
                    <a:gd name="T30" fmla="*/ 407 w 1517"/>
                    <a:gd name="T31" fmla="*/ 80 h 1446"/>
                    <a:gd name="T32" fmla="*/ 411 w 1517"/>
                    <a:gd name="T33" fmla="*/ 82 h 1446"/>
                    <a:gd name="T34" fmla="*/ 415 w 1517"/>
                    <a:gd name="T35" fmla="*/ 84 h 1446"/>
                    <a:gd name="T36" fmla="*/ 417 w 1517"/>
                    <a:gd name="T37" fmla="*/ 89 h 1446"/>
                    <a:gd name="T38" fmla="*/ 417 w 1517"/>
                    <a:gd name="T39" fmla="*/ 93 h 1446"/>
                    <a:gd name="T40" fmla="*/ 411 w 1517"/>
                    <a:gd name="T41" fmla="*/ 391 h 1446"/>
                    <a:gd name="T42" fmla="*/ 411 w 1517"/>
                    <a:gd name="T43" fmla="*/ 391 h 1446"/>
                    <a:gd name="T44" fmla="*/ 410 w 1517"/>
                    <a:gd name="T45" fmla="*/ 396 h 1446"/>
                    <a:gd name="T46" fmla="*/ 407 w 1517"/>
                    <a:gd name="T47" fmla="*/ 398 h 1446"/>
                    <a:gd name="T48" fmla="*/ 407 w 1517"/>
                    <a:gd name="T49" fmla="*/ 398 h 1446"/>
                    <a:gd name="T50" fmla="*/ 409 w 1517"/>
                    <a:gd name="T51" fmla="*/ 396 h 1446"/>
                    <a:gd name="T52" fmla="*/ 409 w 1517"/>
                    <a:gd name="T53" fmla="*/ 392 h 1446"/>
                    <a:gd name="T54" fmla="*/ 409 w 1517"/>
                    <a:gd name="T55" fmla="*/ 392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19" name="Freeform 182"/>
                <p:cNvSpPr>
                  <a:spLocks/>
                </p:cNvSpPr>
                <p:nvPr/>
              </p:nvSpPr>
              <p:spPr bwMode="auto">
                <a:xfrm>
                  <a:off x="2413" y="1134"/>
                  <a:ext cx="1231" cy="1068"/>
                </a:xfrm>
                <a:custGeom>
                  <a:avLst/>
                  <a:gdLst>
                    <a:gd name="T0" fmla="*/ 0 w 1446"/>
                    <a:gd name="T1" fmla="*/ 263 h 1255"/>
                    <a:gd name="T2" fmla="*/ 0 w 1446"/>
                    <a:gd name="T3" fmla="*/ 263 h 1255"/>
                    <a:gd name="T4" fmla="*/ 3 w 1446"/>
                    <a:gd name="T5" fmla="*/ 268 h 1255"/>
                    <a:gd name="T6" fmla="*/ 3 w 1446"/>
                    <a:gd name="T7" fmla="*/ 271 h 1255"/>
                    <a:gd name="T8" fmla="*/ 7 w 1446"/>
                    <a:gd name="T9" fmla="*/ 275 h 1255"/>
                    <a:gd name="T10" fmla="*/ 10 w 1446"/>
                    <a:gd name="T11" fmla="*/ 275 h 1255"/>
                    <a:gd name="T12" fmla="*/ 383 w 1446"/>
                    <a:gd name="T13" fmla="*/ 346 h 1255"/>
                    <a:gd name="T14" fmla="*/ 383 w 1446"/>
                    <a:gd name="T15" fmla="*/ 346 h 1255"/>
                    <a:gd name="T16" fmla="*/ 387 w 1446"/>
                    <a:gd name="T17" fmla="*/ 346 h 1255"/>
                    <a:gd name="T18" fmla="*/ 391 w 1446"/>
                    <a:gd name="T19" fmla="*/ 344 h 1255"/>
                    <a:gd name="T20" fmla="*/ 392 w 1446"/>
                    <a:gd name="T21" fmla="*/ 340 h 1255"/>
                    <a:gd name="T22" fmla="*/ 392 w 1446"/>
                    <a:gd name="T23" fmla="*/ 337 h 1255"/>
                    <a:gd name="T24" fmla="*/ 398 w 1446"/>
                    <a:gd name="T25" fmla="*/ 85 h 1255"/>
                    <a:gd name="T26" fmla="*/ 398 w 1446"/>
                    <a:gd name="T27" fmla="*/ 85 h 1255"/>
                    <a:gd name="T28" fmla="*/ 398 w 1446"/>
                    <a:gd name="T29" fmla="*/ 80 h 1255"/>
                    <a:gd name="T30" fmla="*/ 397 w 1446"/>
                    <a:gd name="T31" fmla="*/ 77 h 1255"/>
                    <a:gd name="T32" fmla="*/ 392 w 1446"/>
                    <a:gd name="T33" fmla="*/ 76 h 1255"/>
                    <a:gd name="T34" fmla="*/ 389 w 1446"/>
                    <a:gd name="T35" fmla="*/ 72 h 1255"/>
                    <a:gd name="T36" fmla="*/ 28 w 1446"/>
                    <a:gd name="T37" fmla="*/ 0 h 1255"/>
                    <a:gd name="T38" fmla="*/ 28 w 1446"/>
                    <a:gd name="T39" fmla="*/ 0 h 1255"/>
                    <a:gd name="T40" fmla="*/ 22 w 1446"/>
                    <a:gd name="T41" fmla="*/ 0 h 1255"/>
                    <a:gd name="T42" fmla="*/ 19 w 1446"/>
                    <a:gd name="T43" fmla="*/ 3 h 1255"/>
                    <a:gd name="T44" fmla="*/ 17 w 1446"/>
                    <a:gd name="T45" fmla="*/ 5 h 1255"/>
                    <a:gd name="T46" fmla="*/ 17 w 1446"/>
                    <a:gd name="T47" fmla="*/ 8 h 1255"/>
                    <a:gd name="T48" fmla="*/ 0 w 1446"/>
                    <a:gd name="T49" fmla="*/ 263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20" name="Freeform 183"/>
                <p:cNvSpPr>
                  <a:spLocks/>
                </p:cNvSpPr>
                <p:nvPr/>
              </p:nvSpPr>
              <p:spPr bwMode="auto">
                <a:xfrm>
                  <a:off x="2431" y="1330"/>
                  <a:ext cx="1213" cy="718"/>
                </a:xfrm>
                <a:custGeom>
                  <a:avLst/>
                  <a:gdLst>
                    <a:gd name="T0" fmla="*/ 394 w 1424"/>
                    <a:gd name="T1" fmla="*/ 40 h 844"/>
                    <a:gd name="T2" fmla="*/ 394 w 1424"/>
                    <a:gd name="T3" fmla="*/ 22 h 844"/>
                    <a:gd name="T4" fmla="*/ 394 w 1424"/>
                    <a:gd name="T5" fmla="*/ 22 h 844"/>
                    <a:gd name="T6" fmla="*/ 394 w 1424"/>
                    <a:gd name="T7" fmla="*/ 17 h 844"/>
                    <a:gd name="T8" fmla="*/ 392 w 1424"/>
                    <a:gd name="T9" fmla="*/ 14 h 844"/>
                    <a:gd name="T10" fmla="*/ 389 w 1424"/>
                    <a:gd name="T11" fmla="*/ 12 h 844"/>
                    <a:gd name="T12" fmla="*/ 386 w 1424"/>
                    <a:gd name="T13" fmla="*/ 10 h 844"/>
                    <a:gd name="T14" fmla="*/ 336 w 1424"/>
                    <a:gd name="T15" fmla="*/ 0 h 844"/>
                    <a:gd name="T16" fmla="*/ 336 w 1424"/>
                    <a:gd name="T17" fmla="*/ 0 h 844"/>
                    <a:gd name="T18" fmla="*/ 293 w 1424"/>
                    <a:gd name="T19" fmla="*/ 22 h 844"/>
                    <a:gd name="T20" fmla="*/ 252 w 1424"/>
                    <a:gd name="T21" fmla="*/ 47 h 844"/>
                    <a:gd name="T22" fmla="*/ 210 w 1424"/>
                    <a:gd name="T23" fmla="*/ 72 h 844"/>
                    <a:gd name="T24" fmla="*/ 169 w 1424"/>
                    <a:gd name="T25" fmla="*/ 98 h 844"/>
                    <a:gd name="T26" fmla="*/ 84 w 1424"/>
                    <a:gd name="T27" fmla="*/ 153 h 844"/>
                    <a:gd name="T28" fmla="*/ 0 w 1424"/>
                    <a:gd name="T29" fmla="*/ 210 h 844"/>
                    <a:gd name="T30" fmla="*/ 0 w 1424"/>
                    <a:gd name="T31" fmla="*/ 210 h 844"/>
                    <a:gd name="T32" fmla="*/ 3 w 1424"/>
                    <a:gd name="T33" fmla="*/ 211 h 844"/>
                    <a:gd name="T34" fmla="*/ 118 w 1424"/>
                    <a:gd name="T35" fmla="*/ 231 h 844"/>
                    <a:gd name="T36" fmla="*/ 118 w 1424"/>
                    <a:gd name="T37" fmla="*/ 231 h 844"/>
                    <a:gd name="T38" fmla="*/ 166 w 1424"/>
                    <a:gd name="T39" fmla="*/ 197 h 844"/>
                    <a:gd name="T40" fmla="*/ 216 w 1424"/>
                    <a:gd name="T41" fmla="*/ 162 h 844"/>
                    <a:gd name="T42" fmla="*/ 216 w 1424"/>
                    <a:gd name="T43" fmla="*/ 162 h 844"/>
                    <a:gd name="T44" fmla="*/ 261 w 1424"/>
                    <a:gd name="T45" fmla="*/ 128 h 844"/>
                    <a:gd name="T46" fmla="*/ 304 w 1424"/>
                    <a:gd name="T47" fmla="*/ 97 h 844"/>
                    <a:gd name="T48" fmla="*/ 350 w 1424"/>
                    <a:gd name="T49" fmla="*/ 68 h 844"/>
                    <a:gd name="T50" fmla="*/ 394 w 1424"/>
                    <a:gd name="T51" fmla="*/ 40 h 844"/>
                    <a:gd name="T52" fmla="*/ 394 w 1424"/>
                    <a:gd name="T53" fmla="*/ 40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21" name="Freeform 184"/>
                <p:cNvSpPr>
                  <a:spLocks/>
                </p:cNvSpPr>
                <p:nvPr/>
              </p:nvSpPr>
              <p:spPr bwMode="auto">
                <a:xfrm>
                  <a:off x="3112" y="1785"/>
                  <a:ext cx="524" cy="357"/>
                </a:xfrm>
                <a:custGeom>
                  <a:avLst/>
                  <a:gdLst>
                    <a:gd name="T0" fmla="*/ 170 w 615"/>
                    <a:gd name="T1" fmla="*/ 37 h 420"/>
                    <a:gd name="T2" fmla="*/ 170 w 615"/>
                    <a:gd name="T3" fmla="*/ 0 h 420"/>
                    <a:gd name="T4" fmla="*/ 170 w 615"/>
                    <a:gd name="T5" fmla="*/ 0 h 420"/>
                    <a:gd name="T6" fmla="*/ 128 w 615"/>
                    <a:gd name="T7" fmla="*/ 24 h 420"/>
                    <a:gd name="T8" fmla="*/ 85 w 615"/>
                    <a:gd name="T9" fmla="*/ 49 h 420"/>
                    <a:gd name="T10" fmla="*/ 42 w 615"/>
                    <a:gd name="T11" fmla="*/ 76 h 420"/>
                    <a:gd name="T12" fmla="*/ 0 w 615"/>
                    <a:gd name="T13" fmla="*/ 105 h 420"/>
                    <a:gd name="T14" fmla="*/ 58 w 615"/>
                    <a:gd name="T15" fmla="*/ 114 h 420"/>
                    <a:gd name="T16" fmla="*/ 58 w 615"/>
                    <a:gd name="T17" fmla="*/ 114 h 420"/>
                    <a:gd name="T18" fmla="*/ 115 w 615"/>
                    <a:gd name="T19" fmla="*/ 75 h 420"/>
                    <a:gd name="T20" fmla="*/ 115 w 615"/>
                    <a:gd name="T21" fmla="*/ 75 h 420"/>
                    <a:gd name="T22" fmla="*/ 142 w 615"/>
                    <a:gd name="T23" fmla="*/ 55 h 420"/>
                    <a:gd name="T24" fmla="*/ 170 w 615"/>
                    <a:gd name="T25" fmla="*/ 37 h 420"/>
                    <a:gd name="T26" fmla="*/ 170 w 615"/>
                    <a:gd name="T27" fmla="*/ 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22" name="Freeform 185"/>
                <p:cNvSpPr>
                  <a:spLocks/>
                </p:cNvSpPr>
                <p:nvPr/>
              </p:nvSpPr>
              <p:spPr bwMode="auto">
                <a:xfrm>
                  <a:off x="2413" y="1134"/>
                  <a:ext cx="1208" cy="1068"/>
                </a:xfrm>
                <a:custGeom>
                  <a:avLst/>
                  <a:gdLst>
                    <a:gd name="T0" fmla="*/ 24 w 1419"/>
                    <a:gd name="T1" fmla="*/ 0 h 1255"/>
                    <a:gd name="T2" fmla="*/ 24 w 1419"/>
                    <a:gd name="T3" fmla="*/ 0 h 1255"/>
                    <a:gd name="T4" fmla="*/ 22 w 1419"/>
                    <a:gd name="T5" fmla="*/ 5 h 1255"/>
                    <a:gd name="T6" fmla="*/ 7 w 1419"/>
                    <a:gd name="T7" fmla="*/ 259 h 1255"/>
                    <a:gd name="T8" fmla="*/ 7 w 1419"/>
                    <a:gd name="T9" fmla="*/ 259 h 1255"/>
                    <a:gd name="T10" fmla="*/ 8 w 1419"/>
                    <a:gd name="T11" fmla="*/ 264 h 1255"/>
                    <a:gd name="T12" fmla="*/ 10 w 1419"/>
                    <a:gd name="T13" fmla="*/ 268 h 1255"/>
                    <a:gd name="T14" fmla="*/ 12 w 1419"/>
                    <a:gd name="T15" fmla="*/ 270 h 1255"/>
                    <a:gd name="T16" fmla="*/ 17 w 1419"/>
                    <a:gd name="T17" fmla="*/ 271 h 1255"/>
                    <a:gd name="T18" fmla="*/ 389 w 1419"/>
                    <a:gd name="T19" fmla="*/ 342 h 1255"/>
                    <a:gd name="T20" fmla="*/ 389 w 1419"/>
                    <a:gd name="T21" fmla="*/ 342 h 1255"/>
                    <a:gd name="T22" fmla="*/ 392 w 1419"/>
                    <a:gd name="T23" fmla="*/ 342 h 1255"/>
                    <a:gd name="T24" fmla="*/ 392 w 1419"/>
                    <a:gd name="T25" fmla="*/ 342 h 1255"/>
                    <a:gd name="T26" fmla="*/ 391 w 1419"/>
                    <a:gd name="T27" fmla="*/ 343 h 1255"/>
                    <a:gd name="T28" fmla="*/ 387 w 1419"/>
                    <a:gd name="T29" fmla="*/ 344 h 1255"/>
                    <a:gd name="T30" fmla="*/ 386 w 1419"/>
                    <a:gd name="T31" fmla="*/ 346 h 1255"/>
                    <a:gd name="T32" fmla="*/ 383 w 1419"/>
                    <a:gd name="T33" fmla="*/ 346 h 1255"/>
                    <a:gd name="T34" fmla="*/ 10 w 1419"/>
                    <a:gd name="T35" fmla="*/ 275 h 1255"/>
                    <a:gd name="T36" fmla="*/ 10 w 1419"/>
                    <a:gd name="T37" fmla="*/ 275 h 1255"/>
                    <a:gd name="T38" fmla="*/ 7 w 1419"/>
                    <a:gd name="T39" fmla="*/ 275 h 1255"/>
                    <a:gd name="T40" fmla="*/ 3 w 1419"/>
                    <a:gd name="T41" fmla="*/ 271 h 1255"/>
                    <a:gd name="T42" fmla="*/ 3 w 1419"/>
                    <a:gd name="T43" fmla="*/ 268 h 1255"/>
                    <a:gd name="T44" fmla="*/ 0 w 1419"/>
                    <a:gd name="T45" fmla="*/ 263 h 1255"/>
                    <a:gd name="T46" fmla="*/ 17 w 1419"/>
                    <a:gd name="T47" fmla="*/ 8 h 1255"/>
                    <a:gd name="T48" fmla="*/ 17 w 1419"/>
                    <a:gd name="T49" fmla="*/ 8 h 1255"/>
                    <a:gd name="T50" fmla="*/ 17 w 1419"/>
                    <a:gd name="T51" fmla="*/ 5 h 1255"/>
                    <a:gd name="T52" fmla="*/ 19 w 1419"/>
                    <a:gd name="T53" fmla="*/ 3 h 1255"/>
                    <a:gd name="T54" fmla="*/ 22 w 1419"/>
                    <a:gd name="T55" fmla="*/ 3 h 1255"/>
                    <a:gd name="T56" fmla="*/ 24 w 1419"/>
                    <a:gd name="T57" fmla="*/ 0 h 1255"/>
                    <a:gd name="T58" fmla="*/ 24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23" name="Freeform 186"/>
                <p:cNvSpPr>
                  <a:spLocks/>
                </p:cNvSpPr>
                <p:nvPr/>
              </p:nvSpPr>
              <p:spPr bwMode="auto">
                <a:xfrm>
                  <a:off x="2469" y="1134"/>
                  <a:ext cx="1175" cy="1068"/>
                </a:xfrm>
                <a:custGeom>
                  <a:avLst/>
                  <a:gdLst>
                    <a:gd name="T0" fmla="*/ 370 w 1380"/>
                    <a:gd name="T1" fmla="*/ 342 h 1255"/>
                    <a:gd name="T2" fmla="*/ 376 w 1380"/>
                    <a:gd name="T3" fmla="*/ 89 h 1255"/>
                    <a:gd name="T4" fmla="*/ 376 w 1380"/>
                    <a:gd name="T5" fmla="*/ 89 h 1255"/>
                    <a:gd name="T6" fmla="*/ 375 w 1380"/>
                    <a:gd name="T7" fmla="*/ 84 h 1255"/>
                    <a:gd name="T8" fmla="*/ 373 w 1380"/>
                    <a:gd name="T9" fmla="*/ 81 h 1255"/>
                    <a:gd name="T10" fmla="*/ 370 w 1380"/>
                    <a:gd name="T11" fmla="*/ 80 h 1255"/>
                    <a:gd name="T12" fmla="*/ 366 w 1380"/>
                    <a:gd name="T13" fmla="*/ 77 h 1255"/>
                    <a:gd name="T14" fmla="*/ 3 w 1380"/>
                    <a:gd name="T15" fmla="*/ 3 h 1255"/>
                    <a:gd name="T16" fmla="*/ 3 w 1380"/>
                    <a:gd name="T17" fmla="*/ 3 h 1255"/>
                    <a:gd name="T18" fmla="*/ 0 w 1380"/>
                    <a:gd name="T19" fmla="*/ 5 h 1255"/>
                    <a:gd name="T20" fmla="*/ 0 w 1380"/>
                    <a:gd name="T21" fmla="*/ 5 h 1255"/>
                    <a:gd name="T22" fmla="*/ 3 w 1380"/>
                    <a:gd name="T23" fmla="*/ 3 h 1255"/>
                    <a:gd name="T24" fmla="*/ 3 w 1380"/>
                    <a:gd name="T25" fmla="*/ 3 h 1255"/>
                    <a:gd name="T26" fmla="*/ 7 w 1380"/>
                    <a:gd name="T27" fmla="*/ 0 h 1255"/>
                    <a:gd name="T28" fmla="*/ 10 w 1380"/>
                    <a:gd name="T29" fmla="*/ 0 h 1255"/>
                    <a:gd name="T30" fmla="*/ 372 w 1380"/>
                    <a:gd name="T31" fmla="*/ 72 h 1255"/>
                    <a:gd name="T32" fmla="*/ 372 w 1380"/>
                    <a:gd name="T33" fmla="*/ 72 h 1255"/>
                    <a:gd name="T34" fmla="*/ 375 w 1380"/>
                    <a:gd name="T35" fmla="*/ 76 h 1255"/>
                    <a:gd name="T36" fmla="*/ 378 w 1380"/>
                    <a:gd name="T37" fmla="*/ 77 h 1255"/>
                    <a:gd name="T38" fmla="*/ 381 w 1380"/>
                    <a:gd name="T39" fmla="*/ 80 h 1255"/>
                    <a:gd name="T40" fmla="*/ 381 w 1380"/>
                    <a:gd name="T41" fmla="*/ 85 h 1255"/>
                    <a:gd name="T42" fmla="*/ 375 w 1380"/>
                    <a:gd name="T43" fmla="*/ 337 h 1255"/>
                    <a:gd name="T44" fmla="*/ 375 w 1380"/>
                    <a:gd name="T45" fmla="*/ 337 h 1255"/>
                    <a:gd name="T46" fmla="*/ 375 w 1380"/>
                    <a:gd name="T47" fmla="*/ 340 h 1255"/>
                    <a:gd name="T48" fmla="*/ 373 w 1380"/>
                    <a:gd name="T49" fmla="*/ 342 h 1255"/>
                    <a:gd name="T50" fmla="*/ 372 w 1380"/>
                    <a:gd name="T51" fmla="*/ 344 h 1255"/>
                    <a:gd name="T52" fmla="*/ 369 w 1380"/>
                    <a:gd name="T53" fmla="*/ 346 h 1255"/>
                    <a:gd name="T54" fmla="*/ 369 w 1380"/>
                    <a:gd name="T55" fmla="*/ 346 h 1255"/>
                    <a:gd name="T56" fmla="*/ 370 w 1380"/>
                    <a:gd name="T57" fmla="*/ 342 h 1255"/>
                    <a:gd name="T58" fmla="*/ 370 w 1380"/>
                    <a:gd name="T59" fmla="*/ 3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1413" name="Text Box 187"/>
              <p:cNvSpPr txBox="1">
                <a:spLocks noChangeArrowheads="1"/>
              </p:cNvSpPr>
              <p:nvPr/>
            </p:nvSpPr>
            <p:spPr bwMode="auto">
              <a:xfrm>
                <a:off x="1922" y="2013"/>
                <a:ext cx="53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a:solidFill>
                      <a:schemeClr val="bg1"/>
                    </a:solidFill>
                  </a:rPr>
                  <a:t>screen</a:t>
                </a:r>
              </a:p>
            </p:txBody>
          </p:sp>
        </p:grpSp>
        <p:sp>
          <p:nvSpPr>
            <p:cNvPr id="11411" name="Line 188"/>
            <p:cNvSpPr>
              <a:spLocks noChangeShapeType="1"/>
            </p:cNvSpPr>
            <p:nvPr/>
          </p:nvSpPr>
          <p:spPr bwMode="auto">
            <a:xfrm>
              <a:off x="2340" y="1794"/>
              <a:ext cx="324" cy="1"/>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1284" name="Line 208"/>
          <p:cNvSpPr>
            <a:spLocks noChangeShapeType="1"/>
          </p:cNvSpPr>
          <p:nvPr/>
        </p:nvSpPr>
        <p:spPr bwMode="auto">
          <a:xfrm>
            <a:off x="2492375" y="1247775"/>
            <a:ext cx="0" cy="201613"/>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1285" name="Group 209"/>
          <p:cNvGrpSpPr>
            <a:grpSpLocks/>
          </p:cNvGrpSpPr>
          <p:nvPr/>
        </p:nvGrpSpPr>
        <p:grpSpPr bwMode="auto">
          <a:xfrm>
            <a:off x="3405188" y="4718050"/>
            <a:ext cx="2768600" cy="639763"/>
            <a:chOff x="1217" y="1611"/>
            <a:chExt cx="1991" cy="460"/>
          </a:xfrm>
        </p:grpSpPr>
        <p:sp>
          <p:nvSpPr>
            <p:cNvPr id="11394" name="Text Box 210"/>
            <p:cNvSpPr txBox="1">
              <a:spLocks noChangeArrowheads="1"/>
            </p:cNvSpPr>
            <p:nvPr/>
          </p:nvSpPr>
          <p:spPr bwMode="auto">
            <a:xfrm>
              <a:off x="1217" y="1695"/>
              <a:ext cx="1127" cy="177"/>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b="0">
                  <a:solidFill>
                    <a:schemeClr val="bg1"/>
                  </a:solidFill>
                </a:rPr>
                <a:t>job wizardStep</a:t>
              </a:r>
            </a:p>
          </p:txBody>
        </p:sp>
        <p:grpSp>
          <p:nvGrpSpPr>
            <p:cNvPr id="11395" name="Group 211"/>
            <p:cNvGrpSpPr>
              <a:grpSpLocks/>
            </p:cNvGrpSpPr>
            <p:nvPr/>
          </p:nvGrpSpPr>
          <p:grpSpPr bwMode="auto">
            <a:xfrm>
              <a:off x="2677" y="1611"/>
              <a:ext cx="531" cy="460"/>
              <a:chOff x="1922" y="1884"/>
              <a:chExt cx="531" cy="460"/>
            </a:xfrm>
          </p:grpSpPr>
          <p:grpSp>
            <p:nvGrpSpPr>
              <p:cNvPr id="11397" name="Group 212"/>
              <p:cNvGrpSpPr>
                <a:grpSpLocks/>
              </p:cNvGrpSpPr>
              <p:nvPr/>
            </p:nvGrpSpPr>
            <p:grpSpPr bwMode="auto">
              <a:xfrm>
                <a:off x="1927" y="1884"/>
                <a:ext cx="499" cy="460"/>
                <a:chOff x="2307" y="1036"/>
                <a:chExt cx="1397" cy="1290"/>
              </a:xfrm>
            </p:grpSpPr>
            <p:sp>
              <p:nvSpPr>
                <p:cNvPr id="11399" name="Freeform 213"/>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00" name="Rectangle 214"/>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401" name="Freeform 215"/>
                <p:cNvSpPr>
                  <a:spLocks/>
                </p:cNvSpPr>
                <p:nvPr/>
              </p:nvSpPr>
              <p:spPr bwMode="auto">
                <a:xfrm>
                  <a:off x="2307" y="1073"/>
                  <a:ext cx="1363" cy="1253"/>
                </a:xfrm>
                <a:custGeom>
                  <a:avLst/>
                  <a:gdLst>
                    <a:gd name="T0" fmla="*/ 0 w 1601"/>
                    <a:gd name="T1" fmla="*/ 311 h 1472"/>
                    <a:gd name="T2" fmla="*/ 0 w 1601"/>
                    <a:gd name="T3" fmla="*/ 311 h 1472"/>
                    <a:gd name="T4" fmla="*/ 0 w 1601"/>
                    <a:gd name="T5" fmla="*/ 316 h 1472"/>
                    <a:gd name="T6" fmla="*/ 3 w 1601"/>
                    <a:gd name="T7" fmla="*/ 321 h 1472"/>
                    <a:gd name="T8" fmla="*/ 3 w 1601"/>
                    <a:gd name="T9" fmla="*/ 326 h 1472"/>
                    <a:gd name="T10" fmla="*/ 5 w 1601"/>
                    <a:gd name="T11" fmla="*/ 328 h 1472"/>
                    <a:gd name="T12" fmla="*/ 8 w 1601"/>
                    <a:gd name="T13" fmla="*/ 329 h 1472"/>
                    <a:gd name="T14" fmla="*/ 420 w 1601"/>
                    <a:gd name="T15" fmla="*/ 406 h 1472"/>
                    <a:gd name="T16" fmla="*/ 420 w 1601"/>
                    <a:gd name="T17" fmla="*/ 406 h 1472"/>
                    <a:gd name="T18" fmla="*/ 424 w 1601"/>
                    <a:gd name="T19" fmla="*/ 406 h 1472"/>
                    <a:gd name="T20" fmla="*/ 430 w 1601"/>
                    <a:gd name="T21" fmla="*/ 404 h 1472"/>
                    <a:gd name="T22" fmla="*/ 439 w 1601"/>
                    <a:gd name="T23" fmla="*/ 398 h 1472"/>
                    <a:gd name="T24" fmla="*/ 439 w 1601"/>
                    <a:gd name="T25" fmla="*/ 398 h 1472"/>
                    <a:gd name="T26" fmla="*/ 439 w 1601"/>
                    <a:gd name="T27" fmla="*/ 397 h 1472"/>
                    <a:gd name="T28" fmla="*/ 438 w 1601"/>
                    <a:gd name="T29" fmla="*/ 396 h 1472"/>
                    <a:gd name="T30" fmla="*/ 436 w 1601"/>
                    <a:gd name="T31" fmla="*/ 395 h 1472"/>
                    <a:gd name="T32" fmla="*/ 434 w 1601"/>
                    <a:gd name="T33" fmla="*/ 392 h 1472"/>
                    <a:gd name="T34" fmla="*/ 442 w 1601"/>
                    <a:gd name="T35" fmla="*/ 95 h 1472"/>
                    <a:gd name="T36" fmla="*/ 442 w 1601"/>
                    <a:gd name="T37" fmla="*/ 95 h 1472"/>
                    <a:gd name="T38" fmla="*/ 441 w 1601"/>
                    <a:gd name="T39" fmla="*/ 90 h 1472"/>
                    <a:gd name="T40" fmla="*/ 438 w 1601"/>
                    <a:gd name="T41" fmla="*/ 86 h 1472"/>
                    <a:gd name="T42" fmla="*/ 434 w 1601"/>
                    <a:gd name="T43" fmla="*/ 84 h 1472"/>
                    <a:gd name="T44" fmla="*/ 431 w 1601"/>
                    <a:gd name="T45" fmla="*/ 82 h 1472"/>
                    <a:gd name="T46" fmla="*/ 42 w 1601"/>
                    <a:gd name="T47" fmla="*/ 0 h 1472"/>
                    <a:gd name="T48" fmla="*/ 30 w 1601"/>
                    <a:gd name="T49" fmla="*/ 3 h 1472"/>
                    <a:gd name="T50" fmla="*/ 30 w 1601"/>
                    <a:gd name="T51" fmla="*/ 3 h 1472"/>
                    <a:gd name="T52" fmla="*/ 26 w 1601"/>
                    <a:gd name="T53" fmla="*/ 3 h 1472"/>
                    <a:gd name="T54" fmla="*/ 22 w 1601"/>
                    <a:gd name="T55" fmla="*/ 3 h 1472"/>
                    <a:gd name="T56" fmla="*/ 20 w 1601"/>
                    <a:gd name="T57" fmla="*/ 8 h 1472"/>
                    <a:gd name="T58" fmla="*/ 19 w 1601"/>
                    <a:gd name="T59" fmla="*/ 11 h 1472"/>
                    <a:gd name="T60" fmla="*/ 0 w 1601"/>
                    <a:gd name="T61" fmla="*/ 311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02" name="Freeform 216"/>
                <p:cNvSpPr>
                  <a:spLocks/>
                </p:cNvSpPr>
                <p:nvPr/>
              </p:nvSpPr>
              <p:spPr bwMode="auto">
                <a:xfrm>
                  <a:off x="2344" y="1073"/>
                  <a:ext cx="1360" cy="1231"/>
                </a:xfrm>
                <a:custGeom>
                  <a:avLst/>
                  <a:gdLst>
                    <a:gd name="T0" fmla="*/ 0 w 1597"/>
                    <a:gd name="T1" fmla="*/ 307 h 1446"/>
                    <a:gd name="T2" fmla="*/ 0 w 1597"/>
                    <a:gd name="T3" fmla="*/ 307 h 1446"/>
                    <a:gd name="T4" fmla="*/ 3 w 1597"/>
                    <a:gd name="T5" fmla="*/ 313 h 1446"/>
                    <a:gd name="T6" fmla="*/ 3 w 1597"/>
                    <a:gd name="T7" fmla="*/ 318 h 1446"/>
                    <a:gd name="T8" fmla="*/ 7 w 1597"/>
                    <a:gd name="T9" fmla="*/ 319 h 1446"/>
                    <a:gd name="T10" fmla="*/ 11 w 1597"/>
                    <a:gd name="T11" fmla="*/ 322 h 1446"/>
                    <a:gd name="T12" fmla="*/ 424 w 1597"/>
                    <a:gd name="T13" fmla="*/ 398 h 1446"/>
                    <a:gd name="T14" fmla="*/ 424 w 1597"/>
                    <a:gd name="T15" fmla="*/ 398 h 1446"/>
                    <a:gd name="T16" fmla="*/ 428 w 1597"/>
                    <a:gd name="T17" fmla="*/ 398 h 1446"/>
                    <a:gd name="T18" fmla="*/ 432 w 1597"/>
                    <a:gd name="T19" fmla="*/ 398 h 1446"/>
                    <a:gd name="T20" fmla="*/ 434 w 1597"/>
                    <a:gd name="T21" fmla="*/ 393 h 1446"/>
                    <a:gd name="T22" fmla="*/ 436 w 1597"/>
                    <a:gd name="T23" fmla="*/ 391 h 1446"/>
                    <a:gd name="T24" fmla="*/ 442 w 1597"/>
                    <a:gd name="T25" fmla="*/ 93 h 1446"/>
                    <a:gd name="T26" fmla="*/ 442 w 1597"/>
                    <a:gd name="T27" fmla="*/ 93 h 1446"/>
                    <a:gd name="T28" fmla="*/ 442 w 1597"/>
                    <a:gd name="T29" fmla="*/ 89 h 1446"/>
                    <a:gd name="T30" fmla="*/ 439 w 1597"/>
                    <a:gd name="T31" fmla="*/ 84 h 1446"/>
                    <a:gd name="T32" fmla="*/ 436 w 1597"/>
                    <a:gd name="T33" fmla="*/ 82 h 1446"/>
                    <a:gd name="T34" fmla="*/ 431 w 1597"/>
                    <a:gd name="T35" fmla="*/ 80 h 1446"/>
                    <a:gd name="T36" fmla="*/ 32 w 1597"/>
                    <a:gd name="T37" fmla="*/ 0 h 1446"/>
                    <a:gd name="T38" fmla="*/ 32 w 1597"/>
                    <a:gd name="T39" fmla="*/ 0 h 1446"/>
                    <a:gd name="T40" fmla="*/ 27 w 1597"/>
                    <a:gd name="T41" fmla="*/ 0 h 1446"/>
                    <a:gd name="T42" fmla="*/ 23 w 1597"/>
                    <a:gd name="T43" fmla="*/ 3 h 1446"/>
                    <a:gd name="T44" fmla="*/ 21 w 1597"/>
                    <a:gd name="T45" fmla="*/ 3 h 1446"/>
                    <a:gd name="T46" fmla="*/ 20 w 1597"/>
                    <a:gd name="T47" fmla="*/ 9 h 1446"/>
                    <a:gd name="T48" fmla="*/ 0 w 1597"/>
                    <a:gd name="T49" fmla="*/ 307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03" name="Freeform 217"/>
                <p:cNvSpPr>
                  <a:spLocks/>
                </p:cNvSpPr>
                <p:nvPr/>
              </p:nvSpPr>
              <p:spPr bwMode="auto">
                <a:xfrm>
                  <a:off x="2413" y="1073"/>
                  <a:ext cx="1291" cy="1231"/>
                </a:xfrm>
                <a:custGeom>
                  <a:avLst/>
                  <a:gdLst>
                    <a:gd name="T0" fmla="*/ 409 w 1517"/>
                    <a:gd name="T1" fmla="*/ 392 h 1446"/>
                    <a:gd name="T2" fmla="*/ 415 w 1517"/>
                    <a:gd name="T3" fmla="*/ 95 h 1446"/>
                    <a:gd name="T4" fmla="*/ 415 w 1517"/>
                    <a:gd name="T5" fmla="*/ 95 h 1446"/>
                    <a:gd name="T6" fmla="*/ 415 w 1517"/>
                    <a:gd name="T7" fmla="*/ 90 h 1446"/>
                    <a:gd name="T8" fmla="*/ 412 w 1517"/>
                    <a:gd name="T9" fmla="*/ 86 h 1446"/>
                    <a:gd name="T10" fmla="*/ 409 w 1517"/>
                    <a:gd name="T11" fmla="*/ 83 h 1446"/>
                    <a:gd name="T12" fmla="*/ 403 w 1517"/>
                    <a:gd name="T13" fmla="*/ 82 h 1446"/>
                    <a:gd name="T14" fmla="*/ 8 w 1517"/>
                    <a:gd name="T15" fmla="*/ 3 h 1446"/>
                    <a:gd name="T16" fmla="*/ 8 w 1517"/>
                    <a:gd name="T17" fmla="*/ 3 h 1446"/>
                    <a:gd name="T18" fmla="*/ 3 w 1517"/>
                    <a:gd name="T19" fmla="*/ 3 h 1446"/>
                    <a:gd name="T20" fmla="*/ 0 w 1517"/>
                    <a:gd name="T21" fmla="*/ 3 h 1446"/>
                    <a:gd name="T22" fmla="*/ 0 w 1517"/>
                    <a:gd name="T23" fmla="*/ 3 h 1446"/>
                    <a:gd name="T24" fmla="*/ 5 w 1517"/>
                    <a:gd name="T25" fmla="*/ 0 h 1446"/>
                    <a:gd name="T26" fmla="*/ 10 w 1517"/>
                    <a:gd name="T27" fmla="*/ 0 h 1446"/>
                    <a:gd name="T28" fmla="*/ 407 w 1517"/>
                    <a:gd name="T29" fmla="*/ 80 h 1446"/>
                    <a:gd name="T30" fmla="*/ 407 w 1517"/>
                    <a:gd name="T31" fmla="*/ 80 h 1446"/>
                    <a:gd name="T32" fmla="*/ 411 w 1517"/>
                    <a:gd name="T33" fmla="*/ 82 h 1446"/>
                    <a:gd name="T34" fmla="*/ 415 w 1517"/>
                    <a:gd name="T35" fmla="*/ 84 h 1446"/>
                    <a:gd name="T36" fmla="*/ 417 w 1517"/>
                    <a:gd name="T37" fmla="*/ 89 h 1446"/>
                    <a:gd name="T38" fmla="*/ 417 w 1517"/>
                    <a:gd name="T39" fmla="*/ 93 h 1446"/>
                    <a:gd name="T40" fmla="*/ 411 w 1517"/>
                    <a:gd name="T41" fmla="*/ 391 h 1446"/>
                    <a:gd name="T42" fmla="*/ 411 w 1517"/>
                    <a:gd name="T43" fmla="*/ 391 h 1446"/>
                    <a:gd name="T44" fmla="*/ 410 w 1517"/>
                    <a:gd name="T45" fmla="*/ 396 h 1446"/>
                    <a:gd name="T46" fmla="*/ 407 w 1517"/>
                    <a:gd name="T47" fmla="*/ 398 h 1446"/>
                    <a:gd name="T48" fmla="*/ 407 w 1517"/>
                    <a:gd name="T49" fmla="*/ 398 h 1446"/>
                    <a:gd name="T50" fmla="*/ 409 w 1517"/>
                    <a:gd name="T51" fmla="*/ 396 h 1446"/>
                    <a:gd name="T52" fmla="*/ 409 w 1517"/>
                    <a:gd name="T53" fmla="*/ 392 h 1446"/>
                    <a:gd name="T54" fmla="*/ 409 w 1517"/>
                    <a:gd name="T55" fmla="*/ 392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04" name="Freeform 218"/>
                <p:cNvSpPr>
                  <a:spLocks/>
                </p:cNvSpPr>
                <p:nvPr/>
              </p:nvSpPr>
              <p:spPr bwMode="auto">
                <a:xfrm>
                  <a:off x="2413" y="1134"/>
                  <a:ext cx="1231" cy="1068"/>
                </a:xfrm>
                <a:custGeom>
                  <a:avLst/>
                  <a:gdLst>
                    <a:gd name="T0" fmla="*/ 0 w 1446"/>
                    <a:gd name="T1" fmla="*/ 263 h 1255"/>
                    <a:gd name="T2" fmla="*/ 0 w 1446"/>
                    <a:gd name="T3" fmla="*/ 263 h 1255"/>
                    <a:gd name="T4" fmla="*/ 3 w 1446"/>
                    <a:gd name="T5" fmla="*/ 268 h 1255"/>
                    <a:gd name="T6" fmla="*/ 3 w 1446"/>
                    <a:gd name="T7" fmla="*/ 271 h 1255"/>
                    <a:gd name="T8" fmla="*/ 7 w 1446"/>
                    <a:gd name="T9" fmla="*/ 275 h 1255"/>
                    <a:gd name="T10" fmla="*/ 10 w 1446"/>
                    <a:gd name="T11" fmla="*/ 275 h 1255"/>
                    <a:gd name="T12" fmla="*/ 383 w 1446"/>
                    <a:gd name="T13" fmla="*/ 346 h 1255"/>
                    <a:gd name="T14" fmla="*/ 383 w 1446"/>
                    <a:gd name="T15" fmla="*/ 346 h 1255"/>
                    <a:gd name="T16" fmla="*/ 387 w 1446"/>
                    <a:gd name="T17" fmla="*/ 346 h 1255"/>
                    <a:gd name="T18" fmla="*/ 391 w 1446"/>
                    <a:gd name="T19" fmla="*/ 344 h 1255"/>
                    <a:gd name="T20" fmla="*/ 392 w 1446"/>
                    <a:gd name="T21" fmla="*/ 340 h 1255"/>
                    <a:gd name="T22" fmla="*/ 392 w 1446"/>
                    <a:gd name="T23" fmla="*/ 337 h 1255"/>
                    <a:gd name="T24" fmla="*/ 398 w 1446"/>
                    <a:gd name="T25" fmla="*/ 85 h 1255"/>
                    <a:gd name="T26" fmla="*/ 398 w 1446"/>
                    <a:gd name="T27" fmla="*/ 85 h 1255"/>
                    <a:gd name="T28" fmla="*/ 398 w 1446"/>
                    <a:gd name="T29" fmla="*/ 80 h 1255"/>
                    <a:gd name="T30" fmla="*/ 397 w 1446"/>
                    <a:gd name="T31" fmla="*/ 77 h 1255"/>
                    <a:gd name="T32" fmla="*/ 392 w 1446"/>
                    <a:gd name="T33" fmla="*/ 76 h 1255"/>
                    <a:gd name="T34" fmla="*/ 389 w 1446"/>
                    <a:gd name="T35" fmla="*/ 72 h 1255"/>
                    <a:gd name="T36" fmla="*/ 28 w 1446"/>
                    <a:gd name="T37" fmla="*/ 0 h 1255"/>
                    <a:gd name="T38" fmla="*/ 28 w 1446"/>
                    <a:gd name="T39" fmla="*/ 0 h 1255"/>
                    <a:gd name="T40" fmla="*/ 22 w 1446"/>
                    <a:gd name="T41" fmla="*/ 0 h 1255"/>
                    <a:gd name="T42" fmla="*/ 19 w 1446"/>
                    <a:gd name="T43" fmla="*/ 3 h 1255"/>
                    <a:gd name="T44" fmla="*/ 17 w 1446"/>
                    <a:gd name="T45" fmla="*/ 5 h 1255"/>
                    <a:gd name="T46" fmla="*/ 17 w 1446"/>
                    <a:gd name="T47" fmla="*/ 8 h 1255"/>
                    <a:gd name="T48" fmla="*/ 0 w 1446"/>
                    <a:gd name="T49" fmla="*/ 263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05" name="Freeform 219"/>
                <p:cNvSpPr>
                  <a:spLocks/>
                </p:cNvSpPr>
                <p:nvPr/>
              </p:nvSpPr>
              <p:spPr bwMode="auto">
                <a:xfrm>
                  <a:off x="2431" y="1330"/>
                  <a:ext cx="1213" cy="718"/>
                </a:xfrm>
                <a:custGeom>
                  <a:avLst/>
                  <a:gdLst>
                    <a:gd name="T0" fmla="*/ 394 w 1424"/>
                    <a:gd name="T1" fmla="*/ 40 h 844"/>
                    <a:gd name="T2" fmla="*/ 394 w 1424"/>
                    <a:gd name="T3" fmla="*/ 22 h 844"/>
                    <a:gd name="T4" fmla="*/ 394 w 1424"/>
                    <a:gd name="T5" fmla="*/ 22 h 844"/>
                    <a:gd name="T6" fmla="*/ 394 w 1424"/>
                    <a:gd name="T7" fmla="*/ 17 h 844"/>
                    <a:gd name="T8" fmla="*/ 392 w 1424"/>
                    <a:gd name="T9" fmla="*/ 14 h 844"/>
                    <a:gd name="T10" fmla="*/ 389 w 1424"/>
                    <a:gd name="T11" fmla="*/ 12 h 844"/>
                    <a:gd name="T12" fmla="*/ 386 w 1424"/>
                    <a:gd name="T13" fmla="*/ 10 h 844"/>
                    <a:gd name="T14" fmla="*/ 336 w 1424"/>
                    <a:gd name="T15" fmla="*/ 0 h 844"/>
                    <a:gd name="T16" fmla="*/ 336 w 1424"/>
                    <a:gd name="T17" fmla="*/ 0 h 844"/>
                    <a:gd name="T18" fmla="*/ 293 w 1424"/>
                    <a:gd name="T19" fmla="*/ 22 h 844"/>
                    <a:gd name="T20" fmla="*/ 252 w 1424"/>
                    <a:gd name="T21" fmla="*/ 47 h 844"/>
                    <a:gd name="T22" fmla="*/ 210 w 1424"/>
                    <a:gd name="T23" fmla="*/ 72 h 844"/>
                    <a:gd name="T24" fmla="*/ 169 w 1424"/>
                    <a:gd name="T25" fmla="*/ 98 h 844"/>
                    <a:gd name="T26" fmla="*/ 84 w 1424"/>
                    <a:gd name="T27" fmla="*/ 153 h 844"/>
                    <a:gd name="T28" fmla="*/ 0 w 1424"/>
                    <a:gd name="T29" fmla="*/ 210 h 844"/>
                    <a:gd name="T30" fmla="*/ 0 w 1424"/>
                    <a:gd name="T31" fmla="*/ 210 h 844"/>
                    <a:gd name="T32" fmla="*/ 3 w 1424"/>
                    <a:gd name="T33" fmla="*/ 211 h 844"/>
                    <a:gd name="T34" fmla="*/ 118 w 1424"/>
                    <a:gd name="T35" fmla="*/ 231 h 844"/>
                    <a:gd name="T36" fmla="*/ 118 w 1424"/>
                    <a:gd name="T37" fmla="*/ 231 h 844"/>
                    <a:gd name="T38" fmla="*/ 166 w 1424"/>
                    <a:gd name="T39" fmla="*/ 197 h 844"/>
                    <a:gd name="T40" fmla="*/ 216 w 1424"/>
                    <a:gd name="T41" fmla="*/ 162 h 844"/>
                    <a:gd name="T42" fmla="*/ 216 w 1424"/>
                    <a:gd name="T43" fmla="*/ 162 h 844"/>
                    <a:gd name="T44" fmla="*/ 261 w 1424"/>
                    <a:gd name="T45" fmla="*/ 128 h 844"/>
                    <a:gd name="T46" fmla="*/ 304 w 1424"/>
                    <a:gd name="T47" fmla="*/ 97 h 844"/>
                    <a:gd name="T48" fmla="*/ 350 w 1424"/>
                    <a:gd name="T49" fmla="*/ 68 h 844"/>
                    <a:gd name="T50" fmla="*/ 394 w 1424"/>
                    <a:gd name="T51" fmla="*/ 40 h 844"/>
                    <a:gd name="T52" fmla="*/ 394 w 1424"/>
                    <a:gd name="T53" fmla="*/ 40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06" name="Freeform 220"/>
                <p:cNvSpPr>
                  <a:spLocks/>
                </p:cNvSpPr>
                <p:nvPr/>
              </p:nvSpPr>
              <p:spPr bwMode="auto">
                <a:xfrm>
                  <a:off x="3112" y="1785"/>
                  <a:ext cx="524" cy="357"/>
                </a:xfrm>
                <a:custGeom>
                  <a:avLst/>
                  <a:gdLst>
                    <a:gd name="T0" fmla="*/ 170 w 615"/>
                    <a:gd name="T1" fmla="*/ 37 h 420"/>
                    <a:gd name="T2" fmla="*/ 170 w 615"/>
                    <a:gd name="T3" fmla="*/ 0 h 420"/>
                    <a:gd name="T4" fmla="*/ 170 w 615"/>
                    <a:gd name="T5" fmla="*/ 0 h 420"/>
                    <a:gd name="T6" fmla="*/ 128 w 615"/>
                    <a:gd name="T7" fmla="*/ 24 h 420"/>
                    <a:gd name="T8" fmla="*/ 85 w 615"/>
                    <a:gd name="T9" fmla="*/ 49 h 420"/>
                    <a:gd name="T10" fmla="*/ 42 w 615"/>
                    <a:gd name="T11" fmla="*/ 76 h 420"/>
                    <a:gd name="T12" fmla="*/ 0 w 615"/>
                    <a:gd name="T13" fmla="*/ 105 h 420"/>
                    <a:gd name="T14" fmla="*/ 58 w 615"/>
                    <a:gd name="T15" fmla="*/ 114 h 420"/>
                    <a:gd name="T16" fmla="*/ 58 w 615"/>
                    <a:gd name="T17" fmla="*/ 114 h 420"/>
                    <a:gd name="T18" fmla="*/ 115 w 615"/>
                    <a:gd name="T19" fmla="*/ 75 h 420"/>
                    <a:gd name="T20" fmla="*/ 115 w 615"/>
                    <a:gd name="T21" fmla="*/ 75 h 420"/>
                    <a:gd name="T22" fmla="*/ 142 w 615"/>
                    <a:gd name="T23" fmla="*/ 55 h 420"/>
                    <a:gd name="T24" fmla="*/ 170 w 615"/>
                    <a:gd name="T25" fmla="*/ 37 h 420"/>
                    <a:gd name="T26" fmla="*/ 170 w 615"/>
                    <a:gd name="T27" fmla="*/ 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07" name="Freeform 221"/>
                <p:cNvSpPr>
                  <a:spLocks/>
                </p:cNvSpPr>
                <p:nvPr/>
              </p:nvSpPr>
              <p:spPr bwMode="auto">
                <a:xfrm>
                  <a:off x="2413" y="1134"/>
                  <a:ext cx="1208" cy="1068"/>
                </a:xfrm>
                <a:custGeom>
                  <a:avLst/>
                  <a:gdLst>
                    <a:gd name="T0" fmla="*/ 24 w 1419"/>
                    <a:gd name="T1" fmla="*/ 0 h 1255"/>
                    <a:gd name="T2" fmla="*/ 24 w 1419"/>
                    <a:gd name="T3" fmla="*/ 0 h 1255"/>
                    <a:gd name="T4" fmla="*/ 22 w 1419"/>
                    <a:gd name="T5" fmla="*/ 5 h 1255"/>
                    <a:gd name="T6" fmla="*/ 7 w 1419"/>
                    <a:gd name="T7" fmla="*/ 259 h 1255"/>
                    <a:gd name="T8" fmla="*/ 7 w 1419"/>
                    <a:gd name="T9" fmla="*/ 259 h 1255"/>
                    <a:gd name="T10" fmla="*/ 8 w 1419"/>
                    <a:gd name="T11" fmla="*/ 264 h 1255"/>
                    <a:gd name="T12" fmla="*/ 10 w 1419"/>
                    <a:gd name="T13" fmla="*/ 268 h 1255"/>
                    <a:gd name="T14" fmla="*/ 12 w 1419"/>
                    <a:gd name="T15" fmla="*/ 270 h 1255"/>
                    <a:gd name="T16" fmla="*/ 17 w 1419"/>
                    <a:gd name="T17" fmla="*/ 271 h 1255"/>
                    <a:gd name="T18" fmla="*/ 389 w 1419"/>
                    <a:gd name="T19" fmla="*/ 342 h 1255"/>
                    <a:gd name="T20" fmla="*/ 389 w 1419"/>
                    <a:gd name="T21" fmla="*/ 342 h 1255"/>
                    <a:gd name="T22" fmla="*/ 392 w 1419"/>
                    <a:gd name="T23" fmla="*/ 342 h 1255"/>
                    <a:gd name="T24" fmla="*/ 392 w 1419"/>
                    <a:gd name="T25" fmla="*/ 342 h 1255"/>
                    <a:gd name="T26" fmla="*/ 391 w 1419"/>
                    <a:gd name="T27" fmla="*/ 343 h 1255"/>
                    <a:gd name="T28" fmla="*/ 387 w 1419"/>
                    <a:gd name="T29" fmla="*/ 344 h 1255"/>
                    <a:gd name="T30" fmla="*/ 386 w 1419"/>
                    <a:gd name="T31" fmla="*/ 346 h 1255"/>
                    <a:gd name="T32" fmla="*/ 383 w 1419"/>
                    <a:gd name="T33" fmla="*/ 346 h 1255"/>
                    <a:gd name="T34" fmla="*/ 10 w 1419"/>
                    <a:gd name="T35" fmla="*/ 275 h 1255"/>
                    <a:gd name="T36" fmla="*/ 10 w 1419"/>
                    <a:gd name="T37" fmla="*/ 275 h 1255"/>
                    <a:gd name="T38" fmla="*/ 7 w 1419"/>
                    <a:gd name="T39" fmla="*/ 275 h 1255"/>
                    <a:gd name="T40" fmla="*/ 3 w 1419"/>
                    <a:gd name="T41" fmla="*/ 271 h 1255"/>
                    <a:gd name="T42" fmla="*/ 3 w 1419"/>
                    <a:gd name="T43" fmla="*/ 268 h 1255"/>
                    <a:gd name="T44" fmla="*/ 0 w 1419"/>
                    <a:gd name="T45" fmla="*/ 263 h 1255"/>
                    <a:gd name="T46" fmla="*/ 17 w 1419"/>
                    <a:gd name="T47" fmla="*/ 8 h 1255"/>
                    <a:gd name="T48" fmla="*/ 17 w 1419"/>
                    <a:gd name="T49" fmla="*/ 8 h 1255"/>
                    <a:gd name="T50" fmla="*/ 17 w 1419"/>
                    <a:gd name="T51" fmla="*/ 5 h 1255"/>
                    <a:gd name="T52" fmla="*/ 19 w 1419"/>
                    <a:gd name="T53" fmla="*/ 3 h 1255"/>
                    <a:gd name="T54" fmla="*/ 22 w 1419"/>
                    <a:gd name="T55" fmla="*/ 3 h 1255"/>
                    <a:gd name="T56" fmla="*/ 24 w 1419"/>
                    <a:gd name="T57" fmla="*/ 0 h 1255"/>
                    <a:gd name="T58" fmla="*/ 24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08" name="Freeform 222"/>
                <p:cNvSpPr>
                  <a:spLocks/>
                </p:cNvSpPr>
                <p:nvPr/>
              </p:nvSpPr>
              <p:spPr bwMode="auto">
                <a:xfrm>
                  <a:off x="2469" y="1134"/>
                  <a:ext cx="1175" cy="1068"/>
                </a:xfrm>
                <a:custGeom>
                  <a:avLst/>
                  <a:gdLst>
                    <a:gd name="T0" fmla="*/ 370 w 1380"/>
                    <a:gd name="T1" fmla="*/ 342 h 1255"/>
                    <a:gd name="T2" fmla="*/ 376 w 1380"/>
                    <a:gd name="T3" fmla="*/ 89 h 1255"/>
                    <a:gd name="T4" fmla="*/ 376 w 1380"/>
                    <a:gd name="T5" fmla="*/ 89 h 1255"/>
                    <a:gd name="T6" fmla="*/ 375 w 1380"/>
                    <a:gd name="T7" fmla="*/ 84 h 1255"/>
                    <a:gd name="T8" fmla="*/ 373 w 1380"/>
                    <a:gd name="T9" fmla="*/ 81 h 1255"/>
                    <a:gd name="T10" fmla="*/ 370 w 1380"/>
                    <a:gd name="T11" fmla="*/ 80 h 1255"/>
                    <a:gd name="T12" fmla="*/ 366 w 1380"/>
                    <a:gd name="T13" fmla="*/ 77 h 1255"/>
                    <a:gd name="T14" fmla="*/ 3 w 1380"/>
                    <a:gd name="T15" fmla="*/ 3 h 1255"/>
                    <a:gd name="T16" fmla="*/ 3 w 1380"/>
                    <a:gd name="T17" fmla="*/ 3 h 1255"/>
                    <a:gd name="T18" fmla="*/ 0 w 1380"/>
                    <a:gd name="T19" fmla="*/ 5 h 1255"/>
                    <a:gd name="T20" fmla="*/ 0 w 1380"/>
                    <a:gd name="T21" fmla="*/ 5 h 1255"/>
                    <a:gd name="T22" fmla="*/ 3 w 1380"/>
                    <a:gd name="T23" fmla="*/ 3 h 1255"/>
                    <a:gd name="T24" fmla="*/ 3 w 1380"/>
                    <a:gd name="T25" fmla="*/ 3 h 1255"/>
                    <a:gd name="T26" fmla="*/ 7 w 1380"/>
                    <a:gd name="T27" fmla="*/ 0 h 1255"/>
                    <a:gd name="T28" fmla="*/ 10 w 1380"/>
                    <a:gd name="T29" fmla="*/ 0 h 1255"/>
                    <a:gd name="T30" fmla="*/ 372 w 1380"/>
                    <a:gd name="T31" fmla="*/ 72 h 1255"/>
                    <a:gd name="T32" fmla="*/ 372 w 1380"/>
                    <a:gd name="T33" fmla="*/ 72 h 1255"/>
                    <a:gd name="T34" fmla="*/ 375 w 1380"/>
                    <a:gd name="T35" fmla="*/ 76 h 1255"/>
                    <a:gd name="T36" fmla="*/ 378 w 1380"/>
                    <a:gd name="T37" fmla="*/ 77 h 1255"/>
                    <a:gd name="T38" fmla="*/ 381 w 1380"/>
                    <a:gd name="T39" fmla="*/ 80 h 1255"/>
                    <a:gd name="T40" fmla="*/ 381 w 1380"/>
                    <a:gd name="T41" fmla="*/ 85 h 1255"/>
                    <a:gd name="T42" fmla="*/ 375 w 1380"/>
                    <a:gd name="T43" fmla="*/ 337 h 1255"/>
                    <a:gd name="T44" fmla="*/ 375 w 1380"/>
                    <a:gd name="T45" fmla="*/ 337 h 1255"/>
                    <a:gd name="T46" fmla="*/ 375 w 1380"/>
                    <a:gd name="T47" fmla="*/ 340 h 1255"/>
                    <a:gd name="T48" fmla="*/ 373 w 1380"/>
                    <a:gd name="T49" fmla="*/ 342 h 1255"/>
                    <a:gd name="T50" fmla="*/ 372 w 1380"/>
                    <a:gd name="T51" fmla="*/ 344 h 1255"/>
                    <a:gd name="T52" fmla="*/ 369 w 1380"/>
                    <a:gd name="T53" fmla="*/ 346 h 1255"/>
                    <a:gd name="T54" fmla="*/ 369 w 1380"/>
                    <a:gd name="T55" fmla="*/ 346 h 1255"/>
                    <a:gd name="T56" fmla="*/ 370 w 1380"/>
                    <a:gd name="T57" fmla="*/ 342 h 1255"/>
                    <a:gd name="T58" fmla="*/ 370 w 1380"/>
                    <a:gd name="T59" fmla="*/ 3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1398" name="Text Box 223"/>
              <p:cNvSpPr txBox="1">
                <a:spLocks noChangeArrowheads="1"/>
              </p:cNvSpPr>
              <p:nvPr/>
            </p:nvSpPr>
            <p:spPr bwMode="auto">
              <a:xfrm>
                <a:off x="1922" y="2012"/>
                <a:ext cx="531"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a:solidFill>
                      <a:schemeClr val="bg1"/>
                    </a:solidFill>
                  </a:rPr>
                  <a:t>screen</a:t>
                </a:r>
              </a:p>
            </p:txBody>
          </p:sp>
        </p:grpSp>
        <p:sp>
          <p:nvSpPr>
            <p:cNvPr id="11396" name="Line 224"/>
            <p:cNvSpPr>
              <a:spLocks noChangeShapeType="1"/>
            </p:cNvSpPr>
            <p:nvPr/>
          </p:nvSpPr>
          <p:spPr bwMode="auto">
            <a:xfrm>
              <a:off x="2340" y="1794"/>
              <a:ext cx="324" cy="1"/>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1286" name="Group 225"/>
          <p:cNvGrpSpPr>
            <a:grpSpLocks/>
          </p:cNvGrpSpPr>
          <p:nvPr/>
        </p:nvGrpSpPr>
        <p:grpSpPr bwMode="auto">
          <a:xfrm>
            <a:off x="2862263" y="5688013"/>
            <a:ext cx="2768600" cy="639762"/>
            <a:chOff x="1217" y="1611"/>
            <a:chExt cx="1991" cy="460"/>
          </a:xfrm>
        </p:grpSpPr>
        <p:sp>
          <p:nvSpPr>
            <p:cNvPr id="11379" name="Text Box 226"/>
            <p:cNvSpPr txBox="1">
              <a:spLocks noChangeArrowheads="1"/>
            </p:cNvSpPr>
            <p:nvPr/>
          </p:nvSpPr>
          <p:spPr bwMode="auto">
            <a:xfrm>
              <a:off x="1217" y="1695"/>
              <a:ext cx="1127" cy="177"/>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b="0">
                  <a:solidFill>
                    <a:schemeClr val="bg1"/>
                  </a:solidFill>
                </a:rPr>
                <a:t>job wizardStep</a:t>
              </a:r>
            </a:p>
          </p:txBody>
        </p:sp>
        <p:grpSp>
          <p:nvGrpSpPr>
            <p:cNvPr id="11380" name="Group 227"/>
            <p:cNvGrpSpPr>
              <a:grpSpLocks/>
            </p:cNvGrpSpPr>
            <p:nvPr/>
          </p:nvGrpSpPr>
          <p:grpSpPr bwMode="auto">
            <a:xfrm>
              <a:off x="2677" y="1611"/>
              <a:ext cx="531" cy="460"/>
              <a:chOff x="1922" y="1884"/>
              <a:chExt cx="531" cy="460"/>
            </a:xfrm>
          </p:grpSpPr>
          <p:grpSp>
            <p:nvGrpSpPr>
              <p:cNvPr id="11382" name="Group 228"/>
              <p:cNvGrpSpPr>
                <a:grpSpLocks/>
              </p:cNvGrpSpPr>
              <p:nvPr/>
            </p:nvGrpSpPr>
            <p:grpSpPr bwMode="auto">
              <a:xfrm>
                <a:off x="1927" y="1884"/>
                <a:ext cx="499" cy="460"/>
                <a:chOff x="2307" y="1036"/>
                <a:chExt cx="1397" cy="1290"/>
              </a:xfrm>
            </p:grpSpPr>
            <p:sp>
              <p:nvSpPr>
                <p:cNvPr id="11384" name="Freeform 229"/>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85" name="Rectangle 230"/>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386" name="Freeform 231"/>
                <p:cNvSpPr>
                  <a:spLocks/>
                </p:cNvSpPr>
                <p:nvPr/>
              </p:nvSpPr>
              <p:spPr bwMode="auto">
                <a:xfrm>
                  <a:off x="2307" y="1073"/>
                  <a:ext cx="1363" cy="1253"/>
                </a:xfrm>
                <a:custGeom>
                  <a:avLst/>
                  <a:gdLst>
                    <a:gd name="T0" fmla="*/ 0 w 1601"/>
                    <a:gd name="T1" fmla="*/ 311 h 1472"/>
                    <a:gd name="T2" fmla="*/ 0 w 1601"/>
                    <a:gd name="T3" fmla="*/ 311 h 1472"/>
                    <a:gd name="T4" fmla="*/ 0 w 1601"/>
                    <a:gd name="T5" fmla="*/ 316 h 1472"/>
                    <a:gd name="T6" fmla="*/ 3 w 1601"/>
                    <a:gd name="T7" fmla="*/ 321 h 1472"/>
                    <a:gd name="T8" fmla="*/ 3 w 1601"/>
                    <a:gd name="T9" fmla="*/ 326 h 1472"/>
                    <a:gd name="T10" fmla="*/ 5 w 1601"/>
                    <a:gd name="T11" fmla="*/ 328 h 1472"/>
                    <a:gd name="T12" fmla="*/ 8 w 1601"/>
                    <a:gd name="T13" fmla="*/ 329 h 1472"/>
                    <a:gd name="T14" fmla="*/ 420 w 1601"/>
                    <a:gd name="T15" fmla="*/ 406 h 1472"/>
                    <a:gd name="T16" fmla="*/ 420 w 1601"/>
                    <a:gd name="T17" fmla="*/ 406 h 1472"/>
                    <a:gd name="T18" fmla="*/ 424 w 1601"/>
                    <a:gd name="T19" fmla="*/ 406 h 1472"/>
                    <a:gd name="T20" fmla="*/ 430 w 1601"/>
                    <a:gd name="T21" fmla="*/ 404 h 1472"/>
                    <a:gd name="T22" fmla="*/ 439 w 1601"/>
                    <a:gd name="T23" fmla="*/ 398 h 1472"/>
                    <a:gd name="T24" fmla="*/ 439 w 1601"/>
                    <a:gd name="T25" fmla="*/ 398 h 1472"/>
                    <a:gd name="T26" fmla="*/ 439 w 1601"/>
                    <a:gd name="T27" fmla="*/ 397 h 1472"/>
                    <a:gd name="T28" fmla="*/ 438 w 1601"/>
                    <a:gd name="T29" fmla="*/ 396 h 1472"/>
                    <a:gd name="T30" fmla="*/ 436 w 1601"/>
                    <a:gd name="T31" fmla="*/ 395 h 1472"/>
                    <a:gd name="T32" fmla="*/ 434 w 1601"/>
                    <a:gd name="T33" fmla="*/ 392 h 1472"/>
                    <a:gd name="T34" fmla="*/ 442 w 1601"/>
                    <a:gd name="T35" fmla="*/ 95 h 1472"/>
                    <a:gd name="T36" fmla="*/ 442 w 1601"/>
                    <a:gd name="T37" fmla="*/ 95 h 1472"/>
                    <a:gd name="T38" fmla="*/ 441 w 1601"/>
                    <a:gd name="T39" fmla="*/ 90 h 1472"/>
                    <a:gd name="T40" fmla="*/ 438 w 1601"/>
                    <a:gd name="T41" fmla="*/ 86 h 1472"/>
                    <a:gd name="T42" fmla="*/ 434 w 1601"/>
                    <a:gd name="T43" fmla="*/ 84 h 1472"/>
                    <a:gd name="T44" fmla="*/ 431 w 1601"/>
                    <a:gd name="T45" fmla="*/ 82 h 1472"/>
                    <a:gd name="T46" fmla="*/ 42 w 1601"/>
                    <a:gd name="T47" fmla="*/ 0 h 1472"/>
                    <a:gd name="T48" fmla="*/ 30 w 1601"/>
                    <a:gd name="T49" fmla="*/ 3 h 1472"/>
                    <a:gd name="T50" fmla="*/ 30 w 1601"/>
                    <a:gd name="T51" fmla="*/ 3 h 1472"/>
                    <a:gd name="T52" fmla="*/ 26 w 1601"/>
                    <a:gd name="T53" fmla="*/ 3 h 1472"/>
                    <a:gd name="T54" fmla="*/ 22 w 1601"/>
                    <a:gd name="T55" fmla="*/ 3 h 1472"/>
                    <a:gd name="T56" fmla="*/ 20 w 1601"/>
                    <a:gd name="T57" fmla="*/ 8 h 1472"/>
                    <a:gd name="T58" fmla="*/ 19 w 1601"/>
                    <a:gd name="T59" fmla="*/ 11 h 1472"/>
                    <a:gd name="T60" fmla="*/ 0 w 1601"/>
                    <a:gd name="T61" fmla="*/ 311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87" name="Freeform 232"/>
                <p:cNvSpPr>
                  <a:spLocks/>
                </p:cNvSpPr>
                <p:nvPr/>
              </p:nvSpPr>
              <p:spPr bwMode="auto">
                <a:xfrm>
                  <a:off x="2344" y="1073"/>
                  <a:ext cx="1360" cy="1231"/>
                </a:xfrm>
                <a:custGeom>
                  <a:avLst/>
                  <a:gdLst>
                    <a:gd name="T0" fmla="*/ 0 w 1597"/>
                    <a:gd name="T1" fmla="*/ 307 h 1446"/>
                    <a:gd name="T2" fmla="*/ 0 w 1597"/>
                    <a:gd name="T3" fmla="*/ 307 h 1446"/>
                    <a:gd name="T4" fmla="*/ 3 w 1597"/>
                    <a:gd name="T5" fmla="*/ 313 h 1446"/>
                    <a:gd name="T6" fmla="*/ 3 w 1597"/>
                    <a:gd name="T7" fmla="*/ 318 h 1446"/>
                    <a:gd name="T8" fmla="*/ 7 w 1597"/>
                    <a:gd name="T9" fmla="*/ 319 h 1446"/>
                    <a:gd name="T10" fmla="*/ 11 w 1597"/>
                    <a:gd name="T11" fmla="*/ 322 h 1446"/>
                    <a:gd name="T12" fmla="*/ 424 w 1597"/>
                    <a:gd name="T13" fmla="*/ 398 h 1446"/>
                    <a:gd name="T14" fmla="*/ 424 w 1597"/>
                    <a:gd name="T15" fmla="*/ 398 h 1446"/>
                    <a:gd name="T16" fmla="*/ 428 w 1597"/>
                    <a:gd name="T17" fmla="*/ 398 h 1446"/>
                    <a:gd name="T18" fmla="*/ 432 w 1597"/>
                    <a:gd name="T19" fmla="*/ 398 h 1446"/>
                    <a:gd name="T20" fmla="*/ 434 w 1597"/>
                    <a:gd name="T21" fmla="*/ 393 h 1446"/>
                    <a:gd name="T22" fmla="*/ 436 w 1597"/>
                    <a:gd name="T23" fmla="*/ 391 h 1446"/>
                    <a:gd name="T24" fmla="*/ 442 w 1597"/>
                    <a:gd name="T25" fmla="*/ 93 h 1446"/>
                    <a:gd name="T26" fmla="*/ 442 w 1597"/>
                    <a:gd name="T27" fmla="*/ 93 h 1446"/>
                    <a:gd name="T28" fmla="*/ 442 w 1597"/>
                    <a:gd name="T29" fmla="*/ 89 h 1446"/>
                    <a:gd name="T30" fmla="*/ 439 w 1597"/>
                    <a:gd name="T31" fmla="*/ 84 h 1446"/>
                    <a:gd name="T32" fmla="*/ 436 w 1597"/>
                    <a:gd name="T33" fmla="*/ 82 h 1446"/>
                    <a:gd name="T34" fmla="*/ 431 w 1597"/>
                    <a:gd name="T35" fmla="*/ 80 h 1446"/>
                    <a:gd name="T36" fmla="*/ 32 w 1597"/>
                    <a:gd name="T37" fmla="*/ 0 h 1446"/>
                    <a:gd name="T38" fmla="*/ 32 w 1597"/>
                    <a:gd name="T39" fmla="*/ 0 h 1446"/>
                    <a:gd name="T40" fmla="*/ 27 w 1597"/>
                    <a:gd name="T41" fmla="*/ 0 h 1446"/>
                    <a:gd name="T42" fmla="*/ 23 w 1597"/>
                    <a:gd name="T43" fmla="*/ 3 h 1446"/>
                    <a:gd name="T44" fmla="*/ 21 w 1597"/>
                    <a:gd name="T45" fmla="*/ 3 h 1446"/>
                    <a:gd name="T46" fmla="*/ 20 w 1597"/>
                    <a:gd name="T47" fmla="*/ 9 h 1446"/>
                    <a:gd name="T48" fmla="*/ 0 w 1597"/>
                    <a:gd name="T49" fmla="*/ 307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88" name="Freeform 233"/>
                <p:cNvSpPr>
                  <a:spLocks/>
                </p:cNvSpPr>
                <p:nvPr/>
              </p:nvSpPr>
              <p:spPr bwMode="auto">
                <a:xfrm>
                  <a:off x="2413" y="1073"/>
                  <a:ext cx="1291" cy="1231"/>
                </a:xfrm>
                <a:custGeom>
                  <a:avLst/>
                  <a:gdLst>
                    <a:gd name="T0" fmla="*/ 409 w 1517"/>
                    <a:gd name="T1" fmla="*/ 392 h 1446"/>
                    <a:gd name="T2" fmla="*/ 415 w 1517"/>
                    <a:gd name="T3" fmla="*/ 95 h 1446"/>
                    <a:gd name="T4" fmla="*/ 415 w 1517"/>
                    <a:gd name="T5" fmla="*/ 95 h 1446"/>
                    <a:gd name="T6" fmla="*/ 415 w 1517"/>
                    <a:gd name="T7" fmla="*/ 90 h 1446"/>
                    <a:gd name="T8" fmla="*/ 412 w 1517"/>
                    <a:gd name="T9" fmla="*/ 86 h 1446"/>
                    <a:gd name="T10" fmla="*/ 409 w 1517"/>
                    <a:gd name="T11" fmla="*/ 83 h 1446"/>
                    <a:gd name="T12" fmla="*/ 403 w 1517"/>
                    <a:gd name="T13" fmla="*/ 82 h 1446"/>
                    <a:gd name="T14" fmla="*/ 8 w 1517"/>
                    <a:gd name="T15" fmla="*/ 3 h 1446"/>
                    <a:gd name="T16" fmla="*/ 8 w 1517"/>
                    <a:gd name="T17" fmla="*/ 3 h 1446"/>
                    <a:gd name="T18" fmla="*/ 3 w 1517"/>
                    <a:gd name="T19" fmla="*/ 3 h 1446"/>
                    <a:gd name="T20" fmla="*/ 0 w 1517"/>
                    <a:gd name="T21" fmla="*/ 3 h 1446"/>
                    <a:gd name="T22" fmla="*/ 0 w 1517"/>
                    <a:gd name="T23" fmla="*/ 3 h 1446"/>
                    <a:gd name="T24" fmla="*/ 5 w 1517"/>
                    <a:gd name="T25" fmla="*/ 0 h 1446"/>
                    <a:gd name="T26" fmla="*/ 10 w 1517"/>
                    <a:gd name="T27" fmla="*/ 0 h 1446"/>
                    <a:gd name="T28" fmla="*/ 407 w 1517"/>
                    <a:gd name="T29" fmla="*/ 80 h 1446"/>
                    <a:gd name="T30" fmla="*/ 407 w 1517"/>
                    <a:gd name="T31" fmla="*/ 80 h 1446"/>
                    <a:gd name="T32" fmla="*/ 411 w 1517"/>
                    <a:gd name="T33" fmla="*/ 82 h 1446"/>
                    <a:gd name="T34" fmla="*/ 415 w 1517"/>
                    <a:gd name="T35" fmla="*/ 84 h 1446"/>
                    <a:gd name="T36" fmla="*/ 417 w 1517"/>
                    <a:gd name="T37" fmla="*/ 89 h 1446"/>
                    <a:gd name="T38" fmla="*/ 417 w 1517"/>
                    <a:gd name="T39" fmla="*/ 93 h 1446"/>
                    <a:gd name="T40" fmla="*/ 411 w 1517"/>
                    <a:gd name="T41" fmla="*/ 391 h 1446"/>
                    <a:gd name="T42" fmla="*/ 411 w 1517"/>
                    <a:gd name="T43" fmla="*/ 391 h 1446"/>
                    <a:gd name="T44" fmla="*/ 410 w 1517"/>
                    <a:gd name="T45" fmla="*/ 396 h 1446"/>
                    <a:gd name="T46" fmla="*/ 407 w 1517"/>
                    <a:gd name="T47" fmla="*/ 398 h 1446"/>
                    <a:gd name="T48" fmla="*/ 407 w 1517"/>
                    <a:gd name="T49" fmla="*/ 398 h 1446"/>
                    <a:gd name="T50" fmla="*/ 409 w 1517"/>
                    <a:gd name="T51" fmla="*/ 396 h 1446"/>
                    <a:gd name="T52" fmla="*/ 409 w 1517"/>
                    <a:gd name="T53" fmla="*/ 392 h 1446"/>
                    <a:gd name="T54" fmla="*/ 409 w 1517"/>
                    <a:gd name="T55" fmla="*/ 392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89" name="Freeform 234"/>
                <p:cNvSpPr>
                  <a:spLocks/>
                </p:cNvSpPr>
                <p:nvPr/>
              </p:nvSpPr>
              <p:spPr bwMode="auto">
                <a:xfrm>
                  <a:off x="2413" y="1134"/>
                  <a:ext cx="1231" cy="1068"/>
                </a:xfrm>
                <a:custGeom>
                  <a:avLst/>
                  <a:gdLst>
                    <a:gd name="T0" fmla="*/ 0 w 1446"/>
                    <a:gd name="T1" fmla="*/ 263 h 1255"/>
                    <a:gd name="T2" fmla="*/ 0 w 1446"/>
                    <a:gd name="T3" fmla="*/ 263 h 1255"/>
                    <a:gd name="T4" fmla="*/ 3 w 1446"/>
                    <a:gd name="T5" fmla="*/ 268 h 1255"/>
                    <a:gd name="T6" fmla="*/ 3 w 1446"/>
                    <a:gd name="T7" fmla="*/ 271 h 1255"/>
                    <a:gd name="T8" fmla="*/ 7 w 1446"/>
                    <a:gd name="T9" fmla="*/ 275 h 1255"/>
                    <a:gd name="T10" fmla="*/ 10 w 1446"/>
                    <a:gd name="T11" fmla="*/ 275 h 1255"/>
                    <a:gd name="T12" fmla="*/ 383 w 1446"/>
                    <a:gd name="T13" fmla="*/ 346 h 1255"/>
                    <a:gd name="T14" fmla="*/ 383 w 1446"/>
                    <a:gd name="T15" fmla="*/ 346 h 1255"/>
                    <a:gd name="T16" fmla="*/ 387 w 1446"/>
                    <a:gd name="T17" fmla="*/ 346 h 1255"/>
                    <a:gd name="T18" fmla="*/ 391 w 1446"/>
                    <a:gd name="T19" fmla="*/ 344 h 1255"/>
                    <a:gd name="T20" fmla="*/ 392 w 1446"/>
                    <a:gd name="T21" fmla="*/ 340 h 1255"/>
                    <a:gd name="T22" fmla="*/ 392 w 1446"/>
                    <a:gd name="T23" fmla="*/ 337 h 1255"/>
                    <a:gd name="T24" fmla="*/ 398 w 1446"/>
                    <a:gd name="T25" fmla="*/ 85 h 1255"/>
                    <a:gd name="T26" fmla="*/ 398 w 1446"/>
                    <a:gd name="T27" fmla="*/ 85 h 1255"/>
                    <a:gd name="T28" fmla="*/ 398 w 1446"/>
                    <a:gd name="T29" fmla="*/ 80 h 1255"/>
                    <a:gd name="T30" fmla="*/ 397 w 1446"/>
                    <a:gd name="T31" fmla="*/ 77 h 1255"/>
                    <a:gd name="T32" fmla="*/ 392 w 1446"/>
                    <a:gd name="T33" fmla="*/ 76 h 1255"/>
                    <a:gd name="T34" fmla="*/ 389 w 1446"/>
                    <a:gd name="T35" fmla="*/ 72 h 1255"/>
                    <a:gd name="T36" fmla="*/ 28 w 1446"/>
                    <a:gd name="T37" fmla="*/ 0 h 1255"/>
                    <a:gd name="T38" fmla="*/ 28 w 1446"/>
                    <a:gd name="T39" fmla="*/ 0 h 1255"/>
                    <a:gd name="T40" fmla="*/ 22 w 1446"/>
                    <a:gd name="T41" fmla="*/ 0 h 1255"/>
                    <a:gd name="T42" fmla="*/ 19 w 1446"/>
                    <a:gd name="T43" fmla="*/ 3 h 1255"/>
                    <a:gd name="T44" fmla="*/ 17 w 1446"/>
                    <a:gd name="T45" fmla="*/ 5 h 1255"/>
                    <a:gd name="T46" fmla="*/ 17 w 1446"/>
                    <a:gd name="T47" fmla="*/ 8 h 1255"/>
                    <a:gd name="T48" fmla="*/ 0 w 1446"/>
                    <a:gd name="T49" fmla="*/ 263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90" name="Freeform 235"/>
                <p:cNvSpPr>
                  <a:spLocks/>
                </p:cNvSpPr>
                <p:nvPr/>
              </p:nvSpPr>
              <p:spPr bwMode="auto">
                <a:xfrm>
                  <a:off x="2431" y="1330"/>
                  <a:ext cx="1213" cy="718"/>
                </a:xfrm>
                <a:custGeom>
                  <a:avLst/>
                  <a:gdLst>
                    <a:gd name="T0" fmla="*/ 394 w 1424"/>
                    <a:gd name="T1" fmla="*/ 40 h 844"/>
                    <a:gd name="T2" fmla="*/ 394 w 1424"/>
                    <a:gd name="T3" fmla="*/ 22 h 844"/>
                    <a:gd name="T4" fmla="*/ 394 w 1424"/>
                    <a:gd name="T5" fmla="*/ 22 h 844"/>
                    <a:gd name="T6" fmla="*/ 394 w 1424"/>
                    <a:gd name="T7" fmla="*/ 17 h 844"/>
                    <a:gd name="T8" fmla="*/ 392 w 1424"/>
                    <a:gd name="T9" fmla="*/ 14 h 844"/>
                    <a:gd name="T10" fmla="*/ 389 w 1424"/>
                    <a:gd name="T11" fmla="*/ 12 h 844"/>
                    <a:gd name="T12" fmla="*/ 386 w 1424"/>
                    <a:gd name="T13" fmla="*/ 10 h 844"/>
                    <a:gd name="T14" fmla="*/ 336 w 1424"/>
                    <a:gd name="T15" fmla="*/ 0 h 844"/>
                    <a:gd name="T16" fmla="*/ 336 w 1424"/>
                    <a:gd name="T17" fmla="*/ 0 h 844"/>
                    <a:gd name="T18" fmla="*/ 293 w 1424"/>
                    <a:gd name="T19" fmla="*/ 22 h 844"/>
                    <a:gd name="T20" fmla="*/ 252 w 1424"/>
                    <a:gd name="T21" fmla="*/ 47 h 844"/>
                    <a:gd name="T22" fmla="*/ 210 w 1424"/>
                    <a:gd name="T23" fmla="*/ 72 h 844"/>
                    <a:gd name="T24" fmla="*/ 169 w 1424"/>
                    <a:gd name="T25" fmla="*/ 98 h 844"/>
                    <a:gd name="T26" fmla="*/ 84 w 1424"/>
                    <a:gd name="T27" fmla="*/ 153 h 844"/>
                    <a:gd name="T28" fmla="*/ 0 w 1424"/>
                    <a:gd name="T29" fmla="*/ 210 h 844"/>
                    <a:gd name="T30" fmla="*/ 0 w 1424"/>
                    <a:gd name="T31" fmla="*/ 210 h 844"/>
                    <a:gd name="T32" fmla="*/ 3 w 1424"/>
                    <a:gd name="T33" fmla="*/ 211 h 844"/>
                    <a:gd name="T34" fmla="*/ 118 w 1424"/>
                    <a:gd name="T35" fmla="*/ 231 h 844"/>
                    <a:gd name="T36" fmla="*/ 118 w 1424"/>
                    <a:gd name="T37" fmla="*/ 231 h 844"/>
                    <a:gd name="T38" fmla="*/ 166 w 1424"/>
                    <a:gd name="T39" fmla="*/ 197 h 844"/>
                    <a:gd name="T40" fmla="*/ 216 w 1424"/>
                    <a:gd name="T41" fmla="*/ 162 h 844"/>
                    <a:gd name="T42" fmla="*/ 216 w 1424"/>
                    <a:gd name="T43" fmla="*/ 162 h 844"/>
                    <a:gd name="T44" fmla="*/ 261 w 1424"/>
                    <a:gd name="T45" fmla="*/ 128 h 844"/>
                    <a:gd name="T46" fmla="*/ 304 w 1424"/>
                    <a:gd name="T47" fmla="*/ 97 h 844"/>
                    <a:gd name="T48" fmla="*/ 350 w 1424"/>
                    <a:gd name="T49" fmla="*/ 68 h 844"/>
                    <a:gd name="T50" fmla="*/ 394 w 1424"/>
                    <a:gd name="T51" fmla="*/ 40 h 844"/>
                    <a:gd name="T52" fmla="*/ 394 w 1424"/>
                    <a:gd name="T53" fmla="*/ 40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91" name="Freeform 236"/>
                <p:cNvSpPr>
                  <a:spLocks/>
                </p:cNvSpPr>
                <p:nvPr/>
              </p:nvSpPr>
              <p:spPr bwMode="auto">
                <a:xfrm>
                  <a:off x="3112" y="1785"/>
                  <a:ext cx="524" cy="357"/>
                </a:xfrm>
                <a:custGeom>
                  <a:avLst/>
                  <a:gdLst>
                    <a:gd name="T0" fmla="*/ 170 w 615"/>
                    <a:gd name="T1" fmla="*/ 37 h 420"/>
                    <a:gd name="T2" fmla="*/ 170 w 615"/>
                    <a:gd name="T3" fmla="*/ 0 h 420"/>
                    <a:gd name="T4" fmla="*/ 170 w 615"/>
                    <a:gd name="T5" fmla="*/ 0 h 420"/>
                    <a:gd name="T6" fmla="*/ 128 w 615"/>
                    <a:gd name="T7" fmla="*/ 24 h 420"/>
                    <a:gd name="T8" fmla="*/ 85 w 615"/>
                    <a:gd name="T9" fmla="*/ 49 h 420"/>
                    <a:gd name="T10" fmla="*/ 42 w 615"/>
                    <a:gd name="T11" fmla="*/ 76 h 420"/>
                    <a:gd name="T12" fmla="*/ 0 w 615"/>
                    <a:gd name="T13" fmla="*/ 105 h 420"/>
                    <a:gd name="T14" fmla="*/ 58 w 615"/>
                    <a:gd name="T15" fmla="*/ 114 h 420"/>
                    <a:gd name="T16" fmla="*/ 58 w 615"/>
                    <a:gd name="T17" fmla="*/ 114 h 420"/>
                    <a:gd name="T18" fmla="*/ 115 w 615"/>
                    <a:gd name="T19" fmla="*/ 75 h 420"/>
                    <a:gd name="T20" fmla="*/ 115 w 615"/>
                    <a:gd name="T21" fmla="*/ 75 h 420"/>
                    <a:gd name="T22" fmla="*/ 142 w 615"/>
                    <a:gd name="T23" fmla="*/ 55 h 420"/>
                    <a:gd name="T24" fmla="*/ 170 w 615"/>
                    <a:gd name="T25" fmla="*/ 37 h 420"/>
                    <a:gd name="T26" fmla="*/ 170 w 615"/>
                    <a:gd name="T27" fmla="*/ 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92" name="Freeform 237"/>
                <p:cNvSpPr>
                  <a:spLocks/>
                </p:cNvSpPr>
                <p:nvPr/>
              </p:nvSpPr>
              <p:spPr bwMode="auto">
                <a:xfrm>
                  <a:off x="2413" y="1134"/>
                  <a:ext cx="1208" cy="1068"/>
                </a:xfrm>
                <a:custGeom>
                  <a:avLst/>
                  <a:gdLst>
                    <a:gd name="T0" fmla="*/ 24 w 1419"/>
                    <a:gd name="T1" fmla="*/ 0 h 1255"/>
                    <a:gd name="T2" fmla="*/ 24 w 1419"/>
                    <a:gd name="T3" fmla="*/ 0 h 1255"/>
                    <a:gd name="T4" fmla="*/ 22 w 1419"/>
                    <a:gd name="T5" fmla="*/ 5 h 1255"/>
                    <a:gd name="T6" fmla="*/ 7 w 1419"/>
                    <a:gd name="T7" fmla="*/ 259 h 1255"/>
                    <a:gd name="T8" fmla="*/ 7 w 1419"/>
                    <a:gd name="T9" fmla="*/ 259 h 1255"/>
                    <a:gd name="T10" fmla="*/ 8 w 1419"/>
                    <a:gd name="T11" fmla="*/ 264 h 1255"/>
                    <a:gd name="T12" fmla="*/ 10 w 1419"/>
                    <a:gd name="T13" fmla="*/ 268 h 1255"/>
                    <a:gd name="T14" fmla="*/ 12 w 1419"/>
                    <a:gd name="T15" fmla="*/ 270 h 1255"/>
                    <a:gd name="T16" fmla="*/ 17 w 1419"/>
                    <a:gd name="T17" fmla="*/ 271 h 1255"/>
                    <a:gd name="T18" fmla="*/ 389 w 1419"/>
                    <a:gd name="T19" fmla="*/ 342 h 1255"/>
                    <a:gd name="T20" fmla="*/ 389 w 1419"/>
                    <a:gd name="T21" fmla="*/ 342 h 1255"/>
                    <a:gd name="T22" fmla="*/ 392 w 1419"/>
                    <a:gd name="T23" fmla="*/ 342 h 1255"/>
                    <a:gd name="T24" fmla="*/ 392 w 1419"/>
                    <a:gd name="T25" fmla="*/ 342 h 1255"/>
                    <a:gd name="T26" fmla="*/ 391 w 1419"/>
                    <a:gd name="T27" fmla="*/ 343 h 1255"/>
                    <a:gd name="T28" fmla="*/ 387 w 1419"/>
                    <a:gd name="T29" fmla="*/ 344 h 1255"/>
                    <a:gd name="T30" fmla="*/ 386 w 1419"/>
                    <a:gd name="T31" fmla="*/ 346 h 1255"/>
                    <a:gd name="T32" fmla="*/ 383 w 1419"/>
                    <a:gd name="T33" fmla="*/ 346 h 1255"/>
                    <a:gd name="T34" fmla="*/ 10 w 1419"/>
                    <a:gd name="T35" fmla="*/ 275 h 1255"/>
                    <a:gd name="T36" fmla="*/ 10 w 1419"/>
                    <a:gd name="T37" fmla="*/ 275 h 1255"/>
                    <a:gd name="T38" fmla="*/ 7 w 1419"/>
                    <a:gd name="T39" fmla="*/ 275 h 1255"/>
                    <a:gd name="T40" fmla="*/ 3 w 1419"/>
                    <a:gd name="T41" fmla="*/ 271 h 1255"/>
                    <a:gd name="T42" fmla="*/ 3 w 1419"/>
                    <a:gd name="T43" fmla="*/ 268 h 1255"/>
                    <a:gd name="T44" fmla="*/ 0 w 1419"/>
                    <a:gd name="T45" fmla="*/ 263 h 1255"/>
                    <a:gd name="T46" fmla="*/ 17 w 1419"/>
                    <a:gd name="T47" fmla="*/ 8 h 1255"/>
                    <a:gd name="T48" fmla="*/ 17 w 1419"/>
                    <a:gd name="T49" fmla="*/ 8 h 1255"/>
                    <a:gd name="T50" fmla="*/ 17 w 1419"/>
                    <a:gd name="T51" fmla="*/ 5 h 1255"/>
                    <a:gd name="T52" fmla="*/ 19 w 1419"/>
                    <a:gd name="T53" fmla="*/ 3 h 1255"/>
                    <a:gd name="T54" fmla="*/ 22 w 1419"/>
                    <a:gd name="T55" fmla="*/ 3 h 1255"/>
                    <a:gd name="T56" fmla="*/ 24 w 1419"/>
                    <a:gd name="T57" fmla="*/ 0 h 1255"/>
                    <a:gd name="T58" fmla="*/ 24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93" name="Freeform 238"/>
                <p:cNvSpPr>
                  <a:spLocks/>
                </p:cNvSpPr>
                <p:nvPr/>
              </p:nvSpPr>
              <p:spPr bwMode="auto">
                <a:xfrm>
                  <a:off x="2469" y="1134"/>
                  <a:ext cx="1175" cy="1068"/>
                </a:xfrm>
                <a:custGeom>
                  <a:avLst/>
                  <a:gdLst>
                    <a:gd name="T0" fmla="*/ 370 w 1380"/>
                    <a:gd name="T1" fmla="*/ 342 h 1255"/>
                    <a:gd name="T2" fmla="*/ 376 w 1380"/>
                    <a:gd name="T3" fmla="*/ 89 h 1255"/>
                    <a:gd name="T4" fmla="*/ 376 w 1380"/>
                    <a:gd name="T5" fmla="*/ 89 h 1255"/>
                    <a:gd name="T6" fmla="*/ 375 w 1380"/>
                    <a:gd name="T7" fmla="*/ 84 h 1255"/>
                    <a:gd name="T8" fmla="*/ 373 w 1380"/>
                    <a:gd name="T9" fmla="*/ 81 h 1255"/>
                    <a:gd name="T10" fmla="*/ 370 w 1380"/>
                    <a:gd name="T11" fmla="*/ 80 h 1255"/>
                    <a:gd name="T12" fmla="*/ 366 w 1380"/>
                    <a:gd name="T13" fmla="*/ 77 h 1255"/>
                    <a:gd name="T14" fmla="*/ 3 w 1380"/>
                    <a:gd name="T15" fmla="*/ 3 h 1255"/>
                    <a:gd name="T16" fmla="*/ 3 w 1380"/>
                    <a:gd name="T17" fmla="*/ 3 h 1255"/>
                    <a:gd name="T18" fmla="*/ 0 w 1380"/>
                    <a:gd name="T19" fmla="*/ 5 h 1255"/>
                    <a:gd name="T20" fmla="*/ 0 w 1380"/>
                    <a:gd name="T21" fmla="*/ 5 h 1255"/>
                    <a:gd name="T22" fmla="*/ 3 w 1380"/>
                    <a:gd name="T23" fmla="*/ 3 h 1255"/>
                    <a:gd name="T24" fmla="*/ 3 w 1380"/>
                    <a:gd name="T25" fmla="*/ 3 h 1255"/>
                    <a:gd name="T26" fmla="*/ 7 w 1380"/>
                    <a:gd name="T27" fmla="*/ 0 h 1255"/>
                    <a:gd name="T28" fmla="*/ 10 w 1380"/>
                    <a:gd name="T29" fmla="*/ 0 h 1255"/>
                    <a:gd name="T30" fmla="*/ 372 w 1380"/>
                    <a:gd name="T31" fmla="*/ 72 h 1255"/>
                    <a:gd name="T32" fmla="*/ 372 w 1380"/>
                    <a:gd name="T33" fmla="*/ 72 h 1255"/>
                    <a:gd name="T34" fmla="*/ 375 w 1380"/>
                    <a:gd name="T35" fmla="*/ 76 h 1255"/>
                    <a:gd name="T36" fmla="*/ 378 w 1380"/>
                    <a:gd name="T37" fmla="*/ 77 h 1255"/>
                    <a:gd name="T38" fmla="*/ 381 w 1380"/>
                    <a:gd name="T39" fmla="*/ 80 h 1255"/>
                    <a:gd name="T40" fmla="*/ 381 w 1380"/>
                    <a:gd name="T41" fmla="*/ 85 h 1255"/>
                    <a:gd name="T42" fmla="*/ 375 w 1380"/>
                    <a:gd name="T43" fmla="*/ 337 h 1255"/>
                    <a:gd name="T44" fmla="*/ 375 w 1380"/>
                    <a:gd name="T45" fmla="*/ 337 h 1255"/>
                    <a:gd name="T46" fmla="*/ 375 w 1380"/>
                    <a:gd name="T47" fmla="*/ 340 h 1255"/>
                    <a:gd name="T48" fmla="*/ 373 w 1380"/>
                    <a:gd name="T49" fmla="*/ 342 h 1255"/>
                    <a:gd name="T50" fmla="*/ 372 w 1380"/>
                    <a:gd name="T51" fmla="*/ 344 h 1255"/>
                    <a:gd name="T52" fmla="*/ 369 w 1380"/>
                    <a:gd name="T53" fmla="*/ 346 h 1255"/>
                    <a:gd name="T54" fmla="*/ 369 w 1380"/>
                    <a:gd name="T55" fmla="*/ 346 h 1255"/>
                    <a:gd name="T56" fmla="*/ 370 w 1380"/>
                    <a:gd name="T57" fmla="*/ 342 h 1255"/>
                    <a:gd name="T58" fmla="*/ 370 w 1380"/>
                    <a:gd name="T59" fmla="*/ 3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1383" name="Text Box 239"/>
              <p:cNvSpPr txBox="1">
                <a:spLocks noChangeArrowheads="1"/>
              </p:cNvSpPr>
              <p:nvPr/>
            </p:nvSpPr>
            <p:spPr bwMode="auto">
              <a:xfrm>
                <a:off x="1922" y="2012"/>
                <a:ext cx="531"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a:solidFill>
                      <a:schemeClr val="bg1"/>
                    </a:solidFill>
                  </a:rPr>
                  <a:t>screen</a:t>
                </a:r>
              </a:p>
            </p:txBody>
          </p:sp>
        </p:grpSp>
        <p:sp>
          <p:nvSpPr>
            <p:cNvPr id="11381" name="Line 240"/>
            <p:cNvSpPr>
              <a:spLocks noChangeShapeType="1"/>
            </p:cNvSpPr>
            <p:nvPr/>
          </p:nvSpPr>
          <p:spPr bwMode="auto">
            <a:xfrm>
              <a:off x="2340" y="1794"/>
              <a:ext cx="324" cy="1"/>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1287" name="Freeform 560"/>
          <p:cNvSpPr>
            <a:spLocks/>
          </p:cNvSpPr>
          <p:nvPr/>
        </p:nvSpPr>
        <p:spPr bwMode="auto">
          <a:xfrm>
            <a:off x="914400" y="2403475"/>
            <a:ext cx="1893888" cy="3532188"/>
          </a:xfrm>
          <a:custGeom>
            <a:avLst/>
            <a:gdLst>
              <a:gd name="T0" fmla="*/ 2147483647 w 1223"/>
              <a:gd name="T1" fmla="*/ 0 h 2123"/>
              <a:gd name="T2" fmla="*/ 0 w 1223"/>
              <a:gd name="T3" fmla="*/ 0 h 2123"/>
              <a:gd name="T4" fmla="*/ 0 w 1223"/>
              <a:gd name="T5" fmla="*/ 2147483647 h 2123"/>
              <a:gd name="T6" fmla="*/ 2147483647 w 1223"/>
              <a:gd name="T7" fmla="*/ 2147483647 h 2123"/>
              <a:gd name="T8" fmla="*/ 0 60000 65536"/>
              <a:gd name="T9" fmla="*/ 0 60000 65536"/>
              <a:gd name="T10" fmla="*/ 0 60000 65536"/>
              <a:gd name="T11" fmla="*/ 0 60000 65536"/>
              <a:gd name="T12" fmla="*/ 0 w 1223"/>
              <a:gd name="T13" fmla="*/ 0 h 2123"/>
              <a:gd name="T14" fmla="*/ 1223 w 1223"/>
              <a:gd name="T15" fmla="*/ 2123 h 2123"/>
            </a:gdLst>
            <a:ahLst/>
            <a:cxnLst>
              <a:cxn ang="T8">
                <a:pos x="T0" y="T1"/>
              </a:cxn>
              <a:cxn ang="T9">
                <a:pos x="T2" y="T3"/>
              </a:cxn>
              <a:cxn ang="T10">
                <a:pos x="T4" y="T5"/>
              </a:cxn>
              <a:cxn ang="T11">
                <a:pos x="T6" y="T7"/>
              </a:cxn>
            </a:cxnLst>
            <a:rect l="T12" t="T13" r="T14" b="T15"/>
            <a:pathLst>
              <a:path w="1223" h="2123">
                <a:moveTo>
                  <a:pt x="828" y="0"/>
                </a:moveTo>
                <a:lnTo>
                  <a:pt x="0" y="0"/>
                </a:lnTo>
                <a:lnTo>
                  <a:pt x="0" y="2123"/>
                </a:lnTo>
                <a:lnTo>
                  <a:pt x="1223" y="2123"/>
                </a:lnTo>
              </a:path>
            </a:pathLst>
          </a:custGeom>
          <a:noFill/>
          <a:ln w="28575">
            <a:solidFill>
              <a:srgbClr val="D3394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288" name="Text Box 558"/>
          <p:cNvSpPr txBox="1">
            <a:spLocks noChangeArrowheads="1"/>
          </p:cNvSpPr>
          <p:nvPr/>
        </p:nvSpPr>
        <p:spPr bwMode="auto">
          <a:xfrm>
            <a:off x="396875" y="3378200"/>
            <a:ext cx="1360488" cy="1219200"/>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rgbClr val="D33941"/>
                </a:solidFill>
              </a:rPr>
              <a:t>First and last step(s) are same for all lines</a:t>
            </a:r>
          </a:p>
        </p:txBody>
      </p:sp>
      <p:sp>
        <p:nvSpPr>
          <p:cNvPr id="11289" name="Freeform 703"/>
          <p:cNvSpPr>
            <a:spLocks/>
          </p:cNvSpPr>
          <p:nvPr/>
        </p:nvSpPr>
        <p:spPr bwMode="auto">
          <a:xfrm>
            <a:off x="1408113" y="2230438"/>
            <a:ext cx="742950" cy="360362"/>
          </a:xfrm>
          <a:custGeom>
            <a:avLst/>
            <a:gdLst>
              <a:gd name="T0" fmla="*/ 2147483647 w 1379"/>
              <a:gd name="T1" fmla="*/ 2147483647 h 669"/>
              <a:gd name="T2" fmla="*/ 2147483647 w 1379"/>
              <a:gd name="T3" fmla="*/ 2147483647 h 669"/>
              <a:gd name="T4" fmla="*/ 2147483647 w 1379"/>
              <a:gd name="T5" fmla="*/ 2147483647 h 669"/>
              <a:gd name="T6" fmla="*/ 2147483647 w 1379"/>
              <a:gd name="T7" fmla="*/ 2147483647 h 669"/>
              <a:gd name="T8" fmla="*/ 2147483647 w 1379"/>
              <a:gd name="T9" fmla="*/ 2147483647 h 669"/>
              <a:gd name="T10" fmla="*/ 2147483647 w 1379"/>
              <a:gd name="T11" fmla="*/ 2147483647 h 669"/>
              <a:gd name="T12" fmla="*/ 2147483647 w 1379"/>
              <a:gd name="T13" fmla="*/ 2147483647 h 669"/>
              <a:gd name="T14" fmla="*/ 0 w 1379"/>
              <a:gd name="T15" fmla="*/ 2147483647 h 669"/>
              <a:gd name="T16" fmla="*/ 0 w 1379"/>
              <a:gd name="T17" fmla="*/ 2147483647 h 669"/>
              <a:gd name="T18" fmla="*/ 2147483647 w 1379"/>
              <a:gd name="T19" fmla="*/ 2147483647 h 669"/>
              <a:gd name="T20" fmla="*/ 2147483647 w 1379"/>
              <a:gd name="T21" fmla="*/ 2147483647 h 669"/>
              <a:gd name="T22" fmla="*/ 2147483647 w 1379"/>
              <a:gd name="T23" fmla="*/ 2147483647 h 669"/>
              <a:gd name="T24" fmla="*/ 2147483647 w 1379"/>
              <a:gd name="T25" fmla="*/ 2147483647 h 669"/>
              <a:gd name="T26" fmla="*/ 2147483647 w 1379"/>
              <a:gd name="T27" fmla="*/ 2147483647 h 669"/>
              <a:gd name="T28" fmla="*/ 2147483647 w 1379"/>
              <a:gd name="T29" fmla="*/ 2147483647 h 669"/>
              <a:gd name="T30" fmla="*/ 2147483647 w 1379"/>
              <a:gd name="T31" fmla="*/ 2147483647 h 669"/>
              <a:gd name="T32" fmla="*/ 2147483647 w 1379"/>
              <a:gd name="T33" fmla="*/ 2147483647 h 669"/>
              <a:gd name="T34" fmla="*/ 2147483647 w 1379"/>
              <a:gd name="T35" fmla="*/ 2147483647 h 669"/>
              <a:gd name="T36" fmla="*/ 2147483647 w 1379"/>
              <a:gd name="T37" fmla="*/ 2147483647 h 669"/>
              <a:gd name="T38" fmla="*/ 2147483647 w 1379"/>
              <a:gd name="T39" fmla="*/ 2147483647 h 669"/>
              <a:gd name="T40" fmla="*/ 2147483647 w 1379"/>
              <a:gd name="T41" fmla="*/ 2147483647 h 669"/>
              <a:gd name="T42" fmla="*/ 2147483647 w 1379"/>
              <a:gd name="T43" fmla="*/ 2147483647 h 669"/>
              <a:gd name="T44" fmla="*/ 2147483647 w 1379"/>
              <a:gd name="T45" fmla="*/ 2147483647 h 669"/>
              <a:gd name="T46" fmla="*/ 2147483647 w 1379"/>
              <a:gd name="T47" fmla="*/ 2147483647 h 669"/>
              <a:gd name="T48" fmla="*/ 2147483647 w 1379"/>
              <a:gd name="T49" fmla="*/ 2147483647 h 669"/>
              <a:gd name="T50" fmla="*/ 2147483647 w 1379"/>
              <a:gd name="T51" fmla="*/ 2147483647 h 669"/>
              <a:gd name="T52" fmla="*/ 2147483647 w 1379"/>
              <a:gd name="T53" fmla="*/ 2147483647 h 669"/>
              <a:gd name="T54" fmla="*/ 2147483647 w 1379"/>
              <a:gd name="T55" fmla="*/ 2147483647 h 669"/>
              <a:gd name="T56" fmla="*/ 2147483647 w 1379"/>
              <a:gd name="T57" fmla="*/ 2147483647 h 669"/>
              <a:gd name="T58" fmla="*/ 2147483647 w 1379"/>
              <a:gd name="T59" fmla="*/ 0 h 669"/>
              <a:gd name="T60" fmla="*/ 2147483647 w 1379"/>
              <a:gd name="T61" fmla="*/ 0 h 669"/>
              <a:gd name="T62" fmla="*/ 2147483647 w 1379"/>
              <a:gd name="T63" fmla="*/ 0 h 669"/>
              <a:gd name="T64" fmla="*/ 2147483647 w 1379"/>
              <a:gd name="T65" fmla="*/ 2147483647 h 669"/>
              <a:gd name="T66" fmla="*/ 2147483647 w 1379"/>
              <a:gd name="T67" fmla="*/ 2147483647 h 669"/>
              <a:gd name="T68" fmla="*/ 2147483647 w 1379"/>
              <a:gd name="T69" fmla="*/ 2147483647 h 669"/>
              <a:gd name="T70" fmla="*/ 2147483647 w 1379"/>
              <a:gd name="T71" fmla="*/ 2147483647 h 669"/>
              <a:gd name="T72" fmla="*/ 2147483647 w 1379"/>
              <a:gd name="T73" fmla="*/ 2147483647 h 669"/>
              <a:gd name="T74" fmla="*/ 2147483647 w 1379"/>
              <a:gd name="T75" fmla="*/ 2147483647 h 669"/>
              <a:gd name="T76" fmla="*/ 2147483647 w 1379"/>
              <a:gd name="T77" fmla="*/ 2147483647 h 669"/>
              <a:gd name="T78" fmla="*/ 2147483647 w 1379"/>
              <a:gd name="T79" fmla="*/ 2147483647 h 669"/>
              <a:gd name="T80" fmla="*/ 2147483647 w 1379"/>
              <a:gd name="T81" fmla="*/ 2147483647 h 669"/>
              <a:gd name="T82" fmla="*/ 2147483647 w 1379"/>
              <a:gd name="T83" fmla="*/ 2147483647 h 669"/>
              <a:gd name="T84" fmla="*/ 2147483647 w 1379"/>
              <a:gd name="T85" fmla="*/ 2147483647 h 669"/>
              <a:gd name="T86" fmla="*/ 2147483647 w 1379"/>
              <a:gd name="T87" fmla="*/ 2147483647 h 669"/>
              <a:gd name="T88" fmla="*/ 2147483647 w 1379"/>
              <a:gd name="T89" fmla="*/ 2147483647 h 669"/>
              <a:gd name="T90" fmla="*/ 2147483647 w 1379"/>
              <a:gd name="T91" fmla="*/ 2147483647 h 669"/>
              <a:gd name="T92" fmla="*/ 2147483647 w 1379"/>
              <a:gd name="T93" fmla="*/ 2147483647 h 669"/>
              <a:gd name="T94" fmla="*/ 2147483647 w 1379"/>
              <a:gd name="T95" fmla="*/ 2147483647 h 669"/>
              <a:gd name="T96" fmla="*/ 2147483647 w 1379"/>
              <a:gd name="T97" fmla="*/ 2147483647 h 669"/>
              <a:gd name="T98" fmla="*/ 2147483647 w 1379"/>
              <a:gd name="T99" fmla="*/ 2147483647 h 669"/>
              <a:gd name="T100" fmla="*/ 2147483647 w 1379"/>
              <a:gd name="T101" fmla="*/ 2147483647 h 669"/>
              <a:gd name="T102" fmla="*/ 2147483647 w 1379"/>
              <a:gd name="T103" fmla="*/ 2147483647 h 669"/>
              <a:gd name="T104" fmla="*/ 2147483647 w 1379"/>
              <a:gd name="T105" fmla="*/ 2147483647 h 669"/>
              <a:gd name="T106" fmla="*/ 2147483647 w 1379"/>
              <a:gd name="T107" fmla="*/ 2147483647 h 669"/>
              <a:gd name="T108" fmla="*/ 2147483647 w 1379"/>
              <a:gd name="T109" fmla="*/ 2147483647 h 669"/>
              <a:gd name="T110" fmla="*/ 2147483647 w 1379"/>
              <a:gd name="T111" fmla="*/ 2147483647 h 669"/>
              <a:gd name="T112" fmla="*/ 2147483647 w 1379"/>
              <a:gd name="T113" fmla="*/ 2147483647 h 669"/>
              <a:gd name="T114" fmla="*/ 2147483647 w 1379"/>
              <a:gd name="T115" fmla="*/ 2147483647 h 669"/>
              <a:gd name="T116" fmla="*/ 2147483647 w 1379"/>
              <a:gd name="T117" fmla="*/ 2147483647 h 669"/>
              <a:gd name="T118" fmla="*/ 2147483647 w 1379"/>
              <a:gd name="T119" fmla="*/ 2147483647 h 669"/>
              <a:gd name="T120" fmla="*/ 2147483647 w 1379"/>
              <a:gd name="T121" fmla="*/ 2147483647 h 669"/>
              <a:gd name="T122" fmla="*/ 2147483647 w 1379"/>
              <a:gd name="T123" fmla="*/ 2147483647 h 66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379"/>
              <a:gd name="T187" fmla="*/ 0 h 669"/>
              <a:gd name="T188" fmla="*/ 1379 w 1379"/>
              <a:gd name="T189" fmla="*/ 669 h 66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379" h="669">
                <a:moveTo>
                  <a:pt x="34" y="669"/>
                </a:moveTo>
                <a:lnTo>
                  <a:pt x="32" y="669"/>
                </a:lnTo>
                <a:lnTo>
                  <a:pt x="32" y="667"/>
                </a:lnTo>
                <a:lnTo>
                  <a:pt x="32" y="663"/>
                </a:lnTo>
                <a:lnTo>
                  <a:pt x="30" y="659"/>
                </a:lnTo>
                <a:lnTo>
                  <a:pt x="29" y="655"/>
                </a:lnTo>
                <a:lnTo>
                  <a:pt x="29" y="650"/>
                </a:lnTo>
                <a:lnTo>
                  <a:pt x="27" y="646"/>
                </a:lnTo>
                <a:lnTo>
                  <a:pt x="27" y="642"/>
                </a:lnTo>
                <a:lnTo>
                  <a:pt x="25" y="638"/>
                </a:lnTo>
                <a:lnTo>
                  <a:pt x="25" y="634"/>
                </a:lnTo>
                <a:lnTo>
                  <a:pt x="23" y="631"/>
                </a:lnTo>
                <a:lnTo>
                  <a:pt x="23" y="627"/>
                </a:lnTo>
                <a:lnTo>
                  <a:pt x="21" y="621"/>
                </a:lnTo>
                <a:lnTo>
                  <a:pt x="21" y="617"/>
                </a:lnTo>
                <a:lnTo>
                  <a:pt x="19" y="612"/>
                </a:lnTo>
                <a:lnTo>
                  <a:pt x="19" y="608"/>
                </a:lnTo>
                <a:lnTo>
                  <a:pt x="17" y="602"/>
                </a:lnTo>
                <a:lnTo>
                  <a:pt x="17" y="596"/>
                </a:lnTo>
                <a:lnTo>
                  <a:pt x="15" y="591"/>
                </a:lnTo>
                <a:lnTo>
                  <a:pt x="15" y="585"/>
                </a:lnTo>
                <a:lnTo>
                  <a:pt x="13" y="579"/>
                </a:lnTo>
                <a:lnTo>
                  <a:pt x="13" y="574"/>
                </a:lnTo>
                <a:lnTo>
                  <a:pt x="11" y="568"/>
                </a:lnTo>
                <a:lnTo>
                  <a:pt x="11" y="562"/>
                </a:lnTo>
                <a:lnTo>
                  <a:pt x="10" y="557"/>
                </a:lnTo>
                <a:lnTo>
                  <a:pt x="10" y="551"/>
                </a:lnTo>
                <a:lnTo>
                  <a:pt x="8" y="543"/>
                </a:lnTo>
                <a:lnTo>
                  <a:pt x="8" y="536"/>
                </a:lnTo>
                <a:lnTo>
                  <a:pt x="6" y="530"/>
                </a:lnTo>
                <a:lnTo>
                  <a:pt x="6" y="522"/>
                </a:lnTo>
                <a:lnTo>
                  <a:pt x="4" y="517"/>
                </a:lnTo>
                <a:lnTo>
                  <a:pt x="4" y="509"/>
                </a:lnTo>
                <a:lnTo>
                  <a:pt x="2" y="501"/>
                </a:lnTo>
                <a:lnTo>
                  <a:pt x="2" y="496"/>
                </a:lnTo>
                <a:lnTo>
                  <a:pt x="2" y="488"/>
                </a:lnTo>
                <a:lnTo>
                  <a:pt x="2" y="481"/>
                </a:lnTo>
                <a:lnTo>
                  <a:pt x="0" y="475"/>
                </a:lnTo>
                <a:lnTo>
                  <a:pt x="0" y="467"/>
                </a:lnTo>
                <a:lnTo>
                  <a:pt x="0" y="460"/>
                </a:lnTo>
                <a:lnTo>
                  <a:pt x="0" y="452"/>
                </a:lnTo>
                <a:lnTo>
                  <a:pt x="0" y="444"/>
                </a:lnTo>
                <a:lnTo>
                  <a:pt x="0" y="439"/>
                </a:lnTo>
                <a:lnTo>
                  <a:pt x="0" y="429"/>
                </a:lnTo>
                <a:lnTo>
                  <a:pt x="0" y="424"/>
                </a:lnTo>
                <a:lnTo>
                  <a:pt x="0" y="416"/>
                </a:lnTo>
                <a:lnTo>
                  <a:pt x="0" y="408"/>
                </a:lnTo>
                <a:lnTo>
                  <a:pt x="0" y="401"/>
                </a:lnTo>
                <a:lnTo>
                  <a:pt x="2" y="395"/>
                </a:lnTo>
                <a:lnTo>
                  <a:pt x="2" y="387"/>
                </a:lnTo>
                <a:lnTo>
                  <a:pt x="4" y="380"/>
                </a:lnTo>
                <a:lnTo>
                  <a:pt x="4" y="372"/>
                </a:lnTo>
                <a:lnTo>
                  <a:pt x="4" y="365"/>
                </a:lnTo>
                <a:lnTo>
                  <a:pt x="6" y="359"/>
                </a:lnTo>
                <a:lnTo>
                  <a:pt x="8" y="351"/>
                </a:lnTo>
                <a:lnTo>
                  <a:pt x="8" y="344"/>
                </a:lnTo>
                <a:lnTo>
                  <a:pt x="10" y="336"/>
                </a:lnTo>
                <a:lnTo>
                  <a:pt x="11" y="330"/>
                </a:lnTo>
                <a:lnTo>
                  <a:pt x="13" y="325"/>
                </a:lnTo>
                <a:lnTo>
                  <a:pt x="15" y="317"/>
                </a:lnTo>
                <a:lnTo>
                  <a:pt x="17" y="311"/>
                </a:lnTo>
                <a:lnTo>
                  <a:pt x="19" y="304"/>
                </a:lnTo>
                <a:lnTo>
                  <a:pt x="21" y="298"/>
                </a:lnTo>
                <a:lnTo>
                  <a:pt x="23" y="290"/>
                </a:lnTo>
                <a:lnTo>
                  <a:pt x="25" y="285"/>
                </a:lnTo>
                <a:lnTo>
                  <a:pt x="27" y="279"/>
                </a:lnTo>
                <a:lnTo>
                  <a:pt x="30" y="273"/>
                </a:lnTo>
                <a:lnTo>
                  <a:pt x="32" y="266"/>
                </a:lnTo>
                <a:lnTo>
                  <a:pt x="34" y="260"/>
                </a:lnTo>
                <a:lnTo>
                  <a:pt x="38" y="254"/>
                </a:lnTo>
                <a:lnTo>
                  <a:pt x="40" y="247"/>
                </a:lnTo>
                <a:lnTo>
                  <a:pt x="44" y="241"/>
                </a:lnTo>
                <a:lnTo>
                  <a:pt x="46" y="235"/>
                </a:lnTo>
                <a:lnTo>
                  <a:pt x="49" y="230"/>
                </a:lnTo>
                <a:lnTo>
                  <a:pt x="53" y="224"/>
                </a:lnTo>
                <a:lnTo>
                  <a:pt x="57" y="218"/>
                </a:lnTo>
                <a:lnTo>
                  <a:pt x="61" y="213"/>
                </a:lnTo>
                <a:lnTo>
                  <a:pt x="65" y="207"/>
                </a:lnTo>
                <a:lnTo>
                  <a:pt x="67" y="201"/>
                </a:lnTo>
                <a:lnTo>
                  <a:pt x="70" y="195"/>
                </a:lnTo>
                <a:lnTo>
                  <a:pt x="74" y="190"/>
                </a:lnTo>
                <a:lnTo>
                  <a:pt x="78" y="186"/>
                </a:lnTo>
                <a:lnTo>
                  <a:pt x="84" y="180"/>
                </a:lnTo>
                <a:lnTo>
                  <a:pt x="87" y="175"/>
                </a:lnTo>
                <a:lnTo>
                  <a:pt x="91" y="169"/>
                </a:lnTo>
                <a:lnTo>
                  <a:pt x="97" y="163"/>
                </a:lnTo>
                <a:lnTo>
                  <a:pt x="101" y="159"/>
                </a:lnTo>
                <a:lnTo>
                  <a:pt x="106" y="154"/>
                </a:lnTo>
                <a:lnTo>
                  <a:pt x="110" y="148"/>
                </a:lnTo>
                <a:lnTo>
                  <a:pt x="116" y="144"/>
                </a:lnTo>
                <a:lnTo>
                  <a:pt x="122" y="140"/>
                </a:lnTo>
                <a:lnTo>
                  <a:pt x="127" y="135"/>
                </a:lnTo>
                <a:lnTo>
                  <a:pt x="131" y="131"/>
                </a:lnTo>
                <a:lnTo>
                  <a:pt x="137" y="125"/>
                </a:lnTo>
                <a:lnTo>
                  <a:pt x="143" y="121"/>
                </a:lnTo>
                <a:lnTo>
                  <a:pt x="148" y="116"/>
                </a:lnTo>
                <a:lnTo>
                  <a:pt x="156" y="112"/>
                </a:lnTo>
                <a:lnTo>
                  <a:pt x="162" y="108"/>
                </a:lnTo>
                <a:lnTo>
                  <a:pt x="167" y="104"/>
                </a:lnTo>
                <a:lnTo>
                  <a:pt x="175" y="99"/>
                </a:lnTo>
                <a:lnTo>
                  <a:pt x="181" y="95"/>
                </a:lnTo>
                <a:lnTo>
                  <a:pt x="186" y="91"/>
                </a:lnTo>
                <a:lnTo>
                  <a:pt x="194" y="87"/>
                </a:lnTo>
                <a:lnTo>
                  <a:pt x="201" y="83"/>
                </a:lnTo>
                <a:lnTo>
                  <a:pt x="207" y="80"/>
                </a:lnTo>
                <a:lnTo>
                  <a:pt x="217" y="76"/>
                </a:lnTo>
                <a:lnTo>
                  <a:pt x="224" y="74"/>
                </a:lnTo>
                <a:lnTo>
                  <a:pt x="232" y="70"/>
                </a:lnTo>
                <a:lnTo>
                  <a:pt x="238" y="66"/>
                </a:lnTo>
                <a:lnTo>
                  <a:pt x="245" y="62"/>
                </a:lnTo>
                <a:lnTo>
                  <a:pt x="255" y="61"/>
                </a:lnTo>
                <a:lnTo>
                  <a:pt x="262" y="57"/>
                </a:lnTo>
                <a:lnTo>
                  <a:pt x="270" y="53"/>
                </a:lnTo>
                <a:lnTo>
                  <a:pt x="279" y="51"/>
                </a:lnTo>
                <a:lnTo>
                  <a:pt x="287" y="49"/>
                </a:lnTo>
                <a:lnTo>
                  <a:pt x="296" y="45"/>
                </a:lnTo>
                <a:lnTo>
                  <a:pt x="306" y="43"/>
                </a:lnTo>
                <a:lnTo>
                  <a:pt x="314" y="42"/>
                </a:lnTo>
                <a:lnTo>
                  <a:pt x="323" y="38"/>
                </a:lnTo>
                <a:lnTo>
                  <a:pt x="333" y="36"/>
                </a:lnTo>
                <a:lnTo>
                  <a:pt x="342" y="34"/>
                </a:lnTo>
                <a:lnTo>
                  <a:pt x="352" y="32"/>
                </a:lnTo>
                <a:lnTo>
                  <a:pt x="363" y="30"/>
                </a:lnTo>
                <a:lnTo>
                  <a:pt x="372" y="28"/>
                </a:lnTo>
                <a:lnTo>
                  <a:pt x="384" y="26"/>
                </a:lnTo>
                <a:lnTo>
                  <a:pt x="393" y="24"/>
                </a:lnTo>
                <a:lnTo>
                  <a:pt x="405" y="23"/>
                </a:lnTo>
                <a:lnTo>
                  <a:pt x="414" y="21"/>
                </a:lnTo>
                <a:lnTo>
                  <a:pt x="426" y="21"/>
                </a:lnTo>
                <a:lnTo>
                  <a:pt x="437" y="19"/>
                </a:lnTo>
                <a:lnTo>
                  <a:pt x="448" y="17"/>
                </a:lnTo>
                <a:lnTo>
                  <a:pt x="458" y="15"/>
                </a:lnTo>
                <a:lnTo>
                  <a:pt x="469" y="15"/>
                </a:lnTo>
                <a:lnTo>
                  <a:pt x="481" y="13"/>
                </a:lnTo>
                <a:lnTo>
                  <a:pt x="494" y="11"/>
                </a:lnTo>
                <a:lnTo>
                  <a:pt x="504" y="9"/>
                </a:lnTo>
                <a:lnTo>
                  <a:pt x="517" y="9"/>
                </a:lnTo>
                <a:lnTo>
                  <a:pt x="528" y="7"/>
                </a:lnTo>
                <a:lnTo>
                  <a:pt x="540" y="7"/>
                </a:lnTo>
                <a:lnTo>
                  <a:pt x="551" y="5"/>
                </a:lnTo>
                <a:lnTo>
                  <a:pt x="564" y="5"/>
                </a:lnTo>
                <a:lnTo>
                  <a:pt x="576" y="4"/>
                </a:lnTo>
                <a:lnTo>
                  <a:pt x="589" y="4"/>
                </a:lnTo>
                <a:lnTo>
                  <a:pt x="600" y="4"/>
                </a:lnTo>
                <a:lnTo>
                  <a:pt x="614" y="2"/>
                </a:lnTo>
                <a:lnTo>
                  <a:pt x="625" y="2"/>
                </a:lnTo>
                <a:lnTo>
                  <a:pt x="638" y="2"/>
                </a:lnTo>
                <a:lnTo>
                  <a:pt x="650" y="2"/>
                </a:lnTo>
                <a:lnTo>
                  <a:pt x="663" y="0"/>
                </a:lnTo>
                <a:lnTo>
                  <a:pt x="675" y="0"/>
                </a:lnTo>
                <a:lnTo>
                  <a:pt x="688" y="0"/>
                </a:lnTo>
                <a:lnTo>
                  <a:pt x="701" y="0"/>
                </a:lnTo>
                <a:lnTo>
                  <a:pt x="713" y="0"/>
                </a:lnTo>
                <a:lnTo>
                  <a:pt x="726" y="0"/>
                </a:lnTo>
                <a:lnTo>
                  <a:pt x="737" y="0"/>
                </a:lnTo>
                <a:lnTo>
                  <a:pt x="751" y="0"/>
                </a:lnTo>
                <a:lnTo>
                  <a:pt x="762" y="0"/>
                </a:lnTo>
                <a:lnTo>
                  <a:pt x="775" y="0"/>
                </a:lnTo>
                <a:lnTo>
                  <a:pt x="787" y="0"/>
                </a:lnTo>
                <a:lnTo>
                  <a:pt x="800" y="0"/>
                </a:lnTo>
                <a:lnTo>
                  <a:pt x="811" y="0"/>
                </a:lnTo>
                <a:lnTo>
                  <a:pt x="823" y="0"/>
                </a:lnTo>
                <a:lnTo>
                  <a:pt x="836" y="2"/>
                </a:lnTo>
                <a:lnTo>
                  <a:pt x="847" y="2"/>
                </a:lnTo>
                <a:lnTo>
                  <a:pt x="859" y="2"/>
                </a:lnTo>
                <a:lnTo>
                  <a:pt x="870" y="2"/>
                </a:lnTo>
                <a:lnTo>
                  <a:pt x="884" y="4"/>
                </a:lnTo>
                <a:lnTo>
                  <a:pt x="895" y="4"/>
                </a:lnTo>
                <a:lnTo>
                  <a:pt x="906" y="5"/>
                </a:lnTo>
                <a:lnTo>
                  <a:pt x="918" y="5"/>
                </a:lnTo>
                <a:lnTo>
                  <a:pt x="931" y="7"/>
                </a:lnTo>
                <a:lnTo>
                  <a:pt x="941" y="7"/>
                </a:lnTo>
                <a:lnTo>
                  <a:pt x="952" y="9"/>
                </a:lnTo>
                <a:lnTo>
                  <a:pt x="963" y="9"/>
                </a:lnTo>
                <a:lnTo>
                  <a:pt x="975" y="11"/>
                </a:lnTo>
                <a:lnTo>
                  <a:pt x="984" y="11"/>
                </a:lnTo>
                <a:lnTo>
                  <a:pt x="996" y="13"/>
                </a:lnTo>
                <a:lnTo>
                  <a:pt x="1007" y="15"/>
                </a:lnTo>
                <a:lnTo>
                  <a:pt x="1017" y="17"/>
                </a:lnTo>
                <a:lnTo>
                  <a:pt x="1026" y="17"/>
                </a:lnTo>
                <a:lnTo>
                  <a:pt x="1037" y="19"/>
                </a:lnTo>
                <a:lnTo>
                  <a:pt x="1047" y="21"/>
                </a:lnTo>
                <a:lnTo>
                  <a:pt x="1056" y="23"/>
                </a:lnTo>
                <a:lnTo>
                  <a:pt x="1066" y="24"/>
                </a:lnTo>
                <a:lnTo>
                  <a:pt x="1075" y="26"/>
                </a:lnTo>
                <a:lnTo>
                  <a:pt x="1085" y="28"/>
                </a:lnTo>
                <a:lnTo>
                  <a:pt x="1094" y="30"/>
                </a:lnTo>
                <a:lnTo>
                  <a:pt x="1102" y="32"/>
                </a:lnTo>
                <a:lnTo>
                  <a:pt x="1112" y="34"/>
                </a:lnTo>
                <a:lnTo>
                  <a:pt x="1119" y="36"/>
                </a:lnTo>
                <a:lnTo>
                  <a:pt x="1129" y="40"/>
                </a:lnTo>
                <a:lnTo>
                  <a:pt x="1136" y="42"/>
                </a:lnTo>
                <a:lnTo>
                  <a:pt x="1144" y="43"/>
                </a:lnTo>
                <a:lnTo>
                  <a:pt x="1151" y="47"/>
                </a:lnTo>
                <a:lnTo>
                  <a:pt x="1161" y="51"/>
                </a:lnTo>
                <a:lnTo>
                  <a:pt x="1167" y="53"/>
                </a:lnTo>
                <a:lnTo>
                  <a:pt x="1174" y="55"/>
                </a:lnTo>
                <a:lnTo>
                  <a:pt x="1182" y="59"/>
                </a:lnTo>
                <a:lnTo>
                  <a:pt x="1189" y="62"/>
                </a:lnTo>
                <a:lnTo>
                  <a:pt x="1195" y="64"/>
                </a:lnTo>
                <a:lnTo>
                  <a:pt x="1203" y="68"/>
                </a:lnTo>
                <a:lnTo>
                  <a:pt x="1210" y="72"/>
                </a:lnTo>
                <a:lnTo>
                  <a:pt x="1216" y="76"/>
                </a:lnTo>
                <a:lnTo>
                  <a:pt x="1224" y="80"/>
                </a:lnTo>
                <a:lnTo>
                  <a:pt x="1229" y="83"/>
                </a:lnTo>
                <a:lnTo>
                  <a:pt x="1235" y="87"/>
                </a:lnTo>
                <a:lnTo>
                  <a:pt x="1241" y="91"/>
                </a:lnTo>
                <a:lnTo>
                  <a:pt x="1246" y="95"/>
                </a:lnTo>
                <a:lnTo>
                  <a:pt x="1252" y="100"/>
                </a:lnTo>
                <a:lnTo>
                  <a:pt x="1258" y="104"/>
                </a:lnTo>
                <a:lnTo>
                  <a:pt x="1264" y="108"/>
                </a:lnTo>
                <a:lnTo>
                  <a:pt x="1269" y="112"/>
                </a:lnTo>
                <a:lnTo>
                  <a:pt x="1275" y="118"/>
                </a:lnTo>
                <a:lnTo>
                  <a:pt x="1279" y="121"/>
                </a:lnTo>
                <a:lnTo>
                  <a:pt x="1284" y="127"/>
                </a:lnTo>
                <a:lnTo>
                  <a:pt x="1288" y="131"/>
                </a:lnTo>
                <a:lnTo>
                  <a:pt x="1294" y="137"/>
                </a:lnTo>
                <a:lnTo>
                  <a:pt x="1298" y="142"/>
                </a:lnTo>
                <a:lnTo>
                  <a:pt x="1303" y="146"/>
                </a:lnTo>
                <a:lnTo>
                  <a:pt x="1307" y="152"/>
                </a:lnTo>
                <a:lnTo>
                  <a:pt x="1311" y="156"/>
                </a:lnTo>
                <a:lnTo>
                  <a:pt x="1315" y="161"/>
                </a:lnTo>
                <a:lnTo>
                  <a:pt x="1319" y="167"/>
                </a:lnTo>
                <a:lnTo>
                  <a:pt x="1322" y="173"/>
                </a:lnTo>
                <a:lnTo>
                  <a:pt x="1326" y="176"/>
                </a:lnTo>
                <a:lnTo>
                  <a:pt x="1330" y="182"/>
                </a:lnTo>
                <a:lnTo>
                  <a:pt x="1334" y="190"/>
                </a:lnTo>
                <a:lnTo>
                  <a:pt x="1336" y="194"/>
                </a:lnTo>
                <a:lnTo>
                  <a:pt x="1340" y="199"/>
                </a:lnTo>
                <a:lnTo>
                  <a:pt x="1341" y="205"/>
                </a:lnTo>
                <a:lnTo>
                  <a:pt x="1345" y="211"/>
                </a:lnTo>
                <a:lnTo>
                  <a:pt x="1347" y="216"/>
                </a:lnTo>
                <a:lnTo>
                  <a:pt x="1351" y="222"/>
                </a:lnTo>
                <a:lnTo>
                  <a:pt x="1353" y="228"/>
                </a:lnTo>
                <a:lnTo>
                  <a:pt x="1357" y="235"/>
                </a:lnTo>
                <a:lnTo>
                  <a:pt x="1359" y="241"/>
                </a:lnTo>
                <a:lnTo>
                  <a:pt x="1360" y="247"/>
                </a:lnTo>
                <a:lnTo>
                  <a:pt x="1360" y="252"/>
                </a:lnTo>
                <a:lnTo>
                  <a:pt x="1364" y="258"/>
                </a:lnTo>
                <a:lnTo>
                  <a:pt x="1364" y="264"/>
                </a:lnTo>
                <a:lnTo>
                  <a:pt x="1366" y="271"/>
                </a:lnTo>
                <a:lnTo>
                  <a:pt x="1368" y="277"/>
                </a:lnTo>
                <a:lnTo>
                  <a:pt x="1370" y="283"/>
                </a:lnTo>
                <a:lnTo>
                  <a:pt x="1372" y="290"/>
                </a:lnTo>
                <a:lnTo>
                  <a:pt x="1372" y="296"/>
                </a:lnTo>
                <a:lnTo>
                  <a:pt x="1374" y="302"/>
                </a:lnTo>
                <a:lnTo>
                  <a:pt x="1376" y="309"/>
                </a:lnTo>
                <a:lnTo>
                  <a:pt x="1376" y="315"/>
                </a:lnTo>
                <a:lnTo>
                  <a:pt x="1378" y="323"/>
                </a:lnTo>
                <a:lnTo>
                  <a:pt x="1378" y="328"/>
                </a:lnTo>
                <a:lnTo>
                  <a:pt x="1379" y="336"/>
                </a:lnTo>
                <a:lnTo>
                  <a:pt x="1379" y="342"/>
                </a:lnTo>
                <a:lnTo>
                  <a:pt x="1379" y="349"/>
                </a:lnTo>
                <a:lnTo>
                  <a:pt x="1379" y="355"/>
                </a:lnTo>
                <a:lnTo>
                  <a:pt x="1379" y="363"/>
                </a:lnTo>
                <a:lnTo>
                  <a:pt x="1379" y="368"/>
                </a:lnTo>
                <a:lnTo>
                  <a:pt x="1379" y="376"/>
                </a:lnTo>
                <a:lnTo>
                  <a:pt x="1379" y="384"/>
                </a:lnTo>
                <a:lnTo>
                  <a:pt x="1379" y="389"/>
                </a:lnTo>
                <a:lnTo>
                  <a:pt x="1379" y="397"/>
                </a:lnTo>
                <a:lnTo>
                  <a:pt x="1378" y="404"/>
                </a:lnTo>
                <a:lnTo>
                  <a:pt x="1378" y="410"/>
                </a:lnTo>
                <a:lnTo>
                  <a:pt x="1378" y="418"/>
                </a:lnTo>
                <a:lnTo>
                  <a:pt x="1378" y="425"/>
                </a:lnTo>
                <a:lnTo>
                  <a:pt x="1376" y="431"/>
                </a:lnTo>
                <a:lnTo>
                  <a:pt x="1376" y="439"/>
                </a:lnTo>
                <a:lnTo>
                  <a:pt x="1376" y="446"/>
                </a:lnTo>
                <a:lnTo>
                  <a:pt x="1374" y="454"/>
                </a:lnTo>
                <a:lnTo>
                  <a:pt x="1374" y="460"/>
                </a:lnTo>
                <a:lnTo>
                  <a:pt x="1372" y="467"/>
                </a:lnTo>
                <a:lnTo>
                  <a:pt x="1372" y="475"/>
                </a:lnTo>
                <a:lnTo>
                  <a:pt x="1370" y="481"/>
                </a:lnTo>
                <a:lnTo>
                  <a:pt x="1370" y="488"/>
                </a:lnTo>
                <a:lnTo>
                  <a:pt x="1368" y="496"/>
                </a:lnTo>
                <a:lnTo>
                  <a:pt x="1368" y="501"/>
                </a:lnTo>
                <a:lnTo>
                  <a:pt x="1366" y="509"/>
                </a:lnTo>
                <a:lnTo>
                  <a:pt x="1364" y="515"/>
                </a:lnTo>
                <a:lnTo>
                  <a:pt x="1364" y="522"/>
                </a:lnTo>
                <a:lnTo>
                  <a:pt x="1362" y="530"/>
                </a:lnTo>
                <a:lnTo>
                  <a:pt x="1360" y="536"/>
                </a:lnTo>
                <a:lnTo>
                  <a:pt x="1360" y="541"/>
                </a:lnTo>
                <a:lnTo>
                  <a:pt x="1359" y="549"/>
                </a:lnTo>
                <a:lnTo>
                  <a:pt x="1359" y="555"/>
                </a:lnTo>
                <a:lnTo>
                  <a:pt x="1357" y="560"/>
                </a:lnTo>
                <a:lnTo>
                  <a:pt x="1355" y="566"/>
                </a:lnTo>
                <a:lnTo>
                  <a:pt x="1355" y="572"/>
                </a:lnTo>
                <a:lnTo>
                  <a:pt x="1353" y="579"/>
                </a:lnTo>
                <a:lnTo>
                  <a:pt x="1351" y="583"/>
                </a:lnTo>
                <a:lnTo>
                  <a:pt x="1349" y="589"/>
                </a:lnTo>
                <a:lnTo>
                  <a:pt x="1349" y="595"/>
                </a:lnTo>
                <a:lnTo>
                  <a:pt x="1349" y="600"/>
                </a:lnTo>
                <a:lnTo>
                  <a:pt x="1347" y="604"/>
                </a:lnTo>
                <a:lnTo>
                  <a:pt x="1345" y="610"/>
                </a:lnTo>
                <a:lnTo>
                  <a:pt x="1343" y="614"/>
                </a:lnTo>
                <a:lnTo>
                  <a:pt x="1343" y="619"/>
                </a:lnTo>
                <a:lnTo>
                  <a:pt x="1341" y="623"/>
                </a:lnTo>
                <a:lnTo>
                  <a:pt x="1341" y="629"/>
                </a:lnTo>
                <a:lnTo>
                  <a:pt x="1340" y="633"/>
                </a:lnTo>
                <a:lnTo>
                  <a:pt x="1340" y="636"/>
                </a:lnTo>
                <a:lnTo>
                  <a:pt x="1338" y="640"/>
                </a:lnTo>
                <a:lnTo>
                  <a:pt x="1338" y="644"/>
                </a:lnTo>
                <a:lnTo>
                  <a:pt x="1336" y="646"/>
                </a:lnTo>
                <a:lnTo>
                  <a:pt x="1336" y="650"/>
                </a:lnTo>
                <a:lnTo>
                  <a:pt x="1334" y="655"/>
                </a:lnTo>
                <a:lnTo>
                  <a:pt x="1332" y="661"/>
                </a:lnTo>
                <a:lnTo>
                  <a:pt x="1330" y="663"/>
                </a:lnTo>
                <a:lnTo>
                  <a:pt x="1330" y="667"/>
                </a:lnTo>
                <a:lnTo>
                  <a:pt x="1330" y="669"/>
                </a:lnTo>
                <a:lnTo>
                  <a:pt x="591" y="633"/>
                </a:lnTo>
                <a:lnTo>
                  <a:pt x="34" y="669"/>
                </a:lnTo>
                <a:close/>
              </a:path>
            </a:pathLst>
          </a:custGeom>
          <a:solidFill>
            <a:srgbClr val="E6BA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1290" name="Group 704"/>
          <p:cNvGrpSpPr>
            <a:grpSpLocks/>
          </p:cNvGrpSpPr>
          <p:nvPr/>
        </p:nvGrpSpPr>
        <p:grpSpPr bwMode="auto">
          <a:xfrm>
            <a:off x="1366838" y="5749925"/>
            <a:ext cx="909637" cy="258763"/>
            <a:chOff x="2531" y="2314"/>
            <a:chExt cx="735" cy="209"/>
          </a:xfrm>
        </p:grpSpPr>
        <p:sp>
          <p:nvSpPr>
            <p:cNvPr id="11375" name="Freeform 705"/>
            <p:cNvSpPr>
              <a:spLocks/>
            </p:cNvSpPr>
            <p:nvPr/>
          </p:nvSpPr>
          <p:spPr bwMode="auto">
            <a:xfrm>
              <a:off x="2531" y="2314"/>
              <a:ext cx="735" cy="209"/>
            </a:xfrm>
            <a:custGeom>
              <a:avLst/>
              <a:gdLst>
                <a:gd name="T0" fmla="*/ 1 w 1468"/>
                <a:gd name="T1" fmla="*/ 1 h 418"/>
                <a:gd name="T2" fmla="*/ 1 w 1468"/>
                <a:gd name="T3" fmla="*/ 1 h 418"/>
                <a:gd name="T4" fmla="*/ 0 w 1468"/>
                <a:gd name="T5" fmla="*/ 1 h 418"/>
                <a:gd name="T6" fmla="*/ 1 w 1468"/>
                <a:gd name="T7" fmla="*/ 1 h 418"/>
                <a:gd name="T8" fmla="*/ 1 w 1468"/>
                <a:gd name="T9" fmla="*/ 1 h 418"/>
                <a:gd name="T10" fmla="*/ 1 w 1468"/>
                <a:gd name="T11" fmla="*/ 2 h 418"/>
                <a:gd name="T12" fmla="*/ 1 w 1468"/>
                <a:gd name="T13" fmla="*/ 2 h 418"/>
                <a:gd name="T14" fmla="*/ 1 w 1468"/>
                <a:gd name="T15" fmla="*/ 2 h 418"/>
                <a:gd name="T16" fmla="*/ 1 w 1468"/>
                <a:gd name="T17" fmla="*/ 2 h 418"/>
                <a:gd name="T18" fmla="*/ 1 w 1468"/>
                <a:gd name="T19" fmla="*/ 2 h 418"/>
                <a:gd name="T20" fmla="*/ 1 w 1468"/>
                <a:gd name="T21" fmla="*/ 2 h 418"/>
                <a:gd name="T22" fmla="*/ 1 w 1468"/>
                <a:gd name="T23" fmla="*/ 2 h 418"/>
                <a:gd name="T24" fmla="*/ 1 w 1468"/>
                <a:gd name="T25" fmla="*/ 2 h 418"/>
                <a:gd name="T26" fmla="*/ 1 w 1468"/>
                <a:gd name="T27" fmla="*/ 2 h 418"/>
                <a:gd name="T28" fmla="*/ 2 w 1468"/>
                <a:gd name="T29" fmla="*/ 2 h 418"/>
                <a:gd name="T30" fmla="*/ 2 w 1468"/>
                <a:gd name="T31" fmla="*/ 2 h 418"/>
                <a:gd name="T32" fmla="*/ 2 w 1468"/>
                <a:gd name="T33" fmla="*/ 2 h 418"/>
                <a:gd name="T34" fmla="*/ 2 w 1468"/>
                <a:gd name="T35" fmla="*/ 2 h 418"/>
                <a:gd name="T36" fmla="*/ 2 w 1468"/>
                <a:gd name="T37" fmla="*/ 2 h 418"/>
                <a:gd name="T38" fmla="*/ 2 w 1468"/>
                <a:gd name="T39" fmla="*/ 2 h 418"/>
                <a:gd name="T40" fmla="*/ 3 w 1468"/>
                <a:gd name="T41" fmla="*/ 2 h 418"/>
                <a:gd name="T42" fmla="*/ 3 w 1468"/>
                <a:gd name="T43" fmla="*/ 2 h 418"/>
                <a:gd name="T44" fmla="*/ 3 w 1468"/>
                <a:gd name="T45" fmla="*/ 2 h 418"/>
                <a:gd name="T46" fmla="*/ 3 w 1468"/>
                <a:gd name="T47" fmla="*/ 2 h 418"/>
                <a:gd name="T48" fmla="*/ 3 w 1468"/>
                <a:gd name="T49" fmla="*/ 2 h 418"/>
                <a:gd name="T50" fmla="*/ 3 w 1468"/>
                <a:gd name="T51" fmla="*/ 2 h 418"/>
                <a:gd name="T52" fmla="*/ 4 w 1468"/>
                <a:gd name="T53" fmla="*/ 2 h 418"/>
                <a:gd name="T54" fmla="*/ 4 w 1468"/>
                <a:gd name="T55" fmla="*/ 2 h 418"/>
                <a:gd name="T56" fmla="*/ 4 w 1468"/>
                <a:gd name="T57" fmla="*/ 2 h 418"/>
                <a:gd name="T58" fmla="*/ 4 w 1468"/>
                <a:gd name="T59" fmla="*/ 2 h 418"/>
                <a:gd name="T60" fmla="*/ 4 w 1468"/>
                <a:gd name="T61" fmla="*/ 2 h 418"/>
                <a:gd name="T62" fmla="*/ 4 w 1468"/>
                <a:gd name="T63" fmla="*/ 2 h 418"/>
                <a:gd name="T64" fmla="*/ 5 w 1468"/>
                <a:gd name="T65" fmla="*/ 2 h 418"/>
                <a:gd name="T66" fmla="*/ 5 w 1468"/>
                <a:gd name="T67" fmla="*/ 2 h 418"/>
                <a:gd name="T68" fmla="*/ 5 w 1468"/>
                <a:gd name="T69" fmla="*/ 2 h 418"/>
                <a:gd name="T70" fmla="*/ 5 w 1468"/>
                <a:gd name="T71" fmla="*/ 2 h 418"/>
                <a:gd name="T72" fmla="*/ 5 w 1468"/>
                <a:gd name="T73" fmla="*/ 2 h 418"/>
                <a:gd name="T74" fmla="*/ 5 w 1468"/>
                <a:gd name="T75" fmla="*/ 2 h 418"/>
                <a:gd name="T76" fmla="*/ 5 w 1468"/>
                <a:gd name="T77" fmla="*/ 2 h 418"/>
                <a:gd name="T78" fmla="*/ 6 w 1468"/>
                <a:gd name="T79" fmla="*/ 2 h 418"/>
                <a:gd name="T80" fmla="*/ 6 w 1468"/>
                <a:gd name="T81" fmla="*/ 2 h 418"/>
                <a:gd name="T82" fmla="*/ 6 w 1468"/>
                <a:gd name="T83" fmla="*/ 2 h 418"/>
                <a:gd name="T84" fmla="*/ 6 w 1468"/>
                <a:gd name="T85" fmla="*/ 2 h 418"/>
                <a:gd name="T86" fmla="*/ 6 w 1468"/>
                <a:gd name="T87" fmla="*/ 2 h 418"/>
                <a:gd name="T88" fmla="*/ 6 w 1468"/>
                <a:gd name="T89" fmla="*/ 2 h 418"/>
                <a:gd name="T90" fmla="*/ 6 w 1468"/>
                <a:gd name="T91" fmla="*/ 2 h 418"/>
                <a:gd name="T92" fmla="*/ 6 w 1468"/>
                <a:gd name="T93" fmla="*/ 1 h 418"/>
                <a:gd name="T94" fmla="*/ 6 w 1468"/>
                <a:gd name="T95" fmla="*/ 1 h 418"/>
                <a:gd name="T96" fmla="*/ 6 w 1468"/>
                <a:gd name="T97" fmla="*/ 1 h 418"/>
                <a:gd name="T98" fmla="*/ 6 w 1468"/>
                <a:gd name="T99" fmla="*/ 1 h 418"/>
                <a:gd name="T100" fmla="*/ 6 w 1468"/>
                <a:gd name="T101" fmla="*/ 1 h 418"/>
                <a:gd name="T102" fmla="*/ 6 w 1468"/>
                <a:gd name="T103" fmla="*/ 1 h 418"/>
                <a:gd name="T104" fmla="*/ 6 w 1468"/>
                <a:gd name="T105" fmla="*/ 1 h 418"/>
                <a:gd name="T106" fmla="*/ 6 w 1468"/>
                <a:gd name="T107" fmla="*/ 1 h 418"/>
                <a:gd name="T108" fmla="*/ 6 w 1468"/>
                <a:gd name="T109" fmla="*/ 1 h 418"/>
                <a:gd name="T110" fmla="*/ 6 w 1468"/>
                <a:gd name="T111" fmla="*/ 1 h 418"/>
                <a:gd name="T112" fmla="*/ 6 w 1468"/>
                <a:gd name="T113" fmla="*/ 1 h 418"/>
                <a:gd name="T114" fmla="*/ 6 w 1468"/>
                <a:gd name="T115" fmla="*/ 1 h 418"/>
                <a:gd name="T116" fmla="*/ 1 w 1468"/>
                <a:gd name="T117" fmla="*/ 1 h 41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468"/>
                <a:gd name="T178" fmla="*/ 0 h 418"/>
                <a:gd name="T179" fmla="*/ 1468 w 1468"/>
                <a:gd name="T180" fmla="*/ 418 h 41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468" h="418">
                  <a:moveTo>
                    <a:pt x="7" y="83"/>
                  </a:moveTo>
                  <a:lnTo>
                    <a:pt x="7" y="83"/>
                  </a:lnTo>
                  <a:lnTo>
                    <a:pt x="5" y="85"/>
                  </a:lnTo>
                  <a:lnTo>
                    <a:pt x="5" y="89"/>
                  </a:lnTo>
                  <a:lnTo>
                    <a:pt x="5" y="95"/>
                  </a:lnTo>
                  <a:lnTo>
                    <a:pt x="5" y="99"/>
                  </a:lnTo>
                  <a:lnTo>
                    <a:pt x="3" y="102"/>
                  </a:lnTo>
                  <a:lnTo>
                    <a:pt x="3" y="106"/>
                  </a:lnTo>
                  <a:lnTo>
                    <a:pt x="3" y="110"/>
                  </a:lnTo>
                  <a:lnTo>
                    <a:pt x="3" y="114"/>
                  </a:lnTo>
                  <a:lnTo>
                    <a:pt x="2" y="120"/>
                  </a:lnTo>
                  <a:lnTo>
                    <a:pt x="2" y="123"/>
                  </a:lnTo>
                  <a:lnTo>
                    <a:pt x="2" y="129"/>
                  </a:lnTo>
                  <a:lnTo>
                    <a:pt x="2" y="133"/>
                  </a:lnTo>
                  <a:lnTo>
                    <a:pt x="2" y="139"/>
                  </a:lnTo>
                  <a:lnTo>
                    <a:pt x="0" y="144"/>
                  </a:lnTo>
                  <a:lnTo>
                    <a:pt x="0" y="150"/>
                  </a:lnTo>
                  <a:lnTo>
                    <a:pt x="0" y="156"/>
                  </a:lnTo>
                  <a:lnTo>
                    <a:pt x="0" y="161"/>
                  </a:lnTo>
                  <a:lnTo>
                    <a:pt x="0" y="167"/>
                  </a:lnTo>
                  <a:lnTo>
                    <a:pt x="0" y="175"/>
                  </a:lnTo>
                  <a:lnTo>
                    <a:pt x="0" y="178"/>
                  </a:lnTo>
                  <a:lnTo>
                    <a:pt x="0" y="186"/>
                  </a:lnTo>
                  <a:lnTo>
                    <a:pt x="2" y="192"/>
                  </a:lnTo>
                  <a:lnTo>
                    <a:pt x="2" y="197"/>
                  </a:lnTo>
                  <a:lnTo>
                    <a:pt x="2" y="203"/>
                  </a:lnTo>
                  <a:lnTo>
                    <a:pt x="3" y="211"/>
                  </a:lnTo>
                  <a:lnTo>
                    <a:pt x="3" y="216"/>
                  </a:lnTo>
                  <a:lnTo>
                    <a:pt x="5" y="222"/>
                  </a:lnTo>
                  <a:lnTo>
                    <a:pt x="5" y="228"/>
                  </a:lnTo>
                  <a:lnTo>
                    <a:pt x="7" y="234"/>
                  </a:lnTo>
                  <a:lnTo>
                    <a:pt x="7" y="239"/>
                  </a:lnTo>
                  <a:lnTo>
                    <a:pt x="9" y="245"/>
                  </a:lnTo>
                  <a:lnTo>
                    <a:pt x="11" y="251"/>
                  </a:lnTo>
                  <a:lnTo>
                    <a:pt x="13" y="256"/>
                  </a:lnTo>
                  <a:lnTo>
                    <a:pt x="15" y="262"/>
                  </a:lnTo>
                  <a:lnTo>
                    <a:pt x="17" y="268"/>
                  </a:lnTo>
                  <a:lnTo>
                    <a:pt x="19" y="272"/>
                  </a:lnTo>
                  <a:lnTo>
                    <a:pt x="22" y="277"/>
                  </a:lnTo>
                  <a:lnTo>
                    <a:pt x="24" y="281"/>
                  </a:lnTo>
                  <a:lnTo>
                    <a:pt x="28" y="287"/>
                  </a:lnTo>
                  <a:lnTo>
                    <a:pt x="32" y="292"/>
                  </a:lnTo>
                  <a:lnTo>
                    <a:pt x="34" y="296"/>
                  </a:lnTo>
                  <a:lnTo>
                    <a:pt x="38" y="302"/>
                  </a:lnTo>
                  <a:lnTo>
                    <a:pt x="43" y="306"/>
                  </a:lnTo>
                  <a:lnTo>
                    <a:pt x="47" y="311"/>
                  </a:lnTo>
                  <a:lnTo>
                    <a:pt x="51" y="315"/>
                  </a:lnTo>
                  <a:lnTo>
                    <a:pt x="57" y="319"/>
                  </a:lnTo>
                  <a:lnTo>
                    <a:pt x="62" y="323"/>
                  </a:lnTo>
                  <a:lnTo>
                    <a:pt x="66" y="327"/>
                  </a:lnTo>
                  <a:lnTo>
                    <a:pt x="74" y="330"/>
                  </a:lnTo>
                  <a:lnTo>
                    <a:pt x="76" y="332"/>
                  </a:lnTo>
                  <a:lnTo>
                    <a:pt x="79" y="336"/>
                  </a:lnTo>
                  <a:lnTo>
                    <a:pt x="83" y="338"/>
                  </a:lnTo>
                  <a:lnTo>
                    <a:pt x="87" y="340"/>
                  </a:lnTo>
                  <a:lnTo>
                    <a:pt x="89" y="342"/>
                  </a:lnTo>
                  <a:lnTo>
                    <a:pt x="93" y="344"/>
                  </a:lnTo>
                  <a:lnTo>
                    <a:pt x="97" y="346"/>
                  </a:lnTo>
                  <a:lnTo>
                    <a:pt x="100" y="348"/>
                  </a:lnTo>
                  <a:lnTo>
                    <a:pt x="104" y="349"/>
                  </a:lnTo>
                  <a:lnTo>
                    <a:pt x="108" y="349"/>
                  </a:lnTo>
                  <a:lnTo>
                    <a:pt x="112" y="351"/>
                  </a:lnTo>
                  <a:lnTo>
                    <a:pt x="116" y="353"/>
                  </a:lnTo>
                  <a:lnTo>
                    <a:pt x="119" y="355"/>
                  </a:lnTo>
                  <a:lnTo>
                    <a:pt x="123" y="357"/>
                  </a:lnTo>
                  <a:lnTo>
                    <a:pt x="129" y="359"/>
                  </a:lnTo>
                  <a:lnTo>
                    <a:pt x="133" y="361"/>
                  </a:lnTo>
                  <a:lnTo>
                    <a:pt x="138" y="363"/>
                  </a:lnTo>
                  <a:lnTo>
                    <a:pt x="142" y="365"/>
                  </a:lnTo>
                  <a:lnTo>
                    <a:pt x="148" y="367"/>
                  </a:lnTo>
                  <a:lnTo>
                    <a:pt x="154" y="368"/>
                  </a:lnTo>
                  <a:lnTo>
                    <a:pt x="157" y="368"/>
                  </a:lnTo>
                  <a:lnTo>
                    <a:pt x="161" y="370"/>
                  </a:lnTo>
                  <a:lnTo>
                    <a:pt x="167" y="370"/>
                  </a:lnTo>
                  <a:lnTo>
                    <a:pt x="173" y="374"/>
                  </a:lnTo>
                  <a:lnTo>
                    <a:pt x="178" y="374"/>
                  </a:lnTo>
                  <a:lnTo>
                    <a:pt x="184" y="376"/>
                  </a:lnTo>
                  <a:lnTo>
                    <a:pt x="188" y="378"/>
                  </a:lnTo>
                  <a:lnTo>
                    <a:pt x="195" y="380"/>
                  </a:lnTo>
                  <a:lnTo>
                    <a:pt x="199" y="380"/>
                  </a:lnTo>
                  <a:lnTo>
                    <a:pt x="207" y="382"/>
                  </a:lnTo>
                  <a:lnTo>
                    <a:pt x="212" y="384"/>
                  </a:lnTo>
                  <a:lnTo>
                    <a:pt x="218" y="384"/>
                  </a:lnTo>
                  <a:lnTo>
                    <a:pt x="224" y="386"/>
                  </a:lnTo>
                  <a:lnTo>
                    <a:pt x="231" y="387"/>
                  </a:lnTo>
                  <a:lnTo>
                    <a:pt x="237" y="387"/>
                  </a:lnTo>
                  <a:lnTo>
                    <a:pt x="243" y="389"/>
                  </a:lnTo>
                  <a:lnTo>
                    <a:pt x="249" y="391"/>
                  </a:lnTo>
                  <a:lnTo>
                    <a:pt x="256" y="391"/>
                  </a:lnTo>
                  <a:lnTo>
                    <a:pt x="262" y="393"/>
                  </a:lnTo>
                  <a:lnTo>
                    <a:pt x="269" y="395"/>
                  </a:lnTo>
                  <a:lnTo>
                    <a:pt x="275" y="395"/>
                  </a:lnTo>
                  <a:lnTo>
                    <a:pt x="283" y="397"/>
                  </a:lnTo>
                  <a:lnTo>
                    <a:pt x="288" y="397"/>
                  </a:lnTo>
                  <a:lnTo>
                    <a:pt x="296" y="399"/>
                  </a:lnTo>
                  <a:lnTo>
                    <a:pt x="304" y="399"/>
                  </a:lnTo>
                  <a:lnTo>
                    <a:pt x="309" y="401"/>
                  </a:lnTo>
                  <a:lnTo>
                    <a:pt x="317" y="401"/>
                  </a:lnTo>
                  <a:lnTo>
                    <a:pt x="325" y="403"/>
                  </a:lnTo>
                  <a:lnTo>
                    <a:pt x="332" y="403"/>
                  </a:lnTo>
                  <a:lnTo>
                    <a:pt x="340" y="405"/>
                  </a:lnTo>
                  <a:lnTo>
                    <a:pt x="345" y="405"/>
                  </a:lnTo>
                  <a:lnTo>
                    <a:pt x="353" y="406"/>
                  </a:lnTo>
                  <a:lnTo>
                    <a:pt x="361" y="406"/>
                  </a:lnTo>
                  <a:lnTo>
                    <a:pt x="368" y="408"/>
                  </a:lnTo>
                  <a:lnTo>
                    <a:pt x="376" y="408"/>
                  </a:lnTo>
                  <a:lnTo>
                    <a:pt x="383" y="408"/>
                  </a:lnTo>
                  <a:lnTo>
                    <a:pt x="389" y="410"/>
                  </a:lnTo>
                  <a:lnTo>
                    <a:pt x="397" y="410"/>
                  </a:lnTo>
                  <a:lnTo>
                    <a:pt x="404" y="410"/>
                  </a:lnTo>
                  <a:lnTo>
                    <a:pt x="414" y="412"/>
                  </a:lnTo>
                  <a:lnTo>
                    <a:pt x="420" y="412"/>
                  </a:lnTo>
                  <a:lnTo>
                    <a:pt x="429" y="412"/>
                  </a:lnTo>
                  <a:lnTo>
                    <a:pt x="437" y="414"/>
                  </a:lnTo>
                  <a:lnTo>
                    <a:pt x="444" y="414"/>
                  </a:lnTo>
                  <a:lnTo>
                    <a:pt x="450" y="414"/>
                  </a:lnTo>
                  <a:lnTo>
                    <a:pt x="459" y="416"/>
                  </a:lnTo>
                  <a:lnTo>
                    <a:pt x="467" y="416"/>
                  </a:lnTo>
                  <a:lnTo>
                    <a:pt x="475" y="416"/>
                  </a:lnTo>
                  <a:lnTo>
                    <a:pt x="480" y="416"/>
                  </a:lnTo>
                  <a:lnTo>
                    <a:pt x="490" y="416"/>
                  </a:lnTo>
                  <a:lnTo>
                    <a:pt x="497" y="416"/>
                  </a:lnTo>
                  <a:lnTo>
                    <a:pt x="505" y="418"/>
                  </a:lnTo>
                  <a:lnTo>
                    <a:pt x="513" y="418"/>
                  </a:lnTo>
                  <a:lnTo>
                    <a:pt x="520" y="418"/>
                  </a:lnTo>
                  <a:lnTo>
                    <a:pt x="528" y="418"/>
                  </a:lnTo>
                  <a:lnTo>
                    <a:pt x="535" y="418"/>
                  </a:lnTo>
                  <a:lnTo>
                    <a:pt x="543" y="418"/>
                  </a:lnTo>
                  <a:lnTo>
                    <a:pt x="551" y="418"/>
                  </a:lnTo>
                  <a:lnTo>
                    <a:pt x="558" y="418"/>
                  </a:lnTo>
                  <a:lnTo>
                    <a:pt x="566" y="418"/>
                  </a:lnTo>
                  <a:lnTo>
                    <a:pt x="573" y="418"/>
                  </a:lnTo>
                  <a:lnTo>
                    <a:pt x="581" y="418"/>
                  </a:lnTo>
                  <a:lnTo>
                    <a:pt x="589" y="418"/>
                  </a:lnTo>
                  <a:lnTo>
                    <a:pt x="596" y="418"/>
                  </a:lnTo>
                  <a:lnTo>
                    <a:pt x="604" y="418"/>
                  </a:lnTo>
                  <a:lnTo>
                    <a:pt x="611" y="418"/>
                  </a:lnTo>
                  <a:lnTo>
                    <a:pt x="617" y="418"/>
                  </a:lnTo>
                  <a:lnTo>
                    <a:pt x="625" y="418"/>
                  </a:lnTo>
                  <a:lnTo>
                    <a:pt x="632" y="418"/>
                  </a:lnTo>
                  <a:lnTo>
                    <a:pt x="640" y="418"/>
                  </a:lnTo>
                  <a:lnTo>
                    <a:pt x="646" y="418"/>
                  </a:lnTo>
                  <a:lnTo>
                    <a:pt x="655" y="418"/>
                  </a:lnTo>
                  <a:lnTo>
                    <a:pt x="661" y="418"/>
                  </a:lnTo>
                  <a:lnTo>
                    <a:pt x="668" y="418"/>
                  </a:lnTo>
                  <a:lnTo>
                    <a:pt x="676" y="416"/>
                  </a:lnTo>
                  <a:lnTo>
                    <a:pt x="682" y="416"/>
                  </a:lnTo>
                  <a:lnTo>
                    <a:pt x="689" y="416"/>
                  </a:lnTo>
                  <a:lnTo>
                    <a:pt x="697" y="416"/>
                  </a:lnTo>
                  <a:lnTo>
                    <a:pt x="705" y="416"/>
                  </a:lnTo>
                  <a:lnTo>
                    <a:pt x="712" y="416"/>
                  </a:lnTo>
                  <a:lnTo>
                    <a:pt x="718" y="416"/>
                  </a:lnTo>
                  <a:lnTo>
                    <a:pt x="725" y="416"/>
                  </a:lnTo>
                  <a:lnTo>
                    <a:pt x="731" y="416"/>
                  </a:lnTo>
                  <a:lnTo>
                    <a:pt x="739" y="416"/>
                  </a:lnTo>
                  <a:lnTo>
                    <a:pt x="746" y="414"/>
                  </a:lnTo>
                  <a:lnTo>
                    <a:pt x="752" y="414"/>
                  </a:lnTo>
                  <a:lnTo>
                    <a:pt x="760" y="414"/>
                  </a:lnTo>
                  <a:lnTo>
                    <a:pt x="767" y="414"/>
                  </a:lnTo>
                  <a:lnTo>
                    <a:pt x="773" y="414"/>
                  </a:lnTo>
                  <a:lnTo>
                    <a:pt x="779" y="414"/>
                  </a:lnTo>
                  <a:lnTo>
                    <a:pt x="786" y="414"/>
                  </a:lnTo>
                  <a:lnTo>
                    <a:pt x="794" y="414"/>
                  </a:lnTo>
                  <a:lnTo>
                    <a:pt x="800" y="414"/>
                  </a:lnTo>
                  <a:lnTo>
                    <a:pt x="807" y="414"/>
                  </a:lnTo>
                  <a:lnTo>
                    <a:pt x="813" y="414"/>
                  </a:lnTo>
                  <a:lnTo>
                    <a:pt x="820" y="414"/>
                  </a:lnTo>
                  <a:lnTo>
                    <a:pt x="826" y="412"/>
                  </a:lnTo>
                  <a:lnTo>
                    <a:pt x="834" y="412"/>
                  </a:lnTo>
                  <a:lnTo>
                    <a:pt x="839" y="412"/>
                  </a:lnTo>
                  <a:lnTo>
                    <a:pt x="847" y="412"/>
                  </a:lnTo>
                  <a:lnTo>
                    <a:pt x="853" y="412"/>
                  </a:lnTo>
                  <a:lnTo>
                    <a:pt x="860" y="410"/>
                  </a:lnTo>
                  <a:lnTo>
                    <a:pt x="866" y="410"/>
                  </a:lnTo>
                  <a:lnTo>
                    <a:pt x="874" y="410"/>
                  </a:lnTo>
                  <a:lnTo>
                    <a:pt x="879" y="410"/>
                  </a:lnTo>
                  <a:lnTo>
                    <a:pt x="887" y="410"/>
                  </a:lnTo>
                  <a:lnTo>
                    <a:pt x="893" y="410"/>
                  </a:lnTo>
                  <a:lnTo>
                    <a:pt x="900" y="410"/>
                  </a:lnTo>
                  <a:lnTo>
                    <a:pt x="906" y="408"/>
                  </a:lnTo>
                  <a:lnTo>
                    <a:pt x="914" y="408"/>
                  </a:lnTo>
                  <a:lnTo>
                    <a:pt x="919" y="408"/>
                  </a:lnTo>
                  <a:lnTo>
                    <a:pt x="927" y="408"/>
                  </a:lnTo>
                  <a:lnTo>
                    <a:pt x="933" y="408"/>
                  </a:lnTo>
                  <a:lnTo>
                    <a:pt x="940" y="408"/>
                  </a:lnTo>
                  <a:lnTo>
                    <a:pt x="946" y="406"/>
                  </a:lnTo>
                  <a:lnTo>
                    <a:pt x="953" y="406"/>
                  </a:lnTo>
                  <a:lnTo>
                    <a:pt x="959" y="406"/>
                  </a:lnTo>
                  <a:lnTo>
                    <a:pt x="965" y="405"/>
                  </a:lnTo>
                  <a:lnTo>
                    <a:pt x="972" y="405"/>
                  </a:lnTo>
                  <a:lnTo>
                    <a:pt x="978" y="405"/>
                  </a:lnTo>
                  <a:lnTo>
                    <a:pt x="986" y="405"/>
                  </a:lnTo>
                  <a:lnTo>
                    <a:pt x="991" y="405"/>
                  </a:lnTo>
                  <a:lnTo>
                    <a:pt x="999" y="403"/>
                  </a:lnTo>
                  <a:lnTo>
                    <a:pt x="1005" y="403"/>
                  </a:lnTo>
                  <a:lnTo>
                    <a:pt x="1010" y="403"/>
                  </a:lnTo>
                  <a:lnTo>
                    <a:pt x="1018" y="403"/>
                  </a:lnTo>
                  <a:lnTo>
                    <a:pt x="1024" y="403"/>
                  </a:lnTo>
                  <a:lnTo>
                    <a:pt x="1031" y="403"/>
                  </a:lnTo>
                  <a:lnTo>
                    <a:pt x="1037" y="401"/>
                  </a:lnTo>
                  <a:lnTo>
                    <a:pt x="1043" y="401"/>
                  </a:lnTo>
                  <a:lnTo>
                    <a:pt x="1050" y="399"/>
                  </a:lnTo>
                  <a:lnTo>
                    <a:pt x="1058" y="399"/>
                  </a:lnTo>
                  <a:lnTo>
                    <a:pt x="1064" y="397"/>
                  </a:lnTo>
                  <a:lnTo>
                    <a:pt x="1069" y="397"/>
                  </a:lnTo>
                  <a:lnTo>
                    <a:pt x="1077" y="397"/>
                  </a:lnTo>
                  <a:lnTo>
                    <a:pt x="1085" y="397"/>
                  </a:lnTo>
                  <a:lnTo>
                    <a:pt x="1090" y="395"/>
                  </a:lnTo>
                  <a:lnTo>
                    <a:pt x="1096" y="395"/>
                  </a:lnTo>
                  <a:lnTo>
                    <a:pt x="1104" y="395"/>
                  </a:lnTo>
                  <a:lnTo>
                    <a:pt x="1109" y="393"/>
                  </a:lnTo>
                  <a:lnTo>
                    <a:pt x="1117" y="393"/>
                  </a:lnTo>
                  <a:lnTo>
                    <a:pt x="1123" y="393"/>
                  </a:lnTo>
                  <a:lnTo>
                    <a:pt x="1130" y="391"/>
                  </a:lnTo>
                  <a:lnTo>
                    <a:pt x="1136" y="391"/>
                  </a:lnTo>
                  <a:lnTo>
                    <a:pt x="1142" y="389"/>
                  </a:lnTo>
                  <a:lnTo>
                    <a:pt x="1149" y="389"/>
                  </a:lnTo>
                  <a:lnTo>
                    <a:pt x="1155" y="387"/>
                  </a:lnTo>
                  <a:lnTo>
                    <a:pt x="1162" y="387"/>
                  </a:lnTo>
                  <a:lnTo>
                    <a:pt x="1168" y="386"/>
                  </a:lnTo>
                  <a:lnTo>
                    <a:pt x="1174" y="386"/>
                  </a:lnTo>
                  <a:lnTo>
                    <a:pt x="1180" y="384"/>
                  </a:lnTo>
                  <a:lnTo>
                    <a:pt x="1187" y="384"/>
                  </a:lnTo>
                  <a:lnTo>
                    <a:pt x="1193" y="384"/>
                  </a:lnTo>
                  <a:lnTo>
                    <a:pt x="1199" y="382"/>
                  </a:lnTo>
                  <a:lnTo>
                    <a:pt x="1204" y="380"/>
                  </a:lnTo>
                  <a:lnTo>
                    <a:pt x="1212" y="380"/>
                  </a:lnTo>
                  <a:lnTo>
                    <a:pt x="1218" y="378"/>
                  </a:lnTo>
                  <a:lnTo>
                    <a:pt x="1223" y="378"/>
                  </a:lnTo>
                  <a:lnTo>
                    <a:pt x="1229" y="376"/>
                  </a:lnTo>
                  <a:lnTo>
                    <a:pt x="1237" y="376"/>
                  </a:lnTo>
                  <a:lnTo>
                    <a:pt x="1240" y="374"/>
                  </a:lnTo>
                  <a:lnTo>
                    <a:pt x="1248" y="372"/>
                  </a:lnTo>
                  <a:lnTo>
                    <a:pt x="1252" y="370"/>
                  </a:lnTo>
                  <a:lnTo>
                    <a:pt x="1259" y="370"/>
                  </a:lnTo>
                  <a:lnTo>
                    <a:pt x="1263" y="368"/>
                  </a:lnTo>
                  <a:lnTo>
                    <a:pt x="1271" y="367"/>
                  </a:lnTo>
                  <a:lnTo>
                    <a:pt x="1275" y="365"/>
                  </a:lnTo>
                  <a:lnTo>
                    <a:pt x="1282" y="365"/>
                  </a:lnTo>
                  <a:lnTo>
                    <a:pt x="1286" y="363"/>
                  </a:lnTo>
                  <a:lnTo>
                    <a:pt x="1292" y="361"/>
                  </a:lnTo>
                  <a:lnTo>
                    <a:pt x="1297" y="359"/>
                  </a:lnTo>
                  <a:lnTo>
                    <a:pt x="1303" y="357"/>
                  </a:lnTo>
                  <a:lnTo>
                    <a:pt x="1307" y="355"/>
                  </a:lnTo>
                  <a:lnTo>
                    <a:pt x="1313" y="353"/>
                  </a:lnTo>
                  <a:lnTo>
                    <a:pt x="1318" y="351"/>
                  </a:lnTo>
                  <a:lnTo>
                    <a:pt x="1324" y="349"/>
                  </a:lnTo>
                  <a:lnTo>
                    <a:pt x="1328" y="348"/>
                  </a:lnTo>
                  <a:lnTo>
                    <a:pt x="1332" y="346"/>
                  </a:lnTo>
                  <a:lnTo>
                    <a:pt x="1337" y="344"/>
                  </a:lnTo>
                  <a:lnTo>
                    <a:pt x="1341" y="342"/>
                  </a:lnTo>
                  <a:lnTo>
                    <a:pt x="1347" y="340"/>
                  </a:lnTo>
                  <a:lnTo>
                    <a:pt x="1351" y="338"/>
                  </a:lnTo>
                  <a:lnTo>
                    <a:pt x="1356" y="336"/>
                  </a:lnTo>
                  <a:lnTo>
                    <a:pt x="1360" y="334"/>
                  </a:lnTo>
                  <a:lnTo>
                    <a:pt x="1364" y="330"/>
                  </a:lnTo>
                  <a:lnTo>
                    <a:pt x="1368" y="329"/>
                  </a:lnTo>
                  <a:lnTo>
                    <a:pt x="1371" y="325"/>
                  </a:lnTo>
                  <a:lnTo>
                    <a:pt x="1377" y="325"/>
                  </a:lnTo>
                  <a:lnTo>
                    <a:pt x="1381" y="321"/>
                  </a:lnTo>
                  <a:lnTo>
                    <a:pt x="1385" y="319"/>
                  </a:lnTo>
                  <a:lnTo>
                    <a:pt x="1389" y="315"/>
                  </a:lnTo>
                  <a:lnTo>
                    <a:pt x="1392" y="313"/>
                  </a:lnTo>
                  <a:lnTo>
                    <a:pt x="1396" y="310"/>
                  </a:lnTo>
                  <a:lnTo>
                    <a:pt x="1400" y="308"/>
                  </a:lnTo>
                  <a:lnTo>
                    <a:pt x="1402" y="304"/>
                  </a:lnTo>
                  <a:lnTo>
                    <a:pt x="1406" y="302"/>
                  </a:lnTo>
                  <a:lnTo>
                    <a:pt x="1409" y="298"/>
                  </a:lnTo>
                  <a:lnTo>
                    <a:pt x="1411" y="294"/>
                  </a:lnTo>
                  <a:lnTo>
                    <a:pt x="1415" y="291"/>
                  </a:lnTo>
                  <a:lnTo>
                    <a:pt x="1419" y="289"/>
                  </a:lnTo>
                  <a:lnTo>
                    <a:pt x="1421" y="285"/>
                  </a:lnTo>
                  <a:lnTo>
                    <a:pt x="1423" y="281"/>
                  </a:lnTo>
                  <a:lnTo>
                    <a:pt x="1427" y="277"/>
                  </a:lnTo>
                  <a:lnTo>
                    <a:pt x="1428" y="273"/>
                  </a:lnTo>
                  <a:lnTo>
                    <a:pt x="1430" y="270"/>
                  </a:lnTo>
                  <a:lnTo>
                    <a:pt x="1434" y="266"/>
                  </a:lnTo>
                  <a:lnTo>
                    <a:pt x="1436" y="262"/>
                  </a:lnTo>
                  <a:lnTo>
                    <a:pt x="1438" y="258"/>
                  </a:lnTo>
                  <a:lnTo>
                    <a:pt x="1440" y="254"/>
                  </a:lnTo>
                  <a:lnTo>
                    <a:pt x="1442" y="251"/>
                  </a:lnTo>
                  <a:lnTo>
                    <a:pt x="1444" y="247"/>
                  </a:lnTo>
                  <a:lnTo>
                    <a:pt x="1446" y="243"/>
                  </a:lnTo>
                  <a:lnTo>
                    <a:pt x="1447" y="239"/>
                  </a:lnTo>
                  <a:lnTo>
                    <a:pt x="1449" y="235"/>
                  </a:lnTo>
                  <a:lnTo>
                    <a:pt x="1451" y="230"/>
                  </a:lnTo>
                  <a:lnTo>
                    <a:pt x="1453" y="226"/>
                  </a:lnTo>
                  <a:lnTo>
                    <a:pt x="1455" y="222"/>
                  </a:lnTo>
                  <a:lnTo>
                    <a:pt x="1455" y="218"/>
                  </a:lnTo>
                  <a:lnTo>
                    <a:pt x="1457" y="213"/>
                  </a:lnTo>
                  <a:lnTo>
                    <a:pt x="1459" y="211"/>
                  </a:lnTo>
                  <a:lnTo>
                    <a:pt x="1459" y="205"/>
                  </a:lnTo>
                  <a:lnTo>
                    <a:pt x="1461" y="201"/>
                  </a:lnTo>
                  <a:lnTo>
                    <a:pt x="1463" y="197"/>
                  </a:lnTo>
                  <a:lnTo>
                    <a:pt x="1463" y="194"/>
                  </a:lnTo>
                  <a:lnTo>
                    <a:pt x="1465" y="190"/>
                  </a:lnTo>
                  <a:lnTo>
                    <a:pt x="1465" y="184"/>
                  </a:lnTo>
                  <a:lnTo>
                    <a:pt x="1465" y="180"/>
                  </a:lnTo>
                  <a:lnTo>
                    <a:pt x="1466" y="177"/>
                  </a:lnTo>
                  <a:lnTo>
                    <a:pt x="1466" y="173"/>
                  </a:lnTo>
                  <a:lnTo>
                    <a:pt x="1466" y="167"/>
                  </a:lnTo>
                  <a:lnTo>
                    <a:pt x="1466" y="163"/>
                  </a:lnTo>
                  <a:lnTo>
                    <a:pt x="1468" y="159"/>
                  </a:lnTo>
                  <a:lnTo>
                    <a:pt x="1468" y="156"/>
                  </a:lnTo>
                  <a:lnTo>
                    <a:pt x="1468" y="152"/>
                  </a:lnTo>
                  <a:lnTo>
                    <a:pt x="1468" y="148"/>
                  </a:lnTo>
                  <a:lnTo>
                    <a:pt x="1468" y="144"/>
                  </a:lnTo>
                  <a:lnTo>
                    <a:pt x="1468" y="140"/>
                  </a:lnTo>
                  <a:lnTo>
                    <a:pt x="1468" y="137"/>
                  </a:lnTo>
                  <a:lnTo>
                    <a:pt x="1468" y="133"/>
                  </a:lnTo>
                  <a:lnTo>
                    <a:pt x="1468" y="129"/>
                  </a:lnTo>
                  <a:lnTo>
                    <a:pt x="1468" y="125"/>
                  </a:lnTo>
                  <a:lnTo>
                    <a:pt x="1466" y="121"/>
                  </a:lnTo>
                  <a:lnTo>
                    <a:pt x="1466" y="118"/>
                  </a:lnTo>
                  <a:lnTo>
                    <a:pt x="1466" y="114"/>
                  </a:lnTo>
                  <a:lnTo>
                    <a:pt x="1465" y="110"/>
                  </a:lnTo>
                  <a:lnTo>
                    <a:pt x="1465" y="106"/>
                  </a:lnTo>
                  <a:lnTo>
                    <a:pt x="1465" y="102"/>
                  </a:lnTo>
                  <a:lnTo>
                    <a:pt x="1463" y="101"/>
                  </a:lnTo>
                  <a:lnTo>
                    <a:pt x="1463" y="97"/>
                  </a:lnTo>
                  <a:lnTo>
                    <a:pt x="1461" y="93"/>
                  </a:lnTo>
                  <a:lnTo>
                    <a:pt x="1459" y="89"/>
                  </a:lnTo>
                  <a:lnTo>
                    <a:pt x="1459" y="87"/>
                  </a:lnTo>
                  <a:lnTo>
                    <a:pt x="1457" y="82"/>
                  </a:lnTo>
                  <a:lnTo>
                    <a:pt x="1455" y="76"/>
                  </a:lnTo>
                  <a:lnTo>
                    <a:pt x="1451" y="70"/>
                  </a:lnTo>
                  <a:lnTo>
                    <a:pt x="1449" y="66"/>
                  </a:lnTo>
                  <a:lnTo>
                    <a:pt x="1446" y="61"/>
                  </a:lnTo>
                  <a:lnTo>
                    <a:pt x="1444" y="57"/>
                  </a:lnTo>
                  <a:lnTo>
                    <a:pt x="1440" y="53"/>
                  </a:lnTo>
                  <a:lnTo>
                    <a:pt x="1436" y="49"/>
                  </a:lnTo>
                  <a:lnTo>
                    <a:pt x="1432" y="45"/>
                  </a:lnTo>
                  <a:lnTo>
                    <a:pt x="1428" y="42"/>
                  </a:lnTo>
                  <a:lnTo>
                    <a:pt x="1425" y="40"/>
                  </a:lnTo>
                  <a:lnTo>
                    <a:pt x="1421" y="36"/>
                  </a:lnTo>
                  <a:lnTo>
                    <a:pt x="1417" y="34"/>
                  </a:lnTo>
                  <a:lnTo>
                    <a:pt x="1413" y="32"/>
                  </a:lnTo>
                  <a:lnTo>
                    <a:pt x="1409" y="30"/>
                  </a:lnTo>
                  <a:lnTo>
                    <a:pt x="1406" y="28"/>
                  </a:lnTo>
                  <a:lnTo>
                    <a:pt x="1404" y="28"/>
                  </a:lnTo>
                  <a:lnTo>
                    <a:pt x="1400" y="26"/>
                  </a:lnTo>
                  <a:lnTo>
                    <a:pt x="1396" y="25"/>
                  </a:lnTo>
                  <a:lnTo>
                    <a:pt x="1392" y="25"/>
                  </a:lnTo>
                  <a:lnTo>
                    <a:pt x="1389" y="23"/>
                  </a:lnTo>
                  <a:lnTo>
                    <a:pt x="1385" y="23"/>
                  </a:lnTo>
                  <a:lnTo>
                    <a:pt x="1379" y="23"/>
                  </a:lnTo>
                  <a:lnTo>
                    <a:pt x="1373" y="23"/>
                  </a:lnTo>
                  <a:lnTo>
                    <a:pt x="1370" y="23"/>
                  </a:lnTo>
                  <a:lnTo>
                    <a:pt x="1366" y="23"/>
                  </a:lnTo>
                  <a:lnTo>
                    <a:pt x="1364" y="23"/>
                  </a:lnTo>
                  <a:lnTo>
                    <a:pt x="473" y="0"/>
                  </a:lnTo>
                  <a:lnTo>
                    <a:pt x="7" y="83"/>
                  </a:lnTo>
                  <a:close/>
                </a:path>
              </a:pathLst>
            </a:custGeom>
            <a:solidFill>
              <a:srgbClr val="E6BA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76" name="Freeform 706"/>
            <p:cNvSpPr>
              <a:spLocks/>
            </p:cNvSpPr>
            <p:nvPr/>
          </p:nvSpPr>
          <p:spPr bwMode="auto">
            <a:xfrm>
              <a:off x="2642" y="2472"/>
              <a:ext cx="421" cy="38"/>
            </a:xfrm>
            <a:custGeom>
              <a:avLst/>
              <a:gdLst>
                <a:gd name="T0" fmla="*/ 3 w 844"/>
                <a:gd name="T1" fmla="*/ 1 h 76"/>
                <a:gd name="T2" fmla="*/ 3 w 844"/>
                <a:gd name="T3" fmla="*/ 1 h 76"/>
                <a:gd name="T4" fmla="*/ 3 w 844"/>
                <a:gd name="T5" fmla="*/ 1 h 76"/>
                <a:gd name="T6" fmla="*/ 2 w 844"/>
                <a:gd name="T7" fmla="*/ 1 h 76"/>
                <a:gd name="T8" fmla="*/ 2 w 844"/>
                <a:gd name="T9" fmla="*/ 1 h 76"/>
                <a:gd name="T10" fmla="*/ 2 w 844"/>
                <a:gd name="T11" fmla="*/ 1 h 76"/>
                <a:gd name="T12" fmla="*/ 2 w 844"/>
                <a:gd name="T13" fmla="*/ 1 h 76"/>
                <a:gd name="T14" fmla="*/ 2 w 844"/>
                <a:gd name="T15" fmla="*/ 1 h 76"/>
                <a:gd name="T16" fmla="*/ 1 w 844"/>
                <a:gd name="T17" fmla="*/ 1 h 76"/>
                <a:gd name="T18" fmla="*/ 1 w 844"/>
                <a:gd name="T19" fmla="*/ 1 h 76"/>
                <a:gd name="T20" fmla="*/ 1 w 844"/>
                <a:gd name="T21" fmla="*/ 1 h 76"/>
                <a:gd name="T22" fmla="*/ 0 w 844"/>
                <a:gd name="T23" fmla="*/ 1 h 76"/>
                <a:gd name="T24" fmla="*/ 0 w 844"/>
                <a:gd name="T25" fmla="*/ 1 h 76"/>
                <a:gd name="T26" fmla="*/ 0 w 844"/>
                <a:gd name="T27" fmla="*/ 1 h 76"/>
                <a:gd name="T28" fmla="*/ 0 w 844"/>
                <a:gd name="T29" fmla="*/ 1 h 76"/>
                <a:gd name="T30" fmla="*/ 0 w 844"/>
                <a:gd name="T31" fmla="*/ 1 h 76"/>
                <a:gd name="T32" fmla="*/ 0 w 844"/>
                <a:gd name="T33" fmla="*/ 1 h 76"/>
                <a:gd name="T34" fmla="*/ 0 w 844"/>
                <a:gd name="T35" fmla="*/ 1 h 76"/>
                <a:gd name="T36" fmla="*/ 0 w 844"/>
                <a:gd name="T37" fmla="*/ 1 h 76"/>
                <a:gd name="T38" fmla="*/ 0 w 844"/>
                <a:gd name="T39" fmla="*/ 1 h 76"/>
                <a:gd name="T40" fmla="*/ 0 w 844"/>
                <a:gd name="T41" fmla="*/ 1 h 76"/>
                <a:gd name="T42" fmla="*/ 0 w 844"/>
                <a:gd name="T43" fmla="*/ 1 h 76"/>
                <a:gd name="T44" fmla="*/ 0 w 844"/>
                <a:gd name="T45" fmla="*/ 1 h 76"/>
                <a:gd name="T46" fmla="*/ 1 w 844"/>
                <a:gd name="T47" fmla="*/ 1 h 76"/>
                <a:gd name="T48" fmla="*/ 1 w 844"/>
                <a:gd name="T49" fmla="*/ 1 h 76"/>
                <a:gd name="T50" fmla="*/ 1 w 844"/>
                <a:gd name="T51" fmla="*/ 1 h 76"/>
                <a:gd name="T52" fmla="*/ 1 w 844"/>
                <a:gd name="T53" fmla="*/ 1 h 76"/>
                <a:gd name="T54" fmla="*/ 1 w 844"/>
                <a:gd name="T55" fmla="*/ 1 h 76"/>
                <a:gd name="T56" fmla="*/ 2 w 844"/>
                <a:gd name="T57" fmla="*/ 1 h 76"/>
                <a:gd name="T58" fmla="*/ 2 w 844"/>
                <a:gd name="T59" fmla="*/ 1 h 76"/>
                <a:gd name="T60" fmla="*/ 2 w 844"/>
                <a:gd name="T61" fmla="*/ 0 h 76"/>
                <a:gd name="T62" fmla="*/ 2 w 844"/>
                <a:gd name="T63" fmla="*/ 0 h 76"/>
                <a:gd name="T64" fmla="*/ 2 w 844"/>
                <a:gd name="T65" fmla="*/ 1 h 76"/>
                <a:gd name="T66" fmla="*/ 2 w 844"/>
                <a:gd name="T67" fmla="*/ 1 h 76"/>
                <a:gd name="T68" fmla="*/ 3 w 844"/>
                <a:gd name="T69" fmla="*/ 1 h 76"/>
                <a:gd name="T70" fmla="*/ 3 w 844"/>
                <a:gd name="T71" fmla="*/ 1 h 76"/>
                <a:gd name="T72" fmla="*/ 3 w 844"/>
                <a:gd name="T73" fmla="*/ 1 h 7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844"/>
                <a:gd name="T112" fmla="*/ 0 h 76"/>
                <a:gd name="T113" fmla="*/ 844 w 844"/>
                <a:gd name="T114" fmla="*/ 76 h 7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844" h="76">
                  <a:moveTo>
                    <a:pt x="844" y="27"/>
                  </a:moveTo>
                  <a:lnTo>
                    <a:pt x="823" y="46"/>
                  </a:lnTo>
                  <a:lnTo>
                    <a:pt x="779" y="53"/>
                  </a:lnTo>
                  <a:lnTo>
                    <a:pt x="707" y="55"/>
                  </a:lnTo>
                  <a:lnTo>
                    <a:pt x="667" y="38"/>
                  </a:lnTo>
                  <a:lnTo>
                    <a:pt x="595" y="38"/>
                  </a:lnTo>
                  <a:lnTo>
                    <a:pt x="587" y="44"/>
                  </a:lnTo>
                  <a:lnTo>
                    <a:pt x="521" y="67"/>
                  </a:lnTo>
                  <a:lnTo>
                    <a:pt x="422" y="67"/>
                  </a:lnTo>
                  <a:lnTo>
                    <a:pt x="331" y="67"/>
                  </a:lnTo>
                  <a:lnTo>
                    <a:pt x="291" y="76"/>
                  </a:lnTo>
                  <a:lnTo>
                    <a:pt x="215" y="76"/>
                  </a:lnTo>
                  <a:lnTo>
                    <a:pt x="135" y="61"/>
                  </a:lnTo>
                  <a:lnTo>
                    <a:pt x="55" y="59"/>
                  </a:lnTo>
                  <a:lnTo>
                    <a:pt x="34" y="53"/>
                  </a:lnTo>
                  <a:lnTo>
                    <a:pt x="0" y="19"/>
                  </a:lnTo>
                  <a:lnTo>
                    <a:pt x="46" y="15"/>
                  </a:lnTo>
                  <a:lnTo>
                    <a:pt x="67" y="21"/>
                  </a:lnTo>
                  <a:lnTo>
                    <a:pt x="114" y="38"/>
                  </a:lnTo>
                  <a:lnTo>
                    <a:pt x="143" y="21"/>
                  </a:lnTo>
                  <a:lnTo>
                    <a:pt x="163" y="27"/>
                  </a:lnTo>
                  <a:lnTo>
                    <a:pt x="182" y="38"/>
                  </a:lnTo>
                  <a:lnTo>
                    <a:pt x="222" y="44"/>
                  </a:lnTo>
                  <a:lnTo>
                    <a:pt x="287" y="38"/>
                  </a:lnTo>
                  <a:lnTo>
                    <a:pt x="302" y="31"/>
                  </a:lnTo>
                  <a:lnTo>
                    <a:pt x="336" y="15"/>
                  </a:lnTo>
                  <a:lnTo>
                    <a:pt x="412" y="10"/>
                  </a:lnTo>
                  <a:lnTo>
                    <a:pt x="492" y="12"/>
                  </a:lnTo>
                  <a:lnTo>
                    <a:pt x="555" y="12"/>
                  </a:lnTo>
                  <a:lnTo>
                    <a:pt x="561" y="4"/>
                  </a:lnTo>
                  <a:lnTo>
                    <a:pt x="644" y="0"/>
                  </a:lnTo>
                  <a:lnTo>
                    <a:pt x="695" y="0"/>
                  </a:lnTo>
                  <a:lnTo>
                    <a:pt x="707" y="4"/>
                  </a:lnTo>
                  <a:lnTo>
                    <a:pt x="741" y="27"/>
                  </a:lnTo>
                  <a:lnTo>
                    <a:pt x="813" y="19"/>
                  </a:lnTo>
                  <a:lnTo>
                    <a:pt x="844" y="27"/>
                  </a:lnTo>
                  <a:close/>
                </a:path>
              </a:pathLst>
            </a:custGeom>
            <a:solidFill>
              <a:srgbClr val="EDCF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77" name="Freeform 707"/>
            <p:cNvSpPr>
              <a:spLocks/>
            </p:cNvSpPr>
            <p:nvPr/>
          </p:nvSpPr>
          <p:spPr bwMode="auto">
            <a:xfrm>
              <a:off x="3097" y="2409"/>
              <a:ext cx="162" cy="80"/>
            </a:xfrm>
            <a:custGeom>
              <a:avLst/>
              <a:gdLst>
                <a:gd name="T0" fmla="*/ 0 w 325"/>
                <a:gd name="T1" fmla="*/ 1 h 159"/>
                <a:gd name="T2" fmla="*/ 0 w 325"/>
                <a:gd name="T3" fmla="*/ 1 h 159"/>
                <a:gd name="T4" fmla="*/ 0 w 325"/>
                <a:gd name="T5" fmla="*/ 1 h 159"/>
                <a:gd name="T6" fmla="*/ 0 w 325"/>
                <a:gd name="T7" fmla="*/ 1 h 159"/>
                <a:gd name="T8" fmla="*/ 0 w 325"/>
                <a:gd name="T9" fmla="*/ 1 h 159"/>
                <a:gd name="T10" fmla="*/ 0 w 325"/>
                <a:gd name="T11" fmla="*/ 1 h 159"/>
                <a:gd name="T12" fmla="*/ 0 w 325"/>
                <a:gd name="T13" fmla="*/ 1 h 159"/>
                <a:gd name="T14" fmla="*/ 0 w 325"/>
                <a:gd name="T15" fmla="*/ 1 h 159"/>
                <a:gd name="T16" fmla="*/ 0 w 325"/>
                <a:gd name="T17" fmla="*/ 1 h 159"/>
                <a:gd name="T18" fmla="*/ 1 w 325"/>
                <a:gd name="T19" fmla="*/ 1 h 159"/>
                <a:gd name="T20" fmla="*/ 1 w 325"/>
                <a:gd name="T21" fmla="*/ 0 h 159"/>
                <a:gd name="T22" fmla="*/ 1 w 325"/>
                <a:gd name="T23" fmla="*/ 0 h 159"/>
                <a:gd name="T24" fmla="*/ 1 w 325"/>
                <a:gd name="T25" fmla="*/ 1 h 159"/>
                <a:gd name="T26" fmla="*/ 0 w 325"/>
                <a:gd name="T27" fmla="*/ 1 h 159"/>
                <a:gd name="T28" fmla="*/ 0 w 325"/>
                <a:gd name="T29" fmla="*/ 1 h 159"/>
                <a:gd name="T30" fmla="*/ 0 w 325"/>
                <a:gd name="T31" fmla="*/ 1 h 159"/>
                <a:gd name="T32" fmla="*/ 0 w 325"/>
                <a:gd name="T33" fmla="*/ 1 h 159"/>
                <a:gd name="T34" fmla="*/ 0 w 325"/>
                <a:gd name="T35" fmla="*/ 1 h 159"/>
                <a:gd name="T36" fmla="*/ 0 w 325"/>
                <a:gd name="T37" fmla="*/ 1 h 159"/>
                <a:gd name="T38" fmla="*/ 0 w 325"/>
                <a:gd name="T39" fmla="*/ 1 h 15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25"/>
                <a:gd name="T61" fmla="*/ 0 h 159"/>
                <a:gd name="T62" fmla="*/ 325 w 325"/>
                <a:gd name="T63" fmla="*/ 159 h 15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25" h="159">
                  <a:moveTo>
                    <a:pt x="27" y="87"/>
                  </a:moveTo>
                  <a:lnTo>
                    <a:pt x="0" y="133"/>
                  </a:lnTo>
                  <a:lnTo>
                    <a:pt x="10" y="159"/>
                  </a:lnTo>
                  <a:lnTo>
                    <a:pt x="74" y="152"/>
                  </a:lnTo>
                  <a:lnTo>
                    <a:pt x="50" y="123"/>
                  </a:lnTo>
                  <a:lnTo>
                    <a:pt x="80" y="112"/>
                  </a:lnTo>
                  <a:lnTo>
                    <a:pt x="141" y="110"/>
                  </a:lnTo>
                  <a:lnTo>
                    <a:pt x="177" y="121"/>
                  </a:lnTo>
                  <a:lnTo>
                    <a:pt x="249" y="99"/>
                  </a:lnTo>
                  <a:lnTo>
                    <a:pt x="283" y="61"/>
                  </a:lnTo>
                  <a:lnTo>
                    <a:pt x="325" y="0"/>
                  </a:lnTo>
                  <a:lnTo>
                    <a:pt x="287" y="0"/>
                  </a:lnTo>
                  <a:lnTo>
                    <a:pt x="262" y="11"/>
                  </a:lnTo>
                  <a:lnTo>
                    <a:pt x="238" y="21"/>
                  </a:lnTo>
                  <a:lnTo>
                    <a:pt x="171" y="19"/>
                  </a:lnTo>
                  <a:lnTo>
                    <a:pt x="103" y="68"/>
                  </a:lnTo>
                  <a:lnTo>
                    <a:pt x="91" y="11"/>
                  </a:lnTo>
                  <a:lnTo>
                    <a:pt x="40" y="64"/>
                  </a:lnTo>
                  <a:lnTo>
                    <a:pt x="27" y="87"/>
                  </a:lnTo>
                  <a:close/>
                </a:path>
              </a:pathLst>
            </a:custGeom>
            <a:solidFill>
              <a:srgbClr val="EDCF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78" name="Freeform 708"/>
            <p:cNvSpPr>
              <a:spLocks/>
            </p:cNvSpPr>
            <p:nvPr/>
          </p:nvSpPr>
          <p:spPr bwMode="auto">
            <a:xfrm>
              <a:off x="2552" y="2430"/>
              <a:ext cx="83" cy="63"/>
            </a:xfrm>
            <a:custGeom>
              <a:avLst/>
              <a:gdLst>
                <a:gd name="T0" fmla="*/ 1 w 166"/>
                <a:gd name="T1" fmla="*/ 0 h 127"/>
                <a:gd name="T2" fmla="*/ 1 w 166"/>
                <a:gd name="T3" fmla="*/ 0 h 127"/>
                <a:gd name="T4" fmla="*/ 1 w 166"/>
                <a:gd name="T5" fmla="*/ 0 h 127"/>
                <a:gd name="T6" fmla="*/ 0 w 166"/>
                <a:gd name="T7" fmla="*/ 0 h 127"/>
                <a:gd name="T8" fmla="*/ 1 w 166"/>
                <a:gd name="T9" fmla="*/ 0 h 127"/>
                <a:gd name="T10" fmla="*/ 1 w 166"/>
                <a:gd name="T11" fmla="*/ 0 h 127"/>
                <a:gd name="T12" fmla="*/ 1 w 166"/>
                <a:gd name="T13" fmla="*/ 0 h 127"/>
                <a:gd name="T14" fmla="*/ 1 w 166"/>
                <a:gd name="T15" fmla="*/ 0 h 127"/>
                <a:gd name="T16" fmla="*/ 1 w 166"/>
                <a:gd name="T17" fmla="*/ 0 h 127"/>
                <a:gd name="T18" fmla="*/ 1 w 166"/>
                <a:gd name="T19" fmla="*/ 0 h 127"/>
                <a:gd name="T20" fmla="*/ 1 w 166"/>
                <a:gd name="T21" fmla="*/ 0 h 127"/>
                <a:gd name="T22" fmla="*/ 1 w 166"/>
                <a:gd name="T23" fmla="*/ 0 h 127"/>
                <a:gd name="T24" fmla="*/ 1 w 166"/>
                <a:gd name="T25" fmla="*/ 0 h 127"/>
                <a:gd name="T26" fmla="*/ 1 w 166"/>
                <a:gd name="T27" fmla="*/ 0 h 12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66"/>
                <a:gd name="T43" fmla="*/ 0 h 127"/>
                <a:gd name="T44" fmla="*/ 166 w 166"/>
                <a:gd name="T45" fmla="*/ 127 h 12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66" h="127">
                  <a:moveTo>
                    <a:pt x="126" y="104"/>
                  </a:moveTo>
                  <a:lnTo>
                    <a:pt x="94" y="98"/>
                  </a:lnTo>
                  <a:lnTo>
                    <a:pt x="14" y="53"/>
                  </a:lnTo>
                  <a:lnTo>
                    <a:pt x="0" y="19"/>
                  </a:lnTo>
                  <a:lnTo>
                    <a:pt x="12" y="0"/>
                  </a:lnTo>
                  <a:lnTo>
                    <a:pt x="59" y="24"/>
                  </a:lnTo>
                  <a:lnTo>
                    <a:pt x="116" y="34"/>
                  </a:lnTo>
                  <a:lnTo>
                    <a:pt x="145" y="34"/>
                  </a:lnTo>
                  <a:lnTo>
                    <a:pt x="149" y="59"/>
                  </a:lnTo>
                  <a:lnTo>
                    <a:pt x="162" y="87"/>
                  </a:lnTo>
                  <a:lnTo>
                    <a:pt x="166" y="125"/>
                  </a:lnTo>
                  <a:lnTo>
                    <a:pt x="145" y="127"/>
                  </a:lnTo>
                  <a:lnTo>
                    <a:pt x="126" y="104"/>
                  </a:lnTo>
                  <a:close/>
                </a:path>
              </a:pathLst>
            </a:custGeom>
            <a:solidFill>
              <a:srgbClr val="EDCF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1291" name="Group 741"/>
          <p:cNvGrpSpPr>
            <a:grpSpLocks/>
          </p:cNvGrpSpPr>
          <p:nvPr/>
        </p:nvGrpSpPr>
        <p:grpSpPr bwMode="auto">
          <a:xfrm>
            <a:off x="7427913" y="3889375"/>
            <a:ext cx="514350" cy="198438"/>
            <a:chOff x="4441" y="1124"/>
            <a:chExt cx="264" cy="102"/>
          </a:xfrm>
        </p:grpSpPr>
        <p:sp>
          <p:nvSpPr>
            <p:cNvPr id="11371" name="Freeform 742"/>
            <p:cNvSpPr>
              <a:spLocks/>
            </p:cNvSpPr>
            <p:nvPr/>
          </p:nvSpPr>
          <p:spPr bwMode="auto">
            <a:xfrm>
              <a:off x="4454" y="1124"/>
              <a:ext cx="251" cy="60"/>
            </a:xfrm>
            <a:custGeom>
              <a:avLst/>
              <a:gdLst>
                <a:gd name="T0" fmla="*/ 0 w 1583"/>
                <a:gd name="T1" fmla="*/ 0 h 384"/>
                <a:gd name="T2" fmla="*/ 0 w 1583"/>
                <a:gd name="T3" fmla="*/ 0 h 384"/>
                <a:gd name="T4" fmla="*/ 0 w 1583"/>
                <a:gd name="T5" fmla="*/ 0 h 384"/>
                <a:gd name="T6" fmla="*/ 0 w 1583"/>
                <a:gd name="T7" fmla="*/ 0 h 384"/>
                <a:gd name="T8" fmla="*/ 0 w 1583"/>
                <a:gd name="T9" fmla="*/ 0 h 384"/>
                <a:gd name="T10" fmla="*/ 0 w 1583"/>
                <a:gd name="T11" fmla="*/ 0 h 384"/>
                <a:gd name="T12" fmla="*/ 0 60000 65536"/>
                <a:gd name="T13" fmla="*/ 0 60000 65536"/>
                <a:gd name="T14" fmla="*/ 0 60000 65536"/>
                <a:gd name="T15" fmla="*/ 0 60000 65536"/>
                <a:gd name="T16" fmla="*/ 0 60000 65536"/>
                <a:gd name="T17" fmla="*/ 0 60000 65536"/>
                <a:gd name="T18" fmla="*/ 0 w 1583"/>
                <a:gd name="T19" fmla="*/ 0 h 384"/>
                <a:gd name="T20" fmla="*/ 1583 w 1583"/>
                <a:gd name="T21" fmla="*/ 384 h 384"/>
              </a:gdLst>
              <a:ahLst/>
              <a:cxnLst>
                <a:cxn ang="T12">
                  <a:pos x="T0" y="T1"/>
                </a:cxn>
                <a:cxn ang="T13">
                  <a:pos x="T2" y="T3"/>
                </a:cxn>
                <a:cxn ang="T14">
                  <a:pos x="T4" y="T5"/>
                </a:cxn>
                <a:cxn ang="T15">
                  <a:pos x="T6" y="T7"/>
                </a:cxn>
                <a:cxn ang="T16">
                  <a:pos x="T8" y="T9"/>
                </a:cxn>
                <a:cxn ang="T17">
                  <a:pos x="T10" y="T11"/>
                </a:cxn>
              </a:cxnLst>
              <a:rect l="T18" t="T19" r="T20" b="T21"/>
              <a:pathLst>
                <a:path w="1583" h="384">
                  <a:moveTo>
                    <a:pt x="0" y="124"/>
                  </a:moveTo>
                  <a:lnTo>
                    <a:pt x="504" y="0"/>
                  </a:lnTo>
                  <a:lnTo>
                    <a:pt x="1583" y="32"/>
                  </a:lnTo>
                  <a:lnTo>
                    <a:pt x="1182" y="384"/>
                  </a:lnTo>
                  <a:lnTo>
                    <a:pt x="0" y="124"/>
                  </a:lnTo>
                  <a:close/>
                </a:path>
              </a:pathLst>
            </a:custGeom>
            <a:solidFill>
              <a:srgbClr val="FFE8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72" name="Freeform 743"/>
            <p:cNvSpPr>
              <a:spLocks/>
            </p:cNvSpPr>
            <p:nvPr/>
          </p:nvSpPr>
          <p:spPr bwMode="auto">
            <a:xfrm>
              <a:off x="4632" y="1129"/>
              <a:ext cx="73" cy="97"/>
            </a:xfrm>
            <a:custGeom>
              <a:avLst/>
              <a:gdLst>
                <a:gd name="T0" fmla="*/ 0 w 454"/>
                <a:gd name="T1" fmla="*/ 0 h 614"/>
                <a:gd name="T2" fmla="*/ 0 w 454"/>
                <a:gd name="T3" fmla="*/ 0 h 614"/>
                <a:gd name="T4" fmla="*/ 0 w 454"/>
                <a:gd name="T5" fmla="*/ 0 h 614"/>
                <a:gd name="T6" fmla="*/ 0 w 454"/>
                <a:gd name="T7" fmla="*/ 0 h 614"/>
                <a:gd name="T8" fmla="*/ 0 w 454"/>
                <a:gd name="T9" fmla="*/ 0 h 614"/>
                <a:gd name="T10" fmla="*/ 0 w 454"/>
                <a:gd name="T11" fmla="*/ 0 h 614"/>
                <a:gd name="T12" fmla="*/ 0 60000 65536"/>
                <a:gd name="T13" fmla="*/ 0 60000 65536"/>
                <a:gd name="T14" fmla="*/ 0 60000 65536"/>
                <a:gd name="T15" fmla="*/ 0 60000 65536"/>
                <a:gd name="T16" fmla="*/ 0 60000 65536"/>
                <a:gd name="T17" fmla="*/ 0 60000 65536"/>
                <a:gd name="T18" fmla="*/ 0 w 454"/>
                <a:gd name="T19" fmla="*/ 0 h 614"/>
                <a:gd name="T20" fmla="*/ 454 w 454"/>
                <a:gd name="T21" fmla="*/ 614 h 614"/>
              </a:gdLst>
              <a:ahLst/>
              <a:cxnLst>
                <a:cxn ang="T12">
                  <a:pos x="T0" y="T1"/>
                </a:cxn>
                <a:cxn ang="T13">
                  <a:pos x="T2" y="T3"/>
                </a:cxn>
                <a:cxn ang="T14">
                  <a:pos x="T4" y="T5"/>
                </a:cxn>
                <a:cxn ang="T15">
                  <a:pos x="T6" y="T7"/>
                </a:cxn>
                <a:cxn ang="T16">
                  <a:pos x="T8" y="T9"/>
                </a:cxn>
                <a:cxn ang="T17">
                  <a:pos x="T10" y="T11"/>
                </a:cxn>
              </a:cxnLst>
              <a:rect l="T18" t="T19" r="T20" b="T21"/>
              <a:pathLst>
                <a:path w="454" h="614">
                  <a:moveTo>
                    <a:pt x="0" y="614"/>
                  </a:moveTo>
                  <a:lnTo>
                    <a:pt x="9" y="158"/>
                  </a:lnTo>
                  <a:lnTo>
                    <a:pt x="454" y="0"/>
                  </a:lnTo>
                  <a:lnTo>
                    <a:pt x="437" y="435"/>
                  </a:lnTo>
                  <a:lnTo>
                    <a:pt x="0" y="614"/>
                  </a:lnTo>
                  <a:close/>
                </a:path>
              </a:pathLst>
            </a:custGeom>
            <a:solidFill>
              <a:srgbClr val="FFD9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73" name="Freeform 744"/>
            <p:cNvSpPr>
              <a:spLocks/>
            </p:cNvSpPr>
            <p:nvPr/>
          </p:nvSpPr>
          <p:spPr bwMode="auto">
            <a:xfrm>
              <a:off x="4454" y="1143"/>
              <a:ext cx="180" cy="83"/>
            </a:xfrm>
            <a:custGeom>
              <a:avLst/>
              <a:gdLst>
                <a:gd name="T0" fmla="*/ 0 w 1138"/>
                <a:gd name="T1" fmla="*/ 0 h 522"/>
                <a:gd name="T2" fmla="*/ 0 w 1138"/>
                <a:gd name="T3" fmla="*/ 0 h 522"/>
                <a:gd name="T4" fmla="*/ 0 w 1138"/>
                <a:gd name="T5" fmla="*/ 0 h 522"/>
                <a:gd name="T6" fmla="*/ 0 w 1138"/>
                <a:gd name="T7" fmla="*/ 0 h 522"/>
                <a:gd name="T8" fmla="*/ 0 w 1138"/>
                <a:gd name="T9" fmla="*/ 0 h 522"/>
                <a:gd name="T10" fmla="*/ 0 w 1138"/>
                <a:gd name="T11" fmla="*/ 0 h 522"/>
                <a:gd name="T12" fmla="*/ 0 60000 65536"/>
                <a:gd name="T13" fmla="*/ 0 60000 65536"/>
                <a:gd name="T14" fmla="*/ 0 60000 65536"/>
                <a:gd name="T15" fmla="*/ 0 60000 65536"/>
                <a:gd name="T16" fmla="*/ 0 60000 65536"/>
                <a:gd name="T17" fmla="*/ 0 60000 65536"/>
                <a:gd name="T18" fmla="*/ 0 w 1138"/>
                <a:gd name="T19" fmla="*/ 0 h 522"/>
                <a:gd name="T20" fmla="*/ 1138 w 1138"/>
                <a:gd name="T21" fmla="*/ 522 h 522"/>
              </a:gdLst>
              <a:ahLst/>
              <a:cxnLst>
                <a:cxn ang="T12">
                  <a:pos x="T0" y="T1"/>
                </a:cxn>
                <a:cxn ang="T13">
                  <a:pos x="T2" y="T3"/>
                </a:cxn>
                <a:cxn ang="T14">
                  <a:pos x="T4" y="T5"/>
                </a:cxn>
                <a:cxn ang="T15">
                  <a:pos x="T6" y="T7"/>
                </a:cxn>
                <a:cxn ang="T16">
                  <a:pos x="T8" y="T9"/>
                </a:cxn>
                <a:cxn ang="T17">
                  <a:pos x="T10" y="T11"/>
                </a:cxn>
              </a:cxnLst>
              <a:rect l="T18" t="T19" r="T20" b="T21"/>
              <a:pathLst>
                <a:path w="1138" h="522">
                  <a:moveTo>
                    <a:pt x="1138" y="66"/>
                  </a:moveTo>
                  <a:lnTo>
                    <a:pt x="0" y="0"/>
                  </a:lnTo>
                  <a:lnTo>
                    <a:pt x="8" y="425"/>
                  </a:lnTo>
                  <a:lnTo>
                    <a:pt x="1129" y="522"/>
                  </a:lnTo>
                  <a:lnTo>
                    <a:pt x="1138" y="66"/>
                  </a:lnTo>
                  <a:close/>
                </a:path>
              </a:pathLst>
            </a:custGeom>
            <a:solidFill>
              <a:srgbClr val="FFC9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74" name="Freeform 745"/>
            <p:cNvSpPr>
              <a:spLocks/>
            </p:cNvSpPr>
            <p:nvPr/>
          </p:nvSpPr>
          <p:spPr bwMode="auto">
            <a:xfrm>
              <a:off x="4441" y="1199"/>
              <a:ext cx="191" cy="27"/>
            </a:xfrm>
            <a:custGeom>
              <a:avLst/>
              <a:gdLst>
                <a:gd name="T0" fmla="*/ 0 w 1207"/>
                <a:gd name="T1" fmla="*/ 0 h 165"/>
                <a:gd name="T2" fmla="*/ 0 w 1207"/>
                <a:gd name="T3" fmla="*/ 0 h 165"/>
                <a:gd name="T4" fmla="*/ 0 w 1207"/>
                <a:gd name="T5" fmla="*/ 0 h 165"/>
                <a:gd name="T6" fmla="*/ 0 w 1207"/>
                <a:gd name="T7" fmla="*/ 0 h 165"/>
                <a:gd name="T8" fmla="*/ 0 w 1207"/>
                <a:gd name="T9" fmla="*/ 0 h 165"/>
                <a:gd name="T10" fmla="*/ 0 w 1207"/>
                <a:gd name="T11" fmla="*/ 0 h 165"/>
                <a:gd name="T12" fmla="*/ 0 60000 65536"/>
                <a:gd name="T13" fmla="*/ 0 60000 65536"/>
                <a:gd name="T14" fmla="*/ 0 60000 65536"/>
                <a:gd name="T15" fmla="*/ 0 60000 65536"/>
                <a:gd name="T16" fmla="*/ 0 60000 65536"/>
                <a:gd name="T17" fmla="*/ 0 60000 65536"/>
                <a:gd name="T18" fmla="*/ 0 w 1207"/>
                <a:gd name="T19" fmla="*/ 0 h 165"/>
                <a:gd name="T20" fmla="*/ 1207 w 1207"/>
                <a:gd name="T21" fmla="*/ 165 h 165"/>
              </a:gdLst>
              <a:ahLst/>
              <a:cxnLst>
                <a:cxn ang="T12">
                  <a:pos x="T0" y="T1"/>
                </a:cxn>
                <a:cxn ang="T13">
                  <a:pos x="T2" y="T3"/>
                </a:cxn>
                <a:cxn ang="T14">
                  <a:pos x="T4" y="T5"/>
                </a:cxn>
                <a:cxn ang="T15">
                  <a:pos x="T6" y="T7"/>
                </a:cxn>
                <a:cxn ang="T16">
                  <a:pos x="T8" y="T9"/>
                </a:cxn>
                <a:cxn ang="T17">
                  <a:pos x="T10" y="T11"/>
                </a:cxn>
              </a:cxnLst>
              <a:rect l="T18" t="T19" r="T20" b="T21"/>
              <a:pathLst>
                <a:path w="1207" h="165">
                  <a:moveTo>
                    <a:pt x="1207" y="165"/>
                  </a:moveTo>
                  <a:lnTo>
                    <a:pt x="0" y="102"/>
                  </a:lnTo>
                  <a:lnTo>
                    <a:pt x="94" y="0"/>
                  </a:lnTo>
                  <a:lnTo>
                    <a:pt x="88" y="72"/>
                  </a:lnTo>
                  <a:lnTo>
                    <a:pt x="1207" y="165"/>
                  </a:lnTo>
                  <a:close/>
                </a:path>
              </a:pathLst>
            </a:custGeom>
            <a:solidFill>
              <a:srgbClr val="597A9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1292" name="Group 746"/>
          <p:cNvGrpSpPr>
            <a:grpSpLocks/>
          </p:cNvGrpSpPr>
          <p:nvPr/>
        </p:nvGrpSpPr>
        <p:grpSpPr bwMode="auto">
          <a:xfrm>
            <a:off x="7542213" y="4143375"/>
            <a:ext cx="234950" cy="434975"/>
            <a:chOff x="3583" y="1032"/>
            <a:chExt cx="100" cy="185"/>
          </a:xfrm>
        </p:grpSpPr>
        <p:sp>
          <p:nvSpPr>
            <p:cNvPr id="11351" name="Freeform 747"/>
            <p:cNvSpPr>
              <a:spLocks/>
            </p:cNvSpPr>
            <p:nvPr/>
          </p:nvSpPr>
          <p:spPr bwMode="auto">
            <a:xfrm>
              <a:off x="3637" y="1035"/>
              <a:ext cx="43" cy="37"/>
            </a:xfrm>
            <a:custGeom>
              <a:avLst/>
              <a:gdLst>
                <a:gd name="T0" fmla="*/ 0 w 266"/>
                <a:gd name="T1" fmla="*/ 0 h 230"/>
                <a:gd name="T2" fmla="*/ 0 w 266"/>
                <a:gd name="T3" fmla="*/ 0 h 230"/>
                <a:gd name="T4" fmla="*/ 0 w 266"/>
                <a:gd name="T5" fmla="*/ 0 h 230"/>
                <a:gd name="T6" fmla="*/ 0 w 266"/>
                <a:gd name="T7" fmla="*/ 0 h 230"/>
                <a:gd name="T8" fmla="*/ 0 w 266"/>
                <a:gd name="T9" fmla="*/ 0 h 230"/>
                <a:gd name="T10" fmla="*/ 0 w 266"/>
                <a:gd name="T11" fmla="*/ 0 h 230"/>
                <a:gd name="T12" fmla="*/ 0 w 266"/>
                <a:gd name="T13" fmla="*/ 0 h 230"/>
                <a:gd name="T14" fmla="*/ 0 w 266"/>
                <a:gd name="T15" fmla="*/ 0 h 230"/>
                <a:gd name="T16" fmla="*/ 0 w 266"/>
                <a:gd name="T17" fmla="*/ 0 h 230"/>
                <a:gd name="T18" fmla="*/ 0 w 266"/>
                <a:gd name="T19" fmla="*/ 0 h 2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6"/>
                <a:gd name="T31" fmla="*/ 0 h 230"/>
                <a:gd name="T32" fmla="*/ 266 w 266"/>
                <a:gd name="T33" fmla="*/ 230 h 23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6" h="230">
                  <a:moveTo>
                    <a:pt x="53" y="28"/>
                  </a:moveTo>
                  <a:lnTo>
                    <a:pt x="0" y="137"/>
                  </a:lnTo>
                  <a:lnTo>
                    <a:pt x="47" y="190"/>
                  </a:lnTo>
                  <a:lnTo>
                    <a:pt x="156" y="224"/>
                  </a:lnTo>
                  <a:lnTo>
                    <a:pt x="241" y="230"/>
                  </a:lnTo>
                  <a:lnTo>
                    <a:pt x="266" y="106"/>
                  </a:lnTo>
                  <a:lnTo>
                    <a:pt x="220" y="43"/>
                  </a:lnTo>
                  <a:lnTo>
                    <a:pt x="135" y="0"/>
                  </a:lnTo>
                  <a:lnTo>
                    <a:pt x="53" y="28"/>
                  </a:lnTo>
                  <a:close/>
                </a:path>
              </a:pathLst>
            </a:custGeom>
            <a:solidFill>
              <a:srgbClr val="FFFF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52" name="Freeform 748"/>
            <p:cNvSpPr>
              <a:spLocks/>
            </p:cNvSpPr>
            <p:nvPr/>
          </p:nvSpPr>
          <p:spPr bwMode="auto">
            <a:xfrm>
              <a:off x="3586" y="1062"/>
              <a:ext cx="92" cy="154"/>
            </a:xfrm>
            <a:custGeom>
              <a:avLst/>
              <a:gdLst>
                <a:gd name="T0" fmla="*/ 0 w 582"/>
                <a:gd name="T1" fmla="*/ 0 h 973"/>
                <a:gd name="T2" fmla="*/ 0 w 582"/>
                <a:gd name="T3" fmla="*/ 0 h 973"/>
                <a:gd name="T4" fmla="*/ 0 w 582"/>
                <a:gd name="T5" fmla="*/ 0 h 973"/>
                <a:gd name="T6" fmla="*/ 0 w 582"/>
                <a:gd name="T7" fmla="*/ 0 h 973"/>
                <a:gd name="T8" fmla="*/ 0 w 582"/>
                <a:gd name="T9" fmla="*/ 0 h 973"/>
                <a:gd name="T10" fmla="*/ 0 w 582"/>
                <a:gd name="T11" fmla="*/ 0 h 973"/>
                <a:gd name="T12" fmla="*/ 0 w 582"/>
                <a:gd name="T13" fmla="*/ 0 h 973"/>
                <a:gd name="T14" fmla="*/ 0 w 582"/>
                <a:gd name="T15" fmla="*/ 0 h 973"/>
                <a:gd name="T16" fmla="*/ 0 w 582"/>
                <a:gd name="T17" fmla="*/ 0 h 973"/>
                <a:gd name="T18" fmla="*/ 0 w 582"/>
                <a:gd name="T19" fmla="*/ 0 h 973"/>
                <a:gd name="T20" fmla="*/ 0 w 582"/>
                <a:gd name="T21" fmla="*/ 0 h 973"/>
                <a:gd name="T22" fmla="*/ 0 w 582"/>
                <a:gd name="T23" fmla="*/ 0 h 973"/>
                <a:gd name="T24" fmla="*/ 0 w 582"/>
                <a:gd name="T25" fmla="*/ 0 h 973"/>
                <a:gd name="T26" fmla="*/ 0 w 582"/>
                <a:gd name="T27" fmla="*/ 0 h 973"/>
                <a:gd name="T28" fmla="*/ 0 w 582"/>
                <a:gd name="T29" fmla="*/ 0 h 97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82"/>
                <a:gd name="T46" fmla="*/ 0 h 973"/>
                <a:gd name="T47" fmla="*/ 582 w 582"/>
                <a:gd name="T48" fmla="*/ 973 h 97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82" h="973">
                  <a:moveTo>
                    <a:pt x="333" y="0"/>
                  </a:moveTo>
                  <a:lnTo>
                    <a:pt x="116" y="268"/>
                  </a:lnTo>
                  <a:lnTo>
                    <a:pt x="19" y="462"/>
                  </a:lnTo>
                  <a:lnTo>
                    <a:pt x="0" y="610"/>
                  </a:lnTo>
                  <a:lnTo>
                    <a:pt x="40" y="876"/>
                  </a:lnTo>
                  <a:lnTo>
                    <a:pt x="146" y="926"/>
                  </a:lnTo>
                  <a:lnTo>
                    <a:pt x="352" y="973"/>
                  </a:lnTo>
                  <a:lnTo>
                    <a:pt x="469" y="831"/>
                  </a:lnTo>
                  <a:lnTo>
                    <a:pt x="559" y="663"/>
                  </a:lnTo>
                  <a:lnTo>
                    <a:pt x="582" y="549"/>
                  </a:lnTo>
                  <a:lnTo>
                    <a:pt x="561" y="251"/>
                  </a:lnTo>
                  <a:lnTo>
                    <a:pt x="553" y="63"/>
                  </a:lnTo>
                  <a:lnTo>
                    <a:pt x="422" y="44"/>
                  </a:lnTo>
                  <a:lnTo>
                    <a:pt x="333" y="0"/>
                  </a:lnTo>
                  <a:close/>
                </a:path>
              </a:pathLst>
            </a:custGeom>
            <a:solidFill>
              <a:srgbClr val="F791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53" name="Freeform 749"/>
            <p:cNvSpPr>
              <a:spLocks/>
            </p:cNvSpPr>
            <p:nvPr/>
          </p:nvSpPr>
          <p:spPr bwMode="auto">
            <a:xfrm>
              <a:off x="3637" y="1043"/>
              <a:ext cx="43" cy="28"/>
            </a:xfrm>
            <a:custGeom>
              <a:avLst/>
              <a:gdLst>
                <a:gd name="T0" fmla="*/ 0 w 268"/>
                <a:gd name="T1" fmla="*/ 0 h 171"/>
                <a:gd name="T2" fmla="*/ 0 w 268"/>
                <a:gd name="T3" fmla="*/ 0 h 171"/>
                <a:gd name="T4" fmla="*/ 0 w 268"/>
                <a:gd name="T5" fmla="*/ 0 h 171"/>
                <a:gd name="T6" fmla="*/ 0 w 268"/>
                <a:gd name="T7" fmla="*/ 0 h 171"/>
                <a:gd name="T8" fmla="*/ 0 w 268"/>
                <a:gd name="T9" fmla="*/ 0 h 171"/>
                <a:gd name="T10" fmla="*/ 0 w 268"/>
                <a:gd name="T11" fmla="*/ 0 h 171"/>
                <a:gd name="T12" fmla="*/ 0 w 268"/>
                <a:gd name="T13" fmla="*/ 0 h 171"/>
                <a:gd name="T14" fmla="*/ 0 w 268"/>
                <a:gd name="T15" fmla="*/ 0 h 171"/>
                <a:gd name="T16" fmla="*/ 0 w 268"/>
                <a:gd name="T17" fmla="*/ 0 h 171"/>
                <a:gd name="T18" fmla="*/ 0 w 268"/>
                <a:gd name="T19" fmla="*/ 0 h 17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8"/>
                <a:gd name="T31" fmla="*/ 0 h 171"/>
                <a:gd name="T32" fmla="*/ 268 w 268"/>
                <a:gd name="T33" fmla="*/ 171 h 17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8" h="171">
                  <a:moveTo>
                    <a:pt x="38" y="0"/>
                  </a:moveTo>
                  <a:lnTo>
                    <a:pt x="0" y="74"/>
                  </a:lnTo>
                  <a:lnTo>
                    <a:pt x="51" y="133"/>
                  </a:lnTo>
                  <a:lnTo>
                    <a:pt x="146" y="171"/>
                  </a:lnTo>
                  <a:lnTo>
                    <a:pt x="237" y="171"/>
                  </a:lnTo>
                  <a:lnTo>
                    <a:pt x="268" y="65"/>
                  </a:lnTo>
                  <a:lnTo>
                    <a:pt x="188" y="97"/>
                  </a:lnTo>
                  <a:lnTo>
                    <a:pt x="74" y="55"/>
                  </a:lnTo>
                  <a:lnTo>
                    <a:pt x="38" y="0"/>
                  </a:lnTo>
                  <a:close/>
                </a:path>
              </a:pathLst>
            </a:custGeom>
            <a:solidFill>
              <a:srgbClr val="FFCC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54" name="Freeform 750"/>
            <p:cNvSpPr>
              <a:spLocks/>
            </p:cNvSpPr>
            <p:nvPr/>
          </p:nvSpPr>
          <p:spPr bwMode="auto">
            <a:xfrm>
              <a:off x="3586" y="1129"/>
              <a:ext cx="62" cy="55"/>
            </a:xfrm>
            <a:custGeom>
              <a:avLst/>
              <a:gdLst>
                <a:gd name="T0" fmla="*/ 0 w 389"/>
                <a:gd name="T1" fmla="*/ 0 h 346"/>
                <a:gd name="T2" fmla="*/ 0 w 389"/>
                <a:gd name="T3" fmla="*/ 0 h 346"/>
                <a:gd name="T4" fmla="*/ 0 w 389"/>
                <a:gd name="T5" fmla="*/ 0 h 346"/>
                <a:gd name="T6" fmla="*/ 0 w 389"/>
                <a:gd name="T7" fmla="*/ 0 h 346"/>
                <a:gd name="T8" fmla="*/ 0 w 389"/>
                <a:gd name="T9" fmla="*/ 0 h 346"/>
                <a:gd name="T10" fmla="*/ 0 w 389"/>
                <a:gd name="T11" fmla="*/ 0 h 346"/>
                <a:gd name="T12" fmla="*/ 0 w 389"/>
                <a:gd name="T13" fmla="*/ 0 h 346"/>
                <a:gd name="T14" fmla="*/ 0 w 389"/>
                <a:gd name="T15" fmla="*/ 0 h 346"/>
                <a:gd name="T16" fmla="*/ 0 60000 65536"/>
                <a:gd name="T17" fmla="*/ 0 60000 65536"/>
                <a:gd name="T18" fmla="*/ 0 60000 65536"/>
                <a:gd name="T19" fmla="*/ 0 60000 65536"/>
                <a:gd name="T20" fmla="*/ 0 60000 65536"/>
                <a:gd name="T21" fmla="*/ 0 60000 65536"/>
                <a:gd name="T22" fmla="*/ 0 60000 65536"/>
                <a:gd name="T23" fmla="*/ 0 60000 65536"/>
                <a:gd name="T24" fmla="*/ 0 w 389"/>
                <a:gd name="T25" fmla="*/ 0 h 346"/>
                <a:gd name="T26" fmla="*/ 389 w 389"/>
                <a:gd name="T27" fmla="*/ 346 h 34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9" h="346">
                  <a:moveTo>
                    <a:pt x="17" y="0"/>
                  </a:moveTo>
                  <a:lnTo>
                    <a:pt x="157" y="65"/>
                  </a:lnTo>
                  <a:lnTo>
                    <a:pt x="389" y="146"/>
                  </a:lnTo>
                  <a:lnTo>
                    <a:pt x="298" y="346"/>
                  </a:lnTo>
                  <a:lnTo>
                    <a:pt x="165" y="319"/>
                  </a:lnTo>
                  <a:lnTo>
                    <a:pt x="0" y="232"/>
                  </a:lnTo>
                  <a:lnTo>
                    <a:pt x="17"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55" name="Freeform 751"/>
            <p:cNvSpPr>
              <a:spLocks/>
            </p:cNvSpPr>
            <p:nvPr/>
          </p:nvSpPr>
          <p:spPr bwMode="auto">
            <a:xfrm>
              <a:off x="3671" y="1069"/>
              <a:ext cx="10" cy="98"/>
            </a:xfrm>
            <a:custGeom>
              <a:avLst/>
              <a:gdLst>
                <a:gd name="T0" fmla="*/ 0 w 65"/>
                <a:gd name="T1" fmla="*/ 0 h 619"/>
                <a:gd name="T2" fmla="*/ 0 w 65"/>
                <a:gd name="T3" fmla="*/ 0 h 619"/>
                <a:gd name="T4" fmla="*/ 0 w 65"/>
                <a:gd name="T5" fmla="*/ 0 h 619"/>
                <a:gd name="T6" fmla="*/ 0 w 65"/>
                <a:gd name="T7" fmla="*/ 0 h 619"/>
                <a:gd name="T8" fmla="*/ 0 w 65"/>
                <a:gd name="T9" fmla="*/ 0 h 619"/>
                <a:gd name="T10" fmla="*/ 0 w 65"/>
                <a:gd name="T11" fmla="*/ 0 h 619"/>
                <a:gd name="T12" fmla="*/ 0 w 65"/>
                <a:gd name="T13" fmla="*/ 0 h 619"/>
                <a:gd name="T14" fmla="*/ 0 w 65"/>
                <a:gd name="T15" fmla="*/ 0 h 619"/>
                <a:gd name="T16" fmla="*/ 0 w 65"/>
                <a:gd name="T17" fmla="*/ 0 h 619"/>
                <a:gd name="T18" fmla="*/ 0 w 65"/>
                <a:gd name="T19" fmla="*/ 0 h 619"/>
                <a:gd name="T20" fmla="*/ 0 w 65"/>
                <a:gd name="T21" fmla="*/ 0 h 619"/>
                <a:gd name="T22" fmla="*/ 0 w 65"/>
                <a:gd name="T23" fmla="*/ 0 h 619"/>
                <a:gd name="T24" fmla="*/ 0 w 65"/>
                <a:gd name="T25" fmla="*/ 0 h 619"/>
                <a:gd name="T26" fmla="*/ 0 w 65"/>
                <a:gd name="T27" fmla="*/ 0 h 619"/>
                <a:gd name="T28" fmla="*/ 0 w 65"/>
                <a:gd name="T29" fmla="*/ 0 h 619"/>
                <a:gd name="T30" fmla="*/ 0 w 65"/>
                <a:gd name="T31" fmla="*/ 0 h 619"/>
                <a:gd name="T32" fmla="*/ 0 w 65"/>
                <a:gd name="T33" fmla="*/ 0 h 619"/>
                <a:gd name="T34" fmla="*/ 0 w 65"/>
                <a:gd name="T35" fmla="*/ 0 h 619"/>
                <a:gd name="T36" fmla="*/ 0 w 65"/>
                <a:gd name="T37" fmla="*/ 0 h 619"/>
                <a:gd name="T38" fmla="*/ 0 w 65"/>
                <a:gd name="T39" fmla="*/ 0 h 619"/>
                <a:gd name="T40" fmla="*/ 0 w 65"/>
                <a:gd name="T41" fmla="*/ 0 h 619"/>
                <a:gd name="T42" fmla="*/ 0 w 65"/>
                <a:gd name="T43" fmla="*/ 0 h 619"/>
                <a:gd name="T44" fmla="*/ 0 w 65"/>
                <a:gd name="T45" fmla="*/ 0 h 619"/>
                <a:gd name="T46" fmla="*/ 0 w 65"/>
                <a:gd name="T47" fmla="*/ 0 h 619"/>
                <a:gd name="T48" fmla="*/ 0 w 65"/>
                <a:gd name="T49" fmla="*/ 0 h 619"/>
                <a:gd name="T50" fmla="*/ 0 w 65"/>
                <a:gd name="T51" fmla="*/ 0 h 619"/>
                <a:gd name="T52" fmla="*/ 0 w 65"/>
                <a:gd name="T53" fmla="*/ 0 h 619"/>
                <a:gd name="T54" fmla="*/ 0 w 65"/>
                <a:gd name="T55" fmla="*/ 0 h 619"/>
                <a:gd name="T56" fmla="*/ 0 w 65"/>
                <a:gd name="T57" fmla="*/ 0 h 619"/>
                <a:gd name="T58" fmla="*/ 0 w 65"/>
                <a:gd name="T59" fmla="*/ 0 h 619"/>
                <a:gd name="T60" fmla="*/ 0 w 65"/>
                <a:gd name="T61" fmla="*/ 0 h 619"/>
                <a:gd name="T62" fmla="*/ 0 w 65"/>
                <a:gd name="T63" fmla="*/ 0 h 619"/>
                <a:gd name="T64" fmla="*/ 0 w 65"/>
                <a:gd name="T65" fmla="*/ 0 h 619"/>
                <a:gd name="T66" fmla="*/ 0 w 65"/>
                <a:gd name="T67" fmla="*/ 0 h 619"/>
                <a:gd name="T68" fmla="*/ 0 w 65"/>
                <a:gd name="T69" fmla="*/ 0 h 619"/>
                <a:gd name="T70" fmla="*/ 0 w 65"/>
                <a:gd name="T71" fmla="*/ 0 h 619"/>
                <a:gd name="T72" fmla="*/ 0 w 65"/>
                <a:gd name="T73" fmla="*/ 0 h 619"/>
                <a:gd name="T74" fmla="*/ 0 w 65"/>
                <a:gd name="T75" fmla="*/ 0 h 619"/>
                <a:gd name="T76" fmla="*/ 0 w 65"/>
                <a:gd name="T77" fmla="*/ 0 h 61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5"/>
                <a:gd name="T118" fmla="*/ 0 h 619"/>
                <a:gd name="T119" fmla="*/ 65 w 65"/>
                <a:gd name="T120" fmla="*/ 619 h 619"/>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5" h="619">
                  <a:moveTo>
                    <a:pt x="47" y="22"/>
                  </a:moveTo>
                  <a:lnTo>
                    <a:pt x="46" y="43"/>
                  </a:lnTo>
                  <a:lnTo>
                    <a:pt x="44" y="64"/>
                  </a:lnTo>
                  <a:lnTo>
                    <a:pt x="44" y="81"/>
                  </a:lnTo>
                  <a:lnTo>
                    <a:pt x="44" y="104"/>
                  </a:lnTo>
                  <a:lnTo>
                    <a:pt x="44" y="142"/>
                  </a:lnTo>
                  <a:lnTo>
                    <a:pt x="44" y="159"/>
                  </a:lnTo>
                  <a:lnTo>
                    <a:pt x="46" y="180"/>
                  </a:lnTo>
                  <a:lnTo>
                    <a:pt x="47" y="212"/>
                  </a:lnTo>
                  <a:lnTo>
                    <a:pt x="49" y="249"/>
                  </a:lnTo>
                  <a:lnTo>
                    <a:pt x="55" y="313"/>
                  </a:lnTo>
                  <a:lnTo>
                    <a:pt x="61" y="347"/>
                  </a:lnTo>
                  <a:lnTo>
                    <a:pt x="63" y="382"/>
                  </a:lnTo>
                  <a:lnTo>
                    <a:pt x="65" y="416"/>
                  </a:lnTo>
                  <a:lnTo>
                    <a:pt x="65" y="452"/>
                  </a:lnTo>
                  <a:lnTo>
                    <a:pt x="65" y="467"/>
                  </a:lnTo>
                  <a:lnTo>
                    <a:pt x="63" y="486"/>
                  </a:lnTo>
                  <a:lnTo>
                    <a:pt x="61" y="524"/>
                  </a:lnTo>
                  <a:lnTo>
                    <a:pt x="55" y="543"/>
                  </a:lnTo>
                  <a:lnTo>
                    <a:pt x="53" y="562"/>
                  </a:lnTo>
                  <a:lnTo>
                    <a:pt x="49" y="581"/>
                  </a:lnTo>
                  <a:lnTo>
                    <a:pt x="47" y="602"/>
                  </a:lnTo>
                  <a:lnTo>
                    <a:pt x="46" y="608"/>
                  </a:lnTo>
                  <a:lnTo>
                    <a:pt x="44" y="612"/>
                  </a:lnTo>
                  <a:lnTo>
                    <a:pt x="38" y="614"/>
                  </a:lnTo>
                  <a:lnTo>
                    <a:pt x="38" y="615"/>
                  </a:lnTo>
                  <a:lnTo>
                    <a:pt x="32" y="617"/>
                  </a:lnTo>
                  <a:lnTo>
                    <a:pt x="30" y="617"/>
                  </a:lnTo>
                  <a:lnTo>
                    <a:pt x="27" y="619"/>
                  </a:lnTo>
                  <a:lnTo>
                    <a:pt x="23" y="617"/>
                  </a:lnTo>
                  <a:lnTo>
                    <a:pt x="17" y="617"/>
                  </a:lnTo>
                  <a:lnTo>
                    <a:pt x="13" y="615"/>
                  </a:lnTo>
                  <a:lnTo>
                    <a:pt x="11" y="614"/>
                  </a:lnTo>
                  <a:lnTo>
                    <a:pt x="8" y="610"/>
                  </a:lnTo>
                  <a:lnTo>
                    <a:pt x="8" y="608"/>
                  </a:lnTo>
                  <a:lnTo>
                    <a:pt x="6" y="602"/>
                  </a:lnTo>
                  <a:lnTo>
                    <a:pt x="6" y="600"/>
                  </a:lnTo>
                  <a:lnTo>
                    <a:pt x="6" y="598"/>
                  </a:lnTo>
                  <a:lnTo>
                    <a:pt x="6" y="593"/>
                  </a:lnTo>
                  <a:lnTo>
                    <a:pt x="9" y="574"/>
                  </a:lnTo>
                  <a:lnTo>
                    <a:pt x="13" y="555"/>
                  </a:lnTo>
                  <a:lnTo>
                    <a:pt x="15" y="534"/>
                  </a:lnTo>
                  <a:lnTo>
                    <a:pt x="21" y="515"/>
                  </a:lnTo>
                  <a:lnTo>
                    <a:pt x="23" y="479"/>
                  </a:lnTo>
                  <a:lnTo>
                    <a:pt x="23" y="462"/>
                  </a:lnTo>
                  <a:lnTo>
                    <a:pt x="23" y="443"/>
                  </a:lnTo>
                  <a:lnTo>
                    <a:pt x="23" y="425"/>
                  </a:lnTo>
                  <a:lnTo>
                    <a:pt x="23" y="408"/>
                  </a:lnTo>
                  <a:lnTo>
                    <a:pt x="21" y="374"/>
                  </a:lnTo>
                  <a:lnTo>
                    <a:pt x="21" y="342"/>
                  </a:lnTo>
                  <a:lnTo>
                    <a:pt x="15" y="308"/>
                  </a:lnTo>
                  <a:lnTo>
                    <a:pt x="9" y="241"/>
                  </a:lnTo>
                  <a:lnTo>
                    <a:pt x="8" y="207"/>
                  </a:lnTo>
                  <a:lnTo>
                    <a:pt x="2" y="190"/>
                  </a:lnTo>
                  <a:lnTo>
                    <a:pt x="2" y="173"/>
                  </a:lnTo>
                  <a:lnTo>
                    <a:pt x="0" y="155"/>
                  </a:lnTo>
                  <a:lnTo>
                    <a:pt x="0" y="135"/>
                  </a:lnTo>
                  <a:lnTo>
                    <a:pt x="0" y="97"/>
                  </a:lnTo>
                  <a:lnTo>
                    <a:pt x="0" y="79"/>
                  </a:lnTo>
                  <a:lnTo>
                    <a:pt x="0" y="59"/>
                  </a:lnTo>
                  <a:lnTo>
                    <a:pt x="2" y="39"/>
                  </a:lnTo>
                  <a:lnTo>
                    <a:pt x="6" y="19"/>
                  </a:lnTo>
                  <a:lnTo>
                    <a:pt x="8" y="15"/>
                  </a:lnTo>
                  <a:lnTo>
                    <a:pt x="8" y="9"/>
                  </a:lnTo>
                  <a:lnTo>
                    <a:pt x="9" y="5"/>
                  </a:lnTo>
                  <a:lnTo>
                    <a:pt x="13" y="3"/>
                  </a:lnTo>
                  <a:lnTo>
                    <a:pt x="15" y="1"/>
                  </a:lnTo>
                  <a:lnTo>
                    <a:pt x="21" y="0"/>
                  </a:lnTo>
                  <a:lnTo>
                    <a:pt x="23" y="0"/>
                  </a:lnTo>
                  <a:lnTo>
                    <a:pt x="28" y="0"/>
                  </a:lnTo>
                  <a:lnTo>
                    <a:pt x="32" y="0"/>
                  </a:lnTo>
                  <a:lnTo>
                    <a:pt x="38" y="1"/>
                  </a:lnTo>
                  <a:lnTo>
                    <a:pt x="38" y="3"/>
                  </a:lnTo>
                  <a:lnTo>
                    <a:pt x="44" y="5"/>
                  </a:lnTo>
                  <a:lnTo>
                    <a:pt x="44" y="9"/>
                  </a:lnTo>
                  <a:lnTo>
                    <a:pt x="47" y="11"/>
                  </a:lnTo>
                  <a:lnTo>
                    <a:pt x="47" y="17"/>
                  </a:lnTo>
                  <a:lnTo>
                    <a:pt x="47"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56" name="Freeform 752"/>
            <p:cNvSpPr>
              <a:spLocks/>
            </p:cNvSpPr>
            <p:nvPr/>
          </p:nvSpPr>
          <p:spPr bwMode="auto">
            <a:xfrm>
              <a:off x="3638" y="1162"/>
              <a:ext cx="40" cy="55"/>
            </a:xfrm>
            <a:custGeom>
              <a:avLst/>
              <a:gdLst>
                <a:gd name="T0" fmla="*/ 0 w 252"/>
                <a:gd name="T1" fmla="*/ 0 h 352"/>
                <a:gd name="T2" fmla="*/ 0 w 252"/>
                <a:gd name="T3" fmla="*/ 0 h 352"/>
                <a:gd name="T4" fmla="*/ 0 w 252"/>
                <a:gd name="T5" fmla="*/ 0 h 352"/>
                <a:gd name="T6" fmla="*/ 0 w 252"/>
                <a:gd name="T7" fmla="*/ 0 h 352"/>
                <a:gd name="T8" fmla="*/ 0 w 252"/>
                <a:gd name="T9" fmla="*/ 0 h 352"/>
                <a:gd name="T10" fmla="*/ 0 w 252"/>
                <a:gd name="T11" fmla="*/ 0 h 352"/>
                <a:gd name="T12" fmla="*/ 0 w 252"/>
                <a:gd name="T13" fmla="*/ 0 h 352"/>
                <a:gd name="T14" fmla="*/ 0 w 252"/>
                <a:gd name="T15" fmla="*/ 0 h 352"/>
                <a:gd name="T16" fmla="*/ 0 w 252"/>
                <a:gd name="T17" fmla="*/ 0 h 352"/>
                <a:gd name="T18" fmla="*/ 0 w 252"/>
                <a:gd name="T19" fmla="*/ 0 h 352"/>
                <a:gd name="T20" fmla="*/ 0 w 252"/>
                <a:gd name="T21" fmla="*/ 0 h 352"/>
                <a:gd name="T22" fmla="*/ 0 w 252"/>
                <a:gd name="T23" fmla="*/ 0 h 352"/>
                <a:gd name="T24" fmla="*/ 0 w 252"/>
                <a:gd name="T25" fmla="*/ 0 h 352"/>
                <a:gd name="T26" fmla="*/ 0 w 252"/>
                <a:gd name="T27" fmla="*/ 0 h 352"/>
                <a:gd name="T28" fmla="*/ 0 w 252"/>
                <a:gd name="T29" fmla="*/ 0 h 352"/>
                <a:gd name="T30" fmla="*/ 0 w 252"/>
                <a:gd name="T31" fmla="*/ 0 h 352"/>
                <a:gd name="T32" fmla="*/ 0 w 252"/>
                <a:gd name="T33" fmla="*/ 0 h 352"/>
                <a:gd name="T34" fmla="*/ 0 w 252"/>
                <a:gd name="T35" fmla="*/ 0 h 352"/>
                <a:gd name="T36" fmla="*/ 0 w 252"/>
                <a:gd name="T37" fmla="*/ 0 h 352"/>
                <a:gd name="T38" fmla="*/ 0 w 252"/>
                <a:gd name="T39" fmla="*/ 0 h 352"/>
                <a:gd name="T40" fmla="*/ 0 w 252"/>
                <a:gd name="T41" fmla="*/ 0 h 352"/>
                <a:gd name="T42" fmla="*/ 0 w 252"/>
                <a:gd name="T43" fmla="*/ 0 h 352"/>
                <a:gd name="T44" fmla="*/ 0 w 252"/>
                <a:gd name="T45" fmla="*/ 0 h 352"/>
                <a:gd name="T46" fmla="*/ 0 w 252"/>
                <a:gd name="T47" fmla="*/ 0 h 352"/>
                <a:gd name="T48" fmla="*/ 0 w 252"/>
                <a:gd name="T49" fmla="*/ 0 h 352"/>
                <a:gd name="T50" fmla="*/ 0 w 252"/>
                <a:gd name="T51" fmla="*/ 0 h 352"/>
                <a:gd name="T52" fmla="*/ 0 w 252"/>
                <a:gd name="T53" fmla="*/ 0 h 352"/>
                <a:gd name="T54" fmla="*/ 0 w 252"/>
                <a:gd name="T55" fmla="*/ 0 h 352"/>
                <a:gd name="T56" fmla="*/ 0 w 252"/>
                <a:gd name="T57" fmla="*/ 0 h 352"/>
                <a:gd name="T58" fmla="*/ 0 w 252"/>
                <a:gd name="T59" fmla="*/ 0 h 352"/>
                <a:gd name="T60" fmla="*/ 0 w 252"/>
                <a:gd name="T61" fmla="*/ 0 h 352"/>
                <a:gd name="T62" fmla="*/ 0 w 252"/>
                <a:gd name="T63" fmla="*/ 0 h 352"/>
                <a:gd name="T64" fmla="*/ 0 w 252"/>
                <a:gd name="T65" fmla="*/ 0 h 352"/>
                <a:gd name="T66" fmla="*/ 0 w 252"/>
                <a:gd name="T67" fmla="*/ 0 h 352"/>
                <a:gd name="T68" fmla="*/ 0 w 252"/>
                <a:gd name="T69" fmla="*/ 0 h 352"/>
                <a:gd name="T70" fmla="*/ 0 w 252"/>
                <a:gd name="T71" fmla="*/ 0 h 352"/>
                <a:gd name="T72" fmla="*/ 0 w 252"/>
                <a:gd name="T73" fmla="*/ 0 h 352"/>
                <a:gd name="T74" fmla="*/ 0 w 252"/>
                <a:gd name="T75" fmla="*/ 0 h 352"/>
                <a:gd name="T76" fmla="*/ 0 w 252"/>
                <a:gd name="T77" fmla="*/ 0 h 352"/>
                <a:gd name="T78" fmla="*/ 0 w 252"/>
                <a:gd name="T79" fmla="*/ 0 h 352"/>
                <a:gd name="T80" fmla="*/ 0 w 252"/>
                <a:gd name="T81" fmla="*/ 0 h 352"/>
                <a:gd name="T82" fmla="*/ 0 w 252"/>
                <a:gd name="T83" fmla="*/ 0 h 352"/>
                <a:gd name="T84" fmla="*/ 0 w 252"/>
                <a:gd name="T85" fmla="*/ 0 h 352"/>
                <a:gd name="T86" fmla="*/ 0 w 252"/>
                <a:gd name="T87" fmla="*/ 0 h 352"/>
                <a:gd name="T88" fmla="*/ 0 w 252"/>
                <a:gd name="T89" fmla="*/ 0 h 352"/>
                <a:gd name="T90" fmla="*/ 0 w 252"/>
                <a:gd name="T91" fmla="*/ 0 h 352"/>
                <a:gd name="T92" fmla="*/ 0 w 252"/>
                <a:gd name="T93" fmla="*/ 0 h 352"/>
                <a:gd name="T94" fmla="*/ 0 w 252"/>
                <a:gd name="T95" fmla="*/ 0 h 352"/>
                <a:gd name="T96" fmla="*/ 0 w 252"/>
                <a:gd name="T97" fmla="*/ 0 h 352"/>
                <a:gd name="T98" fmla="*/ 0 w 252"/>
                <a:gd name="T99" fmla="*/ 0 h 352"/>
                <a:gd name="T100" fmla="*/ 0 w 252"/>
                <a:gd name="T101" fmla="*/ 0 h 352"/>
                <a:gd name="T102" fmla="*/ 0 w 252"/>
                <a:gd name="T103" fmla="*/ 0 h 352"/>
                <a:gd name="T104" fmla="*/ 0 w 252"/>
                <a:gd name="T105" fmla="*/ 0 h 352"/>
                <a:gd name="T106" fmla="*/ 0 w 252"/>
                <a:gd name="T107" fmla="*/ 0 h 352"/>
                <a:gd name="T108" fmla="*/ 0 w 252"/>
                <a:gd name="T109" fmla="*/ 0 h 352"/>
                <a:gd name="T110" fmla="*/ 0 w 252"/>
                <a:gd name="T111" fmla="*/ 0 h 352"/>
                <a:gd name="T112" fmla="*/ 0 w 252"/>
                <a:gd name="T113" fmla="*/ 0 h 352"/>
                <a:gd name="T114" fmla="*/ 0 w 252"/>
                <a:gd name="T115" fmla="*/ 0 h 352"/>
                <a:gd name="T116" fmla="*/ 0 w 252"/>
                <a:gd name="T117" fmla="*/ 0 h 35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52"/>
                <a:gd name="T178" fmla="*/ 0 h 352"/>
                <a:gd name="T179" fmla="*/ 252 w 252"/>
                <a:gd name="T180" fmla="*/ 352 h 35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52" h="352">
                  <a:moveTo>
                    <a:pt x="249" y="32"/>
                  </a:moveTo>
                  <a:lnTo>
                    <a:pt x="201" y="120"/>
                  </a:lnTo>
                  <a:lnTo>
                    <a:pt x="180" y="162"/>
                  </a:lnTo>
                  <a:lnTo>
                    <a:pt x="157" y="198"/>
                  </a:lnTo>
                  <a:lnTo>
                    <a:pt x="146" y="217"/>
                  </a:lnTo>
                  <a:lnTo>
                    <a:pt x="133" y="234"/>
                  </a:lnTo>
                  <a:lnTo>
                    <a:pt x="119" y="251"/>
                  </a:lnTo>
                  <a:lnTo>
                    <a:pt x="104" y="272"/>
                  </a:lnTo>
                  <a:lnTo>
                    <a:pt x="89" y="287"/>
                  </a:lnTo>
                  <a:lnTo>
                    <a:pt x="72" y="306"/>
                  </a:lnTo>
                  <a:lnTo>
                    <a:pt x="57" y="327"/>
                  </a:lnTo>
                  <a:lnTo>
                    <a:pt x="38" y="346"/>
                  </a:lnTo>
                  <a:lnTo>
                    <a:pt x="34" y="348"/>
                  </a:lnTo>
                  <a:lnTo>
                    <a:pt x="30" y="350"/>
                  </a:lnTo>
                  <a:lnTo>
                    <a:pt x="26" y="352"/>
                  </a:lnTo>
                  <a:lnTo>
                    <a:pt x="22" y="352"/>
                  </a:lnTo>
                  <a:lnTo>
                    <a:pt x="17" y="352"/>
                  </a:lnTo>
                  <a:lnTo>
                    <a:pt x="13" y="350"/>
                  </a:lnTo>
                  <a:lnTo>
                    <a:pt x="11" y="348"/>
                  </a:lnTo>
                  <a:lnTo>
                    <a:pt x="7" y="346"/>
                  </a:lnTo>
                  <a:lnTo>
                    <a:pt x="3" y="342"/>
                  </a:lnTo>
                  <a:lnTo>
                    <a:pt x="1" y="340"/>
                  </a:lnTo>
                  <a:lnTo>
                    <a:pt x="1" y="335"/>
                  </a:lnTo>
                  <a:lnTo>
                    <a:pt x="0" y="331"/>
                  </a:lnTo>
                  <a:lnTo>
                    <a:pt x="0" y="327"/>
                  </a:lnTo>
                  <a:lnTo>
                    <a:pt x="1" y="325"/>
                  </a:lnTo>
                  <a:lnTo>
                    <a:pt x="3" y="319"/>
                  </a:lnTo>
                  <a:lnTo>
                    <a:pt x="7" y="318"/>
                  </a:lnTo>
                  <a:lnTo>
                    <a:pt x="7" y="316"/>
                  </a:lnTo>
                  <a:lnTo>
                    <a:pt x="26" y="297"/>
                  </a:lnTo>
                  <a:lnTo>
                    <a:pt x="43" y="278"/>
                  </a:lnTo>
                  <a:lnTo>
                    <a:pt x="57" y="261"/>
                  </a:lnTo>
                  <a:lnTo>
                    <a:pt x="72" y="243"/>
                  </a:lnTo>
                  <a:lnTo>
                    <a:pt x="85" y="226"/>
                  </a:lnTo>
                  <a:lnTo>
                    <a:pt x="98" y="209"/>
                  </a:lnTo>
                  <a:lnTo>
                    <a:pt x="112" y="188"/>
                  </a:lnTo>
                  <a:lnTo>
                    <a:pt x="123" y="171"/>
                  </a:lnTo>
                  <a:lnTo>
                    <a:pt x="133" y="156"/>
                  </a:lnTo>
                  <a:lnTo>
                    <a:pt x="142" y="135"/>
                  </a:lnTo>
                  <a:lnTo>
                    <a:pt x="165" y="99"/>
                  </a:lnTo>
                  <a:lnTo>
                    <a:pt x="188" y="55"/>
                  </a:lnTo>
                  <a:lnTo>
                    <a:pt x="213" y="11"/>
                  </a:lnTo>
                  <a:lnTo>
                    <a:pt x="214" y="8"/>
                  </a:lnTo>
                  <a:lnTo>
                    <a:pt x="218" y="6"/>
                  </a:lnTo>
                  <a:lnTo>
                    <a:pt x="220" y="2"/>
                  </a:lnTo>
                  <a:lnTo>
                    <a:pt x="226" y="0"/>
                  </a:lnTo>
                  <a:lnTo>
                    <a:pt x="232" y="0"/>
                  </a:lnTo>
                  <a:lnTo>
                    <a:pt x="233" y="0"/>
                  </a:lnTo>
                  <a:lnTo>
                    <a:pt x="237" y="2"/>
                  </a:lnTo>
                  <a:lnTo>
                    <a:pt x="243" y="2"/>
                  </a:lnTo>
                  <a:lnTo>
                    <a:pt x="243" y="6"/>
                  </a:lnTo>
                  <a:lnTo>
                    <a:pt x="249" y="10"/>
                  </a:lnTo>
                  <a:lnTo>
                    <a:pt x="249" y="11"/>
                  </a:lnTo>
                  <a:lnTo>
                    <a:pt x="252" y="15"/>
                  </a:lnTo>
                  <a:lnTo>
                    <a:pt x="252" y="19"/>
                  </a:lnTo>
                  <a:lnTo>
                    <a:pt x="252" y="25"/>
                  </a:lnTo>
                  <a:lnTo>
                    <a:pt x="252" y="29"/>
                  </a:lnTo>
                  <a:lnTo>
                    <a:pt x="249"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57" name="Freeform 753"/>
            <p:cNvSpPr>
              <a:spLocks/>
            </p:cNvSpPr>
            <p:nvPr/>
          </p:nvSpPr>
          <p:spPr bwMode="auto">
            <a:xfrm>
              <a:off x="3637" y="1058"/>
              <a:ext cx="38" cy="17"/>
            </a:xfrm>
            <a:custGeom>
              <a:avLst/>
              <a:gdLst>
                <a:gd name="T0" fmla="*/ 0 w 236"/>
                <a:gd name="T1" fmla="*/ 0 h 109"/>
                <a:gd name="T2" fmla="*/ 0 w 236"/>
                <a:gd name="T3" fmla="*/ 0 h 109"/>
                <a:gd name="T4" fmla="*/ 0 w 236"/>
                <a:gd name="T5" fmla="*/ 0 h 109"/>
                <a:gd name="T6" fmla="*/ 0 w 236"/>
                <a:gd name="T7" fmla="*/ 0 h 109"/>
                <a:gd name="T8" fmla="*/ 0 w 236"/>
                <a:gd name="T9" fmla="*/ 0 h 109"/>
                <a:gd name="T10" fmla="*/ 0 w 236"/>
                <a:gd name="T11" fmla="*/ 0 h 109"/>
                <a:gd name="T12" fmla="*/ 0 w 236"/>
                <a:gd name="T13" fmla="*/ 0 h 109"/>
                <a:gd name="T14" fmla="*/ 0 w 236"/>
                <a:gd name="T15" fmla="*/ 0 h 109"/>
                <a:gd name="T16" fmla="*/ 0 w 236"/>
                <a:gd name="T17" fmla="*/ 0 h 109"/>
                <a:gd name="T18" fmla="*/ 0 w 236"/>
                <a:gd name="T19" fmla="*/ 0 h 109"/>
                <a:gd name="T20" fmla="*/ 0 w 236"/>
                <a:gd name="T21" fmla="*/ 0 h 109"/>
                <a:gd name="T22" fmla="*/ 0 w 236"/>
                <a:gd name="T23" fmla="*/ 0 h 109"/>
                <a:gd name="T24" fmla="*/ 0 w 236"/>
                <a:gd name="T25" fmla="*/ 0 h 109"/>
                <a:gd name="T26" fmla="*/ 0 w 236"/>
                <a:gd name="T27" fmla="*/ 0 h 109"/>
                <a:gd name="T28" fmla="*/ 0 w 236"/>
                <a:gd name="T29" fmla="*/ 0 h 109"/>
                <a:gd name="T30" fmla="*/ 0 w 236"/>
                <a:gd name="T31" fmla="*/ 0 h 109"/>
                <a:gd name="T32" fmla="*/ 0 w 236"/>
                <a:gd name="T33" fmla="*/ 0 h 109"/>
                <a:gd name="T34" fmla="*/ 0 w 236"/>
                <a:gd name="T35" fmla="*/ 0 h 109"/>
                <a:gd name="T36" fmla="*/ 0 w 236"/>
                <a:gd name="T37" fmla="*/ 0 h 109"/>
                <a:gd name="T38" fmla="*/ 0 w 236"/>
                <a:gd name="T39" fmla="*/ 0 h 109"/>
                <a:gd name="T40" fmla="*/ 0 w 236"/>
                <a:gd name="T41" fmla="*/ 0 h 109"/>
                <a:gd name="T42" fmla="*/ 0 w 236"/>
                <a:gd name="T43" fmla="*/ 0 h 109"/>
                <a:gd name="T44" fmla="*/ 0 w 236"/>
                <a:gd name="T45" fmla="*/ 0 h 109"/>
                <a:gd name="T46" fmla="*/ 0 w 236"/>
                <a:gd name="T47" fmla="*/ 0 h 109"/>
                <a:gd name="T48" fmla="*/ 0 w 236"/>
                <a:gd name="T49" fmla="*/ 0 h 109"/>
                <a:gd name="T50" fmla="*/ 0 w 236"/>
                <a:gd name="T51" fmla="*/ 0 h 109"/>
                <a:gd name="T52" fmla="*/ 0 w 236"/>
                <a:gd name="T53" fmla="*/ 0 h 109"/>
                <a:gd name="T54" fmla="*/ 0 w 236"/>
                <a:gd name="T55" fmla="*/ 0 h 109"/>
                <a:gd name="T56" fmla="*/ 0 w 236"/>
                <a:gd name="T57" fmla="*/ 0 h 109"/>
                <a:gd name="T58" fmla="*/ 0 w 236"/>
                <a:gd name="T59" fmla="*/ 0 h 109"/>
                <a:gd name="T60" fmla="*/ 0 w 236"/>
                <a:gd name="T61" fmla="*/ 0 h 109"/>
                <a:gd name="T62" fmla="*/ 0 w 236"/>
                <a:gd name="T63" fmla="*/ 0 h 10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36"/>
                <a:gd name="T97" fmla="*/ 0 h 109"/>
                <a:gd name="T98" fmla="*/ 236 w 236"/>
                <a:gd name="T99" fmla="*/ 109 h 10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36" h="109">
                  <a:moveTo>
                    <a:pt x="36" y="10"/>
                  </a:moveTo>
                  <a:lnTo>
                    <a:pt x="47" y="18"/>
                  </a:lnTo>
                  <a:lnTo>
                    <a:pt x="59" y="23"/>
                  </a:lnTo>
                  <a:lnTo>
                    <a:pt x="66" y="33"/>
                  </a:lnTo>
                  <a:lnTo>
                    <a:pt x="76" y="38"/>
                  </a:lnTo>
                  <a:lnTo>
                    <a:pt x="85" y="44"/>
                  </a:lnTo>
                  <a:lnTo>
                    <a:pt x="97" y="48"/>
                  </a:lnTo>
                  <a:lnTo>
                    <a:pt x="106" y="50"/>
                  </a:lnTo>
                  <a:lnTo>
                    <a:pt x="118" y="54"/>
                  </a:lnTo>
                  <a:lnTo>
                    <a:pt x="129" y="56"/>
                  </a:lnTo>
                  <a:lnTo>
                    <a:pt x="139" y="59"/>
                  </a:lnTo>
                  <a:lnTo>
                    <a:pt x="152" y="59"/>
                  </a:lnTo>
                  <a:lnTo>
                    <a:pt x="161" y="61"/>
                  </a:lnTo>
                  <a:lnTo>
                    <a:pt x="188" y="63"/>
                  </a:lnTo>
                  <a:lnTo>
                    <a:pt x="217" y="65"/>
                  </a:lnTo>
                  <a:lnTo>
                    <a:pt x="218" y="65"/>
                  </a:lnTo>
                  <a:lnTo>
                    <a:pt x="222" y="67"/>
                  </a:lnTo>
                  <a:lnTo>
                    <a:pt x="226" y="69"/>
                  </a:lnTo>
                  <a:lnTo>
                    <a:pt x="230" y="71"/>
                  </a:lnTo>
                  <a:lnTo>
                    <a:pt x="232" y="76"/>
                  </a:lnTo>
                  <a:lnTo>
                    <a:pt x="232" y="80"/>
                  </a:lnTo>
                  <a:lnTo>
                    <a:pt x="236" y="84"/>
                  </a:lnTo>
                  <a:lnTo>
                    <a:pt x="236" y="86"/>
                  </a:lnTo>
                  <a:lnTo>
                    <a:pt x="232" y="92"/>
                  </a:lnTo>
                  <a:lnTo>
                    <a:pt x="232" y="95"/>
                  </a:lnTo>
                  <a:lnTo>
                    <a:pt x="230" y="99"/>
                  </a:lnTo>
                  <a:lnTo>
                    <a:pt x="230" y="101"/>
                  </a:lnTo>
                  <a:lnTo>
                    <a:pt x="224" y="103"/>
                  </a:lnTo>
                  <a:lnTo>
                    <a:pt x="220" y="107"/>
                  </a:lnTo>
                  <a:lnTo>
                    <a:pt x="217" y="107"/>
                  </a:lnTo>
                  <a:lnTo>
                    <a:pt x="209" y="109"/>
                  </a:lnTo>
                  <a:lnTo>
                    <a:pt x="180" y="103"/>
                  </a:lnTo>
                  <a:lnTo>
                    <a:pt x="152" y="101"/>
                  </a:lnTo>
                  <a:lnTo>
                    <a:pt x="139" y="99"/>
                  </a:lnTo>
                  <a:lnTo>
                    <a:pt x="127" y="97"/>
                  </a:lnTo>
                  <a:lnTo>
                    <a:pt x="114" y="95"/>
                  </a:lnTo>
                  <a:lnTo>
                    <a:pt x="101" y="94"/>
                  </a:lnTo>
                  <a:lnTo>
                    <a:pt x="87" y="90"/>
                  </a:lnTo>
                  <a:lnTo>
                    <a:pt x="74" y="84"/>
                  </a:lnTo>
                  <a:lnTo>
                    <a:pt x="64" y="80"/>
                  </a:lnTo>
                  <a:lnTo>
                    <a:pt x="59" y="76"/>
                  </a:lnTo>
                  <a:lnTo>
                    <a:pt x="53" y="75"/>
                  </a:lnTo>
                  <a:lnTo>
                    <a:pt x="42" y="67"/>
                  </a:lnTo>
                  <a:lnTo>
                    <a:pt x="30" y="59"/>
                  </a:lnTo>
                  <a:lnTo>
                    <a:pt x="19" y="48"/>
                  </a:lnTo>
                  <a:lnTo>
                    <a:pt x="5" y="38"/>
                  </a:lnTo>
                  <a:lnTo>
                    <a:pt x="4" y="37"/>
                  </a:lnTo>
                  <a:lnTo>
                    <a:pt x="4" y="31"/>
                  </a:lnTo>
                  <a:lnTo>
                    <a:pt x="4" y="27"/>
                  </a:lnTo>
                  <a:lnTo>
                    <a:pt x="0" y="23"/>
                  </a:lnTo>
                  <a:lnTo>
                    <a:pt x="4" y="18"/>
                  </a:lnTo>
                  <a:lnTo>
                    <a:pt x="4" y="16"/>
                  </a:lnTo>
                  <a:lnTo>
                    <a:pt x="4" y="12"/>
                  </a:lnTo>
                  <a:lnTo>
                    <a:pt x="5" y="10"/>
                  </a:lnTo>
                  <a:lnTo>
                    <a:pt x="11" y="6"/>
                  </a:lnTo>
                  <a:lnTo>
                    <a:pt x="13" y="2"/>
                  </a:lnTo>
                  <a:lnTo>
                    <a:pt x="17" y="2"/>
                  </a:lnTo>
                  <a:lnTo>
                    <a:pt x="21" y="0"/>
                  </a:lnTo>
                  <a:lnTo>
                    <a:pt x="26" y="2"/>
                  </a:lnTo>
                  <a:lnTo>
                    <a:pt x="30" y="2"/>
                  </a:lnTo>
                  <a:lnTo>
                    <a:pt x="34" y="6"/>
                  </a:lnTo>
                  <a:lnTo>
                    <a:pt x="36" y="8"/>
                  </a:lnTo>
                  <a:lnTo>
                    <a:pt x="36"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58" name="Freeform 754"/>
            <p:cNvSpPr>
              <a:spLocks/>
            </p:cNvSpPr>
            <p:nvPr/>
          </p:nvSpPr>
          <p:spPr bwMode="auto">
            <a:xfrm>
              <a:off x="3671" y="1054"/>
              <a:ext cx="12" cy="19"/>
            </a:xfrm>
            <a:custGeom>
              <a:avLst/>
              <a:gdLst>
                <a:gd name="T0" fmla="*/ 0 w 74"/>
                <a:gd name="T1" fmla="*/ 0 h 116"/>
                <a:gd name="T2" fmla="*/ 0 w 74"/>
                <a:gd name="T3" fmla="*/ 0 h 116"/>
                <a:gd name="T4" fmla="*/ 0 w 74"/>
                <a:gd name="T5" fmla="*/ 0 h 116"/>
                <a:gd name="T6" fmla="*/ 0 w 74"/>
                <a:gd name="T7" fmla="*/ 0 h 116"/>
                <a:gd name="T8" fmla="*/ 0 w 74"/>
                <a:gd name="T9" fmla="*/ 0 h 116"/>
                <a:gd name="T10" fmla="*/ 0 w 74"/>
                <a:gd name="T11" fmla="*/ 0 h 116"/>
                <a:gd name="T12" fmla="*/ 0 w 74"/>
                <a:gd name="T13" fmla="*/ 0 h 116"/>
                <a:gd name="T14" fmla="*/ 0 w 74"/>
                <a:gd name="T15" fmla="*/ 0 h 116"/>
                <a:gd name="T16" fmla="*/ 0 w 74"/>
                <a:gd name="T17" fmla="*/ 0 h 116"/>
                <a:gd name="T18" fmla="*/ 0 w 74"/>
                <a:gd name="T19" fmla="*/ 0 h 116"/>
                <a:gd name="T20" fmla="*/ 0 w 74"/>
                <a:gd name="T21" fmla="*/ 0 h 116"/>
                <a:gd name="T22" fmla="*/ 0 w 74"/>
                <a:gd name="T23" fmla="*/ 0 h 116"/>
                <a:gd name="T24" fmla="*/ 0 w 74"/>
                <a:gd name="T25" fmla="*/ 0 h 116"/>
                <a:gd name="T26" fmla="*/ 0 w 74"/>
                <a:gd name="T27" fmla="*/ 0 h 116"/>
                <a:gd name="T28" fmla="*/ 0 w 74"/>
                <a:gd name="T29" fmla="*/ 0 h 116"/>
                <a:gd name="T30" fmla="*/ 0 w 74"/>
                <a:gd name="T31" fmla="*/ 0 h 116"/>
                <a:gd name="T32" fmla="*/ 0 w 74"/>
                <a:gd name="T33" fmla="*/ 0 h 116"/>
                <a:gd name="T34" fmla="*/ 0 w 74"/>
                <a:gd name="T35" fmla="*/ 0 h 116"/>
                <a:gd name="T36" fmla="*/ 0 w 74"/>
                <a:gd name="T37" fmla="*/ 0 h 116"/>
                <a:gd name="T38" fmla="*/ 0 w 74"/>
                <a:gd name="T39" fmla="*/ 0 h 116"/>
                <a:gd name="T40" fmla="*/ 0 w 74"/>
                <a:gd name="T41" fmla="*/ 0 h 116"/>
                <a:gd name="T42" fmla="*/ 0 w 74"/>
                <a:gd name="T43" fmla="*/ 0 h 116"/>
                <a:gd name="T44" fmla="*/ 0 w 74"/>
                <a:gd name="T45" fmla="*/ 0 h 116"/>
                <a:gd name="T46" fmla="*/ 0 w 74"/>
                <a:gd name="T47" fmla="*/ 0 h 116"/>
                <a:gd name="T48" fmla="*/ 0 w 74"/>
                <a:gd name="T49" fmla="*/ 0 h 116"/>
                <a:gd name="T50" fmla="*/ 0 w 74"/>
                <a:gd name="T51" fmla="*/ 0 h 116"/>
                <a:gd name="T52" fmla="*/ 0 w 74"/>
                <a:gd name="T53" fmla="*/ 0 h 116"/>
                <a:gd name="T54" fmla="*/ 0 w 74"/>
                <a:gd name="T55" fmla="*/ 0 h 116"/>
                <a:gd name="T56" fmla="*/ 0 w 74"/>
                <a:gd name="T57" fmla="*/ 0 h 116"/>
                <a:gd name="T58" fmla="*/ 0 w 74"/>
                <a:gd name="T59" fmla="*/ 0 h 116"/>
                <a:gd name="T60" fmla="*/ 0 w 74"/>
                <a:gd name="T61" fmla="*/ 0 h 116"/>
                <a:gd name="T62" fmla="*/ 0 w 74"/>
                <a:gd name="T63" fmla="*/ 0 h 116"/>
                <a:gd name="T64" fmla="*/ 0 w 74"/>
                <a:gd name="T65" fmla="*/ 0 h 116"/>
                <a:gd name="T66" fmla="*/ 0 w 74"/>
                <a:gd name="T67" fmla="*/ 0 h 116"/>
                <a:gd name="T68" fmla="*/ 0 w 74"/>
                <a:gd name="T69" fmla="*/ 0 h 116"/>
                <a:gd name="T70" fmla="*/ 0 w 74"/>
                <a:gd name="T71" fmla="*/ 0 h 116"/>
                <a:gd name="T72" fmla="*/ 0 w 74"/>
                <a:gd name="T73" fmla="*/ 0 h 116"/>
                <a:gd name="T74" fmla="*/ 0 w 74"/>
                <a:gd name="T75" fmla="*/ 0 h 116"/>
                <a:gd name="T76" fmla="*/ 0 w 74"/>
                <a:gd name="T77" fmla="*/ 0 h 116"/>
                <a:gd name="T78" fmla="*/ 0 w 74"/>
                <a:gd name="T79" fmla="*/ 0 h 116"/>
                <a:gd name="T80" fmla="*/ 0 w 74"/>
                <a:gd name="T81" fmla="*/ 0 h 116"/>
                <a:gd name="T82" fmla="*/ 0 w 74"/>
                <a:gd name="T83" fmla="*/ 0 h 116"/>
                <a:gd name="T84" fmla="*/ 0 w 74"/>
                <a:gd name="T85" fmla="*/ 0 h 116"/>
                <a:gd name="T86" fmla="*/ 0 w 74"/>
                <a:gd name="T87" fmla="*/ 0 h 116"/>
                <a:gd name="T88" fmla="*/ 0 w 74"/>
                <a:gd name="T89" fmla="*/ 0 h 116"/>
                <a:gd name="T90" fmla="*/ 0 w 74"/>
                <a:gd name="T91" fmla="*/ 0 h 116"/>
                <a:gd name="T92" fmla="*/ 0 w 74"/>
                <a:gd name="T93" fmla="*/ 0 h 116"/>
                <a:gd name="T94" fmla="*/ 0 w 74"/>
                <a:gd name="T95" fmla="*/ 0 h 116"/>
                <a:gd name="T96" fmla="*/ 0 w 74"/>
                <a:gd name="T97" fmla="*/ 0 h 116"/>
                <a:gd name="T98" fmla="*/ 0 w 74"/>
                <a:gd name="T99" fmla="*/ 0 h 11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74"/>
                <a:gd name="T151" fmla="*/ 0 h 116"/>
                <a:gd name="T152" fmla="*/ 74 w 74"/>
                <a:gd name="T153" fmla="*/ 116 h 11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74" h="116">
                  <a:moveTo>
                    <a:pt x="74" y="29"/>
                  </a:moveTo>
                  <a:lnTo>
                    <a:pt x="66" y="50"/>
                  </a:lnTo>
                  <a:lnTo>
                    <a:pt x="66" y="61"/>
                  </a:lnTo>
                  <a:lnTo>
                    <a:pt x="61" y="69"/>
                  </a:lnTo>
                  <a:lnTo>
                    <a:pt x="59" y="78"/>
                  </a:lnTo>
                  <a:lnTo>
                    <a:pt x="51" y="88"/>
                  </a:lnTo>
                  <a:lnTo>
                    <a:pt x="47" y="97"/>
                  </a:lnTo>
                  <a:lnTo>
                    <a:pt x="42" y="105"/>
                  </a:lnTo>
                  <a:lnTo>
                    <a:pt x="36" y="111"/>
                  </a:lnTo>
                  <a:lnTo>
                    <a:pt x="36" y="113"/>
                  </a:lnTo>
                  <a:lnTo>
                    <a:pt x="30" y="114"/>
                  </a:lnTo>
                  <a:lnTo>
                    <a:pt x="26" y="116"/>
                  </a:lnTo>
                  <a:lnTo>
                    <a:pt x="21" y="116"/>
                  </a:lnTo>
                  <a:lnTo>
                    <a:pt x="19" y="114"/>
                  </a:lnTo>
                  <a:lnTo>
                    <a:pt x="13" y="114"/>
                  </a:lnTo>
                  <a:lnTo>
                    <a:pt x="11" y="113"/>
                  </a:lnTo>
                  <a:lnTo>
                    <a:pt x="7" y="111"/>
                  </a:lnTo>
                  <a:lnTo>
                    <a:pt x="6" y="105"/>
                  </a:lnTo>
                  <a:lnTo>
                    <a:pt x="6" y="103"/>
                  </a:lnTo>
                  <a:lnTo>
                    <a:pt x="4" y="99"/>
                  </a:lnTo>
                  <a:lnTo>
                    <a:pt x="0" y="95"/>
                  </a:lnTo>
                  <a:lnTo>
                    <a:pt x="0" y="94"/>
                  </a:lnTo>
                  <a:lnTo>
                    <a:pt x="0" y="90"/>
                  </a:lnTo>
                  <a:lnTo>
                    <a:pt x="6" y="86"/>
                  </a:lnTo>
                  <a:lnTo>
                    <a:pt x="6" y="82"/>
                  </a:lnTo>
                  <a:lnTo>
                    <a:pt x="11" y="73"/>
                  </a:lnTo>
                  <a:lnTo>
                    <a:pt x="15" y="67"/>
                  </a:lnTo>
                  <a:lnTo>
                    <a:pt x="19" y="57"/>
                  </a:lnTo>
                  <a:lnTo>
                    <a:pt x="21" y="52"/>
                  </a:lnTo>
                  <a:lnTo>
                    <a:pt x="25" y="42"/>
                  </a:lnTo>
                  <a:lnTo>
                    <a:pt x="26" y="35"/>
                  </a:lnTo>
                  <a:lnTo>
                    <a:pt x="30" y="18"/>
                  </a:lnTo>
                  <a:lnTo>
                    <a:pt x="34" y="14"/>
                  </a:lnTo>
                  <a:lnTo>
                    <a:pt x="36" y="12"/>
                  </a:lnTo>
                  <a:lnTo>
                    <a:pt x="36" y="10"/>
                  </a:lnTo>
                  <a:lnTo>
                    <a:pt x="36" y="8"/>
                  </a:lnTo>
                  <a:lnTo>
                    <a:pt x="42" y="2"/>
                  </a:lnTo>
                  <a:lnTo>
                    <a:pt x="45" y="2"/>
                  </a:lnTo>
                  <a:lnTo>
                    <a:pt x="47" y="0"/>
                  </a:lnTo>
                  <a:lnTo>
                    <a:pt x="53" y="0"/>
                  </a:lnTo>
                  <a:lnTo>
                    <a:pt x="57" y="2"/>
                  </a:lnTo>
                  <a:lnTo>
                    <a:pt x="61" y="2"/>
                  </a:lnTo>
                  <a:lnTo>
                    <a:pt x="66" y="4"/>
                  </a:lnTo>
                  <a:lnTo>
                    <a:pt x="66" y="8"/>
                  </a:lnTo>
                  <a:lnTo>
                    <a:pt x="68" y="12"/>
                  </a:lnTo>
                  <a:lnTo>
                    <a:pt x="72" y="14"/>
                  </a:lnTo>
                  <a:lnTo>
                    <a:pt x="74" y="18"/>
                  </a:lnTo>
                  <a:lnTo>
                    <a:pt x="74" y="21"/>
                  </a:lnTo>
                  <a:lnTo>
                    <a:pt x="74"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59" name="Freeform 755"/>
            <p:cNvSpPr>
              <a:spLocks/>
            </p:cNvSpPr>
            <p:nvPr/>
          </p:nvSpPr>
          <p:spPr bwMode="auto">
            <a:xfrm>
              <a:off x="3635" y="1043"/>
              <a:ext cx="10" cy="21"/>
            </a:xfrm>
            <a:custGeom>
              <a:avLst/>
              <a:gdLst>
                <a:gd name="T0" fmla="*/ 0 w 62"/>
                <a:gd name="T1" fmla="*/ 0 h 133"/>
                <a:gd name="T2" fmla="*/ 0 w 62"/>
                <a:gd name="T3" fmla="*/ 0 h 133"/>
                <a:gd name="T4" fmla="*/ 0 w 62"/>
                <a:gd name="T5" fmla="*/ 0 h 133"/>
                <a:gd name="T6" fmla="*/ 0 w 62"/>
                <a:gd name="T7" fmla="*/ 0 h 133"/>
                <a:gd name="T8" fmla="*/ 0 w 62"/>
                <a:gd name="T9" fmla="*/ 0 h 133"/>
                <a:gd name="T10" fmla="*/ 0 w 62"/>
                <a:gd name="T11" fmla="*/ 0 h 133"/>
                <a:gd name="T12" fmla="*/ 0 w 62"/>
                <a:gd name="T13" fmla="*/ 0 h 133"/>
                <a:gd name="T14" fmla="*/ 0 w 62"/>
                <a:gd name="T15" fmla="*/ 0 h 133"/>
                <a:gd name="T16" fmla="*/ 0 w 62"/>
                <a:gd name="T17" fmla="*/ 0 h 133"/>
                <a:gd name="T18" fmla="*/ 0 w 62"/>
                <a:gd name="T19" fmla="*/ 0 h 133"/>
                <a:gd name="T20" fmla="*/ 0 w 62"/>
                <a:gd name="T21" fmla="*/ 0 h 133"/>
                <a:gd name="T22" fmla="*/ 0 w 62"/>
                <a:gd name="T23" fmla="*/ 0 h 133"/>
                <a:gd name="T24" fmla="*/ 0 w 62"/>
                <a:gd name="T25" fmla="*/ 0 h 133"/>
                <a:gd name="T26" fmla="*/ 0 w 62"/>
                <a:gd name="T27" fmla="*/ 0 h 133"/>
                <a:gd name="T28" fmla="*/ 0 w 62"/>
                <a:gd name="T29" fmla="*/ 0 h 133"/>
                <a:gd name="T30" fmla="*/ 0 w 62"/>
                <a:gd name="T31" fmla="*/ 0 h 133"/>
                <a:gd name="T32" fmla="*/ 0 w 62"/>
                <a:gd name="T33" fmla="*/ 0 h 133"/>
                <a:gd name="T34" fmla="*/ 0 w 62"/>
                <a:gd name="T35" fmla="*/ 0 h 133"/>
                <a:gd name="T36" fmla="*/ 0 w 62"/>
                <a:gd name="T37" fmla="*/ 0 h 133"/>
                <a:gd name="T38" fmla="*/ 0 w 62"/>
                <a:gd name="T39" fmla="*/ 0 h 133"/>
                <a:gd name="T40" fmla="*/ 0 w 62"/>
                <a:gd name="T41" fmla="*/ 0 h 133"/>
                <a:gd name="T42" fmla="*/ 0 w 62"/>
                <a:gd name="T43" fmla="*/ 0 h 133"/>
                <a:gd name="T44" fmla="*/ 0 w 62"/>
                <a:gd name="T45" fmla="*/ 0 h 133"/>
                <a:gd name="T46" fmla="*/ 0 w 62"/>
                <a:gd name="T47" fmla="*/ 0 h 133"/>
                <a:gd name="T48" fmla="*/ 0 w 62"/>
                <a:gd name="T49" fmla="*/ 0 h 133"/>
                <a:gd name="T50" fmla="*/ 0 w 62"/>
                <a:gd name="T51" fmla="*/ 0 h 133"/>
                <a:gd name="T52" fmla="*/ 0 w 62"/>
                <a:gd name="T53" fmla="*/ 0 h 133"/>
                <a:gd name="T54" fmla="*/ 0 w 62"/>
                <a:gd name="T55" fmla="*/ 0 h 133"/>
                <a:gd name="T56" fmla="*/ 0 w 62"/>
                <a:gd name="T57" fmla="*/ 0 h 133"/>
                <a:gd name="T58" fmla="*/ 0 w 62"/>
                <a:gd name="T59" fmla="*/ 0 h 133"/>
                <a:gd name="T60" fmla="*/ 0 w 62"/>
                <a:gd name="T61" fmla="*/ 0 h 133"/>
                <a:gd name="T62" fmla="*/ 0 w 62"/>
                <a:gd name="T63" fmla="*/ 0 h 13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2"/>
                <a:gd name="T97" fmla="*/ 0 h 133"/>
                <a:gd name="T98" fmla="*/ 62 w 62"/>
                <a:gd name="T99" fmla="*/ 133 h 13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2" h="133">
                  <a:moveTo>
                    <a:pt x="58" y="32"/>
                  </a:moveTo>
                  <a:lnTo>
                    <a:pt x="53" y="42"/>
                  </a:lnTo>
                  <a:lnTo>
                    <a:pt x="51" y="44"/>
                  </a:lnTo>
                  <a:lnTo>
                    <a:pt x="49" y="50"/>
                  </a:lnTo>
                  <a:lnTo>
                    <a:pt x="45" y="57"/>
                  </a:lnTo>
                  <a:lnTo>
                    <a:pt x="41" y="67"/>
                  </a:lnTo>
                  <a:lnTo>
                    <a:pt x="38" y="72"/>
                  </a:lnTo>
                  <a:lnTo>
                    <a:pt x="38" y="76"/>
                  </a:lnTo>
                  <a:lnTo>
                    <a:pt x="38" y="82"/>
                  </a:lnTo>
                  <a:lnTo>
                    <a:pt x="41" y="86"/>
                  </a:lnTo>
                  <a:lnTo>
                    <a:pt x="43" y="88"/>
                  </a:lnTo>
                  <a:lnTo>
                    <a:pt x="45" y="91"/>
                  </a:lnTo>
                  <a:lnTo>
                    <a:pt x="47" y="93"/>
                  </a:lnTo>
                  <a:lnTo>
                    <a:pt x="51" y="99"/>
                  </a:lnTo>
                  <a:lnTo>
                    <a:pt x="53" y="101"/>
                  </a:lnTo>
                  <a:lnTo>
                    <a:pt x="57" y="105"/>
                  </a:lnTo>
                  <a:lnTo>
                    <a:pt x="57" y="109"/>
                  </a:lnTo>
                  <a:lnTo>
                    <a:pt x="57" y="114"/>
                  </a:lnTo>
                  <a:lnTo>
                    <a:pt x="57" y="118"/>
                  </a:lnTo>
                  <a:lnTo>
                    <a:pt x="53" y="120"/>
                  </a:lnTo>
                  <a:lnTo>
                    <a:pt x="51" y="124"/>
                  </a:lnTo>
                  <a:lnTo>
                    <a:pt x="49" y="128"/>
                  </a:lnTo>
                  <a:lnTo>
                    <a:pt x="45" y="129"/>
                  </a:lnTo>
                  <a:lnTo>
                    <a:pt x="43" y="129"/>
                  </a:lnTo>
                  <a:lnTo>
                    <a:pt x="38" y="133"/>
                  </a:lnTo>
                  <a:lnTo>
                    <a:pt x="34" y="133"/>
                  </a:lnTo>
                  <a:lnTo>
                    <a:pt x="30" y="133"/>
                  </a:lnTo>
                  <a:lnTo>
                    <a:pt x="26" y="129"/>
                  </a:lnTo>
                  <a:lnTo>
                    <a:pt x="20" y="129"/>
                  </a:lnTo>
                  <a:lnTo>
                    <a:pt x="15" y="122"/>
                  </a:lnTo>
                  <a:lnTo>
                    <a:pt x="13" y="120"/>
                  </a:lnTo>
                  <a:lnTo>
                    <a:pt x="11" y="114"/>
                  </a:lnTo>
                  <a:lnTo>
                    <a:pt x="5" y="109"/>
                  </a:lnTo>
                  <a:lnTo>
                    <a:pt x="3" y="107"/>
                  </a:lnTo>
                  <a:lnTo>
                    <a:pt x="3" y="103"/>
                  </a:lnTo>
                  <a:lnTo>
                    <a:pt x="0" y="97"/>
                  </a:lnTo>
                  <a:lnTo>
                    <a:pt x="0" y="88"/>
                  </a:lnTo>
                  <a:lnTo>
                    <a:pt x="0" y="82"/>
                  </a:lnTo>
                  <a:lnTo>
                    <a:pt x="0" y="72"/>
                  </a:lnTo>
                  <a:lnTo>
                    <a:pt x="0" y="65"/>
                  </a:lnTo>
                  <a:lnTo>
                    <a:pt x="3" y="55"/>
                  </a:lnTo>
                  <a:lnTo>
                    <a:pt x="3" y="50"/>
                  </a:lnTo>
                  <a:lnTo>
                    <a:pt x="5" y="42"/>
                  </a:lnTo>
                  <a:lnTo>
                    <a:pt x="11" y="32"/>
                  </a:lnTo>
                  <a:lnTo>
                    <a:pt x="15" y="23"/>
                  </a:lnTo>
                  <a:lnTo>
                    <a:pt x="19" y="17"/>
                  </a:lnTo>
                  <a:lnTo>
                    <a:pt x="22" y="8"/>
                  </a:lnTo>
                  <a:lnTo>
                    <a:pt x="26" y="6"/>
                  </a:lnTo>
                  <a:lnTo>
                    <a:pt x="30" y="2"/>
                  </a:lnTo>
                  <a:lnTo>
                    <a:pt x="34" y="0"/>
                  </a:lnTo>
                  <a:lnTo>
                    <a:pt x="38" y="0"/>
                  </a:lnTo>
                  <a:lnTo>
                    <a:pt x="41" y="0"/>
                  </a:lnTo>
                  <a:lnTo>
                    <a:pt x="45" y="0"/>
                  </a:lnTo>
                  <a:lnTo>
                    <a:pt x="49" y="2"/>
                  </a:lnTo>
                  <a:lnTo>
                    <a:pt x="53" y="4"/>
                  </a:lnTo>
                  <a:lnTo>
                    <a:pt x="57" y="6"/>
                  </a:lnTo>
                  <a:lnTo>
                    <a:pt x="58" y="8"/>
                  </a:lnTo>
                  <a:lnTo>
                    <a:pt x="60" y="13"/>
                  </a:lnTo>
                  <a:lnTo>
                    <a:pt x="62" y="15"/>
                  </a:lnTo>
                  <a:lnTo>
                    <a:pt x="62" y="19"/>
                  </a:lnTo>
                  <a:lnTo>
                    <a:pt x="62" y="23"/>
                  </a:lnTo>
                  <a:lnTo>
                    <a:pt x="62" y="27"/>
                  </a:lnTo>
                  <a:lnTo>
                    <a:pt x="60" y="27"/>
                  </a:lnTo>
                  <a:lnTo>
                    <a:pt x="58"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60" name="Freeform 756"/>
            <p:cNvSpPr>
              <a:spLocks/>
            </p:cNvSpPr>
            <p:nvPr/>
          </p:nvSpPr>
          <p:spPr bwMode="auto">
            <a:xfrm>
              <a:off x="3642" y="1032"/>
              <a:ext cx="40" cy="29"/>
            </a:xfrm>
            <a:custGeom>
              <a:avLst/>
              <a:gdLst>
                <a:gd name="T0" fmla="*/ 0 w 257"/>
                <a:gd name="T1" fmla="*/ 0 h 184"/>
                <a:gd name="T2" fmla="*/ 0 w 257"/>
                <a:gd name="T3" fmla="*/ 0 h 184"/>
                <a:gd name="T4" fmla="*/ 0 w 257"/>
                <a:gd name="T5" fmla="*/ 0 h 184"/>
                <a:gd name="T6" fmla="*/ 0 w 257"/>
                <a:gd name="T7" fmla="*/ 0 h 184"/>
                <a:gd name="T8" fmla="*/ 0 w 257"/>
                <a:gd name="T9" fmla="*/ 0 h 184"/>
                <a:gd name="T10" fmla="*/ 0 w 257"/>
                <a:gd name="T11" fmla="*/ 0 h 184"/>
                <a:gd name="T12" fmla="*/ 0 w 257"/>
                <a:gd name="T13" fmla="*/ 0 h 184"/>
                <a:gd name="T14" fmla="*/ 0 w 257"/>
                <a:gd name="T15" fmla="*/ 0 h 184"/>
                <a:gd name="T16" fmla="*/ 0 w 257"/>
                <a:gd name="T17" fmla="*/ 0 h 184"/>
                <a:gd name="T18" fmla="*/ 0 w 257"/>
                <a:gd name="T19" fmla="*/ 0 h 184"/>
                <a:gd name="T20" fmla="*/ 0 w 257"/>
                <a:gd name="T21" fmla="*/ 0 h 184"/>
                <a:gd name="T22" fmla="*/ 0 w 257"/>
                <a:gd name="T23" fmla="*/ 0 h 184"/>
                <a:gd name="T24" fmla="*/ 0 w 257"/>
                <a:gd name="T25" fmla="*/ 0 h 184"/>
                <a:gd name="T26" fmla="*/ 0 w 257"/>
                <a:gd name="T27" fmla="*/ 0 h 184"/>
                <a:gd name="T28" fmla="*/ 0 w 257"/>
                <a:gd name="T29" fmla="*/ 0 h 184"/>
                <a:gd name="T30" fmla="*/ 0 w 257"/>
                <a:gd name="T31" fmla="*/ 0 h 184"/>
                <a:gd name="T32" fmla="*/ 0 w 257"/>
                <a:gd name="T33" fmla="*/ 0 h 184"/>
                <a:gd name="T34" fmla="*/ 0 w 257"/>
                <a:gd name="T35" fmla="*/ 0 h 184"/>
                <a:gd name="T36" fmla="*/ 0 w 257"/>
                <a:gd name="T37" fmla="*/ 0 h 184"/>
                <a:gd name="T38" fmla="*/ 0 w 257"/>
                <a:gd name="T39" fmla="*/ 0 h 184"/>
                <a:gd name="T40" fmla="*/ 0 w 257"/>
                <a:gd name="T41" fmla="*/ 0 h 184"/>
                <a:gd name="T42" fmla="*/ 0 w 257"/>
                <a:gd name="T43" fmla="*/ 0 h 184"/>
                <a:gd name="T44" fmla="*/ 0 w 257"/>
                <a:gd name="T45" fmla="*/ 0 h 184"/>
                <a:gd name="T46" fmla="*/ 0 w 257"/>
                <a:gd name="T47" fmla="*/ 0 h 184"/>
                <a:gd name="T48" fmla="*/ 0 w 257"/>
                <a:gd name="T49" fmla="*/ 0 h 184"/>
                <a:gd name="T50" fmla="*/ 0 w 257"/>
                <a:gd name="T51" fmla="*/ 0 h 184"/>
                <a:gd name="T52" fmla="*/ 0 w 257"/>
                <a:gd name="T53" fmla="*/ 0 h 184"/>
                <a:gd name="T54" fmla="*/ 0 w 257"/>
                <a:gd name="T55" fmla="*/ 0 h 184"/>
                <a:gd name="T56" fmla="*/ 0 w 257"/>
                <a:gd name="T57" fmla="*/ 0 h 184"/>
                <a:gd name="T58" fmla="*/ 0 w 257"/>
                <a:gd name="T59" fmla="*/ 0 h 184"/>
                <a:gd name="T60" fmla="*/ 0 w 257"/>
                <a:gd name="T61" fmla="*/ 0 h 184"/>
                <a:gd name="T62" fmla="*/ 0 w 257"/>
                <a:gd name="T63" fmla="*/ 0 h 184"/>
                <a:gd name="T64" fmla="*/ 0 w 257"/>
                <a:gd name="T65" fmla="*/ 0 h 184"/>
                <a:gd name="T66" fmla="*/ 0 w 257"/>
                <a:gd name="T67" fmla="*/ 0 h 184"/>
                <a:gd name="T68" fmla="*/ 0 w 257"/>
                <a:gd name="T69" fmla="*/ 0 h 184"/>
                <a:gd name="T70" fmla="*/ 0 w 257"/>
                <a:gd name="T71" fmla="*/ 0 h 184"/>
                <a:gd name="T72" fmla="*/ 0 w 257"/>
                <a:gd name="T73" fmla="*/ 0 h 184"/>
                <a:gd name="T74" fmla="*/ 0 w 257"/>
                <a:gd name="T75" fmla="*/ 0 h 184"/>
                <a:gd name="T76" fmla="*/ 0 w 257"/>
                <a:gd name="T77" fmla="*/ 0 h 184"/>
                <a:gd name="T78" fmla="*/ 0 w 257"/>
                <a:gd name="T79" fmla="*/ 0 h 184"/>
                <a:gd name="T80" fmla="*/ 0 w 257"/>
                <a:gd name="T81" fmla="*/ 0 h 184"/>
                <a:gd name="T82" fmla="*/ 0 w 257"/>
                <a:gd name="T83" fmla="*/ 0 h 184"/>
                <a:gd name="T84" fmla="*/ 0 w 257"/>
                <a:gd name="T85" fmla="*/ 0 h 184"/>
                <a:gd name="T86" fmla="*/ 0 w 257"/>
                <a:gd name="T87" fmla="*/ 0 h 184"/>
                <a:gd name="T88" fmla="*/ 0 w 257"/>
                <a:gd name="T89" fmla="*/ 0 h 184"/>
                <a:gd name="T90" fmla="*/ 0 w 257"/>
                <a:gd name="T91" fmla="*/ 0 h 184"/>
                <a:gd name="T92" fmla="*/ 0 w 257"/>
                <a:gd name="T93" fmla="*/ 0 h 184"/>
                <a:gd name="T94" fmla="*/ 0 w 257"/>
                <a:gd name="T95" fmla="*/ 0 h 18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57"/>
                <a:gd name="T145" fmla="*/ 0 h 184"/>
                <a:gd name="T146" fmla="*/ 257 w 257"/>
                <a:gd name="T147" fmla="*/ 184 h 18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57" h="184">
                  <a:moveTo>
                    <a:pt x="248" y="146"/>
                  </a:moveTo>
                  <a:lnTo>
                    <a:pt x="238" y="152"/>
                  </a:lnTo>
                  <a:lnTo>
                    <a:pt x="232" y="158"/>
                  </a:lnTo>
                  <a:lnTo>
                    <a:pt x="227" y="162"/>
                  </a:lnTo>
                  <a:lnTo>
                    <a:pt x="221" y="165"/>
                  </a:lnTo>
                  <a:lnTo>
                    <a:pt x="211" y="169"/>
                  </a:lnTo>
                  <a:lnTo>
                    <a:pt x="204" y="173"/>
                  </a:lnTo>
                  <a:lnTo>
                    <a:pt x="196" y="175"/>
                  </a:lnTo>
                  <a:lnTo>
                    <a:pt x="185" y="177"/>
                  </a:lnTo>
                  <a:lnTo>
                    <a:pt x="179" y="179"/>
                  </a:lnTo>
                  <a:lnTo>
                    <a:pt x="171" y="181"/>
                  </a:lnTo>
                  <a:lnTo>
                    <a:pt x="162" y="184"/>
                  </a:lnTo>
                  <a:lnTo>
                    <a:pt x="154" y="184"/>
                  </a:lnTo>
                  <a:lnTo>
                    <a:pt x="145" y="184"/>
                  </a:lnTo>
                  <a:lnTo>
                    <a:pt x="135" y="184"/>
                  </a:lnTo>
                  <a:lnTo>
                    <a:pt x="128" y="184"/>
                  </a:lnTo>
                  <a:lnTo>
                    <a:pt x="120" y="181"/>
                  </a:lnTo>
                  <a:lnTo>
                    <a:pt x="113" y="181"/>
                  </a:lnTo>
                  <a:lnTo>
                    <a:pt x="105" y="179"/>
                  </a:lnTo>
                  <a:lnTo>
                    <a:pt x="95" y="177"/>
                  </a:lnTo>
                  <a:lnTo>
                    <a:pt x="88" y="175"/>
                  </a:lnTo>
                  <a:lnTo>
                    <a:pt x="80" y="173"/>
                  </a:lnTo>
                  <a:lnTo>
                    <a:pt x="73" y="169"/>
                  </a:lnTo>
                  <a:lnTo>
                    <a:pt x="65" y="163"/>
                  </a:lnTo>
                  <a:lnTo>
                    <a:pt x="57" y="160"/>
                  </a:lnTo>
                  <a:lnTo>
                    <a:pt x="50" y="156"/>
                  </a:lnTo>
                  <a:lnTo>
                    <a:pt x="44" y="152"/>
                  </a:lnTo>
                  <a:lnTo>
                    <a:pt x="33" y="141"/>
                  </a:lnTo>
                  <a:lnTo>
                    <a:pt x="25" y="133"/>
                  </a:lnTo>
                  <a:lnTo>
                    <a:pt x="21" y="127"/>
                  </a:lnTo>
                  <a:lnTo>
                    <a:pt x="16" y="122"/>
                  </a:lnTo>
                  <a:lnTo>
                    <a:pt x="10" y="114"/>
                  </a:lnTo>
                  <a:lnTo>
                    <a:pt x="6" y="108"/>
                  </a:lnTo>
                  <a:lnTo>
                    <a:pt x="4" y="101"/>
                  </a:lnTo>
                  <a:lnTo>
                    <a:pt x="2" y="95"/>
                  </a:lnTo>
                  <a:lnTo>
                    <a:pt x="0" y="89"/>
                  </a:lnTo>
                  <a:lnTo>
                    <a:pt x="0" y="85"/>
                  </a:lnTo>
                  <a:lnTo>
                    <a:pt x="0" y="84"/>
                  </a:lnTo>
                  <a:lnTo>
                    <a:pt x="0" y="76"/>
                  </a:lnTo>
                  <a:lnTo>
                    <a:pt x="0" y="70"/>
                  </a:lnTo>
                  <a:lnTo>
                    <a:pt x="0" y="63"/>
                  </a:lnTo>
                  <a:lnTo>
                    <a:pt x="2" y="57"/>
                  </a:lnTo>
                  <a:lnTo>
                    <a:pt x="4" y="51"/>
                  </a:lnTo>
                  <a:lnTo>
                    <a:pt x="6" y="44"/>
                  </a:lnTo>
                  <a:lnTo>
                    <a:pt x="10" y="38"/>
                  </a:lnTo>
                  <a:lnTo>
                    <a:pt x="16" y="34"/>
                  </a:lnTo>
                  <a:lnTo>
                    <a:pt x="19" y="28"/>
                  </a:lnTo>
                  <a:lnTo>
                    <a:pt x="23" y="23"/>
                  </a:lnTo>
                  <a:lnTo>
                    <a:pt x="29" y="21"/>
                  </a:lnTo>
                  <a:lnTo>
                    <a:pt x="40" y="13"/>
                  </a:lnTo>
                  <a:lnTo>
                    <a:pt x="50" y="8"/>
                  </a:lnTo>
                  <a:lnTo>
                    <a:pt x="61" y="4"/>
                  </a:lnTo>
                  <a:lnTo>
                    <a:pt x="73" y="0"/>
                  </a:lnTo>
                  <a:lnTo>
                    <a:pt x="78" y="0"/>
                  </a:lnTo>
                  <a:lnTo>
                    <a:pt x="86" y="0"/>
                  </a:lnTo>
                  <a:lnTo>
                    <a:pt x="95" y="0"/>
                  </a:lnTo>
                  <a:lnTo>
                    <a:pt x="107" y="0"/>
                  </a:lnTo>
                  <a:lnTo>
                    <a:pt x="118" y="4"/>
                  </a:lnTo>
                  <a:lnTo>
                    <a:pt x="130" y="8"/>
                  </a:lnTo>
                  <a:lnTo>
                    <a:pt x="141" y="13"/>
                  </a:lnTo>
                  <a:lnTo>
                    <a:pt x="151" y="15"/>
                  </a:lnTo>
                  <a:lnTo>
                    <a:pt x="164" y="21"/>
                  </a:lnTo>
                  <a:lnTo>
                    <a:pt x="175" y="27"/>
                  </a:lnTo>
                  <a:lnTo>
                    <a:pt x="185" y="34"/>
                  </a:lnTo>
                  <a:lnTo>
                    <a:pt x="196" y="42"/>
                  </a:lnTo>
                  <a:lnTo>
                    <a:pt x="210" y="47"/>
                  </a:lnTo>
                  <a:lnTo>
                    <a:pt x="213" y="51"/>
                  </a:lnTo>
                  <a:lnTo>
                    <a:pt x="215" y="55"/>
                  </a:lnTo>
                  <a:lnTo>
                    <a:pt x="215" y="59"/>
                  </a:lnTo>
                  <a:lnTo>
                    <a:pt x="219" y="63"/>
                  </a:lnTo>
                  <a:lnTo>
                    <a:pt x="219" y="68"/>
                  </a:lnTo>
                  <a:lnTo>
                    <a:pt x="215" y="70"/>
                  </a:lnTo>
                  <a:lnTo>
                    <a:pt x="215" y="74"/>
                  </a:lnTo>
                  <a:lnTo>
                    <a:pt x="213" y="78"/>
                  </a:lnTo>
                  <a:lnTo>
                    <a:pt x="211" y="80"/>
                  </a:lnTo>
                  <a:lnTo>
                    <a:pt x="210" y="84"/>
                  </a:lnTo>
                  <a:lnTo>
                    <a:pt x="206" y="85"/>
                  </a:lnTo>
                  <a:lnTo>
                    <a:pt x="200" y="87"/>
                  </a:lnTo>
                  <a:lnTo>
                    <a:pt x="196" y="87"/>
                  </a:lnTo>
                  <a:lnTo>
                    <a:pt x="192" y="87"/>
                  </a:lnTo>
                  <a:lnTo>
                    <a:pt x="189" y="85"/>
                  </a:lnTo>
                  <a:lnTo>
                    <a:pt x="183" y="84"/>
                  </a:lnTo>
                  <a:lnTo>
                    <a:pt x="166" y="72"/>
                  </a:lnTo>
                  <a:lnTo>
                    <a:pt x="151" y="61"/>
                  </a:lnTo>
                  <a:lnTo>
                    <a:pt x="143" y="57"/>
                  </a:lnTo>
                  <a:lnTo>
                    <a:pt x="135" y="53"/>
                  </a:lnTo>
                  <a:lnTo>
                    <a:pt x="126" y="51"/>
                  </a:lnTo>
                  <a:lnTo>
                    <a:pt x="118" y="46"/>
                  </a:lnTo>
                  <a:lnTo>
                    <a:pt x="109" y="44"/>
                  </a:lnTo>
                  <a:lnTo>
                    <a:pt x="101" y="44"/>
                  </a:lnTo>
                  <a:lnTo>
                    <a:pt x="94" y="42"/>
                  </a:lnTo>
                  <a:lnTo>
                    <a:pt x="86" y="42"/>
                  </a:lnTo>
                  <a:lnTo>
                    <a:pt x="76" y="44"/>
                  </a:lnTo>
                  <a:lnTo>
                    <a:pt x="67" y="46"/>
                  </a:lnTo>
                  <a:lnTo>
                    <a:pt x="59" y="51"/>
                  </a:lnTo>
                  <a:lnTo>
                    <a:pt x="50" y="55"/>
                  </a:lnTo>
                  <a:lnTo>
                    <a:pt x="48" y="59"/>
                  </a:lnTo>
                  <a:lnTo>
                    <a:pt x="44" y="61"/>
                  </a:lnTo>
                  <a:lnTo>
                    <a:pt x="42" y="68"/>
                  </a:lnTo>
                  <a:lnTo>
                    <a:pt x="42" y="72"/>
                  </a:lnTo>
                  <a:lnTo>
                    <a:pt x="40" y="76"/>
                  </a:lnTo>
                  <a:lnTo>
                    <a:pt x="42" y="84"/>
                  </a:lnTo>
                  <a:lnTo>
                    <a:pt x="42" y="87"/>
                  </a:lnTo>
                  <a:lnTo>
                    <a:pt x="44" y="89"/>
                  </a:lnTo>
                  <a:lnTo>
                    <a:pt x="48" y="91"/>
                  </a:lnTo>
                  <a:lnTo>
                    <a:pt x="54" y="101"/>
                  </a:lnTo>
                  <a:lnTo>
                    <a:pt x="61" y="110"/>
                  </a:lnTo>
                  <a:lnTo>
                    <a:pt x="65" y="114"/>
                  </a:lnTo>
                  <a:lnTo>
                    <a:pt x="71" y="120"/>
                  </a:lnTo>
                  <a:lnTo>
                    <a:pt x="76" y="122"/>
                  </a:lnTo>
                  <a:lnTo>
                    <a:pt x="80" y="125"/>
                  </a:lnTo>
                  <a:lnTo>
                    <a:pt x="88" y="127"/>
                  </a:lnTo>
                  <a:lnTo>
                    <a:pt x="92" y="129"/>
                  </a:lnTo>
                  <a:lnTo>
                    <a:pt x="103" y="137"/>
                  </a:lnTo>
                  <a:lnTo>
                    <a:pt x="109" y="137"/>
                  </a:lnTo>
                  <a:lnTo>
                    <a:pt x="114" y="139"/>
                  </a:lnTo>
                  <a:lnTo>
                    <a:pt x="126" y="141"/>
                  </a:lnTo>
                  <a:lnTo>
                    <a:pt x="139" y="141"/>
                  </a:lnTo>
                  <a:lnTo>
                    <a:pt x="151" y="141"/>
                  </a:lnTo>
                  <a:lnTo>
                    <a:pt x="164" y="141"/>
                  </a:lnTo>
                  <a:lnTo>
                    <a:pt x="175" y="137"/>
                  </a:lnTo>
                  <a:lnTo>
                    <a:pt x="181" y="137"/>
                  </a:lnTo>
                  <a:lnTo>
                    <a:pt x="189" y="133"/>
                  </a:lnTo>
                  <a:lnTo>
                    <a:pt x="198" y="127"/>
                  </a:lnTo>
                  <a:lnTo>
                    <a:pt x="210" y="122"/>
                  </a:lnTo>
                  <a:lnTo>
                    <a:pt x="221" y="114"/>
                  </a:lnTo>
                  <a:lnTo>
                    <a:pt x="225" y="110"/>
                  </a:lnTo>
                  <a:lnTo>
                    <a:pt x="227" y="110"/>
                  </a:lnTo>
                  <a:lnTo>
                    <a:pt x="229" y="110"/>
                  </a:lnTo>
                  <a:lnTo>
                    <a:pt x="232" y="108"/>
                  </a:lnTo>
                  <a:lnTo>
                    <a:pt x="236" y="108"/>
                  </a:lnTo>
                  <a:lnTo>
                    <a:pt x="238" y="110"/>
                  </a:lnTo>
                  <a:lnTo>
                    <a:pt x="246" y="114"/>
                  </a:lnTo>
                  <a:lnTo>
                    <a:pt x="248" y="114"/>
                  </a:lnTo>
                  <a:lnTo>
                    <a:pt x="251" y="116"/>
                  </a:lnTo>
                  <a:lnTo>
                    <a:pt x="251" y="122"/>
                  </a:lnTo>
                  <a:lnTo>
                    <a:pt x="253" y="124"/>
                  </a:lnTo>
                  <a:lnTo>
                    <a:pt x="257" y="127"/>
                  </a:lnTo>
                  <a:lnTo>
                    <a:pt x="257" y="131"/>
                  </a:lnTo>
                  <a:lnTo>
                    <a:pt x="253" y="137"/>
                  </a:lnTo>
                  <a:lnTo>
                    <a:pt x="253" y="139"/>
                  </a:lnTo>
                  <a:lnTo>
                    <a:pt x="251" y="141"/>
                  </a:lnTo>
                  <a:lnTo>
                    <a:pt x="251" y="143"/>
                  </a:lnTo>
                  <a:lnTo>
                    <a:pt x="248" y="1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61" name="Freeform 757"/>
            <p:cNvSpPr>
              <a:spLocks/>
            </p:cNvSpPr>
            <p:nvPr/>
          </p:nvSpPr>
          <p:spPr bwMode="auto">
            <a:xfrm>
              <a:off x="3585" y="1059"/>
              <a:ext cx="53" cy="81"/>
            </a:xfrm>
            <a:custGeom>
              <a:avLst/>
              <a:gdLst>
                <a:gd name="T0" fmla="*/ 0 w 336"/>
                <a:gd name="T1" fmla="*/ 0 h 509"/>
                <a:gd name="T2" fmla="*/ 0 w 336"/>
                <a:gd name="T3" fmla="*/ 0 h 509"/>
                <a:gd name="T4" fmla="*/ 0 w 336"/>
                <a:gd name="T5" fmla="*/ 0 h 509"/>
                <a:gd name="T6" fmla="*/ 0 w 336"/>
                <a:gd name="T7" fmla="*/ 0 h 509"/>
                <a:gd name="T8" fmla="*/ 0 w 336"/>
                <a:gd name="T9" fmla="*/ 0 h 509"/>
                <a:gd name="T10" fmla="*/ 0 w 336"/>
                <a:gd name="T11" fmla="*/ 0 h 509"/>
                <a:gd name="T12" fmla="*/ 0 w 336"/>
                <a:gd name="T13" fmla="*/ 0 h 509"/>
                <a:gd name="T14" fmla="*/ 0 w 336"/>
                <a:gd name="T15" fmla="*/ 0 h 509"/>
                <a:gd name="T16" fmla="*/ 0 w 336"/>
                <a:gd name="T17" fmla="*/ 0 h 509"/>
                <a:gd name="T18" fmla="*/ 0 w 336"/>
                <a:gd name="T19" fmla="*/ 0 h 509"/>
                <a:gd name="T20" fmla="*/ 0 w 336"/>
                <a:gd name="T21" fmla="*/ 0 h 509"/>
                <a:gd name="T22" fmla="*/ 0 w 336"/>
                <a:gd name="T23" fmla="*/ 0 h 509"/>
                <a:gd name="T24" fmla="*/ 0 w 336"/>
                <a:gd name="T25" fmla="*/ 0 h 509"/>
                <a:gd name="T26" fmla="*/ 0 w 336"/>
                <a:gd name="T27" fmla="*/ 0 h 509"/>
                <a:gd name="T28" fmla="*/ 0 w 336"/>
                <a:gd name="T29" fmla="*/ 0 h 509"/>
                <a:gd name="T30" fmla="*/ 0 w 336"/>
                <a:gd name="T31" fmla="*/ 0 h 509"/>
                <a:gd name="T32" fmla="*/ 0 w 336"/>
                <a:gd name="T33" fmla="*/ 0 h 509"/>
                <a:gd name="T34" fmla="*/ 0 w 336"/>
                <a:gd name="T35" fmla="*/ 0 h 509"/>
                <a:gd name="T36" fmla="*/ 0 w 336"/>
                <a:gd name="T37" fmla="*/ 0 h 509"/>
                <a:gd name="T38" fmla="*/ 0 w 336"/>
                <a:gd name="T39" fmla="*/ 0 h 509"/>
                <a:gd name="T40" fmla="*/ 0 w 336"/>
                <a:gd name="T41" fmla="*/ 0 h 509"/>
                <a:gd name="T42" fmla="*/ 0 w 336"/>
                <a:gd name="T43" fmla="*/ 0 h 509"/>
                <a:gd name="T44" fmla="*/ 0 w 336"/>
                <a:gd name="T45" fmla="*/ 0 h 509"/>
                <a:gd name="T46" fmla="*/ 0 w 336"/>
                <a:gd name="T47" fmla="*/ 0 h 509"/>
                <a:gd name="T48" fmla="*/ 0 w 336"/>
                <a:gd name="T49" fmla="*/ 0 h 509"/>
                <a:gd name="T50" fmla="*/ 0 w 336"/>
                <a:gd name="T51" fmla="*/ 0 h 509"/>
                <a:gd name="T52" fmla="*/ 0 w 336"/>
                <a:gd name="T53" fmla="*/ 0 h 509"/>
                <a:gd name="T54" fmla="*/ 0 w 336"/>
                <a:gd name="T55" fmla="*/ 0 h 509"/>
                <a:gd name="T56" fmla="*/ 0 w 336"/>
                <a:gd name="T57" fmla="*/ 0 h 509"/>
                <a:gd name="T58" fmla="*/ 0 w 336"/>
                <a:gd name="T59" fmla="*/ 0 h 509"/>
                <a:gd name="T60" fmla="*/ 0 w 336"/>
                <a:gd name="T61" fmla="*/ 0 h 509"/>
                <a:gd name="T62" fmla="*/ 0 w 336"/>
                <a:gd name="T63" fmla="*/ 0 h 509"/>
                <a:gd name="T64" fmla="*/ 0 w 336"/>
                <a:gd name="T65" fmla="*/ 0 h 509"/>
                <a:gd name="T66" fmla="*/ 0 w 336"/>
                <a:gd name="T67" fmla="*/ 0 h 509"/>
                <a:gd name="T68" fmla="*/ 0 w 336"/>
                <a:gd name="T69" fmla="*/ 0 h 50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36"/>
                <a:gd name="T106" fmla="*/ 0 h 509"/>
                <a:gd name="T107" fmla="*/ 336 w 336"/>
                <a:gd name="T108" fmla="*/ 509 h 50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36" h="509">
                  <a:moveTo>
                    <a:pt x="335" y="30"/>
                  </a:moveTo>
                  <a:lnTo>
                    <a:pt x="331" y="36"/>
                  </a:lnTo>
                  <a:lnTo>
                    <a:pt x="327" y="42"/>
                  </a:lnTo>
                  <a:lnTo>
                    <a:pt x="316" y="59"/>
                  </a:lnTo>
                  <a:lnTo>
                    <a:pt x="300" y="82"/>
                  </a:lnTo>
                  <a:lnTo>
                    <a:pt x="283" y="106"/>
                  </a:lnTo>
                  <a:lnTo>
                    <a:pt x="243" y="163"/>
                  </a:lnTo>
                  <a:lnTo>
                    <a:pt x="196" y="228"/>
                  </a:lnTo>
                  <a:lnTo>
                    <a:pt x="173" y="266"/>
                  </a:lnTo>
                  <a:lnTo>
                    <a:pt x="148" y="300"/>
                  </a:lnTo>
                  <a:lnTo>
                    <a:pt x="139" y="315"/>
                  </a:lnTo>
                  <a:lnTo>
                    <a:pt x="127" y="334"/>
                  </a:lnTo>
                  <a:lnTo>
                    <a:pt x="106" y="371"/>
                  </a:lnTo>
                  <a:lnTo>
                    <a:pt x="95" y="388"/>
                  </a:lnTo>
                  <a:lnTo>
                    <a:pt x="85" y="405"/>
                  </a:lnTo>
                  <a:lnTo>
                    <a:pt x="68" y="437"/>
                  </a:lnTo>
                  <a:lnTo>
                    <a:pt x="59" y="452"/>
                  </a:lnTo>
                  <a:lnTo>
                    <a:pt x="53" y="467"/>
                  </a:lnTo>
                  <a:lnTo>
                    <a:pt x="46" y="483"/>
                  </a:lnTo>
                  <a:lnTo>
                    <a:pt x="42" y="496"/>
                  </a:lnTo>
                  <a:lnTo>
                    <a:pt x="40" y="502"/>
                  </a:lnTo>
                  <a:lnTo>
                    <a:pt x="38" y="502"/>
                  </a:lnTo>
                  <a:lnTo>
                    <a:pt x="38" y="506"/>
                  </a:lnTo>
                  <a:lnTo>
                    <a:pt x="32" y="507"/>
                  </a:lnTo>
                  <a:lnTo>
                    <a:pt x="30" y="509"/>
                  </a:lnTo>
                  <a:lnTo>
                    <a:pt x="26" y="509"/>
                  </a:lnTo>
                  <a:lnTo>
                    <a:pt x="23" y="509"/>
                  </a:lnTo>
                  <a:lnTo>
                    <a:pt x="19" y="509"/>
                  </a:lnTo>
                  <a:lnTo>
                    <a:pt x="15" y="509"/>
                  </a:lnTo>
                  <a:lnTo>
                    <a:pt x="9" y="507"/>
                  </a:lnTo>
                  <a:lnTo>
                    <a:pt x="7" y="506"/>
                  </a:lnTo>
                  <a:lnTo>
                    <a:pt x="6" y="502"/>
                  </a:lnTo>
                  <a:lnTo>
                    <a:pt x="4" y="500"/>
                  </a:lnTo>
                  <a:lnTo>
                    <a:pt x="2" y="494"/>
                  </a:lnTo>
                  <a:lnTo>
                    <a:pt x="0" y="492"/>
                  </a:lnTo>
                  <a:lnTo>
                    <a:pt x="2" y="486"/>
                  </a:lnTo>
                  <a:lnTo>
                    <a:pt x="2" y="483"/>
                  </a:lnTo>
                  <a:lnTo>
                    <a:pt x="7" y="467"/>
                  </a:lnTo>
                  <a:lnTo>
                    <a:pt x="15" y="452"/>
                  </a:lnTo>
                  <a:lnTo>
                    <a:pt x="30" y="422"/>
                  </a:lnTo>
                  <a:lnTo>
                    <a:pt x="46" y="388"/>
                  </a:lnTo>
                  <a:lnTo>
                    <a:pt x="65" y="353"/>
                  </a:lnTo>
                  <a:lnTo>
                    <a:pt x="76" y="336"/>
                  </a:lnTo>
                  <a:lnTo>
                    <a:pt x="89" y="315"/>
                  </a:lnTo>
                  <a:lnTo>
                    <a:pt x="110" y="283"/>
                  </a:lnTo>
                  <a:lnTo>
                    <a:pt x="133" y="245"/>
                  </a:lnTo>
                  <a:lnTo>
                    <a:pt x="160" y="213"/>
                  </a:lnTo>
                  <a:lnTo>
                    <a:pt x="203" y="144"/>
                  </a:lnTo>
                  <a:lnTo>
                    <a:pt x="247" y="85"/>
                  </a:lnTo>
                  <a:lnTo>
                    <a:pt x="264" y="63"/>
                  </a:lnTo>
                  <a:lnTo>
                    <a:pt x="279" y="40"/>
                  </a:lnTo>
                  <a:lnTo>
                    <a:pt x="289" y="25"/>
                  </a:lnTo>
                  <a:lnTo>
                    <a:pt x="297" y="11"/>
                  </a:lnTo>
                  <a:lnTo>
                    <a:pt x="298" y="9"/>
                  </a:lnTo>
                  <a:lnTo>
                    <a:pt x="300" y="6"/>
                  </a:lnTo>
                  <a:lnTo>
                    <a:pt x="304" y="4"/>
                  </a:lnTo>
                  <a:lnTo>
                    <a:pt x="304" y="2"/>
                  </a:lnTo>
                  <a:lnTo>
                    <a:pt x="310" y="0"/>
                  </a:lnTo>
                  <a:lnTo>
                    <a:pt x="314" y="0"/>
                  </a:lnTo>
                  <a:lnTo>
                    <a:pt x="319" y="0"/>
                  </a:lnTo>
                  <a:lnTo>
                    <a:pt x="321" y="0"/>
                  </a:lnTo>
                  <a:lnTo>
                    <a:pt x="325" y="2"/>
                  </a:lnTo>
                  <a:lnTo>
                    <a:pt x="329" y="4"/>
                  </a:lnTo>
                  <a:lnTo>
                    <a:pt x="331" y="6"/>
                  </a:lnTo>
                  <a:lnTo>
                    <a:pt x="335" y="11"/>
                  </a:lnTo>
                  <a:lnTo>
                    <a:pt x="336" y="17"/>
                  </a:lnTo>
                  <a:lnTo>
                    <a:pt x="336" y="21"/>
                  </a:lnTo>
                  <a:lnTo>
                    <a:pt x="336" y="26"/>
                  </a:lnTo>
                  <a:lnTo>
                    <a:pt x="335"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62" name="Freeform 758"/>
            <p:cNvSpPr>
              <a:spLocks/>
            </p:cNvSpPr>
            <p:nvPr/>
          </p:nvSpPr>
          <p:spPr bwMode="auto">
            <a:xfrm>
              <a:off x="3583" y="1136"/>
              <a:ext cx="14" cy="68"/>
            </a:xfrm>
            <a:custGeom>
              <a:avLst/>
              <a:gdLst>
                <a:gd name="T0" fmla="*/ 0 w 84"/>
                <a:gd name="T1" fmla="*/ 0 h 430"/>
                <a:gd name="T2" fmla="*/ 0 w 84"/>
                <a:gd name="T3" fmla="*/ 0 h 430"/>
                <a:gd name="T4" fmla="*/ 0 w 84"/>
                <a:gd name="T5" fmla="*/ 0 h 430"/>
                <a:gd name="T6" fmla="*/ 0 w 84"/>
                <a:gd name="T7" fmla="*/ 0 h 430"/>
                <a:gd name="T8" fmla="*/ 0 w 84"/>
                <a:gd name="T9" fmla="*/ 0 h 430"/>
                <a:gd name="T10" fmla="*/ 0 w 84"/>
                <a:gd name="T11" fmla="*/ 0 h 430"/>
                <a:gd name="T12" fmla="*/ 0 w 84"/>
                <a:gd name="T13" fmla="*/ 0 h 430"/>
                <a:gd name="T14" fmla="*/ 0 w 84"/>
                <a:gd name="T15" fmla="*/ 0 h 430"/>
                <a:gd name="T16" fmla="*/ 0 w 84"/>
                <a:gd name="T17" fmla="*/ 0 h 430"/>
                <a:gd name="T18" fmla="*/ 0 w 84"/>
                <a:gd name="T19" fmla="*/ 0 h 430"/>
                <a:gd name="T20" fmla="*/ 0 w 84"/>
                <a:gd name="T21" fmla="*/ 0 h 430"/>
                <a:gd name="T22" fmla="*/ 0 w 84"/>
                <a:gd name="T23" fmla="*/ 0 h 430"/>
                <a:gd name="T24" fmla="*/ 0 w 84"/>
                <a:gd name="T25" fmla="*/ 0 h 430"/>
                <a:gd name="T26" fmla="*/ 0 w 84"/>
                <a:gd name="T27" fmla="*/ 0 h 430"/>
                <a:gd name="T28" fmla="*/ 0 w 84"/>
                <a:gd name="T29" fmla="*/ 0 h 430"/>
                <a:gd name="T30" fmla="*/ 0 w 84"/>
                <a:gd name="T31" fmla="*/ 0 h 430"/>
                <a:gd name="T32" fmla="*/ 0 w 84"/>
                <a:gd name="T33" fmla="*/ 0 h 430"/>
                <a:gd name="T34" fmla="*/ 0 w 84"/>
                <a:gd name="T35" fmla="*/ 0 h 430"/>
                <a:gd name="T36" fmla="*/ 0 w 84"/>
                <a:gd name="T37" fmla="*/ 0 h 430"/>
                <a:gd name="T38" fmla="*/ 0 w 84"/>
                <a:gd name="T39" fmla="*/ 0 h 430"/>
                <a:gd name="T40" fmla="*/ 0 w 84"/>
                <a:gd name="T41" fmla="*/ 0 h 430"/>
                <a:gd name="T42" fmla="*/ 0 w 84"/>
                <a:gd name="T43" fmla="*/ 0 h 430"/>
                <a:gd name="T44" fmla="*/ 0 w 84"/>
                <a:gd name="T45" fmla="*/ 0 h 430"/>
                <a:gd name="T46" fmla="*/ 0 w 84"/>
                <a:gd name="T47" fmla="*/ 0 h 430"/>
                <a:gd name="T48" fmla="*/ 0 w 84"/>
                <a:gd name="T49" fmla="*/ 0 h 430"/>
                <a:gd name="T50" fmla="*/ 0 w 84"/>
                <a:gd name="T51" fmla="*/ 0 h 430"/>
                <a:gd name="T52" fmla="*/ 0 w 84"/>
                <a:gd name="T53" fmla="*/ 0 h 430"/>
                <a:gd name="T54" fmla="*/ 0 w 84"/>
                <a:gd name="T55" fmla="*/ 0 h 430"/>
                <a:gd name="T56" fmla="*/ 0 w 84"/>
                <a:gd name="T57" fmla="*/ 0 h 430"/>
                <a:gd name="T58" fmla="*/ 0 w 84"/>
                <a:gd name="T59" fmla="*/ 0 h 430"/>
                <a:gd name="T60" fmla="*/ 0 w 84"/>
                <a:gd name="T61" fmla="*/ 0 h 430"/>
                <a:gd name="T62" fmla="*/ 0 w 84"/>
                <a:gd name="T63" fmla="*/ 0 h 43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84"/>
                <a:gd name="T97" fmla="*/ 0 h 430"/>
                <a:gd name="T98" fmla="*/ 84 w 84"/>
                <a:gd name="T99" fmla="*/ 430 h 43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84" h="430">
                  <a:moveTo>
                    <a:pt x="50" y="23"/>
                  </a:moveTo>
                  <a:lnTo>
                    <a:pt x="48" y="52"/>
                  </a:lnTo>
                  <a:lnTo>
                    <a:pt x="44" y="77"/>
                  </a:lnTo>
                  <a:lnTo>
                    <a:pt x="42" y="101"/>
                  </a:lnTo>
                  <a:lnTo>
                    <a:pt x="42" y="126"/>
                  </a:lnTo>
                  <a:lnTo>
                    <a:pt x="42" y="172"/>
                  </a:lnTo>
                  <a:lnTo>
                    <a:pt x="42" y="192"/>
                  </a:lnTo>
                  <a:lnTo>
                    <a:pt x="42" y="215"/>
                  </a:lnTo>
                  <a:lnTo>
                    <a:pt x="44" y="238"/>
                  </a:lnTo>
                  <a:lnTo>
                    <a:pt x="50" y="259"/>
                  </a:lnTo>
                  <a:lnTo>
                    <a:pt x="52" y="280"/>
                  </a:lnTo>
                  <a:lnTo>
                    <a:pt x="58" y="305"/>
                  </a:lnTo>
                  <a:lnTo>
                    <a:pt x="63" y="327"/>
                  </a:lnTo>
                  <a:lnTo>
                    <a:pt x="69" y="350"/>
                  </a:lnTo>
                  <a:lnTo>
                    <a:pt x="75" y="375"/>
                  </a:lnTo>
                  <a:lnTo>
                    <a:pt x="84" y="404"/>
                  </a:lnTo>
                  <a:lnTo>
                    <a:pt x="84" y="407"/>
                  </a:lnTo>
                  <a:lnTo>
                    <a:pt x="84" y="411"/>
                  </a:lnTo>
                  <a:lnTo>
                    <a:pt x="84" y="415"/>
                  </a:lnTo>
                  <a:lnTo>
                    <a:pt x="82" y="419"/>
                  </a:lnTo>
                  <a:lnTo>
                    <a:pt x="80" y="423"/>
                  </a:lnTo>
                  <a:lnTo>
                    <a:pt x="77" y="424"/>
                  </a:lnTo>
                  <a:lnTo>
                    <a:pt x="73" y="426"/>
                  </a:lnTo>
                  <a:lnTo>
                    <a:pt x="71" y="428"/>
                  </a:lnTo>
                  <a:lnTo>
                    <a:pt x="67" y="428"/>
                  </a:lnTo>
                  <a:lnTo>
                    <a:pt x="63" y="430"/>
                  </a:lnTo>
                  <a:lnTo>
                    <a:pt x="58" y="428"/>
                  </a:lnTo>
                  <a:lnTo>
                    <a:pt x="54" y="428"/>
                  </a:lnTo>
                  <a:lnTo>
                    <a:pt x="52" y="426"/>
                  </a:lnTo>
                  <a:lnTo>
                    <a:pt x="48" y="424"/>
                  </a:lnTo>
                  <a:lnTo>
                    <a:pt x="44" y="419"/>
                  </a:lnTo>
                  <a:lnTo>
                    <a:pt x="42" y="415"/>
                  </a:lnTo>
                  <a:lnTo>
                    <a:pt x="35" y="388"/>
                  </a:lnTo>
                  <a:lnTo>
                    <a:pt x="27" y="362"/>
                  </a:lnTo>
                  <a:lnTo>
                    <a:pt x="19" y="335"/>
                  </a:lnTo>
                  <a:lnTo>
                    <a:pt x="16" y="312"/>
                  </a:lnTo>
                  <a:lnTo>
                    <a:pt x="12" y="289"/>
                  </a:lnTo>
                  <a:lnTo>
                    <a:pt x="6" y="265"/>
                  </a:lnTo>
                  <a:lnTo>
                    <a:pt x="4" y="242"/>
                  </a:lnTo>
                  <a:lnTo>
                    <a:pt x="2" y="221"/>
                  </a:lnTo>
                  <a:lnTo>
                    <a:pt x="0" y="196"/>
                  </a:lnTo>
                  <a:lnTo>
                    <a:pt x="0" y="173"/>
                  </a:lnTo>
                  <a:lnTo>
                    <a:pt x="0" y="151"/>
                  </a:lnTo>
                  <a:lnTo>
                    <a:pt x="0" y="126"/>
                  </a:lnTo>
                  <a:lnTo>
                    <a:pt x="2" y="101"/>
                  </a:lnTo>
                  <a:lnTo>
                    <a:pt x="2" y="75"/>
                  </a:lnTo>
                  <a:lnTo>
                    <a:pt x="4" y="50"/>
                  </a:lnTo>
                  <a:lnTo>
                    <a:pt x="10" y="20"/>
                  </a:lnTo>
                  <a:lnTo>
                    <a:pt x="10" y="16"/>
                  </a:lnTo>
                  <a:lnTo>
                    <a:pt x="12" y="10"/>
                  </a:lnTo>
                  <a:lnTo>
                    <a:pt x="14" y="6"/>
                  </a:lnTo>
                  <a:lnTo>
                    <a:pt x="16" y="4"/>
                  </a:lnTo>
                  <a:lnTo>
                    <a:pt x="19" y="2"/>
                  </a:lnTo>
                  <a:lnTo>
                    <a:pt x="23" y="2"/>
                  </a:lnTo>
                  <a:lnTo>
                    <a:pt x="27" y="0"/>
                  </a:lnTo>
                  <a:lnTo>
                    <a:pt x="31" y="0"/>
                  </a:lnTo>
                  <a:lnTo>
                    <a:pt x="35" y="2"/>
                  </a:lnTo>
                  <a:lnTo>
                    <a:pt x="38" y="2"/>
                  </a:lnTo>
                  <a:lnTo>
                    <a:pt x="42" y="4"/>
                  </a:lnTo>
                  <a:lnTo>
                    <a:pt x="44" y="6"/>
                  </a:lnTo>
                  <a:lnTo>
                    <a:pt x="48" y="10"/>
                  </a:lnTo>
                  <a:lnTo>
                    <a:pt x="50" y="16"/>
                  </a:lnTo>
                  <a:lnTo>
                    <a:pt x="50" y="20"/>
                  </a:lnTo>
                  <a:lnTo>
                    <a:pt x="5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63" name="Freeform 759"/>
            <p:cNvSpPr>
              <a:spLocks/>
            </p:cNvSpPr>
            <p:nvPr/>
          </p:nvSpPr>
          <p:spPr bwMode="auto">
            <a:xfrm>
              <a:off x="3590" y="1197"/>
              <a:ext cx="52" cy="20"/>
            </a:xfrm>
            <a:custGeom>
              <a:avLst/>
              <a:gdLst>
                <a:gd name="T0" fmla="*/ 0 w 327"/>
                <a:gd name="T1" fmla="*/ 0 h 133"/>
                <a:gd name="T2" fmla="*/ 0 w 327"/>
                <a:gd name="T3" fmla="*/ 0 h 133"/>
                <a:gd name="T4" fmla="*/ 0 w 327"/>
                <a:gd name="T5" fmla="*/ 0 h 133"/>
                <a:gd name="T6" fmla="*/ 0 w 327"/>
                <a:gd name="T7" fmla="*/ 0 h 133"/>
                <a:gd name="T8" fmla="*/ 0 w 327"/>
                <a:gd name="T9" fmla="*/ 0 h 133"/>
                <a:gd name="T10" fmla="*/ 0 w 327"/>
                <a:gd name="T11" fmla="*/ 0 h 133"/>
                <a:gd name="T12" fmla="*/ 0 w 327"/>
                <a:gd name="T13" fmla="*/ 0 h 133"/>
                <a:gd name="T14" fmla="*/ 0 w 327"/>
                <a:gd name="T15" fmla="*/ 0 h 133"/>
                <a:gd name="T16" fmla="*/ 0 w 327"/>
                <a:gd name="T17" fmla="*/ 0 h 133"/>
                <a:gd name="T18" fmla="*/ 0 w 327"/>
                <a:gd name="T19" fmla="*/ 0 h 133"/>
                <a:gd name="T20" fmla="*/ 0 w 327"/>
                <a:gd name="T21" fmla="*/ 0 h 133"/>
                <a:gd name="T22" fmla="*/ 0 w 327"/>
                <a:gd name="T23" fmla="*/ 0 h 133"/>
                <a:gd name="T24" fmla="*/ 0 w 327"/>
                <a:gd name="T25" fmla="*/ 0 h 133"/>
                <a:gd name="T26" fmla="*/ 0 w 327"/>
                <a:gd name="T27" fmla="*/ 0 h 133"/>
                <a:gd name="T28" fmla="*/ 0 w 327"/>
                <a:gd name="T29" fmla="*/ 0 h 133"/>
                <a:gd name="T30" fmla="*/ 0 w 327"/>
                <a:gd name="T31" fmla="*/ 0 h 133"/>
                <a:gd name="T32" fmla="*/ 0 w 327"/>
                <a:gd name="T33" fmla="*/ 0 h 133"/>
                <a:gd name="T34" fmla="*/ 0 w 327"/>
                <a:gd name="T35" fmla="*/ 0 h 133"/>
                <a:gd name="T36" fmla="*/ 0 w 327"/>
                <a:gd name="T37" fmla="*/ 0 h 133"/>
                <a:gd name="T38" fmla="*/ 0 w 327"/>
                <a:gd name="T39" fmla="*/ 0 h 133"/>
                <a:gd name="T40" fmla="*/ 0 w 327"/>
                <a:gd name="T41" fmla="*/ 0 h 133"/>
                <a:gd name="T42" fmla="*/ 0 w 327"/>
                <a:gd name="T43" fmla="*/ 0 h 133"/>
                <a:gd name="T44" fmla="*/ 0 w 327"/>
                <a:gd name="T45" fmla="*/ 0 h 133"/>
                <a:gd name="T46" fmla="*/ 0 w 327"/>
                <a:gd name="T47" fmla="*/ 0 h 133"/>
                <a:gd name="T48" fmla="*/ 0 w 327"/>
                <a:gd name="T49" fmla="*/ 0 h 133"/>
                <a:gd name="T50" fmla="*/ 0 w 327"/>
                <a:gd name="T51" fmla="*/ 0 h 133"/>
                <a:gd name="T52" fmla="*/ 0 w 327"/>
                <a:gd name="T53" fmla="*/ 0 h 133"/>
                <a:gd name="T54" fmla="*/ 0 w 327"/>
                <a:gd name="T55" fmla="*/ 0 h 133"/>
                <a:gd name="T56" fmla="*/ 0 w 327"/>
                <a:gd name="T57" fmla="*/ 0 h 133"/>
                <a:gd name="T58" fmla="*/ 0 w 327"/>
                <a:gd name="T59" fmla="*/ 0 h 133"/>
                <a:gd name="T60" fmla="*/ 0 w 327"/>
                <a:gd name="T61" fmla="*/ 0 h 133"/>
                <a:gd name="T62" fmla="*/ 0 w 327"/>
                <a:gd name="T63" fmla="*/ 0 h 133"/>
                <a:gd name="T64" fmla="*/ 0 w 327"/>
                <a:gd name="T65" fmla="*/ 0 h 133"/>
                <a:gd name="T66" fmla="*/ 0 w 327"/>
                <a:gd name="T67" fmla="*/ 0 h 133"/>
                <a:gd name="T68" fmla="*/ 0 w 327"/>
                <a:gd name="T69" fmla="*/ 0 h 133"/>
                <a:gd name="T70" fmla="*/ 0 w 327"/>
                <a:gd name="T71" fmla="*/ 0 h 133"/>
                <a:gd name="T72" fmla="*/ 0 w 327"/>
                <a:gd name="T73" fmla="*/ 0 h 133"/>
                <a:gd name="T74" fmla="*/ 0 w 327"/>
                <a:gd name="T75" fmla="*/ 0 h 133"/>
                <a:gd name="T76" fmla="*/ 0 w 327"/>
                <a:gd name="T77" fmla="*/ 0 h 133"/>
                <a:gd name="T78" fmla="*/ 0 w 327"/>
                <a:gd name="T79" fmla="*/ 0 h 13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27"/>
                <a:gd name="T121" fmla="*/ 0 h 133"/>
                <a:gd name="T122" fmla="*/ 327 w 327"/>
                <a:gd name="T123" fmla="*/ 133 h 13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27" h="133">
                  <a:moveTo>
                    <a:pt x="40" y="11"/>
                  </a:moveTo>
                  <a:lnTo>
                    <a:pt x="44" y="15"/>
                  </a:lnTo>
                  <a:lnTo>
                    <a:pt x="48" y="23"/>
                  </a:lnTo>
                  <a:lnTo>
                    <a:pt x="54" y="24"/>
                  </a:lnTo>
                  <a:lnTo>
                    <a:pt x="57" y="28"/>
                  </a:lnTo>
                  <a:lnTo>
                    <a:pt x="61" y="30"/>
                  </a:lnTo>
                  <a:lnTo>
                    <a:pt x="65" y="34"/>
                  </a:lnTo>
                  <a:lnTo>
                    <a:pt x="73" y="38"/>
                  </a:lnTo>
                  <a:lnTo>
                    <a:pt x="76" y="38"/>
                  </a:lnTo>
                  <a:lnTo>
                    <a:pt x="88" y="42"/>
                  </a:lnTo>
                  <a:lnTo>
                    <a:pt x="101" y="43"/>
                  </a:lnTo>
                  <a:lnTo>
                    <a:pt x="112" y="45"/>
                  </a:lnTo>
                  <a:lnTo>
                    <a:pt x="126" y="47"/>
                  </a:lnTo>
                  <a:lnTo>
                    <a:pt x="151" y="53"/>
                  </a:lnTo>
                  <a:lnTo>
                    <a:pt x="173" y="62"/>
                  </a:lnTo>
                  <a:lnTo>
                    <a:pt x="194" y="68"/>
                  </a:lnTo>
                  <a:lnTo>
                    <a:pt x="215" y="76"/>
                  </a:lnTo>
                  <a:lnTo>
                    <a:pt x="234" y="81"/>
                  </a:lnTo>
                  <a:lnTo>
                    <a:pt x="246" y="83"/>
                  </a:lnTo>
                  <a:lnTo>
                    <a:pt x="257" y="85"/>
                  </a:lnTo>
                  <a:lnTo>
                    <a:pt x="267" y="87"/>
                  </a:lnTo>
                  <a:lnTo>
                    <a:pt x="280" y="91"/>
                  </a:lnTo>
                  <a:lnTo>
                    <a:pt x="291" y="91"/>
                  </a:lnTo>
                  <a:lnTo>
                    <a:pt x="305" y="91"/>
                  </a:lnTo>
                  <a:lnTo>
                    <a:pt x="308" y="91"/>
                  </a:lnTo>
                  <a:lnTo>
                    <a:pt x="314" y="93"/>
                  </a:lnTo>
                  <a:lnTo>
                    <a:pt x="318" y="95"/>
                  </a:lnTo>
                  <a:lnTo>
                    <a:pt x="320" y="97"/>
                  </a:lnTo>
                  <a:lnTo>
                    <a:pt x="322" y="100"/>
                  </a:lnTo>
                  <a:lnTo>
                    <a:pt x="324" y="102"/>
                  </a:lnTo>
                  <a:lnTo>
                    <a:pt x="327" y="108"/>
                  </a:lnTo>
                  <a:lnTo>
                    <a:pt x="327" y="112"/>
                  </a:lnTo>
                  <a:lnTo>
                    <a:pt x="327" y="116"/>
                  </a:lnTo>
                  <a:lnTo>
                    <a:pt x="324" y="121"/>
                  </a:lnTo>
                  <a:lnTo>
                    <a:pt x="322" y="123"/>
                  </a:lnTo>
                  <a:lnTo>
                    <a:pt x="320" y="127"/>
                  </a:lnTo>
                  <a:lnTo>
                    <a:pt x="318" y="129"/>
                  </a:lnTo>
                  <a:lnTo>
                    <a:pt x="314" y="131"/>
                  </a:lnTo>
                  <a:lnTo>
                    <a:pt x="308" y="133"/>
                  </a:lnTo>
                  <a:lnTo>
                    <a:pt x="305" y="133"/>
                  </a:lnTo>
                  <a:lnTo>
                    <a:pt x="289" y="133"/>
                  </a:lnTo>
                  <a:lnTo>
                    <a:pt x="278" y="131"/>
                  </a:lnTo>
                  <a:lnTo>
                    <a:pt x="253" y="129"/>
                  </a:lnTo>
                  <a:lnTo>
                    <a:pt x="230" y="125"/>
                  </a:lnTo>
                  <a:lnTo>
                    <a:pt x="209" y="118"/>
                  </a:lnTo>
                  <a:lnTo>
                    <a:pt x="189" y="112"/>
                  </a:lnTo>
                  <a:lnTo>
                    <a:pt x="166" y="102"/>
                  </a:lnTo>
                  <a:lnTo>
                    <a:pt x="141" y="97"/>
                  </a:lnTo>
                  <a:lnTo>
                    <a:pt x="130" y="93"/>
                  </a:lnTo>
                  <a:lnTo>
                    <a:pt x="114" y="87"/>
                  </a:lnTo>
                  <a:lnTo>
                    <a:pt x="97" y="83"/>
                  </a:lnTo>
                  <a:lnTo>
                    <a:pt x="82" y="80"/>
                  </a:lnTo>
                  <a:lnTo>
                    <a:pt x="65" y="78"/>
                  </a:lnTo>
                  <a:lnTo>
                    <a:pt x="50" y="70"/>
                  </a:lnTo>
                  <a:lnTo>
                    <a:pt x="44" y="68"/>
                  </a:lnTo>
                  <a:lnTo>
                    <a:pt x="38" y="64"/>
                  </a:lnTo>
                  <a:lnTo>
                    <a:pt x="31" y="61"/>
                  </a:lnTo>
                  <a:lnTo>
                    <a:pt x="25" y="55"/>
                  </a:lnTo>
                  <a:lnTo>
                    <a:pt x="17" y="53"/>
                  </a:lnTo>
                  <a:lnTo>
                    <a:pt x="16" y="45"/>
                  </a:lnTo>
                  <a:lnTo>
                    <a:pt x="8" y="38"/>
                  </a:lnTo>
                  <a:lnTo>
                    <a:pt x="2" y="32"/>
                  </a:lnTo>
                  <a:lnTo>
                    <a:pt x="0" y="28"/>
                  </a:lnTo>
                  <a:lnTo>
                    <a:pt x="0" y="24"/>
                  </a:lnTo>
                  <a:lnTo>
                    <a:pt x="0" y="21"/>
                  </a:lnTo>
                  <a:lnTo>
                    <a:pt x="0" y="15"/>
                  </a:lnTo>
                  <a:lnTo>
                    <a:pt x="2" y="11"/>
                  </a:lnTo>
                  <a:lnTo>
                    <a:pt x="6" y="9"/>
                  </a:lnTo>
                  <a:lnTo>
                    <a:pt x="8" y="5"/>
                  </a:lnTo>
                  <a:lnTo>
                    <a:pt x="10" y="2"/>
                  </a:lnTo>
                  <a:lnTo>
                    <a:pt x="16" y="2"/>
                  </a:lnTo>
                  <a:lnTo>
                    <a:pt x="17" y="0"/>
                  </a:lnTo>
                  <a:lnTo>
                    <a:pt x="23" y="0"/>
                  </a:lnTo>
                  <a:lnTo>
                    <a:pt x="27" y="0"/>
                  </a:lnTo>
                  <a:lnTo>
                    <a:pt x="29" y="2"/>
                  </a:lnTo>
                  <a:lnTo>
                    <a:pt x="33" y="5"/>
                  </a:lnTo>
                  <a:lnTo>
                    <a:pt x="38" y="7"/>
                  </a:lnTo>
                  <a:lnTo>
                    <a:pt x="38" y="9"/>
                  </a:lnTo>
                  <a:lnTo>
                    <a:pt x="4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64" name="Freeform 760"/>
            <p:cNvSpPr>
              <a:spLocks/>
            </p:cNvSpPr>
            <p:nvPr/>
          </p:nvSpPr>
          <p:spPr bwMode="auto">
            <a:xfrm>
              <a:off x="3600" y="1133"/>
              <a:ext cx="48" cy="20"/>
            </a:xfrm>
            <a:custGeom>
              <a:avLst/>
              <a:gdLst>
                <a:gd name="T0" fmla="*/ 0 w 302"/>
                <a:gd name="T1" fmla="*/ 0 h 127"/>
                <a:gd name="T2" fmla="*/ 0 w 302"/>
                <a:gd name="T3" fmla="*/ 0 h 127"/>
                <a:gd name="T4" fmla="*/ 0 w 302"/>
                <a:gd name="T5" fmla="*/ 0 h 127"/>
                <a:gd name="T6" fmla="*/ 0 w 302"/>
                <a:gd name="T7" fmla="*/ 0 h 127"/>
                <a:gd name="T8" fmla="*/ 0 w 302"/>
                <a:gd name="T9" fmla="*/ 0 h 127"/>
                <a:gd name="T10" fmla="*/ 0 w 302"/>
                <a:gd name="T11" fmla="*/ 0 h 127"/>
                <a:gd name="T12" fmla="*/ 0 w 302"/>
                <a:gd name="T13" fmla="*/ 0 h 127"/>
                <a:gd name="T14" fmla="*/ 0 w 302"/>
                <a:gd name="T15" fmla="*/ 0 h 127"/>
                <a:gd name="T16" fmla="*/ 0 w 302"/>
                <a:gd name="T17" fmla="*/ 0 h 127"/>
                <a:gd name="T18" fmla="*/ 0 w 302"/>
                <a:gd name="T19" fmla="*/ 0 h 127"/>
                <a:gd name="T20" fmla="*/ 0 w 302"/>
                <a:gd name="T21" fmla="*/ 0 h 127"/>
                <a:gd name="T22" fmla="*/ 0 w 302"/>
                <a:gd name="T23" fmla="*/ 0 h 127"/>
                <a:gd name="T24" fmla="*/ 0 w 302"/>
                <a:gd name="T25" fmla="*/ 0 h 127"/>
                <a:gd name="T26" fmla="*/ 0 w 302"/>
                <a:gd name="T27" fmla="*/ 0 h 127"/>
                <a:gd name="T28" fmla="*/ 0 w 302"/>
                <a:gd name="T29" fmla="*/ 0 h 127"/>
                <a:gd name="T30" fmla="*/ 0 w 302"/>
                <a:gd name="T31" fmla="*/ 0 h 127"/>
                <a:gd name="T32" fmla="*/ 0 w 302"/>
                <a:gd name="T33" fmla="*/ 0 h 127"/>
                <a:gd name="T34" fmla="*/ 0 w 302"/>
                <a:gd name="T35" fmla="*/ 0 h 127"/>
                <a:gd name="T36" fmla="*/ 0 w 302"/>
                <a:gd name="T37" fmla="*/ 0 h 127"/>
                <a:gd name="T38" fmla="*/ 0 w 302"/>
                <a:gd name="T39" fmla="*/ 0 h 127"/>
                <a:gd name="T40" fmla="*/ 0 w 302"/>
                <a:gd name="T41" fmla="*/ 0 h 127"/>
                <a:gd name="T42" fmla="*/ 0 w 302"/>
                <a:gd name="T43" fmla="*/ 0 h 127"/>
                <a:gd name="T44" fmla="*/ 0 w 302"/>
                <a:gd name="T45" fmla="*/ 0 h 127"/>
                <a:gd name="T46" fmla="*/ 0 w 302"/>
                <a:gd name="T47" fmla="*/ 0 h 127"/>
                <a:gd name="T48" fmla="*/ 0 w 302"/>
                <a:gd name="T49" fmla="*/ 0 h 127"/>
                <a:gd name="T50" fmla="*/ 0 w 302"/>
                <a:gd name="T51" fmla="*/ 0 h 127"/>
                <a:gd name="T52" fmla="*/ 0 w 302"/>
                <a:gd name="T53" fmla="*/ 0 h 127"/>
                <a:gd name="T54" fmla="*/ 0 w 302"/>
                <a:gd name="T55" fmla="*/ 0 h 127"/>
                <a:gd name="T56" fmla="*/ 0 w 302"/>
                <a:gd name="T57" fmla="*/ 0 h 127"/>
                <a:gd name="T58" fmla="*/ 0 w 302"/>
                <a:gd name="T59" fmla="*/ 0 h 127"/>
                <a:gd name="T60" fmla="*/ 0 w 302"/>
                <a:gd name="T61" fmla="*/ 0 h 127"/>
                <a:gd name="T62" fmla="*/ 0 w 302"/>
                <a:gd name="T63" fmla="*/ 0 h 127"/>
                <a:gd name="T64" fmla="*/ 0 w 302"/>
                <a:gd name="T65" fmla="*/ 0 h 127"/>
                <a:gd name="T66" fmla="*/ 0 w 302"/>
                <a:gd name="T67" fmla="*/ 0 h 127"/>
                <a:gd name="T68" fmla="*/ 0 w 302"/>
                <a:gd name="T69" fmla="*/ 0 h 127"/>
                <a:gd name="T70" fmla="*/ 0 w 302"/>
                <a:gd name="T71" fmla="*/ 0 h 127"/>
                <a:gd name="T72" fmla="*/ 0 w 302"/>
                <a:gd name="T73" fmla="*/ 0 h 127"/>
                <a:gd name="T74" fmla="*/ 0 w 302"/>
                <a:gd name="T75" fmla="*/ 0 h 127"/>
                <a:gd name="T76" fmla="*/ 0 w 302"/>
                <a:gd name="T77" fmla="*/ 0 h 127"/>
                <a:gd name="T78" fmla="*/ 0 w 302"/>
                <a:gd name="T79" fmla="*/ 0 h 127"/>
                <a:gd name="T80" fmla="*/ 0 w 302"/>
                <a:gd name="T81" fmla="*/ 0 h 127"/>
                <a:gd name="T82" fmla="*/ 0 w 302"/>
                <a:gd name="T83" fmla="*/ 0 h 127"/>
                <a:gd name="T84" fmla="*/ 0 w 302"/>
                <a:gd name="T85" fmla="*/ 0 h 127"/>
                <a:gd name="T86" fmla="*/ 0 w 302"/>
                <a:gd name="T87" fmla="*/ 0 h 127"/>
                <a:gd name="T88" fmla="*/ 0 w 302"/>
                <a:gd name="T89" fmla="*/ 0 h 127"/>
                <a:gd name="T90" fmla="*/ 0 w 302"/>
                <a:gd name="T91" fmla="*/ 0 h 127"/>
                <a:gd name="T92" fmla="*/ 0 w 302"/>
                <a:gd name="T93" fmla="*/ 0 h 127"/>
                <a:gd name="T94" fmla="*/ 0 w 302"/>
                <a:gd name="T95" fmla="*/ 0 h 127"/>
                <a:gd name="T96" fmla="*/ 0 w 302"/>
                <a:gd name="T97" fmla="*/ 0 h 127"/>
                <a:gd name="T98" fmla="*/ 0 w 302"/>
                <a:gd name="T99" fmla="*/ 0 h 127"/>
                <a:gd name="T100" fmla="*/ 0 w 302"/>
                <a:gd name="T101" fmla="*/ 0 h 127"/>
                <a:gd name="T102" fmla="*/ 0 w 302"/>
                <a:gd name="T103" fmla="*/ 0 h 127"/>
                <a:gd name="T104" fmla="*/ 0 w 302"/>
                <a:gd name="T105" fmla="*/ 0 h 127"/>
                <a:gd name="T106" fmla="*/ 0 w 302"/>
                <a:gd name="T107" fmla="*/ 0 h 127"/>
                <a:gd name="T108" fmla="*/ 0 w 302"/>
                <a:gd name="T109" fmla="*/ 0 h 127"/>
                <a:gd name="T110" fmla="*/ 0 w 302"/>
                <a:gd name="T111" fmla="*/ 0 h 127"/>
                <a:gd name="T112" fmla="*/ 0 w 302"/>
                <a:gd name="T113" fmla="*/ 0 h 127"/>
                <a:gd name="T114" fmla="*/ 0 w 302"/>
                <a:gd name="T115" fmla="*/ 0 h 127"/>
                <a:gd name="T116" fmla="*/ 0 w 302"/>
                <a:gd name="T117" fmla="*/ 0 h 12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02"/>
                <a:gd name="T178" fmla="*/ 0 h 127"/>
                <a:gd name="T179" fmla="*/ 302 w 302"/>
                <a:gd name="T180" fmla="*/ 127 h 12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02" h="127">
                  <a:moveTo>
                    <a:pt x="28" y="3"/>
                  </a:moveTo>
                  <a:lnTo>
                    <a:pt x="47" y="9"/>
                  </a:lnTo>
                  <a:lnTo>
                    <a:pt x="65" y="13"/>
                  </a:lnTo>
                  <a:lnTo>
                    <a:pt x="80" y="21"/>
                  </a:lnTo>
                  <a:lnTo>
                    <a:pt x="97" y="26"/>
                  </a:lnTo>
                  <a:lnTo>
                    <a:pt x="127" y="38"/>
                  </a:lnTo>
                  <a:lnTo>
                    <a:pt x="154" y="53"/>
                  </a:lnTo>
                  <a:lnTo>
                    <a:pt x="184" y="62"/>
                  </a:lnTo>
                  <a:lnTo>
                    <a:pt x="200" y="68"/>
                  </a:lnTo>
                  <a:lnTo>
                    <a:pt x="215" y="74"/>
                  </a:lnTo>
                  <a:lnTo>
                    <a:pt x="230" y="78"/>
                  </a:lnTo>
                  <a:lnTo>
                    <a:pt x="247" y="80"/>
                  </a:lnTo>
                  <a:lnTo>
                    <a:pt x="266" y="83"/>
                  </a:lnTo>
                  <a:lnTo>
                    <a:pt x="283" y="85"/>
                  </a:lnTo>
                  <a:lnTo>
                    <a:pt x="289" y="85"/>
                  </a:lnTo>
                  <a:lnTo>
                    <a:pt x="295" y="89"/>
                  </a:lnTo>
                  <a:lnTo>
                    <a:pt x="297" y="91"/>
                  </a:lnTo>
                  <a:lnTo>
                    <a:pt x="300" y="93"/>
                  </a:lnTo>
                  <a:lnTo>
                    <a:pt x="300" y="97"/>
                  </a:lnTo>
                  <a:lnTo>
                    <a:pt x="302" y="100"/>
                  </a:lnTo>
                  <a:lnTo>
                    <a:pt x="302" y="106"/>
                  </a:lnTo>
                  <a:lnTo>
                    <a:pt x="302" y="108"/>
                  </a:lnTo>
                  <a:lnTo>
                    <a:pt x="302" y="112"/>
                  </a:lnTo>
                  <a:lnTo>
                    <a:pt x="300" y="116"/>
                  </a:lnTo>
                  <a:lnTo>
                    <a:pt x="300" y="121"/>
                  </a:lnTo>
                  <a:lnTo>
                    <a:pt x="297" y="123"/>
                  </a:lnTo>
                  <a:lnTo>
                    <a:pt x="295" y="125"/>
                  </a:lnTo>
                  <a:lnTo>
                    <a:pt x="289" y="127"/>
                  </a:lnTo>
                  <a:lnTo>
                    <a:pt x="285" y="127"/>
                  </a:lnTo>
                  <a:lnTo>
                    <a:pt x="281" y="127"/>
                  </a:lnTo>
                  <a:lnTo>
                    <a:pt x="262" y="125"/>
                  </a:lnTo>
                  <a:lnTo>
                    <a:pt x="241" y="123"/>
                  </a:lnTo>
                  <a:lnTo>
                    <a:pt x="224" y="119"/>
                  </a:lnTo>
                  <a:lnTo>
                    <a:pt x="209" y="114"/>
                  </a:lnTo>
                  <a:lnTo>
                    <a:pt x="192" y="110"/>
                  </a:lnTo>
                  <a:lnTo>
                    <a:pt x="177" y="106"/>
                  </a:lnTo>
                  <a:lnTo>
                    <a:pt x="162" y="99"/>
                  </a:lnTo>
                  <a:lnTo>
                    <a:pt x="146" y="93"/>
                  </a:lnTo>
                  <a:lnTo>
                    <a:pt x="86" y="66"/>
                  </a:lnTo>
                  <a:lnTo>
                    <a:pt x="53" y="53"/>
                  </a:lnTo>
                  <a:lnTo>
                    <a:pt x="36" y="51"/>
                  </a:lnTo>
                  <a:lnTo>
                    <a:pt x="17" y="43"/>
                  </a:lnTo>
                  <a:lnTo>
                    <a:pt x="11" y="42"/>
                  </a:lnTo>
                  <a:lnTo>
                    <a:pt x="9" y="38"/>
                  </a:lnTo>
                  <a:lnTo>
                    <a:pt x="6" y="36"/>
                  </a:lnTo>
                  <a:lnTo>
                    <a:pt x="2" y="32"/>
                  </a:lnTo>
                  <a:lnTo>
                    <a:pt x="2" y="28"/>
                  </a:lnTo>
                  <a:lnTo>
                    <a:pt x="0" y="24"/>
                  </a:lnTo>
                  <a:lnTo>
                    <a:pt x="2" y="21"/>
                  </a:lnTo>
                  <a:lnTo>
                    <a:pt x="2" y="19"/>
                  </a:lnTo>
                  <a:lnTo>
                    <a:pt x="6" y="13"/>
                  </a:lnTo>
                  <a:lnTo>
                    <a:pt x="8" y="9"/>
                  </a:lnTo>
                  <a:lnTo>
                    <a:pt x="9" y="7"/>
                  </a:lnTo>
                  <a:lnTo>
                    <a:pt x="11" y="5"/>
                  </a:lnTo>
                  <a:lnTo>
                    <a:pt x="15" y="3"/>
                  </a:lnTo>
                  <a:lnTo>
                    <a:pt x="21" y="0"/>
                  </a:lnTo>
                  <a:lnTo>
                    <a:pt x="23" y="0"/>
                  </a:lnTo>
                  <a:lnTo>
                    <a:pt x="28"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65" name="Freeform 761"/>
            <p:cNvSpPr>
              <a:spLocks/>
            </p:cNvSpPr>
            <p:nvPr/>
          </p:nvSpPr>
          <p:spPr bwMode="auto">
            <a:xfrm>
              <a:off x="3590" y="1167"/>
              <a:ext cx="46" cy="19"/>
            </a:xfrm>
            <a:custGeom>
              <a:avLst/>
              <a:gdLst>
                <a:gd name="T0" fmla="*/ 0 w 289"/>
                <a:gd name="T1" fmla="*/ 0 h 126"/>
                <a:gd name="T2" fmla="*/ 0 w 289"/>
                <a:gd name="T3" fmla="*/ 0 h 126"/>
                <a:gd name="T4" fmla="*/ 0 w 289"/>
                <a:gd name="T5" fmla="*/ 0 h 126"/>
                <a:gd name="T6" fmla="*/ 0 w 289"/>
                <a:gd name="T7" fmla="*/ 0 h 126"/>
                <a:gd name="T8" fmla="*/ 0 w 289"/>
                <a:gd name="T9" fmla="*/ 0 h 126"/>
                <a:gd name="T10" fmla="*/ 0 w 289"/>
                <a:gd name="T11" fmla="*/ 0 h 126"/>
                <a:gd name="T12" fmla="*/ 0 w 289"/>
                <a:gd name="T13" fmla="*/ 0 h 126"/>
                <a:gd name="T14" fmla="*/ 0 w 289"/>
                <a:gd name="T15" fmla="*/ 0 h 126"/>
                <a:gd name="T16" fmla="*/ 0 w 289"/>
                <a:gd name="T17" fmla="*/ 0 h 126"/>
                <a:gd name="T18" fmla="*/ 0 w 289"/>
                <a:gd name="T19" fmla="*/ 0 h 126"/>
                <a:gd name="T20" fmla="*/ 0 w 289"/>
                <a:gd name="T21" fmla="*/ 0 h 126"/>
                <a:gd name="T22" fmla="*/ 0 w 289"/>
                <a:gd name="T23" fmla="*/ 0 h 126"/>
                <a:gd name="T24" fmla="*/ 0 w 289"/>
                <a:gd name="T25" fmla="*/ 0 h 126"/>
                <a:gd name="T26" fmla="*/ 0 w 289"/>
                <a:gd name="T27" fmla="*/ 0 h 126"/>
                <a:gd name="T28" fmla="*/ 0 w 289"/>
                <a:gd name="T29" fmla="*/ 0 h 126"/>
                <a:gd name="T30" fmla="*/ 0 w 289"/>
                <a:gd name="T31" fmla="*/ 0 h 126"/>
                <a:gd name="T32" fmla="*/ 0 w 289"/>
                <a:gd name="T33" fmla="*/ 0 h 126"/>
                <a:gd name="T34" fmla="*/ 0 w 289"/>
                <a:gd name="T35" fmla="*/ 0 h 126"/>
                <a:gd name="T36" fmla="*/ 0 w 289"/>
                <a:gd name="T37" fmla="*/ 0 h 126"/>
                <a:gd name="T38" fmla="*/ 0 w 289"/>
                <a:gd name="T39" fmla="*/ 0 h 126"/>
                <a:gd name="T40" fmla="*/ 0 w 289"/>
                <a:gd name="T41" fmla="*/ 0 h 126"/>
                <a:gd name="T42" fmla="*/ 0 w 289"/>
                <a:gd name="T43" fmla="*/ 0 h 126"/>
                <a:gd name="T44" fmla="*/ 0 w 289"/>
                <a:gd name="T45" fmla="*/ 0 h 126"/>
                <a:gd name="T46" fmla="*/ 0 w 289"/>
                <a:gd name="T47" fmla="*/ 0 h 126"/>
                <a:gd name="T48" fmla="*/ 0 w 289"/>
                <a:gd name="T49" fmla="*/ 0 h 126"/>
                <a:gd name="T50" fmla="*/ 0 w 289"/>
                <a:gd name="T51" fmla="*/ 0 h 126"/>
                <a:gd name="T52" fmla="*/ 0 w 289"/>
                <a:gd name="T53" fmla="*/ 0 h 126"/>
                <a:gd name="T54" fmla="*/ 0 w 289"/>
                <a:gd name="T55" fmla="*/ 0 h 126"/>
                <a:gd name="T56" fmla="*/ 0 w 289"/>
                <a:gd name="T57" fmla="*/ 0 h 126"/>
                <a:gd name="T58" fmla="*/ 0 w 289"/>
                <a:gd name="T59" fmla="*/ 0 h 126"/>
                <a:gd name="T60" fmla="*/ 0 w 289"/>
                <a:gd name="T61" fmla="*/ 0 h 126"/>
                <a:gd name="T62" fmla="*/ 0 w 289"/>
                <a:gd name="T63" fmla="*/ 0 h 126"/>
                <a:gd name="T64" fmla="*/ 0 w 289"/>
                <a:gd name="T65" fmla="*/ 0 h 126"/>
                <a:gd name="T66" fmla="*/ 0 w 289"/>
                <a:gd name="T67" fmla="*/ 0 h 126"/>
                <a:gd name="T68" fmla="*/ 0 w 289"/>
                <a:gd name="T69" fmla="*/ 0 h 126"/>
                <a:gd name="T70" fmla="*/ 0 w 289"/>
                <a:gd name="T71" fmla="*/ 0 h 126"/>
                <a:gd name="T72" fmla="*/ 0 w 289"/>
                <a:gd name="T73" fmla="*/ 0 h 126"/>
                <a:gd name="T74" fmla="*/ 0 w 289"/>
                <a:gd name="T75" fmla="*/ 0 h 126"/>
                <a:gd name="T76" fmla="*/ 0 w 289"/>
                <a:gd name="T77" fmla="*/ 0 h 126"/>
                <a:gd name="T78" fmla="*/ 0 w 289"/>
                <a:gd name="T79" fmla="*/ 0 h 126"/>
                <a:gd name="T80" fmla="*/ 0 w 289"/>
                <a:gd name="T81" fmla="*/ 0 h 126"/>
                <a:gd name="T82" fmla="*/ 0 w 289"/>
                <a:gd name="T83" fmla="*/ 0 h 126"/>
                <a:gd name="T84" fmla="*/ 0 w 289"/>
                <a:gd name="T85" fmla="*/ 0 h 126"/>
                <a:gd name="T86" fmla="*/ 0 w 289"/>
                <a:gd name="T87" fmla="*/ 0 h 126"/>
                <a:gd name="T88" fmla="*/ 0 w 289"/>
                <a:gd name="T89" fmla="*/ 0 h 126"/>
                <a:gd name="T90" fmla="*/ 0 w 289"/>
                <a:gd name="T91" fmla="*/ 0 h 126"/>
                <a:gd name="T92" fmla="*/ 0 w 289"/>
                <a:gd name="T93" fmla="*/ 0 h 126"/>
                <a:gd name="T94" fmla="*/ 0 w 289"/>
                <a:gd name="T95" fmla="*/ 0 h 126"/>
                <a:gd name="T96" fmla="*/ 0 w 289"/>
                <a:gd name="T97" fmla="*/ 0 h 126"/>
                <a:gd name="T98" fmla="*/ 0 w 289"/>
                <a:gd name="T99" fmla="*/ 0 h 126"/>
                <a:gd name="T100" fmla="*/ 0 w 289"/>
                <a:gd name="T101" fmla="*/ 0 h 126"/>
                <a:gd name="T102" fmla="*/ 0 w 289"/>
                <a:gd name="T103" fmla="*/ 0 h 126"/>
                <a:gd name="T104" fmla="*/ 0 w 289"/>
                <a:gd name="T105" fmla="*/ 0 h 126"/>
                <a:gd name="T106" fmla="*/ 0 w 289"/>
                <a:gd name="T107" fmla="*/ 0 h 126"/>
                <a:gd name="T108" fmla="*/ 0 w 289"/>
                <a:gd name="T109" fmla="*/ 0 h 126"/>
                <a:gd name="T110" fmla="*/ 0 w 289"/>
                <a:gd name="T111" fmla="*/ 0 h 126"/>
                <a:gd name="T112" fmla="*/ 0 w 289"/>
                <a:gd name="T113" fmla="*/ 0 h 126"/>
                <a:gd name="T114" fmla="*/ 0 w 289"/>
                <a:gd name="T115" fmla="*/ 0 h 126"/>
                <a:gd name="T116" fmla="*/ 0 w 289"/>
                <a:gd name="T117" fmla="*/ 0 h 12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89"/>
                <a:gd name="T178" fmla="*/ 0 h 126"/>
                <a:gd name="T179" fmla="*/ 289 w 289"/>
                <a:gd name="T180" fmla="*/ 126 h 12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89" h="126">
                  <a:moveTo>
                    <a:pt x="31" y="2"/>
                  </a:moveTo>
                  <a:lnTo>
                    <a:pt x="93" y="33"/>
                  </a:lnTo>
                  <a:lnTo>
                    <a:pt x="118" y="46"/>
                  </a:lnTo>
                  <a:lnTo>
                    <a:pt x="147" y="58"/>
                  </a:lnTo>
                  <a:lnTo>
                    <a:pt x="158" y="63"/>
                  </a:lnTo>
                  <a:lnTo>
                    <a:pt x="173" y="67"/>
                  </a:lnTo>
                  <a:lnTo>
                    <a:pt x="189" y="71"/>
                  </a:lnTo>
                  <a:lnTo>
                    <a:pt x="204" y="77"/>
                  </a:lnTo>
                  <a:lnTo>
                    <a:pt x="217" y="78"/>
                  </a:lnTo>
                  <a:lnTo>
                    <a:pt x="234" y="80"/>
                  </a:lnTo>
                  <a:lnTo>
                    <a:pt x="249" y="82"/>
                  </a:lnTo>
                  <a:lnTo>
                    <a:pt x="268" y="82"/>
                  </a:lnTo>
                  <a:lnTo>
                    <a:pt x="274" y="82"/>
                  </a:lnTo>
                  <a:lnTo>
                    <a:pt x="274" y="84"/>
                  </a:lnTo>
                  <a:lnTo>
                    <a:pt x="278" y="84"/>
                  </a:lnTo>
                  <a:lnTo>
                    <a:pt x="282" y="86"/>
                  </a:lnTo>
                  <a:lnTo>
                    <a:pt x="284" y="88"/>
                  </a:lnTo>
                  <a:lnTo>
                    <a:pt x="286" y="94"/>
                  </a:lnTo>
                  <a:lnTo>
                    <a:pt x="289" y="97"/>
                  </a:lnTo>
                  <a:lnTo>
                    <a:pt x="289" y="99"/>
                  </a:lnTo>
                  <a:lnTo>
                    <a:pt x="289" y="103"/>
                  </a:lnTo>
                  <a:lnTo>
                    <a:pt x="289" y="109"/>
                  </a:lnTo>
                  <a:lnTo>
                    <a:pt x="289" y="113"/>
                  </a:lnTo>
                  <a:lnTo>
                    <a:pt x="286" y="116"/>
                  </a:lnTo>
                  <a:lnTo>
                    <a:pt x="284" y="118"/>
                  </a:lnTo>
                  <a:lnTo>
                    <a:pt x="280" y="120"/>
                  </a:lnTo>
                  <a:lnTo>
                    <a:pt x="274" y="122"/>
                  </a:lnTo>
                  <a:lnTo>
                    <a:pt x="274" y="126"/>
                  </a:lnTo>
                  <a:lnTo>
                    <a:pt x="270" y="126"/>
                  </a:lnTo>
                  <a:lnTo>
                    <a:pt x="267" y="126"/>
                  </a:lnTo>
                  <a:lnTo>
                    <a:pt x="247" y="122"/>
                  </a:lnTo>
                  <a:lnTo>
                    <a:pt x="230" y="122"/>
                  </a:lnTo>
                  <a:lnTo>
                    <a:pt x="213" y="120"/>
                  </a:lnTo>
                  <a:lnTo>
                    <a:pt x="196" y="116"/>
                  </a:lnTo>
                  <a:lnTo>
                    <a:pt x="181" y="115"/>
                  </a:lnTo>
                  <a:lnTo>
                    <a:pt x="166" y="111"/>
                  </a:lnTo>
                  <a:lnTo>
                    <a:pt x="151" y="103"/>
                  </a:lnTo>
                  <a:lnTo>
                    <a:pt x="135" y="99"/>
                  </a:lnTo>
                  <a:lnTo>
                    <a:pt x="109" y="86"/>
                  </a:lnTo>
                  <a:lnTo>
                    <a:pt x="78" y="73"/>
                  </a:lnTo>
                  <a:lnTo>
                    <a:pt x="16" y="40"/>
                  </a:lnTo>
                  <a:lnTo>
                    <a:pt x="10" y="40"/>
                  </a:lnTo>
                  <a:lnTo>
                    <a:pt x="6" y="39"/>
                  </a:lnTo>
                  <a:lnTo>
                    <a:pt x="2" y="33"/>
                  </a:lnTo>
                  <a:lnTo>
                    <a:pt x="0" y="29"/>
                  </a:lnTo>
                  <a:lnTo>
                    <a:pt x="0" y="25"/>
                  </a:lnTo>
                  <a:lnTo>
                    <a:pt x="0" y="23"/>
                  </a:lnTo>
                  <a:lnTo>
                    <a:pt x="0" y="20"/>
                  </a:lnTo>
                  <a:lnTo>
                    <a:pt x="0" y="18"/>
                  </a:lnTo>
                  <a:lnTo>
                    <a:pt x="2" y="14"/>
                  </a:lnTo>
                  <a:lnTo>
                    <a:pt x="6" y="10"/>
                  </a:lnTo>
                  <a:lnTo>
                    <a:pt x="8" y="8"/>
                  </a:lnTo>
                  <a:lnTo>
                    <a:pt x="12" y="4"/>
                  </a:lnTo>
                  <a:lnTo>
                    <a:pt x="16" y="2"/>
                  </a:lnTo>
                  <a:lnTo>
                    <a:pt x="17" y="0"/>
                  </a:lnTo>
                  <a:lnTo>
                    <a:pt x="23" y="0"/>
                  </a:lnTo>
                  <a:lnTo>
                    <a:pt x="27" y="2"/>
                  </a:lnTo>
                  <a:lnTo>
                    <a:pt x="31"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66" name="Freeform 762"/>
            <p:cNvSpPr>
              <a:spLocks/>
            </p:cNvSpPr>
            <p:nvPr/>
          </p:nvSpPr>
          <p:spPr bwMode="auto">
            <a:xfrm>
              <a:off x="3632" y="1147"/>
              <a:ext cx="18" cy="37"/>
            </a:xfrm>
            <a:custGeom>
              <a:avLst/>
              <a:gdLst>
                <a:gd name="T0" fmla="*/ 0 w 113"/>
                <a:gd name="T1" fmla="*/ 0 h 232"/>
                <a:gd name="T2" fmla="*/ 0 w 113"/>
                <a:gd name="T3" fmla="*/ 0 h 232"/>
                <a:gd name="T4" fmla="*/ 0 w 113"/>
                <a:gd name="T5" fmla="*/ 0 h 232"/>
                <a:gd name="T6" fmla="*/ 0 w 113"/>
                <a:gd name="T7" fmla="*/ 0 h 232"/>
                <a:gd name="T8" fmla="*/ 0 w 113"/>
                <a:gd name="T9" fmla="*/ 0 h 232"/>
                <a:gd name="T10" fmla="*/ 0 w 113"/>
                <a:gd name="T11" fmla="*/ 0 h 232"/>
                <a:gd name="T12" fmla="*/ 0 w 113"/>
                <a:gd name="T13" fmla="*/ 0 h 232"/>
                <a:gd name="T14" fmla="*/ 0 w 113"/>
                <a:gd name="T15" fmla="*/ 0 h 232"/>
                <a:gd name="T16" fmla="*/ 0 w 113"/>
                <a:gd name="T17" fmla="*/ 0 h 232"/>
                <a:gd name="T18" fmla="*/ 0 w 113"/>
                <a:gd name="T19" fmla="*/ 0 h 232"/>
                <a:gd name="T20" fmla="*/ 0 w 113"/>
                <a:gd name="T21" fmla="*/ 0 h 232"/>
                <a:gd name="T22" fmla="*/ 0 w 113"/>
                <a:gd name="T23" fmla="*/ 0 h 232"/>
                <a:gd name="T24" fmla="*/ 0 w 113"/>
                <a:gd name="T25" fmla="*/ 0 h 232"/>
                <a:gd name="T26" fmla="*/ 0 w 113"/>
                <a:gd name="T27" fmla="*/ 0 h 232"/>
                <a:gd name="T28" fmla="*/ 0 w 113"/>
                <a:gd name="T29" fmla="*/ 0 h 232"/>
                <a:gd name="T30" fmla="*/ 0 w 113"/>
                <a:gd name="T31" fmla="*/ 0 h 232"/>
                <a:gd name="T32" fmla="*/ 0 w 113"/>
                <a:gd name="T33" fmla="*/ 0 h 232"/>
                <a:gd name="T34" fmla="*/ 0 w 113"/>
                <a:gd name="T35" fmla="*/ 0 h 232"/>
                <a:gd name="T36" fmla="*/ 0 w 113"/>
                <a:gd name="T37" fmla="*/ 0 h 232"/>
                <a:gd name="T38" fmla="*/ 0 w 113"/>
                <a:gd name="T39" fmla="*/ 0 h 232"/>
                <a:gd name="T40" fmla="*/ 0 w 113"/>
                <a:gd name="T41" fmla="*/ 0 h 232"/>
                <a:gd name="T42" fmla="*/ 0 w 113"/>
                <a:gd name="T43" fmla="*/ 0 h 232"/>
                <a:gd name="T44" fmla="*/ 0 w 113"/>
                <a:gd name="T45" fmla="*/ 0 h 232"/>
                <a:gd name="T46" fmla="*/ 0 w 113"/>
                <a:gd name="T47" fmla="*/ 0 h 232"/>
                <a:gd name="T48" fmla="*/ 0 w 113"/>
                <a:gd name="T49" fmla="*/ 0 h 232"/>
                <a:gd name="T50" fmla="*/ 0 w 113"/>
                <a:gd name="T51" fmla="*/ 0 h 232"/>
                <a:gd name="T52" fmla="*/ 0 w 113"/>
                <a:gd name="T53" fmla="*/ 0 h 232"/>
                <a:gd name="T54" fmla="*/ 0 w 113"/>
                <a:gd name="T55" fmla="*/ 0 h 232"/>
                <a:gd name="T56" fmla="*/ 0 w 113"/>
                <a:gd name="T57" fmla="*/ 0 h 232"/>
                <a:gd name="T58" fmla="*/ 0 w 113"/>
                <a:gd name="T59" fmla="*/ 0 h 232"/>
                <a:gd name="T60" fmla="*/ 0 w 113"/>
                <a:gd name="T61" fmla="*/ 0 h 232"/>
                <a:gd name="T62" fmla="*/ 0 w 113"/>
                <a:gd name="T63" fmla="*/ 0 h 232"/>
                <a:gd name="T64" fmla="*/ 0 w 113"/>
                <a:gd name="T65" fmla="*/ 0 h 232"/>
                <a:gd name="T66" fmla="*/ 0 w 113"/>
                <a:gd name="T67" fmla="*/ 0 h 232"/>
                <a:gd name="T68" fmla="*/ 0 w 113"/>
                <a:gd name="T69" fmla="*/ 0 h 232"/>
                <a:gd name="T70" fmla="*/ 0 w 113"/>
                <a:gd name="T71" fmla="*/ 0 h 232"/>
                <a:gd name="T72" fmla="*/ 0 w 113"/>
                <a:gd name="T73" fmla="*/ 0 h 232"/>
                <a:gd name="T74" fmla="*/ 0 w 113"/>
                <a:gd name="T75" fmla="*/ 0 h 232"/>
                <a:gd name="T76" fmla="*/ 0 w 113"/>
                <a:gd name="T77" fmla="*/ 0 h 232"/>
                <a:gd name="T78" fmla="*/ 0 w 113"/>
                <a:gd name="T79" fmla="*/ 0 h 232"/>
                <a:gd name="T80" fmla="*/ 0 w 113"/>
                <a:gd name="T81" fmla="*/ 0 h 232"/>
                <a:gd name="T82" fmla="*/ 0 w 113"/>
                <a:gd name="T83" fmla="*/ 0 h 232"/>
                <a:gd name="T84" fmla="*/ 0 w 113"/>
                <a:gd name="T85" fmla="*/ 0 h 232"/>
                <a:gd name="T86" fmla="*/ 0 w 113"/>
                <a:gd name="T87" fmla="*/ 0 h 232"/>
                <a:gd name="T88" fmla="*/ 0 w 113"/>
                <a:gd name="T89" fmla="*/ 0 h 232"/>
                <a:gd name="T90" fmla="*/ 0 w 113"/>
                <a:gd name="T91" fmla="*/ 0 h 232"/>
                <a:gd name="T92" fmla="*/ 0 w 113"/>
                <a:gd name="T93" fmla="*/ 0 h 232"/>
                <a:gd name="T94" fmla="*/ 0 w 113"/>
                <a:gd name="T95" fmla="*/ 0 h 232"/>
                <a:gd name="T96" fmla="*/ 0 w 113"/>
                <a:gd name="T97" fmla="*/ 0 h 232"/>
                <a:gd name="T98" fmla="*/ 0 w 113"/>
                <a:gd name="T99" fmla="*/ 0 h 232"/>
                <a:gd name="T100" fmla="*/ 0 w 113"/>
                <a:gd name="T101" fmla="*/ 0 h 232"/>
                <a:gd name="T102" fmla="*/ 0 w 113"/>
                <a:gd name="T103" fmla="*/ 0 h 232"/>
                <a:gd name="T104" fmla="*/ 0 w 113"/>
                <a:gd name="T105" fmla="*/ 0 h 232"/>
                <a:gd name="T106" fmla="*/ 0 w 113"/>
                <a:gd name="T107" fmla="*/ 0 h 232"/>
                <a:gd name="T108" fmla="*/ 0 w 113"/>
                <a:gd name="T109" fmla="*/ 0 h 232"/>
                <a:gd name="T110" fmla="*/ 0 w 113"/>
                <a:gd name="T111" fmla="*/ 0 h 232"/>
                <a:gd name="T112" fmla="*/ 0 w 113"/>
                <a:gd name="T113" fmla="*/ 0 h 23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3"/>
                <a:gd name="T172" fmla="*/ 0 h 232"/>
                <a:gd name="T173" fmla="*/ 113 w 113"/>
                <a:gd name="T174" fmla="*/ 232 h 23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3" h="232">
                  <a:moveTo>
                    <a:pt x="113" y="23"/>
                  </a:moveTo>
                  <a:lnTo>
                    <a:pt x="107" y="49"/>
                  </a:lnTo>
                  <a:lnTo>
                    <a:pt x="103" y="61"/>
                  </a:lnTo>
                  <a:lnTo>
                    <a:pt x="101" y="74"/>
                  </a:lnTo>
                  <a:lnTo>
                    <a:pt x="94" y="101"/>
                  </a:lnTo>
                  <a:lnTo>
                    <a:pt x="92" y="114"/>
                  </a:lnTo>
                  <a:lnTo>
                    <a:pt x="86" y="125"/>
                  </a:lnTo>
                  <a:lnTo>
                    <a:pt x="76" y="150"/>
                  </a:lnTo>
                  <a:lnTo>
                    <a:pt x="65" y="177"/>
                  </a:lnTo>
                  <a:lnTo>
                    <a:pt x="61" y="186"/>
                  </a:lnTo>
                  <a:lnTo>
                    <a:pt x="54" y="198"/>
                  </a:lnTo>
                  <a:lnTo>
                    <a:pt x="38" y="220"/>
                  </a:lnTo>
                  <a:lnTo>
                    <a:pt x="38" y="222"/>
                  </a:lnTo>
                  <a:lnTo>
                    <a:pt x="37" y="224"/>
                  </a:lnTo>
                  <a:lnTo>
                    <a:pt x="33" y="226"/>
                  </a:lnTo>
                  <a:lnTo>
                    <a:pt x="31" y="230"/>
                  </a:lnTo>
                  <a:lnTo>
                    <a:pt x="27" y="232"/>
                  </a:lnTo>
                  <a:lnTo>
                    <a:pt x="21" y="232"/>
                  </a:lnTo>
                  <a:lnTo>
                    <a:pt x="18" y="232"/>
                  </a:lnTo>
                  <a:lnTo>
                    <a:pt x="16" y="230"/>
                  </a:lnTo>
                  <a:lnTo>
                    <a:pt x="12" y="226"/>
                  </a:lnTo>
                  <a:lnTo>
                    <a:pt x="6" y="224"/>
                  </a:lnTo>
                  <a:lnTo>
                    <a:pt x="6" y="222"/>
                  </a:lnTo>
                  <a:lnTo>
                    <a:pt x="2" y="218"/>
                  </a:lnTo>
                  <a:lnTo>
                    <a:pt x="0" y="215"/>
                  </a:lnTo>
                  <a:lnTo>
                    <a:pt x="0" y="211"/>
                  </a:lnTo>
                  <a:lnTo>
                    <a:pt x="0" y="207"/>
                  </a:lnTo>
                  <a:lnTo>
                    <a:pt x="2" y="203"/>
                  </a:lnTo>
                  <a:lnTo>
                    <a:pt x="6" y="198"/>
                  </a:lnTo>
                  <a:lnTo>
                    <a:pt x="12" y="188"/>
                  </a:lnTo>
                  <a:lnTo>
                    <a:pt x="16" y="177"/>
                  </a:lnTo>
                  <a:lnTo>
                    <a:pt x="27" y="156"/>
                  </a:lnTo>
                  <a:lnTo>
                    <a:pt x="37" y="135"/>
                  </a:lnTo>
                  <a:lnTo>
                    <a:pt x="46" y="110"/>
                  </a:lnTo>
                  <a:lnTo>
                    <a:pt x="50" y="101"/>
                  </a:lnTo>
                  <a:lnTo>
                    <a:pt x="54" y="87"/>
                  </a:lnTo>
                  <a:lnTo>
                    <a:pt x="61" y="64"/>
                  </a:lnTo>
                  <a:lnTo>
                    <a:pt x="65" y="40"/>
                  </a:lnTo>
                  <a:lnTo>
                    <a:pt x="69" y="17"/>
                  </a:lnTo>
                  <a:lnTo>
                    <a:pt x="71" y="13"/>
                  </a:lnTo>
                  <a:lnTo>
                    <a:pt x="75" y="7"/>
                  </a:lnTo>
                  <a:lnTo>
                    <a:pt x="75" y="6"/>
                  </a:lnTo>
                  <a:lnTo>
                    <a:pt x="76" y="6"/>
                  </a:lnTo>
                  <a:lnTo>
                    <a:pt x="78" y="2"/>
                  </a:lnTo>
                  <a:lnTo>
                    <a:pt x="82" y="2"/>
                  </a:lnTo>
                  <a:lnTo>
                    <a:pt x="86" y="0"/>
                  </a:lnTo>
                  <a:lnTo>
                    <a:pt x="88" y="0"/>
                  </a:lnTo>
                  <a:lnTo>
                    <a:pt x="94" y="0"/>
                  </a:lnTo>
                  <a:lnTo>
                    <a:pt x="97" y="0"/>
                  </a:lnTo>
                  <a:lnTo>
                    <a:pt x="101" y="2"/>
                  </a:lnTo>
                  <a:lnTo>
                    <a:pt x="103" y="4"/>
                  </a:lnTo>
                  <a:lnTo>
                    <a:pt x="107" y="6"/>
                  </a:lnTo>
                  <a:lnTo>
                    <a:pt x="109" y="11"/>
                  </a:lnTo>
                  <a:lnTo>
                    <a:pt x="109" y="15"/>
                  </a:lnTo>
                  <a:lnTo>
                    <a:pt x="113" y="19"/>
                  </a:lnTo>
                  <a:lnTo>
                    <a:pt x="113"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67" name="Freeform 763"/>
            <p:cNvSpPr>
              <a:spLocks/>
            </p:cNvSpPr>
            <p:nvPr/>
          </p:nvSpPr>
          <p:spPr bwMode="auto">
            <a:xfrm>
              <a:off x="3601" y="1152"/>
              <a:ext cx="9" cy="7"/>
            </a:xfrm>
            <a:custGeom>
              <a:avLst/>
              <a:gdLst>
                <a:gd name="T0" fmla="*/ 0 w 55"/>
                <a:gd name="T1" fmla="*/ 0 h 46"/>
                <a:gd name="T2" fmla="*/ 0 w 55"/>
                <a:gd name="T3" fmla="*/ 0 h 46"/>
                <a:gd name="T4" fmla="*/ 0 w 55"/>
                <a:gd name="T5" fmla="*/ 0 h 46"/>
                <a:gd name="T6" fmla="*/ 0 w 55"/>
                <a:gd name="T7" fmla="*/ 0 h 46"/>
                <a:gd name="T8" fmla="*/ 0 w 55"/>
                <a:gd name="T9" fmla="*/ 0 h 46"/>
                <a:gd name="T10" fmla="*/ 0 w 55"/>
                <a:gd name="T11" fmla="*/ 0 h 46"/>
                <a:gd name="T12" fmla="*/ 0 w 55"/>
                <a:gd name="T13" fmla="*/ 0 h 46"/>
                <a:gd name="T14" fmla="*/ 0 w 55"/>
                <a:gd name="T15" fmla="*/ 0 h 46"/>
                <a:gd name="T16" fmla="*/ 0 w 55"/>
                <a:gd name="T17" fmla="*/ 0 h 46"/>
                <a:gd name="T18" fmla="*/ 0 w 55"/>
                <a:gd name="T19" fmla="*/ 0 h 46"/>
                <a:gd name="T20" fmla="*/ 0 w 55"/>
                <a:gd name="T21" fmla="*/ 0 h 46"/>
                <a:gd name="T22" fmla="*/ 0 w 55"/>
                <a:gd name="T23" fmla="*/ 0 h 46"/>
                <a:gd name="T24" fmla="*/ 0 w 55"/>
                <a:gd name="T25" fmla="*/ 0 h 46"/>
                <a:gd name="T26" fmla="*/ 0 w 55"/>
                <a:gd name="T27" fmla="*/ 0 h 46"/>
                <a:gd name="T28" fmla="*/ 0 w 55"/>
                <a:gd name="T29" fmla="*/ 0 h 46"/>
                <a:gd name="T30" fmla="*/ 0 w 55"/>
                <a:gd name="T31" fmla="*/ 0 h 46"/>
                <a:gd name="T32" fmla="*/ 0 w 55"/>
                <a:gd name="T33" fmla="*/ 0 h 46"/>
                <a:gd name="T34" fmla="*/ 0 w 55"/>
                <a:gd name="T35" fmla="*/ 0 h 46"/>
                <a:gd name="T36" fmla="*/ 0 w 55"/>
                <a:gd name="T37" fmla="*/ 0 h 46"/>
                <a:gd name="T38" fmla="*/ 0 w 55"/>
                <a:gd name="T39" fmla="*/ 0 h 46"/>
                <a:gd name="T40" fmla="*/ 0 w 55"/>
                <a:gd name="T41" fmla="*/ 0 h 46"/>
                <a:gd name="T42" fmla="*/ 0 w 55"/>
                <a:gd name="T43" fmla="*/ 0 h 46"/>
                <a:gd name="T44" fmla="*/ 0 w 55"/>
                <a:gd name="T45" fmla="*/ 0 h 46"/>
                <a:gd name="T46" fmla="*/ 0 w 55"/>
                <a:gd name="T47" fmla="*/ 0 h 46"/>
                <a:gd name="T48" fmla="*/ 0 w 55"/>
                <a:gd name="T49" fmla="*/ 0 h 46"/>
                <a:gd name="T50" fmla="*/ 0 w 55"/>
                <a:gd name="T51" fmla="*/ 0 h 46"/>
                <a:gd name="T52" fmla="*/ 0 w 55"/>
                <a:gd name="T53" fmla="*/ 0 h 46"/>
                <a:gd name="T54" fmla="*/ 0 w 55"/>
                <a:gd name="T55" fmla="*/ 0 h 46"/>
                <a:gd name="T56" fmla="*/ 0 w 55"/>
                <a:gd name="T57" fmla="*/ 0 h 46"/>
                <a:gd name="T58" fmla="*/ 0 w 55"/>
                <a:gd name="T59" fmla="*/ 0 h 46"/>
                <a:gd name="T60" fmla="*/ 0 w 55"/>
                <a:gd name="T61" fmla="*/ 0 h 46"/>
                <a:gd name="T62" fmla="*/ 0 w 55"/>
                <a:gd name="T63" fmla="*/ 0 h 46"/>
                <a:gd name="T64" fmla="*/ 0 w 55"/>
                <a:gd name="T65" fmla="*/ 0 h 46"/>
                <a:gd name="T66" fmla="*/ 0 w 55"/>
                <a:gd name="T67" fmla="*/ 0 h 46"/>
                <a:gd name="T68" fmla="*/ 0 w 55"/>
                <a:gd name="T69" fmla="*/ 0 h 46"/>
                <a:gd name="T70" fmla="*/ 0 w 55"/>
                <a:gd name="T71" fmla="*/ 0 h 46"/>
                <a:gd name="T72" fmla="*/ 0 w 55"/>
                <a:gd name="T73" fmla="*/ 0 h 46"/>
                <a:gd name="T74" fmla="*/ 0 w 55"/>
                <a:gd name="T75" fmla="*/ 0 h 46"/>
                <a:gd name="T76" fmla="*/ 0 w 55"/>
                <a:gd name="T77" fmla="*/ 0 h 4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5"/>
                <a:gd name="T118" fmla="*/ 0 h 46"/>
                <a:gd name="T119" fmla="*/ 55 w 55"/>
                <a:gd name="T120" fmla="*/ 46 h 4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5" h="46">
                  <a:moveTo>
                    <a:pt x="15" y="4"/>
                  </a:moveTo>
                  <a:lnTo>
                    <a:pt x="28" y="2"/>
                  </a:lnTo>
                  <a:lnTo>
                    <a:pt x="32" y="0"/>
                  </a:lnTo>
                  <a:lnTo>
                    <a:pt x="38" y="0"/>
                  </a:lnTo>
                  <a:lnTo>
                    <a:pt x="41" y="2"/>
                  </a:lnTo>
                  <a:lnTo>
                    <a:pt x="45" y="4"/>
                  </a:lnTo>
                  <a:lnTo>
                    <a:pt x="47" y="6"/>
                  </a:lnTo>
                  <a:lnTo>
                    <a:pt x="51" y="8"/>
                  </a:lnTo>
                  <a:lnTo>
                    <a:pt x="51" y="10"/>
                  </a:lnTo>
                  <a:lnTo>
                    <a:pt x="53" y="12"/>
                  </a:lnTo>
                  <a:lnTo>
                    <a:pt x="55" y="18"/>
                  </a:lnTo>
                  <a:lnTo>
                    <a:pt x="55" y="19"/>
                  </a:lnTo>
                  <a:lnTo>
                    <a:pt x="55" y="25"/>
                  </a:lnTo>
                  <a:lnTo>
                    <a:pt x="55" y="29"/>
                  </a:lnTo>
                  <a:lnTo>
                    <a:pt x="53" y="33"/>
                  </a:lnTo>
                  <a:lnTo>
                    <a:pt x="51" y="35"/>
                  </a:lnTo>
                  <a:lnTo>
                    <a:pt x="45" y="38"/>
                  </a:lnTo>
                  <a:lnTo>
                    <a:pt x="43" y="40"/>
                  </a:lnTo>
                  <a:lnTo>
                    <a:pt x="41" y="42"/>
                  </a:lnTo>
                  <a:lnTo>
                    <a:pt x="38" y="42"/>
                  </a:lnTo>
                  <a:lnTo>
                    <a:pt x="24" y="46"/>
                  </a:lnTo>
                  <a:lnTo>
                    <a:pt x="20" y="46"/>
                  </a:lnTo>
                  <a:lnTo>
                    <a:pt x="15" y="46"/>
                  </a:lnTo>
                  <a:lnTo>
                    <a:pt x="13" y="44"/>
                  </a:lnTo>
                  <a:lnTo>
                    <a:pt x="7" y="42"/>
                  </a:lnTo>
                  <a:lnTo>
                    <a:pt x="5" y="40"/>
                  </a:lnTo>
                  <a:lnTo>
                    <a:pt x="3" y="38"/>
                  </a:lnTo>
                  <a:lnTo>
                    <a:pt x="1" y="35"/>
                  </a:lnTo>
                  <a:lnTo>
                    <a:pt x="0" y="29"/>
                  </a:lnTo>
                  <a:lnTo>
                    <a:pt x="0" y="25"/>
                  </a:lnTo>
                  <a:lnTo>
                    <a:pt x="0" y="23"/>
                  </a:lnTo>
                  <a:lnTo>
                    <a:pt x="0" y="19"/>
                  </a:lnTo>
                  <a:lnTo>
                    <a:pt x="1" y="14"/>
                  </a:lnTo>
                  <a:lnTo>
                    <a:pt x="3" y="10"/>
                  </a:lnTo>
                  <a:lnTo>
                    <a:pt x="7" y="8"/>
                  </a:lnTo>
                  <a:lnTo>
                    <a:pt x="9" y="6"/>
                  </a:lnTo>
                  <a:lnTo>
                    <a:pt x="13" y="6"/>
                  </a:lnTo>
                  <a:lnTo>
                    <a:pt x="15"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68" name="Freeform 764"/>
            <p:cNvSpPr>
              <a:spLocks/>
            </p:cNvSpPr>
            <p:nvPr/>
          </p:nvSpPr>
          <p:spPr bwMode="auto">
            <a:xfrm>
              <a:off x="3619" y="1159"/>
              <a:ext cx="10" cy="8"/>
            </a:xfrm>
            <a:custGeom>
              <a:avLst/>
              <a:gdLst>
                <a:gd name="T0" fmla="*/ 0 w 61"/>
                <a:gd name="T1" fmla="*/ 0 h 47"/>
                <a:gd name="T2" fmla="*/ 0 w 61"/>
                <a:gd name="T3" fmla="*/ 0 h 47"/>
                <a:gd name="T4" fmla="*/ 0 w 61"/>
                <a:gd name="T5" fmla="*/ 0 h 47"/>
                <a:gd name="T6" fmla="*/ 0 w 61"/>
                <a:gd name="T7" fmla="*/ 0 h 47"/>
                <a:gd name="T8" fmla="*/ 0 w 61"/>
                <a:gd name="T9" fmla="*/ 0 h 47"/>
                <a:gd name="T10" fmla="*/ 0 w 61"/>
                <a:gd name="T11" fmla="*/ 0 h 47"/>
                <a:gd name="T12" fmla="*/ 0 w 61"/>
                <a:gd name="T13" fmla="*/ 0 h 47"/>
                <a:gd name="T14" fmla="*/ 0 w 61"/>
                <a:gd name="T15" fmla="*/ 0 h 47"/>
                <a:gd name="T16" fmla="*/ 0 w 61"/>
                <a:gd name="T17" fmla="*/ 0 h 47"/>
                <a:gd name="T18" fmla="*/ 0 w 61"/>
                <a:gd name="T19" fmla="*/ 0 h 47"/>
                <a:gd name="T20" fmla="*/ 0 w 61"/>
                <a:gd name="T21" fmla="*/ 0 h 47"/>
                <a:gd name="T22" fmla="*/ 0 w 61"/>
                <a:gd name="T23" fmla="*/ 0 h 47"/>
                <a:gd name="T24" fmla="*/ 0 w 61"/>
                <a:gd name="T25" fmla="*/ 0 h 47"/>
                <a:gd name="T26" fmla="*/ 0 w 61"/>
                <a:gd name="T27" fmla="*/ 0 h 47"/>
                <a:gd name="T28" fmla="*/ 0 w 61"/>
                <a:gd name="T29" fmla="*/ 0 h 47"/>
                <a:gd name="T30" fmla="*/ 0 w 61"/>
                <a:gd name="T31" fmla="*/ 0 h 47"/>
                <a:gd name="T32" fmla="*/ 0 w 61"/>
                <a:gd name="T33" fmla="*/ 0 h 47"/>
                <a:gd name="T34" fmla="*/ 0 w 61"/>
                <a:gd name="T35" fmla="*/ 0 h 47"/>
                <a:gd name="T36" fmla="*/ 0 w 61"/>
                <a:gd name="T37" fmla="*/ 0 h 47"/>
                <a:gd name="T38" fmla="*/ 0 w 61"/>
                <a:gd name="T39" fmla="*/ 0 h 47"/>
                <a:gd name="T40" fmla="*/ 0 w 61"/>
                <a:gd name="T41" fmla="*/ 0 h 47"/>
                <a:gd name="T42" fmla="*/ 0 w 61"/>
                <a:gd name="T43" fmla="*/ 0 h 47"/>
                <a:gd name="T44" fmla="*/ 0 w 61"/>
                <a:gd name="T45" fmla="*/ 0 h 47"/>
                <a:gd name="T46" fmla="*/ 0 w 61"/>
                <a:gd name="T47" fmla="*/ 0 h 47"/>
                <a:gd name="T48" fmla="*/ 0 w 61"/>
                <a:gd name="T49" fmla="*/ 0 h 47"/>
                <a:gd name="T50" fmla="*/ 0 w 61"/>
                <a:gd name="T51" fmla="*/ 0 h 47"/>
                <a:gd name="T52" fmla="*/ 0 w 61"/>
                <a:gd name="T53" fmla="*/ 0 h 47"/>
                <a:gd name="T54" fmla="*/ 0 w 61"/>
                <a:gd name="T55" fmla="*/ 0 h 47"/>
                <a:gd name="T56" fmla="*/ 0 w 61"/>
                <a:gd name="T57" fmla="*/ 0 h 47"/>
                <a:gd name="T58" fmla="*/ 0 w 61"/>
                <a:gd name="T59" fmla="*/ 0 h 47"/>
                <a:gd name="T60" fmla="*/ 0 w 61"/>
                <a:gd name="T61" fmla="*/ 0 h 47"/>
                <a:gd name="T62" fmla="*/ 0 w 61"/>
                <a:gd name="T63" fmla="*/ 0 h 47"/>
                <a:gd name="T64" fmla="*/ 0 w 61"/>
                <a:gd name="T65" fmla="*/ 0 h 47"/>
                <a:gd name="T66" fmla="*/ 0 w 61"/>
                <a:gd name="T67" fmla="*/ 0 h 47"/>
                <a:gd name="T68" fmla="*/ 0 w 61"/>
                <a:gd name="T69" fmla="*/ 0 h 47"/>
                <a:gd name="T70" fmla="*/ 0 w 61"/>
                <a:gd name="T71" fmla="*/ 0 h 47"/>
                <a:gd name="T72" fmla="*/ 0 w 61"/>
                <a:gd name="T73" fmla="*/ 0 h 4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1"/>
                <a:gd name="T112" fmla="*/ 0 h 47"/>
                <a:gd name="T113" fmla="*/ 61 w 61"/>
                <a:gd name="T114" fmla="*/ 47 h 4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1" h="47">
                  <a:moveTo>
                    <a:pt x="26" y="2"/>
                  </a:moveTo>
                  <a:lnTo>
                    <a:pt x="43" y="6"/>
                  </a:lnTo>
                  <a:lnTo>
                    <a:pt x="47" y="8"/>
                  </a:lnTo>
                  <a:lnTo>
                    <a:pt x="51" y="9"/>
                  </a:lnTo>
                  <a:lnTo>
                    <a:pt x="57" y="11"/>
                  </a:lnTo>
                  <a:lnTo>
                    <a:pt x="59" y="15"/>
                  </a:lnTo>
                  <a:lnTo>
                    <a:pt x="59" y="17"/>
                  </a:lnTo>
                  <a:lnTo>
                    <a:pt x="61" y="23"/>
                  </a:lnTo>
                  <a:lnTo>
                    <a:pt x="61" y="27"/>
                  </a:lnTo>
                  <a:lnTo>
                    <a:pt x="61" y="30"/>
                  </a:lnTo>
                  <a:lnTo>
                    <a:pt x="59" y="34"/>
                  </a:lnTo>
                  <a:lnTo>
                    <a:pt x="57" y="36"/>
                  </a:lnTo>
                  <a:lnTo>
                    <a:pt x="53" y="42"/>
                  </a:lnTo>
                  <a:lnTo>
                    <a:pt x="51" y="44"/>
                  </a:lnTo>
                  <a:lnTo>
                    <a:pt x="47" y="46"/>
                  </a:lnTo>
                  <a:lnTo>
                    <a:pt x="43" y="47"/>
                  </a:lnTo>
                  <a:lnTo>
                    <a:pt x="40" y="47"/>
                  </a:lnTo>
                  <a:lnTo>
                    <a:pt x="34" y="47"/>
                  </a:lnTo>
                  <a:lnTo>
                    <a:pt x="19" y="44"/>
                  </a:lnTo>
                  <a:lnTo>
                    <a:pt x="13" y="42"/>
                  </a:lnTo>
                  <a:lnTo>
                    <a:pt x="9" y="40"/>
                  </a:lnTo>
                  <a:lnTo>
                    <a:pt x="7" y="36"/>
                  </a:lnTo>
                  <a:lnTo>
                    <a:pt x="4" y="34"/>
                  </a:lnTo>
                  <a:lnTo>
                    <a:pt x="4" y="32"/>
                  </a:lnTo>
                  <a:lnTo>
                    <a:pt x="4" y="30"/>
                  </a:lnTo>
                  <a:lnTo>
                    <a:pt x="4" y="27"/>
                  </a:lnTo>
                  <a:lnTo>
                    <a:pt x="0" y="23"/>
                  </a:lnTo>
                  <a:lnTo>
                    <a:pt x="4" y="17"/>
                  </a:lnTo>
                  <a:lnTo>
                    <a:pt x="4" y="15"/>
                  </a:lnTo>
                  <a:lnTo>
                    <a:pt x="4" y="11"/>
                  </a:lnTo>
                  <a:lnTo>
                    <a:pt x="7" y="8"/>
                  </a:lnTo>
                  <a:lnTo>
                    <a:pt x="9" y="6"/>
                  </a:lnTo>
                  <a:lnTo>
                    <a:pt x="13" y="2"/>
                  </a:lnTo>
                  <a:lnTo>
                    <a:pt x="19" y="2"/>
                  </a:lnTo>
                  <a:lnTo>
                    <a:pt x="21" y="0"/>
                  </a:lnTo>
                  <a:lnTo>
                    <a:pt x="26"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69" name="Freeform 765"/>
            <p:cNvSpPr>
              <a:spLocks/>
            </p:cNvSpPr>
            <p:nvPr/>
          </p:nvSpPr>
          <p:spPr bwMode="auto">
            <a:xfrm>
              <a:off x="3671" y="1040"/>
              <a:ext cx="12" cy="15"/>
            </a:xfrm>
            <a:custGeom>
              <a:avLst/>
              <a:gdLst>
                <a:gd name="T0" fmla="*/ 0 w 78"/>
                <a:gd name="T1" fmla="*/ 0 h 93"/>
                <a:gd name="T2" fmla="*/ 0 w 78"/>
                <a:gd name="T3" fmla="*/ 0 h 93"/>
                <a:gd name="T4" fmla="*/ 0 w 78"/>
                <a:gd name="T5" fmla="*/ 0 h 93"/>
                <a:gd name="T6" fmla="*/ 0 w 78"/>
                <a:gd name="T7" fmla="*/ 0 h 93"/>
                <a:gd name="T8" fmla="*/ 0 w 78"/>
                <a:gd name="T9" fmla="*/ 0 h 93"/>
                <a:gd name="T10" fmla="*/ 0 w 78"/>
                <a:gd name="T11" fmla="*/ 0 h 93"/>
                <a:gd name="T12" fmla="*/ 0 w 78"/>
                <a:gd name="T13" fmla="*/ 0 h 93"/>
                <a:gd name="T14" fmla="*/ 0 w 78"/>
                <a:gd name="T15" fmla="*/ 0 h 93"/>
                <a:gd name="T16" fmla="*/ 0 w 78"/>
                <a:gd name="T17" fmla="*/ 0 h 93"/>
                <a:gd name="T18" fmla="*/ 0 w 78"/>
                <a:gd name="T19" fmla="*/ 0 h 93"/>
                <a:gd name="T20" fmla="*/ 0 w 78"/>
                <a:gd name="T21" fmla="*/ 0 h 93"/>
                <a:gd name="T22" fmla="*/ 0 w 78"/>
                <a:gd name="T23" fmla="*/ 0 h 93"/>
                <a:gd name="T24" fmla="*/ 0 w 78"/>
                <a:gd name="T25" fmla="*/ 0 h 93"/>
                <a:gd name="T26" fmla="*/ 0 w 78"/>
                <a:gd name="T27" fmla="*/ 0 h 93"/>
                <a:gd name="T28" fmla="*/ 0 w 78"/>
                <a:gd name="T29" fmla="*/ 0 h 93"/>
                <a:gd name="T30" fmla="*/ 0 w 78"/>
                <a:gd name="T31" fmla="*/ 0 h 93"/>
                <a:gd name="T32" fmla="*/ 0 w 78"/>
                <a:gd name="T33" fmla="*/ 0 h 93"/>
                <a:gd name="T34" fmla="*/ 0 w 78"/>
                <a:gd name="T35" fmla="*/ 0 h 93"/>
                <a:gd name="T36" fmla="*/ 0 w 78"/>
                <a:gd name="T37" fmla="*/ 0 h 93"/>
                <a:gd name="T38" fmla="*/ 0 w 78"/>
                <a:gd name="T39" fmla="*/ 0 h 93"/>
                <a:gd name="T40" fmla="*/ 0 w 78"/>
                <a:gd name="T41" fmla="*/ 0 h 93"/>
                <a:gd name="T42" fmla="*/ 0 w 78"/>
                <a:gd name="T43" fmla="*/ 0 h 93"/>
                <a:gd name="T44" fmla="*/ 0 w 78"/>
                <a:gd name="T45" fmla="*/ 0 h 93"/>
                <a:gd name="T46" fmla="*/ 0 w 78"/>
                <a:gd name="T47" fmla="*/ 0 h 93"/>
                <a:gd name="T48" fmla="*/ 0 w 78"/>
                <a:gd name="T49" fmla="*/ 0 h 93"/>
                <a:gd name="T50" fmla="*/ 0 w 78"/>
                <a:gd name="T51" fmla="*/ 0 h 93"/>
                <a:gd name="T52" fmla="*/ 0 w 78"/>
                <a:gd name="T53" fmla="*/ 0 h 93"/>
                <a:gd name="T54" fmla="*/ 0 w 78"/>
                <a:gd name="T55" fmla="*/ 0 h 93"/>
                <a:gd name="T56" fmla="*/ 0 w 78"/>
                <a:gd name="T57" fmla="*/ 0 h 93"/>
                <a:gd name="T58" fmla="*/ 0 w 78"/>
                <a:gd name="T59" fmla="*/ 0 h 93"/>
                <a:gd name="T60" fmla="*/ 0 w 78"/>
                <a:gd name="T61" fmla="*/ 0 h 93"/>
                <a:gd name="T62" fmla="*/ 0 w 78"/>
                <a:gd name="T63" fmla="*/ 0 h 93"/>
                <a:gd name="T64" fmla="*/ 0 w 78"/>
                <a:gd name="T65" fmla="*/ 0 h 93"/>
                <a:gd name="T66" fmla="*/ 0 w 78"/>
                <a:gd name="T67" fmla="*/ 0 h 93"/>
                <a:gd name="T68" fmla="*/ 0 w 78"/>
                <a:gd name="T69" fmla="*/ 0 h 93"/>
                <a:gd name="T70" fmla="*/ 0 w 78"/>
                <a:gd name="T71" fmla="*/ 0 h 93"/>
                <a:gd name="T72" fmla="*/ 0 w 78"/>
                <a:gd name="T73" fmla="*/ 0 h 93"/>
                <a:gd name="T74" fmla="*/ 0 w 78"/>
                <a:gd name="T75" fmla="*/ 0 h 93"/>
                <a:gd name="T76" fmla="*/ 0 w 78"/>
                <a:gd name="T77" fmla="*/ 0 h 93"/>
                <a:gd name="T78" fmla="*/ 0 w 78"/>
                <a:gd name="T79" fmla="*/ 0 h 93"/>
                <a:gd name="T80" fmla="*/ 0 w 78"/>
                <a:gd name="T81" fmla="*/ 0 h 93"/>
                <a:gd name="T82" fmla="*/ 0 w 78"/>
                <a:gd name="T83" fmla="*/ 0 h 93"/>
                <a:gd name="T84" fmla="*/ 0 w 78"/>
                <a:gd name="T85" fmla="*/ 0 h 93"/>
                <a:gd name="T86" fmla="*/ 0 w 78"/>
                <a:gd name="T87" fmla="*/ 0 h 93"/>
                <a:gd name="T88" fmla="*/ 0 w 78"/>
                <a:gd name="T89" fmla="*/ 0 h 93"/>
                <a:gd name="T90" fmla="*/ 0 w 78"/>
                <a:gd name="T91" fmla="*/ 0 h 9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78"/>
                <a:gd name="T139" fmla="*/ 0 h 93"/>
                <a:gd name="T140" fmla="*/ 78 w 78"/>
                <a:gd name="T141" fmla="*/ 93 h 9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78" h="93">
                  <a:moveTo>
                    <a:pt x="44" y="10"/>
                  </a:moveTo>
                  <a:lnTo>
                    <a:pt x="47" y="19"/>
                  </a:lnTo>
                  <a:lnTo>
                    <a:pt x="49" y="25"/>
                  </a:lnTo>
                  <a:lnTo>
                    <a:pt x="61" y="36"/>
                  </a:lnTo>
                  <a:lnTo>
                    <a:pt x="68" y="48"/>
                  </a:lnTo>
                  <a:lnTo>
                    <a:pt x="70" y="55"/>
                  </a:lnTo>
                  <a:lnTo>
                    <a:pt x="76" y="63"/>
                  </a:lnTo>
                  <a:lnTo>
                    <a:pt x="78" y="69"/>
                  </a:lnTo>
                  <a:lnTo>
                    <a:pt x="78" y="72"/>
                  </a:lnTo>
                  <a:lnTo>
                    <a:pt x="78" y="76"/>
                  </a:lnTo>
                  <a:lnTo>
                    <a:pt x="78" y="80"/>
                  </a:lnTo>
                  <a:lnTo>
                    <a:pt x="76" y="84"/>
                  </a:lnTo>
                  <a:lnTo>
                    <a:pt x="70" y="88"/>
                  </a:lnTo>
                  <a:lnTo>
                    <a:pt x="68" y="90"/>
                  </a:lnTo>
                  <a:lnTo>
                    <a:pt x="65" y="91"/>
                  </a:lnTo>
                  <a:lnTo>
                    <a:pt x="63" y="93"/>
                  </a:lnTo>
                  <a:lnTo>
                    <a:pt x="55" y="93"/>
                  </a:lnTo>
                  <a:lnTo>
                    <a:pt x="53" y="93"/>
                  </a:lnTo>
                  <a:lnTo>
                    <a:pt x="49" y="93"/>
                  </a:lnTo>
                  <a:lnTo>
                    <a:pt x="47" y="91"/>
                  </a:lnTo>
                  <a:lnTo>
                    <a:pt x="46" y="91"/>
                  </a:lnTo>
                  <a:lnTo>
                    <a:pt x="44" y="90"/>
                  </a:lnTo>
                  <a:lnTo>
                    <a:pt x="38" y="86"/>
                  </a:lnTo>
                  <a:lnTo>
                    <a:pt x="38" y="80"/>
                  </a:lnTo>
                  <a:lnTo>
                    <a:pt x="32" y="74"/>
                  </a:lnTo>
                  <a:lnTo>
                    <a:pt x="28" y="69"/>
                  </a:lnTo>
                  <a:lnTo>
                    <a:pt x="21" y="55"/>
                  </a:lnTo>
                  <a:lnTo>
                    <a:pt x="13" y="46"/>
                  </a:lnTo>
                  <a:lnTo>
                    <a:pt x="6" y="31"/>
                  </a:lnTo>
                  <a:lnTo>
                    <a:pt x="2" y="25"/>
                  </a:lnTo>
                  <a:lnTo>
                    <a:pt x="0" y="21"/>
                  </a:lnTo>
                  <a:lnTo>
                    <a:pt x="2" y="17"/>
                  </a:lnTo>
                  <a:lnTo>
                    <a:pt x="2" y="13"/>
                  </a:lnTo>
                  <a:lnTo>
                    <a:pt x="6" y="10"/>
                  </a:lnTo>
                  <a:lnTo>
                    <a:pt x="8" y="6"/>
                  </a:lnTo>
                  <a:lnTo>
                    <a:pt x="9" y="4"/>
                  </a:lnTo>
                  <a:lnTo>
                    <a:pt x="13" y="2"/>
                  </a:lnTo>
                  <a:lnTo>
                    <a:pt x="23" y="0"/>
                  </a:lnTo>
                  <a:lnTo>
                    <a:pt x="27" y="0"/>
                  </a:lnTo>
                  <a:lnTo>
                    <a:pt x="30" y="0"/>
                  </a:lnTo>
                  <a:lnTo>
                    <a:pt x="32" y="2"/>
                  </a:lnTo>
                  <a:lnTo>
                    <a:pt x="36" y="2"/>
                  </a:lnTo>
                  <a:lnTo>
                    <a:pt x="38" y="4"/>
                  </a:lnTo>
                  <a:lnTo>
                    <a:pt x="38" y="6"/>
                  </a:lnTo>
                  <a:lnTo>
                    <a:pt x="44"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70" name="Freeform 766"/>
            <p:cNvSpPr>
              <a:spLocks/>
            </p:cNvSpPr>
            <p:nvPr/>
          </p:nvSpPr>
          <p:spPr bwMode="auto">
            <a:xfrm>
              <a:off x="3664" y="1091"/>
              <a:ext cx="11" cy="10"/>
            </a:xfrm>
            <a:custGeom>
              <a:avLst/>
              <a:gdLst>
                <a:gd name="T0" fmla="*/ 0 w 70"/>
                <a:gd name="T1" fmla="*/ 0 h 57"/>
                <a:gd name="T2" fmla="*/ 0 w 70"/>
                <a:gd name="T3" fmla="*/ 0 h 57"/>
                <a:gd name="T4" fmla="*/ 0 w 70"/>
                <a:gd name="T5" fmla="*/ 0 h 57"/>
                <a:gd name="T6" fmla="*/ 0 w 70"/>
                <a:gd name="T7" fmla="*/ 0 h 57"/>
                <a:gd name="T8" fmla="*/ 0 w 70"/>
                <a:gd name="T9" fmla="*/ 0 h 57"/>
                <a:gd name="T10" fmla="*/ 0 w 70"/>
                <a:gd name="T11" fmla="*/ 0 h 57"/>
                <a:gd name="T12" fmla="*/ 0 w 70"/>
                <a:gd name="T13" fmla="*/ 0 h 57"/>
                <a:gd name="T14" fmla="*/ 0 w 70"/>
                <a:gd name="T15" fmla="*/ 0 h 57"/>
                <a:gd name="T16" fmla="*/ 0 w 70"/>
                <a:gd name="T17" fmla="*/ 0 h 57"/>
                <a:gd name="T18" fmla="*/ 0 w 70"/>
                <a:gd name="T19" fmla="*/ 0 h 57"/>
                <a:gd name="T20" fmla="*/ 0 w 70"/>
                <a:gd name="T21" fmla="*/ 0 h 57"/>
                <a:gd name="T22" fmla="*/ 0 w 70"/>
                <a:gd name="T23" fmla="*/ 0 h 57"/>
                <a:gd name="T24" fmla="*/ 0 w 70"/>
                <a:gd name="T25" fmla="*/ 0 h 57"/>
                <a:gd name="T26" fmla="*/ 0 w 70"/>
                <a:gd name="T27" fmla="*/ 0 h 57"/>
                <a:gd name="T28" fmla="*/ 0 w 70"/>
                <a:gd name="T29" fmla="*/ 0 h 57"/>
                <a:gd name="T30" fmla="*/ 0 w 70"/>
                <a:gd name="T31" fmla="*/ 0 h 57"/>
                <a:gd name="T32" fmla="*/ 0 w 70"/>
                <a:gd name="T33" fmla="*/ 0 h 57"/>
                <a:gd name="T34" fmla="*/ 0 w 70"/>
                <a:gd name="T35" fmla="*/ 0 h 57"/>
                <a:gd name="T36" fmla="*/ 0 w 70"/>
                <a:gd name="T37" fmla="*/ 0 h 57"/>
                <a:gd name="T38" fmla="*/ 0 w 70"/>
                <a:gd name="T39" fmla="*/ 0 h 57"/>
                <a:gd name="T40" fmla="*/ 0 w 70"/>
                <a:gd name="T41" fmla="*/ 0 h 57"/>
                <a:gd name="T42" fmla="*/ 0 w 70"/>
                <a:gd name="T43" fmla="*/ 0 h 57"/>
                <a:gd name="T44" fmla="*/ 0 w 70"/>
                <a:gd name="T45" fmla="*/ 0 h 57"/>
                <a:gd name="T46" fmla="*/ 0 w 70"/>
                <a:gd name="T47" fmla="*/ 0 h 57"/>
                <a:gd name="T48" fmla="*/ 0 w 70"/>
                <a:gd name="T49" fmla="*/ 0 h 57"/>
                <a:gd name="T50" fmla="*/ 0 w 70"/>
                <a:gd name="T51" fmla="*/ 0 h 57"/>
                <a:gd name="T52" fmla="*/ 0 w 70"/>
                <a:gd name="T53" fmla="*/ 0 h 57"/>
                <a:gd name="T54" fmla="*/ 0 w 70"/>
                <a:gd name="T55" fmla="*/ 0 h 57"/>
                <a:gd name="T56" fmla="*/ 0 w 70"/>
                <a:gd name="T57" fmla="*/ 0 h 57"/>
                <a:gd name="T58" fmla="*/ 0 w 70"/>
                <a:gd name="T59" fmla="*/ 0 h 57"/>
                <a:gd name="T60" fmla="*/ 0 w 70"/>
                <a:gd name="T61" fmla="*/ 0 h 57"/>
                <a:gd name="T62" fmla="*/ 0 w 70"/>
                <a:gd name="T63" fmla="*/ 0 h 57"/>
                <a:gd name="T64" fmla="*/ 0 w 70"/>
                <a:gd name="T65" fmla="*/ 0 h 57"/>
                <a:gd name="T66" fmla="*/ 0 w 70"/>
                <a:gd name="T67" fmla="*/ 0 h 57"/>
                <a:gd name="T68" fmla="*/ 0 w 70"/>
                <a:gd name="T69" fmla="*/ 0 h 57"/>
                <a:gd name="T70" fmla="*/ 0 w 70"/>
                <a:gd name="T71" fmla="*/ 0 h 57"/>
                <a:gd name="T72" fmla="*/ 0 w 70"/>
                <a:gd name="T73" fmla="*/ 0 h 57"/>
                <a:gd name="T74" fmla="*/ 0 w 70"/>
                <a:gd name="T75" fmla="*/ 0 h 57"/>
                <a:gd name="T76" fmla="*/ 0 w 70"/>
                <a:gd name="T77" fmla="*/ 0 h 57"/>
                <a:gd name="T78" fmla="*/ 0 w 70"/>
                <a:gd name="T79" fmla="*/ 0 h 57"/>
                <a:gd name="T80" fmla="*/ 0 w 70"/>
                <a:gd name="T81" fmla="*/ 0 h 5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70"/>
                <a:gd name="T124" fmla="*/ 0 h 57"/>
                <a:gd name="T125" fmla="*/ 70 w 70"/>
                <a:gd name="T126" fmla="*/ 57 h 5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70" h="57">
                  <a:moveTo>
                    <a:pt x="30" y="2"/>
                  </a:moveTo>
                  <a:lnTo>
                    <a:pt x="42" y="10"/>
                  </a:lnTo>
                  <a:lnTo>
                    <a:pt x="51" y="14"/>
                  </a:lnTo>
                  <a:lnTo>
                    <a:pt x="61" y="17"/>
                  </a:lnTo>
                  <a:lnTo>
                    <a:pt x="63" y="19"/>
                  </a:lnTo>
                  <a:lnTo>
                    <a:pt x="67" y="25"/>
                  </a:lnTo>
                  <a:lnTo>
                    <a:pt x="67" y="27"/>
                  </a:lnTo>
                  <a:lnTo>
                    <a:pt x="68" y="31"/>
                  </a:lnTo>
                  <a:lnTo>
                    <a:pt x="70" y="34"/>
                  </a:lnTo>
                  <a:lnTo>
                    <a:pt x="68" y="40"/>
                  </a:lnTo>
                  <a:lnTo>
                    <a:pt x="67" y="42"/>
                  </a:lnTo>
                  <a:lnTo>
                    <a:pt x="67" y="48"/>
                  </a:lnTo>
                  <a:lnTo>
                    <a:pt x="63" y="50"/>
                  </a:lnTo>
                  <a:lnTo>
                    <a:pt x="61" y="52"/>
                  </a:lnTo>
                  <a:lnTo>
                    <a:pt x="57" y="53"/>
                  </a:lnTo>
                  <a:lnTo>
                    <a:pt x="53" y="55"/>
                  </a:lnTo>
                  <a:lnTo>
                    <a:pt x="49" y="57"/>
                  </a:lnTo>
                  <a:lnTo>
                    <a:pt x="48" y="57"/>
                  </a:lnTo>
                  <a:lnTo>
                    <a:pt x="40" y="55"/>
                  </a:lnTo>
                  <a:lnTo>
                    <a:pt x="36" y="53"/>
                  </a:lnTo>
                  <a:lnTo>
                    <a:pt x="25" y="48"/>
                  </a:lnTo>
                  <a:lnTo>
                    <a:pt x="13" y="42"/>
                  </a:lnTo>
                  <a:lnTo>
                    <a:pt x="8" y="40"/>
                  </a:lnTo>
                  <a:lnTo>
                    <a:pt x="4" y="36"/>
                  </a:lnTo>
                  <a:lnTo>
                    <a:pt x="2" y="34"/>
                  </a:lnTo>
                  <a:lnTo>
                    <a:pt x="2" y="33"/>
                  </a:lnTo>
                  <a:lnTo>
                    <a:pt x="0" y="31"/>
                  </a:lnTo>
                  <a:lnTo>
                    <a:pt x="0" y="25"/>
                  </a:lnTo>
                  <a:lnTo>
                    <a:pt x="0" y="21"/>
                  </a:lnTo>
                  <a:lnTo>
                    <a:pt x="0" y="17"/>
                  </a:lnTo>
                  <a:lnTo>
                    <a:pt x="2" y="15"/>
                  </a:lnTo>
                  <a:lnTo>
                    <a:pt x="4" y="10"/>
                  </a:lnTo>
                  <a:lnTo>
                    <a:pt x="8" y="8"/>
                  </a:lnTo>
                  <a:lnTo>
                    <a:pt x="8" y="4"/>
                  </a:lnTo>
                  <a:lnTo>
                    <a:pt x="13" y="2"/>
                  </a:lnTo>
                  <a:lnTo>
                    <a:pt x="15" y="2"/>
                  </a:lnTo>
                  <a:lnTo>
                    <a:pt x="19" y="0"/>
                  </a:lnTo>
                  <a:lnTo>
                    <a:pt x="21" y="0"/>
                  </a:lnTo>
                  <a:lnTo>
                    <a:pt x="25" y="2"/>
                  </a:lnTo>
                  <a:lnTo>
                    <a:pt x="3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1293" name="Group 767"/>
          <p:cNvGrpSpPr>
            <a:grpSpLocks/>
          </p:cNvGrpSpPr>
          <p:nvPr/>
        </p:nvGrpSpPr>
        <p:grpSpPr bwMode="auto">
          <a:xfrm>
            <a:off x="7213600" y="4697413"/>
            <a:ext cx="877888" cy="352425"/>
            <a:chOff x="2464" y="2047"/>
            <a:chExt cx="805" cy="324"/>
          </a:xfrm>
        </p:grpSpPr>
        <p:sp>
          <p:nvSpPr>
            <p:cNvPr id="11328" name="Freeform 768"/>
            <p:cNvSpPr>
              <a:spLocks/>
            </p:cNvSpPr>
            <p:nvPr/>
          </p:nvSpPr>
          <p:spPr bwMode="auto">
            <a:xfrm>
              <a:off x="2490" y="2183"/>
              <a:ext cx="765" cy="188"/>
            </a:xfrm>
            <a:custGeom>
              <a:avLst/>
              <a:gdLst>
                <a:gd name="T0" fmla="*/ 0 w 1531"/>
                <a:gd name="T1" fmla="*/ 1 h 376"/>
                <a:gd name="T2" fmla="*/ 0 w 1531"/>
                <a:gd name="T3" fmla="*/ 1 h 376"/>
                <a:gd name="T4" fmla="*/ 0 w 1531"/>
                <a:gd name="T5" fmla="*/ 1 h 376"/>
                <a:gd name="T6" fmla="*/ 0 w 1531"/>
                <a:gd name="T7" fmla="*/ 1 h 376"/>
                <a:gd name="T8" fmla="*/ 0 w 1531"/>
                <a:gd name="T9" fmla="*/ 1 h 376"/>
                <a:gd name="T10" fmla="*/ 0 w 1531"/>
                <a:gd name="T11" fmla="*/ 1 h 376"/>
                <a:gd name="T12" fmla="*/ 0 w 1531"/>
                <a:gd name="T13" fmla="*/ 1 h 376"/>
                <a:gd name="T14" fmla="*/ 1 w 1531"/>
                <a:gd name="T15" fmla="*/ 1 h 376"/>
                <a:gd name="T16" fmla="*/ 1 w 1531"/>
                <a:gd name="T17" fmla="*/ 1 h 376"/>
                <a:gd name="T18" fmla="*/ 1 w 1531"/>
                <a:gd name="T19" fmla="*/ 1 h 376"/>
                <a:gd name="T20" fmla="*/ 1 w 1531"/>
                <a:gd name="T21" fmla="*/ 1 h 376"/>
                <a:gd name="T22" fmla="*/ 2 w 1531"/>
                <a:gd name="T23" fmla="*/ 1 h 376"/>
                <a:gd name="T24" fmla="*/ 2 w 1531"/>
                <a:gd name="T25" fmla="*/ 1 h 376"/>
                <a:gd name="T26" fmla="*/ 2 w 1531"/>
                <a:gd name="T27" fmla="*/ 1 h 376"/>
                <a:gd name="T28" fmla="*/ 3 w 1531"/>
                <a:gd name="T29" fmla="*/ 1 h 376"/>
                <a:gd name="T30" fmla="*/ 3 w 1531"/>
                <a:gd name="T31" fmla="*/ 1 h 376"/>
                <a:gd name="T32" fmla="*/ 3 w 1531"/>
                <a:gd name="T33" fmla="*/ 1 h 376"/>
                <a:gd name="T34" fmla="*/ 3 w 1531"/>
                <a:gd name="T35" fmla="*/ 1 h 376"/>
                <a:gd name="T36" fmla="*/ 3 w 1531"/>
                <a:gd name="T37" fmla="*/ 1 h 376"/>
                <a:gd name="T38" fmla="*/ 3 w 1531"/>
                <a:gd name="T39" fmla="*/ 1 h 376"/>
                <a:gd name="T40" fmla="*/ 3 w 1531"/>
                <a:gd name="T41" fmla="*/ 1 h 376"/>
                <a:gd name="T42" fmla="*/ 3 w 1531"/>
                <a:gd name="T43" fmla="*/ 1 h 376"/>
                <a:gd name="T44" fmla="*/ 3 w 1531"/>
                <a:gd name="T45" fmla="*/ 1 h 376"/>
                <a:gd name="T46" fmla="*/ 3 w 1531"/>
                <a:gd name="T47" fmla="*/ 1 h 376"/>
                <a:gd name="T48" fmla="*/ 3 w 1531"/>
                <a:gd name="T49" fmla="*/ 1 h 376"/>
                <a:gd name="T50" fmla="*/ 3 w 1531"/>
                <a:gd name="T51" fmla="*/ 1 h 376"/>
                <a:gd name="T52" fmla="*/ 3 w 1531"/>
                <a:gd name="T53" fmla="*/ 1 h 376"/>
                <a:gd name="T54" fmla="*/ 3 w 1531"/>
                <a:gd name="T55" fmla="*/ 1 h 376"/>
                <a:gd name="T56" fmla="*/ 3 w 1531"/>
                <a:gd name="T57" fmla="*/ 1 h 376"/>
                <a:gd name="T58" fmla="*/ 3 w 1531"/>
                <a:gd name="T59" fmla="*/ 1 h 376"/>
                <a:gd name="T60" fmla="*/ 3 w 1531"/>
                <a:gd name="T61" fmla="*/ 1 h 376"/>
                <a:gd name="T62" fmla="*/ 3 w 1531"/>
                <a:gd name="T63" fmla="*/ 1 h 376"/>
                <a:gd name="T64" fmla="*/ 4 w 1531"/>
                <a:gd name="T65" fmla="*/ 1 h 376"/>
                <a:gd name="T66" fmla="*/ 4 w 1531"/>
                <a:gd name="T67" fmla="*/ 1 h 376"/>
                <a:gd name="T68" fmla="*/ 4 w 1531"/>
                <a:gd name="T69" fmla="*/ 1 h 376"/>
                <a:gd name="T70" fmla="*/ 4 w 1531"/>
                <a:gd name="T71" fmla="*/ 1 h 376"/>
                <a:gd name="T72" fmla="*/ 4 w 1531"/>
                <a:gd name="T73" fmla="*/ 1 h 376"/>
                <a:gd name="T74" fmla="*/ 4 w 1531"/>
                <a:gd name="T75" fmla="*/ 1 h 376"/>
                <a:gd name="T76" fmla="*/ 4 w 1531"/>
                <a:gd name="T77" fmla="*/ 1 h 376"/>
                <a:gd name="T78" fmla="*/ 5 w 1531"/>
                <a:gd name="T79" fmla="*/ 1 h 376"/>
                <a:gd name="T80" fmla="*/ 5 w 1531"/>
                <a:gd name="T81" fmla="*/ 1 h 376"/>
                <a:gd name="T82" fmla="*/ 5 w 1531"/>
                <a:gd name="T83" fmla="*/ 1 h 376"/>
                <a:gd name="T84" fmla="*/ 5 w 1531"/>
                <a:gd name="T85" fmla="*/ 1 h 376"/>
                <a:gd name="T86" fmla="*/ 5 w 1531"/>
                <a:gd name="T87" fmla="*/ 1 h 376"/>
                <a:gd name="T88" fmla="*/ 5 w 1531"/>
                <a:gd name="T89" fmla="*/ 1 h 376"/>
                <a:gd name="T90" fmla="*/ 5 w 1531"/>
                <a:gd name="T91" fmla="*/ 1 h 376"/>
                <a:gd name="T92" fmla="*/ 5 w 1531"/>
                <a:gd name="T93" fmla="*/ 1 h 376"/>
                <a:gd name="T94" fmla="*/ 5 w 1531"/>
                <a:gd name="T95" fmla="*/ 1 h 376"/>
                <a:gd name="T96" fmla="*/ 5 w 1531"/>
                <a:gd name="T97" fmla="*/ 1 h 376"/>
                <a:gd name="T98" fmla="*/ 5 w 1531"/>
                <a:gd name="T99" fmla="*/ 1 h 376"/>
                <a:gd name="T100" fmla="*/ 2 w 1531"/>
                <a:gd name="T101" fmla="*/ 0 h 376"/>
                <a:gd name="T102" fmla="*/ 0 w 1531"/>
                <a:gd name="T103" fmla="*/ 1 h 376"/>
                <a:gd name="T104" fmla="*/ 0 w 1531"/>
                <a:gd name="T105" fmla="*/ 1 h 376"/>
                <a:gd name="T106" fmla="*/ 0 w 1531"/>
                <a:gd name="T107" fmla="*/ 1 h 37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531"/>
                <a:gd name="T163" fmla="*/ 0 h 376"/>
                <a:gd name="T164" fmla="*/ 1531 w 1531"/>
                <a:gd name="T165" fmla="*/ 376 h 37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531" h="376">
                  <a:moveTo>
                    <a:pt x="23" y="210"/>
                  </a:moveTo>
                  <a:lnTo>
                    <a:pt x="0" y="268"/>
                  </a:lnTo>
                  <a:lnTo>
                    <a:pt x="11" y="302"/>
                  </a:lnTo>
                  <a:lnTo>
                    <a:pt x="15" y="319"/>
                  </a:lnTo>
                  <a:lnTo>
                    <a:pt x="29" y="357"/>
                  </a:lnTo>
                  <a:lnTo>
                    <a:pt x="120" y="370"/>
                  </a:lnTo>
                  <a:lnTo>
                    <a:pt x="192" y="370"/>
                  </a:lnTo>
                  <a:lnTo>
                    <a:pt x="287" y="376"/>
                  </a:lnTo>
                  <a:lnTo>
                    <a:pt x="350" y="336"/>
                  </a:lnTo>
                  <a:lnTo>
                    <a:pt x="428" y="319"/>
                  </a:lnTo>
                  <a:lnTo>
                    <a:pt x="464" y="319"/>
                  </a:lnTo>
                  <a:lnTo>
                    <a:pt x="543" y="325"/>
                  </a:lnTo>
                  <a:lnTo>
                    <a:pt x="629" y="323"/>
                  </a:lnTo>
                  <a:lnTo>
                    <a:pt x="699" y="302"/>
                  </a:lnTo>
                  <a:lnTo>
                    <a:pt x="789" y="334"/>
                  </a:lnTo>
                  <a:lnTo>
                    <a:pt x="792" y="334"/>
                  </a:lnTo>
                  <a:lnTo>
                    <a:pt x="798" y="336"/>
                  </a:lnTo>
                  <a:lnTo>
                    <a:pt x="804" y="336"/>
                  </a:lnTo>
                  <a:lnTo>
                    <a:pt x="808" y="336"/>
                  </a:lnTo>
                  <a:lnTo>
                    <a:pt x="813" y="336"/>
                  </a:lnTo>
                  <a:lnTo>
                    <a:pt x="819" y="334"/>
                  </a:lnTo>
                  <a:lnTo>
                    <a:pt x="825" y="334"/>
                  </a:lnTo>
                  <a:lnTo>
                    <a:pt x="830" y="334"/>
                  </a:lnTo>
                  <a:lnTo>
                    <a:pt x="834" y="332"/>
                  </a:lnTo>
                  <a:lnTo>
                    <a:pt x="840" y="330"/>
                  </a:lnTo>
                  <a:lnTo>
                    <a:pt x="842" y="328"/>
                  </a:lnTo>
                  <a:lnTo>
                    <a:pt x="846" y="326"/>
                  </a:lnTo>
                  <a:lnTo>
                    <a:pt x="851" y="325"/>
                  </a:lnTo>
                  <a:lnTo>
                    <a:pt x="853" y="325"/>
                  </a:lnTo>
                  <a:lnTo>
                    <a:pt x="937" y="330"/>
                  </a:lnTo>
                  <a:lnTo>
                    <a:pt x="950" y="336"/>
                  </a:lnTo>
                  <a:lnTo>
                    <a:pt x="1011" y="338"/>
                  </a:lnTo>
                  <a:lnTo>
                    <a:pt x="1070" y="336"/>
                  </a:lnTo>
                  <a:lnTo>
                    <a:pt x="1102" y="334"/>
                  </a:lnTo>
                  <a:lnTo>
                    <a:pt x="1127" y="313"/>
                  </a:lnTo>
                  <a:lnTo>
                    <a:pt x="1161" y="323"/>
                  </a:lnTo>
                  <a:lnTo>
                    <a:pt x="1186" y="334"/>
                  </a:lnTo>
                  <a:lnTo>
                    <a:pt x="1212" y="334"/>
                  </a:lnTo>
                  <a:lnTo>
                    <a:pt x="1226" y="334"/>
                  </a:lnTo>
                  <a:lnTo>
                    <a:pt x="1294" y="315"/>
                  </a:lnTo>
                  <a:lnTo>
                    <a:pt x="1391" y="325"/>
                  </a:lnTo>
                  <a:lnTo>
                    <a:pt x="1421" y="313"/>
                  </a:lnTo>
                  <a:lnTo>
                    <a:pt x="1467" y="313"/>
                  </a:lnTo>
                  <a:lnTo>
                    <a:pt x="1490" y="296"/>
                  </a:lnTo>
                  <a:lnTo>
                    <a:pt x="1522" y="258"/>
                  </a:lnTo>
                  <a:lnTo>
                    <a:pt x="1522" y="220"/>
                  </a:lnTo>
                  <a:lnTo>
                    <a:pt x="1531" y="199"/>
                  </a:lnTo>
                  <a:lnTo>
                    <a:pt x="1531" y="163"/>
                  </a:lnTo>
                  <a:lnTo>
                    <a:pt x="1522" y="133"/>
                  </a:lnTo>
                  <a:lnTo>
                    <a:pt x="1408" y="87"/>
                  </a:lnTo>
                  <a:lnTo>
                    <a:pt x="557" y="0"/>
                  </a:lnTo>
                  <a:lnTo>
                    <a:pt x="89" y="64"/>
                  </a:lnTo>
                  <a:lnTo>
                    <a:pt x="23" y="210"/>
                  </a:lnTo>
                  <a:close/>
                </a:path>
              </a:pathLst>
            </a:custGeom>
            <a:solidFill>
              <a:srgbClr val="8C5E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29" name="Freeform 769"/>
            <p:cNvSpPr>
              <a:spLocks/>
            </p:cNvSpPr>
            <p:nvPr/>
          </p:nvSpPr>
          <p:spPr bwMode="auto">
            <a:xfrm>
              <a:off x="2475" y="2161"/>
              <a:ext cx="794" cy="151"/>
            </a:xfrm>
            <a:custGeom>
              <a:avLst/>
              <a:gdLst>
                <a:gd name="T0" fmla="*/ 1 w 1588"/>
                <a:gd name="T1" fmla="*/ 1 h 302"/>
                <a:gd name="T2" fmla="*/ 1 w 1588"/>
                <a:gd name="T3" fmla="*/ 1 h 302"/>
                <a:gd name="T4" fmla="*/ 1 w 1588"/>
                <a:gd name="T5" fmla="*/ 1 h 302"/>
                <a:gd name="T6" fmla="*/ 1 w 1588"/>
                <a:gd name="T7" fmla="*/ 1 h 302"/>
                <a:gd name="T8" fmla="*/ 1 w 1588"/>
                <a:gd name="T9" fmla="*/ 1 h 302"/>
                <a:gd name="T10" fmla="*/ 1 w 1588"/>
                <a:gd name="T11" fmla="*/ 1 h 302"/>
                <a:gd name="T12" fmla="*/ 1 w 1588"/>
                <a:gd name="T13" fmla="*/ 1 h 302"/>
                <a:gd name="T14" fmla="*/ 1 w 1588"/>
                <a:gd name="T15" fmla="*/ 1 h 302"/>
                <a:gd name="T16" fmla="*/ 1 w 1588"/>
                <a:gd name="T17" fmla="*/ 1 h 302"/>
                <a:gd name="T18" fmla="*/ 1 w 1588"/>
                <a:gd name="T19" fmla="*/ 1 h 302"/>
                <a:gd name="T20" fmla="*/ 1 w 1588"/>
                <a:gd name="T21" fmla="*/ 1 h 302"/>
                <a:gd name="T22" fmla="*/ 2 w 1588"/>
                <a:gd name="T23" fmla="*/ 1 h 302"/>
                <a:gd name="T24" fmla="*/ 2 w 1588"/>
                <a:gd name="T25" fmla="*/ 1 h 302"/>
                <a:gd name="T26" fmla="*/ 2 w 1588"/>
                <a:gd name="T27" fmla="*/ 1 h 302"/>
                <a:gd name="T28" fmla="*/ 2 w 1588"/>
                <a:gd name="T29" fmla="*/ 1 h 302"/>
                <a:gd name="T30" fmla="*/ 2 w 1588"/>
                <a:gd name="T31" fmla="*/ 1 h 302"/>
                <a:gd name="T32" fmla="*/ 2 w 1588"/>
                <a:gd name="T33" fmla="*/ 1 h 302"/>
                <a:gd name="T34" fmla="*/ 2 w 1588"/>
                <a:gd name="T35" fmla="*/ 1 h 302"/>
                <a:gd name="T36" fmla="*/ 2 w 1588"/>
                <a:gd name="T37" fmla="*/ 1 h 302"/>
                <a:gd name="T38" fmla="*/ 3 w 1588"/>
                <a:gd name="T39" fmla="*/ 1 h 302"/>
                <a:gd name="T40" fmla="*/ 3 w 1588"/>
                <a:gd name="T41" fmla="*/ 1 h 302"/>
                <a:gd name="T42" fmla="*/ 3 w 1588"/>
                <a:gd name="T43" fmla="*/ 1 h 302"/>
                <a:gd name="T44" fmla="*/ 3 w 1588"/>
                <a:gd name="T45" fmla="*/ 1 h 302"/>
                <a:gd name="T46" fmla="*/ 3 w 1588"/>
                <a:gd name="T47" fmla="*/ 1 h 302"/>
                <a:gd name="T48" fmla="*/ 3 w 1588"/>
                <a:gd name="T49" fmla="*/ 1 h 302"/>
                <a:gd name="T50" fmla="*/ 3 w 1588"/>
                <a:gd name="T51" fmla="*/ 1 h 302"/>
                <a:gd name="T52" fmla="*/ 3 w 1588"/>
                <a:gd name="T53" fmla="*/ 1 h 302"/>
                <a:gd name="T54" fmla="*/ 3 w 1588"/>
                <a:gd name="T55" fmla="*/ 1 h 302"/>
                <a:gd name="T56" fmla="*/ 3 w 1588"/>
                <a:gd name="T57" fmla="*/ 1 h 302"/>
                <a:gd name="T58" fmla="*/ 3 w 1588"/>
                <a:gd name="T59" fmla="*/ 1 h 302"/>
                <a:gd name="T60" fmla="*/ 3 w 1588"/>
                <a:gd name="T61" fmla="*/ 1 h 302"/>
                <a:gd name="T62" fmla="*/ 3 w 1588"/>
                <a:gd name="T63" fmla="*/ 1 h 302"/>
                <a:gd name="T64" fmla="*/ 3 w 1588"/>
                <a:gd name="T65" fmla="*/ 1 h 302"/>
                <a:gd name="T66" fmla="*/ 3 w 1588"/>
                <a:gd name="T67" fmla="*/ 1 h 302"/>
                <a:gd name="T68" fmla="*/ 3 w 1588"/>
                <a:gd name="T69" fmla="*/ 1 h 302"/>
                <a:gd name="T70" fmla="*/ 3 w 1588"/>
                <a:gd name="T71" fmla="*/ 1 h 302"/>
                <a:gd name="T72" fmla="*/ 3 w 1588"/>
                <a:gd name="T73" fmla="*/ 1 h 302"/>
                <a:gd name="T74" fmla="*/ 5 w 1588"/>
                <a:gd name="T75" fmla="*/ 1 h 302"/>
                <a:gd name="T76" fmla="*/ 5 w 1588"/>
                <a:gd name="T77" fmla="*/ 1 h 302"/>
                <a:gd name="T78" fmla="*/ 5 w 1588"/>
                <a:gd name="T79" fmla="*/ 1 h 302"/>
                <a:gd name="T80" fmla="*/ 5 w 1588"/>
                <a:gd name="T81" fmla="*/ 1 h 302"/>
                <a:gd name="T82" fmla="*/ 5 w 1588"/>
                <a:gd name="T83" fmla="*/ 1 h 302"/>
                <a:gd name="T84" fmla="*/ 5 w 1588"/>
                <a:gd name="T85" fmla="*/ 1 h 302"/>
                <a:gd name="T86" fmla="*/ 5 w 1588"/>
                <a:gd name="T87" fmla="*/ 1 h 302"/>
                <a:gd name="T88" fmla="*/ 6 w 1588"/>
                <a:gd name="T89" fmla="*/ 1 h 302"/>
                <a:gd name="T90" fmla="*/ 6 w 1588"/>
                <a:gd name="T91" fmla="*/ 1 h 302"/>
                <a:gd name="T92" fmla="*/ 6 w 1588"/>
                <a:gd name="T93" fmla="*/ 1 h 302"/>
                <a:gd name="T94" fmla="*/ 6 w 1588"/>
                <a:gd name="T95" fmla="*/ 1 h 302"/>
                <a:gd name="T96" fmla="*/ 6 w 1588"/>
                <a:gd name="T97" fmla="*/ 1 h 302"/>
                <a:gd name="T98" fmla="*/ 6 w 1588"/>
                <a:gd name="T99" fmla="*/ 1 h 302"/>
                <a:gd name="T100" fmla="*/ 6 w 1588"/>
                <a:gd name="T101" fmla="*/ 1 h 302"/>
                <a:gd name="T102" fmla="*/ 6 w 1588"/>
                <a:gd name="T103" fmla="*/ 1 h 302"/>
                <a:gd name="T104" fmla="*/ 6 w 1588"/>
                <a:gd name="T105" fmla="*/ 1 h 302"/>
                <a:gd name="T106" fmla="*/ 6 w 1588"/>
                <a:gd name="T107" fmla="*/ 1 h 302"/>
                <a:gd name="T108" fmla="*/ 6 w 1588"/>
                <a:gd name="T109" fmla="*/ 1 h 302"/>
                <a:gd name="T110" fmla="*/ 6 w 1588"/>
                <a:gd name="T111" fmla="*/ 1 h 302"/>
                <a:gd name="T112" fmla="*/ 6 w 1588"/>
                <a:gd name="T113" fmla="*/ 1 h 302"/>
                <a:gd name="T114" fmla="*/ 6 w 1588"/>
                <a:gd name="T115" fmla="*/ 1 h 302"/>
                <a:gd name="T116" fmla="*/ 6 w 1588"/>
                <a:gd name="T117" fmla="*/ 1 h 30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88"/>
                <a:gd name="T178" fmla="*/ 0 h 302"/>
                <a:gd name="T179" fmla="*/ 1588 w 1588"/>
                <a:gd name="T180" fmla="*/ 302 h 30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88" h="302">
                  <a:moveTo>
                    <a:pt x="83" y="83"/>
                  </a:moveTo>
                  <a:lnTo>
                    <a:pt x="81" y="83"/>
                  </a:lnTo>
                  <a:lnTo>
                    <a:pt x="79" y="85"/>
                  </a:lnTo>
                  <a:lnTo>
                    <a:pt x="76" y="89"/>
                  </a:lnTo>
                  <a:lnTo>
                    <a:pt x="70" y="95"/>
                  </a:lnTo>
                  <a:lnTo>
                    <a:pt x="66" y="99"/>
                  </a:lnTo>
                  <a:lnTo>
                    <a:pt x="60" y="106"/>
                  </a:lnTo>
                  <a:lnTo>
                    <a:pt x="57" y="108"/>
                  </a:lnTo>
                  <a:lnTo>
                    <a:pt x="55" y="112"/>
                  </a:lnTo>
                  <a:lnTo>
                    <a:pt x="53" y="116"/>
                  </a:lnTo>
                  <a:lnTo>
                    <a:pt x="51" y="120"/>
                  </a:lnTo>
                  <a:lnTo>
                    <a:pt x="47" y="123"/>
                  </a:lnTo>
                  <a:lnTo>
                    <a:pt x="45" y="129"/>
                  </a:lnTo>
                  <a:lnTo>
                    <a:pt x="43" y="133"/>
                  </a:lnTo>
                  <a:lnTo>
                    <a:pt x="41" y="139"/>
                  </a:lnTo>
                  <a:lnTo>
                    <a:pt x="39" y="142"/>
                  </a:lnTo>
                  <a:lnTo>
                    <a:pt x="38" y="146"/>
                  </a:lnTo>
                  <a:lnTo>
                    <a:pt x="36" y="150"/>
                  </a:lnTo>
                  <a:lnTo>
                    <a:pt x="34" y="156"/>
                  </a:lnTo>
                  <a:lnTo>
                    <a:pt x="32" y="161"/>
                  </a:lnTo>
                  <a:lnTo>
                    <a:pt x="30" y="165"/>
                  </a:lnTo>
                  <a:lnTo>
                    <a:pt x="28" y="171"/>
                  </a:lnTo>
                  <a:lnTo>
                    <a:pt x="26" y="175"/>
                  </a:lnTo>
                  <a:lnTo>
                    <a:pt x="26" y="180"/>
                  </a:lnTo>
                  <a:lnTo>
                    <a:pt x="22" y="184"/>
                  </a:lnTo>
                  <a:lnTo>
                    <a:pt x="22" y="190"/>
                  </a:lnTo>
                  <a:lnTo>
                    <a:pt x="20" y="196"/>
                  </a:lnTo>
                  <a:lnTo>
                    <a:pt x="17" y="199"/>
                  </a:lnTo>
                  <a:lnTo>
                    <a:pt x="15" y="203"/>
                  </a:lnTo>
                  <a:lnTo>
                    <a:pt x="13" y="209"/>
                  </a:lnTo>
                  <a:lnTo>
                    <a:pt x="11" y="213"/>
                  </a:lnTo>
                  <a:lnTo>
                    <a:pt x="7" y="216"/>
                  </a:lnTo>
                  <a:lnTo>
                    <a:pt x="5" y="220"/>
                  </a:lnTo>
                  <a:lnTo>
                    <a:pt x="3" y="226"/>
                  </a:lnTo>
                  <a:lnTo>
                    <a:pt x="3" y="230"/>
                  </a:lnTo>
                  <a:lnTo>
                    <a:pt x="1" y="234"/>
                  </a:lnTo>
                  <a:lnTo>
                    <a:pt x="0" y="237"/>
                  </a:lnTo>
                  <a:lnTo>
                    <a:pt x="0" y="241"/>
                  </a:lnTo>
                  <a:lnTo>
                    <a:pt x="0" y="245"/>
                  </a:lnTo>
                  <a:lnTo>
                    <a:pt x="0" y="247"/>
                  </a:lnTo>
                  <a:lnTo>
                    <a:pt x="1" y="251"/>
                  </a:lnTo>
                  <a:lnTo>
                    <a:pt x="1" y="254"/>
                  </a:lnTo>
                  <a:lnTo>
                    <a:pt x="5" y="256"/>
                  </a:lnTo>
                  <a:lnTo>
                    <a:pt x="7" y="258"/>
                  </a:lnTo>
                  <a:lnTo>
                    <a:pt x="11" y="262"/>
                  </a:lnTo>
                  <a:lnTo>
                    <a:pt x="13" y="264"/>
                  </a:lnTo>
                  <a:lnTo>
                    <a:pt x="19" y="266"/>
                  </a:lnTo>
                  <a:lnTo>
                    <a:pt x="22" y="266"/>
                  </a:lnTo>
                  <a:lnTo>
                    <a:pt x="28" y="268"/>
                  </a:lnTo>
                  <a:lnTo>
                    <a:pt x="34" y="268"/>
                  </a:lnTo>
                  <a:lnTo>
                    <a:pt x="39" y="268"/>
                  </a:lnTo>
                  <a:lnTo>
                    <a:pt x="45" y="268"/>
                  </a:lnTo>
                  <a:lnTo>
                    <a:pt x="51" y="268"/>
                  </a:lnTo>
                  <a:lnTo>
                    <a:pt x="57" y="266"/>
                  </a:lnTo>
                  <a:lnTo>
                    <a:pt x="62" y="264"/>
                  </a:lnTo>
                  <a:lnTo>
                    <a:pt x="68" y="262"/>
                  </a:lnTo>
                  <a:lnTo>
                    <a:pt x="74" y="260"/>
                  </a:lnTo>
                  <a:lnTo>
                    <a:pt x="79" y="258"/>
                  </a:lnTo>
                  <a:lnTo>
                    <a:pt x="85" y="254"/>
                  </a:lnTo>
                  <a:lnTo>
                    <a:pt x="89" y="251"/>
                  </a:lnTo>
                  <a:lnTo>
                    <a:pt x="95" y="245"/>
                  </a:lnTo>
                  <a:lnTo>
                    <a:pt x="98" y="241"/>
                  </a:lnTo>
                  <a:lnTo>
                    <a:pt x="102" y="235"/>
                  </a:lnTo>
                  <a:lnTo>
                    <a:pt x="106" y="230"/>
                  </a:lnTo>
                  <a:lnTo>
                    <a:pt x="110" y="224"/>
                  </a:lnTo>
                  <a:lnTo>
                    <a:pt x="114" y="218"/>
                  </a:lnTo>
                  <a:lnTo>
                    <a:pt x="117" y="215"/>
                  </a:lnTo>
                  <a:lnTo>
                    <a:pt x="121" y="209"/>
                  </a:lnTo>
                  <a:lnTo>
                    <a:pt x="123" y="201"/>
                  </a:lnTo>
                  <a:lnTo>
                    <a:pt x="127" y="197"/>
                  </a:lnTo>
                  <a:lnTo>
                    <a:pt x="131" y="192"/>
                  </a:lnTo>
                  <a:lnTo>
                    <a:pt x="133" y="186"/>
                  </a:lnTo>
                  <a:lnTo>
                    <a:pt x="134" y="180"/>
                  </a:lnTo>
                  <a:lnTo>
                    <a:pt x="138" y="175"/>
                  </a:lnTo>
                  <a:lnTo>
                    <a:pt x="142" y="173"/>
                  </a:lnTo>
                  <a:lnTo>
                    <a:pt x="146" y="167"/>
                  </a:lnTo>
                  <a:lnTo>
                    <a:pt x="150" y="165"/>
                  </a:lnTo>
                  <a:lnTo>
                    <a:pt x="153" y="161"/>
                  </a:lnTo>
                  <a:lnTo>
                    <a:pt x="157" y="159"/>
                  </a:lnTo>
                  <a:lnTo>
                    <a:pt x="161" y="158"/>
                  </a:lnTo>
                  <a:lnTo>
                    <a:pt x="167" y="156"/>
                  </a:lnTo>
                  <a:lnTo>
                    <a:pt x="171" y="156"/>
                  </a:lnTo>
                  <a:lnTo>
                    <a:pt x="176" y="156"/>
                  </a:lnTo>
                  <a:lnTo>
                    <a:pt x="180" y="154"/>
                  </a:lnTo>
                  <a:lnTo>
                    <a:pt x="184" y="154"/>
                  </a:lnTo>
                  <a:lnTo>
                    <a:pt x="188" y="154"/>
                  </a:lnTo>
                  <a:lnTo>
                    <a:pt x="193" y="156"/>
                  </a:lnTo>
                  <a:lnTo>
                    <a:pt x="199" y="156"/>
                  </a:lnTo>
                  <a:lnTo>
                    <a:pt x="203" y="158"/>
                  </a:lnTo>
                  <a:lnTo>
                    <a:pt x="209" y="159"/>
                  </a:lnTo>
                  <a:lnTo>
                    <a:pt x="212" y="161"/>
                  </a:lnTo>
                  <a:lnTo>
                    <a:pt x="216" y="161"/>
                  </a:lnTo>
                  <a:lnTo>
                    <a:pt x="222" y="163"/>
                  </a:lnTo>
                  <a:lnTo>
                    <a:pt x="226" y="165"/>
                  </a:lnTo>
                  <a:lnTo>
                    <a:pt x="229" y="167"/>
                  </a:lnTo>
                  <a:lnTo>
                    <a:pt x="233" y="169"/>
                  </a:lnTo>
                  <a:lnTo>
                    <a:pt x="239" y="173"/>
                  </a:lnTo>
                  <a:lnTo>
                    <a:pt x="243" y="175"/>
                  </a:lnTo>
                  <a:lnTo>
                    <a:pt x="247" y="178"/>
                  </a:lnTo>
                  <a:lnTo>
                    <a:pt x="252" y="180"/>
                  </a:lnTo>
                  <a:lnTo>
                    <a:pt x="256" y="184"/>
                  </a:lnTo>
                  <a:lnTo>
                    <a:pt x="260" y="186"/>
                  </a:lnTo>
                  <a:lnTo>
                    <a:pt x="266" y="188"/>
                  </a:lnTo>
                  <a:lnTo>
                    <a:pt x="269" y="192"/>
                  </a:lnTo>
                  <a:lnTo>
                    <a:pt x="275" y="194"/>
                  </a:lnTo>
                  <a:lnTo>
                    <a:pt x="279" y="197"/>
                  </a:lnTo>
                  <a:lnTo>
                    <a:pt x="285" y="199"/>
                  </a:lnTo>
                  <a:lnTo>
                    <a:pt x="288" y="203"/>
                  </a:lnTo>
                  <a:lnTo>
                    <a:pt x="294" y="205"/>
                  </a:lnTo>
                  <a:lnTo>
                    <a:pt x="298" y="207"/>
                  </a:lnTo>
                  <a:lnTo>
                    <a:pt x="304" y="211"/>
                  </a:lnTo>
                  <a:lnTo>
                    <a:pt x="309" y="213"/>
                  </a:lnTo>
                  <a:lnTo>
                    <a:pt x="313" y="215"/>
                  </a:lnTo>
                  <a:lnTo>
                    <a:pt x="319" y="216"/>
                  </a:lnTo>
                  <a:lnTo>
                    <a:pt x="323" y="218"/>
                  </a:lnTo>
                  <a:lnTo>
                    <a:pt x="326" y="218"/>
                  </a:lnTo>
                  <a:lnTo>
                    <a:pt x="330" y="218"/>
                  </a:lnTo>
                  <a:lnTo>
                    <a:pt x="334" y="218"/>
                  </a:lnTo>
                  <a:lnTo>
                    <a:pt x="338" y="218"/>
                  </a:lnTo>
                  <a:lnTo>
                    <a:pt x="343" y="216"/>
                  </a:lnTo>
                  <a:lnTo>
                    <a:pt x="347" y="211"/>
                  </a:lnTo>
                  <a:lnTo>
                    <a:pt x="347" y="207"/>
                  </a:lnTo>
                  <a:lnTo>
                    <a:pt x="349" y="203"/>
                  </a:lnTo>
                  <a:lnTo>
                    <a:pt x="349" y="197"/>
                  </a:lnTo>
                  <a:lnTo>
                    <a:pt x="349" y="194"/>
                  </a:lnTo>
                  <a:lnTo>
                    <a:pt x="349" y="188"/>
                  </a:lnTo>
                  <a:lnTo>
                    <a:pt x="349" y="182"/>
                  </a:lnTo>
                  <a:lnTo>
                    <a:pt x="347" y="177"/>
                  </a:lnTo>
                  <a:lnTo>
                    <a:pt x="347" y="171"/>
                  </a:lnTo>
                  <a:lnTo>
                    <a:pt x="347" y="163"/>
                  </a:lnTo>
                  <a:lnTo>
                    <a:pt x="347" y="158"/>
                  </a:lnTo>
                  <a:lnTo>
                    <a:pt x="347" y="152"/>
                  </a:lnTo>
                  <a:lnTo>
                    <a:pt x="349" y="148"/>
                  </a:lnTo>
                  <a:lnTo>
                    <a:pt x="349" y="142"/>
                  </a:lnTo>
                  <a:lnTo>
                    <a:pt x="351" y="139"/>
                  </a:lnTo>
                  <a:lnTo>
                    <a:pt x="355" y="135"/>
                  </a:lnTo>
                  <a:lnTo>
                    <a:pt x="359" y="131"/>
                  </a:lnTo>
                  <a:lnTo>
                    <a:pt x="362" y="129"/>
                  </a:lnTo>
                  <a:lnTo>
                    <a:pt x="368" y="127"/>
                  </a:lnTo>
                  <a:lnTo>
                    <a:pt x="374" y="125"/>
                  </a:lnTo>
                  <a:lnTo>
                    <a:pt x="380" y="125"/>
                  </a:lnTo>
                  <a:lnTo>
                    <a:pt x="383" y="123"/>
                  </a:lnTo>
                  <a:lnTo>
                    <a:pt x="385" y="123"/>
                  </a:lnTo>
                  <a:lnTo>
                    <a:pt x="389" y="123"/>
                  </a:lnTo>
                  <a:lnTo>
                    <a:pt x="393" y="123"/>
                  </a:lnTo>
                  <a:lnTo>
                    <a:pt x="397" y="123"/>
                  </a:lnTo>
                  <a:lnTo>
                    <a:pt x="400" y="125"/>
                  </a:lnTo>
                  <a:lnTo>
                    <a:pt x="404" y="125"/>
                  </a:lnTo>
                  <a:lnTo>
                    <a:pt x="408" y="125"/>
                  </a:lnTo>
                  <a:lnTo>
                    <a:pt x="412" y="125"/>
                  </a:lnTo>
                  <a:lnTo>
                    <a:pt x="416" y="127"/>
                  </a:lnTo>
                  <a:lnTo>
                    <a:pt x="419" y="127"/>
                  </a:lnTo>
                  <a:lnTo>
                    <a:pt x="423" y="127"/>
                  </a:lnTo>
                  <a:lnTo>
                    <a:pt x="427" y="127"/>
                  </a:lnTo>
                  <a:lnTo>
                    <a:pt x="431" y="129"/>
                  </a:lnTo>
                  <a:lnTo>
                    <a:pt x="435" y="129"/>
                  </a:lnTo>
                  <a:lnTo>
                    <a:pt x="438" y="129"/>
                  </a:lnTo>
                  <a:lnTo>
                    <a:pt x="440" y="129"/>
                  </a:lnTo>
                  <a:lnTo>
                    <a:pt x="444" y="131"/>
                  </a:lnTo>
                  <a:lnTo>
                    <a:pt x="448" y="131"/>
                  </a:lnTo>
                  <a:lnTo>
                    <a:pt x="452" y="133"/>
                  </a:lnTo>
                  <a:lnTo>
                    <a:pt x="457" y="133"/>
                  </a:lnTo>
                  <a:lnTo>
                    <a:pt x="463" y="135"/>
                  </a:lnTo>
                  <a:lnTo>
                    <a:pt x="469" y="135"/>
                  </a:lnTo>
                  <a:lnTo>
                    <a:pt x="473" y="133"/>
                  </a:lnTo>
                  <a:lnTo>
                    <a:pt x="476" y="133"/>
                  </a:lnTo>
                  <a:lnTo>
                    <a:pt x="480" y="133"/>
                  </a:lnTo>
                  <a:lnTo>
                    <a:pt x="486" y="129"/>
                  </a:lnTo>
                  <a:lnTo>
                    <a:pt x="492" y="127"/>
                  </a:lnTo>
                  <a:lnTo>
                    <a:pt x="495" y="123"/>
                  </a:lnTo>
                  <a:lnTo>
                    <a:pt x="499" y="121"/>
                  </a:lnTo>
                  <a:lnTo>
                    <a:pt x="501" y="120"/>
                  </a:lnTo>
                  <a:lnTo>
                    <a:pt x="505" y="118"/>
                  </a:lnTo>
                  <a:lnTo>
                    <a:pt x="507" y="116"/>
                  </a:lnTo>
                  <a:lnTo>
                    <a:pt x="513" y="116"/>
                  </a:lnTo>
                  <a:lnTo>
                    <a:pt x="516" y="114"/>
                  </a:lnTo>
                  <a:lnTo>
                    <a:pt x="520" y="112"/>
                  </a:lnTo>
                  <a:lnTo>
                    <a:pt x="524" y="112"/>
                  </a:lnTo>
                  <a:lnTo>
                    <a:pt x="530" y="110"/>
                  </a:lnTo>
                  <a:lnTo>
                    <a:pt x="533" y="110"/>
                  </a:lnTo>
                  <a:lnTo>
                    <a:pt x="539" y="110"/>
                  </a:lnTo>
                  <a:lnTo>
                    <a:pt x="545" y="110"/>
                  </a:lnTo>
                  <a:lnTo>
                    <a:pt x="551" y="110"/>
                  </a:lnTo>
                  <a:lnTo>
                    <a:pt x="554" y="110"/>
                  </a:lnTo>
                  <a:lnTo>
                    <a:pt x="560" y="110"/>
                  </a:lnTo>
                  <a:lnTo>
                    <a:pt x="564" y="110"/>
                  </a:lnTo>
                  <a:lnTo>
                    <a:pt x="570" y="112"/>
                  </a:lnTo>
                  <a:lnTo>
                    <a:pt x="573" y="112"/>
                  </a:lnTo>
                  <a:lnTo>
                    <a:pt x="577" y="114"/>
                  </a:lnTo>
                  <a:lnTo>
                    <a:pt x="581" y="116"/>
                  </a:lnTo>
                  <a:lnTo>
                    <a:pt x="583" y="118"/>
                  </a:lnTo>
                  <a:lnTo>
                    <a:pt x="585" y="121"/>
                  </a:lnTo>
                  <a:lnTo>
                    <a:pt x="585" y="129"/>
                  </a:lnTo>
                  <a:lnTo>
                    <a:pt x="583" y="131"/>
                  </a:lnTo>
                  <a:lnTo>
                    <a:pt x="583" y="135"/>
                  </a:lnTo>
                  <a:lnTo>
                    <a:pt x="581" y="139"/>
                  </a:lnTo>
                  <a:lnTo>
                    <a:pt x="579" y="142"/>
                  </a:lnTo>
                  <a:lnTo>
                    <a:pt x="577" y="146"/>
                  </a:lnTo>
                  <a:lnTo>
                    <a:pt x="575" y="150"/>
                  </a:lnTo>
                  <a:lnTo>
                    <a:pt x="573" y="152"/>
                  </a:lnTo>
                  <a:lnTo>
                    <a:pt x="573" y="156"/>
                  </a:lnTo>
                  <a:lnTo>
                    <a:pt x="571" y="159"/>
                  </a:lnTo>
                  <a:lnTo>
                    <a:pt x="571" y="163"/>
                  </a:lnTo>
                  <a:lnTo>
                    <a:pt x="571" y="165"/>
                  </a:lnTo>
                  <a:lnTo>
                    <a:pt x="571" y="169"/>
                  </a:lnTo>
                  <a:lnTo>
                    <a:pt x="575" y="175"/>
                  </a:lnTo>
                  <a:lnTo>
                    <a:pt x="581" y="178"/>
                  </a:lnTo>
                  <a:lnTo>
                    <a:pt x="583" y="180"/>
                  </a:lnTo>
                  <a:lnTo>
                    <a:pt x="587" y="182"/>
                  </a:lnTo>
                  <a:lnTo>
                    <a:pt x="590" y="184"/>
                  </a:lnTo>
                  <a:lnTo>
                    <a:pt x="596" y="186"/>
                  </a:lnTo>
                  <a:lnTo>
                    <a:pt x="600" y="186"/>
                  </a:lnTo>
                  <a:lnTo>
                    <a:pt x="606" y="186"/>
                  </a:lnTo>
                  <a:lnTo>
                    <a:pt x="609" y="186"/>
                  </a:lnTo>
                  <a:lnTo>
                    <a:pt x="613" y="186"/>
                  </a:lnTo>
                  <a:lnTo>
                    <a:pt x="617" y="186"/>
                  </a:lnTo>
                  <a:lnTo>
                    <a:pt x="623" y="184"/>
                  </a:lnTo>
                  <a:lnTo>
                    <a:pt x="627" y="184"/>
                  </a:lnTo>
                  <a:lnTo>
                    <a:pt x="630" y="184"/>
                  </a:lnTo>
                  <a:lnTo>
                    <a:pt x="634" y="180"/>
                  </a:lnTo>
                  <a:lnTo>
                    <a:pt x="638" y="178"/>
                  </a:lnTo>
                  <a:lnTo>
                    <a:pt x="642" y="175"/>
                  </a:lnTo>
                  <a:lnTo>
                    <a:pt x="647" y="173"/>
                  </a:lnTo>
                  <a:lnTo>
                    <a:pt x="651" y="169"/>
                  </a:lnTo>
                  <a:lnTo>
                    <a:pt x="653" y="165"/>
                  </a:lnTo>
                  <a:lnTo>
                    <a:pt x="657" y="163"/>
                  </a:lnTo>
                  <a:lnTo>
                    <a:pt x="661" y="159"/>
                  </a:lnTo>
                  <a:lnTo>
                    <a:pt x="665" y="156"/>
                  </a:lnTo>
                  <a:lnTo>
                    <a:pt x="668" y="152"/>
                  </a:lnTo>
                  <a:lnTo>
                    <a:pt x="672" y="150"/>
                  </a:lnTo>
                  <a:lnTo>
                    <a:pt x="676" y="146"/>
                  </a:lnTo>
                  <a:lnTo>
                    <a:pt x="680" y="142"/>
                  </a:lnTo>
                  <a:lnTo>
                    <a:pt x="684" y="140"/>
                  </a:lnTo>
                  <a:lnTo>
                    <a:pt x="689" y="139"/>
                  </a:lnTo>
                  <a:lnTo>
                    <a:pt x="693" y="139"/>
                  </a:lnTo>
                  <a:lnTo>
                    <a:pt x="697" y="135"/>
                  </a:lnTo>
                  <a:lnTo>
                    <a:pt x="703" y="133"/>
                  </a:lnTo>
                  <a:lnTo>
                    <a:pt x="706" y="131"/>
                  </a:lnTo>
                  <a:lnTo>
                    <a:pt x="712" y="131"/>
                  </a:lnTo>
                  <a:lnTo>
                    <a:pt x="718" y="131"/>
                  </a:lnTo>
                  <a:lnTo>
                    <a:pt x="723" y="131"/>
                  </a:lnTo>
                  <a:lnTo>
                    <a:pt x="727" y="131"/>
                  </a:lnTo>
                  <a:lnTo>
                    <a:pt x="733" y="131"/>
                  </a:lnTo>
                  <a:lnTo>
                    <a:pt x="737" y="131"/>
                  </a:lnTo>
                  <a:lnTo>
                    <a:pt x="741" y="133"/>
                  </a:lnTo>
                  <a:lnTo>
                    <a:pt x="746" y="133"/>
                  </a:lnTo>
                  <a:lnTo>
                    <a:pt x="750" y="137"/>
                  </a:lnTo>
                  <a:lnTo>
                    <a:pt x="756" y="140"/>
                  </a:lnTo>
                  <a:lnTo>
                    <a:pt x="760" y="146"/>
                  </a:lnTo>
                  <a:lnTo>
                    <a:pt x="760" y="150"/>
                  </a:lnTo>
                  <a:lnTo>
                    <a:pt x="760" y="152"/>
                  </a:lnTo>
                  <a:lnTo>
                    <a:pt x="760" y="156"/>
                  </a:lnTo>
                  <a:lnTo>
                    <a:pt x="760" y="161"/>
                  </a:lnTo>
                  <a:lnTo>
                    <a:pt x="758" y="163"/>
                  </a:lnTo>
                  <a:lnTo>
                    <a:pt x="758" y="169"/>
                  </a:lnTo>
                  <a:lnTo>
                    <a:pt x="756" y="173"/>
                  </a:lnTo>
                  <a:lnTo>
                    <a:pt x="756" y="177"/>
                  </a:lnTo>
                  <a:lnTo>
                    <a:pt x="754" y="180"/>
                  </a:lnTo>
                  <a:lnTo>
                    <a:pt x="754" y="186"/>
                  </a:lnTo>
                  <a:lnTo>
                    <a:pt x="754" y="190"/>
                  </a:lnTo>
                  <a:lnTo>
                    <a:pt x="754" y="194"/>
                  </a:lnTo>
                  <a:lnTo>
                    <a:pt x="754" y="197"/>
                  </a:lnTo>
                  <a:lnTo>
                    <a:pt x="756" y="201"/>
                  </a:lnTo>
                  <a:lnTo>
                    <a:pt x="758" y="205"/>
                  </a:lnTo>
                  <a:lnTo>
                    <a:pt x="761" y="209"/>
                  </a:lnTo>
                  <a:lnTo>
                    <a:pt x="765" y="211"/>
                  </a:lnTo>
                  <a:lnTo>
                    <a:pt x="771" y="215"/>
                  </a:lnTo>
                  <a:lnTo>
                    <a:pt x="773" y="215"/>
                  </a:lnTo>
                  <a:lnTo>
                    <a:pt x="777" y="216"/>
                  </a:lnTo>
                  <a:lnTo>
                    <a:pt x="780" y="218"/>
                  </a:lnTo>
                  <a:lnTo>
                    <a:pt x="782" y="218"/>
                  </a:lnTo>
                  <a:lnTo>
                    <a:pt x="786" y="218"/>
                  </a:lnTo>
                  <a:lnTo>
                    <a:pt x="790" y="220"/>
                  </a:lnTo>
                  <a:lnTo>
                    <a:pt x="794" y="220"/>
                  </a:lnTo>
                  <a:lnTo>
                    <a:pt x="798" y="220"/>
                  </a:lnTo>
                  <a:lnTo>
                    <a:pt x="801" y="220"/>
                  </a:lnTo>
                  <a:lnTo>
                    <a:pt x="805" y="222"/>
                  </a:lnTo>
                  <a:lnTo>
                    <a:pt x="809" y="222"/>
                  </a:lnTo>
                  <a:lnTo>
                    <a:pt x="813" y="222"/>
                  </a:lnTo>
                  <a:lnTo>
                    <a:pt x="817" y="222"/>
                  </a:lnTo>
                  <a:lnTo>
                    <a:pt x="820" y="222"/>
                  </a:lnTo>
                  <a:lnTo>
                    <a:pt x="824" y="220"/>
                  </a:lnTo>
                  <a:lnTo>
                    <a:pt x="828" y="220"/>
                  </a:lnTo>
                  <a:lnTo>
                    <a:pt x="832" y="220"/>
                  </a:lnTo>
                  <a:lnTo>
                    <a:pt x="836" y="218"/>
                  </a:lnTo>
                  <a:lnTo>
                    <a:pt x="841" y="218"/>
                  </a:lnTo>
                  <a:lnTo>
                    <a:pt x="845" y="218"/>
                  </a:lnTo>
                  <a:lnTo>
                    <a:pt x="849" y="216"/>
                  </a:lnTo>
                  <a:lnTo>
                    <a:pt x="853" y="216"/>
                  </a:lnTo>
                  <a:lnTo>
                    <a:pt x="856" y="215"/>
                  </a:lnTo>
                  <a:lnTo>
                    <a:pt x="860" y="213"/>
                  </a:lnTo>
                  <a:lnTo>
                    <a:pt x="862" y="211"/>
                  </a:lnTo>
                  <a:lnTo>
                    <a:pt x="866" y="209"/>
                  </a:lnTo>
                  <a:lnTo>
                    <a:pt x="870" y="207"/>
                  </a:lnTo>
                  <a:lnTo>
                    <a:pt x="874" y="207"/>
                  </a:lnTo>
                  <a:lnTo>
                    <a:pt x="877" y="201"/>
                  </a:lnTo>
                  <a:lnTo>
                    <a:pt x="883" y="196"/>
                  </a:lnTo>
                  <a:lnTo>
                    <a:pt x="887" y="190"/>
                  </a:lnTo>
                  <a:lnTo>
                    <a:pt x="891" y="184"/>
                  </a:lnTo>
                  <a:lnTo>
                    <a:pt x="893" y="178"/>
                  </a:lnTo>
                  <a:lnTo>
                    <a:pt x="896" y="173"/>
                  </a:lnTo>
                  <a:lnTo>
                    <a:pt x="898" y="167"/>
                  </a:lnTo>
                  <a:lnTo>
                    <a:pt x="900" y="163"/>
                  </a:lnTo>
                  <a:lnTo>
                    <a:pt x="902" y="156"/>
                  </a:lnTo>
                  <a:lnTo>
                    <a:pt x="904" y="152"/>
                  </a:lnTo>
                  <a:lnTo>
                    <a:pt x="906" y="146"/>
                  </a:lnTo>
                  <a:lnTo>
                    <a:pt x="908" y="142"/>
                  </a:lnTo>
                  <a:lnTo>
                    <a:pt x="908" y="139"/>
                  </a:lnTo>
                  <a:lnTo>
                    <a:pt x="910" y="135"/>
                  </a:lnTo>
                  <a:lnTo>
                    <a:pt x="913" y="133"/>
                  </a:lnTo>
                  <a:lnTo>
                    <a:pt x="915" y="131"/>
                  </a:lnTo>
                  <a:lnTo>
                    <a:pt x="917" y="129"/>
                  </a:lnTo>
                  <a:lnTo>
                    <a:pt x="919" y="129"/>
                  </a:lnTo>
                  <a:lnTo>
                    <a:pt x="923" y="129"/>
                  </a:lnTo>
                  <a:lnTo>
                    <a:pt x="927" y="131"/>
                  </a:lnTo>
                  <a:lnTo>
                    <a:pt x="929" y="131"/>
                  </a:lnTo>
                  <a:lnTo>
                    <a:pt x="932" y="133"/>
                  </a:lnTo>
                  <a:lnTo>
                    <a:pt x="936" y="137"/>
                  </a:lnTo>
                  <a:lnTo>
                    <a:pt x="942" y="139"/>
                  </a:lnTo>
                  <a:lnTo>
                    <a:pt x="946" y="140"/>
                  </a:lnTo>
                  <a:lnTo>
                    <a:pt x="951" y="142"/>
                  </a:lnTo>
                  <a:lnTo>
                    <a:pt x="955" y="144"/>
                  </a:lnTo>
                  <a:lnTo>
                    <a:pt x="961" y="148"/>
                  </a:lnTo>
                  <a:lnTo>
                    <a:pt x="967" y="148"/>
                  </a:lnTo>
                  <a:lnTo>
                    <a:pt x="972" y="150"/>
                  </a:lnTo>
                  <a:lnTo>
                    <a:pt x="978" y="152"/>
                  </a:lnTo>
                  <a:lnTo>
                    <a:pt x="984" y="152"/>
                  </a:lnTo>
                  <a:lnTo>
                    <a:pt x="989" y="152"/>
                  </a:lnTo>
                  <a:lnTo>
                    <a:pt x="995" y="150"/>
                  </a:lnTo>
                  <a:lnTo>
                    <a:pt x="1001" y="150"/>
                  </a:lnTo>
                  <a:lnTo>
                    <a:pt x="1007" y="148"/>
                  </a:lnTo>
                  <a:lnTo>
                    <a:pt x="1012" y="146"/>
                  </a:lnTo>
                  <a:lnTo>
                    <a:pt x="1018" y="142"/>
                  </a:lnTo>
                  <a:lnTo>
                    <a:pt x="1024" y="140"/>
                  </a:lnTo>
                  <a:lnTo>
                    <a:pt x="1029" y="139"/>
                  </a:lnTo>
                  <a:lnTo>
                    <a:pt x="1035" y="135"/>
                  </a:lnTo>
                  <a:lnTo>
                    <a:pt x="1041" y="133"/>
                  </a:lnTo>
                  <a:lnTo>
                    <a:pt x="1045" y="131"/>
                  </a:lnTo>
                  <a:lnTo>
                    <a:pt x="1050" y="129"/>
                  </a:lnTo>
                  <a:lnTo>
                    <a:pt x="1056" y="127"/>
                  </a:lnTo>
                  <a:lnTo>
                    <a:pt x="1060" y="125"/>
                  </a:lnTo>
                  <a:lnTo>
                    <a:pt x="1065" y="123"/>
                  </a:lnTo>
                  <a:lnTo>
                    <a:pt x="1069" y="123"/>
                  </a:lnTo>
                  <a:lnTo>
                    <a:pt x="1073" y="123"/>
                  </a:lnTo>
                  <a:lnTo>
                    <a:pt x="1075" y="123"/>
                  </a:lnTo>
                  <a:lnTo>
                    <a:pt x="1079" y="125"/>
                  </a:lnTo>
                  <a:lnTo>
                    <a:pt x="1083" y="127"/>
                  </a:lnTo>
                  <a:lnTo>
                    <a:pt x="1086" y="131"/>
                  </a:lnTo>
                  <a:lnTo>
                    <a:pt x="1094" y="137"/>
                  </a:lnTo>
                  <a:lnTo>
                    <a:pt x="1096" y="139"/>
                  </a:lnTo>
                  <a:lnTo>
                    <a:pt x="1100" y="140"/>
                  </a:lnTo>
                  <a:lnTo>
                    <a:pt x="1102" y="144"/>
                  </a:lnTo>
                  <a:lnTo>
                    <a:pt x="1107" y="146"/>
                  </a:lnTo>
                  <a:lnTo>
                    <a:pt x="1111" y="148"/>
                  </a:lnTo>
                  <a:lnTo>
                    <a:pt x="1115" y="150"/>
                  </a:lnTo>
                  <a:lnTo>
                    <a:pt x="1121" y="152"/>
                  </a:lnTo>
                  <a:lnTo>
                    <a:pt x="1126" y="154"/>
                  </a:lnTo>
                  <a:lnTo>
                    <a:pt x="1132" y="154"/>
                  </a:lnTo>
                  <a:lnTo>
                    <a:pt x="1138" y="156"/>
                  </a:lnTo>
                  <a:lnTo>
                    <a:pt x="1141" y="156"/>
                  </a:lnTo>
                  <a:lnTo>
                    <a:pt x="1143" y="156"/>
                  </a:lnTo>
                  <a:lnTo>
                    <a:pt x="1147" y="156"/>
                  </a:lnTo>
                  <a:lnTo>
                    <a:pt x="1151" y="156"/>
                  </a:lnTo>
                  <a:lnTo>
                    <a:pt x="1155" y="154"/>
                  </a:lnTo>
                  <a:lnTo>
                    <a:pt x="1159" y="154"/>
                  </a:lnTo>
                  <a:lnTo>
                    <a:pt x="1162" y="152"/>
                  </a:lnTo>
                  <a:lnTo>
                    <a:pt x="1166" y="152"/>
                  </a:lnTo>
                  <a:lnTo>
                    <a:pt x="1170" y="152"/>
                  </a:lnTo>
                  <a:lnTo>
                    <a:pt x="1174" y="152"/>
                  </a:lnTo>
                  <a:lnTo>
                    <a:pt x="1178" y="150"/>
                  </a:lnTo>
                  <a:lnTo>
                    <a:pt x="1181" y="150"/>
                  </a:lnTo>
                  <a:lnTo>
                    <a:pt x="1185" y="150"/>
                  </a:lnTo>
                  <a:lnTo>
                    <a:pt x="1189" y="148"/>
                  </a:lnTo>
                  <a:lnTo>
                    <a:pt x="1193" y="148"/>
                  </a:lnTo>
                  <a:lnTo>
                    <a:pt x="1197" y="148"/>
                  </a:lnTo>
                  <a:lnTo>
                    <a:pt x="1200" y="146"/>
                  </a:lnTo>
                  <a:lnTo>
                    <a:pt x="1204" y="146"/>
                  </a:lnTo>
                  <a:lnTo>
                    <a:pt x="1208" y="144"/>
                  </a:lnTo>
                  <a:lnTo>
                    <a:pt x="1212" y="144"/>
                  </a:lnTo>
                  <a:lnTo>
                    <a:pt x="1214" y="142"/>
                  </a:lnTo>
                  <a:lnTo>
                    <a:pt x="1217" y="142"/>
                  </a:lnTo>
                  <a:lnTo>
                    <a:pt x="1221" y="142"/>
                  </a:lnTo>
                  <a:lnTo>
                    <a:pt x="1225" y="142"/>
                  </a:lnTo>
                  <a:lnTo>
                    <a:pt x="1231" y="140"/>
                  </a:lnTo>
                  <a:lnTo>
                    <a:pt x="1236" y="140"/>
                  </a:lnTo>
                  <a:lnTo>
                    <a:pt x="1242" y="139"/>
                  </a:lnTo>
                  <a:lnTo>
                    <a:pt x="1246" y="139"/>
                  </a:lnTo>
                  <a:lnTo>
                    <a:pt x="1250" y="139"/>
                  </a:lnTo>
                  <a:lnTo>
                    <a:pt x="1254" y="140"/>
                  </a:lnTo>
                  <a:lnTo>
                    <a:pt x="1257" y="140"/>
                  </a:lnTo>
                  <a:lnTo>
                    <a:pt x="1259" y="142"/>
                  </a:lnTo>
                  <a:lnTo>
                    <a:pt x="1263" y="144"/>
                  </a:lnTo>
                  <a:lnTo>
                    <a:pt x="1265" y="146"/>
                  </a:lnTo>
                  <a:lnTo>
                    <a:pt x="1269" y="148"/>
                  </a:lnTo>
                  <a:lnTo>
                    <a:pt x="1273" y="154"/>
                  </a:lnTo>
                  <a:lnTo>
                    <a:pt x="1276" y="158"/>
                  </a:lnTo>
                  <a:lnTo>
                    <a:pt x="1282" y="163"/>
                  </a:lnTo>
                  <a:lnTo>
                    <a:pt x="1286" y="169"/>
                  </a:lnTo>
                  <a:lnTo>
                    <a:pt x="1293" y="173"/>
                  </a:lnTo>
                  <a:lnTo>
                    <a:pt x="1295" y="177"/>
                  </a:lnTo>
                  <a:lnTo>
                    <a:pt x="1299" y="178"/>
                  </a:lnTo>
                  <a:lnTo>
                    <a:pt x="1303" y="180"/>
                  </a:lnTo>
                  <a:lnTo>
                    <a:pt x="1307" y="184"/>
                  </a:lnTo>
                  <a:lnTo>
                    <a:pt x="1311" y="184"/>
                  </a:lnTo>
                  <a:lnTo>
                    <a:pt x="1314" y="186"/>
                  </a:lnTo>
                  <a:lnTo>
                    <a:pt x="1318" y="188"/>
                  </a:lnTo>
                  <a:lnTo>
                    <a:pt x="1322" y="188"/>
                  </a:lnTo>
                  <a:lnTo>
                    <a:pt x="1326" y="188"/>
                  </a:lnTo>
                  <a:lnTo>
                    <a:pt x="1330" y="190"/>
                  </a:lnTo>
                  <a:lnTo>
                    <a:pt x="1335" y="188"/>
                  </a:lnTo>
                  <a:lnTo>
                    <a:pt x="1339" y="188"/>
                  </a:lnTo>
                  <a:lnTo>
                    <a:pt x="1343" y="186"/>
                  </a:lnTo>
                  <a:lnTo>
                    <a:pt x="1347" y="184"/>
                  </a:lnTo>
                  <a:lnTo>
                    <a:pt x="1350" y="182"/>
                  </a:lnTo>
                  <a:lnTo>
                    <a:pt x="1354" y="180"/>
                  </a:lnTo>
                  <a:lnTo>
                    <a:pt x="1358" y="177"/>
                  </a:lnTo>
                  <a:lnTo>
                    <a:pt x="1362" y="175"/>
                  </a:lnTo>
                  <a:lnTo>
                    <a:pt x="1366" y="173"/>
                  </a:lnTo>
                  <a:lnTo>
                    <a:pt x="1369" y="169"/>
                  </a:lnTo>
                  <a:lnTo>
                    <a:pt x="1373" y="165"/>
                  </a:lnTo>
                  <a:lnTo>
                    <a:pt x="1377" y="163"/>
                  </a:lnTo>
                  <a:lnTo>
                    <a:pt x="1381" y="159"/>
                  </a:lnTo>
                  <a:lnTo>
                    <a:pt x="1385" y="158"/>
                  </a:lnTo>
                  <a:lnTo>
                    <a:pt x="1388" y="156"/>
                  </a:lnTo>
                  <a:lnTo>
                    <a:pt x="1394" y="154"/>
                  </a:lnTo>
                  <a:lnTo>
                    <a:pt x="1398" y="152"/>
                  </a:lnTo>
                  <a:lnTo>
                    <a:pt x="1402" y="152"/>
                  </a:lnTo>
                  <a:lnTo>
                    <a:pt x="1406" y="150"/>
                  </a:lnTo>
                  <a:lnTo>
                    <a:pt x="1411" y="152"/>
                  </a:lnTo>
                  <a:lnTo>
                    <a:pt x="1415" y="152"/>
                  </a:lnTo>
                  <a:lnTo>
                    <a:pt x="1419" y="154"/>
                  </a:lnTo>
                  <a:lnTo>
                    <a:pt x="1425" y="154"/>
                  </a:lnTo>
                  <a:lnTo>
                    <a:pt x="1428" y="156"/>
                  </a:lnTo>
                  <a:lnTo>
                    <a:pt x="1434" y="158"/>
                  </a:lnTo>
                  <a:lnTo>
                    <a:pt x="1440" y="159"/>
                  </a:lnTo>
                  <a:lnTo>
                    <a:pt x="1444" y="161"/>
                  </a:lnTo>
                  <a:lnTo>
                    <a:pt x="1449" y="163"/>
                  </a:lnTo>
                  <a:lnTo>
                    <a:pt x="1455" y="167"/>
                  </a:lnTo>
                  <a:lnTo>
                    <a:pt x="1461" y="169"/>
                  </a:lnTo>
                  <a:lnTo>
                    <a:pt x="1466" y="171"/>
                  </a:lnTo>
                  <a:lnTo>
                    <a:pt x="1474" y="173"/>
                  </a:lnTo>
                  <a:lnTo>
                    <a:pt x="1476" y="173"/>
                  </a:lnTo>
                  <a:lnTo>
                    <a:pt x="1480" y="175"/>
                  </a:lnTo>
                  <a:lnTo>
                    <a:pt x="1483" y="177"/>
                  </a:lnTo>
                  <a:lnTo>
                    <a:pt x="1487" y="177"/>
                  </a:lnTo>
                  <a:lnTo>
                    <a:pt x="1491" y="178"/>
                  </a:lnTo>
                  <a:lnTo>
                    <a:pt x="1495" y="180"/>
                  </a:lnTo>
                  <a:lnTo>
                    <a:pt x="1497" y="182"/>
                  </a:lnTo>
                  <a:lnTo>
                    <a:pt x="1501" y="186"/>
                  </a:lnTo>
                  <a:lnTo>
                    <a:pt x="1502" y="190"/>
                  </a:lnTo>
                  <a:lnTo>
                    <a:pt x="1504" y="194"/>
                  </a:lnTo>
                  <a:lnTo>
                    <a:pt x="1506" y="197"/>
                  </a:lnTo>
                  <a:lnTo>
                    <a:pt x="1510" y="203"/>
                  </a:lnTo>
                  <a:lnTo>
                    <a:pt x="1512" y="207"/>
                  </a:lnTo>
                  <a:lnTo>
                    <a:pt x="1514" y="213"/>
                  </a:lnTo>
                  <a:lnTo>
                    <a:pt x="1516" y="218"/>
                  </a:lnTo>
                  <a:lnTo>
                    <a:pt x="1518" y="224"/>
                  </a:lnTo>
                  <a:lnTo>
                    <a:pt x="1520" y="230"/>
                  </a:lnTo>
                  <a:lnTo>
                    <a:pt x="1521" y="235"/>
                  </a:lnTo>
                  <a:lnTo>
                    <a:pt x="1521" y="241"/>
                  </a:lnTo>
                  <a:lnTo>
                    <a:pt x="1523" y="249"/>
                  </a:lnTo>
                  <a:lnTo>
                    <a:pt x="1525" y="254"/>
                  </a:lnTo>
                  <a:lnTo>
                    <a:pt x="1525" y="258"/>
                  </a:lnTo>
                  <a:lnTo>
                    <a:pt x="1527" y="264"/>
                  </a:lnTo>
                  <a:lnTo>
                    <a:pt x="1529" y="270"/>
                  </a:lnTo>
                  <a:lnTo>
                    <a:pt x="1531" y="275"/>
                  </a:lnTo>
                  <a:lnTo>
                    <a:pt x="1531" y="279"/>
                  </a:lnTo>
                  <a:lnTo>
                    <a:pt x="1533" y="285"/>
                  </a:lnTo>
                  <a:lnTo>
                    <a:pt x="1535" y="289"/>
                  </a:lnTo>
                  <a:lnTo>
                    <a:pt x="1537" y="293"/>
                  </a:lnTo>
                  <a:lnTo>
                    <a:pt x="1539" y="296"/>
                  </a:lnTo>
                  <a:lnTo>
                    <a:pt x="1539" y="298"/>
                  </a:lnTo>
                  <a:lnTo>
                    <a:pt x="1540" y="300"/>
                  </a:lnTo>
                  <a:lnTo>
                    <a:pt x="1544" y="302"/>
                  </a:lnTo>
                  <a:lnTo>
                    <a:pt x="1550" y="302"/>
                  </a:lnTo>
                  <a:lnTo>
                    <a:pt x="1554" y="298"/>
                  </a:lnTo>
                  <a:lnTo>
                    <a:pt x="1558" y="294"/>
                  </a:lnTo>
                  <a:lnTo>
                    <a:pt x="1561" y="289"/>
                  </a:lnTo>
                  <a:lnTo>
                    <a:pt x="1567" y="283"/>
                  </a:lnTo>
                  <a:lnTo>
                    <a:pt x="1569" y="279"/>
                  </a:lnTo>
                  <a:lnTo>
                    <a:pt x="1571" y="275"/>
                  </a:lnTo>
                  <a:lnTo>
                    <a:pt x="1571" y="272"/>
                  </a:lnTo>
                  <a:lnTo>
                    <a:pt x="1573" y="268"/>
                  </a:lnTo>
                  <a:lnTo>
                    <a:pt x="1575" y="262"/>
                  </a:lnTo>
                  <a:lnTo>
                    <a:pt x="1577" y="258"/>
                  </a:lnTo>
                  <a:lnTo>
                    <a:pt x="1578" y="253"/>
                  </a:lnTo>
                  <a:lnTo>
                    <a:pt x="1580" y="249"/>
                  </a:lnTo>
                  <a:lnTo>
                    <a:pt x="1580" y="243"/>
                  </a:lnTo>
                  <a:lnTo>
                    <a:pt x="1582" y="237"/>
                  </a:lnTo>
                  <a:lnTo>
                    <a:pt x="1584" y="232"/>
                  </a:lnTo>
                  <a:lnTo>
                    <a:pt x="1584" y="228"/>
                  </a:lnTo>
                  <a:lnTo>
                    <a:pt x="1584" y="222"/>
                  </a:lnTo>
                  <a:lnTo>
                    <a:pt x="1586" y="216"/>
                  </a:lnTo>
                  <a:lnTo>
                    <a:pt x="1586" y="211"/>
                  </a:lnTo>
                  <a:lnTo>
                    <a:pt x="1588" y="207"/>
                  </a:lnTo>
                  <a:lnTo>
                    <a:pt x="1588" y="199"/>
                  </a:lnTo>
                  <a:lnTo>
                    <a:pt x="1588" y="196"/>
                  </a:lnTo>
                  <a:lnTo>
                    <a:pt x="1588" y="190"/>
                  </a:lnTo>
                  <a:lnTo>
                    <a:pt x="1588" y="184"/>
                  </a:lnTo>
                  <a:lnTo>
                    <a:pt x="1588" y="178"/>
                  </a:lnTo>
                  <a:lnTo>
                    <a:pt x="1588" y="173"/>
                  </a:lnTo>
                  <a:lnTo>
                    <a:pt x="1586" y="169"/>
                  </a:lnTo>
                  <a:lnTo>
                    <a:pt x="1586" y="163"/>
                  </a:lnTo>
                  <a:lnTo>
                    <a:pt x="1586" y="158"/>
                  </a:lnTo>
                  <a:lnTo>
                    <a:pt x="1584" y="154"/>
                  </a:lnTo>
                  <a:lnTo>
                    <a:pt x="1584" y="150"/>
                  </a:lnTo>
                  <a:lnTo>
                    <a:pt x="1584" y="146"/>
                  </a:lnTo>
                  <a:lnTo>
                    <a:pt x="1582" y="142"/>
                  </a:lnTo>
                  <a:lnTo>
                    <a:pt x="1582" y="139"/>
                  </a:lnTo>
                  <a:lnTo>
                    <a:pt x="1580" y="137"/>
                  </a:lnTo>
                  <a:lnTo>
                    <a:pt x="1580" y="135"/>
                  </a:lnTo>
                  <a:lnTo>
                    <a:pt x="1578" y="129"/>
                  </a:lnTo>
                  <a:lnTo>
                    <a:pt x="1578" y="127"/>
                  </a:lnTo>
                  <a:lnTo>
                    <a:pt x="1577" y="123"/>
                  </a:lnTo>
                  <a:lnTo>
                    <a:pt x="1575" y="121"/>
                  </a:lnTo>
                  <a:lnTo>
                    <a:pt x="1571" y="120"/>
                  </a:lnTo>
                  <a:lnTo>
                    <a:pt x="1565" y="118"/>
                  </a:lnTo>
                  <a:lnTo>
                    <a:pt x="1563" y="116"/>
                  </a:lnTo>
                  <a:lnTo>
                    <a:pt x="1559" y="114"/>
                  </a:lnTo>
                  <a:lnTo>
                    <a:pt x="1556" y="112"/>
                  </a:lnTo>
                  <a:lnTo>
                    <a:pt x="1552" y="108"/>
                  </a:lnTo>
                  <a:lnTo>
                    <a:pt x="1548" y="104"/>
                  </a:lnTo>
                  <a:lnTo>
                    <a:pt x="1544" y="102"/>
                  </a:lnTo>
                  <a:lnTo>
                    <a:pt x="1539" y="97"/>
                  </a:lnTo>
                  <a:lnTo>
                    <a:pt x="1535" y="93"/>
                  </a:lnTo>
                  <a:lnTo>
                    <a:pt x="1529" y="89"/>
                  </a:lnTo>
                  <a:lnTo>
                    <a:pt x="1523" y="85"/>
                  </a:lnTo>
                  <a:lnTo>
                    <a:pt x="1518" y="82"/>
                  </a:lnTo>
                  <a:lnTo>
                    <a:pt x="1514" y="78"/>
                  </a:lnTo>
                  <a:lnTo>
                    <a:pt x="1508" y="72"/>
                  </a:lnTo>
                  <a:lnTo>
                    <a:pt x="1504" y="70"/>
                  </a:lnTo>
                  <a:lnTo>
                    <a:pt x="1501" y="66"/>
                  </a:lnTo>
                  <a:lnTo>
                    <a:pt x="1497" y="63"/>
                  </a:lnTo>
                  <a:lnTo>
                    <a:pt x="1491" y="59"/>
                  </a:lnTo>
                  <a:lnTo>
                    <a:pt x="777" y="0"/>
                  </a:lnTo>
                  <a:lnTo>
                    <a:pt x="188" y="15"/>
                  </a:lnTo>
                  <a:lnTo>
                    <a:pt x="83" y="83"/>
                  </a:lnTo>
                  <a:close/>
                </a:path>
              </a:pathLst>
            </a:custGeom>
            <a:solidFill>
              <a:srgbClr val="FFCC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30" name="Freeform 770"/>
            <p:cNvSpPr>
              <a:spLocks/>
            </p:cNvSpPr>
            <p:nvPr/>
          </p:nvSpPr>
          <p:spPr bwMode="auto">
            <a:xfrm>
              <a:off x="2554" y="2059"/>
              <a:ext cx="645" cy="116"/>
            </a:xfrm>
            <a:custGeom>
              <a:avLst/>
              <a:gdLst>
                <a:gd name="T0" fmla="*/ 0 w 1290"/>
                <a:gd name="T1" fmla="*/ 1 h 231"/>
                <a:gd name="T2" fmla="*/ 1 w 1290"/>
                <a:gd name="T3" fmla="*/ 1 h 231"/>
                <a:gd name="T4" fmla="*/ 3 w 1290"/>
                <a:gd name="T5" fmla="*/ 1 h 231"/>
                <a:gd name="T6" fmla="*/ 5 w 1290"/>
                <a:gd name="T7" fmla="*/ 1 h 231"/>
                <a:gd name="T8" fmla="*/ 5 w 1290"/>
                <a:gd name="T9" fmla="*/ 1 h 231"/>
                <a:gd name="T10" fmla="*/ 5 w 1290"/>
                <a:gd name="T11" fmla="*/ 1 h 231"/>
                <a:gd name="T12" fmla="*/ 3 w 1290"/>
                <a:gd name="T13" fmla="*/ 0 h 231"/>
                <a:gd name="T14" fmla="*/ 1 w 1290"/>
                <a:gd name="T15" fmla="*/ 1 h 231"/>
                <a:gd name="T16" fmla="*/ 0 w 1290"/>
                <a:gd name="T17" fmla="*/ 1 h 231"/>
                <a:gd name="T18" fmla="*/ 0 w 1290"/>
                <a:gd name="T19" fmla="*/ 1 h 2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90"/>
                <a:gd name="T31" fmla="*/ 0 h 231"/>
                <a:gd name="T32" fmla="*/ 1290 w 1290"/>
                <a:gd name="T33" fmla="*/ 231 h 2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90" h="231">
                  <a:moveTo>
                    <a:pt x="0" y="150"/>
                  </a:moveTo>
                  <a:lnTo>
                    <a:pt x="44" y="231"/>
                  </a:lnTo>
                  <a:lnTo>
                    <a:pt x="661" y="152"/>
                  </a:lnTo>
                  <a:lnTo>
                    <a:pt x="1290" y="178"/>
                  </a:lnTo>
                  <a:lnTo>
                    <a:pt x="1285" y="133"/>
                  </a:lnTo>
                  <a:lnTo>
                    <a:pt x="1169" y="49"/>
                  </a:lnTo>
                  <a:lnTo>
                    <a:pt x="576" y="0"/>
                  </a:lnTo>
                  <a:lnTo>
                    <a:pt x="133" y="55"/>
                  </a:lnTo>
                  <a:lnTo>
                    <a:pt x="0" y="150"/>
                  </a:lnTo>
                  <a:close/>
                </a:path>
              </a:pathLst>
            </a:custGeom>
            <a:solidFill>
              <a:srgbClr val="D9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31" name="Freeform 771"/>
            <p:cNvSpPr>
              <a:spLocks/>
            </p:cNvSpPr>
            <p:nvPr/>
          </p:nvSpPr>
          <p:spPr bwMode="auto">
            <a:xfrm>
              <a:off x="2517" y="2114"/>
              <a:ext cx="715" cy="93"/>
            </a:xfrm>
            <a:custGeom>
              <a:avLst/>
              <a:gdLst>
                <a:gd name="T0" fmla="*/ 0 w 1431"/>
                <a:gd name="T1" fmla="*/ 1 h 186"/>
                <a:gd name="T2" fmla="*/ 0 w 1431"/>
                <a:gd name="T3" fmla="*/ 1 h 186"/>
                <a:gd name="T4" fmla="*/ 0 w 1431"/>
                <a:gd name="T5" fmla="*/ 1 h 186"/>
                <a:gd name="T6" fmla="*/ 0 w 1431"/>
                <a:gd name="T7" fmla="*/ 1 h 186"/>
                <a:gd name="T8" fmla="*/ 0 w 1431"/>
                <a:gd name="T9" fmla="*/ 1 h 186"/>
                <a:gd name="T10" fmla="*/ 0 w 1431"/>
                <a:gd name="T11" fmla="*/ 1 h 186"/>
                <a:gd name="T12" fmla="*/ 1 w 1431"/>
                <a:gd name="T13" fmla="*/ 1 h 186"/>
                <a:gd name="T14" fmla="*/ 1 w 1431"/>
                <a:gd name="T15" fmla="*/ 1 h 186"/>
                <a:gd name="T16" fmla="*/ 1 w 1431"/>
                <a:gd name="T17" fmla="*/ 1 h 186"/>
                <a:gd name="T18" fmla="*/ 1 w 1431"/>
                <a:gd name="T19" fmla="*/ 1 h 186"/>
                <a:gd name="T20" fmla="*/ 2 w 1431"/>
                <a:gd name="T21" fmla="*/ 1 h 186"/>
                <a:gd name="T22" fmla="*/ 2 w 1431"/>
                <a:gd name="T23" fmla="*/ 1 h 186"/>
                <a:gd name="T24" fmla="*/ 2 w 1431"/>
                <a:gd name="T25" fmla="*/ 1 h 186"/>
                <a:gd name="T26" fmla="*/ 3 w 1431"/>
                <a:gd name="T27" fmla="*/ 1 h 186"/>
                <a:gd name="T28" fmla="*/ 3 w 1431"/>
                <a:gd name="T29" fmla="*/ 1 h 186"/>
                <a:gd name="T30" fmla="*/ 3 w 1431"/>
                <a:gd name="T31" fmla="*/ 1 h 186"/>
                <a:gd name="T32" fmla="*/ 3 w 1431"/>
                <a:gd name="T33" fmla="*/ 1 h 186"/>
                <a:gd name="T34" fmla="*/ 3 w 1431"/>
                <a:gd name="T35" fmla="*/ 1 h 186"/>
                <a:gd name="T36" fmla="*/ 4 w 1431"/>
                <a:gd name="T37" fmla="*/ 1 h 186"/>
                <a:gd name="T38" fmla="*/ 4 w 1431"/>
                <a:gd name="T39" fmla="*/ 1 h 186"/>
                <a:gd name="T40" fmla="*/ 4 w 1431"/>
                <a:gd name="T41" fmla="*/ 1 h 186"/>
                <a:gd name="T42" fmla="*/ 4 w 1431"/>
                <a:gd name="T43" fmla="*/ 1 h 186"/>
                <a:gd name="T44" fmla="*/ 4 w 1431"/>
                <a:gd name="T45" fmla="*/ 1 h 186"/>
                <a:gd name="T46" fmla="*/ 4 w 1431"/>
                <a:gd name="T47" fmla="*/ 1 h 186"/>
                <a:gd name="T48" fmla="*/ 5 w 1431"/>
                <a:gd name="T49" fmla="*/ 1 h 186"/>
                <a:gd name="T50" fmla="*/ 5 w 1431"/>
                <a:gd name="T51" fmla="*/ 1 h 186"/>
                <a:gd name="T52" fmla="*/ 5 w 1431"/>
                <a:gd name="T53" fmla="*/ 1 h 186"/>
                <a:gd name="T54" fmla="*/ 5 w 1431"/>
                <a:gd name="T55" fmla="*/ 1 h 186"/>
                <a:gd name="T56" fmla="*/ 5 w 1431"/>
                <a:gd name="T57" fmla="*/ 1 h 186"/>
                <a:gd name="T58" fmla="*/ 5 w 1431"/>
                <a:gd name="T59" fmla="*/ 1 h 186"/>
                <a:gd name="T60" fmla="*/ 5 w 1431"/>
                <a:gd name="T61" fmla="*/ 1 h 186"/>
                <a:gd name="T62" fmla="*/ 5 w 1431"/>
                <a:gd name="T63" fmla="*/ 1 h 186"/>
                <a:gd name="T64" fmla="*/ 5 w 1431"/>
                <a:gd name="T65" fmla="*/ 1 h 186"/>
                <a:gd name="T66" fmla="*/ 5 w 1431"/>
                <a:gd name="T67" fmla="*/ 1 h 186"/>
                <a:gd name="T68" fmla="*/ 5 w 1431"/>
                <a:gd name="T69" fmla="*/ 1 h 186"/>
                <a:gd name="T70" fmla="*/ 5 w 1431"/>
                <a:gd name="T71" fmla="*/ 1 h 186"/>
                <a:gd name="T72" fmla="*/ 4 w 1431"/>
                <a:gd name="T73" fmla="*/ 1 h 186"/>
                <a:gd name="T74" fmla="*/ 4 w 1431"/>
                <a:gd name="T75" fmla="*/ 1 h 186"/>
                <a:gd name="T76" fmla="*/ 4 w 1431"/>
                <a:gd name="T77" fmla="*/ 1 h 186"/>
                <a:gd name="T78" fmla="*/ 4 w 1431"/>
                <a:gd name="T79" fmla="*/ 0 h 186"/>
                <a:gd name="T80" fmla="*/ 3 w 1431"/>
                <a:gd name="T81" fmla="*/ 0 h 186"/>
                <a:gd name="T82" fmla="*/ 3 w 1431"/>
                <a:gd name="T83" fmla="*/ 0 h 186"/>
                <a:gd name="T84" fmla="*/ 3 w 1431"/>
                <a:gd name="T85" fmla="*/ 1 h 186"/>
                <a:gd name="T86" fmla="*/ 3 w 1431"/>
                <a:gd name="T87" fmla="*/ 1 h 186"/>
                <a:gd name="T88" fmla="*/ 2 w 1431"/>
                <a:gd name="T89" fmla="*/ 1 h 186"/>
                <a:gd name="T90" fmla="*/ 2 w 1431"/>
                <a:gd name="T91" fmla="*/ 1 h 186"/>
                <a:gd name="T92" fmla="*/ 2 w 1431"/>
                <a:gd name="T93" fmla="*/ 1 h 186"/>
                <a:gd name="T94" fmla="*/ 2 w 1431"/>
                <a:gd name="T95" fmla="*/ 1 h 186"/>
                <a:gd name="T96" fmla="*/ 1 w 1431"/>
                <a:gd name="T97" fmla="*/ 1 h 186"/>
                <a:gd name="T98" fmla="*/ 1 w 1431"/>
                <a:gd name="T99" fmla="*/ 1 h 186"/>
                <a:gd name="T100" fmla="*/ 1 w 1431"/>
                <a:gd name="T101" fmla="*/ 1 h 186"/>
                <a:gd name="T102" fmla="*/ 1 w 1431"/>
                <a:gd name="T103" fmla="*/ 1 h 186"/>
                <a:gd name="T104" fmla="*/ 1 w 1431"/>
                <a:gd name="T105" fmla="*/ 1 h 186"/>
                <a:gd name="T106" fmla="*/ 1 w 1431"/>
                <a:gd name="T107" fmla="*/ 1 h 186"/>
                <a:gd name="T108" fmla="*/ 0 w 1431"/>
                <a:gd name="T109" fmla="*/ 1 h 186"/>
                <a:gd name="T110" fmla="*/ 0 w 1431"/>
                <a:gd name="T111" fmla="*/ 1 h 186"/>
                <a:gd name="T112" fmla="*/ 0 w 1431"/>
                <a:gd name="T113" fmla="*/ 1 h 186"/>
                <a:gd name="T114" fmla="*/ 0 w 1431"/>
                <a:gd name="T115" fmla="*/ 1 h 186"/>
                <a:gd name="T116" fmla="*/ 0 w 1431"/>
                <a:gd name="T117" fmla="*/ 1 h 186"/>
                <a:gd name="T118" fmla="*/ 0 w 1431"/>
                <a:gd name="T119" fmla="*/ 1 h 186"/>
                <a:gd name="T120" fmla="*/ 0 w 1431"/>
                <a:gd name="T121" fmla="*/ 1 h 186"/>
                <a:gd name="T122" fmla="*/ 0 w 1431"/>
                <a:gd name="T123" fmla="*/ 1 h 18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431"/>
                <a:gd name="T187" fmla="*/ 0 h 186"/>
                <a:gd name="T188" fmla="*/ 1431 w 1431"/>
                <a:gd name="T189" fmla="*/ 186 h 18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431" h="186">
                  <a:moveTo>
                    <a:pt x="2" y="49"/>
                  </a:moveTo>
                  <a:lnTo>
                    <a:pt x="0" y="176"/>
                  </a:lnTo>
                  <a:lnTo>
                    <a:pt x="4" y="176"/>
                  </a:lnTo>
                  <a:lnTo>
                    <a:pt x="6" y="175"/>
                  </a:lnTo>
                  <a:lnTo>
                    <a:pt x="8" y="175"/>
                  </a:lnTo>
                  <a:lnTo>
                    <a:pt x="12" y="175"/>
                  </a:lnTo>
                  <a:lnTo>
                    <a:pt x="17" y="175"/>
                  </a:lnTo>
                  <a:lnTo>
                    <a:pt x="19" y="173"/>
                  </a:lnTo>
                  <a:lnTo>
                    <a:pt x="25" y="173"/>
                  </a:lnTo>
                  <a:lnTo>
                    <a:pt x="31" y="173"/>
                  </a:lnTo>
                  <a:lnTo>
                    <a:pt x="38" y="171"/>
                  </a:lnTo>
                  <a:lnTo>
                    <a:pt x="40" y="171"/>
                  </a:lnTo>
                  <a:lnTo>
                    <a:pt x="44" y="171"/>
                  </a:lnTo>
                  <a:lnTo>
                    <a:pt x="48" y="169"/>
                  </a:lnTo>
                  <a:lnTo>
                    <a:pt x="50" y="169"/>
                  </a:lnTo>
                  <a:lnTo>
                    <a:pt x="53" y="169"/>
                  </a:lnTo>
                  <a:lnTo>
                    <a:pt x="57" y="169"/>
                  </a:lnTo>
                  <a:lnTo>
                    <a:pt x="61" y="169"/>
                  </a:lnTo>
                  <a:lnTo>
                    <a:pt x="67" y="169"/>
                  </a:lnTo>
                  <a:lnTo>
                    <a:pt x="70" y="167"/>
                  </a:lnTo>
                  <a:lnTo>
                    <a:pt x="74" y="167"/>
                  </a:lnTo>
                  <a:lnTo>
                    <a:pt x="78" y="165"/>
                  </a:lnTo>
                  <a:lnTo>
                    <a:pt x="84" y="165"/>
                  </a:lnTo>
                  <a:lnTo>
                    <a:pt x="88" y="165"/>
                  </a:lnTo>
                  <a:lnTo>
                    <a:pt x="93" y="163"/>
                  </a:lnTo>
                  <a:lnTo>
                    <a:pt x="97" y="163"/>
                  </a:lnTo>
                  <a:lnTo>
                    <a:pt x="103" y="163"/>
                  </a:lnTo>
                  <a:lnTo>
                    <a:pt x="108" y="163"/>
                  </a:lnTo>
                  <a:lnTo>
                    <a:pt x="114" y="161"/>
                  </a:lnTo>
                  <a:lnTo>
                    <a:pt x="118" y="161"/>
                  </a:lnTo>
                  <a:lnTo>
                    <a:pt x="126" y="161"/>
                  </a:lnTo>
                  <a:lnTo>
                    <a:pt x="129" y="159"/>
                  </a:lnTo>
                  <a:lnTo>
                    <a:pt x="135" y="159"/>
                  </a:lnTo>
                  <a:lnTo>
                    <a:pt x="141" y="157"/>
                  </a:lnTo>
                  <a:lnTo>
                    <a:pt x="148" y="157"/>
                  </a:lnTo>
                  <a:lnTo>
                    <a:pt x="154" y="157"/>
                  </a:lnTo>
                  <a:lnTo>
                    <a:pt x="160" y="156"/>
                  </a:lnTo>
                  <a:lnTo>
                    <a:pt x="165" y="156"/>
                  </a:lnTo>
                  <a:lnTo>
                    <a:pt x="173" y="154"/>
                  </a:lnTo>
                  <a:lnTo>
                    <a:pt x="179" y="154"/>
                  </a:lnTo>
                  <a:lnTo>
                    <a:pt x="184" y="152"/>
                  </a:lnTo>
                  <a:lnTo>
                    <a:pt x="192" y="152"/>
                  </a:lnTo>
                  <a:lnTo>
                    <a:pt x="200" y="152"/>
                  </a:lnTo>
                  <a:lnTo>
                    <a:pt x="205" y="150"/>
                  </a:lnTo>
                  <a:lnTo>
                    <a:pt x="213" y="150"/>
                  </a:lnTo>
                  <a:lnTo>
                    <a:pt x="221" y="148"/>
                  </a:lnTo>
                  <a:lnTo>
                    <a:pt x="228" y="148"/>
                  </a:lnTo>
                  <a:lnTo>
                    <a:pt x="236" y="146"/>
                  </a:lnTo>
                  <a:lnTo>
                    <a:pt x="241" y="146"/>
                  </a:lnTo>
                  <a:lnTo>
                    <a:pt x="249" y="146"/>
                  </a:lnTo>
                  <a:lnTo>
                    <a:pt x="259" y="144"/>
                  </a:lnTo>
                  <a:lnTo>
                    <a:pt x="266" y="142"/>
                  </a:lnTo>
                  <a:lnTo>
                    <a:pt x="274" y="142"/>
                  </a:lnTo>
                  <a:lnTo>
                    <a:pt x="281" y="142"/>
                  </a:lnTo>
                  <a:lnTo>
                    <a:pt x="289" y="140"/>
                  </a:lnTo>
                  <a:lnTo>
                    <a:pt x="297" y="138"/>
                  </a:lnTo>
                  <a:lnTo>
                    <a:pt x="306" y="138"/>
                  </a:lnTo>
                  <a:lnTo>
                    <a:pt x="314" y="138"/>
                  </a:lnTo>
                  <a:lnTo>
                    <a:pt x="323" y="138"/>
                  </a:lnTo>
                  <a:lnTo>
                    <a:pt x="331" y="137"/>
                  </a:lnTo>
                  <a:lnTo>
                    <a:pt x="338" y="137"/>
                  </a:lnTo>
                  <a:lnTo>
                    <a:pt x="348" y="135"/>
                  </a:lnTo>
                  <a:lnTo>
                    <a:pt x="357" y="135"/>
                  </a:lnTo>
                  <a:lnTo>
                    <a:pt x="365" y="135"/>
                  </a:lnTo>
                  <a:lnTo>
                    <a:pt x="374" y="135"/>
                  </a:lnTo>
                  <a:lnTo>
                    <a:pt x="384" y="133"/>
                  </a:lnTo>
                  <a:lnTo>
                    <a:pt x="392" y="133"/>
                  </a:lnTo>
                  <a:lnTo>
                    <a:pt x="401" y="133"/>
                  </a:lnTo>
                  <a:lnTo>
                    <a:pt x="411" y="133"/>
                  </a:lnTo>
                  <a:lnTo>
                    <a:pt x="420" y="131"/>
                  </a:lnTo>
                  <a:lnTo>
                    <a:pt x="428" y="131"/>
                  </a:lnTo>
                  <a:lnTo>
                    <a:pt x="437" y="131"/>
                  </a:lnTo>
                  <a:lnTo>
                    <a:pt x="447" y="131"/>
                  </a:lnTo>
                  <a:lnTo>
                    <a:pt x="456" y="131"/>
                  </a:lnTo>
                  <a:lnTo>
                    <a:pt x="466" y="131"/>
                  </a:lnTo>
                  <a:lnTo>
                    <a:pt x="475" y="129"/>
                  </a:lnTo>
                  <a:lnTo>
                    <a:pt x="485" y="129"/>
                  </a:lnTo>
                  <a:lnTo>
                    <a:pt x="494" y="129"/>
                  </a:lnTo>
                  <a:lnTo>
                    <a:pt x="504" y="129"/>
                  </a:lnTo>
                  <a:lnTo>
                    <a:pt x="513" y="129"/>
                  </a:lnTo>
                  <a:lnTo>
                    <a:pt x="523" y="129"/>
                  </a:lnTo>
                  <a:lnTo>
                    <a:pt x="532" y="129"/>
                  </a:lnTo>
                  <a:lnTo>
                    <a:pt x="542" y="129"/>
                  </a:lnTo>
                  <a:lnTo>
                    <a:pt x="551" y="129"/>
                  </a:lnTo>
                  <a:lnTo>
                    <a:pt x="561" y="129"/>
                  </a:lnTo>
                  <a:lnTo>
                    <a:pt x="568" y="129"/>
                  </a:lnTo>
                  <a:lnTo>
                    <a:pt x="578" y="129"/>
                  </a:lnTo>
                  <a:lnTo>
                    <a:pt x="587" y="129"/>
                  </a:lnTo>
                  <a:lnTo>
                    <a:pt x="597" y="129"/>
                  </a:lnTo>
                  <a:lnTo>
                    <a:pt x="606" y="129"/>
                  </a:lnTo>
                  <a:lnTo>
                    <a:pt x="616" y="129"/>
                  </a:lnTo>
                  <a:lnTo>
                    <a:pt x="625" y="129"/>
                  </a:lnTo>
                  <a:lnTo>
                    <a:pt x="635" y="129"/>
                  </a:lnTo>
                  <a:lnTo>
                    <a:pt x="644" y="129"/>
                  </a:lnTo>
                  <a:lnTo>
                    <a:pt x="654" y="129"/>
                  </a:lnTo>
                  <a:lnTo>
                    <a:pt x="663" y="129"/>
                  </a:lnTo>
                  <a:lnTo>
                    <a:pt x="673" y="129"/>
                  </a:lnTo>
                  <a:lnTo>
                    <a:pt x="680" y="129"/>
                  </a:lnTo>
                  <a:lnTo>
                    <a:pt x="690" y="129"/>
                  </a:lnTo>
                  <a:lnTo>
                    <a:pt x="699" y="129"/>
                  </a:lnTo>
                  <a:lnTo>
                    <a:pt x="709" y="129"/>
                  </a:lnTo>
                  <a:lnTo>
                    <a:pt x="716" y="129"/>
                  </a:lnTo>
                  <a:lnTo>
                    <a:pt x="726" y="129"/>
                  </a:lnTo>
                  <a:lnTo>
                    <a:pt x="734" y="129"/>
                  </a:lnTo>
                  <a:lnTo>
                    <a:pt x="743" y="129"/>
                  </a:lnTo>
                  <a:lnTo>
                    <a:pt x="753" y="129"/>
                  </a:lnTo>
                  <a:lnTo>
                    <a:pt x="760" y="129"/>
                  </a:lnTo>
                  <a:lnTo>
                    <a:pt x="770" y="129"/>
                  </a:lnTo>
                  <a:lnTo>
                    <a:pt x="777" y="129"/>
                  </a:lnTo>
                  <a:lnTo>
                    <a:pt x="787" y="129"/>
                  </a:lnTo>
                  <a:lnTo>
                    <a:pt x="794" y="129"/>
                  </a:lnTo>
                  <a:lnTo>
                    <a:pt x="802" y="129"/>
                  </a:lnTo>
                  <a:lnTo>
                    <a:pt x="811" y="131"/>
                  </a:lnTo>
                  <a:lnTo>
                    <a:pt x="819" y="131"/>
                  </a:lnTo>
                  <a:lnTo>
                    <a:pt x="827" y="131"/>
                  </a:lnTo>
                  <a:lnTo>
                    <a:pt x="834" y="131"/>
                  </a:lnTo>
                  <a:lnTo>
                    <a:pt x="842" y="131"/>
                  </a:lnTo>
                  <a:lnTo>
                    <a:pt x="849" y="131"/>
                  </a:lnTo>
                  <a:lnTo>
                    <a:pt x="857" y="131"/>
                  </a:lnTo>
                  <a:lnTo>
                    <a:pt x="863" y="131"/>
                  </a:lnTo>
                  <a:lnTo>
                    <a:pt x="870" y="131"/>
                  </a:lnTo>
                  <a:lnTo>
                    <a:pt x="878" y="131"/>
                  </a:lnTo>
                  <a:lnTo>
                    <a:pt x="886" y="131"/>
                  </a:lnTo>
                  <a:lnTo>
                    <a:pt x="893" y="131"/>
                  </a:lnTo>
                  <a:lnTo>
                    <a:pt x="899" y="131"/>
                  </a:lnTo>
                  <a:lnTo>
                    <a:pt x="906" y="131"/>
                  </a:lnTo>
                  <a:lnTo>
                    <a:pt x="914" y="133"/>
                  </a:lnTo>
                  <a:lnTo>
                    <a:pt x="920" y="133"/>
                  </a:lnTo>
                  <a:lnTo>
                    <a:pt x="927" y="133"/>
                  </a:lnTo>
                  <a:lnTo>
                    <a:pt x="933" y="133"/>
                  </a:lnTo>
                  <a:lnTo>
                    <a:pt x="941" y="133"/>
                  </a:lnTo>
                  <a:lnTo>
                    <a:pt x="946" y="133"/>
                  </a:lnTo>
                  <a:lnTo>
                    <a:pt x="954" y="133"/>
                  </a:lnTo>
                  <a:lnTo>
                    <a:pt x="960" y="133"/>
                  </a:lnTo>
                  <a:lnTo>
                    <a:pt x="967" y="135"/>
                  </a:lnTo>
                  <a:lnTo>
                    <a:pt x="973" y="135"/>
                  </a:lnTo>
                  <a:lnTo>
                    <a:pt x="979" y="135"/>
                  </a:lnTo>
                  <a:lnTo>
                    <a:pt x="986" y="135"/>
                  </a:lnTo>
                  <a:lnTo>
                    <a:pt x="992" y="135"/>
                  </a:lnTo>
                  <a:lnTo>
                    <a:pt x="998" y="135"/>
                  </a:lnTo>
                  <a:lnTo>
                    <a:pt x="1003" y="137"/>
                  </a:lnTo>
                  <a:lnTo>
                    <a:pt x="1011" y="137"/>
                  </a:lnTo>
                  <a:lnTo>
                    <a:pt x="1017" y="137"/>
                  </a:lnTo>
                  <a:lnTo>
                    <a:pt x="1022" y="137"/>
                  </a:lnTo>
                  <a:lnTo>
                    <a:pt x="1028" y="138"/>
                  </a:lnTo>
                  <a:lnTo>
                    <a:pt x="1034" y="138"/>
                  </a:lnTo>
                  <a:lnTo>
                    <a:pt x="1041" y="138"/>
                  </a:lnTo>
                  <a:lnTo>
                    <a:pt x="1047" y="138"/>
                  </a:lnTo>
                  <a:lnTo>
                    <a:pt x="1053" y="138"/>
                  </a:lnTo>
                  <a:lnTo>
                    <a:pt x="1058" y="138"/>
                  </a:lnTo>
                  <a:lnTo>
                    <a:pt x="1064" y="140"/>
                  </a:lnTo>
                  <a:lnTo>
                    <a:pt x="1070" y="140"/>
                  </a:lnTo>
                  <a:lnTo>
                    <a:pt x="1074" y="140"/>
                  </a:lnTo>
                  <a:lnTo>
                    <a:pt x="1079" y="142"/>
                  </a:lnTo>
                  <a:lnTo>
                    <a:pt x="1085" y="142"/>
                  </a:lnTo>
                  <a:lnTo>
                    <a:pt x="1091" y="142"/>
                  </a:lnTo>
                  <a:lnTo>
                    <a:pt x="1096" y="142"/>
                  </a:lnTo>
                  <a:lnTo>
                    <a:pt x="1102" y="142"/>
                  </a:lnTo>
                  <a:lnTo>
                    <a:pt x="1108" y="144"/>
                  </a:lnTo>
                  <a:lnTo>
                    <a:pt x="1114" y="144"/>
                  </a:lnTo>
                  <a:lnTo>
                    <a:pt x="1117" y="144"/>
                  </a:lnTo>
                  <a:lnTo>
                    <a:pt x="1123" y="144"/>
                  </a:lnTo>
                  <a:lnTo>
                    <a:pt x="1129" y="146"/>
                  </a:lnTo>
                  <a:lnTo>
                    <a:pt x="1134" y="146"/>
                  </a:lnTo>
                  <a:lnTo>
                    <a:pt x="1140" y="146"/>
                  </a:lnTo>
                  <a:lnTo>
                    <a:pt x="1144" y="146"/>
                  </a:lnTo>
                  <a:lnTo>
                    <a:pt x="1150" y="148"/>
                  </a:lnTo>
                  <a:lnTo>
                    <a:pt x="1155" y="148"/>
                  </a:lnTo>
                  <a:lnTo>
                    <a:pt x="1159" y="148"/>
                  </a:lnTo>
                  <a:lnTo>
                    <a:pt x="1165" y="148"/>
                  </a:lnTo>
                  <a:lnTo>
                    <a:pt x="1171" y="150"/>
                  </a:lnTo>
                  <a:lnTo>
                    <a:pt x="1176" y="150"/>
                  </a:lnTo>
                  <a:lnTo>
                    <a:pt x="1180" y="150"/>
                  </a:lnTo>
                  <a:lnTo>
                    <a:pt x="1186" y="150"/>
                  </a:lnTo>
                  <a:lnTo>
                    <a:pt x="1191" y="152"/>
                  </a:lnTo>
                  <a:lnTo>
                    <a:pt x="1195" y="152"/>
                  </a:lnTo>
                  <a:lnTo>
                    <a:pt x="1201" y="152"/>
                  </a:lnTo>
                  <a:lnTo>
                    <a:pt x="1205" y="152"/>
                  </a:lnTo>
                  <a:lnTo>
                    <a:pt x="1210" y="154"/>
                  </a:lnTo>
                  <a:lnTo>
                    <a:pt x="1214" y="154"/>
                  </a:lnTo>
                  <a:lnTo>
                    <a:pt x="1220" y="154"/>
                  </a:lnTo>
                  <a:lnTo>
                    <a:pt x="1224" y="156"/>
                  </a:lnTo>
                  <a:lnTo>
                    <a:pt x="1229" y="156"/>
                  </a:lnTo>
                  <a:lnTo>
                    <a:pt x="1235" y="156"/>
                  </a:lnTo>
                  <a:lnTo>
                    <a:pt x="1239" y="157"/>
                  </a:lnTo>
                  <a:lnTo>
                    <a:pt x="1245" y="157"/>
                  </a:lnTo>
                  <a:lnTo>
                    <a:pt x="1248" y="159"/>
                  </a:lnTo>
                  <a:lnTo>
                    <a:pt x="1254" y="159"/>
                  </a:lnTo>
                  <a:lnTo>
                    <a:pt x="1258" y="159"/>
                  </a:lnTo>
                  <a:lnTo>
                    <a:pt x="1264" y="159"/>
                  </a:lnTo>
                  <a:lnTo>
                    <a:pt x="1267" y="161"/>
                  </a:lnTo>
                  <a:lnTo>
                    <a:pt x="1271" y="161"/>
                  </a:lnTo>
                  <a:lnTo>
                    <a:pt x="1277" y="163"/>
                  </a:lnTo>
                  <a:lnTo>
                    <a:pt x="1281" y="163"/>
                  </a:lnTo>
                  <a:lnTo>
                    <a:pt x="1286" y="163"/>
                  </a:lnTo>
                  <a:lnTo>
                    <a:pt x="1290" y="163"/>
                  </a:lnTo>
                  <a:lnTo>
                    <a:pt x="1294" y="165"/>
                  </a:lnTo>
                  <a:lnTo>
                    <a:pt x="1300" y="165"/>
                  </a:lnTo>
                  <a:lnTo>
                    <a:pt x="1304" y="167"/>
                  </a:lnTo>
                  <a:lnTo>
                    <a:pt x="1307" y="167"/>
                  </a:lnTo>
                  <a:lnTo>
                    <a:pt x="1311" y="167"/>
                  </a:lnTo>
                  <a:lnTo>
                    <a:pt x="1315" y="167"/>
                  </a:lnTo>
                  <a:lnTo>
                    <a:pt x="1321" y="169"/>
                  </a:lnTo>
                  <a:lnTo>
                    <a:pt x="1324" y="169"/>
                  </a:lnTo>
                  <a:lnTo>
                    <a:pt x="1328" y="171"/>
                  </a:lnTo>
                  <a:lnTo>
                    <a:pt x="1332" y="171"/>
                  </a:lnTo>
                  <a:lnTo>
                    <a:pt x="1336" y="171"/>
                  </a:lnTo>
                  <a:lnTo>
                    <a:pt x="1340" y="173"/>
                  </a:lnTo>
                  <a:lnTo>
                    <a:pt x="1343" y="173"/>
                  </a:lnTo>
                  <a:lnTo>
                    <a:pt x="1347" y="173"/>
                  </a:lnTo>
                  <a:lnTo>
                    <a:pt x="1351" y="175"/>
                  </a:lnTo>
                  <a:lnTo>
                    <a:pt x="1357" y="175"/>
                  </a:lnTo>
                  <a:lnTo>
                    <a:pt x="1364" y="176"/>
                  </a:lnTo>
                  <a:lnTo>
                    <a:pt x="1370" y="176"/>
                  </a:lnTo>
                  <a:lnTo>
                    <a:pt x="1376" y="178"/>
                  </a:lnTo>
                  <a:lnTo>
                    <a:pt x="1381" y="178"/>
                  </a:lnTo>
                  <a:lnTo>
                    <a:pt x="1387" y="180"/>
                  </a:lnTo>
                  <a:lnTo>
                    <a:pt x="1391" y="180"/>
                  </a:lnTo>
                  <a:lnTo>
                    <a:pt x="1395" y="182"/>
                  </a:lnTo>
                  <a:lnTo>
                    <a:pt x="1399" y="182"/>
                  </a:lnTo>
                  <a:lnTo>
                    <a:pt x="1402" y="182"/>
                  </a:lnTo>
                  <a:lnTo>
                    <a:pt x="1404" y="184"/>
                  </a:lnTo>
                  <a:lnTo>
                    <a:pt x="1408" y="184"/>
                  </a:lnTo>
                  <a:lnTo>
                    <a:pt x="1412" y="184"/>
                  </a:lnTo>
                  <a:lnTo>
                    <a:pt x="1412" y="186"/>
                  </a:lnTo>
                  <a:lnTo>
                    <a:pt x="1412" y="184"/>
                  </a:lnTo>
                  <a:lnTo>
                    <a:pt x="1414" y="180"/>
                  </a:lnTo>
                  <a:lnTo>
                    <a:pt x="1418" y="176"/>
                  </a:lnTo>
                  <a:lnTo>
                    <a:pt x="1419" y="171"/>
                  </a:lnTo>
                  <a:lnTo>
                    <a:pt x="1421" y="167"/>
                  </a:lnTo>
                  <a:lnTo>
                    <a:pt x="1423" y="163"/>
                  </a:lnTo>
                  <a:lnTo>
                    <a:pt x="1423" y="157"/>
                  </a:lnTo>
                  <a:lnTo>
                    <a:pt x="1425" y="154"/>
                  </a:lnTo>
                  <a:lnTo>
                    <a:pt x="1427" y="148"/>
                  </a:lnTo>
                  <a:lnTo>
                    <a:pt x="1427" y="142"/>
                  </a:lnTo>
                  <a:lnTo>
                    <a:pt x="1429" y="137"/>
                  </a:lnTo>
                  <a:lnTo>
                    <a:pt x="1431" y="131"/>
                  </a:lnTo>
                  <a:lnTo>
                    <a:pt x="1431" y="127"/>
                  </a:lnTo>
                  <a:lnTo>
                    <a:pt x="1431" y="123"/>
                  </a:lnTo>
                  <a:lnTo>
                    <a:pt x="1431" y="119"/>
                  </a:lnTo>
                  <a:lnTo>
                    <a:pt x="1431" y="118"/>
                  </a:lnTo>
                  <a:lnTo>
                    <a:pt x="1431" y="114"/>
                  </a:lnTo>
                  <a:lnTo>
                    <a:pt x="1431" y="110"/>
                  </a:lnTo>
                  <a:lnTo>
                    <a:pt x="1431" y="106"/>
                  </a:lnTo>
                  <a:lnTo>
                    <a:pt x="1431" y="104"/>
                  </a:lnTo>
                  <a:lnTo>
                    <a:pt x="1431" y="100"/>
                  </a:lnTo>
                  <a:lnTo>
                    <a:pt x="1431" y="97"/>
                  </a:lnTo>
                  <a:lnTo>
                    <a:pt x="1431" y="93"/>
                  </a:lnTo>
                  <a:lnTo>
                    <a:pt x="1431" y="89"/>
                  </a:lnTo>
                  <a:lnTo>
                    <a:pt x="1429" y="83"/>
                  </a:lnTo>
                  <a:lnTo>
                    <a:pt x="1429" y="76"/>
                  </a:lnTo>
                  <a:lnTo>
                    <a:pt x="1429" y="70"/>
                  </a:lnTo>
                  <a:lnTo>
                    <a:pt x="1429" y="64"/>
                  </a:lnTo>
                  <a:lnTo>
                    <a:pt x="1427" y="59"/>
                  </a:lnTo>
                  <a:lnTo>
                    <a:pt x="1427" y="57"/>
                  </a:lnTo>
                  <a:lnTo>
                    <a:pt x="1427" y="53"/>
                  </a:lnTo>
                  <a:lnTo>
                    <a:pt x="1427" y="49"/>
                  </a:lnTo>
                  <a:lnTo>
                    <a:pt x="1425" y="47"/>
                  </a:lnTo>
                  <a:lnTo>
                    <a:pt x="1421" y="47"/>
                  </a:lnTo>
                  <a:lnTo>
                    <a:pt x="1418" y="45"/>
                  </a:lnTo>
                  <a:lnTo>
                    <a:pt x="1414" y="43"/>
                  </a:lnTo>
                  <a:lnTo>
                    <a:pt x="1410" y="43"/>
                  </a:lnTo>
                  <a:lnTo>
                    <a:pt x="1406" y="42"/>
                  </a:lnTo>
                  <a:lnTo>
                    <a:pt x="1400" y="40"/>
                  </a:lnTo>
                  <a:lnTo>
                    <a:pt x="1393" y="38"/>
                  </a:lnTo>
                  <a:lnTo>
                    <a:pt x="1389" y="38"/>
                  </a:lnTo>
                  <a:lnTo>
                    <a:pt x="1387" y="36"/>
                  </a:lnTo>
                  <a:lnTo>
                    <a:pt x="1383" y="36"/>
                  </a:lnTo>
                  <a:lnTo>
                    <a:pt x="1380" y="36"/>
                  </a:lnTo>
                  <a:lnTo>
                    <a:pt x="1376" y="34"/>
                  </a:lnTo>
                  <a:lnTo>
                    <a:pt x="1372" y="34"/>
                  </a:lnTo>
                  <a:lnTo>
                    <a:pt x="1368" y="32"/>
                  </a:lnTo>
                  <a:lnTo>
                    <a:pt x="1364" y="32"/>
                  </a:lnTo>
                  <a:lnTo>
                    <a:pt x="1361" y="30"/>
                  </a:lnTo>
                  <a:lnTo>
                    <a:pt x="1357" y="30"/>
                  </a:lnTo>
                  <a:lnTo>
                    <a:pt x="1351" y="28"/>
                  </a:lnTo>
                  <a:lnTo>
                    <a:pt x="1347" y="28"/>
                  </a:lnTo>
                  <a:lnTo>
                    <a:pt x="1342" y="26"/>
                  </a:lnTo>
                  <a:lnTo>
                    <a:pt x="1338" y="26"/>
                  </a:lnTo>
                  <a:lnTo>
                    <a:pt x="1332" y="24"/>
                  </a:lnTo>
                  <a:lnTo>
                    <a:pt x="1328" y="24"/>
                  </a:lnTo>
                  <a:lnTo>
                    <a:pt x="1323" y="23"/>
                  </a:lnTo>
                  <a:lnTo>
                    <a:pt x="1317" y="23"/>
                  </a:lnTo>
                  <a:lnTo>
                    <a:pt x="1311" y="21"/>
                  </a:lnTo>
                  <a:lnTo>
                    <a:pt x="1305" y="21"/>
                  </a:lnTo>
                  <a:lnTo>
                    <a:pt x="1300" y="19"/>
                  </a:lnTo>
                  <a:lnTo>
                    <a:pt x="1294" y="19"/>
                  </a:lnTo>
                  <a:lnTo>
                    <a:pt x="1288" y="17"/>
                  </a:lnTo>
                  <a:lnTo>
                    <a:pt x="1283" y="17"/>
                  </a:lnTo>
                  <a:lnTo>
                    <a:pt x="1277" y="15"/>
                  </a:lnTo>
                  <a:lnTo>
                    <a:pt x="1271" y="15"/>
                  </a:lnTo>
                  <a:lnTo>
                    <a:pt x="1266" y="13"/>
                  </a:lnTo>
                  <a:lnTo>
                    <a:pt x="1258" y="13"/>
                  </a:lnTo>
                  <a:lnTo>
                    <a:pt x="1252" y="11"/>
                  </a:lnTo>
                  <a:lnTo>
                    <a:pt x="1247" y="11"/>
                  </a:lnTo>
                  <a:lnTo>
                    <a:pt x="1239" y="9"/>
                  </a:lnTo>
                  <a:lnTo>
                    <a:pt x="1233" y="9"/>
                  </a:lnTo>
                  <a:lnTo>
                    <a:pt x="1226" y="7"/>
                  </a:lnTo>
                  <a:lnTo>
                    <a:pt x="1218" y="7"/>
                  </a:lnTo>
                  <a:lnTo>
                    <a:pt x="1212" y="7"/>
                  </a:lnTo>
                  <a:lnTo>
                    <a:pt x="1205" y="7"/>
                  </a:lnTo>
                  <a:lnTo>
                    <a:pt x="1199" y="5"/>
                  </a:lnTo>
                  <a:lnTo>
                    <a:pt x="1191" y="5"/>
                  </a:lnTo>
                  <a:lnTo>
                    <a:pt x="1184" y="4"/>
                  </a:lnTo>
                  <a:lnTo>
                    <a:pt x="1178" y="4"/>
                  </a:lnTo>
                  <a:lnTo>
                    <a:pt x="1171" y="4"/>
                  </a:lnTo>
                  <a:lnTo>
                    <a:pt x="1163" y="4"/>
                  </a:lnTo>
                  <a:lnTo>
                    <a:pt x="1155" y="4"/>
                  </a:lnTo>
                  <a:lnTo>
                    <a:pt x="1148" y="4"/>
                  </a:lnTo>
                  <a:lnTo>
                    <a:pt x="1140" y="2"/>
                  </a:lnTo>
                  <a:lnTo>
                    <a:pt x="1133" y="2"/>
                  </a:lnTo>
                  <a:lnTo>
                    <a:pt x="1125" y="2"/>
                  </a:lnTo>
                  <a:lnTo>
                    <a:pt x="1117" y="2"/>
                  </a:lnTo>
                  <a:lnTo>
                    <a:pt x="1108" y="0"/>
                  </a:lnTo>
                  <a:lnTo>
                    <a:pt x="1100" y="0"/>
                  </a:lnTo>
                  <a:lnTo>
                    <a:pt x="1093" y="0"/>
                  </a:lnTo>
                  <a:lnTo>
                    <a:pt x="1085" y="0"/>
                  </a:lnTo>
                  <a:lnTo>
                    <a:pt x="1076" y="0"/>
                  </a:lnTo>
                  <a:lnTo>
                    <a:pt x="1068" y="0"/>
                  </a:lnTo>
                  <a:lnTo>
                    <a:pt x="1058" y="0"/>
                  </a:lnTo>
                  <a:lnTo>
                    <a:pt x="1051" y="0"/>
                  </a:lnTo>
                  <a:lnTo>
                    <a:pt x="1041" y="0"/>
                  </a:lnTo>
                  <a:lnTo>
                    <a:pt x="1034" y="0"/>
                  </a:lnTo>
                  <a:lnTo>
                    <a:pt x="1024" y="0"/>
                  </a:lnTo>
                  <a:lnTo>
                    <a:pt x="1017" y="0"/>
                  </a:lnTo>
                  <a:lnTo>
                    <a:pt x="1007" y="0"/>
                  </a:lnTo>
                  <a:lnTo>
                    <a:pt x="998" y="0"/>
                  </a:lnTo>
                  <a:lnTo>
                    <a:pt x="988" y="0"/>
                  </a:lnTo>
                  <a:lnTo>
                    <a:pt x="979" y="0"/>
                  </a:lnTo>
                  <a:lnTo>
                    <a:pt x="971" y="0"/>
                  </a:lnTo>
                  <a:lnTo>
                    <a:pt x="962" y="0"/>
                  </a:lnTo>
                  <a:lnTo>
                    <a:pt x="952" y="0"/>
                  </a:lnTo>
                  <a:lnTo>
                    <a:pt x="943" y="0"/>
                  </a:lnTo>
                  <a:lnTo>
                    <a:pt x="933" y="0"/>
                  </a:lnTo>
                  <a:lnTo>
                    <a:pt x="925" y="0"/>
                  </a:lnTo>
                  <a:lnTo>
                    <a:pt x="916" y="0"/>
                  </a:lnTo>
                  <a:lnTo>
                    <a:pt x="906" y="0"/>
                  </a:lnTo>
                  <a:lnTo>
                    <a:pt x="897" y="0"/>
                  </a:lnTo>
                  <a:lnTo>
                    <a:pt x="887" y="0"/>
                  </a:lnTo>
                  <a:lnTo>
                    <a:pt x="880" y="0"/>
                  </a:lnTo>
                  <a:lnTo>
                    <a:pt x="870" y="2"/>
                  </a:lnTo>
                  <a:lnTo>
                    <a:pt x="861" y="2"/>
                  </a:lnTo>
                  <a:lnTo>
                    <a:pt x="851" y="2"/>
                  </a:lnTo>
                  <a:lnTo>
                    <a:pt x="842" y="2"/>
                  </a:lnTo>
                  <a:lnTo>
                    <a:pt x="832" y="2"/>
                  </a:lnTo>
                  <a:lnTo>
                    <a:pt x="823" y="2"/>
                  </a:lnTo>
                  <a:lnTo>
                    <a:pt x="813" y="2"/>
                  </a:lnTo>
                  <a:lnTo>
                    <a:pt x="806" y="2"/>
                  </a:lnTo>
                  <a:lnTo>
                    <a:pt x="796" y="2"/>
                  </a:lnTo>
                  <a:lnTo>
                    <a:pt x="787" y="2"/>
                  </a:lnTo>
                  <a:lnTo>
                    <a:pt x="777" y="2"/>
                  </a:lnTo>
                  <a:lnTo>
                    <a:pt x="768" y="2"/>
                  </a:lnTo>
                  <a:lnTo>
                    <a:pt x="758" y="2"/>
                  </a:lnTo>
                  <a:lnTo>
                    <a:pt x="751" y="2"/>
                  </a:lnTo>
                  <a:lnTo>
                    <a:pt x="741" y="4"/>
                  </a:lnTo>
                  <a:lnTo>
                    <a:pt x="732" y="4"/>
                  </a:lnTo>
                  <a:lnTo>
                    <a:pt x="724" y="4"/>
                  </a:lnTo>
                  <a:lnTo>
                    <a:pt x="715" y="4"/>
                  </a:lnTo>
                  <a:lnTo>
                    <a:pt x="705" y="4"/>
                  </a:lnTo>
                  <a:lnTo>
                    <a:pt x="697" y="4"/>
                  </a:lnTo>
                  <a:lnTo>
                    <a:pt x="688" y="4"/>
                  </a:lnTo>
                  <a:lnTo>
                    <a:pt x="678" y="4"/>
                  </a:lnTo>
                  <a:lnTo>
                    <a:pt x="671" y="4"/>
                  </a:lnTo>
                  <a:lnTo>
                    <a:pt x="661" y="5"/>
                  </a:lnTo>
                  <a:lnTo>
                    <a:pt x="654" y="5"/>
                  </a:lnTo>
                  <a:lnTo>
                    <a:pt x="644" y="5"/>
                  </a:lnTo>
                  <a:lnTo>
                    <a:pt x="637" y="5"/>
                  </a:lnTo>
                  <a:lnTo>
                    <a:pt x="627" y="5"/>
                  </a:lnTo>
                  <a:lnTo>
                    <a:pt x="620" y="5"/>
                  </a:lnTo>
                  <a:lnTo>
                    <a:pt x="612" y="5"/>
                  </a:lnTo>
                  <a:lnTo>
                    <a:pt x="604" y="7"/>
                  </a:lnTo>
                  <a:lnTo>
                    <a:pt x="595" y="7"/>
                  </a:lnTo>
                  <a:lnTo>
                    <a:pt x="589" y="7"/>
                  </a:lnTo>
                  <a:lnTo>
                    <a:pt x="580" y="7"/>
                  </a:lnTo>
                  <a:lnTo>
                    <a:pt x="572" y="7"/>
                  </a:lnTo>
                  <a:lnTo>
                    <a:pt x="564" y="7"/>
                  </a:lnTo>
                  <a:lnTo>
                    <a:pt x="557" y="7"/>
                  </a:lnTo>
                  <a:lnTo>
                    <a:pt x="549" y="7"/>
                  </a:lnTo>
                  <a:lnTo>
                    <a:pt x="544" y="7"/>
                  </a:lnTo>
                  <a:lnTo>
                    <a:pt x="536" y="7"/>
                  </a:lnTo>
                  <a:lnTo>
                    <a:pt x="528" y="9"/>
                  </a:lnTo>
                  <a:lnTo>
                    <a:pt x="523" y="9"/>
                  </a:lnTo>
                  <a:lnTo>
                    <a:pt x="515" y="9"/>
                  </a:lnTo>
                  <a:lnTo>
                    <a:pt x="507" y="9"/>
                  </a:lnTo>
                  <a:lnTo>
                    <a:pt x="502" y="9"/>
                  </a:lnTo>
                  <a:lnTo>
                    <a:pt x="494" y="9"/>
                  </a:lnTo>
                  <a:lnTo>
                    <a:pt x="488" y="9"/>
                  </a:lnTo>
                  <a:lnTo>
                    <a:pt x="481" y="9"/>
                  </a:lnTo>
                  <a:lnTo>
                    <a:pt x="475" y="11"/>
                  </a:lnTo>
                  <a:lnTo>
                    <a:pt x="468" y="11"/>
                  </a:lnTo>
                  <a:lnTo>
                    <a:pt x="462" y="11"/>
                  </a:lnTo>
                  <a:lnTo>
                    <a:pt x="456" y="11"/>
                  </a:lnTo>
                  <a:lnTo>
                    <a:pt x="450" y="11"/>
                  </a:lnTo>
                  <a:lnTo>
                    <a:pt x="445" y="11"/>
                  </a:lnTo>
                  <a:lnTo>
                    <a:pt x="437" y="11"/>
                  </a:lnTo>
                  <a:lnTo>
                    <a:pt x="433" y="11"/>
                  </a:lnTo>
                  <a:lnTo>
                    <a:pt x="428" y="13"/>
                  </a:lnTo>
                  <a:lnTo>
                    <a:pt x="422" y="13"/>
                  </a:lnTo>
                  <a:lnTo>
                    <a:pt x="416" y="13"/>
                  </a:lnTo>
                  <a:lnTo>
                    <a:pt x="411" y="13"/>
                  </a:lnTo>
                  <a:lnTo>
                    <a:pt x="405" y="13"/>
                  </a:lnTo>
                  <a:lnTo>
                    <a:pt x="399" y="13"/>
                  </a:lnTo>
                  <a:lnTo>
                    <a:pt x="393" y="13"/>
                  </a:lnTo>
                  <a:lnTo>
                    <a:pt x="390" y="13"/>
                  </a:lnTo>
                  <a:lnTo>
                    <a:pt x="384" y="13"/>
                  </a:lnTo>
                  <a:lnTo>
                    <a:pt x="378" y="13"/>
                  </a:lnTo>
                  <a:lnTo>
                    <a:pt x="374" y="13"/>
                  </a:lnTo>
                  <a:lnTo>
                    <a:pt x="369" y="13"/>
                  </a:lnTo>
                  <a:lnTo>
                    <a:pt x="365" y="15"/>
                  </a:lnTo>
                  <a:lnTo>
                    <a:pt x="359" y="15"/>
                  </a:lnTo>
                  <a:lnTo>
                    <a:pt x="355" y="15"/>
                  </a:lnTo>
                  <a:lnTo>
                    <a:pt x="350" y="15"/>
                  </a:lnTo>
                  <a:lnTo>
                    <a:pt x="346" y="15"/>
                  </a:lnTo>
                  <a:lnTo>
                    <a:pt x="340" y="15"/>
                  </a:lnTo>
                  <a:lnTo>
                    <a:pt x="336" y="15"/>
                  </a:lnTo>
                  <a:lnTo>
                    <a:pt x="333" y="15"/>
                  </a:lnTo>
                  <a:lnTo>
                    <a:pt x="327" y="17"/>
                  </a:lnTo>
                  <a:lnTo>
                    <a:pt x="323" y="17"/>
                  </a:lnTo>
                  <a:lnTo>
                    <a:pt x="319" y="17"/>
                  </a:lnTo>
                  <a:lnTo>
                    <a:pt x="316" y="17"/>
                  </a:lnTo>
                  <a:lnTo>
                    <a:pt x="312" y="17"/>
                  </a:lnTo>
                  <a:lnTo>
                    <a:pt x="308" y="17"/>
                  </a:lnTo>
                  <a:lnTo>
                    <a:pt x="304" y="17"/>
                  </a:lnTo>
                  <a:lnTo>
                    <a:pt x="300" y="17"/>
                  </a:lnTo>
                  <a:lnTo>
                    <a:pt x="297" y="19"/>
                  </a:lnTo>
                  <a:lnTo>
                    <a:pt x="293" y="19"/>
                  </a:lnTo>
                  <a:lnTo>
                    <a:pt x="291" y="19"/>
                  </a:lnTo>
                  <a:lnTo>
                    <a:pt x="287" y="19"/>
                  </a:lnTo>
                  <a:lnTo>
                    <a:pt x="283" y="21"/>
                  </a:lnTo>
                  <a:lnTo>
                    <a:pt x="279" y="21"/>
                  </a:lnTo>
                  <a:lnTo>
                    <a:pt x="276" y="21"/>
                  </a:lnTo>
                  <a:lnTo>
                    <a:pt x="274" y="21"/>
                  </a:lnTo>
                  <a:lnTo>
                    <a:pt x="270" y="21"/>
                  </a:lnTo>
                  <a:lnTo>
                    <a:pt x="264" y="21"/>
                  </a:lnTo>
                  <a:lnTo>
                    <a:pt x="259" y="23"/>
                  </a:lnTo>
                  <a:lnTo>
                    <a:pt x="251" y="23"/>
                  </a:lnTo>
                  <a:lnTo>
                    <a:pt x="247" y="23"/>
                  </a:lnTo>
                  <a:lnTo>
                    <a:pt x="241" y="23"/>
                  </a:lnTo>
                  <a:lnTo>
                    <a:pt x="236" y="23"/>
                  </a:lnTo>
                  <a:lnTo>
                    <a:pt x="230" y="23"/>
                  </a:lnTo>
                  <a:lnTo>
                    <a:pt x="226" y="24"/>
                  </a:lnTo>
                  <a:lnTo>
                    <a:pt x="221" y="24"/>
                  </a:lnTo>
                  <a:lnTo>
                    <a:pt x="217" y="24"/>
                  </a:lnTo>
                  <a:lnTo>
                    <a:pt x="211" y="24"/>
                  </a:lnTo>
                  <a:lnTo>
                    <a:pt x="207" y="24"/>
                  </a:lnTo>
                  <a:lnTo>
                    <a:pt x="202" y="24"/>
                  </a:lnTo>
                  <a:lnTo>
                    <a:pt x="198" y="24"/>
                  </a:lnTo>
                  <a:lnTo>
                    <a:pt x="194" y="24"/>
                  </a:lnTo>
                  <a:lnTo>
                    <a:pt x="190" y="26"/>
                  </a:lnTo>
                  <a:lnTo>
                    <a:pt x="186" y="26"/>
                  </a:lnTo>
                  <a:lnTo>
                    <a:pt x="183" y="26"/>
                  </a:lnTo>
                  <a:lnTo>
                    <a:pt x="179" y="26"/>
                  </a:lnTo>
                  <a:lnTo>
                    <a:pt x="175" y="26"/>
                  </a:lnTo>
                  <a:lnTo>
                    <a:pt x="171" y="28"/>
                  </a:lnTo>
                  <a:lnTo>
                    <a:pt x="167" y="28"/>
                  </a:lnTo>
                  <a:lnTo>
                    <a:pt x="162" y="28"/>
                  </a:lnTo>
                  <a:lnTo>
                    <a:pt x="160" y="28"/>
                  </a:lnTo>
                  <a:lnTo>
                    <a:pt x="156" y="28"/>
                  </a:lnTo>
                  <a:lnTo>
                    <a:pt x="152" y="30"/>
                  </a:lnTo>
                  <a:lnTo>
                    <a:pt x="148" y="30"/>
                  </a:lnTo>
                  <a:lnTo>
                    <a:pt x="143" y="30"/>
                  </a:lnTo>
                  <a:lnTo>
                    <a:pt x="139" y="30"/>
                  </a:lnTo>
                  <a:lnTo>
                    <a:pt x="135" y="32"/>
                  </a:lnTo>
                  <a:lnTo>
                    <a:pt x="131" y="32"/>
                  </a:lnTo>
                  <a:lnTo>
                    <a:pt x="127" y="32"/>
                  </a:lnTo>
                  <a:lnTo>
                    <a:pt x="124" y="32"/>
                  </a:lnTo>
                  <a:lnTo>
                    <a:pt x="118" y="34"/>
                  </a:lnTo>
                  <a:lnTo>
                    <a:pt x="114" y="34"/>
                  </a:lnTo>
                  <a:lnTo>
                    <a:pt x="108" y="34"/>
                  </a:lnTo>
                  <a:lnTo>
                    <a:pt x="105" y="36"/>
                  </a:lnTo>
                  <a:lnTo>
                    <a:pt x="101" y="36"/>
                  </a:lnTo>
                  <a:lnTo>
                    <a:pt x="95" y="36"/>
                  </a:lnTo>
                  <a:lnTo>
                    <a:pt x="91" y="38"/>
                  </a:lnTo>
                  <a:lnTo>
                    <a:pt x="86" y="38"/>
                  </a:lnTo>
                  <a:lnTo>
                    <a:pt x="82" y="38"/>
                  </a:lnTo>
                  <a:lnTo>
                    <a:pt x="76" y="38"/>
                  </a:lnTo>
                  <a:lnTo>
                    <a:pt x="70" y="40"/>
                  </a:lnTo>
                  <a:lnTo>
                    <a:pt x="67" y="40"/>
                  </a:lnTo>
                  <a:lnTo>
                    <a:pt x="61" y="40"/>
                  </a:lnTo>
                  <a:lnTo>
                    <a:pt x="55" y="40"/>
                  </a:lnTo>
                  <a:lnTo>
                    <a:pt x="51" y="42"/>
                  </a:lnTo>
                  <a:lnTo>
                    <a:pt x="48" y="42"/>
                  </a:lnTo>
                  <a:lnTo>
                    <a:pt x="44" y="43"/>
                  </a:lnTo>
                  <a:lnTo>
                    <a:pt x="38" y="43"/>
                  </a:lnTo>
                  <a:lnTo>
                    <a:pt x="34" y="43"/>
                  </a:lnTo>
                  <a:lnTo>
                    <a:pt x="31" y="43"/>
                  </a:lnTo>
                  <a:lnTo>
                    <a:pt x="27" y="45"/>
                  </a:lnTo>
                  <a:lnTo>
                    <a:pt x="23" y="45"/>
                  </a:lnTo>
                  <a:lnTo>
                    <a:pt x="19" y="45"/>
                  </a:lnTo>
                  <a:lnTo>
                    <a:pt x="15" y="45"/>
                  </a:lnTo>
                  <a:lnTo>
                    <a:pt x="13" y="47"/>
                  </a:lnTo>
                  <a:lnTo>
                    <a:pt x="8" y="47"/>
                  </a:lnTo>
                  <a:lnTo>
                    <a:pt x="6" y="47"/>
                  </a:lnTo>
                  <a:lnTo>
                    <a:pt x="2" y="47"/>
                  </a:lnTo>
                  <a:lnTo>
                    <a:pt x="2" y="49"/>
                  </a:lnTo>
                  <a:close/>
                </a:path>
              </a:pathLst>
            </a:custGeom>
            <a:solidFill>
              <a:srgbClr val="F0242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32" name="Freeform 772"/>
            <p:cNvSpPr>
              <a:spLocks/>
            </p:cNvSpPr>
            <p:nvPr/>
          </p:nvSpPr>
          <p:spPr bwMode="auto">
            <a:xfrm>
              <a:off x="2750" y="2153"/>
              <a:ext cx="474" cy="41"/>
            </a:xfrm>
            <a:custGeom>
              <a:avLst/>
              <a:gdLst>
                <a:gd name="T0" fmla="*/ 4 w 948"/>
                <a:gd name="T1" fmla="*/ 1 h 81"/>
                <a:gd name="T2" fmla="*/ 4 w 948"/>
                <a:gd name="T3" fmla="*/ 1 h 81"/>
                <a:gd name="T4" fmla="*/ 4 w 948"/>
                <a:gd name="T5" fmla="*/ 1 h 81"/>
                <a:gd name="T6" fmla="*/ 4 w 948"/>
                <a:gd name="T7" fmla="*/ 1 h 81"/>
                <a:gd name="T8" fmla="*/ 4 w 948"/>
                <a:gd name="T9" fmla="*/ 1 h 81"/>
                <a:gd name="T10" fmla="*/ 3 w 948"/>
                <a:gd name="T11" fmla="*/ 1 h 81"/>
                <a:gd name="T12" fmla="*/ 3 w 948"/>
                <a:gd name="T13" fmla="*/ 1 h 81"/>
                <a:gd name="T14" fmla="*/ 3 w 948"/>
                <a:gd name="T15" fmla="*/ 1 h 81"/>
                <a:gd name="T16" fmla="*/ 3 w 948"/>
                <a:gd name="T17" fmla="*/ 1 h 81"/>
                <a:gd name="T18" fmla="*/ 3 w 948"/>
                <a:gd name="T19" fmla="*/ 1 h 81"/>
                <a:gd name="T20" fmla="*/ 3 w 948"/>
                <a:gd name="T21" fmla="*/ 1 h 81"/>
                <a:gd name="T22" fmla="*/ 3 w 948"/>
                <a:gd name="T23" fmla="*/ 1 h 81"/>
                <a:gd name="T24" fmla="*/ 2 w 948"/>
                <a:gd name="T25" fmla="*/ 1 h 81"/>
                <a:gd name="T26" fmla="*/ 2 w 948"/>
                <a:gd name="T27" fmla="*/ 1 h 81"/>
                <a:gd name="T28" fmla="*/ 2 w 948"/>
                <a:gd name="T29" fmla="*/ 1 h 81"/>
                <a:gd name="T30" fmla="*/ 2 w 948"/>
                <a:gd name="T31" fmla="*/ 1 h 81"/>
                <a:gd name="T32" fmla="*/ 2 w 948"/>
                <a:gd name="T33" fmla="*/ 1 h 81"/>
                <a:gd name="T34" fmla="*/ 1 w 948"/>
                <a:gd name="T35" fmla="*/ 1 h 81"/>
                <a:gd name="T36" fmla="*/ 1 w 948"/>
                <a:gd name="T37" fmla="*/ 1 h 81"/>
                <a:gd name="T38" fmla="*/ 1 w 948"/>
                <a:gd name="T39" fmla="*/ 1 h 81"/>
                <a:gd name="T40" fmla="*/ 1 w 948"/>
                <a:gd name="T41" fmla="*/ 1 h 81"/>
                <a:gd name="T42" fmla="*/ 1 w 948"/>
                <a:gd name="T43" fmla="*/ 1 h 81"/>
                <a:gd name="T44" fmla="*/ 1 w 948"/>
                <a:gd name="T45" fmla="*/ 1 h 81"/>
                <a:gd name="T46" fmla="*/ 1 w 948"/>
                <a:gd name="T47" fmla="*/ 1 h 81"/>
                <a:gd name="T48" fmla="*/ 1 w 948"/>
                <a:gd name="T49" fmla="*/ 1 h 81"/>
                <a:gd name="T50" fmla="*/ 1 w 948"/>
                <a:gd name="T51" fmla="*/ 1 h 81"/>
                <a:gd name="T52" fmla="*/ 1 w 948"/>
                <a:gd name="T53" fmla="*/ 1 h 81"/>
                <a:gd name="T54" fmla="*/ 1 w 948"/>
                <a:gd name="T55" fmla="*/ 1 h 81"/>
                <a:gd name="T56" fmla="*/ 1 w 948"/>
                <a:gd name="T57" fmla="*/ 1 h 81"/>
                <a:gd name="T58" fmla="*/ 1 w 948"/>
                <a:gd name="T59" fmla="*/ 1 h 81"/>
                <a:gd name="T60" fmla="*/ 1 w 948"/>
                <a:gd name="T61" fmla="*/ 0 h 81"/>
                <a:gd name="T62" fmla="*/ 1 w 948"/>
                <a:gd name="T63" fmla="*/ 0 h 81"/>
                <a:gd name="T64" fmla="*/ 1 w 948"/>
                <a:gd name="T65" fmla="*/ 1 h 81"/>
                <a:gd name="T66" fmla="*/ 1 w 948"/>
                <a:gd name="T67" fmla="*/ 1 h 81"/>
                <a:gd name="T68" fmla="*/ 2 w 948"/>
                <a:gd name="T69" fmla="*/ 1 h 81"/>
                <a:gd name="T70" fmla="*/ 2 w 948"/>
                <a:gd name="T71" fmla="*/ 1 h 81"/>
                <a:gd name="T72" fmla="*/ 2 w 948"/>
                <a:gd name="T73" fmla="*/ 1 h 81"/>
                <a:gd name="T74" fmla="*/ 2 w 948"/>
                <a:gd name="T75" fmla="*/ 1 h 81"/>
                <a:gd name="T76" fmla="*/ 2 w 948"/>
                <a:gd name="T77" fmla="*/ 1 h 81"/>
                <a:gd name="T78" fmla="*/ 2 w 948"/>
                <a:gd name="T79" fmla="*/ 1 h 81"/>
                <a:gd name="T80" fmla="*/ 3 w 948"/>
                <a:gd name="T81" fmla="*/ 1 h 81"/>
                <a:gd name="T82" fmla="*/ 3 w 948"/>
                <a:gd name="T83" fmla="*/ 1 h 81"/>
                <a:gd name="T84" fmla="*/ 3 w 948"/>
                <a:gd name="T85" fmla="*/ 1 h 81"/>
                <a:gd name="T86" fmla="*/ 3 w 948"/>
                <a:gd name="T87" fmla="*/ 1 h 81"/>
                <a:gd name="T88" fmla="*/ 3 w 948"/>
                <a:gd name="T89" fmla="*/ 1 h 81"/>
                <a:gd name="T90" fmla="*/ 3 w 948"/>
                <a:gd name="T91" fmla="*/ 1 h 81"/>
                <a:gd name="T92" fmla="*/ 3 w 948"/>
                <a:gd name="T93" fmla="*/ 1 h 81"/>
                <a:gd name="T94" fmla="*/ 4 w 948"/>
                <a:gd name="T95" fmla="*/ 1 h 81"/>
                <a:gd name="T96" fmla="*/ 4 w 948"/>
                <a:gd name="T97" fmla="*/ 1 h 81"/>
                <a:gd name="T98" fmla="*/ 4 w 948"/>
                <a:gd name="T99" fmla="*/ 1 h 81"/>
                <a:gd name="T100" fmla="*/ 4 w 948"/>
                <a:gd name="T101" fmla="*/ 1 h 81"/>
                <a:gd name="T102" fmla="*/ 4 w 948"/>
                <a:gd name="T103" fmla="*/ 1 h 81"/>
                <a:gd name="T104" fmla="*/ 4 w 948"/>
                <a:gd name="T105" fmla="*/ 1 h 81"/>
                <a:gd name="T106" fmla="*/ 4 w 948"/>
                <a:gd name="T107" fmla="*/ 1 h 8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948"/>
                <a:gd name="T163" fmla="*/ 0 h 81"/>
                <a:gd name="T164" fmla="*/ 948 w 948"/>
                <a:gd name="T165" fmla="*/ 81 h 8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948" h="81">
                  <a:moveTo>
                    <a:pt x="915" y="81"/>
                  </a:moveTo>
                  <a:lnTo>
                    <a:pt x="914" y="81"/>
                  </a:lnTo>
                  <a:lnTo>
                    <a:pt x="912" y="79"/>
                  </a:lnTo>
                  <a:lnTo>
                    <a:pt x="908" y="79"/>
                  </a:lnTo>
                  <a:lnTo>
                    <a:pt x="906" y="78"/>
                  </a:lnTo>
                  <a:lnTo>
                    <a:pt x="902" y="78"/>
                  </a:lnTo>
                  <a:lnTo>
                    <a:pt x="900" y="78"/>
                  </a:lnTo>
                  <a:lnTo>
                    <a:pt x="895" y="76"/>
                  </a:lnTo>
                  <a:lnTo>
                    <a:pt x="891" y="74"/>
                  </a:lnTo>
                  <a:lnTo>
                    <a:pt x="887" y="74"/>
                  </a:lnTo>
                  <a:lnTo>
                    <a:pt x="881" y="74"/>
                  </a:lnTo>
                  <a:lnTo>
                    <a:pt x="876" y="72"/>
                  </a:lnTo>
                  <a:lnTo>
                    <a:pt x="870" y="70"/>
                  </a:lnTo>
                  <a:lnTo>
                    <a:pt x="864" y="68"/>
                  </a:lnTo>
                  <a:lnTo>
                    <a:pt x="858" y="68"/>
                  </a:lnTo>
                  <a:lnTo>
                    <a:pt x="855" y="66"/>
                  </a:lnTo>
                  <a:lnTo>
                    <a:pt x="851" y="66"/>
                  </a:lnTo>
                  <a:lnTo>
                    <a:pt x="847" y="64"/>
                  </a:lnTo>
                  <a:lnTo>
                    <a:pt x="843" y="64"/>
                  </a:lnTo>
                  <a:lnTo>
                    <a:pt x="839" y="64"/>
                  </a:lnTo>
                  <a:lnTo>
                    <a:pt x="836" y="62"/>
                  </a:lnTo>
                  <a:lnTo>
                    <a:pt x="832" y="62"/>
                  </a:lnTo>
                  <a:lnTo>
                    <a:pt x="828" y="60"/>
                  </a:lnTo>
                  <a:lnTo>
                    <a:pt x="824" y="60"/>
                  </a:lnTo>
                  <a:lnTo>
                    <a:pt x="820" y="60"/>
                  </a:lnTo>
                  <a:lnTo>
                    <a:pt x="815" y="59"/>
                  </a:lnTo>
                  <a:lnTo>
                    <a:pt x="813" y="59"/>
                  </a:lnTo>
                  <a:lnTo>
                    <a:pt x="807" y="57"/>
                  </a:lnTo>
                  <a:lnTo>
                    <a:pt x="803" y="57"/>
                  </a:lnTo>
                  <a:lnTo>
                    <a:pt x="800" y="55"/>
                  </a:lnTo>
                  <a:lnTo>
                    <a:pt x="796" y="55"/>
                  </a:lnTo>
                  <a:lnTo>
                    <a:pt x="790" y="55"/>
                  </a:lnTo>
                  <a:lnTo>
                    <a:pt x="786" y="53"/>
                  </a:lnTo>
                  <a:lnTo>
                    <a:pt x="781" y="53"/>
                  </a:lnTo>
                  <a:lnTo>
                    <a:pt x="777" y="51"/>
                  </a:lnTo>
                  <a:lnTo>
                    <a:pt x="771" y="51"/>
                  </a:lnTo>
                  <a:lnTo>
                    <a:pt x="767" y="51"/>
                  </a:lnTo>
                  <a:lnTo>
                    <a:pt x="762" y="49"/>
                  </a:lnTo>
                  <a:lnTo>
                    <a:pt x="758" y="49"/>
                  </a:lnTo>
                  <a:lnTo>
                    <a:pt x="752" y="49"/>
                  </a:lnTo>
                  <a:lnTo>
                    <a:pt x="748" y="47"/>
                  </a:lnTo>
                  <a:lnTo>
                    <a:pt x="743" y="47"/>
                  </a:lnTo>
                  <a:lnTo>
                    <a:pt x="739" y="47"/>
                  </a:lnTo>
                  <a:lnTo>
                    <a:pt x="733" y="45"/>
                  </a:lnTo>
                  <a:lnTo>
                    <a:pt x="729" y="45"/>
                  </a:lnTo>
                  <a:lnTo>
                    <a:pt x="724" y="43"/>
                  </a:lnTo>
                  <a:lnTo>
                    <a:pt x="720" y="43"/>
                  </a:lnTo>
                  <a:lnTo>
                    <a:pt x="714" y="43"/>
                  </a:lnTo>
                  <a:lnTo>
                    <a:pt x="708" y="41"/>
                  </a:lnTo>
                  <a:lnTo>
                    <a:pt x="703" y="41"/>
                  </a:lnTo>
                  <a:lnTo>
                    <a:pt x="699" y="41"/>
                  </a:lnTo>
                  <a:lnTo>
                    <a:pt x="693" y="40"/>
                  </a:lnTo>
                  <a:lnTo>
                    <a:pt x="687" y="40"/>
                  </a:lnTo>
                  <a:lnTo>
                    <a:pt x="682" y="40"/>
                  </a:lnTo>
                  <a:lnTo>
                    <a:pt x="678" y="40"/>
                  </a:lnTo>
                  <a:lnTo>
                    <a:pt x="672" y="38"/>
                  </a:lnTo>
                  <a:lnTo>
                    <a:pt x="667" y="38"/>
                  </a:lnTo>
                  <a:lnTo>
                    <a:pt x="661" y="38"/>
                  </a:lnTo>
                  <a:lnTo>
                    <a:pt x="657" y="38"/>
                  </a:lnTo>
                  <a:lnTo>
                    <a:pt x="651" y="36"/>
                  </a:lnTo>
                  <a:lnTo>
                    <a:pt x="646" y="36"/>
                  </a:lnTo>
                  <a:lnTo>
                    <a:pt x="640" y="36"/>
                  </a:lnTo>
                  <a:lnTo>
                    <a:pt x="634" y="36"/>
                  </a:lnTo>
                  <a:lnTo>
                    <a:pt x="629" y="34"/>
                  </a:lnTo>
                  <a:lnTo>
                    <a:pt x="623" y="34"/>
                  </a:lnTo>
                  <a:lnTo>
                    <a:pt x="617" y="34"/>
                  </a:lnTo>
                  <a:lnTo>
                    <a:pt x="613" y="34"/>
                  </a:lnTo>
                  <a:lnTo>
                    <a:pt x="606" y="32"/>
                  </a:lnTo>
                  <a:lnTo>
                    <a:pt x="602" y="32"/>
                  </a:lnTo>
                  <a:lnTo>
                    <a:pt x="596" y="32"/>
                  </a:lnTo>
                  <a:lnTo>
                    <a:pt x="591" y="32"/>
                  </a:lnTo>
                  <a:lnTo>
                    <a:pt x="585" y="32"/>
                  </a:lnTo>
                  <a:lnTo>
                    <a:pt x="579" y="32"/>
                  </a:lnTo>
                  <a:lnTo>
                    <a:pt x="573" y="30"/>
                  </a:lnTo>
                  <a:lnTo>
                    <a:pt x="568" y="30"/>
                  </a:lnTo>
                  <a:lnTo>
                    <a:pt x="562" y="30"/>
                  </a:lnTo>
                  <a:lnTo>
                    <a:pt x="556" y="30"/>
                  </a:lnTo>
                  <a:lnTo>
                    <a:pt x="551" y="30"/>
                  </a:lnTo>
                  <a:lnTo>
                    <a:pt x="545" y="30"/>
                  </a:lnTo>
                  <a:lnTo>
                    <a:pt x="539" y="30"/>
                  </a:lnTo>
                  <a:lnTo>
                    <a:pt x="534" y="30"/>
                  </a:lnTo>
                  <a:lnTo>
                    <a:pt x="528" y="28"/>
                  </a:lnTo>
                  <a:lnTo>
                    <a:pt x="522" y="28"/>
                  </a:lnTo>
                  <a:lnTo>
                    <a:pt x="516" y="28"/>
                  </a:lnTo>
                  <a:lnTo>
                    <a:pt x="509" y="28"/>
                  </a:lnTo>
                  <a:lnTo>
                    <a:pt x="503" y="28"/>
                  </a:lnTo>
                  <a:lnTo>
                    <a:pt x="497" y="28"/>
                  </a:lnTo>
                  <a:lnTo>
                    <a:pt x="492" y="28"/>
                  </a:lnTo>
                  <a:lnTo>
                    <a:pt x="486" y="28"/>
                  </a:lnTo>
                  <a:lnTo>
                    <a:pt x="480" y="28"/>
                  </a:lnTo>
                  <a:lnTo>
                    <a:pt x="475" y="28"/>
                  </a:lnTo>
                  <a:lnTo>
                    <a:pt x="469" y="28"/>
                  </a:lnTo>
                  <a:lnTo>
                    <a:pt x="461" y="28"/>
                  </a:lnTo>
                  <a:lnTo>
                    <a:pt x="456" y="28"/>
                  </a:lnTo>
                  <a:lnTo>
                    <a:pt x="452" y="28"/>
                  </a:lnTo>
                  <a:lnTo>
                    <a:pt x="444" y="28"/>
                  </a:lnTo>
                  <a:lnTo>
                    <a:pt x="439" y="28"/>
                  </a:lnTo>
                  <a:lnTo>
                    <a:pt x="431" y="28"/>
                  </a:lnTo>
                  <a:lnTo>
                    <a:pt x="427" y="28"/>
                  </a:lnTo>
                  <a:lnTo>
                    <a:pt x="420" y="28"/>
                  </a:lnTo>
                  <a:lnTo>
                    <a:pt x="414" y="28"/>
                  </a:lnTo>
                  <a:lnTo>
                    <a:pt x="406" y="28"/>
                  </a:lnTo>
                  <a:lnTo>
                    <a:pt x="402" y="28"/>
                  </a:lnTo>
                  <a:lnTo>
                    <a:pt x="395" y="28"/>
                  </a:lnTo>
                  <a:lnTo>
                    <a:pt x="389" y="28"/>
                  </a:lnTo>
                  <a:lnTo>
                    <a:pt x="383" y="28"/>
                  </a:lnTo>
                  <a:lnTo>
                    <a:pt x="378" y="28"/>
                  </a:lnTo>
                  <a:lnTo>
                    <a:pt x="370" y="28"/>
                  </a:lnTo>
                  <a:lnTo>
                    <a:pt x="364" y="28"/>
                  </a:lnTo>
                  <a:lnTo>
                    <a:pt x="359" y="28"/>
                  </a:lnTo>
                  <a:lnTo>
                    <a:pt x="353" y="28"/>
                  </a:lnTo>
                  <a:lnTo>
                    <a:pt x="345" y="28"/>
                  </a:lnTo>
                  <a:lnTo>
                    <a:pt x="340" y="28"/>
                  </a:lnTo>
                  <a:lnTo>
                    <a:pt x="332" y="28"/>
                  </a:lnTo>
                  <a:lnTo>
                    <a:pt x="326" y="28"/>
                  </a:lnTo>
                  <a:lnTo>
                    <a:pt x="321" y="28"/>
                  </a:lnTo>
                  <a:lnTo>
                    <a:pt x="313" y="28"/>
                  </a:lnTo>
                  <a:lnTo>
                    <a:pt x="307" y="28"/>
                  </a:lnTo>
                  <a:lnTo>
                    <a:pt x="302" y="28"/>
                  </a:lnTo>
                  <a:lnTo>
                    <a:pt x="294" y="28"/>
                  </a:lnTo>
                  <a:lnTo>
                    <a:pt x="288" y="28"/>
                  </a:lnTo>
                  <a:lnTo>
                    <a:pt x="281" y="28"/>
                  </a:lnTo>
                  <a:lnTo>
                    <a:pt x="275" y="28"/>
                  </a:lnTo>
                  <a:lnTo>
                    <a:pt x="269" y="28"/>
                  </a:lnTo>
                  <a:lnTo>
                    <a:pt x="264" y="28"/>
                  </a:lnTo>
                  <a:lnTo>
                    <a:pt x="256" y="28"/>
                  </a:lnTo>
                  <a:lnTo>
                    <a:pt x="250" y="28"/>
                  </a:lnTo>
                  <a:lnTo>
                    <a:pt x="243" y="28"/>
                  </a:lnTo>
                  <a:lnTo>
                    <a:pt x="237" y="28"/>
                  </a:lnTo>
                  <a:lnTo>
                    <a:pt x="231" y="28"/>
                  </a:lnTo>
                  <a:lnTo>
                    <a:pt x="226" y="30"/>
                  </a:lnTo>
                  <a:lnTo>
                    <a:pt x="218" y="30"/>
                  </a:lnTo>
                  <a:lnTo>
                    <a:pt x="212" y="30"/>
                  </a:lnTo>
                  <a:lnTo>
                    <a:pt x="207" y="30"/>
                  </a:lnTo>
                  <a:lnTo>
                    <a:pt x="201" y="30"/>
                  </a:lnTo>
                  <a:lnTo>
                    <a:pt x="195" y="30"/>
                  </a:lnTo>
                  <a:lnTo>
                    <a:pt x="188" y="30"/>
                  </a:lnTo>
                  <a:lnTo>
                    <a:pt x="182" y="30"/>
                  </a:lnTo>
                  <a:lnTo>
                    <a:pt x="178" y="30"/>
                  </a:lnTo>
                  <a:lnTo>
                    <a:pt x="171" y="30"/>
                  </a:lnTo>
                  <a:lnTo>
                    <a:pt x="165" y="30"/>
                  </a:lnTo>
                  <a:lnTo>
                    <a:pt x="161" y="30"/>
                  </a:lnTo>
                  <a:lnTo>
                    <a:pt x="155" y="32"/>
                  </a:lnTo>
                  <a:lnTo>
                    <a:pt x="150" y="32"/>
                  </a:lnTo>
                  <a:lnTo>
                    <a:pt x="144" y="32"/>
                  </a:lnTo>
                  <a:lnTo>
                    <a:pt x="138" y="32"/>
                  </a:lnTo>
                  <a:lnTo>
                    <a:pt x="133" y="32"/>
                  </a:lnTo>
                  <a:lnTo>
                    <a:pt x="127" y="32"/>
                  </a:lnTo>
                  <a:lnTo>
                    <a:pt x="123" y="32"/>
                  </a:lnTo>
                  <a:lnTo>
                    <a:pt x="117" y="32"/>
                  </a:lnTo>
                  <a:lnTo>
                    <a:pt x="112" y="32"/>
                  </a:lnTo>
                  <a:lnTo>
                    <a:pt x="108" y="32"/>
                  </a:lnTo>
                  <a:lnTo>
                    <a:pt x="102" y="32"/>
                  </a:lnTo>
                  <a:lnTo>
                    <a:pt x="98" y="32"/>
                  </a:lnTo>
                  <a:lnTo>
                    <a:pt x="93" y="32"/>
                  </a:lnTo>
                  <a:lnTo>
                    <a:pt x="89" y="32"/>
                  </a:lnTo>
                  <a:lnTo>
                    <a:pt x="85" y="32"/>
                  </a:lnTo>
                  <a:lnTo>
                    <a:pt x="79" y="32"/>
                  </a:lnTo>
                  <a:lnTo>
                    <a:pt x="76" y="32"/>
                  </a:lnTo>
                  <a:lnTo>
                    <a:pt x="72" y="32"/>
                  </a:lnTo>
                  <a:lnTo>
                    <a:pt x="68" y="32"/>
                  </a:lnTo>
                  <a:lnTo>
                    <a:pt x="64" y="32"/>
                  </a:lnTo>
                  <a:lnTo>
                    <a:pt x="60" y="32"/>
                  </a:lnTo>
                  <a:lnTo>
                    <a:pt x="57" y="32"/>
                  </a:lnTo>
                  <a:lnTo>
                    <a:pt x="53" y="32"/>
                  </a:lnTo>
                  <a:lnTo>
                    <a:pt x="49" y="32"/>
                  </a:lnTo>
                  <a:lnTo>
                    <a:pt x="45" y="32"/>
                  </a:lnTo>
                  <a:lnTo>
                    <a:pt x="41" y="30"/>
                  </a:lnTo>
                  <a:lnTo>
                    <a:pt x="38" y="30"/>
                  </a:lnTo>
                  <a:lnTo>
                    <a:pt x="36" y="30"/>
                  </a:lnTo>
                  <a:lnTo>
                    <a:pt x="34" y="30"/>
                  </a:lnTo>
                  <a:lnTo>
                    <a:pt x="26" y="30"/>
                  </a:lnTo>
                  <a:lnTo>
                    <a:pt x="22" y="30"/>
                  </a:lnTo>
                  <a:lnTo>
                    <a:pt x="17" y="30"/>
                  </a:lnTo>
                  <a:lnTo>
                    <a:pt x="13" y="28"/>
                  </a:lnTo>
                  <a:lnTo>
                    <a:pt x="9" y="28"/>
                  </a:lnTo>
                  <a:lnTo>
                    <a:pt x="7" y="28"/>
                  </a:lnTo>
                  <a:lnTo>
                    <a:pt x="2" y="26"/>
                  </a:lnTo>
                  <a:lnTo>
                    <a:pt x="0" y="24"/>
                  </a:lnTo>
                  <a:lnTo>
                    <a:pt x="0" y="22"/>
                  </a:lnTo>
                  <a:lnTo>
                    <a:pt x="2" y="21"/>
                  </a:lnTo>
                  <a:lnTo>
                    <a:pt x="7" y="19"/>
                  </a:lnTo>
                  <a:lnTo>
                    <a:pt x="9" y="19"/>
                  </a:lnTo>
                  <a:lnTo>
                    <a:pt x="13" y="17"/>
                  </a:lnTo>
                  <a:lnTo>
                    <a:pt x="15" y="15"/>
                  </a:lnTo>
                  <a:lnTo>
                    <a:pt x="19" y="15"/>
                  </a:lnTo>
                  <a:lnTo>
                    <a:pt x="22" y="13"/>
                  </a:lnTo>
                  <a:lnTo>
                    <a:pt x="26" y="13"/>
                  </a:lnTo>
                  <a:lnTo>
                    <a:pt x="30" y="11"/>
                  </a:lnTo>
                  <a:lnTo>
                    <a:pt x="36" y="11"/>
                  </a:lnTo>
                  <a:lnTo>
                    <a:pt x="40" y="9"/>
                  </a:lnTo>
                  <a:lnTo>
                    <a:pt x="45" y="9"/>
                  </a:lnTo>
                  <a:lnTo>
                    <a:pt x="51" y="7"/>
                  </a:lnTo>
                  <a:lnTo>
                    <a:pt x="57" y="7"/>
                  </a:lnTo>
                  <a:lnTo>
                    <a:pt x="60" y="5"/>
                  </a:lnTo>
                  <a:lnTo>
                    <a:pt x="68" y="5"/>
                  </a:lnTo>
                  <a:lnTo>
                    <a:pt x="74" y="5"/>
                  </a:lnTo>
                  <a:lnTo>
                    <a:pt x="79" y="5"/>
                  </a:lnTo>
                  <a:lnTo>
                    <a:pt x="85" y="3"/>
                  </a:lnTo>
                  <a:lnTo>
                    <a:pt x="93" y="3"/>
                  </a:lnTo>
                  <a:lnTo>
                    <a:pt x="95" y="2"/>
                  </a:lnTo>
                  <a:lnTo>
                    <a:pt x="98" y="2"/>
                  </a:lnTo>
                  <a:lnTo>
                    <a:pt x="102" y="2"/>
                  </a:lnTo>
                  <a:lnTo>
                    <a:pt x="106" y="2"/>
                  </a:lnTo>
                  <a:lnTo>
                    <a:pt x="110" y="2"/>
                  </a:lnTo>
                  <a:lnTo>
                    <a:pt x="112" y="2"/>
                  </a:lnTo>
                  <a:lnTo>
                    <a:pt x="116" y="2"/>
                  </a:lnTo>
                  <a:lnTo>
                    <a:pt x="119" y="2"/>
                  </a:lnTo>
                  <a:lnTo>
                    <a:pt x="123" y="2"/>
                  </a:lnTo>
                  <a:lnTo>
                    <a:pt x="127" y="2"/>
                  </a:lnTo>
                  <a:lnTo>
                    <a:pt x="131" y="2"/>
                  </a:lnTo>
                  <a:lnTo>
                    <a:pt x="135" y="2"/>
                  </a:lnTo>
                  <a:lnTo>
                    <a:pt x="138" y="0"/>
                  </a:lnTo>
                  <a:lnTo>
                    <a:pt x="142" y="0"/>
                  </a:lnTo>
                  <a:lnTo>
                    <a:pt x="146" y="0"/>
                  </a:lnTo>
                  <a:lnTo>
                    <a:pt x="150" y="0"/>
                  </a:lnTo>
                  <a:lnTo>
                    <a:pt x="154" y="0"/>
                  </a:lnTo>
                  <a:lnTo>
                    <a:pt x="157" y="0"/>
                  </a:lnTo>
                  <a:lnTo>
                    <a:pt x="161" y="0"/>
                  </a:lnTo>
                  <a:lnTo>
                    <a:pt x="165" y="0"/>
                  </a:lnTo>
                  <a:lnTo>
                    <a:pt x="169" y="0"/>
                  </a:lnTo>
                  <a:lnTo>
                    <a:pt x="173" y="0"/>
                  </a:lnTo>
                  <a:lnTo>
                    <a:pt x="178" y="0"/>
                  </a:lnTo>
                  <a:lnTo>
                    <a:pt x="182" y="0"/>
                  </a:lnTo>
                  <a:lnTo>
                    <a:pt x="186" y="0"/>
                  </a:lnTo>
                  <a:lnTo>
                    <a:pt x="190" y="0"/>
                  </a:lnTo>
                  <a:lnTo>
                    <a:pt x="195" y="0"/>
                  </a:lnTo>
                  <a:lnTo>
                    <a:pt x="199" y="2"/>
                  </a:lnTo>
                  <a:lnTo>
                    <a:pt x="203" y="2"/>
                  </a:lnTo>
                  <a:lnTo>
                    <a:pt x="209" y="2"/>
                  </a:lnTo>
                  <a:lnTo>
                    <a:pt x="211" y="2"/>
                  </a:lnTo>
                  <a:lnTo>
                    <a:pt x="216" y="2"/>
                  </a:lnTo>
                  <a:lnTo>
                    <a:pt x="220" y="2"/>
                  </a:lnTo>
                  <a:lnTo>
                    <a:pt x="226" y="2"/>
                  </a:lnTo>
                  <a:lnTo>
                    <a:pt x="230" y="2"/>
                  </a:lnTo>
                  <a:lnTo>
                    <a:pt x="235" y="2"/>
                  </a:lnTo>
                  <a:lnTo>
                    <a:pt x="239" y="2"/>
                  </a:lnTo>
                  <a:lnTo>
                    <a:pt x="243" y="2"/>
                  </a:lnTo>
                  <a:lnTo>
                    <a:pt x="249" y="2"/>
                  </a:lnTo>
                  <a:lnTo>
                    <a:pt x="254" y="2"/>
                  </a:lnTo>
                  <a:lnTo>
                    <a:pt x="258" y="2"/>
                  </a:lnTo>
                  <a:lnTo>
                    <a:pt x="264" y="2"/>
                  </a:lnTo>
                  <a:lnTo>
                    <a:pt x="268" y="2"/>
                  </a:lnTo>
                  <a:lnTo>
                    <a:pt x="273" y="2"/>
                  </a:lnTo>
                  <a:lnTo>
                    <a:pt x="277" y="2"/>
                  </a:lnTo>
                  <a:lnTo>
                    <a:pt x="283" y="2"/>
                  </a:lnTo>
                  <a:lnTo>
                    <a:pt x="287" y="2"/>
                  </a:lnTo>
                  <a:lnTo>
                    <a:pt x="292" y="2"/>
                  </a:lnTo>
                  <a:lnTo>
                    <a:pt x="298" y="2"/>
                  </a:lnTo>
                  <a:lnTo>
                    <a:pt x="304" y="2"/>
                  </a:lnTo>
                  <a:lnTo>
                    <a:pt x="309" y="2"/>
                  </a:lnTo>
                  <a:lnTo>
                    <a:pt x="315" y="3"/>
                  </a:lnTo>
                  <a:lnTo>
                    <a:pt x="319" y="3"/>
                  </a:lnTo>
                  <a:lnTo>
                    <a:pt x="325" y="3"/>
                  </a:lnTo>
                  <a:lnTo>
                    <a:pt x="330" y="3"/>
                  </a:lnTo>
                  <a:lnTo>
                    <a:pt x="336" y="3"/>
                  </a:lnTo>
                  <a:lnTo>
                    <a:pt x="342" y="3"/>
                  </a:lnTo>
                  <a:lnTo>
                    <a:pt x="347" y="3"/>
                  </a:lnTo>
                  <a:lnTo>
                    <a:pt x="351" y="3"/>
                  </a:lnTo>
                  <a:lnTo>
                    <a:pt x="359" y="5"/>
                  </a:lnTo>
                  <a:lnTo>
                    <a:pt x="364" y="5"/>
                  </a:lnTo>
                  <a:lnTo>
                    <a:pt x="368" y="5"/>
                  </a:lnTo>
                  <a:lnTo>
                    <a:pt x="374" y="5"/>
                  </a:lnTo>
                  <a:lnTo>
                    <a:pt x="380" y="5"/>
                  </a:lnTo>
                  <a:lnTo>
                    <a:pt x="385" y="5"/>
                  </a:lnTo>
                  <a:lnTo>
                    <a:pt x="391" y="5"/>
                  </a:lnTo>
                  <a:lnTo>
                    <a:pt x="397" y="5"/>
                  </a:lnTo>
                  <a:lnTo>
                    <a:pt x="404" y="5"/>
                  </a:lnTo>
                  <a:lnTo>
                    <a:pt x="410" y="5"/>
                  </a:lnTo>
                  <a:lnTo>
                    <a:pt x="416" y="5"/>
                  </a:lnTo>
                  <a:lnTo>
                    <a:pt x="421" y="5"/>
                  </a:lnTo>
                  <a:lnTo>
                    <a:pt x="427" y="5"/>
                  </a:lnTo>
                  <a:lnTo>
                    <a:pt x="433" y="5"/>
                  </a:lnTo>
                  <a:lnTo>
                    <a:pt x="440" y="5"/>
                  </a:lnTo>
                  <a:lnTo>
                    <a:pt x="446" y="5"/>
                  </a:lnTo>
                  <a:lnTo>
                    <a:pt x="452" y="5"/>
                  </a:lnTo>
                  <a:lnTo>
                    <a:pt x="458" y="5"/>
                  </a:lnTo>
                  <a:lnTo>
                    <a:pt x="463" y="5"/>
                  </a:lnTo>
                  <a:lnTo>
                    <a:pt x="469" y="5"/>
                  </a:lnTo>
                  <a:lnTo>
                    <a:pt x="477" y="5"/>
                  </a:lnTo>
                  <a:lnTo>
                    <a:pt x="482" y="5"/>
                  </a:lnTo>
                  <a:lnTo>
                    <a:pt x="488" y="5"/>
                  </a:lnTo>
                  <a:lnTo>
                    <a:pt x="496" y="5"/>
                  </a:lnTo>
                  <a:lnTo>
                    <a:pt x="501" y="5"/>
                  </a:lnTo>
                  <a:lnTo>
                    <a:pt x="507" y="5"/>
                  </a:lnTo>
                  <a:lnTo>
                    <a:pt x="515" y="5"/>
                  </a:lnTo>
                  <a:lnTo>
                    <a:pt x="520" y="5"/>
                  </a:lnTo>
                  <a:lnTo>
                    <a:pt x="526" y="5"/>
                  </a:lnTo>
                  <a:lnTo>
                    <a:pt x="532" y="5"/>
                  </a:lnTo>
                  <a:lnTo>
                    <a:pt x="539" y="5"/>
                  </a:lnTo>
                  <a:lnTo>
                    <a:pt x="545" y="5"/>
                  </a:lnTo>
                  <a:lnTo>
                    <a:pt x="551" y="5"/>
                  </a:lnTo>
                  <a:lnTo>
                    <a:pt x="556" y="5"/>
                  </a:lnTo>
                  <a:lnTo>
                    <a:pt x="564" y="5"/>
                  </a:lnTo>
                  <a:lnTo>
                    <a:pt x="570" y="5"/>
                  </a:lnTo>
                  <a:lnTo>
                    <a:pt x="575" y="5"/>
                  </a:lnTo>
                  <a:lnTo>
                    <a:pt x="581" y="5"/>
                  </a:lnTo>
                  <a:lnTo>
                    <a:pt x="589" y="5"/>
                  </a:lnTo>
                  <a:lnTo>
                    <a:pt x="594" y="5"/>
                  </a:lnTo>
                  <a:lnTo>
                    <a:pt x="600" y="5"/>
                  </a:lnTo>
                  <a:lnTo>
                    <a:pt x="606" y="5"/>
                  </a:lnTo>
                  <a:lnTo>
                    <a:pt x="613" y="5"/>
                  </a:lnTo>
                  <a:lnTo>
                    <a:pt x="617" y="5"/>
                  </a:lnTo>
                  <a:lnTo>
                    <a:pt x="625" y="5"/>
                  </a:lnTo>
                  <a:lnTo>
                    <a:pt x="630" y="5"/>
                  </a:lnTo>
                  <a:lnTo>
                    <a:pt x="636" y="5"/>
                  </a:lnTo>
                  <a:lnTo>
                    <a:pt x="642" y="5"/>
                  </a:lnTo>
                  <a:lnTo>
                    <a:pt x="649" y="5"/>
                  </a:lnTo>
                  <a:lnTo>
                    <a:pt x="655" y="5"/>
                  </a:lnTo>
                  <a:lnTo>
                    <a:pt x="661" y="5"/>
                  </a:lnTo>
                  <a:lnTo>
                    <a:pt x="667" y="5"/>
                  </a:lnTo>
                  <a:lnTo>
                    <a:pt x="672" y="5"/>
                  </a:lnTo>
                  <a:lnTo>
                    <a:pt x="678" y="5"/>
                  </a:lnTo>
                  <a:lnTo>
                    <a:pt x="684" y="7"/>
                  </a:lnTo>
                  <a:lnTo>
                    <a:pt x="689" y="7"/>
                  </a:lnTo>
                  <a:lnTo>
                    <a:pt x="695" y="7"/>
                  </a:lnTo>
                  <a:lnTo>
                    <a:pt x="701" y="7"/>
                  </a:lnTo>
                  <a:lnTo>
                    <a:pt x="706" y="7"/>
                  </a:lnTo>
                  <a:lnTo>
                    <a:pt x="712" y="7"/>
                  </a:lnTo>
                  <a:lnTo>
                    <a:pt x="718" y="7"/>
                  </a:lnTo>
                  <a:lnTo>
                    <a:pt x="724" y="7"/>
                  </a:lnTo>
                  <a:lnTo>
                    <a:pt x="727" y="9"/>
                  </a:lnTo>
                  <a:lnTo>
                    <a:pt x="733" y="9"/>
                  </a:lnTo>
                  <a:lnTo>
                    <a:pt x="739" y="9"/>
                  </a:lnTo>
                  <a:lnTo>
                    <a:pt x="744" y="9"/>
                  </a:lnTo>
                  <a:lnTo>
                    <a:pt x="750" y="9"/>
                  </a:lnTo>
                  <a:lnTo>
                    <a:pt x="754" y="9"/>
                  </a:lnTo>
                  <a:lnTo>
                    <a:pt x="760" y="11"/>
                  </a:lnTo>
                  <a:lnTo>
                    <a:pt x="765" y="11"/>
                  </a:lnTo>
                  <a:lnTo>
                    <a:pt x="769" y="11"/>
                  </a:lnTo>
                  <a:lnTo>
                    <a:pt x="775" y="11"/>
                  </a:lnTo>
                  <a:lnTo>
                    <a:pt x="781" y="11"/>
                  </a:lnTo>
                  <a:lnTo>
                    <a:pt x="784" y="11"/>
                  </a:lnTo>
                  <a:lnTo>
                    <a:pt x="788" y="13"/>
                  </a:lnTo>
                  <a:lnTo>
                    <a:pt x="794" y="13"/>
                  </a:lnTo>
                  <a:lnTo>
                    <a:pt x="798" y="13"/>
                  </a:lnTo>
                  <a:lnTo>
                    <a:pt x="803" y="13"/>
                  </a:lnTo>
                  <a:lnTo>
                    <a:pt x="807" y="15"/>
                  </a:lnTo>
                  <a:lnTo>
                    <a:pt x="813" y="15"/>
                  </a:lnTo>
                  <a:lnTo>
                    <a:pt x="817" y="15"/>
                  </a:lnTo>
                  <a:lnTo>
                    <a:pt x="820" y="15"/>
                  </a:lnTo>
                  <a:lnTo>
                    <a:pt x="824" y="15"/>
                  </a:lnTo>
                  <a:lnTo>
                    <a:pt x="828" y="15"/>
                  </a:lnTo>
                  <a:lnTo>
                    <a:pt x="834" y="17"/>
                  </a:lnTo>
                  <a:lnTo>
                    <a:pt x="836" y="17"/>
                  </a:lnTo>
                  <a:lnTo>
                    <a:pt x="841" y="17"/>
                  </a:lnTo>
                  <a:lnTo>
                    <a:pt x="845" y="19"/>
                  </a:lnTo>
                  <a:lnTo>
                    <a:pt x="849" y="19"/>
                  </a:lnTo>
                  <a:lnTo>
                    <a:pt x="853" y="19"/>
                  </a:lnTo>
                  <a:lnTo>
                    <a:pt x="857" y="19"/>
                  </a:lnTo>
                  <a:lnTo>
                    <a:pt x="860" y="19"/>
                  </a:lnTo>
                  <a:lnTo>
                    <a:pt x="864" y="21"/>
                  </a:lnTo>
                  <a:lnTo>
                    <a:pt x="868" y="21"/>
                  </a:lnTo>
                  <a:lnTo>
                    <a:pt x="870" y="21"/>
                  </a:lnTo>
                  <a:lnTo>
                    <a:pt x="874" y="21"/>
                  </a:lnTo>
                  <a:lnTo>
                    <a:pt x="877" y="22"/>
                  </a:lnTo>
                  <a:lnTo>
                    <a:pt x="883" y="22"/>
                  </a:lnTo>
                  <a:lnTo>
                    <a:pt x="891" y="24"/>
                  </a:lnTo>
                  <a:lnTo>
                    <a:pt x="895" y="26"/>
                  </a:lnTo>
                  <a:lnTo>
                    <a:pt x="900" y="26"/>
                  </a:lnTo>
                  <a:lnTo>
                    <a:pt x="906" y="28"/>
                  </a:lnTo>
                  <a:lnTo>
                    <a:pt x="912" y="28"/>
                  </a:lnTo>
                  <a:lnTo>
                    <a:pt x="915" y="30"/>
                  </a:lnTo>
                  <a:lnTo>
                    <a:pt x="921" y="32"/>
                  </a:lnTo>
                  <a:lnTo>
                    <a:pt x="923" y="34"/>
                  </a:lnTo>
                  <a:lnTo>
                    <a:pt x="927" y="34"/>
                  </a:lnTo>
                  <a:lnTo>
                    <a:pt x="931" y="36"/>
                  </a:lnTo>
                  <a:lnTo>
                    <a:pt x="934" y="38"/>
                  </a:lnTo>
                  <a:lnTo>
                    <a:pt x="940" y="40"/>
                  </a:lnTo>
                  <a:lnTo>
                    <a:pt x="944" y="43"/>
                  </a:lnTo>
                  <a:lnTo>
                    <a:pt x="948" y="51"/>
                  </a:lnTo>
                  <a:lnTo>
                    <a:pt x="946" y="57"/>
                  </a:lnTo>
                  <a:lnTo>
                    <a:pt x="944" y="60"/>
                  </a:lnTo>
                  <a:lnTo>
                    <a:pt x="942" y="62"/>
                  </a:lnTo>
                  <a:lnTo>
                    <a:pt x="938" y="66"/>
                  </a:lnTo>
                  <a:lnTo>
                    <a:pt x="936" y="68"/>
                  </a:lnTo>
                  <a:lnTo>
                    <a:pt x="933" y="72"/>
                  </a:lnTo>
                  <a:lnTo>
                    <a:pt x="929" y="74"/>
                  </a:lnTo>
                  <a:lnTo>
                    <a:pt x="925" y="76"/>
                  </a:lnTo>
                  <a:lnTo>
                    <a:pt x="923" y="78"/>
                  </a:lnTo>
                  <a:lnTo>
                    <a:pt x="917" y="79"/>
                  </a:lnTo>
                  <a:lnTo>
                    <a:pt x="915" y="81"/>
                  </a:lnTo>
                  <a:close/>
                </a:path>
              </a:pathLst>
            </a:custGeom>
            <a:solidFill>
              <a:srgbClr val="F791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33" name="Freeform 773"/>
            <p:cNvSpPr>
              <a:spLocks/>
            </p:cNvSpPr>
            <p:nvPr/>
          </p:nvSpPr>
          <p:spPr bwMode="auto">
            <a:xfrm>
              <a:off x="2464" y="2047"/>
              <a:ext cx="797" cy="136"/>
            </a:xfrm>
            <a:custGeom>
              <a:avLst/>
              <a:gdLst>
                <a:gd name="T0" fmla="*/ 1 w 1594"/>
                <a:gd name="T1" fmla="*/ 1 h 272"/>
                <a:gd name="T2" fmla="*/ 1 w 1594"/>
                <a:gd name="T3" fmla="*/ 1 h 272"/>
                <a:gd name="T4" fmla="*/ 1 w 1594"/>
                <a:gd name="T5" fmla="*/ 1 h 272"/>
                <a:gd name="T6" fmla="*/ 1 w 1594"/>
                <a:gd name="T7" fmla="*/ 1 h 272"/>
                <a:gd name="T8" fmla="*/ 1 w 1594"/>
                <a:gd name="T9" fmla="*/ 1 h 272"/>
                <a:gd name="T10" fmla="*/ 1 w 1594"/>
                <a:gd name="T11" fmla="*/ 1 h 272"/>
                <a:gd name="T12" fmla="*/ 1 w 1594"/>
                <a:gd name="T13" fmla="*/ 1 h 272"/>
                <a:gd name="T14" fmla="*/ 1 w 1594"/>
                <a:gd name="T15" fmla="*/ 1 h 272"/>
                <a:gd name="T16" fmla="*/ 1 w 1594"/>
                <a:gd name="T17" fmla="*/ 1 h 272"/>
                <a:gd name="T18" fmla="*/ 1 w 1594"/>
                <a:gd name="T19" fmla="*/ 1 h 272"/>
                <a:gd name="T20" fmla="*/ 2 w 1594"/>
                <a:gd name="T21" fmla="*/ 1 h 272"/>
                <a:gd name="T22" fmla="*/ 2 w 1594"/>
                <a:gd name="T23" fmla="*/ 1 h 272"/>
                <a:gd name="T24" fmla="*/ 2 w 1594"/>
                <a:gd name="T25" fmla="*/ 1 h 272"/>
                <a:gd name="T26" fmla="*/ 2 w 1594"/>
                <a:gd name="T27" fmla="*/ 1 h 272"/>
                <a:gd name="T28" fmla="*/ 2 w 1594"/>
                <a:gd name="T29" fmla="*/ 1 h 272"/>
                <a:gd name="T30" fmla="*/ 2 w 1594"/>
                <a:gd name="T31" fmla="*/ 1 h 272"/>
                <a:gd name="T32" fmla="*/ 3 w 1594"/>
                <a:gd name="T33" fmla="*/ 1 h 272"/>
                <a:gd name="T34" fmla="*/ 3 w 1594"/>
                <a:gd name="T35" fmla="*/ 1 h 272"/>
                <a:gd name="T36" fmla="*/ 3 w 1594"/>
                <a:gd name="T37" fmla="*/ 1 h 272"/>
                <a:gd name="T38" fmla="*/ 3 w 1594"/>
                <a:gd name="T39" fmla="*/ 1 h 272"/>
                <a:gd name="T40" fmla="*/ 3 w 1594"/>
                <a:gd name="T41" fmla="*/ 1 h 272"/>
                <a:gd name="T42" fmla="*/ 3 w 1594"/>
                <a:gd name="T43" fmla="*/ 1 h 272"/>
                <a:gd name="T44" fmla="*/ 3 w 1594"/>
                <a:gd name="T45" fmla="*/ 1 h 272"/>
                <a:gd name="T46" fmla="*/ 3 w 1594"/>
                <a:gd name="T47" fmla="*/ 1 h 272"/>
                <a:gd name="T48" fmla="*/ 3 w 1594"/>
                <a:gd name="T49" fmla="*/ 1 h 272"/>
                <a:gd name="T50" fmla="*/ 3 w 1594"/>
                <a:gd name="T51" fmla="*/ 1 h 272"/>
                <a:gd name="T52" fmla="*/ 3 w 1594"/>
                <a:gd name="T53" fmla="*/ 1 h 272"/>
                <a:gd name="T54" fmla="*/ 3 w 1594"/>
                <a:gd name="T55" fmla="*/ 1 h 272"/>
                <a:gd name="T56" fmla="*/ 5 w 1594"/>
                <a:gd name="T57" fmla="*/ 1 h 272"/>
                <a:gd name="T58" fmla="*/ 5 w 1594"/>
                <a:gd name="T59" fmla="*/ 1 h 272"/>
                <a:gd name="T60" fmla="*/ 5 w 1594"/>
                <a:gd name="T61" fmla="*/ 1 h 272"/>
                <a:gd name="T62" fmla="*/ 5 w 1594"/>
                <a:gd name="T63" fmla="*/ 1 h 272"/>
                <a:gd name="T64" fmla="*/ 5 w 1594"/>
                <a:gd name="T65" fmla="*/ 1 h 272"/>
                <a:gd name="T66" fmla="*/ 5 w 1594"/>
                <a:gd name="T67" fmla="*/ 1 h 272"/>
                <a:gd name="T68" fmla="*/ 6 w 1594"/>
                <a:gd name="T69" fmla="*/ 1 h 272"/>
                <a:gd name="T70" fmla="*/ 6 w 1594"/>
                <a:gd name="T71" fmla="*/ 1 h 272"/>
                <a:gd name="T72" fmla="*/ 6 w 1594"/>
                <a:gd name="T73" fmla="*/ 1 h 272"/>
                <a:gd name="T74" fmla="*/ 6 w 1594"/>
                <a:gd name="T75" fmla="*/ 1 h 272"/>
                <a:gd name="T76" fmla="*/ 6 w 1594"/>
                <a:gd name="T77" fmla="*/ 1 h 272"/>
                <a:gd name="T78" fmla="*/ 6 w 1594"/>
                <a:gd name="T79" fmla="*/ 1 h 272"/>
                <a:gd name="T80" fmla="*/ 6 w 1594"/>
                <a:gd name="T81" fmla="*/ 1 h 272"/>
                <a:gd name="T82" fmla="*/ 6 w 1594"/>
                <a:gd name="T83" fmla="*/ 1 h 272"/>
                <a:gd name="T84" fmla="*/ 6 w 1594"/>
                <a:gd name="T85" fmla="*/ 1 h 272"/>
                <a:gd name="T86" fmla="*/ 6 w 1594"/>
                <a:gd name="T87" fmla="*/ 1 h 272"/>
                <a:gd name="T88" fmla="*/ 6 w 1594"/>
                <a:gd name="T89" fmla="*/ 1 h 272"/>
                <a:gd name="T90" fmla="*/ 6 w 1594"/>
                <a:gd name="T91" fmla="*/ 1 h 272"/>
                <a:gd name="T92" fmla="*/ 6 w 1594"/>
                <a:gd name="T93" fmla="*/ 1 h 272"/>
                <a:gd name="T94" fmla="*/ 6 w 1594"/>
                <a:gd name="T95" fmla="*/ 1 h 272"/>
                <a:gd name="T96" fmla="*/ 6 w 1594"/>
                <a:gd name="T97" fmla="*/ 1 h 272"/>
                <a:gd name="T98" fmla="*/ 6 w 1594"/>
                <a:gd name="T99" fmla="*/ 1 h 272"/>
                <a:gd name="T100" fmla="*/ 5 w 1594"/>
                <a:gd name="T101" fmla="*/ 1 h 272"/>
                <a:gd name="T102" fmla="*/ 5 w 1594"/>
                <a:gd name="T103" fmla="*/ 1 h 272"/>
                <a:gd name="T104" fmla="*/ 3 w 1594"/>
                <a:gd name="T105" fmla="*/ 0 h 272"/>
                <a:gd name="T106" fmla="*/ 3 w 1594"/>
                <a:gd name="T107" fmla="*/ 0 h 272"/>
                <a:gd name="T108" fmla="*/ 3 w 1594"/>
                <a:gd name="T109" fmla="*/ 1 h 272"/>
                <a:gd name="T110" fmla="*/ 2 w 1594"/>
                <a:gd name="T111" fmla="*/ 1 h 272"/>
                <a:gd name="T112" fmla="*/ 2 w 1594"/>
                <a:gd name="T113" fmla="*/ 1 h 272"/>
                <a:gd name="T114" fmla="*/ 2 w 1594"/>
                <a:gd name="T115" fmla="*/ 1 h 272"/>
                <a:gd name="T116" fmla="*/ 1 w 1594"/>
                <a:gd name="T117" fmla="*/ 1 h 27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94"/>
                <a:gd name="T178" fmla="*/ 0 h 272"/>
                <a:gd name="T179" fmla="*/ 1594 w 1594"/>
                <a:gd name="T180" fmla="*/ 272 h 27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94" h="272">
                  <a:moveTo>
                    <a:pt x="180" y="80"/>
                  </a:moveTo>
                  <a:lnTo>
                    <a:pt x="178" y="82"/>
                  </a:lnTo>
                  <a:lnTo>
                    <a:pt x="173" y="85"/>
                  </a:lnTo>
                  <a:lnTo>
                    <a:pt x="169" y="87"/>
                  </a:lnTo>
                  <a:lnTo>
                    <a:pt x="167" y="91"/>
                  </a:lnTo>
                  <a:lnTo>
                    <a:pt x="163" y="93"/>
                  </a:lnTo>
                  <a:lnTo>
                    <a:pt x="159" y="99"/>
                  </a:lnTo>
                  <a:lnTo>
                    <a:pt x="154" y="102"/>
                  </a:lnTo>
                  <a:lnTo>
                    <a:pt x="148" y="108"/>
                  </a:lnTo>
                  <a:lnTo>
                    <a:pt x="142" y="114"/>
                  </a:lnTo>
                  <a:lnTo>
                    <a:pt x="137" y="118"/>
                  </a:lnTo>
                  <a:lnTo>
                    <a:pt x="131" y="123"/>
                  </a:lnTo>
                  <a:lnTo>
                    <a:pt x="125" y="131"/>
                  </a:lnTo>
                  <a:lnTo>
                    <a:pt x="121" y="133"/>
                  </a:lnTo>
                  <a:lnTo>
                    <a:pt x="118" y="137"/>
                  </a:lnTo>
                  <a:lnTo>
                    <a:pt x="114" y="140"/>
                  </a:lnTo>
                  <a:lnTo>
                    <a:pt x="112" y="144"/>
                  </a:lnTo>
                  <a:lnTo>
                    <a:pt x="108" y="146"/>
                  </a:lnTo>
                  <a:lnTo>
                    <a:pt x="104" y="150"/>
                  </a:lnTo>
                  <a:lnTo>
                    <a:pt x="100" y="152"/>
                  </a:lnTo>
                  <a:lnTo>
                    <a:pt x="97" y="156"/>
                  </a:lnTo>
                  <a:lnTo>
                    <a:pt x="93" y="159"/>
                  </a:lnTo>
                  <a:lnTo>
                    <a:pt x="91" y="161"/>
                  </a:lnTo>
                  <a:lnTo>
                    <a:pt x="87" y="165"/>
                  </a:lnTo>
                  <a:lnTo>
                    <a:pt x="83" y="169"/>
                  </a:lnTo>
                  <a:lnTo>
                    <a:pt x="80" y="173"/>
                  </a:lnTo>
                  <a:lnTo>
                    <a:pt x="76" y="177"/>
                  </a:lnTo>
                  <a:lnTo>
                    <a:pt x="72" y="180"/>
                  </a:lnTo>
                  <a:lnTo>
                    <a:pt x="70" y="184"/>
                  </a:lnTo>
                  <a:lnTo>
                    <a:pt x="66" y="186"/>
                  </a:lnTo>
                  <a:lnTo>
                    <a:pt x="62" y="190"/>
                  </a:lnTo>
                  <a:lnTo>
                    <a:pt x="59" y="194"/>
                  </a:lnTo>
                  <a:lnTo>
                    <a:pt x="57" y="197"/>
                  </a:lnTo>
                  <a:lnTo>
                    <a:pt x="53" y="199"/>
                  </a:lnTo>
                  <a:lnTo>
                    <a:pt x="49" y="203"/>
                  </a:lnTo>
                  <a:lnTo>
                    <a:pt x="45" y="207"/>
                  </a:lnTo>
                  <a:lnTo>
                    <a:pt x="43" y="209"/>
                  </a:lnTo>
                  <a:lnTo>
                    <a:pt x="38" y="215"/>
                  </a:lnTo>
                  <a:lnTo>
                    <a:pt x="32" y="222"/>
                  </a:lnTo>
                  <a:lnTo>
                    <a:pt x="26" y="228"/>
                  </a:lnTo>
                  <a:lnTo>
                    <a:pt x="23" y="232"/>
                  </a:lnTo>
                  <a:lnTo>
                    <a:pt x="19" y="237"/>
                  </a:lnTo>
                  <a:lnTo>
                    <a:pt x="15" y="243"/>
                  </a:lnTo>
                  <a:lnTo>
                    <a:pt x="11" y="247"/>
                  </a:lnTo>
                  <a:lnTo>
                    <a:pt x="7" y="251"/>
                  </a:lnTo>
                  <a:lnTo>
                    <a:pt x="5" y="253"/>
                  </a:lnTo>
                  <a:lnTo>
                    <a:pt x="4" y="256"/>
                  </a:lnTo>
                  <a:lnTo>
                    <a:pt x="0" y="262"/>
                  </a:lnTo>
                  <a:lnTo>
                    <a:pt x="0" y="266"/>
                  </a:lnTo>
                  <a:lnTo>
                    <a:pt x="0" y="268"/>
                  </a:lnTo>
                  <a:lnTo>
                    <a:pt x="2" y="270"/>
                  </a:lnTo>
                  <a:lnTo>
                    <a:pt x="4" y="270"/>
                  </a:lnTo>
                  <a:lnTo>
                    <a:pt x="9" y="272"/>
                  </a:lnTo>
                  <a:lnTo>
                    <a:pt x="13" y="270"/>
                  </a:lnTo>
                  <a:lnTo>
                    <a:pt x="19" y="268"/>
                  </a:lnTo>
                  <a:lnTo>
                    <a:pt x="23" y="266"/>
                  </a:lnTo>
                  <a:lnTo>
                    <a:pt x="24" y="264"/>
                  </a:lnTo>
                  <a:lnTo>
                    <a:pt x="28" y="262"/>
                  </a:lnTo>
                  <a:lnTo>
                    <a:pt x="32" y="262"/>
                  </a:lnTo>
                  <a:lnTo>
                    <a:pt x="36" y="258"/>
                  </a:lnTo>
                  <a:lnTo>
                    <a:pt x="40" y="256"/>
                  </a:lnTo>
                  <a:lnTo>
                    <a:pt x="43" y="254"/>
                  </a:lnTo>
                  <a:lnTo>
                    <a:pt x="47" y="253"/>
                  </a:lnTo>
                  <a:lnTo>
                    <a:pt x="51" y="251"/>
                  </a:lnTo>
                  <a:lnTo>
                    <a:pt x="55" y="249"/>
                  </a:lnTo>
                  <a:lnTo>
                    <a:pt x="59" y="245"/>
                  </a:lnTo>
                  <a:lnTo>
                    <a:pt x="62" y="243"/>
                  </a:lnTo>
                  <a:lnTo>
                    <a:pt x="66" y="241"/>
                  </a:lnTo>
                  <a:lnTo>
                    <a:pt x="70" y="237"/>
                  </a:lnTo>
                  <a:lnTo>
                    <a:pt x="74" y="234"/>
                  </a:lnTo>
                  <a:lnTo>
                    <a:pt x="78" y="232"/>
                  </a:lnTo>
                  <a:lnTo>
                    <a:pt x="81" y="228"/>
                  </a:lnTo>
                  <a:lnTo>
                    <a:pt x="85" y="226"/>
                  </a:lnTo>
                  <a:lnTo>
                    <a:pt x="89" y="224"/>
                  </a:lnTo>
                  <a:lnTo>
                    <a:pt x="93" y="220"/>
                  </a:lnTo>
                  <a:lnTo>
                    <a:pt x="97" y="218"/>
                  </a:lnTo>
                  <a:lnTo>
                    <a:pt x="100" y="216"/>
                  </a:lnTo>
                  <a:lnTo>
                    <a:pt x="104" y="213"/>
                  </a:lnTo>
                  <a:lnTo>
                    <a:pt x="108" y="211"/>
                  </a:lnTo>
                  <a:lnTo>
                    <a:pt x="110" y="207"/>
                  </a:lnTo>
                  <a:lnTo>
                    <a:pt x="114" y="205"/>
                  </a:lnTo>
                  <a:lnTo>
                    <a:pt x="118" y="203"/>
                  </a:lnTo>
                  <a:lnTo>
                    <a:pt x="121" y="201"/>
                  </a:lnTo>
                  <a:lnTo>
                    <a:pt x="125" y="197"/>
                  </a:lnTo>
                  <a:lnTo>
                    <a:pt x="133" y="194"/>
                  </a:lnTo>
                  <a:lnTo>
                    <a:pt x="137" y="190"/>
                  </a:lnTo>
                  <a:lnTo>
                    <a:pt x="142" y="186"/>
                  </a:lnTo>
                  <a:lnTo>
                    <a:pt x="144" y="184"/>
                  </a:lnTo>
                  <a:lnTo>
                    <a:pt x="148" y="184"/>
                  </a:lnTo>
                  <a:lnTo>
                    <a:pt x="152" y="182"/>
                  </a:lnTo>
                  <a:lnTo>
                    <a:pt x="154" y="184"/>
                  </a:lnTo>
                  <a:lnTo>
                    <a:pt x="156" y="186"/>
                  </a:lnTo>
                  <a:lnTo>
                    <a:pt x="156" y="192"/>
                  </a:lnTo>
                  <a:lnTo>
                    <a:pt x="154" y="194"/>
                  </a:lnTo>
                  <a:lnTo>
                    <a:pt x="154" y="197"/>
                  </a:lnTo>
                  <a:lnTo>
                    <a:pt x="152" y="201"/>
                  </a:lnTo>
                  <a:lnTo>
                    <a:pt x="150" y="207"/>
                  </a:lnTo>
                  <a:lnTo>
                    <a:pt x="148" y="211"/>
                  </a:lnTo>
                  <a:lnTo>
                    <a:pt x="148" y="215"/>
                  </a:lnTo>
                  <a:lnTo>
                    <a:pt x="146" y="218"/>
                  </a:lnTo>
                  <a:lnTo>
                    <a:pt x="146" y="222"/>
                  </a:lnTo>
                  <a:lnTo>
                    <a:pt x="146" y="226"/>
                  </a:lnTo>
                  <a:lnTo>
                    <a:pt x="148" y="228"/>
                  </a:lnTo>
                  <a:lnTo>
                    <a:pt x="152" y="226"/>
                  </a:lnTo>
                  <a:lnTo>
                    <a:pt x="157" y="222"/>
                  </a:lnTo>
                  <a:lnTo>
                    <a:pt x="161" y="218"/>
                  </a:lnTo>
                  <a:lnTo>
                    <a:pt x="167" y="215"/>
                  </a:lnTo>
                  <a:lnTo>
                    <a:pt x="169" y="211"/>
                  </a:lnTo>
                  <a:lnTo>
                    <a:pt x="175" y="207"/>
                  </a:lnTo>
                  <a:lnTo>
                    <a:pt x="178" y="205"/>
                  </a:lnTo>
                  <a:lnTo>
                    <a:pt x="182" y="201"/>
                  </a:lnTo>
                  <a:lnTo>
                    <a:pt x="186" y="197"/>
                  </a:lnTo>
                  <a:lnTo>
                    <a:pt x="190" y="194"/>
                  </a:lnTo>
                  <a:lnTo>
                    <a:pt x="195" y="192"/>
                  </a:lnTo>
                  <a:lnTo>
                    <a:pt x="199" y="192"/>
                  </a:lnTo>
                  <a:lnTo>
                    <a:pt x="199" y="194"/>
                  </a:lnTo>
                  <a:lnTo>
                    <a:pt x="201" y="196"/>
                  </a:lnTo>
                  <a:lnTo>
                    <a:pt x="201" y="197"/>
                  </a:lnTo>
                  <a:lnTo>
                    <a:pt x="201" y="203"/>
                  </a:lnTo>
                  <a:lnTo>
                    <a:pt x="201" y="207"/>
                  </a:lnTo>
                  <a:lnTo>
                    <a:pt x="201" y="211"/>
                  </a:lnTo>
                  <a:lnTo>
                    <a:pt x="201" y="216"/>
                  </a:lnTo>
                  <a:lnTo>
                    <a:pt x="201" y="222"/>
                  </a:lnTo>
                  <a:lnTo>
                    <a:pt x="199" y="226"/>
                  </a:lnTo>
                  <a:lnTo>
                    <a:pt x="199" y="230"/>
                  </a:lnTo>
                  <a:lnTo>
                    <a:pt x="199" y="234"/>
                  </a:lnTo>
                  <a:lnTo>
                    <a:pt x="201" y="237"/>
                  </a:lnTo>
                  <a:lnTo>
                    <a:pt x="201" y="241"/>
                  </a:lnTo>
                  <a:lnTo>
                    <a:pt x="203" y="241"/>
                  </a:lnTo>
                  <a:lnTo>
                    <a:pt x="207" y="243"/>
                  </a:lnTo>
                  <a:lnTo>
                    <a:pt x="211" y="243"/>
                  </a:lnTo>
                  <a:lnTo>
                    <a:pt x="214" y="241"/>
                  </a:lnTo>
                  <a:lnTo>
                    <a:pt x="220" y="239"/>
                  </a:lnTo>
                  <a:lnTo>
                    <a:pt x="224" y="235"/>
                  </a:lnTo>
                  <a:lnTo>
                    <a:pt x="232" y="232"/>
                  </a:lnTo>
                  <a:lnTo>
                    <a:pt x="235" y="228"/>
                  </a:lnTo>
                  <a:lnTo>
                    <a:pt x="237" y="224"/>
                  </a:lnTo>
                  <a:lnTo>
                    <a:pt x="241" y="222"/>
                  </a:lnTo>
                  <a:lnTo>
                    <a:pt x="245" y="218"/>
                  </a:lnTo>
                  <a:lnTo>
                    <a:pt x="249" y="215"/>
                  </a:lnTo>
                  <a:lnTo>
                    <a:pt x="254" y="211"/>
                  </a:lnTo>
                  <a:lnTo>
                    <a:pt x="258" y="207"/>
                  </a:lnTo>
                  <a:lnTo>
                    <a:pt x="262" y="205"/>
                  </a:lnTo>
                  <a:lnTo>
                    <a:pt x="266" y="201"/>
                  </a:lnTo>
                  <a:lnTo>
                    <a:pt x="270" y="197"/>
                  </a:lnTo>
                  <a:lnTo>
                    <a:pt x="273" y="194"/>
                  </a:lnTo>
                  <a:lnTo>
                    <a:pt x="277" y="190"/>
                  </a:lnTo>
                  <a:lnTo>
                    <a:pt x="281" y="184"/>
                  </a:lnTo>
                  <a:lnTo>
                    <a:pt x="287" y="180"/>
                  </a:lnTo>
                  <a:lnTo>
                    <a:pt x="290" y="177"/>
                  </a:lnTo>
                  <a:lnTo>
                    <a:pt x="294" y="173"/>
                  </a:lnTo>
                  <a:lnTo>
                    <a:pt x="298" y="169"/>
                  </a:lnTo>
                  <a:lnTo>
                    <a:pt x="302" y="165"/>
                  </a:lnTo>
                  <a:lnTo>
                    <a:pt x="306" y="161"/>
                  </a:lnTo>
                  <a:lnTo>
                    <a:pt x="309" y="159"/>
                  </a:lnTo>
                  <a:lnTo>
                    <a:pt x="313" y="156"/>
                  </a:lnTo>
                  <a:lnTo>
                    <a:pt x="317" y="152"/>
                  </a:lnTo>
                  <a:lnTo>
                    <a:pt x="321" y="148"/>
                  </a:lnTo>
                  <a:lnTo>
                    <a:pt x="325" y="146"/>
                  </a:lnTo>
                  <a:lnTo>
                    <a:pt x="330" y="140"/>
                  </a:lnTo>
                  <a:lnTo>
                    <a:pt x="336" y="135"/>
                  </a:lnTo>
                  <a:lnTo>
                    <a:pt x="342" y="131"/>
                  </a:lnTo>
                  <a:lnTo>
                    <a:pt x="347" y="127"/>
                  </a:lnTo>
                  <a:lnTo>
                    <a:pt x="351" y="123"/>
                  </a:lnTo>
                  <a:lnTo>
                    <a:pt x="355" y="121"/>
                  </a:lnTo>
                  <a:lnTo>
                    <a:pt x="359" y="120"/>
                  </a:lnTo>
                  <a:lnTo>
                    <a:pt x="363" y="120"/>
                  </a:lnTo>
                  <a:lnTo>
                    <a:pt x="366" y="118"/>
                  </a:lnTo>
                  <a:lnTo>
                    <a:pt x="370" y="118"/>
                  </a:lnTo>
                  <a:lnTo>
                    <a:pt x="372" y="121"/>
                  </a:lnTo>
                  <a:lnTo>
                    <a:pt x="372" y="127"/>
                  </a:lnTo>
                  <a:lnTo>
                    <a:pt x="372" y="131"/>
                  </a:lnTo>
                  <a:lnTo>
                    <a:pt x="372" y="137"/>
                  </a:lnTo>
                  <a:lnTo>
                    <a:pt x="372" y="140"/>
                  </a:lnTo>
                  <a:lnTo>
                    <a:pt x="372" y="144"/>
                  </a:lnTo>
                  <a:lnTo>
                    <a:pt x="370" y="148"/>
                  </a:lnTo>
                  <a:lnTo>
                    <a:pt x="370" y="152"/>
                  </a:lnTo>
                  <a:lnTo>
                    <a:pt x="370" y="156"/>
                  </a:lnTo>
                  <a:lnTo>
                    <a:pt x="370" y="159"/>
                  </a:lnTo>
                  <a:lnTo>
                    <a:pt x="370" y="161"/>
                  </a:lnTo>
                  <a:lnTo>
                    <a:pt x="370" y="165"/>
                  </a:lnTo>
                  <a:lnTo>
                    <a:pt x="372" y="169"/>
                  </a:lnTo>
                  <a:lnTo>
                    <a:pt x="376" y="173"/>
                  </a:lnTo>
                  <a:lnTo>
                    <a:pt x="378" y="171"/>
                  </a:lnTo>
                  <a:lnTo>
                    <a:pt x="380" y="171"/>
                  </a:lnTo>
                  <a:lnTo>
                    <a:pt x="384" y="169"/>
                  </a:lnTo>
                  <a:lnTo>
                    <a:pt x="387" y="167"/>
                  </a:lnTo>
                  <a:lnTo>
                    <a:pt x="391" y="165"/>
                  </a:lnTo>
                  <a:lnTo>
                    <a:pt x="395" y="161"/>
                  </a:lnTo>
                  <a:lnTo>
                    <a:pt x="399" y="159"/>
                  </a:lnTo>
                  <a:lnTo>
                    <a:pt x="404" y="158"/>
                  </a:lnTo>
                  <a:lnTo>
                    <a:pt x="410" y="152"/>
                  </a:lnTo>
                  <a:lnTo>
                    <a:pt x="416" y="148"/>
                  </a:lnTo>
                  <a:lnTo>
                    <a:pt x="422" y="144"/>
                  </a:lnTo>
                  <a:lnTo>
                    <a:pt x="427" y="140"/>
                  </a:lnTo>
                  <a:lnTo>
                    <a:pt x="433" y="135"/>
                  </a:lnTo>
                  <a:lnTo>
                    <a:pt x="439" y="131"/>
                  </a:lnTo>
                  <a:lnTo>
                    <a:pt x="442" y="127"/>
                  </a:lnTo>
                  <a:lnTo>
                    <a:pt x="444" y="125"/>
                  </a:lnTo>
                  <a:lnTo>
                    <a:pt x="448" y="123"/>
                  </a:lnTo>
                  <a:lnTo>
                    <a:pt x="452" y="120"/>
                  </a:lnTo>
                  <a:lnTo>
                    <a:pt x="458" y="114"/>
                  </a:lnTo>
                  <a:lnTo>
                    <a:pt x="465" y="110"/>
                  </a:lnTo>
                  <a:lnTo>
                    <a:pt x="471" y="104"/>
                  </a:lnTo>
                  <a:lnTo>
                    <a:pt x="477" y="101"/>
                  </a:lnTo>
                  <a:lnTo>
                    <a:pt x="484" y="95"/>
                  </a:lnTo>
                  <a:lnTo>
                    <a:pt x="490" y="91"/>
                  </a:lnTo>
                  <a:lnTo>
                    <a:pt x="496" y="87"/>
                  </a:lnTo>
                  <a:lnTo>
                    <a:pt x="501" y="83"/>
                  </a:lnTo>
                  <a:lnTo>
                    <a:pt x="507" y="80"/>
                  </a:lnTo>
                  <a:lnTo>
                    <a:pt x="513" y="78"/>
                  </a:lnTo>
                  <a:lnTo>
                    <a:pt x="517" y="76"/>
                  </a:lnTo>
                  <a:lnTo>
                    <a:pt x="522" y="76"/>
                  </a:lnTo>
                  <a:lnTo>
                    <a:pt x="526" y="74"/>
                  </a:lnTo>
                  <a:lnTo>
                    <a:pt x="530" y="76"/>
                  </a:lnTo>
                  <a:lnTo>
                    <a:pt x="532" y="78"/>
                  </a:lnTo>
                  <a:lnTo>
                    <a:pt x="536" y="80"/>
                  </a:lnTo>
                  <a:lnTo>
                    <a:pt x="536" y="83"/>
                  </a:lnTo>
                  <a:lnTo>
                    <a:pt x="537" y="87"/>
                  </a:lnTo>
                  <a:lnTo>
                    <a:pt x="537" y="93"/>
                  </a:lnTo>
                  <a:lnTo>
                    <a:pt x="539" y="99"/>
                  </a:lnTo>
                  <a:lnTo>
                    <a:pt x="539" y="104"/>
                  </a:lnTo>
                  <a:lnTo>
                    <a:pt x="539" y="110"/>
                  </a:lnTo>
                  <a:lnTo>
                    <a:pt x="539" y="114"/>
                  </a:lnTo>
                  <a:lnTo>
                    <a:pt x="539" y="118"/>
                  </a:lnTo>
                  <a:lnTo>
                    <a:pt x="539" y="120"/>
                  </a:lnTo>
                  <a:lnTo>
                    <a:pt x="539" y="123"/>
                  </a:lnTo>
                  <a:lnTo>
                    <a:pt x="537" y="129"/>
                  </a:lnTo>
                  <a:lnTo>
                    <a:pt x="537" y="137"/>
                  </a:lnTo>
                  <a:lnTo>
                    <a:pt x="537" y="142"/>
                  </a:lnTo>
                  <a:lnTo>
                    <a:pt x="537" y="148"/>
                  </a:lnTo>
                  <a:lnTo>
                    <a:pt x="537" y="154"/>
                  </a:lnTo>
                  <a:lnTo>
                    <a:pt x="537" y="158"/>
                  </a:lnTo>
                  <a:lnTo>
                    <a:pt x="539" y="159"/>
                  </a:lnTo>
                  <a:lnTo>
                    <a:pt x="539" y="163"/>
                  </a:lnTo>
                  <a:lnTo>
                    <a:pt x="541" y="163"/>
                  </a:lnTo>
                  <a:lnTo>
                    <a:pt x="543" y="163"/>
                  </a:lnTo>
                  <a:lnTo>
                    <a:pt x="547" y="161"/>
                  </a:lnTo>
                  <a:lnTo>
                    <a:pt x="551" y="159"/>
                  </a:lnTo>
                  <a:lnTo>
                    <a:pt x="555" y="158"/>
                  </a:lnTo>
                  <a:lnTo>
                    <a:pt x="558" y="154"/>
                  </a:lnTo>
                  <a:lnTo>
                    <a:pt x="562" y="148"/>
                  </a:lnTo>
                  <a:lnTo>
                    <a:pt x="568" y="144"/>
                  </a:lnTo>
                  <a:lnTo>
                    <a:pt x="572" y="139"/>
                  </a:lnTo>
                  <a:lnTo>
                    <a:pt x="575" y="135"/>
                  </a:lnTo>
                  <a:lnTo>
                    <a:pt x="581" y="129"/>
                  </a:lnTo>
                  <a:lnTo>
                    <a:pt x="587" y="123"/>
                  </a:lnTo>
                  <a:lnTo>
                    <a:pt x="593" y="118"/>
                  </a:lnTo>
                  <a:lnTo>
                    <a:pt x="596" y="112"/>
                  </a:lnTo>
                  <a:lnTo>
                    <a:pt x="602" y="106"/>
                  </a:lnTo>
                  <a:lnTo>
                    <a:pt x="608" y="104"/>
                  </a:lnTo>
                  <a:lnTo>
                    <a:pt x="613" y="99"/>
                  </a:lnTo>
                  <a:lnTo>
                    <a:pt x="617" y="95"/>
                  </a:lnTo>
                  <a:lnTo>
                    <a:pt x="621" y="93"/>
                  </a:lnTo>
                  <a:lnTo>
                    <a:pt x="627" y="91"/>
                  </a:lnTo>
                  <a:lnTo>
                    <a:pt x="631" y="87"/>
                  </a:lnTo>
                  <a:lnTo>
                    <a:pt x="634" y="87"/>
                  </a:lnTo>
                  <a:lnTo>
                    <a:pt x="638" y="85"/>
                  </a:lnTo>
                  <a:lnTo>
                    <a:pt x="642" y="85"/>
                  </a:lnTo>
                  <a:lnTo>
                    <a:pt x="646" y="85"/>
                  </a:lnTo>
                  <a:lnTo>
                    <a:pt x="650" y="87"/>
                  </a:lnTo>
                  <a:lnTo>
                    <a:pt x="651" y="87"/>
                  </a:lnTo>
                  <a:lnTo>
                    <a:pt x="655" y="91"/>
                  </a:lnTo>
                  <a:lnTo>
                    <a:pt x="657" y="93"/>
                  </a:lnTo>
                  <a:lnTo>
                    <a:pt x="659" y="95"/>
                  </a:lnTo>
                  <a:lnTo>
                    <a:pt x="661" y="99"/>
                  </a:lnTo>
                  <a:lnTo>
                    <a:pt x="663" y="104"/>
                  </a:lnTo>
                  <a:lnTo>
                    <a:pt x="663" y="106"/>
                  </a:lnTo>
                  <a:lnTo>
                    <a:pt x="663" y="112"/>
                  </a:lnTo>
                  <a:lnTo>
                    <a:pt x="663" y="118"/>
                  </a:lnTo>
                  <a:lnTo>
                    <a:pt x="663" y="123"/>
                  </a:lnTo>
                  <a:lnTo>
                    <a:pt x="663" y="129"/>
                  </a:lnTo>
                  <a:lnTo>
                    <a:pt x="661" y="135"/>
                  </a:lnTo>
                  <a:lnTo>
                    <a:pt x="661" y="140"/>
                  </a:lnTo>
                  <a:lnTo>
                    <a:pt x="661" y="146"/>
                  </a:lnTo>
                  <a:lnTo>
                    <a:pt x="661" y="150"/>
                  </a:lnTo>
                  <a:lnTo>
                    <a:pt x="661" y="156"/>
                  </a:lnTo>
                  <a:lnTo>
                    <a:pt x="661" y="159"/>
                  </a:lnTo>
                  <a:lnTo>
                    <a:pt x="663" y="165"/>
                  </a:lnTo>
                  <a:lnTo>
                    <a:pt x="663" y="169"/>
                  </a:lnTo>
                  <a:lnTo>
                    <a:pt x="665" y="171"/>
                  </a:lnTo>
                  <a:lnTo>
                    <a:pt x="667" y="173"/>
                  </a:lnTo>
                  <a:lnTo>
                    <a:pt x="669" y="175"/>
                  </a:lnTo>
                  <a:lnTo>
                    <a:pt x="670" y="175"/>
                  </a:lnTo>
                  <a:lnTo>
                    <a:pt x="674" y="173"/>
                  </a:lnTo>
                  <a:lnTo>
                    <a:pt x="676" y="171"/>
                  </a:lnTo>
                  <a:lnTo>
                    <a:pt x="680" y="169"/>
                  </a:lnTo>
                  <a:lnTo>
                    <a:pt x="684" y="165"/>
                  </a:lnTo>
                  <a:lnTo>
                    <a:pt x="688" y="163"/>
                  </a:lnTo>
                  <a:lnTo>
                    <a:pt x="693" y="159"/>
                  </a:lnTo>
                  <a:lnTo>
                    <a:pt x="699" y="156"/>
                  </a:lnTo>
                  <a:lnTo>
                    <a:pt x="705" y="150"/>
                  </a:lnTo>
                  <a:lnTo>
                    <a:pt x="710" y="144"/>
                  </a:lnTo>
                  <a:lnTo>
                    <a:pt x="714" y="142"/>
                  </a:lnTo>
                  <a:lnTo>
                    <a:pt x="716" y="139"/>
                  </a:lnTo>
                  <a:lnTo>
                    <a:pt x="720" y="137"/>
                  </a:lnTo>
                  <a:lnTo>
                    <a:pt x="724" y="135"/>
                  </a:lnTo>
                  <a:lnTo>
                    <a:pt x="727" y="131"/>
                  </a:lnTo>
                  <a:lnTo>
                    <a:pt x="731" y="129"/>
                  </a:lnTo>
                  <a:lnTo>
                    <a:pt x="735" y="127"/>
                  </a:lnTo>
                  <a:lnTo>
                    <a:pt x="737" y="125"/>
                  </a:lnTo>
                  <a:lnTo>
                    <a:pt x="741" y="121"/>
                  </a:lnTo>
                  <a:lnTo>
                    <a:pt x="746" y="120"/>
                  </a:lnTo>
                  <a:lnTo>
                    <a:pt x="750" y="118"/>
                  </a:lnTo>
                  <a:lnTo>
                    <a:pt x="754" y="114"/>
                  </a:lnTo>
                  <a:lnTo>
                    <a:pt x="758" y="112"/>
                  </a:lnTo>
                  <a:lnTo>
                    <a:pt x="762" y="110"/>
                  </a:lnTo>
                  <a:lnTo>
                    <a:pt x="765" y="106"/>
                  </a:lnTo>
                  <a:lnTo>
                    <a:pt x="769" y="104"/>
                  </a:lnTo>
                  <a:lnTo>
                    <a:pt x="773" y="102"/>
                  </a:lnTo>
                  <a:lnTo>
                    <a:pt x="777" y="101"/>
                  </a:lnTo>
                  <a:lnTo>
                    <a:pt x="781" y="99"/>
                  </a:lnTo>
                  <a:lnTo>
                    <a:pt x="784" y="97"/>
                  </a:lnTo>
                  <a:lnTo>
                    <a:pt x="788" y="95"/>
                  </a:lnTo>
                  <a:lnTo>
                    <a:pt x="792" y="93"/>
                  </a:lnTo>
                  <a:lnTo>
                    <a:pt x="798" y="91"/>
                  </a:lnTo>
                  <a:lnTo>
                    <a:pt x="802" y="89"/>
                  </a:lnTo>
                  <a:lnTo>
                    <a:pt x="805" y="87"/>
                  </a:lnTo>
                  <a:lnTo>
                    <a:pt x="809" y="87"/>
                  </a:lnTo>
                  <a:lnTo>
                    <a:pt x="813" y="85"/>
                  </a:lnTo>
                  <a:lnTo>
                    <a:pt x="817" y="85"/>
                  </a:lnTo>
                  <a:lnTo>
                    <a:pt x="821" y="83"/>
                  </a:lnTo>
                  <a:lnTo>
                    <a:pt x="826" y="82"/>
                  </a:lnTo>
                  <a:lnTo>
                    <a:pt x="828" y="82"/>
                  </a:lnTo>
                  <a:lnTo>
                    <a:pt x="834" y="82"/>
                  </a:lnTo>
                  <a:lnTo>
                    <a:pt x="838" y="80"/>
                  </a:lnTo>
                  <a:lnTo>
                    <a:pt x="840" y="80"/>
                  </a:lnTo>
                  <a:lnTo>
                    <a:pt x="843" y="80"/>
                  </a:lnTo>
                  <a:lnTo>
                    <a:pt x="847" y="80"/>
                  </a:lnTo>
                  <a:lnTo>
                    <a:pt x="851" y="80"/>
                  </a:lnTo>
                  <a:lnTo>
                    <a:pt x="855" y="80"/>
                  </a:lnTo>
                  <a:lnTo>
                    <a:pt x="859" y="80"/>
                  </a:lnTo>
                  <a:lnTo>
                    <a:pt x="860" y="80"/>
                  </a:lnTo>
                  <a:lnTo>
                    <a:pt x="868" y="82"/>
                  </a:lnTo>
                  <a:lnTo>
                    <a:pt x="874" y="83"/>
                  </a:lnTo>
                  <a:lnTo>
                    <a:pt x="878" y="85"/>
                  </a:lnTo>
                  <a:lnTo>
                    <a:pt x="883" y="89"/>
                  </a:lnTo>
                  <a:lnTo>
                    <a:pt x="887" y="93"/>
                  </a:lnTo>
                  <a:lnTo>
                    <a:pt x="891" y="97"/>
                  </a:lnTo>
                  <a:lnTo>
                    <a:pt x="893" y="102"/>
                  </a:lnTo>
                  <a:lnTo>
                    <a:pt x="897" y="106"/>
                  </a:lnTo>
                  <a:lnTo>
                    <a:pt x="900" y="110"/>
                  </a:lnTo>
                  <a:lnTo>
                    <a:pt x="904" y="116"/>
                  </a:lnTo>
                  <a:lnTo>
                    <a:pt x="906" y="120"/>
                  </a:lnTo>
                  <a:lnTo>
                    <a:pt x="910" y="123"/>
                  </a:lnTo>
                  <a:lnTo>
                    <a:pt x="912" y="127"/>
                  </a:lnTo>
                  <a:lnTo>
                    <a:pt x="916" y="129"/>
                  </a:lnTo>
                  <a:lnTo>
                    <a:pt x="917" y="131"/>
                  </a:lnTo>
                  <a:lnTo>
                    <a:pt x="921" y="133"/>
                  </a:lnTo>
                  <a:lnTo>
                    <a:pt x="925" y="135"/>
                  </a:lnTo>
                  <a:lnTo>
                    <a:pt x="931" y="135"/>
                  </a:lnTo>
                  <a:lnTo>
                    <a:pt x="935" y="133"/>
                  </a:lnTo>
                  <a:lnTo>
                    <a:pt x="938" y="133"/>
                  </a:lnTo>
                  <a:lnTo>
                    <a:pt x="944" y="129"/>
                  </a:lnTo>
                  <a:lnTo>
                    <a:pt x="950" y="127"/>
                  </a:lnTo>
                  <a:lnTo>
                    <a:pt x="955" y="123"/>
                  </a:lnTo>
                  <a:lnTo>
                    <a:pt x="961" y="120"/>
                  </a:lnTo>
                  <a:lnTo>
                    <a:pt x="967" y="114"/>
                  </a:lnTo>
                  <a:lnTo>
                    <a:pt x="974" y="110"/>
                  </a:lnTo>
                  <a:lnTo>
                    <a:pt x="980" y="106"/>
                  </a:lnTo>
                  <a:lnTo>
                    <a:pt x="986" y="101"/>
                  </a:lnTo>
                  <a:lnTo>
                    <a:pt x="990" y="99"/>
                  </a:lnTo>
                  <a:lnTo>
                    <a:pt x="993" y="97"/>
                  </a:lnTo>
                  <a:lnTo>
                    <a:pt x="997" y="95"/>
                  </a:lnTo>
                  <a:lnTo>
                    <a:pt x="1001" y="93"/>
                  </a:lnTo>
                  <a:lnTo>
                    <a:pt x="1003" y="91"/>
                  </a:lnTo>
                  <a:lnTo>
                    <a:pt x="1007" y="89"/>
                  </a:lnTo>
                  <a:lnTo>
                    <a:pt x="1011" y="87"/>
                  </a:lnTo>
                  <a:lnTo>
                    <a:pt x="1012" y="87"/>
                  </a:lnTo>
                  <a:lnTo>
                    <a:pt x="1016" y="85"/>
                  </a:lnTo>
                  <a:lnTo>
                    <a:pt x="1020" y="85"/>
                  </a:lnTo>
                  <a:lnTo>
                    <a:pt x="1024" y="83"/>
                  </a:lnTo>
                  <a:lnTo>
                    <a:pt x="1028" y="83"/>
                  </a:lnTo>
                  <a:lnTo>
                    <a:pt x="1033" y="82"/>
                  </a:lnTo>
                  <a:lnTo>
                    <a:pt x="1037" y="82"/>
                  </a:lnTo>
                  <a:lnTo>
                    <a:pt x="1043" y="83"/>
                  </a:lnTo>
                  <a:lnTo>
                    <a:pt x="1049" y="85"/>
                  </a:lnTo>
                  <a:lnTo>
                    <a:pt x="1054" y="87"/>
                  </a:lnTo>
                  <a:lnTo>
                    <a:pt x="1060" y="89"/>
                  </a:lnTo>
                  <a:lnTo>
                    <a:pt x="1066" y="93"/>
                  </a:lnTo>
                  <a:lnTo>
                    <a:pt x="1069" y="97"/>
                  </a:lnTo>
                  <a:lnTo>
                    <a:pt x="1075" y="101"/>
                  </a:lnTo>
                  <a:lnTo>
                    <a:pt x="1079" y="106"/>
                  </a:lnTo>
                  <a:lnTo>
                    <a:pt x="1083" y="112"/>
                  </a:lnTo>
                  <a:lnTo>
                    <a:pt x="1088" y="118"/>
                  </a:lnTo>
                  <a:lnTo>
                    <a:pt x="1092" y="125"/>
                  </a:lnTo>
                  <a:lnTo>
                    <a:pt x="1096" y="131"/>
                  </a:lnTo>
                  <a:lnTo>
                    <a:pt x="1098" y="135"/>
                  </a:lnTo>
                  <a:lnTo>
                    <a:pt x="1100" y="139"/>
                  </a:lnTo>
                  <a:lnTo>
                    <a:pt x="1102" y="142"/>
                  </a:lnTo>
                  <a:lnTo>
                    <a:pt x="1104" y="146"/>
                  </a:lnTo>
                  <a:lnTo>
                    <a:pt x="1106" y="148"/>
                  </a:lnTo>
                  <a:lnTo>
                    <a:pt x="1107" y="152"/>
                  </a:lnTo>
                  <a:lnTo>
                    <a:pt x="1109" y="156"/>
                  </a:lnTo>
                  <a:lnTo>
                    <a:pt x="1109" y="159"/>
                  </a:lnTo>
                  <a:lnTo>
                    <a:pt x="1111" y="163"/>
                  </a:lnTo>
                  <a:lnTo>
                    <a:pt x="1113" y="167"/>
                  </a:lnTo>
                  <a:lnTo>
                    <a:pt x="1115" y="171"/>
                  </a:lnTo>
                  <a:lnTo>
                    <a:pt x="1117" y="175"/>
                  </a:lnTo>
                  <a:lnTo>
                    <a:pt x="1119" y="177"/>
                  </a:lnTo>
                  <a:lnTo>
                    <a:pt x="1119" y="180"/>
                  </a:lnTo>
                  <a:lnTo>
                    <a:pt x="1121" y="184"/>
                  </a:lnTo>
                  <a:lnTo>
                    <a:pt x="1123" y="188"/>
                  </a:lnTo>
                  <a:lnTo>
                    <a:pt x="1125" y="194"/>
                  </a:lnTo>
                  <a:lnTo>
                    <a:pt x="1128" y="199"/>
                  </a:lnTo>
                  <a:lnTo>
                    <a:pt x="1132" y="205"/>
                  </a:lnTo>
                  <a:lnTo>
                    <a:pt x="1134" y="209"/>
                  </a:lnTo>
                  <a:lnTo>
                    <a:pt x="1138" y="213"/>
                  </a:lnTo>
                  <a:lnTo>
                    <a:pt x="1142" y="218"/>
                  </a:lnTo>
                  <a:lnTo>
                    <a:pt x="1144" y="218"/>
                  </a:lnTo>
                  <a:lnTo>
                    <a:pt x="1147" y="220"/>
                  </a:lnTo>
                  <a:lnTo>
                    <a:pt x="1151" y="220"/>
                  </a:lnTo>
                  <a:lnTo>
                    <a:pt x="1155" y="220"/>
                  </a:lnTo>
                  <a:lnTo>
                    <a:pt x="1159" y="218"/>
                  </a:lnTo>
                  <a:lnTo>
                    <a:pt x="1163" y="215"/>
                  </a:lnTo>
                  <a:lnTo>
                    <a:pt x="1166" y="209"/>
                  </a:lnTo>
                  <a:lnTo>
                    <a:pt x="1170" y="205"/>
                  </a:lnTo>
                  <a:lnTo>
                    <a:pt x="1176" y="199"/>
                  </a:lnTo>
                  <a:lnTo>
                    <a:pt x="1180" y="194"/>
                  </a:lnTo>
                  <a:lnTo>
                    <a:pt x="1182" y="190"/>
                  </a:lnTo>
                  <a:lnTo>
                    <a:pt x="1183" y="186"/>
                  </a:lnTo>
                  <a:lnTo>
                    <a:pt x="1187" y="182"/>
                  </a:lnTo>
                  <a:lnTo>
                    <a:pt x="1189" y="178"/>
                  </a:lnTo>
                  <a:lnTo>
                    <a:pt x="1191" y="175"/>
                  </a:lnTo>
                  <a:lnTo>
                    <a:pt x="1193" y="171"/>
                  </a:lnTo>
                  <a:lnTo>
                    <a:pt x="1197" y="167"/>
                  </a:lnTo>
                  <a:lnTo>
                    <a:pt x="1199" y="163"/>
                  </a:lnTo>
                  <a:lnTo>
                    <a:pt x="1201" y="159"/>
                  </a:lnTo>
                  <a:lnTo>
                    <a:pt x="1202" y="156"/>
                  </a:lnTo>
                  <a:lnTo>
                    <a:pt x="1204" y="152"/>
                  </a:lnTo>
                  <a:lnTo>
                    <a:pt x="1208" y="148"/>
                  </a:lnTo>
                  <a:lnTo>
                    <a:pt x="1210" y="146"/>
                  </a:lnTo>
                  <a:lnTo>
                    <a:pt x="1212" y="142"/>
                  </a:lnTo>
                  <a:lnTo>
                    <a:pt x="1214" y="139"/>
                  </a:lnTo>
                  <a:lnTo>
                    <a:pt x="1216" y="135"/>
                  </a:lnTo>
                  <a:lnTo>
                    <a:pt x="1220" y="131"/>
                  </a:lnTo>
                  <a:lnTo>
                    <a:pt x="1221" y="129"/>
                  </a:lnTo>
                  <a:lnTo>
                    <a:pt x="1223" y="125"/>
                  </a:lnTo>
                  <a:lnTo>
                    <a:pt x="1225" y="123"/>
                  </a:lnTo>
                  <a:lnTo>
                    <a:pt x="1229" y="118"/>
                  </a:lnTo>
                  <a:lnTo>
                    <a:pt x="1233" y="114"/>
                  </a:lnTo>
                  <a:lnTo>
                    <a:pt x="1235" y="110"/>
                  </a:lnTo>
                  <a:lnTo>
                    <a:pt x="1239" y="106"/>
                  </a:lnTo>
                  <a:lnTo>
                    <a:pt x="1242" y="104"/>
                  </a:lnTo>
                  <a:lnTo>
                    <a:pt x="1246" y="102"/>
                  </a:lnTo>
                  <a:lnTo>
                    <a:pt x="1250" y="101"/>
                  </a:lnTo>
                  <a:lnTo>
                    <a:pt x="1254" y="99"/>
                  </a:lnTo>
                  <a:lnTo>
                    <a:pt x="1256" y="97"/>
                  </a:lnTo>
                  <a:lnTo>
                    <a:pt x="1259" y="97"/>
                  </a:lnTo>
                  <a:lnTo>
                    <a:pt x="1263" y="97"/>
                  </a:lnTo>
                  <a:lnTo>
                    <a:pt x="1267" y="97"/>
                  </a:lnTo>
                  <a:lnTo>
                    <a:pt x="1271" y="97"/>
                  </a:lnTo>
                  <a:lnTo>
                    <a:pt x="1275" y="99"/>
                  </a:lnTo>
                  <a:lnTo>
                    <a:pt x="1278" y="99"/>
                  </a:lnTo>
                  <a:lnTo>
                    <a:pt x="1282" y="101"/>
                  </a:lnTo>
                  <a:lnTo>
                    <a:pt x="1286" y="101"/>
                  </a:lnTo>
                  <a:lnTo>
                    <a:pt x="1292" y="102"/>
                  </a:lnTo>
                  <a:lnTo>
                    <a:pt x="1297" y="104"/>
                  </a:lnTo>
                  <a:lnTo>
                    <a:pt x="1301" y="104"/>
                  </a:lnTo>
                  <a:lnTo>
                    <a:pt x="1307" y="106"/>
                  </a:lnTo>
                  <a:lnTo>
                    <a:pt x="1313" y="108"/>
                  </a:lnTo>
                  <a:lnTo>
                    <a:pt x="1318" y="110"/>
                  </a:lnTo>
                  <a:lnTo>
                    <a:pt x="1324" y="112"/>
                  </a:lnTo>
                  <a:lnTo>
                    <a:pt x="1330" y="114"/>
                  </a:lnTo>
                  <a:lnTo>
                    <a:pt x="1335" y="118"/>
                  </a:lnTo>
                  <a:lnTo>
                    <a:pt x="1341" y="120"/>
                  </a:lnTo>
                  <a:lnTo>
                    <a:pt x="1345" y="123"/>
                  </a:lnTo>
                  <a:lnTo>
                    <a:pt x="1351" y="125"/>
                  </a:lnTo>
                  <a:lnTo>
                    <a:pt x="1356" y="129"/>
                  </a:lnTo>
                  <a:lnTo>
                    <a:pt x="1360" y="133"/>
                  </a:lnTo>
                  <a:lnTo>
                    <a:pt x="1366" y="139"/>
                  </a:lnTo>
                  <a:lnTo>
                    <a:pt x="1370" y="142"/>
                  </a:lnTo>
                  <a:lnTo>
                    <a:pt x="1373" y="148"/>
                  </a:lnTo>
                  <a:lnTo>
                    <a:pt x="1377" y="152"/>
                  </a:lnTo>
                  <a:lnTo>
                    <a:pt x="1383" y="158"/>
                  </a:lnTo>
                  <a:lnTo>
                    <a:pt x="1385" y="161"/>
                  </a:lnTo>
                  <a:lnTo>
                    <a:pt x="1389" y="167"/>
                  </a:lnTo>
                  <a:lnTo>
                    <a:pt x="1392" y="171"/>
                  </a:lnTo>
                  <a:lnTo>
                    <a:pt x="1394" y="177"/>
                  </a:lnTo>
                  <a:lnTo>
                    <a:pt x="1396" y="180"/>
                  </a:lnTo>
                  <a:lnTo>
                    <a:pt x="1398" y="184"/>
                  </a:lnTo>
                  <a:lnTo>
                    <a:pt x="1400" y="186"/>
                  </a:lnTo>
                  <a:lnTo>
                    <a:pt x="1404" y="190"/>
                  </a:lnTo>
                  <a:lnTo>
                    <a:pt x="1406" y="192"/>
                  </a:lnTo>
                  <a:lnTo>
                    <a:pt x="1408" y="192"/>
                  </a:lnTo>
                  <a:lnTo>
                    <a:pt x="1408" y="190"/>
                  </a:lnTo>
                  <a:lnTo>
                    <a:pt x="1408" y="188"/>
                  </a:lnTo>
                  <a:lnTo>
                    <a:pt x="1408" y="184"/>
                  </a:lnTo>
                  <a:lnTo>
                    <a:pt x="1408" y="182"/>
                  </a:lnTo>
                  <a:lnTo>
                    <a:pt x="1408" y="178"/>
                  </a:lnTo>
                  <a:lnTo>
                    <a:pt x="1406" y="173"/>
                  </a:lnTo>
                  <a:lnTo>
                    <a:pt x="1406" y="169"/>
                  </a:lnTo>
                  <a:lnTo>
                    <a:pt x="1406" y="165"/>
                  </a:lnTo>
                  <a:lnTo>
                    <a:pt x="1406" y="159"/>
                  </a:lnTo>
                  <a:lnTo>
                    <a:pt x="1404" y="156"/>
                  </a:lnTo>
                  <a:lnTo>
                    <a:pt x="1404" y="150"/>
                  </a:lnTo>
                  <a:lnTo>
                    <a:pt x="1404" y="148"/>
                  </a:lnTo>
                  <a:lnTo>
                    <a:pt x="1404" y="144"/>
                  </a:lnTo>
                  <a:lnTo>
                    <a:pt x="1406" y="140"/>
                  </a:lnTo>
                  <a:lnTo>
                    <a:pt x="1406" y="139"/>
                  </a:lnTo>
                  <a:lnTo>
                    <a:pt x="1408" y="139"/>
                  </a:lnTo>
                  <a:lnTo>
                    <a:pt x="1410" y="137"/>
                  </a:lnTo>
                  <a:lnTo>
                    <a:pt x="1411" y="139"/>
                  </a:lnTo>
                  <a:lnTo>
                    <a:pt x="1415" y="139"/>
                  </a:lnTo>
                  <a:lnTo>
                    <a:pt x="1417" y="142"/>
                  </a:lnTo>
                  <a:lnTo>
                    <a:pt x="1421" y="146"/>
                  </a:lnTo>
                  <a:lnTo>
                    <a:pt x="1425" y="148"/>
                  </a:lnTo>
                  <a:lnTo>
                    <a:pt x="1430" y="154"/>
                  </a:lnTo>
                  <a:lnTo>
                    <a:pt x="1436" y="159"/>
                  </a:lnTo>
                  <a:lnTo>
                    <a:pt x="1440" y="163"/>
                  </a:lnTo>
                  <a:lnTo>
                    <a:pt x="1446" y="169"/>
                  </a:lnTo>
                  <a:lnTo>
                    <a:pt x="1451" y="175"/>
                  </a:lnTo>
                  <a:lnTo>
                    <a:pt x="1459" y="180"/>
                  </a:lnTo>
                  <a:lnTo>
                    <a:pt x="1463" y="186"/>
                  </a:lnTo>
                  <a:lnTo>
                    <a:pt x="1470" y="192"/>
                  </a:lnTo>
                  <a:lnTo>
                    <a:pt x="1474" y="194"/>
                  </a:lnTo>
                  <a:lnTo>
                    <a:pt x="1478" y="197"/>
                  </a:lnTo>
                  <a:lnTo>
                    <a:pt x="1482" y="199"/>
                  </a:lnTo>
                  <a:lnTo>
                    <a:pt x="1484" y="203"/>
                  </a:lnTo>
                  <a:lnTo>
                    <a:pt x="1487" y="205"/>
                  </a:lnTo>
                  <a:lnTo>
                    <a:pt x="1491" y="207"/>
                  </a:lnTo>
                  <a:lnTo>
                    <a:pt x="1495" y="209"/>
                  </a:lnTo>
                  <a:lnTo>
                    <a:pt x="1499" y="211"/>
                  </a:lnTo>
                  <a:lnTo>
                    <a:pt x="1503" y="213"/>
                  </a:lnTo>
                  <a:lnTo>
                    <a:pt x="1506" y="215"/>
                  </a:lnTo>
                  <a:lnTo>
                    <a:pt x="1512" y="216"/>
                  </a:lnTo>
                  <a:lnTo>
                    <a:pt x="1516" y="218"/>
                  </a:lnTo>
                  <a:lnTo>
                    <a:pt x="1520" y="220"/>
                  </a:lnTo>
                  <a:lnTo>
                    <a:pt x="1524" y="222"/>
                  </a:lnTo>
                  <a:lnTo>
                    <a:pt x="1527" y="224"/>
                  </a:lnTo>
                  <a:lnTo>
                    <a:pt x="1531" y="226"/>
                  </a:lnTo>
                  <a:lnTo>
                    <a:pt x="1535" y="228"/>
                  </a:lnTo>
                  <a:lnTo>
                    <a:pt x="1539" y="228"/>
                  </a:lnTo>
                  <a:lnTo>
                    <a:pt x="1543" y="230"/>
                  </a:lnTo>
                  <a:lnTo>
                    <a:pt x="1546" y="232"/>
                  </a:lnTo>
                  <a:lnTo>
                    <a:pt x="1550" y="232"/>
                  </a:lnTo>
                  <a:lnTo>
                    <a:pt x="1554" y="232"/>
                  </a:lnTo>
                  <a:lnTo>
                    <a:pt x="1558" y="232"/>
                  </a:lnTo>
                  <a:lnTo>
                    <a:pt x="1562" y="234"/>
                  </a:lnTo>
                  <a:lnTo>
                    <a:pt x="1567" y="234"/>
                  </a:lnTo>
                  <a:lnTo>
                    <a:pt x="1573" y="234"/>
                  </a:lnTo>
                  <a:lnTo>
                    <a:pt x="1577" y="234"/>
                  </a:lnTo>
                  <a:lnTo>
                    <a:pt x="1582" y="232"/>
                  </a:lnTo>
                  <a:lnTo>
                    <a:pt x="1586" y="232"/>
                  </a:lnTo>
                  <a:lnTo>
                    <a:pt x="1590" y="228"/>
                  </a:lnTo>
                  <a:lnTo>
                    <a:pt x="1592" y="226"/>
                  </a:lnTo>
                  <a:lnTo>
                    <a:pt x="1594" y="222"/>
                  </a:lnTo>
                  <a:lnTo>
                    <a:pt x="1594" y="218"/>
                  </a:lnTo>
                  <a:lnTo>
                    <a:pt x="1594" y="215"/>
                  </a:lnTo>
                  <a:lnTo>
                    <a:pt x="1594" y="211"/>
                  </a:lnTo>
                  <a:lnTo>
                    <a:pt x="1592" y="205"/>
                  </a:lnTo>
                  <a:lnTo>
                    <a:pt x="1590" y="199"/>
                  </a:lnTo>
                  <a:lnTo>
                    <a:pt x="1590" y="196"/>
                  </a:lnTo>
                  <a:lnTo>
                    <a:pt x="1586" y="190"/>
                  </a:lnTo>
                  <a:lnTo>
                    <a:pt x="1584" y="184"/>
                  </a:lnTo>
                  <a:lnTo>
                    <a:pt x="1581" y="178"/>
                  </a:lnTo>
                  <a:lnTo>
                    <a:pt x="1577" y="173"/>
                  </a:lnTo>
                  <a:lnTo>
                    <a:pt x="1573" y="167"/>
                  </a:lnTo>
                  <a:lnTo>
                    <a:pt x="1569" y="161"/>
                  </a:lnTo>
                  <a:lnTo>
                    <a:pt x="1565" y="156"/>
                  </a:lnTo>
                  <a:lnTo>
                    <a:pt x="1562" y="152"/>
                  </a:lnTo>
                  <a:lnTo>
                    <a:pt x="1556" y="148"/>
                  </a:lnTo>
                  <a:lnTo>
                    <a:pt x="1552" y="144"/>
                  </a:lnTo>
                  <a:lnTo>
                    <a:pt x="1546" y="140"/>
                  </a:lnTo>
                  <a:lnTo>
                    <a:pt x="1543" y="137"/>
                  </a:lnTo>
                  <a:lnTo>
                    <a:pt x="1537" y="133"/>
                  </a:lnTo>
                  <a:lnTo>
                    <a:pt x="1533" y="131"/>
                  </a:lnTo>
                  <a:lnTo>
                    <a:pt x="1529" y="127"/>
                  </a:lnTo>
                  <a:lnTo>
                    <a:pt x="1525" y="127"/>
                  </a:lnTo>
                  <a:lnTo>
                    <a:pt x="1522" y="123"/>
                  </a:lnTo>
                  <a:lnTo>
                    <a:pt x="1520" y="121"/>
                  </a:lnTo>
                  <a:lnTo>
                    <a:pt x="1518" y="121"/>
                  </a:lnTo>
                  <a:lnTo>
                    <a:pt x="1516" y="120"/>
                  </a:lnTo>
                  <a:lnTo>
                    <a:pt x="1514" y="120"/>
                  </a:lnTo>
                  <a:lnTo>
                    <a:pt x="1516" y="120"/>
                  </a:lnTo>
                  <a:lnTo>
                    <a:pt x="1518" y="120"/>
                  </a:lnTo>
                  <a:lnTo>
                    <a:pt x="1520" y="121"/>
                  </a:lnTo>
                  <a:lnTo>
                    <a:pt x="1524" y="121"/>
                  </a:lnTo>
                  <a:lnTo>
                    <a:pt x="1527" y="123"/>
                  </a:lnTo>
                  <a:lnTo>
                    <a:pt x="1531" y="123"/>
                  </a:lnTo>
                  <a:lnTo>
                    <a:pt x="1537" y="125"/>
                  </a:lnTo>
                  <a:lnTo>
                    <a:pt x="1541" y="125"/>
                  </a:lnTo>
                  <a:lnTo>
                    <a:pt x="1546" y="127"/>
                  </a:lnTo>
                  <a:lnTo>
                    <a:pt x="1548" y="127"/>
                  </a:lnTo>
                  <a:lnTo>
                    <a:pt x="1552" y="127"/>
                  </a:lnTo>
                  <a:lnTo>
                    <a:pt x="1556" y="127"/>
                  </a:lnTo>
                  <a:lnTo>
                    <a:pt x="1558" y="127"/>
                  </a:lnTo>
                  <a:lnTo>
                    <a:pt x="1558" y="125"/>
                  </a:lnTo>
                  <a:lnTo>
                    <a:pt x="1558" y="123"/>
                  </a:lnTo>
                  <a:lnTo>
                    <a:pt x="1556" y="121"/>
                  </a:lnTo>
                  <a:lnTo>
                    <a:pt x="1552" y="120"/>
                  </a:lnTo>
                  <a:lnTo>
                    <a:pt x="1550" y="118"/>
                  </a:lnTo>
                  <a:lnTo>
                    <a:pt x="1548" y="118"/>
                  </a:lnTo>
                  <a:lnTo>
                    <a:pt x="1544" y="114"/>
                  </a:lnTo>
                  <a:lnTo>
                    <a:pt x="1541" y="114"/>
                  </a:lnTo>
                  <a:lnTo>
                    <a:pt x="1539" y="110"/>
                  </a:lnTo>
                  <a:lnTo>
                    <a:pt x="1535" y="108"/>
                  </a:lnTo>
                  <a:lnTo>
                    <a:pt x="1529" y="106"/>
                  </a:lnTo>
                  <a:lnTo>
                    <a:pt x="1527" y="104"/>
                  </a:lnTo>
                  <a:lnTo>
                    <a:pt x="1522" y="102"/>
                  </a:lnTo>
                  <a:lnTo>
                    <a:pt x="1518" y="101"/>
                  </a:lnTo>
                  <a:lnTo>
                    <a:pt x="1512" y="97"/>
                  </a:lnTo>
                  <a:lnTo>
                    <a:pt x="1508" y="95"/>
                  </a:lnTo>
                  <a:lnTo>
                    <a:pt x="1505" y="93"/>
                  </a:lnTo>
                  <a:lnTo>
                    <a:pt x="1499" y="91"/>
                  </a:lnTo>
                  <a:lnTo>
                    <a:pt x="1495" y="87"/>
                  </a:lnTo>
                  <a:lnTo>
                    <a:pt x="1489" y="85"/>
                  </a:lnTo>
                  <a:lnTo>
                    <a:pt x="1484" y="83"/>
                  </a:lnTo>
                  <a:lnTo>
                    <a:pt x="1480" y="82"/>
                  </a:lnTo>
                  <a:lnTo>
                    <a:pt x="1476" y="80"/>
                  </a:lnTo>
                  <a:lnTo>
                    <a:pt x="1472" y="78"/>
                  </a:lnTo>
                  <a:lnTo>
                    <a:pt x="1467" y="74"/>
                  </a:lnTo>
                  <a:lnTo>
                    <a:pt x="1463" y="72"/>
                  </a:lnTo>
                  <a:lnTo>
                    <a:pt x="1459" y="70"/>
                  </a:lnTo>
                  <a:lnTo>
                    <a:pt x="1457" y="70"/>
                  </a:lnTo>
                  <a:lnTo>
                    <a:pt x="1453" y="68"/>
                  </a:lnTo>
                  <a:lnTo>
                    <a:pt x="1449" y="66"/>
                  </a:lnTo>
                  <a:lnTo>
                    <a:pt x="1448" y="64"/>
                  </a:lnTo>
                  <a:lnTo>
                    <a:pt x="1446" y="64"/>
                  </a:lnTo>
                  <a:lnTo>
                    <a:pt x="1442" y="63"/>
                  </a:lnTo>
                  <a:lnTo>
                    <a:pt x="1440" y="63"/>
                  </a:lnTo>
                  <a:lnTo>
                    <a:pt x="1436" y="61"/>
                  </a:lnTo>
                  <a:lnTo>
                    <a:pt x="1432" y="59"/>
                  </a:lnTo>
                  <a:lnTo>
                    <a:pt x="1430" y="59"/>
                  </a:lnTo>
                  <a:lnTo>
                    <a:pt x="1425" y="57"/>
                  </a:lnTo>
                  <a:lnTo>
                    <a:pt x="1421" y="57"/>
                  </a:lnTo>
                  <a:lnTo>
                    <a:pt x="1415" y="53"/>
                  </a:lnTo>
                  <a:lnTo>
                    <a:pt x="1408" y="51"/>
                  </a:lnTo>
                  <a:lnTo>
                    <a:pt x="1406" y="51"/>
                  </a:lnTo>
                  <a:lnTo>
                    <a:pt x="1402" y="49"/>
                  </a:lnTo>
                  <a:lnTo>
                    <a:pt x="1398" y="49"/>
                  </a:lnTo>
                  <a:lnTo>
                    <a:pt x="1394" y="47"/>
                  </a:lnTo>
                  <a:lnTo>
                    <a:pt x="1391" y="47"/>
                  </a:lnTo>
                  <a:lnTo>
                    <a:pt x="1385" y="45"/>
                  </a:lnTo>
                  <a:lnTo>
                    <a:pt x="1381" y="45"/>
                  </a:lnTo>
                  <a:lnTo>
                    <a:pt x="1377" y="44"/>
                  </a:lnTo>
                  <a:lnTo>
                    <a:pt x="1373" y="44"/>
                  </a:lnTo>
                  <a:lnTo>
                    <a:pt x="1368" y="42"/>
                  </a:lnTo>
                  <a:lnTo>
                    <a:pt x="1362" y="40"/>
                  </a:lnTo>
                  <a:lnTo>
                    <a:pt x="1358" y="40"/>
                  </a:lnTo>
                  <a:lnTo>
                    <a:pt x="1353" y="38"/>
                  </a:lnTo>
                  <a:lnTo>
                    <a:pt x="1347" y="36"/>
                  </a:lnTo>
                  <a:lnTo>
                    <a:pt x="1341" y="36"/>
                  </a:lnTo>
                  <a:lnTo>
                    <a:pt x="1335" y="34"/>
                  </a:lnTo>
                  <a:lnTo>
                    <a:pt x="1330" y="32"/>
                  </a:lnTo>
                  <a:lnTo>
                    <a:pt x="1322" y="32"/>
                  </a:lnTo>
                  <a:lnTo>
                    <a:pt x="1316" y="30"/>
                  </a:lnTo>
                  <a:lnTo>
                    <a:pt x="1311" y="30"/>
                  </a:lnTo>
                  <a:lnTo>
                    <a:pt x="1303" y="28"/>
                  </a:lnTo>
                  <a:lnTo>
                    <a:pt x="1297" y="26"/>
                  </a:lnTo>
                  <a:lnTo>
                    <a:pt x="1290" y="25"/>
                  </a:lnTo>
                  <a:lnTo>
                    <a:pt x="1284" y="25"/>
                  </a:lnTo>
                  <a:lnTo>
                    <a:pt x="1275" y="25"/>
                  </a:lnTo>
                  <a:lnTo>
                    <a:pt x="1269" y="23"/>
                  </a:lnTo>
                  <a:lnTo>
                    <a:pt x="1261" y="21"/>
                  </a:lnTo>
                  <a:lnTo>
                    <a:pt x="1254" y="21"/>
                  </a:lnTo>
                  <a:lnTo>
                    <a:pt x="1244" y="19"/>
                  </a:lnTo>
                  <a:lnTo>
                    <a:pt x="1237" y="19"/>
                  </a:lnTo>
                  <a:lnTo>
                    <a:pt x="1229" y="17"/>
                  </a:lnTo>
                  <a:lnTo>
                    <a:pt x="1220" y="15"/>
                  </a:lnTo>
                  <a:lnTo>
                    <a:pt x="1212" y="15"/>
                  </a:lnTo>
                  <a:lnTo>
                    <a:pt x="1202" y="13"/>
                  </a:lnTo>
                  <a:lnTo>
                    <a:pt x="1193" y="13"/>
                  </a:lnTo>
                  <a:lnTo>
                    <a:pt x="1185" y="13"/>
                  </a:lnTo>
                  <a:lnTo>
                    <a:pt x="1176" y="11"/>
                  </a:lnTo>
                  <a:lnTo>
                    <a:pt x="1166" y="11"/>
                  </a:lnTo>
                  <a:lnTo>
                    <a:pt x="1157" y="9"/>
                  </a:lnTo>
                  <a:lnTo>
                    <a:pt x="1147" y="9"/>
                  </a:lnTo>
                  <a:lnTo>
                    <a:pt x="1136" y="7"/>
                  </a:lnTo>
                  <a:lnTo>
                    <a:pt x="1126" y="7"/>
                  </a:lnTo>
                  <a:lnTo>
                    <a:pt x="1117" y="6"/>
                  </a:lnTo>
                  <a:lnTo>
                    <a:pt x="1107" y="6"/>
                  </a:lnTo>
                  <a:lnTo>
                    <a:pt x="1096" y="6"/>
                  </a:lnTo>
                  <a:lnTo>
                    <a:pt x="1085" y="4"/>
                  </a:lnTo>
                  <a:lnTo>
                    <a:pt x="1073" y="4"/>
                  </a:lnTo>
                  <a:lnTo>
                    <a:pt x="1064" y="4"/>
                  </a:lnTo>
                  <a:lnTo>
                    <a:pt x="1052" y="2"/>
                  </a:lnTo>
                  <a:lnTo>
                    <a:pt x="1041" y="2"/>
                  </a:lnTo>
                  <a:lnTo>
                    <a:pt x="1030" y="2"/>
                  </a:lnTo>
                  <a:lnTo>
                    <a:pt x="1018" y="2"/>
                  </a:lnTo>
                  <a:lnTo>
                    <a:pt x="1005" y="0"/>
                  </a:lnTo>
                  <a:lnTo>
                    <a:pt x="993" y="0"/>
                  </a:lnTo>
                  <a:lnTo>
                    <a:pt x="982" y="0"/>
                  </a:lnTo>
                  <a:lnTo>
                    <a:pt x="969" y="0"/>
                  </a:lnTo>
                  <a:lnTo>
                    <a:pt x="957" y="0"/>
                  </a:lnTo>
                  <a:lnTo>
                    <a:pt x="946" y="0"/>
                  </a:lnTo>
                  <a:lnTo>
                    <a:pt x="933" y="0"/>
                  </a:lnTo>
                  <a:lnTo>
                    <a:pt x="921" y="0"/>
                  </a:lnTo>
                  <a:lnTo>
                    <a:pt x="908" y="0"/>
                  </a:lnTo>
                  <a:lnTo>
                    <a:pt x="897" y="0"/>
                  </a:lnTo>
                  <a:lnTo>
                    <a:pt x="883" y="0"/>
                  </a:lnTo>
                  <a:lnTo>
                    <a:pt x="870" y="0"/>
                  </a:lnTo>
                  <a:lnTo>
                    <a:pt x="859" y="0"/>
                  </a:lnTo>
                  <a:lnTo>
                    <a:pt x="845" y="0"/>
                  </a:lnTo>
                  <a:lnTo>
                    <a:pt x="834" y="0"/>
                  </a:lnTo>
                  <a:lnTo>
                    <a:pt x="821" y="0"/>
                  </a:lnTo>
                  <a:lnTo>
                    <a:pt x="807" y="0"/>
                  </a:lnTo>
                  <a:lnTo>
                    <a:pt x="796" y="0"/>
                  </a:lnTo>
                  <a:lnTo>
                    <a:pt x="783" y="0"/>
                  </a:lnTo>
                  <a:lnTo>
                    <a:pt x="771" y="0"/>
                  </a:lnTo>
                  <a:lnTo>
                    <a:pt x="758" y="0"/>
                  </a:lnTo>
                  <a:lnTo>
                    <a:pt x="745" y="2"/>
                  </a:lnTo>
                  <a:lnTo>
                    <a:pt x="733" y="2"/>
                  </a:lnTo>
                  <a:lnTo>
                    <a:pt x="720" y="2"/>
                  </a:lnTo>
                  <a:lnTo>
                    <a:pt x="707" y="2"/>
                  </a:lnTo>
                  <a:lnTo>
                    <a:pt x="695" y="2"/>
                  </a:lnTo>
                  <a:lnTo>
                    <a:pt x="682" y="4"/>
                  </a:lnTo>
                  <a:lnTo>
                    <a:pt x="670" y="4"/>
                  </a:lnTo>
                  <a:lnTo>
                    <a:pt x="657" y="4"/>
                  </a:lnTo>
                  <a:lnTo>
                    <a:pt x="644" y="4"/>
                  </a:lnTo>
                  <a:lnTo>
                    <a:pt x="632" y="6"/>
                  </a:lnTo>
                  <a:lnTo>
                    <a:pt x="621" y="6"/>
                  </a:lnTo>
                  <a:lnTo>
                    <a:pt x="608" y="6"/>
                  </a:lnTo>
                  <a:lnTo>
                    <a:pt x="596" y="7"/>
                  </a:lnTo>
                  <a:lnTo>
                    <a:pt x="585" y="7"/>
                  </a:lnTo>
                  <a:lnTo>
                    <a:pt x="574" y="7"/>
                  </a:lnTo>
                  <a:lnTo>
                    <a:pt x="560" y="9"/>
                  </a:lnTo>
                  <a:lnTo>
                    <a:pt x="549" y="9"/>
                  </a:lnTo>
                  <a:lnTo>
                    <a:pt x="537" y="11"/>
                  </a:lnTo>
                  <a:lnTo>
                    <a:pt x="528" y="11"/>
                  </a:lnTo>
                  <a:lnTo>
                    <a:pt x="517" y="11"/>
                  </a:lnTo>
                  <a:lnTo>
                    <a:pt x="505" y="13"/>
                  </a:lnTo>
                  <a:lnTo>
                    <a:pt x="494" y="13"/>
                  </a:lnTo>
                  <a:lnTo>
                    <a:pt x="482" y="15"/>
                  </a:lnTo>
                  <a:lnTo>
                    <a:pt x="473" y="15"/>
                  </a:lnTo>
                  <a:lnTo>
                    <a:pt x="461" y="17"/>
                  </a:lnTo>
                  <a:lnTo>
                    <a:pt x="452" y="17"/>
                  </a:lnTo>
                  <a:lnTo>
                    <a:pt x="442" y="19"/>
                  </a:lnTo>
                  <a:lnTo>
                    <a:pt x="433" y="19"/>
                  </a:lnTo>
                  <a:lnTo>
                    <a:pt x="422" y="21"/>
                  </a:lnTo>
                  <a:lnTo>
                    <a:pt x="412" y="21"/>
                  </a:lnTo>
                  <a:lnTo>
                    <a:pt x="404" y="23"/>
                  </a:lnTo>
                  <a:lnTo>
                    <a:pt x="395" y="23"/>
                  </a:lnTo>
                  <a:lnTo>
                    <a:pt x="385" y="25"/>
                  </a:lnTo>
                  <a:lnTo>
                    <a:pt x="378" y="25"/>
                  </a:lnTo>
                  <a:lnTo>
                    <a:pt x="370" y="26"/>
                  </a:lnTo>
                  <a:lnTo>
                    <a:pt x="361" y="26"/>
                  </a:lnTo>
                  <a:lnTo>
                    <a:pt x="353" y="28"/>
                  </a:lnTo>
                  <a:lnTo>
                    <a:pt x="346" y="28"/>
                  </a:lnTo>
                  <a:lnTo>
                    <a:pt x="338" y="30"/>
                  </a:lnTo>
                  <a:lnTo>
                    <a:pt x="330" y="30"/>
                  </a:lnTo>
                  <a:lnTo>
                    <a:pt x="323" y="32"/>
                  </a:lnTo>
                  <a:lnTo>
                    <a:pt x="317" y="34"/>
                  </a:lnTo>
                  <a:lnTo>
                    <a:pt x="311" y="34"/>
                  </a:lnTo>
                  <a:lnTo>
                    <a:pt x="304" y="36"/>
                  </a:lnTo>
                  <a:lnTo>
                    <a:pt x="298" y="36"/>
                  </a:lnTo>
                  <a:lnTo>
                    <a:pt x="290" y="38"/>
                  </a:lnTo>
                  <a:lnTo>
                    <a:pt x="287" y="40"/>
                  </a:lnTo>
                  <a:lnTo>
                    <a:pt x="281" y="40"/>
                  </a:lnTo>
                  <a:lnTo>
                    <a:pt x="275" y="42"/>
                  </a:lnTo>
                  <a:lnTo>
                    <a:pt x="270" y="42"/>
                  </a:lnTo>
                  <a:lnTo>
                    <a:pt x="266" y="44"/>
                  </a:lnTo>
                  <a:lnTo>
                    <a:pt x="260" y="45"/>
                  </a:lnTo>
                  <a:lnTo>
                    <a:pt x="256" y="45"/>
                  </a:lnTo>
                  <a:lnTo>
                    <a:pt x="251" y="47"/>
                  </a:lnTo>
                  <a:lnTo>
                    <a:pt x="247" y="47"/>
                  </a:lnTo>
                  <a:lnTo>
                    <a:pt x="243" y="49"/>
                  </a:lnTo>
                  <a:lnTo>
                    <a:pt x="239" y="51"/>
                  </a:lnTo>
                  <a:lnTo>
                    <a:pt x="235" y="51"/>
                  </a:lnTo>
                  <a:lnTo>
                    <a:pt x="232" y="53"/>
                  </a:lnTo>
                  <a:lnTo>
                    <a:pt x="228" y="53"/>
                  </a:lnTo>
                  <a:lnTo>
                    <a:pt x="224" y="55"/>
                  </a:lnTo>
                  <a:lnTo>
                    <a:pt x="220" y="57"/>
                  </a:lnTo>
                  <a:lnTo>
                    <a:pt x="218" y="57"/>
                  </a:lnTo>
                  <a:lnTo>
                    <a:pt x="213" y="59"/>
                  </a:lnTo>
                  <a:lnTo>
                    <a:pt x="209" y="63"/>
                  </a:lnTo>
                  <a:lnTo>
                    <a:pt x="203" y="64"/>
                  </a:lnTo>
                  <a:lnTo>
                    <a:pt x="199" y="66"/>
                  </a:lnTo>
                  <a:lnTo>
                    <a:pt x="195" y="68"/>
                  </a:lnTo>
                  <a:lnTo>
                    <a:pt x="192" y="68"/>
                  </a:lnTo>
                  <a:lnTo>
                    <a:pt x="188" y="72"/>
                  </a:lnTo>
                  <a:lnTo>
                    <a:pt x="184" y="76"/>
                  </a:lnTo>
                  <a:lnTo>
                    <a:pt x="180" y="80"/>
                  </a:lnTo>
                  <a:close/>
                </a:path>
              </a:pathLst>
            </a:custGeom>
            <a:solidFill>
              <a:srgbClr val="7DB8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34" name="Freeform 774"/>
            <p:cNvSpPr>
              <a:spLocks/>
            </p:cNvSpPr>
            <p:nvPr/>
          </p:nvSpPr>
          <p:spPr bwMode="auto">
            <a:xfrm>
              <a:off x="3184" y="2312"/>
              <a:ext cx="48" cy="27"/>
            </a:xfrm>
            <a:custGeom>
              <a:avLst/>
              <a:gdLst>
                <a:gd name="T0" fmla="*/ 0 w 97"/>
                <a:gd name="T1" fmla="*/ 1 h 53"/>
                <a:gd name="T2" fmla="*/ 0 w 97"/>
                <a:gd name="T3" fmla="*/ 1 h 53"/>
                <a:gd name="T4" fmla="*/ 0 w 97"/>
                <a:gd name="T5" fmla="*/ 1 h 53"/>
                <a:gd name="T6" fmla="*/ 0 w 97"/>
                <a:gd name="T7" fmla="*/ 1 h 53"/>
                <a:gd name="T8" fmla="*/ 0 w 97"/>
                <a:gd name="T9" fmla="*/ 1 h 53"/>
                <a:gd name="T10" fmla="*/ 0 w 97"/>
                <a:gd name="T11" fmla="*/ 1 h 53"/>
                <a:gd name="T12" fmla="*/ 0 w 97"/>
                <a:gd name="T13" fmla="*/ 1 h 53"/>
                <a:gd name="T14" fmla="*/ 0 w 97"/>
                <a:gd name="T15" fmla="*/ 1 h 53"/>
                <a:gd name="T16" fmla="*/ 0 w 97"/>
                <a:gd name="T17" fmla="*/ 0 h 53"/>
                <a:gd name="T18" fmla="*/ 0 w 97"/>
                <a:gd name="T19" fmla="*/ 1 h 53"/>
                <a:gd name="T20" fmla="*/ 0 w 97"/>
                <a:gd name="T21" fmla="*/ 1 h 5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7"/>
                <a:gd name="T34" fmla="*/ 0 h 53"/>
                <a:gd name="T35" fmla="*/ 97 w 97"/>
                <a:gd name="T36" fmla="*/ 53 h 5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7" h="53">
                  <a:moveTo>
                    <a:pt x="97" y="8"/>
                  </a:moveTo>
                  <a:lnTo>
                    <a:pt x="89" y="32"/>
                  </a:lnTo>
                  <a:lnTo>
                    <a:pt x="74" y="32"/>
                  </a:lnTo>
                  <a:lnTo>
                    <a:pt x="36" y="49"/>
                  </a:lnTo>
                  <a:lnTo>
                    <a:pt x="11" y="53"/>
                  </a:lnTo>
                  <a:lnTo>
                    <a:pt x="0" y="32"/>
                  </a:lnTo>
                  <a:lnTo>
                    <a:pt x="19" y="19"/>
                  </a:lnTo>
                  <a:lnTo>
                    <a:pt x="47" y="10"/>
                  </a:lnTo>
                  <a:lnTo>
                    <a:pt x="70" y="0"/>
                  </a:lnTo>
                  <a:lnTo>
                    <a:pt x="97" y="8"/>
                  </a:lnTo>
                  <a:close/>
                </a:path>
              </a:pathLst>
            </a:custGeom>
            <a:solidFill>
              <a:srgbClr val="7D4D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35" name="Freeform 775"/>
            <p:cNvSpPr>
              <a:spLocks/>
            </p:cNvSpPr>
            <p:nvPr/>
          </p:nvSpPr>
          <p:spPr bwMode="auto">
            <a:xfrm>
              <a:off x="3213" y="2300"/>
              <a:ext cx="23" cy="22"/>
            </a:xfrm>
            <a:custGeom>
              <a:avLst/>
              <a:gdLst>
                <a:gd name="T0" fmla="*/ 1 w 45"/>
                <a:gd name="T1" fmla="*/ 0 h 44"/>
                <a:gd name="T2" fmla="*/ 1 w 45"/>
                <a:gd name="T3" fmla="*/ 1 h 44"/>
                <a:gd name="T4" fmla="*/ 0 w 45"/>
                <a:gd name="T5" fmla="*/ 1 h 44"/>
                <a:gd name="T6" fmla="*/ 1 w 45"/>
                <a:gd name="T7" fmla="*/ 1 h 44"/>
                <a:gd name="T8" fmla="*/ 1 w 45"/>
                <a:gd name="T9" fmla="*/ 1 h 44"/>
                <a:gd name="T10" fmla="*/ 1 w 45"/>
                <a:gd name="T11" fmla="*/ 0 h 44"/>
                <a:gd name="T12" fmla="*/ 1 w 45"/>
                <a:gd name="T13" fmla="*/ 0 h 44"/>
                <a:gd name="T14" fmla="*/ 0 60000 65536"/>
                <a:gd name="T15" fmla="*/ 0 60000 65536"/>
                <a:gd name="T16" fmla="*/ 0 60000 65536"/>
                <a:gd name="T17" fmla="*/ 0 60000 65536"/>
                <a:gd name="T18" fmla="*/ 0 60000 65536"/>
                <a:gd name="T19" fmla="*/ 0 60000 65536"/>
                <a:gd name="T20" fmla="*/ 0 60000 65536"/>
                <a:gd name="T21" fmla="*/ 0 w 45"/>
                <a:gd name="T22" fmla="*/ 0 h 44"/>
                <a:gd name="T23" fmla="*/ 45 w 45"/>
                <a:gd name="T24" fmla="*/ 44 h 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 h="44">
                  <a:moveTo>
                    <a:pt x="42" y="0"/>
                  </a:moveTo>
                  <a:lnTo>
                    <a:pt x="19" y="6"/>
                  </a:lnTo>
                  <a:lnTo>
                    <a:pt x="0" y="17"/>
                  </a:lnTo>
                  <a:lnTo>
                    <a:pt x="23" y="44"/>
                  </a:lnTo>
                  <a:lnTo>
                    <a:pt x="45" y="33"/>
                  </a:lnTo>
                  <a:lnTo>
                    <a:pt x="42" y="0"/>
                  </a:lnTo>
                  <a:close/>
                </a:path>
              </a:pathLst>
            </a:custGeom>
            <a:solidFill>
              <a:srgbClr val="7D4D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36" name="Freeform 776"/>
            <p:cNvSpPr>
              <a:spLocks/>
            </p:cNvSpPr>
            <p:nvPr/>
          </p:nvSpPr>
          <p:spPr bwMode="auto">
            <a:xfrm>
              <a:off x="3003" y="2316"/>
              <a:ext cx="175" cy="34"/>
            </a:xfrm>
            <a:custGeom>
              <a:avLst/>
              <a:gdLst>
                <a:gd name="T0" fmla="*/ 1 w 350"/>
                <a:gd name="T1" fmla="*/ 1 h 68"/>
                <a:gd name="T2" fmla="*/ 1 w 350"/>
                <a:gd name="T3" fmla="*/ 0 h 68"/>
                <a:gd name="T4" fmla="*/ 1 w 350"/>
                <a:gd name="T5" fmla="*/ 1 h 68"/>
                <a:gd name="T6" fmla="*/ 1 w 350"/>
                <a:gd name="T7" fmla="*/ 1 h 68"/>
                <a:gd name="T8" fmla="*/ 1 w 350"/>
                <a:gd name="T9" fmla="*/ 1 h 68"/>
                <a:gd name="T10" fmla="*/ 1 w 350"/>
                <a:gd name="T11" fmla="*/ 1 h 68"/>
                <a:gd name="T12" fmla="*/ 1 w 350"/>
                <a:gd name="T13" fmla="*/ 1 h 68"/>
                <a:gd name="T14" fmla="*/ 1 w 350"/>
                <a:gd name="T15" fmla="*/ 1 h 68"/>
                <a:gd name="T16" fmla="*/ 1 w 350"/>
                <a:gd name="T17" fmla="*/ 1 h 68"/>
                <a:gd name="T18" fmla="*/ 1 w 350"/>
                <a:gd name="T19" fmla="*/ 1 h 68"/>
                <a:gd name="T20" fmla="*/ 1 w 350"/>
                <a:gd name="T21" fmla="*/ 1 h 68"/>
                <a:gd name="T22" fmla="*/ 1 w 350"/>
                <a:gd name="T23" fmla="*/ 1 h 68"/>
                <a:gd name="T24" fmla="*/ 1 w 350"/>
                <a:gd name="T25" fmla="*/ 1 h 68"/>
                <a:gd name="T26" fmla="*/ 1 w 350"/>
                <a:gd name="T27" fmla="*/ 1 h 68"/>
                <a:gd name="T28" fmla="*/ 1 w 350"/>
                <a:gd name="T29" fmla="*/ 1 h 68"/>
                <a:gd name="T30" fmla="*/ 0 w 350"/>
                <a:gd name="T31" fmla="*/ 1 h 68"/>
                <a:gd name="T32" fmla="*/ 1 w 350"/>
                <a:gd name="T33" fmla="*/ 1 h 68"/>
                <a:gd name="T34" fmla="*/ 1 w 350"/>
                <a:gd name="T35" fmla="*/ 1 h 68"/>
                <a:gd name="T36" fmla="*/ 1 w 350"/>
                <a:gd name="T37" fmla="*/ 1 h 68"/>
                <a:gd name="T38" fmla="*/ 1 w 350"/>
                <a:gd name="T39" fmla="*/ 1 h 68"/>
                <a:gd name="T40" fmla="*/ 1 w 350"/>
                <a:gd name="T41" fmla="*/ 1 h 68"/>
                <a:gd name="T42" fmla="*/ 1 w 350"/>
                <a:gd name="T43" fmla="*/ 1 h 68"/>
                <a:gd name="T44" fmla="*/ 1 w 350"/>
                <a:gd name="T45" fmla="*/ 1 h 68"/>
                <a:gd name="T46" fmla="*/ 1 w 350"/>
                <a:gd name="T47" fmla="*/ 1 h 68"/>
                <a:gd name="T48" fmla="*/ 1 w 350"/>
                <a:gd name="T49" fmla="*/ 1 h 68"/>
                <a:gd name="T50" fmla="*/ 1 w 350"/>
                <a:gd name="T51" fmla="*/ 1 h 68"/>
                <a:gd name="T52" fmla="*/ 1 w 350"/>
                <a:gd name="T53" fmla="*/ 1 h 68"/>
                <a:gd name="T54" fmla="*/ 1 w 350"/>
                <a:gd name="T55" fmla="*/ 1 h 6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50"/>
                <a:gd name="T85" fmla="*/ 0 h 68"/>
                <a:gd name="T86" fmla="*/ 350 w 350"/>
                <a:gd name="T87" fmla="*/ 68 h 6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50" h="68">
                  <a:moveTo>
                    <a:pt x="344" y="19"/>
                  </a:moveTo>
                  <a:lnTo>
                    <a:pt x="344" y="0"/>
                  </a:lnTo>
                  <a:lnTo>
                    <a:pt x="294" y="15"/>
                  </a:lnTo>
                  <a:lnTo>
                    <a:pt x="275" y="19"/>
                  </a:lnTo>
                  <a:lnTo>
                    <a:pt x="264" y="26"/>
                  </a:lnTo>
                  <a:lnTo>
                    <a:pt x="226" y="22"/>
                  </a:lnTo>
                  <a:lnTo>
                    <a:pt x="192" y="24"/>
                  </a:lnTo>
                  <a:lnTo>
                    <a:pt x="146" y="19"/>
                  </a:lnTo>
                  <a:lnTo>
                    <a:pt x="123" y="7"/>
                  </a:lnTo>
                  <a:lnTo>
                    <a:pt x="120" y="19"/>
                  </a:lnTo>
                  <a:lnTo>
                    <a:pt x="76" y="19"/>
                  </a:lnTo>
                  <a:lnTo>
                    <a:pt x="74" y="11"/>
                  </a:lnTo>
                  <a:lnTo>
                    <a:pt x="47" y="19"/>
                  </a:lnTo>
                  <a:lnTo>
                    <a:pt x="44" y="36"/>
                  </a:lnTo>
                  <a:lnTo>
                    <a:pt x="2" y="36"/>
                  </a:lnTo>
                  <a:lnTo>
                    <a:pt x="0" y="57"/>
                  </a:lnTo>
                  <a:lnTo>
                    <a:pt x="2" y="64"/>
                  </a:lnTo>
                  <a:lnTo>
                    <a:pt x="30" y="68"/>
                  </a:lnTo>
                  <a:lnTo>
                    <a:pt x="65" y="68"/>
                  </a:lnTo>
                  <a:lnTo>
                    <a:pt x="99" y="47"/>
                  </a:lnTo>
                  <a:lnTo>
                    <a:pt x="150" y="47"/>
                  </a:lnTo>
                  <a:lnTo>
                    <a:pt x="180" y="36"/>
                  </a:lnTo>
                  <a:lnTo>
                    <a:pt x="207" y="57"/>
                  </a:lnTo>
                  <a:lnTo>
                    <a:pt x="241" y="47"/>
                  </a:lnTo>
                  <a:lnTo>
                    <a:pt x="289" y="47"/>
                  </a:lnTo>
                  <a:lnTo>
                    <a:pt x="350" y="49"/>
                  </a:lnTo>
                  <a:lnTo>
                    <a:pt x="344" y="19"/>
                  </a:lnTo>
                  <a:close/>
                </a:path>
              </a:pathLst>
            </a:custGeom>
            <a:solidFill>
              <a:srgbClr val="7D4D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37" name="Freeform 777"/>
            <p:cNvSpPr>
              <a:spLocks/>
            </p:cNvSpPr>
            <p:nvPr/>
          </p:nvSpPr>
          <p:spPr bwMode="auto">
            <a:xfrm>
              <a:off x="2927" y="2317"/>
              <a:ext cx="59" cy="22"/>
            </a:xfrm>
            <a:custGeom>
              <a:avLst/>
              <a:gdLst>
                <a:gd name="T0" fmla="*/ 1 w 118"/>
                <a:gd name="T1" fmla="*/ 0 h 43"/>
                <a:gd name="T2" fmla="*/ 0 w 118"/>
                <a:gd name="T3" fmla="*/ 0 h 43"/>
                <a:gd name="T4" fmla="*/ 1 w 118"/>
                <a:gd name="T5" fmla="*/ 1 h 43"/>
                <a:gd name="T6" fmla="*/ 1 w 118"/>
                <a:gd name="T7" fmla="*/ 1 h 43"/>
                <a:gd name="T8" fmla="*/ 1 w 118"/>
                <a:gd name="T9" fmla="*/ 1 h 43"/>
                <a:gd name="T10" fmla="*/ 1 w 118"/>
                <a:gd name="T11" fmla="*/ 1 h 43"/>
                <a:gd name="T12" fmla="*/ 1 w 118"/>
                <a:gd name="T13" fmla="*/ 0 h 43"/>
                <a:gd name="T14" fmla="*/ 1 w 118"/>
                <a:gd name="T15" fmla="*/ 0 h 43"/>
                <a:gd name="T16" fmla="*/ 0 60000 65536"/>
                <a:gd name="T17" fmla="*/ 0 60000 65536"/>
                <a:gd name="T18" fmla="*/ 0 60000 65536"/>
                <a:gd name="T19" fmla="*/ 0 60000 65536"/>
                <a:gd name="T20" fmla="*/ 0 60000 65536"/>
                <a:gd name="T21" fmla="*/ 0 60000 65536"/>
                <a:gd name="T22" fmla="*/ 0 60000 65536"/>
                <a:gd name="T23" fmla="*/ 0 60000 65536"/>
                <a:gd name="T24" fmla="*/ 0 w 118"/>
                <a:gd name="T25" fmla="*/ 0 h 43"/>
                <a:gd name="T26" fmla="*/ 118 w 118"/>
                <a:gd name="T27" fmla="*/ 43 h 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8" h="43">
                  <a:moveTo>
                    <a:pt x="68" y="0"/>
                  </a:moveTo>
                  <a:lnTo>
                    <a:pt x="0" y="0"/>
                  </a:lnTo>
                  <a:lnTo>
                    <a:pt x="4" y="28"/>
                  </a:lnTo>
                  <a:lnTo>
                    <a:pt x="40" y="32"/>
                  </a:lnTo>
                  <a:lnTo>
                    <a:pt x="103" y="43"/>
                  </a:lnTo>
                  <a:lnTo>
                    <a:pt x="118" y="9"/>
                  </a:lnTo>
                  <a:lnTo>
                    <a:pt x="68" y="0"/>
                  </a:lnTo>
                  <a:close/>
                </a:path>
              </a:pathLst>
            </a:custGeom>
            <a:solidFill>
              <a:srgbClr val="7D4D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38" name="Freeform 778"/>
            <p:cNvSpPr>
              <a:spLocks/>
            </p:cNvSpPr>
            <p:nvPr/>
          </p:nvSpPr>
          <p:spPr bwMode="auto">
            <a:xfrm>
              <a:off x="2768" y="2300"/>
              <a:ext cx="144" cy="39"/>
            </a:xfrm>
            <a:custGeom>
              <a:avLst/>
              <a:gdLst>
                <a:gd name="T0" fmla="*/ 1 w 289"/>
                <a:gd name="T1" fmla="*/ 1 h 78"/>
                <a:gd name="T2" fmla="*/ 0 w 289"/>
                <a:gd name="T3" fmla="*/ 1 h 78"/>
                <a:gd name="T4" fmla="*/ 0 w 289"/>
                <a:gd name="T5" fmla="*/ 1 h 78"/>
                <a:gd name="T6" fmla="*/ 0 w 289"/>
                <a:gd name="T7" fmla="*/ 1 h 78"/>
                <a:gd name="T8" fmla="*/ 0 w 289"/>
                <a:gd name="T9" fmla="*/ 1 h 78"/>
                <a:gd name="T10" fmla="*/ 0 w 289"/>
                <a:gd name="T11" fmla="*/ 1 h 78"/>
                <a:gd name="T12" fmla="*/ 0 w 289"/>
                <a:gd name="T13" fmla="*/ 1 h 78"/>
                <a:gd name="T14" fmla="*/ 0 w 289"/>
                <a:gd name="T15" fmla="*/ 1 h 78"/>
                <a:gd name="T16" fmla="*/ 0 w 289"/>
                <a:gd name="T17" fmla="*/ 1 h 78"/>
                <a:gd name="T18" fmla="*/ 0 w 289"/>
                <a:gd name="T19" fmla="*/ 1 h 78"/>
                <a:gd name="T20" fmla="*/ 0 w 289"/>
                <a:gd name="T21" fmla="*/ 0 h 78"/>
                <a:gd name="T22" fmla="*/ 0 w 289"/>
                <a:gd name="T23" fmla="*/ 1 h 78"/>
                <a:gd name="T24" fmla="*/ 0 w 289"/>
                <a:gd name="T25" fmla="*/ 1 h 78"/>
                <a:gd name="T26" fmla="*/ 0 w 289"/>
                <a:gd name="T27" fmla="*/ 1 h 78"/>
                <a:gd name="T28" fmla="*/ 1 w 289"/>
                <a:gd name="T29" fmla="*/ 1 h 78"/>
                <a:gd name="T30" fmla="*/ 0 w 289"/>
                <a:gd name="T31" fmla="*/ 1 h 78"/>
                <a:gd name="T32" fmla="*/ 1 w 289"/>
                <a:gd name="T33" fmla="*/ 1 h 78"/>
                <a:gd name="T34" fmla="*/ 1 w 289"/>
                <a:gd name="T35" fmla="*/ 1 h 7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89"/>
                <a:gd name="T55" fmla="*/ 0 h 78"/>
                <a:gd name="T56" fmla="*/ 289 w 289"/>
                <a:gd name="T57" fmla="*/ 78 h 7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89" h="78">
                  <a:moveTo>
                    <a:pt x="289" y="71"/>
                  </a:moveTo>
                  <a:lnTo>
                    <a:pt x="222" y="71"/>
                  </a:lnTo>
                  <a:lnTo>
                    <a:pt x="192" y="55"/>
                  </a:lnTo>
                  <a:lnTo>
                    <a:pt x="152" y="52"/>
                  </a:lnTo>
                  <a:lnTo>
                    <a:pt x="102" y="63"/>
                  </a:lnTo>
                  <a:lnTo>
                    <a:pt x="80" y="74"/>
                  </a:lnTo>
                  <a:lnTo>
                    <a:pt x="7" y="78"/>
                  </a:lnTo>
                  <a:lnTo>
                    <a:pt x="0" y="29"/>
                  </a:lnTo>
                  <a:lnTo>
                    <a:pt x="43" y="40"/>
                  </a:lnTo>
                  <a:lnTo>
                    <a:pt x="57" y="25"/>
                  </a:lnTo>
                  <a:lnTo>
                    <a:pt x="106" y="0"/>
                  </a:lnTo>
                  <a:lnTo>
                    <a:pt x="119" y="23"/>
                  </a:lnTo>
                  <a:lnTo>
                    <a:pt x="163" y="6"/>
                  </a:lnTo>
                  <a:lnTo>
                    <a:pt x="180" y="25"/>
                  </a:lnTo>
                  <a:lnTo>
                    <a:pt x="260" y="25"/>
                  </a:lnTo>
                  <a:lnTo>
                    <a:pt x="249" y="48"/>
                  </a:lnTo>
                  <a:lnTo>
                    <a:pt x="289" y="71"/>
                  </a:lnTo>
                  <a:close/>
                </a:path>
              </a:pathLst>
            </a:custGeom>
            <a:solidFill>
              <a:srgbClr val="7D4D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39" name="Freeform 779"/>
            <p:cNvSpPr>
              <a:spLocks/>
            </p:cNvSpPr>
            <p:nvPr/>
          </p:nvSpPr>
          <p:spPr bwMode="auto">
            <a:xfrm>
              <a:off x="2737" y="2301"/>
              <a:ext cx="29" cy="19"/>
            </a:xfrm>
            <a:custGeom>
              <a:avLst/>
              <a:gdLst>
                <a:gd name="T0" fmla="*/ 0 w 57"/>
                <a:gd name="T1" fmla="*/ 1 h 38"/>
                <a:gd name="T2" fmla="*/ 1 w 57"/>
                <a:gd name="T3" fmla="*/ 0 h 38"/>
                <a:gd name="T4" fmla="*/ 1 w 57"/>
                <a:gd name="T5" fmla="*/ 1 h 38"/>
                <a:gd name="T6" fmla="*/ 1 w 57"/>
                <a:gd name="T7" fmla="*/ 1 h 38"/>
                <a:gd name="T8" fmla="*/ 1 w 57"/>
                <a:gd name="T9" fmla="*/ 1 h 38"/>
                <a:gd name="T10" fmla="*/ 0 w 57"/>
                <a:gd name="T11" fmla="*/ 1 h 38"/>
                <a:gd name="T12" fmla="*/ 0 w 57"/>
                <a:gd name="T13" fmla="*/ 1 h 38"/>
                <a:gd name="T14" fmla="*/ 0 60000 65536"/>
                <a:gd name="T15" fmla="*/ 0 60000 65536"/>
                <a:gd name="T16" fmla="*/ 0 60000 65536"/>
                <a:gd name="T17" fmla="*/ 0 60000 65536"/>
                <a:gd name="T18" fmla="*/ 0 60000 65536"/>
                <a:gd name="T19" fmla="*/ 0 60000 65536"/>
                <a:gd name="T20" fmla="*/ 0 60000 65536"/>
                <a:gd name="T21" fmla="*/ 0 w 57"/>
                <a:gd name="T22" fmla="*/ 0 h 38"/>
                <a:gd name="T23" fmla="*/ 57 w 57"/>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 h="38">
                  <a:moveTo>
                    <a:pt x="0" y="15"/>
                  </a:moveTo>
                  <a:lnTo>
                    <a:pt x="19" y="0"/>
                  </a:lnTo>
                  <a:lnTo>
                    <a:pt x="57" y="15"/>
                  </a:lnTo>
                  <a:lnTo>
                    <a:pt x="42" y="38"/>
                  </a:lnTo>
                  <a:lnTo>
                    <a:pt x="25" y="23"/>
                  </a:lnTo>
                  <a:lnTo>
                    <a:pt x="0" y="15"/>
                  </a:lnTo>
                  <a:close/>
                </a:path>
              </a:pathLst>
            </a:custGeom>
            <a:solidFill>
              <a:srgbClr val="7D4D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40" name="Freeform 780"/>
            <p:cNvSpPr>
              <a:spLocks/>
            </p:cNvSpPr>
            <p:nvPr/>
          </p:nvSpPr>
          <p:spPr bwMode="auto">
            <a:xfrm>
              <a:off x="2517" y="2314"/>
              <a:ext cx="238" cy="51"/>
            </a:xfrm>
            <a:custGeom>
              <a:avLst/>
              <a:gdLst>
                <a:gd name="T0" fmla="*/ 2 w 475"/>
                <a:gd name="T1" fmla="*/ 0 h 102"/>
                <a:gd name="T2" fmla="*/ 2 w 475"/>
                <a:gd name="T3" fmla="*/ 1 h 102"/>
                <a:gd name="T4" fmla="*/ 2 w 475"/>
                <a:gd name="T5" fmla="*/ 1 h 102"/>
                <a:gd name="T6" fmla="*/ 2 w 475"/>
                <a:gd name="T7" fmla="*/ 1 h 102"/>
                <a:gd name="T8" fmla="*/ 2 w 475"/>
                <a:gd name="T9" fmla="*/ 1 h 102"/>
                <a:gd name="T10" fmla="*/ 2 w 475"/>
                <a:gd name="T11" fmla="*/ 1 h 102"/>
                <a:gd name="T12" fmla="*/ 2 w 475"/>
                <a:gd name="T13" fmla="*/ 1 h 102"/>
                <a:gd name="T14" fmla="*/ 1 w 475"/>
                <a:gd name="T15" fmla="*/ 1 h 102"/>
                <a:gd name="T16" fmla="*/ 1 w 475"/>
                <a:gd name="T17" fmla="*/ 1 h 102"/>
                <a:gd name="T18" fmla="*/ 1 w 475"/>
                <a:gd name="T19" fmla="*/ 1 h 102"/>
                <a:gd name="T20" fmla="*/ 1 w 475"/>
                <a:gd name="T21" fmla="*/ 1 h 102"/>
                <a:gd name="T22" fmla="*/ 1 w 475"/>
                <a:gd name="T23" fmla="*/ 1 h 102"/>
                <a:gd name="T24" fmla="*/ 1 w 475"/>
                <a:gd name="T25" fmla="*/ 1 h 102"/>
                <a:gd name="T26" fmla="*/ 1 w 475"/>
                <a:gd name="T27" fmla="*/ 1 h 102"/>
                <a:gd name="T28" fmla="*/ 0 w 475"/>
                <a:gd name="T29" fmla="*/ 1 h 102"/>
                <a:gd name="T30" fmla="*/ 1 w 475"/>
                <a:gd name="T31" fmla="*/ 1 h 102"/>
                <a:gd name="T32" fmla="*/ 1 w 475"/>
                <a:gd name="T33" fmla="*/ 1 h 102"/>
                <a:gd name="T34" fmla="*/ 1 w 475"/>
                <a:gd name="T35" fmla="*/ 1 h 102"/>
                <a:gd name="T36" fmla="*/ 1 w 475"/>
                <a:gd name="T37" fmla="*/ 1 h 102"/>
                <a:gd name="T38" fmla="*/ 1 w 475"/>
                <a:gd name="T39" fmla="*/ 1 h 102"/>
                <a:gd name="T40" fmla="*/ 1 w 475"/>
                <a:gd name="T41" fmla="*/ 1 h 102"/>
                <a:gd name="T42" fmla="*/ 1 w 475"/>
                <a:gd name="T43" fmla="*/ 1 h 102"/>
                <a:gd name="T44" fmla="*/ 2 w 475"/>
                <a:gd name="T45" fmla="*/ 1 h 102"/>
                <a:gd name="T46" fmla="*/ 2 w 475"/>
                <a:gd name="T47" fmla="*/ 1 h 102"/>
                <a:gd name="T48" fmla="*/ 2 w 475"/>
                <a:gd name="T49" fmla="*/ 1 h 102"/>
                <a:gd name="T50" fmla="*/ 2 w 475"/>
                <a:gd name="T51" fmla="*/ 1 h 102"/>
                <a:gd name="T52" fmla="*/ 2 w 475"/>
                <a:gd name="T53" fmla="*/ 1 h 102"/>
                <a:gd name="T54" fmla="*/ 2 w 475"/>
                <a:gd name="T55" fmla="*/ 0 h 102"/>
                <a:gd name="T56" fmla="*/ 2 w 475"/>
                <a:gd name="T57" fmla="*/ 0 h 10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75"/>
                <a:gd name="T88" fmla="*/ 0 h 102"/>
                <a:gd name="T89" fmla="*/ 475 w 475"/>
                <a:gd name="T90" fmla="*/ 102 h 10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75" h="102">
                  <a:moveTo>
                    <a:pt x="443" y="0"/>
                  </a:moveTo>
                  <a:lnTo>
                    <a:pt x="437" y="4"/>
                  </a:lnTo>
                  <a:lnTo>
                    <a:pt x="424" y="17"/>
                  </a:lnTo>
                  <a:lnTo>
                    <a:pt x="401" y="17"/>
                  </a:lnTo>
                  <a:lnTo>
                    <a:pt x="352" y="19"/>
                  </a:lnTo>
                  <a:lnTo>
                    <a:pt x="329" y="26"/>
                  </a:lnTo>
                  <a:lnTo>
                    <a:pt x="293" y="26"/>
                  </a:lnTo>
                  <a:lnTo>
                    <a:pt x="236" y="30"/>
                  </a:lnTo>
                  <a:lnTo>
                    <a:pt x="192" y="6"/>
                  </a:lnTo>
                  <a:lnTo>
                    <a:pt x="137" y="17"/>
                  </a:lnTo>
                  <a:lnTo>
                    <a:pt x="105" y="34"/>
                  </a:lnTo>
                  <a:lnTo>
                    <a:pt x="69" y="40"/>
                  </a:lnTo>
                  <a:lnTo>
                    <a:pt x="23" y="40"/>
                  </a:lnTo>
                  <a:lnTo>
                    <a:pt x="23" y="61"/>
                  </a:lnTo>
                  <a:lnTo>
                    <a:pt x="0" y="85"/>
                  </a:lnTo>
                  <a:lnTo>
                    <a:pt x="53" y="99"/>
                  </a:lnTo>
                  <a:lnTo>
                    <a:pt x="59" y="85"/>
                  </a:lnTo>
                  <a:lnTo>
                    <a:pt x="103" y="83"/>
                  </a:lnTo>
                  <a:lnTo>
                    <a:pt x="162" y="80"/>
                  </a:lnTo>
                  <a:lnTo>
                    <a:pt x="192" y="102"/>
                  </a:lnTo>
                  <a:lnTo>
                    <a:pt x="207" y="80"/>
                  </a:lnTo>
                  <a:lnTo>
                    <a:pt x="238" y="74"/>
                  </a:lnTo>
                  <a:lnTo>
                    <a:pt x="295" y="64"/>
                  </a:lnTo>
                  <a:lnTo>
                    <a:pt x="340" y="34"/>
                  </a:lnTo>
                  <a:lnTo>
                    <a:pt x="403" y="42"/>
                  </a:lnTo>
                  <a:lnTo>
                    <a:pt x="475" y="57"/>
                  </a:lnTo>
                  <a:lnTo>
                    <a:pt x="475" y="38"/>
                  </a:lnTo>
                  <a:lnTo>
                    <a:pt x="443" y="0"/>
                  </a:lnTo>
                  <a:close/>
                </a:path>
              </a:pathLst>
            </a:custGeom>
            <a:solidFill>
              <a:srgbClr val="7D4D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41" name="Freeform 781"/>
            <p:cNvSpPr>
              <a:spLocks/>
            </p:cNvSpPr>
            <p:nvPr/>
          </p:nvSpPr>
          <p:spPr bwMode="auto">
            <a:xfrm>
              <a:off x="3199" y="2217"/>
              <a:ext cx="62" cy="68"/>
            </a:xfrm>
            <a:custGeom>
              <a:avLst/>
              <a:gdLst>
                <a:gd name="T0" fmla="*/ 1 w 124"/>
                <a:gd name="T1" fmla="*/ 0 h 137"/>
                <a:gd name="T2" fmla="*/ 1 w 124"/>
                <a:gd name="T3" fmla="*/ 0 h 137"/>
                <a:gd name="T4" fmla="*/ 1 w 124"/>
                <a:gd name="T5" fmla="*/ 0 h 137"/>
                <a:gd name="T6" fmla="*/ 1 w 124"/>
                <a:gd name="T7" fmla="*/ 0 h 137"/>
                <a:gd name="T8" fmla="*/ 1 w 124"/>
                <a:gd name="T9" fmla="*/ 0 h 137"/>
                <a:gd name="T10" fmla="*/ 1 w 124"/>
                <a:gd name="T11" fmla="*/ 0 h 137"/>
                <a:gd name="T12" fmla="*/ 1 w 124"/>
                <a:gd name="T13" fmla="*/ 0 h 137"/>
                <a:gd name="T14" fmla="*/ 1 w 124"/>
                <a:gd name="T15" fmla="*/ 0 h 137"/>
                <a:gd name="T16" fmla="*/ 1 w 124"/>
                <a:gd name="T17" fmla="*/ 0 h 137"/>
                <a:gd name="T18" fmla="*/ 1 w 124"/>
                <a:gd name="T19" fmla="*/ 0 h 137"/>
                <a:gd name="T20" fmla="*/ 1 w 124"/>
                <a:gd name="T21" fmla="*/ 0 h 137"/>
                <a:gd name="T22" fmla="*/ 1 w 124"/>
                <a:gd name="T23" fmla="*/ 0 h 137"/>
                <a:gd name="T24" fmla="*/ 1 w 124"/>
                <a:gd name="T25" fmla="*/ 0 h 137"/>
                <a:gd name="T26" fmla="*/ 1 w 124"/>
                <a:gd name="T27" fmla="*/ 0 h 137"/>
                <a:gd name="T28" fmla="*/ 1 w 124"/>
                <a:gd name="T29" fmla="*/ 0 h 137"/>
                <a:gd name="T30" fmla="*/ 1 w 124"/>
                <a:gd name="T31" fmla="*/ 0 h 137"/>
                <a:gd name="T32" fmla="*/ 1 w 124"/>
                <a:gd name="T33" fmla="*/ 0 h 137"/>
                <a:gd name="T34" fmla="*/ 1 w 124"/>
                <a:gd name="T35" fmla="*/ 0 h 137"/>
                <a:gd name="T36" fmla="*/ 1 w 124"/>
                <a:gd name="T37" fmla="*/ 0 h 137"/>
                <a:gd name="T38" fmla="*/ 1 w 124"/>
                <a:gd name="T39" fmla="*/ 0 h 137"/>
                <a:gd name="T40" fmla="*/ 1 w 124"/>
                <a:gd name="T41" fmla="*/ 0 h 137"/>
                <a:gd name="T42" fmla="*/ 1 w 124"/>
                <a:gd name="T43" fmla="*/ 0 h 137"/>
                <a:gd name="T44" fmla="*/ 1 w 124"/>
                <a:gd name="T45" fmla="*/ 0 h 137"/>
                <a:gd name="T46" fmla="*/ 1 w 124"/>
                <a:gd name="T47" fmla="*/ 0 h 137"/>
                <a:gd name="T48" fmla="*/ 1 w 124"/>
                <a:gd name="T49" fmla="*/ 0 h 137"/>
                <a:gd name="T50" fmla="*/ 1 w 124"/>
                <a:gd name="T51" fmla="*/ 0 h 137"/>
                <a:gd name="T52" fmla="*/ 1 w 124"/>
                <a:gd name="T53" fmla="*/ 0 h 137"/>
                <a:gd name="T54" fmla="*/ 1 w 124"/>
                <a:gd name="T55" fmla="*/ 0 h 137"/>
                <a:gd name="T56" fmla="*/ 1 w 124"/>
                <a:gd name="T57" fmla="*/ 0 h 137"/>
                <a:gd name="T58" fmla="*/ 1 w 124"/>
                <a:gd name="T59" fmla="*/ 0 h 137"/>
                <a:gd name="T60" fmla="*/ 1 w 124"/>
                <a:gd name="T61" fmla="*/ 0 h 137"/>
                <a:gd name="T62" fmla="*/ 1 w 124"/>
                <a:gd name="T63" fmla="*/ 0 h 137"/>
                <a:gd name="T64" fmla="*/ 1 w 124"/>
                <a:gd name="T65" fmla="*/ 0 h 137"/>
                <a:gd name="T66" fmla="*/ 1 w 124"/>
                <a:gd name="T67" fmla="*/ 0 h 137"/>
                <a:gd name="T68" fmla="*/ 1 w 124"/>
                <a:gd name="T69" fmla="*/ 0 h 137"/>
                <a:gd name="T70" fmla="*/ 1 w 124"/>
                <a:gd name="T71" fmla="*/ 0 h 137"/>
                <a:gd name="T72" fmla="*/ 1 w 124"/>
                <a:gd name="T73" fmla="*/ 0 h 137"/>
                <a:gd name="T74" fmla="*/ 1 w 124"/>
                <a:gd name="T75" fmla="*/ 0 h 137"/>
                <a:gd name="T76" fmla="*/ 1 w 124"/>
                <a:gd name="T77" fmla="*/ 0 h 137"/>
                <a:gd name="T78" fmla="*/ 0 w 124"/>
                <a:gd name="T79" fmla="*/ 0 h 137"/>
                <a:gd name="T80" fmla="*/ 1 w 124"/>
                <a:gd name="T81" fmla="*/ 0 h 137"/>
                <a:gd name="T82" fmla="*/ 1 w 124"/>
                <a:gd name="T83" fmla="*/ 0 h 137"/>
                <a:gd name="T84" fmla="*/ 1 w 124"/>
                <a:gd name="T85" fmla="*/ 0 h 137"/>
                <a:gd name="T86" fmla="*/ 1 w 124"/>
                <a:gd name="T87" fmla="*/ 0 h 137"/>
                <a:gd name="T88" fmla="*/ 1 w 124"/>
                <a:gd name="T89" fmla="*/ 0 h 137"/>
                <a:gd name="T90" fmla="*/ 1 w 124"/>
                <a:gd name="T91" fmla="*/ 0 h 137"/>
                <a:gd name="T92" fmla="*/ 1 w 124"/>
                <a:gd name="T93" fmla="*/ 0 h 137"/>
                <a:gd name="T94" fmla="*/ 1 w 124"/>
                <a:gd name="T95" fmla="*/ 0 h 137"/>
                <a:gd name="T96" fmla="*/ 1 w 124"/>
                <a:gd name="T97" fmla="*/ 0 h 13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24"/>
                <a:gd name="T148" fmla="*/ 0 h 137"/>
                <a:gd name="T149" fmla="*/ 124 w 124"/>
                <a:gd name="T150" fmla="*/ 137 h 13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24" h="137">
                  <a:moveTo>
                    <a:pt x="74" y="4"/>
                  </a:moveTo>
                  <a:lnTo>
                    <a:pt x="76" y="4"/>
                  </a:lnTo>
                  <a:lnTo>
                    <a:pt x="78" y="4"/>
                  </a:lnTo>
                  <a:lnTo>
                    <a:pt x="84" y="6"/>
                  </a:lnTo>
                  <a:lnTo>
                    <a:pt x="90" y="8"/>
                  </a:lnTo>
                  <a:lnTo>
                    <a:pt x="93" y="9"/>
                  </a:lnTo>
                  <a:lnTo>
                    <a:pt x="97" y="11"/>
                  </a:lnTo>
                  <a:lnTo>
                    <a:pt x="101" y="13"/>
                  </a:lnTo>
                  <a:lnTo>
                    <a:pt x="103" y="17"/>
                  </a:lnTo>
                  <a:lnTo>
                    <a:pt x="107" y="19"/>
                  </a:lnTo>
                  <a:lnTo>
                    <a:pt x="111" y="25"/>
                  </a:lnTo>
                  <a:lnTo>
                    <a:pt x="112" y="28"/>
                  </a:lnTo>
                  <a:lnTo>
                    <a:pt x="116" y="34"/>
                  </a:lnTo>
                  <a:lnTo>
                    <a:pt x="118" y="36"/>
                  </a:lnTo>
                  <a:lnTo>
                    <a:pt x="118" y="40"/>
                  </a:lnTo>
                  <a:lnTo>
                    <a:pt x="118" y="44"/>
                  </a:lnTo>
                  <a:lnTo>
                    <a:pt x="120" y="47"/>
                  </a:lnTo>
                  <a:lnTo>
                    <a:pt x="120" y="51"/>
                  </a:lnTo>
                  <a:lnTo>
                    <a:pt x="122" y="53"/>
                  </a:lnTo>
                  <a:lnTo>
                    <a:pt x="122" y="57"/>
                  </a:lnTo>
                  <a:lnTo>
                    <a:pt x="122" y="61"/>
                  </a:lnTo>
                  <a:lnTo>
                    <a:pt x="122" y="65"/>
                  </a:lnTo>
                  <a:lnTo>
                    <a:pt x="124" y="68"/>
                  </a:lnTo>
                  <a:lnTo>
                    <a:pt x="124" y="72"/>
                  </a:lnTo>
                  <a:lnTo>
                    <a:pt x="124" y="76"/>
                  </a:lnTo>
                  <a:lnTo>
                    <a:pt x="124" y="80"/>
                  </a:lnTo>
                  <a:lnTo>
                    <a:pt x="124" y="84"/>
                  </a:lnTo>
                  <a:lnTo>
                    <a:pt x="124" y="87"/>
                  </a:lnTo>
                  <a:lnTo>
                    <a:pt x="124" y="93"/>
                  </a:lnTo>
                  <a:lnTo>
                    <a:pt x="124" y="97"/>
                  </a:lnTo>
                  <a:lnTo>
                    <a:pt x="124" y="99"/>
                  </a:lnTo>
                  <a:lnTo>
                    <a:pt x="124" y="103"/>
                  </a:lnTo>
                  <a:lnTo>
                    <a:pt x="124" y="106"/>
                  </a:lnTo>
                  <a:lnTo>
                    <a:pt x="122" y="110"/>
                  </a:lnTo>
                  <a:lnTo>
                    <a:pt x="122" y="114"/>
                  </a:lnTo>
                  <a:lnTo>
                    <a:pt x="122" y="116"/>
                  </a:lnTo>
                  <a:lnTo>
                    <a:pt x="122" y="120"/>
                  </a:lnTo>
                  <a:lnTo>
                    <a:pt x="120" y="125"/>
                  </a:lnTo>
                  <a:lnTo>
                    <a:pt x="120" y="131"/>
                  </a:lnTo>
                  <a:lnTo>
                    <a:pt x="118" y="133"/>
                  </a:lnTo>
                  <a:lnTo>
                    <a:pt x="116" y="137"/>
                  </a:lnTo>
                  <a:lnTo>
                    <a:pt x="114" y="137"/>
                  </a:lnTo>
                  <a:lnTo>
                    <a:pt x="112" y="135"/>
                  </a:lnTo>
                  <a:lnTo>
                    <a:pt x="111" y="131"/>
                  </a:lnTo>
                  <a:lnTo>
                    <a:pt x="109" y="129"/>
                  </a:lnTo>
                  <a:lnTo>
                    <a:pt x="109" y="123"/>
                  </a:lnTo>
                  <a:lnTo>
                    <a:pt x="107" y="120"/>
                  </a:lnTo>
                  <a:lnTo>
                    <a:pt x="105" y="116"/>
                  </a:lnTo>
                  <a:lnTo>
                    <a:pt x="103" y="110"/>
                  </a:lnTo>
                  <a:lnTo>
                    <a:pt x="101" y="104"/>
                  </a:lnTo>
                  <a:lnTo>
                    <a:pt x="101" y="101"/>
                  </a:lnTo>
                  <a:lnTo>
                    <a:pt x="99" y="95"/>
                  </a:lnTo>
                  <a:lnTo>
                    <a:pt x="97" y="89"/>
                  </a:lnTo>
                  <a:lnTo>
                    <a:pt x="95" y="84"/>
                  </a:lnTo>
                  <a:lnTo>
                    <a:pt x="93" y="80"/>
                  </a:lnTo>
                  <a:lnTo>
                    <a:pt x="92" y="74"/>
                  </a:lnTo>
                  <a:lnTo>
                    <a:pt x="92" y="72"/>
                  </a:lnTo>
                  <a:lnTo>
                    <a:pt x="90" y="68"/>
                  </a:lnTo>
                  <a:lnTo>
                    <a:pt x="88" y="65"/>
                  </a:lnTo>
                  <a:lnTo>
                    <a:pt x="82" y="59"/>
                  </a:lnTo>
                  <a:lnTo>
                    <a:pt x="78" y="53"/>
                  </a:lnTo>
                  <a:lnTo>
                    <a:pt x="73" y="49"/>
                  </a:lnTo>
                  <a:lnTo>
                    <a:pt x="67" y="46"/>
                  </a:lnTo>
                  <a:lnTo>
                    <a:pt x="63" y="42"/>
                  </a:lnTo>
                  <a:lnTo>
                    <a:pt x="59" y="40"/>
                  </a:lnTo>
                  <a:lnTo>
                    <a:pt x="55" y="38"/>
                  </a:lnTo>
                  <a:lnTo>
                    <a:pt x="52" y="38"/>
                  </a:lnTo>
                  <a:lnTo>
                    <a:pt x="46" y="34"/>
                  </a:lnTo>
                  <a:lnTo>
                    <a:pt x="42" y="32"/>
                  </a:lnTo>
                  <a:lnTo>
                    <a:pt x="36" y="28"/>
                  </a:lnTo>
                  <a:lnTo>
                    <a:pt x="31" y="27"/>
                  </a:lnTo>
                  <a:lnTo>
                    <a:pt x="25" y="25"/>
                  </a:lnTo>
                  <a:lnTo>
                    <a:pt x="21" y="23"/>
                  </a:lnTo>
                  <a:lnTo>
                    <a:pt x="17" y="19"/>
                  </a:lnTo>
                  <a:lnTo>
                    <a:pt x="14" y="17"/>
                  </a:lnTo>
                  <a:lnTo>
                    <a:pt x="10" y="15"/>
                  </a:lnTo>
                  <a:lnTo>
                    <a:pt x="6" y="13"/>
                  </a:lnTo>
                  <a:lnTo>
                    <a:pt x="2" y="9"/>
                  </a:lnTo>
                  <a:lnTo>
                    <a:pt x="2" y="8"/>
                  </a:lnTo>
                  <a:lnTo>
                    <a:pt x="0" y="6"/>
                  </a:lnTo>
                  <a:lnTo>
                    <a:pt x="2" y="4"/>
                  </a:lnTo>
                  <a:lnTo>
                    <a:pt x="4" y="2"/>
                  </a:lnTo>
                  <a:lnTo>
                    <a:pt x="10" y="0"/>
                  </a:lnTo>
                  <a:lnTo>
                    <a:pt x="14" y="0"/>
                  </a:lnTo>
                  <a:lnTo>
                    <a:pt x="19" y="0"/>
                  </a:lnTo>
                  <a:lnTo>
                    <a:pt x="25" y="0"/>
                  </a:lnTo>
                  <a:lnTo>
                    <a:pt x="31" y="0"/>
                  </a:lnTo>
                  <a:lnTo>
                    <a:pt x="36" y="0"/>
                  </a:lnTo>
                  <a:lnTo>
                    <a:pt x="42" y="0"/>
                  </a:lnTo>
                  <a:lnTo>
                    <a:pt x="48" y="0"/>
                  </a:lnTo>
                  <a:lnTo>
                    <a:pt x="55" y="0"/>
                  </a:lnTo>
                  <a:lnTo>
                    <a:pt x="59" y="2"/>
                  </a:lnTo>
                  <a:lnTo>
                    <a:pt x="65" y="2"/>
                  </a:lnTo>
                  <a:lnTo>
                    <a:pt x="69" y="2"/>
                  </a:lnTo>
                  <a:lnTo>
                    <a:pt x="71" y="2"/>
                  </a:lnTo>
                  <a:lnTo>
                    <a:pt x="73" y="2"/>
                  </a:lnTo>
                  <a:lnTo>
                    <a:pt x="74" y="4"/>
                  </a:lnTo>
                  <a:close/>
                </a:path>
              </a:pathLst>
            </a:custGeom>
            <a:solidFill>
              <a:srgbClr val="FFF2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42" name="Freeform 782"/>
            <p:cNvSpPr>
              <a:spLocks/>
            </p:cNvSpPr>
            <p:nvPr/>
          </p:nvSpPr>
          <p:spPr bwMode="auto">
            <a:xfrm>
              <a:off x="3003" y="2208"/>
              <a:ext cx="81" cy="21"/>
            </a:xfrm>
            <a:custGeom>
              <a:avLst/>
              <a:gdLst>
                <a:gd name="T0" fmla="*/ 0 w 163"/>
                <a:gd name="T1" fmla="*/ 1 h 42"/>
                <a:gd name="T2" fmla="*/ 0 w 163"/>
                <a:gd name="T3" fmla="*/ 1 h 42"/>
                <a:gd name="T4" fmla="*/ 0 w 163"/>
                <a:gd name="T5" fmla="*/ 1 h 42"/>
                <a:gd name="T6" fmla="*/ 0 w 163"/>
                <a:gd name="T7" fmla="*/ 1 h 42"/>
                <a:gd name="T8" fmla="*/ 0 w 163"/>
                <a:gd name="T9" fmla="*/ 1 h 42"/>
                <a:gd name="T10" fmla="*/ 0 w 163"/>
                <a:gd name="T11" fmla="*/ 1 h 42"/>
                <a:gd name="T12" fmla="*/ 0 w 163"/>
                <a:gd name="T13" fmla="*/ 1 h 42"/>
                <a:gd name="T14" fmla="*/ 0 w 163"/>
                <a:gd name="T15" fmla="*/ 1 h 42"/>
                <a:gd name="T16" fmla="*/ 0 w 163"/>
                <a:gd name="T17" fmla="*/ 1 h 42"/>
                <a:gd name="T18" fmla="*/ 0 w 163"/>
                <a:gd name="T19" fmla="*/ 1 h 42"/>
                <a:gd name="T20" fmla="*/ 0 w 163"/>
                <a:gd name="T21" fmla="*/ 1 h 42"/>
                <a:gd name="T22" fmla="*/ 0 w 163"/>
                <a:gd name="T23" fmla="*/ 1 h 42"/>
                <a:gd name="T24" fmla="*/ 0 w 163"/>
                <a:gd name="T25" fmla="*/ 1 h 42"/>
                <a:gd name="T26" fmla="*/ 0 w 163"/>
                <a:gd name="T27" fmla="*/ 1 h 42"/>
                <a:gd name="T28" fmla="*/ 0 w 163"/>
                <a:gd name="T29" fmla="*/ 1 h 42"/>
                <a:gd name="T30" fmla="*/ 0 w 163"/>
                <a:gd name="T31" fmla="*/ 1 h 42"/>
                <a:gd name="T32" fmla="*/ 0 w 163"/>
                <a:gd name="T33" fmla="*/ 1 h 42"/>
                <a:gd name="T34" fmla="*/ 0 w 163"/>
                <a:gd name="T35" fmla="*/ 1 h 42"/>
                <a:gd name="T36" fmla="*/ 0 w 163"/>
                <a:gd name="T37" fmla="*/ 1 h 42"/>
                <a:gd name="T38" fmla="*/ 0 w 163"/>
                <a:gd name="T39" fmla="*/ 1 h 42"/>
                <a:gd name="T40" fmla="*/ 0 w 163"/>
                <a:gd name="T41" fmla="*/ 1 h 42"/>
                <a:gd name="T42" fmla="*/ 0 w 163"/>
                <a:gd name="T43" fmla="*/ 1 h 42"/>
                <a:gd name="T44" fmla="*/ 0 w 163"/>
                <a:gd name="T45" fmla="*/ 1 h 42"/>
                <a:gd name="T46" fmla="*/ 0 w 163"/>
                <a:gd name="T47" fmla="*/ 1 h 42"/>
                <a:gd name="T48" fmla="*/ 0 w 163"/>
                <a:gd name="T49" fmla="*/ 0 h 42"/>
                <a:gd name="T50" fmla="*/ 0 w 163"/>
                <a:gd name="T51" fmla="*/ 0 h 42"/>
                <a:gd name="T52" fmla="*/ 0 w 163"/>
                <a:gd name="T53" fmla="*/ 0 h 42"/>
                <a:gd name="T54" fmla="*/ 0 w 163"/>
                <a:gd name="T55" fmla="*/ 0 h 42"/>
                <a:gd name="T56" fmla="*/ 0 w 163"/>
                <a:gd name="T57" fmla="*/ 0 h 42"/>
                <a:gd name="T58" fmla="*/ 0 w 163"/>
                <a:gd name="T59" fmla="*/ 0 h 42"/>
                <a:gd name="T60" fmla="*/ 0 w 163"/>
                <a:gd name="T61" fmla="*/ 0 h 42"/>
                <a:gd name="T62" fmla="*/ 0 w 163"/>
                <a:gd name="T63" fmla="*/ 1 h 42"/>
                <a:gd name="T64" fmla="*/ 0 w 163"/>
                <a:gd name="T65" fmla="*/ 1 h 42"/>
                <a:gd name="T66" fmla="*/ 0 w 163"/>
                <a:gd name="T67" fmla="*/ 1 h 42"/>
                <a:gd name="T68" fmla="*/ 0 w 163"/>
                <a:gd name="T69" fmla="*/ 1 h 42"/>
                <a:gd name="T70" fmla="*/ 0 w 163"/>
                <a:gd name="T71" fmla="*/ 1 h 42"/>
                <a:gd name="T72" fmla="*/ 0 w 163"/>
                <a:gd name="T73" fmla="*/ 1 h 42"/>
                <a:gd name="T74" fmla="*/ 0 w 163"/>
                <a:gd name="T75" fmla="*/ 1 h 42"/>
                <a:gd name="T76" fmla="*/ 0 w 163"/>
                <a:gd name="T77" fmla="*/ 1 h 42"/>
                <a:gd name="T78" fmla="*/ 0 w 163"/>
                <a:gd name="T79" fmla="*/ 1 h 42"/>
                <a:gd name="T80" fmla="*/ 0 w 163"/>
                <a:gd name="T81" fmla="*/ 1 h 42"/>
                <a:gd name="T82" fmla="*/ 0 w 163"/>
                <a:gd name="T83" fmla="*/ 1 h 4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63"/>
                <a:gd name="T127" fmla="*/ 0 h 42"/>
                <a:gd name="T128" fmla="*/ 163 w 163"/>
                <a:gd name="T129" fmla="*/ 42 h 4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63" h="42">
                  <a:moveTo>
                    <a:pt x="163" y="13"/>
                  </a:moveTo>
                  <a:lnTo>
                    <a:pt x="162" y="15"/>
                  </a:lnTo>
                  <a:lnTo>
                    <a:pt x="156" y="17"/>
                  </a:lnTo>
                  <a:lnTo>
                    <a:pt x="152" y="19"/>
                  </a:lnTo>
                  <a:lnTo>
                    <a:pt x="148" y="21"/>
                  </a:lnTo>
                  <a:lnTo>
                    <a:pt x="144" y="23"/>
                  </a:lnTo>
                  <a:lnTo>
                    <a:pt x="141" y="25"/>
                  </a:lnTo>
                  <a:lnTo>
                    <a:pt x="135" y="26"/>
                  </a:lnTo>
                  <a:lnTo>
                    <a:pt x="129" y="28"/>
                  </a:lnTo>
                  <a:lnTo>
                    <a:pt x="124" y="30"/>
                  </a:lnTo>
                  <a:lnTo>
                    <a:pt x="120" y="34"/>
                  </a:lnTo>
                  <a:lnTo>
                    <a:pt x="114" y="34"/>
                  </a:lnTo>
                  <a:lnTo>
                    <a:pt x="108" y="36"/>
                  </a:lnTo>
                  <a:lnTo>
                    <a:pt x="105" y="38"/>
                  </a:lnTo>
                  <a:lnTo>
                    <a:pt x="101" y="40"/>
                  </a:lnTo>
                  <a:lnTo>
                    <a:pt x="95" y="40"/>
                  </a:lnTo>
                  <a:lnTo>
                    <a:pt x="91" y="42"/>
                  </a:lnTo>
                  <a:lnTo>
                    <a:pt x="87" y="42"/>
                  </a:lnTo>
                  <a:lnTo>
                    <a:pt x="86" y="42"/>
                  </a:lnTo>
                  <a:lnTo>
                    <a:pt x="80" y="40"/>
                  </a:lnTo>
                  <a:lnTo>
                    <a:pt x="76" y="38"/>
                  </a:lnTo>
                  <a:lnTo>
                    <a:pt x="70" y="36"/>
                  </a:lnTo>
                  <a:lnTo>
                    <a:pt x="67" y="34"/>
                  </a:lnTo>
                  <a:lnTo>
                    <a:pt x="61" y="30"/>
                  </a:lnTo>
                  <a:lnTo>
                    <a:pt x="55" y="28"/>
                  </a:lnTo>
                  <a:lnTo>
                    <a:pt x="51" y="26"/>
                  </a:lnTo>
                  <a:lnTo>
                    <a:pt x="46" y="26"/>
                  </a:lnTo>
                  <a:lnTo>
                    <a:pt x="42" y="26"/>
                  </a:lnTo>
                  <a:lnTo>
                    <a:pt x="38" y="26"/>
                  </a:lnTo>
                  <a:lnTo>
                    <a:pt x="32" y="25"/>
                  </a:lnTo>
                  <a:lnTo>
                    <a:pt x="29" y="25"/>
                  </a:lnTo>
                  <a:lnTo>
                    <a:pt x="25" y="23"/>
                  </a:lnTo>
                  <a:lnTo>
                    <a:pt x="21" y="23"/>
                  </a:lnTo>
                  <a:lnTo>
                    <a:pt x="17" y="23"/>
                  </a:lnTo>
                  <a:lnTo>
                    <a:pt x="13" y="23"/>
                  </a:lnTo>
                  <a:lnTo>
                    <a:pt x="10" y="21"/>
                  </a:lnTo>
                  <a:lnTo>
                    <a:pt x="8" y="21"/>
                  </a:lnTo>
                  <a:lnTo>
                    <a:pt x="2" y="19"/>
                  </a:lnTo>
                  <a:lnTo>
                    <a:pt x="2" y="17"/>
                  </a:lnTo>
                  <a:lnTo>
                    <a:pt x="0" y="13"/>
                  </a:lnTo>
                  <a:lnTo>
                    <a:pt x="4" y="11"/>
                  </a:lnTo>
                  <a:lnTo>
                    <a:pt x="6" y="9"/>
                  </a:lnTo>
                  <a:lnTo>
                    <a:pt x="10" y="9"/>
                  </a:lnTo>
                  <a:lnTo>
                    <a:pt x="11" y="7"/>
                  </a:lnTo>
                  <a:lnTo>
                    <a:pt x="17" y="6"/>
                  </a:lnTo>
                  <a:lnTo>
                    <a:pt x="21" y="4"/>
                  </a:lnTo>
                  <a:lnTo>
                    <a:pt x="25" y="4"/>
                  </a:lnTo>
                  <a:lnTo>
                    <a:pt x="30" y="2"/>
                  </a:lnTo>
                  <a:lnTo>
                    <a:pt x="38" y="2"/>
                  </a:lnTo>
                  <a:lnTo>
                    <a:pt x="40" y="0"/>
                  </a:lnTo>
                  <a:lnTo>
                    <a:pt x="44" y="0"/>
                  </a:lnTo>
                  <a:lnTo>
                    <a:pt x="48" y="0"/>
                  </a:lnTo>
                  <a:lnTo>
                    <a:pt x="51" y="0"/>
                  </a:lnTo>
                  <a:lnTo>
                    <a:pt x="55" y="0"/>
                  </a:lnTo>
                  <a:lnTo>
                    <a:pt x="57" y="0"/>
                  </a:lnTo>
                  <a:lnTo>
                    <a:pt x="63" y="0"/>
                  </a:lnTo>
                  <a:lnTo>
                    <a:pt x="67" y="0"/>
                  </a:lnTo>
                  <a:lnTo>
                    <a:pt x="70" y="0"/>
                  </a:lnTo>
                  <a:lnTo>
                    <a:pt x="74" y="0"/>
                  </a:lnTo>
                  <a:lnTo>
                    <a:pt x="78" y="0"/>
                  </a:lnTo>
                  <a:lnTo>
                    <a:pt x="82" y="0"/>
                  </a:lnTo>
                  <a:lnTo>
                    <a:pt x="86" y="0"/>
                  </a:lnTo>
                  <a:lnTo>
                    <a:pt x="89" y="2"/>
                  </a:lnTo>
                  <a:lnTo>
                    <a:pt x="93" y="2"/>
                  </a:lnTo>
                  <a:lnTo>
                    <a:pt x="99" y="4"/>
                  </a:lnTo>
                  <a:lnTo>
                    <a:pt x="101" y="4"/>
                  </a:lnTo>
                  <a:lnTo>
                    <a:pt x="106" y="4"/>
                  </a:lnTo>
                  <a:lnTo>
                    <a:pt x="110" y="4"/>
                  </a:lnTo>
                  <a:lnTo>
                    <a:pt x="114" y="6"/>
                  </a:lnTo>
                  <a:lnTo>
                    <a:pt x="118" y="6"/>
                  </a:lnTo>
                  <a:lnTo>
                    <a:pt x="122" y="6"/>
                  </a:lnTo>
                  <a:lnTo>
                    <a:pt x="125" y="7"/>
                  </a:lnTo>
                  <a:lnTo>
                    <a:pt x="129" y="7"/>
                  </a:lnTo>
                  <a:lnTo>
                    <a:pt x="133" y="7"/>
                  </a:lnTo>
                  <a:lnTo>
                    <a:pt x="137" y="9"/>
                  </a:lnTo>
                  <a:lnTo>
                    <a:pt x="139" y="9"/>
                  </a:lnTo>
                  <a:lnTo>
                    <a:pt x="143" y="9"/>
                  </a:lnTo>
                  <a:lnTo>
                    <a:pt x="148" y="9"/>
                  </a:lnTo>
                  <a:lnTo>
                    <a:pt x="154" y="11"/>
                  </a:lnTo>
                  <a:lnTo>
                    <a:pt x="158" y="11"/>
                  </a:lnTo>
                  <a:lnTo>
                    <a:pt x="160" y="13"/>
                  </a:lnTo>
                  <a:lnTo>
                    <a:pt x="162" y="13"/>
                  </a:lnTo>
                  <a:lnTo>
                    <a:pt x="163" y="13"/>
                  </a:lnTo>
                  <a:close/>
                </a:path>
              </a:pathLst>
            </a:custGeom>
            <a:solidFill>
              <a:srgbClr val="FFF2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43" name="Freeform 783"/>
            <p:cNvSpPr>
              <a:spLocks/>
            </p:cNvSpPr>
            <p:nvPr/>
          </p:nvSpPr>
          <p:spPr bwMode="auto">
            <a:xfrm>
              <a:off x="2867" y="2226"/>
              <a:ext cx="52" cy="38"/>
            </a:xfrm>
            <a:custGeom>
              <a:avLst/>
              <a:gdLst>
                <a:gd name="T0" fmla="*/ 0 w 105"/>
                <a:gd name="T1" fmla="*/ 0 h 78"/>
                <a:gd name="T2" fmla="*/ 0 w 105"/>
                <a:gd name="T3" fmla="*/ 0 h 78"/>
                <a:gd name="T4" fmla="*/ 0 w 105"/>
                <a:gd name="T5" fmla="*/ 0 h 78"/>
                <a:gd name="T6" fmla="*/ 0 w 105"/>
                <a:gd name="T7" fmla="*/ 0 h 78"/>
                <a:gd name="T8" fmla="*/ 0 w 105"/>
                <a:gd name="T9" fmla="*/ 0 h 78"/>
                <a:gd name="T10" fmla="*/ 0 w 105"/>
                <a:gd name="T11" fmla="*/ 0 h 78"/>
                <a:gd name="T12" fmla="*/ 0 w 105"/>
                <a:gd name="T13" fmla="*/ 0 h 78"/>
                <a:gd name="T14" fmla="*/ 0 w 105"/>
                <a:gd name="T15" fmla="*/ 0 h 78"/>
                <a:gd name="T16" fmla="*/ 0 w 105"/>
                <a:gd name="T17" fmla="*/ 0 h 78"/>
                <a:gd name="T18" fmla="*/ 0 w 105"/>
                <a:gd name="T19" fmla="*/ 0 h 78"/>
                <a:gd name="T20" fmla="*/ 0 w 105"/>
                <a:gd name="T21" fmla="*/ 0 h 78"/>
                <a:gd name="T22" fmla="*/ 0 w 105"/>
                <a:gd name="T23" fmla="*/ 0 h 78"/>
                <a:gd name="T24" fmla="*/ 0 w 105"/>
                <a:gd name="T25" fmla="*/ 0 h 78"/>
                <a:gd name="T26" fmla="*/ 0 w 105"/>
                <a:gd name="T27" fmla="*/ 0 h 78"/>
                <a:gd name="T28" fmla="*/ 0 w 105"/>
                <a:gd name="T29" fmla="*/ 0 h 78"/>
                <a:gd name="T30" fmla="*/ 0 w 105"/>
                <a:gd name="T31" fmla="*/ 0 h 78"/>
                <a:gd name="T32" fmla="*/ 0 w 105"/>
                <a:gd name="T33" fmla="*/ 0 h 78"/>
                <a:gd name="T34" fmla="*/ 0 w 105"/>
                <a:gd name="T35" fmla="*/ 0 h 78"/>
                <a:gd name="T36" fmla="*/ 0 w 105"/>
                <a:gd name="T37" fmla="*/ 0 h 78"/>
                <a:gd name="T38" fmla="*/ 0 w 105"/>
                <a:gd name="T39" fmla="*/ 0 h 78"/>
                <a:gd name="T40" fmla="*/ 0 w 105"/>
                <a:gd name="T41" fmla="*/ 0 h 78"/>
                <a:gd name="T42" fmla="*/ 0 w 105"/>
                <a:gd name="T43" fmla="*/ 0 h 78"/>
                <a:gd name="T44" fmla="*/ 0 w 105"/>
                <a:gd name="T45" fmla="*/ 0 h 78"/>
                <a:gd name="T46" fmla="*/ 0 w 105"/>
                <a:gd name="T47" fmla="*/ 0 h 78"/>
                <a:gd name="T48" fmla="*/ 0 w 105"/>
                <a:gd name="T49" fmla="*/ 0 h 78"/>
                <a:gd name="T50" fmla="*/ 0 w 105"/>
                <a:gd name="T51" fmla="*/ 0 h 78"/>
                <a:gd name="T52" fmla="*/ 0 w 105"/>
                <a:gd name="T53" fmla="*/ 0 h 78"/>
                <a:gd name="T54" fmla="*/ 0 w 105"/>
                <a:gd name="T55" fmla="*/ 0 h 78"/>
                <a:gd name="T56" fmla="*/ 0 w 105"/>
                <a:gd name="T57" fmla="*/ 0 h 78"/>
                <a:gd name="T58" fmla="*/ 0 w 105"/>
                <a:gd name="T59" fmla="*/ 0 h 78"/>
                <a:gd name="T60" fmla="*/ 0 w 105"/>
                <a:gd name="T61" fmla="*/ 0 h 78"/>
                <a:gd name="T62" fmla="*/ 0 w 105"/>
                <a:gd name="T63" fmla="*/ 0 h 78"/>
                <a:gd name="T64" fmla="*/ 0 w 105"/>
                <a:gd name="T65" fmla="*/ 0 h 78"/>
                <a:gd name="T66" fmla="*/ 0 w 105"/>
                <a:gd name="T67" fmla="*/ 0 h 7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05"/>
                <a:gd name="T103" fmla="*/ 0 h 78"/>
                <a:gd name="T104" fmla="*/ 105 w 105"/>
                <a:gd name="T105" fmla="*/ 78 h 7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05" h="78">
                  <a:moveTo>
                    <a:pt x="105" y="0"/>
                  </a:moveTo>
                  <a:lnTo>
                    <a:pt x="105" y="0"/>
                  </a:lnTo>
                  <a:lnTo>
                    <a:pt x="103" y="4"/>
                  </a:lnTo>
                  <a:lnTo>
                    <a:pt x="103" y="6"/>
                  </a:lnTo>
                  <a:lnTo>
                    <a:pt x="101" y="10"/>
                  </a:lnTo>
                  <a:lnTo>
                    <a:pt x="99" y="13"/>
                  </a:lnTo>
                  <a:lnTo>
                    <a:pt x="99" y="17"/>
                  </a:lnTo>
                  <a:lnTo>
                    <a:pt x="97" y="19"/>
                  </a:lnTo>
                  <a:lnTo>
                    <a:pt x="95" y="23"/>
                  </a:lnTo>
                  <a:lnTo>
                    <a:pt x="93" y="27"/>
                  </a:lnTo>
                  <a:lnTo>
                    <a:pt x="93" y="30"/>
                  </a:lnTo>
                  <a:lnTo>
                    <a:pt x="92" y="34"/>
                  </a:lnTo>
                  <a:lnTo>
                    <a:pt x="90" y="38"/>
                  </a:lnTo>
                  <a:lnTo>
                    <a:pt x="88" y="42"/>
                  </a:lnTo>
                  <a:lnTo>
                    <a:pt x="86" y="46"/>
                  </a:lnTo>
                  <a:lnTo>
                    <a:pt x="84" y="49"/>
                  </a:lnTo>
                  <a:lnTo>
                    <a:pt x="82" y="53"/>
                  </a:lnTo>
                  <a:lnTo>
                    <a:pt x="80" y="55"/>
                  </a:lnTo>
                  <a:lnTo>
                    <a:pt x="78" y="59"/>
                  </a:lnTo>
                  <a:lnTo>
                    <a:pt x="73" y="63"/>
                  </a:lnTo>
                  <a:lnTo>
                    <a:pt x="69" y="68"/>
                  </a:lnTo>
                  <a:lnTo>
                    <a:pt x="63" y="70"/>
                  </a:lnTo>
                  <a:lnTo>
                    <a:pt x="57" y="72"/>
                  </a:lnTo>
                  <a:lnTo>
                    <a:pt x="52" y="74"/>
                  </a:lnTo>
                  <a:lnTo>
                    <a:pt x="46" y="78"/>
                  </a:lnTo>
                  <a:lnTo>
                    <a:pt x="42" y="78"/>
                  </a:lnTo>
                  <a:lnTo>
                    <a:pt x="36" y="78"/>
                  </a:lnTo>
                  <a:lnTo>
                    <a:pt x="33" y="78"/>
                  </a:lnTo>
                  <a:lnTo>
                    <a:pt x="29" y="78"/>
                  </a:lnTo>
                  <a:lnTo>
                    <a:pt x="25" y="78"/>
                  </a:lnTo>
                  <a:lnTo>
                    <a:pt x="21" y="78"/>
                  </a:lnTo>
                  <a:lnTo>
                    <a:pt x="17" y="78"/>
                  </a:lnTo>
                  <a:lnTo>
                    <a:pt x="16" y="78"/>
                  </a:lnTo>
                  <a:lnTo>
                    <a:pt x="12" y="78"/>
                  </a:lnTo>
                  <a:lnTo>
                    <a:pt x="8" y="76"/>
                  </a:lnTo>
                  <a:lnTo>
                    <a:pt x="6" y="76"/>
                  </a:lnTo>
                  <a:lnTo>
                    <a:pt x="4" y="74"/>
                  </a:lnTo>
                  <a:lnTo>
                    <a:pt x="0" y="72"/>
                  </a:lnTo>
                  <a:lnTo>
                    <a:pt x="0" y="68"/>
                  </a:lnTo>
                  <a:lnTo>
                    <a:pt x="0" y="63"/>
                  </a:lnTo>
                  <a:lnTo>
                    <a:pt x="2" y="57"/>
                  </a:lnTo>
                  <a:lnTo>
                    <a:pt x="4" y="55"/>
                  </a:lnTo>
                  <a:lnTo>
                    <a:pt x="6" y="51"/>
                  </a:lnTo>
                  <a:lnTo>
                    <a:pt x="10" y="49"/>
                  </a:lnTo>
                  <a:lnTo>
                    <a:pt x="14" y="46"/>
                  </a:lnTo>
                  <a:lnTo>
                    <a:pt x="17" y="42"/>
                  </a:lnTo>
                  <a:lnTo>
                    <a:pt x="21" y="40"/>
                  </a:lnTo>
                  <a:lnTo>
                    <a:pt x="25" y="36"/>
                  </a:lnTo>
                  <a:lnTo>
                    <a:pt x="29" y="32"/>
                  </a:lnTo>
                  <a:lnTo>
                    <a:pt x="33" y="29"/>
                  </a:lnTo>
                  <a:lnTo>
                    <a:pt x="38" y="27"/>
                  </a:lnTo>
                  <a:lnTo>
                    <a:pt x="42" y="23"/>
                  </a:lnTo>
                  <a:lnTo>
                    <a:pt x="48" y="21"/>
                  </a:lnTo>
                  <a:lnTo>
                    <a:pt x="54" y="17"/>
                  </a:lnTo>
                  <a:lnTo>
                    <a:pt x="57" y="15"/>
                  </a:lnTo>
                  <a:lnTo>
                    <a:pt x="63" y="11"/>
                  </a:lnTo>
                  <a:lnTo>
                    <a:pt x="67" y="10"/>
                  </a:lnTo>
                  <a:lnTo>
                    <a:pt x="73" y="10"/>
                  </a:lnTo>
                  <a:lnTo>
                    <a:pt x="76" y="8"/>
                  </a:lnTo>
                  <a:lnTo>
                    <a:pt x="82" y="6"/>
                  </a:lnTo>
                  <a:lnTo>
                    <a:pt x="86" y="4"/>
                  </a:lnTo>
                  <a:lnTo>
                    <a:pt x="90" y="2"/>
                  </a:lnTo>
                  <a:lnTo>
                    <a:pt x="93" y="2"/>
                  </a:lnTo>
                  <a:lnTo>
                    <a:pt x="97" y="0"/>
                  </a:lnTo>
                  <a:lnTo>
                    <a:pt x="99" y="0"/>
                  </a:lnTo>
                  <a:lnTo>
                    <a:pt x="103" y="0"/>
                  </a:lnTo>
                  <a:lnTo>
                    <a:pt x="105" y="0"/>
                  </a:lnTo>
                  <a:close/>
                </a:path>
              </a:pathLst>
            </a:custGeom>
            <a:solidFill>
              <a:srgbClr val="FFF2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44" name="Freeform 784"/>
            <p:cNvSpPr>
              <a:spLocks/>
            </p:cNvSpPr>
            <p:nvPr/>
          </p:nvSpPr>
          <p:spPr bwMode="auto">
            <a:xfrm>
              <a:off x="2771" y="2217"/>
              <a:ext cx="42" cy="29"/>
            </a:xfrm>
            <a:custGeom>
              <a:avLst/>
              <a:gdLst>
                <a:gd name="T0" fmla="*/ 0 w 86"/>
                <a:gd name="T1" fmla="*/ 0 h 59"/>
                <a:gd name="T2" fmla="*/ 0 w 86"/>
                <a:gd name="T3" fmla="*/ 0 h 59"/>
                <a:gd name="T4" fmla="*/ 0 w 86"/>
                <a:gd name="T5" fmla="*/ 0 h 59"/>
                <a:gd name="T6" fmla="*/ 0 w 86"/>
                <a:gd name="T7" fmla="*/ 0 h 59"/>
                <a:gd name="T8" fmla="*/ 0 w 86"/>
                <a:gd name="T9" fmla="*/ 0 h 59"/>
                <a:gd name="T10" fmla="*/ 0 w 86"/>
                <a:gd name="T11" fmla="*/ 0 h 59"/>
                <a:gd name="T12" fmla="*/ 0 w 86"/>
                <a:gd name="T13" fmla="*/ 0 h 59"/>
                <a:gd name="T14" fmla="*/ 0 w 86"/>
                <a:gd name="T15" fmla="*/ 0 h 59"/>
                <a:gd name="T16" fmla="*/ 0 w 86"/>
                <a:gd name="T17" fmla="*/ 0 h 59"/>
                <a:gd name="T18" fmla="*/ 0 w 86"/>
                <a:gd name="T19" fmla="*/ 0 h 59"/>
                <a:gd name="T20" fmla="*/ 0 w 86"/>
                <a:gd name="T21" fmla="*/ 0 h 59"/>
                <a:gd name="T22" fmla="*/ 0 w 86"/>
                <a:gd name="T23" fmla="*/ 0 h 59"/>
                <a:gd name="T24" fmla="*/ 0 w 86"/>
                <a:gd name="T25" fmla="*/ 0 h 59"/>
                <a:gd name="T26" fmla="*/ 0 w 86"/>
                <a:gd name="T27" fmla="*/ 0 h 59"/>
                <a:gd name="T28" fmla="*/ 0 w 86"/>
                <a:gd name="T29" fmla="*/ 0 h 59"/>
                <a:gd name="T30" fmla="*/ 0 w 86"/>
                <a:gd name="T31" fmla="*/ 0 h 59"/>
                <a:gd name="T32" fmla="*/ 0 w 86"/>
                <a:gd name="T33" fmla="*/ 0 h 59"/>
                <a:gd name="T34" fmla="*/ 0 w 86"/>
                <a:gd name="T35" fmla="*/ 0 h 59"/>
                <a:gd name="T36" fmla="*/ 0 w 86"/>
                <a:gd name="T37" fmla="*/ 0 h 59"/>
                <a:gd name="T38" fmla="*/ 0 w 86"/>
                <a:gd name="T39" fmla="*/ 0 h 59"/>
                <a:gd name="T40" fmla="*/ 0 w 86"/>
                <a:gd name="T41" fmla="*/ 0 h 59"/>
                <a:gd name="T42" fmla="*/ 0 w 86"/>
                <a:gd name="T43" fmla="*/ 0 h 59"/>
                <a:gd name="T44" fmla="*/ 0 w 86"/>
                <a:gd name="T45" fmla="*/ 0 h 59"/>
                <a:gd name="T46" fmla="*/ 0 w 86"/>
                <a:gd name="T47" fmla="*/ 0 h 59"/>
                <a:gd name="T48" fmla="*/ 0 w 86"/>
                <a:gd name="T49" fmla="*/ 0 h 59"/>
                <a:gd name="T50" fmla="*/ 0 w 86"/>
                <a:gd name="T51" fmla="*/ 0 h 59"/>
                <a:gd name="T52" fmla="*/ 0 w 86"/>
                <a:gd name="T53" fmla="*/ 0 h 59"/>
                <a:gd name="T54" fmla="*/ 0 w 86"/>
                <a:gd name="T55" fmla="*/ 0 h 59"/>
                <a:gd name="T56" fmla="*/ 0 w 86"/>
                <a:gd name="T57" fmla="*/ 0 h 59"/>
                <a:gd name="T58" fmla="*/ 0 w 86"/>
                <a:gd name="T59" fmla="*/ 0 h 59"/>
                <a:gd name="T60" fmla="*/ 0 w 86"/>
                <a:gd name="T61" fmla="*/ 0 h 59"/>
                <a:gd name="T62" fmla="*/ 0 w 86"/>
                <a:gd name="T63" fmla="*/ 0 h 59"/>
                <a:gd name="T64" fmla="*/ 0 w 86"/>
                <a:gd name="T65" fmla="*/ 0 h 59"/>
                <a:gd name="T66" fmla="*/ 0 w 86"/>
                <a:gd name="T67" fmla="*/ 0 h 59"/>
                <a:gd name="T68" fmla="*/ 0 w 86"/>
                <a:gd name="T69" fmla="*/ 0 h 59"/>
                <a:gd name="T70" fmla="*/ 0 w 86"/>
                <a:gd name="T71" fmla="*/ 0 h 59"/>
                <a:gd name="T72" fmla="*/ 0 w 86"/>
                <a:gd name="T73" fmla="*/ 0 h 59"/>
                <a:gd name="T74" fmla="*/ 0 w 86"/>
                <a:gd name="T75" fmla="*/ 0 h 59"/>
                <a:gd name="T76" fmla="*/ 0 w 86"/>
                <a:gd name="T77" fmla="*/ 0 h 59"/>
                <a:gd name="T78" fmla="*/ 0 w 86"/>
                <a:gd name="T79" fmla="*/ 0 h 59"/>
                <a:gd name="T80" fmla="*/ 0 w 86"/>
                <a:gd name="T81" fmla="*/ 0 h 59"/>
                <a:gd name="T82" fmla="*/ 0 w 86"/>
                <a:gd name="T83" fmla="*/ 0 h 59"/>
                <a:gd name="T84" fmla="*/ 0 w 86"/>
                <a:gd name="T85" fmla="*/ 0 h 59"/>
                <a:gd name="T86" fmla="*/ 0 w 86"/>
                <a:gd name="T87" fmla="*/ 0 h 59"/>
                <a:gd name="T88" fmla="*/ 0 w 86"/>
                <a:gd name="T89" fmla="*/ 0 h 59"/>
                <a:gd name="T90" fmla="*/ 0 w 86"/>
                <a:gd name="T91" fmla="*/ 0 h 59"/>
                <a:gd name="T92" fmla="*/ 0 w 86"/>
                <a:gd name="T93" fmla="*/ 0 h 59"/>
                <a:gd name="T94" fmla="*/ 0 w 86"/>
                <a:gd name="T95" fmla="*/ 0 h 59"/>
                <a:gd name="T96" fmla="*/ 0 w 86"/>
                <a:gd name="T97" fmla="*/ 0 h 59"/>
                <a:gd name="T98" fmla="*/ 0 w 86"/>
                <a:gd name="T99" fmla="*/ 0 h 59"/>
                <a:gd name="T100" fmla="*/ 0 w 86"/>
                <a:gd name="T101" fmla="*/ 0 h 59"/>
                <a:gd name="T102" fmla="*/ 0 w 86"/>
                <a:gd name="T103" fmla="*/ 0 h 59"/>
                <a:gd name="T104" fmla="*/ 0 w 86"/>
                <a:gd name="T105" fmla="*/ 0 h 59"/>
                <a:gd name="T106" fmla="*/ 0 w 86"/>
                <a:gd name="T107" fmla="*/ 0 h 59"/>
                <a:gd name="T108" fmla="*/ 0 w 86"/>
                <a:gd name="T109" fmla="*/ 0 h 59"/>
                <a:gd name="T110" fmla="*/ 0 w 86"/>
                <a:gd name="T111" fmla="*/ 0 h 5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6"/>
                <a:gd name="T169" fmla="*/ 0 h 59"/>
                <a:gd name="T170" fmla="*/ 86 w 86"/>
                <a:gd name="T171" fmla="*/ 59 h 5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6" h="59">
                  <a:moveTo>
                    <a:pt x="86" y="6"/>
                  </a:moveTo>
                  <a:lnTo>
                    <a:pt x="86" y="6"/>
                  </a:lnTo>
                  <a:lnTo>
                    <a:pt x="82" y="9"/>
                  </a:lnTo>
                  <a:lnTo>
                    <a:pt x="78" y="13"/>
                  </a:lnTo>
                  <a:lnTo>
                    <a:pt x="75" y="19"/>
                  </a:lnTo>
                  <a:lnTo>
                    <a:pt x="69" y="25"/>
                  </a:lnTo>
                  <a:lnTo>
                    <a:pt x="63" y="30"/>
                  </a:lnTo>
                  <a:lnTo>
                    <a:pt x="56" y="36"/>
                  </a:lnTo>
                  <a:lnTo>
                    <a:pt x="50" y="42"/>
                  </a:lnTo>
                  <a:lnTo>
                    <a:pt x="46" y="46"/>
                  </a:lnTo>
                  <a:lnTo>
                    <a:pt x="42" y="47"/>
                  </a:lnTo>
                  <a:lnTo>
                    <a:pt x="40" y="49"/>
                  </a:lnTo>
                  <a:lnTo>
                    <a:pt x="37" y="51"/>
                  </a:lnTo>
                  <a:lnTo>
                    <a:pt x="31" y="55"/>
                  </a:lnTo>
                  <a:lnTo>
                    <a:pt x="25" y="57"/>
                  </a:lnTo>
                  <a:lnTo>
                    <a:pt x="19" y="59"/>
                  </a:lnTo>
                  <a:lnTo>
                    <a:pt x="16" y="59"/>
                  </a:lnTo>
                  <a:lnTo>
                    <a:pt x="10" y="57"/>
                  </a:lnTo>
                  <a:lnTo>
                    <a:pt x="6" y="53"/>
                  </a:lnTo>
                  <a:lnTo>
                    <a:pt x="2" y="49"/>
                  </a:lnTo>
                  <a:lnTo>
                    <a:pt x="2" y="44"/>
                  </a:lnTo>
                  <a:lnTo>
                    <a:pt x="0" y="40"/>
                  </a:lnTo>
                  <a:lnTo>
                    <a:pt x="0" y="38"/>
                  </a:lnTo>
                  <a:lnTo>
                    <a:pt x="0" y="34"/>
                  </a:lnTo>
                  <a:lnTo>
                    <a:pt x="0" y="32"/>
                  </a:lnTo>
                  <a:lnTo>
                    <a:pt x="0" y="28"/>
                  </a:lnTo>
                  <a:lnTo>
                    <a:pt x="0" y="25"/>
                  </a:lnTo>
                  <a:lnTo>
                    <a:pt x="0" y="21"/>
                  </a:lnTo>
                  <a:lnTo>
                    <a:pt x="0" y="19"/>
                  </a:lnTo>
                  <a:lnTo>
                    <a:pt x="2" y="13"/>
                  </a:lnTo>
                  <a:lnTo>
                    <a:pt x="4" y="8"/>
                  </a:lnTo>
                  <a:lnTo>
                    <a:pt x="6" y="4"/>
                  </a:lnTo>
                  <a:lnTo>
                    <a:pt x="8" y="2"/>
                  </a:lnTo>
                  <a:lnTo>
                    <a:pt x="12" y="0"/>
                  </a:lnTo>
                  <a:lnTo>
                    <a:pt x="16" y="0"/>
                  </a:lnTo>
                  <a:lnTo>
                    <a:pt x="19" y="0"/>
                  </a:lnTo>
                  <a:lnTo>
                    <a:pt x="25" y="0"/>
                  </a:lnTo>
                  <a:lnTo>
                    <a:pt x="27" y="0"/>
                  </a:lnTo>
                  <a:lnTo>
                    <a:pt x="31" y="2"/>
                  </a:lnTo>
                  <a:lnTo>
                    <a:pt x="35" y="2"/>
                  </a:lnTo>
                  <a:lnTo>
                    <a:pt x="38" y="4"/>
                  </a:lnTo>
                  <a:lnTo>
                    <a:pt x="42" y="4"/>
                  </a:lnTo>
                  <a:lnTo>
                    <a:pt x="46" y="4"/>
                  </a:lnTo>
                  <a:lnTo>
                    <a:pt x="50" y="4"/>
                  </a:lnTo>
                  <a:lnTo>
                    <a:pt x="54" y="4"/>
                  </a:lnTo>
                  <a:lnTo>
                    <a:pt x="57" y="4"/>
                  </a:lnTo>
                  <a:lnTo>
                    <a:pt x="61" y="4"/>
                  </a:lnTo>
                  <a:lnTo>
                    <a:pt x="65" y="4"/>
                  </a:lnTo>
                  <a:lnTo>
                    <a:pt x="71" y="4"/>
                  </a:lnTo>
                  <a:lnTo>
                    <a:pt x="73" y="4"/>
                  </a:lnTo>
                  <a:lnTo>
                    <a:pt x="76" y="4"/>
                  </a:lnTo>
                  <a:lnTo>
                    <a:pt x="78" y="4"/>
                  </a:lnTo>
                  <a:lnTo>
                    <a:pt x="82" y="6"/>
                  </a:lnTo>
                  <a:lnTo>
                    <a:pt x="84" y="6"/>
                  </a:lnTo>
                  <a:lnTo>
                    <a:pt x="86" y="6"/>
                  </a:lnTo>
                  <a:close/>
                </a:path>
              </a:pathLst>
            </a:custGeom>
            <a:solidFill>
              <a:srgbClr val="FFF2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45" name="Freeform 785"/>
            <p:cNvSpPr>
              <a:spLocks/>
            </p:cNvSpPr>
            <p:nvPr/>
          </p:nvSpPr>
          <p:spPr bwMode="auto">
            <a:xfrm>
              <a:off x="2619" y="2203"/>
              <a:ext cx="94" cy="46"/>
            </a:xfrm>
            <a:custGeom>
              <a:avLst/>
              <a:gdLst>
                <a:gd name="T0" fmla="*/ 0 w 189"/>
                <a:gd name="T1" fmla="*/ 0 h 94"/>
                <a:gd name="T2" fmla="*/ 0 w 189"/>
                <a:gd name="T3" fmla="*/ 0 h 94"/>
                <a:gd name="T4" fmla="*/ 0 w 189"/>
                <a:gd name="T5" fmla="*/ 0 h 94"/>
                <a:gd name="T6" fmla="*/ 0 w 189"/>
                <a:gd name="T7" fmla="*/ 0 h 94"/>
                <a:gd name="T8" fmla="*/ 0 w 189"/>
                <a:gd name="T9" fmla="*/ 0 h 94"/>
                <a:gd name="T10" fmla="*/ 0 w 189"/>
                <a:gd name="T11" fmla="*/ 0 h 94"/>
                <a:gd name="T12" fmla="*/ 0 w 189"/>
                <a:gd name="T13" fmla="*/ 0 h 94"/>
                <a:gd name="T14" fmla="*/ 0 w 189"/>
                <a:gd name="T15" fmla="*/ 0 h 94"/>
                <a:gd name="T16" fmla="*/ 0 w 189"/>
                <a:gd name="T17" fmla="*/ 0 h 94"/>
                <a:gd name="T18" fmla="*/ 0 w 189"/>
                <a:gd name="T19" fmla="*/ 0 h 94"/>
                <a:gd name="T20" fmla="*/ 0 w 189"/>
                <a:gd name="T21" fmla="*/ 0 h 94"/>
                <a:gd name="T22" fmla="*/ 0 w 189"/>
                <a:gd name="T23" fmla="*/ 0 h 94"/>
                <a:gd name="T24" fmla="*/ 0 w 189"/>
                <a:gd name="T25" fmla="*/ 0 h 94"/>
                <a:gd name="T26" fmla="*/ 0 w 189"/>
                <a:gd name="T27" fmla="*/ 0 h 94"/>
                <a:gd name="T28" fmla="*/ 0 w 189"/>
                <a:gd name="T29" fmla="*/ 0 h 94"/>
                <a:gd name="T30" fmla="*/ 0 w 189"/>
                <a:gd name="T31" fmla="*/ 0 h 94"/>
                <a:gd name="T32" fmla="*/ 0 w 189"/>
                <a:gd name="T33" fmla="*/ 0 h 94"/>
                <a:gd name="T34" fmla="*/ 0 w 189"/>
                <a:gd name="T35" fmla="*/ 0 h 94"/>
                <a:gd name="T36" fmla="*/ 0 w 189"/>
                <a:gd name="T37" fmla="*/ 0 h 94"/>
                <a:gd name="T38" fmla="*/ 0 w 189"/>
                <a:gd name="T39" fmla="*/ 0 h 94"/>
                <a:gd name="T40" fmla="*/ 0 w 189"/>
                <a:gd name="T41" fmla="*/ 0 h 94"/>
                <a:gd name="T42" fmla="*/ 0 w 189"/>
                <a:gd name="T43" fmla="*/ 0 h 94"/>
                <a:gd name="T44" fmla="*/ 0 w 189"/>
                <a:gd name="T45" fmla="*/ 0 h 94"/>
                <a:gd name="T46" fmla="*/ 0 w 189"/>
                <a:gd name="T47" fmla="*/ 0 h 94"/>
                <a:gd name="T48" fmla="*/ 0 w 189"/>
                <a:gd name="T49" fmla="*/ 0 h 94"/>
                <a:gd name="T50" fmla="*/ 0 w 189"/>
                <a:gd name="T51" fmla="*/ 0 h 94"/>
                <a:gd name="T52" fmla="*/ 0 w 189"/>
                <a:gd name="T53" fmla="*/ 0 h 94"/>
                <a:gd name="T54" fmla="*/ 0 w 189"/>
                <a:gd name="T55" fmla="*/ 0 h 94"/>
                <a:gd name="T56" fmla="*/ 0 w 189"/>
                <a:gd name="T57" fmla="*/ 0 h 94"/>
                <a:gd name="T58" fmla="*/ 0 w 189"/>
                <a:gd name="T59" fmla="*/ 0 h 94"/>
                <a:gd name="T60" fmla="*/ 0 w 189"/>
                <a:gd name="T61" fmla="*/ 0 h 94"/>
                <a:gd name="T62" fmla="*/ 0 w 189"/>
                <a:gd name="T63" fmla="*/ 0 h 94"/>
                <a:gd name="T64" fmla="*/ 0 w 189"/>
                <a:gd name="T65" fmla="*/ 0 h 94"/>
                <a:gd name="T66" fmla="*/ 0 w 189"/>
                <a:gd name="T67" fmla="*/ 0 h 94"/>
                <a:gd name="T68" fmla="*/ 0 w 189"/>
                <a:gd name="T69" fmla="*/ 0 h 94"/>
                <a:gd name="T70" fmla="*/ 0 w 189"/>
                <a:gd name="T71" fmla="*/ 0 h 94"/>
                <a:gd name="T72" fmla="*/ 0 w 189"/>
                <a:gd name="T73" fmla="*/ 0 h 94"/>
                <a:gd name="T74" fmla="*/ 0 w 189"/>
                <a:gd name="T75" fmla="*/ 0 h 94"/>
                <a:gd name="T76" fmla="*/ 0 w 189"/>
                <a:gd name="T77" fmla="*/ 0 h 94"/>
                <a:gd name="T78" fmla="*/ 0 w 189"/>
                <a:gd name="T79" fmla="*/ 0 h 94"/>
                <a:gd name="T80" fmla="*/ 0 w 189"/>
                <a:gd name="T81" fmla="*/ 0 h 94"/>
                <a:gd name="T82" fmla="*/ 0 w 189"/>
                <a:gd name="T83" fmla="*/ 0 h 94"/>
                <a:gd name="T84" fmla="*/ 0 w 189"/>
                <a:gd name="T85" fmla="*/ 0 h 94"/>
                <a:gd name="T86" fmla="*/ 0 w 189"/>
                <a:gd name="T87" fmla="*/ 0 h 94"/>
                <a:gd name="T88" fmla="*/ 0 w 189"/>
                <a:gd name="T89" fmla="*/ 0 h 94"/>
                <a:gd name="T90" fmla="*/ 0 w 189"/>
                <a:gd name="T91" fmla="*/ 0 h 94"/>
                <a:gd name="T92" fmla="*/ 0 w 189"/>
                <a:gd name="T93" fmla="*/ 0 h 94"/>
                <a:gd name="T94" fmla="*/ 0 w 189"/>
                <a:gd name="T95" fmla="*/ 0 h 94"/>
                <a:gd name="T96" fmla="*/ 0 w 189"/>
                <a:gd name="T97" fmla="*/ 0 h 94"/>
                <a:gd name="T98" fmla="*/ 0 w 189"/>
                <a:gd name="T99" fmla="*/ 0 h 9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89"/>
                <a:gd name="T151" fmla="*/ 0 h 94"/>
                <a:gd name="T152" fmla="*/ 189 w 189"/>
                <a:gd name="T153" fmla="*/ 94 h 9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89" h="94">
                  <a:moveTo>
                    <a:pt x="183" y="23"/>
                  </a:moveTo>
                  <a:lnTo>
                    <a:pt x="181" y="23"/>
                  </a:lnTo>
                  <a:lnTo>
                    <a:pt x="177" y="23"/>
                  </a:lnTo>
                  <a:lnTo>
                    <a:pt x="173" y="23"/>
                  </a:lnTo>
                  <a:lnTo>
                    <a:pt x="170" y="23"/>
                  </a:lnTo>
                  <a:lnTo>
                    <a:pt x="166" y="23"/>
                  </a:lnTo>
                  <a:lnTo>
                    <a:pt x="162" y="23"/>
                  </a:lnTo>
                  <a:lnTo>
                    <a:pt x="156" y="23"/>
                  </a:lnTo>
                  <a:lnTo>
                    <a:pt x="151" y="23"/>
                  </a:lnTo>
                  <a:lnTo>
                    <a:pt x="145" y="23"/>
                  </a:lnTo>
                  <a:lnTo>
                    <a:pt x="139" y="23"/>
                  </a:lnTo>
                  <a:lnTo>
                    <a:pt x="133" y="23"/>
                  </a:lnTo>
                  <a:lnTo>
                    <a:pt x="128" y="25"/>
                  </a:lnTo>
                  <a:lnTo>
                    <a:pt x="124" y="25"/>
                  </a:lnTo>
                  <a:lnTo>
                    <a:pt x="118" y="25"/>
                  </a:lnTo>
                  <a:lnTo>
                    <a:pt x="113" y="25"/>
                  </a:lnTo>
                  <a:lnTo>
                    <a:pt x="107" y="25"/>
                  </a:lnTo>
                  <a:lnTo>
                    <a:pt x="101" y="25"/>
                  </a:lnTo>
                  <a:lnTo>
                    <a:pt x="97" y="25"/>
                  </a:lnTo>
                  <a:lnTo>
                    <a:pt x="94" y="25"/>
                  </a:lnTo>
                  <a:lnTo>
                    <a:pt x="90" y="27"/>
                  </a:lnTo>
                  <a:lnTo>
                    <a:pt x="86" y="27"/>
                  </a:lnTo>
                  <a:lnTo>
                    <a:pt x="82" y="29"/>
                  </a:lnTo>
                  <a:lnTo>
                    <a:pt x="78" y="29"/>
                  </a:lnTo>
                  <a:lnTo>
                    <a:pt x="75" y="29"/>
                  </a:lnTo>
                  <a:lnTo>
                    <a:pt x="71" y="31"/>
                  </a:lnTo>
                  <a:lnTo>
                    <a:pt x="69" y="33"/>
                  </a:lnTo>
                  <a:lnTo>
                    <a:pt x="63" y="35"/>
                  </a:lnTo>
                  <a:lnTo>
                    <a:pt x="61" y="37"/>
                  </a:lnTo>
                  <a:lnTo>
                    <a:pt x="57" y="42"/>
                  </a:lnTo>
                  <a:lnTo>
                    <a:pt x="56" y="46"/>
                  </a:lnTo>
                  <a:lnTo>
                    <a:pt x="54" y="52"/>
                  </a:lnTo>
                  <a:lnTo>
                    <a:pt x="52" y="59"/>
                  </a:lnTo>
                  <a:lnTo>
                    <a:pt x="50" y="65"/>
                  </a:lnTo>
                  <a:lnTo>
                    <a:pt x="46" y="71"/>
                  </a:lnTo>
                  <a:lnTo>
                    <a:pt x="44" y="76"/>
                  </a:lnTo>
                  <a:lnTo>
                    <a:pt x="40" y="82"/>
                  </a:lnTo>
                  <a:lnTo>
                    <a:pt x="35" y="86"/>
                  </a:lnTo>
                  <a:lnTo>
                    <a:pt x="31" y="90"/>
                  </a:lnTo>
                  <a:lnTo>
                    <a:pt x="23" y="92"/>
                  </a:lnTo>
                  <a:lnTo>
                    <a:pt x="18" y="94"/>
                  </a:lnTo>
                  <a:lnTo>
                    <a:pt x="12" y="94"/>
                  </a:lnTo>
                  <a:lnTo>
                    <a:pt x="6" y="92"/>
                  </a:lnTo>
                  <a:lnTo>
                    <a:pt x="2" y="90"/>
                  </a:lnTo>
                  <a:lnTo>
                    <a:pt x="2" y="86"/>
                  </a:lnTo>
                  <a:lnTo>
                    <a:pt x="0" y="82"/>
                  </a:lnTo>
                  <a:lnTo>
                    <a:pt x="0" y="80"/>
                  </a:lnTo>
                  <a:lnTo>
                    <a:pt x="0" y="76"/>
                  </a:lnTo>
                  <a:lnTo>
                    <a:pt x="2" y="73"/>
                  </a:lnTo>
                  <a:lnTo>
                    <a:pt x="2" y="67"/>
                  </a:lnTo>
                  <a:lnTo>
                    <a:pt x="4" y="63"/>
                  </a:lnTo>
                  <a:lnTo>
                    <a:pt x="6" y="59"/>
                  </a:lnTo>
                  <a:lnTo>
                    <a:pt x="10" y="56"/>
                  </a:lnTo>
                  <a:lnTo>
                    <a:pt x="12" y="52"/>
                  </a:lnTo>
                  <a:lnTo>
                    <a:pt x="14" y="46"/>
                  </a:lnTo>
                  <a:lnTo>
                    <a:pt x="18" y="42"/>
                  </a:lnTo>
                  <a:lnTo>
                    <a:pt x="21" y="38"/>
                  </a:lnTo>
                  <a:lnTo>
                    <a:pt x="25" y="35"/>
                  </a:lnTo>
                  <a:lnTo>
                    <a:pt x="29" y="31"/>
                  </a:lnTo>
                  <a:lnTo>
                    <a:pt x="33" y="29"/>
                  </a:lnTo>
                  <a:lnTo>
                    <a:pt x="38" y="25"/>
                  </a:lnTo>
                  <a:lnTo>
                    <a:pt x="42" y="21"/>
                  </a:lnTo>
                  <a:lnTo>
                    <a:pt x="46" y="19"/>
                  </a:lnTo>
                  <a:lnTo>
                    <a:pt x="52" y="18"/>
                  </a:lnTo>
                  <a:lnTo>
                    <a:pt x="57" y="16"/>
                  </a:lnTo>
                  <a:lnTo>
                    <a:pt x="63" y="14"/>
                  </a:lnTo>
                  <a:lnTo>
                    <a:pt x="69" y="14"/>
                  </a:lnTo>
                  <a:lnTo>
                    <a:pt x="75" y="12"/>
                  </a:lnTo>
                  <a:lnTo>
                    <a:pt x="78" y="12"/>
                  </a:lnTo>
                  <a:lnTo>
                    <a:pt x="84" y="10"/>
                  </a:lnTo>
                  <a:lnTo>
                    <a:pt x="90" y="10"/>
                  </a:lnTo>
                  <a:lnTo>
                    <a:pt x="95" y="10"/>
                  </a:lnTo>
                  <a:lnTo>
                    <a:pt x="101" y="10"/>
                  </a:lnTo>
                  <a:lnTo>
                    <a:pt x="107" y="10"/>
                  </a:lnTo>
                  <a:lnTo>
                    <a:pt x="113" y="10"/>
                  </a:lnTo>
                  <a:lnTo>
                    <a:pt x="118" y="10"/>
                  </a:lnTo>
                  <a:lnTo>
                    <a:pt x="124" y="10"/>
                  </a:lnTo>
                  <a:lnTo>
                    <a:pt x="130" y="8"/>
                  </a:lnTo>
                  <a:lnTo>
                    <a:pt x="133" y="8"/>
                  </a:lnTo>
                  <a:lnTo>
                    <a:pt x="139" y="6"/>
                  </a:lnTo>
                  <a:lnTo>
                    <a:pt x="145" y="6"/>
                  </a:lnTo>
                  <a:lnTo>
                    <a:pt x="151" y="4"/>
                  </a:lnTo>
                  <a:lnTo>
                    <a:pt x="154" y="4"/>
                  </a:lnTo>
                  <a:lnTo>
                    <a:pt x="160" y="2"/>
                  </a:lnTo>
                  <a:lnTo>
                    <a:pt x="164" y="2"/>
                  </a:lnTo>
                  <a:lnTo>
                    <a:pt x="168" y="0"/>
                  </a:lnTo>
                  <a:lnTo>
                    <a:pt x="171" y="0"/>
                  </a:lnTo>
                  <a:lnTo>
                    <a:pt x="175" y="0"/>
                  </a:lnTo>
                  <a:lnTo>
                    <a:pt x="177" y="0"/>
                  </a:lnTo>
                  <a:lnTo>
                    <a:pt x="183" y="0"/>
                  </a:lnTo>
                  <a:lnTo>
                    <a:pt x="187" y="0"/>
                  </a:lnTo>
                  <a:lnTo>
                    <a:pt x="189" y="2"/>
                  </a:lnTo>
                  <a:lnTo>
                    <a:pt x="189" y="6"/>
                  </a:lnTo>
                  <a:lnTo>
                    <a:pt x="189" y="10"/>
                  </a:lnTo>
                  <a:lnTo>
                    <a:pt x="189" y="14"/>
                  </a:lnTo>
                  <a:lnTo>
                    <a:pt x="187" y="18"/>
                  </a:lnTo>
                  <a:lnTo>
                    <a:pt x="185" y="21"/>
                  </a:lnTo>
                  <a:lnTo>
                    <a:pt x="183" y="21"/>
                  </a:lnTo>
                  <a:lnTo>
                    <a:pt x="183" y="23"/>
                  </a:lnTo>
                  <a:close/>
                </a:path>
              </a:pathLst>
            </a:custGeom>
            <a:solidFill>
              <a:srgbClr val="FFF2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46" name="Freeform 786"/>
            <p:cNvSpPr>
              <a:spLocks/>
            </p:cNvSpPr>
            <p:nvPr/>
          </p:nvSpPr>
          <p:spPr bwMode="auto">
            <a:xfrm>
              <a:off x="3137" y="2095"/>
              <a:ext cx="88" cy="55"/>
            </a:xfrm>
            <a:custGeom>
              <a:avLst/>
              <a:gdLst>
                <a:gd name="T0" fmla="*/ 1 w 175"/>
                <a:gd name="T1" fmla="*/ 1 h 110"/>
                <a:gd name="T2" fmla="*/ 1 w 175"/>
                <a:gd name="T3" fmla="*/ 1 h 110"/>
                <a:gd name="T4" fmla="*/ 1 w 175"/>
                <a:gd name="T5" fmla="*/ 1 h 110"/>
                <a:gd name="T6" fmla="*/ 1 w 175"/>
                <a:gd name="T7" fmla="*/ 1 h 110"/>
                <a:gd name="T8" fmla="*/ 1 w 175"/>
                <a:gd name="T9" fmla="*/ 1 h 110"/>
                <a:gd name="T10" fmla="*/ 1 w 175"/>
                <a:gd name="T11" fmla="*/ 1 h 110"/>
                <a:gd name="T12" fmla="*/ 1 w 175"/>
                <a:gd name="T13" fmla="*/ 1 h 110"/>
                <a:gd name="T14" fmla="*/ 1 w 175"/>
                <a:gd name="T15" fmla="*/ 1 h 110"/>
                <a:gd name="T16" fmla="*/ 1 w 175"/>
                <a:gd name="T17" fmla="*/ 1 h 110"/>
                <a:gd name="T18" fmla="*/ 1 w 175"/>
                <a:gd name="T19" fmla="*/ 1 h 110"/>
                <a:gd name="T20" fmla="*/ 1 w 175"/>
                <a:gd name="T21" fmla="*/ 1 h 110"/>
                <a:gd name="T22" fmla="*/ 1 w 175"/>
                <a:gd name="T23" fmla="*/ 1 h 110"/>
                <a:gd name="T24" fmla="*/ 1 w 175"/>
                <a:gd name="T25" fmla="*/ 1 h 110"/>
                <a:gd name="T26" fmla="*/ 1 w 175"/>
                <a:gd name="T27" fmla="*/ 1 h 110"/>
                <a:gd name="T28" fmla="*/ 1 w 175"/>
                <a:gd name="T29" fmla="*/ 1 h 110"/>
                <a:gd name="T30" fmla="*/ 1 w 175"/>
                <a:gd name="T31" fmla="*/ 1 h 110"/>
                <a:gd name="T32" fmla="*/ 1 w 175"/>
                <a:gd name="T33" fmla="*/ 1 h 110"/>
                <a:gd name="T34" fmla="*/ 1 w 175"/>
                <a:gd name="T35" fmla="*/ 1 h 110"/>
                <a:gd name="T36" fmla="*/ 1 w 175"/>
                <a:gd name="T37" fmla="*/ 1 h 110"/>
                <a:gd name="T38" fmla="*/ 1 w 175"/>
                <a:gd name="T39" fmla="*/ 1 h 110"/>
                <a:gd name="T40" fmla="*/ 1 w 175"/>
                <a:gd name="T41" fmla="*/ 1 h 110"/>
                <a:gd name="T42" fmla="*/ 1 w 175"/>
                <a:gd name="T43" fmla="*/ 1 h 110"/>
                <a:gd name="T44" fmla="*/ 0 w 175"/>
                <a:gd name="T45" fmla="*/ 0 h 110"/>
                <a:gd name="T46" fmla="*/ 1 w 175"/>
                <a:gd name="T47" fmla="*/ 0 h 110"/>
                <a:gd name="T48" fmla="*/ 1 w 175"/>
                <a:gd name="T49" fmla="*/ 0 h 110"/>
                <a:gd name="T50" fmla="*/ 1 w 175"/>
                <a:gd name="T51" fmla="*/ 0 h 110"/>
                <a:gd name="T52" fmla="*/ 1 w 175"/>
                <a:gd name="T53" fmla="*/ 1 h 110"/>
                <a:gd name="T54" fmla="*/ 1 w 175"/>
                <a:gd name="T55" fmla="*/ 1 h 110"/>
                <a:gd name="T56" fmla="*/ 1 w 175"/>
                <a:gd name="T57" fmla="*/ 1 h 110"/>
                <a:gd name="T58" fmla="*/ 1 w 175"/>
                <a:gd name="T59" fmla="*/ 1 h 110"/>
                <a:gd name="T60" fmla="*/ 1 w 175"/>
                <a:gd name="T61" fmla="*/ 1 h 110"/>
                <a:gd name="T62" fmla="*/ 1 w 175"/>
                <a:gd name="T63" fmla="*/ 1 h 110"/>
                <a:gd name="T64" fmla="*/ 1 w 175"/>
                <a:gd name="T65" fmla="*/ 1 h 110"/>
                <a:gd name="T66" fmla="*/ 1 w 175"/>
                <a:gd name="T67" fmla="*/ 1 h 110"/>
                <a:gd name="T68" fmla="*/ 1 w 175"/>
                <a:gd name="T69" fmla="*/ 1 h 110"/>
                <a:gd name="T70" fmla="*/ 1 w 175"/>
                <a:gd name="T71" fmla="*/ 1 h 110"/>
                <a:gd name="T72" fmla="*/ 1 w 175"/>
                <a:gd name="T73" fmla="*/ 1 h 110"/>
                <a:gd name="T74" fmla="*/ 1 w 175"/>
                <a:gd name="T75" fmla="*/ 1 h 110"/>
                <a:gd name="T76" fmla="*/ 1 w 175"/>
                <a:gd name="T77" fmla="*/ 1 h 110"/>
                <a:gd name="T78" fmla="*/ 1 w 175"/>
                <a:gd name="T79" fmla="*/ 1 h 110"/>
                <a:gd name="T80" fmla="*/ 1 w 175"/>
                <a:gd name="T81" fmla="*/ 1 h 110"/>
                <a:gd name="T82" fmla="*/ 1 w 175"/>
                <a:gd name="T83" fmla="*/ 1 h 110"/>
                <a:gd name="T84" fmla="*/ 1 w 175"/>
                <a:gd name="T85" fmla="*/ 1 h 110"/>
                <a:gd name="T86" fmla="*/ 1 w 175"/>
                <a:gd name="T87" fmla="*/ 1 h 110"/>
                <a:gd name="T88" fmla="*/ 1 w 175"/>
                <a:gd name="T89" fmla="*/ 1 h 110"/>
                <a:gd name="T90" fmla="*/ 1 w 175"/>
                <a:gd name="T91" fmla="*/ 1 h 110"/>
                <a:gd name="T92" fmla="*/ 1 w 175"/>
                <a:gd name="T93" fmla="*/ 1 h 110"/>
                <a:gd name="T94" fmla="*/ 1 w 175"/>
                <a:gd name="T95" fmla="*/ 1 h 110"/>
                <a:gd name="T96" fmla="*/ 1 w 175"/>
                <a:gd name="T97" fmla="*/ 1 h 110"/>
                <a:gd name="T98" fmla="*/ 1 w 175"/>
                <a:gd name="T99" fmla="*/ 1 h 110"/>
                <a:gd name="T100" fmla="*/ 1 w 175"/>
                <a:gd name="T101" fmla="*/ 1 h 11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5"/>
                <a:gd name="T154" fmla="*/ 0 h 110"/>
                <a:gd name="T155" fmla="*/ 175 w 175"/>
                <a:gd name="T156" fmla="*/ 110 h 110"/>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5" h="110">
                  <a:moveTo>
                    <a:pt x="175" y="110"/>
                  </a:moveTo>
                  <a:lnTo>
                    <a:pt x="175" y="108"/>
                  </a:lnTo>
                  <a:lnTo>
                    <a:pt x="173" y="106"/>
                  </a:lnTo>
                  <a:lnTo>
                    <a:pt x="171" y="102"/>
                  </a:lnTo>
                  <a:lnTo>
                    <a:pt x="167" y="97"/>
                  </a:lnTo>
                  <a:lnTo>
                    <a:pt x="163" y="95"/>
                  </a:lnTo>
                  <a:lnTo>
                    <a:pt x="161" y="91"/>
                  </a:lnTo>
                  <a:lnTo>
                    <a:pt x="159" y="87"/>
                  </a:lnTo>
                  <a:lnTo>
                    <a:pt x="156" y="85"/>
                  </a:lnTo>
                  <a:lnTo>
                    <a:pt x="152" y="80"/>
                  </a:lnTo>
                  <a:lnTo>
                    <a:pt x="148" y="76"/>
                  </a:lnTo>
                  <a:lnTo>
                    <a:pt x="144" y="72"/>
                  </a:lnTo>
                  <a:lnTo>
                    <a:pt x="140" y="68"/>
                  </a:lnTo>
                  <a:lnTo>
                    <a:pt x="137" y="64"/>
                  </a:lnTo>
                  <a:lnTo>
                    <a:pt x="131" y="61"/>
                  </a:lnTo>
                  <a:lnTo>
                    <a:pt x="125" y="57"/>
                  </a:lnTo>
                  <a:lnTo>
                    <a:pt x="121" y="53"/>
                  </a:lnTo>
                  <a:lnTo>
                    <a:pt x="116" y="49"/>
                  </a:lnTo>
                  <a:lnTo>
                    <a:pt x="110" y="45"/>
                  </a:lnTo>
                  <a:lnTo>
                    <a:pt x="104" y="42"/>
                  </a:lnTo>
                  <a:lnTo>
                    <a:pt x="99" y="40"/>
                  </a:lnTo>
                  <a:lnTo>
                    <a:pt x="93" y="36"/>
                  </a:lnTo>
                  <a:lnTo>
                    <a:pt x="87" y="32"/>
                  </a:lnTo>
                  <a:lnTo>
                    <a:pt x="82" y="30"/>
                  </a:lnTo>
                  <a:lnTo>
                    <a:pt x="76" y="28"/>
                  </a:lnTo>
                  <a:lnTo>
                    <a:pt x="70" y="24"/>
                  </a:lnTo>
                  <a:lnTo>
                    <a:pt x="66" y="23"/>
                  </a:lnTo>
                  <a:lnTo>
                    <a:pt x="61" y="21"/>
                  </a:lnTo>
                  <a:lnTo>
                    <a:pt x="59" y="21"/>
                  </a:lnTo>
                  <a:lnTo>
                    <a:pt x="53" y="19"/>
                  </a:lnTo>
                  <a:lnTo>
                    <a:pt x="51" y="19"/>
                  </a:lnTo>
                  <a:lnTo>
                    <a:pt x="47" y="19"/>
                  </a:lnTo>
                  <a:lnTo>
                    <a:pt x="45" y="19"/>
                  </a:lnTo>
                  <a:lnTo>
                    <a:pt x="42" y="19"/>
                  </a:lnTo>
                  <a:lnTo>
                    <a:pt x="38" y="19"/>
                  </a:lnTo>
                  <a:lnTo>
                    <a:pt x="34" y="21"/>
                  </a:lnTo>
                  <a:lnTo>
                    <a:pt x="30" y="21"/>
                  </a:lnTo>
                  <a:lnTo>
                    <a:pt x="26" y="21"/>
                  </a:lnTo>
                  <a:lnTo>
                    <a:pt x="25" y="21"/>
                  </a:lnTo>
                  <a:lnTo>
                    <a:pt x="19" y="17"/>
                  </a:lnTo>
                  <a:lnTo>
                    <a:pt x="15" y="15"/>
                  </a:lnTo>
                  <a:lnTo>
                    <a:pt x="11" y="11"/>
                  </a:lnTo>
                  <a:lnTo>
                    <a:pt x="7" y="7"/>
                  </a:lnTo>
                  <a:lnTo>
                    <a:pt x="4" y="5"/>
                  </a:lnTo>
                  <a:lnTo>
                    <a:pt x="0" y="2"/>
                  </a:lnTo>
                  <a:lnTo>
                    <a:pt x="0" y="0"/>
                  </a:lnTo>
                  <a:lnTo>
                    <a:pt x="2" y="0"/>
                  </a:lnTo>
                  <a:lnTo>
                    <a:pt x="6" y="0"/>
                  </a:lnTo>
                  <a:lnTo>
                    <a:pt x="7" y="0"/>
                  </a:lnTo>
                  <a:lnTo>
                    <a:pt x="11" y="0"/>
                  </a:lnTo>
                  <a:lnTo>
                    <a:pt x="15" y="0"/>
                  </a:lnTo>
                  <a:lnTo>
                    <a:pt x="19" y="2"/>
                  </a:lnTo>
                  <a:lnTo>
                    <a:pt x="23" y="4"/>
                  </a:lnTo>
                  <a:lnTo>
                    <a:pt x="28" y="5"/>
                  </a:lnTo>
                  <a:lnTo>
                    <a:pt x="32" y="5"/>
                  </a:lnTo>
                  <a:lnTo>
                    <a:pt x="38" y="7"/>
                  </a:lnTo>
                  <a:lnTo>
                    <a:pt x="42" y="7"/>
                  </a:lnTo>
                  <a:lnTo>
                    <a:pt x="47" y="9"/>
                  </a:lnTo>
                  <a:lnTo>
                    <a:pt x="53" y="11"/>
                  </a:lnTo>
                  <a:lnTo>
                    <a:pt x="57" y="11"/>
                  </a:lnTo>
                  <a:lnTo>
                    <a:pt x="63" y="13"/>
                  </a:lnTo>
                  <a:lnTo>
                    <a:pt x="66" y="15"/>
                  </a:lnTo>
                  <a:lnTo>
                    <a:pt x="70" y="15"/>
                  </a:lnTo>
                  <a:lnTo>
                    <a:pt x="74" y="17"/>
                  </a:lnTo>
                  <a:lnTo>
                    <a:pt x="78" y="17"/>
                  </a:lnTo>
                  <a:lnTo>
                    <a:pt x="82" y="19"/>
                  </a:lnTo>
                  <a:lnTo>
                    <a:pt x="85" y="19"/>
                  </a:lnTo>
                  <a:lnTo>
                    <a:pt x="89" y="21"/>
                  </a:lnTo>
                  <a:lnTo>
                    <a:pt x="91" y="21"/>
                  </a:lnTo>
                  <a:lnTo>
                    <a:pt x="95" y="21"/>
                  </a:lnTo>
                  <a:lnTo>
                    <a:pt x="101" y="21"/>
                  </a:lnTo>
                  <a:lnTo>
                    <a:pt x="104" y="21"/>
                  </a:lnTo>
                  <a:lnTo>
                    <a:pt x="110" y="21"/>
                  </a:lnTo>
                  <a:lnTo>
                    <a:pt x="116" y="21"/>
                  </a:lnTo>
                  <a:lnTo>
                    <a:pt x="118" y="21"/>
                  </a:lnTo>
                  <a:lnTo>
                    <a:pt x="121" y="21"/>
                  </a:lnTo>
                  <a:lnTo>
                    <a:pt x="125" y="21"/>
                  </a:lnTo>
                  <a:lnTo>
                    <a:pt x="129" y="23"/>
                  </a:lnTo>
                  <a:lnTo>
                    <a:pt x="133" y="24"/>
                  </a:lnTo>
                  <a:lnTo>
                    <a:pt x="135" y="28"/>
                  </a:lnTo>
                  <a:lnTo>
                    <a:pt x="137" y="30"/>
                  </a:lnTo>
                  <a:lnTo>
                    <a:pt x="139" y="34"/>
                  </a:lnTo>
                  <a:lnTo>
                    <a:pt x="140" y="36"/>
                  </a:lnTo>
                  <a:lnTo>
                    <a:pt x="144" y="42"/>
                  </a:lnTo>
                  <a:lnTo>
                    <a:pt x="146" y="43"/>
                  </a:lnTo>
                  <a:lnTo>
                    <a:pt x="148" y="49"/>
                  </a:lnTo>
                  <a:lnTo>
                    <a:pt x="150" y="55"/>
                  </a:lnTo>
                  <a:lnTo>
                    <a:pt x="152" y="61"/>
                  </a:lnTo>
                  <a:lnTo>
                    <a:pt x="156" y="66"/>
                  </a:lnTo>
                  <a:lnTo>
                    <a:pt x="158" y="72"/>
                  </a:lnTo>
                  <a:lnTo>
                    <a:pt x="159" y="78"/>
                  </a:lnTo>
                  <a:lnTo>
                    <a:pt x="163" y="83"/>
                  </a:lnTo>
                  <a:lnTo>
                    <a:pt x="165" y="87"/>
                  </a:lnTo>
                  <a:lnTo>
                    <a:pt x="167" y="93"/>
                  </a:lnTo>
                  <a:lnTo>
                    <a:pt x="169" y="97"/>
                  </a:lnTo>
                  <a:lnTo>
                    <a:pt x="171" y="100"/>
                  </a:lnTo>
                  <a:lnTo>
                    <a:pt x="173" y="104"/>
                  </a:lnTo>
                  <a:lnTo>
                    <a:pt x="173" y="106"/>
                  </a:lnTo>
                  <a:lnTo>
                    <a:pt x="175" y="108"/>
                  </a:lnTo>
                  <a:lnTo>
                    <a:pt x="175" y="110"/>
                  </a:lnTo>
                  <a:close/>
                </a:path>
              </a:pathLst>
            </a:custGeom>
            <a:solidFill>
              <a:srgbClr val="599E2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47" name="Freeform 787"/>
            <p:cNvSpPr>
              <a:spLocks/>
            </p:cNvSpPr>
            <p:nvPr/>
          </p:nvSpPr>
          <p:spPr bwMode="auto">
            <a:xfrm>
              <a:off x="3036" y="2090"/>
              <a:ext cx="33" cy="56"/>
            </a:xfrm>
            <a:custGeom>
              <a:avLst/>
              <a:gdLst>
                <a:gd name="T0" fmla="*/ 1 w 66"/>
                <a:gd name="T1" fmla="*/ 0 h 112"/>
                <a:gd name="T2" fmla="*/ 1 w 66"/>
                <a:gd name="T3" fmla="*/ 1 h 112"/>
                <a:gd name="T4" fmla="*/ 1 w 66"/>
                <a:gd name="T5" fmla="*/ 1 h 112"/>
                <a:gd name="T6" fmla="*/ 1 w 66"/>
                <a:gd name="T7" fmla="*/ 1 h 112"/>
                <a:gd name="T8" fmla="*/ 1 w 66"/>
                <a:gd name="T9" fmla="*/ 1 h 112"/>
                <a:gd name="T10" fmla="*/ 1 w 66"/>
                <a:gd name="T11" fmla="*/ 1 h 112"/>
                <a:gd name="T12" fmla="*/ 1 w 66"/>
                <a:gd name="T13" fmla="*/ 1 h 112"/>
                <a:gd name="T14" fmla="*/ 1 w 66"/>
                <a:gd name="T15" fmla="*/ 1 h 112"/>
                <a:gd name="T16" fmla="*/ 1 w 66"/>
                <a:gd name="T17" fmla="*/ 1 h 112"/>
                <a:gd name="T18" fmla="*/ 1 w 66"/>
                <a:gd name="T19" fmla="*/ 1 h 112"/>
                <a:gd name="T20" fmla="*/ 1 w 66"/>
                <a:gd name="T21" fmla="*/ 1 h 112"/>
                <a:gd name="T22" fmla="*/ 1 w 66"/>
                <a:gd name="T23" fmla="*/ 1 h 112"/>
                <a:gd name="T24" fmla="*/ 1 w 66"/>
                <a:gd name="T25" fmla="*/ 1 h 112"/>
                <a:gd name="T26" fmla="*/ 1 w 66"/>
                <a:gd name="T27" fmla="*/ 1 h 112"/>
                <a:gd name="T28" fmla="*/ 1 w 66"/>
                <a:gd name="T29" fmla="*/ 1 h 112"/>
                <a:gd name="T30" fmla="*/ 1 w 66"/>
                <a:gd name="T31" fmla="*/ 1 h 112"/>
                <a:gd name="T32" fmla="*/ 1 w 66"/>
                <a:gd name="T33" fmla="*/ 1 h 112"/>
                <a:gd name="T34" fmla="*/ 1 w 66"/>
                <a:gd name="T35" fmla="*/ 1 h 112"/>
                <a:gd name="T36" fmla="*/ 1 w 66"/>
                <a:gd name="T37" fmla="*/ 1 h 112"/>
                <a:gd name="T38" fmla="*/ 1 w 66"/>
                <a:gd name="T39" fmla="*/ 1 h 112"/>
                <a:gd name="T40" fmla="*/ 1 w 66"/>
                <a:gd name="T41" fmla="*/ 1 h 112"/>
                <a:gd name="T42" fmla="*/ 1 w 66"/>
                <a:gd name="T43" fmla="*/ 1 h 112"/>
                <a:gd name="T44" fmla="*/ 1 w 66"/>
                <a:gd name="T45" fmla="*/ 1 h 112"/>
                <a:gd name="T46" fmla="*/ 1 w 66"/>
                <a:gd name="T47" fmla="*/ 1 h 112"/>
                <a:gd name="T48" fmla="*/ 1 w 66"/>
                <a:gd name="T49" fmla="*/ 1 h 112"/>
                <a:gd name="T50" fmla="*/ 1 w 66"/>
                <a:gd name="T51" fmla="*/ 1 h 112"/>
                <a:gd name="T52" fmla="*/ 1 w 66"/>
                <a:gd name="T53" fmla="*/ 1 h 112"/>
                <a:gd name="T54" fmla="*/ 1 w 66"/>
                <a:gd name="T55" fmla="*/ 1 h 112"/>
                <a:gd name="T56" fmla="*/ 1 w 66"/>
                <a:gd name="T57" fmla="*/ 1 h 112"/>
                <a:gd name="T58" fmla="*/ 1 w 66"/>
                <a:gd name="T59" fmla="*/ 1 h 112"/>
                <a:gd name="T60" fmla="*/ 1 w 66"/>
                <a:gd name="T61" fmla="*/ 1 h 112"/>
                <a:gd name="T62" fmla="*/ 1 w 66"/>
                <a:gd name="T63" fmla="*/ 1 h 112"/>
                <a:gd name="T64" fmla="*/ 1 w 66"/>
                <a:gd name="T65" fmla="*/ 1 h 112"/>
                <a:gd name="T66" fmla="*/ 1 w 66"/>
                <a:gd name="T67" fmla="*/ 1 h 112"/>
                <a:gd name="T68" fmla="*/ 1 w 66"/>
                <a:gd name="T69" fmla="*/ 1 h 112"/>
                <a:gd name="T70" fmla="*/ 1 w 66"/>
                <a:gd name="T71" fmla="*/ 1 h 112"/>
                <a:gd name="T72" fmla="*/ 0 w 66"/>
                <a:gd name="T73" fmla="*/ 1 h 112"/>
                <a:gd name="T74" fmla="*/ 0 w 66"/>
                <a:gd name="T75" fmla="*/ 1 h 112"/>
                <a:gd name="T76" fmla="*/ 0 w 66"/>
                <a:gd name="T77" fmla="*/ 1 h 112"/>
                <a:gd name="T78" fmla="*/ 0 w 66"/>
                <a:gd name="T79" fmla="*/ 1 h 112"/>
                <a:gd name="T80" fmla="*/ 1 w 66"/>
                <a:gd name="T81" fmla="*/ 1 h 112"/>
                <a:gd name="T82" fmla="*/ 1 w 66"/>
                <a:gd name="T83" fmla="*/ 1 h 112"/>
                <a:gd name="T84" fmla="*/ 1 w 66"/>
                <a:gd name="T85" fmla="*/ 1 h 112"/>
                <a:gd name="T86" fmla="*/ 1 w 66"/>
                <a:gd name="T87" fmla="*/ 1 h 112"/>
                <a:gd name="T88" fmla="*/ 1 w 66"/>
                <a:gd name="T89" fmla="*/ 1 h 112"/>
                <a:gd name="T90" fmla="*/ 1 w 66"/>
                <a:gd name="T91" fmla="*/ 1 h 112"/>
                <a:gd name="T92" fmla="*/ 1 w 66"/>
                <a:gd name="T93" fmla="*/ 1 h 112"/>
                <a:gd name="T94" fmla="*/ 1 w 66"/>
                <a:gd name="T95" fmla="*/ 1 h 112"/>
                <a:gd name="T96" fmla="*/ 1 w 66"/>
                <a:gd name="T97" fmla="*/ 1 h 112"/>
                <a:gd name="T98" fmla="*/ 1 w 66"/>
                <a:gd name="T99" fmla="*/ 1 h 112"/>
                <a:gd name="T100" fmla="*/ 1 w 66"/>
                <a:gd name="T101" fmla="*/ 1 h 112"/>
                <a:gd name="T102" fmla="*/ 1 w 66"/>
                <a:gd name="T103" fmla="*/ 1 h 112"/>
                <a:gd name="T104" fmla="*/ 1 w 66"/>
                <a:gd name="T105" fmla="*/ 1 h 112"/>
                <a:gd name="T106" fmla="*/ 1 w 66"/>
                <a:gd name="T107" fmla="*/ 1 h 112"/>
                <a:gd name="T108" fmla="*/ 1 w 66"/>
                <a:gd name="T109" fmla="*/ 1 h 112"/>
                <a:gd name="T110" fmla="*/ 1 w 66"/>
                <a:gd name="T111" fmla="*/ 1 h 112"/>
                <a:gd name="T112" fmla="*/ 1 w 66"/>
                <a:gd name="T113" fmla="*/ 1 h 112"/>
                <a:gd name="T114" fmla="*/ 1 w 66"/>
                <a:gd name="T115" fmla="*/ 1 h 112"/>
                <a:gd name="T116" fmla="*/ 1 w 66"/>
                <a:gd name="T117" fmla="*/ 0 h 112"/>
                <a:gd name="T118" fmla="*/ 1 w 66"/>
                <a:gd name="T119" fmla="*/ 0 h 11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66"/>
                <a:gd name="T181" fmla="*/ 0 h 112"/>
                <a:gd name="T182" fmla="*/ 66 w 66"/>
                <a:gd name="T183" fmla="*/ 112 h 11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66" h="112">
                  <a:moveTo>
                    <a:pt x="66" y="0"/>
                  </a:moveTo>
                  <a:lnTo>
                    <a:pt x="64" y="2"/>
                  </a:lnTo>
                  <a:lnTo>
                    <a:pt x="64" y="6"/>
                  </a:lnTo>
                  <a:lnTo>
                    <a:pt x="64" y="8"/>
                  </a:lnTo>
                  <a:lnTo>
                    <a:pt x="64" y="10"/>
                  </a:lnTo>
                  <a:lnTo>
                    <a:pt x="64" y="14"/>
                  </a:lnTo>
                  <a:lnTo>
                    <a:pt x="64" y="17"/>
                  </a:lnTo>
                  <a:lnTo>
                    <a:pt x="64" y="21"/>
                  </a:lnTo>
                  <a:lnTo>
                    <a:pt x="62" y="25"/>
                  </a:lnTo>
                  <a:lnTo>
                    <a:pt x="62" y="29"/>
                  </a:lnTo>
                  <a:lnTo>
                    <a:pt x="62" y="33"/>
                  </a:lnTo>
                  <a:lnTo>
                    <a:pt x="60" y="36"/>
                  </a:lnTo>
                  <a:lnTo>
                    <a:pt x="60" y="40"/>
                  </a:lnTo>
                  <a:lnTo>
                    <a:pt x="60" y="42"/>
                  </a:lnTo>
                  <a:lnTo>
                    <a:pt x="58" y="46"/>
                  </a:lnTo>
                  <a:lnTo>
                    <a:pt x="57" y="50"/>
                  </a:lnTo>
                  <a:lnTo>
                    <a:pt x="55" y="54"/>
                  </a:lnTo>
                  <a:lnTo>
                    <a:pt x="53" y="55"/>
                  </a:lnTo>
                  <a:lnTo>
                    <a:pt x="51" y="59"/>
                  </a:lnTo>
                  <a:lnTo>
                    <a:pt x="47" y="65"/>
                  </a:lnTo>
                  <a:lnTo>
                    <a:pt x="43" y="71"/>
                  </a:lnTo>
                  <a:lnTo>
                    <a:pt x="39" y="74"/>
                  </a:lnTo>
                  <a:lnTo>
                    <a:pt x="34" y="80"/>
                  </a:lnTo>
                  <a:lnTo>
                    <a:pt x="32" y="84"/>
                  </a:lnTo>
                  <a:lnTo>
                    <a:pt x="28" y="90"/>
                  </a:lnTo>
                  <a:lnTo>
                    <a:pt x="22" y="93"/>
                  </a:lnTo>
                  <a:lnTo>
                    <a:pt x="20" y="99"/>
                  </a:lnTo>
                  <a:lnTo>
                    <a:pt x="17" y="101"/>
                  </a:lnTo>
                  <a:lnTo>
                    <a:pt x="15" y="107"/>
                  </a:lnTo>
                  <a:lnTo>
                    <a:pt x="11" y="109"/>
                  </a:lnTo>
                  <a:lnTo>
                    <a:pt x="9" y="112"/>
                  </a:lnTo>
                  <a:lnTo>
                    <a:pt x="7" y="112"/>
                  </a:lnTo>
                  <a:lnTo>
                    <a:pt x="5" y="112"/>
                  </a:lnTo>
                  <a:lnTo>
                    <a:pt x="3" y="109"/>
                  </a:lnTo>
                  <a:lnTo>
                    <a:pt x="1" y="105"/>
                  </a:lnTo>
                  <a:lnTo>
                    <a:pt x="1" y="99"/>
                  </a:lnTo>
                  <a:lnTo>
                    <a:pt x="0" y="93"/>
                  </a:lnTo>
                  <a:lnTo>
                    <a:pt x="0" y="90"/>
                  </a:lnTo>
                  <a:lnTo>
                    <a:pt x="0" y="88"/>
                  </a:lnTo>
                  <a:lnTo>
                    <a:pt x="0" y="84"/>
                  </a:lnTo>
                  <a:lnTo>
                    <a:pt x="1" y="80"/>
                  </a:lnTo>
                  <a:lnTo>
                    <a:pt x="1" y="74"/>
                  </a:lnTo>
                  <a:lnTo>
                    <a:pt x="5" y="69"/>
                  </a:lnTo>
                  <a:lnTo>
                    <a:pt x="9" y="63"/>
                  </a:lnTo>
                  <a:lnTo>
                    <a:pt x="13" y="59"/>
                  </a:lnTo>
                  <a:lnTo>
                    <a:pt x="17" y="55"/>
                  </a:lnTo>
                  <a:lnTo>
                    <a:pt x="22" y="52"/>
                  </a:lnTo>
                  <a:lnTo>
                    <a:pt x="28" y="48"/>
                  </a:lnTo>
                  <a:lnTo>
                    <a:pt x="34" y="44"/>
                  </a:lnTo>
                  <a:lnTo>
                    <a:pt x="39" y="40"/>
                  </a:lnTo>
                  <a:lnTo>
                    <a:pt x="45" y="35"/>
                  </a:lnTo>
                  <a:lnTo>
                    <a:pt x="49" y="29"/>
                  </a:lnTo>
                  <a:lnTo>
                    <a:pt x="55" y="23"/>
                  </a:lnTo>
                  <a:lnTo>
                    <a:pt x="57" y="17"/>
                  </a:lnTo>
                  <a:lnTo>
                    <a:pt x="60" y="12"/>
                  </a:lnTo>
                  <a:lnTo>
                    <a:pt x="62" y="8"/>
                  </a:lnTo>
                  <a:lnTo>
                    <a:pt x="64" y="4"/>
                  </a:lnTo>
                  <a:lnTo>
                    <a:pt x="64" y="2"/>
                  </a:lnTo>
                  <a:lnTo>
                    <a:pt x="66" y="0"/>
                  </a:lnTo>
                  <a:close/>
                </a:path>
              </a:pathLst>
            </a:custGeom>
            <a:solidFill>
              <a:srgbClr val="599E2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48" name="Freeform 788"/>
            <p:cNvSpPr>
              <a:spLocks/>
            </p:cNvSpPr>
            <p:nvPr/>
          </p:nvSpPr>
          <p:spPr bwMode="auto">
            <a:xfrm>
              <a:off x="2804" y="2073"/>
              <a:ext cx="71" cy="54"/>
            </a:xfrm>
            <a:custGeom>
              <a:avLst/>
              <a:gdLst>
                <a:gd name="T0" fmla="*/ 1 w 142"/>
                <a:gd name="T1" fmla="*/ 0 h 108"/>
                <a:gd name="T2" fmla="*/ 1 w 142"/>
                <a:gd name="T3" fmla="*/ 1 h 108"/>
                <a:gd name="T4" fmla="*/ 1 w 142"/>
                <a:gd name="T5" fmla="*/ 1 h 108"/>
                <a:gd name="T6" fmla="*/ 0 w 142"/>
                <a:gd name="T7" fmla="*/ 1 h 108"/>
                <a:gd name="T8" fmla="*/ 0 w 142"/>
                <a:gd name="T9" fmla="*/ 1 h 108"/>
                <a:gd name="T10" fmla="*/ 1 w 142"/>
                <a:gd name="T11" fmla="*/ 1 h 108"/>
                <a:gd name="T12" fmla="*/ 1 w 142"/>
                <a:gd name="T13" fmla="*/ 1 h 108"/>
                <a:gd name="T14" fmla="*/ 1 w 142"/>
                <a:gd name="T15" fmla="*/ 0 h 108"/>
                <a:gd name="T16" fmla="*/ 1 w 142"/>
                <a:gd name="T17" fmla="*/ 0 h 10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2"/>
                <a:gd name="T28" fmla="*/ 0 h 108"/>
                <a:gd name="T29" fmla="*/ 142 w 142"/>
                <a:gd name="T30" fmla="*/ 108 h 10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2" h="108">
                  <a:moveTo>
                    <a:pt x="142" y="0"/>
                  </a:moveTo>
                  <a:lnTo>
                    <a:pt x="110" y="21"/>
                  </a:lnTo>
                  <a:lnTo>
                    <a:pt x="51" y="57"/>
                  </a:lnTo>
                  <a:lnTo>
                    <a:pt x="0" y="108"/>
                  </a:lnTo>
                  <a:lnTo>
                    <a:pt x="0" y="29"/>
                  </a:lnTo>
                  <a:lnTo>
                    <a:pt x="25" y="29"/>
                  </a:lnTo>
                  <a:lnTo>
                    <a:pt x="82" y="8"/>
                  </a:lnTo>
                  <a:lnTo>
                    <a:pt x="142" y="0"/>
                  </a:lnTo>
                  <a:close/>
                </a:path>
              </a:pathLst>
            </a:custGeom>
            <a:solidFill>
              <a:srgbClr val="599E2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49" name="Freeform 789"/>
            <p:cNvSpPr>
              <a:spLocks/>
            </p:cNvSpPr>
            <p:nvPr/>
          </p:nvSpPr>
          <p:spPr bwMode="auto">
            <a:xfrm>
              <a:off x="2576" y="2083"/>
              <a:ext cx="111" cy="64"/>
            </a:xfrm>
            <a:custGeom>
              <a:avLst/>
              <a:gdLst>
                <a:gd name="T0" fmla="*/ 1 w 222"/>
                <a:gd name="T1" fmla="*/ 0 h 127"/>
                <a:gd name="T2" fmla="*/ 1 w 222"/>
                <a:gd name="T3" fmla="*/ 1 h 127"/>
                <a:gd name="T4" fmla="*/ 1 w 222"/>
                <a:gd name="T5" fmla="*/ 1 h 127"/>
                <a:gd name="T6" fmla="*/ 1 w 222"/>
                <a:gd name="T7" fmla="*/ 1 h 127"/>
                <a:gd name="T8" fmla="*/ 1 w 222"/>
                <a:gd name="T9" fmla="*/ 1 h 127"/>
                <a:gd name="T10" fmla="*/ 1 w 222"/>
                <a:gd name="T11" fmla="*/ 1 h 127"/>
                <a:gd name="T12" fmla="*/ 1 w 222"/>
                <a:gd name="T13" fmla="*/ 1 h 127"/>
                <a:gd name="T14" fmla="*/ 1 w 222"/>
                <a:gd name="T15" fmla="*/ 1 h 127"/>
                <a:gd name="T16" fmla="*/ 1 w 222"/>
                <a:gd name="T17" fmla="*/ 1 h 127"/>
                <a:gd name="T18" fmla="*/ 0 w 222"/>
                <a:gd name="T19" fmla="*/ 1 h 127"/>
                <a:gd name="T20" fmla="*/ 1 w 222"/>
                <a:gd name="T21" fmla="*/ 1 h 127"/>
                <a:gd name="T22" fmla="*/ 1 w 222"/>
                <a:gd name="T23" fmla="*/ 1 h 127"/>
                <a:gd name="T24" fmla="*/ 1 w 222"/>
                <a:gd name="T25" fmla="*/ 0 h 127"/>
                <a:gd name="T26" fmla="*/ 1 w 222"/>
                <a:gd name="T27" fmla="*/ 1 h 127"/>
                <a:gd name="T28" fmla="*/ 1 w 222"/>
                <a:gd name="T29" fmla="*/ 0 h 127"/>
                <a:gd name="T30" fmla="*/ 1 w 222"/>
                <a:gd name="T31" fmla="*/ 0 h 12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22"/>
                <a:gd name="T49" fmla="*/ 0 h 127"/>
                <a:gd name="T50" fmla="*/ 222 w 222"/>
                <a:gd name="T51" fmla="*/ 127 h 12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22" h="127">
                  <a:moveTo>
                    <a:pt x="222" y="0"/>
                  </a:moveTo>
                  <a:lnTo>
                    <a:pt x="217" y="25"/>
                  </a:lnTo>
                  <a:lnTo>
                    <a:pt x="182" y="55"/>
                  </a:lnTo>
                  <a:lnTo>
                    <a:pt x="163" y="82"/>
                  </a:lnTo>
                  <a:lnTo>
                    <a:pt x="163" y="36"/>
                  </a:lnTo>
                  <a:lnTo>
                    <a:pt x="137" y="13"/>
                  </a:lnTo>
                  <a:lnTo>
                    <a:pt x="95" y="34"/>
                  </a:lnTo>
                  <a:lnTo>
                    <a:pt x="44" y="87"/>
                  </a:lnTo>
                  <a:lnTo>
                    <a:pt x="8" y="127"/>
                  </a:lnTo>
                  <a:lnTo>
                    <a:pt x="0" y="105"/>
                  </a:lnTo>
                  <a:lnTo>
                    <a:pt x="19" y="87"/>
                  </a:lnTo>
                  <a:lnTo>
                    <a:pt x="74" y="29"/>
                  </a:lnTo>
                  <a:lnTo>
                    <a:pt x="141" y="0"/>
                  </a:lnTo>
                  <a:lnTo>
                    <a:pt x="175" y="11"/>
                  </a:lnTo>
                  <a:lnTo>
                    <a:pt x="222" y="0"/>
                  </a:lnTo>
                  <a:close/>
                </a:path>
              </a:pathLst>
            </a:custGeom>
            <a:solidFill>
              <a:srgbClr val="599E2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50" name="Freeform 790"/>
            <p:cNvSpPr>
              <a:spLocks/>
            </p:cNvSpPr>
            <p:nvPr/>
          </p:nvSpPr>
          <p:spPr bwMode="auto">
            <a:xfrm>
              <a:off x="2472" y="2117"/>
              <a:ext cx="85" cy="56"/>
            </a:xfrm>
            <a:custGeom>
              <a:avLst/>
              <a:gdLst>
                <a:gd name="T0" fmla="*/ 1 w 169"/>
                <a:gd name="T1" fmla="*/ 0 h 113"/>
                <a:gd name="T2" fmla="*/ 1 w 169"/>
                <a:gd name="T3" fmla="*/ 0 h 113"/>
                <a:gd name="T4" fmla="*/ 1 w 169"/>
                <a:gd name="T5" fmla="*/ 0 h 113"/>
                <a:gd name="T6" fmla="*/ 0 w 169"/>
                <a:gd name="T7" fmla="*/ 0 h 113"/>
                <a:gd name="T8" fmla="*/ 1 w 169"/>
                <a:gd name="T9" fmla="*/ 0 h 113"/>
                <a:gd name="T10" fmla="*/ 1 w 169"/>
                <a:gd name="T11" fmla="*/ 0 h 113"/>
                <a:gd name="T12" fmla="*/ 1 w 169"/>
                <a:gd name="T13" fmla="*/ 0 h 113"/>
                <a:gd name="T14" fmla="*/ 1 w 169"/>
                <a:gd name="T15" fmla="*/ 0 h 113"/>
                <a:gd name="T16" fmla="*/ 0 60000 65536"/>
                <a:gd name="T17" fmla="*/ 0 60000 65536"/>
                <a:gd name="T18" fmla="*/ 0 60000 65536"/>
                <a:gd name="T19" fmla="*/ 0 60000 65536"/>
                <a:gd name="T20" fmla="*/ 0 60000 65536"/>
                <a:gd name="T21" fmla="*/ 0 60000 65536"/>
                <a:gd name="T22" fmla="*/ 0 60000 65536"/>
                <a:gd name="T23" fmla="*/ 0 60000 65536"/>
                <a:gd name="T24" fmla="*/ 0 w 169"/>
                <a:gd name="T25" fmla="*/ 0 h 113"/>
                <a:gd name="T26" fmla="*/ 169 w 169"/>
                <a:gd name="T27" fmla="*/ 113 h 11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9" h="113">
                  <a:moveTo>
                    <a:pt x="169" y="18"/>
                  </a:moveTo>
                  <a:lnTo>
                    <a:pt x="129" y="23"/>
                  </a:lnTo>
                  <a:lnTo>
                    <a:pt x="83" y="69"/>
                  </a:lnTo>
                  <a:lnTo>
                    <a:pt x="0" y="113"/>
                  </a:lnTo>
                  <a:lnTo>
                    <a:pt x="72" y="44"/>
                  </a:lnTo>
                  <a:lnTo>
                    <a:pt x="135" y="0"/>
                  </a:lnTo>
                  <a:lnTo>
                    <a:pt x="169" y="18"/>
                  </a:lnTo>
                  <a:close/>
                </a:path>
              </a:pathLst>
            </a:custGeom>
            <a:solidFill>
              <a:srgbClr val="599E2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1294" name="Rectangle 195"/>
          <p:cNvSpPr>
            <a:spLocks noChangeArrowheads="1"/>
          </p:cNvSpPr>
          <p:nvPr/>
        </p:nvSpPr>
        <p:spPr bwMode="auto">
          <a:xfrm>
            <a:off x="2155825" y="3113088"/>
            <a:ext cx="5529263" cy="2416175"/>
          </a:xfrm>
          <a:prstGeom prst="rect">
            <a:avLst/>
          </a:prstGeom>
          <a:noFill/>
          <a:ln w="19050" algn="ctr">
            <a:solidFill>
              <a:srgbClr val="3F8E39"/>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endParaRPr lang="en-US"/>
          </a:p>
        </p:txBody>
      </p:sp>
      <p:grpSp>
        <p:nvGrpSpPr>
          <p:cNvPr id="11295" name="Group 709"/>
          <p:cNvGrpSpPr>
            <a:grpSpLocks/>
          </p:cNvGrpSpPr>
          <p:nvPr/>
        </p:nvGrpSpPr>
        <p:grpSpPr bwMode="auto">
          <a:xfrm>
            <a:off x="7535863" y="3421063"/>
            <a:ext cx="274637" cy="355600"/>
            <a:chOff x="4239" y="1021"/>
            <a:chExt cx="143" cy="185"/>
          </a:xfrm>
        </p:grpSpPr>
        <p:sp>
          <p:nvSpPr>
            <p:cNvPr id="11297" name="Freeform 710"/>
            <p:cNvSpPr>
              <a:spLocks/>
            </p:cNvSpPr>
            <p:nvPr/>
          </p:nvSpPr>
          <p:spPr bwMode="auto">
            <a:xfrm>
              <a:off x="4242" y="1061"/>
              <a:ext cx="137" cy="143"/>
            </a:xfrm>
            <a:custGeom>
              <a:avLst/>
              <a:gdLst>
                <a:gd name="T0" fmla="*/ 0 w 866"/>
                <a:gd name="T1" fmla="*/ 0 h 907"/>
                <a:gd name="T2" fmla="*/ 0 w 866"/>
                <a:gd name="T3" fmla="*/ 0 h 907"/>
                <a:gd name="T4" fmla="*/ 0 w 866"/>
                <a:gd name="T5" fmla="*/ 0 h 907"/>
                <a:gd name="T6" fmla="*/ 0 w 866"/>
                <a:gd name="T7" fmla="*/ 0 h 907"/>
                <a:gd name="T8" fmla="*/ 0 w 866"/>
                <a:gd name="T9" fmla="*/ 0 h 907"/>
                <a:gd name="T10" fmla="*/ 0 w 866"/>
                <a:gd name="T11" fmla="*/ 0 h 907"/>
                <a:gd name="T12" fmla="*/ 0 w 866"/>
                <a:gd name="T13" fmla="*/ 0 h 907"/>
                <a:gd name="T14" fmla="*/ 0 w 866"/>
                <a:gd name="T15" fmla="*/ 0 h 907"/>
                <a:gd name="T16" fmla="*/ 0 w 866"/>
                <a:gd name="T17" fmla="*/ 0 h 907"/>
                <a:gd name="T18" fmla="*/ 0 w 866"/>
                <a:gd name="T19" fmla="*/ 0 h 907"/>
                <a:gd name="T20" fmla="*/ 0 w 866"/>
                <a:gd name="T21" fmla="*/ 0 h 907"/>
                <a:gd name="T22" fmla="*/ 0 w 866"/>
                <a:gd name="T23" fmla="*/ 0 h 907"/>
                <a:gd name="T24" fmla="*/ 0 w 866"/>
                <a:gd name="T25" fmla="*/ 0 h 907"/>
                <a:gd name="T26" fmla="*/ 0 w 866"/>
                <a:gd name="T27" fmla="*/ 0 h 907"/>
                <a:gd name="T28" fmla="*/ 0 w 866"/>
                <a:gd name="T29" fmla="*/ 0 h 907"/>
                <a:gd name="T30" fmla="*/ 0 w 866"/>
                <a:gd name="T31" fmla="*/ 0 h 907"/>
                <a:gd name="T32" fmla="*/ 0 w 866"/>
                <a:gd name="T33" fmla="*/ 0 h 907"/>
                <a:gd name="T34" fmla="*/ 0 w 866"/>
                <a:gd name="T35" fmla="*/ 0 h 907"/>
                <a:gd name="T36" fmla="*/ 0 w 866"/>
                <a:gd name="T37" fmla="*/ 0 h 907"/>
                <a:gd name="T38" fmla="*/ 0 w 866"/>
                <a:gd name="T39" fmla="*/ 0 h 90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866"/>
                <a:gd name="T61" fmla="*/ 0 h 907"/>
                <a:gd name="T62" fmla="*/ 866 w 866"/>
                <a:gd name="T63" fmla="*/ 907 h 90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866" h="907">
                  <a:moveTo>
                    <a:pt x="124" y="71"/>
                  </a:moveTo>
                  <a:lnTo>
                    <a:pt x="25" y="177"/>
                  </a:lnTo>
                  <a:lnTo>
                    <a:pt x="0" y="286"/>
                  </a:lnTo>
                  <a:lnTo>
                    <a:pt x="0" y="400"/>
                  </a:lnTo>
                  <a:lnTo>
                    <a:pt x="46" y="561"/>
                  </a:lnTo>
                  <a:lnTo>
                    <a:pt x="92" y="713"/>
                  </a:lnTo>
                  <a:lnTo>
                    <a:pt x="149" y="805"/>
                  </a:lnTo>
                  <a:lnTo>
                    <a:pt x="213" y="860"/>
                  </a:lnTo>
                  <a:lnTo>
                    <a:pt x="320" y="907"/>
                  </a:lnTo>
                  <a:lnTo>
                    <a:pt x="510" y="884"/>
                  </a:lnTo>
                  <a:lnTo>
                    <a:pt x="698" y="837"/>
                  </a:lnTo>
                  <a:lnTo>
                    <a:pt x="805" y="780"/>
                  </a:lnTo>
                  <a:lnTo>
                    <a:pt x="841" y="708"/>
                  </a:lnTo>
                  <a:lnTo>
                    <a:pt x="866" y="512"/>
                  </a:lnTo>
                  <a:lnTo>
                    <a:pt x="831" y="362"/>
                  </a:lnTo>
                  <a:lnTo>
                    <a:pt x="700" y="71"/>
                  </a:lnTo>
                  <a:lnTo>
                    <a:pt x="596" y="12"/>
                  </a:lnTo>
                  <a:lnTo>
                    <a:pt x="529" y="0"/>
                  </a:lnTo>
                  <a:lnTo>
                    <a:pt x="124" y="71"/>
                  </a:lnTo>
                  <a:close/>
                </a:path>
              </a:pathLst>
            </a:custGeom>
            <a:solidFill>
              <a:srgbClr val="D6E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98" name="Freeform 711"/>
            <p:cNvSpPr>
              <a:spLocks/>
            </p:cNvSpPr>
            <p:nvPr/>
          </p:nvSpPr>
          <p:spPr bwMode="auto">
            <a:xfrm>
              <a:off x="4271" y="1083"/>
              <a:ext cx="46" cy="100"/>
            </a:xfrm>
            <a:custGeom>
              <a:avLst/>
              <a:gdLst>
                <a:gd name="T0" fmla="*/ 0 w 289"/>
                <a:gd name="T1" fmla="*/ 0 h 637"/>
                <a:gd name="T2" fmla="*/ 0 w 289"/>
                <a:gd name="T3" fmla="*/ 0 h 637"/>
                <a:gd name="T4" fmla="*/ 0 w 289"/>
                <a:gd name="T5" fmla="*/ 0 h 637"/>
                <a:gd name="T6" fmla="*/ 0 w 289"/>
                <a:gd name="T7" fmla="*/ 0 h 637"/>
                <a:gd name="T8" fmla="*/ 0 w 289"/>
                <a:gd name="T9" fmla="*/ 0 h 637"/>
                <a:gd name="T10" fmla="*/ 0 w 289"/>
                <a:gd name="T11" fmla="*/ 0 h 637"/>
                <a:gd name="T12" fmla="*/ 0 w 289"/>
                <a:gd name="T13" fmla="*/ 0 h 637"/>
                <a:gd name="T14" fmla="*/ 0 w 289"/>
                <a:gd name="T15" fmla="*/ 0 h 637"/>
                <a:gd name="T16" fmla="*/ 0 w 289"/>
                <a:gd name="T17" fmla="*/ 0 h 637"/>
                <a:gd name="T18" fmla="*/ 0 w 289"/>
                <a:gd name="T19" fmla="*/ 0 h 637"/>
                <a:gd name="T20" fmla="*/ 0 w 289"/>
                <a:gd name="T21" fmla="*/ 0 h 637"/>
                <a:gd name="T22" fmla="*/ 0 w 289"/>
                <a:gd name="T23" fmla="*/ 0 h 637"/>
                <a:gd name="T24" fmla="*/ 0 w 289"/>
                <a:gd name="T25" fmla="*/ 0 h 6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89"/>
                <a:gd name="T40" fmla="*/ 0 h 637"/>
                <a:gd name="T41" fmla="*/ 289 w 289"/>
                <a:gd name="T42" fmla="*/ 637 h 63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89" h="637">
                  <a:moveTo>
                    <a:pt x="156" y="21"/>
                  </a:moveTo>
                  <a:lnTo>
                    <a:pt x="124" y="116"/>
                  </a:lnTo>
                  <a:lnTo>
                    <a:pt x="11" y="468"/>
                  </a:lnTo>
                  <a:lnTo>
                    <a:pt x="0" y="525"/>
                  </a:lnTo>
                  <a:lnTo>
                    <a:pt x="4" y="603"/>
                  </a:lnTo>
                  <a:lnTo>
                    <a:pt x="51" y="637"/>
                  </a:lnTo>
                  <a:lnTo>
                    <a:pt x="108" y="620"/>
                  </a:lnTo>
                  <a:lnTo>
                    <a:pt x="268" y="242"/>
                  </a:lnTo>
                  <a:lnTo>
                    <a:pt x="289" y="112"/>
                  </a:lnTo>
                  <a:lnTo>
                    <a:pt x="255" y="29"/>
                  </a:lnTo>
                  <a:lnTo>
                    <a:pt x="221" y="0"/>
                  </a:lnTo>
                  <a:lnTo>
                    <a:pt x="156" y="21"/>
                  </a:lnTo>
                  <a:close/>
                </a:path>
              </a:pathLst>
            </a:custGeom>
            <a:solidFill>
              <a:srgbClr val="63B8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99" name="Freeform 712"/>
            <p:cNvSpPr>
              <a:spLocks/>
            </p:cNvSpPr>
            <p:nvPr/>
          </p:nvSpPr>
          <p:spPr bwMode="auto">
            <a:xfrm>
              <a:off x="4344" y="1120"/>
              <a:ext cx="22" cy="46"/>
            </a:xfrm>
            <a:custGeom>
              <a:avLst/>
              <a:gdLst>
                <a:gd name="T0" fmla="*/ 0 w 141"/>
                <a:gd name="T1" fmla="*/ 0 h 291"/>
                <a:gd name="T2" fmla="*/ 0 w 141"/>
                <a:gd name="T3" fmla="*/ 0 h 291"/>
                <a:gd name="T4" fmla="*/ 0 w 141"/>
                <a:gd name="T5" fmla="*/ 0 h 291"/>
                <a:gd name="T6" fmla="*/ 0 w 141"/>
                <a:gd name="T7" fmla="*/ 0 h 291"/>
                <a:gd name="T8" fmla="*/ 0 w 141"/>
                <a:gd name="T9" fmla="*/ 0 h 291"/>
                <a:gd name="T10" fmla="*/ 0 w 141"/>
                <a:gd name="T11" fmla="*/ 0 h 291"/>
                <a:gd name="T12" fmla="*/ 0 w 141"/>
                <a:gd name="T13" fmla="*/ 0 h 291"/>
                <a:gd name="T14" fmla="*/ 0 w 141"/>
                <a:gd name="T15" fmla="*/ 0 h 291"/>
                <a:gd name="T16" fmla="*/ 0 60000 65536"/>
                <a:gd name="T17" fmla="*/ 0 60000 65536"/>
                <a:gd name="T18" fmla="*/ 0 60000 65536"/>
                <a:gd name="T19" fmla="*/ 0 60000 65536"/>
                <a:gd name="T20" fmla="*/ 0 60000 65536"/>
                <a:gd name="T21" fmla="*/ 0 60000 65536"/>
                <a:gd name="T22" fmla="*/ 0 60000 65536"/>
                <a:gd name="T23" fmla="*/ 0 60000 65536"/>
                <a:gd name="T24" fmla="*/ 0 w 141"/>
                <a:gd name="T25" fmla="*/ 0 h 291"/>
                <a:gd name="T26" fmla="*/ 141 w 141"/>
                <a:gd name="T27" fmla="*/ 291 h 29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1" h="291">
                  <a:moveTo>
                    <a:pt x="57" y="0"/>
                  </a:moveTo>
                  <a:lnTo>
                    <a:pt x="124" y="105"/>
                  </a:lnTo>
                  <a:lnTo>
                    <a:pt x="141" y="217"/>
                  </a:lnTo>
                  <a:lnTo>
                    <a:pt x="116" y="291"/>
                  </a:lnTo>
                  <a:lnTo>
                    <a:pt x="76" y="280"/>
                  </a:lnTo>
                  <a:lnTo>
                    <a:pt x="0" y="247"/>
                  </a:lnTo>
                  <a:lnTo>
                    <a:pt x="57" y="0"/>
                  </a:lnTo>
                  <a:close/>
                </a:path>
              </a:pathLst>
            </a:custGeom>
            <a:solidFill>
              <a:srgbClr val="63B8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00" name="Freeform 713"/>
            <p:cNvSpPr>
              <a:spLocks/>
            </p:cNvSpPr>
            <p:nvPr/>
          </p:nvSpPr>
          <p:spPr bwMode="auto">
            <a:xfrm>
              <a:off x="4253" y="1024"/>
              <a:ext cx="71" cy="37"/>
            </a:xfrm>
            <a:custGeom>
              <a:avLst/>
              <a:gdLst>
                <a:gd name="T0" fmla="*/ 0 w 443"/>
                <a:gd name="T1" fmla="*/ 0 h 230"/>
                <a:gd name="T2" fmla="*/ 0 w 443"/>
                <a:gd name="T3" fmla="*/ 0 h 230"/>
                <a:gd name="T4" fmla="*/ 0 w 443"/>
                <a:gd name="T5" fmla="*/ 0 h 230"/>
                <a:gd name="T6" fmla="*/ 0 w 443"/>
                <a:gd name="T7" fmla="*/ 0 h 230"/>
                <a:gd name="T8" fmla="*/ 0 w 443"/>
                <a:gd name="T9" fmla="*/ 0 h 230"/>
                <a:gd name="T10" fmla="*/ 0 w 443"/>
                <a:gd name="T11" fmla="*/ 0 h 230"/>
                <a:gd name="T12" fmla="*/ 0 w 443"/>
                <a:gd name="T13" fmla="*/ 0 h 230"/>
                <a:gd name="T14" fmla="*/ 0 w 443"/>
                <a:gd name="T15" fmla="*/ 0 h 230"/>
                <a:gd name="T16" fmla="*/ 0 w 443"/>
                <a:gd name="T17" fmla="*/ 0 h 230"/>
                <a:gd name="T18" fmla="*/ 0 w 443"/>
                <a:gd name="T19" fmla="*/ 0 h 230"/>
                <a:gd name="T20" fmla="*/ 0 w 443"/>
                <a:gd name="T21" fmla="*/ 0 h 230"/>
                <a:gd name="T22" fmla="*/ 0 w 443"/>
                <a:gd name="T23" fmla="*/ 0 h 230"/>
                <a:gd name="T24" fmla="*/ 0 w 443"/>
                <a:gd name="T25" fmla="*/ 0 h 2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43"/>
                <a:gd name="T40" fmla="*/ 0 h 230"/>
                <a:gd name="T41" fmla="*/ 443 w 443"/>
                <a:gd name="T42" fmla="*/ 230 h 2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43" h="230">
                  <a:moveTo>
                    <a:pt x="0" y="145"/>
                  </a:moveTo>
                  <a:lnTo>
                    <a:pt x="13" y="196"/>
                  </a:lnTo>
                  <a:lnTo>
                    <a:pt x="72" y="230"/>
                  </a:lnTo>
                  <a:lnTo>
                    <a:pt x="161" y="230"/>
                  </a:lnTo>
                  <a:lnTo>
                    <a:pt x="300" y="209"/>
                  </a:lnTo>
                  <a:lnTo>
                    <a:pt x="391" y="177"/>
                  </a:lnTo>
                  <a:lnTo>
                    <a:pt x="443" y="76"/>
                  </a:lnTo>
                  <a:lnTo>
                    <a:pt x="439" y="33"/>
                  </a:lnTo>
                  <a:lnTo>
                    <a:pt x="372" y="6"/>
                  </a:lnTo>
                  <a:lnTo>
                    <a:pt x="199" y="0"/>
                  </a:lnTo>
                  <a:lnTo>
                    <a:pt x="101" y="63"/>
                  </a:lnTo>
                  <a:lnTo>
                    <a:pt x="0" y="145"/>
                  </a:lnTo>
                  <a:close/>
                </a:path>
              </a:pathLst>
            </a:custGeom>
            <a:solidFill>
              <a:srgbClr val="DEB8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01" name="Freeform 714"/>
            <p:cNvSpPr>
              <a:spLocks/>
            </p:cNvSpPr>
            <p:nvPr/>
          </p:nvSpPr>
          <p:spPr bwMode="auto">
            <a:xfrm>
              <a:off x="4255" y="1034"/>
              <a:ext cx="81" cy="44"/>
            </a:xfrm>
            <a:custGeom>
              <a:avLst/>
              <a:gdLst>
                <a:gd name="T0" fmla="*/ 0 w 510"/>
                <a:gd name="T1" fmla="*/ 0 h 280"/>
                <a:gd name="T2" fmla="*/ 0 w 510"/>
                <a:gd name="T3" fmla="*/ 0 h 280"/>
                <a:gd name="T4" fmla="*/ 0 w 510"/>
                <a:gd name="T5" fmla="*/ 0 h 280"/>
                <a:gd name="T6" fmla="*/ 0 w 510"/>
                <a:gd name="T7" fmla="*/ 0 h 280"/>
                <a:gd name="T8" fmla="*/ 0 w 510"/>
                <a:gd name="T9" fmla="*/ 0 h 280"/>
                <a:gd name="T10" fmla="*/ 0 w 510"/>
                <a:gd name="T11" fmla="*/ 0 h 280"/>
                <a:gd name="T12" fmla="*/ 0 w 510"/>
                <a:gd name="T13" fmla="*/ 0 h 280"/>
                <a:gd name="T14" fmla="*/ 0 w 510"/>
                <a:gd name="T15" fmla="*/ 0 h 280"/>
                <a:gd name="T16" fmla="*/ 0 w 510"/>
                <a:gd name="T17" fmla="*/ 0 h 280"/>
                <a:gd name="T18" fmla="*/ 0 w 510"/>
                <a:gd name="T19" fmla="*/ 0 h 280"/>
                <a:gd name="T20" fmla="*/ 0 w 510"/>
                <a:gd name="T21" fmla="*/ 0 h 280"/>
                <a:gd name="T22" fmla="*/ 0 w 510"/>
                <a:gd name="T23" fmla="*/ 0 h 28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10"/>
                <a:gd name="T37" fmla="*/ 0 h 280"/>
                <a:gd name="T38" fmla="*/ 510 w 510"/>
                <a:gd name="T39" fmla="*/ 280 h 28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10" h="280">
                  <a:moveTo>
                    <a:pt x="0" y="152"/>
                  </a:moveTo>
                  <a:lnTo>
                    <a:pt x="80" y="270"/>
                  </a:lnTo>
                  <a:lnTo>
                    <a:pt x="221" y="280"/>
                  </a:lnTo>
                  <a:lnTo>
                    <a:pt x="363" y="244"/>
                  </a:lnTo>
                  <a:lnTo>
                    <a:pt x="510" y="156"/>
                  </a:lnTo>
                  <a:lnTo>
                    <a:pt x="464" y="0"/>
                  </a:lnTo>
                  <a:lnTo>
                    <a:pt x="396" y="88"/>
                  </a:lnTo>
                  <a:lnTo>
                    <a:pt x="322" y="141"/>
                  </a:lnTo>
                  <a:lnTo>
                    <a:pt x="206" y="166"/>
                  </a:lnTo>
                  <a:lnTo>
                    <a:pt x="80" y="171"/>
                  </a:lnTo>
                  <a:lnTo>
                    <a:pt x="0" y="152"/>
                  </a:lnTo>
                  <a:close/>
                </a:path>
              </a:pathLst>
            </a:custGeom>
            <a:solidFill>
              <a:srgbClr val="BDB5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02" name="Freeform 715"/>
            <p:cNvSpPr>
              <a:spLocks/>
            </p:cNvSpPr>
            <p:nvPr/>
          </p:nvSpPr>
          <p:spPr bwMode="auto">
            <a:xfrm>
              <a:off x="4311" y="1077"/>
              <a:ext cx="41" cy="93"/>
            </a:xfrm>
            <a:custGeom>
              <a:avLst/>
              <a:gdLst>
                <a:gd name="T0" fmla="*/ 0 w 260"/>
                <a:gd name="T1" fmla="*/ 0 h 587"/>
                <a:gd name="T2" fmla="*/ 0 w 260"/>
                <a:gd name="T3" fmla="*/ 0 h 587"/>
                <a:gd name="T4" fmla="*/ 0 w 260"/>
                <a:gd name="T5" fmla="*/ 0 h 587"/>
                <a:gd name="T6" fmla="*/ 0 w 260"/>
                <a:gd name="T7" fmla="*/ 0 h 587"/>
                <a:gd name="T8" fmla="*/ 0 w 260"/>
                <a:gd name="T9" fmla="*/ 0 h 587"/>
                <a:gd name="T10" fmla="*/ 0 w 260"/>
                <a:gd name="T11" fmla="*/ 0 h 587"/>
                <a:gd name="T12" fmla="*/ 0 w 260"/>
                <a:gd name="T13" fmla="*/ 0 h 587"/>
                <a:gd name="T14" fmla="*/ 0 w 260"/>
                <a:gd name="T15" fmla="*/ 0 h 587"/>
                <a:gd name="T16" fmla="*/ 0 w 260"/>
                <a:gd name="T17" fmla="*/ 0 h 587"/>
                <a:gd name="T18" fmla="*/ 0 w 260"/>
                <a:gd name="T19" fmla="*/ 0 h 587"/>
                <a:gd name="T20" fmla="*/ 0 w 260"/>
                <a:gd name="T21" fmla="*/ 0 h 587"/>
                <a:gd name="T22" fmla="*/ 0 w 260"/>
                <a:gd name="T23" fmla="*/ 0 h 587"/>
                <a:gd name="T24" fmla="*/ 0 w 260"/>
                <a:gd name="T25" fmla="*/ 0 h 58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0"/>
                <a:gd name="T40" fmla="*/ 0 h 587"/>
                <a:gd name="T41" fmla="*/ 260 w 260"/>
                <a:gd name="T42" fmla="*/ 587 h 58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0" h="587">
                  <a:moveTo>
                    <a:pt x="0" y="317"/>
                  </a:moveTo>
                  <a:lnTo>
                    <a:pt x="21" y="181"/>
                  </a:lnTo>
                  <a:lnTo>
                    <a:pt x="80" y="55"/>
                  </a:lnTo>
                  <a:lnTo>
                    <a:pt x="142" y="0"/>
                  </a:lnTo>
                  <a:lnTo>
                    <a:pt x="198" y="13"/>
                  </a:lnTo>
                  <a:lnTo>
                    <a:pt x="218" y="53"/>
                  </a:lnTo>
                  <a:lnTo>
                    <a:pt x="260" y="139"/>
                  </a:lnTo>
                  <a:lnTo>
                    <a:pt x="245" y="266"/>
                  </a:lnTo>
                  <a:lnTo>
                    <a:pt x="224" y="435"/>
                  </a:lnTo>
                  <a:lnTo>
                    <a:pt x="198" y="527"/>
                  </a:lnTo>
                  <a:lnTo>
                    <a:pt x="122" y="587"/>
                  </a:lnTo>
                  <a:lnTo>
                    <a:pt x="0" y="317"/>
                  </a:lnTo>
                  <a:close/>
                </a:path>
              </a:pathLst>
            </a:custGeom>
            <a:solidFill>
              <a:srgbClr val="96DE0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03" name="Freeform 716"/>
            <p:cNvSpPr>
              <a:spLocks/>
            </p:cNvSpPr>
            <p:nvPr/>
          </p:nvSpPr>
          <p:spPr bwMode="auto">
            <a:xfrm>
              <a:off x="4263" y="1100"/>
              <a:ext cx="69" cy="91"/>
            </a:xfrm>
            <a:custGeom>
              <a:avLst/>
              <a:gdLst>
                <a:gd name="T0" fmla="*/ 0 w 434"/>
                <a:gd name="T1" fmla="*/ 0 h 574"/>
                <a:gd name="T2" fmla="*/ 0 w 434"/>
                <a:gd name="T3" fmla="*/ 0 h 574"/>
                <a:gd name="T4" fmla="*/ 0 w 434"/>
                <a:gd name="T5" fmla="*/ 0 h 574"/>
                <a:gd name="T6" fmla="*/ 0 w 434"/>
                <a:gd name="T7" fmla="*/ 0 h 574"/>
                <a:gd name="T8" fmla="*/ 0 w 434"/>
                <a:gd name="T9" fmla="*/ 0 h 574"/>
                <a:gd name="T10" fmla="*/ 0 w 434"/>
                <a:gd name="T11" fmla="*/ 0 h 574"/>
                <a:gd name="T12" fmla="*/ 0 w 434"/>
                <a:gd name="T13" fmla="*/ 0 h 574"/>
                <a:gd name="T14" fmla="*/ 0 w 434"/>
                <a:gd name="T15" fmla="*/ 0 h 574"/>
                <a:gd name="T16" fmla="*/ 0 w 434"/>
                <a:gd name="T17" fmla="*/ 0 h 574"/>
                <a:gd name="T18" fmla="*/ 0 w 434"/>
                <a:gd name="T19" fmla="*/ 0 h 574"/>
                <a:gd name="T20" fmla="*/ 0 w 434"/>
                <a:gd name="T21" fmla="*/ 0 h 574"/>
                <a:gd name="T22" fmla="*/ 0 w 434"/>
                <a:gd name="T23" fmla="*/ 0 h 574"/>
                <a:gd name="T24" fmla="*/ 0 w 434"/>
                <a:gd name="T25" fmla="*/ 0 h 574"/>
                <a:gd name="T26" fmla="*/ 0 w 434"/>
                <a:gd name="T27" fmla="*/ 0 h 574"/>
                <a:gd name="T28" fmla="*/ 0 w 434"/>
                <a:gd name="T29" fmla="*/ 0 h 57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34"/>
                <a:gd name="T46" fmla="*/ 0 h 574"/>
                <a:gd name="T47" fmla="*/ 434 w 434"/>
                <a:gd name="T48" fmla="*/ 574 h 57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34" h="574">
                  <a:moveTo>
                    <a:pt x="18" y="15"/>
                  </a:moveTo>
                  <a:lnTo>
                    <a:pt x="0" y="83"/>
                  </a:lnTo>
                  <a:lnTo>
                    <a:pt x="14" y="226"/>
                  </a:lnTo>
                  <a:lnTo>
                    <a:pt x="59" y="308"/>
                  </a:lnTo>
                  <a:lnTo>
                    <a:pt x="175" y="500"/>
                  </a:lnTo>
                  <a:lnTo>
                    <a:pt x="240" y="551"/>
                  </a:lnTo>
                  <a:lnTo>
                    <a:pt x="339" y="574"/>
                  </a:lnTo>
                  <a:lnTo>
                    <a:pt x="398" y="557"/>
                  </a:lnTo>
                  <a:lnTo>
                    <a:pt x="434" y="500"/>
                  </a:lnTo>
                  <a:lnTo>
                    <a:pt x="426" y="410"/>
                  </a:lnTo>
                  <a:lnTo>
                    <a:pt x="255" y="121"/>
                  </a:lnTo>
                  <a:lnTo>
                    <a:pt x="177" y="41"/>
                  </a:lnTo>
                  <a:lnTo>
                    <a:pt x="97" y="0"/>
                  </a:lnTo>
                  <a:lnTo>
                    <a:pt x="18" y="15"/>
                  </a:lnTo>
                  <a:close/>
                </a:path>
              </a:pathLst>
            </a:custGeom>
            <a:solidFill>
              <a:srgbClr val="85D1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04" name="Freeform 717"/>
            <p:cNvSpPr>
              <a:spLocks/>
            </p:cNvSpPr>
            <p:nvPr/>
          </p:nvSpPr>
          <p:spPr bwMode="auto">
            <a:xfrm>
              <a:off x="4251" y="1049"/>
              <a:ext cx="18" cy="28"/>
            </a:xfrm>
            <a:custGeom>
              <a:avLst/>
              <a:gdLst>
                <a:gd name="T0" fmla="*/ 0 w 116"/>
                <a:gd name="T1" fmla="*/ 0 h 179"/>
                <a:gd name="T2" fmla="*/ 0 w 116"/>
                <a:gd name="T3" fmla="*/ 0 h 179"/>
                <a:gd name="T4" fmla="*/ 0 w 116"/>
                <a:gd name="T5" fmla="*/ 0 h 179"/>
                <a:gd name="T6" fmla="*/ 0 w 116"/>
                <a:gd name="T7" fmla="*/ 0 h 179"/>
                <a:gd name="T8" fmla="*/ 0 w 116"/>
                <a:gd name="T9" fmla="*/ 0 h 179"/>
                <a:gd name="T10" fmla="*/ 0 w 116"/>
                <a:gd name="T11" fmla="*/ 0 h 179"/>
                <a:gd name="T12" fmla="*/ 0 w 116"/>
                <a:gd name="T13" fmla="*/ 0 h 179"/>
                <a:gd name="T14" fmla="*/ 0 w 116"/>
                <a:gd name="T15" fmla="*/ 0 h 179"/>
                <a:gd name="T16" fmla="*/ 0 w 116"/>
                <a:gd name="T17" fmla="*/ 0 h 179"/>
                <a:gd name="T18" fmla="*/ 0 w 116"/>
                <a:gd name="T19" fmla="*/ 0 h 179"/>
                <a:gd name="T20" fmla="*/ 0 w 116"/>
                <a:gd name="T21" fmla="*/ 0 h 179"/>
                <a:gd name="T22" fmla="*/ 0 w 116"/>
                <a:gd name="T23" fmla="*/ 0 h 179"/>
                <a:gd name="T24" fmla="*/ 0 w 116"/>
                <a:gd name="T25" fmla="*/ 0 h 179"/>
                <a:gd name="T26" fmla="*/ 0 w 116"/>
                <a:gd name="T27" fmla="*/ 0 h 179"/>
                <a:gd name="T28" fmla="*/ 0 w 116"/>
                <a:gd name="T29" fmla="*/ 0 h 179"/>
                <a:gd name="T30" fmla="*/ 0 w 116"/>
                <a:gd name="T31" fmla="*/ 0 h 179"/>
                <a:gd name="T32" fmla="*/ 0 w 116"/>
                <a:gd name="T33" fmla="*/ 0 h 179"/>
                <a:gd name="T34" fmla="*/ 0 w 116"/>
                <a:gd name="T35" fmla="*/ 0 h 179"/>
                <a:gd name="T36" fmla="*/ 0 w 116"/>
                <a:gd name="T37" fmla="*/ 0 h 179"/>
                <a:gd name="T38" fmla="*/ 0 w 116"/>
                <a:gd name="T39" fmla="*/ 0 h 179"/>
                <a:gd name="T40" fmla="*/ 0 w 116"/>
                <a:gd name="T41" fmla="*/ 0 h 179"/>
                <a:gd name="T42" fmla="*/ 0 w 116"/>
                <a:gd name="T43" fmla="*/ 0 h 179"/>
                <a:gd name="T44" fmla="*/ 0 w 116"/>
                <a:gd name="T45" fmla="*/ 0 h 179"/>
                <a:gd name="T46" fmla="*/ 0 w 116"/>
                <a:gd name="T47" fmla="*/ 0 h 179"/>
                <a:gd name="T48" fmla="*/ 0 w 116"/>
                <a:gd name="T49" fmla="*/ 0 h 179"/>
                <a:gd name="T50" fmla="*/ 0 w 116"/>
                <a:gd name="T51" fmla="*/ 0 h 179"/>
                <a:gd name="T52" fmla="*/ 0 w 116"/>
                <a:gd name="T53" fmla="*/ 0 h 179"/>
                <a:gd name="T54" fmla="*/ 0 w 116"/>
                <a:gd name="T55" fmla="*/ 0 h 179"/>
                <a:gd name="T56" fmla="*/ 0 w 116"/>
                <a:gd name="T57" fmla="*/ 0 h 179"/>
                <a:gd name="T58" fmla="*/ 0 w 116"/>
                <a:gd name="T59" fmla="*/ 0 h 179"/>
                <a:gd name="T60" fmla="*/ 0 w 116"/>
                <a:gd name="T61" fmla="*/ 0 h 179"/>
                <a:gd name="T62" fmla="*/ 0 w 116"/>
                <a:gd name="T63" fmla="*/ 0 h 179"/>
                <a:gd name="T64" fmla="*/ 0 w 116"/>
                <a:gd name="T65" fmla="*/ 0 h 179"/>
                <a:gd name="T66" fmla="*/ 0 w 116"/>
                <a:gd name="T67" fmla="*/ 0 h 179"/>
                <a:gd name="T68" fmla="*/ 0 w 116"/>
                <a:gd name="T69" fmla="*/ 0 h 179"/>
                <a:gd name="T70" fmla="*/ 0 w 116"/>
                <a:gd name="T71" fmla="*/ 0 h 179"/>
                <a:gd name="T72" fmla="*/ 0 w 116"/>
                <a:gd name="T73" fmla="*/ 0 h 179"/>
                <a:gd name="T74" fmla="*/ 0 w 116"/>
                <a:gd name="T75" fmla="*/ 0 h 179"/>
                <a:gd name="T76" fmla="*/ 0 w 116"/>
                <a:gd name="T77" fmla="*/ 0 h 179"/>
                <a:gd name="T78" fmla="*/ 0 w 116"/>
                <a:gd name="T79" fmla="*/ 0 h 179"/>
                <a:gd name="T80" fmla="*/ 0 w 116"/>
                <a:gd name="T81" fmla="*/ 0 h 179"/>
                <a:gd name="T82" fmla="*/ 0 w 116"/>
                <a:gd name="T83" fmla="*/ 0 h 179"/>
                <a:gd name="T84" fmla="*/ 0 w 116"/>
                <a:gd name="T85" fmla="*/ 0 h 179"/>
                <a:gd name="T86" fmla="*/ 0 w 116"/>
                <a:gd name="T87" fmla="*/ 0 h 179"/>
                <a:gd name="T88" fmla="*/ 0 w 116"/>
                <a:gd name="T89" fmla="*/ 0 h 179"/>
                <a:gd name="T90" fmla="*/ 0 w 116"/>
                <a:gd name="T91" fmla="*/ 0 h 179"/>
                <a:gd name="T92" fmla="*/ 0 w 116"/>
                <a:gd name="T93" fmla="*/ 0 h 179"/>
                <a:gd name="T94" fmla="*/ 0 w 116"/>
                <a:gd name="T95" fmla="*/ 0 h 179"/>
                <a:gd name="T96" fmla="*/ 0 w 116"/>
                <a:gd name="T97" fmla="*/ 0 h 179"/>
                <a:gd name="T98" fmla="*/ 0 w 116"/>
                <a:gd name="T99" fmla="*/ 0 h 179"/>
                <a:gd name="T100" fmla="*/ 0 w 116"/>
                <a:gd name="T101" fmla="*/ 0 h 179"/>
                <a:gd name="T102" fmla="*/ 0 w 116"/>
                <a:gd name="T103" fmla="*/ 0 h 179"/>
                <a:gd name="T104" fmla="*/ 0 w 116"/>
                <a:gd name="T105" fmla="*/ 0 h 179"/>
                <a:gd name="T106" fmla="*/ 0 w 116"/>
                <a:gd name="T107" fmla="*/ 0 h 179"/>
                <a:gd name="T108" fmla="*/ 0 w 116"/>
                <a:gd name="T109" fmla="*/ 0 h 179"/>
                <a:gd name="T110" fmla="*/ 0 w 116"/>
                <a:gd name="T111" fmla="*/ 0 h 179"/>
                <a:gd name="T112" fmla="*/ 0 w 116"/>
                <a:gd name="T113" fmla="*/ 0 h 179"/>
                <a:gd name="T114" fmla="*/ 0 w 116"/>
                <a:gd name="T115" fmla="*/ 0 h 179"/>
                <a:gd name="T116" fmla="*/ 0 w 116"/>
                <a:gd name="T117" fmla="*/ 0 h 179"/>
                <a:gd name="T118" fmla="*/ 0 w 116"/>
                <a:gd name="T119" fmla="*/ 0 h 179"/>
                <a:gd name="T120" fmla="*/ 0 w 116"/>
                <a:gd name="T121" fmla="*/ 0 h 17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16"/>
                <a:gd name="T184" fmla="*/ 0 h 179"/>
                <a:gd name="T185" fmla="*/ 116 w 116"/>
                <a:gd name="T186" fmla="*/ 179 h 179"/>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16" h="179">
                  <a:moveTo>
                    <a:pt x="43" y="17"/>
                  </a:moveTo>
                  <a:lnTo>
                    <a:pt x="45" y="27"/>
                  </a:lnTo>
                  <a:lnTo>
                    <a:pt x="47" y="38"/>
                  </a:lnTo>
                  <a:lnTo>
                    <a:pt x="49" y="46"/>
                  </a:lnTo>
                  <a:lnTo>
                    <a:pt x="51" y="55"/>
                  </a:lnTo>
                  <a:lnTo>
                    <a:pt x="55" y="63"/>
                  </a:lnTo>
                  <a:lnTo>
                    <a:pt x="59" y="71"/>
                  </a:lnTo>
                  <a:lnTo>
                    <a:pt x="66" y="86"/>
                  </a:lnTo>
                  <a:lnTo>
                    <a:pt x="78" y="97"/>
                  </a:lnTo>
                  <a:lnTo>
                    <a:pt x="89" y="113"/>
                  </a:lnTo>
                  <a:lnTo>
                    <a:pt x="100" y="130"/>
                  </a:lnTo>
                  <a:lnTo>
                    <a:pt x="106" y="135"/>
                  </a:lnTo>
                  <a:lnTo>
                    <a:pt x="112" y="147"/>
                  </a:lnTo>
                  <a:lnTo>
                    <a:pt x="114" y="151"/>
                  </a:lnTo>
                  <a:lnTo>
                    <a:pt x="114" y="154"/>
                  </a:lnTo>
                  <a:lnTo>
                    <a:pt x="116" y="160"/>
                  </a:lnTo>
                  <a:lnTo>
                    <a:pt x="114" y="162"/>
                  </a:lnTo>
                  <a:lnTo>
                    <a:pt x="114" y="166"/>
                  </a:lnTo>
                  <a:lnTo>
                    <a:pt x="112" y="168"/>
                  </a:lnTo>
                  <a:lnTo>
                    <a:pt x="108" y="173"/>
                  </a:lnTo>
                  <a:lnTo>
                    <a:pt x="106" y="175"/>
                  </a:lnTo>
                  <a:lnTo>
                    <a:pt x="100" y="177"/>
                  </a:lnTo>
                  <a:lnTo>
                    <a:pt x="97" y="179"/>
                  </a:lnTo>
                  <a:lnTo>
                    <a:pt x="95" y="179"/>
                  </a:lnTo>
                  <a:lnTo>
                    <a:pt x="91" y="179"/>
                  </a:lnTo>
                  <a:lnTo>
                    <a:pt x="85" y="177"/>
                  </a:lnTo>
                  <a:lnTo>
                    <a:pt x="81" y="175"/>
                  </a:lnTo>
                  <a:lnTo>
                    <a:pt x="79" y="173"/>
                  </a:lnTo>
                  <a:lnTo>
                    <a:pt x="78" y="171"/>
                  </a:lnTo>
                  <a:lnTo>
                    <a:pt x="76" y="168"/>
                  </a:lnTo>
                  <a:lnTo>
                    <a:pt x="62" y="149"/>
                  </a:lnTo>
                  <a:lnTo>
                    <a:pt x="49" y="132"/>
                  </a:lnTo>
                  <a:lnTo>
                    <a:pt x="38" y="113"/>
                  </a:lnTo>
                  <a:lnTo>
                    <a:pt x="28" y="97"/>
                  </a:lnTo>
                  <a:lnTo>
                    <a:pt x="26" y="93"/>
                  </a:lnTo>
                  <a:lnTo>
                    <a:pt x="22" y="88"/>
                  </a:lnTo>
                  <a:lnTo>
                    <a:pt x="17" y="80"/>
                  </a:lnTo>
                  <a:lnTo>
                    <a:pt x="13" y="73"/>
                  </a:lnTo>
                  <a:lnTo>
                    <a:pt x="11" y="63"/>
                  </a:lnTo>
                  <a:lnTo>
                    <a:pt x="7" y="54"/>
                  </a:lnTo>
                  <a:lnTo>
                    <a:pt x="5" y="44"/>
                  </a:lnTo>
                  <a:lnTo>
                    <a:pt x="3" y="33"/>
                  </a:lnTo>
                  <a:lnTo>
                    <a:pt x="0" y="21"/>
                  </a:lnTo>
                  <a:lnTo>
                    <a:pt x="3" y="17"/>
                  </a:lnTo>
                  <a:lnTo>
                    <a:pt x="3" y="12"/>
                  </a:lnTo>
                  <a:lnTo>
                    <a:pt x="5" y="8"/>
                  </a:lnTo>
                  <a:lnTo>
                    <a:pt x="7" y="6"/>
                  </a:lnTo>
                  <a:lnTo>
                    <a:pt x="9" y="2"/>
                  </a:lnTo>
                  <a:lnTo>
                    <a:pt x="13" y="2"/>
                  </a:lnTo>
                  <a:lnTo>
                    <a:pt x="17" y="0"/>
                  </a:lnTo>
                  <a:lnTo>
                    <a:pt x="22" y="0"/>
                  </a:lnTo>
                  <a:lnTo>
                    <a:pt x="28" y="0"/>
                  </a:lnTo>
                  <a:lnTo>
                    <a:pt x="32" y="2"/>
                  </a:lnTo>
                  <a:lnTo>
                    <a:pt x="36" y="2"/>
                  </a:lnTo>
                  <a:lnTo>
                    <a:pt x="38" y="6"/>
                  </a:lnTo>
                  <a:lnTo>
                    <a:pt x="41" y="8"/>
                  </a:lnTo>
                  <a:lnTo>
                    <a:pt x="41" y="10"/>
                  </a:lnTo>
                  <a:lnTo>
                    <a:pt x="43" y="12"/>
                  </a:lnTo>
                  <a:lnTo>
                    <a:pt x="43"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05" name="Freeform 718"/>
            <p:cNvSpPr>
              <a:spLocks/>
            </p:cNvSpPr>
            <p:nvPr/>
          </p:nvSpPr>
          <p:spPr bwMode="auto">
            <a:xfrm>
              <a:off x="4325" y="1031"/>
              <a:ext cx="12" cy="32"/>
            </a:xfrm>
            <a:custGeom>
              <a:avLst/>
              <a:gdLst>
                <a:gd name="T0" fmla="*/ 0 w 80"/>
                <a:gd name="T1" fmla="*/ 0 h 202"/>
                <a:gd name="T2" fmla="*/ 0 w 80"/>
                <a:gd name="T3" fmla="*/ 0 h 202"/>
                <a:gd name="T4" fmla="*/ 0 w 80"/>
                <a:gd name="T5" fmla="*/ 0 h 202"/>
                <a:gd name="T6" fmla="*/ 0 w 80"/>
                <a:gd name="T7" fmla="*/ 0 h 202"/>
                <a:gd name="T8" fmla="*/ 0 w 80"/>
                <a:gd name="T9" fmla="*/ 0 h 202"/>
                <a:gd name="T10" fmla="*/ 0 w 80"/>
                <a:gd name="T11" fmla="*/ 0 h 202"/>
                <a:gd name="T12" fmla="*/ 0 w 80"/>
                <a:gd name="T13" fmla="*/ 0 h 202"/>
                <a:gd name="T14" fmla="*/ 0 w 80"/>
                <a:gd name="T15" fmla="*/ 0 h 202"/>
                <a:gd name="T16" fmla="*/ 0 w 80"/>
                <a:gd name="T17" fmla="*/ 0 h 202"/>
                <a:gd name="T18" fmla="*/ 0 w 80"/>
                <a:gd name="T19" fmla="*/ 0 h 202"/>
                <a:gd name="T20" fmla="*/ 0 w 80"/>
                <a:gd name="T21" fmla="*/ 0 h 202"/>
                <a:gd name="T22" fmla="*/ 0 w 80"/>
                <a:gd name="T23" fmla="*/ 0 h 202"/>
                <a:gd name="T24" fmla="*/ 0 w 80"/>
                <a:gd name="T25" fmla="*/ 0 h 202"/>
                <a:gd name="T26" fmla="*/ 0 w 80"/>
                <a:gd name="T27" fmla="*/ 0 h 202"/>
                <a:gd name="T28" fmla="*/ 0 w 80"/>
                <a:gd name="T29" fmla="*/ 0 h 202"/>
                <a:gd name="T30" fmla="*/ 0 w 80"/>
                <a:gd name="T31" fmla="*/ 0 h 202"/>
                <a:gd name="T32" fmla="*/ 0 w 80"/>
                <a:gd name="T33" fmla="*/ 0 h 202"/>
                <a:gd name="T34" fmla="*/ 0 w 80"/>
                <a:gd name="T35" fmla="*/ 0 h 202"/>
                <a:gd name="T36" fmla="*/ 0 w 80"/>
                <a:gd name="T37" fmla="*/ 0 h 202"/>
                <a:gd name="T38" fmla="*/ 0 w 80"/>
                <a:gd name="T39" fmla="*/ 0 h 202"/>
                <a:gd name="T40" fmla="*/ 0 w 80"/>
                <a:gd name="T41" fmla="*/ 0 h 202"/>
                <a:gd name="T42" fmla="*/ 0 w 80"/>
                <a:gd name="T43" fmla="*/ 0 h 202"/>
                <a:gd name="T44" fmla="*/ 0 w 80"/>
                <a:gd name="T45" fmla="*/ 0 h 202"/>
                <a:gd name="T46" fmla="*/ 0 w 80"/>
                <a:gd name="T47" fmla="*/ 0 h 202"/>
                <a:gd name="T48" fmla="*/ 0 w 80"/>
                <a:gd name="T49" fmla="*/ 0 h 202"/>
                <a:gd name="T50" fmla="*/ 0 w 80"/>
                <a:gd name="T51" fmla="*/ 0 h 202"/>
                <a:gd name="T52" fmla="*/ 0 w 80"/>
                <a:gd name="T53" fmla="*/ 0 h 202"/>
                <a:gd name="T54" fmla="*/ 0 w 80"/>
                <a:gd name="T55" fmla="*/ 0 h 202"/>
                <a:gd name="T56" fmla="*/ 0 w 80"/>
                <a:gd name="T57" fmla="*/ 0 h 202"/>
                <a:gd name="T58" fmla="*/ 0 w 80"/>
                <a:gd name="T59" fmla="*/ 0 h 202"/>
                <a:gd name="T60" fmla="*/ 0 w 80"/>
                <a:gd name="T61" fmla="*/ 0 h 202"/>
                <a:gd name="T62" fmla="*/ 0 w 80"/>
                <a:gd name="T63" fmla="*/ 0 h 20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80"/>
                <a:gd name="T97" fmla="*/ 0 h 202"/>
                <a:gd name="T98" fmla="*/ 80 w 80"/>
                <a:gd name="T99" fmla="*/ 202 h 20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80" h="202">
                  <a:moveTo>
                    <a:pt x="38" y="10"/>
                  </a:moveTo>
                  <a:lnTo>
                    <a:pt x="46" y="21"/>
                  </a:lnTo>
                  <a:lnTo>
                    <a:pt x="52" y="29"/>
                  </a:lnTo>
                  <a:lnTo>
                    <a:pt x="56" y="40"/>
                  </a:lnTo>
                  <a:lnTo>
                    <a:pt x="61" y="52"/>
                  </a:lnTo>
                  <a:lnTo>
                    <a:pt x="63" y="59"/>
                  </a:lnTo>
                  <a:lnTo>
                    <a:pt x="69" y="71"/>
                  </a:lnTo>
                  <a:lnTo>
                    <a:pt x="71" y="82"/>
                  </a:lnTo>
                  <a:lnTo>
                    <a:pt x="75" y="90"/>
                  </a:lnTo>
                  <a:lnTo>
                    <a:pt x="75" y="101"/>
                  </a:lnTo>
                  <a:lnTo>
                    <a:pt x="76" y="111"/>
                  </a:lnTo>
                  <a:lnTo>
                    <a:pt x="78" y="131"/>
                  </a:lnTo>
                  <a:lnTo>
                    <a:pt x="80" y="156"/>
                  </a:lnTo>
                  <a:lnTo>
                    <a:pt x="80" y="179"/>
                  </a:lnTo>
                  <a:lnTo>
                    <a:pt x="80" y="187"/>
                  </a:lnTo>
                  <a:lnTo>
                    <a:pt x="78" y="190"/>
                  </a:lnTo>
                  <a:lnTo>
                    <a:pt x="76" y="192"/>
                  </a:lnTo>
                  <a:lnTo>
                    <a:pt x="75" y="196"/>
                  </a:lnTo>
                  <a:lnTo>
                    <a:pt x="71" y="200"/>
                  </a:lnTo>
                  <a:lnTo>
                    <a:pt x="69" y="202"/>
                  </a:lnTo>
                  <a:lnTo>
                    <a:pt x="63" y="202"/>
                  </a:lnTo>
                  <a:lnTo>
                    <a:pt x="61" y="202"/>
                  </a:lnTo>
                  <a:lnTo>
                    <a:pt x="56" y="202"/>
                  </a:lnTo>
                  <a:lnTo>
                    <a:pt x="52" y="202"/>
                  </a:lnTo>
                  <a:lnTo>
                    <a:pt x="48" y="200"/>
                  </a:lnTo>
                  <a:lnTo>
                    <a:pt x="46" y="196"/>
                  </a:lnTo>
                  <a:lnTo>
                    <a:pt x="42" y="192"/>
                  </a:lnTo>
                  <a:lnTo>
                    <a:pt x="40" y="190"/>
                  </a:lnTo>
                  <a:lnTo>
                    <a:pt x="38" y="187"/>
                  </a:lnTo>
                  <a:lnTo>
                    <a:pt x="38" y="179"/>
                  </a:lnTo>
                  <a:lnTo>
                    <a:pt x="38" y="158"/>
                  </a:lnTo>
                  <a:lnTo>
                    <a:pt x="38" y="149"/>
                  </a:lnTo>
                  <a:lnTo>
                    <a:pt x="38" y="139"/>
                  </a:lnTo>
                  <a:lnTo>
                    <a:pt x="37" y="131"/>
                  </a:lnTo>
                  <a:lnTo>
                    <a:pt x="37" y="120"/>
                  </a:lnTo>
                  <a:lnTo>
                    <a:pt x="35" y="111"/>
                  </a:lnTo>
                  <a:lnTo>
                    <a:pt x="35" y="103"/>
                  </a:lnTo>
                  <a:lnTo>
                    <a:pt x="31" y="93"/>
                  </a:lnTo>
                  <a:lnTo>
                    <a:pt x="31" y="86"/>
                  </a:lnTo>
                  <a:lnTo>
                    <a:pt x="25" y="76"/>
                  </a:lnTo>
                  <a:lnTo>
                    <a:pt x="23" y="69"/>
                  </a:lnTo>
                  <a:lnTo>
                    <a:pt x="21" y="63"/>
                  </a:lnTo>
                  <a:lnTo>
                    <a:pt x="19" y="59"/>
                  </a:lnTo>
                  <a:lnTo>
                    <a:pt x="16" y="52"/>
                  </a:lnTo>
                  <a:lnTo>
                    <a:pt x="8" y="44"/>
                  </a:lnTo>
                  <a:lnTo>
                    <a:pt x="4" y="31"/>
                  </a:lnTo>
                  <a:lnTo>
                    <a:pt x="2" y="29"/>
                  </a:lnTo>
                  <a:lnTo>
                    <a:pt x="0" y="23"/>
                  </a:lnTo>
                  <a:lnTo>
                    <a:pt x="0" y="19"/>
                  </a:lnTo>
                  <a:lnTo>
                    <a:pt x="0" y="17"/>
                  </a:lnTo>
                  <a:lnTo>
                    <a:pt x="2" y="14"/>
                  </a:lnTo>
                  <a:lnTo>
                    <a:pt x="4" y="8"/>
                  </a:lnTo>
                  <a:lnTo>
                    <a:pt x="6" y="6"/>
                  </a:lnTo>
                  <a:lnTo>
                    <a:pt x="8" y="4"/>
                  </a:lnTo>
                  <a:lnTo>
                    <a:pt x="14" y="2"/>
                  </a:lnTo>
                  <a:lnTo>
                    <a:pt x="18" y="0"/>
                  </a:lnTo>
                  <a:lnTo>
                    <a:pt x="21" y="0"/>
                  </a:lnTo>
                  <a:lnTo>
                    <a:pt x="23" y="0"/>
                  </a:lnTo>
                  <a:lnTo>
                    <a:pt x="27" y="2"/>
                  </a:lnTo>
                  <a:lnTo>
                    <a:pt x="31" y="2"/>
                  </a:lnTo>
                  <a:lnTo>
                    <a:pt x="35" y="4"/>
                  </a:lnTo>
                  <a:lnTo>
                    <a:pt x="37" y="6"/>
                  </a:lnTo>
                  <a:lnTo>
                    <a:pt x="38"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06" name="Freeform 719"/>
            <p:cNvSpPr>
              <a:spLocks/>
            </p:cNvSpPr>
            <p:nvPr/>
          </p:nvSpPr>
          <p:spPr bwMode="auto">
            <a:xfrm>
              <a:off x="4250" y="1021"/>
              <a:ext cx="77" cy="44"/>
            </a:xfrm>
            <a:custGeom>
              <a:avLst/>
              <a:gdLst>
                <a:gd name="T0" fmla="*/ 0 w 485"/>
                <a:gd name="T1" fmla="*/ 0 h 276"/>
                <a:gd name="T2" fmla="*/ 0 w 485"/>
                <a:gd name="T3" fmla="*/ 0 h 276"/>
                <a:gd name="T4" fmla="*/ 0 w 485"/>
                <a:gd name="T5" fmla="*/ 0 h 276"/>
                <a:gd name="T6" fmla="*/ 0 w 485"/>
                <a:gd name="T7" fmla="*/ 0 h 276"/>
                <a:gd name="T8" fmla="*/ 0 w 485"/>
                <a:gd name="T9" fmla="*/ 0 h 276"/>
                <a:gd name="T10" fmla="*/ 0 w 485"/>
                <a:gd name="T11" fmla="*/ 0 h 276"/>
                <a:gd name="T12" fmla="*/ 0 w 485"/>
                <a:gd name="T13" fmla="*/ 0 h 276"/>
                <a:gd name="T14" fmla="*/ 0 w 485"/>
                <a:gd name="T15" fmla="*/ 0 h 276"/>
                <a:gd name="T16" fmla="*/ 0 w 485"/>
                <a:gd name="T17" fmla="*/ 0 h 276"/>
                <a:gd name="T18" fmla="*/ 0 w 485"/>
                <a:gd name="T19" fmla="*/ 0 h 276"/>
                <a:gd name="T20" fmla="*/ 0 w 485"/>
                <a:gd name="T21" fmla="*/ 0 h 276"/>
                <a:gd name="T22" fmla="*/ 0 w 485"/>
                <a:gd name="T23" fmla="*/ 0 h 276"/>
                <a:gd name="T24" fmla="*/ 0 w 485"/>
                <a:gd name="T25" fmla="*/ 0 h 276"/>
                <a:gd name="T26" fmla="*/ 0 w 485"/>
                <a:gd name="T27" fmla="*/ 0 h 276"/>
                <a:gd name="T28" fmla="*/ 0 w 485"/>
                <a:gd name="T29" fmla="*/ 0 h 276"/>
                <a:gd name="T30" fmla="*/ 0 w 485"/>
                <a:gd name="T31" fmla="*/ 0 h 276"/>
                <a:gd name="T32" fmla="*/ 0 w 485"/>
                <a:gd name="T33" fmla="*/ 0 h 276"/>
                <a:gd name="T34" fmla="*/ 0 w 485"/>
                <a:gd name="T35" fmla="*/ 0 h 276"/>
                <a:gd name="T36" fmla="*/ 0 w 485"/>
                <a:gd name="T37" fmla="*/ 0 h 276"/>
                <a:gd name="T38" fmla="*/ 0 w 485"/>
                <a:gd name="T39" fmla="*/ 0 h 276"/>
                <a:gd name="T40" fmla="*/ 0 w 485"/>
                <a:gd name="T41" fmla="*/ 0 h 276"/>
                <a:gd name="T42" fmla="*/ 0 w 485"/>
                <a:gd name="T43" fmla="*/ 0 h 276"/>
                <a:gd name="T44" fmla="*/ 0 w 485"/>
                <a:gd name="T45" fmla="*/ 0 h 276"/>
                <a:gd name="T46" fmla="*/ 0 w 485"/>
                <a:gd name="T47" fmla="*/ 0 h 276"/>
                <a:gd name="T48" fmla="*/ 0 w 485"/>
                <a:gd name="T49" fmla="*/ 0 h 276"/>
                <a:gd name="T50" fmla="*/ 0 w 485"/>
                <a:gd name="T51" fmla="*/ 0 h 276"/>
                <a:gd name="T52" fmla="*/ 0 w 485"/>
                <a:gd name="T53" fmla="*/ 0 h 276"/>
                <a:gd name="T54" fmla="*/ 0 w 485"/>
                <a:gd name="T55" fmla="*/ 0 h 276"/>
                <a:gd name="T56" fmla="*/ 0 w 485"/>
                <a:gd name="T57" fmla="*/ 0 h 276"/>
                <a:gd name="T58" fmla="*/ 0 w 485"/>
                <a:gd name="T59" fmla="*/ 0 h 276"/>
                <a:gd name="T60" fmla="*/ 0 w 485"/>
                <a:gd name="T61" fmla="*/ 0 h 276"/>
                <a:gd name="T62" fmla="*/ 0 w 485"/>
                <a:gd name="T63" fmla="*/ 0 h 276"/>
                <a:gd name="T64" fmla="*/ 0 w 485"/>
                <a:gd name="T65" fmla="*/ 0 h 276"/>
                <a:gd name="T66" fmla="*/ 0 w 485"/>
                <a:gd name="T67" fmla="*/ 0 h 276"/>
                <a:gd name="T68" fmla="*/ 0 w 485"/>
                <a:gd name="T69" fmla="*/ 0 h 276"/>
                <a:gd name="T70" fmla="*/ 0 w 485"/>
                <a:gd name="T71" fmla="*/ 0 h 276"/>
                <a:gd name="T72" fmla="*/ 0 w 485"/>
                <a:gd name="T73" fmla="*/ 0 h 276"/>
                <a:gd name="T74" fmla="*/ 0 w 485"/>
                <a:gd name="T75" fmla="*/ 0 h 276"/>
                <a:gd name="T76" fmla="*/ 0 w 485"/>
                <a:gd name="T77" fmla="*/ 0 h 276"/>
                <a:gd name="T78" fmla="*/ 0 w 485"/>
                <a:gd name="T79" fmla="*/ 0 h 276"/>
                <a:gd name="T80" fmla="*/ 0 w 485"/>
                <a:gd name="T81" fmla="*/ 0 h 276"/>
                <a:gd name="T82" fmla="*/ 0 w 485"/>
                <a:gd name="T83" fmla="*/ 0 h 276"/>
                <a:gd name="T84" fmla="*/ 0 w 485"/>
                <a:gd name="T85" fmla="*/ 0 h 276"/>
                <a:gd name="T86" fmla="*/ 0 w 485"/>
                <a:gd name="T87" fmla="*/ 0 h 276"/>
                <a:gd name="T88" fmla="*/ 0 w 485"/>
                <a:gd name="T89" fmla="*/ 0 h 276"/>
                <a:gd name="T90" fmla="*/ 0 w 485"/>
                <a:gd name="T91" fmla="*/ 0 h 276"/>
                <a:gd name="T92" fmla="*/ 0 w 485"/>
                <a:gd name="T93" fmla="*/ 0 h 276"/>
                <a:gd name="T94" fmla="*/ 0 w 485"/>
                <a:gd name="T95" fmla="*/ 0 h 276"/>
                <a:gd name="T96" fmla="*/ 0 w 485"/>
                <a:gd name="T97" fmla="*/ 0 h 276"/>
                <a:gd name="T98" fmla="*/ 0 w 485"/>
                <a:gd name="T99" fmla="*/ 0 h 276"/>
                <a:gd name="T100" fmla="*/ 0 w 485"/>
                <a:gd name="T101" fmla="*/ 0 h 276"/>
                <a:gd name="T102" fmla="*/ 0 w 485"/>
                <a:gd name="T103" fmla="*/ 0 h 276"/>
                <a:gd name="T104" fmla="*/ 0 w 485"/>
                <a:gd name="T105" fmla="*/ 0 h 276"/>
                <a:gd name="T106" fmla="*/ 0 w 485"/>
                <a:gd name="T107" fmla="*/ 0 h 276"/>
                <a:gd name="T108" fmla="*/ 0 w 485"/>
                <a:gd name="T109" fmla="*/ 0 h 276"/>
                <a:gd name="T110" fmla="*/ 0 w 485"/>
                <a:gd name="T111" fmla="*/ 0 h 276"/>
                <a:gd name="T112" fmla="*/ 0 w 485"/>
                <a:gd name="T113" fmla="*/ 0 h 276"/>
                <a:gd name="T114" fmla="*/ 0 w 485"/>
                <a:gd name="T115" fmla="*/ 0 h 276"/>
                <a:gd name="T116" fmla="*/ 0 w 485"/>
                <a:gd name="T117" fmla="*/ 0 h 276"/>
                <a:gd name="T118" fmla="*/ 0 w 485"/>
                <a:gd name="T119" fmla="*/ 0 h 276"/>
                <a:gd name="T120" fmla="*/ 0 w 485"/>
                <a:gd name="T121" fmla="*/ 0 h 276"/>
                <a:gd name="T122" fmla="*/ 0 w 485"/>
                <a:gd name="T123" fmla="*/ 0 h 276"/>
                <a:gd name="T124" fmla="*/ 0 w 485"/>
                <a:gd name="T125" fmla="*/ 0 h 27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85"/>
                <a:gd name="T190" fmla="*/ 0 h 276"/>
                <a:gd name="T191" fmla="*/ 485 w 485"/>
                <a:gd name="T192" fmla="*/ 276 h 27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85" h="276">
                  <a:moveTo>
                    <a:pt x="40" y="187"/>
                  </a:moveTo>
                  <a:lnTo>
                    <a:pt x="43" y="192"/>
                  </a:lnTo>
                  <a:lnTo>
                    <a:pt x="47" y="200"/>
                  </a:lnTo>
                  <a:lnTo>
                    <a:pt x="53" y="208"/>
                  </a:lnTo>
                  <a:lnTo>
                    <a:pt x="55" y="213"/>
                  </a:lnTo>
                  <a:lnTo>
                    <a:pt x="61" y="217"/>
                  </a:lnTo>
                  <a:lnTo>
                    <a:pt x="64" y="221"/>
                  </a:lnTo>
                  <a:lnTo>
                    <a:pt x="68" y="223"/>
                  </a:lnTo>
                  <a:lnTo>
                    <a:pt x="72" y="225"/>
                  </a:lnTo>
                  <a:lnTo>
                    <a:pt x="80" y="229"/>
                  </a:lnTo>
                  <a:lnTo>
                    <a:pt x="83" y="230"/>
                  </a:lnTo>
                  <a:lnTo>
                    <a:pt x="91" y="232"/>
                  </a:lnTo>
                  <a:lnTo>
                    <a:pt x="100" y="234"/>
                  </a:lnTo>
                  <a:lnTo>
                    <a:pt x="110" y="236"/>
                  </a:lnTo>
                  <a:lnTo>
                    <a:pt x="125" y="236"/>
                  </a:lnTo>
                  <a:lnTo>
                    <a:pt x="137" y="236"/>
                  </a:lnTo>
                  <a:lnTo>
                    <a:pt x="152" y="236"/>
                  </a:lnTo>
                  <a:lnTo>
                    <a:pt x="165" y="234"/>
                  </a:lnTo>
                  <a:lnTo>
                    <a:pt x="194" y="232"/>
                  </a:lnTo>
                  <a:lnTo>
                    <a:pt x="220" y="229"/>
                  </a:lnTo>
                  <a:lnTo>
                    <a:pt x="237" y="229"/>
                  </a:lnTo>
                  <a:lnTo>
                    <a:pt x="247" y="225"/>
                  </a:lnTo>
                  <a:lnTo>
                    <a:pt x="256" y="225"/>
                  </a:lnTo>
                  <a:lnTo>
                    <a:pt x="274" y="221"/>
                  </a:lnTo>
                  <a:lnTo>
                    <a:pt x="291" y="217"/>
                  </a:lnTo>
                  <a:lnTo>
                    <a:pt x="308" y="213"/>
                  </a:lnTo>
                  <a:lnTo>
                    <a:pt x="327" y="208"/>
                  </a:lnTo>
                  <a:lnTo>
                    <a:pt x="340" y="202"/>
                  </a:lnTo>
                  <a:lnTo>
                    <a:pt x="355" y="196"/>
                  </a:lnTo>
                  <a:lnTo>
                    <a:pt x="361" y="192"/>
                  </a:lnTo>
                  <a:lnTo>
                    <a:pt x="369" y="187"/>
                  </a:lnTo>
                  <a:lnTo>
                    <a:pt x="384" y="177"/>
                  </a:lnTo>
                  <a:lnTo>
                    <a:pt x="393" y="168"/>
                  </a:lnTo>
                  <a:lnTo>
                    <a:pt x="399" y="164"/>
                  </a:lnTo>
                  <a:lnTo>
                    <a:pt x="407" y="156"/>
                  </a:lnTo>
                  <a:lnTo>
                    <a:pt x="414" y="145"/>
                  </a:lnTo>
                  <a:lnTo>
                    <a:pt x="426" y="130"/>
                  </a:lnTo>
                  <a:lnTo>
                    <a:pt x="429" y="122"/>
                  </a:lnTo>
                  <a:lnTo>
                    <a:pt x="431" y="115"/>
                  </a:lnTo>
                  <a:lnTo>
                    <a:pt x="439" y="97"/>
                  </a:lnTo>
                  <a:lnTo>
                    <a:pt x="441" y="92"/>
                  </a:lnTo>
                  <a:lnTo>
                    <a:pt x="441" y="90"/>
                  </a:lnTo>
                  <a:lnTo>
                    <a:pt x="441" y="84"/>
                  </a:lnTo>
                  <a:lnTo>
                    <a:pt x="441" y="80"/>
                  </a:lnTo>
                  <a:lnTo>
                    <a:pt x="441" y="76"/>
                  </a:lnTo>
                  <a:lnTo>
                    <a:pt x="439" y="75"/>
                  </a:lnTo>
                  <a:lnTo>
                    <a:pt x="437" y="69"/>
                  </a:lnTo>
                  <a:lnTo>
                    <a:pt x="435" y="67"/>
                  </a:lnTo>
                  <a:lnTo>
                    <a:pt x="429" y="61"/>
                  </a:lnTo>
                  <a:lnTo>
                    <a:pt x="420" y="57"/>
                  </a:lnTo>
                  <a:lnTo>
                    <a:pt x="410" y="52"/>
                  </a:lnTo>
                  <a:lnTo>
                    <a:pt x="399" y="50"/>
                  </a:lnTo>
                  <a:lnTo>
                    <a:pt x="393" y="48"/>
                  </a:lnTo>
                  <a:lnTo>
                    <a:pt x="390" y="46"/>
                  </a:lnTo>
                  <a:lnTo>
                    <a:pt x="376" y="46"/>
                  </a:lnTo>
                  <a:lnTo>
                    <a:pt x="365" y="44"/>
                  </a:lnTo>
                  <a:lnTo>
                    <a:pt x="353" y="44"/>
                  </a:lnTo>
                  <a:lnTo>
                    <a:pt x="340" y="42"/>
                  </a:lnTo>
                  <a:lnTo>
                    <a:pt x="327" y="42"/>
                  </a:lnTo>
                  <a:lnTo>
                    <a:pt x="304" y="44"/>
                  </a:lnTo>
                  <a:lnTo>
                    <a:pt x="285" y="46"/>
                  </a:lnTo>
                  <a:lnTo>
                    <a:pt x="264" y="48"/>
                  </a:lnTo>
                  <a:lnTo>
                    <a:pt x="247" y="52"/>
                  </a:lnTo>
                  <a:lnTo>
                    <a:pt x="226" y="57"/>
                  </a:lnTo>
                  <a:lnTo>
                    <a:pt x="211" y="61"/>
                  </a:lnTo>
                  <a:lnTo>
                    <a:pt x="196" y="67"/>
                  </a:lnTo>
                  <a:lnTo>
                    <a:pt x="178" y="75"/>
                  </a:lnTo>
                  <a:lnTo>
                    <a:pt x="163" y="80"/>
                  </a:lnTo>
                  <a:lnTo>
                    <a:pt x="148" y="90"/>
                  </a:lnTo>
                  <a:lnTo>
                    <a:pt x="131" y="97"/>
                  </a:lnTo>
                  <a:lnTo>
                    <a:pt x="116" y="105"/>
                  </a:lnTo>
                  <a:lnTo>
                    <a:pt x="100" y="116"/>
                  </a:lnTo>
                  <a:lnTo>
                    <a:pt x="70" y="137"/>
                  </a:lnTo>
                  <a:lnTo>
                    <a:pt x="38" y="162"/>
                  </a:lnTo>
                  <a:lnTo>
                    <a:pt x="32" y="166"/>
                  </a:lnTo>
                  <a:lnTo>
                    <a:pt x="28" y="166"/>
                  </a:lnTo>
                  <a:lnTo>
                    <a:pt x="24" y="168"/>
                  </a:lnTo>
                  <a:lnTo>
                    <a:pt x="19" y="166"/>
                  </a:lnTo>
                  <a:lnTo>
                    <a:pt x="17" y="166"/>
                  </a:lnTo>
                  <a:lnTo>
                    <a:pt x="13" y="164"/>
                  </a:lnTo>
                  <a:lnTo>
                    <a:pt x="11" y="162"/>
                  </a:lnTo>
                  <a:lnTo>
                    <a:pt x="7" y="156"/>
                  </a:lnTo>
                  <a:lnTo>
                    <a:pt x="5" y="154"/>
                  </a:lnTo>
                  <a:lnTo>
                    <a:pt x="5" y="151"/>
                  </a:lnTo>
                  <a:lnTo>
                    <a:pt x="2" y="147"/>
                  </a:lnTo>
                  <a:lnTo>
                    <a:pt x="2" y="143"/>
                  </a:lnTo>
                  <a:lnTo>
                    <a:pt x="5" y="139"/>
                  </a:lnTo>
                  <a:lnTo>
                    <a:pt x="5" y="135"/>
                  </a:lnTo>
                  <a:lnTo>
                    <a:pt x="9" y="132"/>
                  </a:lnTo>
                  <a:lnTo>
                    <a:pt x="11" y="130"/>
                  </a:lnTo>
                  <a:lnTo>
                    <a:pt x="47" y="101"/>
                  </a:lnTo>
                  <a:lnTo>
                    <a:pt x="81" y="80"/>
                  </a:lnTo>
                  <a:lnTo>
                    <a:pt x="99" y="69"/>
                  </a:lnTo>
                  <a:lnTo>
                    <a:pt x="114" y="59"/>
                  </a:lnTo>
                  <a:lnTo>
                    <a:pt x="131" y="50"/>
                  </a:lnTo>
                  <a:lnTo>
                    <a:pt x="148" y="42"/>
                  </a:lnTo>
                  <a:lnTo>
                    <a:pt x="165" y="33"/>
                  </a:lnTo>
                  <a:lnTo>
                    <a:pt x="182" y="27"/>
                  </a:lnTo>
                  <a:lnTo>
                    <a:pt x="199" y="19"/>
                  </a:lnTo>
                  <a:lnTo>
                    <a:pt x="218" y="16"/>
                  </a:lnTo>
                  <a:lnTo>
                    <a:pt x="237" y="10"/>
                  </a:lnTo>
                  <a:lnTo>
                    <a:pt x="258" y="6"/>
                  </a:lnTo>
                  <a:lnTo>
                    <a:pt x="279" y="4"/>
                  </a:lnTo>
                  <a:lnTo>
                    <a:pt x="302" y="0"/>
                  </a:lnTo>
                  <a:lnTo>
                    <a:pt x="317" y="0"/>
                  </a:lnTo>
                  <a:lnTo>
                    <a:pt x="334" y="0"/>
                  </a:lnTo>
                  <a:lnTo>
                    <a:pt x="342" y="0"/>
                  </a:lnTo>
                  <a:lnTo>
                    <a:pt x="351" y="4"/>
                  </a:lnTo>
                  <a:lnTo>
                    <a:pt x="369" y="4"/>
                  </a:lnTo>
                  <a:lnTo>
                    <a:pt x="384" y="10"/>
                  </a:lnTo>
                  <a:lnTo>
                    <a:pt x="399" y="14"/>
                  </a:lnTo>
                  <a:lnTo>
                    <a:pt x="409" y="16"/>
                  </a:lnTo>
                  <a:lnTo>
                    <a:pt x="414" y="18"/>
                  </a:lnTo>
                  <a:lnTo>
                    <a:pt x="424" y="21"/>
                  </a:lnTo>
                  <a:lnTo>
                    <a:pt x="429" y="25"/>
                  </a:lnTo>
                  <a:lnTo>
                    <a:pt x="443" y="33"/>
                  </a:lnTo>
                  <a:lnTo>
                    <a:pt x="450" y="37"/>
                  </a:lnTo>
                  <a:lnTo>
                    <a:pt x="456" y="42"/>
                  </a:lnTo>
                  <a:lnTo>
                    <a:pt x="460" y="46"/>
                  </a:lnTo>
                  <a:lnTo>
                    <a:pt x="467" y="50"/>
                  </a:lnTo>
                  <a:lnTo>
                    <a:pt x="471" y="57"/>
                  </a:lnTo>
                  <a:lnTo>
                    <a:pt x="473" y="61"/>
                  </a:lnTo>
                  <a:lnTo>
                    <a:pt x="477" y="67"/>
                  </a:lnTo>
                  <a:lnTo>
                    <a:pt x="479" y="71"/>
                  </a:lnTo>
                  <a:lnTo>
                    <a:pt x="483" y="78"/>
                  </a:lnTo>
                  <a:lnTo>
                    <a:pt x="483" y="84"/>
                  </a:lnTo>
                  <a:lnTo>
                    <a:pt x="485" y="90"/>
                  </a:lnTo>
                  <a:lnTo>
                    <a:pt x="483" y="97"/>
                  </a:lnTo>
                  <a:lnTo>
                    <a:pt x="483" y="105"/>
                  </a:lnTo>
                  <a:lnTo>
                    <a:pt x="479" y="113"/>
                  </a:lnTo>
                  <a:lnTo>
                    <a:pt x="475" y="120"/>
                  </a:lnTo>
                  <a:lnTo>
                    <a:pt x="471" y="132"/>
                  </a:lnTo>
                  <a:lnTo>
                    <a:pt x="462" y="151"/>
                  </a:lnTo>
                  <a:lnTo>
                    <a:pt x="458" y="160"/>
                  </a:lnTo>
                  <a:lnTo>
                    <a:pt x="452" y="166"/>
                  </a:lnTo>
                  <a:lnTo>
                    <a:pt x="445" y="175"/>
                  </a:lnTo>
                  <a:lnTo>
                    <a:pt x="441" y="183"/>
                  </a:lnTo>
                  <a:lnTo>
                    <a:pt x="429" y="196"/>
                  </a:lnTo>
                  <a:lnTo>
                    <a:pt x="414" y="208"/>
                  </a:lnTo>
                  <a:lnTo>
                    <a:pt x="405" y="213"/>
                  </a:lnTo>
                  <a:lnTo>
                    <a:pt x="399" y="219"/>
                  </a:lnTo>
                  <a:lnTo>
                    <a:pt x="382" y="230"/>
                  </a:lnTo>
                  <a:lnTo>
                    <a:pt x="372" y="234"/>
                  </a:lnTo>
                  <a:lnTo>
                    <a:pt x="365" y="238"/>
                  </a:lnTo>
                  <a:lnTo>
                    <a:pt x="355" y="244"/>
                  </a:lnTo>
                  <a:lnTo>
                    <a:pt x="346" y="246"/>
                  </a:lnTo>
                  <a:lnTo>
                    <a:pt x="336" y="249"/>
                  </a:lnTo>
                  <a:lnTo>
                    <a:pt x="327" y="251"/>
                  </a:lnTo>
                  <a:lnTo>
                    <a:pt x="308" y="257"/>
                  </a:lnTo>
                  <a:lnTo>
                    <a:pt x="287" y="263"/>
                  </a:lnTo>
                  <a:lnTo>
                    <a:pt x="266" y="267"/>
                  </a:lnTo>
                  <a:lnTo>
                    <a:pt x="243" y="268"/>
                  </a:lnTo>
                  <a:lnTo>
                    <a:pt x="222" y="270"/>
                  </a:lnTo>
                  <a:lnTo>
                    <a:pt x="188" y="272"/>
                  </a:lnTo>
                  <a:lnTo>
                    <a:pt x="156" y="276"/>
                  </a:lnTo>
                  <a:lnTo>
                    <a:pt x="137" y="276"/>
                  </a:lnTo>
                  <a:lnTo>
                    <a:pt x="120" y="276"/>
                  </a:lnTo>
                  <a:lnTo>
                    <a:pt x="104" y="272"/>
                  </a:lnTo>
                  <a:lnTo>
                    <a:pt x="91" y="270"/>
                  </a:lnTo>
                  <a:lnTo>
                    <a:pt x="81" y="268"/>
                  </a:lnTo>
                  <a:lnTo>
                    <a:pt x="76" y="268"/>
                  </a:lnTo>
                  <a:lnTo>
                    <a:pt x="61" y="263"/>
                  </a:lnTo>
                  <a:lnTo>
                    <a:pt x="47" y="257"/>
                  </a:lnTo>
                  <a:lnTo>
                    <a:pt x="40" y="253"/>
                  </a:lnTo>
                  <a:lnTo>
                    <a:pt x="38" y="249"/>
                  </a:lnTo>
                  <a:lnTo>
                    <a:pt x="30" y="246"/>
                  </a:lnTo>
                  <a:lnTo>
                    <a:pt x="24" y="240"/>
                  </a:lnTo>
                  <a:lnTo>
                    <a:pt x="19" y="234"/>
                  </a:lnTo>
                  <a:lnTo>
                    <a:pt x="15" y="230"/>
                  </a:lnTo>
                  <a:lnTo>
                    <a:pt x="11" y="223"/>
                  </a:lnTo>
                  <a:lnTo>
                    <a:pt x="9" y="217"/>
                  </a:lnTo>
                  <a:lnTo>
                    <a:pt x="5" y="208"/>
                  </a:lnTo>
                  <a:lnTo>
                    <a:pt x="2" y="202"/>
                  </a:lnTo>
                  <a:lnTo>
                    <a:pt x="0" y="196"/>
                  </a:lnTo>
                  <a:lnTo>
                    <a:pt x="0" y="192"/>
                  </a:lnTo>
                  <a:lnTo>
                    <a:pt x="2" y="187"/>
                  </a:lnTo>
                  <a:lnTo>
                    <a:pt x="2" y="185"/>
                  </a:lnTo>
                  <a:lnTo>
                    <a:pt x="5" y="181"/>
                  </a:lnTo>
                  <a:lnTo>
                    <a:pt x="9" y="177"/>
                  </a:lnTo>
                  <a:lnTo>
                    <a:pt x="11" y="177"/>
                  </a:lnTo>
                  <a:lnTo>
                    <a:pt x="15" y="175"/>
                  </a:lnTo>
                  <a:lnTo>
                    <a:pt x="19" y="175"/>
                  </a:lnTo>
                  <a:lnTo>
                    <a:pt x="24" y="175"/>
                  </a:lnTo>
                  <a:lnTo>
                    <a:pt x="30" y="175"/>
                  </a:lnTo>
                  <a:lnTo>
                    <a:pt x="34" y="177"/>
                  </a:lnTo>
                  <a:lnTo>
                    <a:pt x="38" y="181"/>
                  </a:lnTo>
                  <a:lnTo>
                    <a:pt x="40" y="183"/>
                  </a:lnTo>
                  <a:lnTo>
                    <a:pt x="40" y="1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07" name="Freeform 720"/>
            <p:cNvSpPr>
              <a:spLocks/>
            </p:cNvSpPr>
            <p:nvPr/>
          </p:nvSpPr>
          <p:spPr bwMode="auto">
            <a:xfrm>
              <a:off x="4263" y="1056"/>
              <a:ext cx="72" cy="26"/>
            </a:xfrm>
            <a:custGeom>
              <a:avLst/>
              <a:gdLst>
                <a:gd name="T0" fmla="*/ 0 w 456"/>
                <a:gd name="T1" fmla="*/ 0 h 165"/>
                <a:gd name="T2" fmla="*/ 0 w 456"/>
                <a:gd name="T3" fmla="*/ 0 h 165"/>
                <a:gd name="T4" fmla="*/ 0 w 456"/>
                <a:gd name="T5" fmla="*/ 0 h 165"/>
                <a:gd name="T6" fmla="*/ 0 w 456"/>
                <a:gd name="T7" fmla="*/ 0 h 165"/>
                <a:gd name="T8" fmla="*/ 0 w 456"/>
                <a:gd name="T9" fmla="*/ 0 h 165"/>
                <a:gd name="T10" fmla="*/ 0 w 456"/>
                <a:gd name="T11" fmla="*/ 0 h 165"/>
                <a:gd name="T12" fmla="*/ 0 w 456"/>
                <a:gd name="T13" fmla="*/ 0 h 165"/>
                <a:gd name="T14" fmla="*/ 0 w 456"/>
                <a:gd name="T15" fmla="*/ 0 h 165"/>
                <a:gd name="T16" fmla="*/ 0 w 456"/>
                <a:gd name="T17" fmla="*/ 0 h 165"/>
                <a:gd name="T18" fmla="*/ 0 w 456"/>
                <a:gd name="T19" fmla="*/ 0 h 165"/>
                <a:gd name="T20" fmla="*/ 0 w 456"/>
                <a:gd name="T21" fmla="*/ 0 h 165"/>
                <a:gd name="T22" fmla="*/ 0 w 456"/>
                <a:gd name="T23" fmla="*/ 0 h 165"/>
                <a:gd name="T24" fmla="*/ 0 w 456"/>
                <a:gd name="T25" fmla="*/ 0 h 165"/>
                <a:gd name="T26" fmla="*/ 0 w 456"/>
                <a:gd name="T27" fmla="*/ 0 h 165"/>
                <a:gd name="T28" fmla="*/ 0 w 456"/>
                <a:gd name="T29" fmla="*/ 0 h 165"/>
                <a:gd name="T30" fmla="*/ 0 w 456"/>
                <a:gd name="T31" fmla="*/ 0 h 165"/>
                <a:gd name="T32" fmla="*/ 0 w 456"/>
                <a:gd name="T33" fmla="*/ 0 h 165"/>
                <a:gd name="T34" fmla="*/ 0 w 456"/>
                <a:gd name="T35" fmla="*/ 0 h 165"/>
                <a:gd name="T36" fmla="*/ 0 w 456"/>
                <a:gd name="T37" fmla="*/ 0 h 165"/>
                <a:gd name="T38" fmla="*/ 0 w 456"/>
                <a:gd name="T39" fmla="*/ 0 h 165"/>
                <a:gd name="T40" fmla="*/ 0 w 456"/>
                <a:gd name="T41" fmla="*/ 0 h 165"/>
                <a:gd name="T42" fmla="*/ 0 w 456"/>
                <a:gd name="T43" fmla="*/ 0 h 165"/>
                <a:gd name="T44" fmla="*/ 0 w 456"/>
                <a:gd name="T45" fmla="*/ 0 h 165"/>
                <a:gd name="T46" fmla="*/ 0 w 456"/>
                <a:gd name="T47" fmla="*/ 0 h 165"/>
                <a:gd name="T48" fmla="*/ 0 w 456"/>
                <a:gd name="T49" fmla="*/ 0 h 165"/>
                <a:gd name="T50" fmla="*/ 0 w 456"/>
                <a:gd name="T51" fmla="*/ 0 h 165"/>
                <a:gd name="T52" fmla="*/ 0 w 456"/>
                <a:gd name="T53" fmla="*/ 0 h 165"/>
                <a:gd name="T54" fmla="*/ 0 w 456"/>
                <a:gd name="T55" fmla="*/ 0 h 165"/>
                <a:gd name="T56" fmla="*/ 0 w 456"/>
                <a:gd name="T57" fmla="*/ 0 h 165"/>
                <a:gd name="T58" fmla="*/ 0 w 456"/>
                <a:gd name="T59" fmla="*/ 0 h 165"/>
                <a:gd name="T60" fmla="*/ 0 w 456"/>
                <a:gd name="T61" fmla="*/ 0 h 165"/>
                <a:gd name="T62" fmla="*/ 0 w 456"/>
                <a:gd name="T63" fmla="*/ 0 h 165"/>
                <a:gd name="T64" fmla="*/ 0 w 456"/>
                <a:gd name="T65" fmla="*/ 0 h 165"/>
                <a:gd name="T66" fmla="*/ 0 w 456"/>
                <a:gd name="T67" fmla="*/ 0 h 165"/>
                <a:gd name="T68" fmla="*/ 0 w 456"/>
                <a:gd name="T69" fmla="*/ 0 h 165"/>
                <a:gd name="T70" fmla="*/ 0 w 456"/>
                <a:gd name="T71" fmla="*/ 0 h 165"/>
                <a:gd name="T72" fmla="*/ 0 w 456"/>
                <a:gd name="T73" fmla="*/ 0 h 165"/>
                <a:gd name="T74" fmla="*/ 0 w 456"/>
                <a:gd name="T75" fmla="*/ 0 h 165"/>
                <a:gd name="T76" fmla="*/ 0 w 456"/>
                <a:gd name="T77" fmla="*/ 0 h 165"/>
                <a:gd name="T78" fmla="*/ 0 w 456"/>
                <a:gd name="T79" fmla="*/ 0 h 165"/>
                <a:gd name="T80" fmla="*/ 0 w 456"/>
                <a:gd name="T81" fmla="*/ 0 h 165"/>
                <a:gd name="T82" fmla="*/ 0 w 456"/>
                <a:gd name="T83" fmla="*/ 0 h 165"/>
                <a:gd name="T84" fmla="*/ 0 w 456"/>
                <a:gd name="T85" fmla="*/ 0 h 165"/>
                <a:gd name="T86" fmla="*/ 0 w 456"/>
                <a:gd name="T87" fmla="*/ 0 h 165"/>
                <a:gd name="T88" fmla="*/ 0 w 456"/>
                <a:gd name="T89" fmla="*/ 0 h 165"/>
                <a:gd name="T90" fmla="*/ 0 w 456"/>
                <a:gd name="T91" fmla="*/ 0 h 16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56"/>
                <a:gd name="T139" fmla="*/ 0 h 165"/>
                <a:gd name="T140" fmla="*/ 456 w 456"/>
                <a:gd name="T141" fmla="*/ 165 h 16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56" h="165">
                  <a:moveTo>
                    <a:pt x="32" y="103"/>
                  </a:moveTo>
                  <a:lnTo>
                    <a:pt x="42" y="107"/>
                  </a:lnTo>
                  <a:lnTo>
                    <a:pt x="53" y="114"/>
                  </a:lnTo>
                  <a:lnTo>
                    <a:pt x="62" y="118"/>
                  </a:lnTo>
                  <a:lnTo>
                    <a:pt x="72" y="120"/>
                  </a:lnTo>
                  <a:lnTo>
                    <a:pt x="83" y="122"/>
                  </a:lnTo>
                  <a:lnTo>
                    <a:pt x="91" y="122"/>
                  </a:lnTo>
                  <a:lnTo>
                    <a:pt x="110" y="122"/>
                  </a:lnTo>
                  <a:lnTo>
                    <a:pt x="121" y="122"/>
                  </a:lnTo>
                  <a:lnTo>
                    <a:pt x="133" y="122"/>
                  </a:lnTo>
                  <a:lnTo>
                    <a:pt x="142" y="122"/>
                  </a:lnTo>
                  <a:lnTo>
                    <a:pt x="154" y="120"/>
                  </a:lnTo>
                  <a:lnTo>
                    <a:pt x="175" y="116"/>
                  </a:lnTo>
                  <a:lnTo>
                    <a:pt x="197" y="112"/>
                  </a:lnTo>
                  <a:lnTo>
                    <a:pt x="230" y="105"/>
                  </a:lnTo>
                  <a:lnTo>
                    <a:pt x="262" y="99"/>
                  </a:lnTo>
                  <a:lnTo>
                    <a:pt x="277" y="95"/>
                  </a:lnTo>
                  <a:lnTo>
                    <a:pt x="293" y="91"/>
                  </a:lnTo>
                  <a:lnTo>
                    <a:pt x="306" y="86"/>
                  </a:lnTo>
                  <a:lnTo>
                    <a:pt x="321" y="80"/>
                  </a:lnTo>
                  <a:lnTo>
                    <a:pt x="332" y="74"/>
                  </a:lnTo>
                  <a:lnTo>
                    <a:pt x="346" y="69"/>
                  </a:lnTo>
                  <a:lnTo>
                    <a:pt x="359" y="59"/>
                  </a:lnTo>
                  <a:lnTo>
                    <a:pt x="372" y="51"/>
                  </a:lnTo>
                  <a:lnTo>
                    <a:pt x="378" y="48"/>
                  </a:lnTo>
                  <a:lnTo>
                    <a:pt x="384" y="44"/>
                  </a:lnTo>
                  <a:lnTo>
                    <a:pt x="397" y="32"/>
                  </a:lnTo>
                  <a:lnTo>
                    <a:pt x="409" y="21"/>
                  </a:lnTo>
                  <a:lnTo>
                    <a:pt x="422" y="10"/>
                  </a:lnTo>
                  <a:lnTo>
                    <a:pt x="422" y="6"/>
                  </a:lnTo>
                  <a:lnTo>
                    <a:pt x="426" y="4"/>
                  </a:lnTo>
                  <a:lnTo>
                    <a:pt x="428" y="2"/>
                  </a:lnTo>
                  <a:lnTo>
                    <a:pt x="431" y="2"/>
                  </a:lnTo>
                  <a:lnTo>
                    <a:pt x="437" y="0"/>
                  </a:lnTo>
                  <a:lnTo>
                    <a:pt x="439" y="2"/>
                  </a:lnTo>
                  <a:lnTo>
                    <a:pt x="445" y="2"/>
                  </a:lnTo>
                  <a:lnTo>
                    <a:pt x="447" y="4"/>
                  </a:lnTo>
                  <a:lnTo>
                    <a:pt x="452" y="6"/>
                  </a:lnTo>
                  <a:lnTo>
                    <a:pt x="452" y="11"/>
                  </a:lnTo>
                  <a:lnTo>
                    <a:pt x="454" y="13"/>
                  </a:lnTo>
                  <a:lnTo>
                    <a:pt x="456" y="17"/>
                  </a:lnTo>
                  <a:lnTo>
                    <a:pt x="456" y="21"/>
                  </a:lnTo>
                  <a:lnTo>
                    <a:pt x="456" y="25"/>
                  </a:lnTo>
                  <a:lnTo>
                    <a:pt x="456" y="29"/>
                  </a:lnTo>
                  <a:lnTo>
                    <a:pt x="454" y="32"/>
                  </a:lnTo>
                  <a:lnTo>
                    <a:pt x="452" y="36"/>
                  </a:lnTo>
                  <a:lnTo>
                    <a:pt x="437" y="51"/>
                  </a:lnTo>
                  <a:lnTo>
                    <a:pt x="426" y="65"/>
                  </a:lnTo>
                  <a:lnTo>
                    <a:pt x="412" y="74"/>
                  </a:lnTo>
                  <a:lnTo>
                    <a:pt x="397" y="86"/>
                  </a:lnTo>
                  <a:lnTo>
                    <a:pt x="384" y="95"/>
                  </a:lnTo>
                  <a:lnTo>
                    <a:pt x="376" y="101"/>
                  </a:lnTo>
                  <a:lnTo>
                    <a:pt x="369" y="105"/>
                  </a:lnTo>
                  <a:lnTo>
                    <a:pt x="353" y="112"/>
                  </a:lnTo>
                  <a:lnTo>
                    <a:pt x="342" y="118"/>
                  </a:lnTo>
                  <a:lnTo>
                    <a:pt x="325" y="124"/>
                  </a:lnTo>
                  <a:lnTo>
                    <a:pt x="310" y="131"/>
                  </a:lnTo>
                  <a:lnTo>
                    <a:pt x="294" y="135"/>
                  </a:lnTo>
                  <a:lnTo>
                    <a:pt x="277" y="139"/>
                  </a:lnTo>
                  <a:lnTo>
                    <a:pt x="241" y="148"/>
                  </a:lnTo>
                  <a:lnTo>
                    <a:pt x="205" y="154"/>
                  </a:lnTo>
                  <a:lnTo>
                    <a:pt x="177" y="160"/>
                  </a:lnTo>
                  <a:lnTo>
                    <a:pt x="150" y="164"/>
                  </a:lnTo>
                  <a:lnTo>
                    <a:pt x="140" y="164"/>
                  </a:lnTo>
                  <a:lnTo>
                    <a:pt x="127" y="165"/>
                  </a:lnTo>
                  <a:lnTo>
                    <a:pt x="116" y="165"/>
                  </a:lnTo>
                  <a:lnTo>
                    <a:pt x="104" y="165"/>
                  </a:lnTo>
                  <a:lnTo>
                    <a:pt x="93" y="165"/>
                  </a:lnTo>
                  <a:lnTo>
                    <a:pt x="80" y="165"/>
                  </a:lnTo>
                  <a:lnTo>
                    <a:pt x="70" y="164"/>
                  </a:lnTo>
                  <a:lnTo>
                    <a:pt x="57" y="160"/>
                  </a:lnTo>
                  <a:lnTo>
                    <a:pt x="47" y="158"/>
                  </a:lnTo>
                  <a:lnTo>
                    <a:pt x="32" y="152"/>
                  </a:lnTo>
                  <a:lnTo>
                    <a:pt x="22" y="145"/>
                  </a:lnTo>
                  <a:lnTo>
                    <a:pt x="9" y="139"/>
                  </a:lnTo>
                  <a:lnTo>
                    <a:pt x="5" y="137"/>
                  </a:lnTo>
                  <a:lnTo>
                    <a:pt x="3" y="133"/>
                  </a:lnTo>
                  <a:lnTo>
                    <a:pt x="2" y="131"/>
                  </a:lnTo>
                  <a:lnTo>
                    <a:pt x="0" y="124"/>
                  </a:lnTo>
                  <a:lnTo>
                    <a:pt x="0" y="122"/>
                  </a:lnTo>
                  <a:lnTo>
                    <a:pt x="0" y="118"/>
                  </a:lnTo>
                  <a:lnTo>
                    <a:pt x="2" y="116"/>
                  </a:lnTo>
                  <a:lnTo>
                    <a:pt x="2" y="110"/>
                  </a:lnTo>
                  <a:lnTo>
                    <a:pt x="3" y="107"/>
                  </a:lnTo>
                  <a:lnTo>
                    <a:pt x="7" y="105"/>
                  </a:lnTo>
                  <a:lnTo>
                    <a:pt x="9" y="103"/>
                  </a:lnTo>
                  <a:lnTo>
                    <a:pt x="15" y="101"/>
                  </a:lnTo>
                  <a:lnTo>
                    <a:pt x="19" y="101"/>
                  </a:lnTo>
                  <a:lnTo>
                    <a:pt x="22" y="101"/>
                  </a:lnTo>
                  <a:lnTo>
                    <a:pt x="26" y="101"/>
                  </a:lnTo>
                  <a:lnTo>
                    <a:pt x="32" y="1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08" name="Freeform 721"/>
            <p:cNvSpPr>
              <a:spLocks/>
            </p:cNvSpPr>
            <p:nvPr/>
          </p:nvSpPr>
          <p:spPr bwMode="auto">
            <a:xfrm>
              <a:off x="4239" y="1069"/>
              <a:ext cx="32" cy="123"/>
            </a:xfrm>
            <a:custGeom>
              <a:avLst/>
              <a:gdLst>
                <a:gd name="T0" fmla="*/ 0 w 205"/>
                <a:gd name="T1" fmla="*/ 0 h 781"/>
                <a:gd name="T2" fmla="*/ 0 w 205"/>
                <a:gd name="T3" fmla="*/ 0 h 781"/>
                <a:gd name="T4" fmla="*/ 0 w 205"/>
                <a:gd name="T5" fmla="*/ 0 h 781"/>
                <a:gd name="T6" fmla="*/ 0 w 205"/>
                <a:gd name="T7" fmla="*/ 0 h 781"/>
                <a:gd name="T8" fmla="*/ 0 w 205"/>
                <a:gd name="T9" fmla="*/ 0 h 781"/>
                <a:gd name="T10" fmla="*/ 0 w 205"/>
                <a:gd name="T11" fmla="*/ 0 h 781"/>
                <a:gd name="T12" fmla="*/ 0 w 205"/>
                <a:gd name="T13" fmla="*/ 0 h 781"/>
                <a:gd name="T14" fmla="*/ 0 w 205"/>
                <a:gd name="T15" fmla="*/ 0 h 781"/>
                <a:gd name="T16" fmla="*/ 0 w 205"/>
                <a:gd name="T17" fmla="*/ 0 h 781"/>
                <a:gd name="T18" fmla="*/ 0 w 205"/>
                <a:gd name="T19" fmla="*/ 0 h 781"/>
                <a:gd name="T20" fmla="*/ 0 w 205"/>
                <a:gd name="T21" fmla="*/ 0 h 781"/>
                <a:gd name="T22" fmla="*/ 0 w 205"/>
                <a:gd name="T23" fmla="*/ 0 h 781"/>
                <a:gd name="T24" fmla="*/ 0 w 205"/>
                <a:gd name="T25" fmla="*/ 0 h 781"/>
                <a:gd name="T26" fmla="*/ 0 w 205"/>
                <a:gd name="T27" fmla="*/ 0 h 781"/>
                <a:gd name="T28" fmla="*/ 0 w 205"/>
                <a:gd name="T29" fmla="*/ 0 h 781"/>
                <a:gd name="T30" fmla="*/ 0 w 205"/>
                <a:gd name="T31" fmla="*/ 0 h 781"/>
                <a:gd name="T32" fmla="*/ 0 w 205"/>
                <a:gd name="T33" fmla="*/ 0 h 781"/>
                <a:gd name="T34" fmla="*/ 0 w 205"/>
                <a:gd name="T35" fmla="*/ 0 h 781"/>
                <a:gd name="T36" fmla="*/ 0 w 205"/>
                <a:gd name="T37" fmla="*/ 0 h 781"/>
                <a:gd name="T38" fmla="*/ 0 w 205"/>
                <a:gd name="T39" fmla="*/ 0 h 781"/>
                <a:gd name="T40" fmla="*/ 0 w 205"/>
                <a:gd name="T41" fmla="*/ 0 h 781"/>
                <a:gd name="T42" fmla="*/ 0 w 205"/>
                <a:gd name="T43" fmla="*/ 0 h 781"/>
                <a:gd name="T44" fmla="*/ 0 w 205"/>
                <a:gd name="T45" fmla="*/ 0 h 781"/>
                <a:gd name="T46" fmla="*/ 0 w 205"/>
                <a:gd name="T47" fmla="*/ 0 h 781"/>
                <a:gd name="T48" fmla="*/ 0 w 205"/>
                <a:gd name="T49" fmla="*/ 0 h 781"/>
                <a:gd name="T50" fmla="*/ 0 w 205"/>
                <a:gd name="T51" fmla="*/ 0 h 781"/>
                <a:gd name="T52" fmla="*/ 0 w 205"/>
                <a:gd name="T53" fmla="*/ 0 h 781"/>
                <a:gd name="T54" fmla="*/ 0 w 205"/>
                <a:gd name="T55" fmla="*/ 0 h 781"/>
                <a:gd name="T56" fmla="*/ 0 w 205"/>
                <a:gd name="T57" fmla="*/ 0 h 781"/>
                <a:gd name="T58" fmla="*/ 0 w 205"/>
                <a:gd name="T59" fmla="*/ 0 h 781"/>
                <a:gd name="T60" fmla="*/ 0 w 205"/>
                <a:gd name="T61" fmla="*/ 0 h 781"/>
                <a:gd name="T62" fmla="*/ 0 w 205"/>
                <a:gd name="T63" fmla="*/ 0 h 781"/>
                <a:gd name="T64" fmla="*/ 0 w 205"/>
                <a:gd name="T65" fmla="*/ 0 h 781"/>
                <a:gd name="T66" fmla="*/ 0 w 205"/>
                <a:gd name="T67" fmla="*/ 0 h 781"/>
                <a:gd name="T68" fmla="*/ 0 w 205"/>
                <a:gd name="T69" fmla="*/ 0 h 781"/>
                <a:gd name="T70" fmla="*/ 0 w 205"/>
                <a:gd name="T71" fmla="*/ 0 h 781"/>
                <a:gd name="T72" fmla="*/ 0 w 205"/>
                <a:gd name="T73" fmla="*/ 0 h 781"/>
                <a:gd name="T74" fmla="*/ 0 w 205"/>
                <a:gd name="T75" fmla="*/ 0 h 781"/>
                <a:gd name="T76" fmla="*/ 0 w 205"/>
                <a:gd name="T77" fmla="*/ 0 h 781"/>
                <a:gd name="T78" fmla="*/ 0 w 205"/>
                <a:gd name="T79" fmla="*/ 0 h 781"/>
                <a:gd name="T80" fmla="*/ 0 w 205"/>
                <a:gd name="T81" fmla="*/ 0 h 781"/>
                <a:gd name="T82" fmla="*/ 0 w 205"/>
                <a:gd name="T83" fmla="*/ 0 h 781"/>
                <a:gd name="T84" fmla="*/ 0 w 205"/>
                <a:gd name="T85" fmla="*/ 0 h 781"/>
                <a:gd name="T86" fmla="*/ 0 w 205"/>
                <a:gd name="T87" fmla="*/ 0 h 781"/>
                <a:gd name="T88" fmla="*/ 0 w 205"/>
                <a:gd name="T89" fmla="*/ 0 h 781"/>
                <a:gd name="T90" fmla="*/ 0 w 205"/>
                <a:gd name="T91" fmla="*/ 0 h 781"/>
                <a:gd name="T92" fmla="*/ 0 w 205"/>
                <a:gd name="T93" fmla="*/ 0 h 781"/>
                <a:gd name="T94" fmla="*/ 0 w 205"/>
                <a:gd name="T95" fmla="*/ 0 h 781"/>
                <a:gd name="T96" fmla="*/ 0 w 205"/>
                <a:gd name="T97" fmla="*/ 0 h 781"/>
                <a:gd name="T98" fmla="*/ 0 w 205"/>
                <a:gd name="T99" fmla="*/ 0 h 781"/>
                <a:gd name="T100" fmla="*/ 0 w 205"/>
                <a:gd name="T101" fmla="*/ 0 h 781"/>
                <a:gd name="T102" fmla="*/ 0 w 205"/>
                <a:gd name="T103" fmla="*/ 0 h 781"/>
                <a:gd name="T104" fmla="*/ 0 w 205"/>
                <a:gd name="T105" fmla="*/ 0 h 781"/>
                <a:gd name="T106" fmla="*/ 0 w 205"/>
                <a:gd name="T107" fmla="*/ 0 h 781"/>
                <a:gd name="T108" fmla="*/ 0 w 205"/>
                <a:gd name="T109" fmla="*/ 0 h 781"/>
                <a:gd name="T110" fmla="*/ 0 w 205"/>
                <a:gd name="T111" fmla="*/ 0 h 781"/>
                <a:gd name="T112" fmla="*/ 0 w 205"/>
                <a:gd name="T113" fmla="*/ 0 h 781"/>
                <a:gd name="T114" fmla="*/ 0 w 205"/>
                <a:gd name="T115" fmla="*/ 0 h 78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05"/>
                <a:gd name="T175" fmla="*/ 0 h 781"/>
                <a:gd name="T176" fmla="*/ 205 w 205"/>
                <a:gd name="T177" fmla="*/ 781 h 78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05" h="781">
                  <a:moveTo>
                    <a:pt x="161" y="34"/>
                  </a:moveTo>
                  <a:lnTo>
                    <a:pt x="152" y="47"/>
                  </a:lnTo>
                  <a:lnTo>
                    <a:pt x="140" y="57"/>
                  </a:lnTo>
                  <a:lnTo>
                    <a:pt x="129" y="66"/>
                  </a:lnTo>
                  <a:lnTo>
                    <a:pt x="123" y="70"/>
                  </a:lnTo>
                  <a:lnTo>
                    <a:pt x="119" y="76"/>
                  </a:lnTo>
                  <a:lnTo>
                    <a:pt x="108" y="85"/>
                  </a:lnTo>
                  <a:lnTo>
                    <a:pt x="98" y="93"/>
                  </a:lnTo>
                  <a:lnTo>
                    <a:pt x="97" y="101"/>
                  </a:lnTo>
                  <a:lnTo>
                    <a:pt x="89" y="108"/>
                  </a:lnTo>
                  <a:lnTo>
                    <a:pt x="87" y="114"/>
                  </a:lnTo>
                  <a:lnTo>
                    <a:pt x="83" y="120"/>
                  </a:lnTo>
                  <a:lnTo>
                    <a:pt x="72" y="146"/>
                  </a:lnTo>
                  <a:lnTo>
                    <a:pt x="60" y="167"/>
                  </a:lnTo>
                  <a:lnTo>
                    <a:pt x="55" y="190"/>
                  </a:lnTo>
                  <a:lnTo>
                    <a:pt x="49" y="215"/>
                  </a:lnTo>
                  <a:lnTo>
                    <a:pt x="47" y="236"/>
                  </a:lnTo>
                  <a:lnTo>
                    <a:pt x="41" y="258"/>
                  </a:lnTo>
                  <a:lnTo>
                    <a:pt x="41" y="279"/>
                  </a:lnTo>
                  <a:lnTo>
                    <a:pt x="41" y="302"/>
                  </a:lnTo>
                  <a:lnTo>
                    <a:pt x="43" y="323"/>
                  </a:lnTo>
                  <a:lnTo>
                    <a:pt x="47" y="336"/>
                  </a:lnTo>
                  <a:lnTo>
                    <a:pt x="47" y="348"/>
                  </a:lnTo>
                  <a:lnTo>
                    <a:pt x="51" y="367"/>
                  </a:lnTo>
                  <a:lnTo>
                    <a:pt x="55" y="391"/>
                  </a:lnTo>
                  <a:lnTo>
                    <a:pt x="60" y="414"/>
                  </a:lnTo>
                  <a:lnTo>
                    <a:pt x="68" y="439"/>
                  </a:lnTo>
                  <a:lnTo>
                    <a:pt x="76" y="462"/>
                  </a:lnTo>
                  <a:lnTo>
                    <a:pt x="83" y="488"/>
                  </a:lnTo>
                  <a:lnTo>
                    <a:pt x="106" y="561"/>
                  </a:lnTo>
                  <a:lnTo>
                    <a:pt x="114" y="578"/>
                  </a:lnTo>
                  <a:lnTo>
                    <a:pt x="117" y="593"/>
                  </a:lnTo>
                  <a:lnTo>
                    <a:pt x="129" y="625"/>
                  </a:lnTo>
                  <a:lnTo>
                    <a:pt x="142" y="656"/>
                  </a:lnTo>
                  <a:lnTo>
                    <a:pt x="152" y="669"/>
                  </a:lnTo>
                  <a:lnTo>
                    <a:pt x="157" y="684"/>
                  </a:lnTo>
                  <a:lnTo>
                    <a:pt x="169" y="699"/>
                  </a:lnTo>
                  <a:lnTo>
                    <a:pt x="176" y="715"/>
                  </a:lnTo>
                  <a:lnTo>
                    <a:pt x="188" y="732"/>
                  </a:lnTo>
                  <a:lnTo>
                    <a:pt x="199" y="749"/>
                  </a:lnTo>
                  <a:lnTo>
                    <a:pt x="203" y="755"/>
                  </a:lnTo>
                  <a:lnTo>
                    <a:pt x="205" y="756"/>
                  </a:lnTo>
                  <a:lnTo>
                    <a:pt x="205" y="760"/>
                  </a:lnTo>
                  <a:lnTo>
                    <a:pt x="205" y="764"/>
                  </a:lnTo>
                  <a:lnTo>
                    <a:pt x="203" y="770"/>
                  </a:lnTo>
                  <a:lnTo>
                    <a:pt x="199" y="774"/>
                  </a:lnTo>
                  <a:lnTo>
                    <a:pt x="199" y="775"/>
                  </a:lnTo>
                  <a:lnTo>
                    <a:pt x="197" y="777"/>
                  </a:lnTo>
                  <a:lnTo>
                    <a:pt x="192" y="779"/>
                  </a:lnTo>
                  <a:lnTo>
                    <a:pt x="190" y="781"/>
                  </a:lnTo>
                  <a:lnTo>
                    <a:pt x="184" y="781"/>
                  </a:lnTo>
                  <a:lnTo>
                    <a:pt x="182" y="781"/>
                  </a:lnTo>
                  <a:lnTo>
                    <a:pt x="176" y="781"/>
                  </a:lnTo>
                  <a:lnTo>
                    <a:pt x="173" y="779"/>
                  </a:lnTo>
                  <a:lnTo>
                    <a:pt x="171" y="777"/>
                  </a:lnTo>
                  <a:lnTo>
                    <a:pt x="169" y="775"/>
                  </a:lnTo>
                  <a:lnTo>
                    <a:pt x="167" y="774"/>
                  </a:lnTo>
                  <a:lnTo>
                    <a:pt x="154" y="756"/>
                  </a:lnTo>
                  <a:lnTo>
                    <a:pt x="142" y="739"/>
                  </a:lnTo>
                  <a:lnTo>
                    <a:pt x="131" y="724"/>
                  </a:lnTo>
                  <a:lnTo>
                    <a:pt x="123" y="707"/>
                  </a:lnTo>
                  <a:lnTo>
                    <a:pt x="114" y="692"/>
                  </a:lnTo>
                  <a:lnTo>
                    <a:pt x="106" y="677"/>
                  </a:lnTo>
                  <a:lnTo>
                    <a:pt x="98" y="659"/>
                  </a:lnTo>
                  <a:lnTo>
                    <a:pt x="91" y="644"/>
                  </a:lnTo>
                  <a:lnTo>
                    <a:pt x="85" y="627"/>
                  </a:lnTo>
                  <a:lnTo>
                    <a:pt x="79" y="612"/>
                  </a:lnTo>
                  <a:lnTo>
                    <a:pt x="68" y="578"/>
                  </a:lnTo>
                  <a:lnTo>
                    <a:pt x="43" y="502"/>
                  </a:lnTo>
                  <a:lnTo>
                    <a:pt x="34" y="473"/>
                  </a:lnTo>
                  <a:lnTo>
                    <a:pt x="26" y="448"/>
                  </a:lnTo>
                  <a:lnTo>
                    <a:pt x="20" y="422"/>
                  </a:lnTo>
                  <a:lnTo>
                    <a:pt x="15" y="395"/>
                  </a:lnTo>
                  <a:lnTo>
                    <a:pt x="7" y="372"/>
                  </a:lnTo>
                  <a:lnTo>
                    <a:pt x="3" y="348"/>
                  </a:lnTo>
                  <a:lnTo>
                    <a:pt x="1" y="323"/>
                  </a:lnTo>
                  <a:lnTo>
                    <a:pt x="0" y="300"/>
                  </a:lnTo>
                  <a:lnTo>
                    <a:pt x="0" y="274"/>
                  </a:lnTo>
                  <a:lnTo>
                    <a:pt x="0" y="264"/>
                  </a:lnTo>
                  <a:lnTo>
                    <a:pt x="1" y="251"/>
                  </a:lnTo>
                  <a:lnTo>
                    <a:pt x="3" y="226"/>
                  </a:lnTo>
                  <a:lnTo>
                    <a:pt x="5" y="215"/>
                  </a:lnTo>
                  <a:lnTo>
                    <a:pt x="7" y="203"/>
                  </a:lnTo>
                  <a:lnTo>
                    <a:pt x="13" y="190"/>
                  </a:lnTo>
                  <a:lnTo>
                    <a:pt x="15" y="179"/>
                  </a:lnTo>
                  <a:lnTo>
                    <a:pt x="22" y="154"/>
                  </a:lnTo>
                  <a:lnTo>
                    <a:pt x="26" y="140"/>
                  </a:lnTo>
                  <a:lnTo>
                    <a:pt x="32" y="129"/>
                  </a:lnTo>
                  <a:lnTo>
                    <a:pt x="38" y="116"/>
                  </a:lnTo>
                  <a:lnTo>
                    <a:pt x="43" y="102"/>
                  </a:lnTo>
                  <a:lnTo>
                    <a:pt x="49" y="93"/>
                  </a:lnTo>
                  <a:lnTo>
                    <a:pt x="53" y="87"/>
                  </a:lnTo>
                  <a:lnTo>
                    <a:pt x="57" y="82"/>
                  </a:lnTo>
                  <a:lnTo>
                    <a:pt x="60" y="76"/>
                  </a:lnTo>
                  <a:lnTo>
                    <a:pt x="68" y="68"/>
                  </a:lnTo>
                  <a:lnTo>
                    <a:pt x="72" y="63"/>
                  </a:lnTo>
                  <a:lnTo>
                    <a:pt x="83" y="53"/>
                  </a:lnTo>
                  <a:lnTo>
                    <a:pt x="106" y="32"/>
                  </a:lnTo>
                  <a:lnTo>
                    <a:pt x="117" y="21"/>
                  </a:lnTo>
                  <a:lnTo>
                    <a:pt x="127" y="7"/>
                  </a:lnTo>
                  <a:lnTo>
                    <a:pt x="131" y="4"/>
                  </a:lnTo>
                  <a:lnTo>
                    <a:pt x="135" y="2"/>
                  </a:lnTo>
                  <a:lnTo>
                    <a:pt x="138" y="0"/>
                  </a:lnTo>
                  <a:lnTo>
                    <a:pt x="142" y="0"/>
                  </a:lnTo>
                  <a:lnTo>
                    <a:pt x="146" y="0"/>
                  </a:lnTo>
                  <a:lnTo>
                    <a:pt x="152" y="0"/>
                  </a:lnTo>
                  <a:lnTo>
                    <a:pt x="154" y="2"/>
                  </a:lnTo>
                  <a:lnTo>
                    <a:pt x="157" y="4"/>
                  </a:lnTo>
                  <a:lnTo>
                    <a:pt x="159" y="6"/>
                  </a:lnTo>
                  <a:lnTo>
                    <a:pt x="161" y="9"/>
                  </a:lnTo>
                  <a:lnTo>
                    <a:pt x="165" y="13"/>
                  </a:lnTo>
                  <a:lnTo>
                    <a:pt x="167" y="17"/>
                  </a:lnTo>
                  <a:lnTo>
                    <a:pt x="167" y="21"/>
                  </a:lnTo>
                  <a:lnTo>
                    <a:pt x="167" y="25"/>
                  </a:lnTo>
                  <a:lnTo>
                    <a:pt x="165" y="30"/>
                  </a:lnTo>
                  <a:lnTo>
                    <a:pt x="161"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09" name="Freeform 722"/>
            <p:cNvSpPr>
              <a:spLocks/>
            </p:cNvSpPr>
            <p:nvPr/>
          </p:nvSpPr>
          <p:spPr bwMode="auto">
            <a:xfrm>
              <a:off x="4330" y="1057"/>
              <a:ext cx="52" cy="127"/>
            </a:xfrm>
            <a:custGeom>
              <a:avLst/>
              <a:gdLst>
                <a:gd name="T0" fmla="*/ 0 w 325"/>
                <a:gd name="T1" fmla="*/ 0 h 800"/>
                <a:gd name="T2" fmla="*/ 0 w 325"/>
                <a:gd name="T3" fmla="*/ 0 h 800"/>
                <a:gd name="T4" fmla="*/ 0 w 325"/>
                <a:gd name="T5" fmla="*/ 0 h 800"/>
                <a:gd name="T6" fmla="*/ 0 w 325"/>
                <a:gd name="T7" fmla="*/ 0 h 800"/>
                <a:gd name="T8" fmla="*/ 0 w 325"/>
                <a:gd name="T9" fmla="*/ 0 h 800"/>
                <a:gd name="T10" fmla="*/ 0 w 325"/>
                <a:gd name="T11" fmla="*/ 0 h 800"/>
                <a:gd name="T12" fmla="*/ 0 w 325"/>
                <a:gd name="T13" fmla="*/ 0 h 800"/>
                <a:gd name="T14" fmla="*/ 0 w 325"/>
                <a:gd name="T15" fmla="*/ 0 h 800"/>
                <a:gd name="T16" fmla="*/ 0 w 325"/>
                <a:gd name="T17" fmla="*/ 0 h 800"/>
                <a:gd name="T18" fmla="*/ 0 w 325"/>
                <a:gd name="T19" fmla="*/ 0 h 800"/>
                <a:gd name="T20" fmla="*/ 0 w 325"/>
                <a:gd name="T21" fmla="*/ 0 h 800"/>
                <a:gd name="T22" fmla="*/ 0 w 325"/>
                <a:gd name="T23" fmla="*/ 0 h 800"/>
                <a:gd name="T24" fmla="*/ 0 w 325"/>
                <a:gd name="T25" fmla="*/ 0 h 800"/>
                <a:gd name="T26" fmla="*/ 0 w 325"/>
                <a:gd name="T27" fmla="*/ 0 h 800"/>
                <a:gd name="T28" fmla="*/ 0 w 325"/>
                <a:gd name="T29" fmla="*/ 0 h 800"/>
                <a:gd name="T30" fmla="*/ 0 w 325"/>
                <a:gd name="T31" fmla="*/ 0 h 800"/>
                <a:gd name="T32" fmla="*/ 0 w 325"/>
                <a:gd name="T33" fmla="*/ 0 h 800"/>
                <a:gd name="T34" fmla="*/ 0 w 325"/>
                <a:gd name="T35" fmla="*/ 0 h 800"/>
                <a:gd name="T36" fmla="*/ 0 w 325"/>
                <a:gd name="T37" fmla="*/ 0 h 800"/>
                <a:gd name="T38" fmla="*/ 0 w 325"/>
                <a:gd name="T39" fmla="*/ 0 h 800"/>
                <a:gd name="T40" fmla="*/ 0 w 325"/>
                <a:gd name="T41" fmla="*/ 0 h 800"/>
                <a:gd name="T42" fmla="*/ 0 w 325"/>
                <a:gd name="T43" fmla="*/ 0 h 800"/>
                <a:gd name="T44" fmla="*/ 0 w 325"/>
                <a:gd name="T45" fmla="*/ 0 h 800"/>
                <a:gd name="T46" fmla="*/ 0 w 325"/>
                <a:gd name="T47" fmla="*/ 0 h 800"/>
                <a:gd name="T48" fmla="*/ 0 w 325"/>
                <a:gd name="T49" fmla="*/ 0 h 800"/>
                <a:gd name="T50" fmla="*/ 0 w 325"/>
                <a:gd name="T51" fmla="*/ 0 h 800"/>
                <a:gd name="T52" fmla="*/ 0 w 325"/>
                <a:gd name="T53" fmla="*/ 0 h 800"/>
                <a:gd name="T54" fmla="*/ 0 w 325"/>
                <a:gd name="T55" fmla="*/ 0 h 800"/>
                <a:gd name="T56" fmla="*/ 0 w 325"/>
                <a:gd name="T57" fmla="*/ 0 h 800"/>
                <a:gd name="T58" fmla="*/ 0 w 325"/>
                <a:gd name="T59" fmla="*/ 0 h 800"/>
                <a:gd name="T60" fmla="*/ 0 w 325"/>
                <a:gd name="T61" fmla="*/ 0 h 800"/>
                <a:gd name="T62" fmla="*/ 0 w 325"/>
                <a:gd name="T63" fmla="*/ 0 h 800"/>
                <a:gd name="T64" fmla="*/ 0 w 325"/>
                <a:gd name="T65" fmla="*/ 0 h 800"/>
                <a:gd name="T66" fmla="*/ 0 w 325"/>
                <a:gd name="T67" fmla="*/ 0 h 800"/>
                <a:gd name="T68" fmla="*/ 0 w 325"/>
                <a:gd name="T69" fmla="*/ 0 h 800"/>
                <a:gd name="T70" fmla="*/ 0 w 325"/>
                <a:gd name="T71" fmla="*/ 0 h 800"/>
                <a:gd name="T72" fmla="*/ 0 w 325"/>
                <a:gd name="T73" fmla="*/ 0 h 800"/>
                <a:gd name="T74" fmla="*/ 0 w 325"/>
                <a:gd name="T75" fmla="*/ 0 h 800"/>
                <a:gd name="T76" fmla="*/ 0 w 325"/>
                <a:gd name="T77" fmla="*/ 0 h 800"/>
                <a:gd name="T78" fmla="*/ 0 w 325"/>
                <a:gd name="T79" fmla="*/ 0 h 800"/>
                <a:gd name="T80" fmla="*/ 0 w 325"/>
                <a:gd name="T81" fmla="*/ 0 h 800"/>
                <a:gd name="T82" fmla="*/ 0 w 325"/>
                <a:gd name="T83" fmla="*/ 0 h 800"/>
                <a:gd name="T84" fmla="*/ 0 w 325"/>
                <a:gd name="T85" fmla="*/ 0 h 800"/>
                <a:gd name="T86" fmla="*/ 0 w 325"/>
                <a:gd name="T87" fmla="*/ 0 h 800"/>
                <a:gd name="T88" fmla="*/ 0 w 325"/>
                <a:gd name="T89" fmla="*/ 0 h 800"/>
                <a:gd name="T90" fmla="*/ 0 w 325"/>
                <a:gd name="T91" fmla="*/ 0 h 800"/>
                <a:gd name="T92" fmla="*/ 0 w 325"/>
                <a:gd name="T93" fmla="*/ 0 h 800"/>
                <a:gd name="T94" fmla="*/ 0 w 325"/>
                <a:gd name="T95" fmla="*/ 0 h 800"/>
                <a:gd name="T96" fmla="*/ 0 w 325"/>
                <a:gd name="T97" fmla="*/ 0 h 800"/>
                <a:gd name="T98" fmla="*/ 0 w 325"/>
                <a:gd name="T99" fmla="*/ 0 h 800"/>
                <a:gd name="T100" fmla="*/ 0 w 325"/>
                <a:gd name="T101" fmla="*/ 0 h 800"/>
                <a:gd name="T102" fmla="*/ 0 w 325"/>
                <a:gd name="T103" fmla="*/ 0 h 800"/>
                <a:gd name="T104" fmla="*/ 0 w 325"/>
                <a:gd name="T105" fmla="*/ 0 h 800"/>
                <a:gd name="T106" fmla="*/ 0 w 325"/>
                <a:gd name="T107" fmla="*/ 0 h 800"/>
                <a:gd name="T108" fmla="*/ 0 w 325"/>
                <a:gd name="T109" fmla="*/ 0 h 800"/>
                <a:gd name="T110" fmla="*/ 0 w 325"/>
                <a:gd name="T111" fmla="*/ 0 h 800"/>
                <a:gd name="T112" fmla="*/ 0 w 325"/>
                <a:gd name="T113" fmla="*/ 0 h 800"/>
                <a:gd name="T114" fmla="*/ 0 w 325"/>
                <a:gd name="T115" fmla="*/ 0 h 800"/>
                <a:gd name="T116" fmla="*/ 0 w 325"/>
                <a:gd name="T117" fmla="*/ 0 h 800"/>
                <a:gd name="T118" fmla="*/ 0 w 325"/>
                <a:gd name="T119" fmla="*/ 0 h 800"/>
                <a:gd name="T120" fmla="*/ 0 w 325"/>
                <a:gd name="T121" fmla="*/ 0 h 80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25"/>
                <a:gd name="T184" fmla="*/ 0 h 800"/>
                <a:gd name="T185" fmla="*/ 325 w 325"/>
                <a:gd name="T186" fmla="*/ 800 h 80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25" h="800">
                  <a:moveTo>
                    <a:pt x="20" y="0"/>
                  </a:moveTo>
                  <a:lnTo>
                    <a:pt x="34" y="1"/>
                  </a:lnTo>
                  <a:lnTo>
                    <a:pt x="43" y="3"/>
                  </a:lnTo>
                  <a:lnTo>
                    <a:pt x="53" y="5"/>
                  </a:lnTo>
                  <a:lnTo>
                    <a:pt x="64" y="7"/>
                  </a:lnTo>
                  <a:lnTo>
                    <a:pt x="74" y="11"/>
                  </a:lnTo>
                  <a:lnTo>
                    <a:pt x="81" y="15"/>
                  </a:lnTo>
                  <a:lnTo>
                    <a:pt x="95" y="19"/>
                  </a:lnTo>
                  <a:lnTo>
                    <a:pt x="100" y="22"/>
                  </a:lnTo>
                  <a:lnTo>
                    <a:pt x="117" y="34"/>
                  </a:lnTo>
                  <a:lnTo>
                    <a:pt x="133" y="47"/>
                  </a:lnTo>
                  <a:lnTo>
                    <a:pt x="138" y="53"/>
                  </a:lnTo>
                  <a:lnTo>
                    <a:pt x="144" y="59"/>
                  </a:lnTo>
                  <a:lnTo>
                    <a:pt x="152" y="64"/>
                  </a:lnTo>
                  <a:lnTo>
                    <a:pt x="157" y="74"/>
                  </a:lnTo>
                  <a:lnTo>
                    <a:pt x="171" y="91"/>
                  </a:lnTo>
                  <a:lnTo>
                    <a:pt x="182" y="106"/>
                  </a:lnTo>
                  <a:lnTo>
                    <a:pt x="192" y="125"/>
                  </a:lnTo>
                  <a:lnTo>
                    <a:pt x="203" y="142"/>
                  </a:lnTo>
                  <a:lnTo>
                    <a:pt x="211" y="165"/>
                  </a:lnTo>
                  <a:lnTo>
                    <a:pt x="222" y="182"/>
                  </a:lnTo>
                  <a:lnTo>
                    <a:pt x="239" y="224"/>
                  </a:lnTo>
                  <a:lnTo>
                    <a:pt x="256" y="262"/>
                  </a:lnTo>
                  <a:lnTo>
                    <a:pt x="271" y="298"/>
                  </a:lnTo>
                  <a:lnTo>
                    <a:pt x="283" y="332"/>
                  </a:lnTo>
                  <a:lnTo>
                    <a:pt x="294" y="366"/>
                  </a:lnTo>
                  <a:lnTo>
                    <a:pt x="298" y="384"/>
                  </a:lnTo>
                  <a:lnTo>
                    <a:pt x="304" y="401"/>
                  </a:lnTo>
                  <a:lnTo>
                    <a:pt x="308" y="420"/>
                  </a:lnTo>
                  <a:lnTo>
                    <a:pt x="311" y="437"/>
                  </a:lnTo>
                  <a:lnTo>
                    <a:pt x="313" y="454"/>
                  </a:lnTo>
                  <a:lnTo>
                    <a:pt x="317" y="467"/>
                  </a:lnTo>
                  <a:lnTo>
                    <a:pt x="323" y="501"/>
                  </a:lnTo>
                  <a:lnTo>
                    <a:pt x="325" y="534"/>
                  </a:lnTo>
                  <a:lnTo>
                    <a:pt x="325" y="553"/>
                  </a:lnTo>
                  <a:lnTo>
                    <a:pt x="325" y="568"/>
                  </a:lnTo>
                  <a:lnTo>
                    <a:pt x="323" y="602"/>
                  </a:lnTo>
                  <a:lnTo>
                    <a:pt x="321" y="619"/>
                  </a:lnTo>
                  <a:lnTo>
                    <a:pt x="317" y="638"/>
                  </a:lnTo>
                  <a:lnTo>
                    <a:pt x="313" y="673"/>
                  </a:lnTo>
                  <a:lnTo>
                    <a:pt x="309" y="692"/>
                  </a:lnTo>
                  <a:lnTo>
                    <a:pt x="306" y="711"/>
                  </a:lnTo>
                  <a:lnTo>
                    <a:pt x="300" y="728"/>
                  </a:lnTo>
                  <a:lnTo>
                    <a:pt x="298" y="747"/>
                  </a:lnTo>
                  <a:lnTo>
                    <a:pt x="290" y="766"/>
                  </a:lnTo>
                  <a:lnTo>
                    <a:pt x="283" y="785"/>
                  </a:lnTo>
                  <a:lnTo>
                    <a:pt x="283" y="788"/>
                  </a:lnTo>
                  <a:lnTo>
                    <a:pt x="279" y="794"/>
                  </a:lnTo>
                  <a:lnTo>
                    <a:pt x="275" y="796"/>
                  </a:lnTo>
                  <a:lnTo>
                    <a:pt x="273" y="798"/>
                  </a:lnTo>
                  <a:lnTo>
                    <a:pt x="268" y="800"/>
                  </a:lnTo>
                  <a:lnTo>
                    <a:pt x="266" y="800"/>
                  </a:lnTo>
                  <a:lnTo>
                    <a:pt x="260" y="800"/>
                  </a:lnTo>
                  <a:lnTo>
                    <a:pt x="258" y="798"/>
                  </a:lnTo>
                  <a:lnTo>
                    <a:pt x="254" y="798"/>
                  </a:lnTo>
                  <a:lnTo>
                    <a:pt x="251" y="796"/>
                  </a:lnTo>
                  <a:lnTo>
                    <a:pt x="247" y="790"/>
                  </a:lnTo>
                  <a:lnTo>
                    <a:pt x="245" y="788"/>
                  </a:lnTo>
                  <a:lnTo>
                    <a:pt x="243" y="785"/>
                  </a:lnTo>
                  <a:lnTo>
                    <a:pt x="243" y="781"/>
                  </a:lnTo>
                  <a:lnTo>
                    <a:pt x="243" y="777"/>
                  </a:lnTo>
                  <a:lnTo>
                    <a:pt x="243" y="771"/>
                  </a:lnTo>
                  <a:lnTo>
                    <a:pt x="256" y="735"/>
                  </a:lnTo>
                  <a:lnTo>
                    <a:pt x="266" y="699"/>
                  </a:lnTo>
                  <a:lnTo>
                    <a:pt x="271" y="665"/>
                  </a:lnTo>
                  <a:lnTo>
                    <a:pt x="275" y="648"/>
                  </a:lnTo>
                  <a:lnTo>
                    <a:pt x="277" y="633"/>
                  </a:lnTo>
                  <a:lnTo>
                    <a:pt x="279" y="598"/>
                  </a:lnTo>
                  <a:lnTo>
                    <a:pt x="283" y="583"/>
                  </a:lnTo>
                  <a:lnTo>
                    <a:pt x="283" y="566"/>
                  </a:lnTo>
                  <a:lnTo>
                    <a:pt x="283" y="553"/>
                  </a:lnTo>
                  <a:lnTo>
                    <a:pt x="283" y="538"/>
                  </a:lnTo>
                  <a:lnTo>
                    <a:pt x="279" y="520"/>
                  </a:lnTo>
                  <a:lnTo>
                    <a:pt x="279" y="505"/>
                  </a:lnTo>
                  <a:lnTo>
                    <a:pt x="275" y="473"/>
                  </a:lnTo>
                  <a:lnTo>
                    <a:pt x="268" y="439"/>
                  </a:lnTo>
                  <a:lnTo>
                    <a:pt x="268" y="425"/>
                  </a:lnTo>
                  <a:lnTo>
                    <a:pt x="266" y="416"/>
                  </a:lnTo>
                  <a:lnTo>
                    <a:pt x="262" y="410"/>
                  </a:lnTo>
                  <a:lnTo>
                    <a:pt x="258" y="393"/>
                  </a:lnTo>
                  <a:lnTo>
                    <a:pt x="254" y="378"/>
                  </a:lnTo>
                  <a:lnTo>
                    <a:pt x="243" y="344"/>
                  </a:lnTo>
                  <a:lnTo>
                    <a:pt x="237" y="328"/>
                  </a:lnTo>
                  <a:lnTo>
                    <a:pt x="230" y="311"/>
                  </a:lnTo>
                  <a:lnTo>
                    <a:pt x="218" y="277"/>
                  </a:lnTo>
                  <a:lnTo>
                    <a:pt x="201" y="241"/>
                  </a:lnTo>
                  <a:lnTo>
                    <a:pt x="186" y="205"/>
                  </a:lnTo>
                  <a:lnTo>
                    <a:pt x="176" y="188"/>
                  </a:lnTo>
                  <a:lnTo>
                    <a:pt x="171" y="171"/>
                  </a:lnTo>
                  <a:lnTo>
                    <a:pt x="161" y="154"/>
                  </a:lnTo>
                  <a:lnTo>
                    <a:pt x="154" y="138"/>
                  </a:lnTo>
                  <a:lnTo>
                    <a:pt x="142" y="123"/>
                  </a:lnTo>
                  <a:lnTo>
                    <a:pt x="135" y="108"/>
                  </a:lnTo>
                  <a:lnTo>
                    <a:pt x="123" y="95"/>
                  </a:lnTo>
                  <a:lnTo>
                    <a:pt x="112" y="81"/>
                  </a:lnTo>
                  <a:lnTo>
                    <a:pt x="100" y="72"/>
                  </a:lnTo>
                  <a:lnTo>
                    <a:pt x="87" y="64"/>
                  </a:lnTo>
                  <a:lnTo>
                    <a:pt x="79" y="59"/>
                  </a:lnTo>
                  <a:lnTo>
                    <a:pt x="70" y="55"/>
                  </a:lnTo>
                  <a:lnTo>
                    <a:pt x="64" y="53"/>
                  </a:lnTo>
                  <a:lnTo>
                    <a:pt x="55" y="49"/>
                  </a:lnTo>
                  <a:lnTo>
                    <a:pt x="47" y="47"/>
                  </a:lnTo>
                  <a:lnTo>
                    <a:pt x="38" y="43"/>
                  </a:lnTo>
                  <a:lnTo>
                    <a:pt x="26" y="43"/>
                  </a:lnTo>
                  <a:lnTo>
                    <a:pt x="19" y="41"/>
                  </a:lnTo>
                  <a:lnTo>
                    <a:pt x="15" y="41"/>
                  </a:lnTo>
                  <a:lnTo>
                    <a:pt x="9" y="39"/>
                  </a:lnTo>
                  <a:lnTo>
                    <a:pt x="5" y="38"/>
                  </a:lnTo>
                  <a:lnTo>
                    <a:pt x="3" y="34"/>
                  </a:lnTo>
                  <a:lnTo>
                    <a:pt x="1" y="32"/>
                  </a:lnTo>
                  <a:lnTo>
                    <a:pt x="0" y="26"/>
                  </a:lnTo>
                  <a:lnTo>
                    <a:pt x="0" y="22"/>
                  </a:lnTo>
                  <a:lnTo>
                    <a:pt x="0" y="19"/>
                  </a:lnTo>
                  <a:lnTo>
                    <a:pt x="0" y="17"/>
                  </a:lnTo>
                  <a:lnTo>
                    <a:pt x="1" y="11"/>
                  </a:lnTo>
                  <a:lnTo>
                    <a:pt x="3" y="7"/>
                  </a:lnTo>
                  <a:lnTo>
                    <a:pt x="5" y="5"/>
                  </a:lnTo>
                  <a:lnTo>
                    <a:pt x="9" y="3"/>
                  </a:lnTo>
                  <a:lnTo>
                    <a:pt x="11" y="1"/>
                  </a:lnTo>
                  <a:lnTo>
                    <a:pt x="17" y="0"/>
                  </a:lnTo>
                  <a:lnTo>
                    <a:pt x="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10" name="Freeform 723"/>
            <p:cNvSpPr>
              <a:spLocks/>
            </p:cNvSpPr>
            <p:nvPr/>
          </p:nvSpPr>
          <p:spPr bwMode="auto">
            <a:xfrm>
              <a:off x="4265" y="1177"/>
              <a:ext cx="109" cy="29"/>
            </a:xfrm>
            <a:custGeom>
              <a:avLst/>
              <a:gdLst>
                <a:gd name="T0" fmla="*/ 0 w 692"/>
                <a:gd name="T1" fmla="*/ 0 h 183"/>
                <a:gd name="T2" fmla="*/ 0 w 692"/>
                <a:gd name="T3" fmla="*/ 0 h 183"/>
                <a:gd name="T4" fmla="*/ 0 w 692"/>
                <a:gd name="T5" fmla="*/ 0 h 183"/>
                <a:gd name="T6" fmla="*/ 0 w 692"/>
                <a:gd name="T7" fmla="*/ 0 h 183"/>
                <a:gd name="T8" fmla="*/ 0 w 692"/>
                <a:gd name="T9" fmla="*/ 0 h 183"/>
                <a:gd name="T10" fmla="*/ 0 w 692"/>
                <a:gd name="T11" fmla="*/ 0 h 183"/>
                <a:gd name="T12" fmla="*/ 0 w 692"/>
                <a:gd name="T13" fmla="*/ 0 h 183"/>
                <a:gd name="T14" fmla="*/ 0 w 692"/>
                <a:gd name="T15" fmla="*/ 0 h 183"/>
                <a:gd name="T16" fmla="*/ 0 w 692"/>
                <a:gd name="T17" fmla="*/ 0 h 183"/>
                <a:gd name="T18" fmla="*/ 0 w 692"/>
                <a:gd name="T19" fmla="*/ 0 h 183"/>
                <a:gd name="T20" fmla="*/ 0 w 692"/>
                <a:gd name="T21" fmla="*/ 0 h 183"/>
                <a:gd name="T22" fmla="*/ 0 w 692"/>
                <a:gd name="T23" fmla="*/ 0 h 183"/>
                <a:gd name="T24" fmla="*/ 0 w 692"/>
                <a:gd name="T25" fmla="*/ 0 h 183"/>
                <a:gd name="T26" fmla="*/ 0 w 692"/>
                <a:gd name="T27" fmla="*/ 0 h 183"/>
                <a:gd name="T28" fmla="*/ 0 w 692"/>
                <a:gd name="T29" fmla="*/ 0 h 183"/>
                <a:gd name="T30" fmla="*/ 0 w 692"/>
                <a:gd name="T31" fmla="*/ 0 h 183"/>
                <a:gd name="T32" fmla="*/ 0 w 692"/>
                <a:gd name="T33" fmla="*/ 0 h 183"/>
                <a:gd name="T34" fmla="*/ 0 w 692"/>
                <a:gd name="T35" fmla="*/ 0 h 183"/>
                <a:gd name="T36" fmla="*/ 0 w 692"/>
                <a:gd name="T37" fmla="*/ 0 h 183"/>
                <a:gd name="T38" fmla="*/ 0 w 692"/>
                <a:gd name="T39" fmla="*/ 0 h 183"/>
                <a:gd name="T40" fmla="*/ 0 w 692"/>
                <a:gd name="T41" fmla="*/ 0 h 183"/>
                <a:gd name="T42" fmla="*/ 0 w 692"/>
                <a:gd name="T43" fmla="*/ 0 h 183"/>
                <a:gd name="T44" fmla="*/ 0 w 692"/>
                <a:gd name="T45" fmla="*/ 0 h 183"/>
                <a:gd name="T46" fmla="*/ 0 w 692"/>
                <a:gd name="T47" fmla="*/ 0 h 183"/>
                <a:gd name="T48" fmla="*/ 0 w 692"/>
                <a:gd name="T49" fmla="*/ 0 h 183"/>
                <a:gd name="T50" fmla="*/ 0 w 692"/>
                <a:gd name="T51" fmla="*/ 0 h 183"/>
                <a:gd name="T52" fmla="*/ 0 w 692"/>
                <a:gd name="T53" fmla="*/ 0 h 183"/>
                <a:gd name="T54" fmla="*/ 0 w 692"/>
                <a:gd name="T55" fmla="*/ 0 h 183"/>
                <a:gd name="T56" fmla="*/ 0 w 692"/>
                <a:gd name="T57" fmla="*/ 0 h 183"/>
                <a:gd name="T58" fmla="*/ 0 w 692"/>
                <a:gd name="T59" fmla="*/ 0 h 183"/>
                <a:gd name="T60" fmla="*/ 0 w 692"/>
                <a:gd name="T61" fmla="*/ 0 h 183"/>
                <a:gd name="T62" fmla="*/ 0 w 692"/>
                <a:gd name="T63" fmla="*/ 0 h 183"/>
                <a:gd name="T64" fmla="*/ 0 w 692"/>
                <a:gd name="T65" fmla="*/ 0 h 183"/>
                <a:gd name="T66" fmla="*/ 0 w 692"/>
                <a:gd name="T67" fmla="*/ 0 h 183"/>
                <a:gd name="T68" fmla="*/ 0 w 692"/>
                <a:gd name="T69" fmla="*/ 0 h 183"/>
                <a:gd name="T70" fmla="*/ 0 w 692"/>
                <a:gd name="T71" fmla="*/ 0 h 183"/>
                <a:gd name="T72" fmla="*/ 0 w 692"/>
                <a:gd name="T73" fmla="*/ 0 h 183"/>
                <a:gd name="T74" fmla="*/ 0 w 692"/>
                <a:gd name="T75" fmla="*/ 0 h 183"/>
                <a:gd name="T76" fmla="*/ 0 w 692"/>
                <a:gd name="T77" fmla="*/ 0 h 183"/>
                <a:gd name="T78" fmla="*/ 0 w 692"/>
                <a:gd name="T79" fmla="*/ 0 h 183"/>
                <a:gd name="T80" fmla="*/ 0 w 692"/>
                <a:gd name="T81" fmla="*/ 0 h 183"/>
                <a:gd name="T82" fmla="*/ 0 w 692"/>
                <a:gd name="T83" fmla="*/ 0 h 18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692"/>
                <a:gd name="T127" fmla="*/ 0 h 183"/>
                <a:gd name="T128" fmla="*/ 692 w 692"/>
                <a:gd name="T129" fmla="*/ 183 h 18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692" h="183">
                  <a:moveTo>
                    <a:pt x="34" y="65"/>
                  </a:moveTo>
                  <a:lnTo>
                    <a:pt x="46" y="76"/>
                  </a:lnTo>
                  <a:lnTo>
                    <a:pt x="59" y="86"/>
                  </a:lnTo>
                  <a:lnTo>
                    <a:pt x="72" y="91"/>
                  </a:lnTo>
                  <a:lnTo>
                    <a:pt x="86" y="101"/>
                  </a:lnTo>
                  <a:lnTo>
                    <a:pt x="97" y="107"/>
                  </a:lnTo>
                  <a:lnTo>
                    <a:pt x="110" y="110"/>
                  </a:lnTo>
                  <a:lnTo>
                    <a:pt x="124" y="116"/>
                  </a:lnTo>
                  <a:lnTo>
                    <a:pt x="135" y="122"/>
                  </a:lnTo>
                  <a:lnTo>
                    <a:pt x="150" y="126"/>
                  </a:lnTo>
                  <a:lnTo>
                    <a:pt x="162" y="129"/>
                  </a:lnTo>
                  <a:lnTo>
                    <a:pt x="175" y="131"/>
                  </a:lnTo>
                  <a:lnTo>
                    <a:pt x="188" y="135"/>
                  </a:lnTo>
                  <a:lnTo>
                    <a:pt x="200" y="139"/>
                  </a:lnTo>
                  <a:lnTo>
                    <a:pt x="215" y="139"/>
                  </a:lnTo>
                  <a:lnTo>
                    <a:pt x="228" y="141"/>
                  </a:lnTo>
                  <a:lnTo>
                    <a:pt x="241" y="141"/>
                  </a:lnTo>
                  <a:lnTo>
                    <a:pt x="266" y="141"/>
                  </a:lnTo>
                  <a:lnTo>
                    <a:pt x="281" y="141"/>
                  </a:lnTo>
                  <a:lnTo>
                    <a:pt x="293" y="139"/>
                  </a:lnTo>
                  <a:lnTo>
                    <a:pt x="308" y="135"/>
                  </a:lnTo>
                  <a:lnTo>
                    <a:pt x="323" y="135"/>
                  </a:lnTo>
                  <a:lnTo>
                    <a:pt x="335" y="131"/>
                  </a:lnTo>
                  <a:lnTo>
                    <a:pt x="350" y="129"/>
                  </a:lnTo>
                  <a:lnTo>
                    <a:pt x="365" y="128"/>
                  </a:lnTo>
                  <a:lnTo>
                    <a:pt x="378" y="124"/>
                  </a:lnTo>
                  <a:lnTo>
                    <a:pt x="405" y="116"/>
                  </a:lnTo>
                  <a:lnTo>
                    <a:pt x="420" y="110"/>
                  </a:lnTo>
                  <a:lnTo>
                    <a:pt x="435" y="107"/>
                  </a:lnTo>
                  <a:lnTo>
                    <a:pt x="466" y="95"/>
                  </a:lnTo>
                  <a:lnTo>
                    <a:pt x="479" y="91"/>
                  </a:lnTo>
                  <a:lnTo>
                    <a:pt x="494" y="86"/>
                  </a:lnTo>
                  <a:lnTo>
                    <a:pt x="510" y="82"/>
                  </a:lnTo>
                  <a:lnTo>
                    <a:pt x="521" y="80"/>
                  </a:lnTo>
                  <a:lnTo>
                    <a:pt x="548" y="74"/>
                  </a:lnTo>
                  <a:lnTo>
                    <a:pt x="559" y="71"/>
                  </a:lnTo>
                  <a:lnTo>
                    <a:pt x="572" y="69"/>
                  </a:lnTo>
                  <a:lnTo>
                    <a:pt x="576" y="65"/>
                  </a:lnTo>
                  <a:lnTo>
                    <a:pt x="582" y="63"/>
                  </a:lnTo>
                  <a:lnTo>
                    <a:pt x="595" y="59"/>
                  </a:lnTo>
                  <a:lnTo>
                    <a:pt x="605" y="53"/>
                  </a:lnTo>
                  <a:lnTo>
                    <a:pt x="616" y="46"/>
                  </a:lnTo>
                  <a:lnTo>
                    <a:pt x="626" y="40"/>
                  </a:lnTo>
                  <a:lnTo>
                    <a:pt x="637" y="31"/>
                  </a:lnTo>
                  <a:lnTo>
                    <a:pt x="645" y="21"/>
                  </a:lnTo>
                  <a:lnTo>
                    <a:pt x="654" y="8"/>
                  </a:lnTo>
                  <a:lnTo>
                    <a:pt x="656" y="6"/>
                  </a:lnTo>
                  <a:lnTo>
                    <a:pt x="660" y="0"/>
                  </a:lnTo>
                  <a:lnTo>
                    <a:pt x="662" y="0"/>
                  </a:lnTo>
                  <a:lnTo>
                    <a:pt x="667" y="0"/>
                  </a:lnTo>
                  <a:lnTo>
                    <a:pt x="671" y="0"/>
                  </a:lnTo>
                  <a:lnTo>
                    <a:pt x="675" y="0"/>
                  </a:lnTo>
                  <a:lnTo>
                    <a:pt x="681" y="0"/>
                  </a:lnTo>
                  <a:lnTo>
                    <a:pt x="683" y="0"/>
                  </a:lnTo>
                  <a:lnTo>
                    <a:pt x="686" y="6"/>
                  </a:lnTo>
                  <a:lnTo>
                    <a:pt x="688" y="8"/>
                  </a:lnTo>
                  <a:lnTo>
                    <a:pt x="690" y="10"/>
                  </a:lnTo>
                  <a:lnTo>
                    <a:pt x="692" y="15"/>
                  </a:lnTo>
                  <a:lnTo>
                    <a:pt x="692" y="17"/>
                  </a:lnTo>
                  <a:lnTo>
                    <a:pt x="692" y="23"/>
                  </a:lnTo>
                  <a:lnTo>
                    <a:pt x="690" y="27"/>
                  </a:lnTo>
                  <a:lnTo>
                    <a:pt x="688" y="31"/>
                  </a:lnTo>
                  <a:lnTo>
                    <a:pt x="683" y="38"/>
                  </a:lnTo>
                  <a:lnTo>
                    <a:pt x="681" y="44"/>
                  </a:lnTo>
                  <a:lnTo>
                    <a:pt x="675" y="50"/>
                  </a:lnTo>
                  <a:lnTo>
                    <a:pt x="669" y="57"/>
                  </a:lnTo>
                  <a:lnTo>
                    <a:pt x="666" y="61"/>
                  </a:lnTo>
                  <a:lnTo>
                    <a:pt x="658" y="69"/>
                  </a:lnTo>
                  <a:lnTo>
                    <a:pt x="654" y="72"/>
                  </a:lnTo>
                  <a:lnTo>
                    <a:pt x="647" y="76"/>
                  </a:lnTo>
                  <a:lnTo>
                    <a:pt x="637" y="82"/>
                  </a:lnTo>
                  <a:lnTo>
                    <a:pt x="624" y="90"/>
                  </a:lnTo>
                  <a:lnTo>
                    <a:pt x="618" y="93"/>
                  </a:lnTo>
                  <a:lnTo>
                    <a:pt x="612" y="95"/>
                  </a:lnTo>
                  <a:lnTo>
                    <a:pt x="605" y="97"/>
                  </a:lnTo>
                  <a:lnTo>
                    <a:pt x="597" y="101"/>
                  </a:lnTo>
                  <a:lnTo>
                    <a:pt x="586" y="103"/>
                  </a:lnTo>
                  <a:lnTo>
                    <a:pt x="570" y="109"/>
                  </a:lnTo>
                  <a:lnTo>
                    <a:pt x="542" y="116"/>
                  </a:lnTo>
                  <a:lnTo>
                    <a:pt x="511" y="126"/>
                  </a:lnTo>
                  <a:lnTo>
                    <a:pt x="496" y="129"/>
                  </a:lnTo>
                  <a:lnTo>
                    <a:pt x="481" y="135"/>
                  </a:lnTo>
                  <a:lnTo>
                    <a:pt x="449" y="147"/>
                  </a:lnTo>
                  <a:lnTo>
                    <a:pt x="416" y="158"/>
                  </a:lnTo>
                  <a:lnTo>
                    <a:pt x="399" y="162"/>
                  </a:lnTo>
                  <a:lnTo>
                    <a:pt x="384" y="166"/>
                  </a:lnTo>
                  <a:lnTo>
                    <a:pt x="369" y="169"/>
                  </a:lnTo>
                  <a:lnTo>
                    <a:pt x="354" y="173"/>
                  </a:lnTo>
                  <a:lnTo>
                    <a:pt x="338" y="175"/>
                  </a:lnTo>
                  <a:lnTo>
                    <a:pt x="323" y="177"/>
                  </a:lnTo>
                  <a:lnTo>
                    <a:pt x="308" y="179"/>
                  </a:lnTo>
                  <a:lnTo>
                    <a:pt x="293" y="181"/>
                  </a:lnTo>
                  <a:lnTo>
                    <a:pt x="280" y="183"/>
                  </a:lnTo>
                  <a:lnTo>
                    <a:pt x="264" y="183"/>
                  </a:lnTo>
                  <a:lnTo>
                    <a:pt x="249" y="183"/>
                  </a:lnTo>
                  <a:lnTo>
                    <a:pt x="236" y="183"/>
                  </a:lnTo>
                  <a:lnTo>
                    <a:pt x="221" y="183"/>
                  </a:lnTo>
                  <a:lnTo>
                    <a:pt x="207" y="181"/>
                  </a:lnTo>
                  <a:lnTo>
                    <a:pt x="192" y="179"/>
                  </a:lnTo>
                  <a:lnTo>
                    <a:pt x="177" y="177"/>
                  </a:lnTo>
                  <a:lnTo>
                    <a:pt x="162" y="173"/>
                  </a:lnTo>
                  <a:lnTo>
                    <a:pt x="150" y="171"/>
                  </a:lnTo>
                  <a:lnTo>
                    <a:pt x="122" y="162"/>
                  </a:lnTo>
                  <a:lnTo>
                    <a:pt x="106" y="156"/>
                  </a:lnTo>
                  <a:lnTo>
                    <a:pt x="91" y="148"/>
                  </a:lnTo>
                  <a:lnTo>
                    <a:pt x="78" y="143"/>
                  </a:lnTo>
                  <a:lnTo>
                    <a:pt x="65" y="135"/>
                  </a:lnTo>
                  <a:lnTo>
                    <a:pt x="49" y="128"/>
                  </a:lnTo>
                  <a:lnTo>
                    <a:pt x="34" y="118"/>
                  </a:lnTo>
                  <a:lnTo>
                    <a:pt x="23" y="110"/>
                  </a:lnTo>
                  <a:lnTo>
                    <a:pt x="8" y="101"/>
                  </a:lnTo>
                  <a:lnTo>
                    <a:pt x="6" y="95"/>
                  </a:lnTo>
                  <a:lnTo>
                    <a:pt x="2" y="93"/>
                  </a:lnTo>
                  <a:lnTo>
                    <a:pt x="2" y="90"/>
                  </a:lnTo>
                  <a:lnTo>
                    <a:pt x="0" y="86"/>
                  </a:lnTo>
                  <a:lnTo>
                    <a:pt x="0" y="80"/>
                  </a:lnTo>
                  <a:lnTo>
                    <a:pt x="2" y="78"/>
                  </a:lnTo>
                  <a:lnTo>
                    <a:pt x="2" y="74"/>
                  </a:lnTo>
                  <a:lnTo>
                    <a:pt x="4" y="71"/>
                  </a:lnTo>
                  <a:lnTo>
                    <a:pt x="8" y="69"/>
                  </a:lnTo>
                  <a:lnTo>
                    <a:pt x="9" y="65"/>
                  </a:lnTo>
                  <a:lnTo>
                    <a:pt x="13" y="63"/>
                  </a:lnTo>
                  <a:lnTo>
                    <a:pt x="17" y="61"/>
                  </a:lnTo>
                  <a:lnTo>
                    <a:pt x="19" y="61"/>
                  </a:lnTo>
                  <a:lnTo>
                    <a:pt x="25" y="61"/>
                  </a:lnTo>
                  <a:lnTo>
                    <a:pt x="29" y="63"/>
                  </a:lnTo>
                  <a:lnTo>
                    <a:pt x="34" y="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11" name="Freeform 724"/>
            <p:cNvSpPr>
              <a:spLocks/>
            </p:cNvSpPr>
            <p:nvPr/>
          </p:nvSpPr>
          <p:spPr bwMode="auto">
            <a:xfrm>
              <a:off x="4261" y="1097"/>
              <a:ext cx="73" cy="97"/>
            </a:xfrm>
            <a:custGeom>
              <a:avLst/>
              <a:gdLst>
                <a:gd name="T0" fmla="*/ 0 w 466"/>
                <a:gd name="T1" fmla="*/ 0 h 614"/>
                <a:gd name="T2" fmla="*/ 0 w 466"/>
                <a:gd name="T3" fmla="*/ 0 h 614"/>
                <a:gd name="T4" fmla="*/ 0 w 466"/>
                <a:gd name="T5" fmla="*/ 0 h 614"/>
                <a:gd name="T6" fmla="*/ 0 w 466"/>
                <a:gd name="T7" fmla="*/ 0 h 614"/>
                <a:gd name="T8" fmla="*/ 0 w 466"/>
                <a:gd name="T9" fmla="*/ 0 h 614"/>
                <a:gd name="T10" fmla="*/ 0 w 466"/>
                <a:gd name="T11" fmla="*/ 0 h 614"/>
                <a:gd name="T12" fmla="*/ 0 w 466"/>
                <a:gd name="T13" fmla="*/ 0 h 614"/>
                <a:gd name="T14" fmla="*/ 0 w 466"/>
                <a:gd name="T15" fmla="*/ 0 h 614"/>
                <a:gd name="T16" fmla="*/ 0 w 466"/>
                <a:gd name="T17" fmla="*/ 0 h 614"/>
                <a:gd name="T18" fmla="*/ 0 w 466"/>
                <a:gd name="T19" fmla="*/ 0 h 614"/>
                <a:gd name="T20" fmla="*/ 0 w 466"/>
                <a:gd name="T21" fmla="*/ 0 h 614"/>
                <a:gd name="T22" fmla="*/ 0 w 466"/>
                <a:gd name="T23" fmla="*/ 0 h 614"/>
                <a:gd name="T24" fmla="*/ 0 w 466"/>
                <a:gd name="T25" fmla="*/ 0 h 614"/>
                <a:gd name="T26" fmla="*/ 0 w 466"/>
                <a:gd name="T27" fmla="*/ 0 h 614"/>
                <a:gd name="T28" fmla="*/ 0 w 466"/>
                <a:gd name="T29" fmla="*/ 0 h 614"/>
                <a:gd name="T30" fmla="*/ 0 w 466"/>
                <a:gd name="T31" fmla="*/ 0 h 614"/>
                <a:gd name="T32" fmla="*/ 0 w 466"/>
                <a:gd name="T33" fmla="*/ 0 h 614"/>
                <a:gd name="T34" fmla="*/ 0 w 466"/>
                <a:gd name="T35" fmla="*/ 0 h 614"/>
                <a:gd name="T36" fmla="*/ 0 w 466"/>
                <a:gd name="T37" fmla="*/ 0 h 614"/>
                <a:gd name="T38" fmla="*/ 0 w 466"/>
                <a:gd name="T39" fmla="*/ 0 h 614"/>
                <a:gd name="T40" fmla="*/ 0 w 466"/>
                <a:gd name="T41" fmla="*/ 0 h 614"/>
                <a:gd name="T42" fmla="*/ 0 w 466"/>
                <a:gd name="T43" fmla="*/ 0 h 614"/>
                <a:gd name="T44" fmla="*/ 0 w 466"/>
                <a:gd name="T45" fmla="*/ 0 h 614"/>
                <a:gd name="T46" fmla="*/ 0 w 466"/>
                <a:gd name="T47" fmla="*/ 0 h 614"/>
                <a:gd name="T48" fmla="*/ 0 w 466"/>
                <a:gd name="T49" fmla="*/ 0 h 614"/>
                <a:gd name="T50" fmla="*/ 0 w 466"/>
                <a:gd name="T51" fmla="*/ 0 h 614"/>
                <a:gd name="T52" fmla="*/ 0 w 466"/>
                <a:gd name="T53" fmla="*/ 0 h 614"/>
                <a:gd name="T54" fmla="*/ 0 w 466"/>
                <a:gd name="T55" fmla="*/ 0 h 614"/>
                <a:gd name="T56" fmla="*/ 0 w 466"/>
                <a:gd name="T57" fmla="*/ 0 h 614"/>
                <a:gd name="T58" fmla="*/ 0 w 466"/>
                <a:gd name="T59" fmla="*/ 0 h 614"/>
                <a:gd name="T60" fmla="*/ 0 w 466"/>
                <a:gd name="T61" fmla="*/ 0 h 614"/>
                <a:gd name="T62" fmla="*/ 0 w 466"/>
                <a:gd name="T63" fmla="*/ 0 h 614"/>
                <a:gd name="T64" fmla="*/ 0 w 466"/>
                <a:gd name="T65" fmla="*/ 0 h 614"/>
                <a:gd name="T66" fmla="*/ 0 w 466"/>
                <a:gd name="T67" fmla="*/ 0 h 614"/>
                <a:gd name="T68" fmla="*/ 0 w 466"/>
                <a:gd name="T69" fmla="*/ 0 h 614"/>
                <a:gd name="T70" fmla="*/ 0 w 466"/>
                <a:gd name="T71" fmla="*/ 0 h 614"/>
                <a:gd name="T72" fmla="*/ 0 w 466"/>
                <a:gd name="T73" fmla="*/ 0 h 614"/>
                <a:gd name="T74" fmla="*/ 0 w 466"/>
                <a:gd name="T75" fmla="*/ 0 h 614"/>
                <a:gd name="T76" fmla="*/ 0 w 466"/>
                <a:gd name="T77" fmla="*/ 0 h 614"/>
                <a:gd name="T78" fmla="*/ 0 w 466"/>
                <a:gd name="T79" fmla="*/ 0 h 614"/>
                <a:gd name="T80" fmla="*/ 0 w 466"/>
                <a:gd name="T81" fmla="*/ 0 h 614"/>
                <a:gd name="T82" fmla="*/ 0 w 466"/>
                <a:gd name="T83" fmla="*/ 0 h 614"/>
                <a:gd name="T84" fmla="*/ 0 w 466"/>
                <a:gd name="T85" fmla="*/ 0 h 614"/>
                <a:gd name="T86" fmla="*/ 0 w 466"/>
                <a:gd name="T87" fmla="*/ 0 h 614"/>
                <a:gd name="T88" fmla="*/ 0 w 466"/>
                <a:gd name="T89" fmla="*/ 0 h 614"/>
                <a:gd name="T90" fmla="*/ 0 w 466"/>
                <a:gd name="T91" fmla="*/ 0 h 614"/>
                <a:gd name="T92" fmla="*/ 0 w 466"/>
                <a:gd name="T93" fmla="*/ 0 h 614"/>
                <a:gd name="T94" fmla="*/ 0 w 466"/>
                <a:gd name="T95" fmla="*/ 0 h 614"/>
                <a:gd name="T96" fmla="*/ 0 w 466"/>
                <a:gd name="T97" fmla="*/ 0 h 614"/>
                <a:gd name="T98" fmla="*/ 0 w 466"/>
                <a:gd name="T99" fmla="*/ 0 h 614"/>
                <a:gd name="T100" fmla="*/ 0 w 466"/>
                <a:gd name="T101" fmla="*/ 0 h 614"/>
                <a:gd name="T102" fmla="*/ 0 w 466"/>
                <a:gd name="T103" fmla="*/ 0 h 614"/>
                <a:gd name="T104" fmla="*/ 0 w 466"/>
                <a:gd name="T105" fmla="*/ 0 h 614"/>
                <a:gd name="T106" fmla="*/ 0 w 466"/>
                <a:gd name="T107" fmla="*/ 0 h 614"/>
                <a:gd name="T108" fmla="*/ 0 w 466"/>
                <a:gd name="T109" fmla="*/ 0 h 614"/>
                <a:gd name="T110" fmla="*/ 0 w 466"/>
                <a:gd name="T111" fmla="*/ 0 h 614"/>
                <a:gd name="T112" fmla="*/ 0 w 466"/>
                <a:gd name="T113" fmla="*/ 0 h 614"/>
                <a:gd name="T114" fmla="*/ 0 w 466"/>
                <a:gd name="T115" fmla="*/ 0 h 61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66"/>
                <a:gd name="T175" fmla="*/ 0 h 614"/>
                <a:gd name="T176" fmla="*/ 466 w 466"/>
                <a:gd name="T177" fmla="*/ 614 h 61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66" h="614">
                  <a:moveTo>
                    <a:pt x="38" y="11"/>
                  </a:moveTo>
                  <a:lnTo>
                    <a:pt x="46" y="9"/>
                  </a:lnTo>
                  <a:lnTo>
                    <a:pt x="56" y="5"/>
                  </a:lnTo>
                  <a:lnTo>
                    <a:pt x="65" y="1"/>
                  </a:lnTo>
                  <a:lnTo>
                    <a:pt x="73" y="0"/>
                  </a:lnTo>
                  <a:lnTo>
                    <a:pt x="82" y="0"/>
                  </a:lnTo>
                  <a:lnTo>
                    <a:pt x="92" y="0"/>
                  </a:lnTo>
                  <a:lnTo>
                    <a:pt x="107" y="0"/>
                  </a:lnTo>
                  <a:lnTo>
                    <a:pt x="114" y="0"/>
                  </a:lnTo>
                  <a:lnTo>
                    <a:pt x="122" y="1"/>
                  </a:lnTo>
                  <a:lnTo>
                    <a:pt x="132" y="5"/>
                  </a:lnTo>
                  <a:lnTo>
                    <a:pt x="137" y="9"/>
                  </a:lnTo>
                  <a:lnTo>
                    <a:pt x="147" y="11"/>
                  </a:lnTo>
                  <a:lnTo>
                    <a:pt x="154" y="15"/>
                  </a:lnTo>
                  <a:lnTo>
                    <a:pt x="170" y="24"/>
                  </a:lnTo>
                  <a:lnTo>
                    <a:pt x="185" y="36"/>
                  </a:lnTo>
                  <a:lnTo>
                    <a:pt x="191" y="39"/>
                  </a:lnTo>
                  <a:lnTo>
                    <a:pt x="200" y="45"/>
                  </a:lnTo>
                  <a:lnTo>
                    <a:pt x="211" y="58"/>
                  </a:lnTo>
                  <a:lnTo>
                    <a:pt x="227" y="72"/>
                  </a:lnTo>
                  <a:lnTo>
                    <a:pt x="257" y="96"/>
                  </a:lnTo>
                  <a:lnTo>
                    <a:pt x="286" y="125"/>
                  </a:lnTo>
                  <a:lnTo>
                    <a:pt x="295" y="134"/>
                  </a:lnTo>
                  <a:lnTo>
                    <a:pt x="305" y="146"/>
                  </a:lnTo>
                  <a:lnTo>
                    <a:pt x="312" y="157"/>
                  </a:lnTo>
                  <a:lnTo>
                    <a:pt x="320" y="165"/>
                  </a:lnTo>
                  <a:lnTo>
                    <a:pt x="327" y="176"/>
                  </a:lnTo>
                  <a:lnTo>
                    <a:pt x="335" y="188"/>
                  </a:lnTo>
                  <a:lnTo>
                    <a:pt x="341" y="197"/>
                  </a:lnTo>
                  <a:lnTo>
                    <a:pt x="345" y="209"/>
                  </a:lnTo>
                  <a:lnTo>
                    <a:pt x="356" y="230"/>
                  </a:lnTo>
                  <a:lnTo>
                    <a:pt x="365" y="250"/>
                  </a:lnTo>
                  <a:lnTo>
                    <a:pt x="379" y="275"/>
                  </a:lnTo>
                  <a:lnTo>
                    <a:pt x="392" y="302"/>
                  </a:lnTo>
                  <a:lnTo>
                    <a:pt x="424" y="359"/>
                  </a:lnTo>
                  <a:lnTo>
                    <a:pt x="432" y="372"/>
                  </a:lnTo>
                  <a:lnTo>
                    <a:pt x="440" y="387"/>
                  </a:lnTo>
                  <a:lnTo>
                    <a:pt x="445" y="399"/>
                  </a:lnTo>
                  <a:lnTo>
                    <a:pt x="451" y="412"/>
                  </a:lnTo>
                  <a:lnTo>
                    <a:pt x="453" y="425"/>
                  </a:lnTo>
                  <a:lnTo>
                    <a:pt x="459" y="441"/>
                  </a:lnTo>
                  <a:lnTo>
                    <a:pt x="462" y="452"/>
                  </a:lnTo>
                  <a:lnTo>
                    <a:pt x="462" y="461"/>
                  </a:lnTo>
                  <a:lnTo>
                    <a:pt x="466" y="467"/>
                  </a:lnTo>
                  <a:lnTo>
                    <a:pt x="466" y="477"/>
                  </a:lnTo>
                  <a:lnTo>
                    <a:pt x="466" y="482"/>
                  </a:lnTo>
                  <a:lnTo>
                    <a:pt x="466" y="498"/>
                  </a:lnTo>
                  <a:lnTo>
                    <a:pt x="462" y="515"/>
                  </a:lnTo>
                  <a:lnTo>
                    <a:pt x="461" y="522"/>
                  </a:lnTo>
                  <a:lnTo>
                    <a:pt x="461" y="532"/>
                  </a:lnTo>
                  <a:lnTo>
                    <a:pt x="459" y="537"/>
                  </a:lnTo>
                  <a:lnTo>
                    <a:pt x="457" y="545"/>
                  </a:lnTo>
                  <a:lnTo>
                    <a:pt x="453" y="549"/>
                  </a:lnTo>
                  <a:lnTo>
                    <a:pt x="451" y="555"/>
                  </a:lnTo>
                  <a:lnTo>
                    <a:pt x="447" y="560"/>
                  </a:lnTo>
                  <a:lnTo>
                    <a:pt x="445" y="566"/>
                  </a:lnTo>
                  <a:lnTo>
                    <a:pt x="436" y="576"/>
                  </a:lnTo>
                  <a:lnTo>
                    <a:pt x="432" y="579"/>
                  </a:lnTo>
                  <a:lnTo>
                    <a:pt x="428" y="583"/>
                  </a:lnTo>
                  <a:lnTo>
                    <a:pt x="424" y="587"/>
                  </a:lnTo>
                  <a:lnTo>
                    <a:pt x="421" y="591"/>
                  </a:lnTo>
                  <a:lnTo>
                    <a:pt x="409" y="596"/>
                  </a:lnTo>
                  <a:lnTo>
                    <a:pt x="396" y="602"/>
                  </a:lnTo>
                  <a:lnTo>
                    <a:pt x="386" y="606"/>
                  </a:lnTo>
                  <a:lnTo>
                    <a:pt x="379" y="608"/>
                  </a:lnTo>
                  <a:lnTo>
                    <a:pt x="373" y="608"/>
                  </a:lnTo>
                  <a:lnTo>
                    <a:pt x="360" y="612"/>
                  </a:lnTo>
                  <a:lnTo>
                    <a:pt x="354" y="614"/>
                  </a:lnTo>
                  <a:lnTo>
                    <a:pt x="346" y="614"/>
                  </a:lnTo>
                  <a:lnTo>
                    <a:pt x="335" y="614"/>
                  </a:lnTo>
                  <a:lnTo>
                    <a:pt x="320" y="614"/>
                  </a:lnTo>
                  <a:lnTo>
                    <a:pt x="307" y="612"/>
                  </a:lnTo>
                  <a:lnTo>
                    <a:pt x="293" y="606"/>
                  </a:lnTo>
                  <a:lnTo>
                    <a:pt x="280" y="602"/>
                  </a:lnTo>
                  <a:lnTo>
                    <a:pt x="274" y="600"/>
                  </a:lnTo>
                  <a:lnTo>
                    <a:pt x="268" y="598"/>
                  </a:lnTo>
                  <a:lnTo>
                    <a:pt x="257" y="595"/>
                  </a:lnTo>
                  <a:lnTo>
                    <a:pt x="248" y="587"/>
                  </a:lnTo>
                  <a:lnTo>
                    <a:pt x="236" y="581"/>
                  </a:lnTo>
                  <a:lnTo>
                    <a:pt x="227" y="574"/>
                  </a:lnTo>
                  <a:lnTo>
                    <a:pt x="219" y="566"/>
                  </a:lnTo>
                  <a:lnTo>
                    <a:pt x="210" y="558"/>
                  </a:lnTo>
                  <a:lnTo>
                    <a:pt x="202" y="549"/>
                  </a:lnTo>
                  <a:lnTo>
                    <a:pt x="192" y="537"/>
                  </a:lnTo>
                  <a:lnTo>
                    <a:pt x="187" y="530"/>
                  </a:lnTo>
                  <a:lnTo>
                    <a:pt x="179" y="520"/>
                  </a:lnTo>
                  <a:lnTo>
                    <a:pt x="164" y="496"/>
                  </a:lnTo>
                  <a:lnTo>
                    <a:pt x="151" y="473"/>
                  </a:lnTo>
                  <a:lnTo>
                    <a:pt x="122" y="427"/>
                  </a:lnTo>
                  <a:lnTo>
                    <a:pt x="94" y="384"/>
                  </a:lnTo>
                  <a:lnTo>
                    <a:pt x="69" y="345"/>
                  </a:lnTo>
                  <a:lnTo>
                    <a:pt x="56" y="326"/>
                  </a:lnTo>
                  <a:lnTo>
                    <a:pt x="46" y="307"/>
                  </a:lnTo>
                  <a:lnTo>
                    <a:pt x="40" y="296"/>
                  </a:lnTo>
                  <a:lnTo>
                    <a:pt x="35" y="287"/>
                  </a:lnTo>
                  <a:lnTo>
                    <a:pt x="27" y="266"/>
                  </a:lnTo>
                  <a:lnTo>
                    <a:pt x="21" y="256"/>
                  </a:lnTo>
                  <a:lnTo>
                    <a:pt x="19" y="245"/>
                  </a:lnTo>
                  <a:lnTo>
                    <a:pt x="12" y="224"/>
                  </a:lnTo>
                  <a:lnTo>
                    <a:pt x="8" y="212"/>
                  </a:lnTo>
                  <a:lnTo>
                    <a:pt x="6" y="201"/>
                  </a:lnTo>
                  <a:lnTo>
                    <a:pt x="4" y="188"/>
                  </a:lnTo>
                  <a:lnTo>
                    <a:pt x="2" y="176"/>
                  </a:lnTo>
                  <a:lnTo>
                    <a:pt x="0" y="163"/>
                  </a:lnTo>
                  <a:lnTo>
                    <a:pt x="0" y="150"/>
                  </a:lnTo>
                  <a:lnTo>
                    <a:pt x="0" y="138"/>
                  </a:lnTo>
                  <a:lnTo>
                    <a:pt x="0" y="125"/>
                  </a:lnTo>
                  <a:lnTo>
                    <a:pt x="0" y="121"/>
                  </a:lnTo>
                  <a:lnTo>
                    <a:pt x="0" y="115"/>
                  </a:lnTo>
                  <a:lnTo>
                    <a:pt x="2" y="112"/>
                  </a:lnTo>
                  <a:lnTo>
                    <a:pt x="6" y="108"/>
                  </a:lnTo>
                  <a:lnTo>
                    <a:pt x="8" y="106"/>
                  </a:lnTo>
                  <a:lnTo>
                    <a:pt x="14" y="106"/>
                  </a:lnTo>
                  <a:lnTo>
                    <a:pt x="17" y="102"/>
                  </a:lnTo>
                  <a:lnTo>
                    <a:pt x="19" y="102"/>
                  </a:lnTo>
                  <a:lnTo>
                    <a:pt x="23" y="102"/>
                  </a:lnTo>
                  <a:lnTo>
                    <a:pt x="29" y="106"/>
                  </a:lnTo>
                  <a:lnTo>
                    <a:pt x="33" y="106"/>
                  </a:lnTo>
                  <a:lnTo>
                    <a:pt x="35" y="108"/>
                  </a:lnTo>
                  <a:lnTo>
                    <a:pt x="36" y="112"/>
                  </a:lnTo>
                  <a:lnTo>
                    <a:pt x="38" y="115"/>
                  </a:lnTo>
                  <a:lnTo>
                    <a:pt x="40" y="121"/>
                  </a:lnTo>
                  <a:lnTo>
                    <a:pt x="40" y="125"/>
                  </a:lnTo>
                  <a:lnTo>
                    <a:pt x="40" y="138"/>
                  </a:lnTo>
                  <a:lnTo>
                    <a:pt x="44" y="150"/>
                  </a:lnTo>
                  <a:lnTo>
                    <a:pt x="44" y="161"/>
                  </a:lnTo>
                  <a:lnTo>
                    <a:pt x="46" y="174"/>
                  </a:lnTo>
                  <a:lnTo>
                    <a:pt x="50" y="195"/>
                  </a:lnTo>
                  <a:lnTo>
                    <a:pt x="54" y="216"/>
                  </a:lnTo>
                  <a:lnTo>
                    <a:pt x="56" y="228"/>
                  </a:lnTo>
                  <a:lnTo>
                    <a:pt x="61" y="239"/>
                  </a:lnTo>
                  <a:lnTo>
                    <a:pt x="65" y="247"/>
                  </a:lnTo>
                  <a:lnTo>
                    <a:pt x="69" y="258"/>
                  </a:lnTo>
                  <a:lnTo>
                    <a:pt x="76" y="277"/>
                  </a:lnTo>
                  <a:lnTo>
                    <a:pt x="86" y="294"/>
                  </a:lnTo>
                  <a:lnTo>
                    <a:pt x="97" y="313"/>
                  </a:lnTo>
                  <a:lnTo>
                    <a:pt x="107" y="330"/>
                  </a:lnTo>
                  <a:lnTo>
                    <a:pt x="120" y="349"/>
                  </a:lnTo>
                  <a:lnTo>
                    <a:pt x="133" y="368"/>
                  </a:lnTo>
                  <a:lnTo>
                    <a:pt x="158" y="406"/>
                  </a:lnTo>
                  <a:lnTo>
                    <a:pt x="171" y="429"/>
                  </a:lnTo>
                  <a:lnTo>
                    <a:pt x="187" y="450"/>
                  </a:lnTo>
                  <a:lnTo>
                    <a:pt x="210" y="490"/>
                  </a:lnTo>
                  <a:lnTo>
                    <a:pt x="223" y="507"/>
                  </a:lnTo>
                  <a:lnTo>
                    <a:pt x="230" y="515"/>
                  </a:lnTo>
                  <a:lnTo>
                    <a:pt x="236" y="522"/>
                  </a:lnTo>
                  <a:lnTo>
                    <a:pt x="242" y="530"/>
                  </a:lnTo>
                  <a:lnTo>
                    <a:pt x="249" y="537"/>
                  </a:lnTo>
                  <a:lnTo>
                    <a:pt x="257" y="543"/>
                  </a:lnTo>
                  <a:lnTo>
                    <a:pt x="263" y="547"/>
                  </a:lnTo>
                  <a:lnTo>
                    <a:pt x="265" y="549"/>
                  </a:lnTo>
                  <a:lnTo>
                    <a:pt x="274" y="555"/>
                  </a:lnTo>
                  <a:lnTo>
                    <a:pt x="282" y="560"/>
                  </a:lnTo>
                  <a:lnTo>
                    <a:pt x="293" y="564"/>
                  </a:lnTo>
                  <a:lnTo>
                    <a:pt x="305" y="566"/>
                  </a:lnTo>
                  <a:lnTo>
                    <a:pt x="312" y="568"/>
                  </a:lnTo>
                  <a:lnTo>
                    <a:pt x="324" y="570"/>
                  </a:lnTo>
                  <a:lnTo>
                    <a:pt x="333" y="570"/>
                  </a:lnTo>
                  <a:lnTo>
                    <a:pt x="341" y="574"/>
                  </a:lnTo>
                  <a:lnTo>
                    <a:pt x="350" y="570"/>
                  </a:lnTo>
                  <a:lnTo>
                    <a:pt x="358" y="570"/>
                  </a:lnTo>
                  <a:lnTo>
                    <a:pt x="362" y="570"/>
                  </a:lnTo>
                  <a:lnTo>
                    <a:pt x="365" y="568"/>
                  </a:lnTo>
                  <a:lnTo>
                    <a:pt x="375" y="566"/>
                  </a:lnTo>
                  <a:lnTo>
                    <a:pt x="383" y="564"/>
                  </a:lnTo>
                  <a:lnTo>
                    <a:pt x="390" y="560"/>
                  </a:lnTo>
                  <a:lnTo>
                    <a:pt x="396" y="555"/>
                  </a:lnTo>
                  <a:lnTo>
                    <a:pt x="403" y="551"/>
                  </a:lnTo>
                  <a:lnTo>
                    <a:pt x="409" y="545"/>
                  </a:lnTo>
                  <a:lnTo>
                    <a:pt x="413" y="537"/>
                  </a:lnTo>
                  <a:lnTo>
                    <a:pt x="415" y="532"/>
                  </a:lnTo>
                  <a:lnTo>
                    <a:pt x="419" y="522"/>
                  </a:lnTo>
                  <a:lnTo>
                    <a:pt x="423" y="507"/>
                  </a:lnTo>
                  <a:lnTo>
                    <a:pt x="423" y="494"/>
                  </a:lnTo>
                  <a:lnTo>
                    <a:pt x="423" y="480"/>
                  </a:lnTo>
                  <a:lnTo>
                    <a:pt x="423" y="467"/>
                  </a:lnTo>
                  <a:lnTo>
                    <a:pt x="421" y="461"/>
                  </a:lnTo>
                  <a:lnTo>
                    <a:pt x="421" y="454"/>
                  </a:lnTo>
                  <a:lnTo>
                    <a:pt x="415" y="442"/>
                  </a:lnTo>
                  <a:lnTo>
                    <a:pt x="413" y="431"/>
                  </a:lnTo>
                  <a:lnTo>
                    <a:pt x="409" y="420"/>
                  </a:lnTo>
                  <a:lnTo>
                    <a:pt x="403" y="406"/>
                  </a:lnTo>
                  <a:lnTo>
                    <a:pt x="396" y="395"/>
                  </a:lnTo>
                  <a:lnTo>
                    <a:pt x="383" y="372"/>
                  </a:lnTo>
                  <a:lnTo>
                    <a:pt x="371" y="347"/>
                  </a:lnTo>
                  <a:lnTo>
                    <a:pt x="356" y="319"/>
                  </a:lnTo>
                  <a:lnTo>
                    <a:pt x="343" y="296"/>
                  </a:lnTo>
                  <a:lnTo>
                    <a:pt x="333" y="275"/>
                  </a:lnTo>
                  <a:lnTo>
                    <a:pt x="312" y="233"/>
                  </a:lnTo>
                  <a:lnTo>
                    <a:pt x="303" y="212"/>
                  </a:lnTo>
                  <a:lnTo>
                    <a:pt x="295" y="203"/>
                  </a:lnTo>
                  <a:lnTo>
                    <a:pt x="289" y="193"/>
                  </a:lnTo>
                  <a:lnTo>
                    <a:pt x="280" y="186"/>
                  </a:lnTo>
                  <a:lnTo>
                    <a:pt x="274" y="174"/>
                  </a:lnTo>
                  <a:lnTo>
                    <a:pt x="265" y="165"/>
                  </a:lnTo>
                  <a:lnTo>
                    <a:pt x="255" y="155"/>
                  </a:lnTo>
                  <a:lnTo>
                    <a:pt x="232" y="131"/>
                  </a:lnTo>
                  <a:lnTo>
                    <a:pt x="208" y="108"/>
                  </a:lnTo>
                  <a:lnTo>
                    <a:pt x="196" y="96"/>
                  </a:lnTo>
                  <a:lnTo>
                    <a:pt x="187" y="87"/>
                  </a:lnTo>
                  <a:lnTo>
                    <a:pt x="173" y="76"/>
                  </a:lnTo>
                  <a:lnTo>
                    <a:pt x="162" y="64"/>
                  </a:lnTo>
                  <a:lnTo>
                    <a:pt x="151" y="58"/>
                  </a:lnTo>
                  <a:lnTo>
                    <a:pt x="137" y="51"/>
                  </a:lnTo>
                  <a:lnTo>
                    <a:pt x="132" y="47"/>
                  </a:lnTo>
                  <a:lnTo>
                    <a:pt x="124" y="45"/>
                  </a:lnTo>
                  <a:lnTo>
                    <a:pt x="118" y="43"/>
                  </a:lnTo>
                  <a:lnTo>
                    <a:pt x="113" y="41"/>
                  </a:lnTo>
                  <a:lnTo>
                    <a:pt x="99" y="41"/>
                  </a:lnTo>
                  <a:lnTo>
                    <a:pt x="92" y="41"/>
                  </a:lnTo>
                  <a:lnTo>
                    <a:pt x="86" y="41"/>
                  </a:lnTo>
                  <a:lnTo>
                    <a:pt x="78" y="41"/>
                  </a:lnTo>
                  <a:lnTo>
                    <a:pt x="71" y="43"/>
                  </a:lnTo>
                  <a:lnTo>
                    <a:pt x="65" y="47"/>
                  </a:lnTo>
                  <a:lnTo>
                    <a:pt x="59" y="51"/>
                  </a:lnTo>
                  <a:lnTo>
                    <a:pt x="54" y="53"/>
                  </a:lnTo>
                  <a:lnTo>
                    <a:pt x="46" y="53"/>
                  </a:lnTo>
                  <a:lnTo>
                    <a:pt x="40" y="53"/>
                  </a:lnTo>
                  <a:lnTo>
                    <a:pt x="36" y="51"/>
                  </a:lnTo>
                  <a:lnTo>
                    <a:pt x="35" y="47"/>
                  </a:lnTo>
                  <a:lnTo>
                    <a:pt x="31" y="43"/>
                  </a:lnTo>
                  <a:lnTo>
                    <a:pt x="31" y="41"/>
                  </a:lnTo>
                  <a:lnTo>
                    <a:pt x="29" y="38"/>
                  </a:lnTo>
                  <a:lnTo>
                    <a:pt x="27" y="32"/>
                  </a:lnTo>
                  <a:lnTo>
                    <a:pt x="27" y="28"/>
                  </a:lnTo>
                  <a:lnTo>
                    <a:pt x="29" y="26"/>
                  </a:lnTo>
                  <a:lnTo>
                    <a:pt x="29" y="22"/>
                  </a:lnTo>
                  <a:lnTo>
                    <a:pt x="31" y="20"/>
                  </a:lnTo>
                  <a:lnTo>
                    <a:pt x="31" y="17"/>
                  </a:lnTo>
                  <a:lnTo>
                    <a:pt x="35" y="15"/>
                  </a:lnTo>
                  <a:lnTo>
                    <a:pt x="38"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12" name="Freeform 725"/>
            <p:cNvSpPr>
              <a:spLocks/>
            </p:cNvSpPr>
            <p:nvPr/>
          </p:nvSpPr>
          <p:spPr bwMode="auto">
            <a:xfrm>
              <a:off x="4260" y="1102"/>
              <a:ext cx="8" cy="19"/>
            </a:xfrm>
            <a:custGeom>
              <a:avLst/>
              <a:gdLst>
                <a:gd name="T0" fmla="*/ 0 w 52"/>
                <a:gd name="T1" fmla="*/ 0 h 122"/>
                <a:gd name="T2" fmla="*/ 0 w 52"/>
                <a:gd name="T3" fmla="*/ 0 h 122"/>
                <a:gd name="T4" fmla="*/ 0 w 52"/>
                <a:gd name="T5" fmla="*/ 0 h 122"/>
                <a:gd name="T6" fmla="*/ 0 w 52"/>
                <a:gd name="T7" fmla="*/ 0 h 122"/>
                <a:gd name="T8" fmla="*/ 0 w 52"/>
                <a:gd name="T9" fmla="*/ 0 h 122"/>
                <a:gd name="T10" fmla="*/ 0 w 52"/>
                <a:gd name="T11" fmla="*/ 0 h 122"/>
                <a:gd name="T12" fmla="*/ 0 w 52"/>
                <a:gd name="T13" fmla="*/ 0 h 122"/>
                <a:gd name="T14" fmla="*/ 0 w 52"/>
                <a:gd name="T15" fmla="*/ 0 h 122"/>
                <a:gd name="T16" fmla="*/ 0 w 52"/>
                <a:gd name="T17" fmla="*/ 0 h 122"/>
                <a:gd name="T18" fmla="*/ 0 w 52"/>
                <a:gd name="T19" fmla="*/ 0 h 122"/>
                <a:gd name="T20" fmla="*/ 0 w 52"/>
                <a:gd name="T21" fmla="*/ 0 h 122"/>
                <a:gd name="T22" fmla="*/ 0 w 52"/>
                <a:gd name="T23" fmla="*/ 0 h 122"/>
                <a:gd name="T24" fmla="*/ 0 w 52"/>
                <a:gd name="T25" fmla="*/ 0 h 122"/>
                <a:gd name="T26" fmla="*/ 0 w 52"/>
                <a:gd name="T27" fmla="*/ 0 h 122"/>
                <a:gd name="T28" fmla="*/ 0 w 52"/>
                <a:gd name="T29" fmla="*/ 0 h 122"/>
                <a:gd name="T30" fmla="*/ 0 w 52"/>
                <a:gd name="T31" fmla="*/ 0 h 122"/>
                <a:gd name="T32" fmla="*/ 0 w 52"/>
                <a:gd name="T33" fmla="*/ 0 h 122"/>
                <a:gd name="T34" fmla="*/ 0 w 52"/>
                <a:gd name="T35" fmla="*/ 0 h 122"/>
                <a:gd name="T36" fmla="*/ 0 w 52"/>
                <a:gd name="T37" fmla="*/ 0 h 122"/>
                <a:gd name="T38" fmla="*/ 0 w 52"/>
                <a:gd name="T39" fmla="*/ 0 h 122"/>
                <a:gd name="T40" fmla="*/ 0 w 52"/>
                <a:gd name="T41" fmla="*/ 0 h 122"/>
                <a:gd name="T42" fmla="*/ 0 w 52"/>
                <a:gd name="T43" fmla="*/ 0 h 122"/>
                <a:gd name="T44" fmla="*/ 0 w 52"/>
                <a:gd name="T45" fmla="*/ 0 h 122"/>
                <a:gd name="T46" fmla="*/ 0 w 52"/>
                <a:gd name="T47" fmla="*/ 0 h 122"/>
                <a:gd name="T48" fmla="*/ 0 w 52"/>
                <a:gd name="T49" fmla="*/ 0 h 122"/>
                <a:gd name="T50" fmla="*/ 0 w 52"/>
                <a:gd name="T51" fmla="*/ 0 h 122"/>
                <a:gd name="T52" fmla="*/ 0 w 52"/>
                <a:gd name="T53" fmla="*/ 0 h 122"/>
                <a:gd name="T54" fmla="*/ 0 w 52"/>
                <a:gd name="T55" fmla="*/ 0 h 122"/>
                <a:gd name="T56" fmla="*/ 0 w 52"/>
                <a:gd name="T57" fmla="*/ 0 h 122"/>
                <a:gd name="T58" fmla="*/ 0 w 52"/>
                <a:gd name="T59" fmla="*/ 0 h 122"/>
                <a:gd name="T60" fmla="*/ 0 w 52"/>
                <a:gd name="T61" fmla="*/ 0 h 122"/>
                <a:gd name="T62" fmla="*/ 0 w 52"/>
                <a:gd name="T63" fmla="*/ 0 h 122"/>
                <a:gd name="T64" fmla="*/ 0 w 52"/>
                <a:gd name="T65" fmla="*/ 0 h 122"/>
                <a:gd name="T66" fmla="*/ 0 w 52"/>
                <a:gd name="T67" fmla="*/ 0 h 122"/>
                <a:gd name="T68" fmla="*/ 0 w 52"/>
                <a:gd name="T69" fmla="*/ 0 h 122"/>
                <a:gd name="T70" fmla="*/ 0 w 52"/>
                <a:gd name="T71" fmla="*/ 0 h 122"/>
                <a:gd name="T72" fmla="*/ 0 w 52"/>
                <a:gd name="T73" fmla="*/ 0 h 122"/>
                <a:gd name="T74" fmla="*/ 0 w 52"/>
                <a:gd name="T75" fmla="*/ 0 h 122"/>
                <a:gd name="T76" fmla="*/ 0 w 52"/>
                <a:gd name="T77" fmla="*/ 0 h 122"/>
                <a:gd name="T78" fmla="*/ 0 w 52"/>
                <a:gd name="T79" fmla="*/ 0 h 122"/>
                <a:gd name="T80" fmla="*/ 0 w 52"/>
                <a:gd name="T81" fmla="*/ 0 h 122"/>
                <a:gd name="T82" fmla="*/ 0 w 52"/>
                <a:gd name="T83" fmla="*/ 0 h 122"/>
                <a:gd name="T84" fmla="*/ 0 w 52"/>
                <a:gd name="T85" fmla="*/ 0 h 122"/>
                <a:gd name="T86" fmla="*/ 0 w 52"/>
                <a:gd name="T87" fmla="*/ 0 h 122"/>
                <a:gd name="T88" fmla="*/ 0 w 52"/>
                <a:gd name="T89" fmla="*/ 0 h 122"/>
                <a:gd name="T90" fmla="*/ 0 w 52"/>
                <a:gd name="T91" fmla="*/ 0 h 122"/>
                <a:gd name="T92" fmla="*/ 0 w 52"/>
                <a:gd name="T93" fmla="*/ 0 h 122"/>
                <a:gd name="T94" fmla="*/ 0 w 52"/>
                <a:gd name="T95" fmla="*/ 0 h 122"/>
                <a:gd name="T96" fmla="*/ 0 w 52"/>
                <a:gd name="T97" fmla="*/ 0 h 122"/>
                <a:gd name="T98" fmla="*/ 0 w 52"/>
                <a:gd name="T99" fmla="*/ 0 h 122"/>
                <a:gd name="T100" fmla="*/ 0 w 52"/>
                <a:gd name="T101" fmla="*/ 0 h 122"/>
                <a:gd name="T102" fmla="*/ 0 w 52"/>
                <a:gd name="T103" fmla="*/ 0 h 122"/>
                <a:gd name="T104" fmla="*/ 0 w 52"/>
                <a:gd name="T105" fmla="*/ 0 h 122"/>
                <a:gd name="T106" fmla="*/ 0 w 52"/>
                <a:gd name="T107" fmla="*/ 0 h 122"/>
                <a:gd name="T108" fmla="*/ 0 w 52"/>
                <a:gd name="T109" fmla="*/ 0 h 122"/>
                <a:gd name="T110" fmla="*/ 0 w 52"/>
                <a:gd name="T111" fmla="*/ 0 h 12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2"/>
                <a:gd name="T169" fmla="*/ 0 h 122"/>
                <a:gd name="T170" fmla="*/ 52 w 52"/>
                <a:gd name="T171" fmla="*/ 122 h 12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2" h="122">
                  <a:moveTo>
                    <a:pt x="10" y="105"/>
                  </a:moveTo>
                  <a:lnTo>
                    <a:pt x="4" y="82"/>
                  </a:lnTo>
                  <a:lnTo>
                    <a:pt x="2" y="68"/>
                  </a:lnTo>
                  <a:lnTo>
                    <a:pt x="2" y="63"/>
                  </a:lnTo>
                  <a:lnTo>
                    <a:pt x="2" y="59"/>
                  </a:lnTo>
                  <a:lnTo>
                    <a:pt x="0" y="51"/>
                  </a:lnTo>
                  <a:lnTo>
                    <a:pt x="2" y="46"/>
                  </a:lnTo>
                  <a:lnTo>
                    <a:pt x="2" y="42"/>
                  </a:lnTo>
                  <a:lnTo>
                    <a:pt x="2" y="34"/>
                  </a:lnTo>
                  <a:lnTo>
                    <a:pt x="4" y="29"/>
                  </a:lnTo>
                  <a:lnTo>
                    <a:pt x="6" y="25"/>
                  </a:lnTo>
                  <a:lnTo>
                    <a:pt x="8" y="17"/>
                  </a:lnTo>
                  <a:lnTo>
                    <a:pt x="14" y="11"/>
                  </a:lnTo>
                  <a:lnTo>
                    <a:pt x="16" y="10"/>
                  </a:lnTo>
                  <a:lnTo>
                    <a:pt x="16" y="8"/>
                  </a:lnTo>
                  <a:lnTo>
                    <a:pt x="19" y="4"/>
                  </a:lnTo>
                  <a:lnTo>
                    <a:pt x="23" y="2"/>
                  </a:lnTo>
                  <a:lnTo>
                    <a:pt x="25" y="2"/>
                  </a:lnTo>
                  <a:lnTo>
                    <a:pt x="31" y="0"/>
                  </a:lnTo>
                  <a:lnTo>
                    <a:pt x="35" y="2"/>
                  </a:lnTo>
                  <a:lnTo>
                    <a:pt x="38" y="2"/>
                  </a:lnTo>
                  <a:lnTo>
                    <a:pt x="40" y="4"/>
                  </a:lnTo>
                  <a:lnTo>
                    <a:pt x="46" y="8"/>
                  </a:lnTo>
                  <a:lnTo>
                    <a:pt x="48" y="10"/>
                  </a:lnTo>
                  <a:lnTo>
                    <a:pt x="48" y="13"/>
                  </a:lnTo>
                  <a:lnTo>
                    <a:pt x="52" y="17"/>
                  </a:lnTo>
                  <a:lnTo>
                    <a:pt x="52" y="19"/>
                  </a:lnTo>
                  <a:lnTo>
                    <a:pt x="52" y="25"/>
                  </a:lnTo>
                  <a:lnTo>
                    <a:pt x="52" y="29"/>
                  </a:lnTo>
                  <a:lnTo>
                    <a:pt x="48" y="34"/>
                  </a:lnTo>
                  <a:lnTo>
                    <a:pt x="48" y="36"/>
                  </a:lnTo>
                  <a:lnTo>
                    <a:pt x="46" y="42"/>
                  </a:lnTo>
                  <a:lnTo>
                    <a:pt x="42" y="46"/>
                  </a:lnTo>
                  <a:lnTo>
                    <a:pt x="42" y="49"/>
                  </a:lnTo>
                  <a:lnTo>
                    <a:pt x="42" y="57"/>
                  </a:lnTo>
                  <a:lnTo>
                    <a:pt x="42" y="65"/>
                  </a:lnTo>
                  <a:lnTo>
                    <a:pt x="46" y="72"/>
                  </a:lnTo>
                  <a:lnTo>
                    <a:pt x="48" y="80"/>
                  </a:lnTo>
                  <a:lnTo>
                    <a:pt x="52" y="97"/>
                  </a:lnTo>
                  <a:lnTo>
                    <a:pt x="52" y="101"/>
                  </a:lnTo>
                  <a:lnTo>
                    <a:pt x="52" y="105"/>
                  </a:lnTo>
                  <a:lnTo>
                    <a:pt x="48" y="110"/>
                  </a:lnTo>
                  <a:lnTo>
                    <a:pt x="48" y="114"/>
                  </a:lnTo>
                  <a:lnTo>
                    <a:pt x="46" y="116"/>
                  </a:lnTo>
                  <a:lnTo>
                    <a:pt x="42" y="118"/>
                  </a:lnTo>
                  <a:lnTo>
                    <a:pt x="38" y="120"/>
                  </a:lnTo>
                  <a:lnTo>
                    <a:pt x="37" y="122"/>
                  </a:lnTo>
                  <a:lnTo>
                    <a:pt x="33" y="122"/>
                  </a:lnTo>
                  <a:lnTo>
                    <a:pt x="29" y="122"/>
                  </a:lnTo>
                  <a:lnTo>
                    <a:pt x="23" y="122"/>
                  </a:lnTo>
                  <a:lnTo>
                    <a:pt x="19" y="120"/>
                  </a:lnTo>
                  <a:lnTo>
                    <a:pt x="18" y="118"/>
                  </a:lnTo>
                  <a:lnTo>
                    <a:pt x="16" y="114"/>
                  </a:lnTo>
                  <a:lnTo>
                    <a:pt x="10" y="112"/>
                  </a:lnTo>
                  <a:lnTo>
                    <a:pt x="10" y="1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13" name="Freeform 726"/>
            <p:cNvSpPr>
              <a:spLocks/>
            </p:cNvSpPr>
            <p:nvPr/>
          </p:nvSpPr>
          <p:spPr bwMode="auto">
            <a:xfrm>
              <a:off x="4277" y="1112"/>
              <a:ext cx="10" cy="7"/>
            </a:xfrm>
            <a:custGeom>
              <a:avLst/>
              <a:gdLst>
                <a:gd name="T0" fmla="*/ 0 w 63"/>
                <a:gd name="T1" fmla="*/ 0 h 47"/>
                <a:gd name="T2" fmla="*/ 0 w 63"/>
                <a:gd name="T3" fmla="*/ 0 h 47"/>
                <a:gd name="T4" fmla="*/ 0 w 63"/>
                <a:gd name="T5" fmla="*/ 0 h 47"/>
                <a:gd name="T6" fmla="*/ 0 w 63"/>
                <a:gd name="T7" fmla="*/ 0 h 47"/>
                <a:gd name="T8" fmla="*/ 0 w 63"/>
                <a:gd name="T9" fmla="*/ 0 h 47"/>
                <a:gd name="T10" fmla="*/ 0 w 63"/>
                <a:gd name="T11" fmla="*/ 0 h 47"/>
                <a:gd name="T12" fmla="*/ 0 w 63"/>
                <a:gd name="T13" fmla="*/ 0 h 47"/>
                <a:gd name="T14" fmla="*/ 0 w 63"/>
                <a:gd name="T15" fmla="*/ 0 h 47"/>
                <a:gd name="T16" fmla="*/ 0 w 63"/>
                <a:gd name="T17" fmla="*/ 0 h 47"/>
                <a:gd name="T18" fmla="*/ 0 w 63"/>
                <a:gd name="T19" fmla="*/ 0 h 47"/>
                <a:gd name="T20" fmla="*/ 0 w 63"/>
                <a:gd name="T21" fmla="*/ 0 h 47"/>
                <a:gd name="T22" fmla="*/ 0 w 63"/>
                <a:gd name="T23" fmla="*/ 0 h 47"/>
                <a:gd name="T24" fmla="*/ 0 w 63"/>
                <a:gd name="T25" fmla="*/ 0 h 47"/>
                <a:gd name="T26" fmla="*/ 0 w 63"/>
                <a:gd name="T27" fmla="*/ 0 h 47"/>
                <a:gd name="T28" fmla="*/ 0 w 63"/>
                <a:gd name="T29" fmla="*/ 0 h 47"/>
                <a:gd name="T30" fmla="*/ 0 w 63"/>
                <a:gd name="T31" fmla="*/ 0 h 47"/>
                <a:gd name="T32" fmla="*/ 0 w 63"/>
                <a:gd name="T33" fmla="*/ 0 h 47"/>
                <a:gd name="T34" fmla="*/ 0 w 63"/>
                <a:gd name="T35" fmla="*/ 0 h 47"/>
                <a:gd name="T36" fmla="*/ 0 w 63"/>
                <a:gd name="T37" fmla="*/ 0 h 47"/>
                <a:gd name="T38" fmla="*/ 0 w 63"/>
                <a:gd name="T39" fmla="*/ 0 h 47"/>
                <a:gd name="T40" fmla="*/ 0 w 63"/>
                <a:gd name="T41" fmla="*/ 0 h 47"/>
                <a:gd name="T42" fmla="*/ 0 w 63"/>
                <a:gd name="T43" fmla="*/ 0 h 47"/>
                <a:gd name="T44" fmla="*/ 0 w 63"/>
                <a:gd name="T45" fmla="*/ 0 h 47"/>
                <a:gd name="T46" fmla="*/ 0 w 63"/>
                <a:gd name="T47" fmla="*/ 0 h 47"/>
                <a:gd name="T48" fmla="*/ 0 w 63"/>
                <a:gd name="T49" fmla="*/ 0 h 47"/>
                <a:gd name="T50" fmla="*/ 0 w 63"/>
                <a:gd name="T51" fmla="*/ 0 h 47"/>
                <a:gd name="T52" fmla="*/ 0 w 63"/>
                <a:gd name="T53" fmla="*/ 0 h 47"/>
                <a:gd name="T54" fmla="*/ 0 w 63"/>
                <a:gd name="T55" fmla="*/ 0 h 47"/>
                <a:gd name="T56" fmla="*/ 0 w 63"/>
                <a:gd name="T57" fmla="*/ 0 h 47"/>
                <a:gd name="T58" fmla="*/ 0 w 63"/>
                <a:gd name="T59" fmla="*/ 0 h 47"/>
                <a:gd name="T60" fmla="*/ 0 w 63"/>
                <a:gd name="T61" fmla="*/ 0 h 47"/>
                <a:gd name="T62" fmla="*/ 0 w 63"/>
                <a:gd name="T63" fmla="*/ 0 h 47"/>
                <a:gd name="T64" fmla="*/ 0 w 63"/>
                <a:gd name="T65" fmla="*/ 0 h 47"/>
                <a:gd name="T66" fmla="*/ 0 w 63"/>
                <a:gd name="T67" fmla="*/ 0 h 47"/>
                <a:gd name="T68" fmla="*/ 0 w 63"/>
                <a:gd name="T69" fmla="*/ 0 h 47"/>
                <a:gd name="T70" fmla="*/ 0 w 63"/>
                <a:gd name="T71" fmla="*/ 0 h 47"/>
                <a:gd name="T72" fmla="*/ 0 w 63"/>
                <a:gd name="T73" fmla="*/ 0 h 47"/>
                <a:gd name="T74" fmla="*/ 0 w 63"/>
                <a:gd name="T75" fmla="*/ 0 h 47"/>
                <a:gd name="T76" fmla="*/ 0 w 63"/>
                <a:gd name="T77" fmla="*/ 0 h 4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3"/>
                <a:gd name="T118" fmla="*/ 0 h 47"/>
                <a:gd name="T119" fmla="*/ 63 w 63"/>
                <a:gd name="T120" fmla="*/ 47 h 4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3" h="47">
                  <a:moveTo>
                    <a:pt x="17" y="7"/>
                  </a:moveTo>
                  <a:lnTo>
                    <a:pt x="23" y="3"/>
                  </a:lnTo>
                  <a:lnTo>
                    <a:pt x="28" y="3"/>
                  </a:lnTo>
                  <a:lnTo>
                    <a:pt x="36" y="0"/>
                  </a:lnTo>
                  <a:lnTo>
                    <a:pt x="42" y="0"/>
                  </a:lnTo>
                  <a:lnTo>
                    <a:pt x="45" y="0"/>
                  </a:lnTo>
                  <a:lnTo>
                    <a:pt x="49" y="0"/>
                  </a:lnTo>
                  <a:lnTo>
                    <a:pt x="55" y="2"/>
                  </a:lnTo>
                  <a:lnTo>
                    <a:pt x="55" y="3"/>
                  </a:lnTo>
                  <a:lnTo>
                    <a:pt x="57" y="7"/>
                  </a:lnTo>
                  <a:lnTo>
                    <a:pt x="61" y="9"/>
                  </a:lnTo>
                  <a:lnTo>
                    <a:pt x="63" y="15"/>
                  </a:lnTo>
                  <a:lnTo>
                    <a:pt x="63" y="19"/>
                  </a:lnTo>
                  <a:lnTo>
                    <a:pt x="63" y="22"/>
                  </a:lnTo>
                  <a:lnTo>
                    <a:pt x="63" y="28"/>
                  </a:lnTo>
                  <a:lnTo>
                    <a:pt x="61" y="30"/>
                  </a:lnTo>
                  <a:lnTo>
                    <a:pt x="57" y="34"/>
                  </a:lnTo>
                  <a:lnTo>
                    <a:pt x="55" y="36"/>
                  </a:lnTo>
                  <a:lnTo>
                    <a:pt x="51" y="38"/>
                  </a:lnTo>
                  <a:lnTo>
                    <a:pt x="47" y="40"/>
                  </a:lnTo>
                  <a:lnTo>
                    <a:pt x="36" y="45"/>
                  </a:lnTo>
                  <a:lnTo>
                    <a:pt x="25" y="47"/>
                  </a:lnTo>
                  <a:lnTo>
                    <a:pt x="19" y="47"/>
                  </a:lnTo>
                  <a:lnTo>
                    <a:pt x="15" y="47"/>
                  </a:lnTo>
                  <a:lnTo>
                    <a:pt x="11" y="45"/>
                  </a:lnTo>
                  <a:lnTo>
                    <a:pt x="7" y="41"/>
                  </a:lnTo>
                  <a:lnTo>
                    <a:pt x="6" y="40"/>
                  </a:lnTo>
                  <a:lnTo>
                    <a:pt x="2" y="36"/>
                  </a:lnTo>
                  <a:lnTo>
                    <a:pt x="0" y="34"/>
                  </a:lnTo>
                  <a:lnTo>
                    <a:pt x="0" y="30"/>
                  </a:lnTo>
                  <a:lnTo>
                    <a:pt x="0" y="24"/>
                  </a:lnTo>
                  <a:lnTo>
                    <a:pt x="0" y="22"/>
                  </a:lnTo>
                  <a:lnTo>
                    <a:pt x="0" y="19"/>
                  </a:lnTo>
                  <a:lnTo>
                    <a:pt x="2" y="15"/>
                  </a:lnTo>
                  <a:lnTo>
                    <a:pt x="6" y="9"/>
                  </a:lnTo>
                  <a:lnTo>
                    <a:pt x="9" y="7"/>
                  </a:lnTo>
                  <a:lnTo>
                    <a:pt x="13" y="7"/>
                  </a:lnTo>
                  <a:lnTo>
                    <a:pt x="17"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14" name="Freeform 727"/>
            <p:cNvSpPr>
              <a:spLocks/>
            </p:cNvSpPr>
            <p:nvPr/>
          </p:nvSpPr>
          <p:spPr bwMode="auto">
            <a:xfrm>
              <a:off x="4281" y="1132"/>
              <a:ext cx="6" cy="7"/>
            </a:xfrm>
            <a:custGeom>
              <a:avLst/>
              <a:gdLst>
                <a:gd name="T0" fmla="*/ 0 w 40"/>
                <a:gd name="T1" fmla="*/ 0 h 42"/>
                <a:gd name="T2" fmla="*/ 0 w 40"/>
                <a:gd name="T3" fmla="*/ 0 h 42"/>
                <a:gd name="T4" fmla="*/ 0 w 40"/>
                <a:gd name="T5" fmla="*/ 0 h 42"/>
                <a:gd name="T6" fmla="*/ 0 w 40"/>
                <a:gd name="T7" fmla="*/ 0 h 42"/>
                <a:gd name="T8" fmla="*/ 0 w 40"/>
                <a:gd name="T9" fmla="*/ 0 h 42"/>
                <a:gd name="T10" fmla="*/ 0 w 40"/>
                <a:gd name="T11" fmla="*/ 0 h 42"/>
                <a:gd name="T12" fmla="*/ 0 w 40"/>
                <a:gd name="T13" fmla="*/ 0 h 42"/>
                <a:gd name="T14" fmla="*/ 0 w 40"/>
                <a:gd name="T15" fmla="*/ 0 h 42"/>
                <a:gd name="T16" fmla="*/ 0 w 40"/>
                <a:gd name="T17" fmla="*/ 0 h 42"/>
                <a:gd name="T18" fmla="*/ 0 w 40"/>
                <a:gd name="T19" fmla="*/ 0 h 42"/>
                <a:gd name="T20" fmla="*/ 0 w 40"/>
                <a:gd name="T21" fmla="*/ 0 h 42"/>
                <a:gd name="T22" fmla="*/ 0 w 40"/>
                <a:gd name="T23" fmla="*/ 0 h 42"/>
                <a:gd name="T24" fmla="*/ 0 w 40"/>
                <a:gd name="T25" fmla="*/ 0 h 42"/>
                <a:gd name="T26" fmla="*/ 0 w 40"/>
                <a:gd name="T27" fmla="*/ 0 h 42"/>
                <a:gd name="T28" fmla="*/ 0 w 40"/>
                <a:gd name="T29" fmla="*/ 0 h 42"/>
                <a:gd name="T30" fmla="*/ 0 w 40"/>
                <a:gd name="T31" fmla="*/ 0 h 42"/>
                <a:gd name="T32" fmla="*/ 0 w 40"/>
                <a:gd name="T33" fmla="*/ 0 h 42"/>
                <a:gd name="T34" fmla="*/ 0 w 40"/>
                <a:gd name="T35" fmla="*/ 0 h 42"/>
                <a:gd name="T36" fmla="*/ 0 w 40"/>
                <a:gd name="T37" fmla="*/ 0 h 42"/>
                <a:gd name="T38" fmla="*/ 0 w 40"/>
                <a:gd name="T39" fmla="*/ 0 h 42"/>
                <a:gd name="T40" fmla="*/ 0 w 40"/>
                <a:gd name="T41" fmla="*/ 0 h 42"/>
                <a:gd name="T42" fmla="*/ 0 w 40"/>
                <a:gd name="T43" fmla="*/ 0 h 42"/>
                <a:gd name="T44" fmla="*/ 0 w 40"/>
                <a:gd name="T45" fmla="*/ 0 h 42"/>
                <a:gd name="T46" fmla="*/ 0 w 40"/>
                <a:gd name="T47" fmla="*/ 0 h 42"/>
                <a:gd name="T48" fmla="*/ 0 w 40"/>
                <a:gd name="T49" fmla="*/ 0 h 42"/>
                <a:gd name="T50" fmla="*/ 0 w 40"/>
                <a:gd name="T51" fmla="*/ 0 h 42"/>
                <a:gd name="T52" fmla="*/ 0 w 40"/>
                <a:gd name="T53" fmla="*/ 0 h 42"/>
                <a:gd name="T54" fmla="*/ 0 w 40"/>
                <a:gd name="T55" fmla="*/ 0 h 42"/>
                <a:gd name="T56" fmla="*/ 0 w 40"/>
                <a:gd name="T57" fmla="*/ 0 h 42"/>
                <a:gd name="T58" fmla="*/ 0 w 40"/>
                <a:gd name="T59" fmla="*/ 0 h 42"/>
                <a:gd name="T60" fmla="*/ 0 w 40"/>
                <a:gd name="T61" fmla="*/ 0 h 42"/>
                <a:gd name="T62" fmla="*/ 0 w 40"/>
                <a:gd name="T63" fmla="*/ 0 h 42"/>
                <a:gd name="T64" fmla="*/ 0 w 40"/>
                <a:gd name="T65" fmla="*/ 0 h 42"/>
                <a:gd name="T66" fmla="*/ 0 w 40"/>
                <a:gd name="T67" fmla="*/ 0 h 4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0"/>
                <a:gd name="T103" fmla="*/ 0 h 42"/>
                <a:gd name="T104" fmla="*/ 40 w 40"/>
                <a:gd name="T105" fmla="*/ 42 h 4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0" h="42">
                  <a:moveTo>
                    <a:pt x="0" y="21"/>
                  </a:moveTo>
                  <a:lnTo>
                    <a:pt x="0" y="17"/>
                  </a:lnTo>
                  <a:lnTo>
                    <a:pt x="0" y="11"/>
                  </a:lnTo>
                  <a:lnTo>
                    <a:pt x="2" y="9"/>
                  </a:lnTo>
                  <a:lnTo>
                    <a:pt x="5" y="6"/>
                  </a:lnTo>
                  <a:lnTo>
                    <a:pt x="7" y="4"/>
                  </a:lnTo>
                  <a:lnTo>
                    <a:pt x="11" y="2"/>
                  </a:lnTo>
                  <a:lnTo>
                    <a:pt x="17" y="2"/>
                  </a:lnTo>
                  <a:lnTo>
                    <a:pt x="21" y="0"/>
                  </a:lnTo>
                  <a:lnTo>
                    <a:pt x="24" y="2"/>
                  </a:lnTo>
                  <a:lnTo>
                    <a:pt x="26" y="2"/>
                  </a:lnTo>
                  <a:lnTo>
                    <a:pt x="32" y="4"/>
                  </a:lnTo>
                  <a:lnTo>
                    <a:pt x="34" y="6"/>
                  </a:lnTo>
                  <a:lnTo>
                    <a:pt x="38" y="9"/>
                  </a:lnTo>
                  <a:lnTo>
                    <a:pt x="40" y="11"/>
                  </a:lnTo>
                  <a:lnTo>
                    <a:pt x="40" y="17"/>
                  </a:lnTo>
                  <a:lnTo>
                    <a:pt x="40" y="21"/>
                  </a:lnTo>
                  <a:lnTo>
                    <a:pt x="40" y="25"/>
                  </a:lnTo>
                  <a:lnTo>
                    <a:pt x="40" y="30"/>
                  </a:lnTo>
                  <a:lnTo>
                    <a:pt x="38" y="34"/>
                  </a:lnTo>
                  <a:lnTo>
                    <a:pt x="34" y="36"/>
                  </a:lnTo>
                  <a:lnTo>
                    <a:pt x="32" y="38"/>
                  </a:lnTo>
                  <a:lnTo>
                    <a:pt x="26" y="40"/>
                  </a:lnTo>
                  <a:lnTo>
                    <a:pt x="24" y="42"/>
                  </a:lnTo>
                  <a:lnTo>
                    <a:pt x="21" y="42"/>
                  </a:lnTo>
                  <a:lnTo>
                    <a:pt x="17" y="42"/>
                  </a:lnTo>
                  <a:lnTo>
                    <a:pt x="11" y="40"/>
                  </a:lnTo>
                  <a:lnTo>
                    <a:pt x="7" y="38"/>
                  </a:lnTo>
                  <a:lnTo>
                    <a:pt x="5" y="36"/>
                  </a:lnTo>
                  <a:lnTo>
                    <a:pt x="2" y="34"/>
                  </a:lnTo>
                  <a:lnTo>
                    <a:pt x="0" y="30"/>
                  </a:lnTo>
                  <a:lnTo>
                    <a:pt x="0" y="25"/>
                  </a:lnTo>
                  <a:lnTo>
                    <a:pt x="0"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15" name="Freeform 728"/>
            <p:cNvSpPr>
              <a:spLocks/>
            </p:cNvSpPr>
            <p:nvPr/>
          </p:nvSpPr>
          <p:spPr bwMode="auto">
            <a:xfrm>
              <a:off x="4290" y="1123"/>
              <a:ext cx="9" cy="8"/>
            </a:xfrm>
            <a:custGeom>
              <a:avLst/>
              <a:gdLst>
                <a:gd name="T0" fmla="*/ 0 w 53"/>
                <a:gd name="T1" fmla="*/ 0 h 49"/>
                <a:gd name="T2" fmla="*/ 0 w 53"/>
                <a:gd name="T3" fmla="*/ 0 h 49"/>
                <a:gd name="T4" fmla="*/ 0 w 53"/>
                <a:gd name="T5" fmla="*/ 0 h 49"/>
                <a:gd name="T6" fmla="*/ 0 w 53"/>
                <a:gd name="T7" fmla="*/ 0 h 49"/>
                <a:gd name="T8" fmla="*/ 0 w 53"/>
                <a:gd name="T9" fmla="*/ 0 h 49"/>
                <a:gd name="T10" fmla="*/ 0 w 53"/>
                <a:gd name="T11" fmla="*/ 0 h 49"/>
                <a:gd name="T12" fmla="*/ 0 w 53"/>
                <a:gd name="T13" fmla="*/ 0 h 49"/>
                <a:gd name="T14" fmla="*/ 0 w 53"/>
                <a:gd name="T15" fmla="*/ 0 h 49"/>
                <a:gd name="T16" fmla="*/ 0 w 53"/>
                <a:gd name="T17" fmla="*/ 0 h 49"/>
                <a:gd name="T18" fmla="*/ 0 w 53"/>
                <a:gd name="T19" fmla="*/ 0 h 49"/>
                <a:gd name="T20" fmla="*/ 0 w 53"/>
                <a:gd name="T21" fmla="*/ 0 h 49"/>
                <a:gd name="T22" fmla="*/ 0 w 53"/>
                <a:gd name="T23" fmla="*/ 0 h 49"/>
                <a:gd name="T24" fmla="*/ 0 w 53"/>
                <a:gd name="T25" fmla="*/ 0 h 49"/>
                <a:gd name="T26" fmla="*/ 0 w 53"/>
                <a:gd name="T27" fmla="*/ 0 h 49"/>
                <a:gd name="T28" fmla="*/ 0 w 53"/>
                <a:gd name="T29" fmla="*/ 0 h 49"/>
                <a:gd name="T30" fmla="*/ 0 w 53"/>
                <a:gd name="T31" fmla="*/ 0 h 49"/>
                <a:gd name="T32" fmla="*/ 0 w 53"/>
                <a:gd name="T33" fmla="*/ 0 h 49"/>
                <a:gd name="T34" fmla="*/ 0 w 53"/>
                <a:gd name="T35" fmla="*/ 0 h 49"/>
                <a:gd name="T36" fmla="*/ 0 w 53"/>
                <a:gd name="T37" fmla="*/ 0 h 49"/>
                <a:gd name="T38" fmla="*/ 0 w 53"/>
                <a:gd name="T39" fmla="*/ 0 h 49"/>
                <a:gd name="T40" fmla="*/ 0 w 53"/>
                <a:gd name="T41" fmla="*/ 0 h 49"/>
                <a:gd name="T42" fmla="*/ 0 w 53"/>
                <a:gd name="T43" fmla="*/ 0 h 49"/>
                <a:gd name="T44" fmla="*/ 0 w 53"/>
                <a:gd name="T45" fmla="*/ 0 h 49"/>
                <a:gd name="T46" fmla="*/ 0 w 53"/>
                <a:gd name="T47" fmla="*/ 0 h 49"/>
                <a:gd name="T48" fmla="*/ 0 w 53"/>
                <a:gd name="T49" fmla="*/ 0 h 49"/>
                <a:gd name="T50" fmla="*/ 0 w 53"/>
                <a:gd name="T51" fmla="*/ 0 h 49"/>
                <a:gd name="T52" fmla="*/ 0 w 53"/>
                <a:gd name="T53" fmla="*/ 0 h 49"/>
                <a:gd name="T54" fmla="*/ 0 w 53"/>
                <a:gd name="T55" fmla="*/ 0 h 49"/>
                <a:gd name="T56" fmla="*/ 0 w 53"/>
                <a:gd name="T57" fmla="*/ 0 h 49"/>
                <a:gd name="T58" fmla="*/ 0 w 53"/>
                <a:gd name="T59" fmla="*/ 0 h 49"/>
                <a:gd name="T60" fmla="*/ 0 w 53"/>
                <a:gd name="T61" fmla="*/ 0 h 49"/>
                <a:gd name="T62" fmla="*/ 0 w 53"/>
                <a:gd name="T63" fmla="*/ 0 h 49"/>
                <a:gd name="T64" fmla="*/ 0 w 53"/>
                <a:gd name="T65" fmla="*/ 0 h 49"/>
                <a:gd name="T66" fmla="*/ 0 w 53"/>
                <a:gd name="T67" fmla="*/ 0 h 49"/>
                <a:gd name="T68" fmla="*/ 0 w 53"/>
                <a:gd name="T69" fmla="*/ 0 h 49"/>
                <a:gd name="T70" fmla="*/ 0 w 53"/>
                <a:gd name="T71" fmla="*/ 0 h 4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
                <a:gd name="T109" fmla="*/ 0 h 49"/>
                <a:gd name="T110" fmla="*/ 53 w 53"/>
                <a:gd name="T111" fmla="*/ 49 h 4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 h="49">
                  <a:moveTo>
                    <a:pt x="32" y="6"/>
                  </a:moveTo>
                  <a:lnTo>
                    <a:pt x="41" y="9"/>
                  </a:lnTo>
                  <a:lnTo>
                    <a:pt x="45" y="13"/>
                  </a:lnTo>
                  <a:lnTo>
                    <a:pt x="49" y="15"/>
                  </a:lnTo>
                  <a:lnTo>
                    <a:pt x="51" y="21"/>
                  </a:lnTo>
                  <a:lnTo>
                    <a:pt x="53" y="23"/>
                  </a:lnTo>
                  <a:lnTo>
                    <a:pt x="53" y="27"/>
                  </a:lnTo>
                  <a:lnTo>
                    <a:pt x="53" y="30"/>
                  </a:lnTo>
                  <a:lnTo>
                    <a:pt x="51" y="36"/>
                  </a:lnTo>
                  <a:lnTo>
                    <a:pt x="49" y="38"/>
                  </a:lnTo>
                  <a:lnTo>
                    <a:pt x="47" y="42"/>
                  </a:lnTo>
                  <a:lnTo>
                    <a:pt x="45" y="44"/>
                  </a:lnTo>
                  <a:lnTo>
                    <a:pt x="43" y="47"/>
                  </a:lnTo>
                  <a:lnTo>
                    <a:pt x="38" y="47"/>
                  </a:lnTo>
                  <a:lnTo>
                    <a:pt x="34" y="49"/>
                  </a:lnTo>
                  <a:lnTo>
                    <a:pt x="30" y="49"/>
                  </a:lnTo>
                  <a:lnTo>
                    <a:pt x="26" y="47"/>
                  </a:lnTo>
                  <a:lnTo>
                    <a:pt x="21" y="47"/>
                  </a:lnTo>
                  <a:lnTo>
                    <a:pt x="11" y="42"/>
                  </a:lnTo>
                  <a:lnTo>
                    <a:pt x="5" y="38"/>
                  </a:lnTo>
                  <a:lnTo>
                    <a:pt x="3" y="36"/>
                  </a:lnTo>
                  <a:lnTo>
                    <a:pt x="2" y="32"/>
                  </a:lnTo>
                  <a:lnTo>
                    <a:pt x="0" y="28"/>
                  </a:lnTo>
                  <a:lnTo>
                    <a:pt x="0" y="23"/>
                  </a:lnTo>
                  <a:lnTo>
                    <a:pt x="0" y="21"/>
                  </a:lnTo>
                  <a:lnTo>
                    <a:pt x="2" y="15"/>
                  </a:lnTo>
                  <a:lnTo>
                    <a:pt x="2" y="13"/>
                  </a:lnTo>
                  <a:lnTo>
                    <a:pt x="3" y="9"/>
                  </a:lnTo>
                  <a:lnTo>
                    <a:pt x="7" y="7"/>
                  </a:lnTo>
                  <a:lnTo>
                    <a:pt x="11" y="6"/>
                  </a:lnTo>
                  <a:lnTo>
                    <a:pt x="15" y="4"/>
                  </a:lnTo>
                  <a:lnTo>
                    <a:pt x="17" y="0"/>
                  </a:lnTo>
                  <a:lnTo>
                    <a:pt x="21" y="0"/>
                  </a:lnTo>
                  <a:lnTo>
                    <a:pt x="26" y="4"/>
                  </a:lnTo>
                  <a:lnTo>
                    <a:pt x="3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16" name="Freeform 729"/>
            <p:cNvSpPr>
              <a:spLocks/>
            </p:cNvSpPr>
            <p:nvPr/>
          </p:nvSpPr>
          <p:spPr bwMode="auto">
            <a:xfrm>
              <a:off x="4296" y="1151"/>
              <a:ext cx="9" cy="9"/>
            </a:xfrm>
            <a:custGeom>
              <a:avLst/>
              <a:gdLst>
                <a:gd name="T0" fmla="*/ 0 w 53"/>
                <a:gd name="T1" fmla="*/ 0 h 51"/>
                <a:gd name="T2" fmla="*/ 0 w 53"/>
                <a:gd name="T3" fmla="*/ 0 h 51"/>
                <a:gd name="T4" fmla="*/ 0 w 53"/>
                <a:gd name="T5" fmla="*/ 0 h 51"/>
                <a:gd name="T6" fmla="*/ 0 w 53"/>
                <a:gd name="T7" fmla="*/ 0 h 51"/>
                <a:gd name="T8" fmla="*/ 0 w 53"/>
                <a:gd name="T9" fmla="*/ 0 h 51"/>
                <a:gd name="T10" fmla="*/ 0 w 53"/>
                <a:gd name="T11" fmla="*/ 0 h 51"/>
                <a:gd name="T12" fmla="*/ 0 w 53"/>
                <a:gd name="T13" fmla="*/ 0 h 51"/>
                <a:gd name="T14" fmla="*/ 0 w 53"/>
                <a:gd name="T15" fmla="*/ 0 h 51"/>
                <a:gd name="T16" fmla="*/ 0 w 53"/>
                <a:gd name="T17" fmla="*/ 0 h 51"/>
                <a:gd name="T18" fmla="*/ 0 w 53"/>
                <a:gd name="T19" fmla="*/ 0 h 51"/>
                <a:gd name="T20" fmla="*/ 0 w 53"/>
                <a:gd name="T21" fmla="*/ 0 h 51"/>
                <a:gd name="T22" fmla="*/ 0 w 53"/>
                <a:gd name="T23" fmla="*/ 0 h 51"/>
                <a:gd name="T24" fmla="*/ 0 w 53"/>
                <a:gd name="T25" fmla="*/ 0 h 51"/>
                <a:gd name="T26" fmla="*/ 0 w 53"/>
                <a:gd name="T27" fmla="*/ 0 h 51"/>
                <a:gd name="T28" fmla="*/ 0 w 53"/>
                <a:gd name="T29" fmla="*/ 0 h 51"/>
                <a:gd name="T30" fmla="*/ 0 w 53"/>
                <a:gd name="T31" fmla="*/ 0 h 51"/>
                <a:gd name="T32" fmla="*/ 0 w 53"/>
                <a:gd name="T33" fmla="*/ 0 h 51"/>
                <a:gd name="T34" fmla="*/ 0 w 53"/>
                <a:gd name="T35" fmla="*/ 0 h 51"/>
                <a:gd name="T36" fmla="*/ 0 w 53"/>
                <a:gd name="T37" fmla="*/ 0 h 51"/>
                <a:gd name="T38" fmla="*/ 0 w 53"/>
                <a:gd name="T39" fmla="*/ 0 h 51"/>
                <a:gd name="T40" fmla="*/ 0 w 53"/>
                <a:gd name="T41" fmla="*/ 0 h 51"/>
                <a:gd name="T42" fmla="*/ 0 w 53"/>
                <a:gd name="T43" fmla="*/ 0 h 51"/>
                <a:gd name="T44" fmla="*/ 0 w 53"/>
                <a:gd name="T45" fmla="*/ 0 h 51"/>
                <a:gd name="T46" fmla="*/ 0 w 53"/>
                <a:gd name="T47" fmla="*/ 0 h 51"/>
                <a:gd name="T48" fmla="*/ 0 w 53"/>
                <a:gd name="T49" fmla="*/ 0 h 51"/>
                <a:gd name="T50" fmla="*/ 0 w 53"/>
                <a:gd name="T51" fmla="*/ 0 h 51"/>
                <a:gd name="T52" fmla="*/ 0 w 53"/>
                <a:gd name="T53" fmla="*/ 0 h 51"/>
                <a:gd name="T54" fmla="*/ 0 w 53"/>
                <a:gd name="T55" fmla="*/ 0 h 51"/>
                <a:gd name="T56" fmla="*/ 0 w 53"/>
                <a:gd name="T57" fmla="*/ 0 h 51"/>
                <a:gd name="T58" fmla="*/ 0 w 53"/>
                <a:gd name="T59" fmla="*/ 0 h 51"/>
                <a:gd name="T60" fmla="*/ 0 w 53"/>
                <a:gd name="T61" fmla="*/ 0 h 51"/>
                <a:gd name="T62" fmla="*/ 0 w 53"/>
                <a:gd name="T63" fmla="*/ 0 h 51"/>
                <a:gd name="T64" fmla="*/ 0 w 53"/>
                <a:gd name="T65" fmla="*/ 0 h 51"/>
                <a:gd name="T66" fmla="*/ 0 w 53"/>
                <a:gd name="T67" fmla="*/ 0 h 51"/>
                <a:gd name="T68" fmla="*/ 0 w 53"/>
                <a:gd name="T69" fmla="*/ 0 h 51"/>
                <a:gd name="T70" fmla="*/ 0 w 53"/>
                <a:gd name="T71" fmla="*/ 0 h 5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
                <a:gd name="T109" fmla="*/ 0 h 51"/>
                <a:gd name="T110" fmla="*/ 53 w 53"/>
                <a:gd name="T111" fmla="*/ 51 h 5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 h="51">
                  <a:moveTo>
                    <a:pt x="36" y="5"/>
                  </a:moveTo>
                  <a:lnTo>
                    <a:pt x="45" y="13"/>
                  </a:lnTo>
                  <a:lnTo>
                    <a:pt x="49" y="17"/>
                  </a:lnTo>
                  <a:lnTo>
                    <a:pt x="51" y="20"/>
                  </a:lnTo>
                  <a:lnTo>
                    <a:pt x="53" y="22"/>
                  </a:lnTo>
                  <a:lnTo>
                    <a:pt x="53" y="28"/>
                  </a:lnTo>
                  <a:lnTo>
                    <a:pt x="53" y="32"/>
                  </a:lnTo>
                  <a:lnTo>
                    <a:pt x="51" y="36"/>
                  </a:lnTo>
                  <a:lnTo>
                    <a:pt x="51" y="40"/>
                  </a:lnTo>
                  <a:lnTo>
                    <a:pt x="49" y="43"/>
                  </a:lnTo>
                  <a:lnTo>
                    <a:pt x="47" y="45"/>
                  </a:lnTo>
                  <a:lnTo>
                    <a:pt x="43" y="49"/>
                  </a:lnTo>
                  <a:lnTo>
                    <a:pt x="41" y="51"/>
                  </a:lnTo>
                  <a:lnTo>
                    <a:pt x="36" y="51"/>
                  </a:lnTo>
                  <a:lnTo>
                    <a:pt x="32" y="51"/>
                  </a:lnTo>
                  <a:lnTo>
                    <a:pt x="28" y="51"/>
                  </a:lnTo>
                  <a:lnTo>
                    <a:pt x="22" y="49"/>
                  </a:lnTo>
                  <a:lnTo>
                    <a:pt x="21" y="45"/>
                  </a:lnTo>
                  <a:lnTo>
                    <a:pt x="9" y="38"/>
                  </a:lnTo>
                  <a:lnTo>
                    <a:pt x="5" y="36"/>
                  </a:lnTo>
                  <a:lnTo>
                    <a:pt x="3" y="32"/>
                  </a:lnTo>
                  <a:lnTo>
                    <a:pt x="0" y="28"/>
                  </a:lnTo>
                  <a:lnTo>
                    <a:pt x="0" y="22"/>
                  </a:lnTo>
                  <a:lnTo>
                    <a:pt x="0" y="20"/>
                  </a:lnTo>
                  <a:lnTo>
                    <a:pt x="0" y="17"/>
                  </a:lnTo>
                  <a:lnTo>
                    <a:pt x="3" y="13"/>
                  </a:lnTo>
                  <a:lnTo>
                    <a:pt x="5" y="9"/>
                  </a:lnTo>
                  <a:lnTo>
                    <a:pt x="7" y="5"/>
                  </a:lnTo>
                  <a:lnTo>
                    <a:pt x="11" y="3"/>
                  </a:lnTo>
                  <a:lnTo>
                    <a:pt x="13" y="1"/>
                  </a:lnTo>
                  <a:lnTo>
                    <a:pt x="17" y="1"/>
                  </a:lnTo>
                  <a:lnTo>
                    <a:pt x="22" y="0"/>
                  </a:lnTo>
                  <a:lnTo>
                    <a:pt x="26" y="1"/>
                  </a:lnTo>
                  <a:lnTo>
                    <a:pt x="30" y="1"/>
                  </a:lnTo>
                  <a:lnTo>
                    <a:pt x="36"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17" name="Freeform 730"/>
            <p:cNvSpPr>
              <a:spLocks/>
            </p:cNvSpPr>
            <p:nvPr/>
          </p:nvSpPr>
          <p:spPr bwMode="auto">
            <a:xfrm>
              <a:off x="4306" y="1141"/>
              <a:ext cx="8" cy="7"/>
            </a:xfrm>
            <a:custGeom>
              <a:avLst/>
              <a:gdLst>
                <a:gd name="T0" fmla="*/ 0 w 54"/>
                <a:gd name="T1" fmla="*/ 0 h 46"/>
                <a:gd name="T2" fmla="*/ 0 w 54"/>
                <a:gd name="T3" fmla="*/ 0 h 46"/>
                <a:gd name="T4" fmla="*/ 0 w 54"/>
                <a:gd name="T5" fmla="*/ 0 h 46"/>
                <a:gd name="T6" fmla="*/ 0 w 54"/>
                <a:gd name="T7" fmla="*/ 0 h 46"/>
                <a:gd name="T8" fmla="*/ 0 w 54"/>
                <a:gd name="T9" fmla="*/ 0 h 46"/>
                <a:gd name="T10" fmla="*/ 0 w 54"/>
                <a:gd name="T11" fmla="*/ 0 h 46"/>
                <a:gd name="T12" fmla="*/ 0 w 54"/>
                <a:gd name="T13" fmla="*/ 0 h 46"/>
                <a:gd name="T14" fmla="*/ 0 w 54"/>
                <a:gd name="T15" fmla="*/ 0 h 46"/>
                <a:gd name="T16" fmla="*/ 0 w 54"/>
                <a:gd name="T17" fmla="*/ 0 h 46"/>
                <a:gd name="T18" fmla="*/ 0 w 54"/>
                <a:gd name="T19" fmla="*/ 0 h 46"/>
                <a:gd name="T20" fmla="*/ 0 w 54"/>
                <a:gd name="T21" fmla="*/ 0 h 46"/>
                <a:gd name="T22" fmla="*/ 0 w 54"/>
                <a:gd name="T23" fmla="*/ 0 h 46"/>
                <a:gd name="T24" fmla="*/ 0 w 54"/>
                <a:gd name="T25" fmla="*/ 0 h 46"/>
                <a:gd name="T26" fmla="*/ 0 w 54"/>
                <a:gd name="T27" fmla="*/ 0 h 46"/>
                <a:gd name="T28" fmla="*/ 0 w 54"/>
                <a:gd name="T29" fmla="*/ 0 h 46"/>
                <a:gd name="T30" fmla="*/ 0 w 54"/>
                <a:gd name="T31" fmla="*/ 0 h 46"/>
                <a:gd name="T32" fmla="*/ 0 w 54"/>
                <a:gd name="T33" fmla="*/ 0 h 46"/>
                <a:gd name="T34" fmla="*/ 0 w 54"/>
                <a:gd name="T35" fmla="*/ 0 h 46"/>
                <a:gd name="T36" fmla="*/ 0 w 54"/>
                <a:gd name="T37" fmla="*/ 0 h 46"/>
                <a:gd name="T38" fmla="*/ 0 w 54"/>
                <a:gd name="T39" fmla="*/ 0 h 46"/>
                <a:gd name="T40" fmla="*/ 0 w 54"/>
                <a:gd name="T41" fmla="*/ 0 h 46"/>
                <a:gd name="T42" fmla="*/ 0 w 54"/>
                <a:gd name="T43" fmla="*/ 0 h 46"/>
                <a:gd name="T44" fmla="*/ 0 w 54"/>
                <a:gd name="T45" fmla="*/ 0 h 46"/>
                <a:gd name="T46" fmla="*/ 0 w 54"/>
                <a:gd name="T47" fmla="*/ 0 h 46"/>
                <a:gd name="T48" fmla="*/ 0 w 54"/>
                <a:gd name="T49" fmla="*/ 0 h 46"/>
                <a:gd name="T50" fmla="*/ 0 w 54"/>
                <a:gd name="T51" fmla="*/ 0 h 46"/>
                <a:gd name="T52" fmla="*/ 0 w 54"/>
                <a:gd name="T53" fmla="*/ 0 h 46"/>
                <a:gd name="T54" fmla="*/ 0 w 54"/>
                <a:gd name="T55" fmla="*/ 0 h 46"/>
                <a:gd name="T56" fmla="*/ 0 w 54"/>
                <a:gd name="T57" fmla="*/ 0 h 46"/>
                <a:gd name="T58" fmla="*/ 0 w 54"/>
                <a:gd name="T59" fmla="*/ 0 h 46"/>
                <a:gd name="T60" fmla="*/ 0 w 54"/>
                <a:gd name="T61" fmla="*/ 0 h 46"/>
                <a:gd name="T62" fmla="*/ 0 w 54"/>
                <a:gd name="T63" fmla="*/ 0 h 46"/>
                <a:gd name="T64" fmla="*/ 0 w 54"/>
                <a:gd name="T65" fmla="*/ 0 h 46"/>
                <a:gd name="T66" fmla="*/ 0 w 54"/>
                <a:gd name="T67" fmla="*/ 0 h 46"/>
                <a:gd name="T68" fmla="*/ 0 w 54"/>
                <a:gd name="T69" fmla="*/ 0 h 46"/>
                <a:gd name="T70" fmla="*/ 0 w 54"/>
                <a:gd name="T71" fmla="*/ 0 h 46"/>
                <a:gd name="T72" fmla="*/ 0 w 54"/>
                <a:gd name="T73" fmla="*/ 0 h 46"/>
                <a:gd name="T74" fmla="*/ 0 w 54"/>
                <a:gd name="T75" fmla="*/ 0 h 46"/>
                <a:gd name="T76" fmla="*/ 0 w 54"/>
                <a:gd name="T77" fmla="*/ 0 h 4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4"/>
                <a:gd name="T118" fmla="*/ 0 h 46"/>
                <a:gd name="T119" fmla="*/ 54 w 54"/>
                <a:gd name="T120" fmla="*/ 46 h 4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4" h="46">
                  <a:moveTo>
                    <a:pt x="25" y="0"/>
                  </a:moveTo>
                  <a:lnTo>
                    <a:pt x="37" y="2"/>
                  </a:lnTo>
                  <a:lnTo>
                    <a:pt x="42" y="4"/>
                  </a:lnTo>
                  <a:lnTo>
                    <a:pt x="46" y="4"/>
                  </a:lnTo>
                  <a:lnTo>
                    <a:pt x="46" y="6"/>
                  </a:lnTo>
                  <a:lnTo>
                    <a:pt x="48" y="10"/>
                  </a:lnTo>
                  <a:lnTo>
                    <a:pt x="52" y="11"/>
                  </a:lnTo>
                  <a:lnTo>
                    <a:pt x="54" y="17"/>
                  </a:lnTo>
                  <a:lnTo>
                    <a:pt x="54" y="19"/>
                  </a:lnTo>
                  <a:lnTo>
                    <a:pt x="54" y="25"/>
                  </a:lnTo>
                  <a:lnTo>
                    <a:pt x="54" y="27"/>
                  </a:lnTo>
                  <a:lnTo>
                    <a:pt x="52" y="32"/>
                  </a:lnTo>
                  <a:lnTo>
                    <a:pt x="48" y="34"/>
                  </a:lnTo>
                  <a:lnTo>
                    <a:pt x="48" y="38"/>
                  </a:lnTo>
                  <a:lnTo>
                    <a:pt x="46" y="40"/>
                  </a:lnTo>
                  <a:lnTo>
                    <a:pt x="40" y="42"/>
                  </a:lnTo>
                  <a:lnTo>
                    <a:pt x="37" y="42"/>
                  </a:lnTo>
                  <a:lnTo>
                    <a:pt x="33" y="46"/>
                  </a:lnTo>
                  <a:lnTo>
                    <a:pt x="29" y="42"/>
                  </a:lnTo>
                  <a:lnTo>
                    <a:pt x="16" y="40"/>
                  </a:lnTo>
                  <a:lnTo>
                    <a:pt x="10" y="38"/>
                  </a:lnTo>
                  <a:lnTo>
                    <a:pt x="8" y="38"/>
                  </a:lnTo>
                  <a:lnTo>
                    <a:pt x="8" y="36"/>
                  </a:lnTo>
                  <a:lnTo>
                    <a:pt x="4" y="34"/>
                  </a:lnTo>
                  <a:lnTo>
                    <a:pt x="2" y="30"/>
                  </a:lnTo>
                  <a:lnTo>
                    <a:pt x="0" y="27"/>
                  </a:lnTo>
                  <a:lnTo>
                    <a:pt x="0" y="25"/>
                  </a:lnTo>
                  <a:lnTo>
                    <a:pt x="0" y="19"/>
                  </a:lnTo>
                  <a:lnTo>
                    <a:pt x="0" y="15"/>
                  </a:lnTo>
                  <a:lnTo>
                    <a:pt x="2" y="11"/>
                  </a:lnTo>
                  <a:lnTo>
                    <a:pt x="4" y="10"/>
                  </a:lnTo>
                  <a:lnTo>
                    <a:pt x="6" y="4"/>
                  </a:lnTo>
                  <a:lnTo>
                    <a:pt x="8" y="4"/>
                  </a:lnTo>
                  <a:lnTo>
                    <a:pt x="8" y="2"/>
                  </a:lnTo>
                  <a:lnTo>
                    <a:pt x="14" y="0"/>
                  </a:lnTo>
                  <a:lnTo>
                    <a:pt x="18" y="0"/>
                  </a:lnTo>
                  <a:lnTo>
                    <a:pt x="21" y="0"/>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18" name="Freeform 731"/>
            <p:cNvSpPr>
              <a:spLocks/>
            </p:cNvSpPr>
            <p:nvPr/>
          </p:nvSpPr>
          <p:spPr bwMode="auto">
            <a:xfrm>
              <a:off x="4309" y="1171"/>
              <a:ext cx="8" cy="10"/>
            </a:xfrm>
            <a:custGeom>
              <a:avLst/>
              <a:gdLst>
                <a:gd name="T0" fmla="*/ 0 w 50"/>
                <a:gd name="T1" fmla="*/ 0 h 65"/>
                <a:gd name="T2" fmla="*/ 0 w 50"/>
                <a:gd name="T3" fmla="*/ 0 h 65"/>
                <a:gd name="T4" fmla="*/ 0 w 50"/>
                <a:gd name="T5" fmla="*/ 0 h 65"/>
                <a:gd name="T6" fmla="*/ 0 w 50"/>
                <a:gd name="T7" fmla="*/ 0 h 65"/>
                <a:gd name="T8" fmla="*/ 0 w 50"/>
                <a:gd name="T9" fmla="*/ 0 h 65"/>
                <a:gd name="T10" fmla="*/ 0 w 50"/>
                <a:gd name="T11" fmla="*/ 0 h 65"/>
                <a:gd name="T12" fmla="*/ 0 w 50"/>
                <a:gd name="T13" fmla="*/ 0 h 65"/>
                <a:gd name="T14" fmla="*/ 0 w 50"/>
                <a:gd name="T15" fmla="*/ 0 h 65"/>
                <a:gd name="T16" fmla="*/ 0 w 50"/>
                <a:gd name="T17" fmla="*/ 0 h 65"/>
                <a:gd name="T18" fmla="*/ 0 w 50"/>
                <a:gd name="T19" fmla="*/ 0 h 65"/>
                <a:gd name="T20" fmla="*/ 0 w 50"/>
                <a:gd name="T21" fmla="*/ 0 h 65"/>
                <a:gd name="T22" fmla="*/ 0 w 50"/>
                <a:gd name="T23" fmla="*/ 0 h 65"/>
                <a:gd name="T24" fmla="*/ 0 w 50"/>
                <a:gd name="T25" fmla="*/ 0 h 65"/>
                <a:gd name="T26" fmla="*/ 0 w 50"/>
                <a:gd name="T27" fmla="*/ 0 h 65"/>
                <a:gd name="T28" fmla="*/ 0 w 50"/>
                <a:gd name="T29" fmla="*/ 0 h 65"/>
                <a:gd name="T30" fmla="*/ 0 w 50"/>
                <a:gd name="T31" fmla="*/ 0 h 65"/>
                <a:gd name="T32" fmla="*/ 0 w 50"/>
                <a:gd name="T33" fmla="*/ 0 h 65"/>
                <a:gd name="T34" fmla="*/ 0 w 50"/>
                <a:gd name="T35" fmla="*/ 0 h 65"/>
                <a:gd name="T36" fmla="*/ 0 w 50"/>
                <a:gd name="T37" fmla="*/ 0 h 65"/>
                <a:gd name="T38" fmla="*/ 0 w 50"/>
                <a:gd name="T39" fmla="*/ 0 h 65"/>
                <a:gd name="T40" fmla="*/ 0 w 50"/>
                <a:gd name="T41" fmla="*/ 0 h 65"/>
                <a:gd name="T42" fmla="*/ 0 w 50"/>
                <a:gd name="T43" fmla="*/ 0 h 65"/>
                <a:gd name="T44" fmla="*/ 0 w 50"/>
                <a:gd name="T45" fmla="*/ 0 h 65"/>
                <a:gd name="T46" fmla="*/ 0 w 50"/>
                <a:gd name="T47" fmla="*/ 0 h 65"/>
                <a:gd name="T48" fmla="*/ 0 w 50"/>
                <a:gd name="T49" fmla="*/ 0 h 65"/>
                <a:gd name="T50" fmla="*/ 0 w 50"/>
                <a:gd name="T51" fmla="*/ 0 h 65"/>
                <a:gd name="T52" fmla="*/ 0 w 50"/>
                <a:gd name="T53" fmla="*/ 0 h 65"/>
                <a:gd name="T54" fmla="*/ 0 w 50"/>
                <a:gd name="T55" fmla="*/ 0 h 65"/>
                <a:gd name="T56" fmla="*/ 0 w 50"/>
                <a:gd name="T57" fmla="*/ 0 h 65"/>
                <a:gd name="T58" fmla="*/ 0 w 50"/>
                <a:gd name="T59" fmla="*/ 0 h 65"/>
                <a:gd name="T60" fmla="*/ 0 w 50"/>
                <a:gd name="T61" fmla="*/ 0 h 65"/>
                <a:gd name="T62" fmla="*/ 0 w 50"/>
                <a:gd name="T63" fmla="*/ 0 h 65"/>
                <a:gd name="T64" fmla="*/ 0 w 50"/>
                <a:gd name="T65" fmla="*/ 0 h 65"/>
                <a:gd name="T66" fmla="*/ 0 w 50"/>
                <a:gd name="T67" fmla="*/ 0 h 65"/>
                <a:gd name="T68" fmla="*/ 0 w 50"/>
                <a:gd name="T69" fmla="*/ 0 h 65"/>
                <a:gd name="T70" fmla="*/ 0 w 50"/>
                <a:gd name="T71" fmla="*/ 0 h 65"/>
                <a:gd name="T72" fmla="*/ 0 w 50"/>
                <a:gd name="T73" fmla="*/ 0 h 65"/>
                <a:gd name="T74" fmla="*/ 0 w 50"/>
                <a:gd name="T75" fmla="*/ 0 h 65"/>
                <a:gd name="T76" fmla="*/ 0 w 50"/>
                <a:gd name="T77" fmla="*/ 0 h 6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0"/>
                <a:gd name="T118" fmla="*/ 0 h 65"/>
                <a:gd name="T119" fmla="*/ 50 w 50"/>
                <a:gd name="T120" fmla="*/ 65 h 6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0" h="65">
                  <a:moveTo>
                    <a:pt x="8" y="51"/>
                  </a:moveTo>
                  <a:lnTo>
                    <a:pt x="4" y="38"/>
                  </a:lnTo>
                  <a:lnTo>
                    <a:pt x="2" y="27"/>
                  </a:lnTo>
                  <a:lnTo>
                    <a:pt x="0" y="21"/>
                  </a:lnTo>
                  <a:lnTo>
                    <a:pt x="2" y="15"/>
                  </a:lnTo>
                  <a:lnTo>
                    <a:pt x="2" y="13"/>
                  </a:lnTo>
                  <a:lnTo>
                    <a:pt x="4" y="10"/>
                  </a:lnTo>
                  <a:lnTo>
                    <a:pt x="10" y="8"/>
                  </a:lnTo>
                  <a:lnTo>
                    <a:pt x="12" y="6"/>
                  </a:lnTo>
                  <a:lnTo>
                    <a:pt x="16" y="4"/>
                  </a:lnTo>
                  <a:lnTo>
                    <a:pt x="19" y="4"/>
                  </a:lnTo>
                  <a:lnTo>
                    <a:pt x="21" y="0"/>
                  </a:lnTo>
                  <a:lnTo>
                    <a:pt x="27" y="4"/>
                  </a:lnTo>
                  <a:lnTo>
                    <a:pt x="31" y="4"/>
                  </a:lnTo>
                  <a:lnTo>
                    <a:pt x="35" y="6"/>
                  </a:lnTo>
                  <a:lnTo>
                    <a:pt x="37" y="8"/>
                  </a:lnTo>
                  <a:lnTo>
                    <a:pt x="38" y="11"/>
                  </a:lnTo>
                  <a:lnTo>
                    <a:pt x="42" y="13"/>
                  </a:lnTo>
                  <a:lnTo>
                    <a:pt x="42" y="21"/>
                  </a:lnTo>
                  <a:lnTo>
                    <a:pt x="42" y="25"/>
                  </a:lnTo>
                  <a:lnTo>
                    <a:pt x="46" y="29"/>
                  </a:lnTo>
                  <a:lnTo>
                    <a:pt x="48" y="38"/>
                  </a:lnTo>
                  <a:lnTo>
                    <a:pt x="50" y="44"/>
                  </a:lnTo>
                  <a:lnTo>
                    <a:pt x="50" y="48"/>
                  </a:lnTo>
                  <a:lnTo>
                    <a:pt x="48" y="51"/>
                  </a:lnTo>
                  <a:lnTo>
                    <a:pt x="46" y="57"/>
                  </a:lnTo>
                  <a:lnTo>
                    <a:pt x="42" y="59"/>
                  </a:lnTo>
                  <a:lnTo>
                    <a:pt x="42" y="63"/>
                  </a:lnTo>
                  <a:lnTo>
                    <a:pt x="37" y="63"/>
                  </a:lnTo>
                  <a:lnTo>
                    <a:pt x="33" y="65"/>
                  </a:lnTo>
                  <a:lnTo>
                    <a:pt x="31" y="65"/>
                  </a:lnTo>
                  <a:lnTo>
                    <a:pt x="27" y="65"/>
                  </a:lnTo>
                  <a:lnTo>
                    <a:pt x="21" y="65"/>
                  </a:lnTo>
                  <a:lnTo>
                    <a:pt x="18" y="63"/>
                  </a:lnTo>
                  <a:lnTo>
                    <a:pt x="16" y="61"/>
                  </a:lnTo>
                  <a:lnTo>
                    <a:pt x="12" y="59"/>
                  </a:lnTo>
                  <a:lnTo>
                    <a:pt x="10" y="53"/>
                  </a:lnTo>
                  <a:lnTo>
                    <a:pt x="8"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19" name="Freeform 732"/>
            <p:cNvSpPr>
              <a:spLocks/>
            </p:cNvSpPr>
            <p:nvPr/>
          </p:nvSpPr>
          <p:spPr bwMode="auto">
            <a:xfrm>
              <a:off x="4309" y="1074"/>
              <a:ext cx="46" cy="99"/>
            </a:xfrm>
            <a:custGeom>
              <a:avLst/>
              <a:gdLst>
                <a:gd name="T0" fmla="*/ 0 w 289"/>
                <a:gd name="T1" fmla="*/ 0 h 624"/>
                <a:gd name="T2" fmla="*/ 0 w 289"/>
                <a:gd name="T3" fmla="*/ 0 h 624"/>
                <a:gd name="T4" fmla="*/ 0 w 289"/>
                <a:gd name="T5" fmla="*/ 0 h 624"/>
                <a:gd name="T6" fmla="*/ 0 w 289"/>
                <a:gd name="T7" fmla="*/ 0 h 624"/>
                <a:gd name="T8" fmla="*/ 0 w 289"/>
                <a:gd name="T9" fmla="*/ 0 h 624"/>
                <a:gd name="T10" fmla="*/ 0 w 289"/>
                <a:gd name="T11" fmla="*/ 0 h 624"/>
                <a:gd name="T12" fmla="*/ 0 w 289"/>
                <a:gd name="T13" fmla="*/ 0 h 624"/>
                <a:gd name="T14" fmla="*/ 0 w 289"/>
                <a:gd name="T15" fmla="*/ 0 h 624"/>
                <a:gd name="T16" fmla="*/ 0 w 289"/>
                <a:gd name="T17" fmla="*/ 0 h 624"/>
                <a:gd name="T18" fmla="*/ 0 w 289"/>
                <a:gd name="T19" fmla="*/ 0 h 624"/>
                <a:gd name="T20" fmla="*/ 0 w 289"/>
                <a:gd name="T21" fmla="*/ 0 h 624"/>
                <a:gd name="T22" fmla="*/ 0 w 289"/>
                <a:gd name="T23" fmla="*/ 0 h 624"/>
                <a:gd name="T24" fmla="*/ 0 w 289"/>
                <a:gd name="T25" fmla="*/ 0 h 624"/>
                <a:gd name="T26" fmla="*/ 0 w 289"/>
                <a:gd name="T27" fmla="*/ 0 h 624"/>
                <a:gd name="T28" fmla="*/ 0 w 289"/>
                <a:gd name="T29" fmla="*/ 0 h 624"/>
                <a:gd name="T30" fmla="*/ 0 w 289"/>
                <a:gd name="T31" fmla="*/ 0 h 624"/>
                <a:gd name="T32" fmla="*/ 0 w 289"/>
                <a:gd name="T33" fmla="*/ 0 h 624"/>
                <a:gd name="T34" fmla="*/ 0 w 289"/>
                <a:gd name="T35" fmla="*/ 0 h 624"/>
                <a:gd name="T36" fmla="*/ 0 w 289"/>
                <a:gd name="T37" fmla="*/ 0 h 624"/>
                <a:gd name="T38" fmla="*/ 0 w 289"/>
                <a:gd name="T39" fmla="*/ 0 h 624"/>
                <a:gd name="T40" fmla="*/ 0 w 289"/>
                <a:gd name="T41" fmla="*/ 0 h 624"/>
                <a:gd name="T42" fmla="*/ 0 w 289"/>
                <a:gd name="T43" fmla="*/ 0 h 624"/>
                <a:gd name="T44" fmla="*/ 0 w 289"/>
                <a:gd name="T45" fmla="*/ 0 h 624"/>
                <a:gd name="T46" fmla="*/ 0 w 289"/>
                <a:gd name="T47" fmla="*/ 0 h 624"/>
                <a:gd name="T48" fmla="*/ 0 w 289"/>
                <a:gd name="T49" fmla="*/ 0 h 624"/>
                <a:gd name="T50" fmla="*/ 0 w 289"/>
                <a:gd name="T51" fmla="*/ 0 h 624"/>
                <a:gd name="T52" fmla="*/ 0 w 289"/>
                <a:gd name="T53" fmla="*/ 0 h 624"/>
                <a:gd name="T54" fmla="*/ 0 w 289"/>
                <a:gd name="T55" fmla="*/ 0 h 624"/>
                <a:gd name="T56" fmla="*/ 0 w 289"/>
                <a:gd name="T57" fmla="*/ 0 h 624"/>
                <a:gd name="T58" fmla="*/ 0 w 289"/>
                <a:gd name="T59" fmla="*/ 0 h 624"/>
                <a:gd name="T60" fmla="*/ 0 w 289"/>
                <a:gd name="T61" fmla="*/ 0 h 624"/>
                <a:gd name="T62" fmla="*/ 0 w 289"/>
                <a:gd name="T63" fmla="*/ 0 h 624"/>
                <a:gd name="T64" fmla="*/ 0 w 289"/>
                <a:gd name="T65" fmla="*/ 0 h 624"/>
                <a:gd name="T66" fmla="*/ 0 w 289"/>
                <a:gd name="T67" fmla="*/ 0 h 624"/>
                <a:gd name="T68" fmla="*/ 0 w 289"/>
                <a:gd name="T69" fmla="*/ 0 h 624"/>
                <a:gd name="T70" fmla="*/ 0 w 289"/>
                <a:gd name="T71" fmla="*/ 0 h 624"/>
                <a:gd name="T72" fmla="*/ 0 w 289"/>
                <a:gd name="T73" fmla="*/ 0 h 624"/>
                <a:gd name="T74" fmla="*/ 0 w 289"/>
                <a:gd name="T75" fmla="*/ 0 h 624"/>
                <a:gd name="T76" fmla="*/ 0 w 289"/>
                <a:gd name="T77" fmla="*/ 0 h 624"/>
                <a:gd name="T78" fmla="*/ 0 w 289"/>
                <a:gd name="T79" fmla="*/ 0 h 624"/>
                <a:gd name="T80" fmla="*/ 0 w 289"/>
                <a:gd name="T81" fmla="*/ 0 h 624"/>
                <a:gd name="T82" fmla="*/ 0 w 289"/>
                <a:gd name="T83" fmla="*/ 0 h 624"/>
                <a:gd name="T84" fmla="*/ 0 w 289"/>
                <a:gd name="T85" fmla="*/ 0 h 624"/>
                <a:gd name="T86" fmla="*/ 0 w 289"/>
                <a:gd name="T87" fmla="*/ 0 h 624"/>
                <a:gd name="T88" fmla="*/ 0 w 289"/>
                <a:gd name="T89" fmla="*/ 0 h 624"/>
                <a:gd name="T90" fmla="*/ 0 w 289"/>
                <a:gd name="T91" fmla="*/ 0 h 624"/>
                <a:gd name="T92" fmla="*/ 0 w 289"/>
                <a:gd name="T93" fmla="*/ 0 h 624"/>
                <a:gd name="T94" fmla="*/ 0 w 289"/>
                <a:gd name="T95" fmla="*/ 0 h 624"/>
                <a:gd name="T96" fmla="*/ 0 w 289"/>
                <a:gd name="T97" fmla="*/ 0 h 624"/>
                <a:gd name="T98" fmla="*/ 0 w 289"/>
                <a:gd name="T99" fmla="*/ 0 h 624"/>
                <a:gd name="T100" fmla="*/ 0 w 289"/>
                <a:gd name="T101" fmla="*/ 0 h 624"/>
                <a:gd name="T102" fmla="*/ 0 w 289"/>
                <a:gd name="T103" fmla="*/ 0 h 624"/>
                <a:gd name="T104" fmla="*/ 0 w 289"/>
                <a:gd name="T105" fmla="*/ 0 h 624"/>
                <a:gd name="T106" fmla="*/ 0 w 289"/>
                <a:gd name="T107" fmla="*/ 0 h 624"/>
                <a:gd name="T108" fmla="*/ 0 w 289"/>
                <a:gd name="T109" fmla="*/ 0 h 624"/>
                <a:gd name="T110" fmla="*/ 0 w 289"/>
                <a:gd name="T111" fmla="*/ 0 h 624"/>
                <a:gd name="T112" fmla="*/ 0 w 289"/>
                <a:gd name="T113" fmla="*/ 0 h 624"/>
                <a:gd name="T114" fmla="*/ 0 w 289"/>
                <a:gd name="T115" fmla="*/ 0 h 624"/>
                <a:gd name="T116" fmla="*/ 0 w 289"/>
                <a:gd name="T117" fmla="*/ 0 h 624"/>
                <a:gd name="T118" fmla="*/ 0 w 289"/>
                <a:gd name="T119" fmla="*/ 0 h 624"/>
                <a:gd name="T120" fmla="*/ 0 w 289"/>
                <a:gd name="T121" fmla="*/ 0 h 624"/>
                <a:gd name="T122" fmla="*/ 0 w 289"/>
                <a:gd name="T123" fmla="*/ 0 h 62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89"/>
                <a:gd name="T187" fmla="*/ 0 h 624"/>
                <a:gd name="T188" fmla="*/ 289 w 289"/>
                <a:gd name="T189" fmla="*/ 624 h 62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89" h="624">
                  <a:moveTo>
                    <a:pt x="5" y="369"/>
                  </a:moveTo>
                  <a:lnTo>
                    <a:pt x="3" y="348"/>
                  </a:lnTo>
                  <a:lnTo>
                    <a:pt x="1" y="333"/>
                  </a:lnTo>
                  <a:lnTo>
                    <a:pt x="0" y="316"/>
                  </a:lnTo>
                  <a:lnTo>
                    <a:pt x="0" y="298"/>
                  </a:lnTo>
                  <a:lnTo>
                    <a:pt x="0" y="279"/>
                  </a:lnTo>
                  <a:lnTo>
                    <a:pt x="1" y="266"/>
                  </a:lnTo>
                  <a:lnTo>
                    <a:pt x="3" y="247"/>
                  </a:lnTo>
                  <a:lnTo>
                    <a:pt x="5" y="234"/>
                  </a:lnTo>
                  <a:lnTo>
                    <a:pt x="11" y="219"/>
                  </a:lnTo>
                  <a:lnTo>
                    <a:pt x="13" y="203"/>
                  </a:lnTo>
                  <a:lnTo>
                    <a:pt x="19" y="188"/>
                  </a:lnTo>
                  <a:lnTo>
                    <a:pt x="26" y="173"/>
                  </a:lnTo>
                  <a:lnTo>
                    <a:pt x="32" y="160"/>
                  </a:lnTo>
                  <a:lnTo>
                    <a:pt x="39" y="143"/>
                  </a:lnTo>
                  <a:lnTo>
                    <a:pt x="49" y="127"/>
                  </a:lnTo>
                  <a:lnTo>
                    <a:pt x="58" y="108"/>
                  </a:lnTo>
                  <a:lnTo>
                    <a:pt x="70" y="86"/>
                  </a:lnTo>
                  <a:lnTo>
                    <a:pt x="76" y="74"/>
                  </a:lnTo>
                  <a:lnTo>
                    <a:pt x="85" y="65"/>
                  </a:lnTo>
                  <a:lnTo>
                    <a:pt x="91" y="53"/>
                  </a:lnTo>
                  <a:lnTo>
                    <a:pt x="100" y="44"/>
                  </a:lnTo>
                  <a:lnTo>
                    <a:pt x="108" y="34"/>
                  </a:lnTo>
                  <a:lnTo>
                    <a:pt x="117" y="27"/>
                  </a:lnTo>
                  <a:lnTo>
                    <a:pt x="125" y="17"/>
                  </a:lnTo>
                  <a:lnTo>
                    <a:pt x="129" y="15"/>
                  </a:lnTo>
                  <a:lnTo>
                    <a:pt x="136" y="11"/>
                  </a:lnTo>
                  <a:lnTo>
                    <a:pt x="144" y="6"/>
                  </a:lnTo>
                  <a:lnTo>
                    <a:pt x="152" y="4"/>
                  </a:lnTo>
                  <a:lnTo>
                    <a:pt x="155" y="2"/>
                  </a:lnTo>
                  <a:lnTo>
                    <a:pt x="159" y="2"/>
                  </a:lnTo>
                  <a:lnTo>
                    <a:pt x="167" y="2"/>
                  </a:lnTo>
                  <a:lnTo>
                    <a:pt x="171" y="0"/>
                  </a:lnTo>
                  <a:lnTo>
                    <a:pt x="176" y="0"/>
                  </a:lnTo>
                  <a:lnTo>
                    <a:pt x="188" y="2"/>
                  </a:lnTo>
                  <a:lnTo>
                    <a:pt x="193" y="4"/>
                  </a:lnTo>
                  <a:lnTo>
                    <a:pt x="201" y="6"/>
                  </a:lnTo>
                  <a:lnTo>
                    <a:pt x="209" y="8"/>
                  </a:lnTo>
                  <a:lnTo>
                    <a:pt x="216" y="15"/>
                  </a:lnTo>
                  <a:lnTo>
                    <a:pt x="224" y="19"/>
                  </a:lnTo>
                  <a:lnTo>
                    <a:pt x="230" y="23"/>
                  </a:lnTo>
                  <a:lnTo>
                    <a:pt x="235" y="29"/>
                  </a:lnTo>
                  <a:lnTo>
                    <a:pt x="241" y="36"/>
                  </a:lnTo>
                  <a:lnTo>
                    <a:pt x="245" y="44"/>
                  </a:lnTo>
                  <a:lnTo>
                    <a:pt x="251" y="49"/>
                  </a:lnTo>
                  <a:lnTo>
                    <a:pt x="256" y="65"/>
                  </a:lnTo>
                  <a:lnTo>
                    <a:pt x="262" y="80"/>
                  </a:lnTo>
                  <a:lnTo>
                    <a:pt x="268" y="97"/>
                  </a:lnTo>
                  <a:lnTo>
                    <a:pt x="273" y="116"/>
                  </a:lnTo>
                  <a:lnTo>
                    <a:pt x="279" y="131"/>
                  </a:lnTo>
                  <a:lnTo>
                    <a:pt x="285" y="145"/>
                  </a:lnTo>
                  <a:lnTo>
                    <a:pt x="287" y="160"/>
                  </a:lnTo>
                  <a:lnTo>
                    <a:pt x="289" y="175"/>
                  </a:lnTo>
                  <a:lnTo>
                    <a:pt x="289" y="190"/>
                  </a:lnTo>
                  <a:lnTo>
                    <a:pt x="289" y="203"/>
                  </a:lnTo>
                  <a:lnTo>
                    <a:pt x="289" y="219"/>
                  </a:lnTo>
                  <a:lnTo>
                    <a:pt x="289" y="232"/>
                  </a:lnTo>
                  <a:lnTo>
                    <a:pt x="287" y="245"/>
                  </a:lnTo>
                  <a:lnTo>
                    <a:pt x="285" y="260"/>
                  </a:lnTo>
                  <a:lnTo>
                    <a:pt x="279" y="289"/>
                  </a:lnTo>
                  <a:lnTo>
                    <a:pt x="273" y="321"/>
                  </a:lnTo>
                  <a:lnTo>
                    <a:pt x="270" y="354"/>
                  </a:lnTo>
                  <a:lnTo>
                    <a:pt x="264" y="394"/>
                  </a:lnTo>
                  <a:lnTo>
                    <a:pt x="260" y="433"/>
                  </a:lnTo>
                  <a:lnTo>
                    <a:pt x="258" y="452"/>
                  </a:lnTo>
                  <a:lnTo>
                    <a:pt x="254" y="470"/>
                  </a:lnTo>
                  <a:lnTo>
                    <a:pt x="252" y="487"/>
                  </a:lnTo>
                  <a:lnTo>
                    <a:pt x="245" y="504"/>
                  </a:lnTo>
                  <a:lnTo>
                    <a:pt x="241" y="519"/>
                  </a:lnTo>
                  <a:lnTo>
                    <a:pt x="235" y="534"/>
                  </a:lnTo>
                  <a:lnTo>
                    <a:pt x="230" y="542"/>
                  </a:lnTo>
                  <a:lnTo>
                    <a:pt x="226" y="549"/>
                  </a:lnTo>
                  <a:lnTo>
                    <a:pt x="222" y="557"/>
                  </a:lnTo>
                  <a:lnTo>
                    <a:pt x="216" y="565"/>
                  </a:lnTo>
                  <a:lnTo>
                    <a:pt x="207" y="578"/>
                  </a:lnTo>
                  <a:lnTo>
                    <a:pt x="201" y="587"/>
                  </a:lnTo>
                  <a:lnTo>
                    <a:pt x="193" y="593"/>
                  </a:lnTo>
                  <a:lnTo>
                    <a:pt x="188" y="599"/>
                  </a:lnTo>
                  <a:lnTo>
                    <a:pt x="178" y="606"/>
                  </a:lnTo>
                  <a:lnTo>
                    <a:pt x="173" y="612"/>
                  </a:lnTo>
                  <a:lnTo>
                    <a:pt x="163" y="620"/>
                  </a:lnTo>
                  <a:lnTo>
                    <a:pt x="159" y="622"/>
                  </a:lnTo>
                  <a:lnTo>
                    <a:pt x="155" y="622"/>
                  </a:lnTo>
                  <a:lnTo>
                    <a:pt x="152" y="624"/>
                  </a:lnTo>
                  <a:lnTo>
                    <a:pt x="146" y="622"/>
                  </a:lnTo>
                  <a:lnTo>
                    <a:pt x="144" y="622"/>
                  </a:lnTo>
                  <a:lnTo>
                    <a:pt x="140" y="620"/>
                  </a:lnTo>
                  <a:lnTo>
                    <a:pt x="136" y="618"/>
                  </a:lnTo>
                  <a:lnTo>
                    <a:pt x="135" y="612"/>
                  </a:lnTo>
                  <a:lnTo>
                    <a:pt x="133" y="610"/>
                  </a:lnTo>
                  <a:lnTo>
                    <a:pt x="133" y="606"/>
                  </a:lnTo>
                  <a:lnTo>
                    <a:pt x="129" y="603"/>
                  </a:lnTo>
                  <a:lnTo>
                    <a:pt x="129" y="597"/>
                  </a:lnTo>
                  <a:lnTo>
                    <a:pt x="133" y="595"/>
                  </a:lnTo>
                  <a:lnTo>
                    <a:pt x="133" y="591"/>
                  </a:lnTo>
                  <a:lnTo>
                    <a:pt x="136" y="587"/>
                  </a:lnTo>
                  <a:lnTo>
                    <a:pt x="138" y="586"/>
                  </a:lnTo>
                  <a:lnTo>
                    <a:pt x="146" y="578"/>
                  </a:lnTo>
                  <a:lnTo>
                    <a:pt x="154" y="572"/>
                  </a:lnTo>
                  <a:lnTo>
                    <a:pt x="167" y="561"/>
                  </a:lnTo>
                  <a:lnTo>
                    <a:pt x="176" y="549"/>
                  </a:lnTo>
                  <a:lnTo>
                    <a:pt x="186" y="538"/>
                  </a:lnTo>
                  <a:lnTo>
                    <a:pt x="190" y="532"/>
                  </a:lnTo>
                  <a:lnTo>
                    <a:pt x="192" y="523"/>
                  </a:lnTo>
                  <a:lnTo>
                    <a:pt x="197" y="517"/>
                  </a:lnTo>
                  <a:lnTo>
                    <a:pt x="199" y="509"/>
                  </a:lnTo>
                  <a:lnTo>
                    <a:pt x="205" y="496"/>
                  </a:lnTo>
                  <a:lnTo>
                    <a:pt x="209" y="481"/>
                  </a:lnTo>
                  <a:lnTo>
                    <a:pt x="211" y="468"/>
                  </a:lnTo>
                  <a:lnTo>
                    <a:pt x="216" y="452"/>
                  </a:lnTo>
                  <a:lnTo>
                    <a:pt x="220" y="420"/>
                  </a:lnTo>
                  <a:lnTo>
                    <a:pt x="230" y="348"/>
                  </a:lnTo>
                  <a:lnTo>
                    <a:pt x="231" y="319"/>
                  </a:lnTo>
                  <a:lnTo>
                    <a:pt x="235" y="289"/>
                  </a:lnTo>
                  <a:lnTo>
                    <a:pt x="241" y="262"/>
                  </a:lnTo>
                  <a:lnTo>
                    <a:pt x="243" y="251"/>
                  </a:lnTo>
                  <a:lnTo>
                    <a:pt x="245" y="238"/>
                  </a:lnTo>
                  <a:lnTo>
                    <a:pt x="247" y="224"/>
                  </a:lnTo>
                  <a:lnTo>
                    <a:pt x="247" y="213"/>
                  </a:lnTo>
                  <a:lnTo>
                    <a:pt x="247" y="200"/>
                  </a:lnTo>
                  <a:lnTo>
                    <a:pt x="247" y="186"/>
                  </a:lnTo>
                  <a:lnTo>
                    <a:pt x="245" y="171"/>
                  </a:lnTo>
                  <a:lnTo>
                    <a:pt x="243" y="160"/>
                  </a:lnTo>
                  <a:lnTo>
                    <a:pt x="241" y="152"/>
                  </a:lnTo>
                  <a:lnTo>
                    <a:pt x="239" y="145"/>
                  </a:lnTo>
                  <a:lnTo>
                    <a:pt x="235" y="129"/>
                  </a:lnTo>
                  <a:lnTo>
                    <a:pt x="230" y="116"/>
                  </a:lnTo>
                  <a:lnTo>
                    <a:pt x="226" y="103"/>
                  </a:lnTo>
                  <a:lnTo>
                    <a:pt x="222" y="89"/>
                  </a:lnTo>
                  <a:lnTo>
                    <a:pt x="216" y="80"/>
                  </a:lnTo>
                  <a:lnTo>
                    <a:pt x="211" y="68"/>
                  </a:lnTo>
                  <a:lnTo>
                    <a:pt x="209" y="65"/>
                  </a:lnTo>
                  <a:lnTo>
                    <a:pt x="205" y="59"/>
                  </a:lnTo>
                  <a:lnTo>
                    <a:pt x="201" y="55"/>
                  </a:lnTo>
                  <a:lnTo>
                    <a:pt x="199" y="51"/>
                  </a:lnTo>
                  <a:lnTo>
                    <a:pt x="192" y="49"/>
                  </a:lnTo>
                  <a:lnTo>
                    <a:pt x="186" y="44"/>
                  </a:lnTo>
                  <a:lnTo>
                    <a:pt x="176" y="44"/>
                  </a:lnTo>
                  <a:lnTo>
                    <a:pt x="169" y="44"/>
                  </a:lnTo>
                  <a:lnTo>
                    <a:pt x="161" y="44"/>
                  </a:lnTo>
                  <a:lnTo>
                    <a:pt x="155" y="44"/>
                  </a:lnTo>
                  <a:lnTo>
                    <a:pt x="152" y="48"/>
                  </a:lnTo>
                  <a:lnTo>
                    <a:pt x="150" y="49"/>
                  </a:lnTo>
                  <a:lnTo>
                    <a:pt x="144" y="53"/>
                  </a:lnTo>
                  <a:lnTo>
                    <a:pt x="140" y="55"/>
                  </a:lnTo>
                  <a:lnTo>
                    <a:pt x="136" y="59"/>
                  </a:lnTo>
                  <a:lnTo>
                    <a:pt x="135" y="61"/>
                  </a:lnTo>
                  <a:lnTo>
                    <a:pt x="133" y="65"/>
                  </a:lnTo>
                  <a:lnTo>
                    <a:pt x="125" y="74"/>
                  </a:lnTo>
                  <a:lnTo>
                    <a:pt x="121" y="80"/>
                  </a:lnTo>
                  <a:lnTo>
                    <a:pt x="112" y="97"/>
                  </a:lnTo>
                  <a:lnTo>
                    <a:pt x="102" y="114"/>
                  </a:lnTo>
                  <a:lnTo>
                    <a:pt x="93" y="129"/>
                  </a:lnTo>
                  <a:lnTo>
                    <a:pt x="85" y="145"/>
                  </a:lnTo>
                  <a:lnTo>
                    <a:pt x="79" y="160"/>
                  </a:lnTo>
                  <a:lnTo>
                    <a:pt x="70" y="173"/>
                  </a:lnTo>
                  <a:lnTo>
                    <a:pt x="66" y="186"/>
                  </a:lnTo>
                  <a:lnTo>
                    <a:pt x="58" y="202"/>
                  </a:lnTo>
                  <a:lnTo>
                    <a:pt x="55" y="215"/>
                  </a:lnTo>
                  <a:lnTo>
                    <a:pt x="51" y="226"/>
                  </a:lnTo>
                  <a:lnTo>
                    <a:pt x="47" y="241"/>
                  </a:lnTo>
                  <a:lnTo>
                    <a:pt x="43" y="255"/>
                  </a:lnTo>
                  <a:lnTo>
                    <a:pt x="43" y="270"/>
                  </a:lnTo>
                  <a:lnTo>
                    <a:pt x="43" y="283"/>
                  </a:lnTo>
                  <a:lnTo>
                    <a:pt x="43" y="298"/>
                  </a:lnTo>
                  <a:lnTo>
                    <a:pt x="43" y="314"/>
                  </a:lnTo>
                  <a:lnTo>
                    <a:pt x="43" y="327"/>
                  </a:lnTo>
                  <a:lnTo>
                    <a:pt x="43" y="346"/>
                  </a:lnTo>
                  <a:lnTo>
                    <a:pt x="47" y="361"/>
                  </a:lnTo>
                  <a:lnTo>
                    <a:pt x="47" y="367"/>
                  </a:lnTo>
                  <a:lnTo>
                    <a:pt x="47" y="371"/>
                  </a:lnTo>
                  <a:lnTo>
                    <a:pt x="43" y="375"/>
                  </a:lnTo>
                  <a:lnTo>
                    <a:pt x="43" y="378"/>
                  </a:lnTo>
                  <a:lnTo>
                    <a:pt x="39" y="380"/>
                  </a:lnTo>
                  <a:lnTo>
                    <a:pt x="38" y="384"/>
                  </a:lnTo>
                  <a:lnTo>
                    <a:pt x="34" y="386"/>
                  </a:lnTo>
                  <a:lnTo>
                    <a:pt x="28" y="386"/>
                  </a:lnTo>
                  <a:lnTo>
                    <a:pt x="26" y="386"/>
                  </a:lnTo>
                  <a:lnTo>
                    <a:pt x="20" y="386"/>
                  </a:lnTo>
                  <a:lnTo>
                    <a:pt x="19" y="386"/>
                  </a:lnTo>
                  <a:lnTo>
                    <a:pt x="13" y="384"/>
                  </a:lnTo>
                  <a:lnTo>
                    <a:pt x="13" y="380"/>
                  </a:lnTo>
                  <a:lnTo>
                    <a:pt x="9" y="376"/>
                  </a:lnTo>
                  <a:lnTo>
                    <a:pt x="5" y="373"/>
                  </a:lnTo>
                  <a:lnTo>
                    <a:pt x="5" y="3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20" name="Freeform 733"/>
            <p:cNvSpPr>
              <a:spLocks/>
            </p:cNvSpPr>
            <p:nvPr/>
          </p:nvSpPr>
          <p:spPr bwMode="auto">
            <a:xfrm>
              <a:off x="4329" y="1090"/>
              <a:ext cx="8" cy="9"/>
            </a:xfrm>
            <a:custGeom>
              <a:avLst/>
              <a:gdLst>
                <a:gd name="T0" fmla="*/ 0 w 51"/>
                <a:gd name="T1" fmla="*/ 0 h 61"/>
                <a:gd name="T2" fmla="*/ 0 w 51"/>
                <a:gd name="T3" fmla="*/ 0 h 61"/>
                <a:gd name="T4" fmla="*/ 0 w 51"/>
                <a:gd name="T5" fmla="*/ 0 h 61"/>
                <a:gd name="T6" fmla="*/ 0 w 51"/>
                <a:gd name="T7" fmla="*/ 0 h 61"/>
                <a:gd name="T8" fmla="*/ 0 w 51"/>
                <a:gd name="T9" fmla="*/ 0 h 61"/>
                <a:gd name="T10" fmla="*/ 0 w 51"/>
                <a:gd name="T11" fmla="*/ 0 h 61"/>
                <a:gd name="T12" fmla="*/ 0 w 51"/>
                <a:gd name="T13" fmla="*/ 0 h 61"/>
                <a:gd name="T14" fmla="*/ 0 w 51"/>
                <a:gd name="T15" fmla="*/ 0 h 61"/>
                <a:gd name="T16" fmla="*/ 0 w 51"/>
                <a:gd name="T17" fmla="*/ 0 h 61"/>
                <a:gd name="T18" fmla="*/ 0 w 51"/>
                <a:gd name="T19" fmla="*/ 0 h 61"/>
                <a:gd name="T20" fmla="*/ 0 w 51"/>
                <a:gd name="T21" fmla="*/ 0 h 61"/>
                <a:gd name="T22" fmla="*/ 0 w 51"/>
                <a:gd name="T23" fmla="*/ 0 h 61"/>
                <a:gd name="T24" fmla="*/ 0 w 51"/>
                <a:gd name="T25" fmla="*/ 0 h 61"/>
                <a:gd name="T26" fmla="*/ 0 w 51"/>
                <a:gd name="T27" fmla="*/ 0 h 61"/>
                <a:gd name="T28" fmla="*/ 0 w 51"/>
                <a:gd name="T29" fmla="*/ 0 h 61"/>
                <a:gd name="T30" fmla="*/ 0 w 51"/>
                <a:gd name="T31" fmla="*/ 0 h 61"/>
                <a:gd name="T32" fmla="*/ 0 w 51"/>
                <a:gd name="T33" fmla="*/ 0 h 61"/>
                <a:gd name="T34" fmla="*/ 0 w 51"/>
                <a:gd name="T35" fmla="*/ 0 h 61"/>
                <a:gd name="T36" fmla="*/ 0 w 51"/>
                <a:gd name="T37" fmla="*/ 0 h 61"/>
                <a:gd name="T38" fmla="*/ 0 w 51"/>
                <a:gd name="T39" fmla="*/ 0 h 61"/>
                <a:gd name="T40" fmla="*/ 0 w 51"/>
                <a:gd name="T41" fmla="*/ 0 h 61"/>
                <a:gd name="T42" fmla="*/ 0 w 51"/>
                <a:gd name="T43" fmla="*/ 0 h 61"/>
                <a:gd name="T44" fmla="*/ 0 w 51"/>
                <a:gd name="T45" fmla="*/ 0 h 61"/>
                <a:gd name="T46" fmla="*/ 0 w 51"/>
                <a:gd name="T47" fmla="*/ 0 h 61"/>
                <a:gd name="T48" fmla="*/ 0 w 51"/>
                <a:gd name="T49" fmla="*/ 0 h 61"/>
                <a:gd name="T50" fmla="*/ 0 w 51"/>
                <a:gd name="T51" fmla="*/ 0 h 61"/>
                <a:gd name="T52" fmla="*/ 0 w 51"/>
                <a:gd name="T53" fmla="*/ 0 h 61"/>
                <a:gd name="T54" fmla="*/ 0 w 51"/>
                <a:gd name="T55" fmla="*/ 0 h 61"/>
                <a:gd name="T56" fmla="*/ 0 w 51"/>
                <a:gd name="T57" fmla="*/ 0 h 61"/>
                <a:gd name="T58" fmla="*/ 0 w 51"/>
                <a:gd name="T59" fmla="*/ 0 h 61"/>
                <a:gd name="T60" fmla="*/ 0 w 51"/>
                <a:gd name="T61" fmla="*/ 0 h 61"/>
                <a:gd name="T62" fmla="*/ 0 w 51"/>
                <a:gd name="T63" fmla="*/ 0 h 61"/>
                <a:gd name="T64" fmla="*/ 0 w 51"/>
                <a:gd name="T65" fmla="*/ 0 h 61"/>
                <a:gd name="T66" fmla="*/ 0 w 51"/>
                <a:gd name="T67" fmla="*/ 0 h 61"/>
                <a:gd name="T68" fmla="*/ 0 w 51"/>
                <a:gd name="T69" fmla="*/ 0 h 61"/>
                <a:gd name="T70" fmla="*/ 0 w 51"/>
                <a:gd name="T71" fmla="*/ 0 h 61"/>
                <a:gd name="T72" fmla="*/ 0 w 51"/>
                <a:gd name="T73" fmla="*/ 0 h 61"/>
                <a:gd name="T74" fmla="*/ 0 w 51"/>
                <a:gd name="T75" fmla="*/ 0 h 61"/>
                <a:gd name="T76" fmla="*/ 0 w 51"/>
                <a:gd name="T77" fmla="*/ 0 h 61"/>
                <a:gd name="T78" fmla="*/ 0 w 51"/>
                <a:gd name="T79" fmla="*/ 0 h 61"/>
                <a:gd name="T80" fmla="*/ 0 w 51"/>
                <a:gd name="T81" fmla="*/ 0 h 61"/>
                <a:gd name="T82" fmla="*/ 0 w 51"/>
                <a:gd name="T83" fmla="*/ 0 h 6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1"/>
                <a:gd name="T127" fmla="*/ 0 h 61"/>
                <a:gd name="T128" fmla="*/ 51 w 51"/>
                <a:gd name="T129" fmla="*/ 61 h 6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1" h="61">
                  <a:moveTo>
                    <a:pt x="49" y="30"/>
                  </a:moveTo>
                  <a:lnTo>
                    <a:pt x="46" y="38"/>
                  </a:lnTo>
                  <a:lnTo>
                    <a:pt x="42" y="46"/>
                  </a:lnTo>
                  <a:lnTo>
                    <a:pt x="42" y="51"/>
                  </a:lnTo>
                  <a:lnTo>
                    <a:pt x="38" y="53"/>
                  </a:lnTo>
                  <a:lnTo>
                    <a:pt x="36" y="55"/>
                  </a:lnTo>
                  <a:lnTo>
                    <a:pt x="34" y="57"/>
                  </a:lnTo>
                  <a:lnTo>
                    <a:pt x="34" y="61"/>
                  </a:lnTo>
                  <a:lnTo>
                    <a:pt x="29" y="61"/>
                  </a:lnTo>
                  <a:lnTo>
                    <a:pt x="25" y="61"/>
                  </a:lnTo>
                  <a:lnTo>
                    <a:pt x="19" y="61"/>
                  </a:lnTo>
                  <a:lnTo>
                    <a:pt x="15" y="61"/>
                  </a:lnTo>
                  <a:lnTo>
                    <a:pt x="13" y="61"/>
                  </a:lnTo>
                  <a:lnTo>
                    <a:pt x="10" y="61"/>
                  </a:lnTo>
                  <a:lnTo>
                    <a:pt x="8" y="55"/>
                  </a:lnTo>
                  <a:lnTo>
                    <a:pt x="4" y="55"/>
                  </a:lnTo>
                  <a:lnTo>
                    <a:pt x="4" y="53"/>
                  </a:lnTo>
                  <a:lnTo>
                    <a:pt x="4" y="47"/>
                  </a:lnTo>
                  <a:lnTo>
                    <a:pt x="0" y="46"/>
                  </a:lnTo>
                  <a:lnTo>
                    <a:pt x="0" y="40"/>
                  </a:lnTo>
                  <a:lnTo>
                    <a:pt x="0" y="36"/>
                  </a:lnTo>
                  <a:lnTo>
                    <a:pt x="4" y="23"/>
                  </a:lnTo>
                  <a:lnTo>
                    <a:pt x="11" y="9"/>
                  </a:lnTo>
                  <a:lnTo>
                    <a:pt x="13" y="6"/>
                  </a:lnTo>
                  <a:lnTo>
                    <a:pt x="15" y="4"/>
                  </a:lnTo>
                  <a:lnTo>
                    <a:pt x="19" y="2"/>
                  </a:lnTo>
                  <a:lnTo>
                    <a:pt x="25" y="0"/>
                  </a:lnTo>
                  <a:lnTo>
                    <a:pt x="27" y="0"/>
                  </a:lnTo>
                  <a:lnTo>
                    <a:pt x="30" y="0"/>
                  </a:lnTo>
                  <a:lnTo>
                    <a:pt x="34" y="0"/>
                  </a:lnTo>
                  <a:lnTo>
                    <a:pt x="38" y="0"/>
                  </a:lnTo>
                  <a:lnTo>
                    <a:pt x="42" y="2"/>
                  </a:lnTo>
                  <a:lnTo>
                    <a:pt x="46" y="6"/>
                  </a:lnTo>
                  <a:lnTo>
                    <a:pt x="48" y="7"/>
                  </a:lnTo>
                  <a:lnTo>
                    <a:pt x="49" y="13"/>
                  </a:lnTo>
                  <a:lnTo>
                    <a:pt x="49" y="15"/>
                  </a:lnTo>
                  <a:lnTo>
                    <a:pt x="51" y="17"/>
                  </a:lnTo>
                  <a:lnTo>
                    <a:pt x="51" y="19"/>
                  </a:lnTo>
                  <a:lnTo>
                    <a:pt x="49" y="23"/>
                  </a:lnTo>
                  <a:lnTo>
                    <a:pt x="49"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21" name="Freeform 734"/>
            <p:cNvSpPr>
              <a:spLocks/>
            </p:cNvSpPr>
            <p:nvPr/>
          </p:nvSpPr>
          <p:spPr bwMode="auto">
            <a:xfrm>
              <a:off x="4323" y="1111"/>
              <a:ext cx="7" cy="7"/>
            </a:xfrm>
            <a:custGeom>
              <a:avLst/>
              <a:gdLst>
                <a:gd name="T0" fmla="*/ 0 w 44"/>
                <a:gd name="T1" fmla="*/ 0 h 40"/>
                <a:gd name="T2" fmla="*/ 0 w 44"/>
                <a:gd name="T3" fmla="*/ 0 h 40"/>
                <a:gd name="T4" fmla="*/ 0 w 44"/>
                <a:gd name="T5" fmla="*/ 0 h 40"/>
                <a:gd name="T6" fmla="*/ 0 w 44"/>
                <a:gd name="T7" fmla="*/ 0 h 40"/>
                <a:gd name="T8" fmla="*/ 0 w 44"/>
                <a:gd name="T9" fmla="*/ 0 h 40"/>
                <a:gd name="T10" fmla="*/ 0 w 44"/>
                <a:gd name="T11" fmla="*/ 0 h 40"/>
                <a:gd name="T12" fmla="*/ 0 w 44"/>
                <a:gd name="T13" fmla="*/ 0 h 40"/>
                <a:gd name="T14" fmla="*/ 0 w 44"/>
                <a:gd name="T15" fmla="*/ 0 h 40"/>
                <a:gd name="T16" fmla="*/ 0 w 44"/>
                <a:gd name="T17" fmla="*/ 0 h 40"/>
                <a:gd name="T18" fmla="*/ 0 w 44"/>
                <a:gd name="T19" fmla="*/ 0 h 40"/>
                <a:gd name="T20" fmla="*/ 0 w 44"/>
                <a:gd name="T21" fmla="*/ 0 h 40"/>
                <a:gd name="T22" fmla="*/ 0 w 44"/>
                <a:gd name="T23" fmla="*/ 0 h 40"/>
                <a:gd name="T24" fmla="*/ 0 w 44"/>
                <a:gd name="T25" fmla="*/ 0 h 40"/>
                <a:gd name="T26" fmla="*/ 0 w 44"/>
                <a:gd name="T27" fmla="*/ 0 h 40"/>
                <a:gd name="T28" fmla="*/ 0 w 44"/>
                <a:gd name="T29" fmla="*/ 0 h 40"/>
                <a:gd name="T30" fmla="*/ 0 w 44"/>
                <a:gd name="T31" fmla="*/ 0 h 40"/>
                <a:gd name="T32" fmla="*/ 0 w 44"/>
                <a:gd name="T33" fmla="*/ 0 h 40"/>
                <a:gd name="T34" fmla="*/ 0 w 44"/>
                <a:gd name="T35" fmla="*/ 0 h 40"/>
                <a:gd name="T36" fmla="*/ 0 w 44"/>
                <a:gd name="T37" fmla="*/ 0 h 40"/>
                <a:gd name="T38" fmla="*/ 0 w 44"/>
                <a:gd name="T39" fmla="*/ 0 h 40"/>
                <a:gd name="T40" fmla="*/ 0 w 44"/>
                <a:gd name="T41" fmla="*/ 0 h 40"/>
                <a:gd name="T42" fmla="*/ 0 w 44"/>
                <a:gd name="T43" fmla="*/ 0 h 40"/>
                <a:gd name="T44" fmla="*/ 0 w 44"/>
                <a:gd name="T45" fmla="*/ 0 h 40"/>
                <a:gd name="T46" fmla="*/ 0 w 44"/>
                <a:gd name="T47" fmla="*/ 0 h 40"/>
                <a:gd name="T48" fmla="*/ 0 w 44"/>
                <a:gd name="T49" fmla="*/ 0 h 40"/>
                <a:gd name="T50" fmla="*/ 0 w 44"/>
                <a:gd name="T51" fmla="*/ 0 h 40"/>
                <a:gd name="T52" fmla="*/ 0 w 44"/>
                <a:gd name="T53" fmla="*/ 0 h 40"/>
                <a:gd name="T54" fmla="*/ 0 w 44"/>
                <a:gd name="T55" fmla="*/ 0 h 40"/>
                <a:gd name="T56" fmla="*/ 0 w 44"/>
                <a:gd name="T57" fmla="*/ 0 h 40"/>
                <a:gd name="T58" fmla="*/ 0 w 44"/>
                <a:gd name="T59" fmla="*/ 0 h 40"/>
                <a:gd name="T60" fmla="*/ 0 w 44"/>
                <a:gd name="T61" fmla="*/ 0 h 40"/>
                <a:gd name="T62" fmla="*/ 0 w 44"/>
                <a:gd name="T63" fmla="*/ 0 h 40"/>
                <a:gd name="T64" fmla="*/ 0 w 44"/>
                <a:gd name="T65" fmla="*/ 0 h 40"/>
                <a:gd name="T66" fmla="*/ 0 w 44"/>
                <a:gd name="T67" fmla="*/ 0 h 4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4"/>
                <a:gd name="T103" fmla="*/ 0 h 40"/>
                <a:gd name="T104" fmla="*/ 44 w 44"/>
                <a:gd name="T105" fmla="*/ 40 h 4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4" h="40">
                  <a:moveTo>
                    <a:pt x="0" y="19"/>
                  </a:moveTo>
                  <a:lnTo>
                    <a:pt x="0" y="15"/>
                  </a:lnTo>
                  <a:lnTo>
                    <a:pt x="2" y="11"/>
                  </a:lnTo>
                  <a:lnTo>
                    <a:pt x="4" y="9"/>
                  </a:lnTo>
                  <a:lnTo>
                    <a:pt x="6" y="4"/>
                  </a:lnTo>
                  <a:lnTo>
                    <a:pt x="8" y="2"/>
                  </a:lnTo>
                  <a:lnTo>
                    <a:pt x="13" y="0"/>
                  </a:lnTo>
                  <a:lnTo>
                    <a:pt x="17" y="0"/>
                  </a:lnTo>
                  <a:lnTo>
                    <a:pt x="21" y="0"/>
                  </a:lnTo>
                  <a:lnTo>
                    <a:pt x="27" y="0"/>
                  </a:lnTo>
                  <a:lnTo>
                    <a:pt x="31" y="0"/>
                  </a:lnTo>
                  <a:lnTo>
                    <a:pt x="32" y="2"/>
                  </a:lnTo>
                  <a:lnTo>
                    <a:pt x="36" y="4"/>
                  </a:lnTo>
                  <a:lnTo>
                    <a:pt x="38" y="9"/>
                  </a:lnTo>
                  <a:lnTo>
                    <a:pt x="40" y="11"/>
                  </a:lnTo>
                  <a:lnTo>
                    <a:pt x="40" y="15"/>
                  </a:lnTo>
                  <a:lnTo>
                    <a:pt x="44" y="19"/>
                  </a:lnTo>
                  <a:lnTo>
                    <a:pt x="40" y="24"/>
                  </a:lnTo>
                  <a:lnTo>
                    <a:pt x="40" y="26"/>
                  </a:lnTo>
                  <a:lnTo>
                    <a:pt x="38" y="32"/>
                  </a:lnTo>
                  <a:lnTo>
                    <a:pt x="36" y="34"/>
                  </a:lnTo>
                  <a:lnTo>
                    <a:pt x="32" y="38"/>
                  </a:lnTo>
                  <a:lnTo>
                    <a:pt x="31" y="40"/>
                  </a:lnTo>
                  <a:lnTo>
                    <a:pt x="27" y="40"/>
                  </a:lnTo>
                  <a:lnTo>
                    <a:pt x="21" y="40"/>
                  </a:lnTo>
                  <a:lnTo>
                    <a:pt x="17" y="40"/>
                  </a:lnTo>
                  <a:lnTo>
                    <a:pt x="13" y="40"/>
                  </a:lnTo>
                  <a:lnTo>
                    <a:pt x="8" y="38"/>
                  </a:lnTo>
                  <a:lnTo>
                    <a:pt x="6" y="34"/>
                  </a:lnTo>
                  <a:lnTo>
                    <a:pt x="4" y="32"/>
                  </a:lnTo>
                  <a:lnTo>
                    <a:pt x="2" y="26"/>
                  </a:lnTo>
                  <a:lnTo>
                    <a:pt x="0" y="24"/>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22" name="Freeform 735"/>
            <p:cNvSpPr>
              <a:spLocks/>
            </p:cNvSpPr>
            <p:nvPr/>
          </p:nvSpPr>
          <p:spPr bwMode="auto">
            <a:xfrm>
              <a:off x="4321" y="1131"/>
              <a:ext cx="7" cy="7"/>
            </a:xfrm>
            <a:custGeom>
              <a:avLst/>
              <a:gdLst>
                <a:gd name="T0" fmla="*/ 0 w 43"/>
                <a:gd name="T1" fmla="*/ 0 h 44"/>
                <a:gd name="T2" fmla="*/ 0 w 43"/>
                <a:gd name="T3" fmla="*/ 0 h 44"/>
                <a:gd name="T4" fmla="*/ 0 w 43"/>
                <a:gd name="T5" fmla="*/ 0 h 44"/>
                <a:gd name="T6" fmla="*/ 0 w 43"/>
                <a:gd name="T7" fmla="*/ 0 h 44"/>
                <a:gd name="T8" fmla="*/ 0 w 43"/>
                <a:gd name="T9" fmla="*/ 0 h 44"/>
                <a:gd name="T10" fmla="*/ 0 w 43"/>
                <a:gd name="T11" fmla="*/ 0 h 44"/>
                <a:gd name="T12" fmla="*/ 0 w 43"/>
                <a:gd name="T13" fmla="*/ 0 h 44"/>
                <a:gd name="T14" fmla="*/ 0 w 43"/>
                <a:gd name="T15" fmla="*/ 0 h 44"/>
                <a:gd name="T16" fmla="*/ 0 w 43"/>
                <a:gd name="T17" fmla="*/ 0 h 44"/>
                <a:gd name="T18" fmla="*/ 0 w 43"/>
                <a:gd name="T19" fmla="*/ 0 h 44"/>
                <a:gd name="T20" fmla="*/ 0 w 43"/>
                <a:gd name="T21" fmla="*/ 0 h 44"/>
                <a:gd name="T22" fmla="*/ 0 w 43"/>
                <a:gd name="T23" fmla="*/ 0 h 44"/>
                <a:gd name="T24" fmla="*/ 0 w 43"/>
                <a:gd name="T25" fmla="*/ 0 h 44"/>
                <a:gd name="T26" fmla="*/ 0 w 43"/>
                <a:gd name="T27" fmla="*/ 0 h 44"/>
                <a:gd name="T28" fmla="*/ 0 w 43"/>
                <a:gd name="T29" fmla="*/ 0 h 44"/>
                <a:gd name="T30" fmla="*/ 0 w 43"/>
                <a:gd name="T31" fmla="*/ 0 h 44"/>
                <a:gd name="T32" fmla="*/ 0 w 43"/>
                <a:gd name="T33" fmla="*/ 0 h 44"/>
                <a:gd name="T34" fmla="*/ 0 w 43"/>
                <a:gd name="T35" fmla="*/ 0 h 44"/>
                <a:gd name="T36" fmla="*/ 0 w 43"/>
                <a:gd name="T37" fmla="*/ 0 h 44"/>
                <a:gd name="T38" fmla="*/ 0 w 43"/>
                <a:gd name="T39" fmla="*/ 0 h 44"/>
                <a:gd name="T40" fmla="*/ 0 w 43"/>
                <a:gd name="T41" fmla="*/ 0 h 44"/>
                <a:gd name="T42" fmla="*/ 0 w 43"/>
                <a:gd name="T43" fmla="*/ 0 h 44"/>
                <a:gd name="T44" fmla="*/ 0 w 43"/>
                <a:gd name="T45" fmla="*/ 0 h 44"/>
                <a:gd name="T46" fmla="*/ 0 w 43"/>
                <a:gd name="T47" fmla="*/ 0 h 44"/>
                <a:gd name="T48" fmla="*/ 0 w 43"/>
                <a:gd name="T49" fmla="*/ 0 h 44"/>
                <a:gd name="T50" fmla="*/ 0 w 43"/>
                <a:gd name="T51" fmla="*/ 0 h 44"/>
                <a:gd name="T52" fmla="*/ 0 w 43"/>
                <a:gd name="T53" fmla="*/ 0 h 44"/>
                <a:gd name="T54" fmla="*/ 0 w 43"/>
                <a:gd name="T55" fmla="*/ 0 h 44"/>
                <a:gd name="T56" fmla="*/ 0 w 43"/>
                <a:gd name="T57" fmla="*/ 0 h 44"/>
                <a:gd name="T58" fmla="*/ 0 w 43"/>
                <a:gd name="T59" fmla="*/ 0 h 44"/>
                <a:gd name="T60" fmla="*/ 0 w 43"/>
                <a:gd name="T61" fmla="*/ 0 h 44"/>
                <a:gd name="T62" fmla="*/ 0 w 43"/>
                <a:gd name="T63" fmla="*/ 0 h 44"/>
                <a:gd name="T64" fmla="*/ 0 w 43"/>
                <a:gd name="T65" fmla="*/ 0 h 44"/>
                <a:gd name="T66" fmla="*/ 0 w 43"/>
                <a:gd name="T67" fmla="*/ 0 h 4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3"/>
                <a:gd name="T103" fmla="*/ 0 h 44"/>
                <a:gd name="T104" fmla="*/ 43 w 43"/>
                <a:gd name="T105" fmla="*/ 44 h 4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3" h="44">
                  <a:moveTo>
                    <a:pt x="0" y="21"/>
                  </a:moveTo>
                  <a:lnTo>
                    <a:pt x="0" y="17"/>
                  </a:lnTo>
                  <a:lnTo>
                    <a:pt x="3" y="14"/>
                  </a:lnTo>
                  <a:lnTo>
                    <a:pt x="5" y="12"/>
                  </a:lnTo>
                  <a:lnTo>
                    <a:pt x="7" y="8"/>
                  </a:lnTo>
                  <a:lnTo>
                    <a:pt x="9" y="4"/>
                  </a:lnTo>
                  <a:lnTo>
                    <a:pt x="13" y="2"/>
                  </a:lnTo>
                  <a:lnTo>
                    <a:pt x="17" y="2"/>
                  </a:lnTo>
                  <a:lnTo>
                    <a:pt x="22" y="0"/>
                  </a:lnTo>
                  <a:lnTo>
                    <a:pt x="26" y="2"/>
                  </a:lnTo>
                  <a:lnTo>
                    <a:pt x="30" y="2"/>
                  </a:lnTo>
                  <a:lnTo>
                    <a:pt x="32" y="4"/>
                  </a:lnTo>
                  <a:lnTo>
                    <a:pt x="38" y="8"/>
                  </a:lnTo>
                  <a:lnTo>
                    <a:pt x="40" y="12"/>
                  </a:lnTo>
                  <a:lnTo>
                    <a:pt x="41" y="14"/>
                  </a:lnTo>
                  <a:lnTo>
                    <a:pt x="41" y="17"/>
                  </a:lnTo>
                  <a:lnTo>
                    <a:pt x="43" y="21"/>
                  </a:lnTo>
                  <a:lnTo>
                    <a:pt x="41" y="27"/>
                  </a:lnTo>
                  <a:lnTo>
                    <a:pt x="41" y="31"/>
                  </a:lnTo>
                  <a:lnTo>
                    <a:pt x="40" y="35"/>
                  </a:lnTo>
                  <a:lnTo>
                    <a:pt x="38" y="36"/>
                  </a:lnTo>
                  <a:lnTo>
                    <a:pt x="32" y="40"/>
                  </a:lnTo>
                  <a:lnTo>
                    <a:pt x="30" y="42"/>
                  </a:lnTo>
                  <a:lnTo>
                    <a:pt x="26" y="44"/>
                  </a:lnTo>
                  <a:lnTo>
                    <a:pt x="22" y="44"/>
                  </a:lnTo>
                  <a:lnTo>
                    <a:pt x="17" y="44"/>
                  </a:lnTo>
                  <a:lnTo>
                    <a:pt x="13" y="42"/>
                  </a:lnTo>
                  <a:lnTo>
                    <a:pt x="9" y="40"/>
                  </a:lnTo>
                  <a:lnTo>
                    <a:pt x="7" y="36"/>
                  </a:lnTo>
                  <a:lnTo>
                    <a:pt x="5" y="35"/>
                  </a:lnTo>
                  <a:lnTo>
                    <a:pt x="3" y="31"/>
                  </a:lnTo>
                  <a:lnTo>
                    <a:pt x="0" y="27"/>
                  </a:lnTo>
                  <a:lnTo>
                    <a:pt x="0"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23" name="Freeform 736"/>
            <p:cNvSpPr>
              <a:spLocks/>
            </p:cNvSpPr>
            <p:nvPr/>
          </p:nvSpPr>
          <p:spPr bwMode="auto">
            <a:xfrm>
              <a:off x="4338" y="1124"/>
              <a:ext cx="7" cy="7"/>
            </a:xfrm>
            <a:custGeom>
              <a:avLst/>
              <a:gdLst>
                <a:gd name="T0" fmla="*/ 0 w 44"/>
                <a:gd name="T1" fmla="*/ 0 h 42"/>
                <a:gd name="T2" fmla="*/ 0 w 44"/>
                <a:gd name="T3" fmla="*/ 0 h 42"/>
                <a:gd name="T4" fmla="*/ 0 w 44"/>
                <a:gd name="T5" fmla="*/ 0 h 42"/>
                <a:gd name="T6" fmla="*/ 0 w 44"/>
                <a:gd name="T7" fmla="*/ 0 h 42"/>
                <a:gd name="T8" fmla="*/ 0 w 44"/>
                <a:gd name="T9" fmla="*/ 0 h 42"/>
                <a:gd name="T10" fmla="*/ 0 w 44"/>
                <a:gd name="T11" fmla="*/ 0 h 42"/>
                <a:gd name="T12" fmla="*/ 0 w 44"/>
                <a:gd name="T13" fmla="*/ 0 h 42"/>
                <a:gd name="T14" fmla="*/ 0 w 44"/>
                <a:gd name="T15" fmla="*/ 0 h 42"/>
                <a:gd name="T16" fmla="*/ 0 w 44"/>
                <a:gd name="T17" fmla="*/ 0 h 42"/>
                <a:gd name="T18" fmla="*/ 0 w 44"/>
                <a:gd name="T19" fmla="*/ 0 h 42"/>
                <a:gd name="T20" fmla="*/ 0 w 44"/>
                <a:gd name="T21" fmla="*/ 0 h 42"/>
                <a:gd name="T22" fmla="*/ 0 w 44"/>
                <a:gd name="T23" fmla="*/ 0 h 42"/>
                <a:gd name="T24" fmla="*/ 0 w 44"/>
                <a:gd name="T25" fmla="*/ 0 h 42"/>
                <a:gd name="T26" fmla="*/ 0 w 44"/>
                <a:gd name="T27" fmla="*/ 0 h 42"/>
                <a:gd name="T28" fmla="*/ 0 w 44"/>
                <a:gd name="T29" fmla="*/ 0 h 42"/>
                <a:gd name="T30" fmla="*/ 0 w 44"/>
                <a:gd name="T31" fmla="*/ 0 h 42"/>
                <a:gd name="T32" fmla="*/ 0 w 44"/>
                <a:gd name="T33" fmla="*/ 0 h 42"/>
                <a:gd name="T34" fmla="*/ 0 w 44"/>
                <a:gd name="T35" fmla="*/ 0 h 42"/>
                <a:gd name="T36" fmla="*/ 0 w 44"/>
                <a:gd name="T37" fmla="*/ 0 h 42"/>
                <a:gd name="T38" fmla="*/ 0 w 44"/>
                <a:gd name="T39" fmla="*/ 0 h 42"/>
                <a:gd name="T40" fmla="*/ 0 w 44"/>
                <a:gd name="T41" fmla="*/ 0 h 42"/>
                <a:gd name="T42" fmla="*/ 0 w 44"/>
                <a:gd name="T43" fmla="*/ 0 h 42"/>
                <a:gd name="T44" fmla="*/ 0 w 44"/>
                <a:gd name="T45" fmla="*/ 0 h 42"/>
                <a:gd name="T46" fmla="*/ 0 w 44"/>
                <a:gd name="T47" fmla="*/ 0 h 42"/>
                <a:gd name="T48" fmla="*/ 0 w 44"/>
                <a:gd name="T49" fmla="*/ 0 h 42"/>
                <a:gd name="T50" fmla="*/ 0 w 44"/>
                <a:gd name="T51" fmla="*/ 0 h 42"/>
                <a:gd name="T52" fmla="*/ 0 w 44"/>
                <a:gd name="T53" fmla="*/ 0 h 42"/>
                <a:gd name="T54" fmla="*/ 0 w 44"/>
                <a:gd name="T55" fmla="*/ 0 h 42"/>
                <a:gd name="T56" fmla="*/ 0 w 44"/>
                <a:gd name="T57" fmla="*/ 0 h 42"/>
                <a:gd name="T58" fmla="*/ 0 w 44"/>
                <a:gd name="T59" fmla="*/ 0 h 42"/>
                <a:gd name="T60" fmla="*/ 0 w 44"/>
                <a:gd name="T61" fmla="*/ 0 h 42"/>
                <a:gd name="T62" fmla="*/ 0 w 44"/>
                <a:gd name="T63" fmla="*/ 0 h 42"/>
                <a:gd name="T64" fmla="*/ 0 w 44"/>
                <a:gd name="T65" fmla="*/ 0 h 42"/>
                <a:gd name="T66" fmla="*/ 0 w 44"/>
                <a:gd name="T67" fmla="*/ 0 h 4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4"/>
                <a:gd name="T103" fmla="*/ 0 h 42"/>
                <a:gd name="T104" fmla="*/ 44 w 44"/>
                <a:gd name="T105" fmla="*/ 42 h 4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4" h="42">
                  <a:moveTo>
                    <a:pt x="0" y="21"/>
                  </a:moveTo>
                  <a:lnTo>
                    <a:pt x="0" y="16"/>
                  </a:lnTo>
                  <a:lnTo>
                    <a:pt x="2" y="14"/>
                  </a:lnTo>
                  <a:lnTo>
                    <a:pt x="4" y="8"/>
                  </a:lnTo>
                  <a:lnTo>
                    <a:pt x="6" y="6"/>
                  </a:lnTo>
                  <a:lnTo>
                    <a:pt x="7" y="4"/>
                  </a:lnTo>
                  <a:lnTo>
                    <a:pt x="13" y="2"/>
                  </a:lnTo>
                  <a:lnTo>
                    <a:pt x="17" y="0"/>
                  </a:lnTo>
                  <a:lnTo>
                    <a:pt x="21" y="0"/>
                  </a:lnTo>
                  <a:lnTo>
                    <a:pt x="25" y="0"/>
                  </a:lnTo>
                  <a:lnTo>
                    <a:pt x="30" y="2"/>
                  </a:lnTo>
                  <a:lnTo>
                    <a:pt x="30" y="4"/>
                  </a:lnTo>
                  <a:lnTo>
                    <a:pt x="36" y="6"/>
                  </a:lnTo>
                  <a:lnTo>
                    <a:pt x="40" y="8"/>
                  </a:lnTo>
                  <a:lnTo>
                    <a:pt x="40" y="14"/>
                  </a:lnTo>
                  <a:lnTo>
                    <a:pt x="44" y="16"/>
                  </a:lnTo>
                  <a:lnTo>
                    <a:pt x="44" y="21"/>
                  </a:lnTo>
                  <a:lnTo>
                    <a:pt x="44" y="25"/>
                  </a:lnTo>
                  <a:lnTo>
                    <a:pt x="40" y="31"/>
                  </a:lnTo>
                  <a:lnTo>
                    <a:pt x="36" y="37"/>
                  </a:lnTo>
                  <a:lnTo>
                    <a:pt x="30" y="39"/>
                  </a:lnTo>
                  <a:lnTo>
                    <a:pt x="30" y="40"/>
                  </a:lnTo>
                  <a:lnTo>
                    <a:pt x="25" y="42"/>
                  </a:lnTo>
                  <a:lnTo>
                    <a:pt x="21" y="42"/>
                  </a:lnTo>
                  <a:lnTo>
                    <a:pt x="17" y="42"/>
                  </a:lnTo>
                  <a:lnTo>
                    <a:pt x="13" y="40"/>
                  </a:lnTo>
                  <a:lnTo>
                    <a:pt x="7" y="39"/>
                  </a:lnTo>
                  <a:lnTo>
                    <a:pt x="6" y="37"/>
                  </a:lnTo>
                  <a:lnTo>
                    <a:pt x="4" y="31"/>
                  </a:lnTo>
                  <a:lnTo>
                    <a:pt x="2" y="31"/>
                  </a:lnTo>
                  <a:lnTo>
                    <a:pt x="0" y="25"/>
                  </a:lnTo>
                  <a:lnTo>
                    <a:pt x="0"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24" name="Freeform 737"/>
            <p:cNvSpPr>
              <a:spLocks/>
            </p:cNvSpPr>
            <p:nvPr/>
          </p:nvSpPr>
          <p:spPr bwMode="auto">
            <a:xfrm>
              <a:off x="4287" y="1080"/>
              <a:ext cx="32" cy="28"/>
            </a:xfrm>
            <a:custGeom>
              <a:avLst/>
              <a:gdLst>
                <a:gd name="T0" fmla="*/ 0 w 199"/>
                <a:gd name="T1" fmla="*/ 0 h 177"/>
                <a:gd name="T2" fmla="*/ 0 w 199"/>
                <a:gd name="T3" fmla="*/ 0 h 177"/>
                <a:gd name="T4" fmla="*/ 0 w 199"/>
                <a:gd name="T5" fmla="*/ 0 h 177"/>
                <a:gd name="T6" fmla="*/ 0 w 199"/>
                <a:gd name="T7" fmla="*/ 0 h 177"/>
                <a:gd name="T8" fmla="*/ 0 w 199"/>
                <a:gd name="T9" fmla="*/ 0 h 177"/>
                <a:gd name="T10" fmla="*/ 0 w 199"/>
                <a:gd name="T11" fmla="*/ 0 h 177"/>
                <a:gd name="T12" fmla="*/ 0 w 199"/>
                <a:gd name="T13" fmla="*/ 0 h 177"/>
                <a:gd name="T14" fmla="*/ 0 w 199"/>
                <a:gd name="T15" fmla="*/ 0 h 177"/>
                <a:gd name="T16" fmla="*/ 0 w 199"/>
                <a:gd name="T17" fmla="*/ 0 h 177"/>
                <a:gd name="T18" fmla="*/ 0 w 199"/>
                <a:gd name="T19" fmla="*/ 0 h 177"/>
                <a:gd name="T20" fmla="*/ 0 w 199"/>
                <a:gd name="T21" fmla="*/ 0 h 177"/>
                <a:gd name="T22" fmla="*/ 0 w 199"/>
                <a:gd name="T23" fmla="*/ 0 h 177"/>
                <a:gd name="T24" fmla="*/ 0 w 199"/>
                <a:gd name="T25" fmla="*/ 0 h 177"/>
                <a:gd name="T26" fmla="*/ 0 w 199"/>
                <a:gd name="T27" fmla="*/ 0 h 177"/>
                <a:gd name="T28" fmla="*/ 0 w 199"/>
                <a:gd name="T29" fmla="*/ 0 h 177"/>
                <a:gd name="T30" fmla="*/ 0 w 199"/>
                <a:gd name="T31" fmla="*/ 0 h 177"/>
                <a:gd name="T32" fmla="*/ 0 w 199"/>
                <a:gd name="T33" fmla="*/ 0 h 177"/>
                <a:gd name="T34" fmla="*/ 0 w 199"/>
                <a:gd name="T35" fmla="*/ 0 h 177"/>
                <a:gd name="T36" fmla="*/ 0 w 199"/>
                <a:gd name="T37" fmla="*/ 0 h 177"/>
                <a:gd name="T38" fmla="*/ 0 w 199"/>
                <a:gd name="T39" fmla="*/ 0 h 177"/>
                <a:gd name="T40" fmla="*/ 0 w 199"/>
                <a:gd name="T41" fmla="*/ 0 h 177"/>
                <a:gd name="T42" fmla="*/ 0 w 199"/>
                <a:gd name="T43" fmla="*/ 0 h 177"/>
                <a:gd name="T44" fmla="*/ 0 w 199"/>
                <a:gd name="T45" fmla="*/ 0 h 177"/>
                <a:gd name="T46" fmla="*/ 0 w 199"/>
                <a:gd name="T47" fmla="*/ 0 h 177"/>
                <a:gd name="T48" fmla="*/ 0 w 199"/>
                <a:gd name="T49" fmla="*/ 0 h 177"/>
                <a:gd name="T50" fmla="*/ 0 w 199"/>
                <a:gd name="T51" fmla="*/ 0 h 177"/>
                <a:gd name="T52" fmla="*/ 0 w 199"/>
                <a:gd name="T53" fmla="*/ 0 h 177"/>
                <a:gd name="T54" fmla="*/ 0 w 199"/>
                <a:gd name="T55" fmla="*/ 0 h 177"/>
                <a:gd name="T56" fmla="*/ 0 w 199"/>
                <a:gd name="T57" fmla="*/ 0 h 177"/>
                <a:gd name="T58" fmla="*/ 0 w 199"/>
                <a:gd name="T59" fmla="*/ 0 h 177"/>
                <a:gd name="T60" fmla="*/ 0 w 199"/>
                <a:gd name="T61" fmla="*/ 0 h 177"/>
                <a:gd name="T62" fmla="*/ 0 w 199"/>
                <a:gd name="T63" fmla="*/ 0 h 177"/>
                <a:gd name="T64" fmla="*/ 0 w 199"/>
                <a:gd name="T65" fmla="*/ 0 h 177"/>
                <a:gd name="T66" fmla="*/ 0 w 199"/>
                <a:gd name="T67" fmla="*/ 0 h 177"/>
                <a:gd name="T68" fmla="*/ 0 w 199"/>
                <a:gd name="T69" fmla="*/ 0 h 177"/>
                <a:gd name="T70" fmla="*/ 0 w 199"/>
                <a:gd name="T71" fmla="*/ 0 h 177"/>
                <a:gd name="T72" fmla="*/ 0 w 199"/>
                <a:gd name="T73" fmla="*/ 0 h 177"/>
                <a:gd name="T74" fmla="*/ 0 w 199"/>
                <a:gd name="T75" fmla="*/ 0 h 177"/>
                <a:gd name="T76" fmla="*/ 0 w 199"/>
                <a:gd name="T77" fmla="*/ 0 h 177"/>
                <a:gd name="T78" fmla="*/ 0 w 199"/>
                <a:gd name="T79" fmla="*/ 0 h 177"/>
                <a:gd name="T80" fmla="*/ 0 w 199"/>
                <a:gd name="T81" fmla="*/ 0 h 177"/>
                <a:gd name="T82" fmla="*/ 0 w 199"/>
                <a:gd name="T83" fmla="*/ 0 h 177"/>
                <a:gd name="T84" fmla="*/ 0 w 199"/>
                <a:gd name="T85" fmla="*/ 0 h 177"/>
                <a:gd name="T86" fmla="*/ 0 w 199"/>
                <a:gd name="T87" fmla="*/ 0 h 177"/>
                <a:gd name="T88" fmla="*/ 0 w 199"/>
                <a:gd name="T89" fmla="*/ 0 h 177"/>
                <a:gd name="T90" fmla="*/ 0 w 199"/>
                <a:gd name="T91" fmla="*/ 0 h 177"/>
                <a:gd name="T92" fmla="*/ 0 w 199"/>
                <a:gd name="T93" fmla="*/ 0 h 177"/>
                <a:gd name="T94" fmla="*/ 0 w 199"/>
                <a:gd name="T95" fmla="*/ 0 h 177"/>
                <a:gd name="T96" fmla="*/ 0 w 199"/>
                <a:gd name="T97" fmla="*/ 0 h 177"/>
                <a:gd name="T98" fmla="*/ 0 w 199"/>
                <a:gd name="T99" fmla="*/ 0 h 177"/>
                <a:gd name="T100" fmla="*/ 0 w 199"/>
                <a:gd name="T101" fmla="*/ 0 h 177"/>
                <a:gd name="T102" fmla="*/ 0 w 199"/>
                <a:gd name="T103" fmla="*/ 0 h 17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99"/>
                <a:gd name="T157" fmla="*/ 0 h 177"/>
                <a:gd name="T158" fmla="*/ 199 w 199"/>
                <a:gd name="T159" fmla="*/ 177 h 17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99" h="177">
                  <a:moveTo>
                    <a:pt x="0" y="152"/>
                  </a:moveTo>
                  <a:lnTo>
                    <a:pt x="2" y="126"/>
                  </a:lnTo>
                  <a:lnTo>
                    <a:pt x="3" y="116"/>
                  </a:lnTo>
                  <a:lnTo>
                    <a:pt x="3" y="103"/>
                  </a:lnTo>
                  <a:lnTo>
                    <a:pt x="9" y="91"/>
                  </a:lnTo>
                  <a:lnTo>
                    <a:pt x="9" y="80"/>
                  </a:lnTo>
                  <a:lnTo>
                    <a:pt x="11" y="69"/>
                  </a:lnTo>
                  <a:lnTo>
                    <a:pt x="17" y="59"/>
                  </a:lnTo>
                  <a:lnTo>
                    <a:pt x="19" y="53"/>
                  </a:lnTo>
                  <a:lnTo>
                    <a:pt x="23" y="48"/>
                  </a:lnTo>
                  <a:lnTo>
                    <a:pt x="26" y="38"/>
                  </a:lnTo>
                  <a:lnTo>
                    <a:pt x="32" y="34"/>
                  </a:lnTo>
                  <a:lnTo>
                    <a:pt x="34" y="31"/>
                  </a:lnTo>
                  <a:lnTo>
                    <a:pt x="42" y="23"/>
                  </a:lnTo>
                  <a:lnTo>
                    <a:pt x="49" y="15"/>
                  </a:lnTo>
                  <a:lnTo>
                    <a:pt x="55" y="13"/>
                  </a:lnTo>
                  <a:lnTo>
                    <a:pt x="59" y="12"/>
                  </a:lnTo>
                  <a:lnTo>
                    <a:pt x="70" y="6"/>
                  </a:lnTo>
                  <a:lnTo>
                    <a:pt x="81" y="2"/>
                  </a:lnTo>
                  <a:lnTo>
                    <a:pt x="87" y="0"/>
                  </a:lnTo>
                  <a:lnTo>
                    <a:pt x="95" y="0"/>
                  </a:lnTo>
                  <a:lnTo>
                    <a:pt x="97" y="0"/>
                  </a:lnTo>
                  <a:lnTo>
                    <a:pt x="104" y="0"/>
                  </a:lnTo>
                  <a:lnTo>
                    <a:pt x="108" y="0"/>
                  </a:lnTo>
                  <a:lnTo>
                    <a:pt x="114" y="2"/>
                  </a:lnTo>
                  <a:lnTo>
                    <a:pt x="119" y="6"/>
                  </a:lnTo>
                  <a:lnTo>
                    <a:pt x="123" y="8"/>
                  </a:lnTo>
                  <a:lnTo>
                    <a:pt x="133" y="12"/>
                  </a:lnTo>
                  <a:lnTo>
                    <a:pt x="140" y="17"/>
                  </a:lnTo>
                  <a:lnTo>
                    <a:pt x="150" y="25"/>
                  </a:lnTo>
                  <a:lnTo>
                    <a:pt x="152" y="31"/>
                  </a:lnTo>
                  <a:lnTo>
                    <a:pt x="156" y="34"/>
                  </a:lnTo>
                  <a:lnTo>
                    <a:pt x="165" y="44"/>
                  </a:lnTo>
                  <a:lnTo>
                    <a:pt x="171" y="53"/>
                  </a:lnTo>
                  <a:lnTo>
                    <a:pt x="175" y="67"/>
                  </a:lnTo>
                  <a:lnTo>
                    <a:pt x="182" y="78"/>
                  </a:lnTo>
                  <a:lnTo>
                    <a:pt x="186" y="91"/>
                  </a:lnTo>
                  <a:lnTo>
                    <a:pt x="190" y="101"/>
                  </a:lnTo>
                  <a:lnTo>
                    <a:pt x="197" y="124"/>
                  </a:lnTo>
                  <a:lnTo>
                    <a:pt x="199" y="131"/>
                  </a:lnTo>
                  <a:lnTo>
                    <a:pt x="199" y="135"/>
                  </a:lnTo>
                  <a:lnTo>
                    <a:pt x="197" y="139"/>
                  </a:lnTo>
                  <a:lnTo>
                    <a:pt x="197" y="141"/>
                  </a:lnTo>
                  <a:lnTo>
                    <a:pt x="197" y="147"/>
                  </a:lnTo>
                  <a:lnTo>
                    <a:pt x="192" y="148"/>
                  </a:lnTo>
                  <a:lnTo>
                    <a:pt x="190" y="150"/>
                  </a:lnTo>
                  <a:lnTo>
                    <a:pt x="186" y="152"/>
                  </a:lnTo>
                  <a:lnTo>
                    <a:pt x="182" y="152"/>
                  </a:lnTo>
                  <a:lnTo>
                    <a:pt x="177" y="152"/>
                  </a:lnTo>
                  <a:lnTo>
                    <a:pt x="173" y="152"/>
                  </a:lnTo>
                  <a:lnTo>
                    <a:pt x="171" y="152"/>
                  </a:lnTo>
                  <a:lnTo>
                    <a:pt x="167" y="150"/>
                  </a:lnTo>
                  <a:lnTo>
                    <a:pt x="165" y="147"/>
                  </a:lnTo>
                  <a:lnTo>
                    <a:pt x="159" y="145"/>
                  </a:lnTo>
                  <a:lnTo>
                    <a:pt x="159" y="137"/>
                  </a:lnTo>
                  <a:lnTo>
                    <a:pt x="150" y="103"/>
                  </a:lnTo>
                  <a:lnTo>
                    <a:pt x="142" y="86"/>
                  </a:lnTo>
                  <a:lnTo>
                    <a:pt x="139" y="78"/>
                  </a:lnTo>
                  <a:lnTo>
                    <a:pt x="137" y="70"/>
                  </a:lnTo>
                  <a:lnTo>
                    <a:pt x="133" y="65"/>
                  </a:lnTo>
                  <a:lnTo>
                    <a:pt x="127" y="59"/>
                  </a:lnTo>
                  <a:lnTo>
                    <a:pt x="123" y="51"/>
                  </a:lnTo>
                  <a:lnTo>
                    <a:pt x="121" y="50"/>
                  </a:lnTo>
                  <a:lnTo>
                    <a:pt x="118" y="48"/>
                  </a:lnTo>
                  <a:lnTo>
                    <a:pt x="114" y="46"/>
                  </a:lnTo>
                  <a:lnTo>
                    <a:pt x="112" y="46"/>
                  </a:lnTo>
                  <a:lnTo>
                    <a:pt x="108" y="44"/>
                  </a:lnTo>
                  <a:lnTo>
                    <a:pt x="106" y="44"/>
                  </a:lnTo>
                  <a:lnTo>
                    <a:pt x="102" y="44"/>
                  </a:lnTo>
                  <a:lnTo>
                    <a:pt x="97" y="40"/>
                  </a:lnTo>
                  <a:lnTo>
                    <a:pt x="95" y="44"/>
                  </a:lnTo>
                  <a:lnTo>
                    <a:pt x="91" y="44"/>
                  </a:lnTo>
                  <a:lnTo>
                    <a:pt x="81" y="46"/>
                  </a:lnTo>
                  <a:lnTo>
                    <a:pt x="74" y="50"/>
                  </a:lnTo>
                  <a:lnTo>
                    <a:pt x="68" y="53"/>
                  </a:lnTo>
                  <a:lnTo>
                    <a:pt x="64" y="59"/>
                  </a:lnTo>
                  <a:lnTo>
                    <a:pt x="59" y="65"/>
                  </a:lnTo>
                  <a:lnTo>
                    <a:pt x="55" y="70"/>
                  </a:lnTo>
                  <a:lnTo>
                    <a:pt x="53" y="78"/>
                  </a:lnTo>
                  <a:lnTo>
                    <a:pt x="51" y="82"/>
                  </a:lnTo>
                  <a:lnTo>
                    <a:pt x="49" y="86"/>
                  </a:lnTo>
                  <a:lnTo>
                    <a:pt x="47" y="93"/>
                  </a:lnTo>
                  <a:lnTo>
                    <a:pt x="47" y="101"/>
                  </a:lnTo>
                  <a:lnTo>
                    <a:pt x="43" y="109"/>
                  </a:lnTo>
                  <a:lnTo>
                    <a:pt x="43" y="120"/>
                  </a:lnTo>
                  <a:lnTo>
                    <a:pt x="40" y="154"/>
                  </a:lnTo>
                  <a:lnTo>
                    <a:pt x="40" y="160"/>
                  </a:lnTo>
                  <a:lnTo>
                    <a:pt x="40" y="162"/>
                  </a:lnTo>
                  <a:lnTo>
                    <a:pt x="38" y="166"/>
                  </a:lnTo>
                  <a:lnTo>
                    <a:pt x="36" y="167"/>
                  </a:lnTo>
                  <a:lnTo>
                    <a:pt x="34" y="171"/>
                  </a:lnTo>
                  <a:lnTo>
                    <a:pt x="28" y="173"/>
                  </a:lnTo>
                  <a:lnTo>
                    <a:pt x="26" y="173"/>
                  </a:lnTo>
                  <a:lnTo>
                    <a:pt x="23" y="177"/>
                  </a:lnTo>
                  <a:lnTo>
                    <a:pt x="19" y="177"/>
                  </a:lnTo>
                  <a:lnTo>
                    <a:pt x="15" y="173"/>
                  </a:lnTo>
                  <a:lnTo>
                    <a:pt x="9" y="173"/>
                  </a:lnTo>
                  <a:lnTo>
                    <a:pt x="9" y="171"/>
                  </a:lnTo>
                  <a:lnTo>
                    <a:pt x="3" y="169"/>
                  </a:lnTo>
                  <a:lnTo>
                    <a:pt x="3" y="167"/>
                  </a:lnTo>
                  <a:lnTo>
                    <a:pt x="2" y="166"/>
                  </a:lnTo>
                  <a:lnTo>
                    <a:pt x="0" y="162"/>
                  </a:lnTo>
                  <a:lnTo>
                    <a:pt x="0" y="156"/>
                  </a:lnTo>
                  <a:lnTo>
                    <a:pt x="0" y="1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25" name="Freeform 738"/>
            <p:cNvSpPr>
              <a:spLocks/>
            </p:cNvSpPr>
            <p:nvPr/>
          </p:nvSpPr>
          <p:spPr bwMode="auto">
            <a:xfrm>
              <a:off x="4268" y="1152"/>
              <a:ext cx="24" cy="34"/>
            </a:xfrm>
            <a:custGeom>
              <a:avLst/>
              <a:gdLst>
                <a:gd name="T0" fmla="*/ 0 w 150"/>
                <a:gd name="T1" fmla="*/ 0 h 215"/>
                <a:gd name="T2" fmla="*/ 0 w 150"/>
                <a:gd name="T3" fmla="*/ 0 h 215"/>
                <a:gd name="T4" fmla="*/ 0 w 150"/>
                <a:gd name="T5" fmla="*/ 0 h 215"/>
                <a:gd name="T6" fmla="*/ 0 w 150"/>
                <a:gd name="T7" fmla="*/ 0 h 215"/>
                <a:gd name="T8" fmla="*/ 0 w 150"/>
                <a:gd name="T9" fmla="*/ 0 h 215"/>
                <a:gd name="T10" fmla="*/ 0 w 150"/>
                <a:gd name="T11" fmla="*/ 0 h 215"/>
                <a:gd name="T12" fmla="*/ 0 w 150"/>
                <a:gd name="T13" fmla="*/ 0 h 215"/>
                <a:gd name="T14" fmla="*/ 0 w 150"/>
                <a:gd name="T15" fmla="*/ 0 h 215"/>
                <a:gd name="T16" fmla="*/ 0 w 150"/>
                <a:gd name="T17" fmla="*/ 0 h 215"/>
                <a:gd name="T18" fmla="*/ 0 w 150"/>
                <a:gd name="T19" fmla="*/ 0 h 215"/>
                <a:gd name="T20" fmla="*/ 0 w 150"/>
                <a:gd name="T21" fmla="*/ 0 h 215"/>
                <a:gd name="T22" fmla="*/ 0 w 150"/>
                <a:gd name="T23" fmla="*/ 0 h 215"/>
                <a:gd name="T24" fmla="*/ 0 w 150"/>
                <a:gd name="T25" fmla="*/ 0 h 215"/>
                <a:gd name="T26" fmla="*/ 0 w 150"/>
                <a:gd name="T27" fmla="*/ 0 h 215"/>
                <a:gd name="T28" fmla="*/ 0 w 150"/>
                <a:gd name="T29" fmla="*/ 0 h 215"/>
                <a:gd name="T30" fmla="*/ 0 w 150"/>
                <a:gd name="T31" fmla="*/ 0 h 215"/>
                <a:gd name="T32" fmla="*/ 0 w 150"/>
                <a:gd name="T33" fmla="*/ 0 h 215"/>
                <a:gd name="T34" fmla="*/ 0 w 150"/>
                <a:gd name="T35" fmla="*/ 0 h 215"/>
                <a:gd name="T36" fmla="*/ 0 w 150"/>
                <a:gd name="T37" fmla="*/ 0 h 215"/>
                <a:gd name="T38" fmla="*/ 0 w 150"/>
                <a:gd name="T39" fmla="*/ 0 h 215"/>
                <a:gd name="T40" fmla="*/ 0 w 150"/>
                <a:gd name="T41" fmla="*/ 0 h 215"/>
                <a:gd name="T42" fmla="*/ 0 w 150"/>
                <a:gd name="T43" fmla="*/ 0 h 215"/>
                <a:gd name="T44" fmla="*/ 0 w 150"/>
                <a:gd name="T45" fmla="*/ 0 h 215"/>
                <a:gd name="T46" fmla="*/ 0 w 150"/>
                <a:gd name="T47" fmla="*/ 0 h 215"/>
                <a:gd name="T48" fmla="*/ 0 w 150"/>
                <a:gd name="T49" fmla="*/ 0 h 215"/>
                <a:gd name="T50" fmla="*/ 0 w 150"/>
                <a:gd name="T51" fmla="*/ 0 h 215"/>
                <a:gd name="T52" fmla="*/ 0 w 150"/>
                <a:gd name="T53" fmla="*/ 0 h 215"/>
                <a:gd name="T54" fmla="*/ 0 w 150"/>
                <a:gd name="T55" fmla="*/ 0 h 215"/>
                <a:gd name="T56" fmla="*/ 0 w 150"/>
                <a:gd name="T57" fmla="*/ 0 h 215"/>
                <a:gd name="T58" fmla="*/ 0 w 150"/>
                <a:gd name="T59" fmla="*/ 0 h 215"/>
                <a:gd name="T60" fmla="*/ 0 w 150"/>
                <a:gd name="T61" fmla="*/ 0 h 215"/>
                <a:gd name="T62" fmla="*/ 0 w 150"/>
                <a:gd name="T63" fmla="*/ 0 h 215"/>
                <a:gd name="T64" fmla="*/ 0 w 150"/>
                <a:gd name="T65" fmla="*/ 0 h 215"/>
                <a:gd name="T66" fmla="*/ 0 w 150"/>
                <a:gd name="T67" fmla="*/ 0 h 215"/>
                <a:gd name="T68" fmla="*/ 0 w 150"/>
                <a:gd name="T69" fmla="*/ 0 h 215"/>
                <a:gd name="T70" fmla="*/ 0 w 150"/>
                <a:gd name="T71" fmla="*/ 0 h 215"/>
                <a:gd name="T72" fmla="*/ 0 w 150"/>
                <a:gd name="T73" fmla="*/ 0 h 215"/>
                <a:gd name="T74" fmla="*/ 0 w 150"/>
                <a:gd name="T75" fmla="*/ 0 h 215"/>
                <a:gd name="T76" fmla="*/ 0 w 150"/>
                <a:gd name="T77" fmla="*/ 0 h 215"/>
                <a:gd name="T78" fmla="*/ 0 w 150"/>
                <a:gd name="T79" fmla="*/ 0 h 215"/>
                <a:gd name="T80" fmla="*/ 0 w 150"/>
                <a:gd name="T81" fmla="*/ 0 h 215"/>
                <a:gd name="T82" fmla="*/ 0 w 150"/>
                <a:gd name="T83" fmla="*/ 0 h 215"/>
                <a:gd name="T84" fmla="*/ 0 w 150"/>
                <a:gd name="T85" fmla="*/ 0 h 215"/>
                <a:gd name="T86" fmla="*/ 0 w 150"/>
                <a:gd name="T87" fmla="*/ 0 h 215"/>
                <a:gd name="T88" fmla="*/ 0 w 150"/>
                <a:gd name="T89" fmla="*/ 0 h 215"/>
                <a:gd name="T90" fmla="*/ 0 w 150"/>
                <a:gd name="T91" fmla="*/ 0 h 215"/>
                <a:gd name="T92" fmla="*/ 0 w 150"/>
                <a:gd name="T93" fmla="*/ 0 h 215"/>
                <a:gd name="T94" fmla="*/ 0 w 150"/>
                <a:gd name="T95" fmla="*/ 0 h 21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50"/>
                <a:gd name="T145" fmla="*/ 0 h 215"/>
                <a:gd name="T146" fmla="*/ 150 w 150"/>
                <a:gd name="T147" fmla="*/ 215 h 21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50" h="215">
                  <a:moveTo>
                    <a:pt x="59" y="27"/>
                  </a:moveTo>
                  <a:lnTo>
                    <a:pt x="55" y="46"/>
                  </a:lnTo>
                  <a:lnTo>
                    <a:pt x="51" y="65"/>
                  </a:lnTo>
                  <a:lnTo>
                    <a:pt x="46" y="82"/>
                  </a:lnTo>
                  <a:lnTo>
                    <a:pt x="46" y="92"/>
                  </a:lnTo>
                  <a:lnTo>
                    <a:pt x="42" y="99"/>
                  </a:lnTo>
                  <a:lnTo>
                    <a:pt x="42" y="109"/>
                  </a:lnTo>
                  <a:lnTo>
                    <a:pt x="42" y="116"/>
                  </a:lnTo>
                  <a:lnTo>
                    <a:pt x="42" y="126"/>
                  </a:lnTo>
                  <a:lnTo>
                    <a:pt x="46" y="133"/>
                  </a:lnTo>
                  <a:lnTo>
                    <a:pt x="46" y="137"/>
                  </a:lnTo>
                  <a:lnTo>
                    <a:pt x="46" y="141"/>
                  </a:lnTo>
                  <a:lnTo>
                    <a:pt x="48" y="150"/>
                  </a:lnTo>
                  <a:lnTo>
                    <a:pt x="53" y="156"/>
                  </a:lnTo>
                  <a:lnTo>
                    <a:pt x="55" y="162"/>
                  </a:lnTo>
                  <a:lnTo>
                    <a:pt x="57" y="166"/>
                  </a:lnTo>
                  <a:lnTo>
                    <a:pt x="59" y="171"/>
                  </a:lnTo>
                  <a:lnTo>
                    <a:pt x="63" y="171"/>
                  </a:lnTo>
                  <a:lnTo>
                    <a:pt x="67" y="173"/>
                  </a:lnTo>
                  <a:lnTo>
                    <a:pt x="70" y="173"/>
                  </a:lnTo>
                  <a:lnTo>
                    <a:pt x="74" y="173"/>
                  </a:lnTo>
                  <a:lnTo>
                    <a:pt x="78" y="173"/>
                  </a:lnTo>
                  <a:lnTo>
                    <a:pt x="80" y="173"/>
                  </a:lnTo>
                  <a:lnTo>
                    <a:pt x="86" y="171"/>
                  </a:lnTo>
                  <a:lnTo>
                    <a:pt x="89" y="171"/>
                  </a:lnTo>
                  <a:lnTo>
                    <a:pt x="93" y="171"/>
                  </a:lnTo>
                  <a:lnTo>
                    <a:pt x="103" y="166"/>
                  </a:lnTo>
                  <a:lnTo>
                    <a:pt x="105" y="162"/>
                  </a:lnTo>
                  <a:lnTo>
                    <a:pt x="108" y="158"/>
                  </a:lnTo>
                  <a:lnTo>
                    <a:pt x="112" y="152"/>
                  </a:lnTo>
                  <a:lnTo>
                    <a:pt x="116" y="149"/>
                  </a:lnTo>
                  <a:lnTo>
                    <a:pt x="122" y="147"/>
                  </a:lnTo>
                  <a:lnTo>
                    <a:pt x="124" y="145"/>
                  </a:lnTo>
                  <a:lnTo>
                    <a:pt x="127" y="145"/>
                  </a:lnTo>
                  <a:lnTo>
                    <a:pt x="131" y="145"/>
                  </a:lnTo>
                  <a:lnTo>
                    <a:pt x="137" y="145"/>
                  </a:lnTo>
                  <a:lnTo>
                    <a:pt x="141" y="147"/>
                  </a:lnTo>
                  <a:lnTo>
                    <a:pt x="143" y="147"/>
                  </a:lnTo>
                  <a:lnTo>
                    <a:pt x="146" y="150"/>
                  </a:lnTo>
                  <a:lnTo>
                    <a:pt x="148" y="152"/>
                  </a:lnTo>
                  <a:lnTo>
                    <a:pt x="150" y="156"/>
                  </a:lnTo>
                  <a:lnTo>
                    <a:pt x="150" y="158"/>
                  </a:lnTo>
                  <a:lnTo>
                    <a:pt x="150" y="164"/>
                  </a:lnTo>
                  <a:lnTo>
                    <a:pt x="150" y="168"/>
                  </a:lnTo>
                  <a:lnTo>
                    <a:pt x="150" y="171"/>
                  </a:lnTo>
                  <a:lnTo>
                    <a:pt x="146" y="177"/>
                  </a:lnTo>
                  <a:lnTo>
                    <a:pt x="145" y="181"/>
                  </a:lnTo>
                  <a:lnTo>
                    <a:pt x="143" y="183"/>
                  </a:lnTo>
                  <a:lnTo>
                    <a:pt x="137" y="188"/>
                  </a:lnTo>
                  <a:lnTo>
                    <a:pt x="127" y="196"/>
                  </a:lnTo>
                  <a:lnTo>
                    <a:pt x="122" y="200"/>
                  </a:lnTo>
                  <a:lnTo>
                    <a:pt x="112" y="204"/>
                  </a:lnTo>
                  <a:lnTo>
                    <a:pt x="105" y="209"/>
                  </a:lnTo>
                  <a:lnTo>
                    <a:pt x="95" y="211"/>
                  </a:lnTo>
                  <a:lnTo>
                    <a:pt x="86" y="213"/>
                  </a:lnTo>
                  <a:lnTo>
                    <a:pt x="76" y="215"/>
                  </a:lnTo>
                  <a:lnTo>
                    <a:pt x="68" y="215"/>
                  </a:lnTo>
                  <a:lnTo>
                    <a:pt x="59" y="213"/>
                  </a:lnTo>
                  <a:lnTo>
                    <a:pt x="51" y="211"/>
                  </a:lnTo>
                  <a:lnTo>
                    <a:pt x="46" y="209"/>
                  </a:lnTo>
                  <a:lnTo>
                    <a:pt x="42" y="206"/>
                  </a:lnTo>
                  <a:lnTo>
                    <a:pt x="38" y="204"/>
                  </a:lnTo>
                  <a:lnTo>
                    <a:pt x="36" y="202"/>
                  </a:lnTo>
                  <a:lnTo>
                    <a:pt x="30" y="200"/>
                  </a:lnTo>
                  <a:lnTo>
                    <a:pt x="30" y="198"/>
                  </a:lnTo>
                  <a:lnTo>
                    <a:pt x="25" y="194"/>
                  </a:lnTo>
                  <a:lnTo>
                    <a:pt x="23" y="190"/>
                  </a:lnTo>
                  <a:lnTo>
                    <a:pt x="15" y="181"/>
                  </a:lnTo>
                  <a:lnTo>
                    <a:pt x="15" y="173"/>
                  </a:lnTo>
                  <a:lnTo>
                    <a:pt x="13" y="171"/>
                  </a:lnTo>
                  <a:lnTo>
                    <a:pt x="8" y="158"/>
                  </a:lnTo>
                  <a:lnTo>
                    <a:pt x="4" y="150"/>
                  </a:lnTo>
                  <a:lnTo>
                    <a:pt x="4" y="141"/>
                  </a:lnTo>
                  <a:lnTo>
                    <a:pt x="0" y="130"/>
                  </a:lnTo>
                  <a:lnTo>
                    <a:pt x="0" y="118"/>
                  </a:lnTo>
                  <a:lnTo>
                    <a:pt x="0" y="111"/>
                  </a:lnTo>
                  <a:lnTo>
                    <a:pt x="4" y="88"/>
                  </a:lnTo>
                  <a:lnTo>
                    <a:pt x="8" y="67"/>
                  </a:lnTo>
                  <a:lnTo>
                    <a:pt x="13" y="44"/>
                  </a:lnTo>
                  <a:lnTo>
                    <a:pt x="15" y="17"/>
                  </a:lnTo>
                  <a:lnTo>
                    <a:pt x="19" y="14"/>
                  </a:lnTo>
                  <a:lnTo>
                    <a:pt x="21" y="10"/>
                  </a:lnTo>
                  <a:lnTo>
                    <a:pt x="23" y="8"/>
                  </a:lnTo>
                  <a:lnTo>
                    <a:pt x="25" y="4"/>
                  </a:lnTo>
                  <a:lnTo>
                    <a:pt x="30" y="2"/>
                  </a:lnTo>
                  <a:lnTo>
                    <a:pt x="32" y="0"/>
                  </a:lnTo>
                  <a:lnTo>
                    <a:pt x="38" y="0"/>
                  </a:lnTo>
                  <a:lnTo>
                    <a:pt x="40" y="0"/>
                  </a:lnTo>
                  <a:lnTo>
                    <a:pt x="46" y="2"/>
                  </a:lnTo>
                  <a:lnTo>
                    <a:pt x="48" y="2"/>
                  </a:lnTo>
                  <a:lnTo>
                    <a:pt x="51" y="4"/>
                  </a:lnTo>
                  <a:lnTo>
                    <a:pt x="55" y="10"/>
                  </a:lnTo>
                  <a:lnTo>
                    <a:pt x="57" y="12"/>
                  </a:lnTo>
                  <a:lnTo>
                    <a:pt x="57" y="15"/>
                  </a:lnTo>
                  <a:lnTo>
                    <a:pt x="59" y="19"/>
                  </a:lnTo>
                  <a:lnTo>
                    <a:pt x="59"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26" name="Freeform 739"/>
            <p:cNvSpPr>
              <a:spLocks/>
            </p:cNvSpPr>
            <p:nvPr/>
          </p:nvSpPr>
          <p:spPr bwMode="auto">
            <a:xfrm>
              <a:off x="4344" y="1116"/>
              <a:ext cx="27" cy="52"/>
            </a:xfrm>
            <a:custGeom>
              <a:avLst/>
              <a:gdLst>
                <a:gd name="T0" fmla="*/ 0 w 169"/>
                <a:gd name="T1" fmla="*/ 0 h 325"/>
                <a:gd name="T2" fmla="*/ 0 w 169"/>
                <a:gd name="T3" fmla="*/ 0 h 325"/>
                <a:gd name="T4" fmla="*/ 0 w 169"/>
                <a:gd name="T5" fmla="*/ 0 h 325"/>
                <a:gd name="T6" fmla="*/ 0 w 169"/>
                <a:gd name="T7" fmla="*/ 0 h 325"/>
                <a:gd name="T8" fmla="*/ 0 w 169"/>
                <a:gd name="T9" fmla="*/ 0 h 325"/>
                <a:gd name="T10" fmla="*/ 0 w 169"/>
                <a:gd name="T11" fmla="*/ 0 h 325"/>
                <a:gd name="T12" fmla="*/ 0 w 169"/>
                <a:gd name="T13" fmla="*/ 0 h 325"/>
                <a:gd name="T14" fmla="*/ 0 w 169"/>
                <a:gd name="T15" fmla="*/ 0 h 325"/>
                <a:gd name="T16" fmla="*/ 0 w 169"/>
                <a:gd name="T17" fmla="*/ 0 h 325"/>
                <a:gd name="T18" fmla="*/ 0 w 169"/>
                <a:gd name="T19" fmla="*/ 0 h 325"/>
                <a:gd name="T20" fmla="*/ 0 w 169"/>
                <a:gd name="T21" fmla="*/ 0 h 325"/>
                <a:gd name="T22" fmla="*/ 0 w 169"/>
                <a:gd name="T23" fmla="*/ 0 h 325"/>
                <a:gd name="T24" fmla="*/ 0 w 169"/>
                <a:gd name="T25" fmla="*/ 0 h 325"/>
                <a:gd name="T26" fmla="*/ 0 w 169"/>
                <a:gd name="T27" fmla="*/ 0 h 325"/>
                <a:gd name="T28" fmla="*/ 0 w 169"/>
                <a:gd name="T29" fmla="*/ 0 h 325"/>
                <a:gd name="T30" fmla="*/ 0 w 169"/>
                <a:gd name="T31" fmla="*/ 0 h 325"/>
                <a:gd name="T32" fmla="*/ 0 w 169"/>
                <a:gd name="T33" fmla="*/ 0 h 325"/>
                <a:gd name="T34" fmla="*/ 0 w 169"/>
                <a:gd name="T35" fmla="*/ 0 h 325"/>
                <a:gd name="T36" fmla="*/ 0 w 169"/>
                <a:gd name="T37" fmla="*/ 0 h 325"/>
                <a:gd name="T38" fmla="*/ 0 w 169"/>
                <a:gd name="T39" fmla="*/ 0 h 325"/>
                <a:gd name="T40" fmla="*/ 0 w 169"/>
                <a:gd name="T41" fmla="*/ 0 h 325"/>
                <a:gd name="T42" fmla="*/ 0 w 169"/>
                <a:gd name="T43" fmla="*/ 0 h 325"/>
                <a:gd name="T44" fmla="*/ 0 w 169"/>
                <a:gd name="T45" fmla="*/ 0 h 325"/>
                <a:gd name="T46" fmla="*/ 0 w 169"/>
                <a:gd name="T47" fmla="*/ 0 h 325"/>
                <a:gd name="T48" fmla="*/ 0 w 169"/>
                <a:gd name="T49" fmla="*/ 0 h 325"/>
                <a:gd name="T50" fmla="*/ 0 w 169"/>
                <a:gd name="T51" fmla="*/ 0 h 325"/>
                <a:gd name="T52" fmla="*/ 0 w 169"/>
                <a:gd name="T53" fmla="*/ 0 h 325"/>
                <a:gd name="T54" fmla="*/ 0 w 169"/>
                <a:gd name="T55" fmla="*/ 0 h 325"/>
                <a:gd name="T56" fmla="*/ 0 w 169"/>
                <a:gd name="T57" fmla="*/ 0 h 325"/>
                <a:gd name="T58" fmla="*/ 0 w 169"/>
                <a:gd name="T59" fmla="*/ 0 h 325"/>
                <a:gd name="T60" fmla="*/ 0 w 169"/>
                <a:gd name="T61" fmla="*/ 0 h 325"/>
                <a:gd name="T62" fmla="*/ 0 w 169"/>
                <a:gd name="T63" fmla="*/ 0 h 325"/>
                <a:gd name="T64" fmla="*/ 0 w 169"/>
                <a:gd name="T65" fmla="*/ 0 h 325"/>
                <a:gd name="T66" fmla="*/ 0 w 169"/>
                <a:gd name="T67" fmla="*/ 0 h 325"/>
                <a:gd name="T68" fmla="*/ 0 w 169"/>
                <a:gd name="T69" fmla="*/ 0 h 325"/>
                <a:gd name="T70" fmla="*/ 0 w 169"/>
                <a:gd name="T71" fmla="*/ 0 h 325"/>
                <a:gd name="T72" fmla="*/ 0 w 169"/>
                <a:gd name="T73" fmla="*/ 0 h 325"/>
                <a:gd name="T74" fmla="*/ 0 w 169"/>
                <a:gd name="T75" fmla="*/ 0 h 325"/>
                <a:gd name="T76" fmla="*/ 0 w 169"/>
                <a:gd name="T77" fmla="*/ 0 h 325"/>
                <a:gd name="T78" fmla="*/ 0 w 169"/>
                <a:gd name="T79" fmla="*/ 0 h 325"/>
                <a:gd name="T80" fmla="*/ 0 w 169"/>
                <a:gd name="T81" fmla="*/ 0 h 325"/>
                <a:gd name="T82" fmla="*/ 0 w 169"/>
                <a:gd name="T83" fmla="*/ 0 h 325"/>
                <a:gd name="T84" fmla="*/ 0 w 169"/>
                <a:gd name="T85" fmla="*/ 0 h 325"/>
                <a:gd name="T86" fmla="*/ 0 w 169"/>
                <a:gd name="T87" fmla="*/ 0 h 325"/>
                <a:gd name="T88" fmla="*/ 0 w 169"/>
                <a:gd name="T89" fmla="*/ 0 h 325"/>
                <a:gd name="T90" fmla="*/ 0 w 169"/>
                <a:gd name="T91" fmla="*/ 0 h 325"/>
                <a:gd name="T92" fmla="*/ 0 w 169"/>
                <a:gd name="T93" fmla="*/ 0 h 325"/>
                <a:gd name="T94" fmla="*/ 0 w 169"/>
                <a:gd name="T95" fmla="*/ 0 h 325"/>
                <a:gd name="T96" fmla="*/ 0 w 169"/>
                <a:gd name="T97" fmla="*/ 0 h 325"/>
                <a:gd name="T98" fmla="*/ 0 w 169"/>
                <a:gd name="T99" fmla="*/ 0 h 325"/>
                <a:gd name="T100" fmla="*/ 0 w 169"/>
                <a:gd name="T101" fmla="*/ 0 h 325"/>
                <a:gd name="T102" fmla="*/ 0 w 169"/>
                <a:gd name="T103" fmla="*/ 0 h 325"/>
                <a:gd name="T104" fmla="*/ 0 w 169"/>
                <a:gd name="T105" fmla="*/ 0 h 325"/>
                <a:gd name="T106" fmla="*/ 0 w 169"/>
                <a:gd name="T107" fmla="*/ 0 h 325"/>
                <a:gd name="T108" fmla="*/ 0 w 169"/>
                <a:gd name="T109" fmla="*/ 0 h 325"/>
                <a:gd name="T110" fmla="*/ 0 w 169"/>
                <a:gd name="T111" fmla="*/ 0 h 325"/>
                <a:gd name="T112" fmla="*/ 0 w 169"/>
                <a:gd name="T113" fmla="*/ 0 h 32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69"/>
                <a:gd name="T172" fmla="*/ 0 h 325"/>
                <a:gd name="T173" fmla="*/ 169 w 169"/>
                <a:gd name="T174" fmla="*/ 325 h 325"/>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69" h="325">
                  <a:moveTo>
                    <a:pt x="76" y="17"/>
                  </a:moveTo>
                  <a:lnTo>
                    <a:pt x="76" y="21"/>
                  </a:lnTo>
                  <a:lnTo>
                    <a:pt x="80" y="23"/>
                  </a:lnTo>
                  <a:lnTo>
                    <a:pt x="82" y="29"/>
                  </a:lnTo>
                  <a:lnTo>
                    <a:pt x="86" y="34"/>
                  </a:lnTo>
                  <a:lnTo>
                    <a:pt x="88" y="40"/>
                  </a:lnTo>
                  <a:lnTo>
                    <a:pt x="91" y="44"/>
                  </a:lnTo>
                  <a:lnTo>
                    <a:pt x="97" y="50"/>
                  </a:lnTo>
                  <a:lnTo>
                    <a:pt x="103" y="53"/>
                  </a:lnTo>
                  <a:lnTo>
                    <a:pt x="107" y="59"/>
                  </a:lnTo>
                  <a:lnTo>
                    <a:pt x="118" y="72"/>
                  </a:lnTo>
                  <a:lnTo>
                    <a:pt x="126" y="88"/>
                  </a:lnTo>
                  <a:lnTo>
                    <a:pt x="135" y="103"/>
                  </a:lnTo>
                  <a:lnTo>
                    <a:pt x="143" y="114"/>
                  </a:lnTo>
                  <a:lnTo>
                    <a:pt x="150" y="129"/>
                  </a:lnTo>
                  <a:lnTo>
                    <a:pt x="156" y="145"/>
                  </a:lnTo>
                  <a:lnTo>
                    <a:pt x="160" y="160"/>
                  </a:lnTo>
                  <a:lnTo>
                    <a:pt x="166" y="175"/>
                  </a:lnTo>
                  <a:lnTo>
                    <a:pt x="167" y="190"/>
                  </a:lnTo>
                  <a:lnTo>
                    <a:pt x="167" y="196"/>
                  </a:lnTo>
                  <a:lnTo>
                    <a:pt x="169" y="205"/>
                  </a:lnTo>
                  <a:lnTo>
                    <a:pt x="169" y="221"/>
                  </a:lnTo>
                  <a:lnTo>
                    <a:pt x="167" y="226"/>
                  </a:lnTo>
                  <a:lnTo>
                    <a:pt x="167" y="236"/>
                  </a:lnTo>
                  <a:lnTo>
                    <a:pt x="166" y="251"/>
                  </a:lnTo>
                  <a:lnTo>
                    <a:pt x="162" y="259"/>
                  </a:lnTo>
                  <a:lnTo>
                    <a:pt x="160" y="268"/>
                  </a:lnTo>
                  <a:lnTo>
                    <a:pt x="158" y="276"/>
                  </a:lnTo>
                  <a:lnTo>
                    <a:pt x="156" y="283"/>
                  </a:lnTo>
                  <a:lnTo>
                    <a:pt x="150" y="299"/>
                  </a:lnTo>
                  <a:lnTo>
                    <a:pt x="145" y="308"/>
                  </a:lnTo>
                  <a:lnTo>
                    <a:pt x="143" y="310"/>
                  </a:lnTo>
                  <a:lnTo>
                    <a:pt x="139" y="314"/>
                  </a:lnTo>
                  <a:lnTo>
                    <a:pt x="137" y="316"/>
                  </a:lnTo>
                  <a:lnTo>
                    <a:pt x="133" y="320"/>
                  </a:lnTo>
                  <a:lnTo>
                    <a:pt x="126" y="323"/>
                  </a:lnTo>
                  <a:lnTo>
                    <a:pt x="118" y="325"/>
                  </a:lnTo>
                  <a:lnTo>
                    <a:pt x="108" y="325"/>
                  </a:lnTo>
                  <a:lnTo>
                    <a:pt x="101" y="325"/>
                  </a:lnTo>
                  <a:lnTo>
                    <a:pt x="91" y="323"/>
                  </a:lnTo>
                  <a:lnTo>
                    <a:pt x="82" y="321"/>
                  </a:lnTo>
                  <a:lnTo>
                    <a:pt x="70" y="320"/>
                  </a:lnTo>
                  <a:lnTo>
                    <a:pt x="51" y="312"/>
                  </a:lnTo>
                  <a:lnTo>
                    <a:pt x="32" y="304"/>
                  </a:lnTo>
                  <a:lnTo>
                    <a:pt x="11" y="293"/>
                  </a:lnTo>
                  <a:lnTo>
                    <a:pt x="10" y="291"/>
                  </a:lnTo>
                  <a:lnTo>
                    <a:pt x="4" y="289"/>
                  </a:lnTo>
                  <a:lnTo>
                    <a:pt x="2" y="283"/>
                  </a:lnTo>
                  <a:lnTo>
                    <a:pt x="0" y="282"/>
                  </a:lnTo>
                  <a:lnTo>
                    <a:pt x="0" y="278"/>
                  </a:lnTo>
                  <a:lnTo>
                    <a:pt x="0" y="274"/>
                  </a:lnTo>
                  <a:lnTo>
                    <a:pt x="0" y="272"/>
                  </a:lnTo>
                  <a:lnTo>
                    <a:pt x="0" y="268"/>
                  </a:lnTo>
                  <a:lnTo>
                    <a:pt x="2" y="266"/>
                  </a:lnTo>
                  <a:lnTo>
                    <a:pt x="2" y="263"/>
                  </a:lnTo>
                  <a:lnTo>
                    <a:pt x="6" y="259"/>
                  </a:lnTo>
                  <a:lnTo>
                    <a:pt x="10" y="257"/>
                  </a:lnTo>
                  <a:lnTo>
                    <a:pt x="11" y="255"/>
                  </a:lnTo>
                  <a:lnTo>
                    <a:pt x="15" y="255"/>
                  </a:lnTo>
                  <a:lnTo>
                    <a:pt x="21" y="255"/>
                  </a:lnTo>
                  <a:lnTo>
                    <a:pt x="25" y="255"/>
                  </a:lnTo>
                  <a:lnTo>
                    <a:pt x="27" y="255"/>
                  </a:lnTo>
                  <a:lnTo>
                    <a:pt x="31" y="257"/>
                  </a:lnTo>
                  <a:lnTo>
                    <a:pt x="42" y="263"/>
                  </a:lnTo>
                  <a:lnTo>
                    <a:pt x="53" y="268"/>
                  </a:lnTo>
                  <a:lnTo>
                    <a:pt x="67" y="278"/>
                  </a:lnTo>
                  <a:lnTo>
                    <a:pt x="76" y="285"/>
                  </a:lnTo>
                  <a:lnTo>
                    <a:pt x="82" y="289"/>
                  </a:lnTo>
                  <a:lnTo>
                    <a:pt x="88" y="291"/>
                  </a:lnTo>
                  <a:lnTo>
                    <a:pt x="91" y="293"/>
                  </a:lnTo>
                  <a:lnTo>
                    <a:pt x="97" y="293"/>
                  </a:lnTo>
                  <a:lnTo>
                    <a:pt x="101" y="293"/>
                  </a:lnTo>
                  <a:lnTo>
                    <a:pt x="105" y="291"/>
                  </a:lnTo>
                  <a:lnTo>
                    <a:pt x="108" y="285"/>
                  </a:lnTo>
                  <a:lnTo>
                    <a:pt x="112" y="283"/>
                  </a:lnTo>
                  <a:lnTo>
                    <a:pt x="116" y="268"/>
                  </a:lnTo>
                  <a:lnTo>
                    <a:pt x="120" y="257"/>
                  </a:lnTo>
                  <a:lnTo>
                    <a:pt x="124" y="242"/>
                  </a:lnTo>
                  <a:lnTo>
                    <a:pt x="126" y="228"/>
                  </a:lnTo>
                  <a:lnTo>
                    <a:pt x="126" y="219"/>
                  </a:lnTo>
                  <a:lnTo>
                    <a:pt x="126" y="205"/>
                  </a:lnTo>
                  <a:lnTo>
                    <a:pt x="124" y="192"/>
                  </a:lnTo>
                  <a:lnTo>
                    <a:pt x="122" y="181"/>
                  </a:lnTo>
                  <a:lnTo>
                    <a:pt x="118" y="167"/>
                  </a:lnTo>
                  <a:lnTo>
                    <a:pt x="112" y="156"/>
                  </a:lnTo>
                  <a:lnTo>
                    <a:pt x="108" y="143"/>
                  </a:lnTo>
                  <a:lnTo>
                    <a:pt x="103" y="133"/>
                  </a:lnTo>
                  <a:lnTo>
                    <a:pt x="97" y="120"/>
                  </a:lnTo>
                  <a:lnTo>
                    <a:pt x="89" y="109"/>
                  </a:lnTo>
                  <a:lnTo>
                    <a:pt x="82" y="95"/>
                  </a:lnTo>
                  <a:lnTo>
                    <a:pt x="72" y="86"/>
                  </a:lnTo>
                  <a:lnTo>
                    <a:pt x="59" y="71"/>
                  </a:lnTo>
                  <a:lnTo>
                    <a:pt x="55" y="65"/>
                  </a:lnTo>
                  <a:lnTo>
                    <a:pt x="50" y="55"/>
                  </a:lnTo>
                  <a:lnTo>
                    <a:pt x="44" y="50"/>
                  </a:lnTo>
                  <a:lnTo>
                    <a:pt x="40" y="40"/>
                  </a:lnTo>
                  <a:lnTo>
                    <a:pt x="38" y="32"/>
                  </a:lnTo>
                  <a:lnTo>
                    <a:pt x="36" y="23"/>
                  </a:lnTo>
                  <a:lnTo>
                    <a:pt x="36" y="17"/>
                  </a:lnTo>
                  <a:lnTo>
                    <a:pt x="36" y="12"/>
                  </a:lnTo>
                  <a:lnTo>
                    <a:pt x="38" y="10"/>
                  </a:lnTo>
                  <a:lnTo>
                    <a:pt x="40" y="6"/>
                  </a:lnTo>
                  <a:lnTo>
                    <a:pt x="42" y="4"/>
                  </a:lnTo>
                  <a:lnTo>
                    <a:pt x="48" y="2"/>
                  </a:lnTo>
                  <a:lnTo>
                    <a:pt x="50" y="0"/>
                  </a:lnTo>
                  <a:lnTo>
                    <a:pt x="53" y="0"/>
                  </a:lnTo>
                  <a:lnTo>
                    <a:pt x="57" y="0"/>
                  </a:lnTo>
                  <a:lnTo>
                    <a:pt x="63" y="0"/>
                  </a:lnTo>
                  <a:lnTo>
                    <a:pt x="65" y="0"/>
                  </a:lnTo>
                  <a:lnTo>
                    <a:pt x="69" y="2"/>
                  </a:lnTo>
                  <a:lnTo>
                    <a:pt x="70" y="4"/>
                  </a:lnTo>
                  <a:lnTo>
                    <a:pt x="74" y="8"/>
                  </a:lnTo>
                  <a:lnTo>
                    <a:pt x="76" y="12"/>
                  </a:lnTo>
                  <a:lnTo>
                    <a:pt x="76"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27" name="Freeform 740"/>
            <p:cNvSpPr>
              <a:spLocks/>
            </p:cNvSpPr>
            <p:nvPr/>
          </p:nvSpPr>
          <p:spPr bwMode="auto">
            <a:xfrm>
              <a:off x="4250" y="1042"/>
              <a:ext cx="7" cy="11"/>
            </a:xfrm>
            <a:custGeom>
              <a:avLst/>
              <a:gdLst>
                <a:gd name="T0" fmla="*/ 0 w 45"/>
                <a:gd name="T1" fmla="*/ 0 h 66"/>
                <a:gd name="T2" fmla="*/ 0 w 45"/>
                <a:gd name="T3" fmla="*/ 0 h 66"/>
                <a:gd name="T4" fmla="*/ 0 w 45"/>
                <a:gd name="T5" fmla="*/ 0 h 66"/>
                <a:gd name="T6" fmla="*/ 0 w 45"/>
                <a:gd name="T7" fmla="*/ 0 h 66"/>
                <a:gd name="T8" fmla="*/ 0 w 45"/>
                <a:gd name="T9" fmla="*/ 0 h 66"/>
                <a:gd name="T10" fmla="*/ 0 w 45"/>
                <a:gd name="T11" fmla="*/ 0 h 66"/>
                <a:gd name="T12" fmla="*/ 0 w 45"/>
                <a:gd name="T13" fmla="*/ 0 h 66"/>
                <a:gd name="T14" fmla="*/ 0 w 45"/>
                <a:gd name="T15" fmla="*/ 0 h 66"/>
                <a:gd name="T16" fmla="*/ 0 w 45"/>
                <a:gd name="T17" fmla="*/ 0 h 66"/>
                <a:gd name="T18" fmla="*/ 0 w 45"/>
                <a:gd name="T19" fmla="*/ 0 h 66"/>
                <a:gd name="T20" fmla="*/ 0 w 45"/>
                <a:gd name="T21" fmla="*/ 0 h 66"/>
                <a:gd name="T22" fmla="*/ 0 w 45"/>
                <a:gd name="T23" fmla="*/ 0 h 66"/>
                <a:gd name="T24" fmla="*/ 0 w 45"/>
                <a:gd name="T25" fmla="*/ 0 h 66"/>
                <a:gd name="T26" fmla="*/ 0 w 45"/>
                <a:gd name="T27" fmla="*/ 0 h 66"/>
                <a:gd name="T28" fmla="*/ 0 w 45"/>
                <a:gd name="T29" fmla="*/ 0 h 66"/>
                <a:gd name="T30" fmla="*/ 0 w 45"/>
                <a:gd name="T31" fmla="*/ 0 h 66"/>
                <a:gd name="T32" fmla="*/ 0 w 45"/>
                <a:gd name="T33" fmla="*/ 0 h 66"/>
                <a:gd name="T34" fmla="*/ 0 w 45"/>
                <a:gd name="T35" fmla="*/ 0 h 66"/>
                <a:gd name="T36" fmla="*/ 0 w 45"/>
                <a:gd name="T37" fmla="*/ 0 h 66"/>
                <a:gd name="T38" fmla="*/ 0 w 45"/>
                <a:gd name="T39" fmla="*/ 0 h 66"/>
                <a:gd name="T40" fmla="*/ 0 w 45"/>
                <a:gd name="T41" fmla="*/ 0 h 66"/>
                <a:gd name="T42" fmla="*/ 0 w 45"/>
                <a:gd name="T43" fmla="*/ 0 h 66"/>
                <a:gd name="T44" fmla="*/ 0 w 45"/>
                <a:gd name="T45" fmla="*/ 0 h 66"/>
                <a:gd name="T46" fmla="*/ 0 w 45"/>
                <a:gd name="T47" fmla="*/ 0 h 66"/>
                <a:gd name="T48" fmla="*/ 0 w 45"/>
                <a:gd name="T49" fmla="*/ 0 h 66"/>
                <a:gd name="T50" fmla="*/ 0 w 45"/>
                <a:gd name="T51" fmla="*/ 0 h 66"/>
                <a:gd name="T52" fmla="*/ 0 w 45"/>
                <a:gd name="T53" fmla="*/ 0 h 66"/>
                <a:gd name="T54" fmla="*/ 0 w 45"/>
                <a:gd name="T55" fmla="*/ 0 h 66"/>
                <a:gd name="T56" fmla="*/ 0 w 45"/>
                <a:gd name="T57" fmla="*/ 0 h 66"/>
                <a:gd name="T58" fmla="*/ 0 w 45"/>
                <a:gd name="T59" fmla="*/ 0 h 66"/>
                <a:gd name="T60" fmla="*/ 0 w 45"/>
                <a:gd name="T61" fmla="*/ 0 h 66"/>
                <a:gd name="T62" fmla="*/ 0 w 45"/>
                <a:gd name="T63" fmla="*/ 0 h 66"/>
                <a:gd name="T64" fmla="*/ 0 w 45"/>
                <a:gd name="T65" fmla="*/ 0 h 66"/>
                <a:gd name="T66" fmla="*/ 0 w 45"/>
                <a:gd name="T67" fmla="*/ 0 h 66"/>
                <a:gd name="T68" fmla="*/ 0 w 45"/>
                <a:gd name="T69" fmla="*/ 0 h 66"/>
                <a:gd name="T70" fmla="*/ 0 w 45"/>
                <a:gd name="T71" fmla="*/ 0 h 66"/>
                <a:gd name="T72" fmla="*/ 0 w 45"/>
                <a:gd name="T73" fmla="*/ 0 h 66"/>
                <a:gd name="T74" fmla="*/ 0 w 45"/>
                <a:gd name="T75" fmla="*/ 0 h 66"/>
                <a:gd name="T76" fmla="*/ 0 w 45"/>
                <a:gd name="T77" fmla="*/ 0 h 66"/>
                <a:gd name="T78" fmla="*/ 0 w 45"/>
                <a:gd name="T79" fmla="*/ 0 h 66"/>
                <a:gd name="T80" fmla="*/ 0 w 45"/>
                <a:gd name="T81" fmla="*/ 0 h 6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5"/>
                <a:gd name="T124" fmla="*/ 0 h 66"/>
                <a:gd name="T125" fmla="*/ 45 w 45"/>
                <a:gd name="T126" fmla="*/ 66 h 6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5" h="66">
                  <a:moveTo>
                    <a:pt x="42" y="21"/>
                  </a:moveTo>
                  <a:lnTo>
                    <a:pt x="42" y="28"/>
                  </a:lnTo>
                  <a:lnTo>
                    <a:pt x="42" y="32"/>
                  </a:lnTo>
                  <a:lnTo>
                    <a:pt x="45" y="40"/>
                  </a:lnTo>
                  <a:lnTo>
                    <a:pt x="45" y="45"/>
                  </a:lnTo>
                  <a:lnTo>
                    <a:pt x="45" y="49"/>
                  </a:lnTo>
                  <a:lnTo>
                    <a:pt x="42" y="53"/>
                  </a:lnTo>
                  <a:lnTo>
                    <a:pt x="42" y="59"/>
                  </a:lnTo>
                  <a:lnTo>
                    <a:pt x="40" y="60"/>
                  </a:lnTo>
                  <a:lnTo>
                    <a:pt x="34" y="60"/>
                  </a:lnTo>
                  <a:lnTo>
                    <a:pt x="32" y="64"/>
                  </a:lnTo>
                  <a:lnTo>
                    <a:pt x="26" y="64"/>
                  </a:lnTo>
                  <a:lnTo>
                    <a:pt x="25" y="66"/>
                  </a:lnTo>
                  <a:lnTo>
                    <a:pt x="19" y="64"/>
                  </a:lnTo>
                  <a:lnTo>
                    <a:pt x="15" y="64"/>
                  </a:lnTo>
                  <a:lnTo>
                    <a:pt x="13" y="60"/>
                  </a:lnTo>
                  <a:lnTo>
                    <a:pt x="9" y="60"/>
                  </a:lnTo>
                  <a:lnTo>
                    <a:pt x="9" y="59"/>
                  </a:lnTo>
                  <a:lnTo>
                    <a:pt x="7" y="59"/>
                  </a:lnTo>
                  <a:lnTo>
                    <a:pt x="4" y="53"/>
                  </a:lnTo>
                  <a:lnTo>
                    <a:pt x="2" y="45"/>
                  </a:lnTo>
                  <a:lnTo>
                    <a:pt x="0" y="36"/>
                  </a:lnTo>
                  <a:lnTo>
                    <a:pt x="0" y="30"/>
                  </a:lnTo>
                  <a:lnTo>
                    <a:pt x="0" y="21"/>
                  </a:lnTo>
                  <a:lnTo>
                    <a:pt x="0" y="17"/>
                  </a:lnTo>
                  <a:lnTo>
                    <a:pt x="2" y="13"/>
                  </a:lnTo>
                  <a:lnTo>
                    <a:pt x="4" y="7"/>
                  </a:lnTo>
                  <a:lnTo>
                    <a:pt x="7" y="5"/>
                  </a:lnTo>
                  <a:lnTo>
                    <a:pt x="9" y="3"/>
                  </a:lnTo>
                  <a:lnTo>
                    <a:pt x="13" y="2"/>
                  </a:lnTo>
                  <a:lnTo>
                    <a:pt x="17" y="2"/>
                  </a:lnTo>
                  <a:lnTo>
                    <a:pt x="21" y="0"/>
                  </a:lnTo>
                  <a:lnTo>
                    <a:pt x="26" y="2"/>
                  </a:lnTo>
                  <a:lnTo>
                    <a:pt x="32" y="3"/>
                  </a:lnTo>
                  <a:lnTo>
                    <a:pt x="34" y="5"/>
                  </a:lnTo>
                  <a:lnTo>
                    <a:pt x="40" y="7"/>
                  </a:lnTo>
                  <a:lnTo>
                    <a:pt x="42" y="13"/>
                  </a:lnTo>
                  <a:lnTo>
                    <a:pt x="42" y="17"/>
                  </a:lnTo>
                  <a:lnTo>
                    <a:pt x="42"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1296" name="Text Box 701"/>
          <p:cNvSpPr txBox="1">
            <a:spLocks noChangeArrowheads="1"/>
          </p:cNvSpPr>
          <p:nvPr/>
        </p:nvSpPr>
        <p:spPr bwMode="auto">
          <a:xfrm>
            <a:off x="5715000" y="2614613"/>
            <a:ext cx="1698625" cy="923925"/>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rgbClr val="D33941"/>
                </a:solidFill>
              </a:rPr>
              <a:t>Steps vary based on LOB</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2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18266</TotalTime>
  <Words>3144</Words>
  <Application>Microsoft Office PowerPoint</Application>
  <PresentationFormat>On-screen Show (4:3)</PresentationFormat>
  <Paragraphs>333</Paragraphs>
  <Slides>34</Slides>
  <Notes>34</Notes>
  <HiddenSlides>0</HiddenSlides>
  <MMClips>0</MMClips>
  <ScaleCrop>false</ScaleCrop>
  <HeadingPairs>
    <vt:vector size="4" baseType="variant">
      <vt:variant>
        <vt:lpstr>Theme</vt:lpstr>
      </vt:variant>
      <vt:variant>
        <vt:i4>2</vt:i4>
      </vt:variant>
      <vt:variant>
        <vt:lpstr>Slide Titles</vt:lpstr>
      </vt:variant>
      <vt:variant>
        <vt:i4>34</vt:i4>
      </vt:variant>
    </vt:vector>
  </HeadingPairs>
  <TitlesOfParts>
    <vt:vector size="36" baseType="lpstr">
      <vt:lpstr>2_test-template</vt:lpstr>
      <vt:lpstr>1_test-template</vt:lpstr>
      <vt:lpstr>Configuring JobWizards</vt:lpstr>
      <vt:lpstr>Lesson objectives</vt:lpstr>
      <vt:lpstr>Lesson outline</vt:lpstr>
      <vt:lpstr>Job wizards</vt:lpstr>
      <vt:lpstr>Job wizards in the base application</vt:lpstr>
      <vt:lpstr>Comparing job wizards and location groups</vt:lpstr>
      <vt:lpstr>Contrasting job wizards and location groups</vt:lpstr>
      <vt:lpstr>Job wizard's UI components</vt:lpstr>
      <vt:lpstr>Internal architecture</vt:lpstr>
      <vt:lpstr>Job wizard configuration levels</vt:lpstr>
      <vt:lpstr>Lesson outline</vt:lpstr>
      <vt:lpstr>Information in job wizard PCF file</vt:lpstr>
      <vt:lpstr>Example PCF file: SubmissionWizard</vt:lpstr>
      <vt:lpstr>Example PCF file: SubmissionWizard properties</vt:lpstr>
      <vt:lpstr>Job wizard menu actions</vt:lpstr>
      <vt:lpstr>Job wizard info bar</vt:lpstr>
      <vt:lpstr>Job wizard properties: countsAsWork</vt:lpstr>
      <vt:lpstr>Job wizard properties: canVisit and canEdit</vt:lpstr>
      <vt:lpstr>Job wizard entry points and variables tabs</vt:lpstr>
      <vt:lpstr>Navigating to wizards (1)</vt:lpstr>
      <vt:lpstr>Navigating to wizards (2)</vt:lpstr>
      <vt:lpstr>Lesson outline</vt:lpstr>
      <vt:lpstr>WizardStepGroup</vt:lpstr>
      <vt:lpstr>WizardStepSetRef</vt:lpstr>
      <vt:lpstr>WizardStepSets</vt:lpstr>
      <vt:lpstr>Screens are referenced by wizard steps</vt:lpstr>
      <vt:lpstr>Screen PCFs</vt:lpstr>
      <vt:lpstr>Screen-related labels</vt:lpstr>
      <vt:lpstr>job wizard buttons</vt:lpstr>
      <vt:lpstr>Order of job wizard steps</vt:lpstr>
      <vt:lpstr>Independent job wizard steps</vt:lpstr>
      <vt:lpstr>Lesson objectives review</vt:lpstr>
      <vt:lpstr>Review questions</vt:lpstr>
      <vt:lpstr>Notices</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Wizards</dc:title>
  <dc:creator>Kashmira Shukla</dc:creator>
  <cp:lastModifiedBy>kshukla</cp:lastModifiedBy>
  <cp:revision>2089</cp:revision>
  <dcterms:created xsi:type="dcterms:W3CDTF">2007-08-02T20:13:16Z</dcterms:created>
  <dcterms:modified xsi:type="dcterms:W3CDTF">2013-11-09T00:05:18Z</dcterms:modified>
  <cp:category>30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ies>
</file>