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7" r:id="rId1"/>
    <p:sldMasterId id="2147484119" r:id="rId2"/>
    <p:sldMasterId id="2147484131" r:id="rId3"/>
  </p:sldMasterIdLst>
  <p:notesMasterIdLst>
    <p:notesMasterId r:id="rId34"/>
  </p:notesMasterIdLst>
  <p:handoutMasterIdLst>
    <p:handoutMasterId r:id="rId35"/>
  </p:handoutMasterIdLst>
  <p:sldIdLst>
    <p:sldId id="1192" r:id="rId4"/>
    <p:sldId id="1299" r:id="rId5"/>
    <p:sldId id="1559" r:id="rId6"/>
    <p:sldId id="1683" r:id="rId7"/>
    <p:sldId id="1668" r:id="rId8"/>
    <p:sldId id="1689" r:id="rId9"/>
    <p:sldId id="1715" r:id="rId10"/>
    <p:sldId id="1716" r:id="rId11"/>
    <p:sldId id="1693" r:id="rId12"/>
    <p:sldId id="1735" r:id="rId13"/>
    <p:sldId id="1731" r:id="rId14"/>
    <p:sldId id="1734" r:id="rId15"/>
    <p:sldId id="1732" r:id="rId16"/>
    <p:sldId id="1733" r:id="rId17"/>
    <p:sldId id="1749" r:id="rId18"/>
    <p:sldId id="1736" r:id="rId19"/>
    <p:sldId id="1737" r:id="rId20"/>
    <p:sldId id="1738" r:id="rId21"/>
    <p:sldId id="1739" r:id="rId22"/>
    <p:sldId id="1740" r:id="rId23"/>
    <p:sldId id="1741" r:id="rId24"/>
    <p:sldId id="1742" r:id="rId25"/>
    <p:sldId id="1743" r:id="rId26"/>
    <p:sldId id="1744" r:id="rId27"/>
    <p:sldId id="1745" r:id="rId28"/>
    <p:sldId id="1746" r:id="rId29"/>
    <p:sldId id="1747" r:id="rId30"/>
    <p:sldId id="1619" r:id="rId31"/>
    <p:sldId id="1554" r:id="rId32"/>
    <p:sldId id="1752" r:id="rId33"/>
  </p:sldIdLst>
  <p:sldSz cx="9144000" cy="6858000" type="screen4x3"/>
  <p:notesSz cx="6881813" cy="9296400"/>
  <p:defaultTextStyle>
    <a:defPPr>
      <a:defRPr lang="en-US"/>
    </a:defPPr>
    <a:lvl1pPr algn="l" rtl="0" fontAlgn="base">
      <a:spcBef>
        <a:spcPct val="0"/>
      </a:spcBef>
      <a:spcAft>
        <a:spcPct val="0"/>
      </a:spcAft>
      <a:defRPr sz="2000" b="1" kern="1200">
        <a:solidFill>
          <a:srgbClr val="FF0000"/>
        </a:solidFill>
        <a:latin typeface="Arial" charset="0"/>
        <a:ea typeface="+mn-ea"/>
        <a:cs typeface="Arial" charset="0"/>
      </a:defRPr>
    </a:lvl1pPr>
    <a:lvl2pPr marL="457200" algn="l" rtl="0" fontAlgn="base">
      <a:spcBef>
        <a:spcPct val="0"/>
      </a:spcBef>
      <a:spcAft>
        <a:spcPct val="0"/>
      </a:spcAft>
      <a:defRPr sz="2000" b="1" kern="1200">
        <a:solidFill>
          <a:srgbClr val="FF0000"/>
        </a:solidFill>
        <a:latin typeface="Arial" charset="0"/>
        <a:ea typeface="+mn-ea"/>
        <a:cs typeface="Arial" charset="0"/>
      </a:defRPr>
    </a:lvl2pPr>
    <a:lvl3pPr marL="914400" algn="l" rtl="0" fontAlgn="base">
      <a:spcBef>
        <a:spcPct val="0"/>
      </a:spcBef>
      <a:spcAft>
        <a:spcPct val="0"/>
      </a:spcAft>
      <a:defRPr sz="2000" b="1" kern="1200">
        <a:solidFill>
          <a:srgbClr val="FF0000"/>
        </a:solidFill>
        <a:latin typeface="Arial" charset="0"/>
        <a:ea typeface="+mn-ea"/>
        <a:cs typeface="Arial" charset="0"/>
      </a:defRPr>
    </a:lvl3pPr>
    <a:lvl4pPr marL="1371600" algn="l" rtl="0" fontAlgn="base">
      <a:spcBef>
        <a:spcPct val="0"/>
      </a:spcBef>
      <a:spcAft>
        <a:spcPct val="0"/>
      </a:spcAft>
      <a:defRPr sz="2000" b="1" kern="1200">
        <a:solidFill>
          <a:srgbClr val="FF0000"/>
        </a:solidFill>
        <a:latin typeface="Arial" charset="0"/>
        <a:ea typeface="+mn-ea"/>
        <a:cs typeface="Arial" charset="0"/>
      </a:defRPr>
    </a:lvl4pPr>
    <a:lvl5pPr marL="1828800" algn="l" rtl="0" fontAlgn="base">
      <a:spcBef>
        <a:spcPct val="0"/>
      </a:spcBef>
      <a:spcAft>
        <a:spcPct val="0"/>
      </a:spcAft>
      <a:defRPr sz="2000" b="1" kern="1200">
        <a:solidFill>
          <a:srgbClr val="FF0000"/>
        </a:solidFill>
        <a:latin typeface="Arial" charset="0"/>
        <a:ea typeface="+mn-ea"/>
        <a:cs typeface="Arial" charset="0"/>
      </a:defRPr>
    </a:lvl5pPr>
    <a:lvl6pPr marL="2286000" algn="l" defTabSz="914400" rtl="0" eaLnBrk="1" latinLnBrk="0" hangingPunct="1">
      <a:defRPr sz="2000" b="1" kern="1200">
        <a:solidFill>
          <a:srgbClr val="FF0000"/>
        </a:solidFill>
        <a:latin typeface="Arial" charset="0"/>
        <a:ea typeface="+mn-ea"/>
        <a:cs typeface="Arial" charset="0"/>
      </a:defRPr>
    </a:lvl6pPr>
    <a:lvl7pPr marL="2743200" algn="l" defTabSz="914400" rtl="0" eaLnBrk="1" latinLnBrk="0" hangingPunct="1">
      <a:defRPr sz="2000" b="1" kern="1200">
        <a:solidFill>
          <a:srgbClr val="FF0000"/>
        </a:solidFill>
        <a:latin typeface="Arial" charset="0"/>
        <a:ea typeface="+mn-ea"/>
        <a:cs typeface="Arial" charset="0"/>
      </a:defRPr>
    </a:lvl7pPr>
    <a:lvl8pPr marL="3200400" algn="l" defTabSz="914400" rtl="0" eaLnBrk="1" latinLnBrk="0" hangingPunct="1">
      <a:defRPr sz="2000" b="1" kern="1200">
        <a:solidFill>
          <a:srgbClr val="FF0000"/>
        </a:solidFill>
        <a:latin typeface="Arial" charset="0"/>
        <a:ea typeface="+mn-ea"/>
        <a:cs typeface="Arial" charset="0"/>
      </a:defRPr>
    </a:lvl8pPr>
    <a:lvl9pPr marL="3657600" algn="l" defTabSz="914400" rtl="0" eaLnBrk="1" latinLnBrk="0" hangingPunct="1">
      <a:defRPr sz="2000" b="1" kern="1200">
        <a:solidFill>
          <a:srgbClr val="FF0000"/>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D33941"/>
    <a:srgbClr val="D8691E"/>
    <a:srgbClr val="3F8E39"/>
    <a:srgbClr val="04628C"/>
    <a:srgbClr val="FF0000"/>
    <a:srgbClr val="0033CC"/>
    <a:srgbClr val="0066FF"/>
    <a:srgbClr val="B2CF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35" autoAdjust="0"/>
    <p:restoredTop sz="74714" autoAdjust="0"/>
  </p:normalViewPr>
  <p:slideViewPr>
    <p:cSldViewPr snapToGrid="0">
      <p:cViewPr>
        <p:scale>
          <a:sx n="100" d="100"/>
          <a:sy n="100" d="100"/>
        </p:scale>
        <p:origin x="-1014" y="-66"/>
      </p:cViewPr>
      <p:guideLst>
        <p:guide orient="horz" pos="2160"/>
        <p:guide pos="2880"/>
      </p:guideLst>
    </p:cSldViewPr>
  </p:slideViewPr>
  <p:outlineViewPr>
    <p:cViewPr>
      <p:scale>
        <a:sx n="25" d="100"/>
        <a:sy n="25"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1134"/>
    </p:cViewPr>
  </p:sorterViewPr>
  <p:notesViewPr>
    <p:cSldViewPr snapToGrid="0">
      <p:cViewPr varScale="1">
        <p:scale>
          <a:sx n="99" d="100"/>
          <a:sy n="99" d="100"/>
        </p:scale>
        <p:origin x="-2610" y="-102"/>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slide" Target="slides/slide10.xml"/><Relationship Id="rId1" Type="http://schemas.openxmlformats.org/officeDocument/2006/relationships/slide" Target="slides/slide3.xml"/><Relationship Id="rId4"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cs typeface="+mn-cs"/>
              </a:defRPr>
            </a:lvl1pPr>
          </a:lstStyle>
          <a:p>
            <a:pPr>
              <a:defRPr/>
            </a:pPr>
            <a:endParaRPr lang="en-US" altLang="en-US"/>
          </a:p>
        </p:txBody>
      </p:sp>
      <p:sp>
        <p:nvSpPr>
          <p:cNvPr id="44035" name="Rectangle 3"/>
          <p:cNvSpPr>
            <a:spLocks noGrp="1" noChangeArrowheads="1"/>
          </p:cNvSpPr>
          <p:nvPr>
            <p:ph type="dt" sz="quarter" idx="1"/>
          </p:nvPr>
        </p:nvSpPr>
        <p:spPr bwMode="auto">
          <a:xfrm>
            <a:off x="3900488" y="0"/>
            <a:ext cx="298132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cs typeface="+mn-cs"/>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82913"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cs typeface="+mn-cs"/>
              </a:defRPr>
            </a:lvl1pPr>
          </a:lstStyle>
          <a:p>
            <a:pPr>
              <a:defRPr/>
            </a:pPr>
            <a:endParaRPr lang="en-US" altLang="en-US"/>
          </a:p>
        </p:txBody>
      </p:sp>
      <p:sp>
        <p:nvSpPr>
          <p:cNvPr id="44037" name="Rectangle 5"/>
          <p:cNvSpPr>
            <a:spLocks noGrp="1" noChangeArrowheads="1"/>
          </p:cNvSpPr>
          <p:nvPr>
            <p:ph type="sldNum" sz="quarter" idx="3"/>
          </p:nvPr>
        </p:nvSpPr>
        <p:spPr bwMode="auto">
          <a:xfrm>
            <a:off x="3900488" y="8831263"/>
            <a:ext cx="298132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cs typeface="+mn-cs"/>
              </a:defRPr>
            </a:lvl1pPr>
          </a:lstStyle>
          <a:p>
            <a:pPr>
              <a:defRPr/>
            </a:pPr>
            <a:fld id="{96305535-6B3B-4675-8B0E-016944C8E5FE}" type="slidenum">
              <a:rPr lang="en-US" altLang="en-US"/>
              <a:pPr>
                <a:defRPr/>
              </a:pPr>
              <a:t>‹#›</a:t>
            </a:fld>
            <a:endParaRPr lang="en-US" altLang="en-US" dirty="0"/>
          </a:p>
        </p:txBody>
      </p:sp>
    </p:spTree>
    <p:extLst>
      <p:ext uri="{BB962C8B-B14F-4D97-AF65-F5344CB8AC3E}">
        <p14:creationId xmlns:p14="http://schemas.microsoft.com/office/powerpoint/2010/main" val="401319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Overhead"/>
          <p:cNvSpPr>
            <a:spLocks noGrp="1" noRot="1" noChangeAspect="1" noChangeArrowheads="1" noTextEdit="1"/>
          </p:cNvSpPr>
          <p:nvPr>
            <p:ph type="sldImg" idx="2"/>
          </p:nvPr>
        </p:nvSpPr>
        <p:spPr bwMode="auto">
          <a:xfrm>
            <a:off x="728663" y="630238"/>
            <a:ext cx="5432425"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7988" y="4899025"/>
            <a:ext cx="6089650"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5613" y="8905875"/>
            <a:ext cx="5972175"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cs typeface="+mn-cs"/>
              </a:defRPr>
            </a:lvl1pPr>
          </a:lstStyle>
          <a:p>
            <a:pPr>
              <a:defRPr/>
            </a:pPr>
            <a:r>
              <a:rPr lang="en-US" altLang="en-US"/>
              <a:t>	 </a:t>
            </a:r>
            <a:r>
              <a:rPr lang="en-US" altLang="en-US" smtClean="0"/>
              <a:t>Concepts of Revisioning Contact and Location Information  </a:t>
            </a:r>
            <a:r>
              <a:rPr lang="en-US" altLang="en-US"/>
              <a:t>- </a:t>
            </a:r>
            <a:fld id="{CB8415A8-2762-4205-8228-6015677C7FFD}"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695325" y="320675"/>
            <a:ext cx="549910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cs typeface="+mn-cs"/>
              </a:defRPr>
            </a:lvl1pPr>
          </a:lstStyle>
          <a:p>
            <a:pPr>
              <a:defRPr/>
            </a:pPr>
            <a:r>
              <a:rPr lang="en-US" altLang="en-US"/>
              <a:t>	</a:t>
            </a:r>
            <a:endParaRPr lang="en-US"/>
          </a:p>
        </p:txBody>
      </p:sp>
      <p:sp>
        <p:nvSpPr>
          <p:cNvPr id="22544" name="ModuleNumber" hidden="1"/>
          <p:cNvSpPr>
            <a:spLocks noChangeArrowheads="1"/>
          </p:cNvSpPr>
          <p:nvPr/>
        </p:nvSpPr>
        <p:spPr bwMode="auto">
          <a:xfrm>
            <a:off x="4171950" y="320675"/>
            <a:ext cx="2560638"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buFont typeface="Wingdings" pitchFamily="2" charset="2"/>
              <a:buNone/>
              <a:defRPr/>
            </a:pPr>
            <a:r>
              <a:rPr lang="en-US" sz="1100" b="0" i="1" dirty="0">
                <a:solidFill>
                  <a:srgbClr val="000000"/>
                </a:solidFill>
                <a:latin typeface="Times New Roman" pitchFamily="18" charset="0"/>
                <a:cs typeface="Times New Roman" pitchFamily="18" charset="0"/>
              </a:rPr>
              <a:t>Introduction, 2.</a:t>
            </a:r>
            <a:fld id="{7251FD9A-9799-414F-8C6E-402E67531D1C}"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buFont typeface="Wingdings" pitchFamily="2" charset="2"/>
                <a:buNone/>
                <a:defRPr/>
              </a:pPr>
              <a:t>‹#›</a:t>
            </a:fld>
            <a:endParaRPr lang="en-US" sz="1100" b="0" i="1" dirty="0">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7988" y="8905875"/>
            <a:ext cx="6089650" cy="0"/>
          </a:xfrm>
          <a:prstGeom prst="line">
            <a:avLst/>
          </a:prstGeom>
          <a:noFill/>
          <a:ln w="6350">
            <a:solidFill>
              <a:schemeClr val="tx2"/>
            </a:solidFill>
            <a:round/>
            <a:headEnd/>
            <a:tailEnd/>
          </a:ln>
          <a:effectLst/>
        </p:spPr>
        <p:txBody>
          <a:bodyPr lIns="0" tIns="0" rIns="0" bIns="0" anchor="ctr">
            <a:spAutoFit/>
          </a:bodyPr>
          <a:lstStyle/>
          <a:p>
            <a:pPr algn="r">
              <a:spcBef>
                <a:spcPct val="50000"/>
              </a:spcBef>
              <a:spcAft>
                <a:spcPct val="30000"/>
              </a:spcAft>
              <a:buClr>
                <a:schemeClr val="tx1"/>
              </a:buClr>
              <a:defRPr/>
            </a:pPr>
            <a:endParaRPr lang="en-US" dirty="0">
              <a:cs typeface="+mn-cs"/>
            </a:endParaRPr>
          </a:p>
        </p:txBody>
      </p:sp>
    </p:spTree>
    <p:extLst>
      <p:ext uri="{BB962C8B-B14F-4D97-AF65-F5344CB8AC3E}">
        <p14:creationId xmlns:p14="http://schemas.microsoft.com/office/powerpoint/2010/main" val="3821950669"/>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pyright"/>
          <p:cNvSpPr>
            <a:spLocks noGrp="1" noChangeArrowheads="1"/>
          </p:cNvSpPr>
          <p:nvPr>
            <p:ph type="sldNum" sz="quarter" idx="5"/>
          </p:nvPr>
        </p:nvSpPr>
        <p:spPr/>
        <p:txBody>
          <a:bodyPr/>
          <a:lstStyle/>
          <a:p>
            <a:pPr>
              <a:defRPr/>
            </a:pPr>
            <a:r>
              <a:rPr lang="en-US" altLang="en-US"/>
              <a:t>	 </a:t>
            </a:r>
            <a:r>
              <a:rPr lang="en-US" altLang="en-US" smtClean="0"/>
              <a:t>Concepts of Revisioning Contact and Location Information  - </a:t>
            </a:r>
            <a:fld id="{0554178C-E0A5-437E-AB34-8F68A97555E3}" type="slidenum">
              <a:rPr lang="en-US" altLang="en-US"/>
              <a:pPr>
                <a:defRPr/>
              </a:pPr>
              <a:t>1</a:t>
            </a:fld>
            <a:endParaRPr lang="en-US" altLang="en-US"/>
          </a:p>
        </p:txBody>
      </p:sp>
      <p:sp>
        <p:nvSpPr>
          <p:cNvPr id="41987"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34820" name="Rectangle 2"/>
          <p:cNvSpPr>
            <a:spLocks noGrp="1" noRot="1" noChangeAspect="1" noChangeArrowheads="1" noTextEdit="1"/>
          </p:cNvSpPr>
          <p:nvPr>
            <p:ph type="sldImg"/>
          </p:nvPr>
        </p:nvSpPr>
        <p:spPr>
          <a:xfrm>
            <a:off x="727075" y="630238"/>
            <a:ext cx="5432425" cy="4073525"/>
          </a:xfrm>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pyright"/>
          <p:cNvSpPr>
            <a:spLocks noGrp="1" noChangeArrowheads="1"/>
          </p:cNvSpPr>
          <p:nvPr>
            <p:ph type="sldNum" sz="quarter" idx="5"/>
          </p:nvPr>
        </p:nvSpPr>
        <p:spPr/>
        <p:txBody>
          <a:bodyPr/>
          <a:lstStyle/>
          <a:p>
            <a:pPr>
              <a:defRPr/>
            </a:pPr>
            <a:r>
              <a:rPr lang="en-US" altLang="en-US"/>
              <a:t>	 </a:t>
            </a:r>
            <a:r>
              <a:rPr lang="en-US" altLang="en-US" smtClean="0"/>
              <a:t>Concepts of Revisioning Contact and Location Information  - </a:t>
            </a:r>
            <a:fld id="{D71AF6AA-FB3A-458E-BDC9-9AD3EEE681BC}" type="slidenum">
              <a:rPr lang="en-US" altLang="en-US"/>
              <a:pPr>
                <a:defRPr/>
              </a:pPr>
              <a:t>10</a:t>
            </a:fld>
            <a:endParaRPr lang="en-US" altLang="en-US"/>
          </a:p>
        </p:txBody>
      </p:sp>
      <p:sp>
        <p:nvSpPr>
          <p:cNvPr id="4403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next few slides discuss the above scenarios and how PolicyCenter handles them. This only applies to revisioned contact fields.</a:t>
            </a:r>
          </a:p>
        </p:txBody>
      </p:sp>
      <p:sp>
        <p:nvSpPr>
          <p:cNvPr id="105476" name="Slide Number Placeholder 3"/>
          <p:cNvSpPr>
            <a:spLocks noGrp="1"/>
          </p:cNvSpPr>
          <p:nvPr>
            <p:ph type="sldNum" sz="quarter" idx="5"/>
          </p:nvPr>
        </p:nvSpPr>
        <p:spPr/>
        <p:txBody>
          <a:bodyPr/>
          <a:lstStyle/>
          <a:p>
            <a:pPr>
              <a:defRPr/>
            </a:pPr>
            <a:r>
              <a:rPr lang="en-US" altLang="en-US" smtClean="0">
                <a:latin typeface="Arial" pitchFamily="34" charset="0"/>
              </a:rPr>
              <a:t>	 Concepts of Revisioning Contact and Location Information   - </a:t>
            </a:r>
            <a:fld id="{E1A0F9A7-C59E-40F9-89E9-7142DF36B6FD}" type="slidenum">
              <a:rPr lang="en-US" altLang="en-US" smtClean="0">
                <a:latin typeface="Arial" pitchFamily="34" charset="0"/>
              </a:rPr>
              <a:pPr>
                <a:defRPr/>
              </a:pPr>
              <a:t>11</a:t>
            </a:fld>
            <a:endParaRPr lang="en-US" altLang="en-US" smtClean="0">
              <a:latin typeface="Arial" pitchFamily="34" charset="0"/>
            </a:endParaRPr>
          </a:p>
        </p:txBody>
      </p:sp>
      <p:sp>
        <p:nvSpPr>
          <p:cNvPr id="105477" name="Header Placeholder 4"/>
          <p:cNvSpPr>
            <a:spLocks noGrp="1"/>
          </p:cNvSpPr>
          <p:nvPr>
            <p:ph type="hdr" sz="quarter"/>
          </p:nvPr>
        </p:nvSpPr>
        <p:spPr/>
        <p:txBody>
          <a:bodyPr/>
          <a:lstStyle/>
          <a:p>
            <a:pPr>
              <a:defRPr/>
            </a:pPr>
            <a:r>
              <a:rPr lang="en-US" altLang="en-US" smtClean="0">
                <a:latin typeface="Arial" pitchFamily="34" charset="0"/>
              </a:rPr>
              <a:t>	</a:t>
            </a:r>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contact data is synced to the account data throughout the job because both the policy and the account contact data are considered “current” so changes to either one should be reflected in the other one. Data is copied to and from account and policy. For example, in a submission job shared and revisioned contact information may be edited such as last name or first name. The change gets made on both the account and policy.</a:t>
            </a:r>
          </a:p>
          <a:p>
            <a:r>
              <a:rPr lang="en-US" dirty="0" smtClean="0"/>
              <a:t>PC considers the last time a contact was updated (telling us how “current” account contact information is) when compared to a job’s effective date to determine how to treat revisioned data. Contact information and any potential changes made to revisioned contact data during the course of a job can be considered current, future dated or back dated.</a:t>
            </a:r>
          </a:p>
          <a:p>
            <a:r>
              <a:rPr lang="en-US" dirty="0" smtClean="0"/>
              <a:t>A contact’s last update time is updated each time the account level contact information gets modified:</a:t>
            </a:r>
          </a:p>
          <a:p>
            <a:pPr>
              <a:buFontTx/>
              <a:buChar char="•"/>
            </a:pPr>
            <a:r>
              <a:rPr lang="en-US" dirty="0" smtClean="0"/>
              <a:t> If it is modified in the context of a policy job, it is set to the effective date of that job </a:t>
            </a:r>
          </a:p>
          <a:p>
            <a:pPr>
              <a:buFontTx/>
              <a:buChar char="•"/>
            </a:pPr>
            <a:r>
              <a:rPr lang="en-US" dirty="0" smtClean="0"/>
              <a:t> If it is modified at the account or cross-account level, it is set to the current date.   </a:t>
            </a:r>
          </a:p>
          <a:p>
            <a:r>
              <a:rPr lang="en-US" dirty="0" smtClean="0"/>
              <a:t>For example, when a contact is created in the context of a submission, then the last update time is set to the effective date of the job (though it can never be in the future). And it can’t ever be moved backwards – it should always represent the latest date the contact was updated. </a:t>
            </a:r>
          </a:p>
          <a:p>
            <a:endParaRPr lang="en-US" dirty="0" smtClean="0"/>
          </a:p>
          <a:p>
            <a:r>
              <a:rPr lang="en-US" dirty="0" smtClean="0"/>
              <a:t>In the example, when Jane Smith get two policies (one PA and one BOP) policy on the same date, the contact information is copied over or shared from the account to both policies.</a:t>
            </a:r>
          </a:p>
          <a:p>
            <a:r>
              <a:rPr lang="en-US" dirty="0" smtClean="0"/>
              <a:t>Data does not need to be synced during a cancellation or an audit job.</a:t>
            </a:r>
          </a:p>
        </p:txBody>
      </p:sp>
      <p:sp>
        <p:nvSpPr>
          <p:cNvPr id="105476" name="Slide Number Placeholder 3"/>
          <p:cNvSpPr>
            <a:spLocks noGrp="1"/>
          </p:cNvSpPr>
          <p:nvPr>
            <p:ph type="sldNum" sz="quarter" idx="5"/>
          </p:nvPr>
        </p:nvSpPr>
        <p:spPr/>
        <p:txBody>
          <a:bodyPr/>
          <a:lstStyle/>
          <a:p>
            <a:pPr>
              <a:defRPr/>
            </a:pPr>
            <a:r>
              <a:rPr lang="en-US" altLang="en-US" smtClean="0">
                <a:latin typeface="Arial" pitchFamily="34" charset="0"/>
              </a:rPr>
              <a:t>	 Concepts of Revisioning Contact and Location Information   - </a:t>
            </a:r>
            <a:fld id="{8E079C5D-531E-4E2C-A4D9-09281737875C}" type="slidenum">
              <a:rPr lang="en-US" altLang="en-US" smtClean="0">
                <a:latin typeface="Arial" pitchFamily="34" charset="0"/>
              </a:rPr>
              <a:pPr>
                <a:defRPr/>
              </a:pPr>
              <a:t>12</a:t>
            </a:fld>
            <a:endParaRPr lang="en-US" altLang="en-US" smtClean="0">
              <a:latin typeface="Arial" pitchFamily="34" charset="0"/>
            </a:endParaRPr>
          </a:p>
        </p:txBody>
      </p:sp>
      <p:sp>
        <p:nvSpPr>
          <p:cNvPr id="105477" name="Header Placeholder 4"/>
          <p:cNvSpPr>
            <a:spLocks noGrp="1"/>
          </p:cNvSpPr>
          <p:nvPr>
            <p:ph type="hdr" sz="quarter"/>
          </p:nvPr>
        </p:nvSpPr>
        <p:spPr/>
        <p:txBody>
          <a:bodyPr/>
          <a:lstStyle/>
          <a:p>
            <a:pPr>
              <a:defRPr/>
            </a:pPr>
            <a:r>
              <a:rPr lang="en-US" altLang="en-US" smtClean="0">
                <a:latin typeface="Arial" pitchFamily="34" charset="0"/>
              </a:rPr>
              <a:t>	</a:t>
            </a:r>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xfrm>
            <a:off x="960438" y="469900"/>
            <a:ext cx="5432425" cy="4073525"/>
          </a:xfrm>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Copy down – Copy current information from the account to the policy.</a:t>
            </a:r>
          </a:p>
          <a:p>
            <a:r>
              <a:rPr lang="en-US" dirty="0" smtClean="0"/>
              <a:t>When potential contact changes are considered to be future dated (i.e. the effective date of the job is in the future) then PolicyCenter</a:t>
            </a:r>
            <a:r>
              <a:rPr lang="en-US" baseline="0" dirty="0" smtClean="0"/>
              <a:t> </a:t>
            </a:r>
            <a:r>
              <a:rPr lang="en-US" dirty="0" smtClean="0"/>
              <a:t>copies down current information from the account, but changes do not flow back up to the account because the contact at the account level is considered to be current data, and cannot be future dated.</a:t>
            </a:r>
          </a:p>
          <a:p>
            <a:r>
              <a:rPr lang="en-US" dirty="0" smtClean="0"/>
              <a:t>Contacts on submission and issuance jobs are always </a:t>
            </a:r>
            <a:r>
              <a:rPr lang="en-US" dirty="0" err="1" smtClean="0"/>
              <a:t>sync’ed</a:t>
            </a:r>
            <a:r>
              <a:rPr lang="en-US" dirty="0" smtClean="0"/>
              <a:t> to the account, even when the job is future dated.  In that case, the contact update time is set to the current date, not the effective date of the job (since account contact data can never been future dated).</a:t>
            </a:r>
          </a:p>
        </p:txBody>
      </p:sp>
      <p:sp>
        <p:nvSpPr>
          <p:cNvPr id="105476" name="Slide Number Placeholder 3"/>
          <p:cNvSpPr>
            <a:spLocks noGrp="1"/>
          </p:cNvSpPr>
          <p:nvPr>
            <p:ph type="sldNum" sz="quarter" idx="5"/>
          </p:nvPr>
        </p:nvSpPr>
        <p:spPr/>
        <p:txBody>
          <a:bodyPr/>
          <a:lstStyle/>
          <a:p>
            <a:pPr>
              <a:defRPr/>
            </a:pPr>
            <a:r>
              <a:rPr lang="en-US" altLang="en-US" smtClean="0">
                <a:latin typeface="Arial" pitchFamily="34" charset="0"/>
              </a:rPr>
              <a:t>	 Concepts of Revisioning Contact and Location Information - </a:t>
            </a:r>
            <a:fld id="{03892851-564B-4B98-AFAC-E4C00F2A3CFE}" type="slidenum">
              <a:rPr lang="en-US" altLang="en-US" smtClean="0">
                <a:latin typeface="Arial" pitchFamily="34" charset="0"/>
              </a:rPr>
              <a:pPr>
                <a:defRPr/>
              </a:pPr>
              <a:t>13</a:t>
            </a:fld>
            <a:endParaRPr lang="en-US" altLang="en-US" smtClean="0">
              <a:latin typeface="Arial" pitchFamily="34" charset="0"/>
            </a:endParaRPr>
          </a:p>
        </p:txBody>
      </p:sp>
      <p:sp>
        <p:nvSpPr>
          <p:cNvPr id="105477" name="Header Placeholder 4"/>
          <p:cNvSpPr>
            <a:spLocks noGrp="1"/>
          </p:cNvSpPr>
          <p:nvPr>
            <p:ph type="hdr" sz="quarter"/>
          </p:nvPr>
        </p:nvSpPr>
        <p:spPr/>
        <p:txBody>
          <a:bodyPr/>
          <a:lstStyle/>
          <a:p>
            <a:pPr>
              <a:defRPr/>
            </a:pPr>
            <a:r>
              <a:rPr lang="en-US" altLang="en-US" smtClean="0">
                <a:latin typeface="Arial" pitchFamily="34" charset="0"/>
              </a:rPr>
              <a:t>	</a:t>
            </a:r>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Back dated – The contact information on the policy is back dated, and is neither copied down from the account, nor does it automatically copy any changes back up to the account.</a:t>
            </a:r>
          </a:p>
          <a:p>
            <a:r>
              <a:rPr lang="en-US" smtClean="0"/>
              <a:t>Since the job is back dated relative to the current contact data, we don’t want to copy down from the account because we may end up overwriting contact information that was correct as of the job’s effective date (but is no longer effective).  Similarly, we cannot assume that any changes made to contact data in the context of the job they should overwrite the current contact data, so we don’t want any changes automatically copied back up to the account. But since in many cases, users do want those changes made at the account level, we create activities so they actively determine whether those changes should be applied at the account level.</a:t>
            </a:r>
          </a:p>
          <a:p>
            <a:r>
              <a:rPr lang="en-US" smtClean="0"/>
              <a:t>Note that contacts on submission and issuance jobs are always sync’ed to the account, even when the job is future dated.  In that case, the contact update does not get changed, since it can never be moved backwards.  </a:t>
            </a:r>
          </a:p>
          <a:p>
            <a:endParaRPr lang="en-US" smtClean="0"/>
          </a:p>
        </p:txBody>
      </p:sp>
      <p:sp>
        <p:nvSpPr>
          <p:cNvPr id="105476" name="Slide Number Placeholder 3"/>
          <p:cNvSpPr>
            <a:spLocks noGrp="1"/>
          </p:cNvSpPr>
          <p:nvPr>
            <p:ph type="sldNum" sz="quarter" idx="5"/>
          </p:nvPr>
        </p:nvSpPr>
        <p:spPr/>
        <p:txBody>
          <a:bodyPr/>
          <a:lstStyle/>
          <a:p>
            <a:pPr>
              <a:defRPr/>
            </a:pPr>
            <a:r>
              <a:rPr lang="en-US" altLang="en-US" smtClean="0">
                <a:latin typeface="Arial" pitchFamily="34" charset="0"/>
              </a:rPr>
              <a:t>	 Concepts of Revisioning Contact and Location Information   - </a:t>
            </a:r>
            <a:fld id="{B7E74F10-DB7D-4776-90F5-25C0D469BB0F}" type="slidenum">
              <a:rPr lang="en-US" altLang="en-US" smtClean="0">
                <a:latin typeface="Arial" pitchFamily="34" charset="0"/>
              </a:rPr>
              <a:pPr>
                <a:defRPr/>
              </a:pPr>
              <a:t>14</a:t>
            </a:fld>
            <a:endParaRPr lang="en-US" altLang="en-US" smtClean="0">
              <a:latin typeface="Arial" pitchFamily="34" charset="0"/>
            </a:endParaRPr>
          </a:p>
        </p:txBody>
      </p:sp>
      <p:sp>
        <p:nvSpPr>
          <p:cNvPr id="105477" name="Header Placeholder 4"/>
          <p:cNvSpPr>
            <a:spLocks noGrp="1"/>
          </p:cNvSpPr>
          <p:nvPr>
            <p:ph type="hdr" sz="quarter"/>
          </p:nvPr>
        </p:nvSpPr>
        <p:spPr/>
        <p:txBody>
          <a:bodyPr/>
          <a:lstStyle/>
          <a:p>
            <a:pPr>
              <a:defRPr/>
            </a:pPr>
            <a:r>
              <a:rPr lang="en-US" altLang="en-US" smtClean="0">
                <a:latin typeface="Arial" pitchFamily="34" charset="0"/>
              </a:rPr>
              <a:t>	</a:t>
            </a:r>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txBox="1">
            <a:spLocks noChangeArrowheads="1"/>
          </p:cNvSpPr>
          <p:nvPr/>
        </p:nvSpPr>
        <p:spPr bwMode="auto">
          <a:xfrm>
            <a:off x="455613" y="8905875"/>
            <a:ext cx="59721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8" rIns="93177" bIns="46588" anchor="b"/>
          <a:lstStyle>
            <a:lvl1pPr defTabSz="931863" eaLnBrk="0" hangingPunct="0">
              <a:tabLst>
                <a:tab pos="2743200" algn="ctr"/>
              </a:tabLst>
              <a:defRPr sz="2000" b="1">
                <a:solidFill>
                  <a:srgbClr val="FF0000"/>
                </a:solidFill>
                <a:latin typeface="Arial" charset="0"/>
                <a:cs typeface="Arial" charset="0"/>
              </a:defRPr>
            </a:lvl1pPr>
            <a:lvl2pPr marL="742950" indent="-285750" defTabSz="931863" eaLnBrk="0" hangingPunct="0">
              <a:tabLst>
                <a:tab pos="2743200" algn="ctr"/>
              </a:tabLst>
              <a:defRPr sz="2000" b="1">
                <a:solidFill>
                  <a:srgbClr val="FF0000"/>
                </a:solidFill>
                <a:latin typeface="Arial" charset="0"/>
                <a:cs typeface="Arial" charset="0"/>
              </a:defRPr>
            </a:lvl2pPr>
            <a:lvl3pPr marL="1143000" indent="-228600" defTabSz="931863" eaLnBrk="0" hangingPunct="0">
              <a:tabLst>
                <a:tab pos="2743200" algn="ctr"/>
              </a:tabLst>
              <a:defRPr sz="2000" b="1">
                <a:solidFill>
                  <a:srgbClr val="FF0000"/>
                </a:solidFill>
                <a:latin typeface="Arial" charset="0"/>
                <a:cs typeface="Arial" charset="0"/>
              </a:defRPr>
            </a:lvl3pPr>
            <a:lvl4pPr marL="1600200" indent="-228600" defTabSz="931863" eaLnBrk="0" hangingPunct="0">
              <a:tabLst>
                <a:tab pos="2743200" algn="ctr"/>
              </a:tabLst>
              <a:defRPr sz="2000" b="1">
                <a:solidFill>
                  <a:srgbClr val="FF0000"/>
                </a:solidFill>
                <a:latin typeface="Arial" charset="0"/>
                <a:cs typeface="Arial" charset="0"/>
              </a:defRPr>
            </a:lvl4pPr>
            <a:lvl5pPr marL="2057400" indent="-228600" defTabSz="931863" eaLnBrk="0" hangingPunct="0">
              <a:tabLst>
                <a:tab pos="2743200" algn="ctr"/>
              </a:tabLst>
              <a:defRPr sz="2000" b="1">
                <a:solidFill>
                  <a:srgbClr val="FF0000"/>
                </a:solidFill>
                <a:latin typeface="Arial" charset="0"/>
                <a:cs typeface="Arial" charset="0"/>
              </a:defRPr>
            </a:lvl5pPr>
            <a:lvl6pPr marL="2514600" indent="-228600" defTabSz="931863" eaLnBrk="0" fontAlgn="base" hangingPunct="0">
              <a:spcBef>
                <a:spcPct val="0"/>
              </a:spcBef>
              <a:spcAft>
                <a:spcPct val="0"/>
              </a:spcAft>
              <a:tabLst>
                <a:tab pos="2743200" algn="ctr"/>
              </a:tabLst>
              <a:defRPr sz="2000" b="1">
                <a:solidFill>
                  <a:srgbClr val="FF0000"/>
                </a:solidFill>
                <a:latin typeface="Arial" charset="0"/>
                <a:cs typeface="Arial" charset="0"/>
              </a:defRPr>
            </a:lvl6pPr>
            <a:lvl7pPr marL="2971800" indent="-228600" defTabSz="931863" eaLnBrk="0" fontAlgn="base" hangingPunct="0">
              <a:spcBef>
                <a:spcPct val="0"/>
              </a:spcBef>
              <a:spcAft>
                <a:spcPct val="0"/>
              </a:spcAft>
              <a:tabLst>
                <a:tab pos="2743200" algn="ctr"/>
              </a:tabLst>
              <a:defRPr sz="2000" b="1">
                <a:solidFill>
                  <a:srgbClr val="FF0000"/>
                </a:solidFill>
                <a:latin typeface="Arial" charset="0"/>
                <a:cs typeface="Arial" charset="0"/>
              </a:defRPr>
            </a:lvl7pPr>
            <a:lvl8pPr marL="3429000" indent="-228600" defTabSz="931863" eaLnBrk="0" fontAlgn="base" hangingPunct="0">
              <a:spcBef>
                <a:spcPct val="0"/>
              </a:spcBef>
              <a:spcAft>
                <a:spcPct val="0"/>
              </a:spcAft>
              <a:tabLst>
                <a:tab pos="2743200" algn="ctr"/>
              </a:tabLst>
              <a:defRPr sz="2000" b="1">
                <a:solidFill>
                  <a:srgbClr val="FF0000"/>
                </a:solidFill>
                <a:latin typeface="Arial" charset="0"/>
                <a:cs typeface="Arial" charset="0"/>
              </a:defRPr>
            </a:lvl8pPr>
            <a:lvl9pPr marL="3886200" indent="-228600" defTabSz="931863" eaLnBrk="0" fontAlgn="base" hangingPunct="0">
              <a:spcBef>
                <a:spcPct val="0"/>
              </a:spcBef>
              <a:spcAft>
                <a:spcPct val="0"/>
              </a:spcAft>
              <a:tabLst>
                <a:tab pos="2743200" algn="ctr"/>
              </a:tabLst>
              <a:defRPr sz="2000" b="1">
                <a:solidFill>
                  <a:srgbClr val="FF0000"/>
                </a:solidFill>
                <a:latin typeface="Arial" charset="0"/>
                <a:cs typeface="Arial" charset="0"/>
              </a:defRPr>
            </a:lvl9pPr>
          </a:lstStyle>
          <a:p>
            <a:pPr eaLnBrk="1" hangingPunct="1"/>
            <a:r>
              <a:rPr lang="en-US" sz="1200" b="0">
                <a:solidFill>
                  <a:srgbClr val="000000"/>
                </a:solidFill>
              </a:rPr>
              <a:t>	 Concepts of Revisioning Contact and Location Information - </a:t>
            </a:r>
            <a:fld id="{03DD5928-B94F-41F9-9CA0-B7CAEA85A8B8}" type="slidenum">
              <a:rPr lang="en-US" sz="1200" b="0">
                <a:solidFill>
                  <a:srgbClr val="000000"/>
                </a:solidFill>
              </a:rPr>
              <a:pPr eaLnBrk="1" hangingPunct="1"/>
              <a:t>15</a:t>
            </a:fld>
            <a:endParaRPr lang="en-US" sz="1200" b="0">
              <a:solidFill>
                <a:srgbClr val="000000"/>
              </a:solidFill>
            </a:endParaRPr>
          </a:p>
        </p:txBody>
      </p:sp>
      <p:sp>
        <p:nvSpPr>
          <p:cNvPr id="49155" name="SectionName"/>
          <p:cNvSpPr txBox="1">
            <a:spLocks noChangeArrowheads="1"/>
          </p:cNvSpPr>
          <p:nvPr/>
        </p:nvSpPr>
        <p:spPr bwMode="auto">
          <a:xfrm>
            <a:off x="695325" y="320675"/>
            <a:ext cx="54991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89588" algn="r"/>
              </a:tabLst>
              <a:defRPr sz="2000" b="1">
                <a:solidFill>
                  <a:srgbClr val="FF0000"/>
                </a:solidFill>
                <a:latin typeface="Arial" charset="0"/>
                <a:cs typeface="Arial" charset="0"/>
              </a:defRPr>
            </a:lvl1pPr>
            <a:lvl2pPr marL="742950" indent="-285750" defTabSz="942975" eaLnBrk="0" hangingPunct="0">
              <a:tabLst>
                <a:tab pos="5589588" algn="r"/>
              </a:tabLst>
              <a:defRPr sz="2000" b="1">
                <a:solidFill>
                  <a:srgbClr val="FF0000"/>
                </a:solidFill>
                <a:latin typeface="Arial" charset="0"/>
                <a:cs typeface="Arial" charset="0"/>
              </a:defRPr>
            </a:lvl2pPr>
            <a:lvl3pPr marL="1143000" indent="-228600" defTabSz="942975" eaLnBrk="0" hangingPunct="0">
              <a:tabLst>
                <a:tab pos="5589588" algn="r"/>
              </a:tabLst>
              <a:defRPr sz="2000" b="1">
                <a:solidFill>
                  <a:srgbClr val="FF0000"/>
                </a:solidFill>
                <a:latin typeface="Arial" charset="0"/>
                <a:cs typeface="Arial" charset="0"/>
              </a:defRPr>
            </a:lvl3pPr>
            <a:lvl4pPr marL="1600200" indent="-228600" defTabSz="942975" eaLnBrk="0" hangingPunct="0">
              <a:tabLst>
                <a:tab pos="5589588" algn="r"/>
              </a:tabLst>
              <a:defRPr sz="2000" b="1">
                <a:solidFill>
                  <a:srgbClr val="FF0000"/>
                </a:solidFill>
                <a:latin typeface="Arial" charset="0"/>
                <a:cs typeface="Arial" charset="0"/>
              </a:defRPr>
            </a:lvl4pPr>
            <a:lvl5pPr marL="2057400" indent="-228600" defTabSz="942975" eaLnBrk="0" hangingPunct="0">
              <a:tabLst>
                <a:tab pos="5589588" algn="r"/>
              </a:tabLst>
              <a:defRPr sz="2000" b="1">
                <a:solidFill>
                  <a:srgbClr val="FF0000"/>
                </a:solidFill>
                <a:latin typeface="Arial" charset="0"/>
                <a:cs typeface="Arial" charset="0"/>
              </a:defRPr>
            </a:lvl5pPr>
            <a:lvl6pPr marL="2514600" indent="-228600" defTabSz="942975" eaLnBrk="0" fontAlgn="base" hangingPunct="0">
              <a:spcBef>
                <a:spcPct val="0"/>
              </a:spcBef>
              <a:spcAft>
                <a:spcPct val="0"/>
              </a:spcAft>
              <a:tabLst>
                <a:tab pos="5589588" algn="r"/>
              </a:tabLst>
              <a:defRPr sz="2000" b="1">
                <a:solidFill>
                  <a:srgbClr val="FF0000"/>
                </a:solidFill>
                <a:latin typeface="Arial" charset="0"/>
                <a:cs typeface="Arial" charset="0"/>
              </a:defRPr>
            </a:lvl6pPr>
            <a:lvl7pPr marL="2971800" indent="-228600" defTabSz="942975" eaLnBrk="0" fontAlgn="base" hangingPunct="0">
              <a:spcBef>
                <a:spcPct val="0"/>
              </a:spcBef>
              <a:spcAft>
                <a:spcPct val="0"/>
              </a:spcAft>
              <a:tabLst>
                <a:tab pos="5589588" algn="r"/>
              </a:tabLst>
              <a:defRPr sz="2000" b="1">
                <a:solidFill>
                  <a:srgbClr val="FF0000"/>
                </a:solidFill>
                <a:latin typeface="Arial" charset="0"/>
                <a:cs typeface="Arial" charset="0"/>
              </a:defRPr>
            </a:lvl7pPr>
            <a:lvl8pPr marL="3429000" indent="-228600" defTabSz="942975" eaLnBrk="0" fontAlgn="base" hangingPunct="0">
              <a:spcBef>
                <a:spcPct val="0"/>
              </a:spcBef>
              <a:spcAft>
                <a:spcPct val="0"/>
              </a:spcAft>
              <a:tabLst>
                <a:tab pos="5589588" algn="r"/>
              </a:tabLst>
              <a:defRPr sz="2000" b="1">
                <a:solidFill>
                  <a:srgbClr val="FF0000"/>
                </a:solidFill>
                <a:latin typeface="Arial" charset="0"/>
                <a:cs typeface="Arial" charset="0"/>
              </a:defRPr>
            </a:lvl8pPr>
            <a:lvl9pPr marL="3886200" indent="-228600" defTabSz="942975" eaLnBrk="0" fontAlgn="base" hangingPunct="0">
              <a:spcBef>
                <a:spcPct val="0"/>
              </a:spcBef>
              <a:spcAft>
                <a:spcPct val="0"/>
              </a:spcAft>
              <a:tabLst>
                <a:tab pos="5589588" algn="r"/>
              </a:tabLst>
              <a:defRPr sz="2000" b="1">
                <a:solidFill>
                  <a:srgbClr val="FF0000"/>
                </a:solidFill>
                <a:latin typeface="Arial" charset="0"/>
                <a:cs typeface="Arial" charset="0"/>
              </a:defRPr>
            </a:lvl9pPr>
          </a:lstStyle>
          <a:p>
            <a:pPr eaLnBrk="1">
              <a:lnSpc>
                <a:spcPts val="1875"/>
              </a:lnSpc>
              <a:spcBef>
                <a:spcPts val="625"/>
              </a:spcBef>
            </a:pPr>
            <a:r>
              <a:rPr lang="en-US" sz="1200" b="0">
                <a:solidFill>
                  <a:srgbClr val="000000"/>
                </a:solidFill>
              </a:rPr>
              <a:t>	</a:t>
            </a:r>
          </a:p>
        </p:txBody>
      </p:sp>
      <p:sp>
        <p:nvSpPr>
          <p:cNvPr id="49156" name="Rectangle 2"/>
          <p:cNvSpPr>
            <a:spLocks noGrp="1" noRot="1" noChangeAspect="1" noTextEdit="1"/>
          </p:cNvSpPr>
          <p:nvPr>
            <p:ph type="sldImg"/>
          </p:nvPr>
        </p:nvSpPr>
        <p:spPr>
          <a:ln/>
        </p:spPr>
      </p:sp>
      <p:sp>
        <p:nvSpPr>
          <p:cNvPr id="49157" name="Rectangle 3"/>
          <p:cNvSpPr>
            <a:spLocks noGrp="1"/>
          </p:cNvSpPr>
          <p:nvPr>
            <p:ph type="body"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hangingPunct="1"/>
            <a:r>
              <a:rPr lang="en-US" smtClean="0"/>
              <a:t>The Contact data model is designed to handle synchronization and revisions of contact information. The illustration above shows some the basic relationships of the Contact entity using personal auto as an example. Other lines of business have the same basic entity structure with their own PolicyLine subtype and fields.</a:t>
            </a:r>
          </a:p>
          <a:p>
            <a:pPr hangingPunct="1"/>
            <a:r>
              <a:rPr lang="en-US" smtClean="0"/>
              <a:t>The Contact entity has a number of subtypes including Person. The diagram shows some of the fields for a Person. The Contact entity has FirstName and LastName fields from its subtype Person entity. Some of the entities inside the PolicyPeriod dotted box have fields that can synchronize with the account when there is an open job on a policy.  (Note, as explained in the previous slides, they’d only be synchronized when the contact change would be current, not when future or back dated.) These are marked as </a:t>
            </a:r>
            <a:r>
              <a:rPr lang="en-US" i="1" smtClean="0"/>
              <a:t>synced</a:t>
            </a:r>
            <a:r>
              <a:rPr lang="en-US" smtClean="0"/>
              <a:t>. On jobs when these fields are synced, when the policy is bound, these fields contain a copy of account fields at the time of binding. On jobs when these fields are not synced, changes are made directly to the policy fields themselves. If the account information for revisioned fields changes after binding, the bound policy is not affectedIn the default application:</a:t>
            </a:r>
          </a:p>
          <a:p>
            <a:pPr lvl="1" hangingPunct="1"/>
            <a:r>
              <a:rPr lang="en-US" smtClean="0"/>
              <a:t>During submission and issuance jobs, contact information is always synchronized between the policy and the account</a:t>
            </a:r>
          </a:p>
          <a:p>
            <a:pPr lvl="1" hangingPunct="1"/>
            <a:r>
              <a:rPr lang="en-US" smtClean="0"/>
              <a:t>During policy change, rewrite, reinstatement, or renewal, then the contact information is copied down and/or synchronized between the policy and the account, per the rules on the previous slides</a:t>
            </a:r>
          </a:p>
          <a:p>
            <a:pPr lvl="1" hangingPunct="1"/>
            <a:r>
              <a:rPr lang="en-US" smtClean="0"/>
              <a:t>During audit and cancellation jobs, contact information is never synchronized between the policy and the account</a:t>
            </a:r>
          </a:p>
          <a:p>
            <a:pPr hangingPunct="1"/>
            <a:r>
              <a:rPr lang="en-US" smtClean="0"/>
              <a:t>PolicyCenter, as for all entities that are part of the policy graph, creates another revision of these entities every time a new job is started on a policy.</a:t>
            </a:r>
          </a:p>
          <a:p>
            <a:pPr hangingPunct="1"/>
            <a:r>
              <a:rPr lang="en-US" smtClean="0"/>
              <a:t>The CellPhone field on the subtype Person is a non-revisioned field which is on the Account only.</a:t>
            </a:r>
          </a:p>
          <a:p>
            <a:pPr hangingPunct="1"/>
            <a:r>
              <a:rPr lang="en-US" smtClean="0"/>
              <a:t>Note: The above diagram shows some of the revisioned and non-revisioned fields on Contact of type Person. The revisioned fields are shared and synced between accounts and policies. For a complete list refer to the </a:t>
            </a:r>
            <a:r>
              <a:rPr lang="en-US" i="1" smtClean="0"/>
              <a:t>PolicyCenter Application Guide</a:t>
            </a:r>
            <a:r>
              <a:rPr lang="en-US" smtClean="0"/>
              <a: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pyright"/>
          <p:cNvSpPr>
            <a:spLocks noGrp="1" noChangeArrowheads="1"/>
          </p:cNvSpPr>
          <p:nvPr>
            <p:ph type="sldNum" sz="quarter" idx="5"/>
          </p:nvPr>
        </p:nvSpPr>
        <p:spPr/>
        <p:txBody>
          <a:bodyPr/>
          <a:lstStyle/>
          <a:p>
            <a:pPr>
              <a:defRPr/>
            </a:pPr>
            <a:r>
              <a:rPr lang="en-US" altLang="en-US"/>
              <a:t>	 </a:t>
            </a:r>
            <a:r>
              <a:rPr lang="en-US" altLang="en-US" smtClean="0"/>
              <a:t>Concepts of Revisioning Contact and Location Information  - </a:t>
            </a:r>
            <a:fld id="{5EEA9DB4-7DDA-41DE-BB30-6D1644E382C1}" type="slidenum">
              <a:rPr lang="en-US" altLang="en-US"/>
              <a:pPr>
                <a:defRPr/>
              </a:pPr>
              <a:t>16</a:t>
            </a:fld>
            <a:endParaRPr lang="en-US" altLang="en-US"/>
          </a:p>
        </p:txBody>
      </p:sp>
      <p:sp>
        <p:nvSpPr>
          <p:cNvPr id="5939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Consider the following example:</a:t>
            </a:r>
          </a:p>
          <a:p>
            <a:r>
              <a:rPr lang="en-US" dirty="0" smtClean="0"/>
              <a:t>Jane Smith gets a new personal auto policy, effective from 07/01/14-07/01/15. She also get a new BOP policy at the same time, also effective from 07/01/14-07/01/15.</a:t>
            </a:r>
          </a:p>
          <a:p>
            <a:r>
              <a:rPr lang="en-US" b="1" dirty="0" smtClean="0"/>
              <a:t>Future dated change</a:t>
            </a:r>
            <a:r>
              <a:rPr lang="en-US" dirty="0" smtClean="0"/>
              <a:t>: She calls on 10/22/14 to say that she is getting married on 10/30/14 and would like to change her last name to Doe. She would also like to add her husband as a driver so the policy would need to be rerated. A work item gets created on 10/22/14 to process the future dated change on the contact data. To ensure that, when a future dated change is made to revisioned contact data, that change is applied at the account/contact level on the effective date of the job (10/30/14) through a new batch process, </a:t>
            </a:r>
            <a:r>
              <a:rPr lang="en-US" i="1" dirty="0" smtClean="0"/>
              <a:t>Apply Pending Account Data Updates </a:t>
            </a:r>
            <a:r>
              <a:rPr lang="en-US" dirty="0" smtClean="0"/>
              <a:t>as shown above. </a:t>
            </a:r>
          </a:p>
          <a:p>
            <a:r>
              <a:rPr lang="en-US" dirty="0" smtClean="0"/>
              <a:t>The policy shows Jane Smith as Single until 10/29/14 and as Married, with her last name updated to Doe from 10/30/14 to 07/01/15.</a:t>
            </a:r>
          </a:p>
          <a:p>
            <a:r>
              <a:rPr lang="en-US" b="1" dirty="0" smtClean="0"/>
              <a:t>Back dated change</a:t>
            </a:r>
            <a:r>
              <a:rPr lang="en-US" dirty="0" smtClean="0"/>
              <a:t>: Some back dated changes should be made at the account/contact level. Some should not. </a:t>
            </a:r>
          </a:p>
          <a:p>
            <a:r>
              <a:rPr lang="en-US" dirty="0" smtClean="0"/>
              <a:t>Jane calls on 11/15/14 to say that all this time her birth year was wrong on the policy and needs to be changed to 1965. The change related to Jane’s birth year is back dated as it needs to be made effective from the beginning of the policy (07/01/14). PolicyCenter creates activities and notes suggesting to the user that they may want to make these same changes at the account level. The user can decide whether to make the changes or not and in this case (of editing the birth date) the user should. The user will have to update this information on the account manually.</a:t>
            </a:r>
          </a:p>
        </p:txBody>
      </p:sp>
      <p:sp>
        <p:nvSpPr>
          <p:cNvPr id="106500" name="Slide Number Placeholder 3"/>
          <p:cNvSpPr>
            <a:spLocks noGrp="1"/>
          </p:cNvSpPr>
          <p:nvPr>
            <p:ph type="sldNum" sz="quarter" idx="5"/>
          </p:nvPr>
        </p:nvSpPr>
        <p:spPr/>
        <p:txBody>
          <a:bodyPr/>
          <a:lstStyle/>
          <a:p>
            <a:pPr>
              <a:defRPr/>
            </a:pPr>
            <a:r>
              <a:rPr lang="en-US" altLang="en-US" smtClean="0">
                <a:latin typeface="Arial" pitchFamily="34" charset="0"/>
              </a:rPr>
              <a:t>	 Concepts of Revisioning Contact and Location Information   - </a:t>
            </a:r>
            <a:fld id="{897D16B1-1664-4DC2-AF6F-36DB69A5ECAD}" type="slidenum">
              <a:rPr lang="en-US" altLang="en-US" smtClean="0">
                <a:latin typeface="Arial" pitchFamily="34" charset="0"/>
              </a:rPr>
              <a:pPr>
                <a:defRPr/>
              </a:pPr>
              <a:t>17</a:t>
            </a:fld>
            <a:endParaRPr lang="en-US" altLang="en-US" smtClean="0">
              <a:latin typeface="Arial" pitchFamily="34" charset="0"/>
            </a:endParaRPr>
          </a:p>
        </p:txBody>
      </p:sp>
      <p:sp>
        <p:nvSpPr>
          <p:cNvPr id="106501" name="Header Placeholder 4"/>
          <p:cNvSpPr>
            <a:spLocks noGrp="1"/>
          </p:cNvSpPr>
          <p:nvPr>
            <p:ph type="hdr" sz="quarter"/>
          </p:nvPr>
        </p:nvSpPr>
        <p:spPr/>
        <p:txBody>
          <a:bodyPr/>
          <a:lstStyle/>
          <a:p>
            <a:pPr>
              <a:defRPr/>
            </a:pPr>
            <a:r>
              <a:rPr lang="en-US" altLang="en-US" smtClean="0">
                <a:latin typeface="Arial" pitchFamily="34" charset="0"/>
              </a:rPr>
              <a:t>	</a:t>
            </a:r>
            <a:endParaRPr 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next few slides discuss the example in the user interface. </a:t>
            </a:r>
          </a:p>
          <a:p>
            <a:r>
              <a:rPr lang="en-US" dirty="0" smtClean="0"/>
              <a:t>In this slide a new Personal Auto policy is created for a year for Jane Smith who is single and born in the year 1967. She also gets a BOP policy for the same period.</a:t>
            </a:r>
          </a:p>
          <a:p>
            <a:endParaRPr lang="en-US" dirty="0" smtClean="0"/>
          </a:p>
        </p:txBody>
      </p:sp>
      <p:sp>
        <p:nvSpPr>
          <p:cNvPr id="107524" name="Slide Number Placeholder 3"/>
          <p:cNvSpPr>
            <a:spLocks noGrp="1"/>
          </p:cNvSpPr>
          <p:nvPr>
            <p:ph type="sldNum" sz="quarter" idx="5"/>
          </p:nvPr>
        </p:nvSpPr>
        <p:spPr/>
        <p:txBody>
          <a:bodyPr/>
          <a:lstStyle/>
          <a:p>
            <a:pPr>
              <a:defRPr/>
            </a:pPr>
            <a:r>
              <a:rPr lang="en-US" altLang="en-US" smtClean="0">
                <a:latin typeface="Arial" pitchFamily="34" charset="0"/>
              </a:rPr>
              <a:t>	 Concepts of Revisioning Contact and Location Information   - </a:t>
            </a:r>
            <a:fld id="{5F4250B6-FF7E-4EC2-962C-8D791213ACAA}" type="slidenum">
              <a:rPr lang="en-US" altLang="en-US" smtClean="0">
                <a:latin typeface="Arial" pitchFamily="34" charset="0"/>
              </a:rPr>
              <a:pPr>
                <a:defRPr/>
              </a:pPr>
              <a:t>18</a:t>
            </a:fld>
            <a:endParaRPr lang="en-US" altLang="en-US" smtClean="0">
              <a:latin typeface="Arial" pitchFamily="34" charset="0"/>
            </a:endParaRPr>
          </a:p>
        </p:txBody>
      </p:sp>
      <p:sp>
        <p:nvSpPr>
          <p:cNvPr id="107525" name="Header Placeholder 4"/>
          <p:cNvSpPr>
            <a:spLocks noGrp="1"/>
          </p:cNvSpPr>
          <p:nvPr>
            <p:ph type="hdr" sz="quarter"/>
          </p:nvPr>
        </p:nvSpPr>
        <p:spPr/>
        <p:txBody>
          <a:bodyPr/>
          <a:lstStyle/>
          <a:p>
            <a:pPr>
              <a:defRPr/>
            </a:pPr>
            <a:r>
              <a:rPr lang="en-US" altLang="en-US" smtClean="0">
                <a:latin typeface="Arial" pitchFamily="34" charset="0"/>
              </a:rPr>
              <a:t>	</a:t>
            </a:r>
            <a:endParaRPr lang="en-US"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On 10/22/2014, Jane calls that to say she is getting married on 10/30/2014 and so her marital status should be updated to “Married” and the policy should be re-quoted again with two drivers. A policy change is created effective 10/30/2014. </a:t>
            </a:r>
          </a:p>
          <a:p>
            <a:r>
              <a:rPr lang="en-US" dirty="0" smtClean="0"/>
              <a:t>The policy has different values for last name and status for contact information when viewed on different dates as shown in the screenshots above.</a:t>
            </a:r>
          </a:p>
        </p:txBody>
      </p:sp>
      <p:sp>
        <p:nvSpPr>
          <p:cNvPr id="108548" name="Slide Number Placeholder 3"/>
          <p:cNvSpPr>
            <a:spLocks noGrp="1"/>
          </p:cNvSpPr>
          <p:nvPr>
            <p:ph type="sldNum" sz="quarter" idx="5"/>
          </p:nvPr>
        </p:nvSpPr>
        <p:spPr/>
        <p:txBody>
          <a:bodyPr/>
          <a:lstStyle/>
          <a:p>
            <a:pPr>
              <a:defRPr/>
            </a:pPr>
            <a:r>
              <a:rPr lang="en-US" altLang="en-US" smtClean="0">
                <a:latin typeface="Arial" pitchFamily="34" charset="0"/>
              </a:rPr>
              <a:t>	 Concepts of Revisioning Contact and Location Information   - </a:t>
            </a:r>
            <a:fld id="{D40968AA-E6E1-423D-BA97-FA00FB047556}" type="slidenum">
              <a:rPr lang="en-US" altLang="en-US" smtClean="0">
                <a:latin typeface="Arial" pitchFamily="34" charset="0"/>
              </a:rPr>
              <a:pPr>
                <a:defRPr/>
              </a:pPr>
              <a:t>19</a:t>
            </a:fld>
            <a:endParaRPr lang="en-US" altLang="en-US" smtClean="0">
              <a:latin typeface="Arial" pitchFamily="34" charset="0"/>
            </a:endParaRPr>
          </a:p>
        </p:txBody>
      </p:sp>
      <p:sp>
        <p:nvSpPr>
          <p:cNvPr id="108549" name="Header Placeholder 4"/>
          <p:cNvSpPr>
            <a:spLocks noGrp="1"/>
          </p:cNvSpPr>
          <p:nvPr>
            <p:ph type="hdr" sz="quarter"/>
          </p:nvPr>
        </p:nvSpPr>
        <p:spPr/>
        <p:txBody>
          <a:bodyPr/>
          <a:lstStyle/>
          <a:p>
            <a:pPr>
              <a:defRPr/>
            </a:pPr>
            <a:r>
              <a:rPr lang="en-US" altLang="en-US" smtClean="0">
                <a:latin typeface="Arial" pitchFamily="34" charset="0"/>
              </a:rPr>
              <a:t>	</a:t>
            </a:r>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pyright"/>
          <p:cNvSpPr>
            <a:spLocks noGrp="1" noChangeArrowheads="1"/>
          </p:cNvSpPr>
          <p:nvPr>
            <p:ph type="sldNum" sz="quarter" idx="5"/>
          </p:nvPr>
        </p:nvSpPr>
        <p:spPr/>
        <p:txBody>
          <a:bodyPr/>
          <a:lstStyle/>
          <a:p>
            <a:pPr>
              <a:defRPr/>
            </a:pPr>
            <a:r>
              <a:rPr lang="en-US" altLang="en-US"/>
              <a:t>	 </a:t>
            </a:r>
            <a:r>
              <a:rPr lang="en-US" altLang="en-US" smtClean="0"/>
              <a:t>Concepts of Revisioning Contact and Location Information  - </a:t>
            </a:r>
            <a:fld id="{15B3DED3-2277-43C9-A67A-E88E588468BC}" type="slidenum">
              <a:rPr lang="en-US" altLang="en-US"/>
              <a:pPr>
                <a:defRPr/>
              </a:pPr>
              <a:t>2</a:t>
            </a:fld>
            <a:endParaRPr lang="en-US" altLang="en-US"/>
          </a:p>
        </p:txBody>
      </p:sp>
      <p:sp>
        <p:nvSpPr>
          <p:cNvPr id="43011"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35844" name="Rectangle 2"/>
          <p:cNvSpPr>
            <a:spLocks noGrp="1" noRot="1" noChangeAspect="1" noChangeArrowheads="1" noTextEdit="1"/>
          </p:cNvSpPr>
          <p:nvPr>
            <p:ph type="sldImg"/>
          </p:nvPr>
        </p:nvSpPr>
        <p:spPr>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On 11/15/2014, Jane calls to say that there is a mistake on her birth date and that the birth year should be 1965. This would be a back-dated policy change which would have to be effective dated from the beginning of the policy on 07/01/2014. </a:t>
            </a:r>
          </a:p>
          <a:p>
            <a:r>
              <a:rPr lang="en-US" dirty="0" smtClean="0"/>
              <a:t>The back dated change creates activities and notes on the account as shown in next slide and user can decide whether to apply the changes or not.</a:t>
            </a:r>
          </a:p>
          <a:p>
            <a:r>
              <a:rPr lang="en-US" dirty="0" smtClean="0"/>
              <a:t>Note that the batch process ran automatically on 10/30/14 that updated the contact status to “Married” and last name to “Doe” on the account.</a:t>
            </a:r>
          </a:p>
        </p:txBody>
      </p:sp>
      <p:sp>
        <p:nvSpPr>
          <p:cNvPr id="109572" name="Slide Number Placeholder 3"/>
          <p:cNvSpPr>
            <a:spLocks noGrp="1"/>
          </p:cNvSpPr>
          <p:nvPr>
            <p:ph type="sldNum" sz="quarter" idx="5"/>
          </p:nvPr>
        </p:nvSpPr>
        <p:spPr/>
        <p:txBody>
          <a:bodyPr/>
          <a:lstStyle/>
          <a:p>
            <a:pPr>
              <a:defRPr/>
            </a:pPr>
            <a:r>
              <a:rPr lang="en-US" altLang="en-US" smtClean="0">
                <a:latin typeface="Arial" pitchFamily="34" charset="0"/>
              </a:rPr>
              <a:t>	 Concepts of Revisioning Contact and Location Information   - </a:t>
            </a:r>
            <a:fld id="{47942442-E96D-4E32-8D33-A6C582D823B6}" type="slidenum">
              <a:rPr lang="en-US" altLang="en-US" smtClean="0">
                <a:latin typeface="Arial" pitchFamily="34" charset="0"/>
              </a:rPr>
              <a:pPr>
                <a:defRPr/>
              </a:pPr>
              <a:t>20</a:t>
            </a:fld>
            <a:endParaRPr lang="en-US" altLang="en-US" smtClean="0">
              <a:latin typeface="Arial" pitchFamily="34" charset="0"/>
            </a:endParaRPr>
          </a:p>
        </p:txBody>
      </p:sp>
      <p:sp>
        <p:nvSpPr>
          <p:cNvPr id="109573" name="Header Placeholder 4"/>
          <p:cNvSpPr>
            <a:spLocks noGrp="1"/>
          </p:cNvSpPr>
          <p:nvPr>
            <p:ph type="hdr" sz="quarter"/>
          </p:nvPr>
        </p:nvSpPr>
        <p:spPr/>
        <p:txBody>
          <a:bodyPr/>
          <a:lstStyle/>
          <a:p>
            <a:pPr>
              <a:defRPr/>
            </a:pPr>
            <a:r>
              <a:rPr lang="en-US" altLang="en-US" smtClean="0">
                <a:latin typeface="Arial" pitchFamily="34" charset="0"/>
              </a:rPr>
              <a:t>	</a:t>
            </a:r>
            <a:endParaRPr lang="en-U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 change such as change in Jane’s birth year would required to be made on the account contact. Activities and notes are created on the account that suggest the user that they might want to make the same changes at the account level but the user can choose whether to make the change. </a:t>
            </a:r>
          </a:p>
          <a:p>
            <a:r>
              <a:rPr lang="en-US" dirty="0" smtClean="0"/>
              <a:t>In this case, the user would want to go ahead and make the change on the account level also.  Additionally, they would want to start a change on the BOP submission, also back dated to 07/01/14, to pick up the birth date change, since it is inaccurate on that policy also.</a:t>
            </a:r>
          </a:p>
          <a:p>
            <a:endParaRPr lang="en-US" dirty="0" smtClean="0"/>
          </a:p>
        </p:txBody>
      </p:sp>
      <p:sp>
        <p:nvSpPr>
          <p:cNvPr id="110596" name="Slide Number Placeholder 3"/>
          <p:cNvSpPr>
            <a:spLocks noGrp="1"/>
          </p:cNvSpPr>
          <p:nvPr>
            <p:ph type="sldNum" sz="quarter" idx="5"/>
          </p:nvPr>
        </p:nvSpPr>
        <p:spPr/>
        <p:txBody>
          <a:bodyPr/>
          <a:lstStyle/>
          <a:p>
            <a:pPr>
              <a:defRPr/>
            </a:pPr>
            <a:r>
              <a:rPr lang="en-US" altLang="en-US" smtClean="0">
                <a:latin typeface="Arial" pitchFamily="34" charset="0"/>
              </a:rPr>
              <a:t>	 Concepts of Revisioning Contact and Location Information   - </a:t>
            </a:r>
            <a:fld id="{2BB31044-A828-4EA3-AF47-E439565023C1}" type="slidenum">
              <a:rPr lang="en-US" altLang="en-US" smtClean="0">
                <a:latin typeface="Arial" pitchFamily="34" charset="0"/>
              </a:rPr>
              <a:pPr>
                <a:defRPr/>
              </a:pPr>
              <a:t>21</a:t>
            </a:fld>
            <a:endParaRPr lang="en-US" altLang="en-US" smtClean="0">
              <a:latin typeface="Arial" pitchFamily="34" charset="0"/>
            </a:endParaRPr>
          </a:p>
        </p:txBody>
      </p:sp>
      <p:sp>
        <p:nvSpPr>
          <p:cNvPr id="110597" name="Header Placeholder 4"/>
          <p:cNvSpPr>
            <a:spLocks noGrp="1"/>
          </p:cNvSpPr>
          <p:nvPr>
            <p:ph type="hdr" sz="quarter"/>
          </p:nvPr>
        </p:nvSpPr>
        <p:spPr/>
        <p:txBody>
          <a:bodyPr/>
          <a:lstStyle/>
          <a:p>
            <a:pPr>
              <a:defRPr/>
            </a:pPr>
            <a:r>
              <a:rPr lang="en-US" altLang="en-US" smtClean="0">
                <a:latin typeface="Arial" pitchFamily="34" charset="0"/>
              </a:rPr>
              <a:t>	</a:t>
            </a:r>
            <a:endParaRPr lang="en-US"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pyright"/>
          <p:cNvSpPr>
            <a:spLocks noGrp="1" noChangeArrowheads="1"/>
          </p:cNvSpPr>
          <p:nvPr>
            <p:ph type="sldNum" sz="quarter" idx="5"/>
          </p:nvPr>
        </p:nvSpPr>
        <p:spPr/>
        <p:txBody>
          <a:bodyPr/>
          <a:lstStyle/>
          <a:p>
            <a:pPr>
              <a:defRPr/>
            </a:pPr>
            <a:r>
              <a:rPr lang="en-US" altLang="en-US"/>
              <a:t>	 </a:t>
            </a:r>
            <a:r>
              <a:rPr lang="en-US" altLang="en-US" smtClean="0"/>
              <a:t>Concepts of Revisioning Contact and Location Information  - </a:t>
            </a:r>
            <a:fld id="{E08F8DAA-F29D-4FA8-88F8-CE6430C48E6A}" type="slidenum">
              <a:rPr lang="en-US" altLang="en-US"/>
              <a:pPr>
                <a:defRPr/>
              </a:pPr>
              <a:t>22</a:t>
            </a:fld>
            <a:endParaRPr lang="en-US" altLang="en-US"/>
          </a:p>
        </p:txBody>
      </p:sp>
      <p:sp>
        <p:nvSpPr>
          <p:cNvPr id="5939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pyright"/>
          <p:cNvSpPr>
            <a:spLocks noGrp="1" noChangeArrowheads="1"/>
          </p:cNvSpPr>
          <p:nvPr>
            <p:ph type="sldNum" sz="quarter" idx="5"/>
          </p:nvPr>
        </p:nvSpPr>
        <p:spPr/>
        <p:txBody>
          <a:bodyPr/>
          <a:lstStyle/>
          <a:p>
            <a:pPr>
              <a:defRPr/>
            </a:pPr>
            <a:r>
              <a:rPr lang="en-US" altLang="en-US"/>
              <a:t>	 </a:t>
            </a:r>
            <a:r>
              <a:rPr lang="en-US" altLang="en-US" smtClean="0"/>
              <a:t>Concepts of Revisioning Contact and Location Information  - </a:t>
            </a:r>
            <a:fld id="{FE7CCC49-3360-4CB8-96A4-0045CE8CB115}" type="slidenum">
              <a:rPr lang="en-US" altLang="en-US"/>
              <a:pPr>
                <a:defRPr/>
              </a:pPr>
              <a:t>23</a:t>
            </a:fld>
            <a:endParaRPr lang="en-US" altLang="en-US"/>
          </a:p>
        </p:txBody>
      </p:sp>
      <p:sp>
        <p:nvSpPr>
          <p:cNvPr id="70659"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concept of location revisioning is similar to contact revisioning. The synchronizing of the revisioned fields is the same as in case of current dated changes for contact data. The future dated and back dated change scenarios do not apply to locations because locations should not really change over time; changes to location information should generally be corrections which you’d want to apply throughout the life of the policy.</a:t>
            </a:r>
          </a:p>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pyright"/>
          <p:cNvSpPr>
            <a:spLocks noGrp="1" noChangeArrowheads="1"/>
          </p:cNvSpPr>
          <p:nvPr>
            <p:ph type="sldNum" sz="quarter" idx="5"/>
          </p:nvPr>
        </p:nvSpPr>
        <p:spPr/>
        <p:txBody>
          <a:bodyPr/>
          <a:lstStyle/>
          <a:p>
            <a:pPr>
              <a:defRPr/>
            </a:pPr>
            <a:r>
              <a:rPr lang="en-US" altLang="en-US"/>
              <a:t>	 </a:t>
            </a:r>
            <a:r>
              <a:rPr lang="en-US" altLang="en-US" smtClean="0"/>
              <a:t>Concepts of Revisioning Contact and Location Information  - </a:t>
            </a:r>
            <a:fld id="{71AFF6CA-73E6-436F-B81D-E6301A96BEDB}" type="slidenum">
              <a:rPr lang="en-US" altLang="en-US"/>
              <a:pPr>
                <a:defRPr/>
              </a:pPr>
              <a:t>24</a:t>
            </a:fld>
            <a:endParaRPr lang="en-US" altLang="en-US"/>
          </a:p>
        </p:txBody>
      </p:sp>
      <p:sp>
        <p:nvSpPr>
          <p:cNvPr id="71683"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default configuration, PolicyCenter revisions most of the location information. Because most location information is part of the policy contract, PolicyCenter must store that information about the location exactly as it was at the time that the policy was bound. This is similar to how it revisions all other information about the policy. For example, the address was entered as </a:t>
            </a:r>
            <a:r>
              <a:rPr lang="en-US" i="1" smtClean="0"/>
              <a:t>122 Main, Apt D </a:t>
            </a:r>
            <a:r>
              <a:rPr lang="en-US" smtClean="0"/>
              <a:t>when the submission was bound. The insured calls in to report a small mistake in the address, and the address on the account is updated to </a:t>
            </a:r>
            <a:r>
              <a:rPr lang="en-US" i="1" smtClean="0"/>
              <a:t>122 Main </a:t>
            </a:r>
            <a:r>
              <a:rPr lang="en-US" b="1" i="1" smtClean="0"/>
              <a:t>Street, Suite </a:t>
            </a:r>
            <a:r>
              <a:rPr lang="en-US" i="1" smtClean="0"/>
              <a:t>D</a:t>
            </a:r>
            <a:r>
              <a:rPr lang="en-US" smtClean="0"/>
              <a:t>. The address on the bound policy remains unchanged. A larger mistake in the location might require a policy change which reissues the documents. When you do a policy change, the location information is synchronized between the policy and account.</a:t>
            </a:r>
          </a:p>
          <a:p>
            <a:pPr eaLnBrk="1" hangingPunct="1"/>
            <a:r>
              <a:rPr lang="en-US" smtClean="0"/>
              <a:t>Some of the location information is not part of the policy contract and does not need to be revisioned. In the default configuration, the location name and phone number are not revisioned. For example, the phone number for a location three years ago is not important, but you need to know what it is now. The account and policy always displays the most current phone number.  </a:t>
            </a:r>
          </a:p>
          <a:p>
            <a:pPr eaLnBrk="1" hangingPunct="1"/>
            <a:r>
              <a:rPr lang="en-US" smtClean="0"/>
              <a:t>Location number is a special case.  Locations are numbered separately at the account and policy level anyway so you neither want to synchronize that field nor look at the account location number when viewing the policy.  The location number at the policy level is revisioned (in the same way policy information is normally revisioned), but not synced because it is not shared between the account and policy.</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 </a:t>
            </a:r>
            <a:r>
              <a:rPr lang="en-US" b="1" smtClean="0"/>
              <a:t>Pending Work Orders</a:t>
            </a:r>
            <a:r>
              <a:rPr lang="en-US" smtClean="0"/>
              <a:t>—The changes are immediately apparent when you view pending work orders because those work orders always display the up-to-date information. </a:t>
            </a:r>
          </a:p>
          <a:p>
            <a:pPr eaLnBrk="1" hangingPunct="1"/>
            <a:r>
              <a:rPr lang="en-US" smtClean="0"/>
              <a:t>• </a:t>
            </a:r>
            <a:r>
              <a:rPr lang="en-US" b="1" smtClean="0"/>
              <a:t>Quoted Work Orders</a:t>
            </a:r>
            <a:r>
              <a:rPr lang="en-US" smtClean="0"/>
              <a:t>—When you try to bind a quoted but not bound submission, the application checks to see if the policy location information matches the account location information. The information will not match if someone made a change on the account location to a revisioned field after the work order was quoted.</a:t>
            </a:r>
          </a:p>
          <a:p>
            <a:pPr eaLnBrk="1" hangingPunct="1"/>
            <a:r>
              <a:rPr lang="en-US" smtClean="0"/>
              <a:t>If the locations do not match, you will see a validation error and will need to requote. This is because the change could have an effect on the quote. When you quote the policy again, the application synchronizes the policy location with the account location.</a:t>
            </a:r>
          </a:p>
          <a:p>
            <a:pPr eaLnBrk="1" hangingPunct="1"/>
            <a:r>
              <a:rPr lang="en-US" smtClean="0"/>
              <a:t>• </a:t>
            </a:r>
            <a:r>
              <a:rPr lang="en-US" b="1" smtClean="0"/>
              <a:t>Bound Policies or Completed Work Orders</a:t>
            </a:r>
            <a:r>
              <a:rPr lang="en-US" smtClean="0"/>
              <a:t>—Bound policies or completed work orders have copies of the synchronized location information at the time of binding. This information is included on the associated policy revision. Each bound policy or completed work order is a separate policy revision.</a:t>
            </a:r>
          </a:p>
          <a:p>
            <a:pPr eaLnBrk="1" hangingPunct="1"/>
            <a:r>
              <a:rPr lang="en-US" smtClean="0"/>
              <a:t>• </a:t>
            </a:r>
            <a:r>
              <a:rPr lang="en-US" b="1" smtClean="0"/>
              <a:t>New Work Orders</a:t>
            </a:r>
            <a:r>
              <a:rPr lang="en-US" smtClean="0"/>
              <a:t>—When new work orders on existing policies begin, the locations on those work orders always display the most recent location information from the account. It does not matter what the location information is in the revision they are based on.</a:t>
            </a:r>
          </a:p>
          <a:p>
            <a:pPr eaLnBrk="1" hangingPunct="1"/>
            <a:r>
              <a:rPr lang="en-US" smtClean="0"/>
              <a:t>Note: This is the behavior in the default configuration and is recommended by Guidewire.  However, carriers can change at what points revisioned information is synchronized. This is discussed in the next lesson.</a:t>
            </a:r>
          </a:p>
        </p:txBody>
      </p:sp>
      <p:sp>
        <p:nvSpPr>
          <p:cNvPr id="4" name="Slide Number Placeholder 3"/>
          <p:cNvSpPr>
            <a:spLocks noGrp="1"/>
          </p:cNvSpPr>
          <p:nvPr>
            <p:ph type="sldNum" sz="quarter" idx="5"/>
          </p:nvPr>
        </p:nvSpPr>
        <p:spPr/>
        <p:txBody>
          <a:bodyPr/>
          <a:lstStyle/>
          <a:p>
            <a:pPr>
              <a:defRPr/>
            </a:pPr>
            <a:r>
              <a:rPr lang="en-US" altLang="en-US" smtClean="0"/>
              <a:t>	 Concepts of Revisioning Contact and Location Information  - </a:t>
            </a:r>
            <a:fld id="{64325755-59F3-4C7C-B1CD-2F65C538E5BF}" type="slidenum">
              <a:rPr lang="en-US" altLang="en-US" smtClean="0"/>
              <a:pPr>
                <a:defRPr/>
              </a:pPr>
              <a:t>25</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pyright"/>
          <p:cNvSpPr>
            <a:spLocks noGrp="1" noChangeArrowheads="1"/>
          </p:cNvSpPr>
          <p:nvPr>
            <p:ph type="sldNum" sz="quarter" idx="5"/>
          </p:nvPr>
        </p:nvSpPr>
        <p:spPr/>
        <p:txBody>
          <a:bodyPr/>
          <a:lstStyle/>
          <a:p>
            <a:pPr>
              <a:defRPr/>
            </a:pPr>
            <a:r>
              <a:rPr lang="en-US" altLang="en-US"/>
              <a:t>	 </a:t>
            </a:r>
            <a:r>
              <a:rPr lang="en-US" altLang="en-US" smtClean="0"/>
              <a:t>Concepts of Revisioning Contact and Location Information  - </a:t>
            </a:r>
            <a:fld id="{3B7FB445-300E-4469-A64F-D8DF22B926B2}" type="slidenum">
              <a:rPr lang="en-US" altLang="en-US"/>
              <a:pPr>
                <a:defRPr/>
              </a:pPr>
              <a:t>26</a:t>
            </a:fld>
            <a:endParaRPr lang="en-US" altLang="en-US"/>
          </a:p>
        </p:txBody>
      </p:sp>
      <p:sp>
        <p:nvSpPr>
          <p:cNvPr id="72707"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All other entities in the default configuration can be extended.</a:t>
            </a:r>
          </a:p>
          <a:p>
            <a:pPr eaLnBrk="1" hangingPunct="1"/>
            <a:r>
              <a:rPr lang="en-US" dirty="0" smtClean="0"/>
              <a:t>In the base configuration, not all LOBs have line specific locations. Only three lines have line-specific locations, IM, CP and BOP as mentioned above.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pyright"/>
          <p:cNvSpPr>
            <a:spLocks noGrp="1" noChangeArrowheads="1"/>
          </p:cNvSpPr>
          <p:nvPr>
            <p:ph type="sldNum" sz="quarter" idx="5"/>
          </p:nvPr>
        </p:nvSpPr>
        <p:spPr/>
        <p:txBody>
          <a:bodyPr/>
          <a:lstStyle/>
          <a:p>
            <a:pPr>
              <a:defRPr/>
            </a:pPr>
            <a:r>
              <a:rPr lang="en-US" altLang="en-US"/>
              <a:t>	 </a:t>
            </a:r>
            <a:r>
              <a:rPr lang="en-US" altLang="en-US" smtClean="0"/>
              <a:t>Concepts of Revisioning Contact and Location Information  - </a:t>
            </a:r>
            <a:fld id="{6D33839C-BE25-40D7-93BF-28333B718787}" type="slidenum">
              <a:rPr lang="en-US" altLang="en-US"/>
              <a:pPr>
                <a:defRPr/>
              </a:pPr>
              <a:t>27</a:t>
            </a:fld>
            <a:endParaRPr lang="en-US" altLang="en-US"/>
          </a:p>
        </p:txBody>
      </p:sp>
      <p:sp>
        <p:nvSpPr>
          <p:cNvPr id="73731"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above diagram displays some of the key entities relating locations on the </a:t>
            </a:r>
            <a:r>
              <a:rPr lang="en-US" dirty="0" err="1" smtClean="0"/>
              <a:t>CommercialPropertyLine</a:t>
            </a:r>
            <a:r>
              <a:rPr lang="en-US" dirty="0" smtClean="0"/>
              <a:t>.</a:t>
            </a:r>
          </a:p>
          <a:p>
            <a:pPr eaLnBrk="1" hangingPunct="1"/>
            <a:r>
              <a:rPr lang="en-US" dirty="0" smtClean="0"/>
              <a:t>In PolicyCenter, you can create locations on the account level and the policy level. PolicyCenter stores location information on the account, and policies on that account can access it. The location data model is designed to handle synchronization and policy revisions. You can add fields to the </a:t>
            </a:r>
            <a:r>
              <a:rPr lang="en-US" dirty="0" err="1" smtClean="0"/>
              <a:t>AccountLocation</a:t>
            </a:r>
            <a:r>
              <a:rPr lang="en-US" dirty="0" smtClean="0"/>
              <a:t> entity and then configure whether those fields are revisioned at the policy level. If they are revisioned, they are synchronized fields.</a:t>
            </a:r>
          </a:p>
          <a:p>
            <a:pPr eaLnBrk="1" hangingPunct="1"/>
            <a:r>
              <a:rPr lang="en-US" dirty="0" smtClean="0"/>
              <a:t>The </a:t>
            </a:r>
            <a:r>
              <a:rPr lang="en-US" dirty="0" err="1" smtClean="0"/>
              <a:t>AccountLocation</a:t>
            </a:r>
            <a:r>
              <a:rPr lang="en-US" dirty="0" smtClean="0"/>
              <a:t> entity is a subtype of the Address entity. You can add synchronized and unsynchronized fields to the </a:t>
            </a:r>
            <a:r>
              <a:rPr lang="en-US" dirty="0" err="1" smtClean="0"/>
              <a:t>AccountLocation</a:t>
            </a:r>
            <a:r>
              <a:rPr lang="en-US" dirty="0" smtClean="0"/>
              <a:t> entity. In the default configuration, all fields in Address and </a:t>
            </a:r>
            <a:r>
              <a:rPr lang="en-US" dirty="0" err="1" smtClean="0"/>
              <a:t>AccountLocation</a:t>
            </a:r>
            <a:r>
              <a:rPr lang="en-US" dirty="0" smtClean="0"/>
              <a:t> are revisioned except for </a:t>
            </a:r>
            <a:r>
              <a:rPr lang="en-US" dirty="0" err="1" smtClean="0"/>
              <a:t>LocationName</a:t>
            </a:r>
            <a:r>
              <a:rPr lang="en-US" dirty="0" smtClean="0"/>
              <a:t>, and Phone. Inside the </a:t>
            </a:r>
            <a:r>
              <a:rPr lang="en-US" i="1" dirty="0" smtClean="0"/>
              <a:t>PolicyPeriod Entities </a:t>
            </a:r>
            <a:r>
              <a:rPr lang="en-US" dirty="0" smtClean="0"/>
              <a:t>box, the </a:t>
            </a:r>
            <a:r>
              <a:rPr lang="en-US" dirty="0" err="1" smtClean="0"/>
              <a:t>PolicyLocation</a:t>
            </a:r>
            <a:r>
              <a:rPr lang="en-US" dirty="0" smtClean="0"/>
              <a:t> entity has fields that synchronize with the account when the policy is not bound. These are marked as </a:t>
            </a:r>
            <a:r>
              <a:rPr lang="en-US" i="1" dirty="0" smtClean="0"/>
              <a:t>synced</a:t>
            </a:r>
            <a:r>
              <a:rPr lang="en-US" dirty="0" smtClean="0"/>
              <a:t>. When the policy is bound, these fields contain a copy of account fields at the time of binding.</a:t>
            </a:r>
          </a:p>
          <a:p>
            <a:pPr eaLnBrk="1" hangingPunct="1"/>
            <a:r>
              <a:rPr lang="en-US" dirty="0" smtClean="0"/>
              <a:t>The </a:t>
            </a:r>
            <a:r>
              <a:rPr lang="en-US" dirty="0" err="1" smtClean="0"/>
              <a:t>PolicyLocation</a:t>
            </a:r>
            <a:r>
              <a:rPr lang="en-US" dirty="0" smtClean="0"/>
              <a:t> entity contains foreign keys to the </a:t>
            </a:r>
            <a:r>
              <a:rPr lang="en-US" dirty="0" err="1" smtClean="0"/>
              <a:t>AccountLocation</a:t>
            </a:r>
            <a:r>
              <a:rPr lang="en-US" dirty="0" smtClean="0"/>
              <a:t> and the PolicyPeriod entities. You can add fields to the </a:t>
            </a:r>
            <a:r>
              <a:rPr lang="en-US" dirty="0" err="1" smtClean="0"/>
              <a:t>PolicyLocation</a:t>
            </a:r>
            <a:r>
              <a:rPr lang="en-US" dirty="0" smtClean="0"/>
              <a:t> entity. These fields are used only on a specific policy, not across policies.</a:t>
            </a:r>
          </a:p>
          <a:p>
            <a:pPr eaLnBrk="1" hangingPunct="1"/>
            <a:r>
              <a:rPr lang="en-US" dirty="0" smtClean="0"/>
              <a:t>Note that </a:t>
            </a:r>
            <a:r>
              <a:rPr lang="en-US" dirty="0" err="1" smtClean="0"/>
              <a:t>LocationNum</a:t>
            </a:r>
            <a:r>
              <a:rPr lang="en-US" dirty="0" smtClean="0"/>
              <a:t> is revisioned but in the normal way most policy information is revisioned because locations are numbered separately at the account and policy levels.</a:t>
            </a:r>
          </a:p>
          <a:p>
            <a:pPr eaLnBrk="1" hangingPunct="1"/>
            <a:r>
              <a:rPr lang="en-US" b="1" dirty="0" smtClean="0"/>
              <a:t>Note: </a:t>
            </a:r>
            <a:r>
              <a:rPr lang="en-US" dirty="0" smtClean="0"/>
              <a:t>See the Data Dictionary for a complete list of entities and properties.</a:t>
            </a:r>
          </a:p>
          <a:p>
            <a:pPr eaLnBrk="1" hangingPunct="1"/>
            <a:r>
              <a:rPr lang="en-US" dirty="0" err="1" smtClean="0"/>
              <a:t>CPLine</a:t>
            </a:r>
            <a:r>
              <a:rPr lang="en-US" dirty="0" smtClean="0"/>
              <a:t>: </a:t>
            </a:r>
            <a:r>
              <a:rPr lang="en-US" dirty="0" err="1" smtClean="0"/>
              <a:t>CommercialPropertyLine</a:t>
            </a:r>
            <a:endParaRPr lang="en-US" dirty="0" smtClean="0"/>
          </a:p>
          <a:p>
            <a:pPr eaLnBrk="1" hangingPunct="1"/>
            <a:r>
              <a:rPr lang="en-US" dirty="0" err="1" smtClean="0"/>
              <a:t>EmplCount</a:t>
            </a:r>
            <a:r>
              <a:rPr lang="en-US" dirty="0" smtClean="0"/>
              <a:t>: </a:t>
            </a:r>
            <a:r>
              <a:rPr lang="en-US" dirty="0" err="1" smtClean="0"/>
              <a:t>EmployeeCount</a:t>
            </a:r>
            <a:endParaRPr lang="en-US" dirty="0" smtClean="0"/>
          </a:p>
          <a:p>
            <a:pPr eaLnBrk="1" hangingPunct="1"/>
            <a:r>
              <a:rPr lang="en-US" dirty="0" smtClean="0"/>
              <a:t>AddressL1: AddressLine1</a:t>
            </a:r>
          </a:p>
          <a:p>
            <a:pPr eaLnBrk="1" hangingPunct="1"/>
            <a:r>
              <a:rPr lang="en-US" dirty="0" smtClean="0"/>
              <a:t>AddressL2: AddressLine2</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pyright"/>
          <p:cNvSpPr>
            <a:spLocks noGrp="1" noChangeArrowheads="1"/>
          </p:cNvSpPr>
          <p:nvPr>
            <p:ph type="sldNum" sz="quarter" idx="5"/>
          </p:nvPr>
        </p:nvSpPr>
        <p:spPr/>
        <p:txBody>
          <a:bodyPr/>
          <a:lstStyle/>
          <a:p>
            <a:pPr>
              <a:defRPr/>
            </a:pPr>
            <a:r>
              <a:rPr lang="en-US" altLang="en-US"/>
              <a:t>	 </a:t>
            </a:r>
            <a:r>
              <a:rPr lang="en-US" altLang="en-US" smtClean="0"/>
              <a:t>Concepts of Revisioning Contact and Location Information  - </a:t>
            </a:r>
            <a:fld id="{4751EC24-D194-4A80-86FF-A62AB037774E}" type="slidenum">
              <a:rPr lang="en-US" altLang="en-US"/>
              <a:pPr>
                <a:defRPr/>
              </a:pPr>
              <a:t>28</a:t>
            </a:fld>
            <a:endParaRPr lang="en-US" altLang="en-US"/>
          </a:p>
        </p:txBody>
      </p:sp>
      <p:sp>
        <p:nvSpPr>
          <p:cNvPr id="75779"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pyright"/>
          <p:cNvSpPr>
            <a:spLocks noGrp="1" noChangeArrowheads="1"/>
          </p:cNvSpPr>
          <p:nvPr>
            <p:ph type="sldNum" sz="quarter" idx="5"/>
          </p:nvPr>
        </p:nvSpPr>
        <p:spPr/>
        <p:txBody>
          <a:bodyPr/>
          <a:lstStyle/>
          <a:p>
            <a:pPr>
              <a:defRPr/>
            </a:pPr>
            <a:r>
              <a:rPr lang="en-US" altLang="en-US"/>
              <a:t>	 </a:t>
            </a:r>
            <a:r>
              <a:rPr lang="en-US" altLang="en-US" smtClean="0"/>
              <a:t>Concepts of Revisioning Contact and Location Information  - </a:t>
            </a:r>
            <a:fld id="{C6AD7077-7536-4110-84D0-646076692A0F}" type="slidenum">
              <a:rPr lang="en-US" altLang="en-US"/>
              <a:pPr>
                <a:defRPr/>
              </a:pPr>
              <a:t>29</a:t>
            </a:fld>
            <a:endParaRPr lang="en-US" altLang="en-US"/>
          </a:p>
        </p:txBody>
      </p:sp>
      <p:sp>
        <p:nvSpPr>
          <p:cNvPr id="76803"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63492" name="Rectangle 2"/>
          <p:cNvSpPr>
            <a:spLocks noGrp="1" noRot="1" noChangeAspect="1" noChangeArrowheads="1" noTextEdit="1"/>
          </p:cNvSpPr>
          <p:nvPr>
            <p:ph type="sldImg"/>
          </p:nvPr>
        </p:nvSpPr>
        <p:spPr>
          <a:xfrm>
            <a:off x="728663" y="630238"/>
            <a:ext cx="5430837" cy="4073525"/>
          </a:xfrm>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smtClean="0"/>
              <a:t>Answers</a:t>
            </a:r>
          </a:p>
          <a:p>
            <a:pPr marL="209550" indent="-209550" eaLnBrk="1" hangingPunct="1">
              <a:buFontTx/>
              <a:buAutoNum type="arabicPeriod"/>
            </a:pPr>
            <a:r>
              <a:rPr lang="en-US" smtClean="0"/>
              <a:t>Revisioned fields are required on contacts or locations when some information is considered part of the policy contract and thus cannot be changed once the policy is bound and the contract written. If the field is revisioned, it can be changed on the account level even after the policy is bound. The information is updated on the account and can be obtained by policies for future jobs. </a:t>
            </a:r>
          </a:p>
          <a:p>
            <a:pPr marL="209550" indent="-209550" eaLnBrk="1" hangingPunct="1">
              <a:buFontTx/>
              <a:buAutoNum type="arabicPeriod"/>
            </a:pPr>
            <a:r>
              <a:rPr lang="en-US" smtClean="0"/>
              <a:t>PolicyCenter creates activities and notes on the account specifying the changes made to the policy. A user can decide whether to apply the changes or not at the account level. The changes have to be applied manually.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pyright"/>
          <p:cNvSpPr>
            <a:spLocks noGrp="1" noChangeArrowheads="1"/>
          </p:cNvSpPr>
          <p:nvPr>
            <p:ph type="sldNum" sz="quarter" idx="5"/>
          </p:nvPr>
        </p:nvSpPr>
        <p:spPr/>
        <p:txBody>
          <a:bodyPr/>
          <a:lstStyle/>
          <a:p>
            <a:pPr>
              <a:defRPr/>
            </a:pPr>
            <a:r>
              <a:rPr lang="en-US" altLang="en-US"/>
              <a:t>	 </a:t>
            </a:r>
            <a:r>
              <a:rPr lang="en-US" altLang="en-US" smtClean="0"/>
              <a:t>Concepts of Revisioning Contact and Location Information  - </a:t>
            </a:r>
            <a:fld id="{DFA76E93-B8AF-489A-A230-D8A0D207E9E5}" type="slidenum">
              <a:rPr lang="en-US" altLang="en-US"/>
              <a:pPr>
                <a:defRPr/>
              </a:pPr>
              <a:t>3</a:t>
            </a:fld>
            <a:endParaRPr lang="en-US" altLang="en-US"/>
          </a:p>
        </p:txBody>
      </p:sp>
      <p:sp>
        <p:nvSpPr>
          <p:cNvPr id="4403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buClr>
                <a:prstClr val="black"/>
              </a:buClr>
              <a:defRPr/>
            </a:pPr>
            <a:r>
              <a:rPr lang="en-US" altLang="en-US" smtClean="0">
                <a:solidFill>
                  <a:prstClr val="white"/>
                </a:solidFill>
              </a:rPr>
              <a:t>	Notices - </a:t>
            </a:r>
            <a:fld id="{211C349A-83C9-44D0-A356-DBEB3FC715FC}" type="slidenum">
              <a:rPr lang="en-US" altLang="en-US" smtClean="0">
                <a:solidFill>
                  <a:prstClr val="white"/>
                </a:solidFill>
              </a:rPr>
              <a:pPr>
                <a:buClr>
                  <a:prstClr val="black"/>
                </a:buClr>
                <a:defRPr/>
              </a:pPr>
              <a:t>30</a:t>
            </a:fld>
            <a:endParaRPr lang="en-US" altLang="en-US" dirty="0" smtClean="0">
              <a:solidFill>
                <a:prstClr val="white"/>
              </a:solidFill>
            </a:endParaRPr>
          </a:p>
        </p:txBody>
      </p:sp>
      <p:sp>
        <p:nvSpPr>
          <p:cNvPr id="100355" name="SectionName"/>
          <p:cNvSpPr>
            <a:spLocks noGrp="1" noChangeArrowheads="1"/>
          </p:cNvSpPr>
          <p:nvPr>
            <p:ph type="hdr" sz="quarter"/>
          </p:nvPr>
        </p:nvSpPr>
        <p:spPr/>
        <p:txBody>
          <a:bodyPr/>
          <a:lstStyle/>
          <a:p>
            <a:pPr>
              <a:buClr>
                <a:prstClr val="black"/>
              </a:buClr>
              <a:defRPr/>
            </a:pPr>
            <a:r>
              <a:rPr lang="en-US" altLang="en-US" smtClean="0">
                <a:solidFill>
                  <a:prstClr val="white"/>
                </a:solidFill>
              </a:rPr>
              <a:t>	</a:t>
            </a:r>
            <a:endParaRPr lang="en-US" smtClean="0">
              <a:solidFill>
                <a:prstClr val="white"/>
              </a:solidFill>
            </a:endParaRPr>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 name="Copyright"/>
          <p:cNvSpPr txBox="1">
            <a:spLocks noChangeArrowheads="1"/>
          </p:cNvSpPr>
          <p:nvPr/>
        </p:nvSpPr>
        <p:spPr bwMode="auto">
          <a:xfrm>
            <a:off x="454013" y="8923525"/>
            <a:ext cx="5972175"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defPPr>
              <a:defRPr lang="en-US"/>
            </a:defPPr>
            <a:lvl1pPr algn="l" defTabSz="931863" rtl="0" fontAlgn="base">
              <a:spcBef>
                <a:spcPct val="0"/>
              </a:spcBef>
              <a:spcAft>
                <a:spcPct val="0"/>
              </a:spcAft>
              <a:buClrTx/>
              <a:tabLst>
                <a:tab pos="2743200" algn="ctr"/>
              </a:tabLst>
              <a:defRPr sz="1200" b="0" kern="1200">
                <a:solidFill>
                  <a:schemeClr val="tx1"/>
                </a:solidFill>
                <a:latin typeface="Arial" charset="0"/>
                <a:ea typeface="+mn-ea"/>
                <a:cs typeface="+mn-cs"/>
              </a:defRPr>
            </a:lvl1pPr>
            <a:lvl2pPr marL="457200" algn="l" rtl="0" fontAlgn="base">
              <a:spcBef>
                <a:spcPct val="0"/>
              </a:spcBef>
              <a:spcAft>
                <a:spcPct val="0"/>
              </a:spcAft>
              <a:defRPr sz="2000" b="1" kern="1200">
                <a:solidFill>
                  <a:srgbClr val="FF0000"/>
                </a:solidFill>
                <a:latin typeface="Arial" charset="0"/>
                <a:ea typeface="+mn-ea"/>
                <a:cs typeface="Arial" charset="0"/>
              </a:defRPr>
            </a:lvl2pPr>
            <a:lvl3pPr marL="914400" algn="l" rtl="0" fontAlgn="base">
              <a:spcBef>
                <a:spcPct val="0"/>
              </a:spcBef>
              <a:spcAft>
                <a:spcPct val="0"/>
              </a:spcAft>
              <a:defRPr sz="2000" b="1" kern="1200">
                <a:solidFill>
                  <a:srgbClr val="FF0000"/>
                </a:solidFill>
                <a:latin typeface="Arial" charset="0"/>
                <a:ea typeface="+mn-ea"/>
                <a:cs typeface="Arial" charset="0"/>
              </a:defRPr>
            </a:lvl3pPr>
            <a:lvl4pPr marL="1371600" algn="l" rtl="0" fontAlgn="base">
              <a:spcBef>
                <a:spcPct val="0"/>
              </a:spcBef>
              <a:spcAft>
                <a:spcPct val="0"/>
              </a:spcAft>
              <a:defRPr sz="2000" b="1" kern="1200">
                <a:solidFill>
                  <a:srgbClr val="FF0000"/>
                </a:solidFill>
                <a:latin typeface="Arial" charset="0"/>
                <a:ea typeface="+mn-ea"/>
                <a:cs typeface="Arial" charset="0"/>
              </a:defRPr>
            </a:lvl4pPr>
            <a:lvl5pPr marL="1828800" algn="l" rtl="0" fontAlgn="base">
              <a:spcBef>
                <a:spcPct val="0"/>
              </a:spcBef>
              <a:spcAft>
                <a:spcPct val="0"/>
              </a:spcAft>
              <a:defRPr sz="2000" b="1" kern="1200">
                <a:solidFill>
                  <a:srgbClr val="FF0000"/>
                </a:solidFill>
                <a:latin typeface="Arial" charset="0"/>
                <a:ea typeface="+mn-ea"/>
                <a:cs typeface="Arial" charset="0"/>
              </a:defRPr>
            </a:lvl5pPr>
            <a:lvl6pPr marL="2286000" algn="l" defTabSz="914400" rtl="0" eaLnBrk="1" latinLnBrk="0" hangingPunct="1">
              <a:defRPr sz="2000" b="1" kern="1200">
                <a:solidFill>
                  <a:srgbClr val="FF0000"/>
                </a:solidFill>
                <a:latin typeface="Arial" charset="0"/>
                <a:ea typeface="+mn-ea"/>
                <a:cs typeface="Arial" charset="0"/>
              </a:defRPr>
            </a:lvl6pPr>
            <a:lvl7pPr marL="2743200" algn="l" defTabSz="914400" rtl="0" eaLnBrk="1" latinLnBrk="0" hangingPunct="1">
              <a:defRPr sz="2000" b="1" kern="1200">
                <a:solidFill>
                  <a:srgbClr val="FF0000"/>
                </a:solidFill>
                <a:latin typeface="Arial" charset="0"/>
                <a:ea typeface="+mn-ea"/>
                <a:cs typeface="Arial" charset="0"/>
              </a:defRPr>
            </a:lvl7pPr>
            <a:lvl8pPr marL="3200400" algn="l" defTabSz="914400" rtl="0" eaLnBrk="1" latinLnBrk="0" hangingPunct="1">
              <a:defRPr sz="2000" b="1" kern="1200">
                <a:solidFill>
                  <a:srgbClr val="FF0000"/>
                </a:solidFill>
                <a:latin typeface="Arial" charset="0"/>
                <a:ea typeface="+mn-ea"/>
                <a:cs typeface="Arial" charset="0"/>
              </a:defRPr>
            </a:lvl8pPr>
            <a:lvl9pPr marL="3657600" algn="l" defTabSz="914400" rtl="0" eaLnBrk="1" latinLnBrk="0" hangingPunct="1">
              <a:defRPr sz="2000" b="1" kern="1200">
                <a:solidFill>
                  <a:srgbClr val="FF0000"/>
                </a:solidFill>
                <a:latin typeface="Arial" charset="0"/>
                <a:ea typeface="+mn-ea"/>
                <a:cs typeface="Arial" charset="0"/>
              </a:defRPr>
            </a:lvl9pPr>
          </a:lstStyle>
          <a:p>
            <a:pPr>
              <a:defRPr/>
            </a:pPr>
            <a:r>
              <a:rPr lang="en-US" altLang="en-US" smtClean="0">
                <a:solidFill>
                  <a:prstClr val="black"/>
                </a:solidFill>
              </a:rPr>
              <a:t>	 Concepts of Revisioning Contact and Location Information  - </a:t>
            </a:r>
            <a:fld id="{C6AD7077-7536-4110-84D0-646076692A0F}" type="slidenum">
              <a:rPr lang="en-US" altLang="en-US" smtClean="0">
                <a:solidFill>
                  <a:prstClr val="black"/>
                </a:solidFill>
              </a:rPr>
              <a:pPr>
                <a:defRPr/>
              </a:pPr>
              <a:t>30</a:t>
            </a:fld>
            <a:endParaRPr lang="en-US" altLang="en-US"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p:txBody>
          <a:bodyPr/>
          <a:lstStyle/>
          <a:p>
            <a:pPr>
              <a:defRPr/>
            </a:pPr>
            <a:r>
              <a:rPr lang="en-US" altLang="en-US"/>
              <a:t>	 </a:t>
            </a:r>
            <a:r>
              <a:rPr lang="en-US" altLang="en-US" smtClean="0"/>
              <a:t>Concepts of Revisioning Contact and Location Information  - </a:t>
            </a:r>
            <a:fld id="{DD746172-A418-48A2-8DBB-02343A422E5D}" type="slidenum">
              <a:rPr lang="en-US" altLang="en-US"/>
              <a:pPr>
                <a:defRPr/>
              </a:pPr>
              <a:t>4</a:t>
            </a:fld>
            <a:endParaRPr lang="en-US" altLang="en-US"/>
          </a:p>
        </p:txBody>
      </p:sp>
      <p:sp>
        <p:nvSpPr>
          <p:cNvPr id="45059"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The PolicyPeriod entity contains information about all effective dates within a single PolicyTerm or period</a:t>
            </a:r>
            <a:r>
              <a:rPr lang="en-US" smtClean="0"/>
              <a:t> which means that every change in policy is represented by a PolicyPeriod entity at the root of a complex graph of sub-objects such as policy lines, vehicles, coverages, and many others. The entire hierarchy of Guidewire entities are cloned in the database into new rows during policy changes, renewals, or other jobs that result in cloning everything in a branch. The cloned branch is updated with the changes (such as delete a driver or add a new car etc.).  The changes made to this cloned branch will be visible only when a user views policy from that branch’s effective date. This cloned branch becomes the base to be cloned for future changes and so forth. (In contrast, a submission job’s branch is not cloned from another branch.) </a:t>
            </a:r>
          </a:p>
          <a:p>
            <a:pPr eaLnBrk="1" hangingPunct="1"/>
            <a:r>
              <a:rPr lang="en-US" smtClean="0"/>
              <a:t>Policy term and policy periods:</a:t>
            </a:r>
          </a:p>
          <a:p>
            <a:pPr eaLnBrk="1" hangingPunct="1"/>
            <a:r>
              <a:rPr lang="en-US" b="1" smtClean="0"/>
              <a:t>PolicyTerm</a:t>
            </a:r>
          </a:p>
          <a:p>
            <a:pPr eaLnBrk="1" hangingPunct="1"/>
            <a:r>
              <a:rPr lang="en-US" smtClean="0"/>
              <a:t>A new PolicyTerm is created whenever the policy contract is completely recreated. This occurs with a new policy (submission), a renewal, or a rewrite of an existing contract. A new PolicyTerm is not created when you amend a policy contract with a policy change job.</a:t>
            </a:r>
            <a:endParaRPr lang="en-US" b="1" smtClean="0"/>
          </a:p>
          <a:p>
            <a:pPr eaLnBrk="1" hangingPunct="1"/>
            <a:r>
              <a:rPr lang="en-US" b="1" smtClean="0"/>
              <a:t>PolicyPeriod</a:t>
            </a:r>
          </a:p>
          <a:p>
            <a:pPr eaLnBrk="1" hangingPunct="1"/>
            <a:r>
              <a:rPr lang="en-US" smtClean="0"/>
              <a:t>The PolicyPeriod entity stores information for a specific revision of the contractual period of a policy. A revision occurs anytime a job occurs on a policy. A submission creates the first revision. Each additional transaction on the policy (such as a policy change) creates a new revision. Therefore, a policy almost always has multiple revisions, with one PolicyPeriod entity for each revision. During the contractual period, only one PolicyPeriod entity is in effect at a time. A new revision is created when you process a policy change that adds a car to the policy. The EffectiveDate for the car is several months into contractual period, and the ExpirationDate extends to the end of the period. PolicyCenter clones a new PolicyPeriod entity and its subentities and adds an entity for the new car. The contractual period now has two PolicyPeriods. The new PolicyPeriod entity is in effect. The old PolicyPeriod entity is preserved as a historical record of the policy.</a:t>
            </a:r>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p:txBody>
          <a:bodyPr/>
          <a:lstStyle/>
          <a:p>
            <a:pPr>
              <a:defRPr/>
            </a:pPr>
            <a:r>
              <a:rPr lang="en-US" altLang="en-US"/>
              <a:t>	 </a:t>
            </a:r>
            <a:r>
              <a:rPr lang="en-US" altLang="en-US" smtClean="0"/>
              <a:t>Concepts of Revisioning Contact and Location Information  - </a:t>
            </a:r>
            <a:fld id="{654C3A23-BA31-4C4F-8554-08604CFCD06E}" type="slidenum">
              <a:rPr lang="en-US" altLang="en-US"/>
              <a:pPr>
                <a:defRPr/>
              </a:pPr>
              <a:t>5</a:t>
            </a:fld>
            <a:endParaRPr lang="en-US" altLang="en-US"/>
          </a:p>
        </p:txBody>
      </p:sp>
      <p:sp>
        <p:nvSpPr>
          <p:cNvPr id="48131"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PolicyPeriod keeps a copy of all objects on the policy such as vehicles, contacts, coverages etc. This keeps track of all those items and what they look like at some time on the policy. Most of these objects, underneath the policy graph such as the vehicles and coverages, live on the policy only. But there are things like locations and contacts that live on the policy but also have life on the account so that they can be shared. The Account, unlike Policies, has no concept of versions of the data it stores. </a:t>
            </a:r>
          </a:p>
          <a:p>
            <a:pPr eaLnBrk="1" hangingPunct="1"/>
            <a:r>
              <a:rPr lang="en-US" smtClean="0"/>
              <a:t>Particular fields such as a contact’s phone number do not need a version of what it looked like at a particular time on the policy.  At the same time, if there was no way of sharing contact information across policies, the phone number is information that would be required to enter each time a policy is revisioned or created. </a:t>
            </a:r>
          </a:p>
          <a:p>
            <a:pPr eaLnBrk="1" hangingPunct="1"/>
            <a:r>
              <a:rPr lang="en-US" smtClean="0"/>
              <a:t>In PolicyCenter, this information is stored on the account and can be used across accounts and policies. It is good to maintain contact details in one place for current and future transactions. Contact details on a policy, like other policy information, cannot be changed after a policy contract is written unless by another job such as a policy change.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p:txBody>
          <a:bodyPr/>
          <a:lstStyle/>
          <a:p>
            <a:pPr>
              <a:defRPr/>
            </a:pPr>
            <a:r>
              <a:rPr lang="en-US" altLang="en-US"/>
              <a:t>	 </a:t>
            </a:r>
            <a:r>
              <a:rPr lang="en-US" altLang="en-US" smtClean="0"/>
              <a:t>Concepts of Revisioning Contact and Location Information  - </a:t>
            </a:r>
            <a:fld id="{6642B9A6-C591-4E03-87F0-470A409ABAF0}" type="slidenum">
              <a:rPr lang="en-US" altLang="en-US"/>
              <a:pPr>
                <a:defRPr/>
              </a:pPr>
              <a:t>6</a:t>
            </a:fld>
            <a:endParaRPr lang="en-US" altLang="en-US"/>
          </a:p>
        </p:txBody>
      </p:sp>
      <p:sp>
        <p:nvSpPr>
          <p:cNvPr id="46083"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spcAft>
                <a:spcPct val="30000"/>
              </a:spcAft>
              <a:buClr>
                <a:schemeClr val="tx1"/>
              </a:buClr>
            </a:pPr>
            <a:r>
              <a:rPr lang="en-US" smtClean="0"/>
              <a:t>Once a policy is issued, it has to retain all of the information associated with it and should not update it even though a change in some of the information on the policy is reported. An issued policy is a paper mailed out and should not be changed. To change information on the policy, another job has to be executed on the policy.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p:txBody>
          <a:bodyPr/>
          <a:lstStyle/>
          <a:p>
            <a:pPr>
              <a:defRPr/>
            </a:pPr>
            <a:r>
              <a:rPr lang="en-US" altLang="en-US"/>
              <a:t>	 </a:t>
            </a:r>
            <a:r>
              <a:rPr lang="en-US" altLang="en-US" smtClean="0"/>
              <a:t>Concepts of Revisioning Contact and Location Information  - </a:t>
            </a:r>
            <a:fld id="{7E37BC40-4333-453D-A3EE-AD47D0C3DADC}" type="slidenum">
              <a:rPr lang="en-US" altLang="en-US"/>
              <a:pPr>
                <a:defRPr/>
              </a:pPr>
              <a:t>7</a:t>
            </a:fld>
            <a:endParaRPr lang="en-US" altLang="en-US"/>
          </a:p>
        </p:txBody>
      </p:sp>
      <p:sp>
        <p:nvSpPr>
          <p:cNvPr id="491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spcAft>
                <a:spcPct val="30000"/>
              </a:spcAft>
              <a:buClr>
                <a:schemeClr val="tx1"/>
              </a:buClr>
            </a:pPr>
            <a:r>
              <a:rPr lang="en-US" smtClean="0"/>
              <a:t>Contacts and locations are something we need to consider uniquely because unlike other policy objects, they have a life both on the policy and on the account.  Hence the information exists in two places.  Account information can change independent of the policies on it. </a:t>
            </a:r>
          </a:p>
          <a:p>
            <a:pPr eaLnBrk="1" hangingPunct="1"/>
            <a:r>
              <a:rPr lang="en-US" smtClean="0"/>
              <a:t>In the example above, Jane Smith called to notify that she got married and changed her last name to Doe.  PolicyCenter updates the last name on the account, but that does not automatically update the last name on the bound policy.  Bound information cannot be changed.  A policy change must be executed to update the name on the policy.</a:t>
            </a:r>
          </a:p>
          <a:p>
            <a:pPr eaLnBrk="1" hangingPunct="1"/>
            <a:r>
              <a:rPr lang="en-US" smtClean="0"/>
              <a:t>Generally, carriers would execute a policy change when her name changes and issue policy documents with the new name.  Carriers and insured would prefer updated insurance documents with the new name.  But the carrier also needs to track what her name used to be, so that information needs to be revisioned.  However, information associated with contacts that is not part of the policy contract does not need to be revisioned. For example, the phone number for a Billing Contact three years ago is not important, but you need to know what it is now. You always want to see the most current phone number.</a:t>
            </a:r>
          </a:p>
          <a:p>
            <a:pPr eaLnBrk="1" hangingPunct="1"/>
            <a:r>
              <a:rPr lang="en-US" smtClean="0"/>
              <a:t>For similar reasons, it is necessary to revision location information.</a:t>
            </a:r>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p:txBody>
          <a:bodyPr/>
          <a:lstStyle/>
          <a:p>
            <a:pPr>
              <a:defRPr/>
            </a:pPr>
            <a:r>
              <a:rPr lang="en-US" altLang="en-US"/>
              <a:t>	 </a:t>
            </a:r>
            <a:r>
              <a:rPr lang="en-US" altLang="en-US" smtClean="0"/>
              <a:t>Concepts of Revisioning Contact and Location Information  - </a:t>
            </a:r>
            <a:fld id="{836A728C-BE3F-4873-A726-0337ABFE8F86}" type="slidenum">
              <a:rPr lang="en-US" altLang="en-US"/>
              <a:pPr>
                <a:defRPr/>
              </a:pPr>
              <a:t>8</a:t>
            </a:fld>
            <a:endParaRPr lang="en-US" altLang="en-US"/>
          </a:p>
        </p:txBody>
      </p:sp>
      <p:sp>
        <p:nvSpPr>
          <p:cNvPr id="50179"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separate revision of the policy is created for each subsequent policy job after submission.  Any data in the policy graph, including revisioned contact data, can be changed in those subsequent jobs starting on the effective date of the job.  Each time a policy job is started on the policy, it can pick up the most recent account level contact information for the revisioned fields (for non-revisioned contact fields, the user always sees the data stored at the account level).  In the revision created by the new job, when new contact data is picked up from the account, then from the effective date of the job forward, that contact has the new data.  In the part of the policy before the effective date of the job, it still has the old information.  </a:t>
            </a:r>
          </a:p>
          <a:p>
            <a:pPr eaLnBrk="1" hangingPunct="1"/>
            <a:r>
              <a:rPr lang="en-US" smtClean="0"/>
              <a:t>The fields to be revisioned are marked on the account and policy. You define on a field by field basis for each role whether to revision basic contact information or account level role-specific information.    </a:t>
            </a:r>
          </a:p>
          <a:p>
            <a:pPr eaLnBrk="1" hangingPunct="1"/>
            <a:endParaRPr lang="en-US" smtClean="0"/>
          </a:p>
          <a:p>
            <a:pPr eaLnBrk="1" hangingPunct="1"/>
            <a:r>
              <a:rPr lang="en-US" smtClean="0"/>
              <a:t>Consider the example continued above from the previous slide:</a:t>
            </a:r>
          </a:p>
          <a:p>
            <a:pPr eaLnBrk="1" hangingPunct="1"/>
            <a:r>
              <a:rPr lang="en-US" smtClean="0"/>
              <a:t>On 02/01/09 contact information exists on account and a policy is created through submission.</a:t>
            </a:r>
          </a:p>
          <a:p>
            <a:pPr eaLnBrk="1" hangingPunct="1"/>
            <a:r>
              <a:rPr lang="en-US" smtClean="0"/>
              <a:t>On 04/01/09 the contact calls to report that she got married and needs to change her name. No other objects on the policy need to change and since changing her name and marriage status in this case won’t affect the rating on the policy, a policy change is not executed. The information is updated on the Account only. </a:t>
            </a:r>
          </a:p>
          <a:p>
            <a:pPr eaLnBrk="1" hangingPunct="1"/>
            <a:r>
              <a:rPr lang="en-US" smtClean="0"/>
              <a:t>On 05/01/09 the contact calls to add one more driver with an effective date of 06/01/09. At this point two versions of the policy exist: Submission creates a policy revision #1 with old contact information, and Policy Change creates a policy revision #2 that starting from the effective date of the change has the new contact information, which it obtains from the account.</a:t>
            </a:r>
          </a:p>
          <a:p>
            <a:pPr eaLnBrk="1" hangingPunct="1"/>
            <a:endParaRPr lang="en-US" smtClean="0"/>
          </a:p>
          <a:p>
            <a:pPr eaLnBrk="1" hangingPunct="1"/>
            <a:r>
              <a:rPr lang="en-US" smtClean="0"/>
              <a:t>PolicyCenter determines whether to pick up the current contact date from the account based on the effective date of the job.  Location information is picked up from the account irrespective of the effective date on the job.</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hangingPunct="1"/>
            <a:r>
              <a:rPr lang="en-US" smtClean="0"/>
              <a:t>Some contact data such as contact’s name resides both </a:t>
            </a:r>
            <a:r>
              <a:rPr lang="en-US" i="1" smtClean="0"/>
              <a:t>inside</a:t>
            </a:r>
            <a:r>
              <a:rPr lang="en-US" smtClean="0"/>
              <a:t> and </a:t>
            </a:r>
            <a:r>
              <a:rPr lang="en-US" i="1" smtClean="0"/>
              <a:t>outside</a:t>
            </a:r>
            <a:r>
              <a:rPr lang="en-US" smtClean="0"/>
              <a:t> the PolicyPeriod graph because it needs to be shared across policies and we also need a historical record of it.</a:t>
            </a:r>
          </a:p>
          <a:p>
            <a:pPr hangingPunct="1"/>
            <a:r>
              <a:rPr lang="en-US" smtClean="0"/>
              <a:t>Contact data like phone number only lives </a:t>
            </a:r>
            <a:r>
              <a:rPr lang="en-US" i="1" smtClean="0"/>
              <a:t>outside</a:t>
            </a:r>
            <a:r>
              <a:rPr lang="en-US" smtClean="0"/>
              <a:t> the policy graph because it needs to be shared but we don’t need a historical record of it.</a:t>
            </a:r>
            <a:endParaRPr lang="en-US" b="1" smtClean="0"/>
          </a:p>
          <a:p>
            <a:pPr eaLnBrk="1" hangingPunct="1"/>
            <a:r>
              <a:rPr lang="en-US" b="1" smtClean="0"/>
              <a:t>Promoting a policy</a:t>
            </a:r>
            <a:r>
              <a:rPr lang="en-US" smtClean="0"/>
              <a:t>: As part of making a branch or policy period legally enforced, PolicyCenter performs a process called binding. This process is also called binding a branch or promoting a branch. The result is called a promoted branch or a bound branch. Once a policy period is promoted/bound, all data inside the policyPeriod graph, including revisioned contact information cannot be changed. </a:t>
            </a:r>
          </a:p>
          <a:p>
            <a:pPr eaLnBrk="1" hangingPunct="1"/>
            <a:r>
              <a:rPr lang="en-US" b="1" smtClean="0"/>
              <a:t>Branch: </a:t>
            </a:r>
            <a:r>
              <a:rPr lang="en-US" smtClean="0"/>
              <a:t>In PolicyCenter, policy revisions are often referred to as branches. Think of a branch as a graph of objects with PolicyPeriod at the root. The branch collectively represents a policy for one contractual period as of one moment in real-world time. Each one of these snapshots of the policy for one period is called a branch.</a:t>
            </a:r>
          </a:p>
        </p:txBody>
      </p:sp>
      <p:sp>
        <p:nvSpPr>
          <p:cNvPr id="4" name="Slide Number Placeholder 3"/>
          <p:cNvSpPr>
            <a:spLocks noGrp="1"/>
          </p:cNvSpPr>
          <p:nvPr>
            <p:ph type="sldNum" sz="quarter" idx="5"/>
          </p:nvPr>
        </p:nvSpPr>
        <p:spPr/>
        <p:txBody>
          <a:bodyPr/>
          <a:lstStyle/>
          <a:p>
            <a:pPr>
              <a:defRPr/>
            </a:pPr>
            <a:r>
              <a:rPr lang="en-US" altLang="en-US"/>
              <a:t>	 </a:t>
            </a:r>
            <a:r>
              <a:rPr lang="en-US" altLang="en-US" smtClean="0"/>
              <a:t>Concepts of Revisioning Contact and Location Information  - </a:t>
            </a:r>
            <a:fld id="{392F205E-FE0E-4A15-BC0C-08DE5D507D35}" type="slidenum">
              <a:rPr lang="en-US" altLang="en-US"/>
              <a:pPr>
                <a:defRPr/>
              </a:pPr>
              <a:t>9</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60772147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66513634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78485081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98432793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4725939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5814849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32525972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673186"/>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476043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360311598"/>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74320382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40930417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221512096"/>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62497409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479847385"/>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180544929"/>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910696238"/>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1035319"/>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395380713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91875558"/>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3431422"/>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39710363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305121242"/>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601839577"/>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374814965"/>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89985389"/>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515727528"/>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170235786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355510104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419729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42274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26168073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80928825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82507650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2.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algn="ctr" eaLnBrk="0" hangingPunct="0">
                <a:spcBef>
                  <a:spcPct val="50000"/>
                </a:spcBef>
                <a:defRPr/>
              </a:pPr>
              <a:endParaRPr lang="en-US" sz="1600" b="0">
                <a:solidFill>
                  <a:srgbClr val="000000"/>
                </a:solidFill>
                <a:cs typeface="+mn-cs"/>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lgn="ctr">
                <a:spcBef>
                  <a:spcPct val="50000"/>
                </a:spcBef>
                <a:spcAft>
                  <a:spcPct val="30000"/>
                </a:spcAft>
                <a:buClr>
                  <a:schemeClr val="tx1"/>
                </a:buClr>
                <a:defRPr/>
              </a:pPr>
              <a:endParaRPr lang="en-US">
                <a:cs typeface="+mn-cs"/>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algn="ctr" eaLnBrk="0" hangingPunct="0">
              <a:lnSpc>
                <a:spcPts val="1800"/>
              </a:lnSpc>
              <a:spcBef>
                <a:spcPts val="600"/>
              </a:spcBef>
              <a:buFont typeface="Wingdings" pitchFamily="2" charset="2"/>
              <a:buNone/>
              <a:defRPr/>
            </a:pPr>
            <a:fld id="{5A426D1A-6C82-4E35-BA34-37E563D0C457}" type="slidenum">
              <a:rPr lang="en-US" sz="1200">
                <a:solidFill>
                  <a:srgbClr val="B2B2B2"/>
                </a:solidFill>
                <a:latin typeface="Calibri" pitchFamily="34" charset="0"/>
                <a:cs typeface="Calibri" pitchFamily="34" charset="0"/>
              </a:rPr>
              <a:pPr algn="ct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cs typeface="+mn-cs"/>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4118" r:id="rId1"/>
    <p:sldLayoutId id="2147484108" r:id="rId2"/>
    <p:sldLayoutId id="2147484109" r:id="rId3"/>
    <p:sldLayoutId id="2147484110" r:id="rId4"/>
    <p:sldLayoutId id="2147484111" r:id="rId5"/>
    <p:sldLayoutId id="2147484112" r:id="rId6"/>
    <p:sldLayoutId id="2147484113" r:id="rId7"/>
    <p:sldLayoutId id="2147484114" r:id="rId8"/>
    <p:sldLayoutId id="2147484115" r:id="rId9"/>
    <p:sldLayoutId id="2147484116" r:id="rId10"/>
    <p:sldLayoutId id="2147484117"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algn="ctr" eaLnBrk="0" hangingPunct="0">
                <a:spcBef>
                  <a:spcPct val="50000"/>
                </a:spcBef>
              </a:pPr>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p:spPr>
        <p:txBody>
          <a:bodyPr lIns="0" tIns="0" rIns="0" bIns="0"/>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a:lnSpc>
                <a:spcPts val="1800"/>
              </a:lnSpc>
              <a:spcBef>
                <a:spcPts val="600"/>
              </a:spcBef>
              <a:buFont typeface="Wingdings" pitchFamily="2" charset="2"/>
              <a:buNone/>
              <a:defRPr/>
            </a:pPr>
            <a:fld id="{1B86CEF6-80E9-4217-A2A5-2A915478724F}" type="slidenum">
              <a:rPr lang="en-US" sz="1200" smtClean="0">
                <a:solidFill>
                  <a:srgbClr val="B2B2B2"/>
                </a:solidFill>
                <a:latin typeface="Calibri" pitchFamily="34" charset="0"/>
                <a:cs typeface="Calibri" pitchFamily="34" charset="0"/>
              </a:rPr>
              <a:pPr algn="ctr">
                <a:lnSpc>
                  <a:spcPts val="1800"/>
                </a:lnSpc>
                <a:spcBef>
                  <a:spcPts val="600"/>
                </a:spcBef>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ts val="600"/>
              </a:spcBef>
              <a:buClr>
                <a:srgbClr val="DADAB3"/>
              </a:buClr>
              <a:buFont typeface="Arial" charset="0"/>
              <a:buNone/>
              <a:defRPr/>
            </a:pPr>
            <a:r>
              <a:rPr lang="en-US" sz="600" smtClean="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867254895"/>
      </p:ext>
    </p:extLst>
  </p:cSld>
  <p:clrMap bg1="dk2" tx1="lt1" bg2="dk1" tx2="lt2" accent1="accent1" accent2="accent2" accent3="accent3" accent4="accent4" accent5="accent5" accent6="accent6" hlink="hlink" folHlink="folHlink"/>
  <p:sldLayoutIdLst>
    <p:sldLayoutId id="2147484120" r:id="rId1"/>
    <p:sldLayoutId id="2147484121" r:id="rId2"/>
    <p:sldLayoutId id="2147484122" r:id="rId3"/>
    <p:sldLayoutId id="2147484123" r:id="rId4"/>
    <p:sldLayoutId id="2147484124" r:id="rId5"/>
    <p:sldLayoutId id="2147484125" r:id="rId6"/>
    <p:sldLayoutId id="2147484126" r:id="rId7"/>
    <p:sldLayoutId id="2147484127" r:id="rId8"/>
    <p:sldLayoutId id="2147484128" r:id="rId9"/>
    <p:sldLayoutId id="2147484129" r:id="rId10"/>
    <p:sldLayoutId id="2147484130"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algn="ctr" eaLnBrk="0" hangingPunct="0">
                <a:spcBef>
                  <a:spcPct val="50000"/>
                </a:spcBef>
                <a:spcAft>
                  <a:spcPct val="30000"/>
                </a:spcAft>
                <a:buClr>
                  <a:srgbClr val="FFFFFF"/>
                </a:buClr>
              </a:pPr>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pPr algn="ctr">
                <a:spcBef>
                  <a:spcPct val="50000"/>
                </a:spcBef>
                <a:spcAft>
                  <a:spcPct val="30000"/>
                </a:spcAft>
                <a:buClr>
                  <a:srgbClr val="FFFFFF"/>
                </a:buClr>
              </a:pPr>
              <a:endParaRPr lang="en-US" sz="1400" b="0">
                <a:solidFill>
                  <a:srgbClr val="000000"/>
                </a:solidFill>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a:lnSpc>
                <a:spcPts val="1800"/>
              </a:lnSpc>
              <a:spcBef>
                <a:spcPts val="600"/>
              </a:spcBef>
              <a:spcAft>
                <a:spcPct val="30000"/>
              </a:spcAft>
              <a:buClr>
                <a:srgbClr val="FFFFFF"/>
              </a:buClr>
              <a:buFont typeface="Wingdings" pitchFamily="2" charset="2"/>
              <a:buNone/>
            </a:pPr>
            <a:fld id="{6DAF3D0A-5E61-49CD-BB88-9E021525CE97}" type="slidenum">
              <a:rPr lang="en-US" sz="1200" b="0">
                <a:solidFill>
                  <a:srgbClr val="B2B2B2"/>
                </a:solidFill>
                <a:latin typeface="Calibri" pitchFamily="34" charset="0"/>
                <a:ea typeface="Calibri" pitchFamily="34" charset="0"/>
                <a:cs typeface="Calibri" pitchFamily="34" charset="0"/>
              </a:rPr>
              <a:pPr algn="ctr">
                <a:lnSpc>
                  <a:spcPts val="1800"/>
                </a:lnSpc>
                <a:spcBef>
                  <a:spcPts val="600"/>
                </a:spcBef>
                <a:spcAft>
                  <a:spcPct val="30000"/>
                </a:spcAft>
                <a:buClr>
                  <a:srgbClr val="FFFFFF"/>
                </a:buClr>
                <a:buFont typeface="Wingdings" pitchFamily="2" charset="2"/>
                <a:buNone/>
              </a:pPr>
              <a:t>‹#›</a:t>
            </a:fld>
            <a:r>
              <a:rPr lang="en-US" sz="1800" b="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spcBef>
                <a:spcPts val="600"/>
              </a:spcBef>
              <a:spcAft>
                <a:spcPct val="30000"/>
              </a:spcAft>
              <a:buClr>
                <a:srgbClr val="DADAB3"/>
              </a:buClr>
              <a:buFont typeface="Arial" charset="0"/>
              <a:buNone/>
            </a:pPr>
            <a:r>
              <a:rPr lang="en-US" sz="600" b="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236421388"/>
      </p:ext>
    </p:extLst>
  </p:cSld>
  <p:clrMap bg1="dk2" tx1="lt1" bg2="dk1" tx2="lt2" accent1="accent1" accent2="accent2" accent3="accent3" accent4="accent4" accent5="accent5" accent6="accent6" hlink="hlink" folHlink="folHlink"/>
  <p:sldLayoutIdLst>
    <p:sldLayoutId id="2147484132" r:id="rId1"/>
    <p:sldLayoutId id="2147484133" r:id="rId2"/>
    <p:sldLayoutId id="2147484134" r:id="rId3"/>
    <p:sldLayoutId id="2147484135" r:id="rId4"/>
    <p:sldLayoutId id="2147484136" r:id="rId5"/>
    <p:sldLayoutId id="2147484137" r:id="rId6"/>
    <p:sldLayoutId id="2147484138" r:id="rId7"/>
    <p:sldLayoutId id="2147484139" r:id="rId8"/>
    <p:sldLayoutId id="2147484140" r:id="rId9"/>
    <p:sldLayoutId id="2147484141" r:id="rId10"/>
    <p:sldLayoutId id="2147484142" r:id="rId11"/>
    <p:sldLayoutId id="2147484143"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8788" y="2957513"/>
            <a:ext cx="8348662" cy="457200"/>
          </a:xfrm>
        </p:spPr>
        <p:txBody>
          <a:bodyPr/>
          <a:lstStyle/>
          <a:p>
            <a:pPr eaLnBrk="1" hangingPunct="1"/>
            <a:r>
              <a:rPr lang="en-US" smtClean="0"/>
              <a:t>Concepts of Revisioning Contact and Location Information </a:t>
            </a:r>
          </a:p>
        </p:txBody>
      </p:sp>
      <p:sp>
        <p:nvSpPr>
          <p:cNvPr id="3075" name="Text Placeholder 4"/>
          <p:cNvSpPr>
            <a:spLocks noGrp="1"/>
          </p:cNvSpPr>
          <p:nvPr>
            <p:ph type="body" sz="quarter" idx="10"/>
          </p:nvPr>
        </p:nvSpPr>
        <p:spPr>
          <a:xfrm>
            <a:off x="5718175" y="6167438"/>
            <a:ext cx="3089275" cy="273050"/>
          </a:xfrm>
        </p:spPr>
        <p:txBody>
          <a:bodyPr/>
          <a:lstStyle/>
          <a:p>
            <a:r>
              <a:rPr lang="en-US" dirty="0" smtClean="0"/>
              <a:t>14 March 2014</a:t>
            </a:r>
            <a:endParaRPr 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Lesson outline</a:t>
            </a:r>
          </a:p>
        </p:txBody>
      </p:sp>
      <p:sp>
        <p:nvSpPr>
          <p:cNvPr id="12291" name="Rectangle 3"/>
          <p:cNvSpPr>
            <a:spLocks noGrp="1" noChangeArrowheads="1"/>
          </p:cNvSpPr>
          <p:nvPr>
            <p:ph idx="1"/>
          </p:nvPr>
        </p:nvSpPr>
        <p:spPr/>
        <p:txBody>
          <a:bodyPr/>
          <a:lstStyle/>
          <a:p>
            <a:pPr>
              <a:lnSpc>
                <a:spcPct val="150000"/>
              </a:lnSpc>
              <a:buFont typeface="Arial" charset="0"/>
              <a:buChar char="•"/>
            </a:pPr>
            <a:r>
              <a:rPr lang="en-US" sz="2800" smtClean="0">
                <a:solidFill>
                  <a:schemeClr val="hlink"/>
                </a:solidFill>
              </a:rPr>
              <a:t>Sharing and revisioning basics</a:t>
            </a:r>
          </a:p>
          <a:p>
            <a:pPr>
              <a:lnSpc>
                <a:spcPct val="150000"/>
              </a:lnSpc>
              <a:buFont typeface="Arial" charset="0"/>
              <a:buChar char="•"/>
            </a:pPr>
            <a:r>
              <a:rPr lang="en-US" sz="2800" smtClean="0"/>
              <a:t>Revisioning contact information </a:t>
            </a:r>
          </a:p>
          <a:p>
            <a:pPr>
              <a:lnSpc>
                <a:spcPct val="150000"/>
              </a:lnSpc>
              <a:buFont typeface="Arial" charset="0"/>
              <a:buChar char="•"/>
            </a:pPr>
            <a:r>
              <a:rPr lang="en-US" sz="2800" smtClean="0">
                <a:solidFill>
                  <a:schemeClr val="hlink"/>
                </a:solidFill>
              </a:rPr>
              <a:t>Contact revisioning example</a:t>
            </a:r>
          </a:p>
          <a:p>
            <a:pPr>
              <a:lnSpc>
                <a:spcPct val="150000"/>
              </a:lnSpc>
              <a:buFont typeface="Arial" charset="0"/>
              <a:buChar char="•"/>
            </a:pPr>
            <a:r>
              <a:rPr lang="en-US" sz="2800" smtClean="0">
                <a:solidFill>
                  <a:schemeClr val="hlink"/>
                </a:solidFill>
              </a:rPr>
              <a:t>Revisioning location information</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533400" y="120650"/>
            <a:ext cx="8267700" cy="742950"/>
          </a:xfrm>
        </p:spPr>
        <p:txBody>
          <a:bodyPr/>
          <a:lstStyle/>
          <a:p>
            <a:r>
              <a:rPr lang="en-US" smtClean="0"/>
              <a:t>Changes to a policy can be complicated</a:t>
            </a:r>
          </a:p>
        </p:txBody>
      </p:sp>
      <p:sp>
        <p:nvSpPr>
          <p:cNvPr id="13315" name="Content Placeholder 2"/>
          <p:cNvSpPr>
            <a:spLocks noGrp="1"/>
          </p:cNvSpPr>
          <p:nvPr>
            <p:ph idx="1"/>
          </p:nvPr>
        </p:nvSpPr>
        <p:spPr>
          <a:xfrm>
            <a:off x="519113" y="804863"/>
            <a:ext cx="8318500" cy="4729162"/>
          </a:xfrm>
        </p:spPr>
        <p:txBody>
          <a:bodyPr/>
          <a:lstStyle/>
          <a:p>
            <a:pPr>
              <a:buFont typeface="Arial" charset="0"/>
              <a:buChar char="•"/>
            </a:pPr>
            <a:r>
              <a:rPr lang="en-US" dirty="0" smtClean="0"/>
              <a:t>For example, consider a contact Jane Smith who is born in the year 1967 and gets an annual PA policy from say 07/01/14-07/01/15</a:t>
            </a:r>
          </a:p>
          <a:p>
            <a:pPr lvl="1">
              <a:buFont typeface="Arial" charset="0"/>
              <a:buChar char="•"/>
            </a:pPr>
            <a:r>
              <a:rPr lang="en-US" dirty="0" smtClean="0"/>
              <a:t>On the same date, a BOP submission is also created for Jane Smith for her car (Current dated on the same account)</a:t>
            </a:r>
          </a:p>
          <a:p>
            <a:pPr lvl="1">
              <a:buFont typeface="Arial" charset="0"/>
              <a:buChar char="•"/>
            </a:pPr>
            <a:r>
              <a:rPr lang="en-US" dirty="0" smtClean="0"/>
              <a:t>After two months – Contact calls to say that she is getting married in one week (future dated)</a:t>
            </a:r>
          </a:p>
          <a:p>
            <a:pPr lvl="2">
              <a:buFont typeface="Arial" charset="0"/>
              <a:buChar char="•"/>
            </a:pPr>
            <a:r>
              <a:rPr lang="en-US" dirty="0" smtClean="0"/>
              <a:t>Change last name and marital status</a:t>
            </a:r>
          </a:p>
          <a:p>
            <a:pPr lvl="2">
              <a:buFont typeface="Arial" charset="0"/>
              <a:buChar char="•"/>
            </a:pPr>
            <a:r>
              <a:rPr lang="en-US" dirty="0" smtClean="0"/>
              <a:t>Add another driver and rerate the policy</a:t>
            </a:r>
          </a:p>
          <a:p>
            <a:pPr lvl="1">
              <a:buFont typeface="Arial" charset="0"/>
              <a:buChar char="•"/>
            </a:pPr>
            <a:r>
              <a:rPr lang="en-US" dirty="0" smtClean="0"/>
              <a:t>After three months – Contact calls to correct her birth year (back dated change)</a:t>
            </a:r>
          </a:p>
          <a:p>
            <a:pPr lvl="2">
              <a:buFont typeface="Arial" charset="0"/>
              <a:buChar char="•"/>
            </a:pPr>
            <a:r>
              <a:rPr lang="en-US" dirty="0" smtClean="0"/>
              <a:t>Effective from the beginning of the policy</a:t>
            </a:r>
          </a:p>
          <a:p>
            <a:pPr>
              <a:buFont typeface="Arial" charset="0"/>
              <a:buChar char="•"/>
            </a:pPr>
            <a:endParaRPr lang="en-US" dirty="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533400" y="120650"/>
            <a:ext cx="8267700" cy="742950"/>
          </a:xfrm>
        </p:spPr>
        <p:txBody>
          <a:bodyPr/>
          <a:lstStyle/>
          <a:p>
            <a:r>
              <a:rPr lang="en-US" smtClean="0"/>
              <a:t>To handle changes to current contact data</a:t>
            </a:r>
          </a:p>
        </p:txBody>
      </p:sp>
      <p:sp>
        <p:nvSpPr>
          <p:cNvPr id="14339" name="TextBox 68"/>
          <p:cNvSpPr txBox="1">
            <a:spLocks noChangeArrowheads="1"/>
          </p:cNvSpPr>
          <p:nvPr/>
        </p:nvSpPr>
        <p:spPr bwMode="auto">
          <a:xfrm>
            <a:off x="546100" y="1665288"/>
            <a:ext cx="7921625" cy="8318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2400">
                <a:solidFill>
                  <a:srgbClr val="D33941"/>
                </a:solidFill>
                <a:latin typeface="Calibri" pitchFamily="34" charset="0"/>
              </a:rPr>
              <a:t>Current: </a:t>
            </a:r>
            <a:br>
              <a:rPr lang="en-US" sz="2400">
                <a:solidFill>
                  <a:srgbClr val="D33941"/>
                </a:solidFill>
                <a:latin typeface="Calibri" pitchFamily="34" charset="0"/>
              </a:rPr>
            </a:br>
            <a:r>
              <a:rPr lang="en-US" sz="2400">
                <a:solidFill>
                  <a:srgbClr val="D33941"/>
                </a:solidFill>
                <a:latin typeface="Calibri" pitchFamily="34" charset="0"/>
              </a:rPr>
              <a:t>Last update of contact &lt;= Job Eff Date (Job is not in future)</a:t>
            </a:r>
          </a:p>
        </p:txBody>
      </p:sp>
      <p:sp>
        <p:nvSpPr>
          <p:cNvPr id="14340" name="TextBox 75"/>
          <p:cNvSpPr txBox="1">
            <a:spLocks noChangeArrowheads="1"/>
          </p:cNvSpPr>
          <p:nvPr/>
        </p:nvSpPr>
        <p:spPr bwMode="auto">
          <a:xfrm>
            <a:off x="1720850" y="3503613"/>
            <a:ext cx="5618163" cy="8318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2400">
                <a:solidFill>
                  <a:schemeClr val="bg1"/>
                </a:solidFill>
                <a:latin typeface="Calibri" pitchFamily="34" charset="0"/>
              </a:rPr>
              <a:t>Sync’ed to Account data throughout job</a:t>
            </a:r>
          </a:p>
          <a:p>
            <a:pPr eaLnBrk="1" hangingPunct="1"/>
            <a:r>
              <a:rPr lang="en-US" sz="2400">
                <a:solidFill>
                  <a:schemeClr val="bg1"/>
                </a:solidFill>
                <a:latin typeface="Calibri" pitchFamily="34" charset="0"/>
              </a:rPr>
              <a:t>Modify contact’s last update time</a:t>
            </a:r>
          </a:p>
        </p:txBody>
      </p:sp>
      <p:sp>
        <p:nvSpPr>
          <p:cNvPr id="14341" name="Content Placeholder 36"/>
          <p:cNvSpPr>
            <a:spLocks noGrp="1"/>
          </p:cNvSpPr>
          <p:nvPr>
            <p:ph idx="1"/>
          </p:nvPr>
        </p:nvSpPr>
        <p:spPr>
          <a:xfrm>
            <a:off x="412750" y="4606925"/>
            <a:ext cx="8318500" cy="712788"/>
          </a:xfrm>
        </p:spPr>
        <p:txBody>
          <a:bodyPr/>
          <a:lstStyle/>
          <a:p>
            <a:pPr>
              <a:buFont typeface="Arial" charset="0"/>
              <a:buChar char="•"/>
            </a:pPr>
            <a:r>
              <a:rPr lang="en-US" smtClean="0"/>
              <a:t>Contacts are always synced to account for submissions and issuances</a:t>
            </a:r>
          </a:p>
          <a:p>
            <a:pPr>
              <a:buFont typeface="Arial" charset="0"/>
              <a:buChar char="•"/>
            </a:pPr>
            <a:endParaRPr lang="en-US" smtClean="0"/>
          </a:p>
        </p:txBody>
      </p:sp>
      <p:cxnSp>
        <p:nvCxnSpPr>
          <p:cNvPr id="14342" name="Straight Arrow Connector 38"/>
          <p:cNvCxnSpPr>
            <a:cxnSpLocks noChangeShapeType="1"/>
          </p:cNvCxnSpPr>
          <p:nvPr/>
        </p:nvCxnSpPr>
        <p:spPr bwMode="auto">
          <a:xfrm rot="16200000" flipH="1">
            <a:off x="4032250" y="2986088"/>
            <a:ext cx="973138" cy="11112"/>
          </a:xfrm>
          <a:prstGeom prst="straightConnector1">
            <a:avLst/>
          </a:prstGeom>
          <a:noFill/>
          <a:ln w="19050" algn="ctr">
            <a:solidFill>
              <a:srgbClr val="D33941"/>
            </a:solidFill>
            <a:round/>
            <a:headEnd/>
            <a:tailEnd type="arrow" w="med" len="med"/>
          </a:ln>
          <a:extLst>
            <a:ext uri="{909E8E84-426E-40DD-AFC4-6F175D3DCCD1}">
              <a14:hiddenFill xmlns:a14="http://schemas.microsoft.com/office/drawing/2010/main">
                <a:noFill/>
              </a14:hiddenFill>
            </a:ext>
          </a:extLst>
        </p:spPr>
      </p:cxnSp>
      <p:sp>
        <p:nvSpPr>
          <p:cNvPr id="7" name="Content Placeholder 2"/>
          <p:cNvSpPr txBox="1">
            <a:spLocks/>
          </p:cNvSpPr>
          <p:nvPr/>
        </p:nvSpPr>
        <p:spPr bwMode="auto">
          <a:xfrm>
            <a:off x="519113" y="1090613"/>
            <a:ext cx="7948612" cy="488950"/>
          </a:xfrm>
          <a:prstGeom prst="rect">
            <a:avLst/>
          </a:prstGeom>
          <a:noFill/>
          <a:ln w="9525">
            <a:noFill/>
            <a:miter lim="800000"/>
            <a:headEnd/>
            <a:tailEnd/>
          </a:ln>
        </p:spPr>
        <p:txBody>
          <a:bodyPr lIns="0" tIns="0" rIns="0" bIns="0"/>
          <a:lstStyle/>
          <a:p>
            <a:pPr marL="285750" indent="-285750" eaLnBrk="0" hangingPunct="0">
              <a:spcBef>
                <a:spcPct val="40000"/>
              </a:spcBef>
              <a:buClr>
                <a:srgbClr val="04628C"/>
              </a:buClr>
              <a:buSzPct val="90000"/>
              <a:buFont typeface="Arial" charset="0"/>
              <a:buChar char="•"/>
              <a:defRPr/>
            </a:pPr>
            <a:r>
              <a:rPr lang="en-US" sz="2400" b="0" kern="0" dirty="0">
                <a:solidFill>
                  <a:schemeClr val="bg1"/>
                </a:solidFill>
                <a:latin typeface="+mn-lt"/>
                <a:ea typeface="Calibri" pitchFamily="34" charset="0"/>
                <a:cs typeface="Calibri" pitchFamily="34" charset="0"/>
              </a:rPr>
              <a:t>At the beginning of a job, PC checks if contact data is: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533400" y="120650"/>
            <a:ext cx="8267700" cy="742950"/>
          </a:xfrm>
        </p:spPr>
        <p:txBody>
          <a:bodyPr/>
          <a:lstStyle/>
          <a:p>
            <a:r>
              <a:rPr lang="en-US" smtClean="0"/>
              <a:t>To handle a future dated change</a:t>
            </a:r>
          </a:p>
        </p:txBody>
      </p:sp>
      <p:sp>
        <p:nvSpPr>
          <p:cNvPr id="15363" name="Content Placeholder 2"/>
          <p:cNvSpPr>
            <a:spLocks noGrp="1"/>
          </p:cNvSpPr>
          <p:nvPr>
            <p:ph idx="1"/>
          </p:nvPr>
        </p:nvSpPr>
        <p:spPr>
          <a:xfrm>
            <a:off x="519113" y="804863"/>
            <a:ext cx="8318500" cy="5489575"/>
          </a:xfrm>
        </p:spPr>
        <p:txBody>
          <a:bodyPr/>
          <a:lstStyle/>
          <a:p>
            <a:pPr>
              <a:buFont typeface="Arial" charset="0"/>
              <a:buChar char="•"/>
            </a:pPr>
            <a:r>
              <a:rPr lang="en-US" dirty="0" smtClean="0"/>
              <a:t>At the beginning of a job, PC checks if contact data is:</a:t>
            </a:r>
          </a:p>
          <a:p>
            <a:pPr>
              <a:buFont typeface="Arial" charset="0"/>
              <a:buChar char="•"/>
            </a:pPr>
            <a:endParaRPr lang="en-US" dirty="0" smtClean="0"/>
          </a:p>
          <a:p>
            <a:pPr>
              <a:buFont typeface="Arial" charset="0"/>
              <a:buChar char="•"/>
            </a:pPr>
            <a:endParaRPr lang="en-US" dirty="0" smtClean="0"/>
          </a:p>
          <a:p>
            <a:pPr>
              <a:buFont typeface="Arial" charset="0"/>
              <a:buChar char="•"/>
            </a:pPr>
            <a:endParaRPr lang="en-US" dirty="0" smtClean="0"/>
          </a:p>
          <a:p>
            <a:pPr>
              <a:buFont typeface="Arial" charset="0"/>
              <a:buChar char="•"/>
            </a:pPr>
            <a:endParaRPr lang="en-US" dirty="0" smtClean="0"/>
          </a:p>
          <a:p>
            <a:pPr>
              <a:buFont typeface="Arial" charset="0"/>
              <a:buChar char="•"/>
            </a:pPr>
            <a:endParaRPr lang="en-US" dirty="0" smtClean="0"/>
          </a:p>
          <a:p>
            <a:pPr>
              <a:buFont typeface="Arial" charset="0"/>
              <a:buChar char="•"/>
            </a:pPr>
            <a:endParaRPr lang="en-US" dirty="0" smtClean="0"/>
          </a:p>
          <a:p>
            <a:pPr>
              <a:buFont typeface="Arial" charset="0"/>
              <a:buChar char="•"/>
            </a:pPr>
            <a:endParaRPr lang="en-US" dirty="0" smtClean="0"/>
          </a:p>
          <a:p>
            <a:pPr>
              <a:buFont typeface="Arial" charset="0"/>
              <a:buChar char="•"/>
            </a:pPr>
            <a:r>
              <a:rPr lang="en-US" dirty="0" smtClean="0"/>
              <a:t>Contact’s last update time is set each time the account level contact information gets modified</a:t>
            </a:r>
          </a:p>
          <a:p>
            <a:pPr>
              <a:buFont typeface="Arial" charset="0"/>
              <a:buChar char="•"/>
            </a:pPr>
            <a:endParaRPr lang="en-US" dirty="0" smtClean="0"/>
          </a:p>
          <a:p>
            <a:pPr>
              <a:buFont typeface="Arial" charset="0"/>
              <a:buNone/>
            </a:pPr>
            <a:r>
              <a:rPr lang="en-US" dirty="0" smtClean="0"/>
              <a:t> </a:t>
            </a:r>
          </a:p>
          <a:p>
            <a:pPr>
              <a:buFont typeface="Arial" charset="0"/>
              <a:buNone/>
            </a:pPr>
            <a:endParaRPr lang="en-US" dirty="0" smtClean="0"/>
          </a:p>
          <a:p>
            <a:pPr>
              <a:buFont typeface="Arial" charset="0"/>
              <a:buChar char="•"/>
            </a:pPr>
            <a:endParaRPr lang="en-US" dirty="0" smtClean="0"/>
          </a:p>
          <a:p>
            <a:pPr>
              <a:buFont typeface="Arial" charset="0"/>
              <a:buChar char="•"/>
            </a:pPr>
            <a:endParaRPr lang="en-US" dirty="0" smtClean="0"/>
          </a:p>
          <a:p>
            <a:pPr>
              <a:buFont typeface="Arial" charset="0"/>
              <a:buChar char="•"/>
            </a:pPr>
            <a:endParaRPr lang="en-US" dirty="0" smtClean="0"/>
          </a:p>
          <a:p>
            <a:pPr>
              <a:buFont typeface="Arial" charset="0"/>
              <a:buChar char="•"/>
            </a:pPr>
            <a:endParaRPr lang="en-US" dirty="0" smtClean="0"/>
          </a:p>
          <a:p>
            <a:pPr>
              <a:buFont typeface="Arial" charset="0"/>
              <a:buChar char="•"/>
            </a:pPr>
            <a:endParaRPr lang="en-US" dirty="0" smtClean="0"/>
          </a:p>
        </p:txBody>
      </p:sp>
      <p:sp>
        <p:nvSpPr>
          <p:cNvPr id="15364" name="TextBox 68"/>
          <p:cNvSpPr txBox="1">
            <a:spLocks noChangeArrowheads="1"/>
          </p:cNvSpPr>
          <p:nvPr/>
        </p:nvSpPr>
        <p:spPr bwMode="auto">
          <a:xfrm>
            <a:off x="623888" y="1285875"/>
            <a:ext cx="3667125" cy="83026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2400">
                <a:solidFill>
                  <a:srgbClr val="D33941"/>
                </a:solidFill>
                <a:latin typeface="Calibri" pitchFamily="34" charset="0"/>
              </a:rPr>
              <a:t>Future dated: </a:t>
            </a:r>
            <a:br>
              <a:rPr lang="en-US" sz="2400">
                <a:solidFill>
                  <a:srgbClr val="D33941"/>
                </a:solidFill>
                <a:latin typeface="Calibri" pitchFamily="34" charset="0"/>
              </a:rPr>
            </a:br>
            <a:r>
              <a:rPr lang="en-US" sz="2400">
                <a:solidFill>
                  <a:srgbClr val="D33941"/>
                </a:solidFill>
                <a:latin typeface="Calibri" pitchFamily="34" charset="0"/>
              </a:rPr>
              <a:t>Current date &lt; Job Eff Date </a:t>
            </a:r>
          </a:p>
        </p:txBody>
      </p:sp>
      <p:sp>
        <p:nvSpPr>
          <p:cNvPr id="15365" name="TextBox 76"/>
          <p:cNvSpPr txBox="1">
            <a:spLocks noChangeArrowheads="1"/>
          </p:cNvSpPr>
          <p:nvPr/>
        </p:nvSpPr>
        <p:spPr bwMode="auto">
          <a:xfrm>
            <a:off x="1139825" y="2424113"/>
            <a:ext cx="7185025" cy="23082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indent="-4572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marL="0" lvl="2" eaLnBrk="1" hangingPunct="1">
              <a:buFontTx/>
              <a:buAutoNum type="arabicPeriod"/>
            </a:pPr>
            <a:r>
              <a:rPr lang="en-US" sz="2400">
                <a:solidFill>
                  <a:schemeClr val="bg1"/>
                </a:solidFill>
                <a:latin typeface="Calibri" pitchFamily="34" charset="0"/>
              </a:rPr>
              <a:t>Copy down from Account contact </a:t>
            </a:r>
          </a:p>
          <a:p>
            <a:pPr marL="0" lvl="2" eaLnBrk="1" hangingPunct="1">
              <a:buFontTx/>
              <a:buAutoNum type="arabicPeriod"/>
            </a:pPr>
            <a:r>
              <a:rPr lang="en-US" sz="2400">
                <a:solidFill>
                  <a:schemeClr val="bg1"/>
                </a:solidFill>
                <a:latin typeface="Calibri" pitchFamily="34" charset="0"/>
              </a:rPr>
              <a:t>Account and Policy not sync’ed during job</a:t>
            </a:r>
          </a:p>
          <a:p>
            <a:pPr marL="0" lvl="2" eaLnBrk="1" hangingPunct="1">
              <a:buFontTx/>
              <a:buAutoNum type="arabicPeriod"/>
            </a:pPr>
            <a:r>
              <a:rPr lang="en-US" sz="2400">
                <a:solidFill>
                  <a:schemeClr val="bg1"/>
                </a:solidFill>
                <a:latin typeface="Calibri" pitchFamily="34" charset="0"/>
              </a:rPr>
              <a:t>Contact data changes – creates a work item for the batch process Apply Pending Account Data Updates</a:t>
            </a:r>
          </a:p>
          <a:p>
            <a:pPr marL="0" lvl="2" eaLnBrk="1" hangingPunct="1">
              <a:buFontTx/>
              <a:buAutoNum type="arabicPeriod"/>
            </a:pPr>
            <a:r>
              <a:rPr lang="en-US" sz="2400">
                <a:solidFill>
                  <a:schemeClr val="bg1"/>
                </a:solidFill>
                <a:latin typeface="Calibri" pitchFamily="34" charset="0"/>
              </a:rPr>
              <a:t>Automatically updates account-level contact data on job date</a:t>
            </a:r>
          </a:p>
        </p:txBody>
      </p:sp>
      <p:grpSp>
        <p:nvGrpSpPr>
          <p:cNvPr id="15366" name="Group 11"/>
          <p:cNvGrpSpPr>
            <a:grpSpLocks/>
          </p:cNvGrpSpPr>
          <p:nvPr/>
        </p:nvGrpSpPr>
        <p:grpSpPr bwMode="auto">
          <a:xfrm rot="16200000" flipH="1">
            <a:off x="7910513" y="3468688"/>
            <a:ext cx="746125" cy="771525"/>
            <a:chOff x="2438" y="1135"/>
            <a:chExt cx="2663" cy="2747"/>
          </a:xfrm>
        </p:grpSpPr>
        <p:sp>
          <p:nvSpPr>
            <p:cNvPr id="33" name="Freeform 12"/>
            <p:cNvSpPr>
              <a:spLocks/>
            </p:cNvSpPr>
            <p:nvPr/>
          </p:nvSpPr>
          <p:spPr bwMode="auto">
            <a:xfrm>
              <a:off x="2364" y="1141"/>
              <a:ext cx="2657" cy="2741"/>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a:p>
          </p:txBody>
        </p:sp>
        <p:sp>
          <p:nvSpPr>
            <p:cNvPr id="15369" name="AutoShape 13"/>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sp>
        <p:nvSpPr>
          <p:cNvPr id="15367" name="Freeform 42"/>
          <p:cNvSpPr>
            <a:spLocks/>
          </p:cNvSpPr>
          <p:nvPr/>
        </p:nvSpPr>
        <p:spPr bwMode="auto">
          <a:xfrm>
            <a:off x="4227513" y="1627188"/>
            <a:ext cx="700087" cy="771525"/>
          </a:xfrm>
          <a:custGeom>
            <a:avLst/>
            <a:gdLst>
              <a:gd name="T0" fmla="*/ 0 w 700644"/>
              <a:gd name="T1" fmla="*/ 0 h 771897"/>
              <a:gd name="T2" fmla="*/ 693989 w 700644"/>
              <a:gd name="T3" fmla="*/ 0 h 771897"/>
              <a:gd name="T4" fmla="*/ 693989 w 700644"/>
              <a:gd name="T5" fmla="*/ 767445 h 771897"/>
              <a:gd name="T6" fmla="*/ 0 60000 65536"/>
              <a:gd name="T7" fmla="*/ 0 60000 65536"/>
              <a:gd name="T8" fmla="*/ 0 60000 65536"/>
              <a:gd name="T9" fmla="*/ 0 w 700644"/>
              <a:gd name="T10" fmla="*/ 0 h 771897"/>
              <a:gd name="T11" fmla="*/ 700644 w 700644"/>
              <a:gd name="T12" fmla="*/ 771897 h 771897"/>
            </a:gdLst>
            <a:ahLst/>
            <a:cxnLst>
              <a:cxn ang="T6">
                <a:pos x="T0" y="T1"/>
              </a:cxn>
              <a:cxn ang="T7">
                <a:pos x="T2" y="T3"/>
              </a:cxn>
              <a:cxn ang="T8">
                <a:pos x="T4" y="T5"/>
              </a:cxn>
            </a:cxnLst>
            <a:rect l="T9" t="T10" r="T11" b="T12"/>
            <a:pathLst>
              <a:path w="700644" h="771897">
                <a:moveTo>
                  <a:pt x="0" y="0"/>
                </a:moveTo>
                <a:lnTo>
                  <a:pt x="700644" y="0"/>
                </a:lnTo>
                <a:lnTo>
                  <a:pt x="700644" y="771897"/>
                </a:lnTo>
              </a:path>
            </a:pathLst>
          </a:custGeom>
          <a:noFill/>
          <a:ln w="19050" algn="ctr">
            <a:solidFill>
              <a:srgbClr val="D33941"/>
            </a:solidFill>
            <a:round/>
            <a:headEnd/>
            <a:tailEnd type="arrow"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533400" y="120650"/>
            <a:ext cx="8267700" cy="742950"/>
          </a:xfrm>
        </p:spPr>
        <p:txBody>
          <a:bodyPr/>
          <a:lstStyle/>
          <a:p>
            <a:r>
              <a:rPr lang="en-US" smtClean="0"/>
              <a:t>To handle a back dated change</a:t>
            </a:r>
          </a:p>
        </p:txBody>
      </p:sp>
      <p:sp>
        <p:nvSpPr>
          <p:cNvPr id="16387" name="Content Placeholder 2"/>
          <p:cNvSpPr>
            <a:spLocks noGrp="1"/>
          </p:cNvSpPr>
          <p:nvPr>
            <p:ph idx="1"/>
          </p:nvPr>
        </p:nvSpPr>
        <p:spPr>
          <a:xfrm>
            <a:off x="519113" y="804863"/>
            <a:ext cx="8318500" cy="468312"/>
          </a:xfrm>
        </p:spPr>
        <p:txBody>
          <a:bodyPr/>
          <a:lstStyle/>
          <a:p>
            <a:pPr>
              <a:buFont typeface="Arial" charset="0"/>
              <a:buChar char="•"/>
            </a:pPr>
            <a:r>
              <a:rPr lang="en-US" smtClean="0"/>
              <a:t>At the beginning of a job, PC checks if contact data is:</a:t>
            </a:r>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p:txBody>
      </p:sp>
      <p:sp>
        <p:nvSpPr>
          <p:cNvPr id="16388" name="TextBox 75"/>
          <p:cNvSpPr txBox="1">
            <a:spLocks noChangeArrowheads="1"/>
          </p:cNvSpPr>
          <p:nvPr/>
        </p:nvSpPr>
        <p:spPr bwMode="auto">
          <a:xfrm>
            <a:off x="1270000" y="3092450"/>
            <a:ext cx="7256463" cy="23082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defRPr sz="2000" b="1">
                <a:solidFill>
                  <a:srgbClr val="FF0000"/>
                </a:solidFill>
                <a:latin typeface="Arial" charset="0"/>
                <a:cs typeface="Arial" charset="0"/>
              </a:defRPr>
            </a:lvl1pPr>
            <a:lvl2pPr marL="914400" indent="-45720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buFontTx/>
              <a:buAutoNum type="arabicPeriod"/>
            </a:pPr>
            <a:r>
              <a:rPr lang="en-US" sz="2400">
                <a:solidFill>
                  <a:schemeClr val="bg1"/>
                </a:solidFill>
                <a:latin typeface="Calibri" pitchFamily="34" charset="0"/>
              </a:rPr>
              <a:t>Use policy-level data and make changes at policy level only</a:t>
            </a:r>
          </a:p>
          <a:p>
            <a:pPr eaLnBrk="1" hangingPunct="1">
              <a:buFontTx/>
              <a:buAutoNum type="arabicPeriod"/>
            </a:pPr>
            <a:r>
              <a:rPr lang="en-US" sz="2400">
                <a:solidFill>
                  <a:schemeClr val="bg1"/>
                </a:solidFill>
                <a:latin typeface="Calibri" pitchFamily="34" charset="0"/>
              </a:rPr>
              <a:t>For contact changes:</a:t>
            </a:r>
          </a:p>
          <a:p>
            <a:pPr lvl="1" eaLnBrk="1" hangingPunct="1">
              <a:buFont typeface="Arial" charset="0"/>
              <a:buAutoNum type="alphaLcPeriod"/>
            </a:pPr>
            <a:r>
              <a:rPr lang="en-US" sz="2400">
                <a:solidFill>
                  <a:schemeClr val="bg1"/>
                </a:solidFill>
                <a:latin typeface="Calibri" pitchFamily="34" charset="0"/>
              </a:rPr>
              <a:t>PolicyCenter creates activities suggesting changes at account level</a:t>
            </a:r>
          </a:p>
          <a:p>
            <a:pPr lvl="1" eaLnBrk="1" hangingPunct="1">
              <a:buFont typeface="Arial" charset="0"/>
              <a:buAutoNum type="alphaLcPeriod"/>
            </a:pPr>
            <a:r>
              <a:rPr lang="en-US" sz="2400">
                <a:solidFill>
                  <a:schemeClr val="bg1"/>
                </a:solidFill>
                <a:latin typeface="Calibri" pitchFamily="34" charset="0"/>
              </a:rPr>
              <a:t>Creates notes to specify the changes</a:t>
            </a:r>
          </a:p>
        </p:txBody>
      </p:sp>
      <p:sp>
        <p:nvSpPr>
          <p:cNvPr id="16389" name="TextBox 68"/>
          <p:cNvSpPr txBox="1">
            <a:spLocks noChangeArrowheads="1"/>
          </p:cNvSpPr>
          <p:nvPr/>
        </p:nvSpPr>
        <p:spPr bwMode="auto">
          <a:xfrm>
            <a:off x="377825" y="1438275"/>
            <a:ext cx="4816475" cy="8318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2400">
                <a:solidFill>
                  <a:srgbClr val="D33941"/>
                </a:solidFill>
                <a:latin typeface="Calibri" pitchFamily="34" charset="0"/>
              </a:rPr>
              <a:t>Back dated: </a:t>
            </a:r>
            <a:br>
              <a:rPr lang="en-US" sz="2400">
                <a:solidFill>
                  <a:srgbClr val="D33941"/>
                </a:solidFill>
                <a:latin typeface="Calibri" pitchFamily="34" charset="0"/>
              </a:rPr>
            </a:br>
            <a:r>
              <a:rPr lang="en-US" sz="2400">
                <a:solidFill>
                  <a:srgbClr val="D33941"/>
                </a:solidFill>
                <a:latin typeface="Calibri" pitchFamily="34" charset="0"/>
              </a:rPr>
              <a:t>Last update of contact &gt; Job Eff Date</a:t>
            </a:r>
          </a:p>
        </p:txBody>
      </p:sp>
      <p:grpSp>
        <p:nvGrpSpPr>
          <p:cNvPr id="16390" name="Group 5"/>
          <p:cNvGrpSpPr>
            <a:grpSpLocks/>
          </p:cNvGrpSpPr>
          <p:nvPr/>
        </p:nvGrpSpPr>
        <p:grpSpPr bwMode="auto">
          <a:xfrm>
            <a:off x="7748588" y="4051300"/>
            <a:ext cx="515937" cy="654050"/>
            <a:chOff x="2401" y="425"/>
            <a:chExt cx="907" cy="1154"/>
          </a:xfrm>
        </p:grpSpPr>
        <p:sp>
          <p:nvSpPr>
            <p:cNvPr id="16402" name="Rectangle 6"/>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6403" name="Line 7"/>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4" name="Line 8"/>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5" name="Rectangle 9"/>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6406" name="Freeform 10"/>
            <p:cNvSpPr>
              <a:spLocks/>
            </p:cNvSpPr>
            <p:nvPr/>
          </p:nvSpPr>
          <p:spPr bwMode="auto">
            <a:xfrm>
              <a:off x="2643" y="789"/>
              <a:ext cx="309" cy="257"/>
            </a:xfrm>
            <a:custGeom>
              <a:avLst/>
              <a:gdLst>
                <a:gd name="T0" fmla="*/ 31958 w 234"/>
                <a:gd name="T1" fmla="*/ 0 h 195"/>
                <a:gd name="T2" fmla="*/ 7095 w 234"/>
                <a:gd name="T3" fmla="*/ 10354 h 195"/>
                <a:gd name="T4" fmla="*/ 0 w 234"/>
                <a:gd name="T5" fmla="*/ 48817 h 195"/>
                <a:gd name="T6" fmla="*/ 46828 w 234"/>
                <a:gd name="T7" fmla="*/ 48817 h 195"/>
                <a:gd name="T8" fmla="*/ 60843 w 234"/>
                <a:gd name="T9" fmla="*/ 27649 h 195"/>
                <a:gd name="T10" fmla="*/ 31958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6407" name="Line 11"/>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6391" name="Group 11"/>
          <p:cNvGrpSpPr>
            <a:grpSpLocks/>
          </p:cNvGrpSpPr>
          <p:nvPr/>
        </p:nvGrpSpPr>
        <p:grpSpPr bwMode="auto">
          <a:xfrm>
            <a:off x="7348538" y="4819650"/>
            <a:ext cx="525462" cy="468313"/>
            <a:chOff x="2322" y="507"/>
            <a:chExt cx="1203" cy="1071"/>
          </a:xfrm>
        </p:grpSpPr>
        <p:sp>
          <p:nvSpPr>
            <p:cNvPr id="16393" name="Freeform 12"/>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16394" name="Oval 13"/>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16395" name="Freeform 14"/>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16396" name="Line 15"/>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397" name="Freeform 16"/>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398" name="Freeform 17"/>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399" name="Freeform 18"/>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400" name="Freeform 19"/>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401" name="Oval 20"/>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cxnSp>
        <p:nvCxnSpPr>
          <p:cNvPr id="16392" name="Straight Arrow Connector 37"/>
          <p:cNvCxnSpPr>
            <a:cxnSpLocks noChangeShapeType="1"/>
            <a:stCxn id="16389" idx="2"/>
          </p:cNvCxnSpPr>
          <p:nvPr/>
        </p:nvCxnSpPr>
        <p:spPr bwMode="auto">
          <a:xfrm rot="16200000" flipH="1">
            <a:off x="2391569" y="2664619"/>
            <a:ext cx="804863" cy="15875"/>
          </a:xfrm>
          <a:prstGeom prst="straightConnector1">
            <a:avLst/>
          </a:prstGeom>
          <a:noFill/>
          <a:ln w="19050" algn="ctr">
            <a:solidFill>
              <a:srgbClr val="D3394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2"/>
          <p:cNvSpPr>
            <a:spLocks noChangeArrowheads="1"/>
          </p:cNvSpPr>
          <p:nvPr/>
        </p:nvSpPr>
        <p:spPr bwMode="auto">
          <a:xfrm>
            <a:off x="4384675" y="2116138"/>
            <a:ext cx="4521200" cy="3421062"/>
          </a:xfrm>
          <a:prstGeom prst="rect">
            <a:avLst/>
          </a:prstGeom>
          <a:noFill/>
          <a:ln w="12701">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r">
              <a:spcBef>
                <a:spcPts val="1200"/>
              </a:spcBef>
              <a:spcAft>
                <a:spcPts val="700"/>
              </a:spcAft>
            </a:pPr>
            <a:endParaRPr lang="en-US"/>
          </a:p>
        </p:txBody>
      </p:sp>
      <p:sp>
        <p:nvSpPr>
          <p:cNvPr id="17411" name="Rectangle 89"/>
          <p:cNvSpPr>
            <a:spLocks noChangeArrowheads="1"/>
          </p:cNvSpPr>
          <p:nvPr/>
        </p:nvSpPr>
        <p:spPr bwMode="auto">
          <a:xfrm>
            <a:off x="4935538" y="1879600"/>
            <a:ext cx="1703387" cy="512763"/>
          </a:xfrm>
          <a:prstGeom prst="rect">
            <a:avLst/>
          </a:prstGeom>
          <a:solidFill>
            <a:schemeClr val="tx1">
              <a:lumMod val="85000"/>
            </a:schemeClr>
          </a:solidFill>
          <a:ln w="12701">
            <a:solidFill>
              <a:srgbClr val="000000"/>
            </a:solidFill>
            <a:round/>
            <a:headEnd/>
            <a:tailEnd/>
          </a:ln>
        </p:spPr>
        <p:txBody>
          <a:bodyPr wrap="none" lIns="0" tIns="0" rIns="0" bIns="0" anchor="ctr">
            <a:spAutoFit/>
          </a:bodyPr>
          <a:lstStyle/>
          <a:p>
            <a:pPr algn="r">
              <a:spcBef>
                <a:spcPts val="1200"/>
              </a:spcBef>
              <a:spcAft>
                <a:spcPts val="700"/>
              </a:spcAft>
            </a:pPr>
            <a:endParaRPr lang="en-US"/>
          </a:p>
        </p:txBody>
      </p:sp>
      <p:sp>
        <p:nvSpPr>
          <p:cNvPr id="17412" name="Rectangle 2"/>
          <p:cNvSpPr>
            <a:spLocks noGrp="1"/>
          </p:cNvSpPr>
          <p:nvPr>
            <p:ph type="title"/>
          </p:nvPr>
        </p:nvSpPr>
        <p:spPr/>
        <p:txBody>
          <a:bodyPr/>
          <a:lstStyle/>
          <a:p>
            <a:pPr hangingPunct="1"/>
            <a:r>
              <a:rPr lang="en-US" smtClean="0"/>
              <a:t>Revisioned and non-revisioned contact fields</a:t>
            </a:r>
          </a:p>
        </p:txBody>
      </p:sp>
      <p:sp>
        <p:nvSpPr>
          <p:cNvPr id="17413" name="Text Box 20"/>
          <p:cNvSpPr txBox="1">
            <a:spLocks noChangeArrowheads="1"/>
          </p:cNvSpPr>
          <p:nvPr/>
        </p:nvSpPr>
        <p:spPr bwMode="auto">
          <a:xfrm>
            <a:off x="2033588" y="1905000"/>
            <a:ext cx="2111375" cy="317500"/>
          </a:xfrm>
          <a:prstGeom prst="rect">
            <a:avLst/>
          </a:prstGeom>
          <a:solidFill>
            <a:schemeClr val="tx1">
              <a:lumMod val="85000"/>
            </a:schemeClr>
          </a:solidFill>
          <a:ln w="12701">
            <a:solidFill>
              <a:srgbClr val="000000"/>
            </a:solidFill>
            <a:miter lim="800000"/>
            <a:headEnd/>
            <a:tailEnd/>
          </a:ln>
        </p:spPr>
        <p:txBody>
          <a:bodyPr lIns="0" tIns="0" rIns="0" bIns="0" anchorCtr="1">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ts val="1200"/>
              </a:spcBef>
              <a:spcAft>
                <a:spcPts val="700"/>
              </a:spcAft>
            </a:pPr>
            <a:r>
              <a:rPr lang="en-US">
                <a:solidFill>
                  <a:srgbClr val="000000"/>
                </a:solidFill>
              </a:rPr>
              <a:t>AccountContact</a:t>
            </a:r>
          </a:p>
        </p:txBody>
      </p:sp>
      <p:sp>
        <p:nvSpPr>
          <p:cNvPr id="17414" name="Line 75"/>
          <p:cNvSpPr>
            <a:spLocks/>
          </p:cNvSpPr>
          <p:nvPr/>
        </p:nvSpPr>
        <p:spPr bwMode="auto">
          <a:xfrm rot="5400013">
            <a:off x="2832100" y="1695451"/>
            <a:ext cx="447675" cy="0"/>
          </a:xfrm>
          <a:custGeom>
            <a:avLst/>
            <a:gdLst>
              <a:gd name="T0" fmla="*/ 223846 w 447671"/>
              <a:gd name="T1" fmla="*/ 447691 w 447671"/>
              <a:gd name="T2" fmla="*/ 223846 w 447671"/>
              <a:gd name="T3" fmla="*/ 0 w 447671"/>
              <a:gd name="T4" fmla="*/ 0 w 447671"/>
              <a:gd name="T5" fmla="*/ 447691 w 447671"/>
              <a:gd name="T6" fmla="*/ 17694720 60000 65536"/>
              <a:gd name="T7" fmla="*/ 0 60000 65536"/>
              <a:gd name="T8" fmla="*/ 5898240 60000 65536"/>
              <a:gd name="T9" fmla="*/ 11796480 60000 65536"/>
              <a:gd name="T10" fmla="*/ 5898240 60000 65536"/>
              <a:gd name="T11" fmla="*/ 17694720 60000 65536"/>
              <a:gd name="T12" fmla="*/ 0 w 447671"/>
              <a:gd name="T13" fmla="*/ 447671 w 447671"/>
            </a:gdLst>
            <a:ahLst/>
            <a:cxnLst>
              <a:cxn ang="T6">
                <a:pos x="T0" y="0"/>
              </a:cxn>
              <a:cxn ang="T7">
                <a:pos x="T1" y="0"/>
              </a:cxn>
              <a:cxn ang="T8">
                <a:pos x="T2" y="0"/>
              </a:cxn>
              <a:cxn ang="T9">
                <a:pos x="T3" y="0"/>
              </a:cxn>
              <a:cxn ang="T10">
                <a:pos x="T4" y="0"/>
              </a:cxn>
              <a:cxn ang="T11">
                <a:pos x="T5" y="0"/>
              </a:cxn>
            </a:cxnLst>
            <a:rect l="T12" t="0" r="T13" b="0"/>
            <a:pathLst>
              <a:path w="447671">
                <a:moveTo>
                  <a:pt x="0" y="0"/>
                </a:moveTo>
                <a:lnTo>
                  <a:pt x="447671" y="1"/>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7415" name="Group 76"/>
          <p:cNvGrpSpPr>
            <a:grpSpLocks/>
          </p:cNvGrpSpPr>
          <p:nvPr/>
        </p:nvGrpSpPr>
        <p:grpSpPr bwMode="auto">
          <a:xfrm>
            <a:off x="2903538" y="1725613"/>
            <a:ext cx="298450" cy="171450"/>
            <a:chOff x="2903540" y="1725609"/>
            <a:chExt cx="298451" cy="171450"/>
          </a:xfrm>
        </p:grpSpPr>
        <p:sp>
          <p:nvSpPr>
            <p:cNvPr id="17476" name="Line 77"/>
            <p:cNvSpPr>
              <a:spLocks/>
            </p:cNvSpPr>
            <p:nvPr/>
          </p:nvSpPr>
          <p:spPr bwMode="auto">
            <a:xfrm flipH="1">
              <a:off x="2903540" y="1725609"/>
              <a:ext cx="152403" cy="171450"/>
            </a:xfrm>
            <a:custGeom>
              <a:avLst/>
              <a:gdLst>
                <a:gd name="T0" fmla="*/ 76202 w 152403"/>
                <a:gd name="T1" fmla="*/ 0 h 171450"/>
                <a:gd name="T2" fmla="*/ 152403 w 152403"/>
                <a:gd name="T3" fmla="*/ 85725 h 171450"/>
                <a:gd name="T4" fmla="*/ 76202 w 152403"/>
                <a:gd name="T5" fmla="*/ 171450 h 171450"/>
                <a:gd name="T6" fmla="*/ 0 w 152403"/>
                <a:gd name="T7" fmla="*/ 85725 h 171450"/>
                <a:gd name="T8" fmla="*/ 0 w 152403"/>
                <a:gd name="T9" fmla="*/ 0 h 171450"/>
                <a:gd name="T10" fmla="*/ 152403 w 152403"/>
                <a:gd name="T11" fmla="*/ 171450 h 171450"/>
                <a:gd name="T12" fmla="*/ 17694720 60000 65536"/>
                <a:gd name="T13" fmla="*/ 0 60000 65536"/>
                <a:gd name="T14" fmla="*/ 5898240 60000 65536"/>
                <a:gd name="T15" fmla="*/ 11796480 60000 65536"/>
                <a:gd name="T16" fmla="*/ 5898240 60000 65536"/>
                <a:gd name="T17" fmla="*/ 17694720 60000 65536"/>
                <a:gd name="T18" fmla="*/ 0 w 152403"/>
                <a:gd name="T19" fmla="*/ 0 h 171450"/>
                <a:gd name="T20" fmla="*/ 152403 w 152403"/>
                <a:gd name="T21" fmla="*/ 171450 h 171450"/>
              </a:gdLst>
              <a:ahLst/>
              <a:cxnLst>
                <a:cxn ang="T12">
                  <a:pos x="T0" y="T1"/>
                </a:cxn>
                <a:cxn ang="T13">
                  <a:pos x="T2" y="T3"/>
                </a:cxn>
                <a:cxn ang="T14">
                  <a:pos x="T4" y="T5"/>
                </a:cxn>
                <a:cxn ang="T15">
                  <a:pos x="T6" y="T7"/>
                </a:cxn>
                <a:cxn ang="T16">
                  <a:pos x="T8" y="T9"/>
                </a:cxn>
                <a:cxn ang="T17">
                  <a:pos x="T10" y="T11"/>
                </a:cxn>
              </a:cxnLst>
              <a:rect l="T18" t="T19" r="T20" b="T21"/>
              <a:pathLst>
                <a:path w="152403" h="171450">
                  <a:moveTo>
                    <a:pt x="0" y="0"/>
                  </a:moveTo>
                  <a:lnTo>
                    <a:pt x="152403" y="17145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77" name="Line 78"/>
            <p:cNvSpPr>
              <a:spLocks/>
            </p:cNvSpPr>
            <p:nvPr/>
          </p:nvSpPr>
          <p:spPr bwMode="auto">
            <a:xfrm>
              <a:off x="3049588" y="1725609"/>
              <a:ext cx="152403" cy="171450"/>
            </a:xfrm>
            <a:custGeom>
              <a:avLst/>
              <a:gdLst>
                <a:gd name="T0" fmla="*/ 76202 w 152403"/>
                <a:gd name="T1" fmla="*/ 0 h 171450"/>
                <a:gd name="T2" fmla="*/ 152403 w 152403"/>
                <a:gd name="T3" fmla="*/ 85725 h 171450"/>
                <a:gd name="T4" fmla="*/ 76202 w 152403"/>
                <a:gd name="T5" fmla="*/ 171450 h 171450"/>
                <a:gd name="T6" fmla="*/ 0 w 152403"/>
                <a:gd name="T7" fmla="*/ 85725 h 171450"/>
                <a:gd name="T8" fmla="*/ 0 w 152403"/>
                <a:gd name="T9" fmla="*/ 0 h 171450"/>
                <a:gd name="T10" fmla="*/ 152403 w 152403"/>
                <a:gd name="T11" fmla="*/ 171450 h 171450"/>
                <a:gd name="T12" fmla="*/ 17694720 60000 65536"/>
                <a:gd name="T13" fmla="*/ 0 60000 65536"/>
                <a:gd name="T14" fmla="*/ 5898240 60000 65536"/>
                <a:gd name="T15" fmla="*/ 11796480 60000 65536"/>
                <a:gd name="T16" fmla="*/ 5898240 60000 65536"/>
                <a:gd name="T17" fmla="*/ 17694720 60000 65536"/>
                <a:gd name="T18" fmla="*/ 0 w 152403"/>
                <a:gd name="T19" fmla="*/ 0 h 171450"/>
                <a:gd name="T20" fmla="*/ 152403 w 152403"/>
                <a:gd name="T21" fmla="*/ 171450 h 171450"/>
              </a:gdLst>
              <a:ahLst/>
              <a:cxnLst>
                <a:cxn ang="T12">
                  <a:pos x="T0" y="T1"/>
                </a:cxn>
                <a:cxn ang="T13">
                  <a:pos x="T2" y="T3"/>
                </a:cxn>
                <a:cxn ang="T14">
                  <a:pos x="T4" y="T5"/>
                </a:cxn>
                <a:cxn ang="T15">
                  <a:pos x="T6" y="T7"/>
                </a:cxn>
                <a:cxn ang="T16">
                  <a:pos x="T8" y="T9"/>
                </a:cxn>
                <a:cxn ang="T17">
                  <a:pos x="T10" y="T11"/>
                </a:cxn>
              </a:cxnLst>
              <a:rect l="T18" t="T19" r="T20" b="T21"/>
              <a:pathLst>
                <a:path w="152403" h="171450">
                  <a:moveTo>
                    <a:pt x="0" y="0"/>
                  </a:moveTo>
                  <a:lnTo>
                    <a:pt x="152403" y="17145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17416" name="Group 9"/>
          <p:cNvGrpSpPr>
            <a:grpSpLocks/>
          </p:cNvGrpSpPr>
          <p:nvPr/>
        </p:nvGrpSpPr>
        <p:grpSpPr bwMode="auto">
          <a:xfrm>
            <a:off x="2455863" y="884238"/>
            <a:ext cx="1227137" cy="584200"/>
            <a:chOff x="2455858" y="884233"/>
            <a:chExt cx="1227143" cy="584201"/>
          </a:xfrm>
        </p:grpSpPr>
        <p:sp>
          <p:nvSpPr>
            <p:cNvPr id="17474" name="Rectangle 10"/>
            <p:cNvSpPr>
              <a:spLocks noChangeArrowheads="1"/>
            </p:cNvSpPr>
            <p:nvPr/>
          </p:nvSpPr>
          <p:spPr bwMode="auto">
            <a:xfrm>
              <a:off x="2455858" y="884233"/>
              <a:ext cx="1223357" cy="584201"/>
            </a:xfrm>
            <a:prstGeom prst="rect">
              <a:avLst/>
            </a:prstGeom>
            <a:solidFill>
              <a:srgbClr val="009900"/>
            </a:solidFill>
            <a:ln w="12701">
              <a:solidFill>
                <a:srgbClr val="000000"/>
              </a:solidFill>
              <a:miter lim="800000"/>
              <a:headEnd/>
              <a:tailEnd/>
            </a:ln>
          </p:spPr>
          <p:txBody>
            <a:bodyPr lIns="0" tIns="0" rIns="0" bIns="0" anchor="ctr">
              <a:spAutoFit/>
            </a:bodyPr>
            <a:lstStyle/>
            <a:p>
              <a:pPr algn="r">
                <a:spcBef>
                  <a:spcPts val="1200"/>
                </a:spcBef>
                <a:spcAft>
                  <a:spcPts val="700"/>
                </a:spcAft>
              </a:pPr>
              <a:endParaRPr lang="en-US"/>
            </a:p>
          </p:txBody>
        </p:sp>
        <p:sp>
          <p:nvSpPr>
            <p:cNvPr id="17475" name="Rectangle 11"/>
            <p:cNvSpPr>
              <a:spLocks noChangeArrowheads="1"/>
            </p:cNvSpPr>
            <p:nvPr/>
          </p:nvSpPr>
          <p:spPr bwMode="auto">
            <a:xfrm>
              <a:off x="2476021" y="996952"/>
              <a:ext cx="1206980" cy="304796"/>
            </a:xfrm>
            <a:prstGeom prst="rect">
              <a:avLst/>
            </a:prstGeom>
            <a:solidFill>
              <a:srgbClr val="00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spcBef>
                  <a:spcPts val="1200"/>
                </a:spcBef>
                <a:spcAft>
                  <a:spcPts val="700"/>
                </a:spcAft>
              </a:pPr>
              <a:r>
                <a:rPr lang="en-US">
                  <a:solidFill>
                    <a:srgbClr val="FFFFFF"/>
                  </a:solidFill>
                </a:rPr>
                <a:t>Account</a:t>
              </a:r>
            </a:p>
          </p:txBody>
        </p:sp>
      </p:grpSp>
      <p:sp>
        <p:nvSpPr>
          <p:cNvPr id="17417" name="Text Box 12"/>
          <p:cNvSpPr txBox="1">
            <a:spLocks noChangeArrowheads="1"/>
          </p:cNvSpPr>
          <p:nvPr/>
        </p:nvSpPr>
        <p:spPr bwMode="auto">
          <a:xfrm>
            <a:off x="519113" y="3208338"/>
            <a:ext cx="1136650" cy="317500"/>
          </a:xfrm>
          <a:prstGeom prst="rect">
            <a:avLst/>
          </a:prstGeom>
          <a:solidFill>
            <a:schemeClr val="tx1">
              <a:lumMod val="85000"/>
            </a:schemeClr>
          </a:solidFill>
          <a:ln w="12701">
            <a:solidFill>
              <a:srgbClr val="000000"/>
            </a:solidFill>
            <a:miter lim="800000"/>
            <a:headEnd/>
            <a:tailEnd/>
          </a:ln>
        </p:spPr>
        <p:txBody>
          <a:bodyPr lIns="0" tIns="0" rIns="0" bIns="0" anchorCtr="1">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ts val="1200"/>
              </a:spcBef>
              <a:spcAft>
                <a:spcPts val="700"/>
              </a:spcAft>
            </a:pPr>
            <a:r>
              <a:rPr lang="en-US">
                <a:solidFill>
                  <a:srgbClr val="000000"/>
                </a:solidFill>
              </a:rPr>
              <a:t>Person</a:t>
            </a:r>
          </a:p>
        </p:txBody>
      </p:sp>
      <p:sp>
        <p:nvSpPr>
          <p:cNvPr id="17418" name="Line 75"/>
          <p:cNvSpPr>
            <a:spLocks/>
          </p:cNvSpPr>
          <p:nvPr/>
        </p:nvSpPr>
        <p:spPr bwMode="auto">
          <a:xfrm rot="5400013">
            <a:off x="5376069" y="1594644"/>
            <a:ext cx="606425" cy="11113"/>
          </a:xfrm>
          <a:custGeom>
            <a:avLst/>
            <a:gdLst>
              <a:gd name="T0" fmla="*/ 303225 w 606420"/>
              <a:gd name="T1" fmla="*/ 0 h 11109"/>
              <a:gd name="T2" fmla="*/ 606445 w 606420"/>
              <a:gd name="T3" fmla="*/ 5565 h 11109"/>
              <a:gd name="T4" fmla="*/ 303225 w 606420"/>
              <a:gd name="T5" fmla="*/ 11129 h 11109"/>
              <a:gd name="T6" fmla="*/ 0 w 606420"/>
              <a:gd name="T7" fmla="*/ 5565 h 11109"/>
              <a:gd name="T8" fmla="*/ 0 w 606420"/>
              <a:gd name="T9" fmla="*/ 0 h 11109"/>
              <a:gd name="T10" fmla="*/ 606445 w 606420"/>
              <a:gd name="T11" fmla="*/ 11129 h 11109"/>
              <a:gd name="T12" fmla="*/ 17694720 60000 65536"/>
              <a:gd name="T13" fmla="*/ 0 60000 65536"/>
              <a:gd name="T14" fmla="*/ 5898240 60000 65536"/>
              <a:gd name="T15" fmla="*/ 11796480 60000 65536"/>
              <a:gd name="T16" fmla="*/ 5898240 60000 65536"/>
              <a:gd name="T17" fmla="*/ 17694720 60000 65536"/>
              <a:gd name="T18" fmla="*/ 0 w 606420"/>
              <a:gd name="T19" fmla="*/ 0 h 11109"/>
              <a:gd name="T20" fmla="*/ 606420 w 606420"/>
              <a:gd name="T21" fmla="*/ 11109 h 11109"/>
            </a:gdLst>
            <a:ahLst/>
            <a:cxnLst>
              <a:cxn ang="T12">
                <a:pos x="T0" y="T1"/>
              </a:cxn>
              <a:cxn ang="T13">
                <a:pos x="T2" y="T3"/>
              </a:cxn>
              <a:cxn ang="T14">
                <a:pos x="T4" y="T5"/>
              </a:cxn>
              <a:cxn ang="T15">
                <a:pos x="T6" y="T7"/>
              </a:cxn>
              <a:cxn ang="T16">
                <a:pos x="T8" y="T9"/>
              </a:cxn>
              <a:cxn ang="T17">
                <a:pos x="T10" y="T11"/>
              </a:cxn>
            </a:cxnLst>
            <a:rect l="T18" t="T19" r="T20" b="T21"/>
            <a:pathLst>
              <a:path w="606420" h="11109">
                <a:moveTo>
                  <a:pt x="0" y="0"/>
                </a:moveTo>
                <a:lnTo>
                  <a:pt x="606420" y="11109"/>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7419" name="Group 76"/>
          <p:cNvGrpSpPr>
            <a:grpSpLocks/>
          </p:cNvGrpSpPr>
          <p:nvPr/>
        </p:nvGrpSpPr>
        <p:grpSpPr bwMode="auto">
          <a:xfrm>
            <a:off x="5526088" y="1695450"/>
            <a:ext cx="298450" cy="192088"/>
            <a:chOff x="5526084" y="1695453"/>
            <a:chExt cx="298461" cy="192088"/>
          </a:xfrm>
        </p:grpSpPr>
        <p:sp>
          <p:nvSpPr>
            <p:cNvPr id="17472" name="Line 77"/>
            <p:cNvSpPr>
              <a:spLocks/>
            </p:cNvSpPr>
            <p:nvPr/>
          </p:nvSpPr>
          <p:spPr bwMode="auto">
            <a:xfrm flipH="1">
              <a:off x="5526084" y="1695453"/>
              <a:ext cx="152403" cy="192088"/>
            </a:xfrm>
            <a:custGeom>
              <a:avLst/>
              <a:gdLst>
                <a:gd name="T0" fmla="*/ 76202 w 152403"/>
                <a:gd name="T1" fmla="*/ 0 h 192088"/>
                <a:gd name="T2" fmla="*/ 152403 w 152403"/>
                <a:gd name="T3" fmla="*/ 96044 h 192088"/>
                <a:gd name="T4" fmla="*/ 76202 w 152403"/>
                <a:gd name="T5" fmla="*/ 192088 h 192088"/>
                <a:gd name="T6" fmla="*/ 0 w 152403"/>
                <a:gd name="T7" fmla="*/ 96044 h 192088"/>
                <a:gd name="T8" fmla="*/ 0 w 152403"/>
                <a:gd name="T9" fmla="*/ 0 h 192088"/>
                <a:gd name="T10" fmla="*/ 152403 w 152403"/>
                <a:gd name="T11" fmla="*/ 192088 h 192088"/>
                <a:gd name="T12" fmla="*/ 17694720 60000 65536"/>
                <a:gd name="T13" fmla="*/ 0 60000 65536"/>
                <a:gd name="T14" fmla="*/ 5898240 60000 65536"/>
                <a:gd name="T15" fmla="*/ 11796480 60000 65536"/>
                <a:gd name="T16" fmla="*/ 5898240 60000 65536"/>
                <a:gd name="T17" fmla="*/ 17694720 60000 65536"/>
                <a:gd name="T18" fmla="*/ 0 w 152403"/>
                <a:gd name="T19" fmla="*/ 0 h 192088"/>
                <a:gd name="T20" fmla="*/ 152403 w 152403"/>
                <a:gd name="T21" fmla="*/ 192088 h 192088"/>
              </a:gdLst>
              <a:ahLst/>
              <a:cxnLst>
                <a:cxn ang="T12">
                  <a:pos x="T0" y="T1"/>
                </a:cxn>
                <a:cxn ang="T13">
                  <a:pos x="T2" y="T3"/>
                </a:cxn>
                <a:cxn ang="T14">
                  <a:pos x="T4" y="T5"/>
                </a:cxn>
                <a:cxn ang="T15">
                  <a:pos x="T6" y="T7"/>
                </a:cxn>
                <a:cxn ang="T16">
                  <a:pos x="T8" y="T9"/>
                </a:cxn>
                <a:cxn ang="T17">
                  <a:pos x="T10" y="T11"/>
                </a:cxn>
              </a:cxnLst>
              <a:rect l="T18" t="T19" r="T20" b="T21"/>
              <a:pathLst>
                <a:path w="152403" h="192088">
                  <a:moveTo>
                    <a:pt x="0" y="0"/>
                  </a:moveTo>
                  <a:lnTo>
                    <a:pt x="152403" y="192088"/>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73" name="Line 78"/>
            <p:cNvSpPr>
              <a:spLocks/>
            </p:cNvSpPr>
            <p:nvPr/>
          </p:nvSpPr>
          <p:spPr bwMode="auto">
            <a:xfrm>
              <a:off x="5672142" y="1695453"/>
              <a:ext cx="152403" cy="192088"/>
            </a:xfrm>
            <a:custGeom>
              <a:avLst/>
              <a:gdLst>
                <a:gd name="T0" fmla="*/ 76202 w 152403"/>
                <a:gd name="T1" fmla="*/ 0 h 192088"/>
                <a:gd name="T2" fmla="*/ 152403 w 152403"/>
                <a:gd name="T3" fmla="*/ 96044 h 192088"/>
                <a:gd name="T4" fmla="*/ 76202 w 152403"/>
                <a:gd name="T5" fmla="*/ 192088 h 192088"/>
                <a:gd name="T6" fmla="*/ 0 w 152403"/>
                <a:gd name="T7" fmla="*/ 96044 h 192088"/>
                <a:gd name="T8" fmla="*/ 0 w 152403"/>
                <a:gd name="T9" fmla="*/ 0 h 192088"/>
                <a:gd name="T10" fmla="*/ 152403 w 152403"/>
                <a:gd name="T11" fmla="*/ 192088 h 192088"/>
                <a:gd name="T12" fmla="*/ 17694720 60000 65536"/>
                <a:gd name="T13" fmla="*/ 0 60000 65536"/>
                <a:gd name="T14" fmla="*/ 5898240 60000 65536"/>
                <a:gd name="T15" fmla="*/ 11796480 60000 65536"/>
                <a:gd name="T16" fmla="*/ 5898240 60000 65536"/>
                <a:gd name="T17" fmla="*/ 17694720 60000 65536"/>
                <a:gd name="T18" fmla="*/ 0 w 152403"/>
                <a:gd name="T19" fmla="*/ 0 h 192088"/>
                <a:gd name="T20" fmla="*/ 152403 w 152403"/>
                <a:gd name="T21" fmla="*/ 192088 h 192088"/>
              </a:gdLst>
              <a:ahLst/>
              <a:cxnLst>
                <a:cxn ang="T12">
                  <a:pos x="T0" y="T1"/>
                </a:cxn>
                <a:cxn ang="T13">
                  <a:pos x="T2" y="T3"/>
                </a:cxn>
                <a:cxn ang="T14">
                  <a:pos x="T4" y="T5"/>
                </a:cxn>
                <a:cxn ang="T15">
                  <a:pos x="T6" y="T7"/>
                </a:cxn>
                <a:cxn ang="T16">
                  <a:pos x="T8" y="T9"/>
                </a:cxn>
                <a:cxn ang="T17">
                  <a:pos x="T10" y="T11"/>
                </a:cxn>
              </a:cxnLst>
              <a:rect l="T18" t="T19" r="T20" b="T21"/>
              <a:pathLst>
                <a:path w="152403" h="192088">
                  <a:moveTo>
                    <a:pt x="0" y="0"/>
                  </a:moveTo>
                  <a:lnTo>
                    <a:pt x="152403" y="192088"/>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17420" name="Group 17"/>
          <p:cNvGrpSpPr>
            <a:grpSpLocks/>
          </p:cNvGrpSpPr>
          <p:nvPr/>
        </p:nvGrpSpPr>
        <p:grpSpPr bwMode="auto">
          <a:xfrm>
            <a:off x="5078413" y="884238"/>
            <a:ext cx="1227137" cy="584200"/>
            <a:chOff x="5078413" y="884233"/>
            <a:chExt cx="1227142" cy="584201"/>
          </a:xfrm>
        </p:grpSpPr>
        <p:sp>
          <p:nvSpPr>
            <p:cNvPr id="17470" name="Rectangle 18"/>
            <p:cNvSpPr>
              <a:spLocks noChangeArrowheads="1"/>
            </p:cNvSpPr>
            <p:nvPr/>
          </p:nvSpPr>
          <p:spPr bwMode="auto">
            <a:xfrm>
              <a:off x="5078413" y="884233"/>
              <a:ext cx="1223357" cy="584201"/>
            </a:xfrm>
            <a:prstGeom prst="rect">
              <a:avLst/>
            </a:prstGeom>
            <a:solidFill>
              <a:srgbClr val="009900"/>
            </a:solidFill>
            <a:ln w="12701">
              <a:solidFill>
                <a:srgbClr val="000000"/>
              </a:solidFill>
              <a:miter lim="800000"/>
              <a:headEnd/>
              <a:tailEnd/>
            </a:ln>
          </p:spPr>
          <p:txBody>
            <a:bodyPr lIns="0" tIns="0" rIns="0" bIns="0" anchor="ctr">
              <a:spAutoFit/>
            </a:bodyPr>
            <a:lstStyle/>
            <a:p>
              <a:pPr algn="r">
                <a:spcBef>
                  <a:spcPts val="1200"/>
                </a:spcBef>
                <a:spcAft>
                  <a:spcPts val="700"/>
                </a:spcAft>
              </a:pPr>
              <a:endParaRPr lang="en-US"/>
            </a:p>
          </p:txBody>
        </p:sp>
        <p:sp>
          <p:nvSpPr>
            <p:cNvPr id="17471" name="Rectangle 19"/>
            <p:cNvSpPr>
              <a:spLocks noChangeArrowheads="1"/>
            </p:cNvSpPr>
            <p:nvPr/>
          </p:nvSpPr>
          <p:spPr bwMode="auto">
            <a:xfrm>
              <a:off x="5098575" y="996952"/>
              <a:ext cx="1206980" cy="304796"/>
            </a:xfrm>
            <a:prstGeom prst="rect">
              <a:avLst/>
            </a:prstGeom>
            <a:solidFill>
              <a:srgbClr val="00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spcBef>
                  <a:spcPts val="1200"/>
                </a:spcBef>
                <a:spcAft>
                  <a:spcPts val="700"/>
                </a:spcAft>
              </a:pPr>
              <a:r>
                <a:rPr lang="en-US">
                  <a:solidFill>
                    <a:srgbClr val="FFFFFF"/>
                  </a:solidFill>
                </a:rPr>
                <a:t>Policy</a:t>
              </a:r>
            </a:p>
          </p:txBody>
        </p:sp>
      </p:grpSp>
      <p:sp>
        <p:nvSpPr>
          <p:cNvPr id="17421" name="Text Box 5"/>
          <p:cNvSpPr txBox="1">
            <a:spLocks noChangeArrowheads="1"/>
          </p:cNvSpPr>
          <p:nvPr/>
        </p:nvSpPr>
        <p:spPr bwMode="auto">
          <a:xfrm>
            <a:off x="4508500" y="3325813"/>
            <a:ext cx="2336800" cy="317500"/>
          </a:xfrm>
          <a:prstGeom prst="rect">
            <a:avLst/>
          </a:prstGeom>
          <a:solidFill>
            <a:schemeClr val="tx1">
              <a:lumMod val="85000"/>
            </a:schemeClr>
          </a:solidFill>
          <a:ln w="12701">
            <a:solidFill>
              <a:srgbClr val="000000"/>
            </a:solidFill>
            <a:miter lim="800000"/>
            <a:headEnd/>
            <a:tailEnd/>
          </a:ln>
        </p:spPr>
        <p:txBody>
          <a:bodyPr lIns="0" tIns="0" rIns="0" bIns="0" anchorCtr="1">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ts val="1200"/>
              </a:spcBef>
              <a:spcAft>
                <a:spcPts val="700"/>
              </a:spcAft>
            </a:pPr>
            <a:r>
              <a:rPr lang="en-US">
                <a:solidFill>
                  <a:srgbClr val="000000"/>
                </a:solidFill>
              </a:rPr>
              <a:t>PolicyContactRole</a:t>
            </a:r>
          </a:p>
        </p:txBody>
      </p:sp>
      <p:sp>
        <p:nvSpPr>
          <p:cNvPr id="17422" name="Rectangle 12"/>
          <p:cNvSpPr>
            <a:spLocks noChangeArrowheads="1"/>
          </p:cNvSpPr>
          <p:nvPr/>
        </p:nvSpPr>
        <p:spPr bwMode="auto">
          <a:xfrm>
            <a:off x="4470400" y="3644900"/>
            <a:ext cx="2419350" cy="739775"/>
          </a:xfrm>
          <a:prstGeom prst="rect">
            <a:avLst/>
          </a:prstGeom>
          <a:solidFill>
            <a:srgbClr val="FFFFCC"/>
          </a:solidFill>
          <a:ln w="12701">
            <a:solidFill>
              <a:srgbClr val="000000"/>
            </a:solidFill>
            <a:miter lim="800000"/>
            <a:headEnd/>
            <a:tailEnd/>
          </a:ln>
        </p:spPr>
        <p:txBody>
          <a:bodyPr wrap="none"/>
          <a:lstStyle/>
          <a:p>
            <a:r>
              <a:rPr lang="en-US" b="0">
                <a:solidFill>
                  <a:srgbClr val="000000"/>
                </a:solidFill>
              </a:rPr>
              <a:t>FirstName (synced)</a:t>
            </a:r>
          </a:p>
          <a:p>
            <a:r>
              <a:rPr lang="en-US" b="0">
                <a:solidFill>
                  <a:srgbClr val="000000"/>
                </a:solidFill>
              </a:rPr>
              <a:t>LastName (synced)</a:t>
            </a:r>
          </a:p>
        </p:txBody>
      </p:sp>
      <p:sp>
        <p:nvSpPr>
          <p:cNvPr id="17423" name="Rectangle 12"/>
          <p:cNvSpPr>
            <a:spLocks noChangeArrowheads="1"/>
          </p:cNvSpPr>
          <p:nvPr/>
        </p:nvSpPr>
        <p:spPr bwMode="auto">
          <a:xfrm>
            <a:off x="496888" y="3532188"/>
            <a:ext cx="2174875" cy="1871662"/>
          </a:xfrm>
          <a:prstGeom prst="rect">
            <a:avLst/>
          </a:prstGeom>
          <a:solidFill>
            <a:srgbClr val="FFFFCC"/>
          </a:solidFill>
          <a:ln w="12701">
            <a:solidFill>
              <a:srgbClr val="000000"/>
            </a:solidFill>
            <a:miter lim="800000"/>
            <a:headEnd/>
            <a:tailEnd/>
          </a:ln>
        </p:spPr>
        <p:txBody>
          <a:bodyPr wrap="none"/>
          <a:lstStyle/>
          <a:p>
            <a:r>
              <a:rPr lang="en-US" b="0">
                <a:solidFill>
                  <a:srgbClr val="000000"/>
                </a:solidFill>
              </a:rPr>
              <a:t>FirstName</a:t>
            </a:r>
          </a:p>
          <a:p>
            <a:r>
              <a:rPr lang="en-US" b="0">
                <a:solidFill>
                  <a:srgbClr val="000000"/>
                </a:solidFill>
              </a:rPr>
              <a:t>LastName</a:t>
            </a:r>
          </a:p>
          <a:p>
            <a:r>
              <a:rPr lang="en-US" b="0">
                <a:solidFill>
                  <a:srgbClr val="000000"/>
                </a:solidFill>
              </a:rPr>
              <a:t>LicenseState</a:t>
            </a:r>
          </a:p>
          <a:p>
            <a:r>
              <a:rPr lang="en-US" b="0">
                <a:solidFill>
                  <a:srgbClr val="000000"/>
                </a:solidFill>
              </a:rPr>
              <a:t>LicenseNum</a:t>
            </a:r>
            <a:br>
              <a:rPr lang="en-US" b="0">
                <a:solidFill>
                  <a:srgbClr val="000000"/>
                </a:solidFill>
              </a:rPr>
            </a:br>
            <a:r>
              <a:rPr lang="en-US" b="0">
                <a:solidFill>
                  <a:srgbClr val="000000"/>
                </a:solidFill>
              </a:rPr>
              <a:t>CellPhone</a:t>
            </a:r>
          </a:p>
          <a:p>
            <a:r>
              <a:rPr lang="en-US" b="0">
                <a:solidFill>
                  <a:srgbClr val="000000"/>
                </a:solidFill>
              </a:rPr>
              <a:t>LastUpdatedTime</a:t>
            </a:r>
          </a:p>
        </p:txBody>
      </p:sp>
      <p:sp>
        <p:nvSpPr>
          <p:cNvPr id="17424" name="Text Box 120"/>
          <p:cNvSpPr txBox="1">
            <a:spLocks noChangeArrowheads="1"/>
          </p:cNvSpPr>
          <p:nvPr/>
        </p:nvSpPr>
        <p:spPr bwMode="auto">
          <a:xfrm>
            <a:off x="5002213" y="2008188"/>
            <a:ext cx="1585912" cy="304800"/>
          </a:xfrm>
          <a:prstGeom prst="rect">
            <a:avLst/>
          </a:prstGeom>
          <a:solidFill>
            <a:schemeClr val="tx1">
              <a:lumMod val="85000"/>
            </a:schemeClr>
          </a:solidFill>
          <a:ln>
            <a:noFill/>
          </a:ln>
          <a:extLst/>
        </p:spPr>
        <p:txBody>
          <a:bodyPr lIns="0" tIns="0" rIns="0" bIns="0" anchorCtr="1">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ts val="1200"/>
              </a:spcBef>
              <a:spcAft>
                <a:spcPts val="700"/>
              </a:spcAft>
            </a:pPr>
            <a:r>
              <a:rPr lang="en-US">
                <a:solidFill>
                  <a:srgbClr val="000000"/>
                </a:solidFill>
              </a:rPr>
              <a:t>PolicyPeriod</a:t>
            </a:r>
          </a:p>
        </p:txBody>
      </p:sp>
      <p:sp>
        <p:nvSpPr>
          <p:cNvPr id="17425" name="Line 75"/>
          <p:cNvSpPr>
            <a:spLocks/>
          </p:cNvSpPr>
          <p:nvPr/>
        </p:nvSpPr>
        <p:spPr bwMode="auto">
          <a:xfrm rot="5400013">
            <a:off x="7487444" y="3786982"/>
            <a:ext cx="585787" cy="0"/>
          </a:xfrm>
          <a:custGeom>
            <a:avLst/>
            <a:gdLst>
              <a:gd name="T0" fmla="*/ 292906 w 585782"/>
              <a:gd name="T1" fmla="*/ 585807 w 585782"/>
              <a:gd name="T2" fmla="*/ 292906 w 585782"/>
              <a:gd name="T3" fmla="*/ 0 w 585782"/>
              <a:gd name="T4" fmla="*/ 0 w 585782"/>
              <a:gd name="T5" fmla="*/ 585807 w 585782"/>
              <a:gd name="T6" fmla="*/ 17694720 60000 65536"/>
              <a:gd name="T7" fmla="*/ 0 60000 65536"/>
              <a:gd name="T8" fmla="*/ 5898240 60000 65536"/>
              <a:gd name="T9" fmla="*/ 11796480 60000 65536"/>
              <a:gd name="T10" fmla="*/ 5898240 60000 65536"/>
              <a:gd name="T11" fmla="*/ 17694720 60000 65536"/>
              <a:gd name="T12" fmla="*/ 0 w 585782"/>
              <a:gd name="T13" fmla="*/ 585782 w 585782"/>
            </a:gdLst>
            <a:ahLst/>
            <a:cxnLst>
              <a:cxn ang="T6">
                <a:pos x="T0" y="0"/>
              </a:cxn>
              <a:cxn ang="T7">
                <a:pos x="T1" y="0"/>
              </a:cxn>
              <a:cxn ang="T8">
                <a:pos x="T2" y="0"/>
              </a:cxn>
              <a:cxn ang="T9">
                <a:pos x="T3" y="0"/>
              </a:cxn>
              <a:cxn ang="T10">
                <a:pos x="T4" y="0"/>
              </a:cxn>
              <a:cxn ang="T11">
                <a:pos x="T5" y="0"/>
              </a:cxn>
            </a:cxnLst>
            <a:rect l="T12" t="0" r="T13" b="0"/>
            <a:pathLst>
              <a:path w="585782">
                <a:moveTo>
                  <a:pt x="0" y="0"/>
                </a:moveTo>
                <a:lnTo>
                  <a:pt x="585782" y="1"/>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7426" name="Group 76"/>
          <p:cNvGrpSpPr>
            <a:grpSpLocks/>
          </p:cNvGrpSpPr>
          <p:nvPr/>
        </p:nvGrpSpPr>
        <p:grpSpPr bwMode="auto">
          <a:xfrm>
            <a:off x="7627938" y="3829050"/>
            <a:ext cx="298450" cy="247650"/>
            <a:chOff x="7627933" y="3829049"/>
            <a:chExt cx="298461" cy="247646"/>
          </a:xfrm>
        </p:grpSpPr>
        <p:sp>
          <p:nvSpPr>
            <p:cNvPr id="17468" name="Line 77"/>
            <p:cNvSpPr>
              <a:spLocks/>
            </p:cNvSpPr>
            <p:nvPr/>
          </p:nvSpPr>
          <p:spPr bwMode="auto">
            <a:xfrm flipH="1">
              <a:off x="7627933" y="3829049"/>
              <a:ext cx="152403" cy="247646"/>
            </a:xfrm>
            <a:custGeom>
              <a:avLst/>
              <a:gdLst>
                <a:gd name="T0" fmla="*/ 76202 w 152403"/>
                <a:gd name="T1" fmla="*/ 0 h 247646"/>
                <a:gd name="T2" fmla="*/ 152403 w 152403"/>
                <a:gd name="T3" fmla="*/ 123823 h 247646"/>
                <a:gd name="T4" fmla="*/ 76202 w 152403"/>
                <a:gd name="T5" fmla="*/ 247646 h 247646"/>
                <a:gd name="T6" fmla="*/ 0 w 152403"/>
                <a:gd name="T7" fmla="*/ 123823 h 247646"/>
                <a:gd name="T8" fmla="*/ 0 w 152403"/>
                <a:gd name="T9" fmla="*/ 0 h 247646"/>
                <a:gd name="T10" fmla="*/ 152403 w 152403"/>
                <a:gd name="T11" fmla="*/ 247646 h 247646"/>
                <a:gd name="T12" fmla="*/ 17694720 60000 65536"/>
                <a:gd name="T13" fmla="*/ 0 60000 65536"/>
                <a:gd name="T14" fmla="*/ 5898240 60000 65536"/>
                <a:gd name="T15" fmla="*/ 11796480 60000 65536"/>
                <a:gd name="T16" fmla="*/ 5898240 60000 65536"/>
                <a:gd name="T17" fmla="*/ 17694720 60000 65536"/>
                <a:gd name="T18" fmla="*/ 0 w 152403"/>
                <a:gd name="T19" fmla="*/ 0 h 247646"/>
                <a:gd name="T20" fmla="*/ 152403 w 152403"/>
                <a:gd name="T21" fmla="*/ 247646 h 247646"/>
              </a:gdLst>
              <a:ahLst/>
              <a:cxnLst>
                <a:cxn ang="T12">
                  <a:pos x="T0" y="T1"/>
                </a:cxn>
                <a:cxn ang="T13">
                  <a:pos x="T2" y="T3"/>
                </a:cxn>
                <a:cxn ang="T14">
                  <a:pos x="T4" y="T5"/>
                </a:cxn>
                <a:cxn ang="T15">
                  <a:pos x="T6" y="T7"/>
                </a:cxn>
                <a:cxn ang="T16">
                  <a:pos x="T8" y="T9"/>
                </a:cxn>
                <a:cxn ang="T17">
                  <a:pos x="T10" y="T11"/>
                </a:cxn>
              </a:cxnLst>
              <a:rect l="T18" t="T19" r="T20" b="T21"/>
              <a:pathLst>
                <a:path w="152403" h="247646">
                  <a:moveTo>
                    <a:pt x="0" y="0"/>
                  </a:moveTo>
                  <a:lnTo>
                    <a:pt x="152403" y="247646"/>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69" name="Line 78"/>
            <p:cNvSpPr>
              <a:spLocks/>
            </p:cNvSpPr>
            <p:nvPr/>
          </p:nvSpPr>
          <p:spPr bwMode="auto">
            <a:xfrm>
              <a:off x="7773991" y="3829049"/>
              <a:ext cx="152403" cy="247646"/>
            </a:xfrm>
            <a:custGeom>
              <a:avLst/>
              <a:gdLst>
                <a:gd name="T0" fmla="*/ 76202 w 152403"/>
                <a:gd name="T1" fmla="*/ 0 h 247646"/>
                <a:gd name="T2" fmla="*/ 152403 w 152403"/>
                <a:gd name="T3" fmla="*/ 123823 h 247646"/>
                <a:gd name="T4" fmla="*/ 76202 w 152403"/>
                <a:gd name="T5" fmla="*/ 247646 h 247646"/>
                <a:gd name="T6" fmla="*/ 0 w 152403"/>
                <a:gd name="T7" fmla="*/ 123823 h 247646"/>
                <a:gd name="T8" fmla="*/ 0 w 152403"/>
                <a:gd name="T9" fmla="*/ 0 h 247646"/>
                <a:gd name="T10" fmla="*/ 152403 w 152403"/>
                <a:gd name="T11" fmla="*/ 247646 h 247646"/>
                <a:gd name="T12" fmla="*/ 17694720 60000 65536"/>
                <a:gd name="T13" fmla="*/ 0 60000 65536"/>
                <a:gd name="T14" fmla="*/ 5898240 60000 65536"/>
                <a:gd name="T15" fmla="*/ 11796480 60000 65536"/>
                <a:gd name="T16" fmla="*/ 5898240 60000 65536"/>
                <a:gd name="T17" fmla="*/ 17694720 60000 65536"/>
                <a:gd name="T18" fmla="*/ 0 w 152403"/>
                <a:gd name="T19" fmla="*/ 0 h 247646"/>
                <a:gd name="T20" fmla="*/ 152403 w 152403"/>
                <a:gd name="T21" fmla="*/ 247646 h 247646"/>
              </a:gdLst>
              <a:ahLst/>
              <a:cxnLst>
                <a:cxn ang="T12">
                  <a:pos x="T0" y="T1"/>
                </a:cxn>
                <a:cxn ang="T13">
                  <a:pos x="T2" y="T3"/>
                </a:cxn>
                <a:cxn ang="T14">
                  <a:pos x="T4" y="T5"/>
                </a:cxn>
                <a:cxn ang="T15">
                  <a:pos x="T6" y="T7"/>
                </a:cxn>
                <a:cxn ang="T16">
                  <a:pos x="T8" y="T9"/>
                </a:cxn>
                <a:cxn ang="T17">
                  <a:pos x="T10" y="T11"/>
                </a:cxn>
              </a:cxnLst>
              <a:rect l="T18" t="T19" r="T20" b="T21"/>
              <a:pathLst>
                <a:path w="152403" h="247646">
                  <a:moveTo>
                    <a:pt x="0" y="0"/>
                  </a:moveTo>
                  <a:lnTo>
                    <a:pt x="152403" y="247646"/>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7427" name="Freeform 33"/>
          <p:cNvSpPr>
            <a:spLocks/>
          </p:cNvSpPr>
          <p:nvPr/>
        </p:nvSpPr>
        <p:spPr bwMode="auto">
          <a:xfrm>
            <a:off x="3933825" y="3013075"/>
            <a:ext cx="1084263" cy="306388"/>
          </a:xfrm>
          <a:custGeom>
            <a:avLst/>
            <a:gdLst>
              <a:gd name="T0" fmla="*/ 2147483647 w 743"/>
              <a:gd name="T1" fmla="*/ 0 h 1031"/>
              <a:gd name="T2" fmla="*/ 2147483647 w 743"/>
              <a:gd name="T3" fmla="*/ 2147483647 h 1031"/>
              <a:gd name="T4" fmla="*/ 2147483647 w 743"/>
              <a:gd name="T5" fmla="*/ 2147483647 h 1031"/>
              <a:gd name="T6" fmla="*/ 0 w 743"/>
              <a:gd name="T7" fmla="*/ 2147483647 h 1031"/>
              <a:gd name="T8" fmla="*/ 2147483647 w 743"/>
              <a:gd name="T9" fmla="*/ 2147483647 h 1031"/>
              <a:gd name="T10" fmla="*/ 2147483647 w 743"/>
              <a:gd name="T11" fmla="*/ 0 h 1031"/>
              <a:gd name="T12" fmla="*/ 0 w 743"/>
              <a:gd name="T13" fmla="*/ 0 h 1031"/>
              <a:gd name="T14" fmla="*/ 17694720 60000 65536"/>
              <a:gd name="T15" fmla="*/ 0 60000 65536"/>
              <a:gd name="T16" fmla="*/ 5898240 60000 65536"/>
              <a:gd name="T17" fmla="*/ 11796480 60000 65536"/>
              <a:gd name="T18" fmla="*/ 0 60000 65536"/>
              <a:gd name="T19" fmla="*/ 0 60000 65536"/>
              <a:gd name="T20" fmla="*/ 0 60000 65536"/>
              <a:gd name="T21" fmla="*/ 0 w 743"/>
              <a:gd name="T22" fmla="*/ 0 h 1031"/>
              <a:gd name="T23" fmla="*/ 743 w 743"/>
              <a:gd name="T24" fmla="*/ 1031 h 10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43" h="1031">
                <a:moveTo>
                  <a:pt x="743" y="1031"/>
                </a:moveTo>
                <a:lnTo>
                  <a:pt x="743" y="0"/>
                </a:lnTo>
                <a:lnTo>
                  <a:pt x="0" y="0"/>
                </a:lnTo>
              </a:path>
            </a:pathLst>
          </a:custGeom>
          <a:noFill/>
          <a:ln w="19050">
            <a:solidFill>
              <a:schemeClr val="bg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30" name="Text Box 37"/>
          <p:cNvSpPr txBox="1">
            <a:spLocks noChangeArrowheads="1"/>
          </p:cNvSpPr>
          <p:nvPr/>
        </p:nvSpPr>
        <p:spPr bwMode="auto">
          <a:xfrm>
            <a:off x="1557338" y="5576888"/>
            <a:ext cx="2609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ts val="1200"/>
              </a:spcBef>
              <a:spcAft>
                <a:spcPts val="700"/>
              </a:spcAft>
            </a:pPr>
            <a:r>
              <a:rPr lang="en-US">
                <a:solidFill>
                  <a:srgbClr val="000000"/>
                </a:solidFill>
              </a:rPr>
              <a:t>A has foreignkey to B</a:t>
            </a:r>
          </a:p>
        </p:txBody>
      </p:sp>
      <p:sp>
        <p:nvSpPr>
          <p:cNvPr id="17431" name="Text Box 38"/>
          <p:cNvSpPr txBox="1">
            <a:spLocks noChangeArrowheads="1"/>
          </p:cNvSpPr>
          <p:nvPr/>
        </p:nvSpPr>
        <p:spPr bwMode="auto">
          <a:xfrm>
            <a:off x="533400" y="5575300"/>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ts val="1200"/>
              </a:spcBef>
              <a:spcAft>
                <a:spcPts val="700"/>
              </a:spcAft>
            </a:pPr>
            <a:r>
              <a:rPr lang="en-US"/>
              <a:t>A</a:t>
            </a:r>
          </a:p>
        </p:txBody>
      </p:sp>
      <p:sp>
        <p:nvSpPr>
          <p:cNvPr id="17432" name="Text Box 39"/>
          <p:cNvSpPr txBox="1">
            <a:spLocks noChangeArrowheads="1"/>
          </p:cNvSpPr>
          <p:nvPr/>
        </p:nvSpPr>
        <p:spPr bwMode="auto">
          <a:xfrm>
            <a:off x="533400" y="5983288"/>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ts val="1200"/>
              </a:spcBef>
              <a:spcAft>
                <a:spcPts val="700"/>
              </a:spcAft>
            </a:pPr>
            <a:r>
              <a:rPr lang="en-US"/>
              <a:t>A</a:t>
            </a:r>
          </a:p>
        </p:txBody>
      </p:sp>
      <p:sp>
        <p:nvSpPr>
          <p:cNvPr id="17433" name="Text Box 40"/>
          <p:cNvSpPr txBox="1">
            <a:spLocks noChangeArrowheads="1"/>
          </p:cNvSpPr>
          <p:nvPr/>
        </p:nvSpPr>
        <p:spPr bwMode="auto">
          <a:xfrm>
            <a:off x="1217613" y="5576888"/>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ts val="1200"/>
              </a:spcBef>
              <a:spcAft>
                <a:spcPts val="700"/>
              </a:spcAft>
            </a:pPr>
            <a:r>
              <a:rPr lang="en-US"/>
              <a:t>B</a:t>
            </a:r>
          </a:p>
        </p:txBody>
      </p:sp>
      <p:sp>
        <p:nvSpPr>
          <p:cNvPr id="17434" name="Text Box 41"/>
          <p:cNvSpPr txBox="1">
            <a:spLocks noChangeArrowheads="1"/>
          </p:cNvSpPr>
          <p:nvPr/>
        </p:nvSpPr>
        <p:spPr bwMode="auto">
          <a:xfrm>
            <a:off x="1557338" y="5983288"/>
            <a:ext cx="14684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ts val="1200"/>
              </a:spcBef>
              <a:spcAft>
                <a:spcPts val="700"/>
              </a:spcAft>
            </a:pPr>
            <a:r>
              <a:rPr lang="en-US">
                <a:solidFill>
                  <a:srgbClr val="000000"/>
                </a:solidFill>
              </a:rPr>
              <a:t>A extends B</a:t>
            </a:r>
          </a:p>
        </p:txBody>
      </p:sp>
      <p:sp>
        <p:nvSpPr>
          <p:cNvPr id="17435" name="Text Box 42"/>
          <p:cNvSpPr txBox="1">
            <a:spLocks noChangeArrowheads="1"/>
          </p:cNvSpPr>
          <p:nvPr/>
        </p:nvSpPr>
        <p:spPr bwMode="auto">
          <a:xfrm>
            <a:off x="1217613" y="5984875"/>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ts val="1200"/>
              </a:spcBef>
              <a:spcAft>
                <a:spcPts val="700"/>
              </a:spcAft>
            </a:pPr>
            <a:r>
              <a:rPr lang="en-US"/>
              <a:t>B</a:t>
            </a:r>
          </a:p>
        </p:txBody>
      </p:sp>
      <p:sp>
        <p:nvSpPr>
          <p:cNvPr id="17436" name="AutoShape 43"/>
          <p:cNvSpPr>
            <a:spLocks/>
          </p:cNvSpPr>
          <p:nvPr/>
        </p:nvSpPr>
        <p:spPr bwMode="auto">
          <a:xfrm>
            <a:off x="446088" y="5529263"/>
            <a:ext cx="3773487" cy="808037"/>
          </a:xfrm>
          <a:custGeom>
            <a:avLst/>
            <a:gdLst>
              <a:gd name="T0" fmla="*/ 1886743 w 3773491"/>
              <a:gd name="T1" fmla="*/ 0 h 808036"/>
              <a:gd name="T2" fmla="*/ 3773479 w 3773491"/>
              <a:gd name="T3" fmla="*/ 404021 h 808036"/>
              <a:gd name="T4" fmla="*/ 1886743 w 3773491"/>
              <a:gd name="T5" fmla="*/ 808039 h 808036"/>
              <a:gd name="T6" fmla="*/ 0 w 3773491"/>
              <a:gd name="T7" fmla="*/ 404021 h 808036"/>
              <a:gd name="T8" fmla="*/ 17694720 60000 65536"/>
              <a:gd name="T9" fmla="*/ 0 60000 65536"/>
              <a:gd name="T10" fmla="*/ 5898240 60000 65536"/>
              <a:gd name="T11" fmla="*/ 11796480 60000 65536"/>
              <a:gd name="T12" fmla="*/ 39446 w 3773491"/>
              <a:gd name="T13" fmla="*/ 39446 h 808036"/>
              <a:gd name="T14" fmla="*/ 3734045 w 3773491"/>
              <a:gd name="T15" fmla="*/ 768590 h 808036"/>
            </a:gdLst>
            <a:ahLst/>
            <a:cxnLst>
              <a:cxn ang="T8">
                <a:pos x="T0" y="T1"/>
              </a:cxn>
              <a:cxn ang="T9">
                <a:pos x="T2" y="T3"/>
              </a:cxn>
              <a:cxn ang="T10">
                <a:pos x="T4" y="T5"/>
              </a:cxn>
              <a:cxn ang="T11">
                <a:pos x="T6" y="T7"/>
              </a:cxn>
            </a:cxnLst>
            <a:rect l="T12" t="T13" r="T14" b="T15"/>
            <a:pathLst>
              <a:path w="3773491" h="808036">
                <a:moveTo>
                  <a:pt x="134673" y="0"/>
                </a:moveTo>
                <a:lnTo>
                  <a:pt x="134672" y="0"/>
                </a:lnTo>
                <a:cubicBezTo>
                  <a:pt x="60295" y="0"/>
                  <a:pt x="0" y="60295"/>
                  <a:pt x="0" y="134672"/>
                </a:cubicBezTo>
                <a:lnTo>
                  <a:pt x="0" y="673363"/>
                </a:lnTo>
                <a:cubicBezTo>
                  <a:pt x="0" y="747740"/>
                  <a:pt x="60295" y="808035"/>
                  <a:pt x="134672" y="808036"/>
                </a:cubicBezTo>
                <a:lnTo>
                  <a:pt x="3638818" y="808036"/>
                </a:lnTo>
                <a:cubicBezTo>
                  <a:pt x="3713195" y="808035"/>
                  <a:pt x="3773491" y="747740"/>
                  <a:pt x="3773491" y="673363"/>
                </a:cubicBezTo>
                <a:lnTo>
                  <a:pt x="3773491" y="134673"/>
                </a:lnTo>
                <a:cubicBezTo>
                  <a:pt x="3773491" y="60295"/>
                  <a:pt x="3713195" y="0"/>
                  <a:pt x="3638818" y="0"/>
                </a:cubicBezTo>
                <a:close/>
              </a:path>
            </a:pathLst>
          </a:custGeom>
          <a:noFill/>
          <a:ln w="19050">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37" name="Text Box 5"/>
          <p:cNvSpPr txBox="1">
            <a:spLocks noChangeArrowheads="1"/>
          </p:cNvSpPr>
          <p:nvPr/>
        </p:nvSpPr>
        <p:spPr bwMode="auto">
          <a:xfrm>
            <a:off x="2232025" y="2782888"/>
            <a:ext cx="1689100" cy="622300"/>
          </a:xfrm>
          <a:prstGeom prst="rect">
            <a:avLst/>
          </a:prstGeom>
          <a:solidFill>
            <a:schemeClr val="tx1">
              <a:lumMod val="85000"/>
            </a:schemeClr>
          </a:solidFill>
          <a:ln w="12701">
            <a:solidFill>
              <a:srgbClr val="000000"/>
            </a:solidFill>
            <a:miter lim="800000"/>
            <a:headEnd/>
            <a:tailEnd/>
          </a:ln>
        </p:spPr>
        <p:txBody>
          <a:bodyPr lIns="0" tIns="0" rIns="0" bIns="0" anchorCtr="1">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ts val="1200"/>
              </a:spcBef>
              <a:spcAft>
                <a:spcPts val="700"/>
              </a:spcAft>
            </a:pPr>
            <a:r>
              <a:rPr lang="en-US">
                <a:solidFill>
                  <a:srgbClr val="000000"/>
                </a:solidFill>
              </a:rPr>
              <a:t>Account-ContactRole</a:t>
            </a:r>
          </a:p>
        </p:txBody>
      </p:sp>
      <p:sp>
        <p:nvSpPr>
          <p:cNvPr id="17438" name="Text Box 20"/>
          <p:cNvSpPr txBox="1">
            <a:spLocks noChangeArrowheads="1"/>
          </p:cNvSpPr>
          <p:nvPr/>
        </p:nvSpPr>
        <p:spPr bwMode="auto">
          <a:xfrm>
            <a:off x="538163" y="1924050"/>
            <a:ext cx="1090612" cy="317500"/>
          </a:xfrm>
          <a:prstGeom prst="rect">
            <a:avLst/>
          </a:prstGeom>
          <a:solidFill>
            <a:schemeClr val="tx1">
              <a:lumMod val="85000"/>
            </a:schemeClr>
          </a:solidFill>
          <a:ln w="12701">
            <a:solidFill>
              <a:srgbClr val="000000"/>
            </a:solidFill>
            <a:miter lim="800000"/>
            <a:headEnd/>
            <a:tailEnd/>
          </a:ln>
        </p:spPr>
        <p:txBody>
          <a:bodyPr lIns="0" tIns="0" rIns="0" bIns="0" anchorCtr="1">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ts val="1200"/>
              </a:spcBef>
              <a:spcAft>
                <a:spcPts val="700"/>
              </a:spcAft>
            </a:pPr>
            <a:r>
              <a:rPr lang="en-US" dirty="0">
                <a:solidFill>
                  <a:srgbClr val="000000"/>
                </a:solidFill>
              </a:rPr>
              <a:t>Contact</a:t>
            </a:r>
          </a:p>
        </p:txBody>
      </p:sp>
      <p:sp>
        <p:nvSpPr>
          <p:cNvPr id="17439" name="Line 75"/>
          <p:cNvSpPr>
            <a:spLocks/>
          </p:cNvSpPr>
          <p:nvPr/>
        </p:nvSpPr>
        <p:spPr bwMode="auto">
          <a:xfrm rot="5400013">
            <a:off x="2783681" y="2497932"/>
            <a:ext cx="544513" cy="0"/>
          </a:xfrm>
          <a:custGeom>
            <a:avLst/>
            <a:gdLst>
              <a:gd name="T0" fmla="*/ 272253 w 544516"/>
              <a:gd name="T1" fmla="*/ 544501 w 544516"/>
              <a:gd name="T2" fmla="*/ 272253 w 544516"/>
              <a:gd name="T3" fmla="*/ 0 w 544516"/>
              <a:gd name="T4" fmla="*/ 0 w 544516"/>
              <a:gd name="T5" fmla="*/ 544501 w 544516"/>
              <a:gd name="T6" fmla="*/ 17694720 60000 65536"/>
              <a:gd name="T7" fmla="*/ 0 60000 65536"/>
              <a:gd name="T8" fmla="*/ 5898240 60000 65536"/>
              <a:gd name="T9" fmla="*/ 11796480 60000 65536"/>
              <a:gd name="T10" fmla="*/ 5898240 60000 65536"/>
              <a:gd name="T11" fmla="*/ 17694720 60000 65536"/>
              <a:gd name="T12" fmla="*/ 0 w 544516"/>
              <a:gd name="T13" fmla="*/ 544516 w 544516"/>
            </a:gdLst>
            <a:ahLst/>
            <a:cxnLst>
              <a:cxn ang="T6">
                <a:pos x="T0" y="0"/>
              </a:cxn>
              <a:cxn ang="T7">
                <a:pos x="T1" y="0"/>
              </a:cxn>
              <a:cxn ang="T8">
                <a:pos x="T2" y="0"/>
              </a:cxn>
              <a:cxn ang="T9">
                <a:pos x="T3" y="0"/>
              </a:cxn>
              <a:cxn ang="T10">
                <a:pos x="T4" y="0"/>
              </a:cxn>
              <a:cxn ang="T11">
                <a:pos x="T5" y="0"/>
              </a:cxn>
            </a:cxnLst>
            <a:rect l="T12" t="0" r="T13" b="0"/>
            <a:pathLst>
              <a:path w="544516">
                <a:moveTo>
                  <a:pt x="0" y="0"/>
                </a:moveTo>
                <a:lnTo>
                  <a:pt x="544516" y="1"/>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7440" name="Group 76"/>
          <p:cNvGrpSpPr>
            <a:grpSpLocks/>
          </p:cNvGrpSpPr>
          <p:nvPr/>
        </p:nvGrpSpPr>
        <p:grpSpPr bwMode="auto">
          <a:xfrm>
            <a:off x="2892425" y="2589213"/>
            <a:ext cx="317500" cy="182562"/>
            <a:chOff x="2892420" y="2589215"/>
            <a:chExt cx="317507" cy="182559"/>
          </a:xfrm>
        </p:grpSpPr>
        <p:sp>
          <p:nvSpPr>
            <p:cNvPr id="17466" name="Line 77"/>
            <p:cNvSpPr>
              <a:spLocks/>
            </p:cNvSpPr>
            <p:nvPr/>
          </p:nvSpPr>
          <p:spPr bwMode="auto">
            <a:xfrm flipH="1">
              <a:off x="2892420" y="2589215"/>
              <a:ext cx="162132" cy="182559"/>
            </a:xfrm>
            <a:custGeom>
              <a:avLst/>
              <a:gdLst>
                <a:gd name="T0" fmla="*/ 81066 w 162132"/>
                <a:gd name="T1" fmla="*/ 0 h 182559"/>
                <a:gd name="T2" fmla="*/ 162132 w 162132"/>
                <a:gd name="T3" fmla="*/ 91280 h 182559"/>
                <a:gd name="T4" fmla="*/ 81066 w 162132"/>
                <a:gd name="T5" fmla="*/ 182559 h 182559"/>
                <a:gd name="T6" fmla="*/ 0 w 162132"/>
                <a:gd name="T7" fmla="*/ 91280 h 182559"/>
                <a:gd name="T8" fmla="*/ 0 w 162132"/>
                <a:gd name="T9" fmla="*/ 0 h 182559"/>
                <a:gd name="T10" fmla="*/ 162132 w 162132"/>
                <a:gd name="T11" fmla="*/ 182559 h 182559"/>
                <a:gd name="T12" fmla="*/ 17694720 60000 65536"/>
                <a:gd name="T13" fmla="*/ 0 60000 65536"/>
                <a:gd name="T14" fmla="*/ 5898240 60000 65536"/>
                <a:gd name="T15" fmla="*/ 11796480 60000 65536"/>
                <a:gd name="T16" fmla="*/ 5898240 60000 65536"/>
                <a:gd name="T17" fmla="*/ 17694720 60000 65536"/>
                <a:gd name="T18" fmla="*/ 0 w 162132"/>
                <a:gd name="T19" fmla="*/ 0 h 182559"/>
                <a:gd name="T20" fmla="*/ 162132 w 162132"/>
                <a:gd name="T21" fmla="*/ 182559 h 182559"/>
              </a:gdLst>
              <a:ahLst/>
              <a:cxnLst>
                <a:cxn ang="T12">
                  <a:pos x="T0" y="T1"/>
                </a:cxn>
                <a:cxn ang="T13">
                  <a:pos x="T2" y="T3"/>
                </a:cxn>
                <a:cxn ang="T14">
                  <a:pos x="T4" y="T5"/>
                </a:cxn>
                <a:cxn ang="T15">
                  <a:pos x="T6" y="T7"/>
                </a:cxn>
                <a:cxn ang="T16">
                  <a:pos x="T8" y="T9"/>
                </a:cxn>
                <a:cxn ang="T17">
                  <a:pos x="T10" y="T11"/>
                </a:cxn>
              </a:cxnLst>
              <a:rect l="T18" t="T19" r="T20" b="T21"/>
              <a:pathLst>
                <a:path w="162132" h="182559">
                  <a:moveTo>
                    <a:pt x="0" y="0"/>
                  </a:moveTo>
                  <a:lnTo>
                    <a:pt x="162132" y="182559"/>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67" name="Line 78"/>
            <p:cNvSpPr>
              <a:spLocks/>
            </p:cNvSpPr>
            <p:nvPr/>
          </p:nvSpPr>
          <p:spPr bwMode="auto">
            <a:xfrm>
              <a:off x="3047795" y="2589215"/>
              <a:ext cx="162132" cy="182559"/>
            </a:xfrm>
            <a:custGeom>
              <a:avLst/>
              <a:gdLst>
                <a:gd name="T0" fmla="*/ 81066 w 162132"/>
                <a:gd name="T1" fmla="*/ 0 h 182559"/>
                <a:gd name="T2" fmla="*/ 162132 w 162132"/>
                <a:gd name="T3" fmla="*/ 91280 h 182559"/>
                <a:gd name="T4" fmla="*/ 81066 w 162132"/>
                <a:gd name="T5" fmla="*/ 182559 h 182559"/>
                <a:gd name="T6" fmla="*/ 0 w 162132"/>
                <a:gd name="T7" fmla="*/ 91280 h 182559"/>
                <a:gd name="T8" fmla="*/ 0 w 162132"/>
                <a:gd name="T9" fmla="*/ 0 h 182559"/>
                <a:gd name="T10" fmla="*/ 162132 w 162132"/>
                <a:gd name="T11" fmla="*/ 182559 h 182559"/>
                <a:gd name="T12" fmla="*/ 17694720 60000 65536"/>
                <a:gd name="T13" fmla="*/ 0 60000 65536"/>
                <a:gd name="T14" fmla="*/ 5898240 60000 65536"/>
                <a:gd name="T15" fmla="*/ 11796480 60000 65536"/>
                <a:gd name="T16" fmla="*/ 5898240 60000 65536"/>
                <a:gd name="T17" fmla="*/ 17694720 60000 65536"/>
                <a:gd name="T18" fmla="*/ 0 w 162132"/>
                <a:gd name="T19" fmla="*/ 0 h 182559"/>
                <a:gd name="T20" fmla="*/ 162132 w 162132"/>
                <a:gd name="T21" fmla="*/ 182559 h 182559"/>
              </a:gdLst>
              <a:ahLst/>
              <a:cxnLst>
                <a:cxn ang="T12">
                  <a:pos x="T0" y="T1"/>
                </a:cxn>
                <a:cxn ang="T13">
                  <a:pos x="T2" y="T3"/>
                </a:cxn>
                <a:cxn ang="T14">
                  <a:pos x="T4" y="T5"/>
                </a:cxn>
                <a:cxn ang="T15">
                  <a:pos x="T6" y="T7"/>
                </a:cxn>
                <a:cxn ang="T16">
                  <a:pos x="T8" y="T9"/>
                </a:cxn>
                <a:cxn ang="T17">
                  <a:pos x="T10" y="T11"/>
                </a:cxn>
              </a:cxnLst>
              <a:rect l="T18" t="T19" r="T20" b="T21"/>
              <a:pathLst>
                <a:path w="162132" h="182559">
                  <a:moveTo>
                    <a:pt x="0" y="0"/>
                  </a:moveTo>
                  <a:lnTo>
                    <a:pt x="162132" y="182559"/>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7441" name="Text Box 50"/>
          <p:cNvSpPr txBox="1">
            <a:spLocks noChangeArrowheads="1"/>
          </p:cNvSpPr>
          <p:nvPr/>
        </p:nvSpPr>
        <p:spPr bwMode="auto">
          <a:xfrm>
            <a:off x="7073900" y="4084638"/>
            <a:ext cx="1508125" cy="317500"/>
          </a:xfrm>
          <a:prstGeom prst="rect">
            <a:avLst/>
          </a:prstGeom>
          <a:solidFill>
            <a:schemeClr val="tx1">
              <a:lumMod val="85000"/>
            </a:schemeClr>
          </a:solidFill>
          <a:ln w="12701">
            <a:solidFill>
              <a:srgbClr val="000000"/>
            </a:solidFill>
            <a:miter lim="800000"/>
            <a:headEnd/>
            <a:tailEnd/>
          </a:ln>
        </p:spPr>
        <p:txBody>
          <a:bodyPr lIns="0" tIns="0" rIns="0" bIns="0" anchorCtr="1">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ts val="1200"/>
              </a:spcBef>
              <a:spcAft>
                <a:spcPts val="700"/>
              </a:spcAft>
            </a:pPr>
            <a:r>
              <a:rPr lang="en-US">
                <a:solidFill>
                  <a:srgbClr val="000000"/>
                </a:solidFill>
              </a:rPr>
              <a:t>PolicyDriver</a:t>
            </a:r>
          </a:p>
        </p:txBody>
      </p:sp>
      <p:sp>
        <p:nvSpPr>
          <p:cNvPr id="17442" name="Rectangle 51"/>
          <p:cNvSpPr>
            <a:spLocks noChangeArrowheads="1"/>
          </p:cNvSpPr>
          <p:nvPr/>
        </p:nvSpPr>
        <p:spPr bwMode="auto">
          <a:xfrm>
            <a:off x="7159625" y="3095625"/>
            <a:ext cx="1235075" cy="401638"/>
          </a:xfrm>
          <a:prstGeom prst="rect">
            <a:avLst/>
          </a:prstGeom>
          <a:solidFill>
            <a:schemeClr val="tx1">
              <a:lumMod val="85000"/>
            </a:schemeClr>
          </a:solidFill>
          <a:ln w="12701">
            <a:solidFill>
              <a:srgbClr val="000000"/>
            </a:solidFill>
            <a:miter lim="800000"/>
            <a:headEnd/>
            <a:tailEnd/>
          </a:ln>
        </p:spPr>
        <p:txBody>
          <a:bodyPr lIns="0" tIns="0" rIns="0" bIns="0" anchor="ctr">
            <a:spAutoFit/>
          </a:bodyPr>
          <a:lstStyle/>
          <a:p>
            <a:pPr algn="r">
              <a:spcBef>
                <a:spcPts val="1200"/>
              </a:spcBef>
              <a:spcAft>
                <a:spcPts val="700"/>
              </a:spcAft>
            </a:pPr>
            <a:endParaRPr lang="en-US"/>
          </a:p>
        </p:txBody>
      </p:sp>
      <p:sp>
        <p:nvSpPr>
          <p:cNvPr id="17443" name="Rectangle 52"/>
          <p:cNvSpPr>
            <a:spLocks noChangeArrowheads="1"/>
          </p:cNvSpPr>
          <p:nvPr/>
        </p:nvSpPr>
        <p:spPr bwMode="auto">
          <a:xfrm>
            <a:off x="7183438" y="3152775"/>
            <a:ext cx="1133475" cy="307975"/>
          </a:xfrm>
          <a:prstGeom prst="rect">
            <a:avLst/>
          </a:prstGeom>
          <a:solidFill>
            <a:schemeClr val="tx1">
              <a:lumMod val="85000"/>
            </a:schemeClr>
          </a:solidFill>
          <a:ln>
            <a:noFill/>
          </a:ln>
          <a:extLst/>
        </p:spPr>
        <p:txBody>
          <a:bodyPr lIns="0" tIns="0" rIns="0" bIns="0" anchor="ctr" anchorCtr="1">
            <a:spAutoFit/>
          </a:bodyPr>
          <a:lstStyle/>
          <a:p>
            <a:pPr algn="ctr">
              <a:spcBef>
                <a:spcPts val="1200"/>
              </a:spcBef>
              <a:spcAft>
                <a:spcPts val="700"/>
              </a:spcAft>
            </a:pPr>
            <a:r>
              <a:rPr lang="en-US">
                <a:solidFill>
                  <a:srgbClr val="000000"/>
                </a:solidFill>
              </a:rPr>
              <a:t>PALine</a:t>
            </a:r>
          </a:p>
        </p:txBody>
      </p:sp>
      <p:sp>
        <p:nvSpPr>
          <p:cNvPr id="17444" name="Rectangle 12"/>
          <p:cNvSpPr>
            <a:spLocks noChangeArrowheads="1"/>
          </p:cNvSpPr>
          <p:nvPr/>
        </p:nvSpPr>
        <p:spPr bwMode="auto">
          <a:xfrm>
            <a:off x="6024563" y="4435475"/>
            <a:ext cx="2686050" cy="739775"/>
          </a:xfrm>
          <a:prstGeom prst="rect">
            <a:avLst/>
          </a:prstGeom>
          <a:solidFill>
            <a:srgbClr val="FFFFCC"/>
          </a:solidFill>
          <a:ln w="12701">
            <a:solidFill>
              <a:srgbClr val="000000"/>
            </a:solidFill>
            <a:miter lim="800000"/>
            <a:headEnd/>
            <a:tailEnd/>
          </a:ln>
        </p:spPr>
        <p:txBody>
          <a:bodyPr wrap="none"/>
          <a:lstStyle/>
          <a:p>
            <a:r>
              <a:rPr lang="en-US" b="0">
                <a:solidFill>
                  <a:srgbClr val="000000"/>
                </a:solidFill>
              </a:rPr>
              <a:t>LicenseState (synced)</a:t>
            </a:r>
          </a:p>
          <a:p>
            <a:r>
              <a:rPr lang="en-US" b="0">
                <a:solidFill>
                  <a:srgbClr val="000000"/>
                </a:solidFill>
              </a:rPr>
              <a:t>LicenseNum  (synced)</a:t>
            </a:r>
          </a:p>
        </p:txBody>
      </p:sp>
      <p:grpSp>
        <p:nvGrpSpPr>
          <p:cNvPr id="17446" name="Group 76"/>
          <p:cNvGrpSpPr>
            <a:grpSpLocks/>
          </p:cNvGrpSpPr>
          <p:nvPr/>
        </p:nvGrpSpPr>
        <p:grpSpPr bwMode="auto">
          <a:xfrm>
            <a:off x="5505450" y="3127375"/>
            <a:ext cx="298450" cy="192088"/>
            <a:chOff x="5505446" y="3127376"/>
            <a:chExt cx="298461" cy="192088"/>
          </a:xfrm>
        </p:grpSpPr>
        <p:sp>
          <p:nvSpPr>
            <p:cNvPr id="17464" name="Line 77"/>
            <p:cNvSpPr>
              <a:spLocks/>
            </p:cNvSpPr>
            <p:nvPr/>
          </p:nvSpPr>
          <p:spPr bwMode="auto">
            <a:xfrm flipH="1">
              <a:off x="5505446" y="3127376"/>
              <a:ext cx="152403" cy="192088"/>
            </a:xfrm>
            <a:custGeom>
              <a:avLst/>
              <a:gdLst>
                <a:gd name="T0" fmla="*/ 76202 w 152403"/>
                <a:gd name="T1" fmla="*/ 0 h 192088"/>
                <a:gd name="T2" fmla="*/ 152403 w 152403"/>
                <a:gd name="T3" fmla="*/ 96044 h 192088"/>
                <a:gd name="T4" fmla="*/ 76202 w 152403"/>
                <a:gd name="T5" fmla="*/ 192088 h 192088"/>
                <a:gd name="T6" fmla="*/ 0 w 152403"/>
                <a:gd name="T7" fmla="*/ 96044 h 192088"/>
                <a:gd name="T8" fmla="*/ 0 w 152403"/>
                <a:gd name="T9" fmla="*/ 0 h 192088"/>
                <a:gd name="T10" fmla="*/ 152403 w 152403"/>
                <a:gd name="T11" fmla="*/ 192088 h 192088"/>
                <a:gd name="T12" fmla="*/ 17694720 60000 65536"/>
                <a:gd name="T13" fmla="*/ 0 60000 65536"/>
                <a:gd name="T14" fmla="*/ 5898240 60000 65536"/>
                <a:gd name="T15" fmla="*/ 11796480 60000 65536"/>
                <a:gd name="T16" fmla="*/ 5898240 60000 65536"/>
                <a:gd name="T17" fmla="*/ 17694720 60000 65536"/>
                <a:gd name="T18" fmla="*/ 0 w 152403"/>
                <a:gd name="T19" fmla="*/ 0 h 192088"/>
                <a:gd name="T20" fmla="*/ 152403 w 152403"/>
                <a:gd name="T21" fmla="*/ 192088 h 192088"/>
              </a:gdLst>
              <a:ahLst/>
              <a:cxnLst>
                <a:cxn ang="T12">
                  <a:pos x="T0" y="T1"/>
                </a:cxn>
                <a:cxn ang="T13">
                  <a:pos x="T2" y="T3"/>
                </a:cxn>
                <a:cxn ang="T14">
                  <a:pos x="T4" y="T5"/>
                </a:cxn>
                <a:cxn ang="T15">
                  <a:pos x="T6" y="T7"/>
                </a:cxn>
                <a:cxn ang="T16">
                  <a:pos x="T8" y="T9"/>
                </a:cxn>
                <a:cxn ang="T17">
                  <a:pos x="T10" y="T11"/>
                </a:cxn>
              </a:cxnLst>
              <a:rect l="T18" t="T19" r="T20" b="T21"/>
              <a:pathLst>
                <a:path w="152403" h="192088">
                  <a:moveTo>
                    <a:pt x="0" y="0"/>
                  </a:moveTo>
                  <a:lnTo>
                    <a:pt x="152403" y="192088"/>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65" name="Line 78"/>
            <p:cNvSpPr>
              <a:spLocks/>
            </p:cNvSpPr>
            <p:nvPr/>
          </p:nvSpPr>
          <p:spPr bwMode="auto">
            <a:xfrm>
              <a:off x="5651504" y="3127376"/>
              <a:ext cx="152403" cy="192088"/>
            </a:xfrm>
            <a:custGeom>
              <a:avLst/>
              <a:gdLst>
                <a:gd name="T0" fmla="*/ 76202 w 152403"/>
                <a:gd name="T1" fmla="*/ 0 h 192088"/>
                <a:gd name="T2" fmla="*/ 152403 w 152403"/>
                <a:gd name="T3" fmla="*/ 96044 h 192088"/>
                <a:gd name="T4" fmla="*/ 76202 w 152403"/>
                <a:gd name="T5" fmla="*/ 192088 h 192088"/>
                <a:gd name="T6" fmla="*/ 0 w 152403"/>
                <a:gd name="T7" fmla="*/ 96044 h 192088"/>
                <a:gd name="T8" fmla="*/ 0 w 152403"/>
                <a:gd name="T9" fmla="*/ 0 h 192088"/>
                <a:gd name="T10" fmla="*/ 152403 w 152403"/>
                <a:gd name="T11" fmla="*/ 192088 h 192088"/>
                <a:gd name="T12" fmla="*/ 17694720 60000 65536"/>
                <a:gd name="T13" fmla="*/ 0 60000 65536"/>
                <a:gd name="T14" fmla="*/ 5898240 60000 65536"/>
                <a:gd name="T15" fmla="*/ 11796480 60000 65536"/>
                <a:gd name="T16" fmla="*/ 5898240 60000 65536"/>
                <a:gd name="T17" fmla="*/ 17694720 60000 65536"/>
                <a:gd name="T18" fmla="*/ 0 w 152403"/>
                <a:gd name="T19" fmla="*/ 0 h 192088"/>
                <a:gd name="T20" fmla="*/ 152403 w 152403"/>
                <a:gd name="T21" fmla="*/ 192088 h 192088"/>
              </a:gdLst>
              <a:ahLst/>
              <a:cxnLst>
                <a:cxn ang="T12">
                  <a:pos x="T0" y="T1"/>
                </a:cxn>
                <a:cxn ang="T13">
                  <a:pos x="T2" y="T3"/>
                </a:cxn>
                <a:cxn ang="T14">
                  <a:pos x="T4" y="T5"/>
                </a:cxn>
                <a:cxn ang="T15">
                  <a:pos x="T6" y="T7"/>
                </a:cxn>
                <a:cxn ang="T16">
                  <a:pos x="T8" y="T9"/>
                </a:cxn>
                <a:cxn ang="T17">
                  <a:pos x="T10" y="T11"/>
                </a:cxn>
              </a:cxnLst>
              <a:rect l="T18" t="T19" r="T20" b="T21"/>
              <a:pathLst>
                <a:path w="152403" h="192088">
                  <a:moveTo>
                    <a:pt x="0" y="0"/>
                  </a:moveTo>
                  <a:lnTo>
                    <a:pt x="152403" y="192088"/>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7447" name="Line 58"/>
          <p:cNvSpPr>
            <a:spLocks/>
          </p:cNvSpPr>
          <p:nvPr/>
        </p:nvSpPr>
        <p:spPr bwMode="auto">
          <a:xfrm>
            <a:off x="1041400" y="2243138"/>
            <a:ext cx="0" cy="957262"/>
          </a:xfrm>
          <a:custGeom>
            <a:avLst/>
            <a:gdLst>
              <a:gd name="T0" fmla="*/ 0 h 957257"/>
              <a:gd name="T1" fmla="*/ 478644 h 957257"/>
              <a:gd name="T2" fmla="*/ 957282 h 957257"/>
              <a:gd name="T3" fmla="*/ 478644 h 957257"/>
              <a:gd name="T4" fmla="*/ 0 h 957257"/>
              <a:gd name="T5" fmla="*/ 957282 h 957257"/>
              <a:gd name="T6" fmla="*/ 17694720 60000 65536"/>
              <a:gd name="T7" fmla="*/ 0 60000 65536"/>
              <a:gd name="T8" fmla="*/ 5898240 60000 65536"/>
              <a:gd name="T9" fmla="*/ 11796480 60000 65536"/>
              <a:gd name="T10" fmla="*/ 5898240 60000 65536"/>
              <a:gd name="T11" fmla="*/ 17694720 60000 65536"/>
              <a:gd name="T12" fmla="*/ 0 h 957257"/>
              <a:gd name="T13" fmla="*/ 957257 h 957257"/>
            </a:gdLst>
            <a:ahLst/>
            <a:cxnLst>
              <a:cxn ang="T6">
                <a:pos x="0" y="T0"/>
              </a:cxn>
              <a:cxn ang="T7">
                <a:pos x="0" y="T1"/>
              </a:cxn>
              <a:cxn ang="T8">
                <a:pos x="0" y="T2"/>
              </a:cxn>
              <a:cxn ang="T9">
                <a:pos x="0" y="T3"/>
              </a:cxn>
              <a:cxn ang="T10">
                <a:pos x="0" y="T4"/>
              </a:cxn>
              <a:cxn ang="T11">
                <a:pos x="0" y="T5"/>
              </a:cxn>
            </a:cxnLst>
            <a:rect l="0" t="T12" r="0" b="T13"/>
            <a:pathLst>
              <a:path h="957257">
                <a:moveTo>
                  <a:pt x="0" y="0"/>
                </a:moveTo>
                <a:lnTo>
                  <a:pt x="1" y="957257"/>
                </a:lnTo>
              </a:path>
            </a:pathLst>
          </a:custGeom>
          <a:noFill/>
          <a:ln w="19050">
            <a:solidFill>
              <a:srgbClr val="000000"/>
            </a:solidFill>
            <a:round/>
            <a:headEnd type="arrow" w="med" len="me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48" name="Line 59"/>
          <p:cNvSpPr>
            <a:spLocks/>
          </p:cNvSpPr>
          <p:nvPr/>
        </p:nvSpPr>
        <p:spPr bwMode="auto">
          <a:xfrm flipH="1">
            <a:off x="1636713" y="2073275"/>
            <a:ext cx="384175" cy="0"/>
          </a:xfrm>
          <a:custGeom>
            <a:avLst/>
            <a:gdLst>
              <a:gd name="T0" fmla="*/ 192088 w 384176"/>
              <a:gd name="T1" fmla="*/ 384171 w 384176"/>
              <a:gd name="T2" fmla="*/ 192088 w 384176"/>
              <a:gd name="T3" fmla="*/ 0 w 384176"/>
              <a:gd name="T4" fmla="*/ 0 w 384176"/>
              <a:gd name="T5" fmla="*/ 384171 w 384176"/>
              <a:gd name="T6" fmla="*/ 17694720 60000 65536"/>
              <a:gd name="T7" fmla="*/ 0 60000 65536"/>
              <a:gd name="T8" fmla="*/ 5898240 60000 65536"/>
              <a:gd name="T9" fmla="*/ 11796480 60000 65536"/>
              <a:gd name="T10" fmla="*/ 5898240 60000 65536"/>
              <a:gd name="T11" fmla="*/ 17694720 60000 65536"/>
              <a:gd name="T12" fmla="*/ 0 w 384176"/>
              <a:gd name="T13" fmla="*/ 384176 w 384176"/>
            </a:gdLst>
            <a:ahLst/>
            <a:cxnLst>
              <a:cxn ang="T6">
                <a:pos x="T0" y="0"/>
              </a:cxn>
              <a:cxn ang="T7">
                <a:pos x="T1" y="0"/>
              </a:cxn>
              <a:cxn ang="T8">
                <a:pos x="T2" y="0"/>
              </a:cxn>
              <a:cxn ang="T9">
                <a:pos x="T3" y="0"/>
              </a:cxn>
              <a:cxn ang="T10">
                <a:pos x="T4" y="0"/>
              </a:cxn>
              <a:cxn ang="T11">
                <a:pos x="T5" y="0"/>
              </a:cxn>
            </a:cxnLst>
            <a:rect l="T12" t="0" r="T13" b="0"/>
            <a:pathLst>
              <a:path w="384176">
                <a:moveTo>
                  <a:pt x="0" y="0"/>
                </a:moveTo>
                <a:lnTo>
                  <a:pt x="384176" y="1"/>
                </a:lnTo>
              </a:path>
            </a:pathLst>
          </a:custGeom>
          <a:noFill/>
          <a:ln w="19050">
            <a:solidFill>
              <a:schemeClr val="bg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49" name="Line 75"/>
          <p:cNvSpPr>
            <a:spLocks/>
          </p:cNvSpPr>
          <p:nvPr/>
        </p:nvSpPr>
        <p:spPr bwMode="auto">
          <a:xfrm rot="16199987" flipH="1">
            <a:off x="5190331" y="2853532"/>
            <a:ext cx="936625" cy="7938"/>
          </a:xfrm>
          <a:custGeom>
            <a:avLst/>
            <a:gdLst>
              <a:gd name="T0" fmla="*/ 468305 w 936629"/>
              <a:gd name="T1" fmla="*/ 0 h 7936"/>
              <a:gd name="T2" fmla="*/ 936609 w 936629"/>
              <a:gd name="T3" fmla="*/ 3973 h 7936"/>
              <a:gd name="T4" fmla="*/ 468305 w 936629"/>
              <a:gd name="T5" fmla="*/ 7946 h 7936"/>
              <a:gd name="T6" fmla="*/ 0 w 936629"/>
              <a:gd name="T7" fmla="*/ 3973 h 7936"/>
              <a:gd name="T8" fmla="*/ 0 w 936629"/>
              <a:gd name="T9" fmla="*/ 0 h 7936"/>
              <a:gd name="T10" fmla="*/ 936609 w 936629"/>
              <a:gd name="T11" fmla="*/ 7946 h 7936"/>
              <a:gd name="T12" fmla="*/ 17694720 60000 65536"/>
              <a:gd name="T13" fmla="*/ 0 60000 65536"/>
              <a:gd name="T14" fmla="*/ 5898240 60000 65536"/>
              <a:gd name="T15" fmla="*/ 11796480 60000 65536"/>
              <a:gd name="T16" fmla="*/ 5898240 60000 65536"/>
              <a:gd name="T17" fmla="*/ 17694720 60000 65536"/>
              <a:gd name="T18" fmla="*/ 0 w 936629"/>
              <a:gd name="T19" fmla="*/ 0 h 7936"/>
              <a:gd name="T20" fmla="*/ 936629 w 936629"/>
              <a:gd name="T21" fmla="*/ 7936 h 7936"/>
            </a:gdLst>
            <a:ahLst/>
            <a:cxnLst>
              <a:cxn ang="T12">
                <a:pos x="T0" y="T1"/>
              </a:cxn>
              <a:cxn ang="T13">
                <a:pos x="T2" y="T3"/>
              </a:cxn>
              <a:cxn ang="T14">
                <a:pos x="T4" y="T5"/>
              </a:cxn>
              <a:cxn ang="T15">
                <a:pos x="T6" y="T7"/>
              </a:cxn>
              <a:cxn ang="T16">
                <a:pos x="T8" y="T9"/>
              </a:cxn>
              <a:cxn ang="T17">
                <a:pos x="T10" y="T11"/>
              </a:cxn>
            </a:cxnLst>
            <a:rect l="T18" t="T19" r="T20" b="T21"/>
            <a:pathLst>
              <a:path w="936629" h="7936">
                <a:moveTo>
                  <a:pt x="0" y="0"/>
                </a:moveTo>
                <a:lnTo>
                  <a:pt x="936629" y="7936"/>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51" name="Line 75"/>
          <p:cNvSpPr>
            <a:spLocks/>
          </p:cNvSpPr>
          <p:nvPr/>
        </p:nvSpPr>
        <p:spPr bwMode="auto">
          <a:xfrm rot="16199987" flipH="1">
            <a:off x="7469981" y="2312194"/>
            <a:ext cx="595313" cy="28575"/>
          </a:xfrm>
          <a:custGeom>
            <a:avLst/>
            <a:gdLst>
              <a:gd name="T0" fmla="*/ 297665 w 595310"/>
              <a:gd name="T1" fmla="*/ 0 h 28575"/>
              <a:gd name="T2" fmla="*/ 595325 w 595310"/>
              <a:gd name="T3" fmla="*/ 14288 h 28575"/>
              <a:gd name="T4" fmla="*/ 297665 w 595310"/>
              <a:gd name="T5" fmla="*/ 28575 h 28575"/>
              <a:gd name="T6" fmla="*/ 0 w 595310"/>
              <a:gd name="T7" fmla="*/ 14288 h 28575"/>
              <a:gd name="T8" fmla="*/ 0 w 595310"/>
              <a:gd name="T9" fmla="*/ 0 h 28575"/>
              <a:gd name="T10" fmla="*/ 595325 w 595310"/>
              <a:gd name="T11" fmla="*/ 28575 h 28575"/>
              <a:gd name="T12" fmla="*/ 17694720 60000 65536"/>
              <a:gd name="T13" fmla="*/ 0 60000 65536"/>
              <a:gd name="T14" fmla="*/ 5898240 60000 65536"/>
              <a:gd name="T15" fmla="*/ 11796480 60000 65536"/>
              <a:gd name="T16" fmla="*/ 5898240 60000 65536"/>
              <a:gd name="T17" fmla="*/ 17694720 60000 65536"/>
              <a:gd name="T18" fmla="*/ 0 w 595310"/>
              <a:gd name="T19" fmla="*/ 0 h 28575"/>
              <a:gd name="T20" fmla="*/ 595310 w 595310"/>
              <a:gd name="T21" fmla="*/ 28575 h 28575"/>
            </a:gdLst>
            <a:ahLst/>
            <a:cxnLst>
              <a:cxn ang="T12">
                <a:pos x="T0" y="T1"/>
              </a:cxn>
              <a:cxn ang="T13">
                <a:pos x="T2" y="T3"/>
              </a:cxn>
              <a:cxn ang="T14">
                <a:pos x="T4" y="T5"/>
              </a:cxn>
              <a:cxn ang="T15">
                <a:pos x="T6" y="T7"/>
              </a:cxn>
              <a:cxn ang="T16">
                <a:pos x="T8" y="T9"/>
              </a:cxn>
              <a:cxn ang="T17">
                <a:pos x="T10" y="T11"/>
              </a:cxn>
            </a:cxnLst>
            <a:rect l="T18" t="T19" r="T20" b="T21"/>
            <a:pathLst>
              <a:path w="595310" h="28575">
                <a:moveTo>
                  <a:pt x="0" y="0"/>
                </a:moveTo>
                <a:lnTo>
                  <a:pt x="595310" y="28575"/>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52" name="Line 77"/>
          <p:cNvSpPr>
            <a:spLocks/>
          </p:cNvSpPr>
          <p:nvPr/>
        </p:nvSpPr>
        <p:spPr bwMode="auto">
          <a:xfrm flipH="1">
            <a:off x="7599363" y="2162175"/>
            <a:ext cx="152400" cy="192088"/>
          </a:xfrm>
          <a:custGeom>
            <a:avLst/>
            <a:gdLst>
              <a:gd name="T0" fmla="*/ 76196 w 152403"/>
              <a:gd name="T1" fmla="*/ 0 h 192088"/>
              <a:gd name="T2" fmla="*/ 152388 w 152403"/>
              <a:gd name="T3" fmla="*/ 96044 h 192088"/>
              <a:gd name="T4" fmla="*/ 76196 w 152403"/>
              <a:gd name="T5" fmla="*/ 192088 h 192088"/>
              <a:gd name="T6" fmla="*/ 0 w 152403"/>
              <a:gd name="T7" fmla="*/ 96044 h 192088"/>
              <a:gd name="T8" fmla="*/ 0 w 152403"/>
              <a:gd name="T9" fmla="*/ 0 h 192088"/>
              <a:gd name="T10" fmla="*/ 152388 w 152403"/>
              <a:gd name="T11" fmla="*/ 192088 h 192088"/>
              <a:gd name="T12" fmla="*/ 17694720 60000 65536"/>
              <a:gd name="T13" fmla="*/ 0 60000 65536"/>
              <a:gd name="T14" fmla="*/ 5898240 60000 65536"/>
              <a:gd name="T15" fmla="*/ 11796480 60000 65536"/>
              <a:gd name="T16" fmla="*/ 5898240 60000 65536"/>
              <a:gd name="T17" fmla="*/ 17694720 60000 65536"/>
              <a:gd name="T18" fmla="*/ 0 w 152403"/>
              <a:gd name="T19" fmla="*/ 0 h 192088"/>
              <a:gd name="T20" fmla="*/ 152403 w 152403"/>
              <a:gd name="T21" fmla="*/ 192088 h 192088"/>
            </a:gdLst>
            <a:ahLst/>
            <a:cxnLst>
              <a:cxn ang="T12">
                <a:pos x="T0" y="T1"/>
              </a:cxn>
              <a:cxn ang="T13">
                <a:pos x="T2" y="T3"/>
              </a:cxn>
              <a:cxn ang="T14">
                <a:pos x="T4" y="T5"/>
              </a:cxn>
              <a:cxn ang="T15">
                <a:pos x="T6" y="T7"/>
              </a:cxn>
              <a:cxn ang="T16">
                <a:pos x="T8" y="T9"/>
              </a:cxn>
              <a:cxn ang="T17">
                <a:pos x="T10" y="T11"/>
              </a:cxn>
            </a:cxnLst>
            <a:rect l="T18" t="T19" r="T20" b="T21"/>
            <a:pathLst>
              <a:path w="152403" h="192088">
                <a:moveTo>
                  <a:pt x="0" y="0"/>
                </a:moveTo>
                <a:lnTo>
                  <a:pt x="152403" y="192088"/>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53" name="Line 78"/>
          <p:cNvSpPr>
            <a:spLocks/>
          </p:cNvSpPr>
          <p:nvPr/>
        </p:nvSpPr>
        <p:spPr bwMode="auto">
          <a:xfrm>
            <a:off x="7758113" y="2162175"/>
            <a:ext cx="152400" cy="192088"/>
          </a:xfrm>
          <a:custGeom>
            <a:avLst/>
            <a:gdLst>
              <a:gd name="T0" fmla="*/ 76196 w 152403"/>
              <a:gd name="T1" fmla="*/ 0 h 192088"/>
              <a:gd name="T2" fmla="*/ 152388 w 152403"/>
              <a:gd name="T3" fmla="*/ 96044 h 192088"/>
              <a:gd name="T4" fmla="*/ 76196 w 152403"/>
              <a:gd name="T5" fmla="*/ 192088 h 192088"/>
              <a:gd name="T6" fmla="*/ 0 w 152403"/>
              <a:gd name="T7" fmla="*/ 96044 h 192088"/>
              <a:gd name="T8" fmla="*/ 0 w 152403"/>
              <a:gd name="T9" fmla="*/ 0 h 192088"/>
              <a:gd name="T10" fmla="*/ 152388 w 152403"/>
              <a:gd name="T11" fmla="*/ 192088 h 192088"/>
              <a:gd name="T12" fmla="*/ 17694720 60000 65536"/>
              <a:gd name="T13" fmla="*/ 0 60000 65536"/>
              <a:gd name="T14" fmla="*/ 5898240 60000 65536"/>
              <a:gd name="T15" fmla="*/ 11796480 60000 65536"/>
              <a:gd name="T16" fmla="*/ 5898240 60000 65536"/>
              <a:gd name="T17" fmla="*/ 17694720 60000 65536"/>
              <a:gd name="T18" fmla="*/ 0 w 152403"/>
              <a:gd name="T19" fmla="*/ 0 h 192088"/>
              <a:gd name="T20" fmla="*/ 152403 w 152403"/>
              <a:gd name="T21" fmla="*/ 192088 h 192088"/>
            </a:gdLst>
            <a:ahLst/>
            <a:cxnLst>
              <a:cxn ang="T12">
                <a:pos x="T0" y="T1"/>
              </a:cxn>
              <a:cxn ang="T13">
                <a:pos x="T2" y="T3"/>
              </a:cxn>
              <a:cxn ang="T14">
                <a:pos x="T4" y="T5"/>
              </a:cxn>
              <a:cxn ang="T15">
                <a:pos x="T6" y="T7"/>
              </a:cxn>
              <a:cxn ang="T16">
                <a:pos x="T8" y="T9"/>
              </a:cxn>
              <a:cxn ang="T17">
                <a:pos x="T10" y="T11"/>
              </a:cxn>
            </a:cxnLst>
            <a:rect l="T18" t="T19" r="T20" b="T21"/>
            <a:pathLst>
              <a:path w="152403" h="192088">
                <a:moveTo>
                  <a:pt x="0" y="0"/>
                </a:moveTo>
                <a:lnTo>
                  <a:pt x="152403" y="192088"/>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54" name="Line 69"/>
          <p:cNvSpPr>
            <a:spLocks/>
          </p:cNvSpPr>
          <p:nvPr/>
        </p:nvSpPr>
        <p:spPr bwMode="auto">
          <a:xfrm>
            <a:off x="6638925" y="2035174"/>
            <a:ext cx="1111250" cy="45719"/>
          </a:xfrm>
          <a:custGeom>
            <a:avLst/>
            <a:gdLst>
              <a:gd name="T0" fmla="*/ 569128 w 1138235"/>
              <a:gd name="T1" fmla="*/ 1138250 w 1138235"/>
              <a:gd name="T2" fmla="*/ 569128 w 1138235"/>
              <a:gd name="T3" fmla="*/ 0 w 1138235"/>
              <a:gd name="T4" fmla="*/ 0 w 1138235"/>
              <a:gd name="T5" fmla="*/ 1138250 w 1138235"/>
              <a:gd name="T6" fmla="*/ 17694720 60000 65536"/>
              <a:gd name="T7" fmla="*/ 0 60000 65536"/>
              <a:gd name="T8" fmla="*/ 5898240 60000 65536"/>
              <a:gd name="T9" fmla="*/ 11796480 60000 65536"/>
              <a:gd name="T10" fmla="*/ 5898240 60000 65536"/>
              <a:gd name="T11" fmla="*/ 17694720 60000 65536"/>
              <a:gd name="T12" fmla="*/ 0 w 1138235"/>
              <a:gd name="T13" fmla="*/ 1138235 w 1138235"/>
            </a:gdLst>
            <a:ahLst/>
            <a:cxnLst>
              <a:cxn ang="T6">
                <a:pos x="T0" y="0"/>
              </a:cxn>
              <a:cxn ang="T7">
                <a:pos x="T1" y="0"/>
              </a:cxn>
              <a:cxn ang="T8">
                <a:pos x="T2" y="0"/>
              </a:cxn>
              <a:cxn ang="T9">
                <a:pos x="T3" y="0"/>
              </a:cxn>
              <a:cxn ang="T10">
                <a:pos x="T4" y="0"/>
              </a:cxn>
              <a:cxn ang="T11">
                <a:pos x="T5" y="0"/>
              </a:cxn>
            </a:cxnLst>
            <a:rect l="T12" t="0" r="T13" b="0"/>
            <a:pathLst>
              <a:path w="1138235">
                <a:moveTo>
                  <a:pt x="0" y="0"/>
                </a:moveTo>
                <a:lnTo>
                  <a:pt x="1138235" y="1"/>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7455" name="Rectangle 70"/>
          <p:cNvSpPr>
            <a:spLocks noChangeArrowheads="1"/>
          </p:cNvSpPr>
          <p:nvPr/>
        </p:nvSpPr>
        <p:spPr bwMode="auto">
          <a:xfrm>
            <a:off x="7159625" y="2365375"/>
            <a:ext cx="1320800" cy="401638"/>
          </a:xfrm>
          <a:prstGeom prst="rect">
            <a:avLst/>
          </a:prstGeom>
          <a:solidFill>
            <a:schemeClr val="tx1">
              <a:lumMod val="85000"/>
            </a:schemeClr>
          </a:solidFill>
          <a:ln w="12701">
            <a:solidFill>
              <a:srgbClr val="000000"/>
            </a:solidFill>
            <a:miter lim="800000"/>
            <a:headEnd/>
            <a:tailEnd/>
          </a:ln>
        </p:spPr>
        <p:txBody>
          <a:bodyPr lIns="0" tIns="0" rIns="0" bIns="0" anchor="ctr">
            <a:spAutoFit/>
          </a:bodyPr>
          <a:lstStyle/>
          <a:p>
            <a:pPr algn="r">
              <a:spcBef>
                <a:spcPts val="1200"/>
              </a:spcBef>
              <a:spcAft>
                <a:spcPts val="700"/>
              </a:spcAft>
            </a:pPr>
            <a:endParaRPr lang="en-US"/>
          </a:p>
        </p:txBody>
      </p:sp>
      <p:sp>
        <p:nvSpPr>
          <p:cNvPr id="17456" name="Rectangle 71"/>
          <p:cNvSpPr>
            <a:spLocks noChangeArrowheads="1"/>
          </p:cNvSpPr>
          <p:nvPr/>
        </p:nvSpPr>
        <p:spPr bwMode="auto">
          <a:xfrm>
            <a:off x="7177088" y="2425700"/>
            <a:ext cx="1281112" cy="304800"/>
          </a:xfrm>
          <a:prstGeom prst="rect">
            <a:avLst/>
          </a:prstGeom>
          <a:solidFill>
            <a:schemeClr val="tx1">
              <a:lumMod val="85000"/>
            </a:schemeClr>
          </a:solidFill>
          <a:ln>
            <a:noFill/>
          </a:ln>
          <a:extLst/>
        </p:spPr>
        <p:txBody>
          <a:bodyPr lIns="0" tIns="0" rIns="0" bIns="0" anchor="ctr" anchorCtr="1">
            <a:spAutoFit/>
          </a:bodyPr>
          <a:lstStyle/>
          <a:p>
            <a:pPr algn="ctr">
              <a:spcBef>
                <a:spcPts val="1200"/>
              </a:spcBef>
              <a:spcAft>
                <a:spcPts val="700"/>
              </a:spcAft>
            </a:pPr>
            <a:r>
              <a:rPr lang="en-US">
                <a:solidFill>
                  <a:srgbClr val="000000"/>
                </a:solidFill>
              </a:rPr>
              <a:t>PolicyLine</a:t>
            </a:r>
          </a:p>
        </p:txBody>
      </p:sp>
      <p:sp>
        <p:nvSpPr>
          <p:cNvPr id="17457" name="Line 72"/>
          <p:cNvSpPr>
            <a:spLocks/>
          </p:cNvSpPr>
          <p:nvPr/>
        </p:nvSpPr>
        <p:spPr bwMode="auto">
          <a:xfrm flipV="1">
            <a:off x="7793038" y="2782888"/>
            <a:ext cx="0" cy="309562"/>
          </a:xfrm>
          <a:custGeom>
            <a:avLst/>
            <a:gdLst>
              <a:gd name="T0" fmla="*/ 0 h 309560"/>
              <a:gd name="T1" fmla="*/ 154785 h 309560"/>
              <a:gd name="T2" fmla="*/ 309570 h 309560"/>
              <a:gd name="T3" fmla="*/ 154785 h 309560"/>
              <a:gd name="T4" fmla="*/ 0 h 309560"/>
              <a:gd name="T5" fmla="*/ 309570 h 309560"/>
              <a:gd name="T6" fmla="*/ 17694720 60000 65536"/>
              <a:gd name="T7" fmla="*/ 0 60000 65536"/>
              <a:gd name="T8" fmla="*/ 5898240 60000 65536"/>
              <a:gd name="T9" fmla="*/ 11796480 60000 65536"/>
              <a:gd name="T10" fmla="*/ 5898240 60000 65536"/>
              <a:gd name="T11" fmla="*/ 17694720 60000 65536"/>
              <a:gd name="T12" fmla="*/ 0 h 309560"/>
              <a:gd name="T13" fmla="*/ 309560 h 309560"/>
            </a:gdLst>
            <a:ahLst/>
            <a:cxnLst>
              <a:cxn ang="T6">
                <a:pos x="0" y="T0"/>
              </a:cxn>
              <a:cxn ang="T7">
                <a:pos x="0" y="T1"/>
              </a:cxn>
              <a:cxn ang="T8">
                <a:pos x="0" y="T2"/>
              </a:cxn>
              <a:cxn ang="T9">
                <a:pos x="0" y="T3"/>
              </a:cxn>
              <a:cxn ang="T10">
                <a:pos x="0" y="T4"/>
              </a:cxn>
              <a:cxn ang="T11">
                <a:pos x="0" y="T5"/>
              </a:cxn>
            </a:cxnLst>
            <a:rect l="0" t="T12" r="0" b="T13"/>
            <a:pathLst>
              <a:path h="309560">
                <a:moveTo>
                  <a:pt x="0" y="0"/>
                </a:moveTo>
                <a:lnTo>
                  <a:pt x="1" y="309560"/>
                </a:lnTo>
              </a:path>
            </a:pathLst>
          </a:custGeom>
          <a:noFill/>
          <a:ln w="19050">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58" name="Left-Right Arrow 79"/>
          <p:cNvSpPr>
            <a:spLocks/>
          </p:cNvSpPr>
          <p:nvPr/>
        </p:nvSpPr>
        <p:spPr bwMode="auto">
          <a:xfrm>
            <a:off x="1854200" y="3821113"/>
            <a:ext cx="2643188" cy="174625"/>
          </a:xfrm>
          <a:custGeom>
            <a:avLst/>
            <a:gdLst>
              <a:gd name="T0" fmla="*/ 1321586 w 2643192"/>
              <a:gd name="T1" fmla="*/ 0 h 174622"/>
              <a:gd name="T2" fmla="*/ 2643172 w 2643192"/>
              <a:gd name="T3" fmla="*/ 87321 h 174622"/>
              <a:gd name="T4" fmla="*/ 1321586 w 2643192"/>
              <a:gd name="T5" fmla="*/ 174637 h 174622"/>
              <a:gd name="T6" fmla="*/ 0 w 2643192"/>
              <a:gd name="T7" fmla="*/ 87321 h 174622"/>
              <a:gd name="T8" fmla="*/ 2555860 w 2643192"/>
              <a:gd name="T9" fmla="*/ 0 h 174622"/>
              <a:gd name="T10" fmla="*/ 1321586 w 2643192"/>
              <a:gd name="T11" fmla="*/ 43661 h 174622"/>
              <a:gd name="T12" fmla="*/ 87311 w 2643192"/>
              <a:gd name="T13" fmla="*/ 0 h 174622"/>
              <a:gd name="T14" fmla="*/ 87311 w 2643192"/>
              <a:gd name="T15" fmla="*/ 174637 h 174622"/>
              <a:gd name="T16" fmla="*/ 1321586 w 2643192"/>
              <a:gd name="T17" fmla="*/ 130976 h 174622"/>
              <a:gd name="T18" fmla="*/ 2555860 w 2643192"/>
              <a:gd name="T19" fmla="*/ 174637 h 174622"/>
              <a:gd name="T20" fmla="*/ 17694720 60000 65536"/>
              <a:gd name="T21" fmla="*/ 0 60000 65536"/>
              <a:gd name="T22" fmla="*/ 5898240 60000 65536"/>
              <a:gd name="T23" fmla="*/ 11796480 60000 65536"/>
              <a:gd name="T24" fmla="*/ 17694720 60000 65536"/>
              <a:gd name="T25" fmla="*/ 17694720 60000 65536"/>
              <a:gd name="T26" fmla="*/ 17694720 60000 65536"/>
              <a:gd name="T27" fmla="*/ 5898240 60000 65536"/>
              <a:gd name="T28" fmla="*/ 5898240 60000 65536"/>
              <a:gd name="T29" fmla="*/ 5898240 60000 65536"/>
              <a:gd name="T30" fmla="*/ 43656 w 2643192"/>
              <a:gd name="T31" fmla="*/ 43656 h 174622"/>
              <a:gd name="T32" fmla="*/ 2599536 w 2643192"/>
              <a:gd name="T33" fmla="*/ 130966 h 1746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43192" h="174622">
                <a:moveTo>
                  <a:pt x="0" y="87311"/>
                </a:moveTo>
                <a:lnTo>
                  <a:pt x="87311" y="0"/>
                </a:lnTo>
                <a:lnTo>
                  <a:pt x="87311" y="43656"/>
                </a:lnTo>
                <a:lnTo>
                  <a:pt x="2555881" y="43656"/>
                </a:lnTo>
                <a:lnTo>
                  <a:pt x="2555881" y="0"/>
                </a:lnTo>
                <a:lnTo>
                  <a:pt x="2643192" y="87311"/>
                </a:lnTo>
                <a:lnTo>
                  <a:pt x="2555881" y="174622"/>
                </a:lnTo>
                <a:lnTo>
                  <a:pt x="2555881" y="130966"/>
                </a:lnTo>
                <a:lnTo>
                  <a:pt x="87311" y="130966"/>
                </a:lnTo>
                <a:lnTo>
                  <a:pt x="87311" y="174622"/>
                </a:lnTo>
                <a:close/>
              </a:path>
            </a:pathLst>
          </a:custGeom>
          <a:solidFill>
            <a:srgbClr val="BFBFBF"/>
          </a:solidFill>
          <a:ln w="12701">
            <a:solidFill>
              <a:srgbClr val="000000"/>
            </a:solidFill>
            <a:round/>
            <a:headEnd/>
            <a:tailEnd/>
          </a:ln>
        </p:spPr>
        <p:txBody>
          <a:bodyPr wrap="none" lIns="0" tIns="0" rIns="0" bIns="0" anchor="ctr">
            <a:spAutoFit/>
          </a:bodyPr>
          <a:lstStyle/>
          <a:p>
            <a:endParaRPr lang="en-US"/>
          </a:p>
        </p:txBody>
      </p:sp>
      <p:sp>
        <p:nvSpPr>
          <p:cNvPr id="17459" name="Right Brace 84"/>
          <p:cNvSpPr>
            <a:spLocks/>
          </p:cNvSpPr>
          <p:nvPr/>
        </p:nvSpPr>
        <p:spPr bwMode="auto">
          <a:xfrm>
            <a:off x="1716088" y="3619500"/>
            <a:ext cx="112712" cy="588963"/>
          </a:xfrm>
          <a:custGeom>
            <a:avLst/>
            <a:gdLst>
              <a:gd name="T0" fmla="*/ 56364 w 112708"/>
              <a:gd name="T1" fmla="*/ 0 h 588965"/>
              <a:gd name="T2" fmla="*/ 112728 w 112708"/>
              <a:gd name="T3" fmla="*/ 294478 h 588965"/>
              <a:gd name="T4" fmla="*/ 56364 w 112708"/>
              <a:gd name="T5" fmla="*/ 588955 h 588965"/>
              <a:gd name="T6" fmla="*/ 0 w 112708"/>
              <a:gd name="T7" fmla="*/ 294478 h 588965"/>
              <a:gd name="T8" fmla="*/ 0 w 112708"/>
              <a:gd name="T9" fmla="*/ 0 h 588965"/>
              <a:gd name="T10" fmla="*/ 112728 w 112708"/>
              <a:gd name="T11" fmla="*/ 294478 h 588965"/>
              <a:gd name="T12" fmla="*/ 0 w 112708"/>
              <a:gd name="T13" fmla="*/ 588955 h 588965"/>
              <a:gd name="T14" fmla="*/ 17694720 60000 65536"/>
              <a:gd name="T15" fmla="*/ 0 60000 65536"/>
              <a:gd name="T16" fmla="*/ 5898240 60000 65536"/>
              <a:gd name="T17" fmla="*/ 11796480 60000 65536"/>
              <a:gd name="T18" fmla="*/ 5898240 60000 65536"/>
              <a:gd name="T19" fmla="*/ 11796480 60000 65536"/>
              <a:gd name="T20" fmla="*/ 17694720 60000 65536"/>
              <a:gd name="T21" fmla="*/ 0 w 112708"/>
              <a:gd name="T22" fmla="*/ 2755 h 588965"/>
              <a:gd name="T23" fmla="*/ 39848 w 112708"/>
              <a:gd name="T24" fmla="*/ 586210 h 588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2708" h="588965" stroke="0">
                <a:moveTo>
                  <a:pt x="0" y="0"/>
                </a:moveTo>
                <a:lnTo>
                  <a:pt x="-1" y="0"/>
                </a:lnTo>
                <a:cubicBezTo>
                  <a:pt x="31123" y="0"/>
                  <a:pt x="56354" y="4211"/>
                  <a:pt x="56354" y="9407"/>
                </a:cubicBezTo>
                <a:lnTo>
                  <a:pt x="56354" y="285076"/>
                </a:lnTo>
                <a:cubicBezTo>
                  <a:pt x="56354" y="290271"/>
                  <a:pt x="81584" y="294482"/>
                  <a:pt x="112707" y="294483"/>
                </a:cubicBezTo>
                <a:cubicBezTo>
                  <a:pt x="81584" y="294483"/>
                  <a:pt x="56354" y="298694"/>
                  <a:pt x="56354" y="303889"/>
                </a:cubicBezTo>
                <a:lnTo>
                  <a:pt x="56354" y="579558"/>
                </a:lnTo>
                <a:cubicBezTo>
                  <a:pt x="56354" y="584753"/>
                  <a:pt x="31123" y="588964"/>
                  <a:pt x="0" y="588965"/>
                </a:cubicBezTo>
                <a:close/>
              </a:path>
              <a:path w="112708" h="588965" fill="none">
                <a:moveTo>
                  <a:pt x="0" y="0"/>
                </a:moveTo>
                <a:lnTo>
                  <a:pt x="-1" y="0"/>
                </a:lnTo>
                <a:cubicBezTo>
                  <a:pt x="31123" y="0"/>
                  <a:pt x="56354" y="4211"/>
                  <a:pt x="56354" y="9407"/>
                </a:cubicBezTo>
                <a:lnTo>
                  <a:pt x="56354" y="285076"/>
                </a:lnTo>
                <a:cubicBezTo>
                  <a:pt x="56354" y="290271"/>
                  <a:pt x="81584" y="294482"/>
                  <a:pt x="112707" y="294483"/>
                </a:cubicBezTo>
                <a:cubicBezTo>
                  <a:pt x="81584" y="294483"/>
                  <a:pt x="56354" y="298694"/>
                  <a:pt x="56354" y="303889"/>
                </a:cubicBezTo>
                <a:lnTo>
                  <a:pt x="56354" y="579558"/>
                </a:lnTo>
                <a:cubicBezTo>
                  <a:pt x="56354" y="584753"/>
                  <a:pt x="31123" y="588964"/>
                  <a:pt x="0" y="588965"/>
                </a:cubicBezTo>
              </a:path>
            </a:pathLst>
          </a:custGeom>
          <a:noFill/>
          <a:ln w="19050">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60" name="Right Brace 85"/>
          <p:cNvSpPr>
            <a:spLocks/>
          </p:cNvSpPr>
          <p:nvPr/>
        </p:nvSpPr>
        <p:spPr bwMode="auto">
          <a:xfrm>
            <a:off x="2014538" y="4233863"/>
            <a:ext cx="161925" cy="601662"/>
          </a:xfrm>
          <a:custGeom>
            <a:avLst/>
            <a:gdLst>
              <a:gd name="T0" fmla="*/ 80971 w 161921"/>
              <a:gd name="T1" fmla="*/ 0 h 601666"/>
              <a:gd name="T2" fmla="*/ 161941 w 161921"/>
              <a:gd name="T3" fmla="*/ 300823 h 601666"/>
              <a:gd name="T4" fmla="*/ 80971 w 161921"/>
              <a:gd name="T5" fmla="*/ 601646 h 601666"/>
              <a:gd name="T6" fmla="*/ 0 w 161921"/>
              <a:gd name="T7" fmla="*/ 300823 h 601666"/>
              <a:gd name="T8" fmla="*/ 0 w 161921"/>
              <a:gd name="T9" fmla="*/ 0 h 601666"/>
              <a:gd name="T10" fmla="*/ 161941 w 161921"/>
              <a:gd name="T11" fmla="*/ 300823 h 601666"/>
              <a:gd name="T12" fmla="*/ 0 w 161921"/>
              <a:gd name="T13" fmla="*/ 601646 h 601666"/>
              <a:gd name="T14" fmla="*/ 17694720 60000 65536"/>
              <a:gd name="T15" fmla="*/ 0 60000 65536"/>
              <a:gd name="T16" fmla="*/ 5898240 60000 65536"/>
              <a:gd name="T17" fmla="*/ 11796480 60000 65536"/>
              <a:gd name="T18" fmla="*/ 5898240 60000 65536"/>
              <a:gd name="T19" fmla="*/ 11796480 60000 65536"/>
              <a:gd name="T20" fmla="*/ 17694720 60000 65536"/>
              <a:gd name="T21" fmla="*/ 0 w 161921"/>
              <a:gd name="T22" fmla="*/ 3973 h 601666"/>
              <a:gd name="T23" fmla="*/ 57248 w 161921"/>
              <a:gd name="T24" fmla="*/ 597693 h 6016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1921" h="601666" stroke="0">
                <a:moveTo>
                  <a:pt x="0" y="0"/>
                </a:moveTo>
                <a:lnTo>
                  <a:pt x="-1" y="0"/>
                </a:lnTo>
                <a:cubicBezTo>
                  <a:pt x="44713" y="0"/>
                  <a:pt x="80961" y="6072"/>
                  <a:pt x="80961" y="13564"/>
                </a:cubicBezTo>
                <a:lnTo>
                  <a:pt x="80961" y="287269"/>
                </a:lnTo>
                <a:cubicBezTo>
                  <a:pt x="80961" y="294760"/>
                  <a:pt x="117208" y="300832"/>
                  <a:pt x="161921" y="300833"/>
                </a:cubicBezTo>
                <a:cubicBezTo>
                  <a:pt x="117208" y="300833"/>
                  <a:pt x="80961" y="306905"/>
                  <a:pt x="80961" y="314396"/>
                </a:cubicBezTo>
                <a:lnTo>
                  <a:pt x="80961" y="588102"/>
                </a:lnTo>
                <a:cubicBezTo>
                  <a:pt x="80961" y="595593"/>
                  <a:pt x="44713" y="601665"/>
                  <a:pt x="0" y="601666"/>
                </a:cubicBezTo>
                <a:close/>
              </a:path>
              <a:path w="161921" h="601666" fill="none">
                <a:moveTo>
                  <a:pt x="0" y="0"/>
                </a:moveTo>
                <a:lnTo>
                  <a:pt x="-1" y="0"/>
                </a:lnTo>
                <a:cubicBezTo>
                  <a:pt x="44713" y="0"/>
                  <a:pt x="80961" y="6072"/>
                  <a:pt x="80961" y="13564"/>
                </a:cubicBezTo>
                <a:lnTo>
                  <a:pt x="80961" y="287269"/>
                </a:lnTo>
                <a:cubicBezTo>
                  <a:pt x="80961" y="294760"/>
                  <a:pt x="117208" y="300832"/>
                  <a:pt x="161921" y="300833"/>
                </a:cubicBezTo>
                <a:cubicBezTo>
                  <a:pt x="117208" y="300833"/>
                  <a:pt x="80961" y="306905"/>
                  <a:pt x="80961" y="314396"/>
                </a:cubicBezTo>
                <a:lnTo>
                  <a:pt x="80961" y="588102"/>
                </a:lnTo>
                <a:cubicBezTo>
                  <a:pt x="80961" y="595593"/>
                  <a:pt x="44713" y="601665"/>
                  <a:pt x="0" y="601666"/>
                </a:cubicBezTo>
              </a:path>
            </a:pathLst>
          </a:custGeom>
          <a:noFill/>
          <a:ln w="19050">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61" name="Left-Right Arrow 87"/>
          <p:cNvSpPr>
            <a:spLocks/>
          </p:cNvSpPr>
          <p:nvPr/>
        </p:nvSpPr>
        <p:spPr bwMode="auto">
          <a:xfrm>
            <a:off x="2214563" y="4433888"/>
            <a:ext cx="3844925" cy="200025"/>
          </a:xfrm>
          <a:custGeom>
            <a:avLst/>
            <a:gdLst>
              <a:gd name="T0" fmla="*/ 1922472 w 3844923"/>
              <a:gd name="T1" fmla="*/ 0 h 200025"/>
              <a:gd name="T2" fmla="*/ 3844933 w 3844923"/>
              <a:gd name="T3" fmla="*/ 100013 h 200025"/>
              <a:gd name="T4" fmla="*/ 1922472 w 3844923"/>
              <a:gd name="T5" fmla="*/ 200025 h 200025"/>
              <a:gd name="T6" fmla="*/ 0 w 3844923"/>
              <a:gd name="T7" fmla="*/ 100013 h 200025"/>
              <a:gd name="T8" fmla="*/ 3744921 w 3844923"/>
              <a:gd name="T9" fmla="*/ 0 h 200025"/>
              <a:gd name="T10" fmla="*/ 1922471 w 3844923"/>
              <a:gd name="T11" fmla="*/ 50006 h 200025"/>
              <a:gd name="T12" fmla="*/ 100013 w 3844923"/>
              <a:gd name="T13" fmla="*/ 0 h 200025"/>
              <a:gd name="T14" fmla="*/ 100013 w 3844923"/>
              <a:gd name="T15" fmla="*/ 200025 h 200025"/>
              <a:gd name="T16" fmla="*/ 1922471 w 3844923"/>
              <a:gd name="T17" fmla="*/ 150019 h 200025"/>
              <a:gd name="T18" fmla="*/ 3744921 w 3844923"/>
              <a:gd name="T19" fmla="*/ 200025 h 200025"/>
              <a:gd name="T20" fmla="*/ 17694720 60000 65536"/>
              <a:gd name="T21" fmla="*/ 0 60000 65536"/>
              <a:gd name="T22" fmla="*/ 5898240 60000 65536"/>
              <a:gd name="T23" fmla="*/ 11796480 60000 65536"/>
              <a:gd name="T24" fmla="*/ 17694720 60000 65536"/>
              <a:gd name="T25" fmla="*/ 17694720 60000 65536"/>
              <a:gd name="T26" fmla="*/ 17694720 60000 65536"/>
              <a:gd name="T27" fmla="*/ 5898240 60000 65536"/>
              <a:gd name="T28" fmla="*/ 5898240 60000 65536"/>
              <a:gd name="T29" fmla="*/ 5898240 60000 65536"/>
              <a:gd name="T30" fmla="*/ 50006 w 3844923"/>
              <a:gd name="T31" fmla="*/ 50006 h 200025"/>
              <a:gd name="T32" fmla="*/ 3794917 w 3844923"/>
              <a:gd name="T33" fmla="*/ 150019 h 2000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44923" h="200025">
                <a:moveTo>
                  <a:pt x="0" y="100013"/>
                </a:moveTo>
                <a:lnTo>
                  <a:pt x="100013" y="0"/>
                </a:lnTo>
                <a:lnTo>
                  <a:pt x="100013" y="50006"/>
                </a:lnTo>
                <a:lnTo>
                  <a:pt x="3744910" y="50006"/>
                </a:lnTo>
                <a:lnTo>
                  <a:pt x="3744910" y="0"/>
                </a:lnTo>
                <a:lnTo>
                  <a:pt x="3844923" y="100013"/>
                </a:lnTo>
                <a:lnTo>
                  <a:pt x="3744910" y="200025"/>
                </a:lnTo>
                <a:lnTo>
                  <a:pt x="3744910" y="150019"/>
                </a:lnTo>
                <a:lnTo>
                  <a:pt x="100013" y="150019"/>
                </a:lnTo>
                <a:lnTo>
                  <a:pt x="100013" y="200025"/>
                </a:lnTo>
                <a:close/>
              </a:path>
            </a:pathLst>
          </a:custGeom>
          <a:solidFill>
            <a:srgbClr val="BFBFBF"/>
          </a:solidFill>
          <a:ln w="12701">
            <a:solidFill>
              <a:srgbClr val="000000"/>
            </a:solidFill>
            <a:round/>
            <a:headEnd/>
            <a:tailEnd/>
          </a:ln>
        </p:spPr>
        <p:txBody>
          <a:bodyPr wrap="none" lIns="0" tIns="0" rIns="0" bIns="0" anchor="ctr">
            <a:spAutoFit/>
          </a:bodyPr>
          <a:lstStyle/>
          <a:p>
            <a:endParaRPr lang="en-US"/>
          </a:p>
        </p:txBody>
      </p:sp>
      <p:sp>
        <p:nvSpPr>
          <p:cNvPr id="70" name="Line 59"/>
          <p:cNvSpPr>
            <a:spLocks/>
          </p:cNvSpPr>
          <p:nvPr/>
        </p:nvSpPr>
        <p:spPr bwMode="auto">
          <a:xfrm>
            <a:off x="776288" y="5729288"/>
            <a:ext cx="384175" cy="0"/>
          </a:xfrm>
          <a:custGeom>
            <a:avLst/>
            <a:gdLst>
              <a:gd name="T0" fmla="*/ 192088 w 384176"/>
              <a:gd name="T1" fmla="*/ 384171 w 384176"/>
              <a:gd name="T2" fmla="*/ 192088 w 384176"/>
              <a:gd name="T3" fmla="*/ 0 w 384176"/>
              <a:gd name="T4" fmla="*/ 0 w 384176"/>
              <a:gd name="T5" fmla="*/ 384171 w 384176"/>
              <a:gd name="T6" fmla="*/ 17694720 60000 65536"/>
              <a:gd name="T7" fmla="*/ 0 60000 65536"/>
              <a:gd name="T8" fmla="*/ 5898240 60000 65536"/>
              <a:gd name="T9" fmla="*/ 11796480 60000 65536"/>
              <a:gd name="T10" fmla="*/ 5898240 60000 65536"/>
              <a:gd name="T11" fmla="*/ 17694720 60000 65536"/>
              <a:gd name="T12" fmla="*/ 0 w 384176"/>
              <a:gd name="T13" fmla="*/ 384176 w 384176"/>
            </a:gdLst>
            <a:ahLst/>
            <a:cxnLst>
              <a:cxn ang="T6">
                <a:pos x="T0" y="0"/>
              </a:cxn>
              <a:cxn ang="T7">
                <a:pos x="T1" y="0"/>
              </a:cxn>
              <a:cxn ang="T8">
                <a:pos x="T2" y="0"/>
              </a:cxn>
              <a:cxn ang="T9">
                <a:pos x="T3" y="0"/>
              </a:cxn>
              <a:cxn ang="T10">
                <a:pos x="T4" y="0"/>
              </a:cxn>
              <a:cxn ang="T11">
                <a:pos x="T5" y="0"/>
              </a:cxn>
            </a:cxnLst>
            <a:rect l="T12" t="0" r="T13" b="0"/>
            <a:pathLst>
              <a:path w="384176">
                <a:moveTo>
                  <a:pt x="0" y="0"/>
                </a:moveTo>
                <a:lnTo>
                  <a:pt x="384176" y="1"/>
                </a:lnTo>
              </a:path>
            </a:pathLst>
          </a:custGeom>
          <a:noFill/>
          <a:ln w="19050">
            <a:solidFill>
              <a:schemeClr val="bg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1" name="Line 72"/>
          <p:cNvSpPr>
            <a:spLocks/>
          </p:cNvSpPr>
          <p:nvPr/>
        </p:nvSpPr>
        <p:spPr bwMode="auto">
          <a:xfrm rot="5400000" flipV="1">
            <a:off x="969963" y="5908676"/>
            <a:ext cx="0" cy="309562"/>
          </a:xfrm>
          <a:custGeom>
            <a:avLst/>
            <a:gdLst>
              <a:gd name="T0" fmla="*/ 0 h 309560"/>
              <a:gd name="T1" fmla="*/ 154785 h 309560"/>
              <a:gd name="T2" fmla="*/ 309570 h 309560"/>
              <a:gd name="T3" fmla="*/ 154785 h 309560"/>
              <a:gd name="T4" fmla="*/ 0 h 309560"/>
              <a:gd name="T5" fmla="*/ 309570 h 309560"/>
              <a:gd name="T6" fmla="*/ 17694720 60000 65536"/>
              <a:gd name="T7" fmla="*/ 0 60000 65536"/>
              <a:gd name="T8" fmla="*/ 5898240 60000 65536"/>
              <a:gd name="T9" fmla="*/ 11796480 60000 65536"/>
              <a:gd name="T10" fmla="*/ 5898240 60000 65536"/>
              <a:gd name="T11" fmla="*/ 17694720 60000 65536"/>
              <a:gd name="T12" fmla="*/ 0 h 309560"/>
              <a:gd name="T13" fmla="*/ 309560 h 309560"/>
            </a:gdLst>
            <a:ahLst/>
            <a:cxnLst>
              <a:cxn ang="T6">
                <a:pos x="0" y="T0"/>
              </a:cxn>
              <a:cxn ang="T7">
                <a:pos x="0" y="T1"/>
              </a:cxn>
              <a:cxn ang="T8">
                <a:pos x="0" y="T2"/>
              </a:cxn>
              <a:cxn ang="T9">
                <a:pos x="0" y="T3"/>
              </a:cxn>
              <a:cxn ang="T10">
                <a:pos x="0" y="T4"/>
              </a:cxn>
              <a:cxn ang="T11">
                <a:pos x="0" y="T5"/>
              </a:cxn>
            </a:cxnLst>
            <a:rect l="0" t="T12" r="0" b="T13"/>
            <a:pathLst>
              <a:path h="309560">
                <a:moveTo>
                  <a:pt x="0" y="0"/>
                </a:moveTo>
                <a:lnTo>
                  <a:pt x="1" y="309560"/>
                </a:lnTo>
              </a:path>
            </a:pathLst>
          </a:custGeom>
          <a:noFill/>
          <a:ln w="19050">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Lesson outline</a:t>
            </a:r>
          </a:p>
        </p:txBody>
      </p:sp>
      <p:sp>
        <p:nvSpPr>
          <p:cNvPr id="18435" name="Rectangle 3"/>
          <p:cNvSpPr>
            <a:spLocks noGrp="1" noChangeArrowheads="1"/>
          </p:cNvSpPr>
          <p:nvPr>
            <p:ph idx="1"/>
          </p:nvPr>
        </p:nvSpPr>
        <p:spPr/>
        <p:txBody>
          <a:bodyPr/>
          <a:lstStyle/>
          <a:p>
            <a:pPr>
              <a:lnSpc>
                <a:spcPct val="150000"/>
              </a:lnSpc>
              <a:buFont typeface="Arial" charset="0"/>
              <a:buChar char="•"/>
            </a:pPr>
            <a:r>
              <a:rPr lang="en-US" sz="2800" smtClean="0">
                <a:solidFill>
                  <a:schemeClr val="hlink"/>
                </a:solidFill>
              </a:rPr>
              <a:t>Sharing and revisioning basics</a:t>
            </a:r>
          </a:p>
          <a:p>
            <a:pPr>
              <a:lnSpc>
                <a:spcPct val="150000"/>
              </a:lnSpc>
              <a:buFont typeface="Arial" charset="0"/>
              <a:buChar char="•"/>
            </a:pPr>
            <a:r>
              <a:rPr lang="en-US" sz="2800" smtClean="0">
                <a:solidFill>
                  <a:schemeClr val="hlink"/>
                </a:solidFill>
              </a:rPr>
              <a:t>Revisioning contact information</a:t>
            </a:r>
          </a:p>
          <a:p>
            <a:pPr>
              <a:lnSpc>
                <a:spcPct val="150000"/>
              </a:lnSpc>
              <a:buFont typeface="Arial" charset="0"/>
              <a:buChar char="•"/>
            </a:pPr>
            <a:r>
              <a:rPr lang="en-US" sz="2800" smtClean="0"/>
              <a:t>Contact revisioning example</a:t>
            </a:r>
          </a:p>
          <a:p>
            <a:pPr>
              <a:lnSpc>
                <a:spcPct val="150000"/>
              </a:lnSpc>
              <a:buFont typeface="Arial" charset="0"/>
              <a:buChar char="•"/>
            </a:pPr>
            <a:r>
              <a:rPr lang="en-US" sz="2800" smtClean="0">
                <a:solidFill>
                  <a:schemeClr val="hlink"/>
                </a:solidFill>
              </a:rPr>
              <a:t>Revisioning location information</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377825" y="120650"/>
            <a:ext cx="8318500" cy="742950"/>
          </a:xfrm>
        </p:spPr>
        <p:txBody>
          <a:bodyPr/>
          <a:lstStyle/>
          <a:p>
            <a:r>
              <a:rPr lang="en-US" smtClean="0"/>
              <a:t>Example: Future dated and back dated change</a:t>
            </a:r>
          </a:p>
        </p:txBody>
      </p:sp>
      <p:cxnSp>
        <p:nvCxnSpPr>
          <p:cNvPr id="19459" name="Straight Arrow Connector 138"/>
          <p:cNvCxnSpPr>
            <a:cxnSpLocks noChangeShapeType="1"/>
          </p:cNvCxnSpPr>
          <p:nvPr/>
        </p:nvCxnSpPr>
        <p:spPr bwMode="auto">
          <a:xfrm>
            <a:off x="2481263" y="1177925"/>
            <a:ext cx="6411912" cy="1588"/>
          </a:xfrm>
          <a:prstGeom prst="straightConnector1">
            <a:avLst/>
          </a:prstGeom>
          <a:noFill/>
          <a:ln w="19050" algn="ctr">
            <a:solidFill>
              <a:srgbClr val="D33941"/>
            </a:solidFill>
            <a:round/>
            <a:headEnd/>
            <a:tailEnd type="arrow" w="med" len="med"/>
          </a:ln>
          <a:extLst>
            <a:ext uri="{909E8E84-426E-40DD-AFC4-6F175D3DCCD1}">
              <a14:hiddenFill xmlns:a14="http://schemas.microsoft.com/office/drawing/2010/main">
                <a:noFill/>
              </a14:hiddenFill>
            </a:ext>
          </a:extLst>
        </p:spPr>
      </p:cxnSp>
      <p:sp>
        <p:nvSpPr>
          <p:cNvPr id="19460" name="TextBox 139"/>
          <p:cNvSpPr txBox="1">
            <a:spLocks noChangeArrowheads="1"/>
          </p:cNvSpPr>
          <p:nvPr/>
        </p:nvSpPr>
        <p:spPr bwMode="auto">
          <a:xfrm>
            <a:off x="2808288" y="838200"/>
            <a:ext cx="237917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a:solidFill>
                  <a:srgbClr val="D33941"/>
                </a:solidFill>
                <a:latin typeface="Calibri" pitchFamily="34" charset="0"/>
              </a:rPr>
              <a:t>Policy as of </a:t>
            </a:r>
            <a:br>
              <a:rPr lang="en-US" dirty="0">
                <a:solidFill>
                  <a:srgbClr val="D33941"/>
                </a:solidFill>
                <a:latin typeface="Calibri" pitchFamily="34" charset="0"/>
              </a:rPr>
            </a:br>
            <a:r>
              <a:rPr lang="en-US" dirty="0" smtClean="0">
                <a:solidFill>
                  <a:srgbClr val="D33941"/>
                </a:solidFill>
                <a:latin typeface="Calibri" pitchFamily="34" charset="0"/>
              </a:rPr>
              <a:t>07/01/14 - 10/29/14</a:t>
            </a:r>
            <a:endParaRPr lang="en-US" dirty="0">
              <a:solidFill>
                <a:srgbClr val="D33941"/>
              </a:solidFill>
              <a:latin typeface="Calibri" pitchFamily="34" charset="0"/>
            </a:endParaRPr>
          </a:p>
        </p:txBody>
      </p:sp>
      <p:sp>
        <p:nvSpPr>
          <p:cNvPr id="19461" name="TextBox 140"/>
          <p:cNvSpPr txBox="1">
            <a:spLocks noChangeArrowheads="1"/>
          </p:cNvSpPr>
          <p:nvPr/>
        </p:nvSpPr>
        <p:spPr bwMode="auto">
          <a:xfrm>
            <a:off x="5803900" y="838200"/>
            <a:ext cx="237917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a:solidFill>
                  <a:srgbClr val="D33941"/>
                </a:solidFill>
                <a:latin typeface="Calibri" pitchFamily="34" charset="0"/>
              </a:rPr>
              <a:t>Policy as of </a:t>
            </a:r>
            <a:br>
              <a:rPr lang="en-US" dirty="0">
                <a:solidFill>
                  <a:srgbClr val="D33941"/>
                </a:solidFill>
                <a:latin typeface="Calibri" pitchFamily="34" charset="0"/>
              </a:rPr>
            </a:br>
            <a:r>
              <a:rPr lang="en-US" dirty="0" smtClean="0">
                <a:solidFill>
                  <a:srgbClr val="D33941"/>
                </a:solidFill>
                <a:latin typeface="Calibri" pitchFamily="34" charset="0"/>
              </a:rPr>
              <a:t>10/30/14 </a:t>
            </a:r>
            <a:r>
              <a:rPr lang="en-US" dirty="0">
                <a:solidFill>
                  <a:srgbClr val="D33941"/>
                </a:solidFill>
                <a:latin typeface="Calibri" pitchFamily="34" charset="0"/>
              </a:rPr>
              <a:t>- </a:t>
            </a:r>
            <a:r>
              <a:rPr lang="en-US" dirty="0" smtClean="0">
                <a:solidFill>
                  <a:srgbClr val="D33941"/>
                </a:solidFill>
                <a:latin typeface="Calibri" pitchFamily="34" charset="0"/>
              </a:rPr>
              <a:t>07/01/15</a:t>
            </a:r>
            <a:endParaRPr lang="en-US" dirty="0">
              <a:solidFill>
                <a:srgbClr val="D33941"/>
              </a:solidFill>
              <a:latin typeface="Calibri" pitchFamily="34" charset="0"/>
            </a:endParaRPr>
          </a:p>
        </p:txBody>
      </p:sp>
      <p:sp>
        <p:nvSpPr>
          <p:cNvPr id="19462" name="Text Box 187"/>
          <p:cNvSpPr txBox="1">
            <a:spLocks noChangeArrowheads="1"/>
          </p:cNvSpPr>
          <p:nvPr/>
        </p:nvSpPr>
        <p:spPr bwMode="auto">
          <a:xfrm>
            <a:off x="627063" y="1028700"/>
            <a:ext cx="1625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solidFill>
                  <a:srgbClr val="D33941"/>
                </a:solidFill>
              </a:rPr>
              <a:t>Model time</a:t>
            </a:r>
          </a:p>
        </p:txBody>
      </p:sp>
      <p:grpSp>
        <p:nvGrpSpPr>
          <p:cNvPr id="2" name="Group 660"/>
          <p:cNvGrpSpPr>
            <a:grpSpLocks/>
          </p:cNvGrpSpPr>
          <p:nvPr/>
        </p:nvGrpSpPr>
        <p:grpSpPr bwMode="auto">
          <a:xfrm>
            <a:off x="450850" y="4308475"/>
            <a:ext cx="7908925" cy="950913"/>
            <a:chOff x="450852" y="4308255"/>
            <a:chExt cx="7909377" cy="951209"/>
          </a:xfrm>
        </p:grpSpPr>
        <p:sp>
          <p:nvSpPr>
            <p:cNvPr id="19766" name="Text Box 189"/>
            <p:cNvSpPr txBox="1">
              <a:spLocks noChangeArrowheads="1"/>
            </p:cNvSpPr>
            <p:nvPr/>
          </p:nvSpPr>
          <p:spPr bwMode="auto">
            <a:xfrm>
              <a:off x="450852" y="4336134"/>
              <a:ext cx="262980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smtClean="0">
                  <a:solidFill>
                    <a:schemeClr val="bg1"/>
                  </a:solidFill>
                  <a:latin typeface="Calibri" pitchFamily="34" charset="0"/>
                </a:rPr>
                <a:t>10/30/14</a:t>
              </a:r>
              <a:r>
                <a:rPr lang="en-US" dirty="0">
                  <a:solidFill>
                    <a:schemeClr val="bg1"/>
                  </a:solidFill>
                  <a:latin typeface="Calibri" pitchFamily="34" charset="0"/>
                </a:rPr>
                <a:t/>
              </a:r>
              <a:br>
                <a:rPr lang="en-US" dirty="0">
                  <a:solidFill>
                    <a:schemeClr val="bg1"/>
                  </a:solidFill>
                  <a:latin typeface="Calibri" pitchFamily="34" charset="0"/>
                </a:rPr>
              </a:br>
              <a:r>
                <a:rPr lang="en-US" dirty="0">
                  <a:solidFill>
                    <a:schemeClr val="bg1"/>
                  </a:solidFill>
                  <a:latin typeface="Calibri" pitchFamily="34" charset="0"/>
                </a:rPr>
                <a:t>Apply Pending Account Data Updates</a:t>
              </a:r>
            </a:p>
          </p:txBody>
        </p:sp>
        <p:grpSp>
          <p:nvGrpSpPr>
            <p:cNvPr id="19767" name="Group 11"/>
            <p:cNvGrpSpPr>
              <a:grpSpLocks/>
            </p:cNvGrpSpPr>
            <p:nvPr/>
          </p:nvGrpSpPr>
          <p:grpSpPr bwMode="auto">
            <a:xfrm rot="16200000" flipH="1">
              <a:off x="1590802" y="4302213"/>
              <a:ext cx="361721" cy="373806"/>
              <a:chOff x="2438" y="1759"/>
              <a:chExt cx="2663" cy="2747"/>
            </a:xfrm>
          </p:grpSpPr>
          <p:sp>
            <p:nvSpPr>
              <p:cNvPr id="374" name="Freeform 12"/>
              <p:cNvSpPr>
                <a:spLocks/>
              </p:cNvSpPr>
              <p:nvPr/>
            </p:nvSpPr>
            <p:spPr bwMode="auto">
              <a:xfrm>
                <a:off x="2438" y="1756"/>
                <a:ext cx="2666" cy="2753"/>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a:p>
            </p:txBody>
          </p:sp>
          <p:sp>
            <p:nvSpPr>
              <p:cNvPr id="19806" name="AutoShape 13"/>
              <p:cNvSpPr>
                <a:spLocks noChangeArrowheads="1"/>
              </p:cNvSpPr>
              <p:nvPr/>
            </p:nvSpPr>
            <p:spPr bwMode="auto">
              <a:xfrm>
                <a:off x="3181" y="2624"/>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grpSp>
          <p:nvGrpSpPr>
            <p:cNvPr id="19768" name="Group 66"/>
            <p:cNvGrpSpPr>
              <a:grpSpLocks/>
            </p:cNvGrpSpPr>
            <p:nvPr/>
          </p:nvGrpSpPr>
          <p:grpSpPr bwMode="auto">
            <a:xfrm>
              <a:off x="7424058" y="4378317"/>
              <a:ext cx="936171" cy="774932"/>
              <a:chOff x="2214" y="1120"/>
              <a:chExt cx="853" cy="705"/>
            </a:xfrm>
          </p:grpSpPr>
          <p:grpSp>
            <p:nvGrpSpPr>
              <p:cNvPr id="19770" name="Group 67"/>
              <p:cNvGrpSpPr>
                <a:grpSpLocks/>
              </p:cNvGrpSpPr>
              <p:nvPr/>
            </p:nvGrpSpPr>
            <p:grpSpPr bwMode="auto">
              <a:xfrm>
                <a:off x="2214" y="1120"/>
                <a:ext cx="853" cy="705"/>
                <a:chOff x="465" y="602"/>
                <a:chExt cx="798" cy="659"/>
              </a:xfrm>
            </p:grpSpPr>
            <p:sp>
              <p:nvSpPr>
                <p:cNvPr id="19785" name="AutoShape 68"/>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pPr algn="r"/>
                  <a:endParaRPr lang="en-US"/>
                </a:p>
              </p:txBody>
            </p:sp>
            <p:sp>
              <p:nvSpPr>
                <p:cNvPr id="19786" name="Rectangle 69"/>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pPr algn="r"/>
                  <a:endParaRPr lang="en-US"/>
                </a:p>
              </p:txBody>
            </p:sp>
            <p:sp>
              <p:nvSpPr>
                <p:cNvPr id="19787" name="Rectangle 70"/>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pPr algn="r"/>
                  <a:endParaRPr lang="en-US"/>
                </a:p>
              </p:txBody>
            </p:sp>
            <p:sp>
              <p:nvSpPr>
                <p:cNvPr id="19788" name="Rectangle 71"/>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pPr algn="r"/>
                  <a:endParaRPr lang="en-US"/>
                </a:p>
              </p:txBody>
            </p:sp>
            <p:sp>
              <p:nvSpPr>
                <p:cNvPr id="19789" name="Rectangle 72"/>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r"/>
                  <a:endParaRPr lang="en-US"/>
                </a:p>
              </p:txBody>
            </p:sp>
            <p:sp>
              <p:nvSpPr>
                <p:cNvPr id="19790" name="Rectangle 73"/>
                <p:cNvSpPr>
                  <a:spLocks noChangeArrowheads="1"/>
                </p:cNvSpPr>
                <p:nvPr/>
              </p:nvSpPr>
              <p:spPr bwMode="auto">
                <a:xfrm>
                  <a:off x="508" y="602"/>
                  <a:ext cx="571" cy="223"/>
                </a:xfrm>
                <a:prstGeom prst="rect">
                  <a:avLst/>
                </a:prstGeom>
                <a:solidFill>
                  <a:srgbClr val="CC9900"/>
                </a:solidFill>
                <a:ln w="12700" algn="ctr">
                  <a:solidFill>
                    <a:schemeClr val="bg1"/>
                  </a:solidFill>
                  <a:miter lim="800000"/>
                  <a:headEnd/>
                  <a:tailEnd/>
                </a:ln>
              </p:spPr>
              <p:txBody>
                <a:bodyPr wrap="none" anchor="ctr"/>
                <a:lstStyle/>
                <a:p>
                  <a:pPr algn="r"/>
                  <a:endParaRPr lang="en-US"/>
                </a:p>
              </p:txBody>
            </p:sp>
            <p:sp>
              <p:nvSpPr>
                <p:cNvPr id="19791" name="Line 74"/>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92" name="Line 75"/>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9793" name="Group 76"/>
                <p:cNvGrpSpPr>
                  <a:grpSpLocks/>
                </p:cNvGrpSpPr>
                <p:nvPr/>
              </p:nvGrpSpPr>
              <p:grpSpPr bwMode="auto">
                <a:xfrm>
                  <a:off x="539" y="644"/>
                  <a:ext cx="502" cy="139"/>
                  <a:chOff x="3046" y="1026"/>
                  <a:chExt cx="502" cy="138"/>
                </a:xfrm>
              </p:grpSpPr>
              <p:sp>
                <p:nvSpPr>
                  <p:cNvPr id="19794" name="Line 77"/>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95" name="Line 78"/>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96" name="Line 79"/>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97" name="Line 80"/>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98" name="Line 81"/>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99" name="Line 82"/>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800" name="Oval 83"/>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r"/>
                    <a:endParaRPr lang="en-US"/>
                  </a:p>
                </p:txBody>
              </p:sp>
              <p:sp>
                <p:nvSpPr>
                  <p:cNvPr id="19801" name="Freeform 84"/>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802" name="Freeform 85"/>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803" name="Freeform 86"/>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804" name="Freeform 87"/>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19771" name="Group 88"/>
              <p:cNvGrpSpPr>
                <a:grpSpLocks/>
              </p:cNvGrpSpPr>
              <p:nvPr/>
            </p:nvGrpSpPr>
            <p:grpSpPr bwMode="auto">
              <a:xfrm>
                <a:off x="2703" y="1407"/>
                <a:ext cx="364" cy="241"/>
                <a:chOff x="3879" y="998"/>
                <a:chExt cx="696" cy="462"/>
              </a:xfrm>
            </p:grpSpPr>
            <p:sp>
              <p:nvSpPr>
                <p:cNvPr id="19772" name="Rectangle 89"/>
                <p:cNvSpPr>
                  <a:spLocks noChangeArrowheads="1"/>
                </p:cNvSpPr>
                <p:nvPr/>
              </p:nvSpPr>
              <p:spPr bwMode="auto">
                <a:xfrm>
                  <a:off x="3897" y="1019"/>
                  <a:ext cx="678" cy="441"/>
                </a:xfrm>
                <a:prstGeom prst="rect">
                  <a:avLst/>
                </a:prstGeom>
                <a:solidFill>
                  <a:schemeClr val="hlink"/>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773" name="Rectangle 90"/>
                <p:cNvSpPr>
                  <a:spLocks noChangeArrowheads="1"/>
                </p:cNvSpPr>
                <p:nvPr/>
              </p:nvSpPr>
              <p:spPr bwMode="auto">
                <a:xfrm>
                  <a:off x="3879" y="998"/>
                  <a:ext cx="680" cy="444"/>
                </a:xfrm>
                <a:prstGeom prst="rect">
                  <a:avLst/>
                </a:prstGeom>
                <a:solidFill>
                  <a:srgbClr val="0033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spAutoFit/>
                </a:bodyPr>
                <a:lstStyle/>
                <a:p>
                  <a:pPr algn="r"/>
                  <a:endParaRPr lang="en-US"/>
                </a:p>
              </p:txBody>
            </p:sp>
            <p:sp>
              <p:nvSpPr>
                <p:cNvPr id="19774" name="AutoShape 91"/>
                <p:cNvSpPr>
                  <a:spLocks noChangeArrowheads="1"/>
                </p:cNvSpPr>
                <p:nvPr/>
              </p:nvSpPr>
              <p:spPr bwMode="auto">
                <a:xfrm>
                  <a:off x="3893" y="1013"/>
                  <a:ext cx="393" cy="414"/>
                </a:xfrm>
                <a:prstGeom prst="smileyFace">
                  <a:avLst>
                    <a:gd name="adj" fmla="val 4653"/>
                  </a:avLst>
                </a:prstGeom>
                <a:solidFill>
                  <a:srgbClr val="FFCC99"/>
                </a:solidFill>
                <a:ln w="12700">
                  <a:solidFill>
                    <a:srgbClr val="000000"/>
                  </a:solidFill>
                  <a:round/>
                  <a:headEnd/>
                  <a:tailEnd/>
                </a:ln>
              </p:spPr>
              <p:txBody>
                <a:bodyPr wrap="none" anchor="ctr"/>
                <a:lstStyle/>
                <a:p>
                  <a:pPr algn="r"/>
                  <a:endParaRPr lang="en-US"/>
                </a:p>
              </p:txBody>
            </p:sp>
            <p:sp>
              <p:nvSpPr>
                <p:cNvPr id="19775" name="Rectangle 92"/>
                <p:cNvSpPr>
                  <a:spLocks noChangeArrowheads="1"/>
                </p:cNvSpPr>
                <p:nvPr/>
              </p:nvSpPr>
              <p:spPr bwMode="auto">
                <a:xfrm>
                  <a:off x="4291" y="1020"/>
                  <a:ext cx="237" cy="35"/>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776" name="Rectangle 93"/>
                <p:cNvSpPr>
                  <a:spLocks noChangeArrowheads="1"/>
                </p:cNvSpPr>
                <p:nvPr/>
              </p:nvSpPr>
              <p:spPr bwMode="auto">
                <a:xfrm>
                  <a:off x="4291" y="1070"/>
                  <a:ext cx="237" cy="32"/>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777" name="Rectangle 94"/>
                <p:cNvSpPr>
                  <a:spLocks noChangeArrowheads="1"/>
                </p:cNvSpPr>
                <p:nvPr/>
              </p:nvSpPr>
              <p:spPr bwMode="auto">
                <a:xfrm>
                  <a:off x="4306" y="1277"/>
                  <a:ext cx="23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778" name="Rectangle 95"/>
                <p:cNvSpPr>
                  <a:spLocks noChangeArrowheads="1"/>
                </p:cNvSpPr>
                <p:nvPr/>
              </p:nvSpPr>
              <p:spPr bwMode="auto">
                <a:xfrm>
                  <a:off x="4306" y="1317"/>
                  <a:ext cx="21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779" name="Rectangle 96"/>
                <p:cNvSpPr>
                  <a:spLocks noChangeArrowheads="1"/>
                </p:cNvSpPr>
                <p:nvPr/>
              </p:nvSpPr>
              <p:spPr bwMode="auto">
                <a:xfrm>
                  <a:off x="4306" y="1355"/>
                  <a:ext cx="21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grpSp>
              <p:nvGrpSpPr>
                <p:cNvPr id="19780" name="Group 97"/>
                <p:cNvGrpSpPr>
                  <a:grpSpLocks/>
                </p:cNvGrpSpPr>
                <p:nvPr/>
              </p:nvGrpSpPr>
              <p:grpSpPr bwMode="auto">
                <a:xfrm>
                  <a:off x="4306" y="1387"/>
                  <a:ext cx="249" cy="39"/>
                  <a:chOff x="4431" y="2881"/>
                  <a:chExt cx="249" cy="39"/>
                </a:xfrm>
              </p:grpSpPr>
              <p:sp>
                <p:nvSpPr>
                  <p:cNvPr id="19781" name="Freeform 98"/>
                  <p:cNvSpPr>
                    <a:spLocks/>
                  </p:cNvSpPr>
                  <p:nvPr/>
                </p:nvSpPr>
                <p:spPr bwMode="auto">
                  <a:xfrm>
                    <a:off x="4431"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19782" name="Freeform 99"/>
                  <p:cNvSpPr>
                    <a:spLocks/>
                  </p:cNvSpPr>
                  <p:nvPr/>
                </p:nvSpPr>
                <p:spPr bwMode="auto">
                  <a:xfrm flipH="1">
                    <a:off x="4508"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19783" name="Rectangle 100"/>
                  <p:cNvSpPr>
                    <a:spLocks noChangeArrowheads="1"/>
                  </p:cNvSpPr>
                  <p:nvPr/>
                </p:nvSpPr>
                <p:spPr bwMode="auto">
                  <a:xfrm>
                    <a:off x="4451" y="2893"/>
                    <a:ext cx="54"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784" name="Rectangle 101"/>
                  <p:cNvSpPr>
                    <a:spLocks noChangeArrowheads="1"/>
                  </p:cNvSpPr>
                  <p:nvPr/>
                </p:nvSpPr>
                <p:spPr bwMode="auto">
                  <a:xfrm>
                    <a:off x="4538" y="2893"/>
                    <a:ext cx="142"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grpSp>
          </p:grpSp>
        </p:grpSp>
        <p:sp>
          <p:nvSpPr>
            <p:cNvPr id="19769" name="TextBox 447"/>
            <p:cNvSpPr txBox="1">
              <a:spLocks noChangeArrowheads="1"/>
            </p:cNvSpPr>
            <p:nvPr/>
          </p:nvSpPr>
          <p:spPr bwMode="auto">
            <a:xfrm>
              <a:off x="5771338" y="4452260"/>
              <a:ext cx="160155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solidFill>
                    <a:srgbClr val="0033CC"/>
                  </a:solidFill>
                  <a:latin typeface="Calibri" pitchFamily="34" charset="0"/>
                </a:rPr>
                <a:t>Acct contact info updated</a:t>
              </a:r>
            </a:p>
          </p:txBody>
        </p:sp>
      </p:grpSp>
      <p:grpSp>
        <p:nvGrpSpPr>
          <p:cNvPr id="9" name="Group 661"/>
          <p:cNvGrpSpPr>
            <a:grpSpLocks/>
          </p:cNvGrpSpPr>
          <p:nvPr/>
        </p:nvGrpSpPr>
        <p:grpSpPr bwMode="auto">
          <a:xfrm>
            <a:off x="407988" y="5321300"/>
            <a:ext cx="8626475" cy="1262063"/>
            <a:chOff x="407310" y="5321079"/>
            <a:chExt cx="8626534" cy="1261606"/>
          </a:xfrm>
        </p:grpSpPr>
        <p:sp>
          <p:nvSpPr>
            <p:cNvPr id="19658" name="Text Box 190"/>
            <p:cNvSpPr txBox="1">
              <a:spLocks noChangeArrowheads="1"/>
            </p:cNvSpPr>
            <p:nvPr/>
          </p:nvSpPr>
          <p:spPr bwMode="auto">
            <a:xfrm>
              <a:off x="407310" y="5334461"/>
              <a:ext cx="2971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a:solidFill>
                    <a:schemeClr val="bg1"/>
                  </a:solidFill>
                  <a:latin typeface="Calibri" pitchFamily="34" charset="0"/>
                </a:rPr>
                <a:t>Change on </a:t>
              </a:r>
              <a:r>
                <a:rPr lang="en-US" dirty="0" smtClean="0">
                  <a:solidFill>
                    <a:schemeClr val="bg1"/>
                  </a:solidFill>
                  <a:latin typeface="Calibri" pitchFamily="34" charset="0"/>
                </a:rPr>
                <a:t>11/15/14 </a:t>
              </a:r>
              <a:r>
                <a:rPr lang="en-US" dirty="0">
                  <a:solidFill>
                    <a:schemeClr val="bg1"/>
                  </a:solidFill>
                  <a:latin typeface="Calibri" pitchFamily="34" charset="0"/>
                </a:rPr>
                <a:t>– </a:t>
              </a:r>
              <a:br>
                <a:rPr lang="en-US" dirty="0">
                  <a:solidFill>
                    <a:schemeClr val="bg1"/>
                  </a:solidFill>
                  <a:latin typeface="Calibri" pitchFamily="34" charset="0"/>
                </a:rPr>
              </a:br>
              <a:r>
                <a:rPr lang="en-US" dirty="0">
                  <a:solidFill>
                    <a:schemeClr val="bg1"/>
                  </a:solidFill>
                  <a:latin typeface="Calibri" pitchFamily="34" charset="0"/>
                </a:rPr>
                <a:t>Edit contact’s birth year</a:t>
              </a:r>
              <a:br>
                <a:rPr lang="en-US" dirty="0">
                  <a:solidFill>
                    <a:schemeClr val="bg1"/>
                  </a:solidFill>
                  <a:latin typeface="Calibri" pitchFamily="34" charset="0"/>
                </a:rPr>
              </a:br>
              <a:r>
                <a:rPr lang="en-US" dirty="0">
                  <a:solidFill>
                    <a:schemeClr val="bg1"/>
                  </a:solidFill>
                  <a:latin typeface="Calibri" pitchFamily="34" charset="0"/>
                </a:rPr>
                <a:t>(</a:t>
              </a:r>
              <a:r>
                <a:rPr lang="en-US" dirty="0">
                  <a:solidFill>
                    <a:srgbClr val="D33941"/>
                  </a:solidFill>
                  <a:latin typeface="Calibri" pitchFamily="34" charset="0"/>
                </a:rPr>
                <a:t>back-dated change</a:t>
              </a:r>
              <a:r>
                <a:rPr lang="en-US" dirty="0">
                  <a:solidFill>
                    <a:schemeClr val="bg1"/>
                  </a:solidFill>
                  <a:latin typeface="Calibri" pitchFamily="34" charset="0"/>
                </a:rPr>
                <a:t>)</a:t>
              </a:r>
            </a:p>
          </p:txBody>
        </p:sp>
        <p:grpSp>
          <p:nvGrpSpPr>
            <p:cNvPr id="19659" name="Group 447"/>
            <p:cNvGrpSpPr>
              <a:grpSpLocks/>
            </p:cNvGrpSpPr>
            <p:nvPr/>
          </p:nvGrpSpPr>
          <p:grpSpPr bwMode="auto">
            <a:xfrm>
              <a:off x="6161088" y="5345574"/>
              <a:ext cx="774700" cy="815975"/>
              <a:chOff x="7554592" y="3397476"/>
              <a:chExt cx="744152" cy="782638"/>
            </a:xfrm>
          </p:grpSpPr>
          <p:grpSp>
            <p:nvGrpSpPr>
              <p:cNvPr id="19741" name="Group 162"/>
              <p:cNvGrpSpPr>
                <a:grpSpLocks/>
              </p:cNvGrpSpPr>
              <p:nvPr/>
            </p:nvGrpSpPr>
            <p:grpSpPr bwMode="auto">
              <a:xfrm>
                <a:off x="7554592" y="3397476"/>
                <a:ext cx="717417" cy="782638"/>
                <a:chOff x="4136" y="2922"/>
                <a:chExt cx="616" cy="672"/>
              </a:xfrm>
            </p:grpSpPr>
            <p:grpSp>
              <p:nvGrpSpPr>
                <p:cNvPr id="19743" name="Group 163"/>
                <p:cNvGrpSpPr>
                  <a:grpSpLocks/>
                </p:cNvGrpSpPr>
                <p:nvPr/>
              </p:nvGrpSpPr>
              <p:grpSpPr bwMode="auto">
                <a:xfrm>
                  <a:off x="4136" y="2922"/>
                  <a:ext cx="616" cy="672"/>
                  <a:chOff x="2324" y="435"/>
                  <a:chExt cx="933" cy="1052"/>
                </a:xfrm>
              </p:grpSpPr>
              <p:sp>
                <p:nvSpPr>
                  <p:cNvPr id="19757" name="AutoShape 16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r"/>
                    <a:endParaRPr lang="en-US"/>
                  </a:p>
                </p:txBody>
              </p:sp>
              <p:sp>
                <p:nvSpPr>
                  <p:cNvPr id="19758" name="Freeform 16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759" name="Freeform 16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760" name="Freeform 16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9761" name="Group 168"/>
                  <p:cNvGrpSpPr>
                    <a:grpSpLocks/>
                  </p:cNvGrpSpPr>
                  <p:nvPr/>
                </p:nvGrpSpPr>
                <p:grpSpPr bwMode="auto">
                  <a:xfrm>
                    <a:off x="2895" y="950"/>
                    <a:ext cx="349" cy="510"/>
                    <a:chOff x="2784" y="3210"/>
                    <a:chExt cx="523" cy="772"/>
                  </a:xfrm>
                </p:grpSpPr>
                <p:sp>
                  <p:nvSpPr>
                    <p:cNvPr id="19762" name="AutoShape 16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r"/>
                      <a:endParaRPr lang="en-US"/>
                    </a:p>
                  </p:txBody>
                </p:sp>
                <p:sp>
                  <p:nvSpPr>
                    <p:cNvPr id="19763" name="AutoShape 17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r"/>
                      <a:endParaRPr lang="en-US"/>
                    </a:p>
                  </p:txBody>
                </p:sp>
                <p:sp>
                  <p:nvSpPr>
                    <p:cNvPr id="19764" name="AutoShape 17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r"/>
                      <a:endParaRPr lang="en-US"/>
                    </a:p>
                  </p:txBody>
                </p:sp>
                <p:sp>
                  <p:nvSpPr>
                    <p:cNvPr id="19765" name="Oval 17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r"/>
                      <a:endParaRPr lang="en-US"/>
                    </a:p>
                  </p:txBody>
                </p:sp>
              </p:grpSp>
            </p:grpSp>
            <p:sp>
              <p:nvSpPr>
                <p:cNvPr id="19744" name="Rectangle 173"/>
                <p:cNvSpPr>
                  <a:spLocks noChangeArrowheads="1"/>
                </p:cNvSpPr>
                <p:nvPr/>
              </p:nvSpPr>
              <p:spPr bwMode="auto">
                <a:xfrm>
                  <a:off x="4217" y="2937"/>
                  <a:ext cx="355" cy="230"/>
                </a:xfrm>
                <a:prstGeom prst="rect">
                  <a:avLst/>
                </a:prstGeom>
                <a:solidFill>
                  <a:schemeClr val="hlink"/>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745" name="Rectangle 174"/>
                <p:cNvSpPr>
                  <a:spLocks noChangeArrowheads="1"/>
                </p:cNvSpPr>
                <p:nvPr/>
              </p:nvSpPr>
              <p:spPr bwMode="auto">
                <a:xfrm>
                  <a:off x="4208" y="2926"/>
                  <a:ext cx="356" cy="232"/>
                </a:xfrm>
                <a:prstGeom prst="rect">
                  <a:avLst/>
                </a:prstGeom>
                <a:solidFill>
                  <a:srgbClr val="7030A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spAutoFit/>
                </a:bodyPr>
                <a:lstStyle/>
                <a:p>
                  <a:pPr algn="r"/>
                  <a:endParaRPr lang="en-US"/>
                </a:p>
              </p:txBody>
            </p:sp>
            <p:sp>
              <p:nvSpPr>
                <p:cNvPr id="19746" name="AutoShape 175"/>
                <p:cNvSpPr>
                  <a:spLocks noChangeArrowheads="1"/>
                </p:cNvSpPr>
                <p:nvPr/>
              </p:nvSpPr>
              <p:spPr bwMode="auto">
                <a:xfrm>
                  <a:off x="4215" y="2934"/>
                  <a:ext cx="206" cy="216"/>
                </a:xfrm>
                <a:prstGeom prst="smileyFace">
                  <a:avLst>
                    <a:gd name="adj" fmla="val 4653"/>
                  </a:avLst>
                </a:prstGeom>
                <a:solidFill>
                  <a:srgbClr val="FFCC99"/>
                </a:solidFill>
                <a:ln w="12700">
                  <a:solidFill>
                    <a:srgbClr val="000000"/>
                  </a:solidFill>
                  <a:round/>
                  <a:headEnd/>
                  <a:tailEnd/>
                </a:ln>
              </p:spPr>
              <p:txBody>
                <a:bodyPr wrap="none" anchor="ctr"/>
                <a:lstStyle/>
                <a:p>
                  <a:pPr algn="r"/>
                  <a:endParaRPr lang="en-US"/>
                </a:p>
              </p:txBody>
            </p:sp>
            <p:sp>
              <p:nvSpPr>
                <p:cNvPr id="19747" name="Rectangle 176"/>
                <p:cNvSpPr>
                  <a:spLocks noChangeArrowheads="1"/>
                </p:cNvSpPr>
                <p:nvPr/>
              </p:nvSpPr>
              <p:spPr bwMode="auto">
                <a:xfrm>
                  <a:off x="4423" y="2937"/>
                  <a:ext cx="124"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748" name="Rectangle 177"/>
                <p:cNvSpPr>
                  <a:spLocks noChangeArrowheads="1"/>
                </p:cNvSpPr>
                <p:nvPr/>
              </p:nvSpPr>
              <p:spPr bwMode="auto">
                <a:xfrm>
                  <a:off x="4423" y="2964"/>
                  <a:ext cx="124" cy="16"/>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749" name="Rectangle 178"/>
                <p:cNvSpPr>
                  <a:spLocks noChangeArrowheads="1"/>
                </p:cNvSpPr>
                <p:nvPr/>
              </p:nvSpPr>
              <p:spPr bwMode="auto">
                <a:xfrm>
                  <a:off x="4431" y="3072"/>
                  <a:ext cx="124" cy="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750" name="Rectangle 179"/>
                <p:cNvSpPr>
                  <a:spLocks noChangeArrowheads="1"/>
                </p:cNvSpPr>
                <p:nvPr/>
              </p:nvSpPr>
              <p:spPr bwMode="auto">
                <a:xfrm>
                  <a:off x="4431" y="3092"/>
                  <a:ext cx="114" cy="10"/>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751" name="Rectangle 180"/>
                <p:cNvSpPr>
                  <a:spLocks noChangeArrowheads="1"/>
                </p:cNvSpPr>
                <p:nvPr/>
              </p:nvSpPr>
              <p:spPr bwMode="auto">
                <a:xfrm>
                  <a:off x="4431" y="3112"/>
                  <a:ext cx="114" cy="10"/>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grpSp>
              <p:nvGrpSpPr>
                <p:cNvPr id="19752" name="Group 181"/>
                <p:cNvGrpSpPr>
                  <a:grpSpLocks/>
                </p:cNvGrpSpPr>
                <p:nvPr/>
              </p:nvGrpSpPr>
              <p:grpSpPr bwMode="auto">
                <a:xfrm>
                  <a:off x="4413" y="3129"/>
                  <a:ext cx="130" cy="20"/>
                  <a:chOff x="4431" y="2881"/>
                  <a:chExt cx="249" cy="39"/>
                </a:xfrm>
              </p:grpSpPr>
              <p:sp>
                <p:nvSpPr>
                  <p:cNvPr id="19753" name="Freeform 182"/>
                  <p:cNvSpPr>
                    <a:spLocks/>
                  </p:cNvSpPr>
                  <p:nvPr/>
                </p:nvSpPr>
                <p:spPr bwMode="auto">
                  <a:xfrm>
                    <a:off x="4431"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19754" name="Freeform 183"/>
                  <p:cNvSpPr>
                    <a:spLocks/>
                  </p:cNvSpPr>
                  <p:nvPr/>
                </p:nvSpPr>
                <p:spPr bwMode="auto">
                  <a:xfrm flipH="1">
                    <a:off x="4508"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19755" name="Rectangle 184"/>
                  <p:cNvSpPr>
                    <a:spLocks noChangeArrowheads="1"/>
                  </p:cNvSpPr>
                  <p:nvPr/>
                </p:nvSpPr>
                <p:spPr bwMode="auto">
                  <a:xfrm>
                    <a:off x="4451" y="2893"/>
                    <a:ext cx="54"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756" name="Rectangle 185"/>
                  <p:cNvSpPr>
                    <a:spLocks noChangeArrowheads="1"/>
                  </p:cNvSpPr>
                  <p:nvPr/>
                </p:nvSpPr>
                <p:spPr bwMode="auto">
                  <a:xfrm>
                    <a:off x="4538" y="2893"/>
                    <a:ext cx="142"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grpSp>
          </p:grpSp>
          <p:sp>
            <p:nvSpPr>
              <p:cNvPr id="19742" name="TextBox 449"/>
              <p:cNvSpPr txBox="1">
                <a:spLocks noChangeArrowheads="1"/>
              </p:cNvSpPr>
              <p:nvPr/>
            </p:nvSpPr>
            <p:spPr bwMode="auto">
              <a:xfrm>
                <a:off x="7996831" y="3461662"/>
                <a:ext cx="301913" cy="38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solidFill>
                      <a:srgbClr val="C00000"/>
                    </a:solidFill>
                    <a:latin typeface="Calibri" pitchFamily="34" charset="0"/>
                  </a:rPr>
                  <a:t>3</a:t>
                </a:r>
              </a:p>
            </p:txBody>
          </p:sp>
        </p:grpSp>
        <p:sp>
          <p:nvSpPr>
            <p:cNvPr id="19660" name="TextBox 508"/>
            <p:cNvSpPr txBox="1">
              <a:spLocks noChangeArrowheads="1"/>
            </p:cNvSpPr>
            <p:nvPr/>
          </p:nvSpPr>
          <p:spPr bwMode="auto">
            <a:xfrm>
              <a:off x="2253350" y="6150885"/>
              <a:ext cx="34305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solidFill>
                    <a:srgbClr val="009900"/>
                  </a:solidFill>
                  <a:latin typeface="Calibri" pitchFamily="34" charset="0"/>
                </a:rPr>
                <a:t>Jane Smith, Single, 4/1/</a:t>
              </a:r>
              <a:r>
                <a:rPr lang="en-US">
                  <a:solidFill>
                    <a:srgbClr val="00B0F0"/>
                  </a:solidFill>
                  <a:latin typeface="Calibri" pitchFamily="34" charset="0"/>
                </a:rPr>
                <a:t>1965</a:t>
              </a:r>
            </a:p>
          </p:txBody>
        </p:sp>
        <p:sp>
          <p:nvSpPr>
            <p:cNvPr id="19661" name="TextBox 509"/>
            <p:cNvSpPr txBox="1">
              <a:spLocks noChangeArrowheads="1"/>
            </p:cNvSpPr>
            <p:nvPr/>
          </p:nvSpPr>
          <p:spPr bwMode="auto">
            <a:xfrm>
              <a:off x="5693229" y="6182635"/>
              <a:ext cx="334061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solidFill>
                    <a:srgbClr val="009900"/>
                  </a:solidFill>
                  <a:latin typeface="Calibri" pitchFamily="34" charset="0"/>
                </a:rPr>
                <a:t>Jane</a:t>
              </a:r>
              <a:r>
                <a:rPr lang="en-US">
                  <a:solidFill>
                    <a:srgbClr val="C00000"/>
                  </a:solidFill>
                  <a:latin typeface="Calibri" pitchFamily="34" charset="0"/>
                </a:rPr>
                <a:t> </a:t>
              </a:r>
              <a:r>
                <a:rPr lang="en-US">
                  <a:solidFill>
                    <a:srgbClr val="0033CC"/>
                  </a:solidFill>
                  <a:latin typeface="Calibri" pitchFamily="34" charset="0"/>
                </a:rPr>
                <a:t>Doe</a:t>
              </a:r>
              <a:r>
                <a:rPr lang="en-US">
                  <a:solidFill>
                    <a:srgbClr val="009900"/>
                  </a:solidFill>
                  <a:latin typeface="Calibri" pitchFamily="34" charset="0"/>
                </a:rPr>
                <a:t>,</a:t>
              </a:r>
              <a:r>
                <a:rPr lang="en-US">
                  <a:solidFill>
                    <a:srgbClr val="C00000"/>
                  </a:solidFill>
                  <a:latin typeface="Calibri" pitchFamily="34" charset="0"/>
                </a:rPr>
                <a:t> </a:t>
              </a:r>
              <a:r>
                <a:rPr lang="en-US">
                  <a:solidFill>
                    <a:srgbClr val="0033CC"/>
                  </a:solidFill>
                  <a:latin typeface="Calibri" pitchFamily="34" charset="0"/>
                </a:rPr>
                <a:t>Married</a:t>
              </a:r>
              <a:r>
                <a:rPr lang="en-US">
                  <a:solidFill>
                    <a:srgbClr val="009900"/>
                  </a:solidFill>
                  <a:latin typeface="Calibri" pitchFamily="34" charset="0"/>
                </a:rPr>
                <a:t>, 4/1/</a:t>
              </a:r>
              <a:r>
                <a:rPr lang="en-US">
                  <a:solidFill>
                    <a:srgbClr val="00B0F0"/>
                  </a:solidFill>
                  <a:latin typeface="Calibri" pitchFamily="34" charset="0"/>
                </a:rPr>
                <a:t>1965</a:t>
              </a:r>
            </a:p>
          </p:txBody>
        </p:sp>
        <p:grpSp>
          <p:nvGrpSpPr>
            <p:cNvPr id="19662" name="Group 551"/>
            <p:cNvGrpSpPr>
              <a:grpSpLocks/>
            </p:cNvGrpSpPr>
            <p:nvPr/>
          </p:nvGrpSpPr>
          <p:grpSpPr bwMode="auto">
            <a:xfrm>
              <a:off x="3471863" y="5345574"/>
              <a:ext cx="776287" cy="815975"/>
              <a:chOff x="7554592" y="3397476"/>
              <a:chExt cx="744152" cy="782638"/>
            </a:xfrm>
          </p:grpSpPr>
          <p:grpSp>
            <p:nvGrpSpPr>
              <p:cNvPr id="19716" name="Group 162"/>
              <p:cNvGrpSpPr>
                <a:grpSpLocks/>
              </p:cNvGrpSpPr>
              <p:nvPr/>
            </p:nvGrpSpPr>
            <p:grpSpPr bwMode="auto">
              <a:xfrm>
                <a:off x="7554592" y="3397476"/>
                <a:ext cx="717417" cy="782638"/>
                <a:chOff x="4136" y="2922"/>
                <a:chExt cx="616" cy="672"/>
              </a:xfrm>
            </p:grpSpPr>
            <p:grpSp>
              <p:nvGrpSpPr>
                <p:cNvPr id="19718" name="Group 163"/>
                <p:cNvGrpSpPr>
                  <a:grpSpLocks/>
                </p:cNvGrpSpPr>
                <p:nvPr/>
              </p:nvGrpSpPr>
              <p:grpSpPr bwMode="auto">
                <a:xfrm>
                  <a:off x="4136" y="2922"/>
                  <a:ext cx="616" cy="672"/>
                  <a:chOff x="2324" y="435"/>
                  <a:chExt cx="933" cy="1052"/>
                </a:xfrm>
              </p:grpSpPr>
              <p:sp>
                <p:nvSpPr>
                  <p:cNvPr id="19732" name="AutoShape 16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r"/>
                    <a:endParaRPr lang="en-US"/>
                  </a:p>
                </p:txBody>
              </p:sp>
              <p:sp>
                <p:nvSpPr>
                  <p:cNvPr id="19733" name="Freeform 16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734" name="Freeform 16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735" name="Freeform 16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9736" name="Group 168"/>
                  <p:cNvGrpSpPr>
                    <a:grpSpLocks/>
                  </p:cNvGrpSpPr>
                  <p:nvPr/>
                </p:nvGrpSpPr>
                <p:grpSpPr bwMode="auto">
                  <a:xfrm>
                    <a:off x="2895" y="949"/>
                    <a:ext cx="349" cy="510"/>
                    <a:chOff x="2784" y="3210"/>
                    <a:chExt cx="523" cy="772"/>
                  </a:xfrm>
                </p:grpSpPr>
                <p:sp>
                  <p:nvSpPr>
                    <p:cNvPr id="19737" name="AutoShape 16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r"/>
                      <a:endParaRPr lang="en-US"/>
                    </a:p>
                  </p:txBody>
                </p:sp>
                <p:sp>
                  <p:nvSpPr>
                    <p:cNvPr id="19738" name="AutoShape 17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r"/>
                      <a:endParaRPr lang="en-US"/>
                    </a:p>
                  </p:txBody>
                </p:sp>
                <p:sp>
                  <p:nvSpPr>
                    <p:cNvPr id="19739" name="AutoShape 17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r"/>
                      <a:endParaRPr lang="en-US"/>
                    </a:p>
                  </p:txBody>
                </p:sp>
                <p:sp>
                  <p:nvSpPr>
                    <p:cNvPr id="19740" name="Oval 17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r"/>
                      <a:endParaRPr lang="en-US"/>
                    </a:p>
                  </p:txBody>
                </p:sp>
              </p:grpSp>
            </p:grpSp>
            <p:sp>
              <p:nvSpPr>
                <p:cNvPr id="19719" name="Rectangle 173"/>
                <p:cNvSpPr>
                  <a:spLocks noChangeArrowheads="1"/>
                </p:cNvSpPr>
                <p:nvPr/>
              </p:nvSpPr>
              <p:spPr bwMode="auto">
                <a:xfrm>
                  <a:off x="4217" y="2937"/>
                  <a:ext cx="355" cy="230"/>
                </a:xfrm>
                <a:prstGeom prst="rect">
                  <a:avLst/>
                </a:prstGeom>
                <a:solidFill>
                  <a:schemeClr val="hlink"/>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720" name="Rectangle 174"/>
                <p:cNvSpPr>
                  <a:spLocks noChangeArrowheads="1"/>
                </p:cNvSpPr>
                <p:nvPr/>
              </p:nvSpPr>
              <p:spPr bwMode="auto">
                <a:xfrm>
                  <a:off x="4208" y="2926"/>
                  <a:ext cx="356" cy="232"/>
                </a:xfrm>
                <a:prstGeom prst="rect">
                  <a:avLst/>
                </a:prstGeom>
                <a:solidFill>
                  <a:srgbClr val="00B0F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spAutoFit/>
                </a:bodyPr>
                <a:lstStyle/>
                <a:p>
                  <a:pPr algn="r"/>
                  <a:endParaRPr lang="en-US"/>
                </a:p>
              </p:txBody>
            </p:sp>
            <p:sp>
              <p:nvSpPr>
                <p:cNvPr id="19721" name="AutoShape 175"/>
                <p:cNvSpPr>
                  <a:spLocks noChangeArrowheads="1"/>
                </p:cNvSpPr>
                <p:nvPr/>
              </p:nvSpPr>
              <p:spPr bwMode="auto">
                <a:xfrm>
                  <a:off x="4215" y="2934"/>
                  <a:ext cx="206" cy="216"/>
                </a:xfrm>
                <a:prstGeom prst="smileyFace">
                  <a:avLst>
                    <a:gd name="adj" fmla="val 4653"/>
                  </a:avLst>
                </a:prstGeom>
                <a:solidFill>
                  <a:srgbClr val="FFCC99"/>
                </a:solidFill>
                <a:ln w="12700">
                  <a:solidFill>
                    <a:srgbClr val="000000"/>
                  </a:solidFill>
                  <a:round/>
                  <a:headEnd/>
                  <a:tailEnd/>
                </a:ln>
              </p:spPr>
              <p:txBody>
                <a:bodyPr wrap="none" anchor="ctr"/>
                <a:lstStyle/>
                <a:p>
                  <a:pPr algn="r"/>
                  <a:endParaRPr lang="en-US"/>
                </a:p>
              </p:txBody>
            </p:sp>
            <p:sp>
              <p:nvSpPr>
                <p:cNvPr id="19722" name="Rectangle 176"/>
                <p:cNvSpPr>
                  <a:spLocks noChangeArrowheads="1"/>
                </p:cNvSpPr>
                <p:nvPr/>
              </p:nvSpPr>
              <p:spPr bwMode="auto">
                <a:xfrm>
                  <a:off x="4423" y="2937"/>
                  <a:ext cx="124"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723" name="Rectangle 177"/>
                <p:cNvSpPr>
                  <a:spLocks noChangeArrowheads="1"/>
                </p:cNvSpPr>
                <p:nvPr/>
              </p:nvSpPr>
              <p:spPr bwMode="auto">
                <a:xfrm>
                  <a:off x="4423" y="2964"/>
                  <a:ext cx="124" cy="16"/>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724" name="Rectangle 178"/>
                <p:cNvSpPr>
                  <a:spLocks noChangeArrowheads="1"/>
                </p:cNvSpPr>
                <p:nvPr/>
              </p:nvSpPr>
              <p:spPr bwMode="auto">
                <a:xfrm>
                  <a:off x="4431" y="3072"/>
                  <a:ext cx="124" cy="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725" name="Rectangle 179"/>
                <p:cNvSpPr>
                  <a:spLocks noChangeArrowheads="1"/>
                </p:cNvSpPr>
                <p:nvPr/>
              </p:nvSpPr>
              <p:spPr bwMode="auto">
                <a:xfrm>
                  <a:off x="4431" y="3092"/>
                  <a:ext cx="114" cy="10"/>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726" name="Rectangle 180"/>
                <p:cNvSpPr>
                  <a:spLocks noChangeArrowheads="1"/>
                </p:cNvSpPr>
                <p:nvPr/>
              </p:nvSpPr>
              <p:spPr bwMode="auto">
                <a:xfrm>
                  <a:off x="4431" y="3112"/>
                  <a:ext cx="114" cy="10"/>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grpSp>
              <p:nvGrpSpPr>
                <p:cNvPr id="19727" name="Group 181"/>
                <p:cNvGrpSpPr>
                  <a:grpSpLocks/>
                </p:cNvGrpSpPr>
                <p:nvPr/>
              </p:nvGrpSpPr>
              <p:grpSpPr bwMode="auto">
                <a:xfrm>
                  <a:off x="4413" y="3129"/>
                  <a:ext cx="130" cy="20"/>
                  <a:chOff x="4431" y="2881"/>
                  <a:chExt cx="249" cy="39"/>
                </a:xfrm>
              </p:grpSpPr>
              <p:sp>
                <p:nvSpPr>
                  <p:cNvPr id="19728" name="Freeform 182"/>
                  <p:cNvSpPr>
                    <a:spLocks/>
                  </p:cNvSpPr>
                  <p:nvPr/>
                </p:nvSpPr>
                <p:spPr bwMode="auto">
                  <a:xfrm>
                    <a:off x="4431"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19729" name="Freeform 183"/>
                  <p:cNvSpPr>
                    <a:spLocks/>
                  </p:cNvSpPr>
                  <p:nvPr/>
                </p:nvSpPr>
                <p:spPr bwMode="auto">
                  <a:xfrm flipH="1">
                    <a:off x="4508"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19730" name="Rectangle 184"/>
                  <p:cNvSpPr>
                    <a:spLocks noChangeArrowheads="1"/>
                  </p:cNvSpPr>
                  <p:nvPr/>
                </p:nvSpPr>
                <p:spPr bwMode="auto">
                  <a:xfrm>
                    <a:off x="4451" y="2893"/>
                    <a:ext cx="54"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731" name="Rectangle 185"/>
                  <p:cNvSpPr>
                    <a:spLocks noChangeArrowheads="1"/>
                  </p:cNvSpPr>
                  <p:nvPr/>
                </p:nvSpPr>
                <p:spPr bwMode="auto">
                  <a:xfrm>
                    <a:off x="4538" y="2893"/>
                    <a:ext cx="142"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grpSp>
          </p:grpSp>
          <p:sp>
            <p:nvSpPr>
              <p:cNvPr id="19717" name="TextBox 553"/>
              <p:cNvSpPr txBox="1">
                <a:spLocks noChangeArrowheads="1"/>
              </p:cNvSpPr>
              <p:nvPr/>
            </p:nvSpPr>
            <p:spPr bwMode="auto">
              <a:xfrm>
                <a:off x="7996831" y="3461662"/>
                <a:ext cx="301913" cy="38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solidFill>
                      <a:srgbClr val="C00000"/>
                    </a:solidFill>
                    <a:latin typeface="Calibri" pitchFamily="34" charset="0"/>
                  </a:rPr>
                  <a:t>3</a:t>
                </a:r>
              </a:p>
            </p:txBody>
          </p:sp>
        </p:grpSp>
        <p:grpSp>
          <p:nvGrpSpPr>
            <p:cNvPr id="19663" name="Group 5"/>
            <p:cNvGrpSpPr>
              <a:grpSpLocks/>
            </p:cNvGrpSpPr>
            <p:nvPr/>
          </p:nvGrpSpPr>
          <p:grpSpPr bwMode="auto">
            <a:xfrm>
              <a:off x="8380643" y="5321079"/>
              <a:ext cx="301212" cy="383041"/>
              <a:chOff x="2401" y="425"/>
              <a:chExt cx="907" cy="1154"/>
            </a:xfrm>
          </p:grpSpPr>
          <p:sp>
            <p:nvSpPr>
              <p:cNvPr id="19710" name="Rectangle 6"/>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9711" name="Line 7"/>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12" name="Line 8"/>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13" name="Rectangle 9"/>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9714" name="Freeform 10"/>
              <p:cNvSpPr>
                <a:spLocks/>
              </p:cNvSpPr>
              <p:nvPr/>
            </p:nvSpPr>
            <p:spPr bwMode="auto">
              <a:xfrm>
                <a:off x="2643" y="789"/>
                <a:ext cx="309" cy="257"/>
              </a:xfrm>
              <a:custGeom>
                <a:avLst/>
                <a:gdLst>
                  <a:gd name="T0" fmla="*/ 31958 w 234"/>
                  <a:gd name="T1" fmla="*/ 0 h 195"/>
                  <a:gd name="T2" fmla="*/ 7095 w 234"/>
                  <a:gd name="T3" fmla="*/ 10354 h 195"/>
                  <a:gd name="T4" fmla="*/ 0 w 234"/>
                  <a:gd name="T5" fmla="*/ 48817 h 195"/>
                  <a:gd name="T6" fmla="*/ 46828 w 234"/>
                  <a:gd name="T7" fmla="*/ 48817 h 195"/>
                  <a:gd name="T8" fmla="*/ 60843 w 234"/>
                  <a:gd name="T9" fmla="*/ 27649 h 195"/>
                  <a:gd name="T10" fmla="*/ 31958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9715" name="Line 11"/>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9664" name="Group 11"/>
            <p:cNvGrpSpPr>
              <a:grpSpLocks/>
            </p:cNvGrpSpPr>
            <p:nvPr/>
          </p:nvGrpSpPr>
          <p:grpSpPr bwMode="auto">
            <a:xfrm>
              <a:off x="8418287" y="5704577"/>
              <a:ext cx="410027" cy="364964"/>
              <a:chOff x="2322" y="507"/>
              <a:chExt cx="1203" cy="1071"/>
            </a:xfrm>
          </p:grpSpPr>
          <p:sp>
            <p:nvSpPr>
              <p:cNvPr id="19701" name="Freeform 12"/>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19702" name="Oval 13"/>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19703" name="Freeform 14"/>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19704" name="Line 15"/>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705" name="Freeform 16"/>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706" name="Freeform 17"/>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707" name="Freeform 18"/>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708" name="Freeform 19"/>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709" name="Oval 20"/>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nvGrpSpPr>
            <p:cNvPr id="19665" name="Group 66"/>
            <p:cNvGrpSpPr>
              <a:grpSpLocks/>
            </p:cNvGrpSpPr>
            <p:nvPr/>
          </p:nvGrpSpPr>
          <p:grpSpPr bwMode="auto">
            <a:xfrm>
              <a:off x="7434944" y="5336261"/>
              <a:ext cx="936171" cy="774932"/>
              <a:chOff x="2214" y="1120"/>
              <a:chExt cx="853" cy="705"/>
            </a:xfrm>
          </p:grpSpPr>
          <p:grpSp>
            <p:nvGrpSpPr>
              <p:cNvPr id="19666" name="Group 67"/>
              <p:cNvGrpSpPr>
                <a:grpSpLocks/>
              </p:cNvGrpSpPr>
              <p:nvPr/>
            </p:nvGrpSpPr>
            <p:grpSpPr bwMode="auto">
              <a:xfrm>
                <a:off x="2214" y="1120"/>
                <a:ext cx="853" cy="705"/>
                <a:chOff x="465" y="602"/>
                <a:chExt cx="798" cy="659"/>
              </a:xfrm>
            </p:grpSpPr>
            <p:sp>
              <p:nvSpPr>
                <p:cNvPr id="19681" name="AutoShape 68"/>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pPr algn="r"/>
                  <a:endParaRPr lang="en-US"/>
                </a:p>
              </p:txBody>
            </p:sp>
            <p:sp>
              <p:nvSpPr>
                <p:cNvPr id="19682" name="Rectangle 69"/>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pPr algn="r"/>
                  <a:endParaRPr lang="en-US"/>
                </a:p>
              </p:txBody>
            </p:sp>
            <p:sp>
              <p:nvSpPr>
                <p:cNvPr id="19683" name="Rectangle 70"/>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pPr algn="r"/>
                  <a:endParaRPr lang="en-US"/>
                </a:p>
              </p:txBody>
            </p:sp>
            <p:sp>
              <p:nvSpPr>
                <p:cNvPr id="19684" name="Rectangle 71"/>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pPr algn="r"/>
                  <a:endParaRPr lang="en-US"/>
                </a:p>
              </p:txBody>
            </p:sp>
            <p:sp>
              <p:nvSpPr>
                <p:cNvPr id="19685" name="Rectangle 72"/>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r"/>
                  <a:endParaRPr lang="en-US"/>
                </a:p>
              </p:txBody>
            </p:sp>
            <p:sp>
              <p:nvSpPr>
                <p:cNvPr id="19686" name="Rectangle 73"/>
                <p:cNvSpPr>
                  <a:spLocks noChangeArrowheads="1"/>
                </p:cNvSpPr>
                <p:nvPr/>
              </p:nvSpPr>
              <p:spPr bwMode="auto">
                <a:xfrm>
                  <a:off x="508" y="602"/>
                  <a:ext cx="571" cy="223"/>
                </a:xfrm>
                <a:prstGeom prst="rect">
                  <a:avLst/>
                </a:prstGeom>
                <a:solidFill>
                  <a:srgbClr val="CC9900"/>
                </a:solidFill>
                <a:ln w="12700" algn="ctr">
                  <a:solidFill>
                    <a:schemeClr val="bg1"/>
                  </a:solidFill>
                  <a:miter lim="800000"/>
                  <a:headEnd/>
                  <a:tailEnd/>
                </a:ln>
              </p:spPr>
              <p:txBody>
                <a:bodyPr wrap="none" anchor="ctr"/>
                <a:lstStyle/>
                <a:p>
                  <a:pPr algn="r"/>
                  <a:endParaRPr lang="en-US"/>
                </a:p>
              </p:txBody>
            </p:sp>
            <p:sp>
              <p:nvSpPr>
                <p:cNvPr id="19687" name="Line 74"/>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88" name="Line 75"/>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9689" name="Group 76"/>
                <p:cNvGrpSpPr>
                  <a:grpSpLocks/>
                </p:cNvGrpSpPr>
                <p:nvPr/>
              </p:nvGrpSpPr>
              <p:grpSpPr bwMode="auto">
                <a:xfrm>
                  <a:off x="539" y="644"/>
                  <a:ext cx="502" cy="139"/>
                  <a:chOff x="3046" y="1026"/>
                  <a:chExt cx="502" cy="138"/>
                </a:xfrm>
              </p:grpSpPr>
              <p:sp>
                <p:nvSpPr>
                  <p:cNvPr id="19690" name="Line 77"/>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91" name="Line 78"/>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92" name="Line 79"/>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93" name="Line 80"/>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94" name="Line 81"/>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95" name="Line 82"/>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96" name="Oval 83"/>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r"/>
                    <a:endParaRPr lang="en-US"/>
                  </a:p>
                </p:txBody>
              </p:sp>
              <p:sp>
                <p:nvSpPr>
                  <p:cNvPr id="19697" name="Freeform 84"/>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698" name="Freeform 85"/>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699" name="Freeform 86"/>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700" name="Freeform 87"/>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19667" name="Group 88"/>
              <p:cNvGrpSpPr>
                <a:grpSpLocks/>
              </p:cNvGrpSpPr>
              <p:nvPr/>
            </p:nvGrpSpPr>
            <p:grpSpPr bwMode="auto">
              <a:xfrm>
                <a:off x="2703" y="1407"/>
                <a:ext cx="364" cy="241"/>
                <a:chOff x="3879" y="998"/>
                <a:chExt cx="696" cy="462"/>
              </a:xfrm>
            </p:grpSpPr>
            <p:sp>
              <p:nvSpPr>
                <p:cNvPr id="19668" name="Rectangle 89"/>
                <p:cNvSpPr>
                  <a:spLocks noChangeArrowheads="1"/>
                </p:cNvSpPr>
                <p:nvPr/>
              </p:nvSpPr>
              <p:spPr bwMode="auto">
                <a:xfrm>
                  <a:off x="3897" y="1019"/>
                  <a:ext cx="678" cy="441"/>
                </a:xfrm>
                <a:prstGeom prst="rect">
                  <a:avLst/>
                </a:prstGeom>
                <a:solidFill>
                  <a:schemeClr val="hlink"/>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669" name="Rectangle 90"/>
                <p:cNvSpPr>
                  <a:spLocks noChangeArrowheads="1"/>
                </p:cNvSpPr>
                <p:nvPr/>
              </p:nvSpPr>
              <p:spPr bwMode="auto">
                <a:xfrm>
                  <a:off x="3879" y="998"/>
                  <a:ext cx="680" cy="444"/>
                </a:xfrm>
                <a:prstGeom prst="rect">
                  <a:avLst/>
                </a:prstGeom>
                <a:solidFill>
                  <a:srgbClr val="0033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spAutoFit/>
                </a:bodyPr>
                <a:lstStyle/>
                <a:p>
                  <a:pPr algn="r"/>
                  <a:endParaRPr lang="en-US"/>
                </a:p>
              </p:txBody>
            </p:sp>
            <p:sp>
              <p:nvSpPr>
                <p:cNvPr id="19670" name="AutoShape 91"/>
                <p:cNvSpPr>
                  <a:spLocks noChangeArrowheads="1"/>
                </p:cNvSpPr>
                <p:nvPr/>
              </p:nvSpPr>
              <p:spPr bwMode="auto">
                <a:xfrm>
                  <a:off x="3893" y="1013"/>
                  <a:ext cx="393" cy="414"/>
                </a:xfrm>
                <a:prstGeom prst="smileyFace">
                  <a:avLst>
                    <a:gd name="adj" fmla="val 4653"/>
                  </a:avLst>
                </a:prstGeom>
                <a:solidFill>
                  <a:srgbClr val="FFCC99"/>
                </a:solidFill>
                <a:ln w="12700">
                  <a:solidFill>
                    <a:srgbClr val="000000"/>
                  </a:solidFill>
                  <a:round/>
                  <a:headEnd/>
                  <a:tailEnd/>
                </a:ln>
              </p:spPr>
              <p:txBody>
                <a:bodyPr wrap="none" anchor="ctr"/>
                <a:lstStyle/>
                <a:p>
                  <a:pPr algn="r"/>
                  <a:endParaRPr lang="en-US"/>
                </a:p>
              </p:txBody>
            </p:sp>
            <p:sp>
              <p:nvSpPr>
                <p:cNvPr id="19671" name="Rectangle 92"/>
                <p:cNvSpPr>
                  <a:spLocks noChangeArrowheads="1"/>
                </p:cNvSpPr>
                <p:nvPr/>
              </p:nvSpPr>
              <p:spPr bwMode="auto">
                <a:xfrm>
                  <a:off x="4291" y="1020"/>
                  <a:ext cx="237" cy="35"/>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672" name="Rectangle 93"/>
                <p:cNvSpPr>
                  <a:spLocks noChangeArrowheads="1"/>
                </p:cNvSpPr>
                <p:nvPr/>
              </p:nvSpPr>
              <p:spPr bwMode="auto">
                <a:xfrm>
                  <a:off x="4291" y="1070"/>
                  <a:ext cx="237" cy="32"/>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673" name="Rectangle 94"/>
                <p:cNvSpPr>
                  <a:spLocks noChangeArrowheads="1"/>
                </p:cNvSpPr>
                <p:nvPr/>
              </p:nvSpPr>
              <p:spPr bwMode="auto">
                <a:xfrm>
                  <a:off x="4306" y="1277"/>
                  <a:ext cx="23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674" name="Rectangle 95"/>
                <p:cNvSpPr>
                  <a:spLocks noChangeArrowheads="1"/>
                </p:cNvSpPr>
                <p:nvPr/>
              </p:nvSpPr>
              <p:spPr bwMode="auto">
                <a:xfrm>
                  <a:off x="4306" y="1317"/>
                  <a:ext cx="21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675" name="Rectangle 96"/>
                <p:cNvSpPr>
                  <a:spLocks noChangeArrowheads="1"/>
                </p:cNvSpPr>
                <p:nvPr/>
              </p:nvSpPr>
              <p:spPr bwMode="auto">
                <a:xfrm>
                  <a:off x="4306" y="1355"/>
                  <a:ext cx="21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grpSp>
              <p:nvGrpSpPr>
                <p:cNvPr id="19676" name="Group 97"/>
                <p:cNvGrpSpPr>
                  <a:grpSpLocks/>
                </p:cNvGrpSpPr>
                <p:nvPr/>
              </p:nvGrpSpPr>
              <p:grpSpPr bwMode="auto">
                <a:xfrm>
                  <a:off x="4306" y="1387"/>
                  <a:ext cx="249" cy="39"/>
                  <a:chOff x="4431" y="2881"/>
                  <a:chExt cx="249" cy="39"/>
                </a:xfrm>
              </p:grpSpPr>
              <p:sp>
                <p:nvSpPr>
                  <p:cNvPr id="19677" name="Freeform 98"/>
                  <p:cNvSpPr>
                    <a:spLocks/>
                  </p:cNvSpPr>
                  <p:nvPr/>
                </p:nvSpPr>
                <p:spPr bwMode="auto">
                  <a:xfrm>
                    <a:off x="4431"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19678" name="Freeform 99"/>
                  <p:cNvSpPr>
                    <a:spLocks/>
                  </p:cNvSpPr>
                  <p:nvPr/>
                </p:nvSpPr>
                <p:spPr bwMode="auto">
                  <a:xfrm flipH="1">
                    <a:off x="4508"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19679" name="Rectangle 100"/>
                  <p:cNvSpPr>
                    <a:spLocks noChangeArrowheads="1"/>
                  </p:cNvSpPr>
                  <p:nvPr/>
                </p:nvSpPr>
                <p:spPr bwMode="auto">
                  <a:xfrm>
                    <a:off x="4451" y="2893"/>
                    <a:ext cx="54"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680" name="Rectangle 101"/>
                  <p:cNvSpPr>
                    <a:spLocks noChangeArrowheads="1"/>
                  </p:cNvSpPr>
                  <p:nvPr/>
                </p:nvSpPr>
                <p:spPr bwMode="auto">
                  <a:xfrm>
                    <a:off x="4538" y="2893"/>
                    <a:ext cx="142"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grpSp>
          </p:grpSp>
        </p:grpSp>
      </p:grpSp>
      <p:grpSp>
        <p:nvGrpSpPr>
          <p:cNvPr id="27" name="Group 658"/>
          <p:cNvGrpSpPr>
            <a:grpSpLocks/>
          </p:cNvGrpSpPr>
          <p:nvPr/>
        </p:nvGrpSpPr>
        <p:grpSpPr bwMode="auto">
          <a:xfrm>
            <a:off x="428625" y="1657350"/>
            <a:ext cx="8497888" cy="1235075"/>
            <a:chOff x="429082" y="1656882"/>
            <a:chExt cx="8497213" cy="1236273"/>
          </a:xfrm>
        </p:grpSpPr>
        <p:sp>
          <p:nvSpPr>
            <p:cNvPr id="19565" name="TextBox 69"/>
            <p:cNvSpPr txBox="1">
              <a:spLocks noChangeArrowheads="1"/>
            </p:cNvSpPr>
            <p:nvPr/>
          </p:nvSpPr>
          <p:spPr bwMode="auto">
            <a:xfrm>
              <a:off x="2395839" y="2493045"/>
              <a:ext cx="33527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solidFill>
                    <a:srgbClr val="009900"/>
                  </a:solidFill>
                  <a:latin typeface="Calibri" pitchFamily="34" charset="0"/>
                </a:rPr>
                <a:t>Jane Smith, Single, 4/1/1967</a:t>
              </a:r>
            </a:p>
          </p:txBody>
        </p:sp>
        <p:sp>
          <p:nvSpPr>
            <p:cNvPr id="19566" name="Text Box 189"/>
            <p:cNvSpPr txBox="1">
              <a:spLocks noChangeArrowheads="1"/>
            </p:cNvSpPr>
            <p:nvPr/>
          </p:nvSpPr>
          <p:spPr bwMode="auto">
            <a:xfrm>
              <a:off x="429082" y="1656882"/>
              <a:ext cx="227965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a:solidFill>
                    <a:schemeClr val="bg1"/>
                  </a:solidFill>
                  <a:latin typeface="Calibri" pitchFamily="34" charset="0"/>
                </a:rPr>
                <a:t>PA </a:t>
              </a:r>
              <a:r>
                <a:rPr lang="en-US" dirty="0" smtClean="0">
                  <a:solidFill>
                    <a:schemeClr val="bg1"/>
                  </a:solidFill>
                  <a:latin typeface="Calibri" pitchFamily="34" charset="0"/>
                </a:rPr>
                <a:t>Submission </a:t>
              </a:r>
              <a:r>
                <a:rPr lang="en-US" dirty="0">
                  <a:solidFill>
                    <a:schemeClr val="bg1"/>
                  </a:solidFill>
                  <a:latin typeface="Calibri" pitchFamily="34" charset="0"/>
                </a:rPr>
                <a:t/>
              </a:r>
              <a:br>
                <a:rPr lang="en-US" dirty="0">
                  <a:solidFill>
                    <a:schemeClr val="bg1"/>
                  </a:solidFill>
                  <a:latin typeface="Calibri" pitchFamily="34" charset="0"/>
                </a:rPr>
              </a:br>
              <a:r>
                <a:rPr lang="en-US" dirty="0" smtClean="0">
                  <a:solidFill>
                    <a:schemeClr val="bg1"/>
                  </a:solidFill>
                  <a:latin typeface="Calibri" pitchFamily="34" charset="0"/>
                </a:rPr>
                <a:t>07/01/14 - 07/01/15</a:t>
              </a:r>
              <a:endParaRPr lang="en-US" dirty="0">
                <a:solidFill>
                  <a:schemeClr val="bg1"/>
                </a:solidFill>
                <a:latin typeface="Calibri" pitchFamily="34" charset="0"/>
              </a:endParaRPr>
            </a:p>
          </p:txBody>
        </p:sp>
        <p:sp>
          <p:nvSpPr>
            <p:cNvPr id="19567" name="TextBox 69"/>
            <p:cNvSpPr txBox="1">
              <a:spLocks noChangeArrowheads="1"/>
            </p:cNvSpPr>
            <p:nvPr/>
          </p:nvSpPr>
          <p:spPr bwMode="auto">
            <a:xfrm>
              <a:off x="5693229" y="2493045"/>
              <a:ext cx="32330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solidFill>
                    <a:srgbClr val="009900"/>
                  </a:solidFill>
                  <a:latin typeface="Calibri" pitchFamily="34" charset="0"/>
                </a:rPr>
                <a:t>Jane Smith, Single, 4/1/1967</a:t>
              </a:r>
            </a:p>
          </p:txBody>
        </p:sp>
        <p:grpSp>
          <p:nvGrpSpPr>
            <p:cNvPr id="19568" name="Group 284"/>
            <p:cNvGrpSpPr>
              <a:grpSpLocks/>
            </p:cNvGrpSpPr>
            <p:nvPr/>
          </p:nvGrpSpPr>
          <p:grpSpPr bwMode="auto">
            <a:xfrm>
              <a:off x="3552825" y="1656882"/>
              <a:ext cx="692604" cy="751928"/>
              <a:chOff x="3552825" y="2352675"/>
              <a:chExt cx="741363" cy="804863"/>
            </a:xfrm>
          </p:grpSpPr>
          <p:grpSp>
            <p:nvGrpSpPr>
              <p:cNvPr id="19632" name="Group 41"/>
              <p:cNvGrpSpPr>
                <a:grpSpLocks/>
              </p:cNvGrpSpPr>
              <p:nvPr/>
            </p:nvGrpSpPr>
            <p:grpSpPr bwMode="auto">
              <a:xfrm>
                <a:off x="3552825" y="2352675"/>
                <a:ext cx="738188" cy="804863"/>
                <a:chOff x="3723" y="1174"/>
                <a:chExt cx="617" cy="672"/>
              </a:xfrm>
            </p:grpSpPr>
            <p:grpSp>
              <p:nvGrpSpPr>
                <p:cNvPr id="19634" name="Group 42"/>
                <p:cNvGrpSpPr>
                  <a:grpSpLocks/>
                </p:cNvGrpSpPr>
                <p:nvPr/>
              </p:nvGrpSpPr>
              <p:grpSpPr bwMode="auto">
                <a:xfrm>
                  <a:off x="3723" y="1174"/>
                  <a:ext cx="617" cy="672"/>
                  <a:chOff x="2324" y="435"/>
                  <a:chExt cx="933" cy="1052"/>
                </a:xfrm>
              </p:grpSpPr>
              <p:sp>
                <p:nvSpPr>
                  <p:cNvPr id="19649" name="AutoShape 43"/>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r"/>
                    <a:endParaRPr lang="en-US"/>
                  </a:p>
                </p:txBody>
              </p:sp>
              <p:sp>
                <p:nvSpPr>
                  <p:cNvPr id="19650" name="Freeform 44"/>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651" name="Freeform 45"/>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652" name="Freeform 46"/>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9653" name="Group 47"/>
                  <p:cNvGrpSpPr>
                    <a:grpSpLocks/>
                  </p:cNvGrpSpPr>
                  <p:nvPr/>
                </p:nvGrpSpPr>
                <p:grpSpPr bwMode="auto">
                  <a:xfrm>
                    <a:off x="2895" y="950"/>
                    <a:ext cx="349" cy="510"/>
                    <a:chOff x="2784" y="3210"/>
                    <a:chExt cx="523" cy="772"/>
                  </a:xfrm>
                </p:grpSpPr>
                <p:sp>
                  <p:nvSpPr>
                    <p:cNvPr id="19654" name="AutoShape 48"/>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r"/>
                      <a:endParaRPr lang="en-US"/>
                    </a:p>
                  </p:txBody>
                </p:sp>
                <p:sp>
                  <p:nvSpPr>
                    <p:cNvPr id="19655" name="AutoShape 49"/>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r"/>
                      <a:endParaRPr lang="en-US"/>
                    </a:p>
                  </p:txBody>
                </p:sp>
                <p:sp>
                  <p:nvSpPr>
                    <p:cNvPr id="19656" name="AutoShape 50"/>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r"/>
                      <a:endParaRPr lang="en-US"/>
                    </a:p>
                  </p:txBody>
                </p:sp>
                <p:sp>
                  <p:nvSpPr>
                    <p:cNvPr id="19657" name="Oval 51"/>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r"/>
                      <a:endParaRPr lang="en-US"/>
                    </a:p>
                  </p:txBody>
                </p:sp>
              </p:grpSp>
            </p:grpSp>
            <p:grpSp>
              <p:nvGrpSpPr>
                <p:cNvPr id="19635" name="Group 52"/>
                <p:cNvGrpSpPr>
                  <a:grpSpLocks/>
                </p:cNvGrpSpPr>
                <p:nvPr/>
              </p:nvGrpSpPr>
              <p:grpSpPr bwMode="auto">
                <a:xfrm>
                  <a:off x="3792" y="1178"/>
                  <a:ext cx="364" cy="241"/>
                  <a:chOff x="3879" y="998"/>
                  <a:chExt cx="696" cy="462"/>
                </a:xfrm>
              </p:grpSpPr>
              <p:sp>
                <p:nvSpPr>
                  <p:cNvPr id="19636" name="Rectangle 53"/>
                  <p:cNvSpPr>
                    <a:spLocks noChangeArrowheads="1"/>
                  </p:cNvSpPr>
                  <p:nvPr/>
                </p:nvSpPr>
                <p:spPr bwMode="auto">
                  <a:xfrm>
                    <a:off x="3897" y="1019"/>
                    <a:ext cx="678" cy="441"/>
                  </a:xfrm>
                  <a:prstGeom prst="rect">
                    <a:avLst/>
                  </a:prstGeom>
                  <a:solidFill>
                    <a:schemeClr val="hlink"/>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637" name="Rectangle 54"/>
                  <p:cNvSpPr>
                    <a:spLocks noChangeArrowheads="1"/>
                  </p:cNvSpPr>
                  <p:nvPr/>
                </p:nvSpPr>
                <p:spPr bwMode="auto">
                  <a:xfrm>
                    <a:off x="3879" y="998"/>
                    <a:ext cx="680" cy="444"/>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spAutoFit/>
                  </a:bodyPr>
                  <a:lstStyle/>
                  <a:p>
                    <a:pPr algn="r"/>
                    <a:endParaRPr lang="en-US"/>
                  </a:p>
                </p:txBody>
              </p:sp>
              <p:sp>
                <p:nvSpPr>
                  <p:cNvPr id="19638" name="AutoShape 55"/>
                  <p:cNvSpPr>
                    <a:spLocks noChangeArrowheads="1"/>
                  </p:cNvSpPr>
                  <p:nvPr/>
                </p:nvSpPr>
                <p:spPr bwMode="auto">
                  <a:xfrm>
                    <a:off x="3893" y="1013"/>
                    <a:ext cx="393" cy="414"/>
                  </a:xfrm>
                  <a:prstGeom prst="smileyFace">
                    <a:avLst>
                      <a:gd name="adj" fmla="val 4653"/>
                    </a:avLst>
                  </a:prstGeom>
                  <a:solidFill>
                    <a:srgbClr val="FFCC99"/>
                  </a:solidFill>
                  <a:ln w="12700">
                    <a:solidFill>
                      <a:srgbClr val="000000"/>
                    </a:solidFill>
                    <a:round/>
                    <a:headEnd/>
                    <a:tailEnd/>
                  </a:ln>
                </p:spPr>
                <p:txBody>
                  <a:bodyPr wrap="none" anchor="ctr"/>
                  <a:lstStyle/>
                  <a:p>
                    <a:pPr algn="r"/>
                    <a:endParaRPr lang="en-US"/>
                  </a:p>
                </p:txBody>
              </p:sp>
              <p:sp>
                <p:nvSpPr>
                  <p:cNvPr id="19639" name="Rectangle 56"/>
                  <p:cNvSpPr>
                    <a:spLocks noChangeArrowheads="1"/>
                  </p:cNvSpPr>
                  <p:nvPr/>
                </p:nvSpPr>
                <p:spPr bwMode="auto">
                  <a:xfrm>
                    <a:off x="4291" y="1020"/>
                    <a:ext cx="237" cy="35"/>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640" name="Rectangle 57"/>
                  <p:cNvSpPr>
                    <a:spLocks noChangeArrowheads="1"/>
                  </p:cNvSpPr>
                  <p:nvPr/>
                </p:nvSpPr>
                <p:spPr bwMode="auto">
                  <a:xfrm>
                    <a:off x="4291" y="1070"/>
                    <a:ext cx="237" cy="32"/>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641" name="Rectangle 58"/>
                  <p:cNvSpPr>
                    <a:spLocks noChangeArrowheads="1"/>
                  </p:cNvSpPr>
                  <p:nvPr/>
                </p:nvSpPr>
                <p:spPr bwMode="auto">
                  <a:xfrm>
                    <a:off x="4306" y="1277"/>
                    <a:ext cx="23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642" name="Rectangle 59"/>
                  <p:cNvSpPr>
                    <a:spLocks noChangeArrowheads="1"/>
                  </p:cNvSpPr>
                  <p:nvPr/>
                </p:nvSpPr>
                <p:spPr bwMode="auto">
                  <a:xfrm>
                    <a:off x="4306" y="1317"/>
                    <a:ext cx="21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643" name="Rectangle 60"/>
                  <p:cNvSpPr>
                    <a:spLocks noChangeArrowheads="1"/>
                  </p:cNvSpPr>
                  <p:nvPr/>
                </p:nvSpPr>
                <p:spPr bwMode="auto">
                  <a:xfrm>
                    <a:off x="4306" y="1355"/>
                    <a:ext cx="21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grpSp>
                <p:nvGrpSpPr>
                  <p:cNvPr id="19644" name="Group 61"/>
                  <p:cNvGrpSpPr>
                    <a:grpSpLocks/>
                  </p:cNvGrpSpPr>
                  <p:nvPr/>
                </p:nvGrpSpPr>
                <p:grpSpPr bwMode="auto">
                  <a:xfrm>
                    <a:off x="4306" y="1387"/>
                    <a:ext cx="249" cy="39"/>
                    <a:chOff x="4431" y="2881"/>
                    <a:chExt cx="249" cy="39"/>
                  </a:xfrm>
                </p:grpSpPr>
                <p:sp>
                  <p:nvSpPr>
                    <p:cNvPr id="19645" name="Freeform 62"/>
                    <p:cNvSpPr>
                      <a:spLocks/>
                    </p:cNvSpPr>
                    <p:nvPr/>
                  </p:nvSpPr>
                  <p:spPr bwMode="auto">
                    <a:xfrm>
                      <a:off x="4431"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19646" name="Freeform 63"/>
                    <p:cNvSpPr>
                      <a:spLocks/>
                    </p:cNvSpPr>
                    <p:nvPr/>
                  </p:nvSpPr>
                  <p:spPr bwMode="auto">
                    <a:xfrm flipH="1">
                      <a:off x="4508"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19647" name="Rectangle 64"/>
                    <p:cNvSpPr>
                      <a:spLocks noChangeArrowheads="1"/>
                    </p:cNvSpPr>
                    <p:nvPr/>
                  </p:nvSpPr>
                  <p:spPr bwMode="auto">
                    <a:xfrm>
                      <a:off x="4451" y="2893"/>
                      <a:ext cx="54"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648" name="Rectangle 65"/>
                    <p:cNvSpPr>
                      <a:spLocks noChangeArrowheads="1"/>
                    </p:cNvSpPr>
                    <p:nvPr/>
                  </p:nvSpPr>
                  <p:spPr bwMode="auto">
                    <a:xfrm>
                      <a:off x="4538" y="2893"/>
                      <a:ext cx="142"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grpSp>
            </p:grpSp>
          </p:grpSp>
          <p:sp>
            <p:nvSpPr>
              <p:cNvPr id="19633" name="TextBox 262"/>
              <p:cNvSpPr txBox="1">
                <a:spLocks noChangeArrowheads="1"/>
              </p:cNvSpPr>
              <p:nvPr/>
            </p:nvSpPr>
            <p:spPr bwMode="auto">
              <a:xfrm>
                <a:off x="3995738" y="2438400"/>
                <a:ext cx="298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solidFill>
                      <a:srgbClr val="C00000"/>
                    </a:solidFill>
                    <a:latin typeface="Calibri" pitchFamily="34" charset="0"/>
                  </a:rPr>
                  <a:t>1</a:t>
                </a:r>
              </a:p>
            </p:txBody>
          </p:sp>
        </p:grpSp>
        <p:grpSp>
          <p:nvGrpSpPr>
            <p:cNvPr id="19569" name="Group 284"/>
            <p:cNvGrpSpPr>
              <a:grpSpLocks/>
            </p:cNvGrpSpPr>
            <p:nvPr/>
          </p:nvGrpSpPr>
          <p:grpSpPr bwMode="auto">
            <a:xfrm>
              <a:off x="6023882" y="1656882"/>
              <a:ext cx="692604" cy="751928"/>
              <a:chOff x="3552825" y="2352675"/>
              <a:chExt cx="741363" cy="804863"/>
            </a:xfrm>
          </p:grpSpPr>
          <p:grpSp>
            <p:nvGrpSpPr>
              <p:cNvPr id="19606" name="Group 41"/>
              <p:cNvGrpSpPr>
                <a:grpSpLocks/>
              </p:cNvGrpSpPr>
              <p:nvPr/>
            </p:nvGrpSpPr>
            <p:grpSpPr bwMode="auto">
              <a:xfrm>
                <a:off x="3552825" y="2352675"/>
                <a:ext cx="738188" cy="804863"/>
                <a:chOff x="3723" y="1174"/>
                <a:chExt cx="617" cy="672"/>
              </a:xfrm>
            </p:grpSpPr>
            <p:grpSp>
              <p:nvGrpSpPr>
                <p:cNvPr id="19608" name="Group 42"/>
                <p:cNvGrpSpPr>
                  <a:grpSpLocks/>
                </p:cNvGrpSpPr>
                <p:nvPr/>
              </p:nvGrpSpPr>
              <p:grpSpPr bwMode="auto">
                <a:xfrm>
                  <a:off x="3723" y="1174"/>
                  <a:ext cx="617" cy="672"/>
                  <a:chOff x="2324" y="435"/>
                  <a:chExt cx="933" cy="1052"/>
                </a:xfrm>
              </p:grpSpPr>
              <p:sp>
                <p:nvSpPr>
                  <p:cNvPr id="19623" name="AutoShape 43"/>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r"/>
                    <a:endParaRPr lang="en-US"/>
                  </a:p>
                </p:txBody>
              </p:sp>
              <p:sp>
                <p:nvSpPr>
                  <p:cNvPr id="19624" name="Freeform 44"/>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625" name="Freeform 45"/>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626" name="Freeform 46"/>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9627" name="Group 47"/>
                  <p:cNvGrpSpPr>
                    <a:grpSpLocks/>
                  </p:cNvGrpSpPr>
                  <p:nvPr/>
                </p:nvGrpSpPr>
                <p:grpSpPr bwMode="auto">
                  <a:xfrm>
                    <a:off x="2895" y="950"/>
                    <a:ext cx="349" cy="510"/>
                    <a:chOff x="2784" y="3210"/>
                    <a:chExt cx="523" cy="772"/>
                  </a:xfrm>
                </p:grpSpPr>
                <p:sp>
                  <p:nvSpPr>
                    <p:cNvPr id="19628" name="AutoShape 48"/>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r"/>
                      <a:endParaRPr lang="en-US"/>
                    </a:p>
                  </p:txBody>
                </p:sp>
                <p:sp>
                  <p:nvSpPr>
                    <p:cNvPr id="19629" name="AutoShape 49"/>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r"/>
                      <a:endParaRPr lang="en-US"/>
                    </a:p>
                  </p:txBody>
                </p:sp>
                <p:sp>
                  <p:nvSpPr>
                    <p:cNvPr id="19630" name="AutoShape 50"/>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r"/>
                      <a:endParaRPr lang="en-US"/>
                    </a:p>
                  </p:txBody>
                </p:sp>
                <p:sp>
                  <p:nvSpPr>
                    <p:cNvPr id="19631" name="Oval 51"/>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r"/>
                      <a:endParaRPr lang="en-US"/>
                    </a:p>
                  </p:txBody>
                </p:sp>
              </p:grpSp>
            </p:grpSp>
            <p:grpSp>
              <p:nvGrpSpPr>
                <p:cNvPr id="19609" name="Group 52"/>
                <p:cNvGrpSpPr>
                  <a:grpSpLocks/>
                </p:cNvGrpSpPr>
                <p:nvPr/>
              </p:nvGrpSpPr>
              <p:grpSpPr bwMode="auto">
                <a:xfrm>
                  <a:off x="3792" y="1178"/>
                  <a:ext cx="364" cy="241"/>
                  <a:chOff x="3879" y="998"/>
                  <a:chExt cx="696" cy="462"/>
                </a:xfrm>
              </p:grpSpPr>
              <p:sp>
                <p:nvSpPr>
                  <p:cNvPr id="19610" name="Rectangle 53"/>
                  <p:cNvSpPr>
                    <a:spLocks noChangeArrowheads="1"/>
                  </p:cNvSpPr>
                  <p:nvPr/>
                </p:nvSpPr>
                <p:spPr bwMode="auto">
                  <a:xfrm>
                    <a:off x="3897" y="1019"/>
                    <a:ext cx="678" cy="441"/>
                  </a:xfrm>
                  <a:prstGeom prst="rect">
                    <a:avLst/>
                  </a:prstGeom>
                  <a:solidFill>
                    <a:schemeClr val="hlink"/>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611" name="Rectangle 54"/>
                  <p:cNvSpPr>
                    <a:spLocks noChangeArrowheads="1"/>
                  </p:cNvSpPr>
                  <p:nvPr/>
                </p:nvSpPr>
                <p:spPr bwMode="auto">
                  <a:xfrm>
                    <a:off x="3879" y="998"/>
                    <a:ext cx="680" cy="444"/>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spAutoFit/>
                  </a:bodyPr>
                  <a:lstStyle/>
                  <a:p>
                    <a:pPr algn="r"/>
                    <a:endParaRPr lang="en-US"/>
                  </a:p>
                </p:txBody>
              </p:sp>
              <p:sp>
                <p:nvSpPr>
                  <p:cNvPr id="19612" name="AutoShape 55"/>
                  <p:cNvSpPr>
                    <a:spLocks noChangeArrowheads="1"/>
                  </p:cNvSpPr>
                  <p:nvPr/>
                </p:nvSpPr>
                <p:spPr bwMode="auto">
                  <a:xfrm>
                    <a:off x="3893" y="1013"/>
                    <a:ext cx="393" cy="414"/>
                  </a:xfrm>
                  <a:prstGeom prst="smileyFace">
                    <a:avLst>
                      <a:gd name="adj" fmla="val 4653"/>
                    </a:avLst>
                  </a:prstGeom>
                  <a:solidFill>
                    <a:srgbClr val="FFCC99"/>
                  </a:solidFill>
                  <a:ln w="12700">
                    <a:solidFill>
                      <a:srgbClr val="000000"/>
                    </a:solidFill>
                    <a:round/>
                    <a:headEnd/>
                    <a:tailEnd/>
                  </a:ln>
                </p:spPr>
                <p:txBody>
                  <a:bodyPr wrap="none" anchor="ctr"/>
                  <a:lstStyle/>
                  <a:p>
                    <a:pPr algn="r"/>
                    <a:endParaRPr lang="en-US"/>
                  </a:p>
                </p:txBody>
              </p:sp>
              <p:sp>
                <p:nvSpPr>
                  <p:cNvPr id="19613" name="Rectangle 56"/>
                  <p:cNvSpPr>
                    <a:spLocks noChangeArrowheads="1"/>
                  </p:cNvSpPr>
                  <p:nvPr/>
                </p:nvSpPr>
                <p:spPr bwMode="auto">
                  <a:xfrm>
                    <a:off x="4291" y="1020"/>
                    <a:ext cx="237" cy="35"/>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614" name="Rectangle 57"/>
                  <p:cNvSpPr>
                    <a:spLocks noChangeArrowheads="1"/>
                  </p:cNvSpPr>
                  <p:nvPr/>
                </p:nvSpPr>
                <p:spPr bwMode="auto">
                  <a:xfrm>
                    <a:off x="4291" y="1070"/>
                    <a:ext cx="237" cy="32"/>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615" name="Rectangle 58"/>
                  <p:cNvSpPr>
                    <a:spLocks noChangeArrowheads="1"/>
                  </p:cNvSpPr>
                  <p:nvPr/>
                </p:nvSpPr>
                <p:spPr bwMode="auto">
                  <a:xfrm>
                    <a:off x="4306" y="1277"/>
                    <a:ext cx="23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616" name="Rectangle 59"/>
                  <p:cNvSpPr>
                    <a:spLocks noChangeArrowheads="1"/>
                  </p:cNvSpPr>
                  <p:nvPr/>
                </p:nvSpPr>
                <p:spPr bwMode="auto">
                  <a:xfrm>
                    <a:off x="4306" y="1317"/>
                    <a:ext cx="21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617" name="Rectangle 60"/>
                  <p:cNvSpPr>
                    <a:spLocks noChangeArrowheads="1"/>
                  </p:cNvSpPr>
                  <p:nvPr/>
                </p:nvSpPr>
                <p:spPr bwMode="auto">
                  <a:xfrm>
                    <a:off x="4306" y="1355"/>
                    <a:ext cx="21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grpSp>
                <p:nvGrpSpPr>
                  <p:cNvPr id="19618" name="Group 61"/>
                  <p:cNvGrpSpPr>
                    <a:grpSpLocks/>
                  </p:cNvGrpSpPr>
                  <p:nvPr/>
                </p:nvGrpSpPr>
                <p:grpSpPr bwMode="auto">
                  <a:xfrm>
                    <a:off x="4306" y="1387"/>
                    <a:ext cx="249" cy="39"/>
                    <a:chOff x="4431" y="2881"/>
                    <a:chExt cx="249" cy="39"/>
                  </a:xfrm>
                </p:grpSpPr>
                <p:sp>
                  <p:nvSpPr>
                    <p:cNvPr id="19619" name="Freeform 62"/>
                    <p:cNvSpPr>
                      <a:spLocks/>
                    </p:cNvSpPr>
                    <p:nvPr/>
                  </p:nvSpPr>
                  <p:spPr bwMode="auto">
                    <a:xfrm>
                      <a:off x="4431"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19620" name="Freeform 63"/>
                    <p:cNvSpPr>
                      <a:spLocks/>
                    </p:cNvSpPr>
                    <p:nvPr/>
                  </p:nvSpPr>
                  <p:spPr bwMode="auto">
                    <a:xfrm flipH="1">
                      <a:off x="4508"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19621" name="Rectangle 64"/>
                    <p:cNvSpPr>
                      <a:spLocks noChangeArrowheads="1"/>
                    </p:cNvSpPr>
                    <p:nvPr/>
                  </p:nvSpPr>
                  <p:spPr bwMode="auto">
                    <a:xfrm>
                      <a:off x="4451" y="2893"/>
                      <a:ext cx="54"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622" name="Rectangle 65"/>
                    <p:cNvSpPr>
                      <a:spLocks noChangeArrowheads="1"/>
                    </p:cNvSpPr>
                    <p:nvPr/>
                  </p:nvSpPr>
                  <p:spPr bwMode="auto">
                    <a:xfrm>
                      <a:off x="4538" y="2893"/>
                      <a:ext cx="142"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grpSp>
            </p:grpSp>
          </p:grpSp>
          <p:sp>
            <p:nvSpPr>
              <p:cNvPr id="19607" name="TextBox 262"/>
              <p:cNvSpPr txBox="1">
                <a:spLocks noChangeArrowheads="1"/>
              </p:cNvSpPr>
              <p:nvPr/>
            </p:nvSpPr>
            <p:spPr bwMode="auto">
              <a:xfrm>
                <a:off x="3995738" y="2438400"/>
                <a:ext cx="298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solidFill>
                      <a:srgbClr val="C00000"/>
                    </a:solidFill>
                    <a:latin typeface="Calibri" pitchFamily="34" charset="0"/>
                  </a:rPr>
                  <a:t>1</a:t>
                </a:r>
              </a:p>
            </p:txBody>
          </p:sp>
        </p:grpSp>
        <p:grpSp>
          <p:nvGrpSpPr>
            <p:cNvPr id="19570" name="Group 66"/>
            <p:cNvGrpSpPr>
              <a:grpSpLocks/>
            </p:cNvGrpSpPr>
            <p:nvPr/>
          </p:nvGrpSpPr>
          <p:grpSpPr bwMode="auto">
            <a:xfrm>
              <a:off x="7456261" y="1656882"/>
              <a:ext cx="904676" cy="748861"/>
              <a:chOff x="2214" y="1120"/>
              <a:chExt cx="853" cy="705"/>
            </a:xfrm>
          </p:grpSpPr>
          <p:grpSp>
            <p:nvGrpSpPr>
              <p:cNvPr id="19571" name="Group 67"/>
              <p:cNvGrpSpPr>
                <a:grpSpLocks/>
              </p:cNvGrpSpPr>
              <p:nvPr/>
            </p:nvGrpSpPr>
            <p:grpSpPr bwMode="auto">
              <a:xfrm>
                <a:off x="2214" y="1120"/>
                <a:ext cx="853" cy="705"/>
                <a:chOff x="465" y="602"/>
                <a:chExt cx="798" cy="659"/>
              </a:xfrm>
            </p:grpSpPr>
            <p:sp>
              <p:nvSpPr>
                <p:cNvPr id="19586" name="AutoShape 68"/>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pPr algn="r"/>
                  <a:endParaRPr lang="en-US"/>
                </a:p>
              </p:txBody>
            </p:sp>
            <p:sp>
              <p:nvSpPr>
                <p:cNvPr id="19587" name="Rectangle 69"/>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pPr algn="r"/>
                  <a:endParaRPr lang="en-US"/>
                </a:p>
              </p:txBody>
            </p:sp>
            <p:sp>
              <p:nvSpPr>
                <p:cNvPr id="19588" name="Rectangle 70"/>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pPr algn="r"/>
                  <a:endParaRPr lang="en-US"/>
                </a:p>
              </p:txBody>
            </p:sp>
            <p:sp>
              <p:nvSpPr>
                <p:cNvPr id="19589" name="Rectangle 71"/>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pPr algn="r"/>
                  <a:endParaRPr lang="en-US"/>
                </a:p>
              </p:txBody>
            </p:sp>
            <p:sp>
              <p:nvSpPr>
                <p:cNvPr id="19590" name="Rectangle 72"/>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r"/>
                  <a:endParaRPr lang="en-US"/>
                </a:p>
              </p:txBody>
            </p:sp>
            <p:sp>
              <p:nvSpPr>
                <p:cNvPr id="19591" name="Rectangle 73"/>
                <p:cNvSpPr>
                  <a:spLocks noChangeArrowheads="1"/>
                </p:cNvSpPr>
                <p:nvPr/>
              </p:nvSpPr>
              <p:spPr bwMode="auto">
                <a:xfrm>
                  <a:off x="508" y="602"/>
                  <a:ext cx="571" cy="223"/>
                </a:xfrm>
                <a:prstGeom prst="rect">
                  <a:avLst/>
                </a:prstGeom>
                <a:solidFill>
                  <a:srgbClr val="CC9900"/>
                </a:solidFill>
                <a:ln w="12700" algn="ctr">
                  <a:solidFill>
                    <a:schemeClr val="bg1"/>
                  </a:solidFill>
                  <a:miter lim="800000"/>
                  <a:headEnd/>
                  <a:tailEnd/>
                </a:ln>
              </p:spPr>
              <p:txBody>
                <a:bodyPr wrap="none" anchor="ctr"/>
                <a:lstStyle/>
                <a:p>
                  <a:pPr algn="r"/>
                  <a:endParaRPr lang="en-US"/>
                </a:p>
              </p:txBody>
            </p:sp>
            <p:sp>
              <p:nvSpPr>
                <p:cNvPr id="19592" name="Line 74"/>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93" name="Line 75"/>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9594" name="Group 76"/>
                <p:cNvGrpSpPr>
                  <a:grpSpLocks/>
                </p:cNvGrpSpPr>
                <p:nvPr/>
              </p:nvGrpSpPr>
              <p:grpSpPr bwMode="auto">
                <a:xfrm>
                  <a:off x="539" y="644"/>
                  <a:ext cx="502" cy="139"/>
                  <a:chOff x="3046" y="1026"/>
                  <a:chExt cx="502" cy="138"/>
                </a:xfrm>
              </p:grpSpPr>
              <p:sp>
                <p:nvSpPr>
                  <p:cNvPr id="19595" name="Line 77"/>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96" name="Line 78"/>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97" name="Line 79"/>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98" name="Line 80"/>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99" name="Line 81"/>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00" name="Line 82"/>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01" name="Oval 83"/>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r"/>
                    <a:endParaRPr lang="en-US"/>
                  </a:p>
                </p:txBody>
              </p:sp>
              <p:sp>
                <p:nvSpPr>
                  <p:cNvPr id="19602" name="Freeform 84"/>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603" name="Freeform 85"/>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604" name="Freeform 86"/>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605" name="Freeform 87"/>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19572" name="Group 88"/>
              <p:cNvGrpSpPr>
                <a:grpSpLocks/>
              </p:cNvGrpSpPr>
              <p:nvPr/>
            </p:nvGrpSpPr>
            <p:grpSpPr bwMode="auto">
              <a:xfrm>
                <a:off x="2703" y="1407"/>
                <a:ext cx="364" cy="241"/>
                <a:chOff x="3879" y="998"/>
                <a:chExt cx="696" cy="462"/>
              </a:xfrm>
            </p:grpSpPr>
            <p:sp>
              <p:nvSpPr>
                <p:cNvPr id="19573" name="Rectangle 89"/>
                <p:cNvSpPr>
                  <a:spLocks noChangeArrowheads="1"/>
                </p:cNvSpPr>
                <p:nvPr/>
              </p:nvSpPr>
              <p:spPr bwMode="auto">
                <a:xfrm>
                  <a:off x="3897" y="1019"/>
                  <a:ext cx="678" cy="441"/>
                </a:xfrm>
                <a:prstGeom prst="rect">
                  <a:avLst/>
                </a:prstGeom>
                <a:solidFill>
                  <a:schemeClr val="hlink"/>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574" name="Rectangle 90"/>
                <p:cNvSpPr>
                  <a:spLocks noChangeArrowheads="1"/>
                </p:cNvSpPr>
                <p:nvPr/>
              </p:nvSpPr>
              <p:spPr bwMode="auto">
                <a:xfrm>
                  <a:off x="3879" y="998"/>
                  <a:ext cx="680" cy="444"/>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spAutoFit/>
                </a:bodyPr>
                <a:lstStyle/>
                <a:p>
                  <a:pPr algn="r"/>
                  <a:endParaRPr lang="en-US"/>
                </a:p>
              </p:txBody>
            </p:sp>
            <p:sp>
              <p:nvSpPr>
                <p:cNvPr id="19575" name="AutoShape 91"/>
                <p:cNvSpPr>
                  <a:spLocks noChangeArrowheads="1"/>
                </p:cNvSpPr>
                <p:nvPr/>
              </p:nvSpPr>
              <p:spPr bwMode="auto">
                <a:xfrm>
                  <a:off x="3893" y="1013"/>
                  <a:ext cx="393" cy="414"/>
                </a:xfrm>
                <a:prstGeom prst="smileyFace">
                  <a:avLst>
                    <a:gd name="adj" fmla="val 4653"/>
                  </a:avLst>
                </a:prstGeom>
                <a:solidFill>
                  <a:srgbClr val="FFCC99"/>
                </a:solidFill>
                <a:ln w="12700">
                  <a:solidFill>
                    <a:srgbClr val="000000"/>
                  </a:solidFill>
                  <a:round/>
                  <a:headEnd/>
                  <a:tailEnd/>
                </a:ln>
              </p:spPr>
              <p:txBody>
                <a:bodyPr wrap="none" anchor="ctr"/>
                <a:lstStyle/>
                <a:p>
                  <a:pPr algn="r"/>
                  <a:endParaRPr lang="en-US"/>
                </a:p>
              </p:txBody>
            </p:sp>
            <p:sp>
              <p:nvSpPr>
                <p:cNvPr id="19576" name="Rectangle 92"/>
                <p:cNvSpPr>
                  <a:spLocks noChangeArrowheads="1"/>
                </p:cNvSpPr>
                <p:nvPr/>
              </p:nvSpPr>
              <p:spPr bwMode="auto">
                <a:xfrm>
                  <a:off x="4291" y="1020"/>
                  <a:ext cx="237" cy="35"/>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577" name="Rectangle 93"/>
                <p:cNvSpPr>
                  <a:spLocks noChangeArrowheads="1"/>
                </p:cNvSpPr>
                <p:nvPr/>
              </p:nvSpPr>
              <p:spPr bwMode="auto">
                <a:xfrm>
                  <a:off x="4291" y="1070"/>
                  <a:ext cx="237" cy="32"/>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578" name="Rectangle 94"/>
                <p:cNvSpPr>
                  <a:spLocks noChangeArrowheads="1"/>
                </p:cNvSpPr>
                <p:nvPr/>
              </p:nvSpPr>
              <p:spPr bwMode="auto">
                <a:xfrm>
                  <a:off x="4306" y="1277"/>
                  <a:ext cx="23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579" name="Rectangle 95"/>
                <p:cNvSpPr>
                  <a:spLocks noChangeArrowheads="1"/>
                </p:cNvSpPr>
                <p:nvPr/>
              </p:nvSpPr>
              <p:spPr bwMode="auto">
                <a:xfrm>
                  <a:off x="4306" y="1317"/>
                  <a:ext cx="21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580" name="Rectangle 96"/>
                <p:cNvSpPr>
                  <a:spLocks noChangeArrowheads="1"/>
                </p:cNvSpPr>
                <p:nvPr/>
              </p:nvSpPr>
              <p:spPr bwMode="auto">
                <a:xfrm>
                  <a:off x="4306" y="1355"/>
                  <a:ext cx="21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grpSp>
              <p:nvGrpSpPr>
                <p:cNvPr id="19581" name="Group 97"/>
                <p:cNvGrpSpPr>
                  <a:grpSpLocks/>
                </p:cNvGrpSpPr>
                <p:nvPr/>
              </p:nvGrpSpPr>
              <p:grpSpPr bwMode="auto">
                <a:xfrm>
                  <a:off x="4306" y="1387"/>
                  <a:ext cx="249" cy="39"/>
                  <a:chOff x="4431" y="2881"/>
                  <a:chExt cx="249" cy="39"/>
                </a:xfrm>
              </p:grpSpPr>
              <p:sp>
                <p:nvSpPr>
                  <p:cNvPr id="19582" name="Freeform 98"/>
                  <p:cNvSpPr>
                    <a:spLocks/>
                  </p:cNvSpPr>
                  <p:nvPr/>
                </p:nvSpPr>
                <p:spPr bwMode="auto">
                  <a:xfrm>
                    <a:off x="4431"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19583" name="Freeform 99"/>
                  <p:cNvSpPr>
                    <a:spLocks/>
                  </p:cNvSpPr>
                  <p:nvPr/>
                </p:nvSpPr>
                <p:spPr bwMode="auto">
                  <a:xfrm flipH="1">
                    <a:off x="4508"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19584" name="Rectangle 100"/>
                  <p:cNvSpPr>
                    <a:spLocks noChangeArrowheads="1"/>
                  </p:cNvSpPr>
                  <p:nvPr/>
                </p:nvSpPr>
                <p:spPr bwMode="auto">
                  <a:xfrm>
                    <a:off x="4451" y="2893"/>
                    <a:ext cx="54"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585" name="Rectangle 101"/>
                  <p:cNvSpPr>
                    <a:spLocks noChangeArrowheads="1"/>
                  </p:cNvSpPr>
                  <p:nvPr/>
                </p:nvSpPr>
                <p:spPr bwMode="auto">
                  <a:xfrm>
                    <a:off x="4538" y="2893"/>
                    <a:ext cx="142"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grpSp>
          </p:grpSp>
        </p:grpSp>
      </p:grpSp>
      <p:grpSp>
        <p:nvGrpSpPr>
          <p:cNvPr id="19489" name="Group 659"/>
          <p:cNvGrpSpPr>
            <a:grpSpLocks/>
          </p:cNvGrpSpPr>
          <p:nvPr/>
        </p:nvGrpSpPr>
        <p:grpSpPr bwMode="auto">
          <a:xfrm>
            <a:off x="407988" y="2986088"/>
            <a:ext cx="8626475" cy="1300162"/>
            <a:chOff x="407309" y="2985394"/>
            <a:chExt cx="8626535" cy="1300614"/>
          </a:xfrm>
        </p:grpSpPr>
        <p:sp>
          <p:nvSpPr>
            <p:cNvPr id="19473" name="Text Box 189"/>
            <p:cNvSpPr txBox="1">
              <a:spLocks noChangeArrowheads="1"/>
            </p:cNvSpPr>
            <p:nvPr/>
          </p:nvSpPr>
          <p:spPr bwMode="auto">
            <a:xfrm>
              <a:off x="407309" y="2985394"/>
              <a:ext cx="2891061"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a:solidFill>
                    <a:schemeClr val="bg1"/>
                  </a:solidFill>
                  <a:latin typeface="Calibri" pitchFamily="34" charset="0"/>
                </a:rPr>
                <a:t>Change on </a:t>
              </a:r>
              <a:r>
                <a:rPr lang="en-US" dirty="0" smtClean="0">
                  <a:solidFill>
                    <a:schemeClr val="bg1"/>
                  </a:solidFill>
                  <a:latin typeface="Calibri" pitchFamily="34" charset="0"/>
                </a:rPr>
                <a:t>10/22/14 </a:t>
              </a:r>
              <a:r>
                <a:rPr lang="en-US" dirty="0">
                  <a:solidFill>
                    <a:schemeClr val="bg1"/>
                  </a:solidFill>
                  <a:latin typeface="Calibri" pitchFamily="34" charset="0"/>
                </a:rPr>
                <a:t>- Contact getting married on </a:t>
              </a:r>
              <a:r>
                <a:rPr lang="en-US" dirty="0" smtClean="0">
                  <a:solidFill>
                    <a:schemeClr val="bg1"/>
                  </a:solidFill>
                  <a:latin typeface="Calibri" pitchFamily="34" charset="0"/>
                </a:rPr>
                <a:t>10/30/14 </a:t>
              </a:r>
              <a:r>
                <a:rPr lang="en-US" dirty="0">
                  <a:solidFill>
                    <a:schemeClr val="bg1"/>
                  </a:solidFill>
                  <a:latin typeface="Calibri" pitchFamily="34" charset="0"/>
                </a:rPr>
                <a:t>(</a:t>
              </a:r>
              <a:r>
                <a:rPr lang="en-US" dirty="0">
                  <a:solidFill>
                    <a:srgbClr val="D33941"/>
                  </a:solidFill>
                  <a:latin typeface="Calibri" pitchFamily="34" charset="0"/>
                </a:rPr>
                <a:t>future dated</a:t>
              </a:r>
              <a:r>
                <a:rPr lang="en-US" dirty="0">
                  <a:solidFill>
                    <a:schemeClr val="bg1"/>
                  </a:solidFill>
                  <a:latin typeface="Calibri" pitchFamily="34" charset="0"/>
                </a:rPr>
                <a:t>)</a:t>
              </a:r>
              <a:br>
                <a:rPr lang="en-US" dirty="0">
                  <a:solidFill>
                    <a:schemeClr val="bg1"/>
                  </a:solidFill>
                  <a:latin typeface="Calibri" pitchFamily="34" charset="0"/>
                </a:rPr>
              </a:br>
              <a:r>
                <a:rPr lang="en-US" dirty="0">
                  <a:solidFill>
                    <a:schemeClr val="bg1"/>
                  </a:solidFill>
                  <a:latin typeface="Calibri" pitchFamily="34" charset="0"/>
                </a:rPr>
                <a:t>Work item created</a:t>
              </a:r>
            </a:p>
          </p:txBody>
        </p:sp>
        <p:sp>
          <p:nvSpPr>
            <p:cNvPr id="19474" name="TextBox 134"/>
            <p:cNvSpPr txBox="1">
              <a:spLocks noChangeArrowheads="1"/>
            </p:cNvSpPr>
            <p:nvPr/>
          </p:nvSpPr>
          <p:spPr bwMode="auto">
            <a:xfrm>
              <a:off x="2455226" y="3874079"/>
              <a:ext cx="34305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solidFill>
                    <a:srgbClr val="009900"/>
                  </a:solidFill>
                  <a:latin typeface="Calibri" pitchFamily="34" charset="0"/>
                </a:rPr>
                <a:t>Jane Smith, Single, 4/1/1967</a:t>
              </a:r>
            </a:p>
          </p:txBody>
        </p:sp>
        <p:sp>
          <p:nvSpPr>
            <p:cNvPr id="19475" name="TextBox 136"/>
            <p:cNvSpPr txBox="1">
              <a:spLocks noChangeArrowheads="1"/>
            </p:cNvSpPr>
            <p:nvPr/>
          </p:nvSpPr>
          <p:spPr bwMode="auto">
            <a:xfrm>
              <a:off x="5693229" y="3885958"/>
              <a:ext cx="334061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solidFill>
                    <a:srgbClr val="009900"/>
                  </a:solidFill>
                  <a:latin typeface="Calibri" pitchFamily="34" charset="0"/>
                </a:rPr>
                <a:t>Jane</a:t>
              </a:r>
              <a:r>
                <a:rPr lang="en-US">
                  <a:solidFill>
                    <a:srgbClr val="C00000"/>
                  </a:solidFill>
                  <a:latin typeface="Calibri" pitchFamily="34" charset="0"/>
                </a:rPr>
                <a:t> </a:t>
              </a:r>
              <a:r>
                <a:rPr lang="en-US">
                  <a:solidFill>
                    <a:srgbClr val="0033CC"/>
                  </a:solidFill>
                  <a:latin typeface="Calibri" pitchFamily="34" charset="0"/>
                </a:rPr>
                <a:t>Doe</a:t>
              </a:r>
              <a:r>
                <a:rPr lang="en-US">
                  <a:solidFill>
                    <a:srgbClr val="009900"/>
                  </a:solidFill>
                  <a:latin typeface="Calibri" pitchFamily="34" charset="0"/>
                </a:rPr>
                <a:t>,</a:t>
              </a:r>
              <a:r>
                <a:rPr lang="en-US">
                  <a:solidFill>
                    <a:srgbClr val="C00000"/>
                  </a:solidFill>
                  <a:latin typeface="Calibri" pitchFamily="34" charset="0"/>
                </a:rPr>
                <a:t> </a:t>
              </a:r>
              <a:r>
                <a:rPr lang="en-US">
                  <a:solidFill>
                    <a:srgbClr val="0033CC"/>
                  </a:solidFill>
                  <a:latin typeface="Calibri" pitchFamily="34" charset="0"/>
                </a:rPr>
                <a:t>Married</a:t>
              </a:r>
              <a:r>
                <a:rPr lang="en-US">
                  <a:solidFill>
                    <a:srgbClr val="009900"/>
                  </a:solidFill>
                  <a:latin typeface="Calibri" pitchFamily="34" charset="0"/>
                </a:rPr>
                <a:t>,</a:t>
              </a:r>
              <a:r>
                <a:rPr lang="en-US">
                  <a:solidFill>
                    <a:srgbClr val="C00000"/>
                  </a:solidFill>
                  <a:latin typeface="Calibri" pitchFamily="34" charset="0"/>
                </a:rPr>
                <a:t> </a:t>
              </a:r>
              <a:r>
                <a:rPr lang="en-US">
                  <a:solidFill>
                    <a:srgbClr val="009900"/>
                  </a:solidFill>
                  <a:latin typeface="Calibri" pitchFamily="34" charset="0"/>
                </a:rPr>
                <a:t>4/1/1967</a:t>
              </a:r>
            </a:p>
          </p:txBody>
        </p:sp>
        <p:grpSp>
          <p:nvGrpSpPr>
            <p:cNvPr id="19476" name="Group 200"/>
            <p:cNvGrpSpPr>
              <a:grpSpLocks/>
            </p:cNvGrpSpPr>
            <p:nvPr/>
          </p:nvGrpSpPr>
          <p:grpSpPr bwMode="auto">
            <a:xfrm>
              <a:off x="6129338" y="3028938"/>
              <a:ext cx="706892" cy="738331"/>
              <a:chOff x="7554581" y="3397480"/>
              <a:chExt cx="750467" cy="782639"/>
            </a:xfrm>
          </p:grpSpPr>
          <p:grpSp>
            <p:nvGrpSpPr>
              <p:cNvPr id="19540" name="Group 162"/>
              <p:cNvGrpSpPr>
                <a:grpSpLocks/>
              </p:cNvGrpSpPr>
              <p:nvPr/>
            </p:nvGrpSpPr>
            <p:grpSpPr bwMode="auto">
              <a:xfrm>
                <a:off x="7554581" y="3397480"/>
                <a:ext cx="717416" cy="782639"/>
                <a:chOff x="4136" y="2922"/>
                <a:chExt cx="616" cy="672"/>
              </a:xfrm>
            </p:grpSpPr>
            <p:grpSp>
              <p:nvGrpSpPr>
                <p:cNvPr id="19542" name="Group 163"/>
                <p:cNvGrpSpPr>
                  <a:grpSpLocks/>
                </p:cNvGrpSpPr>
                <p:nvPr/>
              </p:nvGrpSpPr>
              <p:grpSpPr bwMode="auto">
                <a:xfrm>
                  <a:off x="4136" y="2922"/>
                  <a:ext cx="616" cy="672"/>
                  <a:chOff x="2324" y="435"/>
                  <a:chExt cx="933" cy="1052"/>
                </a:xfrm>
              </p:grpSpPr>
              <p:sp>
                <p:nvSpPr>
                  <p:cNvPr id="19556" name="AutoShape 16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r"/>
                    <a:endParaRPr lang="en-US"/>
                  </a:p>
                </p:txBody>
              </p:sp>
              <p:sp>
                <p:nvSpPr>
                  <p:cNvPr id="19557" name="Freeform 16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558" name="Freeform 16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559" name="Freeform 16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9560" name="Group 168"/>
                  <p:cNvGrpSpPr>
                    <a:grpSpLocks/>
                  </p:cNvGrpSpPr>
                  <p:nvPr/>
                </p:nvGrpSpPr>
                <p:grpSpPr bwMode="auto">
                  <a:xfrm>
                    <a:off x="2895" y="951"/>
                    <a:ext cx="349" cy="510"/>
                    <a:chOff x="2784" y="3210"/>
                    <a:chExt cx="523" cy="772"/>
                  </a:xfrm>
                </p:grpSpPr>
                <p:sp>
                  <p:nvSpPr>
                    <p:cNvPr id="19561" name="AutoShape 16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r"/>
                      <a:endParaRPr lang="en-US"/>
                    </a:p>
                  </p:txBody>
                </p:sp>
                <p:sp>
                  <p:nvSpPr>
                    <p:cNvPr id="19562" name="AutoShape 17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r"/>
                      <a:endParaRPr lang="en-US"/>
                    </a:p>
                  </p:txBody>
                </p:sp>
                <p:sp>
                  <p:nvSpPr>
                    <p:cNvPr id="19563" name="AutoShape 17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r"/>
                      <a:endParaRPr lang="en-US"/>
                    </a:p>
                  </p:txBody>
                </p:sp>
                <p:sp>
                  <p:nvSpPr>
                    <p:cNvPr id="19564" name="Oval 17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r"/>
                      <a:endParaRPr lang="en-US"/>
                    </a:p>
                  </p:txBody>
                </p:sp>
              </p:grpSp>
            </p:grpSp>
            <p:sp>
              <p:nvSpPr>
                <p:cNvPr id="19543" name="Rectangle 173"/>
                <p:cNvSpPr>
                  <a:spLocks noChangeArrowheads="1"/>
                </p:cNvSpPr>
                <p:nvPr/>
              </p:nvSpPr>
              <p:spPr bwMode="auto">
                <a:xfrm>
                  <a:off x="4217" y="2937"/>
                  <a:ext cx="355" cy="230"/>
                </a:xfrm>
                <a:prstGeom prst="rect">
                  <a:avLst/>
                </a:prstGeom>
                <a:solidFill>
                  <a:schemeClr val="hlink"/>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544" name="Rectangle 174"/>
                <p:cNvSpPr>
                  <a:spLocks noChangeArrowheads="1"/>
                </p:cNvSpPr>
                <p:nvPr/>
              </p:nvSpPr>
              <p:spPr bwMode="auto">
                <a:xfrm>
                  <a:off x="4208" y="2926"/>
                  <a:ext cx="356" cy="232"/>
                </a:xfrm>
                <a:prstGeom prst="rect">
                  <a:avLst/>
                </a:prstGeom>
                <a:solidFill>
                  <a:srgbClr val="0033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spAutoFit/>
                </a:bodyPr>
                <a:lstStyle/>
                <a:p>
                  <a:pPr algn="r"/>
                  <a:endParaRPr lang="en-US"/>
                </a:p>
              </p:txBody>
            </p:sp>
            <p:sp>
              <p:nvSpPr>
                <p:cNvPr id="19545" name="AutoShape 175"/>
                <p:cNvSpPr>
                  <a:spLocks noChangeArrowheads="1"/>
                </p:cNvSpPr>
                <p:nvPr/>
              </p:nvSpPr>
              <p:spPr bwMode="auto">
                <a:xfrm>
                  <a:off x="4215" y="2934"/>
                  <a:ext cx="206" cy="216"/>
                </a:xfrm>
                <a:prstGeom prst="smileyFace">
                  <a:avLst>
                    <a:gd name="adj" fmla="val 4653"/>
                  </a:avLst>
                </a:prstGeom>
                <a:solidFill>
                  <a:srgbClr val="FFCC99"/>
                </a:solidFill>
                <a:ln w="12700">
                  <a:solidFill>
                    <a:srgbClr val="000000"/>
                  </a:solidFill>
                  <a:round/>
                  <a:headEnd/>
                  <a:tailEnd/>
                </a:ln>
              </p:spPr>
              <p:txBody>
                <a:bodyPr wrap="none" anchor="ctr"/>
                <a:lstStyle/>
                <a:p>
                  <a:pPr algn="r"/>
                  <a:endParaRPr lang="en-US"/>
                </a:p>
              </p:txBody>
            </p:sp>
            <p:sp>
              <p:nvSpPr>
                <p:cNvPr id="19546" name="Rectangle 176"/>
                <p:cNvSpPr>
                  <a:spLocks noChangeArrowheads="1"/>
                </p:cNvSpPr>
                <p:nvPr/>
              </p:nvSpPr>
              <p:spPr bwMode="auto">
                <a:xfrm>
                  <a:off x="4423" y="2937"/>
                  <a:ext cx="124"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547" name="Rectangle 177"/>
                <p:cNvSpPr>
                  <a:spLocks noChangeArrowheads="1"/>
                </p:cNvSpPr>
                <p:nvPr/>
              </p:nvSpPr>
              <p:spPr bwMode="auto">
                <a:xfrm>
                  <a:off x="4423" y="2964"/>
                  <a:ext cx="124" cy="16"/>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548" name="Rectangle 178"/>
                <p:cNvSpPr>
                  <a:spLocks noChangeArrowheads="1"/>
                </p:cNvSpPr>
                <p:nvPr/>
              </p:nvSpPr>
              <p:spPr bwMode="auto">
                <a:xfrm>
                  <a:off x="4431" y="3072"/>
                  <a:ext cx="124" cy="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549" name="Rectangle 179"/>
                <p:cNvSpPr>
                  <a:spLocks noChangeArrowheads="1"/>
                </p:cNvSpPr>
                <p:nvPr/>
              </p:nvSpPr>
              <p:spPr bwMode="auto">
                <a:xfrm>
                  <a:off x="4431" y="3092"/>
                  <a:ext cx="114" cy="10"/>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550" name="Rectangle 180"/>
                <p:cNvSpPr>
                  <a:spLocks noChangeArrowheads="1"/>
                </p:cNvSpPr>
                <p:nvPr/>
              </p:nvSpPr>
              <p:spPr bwMode="auto">
                <a:xfrm>
                  <a:off x="4431" y="3112"/>
                  <a:ext cx="114" cy="10"/>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grpSp>
              <p:nvGrpSpPr>
                <p:cNvPr id="19551" name="Group 181"/>
                <p:cNvGrpSpPr>
                  <a:grpSpLocks/>
                </p:cNvGrpSpPr>
                <p:nvPr/>
              </p:nvGrpSpPr>
              <p:grpSpPr bwMode="auto">
                <a:xfrm>
                  <a:off x="4413" y="3129"/>
                  <a:ext cx="130" cy="20"/>
                  <a:chOff x="4431" y="2881"/>
                  <a:chExt cx="249" cy="39"/>
                </a:xfrm>
              </p:grpSpPr>
              <p:sp>
                <p:nvSpPr>
                  <p:cNvPr id="19552" name="Freeform 182"/>
                  <p:cNvSpPr>
                    <a:spLocks/>
                  </p:cNvSpPr>
                  <p:nvPr/>
                </p:nvSpPr>
                <p:spPr bwMode="auto">
                  <a:xfrm>
                    <a:off x="4431"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19553" name="Freeform 183"/>
                  <p:cNvSpPr>
                    <a:spLocks/>
                  </p:cNvSpPr>
                  <p:nvPr/>
                </p:nvSpPr>
                <p:spPr bwMode="auto">
                  <a:xfrm flipH="1">
                    <a:off x="4508"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19554" name="Rectangle 184"/>
                  <p:cNvSpPr>
                    <a:spLocks noChangeArrowheads="1"/>
                  </p:cNvSpPr>
                  <p:nvPr/>
                </p:nvSpPr>
                <p:spPr bwMode="auto">
                  <a:xfrm>
                    <a:off x="4451" y="2893"/>
                    <a:ext cx="54"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555" name="Rectangle 185"/>
                  <p:cNvSpPr>
                    <a:spLocks noChangeArrowheads="1"/>
                  </p:cNvSpPr>
                  <p:nvPr/>
                </p:nvSpPr>
                <p:spPr bwMode="auto">
                  <a:xfrm>
                    <a:off x="4538" y="2893"/>
                    <a:ext cx="142"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grpSp>
          </p:grpSp>
          <p:sp>
            <p:nvSpPr>
              <p:cNvPr id="19541" name="TextBox 133"/>
              <p:cNvSpPr txBox="1">
                <a:spLocks noChangeArrowheads="1"/>
              </p:cNvSpPr>
              <p:nvPr/>
            </p:nvSpPr>
            <p:spPr bwMode="auto">
              <a:xfrm>
                <a:off x="7990538" y="3461662"/>
                <a:ext cx="314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solidFill>
                      <a:srgbClr val="C00000"/>
                    </a:solidFill>
                    <a:latin typeface="Calibri" pitchFamily="34" charset="0"/>
                  </a:rPr>
                  <a:t>2</a:t>
                </a:r>
              </a:p>
            </p:txBody>
          </p:sp>
        </p:grpSp>
        <p:grpSp>
          <p:nvGrpSpPr>
            <p:cNvPr id="19477" name="Group 284"/>
            <p:cNvGrpSpPr>
              <a:grpSpLocks/>
            </p:cNvGrpSpPr>
            <p:nvPr/>
          </p:nvGrpSpPr>
          <p:grpSpPr bwMode="auto">
            <a:xfrm>
              <a:off x="3596368" y="3028938"/>
              <a:ext cx="692604" cy="751928"/>
              <a:chOff x="3552825" y="2352675"/>
              <a:chExt cx="741363" cy="804863"/>
            </a:xfrm>
          </p:grpSpPr>
          <p:grpSp>
            <p:nvGrpSpPr>
              <p:cNvPr id="19514" name="Group 41"/>
              <p:cNvGrpSpPr>
                <a:grpSpLocks/>
              </p:cNvGrpSpPr>
              <p:nvPr/>
            </p:nvGrpSpPr>
            <p:grpSpPr bwMode="auto">
              <a:xfrm>
                <a:off x="3552825" y="2352675"/>
                <a:ext cx="738188" cy="804863"/>
                <a:chOff x="3723" y="1174"/>
                <a:chExt cx="617" cy="672"/>
              </a:xfrm>
            </p:grpSpPr>
            <p:grpSp>
              <p:nvGrpSpPr>
                <p:cNvPr id="19516" name="Group 42"/>
                <p:cNvGrpSpPr>
                  <a:grpSpLocks/>
                </p:cNvGrpSpPr>
                <p:nvPr/>
              </p:nvGrpSpPr>
              <p:grpSpPr bwMode="auto">
                <a:xfrm>
                  <a:off x="3723" y="1174"/>
                  <a:ext cx="617" cy="672"/>
                  <a:chOff x="2324" y="435"/>
                  <a:chExt cx="933" cy="1052"/>
                </a:xfrm>
              </p:grpSpPr>
              <p:sp>
                <p:nvSpPr>
                  <p:cNvPr id="19531" name="AutoShape 43"/>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r"/>
                    <a:endParaRPr lang="en-US"/>
                  </a:p>
                </p:txBody>
              </p:sp>
              <p:sp>
                <p:nvSpPr>
                  <p:cNvPr id="19532" name="Freeform 44"/>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533" name="Freeform 45"/>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534" name="Freeform 46"/>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9535" name="Group 47"/>
                  <p:cNvGrpSpPr>
                    <a:grpSpLocks/>
                  </p:cNvGrpSpPr>
                  <p:nvPr/>
                </p:nvGrpSpPr>
                <p:grpSpPr bwMode="auto">
                  <a:xfrm>
                    <a:off x="2895" y="950"/>
                    <a:ext cx="349" cy="510"/>
                    <a:chOff x="2784" y="3210"/>
                    <a:chExt cx="523" cy="772"/>
                  </a:xfrm>
                </p:grpSpPr>
                <p:sp>
                  <p:nvSpPr>
                    <p:cNvPr id="19536" name="AutoShape 48"/>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r"/>
                      <a:endParaRPr lang="en-US"/>
                    </a:p>
                  </p:txBody>
                </p:sp>
                <p:sp>
                  <p:nvSpPr>
                    <p:cNvPr id="19537" name="AutoShape 49"/>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r"/>
                      <a:endParaRPr lang="en-US"/>
                    </a:p>
                  </p:txBody>
                </p:sp>
                <p:sp>
                  <p:nvSpPr>
                    <p:cNvPr id="19538" name="AutoShape 50"/>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r"/>
                      <a:endParaRPr lang="en-US"/>
                    </a:p>
                  </p:txBody>
                </p:sp>
                <p:sp>
                  <p:nvSpPr>
                    <p:cNvPr id="19539" name="Oval 51"/>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r"/>
                      <a:endParaRPr lang="en-US"/>
                    </a:p>
                  </p:txBody>
                </p:sp>
              </p:grpSp>
            </p:grpSp>
            <p:grpSp>
              <p:nvGrpSpPr>
                <p:cNvPr id="19517" name="Group 52"/>
                <p:cNvGrpSpPr>
                  <a:grpSpLocks/>
                </p:cNvGrpSpPr>
                <p:nvPr/>
              </p:nvGrpSpPr>
              <p:grpSpPr bwMode="auto">
                <a:xfrm>
                  <a:off x="3792" y="1178"/>
                  <a:ext cx="364" cy="241"/>
                  <a:chOff x="3879" y="998"/>
                  <a:chExt cx="696" cy="462"/>
                </a:xfrm>
              </p:grpSpPr>
              <p:sp>
                <p:nvSpPr>
                  <p:cNvPr id="19518" name="Rectangle 53"/>
                  <p:cNvSpPr>
                    <a:spLocks noChangeArrowheads="1"/>
                  </p:cNvSpPr>
                  <p:nvPr/>
                </p:nvSpPr>
                <p:spPr bwMode="auto">
                  <a:xfrm>
                    <a:off x="3897" y="1019"/>
                    <a:ext cx="678" cy="441"/>
                  </a:xfrm>
                  <a:prstGeom prst="rect">
                    <a:avLst/>
                  </a:prstGeom>
                  <a:solidFill>
                    <a:schemeClr val="hlink"/>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519" name="Rectangle 54"/>
                  <p:cNvSpPr>
                    <a:spLocks noChangeArrowheads="1"/>
                  </p:cNvSpPr>
                  <p:nvPr/>
                </p:nvSpPr>
                <p:spPr bwMode="auto">
                  <a:xfrm>
                    <a:off x="3879" y="998"/>
                    <a:ext cx="680" cy="444"/>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spAutoFit/>
                  </a:bodyPr>
                  <a:lstStyle/>
                  <a:p>
                    <a:pPr algn="r"/>
                    <a:endParaRPr lang="en-US"/>
                  </a:p>
                </p:txBody>
              </p:sp>
              <p:sp>
                <p:nvSpPr>
                  <p:cNvPr id="19520" name="AutoShape 55"/>
                  <p:cNvSpPr>
                    <a:spLocks noChangeArrowheads="1"/>
                  </p:cNvSpPr>
                  <p:nvPr/>
                </p:nvSpPr>
                <p:spPr bwMode="auto">
                  <a:xfrm>
                    <a:off x="3893" y="1013"/>
                    <a:ext cx="393" cy="414"/>
                  </a:xfrm>
                  <a:prstGeom prst="smileyFace">
                    <a:avLst>
                      <a:gd name="adj" fmla="val 4653"/>
                    </a:avLst>
                  </a:prstGeom>
                  <a:solidFill>
                    <a:srgbClr val="FFCC99"/>
                  </a:solidFill>
                  <a:ln w="12700">
                    <a:solidFill>
                      <a:srgbClr val="000000"/>
                    </a:solidFill>
                    <a:round/>
                    <a:headEnd/>
                    <a:tailEnd/>
                  </a:ln>
                </p:spPr>
                <p:txBody>
                  <a:bodyPr wrap="none" anchor="ctr"/>
                  <a:lstStyle/>
                  <a:p>
                    <a:pPr algn="r"/>
                    <a:endParaRPr lang="en-US"/>
                  </a:p>
                </p:txBody>
              </p:sp>
              <p:sp>
                <p:nvSpPr>
                  <p:cNvPr id="19521" name="Rectangle 56"/>
                  <p:cNvSpPr>
                    <a:spLocks noChangeArrowheads="1"/>
                  </p:cNvSpPr>
                  <p:nvPr/>
                </p:nvSpPr>
                <p:spPr bwMode="auto">
                  <a:xfrm>
                    <a:off x="4291" y="1020"/>
                    <a:ext cx="237" cy="35"/>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522" name="Rectangle 57"/>
                  <p:cNvSpPr>
                    <a:spLocks noChangeArrowheads="1"/>
                  </p:cNvSpPr>
                  <p:nvPr/>
                </p:nvSpPr>
                <p:spPr bwMode="auto">
                  <a:xfrm>
                    <a:off x="4291" y="1070"/>
                    <a:ext cx="237" cy="32"/>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523" name="Rectangle 58"/>
                  <p:cNvSpPr>
                    <a:spLocks noChangeArrowheads="1"/>
                  </p:cNvSpPr>
                  <p:nvPr/>
                </p:nvSpPr>
                <p:spPr bwMode="auto">
                  <a:xfrm>
                    <a:off x="4306" y="1277"/>
                    <a:ext cx="23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524" name="Rectangle 59"/>
                  <p:cNvSpPr>
                    <a:spLocks noChangeArrowheads="1"/>
                  </p:cNvSpPr>
                  <p:nvPr/>
                </p:nvSpPr>
                <p:spPr bwMode="auto">
                  <a:xfrm>
                    <a:off x="4306" y="1317"/>
                    <a:ext cx="21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525" name="Rectangle 60"/>
                  <p:cNvSpPr>
                    <a:spLocks noChangeArrowheads="1"/>
                  </p:cNvSpPr>
                  <p:nvPr/>
                </p:nvSpPr>
                <p:spPr bwMode="auto">
                  <a:xfrm>
                    <a:off x="4306" y="1355"/>
                    <a:ext cx="21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grpSp>
                <p:nvGrpSpPr>
                  <p:cNvPr id="19526" name="Group 61"/>
                  <p:cNvGrpSpPr>
                    <a:grpSpLocks/>
                  </p:cNvGrpSpPr>
                  <p:nvPr/>
                </p:nvGrpSpPr>
                <p:grpSpPr bwMode="auto">
                  <a:xfrm>
                    <a:off x="4306" y="1387"/>
                    <a:ext cx="249" cy="39"/>
                    <a:chOff x="4431" y="2881"/>
                    <a:chExt cx="249" cy="39"/>
                  </a:xfrm>
                </p:grpSpPr>
                <p:sp>
                  <p:nvSpPr>
                    <p:cNvPr id="19527" name="Freeform 62"/>
                    <p:cNvSpPr>
                      <a:spLocks/>
                    </p:cNvSpPr>
                    <p:nvPr/>
                  </p:nvSpPr>
                  <p:spPr bwMode="auto">
                    <a:xfrm>
                      <a:off x="4431"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19528" name="Freeform 63"/>
                    <p:cNvSpPr>
                      <a:spLocks/>
                    </p:cNvSpPr>
                    <p:nvPr/>
                  </p:nvSpPr>
                  <p:spPr bwMode="auto">
                    <a:xfrm flipH="1">
                      <a:off x="4508"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19529" name="Rectangle 64"/>
                    <p:cNvSpPr>
                      <a:spLocks noChangeArrowheads="1"/>
                    </p:cNvSpPr>
                    <p:nvPr/>
                  </p:nvSpPr>
                  <p:spPr bwMode="auto">
                    <a:xfrm>
                      <a:off x="4451" y="2893"/>
                      <a:ext cx="54"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530" name="Rectangle 65"/>
                    <p:cNvSpPr>
                      <a:spLocks noChangeArrowheads="1"/>
                    </p:cNvSpPr>
                    <p:nvPr/>
                  </p:nvSpPr>
                  <p:spPr bwMode="auto">
                    <a:xfrm>
                      <a:off x="4538" y="2893"/>
                      <a:ext cx="142"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grpSp>
            </p:grpSp>
          </p:grpSp>
          <p:sp>
            <p:nvSpPr>
              <p:cNvPr id="19515" name="TextBox 262"/>
              <p:cNvSpPr txBox="1">
                <a:spLocks noChangeArrowheads="1"/>
              </p:cNvSpPr>
              <p:nvPr/>
            </p:nvSpPr>
            <p:spPr bwMode="auto">
              <a:xfrm>
                <a:off x="3995738" y="2438400"/>
                <a:ext cx="298450" cy="428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solidFill>
                      <a:srgbClr val="C00000"/>
                    </a:solidFill>
                    <a:latin typeface="Calibri" pitchFamily="34" charset="0"/>
                  </a:rPr>
                  <a:t>2</a:t>
                </a:r>
              </a:p>
            </p:txBody>
          </p:sp>
        </p:grpSp>
        <p:grpSp>
          <p:nvGrpSpPr>
            <p:cNvPr id="19478" name="Group 66"/>
            <p:cNvGrpSpPr>
              <a:grpSpLocks/>
            </p:cNvGrpSpPr>
            <p:nvPr/>
          </p:nvGrpSpPr>
          <p:grpSpPr bwMode="auto">
            <a:xfrm>
              <a:off x="7478033" y="3028938"/>
              <a:ext cx="904676" cy="748861"/>
              <a:chOff x="2214" y="1120"/>
              <a:chExt cx="853" cy="705"/>
            </a:xfrm>
          </p:grpSpPr>
          <p:grpSp>
            <p:nvGrpSpPr>
              <p:cNvPr id="19479" name="Group 67"/>
              <p:cNvGrpSpPr>
                <a:grpSpLocks/>
              </p:cNvGrpSpPr>
              <p:nvPr/>
            </p:nvGrpSpPr>
            <p:grpSpPr bwMode="auto">
              <a:xfrm>
                <a:off x="2214" y="1120"/>
                <a:ext cx="853" cy="705"/>
                <a:chOff x="465" y="602"/>
                <a:chExt cx="798" cy="659"/>
              </a:xfrm>
            </p:grpSpPr>
            <p:sp>
              <p:nvSpPr>
                <p:cNvPr id="19494" name="AutoShape 68"/>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pPr algn="r"/>
                  <a:endParaRPr lang="en-US"/>
                </a:p>
              </p:txBody>
            </p:sp>
            <p:sp>
              <p:nvSpPr>
                <p:cNvPr id="19495" name="Rectangle 69"/>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pPr algn="r"/>
                  <a:endParaRPr lang="en-US"/>
                </a:p>
              </p:txBody>
            </p:sp>
            <p:sp>
              <p:nvSpPr>
                <p:cNvPr id="19496" name="Rectangle 70"/>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pPr algn="r"/>
                  <a:endParaRPr lang="en-US"/>
                </a:p>
              </p:txBody>
            </p:sp>
            <p:sp>
              <p:nvSpPr>
                <p:cNvPr id="19497" name="Rectangle 71"/>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pPr algn="r"/>
                  <a:endParaRPr lang="en-US"/>
                </a:p>
              </p:txBody>
            </p:sp>
            <p:sp>
              <p:nvSpPr>
                <p:cNvPr id="19498" name="Rectangle 72"/>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r"/>
                  <a:endParaRPr lang="en-US"/>
                </a:p>
              </p:txBody>
            </p:sp>
            <p:sp>
              <p:nvSpPr>
                <p:cNvPr id="19499" name="Rectangle 73"/>
                <p:cNvSpPr>
                  <a:spLocks noChangeArrowheads="1"/>
                </p:cNvSpPr>
                <p:nvPr/>
              </p:nvSpPr>
              <p:spPr bwMode="auto">
                <a:xfrm>
                  <a:off x="508" y="602"/>
                  <a:ext cx="571" cy="223"/>
                </a:xfrm>
                <a:prstGeom prst="rect">
                  <a:avLst/>
                </a:prstGeom>
                <a:solidFill>
                  <a:srgbClr val="CC9900"/>
                </a:solidFill>
                <a:ln w="12700" algn="ctr">
                  <a:solidFill>
                    <a:schemeClr val="bg1"/>
                  </a:solidFill>
                  <a:miter lim="800000"/>
                  <a:headEnd/>
                  <a:tailEnd/>
                </a:ln>
              </p:spPr>
              <p:txBody>
                <a:bodyPr wrap="none" anchor="ctr"/>
                <a:lstStyle/>
                <a:p>
                  <a:pPr algn="r"/>
                  <a:endParaRPr lang="en-US"/>
                </a:p>
              </p:txBody>
            </p:sp>
            <p:sp>
              <p:nvSpPr>
                <p:cNvPr id="19500" name="Line 74"/>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01" name="Line 75"/>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9502" name="Group 76"/>
                <p:cNvGrpSpPr>
                  <a:grpSpLocks/>
                </p:cNvGrpSpPr>
                <p:nvPr/>
              </p:nvGrpSpPr>
              <p:grpSpPr bwMode="auto">
                <a:xfrm>
                  <a:off x="539" y="644"/>
                  <a:ext cx="502" cy="139"/>
                  <a:chOff x="3046" y="1026"/>
                  <a:chExt cx="502" cy="138"/>
                </a:xfrm>
              </p:grpSpPr>
              <p:sp>
                <p:nvSpPr>
                  <p:cNvPr id="19503" name="Line 77"/>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04" name="Line 78"/>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05" name="Line 79"/>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06" name="Line 80"/>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07" name="Line 81"/>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08" name="Line 82"/>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09" name="Oval 83"/>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r"/>
                    <a:endParaRPr lang="en-US"/>
                  </a:p>
                </p:txBody>
              </p:sp>
              <p:sp>
                <p:nvSpPr>
                  <p:cNvPr id="19510" name="Freeform 84"/>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511" name="Freeform 85"/>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512" name="Freeform 86"/>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513" name="Freeform 87"/>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19480" name="Group 88"/>
              <p:cNvGrpSpPr>
                <a:grpSpLocks/>
              </p:cNvGrpSpPr>
              <p:nvPr/>
            </p:nvGrpSpPr>
            <p:grpSpPr bwMode="auto">
              <a:xfrm>
                <a:off x="2703" y="1407"/>
                <a:ext cx="364" cy="241"/>
                <a:chOff x="3879" y="998"/>
                <a:chExt cx="696" cy="462"/>
              </a:xfrm>
            </p:grpSpPr>
            <p:sp>
              <p:nvSpPr>
                <p:cNvPr id="19481" name="Rectangle 89"/>
                <p:cNvSpPr>
                  <a:spLocks noChangeArrowheads="1"/>
                </p:cNvSpPr>
                <p:nvPr/>
              </p:nvSpPr>
              <p:spPr bwMode="auto">
                <a:xfrm>
                  <a:off x="3897" y="1019"/>
                  <a:ext cx="678" cy="441"/>
                </a:xfrm>
                <a:prstGeom prst="rect">
                  <a:avLst/>
                </a:prstGeom>
                <a:solidFill>
                  <a:schemeClr val="hlink"/>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482" name="Rectangle 90"/>
                <p:cNvSpPr>
                  <a:spLocks noChangeArrowheads="1"/>
                </p:cNvSpPr>
                <p:nvPr/>
              </p:nvSpPr>
              <p:spPr bwMode="auto">
                <a:xfrm>
                  <a:off x="3879" y="998"/>
                  <a:ext cx="680" cy="444"/>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spAutoFit/>
                </a:bodyPr>
                <a:lstStyle/>
                <a:p>
                  <a:pPr algn="r"/>
                  <a:endParaRPr lang="en-US"/>
                </a:p>
              </p:txBody>
            </p:sp>
            <p:sp>
              <p:nvSpPr>
                <p:cNvPr id="19483" name="AutoShape 91"/>
                <p:cNvSpPr>
                  <a:spLocks noChangeArrowheads="1"/>
                </p:cNvSpPr>
                <p:nvPr/>
              </p:nvSpPr>
              <p:spPr bwMode="auto">
                <a:xfrm>
                  <a:off x="3893" y="1013"/>
                  <a:ext cx="393" cy="414"/>
                </a:xfrm>
                <a:prstGeom prst="smileyFace">
                  <a:avLst>
                    <a:gd name="adj" fmla="val 4653"/>
                  </a:avLst>
                </a:prstGeom>
                <a:solidFill>
                  <a:srgbClr val="FFCC99"/>
                </a:solidFill>
                <a:ln w="12700">
                  <a:solidFill>
                    <a:srgbClr val="000000"/>
                  </a:solidFill>
                  <a:round/>
                  <a:headEnd/>
                  <a:tailEnd/>
                </a:ln>
              </p:spPr>
              <p:txBody>
                <a:bodyPr wrap="none" anchor="ctr"/>
                <a:lstStyle/>
                <a:p>
                  <a:pPr algn="r"/>
                  <a:endParaRPr lang="en-US"/>
                </a:p>
              </p:txBody>
            </p:sp>
            <p:sp>
              <p:nvSpPr>
                <p:cNvPr id="19484" name="Rectangle 92"/>
                <p:cNvSpPr>
                  <a:spLocks noChangeArrowheads="1"/>
                </p:cNvSpPr>
                <p:nvPr/>
              </p:nvSpPr>
              <p:spPr bwMode="auto">
                <a:xfrm>
                  <a:off x="4291" y="1020"/>
                  <a:ext cx="237" cy="35"/>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485" name="Rectangle 93"/>
                <p:cNvSpPr>
                  <a:spLocks noChangeArrowheads="1"/>
                </p:cNvSpPr>
                <p:nvPr/>
              </p:nvSpPr>
              <p:spPr bwMode="auto">
                <a:xfrm>
                  <a:off x="4291" y="1070"/>
                  <a:ext cx="237" cy="32"/>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486" name="Rectangle 94"/>
                <p:cNvSpPr>
                  <a:spLocks noChangeArrowheads="1"/>
                </p:cNvSpPr>
                <p:nvPr/>
              </p:nvSpPr>
              <p:spPr bwMode="auto">
                <a:xfrm>
                  <a:off x="4306" y="1277"/>
                  <a:ext cx="23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487" name="Rectangle 95"/>
                <p:cNvSpPr>
                  <a:spLocks noChangeArrowheads="1"/>
                </p:cNvSpPr>
                <p:nvPr/>
              </p:nvSpPr>
              <p:spPr bwMode="auto">
                <a:xfrm>
                  <a:off x="4306" y="1317"/>
                  <a:ext cx="21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488" name="Rectangle 96"/>
                <p:cNvSpPr>
                  <a:spLocks noChangeArrowheads="1"/>
                </p:cNvSpPr>
                <p:nvPr/>
              </p:nvSpPr>
              <p:spPr bwMode="auto">
                <a:xfrm>
                  <a:off x="4306" y="1355"/>
                  <a:ext cx="21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grpSp>
              <p:nvGrpSpPr>
                <p:cNvPr id="3" name="Group 97"/>
                <p:cNvGrpSpPr>
                  <a:grpSpLocks/>
                </p:cNvGrpSpPr>
                <p:nvPr/>
              </p:nvGrpSpPr>
              <p:grpSpPr bwMode="auto">
                <a:xfrm>
                  <a:off x="4306" y="1387"/>
                  <a:ext cx="249" cy="39"/>
                  <a:chOff x="4431" y="2881"/>
                  <a:chExt cx="249" cy="39"/>
                </a:xfrm>
              </p:grpSpPr>
              <p:sp>
                <p:nvSpPr>
                  <p:cNvPr id="19490" name="Freeform 98"/>
                  <p:cNvSpPr>
                    <a:spLocks/>
                  </p:cNvSpPr>
                  <p:nvPr/>
                </p:nvSpPr>
                <p:spPr bwMode="auto">
                  <a:xfrm>
                    <a:off x="4431"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19491" name="Freeform 99"/>
                  <p:cNvSpPr>
                    <a:spLocks/>
                  </p:cNvSpPr>
                  <p:nvPr/>
                </p:nvSpPr>
                <p:spPr bwMode="auto">
                  <a:xfrm flipH="1">
                    <a:off x="4508"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19492" name="Rectangle 100"/>
                  <p:cNvSpPr>
                    <a:spLocks noChangeArrowheads="1"/>
                  </p:cNvSpPr>
                  <p:nvPr/>
                </p:nvSpPr>
                <p:spPr bwMode="auto">
                  <a:xfrm>
                    <a:off x="4451" y="2893"/>
                    <a:ext cx="54"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19493" name="Rectangle 101"/>
                  <p:cNvSpPr>
                    <a:spLocks noChangeArrowheads="1"/>
                  </p:cNvSpPr>
                  <p:nvPr/>
                </p:nvSpPr>
                <p:spPr bwMode="auto">
                  <a:xfrm>
                    <a:off x="4538" y="2893"/>
                    <a:ext cx="142"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grpSp>
          </p:grpSp>
        </p:grpSp>
      </p:grpSp>
      <p:grpSp>
        <p:nvGrpSpPr>
          <p:cNvPr id="19467" name="Group 10"/>
          <p:cNvGrpSpPr>
            <a:grpSpLocks/>
          </p:cNvGrpSpPr>
          <p:nvPr/>
        </p:nvGrpSpPr>
        <p:grpSpPr bwMode="auto">
          <a:xfrm>
            <a:off x="8658225" y="79375"/>
            <a:ext cx="482600" cy="461963"/>
            <a:chOff x="8632825" y="79375"/>
            <a:chExt cx="431800" cy="461963"/>
          </a:xfrm>
        </p:grpSpPr>
        <p:sp>
          <p:nvSpPr>
            <p:cNvPr id="19471" name="Rectangle 5"/>
            <p:cNvSpPr>
              <a:spLocks noChangeArrowheads="1"/>
            </p:cNvSpPr>
            <p:nvPr/>
          </p:nvSpPr>
          <p:spPr bwMode="hidden">
            <a:xfrm>
              <a:off x="8632825" y="79375"/>
              <a:ext cx="431800" cy="461963"/>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472" name="AutoShape 6"/>
            <p:cNvSpPr>
              <a:spLocks noChangeArrowheads="1"/>
            </p:cNvSpPr>
            <p:nvPr/>
          </p:nvSpPr>
          <p:spPr bwMode="hidden">
            <a:xfrm rot="18896145" flipH="1">
              <a:off x="8643717" y="147160"/>
              <a:ext cx="326799" cy="326393"/>
            </a:xfrm>
            <a:prstGeom prst="rtTriangle">
              <a:avLst/>
            </a:prstGeom>
            <a:solidFill>
              <a:srgbClr val="3F8E3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365" name="Group 9"/>
          <p:cNvGrpSpPr>
            <a:grpSpLocks/>
          </p:cNvGrpSpPr>
          <p:nvPr/>
        </p:nvGrpSpPr>
        <p:grpSpPr bwMode="auto">
          <a:xfrm>
            <a:off x="8680450" y="79375"/>
            <a:ext cx="407988" cy="461963"/>
            <a:chOff x="8632825" y="79375"/>
            <a:chExt cx="431800" cy="461963"/>
          </a:xfrm>
        </p:grpSpPr>
        <p:sp>
          <p:nvSpPr>
            <p:cNvPr id="19469" name="Rectangle 8"/>
            <p:cNvSpPr>
              <a:spLocks noChangeArrowheads="1"/>
            </p:cNvSpPr>
            <p:nvPr/>
          </p:nvSpPr>
          <p:spPr bwMode="hidden">
            <a:xfrm>
              <a:off x="8632825" y="79375"/>
              <a:ext cx="431800" cy="461963"/>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470" name="Rectangle 9"/>
            <p:cNvSpPr>
              <a:spLocks noChangeArrowheads="1"/>
            </p:cNvSpPr>
            <p:nvPr/>
          </p:nvSpPr>
          <p:spPr bwMode="hidden">
            <a:xfrm>
              <a:off x="8703097" y="164547"/>
              <a:ext cx="291257" cy="291620"/>
            </a:xfrm>
            <a:prstGeom prst="rect">
              <a:avLst/>
            </a:prstGeom>
            <a:solidFill>
              <a:srgbClr val="C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8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par>
                          <p:cTn id="19" fill="hold" nodeType="afterGroup">
                            <p:stCondLst>
                              <p:cond delay="0"/>
                            </p:stCondLst>
                            <p:childTnLst>
                              <p:par>
                                <p:cTn id="20" presetID="17" presetClass="entr" presetSubtype="10" fill="hold" nodeType="afterEffect">
                                  <p:stCondLst>
                                    <p:cond delay="0"/>
                                  </p:stCondLst>
                                  <p:childTnLst>
                                    <p:set>
                                      <p:cBhvr>
                                        <p:cTn id="21" dur="1" fill="hold">
                                          <p:stCondLst>
                                            <p:cond delay="0"/>
                                          </p:stCondLst>
                                        </p:cTn>
                                        <p:tgtEl>
                                          <p:spTgt spid="365"/>
                                        </p:tgtEl>
                                        <p:attrNameLst>
                                          <p:attrName>style.visibility</p:attrName>
                                        </p:attrNameLst>
                                      </p:cBhvr>
                                      <p:to>
                                        <p:strVal val="visible"/>
                                      </p:to>
                                    </p:set>
                                    <p:anim calcmode="lin" valueType="num">
                                      <p:cBhvr>
                                        <p:cTn id="22" dur="500" fill="hold"/>
                                        <p:tgtEl>
                                          <p:spTgt spid="365"/>
                                        </p:tgtEl>
                                        <p:attrNameLst>
                                          <p:attrName>ppt_w</p:attrName>
                                        </p:attrNameLst>
                                      </p:cBhvr>
                                      <p:tavLst>
                                        <p:tav tm="0">
                                          <p:val>
                                            <p:fltVal val="0"/>
                                          </p:val>
                                        </p:tav>
                                        <p:tav tm="100000">
                                          <p:val>
                                            <p:strVal val="#ppt_w"/>
                                          </p:val>
                                        </p:tav>
                                      </p:tavLst>
                                    </p:anim>
                                    <p:anim calcmode="lin" valueType="num">
                                      <p:cBhvr>
                                        <p:cTn id="23" dur="500" fill="hold"/>
                                        <p:tgtEl>
                                          <p:spTgt spid="36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Example in UI: Create submission</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425" y="999530"/>
            <a:ext cx="2714166" cy="321066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grpSp>
        <p:nvGrpSpPr>
          <p:cNvPr id="20485" name="Group 66"/>
          <p:cNvGrpSpPr>
            <a:grpSpLocks/>
          </p:cNvGrpSpPr>
          <p:nvPr/>
        </p:nvGrpSpPr>
        <p:grpSpPr bwMode="auto">
          <a:xfrm>
            <a:off x="2792541" y="1393361"/>
            <a:ext cx="903287" cy="749300"/>
            <a:chOff x="2214" y="1120"/>
            <a:chExt cx="853" cy="705"/>
          </a:xfrm>
        </p:grpSpPr>
        <p:grpSp>
          <p:nvGrpSpPr>
            <p:cNvPr id="20515" name="Group 67"/>
            <p:cNvGrpSpPr>
              <a:grpSpLocks/>
            </p:cNvGrpSpPr>
            <p:nvPr/>
          </p:nvGrpSpPr>
          <p:grpSpPr bwMode="auto">
            <a:xfrm>
              <a:off x="2214" y="1120"/>
              <a:ext cx="853" cy="705"/>
              <a:chOff x="465" y="602"/>
              <a:chExt cx="798" cy="659"/>
            </a:xfrm>
          </p:grpSpPr>
          <p:sp>
            <p:nvSpPr>
              <p:cNvPr id="20530" name="AutoShape 68"/>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pPr algn="r"/>
                <a:endParaRPr lang="en-US"/>
              </a:p>
            </p:txBody>
          </p:sp>
          <p:sp>
            <p:nvSpPr>
              <p:cNvPr id="20531" name="Rectangle 69"/>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pPr algn="r"/>
                <a:endParaRPr lang="en-US"/>
              </a:p>
            </p:txBody>
          </p:sp>
          <p:sp>
            <p:nvSpPr>
              <p:cNvPr id="20532" name="Rectangle 70"/>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pPr algn="r"/>
                <a:endParaRPr lang="en-US"/>
              </a:p>
            </p:txBody>
          </p:sp>
          <p:sp>
            <p:nvSpPr>
              <p:cNvPr id="20533" name="Rectangle 71"/>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pPr algn="r"/>
                <a:endParaRPr lang="en-US"/>
              </a:p>
            </p:txBody>
          </p:sp>
          <p:sp>
            <p:nvSpPr>
              <p:cNvPr id="20534" name="Rectangle 72"/>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r"/>
                <a:endParaRPr lang="en-US"/>
              </a:p>
            </p:txBody>
          </p:sp>
          <p:sp>
            <p:nvSpPr>
              <p:cNvPr id="20535" name="Rectangle 73"/>
              <p:cNvSpPr>
                <a:spLocks noChangeArrowheads="1"/>
              </p:cNvSpPr>
              <p:nvPr/>
            </p:nvSpPr>
            <p:spPr bwMode="auto">
              <a:xfrm>
                <a:off x="508" y="602"/>
                <a:ext cx="571" cy="223"/>
              </a:xfrm>
              <a:prstGeom prst="rect">
                <a:avLst/>
              </a:prstGeom>
              <a:solidFill>
                <a:srgbClr val="CC9900"/>
              </a:solidFill>
              <a:ln w="12700" algn="ctr">
                <a:solidFill>
                  <a:schemeClr val="bg1"/>
                </a:solidFill>
                <a:miter lim="800000"/>
                <a:headEnd/>
                <a:tailEnd/>
              </a:ln>
            </p:spPr>
            <p:txBody>
              <a:bodyPr wrap="none" anchor="ctr"/>
              <a:lstStyle/>
              <a:p>
                <a:pPr algn="r"/>
                <a:endParaRPr lang="en-US"/>
              </a:p>
            </p:txBody>
          </p:sp>
          <p:sp>
            <p:nvSpPr>
              <p:cNvPr id="20536" name="Line 74"/>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37" name="Line 75"/>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0538" name="Group 76"/>
              <p:cNvGrpSpPr>
                <a:grpSpLocks/>
              </p:cNvGrpSpPr>
              <p:nvPr/>
            </p:nvGrpSpPr>
            <p:grpSpPr bwMode="auto">
              <a:xfrm>
                <a:off x="539" y="644"/>
                <a:ext cx="502" cy="139"/>
                <a:chOff x="3046" y="1026"/>
                <a:chExt cx="502" cy="138"/>
              </a:xfrm>
            </p:grpSpPr>
            <p:sp>
              <p:nvSpPr>
                <p:cNvPr id="20539" name="Line 77"/>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40" name="Line 78"/>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41" name="Line 79"/>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42" name="Line 80"/>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43" name="Line 81"/>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44" name="Line 82"/>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45" name="Oval 83"/>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r"/>
                  <a:endParaRPr lang="en-US"/>
                </a:p>
              </p:txBody>
            </p:sp>
            <p:sp>
              <p:nvSpPr>
                <p:cNvPr id="20546" name="Freeform 84"/>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547" name="Freeform 85"/>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548" name="Freeform 86"/>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549" name="Freeform 87"/>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20516" name="Group 88"/>
            <p:cNvGrpSpPr>
              <a:grpSpLocks/>
            </p:cNvGrpSpPr>
            <p:nvPr/>
          </p:nvGrpSpPr>
          <p:grpSpPr bwMode="auto">
            <a:xfrm>
              <a:off x="2703" y="1407"/>
              <a:ext cx="364" cy="241"/>
              <a:chOff x="3879" y="998"/>
              <a:chExt cx="696" cy="462"/>
            </a:xfrm>
          </p:grpSpPr>
          <p:sp>
            <p:nvSpPr>
              <p:cNvPr id="20517" name="Rectangle 89"/>
              <p:cNvSpPr>
                <a:spLocks noChangeArrowheads="1"/>
              </p:cNvSpPr>
              <p:nvPr/>
            </p:nvSpPr>
            <p:spPr bwMode="auto">
              <a:xfrm>
                <a:off x="3897" y="1019"/>
                <a:ext cx="678" cy="441"/>
              </a:xfrm>
              <a:prstGeom prst="rect">
                <a:avLst/>
              </a:prstGeom>
              <a:solidFill>
                <a:schemeClr val="hlink"/>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20518" name="Rectangle 90"/>
              <p:cNvSpPr>
                <a:spLocks noChangeArrowheads="1"/>
              </p:cNvSpPr>
              <p:nvPr/>
            </p:nvSpPr>
            <p:spPr bwMode="auto">
              <a:xfrm>
                <a:off x="3879" y="998"/>
                <a:ext cx="680" cy="444"/>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spAutoFit/>
              </a:bodyPr>
              <a:lstStyle/>
              <a:p>
                <a:pPr algn="r"/>
                <a:endParaRPr lang="en-US"/>
              </a:p>
            </p:txBody>
          </p:sp>
          <p:sp>
            <p:nvSpPr>
              <p:cNvPr id="20519" name="AutoShape 91"/>
              <p:cNvSpPr>
                <a:spLocks noChangeArrowheads="1"/>
              </p:cNvSpPr>
              <p:nvPr/>
            </p:nvSpPr>
            <p:spPr bwMode="auto">
              <a:xfrm>
                <a:off x="3893" y="1013"/>
                <a:ext cx="393" cy="414"/>
              </a:xfrm>
              <a:prstGeom prst="smileyFace">
                <a:avLst>
                  <a:gd name="adj" fmla="val 4653"/>
                </a:avLst>
              </a:prstGeom>
              <a:solidFill>
                <a:srgbClr val="FFCC99"/>
              </a:solidFill>
              <a:ln w="12700">
                <a:solidFill>
                  <a:srgbClr val="000000"/>
                </a:solidFill>
                <a:round/>
                <a:headEnd/>
                <a:tailEnd/>
              </a:ln>
            </p:spPr>
            <p:txBody>
              <a:bodyPr wrap="none" anchor="ctr"/>
              <a:lstStyle/>
              <a:p>
                <a:pPr algn="r"/>
                <a:endParaRPr lang="en-US"/>
              </a:p>
            </p:txBody>
          </p:sp>
          <p:sp>
            <p:nvSpPr>
              <p:cNvPr id="20520" name="Rectangle 92"/>
              <p:cNvSpPr>
                <a:spLocks noChangeArrowheads="1"/>
              </p:cNvSpPr>
              <p:nvPr/>
            </p:nvSpPr>
            <p:spPr bwMode="auto">
              <a:xfrm>
                <a:off x="4291" y="1020"/>
                <a:ext cx="237" cy="35"/>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20521" name="Rectangle 93"/>
              <p:cNvSpPr>
                <a:spLocks noChangeArrowheads="1"/>
              </p:cNvSpPr>
              <p:nvPr/>
            </p:nvSpPr>
            <p:spPr bwMode="auto">
              <a:xfrm>
                <a:off x="4291" y="1070"/>
                <a:ext cx="237" cy="32"/>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20522" name="Rectangle 94"/>
              <p:cNvSpPr>
                <a:spLocks noChangeArrowheads="1"/>
              </p:cNvSpPr>
              <p:nvPr/>
            </p:nvSpPr>
            <p:spPr bwMode="auto">
              <a:xfrm>
                <a:off x="4306" y="1277"/>
                <a:ext cx="23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20523" name="Rectangle 95"/>
              <p:cNvSpPr>
                <a:spLocks noChangeArrowheads="1"/>
              </p:cNvSpPr>
              <p:nvPr/>
            </p:nvSpPr>
            <p:spPr bwMode="auto">
              <a:xfrm>
                <a:off x="4306" y="1317"/>
                <a:ext cx="21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20524" name="Rectangle 96"/>
              <p:cNvSpPr>
                <a:spLocks noChangeArrowheads="1"/>
              </p:cNvSpPr>
              <p:nvPr/>
            </p:nvSpPr>
            <p:spPr bwMode="auto">
              <a:xfrm>
                <a:off x="4306" y="1355"/>
                <a:ext cx="21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grpSp>
            <p:nvGrpSpPr>
              <p:cNvPr id="20525" name="Group 97"/>
              <p:cNvGrpSpPr>
                <a:grpSpLocks/>
              </p:cNvGrpSpPr>
              <p:nvPr/>
            </p:nvGrpSpPr>
            <p:grpSpPr bwMode="auto">
              <a:xfrm>
                <a:off x="4306" y="1387"/>
                <a:ext cx="249" cy="39"/>
                <a:chOff x="4431" y="2881"/>
                <a:chExt cx="249" cy="39"/>
              </a:xfrm>
            </p:grpSpPr>
            <p:sp>
              <p:nvSpPr>
                <p:cNvPr id="20526" name="Freeform 98"/>
                <p:cNvSpPr>
                  <a:spLocks/>
                </p:cNvSpPr>
                <p:nvPr/>
              </p:nvSpPr>
              <p:spPr bwMode="auto">
                <a:xfrm>
                  <a:off x="4431"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20527" name="Freeform 99"/>
                <p:cNvSpPr>
                  <a:spLocks/>
                </p:cNvSpPr>
                <p:nvPr/>
              </p:nvSpPr>
              <p:spPr bwMode="auto">
                <a:xfrm flipH="1">
                  <a:off x="4508"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20528" name="Rectangle 100"/>
                <p:cNvSpPr>
                  <a:spLocks noChangeArrowheads="1"/>
                </p:cNvSpPr>
                <p:nvPr/>
              </p:nvSpPr>
              <p:spPr bwMode="auto">
                <a:xfrm>
                  <a:off x="4451" y="2893"/>
                  <a:ext cx="54"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20529" name="Rectangle 101"/>
                <p:cNvSpPr>
                  <a:spLocks noChangeArrowheads="1"/>
                </p:cNvSpPr>
                <p:nvPr/>
              </p:nvSpPr>
              <p:spPr bwMode="auto">
                <a:xfrm>
                  <a:off x="4538" y="2893"/>
                  <a:ext cx="142"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grpSp>
        </p:grpSp>
      </p:gr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8766" y="1046294"/>
            <a:ext cx="4378756" cy="275541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grpSp>
        <p:nvGrpSpPr>
          <p:cNvPr id="20487" name="Group 284"/>
          <p:cNvGrpSpPr>
            <a:grpSpLocks/>
          </p:cNvGrpSpPr>
          <p:nvPr/>
        </p:nvGrpSpPr>
        <p:grpSpPr bwMode="auto">
          <a:xfrm>
            <a:off x="7898403" y="1046294"/>
            <a:ext cx="692150" cy="752475"/>
            <a:chOff x="3552825" y="2352675"/>
            <a:chExt cx="741363" cy="804863"/>
          </a:xfrm>
        </p:grpSpPr>
        <p:grpSp>
          <p:nvGrpSpPr>
            <p:cNvPr id="20489" name="Group 41"/>
            <p:cNvGrpSpPr>
              <a:grpSpLocks/>
            </p:cNvGrpSpPr>
            <p:nvPr/>
          </p:nvGrpSpPr>
          <p:grpSpPr bwMode="auto">
            <a:xfrm>
              <a:off x="3552825" y="2352675"/>
              <a:ext cx="738188" cy="804863"/>
              <a:chOff x="3723" y="1174"/>
              <a:chExt cx="617" cy="672"/>
            </a:xfrm>
          </p:grpSpPr>
          <p:grpSp>
            <p:nvGrpSpPr>
              <p:cNvPr id="20491" name="Group 42"/>
              <p:cNvGrpSpPr>
                <a:grpSpLocks/>
              </p:cNvGrpSpPr>
              <p:nvPr/>
            </p:nvGrpSpPr>
            <p:grpSpPr bwMode="auto">
              <a:xfrm>
                <a:off x="3723" y="1174"/>
                <a:ext cx="617" cy="672"/>
                <a:chOff x="2324" y="435"/>
                <a:chExt cx="933" cy="1052"/>
              </a:xfrm>
            </p:grpSpPr>
            <p:sp>
              <p:nvSpPr>
                <p:cNvPr id="20506" name="AutoShape 43"/>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r"/>
                  <a:endParaRPr lang="en-US"/>
                </a:p>
              </p:txBody>
            </p:sp>
            <p:sp>
              <p:nvSpPr>
                <p:cNvPr id="20507" name="Freeform 44"/>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0508" name="Freeform 45"/>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0509" name="Freeform 46"/>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0510" name="Group 47"/>
                <p:cNvGrpSpPr>
                  <a:grpSpLocks/>
                </p:cNvGrpSpPr>
                <p:nvPr/>
              </p:nvGrpSpPr>
              <p:grpSpPr bwMode="auto">
                <a:xfrm>
                  <a:off x="2895" y="946"/>
                  <a:ext cx="349" cy="510"/>
                  <a:chOff x="2784" y="3210"/>
                  <a:chExt cx="523" cy="772"/>
                </a:xfrm>
              </p:grpSpPr>
              <p:sp>
                <p:nvSpPr>
                  <p:cNvPr id="20511" name="AutoShape 48"/>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r"/>
                    <a:endParaRPr lang="en-US"/>
                  </a:p>
                </p:txBody>
              </p:sp>
              <p:sp>
                <p:nvSpPr>
                  <p:cNvPr id="20512" name="AutoShape 49"/>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r"/>
                    <a:endParaRPr lang="en-US"/>
                  </a:p>
                </p:txBody>
              </p:sp>
              <p:sp>
                <p:nvSpPr>
                  <p:cNvPr id="20513" name="AutoShape 50"/>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r"/>
                    <a:endParaRPr lang="en-US"/>
                  </a:p>
                </p:txBody>
              </p:sp>
              <p:sp>
                <p:nvSpPr>
                  <p:cNvPr id="20514" name="Oval 51"/>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r"/>
                    <a:endParaRPr lang="en-US"/>
                  </a:p>
                </p:txBody>
              </p:sp>
            </p:grpSp>
          </p:grpSp>
          <p:grpSp>
            <p:nvGrpSpPr>
              <p:cNvPr id="20492" name="Group 52"/>
              <p:cNvGrpSpPr>
                <a:grpSpLocks/>
              </p:cNvGrpSpPr>
              <p:nvPr/>
            </p:nvGrpSpPr>
            <p:grpSpPr bwMode="auto">
              <a:xfrm>
                <a:off x="3792" y="1178"/>
                <a:ext cx="364" cy="241"/>
                <a:chOff x="3879" y="998"/>
                <a:chExt cx="696" cy="462"/>
              </a:xfrm>
            </p:grpSpPr>
            <p:sp>
              <p:nvSpPr>
                <p:cNvPr id="20493" name="Rectangle 53"/>
                <p:cNvSpPr>
                  <a:spLocks noChangeArrowheads="1"/>
                </p:cNvSpPr>
                <p:nvPr/>
              </p:nvSpPr>
              <p:spPr bwMode="auto">
                <a:xfrm>
                  <a:off x="3897" y="1019"/>
                  <a:ext cx="678" cy="441"/>
                </a:xfrm>
                <a:prstGeom prst="rect">
                  <a:avLst/>
                </a:prstGeom>
                <a:solidFill>
                  <a:schemeClr val="hlink"/>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20494" name="Rectangle 54"/>
                <p:cNvSpPr>
                  <a:spLocks noChangeArrowheads="1"/>
                </p:cNvSpPr>
                <p:nvPr/>
              </p:nvSpPr>
              <p:spPr bwMode="auto">
                <a:xfrm>
                  <a:off x="3879" y="998"/>
                  <a:ext cx="680" cy="444"/>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spAutoFit/>
                </a:bodyPr>
                <a:lstStyle/>
                <a:p>
                  <a:pPr algn="r"/>
                  <a:endParaRPr lang="en-US"/>
                </a:p>
              </p:txBody>
            </p:sp>
            <p:sp>
              <p:nvSpPr>
                <p:cNvPr id="20495" name="AutoShape 55"/>
                <p:cNvSpPr>
                  <a:spLocks noChangeArrowheads="1"/>
                </p:cNvSpPr>
                <p:nvPr/>
              </p:nvSpPr>
              <p:spPr bwMode="auto">
                <a:xfrm>
                  <a:off x="3893" y="1013"/>
                  <a:ext cx="393" cy="414"/>
                </a:xfrm>
                <a:prstGeom prst="smileyFace">
                  <a:avLst>
                    <a:gd name="adj" fmla="val 4653"/>
                  </a:avLst>
                </a:prstGeom>
                <a:solidFill>
                  <a:srgbClr val="FFCC99"/>
                </a:solidFill>
                <a:ln w="12700">
                  <a:solidFill>
                    <a:srgbClr val="000000"/>
                  </a:solidFill>
                  <a:round/>
                  <a:headEnd/>
                  <a:tailEnd/>
                </a:ln>
              </p:spPr>
              <p:txBody>
                <a:bodyPr wrap="none" anchor="ctr"/>
                <a:lstStyle/>
                <a:p>
                  <a:pPr algn="r"/>
                  <a:endParaRPr lang="en-US"/>
                </a:p>
              </p:txBody>
            </p:sp>
            <p:sp>
              <p:nvSpPr>
                <p:cNvPr id="20496" name="Rectangle 56"/>
                <p:cNvSpPr>
                  <a:spLocks noChangeArrowheads="1"/>
                </p:cNvSpPr>
                <p:nvPr/>
              </p:nvSpPr>
              <p:spPr bwMode="auto">
                <a:xfrm>
                  <a:off x="4291" y="1020"/>
                  <a:ext cx="237" cy="35"/>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20497" name="Rectangle 57"/>
                <p:cNvSpPr>
                  <a:spLocks noChangeArrowheads="1"/>
                </p:cNvSpPr>
                <p:nvPr/>
              </p:nvSpPr>
              <p:spPr bwMode="auto">
                <a:xfrm>
                  <a:off x="4291" y="1070"/>
                  <a:ext cx="237" cy="32"/>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20498" name="Rectangle 58"/>
                <p:cNvSpPr>
                  <a:spLocks noChangeArrowheads="1"/>
                </p:cNvSpPr>
                <p:nvPr/>
              </p:nvSpPr>
              <p:spPr bwMode="auto">
                <a:xfrm>
                  <a:off x="4306" y="1277"/>
                  <a:ext cx="23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20499" name="Rectangle 59"/>
                <p:cNvSpPr>
                  <a:spLocks noChangeArrowheads="1"/>
                </p:cNvSpPr>
                <p:nvPr/>
              </p:nvSpPr>
              <p:spPr bwMode="auto">
                <a:xfrm>
                  <a:off x="4306" y="1317"/>
                  <a:ext cx="21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20500" name="Rectangle 60"/>
                <p:cNvSpPr>
                  <a:spLocks noChangeArrowheads="1"/>
                </p:cNvSpPr>
                <p:nvPr/>
              </p:nvSpPr>
              <p:spPr bwMode="auto">
                <a:xfrm>
                  <a:off x="4306" y="1355"/>
                  <a:ext cx="21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grpSp>
              <p:nvGrpSpPr>
                <p:cNvPr id="20501" name="Group 61"/>
                <p:cNvGrpSpPr>
                  <a:grpSpLocks/>
                </p:cNvGrpSpPr>
                <p:nvPr/>
              </p:nvGrpSpPr>
              <p:grpSpPr bwMode="auto">
                <a:xfrm>
                  <a:off x="4306" y="1387"/>
                  <a:ext cx="249" cy="39"/>
                  <a:chOff x="4431" y="2881"/>
                  <a:chExt cx="249" cy="39"/>
                </a:xfrm>
              </p:grpSpPr>
              <p:sp>
                <p:nvSpPr>
                  <p:cNvPr id="20502" name="Freeform 62"/>
                  <p:cNvSpPr>
                    <a:spLocks/>
                  </p:cNvSpPr>
                  <p:nvPr/>
                </p:nvSpPr>
                <p:spPr bwMode="auto">
                  <a:xfrm>
                    <a:off x="4431"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20503" name="Freeform 63"/>
                  <p:cNvSpPr>
                    <a:spLocks/>
                  </p:cNvSpPr>
                  <p:nvPr/>
                </p:nvSpPr>
                <p:spPr bwMode="auto">
                  <a:xfrm flipH="1">
                    <a:off x="4508"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20504" name="Rectangle 64"/>
                  <p:cNvSpPr>
                    <a:spLocks noChangeArrowheads="1"/>
                  </p:cNvSpPr>
                  <p:nvPr/>
                </p:nvSpPr>
                <p:spPr bwMode="auto">
                  <a:xfrm>
                    <a:off x="4451" y="2893"/>
                    <a:ext cx="54"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20505" name="Rectangle 65"/>
                  <p:cNvSpPr>
                    <a:spLocks noChangeArrowheads="1"/>
                  </p:cNvSpPr>
                  <p:nvPr/>
                </p:nvSpPr>
                <p:spPr bwMode="auto">
                  <a:xfrm>
                    <a:off x="4538" y="2893"/>
                    <a:ext cx="142"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grpSp>
          </p:grpSp>
        </p:grpSp>
        <p:sp>
          <p:nvSpPr>
            <p:cNvPr id="20490" name="TextBox 262"/>
            <p:cNvSpPr txBox="1">
              <a:spLocks noChangeArrowheads="1"/>
            </p:cNvSpPr>
            <p:nvPr/>
          </p:nvSpPr>
          <p:spPr bwMode="auto">
            <a:xfrm>
              <a:off x="3995738" y="2438400"/>
              <a:ext cx="298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solidFill>
                    <a:srgbClr val="C00000"/>
                  </a:solidFill>
                  <a:latin typeface="Calibri" pitchFamily="34" charset="0"/>
                </a:rPr>
                <a:t>1</a:t>
              </a:r>
            </a:p>
          </p:txBody>
        </p:sp>
      </p:grpSp>
      <p:sp>
        <p:nvSpPr>
          <p:cNvPr id="2" name="Rounded Rectangle 1"/>
          <p:cNvSpPr/>
          <p:nvPr/>
        </p:nvSpPr>
        <p:spPr bwMode="auto">
          <a:xfrm>
            <a:off x="2181225" y="3124200"/>
            <a:ext cx="1121820" cy="108599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3" name="Rounded Rectangle 72"/>
          <p:cNvSpPr/>
          <p:nvPr/>
        </p:nvSpPr>
        <p:spPr bwMode="auto">
          <a:xfrm>
            <a:off x="7533572" y="2715716"/>
            <a:ext cx="1121820" cy="108599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0967" y="4833938"/>
            <a:ext cx="7827724" cy="117633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Future dated Policy Change – getting married on 10/30/14</a:t>
            </a:r>
          </a:p>
        </p:txBody>
      </p:sp>
      <p:pic>
        <p:nvPicPr>
          <p:cNvPr id="2052" name="Picture 4" descr="C:\Users\kshukla\AppData\Local\Temp\SNAGHTML1316e4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338" y="1175996"/>
            <a:ext cx="4552950" cy="1514475"/>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pic>
        <p:nvPicPr>
          <p:cNvPr id="2056" name="Picture 8" descr="C:\Users\kshukla\AppData\Local\Temp\SNAGHTML13559f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275" y="3656089"/>
            <a:ext cx="4105275" cy="2457451"/>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21518" name="Rounded Rectangle 131"/>
          <p:cNvSpPr>
            <a:spLocks noChangeArrowheads="1"/>
          </p:cNvSpPr>
          <p:nvPr/>
        </p:nvSpPr>
        <p:spPr bwMode="auto">
          <a:xfrm>
            <a:off x="1014866" y="4613411"/>
            <a:ext cx="1061583" cy="239486"/>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grpSp>
        <p:nvGrpSpPr>
          <p:cNvPr id="21519" name="Group 284"/>
          <p:cNvGrpSpPr>
            <a:grpSpLocks/>
          </p:cNvGrpSpPr>
          <p:nvPr/>
        </p:nvGrpSpPr>
        <p:grpSpPr bwMode="auto">
          <a:xfrm>
            <a:off x="3815593" y="3723820"/>
            <a:ext cx="692604" cy="751928"/>
            <a:chOff x="3552825" y="2352675"/>
            <a:chExt cx="741363" cy="804863"/>
          </a:xfrm>
        </p:grpSpPr>
        <p:grpSp>
          <p:nvGrpSpPr>
            <p:cNvPr id="21522" name="Group 41"/>
            <p:cNvGrpSpPr>
              <a:grpSpLocks/>
            </p:cNvGrpSpPr>
            <p:nvPr/>
          </p:nvGrpSpPr>
          <p:grpSpPr bwMode="auto">
            <a:xfrm>
              <a:off x="3552825" y="2352675"/>
              <a:ext cx="738188" cy="804863"/>
              <a:chOff x="3723" y="1174"/>
              <a:chExt cx="617" cy="672"/>
            </a:xfrm>
          </p:grpSpPr>
          <p:grpSp>
            <p:nvGrpSpPr>
              <p:cNvPr id="21524" name="Group 42"/>
              <p:cNvGrpSpPr>
                <a:grpSpLocks/>
              </p:cNvGrpSpPr>
              <p:nvPr/>
            </p:nvGrpSpPr>
            <p:grpSpPr bwMode="auto">
              <a:xfrm>
                <a:off x="3723" y="1174"/>
                <a:ext cx="617" cy="672"/>
                <a:chOff x="2324" y="435"/>
                <a:chExt cx="933" cy="1052"/>
              </a:xfrm>
            </p:grpSpPr>
            <p:sp>
              <p:nvSpPr>
                <p:cNvPr id="21539" name="AutoShape 43"/>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r"/>
                  <a:endParaRPr lang="en-US"/>
                </a:p>
              </p:txBody>
            </p:sp>
            <p:sp>
              <p:nvSpPr>
                <p:cNvPr id="21540" name="Freeform 44"/>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541" name="Freeform 45"/>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542" name="Freeform 46"/>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1543" name="Group 47"/>
                <p:cNvGrpSpPr>
                  <a:grpSpLocks/>
                </p:cNvGrpSpPr>
                <p:nvPr/>
              </p:nvGrpSpPr>
              <p:grpSpPr bwMode="auto">
                <a:xfrm>
                  <a:off x="2895" y="945"/>
                  <a:ext cx="349" cy="510"/>
                  <a:chOff x="2784" y="3210"/>
                  <a:chExt cx="523" cy="772"/>
                </a:xfrm>
              </p:grpSpPr>
              <p:sp>
                <p:nvSpPr>
                  <p:cNvPr id="21544" name="AutoShape 48"/>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r"/>
                    <a:endParaRPr lang="en-US"/>
                  </a:p>
                </p:txBody>
              </p:sp>
              <p:sp>
                <p:nvSpPr>
                  <p:cNvPr id="21545" name="AutoShape 49"/>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r"/>
                    <a:endParaRPr lang="en-US"/>
                  </a:p>
                </p:txBody>
              </p:sp>
              <p:sp>
                <p:nvSpPr>
                  <p:cNvPr id="21546" name="AutoShape 50"/>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r"/>
                    <a:endParaRPr lang="en-US"/>
                  </a:p>
                </p:txBody>
              </p:sp>
              <p:sp>
                <p:nvSpPr>
                  <p:cNvPr id="21547" name="Oval 51"/>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r"/>
                    <a:endParaRPr lang="en-US"/>
                  </a:p>
                </p:txBody>
              </p:sp>
            </p:grpSp>
          </p:grpSp>
          <p:grpSp>
            <p:nvGrpSpPr>
              <p:cNvPr id="21525" name="Group 52"/>
              <p:cNvGrpSpPr>
                <a:grpSpLocks/>
              </p:cNvGrpSpPr>
              <p:nvPr/>
            </p:nvGrpSpPr>
            <p:grpSpPr bwMode="auto">
              <a:xfrm>
                <a:off x="3792" y="1178"/>
                <a:ext cx="364" cy="241"/>
                <a:chOff x="3879" y="998"/>
                <a:chExt cx="696" cy="462"/>
              </a:xfrm>
            </p:grpSpPr>
            <p:sp>
              <p:nvSpPr>
                <p:cNvPr id="21526" name="Rectangle 53"/>
                <p:cNvSpPr>
                  <a:spLocks noChangeArrowheads="1"/>
                </p:cNvSpPr>
                <p:nvPr/>
              </p:nvSpPr>
              <p:spPr bwMode="auto">
                <a:xfrm>
                  <a:off x="3897" y="1019"/>
                  <a:ext cx="678" cy="441"/>
                </a:xfrm>
                <a:prstGeom prst="rect">
                  <a:avLst/>
                </a:prstGeom>
                <a:solidFill>
                  <a:schemeClr val="hlink"/>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21527" name="Rectangle 54"/>
                <p:cNvSpPr>
                  <a:spLocks noChangeArrowheads="1"/>
                </p:cNvSpPr>
                <p:nvPr/>
              </p:nvSpPr>
              <p:spPr bwMode="auto">
                <a:xfrm>
                  <a:off x="3879" y="998"/>
                  <a:ext cx="680" cy="444"/>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spAutoFit/>
                </a:bodyPr>
                <a:lstStyle/>
                <a:p>
                  <a:pPr algn="r"/>
                  <a:endParaRPr lang="en-US"/>
                </a:p>
              </p:txBody>
            </p:sp>
            <p:sp>
              <p:nvSpPr>
                <p:cNvPr id="21528" name="AutoShape 55"/>
                <p:cNvSpPr>
                  <a:spLocks noChangeArrowheads="1"/>
                </p:cNvSpPr>
                <p:nvPr/>
              </p:nvSpPr>
              <p:spPr bwMode="auto">
                <a:xfrm>
                  <a:off x="3893" y="1013"/>
                  <a:ext cx="393" cy="414"/>
                </a:xfrm>
                <a:prstGeom prst="smileyFace">
                  <a:avLst>
                    <a:gd name="adj" fmla="val 4653"/>
                  </a:avLst>
                </a:prstGeom>
                <a:solidFill>
                  <a:srgbClr val="FFCC99"/>
                </a:solidFill>
                <a:ln w="12700">
                  <a:solidFill>
                    <a:srgbClr val="000000"/>
                  </a:solidFill>
                  <a:round/>
                  <a:headEnd/>
                  <a:tailEnd/>
                </a:ln>
              </p:spPr>
              <p:txBody>
                <a:bodyPr wrap="none" anchor="ctr"/>
                <a:lstStyle/>
                <a:p>
                  <a:pPr algn="r"/>
                  <a:endParaRPr lang="en-US"/>
                </a:p>
              </p:txBody>
            </p:sp>
            <p:sp>
              <p:nvSpPr>
                <p:cNvPr id="21529" name="Rectangle 56"/>
                <p:cNvSpPr>
                  <a:spLocks noChangeArrowheads="1"/>
                </p:cNvSpPr>
                <p:nvPr/>
              </p:nvSpPr>
              <p:spPr bwMode="auto">
                <a:xfrm>
                  <a:off x="4291" y="1020"/>
                  <a:ext cx="237" cy="35"/>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21530" name="Rectangle 57"/>
                <p:cNvSpPr>
                  <a:spLocks noChangeArrowheads="1"/>
                </p:cNvSpPr>
                <p:nvPr/>
              </p:nvSpPr>
              <p:spPr bwMode="auto">
                <a:xfrm>
                  <a:off x="4291" y="1070"/>
                  <a:ext cx="237" cy="32"/>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21531" name="Rectangle 58"/>
                <p:cNvSpPr>
                  <a:spLocks noChangeArrowheads="1"/>
                </p:cNvSpPr>
                <p:nvPr/>
              </p:nvSpPr>
              <p:spPr bwMode="auto">
                <a:xfrm>
                  <a:off x="4306" y="1277"/>
                  <a:ext cx="23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21532" name="Rectangle 59"/>
                <p:cNvSpPr>
                  <a:spLocks noChangeArrowheads="1"/>
                </p:cNvSpPr>
                <p:nvPr/>
              </p:nvSpPr>
              <p:spPr bwMode="auto">
                <a:xfrm>
                  <a:off x="4306" y="1317"/>
                  <a:ext cx="21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21533" name="Rectangle 60"/>
                <p:cNvSpPr>
                  <a:spLocks noChangeArrowheads="1"/>
                </p:cNvSpPr>
                <p:nvPr/>
              </p:nvSpPr>
              <p:spPr bwMode="auto">
                <a:xfrm>
                  <a:off x="4306" y="1355"/>
                  <a:ext cx="21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grpSp>
              <p:nvGrpSpPr>
                <p:cNvPr id="21534" name="Group 61"/>
                <p:cNvGrpSpPr>
                  <a:grpSpLocks/>
                </p:cNvGrpSpPr>
                <p:nvPr/>
              </p:nvGrpSpPr>
              <p:grpSpPr bwMode="auto">
                <a:xfrm>
                  <a:off x="4306" y="1387"/>
                  <a:ext cx="249" cy="39"/>
                  <a:chOff x="4431" y="2881"/>
                  <a:chExt cx="249" cy="39"/>
                </a:xfrm>
              </p:grpSpPr>
              <p:sp>
                <p:nvSpPr>
                  <p:cNvPr id="21535" name="Freeform 62"/>
                  <p:cNvSpPr>
                    <a:spLocks/>
                  </p:cNvSpPr>
                  <p:nvPr/>
                </p:nvSpPr>
                <p:spPr bwMode="auto">
                  <a:xfrm>
                    <a:off x="4431"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21536" name="Freeform 63"/>
                  <p:cNvSpPr>
                    <a:spLocks/>
                  </p:cNvSpPr>
                  <p:nvPr/>
                </p:nvSpPr>
                <p:spPr bwMode="auto">
                  <a:xfrm flipH="1">
                    <a:off x="4508"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21537" name="Rectangle 64"/>
                  <p:cNvSpPr>
                    <a:spLocks noChangeArrowheads="1"/>
                  </p:cNvSpPr>
                  <p:nvPr/>
                </p:nvSpPr>
                <p:spPr bwMode="auto">
                  <a:xfrm>
                    <a:off x="4451" y="2893"/>
                    <a:ext cx="54"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21538" name="Rectangle 65"/>
                  <p:cNvSpPr>
                    <a:spLocks noChangeArrowheads="1"/>
                  </p:cNvSpPr>
                  <p:nvPr/>
                </p:nvSpPr>
                <p:spPr bwMode="auto">
                  <a:xfrm>
                    <a:off x="4538" y="2893"/>
                    <a:ext cx="142"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grpSp>
          </p:grpSp>
        </p:grpSp>
        <p:sp>
          <p:nvSpPr>
            <p:cNvPr id="21523" name="TextBox 262"/>
            <p:cNvSpPr txBox="1">
              <a:spLocks noChangeArrowheads="1"/>
            </p:cNvSpPr>
            <p:nvPr/>
          </p:nvSpPr>
          <p:spPr bwMode="auto">
            <a:xfrm>
              <a:off x="3995738" y="2438400"/>
              <a:ext cx="298450" cy="428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solidFill>
                    <a:srgbClr val="C00000"/>
                  </a:solidFill>
                  <a:latin typeface="Calibri" pitchFamily="34" charset="0"/>
                </a:rPr>
                <a:t>2</a:t>
              </a:r>
            </a:p>
          </p:txBody>
        </p:sp>
      </p:grpSp>
      <p:pic>
        <p:nvPicPr>
          <p:cNvPr id="2058" name="Picture 10" descr="C:\Users\kshukla\AppData\Local\Temp\SNAGHTML137147f.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8050" y="3586163"/>
            <a:ext cx="4105275" cy="2724151"/>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21513" name="Rounded Rectangle 132"/>
          <p:cNvSpPr>
            <a:spLocks noChangeArrowheads="1"/>
          </p:cNvSpPr>
          <p:nvPr/>
        </p:nvSpPr>
        <p:spPr bwMode="auto">
          <a:xfrm>
            <a:off x="5294313" y="4832351"/>
            <a:ext cx="1058862" cy="185737"/>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21514" name="Rounded Rectangle 160"/>
          <p:cNvSpPr>
            <a:spLocks noChangeArrowheads="1"/>
          </p:cNvSpPr>
          <p:nvPr/>
        </p:nvSpPr>
        <p:spPr bwMode="auto">
          <a:xfrm>
            <a:off x="8061325" y="5661025"/>
            <a:ext cx="457200" cy="195263"/>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21515" name="Rounded Rectangle 161"/>
          <p:cNvSpPr>
            <a:spLocks noChangeArrowheads="1"/>
          </p:cNvSpPr>
          <p:nvPr/>
        </p:nvSpPr>
        <p:spPr bwMode="auto">
          <a:xfrm>
            <a:off x="8051800" y="6140450"/>
            <a:ext cx="620713" cy="17462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21520" name="Rounded Rectangle 162"/>
          <p:cNvSpPr>
            <a:spLocks noChangeArrowheads="1"/>
          </p:cNvSpPr>
          <p:nvPr/>
        </p:nvSpPr>
        <p:spPr bwMode="auto">
          <a:xfrm>
            <a:off x="3740664" y="5441871"/>
            <a:ext cx="522514" cy="217714"/>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21521" name="Rounded Rectangle 163"/>
          <p:cNvSpPr>
            <a:spLocks noChangeArrowheads="1"/>
          </p:cNvSpPr>
          <p:nvPr/>
        </p:nvSpPr>
        <p:spPr bwMode="auto">
          <a:xfrm>
            <a:off x="3740664" y="5893628"/>
            <a:ext cx="544286" cy="2286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pic>
        <p:nvPicPr>
          <p:cNvPr id="2061" name="Picture 13" descr="C:\Users\kshukla\AppData\Local\Temp\SNAGHTML13985f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9045" y="728663"/>
            <a:ext cx="2286000" cy="2857500"/>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grpSp>
        <p:nvGrpSpPr>
          <p:cNvPr id="21511" name="Group 66"/>
          <p:cNvGrpSpPr>
            <a:grpSpLocks/>
          </p:cNvGrpSpPr>
          <p:nvPr/>
        </p:nvGrpSpPr>
        <p:grpSpPr bwMode="auto">
          <a:xfrm>
            <a:off x="7788955" y="1409701"/>
            <a:ext cx="904875" cy="747712"/>
            <a:chOff x="2214" y="1120"/>
            <a:chExt cx="853" cy="705"/>
          </a:xfrm>
        </p:grpSpPr>
        <p:grpSp>
          <p:nvGrpSpPr>
            <p:cNvPr id="21574" name="Group 67"/>
            <p:cNvGrpSpPr>
              <a:grpSpLocks/>
            </p:cNvGrpSpPr>
            <p:nvPr/>
          </p:nvGrpSpPr>
          <p:grpSpPr bwMode="auto">
            <a:xfrm>
              <a:off x="2214" y="1120"/>
              <a:ext cx="853" cy="705"/>
              <a:chOff x="465" y="602"/>
              <a:chExt cx="798" cy="659"/>
            </a:xfrm>
          </p:grpSpPr>
          <p:sp>
            <p:nvSpPr>
              <p:cNvPr id="21589" name="AutoShape 68"/>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pPr algn="r"/>
                <a:endParaRPr lang="en-US"/>
              </a:p>
            </p:txBody>
          </p:sp>
          <p:sp>
            <p:nvSpPr>
              <p:cNvPr id="21590" name="Rectangle 69"/>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pPr algn="r"/>
                <a:endParaRPr lang="en-US"/>
              </a:p>
            </p:txBody>
          </p:sp>
          <p:sp>
            <p:nvSpPr>
              <p:cNvPr id="21591" name="Rectangle 70"/>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pPr algn="r"/>
                <a:endParaRPr lang="en-US"/>
              </a:p>
            </p:txBody>
          </p:sp>
          <p:sp>
            <p:nvSpPr>
              <p:cNvPr id="21592" name="Rectangle 71"/>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pPr algn="r"/>
                <a:endParaRPr lang="en-US"/>
              </a:p>
            </p:txBody>
          </p:sp>
          <p:sp>
            <p:nvSpPr>
              <p:cNvPr id="21593" name="Rectangle 72"/>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r"/>
                <a:endParaRPr lang="en-US"/>
              </a:p>
            </p:txBody>
          </p:sp>
          <p:sp>
            <p:nvSpPr>
              <p:cNvPr id="21594" name="Rectangle 73"/>
              <p:cNvSpPr>
                <a:spLocks noChangeArrowheads="1"/>
              </p:cNvSpPr>
              <p:nvPr/>
            </p:nvSpPr>
            <p:spPr bwMode="auto">
              <a:xfrm>
                <a:off x="508" y="602"/>
                <a:ext cx="571" cy="223"/>
              </a:xfrm>
              <a:prstGeom prst="rect">
                <a:avLst/>
              </a:prstGeom>
              <a:solidFill>
                <a:srgbClr val="CC9900"/>
              </a:solidFill>
              <a:ln w="12700" algn="ctr">
                <a:solidFill>
                  <a:schemeClr val="bg1"/>
                </a:solidFill>
                <a:miter lim="800000"/>
                <a:headEnd/>
                <a:tailEnd/>
              </a:ln>
            </p:spPr>
            <p:txBody>
              <a:bodyPr wrap="none" anchor="ctr"/>
              <a:lstStyle/>
              <a:p>
                <a:pPr algn="r"/>
                <a:endParaRPr lang="en-US"/>
              </a:p>
            </p:txBody>
          </p:sp>
          <p:sp>
            <p:nvSpPr>
              <p:cNvPr id="21595" name="Line 74"/>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96" name="Line 75"/>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1597" name="Group 76"/>
              <p:cNvGrpSpPr>
                <a:grpSpLocks/>
              </p:cNvGrpSpPr>
              <p:nvPr/>
            </p:nvGrpSpPr>
            <p:grpSpPr bwMode="auto">
              <a:xfrm>
                <a:off x="539" y="644"/>
                <a:ext cx="502" cy="139"/>
                <a:chOff x="3046" y="1026"/>
                <a:chExt cx="502" cy="138"/>
              </a:xfrm>
            </p:grpSpPr>
            <p:sp>
              <p:nvSpPr>
                <p:cNvPr id="21598" name="Line 77"/>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99" name="Line 78"/>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00" name="Line 79"/>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01" name="Line 80"/>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02" name="Line 81"/>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03" name="Line 82"/>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04" name="Oval 83"/>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r"/>
                  <a:endParaRPr lang="en-US"/>
                </a:p>
              </p:txBody>
            </p:sp>
            <p:sp>
              <p:nvSpPr>
                <p:cNvPr id="21605" name="Freeform 84"/>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606" name="Freeform 85"/>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607" name="Freeform 86"/>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608" name="Freeform 87"/>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21575" name="Group 88"/>
            <p:cNvGrpSpPr>
              <a:grpSpLocks/>
            </p:cNvGrpSpPr>
            <p:nvPr/>
          </p:nvGrpSpPr>
          <p:grpSpPr bwMode="auto">
            <a:xfrm>
              <a:off x="2703" y="1407"/>
              <a:ext cx="364" cy="241"/>
              <a:chOff x="3879" y="998"/>
              <a:chExt cx="696" cy="462"/>
            </a:xfrm>
          </p:grpSpPr>
          <p:sp>
            <p:nvSpPr>
              <p:cNvPr id="21576" name="Rectangle 89"/>
              <p:cNvSpPr>
                <a:spLocks noChangeArrowheads="1"/>
              </p:cNvSpPr>
              <p:nvPr/>
            </p:nvSpPr>
            <p:spPr bwMode="auto">
              <a:xfrm>
                <a:off x="3897" y="1019"/>
                <a:ext cx="678" cy="441"/>
              </a:xfrm>
              <a:prstGeom prst="rect">
                <a:avLst/>
              </a:prstGeom>
              <a:solidFill>
                <a:schemeClr val="hlink"/>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21577" name="Rectangle 90"/>
              <p:cNvSpPr>
                <a:spLocks noChangeArrowheads="1"/>
              </p:cNvSpPr>
              <p:nvPr/>
            </p:nvSpPr>
            <p:spPr bwMode="auto">
              <a:xfrm>
                <a:off x="3879" y="998"/>
                <a:ext cx="680" cy="444"/>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spAutoFit/>
              </a:bodyPr>
              <a:lstStyle/>
              <a:p>
                <a:pPr algn="r"/>
                <a:endParaRPr lang="en-US"/>
              </a:p>
            </p:txBody>
          </p:sp>
          <p:sp>
            <p:nvSpPr>
              <p:cNvPr id="21578" name="AutoShape 91"/>
              <p:cNvSpPr>
                <a:spLocks noChangeArrowheads="1"/>
              </p:cNvSpPr>
              <p:nvPr/>
            </p:nvSpPr>
            <p:spPr bwMode="auto">
              <a:xfrm>
                <a:off x="3893" y="1013"/>
                <a:ext cx="393" cy="414"/>
              </a:xfrm>
              <a:prstGeom prst="smileyFace">
                <a:avLst>
                  <a:gd name="adj" fmla="val 4653"/>
                </a:avLst>
              </a:prstGeom>
              <a:solidFill>
                <a:srgbClr val="FFCC99"/>
              </a:solidFill>
              <a:ln w="12700">
                <a:solidFill>
                  <a:srgbClr val="000000"/>
                </a:solidFill>
                <a:round/>
                <a:headEnd/>
                <a:tailEnd/>
              </a:ln>
            </p:spPr>
            <p:txBody>
              <a:bodyPr wrap="none" anchor="ctr"/>
              <a:lstStyle/>
              <a:p>
                <a:pPr algn="r"/>
                <a:endParaRPr lang="en-US"/>
              </a:p>
            </p:txBody>
          </p:sp>
          <p:sp>
            <p:nvSpPr>
              <p:cNvPr id="21579" name="Rectangle 92"/>
              <p:cNvSpPr>
                <a:spLocks noChangeArrowheads="1"/>
              </p:cNvSpPr>
              <p:nvPr/>
            </p:nvSpPr>
            <p:spPr bwMode="auto">
              <a:xfrm>
                <a:off x="4291" y="1020"/>
                <a:ext cx="237" cy="35"/>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21580" name="Rectangle 93"/>
              <p:cNvSpPr>
                <a:spLocks noChangeArrowheads="1"/>
              </p:cNvSpPr>
              <p:nvPr/>
            </p:nvSpPr>
            <p:spPr bwMode="auto">
              <a:xfrm>
                <a:off x="4291" y="1070"/>
                <a:ext cx="237" cy="32"/>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21581" name="Rectangle 94"/>
              <p:cNvSpPr>
                <a:spLocks noChangeArrowheads="1"/>
              </p:cNvSpPr>
              <p:nvPr/>
            </p:nvSpPr>
            <p:spPr bwMode="auto">
              <a:xfrm>
                <a:off x="4306" y="1277"/>
                <a:ext cx="23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21582" name="Rectangle 95"/>
              <p:cNvSpPr>
                <a:spLocks noChangeArrowheads="1"/>
              </p:cNvSpPr>
              <p:nvPr/>
            </p:nvSpPr>
            <p:spPr bwMode="auto">
              <a:xfrm>
                <a:off x="4306" y="1317"/>
                <a:ext cx="21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21583" name="Rectangle 96"/>
              <p:cNvSpPr>
                <a:spLocks noChangeArrowheads="1"/>
              </p:cNvSpPr>
              <p:nvPr/>
            </p:nvSpPr>
            <p:spPr bwMode="auto">
              <a:xfrm>
                <a:off x="4306" y="1355"/>
                <a:ext cx="21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grpSp>
            <p:nvGrpSpPr>
              <p:cNvPr id="21584" name="Group 97"/>
              <p:cNvGrpSpPr>
                <a:grpSpLocks/>
              </p:cNvGrpSpPr>
              <p:nvPr/>
            </p:nvGrpSpPr>
            <p:grpSpPr bwMode="auto">
              <a:xfrm>
                <a:off x="4306" y="1387"/>
                <a:ext cx="249" cy="39"/>
                <a:chOff x="4431" y="2881"/>
                <a:chExt cx="249" cy="39"/>
              </a:xfrm>
            </p:grpSpPr>
            <p:sp>
              <p:nvSpPr>
                <p:cNvPr id="21585" name="Freeform 98"/>
                <p:cNvSpPr>
                  <a:spLocks/>
                </p:cNvSpPr>
                <p:nvPr/>
              </p:nvSpPr>
              <p:spPr bwMode="auto">
                <a:xfrm>
                  <a:off x="4431"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21586" name="Freeform 99"/>
                <p:cNvSpPr>
                  <a:spLocks/>
                </p:cNvSpPr>
                <p:nvPr/>
              </p:nvSpPr>
              <p:spPr bwMode="auto">
                <a:xfrm flipH="1">
                  <a:off x="4508"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21587" name="Rectangle 100"/>
                <p:cNvSpPr>
                  <a:spLocks noChangeArrowheads="1"/>
                </p:cNvSpPr>
                <p:nvPr/>
              </p:nvSpPr>
              <p:spPr bwMode="auto">
                <a:xfrm>
                  <a:off x="4451" y="2893"/>
                  <a:ext cx="54"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21588" name="Rectangle 101"/>
                <p:cNvSpPr>
                  <a:spLocks noChangeArrowheads="1"/>
                </p:cNvSpPr>
                <p:nvPr/>
              </p:nvSpPr>
              <p:spPr bwMode="auto">
                <a:xfrm>
                  <a:off x="4538" y="2893"/>
                  <a:ext cx="142"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grpSp>
        </p:grpSp>
      </p:grpSp>
      <p:grpSp>
        <p:nvGrpSpPr>
          <p:cNvPr id="21512" name="Group 284"/>
          <p:cNvGrpSpPr>
            <a:grpSpLocks/>
          </p:cNvGrpSpPr>
          <p:nvPr/>
        </p:nvGrpSpPr>
        <p:grpSpPr bwMode="auto">
          <a:xfrm>
            <a:off x="8013700" y="3656089"/>
            <a:ext cx="730250" cy="792163"/>
            <a:chOff x="3552825" y="2352675"/>
            <a:chExt cx="741363" cy="804863"/>
          </a:xfrm>
        </p:grpSpPr>
        <p:grpSp>
          <p:nvGrpSpPr>
            <p:cNvPr id="21548" name="Group 41"/>
            <p:cNvGrpSpPr>
              <a:grpSpLocks/>
            </p:cNvGrpSpPr>
            <p:nvPr/>
          </p:nvGrpSpPr>
          <p:grpSpPr bwMode="auto">
            <a:xfrm>
              <a:off x="3552825" y="2352675"/>
              <a:ext cx="738188" cy="804863"/>
              <a:chOff x="3723" y="1174"/>
              <a:chExt cx="617" cy="672"/>
            </a:xfrm>
          </p:grpSpPr>
          <p:grpSp>
            <p:nvGrpSpPr>
              <p:cNvPr id="21550" name="Group 42"/>
              <p:cNvGrpSpPr>
                <a:grpSpLocks/>
              </p:cNvGrpSpPr>
              <p:nvPr/>
            </p:nvGrpSpPr>
            <p:grpSpPr bwMode="auto">
              <a:xfrm>
                <a:off x="3723" y="1174"/>
                <a:ext cx="617" cy="672"/>
                <a:chOff x="2324" y="435"/>
                <a:chExt cx="933" cy="1052"/>
              </a:xfrm>
            </p:grpSpPr>
            <p:sp>
              <p:nvSpPr>
                <p:cNvPr id="21565" name="AutoShape 43"/>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r"/>
                  <a:endParaRPr lang="en-US"/>
                </a:p>
              </p:txBody>
            </p:sp>
            <p:sp>
              <p:nvSpPr>
                <p:cNvPr id="21566" name="Freeform 44"/>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567" name="Freeform 45"/>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568" name="Freeform 46"/>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1569" name="Group 47"/>
                <p:cNvGrpSpPr>
                  <a:grpSpLocks/>
                </p:cNvGrpSpPr>
                <p:nvPr/>
              </p:nvGrpSpPr>
              <p:grpSpPr bwMode="auto">
                <a:xfrm>
                  <a:off x="2895" y="946"/>
                  <a:ext cx="349" cy="510"/>
                  <a:chOff x="2784" y="3210"/>
                  <a:chExt cx="523" cy="772"/>
                </a:xfrm>
              </p:grpSpPr>
              <p:sp>
                <p:nvSpPr>
                  <p:cNvPr id="21570" name="AutoShape 48"/>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r"/>
                    <a:endParaRPr lang="en-US"/>
                  </a:p>
                </p:txBody>
              </p:sp>
              <p:sp>
                <p:nvSpPr>
                  <p:cNvPr id="21571" name="AutoShape 49"/>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r"/>
                    <a:endParaRPr lang="en-US"/>
                  </a:p>
                </p:txBody>
              </p:sp>
              <p:sp>
                <p:nvSpPr>
                  <p:cNvPr id="21572" name="AutoShape 50"/>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r"/>
                    <a:endParaRPr lang="en-US"/>
                  </a:p>
                </p:txBody>
              </p:sp>
              <p:sp>
                <p:nvSpPr>
                  <p:cNvPr id="21573" name="Oval 51"/>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r"/>
                    <a:endParaRPr lang="en-US"/>
                  </a:p>
                </p:txBody>
              </p:sp>
            </p:grpSp>
          </p:grpSp>
          <p:grpSp>
            <p:nvGrpSpPr>
              <p:cNvPr id="21551" name="Group 52"/>
              <p:cNvGrpSpPr>
                <a:grpSpLocks/>
              </p:cNvGrpSpPr>
              <p:nvPr/>
            </p:nvGrpSpPr>
            <p:grpSpPr bwMode="auto">
              <a:xfrm>
                <a:off x="3792" y="1178"/>
                <a:ext cx="364" cy="241"/>
                <a:chOff x="3879" y="998"/>
                <a:chExt cx="696" cy="462"/>
              </a:xfrm>
            </p:grpSpPr>
            <p:sp>
              <p:nvSpPr>
                <p:cNvPr id="21552" name="Rectangle 53"/>
                <p:cNvSpPr>
                  <a:spLocks noChangeArrowheads="1"/>
                </p:cNvSpPr>
                <p:nvPr/>
              </p:nvSpPr>
              <p:spPr bwMode="auto">
                <a:xfrm>
                  <a:off x="3897" y="1019"/>
                  <a:ext cx="678" cy="441"/>
                </a:xfrm>
                <a:prstGeom prst="rect">
                  <a:avLst/>
                </a:prstGeom>
                <a:solidFill>
                  <a:schemeClr val="hlink"/>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21553" name="Rectangle 54"/>
                <p:cNvSpPr>
                  <a:spLocks noChangeArrowheads="1"/>
                </p:cNvSpPr>
                <p:nvPr/>
              </p:nvSpPr>
              <p:spPr bwMode="auto">
                <a:xfrm>
                  <a:off x="3879" y="998"/>
                  <a:ext cx="680" cy="444"/>
                </a:xfrm>
                <a:prstGeom prst="rect">
                  <a:avLst/>
                </a:prstGeom>
                <a:solidFill>
                  <a:srgbClr val="0033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spAutoFit/>
                </a:bodyPr>
                <a:lstStyle/>
                <a:p>
                  <a:pPr algn="r"/>
                  <a:endParaRPr lang="en-US"/>
                </a:p>
              </p:txBody>
            </p:sp>
            <p:sp>
              <p:nvSpPr>
                <p:cNvPr id="21554" name="AutoShape 55"/>
                <p:cNvSpPr>
                  <a:spLocks noChangeArrowheads="1"/>
                </p:cNvSpPr>
                <p:nvPr/>
              </p:nvSpPr>
              <p:spPr bwMode="auto">
                <a:xfrm>
                  <a:off x="3893" y="1013"/>
                  <a:ext cx="393" cy="414"/>
                </a:xfrm>
                <a:prstGeom prst="smileyFace">
                  <a:avLst>
                    <a:gd name="adj" fmla="val 4653"/>
                  </a:avLst>
                </a:prstGeom>
                <a:solidFill>
                  <a:srgbClr val="FFCC99"/>
                </a:solidFill>
                <a:ln w="12700">
                  <a:solidFill>
                    <a:srgbClr val="000000"/>
                  </a:solidFill>
                  <a:round/>
                  <a:headEnd/>
                  <a:tailEnd/>
                </a:ln>
              </p:spPr>
              <p:txBody>
                <a:bodyPr wrap="none" anchor="ctr"/>
                <a:lstStyle/>
                <a:p>
                  <a:pPr algn="r"/>
                  <a:endParaRPr lang="en-US"/>
                </a:p>
              </p:txBody>
            </p:sp>
            <p:sp>
              <p:nvSpPr>
                <p:cNvPr id="21555" name="Rectangle 56"/>
                <p:cNvSpPr>
                  <a:spLocks noChangeArrowheads="1"/>
                </p:cNvSpPr>
                <p:nvPr/>
              </p:nvSpPr>
              <p:spPr bwMode="auto">
                <a:xfrm>
                  <a:off x="4291" y="1020"/>
                  <a:ext cx="237" cy="35"/>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21556" name="Rectangle 57"/>
                <p:cNvSpPr>
                  <a:spLocks noChangeArrowheads="1"/>
                </p:cNvSpPr>
                <p:nvPr/>
              </p:nvSpPr>
              <p:spPr bwMode="auto">
                <a:xfrm>
                  <a:off x="4291" y="1070"/>
                  <a:ext cx="237" cy="32"/>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21557" name="Rectangle 58"/>
                <p:cNvSpPr>
                  <a:spLocks noChangeArrowheads="1"/>
                </p:cNvSpPr>
                <p:nvPr/>
              </p:nvSpPr>
              <p:spPr bwMode="auto">
                <a:xfrm>
                  <a:off x="4306" y="1277"/>
                  <a:ext cx="23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21558" name="Rectangle 59"/>
                <p:cNvSpPr>
                  <a:spLocks noChangeArrowheads="1"/>
                </p:cNvSpPr>
                <p:nvPr/>
              </p:nvSpPr>
              <p:spPr bwMode="auto">
                <a:xfrm>
                  <a:off x="4306" y="1317"/>
                  <a:ext cx="21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21559" name="Rectangle 60"/>
                <p:cNvSpPr>
                  <a:spLocks noChangeArrowheads="1"/>
                </p:cNvSpPr>
                <p:nvPr/>
              </p:nvSpPr>
              <p:spPr bwMode="auto">
                <a:xfrm>
                  <a:off x="4306" y="1355"/>
                  <a:ext cx="21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grpSp>
              <p:nvGrpSpPr>
                <p:cNvPr id="21560" name="Group 61"/>
                <p:cNvGrpSpPr>
                  <a:grpSpLocks/>
                </p:cNvGrpSpPr>
                <p:nvPr/>
              </p:nvGrpSpPr>
              <p:grpSpPr bwMode="auto">
                <a:xfrm>
                  <a:off x="4306" y="1387"/>
                  <a:ext cx="249" cy="39"/>
                  <a:chOff x="4431" y="2881"/>
                  <a:chExt cx="249" cy="39"/>
                </a:xfrm>
              </p:grpSpPr>
              <p:sp>
                <p:nvSpPr>
                  <p:cNvPr id="21561" name="Freeform 62"/>
                  <p:cNvSpPr>
                    <a:spLocks/>
                  </p:cNvSpPr>
                  <p:nvPr/>
                </p:nvSpPr>
                <p:spPr bwMode="auto">
                  <a:xfrm>
                    <a:off x="4431"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21562" name="Freeform 63"/>
                  <p:cNvSpPr>
                    <a:spLocks/>
                  </p:cNvSpPr>
                  <p:nvPr/>
                </p:nvSpPr>
                <p:spPr bwMode="auto">
                  <a:xfrm flipH="1">
                    <a:off x="4508"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21563" name="Rectangle 64"/>
                  <p:cNvSpPr>
                    <a:spLocks noChangeArrowheads="1"/>
                  </p:cNvSpPr>
                  <p:nvPr/>
                </p:nvSpPr>
                <p:spPr bwMode="auto">
                  <a:xfrm>
                    <a:off x="4451" y="2893"/>
                    <a:ext cx="54"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21564" name="Rectangle 65"/>
                  <p:cNvSpPr>
                    <a:spLocks noChangeArrowheads="1"/>
                  </p:cNvSpPr>
                  <p:nvPr/>
                </p:nvSpPr>
                <p:spPr bwMode="auto">
                  <a:xfrm>
                    <a:off x="4538" y="2893"/>
                    <a:ext cx="142"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grpSp>
          </p:grpSp>
        </p:grpSp>
        <p:sp>
          <p:nvSpPr>
            <p:cNvPr id="21549" name="TextBox 262"/>
            <p:cNvSpPr txBox="1">
              <a:spLocks noChangeArrowheads="1"/>
            </p:cNvSpPr>
            <p:nvPr/>
          </p:nvSpPr>
          <p:spPr bwMode="auto">
            <a:xfrm>
              <a:off x="3995738" y="2438400"/>
              <a:ext cx="29845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solidFill>
                    <a:srgbClr val="C00000"/>
                  </a:solidFill>
                  <a:latin typeface="Calibri" pitchFamily="34" charset="0"/>
                </a:rPr>
                <a:t>2</a:t>
              </a:r>
            </a:p>
          </p:txBody>
        </p:sp>
      </p:grpSp>
      <p:sp>
        <p:nvSpPr>
          <p:cNvPr id="2" name="Rounded Rectangle 1"/>
          <p:cNvSpPr/>
          <p:nvPr/>
        </p:nvSpPr>
        <p:spPr bwMode="auto">
          <a:xfrm>
            <a:off x="7172045" y="2690471"/>
            <a:ext cx="804009" cy="895692"/>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Rounded Rectangle 2"/>
          <p:cNvSpPr/>
          <p:nvPr/>
        </p:nvSpPr>
        <p:spPr bwMode="auto">
          <a:xfrm>
            <a:off x="541338" y="1175996"/>
            <a:ext cx="1420587" cy="157504"/>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Lesson objectives</a:t>
            </a:r>
          </a:p>
        </p:txBody>
      </p:sp>
      <p:sp>
        <p:nvSpPr>
          <p:cNvPr id="4099"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eaLnBrk="1" hangingPunct="1"/>
            <a:r>
              <a:rPr lang="en-US" smtClean="0"/>
              <a:t>Explain the concepts of shared and revisioned data</a:t>
            </a:r>
          </a:p>
          <a:p>
            <a:pPr lvl="1" eaLnBrk="1" hangingPunct="1"/>
            <a:r>
              <a:rPr lang="en-US" smtClean="0"/>
              <a:t>Explain future dated, back dated, and current dated contact behavior</a:t>
            </a:r>
          </a:p>
          <a:p>
            <a:pPr lvl="1" eaLnBrk="1" hangingPunct="1"/>
            <a:r>
              <a:rPr lang="en-US" smtClean="0"/>
              <a:t>Explain revisioned location information</a:t>
            </a:r>
          </a:p>
        </p:txBody>
      </p:sp>
      <p:sp>
        <p:nvSpPr>
          <p:cNvPr id="4100"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eaLnBrk="0" hangingPunct="0">
              <a:spcBef>
                <a:spcPct val="20000"/>
              </a:spcBef>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eaLnBrk="0" hangingPunct="0">
              <a:spcBef>
                <a:spcPct val="20000"/>
              </a:spcBef>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mtClean="0"/>
              <a:t>Back dated Policy Change – edit birth date</a:t>
            </a:r>
          </a:p>
        </p:txBody>
      </p:sp>
      <p:sp>
        <p:nvSpPr>
          <p:cNvPr id="22531" name="Content Placeholder 2"/>
          <p:cNvSpPr>
            <a:spLocks noGrp="1"/>
          </p:cNvSpPr>
          <p:nvPr>
            <p:ph idx="1"/>
          </p:nvPr>
        </p:nvSpPr>
        <p:spPr>
          <a:xfrm>
            <a:off x="519113" y="792163"/>
            <a:ext cx="8318500" cy="5486400"/>
          </a:xfrm>
        </p:spPr>
        <p:txBody>
          <a:bodyPr/>
          <a:lstStyle/>
          <a:p>
            <a:pPr>
              <a:buFont typeface="Arial" charset="0"/>
              <a:buChar char="•"/>
            </a:pPr>
            <a:r>
              <a:rPr lang="en-US" dirty="0" smtClean="0"/>
              <a:t>Jane calls to change her birth year to 1965 on 11/15/2014</a:t>
            </a:r>
          </a:p>
        </p:txBody>
      </p:sp>
      <p:cxnSp>
        <p:nvCxnSpPr>
          <p:cNvPr id="22533" name="Straight Arrow Connector 18"/>
          <p:cNvCxnSpPr>
            <a:cxnSpLocks noChangeShapeType="1"/>
          </p:cNvCxnSpPr>
          <p:nvPr/>
        </p:nvCxnSpPr>
        <p:spPr bwMode="auto">
          <a:xfrm>
            <a:off x="3166826" y="1819275"/>
            <a:ext cx="522287" cy="1587"/>
          </a:xfrm>
          <a:prstGeom prst="straightConnector1">
            <a:avLst/>
          </a:prstGeom>
          <a:noFill/>
          <a:ln w="12700" algn="ctr">
            <a:solidFill>
              <a:srgbClr val="C00000"/>
            </a:solidFill>
            <a:round/>
            <a:headEnd/>
            <a:tailEnd type="arrow" w="med" len="med"/>
          </a:ln>
          <a:extLst>
            <a:ext uri="{909E8E84-426E-40DD-AFC4-6F175D3DCCD1}">
              <a14:hiddenFill xmlns:a14="http://schemas.microsoft.com/office/drawing/2010/main">
                <a:noFill/>
              </a14:hiddenFill>
            </a:ext>
          </a:extLst>
        </p:spPr>
      </p:cxn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88" y="1250156"/>
            <a:ext cx="2596068" cy="150018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2850" y="1250156"/>
            <a:ext cx="2952750" cy="19621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2537" name="TextBox 7"/>
          <p:cNvSpPr txBox="1">
            <a:spLocks noChangeArrowheads="1"/>
          </p:cNvSpPr>
          <p:nvPr/>
        </p:nvSpPr>
        <p:spPr bwMode="auto">
          <a:xfrm>
            <a:off x="4764088" y="1552575"/>
            <a:ext cx="21224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solidFill>
                  <a:srgbClr val="C00000"/>
                </a:solidFill>
                <a:latin typeface="Calibri" pitchFamily="34" charset="0"/>
              </a:rPr>
              <a:t>Edit contact info</a:t>
            </a:r>
          </a:p>
        </p:txBody>
      </p:sp>
      <p:sp>
        <p:nvSpPr>
          <p:cNvPr id="2" name="Rounded Rectangle 1"/>
          <p:cNvSpPr/>
          <p:nvPr/>
        </p:nvSpPr>
        <p:spPr bwMode="auto">
          <a:xfrm>
            <a:off x="5229225" y="3000375"/>
            <a:ext cx="1476375" cy="1905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1850" y="3449759"/>
            <a:ext cx="4176593" cy="302406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2535" name="Rounded Rectangle 16"/>
          <p:cNvSpPr>
            <a:spLocks noChangeArrowheads="1"/>
          </p:cNvSpPr>
          <p:nvPr/>
        </p:nvSpPr>
        <p:spPr bwMode="auto">
          <a:xfrm>
            <a:off x="6568956" y="5981700"/>
            <a:ext cx="2249487" cy="246063"/>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cxnSp>
        <p:nvCxnSpPr>
          <p:cNvPr id="22536" name="Straight Connector 11"/>
          <p:cNvCxnSpPr>
            <a:cxnSpLocks noChangeShapeType="1"/>
          </p:cNvCxnSpPr>
          <p:nvPr/>
        </p:nvCxnSpPr>
        <p:spPr bwMode="auto">
          <a:xfrm>
            <a:off x="5967412" y="3212306"/>
            <a:ext cx="738188" cy="2769394"/>
          </a:xfrm>
          <a:prstGeom prst="line">
            <a:avLst/>
          </a:prstGeom>
          <a:noFill/>
          <a:ln w="19050" algn="ctr">
            <a:solidFill>
              <a:srgbClr val="C00000"/>
            </a:solidFill>
            <a:round/>
            <a:headEnd/>
            <a:tailEnd/>
          </a:ln>
          <a:extLst>
            <a:ext uri="{909E8E84-426E-40DD-AFC4-6F175D3DCCD1}">
              <a14:hiddenFill xmlns:a14="http://schemas.microsoft.com/office/drawing/2010/main">
                <a:noFill/>
              </a14:hiddenFill>
            </a:ext>
          </a:extLst>
        </p:spPr>
      </p:cxnSp>
      <p:grpSp>
        <p:nvGrpSpPr>
          <p:cNvPr id="22541" name="Group 284"/>
          <p:cNvGrpSpPr>
            <a:grpSpLocks/>
          </p:cNvGrpSpPr>
          <p:nvPr/>
        </p:nvGrpSpPr>
        <p:grpSpPr bwMode="auto">
          <a:xfrm>
            <a:off x="8026670" y="3449759"/>
            <a:ext cx="741363" cy="808037"/>
            <a:chOff x="3552825" y="2352675"/>
            <a:chExt cx="738188" cy="804863"/>
          </a:xfrm>
        </p:grpSpPr>
        <p:grpSp>
          <p:nvGrpSpPr>
            <p:cNvPr id="22544" name="Group 41"/>
            <p:cNvGrpSpPr>
              <a:grpSpLocks/>
            </p:cNvGrpSpPr>
            <p:nvPr/>
          </p:nvGrpSpPr>
          <p:grpSpPr bwMode="auto">
            <a:xfrm>
              <a:off x="3552825" y="2352675"/>
              <a:ext cx="738188" cy="804863"/>
              <a:chOff x="3723" y="1174"/>
              <a:chExt cx="617" cy="672"/>
            </a:xfrm>
          </p:grpSpPr>
          <p:grpSp>
            <p:nvGrpSpPr>
              <p:cNvPr id="22546" name="Group 42"/>
              <p:cNvGrpSpPr>
                <a:grpSpLocks/>
              </p:cNvGrpSpPr>
              <p:nvPr/>
            </p:nvGrpSpPr>
            <p:grpSpPr bwMode="auto">
              <a:xfrm>
                <a:off x="3723" y="1174"/>
                <a:ext cx="617" cy="672"/>
                <a:chOff x="2324" y="435"/>
                <a:chExt cx="933" cy="1052"/>
              </a:xfrm>
            </p:grpSpPr>
            <p:sp>
              <p:nvSpPr>
                <p:cNvPr id="22561" name="AutoShape 43"/>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r"/>
                  <a:endParaRPr lang="en-US"/>
                </a:p>
              </p:txBody>
            </p:sp>
            <p:sp>
              <p:nvSpPr>
                <p:cNvPr id="22562" name="Freeform 44"/>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2563" name="Freeform 45"/>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2564" name="Freeform 46"/>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2565" name="Group 47"/>
                <p:cNvGrpSpPr>
                  <a:grpSpLocks/>
                </p:cNvGrpSpPr>
                <p:nvPr/>
              </p:nvGrpSpPr>
              <p:grpSpPr bwMode="auto">
                <a:xfrm>
                  <a:off x="2895" y="941"/>
                  <a:ext cx="349" cy="510"/>
                  <a:chOff x="2784" y="3210"/>
                  <a:chExt cx="523" cy="772"/>
                </a:xfrm>
              </p:grpSpPr>
              <p:sp>
                <p:nvSpPr>
                  <p:cNvPr id="22566" name="AutoShape 48"/>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r"/>
                    <a:endParaRPr lang="en-US"/>
                  </a:p>
                </p:txBody>
              </p:sp>
              <p:sp>
                <p:nvSpPr>
                  <p:cNvPr id="22567" name="AutoShape 49"/>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r"/>
                    <a:endParaRPr lang="en-US"/>
                  </a:p>
                </p:txBody>
              </p:sp>
              <p:sp>
                <p:nvSpPr>
                  <p:cNvPr id="22568" name="AutoShape 50"/>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r"/>
                    <a:endParaRPr lang="en-US"/>
                  </a:p>
                </p:txBody>
              </p:sp>
              <p:sp>
                <p:nvSpPr>
                  <p:cNvPr id="22569" name="Oval 51"/>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r"/>
                    <a:endParaRPr lang="en-US"/>
                  </a:p>
                </p:txBody>
              </p:sp>
            </p:grpSp>
          </p:grpSp>
          <p:grpSp>
            <p:nvGrpSpPr>
              <p:cNvPr id="22547" name="Group 52"/>
              <p:cNvGrpSpPr>
                <a:grpSpLocks/>
              </p:cNvGrpSpPr>
              <p:nvPr/>
            </p:nvGrpSpPr>
            <p:grpSpPr bwMode="auto">
              <a:xfrm>
                <a:off x="3792" y="1178"/>
                <a:ext cx="364" cy="241"/>
                <a:chOff x="3879" y="998"/>
                <a:chExt cx="696" cy="462"/>
              </a:xfrm>
            </p:grpSpPr>
            <p:sp>
              <p:nvSpPr>
                <p:cNvPr id="22548" name="Rectangle 53"/>
                <p:cNvSpPr>
                  <a:spLocks noChangeArrowheads="1"/>
                </p:cNvSpPr>
                <p:nvPr/>
              </p:nvSpPr>
              <p:spPr bwMode="auto">
                <a:xfrm>
                  <a:off x="3897" y="1019"/>
                  <a:ext cx="678" cy="441"/>
                </a:xfrm>
                <a:prstGeom prst="rect">
                  <a:avLst/>
                </a:prstGeom>
                <a:solidFill>
                  <a:schemeClr val="hlink"/>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22549" name="Rectangle 54"/>
                <p:cNvSpPr>
                  <a:spLocks noChangeArrowheads="1"/>
                </p:cNvSpPr>
                <p:nvPr/>
              </p:nvSpPr>
              <p:spPr bwMode="auto">
                <a:xfrm>
                  <a:off x="3879" y="998"/>
                  <a:ext cx="680" cy="444"/>
                </a:xfrm>
                <a:prstGeom prst="rect">
                  <a:avLst/>
                </a:prstGeom>
                <a:solidFill>
                  <a:srgbClr val="7030A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spAutoFit/>
                </a:bodyPr>
                <a:lstStyle/>
                <a:p>
                  <a:pPr algn="r"/>
                  <a:endParaRPr lang="en-US"/>
                </a:p>
              </p:txBody>
            </p:sp>
            <p:sp>
              <p:nvSpPr>
                <p:cNvPr id="22550" name="AutoShape 55"/>
                <p:cNvSpPr>
                  <a:spLocks noChangeArrowheads="1"/>
                </p:cNvSpPr>
                <p:nvPr/>
              </p:nvSpPr>
              <p:spPr bwMode="auto">
                <a:xfrm>
                  <a:off x="3893" y="1013"/>
                  <a:ext cx="393" cy="414"/>
                </a:xfrm>
                <a:prstGeom prst="smileyFace">
                  <a:avLst>
                    <a:gd name="adj" fmla="val 4653"/>
                  </a:avLst>
                </a:prstGeom>
                <a:solidFill>
                  <a:srgbClr val="FFCC99"/>
                </a:solidFill>
                <a:ln w="12700">
                  <a:solidFill>
                    <a:srgbClr val="000000"/>
                  </a:solidFill>
                  <a:round/>
                  <a:headEnd/>
                  <a:tailEnd/>
                </a:ln>
              </p:spPr>
              <p:txBody>
                <a:bodyPr wrap="none" anchor="ctr"/>
                <a:lstStyle/>
                <a:p>
                  <a:pPr algn="r"/>
                  <a:endParaRPr lang="en-US"/>
                </a:p>
              </p:txBody>
            </p:sp>
            <p:sp>
              <p:nvSpPr>
                <p:cNvPr id="22551" name="Rectangle 56"/>
                <p:cNvSpPr>
                  <a:spLocks noChangeArrowheads="1"/>
                </p:cNvSpPr>
                <p:nvPr/>
              </p:nvSpPr>
              <p:spPr bwMode="auto">
                <a:xfrm>
                  <a:off x="4291" y="1020"/>
                  <a:ext cx="237" cy="35"/>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22552" name="Rectangle 57"/>
                <p:cNvSpPr>
                  <a:spLocks noChangeArrowheads="1"/>
                </p:cNvSpPr>
                <p:nvPr/>
              </p:nvSpPr>
              <p:spPr bwMode="auto">
                <a:xfrm>
                  <a:off x="4291" y="1070"/>
                  <a:ext cx="237" cy="32"/>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22553" name="Rectangle 58"/>
                <p:cNvSpPr>
                  <a:spLocks noChangeArrowheads="1"/>
                </p:cNvSpPr>
                <p:nvPr/>
              </p:nvSpPr>
              <p:spPr bwMode="auto">
                <a:xfrm>
                  <a:off x="4306" y="1277"/>
                  <a:ext cx="23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22554" name="Rectangle 59"/>
                <p:cNvSpPr>
                  <a:spLocks noChangeArrowheads="1"/>
                </p:cNvSpPr>
                <p:nvPr/>
              </p:nvSpPr>
              <p:spPr bwMode="auto">
                <a:xfrm>
                  <a:off x="4306" y="1317"/>
                  <a:ext cx="21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22555" name="Rectangle 60"/>
                <p:cNvSpPr>
                  <a:spLocks noChangeArrowheads="1"/>
                </p:cNvSpPr>
                <p:nvPr/>
              </p:nvSpPr>
              <p:spPr bwMode="auto">
                <a:xfrm>
                  <a:off x="4306" y="1355"/>
                  <a:ext cx="21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grpSp>
              <p:nvGrpSpPr>
                <p:cNvPr id="22556" name="Group 61"/>
                <p:cNvGrpSpPr>
                  <a:grpSpLocks/>
                </p:cNvGrpSpPr>
                <p:nvPr/>
              </p:nvGrpSpPr>
              <p:grpSpPr bwMode="auto">
                <a:xfrm>
                  <a:off x="4306" y="1387"/>
                  <a:ext cx="249" cy="39"/>
                  <a:chOff x="4431" y="2881"/>
                  <a:chExt cx="249" cy="39"/>
                </a:xfrm>
              </p:grpSpPr>
              <p:sp>
                <p:nvSpPr>
                  <p:cNvPr id="22557" name="Freeform 62"/>
                  <p:cNvSpPr>
                    <a:spLocks/>
                  </p:cNvSpPr>
                  <p:nvPr/>
                </p:nvSpPr>
                <p:spPr bwMode="auto">
                  <a:xfrm>
                    <a:off x="4431"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22558" name="Freeform 63"/>
                  <p:cNvSpPr>
                    <a:spLocks/>
                  </p:cNvSpPr>
                  <p:nvPr/>
                </p:nvSpPr>
                <p:spPr bwMode="auto">
                  <a:xfrm flipH="1">
                    <a:off x="4508"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22559" name="Rectangle 64"/>
                  <p:cNvSpPr>
                    <a:spLocks noChangeArrowheads="1"/>
                  </p:cNvSpPr>
                  <p:nvPr/>
                </p:nvSpPr>
                <p:spPr bwMode="auto">
                  <a:xfrm>
                    <a:off x="4451" y="2893"/>
                    <a:ext cx="54"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22560" name="Rectangle 65"/>
                  <p:cNvSpPr>
                    <a:spLocks noChangeArrowheads="1"/>
                  </p:cNvSpPr>
                  <p:nvPr/>
                </p:nvSpPr>
                <p:spPr bwMode="auto">
                  <a:xfrm>
                    <a:off x="4538" y="2893"/>
                    <a:ext cx="142"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grpSp>
          </p:grpSp>
        </p:grpSp>
        <p:sp>
          <p:nvSpPr>
            <p:cNvPr id="22545" name="TextBox 262"/>
            <p:cNvSpPr txBox="1">
              <a:spLocks noChangeArrowheads="1"/>
            </p:cNvSpPr>
            <p:nvPr/>
          </p:nvSpPr>
          <p:spPr bwMode="auto">
            <a:xfrm>
              <a:off x="3995738" y="2438400"/>
              <a:ext cx="176944" cy="138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solidFill>
                    <a:srgbClr val="C00000"/>
                  </a:solidFill>
                  <a:latin typeface="Calibri" pitchFamily="34" charset="0"/>
                </a:rPr>
                <a:t>3</a:t>
              </a:r>
            </a:p>
          </p:txBody>
        </p:sp>
      </p:grpSp>
      <p:pic>
        <p:nvPicPr>
          <p:cNvPr id="30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488" y="3000375"/>
            <a:ext cx="2780550" cy="345068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grpSp>
        <p:nvGrpSpPr>
          <p:cNvPr id="22540" name="Group 66"/>
          <p:cNvGrpSpPr>
            <a:grpSpLocks/>
          </p:cNvGrpSpPr>
          <p:nvPr/>
        </p:nvGrpSpPr>
        <p:grpSpPr bwMode="auto">
          <a:xfrm>
            <a:off x="2399787" y="3845455"/>
            <a:ext cx="996950" cy="823913"/>
            <a:chOff x="2214" y="1120"/>
            <a:chExt cx="853" cy="705"/>
          </a:xfrm>
        </p:grpSpPr>
        <p:grpSp>
          <p:nvGrpSpPr>
            <p:cNvPr id="22570" name="Group 67"/>
            <p:cNvGrpSpPr>
              <a:grpSpLocks/>
            </p:cNvGrpSpPr>
            <p:nvPr/>
          </p:nvGrpSpPr>
          <p:grpSpPr bwMode="auto">
            <a:xfrm>
              <a:off x="2214" y="1120"/>
              <a:ext cx="853" cy="705"/>
              <a:chOff x="465" y="602"/>
              <a:chExt cx="798" cy="659"/>
            </a:xfrm>
          </p:grpSpPr>
          <p:sp>
            <p:nvSpPr>
              <p:cNvPr id="22585" name="AutoShape 68"/>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pPr algn="r"/>
                <a:endParaRPr lang="en-US"/>
              </a:p>
            </p:txBody>
          </p:sp>
          <p:sp>
            <p:nvSpPr>
              <p:cNvPr id="22586" name="Rectangle 69"/>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pPr algn="r"/>
                <a:endParaRPr lang="en-US"/>
              </a:p>
            </p:txBody>
          </p:sp>
          <p:sp>
            <p:nvSpPr>
              <p:cNvPr id="22587" name="Rectangle 70"/>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pPr algn="r"/>
                <a:endParaRPr lang="en-US"/>
              </a:p>
            </p:txBody>
          </p:sp>
          <p:sp>
            <p:nvSpPr>
              <p:cNvPr id="22588" name="Rectangle 71"/>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pPr algn="r"/>
                <a:endParaRPr lang="en-US"/>
              </a:p>
            </p:txBody>
          </p:sp>
          <p:sp>
            <p:nvSpPr>
              <p:cNvPr id="22589" name="Rectangle 72"/>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r"/>
                <a:endParaRPr lang="en-US"/>
              </a:p>
            </p:txBody>
          </p:sp>
          <p:sp>
            <p:nvSpPr>
              <p:cNvPr id="22590" name="Rectangle 73"/>
              <p:cNvSpPr>
                <a:spLocks noChangeArrowheads="1"/>
              </p:cNvSpPr>
              <p:nvPr/>
            </p:nvSpPr>
            <p:spPr bwMode="auto">
              <a:xfrm>
                <a:off x="508" y="602"/>
                <a:ext cx="571" cy="223"/>
              </a:xfrm>
              <a:prstGeom prst="rect">
                <a:avLst/>
              </a:prstGeom>
              <a:solidFill>
                <a:srgbClr val="CC9900"/>
              </a:solidFill>
              <a:ln w="12700" algn="ctr">
                <a:solidFill>
                  <a:schemeClr val="bg1"/>
                </a:solidFill>
                <a:miter lim="800000"/>
                <a:headEnd/>
                <a:tailEnd/>
              </a:ln>
            </p:spPr>
            <p:txBody>
              <a:bodyPr wrap="none" anchor="ctr"/>
              <a:lstStyle/>
              <a:p>
                <a:pPr algn="r"/>
                <a:endParaRPr lang="en-US"/>
              </a:p>
            </p:txBody>
          </p:sp>
          <p:sp>
            <p:nvSpPr>
              <p:cNvPr id="22591" name="Line 74"/>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92" name="Line 75"/>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2593" name="Group 76"/>
              <p:cNvGrpSpPr>
                <a:grpSpLocks/>
              </p:cNvGrpSpPr>
              <p:nvPr/>
            </p:nvGrpSpPr>
            <p:grpSpPr bwMode="auto">
              <a:xfrm>
                <a:off x="539" y="644"/>
                <a:ext cx="502" cy="139"/>
                <a:chOff x="3046" y="1026"/>
                <a:chExt cx="502" cy="138"/>
              </a:xfrm>
            </p:grpSpPr>
            <p:sp>
              <p:nvSpPr>
                <p:cNvPr id="22594" name="Line 77"/>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95" name="Line 78"/>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96" name="Line 79"/>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97" name="Line 80"/>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98" name="Line 81"/>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99" name="Line 82"/>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00" name="Oval 83"/>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r"/>
                  <a:endParaRPr lang="en-US"/>
                </a:p>
              </p:txBody>
            </p:sp>
            <p:sp>
              <p:nvSpPr>
                <p:cNvPr id="22601" name="Freeform 84"/>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602" name="Freeform 85"/>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603" name="Freeform 86"/>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604" name="Freeform 87"/>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22571" name="Group 88"/>
            <p:cNvGrpSpPr>
              <a:grpSpLocks/>
            </p:cNvGrpSpPr>
            <p:nvPr/>
          </p:nvGrpSpPr>
          <p:grpSpPr bwMode="auto">
            <a:xfrm>
              <a:off x="2703" y="1407"/>
              <a:ext cx="364" cy="241"/>
              <a:chOff x="3879" y="998"/>
              <a:chExt cx="696" cy="462"/>
            </a:xfrm>
          </p:grpSpPr>
          <p:sp>
            <p:nvSpPr>
              <p:cNvPr id="22572" name="Rectangle 89"/>
              <p:cNvSpPr>
                <a:spLocks noChangeArrowheads="1"/>
              </p:cNvSpPr>
              <p:nvPr/>
            </p:nvSpPr>
            <p:spPr bwMode="auto">
              <a:xfrm>
                <a:off x="3897" y="1019"/>
                <a:ext cx="678" cy="441"/>
              </a:xfrm>
              <a:prstGeom prst="rect">
                <a:avLst/>
              </a:prstGeom>
              <a:solidFill>
                <a:schemeClr val="hlink"/>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22573" name="Rectangle 90"/>
              <p:cNvSpPr>
                <a:spLocks noChangeArrowheads="1"/>
              </p:cNvSpPr>
              <p:nvPr/>
            </p:nvSpPr>
            <p:spPr bwMode="auto">
              <a:xfrm>
                <a:off x="3879" y="998"/>
                <a:ext cx="680" cy="444"/>
              </a:xfrm>
              <a:prstGeom prst="rect">
                <a:avLst/>
              </a:prstGeom>
              <a:solidFill>
                <a:srgbClr val="0033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spAutoFit/>
              </a:bodyPr>
              <a:lstStyle/>
              <a:p>
                <a:pPr algn="r"/>
                <a:endParaRPr lang="en-US"/>
              </a:p>
            </p:txBody>
          </p:sp>
          <p:sp>
            <p:nvSpPr>
              <p:cNvPr id="22574" name="AutoShape 91"/>
              <p:cNvSpPr>
                <a:spLocks noChangeArrowheads="1"/>
              </p:cNvSpPr>
              <p:nvPr/>
            </p:nvSpPr>
            <p:spPr bwMode="auto">
              <a:xfrm>
                <a:off x="3893" y="1013"/>
                <a:ext cx="393" cy="414"/>
              </a:xfrm>
              <a:prstGeom prst="smileyFace">
                <a:avLst>
                  <a:gd name="adj" fmla="val 4653"/>
                </a:avLst>
              </a:prstGeom>
              <a:solidFill>
                <a:srgbClr val="FFCC99"/>
              </a:solidFill>
              <a:ln w="12700">
                <a:solidFill>
                  <a:srgbClr val="000000"/>
                </a:solidFill>
                <a:round/>
                <a:headEnd/>
                <a:tailEnd/>
              </a:ln>
            </p:spPr>
            <p:txBody>
              <a:bodyPr wrap="none" anchor="ctr"/>
              <a:lstStyle/>
              <a:p>
                <a:pPr algn="r"/>
                <a:endParaRPr lang="en-US"/>
              </a:p>
            </p:txBody>
          </p:sp>
          <p:sp>
            <p:nvSpPr>
              <p:cNvPr id="22575" name="Rectangle 92"/>
              <p:cNvSpPr>
                <a:spLocks noChangeArrowheads="1"/>
              </p:cNvSpPr>
              <p:nvPr/>
            </p:nvSpPr>
            <p:spPr bwMode="auto">
              <a:xfrm>
                <a:off x="4291" y="1020"/>
                <a:ext cx="237" cy="35"/>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22576" name="Rectangle 93"/>
              <p:cNvSpPr>
                <a:spLocks noChangeArrowheads="1"/>
              </p:cNvSpPr>
              <p:nvPr/>
            </p:nvSpPr>
            <p:spPr bwMode="auto">
              <a:xfrm>
                <a:off x="4291" y="1070"/>
                <a:ext cx="237" cy="32"/>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22577" name="Rectangle 94"/>
              <p:cNvSpPr>
                <a:spLocks noChangeArrowheads="1"/>
              </p:cNvSpPr>
              <p:nvPr/>
            </p:nvSpPr>
            <p:spPr bwMode="auto">
              <a:xfrm>
                <a:off x="4306" y="1277"/>
                <a:ext cx="23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22578" name="Rectangle 95"/>
              <p:cNvSpPr>
                <a:spLocks noChangeArrowheads="1"/>
              </p:cNvSpPr>
              <p:nvPr/>
            </p:nvSpPr>
            <p:spPr bwMode="auto">
              <a:xfrm>
                <a:off x="4306" y="1317"/>
                <a:ext cx="21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22579" name="Rectangle 96"/>
              <p:cNvSpPr>
                <a:spLocks noChangeArrowheads="1"/>
              </p:cNvSpPr>
              <p:nvPr/>
            </p:nvSpPr>
            <p:spPr bwMode="auto">
              <a:xfrm>
                <a:off x="4306" y="1355"/>
                <a:ext cx="21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grpSp>
            <p:nvGrpSpPr>
              <p:cNvPr id="22580" name="Group 97"/>
              <p:cNvGrpSpPr>
                <a:grpSpLocks/>
              </p:cNvGrpSpPr>
              <p:nvPr/>
            </p:nvGrpSpPr>
            <p:grpSpPr bwMode="auto">
              <a:xfrm>
                <a:off x="4306" y="1387"/>
                <a:ext cx="249" cy="39"/>
                <a:chOff x="4431" y="2881"/>
                <a:chExt cx="249" cy="39"/>
              </a:xfrm>
            </p:grpSpPr>
            <p:sp>
              <p:nvSpPr>
                <p:cNvPr id="22581" name="Freeform 98"/>
                <p:cNvSpPr>
                  <a:spLocks/>
                </p:cNvSpPr>
                <p:nvPr/>
              </p:nvSpPr>
              <p:spPr bwMode="auto">
                <a:xfrm>
                  <a:off x="4431"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22582" name="Freeform 99"/>
                <p:cNvSpPr>
                  <a:spLocks/>
                </p:cNvSpPr>
                <p:nvPr/>
              </p:nvSpPr>
              <p:spPr bwMode="auto">
                <a:xfrm flipH="1">
                  <a:off x="4508"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22583" name="Rectangle 100"/>
                <p:cNvSpPr>
                  <a:spLocks noChangeArrowheads="1"/>
                </p:cNvSpPr>
                <p:nvPr/>
              </p:nvSpPr>
              <p:spPr bwMode="auto">
                <a:xfrm>
                  <a:off x="4451" y="2893"/>
                  <a:ext cx="54"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sp>
              <p:nvSpPr>
                <p:cNvPr id="22584" name="Rectangle 101"/>
                <p:cNvSpPr>
                  <a:spLocks noChangeArrowheads="1"/>
                </p:cNvSpPr>
                <p:nvPr/>
              </p:nvSpPr>
              <p:spPr bwMode="auto">
                <a:xfrm>
                  <a:off x="4538" y="2893"/>
                  <a:ext cx="142"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endParaRPr lang="en-US"/>
                </a:p>
              </p:txBody>
            </p:sp>
          </p:grpSp>
        </p:grpSp>
      </p:grpSp>
      <p:sp>
        <p:nvSpPr>
          <p:cNvPr id="22543" name="Rounded Rectangle 75"/>
          <p:cNvSpPr>
            <a:spLocks noChangeArrowheads="1"/>
          </p:cNvSpPr>
          <p:nvPr/>
        </p:nvSpPr>
        <p:spPr bwMode="auto">
          <a:xfrm>
            <a:off x="668338" y="5954713"/>
            <a:ext cx="2416175" cy="246063"/>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smtClean="0"/>
              <a:t>Activities and notes created on the account</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3452" y="918369"/>
            <a:ext cx="5181306" cy="130968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3561" name="Rounded Rectangle 19"/>
          <p:cNvSpPr>
            <a:spLocks noChangeArrowheads="1"/>
          </p:cNvSpPr>
          <p:nvPr/>
        </p:nvSpPr>
        <p:spPr bwMode="auto">
          <a:xfrm>
            <a:off x="3272864" y="1668463"/>
            <a:ext cx="2324100" cy="559593"/>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pic>
        <p:nvPicPr>
          <p:cNvPr id="41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3452" y="2614613"/>
            <a:ext cx="5601674" cy="373856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1623452" y="918369"/>
            <a:ext cx="1786498" cy="367506"/>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Rounded Rectangle 2"/>
          <p:cNvSpPr/>
          <p:nvPr/>
        </p:nvSpPr>
        <p:spPr bwMode="auto">
          <a:xfrm>
            <a:off x="1623452" y="2614613"/>
            <a:ext cx="757798" cy="366712"/>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Lesson outline</a:t>
            </a:r>
          </a:p>
        </p:txBody>
      </p:sp>
      <p:sp>
        <p:nvSpPr>
          <p:cNvPr id="24579" name="Rectangle 3"/>
          <p:cNvSpPr>
            <a:spLocks noGrp="1" noChangeArrowheads="1"/>
          </p:cNvSpPr>
          <p:nvPr>
            <p:ph idx="1"/>
          </p:nvPr>
        </p:nvSpPr>
        <p:spPr/>
        <p:txBody>
          <a:bodyPr/>
          <a:lstStyle/>
          <a:p>
            <a:pPr>
              <a:lnSpc>
                <a:spcPct val="150000"/>
              </a:lnSpc>
              <a:buFont typeface="Arial" charset="0"/>
              <a:buChar char="•"/>
            </a:pPr>
            <a:r>
              <a:rPr lang="en-US" sz="2800" smtClean="0">
                <a:solidFill>
                  <a:schemeClr val="hlink"/>
                </a:solidFill>
              </a:rPr>
              <a:t>Sharing and revisioning basics</a:t>
            </a:r>
          </a:p>
          <a:p>
            <a:pPr>
              <a:lnSpc>
                <a:spcPct val="150000"/>
              </a:lnSpc>
              <a:buFont typeface="Arial" charset="0"/>
              <a:buChar char="•"/>
            </a:pPr>
            <a:r>
              <a:rPr lang="en-US" sz="2800" smtClean="0">
                <a:solidFill>
                  <a:schemeClr val="hlink"/>
                </a:solidFill>
              </a:rPr>
              <a:t>Revisioning contact information</a:t>
            </a:r>
          </a:p>
          <a:p>
            <a:pPr>
              <a:lnSpc>
                <a:spcPct val="150000"/>
              </a:lnSpc>
              <a:buFont typeface="Arial" charset="0"/>
              <a:buChar char="•"/>
            </a:pPr>
            <a:r>
              <a:rPr lang="en-US" sz="2800" smtClean="0">
                <a:solidFill>
                  <a:schemeClr val="hlink"/>
                </a:solidFill>
              </a:rPr>
              <a:t>Contact revisioning example</a:t>
            </a:r>
          </a:p>
          <a:p>
            <a:pPr>
              <a:lnSpc>
                <a:spcPct val="150000"/>
              </a:lnSpc>
              <a:buFont typeface="Arial" charset="0"/>
              <a:buChar char="•"/>
            </a:pPr>
            <a:r>
              <a:rPr lang="en-US" sz="2800" smtClean="0"/>
              <a:t>Revisioning location information</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Location information</a:t>
            </a:r>
          </a:p>
        </p:txBody>
      </p:sp>
      <p:sp>
        <p:nvSpPr>
          <p:cNvPr id="25603" name="Rectangle 3"/>
          <p:cNvSpPr>
            <a:spLocks noGrp="1" noChangeArrowheads="1"/>
          </p:cNvSpPr>
          <p:nvPr>
            <p:ph idx="1"/>
          </p:nvPr>
        </p:nvSpPr>
        <p:spPr/>
        <p:txBody>
          <a:bodyPr/>
          <a:lstStyle/>
          <a:p>
            <a:pPr>
              <a:buFont typeface="Arial" charset="0"/>
              <a:buChar char="•"/>
            </a:pPr>
            <a:r>
              <a:rPr lang="en-US" smtClean="0"/>
              <a:t>Location information includes:</a:t>
            </a:r>
          </a:p>
          <a:p>
            <a:pPr lvl="1"/>
            <a:r>
              <a:rPr lang="en-US" smtClean="0"/>
              <a:t>Basic location information such as address, city and state location name and phone</a:t>
            </a:r>
          </a:p>
          <a:p>
            <a:pPr lvl="1"/>
            <a:r>
              <a:rPr lang="en-US" smtClean="0"/>
              <a:t>Policy-specific information such as tax location</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Location revisioning</a:t>
            </a:r>
          </a:p>
        </p:txBody>
      </p:sp>
      <p:sp>
        <p:nvSpPr>
          <p:cNvPr id="26627" name="Rectangle 3"/>
          <p:cNvSpPr>
            <a:spLocks noGrp="1" noChangeArrowheads="1"/>
          </p:cNvSpPr>
          <p:nvPr>
            <p:ph idx="1"/>
          </p:nvPr>
        </p:nvSpPr>
        <p:spPr>
          <a:xfrm>
            <a:off x="474663" y="2855913"/>
            <a:ext cx="8318500" cy="3349625"/>
          </a:xfrm>
        </p:spPr>
        <p:txBody>
          <a:bodyPr/>
          <a:lstStyle/>
          <a:p>
            <a:pPr>
              <a:buFont typeface="Arial" charset="0"/>
              <a:buChar char="•"/>
            </a:pPr>
            <a:r>
              <a:rPr lang="en-US" smtClean="0"/>
              <a:t>Location information is stored at account and policy levels</a:t>
            </a:r>
          </a:p>
          <a:p>
            <a:pPr lvl="1"/>
            <a:r>
              <a:rPr lang="en-US" smtClean="0"/>
              <a:t>Location information is revisioned on field by field basis</a:t>
            </a:r>
          </a:p>
          <a:p>
            <a:pPr lvl="1"/>
            <a:r>
              <a:rPr lang="en-US" smtClean="0"/>
              <a:t>Configuration user can define what information to revision</a:t>
            </a:r>
          </a:p>
          <a:p>
            <a:pPr>
              <a:buFont typeface="Arial" charset="0"/>
              <a:buChar char="•"/>
            </a:pPr>
            <a:r>
              <a:rPr lang="en-US" smtClean="0"/>
              <a:t>Location information that is part of policy contract is  revisioned</a:t>
            </a:r>
          </a:p>
          <a:p>
            <a:pPr>
              <a:buFont typeface="Arial" charset="0"/>
              <a:buChar char="•"/>
            </a:pPr>
            <a:r>
              <a:rPr lang="en-US" smtClean="0"/>
              <a:t>In draft jobs, policy and account location information is generally synchronized</a:t>
            </a:r>
          </a:p>
          <a:p>
            <a:pPr>
              <a:buFont typeface="Arial" charset="0"/>
              <a:buChar char="•"/>
            </a:pPr>
            <a:endParaRPr lang="en-US" smtClean="0"/>
          </a:p>
        </p:txBody>
      </p:sp>
      <p:sp>
        <p:nvSpPr>
          <p:cNvPr id="26628" name="Text Box 4"/>
          <p:cNvSpPr txBox="1">
            <a:spLocks noChangeArrowheads="1"/>
          </p:cNvSpPr>
          <p:nvPr/>
        </p:nvSpPr>
        <p:spPr bwMode="auto">
          <a:xfrm>
            <a:off x="612775" y="2070100"/>
            <a:ext cx="26447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2400">
                <a:solidFill>
                  <a:schemeClr val="bg1"/>
                </a:solidFill>
              </a:rPr>
              <a:t>Account location</a:t>
            </a:r>
          </a:p>
        </p:txBody>
      </p:sp>
      <p:sp>
        <p:nvSpPr>
          <p:cNvPr id="26629" name="Text Box 5"/>
          <p:cNvSpPr txBox="1">
            <a:spLocks noChangeArrowheads="1"/>
          </p:cNvSpPr>
          <p:nvPr/>
        </p:nvSpPr>
        <p:spPr bwMode="auto">
          <a:xfrm>
            <a:off x="6577013" y="1231900"/>
            <a:ext cx="221297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2400">
                <a:solidFill>
                  <a:schemeClr val="bg1"/>
                </a:solidFill>
              </a:rPr>
              <a:t>Policy location revisioned (field by field)</a:t>
            </a:r>
          </a:p>
        </p:txBody>
      </p:sp>
      <p:sp>
        <p:nvSpPr>
          <p:cNvPr id="26630" name="Text Box 7"/>
          <p:cNvSpPr txBox="1">
            <a:spLocks noChangeArrowheads="1"/>
          </p:cNvSpPr>
          <p:nvPr/>
        </p:nvSpPr>
        <p:spPr bwMode="auto">
          <a:xfrm>
            <a:off x="2462213" y="1254125"/>
            <a:ext cx="28432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ct val="50000"/>
              </a:spcBef>
              <a:spcAft>
                <a:spcPct val="30000"/>
              </a:spcAft>
              <a:buClr>
                <a:schemeClr val="tx1"/>
              </a:buClr>
            </a:pPr>
            <a:r>
              <a:rPr lang="en-US" sz="2200">
                <a:solidFill>
                  <a:srgbClr val="C00000"/>
                </a:solidFill>
              </a:rPr>
              <a:t>Locations are shared</a:t>
            </a:r>
          </a:p>
        </p:txBody>
      </p:sp>
      <p:grpSp>
        <p:nvGrpSpPr>
          <p:cNvPr id="26631" name="Group 8"/>
          <p:cNvGrpSpPr>
            <a:grpSpLocks/>
          </p:cNvGrpSpPr>
          <p:nvPr/>
        </p:nvGrpSpPr>
        <p:grpSpPr bwMode="auto">
          <a:xfrm>
            <a:off x="1168400" y="990600"/>
            <a:ext cx="1195388" cy="987425"/>
            <a:chOff x="736" y="775"/>
            <a:chExt cx="753" cy="622"/>
          </a:xfrm>
        </p:grpSpPr>
        <p:grpSp>
          <p:nvGrpSpPr>
            <p:cNvPr id="26653" name="Group 9"/>
            <p:cNvGrpSpPr>
              <a:grpSpLocks/>
            </p:cNvGrpSpPr>
            <p:nvPr/>
          </p:nvGrpSpPr>
          <p:grpSpPr bwMode="auto">
            <a:xfrm>
              <a:off x="736" y="775"/>
              <a:ext cx="753" cy="622"/>
              <a:chOff x="465" y="602"/>
              <a:chExt cx="798" cy="659"/>
            </a:xfrm>
          </p:grpSpPr>
          <p:sp>
            <p:nvSpPr>
              <p:cNvPr id="26666" name="AutoShape 10"/>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pPr algn="r">
                  <a:spcBef>
                    <a:spcPct val="50000"/>
                  </a:spcBef>
                  <a:spcAft>
                    <a:spcPct val="30000"/>
                  </a:spcAft>
                  <a:buClr>
                    <a:schemeClr val="tx1"/>
                  </a:buClr>
                </a:pPr>
                <a:endParaRPr lang="en-US"/>
              </a:p>
            </p:txBody>
          </p:sp>
          <p:sp>
            <p:nvSpPr>
              <p:cNvPr id="26667" name="Rectangle 11"/>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pPr algn="r">
                  <a:spcBef>
                    <a:spcPct val="50000"/>
                  </a:spcBef>
                  <a:spcAft>
                    <a:spcPct val="30000"/>
                  </a:spcAft>
                  <a:buClr>
                    <a:schemeClr val="tx1"/>
                  </a:buClr>
                </a:pPr>
                <a:endParaRPr lang="en-US"/>
              </a:p>
            </p:txBody>
          </p:sp>
          <p:sp>
            <p:nvSpPr>
              <p:cNvPr id="26668" name="Rectangle 12"/>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pPr algn="r">
                  <a:spcBef>
                    <a:spcPct val="50000"/>
                  </a:spcBef>
                  <a:spcAft>
                    <a:spcPct val="30000"/>
                  </a:spcAft>
                  <a:buClr>
                    <a:schemeClr val="tx1"/>
                  </a:buClr>
                </a:pPr>
                <a:endParaRPr lang="en-US"/>
              </a:p>
            </p:txBody>
          </p:sp>
          <p:sp>
            <p:nvSpPr>
              <p:cNvPr id="26669" name="Rectangle 13"/>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pPr algn="r">
                  <a:spcBef>
                    <a:spcPct val="50000"/>
                  </a:spcBef>
                  <a:spcAft>
                    <a:spcPct val="30000"/>
                  </a:spcAft>
                  <a:buClr>
                    <a:schemeClr val="tx1"/>
                  </a:buClr>
                </a:pPr>
                <a:endParaRPr lang="en-US"/>
              </a:p>
            </p:txBody>
          </p:sp>
          <p:sp>
            <p:nvSpPr>
              <p:cNvPr id="26670" name="Rectangle 14"/>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r">
                  <a:spcBef>
                    <a:spcPct val="50000"/>
                  </a:spcBef>
                  <a:spcAft>
                    <a:spcPct val="30000"/>
                  </a:spcAft>
                  <a:buClr>
                    <a:schemeClr val="tx1"/>
                  </a:buClr>
                </a:pPr>
                <a:endParaRPr lang="en-US"/>
              </a:p>
            </p:txBody>
          </p:sp>
          <p:sp>
            <p:nvSpPr>
              <p:cNvPr id="26671" name="Rectangle 15"/>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pPr algn="r">
                  <a:spcBef>
                    <a:spcPct val="50000"/>
                  </a:spcBef>
                  <a:spcAft>
                    <a:spcPct val="30000"/>
                  </a:spcAft>
                  <a:buClr>
                    <a:schemeClr val="tx1"/>
                  </a:buClr>
                </a:pPr>
                <a:endParaRPr lang="en-US"/>
              </a:p>
            </p:txBody>
          </p:sp>
          <p:sp>
            <p:nvSpPr>
              <p:cNvPr id="26672" name="Line 16"/>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73" name="Line 17"/>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6674" name="Group 18"/>
              <p:cNvGrpSpPr>
                <a:grpSpLocks/>
              </p:cNvGrpSpPr>
              <p:nvPr/>
            </p:nvGrpSpPr>
            <p:grpSpPr bwMode="auto">
              <a:xfrm>
                <a:off x="575" y="644"/>
                <a:ext cx="508" cy="139"/>
                <a:chOff x="3046" y="1026"/>
                <a:chExt cx="502" cy="138"/>
              </a:xfrm>
            </p:grpSpPr>
            <p:sp>
              <p:nvSpPr>
                <p:cNvPr id="26675" name="Line 19"/>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76" name="Line 20"/>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77" name="Line 21"/>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78" name="Line 22"/>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79" name="Line 23"/>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80" name="Line 24"/>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81" name="Oval 25"/>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r">
                    <a:spcBef>
                      <a:spcPct val="50000"/>
                    </a:spcBef>
                    <a:spcAft>
                      <a:spcPct val="30000"/>
                    </a:spcAft>
                    <a:buClr>
                      <a:schemeClr val="tx1"/>
                    </a:buClr>
                  </a:pPr>
                  <a:endParaRPr lang="en-US"/>
                </a:p>
              </p:txBody>
            </p:sp>
            <p:sp>
              <p:nvSpPr>
                <p:cNvPr id="26682" name="Freeform 26"/>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83" name="Freeform 27"/>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84" name="Freeform 28"/>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85" name="Freeform 29"/>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26654" name="Group 30"/>
            <p:cNvGrpSpPr>
              <a:grpSpLocks/>
            </p:cNvGrpSpPr>
            <p:nvPr/>
          </p:nvGrpSpPr>
          <p:grpSpPr bwMode="auto">
            <a:xfrm>
              <a:off x="816" y="1048"/>
              <a:ext cx="438" cy="296"/>
              <a:chOff x="786" y="2531"/>
              <a:chExt cx="841" cy="463"/>
            </a:xfrm>
          </p:grpSpPr>
          <p:sp>
            <p:nvSpPr>
              <p:cNvPr id="26655" name="Freeform 31"/>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26656" name="Line 32"/>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57" name="Line 33"/>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58" name="Line 34"/>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59" name="Freeform 35"/>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6660" name="Freeform 36"/>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6661" name="Freeform 37"/>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6662" name="Freeform 38"/>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6663" name="Freeform 39"/>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6664" name="Freeform 40"/>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6665" name="Freeform 41"/>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26632" name="Group 42"/>
          <p:cNvGrpSpPr>
            <a:grpSpLocks/>
          </p:cNvGrpSpPr>
          <p:nvPr/>
        </p:nvGrpSpPr>
        <p:grpSpPr bwMode="auto">
          <a:xfrm>
            <a:off x="5400675" y="1192213"/>
            <a:ext cx="955675" cy="1042987"/>
            <a:chOff x="3402" y="902"/>
            <a:chExt cx="602" cy="657"/>
          </a:xfrm>
        </p:grpSpPr>
        <p:sp>
          <p:nvSpPr>
            <p:cNvPr id="26633" name="AutoShape 43"/>
            <p:cNvSpPr>
              <a:spLocks noChangeArrowheads="1"/>
            </p:cNvSpPr>
            <p:nvPr/>
          </p:nvSpPr>
          <p:spPr bwMode="auto">
            <a:xfrm rot="-5400000">
              <a:off x="3374" y="930"/>
              <a:ext cx="657" cy="602"/>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r">
                <a:spcBef>
                  <a:spcPct val="50000"/>
                </a:spcBef>
                <a:spcAft>
                  <a:spcPct val="30000"/>
                </a:spcAft>
                <a:buClr>
                  <a:schemeClr val="tx1"/>
                </a:buClr>
              </a:pPr>
              <a:endParaRPr lang="en-US"/>
            </a:p>
          </p:txBody>
        </p:sp>
        <p:sp>
          <p:nvSpPr>
            <p:cNvPr id="26634" name="Freeform 44"/>
            <p:cNvSpPr>
              <a:spLocks/>
            </p:cNvSpPr>
            <p:nvPr/>
          </p:nvSpPr>
          <p:spPr bwMode="auto">
            <a:xfrm>
              <a:off x="3478" y="1141"/>
              <a:ext cx="147" cy="18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6635" name="Freeform 45"/>
            <p:cNvSpPr>
              <a:spLocks/>
            </p:cNvSpPr>
            <p:nvPr/>
          </p:nvSpPr>
          <p:spPr bwMode="auto">
            <a:xfrm>
              <a:off x="3478" y="1348"/>
              <a:ext cx="147" cy="18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6636" name="Group 46"/>
            <p:cNvGrpSpPr>
              <a:grpSpLocks/>
            </p:cNvGrpSpPr>
            <p:nvPr/>
          </p:nvGrpSpPr>
          <p:grpSpPr bwMode="auto">
            <a:xfrm>
              <a:off x="3766" y="1228"/>
              <a:ext cx="225" cy="318"/>
              <a:chOff x="2784" y="3210"/>
              <a:chExt cx="523" cy="772"/>
            </a:xfrm>
          </p:grpSpPr>
          <p:sp>
            <p:nvSpPr>
              <p:cNvPr id="26649" name="AutoShape 47"/>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26650" name="AutoShape 48"/>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26651" name="AutoShape 49"/>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r">
                  <a:spcBef>
                    <a:spcPct val="50000"/>
                  </a:spcBef>
                  <a:spcAft>
                    <a:spcPct val="30000"/>
                  </a:spcAft>
                  <a:buClr>
                    <a:schemeClr val="tx1"/>
                  </a:buClr>
                </a:pPr>
                <a:endParaRPr lang="en-US"/>
              </a:p>
            </p:txBody>
          </p:sp>
          <p:sp>
            <p:nvSpPr>
              <p:cNvPr id="26652" name="Oval 50"/>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r">
                  <a:spcBef>
                    <a:spcPct val="50000"/>
                  </a:spcBef>
                  <a:spcAft>
                    <a:spcPct val="30000"/>
                  </a:spcAft>
                  <a:buClr>
                    <a:schemeClr val="tx1"/>
                  </a:buClr>
                </a:pPr>
                <a:endParaRPr lang="en-US"/>
              </a:p>
            </p:txBody>
          </p:sp>
        </p:grpSp>
        <p:grpSp>
          <p:nvGrpSpPr>
            <p:cNvPr id="26637" name="Group 51"/>
            <p:cNvGrpSpPr>
              <a:grpSpLocks/>
            </p:cNvGrpSpPr>
            <p:nvPr/>
          </p:nvGrpSpPr>
          <p:grpSpPr bwMode="auto">
            <a:xfrm>
              <a:off x="3433" y="915"/>
              <a:ext cx="439" cy="242"/>
              <a:chOff x="786" y="2531"/>
              <a:chExt cx="841" cy="463"/>
            </a:xfrm>
          </p:grpSpPr>
          <p:sp>
            <p:nvSpPr>
              <p:cNvPr id="26638" name="Freeform 52"/>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26639" name="Line 53"/>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40" name="Line 54"/>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41" name="Line 55"/>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42" name="Freeform 56"/>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6643" name="Freeform 57"/>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6644" name="Freeform 58"/>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6645" name="Freeform 59"/>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6646" name="Freeform 60"/>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6647" name="Freeform 61"/>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6648" name="Freeform 62"/>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Changing account location information</a:t>
            </a:r>
          </a:p>
        </p:txBody>
      </p:sp>
      <p:sp>
        <p:nvSpPr>
          <p:cNvPr id="27651" name="Content Placeholder 2"/>
          <p:cNvSpPr>
            <a:spLocks noGrp="1"/>
          </p:cNvSpPr>
          <p:nvPr>
            <p:ph idx="1"/>
          </p:nvPr>
        </p:nvSpPr>
        <p:spPr/>
        <p:txBody>
          <a:bodyPr/>
          <a:lstStyle/>
          <a:p>
            <a:pPr>
              <a:buFont typeface="Arial" charset="0"/>
              <a:buChar char="•"/>
            </a:pPr>
            <a:r>
              <a:rPr lang="en-US" smtClean="0"/>
              <a:t>Changing account location information affects:</a:t>
            </a:r>
          </a:p>
          <a:p>
            <a:pPr lvl="1"/>
            <a:r>
              <a:rPr lang="en-US" b="1" smtClean="0"/>
              <a:t>Pending Work Orders </a:t>
            </a:r>
            <a:r>
              <a:rPr lang="en-US" smtClean="0"/>
              <a:t>– these work orders always display up-to-date account level information</a:t>
            </a:r>
          </a:p>
          <a:p>
            <a:pPr lvl="1"/>
            <a:r>
              <a:rPr lang="en-US" b="1" smtClean="0"/>
              <a:t>Quoted Work Orders </a:t>
            </a:r>
            <a:r>
              <a:rPr lang="en-US" smtClean="0"/>
              <a:t>– a work order is quoted but not bound and a revisioned field on account location changed</a:t>
            </a:r>
          </a:p>
          <a:p>
            <a:pPr lvl="1"/>
            <a:r>
              <a:rPr lang="en-US" b="1" smtClean="0"/>
              <a:t>Bound Policies or Completed Work Orders </a:t>
            </a:r>
            <a:r>
              <a:rPr lang="en-US" smtClean="0"/>
              <a:t>– each bound work order gets copy of synchronized location information at time of binding</a:t>
            </a:r>
          </a:p>
          <a:p>
            <a:pPr lvl="1"/>
            <a:r>
              <a:rPr lang="en-US" b="1" smtClean="0"/>
              <a:t>New Work Orders </a:t>
            </a:r>
            <a:r>
              <a:rPr lang="en-US" smtClean="0"/>
              <a:t>– locations on these work orders always display the current location information</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Location configuration</a:t>
            </a:r>
          </a:p>
        </p:txBody>
      </p:sp>
      <p:sp>
        <p:nvSpPr>
          <p:cNvPr id="28675" name="Rectangle 3"/>
          <p:cNvSpPr>
            <a:spLocks noGrp="1" noChangeArrowheads="1"/>
          </p:cNvSpPr>
          <p:nvPr>
            <p:ph idx="1"/>
          </p:nvPr>
        </p:nvSpPr>
        <p:spPr/>
        <p:txBody>
          <a:bodyPr/>
          <a:lstStyle/>
          <a:p>
            <a:pPr>
              <a:buFont typeface="Arial" charset="0"/>
              <a:buChar char="•"/>
            </a:pPr>
            <a:r>
              <a:rPr lang="en-US" smtClean="0"/>
              <a:t>Location related entities that can be extended are:</a:t>
            </a:r>
          </a:p>
          <a:p>
            <a:pPr lvl="1"/>
            <a:r>
              <a:rPr lang="en-US" smtClean="0"/>
              <a:t>PolicyLocation</a:t>
            </a:r>
          </a:p>
          <a:p>
            <a:pPr lvl="1"/>
            <a:r>
              <a:rPr lang="en-US" smtClean="0"/>
              <a:t>AccountLocation</a:t>
            </a:r>
          </a:p>
          <a:p>
            <a:pPr lvl="1"/>
            <a:r>
              <a:rPr lang="en-US" smtClean="0"/>
              <a:t>Line of business specific locations such as BOPLocation, IMLocation, and CPLocation</a:t>
            </a:r>
          </a:p>
          <a:p>
            <a:pPr>
              <a:buFont typeface="Arial" charset="0"/>
              <a:buChar char="•"/>
            </a:pPr>
            <a:r>
              <a:rPr lang="en-US" smtClean="0"/>
              <a:t>User can configure:</a:t>
            </a:r>
          </a:p>
          <a:p>
            <a:pPr lvl="1"/>
            <a:r>
              <a:rPr lang="en-US" smtClean="0"/>
              <a:t>Which fields are revisioned on PolicyLocation or AccountLocation</a:t>
            </a:r>
          </a:p>
          <a:p>
            <a:pPr lvl="1"/>
            <a:r>
              <a:rPr lang="en-US" smtClean="0"/>
              <a:t>On which jobs and when location information is synchronized</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0"/>
          <p:cNvSpPr>
            <a:spLocks noChangeArrowheads="1"/>
          </p:cNvSpPr>
          <p:nvPr/>
        </p:nvSpPr>
        <p:spPr bwMode="auto">
          <a:xfrm>
            <a:off x="4397375" y="1790700"/>
            <a:ext cx="4408488" cy="3644900"/>
          </a:xfrm>
          <a:prstGeom prst="rect">
            <a:avLst/>
          </a:prstGeom>
          <a:noFill/>
          <a:ln w="12700" algn="ctr">
            <a:solidFill>
              <a:schemeClr val="bg1"/>
            </a:solidFill>
            <a:prstDash val="dash"/>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r">
              <a:spcBef>
                <a:spcPct val="50000"/>
              </a:spcBef>
              <a:spcAft>
                <a:spcPct val="30000"/>
              </a:spcAft>
              <a:buClr>
                <a:schemeClr val="tx1"/>
              </a:buClr>
            </a:pPr>
            <a:endParaRPr lang="en-US"/>
          </a:p>
        </p:txBody>
      </p:sp>
      <p:sp>
        <p:nvSpPr>
          <p:cNvPr id="29699" name="Rectangle 3"/>
          <p:cNvSpPr>
            <a:spLocks noGrp="1" noChangeArrowheads="1"/>
          </p:cNvSpPr>
          <p:nvPr>
            <p:ph type="title"/>
          </p:nvPr>
        </p:nvSpPr>
        <p:spPr/>
        <p:txBody>
          <a:bodyPr/>
          <a:lstStyle/>
          <a:p>
            <a:pPr eaLnBrk="1" hangingPunct="1"/>
            <a:r>
              <a:rPr lang="en-US" smtClean="0"/>
              <a:t>Example: Revisioned location fields</a:t>
            </a:r>
          </a:p>
        </p:txBody>
      </p:sp>
      <p:sp>
        <p:nvSpPr>
          <p:cNvPr id="29700" name="Text Box 20"/>
          <p:cNvSpPr txBox="1">
            <a:spLocks noChangeArrowheads="1"/>
          </p:cNvSpPr>
          <p:nvPr/>
        </p:nvSpPr>
        <p:spPr bwMode="auto">
          <a:xfrm flipH="1">
            <a:off x="2695575" y="1905000"/>
            <a:ext cx="1143000" cy="622300"/>
          </a:xfrm>
          <a:prstGeom prst="rect">
            <a:avLst/>
          </a:prstGeom>
          <a:solidFill>
            <a:schemeClr val="tx1">
              <a:lumMod val="85000"/>
            </a:schemeClr>
          </a:solidFill>
          <a:ln w="1270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dirty="0">
                <a:solidFill>
                  <a:schemeClr val="bg1"/>
                </a:solidFill>
              </a:rPr>
              <a:t>Account</a:t>
            </a:r>
            <a:r>
              <a:rPr lang="en-US" sz="1600" dirty="0">
                <a:solidFill>
                  <a:schemeClr val="bg1"/>
                </a:solidFill>
              </a:rPr>
              <a:t/>
            </a:r>
            <a:br>
              <a:rPr lang="en-US" sz="1600" dirty="0">
                <a:solidFill>
                  <a:schemeClr val="bg1"/>
                </a:solidFill>
              </a:rPr>
            </a:br>
            <a:r>
              <a:rPr lang="en-US" dirty="0">
                <a:solidFill>
                  <a:schemeClr val="bg1"/>
                </a:solidFill>
              </a:rPr>
              <a:t>Location</a:t>
            </a:r>
          </a:p>
        </p:txBody>
      </p:sp>
      <p:sp>
        <p:nvSpPr>
          <p:cNvPr id="29701" name="Line 75"/>
          <p:cNvSpPr>
            <a:spLocks noChangeShapeType="1"/>
          </p:cNvSpPr>
          <p:nvPr/>
        </p:nvSpPr>
        <p:spPr bwMode="auto">
          <a:xfrm rot="5400000">
            <a:off x="3076575" y="1695451"/>
            <a:ext cx="44767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9702" name="Group 76"/>
          <p:cNvGrpSpPr>
            <a:grpSpLocks/>
          </p:cNvGrpSpPr>
          <p:nvPr/>
        </p:nvGrpSpPr>
        <p:grpSpPr bwMode="auto">
          <a:xfrm>
            <a:off x="3148013" y="1725613"/>
            <a:ext cx="298450" cy="171450"/>
            <a:chOff x="1672" y="2300"/>
            <a:chExt cx="188" cy="108"/>
          </a:xfrm>
        </p:grpSpPr>
        <p:sp>
          <p:nvSpPr>
            <p:cNvPr id="29751" name="Line 77"/>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52" name="Line 78"/>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9703" name="Group 9"/>
          <p:cNvGrpSpPr>
            <a:grpSpLocks/>
          </p:cNvGrpSpPr>
          <p:nvPr/>
        </p:nvGrpSpPr>
        <p:grpSpPr bwMode="auto">
          <a:xfrm>
            <a:off x="2744788" y="884238"/>
            <a:ext cx="1227137" cy="584200"/>
            <a:chOff x="516" y="1527"/>
            <a:chExt cx="974" cy="368"/>
          </a:xfrm>
        </p:grpSpPr>
        <p:sp>
          <p:nvSpPr>
            <p:cNvPr id="29749" name="Rectangle 10"/>
            <p:cNvSpPr>
              <a:spLocks noChangeArrowheads="1"/>
            </p:cNvSpPr>
            <p:nvPr/>
          </p:nvSpPr>
          <p:spPr bwMode="auto">
            <a:xfrm>
              <a:off x="516" y="1527"/>
              <a:ext cx="971" cy="368"/>
            </a:xfrm>
            <a:prstGeom prst="rect">
              <a:avLst/>
            </a:prstGeom>
            <a:solidFill>
              <a:srgbClr val="009900"/>
            </a:solidFill>
            <a:ln w="12700" algn="ctr">
              <a:solidFill>
                <a:schemeClr val="bg1"/>
              </a:solidFill>
              <a:miter lim="800000"/>
              <a:headEnd/>
              <a:tailEnd/>
            </a:ln>
          </p:spPr>
          <p:txBody>
            <a:bodyPr lIns="0" tIns="0" rIns="0" bIns="0" anchor="ctr">
              <a:spAutoFit/>
            </a:bodyPr>
            <a:lstStyle/>
            <a:p>
              <a:pPr algn="r">
                <a:spcBef>
                  <a:spcPct val="50000"/>
                </a:spcBef>
                <a:spcAft>
                  <a:spcPct val="30000"/>
                </a:spcAft>
                <a:buClr>
                  <a:schemeClr val="tx1"/>
                </a:buClr>
              </a:pPr>
              <a:endParaRPr lang="en-US"/>
            </a:p>
          </p:txBody>
        </p:sp>
        <p:sp>
          <p:nvSpPr>
            <p:cNvPr id="29750" name="Rectangle 11"/>
            <p:cNvSpPr>
              <a:spLocks noChangeArrowheads="1"/>
            </p:cNvSpPr>
            <p:nvPr/>
          </p:nvSpPr>
          <p:spPr bwMode="auto">
            <a:xfrm>
              <a:off x="532" y="1598"/>
              <a:ext cx="958" cy="192"/>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r>
                <a:rPr lang="en-US">
                  <a:solidFill>
                    <a:schemeClr val="tx1"/>
                  </a:solidFill>
                </a:rPr>
                <a:t>Account</a:t>
              </a:r>
            </a:p>
          </p:txBody>
        </p:sp>
      </p:grpSp>
      <p:sp>
        <p:nvSpPr>
          <p:cNvPr id="29704" name="Text Box 12"/>
          <p:cNvSpPr txBox="1">
            <a:spLocks noChangeArrowheads="1"/>
          </p:cNvSpPr>
          <p:nvPr/>
        </p:nvSpPr>
        <p:spPr bwMode="auto">
          <a:xfrm>
            <a:off x="823913" y="3348038"/>
            <a:ext cx="1136650" cy="317500"/>
          </a:xfrm>
          <a:prstGeom prst="rect">
            <a:avLst/>
          </a:prstGeom>
          <a:solidFill>
            <a:schemeClr val="tx1">
              <a:lumMod val="85000"/>
            </a:schemeClr>
          </a:solidFill>
          <a:ln w="1270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a:solidFill>
                  <a:schemeClr val="bg1"/>
                </a:solidFill>
              </a:rPr>
              <a:t>Address</a:t>
            </a:r>
          </a:p>
        </p:txBody>
      </p:sp>
      <p:sp>
        <p:nvSpPr>
          <p:cNvPr id="29705" name="Line 75"/>
          <p:cNvSpPr>
            <a:spLocks noChangeShapeType="1"/>
          </p:cNvSpPr>
          <p:nvPr/>
        </p:nvSpPr>
        <p:spPr bwMode="auto">
          <a:xfrm rot="5400000">
            <a:off x="5686425" y="1592263"/>
            <a:ext cx="307975" cy="317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9706" name="Group 76"/>
          <p:cNvGrpSpPr>
            <a:grpSpLocks/>
          </p:cNvGrpSpPr>
          <p:nvPr/>
        </p:nvGrpSpPr>
        <p:grpSpPr bwMode="auto">
          <a:xfrm>
            <a:off x="5692775" y="1582738"/>
            <a:ext cx="298450" cy="192087"/>
            <a:chOff x="1672" y="2300"/>
            <a:chExt cx="188" cy="108"/>
          </a:xfrm>
        </p:grpSpPr>
        <p:sp>
          <p:nvSpPr>
            <p:cNvPr id="29747" name="Line 77"/>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48" name="Line 78"/>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9707" name="Group 17"/>
          <p:cNvGrpSpPr>
            <a:grpSpLocks/>
          </p:cNvGrpSpPr>
          <p:nvPr/>
        </p:nvGrpSpPr>
        <p:grpSpPr bwMode="auto">
          <a:xfrm>
            <a:off x="5233988" y="884238"/>
            <a:ext cx="1227137" cy="584200"/>
            <a:chOff x="516" y="1527"/>
            <a:chExt cx="974" cy="368"/>
          </a:xfrm>
        </p:grpSpPr>
        <p:sp>
          <p:nvSpPr>
            <p:cNvPr id="29745" name="Rectangle 18"/>
            <p:cNvSpPr>
              <a:spLocks noChangeArrowheads="1"/>
            </p:cNvSpPr>
            <p:nvPr/>
          </p:nvSpPr>
          <p:spPr bwMode="auto">
            <a:xfrm>
              <a:off x="516" y="1527"/>
              <a:ext cx="971" cy="368"/>
            </a:xfrm>
            <a:prstGeom prst="rect">
              <a:avLst/>
            </a:prstGeom>
            <a:solidFill>
              <a:srgbClr val="009900"/>
            </a:solidFill>
            <a:ln w="12700" algn="ctr">
              <a:solidFill>
                <a:schemeClr val="bg1"/>
              </a:solidFill>
              <a:miter lim="800000"/>
              <a:headEnd/>
              <a:tailEnd/>
            </a:ln>
          </p:spPr>
          <p:txBody>
            <a:bodyPr lIns="0" tIns="0" rIns="0" bIns="0" anchor="ctr">
              <a:spAutoFit/>
            </a:bodyPr>
            <a:lstStyle/>
            <a:p>
              <a:pPr algn="r">
                <a:spcBef>
                  <a:spcPct val="50000"/>
                </a:spcBef>
                <a:spcAft>
                  <a:spcPct val="30000"/>
                </a:spcAft>
                <a:buClr>
                  <a:schemeClr val="tx1"/>
                </a:buClr>
              </a:pPr>
              <a:endParaRPr lang="en-US"/>
            </a:p>
          </p:txBody>
        </p:sp>
        <p:sp>
          <p:nvSpPr>
            <p:cNvPr id="29746" name="Rectangle 19"/>
            <p:cNvSpPr>
              <a:spLocks noChangeArrowheads="1"/>
            </p:cNvSpPr>
            <p:nvPr/>
          </p:nvSpPr>
          <p:spPr bwMode="auto">
            <a:xfrm>
              <a:off x="532" y="1598"/>
              <a:ext cx="958" cy="192"/>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r>
                <a:rPr lang="en-US">
                  <a:solidFill>
                    <a:schemeClr val="tx1"/>
                  </a:solidFill>
                </a:rPr>
                <a:t>Policy</a:t>
              </a:r>
            </a:p>
          </p:txBody>
        </p:sp>
      </p:grpSp>
      <p:sp>
        <p:nvSpPr>
          <p:cNvPr id="29708" name="Text Box 5"/>
          <p:cNvSpPr txBox="1">
            <a:spLocks noChangeArrowheads="1"/>
          </p:cNvSpPr>
          <p:nvPr/>
        </p:nvSpPr>
        <p:spPr bwMode="auto">
          <a:xfrm flipH="1">
            <a:off x="4576763" y="3081338"/>
            <a:ext cx="2201862" cy="317500"/>
          </a:xfrm>
          <a:prstGeom prst="rect">
            <a:avLst/>
          </a:prstGeom>
          <a:solidFill>
            <a:schemeClr val="tx1">
              <a:lumMod val="85000"/>
            </a:schemeClr>
          </a:solidFill>
          <a:ln w="1270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a:solidFill>
                  <a:schemeClr val="bg1"/>
                </a:solidFill>
              </a:rPr>
              <a:t>PolicyLocation</a:t>
            </a:r>
          </a:p>
        </p:txBody>
      </p:sp>
      <p:sp>
        <p:nvSpPr>
          <p:cNvPr id="29709" name="Rectangle 12"/>
          <p:cNvSpPr>
            <a:spLocks noChangeArrowheads="1"/>
          </p:cNvSpPr>
          <p:nvPr/>
        </p:nvSpPr>
        <p:spPr bwMode="auto">
          <a:xfrm>
            <a:off x="4570413" y="3411538"/>
            <a:ext cx="2462212" cy="1931987"/>
          </a:xfrm>
          <a:prstGeom prst="rect">
            <a:avLst/>
          </a:prstGeom>
          <a:solidFill>
            <a:srgbClr val="FFFFCC"/>
          </a:solidFill>
          <a:ln w="12700">
            <a:solidFill>
              <a:schemeClr val="bg1"/>
            </a:solidFill>
            <a:miter lim="800000"/>
            <a:headEnd/>
            <a:tailEnd/>
          </a:ln>
        </p:spPr>
        <p:txBody>
          <a:bodyPr wrap="none"/>
          <a:lstStyle/>
          <a:p>
            <a:r>
              <a:rPr lang="en-US" b="0">
                <a:solidFill>
                  <a:schemeClr val="bg1"/>
                </a:solidFill>
              </a:rPr>
              <a:t>AddressL1 (synced)</a:t>
            </a:r>
          </a:p>
          <a:p>
            <a:r>
              <a:rPr lang="en-US" b="0">
                <a:solidFill>
                  <a:schemeClr val="bg1"/>
                </a:solidFill>
              </a:rPr>
              <a:t>AddressL2 (synced)</a:t>
            </a:r>
          </a:p>
          <a:p>
            <a:r>
              <a:rPr lang="en-US" b="0">
                <a:solidFill>
                  <a:schemeClr val="bg1"/>
                </a:solidFill>
              </a:rPr>
              <a:t>City 	      (synced)</a:t>
            </a:r>
          </a:p>
          <a:p>
            <a:r>
              <a:rPr lang="en-US" b="0">
                <a:solidFill>
                  <a:schemeClr val="bg1"/>
                </a:solidFill>
              </a:rPr>
              <a:t>State	      (synced)</a:t>
            </a:r>
          </a:p>
          <a:p>
            <a:r>
              <a:rPr lang="en-US" b="0">
                <a:solidFill>
                  <a:schemeClr val="bg1"/>
                </a:solidFill>
              </a:rPr>
              <a:t>…</a:t>
            </a:r>
          </a:p>
          <a:p>
            <a:r>
              <a:rPr lang="en-US" b="0">
                <a:solidFill>
                  <a:schemeClr val="bg1"/>
                </a:solidFill>
              </a:rPr>
              <a:t>LocationNum</a:t>
            </a:r>
          </a:p>
        </p:txBody>
      </p:sp>
      <p:sp>
        <p:nvSpPr>
          <p:cNvPr id="29710" name="Rectangle 12"/>
          <p:cNvSpPr>
            <a:spLocks noChangeArrowheads="1"/>
          </p:cNvSpPr>
          <p:nvPr/>
        </p:nvSpPr>
        <p:spPr bwMode="auto">
          <a:xfrm>
            <a:off x="2422525" y="2538413"/>
            <a:ext cx="1760538" cy="1304925"/>
          </a:xfrm>
          <a:prstGeom prst="rect">
            <a:avLst/>
          </a:prstGeom>
          <a:solidFill>
            <a:srgbClr val="FFFFCC"/>
          </a:solidFill>
          <a:ln w="12700">
            <a:solidFill>
              <a:schemeClr val="bg1"/>
            </a:solidFill>
            <a:miter lim="800000"/>
            <a:headEnd/>
            <a:tailEnd/>
          </a:ln>
        </p:spPr>
        <p:txBody>
          <a:bodyPr wrap="none"/>
          <a:lstStyle/>
          <a:p>
            <a:r>
              <a:rPr lang="en-US" b="0">
                <a:solidFill>
                  <a:schemeClr val="bg1"/>
                </a:solidFill>
              </a:rPr>
              <a:t>LocationName</a:t>
            </a:r>
          </a:p>
          <a:p>
            <a:r>
              <a:rPr lang="en-US" b="0">
                <a:solidFill>
                  <a:schemeClr val="bg1"/>
                </a:solidFill>
              </a:rPr>
              <a:t>Phone</a:t>
            </a:r>
          </a:p>
          <a:p>
            <a:r>
              <a:rPr lang="en-US" b="0">
                <a:solidFill>
                  <a:schemeClr val="bg1"/>
                </a:solidFill>
              </a:rPr>
              <a:t>EmplCount</a:t>
            </a:r>
          </a:p>
          <a:p>
            <a:r>
              <a:rPr lang="en-US" b="0">
                <a:solidFill>
                  <a:schemeClr val="bg1"/>
                </a:solidFill>
              </a:rPr>
              <a:t>LocationNum</a:t>
            </a:r>
          </a:p>
        </p:txBody>
      </p:sp>
      <p:sp>
        <p:nvSpPr>
          <p:cNvPr id="29711" name="Rectangle 12"/>
          <p:cNvSpPr>
            <a:spLocks noChangeArrowheads="1"/>
          </p:cNvSpPr>
          <p:nvPr/>
        </p:nvSpPr>
        <p:spPr bwMode="auto">
          <a:xfrm>
            <a:off x="450850" y="3671888"/>
            <a:ext cx="2090738" cy="1323975"/>
          </a:xfrm>
          <a:prstGeom prst="rect">
            <a:avLst/>
          </a:prstGeom>
          <a:solidFill>
            <a:srgbClr val="FFFFCC"/>
          </a:solidFill>
          <a:ln w="12700">
            <a:solidFill>
              <a:schemeClr val="bg1"/>
            </a:solidFill>
            <a:miter lim="800000"/>
            <a:headEnd/>
            <a:tailEnd/>
          </a:ln>
        </p:spPr>
        <p:txBody>
          <a:bodyPr wrap="none"/>
          <a:lstStyle/>
          <a:p>
            <a:r>
              <a:rPr lang="en-US" b="0">
                <a:solidFill>
                  <a:schemeClr val="bg1"/>
                </a:solidFill>
              </a:rPr>
              <a:t>AddressL1</a:t>
            </a:r>
          </a:p>
          <a:p>
            <a:r>
              <a:rPr lang="en-US" b="0">
                <a:solidFill>
                  <a:schemeClr val="bg1"/>
                </a:solidFill>
              </a:rPr>
              <a:t>AddressL2</a:t>
            </a:r>
          </a:p>
          <a:p>
            <a:r>
              <a:rPr lang="en-US" b="0">
                <a:solidFill>
                  <a:schemeClr val="bg1"/>
                </a:solidFill>
              </a:rPr>
              <a:t>City 	</a:t>
            </a:r>
          </a:p>
          <a:p>
            <a:r>
              <a:rPr lang="en-US" b="0">
                <a:solidFill>
                  <a:schemeClr val="bg1"/>
                </a:solidFill>
              </a:rPr>
              <a:t>State	          </a:t>
            </a:r>
          </a:p>
        </p:txBody>
      </p:sp>
      <p:grpSp>
        <p:nvGrpSpPr>
          <p:cNvPr id="6" name="Group 27"/>
          <p:cNvGrpSpPr>
            <a:grpSpLocks/>
          </p:cNvGrpSpPr>
          <p:nvPr/>
        </p:nvGrpSpPr>
        <p:grpSpPr bwMode="auto">
          <a:xfrm>
            <a:off x="5045642" y="1742055"/>
            <a:ext cx="1680596" cy="519112"/>
            <a:chOff x="3464" y="886"/>
            <a:chExt cx="1368" cy="327"/>
          </a:xfrm>
          <a:solidFill>
            <a:schemeClr val="tx1">
              <a:lumMod val="85000"/>
            </a:schemeClr>
          </a:solidFill>
        </p:grpSpPr>
        <p:sp>
          <p:nvSpPr>
            <p:cNvPr id="35894" name="Rectangle 28"/>
            <p:cNvSpPr>
              <a:spLocks noChangeArrowheads="1"/>
            </p:cNvSpPr>
            <p:nvPr/>
          </p:nvSpPr>
          <p:spPr bwMode="auto">
            <a:xfrm>
              <a:off x="3473" y="886"/>
              <a:ext cx="1359" cy="327"/>
            </a:xfrm>
            <a:prstGeom prst="rect">
              <a:avLst/>
            </a:prstGeom>
            <a:grpFill/>
            <a:ln w="12700" algn="ctr">
              <a:solidFill>
                <a:schemeClr val="bg1"/>
              </a:solidFill>
              <a:miter lim="800000"/>
              <a:headEnd/>
              <a:tailEnd/>
            </a:ln>
          </p:spPr>
          <p:txBody>
            <a:bodyPr lIns="0" tIns="0" rIns="0" bIns="0" anchor="ctr">
              <a:spAutoFit/>
            </a:bodyPr>
            <a:lstStyle/>
            <a:p>
              <a:pPr algn="r">
                <a:spcBef>
                  <a:spcPct val="50000"/>
                </a:spcBef>
                <a:spcAft>
                  <a:spcPct val="30000"/>
                </a:spcAft>
                <a:buClr>
                  <a:schemeClr val="tx1"/>
                </a:buClr>
                <a:defRPr/>
              </a:pPr>
              <a:endParaRPr lang="en-US" dirty="0"/>
            </a:p>
          </p:txBody>
        </p:sp>
        <p:sp>
          <p:nvSpPr>
            <p:cNvPr id="35895" name="Text Box 120"/>
            <p:cNvSpPr txBox="1">
              <a:spLocks noChangeArrowheads="1"/>
            </p:cNvSpPr>
            <p:nvPr/>
          </p:nvSpPr>
          <p:spPr bwMode="auto">
            <a:xfrm>
              <a:off x="3464" y="960"/>
              <a:ext cx="1362" cy="192"/>
            </a:xfrm>
            <a:prstGeom prst="rect">
              <a:avLst/>
            </a:prstGeom>
            <a:grpFill/>
            <a:ln w="12700" algn="ctr">
              <a:noFill/>
              <a:miter lim="800000"/>
              <a:headEnd/>
              <a:tailEnd/>
            </a:ln>
          </p:spPr>
          <p:txBody>
            <a:bodyPr lIns="0" tIns="0" rIns="0" bIns="0">
              <a:spAutoFit/>
            </a:bodyPr>
            <a:lstStyle/>
            <a:p>
              <a:pPr algn="ctr">
                <a:spcBef>
                  <a:spcPct val="50000"/>
                </a:spcBef>
                <a:spcAft>
                  <a:spcPct val="30000"/>
                </a:spcAft>
                <a:buClr>
                  <a:schemeClr val="tx1"/>
                </a:buClr>
                <a:defRPr/>
              </a:pPr>
              <a:r>
                <a:rPr lang="en-US" dirty="0">
                  <a:solidFill>
                    <a:schemeClr val="bg1"/>
                  </a:solidFill>
                </a:rPr>
                <a:t>PolicyPeriod</a:t>
              </a:r>
            </a:p>
          </p:txBody>
        </p:sp>
      </p:grpSp>
      <p:grpSp>
        <p:nvGrpSpPr>
          <p:cNvPr id="29713" name="Group 61"/>
          <p:cNvGrpSpPr>
            <a:grpSpLocks/>
          </p:cNvGrpSpPr>
          <p:nvPr/>
        </p:nvGrpSpPr>
        <p:grpSpPr bwMode="auto">
          <a:xfrm>
            <a:off x="5697538" y="2251075"/>
            <a:ext cx="409575" cy="858838"/>
            <a:chOff x="3589" y="1876"/>
            <a:chExt cx="258" cy="541"/>
          </a:xfrm>
        </p:grpSpPr>
        <p:sp>
          <p:nvSpPr>
            <p:cNvPr id="29741" name="Line 75"/>
            <p:cNvSpPr>
              <a:spLocks noChangeShapeType="1"/>
            </p:cNvSpPr>
            <p:nvPr/>
          </p:nvSpPr>
          <p:spPr bwMode="auto">
            <a:xfrm rot="5400000" flipV="1">
              <a:off x="3442" y="2141"/>
              <a:ext cx="531" cy="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9742" name="Group 76"/>
            <p:cNvGrpSpPr>
              <a:grpSpLocks/>
            </p:cNvGrpSpPr>
            <p:nvPr/>
          </p:nvGrpSpPr>
          <p:grpSpPr bwMode="auto">
            <a:xfrm>
              <a:off x="3589" y="2223"/>
              <a:ext cx="258" cy="194"/>
              <a:chOff x="1647" y="2300"/>
              <a:chExt cx="267" cy="196"/>
            </a:xfrm>
          </p:grpSpPr>
          <p:sp>
            <p:nvSpPr>
              <p:cNvPr id="29743" name="Line 77"/>
              <p:cNvSpPr>
                <a:spLocks noChangeShapeType="1"/>
              </p:cNvSpPr>
              <p:nvPr/>
            </p:nvSpPr>
            <p:spPr bwMode="auto">
              <a:xfrm flipH="1">
                <a:off x="1647" y="2304"/>
                <a:ext cx="123" cy="19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44" name="Line 78"/>
              <p:cNvSpPr>
                <a:spLocks noChangeShapeType="1"/>
              </p:cNvSpPr>
              <p:nvPr/>
            </p:nvSpPr>
            <p:spPr bwMode="auto">
              <a:xfrm>
                <a:off x="1764" y="2300"/>
                <a:ext cx="150" cy="183"/>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
        <p:nvSpPr>
          <p:cNvPr id="29714" name="Text Box 34"/>
          <p:cNvSpPr txBox="1">
            <a:spLocks noChangeArrowheads="1"/>
          </p:cNvSpPr>
          <p:nvPr/>
        </p:nvSpPr>
        <p:spPr bwMode="auto">
          <a:xfrm>
            <a:off x="7354888" y="2513013"/>
            <a:ext cx="1011237" cy="317500"/>
          </a:xfrm>
          <a:prstGeom prst="rect">
            <a:avLst/>
          </a:prstGeom>
          <a:solidFill>
            <a:schemeClr val="tx1">
              <a:lumMod val="85000"/>
            </a:schemeClr>
          </a:solidFill>
          <a:ln w="1270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a:solidFill>
                  <a:schemeClr val="bg1"/>
                </a:solidFill>
              </a:rPr>
              <a:t>CPLine</a:t>
            </a:r>
          </a:p>
        </p:txBody>
      </p:sp>
      <p:sp>
        <p:nvSpPr>
          <p:cNvPr id="29716" name="Line 75"/>
          <p:cNvSpPr>
            <a:spLocks noChangeShapeType="1"/>
          </p:cNvSpPr>
          <p:nvPr/>
        </p:nvSpPr>
        <p:spPr bwMode="auto">
          <a:xfrm rot="10800000" flipH="1">
            <a:off x="6735763" y="2044700"/>
            <a:ext cx="425450" cy="952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9717" name="Group 76"/>
          <p:cNvGrpSpPr>
            <a:grpSpLocks/>
          </p:cNvGrpSpPr>
          <p:nvPr/>
        </p:nvGrpSpPr>
        <p:grpSpPr bwMode="auto">
          <a:xfrm rot="16200000" flipH="1">
            <a:off x="6951663" y="1976438"/>
            <a:ext cx="193675" cy="130175"/>
            <a:chOff x="1672" y="2300"/>
            <a:chExt cx="188" cy="108"/>
          </a:xfrm>
        </p:grpSpPr>
        <p:sp>
          <p:nvSpPr>
            <p:cNvPr id="29739" name="Line 77"/>
            <p:cNvSpPr>
              <a:spLocks noChangeShapeType="1"/>
            </p:cNvSpPr>
            <p:nvPr/>
          </p:nvSpPr>
          <p:spPr bwMode="auto">
            <a:xfrm flipH="1">
              <a:off x="1672" y="2300"/>
              <a:ext cx="96" cy="10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40" name="Line 78"/>
            <p:cNvSpPr>
              <a:spLocks noChangeShapeType="1"/>
            </p:cNvSpPr>
            <p:nvPr/>
          </p:nvSpPr>
          <p:spPr bwMode="auto">
            <a:xfrm>
              <a:off x="1764" y="2300"/>
              <a:ext cx="96" cy="10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9718" name="Rectangle 47"/>
          <p:cNvSpPr>
            <a:spLocks noChangeArrowheads="1"/>
          </p:cNvSpPr>
          <p:nvPr/>
        </p:nvSpPr>
        <p:spPr bwMode="auto">
          <a:xfrm>
            <a:off x="7126288" y="1831975"/>
            <a:ext cx="1341437" cy="401638"/>
          </a:xfrm>
          <a:prstGeom prst="rect">
            <a:avLst/>
          </a:prstGeom>
          <a:solidFill>
            <a:schemeClr val="tx1">
              <a:lumMod val="85000"/>
            </a:schemeClr>
          </a:solidFill>
          <a:ln w="12700" algn="ctr">
            <a:solidFill>
              <a:schemeClr val="bg1"/>
            </a:solidFill>
            <a:miter lim="800000"/>
            <a:headEnd/>
            <a:tailEnd/>
          </a:ln>
        </p:spPr>
        <p:txBody>
          <a:bodyPr lIns="0" tIns="0" rIns="0" bIns="0" anchor="ctr">
            <a:spAutoFit/>
          </a:bodyPr>
          <a:lstStyle/>
          <a:p>
            <a:pPr algn="r">
              <a:spcBef>
                <a:spcPct val="50000"/>
              </a:spcBef>
              <a:spcAft>
                <a:spcPct val="30000"/>
              </a:spcAft>
              <a:buClr>
                <a:schemeClr val="tx1"/>
              </a:buClr>
            </a:pPr>
            <a:endParaRPr lang="en-US"/>
          </a:p>
        </p:txBody>
      </p:sp>
      <p:sp>
        <p:nvSpPr>
          <p:cNvPr id="29719" name="Rectangle 48"/>
          <p:cNvSpPr>
            <a:spLocks noChangeArrowheads="1"/>
          </p:cNvSpPr>
          <p:nvPr/>
        </p:nvSpPr>
        <p:spPr bwMode="auto">
          <a:xfrm>
            <a:off x="7165975" y="1871663"/>
            <a:ext cx="1277938" cy="304800"/>
          </a:xfrm>
          <a:prstGeom prst="rect">
            <a:avLst/>
          </a:prstGeom>
          <a:solidFill>
            <a:schemeClr val="tx1">
              <a:lumMod val="85000"/>
            </a:schemeClr>
          </a:solidFill>
          <a:ln>
            <a:noFill/>
          </a:ln>
          <a:extLst/>
        </p:spPr>
        <p:txBody>
          <a:bodyPr lIns="0" tIns="0" rIns="0" bIns="0" anchor="ctr">
            <a:spAutoFit/>
          </a:bodyPr>
          <a:lstStyle/>
          <a:p>
            <a:pPr algn="ctr">
              <a:spcBef>
                <a:spcPct val="50000"/>
              </a:spcBef>
              <a:spcAft>
                <a:spcPct val="30000"/>
              </a:spcAft>
              <a:buClr>
                <a:schemeClr val="tx1"/>
              </a:buClr>
            </a:pPr>
            <a:r>
              <a:rPr lang="en-US">
                <a:solidFill>
                  <a:schemeClr val="bg1"/>
                </a:solidFill>
              </a:rPr>
              <a:t>PolicyLine</a:t>
            </a:r>
          </a:p>
        </p:txBody>
      </p:sp>
      <p:sp>
        <p:nvSpPr>
          <p:cNvPr id="29721" name="Line 51"/>
          <p:cNvSpPr>
            <a:spLocks noChangeShapeType="1"/>
          </p:cNvSpPr>
          <p:nvPr/>
        </p:nvSpPr>
        <p:spPr bwMode="auto">
          <a:xfrm>
            <a:off x="809625" y="6137275"/>
            <a:ext cx="403225" cy="0"/>
          </a:xfrm>
          <a:prstGeom prst="line">
            <a:avLst/>
          </a:prstGeom>
          <a:noFill/>
          <a:ln w="19050">
            <a:solidFill>
              <a:schemeClr val="bg1"/>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22" name="Text Box 52"/>
          <p:cNvSpPr txBox="1">
            <a:spLocks noChangeArrowheads="1"/>
          </p:cNvSpPr>
          <p:nvPr/>
        </p:nvSpPr>
        <p:spPr bwMode="auto">
          <a:xfrm>
            <a:off x="1590675" y="5576888"/>
            <a:ext cx="2609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ct val="50000"/>
              </a:spcBef>
              <a:spcAft>
                <a:spcPct val="30000"/>
              </a:spcAft>
              <a:buClr>
                <a:schemeClr val="tx1"/>
              </a:buClr>
            </a:pPr>
            <a:r>
              <a:rPr lang="en-US">
                <a:solidFill>
                  <a:schemeClr val="bg1"/>
                </a:solidFill>
              </a:rPr>
              <a:t>A has foreignkey to B</a:t>
            </a:r>
          </a:p>
        </p:txBody>
      </p:sp>
      <p:sp>
        <p:nvSpPr>
          <p:cNvPr id="29723" name="Text Box 53"/>
          <p:cNvSpPr txBox="1">
            <a:spLocks noChangeArrowheads="1"/>
          </p:cNvSpPr>
          <p:nvPr/>
        </p:nvSpPr>
        <p:spPr bwMode="auto">
          <a:xfrm>
            <a:off x="566738" y="5575300"/>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ct val="50000"/>
              </a:spcBef>
              <a:spcAft>
                <a:spcPct val="30000"/>
              </a:spcAft>
              <a:buClr>
                <a:schemeClr val="tx1"/>
              </a:buClr>
            </a:pPr>
            <a:r>
              <a:rPr lang="en-US"/>
              <a:t>A</a:t>
            </a:r>
          </a:p>
        </p:txBody>
      </p:sp>
      <p:sp>
        <p:nvSpPr>
          <p:cNvPr id="29724" name="Text Box 54"/>
          <p:cNvSpPr txBox="1">
            <a:spLocks noChangeArrowheads="1"/>
          </p:cNvSpPr>
          <p:nvPr/>
        </p:nvSpPr>
        <p:spPr bwMode="auto">
          <a:xfrm>
            <a:off x="566738" y="5983288"/>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ct val="50000"/>
              </a:spcBef>
              <a:spcAft>
                <a:spcPct val="30000"/>
              </a:spcAft>
              <a:buClr>
                <a:schemeClr val="tx1"/>
              </a:buClr>
            </a:pPr>
            <a:r>
              <a:rPr lang="en-US"/>
              <a:t>A</a:t>
            </a:r>
          </a:p>
        </p:txBody>
      </p:sp>
      <p:sp>
        <p:nvSpPr>
          <p:cNvPr id="29725" name="Text Box 55"/>
          <p:cNvSpPr txBox="1">
            <a:spLocks noChangeArrowheads="1"/>
          </p:cNvSpPr>
          <p:nvPr/>
        </p:nvSpPr>
        <p:spPr bwMode="auto">
          <a:xfrm>
            <a:off x="1250950" y="5576888"/>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ct val="50000"/>
              </a:spcBef>
              <a:spcAft>
                <a:spcPct val="30000"/>
              </a:spcAft>
              <a:buClr>
                <a:schemeClr val="tx1"/>
              </a:buClr>
            </a:pPr>
            <a:r>
              <a:rPr lang="en-US"/>
              <a:t>B</a:t>
            </a:r>
          </a:p>
        </p:txBody>
      </p:sp>
      <p:sp>
        <p:nvSpPr>
          <p:cNvPr id="29726" name="Text Box 56"/>
          <p:cNvSpPr txBox="1">
            <a:spLocks noChangeArrowheads="1"/>
          </p:cNvSpPr>
          <p:nvPr/>
        </p:nvSpPr>
        <p:spPr bwMode="auto">
          <a:xfrm>
            <a:off x="1590675" y="5983288"/>
            <a:ext cx="1468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ct val="50000"/>
              </a:spcBef>
              <a:spcAft>
                <a:spcPct val="30000"/>
              </a:spcAft>
              <a:buClr>
                <a:schemeClr val="tx1"/>
              </a:buClr>
            </a:pPr>
            <a:r>
              <a:rPr lang="en-US">
                <a:solidFill>
                  <a:schemeClr val="bg1"/>
                </a:solidFill>
              </a:rPr>
              <a:t>A extends B</a:t>
            </a:r>
          </a:p>
        </p:txBody>
      </p:sp>
      <p:sp>
        <p:nvSpPr>
          <p:cNvPr id="29727" name="Text Box 57"/>
          <p:cNvSpPr txBox="1">
            <a:spLocks noChangeArrowheads="1"/>
          </p:cNvSpPr>
          <p:nvPr/>
        </p:nvSpPr>
        <p:spPr bwMode="auto">
          <a:xfrm>
            <a:off x="1250950" y="5984875"/>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ct val="50000"/>
              </a:spcBef>
              <a:spcAft>
                <a:spcPct val="30000"/>
              </a:spcAft>
              <a:buClr>
                <a:schemeClr val="tx1"/>
              </a:buClr>
            </a:pPr>
            <a:r>
              <a:rPr lang="en-US"/>
              <a:t>B</a:t>
            </a:r>
          </a:p>
        </p:txBody>
      </p:sp>
      <p:sp>
        <p:nvSpPr>
          <p:cNvPr id="29728" name="AutoShape 58"/>
          <p:cNvSpPr>
            <a:spLocks noChangeArrowheads="1"/>
          </p:cNvSpPr>
          <p:nvPr/>
        </p:nvSpPr>
        <p:spPr bwMode="auto">
          <a:xfrm>
            <a:off x="479425" y="5529263"/>
            <a:ext cx="3773488" cy="808037"/>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r">
              <a:spcBef>
                <a:spcPct val="50000"/>
              </a:spcBef>
              <a:spcAft>
                <a:spcPct val="30000"/>
              </a:spcAft>
              <a:buClr>
                <a:schemeClr val="tx1"/>
              </a:buClr>
            </a:pPr>
            <a:endParaRPr lang="en-US"/>
          </a:p>
        </p:txBody>
      </p:sp>
      <p:sp>
        <p:nvSpPr>
          <p:cNvPr id="29729" name="Text Box 59"/>
          <p:cNvSpPr txBox="1">
            <a:spLocks noChangeArrowheads="1"/>
          </p:cNvSpPr>
          <p:nvPr/>
        </p:nvSpPr>
        <p:spPr bwMode="auto">
          <a:xfrm>
            <a:off x="7164388" y="3089275"/>
            <a:ext cx="1477962" cy="317500"/>
          </a:xfrm>
          <a:prstGeom prst="rect">
            <a:avLst/>
          </a:prstGeom>
          <a:solidFill>
            <a:schemeClr val="tx1">
              <a:lumMod val="85000"/>
            </a:schemeClr>
          </a:solidFill>
          <a:ln w="1270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a:solidFill>
                  <a:schemeClr val="bg1"/>
                </a:solidFill>
              </a:rPr>
              <a:t>CPLocation</a:t>
            </a:r>
          </a:p>
        </p:txBody>
      </p:sp>
      <p:sp>
        <p:nvSpPr>
          <p:cNvPr id="29730" name="Line 60"/>
          <p:cNvSpPr>
            <a:spLocks noChangeShapeType="1"/>
          </p:cNvSpPr>
          <p:nvPr/>
        </p:nvSpPr>
        <p:spPr bwMode="auto">
          <a:xfrm flipV="1">
            <a:off x="7840663" y="2228850"/>
            <a:ext cx="0" cy="246063"/>
          </a:xfrm>
          <a:prstGeom prst="line">
            <a:avLst/>
          </a:prstGeom>
          <a:noFill/>
          <a:ln w="19050">
            <a:solidFill>
              <a:schemeClr val="bg1"/>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31" name="Line 75"/>
          <p:cNvSpPr>
            <a:spLocks noChangeShapeType="1"/>
          </p:cNvSpPr>
          <p:nvPr/>
        </p:nvSpPr>
        <p:spPr bwMode="auto">
          <a:xfrm rot="5400000">
            <a:off x="7701756" y="2958307"/>
            <a:ext cx="287337"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9732" name="Group 76"/>
          <p:cNvGrpSpPr>
            <a:grpSpLocks/>
          </p:cNvGrpSpPr>
          <p:nvPr/>
        </p:nvGrpSpPr>
        <p:grpSpPr bwMode="auto">
          <a:xfrm>
            <a:off x="7737478" y="2913063"/>
            <a:ext cx="223433" cy="158750"/>
            <a:chOff x="1672" y="2300"/>
            <a:chExt cx="196" cy="108"/>
          </a:xfrm>
        </p:grpSpPr>
        <p:sp>
          <p:nvSpPr>
            <p:cNvPr id="29737" name="Line 77"/>
            <p:cNvSpPr>
              <a:spLocks noChangeShapeType="1"/>
            </p:cNvSpPr>
            <p:nvPr/>
          </p:nvSpPr>
          <p:spPr bwMode="auto">
            <a:xfrm flipH="1">
              <a:off x="1672" y="2300"/>
              <a:ext cx="96" cy="10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38" name="Line 78"/>
            <p:cNvSpPr>
              <a:spLocks noChangeShapeType="1"/>
            </p:cNvSpPr>
            <p:nvPr/>
          </p:nvSpPr>
          <p:spPr bwMode="auto">
            <a:xfrm>
              <a:off x="1772" y="2300"/>
              <a:ext cx="96" cy="10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9733" name="Line 72"/>
          <p:cNvSpPr>
            <a:spLocks noChangeShapeType="1"/>
          </p:cNvSpPr>
          <p:nvPr/>
        </p:nvSpPr>
        <p:spPr bwMode="auto">
          <a:xfrm flipH="1">
            <a:off x="6783388" y="3232150"/>
            <a:ext cx="373062" cy="0"/>
          </a:xfrm>
          <a:prstGeom prst="line">
            <a:avLst/>
          </a:prstGeom>
          <a:noFill/>
          <a:ln w="19050" algn="ctr">
            <a:solidFill>
              <a:schemeClr val="bg1"/>
            </a:solidFill>
            <a:round/>
            <a:headEnd type="non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34" name="Freeform 66"/>
          <p:cNvSpPr>
            <a:spLocks/>
          </p:cNvSpPr>
          <p:nvPr/>
        </p:nvSpPr>
        <p:spPr bwMode="auto">
          <a:xfrm>
            <a:off x="3844925" y="2066925"/>
            <a:ext cx="927100" cy="1001713"/>
          </a:xfrm>
          <a:custGeom>
            <a:avLst/>
            <a:gdLst>
              <a:gd name="T0" fmla="*/ 931985 w 926926"/>
              <a:gd name="T1" fmla="*/ 991436 h 1002082"/>
              <a:gd name="T2" fmla="*/ 931985 w 926926"/>
              <a:gd name="T3" fmla="*/ 0 h 1002082"/>
              <a:gd name="T4" fmla="*/ 0 w 926926"/>
              <a:gd name="T5" fmla="*/ 0 h 1002082"/>
              <a:gd name="T6" fmla="*/ 0 60000 65536"/>
              <a:gd name="T7" fmla="*/ 0 60000 65536"/>
              <a:gd name="T8" fmla="*/ 0 60000 65536"/>
              <a:gd name="T9" fmla="*/ 0 w 926926"/>
              <a:gd name="T10" fmla="*/ 0 h 1002082"/>
              <a:gd name="T11" fmla="*/ 926926 w 926926"/>
              <a:gd name="T12" fmla="*/ 1002082 h 1002082"/>
            </a:gdLst>
            <a:ahLst/>
            <a:cxnLst>
              <a:cxn ang="T6">
                <a:pos x="T0" y="T1"/>
              </a:cxn>
              <a:cxn ang="T7">
                <a:pos x="T2" y="T3"/>
              </a:cxn>
              <a:cxn ang="T8">
                <a:pos x="T4" y="T5"/>
              </a:cxn>
            </a:cxnLst>
            <a:rect l="T9" t="T10" r="T11" b="T12"/>
            <a:pathLst>
              <a:path w="926926" h="1002082">
                <a:moveTo>
                  <a:pt x="926926" y="1002082"/>
                </a:moveTo>
                <a:lnTo>
                  <a:pt x="926926" y="0"/>
                </a:lnTo>
                <a:lnTo>
                  <a:pt x="0" y="0"/>
                </a:lnTo>
              </a:path>
            </a:pathLst>
          </a:custGeom>
          <a:noFill/>
          <a:ln w="19050" algn="ctr">
            <a:solidFill>
              <a:schemeClr val="bg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8" name="Left-Right Arrow 67"/>
          <p:cNvSpPr/>
          <p:nvPr/>
        </p:nvSpPr>
        <p:spPr bwMode="auto">
          <a:xfrm>
            <a:off x="2079625" y="4008438"/>
            <a:ext cx="2505075" cy="187325"/>
          </a:xfrm>
          <a:prstGeom prst="leftRightArrow">
            <a:avLst/>
          </a:prstGeom>
          <a:solidFill>
            <a:schemeClr val="tx1">
              <a:lumMod val="85000"/>
            </a:schemeClr>
          </a:solidFill>
          <a:ln w="12700" cap="flat" cmpd="sng" algn="ctr">
            <a:solidFill>
              <a:schemeClr val="bg1"/>
            </a:solidFill>
            <a:prstDash val="solid"/>
            <a:round/>
            <a:headEnd type="none" w="med" len="med"/>
            <a:tailEnd type="none" w="med" len="med"/>
          </a:ln>
          <a:effectLst/>
        </p:spPr>
        <p:txBody>
          <a:bodyPr wrap="none" lIns="0" tIns="0" rIns="0" bIns="0" anchor="ctr">
            <a:spAutoFit/>
          </a:bodyPr>
          <a:lstStyle/>
          <a:p>
            <a:pPr algn="r">
              <a:spcBef>
                <a:spcPct val="50000"/>
              </a:spcBef>
              <a:spcAft>
                <a:spcPct val="30000"/>
              </a:spcAft>
              <a:buClr>
                <a:schemeClr val="tx1"/>
              </a:buClr>
              <a:defRPr/>
            </a:pPr>
            <a:endParaRPr lang="en-US" dirty="0"/>
          </a:p>
        </p:txBody>
      </p:sp>
      <p:sp>
        <p:nvSpPr>
          <p:cNvPr id="29736" name="Right Brace 69"/>
          <p:cNvSpPr>
            <a:spLocks/>
          </p:cNvSpPr>
          <p:nvPr/>
        </p:nvSpPr>
        <p:spPr bwMode="auto">
          <a:xfrm>
            <a:off x="1754188" y="3741738"/>
            <a:ext cx="287337" cy="1163637"/>
          </a:xfrm>
          <a:prstGeom prst="rightBrace">
            <a:avLst>
              <a:gd name="adj1" fmla="val 8343"/>
              <a:gd name="adj2" fmla="val 50000"/>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r">
              <a:spcBef>
                <a:spcPct val="50000"/>
              </a:spcBef>
              <a:spcAft>
                <a:spcPct val="30000"/>
              </a:spcAft>
              <a:buClr>
                <a:schemeClr val="tx1"/>
              </a:buClr>
            </a:pPr>
            <a:endParaRPr lang="en-US"/>
          </a:p>
        </p:txBody>
      </p:sp>
      <p:sp>
        <p:nvSpPr>
          <p:cNvPr id="3" name="Freeform 2"/>
          <p:cNvSpPr/>
          <p:nvPr/>
        </p:nvSpPr>
        <p:spPr bwMode="auto">
          <a:xfrm>
            <a:off x="1304925" y="2143125"/>
            <a:ext cx="1381125" cy="1200150"/>
          </a:xfrm>
          <a:custGeom>
            <a:avLst/>
            <a:gdLst>
              <a:gd name="connsiteX0" fmla="*/ 1381125 w 1381125"/>
              <a:gd name="connsiteY0" fmla="*/ 0 h 1200150"/>
              <a:gd name="connsiteX1" fmla="*/ 0 w 1381125"/>
              <a:gd name="connsiteY1" fmla="*/ 0 h 1200150"/>
              <a:gd name="connsiteX2" fmla="*/ 0 w 1381125"/>
              <a:gd name="connsiteY2" fmla="*/ 1200150 h 1200150"/>
            </a:gdLst>
            <a:ahLst/>
            <a:cxnLst>
              <a:cxn ang="0">
                <a:pos x="connsiteX0" y="connsiteY0"/>
              </a:cxn>
              <a:cxn ang="0">
                <a:pos x="connsiteX1" y="connsiteY1"/>
              </a:cxn>
              <a:cxn ang="0">
                <a:pos x="connsiteX2" y="connsiteY2"/>
              </a:cxn>
            </a:cxnLst>
            <a:rect l="l" t="t" r="r" b="b"/>
            <a:pathLst>
              <a:path w="1381125" h="1200150">
                <a:moveTo>
                  <a:pt x="1381125" y="0"/>
                </a:moveTo>
                <a:lnTo>
                  <a:pt x="0" y="0"/>
                </a:lnTo>
                <a:lnTo>
                  <a:pt x="0" y="1200150"/>
                </a:lnTo>
              </a:path>
            </a:pathLst>
          </a:custGeom>
          <a:noFill/>
          <a:ln w="19050" algn="ctr">
            <a:solidFill>
              <a:schemeClr val="bg1"/>
            </a:solidFill>
            <a:round/>
            <a:headEnd type="none" w="med" len="med"/>
            <a:tailEnd type="arrow" w="med" len="med"/>
          </a:ln>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61" name="Line 72"/>
          <p:cNvSpPr>
            <a:spLocks noChangeShapeType="1"/>
          </p:cNvSpPr>
          <p:nvPr/>
        </p:nvSpPr>
        <p:spPr bwMode="auto">
          <a:xfrm>
            <a:off x="824706" y="5729288"/>
            <a:ext cx="373062" cy="0"/>
          </a:xfrm>
          <a:prstGeom prst="line">
            <a:avLst/>
          </a:prstGeom>
          <a:noFill/>
          <a:ln w="19050" algn="ctr">
            <a:solidFill>
              <a:schemeClr val="bg1"/>
            </a:solidFill>
            <a:round/>
            <a:headEnd type="non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Lesson objectives review</a:t>
            </a:r>
          </a:p>
        </p:txBody>
      </p:sp>
      <p:sp>
        <p:nvSpPr>
          <p:cNvPr id="307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eaLnBrk="1" hangingPunct="1"/>
            <a:r>
              <a:rPr lang="en-US" smtClean="0"/>
              <a:t>Explain the concepts of shared and revisioned data</a:t>
            </a:r>
          </a:p>
          <a:p>
            <a:pPr lvl="1" eaLnBrk="1" hangingPunct="1"/>
            <a:r>
              <a:rPr lang="en-US" smtClean="0"/>
              <a:t>Explain future dated, back dated, and current dated contact behavior</a:t>
            </a:r>
          </a:p>
          <a:p>
            <a:pPr lvl="1" eaLnBrk="1" hangingPunct="1"/>
            <a:r>
              <a:rPr lang="en-US" smtClean="0"/>
              <a:t>Explain revisioned location information</a:t>
            </a:r>
          </a:p>
        </p:txBody>
      </p:sp>
      <p:sp>
        <p:nvSpPr>
          <p:cNvPr id="307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eaLnBrk="0" hangingPunct="0">
              <a:spcBef>
                <a:spcPct val="20000"/>
              </a:spcBef>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eaLnBrk="0" hangingPunct="0">
              <a:spcBef>
                <a:spcPct val="20000"/>
              </a:spcBef>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Review questions</a:t>
            </a:r>
          </a:p>
        </p:txBody>
      </p:sp>
      <p:sp>
        <p:nvSpPr>
          <p:cNvPr id="31747" name="Rectangle 45"/>
          <p:cNvSpPr>
            <a:spLocks noGrp="1" noChangeArrowheads="1"/>
          </p:cNvSpPr>
          <p:nvPr>
            <p:ph idx="1"/>
          </p:nvPr>
        </p:nvSpPr>
        <p:spPr/>
        <p:txBody>
          <a:bodyPr/>
          <a:lstStyle/>
          <a:p>
            <a:pPr marL="457200" indent="-457200">
              <a:buFont typeface="Webdings" pitchFamily="18" charset="2"/>
              <a:buAutoNum type="arabicPeriod"/>
            </a:pPr>
            <a:r>
              <a:rPr lang="en-US" smtClean="0"/>
              <a:t>Why do you need revisioned fields on contacts or locations?</a:t>
            </a:r>
          </a:p>
          <a:p>
            <a:pPr marL="457200" indent="-457200">
              <a:buFont typeface="Webdings" pitchFamily="18" charset="2"/>
              <a:buAutoNum type="arabicPeriod"/>
            </a:pPr>
            <a:r>
              <a:rPr lang="en-US" smtClean="0"/>
              <a:t>How does PolicyCenter handle back dated changes on contact data?</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outline</a:t>
            </a:r>
          </a:p>
        </p:txBody>
      </p:sp>
      <p:sp>
        <p:nvSpPr>
          <p:cNvPr id="5123" name="Rectangle 3"/>
          <p:cNvSpPr>
            <a:spLocks noGrp="1" noChangeArrowheads="1"/>
          </p:cNvSpPr>
          <p:nvPr>
            <p:ph idx="1"/>
          </p:nvPr>
        </p:nvSpPr>
        <p:spPr/>
        <p:txBody>
          <a:bodyPr/>
          <a:lstStyle/>
          <a:p>
            <a:pPr>
              <a:lnSpc>
                <a:spcPct val="150000"/>
              </a:lnSpc>
              <a:buFont typeface="Arial" charset="0"/>
              <a:buChar char="•"/>
            </a:pPr>
            <a:r>
              <a:rPr lang="en-US" sz="2800" smtClean="0"/>
              <a:t>Sharing and revisioning basics</a:t>
            </a:r>
          </a:p>
          <a:p>
            <a:pPr>
              <a:lnSpc>
                <a:spcPct val="150000"/>
              </a:lnSpc>
              <a:buFont typeface="Arial" charset="0"/>
              <a:buChar char="•"/>
            </a:pPr>
            <a:r>
              <a:rPr lang="en-US" sz="2800" smtClean="0">
                <a:solidFill>
                  <a:schemeClr val="hlink"/>
                </a:solidFill>
              </a:rPr>
              <a:t>Revisioning contact information </a:t>
            </a:r>
          </a:p>
          <a:p>
            <a:pPr>
              <a:lnSpc>
                <a:spcPct val="150000"/>
              </a:lnSpc>
              <a:buFont typeface="Arial" charset="0"/>
              <a:buChar char="•"/>
            </a:pPr>
            <a:r>
              <a:rPr lang="en-US" sz="2800" smtClean="0">
                <a:solidFill>
                  <a:schemeClr val="hlink"/>
                </a:solidFill>
              </a:rPr>
              <a:t>Contact revisioning example</a:t>
            </a:r>
          </a:p>
          <a:p>
            <a:pPr>
              <a:lnSpc>
                <a:spcPct val="150000"/>
              </a:lnSpc>
              <a:buFont typeface="Arial" charset="0"/>
              <a:buChar char="•"/>
            </a:pPr>
            <a:r>
              <a:rPr lang="en-US" sz="2800" smtClean="0">
                <a:solidFill>
                  <a:schemeClr val="hlink"/>
                </a:solidFill>
              </a:rPr>
              <a:t>Revisioning location information</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377928923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Review: PolicyPeriod</a:t>
            </a:r>
          </a:p>
        </p:txBody>
      </p:sp>
      <p:sp>
        <p:nvSpPr>
          <p:cNvPr id="6147" name="Content Placeholder 73"/>
          <p:cNvSpPr>
            <a:spLocks noGrp="1"/>
          </p:cNvSpPr>
          <p:nvPr>
            <p:ph idx="1"/>
          </p:nvPr>
        </p:nvSpPr>
        <p:spPr>
          <a:xfrm>
            <a:off x="519113" y="914400"/>
            <a:ext cx="8318500" cy="1839913"/>
          </a:xfrm>
        </p:spPr>
        <p:txBody>
          <a:bodyPr/>
          <a:lstStyle/>
          <a:p>
            <a:pPr>
              <a:buFont typeface="Arial" charset="0"/>
              <a:buChar char="•"/>
            </a:pPr>
            <a:r>
              <a:rPr lang="en-US" smtClean="0"/>
              <a:t>A PolicyPeriod is one "version" of the policy</a:t>
            </a:r>
          </a:p>
          <a:p>
            <a:pPr marL="742950" lvl="2" indent="-285750">
              <a:spcBef>
                <a:spcPct val="40000"/>
              </a:spcBef>
              <a:buSzPct val="90000"/>
              <a:buFont typeface="Arial" charset="0"/>
              <a:buChar char="•"/>
            </a:pPr>
            <a:r>
              <a:rPr lang="en-US" sz="2400" smtClean="0"/>
              <a:t>Has effective date and expiration date</a:t>
            </a:r>
          </a:p>
          <a:p>
            <a:pPr>
              <a:buFont typeface="Arial" charset="0"/>
              <a:buChar char="•"/>
            </a:pPr>
            <a:r>
              <a:rPr lang="en-US" smtClean="0"/>
              <a:t>Model time is the actual real-world time when policies are created or jobs are bound </a:t>
            </a:r>
          </a:p>
          <a:p>
            <a:pPr>
              <a:buFont typeface="Arial" charset="0"/>
              <a:buChar char="•"/>
            </a:pPr>
            <a:endParaRPr lang="en-US" smtClean="0"/>
          </a:p>
        </p:txBody>
      </p:sp>
      <p:sp>
        <p:nvSpPr>
          <p:cNvPr id="6148" name="Line 4"/>
          <p:cNvSpPr>
            <a:spLocks noChangeShapeType="1"/>
          </p:cNvSpPr>
          <p:nvPr/>
        </p:nvSpPr>
        <p:spPr bwMode="auto">
          <a:xfrm>
            <a:off x="1263650" y="3752850"/>
            <a:ext cx="0" cy="522288"/>
          </a:xfrm>
          <a:prstGeom prst="line">
            <a:avLst/>
          </a:prstGeom>
          <a:noFill/>
          <a:ln w="28575">
            <a:solidFill>
              <a:srgbClr val="04628C"/>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149" name="Rectangle 5"/>
          <p:cNvSpPr>
            <a:spLocks noChangeArrowheads="1"/>
          </p:cNvSpPr>
          <p:nvPr/>
        </p:nvSpPr>
        <p:spPr bwMode="invGray">
          <a:xfrm>
            <a:off x="2913063" y="4346575"/>
            <a:ext cx="1784350" cy="581025"/>
          </a:xfrm>
          <a:prstGeom prst="rect">
            <a:avLst/>
          </a:prstGeom>
          <a:noFill/>
          <a:ln w="28575" algn="ctr">
            <a:solidFill>
              <a:srgbClr val="D8691E"/>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r">
              <a:spcBef>
                <a:spcPct val="50000"/>
              </a:spcBef>
              <a:spcAft>
                <a:spcPct val="30000"/>
              </a:spcAft>
              <a:buClr>
                <a:schemeClr val="tx1"/>
              </a:buClr>
            </a:pPr>
            <a:endParaRPr lang="en-US"/>
          </a:p>
        </p:txBody>
      </p:sp>
      <p:sp>
        <p:nvSpPr>
          <p:cNvPr id="6150" name="Rectangle 6"/>
          <p:cNvSpPr>
            <a:spLocks noChangeArrowheads="1"/>
          </p:cNvSpPr>
          <p:nvPr/>
        </p:nvSpPr>
        <p:spPr bwMode="invGray">
          <a:xfrm>
            <a:off x="6756400" y="4346575"/>
            <a:ext cx="1830388" cy="569913"/>
          </a:xfrm>
          <a:prstGeom prst="rect">
            <a:avLst/>
          </a:prstGeom>
          <a:noFill/>
          <a:ln w="28575" algn="ctr">
            <a:solidFill>
              <a:srgbClr val="D3394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r">
              <a:spcBef>
                <a:spcPct val="50000"/>
              </a:spcBef>
              <a:spcAft>
                <a:spcPct val="30000"/>
              </a:spcAft>
              <a:buClr>
                <a:schemeClr val="tx1"/>
              </a:buClr>
            </a:pPr>
            <a:endParaRPr lang="en-US"/>
          </a:p>
        </p:txBody>
      </p:sp>
      <p:sp>
        <p:nvSpPr>
          <p:cNvPr id="6151" name="Line 7"/>
          <p:cNvSpPr>
            <a:spLocks noChangeShapeType="1"/>
          </p:cNvSpPr>
          <p:nvPr/>
        </p:nvSpPr>
        <p:spPr bwMode="auto">
          <a:xfrm>
            <a:off x="2952750" y="3741738"/>
            <a:ext cx="0" cy="533400"/>
          </a:xfrm>
          <a:prstGeom prst="line">
            <a:avLst/>
          </a:prstGeom>
          <a:noFill/>
          <a:ln w="28575">
            <a:solidFill>
              <a:srgbClr val="04628C"/>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152" name="Rectangle 8"/>
          <p:cNvSpPr>
            <a:spLocks noChangeArrowheads="1"/>
          </p:cNvSpPr>
          <p:nvPr/>
        </p:nvSpPr>
        <p:spPr bwMode="invGray">
          <a:xfrm>
            <a:off x="1238250" y="4346575"/>
            <a:ext cx="1533525" cy="581025"/>
          </a:xfrm>
          <a:prstGeom prst="rect">
            <a:avLst/>
          </a:prstGeom>
          <a:noFill/>
          <a:ln w="28575" algn="ctr">
            <a:solidFill>
              <a:srgbClr val="D8691E"/>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r">
              <a:spcBef>
                <a:spcPct val="50000"/>
              </a:spcBef>
              <a:spcAft>
                <a:spcPct val="30000"/>
              </a:spcAft>
              <a:buClr>
                <a:schemeClr val="tx1"/>
              </a:buClr>
            </a:pPr>
            <a:endParaRPr lang="en-US"/>
          </a:p>
        </p:txBody>
      </p:sp>
      <p:grpSp>
        <p:nvGrpSpPr>
          <p:cNvPr id="6153" name="Group 9"/>
          <p:cNvGrpSpPr>
            <a:grpSpLocks/>
          </p:cNvGrpSpPr>
          <p:nvPr/>
        </p:nvGrpSpPr>
        <p:grpSpPr bwMode="auto">
          <a:xfrm>
            <a:off x="1279525" y="4441825"/>
            <a:ext cx="625475" cy="339725"/>
            <a:chOff x="3399" y="1235"/>
            <a:chExt cx="938" cy="509"/>
          </a:xfrm>
        </p:grpSpPr>
        <p:sp>
          <p:nvSpPr>
            <p:cNvPr id="6214" name="Rectangle 10"/>
            <p:cNvSpPr>
              <a:spLocks noChangeArrowheads="1"/>
            </p:cNvSpPr>
            <p:nvPr/>
          </p:nvSpPr>
          <p:spPr bwMode="auto">
            <a:xfrm>
              <a:off x="3399" y="1235"/>
              <a:ext cx="938" cy="50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pic>
          <p:nvPicPr>
            <p:cNvPr id="6215" name="Picture 11"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54" name="Text Box 12"/>
          <p:cNvSpPr txBox="1">
            <a:spLocks noChangeArrowheads="1"/>
          </p:cNvSpPr>
          <p:nvPr/>
        </p:nvSpPr>
        <p:spPr bwMode="auto">
          <a:xfrm>
            <a:off x="1935163" y="3989388"/>
            <a:ext cx="723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800">
                <a:solidFill>
                  <a:srgbClr val="3F8E39"/>
                </a:solidFill>
              </a:rPr>
              <a:t>$270</a:t>
            </a:r>
          </a:p>
        </p:txBody>
      </p:sp>
      <p:grpSp>
        <p:nvGrpSpPr>
          <p:cNvPr id="6155" name="Group 13"/>
          <p:cNvGrpSpPr>
            <a:grpSpLocks/>
          </p:cNvGrpSpPr>
          <p:nvPr/>
        </p:nvGrpSpPr>
        <p:grpSpPr bwMode="auto">
          <a:xfrm>
            <a:off x="3021013" y="4452938"/>
            <a:ext cx="625475" cy="339725"/>
            <a:chOff x="3399" y="1235"/>
            <a:chExt cx="938" cy="509"/>
          </a:xfrm>
        </p:grpSpPr>
        <p:sp>
          <p:nvSpPr>
            <p:cNvPr id="6212" name="Rectangle 14"/>
            <p:cNvSpPr>
              <a:spLocks noChangeArrowheads="1"/>
            </p:cNvSpPr>
            <p:nvPr/>
          </p:nvSpPr>
          <p:spPr bwMode="auto">
            <a:xfrm>
              <a:off x="3399" y="1235"/>
              <a:ext cx="938" cy="50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pic>
          <p:nvPicPr>
            <p:cNvPr id="6213" name="Picture 15"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56" name="Group 16"/>
          <p:cNvGrpSpPr>
            <a:grpSpLocks/>
          </p:cNvGrpSpPr>
          <p:nvPr/>
        </p:nvGrpSpPr>
        <p:grpSpPr bwMode="auto">
          <a:xfrm>
            <a:off x="3656013" y="4437063"/>
            <a:ext cx="625475" cy="339725"/>
            <a:chOff x="3399" y="1235"/>
            <a:chExt cx="938" cy="509"/>
          </a:xfrm>
        </p:grpSpPr>
        <p:sp>
          <p:nvSpPr>
            <p:cNvPr id="6210" name="Rectangle 17"/>
            <p:cNvSpPr>
              <a:spLocks noChangeArrowheads="1"/>
            </p:cNvSpPr>
            <p:nvPr/>
          </p:nvSpPr>
          <p:spPr bwMode="auto">
            <a:xfrm>
              <a:off x="3399" y="1235"/>
              <a:ext cx="938" cy="50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pic>
          <p:nvPicPr>
            <p:cNvPr id="6211" name="Picture 18"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57" name="Text Box 19"/>
          <p:cNvSpPr txBox="1">
            <a:spLocks noChangeArrowheads="1"/>
          </p:cNvSpPr>
          <p:nvPr/>
        </p:nvSpPr>
        <p:spPr bwMode="auto">
          <a:xfrm>
            <a:off x="3813175" y="3957638"/>
            <a:ext cx="723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800">
                <a:solidFill>
                  <a:srgbClr val="3F8E39"/>
                </a:solidFill>
              </a:rPr>
              <a:t>$450</a:t>
            </a:r>
          </a:p>
        </p:txBody>
      </p:sp>
      <p:grpSp>
        <p:nvGrpSpPr>
          <p:cNvPr id="6158" name="Group 20"/>
          <p:cNvGrpSpPr>
            <a:grpSpLocks/>
          </p:cNvGrpSpPr>
          <p:nvPr/>
        </p:nvGrpSpPr>
        <p:grpSpPr bwMode="auto">
          <a:xfrm>
            <a:off x="4856163" y="4443413"/>
            <a:ext cx="625475" cy="339725"/>
            <a:chOff x="3399" y="1235"/>
            <a:chExt cx="938" cy="509"/>
          </a:xfrm>
        </p:grpSpPr>
        <p:sp>
          <p:nvSpPr>
            <p:cNvPr id="6208" name="Rectangle 21"/>
            <p:cNvSpPr>
              <a:spLocks noChangeArrowheads="1"/>
            </p:cNvSpPr>
            <p:nvPr/>
          </p:nvSpPr>
          <p:spPr bwMode="auto">
            <a:xfrm>
              <a:off x="3399" y="1235"/>
              <a:ext cx="938" cy="50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pic>
          <p:nvPicPr>
            <p:cNvPr id="6209" name="Picture 22"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59" name="Group 23"/>
          <p:cNvGrpSpPr>
            <a:grpSpLocks/>
          </p:cNvGrpSpPr>
          <p:nvPr/>
        </p:nvGrpSpPr>
        <p:grpSpPr bwMode="auto">
          <a:xfrm>
            <a:off x="5472113" y="4448175"/>
            <a:ext cx="625475" cy="339725"/>
            <a:chOff x="3399" y="1235"/>
            <a:chExt cx="938" cy="509"/>
          </a:xfrm>
        </p:grpSpPr>
        <p:sp>
          <p:nvSpPr>
            <p:cNvPr id="6206" name="Rectangle 24"/>
            <p:cNvSpPr>
              <a:spLocks noChangeArrowheads="1"/>
            </p:cNvSpPr>
            <p:nvPr/>
          </p:nvSpPr>
          <p:spPr bwMode="auto">
            <a:xfrm>
              <a:off x="3399" y="1235"/>
              <a:ext cx="938" cy="50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pic>
          <p:nvPicPr>
            <p:cNvPr id="6207" name="Picture 25"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60" name="Text Box 26"/>
          <p:cNvSpPr txBox="1">
            <a:spLocks noChangeArrowheads="1"/>
          </p:cNvSpPr>
          <p:nvPr/>
        </p:nvSpPr>
        <p:spPr bwMode="auto">
          <a:xfrm>
            <a:off x="5853113" y="3989388"/>
            <a:ext cx="723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800">
                <a:solidFill>
                  <a:srgbClr val="3F8E39"/>
                </a:solidFill>
              </a:rPr>
              <a:t>$920</a:t>
            </a:r>
          </a:p>
        </p:txBody>
      </p:sp>
      <p:grpSp>
        <p:nvGrpSpPr>
          <p:cNvPr id="6161" name="Group 27"/>
          <p:cNvGrpSpPr>
            <a:grpSpLocks/>
          </p:cNvGrpSpPr>
          <p:nvPr/>
        </p:nvGrpSpPr>
        <p:grpSpPr bwMode="auto">
          <a:xfrm>
            <a:off x="6819900" y="4454525"/>
            <a:ext cx="625475" cy="339725"/>
            <a:chOff x="3399" y="1235"/>
            <a:chExt cx="938" cy="509"/>
          </a:xfrm>
        </p:grpSpPr>
        <p:sp>
          <p:nvSpPr>
            <p:cNvPr id="6204" name="Rectangle 28"/>
            <p:cNvSpPr>
              <a:spLocks noChangeArrowheads="1"/>
            </p:cNvSpPr>
            <p:nvPr/>
          </p:nvSpPr>
          <p:spPr bwMode="auto">
            <a:xfrm>
              <a:off x="3399" y="1235"/>
              <a:ext cx="938" cy="50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pic>
          <p:nvPicPr>
            <p:cNvPr id="6205" name="Picture 29"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62" name="Text Box 30"/>
          <p:cNvSpPr txBox="1">
            <a:spLocks noChangeArrowheads="1"/>
          </p:cNvSpPr>
          <p:nvPr/>
        </p:nvSpPr>
        <p:spPr bwMode="auto">
          <a:xfrm>
            <a:off x="8031163" y="3978275"/>
            <a:ext cx="723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800">
                <a:solidFill>
                  <a:srgbClr val="3F8E39"/>
                </a:solidFill>
              </a:rPr>
              <a:t>$990</a:t>
            </a:r>
          </a:p>
        </p:txBody>
      </p:sp>
      <p:sp>
        <p:nvSpPr>
          <p:cNvPr id="6163" name="Text Box 31"/>
          <p:cNvSpPr txBox="1">
            <a:spLocks noChangeArrowheads="1"/>
          </p:cNvSpPr>
          <p:nvPr/>
        </p:nvSpPr>
        <p:spPr bwMode="auto">
          <a:xfrm>
            <a:off x="1222375" y="2884488"/>
            <a:ext cx="1292225"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sz="1800">
                <a:solidFill>
                  <a:srgbClr val="04628C"/>
                </a:solidFill>
              </a:rPr>
              <a:t>policy created</a:t>
            </a:r>
            <a:br>
              <a:rPr lang="en-US" sz="1800">
                <a:solidFill>
                  <a:srgbClr val="04628C"/>
                </a:solidFill>
              </a:rPr>
            </a:br>
            <a:r>
              <a:rPr lang="en-US" sz="1800">
                <a:solidFill>
                  <a:srgbClr val="04628C"/>
                </a:solidFill>
              </a:rPr>
              <a:t>04/20/08</a:t>
            </a:r>
          </a:p>
        </p:txBody>
      </p:sp>
      <p:sp>
        <p:nvSpPr>
          <p:cNvPr id="6164" name="Text Box 32"/>
          <p:cNvSpPr txBox="1">
            <a:spLocks noChangeArrowheads="1"/>
          </p:cNvSpPr>
          <p:nvPr/>
        </p:nvSpPr>
        <p:spPr bwMode="auto">
          <a:xfrm>
            <a:off x="2898775" y="2884488"/>
            <a:ext cx="1292225"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sz="1800">
                <a:solidFill>
                  <a:srgbClr val="04628C"/>
                </a:solidFill>
              </a:rPr>
              <a:t>second auto added</a:t>
            </a:r>
            <a:br>
              <a:rPr lang="en-US" sz="1800">
                <a:solidFill>
                  <a:srgbClr val="04628C"/>
                </a:solidFill>
              </a:rPr>
            </a:br>
            <a:r>
              <a:rPr lang="en-US" sz="1800">
                <a:solidFill>
                  <a:srgbClr val="04628C"/>
                </a:solidFill>
              </a:rPr>
              <a:t>07/20/08</a:t>
            </a:r>
          </a:p>
        </p:txBody>
      </p:sp>
      <p:sp>
        <p:nvSpPr>
          <p:cNvPr id="6165" name="Text Box 33"/>
          <p:cNvSpPr txBox="1">
            <a:spLocks noChangeArrowheads="1"/>
          </p:cNvSpPr>
          <p:nvPr/>
        </p:nvSpPr>
        <p:spPr bwMode="auto">
          <a:xfrm>
            <a:off x="4905375" y="2884488"/>
            <a:ext cx="1292225"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sz="1800">
                <a:solidFill>
                  <a:srgbClr val="04628C"/>
                </a:solidFill>
              </a:rPr>
              <a:t>teen driver</a:t>
            </a:r>
            <a:br>
              <a:rPr lang="en-US" sz="1800">
                <a:solidFill>
                  <a:srgbClr val="04628C"/>
                </a:solidFill>
              </a:rPr>
            </a:br>
            <a:r>
              <a:rPr lang="en-US" sz="1800">
                <a:solidFill>
                  <a:srgbClr val="04628C"/>
                </a:solidFill>
              </a:rPr>
              <a:t>added</a:t>
            </a:r>
            <a:br>
              <a:rPr lang="en-US" sz="1800">
                <a:solidFill>
                  <a:srgbClr val="04628C"/>
                </a:solidFill>
              </a:rPr>
            </a:br>
            <a:r>
              <a:rPr lang="en-US" sz="1800">
                <a:solidFill>
                  <a:srgbClr val="04628C"/>
                </a:solidFill>
              </a:rPr>
              <a:t>10/20/08</a:t>
            </a:r>
          </a:p>
        </p:txBody>
      </p:sp>
      <p:sp>
        <p:nvSpPr>
          <p:cNvPr id="6166" name="Text Box 34"/>
          <p:cNvSpPr txBox="1">
            <a:spLocks noChangeArrowheads="1"/>
          </p:cNvSpPr>
          <p:nvPr/>
        </p:nvSpPr>
        <p:spPr bwMode="auto">
          <a:xfrm>
            <a:off x="6746875" y="2884488"/>
            <a:ext cx="2163763"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sz="1800">
                <a:solidFill>
                  <a:srgbClr val="04628C"/>
                </a:solidFill>
              </a:rPr>
              <a:t>renewal</a:t>
            </a:r>
            <a:br>
              <a:rPr lang="en-US" sz="1800">
                <a:solidFill>
                  <a:srgbClr val="04628C"/>
                </a:solidFill>
              </a:rPr>
            </a:br>
            <a:r>
              <a:rPr lang="en-US" sz="1800">
                <a:solidFill>
                  <a:srgbClr val="04628C"/>
                </a:solidFill>
              </a:rPr>
              <a:t>(premium changed)</a:t>
            </a:r>
            <a:br>
              <a:rPr lang="en-US" sz="1800">
                <a:solidFill>
                  <a:srgbClr val="04628C"/>
                </a:solidFill>
              </a:rPr>
            </a:br>
            <a:r>
              <a:rPr lang="en-US" sz="1800">
                <a:solidFill>
                  <a:srgbClr val="04628C"/>
                </a:solidFill>
              </a:rPr>
              <a:t>04/20/09</a:t>
            </a:r>
          </a:p>
        </p:txBody>
      </p:sp>
      <p:sp>
        <p:nvSpPr>
          <p:cNvPr id="6167" name="Line 35"/>
          <p:cNvSpPr>
            <a:spLocks noChangeShapeType="1"/>
          </p:cNvSpPr>
          <p:nvPr/>
        </p:nvSpPr>
        <p:spPr bwMode="auto">
          <a:xfrm>
            <a:off x="6810375" y="3678238"/>
            <a:ext cx="0" cy="609600"/>
          </a:xfrm>
          <a:prstGeom prst="line">
            <a:avLst/>
          </a:prstGeom>
          <a:noFill/>
          <a:ln w="28575">
            <a:solidFill>
              <a:srgbClr val="04628C"/>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168" name="Line 36"/>
          <p:cNvSpPr>
            <a:spLocks noChangeShapeType="1"/>
          </p:cNvSpPr>
          <p:nvPr/>
        </p:nvSpPr>
        <p:spPr bwMode="auto">
          <a:xfrm>
            <a:off x="4984750" y="3698875"/>
            <a:ext cx="0" cy="576263"/>
          </a:xfrm>
          <a:prstGeom prst="line">
            <a:avLst/>
          </a:prstGeom>
          <a:noFill/>
          <a:ln w="28575">
            <a:solidFill>
              <a:srgbClr val="04628C"/>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6169" name="Group 37"/>
          <p:cNvGrpSpPr>
            <a:grpSpLocks/>
          </p:cNvGrpSpPr>
          <p:nvPr/>
        </p:nvGrpSpPr>
        <p:grpSpPr bwMode="auto">
          <a:xfrm>
            <a:off x="322263" y="4021138"/>
            <a:ext cx="782637" cy="882650"/>
            <a:chOff x="2324" y="435"/>
            <a:chExt cx="933" cy="1052"/>
          </a:xfrm>
        </p:grpSpPr>
        <p:sp>
          <p:nvSpPr>
            <p:cNvPr id="6195" name="AutoShape 38"/>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r">
                <a:spcBef>
                  <a:spcPct val="50000"/>
                </a:spcBef>
                <a:spcAft>
                  <a:spcPct val="30000"/>
                </a:spcAft>
                <a:buClr>
                  <a:schemeClr val="tx1"/>
                </a:buClr>
              </a:pPr>
              <a:endParaRPr lang="en-US"/>
            </a:p>
          </p:txBody>
        </p:sp>
        <p:sp>
          <p:nvSpPr>
            <p:cNvPr id="6196" name="Freeform 39"/>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6197" name="Freeform 40"/>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6198" name="Freeform 41"/>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6199" name="Group 42"/>
            <p:cNvGrpSpPr>
              <a:grpSpLocks/>
            </p:cNvGrpSpPr>
            <p:nvPr/>
          </p:nvGrpSpPr>
          <p:grpSpPr bwMode="auto">
            <a:xfrm>
              <a:off x="2889" y="957"/>
              <a:ext cx="348" cy="510"/>
              <a:chOff x="2784" y="3210"/>
              <a:chExt cx="523" cy="772"/>
            </a:xfrm>
          </p:grpSpPr>
          <p:sp>
            <p:nvSpPr>
              <p:cNvPr id="6200" name="AutoShape 43"/>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6201" name="AutoShape 44"/>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6202" name="AutoShape 45"/>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r">
                  <a:spcBef>
                    <a:spcPct val="50000"/>
                  </a:spcBef>
                  <a:spcAft>
                    <a:spcPct val="30000"/>
                  </a:spcAft>
                  <a:buClr>
                    <a:schemeClr val="tx1"/>
                  </a:buClr>
                </a:pPr>
                <a:endParaRPr lang="en-US"/>
              </a:p>
            </p:txBody>
          </p:sp>
          <p:sp>
            <p:nvSpPr>
              <p:cNvPr id="6203" name="Oval 46"/>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r">
                  <a:spcBef>
                    <a:spcPct val="50000"/>
                  </a:spcBef>
                  <a:spcAft>
                    <a:spcPct val="30000"/>
                  </a:spcAft>
                  <a:buClr>
                    <a:schemeClr val="tx1"/>
                  </a:buClr>
                </a:pPr>
                <a:endParaRPr lang="en-US"/>
              </a:p>
            </p:txBody>
          </p:sp>
        </p:grpSp>
      </p:grpSp>
      <p:grpSp>
        <p:nvGrpSpPr>
          <p:cNvPr id="6170" name="Group 47"/>
          <p:cNvGrpSpPr>
            <a:grpSpLocks/>
          </p:cNvGrpSpPr>
          <p:nvPr/>
        </p:nvGrpSpPr>
        <p:grpSpPr bwMode="auto">
          <a:xfrm>
            <a:off x="6142038" y="4443413"/>
            <a:ext cx="355600" cy="325437"/>
            <a:chOff x="1929" y="2960"/>
            <a:chExt cx="728" cy="665"/>
          </a:xfrm>
        </p:grpSpPr>
        <p:sp>
          <p:nvSpPr>
            <p:cNvPr id="6189" name="AutoShape 48"/>
            <p:cNvSpPr>
              <a:spLocks noChangeArrowheads="1"/>
            </p:cNvSpPr>
            <p:nvPr/>
          </p:nvSpPr>
          <p:spPr bwMode="auto">
            <a:xfrm>
              <a:off x="1929" y="2960"/>
              <a:ext cx="620" cy="620"/>
            </a:xfrm>
            <a:prstGeom prst="smileyFace">
              <a:avLst>
                <a:gd name="adj" fmla="val 153"/>
              </a:avLst>
            </a:prstGeom>
            <a:solidFill>
              <a:srgbClr val="FFCC99"/>
            </a:solidFill>
            <a:ln w="12700">
              <a:solidFill>
                <a:srgbClr val="000000"/>
              </a:solidFill>
              <a:round/>
              <a:headEnd/>
              <a:tailEnd/>
            </a:ln>
          </p:spPr>
          <p:txBody>
            <a:bodyPr wrap="none" anchor="ctr"/>
            <a:lstStyle/>
            <a:p>
              <a:pPr algn="r">
                <a:spcBef>
                  <a:spcPct val="50000"/>
                </a:spcBef>
                <a:spcAft>
                  <a:spcPct val="30000"/>
                </a:spcAft>
                <a:buClr>
                  <a:schemeClr val="tx1"/>
                </a:buClr>
              </a:pPr>
              <a:endParaRPr lang="en-US"/>
            </a:p>
          </p:txBody>
        </p:sp>
        <p:grpSp>
          <p:nvGrpSpPr>
            <p:cNvPr id="6190" name="Group 49"/>
            <p:cNvGrpSpPr>
              <a:grpSpLocks/>
            </p:cNvGrpSpPr>
            <p:nvPr/>
          </p:nvGrpSpPr>
          <p:grpSpPr bwMode="auto">
            <a:xfrm>
              <a:off x="2328" y="3296"/>
              <a:ext cx="329" cy="329"/>
              <a:chOff x="2806" y="3358"/>
              <a:chExt cx="329" cy="329"/>
            </a:xfrm>
          </p:grpSpPr>
          <p:sp>
            <p:nvSpPr>
              <p:cNvPr id="6191" name="Oval 50"/>
              <p:cNvSpPr>
                <a:spLocks noChangeArrowheads="1"/>
              </p:cNvSpPr>
              <p:nvPr/>
            </p:nvSpPr>
            <p:spPr bwMode="auto">
              <a:xfrm>
                <a:off x="2806" y="3358"/>
                <a:ext cx="329" cy="329"/>
              </a:xfrm>
              <a:prstGeom prst="ellipse">
                <a:avLst/>
              </a:prstGeom>
              <a:solidFill>
                <a:srgbClr val="D39E54"/>
              </a:solidFill>
              <a:ln w="28575" algn="ctr">
                <a:solidFill>
                  <a:schemeClr val="bg1"/>
                </a:solidFill>
                <a:round/>
                <a:headEnd/>
                <a:tailEnd/>
              </a:ln>
            </p:spPr>
            <p:txBody>
              <a:bodyPr wrap="none" lIns="0" tIns="0" rIns="0" bIns="0" anchor="ctr">
                <a:spAutoFit/>
              </a:bodyPr>
              <a:lstStyle/>
              <a:p>
                <a:pPr algn="r">
                  <a:spcBef>
                    <a:spcPct val="50000"/>
                  </a:spcBef>
                  <a:spcAft>
                    <a:spcPct val="30000"/>
                  </a:spcAft>
                  <a:buClr>
                    <a:schemeClr val="tx1"/>
                  </a:buClr>
                </a:pPr>
                <a:endParaRPr lang="en-US"/>
              </a:p>
            </p:txBody>
          </p:sp>
          <p:sp>
            <p:nvSpPr>
              <p:cNvPr id="6192" name="Freeform 51"/>
              <p:cNvSpPr>
                <a:spLocks/>
              </p:cNvSpPr>
              <p:nvPr/>
            </p:nvSpPr>
            <p:spPr bwMode="auto">
              <a:xfrm>
                <a:off x="2999" y="3399"/>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6193" name="Freeform 52"/>
              <p:cNvSpPr>
                <a:spLocks/>
              </p:cNvSpPr>
              <p:nvPr/>
            </p:nvSpPr>
            <p:spPr bwMode="auto">
              <a:xfrm flipH="1">
                <a:off x="2843" y="3395"/>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6194" name="Freeform 53"/>
              <p:cNvSpPr>
                <a:spLocks/>
              </p:cNvSpPr>
              <p:nvPr/>
            </p:nvSpPr>
            <p:spPr bwMode="auto">
              <a:xfrm>
                <a:off x="2879" y="3575"/>
                <a:ext cx="177" cy="72"/>
              </a:xfrm>
              <a:custGeom>
                <a:avLst/>
                <a:gdLst>
                  <a:gd name="T0" fmla="*/ 128 w 177"/>
                  <a:gd name="T1" fmla="*/ 5 h 68"/>
                  <a:gd name="T2" fmla="*/ 177 w 177"/>
                  <a:gd name="T3" fmla="*/ 195 h 68"/>
                  <a:gd name="T4" fmla="*/ 159 w 177"/>
                  <a:gd name="T5" fmla="*/ 298 h 68"/>
                  <a:gd name="T6" fmla="*/ 137 w 177"/>
                  <a:gd name="T7" fmla="*/ 364 h 68"/>
                  <a:gd name="T8" fmla="*/ 105 w 177"/>
                  <a:gd name="T9" fmla="*/ 421 h 68"/>
                  <a:gd name="T10" fmla="*/ 60 w 177"/>
                  <a:gd name="T11" fmla="*/ 385 h 68"/>
                  <a:gd name="T12" fmla="*/ 26 w 177"/>
                  <a:gd name="T13" fmla="*/ 335 h 68"/>
                  <a:gd name="T14" fmla="*/ 0 w 177"/>
                  <a:gd name="T15" fmla="*/ 217 h 68"/>
                  <a:gd name="T16" fmla="*/ 53 w 177"/>
                  <a:gd name="T17" fmla="*/ 0 h 68"/>
                  <a:gd name="T18" fmla="*/ 66 w 177"/>
                  <a:gd name="T19" fmla="*/ 7 h 68"/>
                  <a:gd name="T20" fmla="*/ 86 w 177"/>
                  <a:gd name="T21" fmla="*/ 70 h 68"/>
                  <a:gd name="T22" fmla="*/ 105 w 177"/>
                  <a:gd name="T23" fmla="*/ 70 h 68"/>
                  <a:gd name="T24" fmla="*/ 128 w 177"/>
                  <a:gd name="T25" fmla="*/ 5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68"/>
                  <a:gd name="T41" fmla="*/ 177 w 177"/>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68">
                    <a:moveTo>
                      <a:pt x="128" y="5"/>
                    </a:moveTo>
                    <a:lnTo>
                      <a:pt x="177" y="32"/>
                    </a:lnTo>
                    <a:lnTo>
                      <a:pt x="159" y="48"/>
                    </a:lnTo>
                    <a:lnTo>
                      <a:pt x="137" y="59"/>
                    </a:lnTo>
                    <a:lnTo>
                      <a:pt x="105" y="68"/>
                    </a:lnTo>
                    <a:lnTo>
                      <a:pt x="60" y="62"/>
                    </a:lnTo>
                    <a:lnTo>
                      <a:pt x="26" y="54"/>
                    </a:lnTo>
                    <a:lnTo>
                      <a:pt x="0" y="35"/>
                    </a:lnTo>
                    <a:lnTo>
                      <a:pt x="53" y="0"/>
                    </a:lnTo>
                    <a:lnTo>
                      <a:pt x="66" y="7"/>
                    </a:lnTo>
                    <a:lnTo>
                      <a:pt x="86" y="11"/>
                    </a:lnTo>
                    <a:lnTo>
                      <a:pt x="105" y="11"/>
                    </a:lnTo>
                    <a:lnTo>
                      <a:pt x="128" y="5"/>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grpSp>
      </p:grpSp>
      <p:grpSp>
        <p:nvGrpSpPr>
          <p:cNvPr id="6171" name="Group 54"/>
          <p:cNvGrpSpPr>
            <a:grpSpLocks/>
          </p:cNvGrpSpPr>
          <p:nvPr/>
        </p:nvGrpSpPr>
        <p:grpSpPr bwMode="auto">
          <a:xfrm>
            <a:off x="8174038" y="4465638"/>
            <a:ext cx="355600" cy="325437"/>
            <a:chOff x="1929" y="2960"/>
            <a:chExt cx="728" cy="665"/>
          </a:xfrm>
        </p:grpSpPr>
        <p:sp>
          <p:nvSpPr>
            <p:cNvPr id="6183" name="AutoShape 55"/>
            <p:cNvSpPr>
              <a:spLocks noChangeArrowheads="1"/>
            </p:cNvSpPr>
            <p:nvPr/>
          </p:nvSpPr>
          <p:spPr bwMode="auto">
            <a:xfrm>
              <a:off x="1929" y="2960"/>
              <a:ext cx="620" cy="620"/>
            </a:xfrm>
            <a:prstGeom prst="smileyFace">
              <a:avLst>
                <a:gd name="adj" fmla="val 153"/>
              </a:avLst>
            </a:prstGeom>
            <a:solidFill>
              <a:srgbClr val="FFCC99"/>
            </a:solidFill>
            <a:ln w="12700">
              <a:solidFill>
                <a:srgbClr val="000000"/>
              </a:solidFill>
              <a:round/>
              <a:headEnd/>
              <a:tailEnd/>
            </a:ln>
          </p:spPr>
          <p:txBody>
            <a:bodyPr wrap="none" anchor="ctr"/>
            <a:lstStyle/>
            <a:p>
              <a:pPr algn="r">
                <a:spcBef>
                  <a:spcPct val="50000"/>
                </a:spcBef>
                <a:spcAft>
                  <a:spcPct val="30000"/>
                </a:spcAft>
                <a:buClr>
                  <a:schemeClr val="tx1"/>
                </a:buClr>
              </a:pPr>
              <a:endParaRPr lang="en-US"/>
            </a:p>
          </p:txBody>
        </p:sp>
        <p:grpSp>
          <p:nvGrpSpPr>
            <p:cNvPr id="6184" name="Group 56"/>
            <p:cNvGrpSpPr>
              <a:grpSpLocks/>
            </p:cNvGrpSpPr>
            <p:nvPr/>
          </p:nvGrpSpPr>
          <p:grpSpPr bwMode="auto">
            <a:xfrm>
              <a:off x="2328" y="3296"/>
              <a:ext cx="329" cy="329"/>
              <a:chOff x="2806" y="3358"/>
              <a:chExt cx="329" cy="329"/>
            </a:xfrm>
          </p:grpSpPr>
          <p:sp>
            <p:nvSpPr>
              <p:cNvPr id="6185" name="Oval 57"/>
              <p:cNvSpPr>
                <a:spLocks noChangeArrowheads="1"/>
              </p:cNvSpPr>
              <p:nvPr/>
            </p:nvSpPr>
            <p:spPr bwMode="auto">
              <a:xfrm>
                <a:off x="2806" y="3358"/>
                <a:ext cx="329" cy="329"/>
              </a:xfrm>
              <a:prstGeom prst="ellipse">
                <a:avLst/>
              </a:prstGeom>
              <a:solidFill>
                <a:srgbClr val="D39E54"/>
              </a:solidFill>
              <a:ln w="28575" algn="ctr">
                <a:solidFill>
                  <a:schemeClr val="bg1"/>
                </a:solidFill>
                <a:round/>
                <a:headEnd/>
                <a:tailEnd/>
              </a:ln>
            </p:spPr>
            <p:txBody>
              <a:bodyPr wrap="none" lIns="0" tIns="0" rIns="0" bIns="0" anchor="ctr">
                <a:spAutoFit/>
              </a:bodyPr>
              <a:lstStyle/>
              <a:p>
                <a:pPr algn="r">
                  <a:spcBef>
                    <a:spcPct val="50000"/>
                  </a:spcBef>
                  <a:spcAft>
                    <a:spcPct val="30000"/>
                  </a:spcAft>
                  <a:buClr>
                    <a:schemeClr val="tx1"/>
                  </a:buClr>
                </a:pPr>
                <a:endParaRPr lang="en-US"/>
              </a:p>
            </p:txBody>
          </p:sp>
          <p:sp>
            <p:nvSpPr>
              <p:cNvPr id="6186" name="Freeform 58"/>
              <p:cNvSpPr>
                <a:spLocks/>
              </p:cNvSpPr>
              <p:nvPr/>
            </p:nvSpPr>
            <p:spPr bwMode="auto">
              <a:xfrm>
                <a:off x="2999" y="3399"/>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6187" name="Freeform 59"/>
              <p:cNvSpPr>
                <a:spLocks/>
              </p:cNvSpPr>
              <p:nvPr/>
            </p:nvSpPr>
            <p:spPr bwMode="auto">
              <a:xfrm flipH="1">
                <a:off x="2843" y="3395"/>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6188" name="Freeform 60"/>
              <p:cNvSpPr>
                <a:spLocks/>
              </p:cNvSpPr>
              <p:nvPr/>
            </p:nvSpPr>
            <p:spPr bwMode="auto">
              <a:xfrm>
                <a:off x="2879" y="3575"/>
                <a:ext cx="177" cy="72"/>
              </a:xfrm>
              <a:custGeom>
                <a:avLst/>
                <a:gdLst>
                  <a:gd name="T0" fmla="*/ 128 w 177"/>
                  <a:gd name="T1" fmla="*/ 5 h 68"/>
                  <a:gd name="T2" fmla="*/ 177 w 177"/>
                  <a:gd name="T3" fmla="*/ 195 h 68"/>
                  <a:gd name="T4" fmla="*/ 159 w 177"/>
                  <a:gd name="T5" fmla="*/ 298 h 68"/>
                  <a:gd name="T6" fmla="*/ 137 w 177"/>
                  <a:gd name="T7" fmla="*/ 364 h 68"/>
                  <a:gd name="T8" fmla="*/ 105 w 177"/>
                  <a:gd name="T9" fmla="*/ 421 h 68"/>
                  <a:gd name="T10" fmla="*/ 60 w 177"/>
                  <a:gd name="T11" fmla="*/ 385 h 68"/>
                  <a:gd name="T12" fmla="*/ 26 w 177"/>
                  <a:gd name="T13" fmla="*/ 335 h 68"/>
                  <a:gd name="T14" fmla="*/ 0 w 177"/>
                  <a:gd name="T15" fmla="*/ 217 h 68"/>
                  <a:gd name="T16" fmla="*/ 53 w 177"/>
                  <a:gd name="T17" fmla="*/ 0 h 68"/>
                  <a:gd name="T18" fmla="*/ 66 w 177"/>
                  <a:gd name="T19" fmla="*/ 7 h 68"/>
                  <a:gd name="T20" fmla="*/ 86 w 177"/>
                  <a:gd name="T21" fmla="*/ 70 h 68"/>
                  <a:gd name="T22" fmla="*/ 105 w 177"/>
                  <a:gd name="T23" fmla="*/ 70 h 68"/>
                  <a:gd name="T24" fmla="*/ 128 w 177"/>
                  <a:gd name="T25" fmla="*/ 5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68"/>
                  <a:gd name="T41" fmla="*/ 177 w 177"/>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68">
                    <a:moveTo>
                      <a:pt x="128" y="5"/>
                    </a:moveTo>
                    <a:lnTo>
                      <a:pt x="177" y="32"/>
                    </a:lnTo>
                    <a:lnTo>
                      <a:pt x="159" y="48"/>
                    </a:lnTo>
                    <a:lnTo>
                      <a:pt x="137" y="59"/>
                    </a:lnTo>
                    <a:lnTo>
                      <a:pt x="105" y="68"/>
                    </a:lnTo>
                    <a:lnTo>
                      <a:pt x="60" y="62"/>
                    </a:lnTo>
                    <a:lnTo>
                      <a:pt x="26" y="54"/>
                    </a:lnTo>
                    <a:lnTo>
                      <a:pt x="0" y="35"/>
                    </a:lnTo>
                    <a:lnTo>
                      <a:pt x="53" y="0"/>
                    </a:lnTo>
                    <a:lnTo>
                      <a:pt x="66" y="7"/>
                    </a:lnTo>
                    <a:lnTo>
                      <a:pt x="86" y="11"/>
                    </a:lnTo>
                    <a:lnTo>
                      <a:pt x="105" y="11"/>
                    </a:lnTo>
                    <a:lnTo>
                      <a:pt x="128" y="5"/>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grpSp>
      </p:grpSp>
      <p:sp>
        <p:nvSpPr>
          <p:cNvPr id="6172" name="Text Box 61"/>
          <p:cNvSpPr txBox="1">
            <a:spLocks noChangeArrowheads="1"/>
          </p:cNvSpPr>
          <p:nvPr/>
        </p:nvSpPr>
        <p:spPr bwMode="auto">
          <a:xfrm>
            <a:off x="1350963" y="5334000"/>
            <a:ext cx="46942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a:solidFill>
                  <a:srgbClr val="D8691E"/>
                </a:solidFill>
              </a:rPr>
              <a:t>3 versions, so 3 PolicyPeriods: </a:t>
            </a:r>
            <a:br>
              <a:rPr lang="en-US">
                <a:solidFill>
                  <a:srgbClr val="D8691E"/>
                </a:solidFill>
              </a:rPr>
            </a:br>
            <a:r>
              <a:rPr lang="en-US">
                <a:solidFill>
                  <a:srgbClr val="D8691E"/>
                </a:solidFill>
              </a:rPr>
              <a:t>04/20/08 –  04/20/09</a:t>
            </a:r>
          </a:p>
        </p:txBody>
      </p:sp>
      <p:sp>
        <p:nvSpPr>
          <p:cNvPr id="6173" name="Text Box 62"/>
          <p:cNvSpPr txBox="1">
            <a:spLocks noChangeArrowheads="1"/>
          </p:cNvSpPr>
          <p:nvPr/>
        </p:nvSpPr>
        <p:spPr bwMode="auto">
          <a:xfrm>
            <a:off x="6518275" y="5232400"/>
            <a:ext cx="24717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a:solidFill>
                  <a:srgbClr val="D33941"/>
                </a:solidFill>
              </a:rPr>
              <a:t>1 PolicyPeriod and 1 PolicyTerm: 04/20/09 – 04/20/10</a:t>
            </a:r>
          </a:p>
        </p:txBody>
      </p:sp>
      <p:sp>
        <p:nvSpPr>
          <p:cNvPr id="6174" name="AutoShape 63"/>
          <p:cNvSpPr>
            <a:spLocks/>
          </p:cNvSpPr>
          <p:nvPr/>
        </p:nvSpPr>
        <p:spPr bwMode="auto">
          <a:xfrm rot="5400000">
            <a:off x="3755231" y="2551907"/>
            <a:ext cx="263525" cy="5348288"/>
          </a:xfrm>
          <a:prstGeom prst="rightBrace">
            <a:avLst>
              <a:gd name="adj1" fmla="val 169127"/>
              <a:gd name="adj2" fmla="val 50750"/>
            </a:avLst>
          </a:prstGeom>
          <a:noFill/>
          <a:ln w="28575">
            <a:solidFill>
              <a:srgbClr val="D8691E"/>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r">
              <a:spcBef>
                <a:spcPct val="50000"/>
              </a:spcBef>
              <a:spcAft>
                <a:spcPct val="30000"/>
              </a:spcAft>
              <a:buClr>
                <a:schemeClr val="tx1"/>
              </a:buClr>
            </a:pPr>
            <a:endParaRPr lang="en-US"/>
          </a:p>
        </p:txBody>
      </p:sp>
      <p:grpSp>
        <p:nvGrpSpPr>
          <p:cNvPr id="6175" name="Group 64"/>
          <p:cNvGrpSpPr>
            <a:grpSpLocks/>
          </p:cNvGrpSpPr>
          <p:nvPr/>
        </p:nvGrpSpPr>
        <p:grpSpPr bwMode="auto">
          <a:xfrm>
            <a:off x="7470775" y="4443413"/>
            <a:ext cx="625475" cy="339725"/>
            <a:chOff x="3399" y="1235"/>
            <a:chExt cx="938" cy="509"/>
          </a:xfrm>
        </p:grpSpPr>
        <p:sp>
          <p:nvSpPr>
            <p:cNvPr id="6181" name="Rectangle 65"/>
            <p:cNvSpPr>
              <a:spLocks noChangeArrowheads="1"/>
            </p:cNvSpPr>
            <p:nvPr/>
          </p:nvSpPr>
          <p:spPr bwMode="auto">
            <a:xfrm>
              <a:off x="3399" y="1235"/>
              <a:ext cx="938" cy="50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pic>
          <p:nvPicPr>
            <p:cNvPr id="6182" name="Picture 66"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76" name="Rectangle 69"/>
          <p:cNvSpPr>
            <a:spLocks noChangeArrowheads="1"/>
          </p:cNvSpPr>
          <p:nvPr/>
        </p:nvSpPr>
        <p:spPr bwMode="invGray">
          <a:xfrm>
            <a:off x="4829175" y="4346575"/>
            <a:ext cx="1728788" cy="581025"/>
          </a:xfrm>
          <a:prstGeom prst="rect">
            <a:avLst/>
          </a:prstGeom>
          <a:noFill/>
          <a:ln w="28575" algn="ctr">
            <a:solidFill>
              <a:srgbClr val="D8691E"/>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r">
              <a:spcBef>
                <a:spcPct val="50000"/>
              </a:spcBef>
              <a:spcAft>
                <a:spcPct val="30000"/>
              </a:spcAft>
              <a:buClr>
                <a:schemeClr val="tx1"/>
              </a:buClr>
            </a:pPr>
            <a:endParaRPr lang="en-US"/>
          </a:p>
        </p:txBody>
      </p:sp>
      <p:sp>
        <p:nvSpPr>
          <p:cNvPr id="6177" name="Text Box 70"/>
          <p:cNvSpPr txBox="1">
            <a:spLocks noChangeArrowheads="1"/>
          </p:cNvSpPr>
          <p:nvPr/>
        </p:nvSpPr>
        <p:spPr bwMode="auto">
          <a:xfrm>
            <a:off x="1604963" y="5938838"/>
            <a:ext cx="417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a:solidFill>
                  <a:srgbClr val="D8691E"/>
                </a:solidFill>
              </a:rPr>
              <a:t>1 PolicyTerm: 04/20/08 – 04/20/09</a:t>
            </a:r>
          </a:p>
        </p:txBody>
      </p:sp>
      <p:sp>
        <p:nvSpPr>
          <p:cNvPr id="6178" name="Text Box 71"/>
          <p:cNvSpPr txBox="1">
            <a:spLocks noChangeArrowheads="1"/>
          </p:cNvSpPr>
          <p:nvPr/>
        </p:nvSpPr>
        <p:spPr bwMode="auto">
          <a:xfrm>
            <a:off x="2300288" y="4924425"/>
            <a:ext cx="1412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a:solidFill>
                  <a:srgbClr val="D8691E"/>
                </a:solidFill>
              </a:rPr>
              <a:t>1</a:t>
            </a:r>
          </a:p>
        </p:txBody>
      </p:sp>
      <p:sp>
        <p:nvSpPr>
          <p:cNvPr id="6179" name="Text Box 72"/>
          <p:cNvSpPr txBox="1">
            <a:spLocks noChangeArrowheads="1"/>
          </p:cNvSpPr>
          <p:nvPr/>
        </p:nvSpPr>
        <p:spPr bwMode="auto">
          <a:xfrm>
            <a:off x="4259263" y="4924425"/>
            <a:ext cx="1412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a:solidFill>
                  <a:srgbClr val="D8691E"/>
                </a:solidFill>
              </a:rPr>
              <a:t>2</a:t>
            </a:r>
          </a:p>
        </p:txBody>
      </p:sp>
      <p:sp>
        <p:nvSpPr>
          <p:cNvPr id="6180" name="Text Box 73"/>
          <p:cNvSpPr txBox="1">
            <a:spLocks noChangeArrowheads="1"/>
          </p:cNvSpPr>
          <p:nvPr/>
        </p:nvSpPr>
        <p:spPr bwMode="auto">
          <a:xfrm>
            <a:off x="6164263" y="4924425"/>
            <a:ext cx="1412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a:solidFill>
                  <a:srgbClr val="D8691E"/>
                </a:solidFill>
              </a:rPr>
              <a:t>3</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30213" y="100013"/>
            <a:ext cx="8318500" cy="742950"/>
          </a:xfrm>
        </p:spPr>
        <p:txBody>
          <a:bodyPr/>
          <a:lstStyle/>
          <a:p>
            <a:pPr eaLnBrk="1" hangingPunct="1"/>
            <a:r>
              <a:rPr lang="en-US" smtClean="0"/>
              <a:t>Contacts and locations are shared</a:t>
            </a:r>
          </a:p>
        </p:txBody>
      </p:sp>
      <p:sp>
        <p:nvSpPr>
          <p:cNvPr id="7171" name="Rectangle 3"/>
          <p:cNvSpPr>
            <a:spLocks noGrp="1" noChangeArrowheads="1"/>
          </p:cNvSpPr>
          <p:nvPr>
            <p:ph idx="1"/>
          </p:nvPr>
        </p:nvSpPr>
        <p:spPr/>
        <p:txBody>
          <a:bodyPr/>
          <a:lstStyle/>
          <a:p>
            <a:pPr>
              <a:buFont typeface="Arial" charset="0"/>
              <a:buChar char="•"/>
            </a:pPr>
            <a:r>
              <a:rPr lang="en-US" smtClean="0"/>
              <a:t>Contact and location information is shared between accounts and policies</a:t>
            </a:r>
          </a:p>
          <a:p>
            <a:pPr>
              <a:buFont typeface="Arial" charset="0"/>
              <a:buChar char="•"/>
            </a:pPr>
            <a:r>
              <a:rPr lang="en-US" smtClean="0"/>
              <a:t>Benefits of sharing information are:</a:t>
            </a:r>
          </a:p>
          <a:p>
            <a:pPr lvl="1"/>
            <a:r>
              <a:rPr lang="en-US" smtClean="0"/>
              <a:t>Avoiding data re-entry and errors</a:t>
            </a:r>
          </a:p>
          <a:p>
            <a:pPr lvl="1"/>
            <a:r>
              <a:rPr lang="en-US" smtClean="0"/>
              <a:t>Allowing the same contact to play multiple roles on the account and policy, such as account holder or named insured</a:t>
            </a:r>
          </a:p>
          <a:p>
            <a:pPr lvl="1"/>
            <a:r>
              <a:rPr lang="en-US" smtClean="0"/>
              <a:t>Associating Contact to other entities such as Location or Vehicles</a:t>
            </a:r>
          </a:p>
        </p:txBody>
      </p:sp>
      <p:sp>
        <p:nvSpPr>
          <p:cNvPr id="7172" name="Text Box 4"/>
          <p:cNvSpPr txBox="1">
            <a:spLocks noChangeArrowheads="1"/>
          </p:cNvSpPr>
          <p:nvPr/>
        </p:nvSpPr>
        <p:spPr bwMode="auto">
          <a:xfrm>
            <a:off x="5964238" y="5908675"/>
            <a:ext cx="1171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600">
                <a:solidFill>
                  <a:schemeClr val="bg1"/>
                </a:solidFill>
              </a:rPr>
              <a:t>policy</a:t>
            </a:r>
          </a:p>
        </p:txBody>
      </p:sp>
      <p:sp>
        <p:nvSpPr>
          <p:cNvPr id="7173" name="Text Box 5"/>
          <p:cNvSpPr txBox="1">
            <a:spLocks noChangeArrowheads="1"/>
          </p:cNvSpPr>
          <p:nvPr/>
        </p:nvSpPr>
        <p:spPr bwMode="auto">
          <a:xfrm>
            <a:off x="2439988" y="5867400"/>
            <a:ext cx="12620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600">
                <a:solidFill>
                  <a:schemeClr val="bg1"/>
                </a:solidFill>
              </a:rPr>
              <a:t>account</a:t>
            </a:r>
          </a:p>
        </p:txBody>
      </p:sp>
      <p:grpSp>
        <p:nvGrpSpPr>
          <p:cNvPr id="7174" name="Group 6"/>
          <p:cNvGrpSpPr>
            <a:grpSpLocks/>
          </p:cNvGrpSpPr>
          <p:nvPr/>
        </p:nvGrpSpPr>
        <p:grpSpPr bwMode="auto">
          <a:xfrm>
            <a:off x="2481263" y="4271963"/>
            <a:ext cx="1674812" cy="1395412"/>
            <a:chOff x="1563" y="2691"/>
            <a:chExt cx="1055" cy="879"/>
          </a:xfrm>
        </p:grpSpPr>
        <p:grpSp>
          <p:nvGrpSpPr>
            <p:cNvPr id="7188" name="Group 7"/>
            <p:cNvGrpSpPr>
              <a:grpSpLocks/>
            </p:cNvGrpSpPr>
            <p:nvPr/>
          </p:nvGrpSpPr>
          <p:grpSpPr bwMode="auto">
            <a:xfrm>
              <a:off x="1563" y="2691"/>
              <a:ext cx="1055" cy="872"/>
              <a:chOff x="465" y="602"/>
              <a:chExt cx="798" cy="659"/>
            </a:xfrm>
          </p:grpSpPr>
          <p:sp>
            <p:nvSpPr>
              <p:cNvPr id="7192" name="AutoShape 8"/>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pPr algn="r">
                  <a:spcBef>
                    <a:spcPct val="50000"/>
                  </a:spcBef>
                  <a:spcAft>
                    <a:spcPct val="30000"/>
                  </a:spcAft>
                  <a:buClr>
                    <a:schemeClr val="tx1"/>
                  </a:buClr>
                </a:pPr>
                <a:endParaRPr lang="en-US"/>
              </a:p>
            </p:txBody>
          </p:sp>
          <p:sp>
            <p:nvSpPr>
              <p:cNvPr id="7193" name="Rectangle 9"/>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pPr algn="r">
                  <a:spcBef>
                    <a:spcPct val="50000"/>
                  </a:spcBef>
                  <a:spcAft>
                    <a:spcPct val="30000"/>
                  </a:spcAft>
                  <a:buClr>
                    <a:schemeClr val="tx1"/>
                  </a:buClr>
                </a:pPr>
                <a:endParaRPr lang="en-US"/>
              </a:p>
            </p:txBody>
          </p:sp>
          <p:sp>
            <p:nvSpPr>
              <p:cNvPr id="7194" name="Rectangle 10"/>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pPr algn="r">
                  <a:spcBef>
                    <a:spcPct val="50000"/>
                  </a:spcBef>
                  <a:spcAft>
                    <a:spcPct val="30000"/>
                  </a:spcAft>
                  <a:buClr>
                    <a:schemeClr val="tx1"/>
                  </a:buClr>
                </a:pPr>
                <a:endParaRPr lang="en-US"/>
              </a:p>
            </p:txBody>
          </p:sp>
          <p:sp>
            <p:nvSpPr>
              <p:cNvPr id="7195" name="Rectangle 11"/>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pPr algn="r">
                  <a:spcBef>
                    <a:spcPct val="50000"/>
                  </a:spcBef>
                  <a:spcAft>
                    <a:spcPct val="30000"/>
                  </a:spcAft>
                  <a:buClr>
                    <a:schemeClr val="tx1"/>
                  </a:buClr>
                </a:pPr>
                <a:endParaRPr lang="en-US"/>
              </a:p>
            </p:txBody>
          </p:sp>
          <p:sp>
            <p:nvSpPr>
              <p:cNvPr id="7196" name="Rectangle 12"/>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r">
                  <a:spcBef>
                    <a:spcPct val="50000"/>
                  </a:spcBef>
                  <a:spcAft>
                    <a:spcPct val="30000"/>
                  </a:spcAft>
                  <a:buClr>
                    <a:schemeClr val="tx1"/>
                  </a:buClr>
                </a:pPr>
                <a:endParaRPr lang="en-US"/>
              </a:p>
            </p:txBody>
          </p:sp>
          <p:sp>
            <p:nvSpPr>
              <p:cNvPr id="7197" name="Rectangle 13"/>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pPr algn="r">
                  <a:spcBef>
                    <a:spcPct val="50000"/>
                  </a:spcBef>
                  <a:spcAft>
                    <a:spcPct val="30000"/>
                  </a:spcAft>
                  <a:buClr>
                    <a:schemeClr val="tx1"/>
                  </a:buClr>
                </a:pPr>
                <a:endParaRPr lang="en-US"/>
              </a:p>
            </p:txBody>
          </p:sp>
          <p:sp>
            <p:nvSpPr>
              <p:cNvPr id="7198" name="Line 14"/>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9" name="Line 15"/>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7200" name="Group 16"/>
              <p:cNvGrpSpPr>
                <a:grpSpLocks/>
              </p:cNvGrpSpPr>
              <p:nvPr/>
            </p:nvGrpSpPr>
            <p:grpSpPr bwMode="auto">
              <a:xfrm>
                <a:off x="575" y="644"/>
                <a:ext cx="508" cy="139"/>
                <a:chOff x="3046" y="1026"/>
                <a:chExt cx="502" cy="138"/>
              </a:xfrm>
            </p:grpSpPr>
            <p:sp>
              <p:nvSpPr>
                <p:cNvPr id="7201" name="Line 17"/>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2" name="Line 18"/>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3" name="Line 19"/>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4" name="Line 20"/>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5" name="Line 21"/>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6" name="Line 22"/>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7" name="Oval 23"/>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r">
                    <a:spcBef>
                      <a:spcPct val="50000"/>
                    </a:spcBef>
                    <a:spcAft>
                      <a:spcPct val="30000"/>
                    </a:spcAft>
                    <a:buClr>
                      <a:schemeClr val="tx1"/>
                    </a:buClr>
                  </a:pPr>
                  <a:endParaRPr lang="en-US"/>
                </a:p>
              </p:txBody>
            </p:sp>
            <p:sp>
              <p:nvSpPr>
                <p:cNvPr id="7208" name="Freeform 24"/>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09" name="Freeform 25"/>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10" name="Freeform 26"/>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11" name="Freeform 27"/>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7189" name="AutoShape 28"/>
            <p:cNvSpPr>
              <a:spLocks noChangeArrowheads="1"/>
            </p:cNvSpPr>
            <p:nvPr/>
          </p:nvSpPr>
          <p:spPr bwMode="auto">
            <a:xfrm>
              <a:off x="1785" y="2997"/>
              <a:ext cx="329" cy="336"/>
            </a:xfrm>
            <a:prstGeom prst="smileyFace">
              <a:avLst>
                <a:gd name="adj" fmla="val 4653"/>
              </a:avLst>
            </a:prstGeom>
            <a:solidFill>
              <a:srgbClr val="FFCC99"/>
            </a:solidFill>
            <a:ln w="12700">
              <a:solidFill>
                <a:srgbClr val="000000"/>
              </a:solidFill>
              <a:round/>
              <a:headEnd/>
              <a:tailEnd/>
            </a:ln>
          </p:spPr>
          <p:txBody>
            <a:bodyPr wrap="none" anchor="ctr"/>
            <a:lstStyle/>
            <a:p>
              <a:pPr algn="r">
                <a:spcBef>
                  <a:spcPct val="50000"/>
                </a:spcBef>
                <a:spcAft>
                  <a:spcPct val="30000"/>
                </a:spcAft>
                <a:buClr>
                  <a:schemeClr val="tx1"/>
                </a:buClr>
              </a:pPr>
              <a:endParaRPr lang="en-US"/>
            </a:p>
          </p:txBody>
        </p:sp>
        <p:sp>
          <p:nvSpPr>
            <p:cNvPr id="7190" name="AutoShape 29"/>
            <p:cNvSpPr>
              <a:spLocks noChangeArrowheads="1"/>
            </p:cNvSpPr>
            <p:nvPr/>
          </p:nvSpPr>
          <p:spPr bwMode="auto">
            <a:xfrm>
              <a:off x="1857" y="3129"/>
              <a:ext cx="329" cy="335"/>
            </a:xfrm>
            <a:prstGeom prst="smileyFace">
              <a:avLst>
                <a:gd name="adj" fmla="val 4653"/>
              </a:avLst>
            </a:prstGeom>
            <a:solidFill>
              <a:srgbClr val="FFCC99"/>
            </a:solidFill>
            <a:ln w="12700">
              <a:solidFill>
                <a:srgbClr val="000000"/>
              </a:solidFill>
              <a:round/>
              <a:headEnd/>
              <a:tailEnd/>
            </a:ln>
          </p:spPr>
          <p:txBody>
            <a:bodyPr wrap="none" anchor="ctr"/>
            <a:lstStyle/>
            <a:p>
              <a:pPr algn="r">
                <a:spcBef>
                  <a:spcPct val="50000"/>
                </a:spcBef>
                <a:spcAft>
                  <a:spcPct val="30000"/>
                </a:spcAft>
                <a:buClr>
                  <a:schemeClr val="tx1"/>
                </a:buClr>
              </a:pPr>
              <a:endParaRPr lang="en-US"/>
            </a:p>
          </p:txBody>
        </p:sp>
        <p:sp>
          <p:nvSpPr>
            <p:cNvPr id="7191" name="AutoShape 30"/>
            <p:cNvSpPr>
              <a:spLocks noChangeArrowheads="1"/>
            </p:cNvSpPr>
            <p:nvPr/>
          </p:nvSpPr>
          <p:spPr bwMode="auto">
            <a:xfrm>
              <a:off x="1969" y="3234"/>
              <a:ext cx="329" cy="336"/>
            </a:xfrm>
            <a:prstGeom prst="smileyFace">
              <a:avLst>
                <a:gd name="adj" fmla="val 4653"/>
              </a:avLst>
            </a:prstGeom>
            <a:solidFill>
              <a:srgbClr val="FFCC99"/>
            </a:solidFill>
            <a:ln w="12700">
              <a:solidFill>
                <a:srgbClr val="000000"/>
              </a:solidFill>
              <a:round/>
              <a:headEnd/>
              <a:tailEnd/>
            </a:ln>
          </p:spPr>
          <p:txBody>
            <a:bodyPr wrap="none" anchor="ctr"/>
            <a:lstStyle/>
            <a:p>
              <a:pPr algn="r">
                <a:spcBef>
                  <a:spcPct val="50000"/>
                </a:spcBef>
                <a:spcAft>
                  <a:spcPct val="30000"/>
                </a:spcAft>
                <a:buClr>
                  <a:schemeClr val="tx1"/>
                </a:buClr>
              </a:pPr>
              <a:endParaRPr lang="en-US"/>
            </a:p>
          </p:txBody>
        </p:sp>
      </p:grpSp>
      <p:grpSp>
        <p:nvGrpSpPr>
          <p:cNvPr id="7175" name="Group 31"/>
          <p:cNvGrpSpPr>
            <a:grpSpLocks/>
          </p:cNvGrpSpPr>
          <p:nvPr/>
        </p:nvGrpSpPr>
        <p:grpSpPr bwMode="auto">
          <a:xfrm>
            <a:off x="5815013" y="4281488"/>
            <a:ext cx="1347787" cy="1519237"/>
            <a:chOff x="2324" y="435"/>
            <a:chExt cx="933" cy="1052"/>
          </a:xfrm>
        </p:grpSpPr>
        <p:sp>
          <p:nvSpPr>
            <p:cNvPr id="7179" name="AutoShape 32"/>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r">
                <a:spcBef>
                  <a:spcPct val="50000"/>
                </a:spcBef>
                <a:spcAft>
                  <a:spcPct val="30000"/>
                </a:spcAft>
                <a:buClr>
                  <a:schemeClr val="tx1"/>
                </a:buClr>
              </a:pPr>
              <a:endParaRPr lang="en-US"/>
            </a:p>
          </p:txBody>
        </p:sp>
        <p:sp>
          <p:nvSpPr>
            <p:cNvPr id="7180" name="Freeform 33"/>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7181" name="Freeform 34"/>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7182" name="Freeform 35"/>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7183" name="Group 36"/>
            <p:cNvGrpSpPr>
              <a:grpSpLocks/>
            </p:cNvGrpSpPr>
            <p:nvPr/>
          </p:nvGrpSpPr>
          <p:grpSpPr bwMode="auto">
            <a:xfrm>
              <a:off x="2889" y="957"/>
              <a:ext cx="348" cy="510"/>
              <a:chOff x="2784" y="3210"/>
              <a:chExt cx="523" cy="772"/>
            </a:xfrm>
          </p:grpSpPr>
          <p:sp>
            <p:nvSpPr>
              <p:cNvPr id="7184" name="AutoShape 37"/>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7185" name="AutoShape 38"/>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7186" name="AutoShape 39"/>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r">
                  <a:spcBef>
                    <a:spcPct val="50000"/>
                  </a:spcBef>
                  <a:spcAft>
                    <a:spcPct val="30000"/>
                  </a:spcAft>
                  <a:buClr>
                    <a:schemeClr val="tx1"/>
                  </a:buClr>
                </a:pPr>
                <a:endParaRPr lang="en-US"/>
              </a:p>
            </p:txBody>
          </p:sp>
          <p:sp>
            <p:nvSpPr>
              <p:cNvPr id="7187" name="Oval 40"/>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r">
                  <a:spcBef>
                    <a:spcPct val="50000"/>
                  </a:spcBef>
                  <a:spcAft>
                    <a:spcPct val="30000"/>
                  </a:spcAft>
                  <a:buClr>
                    <a:schemeClr val="tx1"/>
                  </a:buClr>
                </a:pPr>
                <a:endParaRPr lang="en-US"/>
              </a:p>
            </p:txBody>
          </p:sp>
        </p:grpSp>
      </p:grpSp>
      <p:grpSp>
        <p:nvGrpSpPr>
          <p:cNvPr id="7176" name="Group 41"/>
          <p:cNvGrpSpPr>
            <a:grpSpLocks/>
          </p:cNvGrpSpPr>
          <p:nvPr/>
        </p:nvGrpSpPr>
        <p:grpSpPr bwMode="auto">
          <a:xfrm>
            <a:off x="6354763" y="4321175"/>
            <a:ext cx="706437" cy="719138"/>
            <a:chOff x="3751" y="1364"/>
            <a:chExt cx="445" cy="453"/>
          </a:xfrm>
        </p:grpSpPr>
        <p:sp>
          <p:nvSpPr>
            <p:cNvPr id="7177" name="AutoShape 42"/>
            <p:cNvSpPr>
              <a:spLocks noChangeArrowheads="1"/>
            </p:cNvSpPr>
            <p:nvPr/>
          </p:nvSpPr>
          <p:spPr bwMode="auto">
            <a:xfrm>
              <a:off x="3751" y="1364"/>
              <a:ext cx="338" cy="345"/>
            </a:xfrm>
            <a:prstGeom prst="smileyFace">
              <a:avLst>
                <a:gd name="adj" fmla="val 4653"/>
              </a:avLst>
            </a:prstGeom>
            <a:solidFill>
              <a:srgbClr val="FFCC99"/>
            </a:solidFill>
            <a:ln w="12700">
              <a:solidFill>
                <a:srgbClr val="000000"/>
              </a:solidFill>
              <a:round/>
              <a:headEnd/>
              <a:tailEnd/>
            </a:ln>
          </p:spPr>
          <p:txBody>
            <a:bodyPr wrap="none" anchor="ctr"/>
            <a:lstStyle/>
            <a:p>
              <a:pPr algn="r">
                <a:spcBef>
                  <a:spcPct val="50000"/>
                </a:spcBef>
                <a:spcAft>
                  <a:spcPct val="30000"/>
                </a:spcAft>
                <a:buClr>
                  <a:schemeClr val="tx1"/>
                </a:buClr>
              </a:pPr>
              <a:endParaRPr lang="en-US"/>
            </a:p>
          </p:txBody>
        </p:sp>
        <p:sp>
          <p:nvSpPr>
            <p:cNvPr id="7178" name="AutoShape 43"/>
            <p:cNvSpPr>
              <a:spLocks noChangeArrowheads="1"/>
            </p:cNvSpPr>
            <p:nvPr/>
          </p:nvSpPr>
          <p:spPr bwMode="auto">
            <a:xfrm>
              <a:off x="3858" y="1472"/>
              <a:ext cx="338" cy="345"/>
            </a:xfrm>
            <a:prstGeom prst="smileyFace">
              <a:avLst>
                <a:gd name="adj" fmla="val 4653"/>
              </a:avLst>
            </a:prstGeom>
            <a:solidFill>
              <a:srgbClr val="FFCC99"/>
            </a:solidFill>
            <a:ln w="12700">
              <a:solidFill>
                <a:srgbClr val="000000"/>
              </a:solidFill>
              <a:round/>
              <a:headEnd/>
              <a:tailEnd/>
            </a:ln>
          </p:spPr>
          <p:txBody>
            <a:bodyPr wrap="none" anchor="ctr"/>
            <a:lstStyle/>
            <a:p>
              <a:pPr algn="r">
                <a:spcBef>
                  <a:spcPct val="50000"/>
                </a:spcBef>
                <a:spcAft>
                  <a:spcPct val="30000"/>
                </a:spcAft>
                <a:buClr>
                  <a:schemeClr val="tx1"/>
                </a:buClr>
              </a:pPr>
              <a:endParaRPr lang="en-US"/>
            </a:p>
          </p:txBody>
        </p:sp>
      </p:gr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Information can change</a:t>
            </a:r>
          </a:p>
        </p:txBody>
      </p:sp>
      <p:sp>
        <p:nvSpPr>
          <p:cNvPr id="8195" name="Rectangle 3"/>
          <p:cNvSpPr>
            <a:spLocks noGrp="1" noChangeArrowheads="1"/>
          </p:cNvSpPr>
          <p:nvPr>
            <p:ph idx="1"/>
          </p:nvPr>
        </p:nvSpPr>
        <p:spPr/>
        <p:txBody>
          <a:bodyPr/>
          <a:lstStyle/>
          <a:p>
            <a:pPr>
              <a:buFont typeface="Arial" charset="0"/>
              <a:buChar char="•"/>
            </a:pPr>
            <a:r>
              <a:rPr lang="en-US" dirty="0" smtClean="0"/>
              <a:t>PolicyCenter supports sharing and revisioning information</a:t>
            </a:r>
          </a:p>
          <a:p>
            <a:pPr lvl="1"/>
            <a:r>
              <a:rPr lang="en-US" dirty="0" smtClean="0"/>
              <a:t>Sometimes we are interested in most up-to-date contact info</a:t>
            </a:r>
          </a:p>
          <a:p>
            <a:pPr lvl="1"/>
            <a:r>
              <a:rPr lang="en-US" dirty="0" smtClean="0"/>
              <a:t>Sometimes we are interested in information as it was at a given point in time</a:t>
            </a:r>
          </a:p>
          <a:p>
            <a:pPr>
              <a:buFont typeface="Arial" charset="0"/>
              <a:buChar char="•"/>
            </a:pPr>
            <a:r>
              <a:rPr lang="en-US" b="1" dirty="0" smtClean="0"/>
              <a:t>Revision: </a:t>
            </a:r>
            <a:r>
              <a:rPr lang="en-US" dirty="0" smtClean="0"/>
              <a:t>Information that is part of policy contract on an issued PolicyPeriod should be revisioned</a:t>
            </a:r>
          </a:p>
          <a:p>
            <a:pPr lvl="1"/>
            <a:r>
              <a:rPr lang="en-US" dirty="0" smtClean="0"/>
              <a:t>When a Policy is issued, we want to keep a version of it at that point in time</a:t>
            </a:r>
          </a:p>
          <a:p>
            <a:pPr lvl="1"/>
            <a:r>
              <a:rPr lang="en-US" dirty="0" smtClean="0"/>
              <a:t>It can change anytime a job is executed on it</a:t>
            </a:r>
          </a:p>
          <a:p>
            <a:pPr>
              <a:buFont typeface="Arial" charset="0"/>
              <a:buChar char="•"/>
            </a:pPr>
            <a:r>
              <a:rPr lang="en-US" b="1" dirty="0" smtClean="0"/>
              <a:t>Share:</a:t>
            </a:r>
            <a:r>
              <a:rPr lang="en-US" dirty="0" smtClean="0"/>
              <a:t> Information can be kept at the Account level so it can be shared, to avoid duplication</a:t>
            </a:r>
          </a:p>
          <a:p>
            <a:pPr lvl="1"/>
            <a:r>
              <a:rPr lang="en-US" dirty="0" smtClean="0"/>
              <a:t>People move, get married and change their names, get new drivers licenses, etc. </a:t>
            </a:r>
            <a:endParaRPr lang="en-US" b="1"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When would you need contact revisioning?</a:t>
            </a:r>
          </a:p>
        </p:txBody>
      </p:sp>
      <p:sp>
        <p:nvSpPr>
          <p:cNvPr id="9219" name="Rectangle 3"/>
          <p:cNvSpPr>
            <a:spLocks noGrp="1" noChangeArrowheads="1"/>
          </p:cNvSpPr>
          <p:nvPr>
            <p:ph idx="1"/>
          </p:nvPr>
        </p:nvSpPr>
        <p:spPr>
          <a:xfrm>
            <a:off x="519113" y="914400"/>
            <a:ext cx="8318500" cy="2198688"/>
          </a:xfrm>
        </p:spPr>
        <p:txBody>
          <a:bodyPr/>
          <a:lstStyle/>
          <a:p>
            <a:pPr>
              <a:buFont typeface="Arial" charset="0"/>
              <a:buChar char="•"/>
            </a:pPr>
            <a:r>
              <a:rPr lang="en-US" smtClean="0"/>
              <a:t>A policy is bound and policy contract is written</a:t>
            </a:r>
          </a:p>
          <a:p>
            <a:pPr>
              <a:buFont typeface="Arial" charset="0"/>
              <a:buChar char="•"/>
            </a:pPr>
            <a:r>
              <a:rPr lang="en-US" smtClean="0"/>
              <a:t>But after two months, contact calls to change name</a:t>
            </a:r>
          </a:p>
          <a:p>
            <a:pPr lvl="1"/>
            <a:r>
              <a:rPr lang="en-US" smtClean="0"/>
              <a:t>Policy contract cannot be changed</a:t>
            </a:r>
          </a:p>
          <a:p>
            <a:pPr lvl="1"/>
            <a:r>
              <a:rPr lang="en-US" smtClean="0"/>
              <a:t>No other objects on the policy need to change</a:t>
            </a:r>
          </a:p>
          <a:p>
            <a:pPr lvl="1"/>
            <a:r>
              <a:rPr lang="en-US" smtClean="0"/>
              <a:t>Only the name needs to be updated for future transactions</a:t>
            </a:r>
          </a:p>
        </p:txBody>
      </p:sp>
      <p:sp>
        <p:nvSpPr>
          <p:cNvPr id="9220" name="Line 4"/>
          <p:cNvSpPr>
            <a:spLocks noChangeShapeType="1"/>
          </p:cNvSpPr>
          <p:nvPr/>
        </p:nvSpPr>
        <p:spPr bwMode="auto">
          <a:xfrm>
            <a:off x="2200275" y="3822700"/>
            <a:ext cx="0" cy="1712913"/>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1" name="Text Box 5"/>
          <p:cNvSpPr txBox="1">
            <a:spLocks noChangeArrowheads="1"/>
          </p:cNvSpPr>
          <p:nvPr/>
        </p:nvSpPr>
        <p:spPr bwMode="auto">
          <a:xfrm>
            <a:off x="758825" y="4451350"/>
            <a:ext cx="1323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ct val="50000"/>
              </a:spcBef>
              <a:spcAft>
                <a:spcPct val="30000"/>
              </a:spcAft>
              <a:buClr>
                <a:schemeClr val="tx1"/>
              </a:buClr>
            </a:pPr>
            <a:r>
              <a:rPr lang="en-US">
                <a:solidFill>
                  <a:srgbClr val="D33941"/>
                </a:solidFill>
              </a:rPr>
              <a:t>Model time</a:t>
            </a:r>
          </a:p>
        </p:txBody>
      </p:sp>
      <p:sp>
        <p:nvSpPr>
          <p:cNvPr id="9222" name="Text Box 6"/>
          <p:cNvSpPr txBox="1">
            <a:spLocks noChangeArrowheads="1"/>
          </p:cNvSpPr>
          <p:nvPr/>
        </p:nvSpPr>
        <p:spPr bwMode="auto">
          <a:xfrm>
            <a:off x="1550988" y="3373438"/>
            <a:ext cx="1270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ct val="50000"/>
              </a:spcBef>
              <a:spcAft>
                <a:spcPct val="30000"/>
              </a:spcAft>
              <a:buClr>
                <a:schemeClr val="tx1"/>
              </a:buClr>
            </a:pPr>
            <a:r>
              <a:rPr lang="en-US">
                <a:solidFill>
                  <a:schemeClr val="bg1"/>
                </a:solidFill>
              </a:rPr>
              <a:t>02/01/2009</a:t>
            </a:r>
          </a:p>
        </p:txBody>
      </p:sp>
      <p:sp>
        <p:nvSpPr>
          <p:cNvPr id="9223" name="Text Box 7"/>
          <p:cNvSpPr txBox="1">
            <a:spLocks noChangeArrowheads="1"/>
          </p:cNvSpPr>
          <p:nvPr/>
        </p:nvSpPr>
        <p:spPr bwMode="auto">
          <a:xfrm>
            <a:off x="1550988" y="5618163"/>
            <a:ext cx="1270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ct val="50000"/>
              </a:spcBef>
              <a:spcAft>
                <a:spcPct val="30000"/>
              </a:spcAft>
              <a:buClr>
                <a:schemeClr val="tx1"/>
              </a:buClr>
            </a:pPr>
            <a:r>
              <a:rPr lang="en-US">
                <a:solidFill>
                  <a:schemeClr val="bg1"/>
                </a:solidFill>
              </a:rPr>
              <a:t>04/01/2009</a:t>
            </a:r>
          </a:p>
        </p:txBody>
      </p:sp>
      <p:sp>
        <p:nvSpPr>
          <p:cNvPr id="9224" name="Text Box 9"/>
          <p:cNvSpPr txBox="1">
            <a:spLocks noChangeArrowheads="1"/>
          </p:cNvSpPr>
          <p:nvPr/>
        </p:nvSpPr>
        <p:spPr bwMode="auto">
          <a:xfrm>
            <a:off x="4491038" y="5178425"/>
            <a:ext cx="5842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a:solidFill>
                  <a:srgbClr val="D33941"/>
                </a:solidFill>
              </a:rPr>
              <a:t>Jane Doe</a:t>
            </a:r>
          </a:p>
        </p:txBody>
      </p:sp>
      <p:grpSp>
        <p:nvGrpSpPr>
          <p:cNvPr id="9225" name="Group 10"/>
          <p:cNvGrpSpPr>
            <a:grpSpLocks/>
          </p:cNvGrpSpPr>
          <p:nvPr/>
        </p:nvGrpSpPr>
        <p:grpSpPr bwMode="auto">
          <a:xfrm>
            <a:off x="3335338" y="5127625"/>
            <a:ext cx="1104900" cy="733425"/>
            <a:chOff x="2101" y="3433"/>
            <a:chExt cx="696" cy="462"/>
          </a:xfrm>
        </p:grpSpPr>
        <p:sp>
          <p:nvSpPr>
            <p:cNvPr id="9313" name="Rectangle 11"/>
            <p:cNvSpPr>
              <a:spLocks noChangeArrowheads="1"/>
            </p:cNvSpPr>
            <p:nvPr/>
          </p:nvSpPr>
          <p:spPr bwMode="auto">
            <a:xfrm>
              <a:off x="2119" y="3454"/>
              <a:ext cx="678" cy="441"/>
            </a:xfrm>
            <a:prstGeom prst="rect">
              <a:avLst/>
            </a:prstGeom>
            <a:solidFill>
              <a:schemeClr val="hlink"/>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9314" name="Rectangle 12"/>
            <p:cNvSpPr>
              <a:spLocks noChangeArrowheads="1"/>
            </p:cNvSpPr>
            <p:nvPr/>
          </p:nvSpPr>
          <p:spPr bwMode="auto">
            <a:xfrm>
              <a:off x="2101" y="3433"/>
              <a:ext cx="680" cy="444"/>
            </a:xfrm>
            <a:prstGeom prst="rect">
              <a:avLst/>
            </a:prstGeom>
            <a:solidFill>
              <a:srgbClr val="9900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spAutoFit/>
            </a:bodyPr>
            <a:lstStyle/>
            <a:p>
              <a:pPr algn="r">
                <a:spcBef>
                  <a:spcPct val="50000"/>
                </a:spcBef>
                <a:spcAft>
                  <a:spcPct val="30000"/>
                </a:spcAft>
                <a:buClr>
                  <a:schemeClr val="tx1"/>
                </a:buClr>
              </a:pPr>
              <a:endParaRPr lang="en-US"/>
            </a:p>
          </p:txBody>
        </p:sp>
        <p:sp>
          <p:nvSpPr>
            <p:cNvPr id="9315" name="AutoShape 13"/>
            <p:cNvSpPr>
              <a:spLocks noChangeArrowheads="1"/>
            </p:cNvSpPr>
            <p:nvPr/>
          </p:nvSpPr>
          <p:spPr bwMode="auto">
            <a:xfrm>
              <a:off x="2115" y="3448"/>
              <a:ext cx="393" cy="414"/>
            </a:xfrm>
            <a:prstGeom prst="smileyFace">
              <a:avLst>
                <a:gd name="adj" fmla="val 4653"/>
              </a:avLst>
            </a:prstGeom>
            <a:solidFill>
              <a:srgbClr val="FFCC99"/>
            </a:solidFill>
            <a:ln w="12700">
              <a:solidFill>
                <a:srgbClr val="000000"/>
              </a:solidFill>
              <a:round/>
              <a:headEnd/>
              <a:tailEnd/>
            </a:ln>
          </p:spPr>
          <p:txBody>
            <a:bodyPr wrap="none" anchor="ctr"/>
            <a:lstStyle/>
            <a:p>
              <a:pPr algn="r">
                <a:spcBef>
                  <a:spcPct val="50000"/>
                </a:spcBef>
                <a:spcAft>
                  <a:spcPct val="30000"/>
                </a:spcAft>
                <a:buClr>
                  <a:schemeClr val="tx1"/>
                </a:buClr>
              </a:pPr>
              <a:endParaRPr lang="en-US"/>
            </a:p>
          </p:txBody>
        </p:sp>
        <p:sp>
          <p:nvSpPr>
            <p:cNvPr id="9316" name="Rectangle 14"/>
            <p:cNvSpPr>
              <a:spLocks noChangeArrowheads="1"/>
            </p:cNvSpPr>
            <p:nvPr/>
          </p:nvSpPr>
          <p:spPr bwMode="auto">
            <a:xfrm>
              <a:off x="2513" y="3455"/>
              <a:ext cx="237" cy="35"/>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9317" name="Rectangle 15"/>
            <p:cNvSpPr>
              <a:spLocks noChangeArrowheads="1"/>
            </p:cNvSpPr>
            <p:nvPr/>
          </p:nvSpPr>
          <p:spPr bwMode="auto">
            <a:xfrm>
              <a:off x="2513" y="3505"/>
              <a:ext cx="237" cy="32"/>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9318" name="Rectangle 16"/>
            <p:cNvSpPr>
              <a:spLocks noChangeArrowheads="1"/>
            </p:cNvSpPr>
            <p:nvPr/>
          </p:nvSpPr>
          <p:spPr bwMode="auto">
            <a:xfrm>
              <a:off x="2528" y="3712"/>
              <a:ext cx="23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9319" name="Rectangle 17"/>
            <p:cNvSpPr>
              <a:spLocks noChangeArrowheads="1"/>
            </p:cNvSpPr>
            <p:nvPr/>
          </p:nvSpPr>
          <p:spPr bwMode="auto">
            <a:xfrm>
              <a:off x="2528" y="3752"/>
              <a:ext cx="21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9320" name="Rectangle 18"/>
            <p:cNvSpPr>
              <a:spLocks noChangeArrowheads="1"/>
            </p:cNvSpPr>
            <p:nvPr/>
          </p:nvSpPr>
          <p:spPr bwMode="auto">
            <a:xfrm>
              <a:off x="2528" y="3790"/>
              <a:ext cx="21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grpSp>
          <p:nvGrpSpPr>
            <p:cNvPr id="9321" name="Group 19"/>
            <p:cNvGrpSpPr>
              <a:grpSpLocks/>
            </p:cNvGrpSpPr>
            <p:nvPr/>
          </p:nvGrpSpPr>
          <p:grpSpPr bwMode="auto">
            <a:xfrm>
              <a:off x="2528" y="3822"/>
              <a:ext cx="249" cy="39"/>
              <a:chOff x="4431" y="2881"/>
              <a:chExt cx="249" cy="39"/>
            </a:xfrm>
          </p:grpSpPr>
          <p:sp>
            <p:nvSpPr>
              <p:cNvPr id="9322" name="Freeform 20"/>
              <p:cNvSpPr>
                <a:spLocks/>
              </p:cNvSpPr>
              <p:nvPr/>
            </p:nvSpPr>
            <p:spPr bwMode="auto">
              <a:xfrm>
                <a:off x="4431"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9323" name="Freeform 21"/>
              <p:cNvSpPr>
                <a:spLocks/>
              </p:cNvSpPr>
              <p:nvPr/>
            </p:nvSpPr>
            <p:spPr bwMode="auto">
              <a:xfrm flipH="1">
                <a:off x="4508"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9324" name="Rectangle 22"/>
              <p:cNvSpPr>
                <a:spLocks noChangeArrowheads="1"/>
              </p:cNvSpPr>
              <p:nvPr/>
            </p:nvSpPr>
            <p:spPr bwMode="auto">
              <a:xfrm>
                <a:off x="4451" y="2893"/>
                <a:ext cx="54"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9325" name="Rectangle 23"/>
              <p:cNvSpPr>
                <a:spLocks noChangeArrowheads="1"/>
              </p:cNvSpPr>
              <p:nvPr/>
            </p:nvSpPr>
            <p:spPr bwMode="auto">
              <a:xfrm>
                <a:off x="4538" y="2893"/>
                <a:ext cx="142"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grpSp>
      </p:grpSp>
      <p:grpSp>
        <p:nvGrpSpPr>
          <p:cNvPr id="9226" name="Group 24"/>
          <p:cNvGrpSpPr>
            <a:grpSpLocks/>
          </p:cNvGrpSpPr>
          <p:nvPr/>
        </p:nvGrpSpPr>
        <p:grpSpPr bwMode="auto">
          <a:xfrm>
            <a:off x="3168650" y="3497263"/>
            <a:ext cx="1354138" cy="1119187"/>
            <a:chOff x="1996" y="2406"/>
            <a:chExt cx="853" cy="705"/>
          </a:xfrm>
        </p:grpSpPr>
        <p:grpSp>
          <p:nvGrpSpPr>
            <p:cNvPr id="9278" name="Group 26"/>
            <p:cNvGrpSpPr>
              <a:grpSpLocks/>
            </p:cNvGrpSpPr>
            <p:nvPr/>
          </p:nvGrpSpPr>
          <p:grpSpPr bwMode="auto">
            <a:xfrm>
              <a:off x="1996" y="2406"/>
              <a:ext cx="853" cy="705"/>
              <a:chOff x="465" y="602"/>
              <a:chExt cx="798" cy="659"/>
            </a:xfrm>
          </p:grpSpPr>
          <p:sp>
            <p:nvSpPr>
              <p:cNvPr id="9293" name="AutoShape 27"/>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pPr algn="r">
                  <a:spcBef>
                    <a:spcPct val="50000"/>
                  </a:spcBef>
                  <a:spcAft>
                    <a:spcPct val="30000"/>
                  </a:spcAft>
                  <a:buClr>
                    <a:schemeClr val="tx1"/>
                  </a:buClr>
                </a:pPr>
                <a:endParaRPr lang="en-US"/>
              </a:p>
            </p:txBody>
          </p:sp>
          <p:sp>
            <p:nvSpPr>
              <p:cNvPr id="9294" name="Rectangle 28"/>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pPr algn="r">
                  <a:spcBef>
                    <a:spcPct val="50000"/>
                  </a:spcBef>
                  <a:spcAft>
                    <a:spcPct val="30000"/>
                  </a:spcAft>
                  <a:buClr>
                    <a:schemeClr val="tx1"/>
                  </a:buClr>
                </a:pPr>
                <a:endParaRPr lang="en-US"/>
              </a:p>
            </p:txBody>
          </p:sp>
          <p:sp>
            <p:nvSpPr>
              <p:cNvPr id="9295" name="Rectangle 29"/>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pPr algn="r">
                  <a:spcBef>
                    <a:spcPct val="50000"/>
                  </a:spcBef>
                  <a:spcAft>
                    <a:spcPct val="30000"/>
                  </a:spcAft>
                  <a:buClr>
                    <a:schemeClr val="tx1"/>
                  </a:buClr>
                </a:pPr>
                <a:endParaRPr lang="en-US"/>
              </a:p>
            </p:txBody>
          </p:sp>
          <p:sp>
            <p:nvSpPr>
              <p:cNvPr id="9296" name="Rectangle 30"/>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pPr algn="r">
                  <a:spcBef>
                    <a:spcPct val="50000"/>
                  </a:spcBef>
                  <a:spcAft>
                    <a:spcPct val="30000"/>
                  </a:spcAft>
                  <a:buClr>
                    <a:schemeClr val="tx1"/>
                  </a:buClr>
                </a:pPr>
                <a:endParaRPr lang="en-US"/>
              </a:p>
            </p:txBody>
          </p:sp>
          <p:sp>
            <p:nvSpPr>
              <p:cNvPr id="9297" name="Rectangle 31"/>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r">
                  <a:spcBef>
                    <a:spcPct val="50000"/>
                  </a:spcBef>
                  <a:spcAft>
                    <a:spcPct val="30000"/>
                  </a:spcAft>
                  <a:buClr>
                    <a:schemeClr val="tx1"/>
                  </a:buClr>
                </a:pPr>
                <a:endParaRPr lang="en-US"/>
              </a:p>
            </p:txBody>
          </p:sp>
          <p:sp>
            <p:nvSpPr>
              <p:cNvPr id="9298" name="Rectangle 32"/>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pPr algn="r">
                  <a:spcBef>
                    <a:spcPct val="50000"/>
                  </a:spcBef>
                  <a:spcAft>
                    <a:spcPct val="30000"/>
                  </a:spcAft>
                  <a:buClr>
                    <a:schemeClr val="tx1"/>
                  </a:buClr>
                </a:pPr>
                <a:endParaRPr lang="en-US"/>
              </a:p>
            </p:txBody>
          </p:sp>
          <p:sp>
            <p:nvSpPr>
              <p:cNvPr id="9299" name="Line 33"/>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00" name="Line 34"/>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9301" name="Group 35"/>
              <p:cNvGrpSpPr>
                <a:grpSpLocks/>
              </p:cNvGrpSpPr>
              <p:nvPr/>
            </p:nvGrpSpPr>
            <p:grpSpPr bwMode="auto">
              <a:xfrm>
                <a:off x="575" y="644"/>
                <a:ext cx="508" cy="139"/>
                <a:chOff x="3046" y="1026"/>
                <a:chExt cx="502" cy="138"/>
              </a:xfrm>
            </p:grpSpPr>
            <p:sp>
              <p:nvSpPr>
                <p:cNvPr id="9302" name="Line 36"/>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03" name="Line 37"/>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04" name="Line 38"/>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05" name="Line 39"/>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06" name="Line 40"/>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07" name="Line 41"/>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08" name="Oval 42"/>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r">
                    <a:spcBef>
                      <a:spcPct val="50000"/>
                    </a:spcBef>
                    <a:spcAft>
                      <a:spcPct val="30000"/>
                    </a:spcAft>
                    <a:buClr>
                      <a:schemeClr val="tx1"/>
                    </a:buClr>
                  </a:pPr>
                  <a:endParaRPr lang="en-US"/>
                </a:p>
              </p:txBody>
            </p:sp>
            <p:sp>
              <p:nvSpPr>
                <p:cNvPr id="9309" name="Freeform 43"/>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310" name="Freeform 44"/>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311" name="Freeform 45"/>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312" name="Freeform 46"/>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9279" name="Group 47"/>
            <p:cNvGrpSpPr>
              <a:grpSpLocks/>
            </p:cNvGrpSpPr>
            <p:nvPr/>
          </p:nvGrpSpPr>
          <p:grpSpPr bwMode="auto">
            <a:xfrm>
              <a:off x="2485" y="2693"/>
              <a:ext cx="364" cy="241"/>
              <a:chOff x="3879" y="998"/>
              <a:chExt cx="696" cy="462"/>
            </a:xfrm>
          </p:grpSpPr>
          <p:sp>
            <p:nvSpPr>
              <p:cNvPr id="9280" name="Rectangle 48"/>
              <p:cNvSpPr>
                <a:spLocks noChangeArrowheads="1"/>
              </p:cNvSpPr>
              <p:nvPr/>
            </p:nvSpPr>
            <p:spPr bwMode="auto">
              <a:xfrm>
                <a:off x="3897" y="1019"/>
                <a:ext cx="678" cy="441"/>
              </a:xfrm>
              <a:prstGeom prst="rect">
                <a:avLst/>
              </a:prstGeom>
              <a:solidFill>
                <a:schemeClr val="hlink"/>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9281" name="Rectangle 49"/>
              <p:cNvSpPr>
                <a:spLocks noChangeArrowheads="1"/>
              </p:cNvSpPr>
              <p:nvPr/>
            </p:nvSpPr>
            <p:spPr bwMode="auto">
              <a:xfrm>
                <a:off x="3879" y="998"/>
                <a:ext cx="680" cy="444"/>
              </a:xfrm>
              <a:prstGeom prst="rect">
                <a:avLst/>
              </a:prstGeom>
              <a:solidFill>
                <a:srgbClr val="B2CF37"/>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spAutoFit/>
              </a:bodyPr>
              <a:lstStyle/>
              <a:p>
                <a:pPr algn="r">
                  <a:spcBef>
                    <a:spcPct val="50000"/>
                  </a:spcBef>
                  <a:spcAft>
                    <a:spcPct val="30000"/>
                  </a:spcAft>
                  <a:buClr>
                    <a:schemeClr val="tx1"/>
                  </a:buClr>
                </a:pPr>
                <a:endParaRPr lang="en-US"/>
              </a:p>
            </p:txBody>
          </p:sp>
          <p:sp>
            <p:nvSpPr>
              <p:cNvPr id="9282" name="AutoShape 50"/>
              <p:cNvSpPr>
                <a:spLocks noChangeArrowheads="1"/>
              </p:cNvSpPr>
              <p:nvPr/>
            </p:nvSpPr>
            <p:spPr bwMode="auto">
              <a:xfrm>
                <a:off x="3893" y="1013"/>
                <a:ext cx="393" cy="414"/>
              </a:xfrm>
              <a:prstGeom prst="smileyFace">
                <a:avLst>
                  <a:gd name="adj" fmla="val 4653"/>
                </a:avLst>
              </a:prstGeom>
              <a:solidFill>
                <a:srgbClr val="FFCC99"/>
              </a:solidFill>
              <a:ln w="12700">
                <a:solidFill>
                  <a:srgbClr val="000000"/>
                </a:solidFill>
                <a:round/>
                <a:headEnd/>
                <a:tailEnd/>
              </a:ln>
            </p:spPr>
            <p:txBody>
              <a:bodyPr wrap="none" anchor="ctr"/>
              <a:lstStyle/>
              <a:p>
                <a:pPr algn="r">
                  <a:spcBef>
                    <a:spcPct val="50000"/>
                  </a:spcBef>
                  <a:spcAft>
                    <a:spcPct val="30000"/>
                  </a:spcAft>
                  <a:buClr>
                    <a:schemeClr val="tx1"/>
                  </a:buClr>
                </a:pPr>
                <a:endParaRPr lang="en-US"/>
              </a:p>
            </p:txBody>
          </p:sp>
          <p:sp>
            <p:nvSpPr>
              <p:cNvPr id="9283" name="Rectangle 51"/>
              <p:cNvSpPr>
                <a:spLocks noChangeArrowheads="1"/>
              </p:cNvSpPr>
              <p:nvPr/>
            </p:nvSpPr>
            <p:spPr bwMode="auto">
              <a:xfrm>
                <a:off x="4291" y="1020"/>
                <a:ext cx="237" cy="35"/>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9284" name="Rectangle 52"/>
              <p:cNvSpPr>
                <a:spLocks noChangeArrowheads="1"/>
              </p:cNvSpPr>
              <p:nvPr/>
            </p:nvSpPr>
            <p:spPr bwMode="auto">
              <a:xfrm>
                <a:off x="4291" y="1070"/>
                <a:ext cx="237" cy="32"/>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9285" name="Rectangle 53"/>
              <p:cNvSpPr>
                <a:spLocks noChangeArrowheads="1"/>
              </p:cNvSpPr>
              <p:nvPr/>
            </p:nvSpPr>
            <p:spPr bwMode="auto">
              <a:xfrm>
                <a:off x="4306" y="1277"/>
                <a:ext cx="23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9286" name="Rectangle 54"/>
              <p:cNvSpPr>
                <a:spLocks noChangeArrowheads="1"/>
              </p:cNvSpPr>
              <p:nvPr/>
            </p:nvSpPr>
            <p:spPr bwMode="auto">
              <a:xfrm>
                <a:off x="4306" y="1317"/>
                <a:ext cx="21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9287" name="Rectangle 55"/>
              <p:cNvSpPr>
                <a:spLocks noChangeArrowheads="1"/>
              </p:cNvSpPr>
              <p:nvPr/>
            </p:nvSpPr>
            <p:spPr bwMode="auto">
              <a:xfrm>
                <a:off x="4306" y="1355"/>
                <a:ext cx="21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grpSp>
            <p:nvGrpSpPr>
              <p:cNvPr id="9288" name="Group 56"/>
              <p:cNvGrpSpPr>
                <a:grpSpLocks/>
              </p:cNvGrpSpPr>
              <p:nvPr/>
            </p:nvGrpSpPr>
            <p:grpSpPr bwMode="auto">
              <a:xfrm>
                <a:off x="4306" y="1387"/>
                <a:ext cx="249" cy="39"/>
                <a:chOff x="4431" y="2881"/>
                <a:chExt cx="249" cy="39"/>
              </a:xfrm>
            </p:grpSpPr>
            <p:sp>
              <p:nvSpPr>
                <p:cNvPr id="9289" name="Freeform 57"/>
                <p:cNvSpPr>
                  <a:spLocks/>
                </p:cNvSpPr>
                <p:nvPr/>
              </p:nvSpPr>
              <p:spPr bwMode="auto">
                <a:xfrm>
                  <a:off x="4431"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9290" name="Freeform 58"/>
                <p:cNvSpPr>
                  <a:spLocks/>
                </p:cNvSpPr>
                <p:nvPr/>
              </p:nvSpPr>
              <p:spPr bwMode="auto">
                <a:xfrm flipH="1">
                  <a:off x="4508"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9291" name="Rectangle 59"/>
                <p:cNvSpPr>
                  <a:spLocks noChangeArrowheads="1"/>
                </p:cNvSpPr>
                <p:nvPr/>
              </p:nvSpPr>
              <p:spPr bwMode="auto">
                <a:xfrm>
                  <a:off x="4451" y="2893"/>
                  <a:ext cx="54"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9292" name="Rectangle 60"/>
                <p:cNvSpPr>
                  <a:spLocks noChangeArrowheads="1"/>
                </p:cNvSpPr>
                <p:nvPr/>
              </p:nvSpPr>
              <p:spPr bwMode="auto">
                <a:xfrm>
                  <a:off x="4538" y="2893"/>
                  <a:ext cx="142"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grpSp>
        </p:grpSp>
      </p:grpSp>
      <p:grpSp>
        <p:nvGrpSpPr>
          <p:cNvPr id="9227" name="Group 62"/>
          <p:cNvGrpSpPr>
            <a:grpSpLocks/>
          </p:cNvGrpSpPr>
          <p:nvPr/>
        </p:nvGrpSpPr>
        <p:grpSpPr bwMode="auto">
          <a:xfrm>
            <a:off x="5878513" y="3533775"/>
            <a:ext cx="979487" cy="1066800"/>
            <a:chOff x="2324" y="435"/>
            <a:chExt cx="933" cy="1052"/>
          </a:xfrm>
        </p:grpSpPr>
        <p:sp>
          <p:nvSpPr>
            <p:cNvPr id="9269" name="AutoShape 63"/>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r">
                <a:spcBef>
                  <a:spcPct val="50000"/>
                </a:spcBef>
                <a:spcAft>
                  <a:spcPct val="30000"/>
                </a:spcAft>
                <a:buClr>
                  <a:schemeClr val="tx1"/>
                </a:buClr>
              </a:pPr>
              <a:endParaRPr lang="en-US"/>
            </a:p>
          </p:txBody>
        </p:sp>
        <p:sp>
          <p:nvSpPr>
            <p:cNvPr id="9270" name="Freeform 64"/>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271" name="Freeform 65"/>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272" name="Freeform 66"/>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9273" name="Group 67"/>
            <p:cNvGrpSpPr>
              <a:grpSpLocks/>
            </p:cNvGrpSpPr>
            <p:nvPr/>
          </p:nvGrpSpPr>
          <p:grpSpPr bwMode="auto">
            <a:xfrm>
              <a:off x="2889" y="957"/>
              <a:ext cx="348" cy="510"/>
              <a:chOff x="2784" y="3210"/>
              <a:chExt cx="523" cy="772"/>
            </a:xfrm>
          </p:grpSpPr>
          <p:sp>
            <p:nvSpPr>
              <p:cNvPr id="9274" name="AutoShape 68"/>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9275" name="AutoShape 69"/>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9276" name="AutoShape 70"/>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r">
                  <a:spcBef>
                    <a:spcPct val="50000"/>
                  </a:spcBef>
                  <a:spcAft>
                    <a:spcPct val="30000"/>
                  </a:spcAft>
                  <a:buClr>
                    <a:schemeClr val="tx1"/>
                  </a:buClr>
                </a:pPr>
                <a:endParaRPr lang="en-US"/>
              </a:p>
            </p:txBody>
          </p:sp>
          <p:sp>
            <p:nvSpPr>
              <p:cNvPr id="9277" name="Oval 71"/>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r">
                  <a:spcBef>
                    <a:spcPct val="50000"/>
                  </a:spcBef>
                  <a:spcAft>
                    <a:spcPct val="30000"/>
                  </a:spcAft>
                  <a:buClr>
                    <a:schemeClr val="tx1"/>
                  </a:buClr>
                </a:pPr>
                <a:endParaRPr lang="en-US"/>
              </a:p>
            </p:txBody>
          </p:sp>
        </p:grpSp>
      </p:grpSp>
      <p:sp>
        <p:nvSpPr>
          <p:cNvPr id="9228" name="Text Box 72"/>
          <p:cNvSpPr txBox="1">
            <a:spLocks noChangeArrowheads="1"/>
          </p:cNvSpPr>
          <p:nvPr/>
        </p:nvSpPr>
        <p:spPr bwMode="auto">
          <a:xfrm>
            <a:off x="6980238" y="3998913"/>
            <a:ext cx="8223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a:solidFill>
                  <a:schemeClr val="bg1"/>
                </a:solidFill>
                <a:latin typeface="Calibri" pitchFamily="34" charset="0"/>
              </a:rPr>
              <a:t>Jane Smith</a:t>
            </a:r>
          </a:p>
        </p:txBody>
      </p:sp>
      <p:grpSp>
        <p:nvGrpSpPr>
          <p:cNvPr id="9229" name="Group 73"/>
          <p:cNvGrpSpPr>
            <a:grpSpLocks/>
          </p:cNvGrpSpPr>
          <p:nvPr/>
        </p:nvGrpSpPr>
        <p:grpSpPr bwMode="auto">
          <a:xfrm>
            <a:off x="5988050" y="3540125"/>
            <a:ext cx="577850" cy="382588"/>
            <a:chOff x="3879" y="998"/>
            <a:chExt cx="696" cy="462"/>
          </a:xfrm>
        </p:grpSpPr>
        <p:sp>
          <p:nvSpPr>
            <p:cNvPr id="9256" name="Rectangle 74"/>
            <p:cNvSpPr>
              <a:spLocks noChangeArrowheads="1"/>
            </p:cNvSpPr>
            <p:nvPr/>
          </p:nvSpPr>
          <p:spPr bwMode="auto">
            <a:xfrm>
              <a:off x="3897" y="1019"/>
              <a:ext cx="678" cy="441"/>
            </a:xfrm>
            <a:prstGeom prst="rect">
              <a:avLst/>
            </a:prstGeom>
            <a:solidFill>
              <a:schemeClr val="hlink"/>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9257" name="Rectangle 75"/>
            <p:cNvSpPr>
              <a:spLocks noChangeArrowheads="1"/>
            </p:cNvSpPr>
            <p:nvPr/>
          </p:nvSpPr>
          <p:spPr bwMode="auto">
            <a:xfrm>
              <a:off x="3879" y="998"/>
              <a:ext cx="680" cy="444"/>
            </a:xfrm>
            <a:prstGeom prst="rect">
              <a:avLst/>
            </a:prstGeom>
            <a:solidFill>
              <a:srgbClr val="B2CF37"/>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spAutoFit/>
            </a:bodyPr>
            <a:lstStyle/>
            <a:p>
              <a:pPr algn="r">
                <a:spcBef>
                  <a:spcPct val="50000"/>
                </a:spcBef>
                <a:spcAft>
                  <a:spcPct val="30000"/>
                </a:spcAft>
                <a:buClr>
                  <a:schemeClr val="tx1"/>
                </a:buClr>
              </a:pPr>
              <a:endParaRPr lang="en-US"/>
            </a:p>
          </p:txBody>
        </p:sp>
        <p:sp>
          <p:nvSpPr>
            <p:cNvPr id="9258" name="AutoShape 76"/>
            <p:cNvSpPr>
              <a:spLocks noChangeArrowheads="1"/>
            </p:cNvSpPr>
            <p:nvPr/>
          </p:nvSpPr>
          <p:spPr bwMode="auto">
            <a:xfrm>
              <a:off x="3893" y="1013"/>
              <a:ext cx="393" cy="414"/>
            </a:xfrm>
            <a:prstGeom prst="smileyFace">
              <a:avLst>
                <a:gd name="adj" fmla="val 4653"/>
              </a:avLst>
            </a:prstGeom>
            <a:solidFill>
              <a:srgbClr val="FFCC99"/>
            </a:solidFill>
            <a:ln w="12700">
              <a:solidFill>
                <a:srgbClr val="000000"/>
              </a:solidFill>
              <a:round/>
              <a:headEnd/>
              <a:tailEnd/>
            </a:ln>
          </p:spPr>
          <p:txBody>
            <a:bodyPr wrap="none" anchor="ctr"/>
            <a:lstStyle/>
            <a:p>
              <a:pPr algn="r">
                <a:spcBef>
                  <a:spcPct val="50000"/>
                </a:spcBef>
                <a:spcAft>
                  <a:spcPct val="30000"/>
                </a:spcAft>
                <a:buClr>
                  <a:schemeClr val="tx1"/>
                </a:buClr>
              </a:pPr>
              <a:endParaRPr lang="en-US"/>
            </a:p>
          </p:txBody>
        </p:sp>
        <p:sp>
          <p:nvSpPr>
            <p:cNvPr id="9259" name="Rectangle 77"/>
            <p:cNvSpPr>
              <a:spLocks noChangeArrowheads="1"/>
            </p:cNvSpPr>
            <p:nvPr/>
          </p:nvSpPr>
          <p:spPr bwMode="auto">
            <a:xfrm>
              <a:off x="4291" y="1020"/>
              <a:ext cx="237" cy="35"/>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9260" name="Rectangle 78"/>
            <p:cNvSpPr>
              <a:spLocks noChangeArrowheads="1"/>
            </p:cNvSpPr>
            <p:nvPr/>
          </p:nvSpPr>
          <p:spPr bwMode="auto">
            <a:xfrm>
              <a:off x="4291" y="1070"/>
              <a:ext cx="237" cy="32"/>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9261" name="Rectangle 79"/>
            <p:cNvSpPr>
              <a:spLocks noChangeArrowheads="1"/>
            </p:cNvSpPr>
            <p:nvPr/>
          </p:nvSpPr>
          <p:spPr bwMode="auto">
            <a:xfrm>
              <a:off x="4306" y="1277"/>
              <a:ext cx="23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9262" name="Rectangle 80"/>
            <p:cNvSpPr>
              <a:spLocks noChangeArrowheads="1"/>
            </p:cNvSpPr>
            <p:nvPr/>
          </p:nvSpPr>
          <p:spPr bwMode="auto">
            <a:xfrm>
              <a:off x="4306" y="1317"/>
              <a:ext cx="21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9263" name="Rectangle 81"/>
            <p:cNvSpPr>
              <a:spLocks noChangeArrowheads="1"/>
            </p:cNvSpPr>
            <p:nvPr/>
          </p:nvSpPr>
          <p:spPr bwMode="auto">
            <a:xfrm>
              <a:off x="4306" y="1355"/>
              <a:ext cx="21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grpSp>
          <p:nvGrpSpPr>
            <p:cNvPr id="9264" name="Group 82"/>
            <p:cNvGrpSpPr>
              <a:grpSpLocks/>
            </p:cNvGrpSpPr>
            <p:nvPr/>
          </p:nvGrpSpPr>
          <p:grpSpPr bwMode="auto">
            <a:xfrm>
              <a:off x="4306" y="1387"/>
              <a:ext cx="249" cy="39"/>
              <a:chOff x="4431" y="2881"/>
              <a:chExt cx="249" cy="39"/>
            </a:xfrm>
          </p:grpSpPr>
          <p:sp>
            <p:nvSpPr>
              <p:cNvPr id="9265" name="Freeform 83"/>
              <p:cNvSpPr>
                <a:spLocks/>
              </p:cNvSpPr>
              <p:nvPr/>
            </p:nvSpPr>
            <p:spPr bwMode="auto">
              <a:xfrm>
                <a:off x="4431"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9266" name="Freeform 84"/>
              <p:cNvSpPr>
                <a:spLocks/>
              </p:cNvSpPr>
              <p:nvPr/>
            </p:nvSpPr>
            <p:spPr bwMode="auto">
              <a:xfrm flipH="1">
                <a:off x="4508"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9267" name="Rectangle 85"/>
              <p:cNvSpPr>
                <a:spLocks noChangeArrowheads="1"/>
              </p:cNvSpPr>
              <p:nvPr/>
            </p:nvSpPr>
            <p:spPr bwMode="auto">
              <a:xfrm>
                <a:off x="4451" y="2893"/>
                <a:ext cx="54"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9268" name="Rectangle 86"/>
              <p:cNvSpPr>
                <a:spLocks noChangeArrowheads="1"/>
              </p:cNvSpPr>
              <p:nvPr/>
            </p:nvSpPr>
            <p:spPr bwMode="auto">
              <a:xfrm>
                <a:off x="4538" y="2893"/>
                <a:ext cx="142"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grpSp>
      </p:grpSp>
      <p:grpSp>
        <p:nvGrpSpPr>
          <p:cNvPr id="9230" name="Group 88"/>
          <p:cNvGrpSpPr>
            <a:grpSpLocks/>
          </p:cNvGrpSpPr>
          <p:nvPr/>
        </p:nvGrpSpPr>
        <p:grpSpPr bwMode="auto">
          <a:xfrm>
            <a:off x="5878513" y="4851400"/>
            <a:ext cx="979487" cy="1066800"/>
            <a:chOff x="2324" y="435"/>
            <a:chExt cx="933" cy="1052"/>
          </a:xfrm>
        </p:grpSpPr>
        <p:sp>
          <p:nvSpPr>
            <p:cNvPr id="9247" name="AutoShape 8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r">
                <a:spcBef>
                  <a:spcPct val="50000"/>
                </a:spcBef>
                <a:spcAft>
                  <a:spcPct val="30000"/>
                </a:spcAft>
                <a:buClr>
                  <a:schemeClr val="tx1"/>
                </a:buClr>
              </a:pPr>
              <a:endParaRPr lang="en-US"/>
            </a:p>
          </p:txBody>
        </p:sp>
        <p:sp>
          <p:nvSpPr>
            <p:cNvPr id="9248" name="Freeform 90"/>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249" name="Freeform 91"/>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250" name="Freeform 92"/>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9251" name="Group 93"/>
            <p:cNvGrpSpPr>
              <a:grpSpLocks/>
            </p:cNvGrpSpPr>
            <p:nvPr/>
          </p:nvGrpSpPr>
          <p:grpSpPr bwMode="auto">
            <a:xfrm>
              <a:off x="2889" y="957"/>
              <a:ext cx="348" cy="510"/>
              <a:chOff x="2784" y="3210"/>
              <a:chExt cx="523" cy="772"/>
            </a:xfrm>
          </p:grpSpPr>
          <p:sp>
            <p:nvSpPr>
              <p:cNvPr id="9252" name="AutoShape 9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9253" name="AutoShape 9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9254" name="AutoShape 9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r">
                  <a:spcBef>
                    <a:spcPct val="50000"/>
                  </a:spcBef>
                  <a:spcAft>
                    <a:spcPct val="30000"/>
                  </a:spcAft>
                  <a:buClr>
                    <a:schemeClr val="tx1"/>
                  </a:buClr>
                </a:pPr>
                <a:endParaRPr lang="en-US"/>
              </a:p>
            </p:txBody>
          </p:sp>
          <p:sp>
            <p:nvSpPr>
              <p:cNvPr id="9255" name="Oval 9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r">
                  <a:spcBef>
                    <a:spcPct val="50000"/>
                  </a:spcBef>
                  <a:spcAft>
                    <a:spcPct val="30000"/>
                  </a:spcAft>
                  <a:buClr>
                    <a:schemeClr val="tx1"/>
                  </a:buClr>
                </a:pPr>
                <a:endParaRPr lang="en-US"/>
              </a:p>
            </p:txBody>
          </p:sp>
        </p:grpSp>
      </p:grpSp>
      <p:grpSp>
        <p:nvGrpSpPr>
          <p:cNvPr id="9231" name="Group 99"/>
          <p:cNvGrpSpPr>
            <a:grpSpLocks/>
          </p:cNvGrpSpPr>
          <p:nvPr/>
        </p:nvGrpSpPr>
        <p:grpSpPr bwMode="auto">
          <a:xfrm>
            <a:off x="5988050" y="4857750"/>
            <a:ext cx="577850" cy="382588"/>
            <a:chOff x="3879" y="998"/>
            <a:chExt cx="696" cy="462"/>
          </a:xfrm>
        </p:grpSpPr>
        <p:sp>
          <p:nvSpPr>
            <p:cNvPr id="9234" name="Rectangle 100"/>
            <p:cNvSpPr>
              <a:spLocks noChangeArrowheads="1"/>
            </p:cNvSpPr>
            <p:nvPr/>
          </p:nvSpPr>
          <p:spPr bwMode="auto">
            <a:xfrm>
              <a:off x="3897" y="1019"/>
              <a:ext cx="678" cy="441"/>
            </a:xfrm>
            <a:prstGeom prst="rect">
              <a:avLst/>
            </a:prstGeom>
            <a:solidFill>
              <a:schemeClr val="hlink"/>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9235" name="Rectangle 101"/>
            <p:cNvSpPr>
              <a:spLocks noChangeArrowheads="1"/>
            </p:cNvSpPr>
            <p:nvPr/>
          </p:nvSpPr>
          <p:spPr bwMode="auto">
            <a:xfrm>
              <a:off x="3879" y="998"/>
              <a:ext cx="680" cy="444"/>
            </a:xfrm>
            <a:prstGeom prst="rect">
              <a:avLst/>
            </a:prstGeom>
            <a:solidFill>
              <a:srgbClr val="B2CF37"/>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spAutoFit/>
            </a:bodyPr>
            <a:lstStyle/>
            <a:p>
              <a:pPr algn="r">
                <a:spcBef>
                  <a:spcPct val="50000"/>
                </a:spcBef>
                <a:spcAft>
                  <a:spcPct val="30000"/>
                </a:spcAft>
                <a:buClr>
                  <a:schemeClr val="tx1"/>
                </a:buClr>
              </a:pPr>
              <a:endParaRPr lang="en-US"/>
            </a:p>
          </p:txBody>
        </p:sp>
        <p:sp>
          <p:nvSpPr>
            <p:cNvPr id="9236" name="AutoShape 102"/>
            <p:cNvSpPr>
              <a:spLocks noChangeArrowheads="1"/>
            </p:cNvSpPr>
            <p:nvPr/>
          </p:nvSpPr>
          <p:spPr bwMode="auto">
            <a:xfrm>
              <a:off x="3893" y="1013"/>
              <a:ext cx="393" cy="414"/>
            </a:xfrm>
            <a:prstGeom prst="smileyFace">
              <a:avLst>
                <a:gd name="adj" fmla="val 4653"/>
              </a:avLst>
            </a:prstGeom>
            <a:solidFill>
              <a:srgbClr val="FFCC99"/>
            </a:solidFill>
            <a:ln w="12700">
              <a:solidFill>
                <a:srgbClr val="000000"/>
              </a:solidFill>
              <a:round/>
              <a:headEnd/>
              <a:tailEnd/>
            </a:ln>
          </p:spPr>
          <p:txBody>
            <a:bodyPr wrap="none" anchor="ctr"/>
            <a:lstStyle/>
            <a:p>
              <a:pPr algn="r">
                <a:spcBef>
                  <a:spcPct val="50000"/>
                </a:spcBef>
                <a:spcAft>
                  <a:spcPct val="30000"/>
                </a:spcAft>
                <a:buClr>
                  <a:schemeClr val="tx1"/>
                </a:buClr>
              </a:pPr>
              <a:endParaRPr lang="en-US"/>
            </a:p>
          </p:txBody>
        </p:sp>
        <p:sp>
          <p:nvSpPr>
            <p:cNvPr id="9237" name="Rectangle 103"/>
            <p:cNvSpPr>
              <a:spLocks noChangeArrowheads="1"/>
            </p:cNvSpPr>
            <p:nvPr/>
          </p:nvSpPr>
          <p:spPr bwMode="auto">
            <a:xfrm>
              <a:off x="4291" y="1020"/>
              <a:ext cx="237" cy="35"/>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9238" name="Rectangle 104"/>
            <p:cNvSpPr>
              <a:spLocks noChangeArrowheads="1"/>
            </p:cNvSpPr>
            <p:nvPr/>
          </p:nvSpPr>
          <p:spPr bwMode="auto">
            <a:xfrm>
              <a:off x="4291" y="1070"/>
              <a:ext cx="237" cy="32"/>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9239" name="Rectangle 105"/>
            <p:cNvSpPr>
              <a:spLocks noChangeArrowheads="1"/>
            </p:cNvSpPr>
            <p:nvPr/>
          </p:nvSpPr>
          <p:spPr bwMode="auto">
            <a:xfrm>
              <a:off x="4306" y="1277"/>
              <a:ext cx="23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9240" name="Rectangle 106"/>
            <p:cNvSpPr>
              <a:spLocks noChangeArrowheads="1"/>
            </p:cNvSpPr>
            <p:nvPr/>
          </p:nvSpPr>
          <p:spPr bwMode="auto">
            <a:xfrm>
              <a:off x="4306" y="1317"/>
              <a:ext cx="21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9241" name="Rectangle 107"/>
            <p:cNvSpPr>
              <a:spLocks noChangeArrowheads="1"/>
            </p:cNvSpPr>
            <p:nvPr/>
          </p:nvSpPr>
          <p:spPr bwMode="auto">
            <a:xfrm>
              <a:off x="4306" y="1355"/>
              <a:ext cx="21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grpSp>
          <p:nvGrpSpPr>
            <p:cNvPr id="9242" name="Group 108"/>
            <p:cNvGrpSpPr>
              <a:grpSpLocks/>
            </p:cNvGrpSpPr>
            <p:nvPr/>
          </p:nvGrpSpPr>
          <p:grpSpPr bwMode="auto">
            <a:xfrm>
              <a:off x="4306" y="1387"/>
              <a:ext cx="249" cy="39"/>
              <a:chOff x="4431" y="2881"/>
              <a:chExt cx="249" cy="39"/>
            </a:xfrm>
          </p:grpSpPr>
          <p:sp>
            <p:nvSpPr>
              <p:cNvPr id="9243" name="Freeform 109"/>
              <p:cNvSpPr>
                <a:spLocks/>
              </p:cNvSpPr>
              <p:nvPr/>
            </p:nvSpPr>
            <p:spPr bwMode="auto">
              <a:xfrm>
                <a:off x="4431"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9244" name="Freeform 110"/>
              <p:cNvSpPr>
                <a:spLocks/>
              </p:cNvSpPr>
              <p:nvPr/>
            </p:nvSpPr>
            <p:spPr bwMode="auto">
              <a:xfrm flipH="1">
                <a:off x="4508"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9245" name="Rectangle 111"/>
              <p:cNvSpPr>
                <a:spLocks noChangeArrowheads="1"/>
              </p:cNvSpPr>
              <p:nvPr/>
            </p:nvSpPr>
            <p:spPr bwMode="auto">
              <a:xfrm>
                <a:off x="4451" y="2893"/>
                <a:ext cx="54"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9246" name="Rectangle 112"/>
              <p:cNvSpPr>
                <a:spLocks noChangeArrowheads="1"/>
              </p:cNvSpPr>
              <p:nvPr/>
            </p:nvSpPr>
            <p:spPr bwMode="auto">
              <a:xfrm>
                <a:off x="4538" y="2893"/>
                <a:ext cx="142"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grpSp>
      </p:grpSp>
      <p:sp>
        <p:nvSpPr>
          <p:cNvPr id="9232" name="TextBox 112"/>
          <p:cNvSpPr txBox="1">
            <a:spLocks noChangeArrowheads="1"/>
          </p:cNvSpPr>
          <p:nvPr/>
        </p:nvSpPr>
        <p:spPr bwMode="auto">
          <a:xfrm>
            <a:off x="4619625" y="4002088"/>
            <a:ext cx="8429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solidFill>
                  <a:schemeClr val="bg1"/>
                </a:solidFill>
                <a:latin typeface="Calibri" pitchFamily="34" charset="0"/>
              </a:rPr>
              <a:t>Jane Smith</a:t>
            </a:r>
          </a:p>
        </p:txBody>
      </p:sp>
      <p:sp>
        <p:nvSpPr>
          <p:cNvPr id="9233" name="Text Box 72"/>
          <p:cNvSpPr txBox="1">
            <a:spLocks noChangeArrowheads="1"/>
          </p:cNvSpPr>
          <p:nvPr/>
        </p:nvSpPr>
        <p:spPr bwMode="auto">
          <a:xfrm>
            <a:off x="6943725" y="5199063"/>
            <a:ext cx="8223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a:solidFill>
                  <a:schemeClr val="bg1"/>
                </a:solidFill>
                <a:latin typeface="Calibri" pitchFamily="34" charset="0"/>
              </a:rPr>
              <a:t>Jane Smith</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Some fields on contact need to be changed</a:t>
            </a:r>
          </a:p>
        </p:txBody>
      </p:sp>
      <p:sp>
        <p:nvSpPr>
          <p:cNvPr id="10243" name="Rectangle 3"/>
          <p:cNvSpPr>
            <a:spLocks noGrp="1" noChangeArrowheads="1"/>
          </p:cNvSpPr>
          <p:nvPr>
            <p:ph idx="1"/>
          </p:nvPr>
        </p:nvSpPr>
        <p:spPr>
          <a:xfrm>
            <a:off x="519113" y="809625"/>
            <a:ext cx="8318500" cy="5486400"/>
          </a:xfrm>
        </p:spPr>
        <p:txBody>
          <a:bodyPr/>
          <a:lstStyle/>
          <a:p>
            <a:pPr>
              <a:buFont typeface="Arial" charset="0"/>
              <a:buChar char="•"/>
            </a:pPr>
            <a:r>
              <a:rPr lang="en-US" dirty="0" smtClean="0"/>
              <a:t>Job can pick up current contact data from Account</a:t>
            </a:r>
          </a:p>
        </p:txBody>
      </p:sp>
      <p:sp>
        <p:nvSpPr>
          <p:cNvPr id="10252" name="Line 186"/>
          <p:cNvSpPr>
            <a:spLocks noChangeShapeType="1"/>
          </p:cNvSpPr>
          <p:nvPr/>
        </p:nvSpPr>
        <p:spPr bwMode="auto">
          <a:xfrm flipH="1">
            <a:off x="2822575" y="2139950"/>
            <a:ext cx="9525" cy="3795713"/>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3" name="Text Box 187"/>
          <p:cNvSpPr txBox="1">
            <a:spLocks noChangeArrowheads="1"/>
          </p:cNvSpPr>
          <p:nvPr/>
        </p:nvSpPr>
        <p:spPr bwMode="auto">
          <a:xfrm>
            <a:off x="2478088" y="1285875"/>
            <a:ext cx="7381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dirty="0">
                <a:solidFill>
                  <a:srgbClr val="D33941"/>
                </a:solidFill>
              </a:rPr>
              <a:t>Model time</a:t>
            </a:r>
          </a:p>
        </p:txBody>
      </p:sp>
      <p:grpSp>
        <p:nvGrpSpPr>
          <p:cNvPr id="3" name="Group 2"/>
          <p:cNvGrpSpPr/>
          <p:nvPr/>
        </p:nvGrpSpPr>
        <p:grpSpPr>
          <a:xfrm>
            <a:off x="793750" y="1778000"/>
            <a:ext cx="6329363" cy="1119188"/>
            <a:chOff x="793750" y="1778000"/>
            <a:chExt cx="6329363" cy="1119188"/>
          </a:xfrm>
        </p:grpSpPr>
        <p:grpSp>
          <p:nvGrpSpPr>
            <p:cNvPr id="10247" name="Group 41"/>
            <p:cNvGrpSpPr>
              <a:grpSpLocks/>
            </p:cNvGrpSpPr>
            <p:nvPr/>
          </p:nvGrpSpPr>
          <p:grpSpPr bwMode="auto">
            <a:xfrm>
              <a:off x="6143625" y="1830388"/>
              <a:ext cx="979488" cy="1066800"/>
              <a:chOff x="3723" y="1174"/>
              <a:chExt cx="617" cy="672"/>
            </a:xfrm>
          </p:grpSpPr>
          <p:grpSp>
            <p:nvGrpSpPr>
              <p:cNvPr id="10399" name="Group 42"/>
              <p:cNvGrpSpPr>
                <a:grpSpLocks/>
              </p:cNvGrpSpPr>
              <p:nvPr/>
            </p:nvGrpSpPr>
            <p:grpSpPr bwMode="auto">
              <a:xfrm>
                <a:off x="3723" y="1174"/>
                <a:ext cx="617" cy="672"/>
                <a:chOff x="2324" y="435"/>
                <a:chExt cx="933" cy="1052"/>
              </a:xfrm>
            </p:grpSpPr>
            <p:sp>
              <p:nvSpPr>
                <p:cNvPr id="10414" name="AutoShape 43"/>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r">
                    <a:spcBef>
                      <a:spcPct val="50000"/>
                    </a:spcBef>
                    <a:spcAft>
                      <a:spcPct val="30000"/>
                    </a:spcAft>
                    <a:buClr>
                      <a:schemeClr val="tx1"/>
                    </a:buClr>
                  </a:pPr>
                  <a:endParaRPr lang="en-US"/>
                </a:p>
              </p:txBody>
            </p:sp>
            <p:sp>
              <p:nvSpPr>
                <p:cNvPr id="10415" name="Freeform 44"/>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0416" name="Freeform 45"/>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0417" name="Freeform 46"/>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0418" name="Group 47"/>
                <p:cNvGrpSpPr>
                  <a:grpSpLocks/>
                </p:cNvGrpSpPr>
                <p:nvPr/>
              </p:nvGrpSpPr>
              <p:grpSpPr bwMode="auto">
                <a:xfrm>
                  <a:off x="2889" y="957"/>
                  <a:ext cx="348" cy="510"/>
                  <a:chOff x="2784" y="3210"/>
                  <a:chExt cx="523" cy="772"/>
                </a:xfrm>
              </p:grpSpPr>
              <p:sp>
                <p:nvSpPr>
                  <p:cNvPr id="10419" name="AutoShape 48"/>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0420" name="AutoShape 49"/>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0421" name="AutoShape 50"/>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r">
                      <a:spcBef>
                        <a:spcPct val="50000"/>
                      </a:spcBef>
                      <a:spcAft>
                        <a:spcPct val="30000"/>
                      </a:spcAft>
                      <a:buClr>
                        <a:schemeClr val="tx1"/>
                      </a:buClr>
                    </a:pPr>
                    <a:endParaRPr lang="en-US"/>
                  </a:p>
                </p:txBody>
              </p:sp>
              <p:sp>
                <p:nvSpPr>
                  <p:cNvPr id="10422" name="Oval 51"/>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r">
                      <a:spcBef>
                        <a:spcPct val="50000"/>
                      </a:spcBef>
                      <a:spcAft>
                        <a:spcPct val="30000"/>
                      </a:spcAft>
                      <a:buClr>
                        <a:schemeClr val="tx1"/>
                      </a:buClr>
                    </a:pPr>
                    <a:endParaRPr lang="en-US"/>
                  </a:p>
                </p:txBody>
              </p:sp>
            </p:grpSp>
          </p:grpSp>
          <p:grpSp>
            <p:nvGrpSpPr>
              <p:cNvPr id="10400" name="Group 52"/>
              <p:cNvGrpSpPr>
                <a:grpSpLocks/>
              </p:cNvGrpSpPr>
              <p:nvPr/>
            </p:nvGrpSpPr>
            <p:grpSpPr bwMode="auto">
              <a:xfrm>
                <a:off x="3792" y="1178"/>
                <a:ext cx="364" cy="241"/>
                <a:chOff x="3879" y="998"/>
                <a:chExt cx="696" cy="462"/>
              </a:xfrm>
            </p:grpSpPr>
            <p:sp>
              <p:nvSpPr>
                <p:cNvPr id="10401" name="Rectangle 53"/>
                <p:cNvSpPr>
                  <a:spLocks noChangeArrowheads="1"/>
                </p:cNvSpPr>
                <p:nvPr/>
              </p:nvSpPr>
              <p:spPr bwMode="auto">
                <a:xfrm>
                  <a:off x="3897" y="1019"/>
                  <a:ext cx="678" cy="441"/>
                </a:xfrm>
                <a:prstGeom prst="rect">
                  <a:avLst/>
                </a:prstGeom>
                <a:solidFill>
                  <a:schemeClr val="hlink"/>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0402" name="Rectangle 54"/>
                <p:cNvSpPr>
                  <a:spLocks noChangeArrowheads="1"/>
                </p:cNvSpPr>
                <p:nvPr/>
              </p:nvSpPr>
              <p:spPr bwMode="auto">
                <a:xfrm>
                  <a:off x="3879" y="998"/>
                  <a:ext cx="680" cy="444"/>
                </a:xfrm>
                <a:prstGeom prst="rect">
                  <a:avLst/>
                </a:prstGeom>
                <a:solidFill>
                  <a:srgbClr val="B2CF37"/>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spAutoFit/>
                </a:bodyPr>
                <a:lstStyle/>
                <a:p>
                  <a:pPr algn="r">
                    <a:spcBef>
                      <a:spcPct val="50000"/>
                    </a:spcBef>
                    <a:spcAft>
                      <a:spcPct val="30000"/>
                    </a:spcAft>
                    <a:buClr>
                      <a:schemeClr val="tx1"/>
                    </a:buClr>
                  </a:pPr>
                  <a:endParaRPr lang="en-US"/>
                </a:p>
              </p:txBody>
            </p:sp>
            <p:sp>
              <p:nvSpPr>
                <p:cNvPr id="10403" name="AutoShape 55"/>
                <p:cNvSpPr>
                  <a:spLocks noChangeArrowheads="1"/>
                </p:cNvSpPr>
                <p:nvPr/>
              </p:nvSpPr>
              <p:spPr bwMode="auto">
                <a:xfrm>
                  <a:off x="3893" y="1013"/>
                  <a:ext cx="393" cy="414"/>
                </a:xfrm>
                <a:prstGeom prst="smileyFace">
                  <a:avLst>
                    <a:gd name="adj" fmla="val 4653"/>
                  </a:avLst>
                </a:prstGeom>
                <a:solidFill>
                  <a:srgbClr val="FFCC99"/>
                </a:solidFill>
                <a:ln w="12700">
                  <a:solidFill>
                    <a:srgbClr val="000000"/>
                  </a:solidFill>
                  <a:round/>
                  <a:headEnd/>
                  <a:tailEnd/>
                </a:ln>
              </p:spPr>
              <p:txBody>
                <a:bodyPr wrap="none" anchor="ctr"/>
                <a:lstStyle/>
                <a:p>
                  <a:pPr algn="r">
                    <a:spcBef>
                      <a:spcPct val="50000"/>
                    </a:spcBef>
                    <a:spcAft>
                      <a:spcPct val="30000"/>
                    </a:spcAft>
                    <a:buClr>
                      <a:schemeClr val="tx1"/>
                    </a:buClr>
                  </a:pPr>
                  <a:endParaRPr lang="en-US"/>
                </a:p>
              </p:txBody>
            </p:sp>
            <p:sp>
              <p:nvSpPr>
                <p:cNvPr id="10404" name="Rectangle 56"/>
                <p:cNvSpPr>
                  <a:spLocks noChangeArrowheads="1"/>
                </p:cNvSpPr>
                <p:nvPr/>
              </p:nvSpPr>
              <p:spPr bwMode="auto">
                <a:xfrm>
                  <a:off x="4291" y="1020"/>
                  <a:ext cx="237" cy="35"/>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0405" name="Rectangle 57"/>
                <p:cNvSpPr>
                  <a:spLocks noChangeArrowheads="1"/>
                </p:cNvSpPr>
                <p:nvPr/>
              </p:nvSpPr>
              <p:spPr bwMode="auto">
                <a:xfrm>
                  <a:off x="4291" y="1070"/>
                  <a:ext cx="237" cy="32"/>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0406" name="Rectangle 58"/>
                <p:cNvSpPr>
                  <a:spLocks noChangeArrowheads="1"/>
                </p:cNvSpPr>
                <p:nvPr/>
              </p:nvSpPr>
              <p:spPr bwMode="auto">
                <a:xfrm>
                  <a:off x="4306" y="1277"/>
                  <a:ext cx="23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0407" name="Rectangle 59"/>
                <p:cNvSpPr>
                  <a:spLocks noChangeArrowheads="1"/>
                </p:cNvSpPr>
                <p:nvPr/>
              </p:nvSpPr>
              <p:spPr bwMode="auto">
                <a:xfrm>
                  <a:off x="4306" y="1317"/>
                  <a:ext cx="21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0408" name="Rectangle 60"/>
                <p:cNvSpPr>
                  <a:spLocks noChangeArrowheads="1"/>
                </p:cNvSpPr>
                <p:nvPr/>
              </p:nvSpPr>
              <p:spPr bwMode="auto">
                <a:xfrm>
                  <a:off x="4306" y="1355"/>
                  <a:ext cx="21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grpSp>
              <p:nvGrpSpPr>
                <p:cNvPr id="10409" name="Group 61"/>
                <p:cNvGrpSpPr>
                  <a:grpSpLocks/>
                </p:cNvGrpSpPr>
                <p:nvPr/>
              </p:nvGrpSpPr>
              <p:grpSpPr bwMode="auto">
                <a:xfrm>
                  <a:off x="4306" y="1387"/>
                  <a:ext cx="249" cy="39"/>
                  <a:chOff x="4431" y="2881"/>
                  <a:chExt cx="249" cy="39"/>
                </a:xfrm>
              </p:grpSpPr>
              <p:sp>
                <p:nvSpPr>
                  <p:cNvPr id="10410" name="Freeform 62"/>
                  <p:cNvSpPr>
                    <a:spLocks/>
                  </p:cNvSpPr>
                  <p:nvPr/>
                </p:nvSpPr>
                <p:spPr bwMode="auto">
                  <a:xfrm>
                    <a:off x="4431"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10411" name="Freeform 63"/>
                  <p:cNvSpPr>
                    <a:spLocks/>
                  </p:cNvSpPr>
                  <p:nvPr/>
                </p:nvSpPr>
                <p:spPr bwMode="auto">
                  <a:xfrm flipH="1">
                    <a:off x="4508"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10412" name="Rectangle 64"/>
                  <p:cNvSpPr>
                    <a:spLocks noChangeArrowheads="1"/>
                  </p:cNvSpPr>
                  <p:nvPr/>
                </p:nvSpPr>
                <p:spPr bwMode="auto">
                  <a:xfrm>
                    <a:off x="4451" y="2893"/>
                    <a:ext cx="54"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0413" name="Rectangle 65"/>
                  <p:cNvSpPr>
                    <a:spLocks noChangeArrowheads="1"/>
                  </p:cNvSpPr>
                  <p:nvPr/>
                </p:nvSpPr>
                <p:spPr bwMode="auto">
                  <a:xfrm>
                    <a:off x="4538" y="2893"/>
                    <a:ext cx="142"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grpSp>
          </p:grpSp>
        </p:grpSp>
        <p:grpSp>
          <p:nvGrpSpPr>
            <p:cNvPr id="10248" name="Group 66"/>
            <p:cNvGrpSpPr>
              <a:grpSpLocks/>
            </p:cNvGrpSpPr>
            <p:nvPr/>
          </p:nvGrpSpPr>
          <p:grpSpPr bwMode="auto">
            <a:xfrm>
              <a:off x="3606800" y="1778000"/>
              <a:ext cx="1354138" cy="1119188"/>
              <a:chOff x="2214" y="1120"/>
              <a:chExt cx="853" cy="705"/>
            </a:xfrm>
          </p:grpSpPr>
          <p:grpSp>
            <p:nvGrpSpPr>
              <p:cNvPr id="10364" name="Group 67"/>
              <p:cNvGrpSpPr>
                <a:grpSpLocks/>
              </p:cNvGrpSpPr>
              <p:nvPr/>
            </p:nvGrpSpPr>
            <p:grpSpPr bwMode="auto">
              <a:xfrm>
                <a:off x="2214" y="1120"/>
                <a:ext cx="853" cy="705"/>
                <a:chOff x="465" y="602"/>
                <a:chExt cx="798" cy="659"/>
              </a:xfrm>
            </p:grpSpPr>
            <p:sp>
              <p:nvSpPr>
                <p:cNvPr id="10379" name="AutoShape 68"/>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pPr algn="r">
                    <a:spcBef>
                      <a:spcPct val="50000"/>
                    </a:spcBef>
                    <a:spcAft>
                      <a:spcPct val="30000"/>
                    </a:spcAft>
                    <a:buClr>
                      <a:schemeClr val="tx1"/>
                    </a:buClr>
                  </a:pPr>
                  <a:endParaRPr lang="en-US"/>
                </a:p>
              </p:txBody>
            </p:sp>
            <p:sp>
              <p:nvSpPr>
                <p:cNvPr id="10380" name="Rectangle 69"/>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pPr algn="r">
                    <a:spcBef>
                      <a:spcPct val="50000"/>
                    </a:spcBef>
                    <a:spcAft>
                      <a:spcPct val="30000"/>
                    </a:spcAft>
                    <a:buClr>
                      <a:schemeClr val="tx1"/>
                    </a:buClr>
                  </a:pPr>
                  <a:endParaRPr lang="en-US"/>
                </a:p>
              </p:txBody>
            </p:sp>
            <p:sp>
              <p:nvSpPr>
                <p:cNvPr id="10381" name="Rectangle 70"/>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pPr algn="r">
                    <a:spcBef>
                      <a:spcPct val="50000"/>
                    </a:spcBef>
                    <a:spcAft>
                      <a:spcPct val="30000"/>
                    </a:spcAft>
                    <a:buClr>
                      <a:schemeClr val="tx1"/>
                    </a:buClr>
                  </a:pPr>
                  <a:endParaRPr lang="en-US"/>
                </a:p>
              </p:txBody>
            </p:sp>
            <p:sp>
              <p:nvSpPr>
                <p:cNvPr id="10382" name="Rectangle 71"/>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pPr algn="r">
                    <a:spcBef>
                      <a:spcPct val="50000"/>
                    </a:spcBef>
                    <a:spcAft>
                      <a:spcPct val="30000"/>
                    </a:spcAft>
                    <a:buClr>
                      <a:schemeClr val="tx1"/>
                    </a:buClr>
                  </a:pPr>
                  <a:endParaRPr lang="en-US"/>
                </a:p>
              </p:txBody>
            </p:sp>
            <p:sp>
              <p:nvSpPr>
                <p:cNvPr id="10383" name="Rectangle 72"/>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r">
                    <a:spcBef>
                      <a:spcPct val="50000"/>
                    </a:spcBef>
                    <a:spcAft>
                      <a:spcPct val="30000"/>
                    </a:spcAft>
                    <a:buClr>
                      <a:schemeClr val="tx1"/>
                    </a:buClr>
                  </a:pPr>
                  <a:endParaRPr lang="en-US"/>
                </a:p>
              </p:txBody>
            </p:sp>
            <p:sp>
              <p:nvSpPr>
                <p:cNvPr id="10384" name="Rectangle 73"/>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pPr algn="r">
                    <a:spcBef>
                      <a:spcPct val="50000"/>
                    </a:spcBef>
                    <a:spcAft>
                      <a:spcPct val="30000"/>
                    </a:spcAft>
                    <a:buClr>
                      <a:schemeClr val="tx1"/>
                    </a:buClr>
                  </a:pPr>
                  <a:endParaRPr lang="en-US"/>
                </a:p>
              </p:txBody>
            </p:sp>
            <p:sp>
              <p:nvSpPr>
                <p:cNvPr id="10385" name="Line 74"/>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86" name="Line 75"/>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387" name="Group 76"/>
                <p:cNvGrpSpPr>
                  <a:grpSpLocks/>
                </p:cNvGrpSpPr>
                <p:nvPr/>
              </p:nvGrpSpPr>
              <p:grpSpPr bwMode="auto">
                <a:xfrm>
                  <a:off x="575" y="644"/>
                  <a:ext cx="508" cy="139"/>
                  <a:chOff x="3046" y="1026"/>
                  <a:chExt cx="502" cy="138"/>
                </a:xfrm>
              </p:grpSpPr>
              <p:sp>
                <p:nvSpPr>
                  <p:cNvPr id="10388" name="Line 77"/>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89" name="Line 78"/>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90" name="Line 79"/>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91" name="Line 80"/>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92" name="Line 81"/>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93" name="Line 82"/>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94" name="Oval 83"/>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r">
                      <a:spcBef>
                        <a:spcPct val="50000"/>
                      </a:spcBef>
                      <a:spcAft>
                        <a:spcPct val="30000"/>
                      </a:spcAft>
                      <a:buClr>
                        <a:schemeClr val="tx1"/>
                      </a:buClr>
                    </a:pPr>
                    <a:endParaRPr lang="en-US"/>
                  </a:p>
                </p:txBody>
              </p:sp>
              <p:sp>
                <p:nvSpPr>
                  <p:cNvPr id="10395" name="Freeform 84"/>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396" name="Freeform 85"/>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397" name="Freeform 86"/>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398" name="Freeform 87"/>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10365" name="Group 88"/>
              <p:cNvGrpSpPr>
                <a:grpSpLocks/>
              </p:cNvGrpSpPr>
              <p:nvPr/>
            </p:nvGrpSpPr>
            <p:grpSpPr bwMode="auto">
              <a:xfrm>
                <a:off x="2703" y="1407"/>
                <a:ext cx="364" cy="241"/>
                <a:chOff x="3879" y="998"/>
                <a:chExt cx="696" cy="462"/>
              </a:xfrm>
            </p:grpSpPr>
            <p:sp>
              <p:nvSpPr>
                <p:cNvPr id="10366" name="Rectangle 89"/>
                <p:cNvSpPr>
                  <a:spLocks noChangeArrowheads="1"/>
                </p:cNvSpPr>
                <p:nvPr/>
              </p:nvSpPr>
              <p:spPr bwMode="auto">
                <a:xfrm>
                  <a:off x="3897" y="1019"/>
                  <a:ext cx="678" cy="441"/>
                </a:xfrm>
                <a:prstGeom prst="rect">
                  <a:avLst/>
                </a:prstGeom>
                <a:solidFill>
                  <a:schemeClr val="hlink"/>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0367" name="Rectangle 90"/>
                <p:cNvSpPr>
                  <a:spLocks noChangeArrowheads="1"/>
                </p:cNvSpPr>
                <p:nvPr/>
              </p:nvSpPr>
              <p:spPr bwMode="auto">
                <a:xfrm>
                  <a:off x="3879" y="998"/>
                  <a:ext cx="680" cy="444"/>
                </a:xfrm>
                <a:prstGeom prst="rect">
                  <a:avLst/>
                </a:prstGeom>
                <a:solidFill>
                  <a:srgbClr val="B2CF37"/>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spAutoFit/>
                </a:bodyPr>
                <a:lstStyle/>
                <a:p>
                  <a:pPr algn="r">
                    <a:spcBef>
                      <a:spcPct val="50000"/>
                    </a:spcBef>
                    <a:spcAft>
                      <a:spcPct val="30000"/>
                    </a:spcAft>
                    <a:buClr>
                      <a:schemeClr val="tx1"/>
                    </a:buClr>
                  </a:pPr>
                  <a:endParaRPr lang="en-US"/>
                </a:p>
              </p:txBody>
            </p:sp>
            <p:sp>
              <p:nvSpPr>
                <p:cNvPr id="10368" name="AutoShape 91"/>
                <p:cNvSpPr>
                  <a:spLocks noChangeArrowheads="1"/>
                </p:cNvSpPr>
                <p:nvPr/>
              </p:nvSpPr>
              <p:spPr bwMode="auto">
                <a:xfrm>
                  <a:off x="3893" y="1013"/>
                  <a:ext cx="393" cy="414"/>
                </a:xfrm>
                <a:prstGeom prst="smileyFace">
                  <a:avLst>
                    <a:gd name="adj" fmla="val 4653"/>
                  </a:avLst>
                </a:prstGeom>
                <a:solidFill>
                  <a:srgbClr val="FFCC99"/>
                </a:solidFill>
                <a:ln w="12700">
                  <a:solidFill>
                    <a:srgbClr val="000000"/>
                  </a:solidFill>
                  <a:round/>
                  <a:headEnd/>
                  <a:tailEnd/>
                </a:ln>
              </p:spPr>
              <p:txBody>
                <a:bodyPr wrap="none" anchor="ctr"/>
                <a:lstStyle/>
                <a:p>
                  <a:pPr algn="r">
                    <a:spcBef>
                      <a:spcPct val="50000"/>
                    </a:spcBef>
                    <a:spcAft>
                      <a:spcPct val="30000"/>
                    </a:spcAft>
                    <a:buClr>
                      <a:schemeClr val="tx1"/>
                    </a:buClr>
                  </a:pPr>
                  <a:endParaRPr lang="en-US"/>
                </a:p>
              </p:txBody>
            </p:sp>
            <p:sp>
              <p:nvSpPr>
                <p:cNvPr id="10369" name="Rectangle 92"/>
                <p:cNvSpPr>
                  <a:spLocks noChangeArrowheads="1"/>
                </p:cNvSpPr>
                <p:nvPr/>
              </p:nvSpPr>
              <p:spPr bwMode="auto">
                <a:xfrm>
                  <a:off x="4291" y="1020"/>
                  <a:ext cx="237" cy="35"/>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0370" name="Rectangle 93"/>
                <p:cNvSpPr>
                  <a:spLocks noChangeArrowheads="1"/>
                </p:cNvSpPr>
                <p:nvPr/>
              </p:nvSpPr>
              <p:spPr bwMode="auto">
                <a:xfrm>
                  <a:off x="4291" y="1070"/>
                  <a:ext cx="237" cy="32"/>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0371" name="Rectangle 94"/>
                <p:cNvSpPr>
                  <a:spLocks noChangeArrowheads="1"/>
                </p:cNvSpPr>
                <p:nvPr/>
              </p:nvSpPr>
              <p:spPr bwMode="auto">
                <a:xfrm>
                  <a:off x="4306" y="1277"/>
                  <a:ext cx="23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0372" name="Rectangle 95"/>
                <p:cNvSpPr>
                  <a:spLocks noChangeArrowheads="1"/>
                </p:cNvSpPr>
                <p:nvPr/>
              </p:nvSpPr>
              <p:spPr bwMode="auto">
                <a:xfrm>
                  <a:off x="4306" y="1317"/>
                  <a:ext cx="21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0373" name="Rectangle 96"/>
                <p:cNvSpPr>
                  <a:spLocks noChangeArrowheads="1"/>
                </p:cNvSpPr>
                <p:nvPr/>
              </p:nvSpPr>
              <p:spPr bwMode="auto">
                <a:xfrm>
                  <a:off x="4306" y="1355"/>
                  <a:ext cx="21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grpSp>
              <p:nvGrpSpPr>
                <p:cNvPr id="10374" name="Group 97"/>
                <p:cNvGrpSpPr>
                  <a:grpSpLocks/>
                </p:cNvGrpSpPr>
                <p:nvPr/>
              </p:nvGrpSpPr>
              <p:grpSpPr bwMode="auto">
                <a:xfrm>
                  <a:off x="4306" y="1387"/>
                  <a:ext cx="249" cy="39"/>
                  <a:chOff x="4431" y="2881"/>
                  <a:chExt cx="249" cy="39"/>
                </a:xfrm>
              </p:grpSpPr>
              <p:sp>
                <p:nvSpPr>
                  <p:cNvPr id="10375" name="Freeform 98"/>
                  <p:cNvSpPr>
                    <a:spLocks/>
                  </p:cNvSpPr>
                  <p:nvPr/>
                </p:nvSpPr>
                <p:spPr bwMode="auto">
                  <a:xfrm>
                    <a:off x="4431"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10376" name="Freeform 99"/>
                  <p:cNvSpPr>
                    <a:spLocks/>
                  </p:cNvSpPr>
                  <p:nvPr/>
                </p:nvSpPr>
                <p:spPr bwMode="auto">
                  <a:xfrm flipH="1">
                    <a:off x="4508"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10377" name="Rectangle 100"/>
                  <p:cNvSpPr>
                    <a:spLocks noChangeArrowheads="1"/>
                  </p:cNvSpPr>
                  <p:nvPr/>
                </p:nvSpPr>
                <p:spPr bwMode="auto">
                  <a:xfrm>
                    <a:off x="4451" y="2893"/>
                    <a:ext cx="54"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0378" name="Rectangle 101"/>
                  <p:cNvSpPr>
                    <a:spLocks noChangeArrowheads="1"/>
                  </p:cNvSpPr>
                  <p:nvPr/>
                </p:nvSpPr>
                <p:spPr bwMode="auto">
                  <a:xfrm>
                    <a:off x="4538" y="2893"/>
                    <a:ext cx="142"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grpSp>
          </p:grpSp>
        </p:grpSp>
        <p:sp>
          <p:nvSpPr>
            <p:cNvPr id="10254" name="Text Box 188"/>
            <p:cNvSpPr txBox="1">
              <a:spLocks noChangeArrowheads="1"/>
            </p:cNvSpPr>
            <p:nvPr/>
          </p:nvSpPr>
          <p:spPr bwMode="auto">
            <a:xfrm>
              <a:off x="793750" y="2200275"/>
              <a:ext cx="14398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dirty="0">
                  <a:solidFill>
                    <a:schemeClr val="bg1"/>
                  </a:solidFill>
                </a:rPr>
                <a:t>02/01/09 - </a:t>
              </a:r>
              <a:br>
                <a:rPr lang="en-US" dirty="0">
                  <a:solidFill>
                    <a:schemeClr val="bg1"/>
                  </a:solidFill>
                </a:rPr>
              </a:br>
              <a:r>
                <a:rPr lang="en-US" dirty="0">
                  <a:solidFill>
                    <a:schemeClr val="bg1"/>
                  </a:solidFill>
                </a:rPr>
                <a:t>Submission</a:t>
              </a:r>
            </a:p>
          </p:txBody>
        </p:sp>
      </p:grpSp>
      <p:grpSp>
        <p:nvGrpSpPr>
          <p:cNvPr id="5" name="Group 4"/>
          <p:cNvGrpSpPr/>
          <p:nvPr/>
        </p:nvGrpSpPr>
        <p:grpSpPr>
          <a:xfrm>
            <a:off x="373063" y="4703763"/>
            <a:ext cx="8455025" cy="1658937"/>
            <a:chOff x="373063" y="4703763"/>
            <a:chExt cx="8455025" cy="1658937"/>
          </a:xfrm>
        </p:grpSpPr>
        <p:sp>
          <p:nvSpPr>
            <p:cNvPr id="10245" name="Text Box 5"/>
            <p:cNvSpPr txBox="1">
              <a:spLocks noChangeArrowheads="1"/>
            </p:cNvSpPr>
            <p:nvPr/>
          </p:nvSpPr>
          <p:spPr bwMode="auto">
            <a:xfrm>
              <a:off x="5846763" y="5753100"/>
              <a:ext cx="29813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a:solidFill>
                    <a:srgbClr val="0033CC"/>
                  </a:solidFill>
                </a:rPr>
                <a:t>Picks up most recent contact info for change</a:t>
              </a:r>
            </a:p>
          </p:txBody>
        </p:sp>
        <p:grpSp>
          <p:nvGrpSpPr>
            <p:cNvPr id="10249" name="Group 102"/>
            <p:cNvGrpSpPr>
              <a:grpSpLocks/>
            </p:cNvGrpSpPr>
            <p:nvPr/>
          </p:nvGrpSpPr>
          <p:grpSpPr bwMode="auto">
            <a:xfrm>
              <a:off x="3606800" y="4729163"/>
              <a:ext cx="1365250" cy="1119187"/>
              <a:chOff x="1226" y="3030"/>
              <a:chExt cx="860" cy="705"/>
            </a:xfrm>
          </p:grpSpPr>
          <p:grpSp>
            <p:nvGrpSpPr>
              <p:cNvPr id="10330" name="Group 103"/>
              <p:cNvGrpSpPr>
                <a:grpSpLocks/>
              </p:cNvGrpSpPr>
              <p:nvPr/>
            </p:nvGrpSpPr>
            <p:grpSpPr bwMode="auto">
              <a:xfrm>
                <a:off x="1226" y="3030"/>
                <a:ext cx="853" cy="705"/>
                <a:chOff x="465" y="602"/>
                <a:chExt cx="798" cy="659"/>
              </a:xfrm>
            </p:grpSpPr>
            <p:sp>
              <p:nvSpPr>
                <p:cNvPr id="10344" name="AutoShape 104"/>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pPr algn="r">
                    <a:spcBef>
                      <a:spcPct val="50000"/>
                    </a:spcBef>
                    <a:spcAft>
                      <a:spcPct val="30000"/>
                    </a:spcAft>
                    <a:buClr>
                      <a:schemeClr val="tx1"/>
                    </a:buClr>
                  </a:pPr>
                  <a:endParaRPr lang="en-US"/>
                </a:p>
              </p:txBody>
            </p:sp>
            <p:sp>
              <p:nvSpPr>
                <p:cNvPr id="10345" name="Rectangle 105"/>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pPr algn="r">
                    <a:spcBef>
                      <a:spcPct val="50000"/>
                    </a:spcBef>
                    <a:spcAft>
                      <a:spcPct val="30000"/>
                    </a:spcAft>
                    <a:buClr>
                      <a:schemeClr val="tx1"/>
                    </a:buClr>
                  </a:pPr>
                  <a:endParaRPr lang="en-US"/>
                </a:p>
              </p:txBody>
            </p:sp>
            <p:sp>
              <p:nvSpPr>
                <p:cNvPr id="10346" name="Rectangle 106"/>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pPr algn="r">
                    <a:spcBef>
                      <a:spcPct val="50000"/>
                    </a:spcBef>
                    <a:spcAft>
                      <a:spcPct val="30000"/>
                    </a:spcAft>
                    <a:buClr>
                      <a:schemeClr val="tx1"/>
                    </a:buClr>
                  </a:pPr>
                  <a:endParaRPr lang="en-US"/>
                </a:p>
              </p:txBody>
            </p:sp>
            <p:sp>
              <p:nvSpPr>
                <p:cNvPr id="10347" name="Rectangle 107"/>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pPr algn="r">
                    <a:spcBef>
                      <a:spcPct val="50000"/>
                    </a:spcBef>
                    <a:spcAft>
                      <a:spcPct val="30000"/>
                    </a:spcAft>
                    <a:buClr>
                      <a:schemeClr val="tx1"/>
                    </a:buClr>
                  </a:pPr>
                  <a:endParaRPr lang="en-US"/>
                </a:p>
              </p:txBody>
            </p:sp>
            <p:sp>
              <p:nvSpPr>
                <p:cNvPr id="10348" name="Rectangle 108"/>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r">
                    <a:spcBef>
                      <a:spcPct val="50000"/>
                    </a:spcBef>
                    <a:spcAft>
                      <a:spcPct val="30000"/>
                    </a:spcAft>
                    <a:buClr>
                      <a:schemeClr val="tx1"/>
                    </a:buClr>
                  </a:pPr>
                  <a:endParaRPr lang="en-US"/>
                </a:p>
              </p:txBody>
            </p:sp>
            <p:sp>
              <p:nvSpPr>
                <p:cNvPr id="10349" name="Rectangle 109"/>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pPr algn="r">
                    <a:spcBef>
                      <a:spcPct val="50000"/>
                    </a:spcBef>
                    <a:spcAft>
                      <a:spcPct val="30000"/>
                    </a:spcAft>
                    <a:buClr>
                      <a:schemeClr val="tx1"/>
                    </a:buClr>
                  </a:pPr>
                  <a:endParaRPr lang="en-US"/>
                </a:p>
              </p:txBody>
            </p:sp>
            <p:sp>
              <p:nvSpPr>
                <p:cNvPr id="10350" name="Line 110"/>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1" name="Line 111"/>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352" name="Group 112"/>
                <p:cNvGrpSpPr>
                  <a:grpSpLocks/>
                </p:cNvGrpSpPr>
                <p:nvPr/>
              </p:nvGrpSpPr>
              <p:grpSpPr bwMode="auto">
                <a:xfrm>
                  <a:off x="575" y="644"/>
                  <a:ext cx="508" cy="139"/>
                  <a:chOff x="3046" y="1026"/>
                  <a:chExt cx="502" cy="138"/>
                </a:xfrm>
              </p:grpSpPr>
              <p:sp>
                <p:nvSpPr>
                  <p:cNvPr id="10353" name="Line 113"/>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4" name="Line 114"/>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5" name="Line 115"/>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6" name="Line 116"/>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7" name="Line 117"/>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8" name="Line 118"/>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9" name="Oval 119"/>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r">
                      <a:spcBef>
                        <a:spcPct val="50000"/>
                      </a:spcBef>
                      <a:spcAft>
                        <a:spcPct val="30000"/>
                      </a:spcAft>
                      <a:buClr>
                        <a:schemeClr val="tx1"/>
                      </a:buClr>
                    </a:pPr>
                    <a:endParaRPr lang="en-US"/>
                  </a:p>
                </p:txBody>
              </p:sp>
              <p:sp>
                <p:nvSpPr>
                  <p:cNvPr id="10360" name="Freeform 120"/>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361" name="Freeform 121"/>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362" name="Freeform 122"/>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363" name="Freeform 123"/>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10331" name="Rectangle 124"/>
              <p:cNvSpPr>
                <a:spLocks noChangeArrowheads="1"/>
              </p:cNvSpPr>
              <p:nvPr/>
            </p:nvSpPr>
            <p:spPr bwMode="auto">
              <a:xfrm>
                <a:off x="1731" y="3341"/>
                <a:ext cx="355" cy="230"/>
              </a:xfrm>
              <a:prstGeom prst="rect">
                <a:avLst/>
              </a:prstGeom>
              <a:solidFill>
                <a:schemeClr val="hlink"/>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0332" name="Rectangle 125"/>
              <p:cNvSpPr>
                <a:spLocks noChangeArrowheads="1"/>
              </p:cNvSpPr>
              <p:nvPr/>
            </p:nvSpPr>
            <p:spPr bwMode="auto">
              <a:xfrm>
                <a:off x="1722" y="3330"/>
                <a:ext cx="356" cy="232"/>
              </a:xfrm>
              <a:prstGeom prst="rect">
                <a:avLst/>
              </a:prstGeom>
              <a:solidFill>
                <a:srgbClr val="9900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spAutoFit/>
              </a:bodyPr>
              <a:lstStyle/>
              <a:p>
                <a:pPr algn="r">
                  <a:spcBef>
                    <a:spcPct val="50000"/>
                  </a:spcBef>
                  <a:spcAft>
                    <a:spcPct val="30000"/>
                  </a:spcAft>
                  <a:buClr>
                    <a:schemeClr val="tx1"/>
                  </a:buClr>
                </a:pPr>
                <a:endParaRPr lang="en-US"/>
              </a:p>
            </p:txBody>
          </p:sp>
          <p:sp>
            <p:nvSpPr>
              <p:cNvPr id="10333" name="AutoShape 126"/>
              <p:cNvSpPr>
                <a:spLocks noChangeArrowheads="1"/>
              </p:cNvSpPr>
              <p:nvPr/>
            </p:nvSpPr>
            <p:spPr bwMode="auto">
              <a:xfrm>
                <a:off x="1729" y="3338"/>
                <a:ext cx="206" cy="216"/>
              </a:xfrm>
              <a:prstGeom prst="smileyFace">
                <a:avLst>
                  <a:gd name="adj" fmla="val 4653"/>
                </a:avLst>
              </a:prstGeom>
              <a:solidFill>
                <a:srgbClr val="FFCC99"/>
              </a:solidFill>
              <a:ln w="12700">
                <a:solidFill>
                  <a:srgbClr val="000000"/>
                </a:solidFill>
                <a:round/>
                <a:headEnd/>
                <a:tailEnd/>
              </a:ln>
            </p:spPr>
            <p:txBody>
              <a:bodyPr wrap="none" anchor="ctr"/>
              <a:lstStyle/>
              <a:p>
                <a:pPr algn="r">
                  <a:spcBef>
                    <a:spcPct val="50000"/>
                  </a:spcBef>
                  <a:spcAft>
                    <a:spcPct val="30000"/>
                  </a:spcAft>
                  <a:buClr>
                    <a:schemeClr val="tx1"/>
                  </a:buClr>
                </a:pPr>
                <a:endParaRPr lang="en-US"/>
              </a:p>
            </p:txBody>
          </p:sp>
          <p:sp>
            <p:nvSpPr>
              <p:cNvPr id="10334" name="Rectangle 127"/>
              <p:cNvSpPr>
                <a:spLocks noChangeArrowheads="1"/>
              </p:cNvSpPr>
              <p:nvPr/>
            </p:nvSpPr>
            <p:spPr bwMode="auto">
              <a:xfrm>
                <a:off x="1937" y="3341"/>
                <a:ext cx="124"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0335" name="Rectangle 128"/>
              <p:cNvSpPr>
                <a:spLocks noChangeArrowheads="1"/>
              </p:cNvSpPr>
              <p:nvPr/>
            </p:nvSpPr>
            <p:spPr bwMode="auto">
              <a:xfrm>
                <a:off x="1937" y="3368"/>
                <a:ext cx="124" cy="16"/>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0336" name="Rectangle 129"/>
              <p:cNvSpPr>
                <a:spLocks noChangeArrowheads="1"/>
              </p:cNvSpPr>
              <p:nvPr/>
            </p:nvSpPr>
            <p:spPr bwMode="auto">
              <a:xfrm>
                <a:off x="1945" y="3476"/>
                <a:ext cx="124" cy="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0337" name="Rectangle 130"/>
              <p:cNvSpPr>
                <a:spLocks noChangeArrowheads="1"/>
              </p:cNvSpPr>
              <p:nvPr/>
            </p:nvSpPr>
            <p:spPr bwMode="auto">
              <a:xfrm>
                <a:off x="1945" y="3496"/>
                <a:ext cx="114" cy="10"/>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0338" name="Rectangle 131"/>
              <p:cNvSpPr>
                <a:spLocks noChangeArrowheads="1"/>
              </p:cNvSpPr>
              <p:nvPr/>
            </p:nvSpPr>
            <p:spPr bwMode="auto">
              <a:xfrm>
                <a:off x="1945" y="3516"/>
                <a:ext cx="114" cy="10"/>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grpSp>
            <p:nvGrpSpPr>
              <p:cNvPr id="10339" name="Group 132"/>
              <p:cNvGrpSpPr>
                <a:grpSpLocks/>
              </p:cNvGrpSpPr>
              <p:nvPr/>
            </p:nvGrpSpPr>
            <p:grpSpPr bwMode="auto">
              <a:xfrm>
                <a:off x="1945" y="3533"/>
                <a:ext cx="131" cy="20"/>
                <a:chOff x="4431" y="2881"/>
                <a:chExt cx="249" cy="39"/>
              </a:xfrm>
            </p:grpSpPr>
            <p:sp>
              <p:nvSpPr>
                <p:cNvPr id="10340" name="Freeform 133"/>
                <p:cNvSpPr>
                  <a:spLocks/>
                </p:cNvSpPr>
                <p:nvPr/>
              </p:nvSpPr>
              <p:spPr bwMode="auto">
                <a:xfrm>
                  <a:off x="4431"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10341" name="Freeform 134"/>
                <p:cNvSpPr>
                  <a:spLocks/>
                </p:cNvSpPr>
                <p:nvPr/>
              </p:nvSpPr>
              <p:spPr bwMode="auto">
                <a:xfrm flipH="1">
                  <a:off x="4508"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10342" name="Rectangle 135"/>
                <p:cNvSpPr>
                  <a:spLocks noChangeArrowheads="1"/>
                </p:cNvSpPr>
                <p:nvPr/>
              </p:nvSpPr>
              <p:spPr bwMode="auto">
                <a:xfrm>
                  <a:off x="4451" y="2893"/>
                  <a:ext cx="54"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0343" name="Rectangle 136"/>
                <p:cNvSpPr>
                  <a:spLocks noChangeArrowheads="1"/>
                </p:cNvSpPr>
                <p:nvPr/>
              </p:nvSpPr>
              <p:spPr bwMode="auto">
                <a:xfrm>
                  <a:off x="4538" y="2893"/>
                  <a:ext cx="142"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grpSp>
        </p:grpSp>
        <p:grpSp>
          <p:nvGrpSpPr>
            <p:cNvPr id="10251" name="Group 162"/>
            <p:cNvGrpSpPr>
              <a:grpSpLocks/>
            </p:cNvGrpSpPr>
            <p:nvPr/>
          </p:nvGrpSpPr>
          <p:grpSpPr bwMode="auto">
            <a:xfrm>
              <a:off x="7405688" y="4703763"/>
              <a:ext cx="979487" cy="1066800"/>
              <a:chOff x="4139" y="2922"/>
              <a:chExt cx="617" cy="672"/>
            </a:xfrm>
          </p:grpSpPr>
          <p:grpSp>
            <p:nvGrpSpPr>
              <p:cNvPr id="10283" name="Group 163"/>
              <p:cNvGrpSpPr>
                <a:grpSpLocks/>
              </p:cNvGrpSpPr>
              <p:nvPr/>
            </p:nvGrpSpPr>
            <p:grpSpPr bwMode="auto">
              <a:xfrm>
                <a:off x="4139" y="2922"/>
                <a:ext cx="617" cy="672"/>
                <a:chOff x="2324" y="435"/>
                <a:chExt cx="933" cy="1052"/>
              </a:xfrm>
            </p:grpSpPr>
            <p:sp>
              <p:nvSpPr>
                <p:cNvPr id="10297" name="AutoShape 16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r">
                    <a:spcBef>
                      <a:spcPct val="50000"/>
                    </a:spcBef>
                    <a:spcAft>
                      <a:spcPct val="30000"/>
                    </a:spcAft>
                    <a:buClr>
                      <a:schemeClr val="tx1"/>
                    </a:buClr>
                  </a:pPr>
                  <a:endParaRPr lang="en-US"/>
                </a:p>
              </p:txBody>
            </p:sp>
            <p:sp>
              <p:nvSpPr>
                <p:cNvPr id="10298" name="Freeform 16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0299" name="Freeform 16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0300" name="Freeform 16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0301" name="Group 168"/>
                <p:cNvGrpSpPr>
                  <a:grpSpLocks/>
                </p:cNvGrpSpPr>
                <p:nvPr/>
              </p:nvGrpSpPr>
              <p:grpSpPr bwMode="auto">
                <a:xfrm>
                  <a:off x="2889" y="957"/>
                  <a:ext cx="348" cy="510"/>
                  <a:chOff x="2784" y="3210"/>
                  <a:chExt cx="523" cy="772"/>
                </a:xfrm>
              </p:grpSpPr>
              <p:sp>
                <p:nvSpPr>
                  <p:cNvPr id="10302" name="AutoShape 16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0303" name="AutoShape 17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0304" name="AutoShape 17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r">
                      <a:spcBef>
                        <a:spcPct val="50000"/>
                      </a:spcBef>
                      <a:spcAft>
                        <a:spcPct val="30000"/>
                      </a:spcAft>
                      <a:buClr>
                        <a:schemeClr val="tx1"/>
                      </a:buClr>
                    </a:pPr>
                    <a:endParaRPr lang="en-US"/>
                  </a:p>
                </p:txBody>
              </p:sp>
              <p:sp>
                <p:nvSpPr>
                  <p:cNvPr id="10305" name="Oval 17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r">
                      <a:spcBef>
                        <a:spcPct val="50000"/>
                      </a:spcBef>
                      <a:spcAft>
                        <a:spcPct val="30000"/>
                      </a:spcAft>
                      <a:buClr>
                        <a:schemeClr val="tx1"/>
                      </a:buClr>
                    </a:pPr>
                    <a:endParaRPr lang="en-US"/>
                  </a:p>
                </p:txBody>
              </p:sp>
            </p:grpSp>
          </p:grpSp>
          <p:sp>
            <p:nvSpPr>
              <p:cNvPr id="10284" name="Rectangle 173"/>
              <p:cNvSpPr>
                <a:spLocks noChangeArrowheads="1"/>
              </p:cNvSpPr>
              <p:nvPr/>
            </p:nvSpPr>
            <p:spPr bwMode="auto">
              <a:xfrm>
                <a:off x="4217" y="2937"/>
                <a:ext cx="355" cy="230"/>
              </a:xfrm>
              <a:prstGeom prst="rect">
                <a:avLst/>
              </a:prstGeom>
              <a:solidFill>
                <a:schemeClr val="hlink"/>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0285" name="Rectangle 174"/>
              <p:cNvSpPr>
                <a:spLocks noChangeArrowheads="1"/>
              </p:cNvSpPr>
              <p:nvPr/>
            </p:nvSpPr>
            <p:spPr bwMode="auto">
              <a:xfrm>
                <a:off x="4208" y="2926"/>
                <a:ext cx="356" cy="232"/>
              </a:xfrm>
              <a:prstGeom prst="rect">
                <a:avLst/>
              </a:prstGeom>
              <a:solidFill>
                <a:srgbClr val="9900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spAutoFit/>
              </a:bodyPr>
              <a:lstStyle/>
              <a:p>
                <a:pPr algn="r">
                  <a:spcBef>
                    <a:spcPct val="50000"/>
                  </a:spcBef>
                  <a:spcAft>
                    <a:spcPct val="30000"/>
                  </a:spcAft>
                  <a:buClr>
                    <a:schemeClr val="tx1"/>
                  </a:buClr>
                </a:pPr>
                <a:endParaRPr lang="en-US"/>
              </a:p>
            </p:txBody>
          </p:sp>
          <p:sp>
            <p:nvSpPr>
              <p:cNvPr id="10286" name="AutoShape 175"/>
              <p:cNvSpPr>
                <a:spLocks noChangeArrowheads="1"/>
              </p:cNvSpPr>
              <p:nvPr/>
            </p:nvSpPr>
            <p:spPr bwMode="auto">
              <a:xfrm>
                <a:off x="4215" y="2934"/>
                <a:ext cx="206" cy="216"/>
              </a:xfrm>
              <a:prstGeom prst="smileyFace">
                <a:avLst>
                  <a:gd name="adj" fmla="val 4653"/>
                </a:avLst>
              </a:prstGeom>
              <a:solidFill>
                <a:srgbClr val="FFCC99"/>
              </a:solidFill>
              <a:ln w="12700">
                <a:solidFill>
                  <a:srgbClr val="000000"/>
                </a:solidFill>
                <a:round/>
                <a:headEnd/>
                <a:tailEnd/>
              </a:ln>
            </p:spPr>
            <p:txBody>
              <a:bodyPr wrap="none" anchor="ctr"/>
              <a:lstStyle/>
              <a:p>
                <a:pPr algn="r">
                  <a:spcBef>
                    <a:spcPct val="50000"/>
                  </a:spcBef>
                  <a:spcAft>
                    <a:spcPct val="30000"/>
                  </a:spcAft>
                  <a:buClr>
                    <a:schemeClr val="tx1"/>
                  </a:buClr>
                </a:pPr>
                <a:endParaRPr lang="en-US"/>
              </a:p>
            </p:txBody>
          </p:sp>
          <p:sp>
            <p:nvSpPr>
              <p:cNvPr id="10287" name="Rectangle 176"/>
              <p:cNvSpPr>
                <a:spLocks noChangeArrowheads="1"/>
              </p:cNvSpPr>
              <p:nvPr/>
            </p:nvSpPr>
            <p:spPr bwMode="auto">
              <a:xfrm>
                <a:off x="4423" y="2937"/>
                <a:ext cx="124"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0288" name="Rectangle 177"/>
              <p:cNvSpPr>
                <a:spLocks noChangeArrowheads="1"/>
              </p:cNvSpPr>
              <p:nvPr/>
            </p:nvSpPr>
            <p:spPr bwMode="auto">
              <a:xfrm>
                <a:off x="4423" y="2964"/>
                <a:ext cx="124" cy="16"/>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0289" name="Rectangle 178"/>
              <p:cNvSpPr>
                <a:spLocks noChangeArrowheads="1"/>
              </p:cNvSpPr>
              <p:nvPr/>
            </p:nvSpPr>
            <p:spPr bwMode="auto">
              <a:xfrm>
                <a:off x="4431" y="3072"/>
                <a:ext cx="124" cy="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0290" name="Rectangle 179"/>
              <p:cNvSpPr>
                <a:spLocks noChangeArrowheads="1"/>
              </p:cNvSpPr>
              <p:nvPr/>
            </p:nvSpPr>
            <p:spPr bwMode="auto">
              <a:xfrm>
                <a:off x="4431" y="3092"/>
                <a:ext cx="114" cy="10"/>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0291" name="Rectangle 180"/>
              <p:cNvSpPr>
                <a:spLocks noChangeArrowheads="1"/>
              </p:cNvSpPr>
              <p:nvPr/>
            </p:nvSpPr>
            <p:spPr bwMode="auto">
              <a:xfrm>
                <a:off x="4431" y="3112"/>
                <a:ext cx="114" cy="10"/>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grpSp>
            <p:nvGrpSpPr>
              <p:cNvPr id="10292" name="Group 181"/>
              <p:cNvGrpSpPr>
                <a:grpSpLocks/>
              </p:cNvGrpSpPr>
              <p:nvPr/>
            </p:nvGrpSpPr>
            <p:grpSpPr bwMode="auto">
              <a:xfrm>
                <a:off x="4431" y="3129"/>
                <a:ext cx="131" cy="20"/>
                <a:chOff x="4431" y="2881"/>
                <a:chExt cx="249" cy="39"/>
              </a:xfrm>
            </p:grpSpPr>
            <p:sp>
              <p:nvSpPr>
                <p:cNvPr id="10293" name="Freeform 182"/>
                <p:cNvSpPr>
                  <a:spLocks/>
                </p:cNvSpPr>
                <p:nvPr/>
              </p:nvSpPr>
              <p:spPr bwMode="auto">
                <a:xfrm>
                  <a:off x="4431"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10294" name="Freeform 183"/>
                <p:cNvSpPr>
                  <a:spLocks/>
                </p:cNvSpPr>
                <p:nvPr/>
              </p:nvSpPr>
              <p:spPr bwMode="auto">
                <a:xfrm flipH="1">
                  <a:off x="4508"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10295" name="Rectangle 184"/>
                <p:cNvSpPr>
                  <a:spLocks noChangeArrowheads="1"/>
                </p:cNvSpPr>
                <p:nvPr/>
              </p:nvSpPr>
              <p:spPr bwMode="auto">
                <a:xfrm>
                  <a:off x="4451" y="2893"/>
                  <a:ext cx="54"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0296" name="Rectangle 185"/>
                <p:cNvSpPr>
                  <a:spLocks noChangeArrowheads="1"/>
                </p:cNvSpPr>
                <p:nvPr/>
              </p:nvSpPr>
              <p:spPr bwMode="auto">
                <a:xfrm>
                  <a:off x="4538" y="2893"/>
                  <a:ext cx="142"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grpSp>
        </p:grpSp>
        <p:sp>
          <p:nvSpPr>
            <p:cNvPr id="10256" name="Text Box 190"/>
            <p:cNvSpPr txBox="1">
              <a:spLocks noChangeArrowheads="1"/>
            </p:cNvSpPr>
            <p:nvPr/>
          </p:nvSpPr>
          <p:spPr bwMode="auto">
            <a:xfrm>
              <a:off x="373063" y="4981575"/>
              <a:ext cx="2279650" cy="1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dirty="0">
                  <a:solidFill>
                    <a:schemeClr val="bg1"/>
                  </a:solidFill>
                </a:rPr>
                <a:t>05/01/09 – Policy change job picks up contact info from account</a:t>
              </a:r>
            </a:p>
          </p:txBody>
        </p:sp>
        <p:grpSp>
          <p:nvGrpSpPr>
            <p:cNvPr id="10257" name="Group 191"/>
            <p:cNvGrpSpPr>
              <a:grpSpLocks/>
            </p:cNvGrpSpPr>
            <p:nvPr/>
          </p:nvGrpSpPr>
          <p:grpSpPr bwMode="auto">
            <a:xfrm>
              <a:off x="6143625" y="4703763"/>
              <a:ext cx="979488" cy="1066800"/>
              <a:chOff x="4118" y="1998"/>
              <a:chExt cx="617" cy="672"/>
            </a:xfrm>
          </p:grpSpPr>
          <p:grpSp>
            <p:nvGrpSpPr>
              <p:cNvPr id="10259" name="Group 192"/>
              <p:cNvGrpSpPr>
                <a:grpSpLocks/>
              </p:cNvGrpSpPr>
              <p:nvPr/>
            </p:nvGrpSpPr>
            <p:grpSpPr bwMode="auto">
              <a:xfrm>
                <a:off x="4118" y="1998"/>
                <a:ext cx="617" cy="672"/>
                <a:chOff x="2324" y="435"/>
                <a:chExt cx="933" cy="1052"/>
              </a:xfrm>
            </p:grpSpPr>
            <p:sp>
              <p:nvSpPr>
                <p:cNvPr id="10274" name="AutoShape 193"/>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r">
                    <a:spcBef>
                      <a:spcPct val="50000"/>
                    </a:spcBef>
                    <a:spcAft>
                      <a:spcPct val="30000"/>
                    </a:spcAft>
                    <a:buClr>
                      <a:schemeClr val="tx1"/>
                    </a:buClr>
                  </a:pPr>
                  <a:endParaRPr lang="en-US"/>
                </a:p>
              </p:txBody>
            </p:sp>
            <p:sp>
              <p:nvSpPr>
                <p:cNvPr id="10275" name="Freeform 194"/>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0276" name="Freeform 195"/>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0277" name="Freeform 196"/>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0278" name="Group 197"/>
                <p:cNvGrpSpPr>
                  <a:grpSpLocks/>
                </p:cNvGrpSpPr>
                <p:nvPr/>
              </p:nvGrpSpPr>
              <p:grpSpPr bwMode="auto">
                <a:xfrm>
                  <a:off x="2889" y="957"/>
                  <a:ext cx="348" cy="510"/>
                  <a:chOff x="2784" y="3210"/>
                  <a:chExt cx="523" cy="772"/>
                </a:xfrm>
              </p:grpSpPr>
              <p:sp>
                <p:nvSpPr>
                  <p:cNvPr id="10279" name="AutoShape 198"/>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0280" name="AutoShape 199"/>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0281" name="AutoShape 200"/>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r">
                      <a:spcBef>
                        <a:spcPct val="50000"/>
                      </a:spcBef>
                      <a:spcAft>
                        <a:spcPct val="30000"/>
                      </a:spcAft>
                      <a:buClr>
                        <a:schemeClr val="tx1"/>
                      </a:buClr>
                    </a:pPr>
                    <a:endParaRPr lang="en-US"/>
                  </a:p>
                </p:txBody>
              </p:sp>
              <p:sp>
                <p:nvSpPr>
                  <p:cNvPr id="10282" name="Oval 201"/>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r">
                      <a:spcBef>
                        <a:spcPct val="50000"/>
                      </a:spcBef>
                      <a:spcAft>
                        <a:spcPct val="30000"/>
                      </a:spcAft>
                      <a:buClr>
                        <a:schemeClr val="tx1"/>
                      </a:buClr>
                    </a:pPr>
                    <a:endParaRPr lang="en-US"/>
                  </a:p>
                </p:txBody>
              </p:sp>
            </p:grpSp>
          </p:grpSp>
          <p:grpSp>
            <p:nvGrpSpPr>
              <p:cNvPr id="10260" name="Group 202"/>
              <p:cNvGrpSpPr>
                <a:grpSpLocks/>
              </p:cNvGrpSpPr>
              <p:nvPr/>
            </p:nvGrpSpPr>
            <p:grpSpPr bwMode="auto">
              <a:xfrm>
                <a:off x="4187" y="2002"/>
                <a:ext cx="364" cy="241"/>
                <a:chOff x="3879" y="998"/>
                <a:chExt cx="696" cy="462"/>
              </a:xfrm>
            </p:grpSpPr>
            <p:sp>
              <p:nvSpPr>
                <p:cNvPr id="10261" name="Rectangle 203"/>
                <p:cNvSpPr>
                  <a:spLocks noChangeArrowheads="1"/>
                </p:cNvSpPr>
                <p:nvPr/>
              </p:nvSpPr>
              <p:spPr bwMode="auto">
                <a:xfrm>
                  <a:off x="3897" y="1019"/>
                  <a:ext cx="678" cy="441"/>
                </a:xfrm>
                <a:prstGeom prst="rect">
                  <a:avLst/>
                </a:prstGeom>
                <a:solidFill>
                  <a:schemeClr val="hlink"/>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0262" name="Rectangle 204"/>
                <p:cNvSpPr>
                  <a:spLocks noChangeArrowheads="1"/>
                </p:cNvSpPr>
                <p:nvPr/>
              </p:nvSpPr>
              <p:spPr bwMode="auto">
                <a:xfrm>
                  <a:off x="3879" y="998"/>
                  <a:ext cx="680" cy="444"/>
                </a:xfrm>
                <a:prstGeom prst="rect">
                  <a:avLst/>
                </a:prstGeom>
                <a:solidFill>
                  <a:srgbClr val="B2CF37"/>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spAutoFit/>
                </a:bodyPr>
                <a:lstStyle/>
                <a:p>
                  <a:pPr algn="r">
                    <a:spcBef>
                      <a:spcPct val="50000"/>
                    </a:spcBef>
                    <a:spcAft>
                      <a:spcPct val="30000"/>
                    </a:spcAft>
                    <a:buClr>
                      <a:schemeClr val="tx1"/>
                    </a:buClr>
                  </a:pPr>
                  <a:endParaRPr lang="en-US"/>
                </a:p>
              </p:txBody>
            </p:sp>
            <p:sp>
              <p:nvSpPr>
                <p:cNvPr id="10263" name="AutoShape 205"/>
                <p:cNvSpPr>
                  <a:spLocks noChangeArrowheads="1"/>
                </p:cNvSpPr>
                <p:nvPr/>
              </p:nvSpPr>
              <p:spPr bwMode="auto">
                <a:xfrm>
                  <a:off x="3893" y="1013"/>
                  <a:ext cx="393" cy="414"/>
                </a:xfrm>
                <a:prstGeom prst="smileyFace">
                  <a:avLst>
                    <a:gd name="adj" fmla="val 4653"/>
                  </a:avLst>
                </a:prstGeom>
                <a:solidFill>
                  <a:srgbClr val="FFCC99"/>
                </a:solidFill>
                <a:ln w="12700">
                  <a:solidFill>
                    <a:srgbClr val="000000"/>
                  </a:solidFill>
                  <a:round/>
                  <a:headEnd/>
                  <a:tailEnd/>
                </a:ln>
              </p:spPr>
              <p:txBody>
                <a:bodyPr wrap="none" anchor="ctr"/>
                <a:lstStyle/>
                <a:p>
                  <a:pPr algn="r">
                    <a:spcBef>
                      <a:spcPct val="50000"/>
                    </a:spcBef>
                    <a:spcAft>
                      <a:spcPct val="30000"/>
                    </a:spcAft>
                    <a:buClr>
                      <a:schemeClr val="tx1"/>
                    </a:buClr>
                  </a:pPr>
                  <a:endParaRPr lang="en-US"/>
                </a:p>
              </p:txBody>
            </p:sp>
            <p:sp>
              <p:nvSpPr>
                <p:cNvPr id="10264" name="Rectangle 206"/>
                <p:cNvSpPr>
                  <a:spLocks noChangeArrowheads="1"/>
                </p:cNvSpPr>
                <p:nvPr/>
              </p:nvSpPr>
              <p:spPr bwMode="auto">
                <a:xfrm>
                  <a:off x="4291" y="1020"/>
                  <a:ext cx="237" cy="35"/>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0265" name="Rectangle 207"/>
                <p:cNvSpPr>
                  <a:spLocks noChangeArrowheads="1"/>
                </p:cNvSpPr>
                <p:nvPr/>
              </p:nvSpPr>
              <p:spPr bwMode="auto">
                <a:xfrm>
                  <a:off x="4291" y="1070"/>
                  <a:ext cx="237" cy="32"/>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0266" name="Rectangle 208"/>
                <p:cNvSpPr>
                  <a:spLocks noChangeArrowheads="1"/>
                </p:cNvSpPr>
                <p:nvPr/>
              </p:nvSpPr>
              <p:spPr bwMode="auto">
                <a:xfrm>
                  <a:off x="4306" y="1277"/>
                  <a:ext cx="23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0267" name="Rectangle 209"/>
                <p:cNvSpPr>
                  <a:spLocks noChangeArrowheads="1"/>
                </p:cNvSpPr>
                <p:nvPr/>
              </p:nvSpPr>
              <p:spPr bwMode="auto">
                <a:xfrm>
                  <a:off x="4306" y="1317"/>
                  <a:ext cx="21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0268" name="Rectangle 210"/>
                <p:cNvSpPr>
                  <a:spLocks noChangeArrowheads="1"/>
                </p:cNvSpPr>
                <p:nvPr/>
              </p:nvSpPr>
              <p:spPr bwMode="auto">
                <a:xfrm>
                  <a:off x="4306" y="1355"/>
                  <a:ext cx="21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grpSp>
              <p:nvGrpSpPr>
                <p:cNvPr id="10269" name="Group 211"/>
                <p:cNvGrpSpPr>
                  <a:grpSpLocks/>
                </p:cNvGrpSpPr>
                <p:nvPr/>
              </p:nvGrpSpPr>
              <p:grpSpPr bwMode="auto">
                <a:xfrm>
                  <a:off x="4306" y="1387"/>
                  <a:ext cx="249" cy="39"/>
                  <a:chOff x="4431" y="2881"/>
                  <a:chExt cx="249" cy="39"/>
                </a:xfrm>
              </p:grpSpPr>
              <p:sp>
                <p:nvSpPr>
                  <p:cNvPr id="10270" name="Freeform 212"/>
                  <p:cNvSpPr>
                    <a:spLocks/>
                  </p:cNvSpPr>
                  <p:nvPr/>
                </p:nvSpPr>
                <p:spPr bwMode="auto">
                  <a:xfrm>
                    <a:off x="4431"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10271" name="Freeform 213"/>
                  <p:cNvSpPr>
                    <a:spLocks/>
                  </p:cNvSpPr>
                  <p:nvPr/>
                </p:nvSpPr>
                <p:spPr bwMode="auto">
                  <a:xfrm flipH="1">
                    <a:off x="4508"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10272" name="Rectangle 214"/>
                  <p:cNvSpPr>
                    <a:spLocks noChangeArrowheads="1"/>
                  </p:cNvSpPr>
                  <p:nvPr/>
                </p:nvSpPr>
                <p:spPr bwMode="auto">
                  <a:xfrm>
                    <a:off x="4451" y="2893"/>
                    <a:ext cx="54"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0273" name="Rectangle 215"/>
                  <p:cNvSpPr>
                    <a:spLocks noChangeArrowheads="1"/>
                  </p:cNvSpPr>
                  <p:nvPr/>
                </p:nvSpPr>
                <p:spPr bwMode="auto">
                  <a:xfrm>
                    <a:off x="4538" y="2893"/>
                    <a:ext cx="142"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grpSp>
          </p:grpSp>
        </p:grpSp>
      </p:grpSp>
      <p:grpSp>
        <p:nvGrpSpPr>
          <p:cNvPr id="4" name="Group 3"/>
          <p:cNvGrpSpPr/>
          <p:nvPr/>
        </p:nvGrpSpPr>
        <p:grpSpPr>
          <a:xfrm>
            <a:off x="439738" y="3087688"/>
            <a:ext cx="6683375" cy="1411287"/>
            <a:chOff x="439738" y="3087688"/>
            <a:chExt cx="6683375" cy="1411287"/>
          </a:xfrm>
        </p:grpSpPr>
        <p:sp>
          <p:nvSpPr>
            <p:cNvPr id="10244" name="Text Box 4"/>
            <p:cNvSpPr txBox="1">
              <a:spLocks noChangeArrowheads="1"/>
            </p:cNvSpPr>
            <p:nvPr/>
          </p:nvSpPr>
          <p:spPr bwMode="auto">
            <a:xfrm>
              <a:off x="3205163" y="4194175"/>
              <a:ext cx="272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ct val="50000"/>
                </a:spcBef>
                <a:spcAft>
                  <a:spcPct val="30000"/>
                </a:spcAft>
                <a:buClr>
                  <a:schemeClr val="tx1"/>
                </a:buClr>
              </a:pPr>
              <a:r>
                <a:rPr lang="en-US">
                  <a:solidFill>
                    <a:srgbClr val="0033CC"/>
                  </a:solidFill>
                </a:rPr>
                <a:t>Updated contact name</a:t>
              </a:r>
            </a:p>
          </p:txBody>
        </p:sp>
        <p:grpSp>
          <p:nvGrpSpPr>
            <p:cNvPr id="10246" name="Group 6"/>
            <p:cNvGrpSpPr>
              <a:grpSpLocks/>
            </p:cNvGrpSpPr>
            <p:nvPr/>
          </p:nvGrpSpPr>
          <p:grpSpPr bwMode="auto">
            <a:xfrm>
              <a:off x="3606800" y="3087688"/>
              <a:ext cx="1354138" cy="1119187"/>
              <a:chOff x="2174" y="1931"/>
              <a:chExt cx="853" cy="705"/>
            </a:xfrm>
          </p:grpSpPr>
          <p:grpSp>
            <p:nvGrpSpPr>
              <p:cNvPr id="10423" name="Group 7"/>
              <p:cNvGrpSpPr>
                <a:grpSpLocks/>
              </p:cNvGrpSpPr>
              <p:nvPr/>
            </p:nvGrpSpPr>
            <p:grpSpPr bwMode="auto">
              <a:xfrm>
                <a:off x="2174" y="1931"/>
                <a:ext cx="853" cy="705"/>
                <a:chOff x="465" y="602"/>
                <a:chExt cx="798" cy="659"/>
              </a:xfrm>
            </p:grpSpPr>
            <p:sp>
              <p:nvSpPr>
                <p:cNvPr id="10437" name="AutoShape 8"/>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pPr algn="r">
                    <a:spcBef>
                      <a:spcPct val="50000"/>
                    </a:spcBef>
                    <a:spcAft>
                      <a:spcPct val="30000"/>
                    </a:spcAft>
                    <a:buClr>
                      <a:schemeClr val="tx1"/>
                    </a:buClr>
                  </a:pPr>
                  <a:endParaRPr lang="en-US"/>
                </a:p>
              </p:txBody>
            </p:sp>
            <p:sp>
              <p:nvSpPr>
                <p:cNvPr id="10438" name="Rectangle 9"/>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pPr algn="r">
                    <a:spcBef>
                      <a:spcPct val="50000"/>
                    </a:spcBef>
                    <a:spcAft>
                      <a:spcPct val="30000"/>
                    </a:spcAft>
                    <a:buClr>
                      <a:schemeClr val="tx1"/>
                    </a:buClr>
                  </a:pPr>
                  <a:endParaRPr lang="en-US"/>
                </a:p>
              </p:txBody>
            </p:sp>
            <p:sp>
              <p:nvSpPr>
                <p:cNvPr id="10439" name="Rectangle 10"/>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pPr algn="r">
                    <a:spcBef>
                      <a:spcPct val="50000"/>
                    </a:spcBef>
                    <a:spcAft>
                      <a:spcPct val="30000"/>
                    </a:spcAft>
                    <a:buClr>
                      <a:schemeClr val="tx1"/>
                    </a:buClr>
                  </a:pPr>
                  <a:endParaRPr lang="en-US"/>
                </a:p>
              </p:txBody>
            </p:sp>
            <p:sp>
              <p:nvSpPr>
                <p:cNvPr id="10440" name="Rectangle 11"/>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pPr algn="r">
                    <a:spcBef>
                      <a:spcPct val="50000"/>
                    </a:spcBef>
                    <a:spcAft>
                      <a:spcPct val="30000"/>
                    </a:spcAft>
                    <a:buClr>
                      <a:schemeClr val="tx1"/>
                    </a:buClr>
                  </a:pPr>
                  <a:endParaRPr lang="en-US"/>
                </a:p>
              </p:txBody>
            </p:sp>
            <p:sp>
              <p:nvSpPr>
                <p:cNvPr id="10441" name="Rectangle 12"/>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r">
                    <a:spcBef>
                      <a:spcPct val="50000"/>
                    </a:spcBef>
                    <a:spcAft>
                      <a:spcPct val="30000"/>
                    </a:spcAft>
                    <a:buClr>
                      <a:schemeClr val="tx1"/>
                    </a:buClr>
                  </a:pPr>
                  <a:endParaRPr lang="en-US"/>
                </a:p>
              </p:txBody>
            </p:sp>
            <p:sp>
              <p:nvSpPr>
                <p:cNvPr id="10442" name="Rectangle 13"/>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pPr algn="r">
                    <a:spcBef>
                      <a:spcPct val="50000"/>
                    </a:spcBef>
                    <a:spcAft>
                      <a:spcPct val="30000"/>
                    </a:spcAft>
                    <a:buClr>
                      <a:schemeClr val="tx1"/>
                    </a:buClr>
                  </a:pPr>
                  <a:endParaRPr lang="en-US"/>
                </a:p>
              </p:txBody>
            </p:sp>
            <p:sp>
              <p:nvSpPr>
                <p:cNvPr id="10443" name="Line 14"/>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44" name="Line 15"/>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445" name="Group 16"/>
                <p:cNvGrpSpPr>
                  <a:grpSpLocks/>
                </p:cNvGrpSpPr>
                <p:nvPr/>
              </p:nvGrpSpPr>
              <p:grpSpPr bwMode="auto">
                <a:xfrm>
                  <a:off x="575" y="644"/>
                  <a:ext cx="508" cy="139"/>
                  <a:chOff x="3046" y="1026"/>
                  <a:chExt cx="502" cy="138"/>
                </a:xfrm>
              </p:grpSpPr>
              <p:sp>
                <p:nvSpPr>
                  <p:cNvPr id="10446" name="Line 17"/>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47" name="Line 18"/>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48" name="Line 19"/>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49" name="Line 20"/>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50" name="Line 21"/>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51" name="Line 22"/>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52" name="Oval 23"/>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r">
                      <a:spcBef>
                        <a:spcPct val="50000"/>
                      </a:spcBef>
                      <a:spcAft>
                        <a:spcPct val="30000"/>
                      </a:spcAft>
                      <a:buClr>
                        <a:schemeClr val="tx1"/>
                      </a:buClr>
                    </a:pPr>
                    <a:endParaRPr lang="en-US"/>
                  </a:p>
                </p:txBody>
              </p:sp>
              <p:sp>
                <p:nvSpPr>
                  <p:cNvPr id="10453" name="Freeform 24"/>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454" name="Freeform 25"/>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455" name="Freeform 26"/>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456" name="Freeform 27"/>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10424" name="Rectangle 28"/>
              <p:cNvSpPr>
                <a:spLocks noChangeArrowheads="1"/>
              </p:cNvSpPr>
              <p:nvPr/>
            </p:nvSpPr>
            <p:spPr bwMode="auto">
              <a:xfrm>
                <a:off x="2672" y="2229"/>
                <a:ext cx="355" cy="230"/>
              </a:xfrm>
              <a:prstGeom prst="rect">
                <a:avLst/>
              </a:prstGeom>
              <a:solidFill>
                <a:schemeClr val="hlink"/>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0425" name="Rectangle 29"/>
              <p:cNvSpPr>
                <a:spLocks noChangeArrowheads="1"/>
              </p:cNvSpPr>
              <p:nvPr/>
            </p:nvSpPr>
            <p:spPr bwMode="auto">
              <a:xfrm>
                <a:off x="2663" y="2218"/>
                <a:ext cx="356" cy="232"/>
              </a:xfrm>
              <a:prstGeom prst="rect">
                <a:avLst/>
              </a:prstGeom>
              <a:solidFill>
                <a:srgbClr val="9900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spAutoFit/>
              </a:bodyPr>
              <a:lstStyle/>
              <a:p>
                <a:pPr algn="r">
                  <a:spcBef>
                    <a:spcPct val="50000"/>
                  </a:spcBef>
                  <a:spcAft>
                    <a:spcPct val="30000"/>
                  </a:spcAft>
                  <a:buClr>
                    <a:schemeClr val="tx1"/>
                  </a:buClr>
                </a:pPr>
                <a:endParaRPr lang="en-US"/>
              </a:p>
            </p:txBody>
          </p:sp>
          <p:sp>
            <p:nvSpPr>
              <p:cNvPr id="10426" name="AutoShape 30"/>
              <p:cNvSpPr>
                <a:spLocks noChangeArrowheads="1"/>
              </p:cNvSpPr>
              <p:nvPr/>
            </p:nvSpPr>
            <p:spPr bwMode="auto">
              <a:xfrm>
                <a:off x="2670" y="2226"/>
                <a:ext cx="206" cy="216"/>
              </a:xfrm>
              <a:prstGeom prst="smileyFace">
                <a:avLst>
                  <a:gd name="adj" fmla="val 4653"/>
                </a:avLst>
              </a:prstGeom>
              <a:solidFill>
                <a:srgbClr val="FFCC99"/>
              </a:solidFill>
              <a:ln w="12700">
                <a:solidFill>
                  <a:srgbClr val="000000"/>
                </a:solidFill>
                <a:round/>
                <a:headEnd/>
                <a:tailEnd/>
              </a:ln>
            </p:spPr>
            <p:txBody>
              <a:bodyPr wrap="none" anchor="ctr"/>
              <a:lstStyle/>
              <a:p>
                <a:pPr algn="r">
                  <a:spcBef>
                    <a:spcPct val="50000"/>
                  </a:spcBef>
                  <a:spcAft>
                    <a:spcPct val="30000"/>
                  </a:spcAft>
                  <a:buClr>
                    <a:schemeClr val="tx1"/>
                  </a:buClr>
                </a:pPr>
                <a:endParaRPr lang="en-US"/>
              </a:p>
            </p:txBody>
          </p:sp>
          <p:sp>
            <p:nvSpPr>
              <p:cNvPr id="10427" name="Rectangle 31"/>
              <p:cNvSpPr>
                <a:spLocks noChangeArrowheads="1"/>
              </p:cNvSpPr>
              <p:nvPr/>
            </p:nvSpPr>
            <p:spPr bwMode="auto">
              <a:xfrm>
                <a:off x="2878" y="2229"/>
                <a:ext cx="124"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0428" name="Rectangle 32"/>
              <p:cNvSpPr>
                <a:spLocks noChangeArrowheads="1"/>
              </p:cNvSpPr>
              <p:nvPr/>
            </p:nvSpPr>
            <p:spPr bwMode="auto">
              <a:xfrm>
                <a:off x="2878" y="2256"/>
                <a:ext cx="124" cy="16"/>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0429" name="Rectangle 33"/>
              <p:cNvSpPr>
                <a:spLocks noChangeArrowheads="1"/>
              </p:cNvSpPr>
              <p:nvPr/>
            </p:nvSpPr>
            <p:spPr bwMode="auto">
              <a:xfrm>
                <a:off x="2886" y="2364"/>
                <a:ext cx="124" cy="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0430" name="Rectangle 34"/>
              <p:cNvSpPr>
                <a:spLocks noChangeArrowheads="1"/>
              </p:cNvSpPr>
              <p:nvPr/>
            </p:nvSpPr>
            <p:spPr bwMode="auto">
              <a:xfrm>
                <a:off x="2886" y="2384"/>
                <a:ext cx="114" cy="10"/>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0431" name="Rectangle 35"/>
              <p:cNvSpPr>
                <a:spLocks noChangeArrowheads="1"/>
              </p:cNvSpPr>
              <p:nvPr/>
            </p:nvSpPr>
            <p:spPr bwMode="auto">
              <a:xfrm>
                <a:off x="2886" y="2404"/>
                <a:ext cx="114" cy="10"/>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grpSp>
            <p:nvGrpSpPr>
              <p:cNvPr id="10432" name="Group 36"/>
              <p:cNvGrpSpPr>
                <a:grpSpLocks/>
              </p:cNvGrpSpPr>
              <p:nvPr/>
            </p:nvGrpSpPr>
            <p:grpSpPr bwMode="auto">
              <a:xfrm>
                <a:off x="2886" y="2421"/>
                <a:ext cx="131" cy="20"/>
                <a:chOff x="4431" y="2881"/>
                <a:chExt cx="249" cy="39"/>
              </a:xfrm>
            </p:grpSpPr>
            <p:sp>
              <p:nvSpPr>
                <p:cNvPr id="10433" name="Freeform 37"/>
                <p:cNvSpPr>
                  <a:spLocks/>
                </p:cNvSpPr>
                <p:nvPr/>
              </p:nvSpPr>
              <p:spPr bwMode="auto">
                <a:xfrm>
                  <a:off x="4431"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10434" name="Freeform 38"/>
                <p:cNvSpPr>
                  <a:spLocks/>
                </p:cNvSpPr>
                <p:nvPr/>
              </p:nvSpPr>
              <p:spPr bwMode="auto">
                <a:xfrm flipH="1">
                  <a:off x="4508"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10435" name="Rectangle 39"/>
                <p:cNvSpPr>
                  <a:spLocks noChangeArrowheads="1"/>
                </p:cNvSpPr>
                <p:nvPr/>
              </p:nvSpPr>
              <p:spPr bwMode="auto">
                <a:xfrm>
                  <a:off x="4451" y="2893"/>
                  <a:ext cx="54"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0436" name="Rectangle 40"/>
                <p:cNvSpPr>
                  <a:spLocks noChangeArrowheads="1"/>
                </p:cNvSpPr>
                <p:nvPr/>
              </p:nvSpPr>
              <p:spPr bwMode="auto">
                <a:xfrm>
                  <a:off x="4538" y="2893"/>
                  <a:ext cx="142"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grpSp>
        </p:grpSp>
        <p:grpSp>
          <p:nvGrpSpPr>
            <p:cNvPr id="10250" name="Group 137"/>
            <p:cNvGrpSpPr>
              <a:grpSpLocks/>
            </p:cNvGrpSpPr>
            <p:nvPr/>
          </p:nvGrpSpPr>
          <p:grpSpPr bwMode="auto">
            <a:xfrm>
              <a:off x="6143625" y="3140075"/>
              <a:ext cx="979488" cy="1066800"/>
              <a:chOff x="4118" y="1998"/>
              <a:chExt cx="617" cy="672"/>
            </a:xfrm>
          </p:grpSpPr>
          <p:grpSp>
            <p:nvGrpSpPr>
              <p:cNvPr id="10306" name="Group 138"/>
              <p:cNvGrpSpPr>
                <a:grpSpLocks/>
              </p:cNvGrpSpPr>
              <p:nvPr/>
            </p:nvGrpSpPr>
            <p:grpSpPr bwMode="auto">
              <a:xfrm>
                <a:off x="4118" y="1998"/>
                <a:ext cx="617" cy="672"/>
                <a:chOff x="2324" y="435"/>
                <a:chExt cx="933" cy="1052"/>
              </a:xfrm>
            </p:grpSpPr>
            <p:sp>
              <p:nvSpPr>
                <p:cNvPr id="10321" name="AutoShape 13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r">
                    <a:spcBef>
                      <a:spcPct val="50000"/>
                    </a:spcBef>
                    <a:spcAft>
                      <a:spcPct val="30000"/>
                    </a:spcAft>
                    <a:buClr>
                      <a:schemeClr val="tx1"/>
                    </a:buClr>
                  </a:pPr>
                  <a:endParaRPr lang="en-US"/>
                </a:p>
              </p:txBody>
            </p:sp>
            <p:sp>
              <p:nvSpPr>
                <p:cNvPr id="10322" name="Freeform 140"/>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0323" name="Freeform 141"/>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0324" name="Freeform 142"/>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0325" name="Group 143"/>
                <p:cNvGrpSpPr>
                  <a:grpSpLocks/>
                </p:cNvGrpSpPr>
                <p:nvPr/>
              </p:nvGrpSpPr>
              <p:grpSpPr bwMode="auto">
                <a:xfrm>
                  <a:off x="2889" y="957"/>
                  <a:ext cx="348" cy="510"/>
                  <a:chOff x="2784" y="3210"/>
                  <a:chExt cx="523" cy="772"/>
                </a:xfrm>
              </p:grpSpPr>
              <p:sp>
                <p:nvSpPr>
                  <p:cNvPr id="10326" name="AutoShape 14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0327" name="AutoShape 14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0328" name="AutoShape 14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r">
                      <a:spcBef>
                        <a:spcPct val="50000"/>
                      </a:spcBef>
                      <a:spcAft>
                        <a:spcPct val="30000"/>
                      </a:spcAft>
                      <a:buClr>
                        <a:schemeClr val="tx1"/>
                      </a:buClr>
                    </a:pPr>
                    <a:endParaRPr lang="en-US"/>
                  </a:p>
                </p:txBody>
              </p:sp>
              <p:sp>
                <p:nvSpPr>
                  <p:cNvPr id="10329" name="Oval 14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r">
                      <a:spcBef>
                        <a:spcPct val="50000"/>
                      </a:spcBef>
                      <a:spcAft>
                        <a:spcPct val="30000"/>
                      </a:spcAft>
                      <a:buClr>
                        <a:schemeClr val="tx1"/>
                      </a:buClr>
                    </a:pPr>
                    <a:endParaRPr lang="en-US"/>
                  </a:p>
                </p:txBody>
              </p:sp>
            </p:grpSp>
          </p:grpSp>
          <p:grpSp>
            <p:nvGrpSpPr>
              <p:cNvPr id="10307" name="Group 148"/>
              <p:cNvGrpSpPr>
                <a:grpSpLocks/>
              </p:cNvGrpSpPr>
              <p:nvPr/>
            </p:nvGrpSpPr>
            <p:grpSpPr bwMode="auto">
              <a:xfrm>
                <a:off x="4187" y="2002"/>
                <a:ext cx="364" cy="241"/>
                <a:chOff x="3879" y="998"/>
                <a:chExt cx="696" cy="462"/>
              </a:xfrm>
            </p:grpSpPr>
            <p:sp>
              <p:nvSpPr>
                <p:cNvPr id="10308" name="Rectangle 149"/>
                <p:cNvSpPr>
                  <a:spLocks noChangeArrowheads="1"/>
                </p:cNvSpPr>
                <p:nvPr/>
              </p:nvSpPr>
              <p:spPr bwMode="auto">
                <a:xfrm>
                  <a:off x="3897" y="1019"/>
                  <a:ext cx="678" cy="441"/>
                </a:xfrm>
                <a:prstGeom prst="rect">
                  <a:avLst/>
                </a:prstGeom>
                <a:solidFill>
                  <a:schemeClr val="hlink"/>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0309" name="Rectangle 150"/>
                <p:cNvSpPr>
                  <a:spLocks noChangeArrowheads="1"/>
                </p:cNvSpPr>
                <p:nvPr/>
              </p:nvSpPr>
              <p:spPr bwMode="auto">
                <a:xfrm>
                  <a:off x="3879" y="998"/>
                  <a:ext cx="680" cy="444"/>
                </a:xfrm>
                <a:prstGeom prst="rect">
                  <a:avLst/>
                </a:prstGeom>
                <a:solidFill>
                  <a:srgbClr val="B2CF37"/>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spAutoFit/>
                </a:bodyPr>
                <a:lstStyle/>
                <a:p>
                  <a:pPr algn="r">
                    <a:spcBef>
                      <a:spcPct val="50000"/>
                    </a:spcBef>
                    <a:spcAft>
                      <a:spcPct val="30000"/>
                    </a:spcAft>
                    <a:buClr>
                      <a:schemeClr val="tx1"/>
                    </a:buClr>
                  </a:pPr>
                  <a:endParaRPr lang="en-US"/>
                </a:p>
              </p:txBody>
            </p:sp>
            <p:sp>
              <p:nvSpPr>
                <p:cNvPr id="10310" name="AutoShape 151"/>
                <p:cNvSpPr>
                  <a:spLocks noChangeArrowheads="1"/>
                </p:cNvSpPr>
                <p:nvPr/>
              </p:nvSpPr>
              <p:spPr bwMode="auto">
                <a:xfrm>
                  <a:off x="3893" y="1013"/>
                  <a:ext cx="393" cy="414"/>
                </a:xfrm>
                <a:prstGeom prst="smileyFace">
                  <a:avLst>
                    <a:gd name="adj" fmla="val 4653"/>
                  </a:avLst>
                </a:prstGeom>
                <a:solidFill>
                  <a:srgbClr val="FFCC99"/>
                </a:solidFill>
                <a:ln w="12700">
                  <a:solidFill>
                    <a:srgbClr val="000000"/>
                  </a:solidFill>
                  <a:round/>
                  <a:headEnd/>
                  <a:tailEnd/>
                </a:ln>
              </p:spPr>
              <p:txBody>
                <a:bodyPr wrap="none" anchor="ctr"/>
                <a:lstStyle/>
                <a:p>
                  <a:pPr algn="r">
                    <a:spcBef>
                      <a:spcPct val="50000"/>
                    </a:spcBef>
                    <a:spcAft>
                      <a:spcPct val="30000"/>
                    </a:spcAft>
                    <a:buClr>
                      <a:schemeClr val="tx1"/>
                    </a:buClr>
                  </a:pPr>
                  <a:endParaRPr lang="en-US"/>
                </a:p>
              </p:txBody>
            </p:sp>
            <p:sp>
              <p:nvSpPr>
                <p:cNvPr id="10311" name="Rectangle 152"/>
                <p:cNvSpPr>
                  <a:spLocks noChangeArrowheads="1"/>
                </p:cNvSpPr>
                <p:nvPr/>
              </p:nvSpPr>
              <p:spPr bwMode="auto">
                <a:xfrm>
                  <a:off x="4291" y="1020"/>
                  <a:ext cx="237" cy="35"/>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0312" name="Rectangle 153"/>
                <p:cNvSpPr>
                  <a:spLocks noChangeArrowheads="1"/>
                </p:cNvSpPr>
                <p:nvPr/>
              </p:nvSpPr>
              <p:spPr bwMode="auto">
                <a:xfrm>
                  <a:off x="4291" y="1070"/>
                  <a:ext cx="237" cy="32"/>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0313" name="Rectangle 154"/>
                <p:cNvSpPr>
                  <a:spLocks noChangeArrowheads="1"/>
                </p:cNvSpPr>
                <p:nvPr/>
              </p:nvSpPr>
              <p:spPr bwMode="auto">
                <a:xfrm>
                  <a:off x="4306" y="1277"/>
                  <a:ext cx="23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0314" name="Rectangle 155"/>
                <p:cNvSpPr>
                  <a:spLocks noChangeArrowheads="1"/>
                </p:cNvSpPr>
                <p:nvPr/>
              </p:nvSpPr>
              <p:spPr bwMode="auto">
                <a:xfrm>
                  <a:off x="4306" y="1317"/>
                  <a:ext cx="21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0315" name="Rectangle 156"/>
                <p:cNvSpPr>
                  <a:spLocks noChangeArrowheads="1"/>
                </p:cNvSpPr>
                <p:nvPr/>
              </p:nvSpPr>
              <p:spPr bwMode="auto">
                <a:xfrm>
                  <a:off x="4306" y="1355"/>
                  <a:ext cx="217"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grpSp>
              <p:nvGrpSpPr>
                <p:cNvPr id="10316" name="Group 157"/>
                <p:cNvGrpSpPr>
                  <a:grpSpLocks/>
                </p:cNvGrpSpPr>
                <p:nvPr/>
              </p:nvGrpSpPr>
              <p:grpSpPr bwMode="auto">
                <a:xfrm>
                  <a:off x="4306" y="1387"/>
                  <a:ext cx="249" cy="39"/>
                  <a:chOff x="4431" y="2881"/>
                  <a:chExt cx="249" cy="39"/>
                </a:xfrm>
              </p:grpSpPr>
              <p:sp>
                <p:nvSpPr>
                  <p:cNvPr id="10317" name="Freeform 158"/>
                  <p:cNvSpPr>
                    <a:spLocks/>
                  </p:cNvSpPr>
                  <p:nvPr/>
                </p:nvSpPr>
                <p:spPr bwMode="auto">
                  <a:xfrm>
                    <a:off x="4431"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10318" name="Freeform 159"/>
                  <p:cNvSpPr>
                    <a:spLocks/>
                  </p:cNvSpPr>
                  <p:nvPr/>
                </p:nvSpPr>
                <p:spPr bwMode="auto">
                  <a:xfrm flipH="1">
                    <a:off x="4508" y="2881"/>
                    <a:ext cx="21" cy="39"/>
                  </a:xfrm>
                  <a:custGeom>
                    <a:avLst/>
                    <a:gdLst>
                      <a:gd name="T0" fmla="*/ 0 w 63"/>
                      <a:gd name="T1" fmla="*/ 0 h 117"/>
                      <a:gd name="T2" fmla="*/ 0 w 63"/>
                      <a:gd name="T3" fmla="*/ 0 h 117"/>
                      <a:gd name="T4" fmla="*/ 0 w 63"/>
                      <a:gd name="T5" fmla="*/ 0 h 117"/>
                      <a:gd name="T6" fmla="*/ 0 w 63"/>
                      <a:gd name="T7" fmla="*/ 0 h 117"/>
                      <a:gd name="T8" fmla="*/ 0 w 63"/>
                      <a:gd name="T9" fmla="*/ 0 h 117"/>
                      <a:gd name="T10" fmla="*/ 0 w 63"/>
                      <a:gd name="T11" fmla="*/ 0 h 117"/>
                      <a:gd name="T12" fmla="*/ 0 w 63"/>
                      <a:gd name="T13" fmla="*/ 0 h 117"/>
                      <a:gd name="T14" fmla="*/ 0 w 63"/>
                      <a:gd name="T15" fmla="*/ 0 h 117"/>
                      <a:gd name="T16" fmla="*/ 0 w 63"/>
                      <a:gd name="T17" fmla="*/ 0 h 117"/>
                      <a:gd name="T18" fmla="*/ 0 w 63"/>
                      <a:gd name="T19" fmla="*/ 0 h 117"/>
                      <a:gd name="T20" fmla="*/ 0 w 63"/>
                      <a:gd name="T21" fmla="*/ 0 h 117"/>
                      <a:gd name="T22" fmla="*/ 0 w 63"/>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17"/>
                      <a:gd name="T38" fmla="*/ 63 w 63"/>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17">
                        <a:moveTo>
                          <a:pt x="57" y="117"/>
                        </a:moveTo>
                        <a:lnTo>
                          <a:pt x="24" y="114"/>
                        </a:lnTo>
                        <a:lnTo>
                          <a:pt x="0" y="78"/>
                        </a:lnTo>
                        <a:lnTo>
                          <a:pt x="3" y="36"/>
                        </a:lnTo>
                        <a:lnTo>
                          <a:pt x="30" y="6"/>
                        </a:lnTo>
                        <a:lnTo>
                          <a:pt x="63" y="0"/>
                        </a:lnTo>
                        <a:lnTo>
                          <a:pt x="63" y="27"/>
                        </a:lnTo>
                        <a:lnTo>
                          <a:pt x="39" y="36"/>
                        </a:lnTo>
                        <a:lnTo>
                          <a:pt x="30" y="66"/>
                        </a:lnTo>
                        <a:lnTo>
                          <a:pt x="39" y="93"/>
                        </a:lnTo>
                        <a:lnTo>
                          <a:pt x="57" y="93"/>
                        </a:lnTo>
                        <a:lnTo>
                          <a:pt x="57" y="117"/>
                        </a:lnTo>
                        <a:close/>
                      </a:path>
                    </a:pathLst>
                  </a:cu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sp>
                <p:nvSpPr>
                  <p:cNvPr id="10319" name="Rectangle 160"/>
                  <p:cNvSpPr>
                    <a:spLocks noChangeArrowheads="1"/>
                  </p:cNvSpPr>
                  <p:nvPr/>
                </p:nvSpPr>
                <p:spPr bwMode="auto">
                  <a:xfrm>
                    <a:off x="4451" y="2893"/>
                    <a:ext cx="54"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0320" name="Rectangle 161"/>
                  <p:cNvSpPr>
                    <a:spLocks noChangeArrowheads="1"/>
                  </p:cNvSpPr>
                  <p:nvPr/>
                </p:nvSpPr>
                <p:spPr bwMode="auto">
                  <a:xfrm>
                    <a:off x="4538" y="2893"/>
                    <a:ext cx="142" cy="1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grpSp>
          </p:grpSp>
        </p:grpSp>
        <p:sp>
          <p:nvSpPr>
            <p:cNvPr id="10255" name="Text Box 189"/>
            <p:cNvSpPr txBox="1">
              <a:spLocks noChangeArrowheads="1"/>
            </p:cNvSpPr>
            <p:nvPr/>
          </p:nvSpPr>
          <p:spPr bwMode="auto">
            <a:xfrm>
              <a:off x="439738" y="3421063"/>
              <a:ext cx="22796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dirty="0">
                  <a:solidFill>
                    <a:schemeClr val="bg1"/>
                  </a:solidFill>
                </a:rPr>
                <a:t>04/01/09  - Contact name changed</a:t>
              </a:r>
            </a:p>
          </p:txBody>
        </p:sp>
        <p:sp>
          <p:nvSpPr>
            <p:cNvPr id="10258" name="Oval 216"/>
            <p:cNvSpPr>
              <a:spLocks noChangeArrowheads="1"/>
            </p:cNvSpPr>
            <p:nvPr/>
          </p:nvSpPr>
          <p:spPr bwMode="auto">
            <a:xfrm>
              <a:off x="4240213" y="3486150"/>
              <a:ext cx="850900" cy="477838"/>
            </a:xfrm>
            <a:prstGeom prst="ellipse">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r">
                <a:spcBef>
                  <a:spcPct val="50000"/>
                </a:spcBef>
                <a:spcAft>
                  <a:spcPct val="30000"/>
                </a:spcAft>
                <a:buClr>
                  <a:schemeClr val="tx1"/>
                </a:buClr>
              </a:pPr>
              <a:endParaRPr lang="en-US"/>
            </a:p>
          </p:txBody>
        </p:sp>
      </p:grpSp>
      <p:sp>
        <p:nvSpPr>
          <p:cNvPr id="2" name="TextBox 1"/>
          <p:cNvSpPr txBox="1"/>
          <p:nvPr/>
        </p:nvSpPr>
        <p:spPr>
          <a:xfrm>
            <a:off x="3715605" y="1285875"/>
            <a:ext cx="121219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defPPr>
              <a:defRPr lang="en-US"/>
            </a:defPPr>
            <a:lvl1pPr algn="ctr" eaLnBrk="1" hangingPunct="1">
              <a:spcBef>
                <a:spcPct val="50000"/>
              </a:spcBef>
              <a:spcAft>
                <a:spcPct val="30000"/>
              </a:spcAft>
              <a:buClr>
                <a:schemeClr val="tx1"/>
              </a:buClr>
              <a:defRPr>
                <a:solidFill>
                  <a:srgbClr val="D33941"/>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dirty="0"/>
              <a:t>Account</a:t>
            </a:r>
          </a:p>
        </p:txBody>
      </p:sp>
      <p:sp>
        <p:nvSpPr>
          <p:cNvPr id="218" name="TextBox 217"/>
          <p:cNvSpPr txBox="1"/>
          <p:nvPr/>
        </p:nvSpPr>
        <p:spPr>
          <a:xfrm>
            <a:off x="6043078" y="1285875"/>
            <a:ext cx="939681" cy="400110"/>
          </a:xfrm>
          <a:prstGeom prst="rect">
            <a:avLst/>
          </a:prstGeom>
          <a:noFill/>
        </p:spPr>
        <p:txBody>
          <a:bodyPr wrap="none" rtlCol="0">
            <a:spAutoFit/>
          </a:bodyPr>
          <a:lstStyle/>
          <a:p>
            <a:r>
              <a:rPr lang="en-US" dirty="0">
                <a:solidFill>
                  <a:srgbClr val="D33941"/>
                </a:solidFill>
              </a:rPr>
              <a:t>Policy</a:t>
            </a:r>
          </a:p>
        </p:txBody>
      </p:sp>
      <p:grpSp>
        <p:nvGrpSpPr>
          <p:cNvPr id="225" name="Group 10"/>
          <p:cNvGrpSpPr>
            <a:grpSpLocks/>
          </p:cNvGrpSpPr>
          <p:nvPr/>
        </p:nvGrpSpPr>
        <p:grpSpPr bwMode="auto">
          <a:xfrm>
            <a:off x="8658225" y="79375"/>
            <a:ext cx="482600" cy="461963"/>
            <a:chOff x="8632825" y="79375"/>
            <a:chExt cx="431800" cy="461963"/>
          </a:xfrm>
        </p:grpSpPr>
        <p:sp>
          <p:nvSpPr>
            <p:cNvPr id="226" name="Rectangle 5"/>
            <p:cNvSpPr>
              <a:spLocks noChangeArrowheads="1"/>
            </p:cNvSpPr>
            <p:nvPr/>
          </p:nvSpPr>
          <p:spPr bwMode="hidden">
            <a:xfrm>
              <a:off x="8632825" y="79375"/>
              <a:ext cx="431800" cy="461963"/>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7" name="AutoShape 6"/>
            <p:cNvSpPr>
              <a:spLocks noChangeArrowheads="1"/>
            </p:cNvSpPr>
            <p:nvPr/>
          </p:nvSpPr>
          <p:spPr bwMode="hidden">
            <a:xfrm rot="18896145" flipH="1">
              <a:off x="8643717" y="147160"/>
              <a:ext cx="326799" cy="326393"/>
            </a:xfrm>
            <a:prstGeom prst="rtTriangle">
              <a:avLst/>
            </a:prstGeom>
            <a:solidFill>
              <a:srgbClr val="3F8E3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228" name="Group 9"/>
          <p:cNvGrpSpPr>
            <a:grpSpLocks/>
          </p:cNvGrpSpPr>
          <p:nvPr/>
        </p:nvGrpSpPr>
        <p:grpSpPr bwMode="auto">
          <a:xfrm>
            <a:off x="8680450" y="79375"/>
            <a:ext cx="407988" cy="461963"/>
            <a:chOff x="8632825" y="79375"/>
            <a:chExt cx="431800" cy="461963"/>
          </a:xfrm>
        </p:grpSpPr>
        <p:sp>
          <p:nvSpPr>
            <p:cNvPr id="229" name="Rectangle 8"/>
            <p:cNvSpPr>
              <a:spLocks noChangeArrowheads="1"/>
            </p:cNvSpPr>
            <p:nvPr/>
          </p:nvSpPr>
          <p:spPr bwMode="hidden">
            <a:xfrm>
              <a:off x="8632825" y="79375"/>
              <a:ext cx="431800" cy="461963"/>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30" name="Rectangle 9"/>
            <p:cNvSpPr>
              <a:spLocks noChangeArrowheads="1"/>
            </p:cNvSpPr>
            <p:nvPr/>
          </p:nvSpPr>
          <p:spPr bwMode="hidden">
            <a:xfrm>
              <a:off x="8703097" y="164547"/>
              <a:ext cx="291257" cy="291620"/>
            </a:xfrm>
            <a:prstGeom prst="rect">
              <a:avLst/>
            </a:prstGeom>
            <a:solidFill>
              <a:srgbClr val="C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7" presetClass="entr" presetSubtype="10" fill="hold" nodeType="afterEffect">
                                  <p:stCondLst>
                                    <p:cond delay="0"/>
                                  </p:stCondLst>
                                  <p:childTnLst>
                                    <p:set>
                                      <p:cBhvr>
                                        <p:cTn id="13" dur="1" fill="hold">
                                          <p:stCondLst>
                                            <p:cond delay="0"/>
                                          </p:stCondLst>
                                        </p:cTn>
                                        <p:tgtEl>
                                          <p:spTgt spid="228"/>
                                        </p:tgtEl>
                                        <p:attrNameLst>
                                          <p:attrName>style.visibility</p:attrName>
                                        </p:attrNameLst>
                                      </p:cBhvr>
                                      <p:to>
                                        <p:strVal val="visible"/>
                                      </p:to>
                                    </p:set>
                                    <p:anim calcmode="lin" valueType="num">
                                      <p:cBhvr>
                                        <p:cTn id="14" dur="500" fill="hold"/>
                                        <p:tgtEl>
                                          <p:spTgt spid="228"/>
                                        </p:tgtEl>
                                        <p:attrNameLst>
                                          <p:attrName>ppt_w</p:attrName>
                                        </p:attrNameLst>
                                      </p:cBhvr>
                                      <p:tavLst>
                                        <p:tav tm="0">
                                          <p:val>
                                            <p:fltVal val="0"/>
                                          </p:val>
                                        </p:tav>
                                        <p:tav tm="100000">
                                          <p:val>
                                            <p:strVal val="#ppt_w"/>
                                          </p:val>
                                        </p:tav>
                                      </p:tavLst>
                                    </p:anim>
                                    <p:anim calcmode="lin" valueType="num">
                                      <p:cBhvr>
                                        <p:cTn id="15" dur="500" fill="hold"/>
                                        <p:tgtEl>
                                          <p:spTgt spid="22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Data inside and outside PolicyPeriod graph</a:t>
            </a:r>
          </a:p>
        </p:txBody>
      </p:sp>
      <p:sp>
        <p:nvSpPr>
          <p:cNvPr id="11267" name="Content Placeholder 2"/>
          <p:cNvSpPr>
            <a:spLocks noGrp="1"/>
          </p:cNvSpPr>
          <p:nvPr>
            <p:ph idx="1"/>
          </p:nvPr>
        </p:nvSpPr>
        <p:spPr>
          <a:xfrm>
            <a:off x="519113" y="4079875"/>
            <a:ext cx="8318500" cy="2249488"/>
          </a:xfrm>
        </p:spPr>
        <p:txBody>
          <a:bodyPr/>
          <a:lstStyle/>
          <a:p>
            <a:pPr>
              <a:buFont typeface="Arial" charset="0"/>
              <a:buChar char="•"/>
            </a:pPr>
            <a:r>
              <a:rPr lang="en-US" smtClean="0"/>
              <a:t>Some data resides inside as well as outside PolicyPeriod graph which is needed at all times such as contact name</a:t>
            </a:r>
          </a:p>
        </p:txBody>
      </p:sp>
      <p:graphicFrame>
        <p:nvGraphicFramePr>
          <p:cNvPr id="13" name="Group 3"/>
          <p:cNvGraphicFramePr>
            <a:graphicFrameLocks noGrp="1"/>
          </p:cNvGraphicFramePr>
          <p:nvPr/>
        </p:nvGraphicFramePr>
        <p:xfrm>
          <a:off x="601663" y="1039813"/>
          <a:ext cx="8204200" cy="2822575"/>
        </p:xfrm>
        <a:graphic>
          <a:graphicData uri="http://schemas.openxmlformats.org/drawingml/2006/table">
            <a:tbl>
              <a:tblPr/>
              <a:tblGrid>
                <a:gridCol w="3933005"/>
                <a:gridCol w="4271195"/>
              </a:tblGrid>
              <a:tr h="365788">
                <a:tc>
                  <a:txBody>
                    <a:bodyPr/>
                    <a:lstStyle/>
                    <a:p>
                      <a:pPr marL="58738"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1" i="0" u="none" strike="noStrike" cap="none" normalizeH="0" baseline="0" dirty="0" smtClean="0">
                          <a:ln>
                            <a:noFill/>
                          </a:ln>
                          <a:solidFill>
                            <a:schemeClr val="bg1"/>
                          </a:solidFill>
                          <a:effectLst/>
                          <a:latin typeface="Arial" charset="0"/>
                        </a:rPr>
                        <a:t>Data outside PolicyPeriod</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58738"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1" i="0" u="none" strike="noStrike" cap="none" normalizeH="0" baseline="0" dirty="0" smtClean="0">
                          <a:ln>
                            <a:noFill/>
                          </a:ln>
                          <a:solidFill>
                            <a:schemeClr val="bg1"/>
                          </a:solidFill>
                          <a:effectLst/>
                          <a:latin typeface="Arial" charset="0"/>
                        </a:rPr>
                        <a:t>Data inside PolicyPeriod</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r>
              <a:tr h="377309">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Lives only on Account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Lives on both Policy and Account </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1027213">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Shared but not revisioned because we do not need to know how data has varied over time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Shared and revisioned because we need to know when it changed</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651402">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When data changes, change is made to the Account only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Change is made to objects on the Policy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400863">
                <a:tc>
                  <a:txBody>
                    <a:bodyPr/>
                    <a:lstStyle/>
                    <a:p>
                      <a:pPr marL="914400" marR="0" lvl="0" indent="-8540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History is not available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History is available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bl>
          </a:graphicData>
        </a:graphic>
      </p:graphicFrame>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2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48922</TotalTime>
  <Words>5949</Words>
  <Application>Microsoft Office PowerPoint</Application>
  <PresentationFormat>On-screen Show (4:3)</PresentationFormat>
  <Paragraphs>428</Paragraphs>
  <Slides>30</Slides>
  <Notes>30</Notes>
  <HiddenSlides>0</HiddenSlides>
  <MMClips>0</MMClips>
  <ScaleCrop>false</ScaleCrop>
  <HeadingPairs>
    <vt:vector size="4" baseType="variant">
      <vt:variant>
        <vt:lpstr>Theme</vt:lpstr>
      </vt:variant>
      <vt:variant>
        <vt:i4>3</vt:i4>
      </vt:variant>
      <vt:variant>
        <vt:lpstr>Slide Titles</vt:lpstr>
      </vt:variant>
      <vt:variant>
        <vt:i4>30</vt:i4>
      </vt:variant>
    </vt:vector>
  </HeadingPairs>
  <TitlesOfParts>
    <vt:vector size="33" baseType="lpstr">
      <vt:lpstr>2_test-template</vt:lpstr>
      <vt:lpstr>1_test-template</vt:lpstr>
      <vt:lpstr>3_test-template</vt:lpstr>
      <vt:lpstr>Concepts of Revisioning Contact and Location Information </vt:lpstr>
      <vt:lpstr>Lesson objectives</vt:lpstr>
      <vt:lpstr>Lesson outline</vt:lpstr>
      <vt:lpstr>Review: PolicyPeriod</vt:lpstr>
      <vt:lpstr>Contacts and locations are shared</vt:lpstr>
      <vt:lpstr>Information can change</vt:lpstr>
      <vt:lpstr>When would you need contact revisioning?</vt:lpstr>
      <vt:lpstr>Some fields on contact need to be changed</vt:lpstr>
      <vt:lpstr>Data inside and outside PolicyPeriod graph</vt:lpstr>
      <vt:lpstr>Lesson outline</vt:lpstr>
      <vt:lpstr>Changes to a policy can be complicated</vt:lpstr>
      <vt:lpstr>To handle changes to current contact data</vt:lpstr>
      <vt:lpstr>To handle a future dated change</vt:lpstr>
      <vt:lpstr>To handle a back dated change</vt:lpstr>
      <vt:lpstr>Revisioned and non-revisioned contact fields</vt:lpstr>
      <vt:lpstr>Lesson outline</vt:lpstr>
      <vt:lpstr>Example: Future dated and back dated change</vt:lpstr>
      <vt:lpstr>Example in UI: Create submission</vt:lpstr>
      <vt:lpstr>Future dated Policy Change – getting married on 10/30/14</vt:lpstr>
      <vt:lpstr>Back dated Policy Change – edit birth date</vt:lpstr>
      <vt:lpstr>Activities and notes created on the account</vt:lpstr>
      <vt:lpstr>Lesson outline</vt:lpstr>
      <vt:lpstr>Location information</vt:lpstr>
      <vt:lpstr>Location revisioning</vt:lpstr>
      <vt:lpstr>Changing account location information</vt:lpstr>
      <vt:lpstr>Location configuration</vt:lpstr>
      <vt:lpstr>Example: Revisioned location fields</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Guidewire GScript</dc:title>
  <dc:subject>ClaimCenter 4.0 Foundation Training</dc:subject>
  <dc:creator>Guidewire</dc:creator>
  <dc:description>DO NOT DISTRIBUTE WITHOUT PERMISSION!</dc:description>
  <cp:lastModifiedBy>kshukla</cp:lastModifiedBy>
  <cp:revision>3074</cp:revision>
  <dcterms:created xsi:type="dcterms:W3CDTF">2007-08-02T20:13:16Z</dcterms:created>
  <dcterms:modified xsi:type="dcterms:W3CDTF">2014-03-14T21:06:13Z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