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960" r:id="rId2"/>
    <p:sldMasterId id="2147483972" r:id="rId3"/>
  </p:sldMasterIdLst>
  <p:notesMasterIdLst>
    <p:notesMasterId r:id="rId53"/>
  </p:notesMasterIdLst>
  <p:handoutMasterIdLst>
    <p:handoutMasterId r:id="rId54"/>
  </p:handoutMasterIdLst>
  <p:sldIdLst>
    <p:sldId id="1192" r:id="rId4"/>
    <p:sldId id="1299" r:id="rId5"/>
    <p:sldId id="1629" r:id="rId6"/>
    <p:sldId id="1637" r:id="rId7"/>
    <p:sldId id="1617" r:id="rId8"/>
    <p:sldId id="1620" r:id="rId9"/>
    <p:sldId id="1623" r:id="rId10"/>
    <p:sldId id="1624" r:id="rId11"/>
    <p:sldId id="1625" r:id="rId12"/>
    <p:sldId id="1626" r:id="rId13"/>
    <p:sldId id="1643" r:id="rId14"/>
    <p:sldId id="1638" r:id="rId15"/>
    <p:sldId id="1644" r:id="rId16"/>
    <p:sldId id="1587" r:id="rId17"/>
    <p:sldId id="1590" r:id="rId18"/>
    <p:sldId id="1649" r:id="rId19"/>
    <p:sldId id="1583" r:id="rId20"/>
    <p:sldId id="1585" r:id="rId21"/>
    <p:sldId id="1576" r:id="rId22"/>
    <p:sldId id="1614" r:id="rId23"/>
    <p:sldId id="1584" r:id="rId24"/>
    <p:sldId id="1641" r:id="rId25"/>
    <p:sldId id="1656" r:id="rId26"/>
    <p:sldId id="1642" r:id="rId27"/>
    <p:sldId id="1616" r:id="rId28"/>
    <p:sldId id="1601" r:id="rId29"/>
    <p:sldId id="1639" r:id="rId30"/>
    <p:sldId id="1635" r:id="rId31"/>
    <p:sldId id="1636" r:id="rId32"/>
    <p:sldId id="1630" r:id="rId33"/>
    <p:sldId id="1631" r:id="rId34"/>
    <p:sldId id="1647" r:id="rId35"/>
    <p:sldId id="1646" r:id="rId36"/>
    <p:sldId id="1597" r:id="rId37"/>
    <p:sldId id="1592" r:id="rId38"/>
    <p:sldId id="1595" r:id="rId39"/>
    <p:sldId id="1613" r:id="rId40"/>
    <p:sldId id="1657" r:id="rId41"/>
    <p:sldId id="1640" r:id="rId42"/>
    <p:sldId id="1566" r:id="rId43"/>
    <p:sldId id="1598" r:id="rId44"/>
    <p:sldId id="1599" r:id="rId45"/>
    <p:sldId id="1600" r:id="rId46"/>
    <p:sldId id="1607" r:id="rId47"/>
    <p:sldId id="1609" r:id="rId48"/>
    <p:sldId id="1610" r:id="rId49"/>
    <p:sldId id="1551" r:id="rId50"/>
    <p:sldId id="1554" r:id="rId51"/>
    <p:sldId id="1659" r:id="rId52"/>
  </p:sldIdLst>
  <p:sldSz cx="9144000" cy="6858000" type="screen4x3"/>
  <p:notesSz cx="6881813" cy="9296400"/>
  <p:defaultTextStyle>
    <a:defPPr>
      <a:defRPr lang="en-US"/>
    </a:defPPr>
    <a:lvl1pPr algn="l" rtl="0" fontAlgn="base">
      <a:spcBef>
        <a:spcPct val="0"/>
      </a:spcBef>
      <a:spcAft>
        <a:spcPct val="0"/>
      </a:spcAft>
      <a:defRPr sz="2000" b="1" kern="1200">
        <a:solidFill>
          <a:srgbClr val="FF0000"/>
        </a:solidFill>
        <a:latin typeface="Arial" charset="0"/>
        <a:ea typeface="+mn-ea"/>
        <a:cs typeface="Arial" charset="0"/>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D33941"/>
    <a:srgbClr val="04628C"/>
    <a:srgbClr val="D8691E"/>
    <a:srgbClr val="645893"/>
    <a:srgbClr val="FF0000"/>
    <a:srgbClr val="00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2" autoAdjust="0"/>
    <p:restoredTop sz="76080" autoAdjust="0"/>
  </p:normalViewPr>
  <p:slideViewPr>
    <p:cSldViewPr snapToGrid="0">
      <p:cViewPr>
        <p:scale>
          <a:sx n="100" d="100"/>
          <a:sy n="100" d="100"/>
        </p:scale>
        <p:origin x="-1026" y="-108"/>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586"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12.xml"/><Relationship Id="rId1" Type="http://schemas.openxmlformats.org/officeDocument/2006/relationships/slide" Target="slides/slide3.xml"/><Relationship Id="rId5" Type="http://schemas.openxmlformats.org/officeDocument/2006/relationships/slide" Target="slides/slide39.xml"/><Relationship Id="rId4"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cs typeface="+mn-cs"/>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cs typeface="+mn-cs"/>
              </a:defRPr>
            </a:lvl1pPr>
          </a:lstStyle>
          <a:p>
            <a:pPr>
              <a:defRPr/>
            </a:pPr>
            <a:fld id="{74D3E5DB-B614-494D-9D60-591BB60BD308}" type="slidenum">
              <a:rPr lang="en-US" altLang="en-US"/>
              <a:pPr>
                <a:defRPr/>
              </a:pPr>
              <a:t>‹#›</a:t>
            </a:fld>
            <a:endParaRPr lang="en-US" altLang="en-US" dirty="0"/>
          </a:p>
        </p:txBody>
      </p:sp>
    </p:spTree>
    <p:extLst>
      <p:ext uri="{BB962C8B-B14F-4D97-AF65-F5344CB8AC3E}">
        <p14:creationId xmlns:p14="http://schemas.microsoft.com/office/powerpoint/2010/main" val="1627821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cs typeface="+mn-cs"/>
              </a:defRPr>
            </a:lvl1pPr>
          </a:lstStyle>
          <a:p>
            <a:pPr>
              <a:defRPr/>
            </a:pPr>
            <a:r>
              <a:rPr lang="en-US" altLang="en-US"/>
              <a:t>	 Configuring Underwriting Authority - </a:t>
            </a:r>
            <a:fld id="{5816CA7D-F17F-43E9-95A5-1C4F48378D7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cs typeface="+mn-cs"/>
              </a:defRPr>
            </a:lvl1pPr>
          </a:lstStyle>
          <a:p>
            <a:pPr>
              <a:defRPr/>
            </a:pPr>
            <a:r>
              <a:rPr lang="en-US" altLang="en-US"/>
              <a:t>	</a:t>
            </a:r>
            <a:endParaRPr lang="en-US"/>
          </a:p>
        </p:txBody>
      </p:sp>
      <p:sp>
        <p:nvSpPr>
          <p:cNvPr id="53254"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buFont typeface="Wingdings" pitchFamily="2" charset="2"/>
              <a:buNone/>
            </a:pPr>
            <a:r>
              <a:rPr lang="en-US" sz="1100" b="0" i="1">
                <a:solidFill>
                  <a:srgbClr val="000000"/>
                </a:solidFill>
                <a:latin typeface="Times New Roman" pitchFamily="18" charset="0"/>
                <a:cs typeface="Times New Roman" pitchFamily="18" charset="0"/>
              </a:rPr>
              <a:t>Introduction, 2.</a:t>
            </a:r>
            <a:fld id="{61114639-F6B3-468D-A3BF-0E5A7FC503E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53255"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92455027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p:txBody>
          <a:bodyPr/>
          <a:lstStyle/>
          <a:p>
            <a:pPr>
              <a:defRPr/>
            </a:pPr>
            <a:r>
              <a:rPr lang="en-US" altLang="en-US"/>
              <a:t>	 Configuring Underwriting Authority - </a:t>
            </a:r>
            <a:fld id="{2EEB3BC8-3CB3-4795-87CE-F2A97963CCD1}" type="slidenum">
              <a:rPr lang="en-US" altLang="en-US"/>
              <a:pPr>
                <a:defRPr/>
              </a:pPr>
              <a:t>1</a:t>
            </a:fld>
            <a:endParaRPr lang="en-US" altLang="en-US"/>
          </a:p>
        </p:txBody>
      </p:sp>
      <p:sp>
        <p:nvSpPr>
          <p:cNvPr id="4403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4276" name="Rectangle 2"/>
          <p:cNvSpPr>
            <a:spLocks noGrp="1" noRot="1" noChangeAspect="1" noChangeArrowheads="1" noTextEdit="1"/>
          </p:cNvSpPr>
          <p:nvPr>
            <p:ph type="sldImg"/>
          </p:nvPr>
        </p:nvSpPr>
        <p:spPr>
          <a:xfrm>
            <a:off x="727075"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BC7B1FF9-4C79-4678-9C49-A9F633FD5854}" type="slidenum">
              <a:rPr lang="en-US" altLang="en-US"/>
              <a:pPr>
                <a:defRPr/>
              </a:pPr>
              <a:t>10</a:t>
            </a:fld>
            <a:endParaRPr lang="en-US" altLang="en-US"/>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There is a need to be able to "lock" the state of a policy that is under review so that underwriters don't have things changing unexpectedly as they work through issues or quotes. While a policy is being reviewed, it is locked for changes from the perspective of the producer/agent, but an underwriter can make changes as required. Similarly, details of the “new” quotes, while under review, can be viewed by underwriters but not agents. If a transaction is already quoted, and the underwriter doesn’t edit the transaction or re-quote or re-rate it, then the agent can still see the quote. This lets the agent discuss the policy with the insured, while waiting for “final signoff” by underwriting, such as documentation or inspections.</a:t>
            </a:r>
            <a:br>
              <a:rPr lang="en-US" dirty="0" smtClean="0">
                <a:latin typeface="Arial" charset="0"/>
              </a:rPr>
            </a:br>
            <a:r>
              <a:rPr lang="en-US" dirty="0" smtClean="0">
                <a:latin typeface="Arial" charset="0"/>
              </a:rPr>
              <a:t>The ability to edit/see while these restrictions are active are controlled by new permissions. After the underwriter has reviewed the policy, a “Release Lock” button appears through which the underwriter releases the policy back to the agent to view the quote and process the policy.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p:txBody>
          <a:bodyPr/>
          <a:lstStyle/>
          <a:p>
            <a:pPr>
              <a:defRPr/>
            </a:pPr>
            <a:r>
              <a:rPr lang="en-US" altLang="en-US"/>
              <a:t>	 Configuring Underwriting Authority - </a:t>
            </a:r>
            <a:fld id="{99DE892E-7EFF-40E9-8235-8698468911B6}" type="slidenum">
              <a:rPr lang="en-US" altLang="en-US"/>
              <a:pPr>
                <a:defRPr/>
              </a:pPr>
              <a:t>11</a:t>
            </a:fld>
            <a:endParaRPr lang="en-US" altLang="en-US"/>
          </a:p>
        </p:txBody>
      </p:sp>
      <p:sp>
        <p:nvSpPr>
          <p:cNvPr id="471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general, Guidewire recommends that you raise underwriting issues as early as possible. Carefully consider the point at which the underwriting issue blocks progress. For example, you can raise fire hazard issues before quoting a policy, but have the issue block binding. By raising underwriting issues early, the user is aware of the issues early and can plan how to deal with them.</a:t>
            </a:r>
          </a:p>
          <a:p>
            <a:pPr eaLnBrk="1" hangingPunct="1"/>
            <a:r>
              <a:rPr lang="en-US" sz="1000" b="0" i="0" kern="1200" dirty="0" smtClean="0">
                <a:solidFill>
                  <a:schemeClr val="tx1"/>
                </a:solidFill>
                <a:effectLst/>
                <a:latin typeface="Arial" charset="0"/>
                <a:ea typeface="+mn-ea"/>
                <a:cs typeface="+mn-cs"/>
              </a:rPr>
              <a:t>Consider example of a submission job, where the user adds a high value vehicle with a VIN number. The high value vehicle causes PolicyCenter to raise underwriting issues before quoting. </a:t>
            </a:r>
            <a:endParaRPr lang="en-US" dirty="0" smtClean="0"/>
          </a:p>
          <a:p>
            <a:pPr fontAlgn="base"/>
            <a:r>
              <a:rPr lang="en-US" dirty="0" smtClean="0"/>
              <a:t>In the base configuration, t</a:t>
            </a:r>
            <a:r>
              <a:rPr lang="en-US" sz="1000" b="0" i="0" kern="1200" dirty="0" smtClean="0">
                <a:solidFill>
                  <a:schemeClr val="tx1"/>
                </a:solidFill>
                <a:effectLst/>
                <a:latin typeface="Arial" charset="0"/>
                <a:ea typeface="+mn-ea"/>
                <a:cs typeface="+mn-cs"/>
              </a:rPr>
              <a: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checks whether there are issues to create before quote for this policy period and its lines of business. For example, the High value vehicle issue type raises an issue if vehicle cost is greater than $100,000. In this case, the code creates an issue based on the VIN number and another issue for high-value vehicle. 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plugin has input parameters for the current checking set (Quote Issues) and policy period. The plugin calls evaluator classes that evaluate and raise underwriting issues. The plugin calls line-of-business-specific evaluators (PA_UnderwriterEvaluator.gs for example) for each line of business in the policy period. The plugin then calls the default evaluator (DefaultUnderwriterEvaluator.gs). You can modify the evaluator classes to raise underwriting issues for your underwriting issue types.</a:t>
            </a:r>
          </a:p>
          <a:p>
            <a:pPr fontAlgn="base"/>
            <a:r>
              <a:rPr lang="en-US" sz="1000" b="0" i="0" kern="1200" dirty="0" smtClean="0">
                <a:solidFill>
                  <a:schemeClr val="tx1"/>
                </a:solidFill>
                <a:effectLst/>
                <a:latin typeface="Arial" charset="0"/>
                <a:ea typeface="+mn-ea"/>
                <a:cs typeface="+mn-cs"/>
              </a:rPr>
              <a:t>The evaluators retrieve issue type definitions from the </a:t>
            </a:r>
            <a:r>
              <a:rPr lang="en-US" sz="1000" b="0" i="0" kern="1200" dirty="0" err="1" smtClean="0">
                <a:solidFill>
                  <a:schemeClr val="tx1"/>
                </a:solidFill>
                <a:effectLst/>
                <a:latin typeface="Arial" charset="0"/>
                <a:ea typeface="+mn-ea"/>
                <a:cs typeface="+mn-cs"/>
              </a:rPr>
              <a:t>UWIssueType</a:t>
            </a:r>
            <a:r>
              <a:rPr lang="en-US" sz="1000" b="0" i="0" kern="1200" dirty="0" smtClean="0">
                <a:solidFill>
                  <a:schemeClr val="tx1"/>
                </a:solidFill>
                <a:effectLst/>
                <a:latin typeface="Arial" charset="0"/>
                <a:ea typeface="+mn-ea"/>
                <a:cs typeface="+mn-cs"/>
              </a:rPr>
              <a:t> system table. When determining whether to raise an issue, the evaluators use the system table and the underwriting authority of the current user.</a:t>
            </a:r>
          </a:p>
          <a:p>
            <a:pPr fontAlgn="base"/>
            <a:r>
              <a:rPr lang="en-US" sz="1000" b="0" i="0" kern="1200" dirty="0" smtClean="0">
                <a:solidFill>
                  <a:schemeClr val="tx1"/>
                </a:solidFill>
                <a:effectLst/>
                <a:latin typeface="Arial" charset="0"/>
                <a:ea typeface="+mn-ea"/>
                <a:cs typeface="+mn-cs"/>
              </a:rPr>
              <a:t>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checks for orphaned issues and removes them. In this case, the plugin finds no orphaned issues. Orphaned issues are underwriting issues that were generated by this checking set but are no longer an issue at this time.</a:t>
            </a:r>
            <a:r>
              <a:rPr lang="en-US" sz="1000" b="0" i="0" kern="1200" baseline="0" dirty="0" smtClean="0">
                <a:solidFill>
                  <a:schemeClr val="tx1"/>
                </a:solidFill>
                <a:effectLst/>
                <a:latin typeface="Arial" charset="0"/>
                <a:ea typeface="+mn-ea"/>
                <a:cs typeface="+mn-cs"/>
              </a:rPr>
              <a:t> </a:t>
            </a:r>
          </a:p>
          <a:p>
            <a:pPr fontAlgn="base"/>
            <a:r>
              <a:rPr lang="en-US" sz="1000" b="0" i="0" kern="1200" dirty="0" smtClean="0">
                <a:solidFill>
                  <a:schemeClr val="tx1"/>
                </a:solidFill>
                <a:effectLst/>
                <a:latin typeface="Arial" charset="0"/>
                <a:ea typeface="+mn-ea"/>
                <a:cs typeface="+mn-cs"/>
              </a:rPr>
              <a:t>Before quoting, the </a:t>
            </a:r>
            <a:r>
              <a:rPr lang="en-US" sz="1000" b="0" i="0" kern="1200" dirty="0" err="1" smtClean="0">
                <a:solidFill>
                  <a:schemeClr val="tx1"/>
                </a:solidFill>
                <a:effectLst/>
                <a:latin typeface="Arial" charset="0"/>
                <a:ea typeface="+mn-ea"/>
                <a:cs typeface="+mn-cs"/>
              </a:rPr>
              <a:t>Gosu</a:t>
            </a:r>
            <a:r>
              <a:rPr lang="en-US" sz="1000" b="0" i="0" kern="1200" dirty="0" smtClean="0">
                <a:solidFill>
                  <a:schemeClr val="tx1"/>
                </a:solidFill>
                <a:effectLst/>
                <a:latin typeface="Arial" charset="0"/>
                <a:ea typeface="+mn-ea"/>
                <a:cs typeface="+mn-cs"/>
              </a:rPr>
              <a:t> code checks for issues that block quote and any earlier blocking points. In this example, there are issues that block quote. PolicyCenter displays a screen listing the VIN issue that blocks quote and does not quote the policy. PolicyCenter does not highlight the issue for the high value vehicle because job progress is already blocked at an earlier point.</a:t>
            </a:r>
          </a:p>
          <a:p>
            <a:pPr fontAlgn="base"/>
            <a:endParaRPr lang="en-US" sz="1000" b="0" i="0" kern="1200" dirty="0" smtClean="0">
              <a:solidFill>
                <a:schemeClr val="tx1"/>
              </a:solidFill>
              <a:effectLst/>
              <a:latin typeface="Arial" charset="0"/>
              <a:ea typeface="+mn-ea"/>
              <a:cs typeface="+mn-cs"/>
            </a:endParaRP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7A5F6AAA-87E4-4C21-9EDD-5A52737747A0}" type="slidenum">
              <a:rPr lang="en-US" altLang="en-US"/>
              <a:pPr>
                <a:defRPr/>
              </a:pPr>
              <a:t>12</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p:txBody>
          <a:bodyPr/>
          <a:lstStyle/>
          <a:p>
            <a:pPr>
              <a:defRPr/>
            </a:pPr>
            <a:r>
              <a:rPr lang="en-US" altLang="en-US"/>
              <a:t>	 Configuring Underwriting Authority - </a:t>
            </a:r>
            <a:fld id="{07D65E98-37D5-461F-8A62-C43E161B3AE9}" type="slidenum">
              <a:rPr lang="en-US" altLang="en-US"/>
              <a:pPr>
                <a:defRPr/>
              </a:pPr>
              <a:t>13</a:t>
            </a:fld>
            <a:endParaRPr lang="en-US" altLang="en-US"/>
          </a:p>
        </p:txBody>
      </p:sp>
      <p:sp>
        <p:nvSpPr>
          <p:cNvPr id="512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UWIssueType</a:t>
            </a:r>
            <a:r>
              <a:rPr lang="en-US" dirty="0" smtClean="0"/>
              <a:t> system table displays </a:t>
            </a:r>
            <a:r>
              <a:rPr lang="en-US" dirty="0" err="1" smtClean="0"/>
              <a:t>UWIssueType</a:t>
            </a:r>
            <a:r>
              <a:rPr lang="en-US" dirty="0" smtClean="0"/>
              <a:t> entities. Configuration users should create and manage the set of issue types and their characteristics very carefully. Guidewire recommends that you do not remove issue types once they have been deployed in a production system.</a:t>
            </a:r>
          </a:p>
          <a:p>
            <a:pPr eaLnBrk="1" hangingPunct="1"/>
            <a:r>
              <a:rPr lang="en-US" dirty="0" smtClean="0"/>
              <a:t>The </a:t>
            </a:r>
            <a:r>
              <a:rPr lang="en-US" dirty="0" err="1" smtClean="0"/>
              <a:t>UWIssueType</a:t>
            </a:r>
            <a:r>
              <a:rPr lang="en-US" dirty="0" smtClean="0"/>
              <a:t> columns can be divided into two categories:</a:t>
            </a:r>
          </a:p>
          <a:p>
            <a:pPr marL="171450" indent="-171450" eaLnBrk="1" hangingPunct="1">
              <a:buFont typeface="Arial" pitchFamily="34" charset="0"/>
              <a:buChar char="•"/>
            </a:pPr>
            <a:r>
              <a:rPr lang="en-US" dirty="0" smtClean="0"/>
              <a:t>Columns related to defining UW issue</a:t>
            </a:r>
          </a:p>
          <a:p>
            <a:pPr marL="171450" indent="-171450" eaLnBrk="1" hangingPunct="1">
              <a:buFont typeface="Arial" pitchFamily="34" charset="0"/>
              <a:buChar char="•"/>
            </a:pPr>
            <a:r>
              <a:rPr lang="en-US" dirty="0" smtClean="0"/>
              <a:t>Columns related to approving UW issue</a:t>
            </a:r>
          </a:p>
          <a:p>
            <a:pPr eaLnBrk="1" hangingPunct="1"/>
            <a:r>
              <a:rPr lang="en-US" dirty="0" smtClean="0"/>
              <a:t>PolicyCenter uses underwriting issue type values:</a:t>
            </a:r>
          </a:p>
          <a:p>
            <a:pPr marL="171450" lvl="0" indent="-171450" eaLnBrk="1" hangingPunct="1">
              <a:buFont typeface="Arial" pitchFamily="34" charset="0"/>
              <a:buChar char="•"/>
            </a:pPr>
            <a:r>
              <a:rPr lang="en-US" dirty="0" smtClean="0"/>
              <a:t>to initially set the user interface for approvals that do not already have an approval present</a:t>
            </a:r>
          </a:p>
          <a:p>
            <a:pPr marL="171450" lvl="0" indent="-171450" eaLnBrk="1" hangingPunct="1">
              <a:buFont typeface="Arial" pitchFamily="34" charset="0"/>
              <a:buChar char="•"/>
            </a:pPr>
            <a:r>
              <a:rPr lang="en-US" dirty="0" smtClean="0"/>
              <a:t>as automated approvals for auto-approvable issues and issues in automated processes</a:t>
            </a:r>
          </a:p>
          <a:p>
            <a:pPr marL="171450" lvl="0" indent="-171450" eaLnBrk="1" hangingPunct="1">
              <a:buFont typeface="Arial" pitchFamily="34" charset="0"/>
              <a:buChar char="•"/>
            </a:pPr>
            <a:r>
              <a:rPr lang="en-US" dirty="0" smtClean="0"/>
              <a:t>for determining availability of the Approve</a:t>
            </a:r>
            <a:r>
              <a:rPr lang="en-US" b="1" dirty="0" smtClean="0"/>
              <a:t> </a:t>
            </a:r>
            <a:r>
              <a:rPr lang="en-US" dirty="0" smtClean="0"/>
              <a:t>button, indicating that you can approve a specific issue to the default level</a:t>
            </a:r>
          </a:p>
          <a:p>
            <a:pPr eaLnBrk="1" hangingPunct="1"/>
            <a:r>
              <a:rPr lang="en-US" dirty="0" smtClean="0"/>
              <a:t>The following slides discuss columns for defining UW issue followed by columns for approving UW issues.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p:txBody>
          <a:bodyPr/>
          <a:lstStyle/>
          <a:p>
            <a:pPr>
              <a:defRPr/>
            </a:pPr>
            <a:r>
              <a:rPr lang="en-US" altLang="en-US"/>
              <a:t>	 Configuring Underwriting Authority - </a:t>
            </a:r>
            <a:fld id="{CC186D88-BA51-443C-8B04-80F7BB3D4FD2}" type="slidenum">
              <a:rPr lang="en-US" altLang="en-US"/>
              <a:pPr>
                <a:defRPr/>
              </a:pPr>
              <a:t>14</a:t>
            </a:fld>
            <a:endParaRPr lang="en-US" altLang="en-US"/>
          </a:p>
        </p:txBody>
      </p:sp>
      <p:sp>
        <p:nvSpPr>
          <p:cNvPr id="5222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screenshot is of the </a:t>
            </a:r>
            <a:r>
              <a:rPr lang="en-US" dirty="0" err="1" smtClean="0"/>
              <a:t>UWIssue</a:t>
            </a:r>
            <a:r>
              <a:rPr lang="en-US" dirty="0" smtClean="0"/>
              <a:t> – PA: High-value vehicle, added in the user interface. The columns define this issue in Product Designer. This slide and some of the following slides discuss all the columns for defining an issue.</a:t>
            </a:r>
            <a:endParaRPr lang="en-US" b="1" dirty="0" smtClean="0"/>
          </a:p>
          <a:p>
            <a:pPr eaLnBrk="1" hangingPunct="1"/>
            <a:r>
              <a:rPr lang="en-US" b="1" dirty="0" smtClean="0"/>
              <a:t>Code: </a:t>
            </a:r>
            <a:r>
              <a:rPr lang="en-US" dirty="0" smtClean="0"/>
              <a:t>Use the Code column to identify the issue type. The code must be unique for all issue types. The code may be used in the </a:t>
            </a:r>
            <a:r>
              <a:rPr lang="en-US" dirty="0" err="1" smtClean="0"/>
              <a:t>UnderwriterEvaluator</a:t>
            </a:r>
            <a:r>
              <a:rPr lang="en-US" baseline="0" dirty="0" smtClean="0"/>
              <a:t> classes</a:t>
            </a:r>
            <a:r>
              <a:rPr lang="en-US" dirty="0" smtClean="0"/>
              <a:t>.</a:t>
            </a:r>
          </a:p>
          <a:p>
            <a:pPr eaLnBrk="1" hangingPunct="1"/>
            <a:r>
              <a:rPr lang="en-US" b="1" dirty="0" smtClean="0"/>
              <a:t>Name: </a:t>
            </a:r>
            <a:r>
              <a:rPr lang="en-US" dirty="0" smtClean="0"/>
              <a:t>Use the Name column to specify a name for the issue type. </a:t>
            </a:r>
          </a:p>
          <a:p>
            <a:pPr eaLnBrk="1" hangingPunct="1"/>
            <a:r>
              <a:rPr lang="en-US" b="1" dirty="0" smtClean="0"/>
              <a:t>Description: </a:t>
            </a:r>
            <a:r>
              <a:rPr lang="en-US" dirty="0" smtClean="0"/>
              <a:t>Use the Description column to specify a description for the issue type. </a:t>
            </a:r>
          </a:p>
          <a:p>
            <a:pPr eaLnBrk="1" hangingPunct="1"/>
            <a:r>
              <a:rPr lang="en-US" dirty="0" smtClean="0"/>
              <a:t>In general, user should select codes and names based on a “sortable” scheme so that related issues appear together in Product Designer and in the admin UI. In PolicyCenter, it is done by LOB, other options might be a carrier-specific numbering scheme present in underwriting manuals.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p:txBody>
          <a:bodyPr/>
          <a:lstStyle/>
          <a:p>
            <a:pPr>
              <a:defRPr/>
            </a:pPr>
            <a:r>
              <a:rPr lang="en-US" altLang="en-US"/>
              <a:t>	 Configuring Underwriting Authority - </a:t>
            </a:r>
            <a:fld id="{FDAEBBAC-35A7-4944-B333-5DAB1C4AFB74}" type="slidenum">
              <a:rPr lang="en-US" altLang="en-US"/>
              <a:pPr>
                <a:defRPr/>
              </a:pPr>
              <a:t>15</a:t>
            </a:fld>
            <a:endParaRPr lang="en-US" altLang="en-US"/>
          </a:p>
        </p:txBody>
      </p:sp>
      <p:sp>
        <p:nvSpPr>
          <p:cNvPr id="5325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8612"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b="1" dirty="0" smtClean="0"/>
              <a:t>Comparator: </a:t>
            </a:r>
            <a:r>
              <a:rPr lang="en-US" dirty="0" smtClean="0"/>
              <a:t>The </a:t>
            </a:r>
            <a:r>
              <a:rPr lang="en-US" dirty="0" err="1" smtClean="0"/>
              <a:t>ValueComparator</a:t>
            </a:r>
            <a:r>
              <a:rPr lang="en-US" dirty="0" smtClean="0"/>
              <a:t> typelist defines the comparators that issue values can use. You can add to the </a:t>
            </a:r>
            <a:r>
              <a:rPr lang="en-US" dirty="0" err="1" smtClean="0"/>
              <a:t>ValueComparator</a:t>
            </a:r>
            <a:r>
              <a:rPr lang="en-US" dirty="0" smtClean="0"/>
              <a:t> typelist. Each </a:t>
            </a:r>
            <a:r>
              <a:rPr lang="en-US" dirty="0" err="1" smtClean="0"/>
              <a:t>ValueComparator</a:t>
            </a:r>
            <a:r>
              <a:rPr lang="en-US" dirty="0" smtClean="0"/>
              <a:t> </a:t>
            </a:r>
            <a:r>
              <a:rPr lang="en-US" dirty="0" err="1" smtClean="0"/>
              <a:t>typekey</a:t>
            </a:r>
            <a:r>
              <a:rPr lang="en-US" dirty="0" smtClean="0"/>
              <a:t> has an associated </a:t>
            </a:r>
            <a:r>
              <a:rPr lang="en-US" dirty="0" err="1" smtClean="0"/>
              <a:t>UWIssueValueComparatorWrapper</a:t>
            </a:r>
            <a:r>
              <a:rPr lang="en-US" dirty="0" smtClean="0"/>
              <a:t> </a:t>
            </a:r>
            <a:r>
              <a:rPr lang="en-US" dirty="0" err="1" smtClean="0"/>
              <a:t>Gosu</a:t>
            </a:r>
            <a:r>
              <a:rPr lang="en-US" dirty="0" smtClean="0"/>
              <a:t> class that performs the comparison.</a:t>
            </a:r>
            <a:r>
              <a:rPr lang="en-US" b="1" dirty="0" smtClean="0"/>
              <a:t> </a:t>
            </a:r>
          </a:p>
          <a:p>
            <a:pPr eaLnBrk="1" hangingPunct="1">
              <a:defRPr/>
            </a:pPr>
            <a:r>
              <a:rPr lang="en-US" dirty="0" smtClean="0"/>
              <a:t>Values in the base configuration are:</a:t>
            </a:r>
          </a:p>
          <a:p>
            <a:pPr marL="171450" indent="-171450" eaLnBrk="1" hangingPunct="1">
              <a:buFont typeface="Arial" pitchFamily="34" charset="0"/>
              <a:buChar char="•"/>
              <a:defRPr/>
            </a:pPr>
            <a:r>
              <a:rPr lang="en-US" dirty="0" smtClean="0"/>
              <a:t>Any - </a:t>
            </a:r>
            <a:r>
              <a:rPr lang="en-US" sz="1000" b="0" i="0" kern="1200" dirty="0" smtClean="0">
                <a:solidFill>
                  <a:schemeClr val="tx1"/>
                </a:solidFill>
                <a:effectLst/>
                <a:latin typeface="Arial" charset="0"/>
                <a:ea typeface="+mn-ea"/>
                <a:cs typeface="+mn-cs"/>
              </a:rPr>
              <a:t>For use only with authority grants. Signifies that the user has the authority to approve an issue of any value. You can specify this value to approve a value of any amount, or any value in a set.</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least[</a:t>
            </a:r>
            <a:r>
              <a:rPr lang="en-US" sz="1000" b="0" i="0" kern="1200" dirty="0" err="1" smtClean="0">
                <a:solidFill>
                  <a:schemeClr val="tx1"/>
                </a:solidFill>
                <a:effectLst/>
                <a:latin typeface="Arial" charset="0"/>
                <a:ea typeface="+mn-ea"/>
                <a:cs typeface="+mn-cs"/>
              </a:rPr>
              <a:t>Numeric_GE</a:t>
            </a:r>
            <a:r>
              <a:rPr lang="en-US" sz="1000" b="0" i="0" kern="1200" dirty="0" smtClean="0">
                <a:solidFill>
                  <a:schemeClr val="tx1"/>
                </a:solidFill>
                <a:effectLst/>
                <a:latin typeface="Arial" charset="0"/>
                <a:ea typeface="+mn-ea"/>
                <a:cs typeface="+mn-cs"/>
              </a:rPr>
              <a:t>] - The issue value must be greater than or equal to the approval or authority grant value. Treat the value as a </a:t>
            </a:r>
            <a:r>
              <a:rPr lang="en-US" sz="1000" b="0" i="0" kern="1200" dirty="0" err="1" smtClean="0">
                <a:solidFill>
                  <a:schemeClr val="tx1"/>
                </a:solidFill>
                <a:effectLst/>
                <a:latin typeface="Arial" charset="0"/>
                <a:ea typeface="+mn-ea"/>
                <a:cs typeface="+mn-cs"/>
              </a:rPr>
              <a:t>BigDecimal</a:t>
            </a:r>
            <a:r>
              <a:rPr lang="en-US" sz="1000" b="0" i="0" kern="1200" dirty="0" smtClean="0">
                <a:solidFill>
                  <a:schemeClr val="tx1"/>
                </a:solidFill>
                <a:effectLst/>
                <a:latin typeface="Arial" charset="0"/>
                <a:ea typeface="+mn-ea"/>
                <a:cs typeface="+mn-cs"/>
              </a:rPr>
              <a:t>. Select this value if the issue has an associated value where a smaller number is associated with more risk, such as a deductible.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least[</a:t>
            </a:r>
            <a:r>
              <a:rPr lang="en-US" sz="1000" b="0" i="0" kern="1200" dirty="0" err="1" smtClean="0">
                <a:solidFill>
                  <a:schemeClr val="tx1"/>
                </a:solidFill>
                <a:effectLst/>
                <a:latin typeface="Arial" charset="0"/>
                <a:ea typeface="+mn-ea"/>
                <a:cs typeface="+mn-cs"/>
              </a:rPr>
              <a:t>Monetary_GE</a:t>
            </a:r>
            <a:r>
              <a:rPr lang="en-US" sz="1000" b="0" i="0" kern="1200" dirty="0" smtClean="0">
                <a:solidFill>
                  <a:schemeClr val="tx1"/>
                </a:solidFill>
                <a:effectLst/>
                <a:latin typeface="Arial" charset="0"/>
                <a:ea typeface="+mn-ea"/>
                <a:cs typeface="+mn-cs"/>
              </a:rPr>
              <a:t>] - The issue value must be greater than or equal to the approval or authority grant value. Treat the value as a </a:t>
            </a: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Select this value if the issue has an associated value where a smaller number is associated with more risk, such as a deductible.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most[</a:t>
            </a:r>
            <a:r>
              <a:rPr lang="en-US" sz="1000" b="0" i="0" kern="1200" dirty="0" err="1" smtClean="0">
                <a:solidFill>
                  <a:schemeClr val="tx1"/>
                </a:solidFill>
                <a:effectLst/>
                <a:latin typeface="Arial" charset="0"/>
                <a:ea typeface="+mn-ea"/>
                <a:cs typeface="+mn-cs"/>
              </a:rPr>
              <a:t>Numeric_LE</a:t>
            </a:r>
            <a:r>
              <a:rPr lang="en-US" sz="1000" b="0" i="0" kern="1200" dirty="0" smtClean="0">
                <a:solidFill>
                  <a:schemeClr val="tx1"/>
                </a:solidFill>
                <a:effectLst/>
                <a:latin typeface="Arial" charset="0"/>
                <a:ea typeface="+mn-ea"/>
                <a:cs typeface="+mn-cs"/>
              </a:rPr>
              <a:t>] - The issue value must be less than or equal to the approval or authority grant value. Treat the value as a </a:t>
            </a:r>
            <a:r>
              <a:rPr lang="en-US" sz="1000" b="0" i="0" kern="1200" dirty="0" err="1" smtClean="0">
                <a:solidFill>
                  <a:schemeClr val="tx1"/>
                </a:solidFill>
                <a:effectLst/>
                <a:latin typeface="Arial" charset="0"/>
                <a:ea typeface="+mn-ea"/>
                <a:cs typeface="+mn-cs"/>
              </a:rPr>
              <a:t>BigDecimal</a:t>
            </a:r>
            <a:r>
              <a:rPr lang="en-US" sz="1000" b="0" i="0" kern="1200" dirty="0" smtClean="0">
                <a:solidFill>
                  <a:schemeClr val="tx1"/>
                </a:solidFill>
                <a:effectLst/>
                <a:latin typeface="Arial" charset="0"/>
                <a:ea typeface="+mn-ea"/>
                <a:cs typeface="+mn-cs"/>
              </a:rPr>
              <a:t>. Select this value if the issue has an associated value where a larger number is associated with more risk, such as total premiums or total insured value.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At most[</a:t>
            </a:r>
            <a:r>
              <a:rPr lang="en-US" sz="1000" b="0" i="0" kern="1200" dirty="0" err="1" smtClean="0">
                <a:solidFill>
                  <a:schemeClr val="tx1"/>
                </a:solidFill>
                <a:effectLst/>
                <a:latin typeface="Arial" charset="0"/>
                <a:ea typeface="+mn-ea"/>
                <a:cs typeface="+mn-cs"/>
              </a:rPr>
              <a:t>Monetary_LE</a:t>
            </a:r>
            <a:r>
              <a:rPr lang="en-US" sz="1000" b="0" i="0" kern="1200" dirty="0" smtClean="0">
                <a:solidFill>
                  <a:schemeClr val="tx1"/>
                </a:solidFill>
                <a:effectLst/>
                <a:latin typeface="Arial" charset="0"/>
                <a:ea typeface="+mn-ea"/>
                <a:cs typeface="+mn-cs"/>
              </a:rPr>
              <a:t>] - The issue value must be less than or equal to the approval or authority grant value. Treat the value as a </a:t>
            </a: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Select this value if the issue has an associated value where a larger number is associated with more risk, such as total premiums or total insured value.</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In set[</a:t>
            </a:r>
            <a:r>
              <a:rPr lang="en-US" sz="1000" b="0" i="0" kern="1200" dirty="0" err="1" smtClean="0">
                <a:solidFill>
                  <a:schemeClr val="tx1"/>
                </a:solidFill>
                <a:effectLst/>
                <a:latin typeface="Arial" charset="0"/>
                <a:ea typeface="+mn-ea"/>
                <a:cs typeface="+mn-cs"/>
              </a:rPr>
              <a:t>State_Set</a:t>
            </a:r>
            <a:r>
              <a:rPr lang="en-US" sz="1000" b="0" i="0" kern="1200" dirty="0" smtClean="0">
                <a:solidFill>
                  <a:schemeClr val="tx1"/>
                </a:solidFill>
                <a:effectLst/>
                <a:latin typeface="Arial" charset="0"/>
                <a:ea typeface="+mn-ea"/>
                <a:cs typeface="+mn-cs"/>
              </a:rPr>
              <a:t>] - Treat the authority grant or approval value as a set of jurisdictions, and the issue value must be within that set.</a:t>
            </a:r>
          </a:p>
          <a:p>
            <a:pPr marL="171450" indent="-171450" eaLnBrk="1" hangingPunct="1">
              <a:buFont typeface="Arial" pitchFamily="34" charset="0"/>
              <a:buChar char="•"/>
              <a:defRPr/>
            </a:pPr>
            <a:r>
              <a:rPr lang="en-US" sz="1000" b="0" i="0" kern="1200" dirty="0" smtClean="0">
                <a:solidFill>
                  <a:schemeClr val="tx1"/>
                </a:solidFill>
                <a:effectLst/>
                <a:latin typeface="Arial" charset="0"/>
                <a:ea typeface="+mn-ea"/>
                <a:cs typeface="+mn-cs"/>
              </a:rPr>
              <a:t>None - Has no associated value. Use for issues that are either there or not.</a:t>
            </a:r>
            <a:endParaRPr lang="en-US" sz="1000" b="0"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p:txBody>
          <a:bodyPr/>
          <a:lstStyle/>
          <a:p>
            <a:pPr>
              <a:defRPr/>
            </a:pPr>
            <a:r>
              <a:rPr lang="en-US" altLang="en-US"/>
              <a:t>	 Configuring Underwriting Authority - </a:t>
            </a:r>
            <a:fld id="{71B1BB82-9EA8-4254-8BB3-DBC59EB5680A}" type="slidenum">
              <a:rPr lang="en-US" altLang="en-US"/>
              <a:pPr>
                <a:defRPr/>
              </a:pPr>
              <a:t>16</a:t>
            </a:fld>
            <a:endParaRPr lang="en-US" altLang="en-US"/>
          </a:p>
        </p:txBody>
      </p:sp>
      <p:sp>
        <p:nvSpPr>
          <p:cNvPr id="5325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69636"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b="1" dirty="0" err="1" smtClean="0"/>
              <a:t>ValueFormatterType</a:t>
            </a:r>
            <a:r>
              <a:rPr lang="en-US" b="1" dirty="0" smtClean="0"/>
              <a:t>:</a:t>
            </a:r>
            <a:r>
              <a:rPr lang="en-US" dirty="0" smtClean="0"/>
              <a:t>  The </a:t>
            </a:r>
            <a:r>
              <a:rPr lang="en-US" dirty="0" err="1" smtClean="0"/>
              <a:t>ValueFormatterType</a:t>
            </a:r>
            <a:r>
              <a:rPr lang="en-US" dirty="0" smtClean="0"/>
              <a:t> typelist defines these values. The formatter types allow the presentation of values in a localizable and consistent manner in the user interface. Only output uses formatters. You can configure formatters to meet a wide range of output needs. You can view the code for formatter types by navigating to ValueFormatter.gs located in </a:t>
            </a:r>
            <a:r>
              <a:rPr lang="en-US" dirty="0" err="1" smtClean="0"/>
              <a:t>gw</a:t>
            </a:r>
            <a:r>
              <a:rPr lang="en-US" dirty="0" smtClean="0"/>
              <a:t> </a:t>
            </a:r>
            <a:r>
              <a:rPr lang="en-US" dirty="0" smtClean="0">
                <a:sym typeface="Wingdings" pitchFamily="2" charset="2"/>
              </a:rPr>
              <a:t> </a:t>
            </a:r>
            <a:r>
              <a:rPr lang="en-US" dirty="0" smtClean="0"/>
              <a:t> job </a:t>
            </a:r>
            <a:r>
              <a:rPr lang="en-US" dirty="0" smtClean="0">
                <a:sym typeface="Wingdings" pitchFamily="2" charset="2"/>
              </a:rPr>
              <a:t></a:t>
            </a:r>
            <a:r>
              <a:rPr lang="en-US" dirty="0" smtClean="0"/>
              <a:t> </a:t>
            </a:r>
            <a:r>
              <a:rPr lang="en-US" dirty="0" err="1" smtClean="0"/>
              <a:t>uw</a:t>
            </a:r>
            <a:r>
              <a:rPr lang="en-US" dirty="0" smtClean="0"/>
              <a:t> package in Studio.</a:t>
            </a:r>
          </a:p>
          <a:p>
            <a:pPr eaLnBrk="1" hangingPunct="1">
              <a:defRPr/>
            </a:pPr>
            <a:r>
              <a:rPr lang="en-US" dirty="0" smtClean="0"/>
              <a:t>Values are:</a:t>
            </a:r>
          </a:p>
          <a:p>
            <a:pPr marL="171450" indent="-171450" eaLnBrk="1" hangingPunct="1">
              <a:buFont typeface="Arial" pitchFamily="34" charset="0"/>
              <a:buChar char="•"/>
              <a:defRPr/>
            </a:pPr>
            <a:r>
              <a:rPr lang="en-US" dirty="0" smtClean="0"/>
              <a:t>Age - Formats the value as an age followed by the abbreviation yrs. </a:t>
            </a:r>
          </a:p>
          <a:p>
            <a:pPr marL="171450" indent="-171450" eaLnBrk="1" hangingPunct="1">
              <a:buFont typeface="Arial" pitchFamily="34" charset="0"/>
              <a:buChar char="•"/>
              <a:defRPr/>
            </a:pPr>
            <a:r>
              <a:rPr lang="en-US" dirty="0" smtClean="0"/>
              <a:t>Currency - Formats the value as the currency associated with the current locale. </a:t>
            </a:r>
          </a:p>
          <a:p>
            <a:pPr marL="171450" indent="-171450" eaLnBrk="1" hangingPunct="1">
              <a:buFont typeface="Arial" pitchFamily="34" charset="0"/>
              <a:buChar char="•"/>
              <a:defRPr/>
            </a:pP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 Formats the value as a </a:t>
            </a:r>
            <a:r>
              <a:rPr lang="en-US" sz="1000" b="0" i="0" kern="1200" dirty="0" err="1" smtClean="0">
                <a:solidFill>
                  <a:schemeClr val="tx1"/>
                </a:solidFill>
                <a:effectLst/>
                <a:latin typeface="Arial" charset="0"/>
                <a:ea typeface="+mn-ea"/>
                <a:cs typeface="+mn-cs"/>
              </a:rPr>
              <a:t>MonetaryAmount</a:t>
            </a:r>
            <a:r>
              <a:rPr lang="en-US" sz="1000" b="0" i="0" kern="1200" dirty="0" smtClean="0">
                <a:solidFill>
                  <a:schemeClr val="tx1"/>
                </a:solidFill>
                <a:effectLst/>
                <a:latin typeface="Arial" charset="0"/>
                <a:ea typeface="+mn-ea"/>
                <a:cs typeface="+mn-cs"/>
              </a:rPr>
              <a:t>, which contains a value and a currency.</a:t>
            </a:r>
          </a:p>
          <a:p>
            <a:pPr marL="171450" indent="-171450" eaLnBrk="1" hangingPunct="1">
              <a:buFont typeface="Arial" pitchFamily="34" charset="0"/>
              <a:buChar char="•"/>
              <a:defRPr/>
            </a:pPr>
            <a:r>
              <a:rPr lang="en-US" dirty="0" smtClean="0"/>
              <a:t>Integer - Formats the value as an integer.</a:t>
            </a:r>
          </a:p>
          <a:p>
            <a:pPr marL="171450" indent="-171450" eaLnBrk="1" hangingPunct="1">
              <a:buFont typeface="Arial" pitchFamily="34" charset="0"/>
              <a:buChar char="•"/>
              <a:defRPr/>
            </a:pPr>
            <a:r>
              <a:rPr lang="en-US" dirty="0" smtClean="0"/>
              <a:t>Number - Formats the value as a </a:t>
            </a:r>
            <a:r>
              <a:rPr lang="en-US" dirty="0" err="1" smtClean="0"/>
              <a:t>BigDecimal</a:t>
            </a:r>
            <a:r>
              <a:rPr lang="en-US" dirty="0" smtClean="0"/>
              <a:t>.</a:t>
            </a:r>
          </a:p>
          <a:p>
            <a:pPr marL="171450" indent="-171450" eaLnBrk="1" hangingPunct="1">
              <a:buFont typeface="Arial" pitchFamily="34" charset="0"/>
              <a:buChar char="•"/>
              <a:defRPr/>
            </a:pPr>
            <a:r>
              <a:rPr lang="en-US" dirty="0" err="1" smtClean="0"/>
              <a:t>StateSet</a:t>
            </a:r>
            <a:r>
              <a:rPr lang="en-US" dirty="0" smtClean="0"/>
              <a:t> - Formats the value as a state.</a:t>
            </a:r>
          </a:p>
          <a:p>
            <a:pPr marL="171450" indent="-171450" eaLnBrk="1" hangingPunct="1">
              <a:buFont typeface="Arial" pitchFamily="34" charset="0"/>
              <a:buChar char="•"/>
              <a:defRPr/>
            </a:pPr>
            <a:r>
              <a:rPr lang="en-US" dirty="0" smtClean="0"/>
              <a:t>USD - Formats the value as a U.S. dollar (with cents).</a:t>
            </a:r>
          </a:p>
          <a:p>
            <a:pPr marL="171450" indent="-171450" eaLnBrk="1" hangingPunct="1">
              <a:buFont typeface="Arial" pitchFamily="34" charset="0"/>
              <a:buChar char="•"/>
              <a:defRPr/>
            </a:pPr>
            <a:r>
              <a:rPr lang="en-US" dirty="0" err="1" smtClean="0"/>
              <a:t>USDBrief</a:t>
            </a:r>
            <a:r>
              <a:rPr lang="en-US" dirty="0" smtClean="0"/>
              <a:t> - Formats the value as a U.S. dollar (without cents).</a:t>
            </a:r>
          </a:p>
          <a:p>
            <a:pPr marL="171450" indent="-171450" eaLnBrk="1" hangingPunct="1">
              <a:buFont typeface="Arial" pitchFamily="34" charset="0"/>
              <a:buChar char="•"/>
              <a:defRPr/>
            </a:pPr>
            <a:r>
              <a:rPr lang="en-US" dirty="0" smtClean="0"/>
              <a:t>Unformatted - Does not format the value.</a:t>
            </a:r>
          </a:p>
          <a:p>
            <a:pPr marL="171450" indent="-171450" eaLnBrk="1" hangingPunct="1">
              <a:buFont typeface="Arial" pitchFamily="34" charset="0"/>
              <a:buChar char="•"/>
              <a:defRPr/>
            </a:pPr>
            <a:r>
              <a:rPr lang="en-US" dirty="0" smtClean="0"/>
              <a:t>Units - Formats the value as an integer followed by the word units.</a:t>
            </a:r>
          </a:p>
          <a:p>
            <a:pPr marL="171450" indent="-171450" eaLnBrk="1" hangingPunct="1">
              <a:buFont typeface="Arial" pitchFamily="34" charset="0"/>
              <a:buChar char="•"/>
              <a:defRPr/>
            </a:pPr>
            <a:r>
              <a:rPr lang="en-US" dirty="0" err="1" smtClean="0"/>
              <a:t>TestFormatter</a:t>
            </a:r>
            <a:r>
              <a:rPr lang="en-US" dirty="0" smtClean="0"/>
              <a:t> - Used only for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p:txBody>
          <a:bodyPr/>
          <a:lstStyle/>
          <a:p>
            <a:pPr>
              <a:defRPr/>
            </a:pPr>
            <a:r>
              <a:rPr lang="en-US" altLang="en-US"/>
              <a:t>	 Configuring Underwriting Authority - </a:t>
            </a:r>
            <a:fld id="{CE0B2B3E-3EBE-4EB8-B3F0-0AE04536879F}" type="slidenum">
              <a:rPr lang="en-US" altLang="en-US"/>
              <a:pPr>
                <a:defRPr/>
              </a:pPr>
              <a:t>17</a:t>
            </a:fld>
            <a:endParaRPr lang="en-US" altLang="en-US"/>
          </a:p>
        </p:txBody>
      </p:sp>
      <p:sp>
        <p:nvSpPr>
          <p:cNvPr id="5529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User defines a blocking point for each issue type. For example, PolicyCenter prevents a user from binding a policy until high-value vehicle underwriting issue is approved.</a:t>
            </a:r>
          </a:p>
          <a:p>
            <a:pPr eaLnBrk="1" hangingPunct="1"/>
            <a:r>
              <a:rPr lang="en-US" dirty="0" smtClean="0"/>
              <a:t>Blocking points can be set at quote step to </a:t>
            </a:r>
            <a:r>
              <a:rPr lang="en-US" b="1" dirty="0" smtClean="0"/>
              <a:t>non-blocking</a:t>
            </a:r>
            <a:r>
              <a:rPr lang="en-US" dirty="0" smtClean="0"/>
              <a:t> so that issue does not stop the job at the quote step, but shows up as an informational issue on the Risk Analysis page as shown in the screenshot above. When the underwriting issue is informational, the agent can progress further in the job and quote, bind and issue the policy. Informational issues do not need approval from underwriters.</a:t>
            </a:r>
          </a:p>
          <a:p>
            <a:pPr eaLnBrk="1" hangingPunct="1"/>
            <a:r>
              <a:rPr lang="en-US" dirty="0" smtClean="0"/>
              <a:t>Note that you can detect issues early, but then block at a much later point. </a:t>
            </a:r>
          </a:p>
          <a:p>
            <a:pPr eaLnBrk="1" hangingPunct="1"/>
            <a:r>
              <a:rPr lang="en-US" dirty="0" smtClean="0"/>
              <a:t>For example, you can detect fire-breathing clowns before </a:t>
            </a:r>
            <a:r>
              <a:rPr lang="en-US" i="1" dirty="0" smtClean="0"/>
              <a:t>quoting</a:t>
            </a:r>
            <a:r>
              <a:rPr lang="en-US" dirty="0" smtClean="0"/>
              <a:t> a policy, but have the issue block </a:t>
            </a:r>
            <a:r>
              <a:rPr lang="en-US" i="1" dirty="0" smtClean="0"/>
              <a:t>binding</a:t>
            </a:r>
            <a:r>
              <a:rPr lang="en-US" dirty="0" smtClean="0"/>
              <a:t>. </a:t>
            </a:r>
          </a:p>
          <a:p>
            <a:pPr lvl="1" eaLnBrk="1" hangingPunct="1"/>
            <a:r>
              <a:rPr lang="en-US" dirty="0" smtClean="0"/>
              <a:t>By doing this, you can provide added visibility to PolicyCenter users, and improve their ability to plan their work. </a:t>
            </a:r>
          </a:p>
          <a:p>
            <a:pPr lvl="1" eaLnBrk="1" hangingPunct="1"/>
            <a:r>
              <a:rPr lang="en-US" i="1" dirty="0" smtClean="0"/>
              <a:t>In general, detect issues as early as possible, and think carefully about where they will block progress.</a:t>
            </a:r>
            <a:r>
              <a:rPr lang="en-US" dirty="0" smtClean="0"/>
              <a:t> </a:t>
            </a:r>
          </a:p>
          <a:p>
            <a:pPr lvl="1" eaLnBrk="1" hangingPunct="1"/>
            <a:r>
              <a:rPr lang="en-US" dirty="0" smtClean="0"/>
              <a:t>Some problem that could occur, for example, if a field were to be only available on a  quote screen (</a:t>
            </a:r>
            <a:r>
              <a:rPr lang="en-US" i="1" dirty="0" smtClean="0"/>
              <a:t>e.g., </a:t>
            </a:r>
            <a:r>
              <a:rPr lang="en-US" dirty="0" smtClean="0"/>
              <a:t>manual pricing adjustment factor), but its value blocked quote – meaning you could never get back to the screen to change it.</a:t>
            </a:r>
          </a:p>
          <a:p>
            <a:pPr eaLnBrk="1" hangingPunct="1"/>
            <a:r>
              <a:rPr lang="en-US" dirty="0" smtClean="0"/>
              <a:t>The list of issue types and their blocking point is listed in the </a:t>
            </a:r>
            <a:r>
              <a:rPr lang="en-US" i="1" dirty="0" err="1" smtClean="0"/>
              <a:t>uw</a:t>
            </a:r>
            <a:r>
              <a:rPr lang="en-US" i="1" dirty="0" smtClean="0"/>
              <a:t> issue types.xml</a:t>
            </a:r>
            <a:r>
              <a:rPr lang="en-US" dirty="0" smtClean="0"/>
              <a:t> system 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p:txBody>
          <a:bodyPr/>
          <a:lstStyle/>
          <a:p>
            <a:pPr>
              <a:defRPr/>
            </a:pPr>
            <a:r>
              <a:rPr lang="en-US" altLang="en-US"/>
              <a:t>	 Configuring Underwriting Authority - </a:t>
            </a:r>
            <a:fld id="{92A737D7-70C8-4956-8714-D0B9D4AF5278}" type="slidenum">
              <a:rPr lang="en-US" altLang="en-US"/>
              <a:pPr>
                <a:defRPr/>
              </a:pPr>
              <a:t>18</a:t>
            </a:fld>
            <a:endParaRPr lang="en-US" altLang="en-US"/>
          </a:p>
        </p:txBody>
      </p:sp>
      <p:sp>
        <p:nvSpPr>
          <p:cNvPr id="5632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i="1" dirty="0" err="1" smtClean="0"/>
              <a:t>UWIssueBlockingPoint</a:t>
            </a:r>
            <a:r>
              <a:rPr lang="en-US" dirty="0" smtClean="0"/>
              <a:t> typelist represents the places at which an issue can block. The priority of the </a:t>
            </a:r>
            <a:r>
              <a:rPr lang="en-US" dirty="0" err="1" smtClean="0"/>
              <a:t>typecode</a:t>
            </a:r>
            <a:r>
              <a:rPr lang="en-US" dirty="0" smtClean="0"/>
              <a:t> is used to order the blocking point, with larger numbers indicating a more restrictive blocking point.</a:t>
            </a:r>
          </a:p>
          <a:p>
            <a:pPr marL="171450" indent="-171450" eaLnBrk="1" hangingPunct="1">
              <a:buFont typeface="Arial" pitchFamily="34" charset="0"/>
              <a:buChar char="•"/>
            </a:pPr>
            <a:r>
              <a:rPr lang="en-US" dirty="0" smtClean="0"/>
              <a:t>Non-Blocking - These are sometimes referred to as informational issues. These issues do not block progress unless specifically rejected by a user.</a:t>
            </a:r>
          </a:p>
          <a:p>
            <a:pPr marL="171450" indent="-171450" eaLnBrk="1" hangingPunct="1">
              <a:buFont typeface="Arial" pitchFamily="34" charset="0"/>
              <a:buChar char="•"/>
            </a:pPr>
            <a:r>
              <a:rPr lang="en-US" dirty="0" smtClean="0"/>
              <a:t>Blocks Issuance - Prevents issuance for submission jobs Prevents binding for jobs that do not have a separate issuance step.</a:t>
            </a:r>
          </a:p>
          <a:p>
            <a:pPr marL="171450" indent="-171450" eaLnBrk="1" hangingPunct="1">
              <a:buFont typeface="Arial" pitchFamily="34" charset="0"/>
              <a:buChar char="•"/>
            </a:pPr>
            <a:r>
              <a:rPr lang="en-US" dirty="0" smtClean="0"/>
              <a:t>Blocks Bind - The issue blocks binding the policy.</a:t>
            </a:r>
          </a:p>
          <a:p>
            <a:pPr marL="171450" indent="-171450" eaLnBrk="1" hangingPunct="1">
              <a:buFont typeface="Arial" pitchFamily="34" charset="0"/>
              <a:buChar char="•"/>
            </a:pPr>
            <a:r>
              <a:rPr lang="en-US" dirty="0" smtClean="0"/>
              <a:t>Blocks Quote Release - Allows quoting to be performed, but unauthorized users cannot view the quote until an underwriter has the opportunity to review and approve it. The job cannot progress further.</a:t>
            </a:r>
          </a:p>
          <a:p>
            <a:pPr marL="171450" indent="-171450" eaLnBrk="1" hangingPunct="1">
              <a:buFont typeface="Arial" pitchFamily="34" charset="0"/>
              <a:buChar char="•"/>
            </a:pPr>
            <a:r>
              <a:rPr lang="en-US" dirty="0" smtClean="0"/>
              <a:t>Blocks Quote - Prevents quoting and steps leading up to quoting. Use Blocks Quote for validation issues which would prevent the rating engine from being able to compute a quote correctly. Blocks Quote can be used for other types of issues, as well. However, if a job has a Blocks Quote issue, PolicyCenter will not call the rating engine, and the job will remain in draft state. </a:t>
            </a:r>
            <a:br>
              <a:rPr lang="en-US" dirty="0" smtClean="0"/>
            </a:br>
            <a:r>
              <a:rPr lang="en-US" dirty="0" smtClean="0"/>
              <a:t>Do not use Blocks Quote for issues that need information from a valid quote. For example, do not use Blocks Quote for an issue related to total premium.</a:t>
            </a:r>
          </a:p>
          <a:p>
            <a:pPr marL="171450" indent="-171450" eaLnBrk="1" hangingPunct="1">
              <a:buFont typeface="Arial" pitchFamily="34" charset="0"/>
              <a:buChar char="•"/>
            </a:pPr>
            <a:r>
              <a:rPr lang="en-US" sz="1000" b="0" i="0" kern="1200" dirty="0" smtClean="0">
                <a:solidFill>
                  <a:schemeClr val="tx1"/>
                </a:solidFill>
                <a:effectLst/>
                <a:latin typeface="Arial" charset="0"/>
                <a:ea typeface="+mn-ea"/>
                <a:cs typeface="+mn-cs"/>
              </a:rPr>
              <a:t>Rejected - The most restrictive value. Rejects the issue. A rejected issue prevents the job from crossing any blocking point.</a:t>
            </a:r>
          </a:p>
          <a:p>
            <a:pPr marL="171450" indent="-171450" eaLnBrk="1" hangingPunct="1">
              <a:buFont typeface="Arial" pitchFamily="34" charset="0"/>
              <a:buChar cha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p:txBody>
          <a:bodyPr/>
          <a:lstStyle/>
          <a:p>
            <a:pPr>
              <a:defRPr/>
            </a:pPr>
            <a:r>
              <a:rPr lang="en-US" altLang="en-US"/>
              <a:t>	 Configuring Underwriting Authority - </a:t>
            </a:r>
            <a:fld id="{153191AA-9BE1-4917-A661-C638E6503000}" type="slidenum">
              <a:rPr lang="en-US" altLang="en-US"/>
              <a:pPr>
                <a:defRPr/>
              </a:pPr>
              <a:t>19</a:t>
            </a:fld>
            <a:endParaRPr lang="en-US" altLang="en-US"/>
          </a:p>
        </p:txBody>
      </p:sp>
      <p:sp>
        <p:nvSpPr>
          <p:cNvPr id="5734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each checking set, rules determine whether or not to create issues. Use the </a:t>
            </a:r>
            <a:r>
              <a:rPr lang="en-US" dirty="0" err="1" smtClean="0"/>
              <a:t>CheckingSet</a:t>
            </a:r>
            <a:r>
              <a:rPr lang="en-US" dirty="0" smtClean="0"/>
              <a:t> column to specify when to check for existence or absence of an issue type. The rules further enforce which jobs check for that issue type. In some cases, PolicyCenter uses the </a:t>
            </a:r>
            <a:r>
              <a:rPr lang="en-US" dirty="0" err="1" smtClean="0"/>
              <a:t>CheckingSet</a:t>
            </a:r>
            <a:r>
              <a:rPr lang="en-US" dirty="0" smtClean="0"/>
              <a:t> value to filter issue types for display in the user interface. In PolicyCenter, the checking set code values are defined in the </a:t>
            </a:r>
            <a:r>
              <a:rPr lang="en-US" dirty="0" err="1" smtClean="0"/>
              <a:t>UWIssueCheckingPoint</a:t>
            </a:r>
            <a:r>
              <a:rPr lang="en-US" dirty="0" smtClean="0"/>
              <a:t> typelist. The values are:</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All - PolicyCenter checks for this issue at all blocking points. An existing issue is removed if the evaluators do not trigger this type of issue. Issues in this checking set may come from external systems in a way that is not necessarily synchronized with the job flow. For example, a claim system sends notice of excessive claims, or a billing system sends notice of a delinquent account. If you have an issue that cannot change once the policy is quoted (without re-editing the policy), do not use this checking set.</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Manual - The issue is created because the user manually added an issue to the policy period. PolicyCenter displays all issues with Checking Set equal to Manual on the Risk Analysis screen.</a:t>
            </a:r>
            <a:r>
              <a:rPr lang="en-US" dirty="0" smtClean="0"/>
              <a:t> </a:t>
            </a:r>
          </a:p>
          <a:p>
            <a:pPr marL="171450" indent="-171450" fontAlgn="base">
              <a:buFont typeface="Arial" pitchFamily="34" charset="0"/>
              <a:buChar char="•"/>
            </a:pPr>
            <a:r>
              <a:rPr lang="en-US" b="0" dirty="0" err="1" smtClean="0"/>
              <a:t>PreBind</a:t>
            </a:r>
            <a:r>
              <a:rPr lang="en-US" b="0" dirty="0" smtClean="0"/>
              <a:t> - </a:t>
            </a:r>
            <a:r>
              <a:rPr lang="en-US" dirty="0" smtClean="0"/>
              <a:t>The issue is created prior to binding. Use for issues that can only be detected immediately prior to binding the job.</a:t>
            </a:r>
          </a:p>
          <a:p>
            <a:pPr marL="171450" indent="-171450" fontAlgn="base">
              <a:buFont typeface="Arial" pitchFamily="34" charset="0"/>
              <a:buChar char="•"/>
            </a:pPr>
            <a:r>
              <a:rPr lang="en-US" b="0" dirty="0" err="1" smtClean="0"/>
              <a:t>PreIssuance</a:t>
            </a:r>
            <a:r>
              <a:rPr lang="en-US" b="0" dirty="0" smtClean="0"/>
              <a:t> - The</a:t>
            </a:r>
            <a:r>
              <a:rPr lang="en-US" dirty="0" smtClean="0"/>
              <a:t> issue is created prior to issuing the policy for submission jobs. The issue is created prior to binding for jobs that do not have a separate issuance step. Use for issues that can only be detected immediately prior to issuance. </a:t>
            </a:r>
          </a:p>
          <a:p>
            <a:pPr marL="171450" indent="-171450" fontAlgn="base">
              <a:buFont typeface="Arial" pitchFamily="34" charset="0"/>
              <a:buChar char="•"/>
            </a:pPr>
            <a:r>
              <a:rPr lang="en-US" b="0" dirty="0" err="1" smtClean="0"/>
              <a:t>PreQuote</a:t>
            </a:r>
            <a:r>
              <a:rPr lang="en-US" b="0" dirty="0" smtClean="0"/>
              <a:t> (displayed as Quote Issues) - </a:t>
            </a:r>
            <a:r>
              <a:rPr lang="en-US" dirty="0" smtClean="0"/>
              <a:t>The issue is created prior to generating a quote. Use for issues that can be detected on the policy period even before it is quoted such as issues that related to data which is entered in draft mode.</a:t>
            </a:r>
          </a:p>
          <a:p>
            <a:pPr marL="171450" indent="-171450" fontAlgn="base">
              <a:buFont typeface="Arial" pitchFamily="34" charset="0"/>
              <a:buChar char="•"/>
            </a:pPr>
            <a:r>
              <a:rPr lang="en-US" b="0" dirty="0" err="1" smtClean="0"/>
              <a:t>PreQuoteRelease</a:t>
            </a:r>
            <a:r>
              <a:rPr lang="en-US" b="0" dirty="0" smtClean="0"/>
              <a:t> (displayed as Quote Release)</a:t>
            </a:r>
            <a:r>
              <a:rPr lang="en-US" b="0" baseline="0" dirty="0" smtClean="0"/>
              <a:t> - </a:t>
            </a:r>
            <a:r>
              <a:rPr lang="en-US" dirty="0" smtClean="0"/>
              <a:t>The issue is created after a valid quote, but before the quote is released. Use for issues that can be detected after the policy period has a valid quote. Issues that need information from a valid quote can use this checking set.</a:t>
            </a:r>
          </a:p>
          <a:p>
            <a:pPr algn="ctr" eaLnBrk="1" hangingPunct="1"/>
            <a:r>
              <a:rPr lang="en-US" dirty="0" smtClean="0"/>
              <a:t>[Continued]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p:txBody>
          <a:bodyPr/>
          <a:lstStyle/>
          <a:p>
            <a:pPr>
              <a:defRPr/>
            </a:pPr>
            <a:r>
              <a:rPr lang="en-US" altLang="en-US"/>
              <a:t>	 Configuring Underwriting Authority - </a:t>
            </a:r>
            <a:fld id="{763FA40C-3030-4201-93F7-C2207701CAB0}" type="slidenum">
              <a:rPr lang="en-US" altLang="en-US"/>
              <a:pPr>
                <a:defRPr/>
              </a:pPr>
              <a:t>2</a:t>
            </a:fld>
            <a:endParaRPr lang="en-US" altLang="en-US"/>
          </a:p>
        </p:txBody>
      </p:sp>
      <p:sp>
        <p:nvSpPr>
          <p:cNvPr id="4505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p:txBody>
          <a:bodyPr/>
          <a:lstStyle/>
          <a:p>
            <a:pPr>
              <a:defRPr/>
            </a:pPr>
            <a:r>
              <a:rPr lang="en-US" altLang="en-US"/>
              <a:t>	 Configuring Underwriting Authority - </a:t>
            </a:r>
            <a:fld id="{D7E304ED-91AC-49C0-8825-459B3555EC55}" type="slidenum">
              <a:rPr lang="en-US" altLang="en-US"/>
              <a:pPr>
                <a:defRPr/>
              </a:pPr>
              <a:t>20</a:t>
            </a:fld>
            <a:endParaRPr lang="en-US" altLang="en-US"/>
          </a:p>
        </p:txBody>
      </p:sp>
      <p:sp>
        <p:nvSpPr>
          <p:cNvPr id="5837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3732" name="Rectangle 2"/>
          <p:cNvSpPr>
            <a:spLocks noGrp="1" noRot="1" noChangeAspect="1" noChangeArrowheads="1" noTextEdit="1"/>
          </p:cNvSpPr>
          <p:nvPr>
            <p:ph type="sldImg"/>
          </p:nvPr>
        </p:nvSpPr>
        <p:spPr>
          <a:xfrm>
            <a:off x="728663" y="630238"/>
            <a:ext cx="5430837"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1" fontAlgn="base" latinLnBrk="0" hangingPunct="1">
              <a:lnSpc>
                <a:spcPct val="100000"/>
              </a:lnSpc>
              <a:spcBef>
                <a:spcPct val="10000"/>
              </a:spcBef>
              <a:spcAft>
                <a:spcPct val="0"/>
              </a:spcAft>
              <a:buClrTx/>
              <a:buSzTx/>
              <a:buFont typeface="Arial" pitchFamily="34" charset="0"/>
              <a:buChar char="•"/>
              <a:tabLst/>
              <a:defRPr/>
            </a:pPr>
            <a:r>
              <a:rPr lang="en-US" b="0" dirty="0" smtClean="0"/>
              <a:t>Question - An</a:t>
            </a:r>
            <a:r>
              <a:rPr lang="en-US" dirty="0" smtClean="0"/>
              <a:t> issue is created based on answers to a question set. In the default configuration, these issues are created before quote. For information on how to associate an issue with a question in Product Designer, see </a:t>
            </a:r>
            <a:r>
              <a:rPr lang="en-US" i="1" dirty="0" smtClean="0"/>
              <a:t>Configuration Guide</a:t>
            </a:r>
            <a:r>
              <a:rPr lang="en-US" dirty="0" smtClean="0"/>
              <a:t>.</a:t>
            </a:r>
          </a:p>
          <a:p>
            <a:pPr marL="171450" indent="-171450" eaLnBrk="1" hangingPunct="1">
              <a:buFont typeface="Arial" pitchFamily="34" charset="0"/>
              <a:buChar char="•"/>
            </a:pPr>
            <a:r>
              <a:rPr lang="en-US" b="0" dirty="0" smtClean="0"/>
              <a:t>Referral - </a:t>
            </a:r>
            <a:r>
              <a:rPr lang="en-US" dirty="0" smtClean="0"/>
              <a:t>This issue is checked for every time the rules are run. An issue is created because there is an underwriting referral reason on the policy. PolicyCenter displays all issues with Checking Set equal to Referral on screens where users can add a </a:t>
            </a:r>
            <a:r>
              <a:rPr lang="en-US" dirty="0" err="1" smtClean="0"/>
              <a:t>UWReferralReason</a:t>
            </a:r>
            <a:r>
              <a:rPr lang="en-US" dirty="0" smtClean="0"/>
              <a:t> to the policy. You can also add a referral reason to a policy using the </a:t>
            </a:r>
            <a:r>
              <a:rPr lang="en-US" dirty="0" err="1" smtClean="0"/>
              <a:t>addReferralReason</a:t>
            </a:r>
            <a:r>
              <a:rPr lang="en-US" dirty="0" smtClean="0"/>
              <a:t> API.</a:t>
            </a:r>
          </a:p>
          <a:p>
            <a:pPr marL="171450" indent="-171450" eaLnBrk="1" hangingPunct="1">
              <a:buFont typeface="Arial" pitchFamily="34" charset="0"/>
              <a:buChar char="•"/>
            </a:pPr>
            <a:r>
              <a:rPr lang="en-US" b="0" dirty="0" smtClean="0"/>
              <a:t>Renewal - The</a:t>
            </a:r>
            <a:r>
              <a:rPr lang="en-US" dirty="0" smtClean="0"/>
              <a:t> issue can be created at one of two renewal checks. The timing of these renewal checks is specified in the RenewalProcess.gs job class.</a:t>
            </a:r>
          </a:p>
          <a:p>
            <a:pPr marL="171450" indent="-171450" eaLnBrk="1" hangingPunct="1">
              <a:buFont typeface="Arial" pitchFamily="34" charset="0"/>
              <a:buChar char="•"/>
            </a:pPr>
            <a:r>
              <a:rPr lang="en-US" b="0" dirty="0" smtClean="0"/>
              <a:t>Upgrade - In</a:t>
            </a:r>
            <a:r>
              <a:rPr lang="en-US" dirty="0" smtClean="0"/>
              <a:t> certain cases, Guidewire uses this value when upgrading PolicyCenter. Do not use this value for any other purpose.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p:txBody>
          <a:bodyPr/>
          <a:lstStyle/>
          <a:p>
            <a:pPr>
              <a:defRPr/>
            </a:pPr>
            <a:r>
              <a:rPr lang="en-US" altLang="en-US"/>
              <a:t>	 Configuring Underwriting Authority - </a:t>
            </a:r>
            <a:fld id="{C57D4EA3-B170-4BDE-A183-5227FE83C716}" type="slidenum">
              <a:rPr lang="en-US" altLang="en-US"/>
              <a:pPr>
                <a:defRPr/>
              </a:pPr>
              <a:t>21</a:t>
            </a:fld>
            <a:endParaRPr lang="en-US" altLang="en-US"/>
          </a:p>
        </p:txBody>
      </p:sp>
      <p:sp>
        <p:nvSpPr>
          <p:cNvPr id="5939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lang="en-US" sz="1000" b="0" i="0" kern="1200" dirty="0" smtClean="0">
                <a:solidFill>
                  <a:schemeClr val="tx1"/>
                </a:solidFill>
                <a:effectLst/>
                <a:latin typeface="Arial" charset="0"/>
                <a:ea typeface="+mn-ea"/>
                <a:cs typeface="+mn-cs"/>
              </a:rPr>
              <a:t>The </a:t>
            </a:r>
            <a:r>
              <a:rPr lang="en-US" sz="1000" b="0" i="0" kern="1200" dirty="0" err="1" smtClean="0">
                <a:solidFill>
                  <a:schemeClr val="tx1"/>
                </a:solidFill>
                <a:effectLst/>
                <a:latin typeface="Arial" charset="0"/>
                <a:ea typeface="+mn-ea"/>
                <a:cs typeface="+mn-cs"/>
              </a:rPr>
              <a:t>IPolicyEvaluationPlugin</a:t>
            </a:r>
            <a:r>
              <a:rPr lang="en-US" sz="1000" b="0" i="0" kern="1200" dirty="0" smtClean="0">
                <a:solidFill>
                  <a:schemeClr val="tx1"/>
                </a:solidFill>
                <a:effectLst/>
                <a:latin typeface="Arial" charset="0"/>
                <a:ea typeface="+mn-ea"/>
                <a:cs typeface="+mn-cs"/>
              </a:rPr>
              <a:t> is the starting point for evaluating whether to create an underwriting issue. This plugin creates a </a:t>
            </a:r>
            <a:r>
              <a:rPr lang="en-US" sz="1000" b="0" i="0" kern="1200" dirty="0" err="1" smtClean="0">
                <a:solidFill>
                  <a:schemeClr val="tx1"/>
                </a:solidFill>
                <a:effectLst/>
                <a:latin typeface="Arial" charset="0"/>
                <a:ea typeface="+mn-ea"/>
                <a:cs typeface="+mn-cs"/>
              </a:rPr>
              <a:t>PolicyEvalContext</a:t>
            </a:r>
            <a:r>
              <a:rPr lang="en-US" sz="1000" b="0" i="0" kern="1200" dirty="0" smtClean="0">
                <a:solidFill>
                  <a:schemeClr val="tx1"/>
                </a:solidFill>
                <a:effectLst/>
                <a:latin typeface="Arial" charset="0"/>
                <a:ea typeface="+mn-ea"/>
                <a:cs typeface="+mn-cs"/>
              </a:rPr>
              <a:t> object and then evaluates (</a:t>
            </a:r>
            <a:r>
              <a:rPr lang="en-US" sz="1000" b="0" i="0" kern="1200" dirty="0" err="1" smtClean="0">
                <a:solidFill>
                  <a:schemeClr val="tx1"/>
                </a:solidFill>
                <a:effectLst/>
                <a:latin typeface="Arial" charset="0"/>
                <a:ea typeface="+mn-ea"/>
                <a:cs typeface="+mn-cs"/>
              </a:rPr>
              <a:t>evaluator.evaluate</a:t>
            </a:r>
            <a:r>
              <a:rPr lang="en-US" sz="1000" b="0" i="0" kern="1200" dirty="0" smtClean="0">
                <a:solidFill>
                  <a:schemeClr val="tx1"/>
                </a:solidFill>
                <a:effectLst/>
                <a:latin typeface="Arial" charset="0"/>
                <a:ea typeface="+mn-ea"/>
                <a:cs typeface="+mn-cs"/>
              </a:rPr>
              <a:t> method) whether to raise issues for the current checking set and policy lines associated with the policy period.</a:t>
            </a:r>
          </a:p>
          <a:p>
            <a:pPr fontAlgn="base"/>
            <a:r>
              <a:rPr lang="en-US" sz="1000" b="0" i="0" kern="1200" dirty="0" smtClean="0">
                <a:solidFill>
                  <a:schemeClr val="tx1"/>
                </a:solidFill>
                <a:effectLst/>
                <a:latin typeface="Arial" charset="0"/>
                <a:ea typeface="+mn-ea"/>
                <a:cs typeface="+mn-cs"/>
              </a:rPr>
              <a:t>The plugin uses a default class (DefaultUnderwriterEvaluator.gs) and line-of-business-specific classes (PA_UnderwriterEvaluator.gs for example) to determine whether or not to raise underwriting issues.</a:t>
            </a:r>
          </a:p>
          <a:p>
            <a:pPr fontAlgn="base"/>
            <a:r>
              <a:rPr lang="en-US" sz="1000" b="0" i="0" kern="1200" dirty="0" smtClean="0">
                <a:solidFill>
                  <a:schemeClr val="tx1"/>
                </a:solidFill>
                <a:effectLst/>
                <a:latin typeface="Arial" charset="0"/>
                <a:ea typeface="+mn-ea"/>
                <a:cs typeface="+mn-cs"/>
              </a:rPr>
              <a:t>Each line of business implements its own evaluator class. For example, the evaluator for the personal auto line of business is PA_UnderwriterEvaluator.gs. These evaluator classes contain methods that raise underwriting issues for a checking set. For example, the </a:t>
            </a:r>
            <a:r>
              <a:rPr lang="en-US" sz="1000" b="0" i="0" kern="1200" dirty="0" err="1" smtClean="0">
                <a:solidFill>
                  <a:schemeClr val="tx1"/>
                </a:solidFill>
                <a:effectLst/>
                <a:latin typeface="Arial" charset="0"/>
                <a:ea typeface="+mn-ea"/>
                <a:cs typeface="+mn-cs"/>
              </a:rPr>
              <a:t>onRenewal</a:t>
            </a:r>
            <a:r>
              <a:rPr lang="en-US" sz="1000" b="0" i="0" kern="1200" dirty="0" smtClean="0">
                <a:solidFill>
                  <a:schemeClr val="tx1"/>
                </a:solidFill>
                <a:effectLst/>
                <a:latin typeface="Arial" charset="0"/>
                <a:ea typeface="+mn-ea"/>
                <a:cs typeface="+mn-cs"/>
              </a:rPr>
              <a:t> method in the default evaluator raises underwriting issues for the Renewal checking set.</a:t>
            </a:r>
          </a:p>
          <a:p>
            <a:pPr fontAlgn="base"/>
            <a:r>
              <a:rPr lang="en-US" sz="1000" b="0" i="0" kern="1200" dirty="0" smtClean="0">
                <a:solidFill>
                  <a:schemeClr val="tx1"/>
                </a:solidFill>
                <a:effectLst/>
                <a:latin typeface="Arial" charset="0"/>
                <a:ea typeface="+mn-ea"/>
                <a:cs typeface="+mn-cs"/>
              </a:rPr>
              <a:t>If you make code changes to the methods that raise underwriting issues, the code must adhere to the following:</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The method must raise issues only for that checking set.</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Only one checking set can raise a given underwriting issue type.</a:t>
            </a:r>
          </a:p>
          <a:p>
            <a:pPr fontAlgn="base"/>
            <a:r>
              <a:rPr lang="en-US" sz="1000" b="0" i="0" kern="1200" dirty="0" smtClean="0">
                <a:solidFill>
                  <a:schemeClr val="tx1"/>
                </a:solidFill>
                <a:effectLst/>
                <a:latin typeface="Arial" charset="0"/>
                <a:ea typeface="+mn-ea"/>
                <a:cs typeface="+mn-cs"/>
              </a:rPr>
              <a:t>In the default configuration, the evaluators always raise auto-approvable issues regardless of whether the current (or other) user has sufficient authority to approve them. The evaluators always raise these issues because the issue needs to exist for the least-privileged user of the system. This approach separates the underwriting guidelines for things require approval from the approval levels assigned to users. For users with sufficient authority to approve the resulting issue, PolicyCenter usually does not display the issue in the user interface. (The user can easily view the issue by selecting different view options.)</a:t>
            </a:r>
          </a:p>
          <a:p>
            <a:pPr fontAlgn="base"/>
            <a:r>
              <a:rPr lang="en-US" sz="1000" b="0" i="0" kern="1200" dirty="0" smtClean="0">
                <a:solidFill>
                  <a:schemeClr val="tx1"/>
                </a:solidFill>
                <a:effectLst/>
                <a:latin typeface="Arial" charset="0"/>
                <a:ea typeface="+mn-ea"/>
                <a:cs typeface="+mn-cs"/>
              </a:rPr>
              <a:t>You can configure the application to raise auto-approvable issues only when one or more users would be unable to approve them. One reason to do this would be to improve performance by reducing the number of auto-approvable issues being raised and silently approved.</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p:txBody>
          <a:bodyPr/>
          <a:lstStyle/>
          <a:p>
            <a:pPr>
              <a:defRPr/>
            </a:pPr>
            <a:r>
              <a:rPr lang="en-US" altLang="en-US"/>
              <a:t>	 Configuring Underwriting Authority - </a:t>
            </a:r>
            <a:fld id="{A8C50469-1C94-4AB8-9721-A731123F2BD5}" type="slidenum">
              <a:rPr lang="en-US" altLang="en-US"/>
              <a:pPr>
                <a:defRPr/>
              </a:pPr>
              <a:t>22</a:t>
            </a:fld>
            <a:endParaRPr lang="en-US" altLang="en-US"/>
          </a:p>
        </p:txBody>
      </p:sp>
      <p:sp>
        <p:nvSpPr>
          <p:cNvPr id="481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diagram shows</a:t>
            </a:r>
            <a:r>
              <a:rPr lang="en-US" baseline="0" dirty="0" smtClean="0"/>
              <a:t> some entities associated with underwriting issues:</a:t>
            </a:r>
          </a:p>
          <a:p>
            <a:pPr marL="171450" indent="-171450" fontAlgn="base">
              <a:buFont typeface="Arial" pitchFamily="34" charset="0"/>
              <a:buChar char="•"/>
            </a:pPr>
            <a:r>
              <a:rPr lang="en-US" sz="1000" b="0" i="0" kern="1200" dirty="0" smtClean="0">
                <a:solidFill>
                  <a:schemeClr val="tx1"/>
                </a:solidFill>
                <a:effectLst/>
                <a:latin typeface="Arial" charset="0"/>
                <a:ea typeface="+mn-ea"/>
                <a:cs typeface="+mn-cs"/>
              </a:rPr>
              <a:t>PolicyPeriod - Stores information for a specific period of a policy. </a:t>
            </a:r>
          </a:p>
          <a:p>
            <a:pPr marL="17145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 These are the issues that evaluator classes create. The issues link to issue types and can contain an approval. These entities can vary in effective time and are copied from branch-to-branch, just like any other effective-dated entity. Some fields on this entity are:</a:t>
            </a:r>
          </a:p>
          <a:p>
            <a:pPr marL="514350" lvl="1" indent="-171450" fontAlgn="base">
              <a:buFont typeface="Arial" pitchFamily="34" charset="0"/>
              <a:buChar char="•"/>
            </a:pPr>
            <a:r>
              <a:rPr lang="en-US" sz="1000" b="0" i="0" kern="1200" dirty="0" err="1" smtClean="0">
                <a:solidFill>
                  <a:schemeClr val="tx1"/>
                </a:solidFill>
                <a:effectLst/>
                <a:latin typeface="Arial" charset="0"/>
                <a:ea typeface="+mn-ea"/>
                <a:cs typeface="+mn-cs"/>
              </a:rPr>
              <a:t>IssueKey</a:t>
            </a:r>
            <a:r>
              <a:rPr lang="en-US" sz="1000" b="0" i="0" kern="1200" dirty="0" smtClean="0">
                <a:solidFill>
                  <a:schemeClr val="tx1"/>
                </a:solidFill>
                <a:effectLst/>
                <a:latin typeface="Arial" charset="0"/>
                <a:ea typeface="+mn-ea"/>
                <a:cs typeface="+mn-cs"/>
              </a:rPr>
              <a:t> and </a:t>
            </a:r>
            <a:r>
              <a:rPr lang="en-US" sz="1000" b="0" i="0" kern="1200" dirty="0" err="1" smtClean="0">
                <a:solidFill>
                  <a:schemeClr val="tx1"/>
                </a:solidFill>
                <a:effectLst/>
                <a:latin typeface="Arial" charset="0"/>
                <a:ea typeface="+mn-ea"/>
                <a:cs typeface="+mn-cs"/>
              </a:rPr>
              <a:t>IssueType</a:t>
            </a:r>
            <a:r>
              <a:rPr lang="en-US" sz="1000" b="0" i="0" kern="1200" dirty="0" smtClean="0">
                <a:solidFill>
                  <a:schemeClr val="tx1"/>
                </a:solidFill>
                <a:effectLst/>
                <a:latin typeface="Arial" charset="0"/>
                <a:ea typeface="+mn-ea"/>
                <a:cs typeface="+mn-cs"/>
              </a:rPr>
              <a:t> – These two fields uniquely identify the issue.</a:t>
            </a:r>
          </a:p>
          <a:p>
            <a:pPr marL="514350" lvl="1" indent="-171450" fontAlgn="base">
              <a:buFont typeface="Arial" pitchFamily="34" charset="0"/>
              <a:buChar char="•"/>
            </a:pPr>
            <a:r>
              <a:rPr lang="en-US" sz="1000" b="0" i="0" kern="1200" dirty="0" err="1" smtClean="0">
                <a:solidFill>
                  <a:schemeClr val="tx1"/>
                </a:solidFill>
                <a:effectLst/>
                <a:latin typeface="Arial" charset="0"/>
                <a:ea typeface="+mn-ea"/>
                <a:cs typeface="+mn-cs"/>
              </a:rPr>
              <a:t>ShortDescription</a:t>
            </a:r>
            <a:r>
              <a:rPr lang="en-US" sz="1000" b="0" i="0" kern="1200" dirty="0" smtClean="0">
                <a:solidFill>
                  <a:schemeClr val="tx1"/>
                </a:solidFill>
                <a:effectLst/>
                <a:latin typeface="Arial" charset="0"/>
                <a:ea typeface="+mn-ea"/>
                <a:cs typeface="+mn-cs"/>
              </a:rPr>
              <a:t> – Description of the issue that appears in the user interface.</a:t>
            </a:r>
          </a:p>
          <a:p>
            <a:pPr marL="514350" lvl="1" indent="-171450" fontAlgn="base">
              <a:buFont typeface="Arial" pitchFamily="34" charset="0"/>
              <a:buChar char="•"/>
            </a:pPr>
            <a:r>
              <a:rPr lang="en-US" sz="1000" b="0" i="0" kern="1200" dirty="0" err="1" smtClean="0">
                <a:solidFill>
                  <a:schemeClr val="tx1"/>
                </a:solidFill>
                <a:effectLst/>
                <a:latin typeface="Arial" charset="0"/>
                <a:ea typeface="+mn-ea"/>
                <a:cs typeface="+mn-cs"/>
              </a:rPr>
              <a:t>LongDescription</a:t>
            </a:r>
            <a:r>
              <a:rPr lang="en-US" sz="1000" b="0" i="0" kern="1200" dirty="0" smtClean="0">
                <a:solidFill>
                  <a:schemeClr val="tx1"/>
                </a:solidFill>
                <a:effectLst/>
                <a:latin typeface="Arial" charset="0"/>
                <a:ea typeface="+mn-ea"/>
                <a:cs typeface="+mn-cs"/>
              </a:rPr>
              <a:t> – Long description of the issue that appears in the user interface. Some users may have permission to view the short description but not the long description.</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Value – The value, if any, associated with this issue. If present, the value is compared with authority grants to determine if the user can approve this issue. The value is also compared with approvals to determine if the approval still applies.</a:t>
            </a:r>
          </a:p>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UWIssueHistory</a:t>
            </a:r>
            <a:r>
              <a:rPr lang="en-US" sz="1000" b="0" i="0" kern="1200" dirty="0" smtClean="0">
                <a:solidFill>
                  <a:schemeClr val="tx1"/>
                </a:solidFill>
                <a:effectLst/>
                <a:latin typeface="Arial" charset="0"/>
                <a:ea typeface="+mn-ea"/>
                <a:cs typeface="+mn-cs"/>
              </a:rPr>
              <a:t> - This entity represents a history of issues and approvals on the policy. The </a:t>
            </a:r>
            <a:r>
              <a:rPr lang="en-US" sz="1000" b="0" i="0" kern="1200" dirty="0" err="1" smtClean="0">
                <a:solidFill>
                  <a:schemeClr val="tx1"/>
                </a:solidFill>
                <a:effectLst/>
                <a:latin typeface="Arial" charset="0"/>
                <a:ea typeface="+mn-ea"/>
                <a:cs typeface="+mn-cs"/>
              </a:rPr>
              <a:t>IssueKey</a:t>
            </a:r>
            <a:r>
              <a:rPr lang="en-US" sz="1000" b="0" i="0" kern="1200" dirty="0" smtClean="0">
                <a:solidFill>
                  <a:schemeClr val="tx1"/>
                </a:solidFill>
                <a:effectLst/>
                <a:latin typeface="Arial" charset="0"/>
                <a:ea typeface="+mn-ea"/>
                <a:cs typeface="+mn-cs"/>
              </a:rPr>
              <a:t> field is a reference to the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with that </a:t>
            </a:r>
            <a:r>
              <a:rPr lang="en-US" sz="1000" b="0" i="0" kern="1200" dirty="0" err="1" smtClean="0">
                <a:solidFill>
                  <a:schemeClr val="tx1"/>
                </a:solidFill>
                <a:effectLst/>
                <a:latin typeface="Arial" charset="0"/>
                <a:ea typeface="+mn-ea"/>
                <a:cs typeface="+mn-cs"/>
              </a:rPr>
              <a:t>IssueKey</a:t>
            </a:r>
            <a:r>
              <a:rPr lang="en-US" sz="1000" b="0" i="0" kern="1200" dirty="0" smtClean="0">
                <a:solidFill>
                  <a:schemeClr val="tx1"/>
                </a:solidFill>
                <a:effectLst/>
                <a:latin typeface="Arial" charset="0"/>
                <a:ea typeface="+mn-ea"/>
                <a:cs typeface="+mn-cs"/>
              </a:rPr>
              <a:t>. PolicyCenter maintains the history in a set of non-</a:t>
            </a:r>
            <a:r>
              <a:rPr lang="en-US" sz="1000" b="0" i="0" kern="1200" dirty="0" err="1" smtClean="0">
                <a:solidFill>
                  <a:schemeClr val="tx1"/>
                </a:solidFill>
                <a:effectLst/>
                <a:latin typeface="Arial" charset="0"/>
                <a:ea typeface="+mn-ea"/>
                <a:cs typeface="+mn-cs"/>
              </a:rPr>
              <a:t>effdated</a:t>
            </a:r>
            <a:r>
              <a:rPr lang="en-US" sz="1000" b="0" i="0" kern="1200" dirty="0" smtClean="0">
                <a:solidFill>
                  <a:schemeClr val="tx1"/>
                </a:solidFill>
                <a:effectLst/>
                <a:latin typeface="Arial" charset="0"/>
                <a:ea typeface="+mn-ea"/>
                <a:cs typeface="+mn-cs"/>
              </a:rPr>
              <a:t> entities on the policy and outside of the context of any particular job or policy period. PolicyCenter maintains this history for the following reasons:</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The entity captures events that happen on branches that do not end up binding.</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The entity persists after issues are removed or approvals expire.</a:t>
            </a:r>
          </a:p>
          <a:p>
            <a:pPr marL="514350" lvl="1" indent="-171450" fontAlgn="base">
              <a:buFont typeface="Arial" pitchFamily="34" charset="0"/>
              <a:buChar char="•"/>
            </a:pPr>
            <a:r>
              <a:rPr lang="en-US" sz="1000" b="0" i="0" kern="1200" dirty="0" smtClean="0">
                <a:solidFill>
                  <a:schemeClr val="tx1"/>
                </a:solidFill>
                <a:effectLst/>
                <a:latin typeface="Arial" charset="0"/>
                <a:ea typeface="+mn-ea"/>
                <a:cs typeface="+mn-cs"/>
              </a:rPr>
              <a:t>The entity persists even if the related periods are archived.</a:t>
            </a:r>
            <a:br>
              <a:rPr lang="en-US" sz="1000" b="0" i="0" kern="1200" dirty="0" smtClean="0">
                <a:solidFill>
                  <a:schemeClr val="tx1"/>
                </a:solidFill>
                <a:effectLst/>
                <a:latin typeface="Arial" charset="0"/>
                <a:ea typeface="+mn-ea"/>
                <a:cs typeface="+mn-cs"/>
              </a:rPr>
            </a:br>
            <a:r>
              <a:rPr lang="en-US" sz="1000" b="0" i="0" kern="1200" dirty="0" smtClean="0">
                <a:solidFill>
                  <a:schemeClr val="tx1"/>
                </a:solidFill>
                <a:effectLst/>
                <a:latin typeface="Arial" charset="0"/>
                <a:ea typeface="+mn-ea"/>
                <a:cs typeface="+mn-cs"/>
              </a:rPr>
              <a:t>Since this entity attaches directly to the policy, it is </a:t>
            </a:r>
            <a:r>
              <a:rPr lang="en-US" sz="1000" b="0" i="0" kern="1200" dirty="0" err="1" smtClean="0">
                <a:solidFill>
                  <a:schemeClr val="tx1"/>
                </a:solidFill>
                <a:effectLst/>
                <a:latin typeface="Arial" charset="0"/>
                <a:ea typeface="+mn-ea"/>
                <a:cs typeface="+mn-cs"/>
              </a:rPr>
              <a:t>retireable</a:t>
            </a:r>
            <a:r>
              <a:rPr lang="en-US" sz="1000" b="0" i="0" kern="1200" dirty="0" smtClean="0">
                <a:solidFill>
                  <a:schemeClr val="tx1"/>
                </a:solidFill>
                <a:effectLst/>
                <a:latin typeface="Arial" charset="0"/>
                <a:ea typeface="+mn-ea"/>
                <a:cs typeface="+mn-cs"/>
              </a:rPr>
              <a:t> rather than </a:t>
            </a:r>
            <a:r>
              <a:rPr lang="en-US" sz="1000" b="0" i="0" kern="1200" dirty="0" err="1" smtClean="0">
                <a:solidFill>
                  <a:schemeClr val="tx1"/>
                </a:solidFill>
                <a:effectLst/>
                <a:latin typeface="Arial" charset="0"/>
                <a:ea typeface="+mn-ea"/>
                <a:cs typeface="+mn-cs"/>
              </a:rPr>
              <a:t>effdated</a:t>
            </a:r>
            <a:r>
              <a:rPr lang="en-US" sz="1000" b="0" i="0" kern="1200" dirty="0" smtClean="0">
                <a:solidFill>
                  <a:schemeClr val="tx1"/>
                </a:solidFill>
                <a:effectLst/>
                <a:latin typeface="Arial" charset="0"/>
                <a:ea typeface="+mn-ea"/>
                <a:cs typeface="+mn-cs"/>
              </a:rPr>
              <a:t>.</a:t>
            </a:r>
          </a:p>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UWIssueType</a:t>
            </a:r>
            <a:r>
              <a:rPr lang="en-US" sz="1000" b="0" i="0" kern="1200" dirty="0" smtClean="0">
                <a:solidFill>
                  <a:schemeClr val="tx1"/>
                </a:solidFill>
                <a:effectLst/>
                <a:latin typeface="Arial" charset="0"/>
                <a:ea typeface="+mn-ea"/>
                <a:cs typeface="+mn-cs"/>
              </a:rPr>
              <a:t> - This entity defines issue types. Use Studio to view and edit these entities in the </a:t>
            </a:r>
            <a:r>
              <a:rPr lang="en-US" sz="1000" b="0" i="0" kern="1200" dirty="0" err="1" smtClean="0">
                <a:solidFill>
                  <a:schemeClr val="tx1"/>
                </a:solidFill>
                <a:effectLst/>
                <a:latin typeface="Arial" charset="0"/>
                <a:ea typeface="+mn-ea"/>
                <a:cs typeface="+mn-cs"/>
              </a:rPr>
              <a:t>UWIssueType</a:t>
            </a:r>
            <a:r>
              <a:rPr lang="en-US" sz="1000" b="0" i="0" kern="1200" dirty="0" smtClean="0">
                <a:solidFill>
                  <a:schemeClr val="tx1"/>
                </a:solidFill>
                <a:effectLst/>
                <a:latin typeface="Arial" charset="0"/>
                <a:ea typeface="+mn-ea"/>
                <a:cs typeface="+mn-cs"/>
              </a:rPr>
              <a:t> system table. </a:t>
            </a:r>
          </a:p>
          <a:p>
            <a:pPr marL="0" lvl="0" indent="0" algn="ctr" fontAlgn="base">
              <a:buFont typeface="Arial" pitchFamily="34" charset="0"/>
              <a:buNone/>
            </a:pPr>
            <a:r>
              <a:rPr lang="en-US" sz="1000" b="0" i="0" kern="1200" dirty="0" smtClean="0">
                <a:solidFill>
                  <a:schemeClr val="tx1"/>
                </a:solidFill>
                <a:effectLst/>
                <a:latin typeface="Arial" charset="0"/>
                <a:ea typeface="+mn-ea"/>
                <a:cs typeface="+mn-cs"/>
              </a:rPr>
              <a:t>(Continued)</a:t>
            </a:r>
          </a:p>
          <a:p>
            <a:pPr marL="171450" indent="-171450" fontAlgn="base">
              <a:buFont typeface="Arial" pitchFamily="34" charset="0"/>
              <a:buChar char="•"/>
            </a:pPr>
            <a:endParaRPr lang="en-US" sz="1000" b="0" i="0" kern="1200" dirty="0" smtClean="0">
              <a:solidFill>
                <a:schemeClr val="tx1"/>
              </a:solidFill>
              <a:effectLst/>
              <a:latin typeface="Arial" charset="0"/>
              <a:ea typeface="+mn-ea"/>
              <a:cs typeface="+mn-cs"/>
            </a:endParaRPr>
          </a:p>
          <a:p>
            <a:pPr eaLnBrk="1" hangingPunct="1"/>
            <a:endParaRPr lang="en-US" baseline="0"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p:txBody>
          <a:bodyPr/>
          <a:lstStyle/>
          <a:p>
            <a:pPr>
              <a:defRPr/>
            </a:pPr>
            <a:r>
              <a:rPr lang="en-US" altLang="en-US"/>
              <a:t>	 Configuring Underwriting Authority - </a:t>
            </a:r>
            <a:fld id="{D7E304ED-91AC-49C0-8825-459B3555EC55}" type="slidenum">
              <a:rPr lang="en-US" altLang="en-US"/>
              <a:pPr>
                <a:defRPr/>
              </a:pPr>
              <a:t>23</a:t>
            </a:fld>
            <a:endParaRPr lang="en-US" altLang="en-US"/>
          </a:p>
        </p:txBody>
      </p:sp>
      <p:sp>
        <p:nvSpPr>
          <p:cNvPr id="5837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3732" name="Rectangle 2"/>
          <p:cNvSpPr>
            <a:spLocks noGrp="1" noRot="1" noChangeAspect="1" noChangeArrowheads="1" noTextEdit="1"/>
          </p:cNvSpPr>
          <p:nvPr>
            <p:ph type="sldImg"/>
          </p:nvPr>
        </p:nvSpPr>
        <p:spPr>
          <a:xfrm>
            <a:off x="728663" y="630238"/>
            <a:ext cx="5430837"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UWReferralReason</a:t>
            </a:r>
            <a:r>
              <a:rPr lang="en-US" sz="1000" b="0" i="0" kern="1200" dirty="0" smtClean="0">
                <a:solidFill>
                  <a:schemeClr val="tx1"/>
                </a:solidFill>
                <a:effectLst/>
                <a:latin typeface="Arial" charset="0"/>
                <a:ea typeface="+mn-ea"/>
                <a:cs typeface="+mn-cs"/>
              </a:rPr>
              <a:t> - This entity is similar to the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entity but exists off of the policy rather than the policy period. This entity is used for marking a policy issue outside of a job. It identifies the details of a corresponding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that will be generated the next time the application checks for </a:t>
            </a:r>
            <a:r>
              <a:rPr lang="en-US" sz="1000" b="0" i="0" kern="1200" dirty="0" err="1" smtClean="0">
                <a:solidFill>
                  <a:schemeClr val="tx1"/>
                </a:solidFill>
                <a:effectLst/>
                <a:latin typeface="Arial" charset="0"/>
                <a:ea typeface="+mn-ea"/>
                <a:cs typeface="+mn-cs"/>
              </a:rPr>
              <a:t>UWIssues</a:t>
            </a:r>
            <a:r>
              <a:rPr lang="en-US" sz="1000" b="0" i="0" kern="1200" dirty="0" smtClean="0">
                <a:solidFill>
                  <a:schemeClr val="tx1"/>
                </a:solidFill>
                <a:effectLst/>
                <a:latin typeface="Arial" charset="0"/>
                <a:ea typeface="+mn-ea"/>
                <a:cs typeface="+mn-cs"/>
              </a:rPr>
              <a:t>. Because of the close relationship between a </a:t>
            </a:r>
            <a:r>
              <a:rPr lang="en-US" sz="1000" b="0" i="0" kern="1200" dirty="0" err="1" smtClean="0">
                <a:solidFill>
                  <a:schemeClr val="tx1"/>
                </a:solidFill>
                <a:effectLst/>
                <a:latin typeface="Arial" charset="0"/>
                <a:ea typeface="+mn-ea"/>
                <a:cs typeface="+mn-cs"/>
              </a:rPr>
              <a:t>UWReferralReason</a:t>
            </a:r>
            <a:r>
              <a:rPr lang="en-US" sz="1000" b="0" i="0" kern="1200" dirty="0" smtClean="0">
                <a:solidFill>
                  <a:schemeClr val="tx1"/>
                </a:solidFill>
                <a:effectLst/>
                <a:latin typeface="Arial" charset="0"/>
                <a:ea typeface="+mn-ea"/>
                <a:cs typeface="+mn-cs"/>
              </a:rPr>
              <a:t> and the associated </a:t>
            </a:r>
            <a:r>
              <a:rPr lang="en-US" sz="1000" b="0" i="0" kern="1200" dirty="0" err="1" smtClean="0">
                <a:solidFill>
                  <a:schemeClr val="tx1"/>
                </a:solidFill>
                <a:effectLst/>
                <a:latin typeface="Arial" charset="0"/>
                <a:ea typeface="+mn-ea"/>
                <a:cs typeface="+mn-cs"/>
              </a:rPr>
              <a:t>UWIssue</a:t>
            </a:r>
            <a:r>
              <a:rPr lang="en-US" sz="1000" b="0" i="0" kern="1200" dirty="0" smtClean="0">
                <a:solidFill>
                  <a:schemeClr val="tx1"/>
                </a:solidFill>
                <a:effectLst/>
                <a:latin typeface="Arial" charset="0"/>
                <a:ea typeface="+mn-ea"/>
                <a:cs typeface="+mn-cs"/>
              </a:rPr>
              <a:t>, the default user interface displays them in a similar way.</a:t>
            </a:r>
          </a:p>
          <a:p>
            <a:pPr marL="171450" lvl="0" indent="-171450" fontAlgn="base">
              <a:buFont typeface="Arial" pitchFamily="34" charset="0"/>
              <a:buChar char="•"/>
            </a:pPr>
            <a:r>
              <a:rPr lang="en-US" sz="1000" b="0" i="0" kern="1200" dirty="0" err="1" smtClean="0">
                <a:solidFill>
                  <a:schemeClr val="tx1"/>
                </a:solidFill>
                <a:effectLst/>
                <a:latin typeface="Arial" charset="0"/>
                <a:ea typeface="+mn-ea"/>
                <a:cs typeface="+mn-cs"/>
              </a:rPr>
              <a:t>UWIssueApproval</a:t>
            </a:r>
            <a:r>
              <a:rPr lang="en-US" sz="1000" b="0" i="0" kern="1200" dirty="0" smtClean="0">
                <a:solidFill>
                  <a:schemeClr val="tx1"/>
                </a:solidFill>
                <a:effectLst/>
                <a:latin typeface="Arial" charset="0"/>
                <a:ea typeface="+mn-ea"/>
                <a:cs typeface="+mn-cs"/>
              </a:rPr>
              <a:t> - This object represents the approval or rejection of an issue. Approvals can be generated either by a user clicking to approve or reject an issue, or automatically by the application. Automatic approval is most commonly seen for auto-approvable issues, but also occurs during unattended processing, such as in routine renewal. You can identify automatically-generated approval through the </a:t>
            </a:r>
            <a:r>
              <a:rPr lang="en-US" sz="1000" b="0" i="0" kern="1200" dirty="0" err="1" smtClean="0">
                <a:solidFill>
                  <a:schemeClr val="tx1"/>
                </a:solidFill>
                <a:effectLst/>
                <a:latin typeface="Arial" charset="0"/>
                <a:ea typeface="+mn-ea"/>
                <a:cs typeface="+mn-cs"/>
              </a:rPr>
              <a:t>IsManual</a:t>
            </a:r>
            <a:r>
              <a:rPr lang="en-US" sz="1000" b="0" i="0" kern="1200" dirty="0" smtClean="0">
                <a:solidFill>
                  <a:schemeClr val="tx1"/>
                </a:solidFill>
                <a:effectLst/>
                <a:latin typeface="Arial" charset="0"/>
                <a:ea typeface="+mn-ea"/>
                <a:cs typeface="+mn-cs"/>
              </a:rPr>
              <a:t> property.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p:txBody>
          <a:bodyPr/>
          <a:lstStyle/>
          <a:p>
            <a:pPr>
              <a:defRPr/>
            </a:pPr>
            <a:r>
              <a:rPr lang="en-US" altLang="en-US"/>
              <a:t>	 Configuring Underwriting Authority - </a:t>
            </a:r>
            <a:fld id="{743435A6-5703-445B-ADBB-D44A02F24DA8}" type="slidenum">
              <a:rPr lang="en-US" altLang="en-US"/>
              <a:pPr>
                <a:defRPr/>
              </a:pPr>
              <a:t>24</a:t>
            </a:fld>
            <a:endParaRPr lang="en-US" altLang="en-US"/>
          </a:p>
        </p:txBody>
      </p:sp>
      <p:sp>
        <p:nvSpPr>
          <p:cNvPr id="491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creating an issue, any pre-existing issue with the given type and key will be returned, and any deactivated issue that matches will be activated and then returned. The key allows you to identify an issue which is the same as another issue that might have been raised at another point in time. </a:t>
            </a:r>
          </a:p>
          <a:p>
            <a:pPr eaLnBrk="1" hangingPunct="1"/>
            <a:r>
              <a:rPr lang="en-US" dirty="0" smtClean="0"/>
              <a:t>If you modify the code, and there happen to be two issues that are the same, then any approval or rejection applies to both of them. As a result, the method of forming the key for a given type of issue is critical. If the key matches unintentionally, approval or rejection of one issue incorrectly applies to the other. </a:t>
            </a:r>
          </a:p>
          <a:p>
            <a:pPr eaLnBrk="1" hangingPunct="1"/>
            <a:r>
              <a:rPr lang="en-US" dirty="0" smtClean="0"/>
              <a:t>If the key does not match for issues that are the same, it can lead to the need to constantly reapprove a given issue. Guidewire recommends that you do not change the algorithm for forming the key for an issue once that rule is in production. If you change the algorithm, it is likely that current issues will be treated as orphaned. New copies of them will be created, requiring new approvals or rejections.</a:t>
            </a:r>
          </a:p>
          <a:p>
            <a:pPr eaLnBrk="1" hangingPunct="1"/>
            <a:r>
              <a:rPr lang="en-US" dirty="0" smtClean="0"/>
              <a:t>For issues that affect the policy as a whole, such that there is only ever one such issue, use the code of the type as the key for the issue. Total policy premium is an example of this. Thus, if the premium goes up or down, the same issues will be edited, rather than raising new issues each time. </a:t>
            </a:r>
          </a:p>
          <a:p>
            <a:pPr marL="171450" indent="-171450">
              <a:buFont typeface="Arial" pitchFamily="34" charset="0"/>
              <a:buChar char="•"/>
            </a:pPr>
            <a:r>
              <a:rPr lang="en-US" dirty="0" smtClean="0"/>
              <a:t>Vehicle:$(</a:t>
            </a:r>
            <a:r>
              <a:rPr lang="en-US" dirty="0" err="1" smtClean="0"/>
              <a:t>v.FixedId.ObjValue</a:t>
            </a:r>
            <a:r>
              <a:rPr lang="en-US" dirty="0" smtClean="0"/>
              <a:t>) – Recall that </a:t>
            </a:r>
            <a:r>
              <a:rPr lang="en-US" dirty="0" err="1" smtClean="0"/>
              <a:t>FixedId</a:t>
            </a:r>
            <a:r>
              <a:rPr lang="en-US" dirty="0" smtClean="0"/>
              <a:t> is a unique identifier that PolicyCenter generates when a new object is created. </a:t>
            </a:r>
            <a:r>
              <a:rPr lang="en-US" dirty="0" err="1" smtClean="0"/>
              <a:t>FixedId</a:t>
            </a:r>
            <a:r>
              <a:rPr lang="en-US" dirty="0" smtClean="0"/>
              <a:t> cannot be null. So in this example the Issue key will be “Vehicle:” followed by the evaluation of the expression “${</a:t>
            </a:r>
            <a:r>
              <a:rPr lang="en-US" dirty="0" err="1" smtClean="0"/>
              <a:t>v.FixedId.ObjValue</a:t>
            </a:r>
            <a:r>
              <a:rPr lang="en-US" dirty="0" smtClean="0"/>
              <a:t>}”, which is the value of the </a:t>
            </a:r>
            <a:r>
              <a:rPr lang="en-US" dirty="0" err="1" smtClean="0"/>
              <a:t>FixedId</a:t>
            </a:r>
            <a:r>
              <a:rPr lang="en-US" dirty="0" smtClean="0"/>
              <a:t> of a vehicle. </a:t>
            </a:r>
            <a:r>
              <a:rPr lang="en-US" dirty="0" err="1" smtClean="0"/>
              <a:t>ObjValue</a:t>
            </a:r>
            <a:r>
              <a:rPr lang="en-US" dirty="0" smtClean="0"/>
              <a:t> is not required (</a:t>
            </a:r>
            <a:r>
              <a:rPr lang="en-US" dirty="0" err="1" smtClean="0"/>
              <a:t>Jira</a:t>
            </a:r>
            <a:r>
              <a:rPr lang="en-US" dirty="0" smtClean="0"/>
              <a:t>: PC19670).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p:txBody>
          <a:bodyPr/>
          <a:lstStyle/>
          <a:p>
            <a:pPr>
              <a:defRPr/>
            </a:pPr>
            <a:r>
              <a:rPr lang="en-US" altLang="en-US"/>
              <a:t>	 Configuring Underwriting Authority - </a:t>
            </a:r>
            <a:fld id="{A02D4625-4947-452F-AE7E-890EDA7CC973}" type="slidenum">
              <a:rPr lang="en-US" altLang="en-US"/>
              <a:pPr>
                <a:defRPr/>
              </a:pPr>
              <a:t>25</a:t>
            </a:fld>
            <a:endParaRPr lang="en-US" altLang="en-US"/>
          </a:p>
        </p:txBody>
      </p:sp>
      <p:sp>
        <p:nvSpPr>
          <p:cNvPr id="6041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you implement custom logic to add new issues, you can use an instance of a </a:t>
            </a:r>
            <a:r>
              <a:rPr lang="en-US" dirty="0" err="1" smtClean="0"/>
              <a:t>PolicyEvalContext</a:t>
            </a:r>
            <a:r>
              <a:rPr lang="en-US" dirty="0" smtClean="0"/>
              <a:t> object just as in the built-in implementation. However, instead of using the invoke method to invoke the rule set, to add an issue use the </a:t>
            </a:r>
            <a:r>
              <a:rPr lang="en-US" dirty="0" err="1" smtClean="0"/>
              <a:t>addIssue</a:t>
            </a:r>
            <a:r>
              <a:rPr lang="en-US" dirty="0" smtClean="0"/>
              <a:t> method on the </a:t>
            </a:r>
            <a:r>
              <a:rPr lang="en-US" dirty="0" err="1" smtClean="0"/>
              <a:t>PolicyEvalContext</a:t>
            </a:r>
            <a:r>
              <a:rPr lang="en-US" dirty="0" smtClean="0"/>
              <a:t> object. </a:t>
            </a:r>
            <a:r>
              <a:rPr lang="en-US" dirty="0" err="1" smtClean="0"/>
              <a:t>PolicyEvalContext</a:t>
            </a:r>
            <a:r>
              <a:rPr lang="en-US" dirty="0" smtClean="0"/>
              <a:t> implements logic to add new issues or find an existing UW issue.</a:t>
            </a:r>
          </a:p>
          <a:p>
            <a:pPr marL="171450" indent="-171450" eaLnBrk="1" hangingPunct="1">
              <a:buFont typeface="Arial" pitchFamily="34" charset="0"/>
              <a:buChar char="•"/>
            </a:pPr>
            <a:r>
              <a:rPr lang="en-US" dirty="0" smtClean="0"/>
              <a:t>The short description is used as an issue title and in “alert” dialogs in the UI. </a:t>
            </a:r>
          </a:p>
          <a:p>
            <a:pPr marL="171450" indent="-171450" eaLnBrk="1" hangingPunct="1">
              <a:buFont typeface="Arial" pitchFamily="34" charset="0"/>
              <a:buChar char="•"/>
            </a:pPr>
            <a:r>
              <a:rPr lang="en-US" dirty="0" smtClean="0"/>
              <a:t>The long description should provide enough information for the underwriter to be able at least identify the portions of the policy to examine for additional information about the contributing factors (for example, the number of vehicles on a policy </a:t>
            </a:r>
            <a:r>
              <a:rPr lang="en-US" i="1" dirty="0" smtClean="0"/>
              <a:t>and </a:t>
            </a:r>
            <a:r>
              <a:rPr lang="en-US" dirty="0" smtClean="0"/>
              <a:t>a driver with a poor record)</a:t>
            </a:r>
          </a:p>
          <a:p>
            <a:pPr marL="171450" indent="-171450" eaLnBrk="1" hangingPunct="1">
              <a:buFont typeface="Arial" pitchFamily="34" charset="0"/>
              <a:buChar char="•"/>
            </a:pPr>
            <a:r>
              <a:rPr lang="en-US" dirty="0" smtClean="0"/>
              <a:t> If no such issue exists, creates a new issue. </a:t>
            </a:r>
          </a:p>
          <a:p>
            <a:r>
              <a:rPr lang="en-US" dirty="0" smtClean="0"/>
              <a:t>Syntax:</a:t>
            </a:r>
          </a:p>
          <a:p>
            <a:r>
              <a:rPr lang="en-US" dirty="0" err="1" smtClean="0">
                <a:solidFill>
                  <a:srgbClr val="FF3300"/>
                </a:solidFill>
              </a:rPr>
              <a:t>addIssue</a:t>
            </a:r>
            <a:r>
              <a:rPr lang="en-US" dirty="0" smtClean="0">
                <a:solidFill>
                  <a:srgbClr val="FF3300"/>
                </a:solidFill>
              </a:rPr>
              <a:t>(</a:t>
            </a:r>
            <a:r>
              <a:rPr lang="en-US" dirty="0" err="1" smtClean="0">
                <a:solidFill>
                  <a:srgbClr val="0033CC"/>
                </a:solidFill>
              </a:rPr>
              <a:t>issueTypeCode</a:t>
            </a:r>
            <a:r>
              <a:rPr lang="en-US" dirty="0" smtClean="0">
                <a:solidFill>
                  <a:srgbClr val="FF3300"/>
                </a:solidFill>
              </a:rPr>
              <a:t>, </a:t>
            </a:r>
            <a:r>
              <a:rPr lang="en-US" dirty="0" smtClean="0">
                <a:solidFill>
                  <a:srgbClr val="0033CC"/>
                </a:solidFill>
              </a:rPr>
              <a:t>key</a:t>
            </a:r>
            <a:r>
              <a:rPr lang="en-US" dirty="0" smtClean="0">
                <a:solidFill>
                  <a:srgbClr val="FF3300"/>
                </a:solidFill>
              </a:rPr>
              <a:t>, \ -&gt; </a:t>
            </a:r>
            <a:r>
              <a:rPr lang="en-US" dirty="0" err="1" smtClean="0">
                <a:solidFill>
                  <a:srgbClr val="0033CC"/>
                </a:solidFill>
              </a:rPr>
              <a:t>shortDescriptionDisplayKey</a:t>
            </a:r>
            <a:r>
              <a:rPr lang="en-US" dirty="0" smtClean="0">
                <a:solidFill>
                  <a:srgbClr val="FF3300"/>
                </a:solidFill>
              </a:rPr>
              <a:t>, \ -&gt; </a:t>
            </a:r>
            <a:r>
              <a:rPr lang="en-US" dirty="0" err="1" smtClean="0">
                <a:solidFill>
                  <a:srgbClr val="0033CC"/>
                </a:solidFill>
              </a:rPr>
              <a:t>longDescriptionDisplayKey</a:t>
            </a:r>
            <a:r>
              <a:rPr lang="en-US" dirty="0" smtClean="0">
                <a:solidFill>
                  <a:srgbClr val="0033CC"/>
                </a:solidFill>
              </a:rPr>
              <a:t>, value</a:t>
            </a:r>
            <a:r>
              <a:rPr lang="en-US" dirty="0" smtClean="0">
                <a:solidFill>
                  <a:srgbClr val="FF3300"/>
                </a:solidFill>
              </a:rPr>
              <a:t>)</a:t>
            </a:r>
          </a:p>
          <a:p>
            <a:r>
              <a:rPr lang="en-US" dirty="0" smtClean="0"/>
              <a:t>But, because the display keys are so long, the code becomes unreadable. It is better practice to declare the variables for short and long descriptions earlier and use them in the </a:t>
            </a:r>
            <a:r>
              <a:rPr lang="en-US" dirty="0" err="1" smtClean="0"/>
              <a:t>addIssue</a:t>
            </a:r>
            <a:r>
              <a:rPr lang="en-US" dirty="0" smtClean="0"/>
              <a:t> method.</a:t>
            </a:r>
            <a:br>
              <a:rPr lang="en-US" dirty="0" smtClean="0"/>
            </a:br>
            <a:r>
              <a:rPr lang="en-US" dirty="0" smtClean="0"/>
              <a:t>The example in the screenshot above creates a </a:t>
            </a:r>
            <a:r>
              <a:rPr lang="en-US" dirty="0" err="1" smtClean="0"/>
              <a:t>UWIssue</a:t>
            </a:r>
            <a:r>
              <a:rPr lang="en-US" dirty="0" smtClean="0"/>
              <a:t> if the number of vehicles on a policy is greater than or equal to 5.</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p:txBody>
          <a:bodyPr/>
          <a:lstStyle/>
          <a:p>
            <a:pPr>
              <a:defRPr/>
            </a:pPr>
            <a:r>
              <a:rPr lang="en-US" altLang="en-US"/>
              <a:t>	 Configuring Underwriting Authority - </a:t>
            </a:r>
            <a:fld id="{B8D5C386-9BC8-4B95-843A-76EE71FBAD52}" type="slidenum">
              <a:rPr lang="en-US" altLang="en-US"/>
              <a:pPr>
                <a:defRPr/>
              </a:pPr>
              <a:t>26</a:t>
            </a:fld>
            <a:endParaRPr lang="en-US" altLang="en-US"/>
          </a:p>
        </p:txBody>
      </p:sp>
      <p:sp>
        <p:nvSpPr>
          <p:cNvPr id="6144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logic as to when the issue should be raised, what values to compare such as the number of vehicles on a submission, and when is shown in the example above. Guidewire recommends you create long and short descriptions of the issue using display keys.  </a:t>
            </a:r>
          </a:p>
          <a:p>
            <a:pPr eaLnBrk="1" hangingPunct="1"/>
            <a:r>
              <a:rPr lang="en-US" dirty="0" smtClean="0"/>
              <a:t>The “PA: Number of vehicles” underwriting issue is generated as a result of the above code. The code states that if the number of vehicles is greater than or equal to 5, create the </a:t>
            </a:r>
            <a:r>
              <a:rPr lang="en-US" dirty="0" err="1" smtClean="0"/>
              <a:t>shortDescription</a:t>
            </a:r>
            <a:r>
              <a:rPr lang="en-US" dirty="0" smtClean="0"/>
              <a:t> and </a:t>
            </a:r>
            <a:r>
              <a:rPr lang="en-US" dirty="0" err="1" smtClean="0"/>
              <a:t>longDescription</a:t>
            </a:r>
            <a:r>
              <a:rPr lang="en-US" dirty="0" smtClean="0"/>
              <a:t> value using display keys and add the issue “</a:t>
            </a:r>
            <a:r>
              <a:rPr lang="en-US" dirty="0" err="1" smtClean="0"/>
              <a:t>PANumberOfVehicles</a:t>
            </a:r>
            <a:r>
              <a:rPr lang="en-US" dirty="0" smtClean="0"/>
              <a:t>”. Guidewire recommends that you do not put a direct value for comparison since the values may change in effective time. Use values that will remain fixed over effective time of a policy such as the VIN for a vehicle.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772470CA-4EC4-4674-82D1-BF4EFEDA882A}" type="slidenum">
              <a:rPr lang="en-US" altLang="en-US"/>
              <a:pPr>
                <a:defRPr/>
              </a:pPr>
              <a:t>27</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p:txBody>
          <a:bodyPr/>
          <a:lstStyle/>
          <a:p>
            <a:pPr>
              <a:defRPr/>
            </a:pPr>
            <a:r>
              <a:rPr lang="en-US" altLang="en-US"/>
              <a:t>	 Configuring Underwriting Authority - </a:t>
            </a:r>
            <a:fld id="{497C08CC-5B70-4DF8-A3E4-6F35D9F29282}" type="slidenum">
              <a:rPr lang="en-US" altLang="en-US"/>
              <a:pPr>
                <a:defRPr/>
              </a:pPr>
              <a:t>28</a:t>
            </a:fld>
            <a:endParaRPr lang="en-US" altLang="en-US"/>
          </a:p>
        </p:txBody>
      </p:sp>
      <p:sp>
        <p:nvSpPr>
          <p:cNvPr id="7680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approve an issue, you must have an authority grant in an authority profile for that issue type. If the issue has a value, the authority grant must be valid for that value.</a:t>
            </a:r>
          </a:p>
          <a:p>
            <a:pPr eaLnBrk="1" hangingPunct="1"/>
            <a:r>
              <a:rPr lang="en-US" b="1" smtClean="0"/>
              <a:t>Note: </a:t>
            </a:r>
            <a:r>
              <a:rPr lang="en-US" smtClean="0"/>
              <a:t>In the default configuration, the </a:t>
            </a:r>
            <a:r>
              <a:rPr lang="en-US" b="1" smtClean="0"/>
              <a:t>Approve </a:t>
            </a:r>
            <a:r>
              <a:rPr lang="en-US" smtClean="0"/>
              <a:t>button is only available when the user has the authority to approve the issue to its default level. You can modify the configuration if you have a different use case. </a:t>
            </a:r>
          </a:p>
          <a:p>
            <a:pPr eaLnBrk="1" hangingPunct="1"/>
            <a:r>
              <a:rPr lang="en-US" smtClean="0"/>
              <a:t>UWIssueHistory entities are created when issues appear or disappear, or when approvals are modified. When just the value of an issue changes, it does </a:t>
            </a:r>
            <a:r>
              <a:rPr lang="en-US" i="1" smtClean="0"/>
              <a:t>not </a:t>
            </a:r>
            <a:r>
              <a:rPr lang="en-US" smtClean="0"/>
              <a:t>create a new UWIssueHistory in the default configuration. </a:t>
            </a:r>
          </a:p>
          <a:p>
            <a:pPr eaLnBrk="1" hangingPunct="1"/>
            <a:r>
              <a:rPr lang="en-US" smtClean="0"/>
              <a:t>At any point in effective time, each UWIssue can have at most one approval. If you reapprove an issue, PolicyCenter removes any existing approvals from that point forward in effective time. Approvals always extend from the current slice the user is working with until the end of the period. An issue is eligible for approval if it currently blocks progress and has not been rejected. If the issue has already been rejected, it must be reopened before being approved. If the issue has been approved through issuance with a sufficient value, it must be reopened before being approved for a different value or different approval settings.</a:t>
            </a:r>
          </a:p>
          <a:p>
            <a:pPr eaLnBrk="1" hangingPunct="1"/>
            <a:r>
              <a:rPr lang="en-US" b="1" smtClean="0"/>
              <a:t>Rejections: </a:t>
            </a:r>
            <a:r>
              <a:rPr lang="en-US" smtClean="0"/>
              <a:t>Rejections generate an approval, in case it does not exist already, but with the BlockingPoint set to Rejected. The user must have the </a:t>
            </a:r>
            <a:r>
              <a:rPr lang="en-US" i="1" smtClean="0"/>
              <a:t>uwreject</a:t>
            </a:r>
            <a:r>
              <a:rPr lang="en-US" smtClean="0"/>
              <a:t> permission. The user can reject an issue if:</a:t>
            </a:r>
          </a:p>
          <a:p>
            <a:pPr eaLnBrk="1" hangingPunct="1"/>
            <a:r>
              <a:rPr lang="en-US" smtClean="0"/>
              <a:t>• It is eligible for approval.</a:t>
            </a:r>
          </a:p>
          <a:p>
            <a:pPr eaLnBrk="1" hangingPunct="1"/>
            <a:r>
              <a:rPr lang="en-US" smtClean="0"/>
              <a:t>• It is a non-blocking issue and has not already been rejected.</a:t>
            </a:r>
          </a:p>
          <a:p>
            <a:pPr eaLnBrk="1" hangingPunct="1"/>
            <a:r>
              <a:rPr lang="en-US" b="1" smtClean="0"/>
              <a:t>Reopening: </a:t>
            </a:r>
            <a:r>
              <a:rPr lang="en-US" smtClean="0"/>
              <a:t>Reopening an issue removes an approval from the issue. The issue then blocks at the blocking point associated with the issue type. To reopen an issue, you must have the </a:t>
            </a:r>
            <a:r>
              <a:rPr lang="en-US" i="1" smtClean="0"/>
              <a:t>uwreopen</a:t>
            </a:r>
            <a:r>
              <a:rPr lang="en-US" smtClean="0"/>
              <a:t> permission or be able to approve the issue.</a:t>
            </a:r>
          </a:p>
          <a:p>
            <a:pPr eaLnBrk="1" hangingPunct="1"/>
            <a:r>
              <a:rPr lang="en-US" smtClean="0"/>
              <a:t>Please refer to the </a:t>
            </a:r>
            <a:r>
              <a:rPr lang="en-US" i="1" smtClean="0"/>
              <a:t>Application Guide </a:t>
            </a:r>
            <a:r>
              <a:rPr lang="en-US" smtClean="0"/>
              <a:t>for details on configuring the Underwriting Issue History.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p:txBody>
          <a:bodyPr/>
          <a:lstStyle/>
          <a:p>
            <a:pPr>
              <a:defRPr/>
            </a:pPr>
            <a:r>
              <a:rPr lang="en-US" altLang="en-US"/>
              <a:t>	 Configuring Underwriting Authority - </a:t>
            </a:r>
            <a:fld id="{849FD724-9A2B-4911-A5A5-8AF2CD797080}" type="slidenum">
              <a:rPr lang="en-US" altLang="en-US"/>
              <a:pPr>
                <a:defRPr/>
              </a:pPr>
              <a:t>29</a:t>
            </a:fld>
            <a:endParaRPr lang="en-US" altLang="en-US"/>
          </a:p>
        </p:txBody>
      </p:sp>
      <p:sp>
        <p:nvSpPr>
          <p:cNvPr id="7885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Underwriting Approval Process:</a:t>
            </a:r>
            <a:r>
              <a:rPr lang="en-US" smtClean="0"/>
              <a:t> UW issues are created during any job such as a submission or a policy change. Since job has a one-to-one relationship with PolicyPeriod the underwriting issues are on a PolicyPeriod. In the underwriting approval process, the policy period can be referred to users with higher or different authority profiles. The assignment can be customized in the field to use Assignment Rules, as needed to match customer practices. These users receive activities notifying them they need to approve issues on the policy. A particular policy may be referred to several users before being approved. When the underwriter or whoever is reviewing the policy, feels that the review of the policy is complete, whether issues have been approved or not, they click the </a:t>
            </a:r>
            <a:r>
              <a:rPr lang="en-US" b="1" smtClean="0"/>
              <a:t>Release Lock </a:t>
            </a:r>
            <a:r>
              <a:rPr lang="en-US" smtClean="0"/>
              <a:t>button. This releases the policy from underwriting, and PolicyCenter sends an activity to the user who initiated the referral.</a:t>
            </a:r>
          </a:p>
          <a:p>
            <a:pPr eaLnBrk="1" hangingPunct="1"/>
            <a:r>
              <a:rPr lang="en-US" smtClean="0"/>
              <a:t>The InitialReferrer role stores the name of this user. (The underwriter can modify the recipient and other fields in the activity.) To facilitate passing policies between agents and underwriters, a given policy period can be flagged as </a:t>
            </a:r>
            <a:r>
              <a:rPr lang="en-US" i="1" smtClean="0"/>
              <a:t>edit locked </a:t>
            </a:r>
            <a:r>
              <a:rPr lang="en-US" smtClean="0"/>
              <a:t>and </a:t>
            </a:r>
            <a:r>
              <a:rPr lang="en-US" i="1" smtClean="0"/>
              <a:t>quote hidden</a:t>
            </a:r>
            <a:r>
              <a:rPr lang="en-US" smtClean="0"/>
              <a:t>. After an agent hands these policies to an underwriter, the agent usually cannot edit the policy or view am unreleased quote. The permissions for editing or viewing the quote while under review are usually reserved for underwriters. </a:t>
            </a:r>
          </a:p>
          <a:p>
            <a:pPr eaLnBrk="1" hangingPunct="1"/>
            <a:r>
              <a:rPr lang="en-US" b="1" smtClean="0"/>
              <a:t>InitialReferrer: </a:t>
            </a:r>
            <a:r>
              <a:rPr lang="en-US" smtClean="0"/>
              <a:t>The InitialReferrer user role facilitates passing policies between underwriting and producers. The initial referrer is the user who referred the policy to underwriting. When requesting approval for issues on a policy period, if the InitialReferrer user role is not set, the role is set to the current user. When the underwriter releases the policy by clicking the </a:t>
            </a:r>
            <a:r>
              <a:rPr lang="en-US" b="1" smtClean="0"/>
              <a:t>Release </a:t>
            </a:r>
            <a:r>
              <a:rPr lang="en-US" smtClean="0"/>
              <a:t>button, the InitialReferrer role is unset. An activity is sent to the InitialReferrer on the period. You can also customize the InitialReferrer user role. </a:t>
            </a:r>
          </a:p>
          <a:p>
            <a:pPr eaLnBrk="1" hangingPunct="1"/>
            <a:r>
              <a:rPr lang="en-US" smtClean="0"/>
              <a:t>The InitialReferrer user role is a transient role assigned to users in the context of their role in the job. Because it is a transient role, it is assigned by the job code rather than being assigned to the user in the </a:t>
            </a:r>
            <a:r>
              <a:rPr lang="en-US" b="1" smtClean="0"/>
              <a:t>Administration </a:t>
            </a:r>
            <a:r>
              <a:rPr lang="en-US" smtClean="0"/>
              <a:t>tab. Because it is a transient role, it is not in the UserRole typelist.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p:txBody>
          <a:bodyPr/>
          <a:lstStyle/>
          <a:p>
            <a:pPr>
              <a:defRPr/>
            </a:pPr>
            <a:r>
              <a:rPr lang="en-US" altLang="en-US"/>
              <a:t>	 Configuring Underwriting Authority - </a:t>
            </a:r>
            <a:fld id="{D40DE3C7-B526-4CAC-9B05-37A1761B2D21}" type="slidenum">
              <a:rPr lang="en-US" altLang="en-US"/>
              <a:pPr>
                <a:defRPr/>
              </a:pPr>
              <a:t>3</a:t>
            </a:fld>
            <a:endParaRPr lang="en-US" altLang="en-US"/>
          </a:p>
        </p:txBody>
      </p:sp>
      <p:sp>
        <p:nvSpPr>
          <p:cNvPr id="6656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D25DD92C-B77F-411F-BA03-D9FCD281D65C}" type="slidenum">
              <a:rPr lang="en-US" altLang="en-US"/>
              <a:pPr>
                <a:defRPr/>
              </a:pPr>
              <a:t>30</a:t>
            </a:fld>
            <a:endParaRPr lang="en-US" altLang="en-US"/>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Authority grants are similar to physical letters of authority. Each authority grant is based on an issue type defined in the UWIssueType system table. The authority grant can specify the values which need additional approval. </a:t>
            </a:r>
          </a:p>
          <a:p>
            <a:r>
              <a:rPr lang="en-US" smtClean="0"/>
              <a:t>Users can have zero or more Authority Profiles assigned to them. Authority profiles is different than a role.</a:t>
            </a:r>
          </a:p>
          <a:p>
            <a:r>
              <a:rPr lang="en-US" smtClean="0"/>
              <a:t>In the examples above, Job-level is the job grade a customer might have. In the base application the job-levels are Underwriter 1, Underwriter 2, and so on.</a:t>
            </a:r>
          </a:p>
          <a:p>
            <a:r>
              <a:rPr lang="en-US" smtClean="0"/>
              <a:t>When an underwriter has a specific expertise such as knowledge about Farm Equipment one can assign authority grants related to specific class codes and create a profile with those grants.</a:t>
            </a:r>
          </a:p>
          <a:p>
            <a:r>
              <a:rPr lang="en-US" smtClean="0"/>
              <a:t>Incremental, “Joe’s Special” – bumps Joe’s authority up a bit, since he isn’t quite ready for a promotion to “Underwriter 2”, meaning that the person has all the grants for “Underwriter 1” and some additional grants but not all the grants that he needs to be at “Underwriter 2” level.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839FB1D5-2082-4807-886C-799E1310986B}" type="slidenum">
              <a:rPr lang="en-US" altLang="en-US"/>
              <a:pPr>
                <a:defRPr/>
              </a:pPr>
              <a:t>31</a:t>
            </a:fld>
            <a:endParaRPr lang="en-US" altLang="en-US"/>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r>
              <a:rPr lang="en-US" dirty="0" smtClean="0"/>
              <a:t>In the base configuration, as shown in the screenshot above, the Agent 1 profile has the following authority grants for personal auto policies:</a:t>
            </a:r>
          </a:p>
          <a:p>
            <a:pPr marL="190500" indent="-190500"/>
            <a:r>
              <a:rPr lang="en-US" dirty="0" smtClean="0"/>
              <a:t>• The collision deductible is at least $1000. A user with the Agent 1 profile cannot approve a deductible less than this.</a:t>
            </a:r>
          </a:p>
          <a:p>
            <a:pPr marL="190500" indent="-190500"/>
            <a:r>
              <a:rPr lang="en-US" dirty="0" smtClean="0"/>
              <a:t>• The comprehensive deductible must be at least $500. A user with the Agent 1 profile cannot approve a deductible less than this.</a:t>
            </a:r>
          </a:p>
          <a:p>
            <a:pPr marL="190500" indent="-190500"/>
            <a:r>
              <a:rPr lang="en-US" dirty="0" smtClean="0"/>
              <a:t>• Can approve the Garage State underwriting issue if the state of garaging is California, Oregon, or Washington. Any other state triggers a Garage states underwriting issue.</a:t>
            </a:r>
          </a:p>
          <a:p>
            <a:pPr marL="190500" indent="-190500"/>
            <a:r>
              <a:rPr lang="en-US" dirty="0" smtClean="0"/>
              <a:t>• The total premium can be $200 at most. A user with the Agent 1 profile cannot approve a total premium greater than this amount. </a:t>
            </a:r>
          </a:p>
          <a:p>
            <a:pPr marL="190500" indent="-190500"/>
            <a:r>
              <a:rPr lang="en-US" dirty="0" smtClean="0"/>
              <a:t>Configuration users can define authority grants in the </a:t>
            </a:r>
            <a:r>
              <a:rPr lang="en-US" dirty="0" err="1" smtClean="0"/>
              <a:t>UWIssueType</a:t>
            </a:r>
            <a:r>
              <a:rPr lang="en-US" dirty="0" smtClean="0"/>
              <a:t> system table.</a:t>
            </a:r>
          </a:p>
          <a:p>
            <a:pPr marL="190500" indent="-190500"/>
            <a:endParaRPr lang="en-US" dirty="0" smtClean="0"/>
          </a:p>
          <a:p>
            <a:pPr marL="190500" indent="-190500"/>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18674819-BFCF-48DB-9D54-840AAE082A6B}" type="slidenum">
              <a:rPr lang="en-US" altLang="en-US"/>
              <a:pPr>
                <a:defRPr/>
              </a:pPr>
              <a:t>32</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p:txBody>
          <a:bodyPr/>
          <a:lstStyle/>
          <a:p>
            <a:pPr>
              <a:defRPr/>
            </a:pPr>
            <a:r>
              <a:rPr lang="en-US" altLang="en-US"/>
              <a:t>	 Configuring Underwriting Authority - </a:t>
            </a:r>
            <a:fld id="{A6AB01FA-21A9-4970-8059-CA2B99655777}" type="slidenum">
              <a:rPr lang="en-US" altLang="en-US"/>
              <a:pPr>
                <a:defRPr/>
              </a:pPr>
              <a:t>33</a:t>
            </a:fld>
            <a:endParaRPr lang="en-US" altLang="en-US"/>
          </a:p>
        </p:txBody>
      </p:sp>
      <p:sp>
        <p:nvSpPr>
          <p:cNvPr id="7782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all of the above conditions are true, then PolicyCenter automatically, and transparently, makes that set of approvals as the user progresses the job.</a:t>
            </a:r>
          </a:p>
          <a:p>
            <a:pPr eaLnBrk="1" hangingPunct="1"/>
            <a:r>
              <a:rPr lang="en-US" smtClean="0"/>
              <a:t>An automated approval has an AutomaticApprovalCause which you can use to identify these approvals in the user interface. In the default configuration, this value is </a:t>
            </a:r>
            <a:r>
              <a:rPr lang="en-US" i="1" smtClean="0"/>
              <a:t>jobNumber</a:t>
            </a:r>
            <a:r>
              <a:rPr lang="en-US" smtClean="0"/>
              <a:t>@</a:t>
            </a:r>
            <a:r>
              <a:rPr lang="en-US" i="1" smtClean="0"/>
              <a:t>BlockingPoint </a:t>
            </a:r>
            <a:r>
              <a:rPr lang="en-US" smtClean="0"/>
              <a:t>for automated approvals that happen during normal job processes.</a:t>
            </a:r>
          </a:p>
          <a:p>
            <a:pPr eaLnBrk="1" hangingPunct="1"/>
            <a:r>
              <a:rPr lang="en-US" b="1" smtClean="0"/>
              <a:t>NOTE:  </a:t>
            </a:r>
            <a:r>
              <a:rPr lang="en-US" smtClean="0"/>
              <a:t>Guidewire recommends that you define all auto-approvable issues with DefaultValueAssignmentType set to Fixed. This is to avoid a situation where the user can approve the issue, but the default approval would be outside of their authority.</a:t>
            </a:r>
            <a:r>
              <a:rPr lang="en-US" b="1" smtClean="0"/>
              <a:t> </a:t>
            </a:r>
            <a:r>
              <a:rPr lang="en-US" smtClean="0"/>
              <a:t>During automated processing, such as unattended renewals, the auto-approvable approval logic applies to all issues, including those that are not identified as auto-approvable.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p:txBody>
          <a:bodyPr/>
          <a:lstStyle/>
          <a:p>
            <a:pPr>
              <a:defRPr/>
            </a:pPr>
            <a:r>
              <a:rPr lang="en-US" altLang="en-US"/>
              <a:t>	 Configuring Underwriting Authority - </a:t>
            </a:r>
            <a:fld id="{F9C26BC6-63B1-4480-A30E-44AA43A6F650}" type="slidenum">
              <a:rPr lang="en-US" altLang="en-US"/>
              <a:pPr>
                <a:defRPr/>
              </a:pPr>
              <a:t>34</a:t>
            </a:fld>
            <a:endParaRPr lang="en-US" altLang="en-US"/>
          </a:p>
        </p:txBody>
      </p:sp>
      <p:sp>
        <p:nvSpPr>
          <p:cNvPr id="6246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Symbol" pitchFamily="18" charset="2"/>
              <a:buNone/>
            </a:pPr>
            <a:r>
              <a:rPr lang="en-US" smtClean="0"/>
              <a:t>AutoApprovable issues for which the user has the authority to approve, are hidden by default and do not show up in the user interface, unless the user selects to view all issues, or to view from the perspective of a user without authority to approve the issue. Depending on their authority grants permission, some agents may be able to view the approval in edit mode while some of them can view them in read-only mode.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p:txBody>
          <a:bodyPr/>
          <a:lstStyle/>
          <a:p>
            <a:pPr>
              <a:defRPr/>
            </a:pPr>
            <a:r>
              <a:rPr lang="en-US" altLang="en-US"/>
              <a:t>	 Configuring Underwriting Authority - </a:t>
            </a:r>
            <a:fld id="{FE9F0656-2943-49DA-8D6A-841EFF9C5ECF}" type="slidenum">
              <a:rPr lang="en-US" altLang="en-US"/>
              <a:pPr>
                <a:defRPr/>
              </a:pPr>
              <a:t>35</a:t>
            </a:fld>
            <a:endParaRPr lang="en-US" altLang="en-US"/>
          </a:p>
        </p:txBody>
      </p:sp>
      <p:sp>
        <p:nvSpPr>
          <p:cNvPr id="6349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err="1" smtClean="0"/>
              <a:t>AutoApprovable</a:t>
            </a:r>
            <a:r>
              <a:rPr lang="en-US" dirty="0" smtClean="0"/>
              <a:t> : Auto-approvable issues can be automatically approved if the user has an authority grant that permits an approval at the default level. If PolicyCenter can approve all blocking auto-approvable issues at the default level, then PolicyCenter approves all blocking issues. Otherwise, PolicyCenter approves none. The default level is the amount in the authority grant plus any offset amount or percentage from the </a:t>
            </a:r>
            <a:r>
              <a:rPr lang="en-US" dirty="0" err="1" smtClean="0"/>
              <a:t>UWIssueType</a:t>
            </a:r>
            <a:r>
              <a:rPr lang="en-US" dirty="0" smtClean="0"/>
              <a:t> system table. Possible values are true or false.</a:t>
            </a:r>
          </a:p>
          <a:p>
            <a:pPr eaLnBrk="1" hangingPunct="1"/>
            <a:r>
              <a:rPr lang="en-US" dirty="0" smtClean="0"/>
              <a:t>Set </a:t>
            </a:r>
            <a:r>
              <a:rPr lang="en-US" dirty="0" err="1" smtClean="0"/>
              <a:t>AutoApprovable</a:t>
            </a:r>
            <a:r>
              <a:rPr lang="en-US" dirty="0" smtClean="0"/>
              <a:t> to false for issues which should always be explicitly approved by an authorized user. Typically, these are the unusual or exceptional situations that are not on most policies.</a:t>
            </a:r>
          </a:p>
          <a:p>
            <a:pPr eaLnBrk="1" hangingPunct="1"/>
            <a:r>
              <a:rPr lang="en-US" dirty="0" smtClean="0"/>
              <a:t>Set </a:t>
            </a:r>
            <a:r>
              <a:rPr lang="en-US" dirty="0" err="1" smtClean="0"/>
              <a:t>AutoApprovable</a:t>
            </a:r>
            <a:r>
              <a:rPr lang="en-US" dirty="0" smtClean="0"/>
              <a:t> to true for issues that, while they prevent unauthorized users from progressing the job, they are not unusual or even obviously approvable if the user is authorized. In fact, not presenting common issues to an authorized user may make it easier to focus on the more important and unusual issues.</a:t>
            </a:r>
          </a:p>
          <a:p>
            <a:pPr eaLnBrk="1" hangingPunct="1"/>
            <a:r>
              <a:rPr lang="en-US" b="1" dirty="0" err="1" smtClean="0"/>
              <a:t>DefaultEditBeforeBind</a:t>
            </a:r>
            <a:r>
              <a:rPr lang="en-US" dirty="0" smtClean="0"/>
              <a:t>: Use the </a:t>
            </a:r>
            <a:r>
              <a:rPr lang="en-US" dirty="0" err="1" smtClean="0"/>
              <a:t>DefaultEditBeforeBind</a:t>
            </a:r>
            <a:r>
              <a:rPr lang="en-US" dirty="0" smtClean="0"/>
              <a:t> column to specify the default value of the </a:t>
            </a:r>
            <a:r>
              <a:rPr lang="en-US" dirty="0" err="1" smtClean="0"/>
              <a:t>EditBeforeBind</a:t>
            </a:r>
            <a:r>
              <a:rPr lang="en-US" dirty="0" smtClean="0"/>
              <a:t> property on new approvals. If false, the approval is removed if the policy is edited before binding this job. If true, the approval remains if the policy is edited before binding.</a:t>
            </a:r>
            <a:endParaRPr lang="en-US" b="1" dirty="0" smtClean="0"/>
          </a:p>
          <a:p>
            <a:pPr eaLnBrk="1" hangingPunct="1"/>
            <a:r>
              <a:rPr lang="en-US" b="1" dirty="0" err="1" smtClean="0"/>
              <a:t>DefaultDurationType</a:t>
            </a:r>
            <a:r>
              <a:rPr lang="en-US" dirty="0" smtClean="0"/>
              <a:t>: The </a:t>
            </a:r>
            <a:r>
              <a:rPr lang="en-US" dirty="0" err="1" smtClean="0"/>
              <a:t>UWApprovalDurationType</a:t>
            </a:r>
            <a:r>
              <a:rPr lang="en-US" dirty="0" smtClean="0"/>
              <a:t> typelist defines these values. When determining the validity of the approval, the application looks at the effective date of the current job and of future jobs. For example, suppose you have a one year approval at the beginning of a six month policy. This approval extends through any policy changes in the current term, the six month renewal, and any policy changes in the following term. It does not cover a second renewal.</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p:txBody>
          <a:bodyPr/>
          <a:lstStyle/>
          <a:p>
            <a:pPr>
              <a:defRPr/>
            </a:pPr>
            <a:r>
              <a:rPr lang="en-US" altLang="en-US"/>
              <a:t>	 Configuring Underwriting Authority - </a:t>
            </a:r>
            <a:fld id="{B47F7AF8-35D1-4291-AA01-469DFDD9FAE0}" type="slidenum">
              <a:rPr lang="en-US" altLang="en-US"/>
              <a:pPr>
                <a:defRPr/>
              </a:pPr>
              <a:t>36</a:t>
            </a:fld>
            <a:endParaRPr lang="en-US" altLang="en-US"/>
          </a:p>
        </p:txBody>
      </p:sp>
      <p:sp>
        <p:nvSpPr>
          <p:cNvPr id="6451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err="1" smtClean="0"/>
              <a:t>DefaultApprovalBlockingPoint</a:t>
            </a:r>
            <a:r>
              <a:rPr lang="en-US" b="1" dirty="0" smtClean="0"/>
              <a:t>: </a:t>
            </a:r>
            <a:r>
              <a:rPr lang="en-US" dirty="0" smtClean="0"/>
              <a:t>Use the </a:t>
            </a:r>
            <a:r>
              <a:rPr lang="en-US" dirty="0" err="1" smtClean="0"/>
              <a:t>DefaultApprovalBlockingPoint</a:t>
            </a:r>
            <a:r>
              <a:rPr lang="en-US" dirty="0" smtClean="0"/>
              <a:t> column to specify the blocking point for the default approval used when there is no existing approval for auto-approval, or for pre-populating the new approval screen. This value must be at least one level higher than the </a:t>
            </a:r>
            <a:r>
              <a:rPr lang="en-US" dirty="0" err="1" smtClean="0"/>
              <a:t>BlockingPoint</a:t>
            </a:r>
            <a:r>
              <a:rPr lang="en-US" dirty="0" smtClean="0"/>
              <a:t>, or both must be Non-Blocking. This column has the same values as the </a:t>
            </a:r>
            <a:r>
              <a:rPr lang="en-US" dirty="0" err="1" smtClean="0"/>
              <a:t>BlockingPoint</a:t>
            </a:r>
            <a:r>
              <a:rPr lang="en-US" dirty="0" smtClean="0"/>
              <a:t> column and come from the </a:t>
            </a:r>
            <a:r>
              <a:rPr lang="en-US" i="1" dirty="0" err="1" smtClean="0"/>
              <a:t>UWIssueBlockingPoint</a:t>
            </a:r>
            <a:r>
              <a:rPr lang="en-US" dirty="0" smtClean="0"/>
              <a:t> typelist. The default approval blocking point is used primarily for two things:</a:t>
            </a:r>
          </a:p>
          <a:p>
            <a:pPr marL="171450" indent="-171450">
              <a:buFont typeface="Arial" pitchFamily="34" charset="0"/>
              <a:buChar char="•"/>
            </a:pPr>
            <a:r>
              <a:rPr lang="en-US" dirty="0" smtClean="0"/>
              <a:t>Determining the UI setting for approval point on issues that have not been “human touched” </a:t>
            </a:r>
          </a:p>
          <a:p>
            <a:pPr marL="171450" indent="-171450">
              <a:buFont typeface="Arial" pitchFamily="34" charset="0"/>
              <a:buChar char="•"/>
            </a:pPr>
            <a:r>
              <a:rPr lang="en-US" dirty="0" smtClean="0"/>
              <a:t>Determining the approval point for issues that are automatically approved</a:t>
            </a:r>
          </a:p>
          <a:p>
            <a:r>
              <a:rPr lang="en-US" dirty="0" smtClean="0"/>
              <a:t>For many cases, “non-blocking” is the “right” value for this – these would be issues that if an underwriter “just approves” an issue it would allow the job to be completed through issuance without further approvals. Similarly, if it is an auto-approvable issue (or treated as auto-approvable during an unattended process, such as renewal), no further approvals would be required. </a:t>
            </a:r>
          </a:p>
          <a:p>
            <a:r>
              <a:rPr lang="en-US" dirty="0" smtClean="0"/>
              <a:t>The times one would want to set the approval to a point before non-blocking would be when the carrier’s business practice require that additional underwriter interaction is required before coverage is provided, either at bind (for jobs that have a bind step) or at issuance. You might, for example, set the default approval point for a certain auto-approvable issue to “blocks bind” which would allow quotes (for users with approval authority on the specific issue) to be generated and revealed without any manual approval, but require an explicit approval to allow coverage to be bound (or issued).</a:t>
            </a:r>
          </a:p>
          <a:p>
            <a:r>
              <a:rPr lang="en-US" dirty="0" smtClean="0"/>
              <a:t>Setting the default approval point to be later than the blocking point is so that the approval actually does something. For example, if the blocking point is “blocks quote release” and the default approval point is either “blocks quote” or “blocks quote release” then if an approval is made using the default, no further progress is possible as the process has already advanced to (or past) the approval point.</a:t>
            </a:r>
          </a:p>
          <a:p>
            <a:pPr eaLnBrk="1" hangingPunct="1"/>
            <a:r>
              <a:rPr lang="en-US" b="1" dirty="0" err="1" smtClean="0"/>
              <a:t>DefaultValueAssignmentType</a:t>
            </a:r>
            <a:r>
              <a:rPr lang="en-US" b="1" dirty="0" smtClean="0"/>
              <a:t>: </a:t>
            </a:r>
            <a:r>
              <a:rPr lang="en-US" dirty="0" smtClean="0"/>
              <a:t>Use the </a:t>
            </a:r>
            <a:r>
              <a:rPr lang="en-US" dirty="0" err="1" smtClean="0"/>
              <a:t>DefaultValueAssignmentType</a:t>
            </a:r>
            <a:r>
              <a:rPr lang="en-US" dirty="0" smtClean="0"/>
              <a:t> column to specify how to compute a default approval value from the value of the issue. PolicyCenter uses this value if Comparator is At least or At most. The </a:t>
            </a:r>
            <a:r>
              <a:rPr lang="en-US" dirty="0" err="1" smtClean="0"/>
              <a:t>UWValueAssignmentType</a:t>
            </a:r>
            <a:r>
              <a:rPr lang="en-US" dirty="0" smtClean="0"/>
              <a:t> typelist defines the possible values for this column. </a:t>
            </a:r>
          </a:p>
          <a:p>
            <a:pPr algn="ctr" eaLnBrk="1" hangingPunct="1"/>
            <a:r>
              <a:rPr lang="en-US" dirty="0" smtClean="0"/>
              <a:t>[continued…]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p:txBody>
          <a:bodyPr/>
          <a:lstStyle/>
          <a:p>
            <a:pPr>
              <a:defRPr/>
            </a:pPr>
            <a:r>
              <a:rPr lang="en-US" altLang="en-US"/>
              <a:t>	 Configuring Underwriting Authority - </a:t>
            </a:r>
            <a:fld id="{9EF637E0-54A5-4F19-ADFD-BE3C2DD6E206}" type="slidenum">
              <a:rPr lang="en-US" altLang="en-US"/>
              <a:pPr>
                <a:defRPr/>
              </a:pPr>
              <a:t>37</a:t>
            </a:fld>
            <a:endParaRPr lang="en-US" altLang="en-US"/>
          </a:p>
        </p:txBody>
      </p:sp>
      <p:sp>
        <p:nvSpPr>
          <p:cNvPr id="6553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0116" name="Rectangle 2"/>
          <p:cNvSpPr>
            <a:spLocks noGrp="1" noRot="1" noChangeAspect="1" noChangeArrowheads="1" noTextEdit="1"/>
          </p:cNvSpPr>
          <p:nvPr>
            <p:ph type="sldImg"/>
          </p:nvPr>
        </p:nvSpPr>
        <p:spPr>
          <a:xfrm>
            <a:off x="728663" y="630238"/>
            <a:ext cx="5430837" cy="4073525"/>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They are:</a:t>
            </a:r>
          </a:p>
          <a:p>
            <a:pPr marL="171450" indent="-171450" eaLnBrk="1" hangingPunct="1">
              <a:buFont typeface="Arial" pitchFamily="34" charset="0"/>
              <a:buChar char="•"/>
            </a:pPr>
            <a:r>
              <a:rPr lang="en-US" i="1" dirty="0" smtClean="0"/>
              <a:t>null</a:t>
            </a:r>
            <a:r>
              <a:rPr lang="en-US" dirty="0" smtClean="0"/>
              <a:t>—Set this value to null for issues that have a non-numeric value or that do not have an associated value. </a:t>
            </a:r>
          </a:p>
          <a:p>
            <a:pPr marL="171450" indent="-171450" eaLnBrk="1" hangingPunct="1">
              <a:buFont typeface="Arial" pitchFamily="34" charset="0"/>
              <a:buChar char="•"/>
            </a:pPr>
            <a:r>
              <a:rPr lang="en-US" dirty="0" smtClean="0"/>
              <a:t>Fixed—The default approval value is copied directly from the issue value.</a:t>
            </a:r>
          </a:p>
          <a:p>
            <a:pPr marL="171450" indent="-171450" eaLnBrk="1" hangingPunct="1">
              <a:buFont typeface="Arial" pitchFamily="34" charset="0"/>
              <a:buChar char="•"/>
            </a:pPr>
            <a:r>
              <a:rPr lang="en-US" dirty="0" smtClean="0"/>
              <a:t>Offset Amount—The </a:t>
            </a:r>
            <a:r>
              <a:rPr lang="en-US" dirty="0" err="1" smtClean="0"/>
              <a:t>DefaultValueOffsetAmount</a:t>
            </a:r>
            <a:r>
              <a:rPr lang="en-US" dirty="0" smtClean="0"/>
              <a:t> is added to (or subtracted from) the issue value to produce the default approval value. Use this setting only with issues that have a numeric value. </a:t>
            </a:r>
          </a:p>
          <a:p>
            <a:pPr marL="171450" indent="-171450" eaLnBrk="1" hangingPunct="1">
              <a:buFont typeface="Arial" pitchFamily="34" charset="0"/>
              <a:buChar char="•"/>
            </a:pPr>
            <a:r>
              <a:rPr lang="en-US" dirty="0" smtClean="0"/>
              <a:t>Offset Percentage—The </a:t>
            </a:r>
            <a:r>
              <a:rPr lang="en-US" dirty="0" err="1" smtClean="0"/>
              <a:t>DefaultValueOffsetAmount</a:t>
            </a:r>
            <a:r>
              <a:rPr lang="en-US" dirty="0" smtClean="0"/>
              <a:t> is treated as a percentage increase or decrease, and the issue value is offset by that percentage to produce the default approval value. Use this setting only with issues that have a numeric value. </a:t>
            </a:r>
          </a:p>
          <a:p>
            <a:pPr eaLnBrk="1" hangingPunct="1"/>
            <a:r>
              <a:rPr lang="en-US" b="1" dirty="0" err="1" smtClean="0"/>
              <a:t>DefaultValueOffsetAmount</a:t>
            </a:r>
            <a:r>
              <a:rPr lang="en-US" b="1" dirty="0" smtClean="0"/>
              <a:t>:  </a:t>
            </a:r>
            <a:r>
              <a:rPr lang="en-US" dirty="0" smtClean="0"/>
              <a:t>Use the </a:t>
            </a:r>
            <a:r>
              <a:rPr lang="en-US" dirty="0" err="1" smtClean="0"/>
              <a:t>DefaultValueOffsetAmount</a:t>
            </a:r>
            <a:r>
              <a:rPr lang="en-US" dirty="0" smtClean="0"/>
              <a:t> column if </a:t>
            </a:r>
            <a:r>
              <a:rPr lang="en-US" dirty="0" err="1" smtClean="0"/>
              <a:t>DefaultValueAssignmentType</a:t>
            </a:r>
            <a:r>
              <a:rPr lang="en-US" dirty="0" smtClean="0"/>
              <a:t> is Offset Amount, Offset Percentage or Fixed. If the </a:t>
            </a:r>
            <a:r>
              <a:rPr lang="en-US" dirty="0" err="1" smtClean="0"/>
              <a:t>DefaultValueAssignmentType</a:t>
            </a:r>
            <a:r>
              <a:rPr lang="en-US" dirty="0" smtClean="0"/>
              <a:t> is set to </a:t>
            </a:r>
            <a:r>
              <a:rPr lang="en-US" dirty="0" err="1" smtClean="0"/>
              <a:t>OffsetAmount</a:t>
            </a:r>
            <a:r>
              <a:rPr lang="en-US" dirty="0" smtClean="0"/>
              <a:t> or </a:t>
            </a:r>
            <a:r>
              <a:rPr lang="en-US" dirty="0" err="1" smtClean="0"/>
              <a:t>OffsetPercent</a:t>
            </a:r>
            <a:r>
              <a:rPr lang="en-US" dirty="0" smtClean="0"/>
              <a:t>, this field is the associated value or percent to use in the offset calculation. Positive values of </a:t>
            </a:r>
            <a:r>
              <a:rPr lang="en-US" dirty="0" err="1" smtClean="0"/>
              <a:t>DefaultValueOffsetAmount</a:t>
            </a:r>
            <a:r>
              <a:rPr lang="en-US" dirty="0" smtClean="0"/>
              <a:t> will produce a default approval value that is somewhat riskier than the issue value.</a:t>
            </a:r>
          </a:p>
          <a:p>
            <a:pPr eaLnBrk="1" hangingPunct="1"/>
            <a:r>
              <a:rPr lang="en-US" dirty="0" smtClean="0"/>
              <a:t>The above three column values and comparator contribute to the calculation of the approval value. The configuration developer can set these columns based on how they want this issue type to be handled. </a:t>
            </a:r>
          </a:p>
          <a:p>
            <a:pPr eaLnBrk="1" hangingPunct="1"/>
            <a:r>
              <a:rPr lang="en-US" dirty="0" smtClean="0"/>
              <a:t>As shown in the example, the </a:t>
            </a:r>
            <a:r>
              <a:rPr lang="en-US" i="1" dirty="0" smtClean="0"/>
              <a:t>at most </a:t>
            </a:r>
            <a:r>
              <a:rPr lang="en-US" dirty="0" smtClean="0"/>
              <a:t>comparator can be used for determining the risk associated with the value of a car. If the authority grant provides default approval at $200,000 with 10% offset, the user can approve a car whose value is as high as $220,000. </a:t>
            </a:r>
          </a:p>
          <a:p>
            <a:pPr eaLnBrk="1" hangingPunct="1"/>
            <a:r>
              <a:rPr lang="en-US" dirty="0" smtClean="0"/>
              <a:t>Similarly, the </a:t>
            </a:r>
            <a:r>
              <a:rPr lang="en-US" i="1" dirty="0" smtClean="0"/>
              <a:t>at least </a:t>
            </a:r>
            <a:r>
              <a:rPr lang="en-US" dirty="0" smtClean="0"/>
              <a:t>comparator can be used for determining the risk of a deductible. If the authority grant provides default approval for at least $1000, with 10% offset, then the user can approve a deductible as low as $900.</a:t>
            </a:r>
          </a:p>
          <a:p>
            <a:pPr fontAlgn="base"/>
            <a:r>
              <a:rPr lang="en-US" sz="1000" b="1" i="0" kern="1200" dirty="0" err="1" smtClean="0">
                <a:solidFill>
                  <a:schemeClr val="tx1"/>
                </a:solidFill>
                <a:effectLst/>
                <a:latin typeface="Arial" charset="0"/>
                <a:ea typeface="+mn-ea"/>
                <a:cs typeface="+mn-cs"/>
              </a:rPr>
              <a:t>DefaultValueOffsetCurrency</a:t>
            </a:r>
            <a:endParaRPr lang="en-US" sz="1000" b="1" i="0" kern="1200" dirty="0" smtClean="0">
              <a:solidFill>
                <a:schemeClr val="tx1"/>
              </a:solidFill>
              <a:effectLst/>
              <a:latin typeface="Arial" charset="0"/>
              <a:ea typeface="+mn-ea"/>
              <a:cs typeface="+mn-cs"/>
            </a:endParaRPr>
          </a:p>
          <a:p>
            <a:pPr fontAlgn="base"/>
            <a:r>
              <a:rPr lang="en-US" sz="1000" b="0" i="0" kern="1200" dirty="0" smtClean="0">
                <a:solidFill>
                  <a:schemeClr val="tx1"/>
                </a:solidFill>
                <a:effectLst/>
                <a:latin typeface="Arial" charset="0"/>
                <a:ea typeface="+mn-ea"/>
                <a:cs typeface="+mn-cs"/>
              </a:rPr>
              <a:t>Use the </a:t>
            </a:r>
            <a:r>
              <a:rPr lang="en-US" sz="1000" b="0" i="0" kern="1200" dirty="0" err="1" smtClean="0">
                <a:solidFill>
                  <a:schemeClr val="tx1"/>
                </a:solidFill>
                <a:effectLst/>
                <a:latin typeface="Arial" charset="0"/>
                <a:ea typeface="+mn-ea"/>
                <a:cs typeface="+mn-cs"/>
              </a:rPr>
              <a:t>DefaultValueOffsetCurrency</a:t>
            </a:r>
            <a:r>
              <a:rPr lang="en-US" sz="1000" b="0" i="0" kern="1200" dirty="0" smtClean="0">
                <a:solidFill>
                  <a:schemeClr val="tx1"/>
                </a:solidFill>
                <a:effectLst/>
                <a:latin typeface="Arial" charset="0"/>
                <a:ea typeface="+mn-ea"/>
                <a:cs typeface="+mn-cs"/>
              </a:rPr>
              <a:t> column if </a:t>
            </a:r>
            <a:r>
              <a:rPr lang="en-US" sz="1000" b="0" i="0" kern="1200" dirty="0" err="1" smtClean="0">
                <a:solidFill>
                  <a:schemeClr val="tx1"/>
                </a:solidFill>
                <a:effectLst/>
                <a:latin typeface="Arial" charset="0"/>
                <a:ea typeface="+mn-ea"/>
                <a:cs typeface="+mn-cs"/>
              </a:rPr>
              <a:t>DefaultValueAssignmentType</a:t>
            </a:r>
            <a:r>
              <a:rPr lang="en-US" sz="1000" b="0" i="0" kern="1200" dirty="0" smtClean="0">
                <a:solidFill>
                  <a:schemeClr val="tx1"/>
                </a:solidFill>
                <a:effectLst/>
                <a:latin typeface="Arial" charset="0"/>
                <a:ea typeface="+mn-ea"/>
                <a:cs typeface="+mn-cs"/>
              </a:rPr>
              <a:t> is Offset Amount. This field sets the default currency to use in the offset calculation.</a:t>
            </a:r>
          </a:p>
          <a:p>
            <a:pPr eaLnBrk="1" hangingPunct="1"/>
            <a:endParaRPr lang="en-US" dirty="0" smtClean="0"/>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authority profile provides the limit an UW can approve.  It does provide an offset.  For example, a vehicle valued at $120,000.  Lets say the authority profile is set At Most $125,000 and in the uw_issue_types system table we set the offset approval to 10%.</a:t>
            </a:r>
          </a:p>
          <a:p>
            <a:r>
              <a:rPr lang="en-US" smtClean="0"/>
              <a:t>In the approval screen it will show an At most value of $132,000 (120,000 + 10% of 120,000 = 120,000 + 12,000 = 132,000) defined by the uw_issue types table.  However, since the UW only has an approval limit of $125,000, they will need to change that $132,000 value to $125,000 before they can approve otherwise the system will throw an error as shown in the screenshot.</a:t>
            </a:r>
          </a:p>
        </p:txBody>
      </p:sp>
      <p:sp>
        <p:nvSpPr>
          <p:cNvPr id="4" name="Slide Number Placeholder 3"/>
          <p:cNvSpPr>
            <a:spLocks noGrp="1"/>
          </p:cNvSpPr>
          <p:nvPr>
            <p:ph type="sldNum" sz="quarter" idx="5"/>
          </p:nvPr>
        </p:nvSpPr>
        <p:spPr/>
        <p:txBody>
          <a:bodyPr/>
          <a:lstStyle/>
          <a:p>
            <a:pPr>
              <a:defRPr/>
            </a:pPr>
            <a:r>
              <a:rPr lang="en-US" altLang="en-US" smtClean="0"/>
              <a:t>	 Configuring Underwriting Authority - </a:t>
            </a:r>
            <a:fld id="{52B38A8A-5A81-493B-A316-2A20ABEB8475}" type="slidenum">
              <a:rPr lang="en-US" altLang="en-US" smtClean="0"/>
              <a:pPr>
                <a:defRPr/>
              </a:pPr>
              <a:t>38</a:t>
            </a:fld>
            <a:endParaRPr lang="en-US" altLang="en-US"/>
          </a:p>
        </p:txBody>
      </p:sp>
      <p:sp>
        <p:nvSpPr>
          <p:cNvPr id="5" name="Header Placeholder 4"/>
          <p:cNvSpPr>
            <a:spLocks noGrp="1"/>
          </p:cNvSpPr>
          <p:nvPr>
            <p:ph type="hdr" sz="quarter"/>
          </p:nvPr>
        </p:nvSpPr>
        <p:spPr/>
        <p:txBody>
          <a:bodyPr/>
          <a:lstStyle/>
          <a:p>
            <a:pPr>
              <a:defRPr/>
            </a:pPr>
            <a:r>
              <a:rPr lang="en-US" altLang="en-US" smtClean="0"/>
              <a:t>	</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p:txBody>
          <a:bodyPr/>
          <a:lstStyle/>
          <a:p>
            <a:pPr>
              <a:defRPr/>
            </a:pPr>
            <a:r>
              <a:rPr lang="en-US" altLang="en-US"/>
              <a:t>	 Configuring Underwriting Authority - </a:t>
            </a:r>
            <a:fld id="{8853B907-62C1-4AC8-940C-664C243DF61F}" type="slidenum">
              <a:rPr lang="en-US" altLang="en-US"/>
              <a:pPr>
                <a:defRPr/>
              </a:pPr>
              <a:t>39</a:t>
            </a:fld>
            <a:endParaRPr lang="en-US" altLang="en-US"/>
          </a:p>
        </p:txBody>
      </p:sp>
      <p:sp>
        <p:nvSpPr>
          <p:cNvPr id="46083"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C0C155DE-FCC5-4718-BA35-41C187015028}" type="slidenum">
              <a:rPr lang="en-US" altLang="en-US"/>
              <a:pPr>
                <a:defRPr/>
              </a:pPr>
              <a:t>4</a:t>
            </a:fld>
            <a:endParaRPr lang="en-US" altLang="en-US"/>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 agent or a producer is creating a policy using the submission job. If the policy has an issue that blocks quoting, the agent cannot view the quote until the underwriter approves the issue and releases the policy back to the agent. Once the underwriter approves the blocking issue then the agent can view the quote and then bind and issue the policy. Or the agent can edit the policy, potentially raising new issues. The new issues will again have to go through the underwriting process.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p:txBody>
          <a:bodyPr/>
          <a:lstStyle/>
          <a:p>
            <a:pPr>
              <a:defRPr/>
            </a:pPr>
            <a:r>
              <a:rPr lang="en-US" altLang="en-US"/>
              <a:t>	 Configuring Underwriting Authority - </a:t>
            </a:r>
            <a:fld id="{F53A95B2-837F-4FD3-B70F-DCC361B46346}" type="slidenum">
              <a:rPr lang="en-US" altLang="en-US"/>
              <a:pPr>
                <a:defRPr/>
              </a:pPr>
              <a:t>40</a:t>
            </a:fld>
            <a:endParaRPr lang="en-US" altLang="en-US"/>
          </a:p>
        </p:txBody>
      </p:sp>
      <p:sp>
        <p:nvSpPr>
          <p:cNvPr id="6758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of these steps are discussed in detail in the following slides.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p:txBody>
          <a:bodyPr/>
          <a:lstStyle/>
          <a:p>
            <a:pPr>
              <a:defRPr/>
            </a:pPr>
            <a:r>
              <a:rPr lang="en-US" altLang="en-US"/>
              <a:t>	 Configuring Underwriting Authority - </a:t>
            </a:r>
            <a:fld id="{33C2D09B-3506-4157-A3DB-9DABADC0481B}" type="slidenum">
              <a:rPr lang="en-US" altLang="en-US"/>
              <a:pPr>
                <a:defRPr/>
              </a:pPr>
              <a:t>41</a:t>
            </a:fld>
            <a:endParaRPr lang="en-US" altLang="en-US"/>
          </a:p>
        </p:txBody>
      </p:sp>
      <p:sp>
        <p:nvSpPr>
          <p:cNvPr id="6861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This slide provides some food for thought on defining a new issue: As an example we are going to create an issue type for a driver who is more than 80 years old. Next, what fields on the PolicyPeriod will need to be examined to determine whether this issue is present on the policy? What programming logic will be needed? </a:t>
            </a:r>
          </a:p>
          <a:p>
            <a:pPr marL="190500" indent="-190500" eaLnBrk="1" hangingPunct="1"/>
            <a:r>
              <a:rPr lang="en-US" b="1" smtClean="0"/>
              <a:t>Is there a natural </a:t>
            </a:r>
            <a:r>
              <a:rPr lang="en-US" b="1" i="1" smtClean="0"/>
              <a:t>value</a:t>
            </a:r>
            <a:r>
              <a:rPr lang="en-US" b="1" smtClean="0"/>
              <a:t> associated with this issue, and will the value affect which underwriters can approve that issue?</a:t>
            </a:r>
            <a:r>
              <a:rPr lang="en-US" smtClean="0"/>
              <a:t> </a:t>
            </a:r>
          </a:p>
          <a:p>
            <a:pPr marL="419100" lvl="1" indent="-190500" eaLnBrk="1" hangingPunct="1"/>
            <a:r>
              <a:rPr lang="en-US" smtClean="0"/>
              <a:t>A </a:t>
            </a:r>
            <a:r>
              <a:rPr lang="en-US" i="1" smtClean="0"/>
              <a:t>value</a:t>
            </a:r>
            <a:r>
              <a:rPr lang="en-US" smtClean="0"/>
              <a:t> can be a number, a currency amount, a state (or set of states), a class code (or a range of class codes), or anything that can be easily represented by users as a string. </a:t>
            </a:r>
          </a:p>
          <a:p>
            <a:pPr marL="419100" lvl="1" indent="-190500" eaLnBrk="1" hangingPunct="1"/>
            <a:r>
              <a:rPr lang="en-US" smtClean="0"/>
              <a:t>It is not </a:t>
            </a:r>
            <a:r>
              <a:rPr lang="en-US" i="1" smtClean="0"/>
              <a:t>required</a:t>
            </a:r>
            <a:r>
              <a:rPr lang="en-US" smtClean="0"/>
              <a:t> that a value be associated with an issue, if it does not affect which underwriters will be able to approve particular issues. </a:t>
            </a:r>
          </a:p>
          <a:p>
            <a:pPr marL="647700" lvl="2" indent="-190500" eaLnBrk="1" hangingPunct="1"/>
            <a:r>
              <a:rPr lang="en-US" smtClean="0"/>
              <a:t>That is, if an issue type is "Driver is over 80 years old", but whether any specific UW can approve the issue does not depend on how much older the driver is. </a:t>
            </a:r>
          </a:p>
          <a:p>
            <a:pPr marL="647700" lvl="2" indent="-190500" eaLnBrk="1" hangingPunct="1"/>
            <a:r>
              <a:rPr lang="en-US" smtClean="0"/>
              <a:t>You also need to grant the appropriate authority to approve this issue to underwriters. </a:t>
            </a:r>
          </a:p>
          <a:p>
            <a:pPr marL="190500" indent="-190500" eaLnBrk="1" hangingPunct="1"/>
            <a:r>
              <a:rPr lang="en-US" b="1" smtClean="0"/>
              <a:t>On which job types (submissions, policy changes, etc) and at which job lifecycle transitions (quoting, binding, etc) should this issue be detected?</a:t>
            </a:r>
            <a:r>
              <a:rPr lang="en-US" smtClean="0"/>
              <a:t> </a:t>
            </a:r>
          </a:p>
          <a:p>
            <a:pPr marL="419100" lvl="1" indent="-190500" eaLnBrk="1" hangingPunct="1"/>
            <a:r>
              <a:rPr lang="en-US" smtClean="0"/>
              <a:t>For example, issues that will not change after a job is quoted may be detected at only one point, and may be detected as early as quoting, and there is no reason to ever try to detect the issue again. </a:t>
            </a:r>
          </a:p>
          <a:p>
            <a:pPr marL="419100" lvl="1" indent="-190500" eaLnBrk="1" hangingPunct="1"/>
            <a:r>
              <a:rPr lang="en-US" smtClean="0"/>
              <a:t>As another example, if PolicyCenter receives payment delinquency information from a billing system, we may want the corresponding issue to be raised at the next lifecycle point -- quoting, binding, issuance -- no matter when it is detected. </a:t>
            </a:r>
          </a:p>
          <a:p>
            <a:pPr marL="190500" indent="-190500" eaLnBrk="1" hangingPunct="1"/>
            <a:r>
              <a:rPr lang="en-US" b="1" smtClean="0"/>
              <a:t>What progress do you wish block with this issue?</a:t>
            </a:r>
            <a:r>
              <a:rPr lang="en-US" smtClean="0"/>
              <a:t> – Quote, Prequote, Bind?</a:t>
            </a:r>
          </a:p>
          <a:p>
            <a:pPr marL="190500" indent="-190500"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p:txBody>
          <a:bodyPr/>
          <a:lstStyle/>
          <a:p>
            <a:pPr>
              <a:defRPr/>
            </a:pPr>
            <a:r>
              <a:rPr lang="en-US" altLang="en-US"/>
              <a:t>	 Configuring Underwriting Authority - </a:t>
            </a:r>
            <a:fld id="{6D46A19B-16E8-48E1-A0B9-3641E907D583}" type="slidenum">
              <a:rPr lang="en-US" altLang="en-US"/>
              <a:pPr>
                <a:defRPr/>
              </a:pPr>
              <a:t>42</a:t>
            </a:fld>
            <a:endParaRPr lang="en-US" altLang="en-US"/>
          </a:p>
        </p:txBody>
      </p:sp>
      <p:sp>
        <p:nvSpPr>
          <p:cNvPr id="6963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new underwriting issue being created is in case of a driver who is above 80 years of age. To allow maximum age of 80 years the Comparator is At most, ValueFormatterType would be an integer.  </a:t>
            </a:r>
          </a:p>
          <a:p>
            <a:pPr eaLnBrk="1" hangingPunct="1"/>
            <a:r>
              <a:rPr lang="en-US" smtClean="0"/>
              <a:t>We would like to block this issue before giving a quote amount, so the blocking point is pre-quote or Blocks Quote. And the checking set where this value needs to be checked would be with Quote issues. </a:t>
            </a:r>
          </a:p>
          <a:p>
            <a:pPr eaLnBrk="1" hangingPunct="1"/>
            <a:r>
              <a:rPr lang="en-US" smtClean="0"/>
              <a:t>If an existing Comparator types cannot be used, refer to the </a:t>
            </a:r>
            <a:r>
              <a:rPr lang="en-US" i="1" smtClean="0"/>
              <a:t>Application Guide</a:t>
            </a:r>
            <a:r>
              <a:rPr lang="en-US" smtClean="0"/>
              <a:t> for details on creating a new comparator.</a:t>
            </a:r>
          </a:p>
          <a:p>
            <a:pPr eaLnBrk="1" hangingPunct="1"/>
            <a:r>
              <a:rPr lang="en-US" smtClean="0"/>
              <a:t>If an existing ValueFormatterType cannot be used, refer to the </a:t>
            </a:r>
            <a:r>
              <a:rPr lang="en-US" i="1" smtClean="0"/>
              <a:t>Application Guide </a:t>
            </a:r>
            <a:r>
              <a:rPr lang="en-US" smtClean="0"/>
              <a:t>for details on creating a new ValueFormatterType.</a:t>
            </a:r>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p:txBody>
          <a:bodyPr/>
          <a:lstStyle/>
          <a:p>
            <a:pPr>
              <a:defRPr/>
            </a:pPr>
            <a:r>
              <a:rPr lang="en-US" altLang="en-US"/>
              <a:t>	 Configuring Underwriting Authority - </a:t>
            </a:r>
            <a:fld id="{AB1C47D2-B339-4765-9572-634C25D2BCAD}" type="slidenum">
              <a:rPr lang="en-US" altLang="en-US"/>
              <a:pPr>
                <a:defRPr/>
              </a:pPr>
              <a:t>43</a:t>
            </a:fld>
            <a:endParaRPr lang="en-US" altLang="en-US"/>
          </a:p>
        </p:txBody>
      </p:sp>
      <p:sp>
        <p:nvSpPr>
          <p:cNvPr id="72707"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column values in the table related to approving the new issue. Is it auto-approvable? For an underwriter approving the issue when will it expire by default. What is the default approval blocking point? Does this value have an offset or onset?</a:t>
            </a:r>
          </a:p>
          <a:p>
            <a:pPr eaLnBrk="1" hangingPunct="1"/>
            <a:r>
              <a:rPr lang="en-US" dirty="0" smtClean="0"/>
              <a:t>You will need to restart the server to deploy this modification of the </a:t>
            </a:r>
            <a:r>
              <a:rPr lang="en-US" dirty="0" err="1" smtClean="0"/>
              <a:t>UWIssueType</a:t>
            </a:r>
            <a:r>
              <a:rPr lang="en-US" dirty="0" smtClean="0"/>
              <a:t> system table.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p:txBody>
          <a:bodyPr/>
          <a:lstStyle/>
          <a:p>
            <a:pPr>
              <a:defRPr/>
            </a:pPr>
            <a:r>
              <a:rPr lang="en-US" altLang="en-US"/>
              <a:t>	 Configuring Underwriting Authority - </a:t>
            </a:r>
            <a:fld id="{6919FF3D-CD60-4C6A-8CB9-E22075A560DD}" type="slidenum">
              <a:rPr lang="en-US" altLang="en-US"/>
              <a:pPr>
                <a:defRPr/>
              </a:pPr>
              <a:t>44</a:t>
            </a:fld>
            <a:endParaRPr lang="en-US" altLang="en-US"/>
          </a:p>
        </p:txBody>
      </p:sp>
      <p:sp>
        <p:nvSpPr>
          <p:cNvPr id="7065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Logic needs to be defined as to what value should be checked to see when an issue will have to be raised. This is done by modifying the </a:t>
            </a:r>
            <a:r>
              <a:rPr lang="en-US" dirty="0" err="1" smtClean="0"/>
              <a:t>PA_UnderwriterEvaluator</a:t>
            </a:r>
            <a:r>
              <a:rPr lang="en-US" dirty="0" smtClean="0"/>
              <a:t> </a:t>
            </a:r>
            <a:r>
              <a:rPr lang="en-US" dirty="0" err="1" smtClean="0"/>
              <a:t>Gosu</a:t>
            </a:r>
            <a:r>
              <a:rPr lang="en-US" dirty="0" smtClean="0"/>
              <a:t> class. Define a new function</a:t>
            </a:r>
            <a:r>
              <a:rPr lang="en-US" baseline="0" dirty="0" smtClean="0"/>
              <a:t> with an appropriate name to check the drivers age and raise and issue</a:t>
            </a:r>
            <a:r>
              <a:rPr lang="en-US" dirty="0" smtClean="0"/>
              <a:t>. Find where the field you need to check for comparing value is? What is the comparison? How would you like to handle the result of the comparison? When the condition is met write the code to generate the issue.</a:t>
            </a:r>
          </a:p>
          <a:p>
            <a:pPr eaLnBrk="1" hangingPunct="1"/>
            <a:r>
              <a:rPr lang="en-US" dirty="0" smtClean="0"/>
              <a:t>The above code checks the age of each driver entered on the policy. A </a:t>
            </a:r>
            <a:r>
              <a:rPr lang="en-US" dirty="0" err="1" smtClean="0"/>
              <a:t>UWIssue</a:t>
            </a:r>
            <a:r>
              <a:rPr lang="en-US" dirty="0" smtClean="0"/>
              <a:t> is created if the driver is more than 80 years old. </a:t>
            </a:r>
          </a:p>
          <a:p>
            <a:pPr eaLnBrk="1" hangingPunct="1"/>
            <a:r>
              <a:rPr lang="en-US" dirty="0" smtClean="0"/>
              <a:t>You will also need to decide on which jobs this issue needs to be checked and at what blocking point. The rule in the example above needs to be checked at </a:t>
            </a:r>
            <a:r>
              <a:rPr lang="en-US" dirty="0" err="1" smtClean="0"/>
              <a:t>PreQuote</a:t>
            </a:r>
            <a:r>
              <a:rPr lang="en-US" dirty="0" smtClean="0"/>
              <a:t> so it is created under </a:t>
            </a:r>
            <a:r>
              <a:rPr lang="en-US" dirty="0" err="1" smtClean="0"/>
              <a:t>onPrequote</a:t>
            </a:r>
            <a:r>
              <a:rPr lang="en-US" dirty="0" smtClean="0"/>
              <a:t>().</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p:txBody>
          <a:bodyPr/>
          <a:lstStyle/>
          <a:p>
            <a:pPr>
              <a:defRPr/>
            </a:pPr>
            <a:r>
              <a:rPr lang="en-US" altLang="en-US"/>
              <a:t>	 Configuring Underwriting Authority - </a:t>
            </a:r>
            <a:fld id="{ED4798A0-B49C-4C4C-B5BB-519A65C9CDBE}" type="slidenum">
              <a:rPr lang="en-US" altLang="en-US"/>
              <a:pPr>
                <a:defRPr/>
              </a:pPr>
              <a:t>45</a:t>
            </a:fld>
            <a:endParaRPr lang="en-US" altLang="en-US"/>
          </a:p>
        </p:txBody>
      </p:sp>
      <p:sp>
        <p:nvSpPr>
          <p:cNvPr id="73731"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above example, you see a Special Approve button. Since the authority grant for this issue has not been created yet, only users such as su with the </a:t>
            </a:r>
            <a:r>
              <a:rPr lang="en-US" i="1" smtClean="0"/>
              <a:t>uwapproveall</a:t>
            </a:r>
            <a:r>
              <a:rPr lang="en-US" smtClean="0"/>
              <a:t> permission, get this button to be able to approve this issue. The user must confirm that they wish to use this permission before the application displays the screen that allows them to approve the issue. </a:t>
            </a:r>
          </a:p>
          <a:p>
            <a:pPr eaLnBrk="1" hangingPunct="1"/>
            <a:r>
              <a:rPr lang="en-US" smtClean="0"/>
              <a:t>Authority needs to be given to an agent or an underwriter so that they can approve the issue when needed. The next slide does this. Since the authority grant for this issue has not been given, the Approve button appears grayed (not available).</a:t>
            </a:r>
          </a:p>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p:txBody>
          <a:bodyPr/>
          <a:lstStyle/>
          <a:p>
            <a:pPr>
              <a:defRPr/>
            </a:pPr>
            <a:r>
              <a:rPr lang="en-US" altLang="en-US"/>
              <a:t>	 Configuring Underwriting Authority - </a:t>
            </a:r>
            <a:fld id="{DFD49733-1E1A-46B7-9949-1C174528994A}" type="slidenum">
              <a:rPr lang="en-US" altLang="en-US"/>
              <a:pPr>
                <a:defRPr/>
              </a:pPr>
              <a:t>46</a:t>
            </a:fld>
            <a:endParaRPr lang="en-US" altLang="en-US"/>
          </a:p>
        </p:txBody>
      </p:sp>
      <p:sp>
        <p:nvSpPr>
          <p:cNvPr id="747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issue type name, comparator, and description are obtained automatically from the UWIssueType system table. </a:t>
            </a:r>
          </a:p>
          <a:p>
            <a:pPr eaLnBrk="1" hangingPunct="1"/>
            <a:r>
              <a:rPr lang="en-US" smtClean="0"/>
              <a:t>The steps to add authority grants to users are discussed in detail in the Introduction to Underwriting Authority lesson in the Introduction course.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p:txBody>
          <a:bodyPr/>
          <a:lstStyle/>
          <a:p>
            <a:pPr>
              <a:defRPr/>
            </a:pPr>
            <a:r>
              <a:rPr lang="en-US" altLang="en-US"/>
              <a:t>	 Configuring Underwriting Authority - </a:t>
            </a:r>
            <a:fld id="{8B20D1FD-B4D3-44AC-A2ED-ACC3AC321857}" type="slidenum">
              <a:rPr lang="en-US" altLang="en-US"/>
              <a:pPr>
                <a:defRPr/>
              </a:pPr>
              <a:t>47</a:t>
            </a:fld>
            <a:endParaRPr lang="en-US" altLang="en-US"/>
          </a:p>
        </p:txBody>
      </p:sp>
      <p:sp>
        <p:nvSpPr>
          <p:cNvPr id="7987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1380" name="Rectangle 2"/>
          <p:cNvSpPr>
            <a:spLocks noGrp="1" noRot="1" noChangeAspect="1" noChangeArrowheads="1" noTextEdit="1"/>
          </p:cNvSpPr>
          <p:nvPr>
            <p:ph type="sldImg"/>
          </p:nvPr>
        </p:nvSpPr>
        <p:spPr>
          <a:xfrm>
            <a:off x="728663" y="630238"/>
            <a:ext cx="5430837" cy="4073525"/>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p:txBody>
          <a:bodyPr/>
          <a:lstStyle/>
          <a:p>
            <a:pPr>
              <a:defRPr/>
            </a:pPr>
            <a:r>
              <a:rPr lang="en-US" altLang="en-US" dirty="0"/>
              <a:t>	 Configuring Underwriting Authority - </a:t>
            </a:r>
            <a:fld id="{EE14F241-2268-4A9A-AB74-A32306B4D8A9}" type="slidenum">
              <a:rPr lang="en-US" altLang="en-US"/>
              <a:pPr>
                <a:defRPr/>
              </a:pPr>
              <a:t>48</a:t>
            </a:fld>
            <a:endParaRPr lang="en-US" altLang="en-US" dirty="0"/>
          </a:p>
        </p:txBody>
      </p:sp>
      <p:sp>
        <p:nvSpPr>
          <p:cNvPr id="80899"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2404" name="Rectangle 2"/>
          <p:cNvSpPr>
            <a:spLocks noGrp="1" noRot="1" noChangeAspect="1" noChangeArrowheads="1" noTextEdit="1"/>
          </p:cNvSpPr>
          <p:nvPr>
            <p:ph type="sldImg"/>
          </p:nvPr>
        </p:nvSpPr>
        <p:spPr>
          <a:xfrm>
            <a:off x="728663" y="630238"/>
            <a:ext cx="5430837" cy="4073525"/>
          </a:xfrm>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Underwriting authority provides </a:t>
            </a:r>
            <a:r>
              <a:rPr lang="en-US" i="1" smtClean="0"/>
              <a:t>underwriting rules</a:t>
            </a:r>
            <a:r>
              <a:rPr lang="en-US" smtClean="0"/>
              <a:t> and an </a:t>
            </a:r>
            <a:r>
              <a:rPr lang="en-US" i="1" smtClean="0"/>
              <a:t>underwriting infrastructure</a:t>
            </a:r>
            <a:r>
              <a:rPr lang="en-US" smtClean="0"/>
              <a:t> which user can modify or augment</a:t>
            </a:r>
          </a:p>
          <a:p>
            <a:pPr marL="209550" indent="-209550" eaLnBrk="1" hangingPunct="1">
              <a:buFontTx/>
              <a:buAutoNum type="arabicPeriod"/>
            </a:pPr>
            <a:r>
              <a:rPr lang="en-US" smtClean="0"/>
              <a:t>The UWIssueType system table defines the underwriting issues in the base product. It can be extended to add new issues. The table defines columns related to defining the underwriting issues as well as the columns related to approving the underwriting issues.</a:t>
            </a:r>
          </a:p>
          <a:p>
            <a:pPr marL="209550" indent="-209550" eaLnBrk="1" hangingPunct="1">
              <a:buFontTx/>
              <a:buAutoNum type="arabicPeriod"/>
            </a:pPr>
            <a:r>
              <a:rPr lang="en-US" smtClean="0"/>
              <a:t> An evaluation rule determines whether or not to create an issue for each checking set defined in the UWIssueType table. The logic to raise the issues is stated in a rule in the evaluation rule set.</a:t>
            </a:r>
          </a:p>
          <a:p>
            <a:pPr marL="209550" indent="-209550" eaLnBrk="1" hangingPunct="1">
              <a:buFontTx/>
              <a:buAutoNum type="arabicPeriod"/>
            </a:pPr>
            <a:r>
              <a:rPr lang="en-US" smtClean="0"/>
              <a:t> Values that uniquely identify the issue and do not change over the life time of the policy should be used to raise underwriting issues. Guidewire recommends that you do not change the algorithm for forming the key for an issue once that rule is in production. </a:t>
            </a:r>
          </a:p>
          <a:p>
            <a:pPr marL="209550" indent="-209550" eaLnBrk="1" hangingPunct="1">
              <a:buFontTx/>
              <a:buAutoNum type="arabicPeriod"/>
            </a:pPr>
            <a:r>
              <a:rPr lang="en-US" smtClean="0"/>
              <a:t>Quote, bind, prequote, issuance</a:t>
            </a:r>
          </a:p>
          <a:p>
            <a:pPr marL="209550" indent="-209550" eaLnBrk="1" hangingPunct="1">
              <a:buFontTx/>
              <a:buAutoNum type="arabicPeriod"/>
            </a:pPr>
            <a:r>
              <a:rPr lang="en-US" smtClean="0"/>
              <a:t> A</a:t>
            </a:r>
            <a:r>
              <a:rPr lang="en-US" b="1" smtClean="0"/>
              <a:t> </a:t>
            </a:r>
            <a:r>
              <a:rPr lang="en-US" smtClean="0"/>
              <a:t>checking set represents a point in a job at which issues can be raised such as pre-quote, bind or pre-issuance.</a:t>
            </a:r>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a:p>
            <a:pPr marL="209550" indent="-209550" eaLnBrk="1" hangingPunct="1">
              <a:buFontTx/>
              <a:buAutoNum type="arabicPeriod"/>
            </a:pP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49</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7" name="Copyright"/>
          <p:cNvSpPr txBox="1">
            <a:spLocks noChangeArrowheads="1"/>
          </p:cNvSpPr>
          <p:nvPr/>
        </p:nvSpPr>
        <p:spPr bwMode="auto">
          <a:xfrm>
            <a:off x="436563" y="8915400"/>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defPPr>
              <a:defRPr lang="en-US"/>
            </a:defPPr>
            <a:lvl1pPr algn="l" defTabSz="931863" rtl="0" fontAlgn="base">
              <a:spcBef>
                <a:spcPct val="0"/>
              </a:spcBef>
              <a:spcAft>
                <a:spcPct val="0"/>
              </a:spcAft>
              <a:buClrTx/>
              <a:tabLst>
                <a:tab pos="2743200" algn="ctr"/>
              </a:tabLst>
              <a:defRPr sz="1200" b="0" kern="1200">
                <a:solidFill>
                  <a:schemeClr val="tx1"/>
                </a:solidFill>
                <a:latin typeface="Arial" charset="0"/>
                <a:ea typeface="+mn-ea"/>
                <a:cs typeface="+mn-cs"/>
              </a:defRPr>
            </a:lvl1pPr>
            <a:lvl2pPr marL="457200" algn="l" rtl="0" fontAlgn="base">
              <a:spcBef>
                <a:spcPct val="0"/>
              </a:spcBef>
              <a:spcAft>
                <a:spcPct val="0"/>
              </a:spcAft>
              <a:defRPr sz="2000" b="1" kern="1200">
                <a:solidFill>
                  <a:srgbClr val="FF0000"/>
                </a:solidFill>
                <a:latin typeface="Arial" charset="0"/>
                <a:ea typeface="+mn-ea"/>
                <a:cs typeface="Arial" charset="0"/>
              </a:defRPr>
            </a:lvl2pPr>
            <a:lvl3pPr marL="914400" algn="l" rtl="0" fontAlgn="base">
              <a:spcBef>
                <a:spcPct val="0"/>
              </a:spcBef>
              <a:spcAft>
                <a:spcPct val="0"/>
              </a:spcAft>
              <a:defRPr sz="2000" b="1" kern="1200">
                <a:solidFill>
                  <a:srgbClr val="FF0000"/>
                </a:solidFill>
                <a:latin typeface="Arial" charset="0"/>
                <a:ea typeface="+mn-ea"/>
                <a:cs typeface="Arial" charset="0"/>
              </a:defRPr>
            </a:lvl3pPr>
            <a:lvl4pPr marL="1371600" algn="l" rtl="0" fontAlgn="base">
              <a:spcBef>
                <a:spcPct val="0"/>
              </a:spcBef>
              <a:spcAft>
                <a:spcPct val="0"/>
              </a:spcAft>
              <a:defRPr sz="2000" b="1" kern="1200">
                <a:solidFill>
                  <a:srgbClr val="FF0000"/>
                </a:solidFill>
                <a:latin typeface="Arial" charset="0"/>
                <a:ea typeface="+mn-ea"/>
                <a:cs typeface="Arial" charset="0"/>
              </a:defRPr>
            </a:lvl4pPr>
            <a:lvl5pPr marL="1828800" algn="l" rtl="0" fontAlgn="base">
              <a:spcBef>
                <a:spcPct val="0"/>
              </a:spcBef>
              <a:spcAft>
                <a:spcPct val="0"/>
              </a:spcAft>
              <a:defRPr sz="2000" b="1" kern="1200">
                <a:solidFill>
                  <a:srgbClr val="FF0000"/>
                </a:solidFill>
                <a:latin typeface="Arial" charset="0"/>
                <a:ea typeface="+mn-ea"/>
                <a:cs typeface="Arial" charset="0"/>
              </a:defRPr>
            </a:lvl5pPr>
            <a:lvl6pPr marL="2286000" algn="l" defTabSz="914400" rtl="0" eaLnBrk="1" latinLnBrk="0" hangingPunct="1">
              <a:defRPr sz="2000" b="1" kern="1200">
                <a:solidFill>
                  <a:srgbClr val="FF0000"/>
                </a:solidFill>
                <a:latin typeface="Arial" charset="0"/>
                <a:ea typeface="+mn-ea"/>
                <a:cs typeface="Arial" charset="0"/>
              </a:defRPr>
            </a:lvl6pPr>
            <a:lvl7pPr marL="2743200" algn="l" defTabSz="914400" rtl="0" eaLnBrk="1" latinLnBrk="0" hangingPunct="1">
              <a:defRPr sz="2000" b="1" kern="1200">
                <a:solidFill>
                  <a:srgbClr val="FF0000"/>
                </a:solidFill>
                <a:latin typeface="Arial" charset="0"/>
                <a:ea typeface="+mn-ea"/>
                <a:cs typeface="Arial" charset="0"/>
              </a:defRPr>
            </a:lvl7pPr>
            <a:lvl8pPr marL="3200400" algn="l" defTabSz="914400" rtl="0" eaLnBrk="1" latinLnBrk="0" hangingPunct="1">
              <a:defRPr sz="2000" b="1" kern="1200">
                <a:solidFill>
                  <a:srgbClr val="FF0000"/>
                </a:solidFill>
                <a:latin typeface="Arial" charset="0"/>
                <a:ea typeface="+mn-ea"/>
                <a:cs typeface="Arial" charset="0"/>
              </a:defRPr>
            </a:lvl8pPr>
            <a:lvl9pPr marL="3657600" algn="l" defTabSz="914400" rtl="0" eaLnBrk="1" latinLnBrk="0" hangingPunct="1">
              <a:defRPr sz="2000" b="1" kern="1200">
                <a:solidFill>
                  <a:srgbClr val="FF0000"/>
                </a:solidFill>
                <a:latin typeface="Arial" charset="0"/>
                <a:ea typeface="+mn-ea"/>
                <a:cs typeface="Arial" charset="0"/>
              </a:defRPr>
            </a:lvl9pPr>
          </a:lstStyle>
          <a:p>
            <a:pPr>
              <a:defRPr/>
            </a:pPr>
            <a:r>
              <a:rPr lang="en-US" altLang="en-US" smtClean="0"/>
              <a:t>	 Configuring Underwriting Authority - </a:t>
            </a:r>
            <a:fld id="{EE14F241-2268-4A9A-AB74-A32306B4D8A9}" type="slidenum">
              <a:rPr lang="en-US" altLang="en-US" smtClean="0"/>
              <a:pPr>
                <a:defRPr/>
              </a:pPr>
              <a:t>49</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700BC4D6-B042-4E46-AB34-642E2190C67A}" type="slidenum">
              <a:rPr lang="en-US" altLang="en-US"/>
              <a:pPr>
                <a:defRPr/>
              </a:pPr>
              <a:t>5</a:t>
            </a:fld>
            <a:endParaRPr lang="en-US" altLang="en-US"/>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Users can modify the underwriting infrastructure</a:t>
            </a:r>
            <a:r>
              <a:rPr lang="en-US" baseline="0" dirty="0" smtClean="0"/>
              <a:t> such as they can define underwriting issues or determine the types of underwriting issues that a user can approve. </a:t>
            </a:r>
            <a:r>
              <a:rPr lang="en-US" dirty="0" smtClean="0"/>
              <a:t>The </a:t>
            </a:r>
            <a:r>
              <a:rPr lang="en-US" dirty="0" smtClean="0"/>
              <a:t>underwriting rules specify things such as the state or jurisdiction of coverage and minimum or maximum amounts. For example, when an agent creates a new policy, certain terms of that policy may need to be reviewed by underwriting before the policy can be bound. The underwriting rules of the carrier require that an underwriter approve any vehicle valued at over $100,000. If an agent adds a car valued at $200,000 in a personal auto policy, an underwriter must give approval for that car. PolicyCenter creates an issue for the </a:t>
            </a:r>
            <a:r>
              <a:rPr lang="en-US" dirty="0" smtClean="0"/>
              <a:t>underwriter which</a:t>
            </a:r>
            <a:r>
              <a:rPr lang="en-US" baseline="0" dirty="0" smtClean="0"/>
              <a:t> prevents the agent from binding the </a:t>
            </a:r>
            <a:r>
              <a:rPr lang="en-US" dirty="0" smtClean="0"/>
              <a:t>policy </a:t>
            </a:r>
            <a:r>
              <a:rPr lang="en-US" dirty="0" smtClean="0"/>
              <a:t>until the underwriter approves the issue.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8E5A14DA-0A1F-4722-B06F-642A186A7703}" type="slidenum">
              <a:rPr lang="en-US" altLang="en-US"/>
              <a:pPr>
                <a:defRPr/>
              </a:pPr>
              <a:t>6</a:t>
            </a:fld>
            <a:endParaRPr lang="en-US" altLang="en-US"/>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UWIssue entity refers to the underwriting issues in the data model. There are certain issues that can be approved by agents themselves, but certain other need special approval from underwriters. For example, if the driver or applicant has a suspended/revoked license then the agent cannot quote the policy and an underwriting issue is raised and sent to the underwriter for approval as shown in the screenshot above. Alternately, if a driver is driving a vehicle garaged in CA but has a valid driving license in MA, then agents can verify the license and underwriting issue will not be raised. </a:t>
            </a:r>
          </a:p>
          <a:p>
            <a:r>
              <a:rPr lang="en-US" smtClean="0"/>
              <a:t>PolicyCenter raises issues automatically based on policy choices such as the types of vehicles on a policy or coverage amounts.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BCD22CFF-6588-4EA7-93B7-52F74F031292}" type="slidenum">
              <a:rPr lang="en-US" altLang="en-US"/>
              <a:pPr>
                <a:defRPr/>
              </a:pPr>
              <a:t>7</a:t>
            </a:fld>
            <a:endParaRPr lang="en-US" altLang="en-US"/>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CE02388A-D91E-47B8-A556-1629A1A86AC9}" type="slidenum">
              <a:rPr lang="en-US" altLang="en-US"/>
              <a:pPr>
                <a:defRPr/>
              </a:pPr>
              <a:t>8</a:t>
            </a:fld>
            <a:endParaRPr lang="en-US" altLang="en-US"/>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The above screenshot, shows the Risk Analysis page for the agent creating a policy through submission. The policy has one issue blocked at Quote and two issues blocked at Bind. Of the two issues, the agent has Approve permissions to approve the High-value vehicle issue (the button is available), but cannot approve any of the other issues at Quote or Bind since they are grayed out. The agent would then have to click the Request Approval button on the top of the page so that the underwriter can approve these issues.</a:t>
            </a:r>
          </a:p>
          <a:p>
            <a:pPr eaLnBrk="1" hangingPunct="1"/>
            <a:r>
              <a:rPr lang="en-US" dirty="0" smtClean="0">
                <a:latin typeface="Arial" charset="0"/>
              </a:rPr>
              <a:t>Once the agent click on the Request Approval button, the UW Activity page opens which gives the agent an option to edit activity and send the request to an underwriter. The UW Activity page is discussed in the next slide.</a:t>
            </a:r>
          </a:p>
          <a:p>
            <a:pPr eaLnBrk="1" hangingPunct="1"/>
            <a:r>
              <a:rPr lang="en-US" dirty="0" smtClean="0">
                <a:latin typeface="Arial" charset="0"/>
              </a:rPr>
              <a:t>The underwriter’s Risk Analysis page has the Reject/Approve buttons available for each issue, depending on the underwriter’s permissions and a set of buttons on the top of the page. These are additional buttons to </a:t>
            </a:r>
            <a:r>
              <a:rPr lang="en-US" i="1" dirty="0" smtClean="0">
                <a:latin typeface="Arial" charset="0"/>
              </a:rPr>
              <a:t>Add an Issue </a:t>
            </a:r>
            <a:r>
              <a:rPr lang="en-US" dirty="0" smtClean="0">
                <a:latin typeface="Arial" charset="0"/>
              </a:rPr>
              <a:t>and </a:t>
            </a:r>
            <a:r>
              <a:rPr lang="en-US" i="1" dirty="0" smtClean="0">
                <a:latin typeface="Arial" charset="0"/>
              </a:rPr>
              <a:t>Lock for Review. </a:t>
            </a:r>
          </a:p>
          <a:p>
            <a:pPr marL="171450" indent="-171450" eaLnBrk="1" hangingPunct="1">
              <a:buFont typeface="Arial" pitchFamily="34" charset="0"/>
              <a:buChar char="•"/>
            </a:pPr>
            <a:r>
              <a:rPr lang="en-US" b="1" dirty="0" smtClean="0">
                <a:latin typeface="Arial" charset="0"/>
              </a:rPr>
              <a:t>Add UW Issue</a:t>
            </a:r>
            <a:r>
              <a:rPr lang="en-US" dirty="0" smtClean="0">
                <a:latin typeface="Arial" charset="0"/>
              </a:rPr>
              <a:t>—Add an underwriting issue.</a:t>
            </a:r>
          </a:p>
          <a:p>
            <a:pPr marL="171450" indent="-171450" eaLnBrk="1" hangingPunct="1">
              <a:buFont typeface="Arial" pitchFamily="34" charset="0"/>
              <a:buChar char="•"/>
            </a:pPr>
            <a:r>
              <a:rPr lang="en-US" b="1" dirty="0" smtClean="0">
                <a:latin typeface="Arial" charset="0"/>
              </a:rPr>
              <a:t>Request Approval</a:t>
            </a:r>
            <a:r>
              <a:rPr lang="en-US" dirty="0" smtClean="0">
                <a:latin typeface="Arial" charset="0"/>
              </a:rPr>
              <a:t>—Request approval from another user or underwriter. Takes you to the </a:t>
            </a:r>
            <a:r>
              <a:rPr lang="en-US" b="1" dirty="0" smtClean="0">
                <a:latin typeface="Arial" charset="0"/>
              </a:rPr>
              <a:t>UW Activity</a:t>
            </a:r>
            <a:r>
              <a:rPr lang="en-US" dirty="0" smtClean="0">
                <a:latin typeface="Arial" charset="0"/>
              </a:rPr>
              <a:t> screen where you create an activity to review and approve issues on the policy. The </a:t>
            </a:r>
            <a:r>
              <a:rPr lang="en-US" b="1" dirty="0" smtClean="0">
                <a:latin typeface="Arial" charset="0"/>
              </a:rPr>
              <a:t>UW Activity</a:t>
            </a:r>
            <a:r>
              <a:rPr lang="en-US" dirty="0" smtClean="0">
                <a:latin typeface="Arial" charset="0"/>
              </a:rPr>
              <a:t> screen allows you to select how you would like PolicyCenter to assign the activity.</a:t>
            </a:r>
          </a:p>
          <a:p>
            <a:pPr marL="171450" indent="-171450" eaLnBrk="1" hangingPunct="1">
              <a:buFont typeface="Arial" pitchFamily="34" charset="0"/>
              <a:buChar char="•"/>
            </a:pPr>
            <a:r>
              <a:rPr lang="en-US" b="1" dirty="0" smtClean="0">
                <a:latin typeface="Arial" charset="0"/>
              </a:rPr>
              <a:t>Lock for Review</a:t>
            </a:r>
            <a:r>
              <a:rPr lang="en-US" dirty="0" smtClean="0">
                <a:latin typeface="Arial" charset="0"/>
              </a:rPr>
              <a:t>—Lock the policy for underwriting review. The policy cannot be edited until you release the lock. This choice appears if you have the </a:t>
            </a:r>
            <a:r>
              <a:rPr lang="en-US" i="1" dirty="0" err="1" smtClean="0">
                <a:latin typeface="Arial" charset="0"/>
              </a:rPr>
              <a:t>editlockoverride</a:t>
            </a:r>
            <a:r>
              <a:rPr lang="en-US" dirty="0" smtClean="0">
                <a:latin typeface="Arial" charset="0"/>
              </a:rPr>
              <a:t> permission. After you click this button, all users see </a:t>
            </a:r>
            <a:r>
              <a:rPr lang="en-US" b="1" dirty="0" smtClean="0">
                <a:latin typeface="Arial" charset="0"/>
              </a:rPr>
              <a:t>Under UW Review</a:t>
            </a:r>
            <a:r>
              <a:rPr lang="en-US" dirty="0" smtClean="0">
                <a:latin typeface="Arial" charset="0"/>
              </a:rPr>
              <a:t> in the </a:t>
            </a:r>
            <a:r>
              <a:rPr lang="en-US" b="1" dirty="0" smtClean="0">
                <a:latin typeface="Arial" charset="0"/>
              </a:rPr>
              <a:t>Info Bar</a:t>
            </a:r>
            <a:r>
              <a:rPr lang="en-US" dirty="0" smtClean="0">
                <a:latin typeface="Arial" charset="0"/>
              </a:rPr>
              <a:t>. </a:t>
            </a:r>
          </a:p>
          <a:p>
            <a:pPr marL="171450" indent="-171450" eaLnBrk="1" hangingPunct="1">
              <a:buFont typeface="Arial" pitchFamily="34" charset="0"/>
              <a:buChar char="•"/>
            </a:pPr>
            <a:endParaRPr lang="en-US" i="1"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tionName"/>
          <p:cNvSpPr>
            <a:spLocks noGrp="1" noChangeArrowheads="1"/>
          </p:cNvSpPr>
          <p:nvPr>
            <p:ph type="hdr" sz="quarter"/>
          </p:nvPr>
        </p:nvSpPr>
        <p:spPr/>
        <p:txBody>
          <a:bodyPr/>
          <a:lstStyle/>
          <a:p>
            <a:pPr>
              <a:defRPr/>
            </a:pPr>
            <a:r>
              <a:rPr lang="en-US" altLang="en-US"/>
              <a:t>	</a:t>
            </a:r>
            <a:endParaRPr lang="en-US"/>
          </a:p>
        </p:txBody>
      </p:sp>
      <p:sp>
        <p:nvSpPr>
          <p:cNvPr id="5" name="Copyright"/>
          <p:cNvSpPr>
            <a:spLocks noGrp="1" noChangeArrowheads="1"/>
          </p:cNvSpPr>
          <p:nvPr>
            <p:ph type="sldNum" sz="quarter" idx="5"/>
          </p:nvPr>
        </p:nvSpPr>
        <p:spPr/>
        <p:txBody>
          <a:bodyPr/>
          <a:lstStyle/>
          <a:p>
            <a:pPr>
              <a:defRPr/>
            </a:pPr>
            <a:r>
              <a:rPr lang="en-US" altLang="en-US"/>
              <a:t>	Configuring Underwriting Authority - </a:t>
            </a:r>
            <a:fld id="{4616D108-FDF9-41B4-B1E0-59DB5EE86CA6}" type="slidenum">
              <a:rPr lang="en-US" altLang="en-US"/>
              <a:pPr>
                <a:defRPr/>
              </a:pPr>
              <a:t>9</a:t>
            </a:fld>
            <a:endParaRPr lang="en-US" altLang="en-US"/>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A specific underwriter can be selected from the list of underwriters. Agent can edit other details of the activity as shown in the screenshot above.</a:t>
            </a:r>
          </a:p>
          <a:p>
            <a:pPr eaLnBrk="1" hangingPunct="1"/>
            <a:r>
              <a:rPr lang="en-US" dirty="0" smtClean="0">
                <a:latin typeface="Arial" charset="0"/>
              </a:rPr>
              <a:t>Once the agent clicks the Send Request button the policy is sent to an underwriter for approval. The underwriter name shows in the Info bar on top of the page. The underwriter sees the activity in his/her Desktop. The underwriter can open the activity and process it.</a:t>
            </a:r>
          </a:p>
          <a:p>
            <a:pPr eaLnBrk="1" hangingPunct="1"/>
            <a:r>
              <a:rPr lang="en-US" dirty="0" smtClean="0">
                <a:latin typeface="Arial" charset="0"/>
              </a:rPr>
              <a:t>An underwriter can return an issue unapproved back to the agent. When the underwriter decides to reject an issue, that does not reject the policy. The underwriter may ask the agent to get extra documents etc. and agent can discuss the issue again with the customer. They can together decide to reject the issue, but the agent cannot approve the issue. The agent can then create the policy without any blocking underwriting issues.</a:t>
            </a:r>
          </a:p>
          <a:p>
            <a:pPr eaLnBrk="1" hangingPunct="1"/>
            <a:r>
              <a:rPr lang="en-US" dirty="0" smtClean="0">
                <a:latin typeface="Arial" charset="0"/>
              </a:rPr>
              <a:t>An underwriter may not have sufficient permissions to approve all the issues on the policy. In such cases, the underwriter can click on the </a:t>
            </a:r>
            <a:r>
              <a:rPr lang="en-US" b="1" dirty="0" smtClean="0">
                <a:latin typeface="Arial" charset="0"/>
              </a:rPr>
              <a:t>Request Approval </a:t>
            </a:r>
            <a:r>
              <a:rPr lang="en-US" dirty="0" smtClean="0">
                <a:latin typeface="Arial" charset="0"/>
              </a:rPr>
              <a:t>button and request approval from other underwriters or supervisors up in the chain. Developers can configure who the issue is sent to, in such cases using Guidewire Studio.</a:t>
            </a:r>
          </a:p>
          <a:p>
            <a:pPr eaLnBrk="1" hangingPunct="1"/>
            <a:r>
              <a:rPr lang="en-US" dirty="0" smtClean="0">
                <a:latin typeface="Arial" charset="0"/>
              </a:rPr>
              <a:t>Some underwriting issues can be partially approved, meaning that underwriter approves some of the issues on the policy but not all of them. In such situations, the agent discusses the issues with the customers and they can come to an understanding and edit values causing the issue, or ask for more documents to clear the issue or some way to settle the issue, or reject the issue. An agent has permission to reject the issue. If they decide to edit values then the issue may be sent for approval if the issue is a blocking issue, or may just disappear depending upon the edits.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6971030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511868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5205256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725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283496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251597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89665292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459454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798764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6535533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089133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0651968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2620213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514200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69524146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72172747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8248859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68597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18815704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6060706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6625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031084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43551855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789524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697817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7385006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338868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090224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3090608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09209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5935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353443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1029897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035036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4A44B7EC-83CF-41DE-B767-D16AFC2FA78B}" type="slidenum">
              <a:rPr lang="en-US" sz="1200" smtClean="0">
                <a:solidFill>
                  <a:srgbClr val="B2B2B2"/>
                </a:solidFill>
                <a:latin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a:lnSpc>
                <a:spcPts val="1800"/>
              </a:lnSpc>
              <a:spcBef>
                <a:spcPts val="600"/>
              </a:spcBef>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gn="ct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64793528"/>
      </p:ext>
    </p:extLst>
  </p:cSld>
  <p:clrMap bg1="dk2" tx1="lt1" bg2="dk1"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algn="ctr" eaLnBrk="0" hangingPunct="0">
                <a:spcBef>
                  <a:spcPct val="50000"/>
                </a:spcBef>
                <a:spcAft>
                  <a:spcPct val="30000"/>
                </a:spcAft>
                <a:buClr>
                  <a:srgbClr val="FFFFFF"/>
                </a:buClr>
              </a:pPr>
              <a:endParaRPr lang="en-US" sz="1600" b="0">
                <a:solidFill>
                  <a:srgbClr val="000000"/>
                </a:solidFill>
                <a:cs typeface="+mn-cs"/>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ctr">
                <a:spcBef>
                  <a:spcPct val="50000"/>
                </a:spcBef>
                <a:spcAft>
                  <a:spcPct val="30000"/>
                </a:spcAft>
                <a:buClr>
                  <a:srgbClr val="FFFFFF"/>
                </a:buClr>
              </a:pPr>
              <a:endParaRPr lang="en-US" sz="1400" b="0">
                <a:solidFill>
                  <a:srgbClr val="000000"/>
                </a:solidFill>
                <a:cs typeface="+mn-cs"/>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a:lnSpc>
                <a:spcPts val="1800"/>
              </a:lnSpc>
              <a:spcBef>
                <a:spcPts val="600"/>
              </a:spcBef>
              <a:spcAft>
                <a:spcPct val="30000"/>
              </a:spcAft>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gn="ctr">
                <a:lnSpc>
                  <a:spcPts val="1800"/>
                </a:lnSpc>
                <a:spcBef>
                  <a:spcPts val="600"/>
                </a:spcBef>
                <a:spcAft>
                  <a:spcPct val="30000"/>
                </a:spcAft>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spcAft>
                <a:spcPct val="30000"/>
              </a:spcAft>
              <a:buClr>
                <a:srgbClr val="DADAB3"/>
              </a:buClr>
              <a:buFont typeface="Arial" charset="0"/>
              <a:buNone/>
            </a:pPr>
            <a:r>
              <a:rPr lang="en-US" sz="600" b="0">
                <a:solidFill>
                  <a:srgbClr val="B2B2B2"/>
                </a:solidFill>
                <a:cs typeface="+mn-cs"/>
              </a:rPr>
              <a:t>© Guidewire Software, Inc. All rights reserved. Do not distribute without permission.</a:t>
            </a:r>
          </a:p>
        </p:txBody>
      </p:sp>
    </p:spTree>
    <p:extLst>
      <p:ext uri="{BB962C8B-B14F-4D97-AF65-F5344CB8AC3E}">
        <p14:creationId xmlns:p14="http://schemas.microsoft.com/office/powerpoint/2010/main" val="1033615719"/>
      </p:ext>
    </p:extLst>
  </p:cSld>
  <p:clrMap bg1="dk2" tx1="lt1" bg2="dk1"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wmf"/><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Configuring Underwriting Authority</a:t>
            </a:r>
          </a:p>
        </p:txBody>
      </p:sp>
      <p:sp>
        <p:nvSpPr>
          <p:cNvPr id="3075" name="Text Placeholder 5"/>
          <p:cNvSpPr>
            <a:spLocks noGrp="1"/>
          </p:cNvSpPr>
          <p:nvPr>
            <p:ph type="body" sz="quarter" idx="10"/>
          </p:nvPr>
        </p:nvSpPr>
        <p:spPr>
          <a:xfrm>
            <a:off x="5718175" y="6167438"/>
            <a:ext cx="3089275" cy="273050"/>
          </a:xfrm>
        </p:spPr>
        <p:txBody>
          <a:bodyPr/>
          <a:lstStyle/>
          <a:p>
            <a:r>
              <a:rPr lang="en-US" dirty="0" smtClean="0"/>
              <a:t>30 April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Lock for UW review</a:t>
            </a:r>
          </a:p>
        </p:txBody>
      </p:sp>
      <p:sp>
        <p:nvSpPr>
          <p:cNvPr id="12292" name="Rectangle 3"/>
          <p:cNvSpPr>
            <a:spLocks noGrp="1" noChangeArrowheads="1"/>
          </p:cNvSpPr>
          <p:nvPr>
            <p:ph idx="1"/>
          </p:nvPr>
        </p:nvSpPr>
        <p:spPr/>
        <p:txBody>
          <a:bodyPr/>
          <a:lstStyle/>
          <a:p>
            <a:pPr>
              <a:buFont typeface="Arial" charset="0"/>
              <a:buChar char="•"/>
            </a:pPr>
            <a:r>
              <a:rPr lang="en-US" dirty="0" smtClean="0"/>
              <a:t>An underwriter can lock the policy for changes when it is being reviewed by clicking the </a:t>
            </a:r>
            <a:r>
              <a:rPr lang="en-US" i="1" dirty="0" smtClean="0"/>
              <a:t>Lock for Review</a:t>
            </a:r>
            <a:r>
              <a:rPr lang="en-US" dirty="0" smtClean="0"/>
              <a:t> button</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After the policy is locked, </a:t>
            </a:r>
            <a:r>
              <a:rPr lang="en-US" i="1" dirty="0" smtClean="0"/>
              <a:t>Under UW review</a:t>
            </a:r>
            <a:r>
              <a:rPr lang="en-US" dirty="0" smtClean="0"/>
              <a:t> is displayed in the Info bar of the policy</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72" y="1903413"/>
            <a:ext cx="8097044" cy="14099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781425" y="3057525"/>
            <a:ext cx="1000125" cy="25585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ine 12"/>
          <p:cNvSpPr>
            <a:spLocks noChangeShapeType="1"/>
          </p:cNvSpPr>
          <p:nvPr/>
        </p:nvSpPr>
        <p:spPr bwMode="auto">
          <a:xfrm flipH="1">
            <a:off x="4443413" y="4867274"/>
            <a:ext cx="3357562" cy="622301"/>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 y="4614864"/>
            <a:ext cx="8586788" cy="215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6"/>
          <p:cNvSpPr>
            <a:spLocks noChangeArrowheads="1"/>
          </p:cNvSpPr>
          <p:nvPr/>
        </p:nvSpPr>
        <p:spPr bwMode="auto">
          <a:xfrm>
            <a:off x="7800975" y="4576763"/>
            <a:ext cx="1066800" cy="29051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4644" y="5489575"/>
            <a:ext cx="2381688" cy="47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How are UW issues raised?</a:t>
            </a:r>
          </a:p>
        </p:txBody>
      </p:sp>
      <p:sp>
        <p:nvSpPr>
          <p:cNvPr id="13315" name="Text Box 4"/>
          <p:cNvSpPr txBox="1">
            <a:spLocks noChangeArrowheads="1"/>
          </p:cNvSpPr>
          <p:nvPr/>
        </p:nvSpPr>
        <p:spPr bwMode="auto">
          <a:xfrm>
            <a:off x="387350" y="2408238"/>
            <a:ext cx="190658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dirty="0">
                <a:solidFill>
                  <a:schemeClr val="bg1"/>
                </a:solidFill>
              </a:rPr>
              <a:t>Submission with VIN FRE1, $200,000 value </a:t>
            </a:r>
          </a:p>
        </p:txBody>
      </p:sp>
      <p:sp>
        <p:nvSpPr>
          <p:cNvPr id="13316" name="Line 5"/>
          <p:cNvSpPr>
            <a:spLocks noChangeShapeType="1"/>
          </p:cNvSpPr>
          <p:nvPr/>
        </p:nvSpPr>
        <p:spPr bwMode="auto">
          <a:xfrm>
            <a:off x="4349750" y="1720850"/>
            <a:ext cx="409575"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7" name="Line 7"/>
          <p:cNvSpPr>
            <a:spLocks noChangeShapeType="1"/>
          </p:cNvSpPr>
          <p:nvPr/>
        </p:nvSpPr>
        <p:spPr bwMode="auto">
          <a:xfrm>
            <a:off x="5995988" y="1698625"/>
            <a:ext cx="498475"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Text Box 10"/>
          <p:cNvSpPr txBox="1">
            <a:spLocks noChangeArrowheads="1"/>
          </p:cNvSpPr>
          <p:nvPr/>
        </p:nvSpPr>
        <p:spPr bwMode="auto">
          <a:xfrm>
            <a:off x="1036638" y="5172075"/>
            <a:ext cx="3282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dirty="0">
                <a:solidFill>
                  <a:schemeClr val="bg1"/>
                </a:solidFill>
              </a:rPr>
              <a:t>UW Issues created:</a:t>
            </a:r>
            <a:br>
              <a:rPr lang="en-US" sz="1800" dirty="0">
                <a:solidFill>
                  <a:schemeClr val="bg1"/>
                </a:solidFill>
              </a:rPr>
            </a:br>
            <a:r>
              <a:rPr lang="en-US" sz="1800" dirty="0">
                <a:solidFill>
                  <a:schemeClr val="bg1"/>
                </a:solidFill>
              </a:rPr>
              <a:t>1. High vehicle value </a:t>
            </a:r>
            <a:br>
              <a:rPr lang="en-US" sz="1800" dirty="0">
                <a:solidFill>
                  <a:schemeClr val="bg1"/>
                </a:solidFill>
              </a:rPr>
            </a:br>
            <a:r>
              <a:rPr lang="en-US" sz="1800" dirty="0">
                <a:solidFill>
                  <a:schemeClr val="bg1"/>
                </a:solidFill>
              </a:rPr>
              <a:t>2. Vehicle req. FRE approval</a:t>
            </a:r>
          </a:p>
        </p:txBody>
      </p:sp>
      <p:sp>
        <p:nvSpPr>
          <p:cNvPr id="13319" name="Text Box 32"/>
          <p:cNvSpPr txBox="1">
            <a:spLocks noChangeArrowheads="1"/>
          </p:cNvSpPr>
          <p:nvPr/>
        </p:nvSpPr>
        <p:spPr bwMode="auto">
          <a:xfrm>
            <a:off x="4740275" y="2397125"/>
            <a:ext cx="147796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chemeClr val="bg1"/>
                </a:solidFill>
              </a:rPr>
              <a:t>JobProcess-UWIssue-</a:t>
            </a:r>
            <a:br>
              <a:rPr lang="en-US" sz="1800">
                <a:solidFill>
                  <a:schemeClr val="bg1"/>
                </a:solidFill>
              </a:rPr>
            </a:br>
            <a:r>
              <a:rPr lang="en-US" sz="1800">
                <a:solidFill>
                  <a:schemeClr val="bg1"/>
                </a:solidFill>
              </a:rPr>
              <a:t>Evaluator()</a:t>
            </a:r>
          </a:p>
        </p:txBody>
      </p:sp>
      <p:pic>
        <p:nvPicPr>
          <p:cNvPr id="13320" name="Picture 11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7850" y="1387475"/>
            <a:ext cx="9207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Line 116"/>
          <p:cNvSpPr>
            <a:spLocks noChangeShapeType="1"/>
          </p:cNvSpPr>
          <p:nvPr/>
        </p:nvSpPr>
        <p:spPr bwMode="auto">
          <a:xfrm>
            <a:off x="1803400" y="1993900"/>
            <a:ext cx="814388"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Text Box 117"/>
          <p:cNvSpPr txBox="1">
            <a:spLocks noChangeArrowheads="1"/>
          </p:cNvSpPr>
          <p:nvPr/>
        </p:nvSpPr>
        <p:spPr bwMode="auto">
          <a:xfrm>
            <a:off x="1597025" y="1187450"/>
            <a:ext cx="13255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600">
                <a:solidFill>
                  <a:srgbClr val="D33941"/>
                </a:solidFill>
              </a:rPr>
              <a:t>No issues on Risk Analysis page</a:t>
            </a:r>
          </a:p>
        </p:txBody>
      </p:sp>
      <p:grpSp>
        <p:nvGrpSpPr>
          <p:cNvPr id="13324" name="Group 146"/>
          <p:cNvGrpSpPr>
            <a:grpSpLocks/>
          </p:cNvGrpSpPr>
          <p:nvPr/>
        </p:nvGrpSpPr>
        <p:grpSpPr bwMode="auto">
          <a:xfrm>
            <a:off x="6764338" y="1187450"/>
            <a:ext cx="1189037" cy="968375"/>
            <a:chOff x="4009" y="922"/>
            <a:chExt cx="981" cy="799"/>
          </a:xfrm>
        </p:grpSpPr>
        <p:grpSp>
          <p:nvGrpSpPr>
            <p:cNvPr id="13360" name="Group 133"/>
            <p:cNvGrpSpPr>
              <a:grpSpLocks/>
            </p:cNvGrpSpPr>
            <p:nvPr/>
          </p:nvGrpSpPr>
          <p:grpSpPr bwMode="auto">
            <a:xfrm>
              <a:off x="4009" y="922"/>
              <a:ext cx="531" cy="577"/>
              <a:chOff x="4500" y="2736"/>
              <a:chExt cx="531" cy="577"/>
            </a:xfrm>
          </p:grpSpPr>
          <p:sp>
            <p:nvSpPr>
              <p:cNvPr id="13362" name="Freeform 134"/>
              <p:cNvSpPr>
                <a:spLocks/>
              </p:cNvSpPr>
              <p:nvPr/>
            </p:nvSpPr>
            <p:spPr bwMode="auto">
              <a:xfrm>
                <a:off x="4567" y="2736"/>
                <a:ext cx="461" cy="577"/>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a:p>
            </p:txBody>
          </p:sp>
          <p:sp>
            <p:nvSpPr>
              <p:cNvPr id="13363" name="Rectangle 135"/>
              <p:cNvSpPr>
                <a:spLocks noChangeArrowheads="1"/>
              </p:cNvSpPr>
              <p:nvPr/>
            </p:nvSpPr>
            <p:spPr bwMode="auto">
              <a:xfrm>
                <a:off x="469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3364" name="Rectangle 136"/>
              <p:cNvSpPr>
                <a:spLocks noChangeArrowheads="1"/>
              </p:cNvSpPr>
              <p:nvPr/>
            </p:nvSpPr>
            <p:spPr bwMode="auto">
              <a:xfrm>
                <a:off x="464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3365" name="Rectangle 137"/>
              <p:cNvSpPr>
                <a:spLocks noChangeArrowheads="1"/>
              </p:cNvSpPr>
              <p:nvPr/>
            </p:nvSpPr>
            <p:spPr bwMode="auto">
              <a:xfrm>
                <a:off x="469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3366" name="Line 138"/>
              <p:cNvSpPr>
                <a:spLocks noChangeShapeType="1"/>
              </p:cNvSpPr>
              <p:nvPr/>
            </p:nvSpPr>
            <p:spPr bwMode="auto">
              <a:xfrm>
                <a:off x="456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7" name="Line 139"/>
              <p:cNvSpPr>
                <a:spLocks noChangeShapeType="1"/>
              </p:cNvSpPr>
              <p:nvPr/>
            </p:nvSpPr>
            <p:spPr bwMode="auto">
              <a:xfrm flipV="1">
                <a:off x="502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68" name="Freeform 140"/>
              <p:cNvSpPr>
                <a:spLocks/>
              </p:cNvSpPr>
              <p:nvPr/>
            </p:nvSpPr>
            <p:spPr bwMode="auto">
              <a:xfrm>
                <a:off x="489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sp>
            <p:nvSpPr>
              <p:cNvPr id="13369" name="Rectangle 141"/>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13370" name="Rectangle 142"/>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13371" name="Freeform 143"/>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72" name="Freeform 144"/>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3361" name="Picture 121" descr="icon - rule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 y="1163"/>
              <a:ext cx="661"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5" name="Group 123"/>
          <p:cNvGrpSpPr>
            <a:grpSpLocks/>
          </p:cNvGrpSpPr>
          <p:nvPr/>
        </p:nvGrpSpPr>
        <p:grpSpPr bwMode="auto">
          <a:xfrm>
            <a:off x="4902200" y="1187450"/>
            <a:ext cx="862013" cy="947738"/>
            <a:chOff x="1752" y="1732"/>
            <a:chExt cx="1650" cy="1816"/>
          </a:xfrm>
        </p:grpSpPr>
        <p:sp>
          <p:nvSpPr>
            <p:cNvPr id="13351" name="Freeform 124"/>
            <p:cNvSpPr>
              <a:spLocks/>
            </p:cNvSpPr>
            <p:nvPr/>
          </p:nvSpPr>
          <p:spPr bwMode="auto">
            <a:xfrm>
              <a:off x="1942" y="1732"/>
              <a:ext cx="1451" cy="1816"/>
            </a:xfrm>
            <a:custGeom>
              <a:avLst/>
              <a:gdLst>
                <a:gd name="T0" fmla="*/ 0 w 1887"/>
                <a:gd name="T1" fmla="*/ 7 h 2365"/>
                <a:gd name="T2" fmla="*/ 0 w 1887"/>
                <a:gd name="T3" fmla="*/ 0 h 2365"/>
                <a:gd name="T4" fmla="*/ 4 w 1887"/>
                <a:gd name="T5" fmla="*/ 0 h 2365"/>
                <a:gd name="T6" fmla="*/ 6 w 1887"/>
                <a:gd name="T7" fmla="*/ 2 h 2365"/>
                <a:gd name="T8" fmla="*/ 6 w 1887"/>
                <a:gd name="T9" fmla="*/ 7 h 2365"/>
                <a:gd name="T10" fmla="*/ 0 w 1887"/>
                <a:gd name="T11" fmla="*/ 7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3352" name="Line 125"/>
            <p:cNvSpPr>
              <a:spLocks noChangeShapeType="1"/>
            </p:cNvSpPr>
            <p:nvPr/>
          </p:nvSpPr>
          <p:spPr bwMode="auto">
            <a:xfrm>
              <a:off x="1936" y="3548"/>
              <a:ext cx="1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53" name="Line 126"/>
            <p:cNvSpPr>
              <a:spLocks noChangeShapeType="1"/>
            </p:cNvSpPr>
            <p:nvPr/>
          </p:nvSpPr>
          <p:spPr bwMode="auto">
            <a:xfrm flipV="1">
              <a:off x="3396" y="2144"/>
              <a:ext cx="0" cy="1404"/>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54" name="Freeform 127"/>
            <p:cNvSpPr>
              <a:spLocks/>
            </p:cNvSpPr>
            <p:nvPr/>
          </p:nvSpPr>
          <p:spPr bwMode="auto">
            <a:xfrm>
              <a:off x="2971" y="1732"/>
              <a:ext cx="425" cy="42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a:p>
          </p:txBody>
        </p:sp>
        <p:grpSp>
          <p:nvGrpSpPr>
            <p:cNvPr id="13355" name="Group 128"/>
            <p:cNvGrpSpPr>
              <a:grpSpLocks/>
            </p:cNvGrpSpPr>
            <p:nvPr/>
          </p:nvGrpSpPr>
          <p:grpSpPr bwMode="auto">
            <a:xfrm>
              <a:off x="2176" y="2569"/>
              <a:ext cx="855" cy="600"/>
              <a:chOff x="443" y="1548"/>
              <a:chExt cx="855" cy="600"/>
            </a:xfrm>
          </p:grpSpPr>
          <p:sp>
            <p:nvSpPr>
              <p:cNvPr id="13357" name="Rectangle 129"/>
              <p:cNvSpPr>
                <a:spLocks noChangeArrowheads="1"/>
              </p:cNvSpPr>
              <p:nvPr/>
            </p:nvSpPr>
            <p:spPr bwMode="auto">
              <a:xfrm>
                <a:off x="607" y="1790"/>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13358" name="Rectangle 130"/>
              <p:cNvSpPr>
                <a:spLocks noChangeArrowheads="1"/>
              </p:cNvSpPr>
              <p:nvPr/>
            </p:nvSpPr>
            <p:spPr bwMode="auto">
              <a:xfrm>
                <a:off x="443" y="1548"/>
                <a:ext cx="855"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r">
                  <a:spcBef>
                    <a:spcPct val="50000"/>
                  </a:spcBef>
                  <a:spcAft>
                    <a:spcPct val="30000"/>
                  </a:spcAft>
                  <a:buClr>
                    <a:schemeClr val="tx1"/>
                  </a:buClr>
                </a:pPr>
                <a:endParaRPr lang="en-US"/>
              </a:p>
            </p:txBody>
          </p:sp>
          <p:sp>
            <p:nvSpPr>
              <p:cNvPr id="13359" name="Rectangle 131"/>
              <p:cNvSpPr>
                <a:spLocks noChangeArrowheads="1"/>
              </p:cNvSpPr>
              <p:nvPr/>
            </p:nvSpPr>
            <p:spPr bwMode="auto">
              <a:xfrm>
                <a:off x="607" y="2032"/>
                <a:ext cx="691" cy="116"/>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grpSp>
        <p:sp>
          <p:nvSpPr>
            <p:cNvPr id="13356" name="AutoShape 132"/>
            <p:cNvSpPr>
              <a:spLocks noChangeArrowheads="1"/>
            </p:cNvSpPr>
            <p:nvPr/>
          </p:nvSpPr>
          <p:spPr bwMode="auto">
            <a:xfrm>
              <a:off x="1752" y="1795"/>
              <a:ext cx="831" cy="804"/>
            </a:xfrm>
            <a:prstGeom prst="plus">
              <a:avLst>
                <a:gd name="adj" fmla="val 32509"/>
              </a:avLst>
            </a:prstGeom>
            <a:gradFill rotWithShape="1">
              <a:gsLst>
                <a:gs pos="0">
                  <a:srgbClr val="FFFFFF"/>
                </a:gs>
                <a:gs pos="100000">
                  <a:srgbClr val="6DD130"/>
                </a:gs>
              </a:gsLst>
              <a:lin ang="2700000" scaled="1"/>
            </a:gradFill>
            <a:ln w="28575" algn="ctr">
              <a:solidFill>
                <a:srgbClr val="58AA26"/>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grpSp>
      <p:sp>
        <p:nvSpPr>
          <p:cNvPr id="13326" name="Text Box 145"/>
          <p:cNvSpPr txBox="1">
            <a:spLocks noChangeArrowheads="1"/>
          </p:cNvSpPr>
          <p:nvPr/>
        </p:nvSpPr>
        <p:spPr bwMode="auto">
          <a:xfrm>
            <a:off x="6637338" y="2408238"/>
            <a:ext cx="203041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dirty="0" err="1" smtClean="0">
                <a:solidFill>
                  <a:schemeClr val="bg1"/>
                </a:solidFill>
              </a:rPr>
              <a:t>IPolicyEvaluation</a:t>
            </a:r>
            <a:r>
              <a:rPr lang="en-US" sz="1800" dirty="0" smtClean="0">
                <a:solidFill>
                  <a:schemeClr val="bg1"/>
                </a:solidFill>
              </a:rPr>
              <a:t>-Plugin </a:t>
            </a:r>
            <a:r>
              <a:rPr lang="en-US" sz="1800" dirty="0">
                <a:solidFill>
                  <a:schemeClr val="bg1"/>
                </a:solidFill>
              </a:rPr>
              <a:t>calls </a:t>
            </a:r>
            <a:r>
              <a:rPr lang="en-US" sz="1800" dirty="0" smtClean="0">
                <a:solidFill>
                  <a:schemeClr val="bg1"/>
                </a:solidFill>
              </a:rPr>
              <a:t>LOB-specific evaluator classes that evaluate and raise UW issues</a:t>
            </a:r>
            <a:endParaRPr lang="en-US" sz="1800" dirty="0">
              <a:solidFill>
                <a:schemeClr val="bg1"/>
              </a:solidFill>
            </a:endParaRPr>
          </a:p>
        </p:txBody>
      </p:sp>
      <p:sp>
        <p:nvSpPr>
          <p:cNvPr id="13327" name="Text Box 9"/>
          <p:cNvSpPr txBox="1">
            <a:spLocks noChangeArrowheads="1"/>
          </p:cNvSpPr>
          <p:nvPr/>
        </p:nvSpPr>
        <p:spPr bwMode="auto">
          <a:xfrm>
            <a:off x="4686300" y="4402138"/>
            <a:ext cx="4114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dirty="0">
                <a:solidFill>
                  <a:srgbClr val="D33941"/>
                </a:solidFill>
              </a:rPr>
              <a:t>Checks at every blocking point and  creates issues by retrieving definition </a:t>
            </a:r>
            <a:br>
              <a:rPr lang="en-US" sz="1800" dirty="0">
                <a:solidFill>
                  <a:srgbClr val="D33941"/>
                </a:solidFill>
              </a:rPr>
            </a:br>
            <a:r>
              <a:rPr lang="en-US" sz="1800" dirty="0">
                <a:solidFill>
                  <a:srgbClr val="D33941"/>
                </a:solidFill>
              </a:rPr>
              <a:t>from </a:t>
            </a:r>
            <a:r>
              <a:rPr lang="en-US" sz="1800" dirty="0" err="1">
                <a:solidFill>
                  <a:srgbClr val="D33941"/>
                </a:solidFill>
              </a:rPr>
              <a:t>UWIssueType</a:t>
            </a:r>
            <a:r>
              <a:rPr lang="en-US" sz="1800" dirty="0">
                <a:solidFill>
                  <a:srgbClr val="D33941"/>
                </a:solidFill>
              </a:rPr>
              <a:t> system table</a:t>
            </a:r>
          </a:p>
        </p:txBody>
      </p:sp>
      <p:grpSp>
        <p:nvGrpSpPr>
          <p:cNvPr id="13328" name="Group 163"/>
          <p:cNvGrpSpPr>
            <a:grpSpLocks/>
          </p:cNvGrpSpPr>
          <p:nvPr/>
        </p:nvGrpSpPr>
        <p:grpSpPr bwMode="auto">
          <a:xfrm>
            <a:off x="1681163" y="3625850"/>
            <a:ext cx="1055687" cy="1427163"/>
            <a:chOff x="2810" y="2297"/>
            <a:chExt cx="755" cy="1020"/>
          </a:xfrm>
        </p:grpSpPr>
        <p:sp>
          <p:nvSpPr>
            <p:cNvPr id="13331" name="AutoShape 17"/>
            <p:cNvSpPr>
              <a:spLocks noChangeArrowheads="1"/>
            </p:cNvSpPr>
            <p:nvPr/>
          </p:nvSpPr>
          <p:spPr bwMode="auto">
            <a:xfrm rot="-5400000">
              <a:off x="2764" y="2554"/>
              <a:ext cx="809" cy="718"/>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13332" name="Freeform 18"/>
            <p:cNvSpPr>
              <a:spLocks/>
            </p:cNvSpPr>
            <p:nvPr/>
          </p:nvSpPr>
          <p:spPr bwMode="auto">
            <a:xfrm>
              <a:off x="2901" y="2547"/>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3" name="Freeform 19"/>
            <p:cNvSpPr>
              <a:spLocks/>
            </p:cNvSpPr>
            <p:nvPr/>
          </p:nvSpPr>
          <p:spPr bwMode="auto">
            <a:xfrm>
              <a:off x="2901" y="2803"/>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34" name="Freeform 20"/>
            <p:cNvSpPr>
              <a:spLocks/>
            </p:cNvSpPr>
            <p:nvPr/>
          </p:nvSpPr>
          <p:spPr bwMode="auto">
            <a:xfrm>
              <a:off x="2901" y="3058"/>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3335" name="Picture 147" descr="j028343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4" y="2868"/>
              <a:ext cx="25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148" descr="j028343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7" y="3100"/>
              <a:ext cx="25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37" name="Group 149"/>
            <p:cNvGrpSpPr>
              <a:grpSpLocks/>
            </p:cNvGrpSpPr>
            <p:nvPr/>
          </p:nvGrpSpPr>
          <p:grpSpPr bwMode="auto">
            <a:xfrm>
              <a:off x="3152" y="2297"/>
              <a:ext cx="413" cy="531"/>
              <a:chOff x="2745" y="1025"/>
              <a:chExt cx="464" cy="597"/>
            </a:xfrm>
          </p:grpSpPr>
          <p:sp>
            <p:nvSpPr>
              <p:cNvPr id="13338" name="AutoShape 150"/>
              <p:cNvSpPr>
                <a:spLocks noChangeArrowheads="1"/>
              </p:cNvSpPr>
              <p:nvPr/>
            </p:nvSpPr>
            <p:spPr bwMode="auto">
              <a:xfrm>
                <a:off x="2754" y="1025"/>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13339" name="Group 151"/>
              <p:cNvGrpSpPr>
                <a:grpSpLocks/>
              </p:cNvGrpSpPr>
              <p:nvPr/>
            </p:nvGrpSpPr>
            <p:grpSpPr bwMode="auto">
              <a:xfrm flipH="1">
                <a:off x="2745" y="1393"/>
                <a:ext cx="464" cy="229"/>
                <a:chOff x="839" y="1397"/>
                <a:chExt cx="464" cy="229"/>
              </a:xfrm>
            </p:grpSpPr>
            <p:sp>
              <p:nvSpPr>
                <p:cNvPr id="13340" name="Freeform 152"/>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3341" name="Freeform 153"/>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3342" name="Rectangle 154"/>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3" name="Rectangle 155"/>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4" name="Oval 156"/>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5" name="Oval 157"/>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6" name="Oval 158"/>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7" name="Oval 159"/>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3348" name="Freeform 160"/>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49" name="Freeform 161"/>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50" name="Freeform 162"/>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sp>
        <p:nvSpPr>
          <p:cNvPr id="13329" name="Line 164"/>
          <p:cNvSpPr>
            <a:spLocks noChangeShapeType="1"/>
          </p:cNvSpPr>
          <p:nvPr/>
        </p:nvSpPr>
        <p:spPr bwMode="auto">
          <a:xfrm flipH="1">
            <a:off x="7548563" y="4022889"/>
            <a:ext cx="4224" cy="308543"/>
          </a:xfrm>
          <a:prstGeom prst="line">
            <a:avLst/>
          </a:prstGeom>
          <a:noFill/>
          <a:ln w="28575">
            <a:solidFill>
              <a:srgbClr val="D33941"/>
            </a:solidFill>
            <a:round/>
            <a:headEnd type="triangle" w="med" len="me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330" name="Line 169"/>
          <p:cNvSpPr>
            <a:spLocks noChangeShapeType="1"/>
          </p:cNvSpPr>
          <p:nvPr/>
        </p:nvSpPr>
        <p:spPr bwMode="auto">
          <a:xfrm flipH="1">
            <a:off x="3135313" y="4638675"/>
            <a:ext cx="1239837"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1457503"/>
            <a:ext cx="1115004" cy="78245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solidFill>
                  <a:srgbClr val="C0C0C0"/>
                </a:solidFill>
              </a:rPr>
              <a:t>Configuring underwriting authority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Underwriting issue types</a:t>
            </a:r>
          </a:p>
        </p:txBody>
      </p:sp>
      <p:sp>
        <p:nvSpPr>
          <p:cNvPr id="15363" name="Rectangle 3"/>
          <p:cNvSpPr>
            <a:spLocks noGrp="1" noChangeArrowheads="1"/>
          </p:cNvSpPr>
          <p:nvPr>
            <p:ph idx="1"/>
          </p:nvPr>
        </p:nvSpPr>
        <p:spPr>
          <a:xfrm>
            <a:off x="519113" y="828675"/>
            <a:ext cx="8318500" cy="5561013"/>
          </a:xfrm>
        </p:spPr>
        <p:txBody>
          <a:bodyPr/>
          <a:lstStyle/>
          <a:p>
            <a:pPr>
              <a:buFont typeface="Arial" charset="0"/>
              <a:buChar char="•"/>
            </a:pPr>
            <a:r>
              <a:rPr lang="en-US" dirty="0" smtClean="0"/>
              <a:t>An </a:t>
            </a:r>
            <a:r>
              <a:rPr lang="en-US" b="1" dirty="0" smtClean="0"/>
              <a:t>underwriting issue type</a:t>
            </a:r>
            <a:r>
              <a:rPr lang="en-US" dirty="0" smtClean="0"/>
              <a:t> defines the underwriting issue in the </a:t>
            </a:r>
            <a:r>
              <a:rPr lang="en-US" i="1" dirty="0" err="1" smtClean="0"/>
              <a:t>UWIssueType</a:t>
            </a:r>
            <a:r>
              <a:rPr lang="en-US" dirty="0" smtClean="0"/>
              <a:t> system table</a:t>
            </a:r>
          </a:p>
          <a:p>
            <a:pPr>
              <a:buFont typeface="Arial" charset="0"/>
              <a:buChar char="•"/>
            </a:pPr>
            <a:r>
              <a:rPr lang="en-US" dirty="0" smtClean="0">
                <a:sym typeface="Wingdings" pitchFamily="2" charset="2"/>
              </a:rPr>
              <a:t>In Product Designer,</a:t>
            </a:r>
            <a:r>
              <a:rPr lang="en-US" dirty="0" smtClean="0"/>
              <a:t> Go to System Tables </a:t>
            </a:r>
            <a:r>
              <a:rPr lang="en-US" dirty="0" smtClean="0">
                <a:sym typeface="Wingdings" pitchFamily="2" charset="2"/>
              </a:rPr>
              <a:t> </a:t>
            </a:r>
            <a:r>
              <a:rPr lang="en-US" b="1" dirty="0" smtClean="0">
                <a:sym typeface="Wingdings" pitchFamily="2" charset="2"/>
              </a:rPr>
              <a:t>uw_issue_type.xml</a:t>
            </a:r>
          </a:p>
        </p:txBody>
      </p:sp>
      <p:sp>
        <p:nvSpPr>
          <p:cNvPr id="15364" name="Text Box 16"/>
          <p:cNvSpPr txBox="1">
            <a:spLocks noChangeArrowheads="1"/>
          </p:cNvSpPr>
          <p:nvPr/>
        </p:nvSpPr>
        <p:spPr bwMode="auto">
          <a:xfrm>
            <a:off x="2055813" y="2497138"/>
            <a:ext cx="46148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D33941"/>
                </a:solidFill>
                <a:sym typeface="Wingdings" pitchFamily="2" charset="2"/>
              </a:rPr>
              <a:t>Columns related to </a:t>
            </a:r>
            <a:r>
              <a:rPr lang="en-US" i="1" dirty="0">
                <a:solidFill>
                  <a:srgbClr val="D33941"/>
                </a:solidFill>
                <a:sym typeface="Wingdings" pitchFamily="2" charset="2"/>
              </a:rPr>
              <a:t>defining</a:t>
            </a:r>
            <a:r>
              <a:rPr lang="en-US" dirty="0">
                <a:solidFill>
                  <a:srgbClr val="D33941"/>
                </a:solidFill>
                <a:sym typeface="Wingdings" pitchFamily="2" charset="2"/>
              </a:rPr>
              <a:t> UW issue</a:t>
            </a:r>
          </a:p>
        </p:txBody>
      </p:sp>
      <p:sp>
        <p:nvSpPr>
          <p:cNvPr id="15365" name="Text Box 17"/>
          <p:cNvSpPr txBox="1">
            <a:spLocks noChangeArrowheads="1"/>
          </p:cNvSpPr>
          <p:nvPr/>
        </p:nvSpPr>
        <p:spPr bwMode="auto">
          <a:xfrm>
            <a:off x="1136650" y="4545013"/>
            <a:ext cx="63674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marL="342900" indent="-342900" eaLnBrk="0" hangingPunct="0">
              <a:defRPr sz="2000" b="1">
                <a:solidFill>
                  <a:srgbClr val="FF0000"/>
                </a:solidFill>
                <a:latin typeface="Arial" charset="0"/>
                <a:cs typeface="Arial" charset="0"/>
              </a:defRPr>
            </a:lvl1pPr>
            <a:lvl2pPr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lvl="1" algn="ctr">
              <a:spcBef>
                <a:spcPct val="20000"/>
              </a:spcBef>
              <a:buClr>
                <a:srgbClr val="0146AD"/>
              </a:buClr>
              <a:buSzPct val="90000"/>
              <a:buFont typeface="Wingdings 2" pitchFamily="18" charset="2"/>
              <a:buNone/>
            </a:pPr>
            <a:r>
              <a:rPr lang="en-US" dirty="0">
                <a:solidFill>
                  <a:srgbClr val="D33941"/>
                </a:solidFill>
                <a:sym typeface="Wingdings" pitchFamily="2" charset="2"/>
              </a:rPr>
              <a:t>Columns related to </a:t>
            </a:r>
            <a:r>
              <a:rPr lang="en-US" i="1" dirty="0">
                <a:solidFill>
                  <a:srgbClr val="D33941"/>
                </a:solidFill>
                <a:sym typeface="Wingdings" pitchFamily="2" charset="2"/>
              </a:rPr>
              <a:t>approving</a:t>
            </a:r>
            <a:r>
              <a:rPr lang="en-US" dirty="0">
                <a:solidFill>
                  <a:srgbClr val="D33941"/>
                </a:solidFill>
                <a:sym typeface="Wingdings" pitchFamily="2" charset="2"/>
              </a:rPr>
              <a:t> UW issue</a:t>
            </a:r>
            <a:endParaRPr lang="en-US" dirty="0">
              <a:solidFill>
                <a:srgbClr val="D3394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3" y="2936876"/>
            <a:ext cx="4947443" cy="5789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 y="3597274"/>
            <a:ext cx="8469313" cy="6115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8" y="4924425"/>
            <a:ext cx="5847051" cy="704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292" y="5676900"/>
            <a:ext cx="7429215" cy="7286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176213"/>
            <a:ext cx="8648700" cy="742950"/>
          </a:xfrm>
        </p:spPr>
        <p:txBody>
          <a:bodyPr/>
          <a:lstStyle/>
          <a:p>
            <a:pPr eaLnBrk="1" hangingPunct="1"/>
            <a:r>
              <a:rPr lang="en-US" smtClean="0"/>
              <a:t>Configuring columns related to defining issue </a:t>
            </a:r>
            <a:r>
              <a:rPr lang="en-US" sz="2900" smtClean="0"/>
              <a:t>Columns: Code, Name, and Description</a:t>
            </a:r>
          </a:p>
        </p:txBody>
      </p:sp>
      <p:sp>
        <p:nvSpPr>
          <p:cNvPr id="16387" name="Rectangle 3"/>
          <p:cNvSpPr>
            <a:spLocks noGrp="1" noChangeArrowheads="1"/>
          </p:cNvSpPr>
          <p:nvPr>
            <p:ph idx="1"/>
          </p:nvPr>
        </p:nvSpPr>
        <p:spPr>
          <a:xfrm>
            <a:off x="508000" y="4962525"/>
            <a:ext cx="8194675" cy="1096963"/>
          </a:xfrm>
        </p:spPr>
        <p:txBody>
          <a:bodyPr/>
          <a:lstStyle/>
          <a:p>
            <a:pPr>
              <a:buFont typeface="Arial" charset="0"/>
              <a:buChar char="•"/>
            </a:pPr>
            <a:r>
              <a:rPr lang="en-US" dirty="0" smtClean="0"/>
              <a:t>Code: Identify the issue type</a:t>
            </a:r>
          </a:p>
          <a:p>
            <a:pPr>
              <a:buFont typeface="Arial" charset="0"/>
              <a:buChar char="•"/>
            </a:pPr>
            <a:r>
              <a:rPr lang="en-US" dirty="0" smtClean="0"/>
              <a:t>Name: Name for issue type to identify it in the admin UI</a:t>
            </a:r>
          </a:p>
          <a:p>
            <a:pPr>
              <a:buFont typeface="Arial" charset="0"/>
              <a:buChar char="•"/>
            </a:pPr>
            <a:r>
              <a:rPr lang="en-US" dirty="0" smtClean="0"/>
              <a:t>Description: Description for the issue type in the admin UI</a:t>
            </a:r>
          </a:p>
        </p:txBody>
      </p:sp>
      <p:sp>
        <p:nvSpPr>
          <p:cNvPr id="16389" name="Text Box 14"/>
          <p:cNvSpPr txBox="1">
            <a:spLocks noChangeArrowheads="1"/>
          </p:cNvSpPr>
          <p:nvPr/>
        </p:nvSpPr>
        <p:spPr bwMode="auto">
          <a:xfrm>
            <a:off x="6635750" y="1470025"/>
            <a:ext cx="176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a:solidFill>
                  <a:srgbClr val="D33941"/>
                </a:solidFill>
              </a:rPr>
              <a:t>UW issue in UI</a:t>
            </a:r>
          </a:p>
        </p:txBody>
      </p:sp>
      <p:pic>
        <p:nvPicPr>
          <p:cNvPr id="16390" name="Picture 15"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9050" y="585788"/>
            <a:ext cx="8604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3813175"/>
            <a:ext cx="7379847" cy="8635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2" y="1238250"/>
            <a:ext cx="6044701" cy="21780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92" name="AutoShape 13"/>
          <p:cNvSpPr>
            <a:spLocks noChangeArrowheads="1"/>
          </p:cNvSpPr>
          <p:nvPr/>
        </p:nvSpPr>
        <p:spPr bwMode="auto">
          <a:xfrm>
            <a:off x="884238" y="3094038"/>
            <a:ext cx="5738812" cy="3413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95300" y="120650"/>
            <a:ext cx="8351838" cy="742950"/>
          </a:xfrm>
        </p:spPr>
        <p:txBody>
          <a:bodyPr/>
          <a:lstStyle/>
          <a:p>
            <a:pPr eaLnBrk="1" hangingPunct="1"/>
            <a:r>
              <a:rPr lang="en-US" sz="3300" smtClean="0"/>
              <a:t>Columns: Comparator</a:t>
            </a:r>
          </a:p>
        </p:txBody>
      </p:sp>
      <p:sp>
        <p:nvSpPr>
          <p:cNvPr id="17412" name="Rectangle 5"/>
          <p:cNvSpPr>
            <a:spLocks noChangeArrowheads="1"/>
          </p:cNvSpPr>
          <p:nvPr/>
        </p:nvSpPr>
        <p:spPr bwMode="auto">
          <a:xfrm>
            <a:off x="495300" y="1741488"/>
            <a:ext cx="8201025" cy="4754562"/>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Defines how to compare issue value to specify if:</a:t>
            </a:r>
          </a:p>
          <a:p>
            <a:pPr marL="742950" lvl="1"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of an issue is within authority granted to a user</a:t>
            </a:r>
          </a:p>
          <a:p>
            <a:pPr marL="742950" lvl="1"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of  an approval is within authority granted to user</a:t>
            </a:r>
          </a:p>
          <a:p>
            <a:pPr marL="742950" lvl="1"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of an issue is within associated value of </a:t>
            </a:r>
            <a:r>
              <a:rPr lang="en-US" sz="2400" b="0" dirty="0" smtClean="0">
                <a:solidFill>
                  <a:schemeClr val="bg1"/>
                </a:solidFill>
                <a:latin typeface="+mn-lt"/>
                <a:ea typeface="Calibri" pitchFamily="34" charset="0"/>
                <a:cs typeface="Calibri" pitchFamily="34" charset="0"/>
              </a:rPr>
              <a:t>approval</a:t>
            </a:r>
          </a:p>
          <a:p>
            <a:pPr marL="285750" indent="-285750" eaLnBrk="0" hangingPunct="0">
              <a:spcBef>
                <a:spcPct val="40000"/>
              </a:spcBef>
              <a:buClr>
                <a:srgbClr val="04628C"/>
              </a:buClr>
              <a:buSzPct val="90000"/>
              <a:buFont typeface="Arial" charset="0"/>
              <a:buChar char="•"/>
              <a:defRPr/>
            </a:pPr>
            <a:r>
              <a:rPr lang="en-US" sz="2400" b="0" dirty="0" smtClean="0">
                <a:solidFill>
                  <a:schemeClr val="bg1"/>
                </a:solidFill>
                <a:latin typeface="+mn-lt"/>
                <a:ea typeface="Calibri" pitchFamily="34" charset="0"/>
                <a:cs typeface="Calibri" pitchFamily="34" charset="0"/>
              </a:rPr>
              <a:t>Values defined in </a:t>
            </a:r>
            <a:br>
              <a:rPr lang="en-US" sz="2400" b="0" dirty="0" smtClean="0">
                <a:solidFill>
                  <a:schemeClr val="bg1"/>
                </a:solidFill>
                <a:latin typeface="+mn-lt"/>
                <a:ea typeface="Calibri" pitchFamily="34" charset="0"/>
                <a:cs typeface="Calibri" pitchFamily="34" charset="0"/>
              </a:rPr>
            </a:br>
            <a:r>
              <a:rPr lang="en-US" sz="2400" b="0" dirty="0" err="1" smtClean="0">
                <a:solidFill>
                  <a:schemeClr val="bg1"/>
                </a:solidFill>
                <a:latin typeface="+mn-lt"/>
                <a:ea typeface="Calibri" pitchFamily="34" charset="0"/>
                <a:cs typeface="Calibri" pitchFamily="34" charset="0"/>
              </a:rPr>
              <a:t>ValueComparator</a:t>
            </a:r>
            <a:r>
              <a:rPr lang="en-US" sz="2400" b="0" dirty="0" smtClean="0">
                <a:solidFill>
                  <a:schemeClr val="bg1"/>
                </a:solidFill>
                <a:latin typeface="+mn-lt"/>
                <a:ea typeface="Calibri" pitchFamily="34" charset="0"/>
                <a:cs typeface="Calibri" pitchFamily="34" charset="0"/>
              </a:rPr>
              <a:t> </a:t>
            </a:r>
            <a:br>
              <a:rPr lang="en-US" sz="2400" b="0" dirty="0" smtClean="0">
                <a:solidFill>
                  <a:schemeClr val="bg1"/>
                </a:solidFill>
                <a:latin typeface="+mn-lt"/>
                <a:ea typeface="Calibri" pitchFamily="34" charset="0"/>
                <a:cs typeface="Calibri" pitchFamily="34" charset="0"/>
              </a:rPr>
            </a:br>
            <a:r>
              <a:rPr lang="en-US" sz="2400" b="0" dirty="0" smtClean="0">
                <a:solidFill>
                  <a:schemeClr val="bg1"/>
                </a:solidFill>
                <a:latin typeface="+mn-lt"/>
                <a:ea typeface="Calibri" pitchFamily="34" charset="0"/>
                <a:cs typeface="Calibri" pitchFamily="34" charset="0"/>
              </a:rPr>
              <a:t>typelist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06" y="827088"/>
            <a:ext cx="8595512" cy="6207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3" name="Rounded Rectangle 1"/>
          <p:cNvSpPr>
            <a:spLocks noChangeArrowheads="1"/>
          </p:cNvSpPr>
          <p:nvPr/>
        </p:nvSpPr>
        <p:spPr bwMode="auto">
          <a:xfrm>
            <a:off x="355206" y="1137444"/>
            <a:ext cx="1797444" cy="323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274" y="3771104"/>
            <a:ext cx="3209926" cy="27196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5353051" y="4848225"/>
            <a:ext cx="685800" cy="1642562"/>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120650"/>
            <a:ext cx="8351838" cy="742950"/>
          </a:xfrm>
        </p:spPr>
        <p:txBody>
          <a:bodyPr/>
          <a:lstStyle/>
          <a:p>
            <a:pPr eaLnBrk="1" hangingPunct="1"/>
            <a:r>
              <a:rPr lang="en-US" sz="3300" smtClean="0"/>
              <a:t>Columns: ValueFormatterType</a:t>
            </a:r>
          </a:p>
        </p:txBody>
      </p:sp>
      <p:sp>
        <p:nvSpPr>
          <p:cNvPr id="17413" name="Rectangle 6"/>
          <p:cNvSpPr>
            <a:spLocks noChangeArrowheads="1"/>
          </p:cNvSpPr>
          <p:nvPr/>
        </p:nvSpPr>
        <p:spPr bwMode="auto">
          <a:xfrm>
            <a:off x="468313" y="1903413"/>
            <a:ext cx="8408987" cy="3903662"/>
          </a:xfrm>
          <a:prstGeom prst="rect">
            <a:avLst/>
          </a:prstGeom>
          <a:noFill/>
          <a:ln w="9525">
            <a:noFill/>
            <a:miter lim="800000"/>
            <a:headEnd/>
            <a:tailEnd/>
          </a:ln>
        </p:spPr>
        <p:txBody>
          <a:bodyPr lIns="0" tIns="0" rIns="0" bIns="0"/>
          <a:lstStyle/>
          <a:p>
            <a:pPr marL="285750" indent="-285750" eaLnBrk="0" hangingPunct="0">
              <a:spcBef>
                <a:spcPct val="40000"/>
              </a:spcBef>
              <a:buClr>
                <a:srgbClr val="04628C"/>
              </a:buClr>
              <a:buSzPct val="90000"/>
              <a:buFont typeface="Arial" charset="0"/>
              <a:buChar char="•"/>
              <a:defRPr/>
            </a:pPr>
            <a:r>
              <a:rPr lang="en-US" sz="2400" b="0" dirty="0">
                <a:solidFill>
                  <a:schemeClr val="bg1"/>
                </a:solidFill>
                <a:latin typeface="+mn-lt"/>
                <a:ea typeface="Calibri" pitchFamily="34" charset="0"/>
                <a:cs typeface="Calibri" pitchFamily="34" charset="0"/>
              </a:rPr>
              <a:t>Value formatter: Define which output formatter to use</a:t>
            </a:r>
          </a:p>
          <a:p>
            <a:pPr marL="285750" indent="-285750" eaLnBrk="0" hangingPunct="0">
              <a:spcBef>
                <a:spcPct val="40000"/>
              </a:spcBef>
              <a:buClr>
                <a:srgbClr val="04628C"/>
              </a:buClr>
              <a:buSzPct val="90000"/>
              <a:buFont typeface="Arial" charset="0"/>
              <a:buChar char="•"/>
              <a:defRPr/>
            </a:pPr>
            <a:r>
              <a:rPr lang="en-US" sz="2400" b="0" dirty="0" smtClean="0">
                <a:solidFill>
                  <a:schemeClr val="bg1"/>
                </a:solidFill>
                <a:latin typeface="+mn-lt"/>
                <a:ea typeface="Calibri" pitchFamily="34" charset="0"/>
                <a:cs typeface="Calibri" pitchFamily="34" charset="0"/>
              </a:rPr>
              <a:t>Values defined in </a:t>
            </a:r>
            <a:br>
              <a:rPr lang="en-US" sz="2400" b="0" dirty="0" smtClean="0">
                <a:solidFill>
                  <a:schemeClr val="bg1"/>
                </a:solidFill>
                <a:latin typeface="+mn-lt"/>
                <a:ea typeface="Calibri" pitchFamily="34" charset="0"/>
                <a:cs typeface="Calibri" pitchFamily="34" charset="0"/>
              </a:rPr>
            </a:br>
            <a:r>
              <a:rPr lang="en-US" sz="2400" b="0" dirty="0" err="1" smtClean="0">
                <a:solidFill>
                  <a:schemeClr val="bg1"/>
                </a:solidFill>
                <a:latin typeface="+mn-lt"/>
                <a:ea typeface="Calibri" pitchFamily="34" charset="0"/>
                <a:cs typeface="Calibri" pitchFamily="34" charset="0"/>
              </a:rPr>
              <a:t>ValueFormatterType</a:t>
            </a:r>
            <a:r>
              <a:rPr lang="en-US" sz="2400" b="0" dirty="0" smtClean="0">
                <a:solidFill>
                  <a:schemeClr val="bg1"/>
                </a:solidFill>
                <a:latin typeface="+mn-lt"/>
                <a:ea typeface="Calibri" pitchFamily="34" charset="0"/>
                <a:cs typeface="Calibri" pitchFamily="34" charset="0"/>
              </a:rPr>
              <a:t/>
            </a:r>
            <a:br>
              <a:rPr lang="en-US" sz="2400" b="0" dirty="0" smtClean="0">
                <a:solidFill>
                  <a:schemeClr val="bg1"/>
                </a:solidFill>
                <a:latin typeface="+mn-lt"/>
                <a:ea typeface="Calibri" pitchFamily="34" charset="0"/>
                <a:cs typeface="Calibri" pitchFamily="34" charset="0"/>
              </a:rPr>
            </a:br>
            <a:r>
              <a:rPr lang="en-US" sz="2400" b="0" dirty="0" smtClean="0">
                <a:solidFill>
                  <a:schemeClr val="bg1"/>
                </a:solidFill>
                <a:latin typeface="+mn-lt"/>
                <a:ea typeface="Calibri" pitchFamily="34" charset="0"/>
                <a:cs typeface="Calibri" pitchFamily="34" charset="0"/>
              </a:rPr>
              <a:t>typelist</a:t>
            </a:r>
            <a:endParaRPr lang="en-US" sz="2400" b="0" dirty="0">
              <a:solidFill>
                <a:schemeClr val="bg1"/>
              </a:solidFill>
              <a:latin typeface="+mn-lt"/>
              <a:ea typeface="Calibri" pitchFamily="34" charset="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 y="827087"/>
            <a:ext cx="8463611" cy="611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37" name="Rounded Rectangle 1"/>
          <p:cNvSpPr>
            <a:spLocks noChangeArrowheads="1"/>
          </p:cNvSpPr>
          <p:nvPr/>
        </p:nvSpPr>
        <p:spPr bwMode="auto">
          <a:xfrm>
            <a:off x="2249487" y="1132680"/>
            <a:ext cx="2779713" cy="32702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543" y="2450306"/>
            <a:ext cx="4089155" cy="400764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6229350" y="3733800"/>
            <a:ext cx="1285875" cy="272415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p:txBody>
          <a:bodyPr/>
          <a:lstStyle/>
          <a:p>
            <a:pPr eaLnBrk="1" hangingPunct="1"/>
            <a:r>
              <a:rPr lang="en-US" smtClean="0"/>
              <a:t>Blocking points</a:t>
            </a:r>
          </a:p>
        </p:txBody>
      </p:sp>
      <p:sp>
        <p:nvSpPr>
          <p:cNvPr id="19460" name="Rectangle 4"/>
          <p:cNvSpPr>
            <a:spLocks noGrp="1" noChangeArrowheads="1"/>
          </p:cNvSpPr>
          <p:nvPr>
            <p:ph idx="1"/>
          </p:nvPr>
        </p:nvSpPr>
        <p:spPr/>
        <p:txBody>
          <a:bodyPr/>
          <a:lstStyle/>
          <a:p>
            <a:pPr>
              <a:buFont typeface="Arial" charset="0"/>
              <a:buChar char="•"/>
            </a:pPr>
            <a:r>
              <a:rPr lang="en-US" dirty="0" smtClean="0"/>
              <a:t>A </a:t>
            </a:r>
            <a:r>
              <a:rPr lang="en-US" b="1" dirty="0" smtClean="0"/>
              <a:t>blocking point</a:t>
            </a:r>
            <a:r>
              <a:rPr lang="en-US" dirty="0" smtClean="0"/>
              <a:t> stops progress of the job until an issue is approved</a:t>
            </a:r>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endParaRPr lang="en-US" dirty="0" smtClean="0"/>
          </a:p>
          <a:p>
            <a:pPr>
              <a:buFont typeface="Arial" charset="0"/>
              <a:buChar char="•"/>
            </a:pPr>
            <a:r>
              <a:rPr lang="en-US" dirty="0" smtClean="0"/>
              <a:t>Specific issue types can be configured as </a:t>
            </a:r>
            <a:r>
              <a:rPr lang="en-US" i="1" dirty="0" smtClean="0"/>
              <a:t>informational</a:t>
            </a:r>
            <a:r>
              <a:rPr lang="en-US" dirty="0" smtClean="0"/>
              <a:t> (non-blocking)</a:t>
            </a:r>
          </a:p>
          <a:p>
            <a:pPr lvl="1">
              <a:buFont typeface="Arial" charset="0"/>
              <a:buChar char="•"/>
            </a:pPr>
            <a:r>
              <a:rPr lang="en-US" dirty="0" smtClean="0"/>
              <a:t>Agent can progress further in job</a:t>
            </a:r>
          </a:p>
          <a:p>
            <a:pPr lvl="1">
              <a:buFont typeface="Arial" charset="0"/>
              <a:buChar char="•"/>
            </a:pPr>
            <a:r>
              <a:rPr lang="en-US" dirty="0" smtClean="0"/>
              <a:t>Do not need approval from underwriters</a:t>
            </a:r>
          </a:p>
        </p:txBody>
      </p:sp>
      <p:pic>
        <p:nvPicPr>
          <p:cNvPr id="19461" name="Picture 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2938" y="1811338"/>
            <a:ext cx="116681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6"/>
          <p:cNvSpPr txBox="1">
            <a:spLocks noChangeArrowheads="1"/>
          </p:cNvSpPr>
          <p:nvPr/>
        </p:nvSpPr>
        <p:spPr bwMode="auto">
          <a:xfrm>
            <a:off x="6389688" y="3057525"/>
            <a:ext cx="25082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Policy can be quoted, bound and issued</a:t>
            </a:r>
          </a:p>
        </p:txBody>
      </p:sp>
      <p:sp>
        <p:nvSpPr>
          <p:cNvPr id="19464" name="Text Box 9"/>
          <p:cNvSpPr txBox="1">
            <a:spLocks noChangeArrowheads="1"/>
          </p:cNvSpPr>
          <p:nvPr/>
        </p:nvSpPr>
        <p:spPr bwMode="auto">
          <a:xfrm>
            <a:off x="5126038" y="2284413"/>
            <a:ext cx="1893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941"/>
                </a:solidFill>
              </a:rPr>
              <a:t>Underwriter approves issues</a:t>
            </a:r>
          </a:p>
        </p:txBody>
      </p:sp>
      <p:grpSp>
        <p:nvGrpSpPr>
          <p:cNvPr id="19465" name="Group 10"/>
          <p:cNvGrpSpPr>
            <a:grpSpLocks/>
          </p:cNvGrpSpPr>
          <p:nvPr/>
        </p:nvGrpSpPr>
        <p:grpSpPr bwMode="auto">
          <a:xfrm>
            <a:off x="7278688" y="1698625"/>
            <a:ext cx="1166812" cy="1265238"/>
            <a:chOff x="4585" y="1257"/>
            <a:chExt cx="735" cy="797"/>
          </a:xfrm>
        </p:grpSpPr>
        <p:pic>
          <p:nvPicPr>
            <p:cNvPr id="19492" name="Picture 1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85" y="1373"/>
              <a:ext cx="735"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3" name="Freeform 12"/>
            <p:cNvSpPr>
              <a:spLocks/>
            </p:cNvSpPr>
            <p:nvPr/>
          </p:nvSpPr>
          <p:spPr bwMode="auto">
            <a:xfrm>
              <a:off x="4730" y="1257"/>
              <a:ext cx="425" cy="471"/>
            </a:xfrm>
            <a:custGeom>
              <a:avLst/>
              <a:gdLst>
                <a:gd name="T0" fmla="*/ 0 w 481"/>
                <a:gd name="T1" fmla="*/ 21 h 533"/>
                <a:gd name="T2" fmla="*/ 8 w 481"/>
                <a:gd name="T3" fmla="*/ 34 h 533"/>
                <a:gd name="T4" fmla="*/ 15 w 481"/>
                <a:gd name="T5" fmla="*/ 34 h 533"/>
                <a:gd name="T6" fmla="*/ 31 w 481"/>
                <a:gd name="T7" fmla="*/ 7 h 533"/>
                <a:gd name="T8" fmla="*/ 21 w 481"/>
                <a:gd name="T9" fmla="*/ 0 h 533"/>
                <a:gd name="T10" fmla="*/ 11 w 481"/>
                <a:gd name="T11" fmla="*/ 30 h 533"/>
                <a:gd name="T12" fmla="*/ 5 w 481"/>
                <a:gd name="T13" fmla="*/ 21 h 533"/>
                <a:gd name="T14" fmla="*/ 0 w 481"/>
                <a:gd name="T15" fmla="*/ 21 h 533"/>
                <a:gd name="T16" fmla="*/ 0 60000 65536"/>
                <a:gd name="T17" fmla="*/ 0 60000 65536"/>
                <a:gd name="T18" fmla="*/ 0 60000 65536"/>
                <a:gd name="T19" fmla="*/ 0 60000 65536"/>
                <a:gd name="T20" fmla="*/ 0 60000 65536"/>
                <a:gd name="T21" fmla="*/ 0 60000 65536"/>
                <a:gd name="T22" fmla="*/ 0 60000 65536"/>
                <a:gd name="T23" fmla="*/ 0 60000 65536"/>
                <a:gd name="T24" fmla="*/ 0 w 481"/>
                <a:gd name="T25" fmla="*/ 0 h 533"/>
                <a:gd name="T26" fmla="*/ 481 w 481"/>
                <a:gd name="T27" fmla="*/ 533 h 5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1" h="533">
                  <a:moveTo>
                    <a:pt x="0" y="327"/>
                  </a:moveTo>
                  <a:lnTo>
                    <a:pt x="120" y="533"/>
                  </a:lnTo>
                  <a:lnTo>
                    <a:pt x="223" y="533"/>
                  </a:lnTo>
                  <a:lnTo>
                    <a:pt x="481" y="104"/>
                  </a:lnTo>
                  <a:lnTo>
                    <a:pt x="318" y="0"/>
                  </a:lnTo>
                  <a:lnTo>
                    <a:pt x="163" y="456"/>
                  </a:lnTo>
                  <a:lnTo>
                    <a:pt x="86" y="327"/>
                  </a:lnTo>
                  <a:lnTo>
                    <a:pt x="0" y="327"/>
                  </a:lnTo>
                  <a:close/>
                </a:path>
              </a:pathLst>
            </a:custGeom>
            <a:solidFill>
              <a:srgbClr val="33CC33"/>
            </a:solidFill>
            <a:ln>
              <a:noFill/>
            </a:ln>
            <a:extLst>
              <a:ext uri="{91240B29-F687-4F45-9708-019B960494DF}">
                <a14:hiddenLine xmlns:a14="http://schemas.microsoft.com/office/drawing/2010/main" w="28575">
                  <a:solidFill>
                    <a:srgbClr val="000000"/>
                  </a:solidFill>
                  <a:round/>
                  <a:headEnd/>
                  <a:tailEnd/>
                </a14:hiddenLine>
              </a:ext>
            </a:extLst>
          </p:spPr>
          <p:txBody>
            <a:bodyPr lIns="0" tIns="0" rIns="0" bIns="0" anchor="ctr">
              <a:spAutoFit/>
            </a:bodyPr>
            <a:lstStyle/>
            <a:p>
              <a:endParaRPr lang="en-US"/>
            </a:p>
          </p:txBody>
        </p:sp>
      </p:grpSp>
      <p:sp>
        <p:nvSpPr>
          <p:cNvPr id="19466" name="Text Box 13"/>
          <p:cNvSpPr txBox="1">
            <a:spLocks noChangeArrowheads="1"/>
          </p:cNvSpPr>
          <p:nvPr/>
        </p:nvSpPr>
        <p:spPr bwMode="auto">
          <a:xfrm>
            <a:off x="3054350" y="3176588"/>
            <a:ext cx="2241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sz="1800">
                <a:solidFill>
                  <a:srgbClr val="04628C"/>
                </a:solidFill>
              </a:rPr>
              <a:t>UW issues blocking quote, bind or issue</a:t>
            </a:r>
          </a:p>
        </p:txBody>
      </p:sp>
      <p:grpSp>
        <p:nvGrpSpPr>
          <p:cNvPr id="19467" name="Group 14"/>
          <p:cNvGrpSpPr>
            <a:grpSpLocks/>
          </p:cNvGrpSpPr>
          <p:nvPr/>
        </p:nvGrpSpPr>
        <p:grpSpPr bwMode="auto">
          <a:xfrm>
            <a:off x="3581400" y="1608138"/>
            <a:ext cx="1358900" cy="1458912"/>
            <a:chOff x="1363" y="1059"/>
            <a:chExt cx="856" cy="919"/>
          </a:xfrm>
        </p:grpSpPr>
        <p:pic>
          <p:nvPicPr>
            <p:cNvPr id="19472" name="Picture 15" descr="j02834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3" y="1464"/>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3" name="Picture 16" descr="j02834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87" y="1693"/>
              <a:ext cx="2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4" name="AutoShape 17"/>
            <p:cNvSpPr>
              <a:spLocks noChangeArrowheads="1"/>
            </p:cNvSpPr>
            <p:nvPr/>
          </p:nvSpPr>
          <p:spPr bwMode="auto">
            <a:xfrm rot="-5400000">
              <a:off x="1317" y="1215"/>
              <a:ext cx="809" cy="718"/>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19475" name="Freeform 18"/>
            <p:cNvSpPr>
              <a:spLocks/>
            </p:cNvSpPr>
            <p:nvPr/>
          </p:nvSpPr>
          <p:spPr bwMode="auto">
            <a:xfrm>
              <a:off x="1454" y="1208"/>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6" name="Freeform 19"/>
            <p:cNvSpPr>
              <a:spLocks/>
            </p:cNvSpPr>
            <p:nvPr/>
          </p:nvSpPr>
          <p:spPr bwMode="auto">
            <a:xfrm>
              <a:off x="1454" y="1464"/>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77" name="Freeform 20"/>
            <p:cNvSpPr>
              <a:spLocks/>
            </p:cNvSpPr>
            <p:nvPr/>
          </p:nvSpPr>
          <p:spPr bwMode="auto">
            <a:xfrm>
              <a:off x="1454" y="1719"/>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9478" name="Group 21"/>
            <p:cNvGrpSpPr>
              <a:grpSpLocks/>
            </p:cNvGrpSpPr>
            <p:nvPr/>
          </p:nvGrpSpPr>
          <p:grpSpPr bwMode="auto">
            <a:xfrm>
              <a:off x="1925" y="1059"/>
              <a:ext cx="294" cy="395"/>
              <a:chOff x="2073" y="1118"/>
              <a:chExt cx="294" cy="395"/>
            </a:xfrm>
          </p:grpSpPr>
          <p:sp>
            <p:nvSpPr>
              <p:cNvPr id="19479" name="AutoShape 22"/>
              <p:cNvSpPr>
                <a:spLocks noChangeArrowheads="1"/>
              </p:cNvSpPr>
              <p:nvPr/>
            </p:nvSpPr>
            <p:spPr bwMode="auto">
              <a:xfrm>
                <a:off x="2082" y="1118"/>
                <a:ext cx="263" cy="268"/>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19480" name="Group 23"/>
              <p:cNvGrpSpPr>
                <a:grpSpLocks/>
              </p:cNvGrpSpPr>
              <p:nvPr/>
            </p:nvGrpSpPr>
            <p:grpSpPr bwMode="auto">
              <a:xfrm flipH="1">
                <a:off x="2073" y="1368"/>
                <a:ext cx="294" cy="145"/>
                <a:chOff x="839" y="1397"/>
                <a:chExt cx="464" cy="229"/>
              </a:xfrm>
            </p:grpSpPr>
            <p:sp>
              <p:nvSpPr>
                <p:cNvPr id="19481" name="Freeform 24"/>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482" name="Freeform 25"/>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9483" name="Rectangle 26"/>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4" name="Rectangle 27"/>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5" name="Oval 28"/>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6" name="Oval 29"/>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7" name="Oval 30"/>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8" name="Oval 31"/>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19489" name="Freeform 32"/>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90" name="Freeform 33"/>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491" name="Freeform 34"/>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sp>
        <p:nvSpPr>
          <p:cNvPr id="19468" name="Text Box 35"/>
          <p:cNvSpPr txBox="1">
            <a:spLocks noChangeArrowheads="1"/>
          </p:cNvSpPr>
          <p:nvPr/>
        </p:nvSpPr>
        <p:spPr bwMode="auto">
          <a:xfrm>
            <a:off x="563563" y="3071813"/>
            <a:ext cx="1631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04628C"/>
                </a:solidFill>
              </a:rPr>
              <a:t>Agent creates submission</a:t>
            </a:r>
          </a:p>
        </p:txBody>
      </p:sp>
      <p:sp>
        <p:nvSpPr>
          <p:cNvPr id="19469" name="Line 36"/>
          <p:cNvSpPr>
            <a:spLocks noChangeShapeType="1"/>
          </p:cNvSpPr>
          <p:nvPr/>
        </p:nvSpPr>
        <p:spPr bwMode="auto">
          <a:xfrm>
            <a:off x="5297488" y="2152650"/>
            <a:ext cx="1747837"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0" name="Text Box 37"/>
          <p:cNvSpPr txBox="1">
            <a:spLocks noChangeArrowheads="1"/>
          </p:cNvSpPr>
          <p:nvPr/>
        </p:nvSpPr>
        <p:spPr bwMode="auto">
          <a:xfrm>
            <a:off x="2251075" y="2284413"/>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sz="1800">
                <a:solidFill>
                  <a:srgbClr val="D33941"/>
                </a:solidFill>
              </a:rPr>
              <a:t>Quote</a:t>
            </a:r>
          </a:p>
        </p:txBody>
      </p:sp>
      <p:sp>
        <p:nvSpPr>
          <p:cNvPr id="19471" name="Line 38"/>
          <p:cNvSpPr>
            <a:spLocks noChangeShapeType="1"/>
          </p:cNvSpPr>
          <p:nvPr/>
        </p:nvSpPr>
        <p:spPr bwMode="auto">
          <a:xfrm>
            <a:off x="1941513" y="2152650"/>
            <a:ext cx="1335087"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5503069"/>
            <a:ext cx="5945184" cy="8493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Column: Blocking Point</a:t>
            </a:r>
          </a:p>
        </p:txBody>
      </p:sp>
      <p:sp>
        <p:nvSpPr>
          <p:cNvPr id="20483" name="Rectangle 10"/>
          <p:cNvSpPr>
            <a:spLocks noGrp="1" noChangeArrowheads="1"/>
          </p:cNvSpPr>
          <p:nvPr>
            <p:ph idx="1"/>
          </p:nvPr>
        </p:nvSpPr>
        <p:spPr>
          <a:xfrm>
            <a:off x="519113" y="914400"/>
            <a:ext cx="8318500" cy="1721643"/>
          </a:xfrm>
        </p:spPr>
        <p:txBody>
          <a:bodyPr/>
          <a:lstStyle/>
          <a:p>
            <a:pPr>
              <a:buFont typeface="Arial" charset="0"/>
              <a:buChar char="•"/>
            </a:pPr>
            <a:r>
              <a:rPr lang="en-US" b="1" dirty="0" err="1" smtClean="0"/>
              <a:t>UWIssueBlockingPoint</a:t>
            </a:r>
            <a:r>
              <a:rPr lang="en-US" dirty="0" smtClean="0"/>
              <a:t> typelist defines these values</a:t>
            </a:r>
          </a:p>
          <a:p>
            <a:pPr>
              <a:buFont typeface="Arial" charset="0"/>
              <a:buChar char="•"/>
            </a:pPr>
            <a:r>
              <a:rPr lang="en-US" i="1" dirty="0" smtClean="0"/>
              <a:t>Lower</a:t>
            </a:r>
            <a:r>
              <a:rPr lang="en-US" dirty="0" smtClean="0"/>
              <a:t> blocking point has a </a:t>
            </a:r>
            <a:r>
              <a:rPr lang="en-US" i="1" dirty="0" smtClean="0"/>
              <a:t>higher</a:t>
            </a:r>
            <a:r>
              <a:rPr lang="en-US" dirty="0" smtClean="0"/>
              <a:t> priority because:</a:t>
            </a:r>
          </a:p>
          <a:p>
            <a:pPr lvl="1"/>
            <a:r>
              <a:rPr lang="en-US" dirty="0" smtClean="0"/>
              <a:t>when you check a specific blocking point , the higher priority ones are also checked</a:t>
            </a:r>
          </a:p>
        </p:txBody>
      </p:sp>
      <p:sp>
        <p:nvSpPr>
          <p:cNvPr id="20490" name="Text Box 13"/>
          <p:cNvSpPr txBox="1">
            <a:spLocks noChangeArrowheads="1"/>
          </p:cNvSpPr>
          <p:nvPr/>
        </p:nvSpPr>
        <p:spPr bwMode="auto">
          <a:xfrm>
            <a:off x="7159625" y="4152900"/>
            <a:ext cx="874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04628C"/>
                </a:solidFill>
              </a:rPr>
              <a:t>Lowest</a:t>
            </a:r>
          </a:p>
        </p:txBody>
      </p:sp>
      <p:sp>
        <p:nvSpPr>
          <p:cNvPr id="20491" name="Text Box 14"/>
          <p:cNvSpPr txBox="1">
            <a:spLocks noChangeArrowheads="1"/>
          </p:cNvSpPr>
          <p:nvPr/>
        </p:nvSpPr>
        <p:spPr bwMode="auto">
          <a:xfrm>
            <a:off x="7126287" y="6042024"/>
            <a:ext cx="941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ctr" eaLnBrk="1" hangingPunct="1">
              <a:spcBef>
                <a:spcPct val="50000"/>
              </a:spcBef>
              <a:spcAft>
                <a:spcPct val="30000"/>
              </a:spcAft>
              <a:buClr>
                <a:schemeClr val="tx1"/>
              </a:buClr>
            </a:pPr>
            <a:r>
              <a:rPr lang="en-US" dirty="0">
                <a:solidFill>
                  <a:srgbClr val="04628C"/>
                </a:solidFill>
              </a:rPr>
              <a:t>Highest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636043"/>
            <a:ext cx="5957832" cy="371713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Arrow Connector 2"/>
          <p:cNvCxnSpPr/>
          <p:nvPr/>
        </p:nvCxnSpPr>
        <p:spPr bwMode="auto">
          <a:xfrm>
            <a:off x="6829425" y="4305300"/>
            <a:ext cx="0" cy="2047874"/>
          </a:xfrm>
          <a:prstGeom prst="straightConnector1">
            <a:avLst/>
          </a:prstGeom>
          <a:noFill/>
          <a:ln w="19050" cap="flat" cmpd="sng" algn="ctr">
            <a:solidFill>
              <a:srgbClr val="D33941"/>
            </a:solidFill>
            <a:prstDash val="solid"/>
            <a:round/>
            <a:headEnd type="none" w="med" len="med"/>
            <a:tailEnd type="arrow"/>
          </a:ln>
          <a:effectLst/>
        </p:spPr>
      </p:cxnSp>
      <p:sp>
        <p:nvSpPr>
          <p:cNvPr id="4" name="Rectangle 3"/>
          <p:cNvSpPr/>
          <p:nvPr/>
        </p:nvSpPr>
        <p:spPr bwMode="auto">
          <a:xfrm>
            <a:off x="3543300" y="4305300"/>
            <a:ext cx="1905000" cy="2047874"/>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Column: Checking Set</a:t>
            </a:r>
          </a:p>
        </p:txBody>
      </p:sp>
      <p:sp>
        <p:nvSpPr>
          <p:cNvPr id="21507" name="Rectangle 3"/>
          <p:cNvSpPr>
            <a:spLocks noGrp="1" noChangeArrowheads="1"/>
          </p:cNvSpPr>
          <p:nvPr>
            <p:ph idx="1"/>
          </p:nvPr>
        </p:nvSpPr>
        <p:spPr/>
        <p:txBody>
          <a:bodyPr/>
          <a:lstStyle/>
          <a:p>
            <a:pPr>
              <a:buFont typeface="Arial" charset="0"/>
              <a:buChar char="•"/>
            </a:pPr>
            <a:r>
              <a:rPr lang="en-US" dirty="0" smtClean="0"/>
              <a:t>A</a:t>
            </a:r>
            <a:r>
              <a:rPr lang="en-US" b="1" dirty="0" smtClean="0"/>
              <a:t> checking set</a:t>
            </a:r>
            <a:r>
              <a:rPr lang="en-US" dirty="0" smtClean="0"/>
              <a:t> represents a point in a job at which issues can be raised such as pre-quote, bind or pre-issuance</a:t>
            </a:r>
          </a:p>
          <a:p>
            <a:pPr lvl="1"/>
            <a:r>
              <a:rPr lang="en-US" dirty="0" smtClean="0"/>
              <a:t>Each issue type defines a checking set</a:t>
            </a:r>
          </a:p>
          <a:p>
            <a:pPr>
              <a:buFont typeface="Arial" charset="0"/>
              <a:buChar char="•"/>
            </a:pPr>
            <a:r>
              <a:rPr lang="en-US" dirty="0" smtClean="0"/>
              <a:t>Used to specify when to check whether an issue type exists</a:t>
            </a:r>
          </a:p>
          <a:p>
            <a:pPr>
              <a:buFont typeface="Arial" charset="0"/>
              <a:buChar char="•"/>
            </a:pPr>
            <a:r>
              <a:rPr lang="en-US" dirty="0" smtClean="0"/>
              <a:t>Defined in </a:t>
            </a:r>
            <a:br>
              <a:rPr lang="en-US" dirty="0" smtClean="0"/>
            </a:br>
            <a:r>
              <a:rPr lang="en-US" b="1" dirty="0" err="1" smtClean="0"/>
              <a:t>UWIssueCheckingSet</a:t>
            </a:r>
            <a:r>
              <a:rPr lang="en-US" dirty="0" smtClean="0"/>
              <a:t> </a:t>
            </a:r>
            <a:br>
              <a:rPr lang="en-US" dirty="0" smtClean="0"/>
            </a:br>
            <a:r>
              <a:rPr lang="en-US" dirty="0" smtClean="0"/>
              <a:t>typelist</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8" y="2615100"/>
            <a:ext cx="3551990" cy="37861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6429375" y="3867149"/>
            <a:ext cx="1404103" cy="253413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Understand the concepts of underwriting authority</a:t>
            </a:r>
          </a:p>
          <a:p>
            <a:pPr lvl="1" eaLnBrk="1" hangingPunct="1"/>
            <a:r>
              <a:rPr lang="en-US" smtClean="0"/>
              <a:t>Understand configuration of underwriting authority</a:t>
            </a:r>
          </a:p>
          <a:p>
            <a:pPr lvl="1" eaLnBrk="1" hangingPunct="1"/>
            <a:r>
              <a:rPr lang="en-US" smtClean="0"/>
              <a:t>Configure new underwriting issues</a:t>
            </a:r>
          </a:p>
          <a:p>
            <a:pPr lvl="1" eaLnBrk="1" hangingPunct="1">
              <a:buFont typeface="Wingdings 2" pitchFamily="18" charset="2"/>
              <a:buNone/>
            </a:pPr>
            <a:endParaRPr lang="en-US" smtClean="0"/>
          </a:p>
          <a:p>
            <a:pPr lvl="1" eaLnBrk="1" hangingPunct="1"/>
            <a:endParaRPr lang="en-US" smtClean="0"/>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hangingPunct="0">
              <a:spcBef>
                <a:spcPct val="20000"/>
              </a:spcBef>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eaLnBrk="0" hangingPunct="0">
              <a:spcBef>
                <a:spcPct val="20000"/>
              </a:spcBef>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Evaluators process the issue</a:t>
            </a:r>
          </a:p>
        </p:txBody>
      </p:sp>
      <p:sp>
        <p:nvSpPr>
          <p:cNvPr id="23555" name="Rectangle 3"/>
          <p:cNvSpPr>
            <a:spLocks noGrp="1" noChangeArrowheads="1"/>
          </p:cNvSpPr>
          <p:nvPr>
            <p:ph idx="1"/>
          </p:nvPr>
        </p:nvSpPr>
        <p:spPr>
          <a:xfrm>
            <a:off x="519113" y="750888"/>
            <a:ext cx="8318500" cy="5486400"/>
          </a:xfrm>
        </p:spPr>
        <p:txBody>
          <a:bodyPr/>
          <a:lstStyle/>
          <a:p>
            <a:pPr>
              <a:buFont typeface="Arial" charset="0"/>
              <a:buChar char="•"/>
            </a:pPr>
            <a:r>
              <a:rPr lang="en-US" i="1" dirty="0" err="1"/>
              <a:t>IPolicyEvaluationPlugin</a:t>
            </a:r>
            <a:r>
              <a:rPr lang="en-US" dirty="0"/>
              <a:t> triggers policy evaluation and calls evaluator classes to raise </a:t>
            </a:r>
            <a:r>
              <a:rPr lang="en-US" dirty="0" smtClean="0"/>
              <a:t>issues</a:t>
            </a:r>
            <a:endParaRPr lang="en-US" b="1" dirty="0" smtClean="0"/>
          </a:p>
          <a:p>
            <a:pPr>
              <a:buFont typeface="Arial" charset="0"/>
              <a:buChar char="•"/>
            </a:pPr>
            <a:r>
              <a:rPr lang="en-US" b="1" dirty="0" smtClean="0"/>
              <a:t>Evaluator classes</a:t>
            </a:r>
            <a:r>
              <a:rPr lang="en-US" dirty="0" smtClean="0"/>
              <a:t> </a:t>
            </a:r>
            <a:r>
              <a:rPr lang="en-US" dirty="0"/>
              <a:t>contain methods that raise underwriting issues based upon the checking </a:t>
            </a:r>
            <a:r>
              <a:rPr lang="en-US" dirty="0" smtClean="0"/>
              <a:t>set</a:t>
            </a:r>
          </a:p>
          <a:p>
            <a:pPr>
              <a:buFont typeface="Arial" charset="0"/>
              <a:buChar char="•"/>
            </a:pPr>
            <a:r>
              <a:rPr lang="en-US" dirty="0" smtClean="0"/>
              <a:t>Default evaluator class DefaultUnderwriterEvaluator.gs raises UW </a:t>
            </a:r>
            <a:r>
              <a:rPr lang="en-US" dirty="0"/>
              <a:t>issues for all </a:t>
            </a:r>
            <a:r>
              <a:rPr lang="en-US" dirty="0" smtClean="0"/>
              <a:t>LOBs</a:t>
            </a:r>
          </a:p>
          <a:p>
            <a:pPr>
              <a:buFont typeface="Arial" charset="0"/>
              <a:buChar char="•"/>
            </a:pPr>
            <a:r>
              <a:rPr lang="en-US" dirty="0" smtClean="0"/>
              <a:t>Each LOB implements its own evaluator class</a:t>
            </a:r>
          </a:p>
          <a:p>
            <a:pPr>
              <a:buFont typeface="Arial" charset="0"/>
              <a:buChar char="•"/>
            </a:pPr>
            <a:endParaRPr lang="en-US"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34" y="3875400"/>
            <a:ext cx="7435671" cy="215874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1275906" y="4184079"/>
            <a:ext cx="2615610" cy="35087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pPr eaLnBrk="1" hangingPunct="1"/>
            <a:r>
              <a:rPr lang="en-US" dirty="0" err="1" smtClean="0"/>
              <a:t>UWIssue</a:t>
            </a:r>
            <a:r>
              <a:rPr lang="en-US" dirty="0" smtClean="0"/>
              <a:t> object model</a:t>
            </a:r>
          </a:p>
        </p:txBody>
      </p:sp>
      <p:pic>
        <p:nvPicPr>
          <p:cNvPr id="10242" name="Picture 2" descr="C:\Users\kshukla\AppData\Local\Temp\SNAGHTML105795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752" y="791203"/>
            <a:ext cx="7489235" cy="547566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extLst>
      <p:ext uri="{BB962C8B-B14F-4D97-AF65-F5344CB8AC3E}">
        <p14:creationId xmlns:p14="http://schemas.microsoft.com/office/powerpoint/2010/main" val="323316561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Issue keys</a:t>
            </a:r>
          </a:p>
        </p:txBody>
      </p:sp>
      <p:sp>
        <p:nvSpPr>
          <p:cNvPr id="25603" name="Rectangle 3"/>
          <p:cNvSpPr>
            <a:spLocks noGrp="1" noChangeArrowheads="1"/>
          </p:cNvSpPr>
          <p:nvPr>
            <p:ph idx="1"/>
          </p:nvPr>
        </p:nvSpPr>
        <p:spPr>
          <a:xfrm>
            <a:off x="519113" y="857250"/>
            <a:ext cx="8318500" cy="5486400"/>
          </a:xfrm>
        </p:spPr>
        <p:txBody>
          <a:bodyPr/>
          <a:lstStyle/>
          <a:p>
            <a:pPr>
              <a:buFont typeface="Arial" charset="0"/>
              <a:buChar char="•"/>
            </a:pPr>
            <a:r>
              <a:rPr lang="en-US" b="1" dirty="0" smtClean="0"/>
              <a:t>Issue key</a:t>
            </a:r>
            <a:r>
              <a:rPr lang="en-US" dirty="0" smtClean="0"/>
              <a:t> is a string provided </a:t>
            </a:r>
            <a:r>
              <a:rPr lang="en-US" dirty="0" err="1" smtClean="0"/>
              <a:t>UWIssue</a:t>
            </a:r>
            <a:r>
              <a:rPr lang="en-US" dirty="0" smtClean="0"/>
              <a:t> that associates it with a particular instance of the issue</a:t>
            </a:r>
          </a:p>
          <a:p>
            <a:pPr lvl="1">
              <a:buFont typeface="Arial" charset="0"/>
              <a:buChar char="•"/>
            </a:pPr>
            <a:r>
              <a:rPr lang="en-US" dirty="0" smtClean="0"/>
              <a:t>A combination of </a:t>
            </a:r>
            <a:r>
              <a:rPr lang="en-US" dirty="0" err="1" smtClean="0"/>
              <a:t>IssueType</a:t>
            </a:r>
            <a:r>
              <a:rPr lang="en-US" dirty="0" smtClean="0"/>
              <a:t> and </a:t>
            </a:r>
            <a:r>
              <a:rPr lang="en-US" dirty="0" err="1" smtClean="0"/>
              <a:t>IssueKey</a:t>
            </a:r>
            <a:r>
              <a:rPr lang="en-US" dirty="0" smtClean="0"/>
              <a:t> uniquely identify each </a:t>
            </a:r>
            <a:r>
              <a:rPr lang="en-US" dirty="0" err="1" smtClean="0"/>
              <a:t>UWIssue</a:t>
            </a:r>
            <a:r>
              <a:rPr lang="en-US" dirty="0" smtClean="0"/>
              <a:t> for that policy</a:t>
            </a:r>
          </a:p>
          <a:p>
            <a:pPr>
              <a:buFont typeface="Arial" charset="0"/>
              <a:buChar char="•"/>
            </a:pPr>
            <a:r>
              <a:rPr lang="en-US" dirty="0" smtClean="0"/>
              <a:t>Issue keys are:</a:t>
            </a:r>
          </a:p>
          <a:p>
            <a:pPr lvl="1">
              <a:buFont typeface="Arial" charset="0"/>
              <a:buChar char="•"/>
            </a:pPr>
            <a:r>
              <a:rPr lang="en-US" dirty="0" smtClean="0"/>
              <a:t>Created based on what they affect such as  an entire policy, a particular entity or relate to a state</a:t>
            </a:r>
          </a:p>
          <a:p>
            <a:pPr lvl="1">
              <a:buFont typeface="Arial" charset="0"/>
              <a:buChar char="•"/>
            </a:pPr>
            <a:r>
              <a:rPr lang="en-US" dirty="0" smtClean="0"/>
              <a:t>Usually permanent fixed IDs that will not change over time such as VIN for a vehicle</a:t>
            </a:r>
          </a:p>
          <a:p>
            <a:pPr lvl="1">
              <a:buFont typeface="Arial" charset="0"/>
              <a:buChar char="•"/>
            </a:pPr>
            <a:r>
              <a:rPr lang="en-US" dirty="0" smtClean="0"/>
              <a:t>Automatically handled by </a:t>
            </a:r>
            <a:r>
              <a:rPr lang="en-US" i="1" dirty="0" err="1" smtClean="0"/>
              <a:t>PolicyEvalContext</a:t>
            </a:r>
            <a:endParaRPr lang="en-US" i="1" dirty="0" smtClean="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06" y="4746663"/>
            <a:ext cx="8164037" cy="166477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5" name="Rounded Rectangle 1"/>
          <p:cNvSpPr>
            <a:spLocks noChangeArrowheads="1"/>
          </p:cNvSpPr>
          <p:nvPr/>
        </p:nvSpPr>
        <p:spPr bwMode="auto">
          <a:xfrm>
            <a:off x="5776912" y="5934075"/>
            <a:ext cx="2644074" cy="2190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95300" y="120650"/>
            <a:ext cx="8362950" cy="742950"/>
          </a:xfrm>
        </p:spPr>
        <p:txBody>
          <a:bodyPr/>
          <a:lstStyle/>
          <a:p>
            <a:pPr eaLnBrk="1" hangingPunct="1"/>
            <a:r>
              <a:rPr lang="en-US" sz="3200" smtClean="0"/>
              <a:t>Add underwriting issues using </a:t>
            </a:r>
            <a:r>
              <a:rPr lang="en-US" sz="3200" i="1" smtClean="0"/>
              <a:t>addIssue</a:t>
            </a:r>
            <a:r>
              <a:rPr lang="en-US" sz="3200" smtClean="0"/>
              <a:t> method</a:t>
            </a:r>
          </a:p>
        </p:txBody>
      </p:sp>
      <p:sp>
        <p:nvSpPr>
          <p:cNvPr id="26627" name="Rectangle 3"/>
          <p:cNvSpPr>
            <a:spLocks noGrp="1" noChangeArrowheads="1"/>
          </p:cNvSpPr>
          <p:nvPr>
            <p:ph idx="1"/>
          </p:nvPr>
        </p:nvSpPr>
        <p:spPr>
          <a:xfrm>
            <a:off x="519113" y="784225"/>
            <a:ext cx="8318500" cy="5486400"/>
          </a:xfrm>
        </p:spPr>
        <p:txBody>
          <a:bodyPr/>
          <a:lstStyle/>
          <a:p>
            <a:pPr>
              <a:buFont typeface="Arial" charset="0"/>
              <a:buChar char="•"/>
            </a:pPr>
            <a:r>
              <a:rPr lang="en-US" dirty="0" err="1" smtClean="0"/>
              <a:t>addIssue</a:t>
            </a:r>
            <a:r>
              <a:rPr lang="en-US" dirty="0" smtClean="0"/>
              <a:t> method is defined under: </a:t>
            </a:r>
            <a:r>
              <a:rPr lang="en-US" b="1" dirty="0" smtClean="0"/>
              <a:t>configuration</a:t>
            </a:r>
            <a:r>
              <a:rPr lang="en-US" dirty="0" smtClean="0"/>
              <a:t> </a:t>
            </a:r>
            <a:r>
              <a:rPr lang="en-US" b="1" dirty="0" smtClean="0">
                <a:sym typeface="Wingdings" pitchFamily="2" charset="2"/>
              </a:rPr>
              <a:t></a:t>
            </a:r>
            <a:r>
              <a:rPr lang="en-US" dirty="0" smtClean="0"/>
              <a:t/>
            </a:r>
            <a:br>
              <a:rPr lang="en-US" dirty="0" smtClean="0"/>
            </a:br>
            <a:r>
              <a:rPr lang="en-US" b="1" dirty="0" err="1" smtClean="0"/>
              <a:t>gsrc</a:t>
            </a:r>
            <a:r>
              <a:rPr lang="en-US" b="1" dirty="0" smtClean="0"/>
              <a:t> </a:t>
            </a:r>
            <a:r>
              <a:rPr lang="en-US" b="1" dirty="0" smtClean="0">
                <a:sym typeface="Wingdings" pitchFamily="2" charset="2"/>
              </a:rPr>
              <a:t> </a:t>
            </a:r>
            <a:r>
              <a:rPr lang="en-US" b="1" dirty="0" err="1" smtClean="0">
                <a:sym typeface="Wingdings" pitchFamily="2" charset="2"/>
              </a:rPr>
              <a:t>gw</a:t>
            </a:r>
            <a:r>
              <a:rPr lang="en-US" b="1" dirty="0" smtClean="0">
                <a:sym typeface="Wingdings" pitchFamily="2" charset="2"/>
              </a:rPr>
              <a:t>  policy </a:t>
            </a:r>
            <a:r>
              <a:rPr lang="en-US" b="1" dirty="0" smtClean="0"/>
              <a:t> </a:t>
            </a:r>
            <a:r>
              <a:rPr lang="en-US" b="1" dirty="0" err="1" smtClean="0"/>
              <a:t>PolicyEvalContext</a:t>
            </a:r>
            <a:endParaRPr lang="en-US" b="1" dirty="0" smtClean="0"/>
          </a:p>
          <a:p>
            <a:pPr>
              <a:buFont typeface="Arial" charset="0"/>
              <a:buChar char="•"/>
            </a:pPr>
            <a:r>
              <a:rPr lang="en-US" dirty="0" err="1" smtClean="0">
                <a:solidFill>
                  <a:srgbClr val="D33941"/>
                </a:solidFill>
              </a:rPr>
              <a:t>addIssue</a:t>
            </a:r>
            <a:r>
              <a:rPr lang="en-US" dirty="0" smtClean="0">
                <a:solidFill>
                  <a:srgbClr val="D33941"/>
                </a:solidFill>
              </a:rPr>
              <a:t>(</a:t>
            </a:r>
            <a:r>
              <a:rPr lang="en-US" dirty="0" smtClean="0">
                <a:solidFill>
                  <a:srgbClr val="FF0000"/>
                </a:solidFill>
              </a:rPr>
              <a:t> </a:t>
            </a:r>
            <a:r>
              <a:rPr lang="en-US" i="1" dirty="0" err="1" smtClean="0">
                <a:solidFill>
                  <a:srgbClr val="04628C"/>
                </a:solidFill>
              </a:rPr>
              <a:t>issueTypeCode</a:t>
            </a:r>
            <a:r>
              <a:rPr lang="en-US" i="1" dirty="0" smtClean="0">
                <a:solidFill>
                  <a:srgbClr val="D33941"/>
                </a:solidFill>
              </a:rPr>
              <a:t>, </a:t>
            </a:r>
            <a:r>
              <a:rPr lang="en-US" i="1" dirty="0" smtClean="0">
                <a:solidFill>
                  <a:srgbClr val="04628C"/>
                </a:solidFill>
              </a:rPr>
              <a:t>key</a:t>
            </a:r>
            <a:r>
              <a:rPr lang="en-US" i="1" dirty="0" smtClean="0">
                <a:solidFill>
                  <a:srgbClr val="D33941"/>
                </a:solidFill>
              </a:rPr>
              <a:t>,</a:t>
            </a:r>
            <a:r>
              <a:rPr lang="en-US" i="1" dirty="0" smtClean="0">
                <a:solidFill>
                  <a:srgbClr val="0033CC"/>
                </a:solidFill>
              </a:rPr>
              <a:t> </a:t>
            </a:r>
            <a:r>
              <a:rPr lang="en-US" i="1" dirty="0" err="1" smtClean="0">
                <a:solidFill>
                  <a:srgbClr val="04628C"/>
                </a:solidFill>
              </a:rPr>
              <a:t>shortDescriptionBlock</a:t>
            </a:r>
            <a:r>
              <a:rPr lang="en-US" i="1" dirty="0" smtClean="0">
                <a:solidFill>
                  <a:srgbClr val="D33941"/>
                </a:solidFill>
              </a:rPr>
              <a:t>,</a:t>
            </a:r>
            <a:r>
              <a:rPr lang="en-US" i="1" dirty="0" smtClean="0">
                <a:solidFill>
                  <a:srgbClr val="0033CC"/>
                </a:solidFill>
              </a:rPr>
              <a:t> </a:t>
            </a:r>
            <a:r>
              <a:rPr lang="en-US" i="1" dirty="0" err="1" smtClean="0">
                <a:solidFill>
                  <a:srgbClr val="04628C"/>
                </a:solidFill>
              </a:rPr>
              <a:t>longDescriptionBlock</a:t>
            </a:r>
            <a:r>
              <a:rPr lang="en-US" i="1" dirty="0" smtClean="0">
                <a:solidFill>
                  <a:srgbClr val="D33941"/>
                </a:solidFill>
              </a:rPr>
              <a:t>,</a:t>
            </a:r>
            <a:r>
              <a:rPr lang="en-US" i="1" dirty="0" smtClean="0">
                <a:solidFill>
                  <a:srgbClr val="0033CC"/>
                </a:solidFill>
              </a:rPr>
              <a:t> </a:t>
            </a:r>
            <a:r>
              <a:rPr lang="en-US" i="1" dirty="0" smtClean="0">
                <a:solidFill>
                  <a:srgbClr val="04628C"/>
                </a:solidFill>
              </a:rPr>
              <a:t>value</a:t>
            </a:r>
            <a:r>
              <a:rPr lang="en-US" i="1" dirty="0" smtClean="0">
                <a:solidFill>
                  <a:srgbClr val="0033CC"/>
                </a:solidFill>
              </a:rPr>
              <a:t> </a:t>
            </a:r>
            <a:r>
              <a:rPr lang="en-US" dirty="0" smtClean="0">
                <a:solidFill>
                  <a:srgbClr val="D33941"/>
                </a:solidFill>
              </a:rPr>
              <a:t>)</a:t>
            </a:r>
            <a:r>
              <a:rPr lang="en-US" dirty="0" smtClean="0">
                <a:solidFill>
                  <a:srgbClr val="FF0000"/>
                </a:solidFill>
              </a:rPr>
              <a:t> </a:t>
            </a:r>
            <a:br>
              <a:rPr lang="en-US" dirty="0" smtClean="0">
                <a:solidFill>
                  <a:srgbClr val="FF0000"/>
                </a:solidFill>
              </a:rPr>
            </a:br>
            <a:r>
              <a:rPr lang="en-US" dirty="0" smtClean="0"/>
              <a:t>where:</a:t>
            </a:r>
          </a:p>
          <a:p>
            <a:pPr lvl="2"/>
            <a:r>
              <a:rPr lang="en-US" i="1" dirty="0" err="1" smtClean="0">
                <a:solidFill>
                  <a:srgbClr val="04628C"/>
                </a:solidFill>
              </a:rPr>
              <a:t>IssueTypeCode</a:t>
            </a:r>
            <a:r>
              <a:rPr lang="en-US" dirty="0" smtClean="0">
                <a:solidFill>
                  <a:srgbClr val="0033CC"/>
                </a:solidFill>
              </a:rPr>
              <a:t>: </a:t>
            </a:r>
            <a:r>
              <a:rPr lang="en-US" dirty="0" smtClean="0"/>
              <a:t>code of the issue type from </a:t>
            </a:r>
            <a:r>
              <a:rPr lang="en-US" dirty="0" err="1" smtClean="0"/>
              <a:t>UWIssueType</a:t>
            </a:r>
            <a:endParaRPr lang="en-US" dirty="0" smtClean="0"/>
          </a:p>
          <a:p>
            <a:pPr lvl="2"/>
            <a:r>
              <a:rPr lang="en-US" i="1" dirty="0" smtClean="0">
                <a:solidFill>
                  <a:srgbClr val="04628C"/>
                </a:solidFill>
              </a:rPr>
              <a:t>key</a:t>
            </a:r>
            <a:r>
              <a:rPr lang="en-US" dirty="0" smtClean="0"/>
              <a:t>:</a:t>
            </a:r>
            <a:r>
              <a:rPr lang="en-US" dirty="0" smtClean="0">
                <a:solidFill>
                  <a:srgbClr val="0033CC"/>
                </a:solidFill>
              </a:rPr>
              <a:t> </a:t>
            </a:r>
            <a:r>
              <a:rPr lang="en-US" dirty="0" err="1" smtClean="0"/>
              <a:t>IssueKey</a:t>
            </a:r>
            <a:r>
              <a:rPr lang="en-US" dirty="0" smtClean="0"/>
              <a:t> for the </a:t>
            </a:r>
            <a:r>
              <a:rPr lang="en-US" dirty="0" err="1" smtClean="0"/>
              <a:t>UWIssue</a:t>
            </a:r>
            <a:endParaRPr lang="en-US" dirty="0" smtClean="0"/>
          </a:p>
          <a:p>
            <a:pPr lvl="2"/>
            <a:r>
              <a:rPr lang="en-US" i="1" dirty="0" err="1" smtClean="0">
                <a:solidFill>
                  <a:srgbClr val="04628C"/>
                </a:solidFill>
              </a:rPr>
              <a:t>shortDescriptionBlock</a:t>
            </a:r>
            <a:r>
              <a:rPr lang="en-US" i="1" dirty="0" smtClean="0">
                <a:solidFill>
                  <a:srgbClr val="04628C"/>
                </a:solidFill>
              </a:rPr>
              <a:t> =</a:t>
            </a:r>
            <a:r>
              <a:rPr lang="en-US" dirty="0" smtClean="0"/>
              <a:t> </a:t>
            </a:r>
            <a:r>
              <a:rPr lang="en-US" i="1" dirty="0" smtClean="0">
                <a:solidFill>
                  <a:srgbClr val="04628C"/>
                </a:solidFill>
              </a:rPr>
              <a:t>\ -&gt; </a:t>
            </a:r>
            <a:r>
              <a:rPr lang="en-US" i="1" dirty="0" err="1" smtClean="0">
                <a:solidFill>
                  <a:srgbClr val="04628C"/>
                </a:solidFill>
              </a:rPr>
              <a:t>shortDescriptionDisplayKey</a:t>
            </a:r>
            <a:endParaRPr lang="en-US" i="1" dirty="0" smtClean="0">
              <a:solidFill>
                <a:srgbClr val="04628C"/>
              </a:solidFill>
            </a:endParaRPr>
          </a:p>
          <a:p>
            <a:pPr lvl="2"/>
            <a:r>
              <a:rPr lang="en-US" i="1" dirty="0" err="1" smtClean="0">
                <a:solidFill>
                  <a:srgbClr val="04628C"/>
                </a:solidFill>
              </a:rPr>
              <a:t>longDescriptionBlock</a:t>
            </a:r>
            <a:r>
              <a:rPr lang="en-US" i="1" dirty="0" smtClean="0">
                <a:solidFill>
                  <a:srgbClr val="04628C"/>
                </a:solidFill>
              </a:rPr>
              <a:t> =</a:t>
            </a:r>
            <a:r>
              <a:rPr lang="en-US" dirty="0" smtClean="0">
                <a:solidFill>
                  <a:srgbClr val="0033CC"/>
                </a:solidFill>
              </a:rPr>
              <a:t> </a:t>
            </a:r>
            <a:r>
              <a:rPr lang="en-US" i="1" dirty="0" smtClean="0">
                <a:solidFill>
                  <a:srgbClr val="04628C"/>
                </a:solidFill>
              </a:rPr>
              <a:t>\ -&gt; </a:t>
            </a:r>
            <a:r>
              <a:rPr lang="en-US" i="1" dirty="0" err="1" smtClean="0">
                <a:solidFill>
                  <a:srgbClr val="04628C"/>
                </a:solidFill>
              </a:rPr>
              <a:t>longDescriptionDisplayKey</a:t>
            </a:r>
            <a:endParaRPr lang="en-US" dirty="0" smtClean="0"/>
          </a:p>
          <a:p>
            <a:pPr lvl="2"/>
            <a:r>
              <a:rPr lang="en-US" i="1" dirty="0" smtClean="0">
                <a:solidFill>
                  <a:srgbClr val="04628C"/>
                </a:solidFill>
              </a:rPr>
              <a:t>value</a:t>
            </a:r>
            <a:r>
              <a:rPr lang="en-US" dirty="0" smtClean="0"/>
              <a:t>:</a:t>
            </a:r>
            <a:r>
              <a:rPr lang="en-US" dirty="0" smtClean="0">
                <a:solidFill>
                  <a:srgbClr val="0033CC"/>
                </a:solidFill>
              </a:rPr>
              <a:t> </a:t>
            </a:r>
            <a:r>
              <a:rPr lang="en-US" dirty="0" smtClean="0"/>
              <a:t>value that is checked to raise the issue</a:t>
            </a:r>
            <a:endParaRPr lang="en-US" dirty="0" smtClean="0">
              <a:solidFill>
                <a:srgbClr val="0033CC"/>
              </a:solidFill>
            </a:endParaRPr>
          </a:p>
        </p:txBody>
      </p:sp>
      <p:pic>
        <p:nvPicPr>
          <p:cNvPr id="266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4791075"/>
            <a:ext cx="8499475" cy="1533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Example: Five or more vehicles</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69" y="1053952"/>
            <a:ext cx="8197757" cy="25185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2" y="3686175"/>
            <a:ext cx="5439069" cy="257640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4" name="Straight Arrow Connector 3"/>
          <p:cNvCxnSpPr/>
          <p:nvPr/>
        </p:nvCxnSpPr>
        <p:spPr bwMode="auto">
          <a:xfrm flipH="1">
            <a:off x="4551647" y="3274828"/>
            <a:ext cx="445655" cy="1594884"/>
          </a:xfrm>
          <a:prstGeom prst="straightConnector1">
            <a:avLst/>
          </a:prstGeom>
          <a:noFill/>
          <a:ln w="19050" cap="flat" cmpd="sng" algn="ctr">
            <a:solidFill>
              <a:srgbClr val="D33941"/>
            </a:solidFill>
            <a:prstDash val="solid"/>
            <a:round/>
            <a:headEnd type="none" w="med" len="med"/>
            <a:tailEnd type="arrow"/>
          </a:ln>
          <a:effectLst/>
        </p:spPr>
      </p:cxnSp>
      <p:sp>
        <p:nvSpPr>
          <p:cNvPr id="5" name="Rounded Rectangle 4"/>
          <p:cNvSpPr/>
          <p:nvPr/>
        </p:nvSpPr>
        <p:spPr bwMode="auto">
          <a:xfrm>
            <a:off x="3264195" y="4869712"/>
            <a:ext cx="2286000" cy="26581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5092995" y="3967907"/>
            <a:ext cx="2013756"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Product Designer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Lesson outline</a:t>
            </a:r>
          </a:p>
        </p:txBody>
      </p:sp>
      <p:sp>
        <p:nvSpPr>
          <p:cNvPr id="2867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solidFill>
                  <a:srgbClr val="C0C0C0"/>
                </a:solidFill>
              </a:rPr>
              <a:t>Configuring underwriting authority</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UWIssueApproval object</a:t>
            </a:r>
          </a:p>
        </p:txBody>
      </p:sp>
      <p:sp>
        <p:nvSpPr>
          <p:cNvPr id="29699" name="Rectangle 3"/>
          <p:cNvSpPr>
            <a:spLocks noGrp="1" noChangeArrowheads="1"/>
          </p:cNvSpPr>
          <p:nvPr>
            <p:ph idx="1"/>
          </p:nvPr>
        </p:nvSpPr>
        <p:spPr/>
        <p:txBody>
          <a:bodyPr/>
          <a:lstStyle/>
          <a:p>
            <a:pPr>
              <a:buFont typeface="Arial" charset="0"/>
              <a:buChar char="•"/>
            </a:pPr>
            <a:r>
              <a:rPr lang="en-US" smtClean="0"/>
              <a:t>Approval is created when user approves or rejects an issue</a:t>
            </a:r>
          </a:p>
          <a:p>
            <a:pPr lvl="1"/>
            <a:r>
              <a:rPr lang="en-US" smtClean="0"/>
              <a:t>Creates </a:t>
            </a:r>
            <a:r>
              <a:rPr lang="en-US" i="1" smtClean="0"/>
              <a:t>UWIssueHistory</a:t>
            </a:r>
            <a:r>
              <a:rPr lang="en-US" smtClean="0"/>
              <a:t> entity automatically every time</a:t>
            </a:r>
          </a:p>
          <a:p>
            <a:pPr>
              <a:buFont typeface="Arial" charset="0"/>
              <a:buChar char="•"/>
            </a:pPr>
            <a:r>
              <a:rPr lang="en-US" i="1" smtClean="0"/>
              <a:t>UWIssueApproval</a:t>
            </a:r>
            <a:r>
              <a:rPr lang="en-US" smtClean="0"/>
              <a:t> object represents an approval</a:t>
            </a:r>
          </a:p>
        </p:txBody>
      </p:sp>
      <p:pic>
        <p:nvPicPr>
          <p:cNvPr id="29700" name="Picture 4"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3" y="2608263"/>
            <a:ext cx="11763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Line 5"/>
          <p:cNvSpPr>
            <a:spLocks noChangeShapeType="1"/>
          </p:cNvSpPr>
          <p:nvPr/>
        </p:nvSpPr>
        <p:spPr bwMode="auto">
          <a:xfrm>
            <a:off x="2019300" y="3076575"/>
            <a:ext cx="365125"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3" name="Line 7"/>
          <p:cNvSpPr>
            <a:spLocks noChangeShapeType="1"/>
          </p:cNvSpPr>
          <p:nvPr/>
        </p:nvSpPr>
        <p:spPr bwMode="auto">
          <a:xfrm>
            <a:off x="4551363" y="3074988"/>
            <a:ext cx="561975"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4" name="Text Box 8"/>
          <p:cNvSpPr txBox="1">
            <a:spLocks noChangeArrowheads="1"/>
          </p:cNvSpPr>
          <p:nvPr/>
        </p:nvSpPr>
        <p:spPr bwMode="auto">
          <a:xfrm>
            <a:off x="5249863" y="3835400"/>
            <a:ext cx="33464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04628C"/>
                </a:solidFill>
              </a:rPr>
              <a:t>UWIssueApproval </a:t>
            </a:r>
            <a:br>
              <a:rPr lang="en-US">
                <a:solidFill>
                  <a:srgbClr val="04628C"/>
                </a:solidFill>
              </a:rPr>
            </a:br>
            <a:r>
              <a:rPr lang="en-US">
                <a:solidFill>
                  <a:srgbClr val="04628C"/>
                </a:solidFill>
              </a:rPr>
              <a:t>Replaces or adds approval </a:t>
            </a:r>
            <a:br>
              <a:rPr lang="en-US">
                <a:solidFill>
                  <a:srgbClr val="04628C"/>
                </a:solidFill>
              </a:rPr>
            </a:br>
            <a:r>
              <a:rPr lang="en-US">
                <a:solidFill>
                  <a:srgbClr val="04628C"/>
                </a:solidFill>
              </a:rPr>
              <a:t>with blocking pt. = Rejected</a:t>
            </a:r>
          </a:p>
        </p:txBody>
      </p:sp>
      <p:pic>
        <p:nvPicPr>
          <p:cNvPr id="29705" name="Picture 9"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3" y="3781425"/>
            <a:ext cx="11763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Line 12"/>
          <p:cNvSpPr>
            <a:spLocks noChangeShapeType="1"/>
          </p:cNvSpPr>
          <p:nvPr/>
        </p:nvSpPr>
        <p:spPr bwMode="auto">
          <a:xfrm>
            <a:off x="4568825" y="4254500"/>
            <a:ext cx="544513"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08" name="Text Box 13"/>
          <p:cNvSpPr txBox="1">
            <a:spLocks noChangeArrowheads="1"/>
          </p:cNvSpPr>
          <p:nvPr/>
        </p:nvSpPr>
        <p:spPr bwMode="auto">
          <a:xfrm>
            <a:off x="5249863" y="2633663"/>
            <a:ext cx="3671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04628C"/>
                </a:solidFill>
              </a:rPr>
              <a:t>UWIssueApproval</a:t>
            </a:r>
            <a:br>
              <a:rPr lang="en-US">
                <a:solidFill>
                  <a:srgbClr val="04628C"/>
                </a:solidFill>
              </a:rPr>
            </a:br>
            <a:r>
              <a:rPr lang="en-US">
                <a:solidFill>
                  <a:srgbClr val="04628C"/>
                </a:solidFill>
              </a:rPr>
              <a:t>Added to history</a:t>
            </a:r>
            <a:br>
              <a:rPr lang="en-US">
                <a:solidFill>
                  <a:srgbClr val="04628C"/>
                </a:solidFill>
              </a:rPr>
            </a:br>
            <a:r>
              <a:rPr lang="en-US">
                <a:solidFill>
                  <a:srgbClr val="04628C"/>
                </a:solidFill>
              </a:rPr>
              <a:t>If already exists, then updated</a:t>
            </a:r>
          </a:p>
        </p:txBody>
      </p:sp>
      <p:sp>
        <p:nvSpPr>
          <p:cNvPr id="29709" name="Text Box 14"/>
          <p:cNvSpPr txBox="1">
            <a:spLocks noChangeArrowheads="1"/>
          </p:cNvSpPr>
          <p:nvPr/>
        </p:nvSpPr>
        <p:spPr bwMode="auto">
          <a:xfrm>
            <a:off x="5249863" y="5027613"/>
            <a:ext cx="33194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04628C"/>
                </a:solidFill>
              </a:rPr>
              <a:t>UWIssueApproval </a:t>
            </a:r>
            <a:br>
              <a:rPr lang="en-US">
                <a:solidFill>
                  <a:srgbClr val="04628C"/>
                </a:solidFill>
              </a:rPr>
            </a:br>
            <a:r>
              <a:rPr lang="en-US">
                <a:solidFill>
                  <a:srgbClr val="04628C"/>
                </a:solidFill>
              </a:rPr>
              <a:t>Removes existing approval</a:t>
            </a:r>
            <a:br>
              <a:rPr lang="en-US">
                <a:solidFill>
                  <a:srgbClr val="04628C"/>
                </a:solidFill>
              </a:rPr>
            </a:br>
            <a:r>
              <a:rPr lang="en-US">
                <a:solidFill>
                  <a:srgbClr val="04628C"/>
                </a:solidFill>
              </a:rPr>
              <a:t>Blocks at blocking point</a:t>
            </a:r>
          </a:p>
        </p:txBody>
      </p:sp>
      <p:pic>
        <p:nvPicPr>
          <p:cNvPr id="29710" name="Picture 15"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3" y="5048250"/>
            <a:ext cx="11763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Line 18"/>
          <p:cNvSpPr>
            <a:spLocks noChangeShapeType="1"/>
          </p:cNvSpPr>
          <p:nvPr/>
        </p:nvSpPr>
        <p:spPr bwMode="auto">
          <a:xfrm>
            <a:off x="4568825" y="5495925"/>
            <a:ext cx="544513"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3" name="Line 20"/>
          <p:cNvSpPr>
            <a:spLocks noChangeShapeType="1"/>
          </p:cNvSpPr>
          <p:nvPr/>
        </p:nvSpPr>
        <p:spPr bwMode="auto">
          <a:xfrm>
            <a:off x="2019300" y="4254500"/>
            <a:ext cx="365125"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714" name="Line 21"/>
          <p:cNvSpPr>
            <a:spLocks noChangeShapeType="1"/>
          </p:cNvSpPr>
          <p:nvPr/>
        </p:nvSpPr>
        <p:spPr bwMode="auto">
          <a:xfrm>
            <a:off x="2019300" y="5497513"/>
            <a:ext cx="365125"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242" y="2633663"/>
            <a:ext cx="2005603" cy="755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7241" y="3903552"/>
            <a:ext cx="1614901" cy="755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5342" y="5237162"/>
            <a:ext cx="1901415" cy="703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Underwriting approval process</a:t>
            </a:r>
          </a:p>
        </p:txBody>
      </p:sp>
      <p:sp>
        <p:nvSpPr>
          <p:cNvPr id="30723" name="Text Box 4"/>
          <p:cNvSpPr txBox="1">
            <a:spLocks noChangeArrowheads="1"/>
          </p:cNvSpPr>
          <p:nvPr/>
        </p:nvSpPr>
        <p:spPr bwMode="auto">
          <a:xfrm>
            <a:off x="565150" y="2752725"/>
            <a:ext cx="22828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UW or user with higher authority profiles receive activity to approve issues on policy</a:t>
            </a:r>
          </a:p>
        </p:txBody>
      </p:sp>
      <p:sp>
        <p:nvSpPr>
          <p:cNvPr id="30724" name="Text Box 7"/>
          <p:cNvSpPr txBox="1">
            <a:spLocks noChangeArrowheads="1"/>
          </p:cNvSpPr>
          <p:nvPr/>
        </p:nvSpPr>
        <p:spPr bwMode="auto">
          <a:xfrm>
            <a:off x="6323013" y="2752725"/>
            <a:ext cx="25765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UW issues may or may not be approved </a:t>
            </a:r>
          </a:p>
        </p:txBody>
      </p:sp>
      <p:sp>
        <p:nvSpPr>
          <p:cNvPr id="30725" name="Text Box 8"/>
          <p:cNvSpPr txBox="1">
            <a:spLocks noChangeArrowheads="1"/>
          </p:cNvSpPr>
          <p:nvPr/>
        </p:nvSpPr>
        <p:spPr bwMode="auto">
          <a:xfrm>
            <a:off x="3167063" y="2752725"/>
            <a:ext cx="18018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chemeClr val="bg1"/>
                </a:solidFill>
              </a:rPr>
              <a:t>Underwriter reviews policy</a:t>
            </a:r>
          </a:p>
        </p:txBody>
      </p:sp>
      <p:sp>
        <p:nvSpPr>
          <p:cNvPr id="30726" name="Text Box 12"/>
          <p:cNvSpPr txBox="1">
            <a:spLocks noChangeArrowheads="1"/>
          </p:cNvSpPr>
          <p:nvPr/>
        </p:nvSpPr>
        <p:spPr bwMode="auto">
          <a:xfrm>
            <a:off x="7181850" y="3721100"/>
            <a:ext cx="1766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PC sends activity to </a:t>
            </a:r>
            <a:r>
              <a:rPr lang="en-US" i="1">
                <a:solidFill>
                  <a:srgbClr val="D33941"/>
                </a:solidFill>
              </a:rPr>
              <a:t>InitialReferrer</a:t>
            </a:r>
          </a:p>
        </p:txBody>
      </p:sp>
      <p:grpSp>
        <p:nvGrpSpPr>
          <p:cNvPr id="30727" name="Group 155"/>
          <p:cNvGrpSpPr>
            <a:grpSpLocks/>
          </p:cNvGrpSpPr>
          <p:nvPr/>
        </p:nvGrpSpPr>
        <p:grpSpPr bwMode="auto">
          <a:xfrm>
            <a:off x="3389313" y="1143000"/>
            <a:ext cx="1282700" cy="1570038"/>
            <a:chOff x="2135" y="720"/>
            <a:chExt cx="808" cy="989"/>
          </a:xfrm>
        </p:grpSpPr>
        <p:grpSp>
          <p:nvGrpSpPr>
            <p:cNvPr id="30779" name="Group 54"/>
            <p:cNvGrpSpPr>
              <a:grpSpLocks/>
            </p:cNvGrpSpPr>
            <p:nvPr/>
          </p:nvGrpSpPr>
          <p:grpSpPr bwMode="auto">
            <a:xfrm>
              <a:off x="2135" y="872"/>
              <a:ext cx="743" cy="837"/>
              <a:chOff x="1139" y="1119"/>
              <a:chExt cx="450" cy="507"/>
            </a:xfrm>
          </p:grpSpPr>
          <p:sp>
            <p:nvSpPr>
              <p:cNvPr id="30798" name="AutoShape 14"/>
              <p:cNvSpPr>
                <a:spLocks noChangeArrowheads="1"/>
              </p:cNvSpPr>
              <p:nvPr/>
            </p:nvSpPr>
            <p:spPr bwMode="auto">
              <a:xfrm rot="-5400000">
                <a:off x="1110" y="1148"/>
                <a:ext cx="507" cy="450"/>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30799" name="Freeform 15"/>
              <p:cNvSpPr>
                <a:spLocks/>
              </p:cNvSpPr>
              <p:nvPr/>
            </p:nvSpPr>
            <p:spPr bwMode="auto">
              <a:xfrm>
                <a:off x="1196" y="1143"/>
                <a:ext cx="110" cy="14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800" name="Freeform 16"/>
              <p:cNvSpPr>
                <a:spLocks/>
              </p:cNvSpPr>
              <p:nvPr/>
            </p:nvSpPr>
            <p:spPr bwMode="auto">
              <a:xfrm>
                <a:off x="1196" y="1304"/>
                <a:ext cx="110" cy="14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801" name="Freeform 17"/>
              <p:cNvSpPr>
                <a:spLocks/>
              </p:cNvSpPr>
              <p:nvPr/>
            </p:nvSpPr>
            <p:spPr bwMode="auto">
              <a:xfrm>
                <a:off x="1196" y="1464"/>
                <a:ext cx="110" cy="14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802" name="Picture 32"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 y="1472"/>
                <a:ext cx="16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3" name="Picture 53"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 y="1314"/>
                <a:ext cx="16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80" name="Group 40"/>
            <p:cNvGrpSpPr>
              <a:grpSpLocks/>
            </p:cNvGrpSpPr>
            <p:nvPr/>
          </p:nvGrpSpPr>
          <p:grpSpPr bwMode="auto">
            <a:xfrm>
              <a:off x="2448" y="720"/>
              <a:ext cx="495" cy="446"/>
              <a:chOff x="370" y="1819"/>
              <a:chExt cx="696" cy="627"/>
            </a:xfrm>
          </p:grpSpPr>
          <p:sp>
            <p:nvSpPr>
              <p:cNvPr id="30788" name="AutoShape 41"/>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30789" name="Group 42"/>
              <p:cNvGrpSpPr>
                <a:grpSpLocks/>
              </p:cNvGrpSpPr>
              <p:nvPr/>
            </p:nvGrpSpPr>
            <p:grpSpPr bwMode="auto">
              <a:xfrm>
                <a:off x="760" y="2101"/>
                <a:ext cx="306" cy="345"/>
                <a:chOff x="2768" y="2267"/>
                <a:chExt cx="624" cy="704"/>
              </a:xfrm>
            </p:grpSpPr>
            <p:sp>
              <p:nvSpPr>
                <p:cNvPr id="30790" name="AutoShape 43"/>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r">
                    <a:spcBef>
                      <a:spcPct val="50000"/>
                    </a:spcBef>
                    <a:spcAft>
                      <a:spcPct val="30000"/>
                    </a:spcAft>
                    <a:buClr>
                      <a:schemeClr val="tx1"/>
                    </a:buClr>
                  </a:pPr>
                  <a:endParaRPr lang="en-US"/>
                </a:p>
              </p:txBody>
            </p:sp>
            <p:sp>
              <p:nvSpPr>
                <p:cNvPr id="30791" name="Freeform 44"/>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0792" name="Freeform 45"/>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30793" name="Group 46"/>
                <p:cNvGrpSpPr>
                  <a:grpSpLocks/>
                </p:cNvGrpSpPr>
                <p:nvPr/>
              </p:nvGrpSpPr>
              <p:grpSpPr bwMode="auto">
                <a:xfrm>
                  <a:off x="3146" y="2616"/>
                  <a:ext cx="233" cy="342"/>
                  <a:chOff x="2784" y="3210"/>
                  <a:chExt cx="523" cy="772"/>
                </a:xfrm>
              </p:grpSpPr>
              <p:sp>
                <p:nvSpPr>
                  <p:cNvPr id="30794" name="AutoShape 47"/>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95" name="AutoShape 48"/>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96" name="AutoShape 49"/>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97" name="Oval 50"/>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r">
                      <a:spcBef>
                        <a:spcPct val="50000"/>
                      </a:spcBef>
                      <a:spcAft>
                        <a:spcPct val="30000"/>
                      </a:spcAft>
                      <a:buClr>
                        <a:schemeClr val="tx1"/>
                      </a:buClr>
                    </a:pPr>
                    <a:endParaRPr lang="en-US"/>
                  </a:p>
                </p:txBody>
              </p:sp>
            </p:grpSp>
          </p:grpSp>
        </p:grpSp>
        <p:grpSp>
          <p:nvGrpSpPr>
            <p:cNvPr id="30781" name="Group 55"/>
            <p:cNvGrpSpPr>
              <a:grpSpLocks/>
            </p:cNvGrpSpPr>
            <p:nvPr/>
          </p:nvGrpSpPr>
          <p:grpSpPr bwMode="auto">
            <a:xfrm rot="-872162">
              <a:off x="2340" y="1126"/>
              <a:ext cx="296" cy="205"/>
              <a:chOff x="3407" y="3423"/>
              <a:chExt cx="565" cy="391"/>
            </a:xfrm>
          </p:grpSpPr>
          <p:sp>
            <p:nvSpPr>
              <p:cNvPr id="30782" name="Freeform 56"/>
              <p:cNvSpPr>
                <a:spLocks/>
              </p:cNvSpPr>
              <p:nvPr/>
            </p:nvSpPr>
            <p:spPr bwMode="auto">
              <a:xfrm>
                <a:off x="3420" y="3426"/>
                <a:ext cx="540" cy="381"/>
              </a:xfrm>
              <a:custGeom>
                <a:avLst/>
                <a:gdLst>
                  <a:gd name="T0" fmla="*/ 492 w 540"/>
                  <a:gd name="T1" fmla="*/ 0 h 381"/>
                  <a:gd name="T2" fmla="*/ 168 w 540"/>
                  <a:gd name="T3" fmla="*/ 171 h 381"/>
                  <a:gd name="T4" fmla="*/ 81 w 540"/>
                  <a:gd name="T5" fmla="*/ 153 h 381"/>
                  <a:gd name="T6" fmla="*/ 0 w 540"/>
                  <a:gd name="T7" fmla="*/ 186 h 381"/>
                  <a:gd name="T8" fmla="*/ 105 w 540"/>
                  <a:gd name="T9" fmla="*/ 381 h 381"/>
                  <a:gd name="T10" fmla="*/ 222 w 540"/>
                  <a:gd name="T11" fmla="*/ 324 h 381"/>
                  <a:gd name="T12" fmla="*/ 231 w 540"/>
                  <a:gd name="T13" fmla="*/ 267 h 381"/>
                  <a:gd name="T14" fmla="*/ 540 w 540"/>
                  <a:gd name="T15" fmla="*/ 99 h 381"/>
                  <a:gd name="T16" fmla="*/ 492 w 540"/>
                  <a:gd name="T17" fmla="*/ 0 h 3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0"/>
                  <a:gd name="T28" fmla="*/ 0 h 381"/>
                  <a:gd name="T29" fmla="*/ 540 w 540"/>
                  <a:gd name="T30" fmla="*/ 381 h 3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0" h="381">
                    <a:moveTo>
                      <a:pt x="492" y="0"/>
                    </a:moveTo>
                    <a:lnTo>
                      <a:pt x="168" y="171"/>
                    </a:lnTo>
                    <a:lnTo>
                      <a:pt x="81" y="153"/>
                    </a:lnTo>
                    <a:lnTo>
                      <a:pt x="0" y="186"/>
                    </a:lnTo>
                    <a:lnTo>
                      <a:pt x="105" y="381"/>
                    </a:lnTo>
                    <a:lnTo>
                      <a:pt x="222" y="324"/>
                    </a:lnTo>
                    <a:lnTo>
                      <a:pt x="231" y="267"/>
                    </a:lnTo>
                    <a:lnTo>
                      <a:pt x="540" y="99"/>
                    </a:lnTo>
                    <a:lnTo>
                      <a:pt x="492" y="0"/>
                    </a:lnTo>
                    <a:close/>
                  </a:path>
                </a:pathLst>
              </a:custGeom>
              <a:solidFill>
                <a:schemeClr val="tx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0783" name="Oval 57"/>
              <p:cNvSpPr>
                <a:spLocks noChangeArrowheads="1"/>
              </p:cNvSpPr>
              <p:nvPr/>
            </p:nvSpPr>
            <p:spPr bwMode="auto">
              <a:xfrm rot="-1621114">
                <a:off x="3421" y="3606"/>
                <a:ext cx="144" cy="202"/>
              </a:xfrm>
              <a:prstGeom prst="ellipse">
                <a:avLst/>
              </a:prstGeom>
              <a:solidFill>
                <a:schemeClr val="tx1"/>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pPr algn="r">
                  <a:spcBef>
                    <a:spcPct val="50000"/>
                  </a:spcBef>
                  <a:spcAft>
                    <a:spcPct val="30000"/>
                  </a:spcAft>
                  <a:buClr>
                    <a:schemeClr val="tx1"/>
                  </a:buClr>
                </a:pPr>
                <a:endParaRPr lang="en-US"/>
              </a:p>
            </p:txBody>
          </p:sp>
          <p:sp>
            <p:nvSpPr>
              <p:cNvPr id="30784" name="Freeform 58"/>
              <p:cNvSpPr>
                <a:spLocks/>
              </p:cNvSpPr>
              <p:nvPr/>
            </p:nvSpPr>
            <p:spPr bwMode="auto">
              <a:xfrm flipH="1">
                <a:off x="3607" y="3464"/>
                <a:ext cx="297" cy="237"/>
              </a:xfrm>
              <a:custGeom>
                <a:avLst/>
                <a:gdLst>
                  <a:gd name="T0" fmla="*/ 0 w 831"/>
                  <a:gd name="T1" fmla="*/ 0 h 664"/>
                  <a:gd name="T2" fmla="*/ 0 w 831"/>
                  <a:gd name="T3" fmla="*/ 0 h 664"/>
                  <a:gd name="T4" fmla="*/ 0 w 831"/>
                  <a:gd name="T5" fmla="*/ 0 h 664"/>
                  <a:gd name="T6" fmla="*/ 0 w 831"/>
                  <a:gd name="T7" fmla="*/ 0 h 664"/>
                  <a:gd name="T8" fmla="*/ 0 w 831"/>
                  <a:gd name="T9" fmla="*/ 0 h 664"/>
                  <a:gd name="T10" fmla="*/ 0 w 831"/>
                  <a:gd name="T11" fmla="*/ 0 h 664"/>
                  <a:gd name="T12" fmla="*/ 0 w 831"/>
                  <a:gd name="T13" fmla="*/ 0 h 664"/>
                  <a:gd name="T14" fmla="*/ 0 w 831"/>
                  <a:gd name="T15" fmla="*/ 0 h 664"/>
                  <a:gd name="T16" fmla="*/ 0 w 831"/>
                  <a:gd name="T17" fmla="*/ 0 h 664"/>
                  <a:gd name="T18" fmla="*/ 0 w 831"/>
                  <a:gd name="T19" fmla="*/ 0 h 664"/>
                  <a:gd name="T20" fmla="*/ 0 w 831"/>
                  <a:gd name="T21" fmla="*/ 0 h 664"/>
                  <a:gd name="T22" fmla="*/ 0 w 831"/>
                  <a:gd name="T23" fmla="*/ 0 h 664"/>
                  <a:gd name="T24" fmla="*/ 0 w 831"/>
                  <a:gd name="T25" fmla="*/ 0 h 664"/>
                  <a:gd name="T26" fmla="*/ 0 w 831"/>
                  <a:gd name="T27" fmla="*/ 0 h 664"/>
                  <a:gd name="T28" fmla="*/ 0 w 831"/>
                  <a:gd name="T29" fmla="*/ 0 h 664"/>
                  <a:gd name="T30" fmla="*/ 0 w 831"/>
                  <a:gd name="T31" fmla="*/ 0 h 664"/>
                  <a:gd name="T32" fmla="*/ 0 w 831"/>
                  <a:gd name="T33" fmla="*/ 0 h 664"/>
                  <a:gd name="T34" fmla="*/ 0 w 831"/>
                  <a:gd name="T35" fmla="*/ 0 h 664"/>
                  <a:gd name="T36" fmla="*/ 0 w 831"/>
                  <a:gd name="T37" fmla="*/ 0 h 664"/>
                  <a:gd name="T38" fmla="*/ 0 w 831"/>
                  <a:gd name="T39" fmla="*/ 0 h 664"/>
                  <a:gd name="T40" fmla="*/ 0 w 831"/>
                  <a:gd name="T41" fmla="*/ 0 h 664"/>
                  <a:gd name="T42" fmla="*/ 0 w 831"/>
                  <a:gd name="T43" fmla="*/ 0 h 664"/>
                  <a:gd name="T44" fmla="*/ 0 w 831"/>
                  <a:gd name="T45" fmla="*/ 0 h 664"/>
                  <a:gd name="T46" fmla="*/ 0 w 831"/>
                  <a:gd name="T47" fmla="*/ 0 h 664"/>
                  <a:gd name="T48" fmla="*/ 0 w 831"/>
                  <a:gd name="T49" fmla="*/ 0 h 664"/>
                  <a:gd name="T50" fmla="*/ 0 w 831"/>
                  <a:gd name="T51" fmla="*/ 0 h 664"/>
                  <a:gd name="T52" fmla="*/ 0 w 831"/>
                  <a:gd name="T53" fmla="*/ 0 h 664"/>
                  <a:gd name="T54" fmla="*/ 0 w 831"/>
                  <a:gd name="T55" fmla="*/ 0 h 664"/>
                  <a:gd name="T56" fmla="*/ 0 w 831"/>
                  <a:gd name="T57" fmla="*/ 0 h 664"/>
                  <a:gd name="T58" fmla="*/ 0 w 831"/>
                  <a:gd name="T59" fmla="*/ 0 h 664"/>
                  <a:gd name="T60" fmla="*/ 0 w 831"/>
                  <a:gd name="T61" fmla="*/ 0 h 664"/>
                  <a:gd name="T62" fmla="*/ 0 w 831"/>
                  <a:gd name="T63" fmla="*/ 0 h 664"/>
                  <a:gd name="T64" fmla="*/ 0 w 831"/>
                  <a:gd name="T65" fmla="*/ 0 h 664"/>
                  <a:gd name="T66" fmla="*/ 0 w 831"/>
                  <a:gd name="T67" fmla="*/ 0 h 664"/>
                  <a:gd name="T68" fmla="*/ 0 w 831"/>
                  <a:gd name="T69" fmla="*/ 0 h 664"/>
                  <a:gd name="T70" fmla="*/ 0 w 831"/>
                  <a:gd name="T71" fmla="*/ 0 h 664"/>
                  <a:gd name="T72" fmla="*/ 0 w 831"/>
                  <a:gd name="T73" fmla="*/ 0 h 664"/>
                  <a:gd name="T74" fmla="*/ 0 w 831"/>
                  <a:gd name="T75" fmla="*/ 0 h 664"/>
                  <a:gd name="T76" fmla="*/ 0 w 831"/>
                  <a:gd name="T77" fmla="*/ 0 h 664"/>
                  <a:gd name="T78" fmla="*/ 0 w 831"/>
                  <a:gd name="T79" fmla="*/ 0 h 664"/>
                  <a:gd name="T80" fmla="*/ 0 w 831"/>
                  <a:gd name="T81" fmla="*/ 0 h 664"/>
                  <a:gd name="T82" fmla="*/ 0 w 831"/>
                  <a:gd name="T83" fmla="*/ 0 h 664"/>
                  <a:gd name="T84" fmla="*/ 0 w 831"/>
                  <a:gd name="T85" fmla="*/ 0 h 664"/>
                  <a:gd name="T86" fmla="*/ 0 w 831"/>
                  <a:gd name="T87" fmla="*/ 0 h 664"/>
                  <a:gd name="T88" fmla="*/ 0 w 831"/>
                  <a:gd name="T89" fmla="*/ 0 h 664"/>
                  <a:gd name="T90" fmla="*/ 0 w 831"/>
                  <a:gd name="T91" fmla="*/ 0 h 664"/>
                  <a:gd name="T92" fmla="*/ 0 w 831"/>
                  <a:gd name="T93" fmla="*/ 0 h 664"/>
                  <a:gd name="T94" fmla="*/ 0 w 831"/>
                  <a:gd name="T95" fmla="*/ 0 h 6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1"/>
                  <a:gd name="T145" fmla="*/ 0 h 664"/>
                  <a:gd name="T146" fmla="*/ 831 w 831"/>
                  <a:gd name="T147" fmla="*/ 664 h 6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1" h="664">
                    <a:moveTo>
                      <a:pt x="173" y="2"/>
                    </a:moveTo>
                    <a:lnTo>
                      <a:pt x="831" y="328"/>
                    </a:lnTo>
                    <a:lnTo>
                      <a:pt x="829" y="328"/>
                    </a:lnTo>
                    <a:lnTo>
                      <a:pt x="826" y="331"/>
                    </a:lnTo>
                    <a:lnTo>
                      <a:pt x="823" y="334"/>
                    </a:lnTo>
                    <a:lnTo>
                      <a:pt x="819" y="338"/>
                    </a:lnTo>
                    <a:lnTo>
                      <a:pt x="815" y="342"/>
                    </a:lnTo>
                    <a:lnTo>
                      <a:pt x="813" y="344"/>
                    </a:lnTo>
                    <a:lnTo>
                      <a:pt x="810" y="347"/>
                    </a:lnTo>
                    <a:lnTo>
                      <a:pt x="807" y="351"/>
                    </a:lnTo>
                    <a:lnTo>
                      <a:pt x="805" y="353"/>
                    </a:lnTo>
                    <a:lnTo>
                      <a:pt x="802" y="356"/>
                    </a:lnTo>
                    <a:lnTo>
                      <a:pt x="800" y="360"/>
                    </a:lnTo>
                    <a:lnTo>
                      <a:pt x="796" y="363"/>
                    </a:lnTo>
                    <a:lnTo>
                      <a:pt x="793" y="367"/>
                    </a:lnTo>
                    <a:lnTo>
                      <a:pt x="790" y="371"/>
                    </a:lnTo>
                    <a:lnTo>
                      <a:pt x="786" y="376"/>
                    </a:lnTo>
                    <a:lnTo>
                      <a:pt x="784" y="380"/>
                    </a:lnTo>
                    <a:lnTo>
                      <a:pt x="780" y="384"/>
                    </a:lnTo>
                    <a:lnTo>
                      <a:pt x="776" y="388"/>
                    </a:lnTo>
                    <a:lnTo>
                      <a:pt x="773" y="393"/>
                    </a:lnTo>
                    <a:lnTo>
                      <a:pt x="769" y="398"/>
                    </a:lnTo>
                    <a:lnTo>
                      <a:pt x="767" y="404"/>
                    </a:lnTo>
                    <a:lnTo>
                      <a:pt x="763" y="409"/>
                    </a:lnTo>
                    <a:lnTo>
                      <a:pt x="760" y="414"/>
                    </a:lnTo>
                    <a:lnTo>
                      <a:pt x="756" y="419"/>
                    </a:lnTo>
                    <a:lnTo>
                      <a:pt x="753" y="425"/>
                    </a:lnTo>
                    <a:lnTo>
                      <a:pt x="749" y="430"/>
                    </a:lnTo>
                    <a:lnTo>
                      <a:pt x="745" y="437"/>
                    </a:lnTo>
                    <a:lnTo>
                      <a:pt x="741" y="442"/>
                    </a:lnTo>
                    <a:lnTo>
                      <a:pt x="739" y="449"/>
                    </a:lnTo>
                    <a:lnTo>
                      <a:pt x="735" y="455"/>
                    </a:lnTo>
                    <a:lnTo>
                      <a:pt x="731" y="462"/>
                    </a:lnTo>
                    <a:lnTo>
                      <a:pt x="728" y="468"/>
                    </a:lnTo>
                    <a:lnTo>
                      <a:pt x="726" y="475"/>
                    </a:lnTo>
                    <a:lnTo>
                      <a:pt x="723" y="482"/>
                    </a:lnTo>
                    <a:lnTo>
                      <a:pt x="719" y="488"/>
                    </a:lnTo>
                    <a:lnTo>
                      <a:pt x="716" y="495"/>
                    </a:lnTo>
                    <a:lnTo>
                      <a:pt x="714" y="503"/>
                    </a:lnTo>
                    <a:lnTo>
                      <a:pt x="711" y="509"/>
                    </a:lnTo>
                    <a:lnTo>
                      <a:pt x="709" y="517"/>
                    </a:lnTo>
                    <a:lnTo>
                      <a:pt x="707" y="524"/>
                    </a:lnTo>
                    <a:lnTo>
                      <a:pt x="705" y="532"/>
                    </a:lnTo>
                    <a:lnTo>
                      <a:pt x="703" y="540"/>
                    </a:lnTo>
                    <a:lnTo>
                      <a:pt x="701" y="548"/>
                    </a:lnTo>
                    <a:lnTo>
                      <a:pt x="699" y="554"/>
                    </a:lnTo>
                    <a:lnTo>
                      <a:pt x="698" y="563"/>
                    </a:lnTo>
                    <a:lnTo>
                      <a:pt x="697" y="570"/>
                    </a:lnTo>
                    <a:lnTo>
                      <a:pt x="695" y="578"/>
                    </a:lnTo>
                    <a:lnTo>
                      <a:pt x="694" y="587"/>
                    </a:lnTo>
                    <a:lnTo>
                      <a:pt x="694" y="595"/>
                    </a:lnTo>
                    <a:lnTo>
                      <a:pt x="693" y="604"/>
                    </a:lnTo>
                    <a:lnTo>
                      <a:pt x="693" y="612"/>
                    </a:lnTo>
                    <a:lnTo>
                      <a:pt x="693" y="620"/>
                    </a:lnTo>
                    <a:lnTo>
                      <a:pt x="693" y="629"/>
                    </a:lnTo>
                    <a:lnTo>
                      <a:pt x="693" y="637"/>
                    </a:lnTo>
                    <a:lnTo>
                      <a:pt x="694" y="647"/>
                    </a:lnTo>
                    <a:lnTo>
                      <a:pt x="695" y="656"/>
                    </a:lnTo>
                    <a:lnTo>
                      <a:pt x="697" y="664"/>
                    </a:lnTo>
                    <a:lnTo>
                      <a:pt x="7" y="281"/>
                    </a:lnTo>
                    <a:lnTo>
                      <a:pt x="5" y="279"/>
                    </a:lnTo>
                    <a:lnTo>
                      <a:pt x="5" y="278"/>
                    </a:lnTo>
                    <a:lnTo>
                      <a:pt x="5" y="276"/>
                    </a:lnTo>
                    <a:lnTo>
                      <a:pt x="5" y="273"/>
                    </a:lnTo>
                    <a:lnTo>
                      <a:pt x="4" y="269"/>
                    </a:lnTo>
                    <a:lnTo>
                      <a:pt x="3" y="265"/>
                    </a:lnTo>
                    <a:lnTo>
                      <a:pt x="1" y="260"/>
                    </a:lnTo>
                    <a:lnTo>
                      <a:pt x="1" y="254"/>
                    </a:lnTo>
                    <a:lnTo>
                      <a:pt x="1" y="252"/>
                    </a:lnTo>
                    <a:lnTo>
                      <a:pt x="1" y="248"/>
                    </a:lnTo>
                    <a:lnTo>
                      <a:pt x="0" y="245"/>
                    </a:lnTo>
                    <a:lnTo>
                      <a:pt x="0" y="241"/>
                    </a:lnTo>
                    <a:lnTo>
                      <a:pt x="0" y="237"/>
                    </a:lnTo>
                    <a:lnTo>
                      <a:pt x="0" y="233"/>
                    </a:lnTo>
                    <a:lnTo>
                      <a:pt x="0" y="229"/>
                    </a:lnTo>
                    <a:lnTo>
                      <a:pt x="0" y="227"/>
                    </a:lnTo>
                    <a:lnTo>
                      <a:pt x="0" y="221"/>
                    </a:lnTo>
                    <a:lnTo>
                      <a:pt x="0" y="217"/>
                    </a:lnTo>
                    <a:lnTo>
                      <a:pt x="0" y="213"/>
                    </a:lnTo>
                    <a:lnTo>
                      <a:pt x="0" y="210"/>
                    </a:lnTo>
                    <a:lnTo>
                      <a:pt x="0" y="206"/>
                    </a:lnTo>
                    <a:lnTo>
                      <a:pt x="0" y="200"/>
                    </a:lnTo>
                    <a:lnTo>
                      <a:pt x="1" y="196"/>
                    </a:lnTo>
                    <a:lnTo>
                      <a:pt x="1" y="192"/>
                    </a:lnTo>
                    <a:lnTo>
                      <a:pt x="1" y="187"/>
                    </a:lnTo>
                    <a:lnTo>
                      <a:pt x="3" y="182"/>
                    </a:lnTo>
                    <a:lnTo>
                      <a:pt x="3" y="176"/>
                    </a:lnTo>
                    <a:lnTo>
                      <a:pt x="4" y="173"/>
                    </a:lnTo>
                    <a:lnTo>
                      <a:pt x="4" y="167"/>
                    </a:lnTo>
                    <a:lnTo>
                      <a:pt x="5" y="163"/>
                    </a:lnTo>
                    <a:lnTo>
                      <a:pt x="7" y="158"/>
                    </a:lnTo>
                    <a:lnTo>
                      <a:pt x="8" y="153"/>
                    </a:lnTo>
                    <a:lnTo>
                      <a:pt x="9" y="149"/>
                    </a:lnTo>
                    <a:lnTo>
                      <a:pt x="11" y="143"/>
                    </a:lnTo>
                    <a:lnTo>
                      <a:pt x="12" y="138"/>
                    </a:lnTo>
                    <a:lnTo>
                      <a:pt x="15" y="133"/>
                    </a:lnTo>
                    <a:lnTo>
                      <a:pt x="16" y="128"/>
                    </a:lnTo>
                    <a:lnTo>
                      <a:pt x="17" y="122"/>
                    </a:lnTo>
                    <a:lnTo>
                      <a:pt x="20" y="118"/>
                    </a:lnTo>
                    <a:lnTo>
                      <a:pt x="22" y="113"/>
                    </a:lnTo>
                    <a:lnTo>
                      <a:pt x="24" y="108"/>
                    </a:lnTo>
                    <a:lnTo>
                      <a:pt x="26" y="104"/>
                    </a:lnTo>
                    <a:lnTo>
                      <a:pt x="29" y="99"/>
                    </a:lnTo>
                    <a:lnTo>
                      <a:pt x="33" y="93"/>
                    </a:lnTo>
                    <a:lnTo>
                      <a:pt x="36" y="89"/>
                    </a:lnTo>
                    <a:lnTo>
                      <a:pt x="38" y="84"/>
                    </a:lnTo>
                    <a:lnTo>
                      <a:pt x="42" y="80"/>
                    </a:lnTo>
                    <a:lnTo>
                      <a:pt x="46" y="75"/>
                    </a:lnTo>
                    <a:lnTo>
                      <a:pt x="49" y="71"/>
                    </a:lnTo>
                    <a:lnTo>
                      <a:pt x="53" y="67"/>
                    </a:lnTo>
                    <a:lnTo>
                      <a:pt x="57" y="62"/>
                    </a:lnTo>
                    <a:lnTo>
                      <a:pt x="62" y="58"/>
                    </a:lnTo>
                    <a:lnTo>
                      <a:pt x="67" y="52"/>
                    </a:lnTo>
                    <a:lnTo>
                      <a:pt x="71" y="48"/>
                    </a:lnTo>
                    <a:lnTo>
                      <a:pt x="77" y="44"/>
                    </a:lnTo>
                    <a:lnTo>
                      <a:pt x="82" y="42"/>
                    </a:lnTo>
                    <a:lnTo>
                      <a:pt x="83" y="40"/>
                    </a:lnTo>
                    <a:lnTo>
                      <a:pt x="84" y="39"/>
                    </a:lnTo>
                    <a:lnTo>
                      <a:pt x="87" y="37"/>
                    </a:lnTo>
                    <a:lnTo>
                      <a:pt x="92" y="34"/>
                    </a:lnTo>
                    <a:lnTo>
                      <a:pt x="98" y="30"/>
                    </a:lnTo>
                    <a:lnTo>
                      <a:pt x="104" y="26"/>
                    </a:lnTo>
                    <a:lnTo>
                      <a:pt x="107" y="23"/>
                    </a:lnTo>
                    <a:lnTo>
                      <a:pt x="111" y="21"/>
                    </a:lnTo>
                    <a:lnTo>
                      <a:pt x="115" y="18"/>
                    </a:lnTo>
                    <a:lnTo>
                      <a:pt x="119" y="17"/>
                    </a:lnTo>
                    <a:lnTo>
                      <a:pt x="121" y="15"/>
                    </a:lnTo>
                    <a:lnTo>
                      <a:pt x="125" y="13"/>
                    </a:lnTo>
                    <a:lnTo>
                      <a:pt x="129" y="10"/>
                    </a:lnTo>
                    <a:lnTo>
                      <a:pt x="133" y="9"/>
                    </a:lnTo>
                    <a:lnTo>
                      <a:pt x="136" y="7"/>
                    </a:lnTo>
                    <a:lnTo>
                      <a:pt x="140" y="5"/>
                    </a:lnTo>
                    <a:lnTo>
                      <a:pt x="144" y="4"/>
                    </a:lnTo>
                    <a:lnTo>
                      <a:pt x="148" y="2"/>
                    </a:lnTo>
                    <a:lnTo>
                      <a:pt x="152" y="1"/>
                    </a:lnTo>
                    <a:lnTo>
                      <a:pt x="154" y="0"/>
                    </a:lnTo>
                    <a:lnTo>
                      <a:pt x="158" y="0"/>
                    </a:lnTo>
                    <a:lnTo>
                      <a:pt x="161" y="0"/>
                    </a:lnTo>
                    <a:lnTo>
                      <a:pt x="165" y="0"/>
                    </a:lnTo>
                    <a:lnTo>
                      <a:pt x="168" y="0"/>
                    </a:lnTo>
                    <a:lnTo>
                      <a:pt x="170" y="0"/>
                    </a:lnTo>
                    <a:lnTo>
                      <a:pt x="173" y="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5" name="Freeform 59"/>
              <p:cNvSpPr>
                <a:spLocks/>
              </p:cNvSpPr>
              <p:nvPr/>
            </p:nvSpPr>
            <p:spPr bwMode="auto">
              <a:xfrm flipH="1">
                <a:off x="3852" y="3423"/>
                <a:ext cx="120" cy="141"/>
              </a:xfrm>
              <a:custGeom>
                <a:avLst/>
                <a:gdLst>
                  <a:gd name="T0" fmla="*/ 0 w 336"/>
                  <a:gd name="T1" fmla="*/ 0 h 392"/>
                  <a:gd name="T2" fmla="*/ 0 w 336"/>
                  <a:gd name="T3" fmla="*/ 0 h 392"/>
                  <a:gd name="T4" fmla="*/ 0 w 336"/>
                  <a:gd name="T5" fmla="*/ 0 h 392"/>
                  <a:gd name="T6" fmla="*/ 0 w 336"/>
                  <a:gd name="T7" fmla="*/ 0 h 392"/>
                  <a:gd name="T8" fmla="*/ 0 w 336"/>
                  <a:gd name="T9" fmla="*/ 0 h 392"/>
                  <a:gd name="T10" fmla="*/ 0 w 336"/>
                  <a:gd name="T11" fmla="*/ 0 h 392"/>
                  <a:gd name="T12" fmla="*/ 0 w 336"/>
                  <a:gd name="T13" fmla="*/ 0 h 392"/>
                  <a:gd name="T14" fmla="*/ 0 w 336"/>
                  <a:gd name="T15" fmla="*/ 0 h 392"/>
                  <a:gd name="T16" fmla="*/ 0 w 336"/>
                  <a:gd name="T17" fmla="*/ 0 h 392"/>
                  <a:gd name="T18" fmla="*/ 0 w 336"/>
                  <a:gd name="T19" fmla="*/ 0 h 392"/>
                  <a:gd name="T20" fmla="*/ 0 w 336"/>
                  <a:gd name="T21" fmla="*/ 0 h 392"/>
                  <a:gd name="T22" fmla="*/ 0 w 336"/>
                  <a:gd name="T23" fmla="*/ 0 h 392"/>
                  <a:gd name="T24" fmla="*/ 0 w 336"/>
                  <a:gd name="T25" fmla="*/ 0 h 392"/>
                  <a:gd name="T26" fmla="*/ 0 w 336"/>
                  <a:gd name="T27" fmla="*/ 0 h 392"/>
                  <a:gd name="T28" fmla="*/ 0 w 336"/>
                  <a:gd name="T29" fmla="*/ 0 h 392"/>
                  <a:gd name="T30" fmla="*/ 0 w 336"/>
                  <a:gd name="T31" fmla="*/ 0 h 392"/>
                  <a:gd name="T32" fmla="*/ 0 w 336"/>
                  <a:gd name="T33" fmla="*/ 0 h 392"/>
                  <a:gd name="T34" fmla="*/ 0 w 336"/>
                  <a:gd name="T35" fmla="*/ 0 h 392"/>
                  <a:gd name="T36" fmla="*/ 0 w 336"/>
                  <a:gd name="T37" fmla="*/ 0 h 392"/>
                  <a:gd name="T38" fmla="*/ 0 w 336"/>
                  <a:gd name="T39" fmla="*/ 0 h 392"/>
                  <a:gd name="T40" fmla="*/ 0 w 336"/>
                  <a:gd name="T41" fmla="*/ 0 h 392"/>
                  <a:gd name="T42" fmla="*/ 0 w 336"/>
                  <a:gd name="T43" fmla="*/ 0 h 392"/>
                  <a:gd name="T44" fmla="*/ 0 w 336"/>
                  <a:gd name="T45" fmla="*/ 0 h 392"/>
                  <a:gd name="T46" fmla="*/ 0 w 336"/>
                  <a:gd name="T47" fmla="*/ 0 h 392"/>
                  <a:gd name="T48" fmla="*/ 0 w 336"/>
                  <a:gd name="T49" fmla="*/ 0 h 392"/>
                  <a:gd name="T50" fmla="*/ 0 w 336"/>
                  <a:gd name="T51" fmla="*/ 0 h 392"/>
                  <a:gd name="T52" fmla="*/ 0 w 336"/>
                  <a:gd name="T53" fmla="*/ 0 h 392"/>
                  <a:gd name="T54" fmla="*/ 0 w 336"/>
                  <a:gd name="T55" fmla="*/ 0 h 392"/>
                  <a:gd name="T56" fmla="*/ 0 w 336"/>
                  <a:gd name="T57" fmla="*/ 0 h 392"/>
                  <a:gd name="T58" fmla="*/ 0 w 336"/>
                  <a:gd name="T59" fmla="*/ 0 h 392"/>
                  <a:gd name="T60" fmla="*/ 0 w 336"/>
                  <a:gd name="T61" fmla="*/ 0 h 392"/>
                  <a:gd name="T62" fmla="*/ 0 w 336"/>
                  <a:gd name="T63" fmla="*/ 0 h 392"/>
                  <a:gd name="T64" fmla="*/ 0 w 336"/>
                  <a:gd name="T65" fmla="*/ 0 h 392"/>
                  <a:gd name="T66" fmla="*/ 0 w 336"/>
                  <a:gd name="T67" fmla="*/ 0 h 392"/>
                  <a:gd name="T68" fmla="*/ 0 w 336"/>
                  <a:gd name="T69" fmla="*/ 0 h 392"/>
                  <a:gd name="T70" fmla="*/ 0 w 336"/>
                  <a:gd name="T71" fmla="*/ 0 h 392"/>
                  <a:gd name="T72" fmla="*/ 0 w 336"/>
                  <a:gd name="T73" fmla="*/ 0 h 392"/>
                  <a:gd name="T74" fmla="*/ 0 w 336"/>
                  <a:gd name="T75" fmla="*/ 0 h 392"/>
                  <a:gd name="T76" fmla="*/ 0 w 336"/>
                  <a:gd name="T77" fmla="*/ 0 h 392"/>
                  <a:gd name="T78" fmla="*/ 0 w 336"/>
                  <a:gd name="T79" fmla="*/ 0 h 392"/>
                  <a:gd name="T80" fmla="*/ 0 w 336"/>
                  <a:gd name="T81" fmla="*/ 0 h 392"/>
                  <a:gd name="T82" fmla="*/ 0 w 336"/>
                  <a:gd name="T83" fmla="*/ 0 h 392"/>
                  <a:gd name="T84" fmla="*/ 0 w 336"/>
                  <a:gd name="T85" fmla="*/ 0 h 392"/>
                  <a:gd name="T86" fmla="*/ 0 w 336"/>
                  <a:gd name="T87" fmla="*/ 0 h 392"/>
                  <a:gd name="T88" fmla="*/ 0 w 336"/>
                  <a:gd name="T89" fmla="*/ 0 h 392"/>
                  <a:gd name="T90" fmla="*/ 0 w 336"/>
                  <a:gd name="T91" fmla="*/ 0 h 392"/>
                  <a:gd name="T92" fmla="*/ 0 w 336"/>
                  <a:gd name="T93" fmla="*/ 0 h 392"/>
                  <a:gd name="T94" fmla="*/ 0 w 336"/>
                  <a:gd name="T95" fmla="*/ 0 h 392"/>
                  <a:gd name="T96" fmla="*/ 0 w 336"/>
                  <a:gd name="T97" fmla="*/ 0 h 392"/>
                  <a:gd name="T98" fmla="*/ 0 w 336"/>
                  <a:gd name="T99" fmla="*/ 0 h 392"/>
                  <a:gd name="T100" fmla="*/ 0 w 336"/>
                  <a:gd name="T101" fmla="*/ 0 h 392"/>
                  <a:gd name="T102" fmla="*/ 0 w 336"/>
                  <a:gd name="T103" fmla="*/ 0 h 392"/>
                  <a:gd name="T104" fmla="*/ 0 w 336"/>
                  <a:gd name="T105" fmla="*/ 0 h 392"/>
                  <a:gd name="T106" fmla="*/ 0 w 336"/>
                  <a:gd name="T107" fmla="*/ 0 h 392"/>
                  <a:gd name="T108" fmla="*/ 0 w 336"/>
                  <a:gd name="T109" fmla="*/ 0 h 392"/>
                  <a:gd name="T110" fmla="*/ 0 w 336"/>
                  <a:gd name="T111" fmla="*/ 0 h 392"/>
                  <a:gd name="T112" fmla="*/ 0 w 336"/>
                  <a:gd name="T113" fmla="*/ 0 h 392"/>
                  <a:gd name="T114" fmla="*/ 0 w 336"/>
                  <a:gd name="T115" fmla="*/ 0 h 392"/>
                  <a:gd name="T116" fmla="*/ 0 w 336"/>
                  <a:gd name="T117" fmla="*/ 0 h 392"/>
                  <a:gd name="T118" fmla="*/ 0 w 336"/>
                  <a:gd name="T119" fmla="*/ 0 h 3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6"/>
                  <a:gd name="T181" fmla="*/ 0 h 392"/>
                  <a:gd name="T182" fmla="*/ 336 w 336"/>
                  <a:gd name="T183" fmla="*/ 392 h 3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6" h="392">
                    <a:moveTo>
                      <a:pt x="336" y="102"/>
                    </a:moveTo>
                    <a:lnTo>
                      <a:pt x="335" y="102"/>
                    </a:lnTo>
                    <a:lnTo>
                      <a:pt x="332" y="102"/>
                    </a:lnTo>
                    <a:lnTo>
                      <a:pt x="330" y="102"/>
                    </a:lnTo>
                    <a:lnTo>
                      <a:pt x="326" y="103"/>
                    </a:lnTo>
                    <a:lnTo>
                      <a:pt x="322" y="104"/>
                    </a:lnTo>
                    <a:lnTo>
                      <a:pt x="317" y="106"/>
                    </a:lnTo>
                    <a:lnTo>
                      <a:pt x="313" y="107"/>
                    </a:lnTo>
                    <a:lnTo>
                      <a:pt x="310" y="107"/>
                    </a:lnTo>
                    <a:lnTo>
                      <a:pt x="306" y="110"/>
                    </a:lnTo>
                    <a:lnTo>
                      <a:pt x="303" y="111"/>
                    </a:lnTo>
                    <a:lnTo>
                      <a:pt x="300" y="112"/>
                    </a:lnTo>
                    <a:lnTo>
                      <a:pt x="296" y="114"/>
                    </a:lnTo>
                    <a:lnTo>
                      <a:pt x="292" y="115"/>
                    </a:lnTo>
                    <a:lnTo>
                      <a:pt x="288" y="118"/>
                    </a:lnTo>
                    <a:lnTo>
                      <a:pt x="284" y="119"/>
                    </a:lnTo>
                    <a:lnTo>
                      <a:pt x="280" y="121"/>
                    </a:lnTo>
                    <a:lnTo>
                      <a:pt x="276" y="123"/>
                    </a:lnTo>
                    <a:lnTo>
                      <a:pt x="272" y="125"/>
                    </a:lnTo>
                    <a:lnTo>
                      <a:pt x="268" y="128"/>
                    </a:lnTo>
                    <a:lnTo>
                      <a:pt x="263" y="131"/>
                    </a:lnTo>
                    <a:lnTo>
                      <a:pt x="259" y="133"/>
                    </a:lnTo>
                    <a:lnTo>
                      <a:pt x="255" y="137"/>
                    </a:lnTo>
                    <a:lnTo>
                      <a:pt x="251" y="140"/>
                    </a:lnTo>
                    <a:lnTo>
                      <a:pt x="247" y="144"/>
                    </a:lnTo>
                    <a:lnTo>
                      <a:pt x="241" y="148"/>
                    </a:lnTo>
                    <a:lnTo>
                      <a:pt x="237" y="152"/>
                    </a:lnTo>
                    <a:lnTo>
                      <a:pt x="232" y="154"/>
                    </a:lnTo>
                    <a:lnTo>
                      <a:pt x="228" y="158"/>
                    </a:lnTo>
                    <a:lnTo>
                      <a:pt x="224" y="162"/>
                    </a:lnTo>
                    <a:lnTo>
                      <a:pt x="220" y="168"/>
                    </a:lnTo>
                    <a:lnTo>
                      <a:pt x="216" y="173"/>
                    </a:lnTo>
                    <a:lnTo>
                      <a:pt x="212" y="177"/>
                    </a:lnTo>
                    <a:lnTo>
                      <a:pt x="208" y="182"/>
                    </a:lnTo>
                    <a:lnTo>
                      <a:pt x="206" y="189"/>
                    </a:lnTo>
                    <a:lnTo>
                      <a:pt x="202" y="193"/>
                    </a:lnTo>
                    <a:lnTo>
                      <a:pt x="198" y="199"/>
                    </a:lnTo>
                    <a:lnTo>
                      <a:pt x="195" y="205"/>
                    </a:lnTo>
                    <a:lnTo>
                      <a:pt x="191" y="211"/>
                    </a:lnTo>
                    <a:lnTo>
                      <a:pt x="189" y="218"/>
                    </a:lnTo>
                    <a:lnTo>
                      <a:pt x="186" y="226"/>
                    </a:lnTo>
                    <a:lnTo>
                      <a:pt x="183" y="232"/>
                    </a:lnTo>
                    <a:lnTo>
                      <a:pt x="181" y="240"/>
                    </a:lnTo>
                    <a:lnTo>
                      <a:pt x="178" y="247"/>
                    </a:lnTo>
                    <a:lnTo>
                      <a:pt x="177" y="255"/>
                    </a:lnTo>
                    <a:lnTo>
                      <a:pt x="175" y="263"/>
                    </a:lnTo>
                    <a:lnTo>
                      <a:pt x="173" y="271"/>
                    </a:lnTo>
                    <a:lnTo>
                      <a:pt x="172" y="279"/>
                    </a:lnTo>
                    <a:lnTo>
                      <a:pt x="172" y="288"/>
                    </a:lnTo>
                    <a:lnTo>
                      <a:pt x="170" y="297"/>
                    </a:lnTo>
                    <a:lnTo>
                      <a:pt x="170" y="306"/>
                    </a:lnTo>
                    <a:lnTo>
                      <a:pt x="169" y="316"/>
                    </a:lnTo>
                    <a:lnTo>
                      <a:pt x="169" y="326"/>
                    </a:lnTo>
                    <a:lnTo>
                      <a:pt x="170" y="337"/>
                    </a:lnTo>
                    <a:lnTo>
                      <a:pt x="172" y="347"/>
                    </a:lnTo>
                    <a:lnTo>
                      <a:pt x="173" y="357"/>
                    </a:lnTo>
                    <a:lnTo>
                      <a:pt x="174" y="368"/>
                    </a:lnTo>
                    <a:lnTo>
                      <a:pt x="175" y="380"/>
                    </a:lnTo>
                    <a:lnTo>
                      <a:pt x="178" y="392"/>
                    </a:lnTo>
                    <a:lnTo>
                      <a:pt x="8" y="285"/>
                    </a:lnTo>
                    <a:lnTo>
                      <a:pt x="7" y="283"/>
                    </a:lnTo>
                    <a:lnTo>
                      <a:pt x="7" y="280"/>
                    </a:lnTo>
                    <a:lnTo>
                      <a:pt x="5" y="277"/>
                    </a:lnTo>
                    <a:lnTo>
                      <a:pt x="4" y="272"/>
                    </a:lnTo>
                    <a:lnTo>
                      <a:pt x="4" y="267"/>
                    </a:lnTo>
                    <a:lnTo>
                      <a:pt x="3" y="263"/>
                    </a:lnTo>
                    <a:lnTo>
                      <a:pt x="3" y="260"/>
                    </a:lnTo>
                    <a:lnTo>
                      <a:pt x="1" y="256"/>
                    </a:lnTo>
                    <a:lnTo>
                      <a:pt x="1" y="254"/>
                    </a:lnTo>
                    <a:lnTo>
                      <a:pt x="1" y="250"/>
                    </a:lnTo>
                    <a:lnTo>
                      <a:pt x="1" y="246"/>
                    </a:lnTo>
                    <a:lnTo>
                      <a:pt x="0" y="240"/>
                    </a:lnTo>
                    <a:lnTo>
                      <a:pt x="0" y="236"/>
                    </a:lnTo>
                    <a:lnTo>
                      <a:pt x="0" y="232"/>
                    </a:lnTo>
                    <a:lnTo>
                      <a:pt x="0" y="228"/>
                    </a:lnTo>
                    <a:lnTo>
                      <a:pt x="0" y="223"/>
                    </a:lnTo>
                    <a:lnTo>
                      <a:pt x="0" y="218"/>
                    </a:lnTo>
                    <a:lnTo>
                      <a:pt x="0" y="214"/>
                    </a:lnTo>
                    <a:lnTo>
                      <a:pt x="0" y="209"/>
                    </a:lnTo>
                    <a:lnTo>
                      <a:pt x="0" y="203"/>
                    </a:lnTo>
                    <a:lnTo>
                      <a:pt x="1" y="198"/>
                    </a:lnTo>
                    <a:lnTo>
                      <a:pt x="1" y="193"/>
                    </a:lnTo>
                    <a:lnTo>
                      <a:pt x="1" y="188"/>
                    </a:lnTo>
                    <a:lnTo>
                      <a:pt x="3" y="181"/>
                    </a:lnTo>
                    <a:lnTo>
                      <a:pt x="4" y="177"/>
                    </a:lnTo>
                    <a:lnTo>
                      <a:pt x="5" y="170"/>
                    </a:lnTo>
                    <a:lnTo>
                      <a:pt x="5" y="165"/>
                    </a:lnTo>
                    <a:lnTo>
                      <a:pt x="7" y="158"/>
                    </a:lnTo>
                    <a:lnTo>
                      <a:pt x="8" y="153"/>
                    </a:lnTo>
                    <a:lnTo>
                      <a:pt x="11" y="147"/>
                    </a:lnTo>
                    <a:lnTo>
                      <a:pt x="12" y="141"/>
                    </a:lnTo>
                    <a:lnTo>
                      <a:pt x="15" y="135"/>
                    </a:lnTo>
                    <a:lnTo>
                      <a:pt x="17" y="129"/>
                    </a:lnTo>
                    <a:lnTo>
                      <a:pt x="20" y="123"/>
                    </a:lnTo>
                    <a:lnTo>
                      <a:pt x="22" y="118"/>
                    </a:lnTo>
                    <a:lnTo>
                      <a:pt x="25" y="111"/>
                    </a:lnTo>
                    <a:lnTo>
                      <a:pt x="28" y="106"/>
                    </a:lnTo>
                    <a:lnTo>
                      <a:pt x="32" y="99"/>
                    </a:lnTo>
                    <a:lnTo>
                      <a:pt x="34" y="94"/>
                    </a:lnTo>
                    <a:lnTo>
                      <a:pt x="38" y="87"/>
                    </a:lnTo>
                    <a:lnTo>
                      <a:pt x="44" y="82"/>
                    </a:lnTo>
                    <a:lnTo>
                      <a:pt x="47" y="77"/>
                    </a:lnTo>
                    <a:lnTo>
                      <a:pt x="53" y="70"/>
                    </a:lnTo>
                    <a:lnTo>
                      <a:pt x="57" y="65"/>
                    </a:lnTo>
                    <a:lnTo>
                      <a:pt x="62" y="58"/>
                    </a:lnTo>
                    <a:lnTo>
                      <a:pt x="67" y="53"/>
                    </a:lnTo>
                    <a:lnTo>
                      <a:pt x="74" y="48"/>
                    </a:lnTo>
                    <a:lnTo>
                      <a:pt x="79" y="42"/>
                    </a:lnTo>
                    <a:lnTo>
                      <a:pt x="87" y="37"/>
                    </a:lnTo>
                    <a:lnTo>
                      <a:pt x="94" y="32"/>
                    </a:lnTo>
                    <a:lnTo>
                      <a:pt x="100" y="28"/>
                    </a:lnTo>
                    <a:lnTo>
                      <a:pt x="107" y="22"/>
                    </a:lnTo>
                    <a:lnTo>
                      <a:pt x="116" y="17"/>
                    </a:lnTo>
                    <a:lnTo>
                      <a:pt x="124" y="13"/>
                    </a:lnTo>
                    <a:lnTo>
                      <a:pt x="132" y="8"/>
                    </a:lnTo>
                    <a:lnTo>
                      <a:pt x="141" y="4"/>
                    </a:lnTo>
                    <a:lnTo>
                      <a:pt x="150" y="0"/>
                    </a:lnTo>
                    <a:lnTo>
                      <a:pt x="318" y="92"/>
                    </a:lnTo>
                    <a:lnTo>
                      <a:pt x="336" y="10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6" name="Freeform 60"/>
              <p:cNvSpPr>
                <a:spLocks/>
              </p:cNvSpPr>
              <p:nvPr/>
            </p:nvSpPr>
            <p:spPr bwMode="auto">
              <a:xfrm flipH="1">
                <a:off x="3473" y="3557"/>
                <a:ext cx="175" cy="236"/>
              </a:xfrm>
              <a:custGeom>
                <a:avLst/>
                <a:gdLst>
                  <a:gd name="T0" fmla="*/ 0 w 489"/>
                  <a:gd name="T1" fmla="*/ 0 h 657"/>
                  <a:gd name="T2" fmla="*/ 0 w 489"/>
                  <a:gd name="T3" fmla="*/ 0 h 657"/>
                  <a:gd name="T4" fmla="*/ 0 w 489"/>
                  <a:gd name="T5" fmla="*/ 0 h 657"/>
                  <a:gd name="T6" fmla="*/ 0 w 489"/>
                  <a:gd name="T7" fmla="*/ 0 h 657"/>
                  <a:gd name="T8" fmla="*/ 0 w 489"/>
                  <a:gd name="T9" fmla="*/ 0 h 657"/>
                  <a:gd name="T10" fmla="*/ 0 w 489"/>
                  <a:gd name="T11" fmla="*/ 0 h 657"/>
                  <a:gd name="T12" fmla="*/ 0 w 489"/>
                  <a:gd name="T13" fmla="*/ 0 h 657"/>
                  <a:gd name="T14" fmla="*/ 0 w 489"/>
                  <a:gd name="T15" fmla="*/ 0 h 657"/>
                  <a:gd name="T16" fmla="*/ 0 w 489"/>
                  <a:gd name="T17" fmla="*/ 0 h 657"/>
                  <a:gd name="T18" fmla="*/ 0 w 489"/>
                  <a:gd name="T19" fmla="*/ 0 h 657"/>
                  <a:gd name="T20" fmla="*/ 0 w 489"/>
                  <a:gd name="T21" fmla="*/ 0 h 657"/>
                  <a:gd name="T22" fmla="*/ 0 w 489"/>
                  <a:gd name="T23" fmla="*/ 0 h 657"/>
                  <a:gd name="T24" fmla="*/ 0 w 489"/>
                  <a:gd name="T25" fmla="*/ 0 h 657"/>
                  <a:gd name="T26" fmla="*/ 0 w 489"/>
                  <a:gd name="T27" fmla="*/ 0 h 657"/>
                  <a:gd name="T28" fmla="*/ 0 w 489"/>
                  <a:gd name="T29" fmla="*/ 0 h 657"/>
                  <a:gd name="T30" fmla="*/ 0 w 489"/>
                  <a:gd name="T31" fmla="*/ 0 h 657"/>
                  <a:gd name="T32" fmla="*/ 0 w 489"/>
                  <a:gd name="T33" fmla="*/ 0 h 657"/>
                  <a:gd name="T34" fmla="*/ 0 w 489"/>
                  <a:gd name="T35" fmla="*/ 0 h 657"/>
                  <a:gd name="T36" fmla="*/ 0 w 489"/>
                  <a:gd name="T37" fmla="*/ 0 h 657"/>
                  <a:gd name="T38" fmla="*/ 0 w 489"/>
                  <a:gd name="T39" fmla="*/ 0 h 657"/>
                  <a:gd name="T40" fmla="*/ 0 w 489"/>
                  <a:gd name="T41" fmla="*/ 0 h 657"/>
                  <a:gd name="T42" fmla="*/ 0 w 489"/>
                  <a:gd name="T43" fmla="*/ 0 h 657"/>
                  <a:gd name="T44" fmla="*/ 0 w 489"/>
                  <a:gd name="T45" fmla="*/ 0 h 657"/>
                  <a:gd name="T46" fmla="*/ 0 w 489"/>
                  <a:gd name="T47" fmla="*/ 0 h 657"/>
                  <a:gd name="T48" fmla="*/ 0 w 489"/>
                  <a:gd name="T49" fmla="*/ 0 h 657"/>
                  <a:gd name="T50" fmla="*/ 0 w 489"/>
                  <a:gd name="T51" fmla="*/ 0 h 657"/>
                  <a:gd name="T52" fmla="*/ 0 w 489"/>
                  <a:gd name="T53" fmla="*/ 0 h 657"/>
                  <a:gd name="T54" fmla="*/ 0 w 489"/>
                  <a:gd name="T55" fmla="*/ 0 h 657"/>
                  <a:gd name="T56" fmla="*/ 0 w 489"/>
                  <a:gd name="T57" fmla="*/ 0 h 657"/>
                  <a:gd name="T58" fmla="*/ 0 w 489"/>
                  <a:gd name="T59" fmla="*/ 0 h 657"/>
                  <a:gd name="T60" fmla="*/ 0 w 489"/>
                  <a:gd name="T61" fmla="*/ 0 h 657"/>
                  <a:gd name="T62" fmla="*/ 0 w 489"/>
                  <a:gd name="T63" fmla="*/ 0 h 657"/>
                  <a:gd name="T64" fmla="*/ 0 w 489"/>
                  <a:gd name="T65" fmla="*/ 0 h 657"/>
                  <a:gd name="T66" fmla="*/ 0 w 489"/>
                  <a:gd name="T67" fmla="*/ 0 h 657"/>
                  <a:gd name="T68" fmla="*/ 0 w 489"/>
                  <a:gd name="T69" fmla="*/ 0 h 657"/>
                  <a:gd name="T70" fmla="*/ 0 w 489"/>
                  <a:gd name="T71" fmla="*/ 0 h 657"/>
                  <a:gd name="T72" fmla="*/ 0 w 489"/>
                  <a:gd name="T73" fmla="*/ 0 h 657"/>
                  <a:gd name="T74" fmla="*/ 0 w 489"/>
                  <a:gd name="T75" fmla="*/ 0 h 657"/>
                  <a:gd name="T76" fmla="*/ 0 w 489"/>
                  <a:gd name="T77" fmla="*/ 0 h 657"/>
                  <a:gd name="T78" fmla="*/ 0 w 489"/>
                  <a:gd name="T79" fmla="*/ 0 h 657"/>
                  <a:gd name="T80" fmla="*/ 0 w 489"/>
                  <a:gd name="T81" fmla="*/ 0 h 657"/>
                  <a:gd name="T82" fmla="*/ 0 w 489"/>
                  <a:gd name="T83" fmla="*/ 0 h 657"/>
                  <a:gd name="T84" fmla="*/ 0 w 489"/>
                  <a:gd name="T85" fmla="*/ 0 h 657"/>
                  <a:gd name="T86" fmla="*/ 0 w 489"/>
                  <a:gd name="T87" fmla="*/ 0 h 657"/>
                  <a:gd name="T88" fmla="*/ 0 w 489"/>
                  <a:gd name="T89" fmla="*/ 0 h 657"/>
                  <a:gd name="T90" fmla="*/ 0 w 489"/>
                  <a:gd name="T91" fmla="*/ 0 h 657"/>
                  <a:gd name="T92" fmla="*/ 0 w 489"/>
                  <a:gd name="T93" fmla="*/ 0 h 657"/>
                  <a:gd name="T94" fmla="*/ 0 w 489"/>
                  <a:gd name="T95" fmla="*/ 0 h 657"/>
                  <a:gd name="T96" fmla="*/ 0 w 489"/>
                  <a:gd name="T97" fmla="*/ 0 h 657"/>
                  <a:gd name="T98" fmla="*/ 0 w 489"/>
                  <a:gd name="T99" fmla="*/ 0 h 6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9"/>
                  <a:gd name="T151" fmla="*/ 0 h 657"/>
                  <a:gd name="T152" fmla="*/ 489 w 489"/>
                  <a:gd name="T153" fmla="*/ 657 h 6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9" h="657">
                    <a:moveTo>
                      <a:pt x="283" y="1"/>
                    </a:moveTo>
                    <a:lnTo>
                      <a:pt x="489" y="83"/>
                    </a:lnTo>
                    <a:lnTo>
                      <a:pt x="487" y="83"/>
                    </a:lnTo>
                    <a:lnTo>
                      <a:pt x="486" y="83"/>
                    </a:lnTo>
                    <a:lnTo>
                      <a:pt x="482" y="83"/>
                    </a:lnTo>
                    <a:lnTo>
                      <a:pt x="478" y="84"/>
                    </a:lnTo>
                    <a:lnTo>
                      <a:pt x="473" y="84"/>
                    </a:lnTo>
                    <a:lnTo>
                      <a:pt x="467" y="87"/>
                    </a:lnTo>
                    <a:lnTo>
                      <a:pt x="464" y="87"/>
                    </a:lnTo>
                    <a:lnTo>
                      <a:pt x="460" y="88"/>
                    </a:lnTo>
                    <a:lnTo>
                      <a:pt x="456" y="91"/>
                    </a:lnTo>
                    <a:lnTo>
                      <a:pt x="453" y="92"/>
                    </a:lnTo>
                    <a:lnTo>
                      <a:pt x="448" y="93"/>
                    </a:lnTo>
                    <a:lnTo>
                      <a:pt x="444" y="95"/>
                    </a:lnTo>
                    <a:lnTo>
                      <a:pt x="438" y="96"/>
                    </a:lnTo>
                    <a:lnTo>
                      <a:pt x="435" y="99"/>
                    </a:lnTo>
                    <a:lnTo>
                      <a:pt x="429" y="100"/>
                    </a:lnTo>
                    <a:lnTo>
                      <a:pt x="424" y="103"/>
                    </a:lnTo>
                    <a:lnTo>
                      <a:pt x="419" y="105"/>
                    </a:lnTo>
                    <a:lnTo>
                      <a:pt x="413" y="108"/>
                    </a:lnTo>
                    <a:lnTo>
                      <a:pt x="408" y="111"/>
                    </a:lnTo>
                    <a:lnTo>
                      <a:pt x="403" y="113"/>
                    </a:lnTo>
                    <a:lnTo>
                      <a:pt x="396" y="116"/>
                    </a:lnTo>
                    <a:lnTo>
                      <a:pt x="391" y="120"/>
                    </a:lnTo>
                    <a:lnTo>
                      <a:pt x="386" y="124"/>
                    </a:lnTo>
                    <a:lnTo>
                      <a:pt x="380" y="128"/>
                    </a:lnTo>
                    <a:lnTo>
                      <a:pt x="374" y="132"/>
                    </a:lnTo>
                    <a:lnTo>
                      <a:pt x="369" y="136"/>
                    </a:lnTo>
                    <a:lnTo>
                      <a:pt x="362" y="140"/>
                    </a:lnTo>
                    <a:lnTo>
                      <a:pt x="355" y="145"/>
                    </a:lnTo>
                    <a:lnTo>
                      <a:pt x="349" y="150"/>
                    </a:lnTo>
                    <a:lnTo>
                      <a:pt x="343" y="154"/>
                    </a:lnTo>
                    <a:lnTo>
                      <a:pt x="337" y="159"/>
                    </a:lnTo>
                    <a:lnTo>
                      <a:pt x="330" y="166"/>
                    </a:lnTo>
                    <a:lnTo>
                      <a:pt x="324" y="171"/>
                    </a:lnTo>
                    <a:lnTo>
                      <a:pt x="318" y="178"/>
                    </a:lnTo>
                    <a:lnTo>
                      <a:pt x="312" y="185"/>
                    </a:lnTo>
                    <a:lnTo>
                      <a:pt x="305" y="191"/>
                    </a:lnTo>
                    <a:lnTo>
                      <a:pt x="299" y="198"/>
                    </a:lnTo>
                    <a:lnTo>
                      <a:pt x="293" y="206"/>
                    </a:lnTo>
                    <a:lnTo>
                      <a:pt x="287" y="214"/>
                    </a:lnTo>
                    <a:lnTo>
                      <a:pt x="281" y="220"/>
                    </a:lnTo>
                    <a:lnTo>
                      <a:pt x="275" y="229"/>
                    </a:lnTo>
                    <a:lnTo>
                      <a:pt x="270" y="239"/>
                    </a:lnTo>
                    <a:lnTo>
                      <a:pt x="263" y="247"/>
                    </a:lnTo>
                    <a:lnTo>
                      <a:pt x="258" y="256"/>
                    </a:lnTo>
                    <a:lnTo>
                      <a:pt x="251" y="265"/>
                    </a:lnTo>
                    <a:lnTo>
                      <a:pt x="246" y="276"/>
                    </a:lnTo>
                    <a:lnTo>
                      <a:pt x="241" y="285"/>
                    </a:lnTo>
                    <a:lnTo>
                      <a:pt x="235" y="295"/>
                    </a:lnTo>
                    <a:lnTo>
                      <a:pt x="230" y="306"/>
                    </a:lnTo>
                    <a:lnTo>
                      <a:pt x="226" y="318"/>
                    </a:lnTo>
                    <a:lnTo>
                      <a:pt x="221" y="328"/>
                    </a:lnTo>
                    <a:lnTo>
                      <a:pt x="215" y="340"/>
                    </a:lnTo>
                    <a:lnTo>
                      <a:pt x="212" y="352"/>
                    </a:lnTo>
                    <a:lnTo>
                      <a:pt x="208" y="367"/>
                    </a:lnTo>
                    <a:lnTo>
                      <a:pt x="202" y="379"/>
                    </a:lnTo>
                    <a:lnTo>
                      <a:pt x="198" y="392"/>
                    </a:lnTo>
                    <a:lnTo>
                      <a:pt x="196" y="406"/>
                    </a:lnTo>
                    <a:lnTo>
                      <a:pt x="192" y="421"/>
                    </a:lnTo>
                    <a:lnTo>
                      <a:pt x="190" y="424"/>
                    </a:lnTo>
                    <a:lnTo>
                      <a:pt x="190" y="428"/>
                    </a:lnTo>
                    <a:lnTo>
                      <a:pt x="189" y="431"/>
                    </a:lnTo>
                    <a:lnTo>
                      <a:pt x="189" y="437"/>
                    </a:lnTo>
                    <a:lnTo>
                      <a:pt x="188" y="441"/>
                    </a:lnTo>
                    <a:lnTo>
                      <a:pt x="188" y="446"/>
                    </a:lnTo>
                    <a:lnTo>
                      <a:pt x="188" y="449"/>
                    </a:lnTo>
                    <a:lnTo>
                      <a:pt x="188" y="451"/>
                    </a:lnTo>
                    <a:lnTo>
                      <a:pt x="188" y="455"/>
                    </a:lnTo>
                    <a:lnTo>
                      <a:pt x="188" y="458"/>
                    </a:lnTo>
                    <a:lnTo>
                      <a:pt x="186" y="461"/>
                    </a:lnTo>
                    <a:lnTo>
                      <a:pt x="186" y="464"/>
                    </a:lnTo>
                    <a:lnTo>
                      <a:pt x="186" y="467"/>
                    </a:lnTo>
                    <a:lnTo>
                      <a:pt x="186" y="471"/>
                    </a:lnTo>
                    <a:lnTo>
                      <a:pt x="186" y="474"/>
                    </a:lnTo>
                    <a:lnTo>
                      <a:pt x="186" y="478"/>
                    </a:lnTo>
                    <a:lnTo>
                      <a:pt x="186" y="482"/>
                    </a:lnTo>
                    <a:lnTo>
                      <a:pt x="186" y="486"/>
                    </a:lnTo>
                    <a:lnTo>
                      <a:pt x="186" y="490"/>
                    </a:lnTo>
                    <a:lnTo>
                      <a:pt x="186" y="492"/>
                    </a:lnTo>
                    <a:lnTo>
                      <a:pt x="186" y="496"/>
                    </a:lnTo>
                    <a:lnTo>
                      <a:pt x="186" y="500"/>
                    </a:lnTo>
                    <a:lnTo>
                      <a:pt x="186" y="504"/>
                    </a:lnTo>
                    <a:lnTo>
                      <a:pt x="188" y="508"/>
                    </a:lnTo>
                    <a:lnTo>
                      <a:pt x="188" y="512"/>
                    </a:lnTo>
                    <a:lnTo>
                      <a:pt x="188" y="517"/>
                    </a:lnTo>
                    <a:lnTo>
                      <a:pt x="188" y="520"/>
                    </a:lnTo>
                    <a:lnTo>
                      <a:pt x="188" y="525"/>
                    </a:lnTo>
                    <a:lnTo>
                      <a:pt x="188" y="529"/>
                    </a:lnTo>
                    <a:lnTo>
                      <a:pt x="189" y="533"/>
                    </a:lnTo>
                    <a:lnTo>
                      <a:pt x="189" y="537"/>
                    </a:lnTo>
                    <a:lnTo>
                      <a:pt x="189" y="541"/>
                    </a:lnTo>
                    <a:lnTo>
                      <a:pt x="190" y="545"/>
                    </a:lnTo>
                    <a:lnTo>
                      <a:pt x="190" y="550"/>
                    </a:lnTo>
                    <a:lnTo>
                      <a:pt x="190" y="554"/>
                    </a:lnTo>
                    <a:lnTo>
                      <a:pt x="190" y="560"/>
                    </a:lnTo>
                    <a:lnTo>
                      <a:pt x="192" y="564"/>
                    </a:lnTo>
                    <a:lnTo>
                      <a:pt x="192" y="567"/>
                    </a:lnTo>
                    <a:lnTo>
                      <a:pt x="193" y="573"/>
                    </a:lnTo>
                    <a:lnTo>
                      <a:pt x="194" y="577"/>
                    </a:lnTo>
                    <a:lnTo>
                      <a:pt x="194" y="582"/>
                    </a:lnTo>
                    <a:lnTo>
                      <a:pt x="196" y="586"/>
                    </a:lnTo>
                    <a:lnTo>
                      <a:pt x="196" y="590"/>
                    </a:lnTo>
                    <a:lnTo>
                      <a:pt x="197" y="595"/>
                    </a:lnTo>
                    <a:lnTo>
                      <a:pt x="197" y="599"/>
                    </a:lnTo>
                    <a:lnTo>
                      <a:pt x="198" y="604"/>
                    </a:lnTo>
                    <a:lnTo>
                      <a:pt x="198" y="608"/>
                    </a:lnTo>
                    <a:lnTo>
                      <a:pt x="200" y="612"/>
                    </a:lnTo>
                    <a:lnTo>
                      <a:pt x="201" y="618"/>
                    </a:lnTo>
                    <a:lnTo>
                      <a:pt x="202" y="623"/>
                    </a:lnTo>
                    <a:lnTo>
                      <a:pt x="202" y="627"/>
                    </a:lnTo>
                    <a:lnTo>
                      <a:pt x="204" y="631"/>
                    </a:lnTo>
                    <a:lnTo>
                      <a:pt x="205" y="635"/>
                    </a:lnTo>
                    <a:lnTo>
                      <a:pt x="206" y="640"/>
                    </a:lnTo>
                    <a:lnTo>
                      <a:pt x="208" y="644"/>
                    </a:lnTo>
                    <a:lnTo>
                      <a:pt x="209" y="649"/>
                    </a:lnTo>
                    <a:lnTo>
                      <a:pt x="210" y="653"/>
                    </a:lnTo>
                    <a:lnTo>
                      <a:pt x="212" y="657"/>
                    </a:lnTo>
                    <a:lnTo>
                      <a:pt x="20" y="545"/>
                    </a:lnTo>
                    <a:lnTo>
                      <a:pt x="19" y="541"/>
                    </a:lnTo>
                    <a:lnTo>
                      <a:pt x="18" y="540"/>
                    </a:lnTo>
                    <a:lnTo>
                      <a:pt x="18" y="537"/>
                    </a:lnTo>
                    <a:lnTo>
                      <a:pt x="16" y="534"/>
                    </a:lnTo>
                    <a:lnTo>
                      <a:pt x="16" y="532"/>
                    </a:lnTo>
                    <a:lnTo>
                      <a:pt x="15" y="528"/>
                    </a:lnTo>
                    <a:lnTo>
                      <a:pt x="14" y="524"/>
                    </a:lnTo>
                    <a:lnTo>
                      <a:pt x="12" y="519"/>
                    </a:lnTo>
                    <a:lnTo>
                      <a:pt x="12" y="515"/>
                    </a:lnTo>
                    <a:lnTo>
                      <a:pt x="11" y="509"/>
                    </a:lnTo>
                    <a:lnTo>
                      <a:pt x="10" y="504"/>
                    </a:lnTo>
                    <a:lnTo>
                      <a:pt x="8" y="499"/>
                    </a:lnTo>
                    <a:lnTo>
                      <a:pt x="8" y="494"/>
                    </a:lnTo>
                    <a:lnTo>
                      <a:pt x="7" y="487"/>
                    </a:lnTo>
                    <a:lnTo>
                      <a:pt x="6" y="480"/>
                    </a:lnTo>
                    <a:lnTo>
                      <a:pt x="4" y="474"/>
                    </a:lnTo>
                    <a:lnTo>
                      <a:pt x="4" y="467"/>
                    </a:lnTo>
                    <a:lnTo>
                      <a:pt x="3" y="459"/>
                    </a:lnTo>
                    <a:lnTo>
                      <a:pt x="3" y="451"/>
                    </a:lnTo>
                    <a:lnTo>
                      <a:pt x="2" y="443"/>
                    </a:lnTo>
                    <a:lnTo>
                      <a:pt x="2" y="437"/>
                    </a:lnTo>
                    <a:lnTo>
                      <a:pt x="2" y="428"/>
                    </a:lnTo>
                    <a:lnTo>
                      <a:pt x="0" y="418"/>
                    </a:lnTo>
                    <a:lnTo>
                      <a:pt x="0" y="410"/>
                    </a:lnTo>
                    <a:lnTo>
                      <a:pt x="2" y="401"/>
                    </a:lnTo>
                    <a:lnTo>
                      <a:pt x="2" y="392"/>
                    </a:lnTo>
                    <a:lnTo>
                      <a:pt x="2" y="383"/>
                    </a:lnTo>
                    <a:lnTo>
                      <a:pt x="3" y="373"/>
                    </a:lnTo>
                    <a:lnTo>
                      <a:pt x="4" y="365"/>
                    </a:lnTo>
                    <a:lnTo>
                      <a:pt x="4" y="355"/>
                    </a:lnTo>
                    <a:lnTo>
                      <a:pt x="6" y="344"/>
                    </a:lnTo>
                    <a:lnTo>
                      <a:pt x="7" y="335"/>
                    </a:lnTo>
                    <a:lnTo>
                      <a:pt x="10" y="326"/>
                    </a:lnTo>
                    <a:lnTo>
                      <a:pt x="11" y="314"/>
                    </a:lnTo>
                    <a:lnTo>
                      <a:pt x="14" y="305"/>
                    </a:lnTo>
                    <a:lnTo>
                      <a:pt x="16" y="294"/>
                    </a:lnTo>
                    <a:lnTo>
                      <a:pt x="20" y="284"/>
                    </a:lnTo>
                    <a:lnTo>
                      <a:pt x="23" y="273"/>
                    </a:lnTo>
                    <a:lnTo>
                      <a:pt x="27" y="262"/>
                    </a:lnTo>
                    <a:lnTo>
                      <a:pt x="29" y="252"/>
                    </a:lnTo>
                    <a:lnTo>
                      <a:pt x="35" y="241"/>
                    </a:lnTo>
                    <a:lnTo>
                      <a:pt x="39" y="231"/>
                    </a:lnTo>
                    <a:lnTo>
                      <a:pt x="44" y="220"/>
                    </a:lnTo>
                    <a:lnTo>
                      <a:pt x="49" y="210"/>
                    </a:lnTo>
                    <a:lnTo>
                      <a:pt x="56" y="199"/>
                    </a:lnTo>
                    <a:lnTo>
                      <a:pt x="61" y="187"/>
                    </a:lnTo>
                    <a:lnTo>
                      <a:pt x="68" y="177"/>
                    </a:lnTo>
                    <a:lnTo>
                      <a:pt x="74" y="166"/>
                    </a:lnTo>
                    <a:lnTo>
                      <a:pt x="82" y="157"/>
                    </a:lnTo>
                    <a:lnTo>
                      <a:pt x="90" y="146"/>
                    </a:lnTo>
                    <a:lnTo>
                      <a:pt x="99" y="136"/>
                    </a:lnTo>
                    <a:lnTo>
                      <a:pt x="107" y="125"/>
                    </a:lnTo>
                    <a:lnTo>
                      <a:pt x="118" y="115"/>
                    </a:lnTo>
                    <a:lnTo>
                      <a:pt x="127" y="105"/>
                    </a:lnTo>
                    <a:lnTo>
                      <a:pt x="138" y="95"/>
                    </a:lnTo>
                    <a:lnTo>
                      <a:pt x="148" y="84"/>
                    </a:lnTo>
                    <a:lnTo>
                      <a:pt x="160" y="75"/>
                    </a:lnTo>
                    <a:lnTo>
                      <a:pt x="172" y="64"/>
                    </a:lnTo>
                    <a:lnTo>
                      <a:pt x="184" y="55"/>
                    </a:lnTo>
                    <a:lnTo>
                      <a:pt x="197" y="46"/>
                    </a:lnTo>
                    <a:lnTo>
                      <a:pt x="212" y="37"/>
                    </a:lnTo>
                    <a:lnTo>
                      <a:pt x="212" y="35"/>
                    </a:lnTo>
                    <a:lnTo>
                      <a:pt x="214" y="34"/>
                    </a:lnTo>
                    <a:lnTo>
                      <a:pt x="217" y="33"/>
                    </a:lnTo>
                    <a:lnTo>
                      <a:pt x="221" y="30"/>
                    </a:lnTo>
                    <a:lnTo>
                      <a:pt x="226" y="27"/>
                    </a:lnTo>
                    <a:lnTo>
                      <a:pt x="231" y="23"/>
                    </a:lnTo>
                    <a:lnTo>
                      <a:pt x="234" y="22"/>
                    </a:lnTo>
                    <a:lnTo>
                      <a:pt x="237" y="21"/>
                    </a:lnTo>
                    <a:lnTo>
                      <a:pt x="241" y="19"/>
                    </a:lnTo>
                    <a:lnTo>
                      <a:pt x="243" y="17"/>
                    </a:lnTo>
                    <a:lnTo>
                      <a:pt x="246" y="16"/>
                    </a:lnTo>
                    <a:lnTo>
                      <a:pt x="250" y="13"/>
                    </a:lnTo>
                    <a:lnTo>
                      <a:pt x="252" y="12"/>
                    </a:lnTo>
                    <a:lnTo>
                      <a:pt x="256" y="10"/>
                    </a:lnTo>
                    <a:lnTo>
                      <a:pt x="262" y="6"/>
                    </a:lnTo>
                    <a:lnTo>
                      <a:pt x="268" y="5"/>
                    </a:lnTo>
                    <a:lnTo>
                      <a:pt x="272" y="1"/>
                    </a:lnTo>
                    <a:lnTo>
                      <a:pt x="276" y="1"/>
                    </a:lnTo>
                    <a:lnTo>
                      <a:pt x="280" y="0"/>
                    </a:lnTo>
                    <a:lnTo>
                      <a:pt x="283" y="1"/>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7" name="Freeform 61"/>
              <p:cNvSpPr>
                <a:spLocks/>
              </p:cNvSpPr>
              <p:nvPr/>
            </p:nvSpPr>
            <p:spPr bwMode="auto">
              <a:xfrm flipH="1">
                <a:off x="3407" y="3592"/>
                <a:ext cx="168" cy="222"/>
              </a:xfrm>
              <a:custGeom>
                <a:avLst/>
                <a:gdLst>
                  <a:gd name="T0" fmla="*/ 0 w 467"/>
                  <a:gd name="T1" fmla="*/ 0 h 621"/>
                  <a:gd name="T2" fmla="*/ 0 w 467"/>
                  <a:gd name="T3" fmla="*/ 0 h 621"/>
                  <a:gd name="T4" fmla="*/ 0 w 467"/>
                  <a:gd name="T5" fmla="*/ 0 h 621"/>
                  <a:gd name="T6" fmla="*/ 0 w 467"/>
                  <a:gd name="T7" fmla="*/ 0 h 621"/>
                  <a:gd name="T8" fmla="*/ 0 w 467"/>
                  <a:gd name="T9" fmla="*/ 0 h 621"/>
                  <a:gd name="T10" fmla="*/ 0 w 467"/>
                  <a:gd name="T11" fmla="*/ 0 h 621"/>
                  <a:gd name="T12" fmla="*/ 0 w 467"/>
                  <a:gd name="T13" fmla="*/ 0 h 621"/>
                  <a:gd name="T14" fmla="*/ 0 w 467"/>
                  <a:gd name="T15" fmla="*/ 0 h 621"/>
                  <a:gd name="T16" fmla="*/ 0 w 467"/>
                  <a:gd name="T17" fmla="*/ 0 h 621"/>
                  <a:gd name="T18" fmla="*/ 0 w 467"/>
                  <a:gd name="T19" fmla="*/ 0 h 621"/>
                  <a:gd name="T20" fmla="*/ 0 w 467"/>
                  <a:gd name="T21" fmla="*/ 0 h 621"/>
                  <a:gd name="T22" fmla="*/ 0 w 467"/>
                  <a:gd name="T23" fmla="*/ 0 h 621"/>
                  <a:gd name="T24" fmla="*/ 0 w 467"/>
                  <a:gd name="T25" fmla="*/ 0 h 621"/>
                  <a:gd name="T26" fmla="*/ 0 w 467"/>
                  <a:gd name="T27" fmla="*/ 0 h 621"/>
                  <a:gd name="T28" fmla="*/ 0 w 467"/>
                  <a:gd name="T29" fmla="*/ 0 h 621"/>
                  <a:gd name="T30" fmla="*/ 0 w 467"/>
                  <a:gd name="T31" fmla="*/ 0 h 621"/>
                  <a:gd name="T32" fmla="*/ 0 w 467"/>
                  <a:gd name="T33" fmla="*/ 0 h 621"/>
                  <a:gd name="T34" fmla="*/ 0 w 467"/>
                  <a:gd name="T35" fmla="*/ 0 h 621"/>
                  <a:gd name="T36" fmla="*/ 0 w 467"/>
                  <a:gd name="T37" fmla="*/ 0 h 621"/>
                  <a:gd name="T38" fmla="*/ 0 w 467"/>
                  <a:gd name="T39" fmla="*/ 0 h 621"/>
                  <a:gd name="T40" fmla="*/ 0 w 467"/>
                  <a:gd name="T41" fmla="*/ 0 h 621"/>
                  <a:gd name="T42" fmla="*/ 0 w 467"/>
                  <a:gd name="T43" fmla="*/ 0 h 621"/>
                  <a:gd name="T44" fmla="*/ 0 w 467"/>
                  <a:gd name="T45" fmla="*/ 0 h 621"/>
                  <a:gd name="T46" fmla="*/ 0 w 467"/>
                  <a:gd name="T47" fmla="*/ 0 h 621"/>
                  <a:gd name="T48" fmla="*/ 0 w 467"/>
                  <a:gd name="T49" fmla="*/ 0 h 621"/>
                  <a:gd name="T50" fmla="*/ 0 w 467"/>
                  <a:gd name="T51" fmla="*/ 0 h 621"/>
                  <a:gd name="T52" fmla="*/ 0 w 467"/>
                  <a:gd name="T53" fmla="*/ 0 h 621"/>
                  <a:gd name="T54" fmla="*/ 0 w 467"/>
                  <a:gd name="T55" fmla="*/ 0 h 621"/>
                  <a:gd name="T56" fmla="*/ 0 w 467"/>
                  <a:gd name="T57" fmla="*/ 0 h 621"/>
                  <a:gd name="T58" fmla="*/ 0 w 467"/>
                  <a:gd name="T59" fmla="*/ 0 h 621"/>
                  <a:gd name="T60" fmla="*/ 0 w 467"/>
                  <a:gd name="T61" fmla="*/ 0 h 621"/>
                  <a:gd name="T62" fmla="*/ 0 w 467"/>
                  <a:gd name="T63" fmla="*/ 0 h 621"/>
                  <a:gd name="T64" fmla="*/ 0 w 467"/>
                  <a:gd name="T65" fmla="*/ 0 h 621"/>
                  <a:gd name="T66" fmla="*/ 0 w 467"/>
                  <a:gd name="T67" fmla="*/ 0 h 621"/>
                  <a:gd name="T68" fmla="*/ 0 w 467"/>
                  <a:gd name="T69" fmla="*/ 0 h 621"/>
                  <a:gd name="T70" fmla="*/ 0 w 467"/>
                  <a:gd name="T71" fmla="*/ 0 h 621"/>
                  <a:gd name="T72" fmla="*/ 0 w 467"/>
                  <a:gd name="T73" fmla="*/ 0 h 621"/>
                  <a:gd name="T74" fmla="*/ 0 w 467"/>
                  <a:gd name="T75" fmla="*/ 0 h 621"/>
                  <a:gd name="T76" fmla="*/ 0 w 467"/>
                  <a:gd name="T77" fmla="*/ 0 h 621"/>
                  <a:gd name="T78" fmla="*/ 0 w 467"/>
                  <a:gd name="T79" fmla="*/ 0 h 621"/>
                  <a:gd name="T80" fmla="*/ 0 w 467"/>
                  <a:gd name="T81" fmla="*/ 0 h 621"/>
                  <a:gd name="T82" fmla="*/ 0 w 467"/>
                  <a:gd name="T83" fmla="*/ 0 h 621"/>
                  <a:gd name="T84" fmla="*/ 0 w 467"/>
                  <a:gd name="T85" fmla="*/ 0 h 621"/>
                  <a:gd name="T86" fmla="*/ 0 w 467"/>
                  <a:gd name="T87" fmla="*/ 0 h 621"/>
                  <a:gd name="T88" fmla="*/ 0 w 467"/>
                  <a:gd name="T89" fmla="*/ 0 h 621"/>
                  <a:gd name="T90" fmla="*/ 0 w 467"/>
                  <a:gd name="T91" fmla="*/ 0 h 621"/>
                  <a:gd name="T92" fmla="*/ 0 w 467"/>
                  <a:gd name="T93" fmla="*/ 0 h 621"/>
                  <a:gd name="T94" fmla="*/ 0 w 467"/>
                  <a:gd name="T95" fmla="*/ 0 h 621"/>
                  <a:gd name="T96" fmla="*/ 0 w 467"/>
                  <a:gd name="T97" fmla="*/ 0 h 621"/>
                  <a:gd name="T98" fmla="*/ 0 w 467"/>
                  <a:gd name="T99" fmla="*/ 0 h 621"/>
                  <a:gd name="T100" fmla="*/ 0 w 467"/>
                  <a:gd name="T101" fmla="*/ 0 h 621"/>
                  <a:gd name="T102" fmla="*/ 0 w 467"/>
                  <a:gd name="T103" fmla="*/ 0 h 621"/>
                  <a:gd name="T104" fmla="*/ 0 w 467"/>
                  <a:gd name="T105" fmla="*/ 0 h 621"/>
                  <a:gd name="T106" fmla="*/ 0 w 467"/>
                  <a:gd name="T107" fmla="*/ 0 h 621"/>
                  <a:gd name="T108" fmla="*/ 0 w 467"/>
                  <a:gd name="T109" fmla="*/ 0 h 621"/>
                  <a:gd name="T110" fmla="*/ 0 w 467"/>
                  <a:gd name="T111" fmla="*/ 0 h 621"/>
                  <a:gd name="T112" fmla="*/ 0 w 467"/>
                  <a:gd name="T113" fmla="*/ 0 h 621"/>
                  <a:gd name="T114" fmla="*/ 0 w 467"/>
                  <a:gd name="T115" fmla="*/ 0 h 621"/>
                  <a:gd name="T116" fmla="*/ 0 w 467"/>
                  <a:gd name="T117" fmla="*/ 0 h 62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7"/>
                  <a:gd name="T178" fmla="*/ 0 h 621"/>
                  <a:gd name="T179" fmla="*/ 467 w 467"/>
                  <a:gd name="T180" fmla="*/ 621 h 62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7" h="621">
                    <a:moveTo>
                      <a:pt x="116" y="558"/>
                    </a:moveTo>
                    <a:lnTo>
                      <a:pt x="120" y="559"/>
                    </a:lnTo>
                    <a:lnTo>
                      <a:pt x="124" y="560"/>
                    </a:lnTo>
                    <a:lnTo>
                      <a:pt x="128" y="562"/>
                    </a:lnTo>
                    <a:lnTo>
                      <a:pt x="133" y="564"/>
                    </a:lnTo>
                    <a:lnTo>
                      <a:pt x="137" y="564"/>
                    </a:lnTo>
                    <a:lnTo>
                      <a:pt x="141" y="566"/>
                    </a:lnTo>
                    <a:lnTo>
                      <a:pt x="145" y="566"/>
                    </a:lnTo>
                    <a:lnTo>
                      <a:pt x="150" y="567"/>
                    </a:lnTo>
                    <a:lnTo>
                      <a:pt x="154" y="567"/>
                    </a:lnTo>
                    <a:lnTo>
                      <a:pt x="160" y="567"/>
                    </a:lnTo>
                    <a:lnTo>
                      <a:pt x="164" y="567"/>
                    </a:lnTo>
                    <a:lnTo>
                      <a:pt x="169" y="567"/>
                    </a:lnTo>
                    <a:lnTo>
                      <a:pt x="173" y="567"/>
                    </a:lnTo>
                    <a:lnTo>
                      <a:pt x="178" y="567"/>
                    </a:lnTo>
                    <a:lnTo>
                      <a:pt x="182" y="567"/>
                    </a:lnTo>
                    <a:lnTo>
                      <a:pt x="187" y="567"/>
                    </a:lnTo>
                    <a:lnTo>
                      <a:pt x="193" y="566"/>
                    </a:lnTo>
                    <a:lnTo>
                      <a:pt x="197" y="564"/>
                    </a:lnTo>
                    <a:lnTo>
                      <a:pt x="202" y="563"/>
                    </a:lnTo>
                    <a:lnTo>
                      <a:pt x="206" y="562"/>
                    </a:lnTo>
                    <a:lnTo>
                      <a:pt x="211" y="560"/>
                    </a:lnTo>
                    <a:lnTo>
                      <a:pt x="216" y="559"/>
                    </a:lnTo>
                    <a:lnTo>
                      <a:pt x="220" y="556"/>
                    </a:lnTo>
                    <a:lnTo>
                      <a:pt x="226" y="555"/>
                    </a:lnTo>
                    <a:lnTo>
                      <a:pt x="231" y="552"/>
                    </a:lnTo>
                    <a:lnTo>
                      <a:pt x="235" y="551"/>
                    </a:lnTo>
                    <a:lnTo>
                      <a:pt x="239" y="548"/>
                    </a:lnTo>
                    <a:lnTo>
                      <a:pt x="244" y="546"/>
                    </a:lnTo>
                    <a:lnTo>
                      <a:pt x="249" y="543"/>
                    </a:lnTo>
                    <a:lnTo>
                      <a:pt x="253" y="540"/>
                    </a:lnTo>
                    <a:lnTo>
                      <a:pt x="259" y="538"/>
                    </a:lnTo>
                    <a:lnTo>
                      <a:pt x="264" y="535"/>
                    </a:lnTo>
                    <a:lnTo>
                      <a:pt x="268" y="533"/>
                    </a:lnTo>
                    <a:lnTo>
                      <a:pt x="273" y="529"/>
                    </a:lnTo>
                    <a:lnTo>
                      <a:pt x="277" y="526"/>
                    </a:lnTo>
                    <a:lnTo>
                      <a:pt x="282" y="522"/>
                    </a:lnTo>
                    <a:lnTo>
                      <a:pt x="286" y="518"/>
                    </a:lnTo>
                    <a:lnTo>
                      <a:pt x="290" y="514"/>
                    </a:lnTo>
                    <a:lnTo>
                      <a:pt x="294" y="510"/>
                    </a:lnTo>
                    <a:lnTo>
                      <a:pt x="299" y="507"/>
                    </a:lnTo>
                    <a:lnTo>
                      <a:pt x="303" y="502"/>
                    </a:lnTo>
                    <a:lnTo>
                      <a:pt x="309" y="498"/>
                    </a:lnTo>
                    <a:lnTo>
                      <a:pt x="313" y="493"/>
                    </a:lnTo>
                    <a:lnTo>
                      <a:pt x="317" y="489"/>
                    </a:lnTo>
                    <a:lnTo>
                      <a:pt x="321" y="485"/>
                    </a:lnTo>
                    <a:lnTo>
                      <a:pt x="326" y="480"/>
                    </a:lnTo>
                    <a:lnTo>
                      <a:pt x="330" y="474"/>
                    </a:lnTo>
                    <a:lnTo>
                      <a:pt x="335" y="470"/>
                    </a:lnTo>
                    <a:lnTo>
                      <a:pt x="338" y="465"/>
                    </a:lnTo>
                    <a:lnTo>
                      <a:pt x="343" y="460"/>
                    </a:lnTo>
                    <a:lnTo>
                      <a:pt x="346" y="455"/>
                    </a:lnTo>
                    <a:lnTo>
                      <a:pt x="351" y="449"/>
                    </a:lnTo>
                    <a:lnTo>
                      <a:pt x="354" y="444"/>
                    </a:lnTo>
                    <a:lnTo>
                      <a:pt x="357" y="439"/>
                    </a:lnTo>
                    <a:lnTo>
                      <a:pt x="361" y="433"/>
                    </a:lnTo>
                    <a:lnTo>
                      <a:pt x="365" y="427"/>
                    </a:lnTo>
                    <a:lnTo>
                      <a:pt x="369" y="422"/>
                    </a:lnTo>
                    <a:lnTo>
                      <a:pt x="372" y="415"/>
                    </a:lnTo>
                    <a:lnTo>
                      <a:pt x="376" y="410"/>
                    </a:lnTo>
                    <a:lnTo>
                      <a:pt x="379" y="403"/>
                    </a:lnTo>
                    <a:lnTo>
                      <a:pt x="381" y="397"/>
                    </a:lnTo>
                    <a:lnTo>
                      <a:pt x="385" y="391"/>
                    </a:lnTo>
                    <a:lnTo>
                      <a:pt x="388" y="385"/>
                    </a:lnTo>
                    <a:lnTo>
                      <a:pt x="392" y="379"/>
                    </a:lnTo>
                    <a:lnTo>
                      <a:pt x="394" y="373"/>
                    </a:lnTo>
                    <a:lnTo>
                      <a:pt x="397" y="366"/>
                    </a:lnTo>
                    <a:lnTo>
                      <a:pt x="398" y="358"/>
                    </a:lnTo>
                    <a:lnTo>
                      <a:pt x="402" y="353"/>
                    </a:lnTo>
                    <a:lnTo>
                      <a:pt x="404" y="346"/>
                    </a:lnTo>
                    <a:lnTo>
                      <a:pt x="406" y="340"/>
                    </a:lnTo>
                    <a:lnTo>
                      <a:pt x="408" y="333"/>
                    </a:lnTo>
                    <a:lnTo>
                      <a:pt x="410" y="327"/>
                    </a:lnTo>
                    <a:lnTo>
                      <a:pt x="412" y="320"/>
                    </a:lnTo>
                    <a:lnTo>
                      <a:pt x="414" y="313"/>
                    </a:lnTo>
                    <a:lnTo>
                      <a:pt x="416" y="307"/>
                    </a:lnTo>
                    <a:lnTo>
                      <a:pt x="417" y="300"/>
                    </a:lnTo>
                    <a:lnTo>
                      <a:pt x="418" y="294"/>
                    </a:lnTo>
                    <a:lnTo>
                      <a:pt x="420" y="287"/>
                    </a:lnTo>
                    <a:lnTo>
                      <a:pt x="421" y="280"/>
                    </a:lnTo>
                    <a:lnTo>
                      <a:pt x="422" y="275"/>
                    </a:lnTo>
                    <a:lnTo>
                      <a:pt x="422" y="268"/>
                    </a:lnTo>
                    <a:lnTo>
                      <a:pt x="423" y="262"/>
                    </a:lnTo>
                    <a:lnTo>
                      <a:pt x="423" y="255"/>
                    </a:lnTo>
                    <a:lnTo>
                      <a:pt x="425" y="250"/>
                    </a:lnTo>
                    <a:lnTo>
                      <a:pt x="425" y="243"/>
                    </a:lnTo>
                    <a:lnTo>
                      <a:pt x="425" y="237"/>
                    </a:lnTo>
                    <a:lnTo>
                      <a:pt x="425" y="231"/>
                    </a:lnTo>
                    <a:lnTo>
                      <a:pt x="425" y="225"/>
                    </a:lnTo>
                    <a:lnTo>
                      <a:pt x="425" y="218"/>
                    </a:lnTo>
                    <a:lnTo>
                      <a:pt x="425" y="213"/>
                    </a:lnTo>
                    <a:lnTo>
                      <a:pt x="425" y="206"/>
                    </a:lnTo>
                    <a:lnTo>
                      <a:pt x="425" y="201"/>
                    </a:lnTo>
                    <a:lnTo>
                      <a:pt x="425" y="196"/>
                    </a:lnTo>
                    <a:lnTo>
                      <a:pt x="423" y="191"/>
                    </a:lnTo>
                    <a:lnTo>
                      <a:pt x="423" y="184"/>
                    </a:lnTo>
                    <a:lnTo>
                      <a:pt x="422" y="180"/>
                    </a:lnTo>
                    <a:lnTo>
                      <a:pt x="421" y="173"/>
                    </a:lnTo>
                    <a:lnTo>
                      <a:pt x="421" y="168"/>
                    </a:lnTo>
                    <a:lnTo>
                      <a:pt x="420" y="163"/>
                    </a:lnTo>
                    <a:lnTo>
                      <a:pt x="418" y="158"/>
                    </a:lnTo>
                    <a:lnTo>
                      <a:pt x="417" y="152"/>
                    </a:lnTo>
                    <a:lnTo>
                      <a:pt x="414" y="147"/>
                    </a:lnTo>
                    <a:lnTo>
                      <a:pt x="413" y="142"/>
                    </a:lnTo>
                    <a:lnTo>
                      <a:pt x="412" y="138"/>
                    </a:lnTo>
                    <a:lnTo>
                      <a:pt x="410" y="132"/>
                    </a:lnTo>
                    <a:lnTo>
                      <a:pt x="408" y="127"/>
                    </a:lnTo>
                    <a:lnTo>
                      <a:pt x="406" y="123"/>
                    </a:lnTo>
                    <a:lnTo>
                      <a:pt x="404" y="119"/>
                    </a:lnTo>
                    <a:lnTo>
                      <a:pt x="401" y="114"/>
                    </a:lnTo>
                    <a:lnTo>
                      <a:pt x="398" y="110"/>
                    </a:lnTo>
                    <a:lnTo>
                      <a:pt x="397" y="105"/>
                    </a:lnTo>
                    <a:lnTo>
                      <a:pt x="394" y="102"/>
                    </a:lnTo>
                    <a:lnTo>
                      <a:pt x="392" y="98"/>
                    </a:lnTo>
                    <a:lnTo>
                      <a:pt x="388" y="94"/>
                    </a:lnTo>
                    <a:lnTo>
                      <a:pt x="385" y="90"/>
                    </a:lnTo>
                    <a:lnTo>
                      <a:pt x="383" y="86"/>
                    </a:lnTo>
                    <a:lnTo>
                      <a:pt x="380" y="82"/>
                    </a:lnTo>
                    <a:lnTo>
                      <a:pt x="376" y="80"/>
                    </a:lnTo>
                    <a:lnTo>
                      <a:pt x="373" y="76"/>
                    </a:lnTo>
                    <a:lnTo>
                      <a:pt x="371" y="73"/>
                    </a:lnTo>
                    <a:lnTo>
                      <a:pt x="367" y="70"/>
                    </a:lnTo>
                    <a:lnTo>
                      <a:pt x="363" y="68"/>
                    </a:lnTo>
                    <a:lnTo>
                      <a:pt x="359" y="64"/>
                    </a:lnTo>
                    <a:lnTo>
                      <a:pt x="356" y="62"/>
                    </a:lnTo>
                    <a:lnTo>
                      <a:pt x="352" y="60"/>
                    </a:lnTo>
                    <a:lnTo>
                      <a:pt x="348" y="57"/>
                    </a:lnTo>
                    <a:lnTo>
                      <a:pt x="344" y="56"/>
                    </a:lnTo>
                    <a:lnTo>
                      <a:pt x="340" y="53"/>
                    </a:lnTo>
                    <a:lnTo>
                      <a:pt x="338" y="53"/>
                    </a:lnTo>
                    <a:lnTo>
                      <a:pt x="335" y="52"/>
                    </a:lnTo>
                    <a:lnTo>
                      <a:pt x="336" y="45"/>
                    </a:lnTo>
                    <a:lnTo>
                      <a:pt x="339" y="40"/>
                    </a:lnTo>
                    <a:lnTo>
                      <a:pt x="342" y="33"/>
                    </a:lnTo>
                    <a:lnTo>
                      <a:pt x="344" y="28"/>
                    </a:lnTo>
                    <a:lnTo>
                      <a:pt x="347" y="23"/>
                    </a:lnTo>
                    <a:lnTo>
                      <a:pt x="350" y="18"/>
                    </a:lnTo>
                    <a:lnTo>
                      <a:pt x="351" y="12"/>
                    </a:lnTo>
                    <a:lnTo>
                      <a:pt x="354" y="8"/>
                    </a:lnTo>
                    <a:lnTo>
                      <a:pt x="357" y="10"/>
                    </a:lnTo>
                    <a:lnTo>
                      <a:pt x="360" y="11"/>
                    </a:lnTo>
                    <a:lnTo>
                      <a:pt x="364" y="12"/>
                    </a:lnTo>
                    <a:lnTo>
                      <a:pt x="367" y="14"/>
                    </a:lnTo>
                    <a:lnTo>
                      <a:pt x="372" y="16"/>
                    </a:lnTo>
                    <a:lnTo>
                      <a:pt x="376" y="19"/>
                    </a:lnTo>
                    <a:lnTo>
                      <a:pt x="380" y="20"/>
                    </a:lnTo>
                    <a:lnTo>
                      <a:pt x="385" y="23"/>
                    </a:lnTo>
                    <a:lnTo>
                      <a:pt x="389" y="27"/>
                    </a:lnTo>
                    <a:lnTo>
                      <a:pt x="394" y="29"/>
                    </a:lnTo>
                    <a:lnTo>
                      <a:pt x="398" y="33"/>
                    </a:lnTo>
                    <a:lnTo>
                      <a:pt x="402" y="37"/>
                    </a:lnTo>
                    <a:lnTo>
                      <a:pt x="406" y="40"/>
                    </a:lnTo>
                    <a:lnTo>
                      <a:pt x="410" y="44"/>
                    </a:lnTo>
                    <a:lnTo>
                      <a:pt x="414" y="48"/>
                    </a:lnTo>
                    <a:lnTo>
                      <a:pt x="418" y="52"/>
                    </a:lnTo>
                    <a:lnTo>
                      <a:pt x="421" y="56"/>
                    </a:lnTo>
                    <a:lnTo>
                      <a:pt x="425" y="60"/>
                    </a:lnTo>
                    <a:lnTo>
                      <a:pt x="429" y="65"/>
                    </a:lnTo>
                    <a:lnTo>
                      <a:pt x="431" y="70"/>
                    </a:lnTo>
                    <a:lnTo>
                      <a:pt x="433" y="76"/>
                    </a:lnTo>
                    <a:lnTo>
                      <a:pt x="435" y="80"/>
                    </a:lnTo>
                    <a:lnTo>
                      <a:pt x="439" y="85"/>
                    </a:lnTo>
                    <a:lnTo>
                      <a:pt x="442" y="90"/>
                    </a:lnTo>
                    <a:lnTo>
                      <a:pt x="443" y="95"/>
                    </a:lnTo>
                    <a:lnTo>
                      <a:pt x="447" y="101"/>
                    </a:lnTo>
                    <a:lnTo>
                      <a:pt x="449" y="106"/>
                    </a:lnTo>
                    <a:lnTo>
                      <a:pt x="451" y="113"/>
                    </a:lnTo>
                    <a:lnTo>
                      <a:pt x="452" y="118"/>
                    </a:lnTo>
                    <a:lnTo>
                      <a:pt x="455" y="123"/>
                    </a:lnTo>
                    <a:lnTo>
                      <a:pt x="456" y="130"/>
                    </a:lnTo>
                    <a:lnTo>
                      <a:pt x="458" y="136"/>
                    </a:lnTo>
                    <a:lnTo>
                      <a:pt x="459" y="143"/>
                    </a:lnTo>
                    <a:lnTo>
                      <a:pt x="462" y="148"/>
                    </a:lnTo>
                    <a:lnTo>
                      <a:pt x="462" y="155"/>
                    </a:lnTo>
                    <a:lnTo>
                      <a:pt x="464" y="161"/>
                    </a:lnTo>
                    <a:lnTo>
                      <a:pt x="464" y="168"/>
                    </a:lnTo>
                    <a:lnTo>
                      <a:pt x="466" y="175"/>
                    </a:lnTo>
                    <a:lnTo>
                      <a:pt x="466" y="181"/>
                    </a:lnTo>
                    <a:lnTo>
                      <a:pt x="467" y="188"/>
                    </a:lnTo>
                    <a:lnTo>
                      <a:pt x="467" y="194"/>
                    </a:lnTo>
                    <a:lnTo>
                      <a:pt x="467" y="202"/>
                    </a:lnTo>
                    <a:lnTo>
                      <a:pt x="467" y="209"/>
                    </a:lnTo>
                    <a:lnTo>
                      <a:pt x="467" y="217"/>
                    </a:lnTo>
                    <a:lnTo>
                      <a:pt x="467" y="224"/>
                    </a:lnTo>
                    <a:lnTo>
                      <a:pt x="467" y="230"/>
                    </a:lnTo>
                    <a:lnTo>
                      <a:pt x="466" y="237"/>
                    </a:lnTo>
                    <a:lnTo>
                      <a:pt x="466" y="245"/>
                    </a:lnTo>
                    <a:lnTo>
                      <a:pt x="464" y="251"/>
                    </a:lnTo>
                    <a:lnTo>
                      <a:pt x="464" y="259"/>
                    </a:lnTo>
                    <a:lnTo>
                      <a:pt x="463" y="267"/>
                    </a:lnTo>
                    <a:lnTo>
                      <a:pt x="463" y="275"/>
                    </a:lnTo>
                    <a:lnTo>
                      <a:pt x="462" y="282"/>
                    </a:lnTo>
                    <a:lnTo>
                      <a:pt x="460" y="290"/>
                    </a:lnTo>
                    <a:lnTo>
                      <a:pt x="458" y="297"/>
                    </a:lnTo>
                    <a:lnTo>
                      <a:pt x="458" y="305"/>
                    </a:lnTo>
                    <a:lnTo>
                      <a:pt x="455" y="312"/>
                    </a:lnTo>
                    <a:lnTo>
                      <a:pt x="454" y="320"/>
                    </a:lnTo>
                    <a:lnTo>
                      <a:pt x="451" y="328"/>
                    </a:lnTo>
                    <a:lnTo>
                      <a:pt x="450" y="336"/>
                    </a:lnTo>
                    <a:lnTo>
                      <a:pt x="447" y="344"/>
                    </a:lnTo>
                    <a:lnTo>
                      <a:pt x="443" y="352"/>
                    </a:lnTo>
                    <a:lnTo>
                      <a:pt x="441" y="358"/>
                    </a:lnTo>
                    <a:lnTo>
                      <a:pt x="439" y="366"/>
                    </a:lnTo>
                    <a:lnTo>
                      <a:pt x="435" y="374"/>
                    </a:lnTo>
                    <a:lnTo>
                      <a:pt x="433" y="382"/>
                    </a:lnTo>
                    <a:lnTo>
                      <a:pt x="430" y="390"/>
                    </a:lnTo>
                    <a:lnTo>
                      <a:pt x="427" y="398"/>
                    </a:lnTo>
                    <a:lnTo>
                      <a:pt x="423" y="406"/>
                    </a:lnTo>
                    <a:lnTo>
                      <a:pt x="420" y="412"/>
                    </a:lnTo>
                    <a:lnTo>
                      <a:pt x="416" y="420"/>
                    </a:lnTo>
                    <a:lnTo>
                      <a:pt x="413" y="428"/>
                    </a:lnTo>
                    <a:lnTo>
                      <a:pt x="409" y="435"/>
                    </a:lnTo>
                    <a:lnTo>
                      <a:pt x="405" y="441"/>
                    </a:lnTo>
                    <a:lnTo>
                      <a:pt x="401" y="448"/>
                    </a:lnTo>
                    <a:lnTo>
                      <a:pt x="397" y="456"/>
                    </a:lnTo>
                    <a:lnTo>
                      <a:pt x="392" y="463"/>
                    </a:lnTo>
                    <a:lnTo>
                      <a:pt x="388" y="469"/>
                    </a:lnTo>
                    <a:lnTo>
                      <a:pt x="384" y="474"/>
                    </a:lnTo>
                    <a:lnTo>
                      <a:pt x="379" y="482"/>
                    </a:lnTo>
                    <a:lnTo>
                      <a:pt x="375" y="488"/>
                    </a:lnTo>
                    <a:lnTo>
                      <a:pt x="369" y="494"/>
                    </a:lnTo>
                    <a:lnTo>
                      <a:pt x="365" y="501"/>
                    </a:lnTo>
                    <a:lnTo>
                      <a:pt x="361" y="506"/>
                    </a:lnTo>
                    <a:lnTo>
                      <a:pt x="356" y="511"/>
                    </a:lnTo>
                    <a:lnTo>
                      <a:pt x="351" y="518"/>
                    </a:lnTo>
                    <a:lnTo>
                      <a:pt x="346" y="523"/>
                    </a:lnTo>
                    <a:lnTo>
                      <a:pt x="340" y="529"/>
                    </a:lnTo>
                    <a:lnTo>
                      <a:pt x="335" y="534"/>
                    </a:lnTo>
                    <a:lnTo>
                      <a:pt x="330" y="538"/>
                    </a:lnTo>
                    <a:lnTo>
                      <a:pt x="325" y="543"/>
                    </a:lnTo>
                    <a:lnTo>
                      <a:pt x="321" y="548"/>
                    </a:lnTo>
                    <a:lnTo>
                      <a:pt x="314" y="554"/>
                    </a:lnTo>
                    <a:lnTo>
                      <a:pt x="309" y="558"/>
                    </a:lnTo>
                    <a:lnTo>
                      <a:pt x="303" y="563"/>
                    </a:lnTo>
                    <a:lnTo>
                      <a:pt x="298" y="567"/>
                    </a:lnTo>
                    <a:lnTo>
                      <a:pt x="293" y="571"/>
                    </a:lnTo>
                    <a:lnTo>
                      <a:pt x="288" y="575"/>
                    </a:lnTo>
                    <a:lnTo>
                      <a:pt x="282" y="579"/>
                    </a:lnTo>
                    <a:lnTo>
                      <a:pt x="277" y="583"/>
                    </a:lnTo>
                    <a:lnTo>
                      <a:pt x="272" y="585"/>
                    </a:lnTo>
                    <a:lnTo>
                      <a:pt x="265" y="589"/>
                    </a:lnTo>
                    <a:lnTo>
                      <a:pt x="260" y="592"/>
                    </a:lnTo>
                    <a:lnTo>
                      <a:pt x="255" y="596"/>
                    </a:lnTo>
                    <a:lnTo>
                      <a:pt x="248" y="597"/>
                    </a:lnTo>
                    <a:lnTo>
                      <a:pt x="243" y="601"/>
                    </a:lnTo>
                    <a:lnTo>
                      <a:pt x="237" y="603"/>
                    </a:lnTo>
                    <a:lnTo>
                      <a:pt x="232" y="605"/>
                    </a:lnTo>
                    <a:lnTo>
                      <a:pt x="226" y="608"/>
                    </a:lnTo>
                    <a:lnTo>
                      <a:pt x="220" y="609"/>
                    </a:lnTo>
                    <a:lnTo>
                      <a:pt x="215" y="612"/>
                    </a:lnTo>
                    <a:lnTo>
                      <a:pt x="208" y="613"/>
                    </a:lnTo>
                    <a:lnTo>
                      <a:pt x="203" y="614"/>
                    </a:lnTo>
                    <a:lnTo>
                      <a:pt x="198" y="616"/>
                    </a:lnTo>
                    <a:lnTo>
                      <a:pt x="193" y="617"/>
                    </a:lnTo>
                    <a:lnTo>
                      <a:pt x="187" y="620"/>
                    </a:lnTo>
                    <a:lnTo>
                      <a:pt x="181" y="620"/>
                    </a:lnTo>
                    <a:lnTo>
                      <a:pt x="175" y="620"/>
                    </a:lnTo>
                    <a:lnTo>
                      <a:pt x="170" y="620"/>
                    </a:lnTo>
                    <a:lnTo>
                      <a:pt x="165" y="621"/>
                    </a:lnTo>
                    <a:lnTo>
                      <a:pt x="160" y="621"/>
                    </a:lnTo>
                    <a:lnTo>
                      <a:pt x="153" y="621"/>
                    </a:lnTo>
                    <a:lnTo>
                      <a:pt x="148" y="620"/>
                    </a:lnTo>
                    <a:lnTo>
                      <a:pt x="142" y="620"/>
                    </a:lnTo>
                    <a:lnTo>
                      <a:pt x="137" y="620"/>
                    </a:lnTo>
                    <a:lnTo>
                      <a:pt x="132" y="618"/>
                    </a:lnTo>
                    <a:lnTo>
                      <a:pt x="127" y="617"/>
                    </a:lnTo>
                    <a:lnTo>
                      <a:pt x="121" y="616"/>
                    </a:lnTo>
                    <a:lnTo>
                      <a:pt x="116" y="614"/>
                    </a:lnTo>
                    <a:lnTo>
                      <a:pt x="112" y="613"/>
                    </a:lnTo>
                    <a:lnTo>
                      <a:pt x="107" y="612"/>
                    </a:lnTo>
                    <a:lnTo>
                      <a:pt x="102" y="609"/>
                    </a:lnTo>
                    <a:lnTo>
                      <a:pt x="98" y="606"/>
                    </a:lnTo>
                    <a:lnTo>
                      <a:pt x="92" y="604"/>
                    </a:lnTo>
                    <a:lnTo>
                      <a:pt x="87" y="601"/>
                    </a:lnTo>
                    <a:lnTo>
                      <a:pt x="82" y="599"/>
                    </a:lnTo>
                    <a:lnTo>
                      <a:pt x="78" y="595"/>
                    </a:lnTo>
                    <a:lnTo>
                      <a:pt x="74" y="592"/>
                    </a:lnTo>
                    <a:lnTo>
                      <a:pt x="69" y="588"/>
                    </a:lnTo>
                    <a:lnTo>
                      <a:pt x="65" y="585"/>
                    </a:lnTo>
                    <a:lnTo>
                      <a:pt x="61" y="581"/>
                    </a:lnTo>
                    <a:lnTo>
                      <a:pt x="57" y="577"/>
                    </a:lnTo>
                    <a:lnTo>
                      <a:pt x="53" y="573"/>
                    </a:lnTo>
                    <a:lnTo>
                      <a:pt x="50" y="570"/>
                    </a:lnTo>
                    <a:lnTo>
                      <a:pt x="46" y="566"/>
                    </a:lnTo>
                    <a:lnTo>
                      <a:pt x="42" y="560"/>
                    </a:lnTo>
                    <a:lnTo>
                      <a:pt x="40" y="556"/>
                    </a:lnTo>
                    <a:lnTo>
                      <a:pt x="37" y="552"/>
                    </a:lnTo>
                    <a:lnTo>
                      <a:pt x="34" y="547"/>
                    </a:lnTo>
                    <a:lnTo>
                      <a:pt x="30" y="542"/>
                    </a:lnTo>
                    <a:lnTo>
                      <a:pt x="28" y="536"/>
                    </a:lnTo>
                    <a:lnTo>
                      <a:pt x="25" y="531"/>
                    </a:lnTo>
                    <a:lnTo>
                      <a:pt x="22" y="526"/>
                    </a:lnTo>
                    <a:lnTo>
                      <a:pt x="20" y="521"/>
                    </a:lnTo>
                    <a:lnTo>
                      <a:pt x="18" y="515"/>
                    </a:lnTo>
                    <a:lnTo>
                      <a:pt x="16" y="510"/>
                    </a:lnTo>
                    <a:lnTo>
                      <a:pt x="14" y="503"/>
                    </a:lnTo>
                    <a:lnTo>
                      <a:pt x="12" y="498"/>
                    </a:lnTo>
                    <a:lnTo>
                      <a:pt x="10" y="492"/>
                    </a:lnTo>
                    <a:lnTo>
                      <a:pt x="9" y="486"/>
                    </a:lnTo>
                    <a:lnTo>
                      <a:pt x="8" y="480"/>
                    </a:lnTo>
                    <a:lnTo>
                      <a:pt x="5" y="473"/>
                    </a:lnTo>
                    <a:lnTo>
                      <a:pt x="4" y="467"/>
                    </a:lnTo>
                    <a:lnTo>
                      <a:pt x="4" y="461"/>
                    </a:lnTo>
                    <a:lnTo>
                      <a:pt x="3" y="455"/>
                    </a:lnTo>
                    <a:lnTo>
                      <a:pt x="1" y="448"/>
                    </a:lnTo>
                    <a:lnTo>
                      <a:pt x="0" y="440"/>
                    </a:lnTo>
                    <a:lnTo>
                      <a:pt x="0" y="433"/>
                    </a:lnTo>
                    <a:lnTo>
                      <a:pt x="0" y="427"/>
                    </a:lnTo>
                    <a:lnTo>
                      <a:pt x="0" y="420"/>
                    </a:lnTo>
                    <a:lnTo>
                      <a:pt x="0" y="412"/>
                    </a:lnTo>
                    <a:lnTo>
                      <a:pt x="0" y="406"/>
                    </a:lnTo>
                    <a:lnTo>
                      <a:pt x="0" y="398"/>
                    </a:lnTo>
                    <a:lnTo>
                      <a:pt x="0" y="391"/>
                    </a:lnTo>
                    <a:lnTo>
                      <a:pt x="0" y="383"/>
                    </a:lnTo>
                    <a:lnTo>
                      <a:pt x="0" y="377"/>
                    </a:lnTo>
                    <a:lnTo>
                      <a:pt x="0" y="369"/>
                    </a:lnTo>
                    <a:lnTo>
                      <a:pt x="1" y="362"/>
                    </a:lnTo>
                    <a:lnTo>
                      <a:pt x="3" y="354"/>
                    </a:lnTo>
                    <a:lnTo>
                      <a:pt x="4" y="348"/>
                    </a:lnTo>
                    <a:lnTo>
                      <a:pt x="5" y="340"/>
                    </a:lnTo>
                    <a:lnTo>
                      <a:pt x="7" y="332"/>
                    </a:lnTo>
                    <a:lnTo>
                      <a:pt x="8" y="324"/>
                    </a:lnTo>
                    <a:lnTo>
                      <a:pt x="9" y="317"/>
                    </a:lnTo>
                    <a:lnTo>
                      <a:pt x="12" y="309"/>
                    </a:lnTo>
                    <a:lnTo>
                      <a:pt x="13" y="301"/>
                    </a:lnTo>
                    <a:lnTo>
                      <a:pt x="14" y="294"/>
                    </a:lnTo>
                    <a:lnTo>
                      <a:pt x="18" y="287"/>
                    </a:lnTo>
                    <a:lnTo>
                      <a:pt x="20" y="279"/>
                    </a:lnTo>
                    <a:lnTo>
                      <a:pt x="22" y="271"/>
                    </a:lnTo>
                    <a:lnTo>
                      <a:pt x="25" y="263"/>
                    </a:lnTo>
                    <a:lnTo>
                      <a:pt x="28" y="255"/>
                    </a:lnTo>
                    <a:lnTo>
                      <a:pt x="30" y="247"/>
                    </a:lnTo>
                    <a:lnTo>
                      <a:pt x="34" y="241"/>
                    </a:lnTo>
                    <a:lnTo>
                      <a:pt x="37" y="233"/>
                    </a:lnTo>
                    <a:lnTo>
                      <a:pt x="41" y="225"/>
                    </a:lnTo>
                    <a:lnTo>
                      <a:pt x="45" y="217"/>
                    </a:lnTo>
                    <a:lnTo>
                      <a:pt x="47" y="210"/>
                    </a:lnTo>
                    <a:lnTo>
                      <a:pt x="51" y="204"/>
                    </a:lnTo>
                    <a:lnTo>
                      <a:pt x="54" y="197"/>
                    </a:lnTo>
                    <a:lnTo>
                      <a:pt x="58" y="189"/>
                    </a:lnTo>
                    <a:lnTo>
                      <a:pt x="62" y="183"/>
                    </a:lnTo>
                    <a:lnTo>
                      <a:pt x="66" y="176"/>
                    </a:lnTo>
                    <a:lnTo>
                      <a:pt x="70" y="169"/>
                    </a:lnTo>
                    <a:lnTo>
                      <a:pt x="73" y="163"/>
                    </a:lnTo>
                    <a:lnTo>
                      <a:pt x="78" y="156"/>
                    </a:lnTo>
                    <a:lnTo>
                      <a:pt x="82" y="150"/>
                    </a:lnTo>
                    <a:lnTo>
                      <a:pt x="86" y="144"/>
                    </a:lnTo>
                    <a:lnTo>
                      <a:pt x="90" y="138"/>
                    </a:lnTo>
                    <a:lnTo>
                      <a:pt x="94" y="132"/>
                    </a:lnTo>
                    <a:lnTo>
                      <a:pt x="99" y="126"/>
                    </a:lnTo>
                    <a:lnTo>
                      <a:pt x="104" y="121"/>
                    </a:lnTo>
                    <a:lnTo>
                      <a:pt x="108" y="115"/>
                    </a:lnTo>
                    <a:lnTo>
                      <a:pt x="112" y="109"/>
                    </a:lnTo>
                    <a:lnTo>
                      <a:pt x="116" y="105"/>
                    </a:lnTo>
                    <a:lnTo>
                      <a:pt x="121" y="99"/>
                    </a:lnTo>
                    <a:lnTo>
                      <a:pt x="127" y="94"/>
                    </a:lnTo>
                    <a:lnTo>
                      <a:pt x="131" y="89"/>
                    </a:lnTo>
                    <a:lnTo>
                      <a:pt x="136" y="84"/>
                    </a:lnTo>
                    <a:lnTo>
                      <a:pt x="141" y="80"/>
                    </a:lnTo>
                    <a:lnTo>
                      <a:pt x="145" y="74"/>
                    </a:lnTo>
                    <a:lnTo>
                      <a:pt x="150" y="70"/>
                    </a:lnTo>
                    <a:lnTo>
                      <a:pt x="156" y="65"/>
                    </a:lnTo>
                    <a:lnTo>
                      <a:pt x="161" y="61"/>
                    </a:lnTo>
                    <a:lnTo>
                      <a:pt x="166" y="57"/>
                    </a:lnTo>
                    <a:lnTo>
                      <a:pt x="171" y="53"/>
                    </a:lnTo>
                    <a:lnTo>
                      <a:pt x="177" y="49"/>
                    </a:lnTo>
                    <a:lnTo>
                      <a:pt x="182" y="47"/>
                    </a:lnTo>
                    <a:lnTo>
                      <a:pt x="187" y="43"/>
                    </a:lnTo>
                    <a:lnTo>
                      <a:pt x="193" y="39"/>
                    </a:lnTo>
                    <a:lnTo>
                      <a:pt x="198" y="35"/>
                    </a:lnTo>
                    <a:lnTo>
                      <a:pt x="202" y="32"/>
                    </a:lnTo>
                    <a:lnTo>
                      <a:pt x="207" y="29"/>
                    </a:lnTo>
                    <a:lnTo>
                      <a:pt x="212" y="27"/>
                    </a:lnTo>
                    <a:lnTo>
                      <a:pt x="219" y="23"/>
                    </a:lnTo>
                    <a:lnTo>
                      <a:pt x="224" y="22"/>
                    </a:lnTo>
                    <a:lnTo>
                      <a:pt x="230" y="19"/>
                    </a:lnTo>
                    <a:lnTo>
                      <a:pt x="235" y="16"/>
                    </a:lnTo>
                    <a:lnTo>
                      <a:pt x="240" y="14"/>
                    </a:lnTo>
                    <a:lnTo>
                      <a:pt x="245" y="12"/>
                    </a:lnTo>
                    <a:lnTo>
                      <a:pt x="251" y="10"/>
                    </a:lnTo>
                    <a:lnTo>
                      <a:pt x="256" y="8"/>
                    </a:lnTo>
                    <a:lnTo>
                      <a:pt x="261" y="7"/>
                    </a:lnTo>
                    <a:lnTo>
                      <a:pt x="266" y="6"/>
                    </a:lnTo>
                    <a:lnTo>
                      <a:pt x="272" y="4"/>
                    </a:lnTo>
                    <a:lnTo>
                      <a:pt x="277" y="3"/>
                    </a:lnTo>
                    <a:lnTo>
                      <a:pt x="282" y="2"/>
                    </a:lnTo>
                    <a:lnTo>
                      <a:pt x="288" y="2"/>
                    </a:lnTo>
                    <a:lnTo>
                      <a:pt x="293" y="0"/>
                    </a:lnTo>
                    <a:lnTo>
                      <a:pt x="298" y="0"/>
                    </a:lnTo>
                    <a:lnTo>
                      <a:pt x="303" y="0"/>
                    </a:lnTo>
                    <a:lnTo>
                      <a:pt x="309" y="0"/>
                    </a:lnTo>
                    <a:lnTo>
                      <a:pt x="314" y="0"/>
                    </a:lnTo>
                    <a:lnTo>
                      <a:pt x="319" y="0"/>
                    </a:lnTo>
                    <a:lnTo>
                      <a:pt x="325" y="2"/>
                    </a:lnTo>
                    <a:lnTo>
                      <a:pt x="330" y="3"/>
                    </a:lnTo>
                    <a:lnTo>
                      <a:pt x="335" y="3"/>
                    </a:lnTo>
                    <a:lnTo>
                      <a:pt x="339" y="4"/>
                    </a:lnTo>
                    <a:lnTo>
                      <a:pt x="344" y="6"/>
                    </a:lnTo>
                    <a:lnTo>
                      <a:pt x="351" y="8"/>
                    </a:lnTo>
                    <a:lnTo>
                      <a:pt x="348" y="11"/>
                    </a:lnTo>
                    <a:lnTo>
                      <a:pt x="346" y="16"/>
                    </a:lnTo>
                    <a:lnTo>
                      <a:pt x="343" y="22"/>
                    </a:lnTo>
                    <a:lnTo>
                      <a:pt x="342" y="27"/>
                    </a:lnTo>
                    <a:lnTo>
                      <a:pt x="339" y="32"/>
                    </a:lnTo>
                    <a:lnTo>
                      <a:pt x="336" y="39"/>
                    </a:lnTo>
                    <a:lnTo>
                      <a:pt x="334" y="44"/>
                    </a:lnTo>
                    <a:lnTo>
                      <a:pt x="331" y="51"/>
                    </a:lnTo>
                    <a:lnTo>
                      <a:pt x="327" y="49"/>
                    </a:lnTo>
                    <a:lnTo>
                      <a:pt x="322" y="47"/>
                    </a:lnTo>
                    <a:lnTo>
                      <a:pt x="318" y="45"/>
                    </a:lnTo>
                    <a:lnTo>
                      <a:pt x="314" y="45"/>
                    </a:lnTo>
                    <a:lnTo>
                      <a:pt x="309" y="44"/>
                    </a:lnTo>
                    <a:lnTo>
                      <a:pt x="305" y="44"/>
                    </a:lnTo>
                    <a:lnTo>
                      <a:pt x="301" y="43"/>
                    </a:lnTo>
                    <a:lnTo>
                      <a:pt x="297" y="43"/>
                    </a:lnTo>
                    <a:lnTo>
                      <a:pt x="292" y="43"/>
                    </a:lnTo>
                    <a:lnTo>
                      <a:pt x="288" y="43"/>
                    </a:lnTo>
                    <a:lnTo>
                      <a:pt x="282" y="43"/>
                    </a:lnTo>
                    <a:lnTo>
                      <a:pt x="278" y="43"/>
                    </a:lnTo>
                    <a:lnTo>
                      <a:pt x="273" y="43"/>
                    </a:lnTo>
                    <a:lnTo>
                      <a:pt x="269" y="44"/>
                    </a:lnTo>
                    <a:lnTo>
                      <a:pt x="264" y="45"/>
                    </a:lnTo>
                    <a:lnTo>
                      <a:pt x="260" y="47"/>
                    </a:lnTo>
                    <a:lnTo>
                      <a:pt x="255" y="47"/>
                    </a:lnTo>
                    <a:lnTo>
                      <a:pt x="251" y="48"/>
                    </a:lnTo>
                    <a:lnTo>
                      <a:pt x="245" y="49"/>
                    </a:lnTo>
                    <a:lnTo>
                      <a:pt x="241" y="51"/>
                    </a:lnTo>
                    <a:lnTo>
                      <a:pt x="236" y="52"/>
                    </a:lnTo>
                    <a:lnTo>
                      <a:pt x="232" y="53"/>
                    </a:lnTo>
                    <a:lnTo>
                      <a:pt x="227" y="56"/>
                    </a:lnTo>
                    <a:lnTo>
                      <a:pt x="223" y="58"/>
                    </a:lnTo>
                    <a:lnTo>
                      <a:pt x="218" y="60"/>
                    </a:lnTo>
                    <a:lnTo>
                      <a:pt x="214" y="62"/>
                    </a:lnTo>
                    <a:lnTo>
                      <a:pt x="208" y="64"/>
                    </a:lnTo>
                    <a:lnTo>
                      <a:pt x="204" y="68"/>
                    </a:lnTo>
                    <a:lnTo>
                      <a:pt x="199" y="69"/>
                    </a:lnTo>
                    <a:lnTo>
                      <a:pt x="195" y="72"/>
                    </a:lnTo>
                    <a:lnTo>
                      <a:pt x="190" y="76"/>
                    </a:lnTo>
                    <a:lnTo>
                      <a:pt x="186" y="80"/>
                    </a:lnTo>
                    <a:lnTo>
                      <a:pt x="182" y="82"/>
                    </a:lnTo>
                    <a:lnTo>
                      <a:pt x="177" y="85"/>
                    </a:lnTo>
                    <a:lnTo>
                      <a:pt x="173" y="88"/>
                    </a:lnTo>
                    <a:lnTo>
                      <a:pt x="167" y="92"/>
                    </a:lnTo>
                    <a:lnTo>
                      <a:pt x="164" y="95"/>
                    </a:lnTo>
                    <a:lnTo>
                      <a:pt x="160" y="98"/>
                    </a:lnTo>
                    <a:lnTo>
                      <a:pt x="154" y="102"/>
                    </a:lnTo>
                    <a:lnTo>
                      <a:pt x="150" y="107"/>
                    </a:lnTo>
                    <a:lnTo>
                      <a:pt x="146" y="110"/>
                    </a:lnTo>
                    <a:lnTo>
                      <a:pt x="142" y="115"/>
                    </a:lnTo>
                    <a:lnTo>
                      <a:pt x="138" y="119"/>
                    </a:lnTo>
                    <a:lnTo>
                      <a:pt x="135" y="123"/>
                    </a:lnTo>
                    <a:lnTo>
                      <a:pt x="129" y="128"/>
                    </a:lnTo>
                    <a:lnTo>
                      <a:pt x="125" y="132"/>
                    </a:lnTo>
                    <a:lnTo>
                      <a:pt x="121" y="138"/>
                    </a:lnTo>
                    <a:lnTo>
                      <a:pt x="119" y="143"/>
                    </a:lnTo>
                    <a:lnTo>
                      <a:pt x="113" y="147"/>
                    </a:lnTo>
                    <a:lnTo>
                      <a:pt x="109" y="152"/>
                    </a:lnTo>
                    <a:lnTo>
                      <a:pt x="105" y="158"/>
                    </a:lnTo>
                    <a:lnTo>
                      <a:pt x="103" y="163"/>
                    </a:lnTo>
                    <a:lnTo>
                      <a:pt x="99" y="168"/>
                    </a:lnTo>
                    <a:lnTo>
                      <a:pt x="95" y="173"/>
                    </a:lnTo>
                    <a:lnTo>
                      <a:pt x="92" y="179"/>
                    </a:lnTo>
                    <a:lnTo>
                      <a:pt x="88" y="184"/>
                    </a:lnTo>
                    <a:lnTo>
                      <a:pt x="86" y="189"/>
                    </a:lnTo>
                    <a:lnTo>
                      <a:pt x="82" y="196"/>
                    </a:lnTo>
                    <a:lnTo>
                      <a:pt x="78" y="201"/>
                    </a:lnTo>
                    <a:lnTo>
                      <a:pt x="75" y="208"/>
                    </a:lnTo>
                    <a:lnTo>
                      <a:pt x="73" y="213"/>
                    </a:lnTo>
                    <a:lnTo>
                      <a:pt x="70" y="220"/>
                    </a:lnTo>
                    <a:lnTo>
                      <a:pt x="67" y="226"/>
                    </a:lnTo>
                    <a:lnTo>
                      <a:pt x="65" y="233"/>
                    </a:lnTo>
                    <a:lnTo>
                      <a:pt x="61" y="239"/>
                    </a:lnTo>
                    <a:lnTo>
                      <a:pt x="58" y="246"/>
                    </a:lnTo>
                    <a:lnTo>
                      <a:pt x="55" y="251"/>
                    </a:lnTo>
                    <a:lnTo>
                      <a:pt x="53" y="258"/>
                    </a:lnTo>
                    <a:lnTo>
                      <a:pt x="50" y="264"/>
                    </a:lnTo>
                    <a:lnTo>
                      <a:pt x="49" y="271"/>
                    </a:lnTo>
                    <a:lnTo>
                      <a:pt x="46" y="278"/>
                    </a:lnTo>
                    <a:lnTo>
                      <a:pt x="45" y="284"/>
                    </a:lnTo>
                    <a:lnTo>
                      <a:pt x="42" y="291"/>
                    </a:lnTo>
                    <a:lnTo>
                      <a:pt x="41" y="297"/>
                    </a:lnTo>
                    <a:lnTo>
                      <a:pt x="40" y="303"/>
                    </a:lnTo>
                    <a:lnTo>
                      <a:pt x="38" y="311"/>
                    </a:lnTo>
                    <a:lnTo>
                      <a:pt x="37" y="316"/>
                    </a:lnTo>
                    <a:lnTo>
                      <a:pt x="36" y="323"/>
                    </a:lnTo>
                    <a:lnTo>
                      <a:pt x="34" y="329"/>
                    </a:lnTo>
                    <a:lnTo>
                      <a:pt x="34" y="336"/>
                    </a:lnTo>
                    <a:lnTo>
                      <a:pt x="32" y="342"/>
                    </a:lnTo>
                    <a:lnTo>
                      <a:pt x="32" y="349"/>
                    </a:lnTo>
                    <a:lnTo>
                      <a:pt x="30" y="354"/>
                    </a:lnTo>
                    <a:lnTo>
                      <a:pt x="30" y="361"/>
                    </a:lnTo>
                    <a:lnTo>
                      <a:pt x="29" y="366"/>
                    </a:lnTo>
                    <a:lnTo>
                      <a:pt x="29" y="374"/>
                    </a:lnTo>
                    <a:lnTo>
                      <a:pt x="29" y="379"/>
                    </a:lnTo>
                    <a:lnTo>
                      <a:pt x="29" y="386"/>
                    </a:lnTo>
                    <a:lnTo>
                      <a:pt x="29" y="391"/>
                    </a:lnTo>
                    <a:lnTo>
                      <a:pt x="29" y="397"/>
                    </a:lnTo>
                    <a:lnTo>
                      <a:pt x="29" y="403"/>
                    </a:lnTo>
                    <a:lnTo>
                      <a:pt x="30" y="408"/>
                    </a:lnTo>
                    <a:lnTo>
                      <a:pt x="30" y="415"/>
                    </a:lnTo>
                    <a:lnTo>
                      <a:pt x="30" y="420"/>
                    </a:lnTo>
                    <a:lnTo>
                      <a:pt x="32" y="426"/>
                    </a:lnTo>
                    <a:lnTo>
                      <a:pt x="33" y="432"/>
                    </a:lnTo>
                    <a:lnTo>
                      <a:pt x="34" y="437"/>
                    </a:lnTo>
                    <a:lnTo>
                      <a:pt x="34" y="443"/>
                    </a:lnTo>
                    <a:lnTo>
                      <a:pt x="36" y="448"/>
                    </a:lnTo>
                    <a:lnTo>
                      <a:pt x="37" y="453"/>
                    </a:lnTo>
                    <a:lnTo>
                      <a:pt x="38" y="459"/>
                    </a:lnTo>
                    <a:lnTo>
                      <a:pt x="40" y="463"/>
                    </a:lnTo>
                    <a:lnTo>
                      <a:pt x="41" y="468"/>
                    </a:lnTo>
                    <a:lnTo>
                      <a:pt x="43" y="473"/>
                    </a:lnTo>
                    <a:lnTo>
                      <a:pt x="45" y="478"/>
                    </a:lnTo>
                    <a:lnTo>
                      <a:pt x="46" y="482"/>
                    </a:lnTo>
                    <a:lnTo>
                      <a:pt x="49" y="486"/>
                    </a:lnTo>
                    <a:lnTo>
                      <a:pt x="51" y="492"/>
                    </a:lnTo>
                    <a:lnTo>
                      <a:pt x="53" y="496"/>
                    </a:lnTo>
                    <a:lnTo>
                      <a:pt x="55" y="501"/>
                    </a:lnTo>
                    <a:lnTo>
                      <a:pt x="58" y="505"/>
                    </a:lnTo>
                    <a:lnTo>
                      <a:pt x="61" y="509"/>
                    </a:lnTo>
                    <a:lnTo>
                      <a:pt x="63" y="513"/>
                    </a:lnTo>
                    <a:lnTo>
                      <a:pt x="66" y="517"/>
                    </a:lnTo>
                    <a:lnTo>
                      <a:pt x="69" y="521"/>
                    </a:lnTo>
                    <a:lnTo>
                      <a:pt x="71" y="525"/>
                    </a:lnTo>
                    <a:lnTo>
                      <a:pt x="75" y="527"/>
                    </a:lnTo>
                    <a:lnTo>
                      <a:pt x="78" y="531"/>
                    </a:lnTo>
                    <a:lnTo>
                      <a:pt x="82" y="534"/>
                    </a:lnTo>
                    <a:lnTo>
                      <a:pt x="84" y="538"/>
                    </a:lnTo>
                    <a:lnTo>
                      <a:pt x="88" y="540"/>
                    </a:lnTo>
                    <a:lnTo>
                      <a:pt x="91" y="543"/>
                    </a:lnTo>
                    <a:lnTo>
                      <a:pt x="95" y="546"/>
                    </a:lnTo>
                    <a:lnTo>
                      <a:pt x="99" y="548"/>
                    </a:lnTo>
                    <a:lnTo>
                      <a:pt x="103" y="551"/>
                    </a:lnTo>
                    <a:lnTo>
                      <a:pt x="107" y="554"/>
                    </a:lnTo>
                    <a:lnTo>
                      <a:pt x="111" y="556"/>
                    </a:lnTo>
                    <a:lnTo>
                      <a:pt x="116" y="55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728" name="Line 63"/>
          <p:cNvSpPr>
            <a:spLocks noChangeShapeType="1"/>
          </p:cNvSpPr>
          <p:nvPr/>
        </p:nvSpPr>
        <p:spPr bwMode="auto">
          <a:xfrm>
            <a:off x="4883150" y="2111375"/>
            <a:ext cx="152400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9" name="Text Box 64"/>
          <p:cNvSpPr txBox="1">
            <a:spLocks noChangeArrowheads="1"/>
          </p:cNvSpPr>
          <p:nvPr/>
        </p:nvSpPr>
        <p:spPr bwMode="auto">
          <a:xfrm>
            <a:off x="5035550" y="1427163"/>
            <a:ext cx="1177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Review complete</a:t>
            </a:r>
          </a:p>
        </p:txBody>
      </p:sp>
      <p:sp>
        <p:nvSpPr>
          <p:cNvPr id="30730" name="Line 65"/>
          <p:cNvSpPr>
            <a:spLocks noChangeShapeType="1"/>
          </p:cNvSpPr>
          <p:nvPr/>
        </p:nvSpPr>
        <p:spPr bwMode="auto">
          <a:xfrm>
            <a:off x="2289175" y="2201863"/>
            <a:ext cx="838200"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1" name="Text Box 66"/>
          <p:cNvSpPr txBox="1">
            <a:spLocks noChangeArrowheads="1"/>
          </p:cNvSpPr>
          <p:nvPr/>
        </p:nvSpPr>
        <p:spPr bwMode="auto">
          <a:xfrm>
            <a:off x="5002213" y="2222500"/>
            <a:ext cx="19065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UW releases the policy</a:t>
            </a:r>
          </a:p>
        </p:txBody>
      </p:sp>
      <p:grpSp>
        <p:nvGrpSpPr>
          <p:cNvPr id="30732" name="Group 93"/>
          <p:cNvGrpSpPr>
            <a:grpSpLocks/>
          </p:cNvGrpSpPr>
          <p:nvPr/>
        </p:nvGrpSpPr>
        <p:grpSpPr bwMode="auto">
          <a:xfrm>
            <a:off x="6883400" y="1143000"/>
            <a:ext cx="1282700" cy="1570038"/>
            <a:chOff x="4336" y="958"/>
            <a:chExt cx="808" cy="989"/>
          </a:xfrm>
        </p:grpSpPr>
        <p:sp>
          <p:nvSpPr>
            <p:cNvPr id="30763" name="AutoShape 69"/>
            <p:cNvSpPr>
              <a:spLocks noChangeArrowheads="1"/>
            </p:cNvSpPr>
            <p:nvPr/>
          </p:nvSpPr>
          <p:spPr bwMode="auto">
            <a:xfrm rot="-5400000">
              <a:off x="4289" y="1157"/>
              <a:ext cx="837" cy="743"/>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30764" name="Freeform 70"/>
            <p:cNvSpPr>
              <a:spLocks/>
            </p:cNvSpPr>
            <p:nvPr/>
          </p:nvSpPr>
          <p:spPr bwMode="auto">
            <a:xfrm>
              <a:off x="4430" y="1150"/>
              <a:ext cx="182" cy="2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65" name="Freeform 71"/>
            <p:cNvSpPr>
              <a:spLocks/>
            </p:cNvSpPr>
            <p:nvPr/>
          </p:nvSpPr>
          <p:spPr bwMode="auto">
            <a:xfrm>
              <a:off x="4430" y="1415"/>
              <a:ext cx="182" cy="2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66" name="Freeform 72"/>
            <p:cNvSpPr>
              <a:spLocks/>
            </p:cNvSpPr>
            <p:nvPr/>
          </p:nvSpPr>
          <p:spPr bwMode="auto">
            <a:xfrm>
              <a:off x="4430" y="1680"/>
              <a:ext cx="182" cy="23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67" name="Picture 74"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7" y="1432"/>
              <a:ext cx="26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68" name="Group 75"/>
            <p:cNvGrpSpPr>
              <a:grpSpLocks/>
            </p:cNvGrpSpPr>
            <p:nvPr/>
          </p:nvGrpSpPr>
          <p:grpSpPr bwMode="auto">
            <a:xfrm>
              <a:off x="4649" y="958"/>
              <a:ext cx="495" cy="446"/>
              <a:chOff x="370" y="1819"/>
              <a:chExt cx="696" cy="627"/>
            </a:xfrm>
          </p:grpSpPr>
          <p:sp>
            <p:nvSpPr>
              <p:cNvPr id="30769" name="AutoShape 76"/>
              <p:cNvSpPr>
                <a:spLocks noChangeArrowheads="1"/>
              </p:cNvSpPr>
              <p:nvPr/>
            </p:nvSpPr>
            <p:spPr bwMode="auto">
              <a:xfrm>
                <a:off x="370" y="1819"/>
                <a:ext cx="532" cy="543"/>
              </a:xfrm>
              <a:prstGeom prst="smileyFace">
                <a:avLst>
                  <a:gd name="adj" fmla="val 4653"/>
                </a:avLst>
              </a:prstGeom>
              <a:solidFill>
                <a:srgbClr val="FFFF99"/>
              </a:soli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30770" name="Group 77"/>
              <p:cNvGrpSpPr>
                <a:grpSpLocks/>
              </p:cNvGrpSpPr>
              <p:nvPr/>
            </p:nvGrpSpPr>
            <p:grpSpPr bwMode="auto">
              <a:xfrm>
                <a:off x="760" y="2101"/>
                <a:ext cx="306" cy="345"/>
                <a:chOff x="2768" y="2267"/>
                <a:chExt cx="624" cy="704"/>
              </a:xfrm>
            </p:grpSpPr>
            <p:sp>
              <p:nvSpPr>
                <p:cNvPr id="30771" name="AutoShape 7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r">
                    <a:spcBef>
                      <a:spcPct val="50000"/>
                    </a:spcBef>
                    <a:spcAft>
                      <a:spcPct val="30000"/>
                    </a:spcAft>
                    <a:buClr>
                      <a:schemeClr val="tx1"/>
                    </a:buClr>
                  </a:pPr>
                  <a:endParaRPr lang="en-US"/>
                </a:p>
              </p:txBody>
            </p:sp>
            <p:sp>
              <p:nvSpPr>
                <p:cNvPr id="30772" name="Freeform 7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30773" name="Freeform 8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30774" name="Group 81"/>
                <p:cNvGrpSpPr>
                  <a:grpSpLocks/>
                </p:cNvGrpSpPr>
                <p:nvPr/>
              </p:nvGrpSpPr>
              <p:grpSpPr bwMode="auto">
                <a:xfrm>
                  <a:off x="3146" y="2616"/>
                  <a:ext cx="233" cy="342"/>
                  <a:chOff x="2784" y="3210"/>
                  <a:chExt cx="523" cy="772"/>
                </a:xfrm>
              </p:grpSpPr>
              <p:sp>
                <p:nvSpPr>
                  <p:cNvPr id="30775" name="AutoShape 8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76" name="AutoShape 8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77" name="AutoShape 8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r">
                      <a:spcBef>
                        <a:spcPct val="50000"/>
                      </a:spcBef>
                      <a:spcAft>
                        <a:spcPct val="30000"/>
                      </a:spcAft>
                      <a:buClr>
                        <a:schemeClr val="tx1"/>
                      </a:buClr>
                    </a:pPr>
                    <a:endParaRPr lang="en-US"/>
                  </a:p>
                </p:txBody>
              </p:sp>
              <p:sp>
                <p:nvSpPr>
                  <p:cNvPr id="30778" name="Oval 8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pPr algn="r">
                      <a:spcBef>
                        <a:spcPct val="50000"/>
                      </a:spcBef>
                      <a:spcAft>
                        <a:spcPct val="30000"/>
                      </a:spcAft>
                      <a:buClr>
                        <a:schemeClr val="tx1"/>
                      </a:buClr>
                    </a:pPr>
                    <a:endParaRPr lang="en-US"/>
                  </a:p>
                </p:txBody>
              </p:sp>
            </p:grpSp>
          </p:grpSp>
        </p:grpSp>
      </p:grpSp>
      <p:grpSp>
        <p:nvGrpSpPr>
          <p:cNvPr id="30733" name="Group 154"/>
          <p:cNvGrpSpPr>
            <a:grpSpLocks/>
          </p:cNvGrpSpPr>
          <p:nvPr/>
        </p:nvGrpSpPr>
        <p:grpSpPr bwMode="auto">
          <a:xfrm>
            <a:off x="4879975" y="3775075"/>
            <a:ext cx="1179513" cy="1530350"/>
            <a:chOff x="1827" y="2542"/>
            <a:chExt cx="743" cy="964"/>
          </a:xfrm>
        </p:grpSpPr>
        <p:sp>
          <p:nvSpPr>
            <p:cNvPr id="30745" name="AutoShape 128"/>
            <p:cNvSpPr>
              <a:spLocks noChangeArrowheads="1"/>
            </p:cNvSpPr>
            <p:nvPr/>
          </p:nvSpPr>
          <p:spPr bwMode="auto">
            <a:xfrm rot="-5400000">
              <a:off x="1780" y="2716"/>
              <a:ext cx="837" cy="743"/>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r">
                <a:spcBef>
                  <a:spcPct val="50000"/>
                </a:spcBef>
                <a:spcAft>
                  <a:spcPct val="30000"/>
                </a:spcAft>
                <a:buClr>
                  <a:schemeClr val="tx1"/>
                </a:buClr>
              </a:pPr>
              <a:endParaRPr lang="en-US"/>
            </a:p>
          </p:txBody>
        </p:sp>
        <p:sp>
          <p:nvSpPr>
            <p:cNvPr id="30746" name="Freeform 129"/>
            <p:cNvSpPr>
              <a:spLocks/>
            </p:cNvSpPr>
            <p:nvPr/>
          </p:nvSpPr>
          <p:spPr bwMode="auto">
            <a:xfrm>
              <a:off x="1921" y="2709"/>
              <a:ext cx="182" cy="23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7" name="Freeform 130"/>
            <p:cNvSpPr>
              <a:spLocks/>
            </p:cNvSpPr>
            <p:nvPr/>
          </p:nvSpPr>
          <p:spPr bwMode="auto">
            <a:xfrm>
              <a:off x="1921" y="2974"/>
              <a:ext cx="182" cy="235"/>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0748" name="Freeform 131"/>
            <p:cNvSpPr>
              <a:spLocks/>
            </p:cNvSpPr>
            <p:nvPr/>
          </p:nvSpPr>
          <p:spPr bwMode="auto">
            <a:xfrm>
              <a:off x="1921" y="3239"/>
              <a:ext cx="182" cy="23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49" name="Picture 132"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4" y="3224"/>
              <a:ext cx="26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0" name="AutoShape 133"/>
            <p:cNvSpPr>
              <a:spLocks noChangeArrowheads="1"/>
            </p:cNvSpPr>
            <p:nvPr/>
          </p:nvSpPr>
          <p:spPr bwMode="auto">
            <a:xfrm>
              <a:off x="2206" y="2542"/>
              <a:ext cx="310" cy="316"/>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r">
                <a:spcBef>
                  <a:spcPct val="50000"/>
                </a:spcBef>
                <a:spcAft>
                  <a:spcPct val="30000"/>
                </a:spcAft>
                <a:buClr>
                  <a:schemeClr val="tx1"/>
                </a:buClr>
              </a:pPr>
              <a:endParaRPr lang="en-US"/>
            </a:p>
          </p:txBody>
        </p:sp>
        <p:grpSp>
          <p:nvGrpSpPr>
            <p:cNvPr id="30751" name="Group 134"/>
            <p:cNvGrpSpPr>
              <a:grpSpLocks/>
            </p:cNvGrpSpPr>
            <p:nvPr/>
          </p:nvGrpSpPr>
          <p:grpSpPr bwMode="auto">
            <a:xfrm flipH="1">
              <a:off x="2197" y="2882"/>
              <a:ext cx="347" cy="171"/>
              <a:chOff x="839" y="1397"/>
              <a:chExt cx="464" cy="229"/>
            </a:xfrm>
          </p:grpSpPr>
          <p:sp>
            <p:nvSpPr>
              <p:cNvPr id="30752" name="Freeform 135"/>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753" name="Freeform 136"/>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30754" name="Rectangle 137"/>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5" name="Rectangle 138"/>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6" name="Oval 139"/>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7" name="Oval 140"/>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8" name="Oval 141"/>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59" name="Oval 142"/>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pPr algn="r">
                  <a:spcBef>
                    <a:spcPct val="50000"/>
                  </a:spcBef>
                  <a:spcAft>
                    <a:spcPct val="30000"/>
                  </a:spcAft>
                  <a:buClr>
                    <a:schemeClr val="tx1"/>
                  </a:buClr>
                </a:pPr>
                <a:endParaRPr lang="en-US"/>
              </a:p>
            </p:txBody>
          </p:sp>
          <p:sp>
            <p:nvSpPr>
              <p:cNvPr id="30760" name="Freeform 143"/>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1" name="Freeform 144"/>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762" name="Freeform 145"/>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0734" name="Text Box 146"/>
          <p:cNvSpPr txBox="1">
            <a:spLocks noChangeArrowheads="1"/>
          </p:cNvSpPr>
          <p:nvPr/>
        </p:nvSpPr>
        <p:spPr bwMode="auto">
          <a:xfrm>
            <a:off x="3917950" y="5376863"/>
            <a:ext cx="2986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i="1">
                <a:solidFill>
                  <a:schemeClr val="bg1"/>
                </a:solidFill>
              </a:rPr>
              <a:t>InitialReferrer</a:t>
            </a:r>
            <a:r>
              <a:rPr lang="en-US">
                <a:solidFill>
                  <a:schemeClr val="bg1"/>
                </a:solidFill>
              </a:rPr>
              <a:t> may approve or reject issues (if any)</a:t>
            </a:r>
          </a:p>
        </p:txBody>
      </p:sp>
      <p:sp>
        <p:nvSpPr>
          <p:cNvPr id="30735" name="Freeform 151"/>
          <p:cNvSpPr>
            <a:spLocks/>
          </p:cNvSpPr>
          <p:nvPr/>
        </p:nvSpPr>
        <p:spPr bwMode="auto">
          <a:xfrm>
            <a:off x="6137275" y="3417888"/>
            <a:ext cx="958850" cy="1274762"/>
          </a:xfrm>
          <a:custGeom>
            <a:avLst/>
            <a:gdLst>
              <a:gd name="T0" fmla="*/ 2147483647 w 295"/>
              <a:gd name="T1" fmla="*/ 0 h 754"/>
              <a:gd name="T2" fmla="*/ 2147483647 w 295"/>
              <a:gd name="T3" fmla="*/ 2147483647 h 754"/>
              <a:gd name="T4" fmla="*/ 0 w 295"/>
              <a:gd name="T5" fmla="*/ 2147483647 h 754"/>
              <a:gd name="T6" fmla="*/ 0 60000 65536"/>
              <a:gd name="T7" fmla="*/ 0 60000 65536"/>
              <a:gd name="T8" fmla="*/ 0 60000 65536"/>
              <a:gd name="T9" fmla="*/ 0 w 295"/>
              <a:gd name="T10" fmla="*/ 0 h 754"/>
              <a:gd name="T11" fmla="*/ 295 w 295"/>
              <a:gd name="T12" fmla="*/ 754 h 754"/>
            </a:gdLst>
            <a:ahLst/>
            <a:cxnLst>
              <a:cxn ang="T6">
                <a:pos x="T0" y="T1"/>
              </a:cxn>
              <a:cxn ang="T7">
                <a:pos x="T2" y="T3"/>
              </a:cxn>
              <a:cxn ang="T8">
                <a:pos x="T4" y="T5"/>
              </a:cxn>
            </a:cxnLst>
            <a:rect l="T9" t="T10" r="T11" b="T12"/>
            <a:pathLst>
              <a:path w="295" h="754">
                <a:moveTo>
                  <a:pt x="295" y="0"/>
                </a:moveTo>
                <a:lnTo>
                  <a:pt x="295" y="754"/>
                </a:lnTo>
                <a:lnTo>
                  <a:pt x="0" y="754"/>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36" name="Picture 21" descr="policy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938" y="1343025"/>
            <a:ext cx="1287462"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7" name="Group 33"/>
          <p:cNvGrpSpPr>
            <a:grpSpLocks/>
          </p:cNvGrpSpPr>
          <p:nvPr/>
        </p:nvGrpSpPr>
        <p:grpSpPr bwMode="auto">
          <a:xfrm>
            <a:off x="1457325" y="1143000"/>
            <a:ext cx="635000" cy="808038"/>
            <a:chOff x="2401" y="425"/>
            <a:chExt cx="907" cy="1154"/>
          </a:xfrm>
        </p:grpSpPr>
        <p:sp>
          <p:nvSpPr>
            <p:cNvPr id="30739" name="Rectangle 3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lgn="r">
                <a:spcBef>
                  <a:spcPct val="50000"/>
                </a:spcBef>
                <a:spcAft>
                  <a:spcPct val="30000"/>
                </a:spcAft>
                <a:buClr>
                  <a:schemeClr val="tx1"/>
                </a:buClr>
              </a:pPr>
              <a:endParaRPr lang="en-US"/>
            </a:p>
          </p:txBody>
        </p:sp>
        <p:sp>
          <p:nvSpPr>
            <p:cNvPr id="30740" name="Line 3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3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3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lgn="r">
                <a:spcBef>
                  <a:spcPct val="50000"/>
                </a:spcBef>
                <a:spcAft>
                  <a:spcPct val="30000"/>
                </a:spcAft>
                <a:buClr>
                  <a:schemeClr val="tx1"/>
                </a:buClr>
              </a:pPr>
              <a:endParaRPr lang="en-US"/>
            </a:p>
          </p:txBody>
        </p:sp>
        <p:sp>
          <p:nvSpPr>
            <p:cNvPr id="30743" name="Freeform 38"/>
            <p:cNvSpPr>
              <a:spLocks/>
            </p:cNvSpPr>
            <p:nvPr/>
          </p:nvSpPr>
          <p:spPr bwMode="auto">
            <a:xfrm>
              <a:off x="2643" y="789"/>
              <a:ext cx="309" cy="257"/>
            </a:xfrm>
            <a:custGeom>
              <a:avLst/>
              <a:gdLst>
                <a:gd name="T0" fmla="*/ 55727 w 234"/>
                <a:gd name="T1" fmla="*/ 0 h 195"/>
                <a:gd name="T2" fmla="*/ 12372 w 234"/>
                <a:gd name="T3" fmla="*/ 17985 h 195"/>
                <a:gd name="T4" fmla="*/ 0 w 234"/>
                <a:gd name="T5" fmla="*/ 84794 h 195"/>
                <a:gd name="T6" fmla="*/ 81657 w 234"/>
                <a:gd name="T7" fmla="*/ 84794 h 195"/>
                <a:gd name="T8" fmla="*/ 106095 w 234"/>
                <a:gd name="T9" fmla="*/ 48026 h 195"/>
                <a:gd name="T10" fmla="*/ 55727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30744" name="Line 3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30738" name="Picture 148"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9263" y="1643063"/>
            <a:ext cx="3175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solidFill>
                  <a:srgbClr val="C0C0C0"/>
                </a:solidFill>
              </a:rPr>
              <a:t>Configuring underwriting authority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Authority profiles and authority grants</a:t>
            </a:r>
          </a:p>
        </p:txBody>
      </p:sp>
      <p:sp>
        <p:nvSpPr>
          <p:cNvPr id="31747" name="Rectangle 3"/>
          <p:cNvSpPr>
            <a:spLocks noGrp="1" noChangeArrowheads="1"/>
          </p:cNvSpPr>
          <p:nvPr>
            <p:ph idx="1"/>
          </p:nvPr>
        </p:nvSpPr>
        <p:spPr/>
        <p:txBody>
          <a:bodyPr/>
          <a:lstStyle/>
          <a:p>
            <a:pPr>
              <a:buFont typeface="Arial" charset="0"/>
              <a:buChar char="•"/>
            </a:pPr>
            <a:r>
              <a:rPr lang="en-US" b="1" smtClean="0"/>
              <a:t>Authority profiles</a:t>
            </a:r>
            <a:r>
              <a:rPr lang="en-US" smtClean="0"/>
              <a:t> determine the types of underwriting issues that a user can approve</a:t>
            </a:r>
          </a:p>
          <a:p>
            <a:pPr lvl="1"/>
            <a:r>
              <a:rPr lang="en-US" smtClean="0"/>
              <a:t>Authority profiles are assigned to users</a:t>
            </a:r>
          </a:p>
          <a:p>
            <a:pPr lvl="1"/>
            <a:r>
              <a:rPr lang="en-US" smtClean="0"/>
              <a:t>Each user can have zero or more authority profiles assigned to them</a:t>
            </a:r>
          </a:p>
          <a:p>
            <a:pPr lvl="1"/>
            <a:r>
              <a:rPr lang="en-US" smtClean="0"/>
              <a:t>Multiple profiles allow fine-grained control</a:t>
            </a:r>
          </a:p>
          <a:p>
            <a:pPr lvl="2"/>
            <a:r>
              <a:rPr lang="en-US" smtClean="0"/>
              <a:t>Job-level, “Underwriter 1”</a:t>
            </a:r>
          </a:p>
          <a:p>
            <a:pPr lvl="2"/>
            <a:r>
              <a:rPr lang="en-US" smtClean="0"/>
              <a:t>Expertise, “Farm Equipment”</a:t>
            </a:r>
          </a:p>
          <a:p>
            <a:pPr lvl="2"/>
            <a:r>
              <a:rPr lang="en-US" smtClean="0"/>
              <a:t>Incremental, “Joe’s Special” </a:t>
            </a:r>
            <a:endParaRPr lang="en-US" b="1" smtClean="0"/>
          </a:p>
          <a:p>
            <a:pPr>
              <a:buFont typeface="Arial" charset="0"/>
              <a:buChar char="•"/>
            </a:pPr>
            <a:r>
              <a:rPr lang="en-US" b="1" smtClean="0"/>
              <a:t>Authority grants</a:t>
            </a:r>
            <a:r>
              <a:rPr lang="en-US" smtClean="0"/>
              <a:t> allow users to approve a specific issue</a:t>
            </a:r>
          </a:p>
          <a:p>
            <a:pPr lvl="1"/>
            <a:r>
              <a:rPr lang="en-US" smtClean="0"/>
              <a:t>Issues types with values can have a limit or “any” for approval</a:t>
            </a:r>
          </a:p>
          <a:p>
            <a:pPr lvl="1"/>
            <a:r>
              <a:rPr lang="en-US" smtClean="0"/>
              <a:t>Authority profiles often contain multiple authority grants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Authority grants in the user interface</a:t>
            </a:r>
          </a:p>
        </p:txBody>
      </p:sp>
      <p:sp>
        <p:nvSpPr>
          <p:cNvPr id="32771" name="Rectangle 3"/>
          <p:cNvSpPr>
            <a:spLocks noGrp="1" noChangeArrowheads="1"/>
          </p:cNvSpPr>
          <p:nvPr>
            <p:ph idx="1"/>
          </p:nvPr>
        </p:nvSpPr>
        <p:spPr>
          <a:xfrm>
            <a:off x="519113" y="914400"/>
            <a:ext cx="5887982" cy="1707787"/>
          </a:xfrm>
        </p:spPr>
        <p:txBody>
          <a:bodyPr/>
          <a:lstStyle/>
          <a:p>
            <a:pPr>
              <a:buFont typeface="Arial" charset="0"/>
              <a:buChar char="•"/>
            </a:pPr>
            <a:r>
              <a:rPr lang="en-US" dirty="0" smtClean="0"/>
              <a:t>Authority grants are assigned to authority profiles</a:t>
            </a:r>
          </a:p>
          <a:p>
            <a:pPr>
              <a:buFont typeface="Arial" charset="0"/>
              <a:buChar char="•"/>
            </a:pPr>
            <a:r>
              <a:rPr lang="en-US" b="1" dirty="0"/>
              <a:t>Administration </a:t>
            </a:r>
            <a:r>
              <a:rPr lang="en-US" dirty="0"/>
              <a:t>tab </a:t>
            </a:r>
            <a:r>
              <a:rPr lang="en-US" dirty="0">
                <a:sym typeface="Wingdings" pitchFamily="2" charset="2"/>
              </a:rPr>
              <a:t> </a:t>
            </a:r>
            <a:r>
              <a:rPr lang="en-US" dirty="0" smtClean="0">
                <a:sym typeface="Wingdings" pitchFamily="2" charset="2"/>
              </a:rPr>
              <a:t/>
            </a:r>
            <a:br>
              <a:rPr lang="en-US" dirty="0" smtClean="0">
                <a:sym typeface="Wingdings" pitchFamily="2" charset="2"/>
              </a:rPr>
            </a:br>
            <a:r>
              <a:rPr lang="en-US" b="1" dirty="0" smtClean="0">
                <a:sym typeface="Wingdings" pitchFamily="2" charset="2"/>
              </a:rPr>
              <a:t>Users </a:t>
            </a:r>
            <a:r>
              <a:rPr lang="en-US" b="1" dirty="0">
                <a:sym typeface="Wingdings" pitchFamily="2" charset="2"/>
              </a:rPr>
              <a:t>&amp; Security </a:t>
            </a:r>
            <a:r>
              <a:rPr lang="en-US" dirty="0">
                <a:sym typeface="Wingdings" pitchFamily="2" charset="2"/>
              </a:rPr>
              <a:t> </a:t>
            </a:r>
            <a:r>
              <a:rPr lang="en-US" b="1" dirty="0">
                <a:sym typeface="Wingdings" pitchFamily="2" charset="2"/>
              </a:rPr>
              <a:t>Authority Profiles</a:t>
            </a:r>
            <a:endParaRPr lang="en-US" b="1" dirty="0"/>
          </a:p>
          <a:p>
            <a:pPr>
              <a:buFont typeface="Arial" charset="0"/>
              <a:buChar char="•"/>
            </a:pPr>
            <a:endParaRPr lang="en-US" dirty="0" smtClean="0"/>
          </a:p>
        </p:txBody>
      </p:sp>
      <p:sp>
        <p:nvSpPr>
          <p:cNvPr id="32776" name="Text Box 9"/>
          <p:cNvSpPr txBox="1">
            <a:spLocks noChangeArrowheads="1"/>
          </p:cNvSpPr>
          <p:nvPr/>
        </p:nvSpPr>
        <p:spPr bwMode="auto">
          <a:xfrm>
            <a:off x="2636838" y="3275013"/>
            <a:ext cx="440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solidFill>
                  <a:srgbClr val="D33941"/>
                </a:solidFill>
              </a:rPr>
              <a:t>Click to add or modify an authority grant</a:t>
            </a:r>
          </a:p>
        </p:txBody>
      </p:sp>
      <p:sp>
        <p:nvSpPr>
          <p:cNvPr id="32777" name="Line 11"/>
          <p:cNvSpPr>
            <a:spLocks noChangeShapeType="1"/>
          </p:cNvSpPr>
          <p:nvPr/>
        </p:nvSpPr>
        <p:spPr bwMode="auto">
          <a:xfrm flipH="1" flipV="1">
            <a:off x="2028825" y="3071813"/>
            <a:ext cx="550863" cy="2921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8" name="AutoShape 12"/>
          <p:cNvSpPr>
            <a:spLocks noChangeArrowheads="1"/>
          </p:cNvSpPr>
          <p:nvPr/>
        </p:nvSpPr>
        <p:spPr bwMode="auto">
          <a:xfrm>
            <a:off x="1476375" y="2941638"/>
            <a:ext cx="552450" cy="2809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4338" name="Picture 2" descr="C:\Users\kshukla\AppData\Local\Temp\SNAGHTML109be1c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095" y="955978"/>
            <a:ext cx="2311572" cy="166620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2775" name="AutoShape 8"/>
          <p:cNvSpPr>
            <a:spLocks noChangeArrowheads="1"/>
          </p:cNvSpPr>
          <p:nvPr/>
        </p:nvSpPr>
        <p:spPr bwMode="auto">
          <a:xfrm>
            <a:off x="6837763" y="2072913"/>
            <a:ext cx="762000" cy="2921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65" y="2792782"/>
            <a:ext cx="7606448" cy="35442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2774" name="Line 7"/>
          <p:cNvSpPr>
            <a:spLocks noChangeShapeType="1"/>
          </p:cNvSpPr>
          <p:nvPr/>
        </p:nvSpPr>
        <p:spPr bwMode="auto">
          <a:xfrm flipH="1">
            <a:off x="4444408" y="2365012"/>
            <a:ext cx="2393354" cy="42776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Lesson outline</a:t>
            </a:r>
          </a:p>
        </p:txBody>
      </p:sp>
      <p:sp>
        <p:nvSpPr>
          <p:cNvPr id="3379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t>Configure approval of underwriting issues</a:t>
            </a:r>
          </a:p>
          <a:p>
            <a:pPr>
              <a:lnSpc>
                <a:spcPct val="150000"/>
              </a:lnSpc>
              <a:buFont typeface="Arial" charset="0"/>
              <a:buChar char="•"/>
            </a:pPr>
            <a:r>
              <a:rPr lang="en-US" sz="2800" smtClean="0">
                <a:solidFill>
                  <a:srgbClr val="C0C0C0"/>
                </a:solidFill>
              </a:rPr>
              <a:t>Configuring underwriting authority</a:t>
            </a:r>
          </a:p>
          <a:p>
            <a:pPr>
              <a:lnSpc>
                <a:spcPct val="150000"/>
              </a:lnSpc>
              <a:buFont typeface="Arial" charset="0"/>
              <a:buChar char="•"/>
            </a:pPr>
            <a:endParaRPr lang="en-US" sz="28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Auto-approvable issues</a:t>
            </a:r>
          </a:p>
        </p:txBody>
      </p:sp>
      <p:sp>
        <p:nvSpPr>
          <p:cNvPr id="34819" name="Rectangle 3"/>
          <p:cNvSpPr>
            <a:spLocks noGrp="1" noChangeArrowheads="1"/>
          </p:cNvSpPr>
          <p:nvPr>
            <p:ph idx="1"/>
          </p:nvPr>
        </p:nvSpPr>
        <p:spPr/>
        <p:txBody>
          <a:bodyPr/>
          <a:lstStyle/>
          <a:p>
            <a:pPr>
              <a:buFont typeface="Arial" charset="0"/>
              <a:buChar char="•"/>
            </a:pPr>
            <a:r>
              <a:rPr lang="en-US" smtClean="0"/>
              <a:t>Auto-approvable issues are approved automatically only if:</a:t>
            </a:r>
          </a:p>
          <a:p>
            <a:pPr lvl="1"/>
            <a:r>
              <a:rPr lang="en-US" smtClean="0"/>
              <a:t>Issue does not already have an approval or rejection</a:t>
            </a:r>
          </a:p>
          <a:p>
            <a:pPr lvl="1"/>
            <a:r>
              <a:rPr lang="en-US" smtClean="0"/>
              <a:t>Approval will unblock progress</a:t>
            </a:r>
          </a:p>
          <a:p>
            <a:pPr lvl="1"/>
            <a:r>
              <a:rPr lang="en-US" smtClean="0"/>
              <a:t>No non-auto-approvable issues block progress</a:t>
            </a:r>
          </a:p>
          <a:p>
            <a:pPr lvl="1"/>
            <a:r>
              <a:rPr lang="en-US" smtClean="0"/>
              <a:t>No other issues block progress</a:t>
            </a:r>
          </a:p>
          <a:p>
            <a:pPr lvl="1"/>
            <a:r>
              <a:rPr lang="en-US" smtClean="0"/>
              <a:t>User has the authority to approve all blocking, auto-approvable issues to their default values</a:t>
            </a:r>
          </a:p>
          <a:p>
            <a:pPr>
              <a:buFont typeface="Arial" charset="0"/>
              <a:buChar char="•"/>
            </a:pPr>
            <a:r>
              <a:rPr lang="en-US" smtClean="0"/>
              <a:t>Summary: Auto-approvable issues are approved in an “all-or-nothing” way, and are only approved when doing so will let the policy progress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Configuring columns related to approvals</a:t>
            </a:r>
          </a:p>
        </p:txBody>
      </p:sp>
      <p:sp>
        <p:nvSpPr>
          <p:cNvPr id="35843" name="Rectangle 3"/>
          <p:cNvSpPr>
            <a:spLocks noGrp="1" noChangeArrowheads="1"/>
          </p:cNvSpPr>
          <p:nvPr>
            <p:ph idx="1"/>
          </p:nvPr>
        </p:nvSpPr>
        <p:spPr>
          <a:xfrm>
            <a:off x="519113" y="914400"/>
            <a:ext cx="3829603" cy="1373781"/>
          </a:xfrm>
        </p:spPr>
        <p:txBody>
          <a:bodyPr/>
          <a:lstStyle/>
          <a:p>
            <a:pPr>
              <a:buFont typeface="Arial" charset="0"/>
              <a:buChar char="•"/>
            </a:pPr>
            <a:r>
              <a:rPr lang="en-US" i="1" smtClean="0"/>
              <a:t>UWApprovalLV</a:t>
            </a:r>
            <a:r>
              <a:rPr lang="en-US" smtClean="0"/>
              <a:t> screen </a:t>
            </a:r>
            <a:br>
              <a:rPr lang="en-US" smtClean="0"/>
            </a:br>
            <a:r>
              <a:rPr lang="en-US" smtClean="0"/>
              <a:t>configures approvals</a:t>
            </a:r>
          </a:p>
        </p:txBody>
      </p:sp>
      <p:pic>
        <p:nvPicPr>
          <p:cNvPr id="15364" name="Picture 4" descr="C:\Users\kshukla\AppData\Local\Temp\SNAGHTML10a73ad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913" y="653054"/>
            <a:ext cx="4143375" cy="176212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4" y="2480373"/>
            <a:ext cx="8208963" cy="222729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846" name="Rounded Rectangle 8"/>
          <p:cNvSpPr>
            <a:spLocks noChangeArrowheads="1"/>
          </p:cNvSpPr>
          <p:nvPr/>
        </p:nvSpPr>
        <p:spPr bwMode="auto">
          <a:xfrm>
            <a:off x="2119239" y="3106073"/>
            <a:ext cx="6286500" cy="8016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cxnSp>
        <p:nvCxnSpPr>
          <p:cNvPr id="35849" name="Straight Arrow Connector 15"/>
          <p:cNvCxnSpPr>
            <a:cxnSpLocks noChangeShapeType="1"/>
          </p:cNvCxnSpPr>
          <p:nvPr/>
        </p:nvCxnSpPr>
        <p:spPr bwMode="auto">
          <a:xfrm flipH="1">
            <a:off x="3914776" y="2288181"/>
            <a:ext cx="3366421" cy="342308"/>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35850" name="Rounded Rectangle 16"/>
          <p:cNvSpPr>
            <a:spLocks noChangeArrowheads="1"/>
          </p:cNvSpPr>
          <p:nvPr/>
        </p:nvSpPr>
        <p:spPr bwMode="auto">
          <a:xfrm>
            <a:off x="7281197" y="2159594"/>
            <a:ext cx="773777" cy="2571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r">
              <a:spcBef>
                <a:spcPct val="50000"/>
              </a:spcBef>
              <a:spcAft>
                <a:spcPct val="30000"/>
              </a:spcAft>
              <a:buClr>
                <a:schemeClr val="tx1"/>
              </a:buClr>
            </a:pPr>
            <a:endParaRPr lang="en-US"/>
          </a:p>
        </p:txBody>
      </p:sp>
      <p:pic>
        <p:nvPicPr>
          <p:cNvPr id="1536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564" y="4883667"/>
            <a:ext cx="8305800" cy="1428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ounded Rectangle 2"/>
          <p:cNvSpPr/>
          <p:nvPr/>
        </p:nvSpPr>
        <p:spPr bwMode="auto">
          <a:xfrm>
            <a:off x="378564" y="4883667"/>
            <a:ext cx="1312013" cy="24122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5851" name="Straight Connector 27"/>
          <p:cNvCxnSpPr>
            <a:cxnSpLocks noChangeShapeType="1"/>
          </p:cNvCxnSpPr>
          <p:nvPr/>
        </p:nvCxnSpPr>
        <p:spPr bwMode="auto">
          <a:xfrm>
            <a:off x="5573253" y="3921715"/>
            <a:ext cx="1" cy="1437096"/>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Columns: AutoApprovable, DefaultEditBeforeBind, DefaultDurationType</a:t>
            </a:r>
          </a:p>
        </p:txBody>
      </p:sp>
      <p:sp>
        <p:nvSpPr>
          <p:cNvPr id="36867" name="Rectangle 3"/>
          <p:cNvSpPr>
            <a:spLocks noGrp="1" noChangeArrowheads="1"/>
          </p:cNvSpPr>
          <p:nvPr>
            <p:ph idx="4294967295"/>
          </p:nvPr>
        </p:nvSpPr>
        <p:spPr>
          <a:xfrm>
            <a:off x="542925" y="2139950"/>
            <a:ext cx="8318500" cy="4197350"/>
          </a:xfrm>
        </p:spPr>
        <p:txBody>
          <a:bodyPr/>
          <a:lstStyle/>
          <a:p>
            <a:r>
              <a:rPr lang="en-US" smtClean="0"/>
              <a:t>AutoApprovable: Issue needs underwriter approval or approve automatically if user has proper authority grant</a:t>
            </a:r>
          </a:p>
          <a:p>
            <a:r>
              <a:rPr lang="en-US" smtClean="0"/>
              <a:t>DefaultEditBeforeBind: Remove or save the </a:t>
            </a:r>
            <a:br>
              <a:rPr lang="en-US" smtClean="0"/>
            </a:br>
            <a:r>
              <a:rPr lang="en-US" smtClean="0"/>
              <a:t>approval from the policy, if policy is edited </a:t>
            </a:r>
            <a:br>
              <a:rPr lang="en-US" smtClean="0"/>
            </a:br>
            <a:r>
              <a:rPr lang="en-US" smtClean="0"/>
              <a:t>before binding </a:t>
            </a:r>
          </a:p>
          <a:p>
            <a:r>
              <a:rPr lang="en-US" smtClean="0"/>
              <a:t>DefaultDurationType: Specifies </a:t>
            </a:r>
            <a:r>
              <a:rPr lang="en-US" i="1" smtClean="0"/>
              <a:t>DurationType</a:t>
            </a:r>
            <a:r>
              <a:rPr lang="en-US" smtClean="0"/>
              <a:t> property on new approvals that indicates when an approval will expire </a:t>
            </a:r>
          </a:p>
          <a:p>
            <a:pPr lvl="1"/>
            <a:r>
              <a:rPr lang="en-US" smtClean="0"/>
              <a:t>NextChange</a:t>
            </a:r>
          </a:p>
          <a:p>
            <a:pPr lvl="1"/>
            <a:r>
              <a:rPr lang="en-US" smtClean="0"/>
              <a:t>EndOfTerm</a:t>
            </a:r>
          </a:p>
          <a:p>
            <a:pPr lvl="1"/>
            <a:r>
              <a:rPr lang="en-US" smtClean="0"/>
              <a:t>OneYear</a:t>
            </a:r>
            <a:r>
              <a:rPr lang="en-US" sz="2400" smtClean="0"/>
              <a:t> </a:t>
            </a:r>
          </a:p>
        </p:txBody>
      </p:sp>
      <p:sp>
        <p:nvSpPr>
          <p:cNvPr id="34820" name="Rectangle 6"/>
          <p:cNvSpPr>
            <a:spLocks noChangeArrowheads="1"/>
          </p:cNvSpPr>
          <p:nvPr/>
        </p:nvSpPr>
        <p:spPr bwMode="auto">
          <a:xfrm>
            <a:off x="2959100" y="5046663"/>
            <a:ext cx="2236788" cy="1016000"/>
          </a:xfrm>
          <a:prstGeom prst="rect">
            <a:avLst/>
          </a:prstGeom>
          <a:noFill/>
          <a:ln w="9525">
            <a:noFill/>
            <a:miter lim="800000"/>
            <a:headEnd/>
            <a:tailEnd/>
          </a:ln>
        </p:spPr>
        <p:txBody>
          <a:bodyPr lIns="0" tIns="0" rIns="0" bIns="0"/>
          <a:lstStyle/>
          <a:p>
            <a:pPr marL="628650" lvl="1" indent="-228600" eaLnBrk="0" hangingPunct="0">
              <a:spcBef>
                <a:spcPct val="20000"/>
              </a:spcBef>
              <a:buClr>
                <a:srgbClr val="04628C"/>
              </a:buClr>
              <a:buSzPct val="90000"/>
              <a:buFont typeface="Arial" charset="0"/>
              <a:buChar char="-"/>
              <a:defRPr/>
            </a:pPr>
            <a:r>
              <a:rPr lang="en-US" sz="2200" b="0" dirty="0">
                <a:solidFill>
                  <a:schemeClr val="bg1"/>
                </a:solidFill>
                <a:latin typeface="+mn-lt"/>
                <a:ea typeface="Calibri" pitchFamily="34" charset="0"/>
                <a:cs typeface="Calibri" pitchFamily="34" charset="0"/>
              </a:rPr>
              <a:t>ThreeYears</a:t>
            </a:r>
          </a:p>
          <a:p>
            <a:pPr marL="628650" lvl="1" indent="-228600" eaLnBrk="0" hangingPunct="0">
              <a:spcBef>
                <a:spcPct val="20000"/>
              </a:spcBef>
              <a:buClr>
                <a:srgbClr val="04628C"/>
              </a:buClr>
              <a:buSzPct val="90000"/>
              <a:buFont typeface="Arial" charset="0"/>
              <a:buChar char="-"/>
              <a:defRPr/>
            </a:pPr>
            <a:r>
              <a:rPr lang="en-US" sz="2200" b="0" dirty="0">
                <a:solidFill>
                  <a:schemeClr val="bg1"/>
                </a:solidFill>
                <a:latin typeface="+mn-lt"/>
                <a:ea typeface="Calibri" pitchFamily="34" charset="0"/>
                <a:cs typeface="Calibri" pitchFamily="34" charset="0"/>
              </a:rPr>
              <a:t>Rescinded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526" y="1133473"/>
            <a:ext cx="6874236" cy="828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786" y="5046663"/>
            <a:ext cx="1890598" cy="115426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537" y="3038474"/>
            <a:ext cx="1586193" cy="11932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Columns: DefaultApprovalBlockingPoint, DefaultValueAssignmentType, DefaultValueOffsetAmount</a:t>
            </a:r>
          </a:p>
        </p:txBody>
      </p:sp>
      <p:sp>
        <p:nvSpPr>
          <p:cNvPr id="37891" name="Rectangle 3"/>
          <p:cNvSpPr>
            <a:spLocks noGrp="1" noChangeArrowheads="1"/>
          </p:cNvSpPr>
          <p:nvPr>
            <p:ph idx="4294967295"/>
          </p:nvPr>
        </p:nvSpPr>
        <p:spPr>
          <a:xfrm>
            <a:off x="542925" y="2554288"/>
            <a:ext cx="8318500" cy="2895600"/>
          </a:xfrm>
        </p:spPr>
        <p:txBody>
          <a:bodyPr/>
          <a:lstStyle/>
          <a:p>
            <a:r>
              <a:rPr lang="en-US" smtClean="0"/>
              <a:t>DefaultApprovalBlockingPoint: Specifies the default approval blocking point when issue is opened for approval</a:t>
            </a:r>
          </a:p>
          <a:p>
            <a:r>
              <a:rPr lang="en-US" smtClean="0"/>
              <a:t>DefaultValueAssignmentType: Specifies how to compute a default approval value from the value of the issue</a:t>
            </a:r>
          </a:p>
          <a:p>
            <a:r>
              <a:rPr lang="en-US" smtClean="0"/>
              <a:t>DefaultValueOffsetAmount: Used only if DefaultValueAssignmentType is Offset Amount or Offset Percentage</a:t>
            </a:r>
          </a:p>
        </p:txBody>
      </p:sp>
      <p:sp>
        <p:nvSpPr>
          <p:cNvPr id="37893" name="Text Box 10"/>
          <p:cNvSpPr txBox="1">
            <a:spLocks noChangeArrowheads="1"/>
          </p:cNvSpPr>
          <p:nvPr/>
        </p:nvSpPr>
        <p:spPr bwMode="auto">
          <a:xfrm>
            <a:off x="552450" y="1643063"/>
            <a:ext cx="5392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spcBef>
                <a:spcPct val="50000"/>
              </a:spcBef>
              <a:spcAft>
                <a:spcPct val="30000"/>
              </a:spcAft>
              <a:buClr>
                <a:schemeClr val="tx1"/>
              </a:buClr>
            </a:pPr>
            <a:r>
              <a:rPr lang="en-US">
                <a:solidFill>
                  <a:srgbClr val="D33941"/>
                </a:solidFill>
              </a:rPr>
              <a:t>Approval value = UWIssue.value + </a:t>
            </a:r>
            <a:br>
              <a:rPr lang="en-US">
                <a:solidFill>
                  <a:srgbClr val="D33941"/>
                </a:solidFill>
              </a:rPr>
            </a:br>
            <a:r>
              <a:rPr lang="en-US">
                <a:solidFill>
                  <a:srgbClr val="D33941"/>
                </a:solidFill>
              </a:rPr>
              <a:t>                               10% * (UWIssue.value)</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 y="5448300"/>
            <a:ext cx="8460581" cy="628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130" y="1481137"/>
            <a:ext cx="2143125" cy="10715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Curved Up Arrow 4"/>
          <p:cNvSpPr/>
          <p:nvPr/>
        </p:nvSpPr>
        <p:spPr bwMode="auto">
          <a:xfrm>
            <a:off x="3965944" y="6076950"/>
            <a:ext cx="1424763" cy="323850"/>
          </a:xfrm>
          <a:prstGeom prst="curvedUpArrow">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178056" y="5762625"/>
            <a:ext cx="414670" cy="314325"/>
          </a:xfrm>
          <a:prstGeom prst="roundRect">
            <a:avLst/>
          </a:prstGeom>
          <a:noFill/>
          <a:ln w="19050" algn="ctr">
            <a:solidFill>
              <a:srgbClr val="D33941"/>
            </a:solidFill>
            <a:prstDash val="sysDot"/>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3200" smtClean="0"/>
              <a:t>Authority profile limits what an UW can approve</a:t>
            </a:r>
          </a:p>
        </p:txBody>
      </p:sp>
      <p:sp>
        <p:nvSpPr>
          <p:cNvPr id="39939" name="Content Placeholder 2"/>
          <p:cNvSpPr>
            <a:spLocks noGrp="1"/>
          </p:cNvSpPr>
          <p:nvPr>
            <p:ph idx="1"/>
          </p:nvPr>
        </p:nvSpPr>
        <p:spPr/>
        <p:txBody>
          <a:bodyPr/>
          <a:lstStyle/>
          <a:p>
            <a:pPr>
              <a:buFont typeface="Arial" charset="0"/>
              <a:buChar char="•"/>
            </a:pPr>
            <a:r>
              <a:rPr lang="en-US" dirty="0" smtClean="0"/>
              <a:t>Example: A vehicle valued at $120,000.</a:t>
            </a:r>
          </a:p>
          <a:p>
            <a:pPr lvl="1"/>
            <a:r>
              <a:rPr lang="en-US" dirty="0" smtClean="0"/>
              <a:t>Authority profile is set </a:t>
            </a:r>
            <a:r>
              <a:rPr lang="en-US" i="1" dirty="0" smtClean="0"/>
              <a:t>At Most $125,000 </a:t>
            </a:r>
            <a:r>
              <a:rPr lang="en-US" dirty="0" smtClean="0"/>
              <a:t>and offset approval is </a:t>
            </a:r>
            <a:r>
              <a:rPr lang="en-US" i="1" dirty="0" smtClean="0"/>
              <a:t>10%</a:t>
            </a:r>
            <a:r>
              <a:rPr lang="en-US" dirty="0" smtClean="0"/>
              <a:t> in </a:t>
            </a:r>
            <a:r>
              <a:rPr lang="en-US" dirty="0" err="1" smtClean="0"/>
              <a:t>uw_issue_types</a:t>
            </a:r>
            <a:r>
              <a:rPr lang="en-US" dirty="0" smtClean="0"/>
              <a:t> table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Change value 132,000 </a:t>
            </a:r>
            <a:r>
              <a:rPr lang="en-US" dirty="0" smtClean="0">
                <a:sym typeface="Wingdings" pitchFamily="2" charset="2"/>
              </a:rPr>
              <a:t> 125,000 then UW can approve</a:t>
            </a:r>
            <a:endParaRPr lang="en-US" dirty="0" smtClean="0"/>
          </a:p>
        </p:txBody>
      </p:sp>
      <p:sp>
        <p:nvSpPr>
          <p:cNvPr id="39943" name="Rounded Rectangle 7"/>
          <p:cNvSpPr>
            <a:spLocks noChangeArrowheads="1"/>
          </p:cNvSpPr>
          <p:nvPr/>
        </p:nvSpPr>
        <p:spPr bwMode="auto">
          <a:xfrm>
            <a:off x="6381750" y="5381625"/>
            <a:ext cx="857250" cy="3619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spcBef>
                <a:spcPct val="50000"/>
              </a:spcBef>
              <a:spcAft>
                <a:spcPct val="30000"/>
              </a:spcAft>
              <a:buClr>
                <a:schemeClr val="tx1"/>
              </a:buClr>
            </a:pPr>
            <a:endParaRPr lang="en-US"/>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2" y="2056524"/>
            <a:ext cx="7685087" cy="18954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9942" name="TextBox 6"/>
          <p:cNvSpPr txBox="1">
            <a:spLocks noChangeArrowheads="1"/>
          </p:cNvSpPr>
          <p:nvPr/>
        </p:nvSpPr>
        <p:spPr bwMode="auto">
          <a:xfrm>
            <a:off x="2347709" y="2450544"/>
            <a:ext cx="59137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dirty="0" smtClean="0">
                <a:solidFill>
                  <a:srgbClr val="D33941"/>
                </a:solidFill>
                <a:latin typeface="Calibri" pitchFamily="34" charset="0"/>
              </a:rPr>
              <a:t>Error because </a:t>
            </a:r>
            <a:r>
              <a:rPr lang="en-US" dirty="0">
                <a:solidFill>
                  <a:srgbClr val="D33941"/>
                </a:solidFill>
                <a:latin typeface="Calibri" pitchFamily="34" charset="0"/>
              </a:rPr>
              <a:t>UW only has approval limit of </a:t>
            </a:r>
            <a:r>
              <a:rPr lang="en-US" dirty="0" smtClean="0">
                <a:solidFill>
                  <a:srgbClr val="D33941"/>
                </a:solidFill>
                <a:latin typeface="Calibri" pitchFamily="34" charset="0"/>
              </a:rPr>
              <a:t>125,000</a:t>
            </a:r>
            <a:endParaRPr lang="en-US" dirty="0">
              <a:solidFill>
                <a:srgbClr val="D33941"/>
              </a:solidFill>
              <a:latin typeface="Calibri" pitchFamily="34" charset="0"/>
            </a:endParaRPr>
          </a:p>
        </p:txBody>
      </p:sp>
      <p:sp>
        <p:nvSpPr>
          <p:cNvPr id="2" name="Rounded Rectangle 1"/>
          <p:cNvSpPr/>
          <p:nvPr/>
        </p:nvSpPr>
        <p:spPr bwMode="auto">
          <a:xfrm>
            <a:off x="7049386" y="2850654"/>
            <a:ext cx="935665" cy="30721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3" name="Picture 9" descr="C:\Users\kshukla\AppData\Local\Temp\SNAGHTML10d0cdc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798" y="4575433"/>
            <a:ext cx="8763000" cy="13144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97373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Lesson outline</a:t>
            </a:r>
          </a:p>
        </p:txBody>
      </p:sp>
      <p:sp>
        <p:nvSpPr>
          <p:cNvPr id="4096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Underwriting authority overview</a:t>
            </a:r>
          </a:p>
          <a:p>
            <a:pPr>
              <a:lnSpc>
                <a:spcPct val="150000"/>
              </a:lnSpc>
              <a:buFont typeface="Arial" charset="0"/>
              <a:buChar char="•"/>
            </a:pPr>
            <a:r>
              <a:rPr lang="en-US" sz="2800" smtClean="0">
                <a:solidFill>
                  <a:srgbClr val="C0C0C0"/>
                </a:solidFill>
              </a:rPr>
              <a:t>Define underwriting issues</a:t>
            </a:r>
          </a:p>
          <a:p>
            <a:pPr>
              <a:lnSpc>
                <a:spcPct val="150000"/>
              </a:lnSpc>
              <a:buFont typeface="Arial" charset="0"/>
              <a:buChar char="•"/>
            </a:pPr>
            <a:r>
              <a:rPr lang="en-US" sz="2800" smtClean="0">
                <a:solidFill>
                  <a:srgbClr val="C0C0C0"/>
                </a:solidFill>
              </a:rPr>
              <a:t>Underwriting approval process</a:t>
            </a:r>
          </a:p>
          <a:p>
            <a:pPr>
              <a:lnSpc>
                <a:spcPct val="150000"/>
              </a:lnSpc>
              <a:buFont typeface="Arial" charset="0"/>
              <a:buChar char="•"/>
            </a:pPr>
            <a:r>
              <a:rPr lang="en-US" sz="2800" smtClean="0">
                <a:solidFill>
                  <a:srgbClr val="C0C0C0"/>
                </a:solidFill>
              </a:rPr>
              <a:t>Configure approval of underwriting issues</a:t>
            </a:r>
          </a:p>
          <a:p>
            <a:pPr>
              <a:lnSpc>
                <a:spcPct val="150000"/>
              </a:lnSpc>
              <a:buFont typeface="Arial" charset="0"/>
              <a:buChar char="•"/>
            </a:pPr>
            <a:r>
              <a:rPr lang="en-US" sz="2800" smtClean="0"/>
              <a:t>Configuring underwriting authority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Underwriting process</a:t>
            </a:r>
          </a:p>
        </p:txBody>
      </p:sp>
      <p:sp>
        <p:nvSpPr>
          <p:cNvPr id="6147" name="Text Box 14"/>
          <p:cNvSpPr txBox="1">
            <a:spLocks noChangeArrowheads="1"/>
          </p:cNvSpPr>
          <p:nvPr/>
        </p:nvSpPr>
        <p:spPr bwMode="auto">
          <a:xfrm>
            <a:off x="676275" y="2568575"/>
            <a:ext cx="1476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Agent is creating policy </a:t>
            </a:r>
          </a:p>
        </p:txBody>
      </p:sp>
      <p:sp>
        <p:nvSpPr>
          <p:cNvPr id="6148" name="Line 15"/>
          <p:cNvSpPr>
            <a:spLocks noChangeShapeType="1"/>
          </p:cNvSpPr>
          <p:nvPr/>
        </p:nvSpPr>
        <p:spPr bwMode="auto">
          <a:xfrm>
            <a:off x="2319338" y="2092325"/>
            <a:ext cx="1055687"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49" name="Text Box 26"/>
          <p:cNvSpPr txBox="1">
            <a:spLocks noChangeArrowheads="1"/>
          </p:cNvSpPr>
          <p:nvPr/>
        </p:nvSpPr>
        <p:spPr bwMode="auto">
          <a:xfrm>
            <a:off x="3708400" y="2568575"/>
            <a:ext cx="1957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Agent requests approval from UW</a:t>
            </a:r>
          </a:p>
        </p:txBody>
      </p:sp>
      <p:sp>
        <p:nvSpPr>
          <p:cNvPr id="6150" name="Line 57"/>
          <p:cNvSpPr>
            <a:spLocks noChangeShapeType="1"/>
          </p:cNvSpPr>
          <p:nvPr/>
        </p:nvSpPr>
        <p:spPr bwMode="auto">
          <a:xfrm>
            <a:off x="5507038" y="1974850"/>
            <a:ext cx="1055687"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1" name="Text Box 58"/>
          <p:cNvSpPr txBox="1">
            <a:spLocks noChangeArrowheads="1"/>
          </p:cNvSpPr>
          <p:nvPr/>
        </p:nvSpPr>
        <p:spPr bwMode="auto">
          <a:xfrm>
            <a:off x="6816725" y="2568575"/>
            <a:ext cx="19272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UW has to approve issues on Policy,</a:t>
            </a:r>
            <a:br>
              <a:rPr lang="en-US" sz="1600">
                <a:solidFill>
                  <a:schemeClr val="bg1"/>
                </a:solidFill>
              </a:rPr>
            </a:br>
            <a:r>
              <a:rPr lang="en-US" sz="1600">
                <a:solidFill>
                  <a:schemeClr val="bg1"/>
                </a:solidFill>
              </a:rPr>
              <a:t>Agent cannot edit policy</a:t>
            </a:r>
          </a:p>
        </p:txBody>
      </p:sp>
      <p:sp>
        <p:nvSpPr>
          <p:cNvPr id="6152" name="Text Box 60"/>
          <p:cNvSpPr txBox="1">
            <a:spLocks noChangeArrowheads="1"/>
          </p:cNvSpPr>
          <p:nvPr/>
        </p:nvSpPr>
        <p:spPr bwMode="auto">
          <a:xfrm>
            <a:off x="6835775" y="4276725"/>
            <a:ext cx="1825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Policy has issues that block quoting</a:t>
            </a:r>
          </a:p>
        </p:txBody>
      </p:sp>
      <p:sp>
        <p:nvSpPr>
          <p:cNvPr id="6153" name="Text Box 61"/>
          <p:cNvSpPr txBox="1">
            <a:spLocks noChangeArrowheads="1"/>
          </p:cNvSpPr>
          <p:nvPr/>
        </p:nvSpPr>
        <p:spPr bwMode="auto">
          <a:xfrm>
            <a:off x="4073525" y="5068888"/>
            <a:ext cx="24971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UW approves issue(s)</a:t>
            </a:r>
            <a:br>
              <a:rPr lang="en-US" sz="1600">
                <a:solidFill>
                  <a:schemeClr val="bg1"/>
                </a:solidFill>
              </a:rPr>
            </a:br>
            <a:r>
              <a:rPr lang="en-US" sz="1600">
                <a:solidFill>
                  <a:schemeClr val="bg1"/>
                </a:solidFill>
              </a:rPr>
              <a:t>and quotes </a:t>
            </a:r>
            <a:br>
              <a:rPr lang="en-US" sz="1600">
                <a:solidFill>
                  <a:schemeClr val="bg1"/>
                </a:solidFill>
              </a:rPr>
            </a:br>
            <a:r>
              <a:rPr lang="en-US" sz="1600">
                <a:solidFill>
                  <a:schemeClr val="bg1"/>
                </a:solidFill>
              </a:rPr>
              <a:t>Agent cannot edit policy or see the quote</a:t>
            </a:r>
          </a:p>
        </p:txBody>
      </p:sp>
      <p:sp>
        <p:nvSpPr>
          <p:cNvPr id="6154" name="Line 62"/>
          <p:cNvSpPr>
            <a:spLocks noChangeShapeType="1"/>
          </p:cNvSpPr>
          <p:nvPr/>
        </p:nvSpPr>
        <p:spPr bwMode="auto">
          <a:xfrm flipH="1">
            <a:off x="2679700" y="4157663"/>
            <a:ext cx="1055688" cy="0"/>
          </a:xfrm>
          <a:prstGeom prst="line">
            <a:avLst/>
          </a:prstGeom>
          <a:noFill/>
          <a:ln w="28575">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55" name="Text Box 64"/>
          <p:cNvSpPr txBox="1">
            <a:spLocks noChangeArrowheads="1"/>
          </p:cNvSpPr>
          <p:nvPr/>
        </p:nvSpPr>
        <p:spPr bwMode="auto">
          <a:xfrm>
            <a:off x="2352675" y="4262438"/>
            <a:ext cx="1954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UW releases policy back to agent</a:t>
            </a:r>
          </a:p>
        </p:txBody>
      </p:sp>
      <p:sp>
        <p:nvSpPr>
          <p:cNvPr id="6156" name="Text Box 76"/>
          <p:cNvSpPr txBox="1">
            <a:spLocks noChangeArrowheads="1"/>
          </p:cNvSpPr>
          <p:nvPr/>
        </p:nvSpPr>
        <p:spPr bwMode="auto">
          <a:xfrm>
            <a:off x="5386388" y="1397000"/>
            <a:ext cx="13446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Policy sent to Underwriter</a:t>
            </a:r>
          </a:p>
        </p:txBody>
      </p:sp>
      <p:sp>
        <p:nvSpPr>
          <p:cNvPr id="6157" name="Text Box 122"/>
          <p:cNvSpPr txBox="1">
            <a:spLocks noChangeArrowheads="1"/>
          </p:cNvSpPr>
          <p:nvPr/>
        </p:nvSpPr>
        <p:spPr bwMode="auto">
          <a:xfrm>
            <a:off x="546100" y="5126038"/>
            <a:ext cx="2171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chemeClr val="bg1"/>
                </a:solidFill>
              </a:rPr>
              <a:t>Agent can view quote, bind and issue policy</a:t>
            </a:r>
          </a:p>
        </p:txBody>
      </p:sp>
      <p:sp>
        <p:nvSpPr>
          <p:cNvPr id="6158" name="Freeform 123"/>
          <p:cNvSpPr>
            <a:spLocks/>
          </p:cNvSpPr>
          <p:nvPr/>
        </p:nvSpPr>
        <p:spPr bwMode="auto">
          <a:xfrm>
            <a:off x="6286500" y="3635375"/>
            <a:ext cx="1309688" cy="563563"/>
          </a:xfrm>
          <a:custGeom>
            <a:avLst/>
            <a:gdLst>
              <a:gd name="T0" fmla="*/ 2147483647 w 790"/>
              <a:gd name="T1" fmla="*/ 0 h 414"/>
              <a:gd name="T2" fmla="*/ 2147483647 w 790"/>
              <a:gd name="T3" fmla="*/ 2147483647 h 414"/>
              <a:gd name="T4" fmla="*/ 0 w 790"/>
              <a:gd name="T5" fmla="*/ 2147483647 h 414"/>
              <a:gd name="T6" fmla="*/ 0 60000 65536"/>
              <a:gd name="T7" fmla="*/ 0 60000 65536"/>
              <a:gd name="T8" fmla="*/ 0 60000 65536"/>
              <a:gd name="T9" fmla="*/ 0 w 790"/>
              <a:gd name="T10" fmla="*/ 0 h 414"/>
              <a:gd name="T11" fmla="*/ 790 w 790"/>
              <a:gd name="T12" fmla="*/ 414 h 414"/>
            </a:gdLst>
            <a:ahLst/>
            <a:cxnLst>
              <a:cxn ang="T6">
                <a:pos x="T0" y="T1"/>
              </a:cxn>
              <a:cxn ang="T7">
                <a:pos x="T2" y="T3"/>
              </a:cxn>
              <a:cxn ang="T8">
                <a:pos x="T4" y="T5"/>
              </a:cxn>
            </a:cxnLst>
            <a:rect l="T9" t="T10" r="T11" b="T12"/>
            <a:pathLst>
              <a:path w="790" h="414">
                <a:moveTo>
                  <a:pt x="790" y="0"/>
                </a:moveTo>
                <a:lnTo>
                  <a:pt x="790" y="414"/>
                </a:lnTo>
                <a:lnTo>
                  <a:pt x="0" y="414"/>
                </a:lnTo>
              </a:path>
            </a:pathLst>
          </a:custGeom>
          <a:noFill/>
          <a:ln w="28575">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6159" name="Group 149"/>
          <p:cNvGrpSpPr>
            <a:grpSpLocks/>
          </p:cNvGrpSpPr>
          <p:nvPr/>
        </p:nvGrpSpPr>
        <p:grpSpPr bwMode="auto">
          <a:xfrm>
            <a:off x="4460875" y="3568700"/>
            <a:ext cx="1444625" cy="1412875"/>
            <a:chOff x="2810" y="2611"/>
            <a:chExt cx="910" cy="890"/>
          </a:xfrm>
        </p:grpSpPr>
        <p:sp>
          <p:nvSpPr>
            <p:cNvPr id="6243" name="AutoShape 83"/>
            <p:cNvSpPr>
              <a:spLocks noChangeArrowheads="1"/>
            </p:cNvSpPr>
            <p:nvPr/>
          </p:nvSpPr>
          <p:spPr bwMode="auto">
            <a:xfrm rot="-5400000">
              <a:off x="2764" y="2738"/>
              <a:ext cx="809" cy="718"/>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44" name="Freeform 84"/>
            <p:cNvSpPr>
              <a:spLocks/>
            </p:cNvSpPr>
            <p:nvPr/>
          </p:nvSpPr>
          <p:spPr bwMode="auto">
            <a:xfrm>
              <a:off x="2901" y="2731"/>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45" name="Freeform 85"/>
            <p:cNvSpPr>
              <a:spLocks/>
            </p:cNvSpPr>
            <p:nvPr/>
          </p:nvSpPr>
          <p:spPr bwMode="auto">
            <a:xfrm>
              <a:off x="2901" y="2987"/>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46" name="Freeform 86"/>
            <p:cNvSpPr>
              <a:spLocks/>
            </p:cNvSpPr>
            <p:nvPr/>
          </p:nvSpPr>
          <p:spPr bwMode="auto">
            <a:xfrm>
              <a:off x="2901" y="3242"/>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6247" name="Group 132"/>
            <p:cNvGrpSpPr>
              <a:grpSpLocks/>
            </p:cNvGrpSpPr>
            <p:nvPr/>
          </p:nvGrpSpPr>
          <p:grpSpPr bwMode="auto">
            <a:xfrm>
              <a:off x="3156" y="2611"/>
              <a:ext cx="564" cy="508"/>
              <a:chOff x="4800" y="1013"/>
              <a:chExt cx="564" cy="508"/>
            </a:xfrm>
          </p:grpSpPr>
          <p:sp>
            <p:nvSpPr>
              <p:cNvPr id="6248" name="AutoShape 133"/>
              <p:cNvSpPr>
                <a:spLocks noChangeArrowheads="1"/>
              </p:cNvSpPr>
              <p:nvPr/>
            </p:nvSpPr>
            <p:spPr bwMode="auto">
              <a:xfrm>
                <a:off x="4800" y="1013"/>
                <a:ext cx="401" cy="40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249" name="Group 134"/>
              <p:cNvGrpSpPr>
                <a:grpSpLocks/>
              </p:cNvGrpSpPr>
              <p:nvPr/>
            </p:nvGrpSpPr>
            <p:grpSpPr bwMode="auto">
              <a:xfrm>
                <a:off x="5116" y="1241"/>
                <a:ext cx="248" cy="280"/>
                <a:chOff x="2768" y="2267"/>
                <a:chExt cx="624" cy="704"/>
              </a:xfrm>
            </p:grpSpPr>
            <p:sp>
              <p:nvSpPr>
                <p:cNvPr id="6250" name="AutoShape 135"/>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51" name="Freeform 136"/>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6252" name="Freeform 137"/>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6253" name="Group 138"/>
                <p:cNvGrpSpPr>
                  <a:grpSpLocks/>
                </p:cNvGrpSpPr>
                <p:nvPr/>
              </p:nvGrpSpPr>
              <p:grpSpPr bwMode="auto">
                <a:xfrm>
                  <a:off x="3146" y="2616"/>
                  <a:ext cx="233" cy="342"/>
                  <a:chOff x="2784" y="3210"/>
                  <a:chExt cx="523" cy="772"/>
                </a:xfrm>
              </p:grpSpPr>
              <p:sp>
                <p:nvSpPr>
                  <p:cNvPr id="6254" name="AutoShape 139"/>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55" name="AutoShape 140"/>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56" name="AutoShape 141"/>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57" name="Oval 142"/>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sp>
        <p:nvSpPr>
          <p:cNvPr id="6160" name="Text Box 147"/>
          <p:cNvSpPr txBox="1">
            <a:spLocks noChangeArrowheads="1"/>
          </p:cNvSpPr>
          <p:nvPr/>
        </p:nvSpPr>
        <p:spPr bwMode="auto">
          <a:xfrm>
            <a:off x="2378075" y="1525588"/>
            <a:ext cx="1155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600">
                <a:solidFill>
                  <a:srgbClr val="D33941"/>
                </a:solidFill>
              </a:rPr>
              <a:t>Policy has Issues</a:t>
            </a:r>
          </a:p>
        </p:txBody>
      </p:sp>
      <p:grpSp>
        <p:nvGrpSpPr>
          <p:cNvPr id="6161" name="Group 243"/>
          <p:cNvGrpSpPr>
            <a:grpSpLocks/>
          </p:cNvGrpSpPr>
          <p:nvPr/>
        </p:nvGrpSpPr>
        <p:grpSpPr bwMode="auto">
          <a:xfrm>
            <a:off x="757238" y="1104900"/>
            <a:ext cx="1311275" cy="1412875"/>
            <a:chOff x="477" y="1029"/>
            <a:chExt cx="826" cy="890"/>
          </a:xfrm>
        </p:grpSpPr>
        <p:sp>
          <p:nvSpPr>
            <p:cNvPr id="6225" name="AutoShape 33"/>
            <p:cNvSpPr>
              <a:spLocks noChangeArrowheads="1"/>
            </p:cNvSpPr>
            <p:nvPr/>
          </p:nvSpPr>
          <p:spPr bwMode="auto">
            <a:xfrm rot="-5400000">
              <a:off x="431" y="1156"/>
              <a:ext cx="809" cy="718"/>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26" name="Freeform 34"/>
            <p:cNvSpPr>
              <a:spLocks/>
            </p:cNvSpPr>
            <p:nvPr/>
          </p:nvSpPr>
          <p:spPr bwMode="auto">
            <a:xfrm>
              <a:off x="568" y="1149"/>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27" name="Freeform 35"/>
            <p:cNvSpPr>
              <a:spLocks/>
            </p:cNvSpPr>
            <p:nvPr/>
          </p:nvSpPr>
          <p:spPr bwMode="auto">
            <a:xfrm>
              <a:off x="568" y="1405"/>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28" name="Freeform 36"/>
            <p:cNvSpPr>
              <a:spLocks/>
            </p:cNvSpPr>
            <p:nvPr/>
          </p:nvSpPr>
          <p:spPr bwMode="auto">
            <a:xfrm>
              <a:off x="568" y="1660"/>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29" name="AutoShape 152"/>
            <p:cNvSpPr>
              <a:spLocks noChangeArrowheads="1"/>
            </p:cNvSpPr>
            <p:nvPr/>
          </p:nvSpPr>
          <p:spPr bwMode="auto">
            <a:xfrm>
              <a:off x="848" y="1029"/>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6230" name="Group 165"/>
            <p:cNvGrpSpPr>
              <a:grpSpLocks/>
            </p:cNvGrpSpPr>
            <p:nvPr/>
          </p:nvGrpSpPr>
          <p:grpSpPr bwMode="auto">
            <a:xfrm flipH="1">
              <a:off x="839" y="1397"/>
              <a:ext cx="464" cy="229"/>
              <a:chOff x="839" y="1397"/>
              <a:chExt cx="464" cy="229"/>
            </a:xfrm>
          </p:grpSpPr>
          <p:sp>
            <p:nvSpPr>
              <p:cNvPr id="6232" name="Freeform 153"/>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33" name="Freeform 154"/>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34" name="Rectangle 155"/>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35" name="Rectangle 156"/>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36" name="Oval 157"/>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37" name="Oval 158"/>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38" name="Oval 159"/>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39" name="Oval 160"/>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40" name="Freeform 161"/>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1" name="Freeform 162"/>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42" name="Freeform 163"/>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6231" name="Text Box 164"/>
            <p:cNvSpPr txBox="1">
              <a:spLocks noChangeArrowheads="1"/>
            </p:cNvSpPr>
            <p:nvPr/>
          </p:nvSpPr>
          <p:spPr bwMode="auto">
            <a:xfrm>
              <a:off x="921" y="1658"/>
              <a:ext cx="1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grpSp>
      <p:grpSp>
        <p:nvGrpSpPr>
          <p:cNvPr id="6162" name="Group 244"/>
          <p:cNvGrpSpPr>
            <a:grpSpLocks/>
          </p:cNvGrpSpPr>
          <p:nvPr/>
        </p:nvGrpSpPr>
        <p:grpSpPr bwMode="auto">
          <a:xfrm>
            <a:off x="3783013" y="1098550"/>
            <a:ext cx="1311275" cy="1412875"/>
            <a:chOff x="2383" y="1025"/>
            <a:chExt cx="826" cy="890"/>
          </a:xfrm>
        </p:grpSpPr>
        <p:sp>
          <p:nvSpPr>
            <p:cNvPr id="6206" name="AutoShape 168"/>
            <p:cNvSpPr>
              <a:spLocks noChangeArrowheads="1"/>
            </p:cNvSpPr>
            <p:nvPr/>
          </p:nvSpPr>
          <p:spPr bwMode="auto">
            <a:xfrm rot="-5400000">
              <a:off x="2337" y="1152"/>
              <a:ext cx="809" cy="718"/>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07" name="Freeform 169"/>
            <p:cNvSpPr>
              <a:spLocks/>
            </p:cNvSpPr>
            <p:nvPr/>
          </p:nvSpPr>
          <p:spPr bwMode="auto">
            <a:xfrm>
              <a:off x="2474" y="1145"/>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08" name="Freeform 170"/>
            <p:cNvSpPr>
              <a:spLocks/>
            </p:cNvSpPr>
            <p:nvPr/>
          </p:nvSpPr>
          <p:spPr bwMode="auto">
            <a:xfrm>
              <a:off x="2474" y="1401"/>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209" name="Freeform 171"/>
            <p:cNvSpPr>
              <a:spLocks/>
            </p:cNvSpPr>
            <p:nvPr/>
          </p:nvSpPr>
          <p:spPr bwMode="auto">
            <a:xfrm>
              <a:off x="2474" y="1656"/>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6210" name="Group 226"/>
            <p:cNvGrpSpPr>
              <a:grpSpLocks/>
            </p:cNvGrpSpPr>
            <p:nvPr/>
          </p:nvGrpSpPr>
          <p:grpSpPr bwMode="auto">
            <a:xfrm>
              <a:off x="2745" y="1025"/>
              <a:ext cx="464" cy="597"/>
              <a:chOff x="2745" y="1025"/>
              <a:chExt cx="464" cy="597"/>
            </a:xfrm>
          </p:grpSpPr>
          <p:sp>
            <p:nvSpPr>
              <p:cNvPr id="6212" name="AutoShape 172"/>
              <p:cNvSpPr>
                <a:spLocks noChangeArrowheads="1"/>
              </p:cNvSpPr>
              <p:nvPr/>
            </p:nvSpPr>
            <p:spPr bwMode="auto">
              <a:xfrm>
                <a:off x="2754" y="1025"/>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6213" name="Group 173"/>
              <p:cNvGrpSpPr>
                <a:grpSpLocks/>
              </p:cNvGrpSpPr>
              <p:nvPr/>
            </p:nvGrpSpPr>
            <p:grpSpPr bwMode="auto">
              <a:xfrm flipH="1">
                <a:off x="2745" y="1393"/>
                <a:ext cx="464" cy="229"/>
                <a:chOff x="839" y="1397"/>
                <a:chExt cx="464" cy="229"/>
              </a:xfrm>
            </p:grpSpPr>
            <p:sp>
              <p:nvSpPr>
                <p:cNvPr id="6214" name="Freeform 174"/>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215" name="Freeform 175"/>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216" name="Rectangle 176"/>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217" name="Rectangle 177"/>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218" name="Oval 178"/>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19" name="Oval 179"/>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20" name="Oval 180"/>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21" name="Oval 181"/>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222" name="Freeform 182"/>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23" name="Freeform 183"/>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224" name="Freeform 184"/>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6211" name="Text Box 185"/>
            <p:cNvSpPr txBox="1">
              <a:spLocks noChangeArrowheads="1"/>
            </p:cNvSpPr>
            <p:nvPr/>
          </p:nvSpPr>
          <p:spPr bwMode="auto">
            <a:xfrm>
              <a:off x="2864" y="1668"/>
              <a:ext cx="1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grpSp>
      <p:grpSp>
        <p:nvGrpSpPr>
          <p:cNvPr id="6163" name="Group 225"/>
          <p:cNvGrpSpPr>
            <a:grpSpLocks/>
          </p:cNvGrpSpPr>
          <p:nvPr/>
        </p:nvGrpSpPr>
        <p:grpSpPr bwMode="auto">
          <a:xfrm>
            <a:off x="6900863" y="1092200"/>
            <a:ext cx="1462087" cy="1412875"/>
            <a:chOff x="4347" y="1021"/>
            <a:chExt cx="921" cy="890"/>
          </a:xfrm>
        </p:grpSpPr>
        <p:sp>
          <p:nvSpPr>
            <p:cNvPr id="6190" name="AutoShape 53"/>
            <p:cNvSpPr>
              <a:spLocks noChangeArrowheads="1"/>
            </p:cNvSpPr>
            <p:nvPr/>
          </p:nvSpPr>
          <p:spPr bwMode="auto">
            <a:xfrm rot="-5400000">
              <a:off x="4301" y="1148"/>
              <a:ext cx="809" cy="718"/>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91" name="Freeform 54"/>
            <p:cNvSpPr>
              <a:spLocks/>
            </p:cNvSpPr>
            <p:nvPr/>
          </p:nvSpPr>
          <p:spPr bwMode="auto">
            <a:xfrm>
              <a:off x="4438" y="1141"/>
              <a:ext cx="176" cy="2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92" name="Freeform 55"/>
            <p:cNvSpPr>
              <a:spLocks/>
            </p:cNvSpPr>
            <p:nvPr/>
          </p:nvSpPr>
          <p:spPr bwMode="auto">
            <a:xfrm>
              <a:off x="4438" y="1397"/>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93" name="Freeform 56"/>
            <p:cNvSpPr>
              <a:spLocks/>
            </p:cNvSpPr>
            <p:nvPr/>
          </p:nvSpPr>
          <p:spPr bwMode="auto">
            <a:xfrm>
              <a:off x="4438" y="1652"/>
              <a:ext cx="176" cy="2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6194" name="Group 95"/>
            <p:cNvGrpSpPr>
              <a:grpSpLocks/>
            </p:cNvGrpSpPr>
            <p:nvPr/>
          </p:nvGrpSpPr>
          <p:grpSpPr bwMode="auto">
            <a:xfrm>
              <a:off x="4704" y="1021"/>
              <a:ext cx="564" cy="508"/>
              <a:chOff x="4800" y="1013"/>
              <a:chExt cx="564" cy="508"/>
            </a:xfrm>
          </p:grpSpPr>
          <p:sp>
            <p:nvSpPr>
              <p:cNvPr id="6196" name="AutoShape 66"/>
              <p:cNvSpPr>
                <a:spLocks noChangeArrowheads="1"/>
              </p:cNvSpPr>
              <p:nvPr/>
            </p:nvSpPr>
            <p:spPr bwMode="auto">
              <a:xfrm>
                <a:off x="4800" y="1013"/>
                <a:ext cx="401" cy="40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197" name="Group 67"/>
              <p:cNvGrpSpPr>
                <a:grpSpLocks/>
              </p:cNvGrpSpPr>
              <p:nvPr/>
            </p:nvGrpSpPr>
            <p:grpSpPr bwMode="auto">
              <a:xfrm>
                <a:off x="5116" y="1241"/>
                <a:ext cx="248" cy="280"/>
                <a:chOff x="2768" y="2267"/>
                <a:chExt cx="624" cy="704"/>
              </a:xfrm>
            </p:grpSpPr>
            <p:sp>
              <p:nvSpPr>
                <p:cNvPr id="6198" name="AutoShape 6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99" name="Freeform 6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6200" name="Freeform 7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6201" name="Group 71"/>
                <p:cNvGrpSpPr>
                  <a:grpSpLocks/>
                </p:cNvGrpSpPr>
                <p:nvPr/>
              </p:nvGrpSpPr>
              <p:grpSpPr bwMode="auto">
                <a:xfrm>
                  <a:off x="3146" y="2616"/>
                  <a:ext cx="233" cy="342"/>
                  <a:chOff x="2784" y="3210"/>
                  <a:chExt cx="523" cy="772"/>
                </a:xfrm>
              </p:grpSpPr>
              <p:sp>
                <p:nvSpPr>
                  <p:cNvPr id="6202" name="AutoShape 7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03" name="AutoShape 7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04" name="AutoShape 7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205" name="Oval 7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6195" name="Text Box 224"/>
            <p:cNvSpPr txBox="1">
              <a:spLocks noChangeArrowheads="1"/>
            </p:cNvSpPr>
            <p:nvPr/>
          </p:nvSpPr>
          <p:spPr bwMode="auto">
            <a:xfrm>
              <a:off x="4794" y="1610"/>
              <a:ext cx="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grpSp>
      <p:grpSp>
        <p:nvGrpSpPr>
          <p:cNvPr id="6164" name="Group 245"/>
          <p:cNvGrpSpPr>
            <a:grpSpLocks/>
          </p:cNvGrpSpPr>
          <p:nvPr/>
        </p:nvGrpSpPr>
        <p:grpSpPr bwMode="auto">
          <a:xfrm>
            <a:off x="833438" y="3473450"/>
            <a:ext cx="1203325" cy="1555750"/>
            <a:chOff x="525" y="2521"/>
            <a:chExt cx="758" cy="980"/>
          </a:xfrm>
        </p:grpSpPr>
        <p:grpSp>
          <p:nvGrpSpPr>
            <p:cNvPr id="6166" name="Group 112"/>
            <p:cNvGrpSpPr>
              <a:grpSpLocks/>
            </p:cNvGrpSpPr>
            <p:nvPr/>
          </p:nvGrpSpPr>
          <p:grpSpPr bwMode="auto">
            <a:xfrm>
              <a:off x="525" y="2692"/>
              <a:ext cx="718" cy="809"/>
              <a:chOff x="2422" y="2558"/>
              <a:chExt cx="655" cy="738"/>
            </a:xfrm>
          </p:grpSpPr>
          <p:grpSp>
            <p:nvGrpSpPr>
              <p:cNvPr id="6181" name="Group 113"/>
              <p:cNvGrpSpPr>
                <a:grpSpLocks/>
              </p:cNvGrpSpPr>
              <p:nvPr/>
            </p:nvGrpSpPr>
            <p:grpSpPr bwMode="auto">
              <a:xfrm>
                <a:off x="2825" y="2924"/>
                <a:ext cx="238" cy="350"/>
                <a:chOff x="3700" y="2848"/>
                <a:chExt cx="238" cy="350"/>
              </a:xfrm>
            </p:grpSpPr>
            <p:sp>
              <p:nvSpPr>
                <p:cNvPr id="6186" name="AutoShape 114"/>
                <p:cNvSpPr>
                  <a:spLocks noChangeArrowheads="1"/>
                </p:cNvSpPr>
                <p:nvPr/>
              </p:nvSpPr>
              <p:spPr bwMode="auto">
                <a:xfrm rot="16736225" flipH="1">
                  <a:off x="3669" y="3056"/>
                  <a:ext cx="221" cy="63"/>
                </a:xfrm>
                <a:prstGeom prst="parallelogram">
                  <a:avLst>
                    <a:gd name="adj" fmla="val 87698"/>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6187" name="AutoShape 115"/>
                <p:cNvSpPr>
                  <a:spLocks noChangeArrowheads="1"/>
                </p:cNvSpPr>
                <p:nvPr/>
              </p:nvSpPr>
              <p:spPr bwMode="auto">
                <a:xfrm rot="4863775">
                  <a:off x="3732" y="3052"/>
                  <a:ext cx="227" cy="59"/>
                </a:xfrm>
                <a:prstGeom prst="parallelogram">
                  <a:avLst>
                    <a:gd name="adj" fmla="val 96186"/>
                  </a:avLst>
                </a:prstGeom>
                <a:solidFill>
                  <a:srgbClr val="DDDDDD"/>
                </a:solidFill>
                <a:ln w="28575" algn="ctr">
                  <a:solidFill>
                    <a:srgbClr val="00CC00"/>
                  </a:solidFill>
                  <a:miter lim="800000"/>
                  <a:headEnd/>
                  <a:tailEnd/>
                </a:ln>
              </p:spPr>
              <p:txBody>
                <a:bodyPr lIns="0" tIns="0" rIns="0" bIns="0" anchor="ctr">
                  <a:spAutoFit/>
                </a:bodyPr>
                <a:lstStyle/>
                <a:p>
                  <a:endParaRPr lang="en-US"/>
                </a:p>
              </p:txBody>
            </p:sp>
            <p:sp>
              <p:nvSpPr>
                <p:cNvPr id="6188" name="AutoShape 116"/>
                <p:cNvSpPr>
                  <a:spLocks noChangeArrowheads="1"/>
                </p:cNvSpPr>
                <p:nvPr/>
              </p:nvSpPr>
              <p:spPr bwMode="ltGray">
                <a:xfrm>
                  <a:off x="3700" y="2848"/>
                  <a:ext cx="238" cy="237"/>
                </a:xfrm>
                <a:prstGeom prst="star16">
                  <a:avLst>
                    <a:gd name="adj" fmla="val 37500"/>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6189" name="Oval 117"/>
                <p:cNvSpPr>
                  <a:spLocks noChangeArrowheads="1"/>
                </p:cNvSpPr>
                <p:nvPr/>
              </p:nvSpPr>
              <p:spPr bwMode="auto">
                <a:xfrm>
                  <a:off x="3744" y="2892"/>
                  <a:ext cx="145" cy="145"/>
                </a:xfrm>
                <a:prstGeom prst="ellipse">
                  <a:avLst/>
                </a:prstGeom>
                <a:solidFill>
                  <a:srgbClr val="DDDDDD"/>
                </a:solidFill>
                <a:ln w="28575" algn="ctr">
                  <a:solidFill>
                    <a:srgbClr val="FFFF00"/>
                  </a:solidFill>
                  <a:round/>
                  <a:headEnd/>
                  <a:tailEnd/>
                </a:ln>
              </p:spPr>
              <p:txBody>
                <a:bodyPr wrap="none" lIns="0" tIns="0" rIns="0" bIns="0" anchor="ctr">
                  <a:spAutoFit/>
                </a:bodyPr>
                <a:lstStyle/>
                <a:p>
                  <a:endParaRPr lang="en-US"/>
                </a:p>
              </p:txBody>
            </p:sp>
          </p:grpSp>
          <p:sp>
            <p:nvSpPr>
              <p:cNvPr id="6182" name="AutoShape 118"/>
              <p:cNvSpPr>
                <a:spLocks noChangeArrowheads="1"/>
              </p:cNvSpPr>
              <p:nvPr/>
            </p:nvSpPr>
            <p:spPr bwMode="auto">
              <a:xfrm rot="-5400000">
                <a:off x="2381" y="2599"/>
                <a:ext cx="738" cy="65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83" name="Freeform 119"/>
              <p:cNvSpPr>
                <a:spLocks/>
              </p:cNvSpPr>
              <p:nvPr/>
            </p:nvSpPr>
            <p:spPr bwMode="auto">
              <a:xfrm>
                <a:off x="2505" y="2594"/>
                <a:ext cx="161" cy="20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84" name="Freeform 120"/>
              <p:cNvSpPr>
                <a:spLocks/>
              </p:cNvSpPr>
              <p:nvPr/>
            </p:nvSpPr>
            <p:spPr bwMode="auto">
              <a:xfrm>
                <a:off x="2505" y="2827"/>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6185" name="Freeform 121"/>
              <p:cNvSpPr>
                <a:spLocks/>
              </p:cNvSpPr>
              <p:nvPr/>
            </p:nvSpPr>
            <p:spPr bwMode="auto">
              <a:xfrm>
                <a:off x="2505" y="3060"/>
                <a:ext cx="161" cy="20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6167" name="Group 227"/>
            <p:cNvGrpSpPr>
              <a:grpSpLocks/>
            </p:cNvGrpSpPr>
            <p:nvPr/>
          </p:nvGrpSpPr>
          <p:grpSpPr bwMode="auto">
            <a:xfrm>
              <a:off x="870" y="2521"/>
              <a:ext cx="413" cy="531"/>
              <a:chOff x="2745" y="1025"/>
              <a:chExt cx="464" cy="597"/>
            </a:xfrm>
          </p:grpSpPr>
          <p:sp>
            <p:nvSpPr>
              <p:cNvPr id="6168" name="AutoShape 228"/>
              <p:cNvSpPr>
                <a:spLocks noChangeArrowheads="1"/>
              </p:cNvSpPr>
              <p:nvPr/>
            </p:nvSpPr>
            <p:spPr bwMode="auto">
              <a:xfrm>
                <a:off x="2754" y="1025"/>
                <a:ext cx="415" cy="423"/>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grpSp>
            <p:nvGrpSpPr>
              <p:cNvPr id="6169" name="Group 229"/>
              <p:cNvGrpSpPr>
                <a:grpSpLocks/>
              </p:cNvGrpSpPr>
              <p:nvPr/>
            </p:nvGrpSpPr>
            <p:grpSpPr bwMode="auto">
              <a:xfrm flipH="1">
                <a:off x="2745" y="1393"/>
                <a:ext cx="464" cy="229"/>
                <a:chOff x="839" y="1397"/>
                <a:chExt cx="464" cy="229"/>
              </a:xfrm>
            </p:grpSpPr>
            <p:sp>
              <p:nvSpPr>
                <p:cNvPr id="6170" name="Freeform 230"/>
                <p:cNvSpPr>
                  <a:spLocks/>
                </p:cNvSpPr>
                <p:nvPr/>
              </p:nvSpPr>
              <p:spPr bwMode="auto">
                <a:xfrm flipH="1">
                  <a:off x="917" y="1415"/>
                  <a:ext cx="334" cy="19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6171" name="Freeform 231"/>
                <p:cNvSpPr>
                  <a:spLocks/>
                </p:cNvSpPr>
                <p:nvPr/>
              </p:nvSpPr>
              <p:spPr bwMode="auto">
                <a:xfrm flipH="1">
                  <a:off x="889" y="1403"/>
                  <a:ext cx="259" cy="150"/>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6172" name="Rectangle 232"/>
                <p:cNvSpPr>
                  <a:spLocks noChangeArrowheads="1"/>
                </p:cNvSpPr>
                <p:nvPr/>
              </p:nvSpPr>
              <p:spPr bwMode="auto">
                <a:xfrm rot="21419544" flipH="1">
                  <a:off x="1232" y="1418"/>
                  <a:ext cx="71" cy="152"/>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6173" name="Rectangle 233"/>
                <p:cNvSpPr>
                  <a:spLocks noChangeArrowheads="1"/>
                </p:cNvSpPr>
                <p:nvPr/>
              </p:nvSpPr>
              <p:spPr bwMode="auto">
                <a:xfrm rot="1196180" flipH="1">
                  <a:off x="839" y="1397"/>
                  <a:ext cx="71" cy="150"/>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6174" name="Oval 234"/>
                <p:cNvSpPr>
                  <a:spLocks noChangeArrowheads="1"/>
                </p:cNvSpPr>
                <p:nvPr/>
              </p:nvSpPr>
              <p:spPr bwMode="auto">
                <a:xfrm flipH="1">
                  <a:off x="1121" y="1537"/>
                  <a:ext cx="43" cy="50"/>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5" name="Oval 235"/>
                <p:cNvSpPr>
                  <a:spLocks noChangeArrowheads="1"/>
                </p:cNvSpPr>
                <p:nvPr/>
              </p:nvSpPr>
              <p:spPr bwMode="auto">
                <a:xfrm flipH="1">
                  <a:off x="1091" y="1558"/>
                  <a:ext cx="40" cy="54"/>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6" name="Oval 236"/>
                <p:cNvSpPr>
                  <a:spLocks noChangeArrowheads="1"/>
                </p:cNvSpPr>
                <p:nvPr/>
              </p:nvSpPr>
              <p:spPr bwMode="auto">
                <a:xfrm rot="20190086" flipH="1">
                  <a:off x="1053" y="1571"/>
                  <a:ext cx="42" cy="5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7" name="Oval 237"/>
                <p:cNvSpPr>
                  <a:spLocks noChangeArrowheads="1"/>
                </p:cNvSpPr>
                <p:nvPr/>
              </p:nvSpPr>
              <p:spPr bwMode="auto">
                <a:xfrm rot="18495068" flipH="1">
                  <a:off x="1036" y="1588"/>
                  <a:ext cx="26" cy="49"/>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6178" name="Freeform 238"/>
                <p:cNvSpPr>
                  <a:spLocks/>
                </p:cNvSpPr>
                <p:nvPr/>
              </p:nvSpPr>
              <p:spPr bwMode="auto">
                <a:xfrm flipH="1">
                  <a:off x="955" y="1515"/>
                  <a:ext cx="64" cy="4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179" name="Freeform 239"/>
                <p:cNvSpPr>
                  <a:spLocks/>
                </p:cNvSpPr>
                <p:nvPr/>
              </p:nvSpPr>
              <p:spPr bwMode="auto">
                <a:xfrm flipH="1">
                  <a:off x="973" y="1529"/>
                  <a:ext cx="68" cy="51"/>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6180" name="Freeform 240"/>
                <p:cNvSpPr>
                  <a:spLocks/>
                </p:cNvSpPr>
                <p:nvPr/>
              </p:nvSpPr>
              <p:spPr bwMode="auto">
                <a:xfrm flipH="1">
                  <a:off x="999" y="1548"/>
                  <a:ext cx="65" cy="50"/>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grpSp>
      <p:sp>
        <p:nvSpPr>
          <p:cNvPr id="6165" name="Text Box 242"/>
          <p:cNvSpPr txBox="1">
            <a:spLocks noChangeArrowheads="1"/>
          </p:cNvSpPr>
          <p:nvPr/>
        </p:nvSpPr>
        <p:spPr bwMode="auto">
          <a:xfrm>
            <a:off x="5227638" y="4465638"/>
            <a:ext cx="139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eaLnBrk="1" hangingPunct="1"/>
            <a:r>
              <a:rPr lang="en-US" sz="180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Implementing underwriting authority</a:t>
            </a:r>
          </a:p>
        </p:txBody>
      </p:sp>
      <p:sp>
        <p:nvSpPr>
          <p:cNvPr id="41987" name="Rectangle 3"/>
          <p:cNvSpPr>
            <a:spLocks noGrp="1" noChangeArrowheads="1"/>
          </p:cNvSpPr>
          <p:nvPr>
            <p:ph idx="1"/>
          </p:nvPr>
        </p:nvSpPr>
        <p:spPr/>
        <p:txBody>
          <a:bodyPr/>
          <a:lstStyle/>
          <a:p>
            <a:pPr marL="457200" indent="-457200">
              <a:lnSpc>
                <a:spcPct val="150000"/>
              </a:lnSpc>
              <a:buFont typeface="Arial" charset="0"/>
              <a:buChar char="•"/>
            </a:pPr>
            <a:r>
              <a:rPr lang="en-US" dirty="0" smtClean="0"/>
              <a:t>Steps to configure UW authority are:</a:t>
            </a:r>
          </a:p>
          <a:p>
            <a:pPr marL="819150" lvl="1" indent="-419100">
              <a:lnSpc>
                <a:spcPct val="150000"/>
              </a:lnSpc>
              <a:buFont typeface="Wingdings 2" pitchFamily="18" charset="2"/>
              <a:buAutoNum type="arabicPeriod"/>
            </a:pPr>
            <a:r>
              <a:rPr lang="en-US" dirty="0" smtClean="0"/>
              <a:t>Define a new issue type</a:t>
            </a:r>
          </a:p>
          <a:p>
            <a:pPr marL="1198563" lvl="2" indent="-457200">
              <a:lnSpc>
                <a:spcPct val="150000"/>
              </a:lnSpc>
              <a:buFont typeface="Arial" charset="0"/>
              <a:buAutoNum type="alphaLcPeriod"/>
            </a:pPr>
            <a:r>
              <a:rPr lang="en-US" dirty="0" smtClean="0"/>
              <a:t>Add values defining new issue type </a:t>
            </a:r>
          </a:p>
          <a:p>
            <a:pPr marL="1198563" lvl="2" indent="-457200">
              <a:lnSpc>
                <a:spcPct val="150000"/>
              </a:lnSpc>
              <a:buFont typeface="Arial" charset="0"/>
              <a:buAutoNum type="alphaLcPeriod"/>
            </a:pPr>
            <a:r>
              <a:rPr lang="en-US" dirty="0" smtClean="0"/>
              <a:t>Create values approving new issue type</a:t>
            </a:r>
          </a:p>
          <a:p>
            <a:pPr marL="819150" lvl="1" indent="-419100">
              <a:lnSpc>
                <a:spcPct val="150000"/>
              </a:lnSpc>
              <a:buFont typeface="Wingdings 2" pitchFamily="18" charset="2"/>
              <a:buAutoNum type="arabicPeriod"/>
            </a:pPr>
            <a:r>
              <a:rPr lang="en-US" dirty="0"/>
              <a:t>Add function create issue in  </a:t>
            </a:r>
            <a:r>
              <a:rPr lang="en-US" dirty="0" err="1"/>
              <a:t>PA_UnderwriterEvaluator</a:t>
            </a:r>
            <a:r>
              <a:rPr lang="en-US" dirty="0"/>
              <a:t> </a:t>
            </a:r>
            <a:endParaRPr lang="en-US" dirty="0" smtClean="0"/>
          </a:p>
          <a:p>
            <a:pPr marL="819150" lvl="1" indent="-419100">
              <a:lnSpc>
                <a:spcPct val="150000"/>
              </a:lnSpc>
              <a:buFont typeface="Wingdings 2" pitchFamily="18" charset="2"/>
              <a:buAutoNum type="arabicPeriod"/>
            </a:pPr>
            <a:r>
              <a:rPr lang="en-US" dirty="0" smtClean="0"/>
              <a:t>Add authority grant for new issue type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1. Define a new issue type </a:t>
            </a:r>
          </a:p>
        </p:txBody>
      </p:sp>
      <p:sp>
        <p:nvSpPr>
          <p:cNvPr id="43011" name="Rectangle 3"/>
          <p:cNvSpPr>
            <a:spLocks noGrp="1" noChangeArrowheads="1"/>
          </p:cNvSpPr>
          <p:nvPr>
            <p:ph idx="1"/>
          </p:nvPr>
        </p:nvSpPr>
        <p:spPr/>
        <p:txBody>
          <a:bodyPr/>
          <a:lstStyle/>
          <a:p>
            <a:pPr marL="457200" indent="-457200">
              <a:buFont typeface="Arial" charset="0"/>
              <a:buChar char="•"/>
            </a:pPr>
            <a:r>
              <a:rPr lang="en-US" smtClean="0"/>
              <a:t>Points to think about to come up with a clear definition of the issue type:</a:t>
            </a:r>
          </a:p>
          <a:p>
            <a:pPr marL="819150" lvl="1" indent="-419100">
              <a:buFont typeface="Wingdings 2" pitchFamily="18" charset="2"/>
              <a:buAutoNum type="arabicPeriod"/>
            </a:pPr>
            <a:r>
              <a:rPr lang="en-US" smtClean="0"/>
              <a:t>Issue exists or new?</a:t>
            </a:r>
          </a:p>
          <a:p>
            <a:pPr marL="819150" lvl="1" indent="-419100">
              <a:buFont typeface="Wingdings 2" pitchFamily="18" charset="2"/>
              <a:buAutoNum type="arabicPeriod"/>
            </a:pPr>
            <a:r>
              <a:rPr lang="en-US" smtClean="0"/>
              <a:t>Decide value on fields that will raise the issue.</a:t>
            </a:r>
          </a:p>
          <a:p>
            <a:pPr marL="819150" lvl="1" indent="-419100">
              <a:buFont typeface="Wingdings 2" pitchFamily="18" charset="2"/>
              <a:buAutoNum type="arabicPeriod"/>
            </a:pPr>
            <a:r>
              <a:rPr lang="en-US" smtClean="0"/>
              <a:t>Does this issue need a value to be associated with it?</a:t>
            </a:r>
          </a:p>
          <a:p>
            <a:pPr marL="819150" lvl="1" indent="-419100">
              <a:buFont typeface="Wingdings 2" pitchFamily="18" charset="2"/>
              <a:buAutoNum type="arabicPeriod"/>
            </a:pPr>
            <a:r>
              <a:rPr lang="en-US" smtClean="0"/>
              <a:t>On which job (submissions, policy changes, etc.) should this issue be detected? </a:t>
            </a:r>
          </a:p>
          <a:p>
            <a:pPr marL="1123950" lvl="2" indent="-381000">
              <a:buFont typeface="Wingdings 2" pitchFamily="18" charset="2"/>
              <a:buChar char=""/>
            </a:pPr>
            <a:r>
              <a:rPr lang="en-US" smtClean="0"/>
              <a:t>Should it be detected at multiple points, or can it be detected at one point only?</a:t>
            </a:r>
          </a:p>
          <a:p>
            <a:pPr marL="819150" lvl="1" indent="-419100">
              <a:buFont typeface="Wingdings 2" pitchFamily="18" charset="2"/>
              <a:buAutoNum type="arabicPeriod"/>
            </a:pPr>
            <a:r>
              <a:rPr lang="en-US" smtClean="0"/>
              <a:t>At what point in the job does is the issue raised?</a:t>
            </a:r>
          </a:p>
          <a:p>
            <a:pPr marL="457200" indent="-457200">
              <a:buFont typeface="Arial" charset="0"/>
              <a:buChar char="•"/>
            </a:pPr>
            <a:r>
              <a:rPr lang="en-US" smtClean="0"/>
              <a:t>Add a new row in the UWIssueType table to define the new issue type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1a. Add values defining new issue type</a:t>
            </a:r>
          </a:p>
        </p:txBody>
      </p:sp>
      <p:sp>
        <p:nvSpPr>
          <p:cNvPr id="44035" name="Rectangle 3"/>
          <p:cNvSpPr>
            <a:spLocks noGrp="1" noChangeArrowheads="1"/>
          </p:cNvSpPr>
          <p:nvPr>
            <p:ph idx="1"/>
          </p:nvPr>
        </p:nvSpPr>
        <p:spPr/>
        <p:txBody>
          <a:bodyPr/>
          <a:lstStyle/>
          <a:p>
            <a:pPr marL="495300" indent="-495300">
              <a:buFont typeface="Wingdings 3" pitchFamily="18" charset="2"/>
              <a:buAutoNum type="alphaLcPeriod"/>
            </a:pPr>
            <a:r>
              <a:rPr lang="en-US" dirty="0" smtClean="0"/>
              <a:t>In Product Designer, add a new row for new issue type</a:t>
            </a:r>
          </a:p>
          <a:p>
            <a:pPr marL="495300" indent="-495300">
              <a:buFont typeface="Wingdings 3" pitchFamily="18" charset="2"/>
              <a:buAutoNum type="alphaLcPeriod"/>
            </a:pPr>
            <a:endParaRPr lang="en-US" dirty="0" smtClean="0"/>
          </a:p>
          <a:p>
            <a:pPr marL="495300" indent="-495300">
              <a:buFont typeface="Wingdings 3" pitchFamily="18" charset="2"/>
              <a:buAutoNum type="alphaLcPeriod"/>
            </a:pPr>
            <a:endParaRPr lang="en-US" dirty="0"/>
          </a:p>
          <a:p>
            <a:pPr marL="495300" indent="-495300">
              <a:buFont typeface="Wingdings 3" pitchFamily="18" charset="2"/>
              <a:buAutoNum type="alphaLcPeriod"/>
            </a:pPr>
            <a:endParaRPr lang="en-US" dirty="0" smtClean="0"/>
          </a:p>
          <a:p>
            <a:pPr marL="495300" indent="-495300">
              <a:buFont typeface="Wingdings 3" pitchFamily="18" charset="2"/>
              <a:buAutoNum type="alphaLcPeriod"/>
            </a:pPr>
            <a:r>
              <a:rPr lang="en-US" dirty="0" smtClean="0"/>
              <a:t>Add column values</a:t>
            </a:r>
            <a:br>
              <a:rPr lang="en-US" dirty="0" smtClean="0"/>
            </a:br>
            <a:r>
              <a:rPr lang="en-US" dirty="0" smtClean="0"/>
              <a:t>defining new </a:t>
            </a:r>
            <a:br>
              <a:rPr lang="en-US" dirty="0" smtClean="0"/>
            </a:br>
            <a:r>
              <a:rPr lang="en-US" dirty="0" smtClean="0"/>
              <a:t>issue type</a:t>
            </a:r>
          </a:p>
        </p:txBody>
      </p:sp>
      <p:sp>
        <p:nvSpPr>
          <p:cNvPr id="44041" name="Line 11"/>
          <p:cNvSpPr>
            <a:spLocks noChangeShapeType="1"/>
          </p:cNvSpPr>
          <p:nvPr/>
        </p:nvSpPr>
        <p:spPr bwMode="auto">
          <a:xfrm flipH="1">
            <a:off x="4878388" y="3970338"/>
            <a:ext cx="465137" cy="51911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93" y="1371766"/>
            <a:ext cx="3343275" cy="14763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7553" y="2848141"/>
            <a:ext cx="5042682" cy="35845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40" name="Line 10"/>
          <p:cNvSpPr>
            <a:spLocks noChangeShapeType="1"/>
          </p:cNvSpPr>
          <p:nvPr/>
        </p:nvSpPr>
        <p:spPr bwMode="auto">
          <a:xfrm>
            <a:off x="1953402" y="2664231"/>
            <a:ext cx="1691794"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sz="3200" smtClean="0"/>
              <a:t>1b. Create values approving new issue type</a:t>
            </a:r>
          </a:p>
        </p:txBody>
      </p:sp>
      <p:sp>
        <p:nvSpPr>
          <p:cNvPr id="45060" name="Rectangle 3"/>
          <p:cNvSpPr>
            <a:spLocks noGrp="1" noChangeArrowheads="1"/>
          </p:cNvSpPr>
          <p:nvPr>
            <p:ph idx="1"/>
          </p:nvPr>
        </p:nvSpPr>
        <p:spPr>
          <a:xfrm>
            <a:off x="519113" y="914400"/>
            <a:ext cx="8318500" cy="5507665"/>
          </a:xfrm>
        </p:spPr>
        <p:txBody>
          <a:bodyPr/>
          <a:lstStyle/>
          <a:p>
            <a:pPr marL="457200" indent="-457200">
              <a:buFont typeface="Arial" charset="0"/>
              <a:buChar char="•"/>
            </a:pPr>
            <a:r>
              <a:rPr lang="en-US" dirty="0" smtClean="0"/>
              <a:t>Add column values related to approving new issue type in Studio:</a:t>
            </a:r>
          </a:p>
          <a:p>
            <a:pPr marL="819150" lvl="1" indent="-419100">
              <a:buFont typeface="Wingdings 2" pitchFamily="18" charset="2"/>
              <a:buAutoNum type="arabicPeriod"/>
            </a:pPr>
            <a:r>
              <a:rPr lang="en-US" dirty="0" smtClean="0"/>
              <a:t>Is the issue auto-approvable?</a:t>
            </a:r>
          </a:p>
          <a:p>
            <a:pPr marL="819150" lvl="1" indent="-419100">
              <a:buFont typeface="Wingdings 2" pitchFamily="18" charset="2"/>
              <a:buAutoNum type="arabicPeriod"/>
            </a:pPr>
            <a:r>
              <a:rPr lang="en-US" dirty="0" smtClean="0"/>
              <a:t>Remove/save approval on </a:t>
            </a:r>
            <a:br>
              <a:rPr lang="en-US" dirty="0" smtClean="0"/>
            </a:br>
            <a:r>
              <a:rPr lang="en-US" dirty="0" smtClean="0"/>
              <a:t>policy when edited before </a:t>
            </a:r>
            <a:br>
              <a:rPr lang="en-US" dirty="0" smtClean="0"/>
            </a:br>
            <a:r>
              <a:rPr lang="en-US" dirty="0" smtClean="0"/>
              <a:t>bind</a:t>
            </a:r>
          </a:p>
          <a:p>
            <a:pPr marL="819150" lvl="1" indent="-419100">
              <a:buFont typeface="Wingdings 2" pitchFamily="18" charset="2"/>
              <a:buAutoNum type="arabicPeriod"/>
            </a:pPr>
            <a:r>
              <a:rPr lang="en-US" dirty="0" smtClean="0"/>
              <a:t>When does the approval </a:t>
            </a:r>
            <a:br>
              <a:rPr lang="en-US" dirty="0" smtClean="0"/>
            </a:br>
            <a:r>
              <a:rPr lang="en-US" dirty="0" smtClean="0"/>
              <a:t>expire?</a:t>
            </a:r>
          </a:p>
          <a:p>
            <a:pPr marL="819150" lvl="1" indent="-419100">
              <a:buFont typeface="Wingdings 2" pitchFamily="18" charset="2"/>
              <a:buAutoNum type="arabicPeriod"/>
            </a:pPr>
            <a:r>
              <a:rPr lang="en-US" dirty="0" smtClean="0"/>
              <a:t>Blocking point when issue is raised and needs approval</a:t>
            </a:r>
          </a:p>
          <a:p>
            <a:pPr marL="819150" lvl="1" indent="-419100">
              <a:buFont typeface="Wingdings 2" pitchFamily="18" charset="2"/>
              <a:buAutoNum type="arabicPeriod"/>
            </a:pPr>
            <a:r>
              <a:rPr lang="en-US" dirty="0" smtClean="0"/>
              <a:t>Nothing to compute, </a:t>
            </a:r>
            <a:br>
              <a:rPr lang="en-US" dirty="0" smtClean="0"/>
            </a:br>
            <a:r>
              <a:rPr lang="en-US" dirty="0" smtClean="0"/>
              <a:t>age is fixed so copy </a:t>
            </a:r>
            <a:br>
              <a:rPr lang="en-US" dirty="0" smtClean="0"/>
            </a:br>
            <a:r>
              <a:rPr lang="en-US" dirty="0" smtClean="0"/>
              <a:t>value to </a:t>
            </a:r>
            <a:r>
              <a:rPr lang="en-US" dirty="0" err="1" smtClean="0"/>
              <a:t>UWIssue.value</a:t>
            </a:r>
            <a:endParaRPr lang="en-US" dirty="0" smtClean="0"/>
          </a:p>
          <a:p>
            <a:pPr marL="457200" indent="-457200">
              <a:buFont typeface="Arial" charset="0"/>
              <a:buChar char="•"/>
            </a:pPr>
            <a:r>
              <a:rPr lang="en-US" dirty="0" smtClean="0"/>
              <a:t>Validate and commit the change</a:t>
            </a:r>
          </a:p>
          <a:p>
            <a:pPr marL="457200" indent="-457200">
              <a:buFont typeface="Arial" charset="0"/>
              <a:buChar char="•"/>
            </a:pPr>
            <a:r>
              <a:rPr lang="en-US" dirty="0" smtClean="0"/>
              <a:t>Synchronize system tables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860" y="1801108"/>
            <a:ext cx="3898080" cy="16431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407" y="4293894"/>
            <a:ext cx="3991533" cy="12669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2a. Add function create issue in  </a:t>
            </a:r>
            <a:r>
              <a:rPr lang="en-US" dirty="0" err="1" smtClean="0"/>
              <a:t>PA_UnderwriterEvaluator</a:t>
            </a:r>
            <a:endParaRPr lang="en-US" dirty="0" smtClean="0"/>
          </a:p>
        </p:txBody>
      </p:sp>
      <p:sp>
        <p:nvSpPr>
          <p:cNvPr id="3" name="TextBox 2"/>
          <p:cNvSpPr txBox="1"/>
          <p:nvPr/>
        </p:nvSpPr>
        <p:spPr>
          <a:xfrm>
            <a:off x="2679405" y="2955851"/>
            <a:ext cx="312906" cy="307777"/>
          </a:xfrm>
          <a:prstGeom prst="rect">
            <a:avLst/>
          </a:prstGeom>
          <a:noFill/>
        </p:spPr>
        <p:txBody>
          <a:bodyPr wrap="none" rtlCol="0">
            <a:spAutoFit/>
          </a:bodyPr>
          <a:lstStyle/>
          <a:p>
            <a:r>
              <a:rPr lang="en-US" sz="1400" dirty="0" smtClean="0">
                <a:solidFill>
                  <a:srgbClr val="3F8E39"/>
                </a:solidFill>
                <a:latin typeface="Calibri" pitchFamily="34" charset="0"/>
                <a:cs typeface="Calibri" pitchFamily="34"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18" y="1209010"/>
            <a:ext cx="4241377" cy="15767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63" y="2955851"/>
            <a:ext cx="8298214" cy="297711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424763" y="2477386"/>
            <a:ext cx="1743739" cy="30834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p:nvPr/>
        </p:nvCxnSpPr>
        <p:spPr bwMode="auto">
          <a:xfrm>
            <a:off x="2835858" y="2785730"/>
            <a:ext cx="236951" cy="477898"/>
          </a:xfrm>
          <a:prstGeom prst="line">
            <a:avLst/>
          </a:prstGeom>
          <a:noFill/>
          <a:ln w="19050" algn="ctr">
            <a:solidFill>
              <a:srgbClr val="D33941"/>
            </a:solidFill>
            <a:round/>
            <a:headEnd/>
            <a:tailEnd/>
          </a:ln>
        </p:spPr>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Result: UWIssue created for driver over 80</a:t>
            </a:r>
          </a:p>
        </p:txBody>
      </p:sp>
      <p:sp>
        <p:nvSpPr>
          <p:cNvPr id="48131" name="Rectangle 3"/>
          <p:cNvSpPr>
            <a:spLocks noGrp="1" noChangeArrowheads="1"/>
          </p:cNvSpPr>
          <p:nvPr>
            <p:ph idx="1"/>
          </p:nvPr>
        </p:nvSpPr>
        <p:spPr/>
        <p:txBody>
          <a:bodyPr/>
          <a:lstStyle/>
          <a:p>
            <a:pPr marL="457200" indent="-457200">
              <a:buFont typeface="Wingdings 3" pitchFamily="18" charset="2"/>
              <a:buAutoNum type="arabicPeriod"/>
            </a:pPr>
            <a:r>
              <a:rPr lang="en-US" smtClean="0"/>
              <a:t>Add driver over 80 on a submission job </a:t>
            </a:r>
          </a:p>
          <a:p>
            <a:pPr marL="457200" indent="-457200">
              <a:buFont typeface="Wingdings 3" pitchFamily="18" charset="2"/>
              <a:buAutoNum type="arabicPeriod"/>
            </a:pPr>
            <a:r>
              <a:rPr lang="en-US" smtClean="0"/>
              <a:t>Click Quote</a:t>
            </a:r>
          </a:p>
          <a:p>
            <a:pPr marL="457200" indent="-457200">
              <a:buFont typeface="Wingdings 3" pitchFamily="18" charset="2"/>
              <a:buAutoNum type="arabicPeriod"/>
            </a:pPr>
            <a:r>
              <a:rPr lang="en-US" smtClean="0"/>
              <a:t>Issue is created</a:t>
            </a:r>
          </a:p>
        </p:txBody>
      </p:sp>
      <p:sp>
        <p:nvSpPr>
          <p:cNvPr id="48134" name="AutoShape 9"/>
          <p:cNvSpPr>
            <a:spLocks noChangeArrowheads="1"/>
          </p:cNvSpPr>
          <p:nvPr/>
        </p:nvSpPr>
        <p:spPr bwMode="auto">
          <a:xfrm>
            <a:off x="4691063" y="5257800"/>
            <a:ext cx="1470025" cy="2508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r">
              <a:spcBef>
                <a:spcPct val="50000"/>
              </a:spcBef>
              <a:spcAft>
                <a:spcPct val="30000"/>
              </a:spcAft>
              <a:buClr>
                <a:schemeClr val="tx1"/>
              </a:buClr>
            </a:pPr>
            <a:endParaRPr lang="en-US"/>
          </a:p>
        </p:txBody>
      </p:sp>
      <p:pic>
        <p:nvPicPr>
          <p:cNvPr id="4098" name="Picture 2" descr="C:\Users\kshukla\AppData\Local\Temp\SNAGHTML1547df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065" y="1328072"/>
            <a:ext cx="3272723" cy="181193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4100" name="Picture 4" descr="C:\Users\kshukla\AppData\Local\Temp\SNAGHTML1549ec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57" y="3214441"/>
            <a:ext cx="6346561" cy="297800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8135" name="AutoShape 11"/>
          <p:cNvSpPr>
            <a:spLocks noChangeArrowheads="1"/>
          </p:cNvSpPr>
          <p:nvPr/>
        </p:nvSpPr>
        <p:spPr bwMode="auto">
          <a:xfrm>
            <a:off x="6756633" y="3341857"/>
            <a:ext cx="2233613" cy="2381250"/>
          </a:xfrm>
          <a:prstGeom prst="wedgeRoundRectCallout">
            <a:avLst>
              <a:gd name="adj1" fmla="val -70122"/>
              <a:gd name="adj2" fmla="val 54887"/>
              <a:gd name="adj3" fmla="val 16667"/>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spcBef>
                <a:spcPct val="50000"/>
              </a:spcBef>
              <a:spcAft>
                <a:spcPct val="30000"/>
              </a:spcAft>
              <a:buClr>
                <a:schemeClr val="tx1"/>
              </a:buClr>
            </a:pPr>
            <a:r>
              <a:rPr lang="en-US" dirty="0">
                <a:solidFill>
                  <a:srgbClr val="D33941"/>
                </a:solidFill>
              </a:rPr>
              <a:t>Available only for user with </a:t>
            </a:r>
            <a:r>
              <a:rPr lang="en-US" i="1" dirty="0" err="1">
                <a:solidFill>
                  <a:srgbClr val="D33941"/>
                </a:solidFill>
              </a:rPr>
              <a:t>uwapproveall</a:t>
            </a:r>
            <a:r>
              <a:rPr lang="en-US" dirty="0">
                <a:solidFill>
                  <a:srgbClr val="D33941"/>
                </a:solidFill>
              </a:rPr>
              <a:t> permission when authority is not granted for new issues</a:t>
            </a:r>
          </a:p>
        </p:txBody>
      </p:sp>
      <p:sp>
        <p:nvSpPr>
          <p:cNvPr id="2" name="Rectangle 1"/>
          <p:cNvSpPr/>
          <p:nvPr/>
        </p:nvSpPr>
        <p:spPr bwMode="auto">
          <a:xfrm>
            <a:off x="3381153" y="5837274"/>
            <a:ext cx="956931" cy="35517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3058532" y="6201572"/>
            <a:ext cx="3687228" cy="400110"/>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defPPr>
              <a:defRPr lang="en-US"/>
            </a:defPPr>
            <a:lvl1pPr>
              <a:spcBef>
                <a:spcPct val="50000"/>
              </a:spcBef>
              <a:spcAft>
                <a:spcPct val="30000"/>
              </a:spcAft>
              <a:buClr>
                <a:schemeClr val="tx1"/>
              </a:buClr>
              <a:defRPr>
                <a:solidFill>
                  <a:srgbClr val="D33941"/>
                </a:solidFill>
              </a:defRPr>
            </a:lvl1pPr>
          </a:lstStyle>
          <a:p>
            <a:r>
              <a:rPr lang="en-US" dirty="0"/>
              <a:t>Authority </a:t>
            </a:r>
            <a:r>
              <a:rPr lang="en-US" dirty="0" smtClean="0"/>
              <a:t>not yet granted</a:t>
            </a:r>
            <a:endParaRPr lang="en-US" dirty="0"/>
          </a:p>
        </p:txBody>
      </p:sp>
      <p:cxnSp>
        <p:nvCxnSpPr>
          <p:cNvPr id="5" name="Straight Connector 4"/>
          <p:cNvCxnSpPr>
            <a:stCxn id="2" idx="2"/>
          </p:cNvCxnSpPr>
          <p:nvPr/>
        </p:nvCxnSpPr>
        <p:spPr bwMode="auto">
          <a:xfrm flipH="1">
            <a:off x="3859618" y="6192444"/>
            <a:ext cx="1" cy="102030"/>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3. Add authority grant to approve new issue type</a:t>
            </a:r>
          </a:p>
        </p:txBody>
      </p:sp>
      <p:sp>
        <p:nvSpPr>
          <p:cNvPr id="49155" name="Rectangle 3"/>
          <p:cNvSpPr>
            <a:spLocks noGrp="1" noChangeArrowheads="1"/>
          </p:cNvSpPr>
          <p:nvPr>
            <p:ph idx="1"/>
          </p:nvPr>
        </p:nvSpPr>
        <p:spPr>
          <a:xfrm>
            <a:off x="519113" y="1085850"/>
            <a:ext cx="8318500" cy="5314950"/>
          </a:xfrm>
        </p:spPr>
        <p:txBody>
          <a:bodyPr/>
          <a:lstStyle/>
          <a:p>
            <a:pPr>
              <a:buFont typeface="Arial" charset="0"/>
              <a:buChar char="•"/>
            </a:pPr>
            <a:r>
              <a:rPr lang="en-US" smtClean="0"/>
              <a:t>Grant </a:t>
            </a:r>
            <a:r>
              <a:rPr lang="en-US" i="1" smtClean="0"/>
              <a:t>Agent1</a:t>
            </a:r>
            <a:r>
              <a:rPr lang="en-US" smtClean="0"/>
              <a:t> authority to approve issues for driver over 80 but at most 85</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546" y="1899866"/>
            <a:ext cx="7210348" cy="44476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9157" name="AutoShape 5"/>
          <p:cNvSpPr>
            <a:spLocks noChangeArrowheads="1"/>
          </p:cNvSpPr>
          <p:nvPr/>
        </p:nvSpPr>
        <p:spPr bwMode="auto">
          <a:xfrm>
            <a:off x="1276243" y="6049922"/>
            <a:ext cx="7112849" cy="308196"/>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 Lesson objectives review</a:t>
            </a:r>
          </a:p>
        </p:txBody>
      </p:sp>
      <p:sp>
        <p:nvSpPr>
          <p:cNvPr id="5017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Understand the concepts of underwriting authority</a:t>
            </a:r>
          </a:p>
          <a:p>
            <a:pPr lvl="1" eaLnBrk="1" hangingPunct="1"/>
            <a:r>
              <a:rPr lang="en-US" smtClean="0"/>
              <a:t>Understand configuration of underwriting authority</a:t>
            </a:r>
          </a:p>
          <a:p>
            <a:pPr lvl="1" eaLnBrk="1" hangingPunct="1"/>
            <a:r>
              <a:rPr lang="en-US" smtClean="0"/>
              <a:t>Configure new underwriting issues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Review questions</a:t>
            </a:r>
          </a:p>
        </p:txBody>
      </p:sp>
      <p:sp>
        <p:nvSpPr>
          <p:cNvPr id="51203"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underwriting authority?</a:t>
            </a:r>
          </a:p>
          <a:p>
            <a:pPr marL="457200" indent="-457200">
              <a:buFont typeface="Webdings" pitchFamily="18" charset="2"/>
              <a:buAutoNum type="arabicPeriod"/>
            </a:pPr>
            <a:r>
              <a:rPr lang="en-US" smtClean="0"/>
              <a:t>What does the UWIssueType system table define?</a:t>
            </a:r>
          </a:p>
          <a:p>
            <a:pPr marL="457200" indent="-457200">
              <a:buFont typeface="Webdings" pitchFamily="18" charset="2"/>
              <a:buAutoNum type="arabicPeriod"/>
            </a:pPr>
            <a:r>
              <a:rPr lang="en-US" smtClean="0"/>
              <a:t>What does an evaluation rule do?</a:t>
            </a:r>
          </a:p>
          <a:p>
            <a:pPr marL="457200" indent="-457200">
              <a:buFont typeface="Webdings" pitchFamily="18" charset="2"/>
              <a:buAutoNum type="arabicPeriod"/>
            </a:pPr>
            <a:r>
              <a:rPr lang="en-US" smtClean="0"/>
              <a:t>What values should be used as IssueKey to raise issues? Should this value be changed after a rule is in production?</a:t>
            </a:r>
          </a:p>
          <a:p>
            <a:pPr marL="457200" indent="-457200">
              <a:buFont typeface="Webdings" pitchFamily="18" charset="2"/>
              <a:buAutoNum type="arabicPeriod"/>
            </a:pPr>
            <a:r>
              <a:rPr lang="en-US" smtClean="0"/>
              <a:t>Name three blocking points for an issue.</a:t>
            </a:r>
          </a:p>
          <a:p>
            <a:pPr marL="457200" indent="-457200">
              <a:buFont typeface="Webdings" pitchFamily="18" charset="2"/>
              <a:buAutoNum type="arabicPeriod"/>
            </a:pPr>
            <a:r>
              <a:rPr lang="en-US" smtClean="0"/>
              <a:t>What is a checking set?</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7778279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Underwriting authority</a:t>
            </a:r>
          </a:p>
        </p:txBody>
      </p:sp>
      <p:sp>
        <p:nvSpPr>
          <p:cNvPr id="7171" name="Rectangle 3"/>
          <p:cNvSpPr>
            <a:spLocks noGrp="1" noChangeArrowheads="1"/>
          </p:cNvSpPr>
          <p:nvPr>
            <p:ph idx="1"/>
          </p:nvPr>
        </p:nvSpPr>
        <p:spPr/>
        <p:txBody>
          <a:bodyPr/>
          <a:lstStyle/>
          <a:p>
            <a:pPr>
              <a:buFont typeface="Arial" charset="0"/>
              <a:buChar char="•"/>
            </a:pPr>
            <a:r>
              <a:rPr lang="en-US" b="1" dirty="0" smtClean="0"/>
              <a:t>Underwriting authority</a:t>
            </a:r>
            <a:r>
              <a:rPr lang="en-US" dirty="0" smtClean="0"/>
              <a:t> provides </a:t>
            </a:r>
            <a:r>
              <a:rPr lang="en-US" i="1" dirty="0" smtClean="0"/>
              <a:t>underwriting rules</a:t>
            </a:r>
            <a:r>
              <a:rPr lang="en-US" dirty="0" smtClean="0"/>
              <a:t> and an </a:t>
            </a:r>
            <a:r>
              <a:rPr lang="en-US" i="1" dirty="0" smtClean="0"/>
              <a:t>underwriting infrastructure</a:t>
            </a:r>
            <a:r>
              <a:rPr lang="en-US" dirty="0" smtClean="0"/>
              <a:t> which user can modify or augment</a:t>
            </a:r>
          </a:p>
          <a:p>
            <a:pPr>
              <a:buFont typeface="Arial" charset="0"/>
              <a:buChar char="•"/>
            </a:pPr>
            <a:r>
              <a:rPr lang="en-US" dirty="0" smtClean="0"/>
              <a:t>Underwriting rules examples are: </a:t>
            </a:r>
          </a:p>
          <a:p>
            <a:pPr lvl="1"/>
            <a:r>
              <a:rPr lang="en-US" dirty="0" smtClean="0"/>
              <a:t>jurisdiction of coverage </a:t>
            </a:r>
          </a:p>
          <a:p>
            <a:pPr lvl="1"/>
            <a:r>
              <a:rPr lang="en-US" dirty="0" smtClean="0"/>
              <a:t>minimum or maximum amounts</a:t>
            </a:r>
          </a:p>
          <a:p>
            <a:pPr>
              <a:buFont typeface="Arial" charset="0"/>
              <a:buChar char="•"/>
            </a:pPr>
            <a:r>
              <a:rPr lang="en-US" dirty="0" smtClean="0"/>
              <a:t>PolicyCenter creates an issue for an </a:t>
            </a:r>
            <a:r>
              <a:rPr lang="en-US" dirty="0" smtClean="0"/>
              <a:t>underwriter which prevent the agent from binding the </a:t>
            </a:r>
            <a:r>
              <a:rPr lang="en-US" dirty="0" smtClean="0"/>
              <a:t>policy until the underwriter approves the issue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Underwriting issues</a:t>
            </a:r>
          </a:p>
        </p:txBody>
      </p:sp>
      <p:sp>
        <p:nvSpPr>
          <p:cNvPr id="8195" name="Rectangle 3"/>
          <p:cNvSpPr>
            <a:spLocks noGrp="1" noChangeArrowheads="1"/>
          </p:cNvSpPr>
          <p:nvPr>
            <p:ph idx="1"/>
          </p:nvPr>
        </p:nvSpPr>
        <p:spPr/>
        <p:txBody>
          <a:bodyPr/>
          <a:lstStyle/>
          <a:p>
            <a:pPr>
              <a:buFont typeface="Arial" charset="0"/>
              <a:buChar char="•"/>
            </a:pPr>
            <a:r>
              <a:rPr lang="en-US" smtClean="0"/>
              <a:t>An</a:t>
            </a:r>
            <a:r>
              <a:rPr lang="en-US" b="1" smtClean="0"/>
              <a:t> underwriting issue</a:t>
            </a:r>
            <a:r>
              <a:rPr lang="en-US" smtClean="0"/>
              <a:t> is created when a condition evaluated, based on data in PolicyCenter, gives undesirable result(s)</a:t>
            </a:r>
          </a:p>
          <a:p>
            <a:pPr>
              <a:buFont typeface="Arial" charset="0"/>
              <a:buChar char="•"/>
            </a:pPr>
            <a:r>
              <a:rPr lang="en-US" smtClean="0"/>
              <a:t>UW issues can stop jobs unless approved</a:t>
            </a:r>
          </a:p>
          <a:p>
            <a:pPr>
              <a:buFont typeface="Arial" charset="0"/>
              <a:buChar char="•"/>
            </a:pPr>
            <a:r>
              <a:rPr lang="en-US" smtClean="0"/>
              <a:t>UW issues are raised:</a:t>
            </a:r>
          </a:p>
          <a:p>
            <a:pPr lvl="1"/>
            <a:r>
              <a:rPr lang="en-US" smtClean="0"/>
              <a:t>automatically, based on policy choices</a:t>
            </a:r>
          </a:p>
          <a:p>
            <a:pPr lvl="1"/>
            <a:r>
              <a:rPr lang="en-US" smtClean="0"/>
              <a:t>manually, when a user adds them on the UW Issues screen</a:t>
            </a:r>
          </a:p>
          <a:p>
            <a:pPr lvl="1"/>
            <a:r>
              <a:rPr lang="en-US" smtClean="0"/>
              <a:t>optionally, with a value to indicate the extent of the risk </a:t>
            </a:r>
          </a:p>
          <a:p>
            <a:pPr>
              <a:buFont typeface="Wingdings 3" pitchFamily="18" charset="2"/>
              <a:buNone/>
            </a:pPr>
            <a:endParaRPr lang="en-US" smtClean="0"/>
          </a:p>
        </p:txBody>
      </p:sp>
      <p:pic>
        <p:nvPicPr>
          <p:cNvPr id="8197" name="Picture 12"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8400" y="101600"/>
            <a:ext cx="1084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4" y="4610100"/>
            <a:ext cx="8066617" cy="7048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Creating underwriting issues</a:t>
            </a:r>
          </a:p>
        </p:txBody>
      </p:sp>
      <p:sp>
        <p:nvSpPr>
          <p:cNvPr id="9219" name="Rectangle 3"/>
          <p:cNvSpPr>
            <a:spLocks noGrp="1" noChangeArrowheads="1"/>
          </p:cNvSpPr>
          <p:nvPr>
            <p:ph idx="1"/>
          </p:nvPr>
        </p:nvSpPr>
        <p:spPr/>
        <p:txBody>
          <a:bodyPr/>
          <a:lstStyle/>
          <a:p>
            <a:pPr>
              <a:buFont typeface="Arial" charset="0"/>
              <a:buChar char="•"/>
            </a:pPr>
            <a:r>
              <a:rPr lang="en-US" smtClean="0"/>
              <a:t>Generally, UW issues are automatically generated based on “anything” on the policy or account such as:</a:t>
            </a:r>
          </a:p>
          <a:p>
            <a:pPr lvl="1"/>
            <a:r>
              <a:rPr lang="en-US" smtClean="0"/>
              <a:t>a level or coverage or price of a coverable or</a:t>
            </a:r>
          </a:p>
          <a:p>
            <a:pPr lvl="1"/>
            <a:r>
              <a:rPr lang="en-US" smtClean="0"/>
              <a:t>a jurisdiction or </a:t>
            </a:r>
          </a:p>
          <a:p>
            <a:pPr lvl="1"/>
            <a:r>
              <a:rPr lang="en-US" smtClean="0"/>
              <a:t>more complex issue such as driver in urban areas</a:t>
            </a:r>
          </a:p>
          <a:p>
            <a:pPr>
              <a:buFont typeface="Arial" charset="0"/>
              <a:buChar char="•"/>
            </a:pPr>
            <a:r>
              <a:rPr lang="en-US" smtClean="0"/>
              <a:t>UW rules generate the UW issues</a:t>
            </a:r>
          </a:p>
          <a:p>
            <a:pPr>
              <a:buFont typeface="Arial" charset="0"/>
              <a:buChar char="•"/>
            </a:pPr>
            <a:r>
              <a:rPr lang="en-US" smtClean="0"/>
              <a:t>UW issues are also automatically removed when the condition goes away</a:t>
            </a:r>
          </a:p>
          <a:p>
            <a:pPr>
              <a:buFont typeface="Arial" charset="0"/>
              <a:buChar char="•"/>
            </a:pPr>
            <a:r>
              <a:rPr lang="en-US" smtClean="0"/>
              <a:t>In addition, issues can be added manually</a:t>
            </a:r>
          </a:p>
          <a:p>
            <a:pPr lvl="1"/>
            <a:r>
              <a:rPr lang="en-US" smtClean="0"/>
              <a:t>Manual issues do not get </a:t>
            </a:r>
            <a:br>
              <a:rPr lang="en-US" smtClean="0"/>
            </a:br>
            <a:r>
              <a:rPr lang="en-US" smtClean="0"/>
              <a:t>removed automatically</a:t>
            </a:r>
          </a:p>
        </p:txBody>
      </p:sp>
      <p:pic>
        <p:nvPicPr>
          <p:cNvPr id="9222" name="Picture 7" descr="j02834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9250" y="58738"/>
            <a:ext cx="1084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74" y="4791073"/>
            <a:ext cx="3133725" cy="15668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5095874" y="5934075"/>
            <a:ext cx="1438276" cy="42386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 UW issues in the user interface</a:t>
            </a:r>
          </a:p>
        </p:txBody>
      </p:sp>
      <p:sp>
        <p:nvSpPr>
          <p:cNvPr id="10244" name="Rectangle 3"/>
          <p:cNvSpPr>
            <a:spLocks noGrp="1" noChangeArrowheads="1"/>
          </p:cNvSpPr>
          <p:nvPr>
            <p:ph idx="1"/>
          </p:nvPr>
        </p:nvSpPr>
        <p:spPr/>
        <p:txBody>
          <a:bodyPr/>
          <a:lstStyle/>
          <a:p>
            <a:pPr>
              <a:buFont typeface="Arial" charset="0"/>
              <a:buChar char="•"/>
            </a:pPr>
            <a:r>
              <a:rPr lang="en-US" smtClean="0"/>
              <a:t>PolicyCenter displays underwriting issues on </a:t>
            </a:r>
            <a:br>
              <a:rPr lang="en-US" smtClean="0"/>
            </a:br>
            <a:r>
              <a:rPr lang="en-US" b="1" smtClean="0"/>
              <a:t>Risk Analysis</a:t>
            </a:r>
            <a:r>
              <a:rPr lang="en-US" smtClean="0"/>
              <a:t> </a:t>
            </a:r>
            <a:r>
              <a:rPr lang="en-US" smtClean="0">
                <a:sym typeface="Wingdings" pitchFamily="2" charset="2"/>
              </a:rPr>
              <a:t> </a:t>
            </a:r>
            <a:r>
              <a:rPr lang="en-US" b="1" smtClean="0">
                <a:sym typeface="Wingdings" pitchFamily="2" charset="2"/>
              </a:rPr>
              <a:t>UW Issues</a:t>
            </a:r>
            <a:r>
              <a:rPr lang="en-US" smtClean="0">
                <a:sym typeface="Wingdings" pitchFamily="2" charset="2"/>
              </a:rPr>
              <a:t> tab</a:t>
            </a:r>
            <a:endParaRPr lang="en-US" smtClean="0"/>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1871662"/>
            <a:ext cx="8382000" cy="40767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 name="Text Box 22"/>
          <p:cNvSpPr txBox="1">
            <a:spLocks noChangeArrowheads="1"/>
          </p:cNvSpPr>
          <p:nvPr/>
        </p:nvSpPr>
        <p:spPr bwMode="auto">
          <a:xfrm>
            <a:off x="5467350" y="2664639"/>
            <a:ext cx="31539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993300"/>
                </a:solidFill>
              </a:rPr>
              <a:t>Buttons displayed for underwriter only</a:t>
            </a:r>
          </a:p>
        </p:txBody>
      </p:sp>
      <p:sp>
        <p:nvSpPr>
          <p:cNvPr id="21" name="Text Box 5"/>
          <p:cNvSpPr txBox="1">
            <a:spLocks noChangeArrowheads="1"/>
          </p:cNvSpPr>
          <p:nvPr/>
        </p:nvSpPr>
        <p:spPr bwMode="auto">
          <a:xfrm>
            <a:off x="738188" y="6100762"/>
            <a:ext cx="171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0033CC"/>
                </a:solidFill>
              </a:rPr>
              <a:t>Blocking points</a:t>
            </a:r>
          </a:p>
        </p:txBody>
      </p:sp>
      <p:sp>
        <p:nvSpPr>
          <p:cNvPr id="22" name="Freeform 6"/>
          <p:cNvSpPr>
            <a:spLocks/>
          </p:cNvSpPr>
          <p:nvPr/>
        </p:nvSpPr>
        <p:spPr bwMode="auto">
          <a:xfrm>
            <a:off x="354012" y="4319588"/>
            <a:ext cx="468313" cy="1918492"/>
          </a:xfrm>
          <a:custGeom>
            <a:avLst/>
            <a:gdLst>
              <a:gd name="T0" fmla="*/ 2147483647 w 347"/>
              <a:gd name="T1" fmla="*/ 0 h 1300"/>
              <a:gd name="T2" fmla="*/ 0 w 347"/>
              <a:gd name="T3" fmla="*/ 0 h 1300"/>
              <a:gd name="T4" fmla="*/ 0 w 347"/>
              <a:gd name="T5" fmla="*/ 2147483647 h 1300"/>
              <a:gd name="T6" fmla="*/ 2147483647 w 347"/>
              <a:gd name="T7" fmla="*/ 2147483647 h 1300"/>
              <a:gd name="T8" fmla="*/ 0 60000 65536"/>
              <a:gd name="T9" fmla="*/ 0 60000 65536"/>
              <a:gd name="T10" fmla="*/ 0 60000 65536"/>
              <a:gd name="T11" fmla="*/ 0 60000 65536"/>
              <a:gd name="T12" fmla="*/ 0 w 347"/>
              <a:gd name="T13" fmla="*/ 0 h 1300"/>
              <a:gd name="T14" fmla="*/ 347 w 347"/>
              <a:gd name="T15" fmla="*/ 1300 h 1300"/>
            </a:gdLst>
            <a:ahLst/>
            <a:cxnLst>
              <a:cxn ang="T8">
                <a:pos x="T0" y="T1"/>
              </a:cxn>
              <a:cxn ang="T9">
                <a:pos x="T2" y="T3"/>
              </a:cxn>
              <a:cxn ang="T10">
                <a:pos x="T4" y="T5"/>
              </a:cxn>
              <a:cxn ang="T11">
                <a:pos x="T6" y="T7"/>
              </a:cxn>
            </a:cxnLst>
            <a:rect l="T12" t="T13" r="T14" b="T15"/>
            <a:pathLst>
              <a:path w="347" h="1300">
                <a:moveTo>
                  <a:pt x="347" y="0"/>
                </a:moveTo>
                <a:lnTo>
                  <a:pt x="0" y="0"/>
                </a:lnTo>
                <a:lnTo>
                  <a:pt x="0" y="1300"/>
                </a:lnTo>
                <a:lnTo>
                  <a:pt x="207" y="1300"/>
                </a:lnTo>
              </a:path>
            </a:pathLst>
          </a:custGeom>
          <a:noFill/>
          <a:ln w="19050">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 name="Line 7"/>
          <p:cNvSpPr>
            <a:spLocks noChangeShapeType="1"/>
          </p:cNvSpPr>
          <p:nvPr/>
        </p:nvSpPr>
        <p:spPr bwMode="auto">
          <a:xfrm>
            <a:off x="354012" y="5129213"/>
            <a:ext cx="446088"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AutoShape 8"/>
          <p:cNvSpPr>
            <a:spLocks noChangeArrowheads="1"/>
          </p:cNvSpPr>
          <p:nvPr/>
        </p:nvSpPr>
        <p:spPr bwMode="auto">
          <a:xfrm>
            <a:off x="849313" y="4238625"/>
            <a:ext cx="1536700" cy="304800"/>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5" name="AutoShape 9"/>
          <p:cNvSpPr>
            <a:spLocks noChangeArrowheads="1"/>
          </p:cNvSpPr>
          <p:nvPr/>
        </p:nvSpPr>
        <p:spPr bwMode="auto">
          <a:xfrm>
            <a:off x="813594" y="4937125"/>
            <a:ext cx="1512887" cy="269875"/>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 name="Text Box 10"/>
          <p:cNvSpPr txBox="1">
            <a:spLocks noChangeArrowheads="1"/>
          </p:cNvSpPr>
          <p:nvPr/>
        </p:nvSpPr>
        <p:spPr bwMode="auto">
          <a:xfrm>
            <a:off x="2164556" y="1952624"/>
            <a:ext cx="457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D33941"/>
                </a:solidFill>
              </a:rPr>
              <a:t>Agent requests approval from underwriter</a:t>
            </a:r>
          </a:p>
        </p:txBody>
      </p:sp>
      <p:sp>
        <p:nvSpPr>
          <p:cNvPr id="27" name="AutoShape 12"/>
          <p:cNvSpPr>
            <a:spLocks noChangeArrowheads="1"/>
          </p:cNvSpPr>
          <p:nvPr/>
        </p:nvSpPr>
        <p:spPr bwMode="auto">
          <a:xfrm>
            <a:off x="354013" y="2789238"/>
            <a:ext cx="1495425" cy="30480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8" name="Text Box 14"/>
          <p:cNvSpPr txBox="1">
            <a:spLocks noChangeArrowheads="1"/>
          </p:cNvSpPr>
          <p:nvPr/>
        </p:nvSpPr>
        <p:spPr bwMode="auto">
          <a:xfrm>
            <a:off x="5119688" y="6026943"/>
            <a:ext cx="1155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hangingPunct="1"/>
            <a:r>
              <a:rPr lang="en-US" sz="1800" b="1" dirty="0">
                <a:solidFill>
                  <a:srgbClr val="009900"/>
                </a:solidFill>
              </a:rPr>
              <a:t>UW issues</a:t>
            </a:r>
          </a:p>
        </p:txBody>
      </p:sp>
      <p:sp>
        <p:nvSpPr>
          <p:cNvPr id="29" name="Freeform 16"/>
          <p:cNvSpPr>
            <a:spLocks/>
          </p:cNvSpPr>
          <p:nvPr/>
        </p:nvSpPr>
        <p:spPr bwMode="auto">
          <a:xfrm>
            <a:off x="5561805" y="4802188"/>
            <a:ext cx="113507" cy="1216025"/>
          </a:xfrm>
          <a:custGeom>
            <a:avLst/>
            <a:gdLst>
              <a:gd name="T0" fmla="*/ 0 w 628"/>
              <a:gd name="T1" fmla="*/ 0 h 1004"/>
              <a:gd name="T2" fmla="*/ 2147483647 w 628"/>
              <a:gd name="T3" fmla="*/ 0 h 1004"/>
              <a:gd name="T4" fmla="*/ 2147483647 w 628"/>
              <a:gd name="T5" fmla="*/ 2147483647 h 1004"/>
              <a:gd name="T6" fmla="*/ 0 60000 65536"/>
              <a:gd name="T7" fmla="*/ 0 60000 65536"/>
              <a:gd name="T8" fmla="*/ 0 60000 65536"/>
              <a:gd name="T9" fmla="*/ 0 w 628"/>
              <a:gd name="T10" fmla="*/ 0 h 1004"/>
              <a:gd name="T11" fmla="*/ 628 w 628"/>
              <a:gd name="T12" fmla="*/ 1004 h 1004"/>
            </a:gdLst>
            <a:ahLst/>
            <a:cxnLst>
              <a:cxn ang="T6">
                <a:pos x="T0" y="T1"/>
              </a:cxn>
              <a:cxn ang="T7">
                <a:pos x="T2" y="T3"/>
              </a:cxn>
              <a:cxn ang="T8">
                <a:pos x="T4" y="T5"/>
              </a:cxn>
            </a:cxnLst>
            <a:rect l="T9" t="T10" r="T11" b="T12"/>
            <a:pathLst>
              <a:path w="628" h="1004">
                <a:moveTo>
                  <a:pt x="0" y="0"/>
                </a:moveTo>
                <a:lnTo>
                  <a:pt x="628" y="0"/>
                </a:lnTo>
                <a:lnTo>
                  <a:pt x="628" y="1004"/>
                </a:lnTo>
              </a:path>
            </a:pathLst>
          </a:custGeom>
          <a:noFill/>
          <a:ln w="19050">
            <a:solidFill>
              <a:srgbClr val="0099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0" name="Line 17"/>
          <p:cNvSpPr>
            <a:spLocks noChangeShapeType="1"/>
          </p:cNvSpPr>
          <p:nvPr/>
        </p:nvSpPr>
        <p:spPr bwMode="auto">
          <a:xfrm>
            <a:off x="5448300" y="5370513"/>
            <a:ext cx="227013"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1" name="Line 20"/>
          <p:cNvSpPr>
            <a:spLocks noChangeShapeType="1"/>
          </p:cNvSpPr>
          <p:nvPr/>
        </p:nvSpPr>
        <p:spPr bwMode="auto">
          <a:xfrm>
            <a:off x="5448300" y="5691188"/>
            <a:ext cx="249238"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2" name="Straight Connector 31"/>
          <p:cNvCxnSpPr>
            <a:endCxn id="35" idx="3"/>
          </p:cNvCxnSpPr>
          <p:nvPr/>
        </p:nvCxnSpPr>
        <p:spPr bwMode="auto">
          <a:xfrm flipH="1">
            <a:off x="5225653" y="2903538"/>
            <a:ext cx="222647" cy="19447"/>
          </a:xfrm>
          <a:prstGeom prst="line">
            <a:avLst/>
          </a:prstGeom>
          <a:noFill/>
          <a:ln w="19050" cap="rnd" algn="ctr">
            <a:solidFill>
              <a:srgbClr val="99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cxnSp>
      <p:cxnSp>
        <p:nvCxnSpPr>
          <p:cNvPr id="33" name="Straight Connector 32"/>
          <p:cNvCxnSpPr/>
          <p:nvPr/>
        </p:nvCxnSpPr>
        <p:spPr bwMode="auto">
          <a:xfrm flipV="1">
            <a:off x="1752600" y="2241551"/>
            <a:ext cx="411956" cy="515144"/>
          </a:xfrm>
          <a:prstGeom prst="line">
            <a:avLst/>
          </a:prstGeom>
          <a:noFill/>
          <a:ln w="19050" cap="flat" cmpd="sng" algn="ctr">
            <a:solidFill>
              <a:srgbClr val="D33941"/>
            </a:solidFill>
            <a:prstDash val="solid"/>
            <a:round/>
            <a:headEnd type="none" w="med" len="med"/>
            <a:tailEnd type="none" w="med" len="med"/>
          </a:ln>
          <a:effectLst/>
        </p:spPr>
      </p:cxnSp>
      <p:grpSp>
        <p:nvGrpSpPr>
          <p:cNvPr id="34" name="Group 33"/>
          <p:cNvGrpSpPr/>
          <p:nvPr/>
        </p:nvGrpSpPr>
        <p:grpSpPr>
          <a:xfrm>
            <a:off x="2053828" y="2732882"/>
            <a:ext cx="3171826" cy="380206"/>
            <a:chOff x="3276600" y="2894807"/>
            <a:chExt cx="3171826" cy="380206"/>
          </a:xfrm>
        </p:grpSpPr>
        <p:sp>
          <p:nvSpPr>
            <p:cNvPr id="35" name="AutoShape 23"/>
            <p:cNvSpPr>
              <a:spLocks noChangeArrowheads="1"/>
            </p:cNvSpPr>
            <p:nvPr/>
          </p:nvSpPr>
          <p:spPr bwMode="auto">
            <a:xfrm>
              <a:off x="3276600" y="2894807"/>
              <a:ext cx="3171825" cy="380206"/>
            </a:xfrm>
            <a:prstGeom prst="roundRect">
              <a:avLst>
                <a:gd name="adj" fmla="val 16667"/>
              </a:avLst>
            </a:prstGeom>
            <a:noFill/>
            <a:ln w="28575" cap="rnd" algn="ctr">
              <a:solidFill>
                <a:srgbClr val="9933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1" y="2932113"/>
              <a:ext cx="31718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UW activity created to request approval</a:t>
            </a:r>
          </a:p>
        </p:txBody>
      </p:sp>
      <p:sp>
        <p:nvSpPr>
          <p:cNvPr id="14" name="Rectangle 3"/>
          <p:cNvSpPr txBox="1">
            <a:spLocks noChangeArrowheads="1"/>
          </p:cNvSpPr>
          <p:nvPr/>
        </p:nvSpPr>
        <p:spPr bwMode="auto">
          <a:xfrm>
            <a:off x="519113" y="885825"/>
            <a:ext cx="83185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Calibri"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a:lstStyle>
          <a:p>
            <a:pPr>
              <a:buFont typeface="Arial" charset="0"/>
              <a:buChar char="•"/>
            </a:pPr>
            <a:r>
              <a:rPr lang="en-US" b="0" kern="0" dirty="0" smtClean="0"/>
              <a:t>Agent enters details of the activity and sends the request</a:t>
            </a:r>
          </a:p>
        </p:txBody>
      </p:sp>
      <p:pic>
        <p:nvPicPr>
          <p:cNvPr id="15" name="Picture 2" descr="C:\Users\kshukla\AppData\Local\Temp\SNAGHTML50a8aeb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1381124"/>
            <a:ext cx="7381875" cy="319087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6" name="Freeform 8"/>
          <p:cNvSpPr>
            <a:spLocks/>
          </p:cNvSpPr>
          <p:nvPr/>
        </p:nvSpPr>
        <p:spPr bwMode="auto">
          <a:xfrm>
            <a:off x="488950" y="1885950"/>
            <a:ext cx="223838" cy="2987675"/>
          </a:xfrm>
          <a:custGeom>
            <a:avLst/>
            <a:gdLst>
              <a:gd name="T0" fmla="*/ 2147483647 w 163"/>
              <a:gd name="T1" fmla="*/ 0 h 2126"/>
              <a:gd name="T2" fmla="*/ 0 w 163"/>
              <a:gd name="T3" fmla="*/ 0 h 2126"/>
              <a:gd name="T4" fmla="*/ 0 w 163"/>
              <a:gd name="T5" fmla="*/ 2147483647 h 2126"/>
              <a:gd name="T6" fmla="*/ 2147483647 w 163"/>
              <a:gd name="T7" fmla="*/ 2147483647 h 2126"/>
              <a:gd name="T8" fmla="*/ 0 60000 65536"/>
              <a:gd name="T9" fmla="*/ 0 60000 65536"/>
              <a:gd name="T10" fmla="*/ 0 60000 65536"/>
              <a:gd name="T11" fmla="*/ 0 60000 65536"/>
              <a:gd name="T12" fmla="*/ 0 w 163"/>
              <a:gd name="T13" fmla="*/ 0 h 2126"/>
              <a:gd name="T14" fmla="*/ 163 w 163"/>
              <a:gd name="T15" fmla="*/ 2126 h 2126"/>
            </a:gdLst>
            <a:ahLst/>
            <a:cxnLst>
              <a:cxn ang="T8">
                <a:pos x="T0" y="T1"/>
              </a:cxn>
              <a:cxn ang="T9">
                <a:pos x="T2" y="T3"/>
              </a:cxn>
              <a:cxn ang="T10">
                <a:pos x="T4" y="T5"/>
              </a:cxn>
              <a:cxn ang="T11">
                <a:pos x="T6" y="T7"/>
              </a:cxn>
            </a:cxnLst>
            <a:rect l="T12" t="T13" r="T14" b="T15"/>
            <a:pathLst>
              <a:path w="163" h="2126">
                <a:moveTo>
                  <a:pt x="155" y="0"/>
                </a:moveTo>
                <a:lnTo>
                  <a:pt x="0" y="0"/>
                </a:lnTo>
                <a:lnTo>
                  <a:pt x="0" y="2126"/>
                </a:lnTo>
                <a:lnTo>
                  <a:pt x="163" y="2126"/>
                </a:lnTo>
              </a:path>
            </a:pathLst>
          </a:custGeom>
          <a:noFill/>
          <a:ln w="19050">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 name="Line 10"/>
          <p:cNvSpPr>
            <a:spLocks noChangeShapeType="1"/>
          </p:cNvSpPr>
          <p:nvPr/>
        </p:nvSpPr>
        <p:spPr bwMode="auto">
          <a:xfrm flipH="1">
            <a:off x="4371975" y="5135563"/>
            <a:ext cx="1057275" cy="35083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 name="AutoShape 14"/>
          <p:cNvSpPr>
            <a:spLocks noChangeArrowheads="1"/>
          </p:cNvSpPr>
          <p:nvPr/>
        </p:nvSpPr>
        <p:spPr bwMode="auto">
          <a:xfrm>
            <a:off x="714375" y="4286250"/>
            <a:ext cx="3697287" cy="2857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4759325"/>
            <a:ext cx="5565187" cy="3762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50" y="5486400"/>
            <a:ext cx="8351109" cy="4572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34823</TotalTime>
  <Words>8617</Words>
  <Application>Microsoft Office PowerPoint</Application>
  <PresentationFormat>On-screen Show (4:3)</PresentationFormat>
  <Paragraphs>603</Paragraphs>
  <Slides>49</Slides>
  <Notes>49</Notes>
  <HiddenSlides>3</HiddenSlides>
  <MMClips>0</MMClips>
  <ScaleCrop>false</ScaleCrop>
  <HeadingPairs>
    <vt:vector size="4" baseType="variant">
      <vt:variant>
        <vt:lpstr>Theme</vt:lpstr>
      </vt:variant>
      <vt:variant>
        <vt:i4>3</vt:i4>
      </vt:variant>
      <vt:variant>
        <vt:lpstr>Slide Titles</vt:lpstr>
      </vt:variant>
      <vt:variant>
        <vt:i4>49</vt:i4>
      </vt:variant>
    </vt:vector>
  </HeadingPairs>
  <TitlesOfParts>
    <vt:vector size="52" baseType="lpstr">
      <vt:lpstr>2_test-template</vt:lpstr>
      <vt:lpstr>1_test-template</vt:lpstr>
      <vt:lpstr>3_test-template</vt:lpstr>
      <vt:lpstr>Configuring Underwriting Authority</vt:lpstr>
      <vt:lpstr>Lesson objectives</vt:lpstr>
      <vt:lpstr>Lesson outline</vt:lpstr>
      <vt:lpstr>Underwriting process</vt:lpstr>
      <vt:lpstr>Underwriting authority</vt:lpstr>
      <vt:lpstr>Underwriting issues</vt:lpstr>
      <vt:lpstr>Creating underwriting issues</vt:lpstr>
      <vt:lpstr> UW issues in the user interface</vt:lpstr>
      <vt:lpstr>UW activity created to request approval</vt:lpstr>
      <vt:lpstr>Lock for UW review</vt:lpstr>
      <vt:lpstr>How are UW issues raised?</vt:lpstr>
      <vt:lpstr>Lesson outline</vt:lpstr>
      <vt:lpstr>Underwriting issue types</vt:lpstr>
      <vt:lpstr>Configuring columns related to defining issue Columns: Code, Name, and Description</vt:lpstr>
      <vt:lpstr>Columns: Comparator</vt:lpstr>
      <vt:lpstr>Columns: ValueFormatterType</vt:lpstr>
      <vt:lpstr>Blocking points</vt:lpstr>
      <vt:lpstr>Column: Blocking Point</vt:lpstr>
      <vt:lpstr>Column: Checking Set</vt:lpstr>
      <vt:lpstr>(Notes only slide)</vt:lpstr>
      <vt:lpstr>Evaluators process the issue</vt:lpstr>
      <vt:lpstr>UWIssue object model</vt:lpstr>
      <vt:lpstr>(Notes only slide)</vt:lpstr>
      <vt:lpstr>Issue keys</vt:lpstr>
      <vt:lpstr>Add underwriting issues using addIssue method</vt:lpstr>
      <vt:lpstr>Example: Five or more vehicles</vt:lpstr>
      <vt:lpstr>Lesson outline</vt:lpstr>
      <vt:lpstr>UWIssueApproval object</vt:lpstr>
      <vt:lpstr>Underwriting approval process</vt:lpstr>
      <vt:lpstr>Authority profiles and authority grants</vt:lpstr>
      <vt:lpstr>Authority grants in the user interface</vt:lpstr>
      <vt:lpstr>Lesson outline</vt:lpstr>
      <vt:lpstr>Auto-approvable issues</vt:lpstr>
      <vt:lpstr>Configuring columns related to approvals</vt:lpstr>
      <vt:lpstr>Columns: AutoApprovable, DefaultEditBeforeBind, DefaultDurationType</vt:lpstr>
      <vt:lpstr>Columns: DefaultApprovalBlockingPoint, DefaultValueAssignmentType, DefaultValueOffsetAmount</vt:lpstr>
      <vt:lpstr>(Notes only slide)</vt:lpstr>
      <vt:lpstr>Authority profile limits what an UW can approve</vt:lpstr>
      <vt:lpstr>Lesson outline</vt:lpstr>
      <vt:lpstr>Implementing underwriting authority</vt:lpstr>
      <vt:lpstr>1. Define a new issue type </vt:lpstr>
      <vt:lpstr>1a. Add values defining new issue type</vt:lpstr>
      <vt:lpstr>1b. Create values approving new issue type</vt:lpstr>
      <vt:lpstr>2a. Add function create issue in  PA_UnderwriterEvaluator</vt:lpstr>
      <vt:lpstr>Result: UWIssue created for driver over 80</vt:lpstr>
      <vt:lpstr>3. Add authority grant to approve new issue type</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2300</cp:revision>
  <dcterms:created xsi:type="dcterms:W3CDTF">2007-08-02T20:13:16Z</dcterms:created>
  <dcterms:modified xsi:type="dcterms:W3CDTF">2014-04-30T21:06:13Z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