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 id="2147483903" r:id="rId2"/>
    <p:sldMasterId id="2147483915" r:id="rId3"/>
  </p:sldMasterIdLst>
  <p:notesMasterIdLst>
    <p:notesMasterId r:id="rId52"/>
  </p:notesMasterIdLst>
  <p:handoutMasterIdLst>
    <p:handoutMasterId r:id="rId53"/>
  </p:handoutMasterIdLst>
  <p:sldIdLst>
    <p:sldId id="1192" r:id="rId4"/>
    <p:sldId id="1299" r:id="rId5"/>
    <p:sldId id="1739" r:id="rId6"/>
    <p:sldId id="1780" r:id="rId7"/>
    <p:sldId id="1785" r:id="rId8"/>
    <p:sldId id="1781" r:id="rId9"/>
    <p:sldId id="1820" r:id="rId10"/>
    <p:sldId id="1822" r:id="rId11"/>
    <p:sldId id="1786" r:id="rId12"/>
    <p:sldId id="1760" r:id="rId13"/>
    <p:sldId id="1784" r:id="rId14"/>
    <p:sldId id="1787" r:id="rId15"/>
    <p:sldId id="1788" r:id="rId16"/>
    <p:sldId id="1828" r:id="rId17"/>
    <p:sldId id="1827" r:id="rId18"/>
    <p:sldId id="1789" r:id="rId19"/>
    <p:sldId id="1836" r:id="rId20"/>
    <p:sldId id="1837" r:id="rId21"/>
    <p:sldId id="1791" r:id="rId22"/>
    <p:sldId id="1792" r:id="rId23"/>
    <p:sldId id="1793" r:id="rId24"/>
    <p:sldId id="1794" r:id="rId25"/>
    <p:sldId id="1795" r:id="rId26"/>
    <p:sldId id="1796" r:id="rId27"/>
    <p:sldId id="1800" r:id="rId28"/>
    <p:sldId id="1834" r:id="rId29"/>
    <p:sldId id="1833" r:id="rId30"/>
    <p:sldId id="1830" r:id="rId31"/>
    <p:sldId id="1831" r:id="rId32"/>
    <p:sldId id="1797" r:id="rId33"/>
    <p:sldId id="1798" r:id="rId34"/>
    <p:sldId id="1799" r:id="rId35"/>
    <p:sldId id="1807" r:id="rId36"/>
    <p:sldId id="1808" r:id="rId37"/>
    <p:sldId id="1811" r:id="rId38"/>
    <p:sldId id="1810" r:id="rId39"/>
    <p:sldId id="1823" r:id="rId40"/>
    <p:sldId id="1824" r:id="rId41"/>
    <p:sldId id="1826" r:id="rId42"/>
    <p:sldId id="1812" r:id="rId43"/>
    <p:sldId id="1813" r:id="rId44"/>
    <p:sldId id="1815" r:id="rId45"/>
    <p:sldId id="1816" r:id="rId46"/>
    <p:sldId id="1818" r:id="rId47"/>
    <p:sldId id="1817" r:id="rId48"/>
    <p:sldId id="1551" r:id="rId49"/>
    <p:sldId id="1554" r:id="rId50"/>
    <p:sldId id="1838" r:id="rId51"/>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9900"/>
    <a:srgbClr val="04628C"/>
    <a:srgbClr val="D8691E"/>
    <a:srgbClr val="0033CC"/>
    <a:srgbClr val="FF0000"/>
    <a:srgbClr val="FFFF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0653" autoAdjust="0"/>
  </p:normalViewPr>
  <p:slideViewPr>
    <p:cSldViewPr snapToGrid="0">
      <p:cViewPr>
        <p:scale>
          <a:sx n="100" d="100"/>
          <a:sy n="100" d="100"/>
        </p:scale>
        <p:origin x="-1104" y="17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936"/>
    </p:cViewPr>
  </p:sorterViewPr>
  <p:notesViewPr>
    <p:cSldViewPr snapToGrid="0">
      <p:cViewPr varScale="1">
        <p:scale>
          <a:sx n="99" d="100"/>
          <a:sy n="99" d="100"/>
        </p:scale>
        <p:origin x="-256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9.xml"/><Relationship Id="rId1" Type="http://schemas.openxmlformats.org/officeDocument/2006/relationships/slide" Target="slides/slide3.xml"/><Relationship Id="rId6" Type="http://schemas.openxmlformats.org/officeDocument/2006/relationships/slide" Target="slides/slide36.xml"/><Relationship Id="rId5" Type="http://schemas.openxmlformats.org/officeDocument/2006/relationships/slide" Target="slides/slide30.xml"/><Relationship Id="rId4"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A9D5691-33D4-41A2-9FBD-3FA658E41E4A}" type="slidenum">
              <a:rPr lang="en-US" altLang="en-US"/>
              <a:pPr>
                <a:defRPr/>
              </a:pPr>
              <a:t>‹#›</a:t>
            </a:fld>
            <a:endParaRPr lang="en-US" altLang="en-US" dirty="0"/>
          </a:p>
        </p:txBody>
      </p:sp>
    </p:spTree>
    <p:extLst>
      <p:ext uri="{BB962C8B-B14F-4D97-AF65-F5344CB8AC3E}">
        <p14:creationId xmlns:p14="http://schemas.microsoft.com/office/powerpoint/2010/main" val="1902391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937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39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08025" y="320675"/>
            <a:ext cx="56007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51205"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76F0AB2-1F38-410E-8758-1DE0F855908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51206" name="Line 18"/>
          <p:cNvSpPr>
            <a:spLocks noChangeShapeType="1"/>
          </p:cNvSpPr>
          <p:nvPr/>
        </p:nvSpPr>
        <p:spPr bwMode="auto">
          <a:xfrm>
            <a:off x="415925" y="8905875"/>
            <a:ext cx="62039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Classes - </a:t>
            </a:r>
            <a:fld id="{31186981-C968-4E97-89AE-FE4230074D2B}" type="slidenum">
              <a:rPr lang="en-US" altLang="en-US"/>
              <a:pPr>
                <a:defRPr/>
              </a:pPr>
              <a:t>‹#›</a:t>
            </a:fld>
            <a:endParaRPr lang="en-US" altLang="en-US"/>
          </a:p>
        </p:txBody>
      </p:sp>
    </p:spTree>
    <p:extLst>
      <p:ext uri="{BB962C8B-B14F-4D97-AF65-F5344CB8AC3E}">
        <p14:creationId xmlns:p14="http://schemas.microsoft.com/office/powerpoint/2010/main" val="200740790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841F6B46-0405-4E9B-B57F-DB02E2D0D96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921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400E6C9E-B7A7-471D-9D0E-3219753D39A3}"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configuration, PolicyCenter defines a set of validation levels (in typelist </a:t>
            </a:r>
            <a:r>
              <a:rPr lang="en-US" dirty="0" err="1" smtClean="0"/>
              <a:t>ValidationLevel</a:t>
            </a:r>
            <a:r>
              <a:rPr lang="en-US" dirty="0" smtClean="0"/>
              <a:t>) that you can use to verify how valid data is before continuing. (It is possible for you to create your own validation levels.) PolicyCenter uses the “priority” attribute of the type keys to order the validation levels.</a:t>
            </a:r>
          </a:p>
          <a:p>
            <a:pPr eaLnBrk="1" hangingPunct="1"/>
            <a:r>
              <a:rPr lang="en-US" dirty="0" smtClean="0"/>
              <a:t>In the base configuration, Guidewire defines three immutable validation levels – </a:t>
            </a:r>
            <a:r>
              <a:rPr lang="en-US" dirty="0" err="1" smtClean="0"/>
              <a:t>loadsave</a:t>
            </a:r>
            <a:r>
              <a:rPr lang="en-US" dirty="0" smtClean="0"/>
              <a:t>, default and quotable. (They are defined in configuration</a:t>
            </a:r>
            <a:r>
              <a:rPr lang="en-US" baseline="0" dirty="0" smtClean="0"/>
              <a:t> </a:t>
            </a:r>
            <a:r>
              <a:rPr lang="en-US" baseline="0" dirty="0" smtClean="0">
                <a:sym typeface="Wingdings" pitchFamily="2" charset="2"/>
              </a:rPr>
              <a:t> </a:t>
            </a:r>
            <a:r>
              <a:rPr lang="en-US" dirty="0" err="1" smtClean="0"/>
              <a:t>config</a:t>
            </a:r>
            <a:r>
              <a:rPr lang="en-US" dirty="0" smtClean="0"/>
              <a:t> </a:t>
            </a:r>
            <a:r>
              <a:rPr lang="en-US" dirty="0" smtClean="0">
                <a:sym typeface="Wingdings" pitchFamily="2" charset="2"/>
              </a:rPr>
              <a:t> M</a:t>
            </a:r>
            <a:r>
              <a:rPr lang="en-US" dirty="0" smtClean="0"/>
              <a:t>etadata </a:t>
            </a:r>
            <a:r>
              <a:rPr lang="en-US" dirty="0" smtClean="0">
                <a:sym typeface="Wingdings" pitchFamily="2" charset="2"/>
              </a:rPr>
              <a:t> </a:t>
            </a:r>
            <a:r>
              <a:rPr lang="en-US" dirty="0" smtClean="0"/>
              <a:t>typelist </a:t>
            </a:r>
            <a:r>
              <a:rPr lang="en-US" dirty="0" smtClean="0">
                <a:sym typeface="Wingdings" pitchFamily="2" charset="2"/>
              </a:rPr>
              <a:t> </a:t>
            </a:r>
            <a:r>
              <a:rPr lang="en-US" dirty="0" err="1" smtClean="0"/>
              <a:t>ValidationLevel.tti</a:t>
            </a:r>
            <a:r>
              <a:rPr lang="en-US" dirty="0" smtClean="0"/>
              <a:t>, you cannot modify them.) </a:t>
            </a:r>
          </a:p>
          <a:p>
            <a:pPr eaLnBrk="1" hangingPunct="1"/>
            <a:r>
              <a:rPr lang="en-US" dirty="0" smtClean="0"/>
              <a:t>PolicyCenter provides other validation levels – </a:t>
            </a:r>
            <a:r>
              <a:rPr lang="en-US" dirty="0" err="1" smtClean="0"/>
              <a:t>bindable</a:t>
            </a:r>
            <a:r>
              <a:rPr lang="en-US" dirty="0" smtClean="0"/>
              <a:t>, </a:t>
            </a:r>
            <a:r>
              <a:rPr lang="en-US" dirty="0" err="1" smtClean="0"/>
              <a:t>quickquotable</a:t>
            </a:r>
            <a:r>
              <a:rPr lang="en-US" dirty="0" smtClean="0"/>
              <a:t>, and </a:t>
            </a:r>
            <a:r>
              <a:rPr lang="en-US" dirty="0" err="1" smtClean="0"/>
              <a:t>readyforissue</a:t>
            </a:r>
            <a:r>
              <a:rPr lang="en-US" dirty="0" smtClean="0"/>
              <a:t> in the base configuration. However, as Guidewire defines these levels in the </a:t>
            </a:r>
            <a:r>
              <a:rPr lang="en-US" dirty="0" err="1" smtClean="0"/>
              <a:t>ValidationLevel.ttx</a:t>
            </a:r>
            <a:r>
              <a:rPr lang="en-US" dirty="0" smtClean="0"/>
              <a:t> typelist, it is possible to modify, remove, or even add to them using the Studio typelist editor.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A162F89-DD18-4283-9126-307E113E642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configuration “bindable” with a priority of 6000 is more restrictive than “quotable” with a priority of 7000. You can also think of this as tighter and looser (smaller numbers are tighter) to indicate more or less restrictive validation levels.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B403B398-8A11-47F9-AAD9-28DF24033C5C}"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provides methods in the PCValidationBase class to validate the entities in the base configuration.</a:t>
            </a:r>
          </a:p>
          <a:p>
            <a:pPr eaLnBrk="1" hangingPunct="1"/>
            <a:r>
              <a:rPr lang="en-US" smtClean="0"/>
              <a:t>Unlike ClaimCenter an entity does not have a validation level associated with it.  In PolicyCenter if the entity is validated at default level the next requirement may be to validate it at the quotable level or bindable level and then again at the default level. It is dependent upon how and when user wants to validate the entity.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2B7BD49B-EA0B-4C36-8089-2C82F273941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F2980FCC-5F0B-48CE-8688-59CE43FF6C6D}"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validation class is either for validating a specific policy graph entity such as a Business Auto line of business or a business vehicle as shown in the example above. Or it could be when you want to validate all the objects on a page in a jobwizard step such as validating all objects on the policy info page in a BOP submission wizard or on a Worker Compensation submission as shown in the screenshot above.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BEC0C79D-7207-4295-B36E-8149D8909DB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write a validation class to validate all objects on a page in a jobwizard step and call that class when you leave the jobwizard step. For example, the Submission jobwizard has code in the Code tab which calls the validation methods defined in the validation classes for BOPPolicyInfoValidation class or the WCPolicyInfoValidation class, both classes specific to that wizard step. The method is called on the JobWizardStep: PolicyInfo as shown above.</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6564F54-B0DD-486E-98FD-08CC5921522A}"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PolicyCenter provides the following in the package </a:t>
            </a:r>
            <a:r>
              <a:rPr lang="en-US" i="1" dirty="0" err="1" smtClean="0"/>
              <a:t>gw.validation</a:t>
            </a:r>
            <a:r>
              <a:rPr lang="en-US" dirty="0" smtClean="0"/>
              <a:t>:</a:t>
            </a:r>
          </a:p>
          <a:p>
            <a:pPr lvl="1" eaLnBrk="1" hangingPunct="1"/>
            <a:r>
              <a:rPr lang="en-US" b="1" dirty="0" err="1" smtClean="0"/>
              <a:t>PCValidation</a:t>
            </a:r>
            <a:r>
              <a:rPr lang="en-US" b="1" dirty="0" smtClean="0"/>
              <a:t>: </a:t>
            </a:r>
            <a:r>
              <a:rPr lang="en-US" dirty="0" smtClean="0"/>
              <a:t>Interface that all validation classes must implement</a:t>
            </a:r>
          </a:p>
          <a:p>
            <a:pPr lvl="1" eaLnBrk="1" hangingPunct="1"/>
            <a:r>
              <a:rPr lang="en-US" b="1" dirty="0" err="1" smtClean="0"/>
              <a:t>PCValidationBase</a:t>
            </a:r>
            <a:r>
              <a:rPr lang="en-US" dirty="0" smtClean="0"/>
              <a:t>: Abstract convenience class that takes a </a:t>
            </a:r>
            <a:r>
              <a:rPr lang="en-US" dirty="0" err="1" smtClean="0"/>
              <a:t>PCValidationContext</a:t>
            </a:r>
            <a:r>
              <a:rPr lang="en-US" dirty="0" smtClean="0"/>
              <a:t> instance</a:t>
            </a:r>
          </a:p>
          <a:p>
            <a:pPr lvl="1" eaLnBrk="1" hangingPunct="1"/>
            <a:r>
              <a:rPr lang="en-US" b="1" dirty="0" err="1" smtClean="0"/>
              <a:t>PCValidationContext</a:t>
            </a:r>
            <a:r>
              <a:rPr lang="en-US" dirty="0" smtClean="0"/>
              <a:t>: Class that takes a </a:t>
            </a:r>
            <a:r>
              <a:rPr lang="en-US" dirty="0" err="1" smtClean="0"/>
              <a:t>ValidationLevel</a:t>
            </a:r>
            <a:r>
              <a:rPr lang="en-US" dirty="0" smtClean="0"/>
              <a:t> and creates a new </a:t>
            </a:r>
            <a:r>
              <a:rPr lang="en-US" dirty="0" err="1" smtClean="0"/>
              <a:t>PCValidationResult</a:t>
            </a:r>
            <a:r>
              <a:rPr lang="en-US" dirty="0" smtClean="0"/>
              <a:t> object during initialization</a:t>
            </a:r>
          </a:p>
          <a:p>
            <a:pPr lvl="1" eaLnBrk="1" hangingPunct="1"/>
            <a:r>
              <a:rPr lang="en-US" b="1" dirty="0" err="1" smtClean="0"/>
              <a:t>PCValidationResult</a:t>
            </a:r>
            <a:r>
              <a:rPr lang="en-US" b="1" dirty="0" smtClean="0"/>
              <a:t>:</a:t>
            </a:r>
            <a:r>
              <a:rPr lang="en-US" dirty="0" smtClean="0"/>
              <a:t> Class that contains the object methods to use in generating warnings and errors</a:t>
            </a:r>
          </a:p>
          <a:p>
            <a:pPr eaLnBrk="1" hangingPunct="1"/>
            <a:r>
              <a:rPr lang="en-US" dirty="0" smtClean="0"/>
              <a:t>The diagram above shows the relationship between the classes in the validation package. The </a:t>
            </a:r>
            <a:r>
              <a:rPr lang="en-US" dirty="0" err="1" smtClean="0"/>
              <a:t>PCValidationBase</a:t>
            </a:r>
            <a:r>
              <a:rPr lang="en-US" dirty="0" smtClean="0"/>
              <a:t> is an abstract class that implements </a:t>
            </a:r>
            <a:r>
              <a:rPr lang="en-US" dirty="0" err="1" smtClean="0"/>
              <a:t>PCValidation</a:t>
            </a:r>
            <a:r>
              <a:rPr lang="en-US" dirty="0" smtClean="0"/>
              <a:t>. The </a:t>
            </a:r>
            <a:r>
              <a:rPr lang="en-US" dirty="0" err="1" smtClean="0"/>
              <a:t>PolicyLineValidation</a:t>
            </a:r>
            <a:r>
              <a:rPr lang="en-US" dirty="0" smtClean="0"/>
              <a:t> class extends from abstract PC Validation base </a:t>
            </a:r>
            <a:r>
              <a:rPr lang="en-US" baseline="0" dirty="0" smtClean="0"/>
              <a:t>class. </a:t>
            </a:r>
            <a:r>
              <a:rPr lang="en-US" dirty="0" smtClean="0"/>
              <a:t>All the classes in the base configuration such as </a:t>
            </a:r>
            <a:r>
              <a:rPr lang="en-US" dirty="0" err="1" smtClean="0"/>
              <a:t>PALineValidation</a:t>
            </a:r>
            <a:r>
              <a:rPr lang="en-US" dirty="0" smtClean="0"/>
              <a:t>, </a:t>
            </a:r>
            <a:r>
              <a:rPr lang="en-US" dirty="0" err="1" smtClean="0"/>
              <a:t>BOPValidation</a:t>
            </a:r>
            <a:r>
              <a:rPr lang="en-US" dirty="0" smtClean="0"/>
              <a:t> etc. are all subclasses of </a:t>
            </a:r>
            <a:r>
              <a:rPr lang="en-US" dirty="0" err="1" smtClean="0"/>
              <a:t>PolicyLineValidation</a:t>
            </a:r>
            <a:r>
              <a:rPr lang="en-US" dirty="0" smtClean="0"/>
              <a:t> class. All of these classes are discussed in detail in the following slides.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FEC48A8B-4482-4132-B100-C03A95F1857B}"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kern="1200" dirty="0" smtClean="0">
                <a:solidFill>
                  <a:schemeClr val="tx1"/>
                </a:solidFill>
                <a:effectLst/>
                <a:latin typeface="Arial" charset="0"/>
                <a:ea typeface="+mn-ea"/>
                <a:cs typeface="+mn-cs"/>
              </a:rPr>
              <a:t>The </a:t>
            </a:r>
            <a:r>
              <a:rPr lang="en-US" sz="1000" kern="1200" dirty="0" err="1" smtClean="0">
                <a:solidFill>
                  <a:schemeClr val="tx1"/>
                </a:solidFill>
                <a:effectLst/>
                <a:latin typeface="Arial" charset="0"/>
                <a:ea typeface="+mn-ea"/>
                <a:cs typeface="+mn-cs"/>
              </a:rPr>
              <a:t>PCValidationBase</a:t>
            </a:r>
            <a:r>
              <a:rPr lang="en-US" sz="1000" kern="1200" dirty="0" smtClean="0">
                <a:solidFill>
                  <a:schemeClr val="tx1"/>
                </a:solidFill>
                <a:effectLst/>
                <a:latin typeface="Arial" charset="0"/>
                <a:ea typeface="+mn-ea"/>
                <a:cs typeface="+mn-cs"/>
              </a:rPr>
              <a:t> exposes an abstract method </a:t>
            </a:r>
            <a:r>
              <a:rPr lang="en-US" sz="1000" i="1" kern="1200" dirty="0" err="1" smtClean="0">
                <a:solidFill>
                  <a:schemeClr val="tx1"/>
                </a:solidFill>
                <a:effectLst/>
                <a:latin typeface="Arial" charset="0"/>
                <a:ea typeface="+mn-ea"/>
                <a:cs typeface="+mn-cs"/>
              </a:rPr>
              <a:t>validateImpl</a:t>
            </a:r>
            <a:r>
              <a:rPr lang="en-US" sz="1000" kern="1200" dirty="0" smtClean="0">
                <a:solidFill>
                  <a:schemeClr val="tx1"/>
                </a:solidFill>
                <a:effectLst/>
                <a:latin typeface="Arial" charset="0"/>
                <a:ea typeface="+mn-ea"/>
                <a:cs typeface="+mn-cs"/>
              </a:rPr>
              <a:t> that subclasses can implement. </a:t>
            </a:r>
            <a:r>
              <a:rPr lang="en-US" sz="1000" kern="1200" dirty="0" err="1" smtClean="0">
                <a:solidFill>
                  <a:schemeClr val="tx1"/>
                </a:solidFill>
                <a:effectLst/>
                <a:latin typeface="Arial" charset="0"/>
                <a:ea typeface="+mn-ea"/>
                <a:cs typeface="+mn-cs"/>
              </a:rPr>
              <a:t>PolicyLineValidation</a:t>
            </a:r>
            <a:r>
              <a:rPr lang="en-US" sz="1000" kern="1200" dirty="0" smtClean="0">
                <a:solidFill>
                  <a:schemeClr val="tx1"/>
                </a:solidFill>
                <a:effectLst/>
                <a:latin typeface="Arial" charset="0"/>
                <a:ea typeface="+mn-ea"/>
                <a:cs typeface="+mn-cs"/>
              </a:rPr>
              <a:t> extends </a:t>
            </a:r>
            <a:r>
              <a:rPr lang="en-US" sz="1000" kern="1200" dirty="0" err="1" smtClean="0">
                <a:solidFill>
                  <a:schemeClr val="tx1"/>
                </a:solidFill>
                <a:effectLst/>
                <a:latin typeface="Arial" charset="0"/>
                <a:ea typeface="+mn-ea"/>
                <a:cs typeface="+mn-cs"/>
              </a:rPr>
              <a:t>PCValidationBase</a:t>
            </a:r>
            <a:r>
              <a:rPr lang="en-US" sz="1000" kern="1200" dirty="0" smtClean="0">
                <a:solidFill>
                  <a:schemeClr val="tx1"/>
                </a:solidFill>
                <a:effectLst/>
                <a:latin typeface="Arial" charset="0"/>
                <a:ea typeface="+mn-ea"/>
                <a:cs typeface="+mn-cs"/>
              </a:rPr>
              <a:t> and contains default logic that is not changeable by subclasses and hence finalizes </a:t>
            </a:r>
            <a:r>
              <a:rPr lang="en-US" sz="1000" i="1" kern="1200" dirty="0" err="1" smtClean="0">
                <a:solidFill>
                  <a:schemeClr val="tx1"/>
                </a:solidFill>
                <a:effectLst/>
                <a:latin typeface="Arial" charset="0"/>
                <a:ea typeface="+mn-ea"/>
                <a:cs typeface="+mn-cs"/>
              </a:rPr>
              <a:t>validateImpl</a:t>
            </a:r>
            <a:r>
              <a:rPr lang="en-US" sz="1000" kern="1200" dirty="0" smtClean="0">
                <a:solidFill>
                  <a:schemeClr val="tx1"/>
                </a:solidFill>
                <a:effectLst/>
                <a:latin typeface="Arial" charset="0"/>
                <a:ea typeface="+mn-ea"/>
                <a:cs typeface="+mn-cs"/>
              </a:rPr>
              <a:t> and has another </a:t>
            </a:r>
            <a:r>
              <a:rPr lang="en-US" sz="1000" kern="1200" dirty="0" err="1" smtClean="0">
                <a:solidFill>
                  <a:schemeClr val="tx1"/>
                </a:solidFill>
                <a:effectLst/>
                <a:latin typeface="Arial" charset="0"/>
                <a:ea typeface="+mn-ea"/>
                <a:cs typeface="+mn-cs"/>
              </a:rPr>
              <a:t>overridable</a:t>
            </a:r>
            <a:r>
              <a:rPr lang="en-US" sz="1000" kern="1200" dirty="0" smtClean="0">
                <a:solidFill>
                  <a:schemeClr val="tx1"/>
                </a:solidFill>
                <a:effectLst/>
                <a:latin typeface="Arial" charset="0"/>
                <a:ea typeface="+mn-ea"/>
                <a:cs typeface="+mn-cs"/>
              </a:rPr>
              <a:t> method called </a:t>
            </a:r>
            <a:r>
              <a:rPr lang="en-US" sz="1000" i="1" kern="1200" dirty="0" err="1" smtClean="0">
                <a:solidFill>
                  <a:schemeClr val="tx1"/>
                </a:solidFill>
                <a:effectLst/>
                <a:latin typeface="Arial" charset="0"/>
                <a:ea typeface="+mn-ea"/>
                <a:cs typeface="+mn-cs"/>
              </a:rPr>
              <a:t>doValidate</a:t>
            </a:r>
            <a:r>
              <a:rPr lang="en-US" sz="1000" kern="1200" dirty="0" smtClean="0">
                <a:solidFill>
                  <a:schemeClr val="tx1"/>
                </a:solidFill>
                <a:effectLst/>
                <a:latin typeface="Arial" charset="0"/>
                <a:ea typeface="+mn-ea"/>
                <a:cs typeface="+mn-cs"/>
              </a:rPr>
              <a:t> for its subclasses.</a:t>
            </a:r>
          </a:p>
          <a:p>
            <a:r>
              <a:rPr lang="en-US" sz="1000" kern="1200" dirty="0" smtClean="0">
                <a:solidFill>
                  <a:schemeClr val="tx1"/>
                </a:solidFill>
                <a:effectLst/>
                <a:latin typeface="Arial" charset="0"/>
                <a:ea typeface="+mn-ea"/>
                <a:cs typeface="+mn-cs"/>
              </a:rPr>
              <a:t>There</a:t>
            </a:r>
            <a:r>
              <a:rPr lang="en-US" sz="1000" kern="1200" baseline="0" dirty="0" smtClean="0">
                <a:solidFill>
                  <a:schemeClr val="tx1"/>
                </a:solidFill>
                <a:effectLst/>
                <a:latin typeface="Arial" charset="0"/>
                <a:ea typeface="+mn-ea"/>
                <a:cs typeface="+mn-cs"/>
              </a:rPr>
              <a:t> are a few validation classes for some basic entities in the base product f</a:t>
            </a:r>
            <a:r>
              <a:rPr lang="en-US" sz="1000" kern="1200" dirty="0" smtClean="0">
                <a:solidFill>
                  <a:schemeClr val="tx1"/>
                </a:solidFill>
                <a:effectLst/>
                <a:latin typeface="Arial" charset="0"/>
                <a:ea typeface="+mn-ea"/>
                <a:cs typeface="+mn-cs"/>
              </a:rPr>
              <a:t>or example, </a:t>
            </a:r>
            <a:r>
              <a:rPr lang="en-US" sz="1000" kern="1200" dirty="0" err="1" smtClean="0">
                <a:solidFill>
                  <a:schemeClr val="tx1"/>
                </a:solidFill>
                <a:effectLst/>
                <a:latin typeface="Arial" charset="0"/>
                <a:ea typeface="+mn-ea"/>
                <a:cs typeface="+mn-cs"/>
              </a:rPr>
              <a:t>BOPBuildingValidation</a:t>
            </a:r>
            <a:r>
              <a:rPr lang="en-US" sz="1000" kern="1200" dirty="0" smtClean="0">
                <a:solidFill>
                  <a:schemeClr val="tx1"/>
                </a:solidFill>
                <a:effectLst/>
                <a:latin typeface="Arial" charset="0"/>
                <a:ea typeface="+mn-ea"/>
                <a:cs typeface="+mn-cs"/>
              </a:rPr>
              <a:t> extends </a:t>
            </a:r>
            <a:r>
              <a:rPr lang="en-US" sz="1000" kern="1200" dirty="0" err="1" smtClean="0">
                <a:solidFill>
                  <a:schemeClr val="tx1"/>
                </a:solidFill>
                <a:effectLst/>
                <a:latin typeface="Arial" charset="0"/>
                <a:ea typeface="+mn-ea"/>
                <a:cs typeface="+mn-cs"/>
              </a:rPr>
              <a:t>AbstractBuildingValidation</a:t>
            </a:r>
            <a:r>
              <a:rPr lang="en-US" sz="1000" kern="1200" dirty="0" smtClean="0">
                <a:solidFill>
                  <a:schemeClr val="tx1"/>
                </a:solidFill>
                <a:effectLst/>
                <a:latin typeface="Arial" charset="0"/>
                <a:ea typeface="+mn-ea"/>
                <a:cs typeface="+mn-cs"/>
              </a:rPr>
              <a:t>. The building validation classes are called from the line-specific validation classes, e.g. </a:t>
            </a:r>
            <a:r>
              <a:rPr lang="en-US" sz="1000" kern="1200" dirty="0" err="1" smtClean="0">
                <a:solidFill>
                  <a:schemeClr val="tx1"/>
                </a:solidFill>
                <a:effectLst/>
                <a:latin typeface="Arial" charset="0"/>
                <a:ea typeface="+mn-ea"/>
                <a:cs typeface="+mn-cs"/>
              </a:rPr>
              <a:t>BOPLineValidation</a:t>
            </a:r>
            <a:r>
              <a:rPr lang="en-US" sz="1000" kern="1200" dirty="0" smtClean="0">
                <a:solidFill>
                  <a:schemeClr val="tx1"/>
                </a:solidFill>
                <a:effectLst/>
                <a:latin typeface="Arial" charset="0"/>
                <a:ea typeface="+mn-ea"/>
                <a:cs typeface="+mn-cs"/>
              </a:rPr>
              <a:t> calls </a:t>
            </a:r>
            <a:r>
              <a:rPr lang="en-US" sz="1000" kern="1200" dirty="0" err="1" smtClean="0">
                <a:solidFill>
                  <a:schemeClr val="tx1"/>
                </a:solidFill>
                <a:effectLst/>
                <a:latin typeface="Arial" charset="0"/>
                <a:ea typeface="+mn-ea"/>
                <a:cs typeface="+mn-cs"/>
              </a:rPr>
              <a:t>BOPBuildingValidation</a:t>
            </a:r>
            <a:r>
              <a:rPr lang="en-US" sz="1000" kern="1200" dirty="0" smtClean="0">
                <a:solidFill>
                  <a:schemeClr val="tx1"/>
                </a:solidFill>
                <a:effectLst/>
                <a:latin typeface="Arial" charset="0"/>
                <a:ea typeface="+mn-ea"/>
                <a:cs typeface="+mn-cs"/>
              </a:rPr>
              <a:t>.</a:t>
            </a:r>
          </a:p>
          <a:p>
            <a:pPr eaLnBrk="1" hangingPunct="1"/>
            <a:r>
              <a:rPr lang="en-US" dirty="0" smtClean="0"/>
              <a:t>Any </a:t>
            </a:r>
            <a:r>
              <a:rPr lang="en-US" dirty="0" err="1" smtClean="0"/>
              <a:t>Gosu</a:t>
            </a:r>
            <a:r>
              <a:rPr lang="en-US" dirty="0" smtClean="0"/>
              <a:t> class (or any interface defined in </a:t>
            </a:r>
            <a:r>
              <a:rPr lang="en-US" dirty="0" err="1" smtClean="0"/>
              <a:t>Gosu</a:t>
            </a:r>
            <a:r>
              <a:rPr lang="en-US" dirty="0" smtClean="0"/>
              <a:t>) that implements </a:t>
            </a:r>
            <a:r>
              <a:rPr lang="en-US" dirty="0" err="1" smtClean="0"/>
              <a:t>PCValidation</a:t>
            </a:r>
            <a:r>
              <a:rPr lang="en-US" dirty="0" smtClean="0"/>
              <a:t> can perform validation logic. The first method in any validation class is the </a:t>
            </a:r>
            <a:r>
              <a:rPr lang="en-US" i="1" dirty="0" err="1" smtClean="0"/>
              <a:t>doValidate</a:t>
            </a:r>
            <a:r>
              <a:rPr lang="en-US" dirty="0" smtClean="0"/>
              <a:t> or the </a:t>
            </a:r>
            <a:r>
              <a:rPr lang="en-US" dirty="0" err="1" smtClean="0"/>
              <a:t>validateImpl</a:t>
            </a:r>
            <a:r>
              <a:rPr lang="en-US" dirty="0" smtClean="0"/>
              <a:t>() method. It directs the flow of logic in a class. It simply calls other methods and each one of these methods checks for a single problem. The </a:t>
            </a:r>
            <a:r>
              <a:rPr lang="en-US" i="1" dirty="0" err="1" smtClean="0"/>
              <a:t>doValidate</a:t>
            </a:r>
            <a:r>
              <a:rPr lang="en-US" i="1" dirty="0" smtClean="0"/>
              <a:t> or the </a:t>
            </a:r>
            <a:r>
              <a:rPr lang="en-US" i="1" dirty="0" err="1" smtClean="0"/>
              <a:t>validateImpl</a:t>
            </a:r>
            <a:r>
              <a:rPr lang="en-US" dirty="0" smtClean="0"/>
              <a:t> method performs no checks itself.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FEC48A8B-4482-4132-B100-C03A95F1857B}"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PALineValidation</a:t>
            </a:r>
            <a:r>
              <a:rPr lang="en-US" dirty="0" smtClean="0"/>
              <a:t> calls the </a:t>
            </a:r>
            <a:r>
              <a:rPr lang="en-US" dirty="0" err="1" smtClean="0"/>
              <a:t>VehiclesValidator.</a:t>
            </a:r>
            <a:r>
              <a:rPr lang="en-US" i="0" dirty="0" err="1" smtClean="0"/>
              <a:t>doValidate</a:t>
            </a:r>
            <a:r>
              <a:rPr lang="en-US" dirty="0" smtClean="0"/>
              <a:t>  which is defined in the </a:t>
            </a:r>
            <a:r>
              <a:rPr lang="en-US" dirty="0" err="1" smtClean="0"/>
              <a:t>PALineVehiclesValidator</a:t>
            </a:r>
            <a:r>
              <a:rPr lang="en-US" dirty="0" smtClean="0"/>
              <a:t> class. The </a:t>
            </a:r>
            <a:r>
              <a:rPr lang="en-US" dirty="0" err="1" smtClean="0"/>
              <a:t>PALineValidation</a:t>
            </a:r>
            <a:r>
              <a:rPr lang="en-US" dirty="0" smtClean="0"/>
              <a:t> class also defines </a:t>
            </a:r>
            <a:r>
              <a:rPr lang="en-US" dirty="0" err="1" smtClean="0"/>
              <a:t>PALineVehiclesValidator</a:t>
            </a:r>
            <a:r>
              <a:rPr lang="en-US" dirty="0" smtClean="0"/>
              <a:t> as </a:t>
            </a:r>
            <a:r>
              <a:rPr lang="en-US" dirty="0" err="1" smtClean="0"/>
              <a:t>VehiclesValidator</a:t>
            </a:r>
            <a:r>
              <a:rPr lang="en-US" dirty="0" smtClean="0"/>
              <a:t> and is used in the call statement. The </a:t>
            </a:r>
            <a:r>
              <a:rPr lang="en-US" dirty="0" err="1" smtClean="0"/>
              <a:t>PALineVehiclesValidator</a:t>
            </a:r>
            <a:r>
              <a:rPr lang="en-US" dirty="0" smtClean="0"/>
              <a:t> defines and calls methods such as </a:t>
            </a:r>
            <a:r>
              <a:rPr lang="en-US" dirty="0" err="1" smtClean="0"/>
              <a:t>atLeastOneVehicle</a:t>
            </a:r>
            <a:r>
              <a:rPr lang="en-US" dirty="0" smtClean="0"/>
              <a:t> and </a:t>
            </a:r>
            <a:r>
              <a:rPr lang="en-US" dirty="0" err="1" smtClean="0"/>
              <a:t>allGaragesInSameState</a:t>
            </a:r>
            <a:r>
              <a:rPr lang="en-US" dirty="0" smtClean="0"/>
              <a:t>, all of which have a very narrowly focused purpose. </a:t>
            </a:r>
          </a:p>
          <a:p>
            <a:pPr eaLnBrk="1" hangingPunct="1"/>
            <a:r>
              <a:rPr lang="en-US" dirty="0" smtClean="0"/>
              <a:t>Classes that implement this interface can create methods that test for a single issue to validate data objects and call those methods from their implementation of the </a:t>
            </a:r>
            <a:r>
              <a:rPr lang="en-US" i="1" dirty="0" err="1" smtClean="0"/>
              <a:t>doValidate</a:t>
            </a:r>
            <a:r>
              <a:rPr lang="en-US" dirty="0" smtClean="0"/>
              <a:t> or </a:t>
            </a:r>
            <a:r>
              <a:rPr lang="en-US" i="1" dirty="0" err="1" smtClean="0"/>
              <a:t>validateImpl</a:t>
            </a:r>
            <a:r>
              <a:rPr lang="en-US" dirty="0" smtClean="0"/>
              <a:t> method.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B57A8BFD-0C07-441D-A73F-08982C4ABF5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PCValidationContext class provides several important methods used in managing validation. This class gathers contextual information for validation, including the validation level, results for accumulating errors and warnings, and a record of the classes and validation methods that have been visited.  Use this method to create a PCValidationResult object to add errors or warnings after validation is performed.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83CAAA4A-1786-4447-BB07-B22EE229404C}"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E516FF4E-C1FC-4A27-A4E3-F8F51CA0AB7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class has several important methods for use in managing validation. The above slide describes some of them briefly. </a:t>
            </a:r>
          </a:p>
          <a:p>
            <a:pPr eaLnBrk="1" hangingPunct="1"/>
            <a:r>
              <a:rPr lang="en-US" b="1" smtClean="0"/>
              <a:t>isAtLeast</a:t>
            </a:r>
            <a:r>
              <a:rPr lang="en-US" smtClean="0"/>
              <a:t>: This method is simply a test used to determine if validation should be checked. The isAtLeast method uses the validation levels priority -  i.e., if </a:t>
            </a:r>
            <a:r>
              <a:rPr lang="en-US" i="1" smtClean="0"/>
              <a:t>valLevel</a:t>
            </a:r>
            <a:r>
              <a:rPr lang="en-US" smtClean="0"/>
              <a:t> is set to </a:t>
            </a:r>
            <a:r>
              <a:rPr lang="en-US" i="1" smtClean="0"/>
              <a:t>quotable</a:t>
            </a:r>
            <a:r>
              <a:rPr lang="en-US" smtClean="0"/>
              <a:t> then this method would only return true if the validation level specified in ValidationContext was quotable, bindable or readyForIssue. Using this method you could also check for the validation level in the Context being equal to a specific validation level.</a:t>
            </a:r>
          </a:p>
          <a:p>
            <a:pPr eaLnBrk="1" hangingPunct="1"/>
            <a:r>
              <a:rPr lang="en-US" b="1" smtClean="0"/>
              <a:t>addToVisited</a:t>
            </a:r>
            <a:r>
              <a:rPr lang="en-US" smtClean="0"/>
              <a:t>: This method provides the opportunity to trace validation logic, but it does not do so automatically. To be effective, each method needs to make this call and pass in a methodName that matches its name. Every method invoked should call this method. </a:t>
            </a:r>
            <a:r>
              <a:rPr lang="en-US" i="1" smtClean="0"/>
              <a:t>validation</a:t>
            </a:r>
            <a:r>
              <a:rPr lang="en-US" smtClean="0"/>
              <a:t> is the instance of the validation class to track and </a:t>
            </a:r>
            <a:r>
              <a:rPr lang="en-US" i="1" smtClean="0"/>
              <a:t>methodName</a:t>
            </a:r>
            <a:r>
              <a:rPr lang="en-US" smtClean="0"/>
              <a:t> is the method that is being invoked.</a:t>
            </a:r>
          </a:p>
          <a:p>
            <a:pPr eaLnBrk="1" hangingPunct="1"/>
            <a:r>
              <a:rPr lang="en-US" b="1" smtClean="0"/>
              <a:t>hasVisited</a:t>
            </a:r>
            <a:r>
              <a:rPr lang="en-US" smtClean="0"/>
              <a:t>: </a:t>
            </a:r>
            <a:r>
              <a:rPr lang="en-US" i="1" smtClean="0"/>
              <a:t>className</a:t>
            </a:r>
            <a:r>
              <a:rPr lang="en-US" smtClean="0"/>
              <a:t> is the fully qualified validation class name, including package and methodName is the method being invoked. </a:t>
            </a:r>
          </a:p>
          <a:p>
            <a:pPr eaLnBrk="1" hangingPunct="1"/>
            <a:r>
              <a:rPr lang="en-US" b="1" smtClean="0"/>
              <a:t>showVisited</a:t>
            </a:r>
            <a:r>
              <a:rPr lang="en-US" smtClean="0"/>
              <a:t>: The string list of validation methods visited, which is produced by this method, is useful for debugging.</a:t>
            </a:r>
          </a:p>
          <a:p>
            <a:pPr eaLnBrk="1" hangingPunct="1"/>
            <a:r>
              <a:rPr lang="en-US" smtClean="0"/>
              <a:t>For more details on each method please refer to the </a:t>
            </a:r>
            <a:r>
              <a:rPr lang="en-US" i="1" smtClean="0"/>
              <a:t>Gosu Reference Guide.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C5C92721-5FCC-4F94-B85B-DEE1B254656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atLeastOneVehicle</a:t>
            </a:r>
            <a:r>
              <a:rPr lang="en-US" dirty="0" smtClean="0"/>
              <a:t> method in the PALineVehiclesValidator.gs class uses the methods available on the validation context. The </a:t>
            </a:r>
            <a:r>
              <a:rPr lang="en-US" dirty="0" err="1" smtClean="0"/>
              <a:t>addToVisited</a:t>
            </a:r>
            <a:r>
              <a:rPr lang="en-US" dirty="0" smtClean="0"/>
              <a:t> method is used to register the fact that the method has been called. The </a:t>
            </a:r>
            <a:r>
              <a:rPr lang="en-US" dirty="0" err="1" smtClean="0"/>
              <a:t>Context.addToVisited</a:t>
            </a:r>
            <a:r>
              <a:rPr lang="en-US" dirty="0" smtClean="0"/>
              <a:t> should appear as the first line of all methods so that once the method is visited; its name (which is the second argument) is added to the list of visited methods.  </a:t>
            </a:r>
          </a:p>
          <a:p>
            <a:pPr eaLnBrk="1" hangingPunct="1"/>
            <a:r>
              <a:rPr lang="en-US" dirty="0" smtClean="0"/>
              <a:t>The </a:t>
            </a:r>
            <a:r>
              <a:rPr lang="en-US" dirty="0" err="1" smtClean="0"/>
              <a:t>isAtLeast</a:t>
            </a:r>
            <a:r>
              <a:rPr lang="en-US" dirty="0" smtClean="0"/>
              <a:t> is used to determine if a certain validation check should be run, based on the validation level currently being checked. In the example above, if the validation level is default or higher (that is, quotable, </a:t>
            </a:r>
            <a:r>
              <a:rPr lang="en-US" dirty="0" err="1" smtClean="0"/>
              <a:t>bindable</a:t>
            </a:r>
            <a:r>
              <a:rPr lang="en-US" dirty="0" smtClean="0"/>
              <a:t>, </a:t>
            </a:r>
            <a:r>
              <a:rPr lang="en-US" dirty="0" err="1" smtClean="0"/>
              <a:t>readyForIssue</a:t>
            </a:r>
            <a:r>
              <a:rPr lang="en-US" dirty="0" smtClean="0"/>
              <a:t>) and the PA Line has no Vehicles in it, then add an appropriate message using </a:t>
            </a:r>
            <a:r>
              <a:rPr lang="en-US" dirty="0" err="1" smtClean="0"/>
              <a:t>displaykey</a:t>
            </a:r>
            <a:r>
              <a:rPr lang="en-US" dirty="0" smtClean="0"/>
              <a:t> </a:t>
            </a:r>
            <a:r>
              <a:rPr lang="en-US" dirty="0" err="1" smtClean="0"/>
              <a:t>AtLeastOneVehicle</a:t>
            </a:r>
            <a:r>
              <a:rPr lang="en-US" dirty="0" smtClean="0"/>
              <a:t>. Then another check is done to see if the validation level is at least “quotable” (that is quotable, </a:t>
            </a:r>
            <a:r>
              <a:rPr lang="en-US" dirty="0" err="1" smtClean="0"/>
              <a:t>bindable</a:t>
            </a:r>
            <a:r>
              <a:rPr lang="en-US" dirty="0" smtClean="0"/>
              <a:t>, or </a:t>
            </a:r>
            <a:r>
              <a:rPr lang="en-US" dirty="0" err="1" smtClean="0"/>
              <a:t>readyForIssue</a:t>
            </a:r>
            <a:r>
              <a:rPr lang="en-US" dirty="0" smtClean="0"/>
              <a:t>) and further validation checks are done in the following code (not displayed on the slide), that adds error and warning messages as appropriate.</a:t>
            </a:r>
          </a:p>
          <a:p>
            <a:pPr eaLnBrk="1" hangingPunct="1"/>
            <a:r>
              <a:rPr lang="en-US" dirty="0" smtClean="0"/>
              <a:t>Note that the </a:t>
            </a:r>
            <a:r>
              <a:rPr lang="en-US" dirty="0" err="1" smtClean="0"/>
              <a:t>addToVisited</a:t>
            </a:r>
            <a:r>
              <a:rPr lang="en-US" dirty="0" smtClean="0"/>
              <a:t> method has been added for training purpose.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14FACB90-03DF-40A6-8F97-153CE381D15A}"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PCValidationResult</a:t>
            </a:r>
            <a:r>
              <a:rPr lang="en-US" dirty="0" smtClean="0"/>
              <a:t> holds the warnings and errors added by the validation implementation classes as problems are discovered. </a:t>
            </a:r>
            <a:r>
              <a:rPr lang="en-US" dirty="0" err="1" smtClean="0"/>
              <a:t>PCValidationResult</a:t>
            </a:r>
            <a:r>
              <a:rPr lang="en-US" dirty="0" smtClean="0"/>
              <a:t> contains a number of object methods that are mentioned in the slide above that you can use in generating warnings and errors. </a:t>
            </a:r>
          </a:p>
          <a:p>
            <a:pPr eaLnBrk="1" hangingPunct="1"/>
            <a:r>
              <a:rPr lang="en-US" dirty="0" smtClean="0"/>
              <a:t>The arguments to the </a:t>
            </a:r>
            <a:r>
              <a:rPr lang="en-US" dirty="0" err="1" smtClean="0"/>
              <a:t>PCValidationResult</a:t>
            </a:r>
            <a:r>
              <a:rPr lang="en-US" dirty="0" smtClean="0"/>
              <a:t> methods are explained below:</a:t>
            </a:r>
          </a:p>
          <a:p>
            <a:pPr lvl="1" eaLnBrk="1" hangingPunct="1"/>
            <a:r>
              <a:rPr lang="en-US" dirty="0" smtClean="0"/>
              <a:t>object – the object you are validating</a:t>
            </a:r>
          </a:p>
          <a:p>
            <a:pPr lvl="1" eaLnBrk="1" hangingPunct="1"/>
            <a:r>
              <a:rPr lang="en-US" dirty="0" err="1" smtClean="0"/>
              <a:t>valLevel</a:t>
            </a:r>
            <a:r>
              <a:rPr lang="en-US" dirty="0" smtClean="0"/>
              <a:t> – validation level at which the error/warning should be added. For example, if the error/warning is added at the quotable level then it appears at quotable, </a:t>
            </a:r>
            <a:r>
              <a:rPr lang="en-US" dirty="0" err="1" smtClean="0"/>
              <a:t>bindable</a:t>
            </a:r>
            <a:r>
              <a:rPr lang="en-US" dirty="0" smtClean="0"/>
              <a:t>, and </a:t>
            </a:r>
            <a:r>
              <a:rPr lang="en-US" dirty="0" err="1" smtClean="0"/>
              <a:t>readyforissue</a:t>
            </a:r>
            <a:r>
              <a:rPr lang="en-US" dirty="0" smtClean="0"/>
              <a:t> levels.</a:t>
            </a:r>
          </a:p>
          <a:p>
            <a:pPr lvl="1" eaLnBrk="1" hangingPunct="1"/>
            <a:r>
              <a:rPr lang="en-US" dirty="0" err="1" smtClean="0"/>
              <a:t>errorMessage</a:t>
            </a:r>
            <a:r>
              <a:rPr lang="en-US" dirty="0" smtClean="0"/>
              <a:t>/</a:t>
            </a:r>
            <a:r>
              <a:rPr lang="en-US" dirty="0" err="1" smtClean="0"/>
              <a:t>warningMessage</a:t>
            </a:r>
            <a:r>
              <a:rPr lang="en-US" dirty="0" smtClean="0"/>
              <a:t> – error message you want to be displayed when there is an error. Guidewire recommends using </a:t>
            </a:r>
            <a:r>
              <a:rPr lang="en-US" dirty="0" err="1" smtClean="0"/>
              <a:t>displaykeys</a:t>
            </a:r>
            <a:r>
              <a:rPr lang="en-US" dirty="0" smtClean="0"/>
              <a:t> for all string objects.</a:t>
            </a:r>
          </a:p>
          <a:p>
            <a:pPr lvl="1" eaLnBrk="1" hangingPunct="1"/>
            <a:r>
              <a:rPr lang="en-US" dirty="0" err="1" smtClean="0"/>
              <a:t>wizardStepId</a:t>
            </a:r>
            <a:r>
              <a:rPr lang="en-US" dirty="0" smtClean="0"/>
              <a:t> – (Optional) The id of the wizard step of the object. If you supply the </a:t>
            </a:r>
            <a:r>
              <a:rPr lang="en-US" dirty="0" err="1" smtClean="0"/>
              <a:t>wizardStepID</a:t>
            </a:r>
            <a:r>
              <a:rPr lang="en-US" dirty="0" smtClean="0"/>
              <a:t>, the method creates a link to the wizard step with the ID </a:t>
            </a:r>
            <a:r>
              <a:rPr lang="en-US" dirty="0" err="1" smtClean="0"/>
              <a:t>wizardStepId</a:t>
            </a:r>
            <a:r>
              <a:rPr lang="en-US" dirty="0" smtClean="0"/>
              <a:t>, if that is not the current step. </a:t>
            </a:r>
          </a:p>
          <a:p>
            <a:pPr eaLnBrk="1" hangingPunct="1"/>
            <a:r>
              <a:rPr lang="en-US" dirty="0" smtClean="0"/>
              <a:t>The </a:t>
            </a:r>
            <a:r>
              <a:rPr lang="en-US" dirty="0" err="1" smtClean="0"/>
              <a:t>addFieldError</a:t>
            </a:r>
            <a:r>
              <a:rPr lang="en-US" dirty="0" smtClean="0"/>
              <a:t> and </a:t>
            </a:r>
            <a:r>
              <a:rPr lang="en-US" dirty="0" err="1" smtClean="0"/>
              <a:t>addFieldWarning</a:t>
            </a:r>
            <a:r>
              <a:rPr lang="en-US" dirty="0" smtClean="0"/>
              <a:t> have additional field </a:t>
            </a:r>
            <a:r>
              <a:rPr lang="en-US" dirty="0" err="1" smtClean="0"/>
              <a:t>strRelativeFieldPath</a:t>
            </a:r>
            <a:r>
              <a:rPr lang="en-US" dirty="0" smtClean="0"/>
              <a:t> which is a string relative to the path to the field.</a:t>
            </a:r>
          </a:p>
          <a:p>
            <a:pPr eaLnBrk="1" hangingPunct="1"/>
            <a:r>
              <a:rPr lang="en-US" dirty="0" err="1" smtClean="0"/>
              <a:t>PCValidationResults</a:t>
            </a:r>
            <a:r>
              <a:rPr lang="en-US" dirty="0" smtClean="0"/>
              <a:t> inherits several different forms of the reject method from the (platform) </a:t>
            </a:r>
            <a:r>
              <a:rPr lang="en-US" dirty="0" err="1" smtClean="0"/>
              <a:t>ValidationResult</a:t>
            </a:r>
            <a:r>
              <a:rPr lang="en-US" dirty="0" smtClean="0"/>
              <a:t> class (which it subclasses).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54A3E581-66F8-47F2-AE92-E285E03C430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spcAft>
                <a:spcPct val="30000"/>
              </a:spcAft>
              <a:buClr>
                <a:schemeClr val="tx1"/>
              </a:buClr>
            </a:pPr>
            <a:r>
              <a:rPr lang="en-US" smtClean="0"/>
              <a:t>The first condition checks two things: (1) first, paLine.Vehicles.IsEmpty checks whether there are values in the Vehicles array; (2) second, that the level validation is being run at is at least at the default level. The second conditional statement adds an error message if the validation level is quickquotable or higher, or a warning if the same condition is true but the current validation level we are testing at is default, that is, lower than quickquotable. The errorMessage is specified in the variable msg using a displaykey and used when an error or warning is displayed as shown in the next slide.</a:t>
            </a:r>
          </a:p>
          <a:p>
            <a:pPr eaLnBrk="1" hangingPunct="1"/>
            <a:r>
              <a:rPr lang="en-US" smtClean="0"/>
              <a:t>VEHICLES_WIZARD_STEP is a static final variable defined in the class with value “PersonalVehicles”, which is the wizardStepId of the Vehicles step in the Personal Auto submission wizard.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7BB8C930-1951-4115-B745-C1427D4CB51C}"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that the warning is displayed as soon as you leave the Vehicles step in the submission wizard. Since you are on the Vehicles page a link to the page is not displayed.</a:t>
            </a:r>
          </a:p>
          <a:p>
            <a:pPr eaLnBrk="1" hangingPunct="1"/>
            <a:r>
              <a:rPr lang="en-US" smtClean="0"/>
              <a:t>When you are on the PolicyReview wizard step and you click the Quote button to get a quote, the validation is performed at “quotable” level and an error is displayed with a link to the Vehicles wizard step where the error occurred. The user can click on that link which takes them to the Vehicles page where they can enter a vehicle and fix the error.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8D1430F-92C4-4996-B72A-9DCCFBA3D2E0}"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07859428-606F-4D1B-B9B4-E4853C795236}"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example, if validating a Personal Auto line policy period, the code calls the Period Validate which then calls a class that validates the policy line. In turn, these classes chain to validations of entities they hold.</a:t>
            </a:r>
          </a:p>
          <a:p>
            <a:r>
              <a:rPr lang="en-US" smtClean="0"/>
              <a:t>Note: Validation chaining is not automatic. For a class to perform validation chaining, you must specifically construct it to do so.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FA1E0994-6232-4600-9BD8-E508BFD25F03}"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Objects on the PolicyPeriod are part of the policy-graph.</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461634A5-4602-4019-86DA-17CE2CE26608}"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ln/>
        </p:spPr>
        <p:txBody>
          <a:bodyPr/>
          <a:lstStyle/>
          <a:p>
            <a:pPr eaLnBrk="1" hangingPunct="1">
              <a:defRPr/>
            </a:pPr>
            <a:r>
              <a:rPr lang="en-US" dirty="0" smtClean="0"/>
              <a:t>Initially, the </a:t>
            </a:r>
            <a:r>
              <a:rPr lang="en-US" dirty="0" err="1" smtClean="0"/>
              <a:t>PolicyPeriodValidation</a:t>
            </a:r>
            <a:r>
              <a:rPr lang="en-US" dirty="0" smtClean="0"/>
              <a:t> validate method executes a number of validation methods defined in </a:t>
            </a:r>
            <a:r>
              <a:rPr lang="en-US" dirty="0" err="1" smtClean="0"/>
              <a:t>PolicyPeriodValidation</a:t>
            </a:r>
            <a:r>
              <a:rPr lang="en-US" dirty="0" smtClean="0"/>
              <a:t>, each of which tests for a certain condition. Then for some validation other validation classes are called:</a:t>
            </a:r>
          </a:p>
          <a:p>
            <a:pPr marL="228600" indent="-228600" eaLnBrk="1" hangingPunct="1">
              <a:buFontTx/>
              <a:buAutoNum type="arabicPeriod"/>
              <a:defRPr/>
            </a:pPr>
            <a:r>
              <a:rPr lang="en-US" dirty="0" err="1" smtClean="0"/>
              <a:t>PolicyContactRoleValidation</a:t>
            </a:r>
            <a:r>
              <a:rPr lang="en-US" dirty="0" smtClean="0"/>
              <a:t> when called performs validation on all contact roles on the policy period. The </a:t>
            </a:r>
            <a:r>
              <a:rPr lang="en-US" dirty="0" err="1" smtClean="0"/>
              <a:t>PolicyContactRoleValidation</a:t>
            </a:r>
            <a:r>
              <a:rPr lang="en-US" dirty="0" smtClean="0"/>
              <a:t> class gets called within a block to validate each contact role on the policy period.</a:t>
            </a:r>
          </a:p>
          <a:p>
            <a:pPr marL="228600" indent="-228600" eaLnBrk="1" hangingPunct="1">
              <a:buFontTx/>
              <a:buAutoNum type="arabicPeriod"/>
              <a:defRPr/>
            </a:pPr>
            <a:r>
              <a:rPr lang="en-US" dirty="0" err="1" smtClean="0"/>
              <a:t>PolicyContactRoleForSameContactValidation</a:t>
            </a:r>
            <a:r>
              <a:rPr lang="en-US" dirty="0" smtClean="0"/>
              <a:t> performs validation that runs on all </a:t>
            </a:r>
            <a:r>
              <a:rPr lang="en-US" dirty="0" err="1" smtClean="0"/>
              <a:t>PolicyContactRoles</a:t>
            </a:r>
            <a:r>
              <a:rPr lang="en-US" dirty="0" smtClean="0"/>
              <a:t> that share the same contact. This also loops through all the shared contacts.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Calibri" pitchFamily="34" charset="0"/>
              <a:buAutoNum type="arabicPeriod" startAt="3"/>
            </a:pPr>
            <a:r>
              <a:rPr lang="en-US" smtClean="0"/>
              <a:t>PolicyLocationValidation gets called to validate each location. It also validates all territory codes on each PolicyLocation. Code executes a loop through all of the Location objects in PolicyLocations. For each Location, it calls the PolicyLocationValidation validate method on that object. The code that makes that call is in the PolicyLocationValidation class. For every PolicyLocation in the PolicyLocations array, an instance of the PolicyLocationValidation class is created using the Context object and the current location. Then, the validate() method for that instance is called. This executes validation logic against that particular PolicyLocation.</a:t>
            </a:r>
          </a:p>
          <a:p>
            <a:pPr marL="228600" indent="-228600" eaLnBrk="1" hangingPunct="1">
              <a:buFont typeface="Calibri" pitchFamily="34" charset="0"/>
              <a:buAutoNum type="arabicPeriod" startAt="3"/>
            </a:pPr>
            <a:r>
              <a:rPr lang="en-US" smtClean="0"/>
              <a:t>The validateLine function calls the PolicyLineValidation class to validate individual lines on the policy. The line validation classes may chain to other validation classes to validate specific entities and so on. </a:t>
            </a:r>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011D4D1F-29EC-40AB-ABE2-E0329CD81D18}" type="slidenum">
              <a:rPr lang="en-US" altLang="en-US" sz="1200" b="0" smtClean="0">
                <a:solidFill>
                  <a:schemeClr val="tx1"/>
                </a:solidFill>
              </a:rPr>
              <a:pPr eaLnBrk="1" hangingPunct="1"/>
              <a:t>29</a:t>
            </a:fld>
            <a:endParaRPr lang="en-US" alt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A7331007-44D6-4565-80ED-90B4E821BBA0}"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45FB4A6F-627A-4E54-B5D4-6DE880D736CC}"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BC7A6634-F1CA-4847-B6BE-7321B0D74B42}"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PolicyCenter user interface framework handles rendering of all errors and warnings raised through exceptions automatically. In case of workflow steps, user can invoke validation.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A9AB60D4-7053-4C8B-98E0-A40219D0E769}"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beforeSave attribute value consists of the following expressions:</a:t>
            </a:r>
          </a:p>
          <a:p>
            <a:pPr eaLnBrk="1" hangingPunct="1"/>
            <a:r>
              <a:rPr lang="en-US" smtClean="0"/>
              <a:t>beforeSave = gw.lob.pa.PAWizardStepHelper.onVehiclesStepExit(policyPeriod, JobWizardHelper). </a:t>
            </a:r>
          </a:p>
          <a:p>
            <a:pPr eaLnBrk="1" hangingPunct="1"/>
            <a:r>
              <a:rPr lang="en-US" smtClean="0"/>
              <a:t>This expression invokes the onVehiclesStepExit method on the PAWizardStepHelper class. The PAWizardStepHelper class calls the validateVehiclesStep in the PALineStepsValidator class which has specific checks to perform before committing the Vehicles wizard step, including the validateVehiclesStep method which is discussed in the next slide.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3B0ADD6-5FE3-4E5D-8CDB-BA226941A4C9}"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function creates validation object as an instance of PALineValidation. </a:t>
            </a:r>
          </a:p>
          <a:p>
            <a:pPr eaLnBrk="1" hangingPunct="1"/>
            <a:r>
              <a:rPr lang="en-US" smtClean="0"/>
              <a:t>The next steps are all method calls for validation checks defined in the PALineVehiclesValidator.gs and all the checks are executed in the sequence specified below:</a:t>
            </a:r>
          </a:p>
          <a:p>
            <a:pPr eaLnBrk="1" hangingPunct="1">
              <a:buFontTx/>
              <a:buAutoNum type="arabicPeriod"/>
            </a:pPr>
            <a:r>
              <a:rPr lang="en-US" smtClean="0"/>
              <a:t> atLeastOneVehicle() – The error mentioned above is displayed as a result of this method call.</a:t>
            </a:r>
          </a:p>
          <a:p>
            <a:pPr eaLnBrk="1" hangingPunct="1">
              <a:buFontTx/>
              <a:buAutoNum type="arabicPeriod"/>
            </a:pPr>
            <a:r>
              <a:rPr lang="en-US" smtClean="0"/>
              <a:t> allGaragesInSameState()</a:t>
            </a:r>
          </a:p>
          <a:p>
            <a:pPr eaLnBrk="1" hangingPunct="1">
              <a:buFontTx/>
              <a:buAutoNum type="arabicPeriod"/>
            </a:pPr>
            <a:r>
              <a:rPr lang="en-US" smtClean="0"/>
              <a:t> vinIsUniqueInPeriod()</a:t>
            </a:r>
          </a:p>
          <a:p>
            <a:pPr eaLnBrk="1" hangingPunct="1">
              <a:buFontTx/>
              <a:buAutoNum type="arabicPeriod"/>
            </a:pPr>
            <a:r>
              <a:rPr lang="en-US" smtClean="0"/>
              <a:t> validateEachVehicle which has the statement - paLine.Vehicles.each( \ vehicle </a:t>
            </a:r>
            <a:r>
              <a:rPr lang="en-US" smtClean="0">
                <a:sym typeface="Wingdings" pitchFamily="2" charset="2"/>
              </a:rPr>
              <a:t> new PersonalVehicleValidation( context, vehicle).validate())</a:t>
            </a:r>
            <a:br>
              <a:rPr lang="en-US" smtClean="0">
                <a:sym typeface="Wingdings" pitchFamily="2" charset="2"/>
              </a:rPr>
            </a:br>
            <a:r>
              <a:rPr lang="en-US" smtClean="0">
                <a:sym typeface="Wingdings" pitchFamily="2" charset="2"/>
              </a:rPr>
              <a:t>This checks f</a:t>
            </a:r>
            <a:r>
              <a:rPr lang="en-US" smtClean="0"/>
              <a:t>or each vehicle in paLine arrray of Vehicles, validates each vehicle using the PersonalVehicleValidation class. This statement creates an instance of PersonalVehicleValidation context object for each vehicle.</a:t>
            </a:r>
          </a:p>
          <a:p>
            <a:pPr eaLnBrk="1" hangingPunct="1"/>
            <a:r>
              <a:rPr lang="en-US" smtClean="0"/>
              <a:t>Then the AssignmentValidator and DriverValidator classes are called to validate driver assignment and to validate drivers respectively.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DE4E216-D683-43A0-A721-2C0ADD7D969C}"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BOPBuildingPopup invokes validation on a building on a BOP policy as shown in the screenshot above. When the user creates a BOP submission and adds a building without any base coverage, the error in the screenshot above is displayed. The BOPBuildingValidation class has a method validateBuilding which in turn chains to the checkAtLeastOneBaseCov method which displays this error. These methods are discussed in the next slide.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55C116C7-EB56-4AED-A723-1ECDA97B70FC}"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validateBuilding method is a static method defined to check validation for the current building only. Full policy inspection is not necessary to perform this validation check. The first statement in the method creates the Context object at the default validation level. The second statement creates an instance of the BOPBuildingValidation with context object and bldg and calls or chains to the validate() method of the class.</a:t>
            </a:r>
          </a:p>
          <a:p>
            <a:pPr eaLnBrk="1" hangingPunct="1"/>
            <a:r>
              <a:rPr lang="en-US" smtClean="0"/>
              <a:t>The validate() method registers that it has been called using the Context object, and calls the checkAtLeastOneBaseCov(). </a:t>
            </a:r>
          </a:p>
          <a:p>
            <a:pPr eaLnBrk="1" hangingPunct="1"/>
            <a:r>
              <a:rPr lang="en-US" smtClean="0"/>
              <a:t>The checkAtLeastOneBaseCov method first registers itself using the addToVisited method and checks at the default validation level whether a building coverage or a property coverage exists on the new building being added. If none of these coverages exist on the building then an error message is displayed using the displaykey BuildingOrBuisinessPersonalPropertyCovRequired.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711EBF99-9A65-4D3A-B527-8D09E20EF71F}"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A6A97B79-D96D-4EB1-890D-FFB428742E9B}"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want to validate a new object, you will have to create a new validation class for that object whether it is a new line of business or a new entity. Then you can add your validation check methods to validate the objects.</a:t>
            </a:r>
          </a:p>
          <a:p>
            <a:pPr eaLnBrk="1" hangingPunct="1"/>
            <a:r>
              <a:rPr lang="en-US" smtClean="0"/>
              <a:t>If the entity already exists in PolicyCenter, it is still possible that it does not have any validation checks on it and hence no validation class exists for it. In that case you will still have to create a new validation class and then add validation checks to that class. Guidewire recommends that you follow the above mentioned object oriented approach and write validation checks on an object in the objects validation class.</a:t>
            </a:r>
          </a:p>
          <a:p>
            <a:pPr eaLnBrk="1" hangingPunct="1"/>
            <a:r>
              <a:rPr lang="en-US" smtClean="0"/>
              <a:t>You should always create a validation class for any new LOB.</a:t>
            </a:r>
          </a:p>
          <a:p>
            <a:pPr eaLnBrk="1" hangingPunct="1"/>
            <a:r>
              <a:rPr lang="en-US" smtClean="0"/>
              <a:t>Though generally validation is entity based, sometimes you will want to validate wizard steps specifically, and thus will create wizard step specific validation classes, as mentioned in previously.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0A3415B9-BE3F-4294-8336-64F6EE57E9F6}"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Step 1: Right click </a:t>
            </a:r>
            <a:r>
              <a:rPr lang="en-US" i="1" smtClean="0"/>
              <a:t>lob</a:t>
            </a:r>
            <a:r>
              <a:rPr lang="en-US" smtClean="0"/>
              <a:t> to create a new package for a new line of business class such as BL for BicycleLine. </a:t>
            </a:r>
          </a:p>
          <a:p>
            <a:pPr eaLnBrk="1" hangingPunct="1"/>
            <a:r>
              <a:rPr lang="en-US" smtClean="0"/>
              <a:t>If the </a:t>
            </a:r>
            <a:r>
              <a:rPr lang="en-US" i="1" smtClean="0"/>
              <a:t>lob</a:t>
            </a:r>
            <a:r>
              <a:rPr lang="en-US" smtClean="0"/>
              <a:t> package already exists then create the class by right-clicking the package name as shown in the example above.</a:t>
            </a:r>
          </a:p>
          <a:p>
            <a:pPr eaLnBrk="1" hangingPunct="1"/>
            <a:r>
              <a:rPr lang="en-US" smtClean="0"/>
              <a:t>Step 2: Give a two to three character abbreviation for LOB name followed by Line if you are creating a new class to validate a line of business.</a:t>
            </a:r>
          </a:p>
          <a:p>
            <a:pPr eaLnBrk="1" hangingPunct="1"/>
            <a:r>
              <a:rPr lang="en-US" smtClean="0"/>
              <a:t>If creating a new class for an object then name the class as [Object name (full or abbreviated)] such as PA for Personal Auto, followed by Validation.</a:t>
            </a:r>
          </a:p>
          <a:p>
            <a:pPr eaLnBrk="1" hangingPunct="1"/>
            <a:r>
              <a:rPr lang="en-US" smtClean="0"/>
              <a:t>Step 3: PolicyCenter by default adds the package gw.lob.pa for personal auto since this new class was created in the personal auto line of business.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36A6EA1B-C53F-41A6-B853-64061EB9A9EA}"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code in step 3 is given below for easy copy-paste. It does not get added automatically. This is the basic code that will be needed by any class. Users will have to modify it with the appropriate object and LOB names.</a:t>
            </a:r>
          </a:p>
          <a:p>
            <a:pPr eaLnBrk="1" hangingPunct="1"/>
            <a:r>
              <a:rPr lang="en-US" dirty="0" smtClean="0"/>
              <a:t>_</a:t>
            </a:r>
            <a:r>
              <a:rPr lang="en-US" i="1" dirty="0" smtClean="0"/>
              <a:t>driver</a:t>
            </a:r>
            <a:r>
              <a:rPr lang="en-US" dirty="0" smtClean="0"/>
              <a:t> is an internal variable, defined within the class.  </a:t>
            </a:r>
          </a:p>
          <a:p>
            <a:pPr eaLnBrk="1" hangingPunct="1"/>
            <a:r>
              <a:rPr lang="en-US" dirty="0" smtClean="0"/>
              <a:t>The construct method, to construct a  driver validation context, is passed </a:t>
            </a:r>
            <a:r>
              <a:rPr lang="en-US" i="1" dirty="0" err="1" smtClean="0"/>
              <a:t>driv</a:t>
            </a:r>
            <a:r>
              <a:rPr lang="en-US" dirty="0" smtClean="0"/>
              <a:t> as argument when it is called. </a:t>
            </a:r>
            <a:r>
              <a:rPr lang="en-US" i="1" dirty="0" err="1" smtClean="0"/>
              <a:t>driv</a:t>
            </a:r>
            <a:r>
              <a:rPr lang="en-US" dirty="0" smtClean="0"/>
              <a:t> is the specific </a:t>
            </a:r>
            <a:r>
              <a:rPr lang="en-US" dirty="0" err="1" smtClean="0"/>
              <a:t>PolicyDriver</a:t>
            </a:r>
            <a:r>
              <a:rPr lang="en-US" dirty="0" smtClean="0"/>
              <a:t> being validated.</a:t>
            </a:r>
          </a:p>
          <a:p>
            <a:pPr eaLnBrk="1" hangingPunct="1"/>
            <a:r>
              <a:rPr lang="en-US" dirty="0" smtClean="0"/>
              <a:t>Here is the code:</a:t>
            </a:r>
          </a:p>
          <a:p>
            <a:pPr eaLnBrk="1" hangingPunct="1"/>
            <a:r>
              <a:rPr lang="en-US" dirty="0" smtClean="0"/>
              <a:t>package gw.lob.pa</a:t>
            </a:r>
          </a:p>
          <a:p>
            <a:pPr eaLnBrk="1" hangingPunct="1"/>
            <a:r>
              <a:rPr lang="en-US" dirty="0" smtClean="0"/>
              <a:t>uses </a:t>
            </a:r>
            <a:r>
              <a:rPr lang="en-US" dirty="0" err="1" smtClean="0"/>
              <a:t>gw.validation.PCValidationBase</a:t>
            </a:r>
            <a:endParaRPr lang="en-US" dirty="0" smtClean="0"/>
          </a:p>
          <a:p>
            <a:pPr eaLnBrk="1" hangingPunct="1"/>
            <a:r>
              <a:rPr lang="en-US" dirty="0" smtClean="0"/>
              <a:t>uses </a:t>
            </a:r>
            <a:r>
              <a:rPr lang="en-US" dirty="0" err="1" smtClean="0"/>
              <a:t>gw.validation.PCValidationContext</a:t>
            </a:r>
            <a:endParaRPr lang="en-US" dirty="0" smtClean="0"/>
          </a:p>
          <a:p>
            <a:pPr eaLnBrk="1" hangingPunct="1"/>
            <a:r>
              <a:rPr lang="en-US" dirty="0" smtClean="0"/>
              <a:t>uses </a:t>
            </a:r>
            <a:r>
              <a:rPr lang="en-US" dirty="0" err="1" smtClean="0"/>
              <a:t>gw.validation.ValidationUtil</a:t>
            </a:r>
            <a:endParaRPr lang="en-US" dirty="0" smtClean="0"/>
          </a:p>
          <a:p>
            <a:pPr eaLnBrk="1" hangingPunct="1"/>
            <a:r>
              <a:rPr lang="en-US" dirty="0" smtClean="0"/>
              <a:t>uses </a:t>
            </a:r>
            <a:r>
              <a:rPr lang="en-US" dirty="0" err="1" smtClean="0"/>
              <a:t>gw.policy.PolicyLineValidation</a:t>
            </a:r>
            <a:endParaRPr lang="en-US" dirty="0" smtClean="0"/>
          </a:p>
          <a:p>
            <a:pPr eaLnBrk="1" hangingPunct="1"/>
            <a:endParaRPr lang="en-US" dirty="0" smtClean="0"/>
          </a:p>
          <a:p>
            <a:pPr eaLnBrk="1" hangingPunct="1"/>
            <a:r>
              <a:rPr lang="en-US" dirty="0" smtClean="0"/>
              <a:t>@Export</a:t>
            </a:r>
          </a:p>
          <a:p>
            <a:pPr eaLnBrk="1" hangingPunct="1"/>
            <a:r>
              <a:rPr lang="en-US" dirty="0" smtClean="0"/>
              <a:t>class </a:t>
            </a:r>
            <a:r>
              <a:rPr lang="en-US" dirty="0" err="1" smtClean="0"/>
              <a:t>PolicyDriverValidation</a:t>
            </a:r>
            <a:r>
              <a:rPr lang="en-US" dirty="0" smtClean="0"/>
              <a:t> extends </a:t>
            </a:r>
            <a:r>
              <a:rPr lang="en-US" dirty="0" err="1" smtClean="0"/>
              <a:t>PCValidationBase</a:t>
            </a:r>
            <a:r>
              <a:rPr lang="en-US" dirty="0" smtClean="0"/>
              <a:t> {</a:t>
            </a:r>
          </a:p>
          <a:p>
            <a:pPr eaLnBrk="1" hangingPunct="1"/>
            <a:r>
              <a:rPr lang="en-US" dirty="0" smtClean="0"/>
              <a:t>  </a:t>
            </a:r>
            <a:r>
              <a:rPr lang="en-US" dirty="0" err="1" smtClean="0"/>
              <a:t>var</a:t>
            </a:r>
            <a:r>
              <a:rPr lang="en-US" dirty="0" smtClean="0"/>
              <a:t> _driver : </a:t>
            </a:r>
            <a:r>
              <a:rPr lang="en-US" dirty="0" err="1" smtClean="0"/>
              <a:t>PolicyDriver</a:t>
            </a:r>
            <a:endParaRPr lang="en-US" dirty="0" smtClean="0"/>
          </a:p>
          <a:p>
            <a:pPr eaLnBrk="1" hangingPunct="1"/>
            <a:r>
              <a:rPr lang="en-US" dirty="0" smtClean="0"/>
              <a:t>  construct(</a:t>
            </a:r>
            <a:r>
              <a:rPr lang="en-US" dirty="0" err="1" smtClean="0"/>
              <a:t>valContext</a:t>
            </a:r>
            <a:r>
              <a:rPr lang="en-US" dirty="0" smtClean="0"/>
              <a:t> : </a:t>
            </a:r>
            <a:r>
              <a:rPr lang="en-US" dirty="0" err="1" smtClean="0"/>
              <a:t>PCValidationContext</a:t>
            </a:r>
            <a:r>
              <a:rPr lang="en-US" dirty="0" smtClean="0"/>
              <a:t>, </a:t>
            </a:r>
            <a:r>
              <a:rPr lang="en-US" dirty="0" err="1" smtClean="0"/>
              <a:t>driv</a:t>
            </a:r>
            <a:r>
              <a:rPr lang="en-US" dirty="0" smtClean="0"/>
              <a:t> : </a:t>
            </a:r>
            <a:r>
              <a:rPr lang="en-US" dirty="0" err="1" smtClean="0"/>
              <a:t>PolicyDriver</a:t>
            </a:r>
            <a:r>
              <a:rPr lang="en-US" dirty="0" smtClean="0"/>
              <a:t>) {</a:t>
            </a:r>
          </a:p>
          <a:p>
            <a:pPr eaLnBrk="1" hangingPunct="1"/>
            <a:r>
              <a:rPr lang="en-US" dirty="0" smtClean="0"/>
              <a:t>    super(</a:t>
            </a:r>
            <a:r>
              <a:rPr lang="en-US" dirty="0" err="1" smtClean="0"/>
              <a:t>valContext</a:t>
            </a:r>
            <a:r>
              <a:rPr lang="en-US" dirty="0" smtClean="0"/>
              <a:t>)</a:t>
            </a:r>
          </a:p>
          <a:p>
            <a:pPr eaLnBrk="1" hangingPunct="1"/>
            <a:r>
              <a:rPr lang="en-US" dirty="0" smtClean="0"/>
              <a:t>    _driver = </a:t>
            </a:r>
            <a:r>
              <a:rPr lang="en-US" dirty="0" err="1" smtClean="0"/>
              <a:t>driv</a:t>
            </a:r>
            <a:endParaRPr lang="en-US" dirty="0" smtClean="0"/>
          </a:p>
          <a:p>
            <a:pPr eaLnBrk="1" hangingPunct="1"/>
            <a:r>
              <a:rPr lang="en-US" dirty="0" smtClean="0"/>
              <a:t>  }</a:t>
            </a:r>
          </a:p>
          <a:p>
            <a:pPr eaLnBrk="1" hangingPunct="1"/>
            <a:r>
              <a:rPr lang="en-US" dirty="0" smtClean="0"/>
              <a:t>  override function </a:t>
            </a:r>
            <a:r>
              <a:rPr lang="en-US" dirty="0" err="1" smtClean="0"/>
              <a:t>validateImpl</a:t>
            </a:r>
            <a:r>
              <a:rPr lang="en-US" dirty="0" smtClean="0"/>
              <a:t>(){</a:t>
            </a:r>
          </a:p>
          <a:p>
            <a:pPr eaLnBrk="1" hangingPunct="1"/>
            <a:r>
              <a:rPr lang="en-US" dirty="0" smtClean="0"/>
              <a:t>    </a:t>
            </a:r>
            <a:r>
              <a:rPr lang="en-US" dirty="0" err="1" smtClean="0"/>
              <a:t>Context.addToVisited</a:t>
            </a:r>
            <a:r>
              <a:rPr lang="en-US" dirty="0" smtClean="0"/>
              <a:t>(this, "validate")</a:t>
            </a:r>
          </a:p>
          <a:p>
            <a:pPr eaLnBrk="1" hangingPunct="1"/>
            <a:r>
              <a:rPr lang="en-US" dirty="0" smtClean="0"/>
              <a:t>  }</a:t>
            </a:r>
          </a:p>
          <a:p>
            <a:pPr eaLnBrk="1" hangingPunct="1"/>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B2CF4DC1-6D4E-47CF-B6E2-FA73A76B7743}"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perform class-based validation on basically any business object on a policy graph (including those objects that you create by extending a base object). You are quite free to write your own Gosu validation classes and implement your own validation logic. </a:t>
            </a:r>
          </a:p>
          <a:p>
            <a:pPr eaLnBrk="1" hangingPunct="1"/>
            <a:r>
              <a:rPr lang="en-US" smtClean="0"/>
              <a:t> Note: PolicyCenter field-level validation is not part of the class- or rule-based validation framework. Field-level validation does not involve Gosu business rules or classes. It is simply part of the PCF rendering framework.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D849DD20-9BE6-482D-A20E-A30014BBA36E}"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ebdings" pitchFamily="18" charset="2"/>
              <a:buNone/>
            </a:pPr>
            <a:r>
              <a:rPr lang="en-US" smtClean="0"/>
              <a:t>The following slides create a validation check for the example mentioned above. For the purpose of training we are assuming that this car is a personal vehicle on a personal auto policy and create the validation check based on that.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0F685141-63D6-4C91-BDFF-106211038AB1}"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First you will have to decide whether this validation can be added to an existing class or a new validation class needs to be created. In this example, the object whose color is to be checked is a personal vehicle, so this would be added to the PersonalVehicleValidation class. Open that class for editing.</a:t>
            </a:r>
          </a:p>
          <a:p>
            <a:pPr eaLnBrk="1" hangingPunct="1"/>
            <a:r>
              <a:rPr lang="en-US" smtClean="0"/>
              <a:t>If, on the other hand, you needed to add a validation check for a new entity that didn’t already have any validation checks and no validation checks exist for it, you would need to create a new validation class to validate that specific entity. </a:t>
            </a:r>
          </a:p>
          <a:p>
            <a:pPr eaLnBrk="1" hangingPunct="1"/>
            <a:endParaRPr lang="en-US" smtClean="0"/>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6C4B94AC-C182-49AB-9714-8391D8E5DE3A}"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function is added to check whether the color of the vehicle is red. If the color of the vehicle is red then a warning is added to be displayed at the default validation level stating that - Red cars result in higher premiums. This warning string is created using the </a:t>
            </a:r>
            <a:r>
              <a:rPr lang="en-US" dirty="0" err="1" smtClean="0"/>
              <a:t>displaykey</a:t>
            </a:r>
            <a:r>
              <a:rPr lang="en-US" dirty="0" smtClean="0"/>
              <a:t> </a:t>
            </a:r>
            <a:r>
              <a:rPr lang="en-US" dirty="0" err="1" smtClean="0"/>
              <a:t>carIsRed_ext</a:t>
            </a:r>
            <a:r>
              <a:rPr lang="en-US" dirty="0" smtClean="0"/>
              <a:t>.</a:t>
            </a:r>
          </a:p>
          <a:p>
            <a:pPr eaLnBrk="1" hangingPunct="1"/>
            <a:r>
              <a:rPr lang="en-US" dirty="0" smtClean="0"/>
              <a:t>You will need to restart</a:t>
            </a:r>
            <a:r>
              <a:rPr lang="en-US" baseline="0" dirty="0" smtClean="0"/>
              <a:t> the server because of display key addition.</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D16C12F1-2727-460D-A627-B61B556A8383}"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i="1" dirty="0" err="1" smtClean="0"/>
              <a:t>validateImpl</a:t>
            </a:r>
            <a:r>
              <a:rPr lang="en-US" i="1" dirty="0" smtClean="0"/>
              <a:t> </a:t>
            </a:r>
            <a:r>
              <a:rPr lang="en-US" dirty="0" smtClean="0"/>
              <a:t>method of any class calls all the methods in a logical sequence. Add the validation check for vehicle color to the </a:t>
            </a:r>
            <a:r>
              <a:rPr lang="en-US" i="1" dirty="0" err="1" smtClean="0"/>
              <a:t>validateImpl</a:t>
            </a:r>
            <a:r>
              <a:rPr lang="en-US" i="1" dirty="0" smtClean="0"/>
              <a:t> </a:t>
            </a:r>
            <a:r>
              <a:rPr lang="en-US" dirty="0" smtClean="0"/>
              <a:t>method of a </a:t>
            </a:r>
            <a:r>
              <a:rPr lang="en-US" dirty="0" err="1" smtClean="0"/>
              <a:t>PersonalVehicleValidation</a:t>
            </a:r>
            <a:r>
              <a:rPr lang="en-US" dirty="0" smtClean="0"/>
              <a:t> class.</a:t>
            </a:r>
          </a:p>
          <a:p>
            <a:pPr eaLnBrk="1" hangingPunct="1"/>
            <a:r>
              <a:rPr lang="en-US" dirty="0" smtClean="0"/>
              <a:t>Note: In case where you had to create a new validation class then you will also have to create a </a:t>
            </a:r>
            <a:r>
              <a:rPr lang="en-US" i="1" dirty="0" err="1" smtClean="0"/>
              <a:t>validateImpl</a:t>
            </a:r>
            <a:r>
              <a:rPr lang="en-US" i="1" dirty="0" smtClean="0"/>
              <a:t> ()</a:t>
            </a:r>
            <a:r>
              <a:rPr lang="en-US" dirty="0" smtClean="0"/>
              <a:t> method and then add the method call statement to the method. For the example, we are creating a validation check for a personal vehicle and adding the method call statement to the </a:t>
            </a:r>
            <a:r>
              <a:rPr lang="en-US" i="1" dirty="0" err="1" smtClean="0"/>
              <a:t>validateImpl</a:t>
            </a:r>
            <a:r>
              <a:rPr lang="en-US" i="1" dirty="0" smtClean="0"/>
              <a:t>()</a:t>
            </a:r>
            <a:r>
              <a:rPr lang="en-US" dirty="0" smtClean="0"/>
              <a:t> method of the </a:t>
            </a:r>
            <a:r>
              <a:rPr lang="en-US" dirty="0" err="1" smtClean="0"/>
              <a:t>PersonalVehicleValidation</a:t>
            </a:r>
            <a:r>
              <a:rPr lang="en-US" dirty="0" smtClean="0"/>
              <a:t> class.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9553A8D8-8080-42A8-92B0-2DBF44354193}"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validation class methods have to be invoked explicitly and are not called automatically. For this example we do not need to add extra code to the </a:t>
            </a:r>
            <a:r>
              <a:rPr lang="en-US" dirty="0" err="1" smtClean="0"/>
              <a:t>beforeSave</a:t>
            </a:r>
            <a:r>
              <a:rPr lang="en-US" dirty="0" smtClean="0"/>
              <a:t> attribute of the wizard step since the </a:t>
            </a:r>
            <a:r>
              <a:rPr lang="en-US" dirty="0" err="1" smtClean="0"/>
              <a:t>onVehicleStepExit</a:t>
            </a:r>
            <a:r>
              <a:rPr lang="en-US" dirty="0" smtClean="0"/>
              <a:t> calls </a:t>
            </a:r>
            <a:r>
              <a:rPr lang="en-US" dirty="0" err="1" smtClean="0"/>
              <a:t>validateVehiclesStep</a:t>
            </a:r>
            <a:r>
              <a:rPr lang="en-US" dirty="0" smtClean="0"/>
              <a:t> method</a:t>
            </a:r>
            <a:r>
              <a:rPr lang="en-US" baseline="0" dirty="0" smtClean="0"/>
              <a:t> which calls </a:t>
            </a:r>
            <a:r>
              <a:rPr lang="en-US" baseline="0" dirty="0" err="1" smtClean="0"/>
              <a:t>PALineValidation</a:t>
            </a:r>
            <a:r>
              <a:rPr lang="en-US" baseline="0" dirty="0" smtClean="0"/>
              <a:t> whose </a:t>
            </a:r>
            <a:r>
              <a:rPr lang="en-US" baseline="0" dirty="0" err="1" smtClean="0"/>
              <a:t>VehiclesValidator</a:t>
            </a:r>
            <a:r>
              <a:rPr lang="en-US" baseline="0" dirty="0" smtClean="0"/>
              <a:t> creates </a:t>
            </a:r>
            <a:r>
              <a:rPr lang="en-US" dirty="0" smtClean="0"/>
              <a:t>instances and validates each vehicle in the </a:t>
            </a:r>
            <a:r>
              <a:rPr lang="en-US" dirty="0" err="1" smtClean="0"/>
              <a:t>PersonVehicleValidation</a:t>
            </a:r>
            <a:r>
              <a:rPr lang="en-US" dirty="0" smtClean="0"/>
              <a:t> class. The above slide explains the validation chaining on vehicles step of the job wizard.</a:t>
            </a:r>
          </a:p>
          <a:p>
            <a:pPr eaLnBrk="1" hangingPunct="1"/>
            <a:r>
              <a:rPr lang="en-US" dirty="0" smtClean="0"/>
              <a:t>The </a:t>
            </a:r>
            <a:r>
              <a:rPr lang="en-US" dirty="0" err="1" smtClean="0"/>
              <a:t>beforeSave</a:t>
            </a:r>
            <a:r>
              <a:rPr lang="en-US" dirty="0" smtClean="0"/>
              <a:t> attribute of personal auto submission wizard calls the </a:t>
            </a:r>
            <a:r>
              <a:rPr lang="en-US" dirty="0" err="1" smtClean="0"/>
              <a:t>validateVehiclesStep</a:t>
            </a:r>
            <a:r>
              <a:rPr lang="en-US" dirty="0" smtClean="0"/>
              <a:t> of the </a:t>
            </a:r>
            <a:r>
              <a:rPr lang="en-US" dirty="0" err="1" smtClean="0"/>
              <a:t>PAWizardStepHelper</a:t>
            </a:r>
            <a:r>
              <a:rPr lang="en-US" dirty="0" smtClean="0"/>
              <a:t> class, which calls</a:t>
            </a:r>
            <a:r>
              <a:rPr lang="en-US" baseline="0" dirty="0" smtClean="0"/>
              <a:t> the </a:t>
            </a:r>
            <a:r>
              <a:rPr lang="en-US" baseline="0" dirty="0" err="1" smtClean="0"/>
              <a:t>PALineStepsValidator</a:t>
            </a:r>
            <a:r>
              <a:rPr lang="en-US" baseline="0" dirty="0" smtClean="0"/>
              <a:t> which starts all validation on </a:t>
            </a:r>
            <a:r>
              <a:rPr lang="en-US" baseline="0" dirty="0" err="1" smtClean="0"/>
              <a:t>PALine</a:t>
            </a:r>
            <a:r>
              <a:rPr lang="en-US" baseline="0" dirty="0" smtClean="0"/>
              <a:t> using validation chaining.</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62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62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7DFF7E58-D339-4680-B201-3E367F1D8FCC}" type="slidenum">
              <a:rPr lang="en-US" altLang="en-US" sz="1200" b="0" smtClean="0">
                <a:solidFill>
                  <a:schemeClr val="tx1"/>
                </a:solidFill>
              </a:rPr>
              <a:pPr eaLnBrk="1" hangingPunct="1"/>
              <a:t>45</a:t>
            </a:fld>
            <a:endParaRPr lang="en-US" altLang="en-US" sz="1200" b="0" smtClean="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EA907EB6-EF9E-43BA-ACE7-5AA56A988D62}"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97284" name="Rectangle 2"/>
          <p:cNvSpPr>
            <a:spLocks noGrp="1" noRot="1" noChangeAspect="1" noChangeArrowheads="1" noTextEdit="1"/>
          </p:cNvSpPr>
          <p:nvPr>
            <p:ph type="sldImg"/>
          </p:nvPr>
        </p:nvSpPr>
        <p:spPr>
          <a:xfrm>
            <a:off x="7921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2EF718E3-E97D-411F-BE42-61B421C8FD48}" type="slidenum">
              <a:rPr lang="en-US" altLang="en-US" sz="1200" b="0" smtClean="0">
                <a:solidFill>
                  <a:schemeClr val="tx1"/>
                </a:solidFill>
              </a:rPr>
              <a:pPr eaLnBrk="1" hangingPunct="1"/>
              <a:t>47</a:t>
            </a:fld>
            <a:endParaRPr lang="en-US" altLang="en-US" sz="1200" b="0" smtClean="0">
              <a:solidFill>
                <a:schemeClr val="tx1"/>
              </a:solidFill>
            </a:endParaRPr>
          </a:p>
        </p:txBody>
      </p:sp>
      <p:sp>
        <p:nvSpPr>
          <p:cNvPr id="98308" name="Rectangle 2"/>
          <p:cNvSpPr>
            <a:spLocks noGrp="1" noRot="1" noChangeAspect="1" noChangeArrowheads="1" noTextEdit="1"/>
          </p:cNvSpPr>
          <p:nvPr>
            <p:ph type="sldImg"/>
          </p:nvPr>
        </p:nvSpPr>
        <p:spPr>
          <a:xfrm>
            <a:off x="792163" y="630238"/>
            <a:ext cx="5432425" cy="4073525"/>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buFontTx/>
              <a:buAutoNum type="arabicPeriod"/>
            </a:pPr>
            <a:r>
              <a:rPr lang="en-US" dirty="0" smtClean="0"/>
              <a:t>The </a:t>
            </a:r>
            <a:r>
              <a:rPr lang="en-US" dirty="0" err="1" smtClean="0"/>
              <a:t>showVisited</a:t>
            </a:r>
            <a:r>
              <a:rPr lang="en-US" dirty="0" smtClean="0"/>
              <a:t>() method shows a list of methods as a string that were visited as validation was performed. </a:t>
            </a:r>
          </a:p>
          <a:p>
            <a:pPr marL="209550" indent="-209550" eaLnBrk="1" hangingPunct="1">
              <a:buFontTx/>
              <a:buAutoNum type="arabicPeriod"/>
            </a:pPr>
            <a:r>
              <a:rPr lang="en-US" dirty="0" smtClean="0"/>
              <a:t>Class-based validation can be performed on </a:t>
            </a:r>
            <a:r>
              <a:rPr lang="en-US" dirty="0" err="1" smtClean="0"/>
              <a:t>PolicyContactRole</a:t>
            </a:r>
            <a:r>
              <a:rPr lang="en-US" dirty="0" smtClean="0"/>
              <a:t>, </a:t>
            </a:r>
            <a:r>
              <a:rPr lang="en-US" dirty="0" err="1" smtClean="0"/>
              <a:t>PolicyLocation</a:t>
            </a:r>
            <a:r>
              <a:rPr lang="en-US" dirty="0" smtClean="0"/>
              <a:t>, PolicyPeriod, or any LOB entities, or any other policy-specific entities.</a:t>
            </a:r>
          </a:p>
          <a:p>
            <a:pPr marL="209550" indent="-209550" eaLnBrk="1" hangingPunct="1">
              <a:buFontTx/>
              <a:buAutoNum type="arabicPeriod"/>
            </a:pPr>
            <a:r>
              <a:rPr lang="en-US" dirty="0" smtClean="0"/>
              <a:t>Validation chaining is the process of one validation class calling another validation class to perform additional validation checks.</a:t>
            </a:r>
          </a:p>
          <a:p>
            <a:pPr marL="209550" indent="-209550" eaLnBrk="1" hangingPunct="1">
              <a:buFontTx/>
              <a:buAutoNum type="arabicPeriod"/>
            </a:pPr>
            <a:r>
              <a:rPr lang="en-US" dirty="0" err="1" smtClean="0"/>
              <a:t>beforeSave</a:t>
            </a:r>
            <a:r>
              <a:rPr lang="en-US" dirty="0" smtClean="0"/>
              <a:t> attribute for a job wizard step and </a:t>
            </a:r>
            <a:r>
              <a:rPr lang="en-US" dirty="0" err="1" smtClean="0"/>
              <a:t>beforeCommit</a:t>
            </a:r>
            <a:r>
              <a:rPr lang="en-US" dirty="0" smtClean="0"/>
              <a:t> attribute on a popup.</a:t>
            </a:r>
          </a:p>
          <a:p>
            <a:pPr marL="209550" indent="-209550" eaLnBrk="1" hangingPunct="1">
              <a:buFontTx/>
              <a:buAutoNum type="arabicPeriod"/>
            </a:pPr>
            <a:r>
              <a:rPr lang="en-US" dirty="0" smtClean="0"/>
              <a:t>True or false:</a:t>
            </a:r>
          </a:p>
          <a:p>
            <a:pPr marL="438150" lvl="1" indent="-209550" eaLnBrk="1" hangingPunct="1">
              <a:buFontTx/>
              <a:buAutoNum type="alphaLcPeriod"/>
            </a:pPr>
            <a:r>
              <a:rPr lang="en-US" dirty="0" smtClean="0"/>
              <a:t>True</a:t>
            </a:r>
          </a:p>
          <a:p>
            <a:pPr marL="438150" lvl="1" indent="-209550" eaLnBrk="1" hangingPunct="1">
              <a:buFontTx/>
              <a:buAutoNum type="alphaLcPeriod"/>
            </a:pPr>
            <a:r>
              <a:rPr lang="en-US" smtClean="0"/>
              <a:t>True</a:t>
            </a:r>
          </a:p>
          <a:p>
            <a:pPr marL="438150" lvl="1" indent="-209550" eaLnBrk="1" hangingPunct="1">
              <a:buFontTx/>
              <a:buAutoNum type="alphaLcPeriod"/>
            </a:pPr>
            <a:r>
              <a:rPr lang="en-US" dirty="0" smtClean="0"/>
              <a:t>False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48</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33075" y="8904275"/>
            <a:ext cx="608488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prstClr val="black"/>
                </a:solidFill>
              </a:rPr>
              <a:t>	Validation Classes - </a:t>
            </a:r>
            <a:fld id="{2EF718E3-E97D-411F-BE42-61B421C8FD48}" type="slidenum">
              <a:rPr lang="en-US" altLang="en-US" sz="1200" b="0" smtClean="0">
                <a:solidFill>
                  <a:prstClr val="black"/>
                </a:solidFill>
              </a:rPr>
              <a:pPr eaLnBrk="1" hangingPunct="1"/>
              <a:t>48</a:t>
            </a:fld>
            <a:endParaRPr lang="en-US" altLang="en-US" sz="1200" b="0"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27FC8FA5-F668-4CCD-AA9A-1C834799F133}"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performs class-based validation on policy-related entities, any time that you call for validation on the entity. </a:t>
            </a:r>
          </a:p>
          <a:p>
            <a:pPr eaLnBrk="1" hangingPunct="1"/>
            <a:r>
              <a:rPr lang="en-US" smtClean="0"/>
              <a:t>There is nothing particularly special about these entities, meaning that they are not “validatable” entities in the sense that rule-based validation entities are defined as validatable. Guidewire merely provides validation classes for these entities in the base configuration. You are quite free to write your own Gosu validation classes and implement your own validation logic. A validation class can perform any number of checks against any policy-related entities in the system. In other words, </a:t>
            </a:r>
            <a:r>
              <a:rPr lang="en-US" i="1" smtClean="0"/>
              <a:t>everything in the policy graph</a:t>
            </a:r>
            <a:r>
              <a:rPr lang="en-US" smtClean="0"/>
              <a:t> is validatable.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943F6134-4DA3-404D-99AE-868350256DE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is nothing particularly special about these entities, meaning that they are not “validatable” entities in the sense that rule-based validation entities are defined as validatable. Guidewire merely provides validation classes for these entities in the base configuration. You are quite free to write your own Gosu validation classes and implement your own validation logic. A validation class can perform any number of checks against any policy-related entities in the system. In other words, </a:t>
            </a:r>
            <a:r>
              <a:rPr lang="en-US" i="1" smtClean="0"/>
              <a:t>everything in the policy graph</a:t>
            </a:r>
            <a:r>
              <a:rPr lang="en-US" smtClean="0"/>
              <a:t> is validatable.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8A98D3CE-D3B5-44B8-9567-113645C3A7C4}"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classes reside under </a:t>
            </a:r>
            <a:r>
              <a:rPr lang="en-US" dirty="0" err="1" smtClean="0"/>
              <a:t>gsrc</a:t>
            </a:r>
            <a:r>
              <a:rPr lang="en-US" dirty="0" smtClean="0"/>
              <a:t> </a:t>
            </a:r>
            <a:r>
              <a:rPr lang="en-US" dirty="0" smtClean="0">
                <a:sym typeface="Wingdings" pitchFamily="2" charset="2"/>
              </a:rPr>
              <a:t> </a:t>
            </a:r>
            <a:r>
              <a:rPr lang="en-US" dirty="0" err="1" smtClean="0">
                <a:sym typeface="Wingdings" pitchFamily="2" charset="2"/>
              </a:rPr>
              <a:t>gw</a:t>
            </a:r>
            <a:r>
              <a:rPr lang="en-US" dirty="0" smtClean="0">
                <a:sym typeface="Wingdings" pitchFamily="2" charset="2"/>
              </a:rPr>
              <a:t>  lob  [</a:t>
            </a:r>
            <a:r>
              <a:rPr lang="en-US" i="1" dirty="0" err="1" smtClean="0">
                <a:sym typeface="Wingdings" pitchFamily="2" charset="2"/>
              </a:rPr>
              <a:t>LOBName</a:t>
            </a:r>
            <a:r>
              <a:rPr lang="en-US" dirty="0" smtClean="0">
                <a:sym typeface="Wingdings" pitchFamily="2" charset="2"/>
              </a:rPr>
              <a:t>]. </a:t>
            </a:r>
            <a:r>
              <a:rPr lang="en-US" dirty="0" smtClean="0"/>
              <a:t>The example in the screenshot is for the Commercial Auto line of business. The </a:t>
            </a:r>
            <a:r>
              <a:rPr lang="en-US" dirty="0" err="1" smtClean="0"/>
              <a:t>Gosu</a:t>
            </a:r>
            <a:r>
              <a:rPr lang="en-US" dirty="0" smtClean="0"/>
              <a:t> classes for validation of Commercial Auto line of business defined in the base configuration are </a:t>
            </a:r>
            <a:r>
              <a:rPr lang="en-US" dirty="0" err="1" smtClean="0"/>
              <a:t>BALineValidation</a:t>
            </a:r>
            <a:r>
              <a:rPr lang="en-US" dirty="0" smtClean="0"/>
              <a:t> and </a:t>
            </a:r>
            <a:r>
              <a:rPr lang="en-US" dirty="0" err="1" smtClean="0"/>
              <a:t>BusinessVehicleValidation</a:t>
            </a:r>
            <a:r>
              <a:rPr lang="en-US" dirty="0" smtClean="0"/>
              <a:t> as shown in the example above. </a:t>
            </a:r>
          </a:p>
          <a:p>
            <a:pPr eaLnBrk="1" hangingPunct="1"/>
            <a:r>
              <a:rPr lang="en-US" dirty="0" smtClean="0"/>
              <a:t>Following is the list of validation classes in the base configuration of PolicyCenter:</a:t>
            </a:r>
          </a:p>
          <a:p>
            <a:pPr eaLnBrk="1" hangingPunct="1"/>
            <a:r>
              <a:rPr lang="en-US" dirty="0" smtClean="0"/>
              <a:t>(BA)</a:t>
            </a:r>
          </a:p>
          <a:p>
            <a:pPr eaLnBrk="1" hangingPunct="1">
              <a:buFontTx/>
              <a:buChar char="•"/>
            </a:pPr>
            <a:r>
              <a:rPr lang="en-US" dirty="0" smtClean="0"/>
              <a:t> </a:t>
            </a:r>
            <a:r>
              <a:rPr lang="en-US" dirty="0" err="1" smtClean="0"/>
              <a:t>BALineValidation</a:t>
            </a:r>
            <a:endParaRPr lang="en-US" dirty="0" smtClean="0"/>
          </a:p>
          <a:p>
            <a:pPr eaLnBrk="1" hangingPunct="1">
              <a:buFontTx/>
              <a:buChar char="•"/>
            </a:pPr>
            <a:r>
              <a:rPr lang="en-US" dirty="0" smtClean="0"/>
              <a:t> </a:t>
            </a:r>
            <a:r>
              <a:rPr lang="en-US" dirty="0" err="1" smtClean="0"/>
              <a:t>BusinessVehicleValidation</a:t>
            </a:r>
            <a:endParaRPr lang="en-US" dirty="0" smtClean="0"/>
          </a:p>
          <a:p>
            <a:pPr eaLnBrk="1" hangingPunct="1"/>
            <a:r>
              <a:rPr lang="en-US" dirty="0" smtClean="0"/>
              <a:t>(BOP)</a:t>
            </a:r>
          </a:p>
          <a:p>
            <a:pPr eaLnBrk="1" hangingPunct="1">
              <a:buFontTx/>
              <a:buChar char="•"/>
            </a:pPr>
            <a:r>
              <a:rPr lang="en-US" dirty="0" smtClean="0"/>
              <a:t> </a:t>
            </a:r>
            <a:r>
              <a:rPr lang="en-US" dirty="0" err="1" smtClean="0"/>
              <a:t>BOPLineValidation</a:t>
            </a:r>
            <a:r>
              <a:rPr lang="en-US" dirty="0" smtClean="0"/>
              <a:t> 				</a:t>
            </a:r>
          </a:p>
          <a:p>
            <a:pPr eaLnBrk="1" hangingPunct="1">
              <a:buFontTx/>
              <a:buChar char="•"/>
            </a:pPr>
            <a:r>
              <a:rPr lang="en-US" dirty="0" smtClean="0"/>
              <a:t> </a:t>
            </a:r>
            <a:r>
              <a:rPr lang="en-US" dirty="0" err="1" smtClean="0"/>
              <a:t>BOPBuildingValidation</a:t>
            </a:r>
            <a:endParaRPr lang="en-US" dirty="0" smtClean="0"/>
          </a:p>
          <a:p>
            <a:pPr eaLnBrk="1" hangingPunct="1">
              <a:buFontTx/>
              <a:buChar char="•"/>
            </a:pPr>
            <a:r>
              <a:rPr lang="en-US" dirty="0" smtClean="0"/>
              <a:t> </a:t>
            </a:r>
            <a:r>
              <a:rPr lang="en-US" dirty="0" err="1" smtClean="0"/>
              <a:t>BOPLocationValidation</a:t>
            </a:r>
            <a:endParaRPr lang="en-US" dirty="0" smtClean="0"/>
          </a:p>
          <a:p>
            <a:pPr eaLnBrk="1" hangingPunct="1">
              <a:buFontTx/>
              <a:buChar char="•"/>
            </a:pPr>
            <a:r>
              <a:rPr lang="en-US" dirty="0" smtClean="0"/>
              <a:t> </a:t>
            </a:r>
            <a:r>
              <a:rPr lang="en-US" dirty="0" err="1" smtClean="0"/>
              <a:t>BOPPolicyInfoValidation</a:t>
            </a:r>
            <a:endParaRPr lang="en-US" dirty="0" smtClean="0"/>
          </a:p>
          <a:p>
            <a:pPr eaLnBrk="1" hangingPunct="1"/>
            <a:r>
              <a:rPr lang="en-US" dirty="0" smtClean="0"/>
              <a:t>(CP)</a:t>
            </a:r>
          </a:p>
          <a:p>
            <a:pPr eaLnBrk="1" hangingPunct="1">
              <a:buFontTx/>
              <a:buChar char="•"/>
            </a:pPr>
            <a:r>
              <a:rPr lang="en-US" dirty="0" smtClean="0"/>
              <a:t> </a:t>
            </a:r>
            <a:r>
              <a:rPr lang="en-US" dirty="0" err="1" smtClean="0"/>
              <a:t>CPLineValidation</a:t>
            </a:r>
            <a:endParaRPr lang="en-US" dirty="0" smtClean="0"/>
          </a:p>
          <a:p>
            <a:pPr eaLnBrk="1" hangingPunct="1">
              <a:buFontTx/>
              <a:buChar char="•"/>
            </a:pPr>
            <a:r>
              <a:rPr lang="en-US" dirty="0" smtClean="0"/>
              <a:t> </a:t>
            </a:r>
            <a:r>
              <a:rPr lang="en-US" dirty="0" err="1" smtClean="0"/>
              <a:t>CPBuildingValidation</a:t>
            </a:r>
            <a:endParaRPr lang="en-US" dirty="0" smtClean="0"/>
          </a:p>
          <a:p>
            <a:pPr eaLnBrk="1" hangingPunct="1"/>
            <a:r>
              <a:rPr lang="en-US" dirty="0" smtClean="0"/>
              <a:t>(GL)</a:t>
            </a:r>
          </a:p>
          <a:p>
            <a:pPr eaLnBrk="1" hangingPunct="1">
              <a:buFontTx/>
              <a:buChar char="•"/>
            </a:pPr>
            <a:r>
              <a:rPr lang="en-US" dirty="0" smtClean="0"/>
              <a:t> </a:t>
            </a:r>
            <a:r>
              <a:rPr lang="en-US" dirty="0" err="1" smtClean="0"/>
              <a:t>GLLineValidation</a:t>
            </a:r>
            <a:endParaRPr lang="en-US" dirty="0" smtClean="0"/>
          </a:p>
          <a:p>
            <a:pPr eaLnBrk="1" hangingPunct="1">
              <a:buFontTx/>
              <a:buChar char="•"/>
            </a:pPr>
            <a:r>
              <a:rPr lang="en-US" dirty="0" smtClean="0"/>
              <a:t> </a:t>
            </a:r>
            <a:r>
              <a:rPr lang="en-US" dirty="0" err="1" smtClean="0"/>
              <a:t>GLExposureValidation</a:t>
            </a:r>
            <a:endParaRPr lang="en-US" dirty="0" smtClean="0"/>
          </a:p>
          <a:p>
            <a:pPr eaLnBrk="1" hangingPunct="1"/>
            <a:r>
              <a:rPr lang="en-US" dirty="0" smtClean="0"/>
              <a:t>(IM)</a:t>
            </a:r>
          </a:p>
          <a:p>
            <a:pPr eaLnBrk="1" hangingPunct="1">
              <a:buFontTx/>
              <a:buChar char="•"/>
            </a:pPr>
            <a:r>
              <a:rPr lang="en-US" dirty="0" smtClean="0"/>
              <a:t> </a:t>
            </a:r>
            <a:r>
              <a:rPr lang="en-US" dirty="0" err="1" smtClean="0"/>
              <a:t>IMLineValidation</a:t>
            </a:r>
            <a:endParaRPr lang="en-US" dirty="0" smtClean="0"/>
          </a:p>
          <a:p>
            <a:pPr eaLnBrk="1" hangingPunct="1">
              <a:buFontTx/>
              <a:buChar char="•"/>
            </a:pPr>
            <a:r>
              <a:rPr lang="en-US" dirty="0" smtClean="0"/>
              <a:t> </a:t>
            </a:r>
            <a:r>
              <a:rPr lang="en-US" dirty="0" err="1" smtClean="0"/>
              <a:t>IMARPartValidation</a:t>
            </a:r>
            <a:endParaRPr lang="en-US" dirty="0" smtClean="0"/>
          </a:p>
          <a:p>
            <a:pPr eaLnBrk="1" hangingPunct="1">
              <a:buFontTx/>
              <a:buChar char="•"/>
            </a:pPr>
            <a:r>
              <a:rPr lang="en-US" dirty="0" smtClean="0"/>
              <a:t> </a:t>
            </a:r>
            <a:r>
              <a:rPr lang="en-US" dirty="0" err="1" smtClean="0"/>
              <a:t>IMSignPartValidation</a:t>
            </a:r>
            <a:endParaRPr lang="en-US" dirty="0" smtClean="0"/>
          </a:p>
          <a:p>
            <a:pPr algn="ctr" eaLnBrk="1" hangingPunct="1"/>
            <a:r>
              <a:rPr lang="en-US" dirty="0" smtClean="0"/>
              <a:t>(continued)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1EAD6B4C-15A5-4510-88F1-F0A59D98F3E6}"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9396" name="Rectangle 2"/>
          <p:cNvSpPr>
            <a:spLocks noGrp="1" noChangeArrowheads="1"/>
          </p:cNvSpPr>
          <p:nvPr>
            <p:ph type="body" idx="1"/>
          </p:nvPr>
        </p:nvSpPr>
        <p:spPr>
          <a:xfrm>
            <a:off x="415925" y="617538"/>
            <a:ext cx="6203950" cy="811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a:t>
            </a:r>
          </a:p>
          <a:p>
            <a:pPr eaLnBrk="1" hangingPunct="1">
              <a:buFontTx/>
              <a:buChar char="•"/>
            </a:pPr>
            <a:r>
              <a:rPr lang="en-US" smtClean="0"/>
              <a:t> PALineValidation</a:t>
            </a:r>
          </a:p>
          <a:p>
            <a:pPr eaLnBrk="1" hangingPunct="1">
              <a:buFontTx/>
              <a:buChar char="•"/>
            </a:pPr>
            <a:r>
              <a:rPr lang="en-US" smtClean="0"/>
              <a:t> PersonalVehicleValidation</a:t>
            </a:r>
          </a:p>
          <a:p>
            <a:pPr eaLnBrk="1" hangingPunct="1"/>
            <a:r>
              <a:rPr lang="en-US" smtClean="0"/>
              <a:t>(WC)</a:t>
            </a:r>
          </a:p>
          <a:p>
            <a:pPr eaLnBrk="1" hangingPunct="1">
              <a:buFontTx/>
              <a:buChar char="•"/>
            </a:pPr>
            <a:r>
              <a:rPr lang="en-US" smtClean="0"/>
              <a:t> WCLineValidation</a:t>
            </a:r>
          </a:p>
          <a:p>
            <a:pPr eaLnBrk="1" hangingPunct="1">
              <a:buFontTx/>
              <a:buChar char="•"/>
            </a:pPr>
            <a:r>
              <a:rPr lang="en-US" smtClean="0"/>
              <a:t> WCJurisdictionValidation</a:t>
            </a:r>
          </a:p>
          <a:p>
            <a:pPr eaLnBrk="1" hangingPunct="1">
              <a:buFontTx/>
              <a:buChar char="•"/>
            </a:pPr>
            <a:r>
              <a:rPr lang="en-US" smtClean="0"/>
              <a:t> WCPolicyInfoValidation</a:t>
            </a:r>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Classes - </a:t>
            </a:r>
            <a:fld id="{14E14115-4F8B-4A37-AD30-80EA77B64629}"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220480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663392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0778260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908993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25398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613958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433988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54620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5967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1979413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776945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7992"/>
            <a:ext cx="8318500" cy="742950"/>
          </a:xfrm>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827312"/>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6989658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5224688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301966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14735658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4034803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074557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1545605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8639397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7709863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66457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49229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7054458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831186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727862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019414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5845389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973521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1419540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8076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5132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487772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814241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342220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3E47909C-BBE0-40A9-8D1B-87C590E3AE33}"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02"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229484817"/>
      </p:ext>
    </p:extLst>
  </p:cSld>
  <p:clrMap bg1="dk2" tx1="lt1" bg2="dk1"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338992025"/>
      </p:ext>
    </p:extLst>
  </p:cSld>
  <p:clrMap bg1="dk2" tx1="lt1" bg2="dk1"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Validation Classes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14 March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87313"/>
            <a:ext cx="8318500" cy="742950"/>
          </a:xfrm>
        </p:spPr>
        <p:txBody>
          <a:bodyPr/>
          <a:lstStyle/>
          <a:p>
            <a:pPr eaLnBrk="1" hangingPunct="1"/>
            <a:r>
              <a:rPr lang="en-US" smtClean="0"/>
              <a:t>Review: Validation levels</a:t>
            </a:r>
          </a:p>
        </p:txBody>
      </p:sp>
      <p:sp>
        <p:nvSpPr>
          <p:cNvPr id="12291" name="Rectangle 10"/>
          <p:cNvSpPr>
            <a:spLocks noGrp="1" noChangeArrowheads="1"/>
          </p:cNvSpPr>
          <p:nvPr>
            <p:ph idx="1"/>
          </p:nvPr>
        </p:nvSpPr>
        <p:spPr>
          <a:xfrm>
            <a:off x="519113" y="4733925"/>
            <a:ext cx="8318500" cy="1504950"/>
          </a:xfrm>
        </p:spPr>
        <p:txBody>
          <a:bodyPr/>
          <a:lstStyle/>
          <a:p>
            <a:pPr>
              <a:buFont typeface="Arial" charset="0"/>
              <a:buChar char="•"/>
            </a:pPr>
            <a:r>
              <a:rPr lang="en-US" dirty="0" smtClean="0"/>
              <a:t>Defined in </a:t>
            </a:r>
            <a:r>
              <a:rPr lang="en-US" dirty="0" err="1" smtClean="0"/>
              <a:t>ValidationLevel</a:t>
            </a:r>
            <a:r>
              <a:rPr lang="en-US" dirty="0" smtClean="0"/>
              <a:t> typelist</a:t>
            </a:r>
          </a:p>
          <a:p>
            <a:pPr lvl="1"/>
            <a:r>
              <a:rPr lang="en-US" dirty="0" smtClean="0"/>
              <a:t>Three internal levels cannot be deleted</a:t>
            </a:r>
          </a:p>
          <a:p>
            <a:pPr lvl="1"/>
            <a:r>
              <a:rPr lang="en-US" dirty="0" smtClean="0"/>
              <a:t>Non-internal levels can be modified or deleted</a:t>
            </a:r>
          </a:p>
          <a:p>
            <a:pPr lvl="1"/>
            <a:r>
              <a:rPr lang="en-US" dirty="0" smtClean="0"/>
              <a:t>New levels can be added</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320924"/>
            <a:ext cx="8337489" cy="2365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704056"/>
            <a:ext cx="4572526" cy="17692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 Box 9"/>
          <p:cNvSpPr txBox="1">
            <a:spLocks noChangeArrowheads="1"/>
          </p:cNvSpPr>
          <p:nvPr/>
        </p:nvSpPr>
        <p:spPr bwMode="auto">
          <a:xfrm>
            <a:off x="4695825" y="704056"/>
            <a:ext cx="1828800" cy="3079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Internal levels</a:t>
            </a:r>
          </a:p>
        </p:txBody>
      </p:sp>
      <p:sp>
        <p:nvSpPr>
          <p:cNvPr id="13" name="Rectangle 12"/>
          <p:cNvSpPr/>
          <p:nvPr/>
        </p:nvSpPr>
        <p:spPr bwMode="auto">
          <a:xfrm>
            <a:off x="3648075" y="1790700"/>
            <a:ext cx="800100" cy="66357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2752725" y="704056"/>
            <a:ext cx="1524000" cy="23891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438150" y="2320924"/>
            <a:ext cx="1533525" cy="26035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ectangle 15"/>
          <p:cNvSpPr/>
          <p:nvPr/>
        </p:nvSpPr>
        <p:spPr bwMode="auto">
          <a:xfrm>
            <a:off x="1419225" y="3381375"/>
            <a:ext cx="619125" cy="6191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87313"/>
            <a:ext cx="8318500" cy="742950"/>
          </a:xfrm>
        </p:spPr>
        <p:txBody>
          <a:bodyPr/>
          <a:lstStyle/>
          <a:p>
            <a:pPr eaLnBrk="1" hangingPunct="1"/>
            <a:r>
              <a:rPr lang="en-US" smtClean="0"/>
              <a:t>Validation level priority</a:t>
            </a:r>
          </a:p>
        </p:txBody>
      </p:sp>
      <p:sp>
        <p:nvSpPr>
          <p:cNvPr id="13315"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The higher the priority value, the less restrictive the validation at that level is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980" y="1943100"/>
            <a:ext cx="6189345" cy="3771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7" name="Rounded Rectangle 5"/>
          <p:cNvSpPr>
            <a:spLocks noChangeArrowheads="1"/>
          </p:cNvSpPr>
          <p:nvPr/>
        </p:nvSpPr>
        <p:spPr bwMode="auto">
          <a:xfrm>
            <a:off x="5365975" y="3525838"/>
            <a:ext cx="787400" cy="21891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TextBox 1"/>
          <p:cNvSpPr txBox="1"/>
          <p:nvPr/>
        </p:nvSpPr>
        <p:spPr>
          <a:xfrm>
            <a:off x="7383315" y="4403383"/>
            <a:ext cx="1330557" cy="400110"/>
          </a:xfrm>
          <a:prstGeom prst="rect">
            <a:avLst/>
          </a:prstGeom>
          <a:noFill/>
        </p:spPr>
        <p:txBody>
          <a:bodyPr wrap="none" rtlCol="0">
            <a:spAutoFit/>
          </a:bodyPr>
          <a:lstStyle/>
          <a:p>
            <a:r>
              <a:rPr lang="en-US" dirty="0" smtClean="0">
                <a:solidFill>
                  <a:srgbClr val="C00000"/>
                </a:solidFill>
                <a:latin typeface="Calibri" pitchFamily="34" charset="0"/>
                <a:cs typeface="Calibri" pitchFamily="34" charset="0"/>
              </a:rPr>
              <a:t>Restriction</a:t>
            </a:r>
          </a:p>
        </p:txBody>
      </p:sp>
      <p:cxnSp>
        <p:nvCxnSpPr>
          <p:cNvPr id="4" name="Straight Arrow Connector 3"/>
          <p:cNvCxnSpPr/>
          <p:nvPr/>
        </p:nvCxnSpPr>
        <p:spPr bwMode="auto">
          <a:xfrm flipH="1" flipV="1">
            <a:off x="7292034" y="3525838"/>
            <a:ext cx="34724" cy="2189162"/>
          </a:xfrm>
          <a:prstGeom prst="straightConnector1">
            <a:avLst/>
          </a:prstGeom>
          <a:noFill/>
          <a:ln w="19050" algn="ctr">
            <a:solidFill>
              <a:srgbClr val="D33941"/>
            </a:solidFill>
            <a:round/>
            <a:headEnd type="none" w="med" len="med"/>
            <a:tailEnd type="triangle" w="med" len="med"/>
          </a:ln>
          <a:extLst>
            <a:ext uri="{909E8E84-426E-40DD-AFC4-6F175D3DCCD1}">
              <a14:hiddenFill xmlns:a14="http://schemas.microsoft.com/office/drawing/2010/main">
                <a:solidFill>
                  <a:srgbClr val="FFFFFF"/>
                </a:solidFill>
              </a14:hiddenFill>
            </a:ext>
          </a:extLst>
        </p:spPr>
      </p:cxnSp>
      <p:sp>
        <p:nvSpPr>
          <p:cNvPr id="5" name="TextBox 4"/>
          <p:cNvSpPr txBox="1"/>
          <p:nvPr/>
        </p:nvSpPr>
        <p:spPr>
          <a:xfrm>
            <a:off x="7383315" y="5314890"/>
            <a:ext cx="582212" cy="400110"/>
          </a:xfrm>
          <a:prstGeom prst="rect">
            <a:avLst/>
          </a:prstGeom>
          <a:noFill/>
        </p:spPr>
        <p:txBody>
          <a:bodyPr wrap="none" rtlCol="0">
            <a:spAutoFit/>
          </a:bodyPr>
          <a:lstStyle/>
          <a:p>
            <a:r>
              <a:rPr lang="en-US" dirty="0" smtClean="0">
                <a:solidFill>
                  <a:srgbClr val="C00000"/>
                </a:solidFill>
                <a:latin typeface="Calibri" pitchFamily="34" charset="0"/>
                <a:cs typeface="Calibri" pitchFamily="34" charset="0"/>
              </a:rPr>
              <a:t>less</a:t>
            </a:r>
          </a:p>
        </p:txBody>
      </p:sp>
      <p:sp>
        <p:nvSpPr>
          <p:cNvPr id="10" name="TextBox 9"/>
          <p:cNvSpPr txBox="1"/>
          <p:nvPr/>
        </p:nvSpPr>
        <p:spPr>
          <a:xfrm>
            <a:off x="7383315" y="3525838"/>
            <a:ext cx="644728" cy="400110"/>
          </a:xfrm>
          <a:prstGeom prst="rect">
            <a:avLst/>
          </a:prstGeom>
          <a:noFill/>
        </p:spPr>
        <p:txBody>
          <a:bodyPr wrap="none" rtlCol="0">
            <a:spAutoFit/>
          </a:bodyPr>
          <a:lstStyle/>
          <a:p>
            <a:r>
              <a:rPr lang="en-US" dirty="0" smtClean="0">
                <a:solidFill>
                  <a:srgbClr val="C00000"/>
                </a:solidFill>
                <a:latin typeface="Calibri" pitchFamily="34" charset="0"/>
                <a:cs typeface="Calibri" pitchFamily="34" charset="0"/>
              </a:rPr>
              <a:t>high</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87313"/>
            <a:ext cx="8318500" cy="742950"/>
          </a:xfrm>
        </p:spPr>
        <p:txBody>
          <a:bodyPr/>
          <a:lstStyle/>
          <a:p>
            <a:pPr eaLnBrk="1" hangingPunct="1"/>
            <a:r>
              <a:rPr lang="en-US" smtClean="0"/>
              <a:t>Validation levels and class-based validation</a:t>
            </a:r>
          </a:p>
        </p:txBody>
      </p:sp>
      <p:sp>
        <p:nvSpPr>
          <p:cNvPr id="14339"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Run validation at a certain level on an entity or a wizard step </a:t>
            </a:r>
          </a:p>
          <a:p>
            <a:pPr>
              <a:buFont typeface="Arial" charset="0"/>
              <a:buChar char="•"/>
            </a:pPr>
            <a:r>
              <a:rPr lang="en-US" smtClean="0"/>
              <a:t>See if all the validation checks required at the level are passed</a:t>
            </a:r>
          </a:p>
          <a:p>
            <a:pPr lvl="1"/>
            <a:r>
              <a:rPr lang="en-US" smtClean="0"/>
              <a:t>Add errors or warnings as needed for checks not passed</a:t>
            </a:r>
          </a:p>
          <a:p>
            <a:pPr>
              <a:buFont typeface="Arial" charset="0"/>
              <a:buChar char="•"/>
            </a:pPr>
            <a:r>
              <a:rPr lang="en-US" smtClean="0"/>
              <a:t>PolicyCenter provides methods to determine what validation level is currently being tested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15363"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solidFill>
                  <a:srgbClr val="C0C0C0"/>
                </a:solidFill>
              </a:rPr>
              <a:t>Class-based validation overview</a:t>
            </a:r>
          </a:p>
          <a:p>
            <a:pPr>
              <a:lnSpc>
                <a:spcPct val="150000"/>
              </a:lnSpc>
              <a:buFont typeface="Arial" charset="0"/>
              <a:buChar char="•"/>
            </a:pPr>
            <a:r>
              <a:rPr lang="en-US" sz="2800" smtClean="0">
                <a:solidFill>
                  <a:srgbClr val="C0C0C0"/>
                </a:solidFill>
              </a:rPr>
              <a:t>Validation levels</a:t>
            </a:r>
          </a:p>
          <a:p>
            <a:pPr>
              <a:lnSpc>
                <a:spcPct val="150000"/>
              </a:lnSpc>
              <a:buFont typeface="Arial" charset="0"/>
              <a:buChar char="•"/>
            </a:pPr>
            <a:r>
              <a:rPr lang="en-US" sz="2800" smtClean="0"/>
              <a:t>Class-based validation configuration</a:t>
            </a:r>
          </a:p>
          <a:p>
            <a:pPr>
              <a:lnSpc>
                <a:spcPct val="150000"/>
              </a:lnSpc>
              <a:buFont typeface="Arial" charset="0"/>
              <a:buChar char="•"/>
            </a:pPr>
            <a:r>
              <a:rPr lang="en-US" sz="2800" smtClean="0">
                <a:solidFill>
                  <a:srgbClr val="C0C0C0"/>
                </a:solidFill>
              </a:rPr>
              <a:t>Validation chaining</a:t>
            </a:r>
          </a:p>
          <a:p>
            <a:pPr>
              <a:lnSpc>
                <a:spcPct val="150000"/>
              </a:lnSpc>
              <a:buFont typeface="Arial" charset="0"/>
              <a:buChar char="•"/>
            </a:pPr>
            <a:r>
              <a:rPr lang="en-US" sz="2800" smtClean="0">
                <a:solidFill>
                  <a:srgbClr val="C0C0C0"/>
                </a:solidFill>
              </a:rPr>
              <a:t>Invoking class-based validation</a:t>
            </a:r>
          </a:p>
          <a:p>
            <a:pPr>
              <a:lnSpc>
                <a:spcPct val="150000"/>
              </a:lnSpc>
              <a:buFont typeface="Arial" charset="0"/>
              <a:buChar char="•"/>
            </a:pPr>
            <a:r>
              <a:rPr lang="en-US" sz="2800" smtClean="0">
                <a:solidFill>
                  <a:srgbClr val="C0C0C0"/>
                </a:solidFill>
              </a:rPr>
              <a:t>Add a new validation check</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87313"/>
            <a:ext cx="8318500" cy="742950"/>
          </a:xfrm>
        </p:spPr>
        <p:txBody>
          <a:bodyPr/>
          <a:lstStyle/>
          <a:p>
            <a:pPr eaLnBrk="1" hangingPunct="1"/>
            <a:r>
              <a:rPr lang="en-US" smtClean="0"/>
              <a:t>PolicyCenter validation classes</a:t>
            </a:r>
          </a:p>
        </p:txBody>
      </p:sp>
      <p:sp>
        <p:nvSpPr>
          <p:cNvPr id="16387"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PolicyCenter takes the object oriented approach</a:t>
            </a:r>
          </a:p>
          <a:p>
            <a:pPr>
              <a:buFont typeface="Arial" charset="0"/>
              <a:buChar char="•"/>
            </a:pPr>
            <a:r>
              <a:rPr lang="en-US" smtClean="0"/>
              <a:t>Validation classes validate an entity on the policy graph</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OR potentially a wizard step </a:t>
            </a:r>
          </a:p>
          <a:p>
            <a:pPr>
              <a:buFont typeface="Arial" charset="0"/>
              <a:buChar char="•"/>
            </a:pPr>
            <a:endParaRPr lang="en-US" smtClean="0"/>
          </a:p>
        </p:txBody>
      </p:sp>
      <p:sp>
        <p:nvSpPr>
          <p:cNvPr id="16390" name="Text Box 7"/>
          <p:cNvSpPr txBox="1">
            <a:spLocks noChangeArrowheads="1"/>
          </p:cNvSpPr>
          <p:nvPr/>
        </p:nvSpPr>
        <p:spPr bwMode="auto">
          <a:xfrm>
            <a:off x="5943600" y="4984750"/>
            <a:ext cx="2670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Validate the Policy Info wizard step in a submission</a:t>
            </a:r>
          </a:p>
        </p:txBody>
      </p:sp>
      <p:sp>
        <p:nvSpPr>
          <p:cNvPr id="16391" name="Line 8"/>
          <p:cNvSpPr>
            <a:spLocks noChangeShapeType="1"/>
          </p:cNvSpPr>
          <p:nvPr/>
        </p:nvSpPr>
        <p:spPr bwMode="auto">
          <a:xfrm flipH="1">
            <a:off x="5410200" y="5156200"/>
            <a:ext cx="558800" cy="2794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2" name="Line 9"/>
          <p:cNvSpPr>
            <a:spLocks noChangeShapeType="1"/>
          </p:cNvSpPr>
          <p:nvPr/>
        </p:nvSpPr>
        <p:spPr bwMode="auto">
          <a:xfrm flipH="1">
            <a:off x="5448300" y="5880100"/>
            <a:ext cx="558800" cy="2794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3" y="2039143"/>
            <a:ext cx="4233407" cy="14716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93" name="Text Box 10"/>
          <p:cNvSpPr txBox="1">
            <a:spLocks noChangeArrowheads="1"/>
          </p:cNvSpPr>
          <p:nvPr/>
        </p:nvSpPr>
        <p:spPr bwMode="auto">
          <a:xfrm>
            <a:off x="6132513" y="2190750"/>
            <a:ext cx="2619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Validate Commerical Auto LOB and Business Vehicle</a:t>
            </a:r>
          </a:p>
        </p:txBody>
      </p:sp>
      <p:sp>
        <p:nvSpPr>
          <p:cNvPr id="16394" name="Line 11"/>
          <p:cNvSpPr>
            <a:spLocks noChangeShapeType="1"/>
          </p:cNvSpPr>
          <p:nvPr/>
        </p:nvSpPr>
        <p:spPr bwMode="auto">
          <a:xfrm flipH="1">
            <a:off x="4429125" y="2413000"/>
            <a:ext cx="1628775" cy="6318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395" name="Line 12"/>
          <p:cNvSpPr>
            <a:spLocks noChangeShapeType="1"/>
          </p:cNvSpPr>
          <p:nvPr/>
        </p:nvSpPr>
        <p:spPr bwMode="auto">
          <a:xfrm flipH="1">
            <a:off x="5309730" y="2755900"/>
            <a:ext cx="925970" cy="5778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3" y="4345781"/>
            <a:ext cx="4241130" cy="20145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495300" y="87313"/>
            <a:ext cx="8318500" cy="742950"/>
          </a:xfrm>
        </p:spPr>
        <p:txBody>
          <a:bodyPr/>
          <a:lstStyle/>
          <a:p>
            <a:pPr eaLnBrk="1" hangingPunct="1"/>
            <a:r>
              <a:rPr lang="en-US" smtClean="0"/>
              <a:t>Validation at the end of a wizard step</a:t>
            </a:r>
          </a:p>
        </p:txBody>
      </p:sp>
      <p:sp>
        <p:nvSpPr>
          <p:cNvPr id="17412" name="Rectangle 4"/>
          <p:cNvSpPr>
            <a:spLocks noGrp="1" noChangeArrowheads="1"/>
          </p:cNvSpPr>
          <p:nvPr>
            <p:ph idx="1"/>
          </p:nvPr>
        </p:nvSpPr>
        <p:spPr>
          <a:xfrm>
            <a:off x="519113" y="762000"/>
            <a:ext cx="4038600" cy="5486400"/>
          </a:xfrm>
        </p:spPr>
        <p:txBody>
          <a:bodyPr/>
          <a:lstStyle/>
          <a:p>
            <a:pPr>
              <a:buFont typeface="Arial" charset="0"/>
              <a:buChar char="•"/>
            </a:pPr>
            <a:r>
              <a:rPr lang="en-US" smtClean="0"/>
              <a:t>Sometimes you want to validate all the objects on one screen in the wizard</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906" y="781050"/>
            <a:ext cx="3353117" cy="24431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55" y="3651249"/>
            <a:ext cx="6833046" cy="12645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6" name="Text Box 8"/>
          <p:cNvSpPr txBox="1">
            <a:spLocks noChangeArrowheads="1"/>
          </p:cNvSpPr>
          <p:nvPr/>
        </p:nvSpPr>
        <p:spPr bwMode="auto">
          <a:xfrm>
            <a:off x="430213" y="3230562"/>
            <a:ext cx="417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Written on Code tab on </a:t>
            </a:r>
            <a:r>
              <a:rPr lang="en-US" dirty="0" err="1">
                <a:solidFill>
                  <a:srgbClr val="D33941"/>
                </a:solidFill>
              </a:rPr>
              <a:t>JobWizard</a:t>
            </a:r>
            <a:endParaRPr lang="en-US" dirty="0">
              <a:solidFill>
                <a:srgbClr val="D33941"/>
              </a:solidFill>
            </a:endParaRPr>
          </a:p>
        </p:txBody>
      </p:sp>
      <p:sp>
        <p:nvSpPr>
          <p:cNvPr id="17417" name="Text Box 9"/>
          <p:cNvSpPr txBox="1">
            <a:spLocks noChangeArrowheads="1"/>
          </p:cNvSpPr>
          <p:nvPr/>
        </p:nvSpPr>
        <p:spPr bwMode="auto">
          <a:xfrm>
            <a:off x="2897188" y="2257425"/>
            <a:ext cx="2246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Called from </a:t>
            </a:r>
            <a:r>
              <a:rPr lang="en-US" dirty="0" err="1">
                <a:solidFill>
                  <a:srgbClr val="D33941"/>
                </a:solidFill>
              </a:rPr>
              <a:t>JobWizardStep</a:t>
            </a:r>
            <a:endParaRPr lang="en-US" dirty="0">
              <a:solidFill>
                <a:srgbClr val="D33941"/>
              </a:solidFill>
            </a:endParaRPr>
          </a:p>
        </p:txBody>
      </p:sp>
      <p:sp>
        <p:nvSpPr>
          <p:cNvPr id="17418" name="Line 10"/>
          <p:cNvSpPr>
            <a:spLocks noChangeShapeType="1"/>
          </p:cNvSpPr>
          <p:nvPr/>
        </p:nvSpPr>
        <p:spPr bwMode="auto">
          <a:xfrm>
            <a:off x="4787106" y="2867025"/>
            <a:ext cx="518319" cy="256381"/>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14" name="AutoShape 6"/>
          <p:cNvSpPr>
            <a:spLocks noChangeArrowheads="1"/>
          </p:cNvSpPr>
          <p:nvPr/>
        </p:nvSpPr>
        <p:spPr bwMode="auto">
          <a:xfrm>
            <a:off x="5218905" y="3022600"/>
            <a:ext cx="3366739" cy="2016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263" y="4745037"/>
            <a:ext cx="6272913" cy="8284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0812" y="5583237"/>
            <a:ext cx="6251395" cy="8715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5" name="AutoShape 7"/>
          <p:cNvSpPr>
            <a:spLocks noChangeArrowheads="1"/>
          </p:cNvSpPr>
          <p:nvPr/>
        </p:nvSpPr>
        <p:spPr bwMode="auto">
          <a:xfrm>
            <a:off x="723899" y="4319587"/>
            <a:ext cx="6477001" cy="21351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Freeform 8"/>
          <p:cNvSpPr/>
          <p:nvPr/>
        </p:nvSpPr>
        <p:spPr bwMode="auto">
          <a:xfrm>
            <a:off x="796725" y="4543425"/>
            <a:ext cx="1924050" cy="1219200"/>
          </a:xfrm>
          <a:custGeom>
            <a:avLst/>
            <a:gdLst>
              <a:gd name="connsiteX0" fmla="*/ 0 w 1924050"/>
              <a:gd name="connsiteY0" fmla="*/ 0 h 1219200"/>
              <a:gd name="connsiteX1" fmla="*/ 0 w 1924050"/>
              <a:gd name="connsiteY1" fmla="*/ 1219200 h 1219200"/>
              <a:gd name="connsiteX2" fmla="*/ 1924050 w 1924050"/>
              <a:gd name="connsiteY2" fmla="*/ 1219200 h 1219200"/>
            </a:gdLst>
            <a:ahLst/>
            <a:cxnLst>
              <a:cxn ang="0">
                <a:pos x="connsiteX0" y="connsiteY0"/>
              </a:cxn>
              <a:cxn ang="0">
                <a:pos x="connsiteX1" y="connsiteY1"/>
              </a:cxn>
              <a:cxn ang="0">
                <a:pos x="connsiteX2" y="connsiteY2"/>
              </a:cxn>
            </a:cxnLst>
            <a:rect l="l" t="t" r="r" b="b"/>
            <a:pathLst>
              <a:path w="1924050" h="1219200">
                <a:moveTo>
                  <a:pt x="0" y="0"/>
                </a:moveTo>
                <a:lnTo>
                  <a:pt x="0" y="1219200"/>
                </a:lnTo>
                <a:lnTo>
                  <a:pt x="1924050" y="1219200"/>
                </a:lnTo>
              </a:path>
            </a:pathLst>
          </a:custGeom>
          <a:noFill/>
          <a:ln w="19050" algn="ctr">
            <a:solidFill>
              <a:srgbClr val="D33941"/>
            </a:solidFill>
            <a:round/>
            <a:headEnd/>
            <a:tailEn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11" name="Straight Connector 10"/>
          <p:cNvCxnSpPr/>
          <p:nvPr/>
        </p:nvCxnSpPr>
        <p:spPr bwMode="auto">
          <a:xfrm>
            <a:off x="762000" y="4849131"/>
            <a:ext cx="1924050" cy="0"/>
          </a:xfrm>
          <a:prstGeom prst="line">
            <a:avLst/>
          </a:prstGeom>
          <a:noFill/>
          <a:ln w="19050" algn="ctr">
            <a:solidFill>
              <a:srgbClr val="D33941"/>
            </a:solidFill>
            <a:round/>
            <a:headEnd/>
            <a:tailEnd/>
          </a:ln>
        </p:spPr>
      </p:cxnSp>
      <p:sp>
        <p:nvSpPr>
          <p:cNvPr id="12" name="Rounded Rectangle 11"/>
          <p:cNvSpPr/>
          <p:nvPr/>
        </p:nvSpPr>
        <p:spPr bwMode="auto">
          <a:xfrm>
            <a:off x="2897188" y="5238750"/>
            <a:ext cx="4303712" cy="1524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3248025" y="6105525"/>
            <a:ext cx="4686300" cy="171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 name="Straight Connector 2"/>
          <p:cNvCxnSpPr/>
          <p:nvPr/>
        </p:nvCxnSpPr>
        <p:spPr bwMode="auto">
          <a:xfrm flipH="1">
            <a:off x="3588152" y="3230562"/>
            <a:ext cx="2986268" cy="83215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87313"/>
            <a:ext cx="8318500" cy="742950"/>
          </a:xfrm>
        </p:spPr>
        <p:txBody>
          <a:bodyPr/>
          <a:lstStyle/>
          <a:p>
            <a:pPr eaLnBrk="1" hangingPunct="1"/>
            <a:r>
              <a:rPr lang="en-US" smtClean="0"/>
              <a:t>Validation-related classes and interfaces </a:t>
            </a:r>
          </a:p>
        </p:txBody>
      </p:sp>
      <p:grpSp>
        <p:nvGrpSpPr>
          <p:cNvPr id="18435" name="Group 5"/>
          <p:cNvGrpSpPr>
            <a:grpSpLocks/>
          </p:cNvGrpSpPr>
          <p:nvPr/>
        </p:nvGrpSpPr>
        <p:grpSpPr bwMode="auto">
          <a:xfrm>
            <a:off x="8045450" y="228600"/>
            <a:ext cx="787400" cy="839788"/>
            <a:chOff x="3403" y="1656"/>
            <a:chExt cx="2203" cy="2351"/>
          </a:xfrm>
        </p:grpSpPr>
        <p:grpSp>
          <p:nvGrpSpPr>
            <p:cNvPr id="18483" name="Group 6"/>
            <p:cNvGrpSpPr>
              <a:grpSpLocks/>
            </p:cNvGrpSpPr>
            <p:nvPr/>
          </p:nvGrpSpPr>
          <p:grpSpPr bwMode="auto">
            <a:xfrm>
              <a:off x="3708" y="1656"/>
              <a:ext cx="1898" cy="2351"/>
              <a:chOff x="1936" y="1732"/>
              <a:chExt cx="1466" cy="1816"/>
            </a:xfrm>
          </p:grpSpPr>
          <p:sp>
            <p:nvSpPr>
              <p:cNvPr id="18485" name="Freeform 7"/>
              <p:cNvSpPr>
                <a:spLocks/>
              </p:cNvSpPr>
              <p:nvPr/>
            </p:nvSpPr>
            <p:spPr bwMode="auto">
              <a:xfrm>
                <a:off x="1942" y="1732"/>
                <a:ext cx="1451" cy="1816"/>
              </a:xfrm>
              <a:custGeom>
                <a:avLst/>
                <a:gdLst>
                  <a:gd name="T0" fmla="*/ 0 w 1887"/>
                  <a:gd name="T1" fmla="*/ 27 h 2365"/>
                  <a:gd name="T2" fmla="*/ 0 w 1887"/>
                  <a:gd name="T3" fmla="*/ 0 h 2365"/>
                  <a:gd name="T4" fmla="*/ 16 w 1887"/>
                  <a:gd name="T5" fmla="*/ 0 h 2365"/>
                  <a:gd name="T6" fmla="*/ 22 w 1887"/>
                  <a:gd name="T7" fmla="*/ 6 h 2365"/>
                  <a:gd name="T8" fmla="*/ 22 w 1887"/>
                  <a:gd name="T9" fmla="*/ 27 h 2365"/>
                  <a:gd name="T10" fmla="*/ 0 w 1887"/>
                  <a:gd name="T11" fmla="*/ 27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8486" name="Line 8"/>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7" name="Line 9"/>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8" name="Freeform 10"/>
              <p:cNvSpPr>
                <a:spLocks/>
              </p:cNvSpPr>
              <p:nvPr/>
            </p:nvSpPr>
            <p:spPr bwMode="auto">
              <a:xfrm>
                <a:off x="2971" y="1732"/>
                <a:ext cx="425" cy="425"/>
              </a:xfrm>
              <a:custGeom>
                <a:avLst/>
                <a:gdLst>
                  <a:gd name="T0" fmla="*/ 0 w 553"/>
                  <a:gd name="T1" fmla="*/ 0 h 554"/>
                  <a:gd name="T2" fmla="*/ 0 w 553"/>
                  <a:gd name="T3" fmla="*/ 6 h 554"/>
                  <a:gd name="T4" fmla="*/ 6 w 553"/>
                  <a:gd name="T5" fmla="*/ 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8489" name="Group 11"/>
              <p:cNvGrpSpPr>
                <a:grpSpLocks/>
              </p:cNvGrpSpPr>
              <p:nvPr/>
            </p:nvGrpSpPr>
            <p:grpSpPr bwMode="auto">
              <a:xfrm>
                <a:off x="2176" y="2569"/>
                <a:ext cx="855" cy="600"/>
                <a:chOff x="443" y="1548"/>
                <a:chExt cx="855" cy="600"/>
              </a:xfrm>
            </p:grpSpPr>
            <p:sp>
              <p:nvSpPr>
                <p:cNvPr id="18490" name="Rectangle 12"/>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91" name="Rectangle 13"/>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92" name="Rectangle 14"/>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18484" name="Freeform 15"/>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grpSp>
        <p:nvGrpSpPr>
          <p:cNvPr id="18436" name="Group 25"/>
          <p:cNvGrpSpPr>
            <a:grpSpLocks/>
          </p:cNvGrpSpPr>
          <p:nvPr/>
        </p:nvGrpSpPr>
        <p:grpSpPr bwMode="auto">
          <a:xfrm>
            <a:off x="6335713" y="5213350"/>
            <a:ext cx="2208212" cy="711200"/>
            <a:chOff x="3229" y="1066"/>
            <a:chExt cx="1391" cy="448"/>
          </a:xfrm>
        </p:grpSpPr>
        <p:sp>
          <p:nvSpPr>
            <p:cNvPr id="18481" name="AutoShape 23"/>
            <p:cNvSpPr>
              <a:spLocks noChangeArrowheads="1"/>
            </p:cNvSpPr>
            <p:nvPr/>
          </p:nvSpPr>
          <p:spPr bwMode="auto">
            <a:xfrm>
              <a:off x="3229" y="1066"/>
              <a:ext cx="1391" cy="448"/>
            </a:xfrm>
            <a:prstGeom prst="roundRect">
              <a:avLst>
                <a:gd name="adj" fmla="val 16667"/>
              </a:avLst>
            </a:prstGeom>
            <a:solidFill>
              <a:srgbClr val="99CCFF"/>
            </a:solidFill>
            <a:ln w="9525" algn="ctr">
              <a:solidFill>
                <a:schemeClr val="bg1"/>
              </a:solidFill>
              <a:round/>
              <a:headEnd/>
              <a:tailEnd/>
            </a:ln>
          </p:spPr>
          <p:txBody>
            <a:bodyPr wrap="none" lIns="0" tIns="0" rIns="0" bIns="0" anchor="ctr">
              <a:spAutoFit/>
            </a:bodyPr>
            <a:lstStyle/>
            <a:p>
              <a:endParaRPr lang="en-US"/>
            </a:p>
          </p:txBody>
        </p:sp>
        <p:sp>
          <p:nvSpPr>
            <p:cNvPr id="18482" name="Text Box 24"/>
            <p:cNvSpPr txBox="1">
              <a:spLocks noChangeArrowheads="1"/>
            </p:cNvSpPr>
            <p:nvPr/>
          </p:nvSpPr>
          <p:spPr bwMode="auto">
            <a:xfrm>
              <a:off x="3313" y="1094"/>
              <a:ext cx="121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ValidationLevel </a:t>
              </a:r>
              <a:br>
                <a:rPr lang="en-US">
                  <a:solidFill>
                    <a:schemeClr val="bg1"/>
                  </a:solidFill>
                </a:rPr>
              </a:br>
              <a:r>
                <a:rPr lang="en-US">
                  <a:solidFill>
                    <a:schemeClr val="bg1"/>
                  </a:solidFill>
                </a:rPr>
                <a:t>typelist</a:t>
              </a:r>
            </a:p>
          </p:txBody>
        </p:sp>
      </p:grpSp>
      <p:grpSp>
        <p:nvGrpSpPr>
          <p:cNvPr id="18437" name="Group 45"/>
          <p:cNvGrpSpPr>
            <a:grpSpLocks/>
          </p:cNvGrpSpPr>
          <p:nvPr/>
        </p:nvGrpSpPr>
        <p:grpSpPr bwMode="auto">
          <a:xfrm>
            <a:off x="3843338" y="5213350"/>
            <a:ext cx="2208212" cy="711200"/>
            <a:chOff x="3205" y="2212"/>
            <a:chExt cx="1391" cy="448"/>
          </a:xfrm>
        </p:grpSpPr>
        <p:sp>
          <p:nvSpPr>
            <p:cNvPr id="18479" name="AutoShape 46"/>
            <p:cNvSpPr>
              <a:spLocks noChangeArrowheads="1"/>
            </p:cNvSpPr>
            <p:nvPr/>
          </p:nvSpPr>
          <p:spPr bwMode="auto">
            <a:xfrm>
              <a:off x="3205" y="2212"/>
              <a:ext cx="1391" cy="448"/>
            </a:xfrm>
            <a:prstGeom prst="roundRect">
              <a:avLst>
                <a:gd name="adj" fmla="val 16667"/>
              </a:avLst>
            </a:prstGeom>
            <a:solidFill>
              <a:srgbClr val="99CCFF"/>
            </a:solidFill>
            <a:ln w="9525" algn="ctr">
              <a:solidFill>
                <a:schemeClr val="bg1"/>
              </a:solidFill>
              <a:round/>
              <a:headEnd/>
              <a:tailEnd/>
            </a:ln>
          </p:spPr>
          <p:txBody>
            <a:bodyPr wrap="none" lIns="0" tIns="0" rIns="0" bIns="0" anchor="ctr">
              <a:spAutoFit/>
            </a:bodyPr>
            <a:lstStyle/>
            <a:p>
              <a:endParaRPr lang="en-US"/>
            </a:p>
          </p:txBody>
        </p:sp>
        <p:sp>
          <p:nvSpPr>
            <p:cNvPr id="18480" name="Text Box 47"/>
            <p:cNvSpPr txBox="1">
              <a:spLocks noChangeArrowheads="1"/>
            </p:cNvSpPr>
            <p:nvPr/>
          </p:nvSpPr>
          <p:spPr bwMode="auto">
            <a:xfrm>
              <a:off x="3272" y="2336"/>
              <a:ext cx="1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ValidationResult</a:t>
              </a:r>
            </a:p>
          </p:txBody>
        </p:sp>
      </p:grpSp>
      <p:grpSp>
        <p:nvGrpSpPr>
          <p:cNvPr id="18438" name="Group 51"/>
          <p:cNvGrpSpPr>
            <a:grpSpLocks/>
          </p:cNvGrpSpPr>
          <p:nvPr/>
        </p:nvGrpSpPr>
        <p:grpSpPr bwMode="auto">
          <a:xfrm>
            <a:off x="638175" y="1535113"/>
            <a:ext cx="2208213" cy="711200"/>
            <a:chOff x="3229" y="1066"/>
            <a:chExt cx="1391" cy="448"/>
          </a:xfrm>
        </p:grpSpPr>
        <p:sp>
          <p:nvSpPr>
            <p:cNvPr id="18477" name="AutoShape 52"/>
            <p:cNvSpPr>
              <a:spLocks noChangeArrowheads="1"/>
            </p:cNvSpPr>
            <p:nvPr/>
          </p:nvSpPr>
          <p:spPr bwMode="auto">
            <a:xfrm>
              <a:off x="3229" y="1066"/>
              <a:ext cx="1391" cy="448"/>
            </a:xfrm>
            <a:prstGeom prst="roundRect">
              <a:avLst>
                <a:gd name="adj" fmla="val 16667"/>
              </a:avLst>
            </a:prstGeom>
            <a:solidFill>
              <a:srgbClr val="99CCFF"/>
            </a:solidFill>
            <a:ln w="9525" algn="ctr">
              <a:solidFill>
                <a:schemeClr val="bg1"/>
              </a:solidFill>
              <a:round/>
              <a:headEnd/>
              <a:tailEnd/>
            </a:ln>
          </p:spPr>
          <p:txBody>
            <a:bodyPr wrap="none" lIns="0" tIns="0" rIns="0" bIns="0" anchor="ctr">
              <a:spAutoFit/>
            </a:bodyPr>
            <a:lstStyle/>
            <a:p>
              <a:endParaRPr lang="en-US"/>
            </a:p>
          </p:txBody>
        </p:sp>
        <p:sp>
          <p:nvSpPr>
            <p:cNvPr id="18478" name="Text Box 53"/>
            <p:cNvSpPr txBox="1">
              <a:spLocks noChangeArrowheads="1"/>
            </p:cNvSpPr>
            <p:nvPr/>
          </p:nvSpPr>
          <p:spPr bwMode="auto">
            <a:xfrm>
              <a:off x="3405" y="1094"/>
              <a:ext cx="10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PCValidation </a:t>
              </a:r>
              <a:br>
                <a:rPr lang="en-US">
                  <a:solidFill>
                    <a:schemeClr val="bg1"/>
                  </a:solidFill>
                </a:rPr>
              </a:br>
              <a:r>
                <a:rPr lang="en-US">
                  <a:solidFill>
                    <a:schemeClr val="bg1"/>
                  </a:solidFill>
                </a:rPr>
                <a:t>(interface)</a:t>
              </a:r>
            </a:p>
          </p:txBody>
        </p:sp>
      </p:grpSp>
      <p:grpSp>
        <p:nvGrpSpPr>
          <p:cNvPr id="18439" name="Group 57"/>
          <p:cNvGrpSpPr>
            <a:grpSpLocks/>
          </p:cNvGrpSpPr>
          <p:nvPr/>
        </p:nvGrpSpPr>
        <p:grpSpPr bwMode="auto">
          <a:xfrm>
            <a:off x="638175" y="2713038"/>
            <a:ext cx="2251075" cy="711200"/>
            <a:chOff x="428" y="1556"/>
            <a:chExt cx="1418" cy="448"/>
          </a:xfrm>
        </p:grpSpPr>
        <p:sp>
          <p:nvSpPr>
            <p:cNvPr id="18475" name="AutoShape 55"/>
            <p:cNvSpPr>
              <a:spLocks noChangeArrowheads="1"/>
            </p:cNvSpPr>
            <p:nvPr/>
          </p:nvSpPr>
          <p:spPr bwMode="auto">
            <a:xfrm>
              <a:off x="428" y="1556"/>
              <a:ext cx="1391" cy="448"/>
            </a:xfrm>
            <a:prstGeom prst="roundRect">
              <a:avLst>
                <a:gd name="adj" fmla="val 16667"/>
              </a:avLst>
            </a:prstGeom>
            <a:solidFill>
              <a:srgbClr val="99CCFF"/>
            </a:solidFill>
            <a:ln w="9525" algn="ctr">
              <a:solidFill>
                <a:schemeClr val="bg1"/>
              </a:solidFill>
              <a:round/>
              <a:headEnd/>
              <a:tailEnd/>
            </a:ln>
          </p:spPr>
          <p:txBody>
            <a:bodyPr wrap="none" lIns="0" tIns="0" rIns="0" bIns="0" anchor="ctr">
              <a:spAutoFit/>
            </a:bodyPr>
            <a:lstStyle/>
            <a:p>
              <a:endParaRPr lang="en-US"/>
            </a:p>
          </p:txBody>
        </p:sp>
        <p:sp>
          <p:nvSpPr>
            <p:cNvPr id="18476" name="Text Box 56"/>
            <p:cNvSpPr txBox="1">
              <a:spLocks noChangeArrowheads="1"/>
            </p:cNvSpPr>
            <p:nvPr/>
          </p:nvSpPr>
          <p:spPr bwMode="auto">
            <a:xfrm>
              <a:off x="432" y="1584"/>
              <a:ext cx="14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PCValidationBase </a:t>
              </a:r>
              <a:br>
                <a:rPr lang="en-US">
                  <a:solidFill>
                    <a:schemeClr val="bg1"/>
                  </a:solidFill>
                </a:rPr>
              </a:br>
              <a:r>
                <a:rPr lang="en-US">
                  <a:solidFill>
                    <a:schemeClr val="bg1"/>
                  </a:solidFill>
                </a:rPr>
                <a:t>(abstract class)</a:t>
              </a:r>
            </a:p>
          </p:txBody>
        </p:sp>
      </p:grpSp>
      <p:grpSp>
        <p:nvGrpSpPr>
          <p:cNvPr id="18440" name="Group 64"/>
          <p:cNvGrpSpPr>
            <a:grpSpLocks/>
          </p:cNvGrpSpPr>
          <p:nvPr/>
        </p:nvGrpSpPr>
        <p:grpSpPr bwMode="auto">
          <a:xfrm>
            <a:off x="3867150" y="2781300"/>
            <a:ext cx="2646363" cy="711200"/>
            <a:chOff x="2411" y="868"/>
            <a:chExt cx="1667" cy="448"/>
          </a:xfrm>
        </p:grpSpPr>
        <p:sp>
          <p:nvSpPr>
            <p:cNvPr id="18473" name="AutoShape 59"/>
            <p:cNvSpPr>
              <a:spLocks noChangeArrowheads="1"/>
            </p:cNvSpPr>
            <p:nvPr/>
          </p:nvSpPr>
          <p:spPr bwMode="auto">
            <a:xfrm>
              <a:off x="2411" y="868"/>
              <a:ext cx="1667" cy="448"/>
            </a:xfrm>
            <a:prstGeom prst="roundRect">
              <a:avLst>
                <a:gd name="adj" fmla="val 16667"/>
              </a:avLst>
            </a:prstGeom>
            <a:solidFill>
              <a:srgbClr val="99CCFF"/>
            </a:solidFill>
            <a:ln w="9525" algn="ctr">
              <a:solidFill>
                <a:schemeClr val="bg1"/>
              </a:solidFill>
              <a:round/>
              <a:headEnd/>
              <a:tailEnd/>
            </a:ln>
          </p:spPr>
          <p:txBody>
            <a:bodyPr lIns="0" tIns="0" rIns="0" bIns="0" anchor="ctr">
              <a:spAutoFit/>
            </a:bodyPr>
            <a:lstStyle/>
            <a:p>
              <a:endParaRPr lang="en-US"/>
            </a:p>
          </p:txBody>
        </p:sp>
        <p:sp>
          <p:nvSpPr>
            <p:cNvPr id="18474" name="Text Box 60"/>
            <p:cNvSpPr txBox="1">
              <a:spLocks noChangeArrowheads="1"/>
            </p:cNvSpPr>
            <p:nvPr/>
          </p:nvSpPr>
          <p:spPr bwMode="auto">
            <a:xfrm>
              <a:off x="2446" y="992"/>
              <a:ext cx="15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PCValidationContext</a:t>
              </a:r>
            </a:p>
          </p:txBody>
        </p:sp>
      </p:grpSp>
      <p:grpSp>
        <p:nvGrpSpPr>
          <p:cNvPr id="18441" name="Group 65"/>
          <p:cNvGrpSpPr>
            <a:grpSpLocks/>
          </p:cNvGrpSpPr>
          <p:nvPr/>
        </p:nvGrpSpPr>
        <p:grpSpPr bwMode="auto">
          <a:xfrm>
            <a:off x="3963988" y="3959225"/>
            <a:ext cx="2471737" cy="711200"/>
            <a:chOff x="2386" y="1493"/>
            <a:chExt cx="1557" cy="448"/>
          </a:xfrm>
        </p:grpSpPr>
        <p:sp>
          <p:nvSpPr>
            <p:cNvPr id="18471" name="AutoShape 62"/>
            <p:cNvSpPr>
              <a:spLocks noChangeArrowheads="1"/>
            </p:cNvSpPr>
            <p:nvPr/>
          </p:nvSpPr>
          <p:spPr bwMode="auto">
            <a:xfrm>
              <a:off x="2386" y="1493"/>
              <a:ext cx="1557" cy="448"/>
            </a:xfrm>
            <a:prstGeom prst="roundRect">
              <a:avLst>
                <a:gd name="adj" fmla="val 16667"/>
              </a:avLst>
            </a:prstGeom>
            <a:solidFill>
              <a:srgbClr val="99CCFF"/>
            </a:solidFill>
            <a:ln w="9525" algn="ctr">
              <a:solidFill>
                <a:schemeClr val="bg1"/>
              </a:solidFill>
              <a:round/>
              <a:headEnd/>
              <a:tailEnd/>
            </a:ln>
          </p:spPr>
          <p:txBody>
            <a:bodyPr lIns="0" tIns="0" rIns="0" bIns="0" anchor="ctr">
              <a:spAutoFit/>
            </a:bodyPr>
            <a:lstStyle/>
            <a:p>
              <a:endParaRPr lang="en-US"/>
            </a:p>
          </p:txBody>
        </p:sp>
        <p:sp>
          <p:nvSpPr>
            <p:cNvPr id="18472" name="Text Box 63"/>
            <p:cNvSpPr txBox="1">
              <a:spLocks noChangeArrowheads="1"/>
            </p:cNvSpPr>
            <p:nvPr/>
          </p:nvSpPr>
          <p:spPr bwMode="auto">
            <a:xfrm>
              <a:off x="2420" y="1617"/>
              <a:ext cx="14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PCValidationResult</a:t>
              </a:r>
            </a:p>
          </p:txBody>
        </p:sp>
      </p:grpSp>
      <p:sp>
        <p:nvSpPr>
          <p:cNvPr id="18442" name="Line 75"/>
          <p:cNvSpPr>
            <a:spLocks noChangeShapeType="1"/>
          </p:cNvSpPr>
          <p:nvPr/>
        </p:nvSpPr>
        <p:spPr bwMode="auto">
          <a:xfrm rot="16200000" flipH="1">
            <a:off x="4683920" y="2320131"/>
            <a:ext cx="912812" cy="95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76"/>
          <p:cNvGrpSpPr>
            <a:grpSpLocks/>
          </p:cNvGrpSpPr>
          <p:nvPr/>
        </p:nvGrpSpPr>
        <p:grpSpPr bwMode="auto">
          <a:xfrm>
            <a:off x="4872038" y="2544763"/>
            <a:ext cx="517525" cy="246062"/>
            <a:chOff x="1672" y="2300"/>
            <a:chExt cx="188" cy="108"/>
          </a:xfrm>
        </p:grpSpPr>
        <p:sp>
          <p:nvSpPr>
            <p:cNvPr id="18469" name="Line 77"/>
            <p:cNvSpPr>
              <a:spLocks noChangeShapeType="1"/>
            </p:cNvSpPr>
            <p:nvPr/>
          </p:nvSpPr>
          <p:spPr bwMode="auto">
            <a:xfrm flipH="1">
              <a:off x="1672"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0" name="Line 78"/>
            <p:cNvSpPr>
              <a:spLocks noChangeShapeType="1"/>
            </p:cNvSpPr>
            <p:nvPr/>
          </p:nvSpPr>
          <p:spPr bwMode="auto">
            <a:xfrm>
              <a:off x="1764" y="2300"/>
              <a:ext cx="96" cy="10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444" name="Line 72"/>
          <p:cNvSpPr>
            <a:spLocks noChangeShapeType="1"/>
          </p:cNvSpPr>
          <p:nvPr/>
        </p:nvSpPr>
        <p:spPr bwMode="auto">
          <a:xfrm>
            <a:off x="2868613" y="1874838"/>
            <a:ext cx="226695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Line 74"/>
          <p:cNvSpPr>
            <a:spLocks noChangeShapeType="1"/>
          </p:cNvSpPr>
          <p:nvPr/>
        </p:nvSpPr>
        <p:spPr bwMode="auto">
          <a:xfrm>
            <a:off x="5175250" y="3502025"/>
            <a:ext cx="0" cy="46672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6" name="Text Box 75"/>
          <p:cNvSpPr txBox="1">
            <a:spLocks noChangeArrowheads="1"/>
          </p:cNvSpPr>
          <p:nvPr/>
        </p:nvSpPr>
        <p:spPr bwMode="auto">
          <a:xfrm>
            <a:off x="5264150" y="3546475"/>
            <a:ext cx="776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Result</a:t>
            </a:r>
          </a:p>
        </p:txBody>
      </p:sp>
      <p:sp>
        <p:nvSpPr>
          <p:cNvPr id="18447" name="Freeform 77"/>
          <p:cNvSpPr>
            <a:spLocks/>
          </p:cNvSpPr>
          <p:nvPr/>
        </p:nvSpPr>
        <p:spPr bwMode="auto">
          <a:xfrm>
            <a:off x="1662113" y="3433763"/>
            <a:ext cx="2297112" cy="855662"/>
          </a:xfrm>
          <a:custGeom>
            <a:avLst/>
            <a:gdLst>
              <a:gd name="T0" fmla="*/ 0 w 1244"/>
              <a:gd name="T1" fmla="*/ 0 h 539"/>
              <a:gd name="T2" fmla="*/ 0 w 1244"/>
              <a:gd name="T3" fmla="*/ 2147483647 h 539"/>
              <a:gd name="T4" fmla="*/ 2147483647 w 1244"/>
              <a:gd name="T5" fmla="*/ 2147483647 h 539"/>
              <a:gd name="T6" fmla="*/ 0 60000 65536"/>
              <a:gd name="T7" fmla="*/ 0 60000 65536"/>
              <a:gd name="T8" fmla="*/ 0 60000 65536"/>
              <a:gd name="T9" fmla="*/ 0 w 1244"/>
              <a:gd name="T10" fmla="*/ 0 h 539"/>
              <a:gd name="T11" fmla="*/ 1244 w 1244"/>
              <a:gd name="T12" fmla="*/ 539 h 539"/>
            </a:gdLst>
            <a:ahLst/>
            <a:cxnLst>
              <a:cxn ang="T6">
                <a:pos x="T0" y="T1"/>
              </a:cxn>
              <a:cxn ang="T7">
                <a:pos x="T2" y="T3"/>
              </a:cxn>
              <a:cxn ang="T8">
                <a:pos x="T4" y="T5"/>
              </a:cxn>
            </a:cxnLst>
            <a:rect l="T9" t="T10" r="T11" b="T12"/>
            <a:pathLst>
              <a:path w="1244" h="539">
                <a:moveTo>
                  <a:pt x="0" y="0"/>
                </a:moveTo>
                <a:lnTo>
                  <a:pt x="0" y="539"/>
                </a:lnTo>
                <a:lnTo>
                  <a:pt x="1244" y="539"/>
                </a:lnTo>
              </a:path>
            </a:pathLst>
          </a:custGeom>
          <a:noFill/>
          <a:ln w="19050">
            <a:solidFill>
              <a:srgbClr val="04628C"/>
            </a:solidFill>
            <a:round/>
            <a:headEn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8" name="Text Box 78"/>
          <p:cNvSpPr txBox="1">
            <a:spLocks noChangeArrowheads="1"/>
          </p:cNvSpPr>
          <p:nvPr/>
        </p:nvSpPr>
        <p:spPr bwMode="auto">
          <a:xfrm>
            <a:off x="2124075" y="3975100"/>
            <a:ext cx="776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Result</a:t>
            </a:r>
          </a:p>
        </p:txBody>
      </p:sp>
      <p:sp>
        <p:nvSpPr>
          <p:cNvPr id="18449" name="Rectangle 79"/>
          <p:cNvSpPr>
            <a:spLocks noChangeArrowheads="1"/>
          </p:cNvSpPr>
          <p:nvPr/>
        </p:nvSpPr>
        <p:spPr bwMode="auto">
          <a:xfrm>
            <a:off x="496888" y="1119188"/>
            <a:ext cx="6146800" cy="37163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0" name="Text Box 4"/>
          <p:cNvSpPr txBox="1">
            <a:spLocks noChangeArrowheads="1"/>
          </p:cNvSpPr>
          <p:nvPr/>
        </p:nvSpPr>
        <p:spPr bwMode="auto">
          <a:xfrm>
            <a:off x="6265863" y="6053138"/>
            <a:ext cx="2535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18451" name="Rectangle 83"/>
          <p:cNvSpPr>
            <a:spLocks noChangeArrowheads="1"/>
          </p:cNvSpPr>
          <p:nvPr/>
        </p:nvSpPr>
        <p:spPr bwMode="auto">
          <a:xfrm>
            <a:off x="3608388" y="5010150"/>
            <a:ext cx="5195887" cy="1411288"/>
          </a:xfrm>
          <a:prstGeom prst="rect">
            <a:avLst/>
          </a:prstGeom>
          <a:noFill/>
          <a:ln w="19050"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2" name="Line 86"/>
          <p:cNvSpPr>
            <a:spLocks noChangeShapeType="1"/>
          </p:cNvSpPr>
          <p:nvPr/>
        </p:nvSpPr>
        <p:spPr bwMode="auto">
          <a:xfrm>
            <a:off x="5222875" y="4679950"/>
            <a:ext cx="0"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3" name="Line 87"/>
          <p:cNvSpPr>
            <a:spLocks noChangeShapeType="1"/>
          </p:cNvSpPr>
          <p:nvPr/>
        </p:nvSpPr>
        <p:spPr bwMode="auto">
          <a:xfrm flipV="1">
            <a:off x="1660525" y="2255838"/>
            <a:ext cx="0" cy="4476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4" name="Freeform 89"/>
          <p:cNvSpPr>
            <a:spLocks/>
          </p:cNvSpPr>
          <p:nvPr/>
        </p:nvSpPr>
        <p:spPr bwMode="auto">
          <a:xfrm>
            <a:off x="6518275" y="3141663"/>
            <a:ext cx="836613" cy="2062162"/>
          </a:xfrm>
          <a:custGeom>
            <a:avLst/>
            <a:gdLst>
              <a:gd name="T0" fmla="*/ 0 w 527"/>
              <a:gd name="T1" fmla="*/ 0 h 1299"/>
              <a:gd name="T2" fmla="*/ 2147483647 w 527"/>
              <a:gd name="T3" fmla="*/ 0 h 1299"/>
              <a:gd name="T4" fmla="*/ 2147483647 w 527"/>
              <a:gd name="T5" fmla="*/ 2147483647 h 1299"/>
              <a:gd name="T6" fmla="*/ 0 60000 65536"/>
              <a:gd name="T7" fmla="*/ 0 60000 65536"/>
              <a:gd name="T8" fmla="*/ 0 60000 65536"/>
              <a:gd name="T9" fmla="*/ 0 w 527"/>
              <a:gd name="T10" fmla="*/ 0 h 1299"/>
              <a:gd name="T11" fmla="*/ 527 w 527"/>
              <a:gd name="T12" fmla="*/ 1299 h 1299"/>
            </a:gdLst>
            <a:ahLst/>
            <a:cxnLst>
              <a:cxn ang="T6">
                <a:pos x="T0" y="T1"/>
              </a:cxn>
              <a:cxn ang="T7">
                <a:pos x="T2" y="T3"/>
              </a:cxn>
              <a:cxn ang="T8">
                <a:pos x="T4" y="T5"/>
              </a:cxn>
            </a:cxnLst>
            <a:rect l="T9" t="T10" r="T11" b="T12"/>
            <a:pathLst>
              <a:path w="527" h="1299">
                <a:moveTo>
                  <a:pt x="0" y="0"/>
                </a:moveTo>
                <a:lnTo>
                  <a:pt x="527" y="0"/>
                </a:lnTo>
                <a:lnTo>
                  <a:pt x="527" y="1299"/>
                </a:lnTo>
              </a:path>
            </a:pathLst>
          </a:custGeom>
          <a:noFill/>
          <a:ln w="19050">
            <a:solidFill>
              <a:srgbClr val="04628C"/>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5" name="Text Box 90"/>
          <p:cNvSpPr txBox="1">
            <a:spLocks noChangeArrowheads="1"/>
          </p:cNvSpPr>
          <p:nvPr/>
        </p:nvSpPr>
        <p:spPr bwMode="auto">
          <a:xfrm>
            <a:off x="6788150" y="2778125"/>
            <a:ext cx="649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Level</a:t>
            </a:r>
          </a:p>
        </p:txBody>
      </p:sp>
      <p:sp>
        <p:nvSpPr>
          <p:cNvPr id="18456" name="Line 92"/>
          <p:cNvSpPr>
            <a:spLocks noChangeShapeType="1"/>
          </p:cNvSpPr>
          <p:nvPr/>
        </p:nvSpPr>
        <p:spPr bwMode="auto">
          <a:xfrm>
            <a:off x="2870200" y="3063875"/>
            <a:ext cx="1001713"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7" name="Text Box 93"/>
          <p:cNvSpPr txBox="1">
            <a:spLocks noChangeArrowheads="1"/>
          </p:cNvSpPr>
          <p:nvPr/>
        </p:nvSpPr>
        <p:spPr bwMode="auto">
          <a:xfrm>
            <a:off x="2890838" y="2701925"/>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Context</a:t>
            </a:r>
          </a:p>
        </p:txBody>
      </p:sp>
      <p:sp>
        <p:nvSpPr>
          <p:cNvPr id="18458" name="Line 95"/>
          <p:cNvSpPr>
            <a:spLocks noChangeShapeType="1"/>
          </p:cNvSpPr>
          <p:nvPr/>
        </p:nvSpPr>
        <p:spPr bwMode="auto">
          <a:xfrm>
            <a:off x="719138" y="5727700"/>
            <a:ext cx="393700" cy="0"/>
          </a:xfrm>
          <a:prstGeom prst="line">
            <a:avLst/>
          </a:prstGeom>
          <a:noFill/>
          <a:ln w="19050">
            <a:solidFill>
              <a:srgbClr val="04628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Line 96"/>
          <p:cNvSpPr>
            <a:spLocks noChangeShapeType="1"/>
          </p:cNvSpPr>
          <p:nvPr/>
        </p:nvSpPr>
        <p:spPr bwMode="auto">
          <a:xfrm>
            <a:off x="709613" y="6137275"/>
            <a:ext cx="403225"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0" name="Text Box 97"/>
          <p:cNvSpPr txBox="1">
            <a:spLocks noChangeArrowheads="1"/>
          </p:cNvSpPr>
          <p:nvPr/>
        </p:nvSpPr>
        <p:spPr bwMode="auto">
          <a:xfrm>
            <a:off x="1389063" y="562768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 has </a:t>
            </a:r>
            <a:r>
              <a:rPr lang="en-US" sz="1600" dirty="0" err="1">
                <a:solidFill>
                  <a:schemeClr val="bg1"/>
                </a:solidFill>
              </a:rPr>
              <a:t>foreignkey</a:t>
            </a:r>
            <a:r>
              <a:rPr lang="en-US" sz="1600" dirty="0">
                <a:solidFill>
                  <a:schemeClr val="bg1"/>
                </a:solidFill>
              </a:rPr>
              <a:t> to B</a:t>
            </a:r>
          </a:p>
        </p:txBody>
      </p:sp>
      <p:sp>
        <p:nvSpPr>
          <p:cNvPr id="18461" name="Text Box 98"/>
          <p:cNvSpPr txBox="1">
            <a:spLocks noChangeArrowheads="1"/>
          </p:cNvSpPr>
          <p:nvPr/>
        </p:nvSpPr>
        <p:spPr bwMode="auto">
          <a:xfrm>
            <a:off x="504825" y="5624513"/>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D33941"/>
                </a:solidFill>
              </a:rPr>
              <a:t>A</a:t>
            </a:r>
          </a:p>
        </p:txBody>
      </p:sp>
      <p:sp>
        <p:nvSpPr>
          <p:cNvPr id="18462" name="Text Box 99"/>
          <p:cNvSpPr txBox="1">
            <a:spLocks noChangeArrowheads="1"/>
          </p:cNvSpPr>
          <p:nvPr/>
        </p:nvSpPr>
        <p:spPr bwMode="auto">
          <a:xfrm>
            <a:off x="504825" y="603250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D33941"/>
                </a:solidFill>
              </a:rPr>
              <a:t>A</a:t>
            </a:r>
          </a:p>
        </p:txBody>
      </p:sp>
      <p:sp>
        <p:nvSpPr>
          <p:cNvPr id="18463" name="Text Box 100"/>
          <p:cNvSpPr txBox="1">
            <a:spLocks noChangeArrowheads="1"/>
          </p:cNvSpPr>
          <p:nvPr/>
        </p:nvSpPr>
        <p:spPr bwMode="auto">
          <a:xfrm>
            <a:off x="1189038" y="562610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D33941"/>
                </a:solidFill>
              </a:rPr>
              <a:t>B</a:t>
            </a:r>
          </a:p>
        </p:txBody>
      </p:sp>
      <p:sp>
        <p:nvSpPr>
          <p:cNvPr id="18464" name="Text Box 101"/>
          <p:cNvSpPr txBox="1">
            <a:spLocks noChangeArrowheads="1"/>
          </p:cNvSpPr>
          <p:nvPr/>
        </p:nvSpPr>
        <p:spPr bwMode="auto">
          <a:xfrm>
            <a:off x="1406525" y="6032500"/>
            <a:ext cx="1173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A extends B</a:t>
            </a:r>
          </a:p>
        </p:txBody>
      </p:sp>
      <p:sp>
        <p:nvSpPr>
          <p:cNvPr id="18465" name="Text Box 102"/>
          <p:cNvSpPr txBox="1">
            <a:spLocks noChangeArrowheads="1"/>
          </p:cNvSpPr>
          <p:nvPr/>
        </p:nvSpPr>
        <p:spPr bwMode="auto">
          <a:xfrm>
            <a:off x="1189038" y="6034088"/>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rgbClr val="D33941"/>
                </a:solidFill>
              </a:rPr>
              <a:t>B</a:t>
            </a:r>
          </a:p>
        </p:txBody>
      </p:sp>
      <p:sp>
        <p:nvSpPr>
          <p:cNvPr id="18466" name="AutoShape 103"/>
          <p:cNvSpPr>
            <a:spLocks noChangeArrowheads="1"/>
          </p:cNvSpPr>
          <p:nvPr/>
        </p:nvSpPr>
        <p:spPr bwMode="auto">
          <a:xfrm>
            <a:off x="446088" y="5529263"/>
            <a:ext cx="3063875" cy="8080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8467" name="Picture 105" descr="pack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1160463"/>
            <a:ext cx="4984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Text Box 106"/>
          <p:cNvSpPr txBox="1">
            <a:spLocks noChangeArrowheads="1"/>
          </p:cNvSpPr>
          <p:nvPr/>
        </p:nvSpPr>
        <p:spPr bwMode="auto">
          <a:xfrm>
            <a:off x="4968875" y="1219200"/>
            <a:ext cx="1606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gw.validation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87313"/>
            <a:ext cx="8318500" cy="742950"/>
          </a:xfrm>
        </p:spPr>
        <p:txBody>
          <a:bodyPr/>
          <a:lstStyle/>
          <a:p>
            <a:pPr eaLnBrk="1" hangingPunct="1"/>
            <a:r>
              <a:rPr lang="en-US" dirty="0" err="1" smtClean="0"/>
              <a:t>PCValidation</a:t>
            </a:r>
            <a:r>
              <a:rPr lang="en-US" dirty="0" smtClean="0"/>
              <a:t> interface</a:t>
            </a:r>
          </a:p>
        </p:txBody>
      </p:sp>
      <p:sp>
        <p:nvSpPr>
          <p:cNvPr id="19459" name="Rectangle 3"/>
          <p:cNvSpPr>
            <a:spLocks noGrp="1" noChangeArrowheads="1"/>
          </p:cNvSpPr>
          <p:nvPr>
            <p:ph idx="1"/>
          </p:nvPr>
        </p:nvSpPr>
        <p:spPr>
          <a:xfrm>
            <a:off x="479425" y="914399"/>
            <a:ext cx="8358188" cy="3991429"/>
          </a:xfrm>
        </p:spPr>
        <p:txBody>
          <a:bodyPr/>
          <a:lstStyle/>
          <a:p>
            <a:pPr>
              <a:buFont typeface="Arial" charset="0"/>
              <a:buChar char="•"/>
            </a:pPr>
            <a:r>
              <a:rPr lang="en-US" dirty="0" smtClean="0"/>
              <a:t>All </a:t>
            </a:r>
            <a:r>
              <a:rPr lang="en-US" dirty="0" err="1" smtClean="0"/>
              <a:t>Gosu</a:t>
            </a:r>
            <a:r>
              <a:rPr lang="en-US" dirty="0" smtClean="0"/>
              <a:t> validation classes must extend </a:t>
            </a:r>
            <a:r>
              <a:rPr lang="en-US" b="1" dirty="0" err="1" smtClean="0"/>
              <a:t>PCValidation</a:t>
            </a:r>
            <a:endParaRPr lang="en-US" b="1" dirty="0" smtClean="0"/>
          </a:p>
          <a:p>
            <a:pPr lvl="1">
              <a:buFont typeface="Arial" charset="0"/>
              <a:buChar char="•"/>
            </a:pPr>
            <a:r>
              <a:rPr lang="en-US" dirty="0" smtClean="0"/>
              <a:t>Entity validation classes extend </a:t>
            </a:r>
            <a:r>
              <a:rPr lang="en-US" dirty="0" err="1"/>
              <a:t>PCValidationBase</a:t>
            </a:r>
            <a:r>
              <a:rPr lang="en-US" dirty="0"/>
              <a:t> </a:t>
            </a:r>
            <a:r>
              <a:rPr lang="en-US" dirty="0" smtClean="0"/>
              <a:t>such as </a:t>
            </a:r>
            <a:r>
              <a:rPr lang="en-US" dirty="0" err="1" smtClean="0"/>
              <a:t>PersonalVehicleValidation</a:t>
            </a:r>
            <a:r>
              <a:rPr lang="en-US" dirty="0" smtClean="0"/>
              <a:t> or </a:t>
            </a:r>
            <a:r>
              <a:rPr lang="en-US" dirty="0" err="1" smtClean="0"/>
              <a:t>BOPBuildingValidation</a:t>
            </a:r>
            <a:r>
              <a:rPr lang="en-US" dirty="0" smtClean="0"/>
              <a:t> classes</a:t>
            </a:r>
          </a:p>
          <a:p>
            <a:pPr lvl="1">
              <a:buFont typeface="Arial" charset="0"/>
              <a:buChar char="•"/>
            </a:pPr>
            <a:r>
              <a:rPr lang="en-US" dirty="0" smtClean="0"/>
              <a:t>Policy Line validation </a:t>
            </a:r>
            <a:r>
              <a:rPr lang="en-US" dirty="0"/>
              <a:t>classes extend </a:t>
            </a:r>
            <a:r>
              <a:rPr lang="en-US" dirty="0" err="1" smtClean="0"/>
              <a:t>PolicyLineValidation</a:t>
            </a:r>
            <a:r>
              <a:rPr lang="en-US" dirty="0" smtClean="0"/>
              <a:t> such as </a:t>
            </a:r>
            <a:r>
              <a:rPr lang="en-US" dirty="0" err="1" smtClean="0"/>
              <a:t>PALineValidation</a:t>
            </a:r>
            <a:r>
              <a:rPr lang="en-US" dirty="0" smtClean="0"/>
              <a:t> or </a:t>
            </a:r>
            <a:r>
              <a:rPr lang="en-US" dirty="0" err="1" smtClean="0"/>
              <a:t>BOPLineValidation</a:t>
            </a:r>
            <a:r>
              <a:rPr lang="en-US" dirty="0" smtClean="0"/>
              <a:t> classes </a:t>
            </a:r>
          </a:p>
          <a:p>
            <a:pPr>
              <a:buFont typeface="Arial" charset="0"/>
              <a:buChar char="•"/>
            </a:pPr>
            <a:r>
              <a:rPr lang="en-US" dirty="0" smtClean="0"/>
              <a:t>Validation classes have a </a:t>
            </a:r>
            <a:r>
              <a:rPr lang="en-US" b="1" dirty="0" err="1" smtClean="0"/>
              <a:t>doValidate</a:t>
            </a:r>
            <a:r>
              <a:rPr lang="en-US" dirty="0" smtClean="0"/>
              <a:t> or a </a:t>
            </a:r>
            <a:r>
              <a:rPr lang="en-US" b="1" dirty="0" err="1" smtClean="0"/>
              <a:t>validateImpl</a:t>
            </a:r>
            <a:r>
              <a:rPr lang="en-US" dirty="0" smtClean="0"/>
              <a:t> method </a:t>
            </a:r>
          </a:p>
          <a:p>
            <a:pPr lvl="1">
              <a:buFont typeface="Arial" charset="0"/>
              <a:buChar char="•"/>
            </a:pPr>
            <a:r>
              <a:rPr lang="en-US" dirty="0" smtClean="0"/>
              <a:t>Calls other</a:t>
            </a:r>
            <a:br>
              <a:rPr lang="en-US" dirty="0" smtClean="0"/>
            </a:br>
            <a:r>
              <a:rPr lang="en-US" dirty="0" smtClean="0"/>
              <a:t>methods that check </a:t>
            </a:r>
            <a:br>
              <a:rPr lang="en-US" dirty="0" smtClean="0"/>
            </a:br>
            <a:r>
              <a:rPr lang="en-US" dirty="0" smtClean="0"/>
              <a:t>a single problem</a:t>
            </a:r>
          </a:p>
          <a:p>
            <a:pPr lvl="1"/>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0418" y="3439884"/>
            <a:ext cx="4993203" cy="15965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806" y="5036457"/>
            <a:ext cx="6255305" cy="13498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4005943" y="3439884"/>
            <a:ext cx="2211076" cy="37737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995806" y="5036457"/>
            <a:ext cx="2835965" cy="44994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836978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87313"/>
            <a:ext cx="8318500" cy="742950"/>
          </a:xfrm>
        </p:spPr>
        <p:txBody>
          <a:bodyPr/>
          <a:lstStyle/>
          <a:p>
            <a:pPr eaLnBrk="1" hangingPunct="1"/>
            <a:r>
              <a:rPr lang="en-US" dirty="0"/>
              <a:t>Define methods </a:t>
            </a:r>
            <a:r>
              <a:rPr lang="en-US" dirty="0" smtClean="0"/>
              <a:t>that test </a:t>
            </a:r>
            <a:r>
              <a:rPr lang="en-US" dirty="0"/>
              <a:t>for a single issue</a:t>
            </a:r>
            <a:endParaRPr lang="en-US" dirty="0" smtClean="0"/>
          </a:p>
        </p:txBody>
      </p:sp>
      <p:sp>
        <p:nvSpPr>
          <p:cNvPr id="19459" name="Rectangle 3"/>
          <p:cNvSpPr>
            <a:spLocks noGrp="1" noChangeArrowheads="1"/>
          </p:cNvSpPr>
          <p:nvPr>
            <p:ph idx="1"/>
          </p:nvPr>
        </p:nvSpPr>
        <p:spPr>
          <a:xfrm>
            <a:off x="479425" y="914400"/>
            <a:ext cx="8358188" cy="1799771"/>
          </a:xfrm>
        </p:spPr>
        <p:txBody>
          <a:bodyPr/>
          <a:lstStyle/>
          <a:p>
            <a:r>
              <a:rPr lang="en-US" dirty="0" smtClean="0"/>
              <a:t>Call them in the </a:t>
            </a:r>
            <a:r>
              <a:rPr lang="en-US" i="1" dirty="0" smtClean="0"/>
              <a:t>Validator</a:t>
            </a:r>
            <a:r>
              <a:rPr lang="en-US" dirty="0" smtClean="0"/>
              <a:t> class</a:t>
            </a:r>
          </a:p>
          <a:p>
            <a:r>
              <a:rPr lang="en-US" dirty="0" smtClean="0"/>
              <a:t>For example, methods to validate issues on personal auto objects are defined in </a:t>
            </a:r>
            <a:br>
              <a:rPr lang="en-US" dirty="0" smtClean="0"/>
            </a:br>
            <a:r>
              <a:rPr lang="en-US" b="1" dirty="0" smtClean="0"/>
              <a:t>PALineVehiclesValidator.gs</a:t>
            </a:r>
            <a:r>
              <a:rPr lang="en-US" dirty="0" smtClean="0"/>
              <a:t> </a:t>
            </a:r>
            <a:br>
              <a:rPr lang="en-US" dirty="0" smtClean="0"/>
            </a:br>
            <a:r>
              <a:rPr lang="en-US" dirty="0" smtClean="0"/>
              <a:t>and called using </a:t>
            </a:r>
            <a:r>
              <a:rPr lang="en-US" i="1" dirty="0" err="1" smtClean="0"/>
              <a:t>doValidate</a:t>
            </a:r>
            <a:r>
              <a:rPr lang="en-US" dirty="0" smtClean="0"/>
              <a:t> </a:t>
            </a:r>
            <a:br>
              <a:rPr lang="en-US" dirty="0" smtClean="0"/>
            </a:br>
            <a:r>
              <a:rPr lang="en-US" dirty="0" smtClean="0"/>
              <a:t>method</a:t>
            </a:r>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638" y="1937322"/>
            <a:ext cx="3989310" cy="1386449"/>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19461" name="Rounded Rectangle 11"/>
          <p:cNvSpPr>
            <a:spLocks noChangeArrowheads="1"/>
          </p:cNvSpPr>
          <p:nvPr/>
        </p:nvSpPr>
        <p:spPr bwMode="auto">
          <a:xfrm>
            <a:off x="5894290" y="2680060"/>
            <a:ext cx="2976660" cy="56129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855" y="3520240"/>
            <a:ext cx="5102438" cy="141830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Rounded Rectangle 15"/>
          <p:cNvSpPr>
            <a:spLocks noChangeArrowheads="1"/>
          </p:cNvSpPr>
          <p:nvPr/>
        </p:nvSpPr>
        <p:spPr bwMode="auto">
          <a:xfrm>
            <a:off x="3084172" y="4301962"/>
            <a:ext cx="2627314" cy="35156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3" name="Straight Connector 2"/>
          <p:cNvCxnSpPr/>
          <p:nvPr/>
        </p:nvCxnSpPr>
        <p:spPr bwMode="auto">
          <a:xfrm flipH="1">
            <a:off x="4397829" y="2868392"/>
            <a:ext cx="1625601" cy="745933"/>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82" y="5116765"/>
            <a:ext cx="8529366" cy="109112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19465" name="AutoShape 18"/>
          <p:cNvSpPr>
            <a:spLocks noChangeArrowheads="1"/>
          </p:cNvSpPr>
          <p:nvPr/>
        </p:nvSpPr>
        <p:spPr bwMode="auto">
          <a:xfrm>
            <a:off x="1103086" y="5504894"/>
            <a:ext cx="3469652" cy="2428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9466" name="Straight Connector 14"/>
          <p:cNvCxnSpPr>
            <a:cxnSpLocks noChangeShapeType="1"/>
            <a:stCxn id="19463" idx="1"/>
          </p:cNvCxnSpPr>
          <p:nvPr/>
        </p:nvCxnSpPr>
        <p:spPr bwMode="auto">
          <a:xfrm flipH="1">
            <a:off x="2953769" y="4477746"/>
            <a:ext cx="130403" cy="96353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764230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87313"/>
            <a:ext cx="8318500" cy="742950"/>
          </a:xfrm>
        </p:spPr>
        <p:txBody>
          <a:bodyPr/>
          <a:lstStyle/>
          <a:p>
            <a:pPr eaLnBrk="1" hangingPunct="1"/>
            <a:r>
              <a:rPr lang="en-US" smtClean="0"/>
              <a:t>PCValidationContext </a:t>
            </a:r>
          </a:p>
        </p:txBody>
      </p:sp>
      <p:sp>
        <p:nvSpPr>
          <p:cNvPr id="20483"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PCValidationBase constructor defines validation context PCValidationContext</a:t>
            </a:r>
          </a:p>
          <a:p>
            <a:pPr>
              <a:buFont typeface="Arial" charset="0"/>
              <a:buChar char="•"/>
            </a:pPr>
            <a:r>
              <a:rPr lang="en-US" smtClean="0"/>
              <a:t>PCValidationContext:</a:t>
            </a:r>
          </a:p>
          <a:p>
            <a:pPr lvl="1"/>
            <a:r>
              <a:rPr lang="en-US" smtClean="0"/>
              <a:t>Takes a ValidationLevel at which to perform validation </a:t>
            </a:r>
          </a:p>
          <a:p>
            <a:pPr lvl="1"/>
            <a:r>
              <a:rPr lang="en-US" smtClean="0"/>
              <a:t>Creates a new PCValidationResult  to store validation results (errors and warnings)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614738"/>
            <a:ext cx="8229155" cy="132873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457184" y="3945699"/>
            <a:ext cx="2868460" cy="21294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3945699" y="4546948"/>
            <a:ext cx="2242159" cy="18789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300" y="87313"/>
            <a:ext cx="8318500" cy="742950"/>
          </a:xfrm>
        </p:spPr>
        <p:txBody>
          <a:bodyPr/>
          <a:lstStyle/>
          <a:p>
            <a:pPr eaLnBrk="1" hangingPunct="1"/>
            <a:r>
              <a:rPr lang="en-US" smtClean="0"/>
              <a:t>Lesson objectives</a:t>
            </a:r>
          </a:p>
        </p:txBody>
      </p:sp>
      <p:sp>
        <p:nvSpPr>
          <p:cNvPr id="4099"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By the end of this lesson, you should be able to:</a:t>
            </a:r>
          </a:p>
          <a:p>
            <a:pPr lvl="1"/>
            <a:r>
              <a:rPr lang="en-US" smtClean="0"/>
              <a:t>Describe validation classes used by PolicyCenter </a:t>
            </a:r>
          </a:p>
          <a:p>
            <a:pPr lvl="1"/>
            <a:r>
              <a:rPr lang="en-US" smtClean="0"/>
              <a:t>Identify which objects should use validation classes </a:t>
            </a:r>
          </a:p>
          <a:p>
            <a:pPr lvl="1"/>
            <a:r>
              <a:rPr lang="en-US" smtClean="0"/>
              <a:t>Explain how validation levels are used</a:t>
            </a:r>
          </a:p>
          <a:p>
            <a:pPr lvl="1"/>
            <a:r>
              <a:rPr lang="en-US" smtClean="0"/>
              <a:t>Invoke class-based validation from different locations in PolicyCenter </a:t>
            </a:r>
          </a:p>
          <a:p>
            <a:pPr lvl="1"/>
            <a:r>
              <a:rPr lang="en-US" smtClean="0"/>
              <a:t>Write validation checks needed to validate objects on a policy</a:t>
            </a:r>
          </a:p>
          <a:p>
            <a:pPr lvl="1"/>
            <a:endParaRPr lang="en-US" smtClean="0"/>
          </a:p>
          <a:p>
            <a:pPr lvl="1" eaLnBrk="1" hangingPunct="1">
              <a:buFont typeface="Wingdings 2" pitchFamily="18" charset="2"/>
              <a:buNone/>
            </a:pPr>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87313"/>
            <a:ext cx="8318500" cy="742950"/>
          </a:xfrm>
        </p:spPr>
        <p:txBody>
          <a:bodyPr/>
          <a:lstStyle/>
          <a:p>
            <a:pPr eaLnBrk="1" hangingPunct="1"/>
            <a:r>
              <a:rPr lang="en-US" smtClean="0"/>
              <a:t>PCValidationContext methods</a:t>
            </a:r>
          </a:p>
        </p:txBody>
      </p:sp>
      <p:sp>
        <p:nvSpPr>
          <p:cNvPr id="21507"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solidFill>
                  <a:srgbClr val="D33941"/>
                </a:solidFill>
              </a:rPr>
              <a:t>isAtLeast(</a:t>
            </a:r>
            <a:r>
              <a:rPr lang="en-US" smtClean="0">
                <a:solidFill>
                  <a:srgbClr val="04628C"/>
                </a:solidFill>
              </a:rPr>
              <a:t>v</a:t>
            </a:r>
            <a:r>
              <a:rPr lang="en-US" i="1" smtClean="0">
                <a:solidFill>
                  <a:srgbClr val="04628C"/>
                </a:solidFill>
              </a:rPr>
              <a:t>alLevel</a:t>
            </a:r>
            <a:r>
              <a:rPr lang="en-US" smtClean="0">
                <a:solidFill>
                  <a:srgbClr val="D33941"/>
                </a:solidFill>
              </a:rPr>
              <a:t>)</a:t>
            </a:r>
            <a:r>
              <a:rPr lang="en-US" smtClean="0">
                <a:solidFill>
                  <a:srgbClr val="FF0000"/>
                </a:solidFill>
              </a:rPr>
              <a:t> </a:t>
            </a:r>
            <a:r>
              <a:rPr lang="en-US" smtClean="0"/>
              <a:t>- Tests if the level specified by ValidationContext is at least at </a:t>
            </a:r>
            <a:r>
              <a:rPr lang="en-US" i="1" smtClean="0">
                <a:solidFill>
                  <a:srgbClr val="04628C"/>
                </a:solidFill>
              </a:rPr>
              <a:t>valLevel</a:t>
            </a:r>
            <a:r>
              <a:rPr lang="en-US" smtClean="0"/>
              <a:t> </a:t>
            </a:r>
          </a:p>
          <a:p>
            <a:pPr>
              <a:buFont typeface="Arial" charset="0"/>
              <a:buChar char="•"/>
            </a:pPr>
            <a:r>
              <a:rPr lang="en-US" smtClean="0">
                <a:solidFill>
                  <a:srgbClr val="D33941"/>
                </a:solidFill>
              </a:rPr>
              <a:t>addToVisited(</a:t>
            </a:r>
            <a:r>
              <a:rPr lang="en-US" i="1" smtClean="0">
                <a:solidFill>
                  <a:srgbClr val="04628C"/>
                </a:solidFill>
              </a:rPr>
              <a:t>validation</a:t>
            </a:r>
            <a:r>
              <a:rPr lang="en-US" smtClean="0">
                <a:solidFill>
                  <a:srgbClr val="D33941"/>
                </a:solidFill>
              </a:rPr>
              <a:t>,</a:t>
            </a:r>
            <a:r>
              <a:rPr lang="en-US" smtClean="0"/>
              <a:t> </a:t>
            </a:r>
            <a:r>
              <a:rPr lang="en-US" i="1" smtClean="0">
                <a:solidFill>
                  <a:srgbClr val="04628C"/>
                </a:solidFill>
              </a:rPr>
              <a:t>methodName</a:t>
            </a:r>
            <a:r>
              <a:rPr lang="en-US" smtClean="0">
                <a:solidFill>
                  <a:srgbClr val="D33941"/>
                </a:solidFill>
              </a:rPr>
              <a:t>)</a:t>
            </a:r>
            <a:r>
              <a:rPr lang="en-US" smtClean="0">
                <a:solidFill>
                  <a:srgbClr val="FF0000"/>
                </a:solidFill>
              </a:rPr>
              <a:t> </a:t>
            </a:r>
            <a:r>
              <a:rPr lang="en-US" smtClean="0"/>
              <a:t>- Provides opportunity to trace validation logic </a:t>
            </a:r>
          </a:p>
          <a:p>
            <a:pPr>
              <a:buFont typeface="Arial" charset="0"/>
              <a:buChar char="•"/>
            </a:pPr>
            <a:r>
              <a:rPr lang="en-US" smtClean="0">
                <a:solidFill>
                  <a:srgbClr val="D33941"/>
                </a:solidFill>
              </a:rPr>
              <a:t>hasVisited(</a:t>
            </a:r>
            <a:r>
              <a:rPr lang="en-US" i="1" smtClean="0">
                <a:solidFill>
                  <a:srgbClr val="04628C"/>
                </a:solidFill>
              </a:rPr>
              <a:t>className</a:t>
            </a:r>
            <a:r>
              <a:rPr lang="en-US" smtClean="0">
                <a:solidFill>
                  <a:srgbClr val="D33941"/>
                </a:solidFill>
              </a:rPr>
              <a:t>,</a:t>
            </a:r>
            <a:r>
              <a:rPr lang="en-US" smtClean="0"/>
              <a:t> </a:t>
            </a:r>
            <a:r>
              <a:rPr lang="en-US" i="1" smtClean="0">
                <a:solidFill>
                  <a:srgbClr val="04628C"/>
                </a:solidFill>
              </a:rPr>
              <a:t>methodName</a:t>
            </a:r>
            <a:r>
              <a:rPr lang="en-US" smtClean="0">
                <a:solidFill>
                  <a:srgbClr val="D33941"/>
                </a:solidFill>
              </a:rPr>
              <a:t>)</a:t>
            </a:r>
            <a:r>
              <a:rPr lang="en-US" smtClean="0">
                <a:solidFill>
                  <a:srgbClr val="FF0000"/>
                </a:solidFill>
              </a:rPr>
              <a:t> </a:t>
            </a:r>
            <a:r>
              <a:rPr lang="en-US" smtClean="0"/>
              <a:t>– Indicates whether the combination of validation object and method have been seen before</a:t>
            </a:r>
          </a:p>
          <a:p>
            <a:pPr lvl="1"/>
            <a:r>
              <a:rPr lang="en-US" smtClean="0"/>
              <a:t>returns true if the combination has been visited before</a:t>
            </a:r>
          </a:p>
          <a:p>
            <a:pPr>
              <a:buFont typeface="Arial" charset="0"/>
              <a:buChar char="•"/>
            </a:pPr>
            <a:r>
              <a:rPr lang="en-US" smtClean="0">
                <a:solidFill>
                  <a:srgbClr val="D33941"/>
                </a:solidFill>
              </a:rPr>
              <a:t>showVisited()</a:t>
            </a:r>
          </a:p>
          <a:p>
            <a:pPr lvl="1"/>
            <a:r>
              <a:rPr lang="en-US" smtClean="0"/>
              <a:t>Produces a string that lists the validation methods that were visited as validation was performed with the provided Context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87313"/>
            <a:ext cx="8318500" cy="742950"/>
          </a:xfrm>
        </p:spPr>
        <p:txBody>
          <a:bodyPr/>
          <a:lstStyle/>
          <a:p>
            <a:pPr eaLnBrk="1" hangingPunct="1"/>
            <a:r>
              <a:rPr lang="en-US" smtClean="0"/>
              <a:t>Context method example</a:t>
            </a:r>
          </a:p>
        </p:txBody>
      </p:sp>
      <p:sp>
        <p:nvSpPr>
          <p:cNvPr id="22531" name="Rectangle 3"/>
          <p:cNvSpPr>
            <a:spLocks noGrp="1" noChangeArrowheads="1"/>
          </p:cNvSpPr>
          <p:nvPr>
            <p:ph idx="1"/>
          </p:nvPr>
        </p:nvSpPr>
        <p:spPr>
          <a:xfrm>
            <a:off x="519113" y="804863"/>
            <a:ext cx="8318500" cy="1284287"/>
          </a:xfrm>
        </p:spPr>
        <p:txBody>
          <a:bodyPr/>
          <a:lstStyle/>
          <a:p>
            <a:pPr>
              <a:buFont typeface="Arial" charset="0"/>
              <a:buChar char="•"/>
            </a:pPr>
            <a:r>
              <a:rPr lang="en-US" i="1" smtClean="0"/>
              <a:t>atLeastOneVehicle</a:t>
            </a:r>
            <a:r>
              <a:rPr lang="en-US" smtClean="0"/>
              <a:t> method checks whether at least one vehicle is specified for a personal auto submission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2257425"/>
            <a:ext cx="8316308" cy="25622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Text Box 5"/>
          <p:cNvSpPr txBox="1">
            <a:spLocks noChangeArrowheads="1"/>
          </p:cNvSpPr>
          <p:nvPr/>
        </p:nvSpPr>
        <p:spPr bwMode="auto">
          <a:xfrm>
            <a:off x="2627313" y="1725613"/>
            <a:ext cx="565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Adds this method to the list of visited methods</a:t>
            </a:r>
          </a:p>
        </p:txBody>
      </p:sp>
      <p:sp>
        <p:nvSpPr>
          <p:cNvPr id="22533" name="Text Box 13"/>
          <p:cNvSpPr txBox="1">
            <a:spLocks noChangeArrowheads="1"/>
          </p:cNvSpPr>
          <p:nvPr/>
        </p:nvSpPr>
        <p:spPr bwMode="auto">
          <a:xfrm>
            <a:off x="3578225" y="5187950"/>
            <a:ext cx="38242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Verifies that validation is being run at different validation levels</a:t>
            </a:r>
          </a:p>
        </p:txBody>
      </p:sp>
      <p:sp>
        <p:nvSpPr>
          <p:cNvPr id="22535" name="Line 11"/>
          <p:cNvSpPr>
            <a:spLocks noChangeShapeType="1"/>
          </p:cNvSpPr>
          <p:nvPr/>
        </p:nvSpPr>
        <p:spPr bwMode="auto">
          <a:xfrm flipH="1" flipV="1">
            <a:off x="4935538" y="4276725"/>
            <a:ext cx="17462" cy="83343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Rounded Rectangle 11"/>
          <p:cNvSpPr>
            <a:spLocks noChangeArrowheads="1"/>
          </p:cNvSpPr>
          <p:nvPr/>
        </p:nvSpPr>
        <p:spPr bwMode="auto">
          <a:xfrm>
            <a:off x="5572126" y="3024981"/>
            <a:ext cx="2419350"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2537" name="Rounded Rectangle 12"/>
          <p:cNvSpPr>
            <a:spLocks noChangeArrowheads="1"/>
          </p:cNvSpPr>
          <p:nvPr/>
        </p:nvSpPr>
        <p:spPr bwMode="auto">
          <a:xfrm>
            <a:off x="3743324" y="3593306"/>
            <a:ext cx="2828925" cy="22621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22538" name="Straight Arrow Connector 2"/>
          <p:cNvCxnSpPr>
            <a:cxnSpLocks noChangeShapeType="1"/>
            <a:stCxn id="22535" idx="0"/>
          </p:cNvCxnSpPr>
          <p:nvPr/>
        </p:nvCxnSpPr>
        <p:spPr bwMode="auto">
          <a:xfrm flipV="1">
            <a:off x="4953000" y="3895725"/>
            <a:ext cx="619125" cy="1214438"/>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cxnSp>
        <p:nvCxnSpPr>
          <p:cNvPr id="22539" name="Straight Arrow Connector 4"/>
          <p:cNvCxnSpPr>
            <a:cxnSpLocks noChangeShapeType="1"/>
            <a:stCxn id="22531" idx="2"/>
          </p:cNvCxnSpPr>
          <p:nvPr/>
        </p:nvCxnSpPr>
        <p:spPr bwMode="auto">
          <a:xfrm flipH="1">
            <a:off x="4657725" y="2089150"/>
            <a:ext cx="20638" cy="768350"/>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87313"/>
            <a:ext cx="8318500" cy="742950"/>
          </a:xfrm>
        </p:spPr>
        <p:txBody>
          <a:bodyPr/>
          <a:lstStyle/>
          <a:p>
            <a:pPr eaLnBrk="1" hangingPunct="1"/>
            <a:r>
              <a:rPr lang="en-US" smtClean="0"/>
              <a:t>PCValidationResult holds validation results</a:t>
            </a:r>
          </a:p>
        </p:txBody>
      </p:sp>
      <p:sp>
        <p:nvSpPr>
          <p:cNvPr id="23555"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PCValidationResult is created by Context methods </a:t>
            </a:r>
          </a:p>
          <a:p>
            <a:pPr>
              <a:buFont typeface="Arial" charset="0"/>
              <a:buChar char="•"/>
            </a:pPr>
            <a:r>
              <a:rPr lang="en-US" smtClean="0"/>
              <a:t>PCValidationResult class provides methods that hold the resulting warnings and errors:</a:t>
            </a:r>
          </a:p>
          <a:p>
            <a:pPr lvl="1">
              <a:buFont typeface="Arial" charset="0"/>
              <a:buChar char="•"/>
            </a:pPr>
            <a:r>
              <a:rPr lang="en-US" smtClean="0">
                <a:solidFill>
                  <a:srgbClr val="D33941"/>
                </a:solidFill>
              </a:rPr>
              <a:t>addError(</a:t>
            </a:r>
            <a:r>
              <a:rPr lang="en-US" i="1" smtClean="0">
                <a:solidFill>
                  <a:srgbClr val="04628C"/>
                </a:solidFill>
              </a:rPr>
              <a:t>object</a:t>
            </a:r>
            <a:r>
              <a:rPr lang="en-US" smtClean="0">
                <a:solidFill>
                  <a:srgbClr val="D33941"/>
                </a:solidFill>
              </a:rPr>
              <a:t>,</a:t>
            </a:r>
            <a:r>
              <a:rPr lang="en-US" smtClean="0"/>
              <a:t> </a:t>
            </a:r>
            <a:r>
              <a:rPr lang="en-US" i="1" smtClean="0">
                <a:solidFill>
                  <a:srgbClr val="04628C"/>
                </a:solidFill>
              </a:rPr>
              <a:t>valLevel</a:t>
            </a:r>
            <a:r>
              <a:rPr lang="en-US" smtClean="0">
                <a:solidFill>
                  <a:srgbClr val="D33941"/>
                </a:solidFill>
              </a:rPr>
              <a:t>,</a:t>
            </a:r>
            <a:r>
              <a:rPr lang="en-US" smtClean="0"/>
              <a:t> </a:t>
            </a:r>
            <a:r>
              <a:rPr lang="en-US" i="1" smtClean="0">
                <a:solidFill>
                  <a:srgbClr val="04628C"/>
                </a:solidFill>
              </a:rPr>
              <a:t>errorMessage</a:t>
            </a:r>
            <a:r>
              <a:rPr lang="en-US" smtClean="0">
                <a:solidFill>
                  <a:srgbClr val="D33941"/>
                </a:solidFill>
              </a:rPr>
              <a:t>,</a:t>
            </a:r>
            <a:r>
              <a:rPr lang="en-US" smtClean="0"/>
              <a:t> </a:t>
            </a:r>
            <a:r>
              <a:rPr lang="en-US" i="1" smtClean="0">
                <a:solidFill>
                  <a:srgbClr val="04628C"/>
                </a:solidFill>
              </a:rPr>
              <a:t>wizardStepId</a:t>
            </a:r>
            <a:r>
              <a:rPr lang="en-US" smtClean="0">
                <a:solidFill>
                  <a:srgbClr val="D33941"/>
                </a:solidFill>
              </a:rPr>
              <a:t>)</a:t>
            </a:r>
          </a:p>
          <a:p>
            <a:pPr lvl="1">
              <a:buFont typeface="Arial" charset="0"/>
              <a:buChar char="•"/>
            </a:pPr>
            <a:r>
              <a:rPr lang="en-US" smtClean="0">
                <a:solidFill>
                  <a:srgbClr val="D33941"/>
                </a:solidFill>
              </a:rPr>
              <a:t>addFieldError(</a:t>
            </a:r>
            <a:r>
              <a:rPr lang="en-US" i="1" smtClean="0">
                <a:solidFill>
                  <a:srgbClr val="04628C"/>
                </a:solidFill>
              </a:rPr>
              <a:t>object</a:t>
            </a:r>
            <a:r>
              <a:rPr lang="en-US" smtClean="0">
                <a:solidFill>
                  <a:srgbClr val="D33941"/>
                </a:solidFill>
              </a:rPr>
              <a:t>, </a:t>
            </a:r>
            <a:r>
              <a:rPr lang="en-US" i="1" smtClean="0">
                <a:solidFill>
                  <a:srgbClr val="04628C"/>
                </a:solidFill>
              </a:rPr>
              <a:t>strRelativeFieldPath</a:t>
            </a:r>
            <a:r>
              <a:rPr lang="en-US" smtClean="0">
                <a:solidFill>
                  <a:srgbClr val="D33941"/>
                </a:solidFill>
              </a:rPr>
              <a:t>,</a:t>
            </a:r>
            <a:r>
              <a:rPr lang="en-US" smtClean="0"/>
              <a:t> </a:t>
            </a:r>
            <a:r>
              <a:rPr lang="en-US" i="1" smtClean="0">
                <a:solidFill>
                  <a:srgbClr val="04628C"/>
                </a:solidFill>
              </a:rPr>
              <a:t>valLevel</a:t>
            </a:r>
            <a:r>
              <a:rPr lang="en-US" smtClean="0">
                <a:solidFill>
                  <a:srgbClr val="D33941"/>
                </a:solidFill>
              </a:rPr>
              <a:t>,</a:t>
            </a:r>
            <a:r>
              <a:rPr lang="en-US" smtClean="0"/>
              <a:t> </a:t>
            </a:r>
            <a:r>
              <a:rPr lang="en-US" i="1" smtClean="0">
                <a:solidFill>
                  <a:srgbClr val="04628C"/>
                </a:solidFill>
              </a:rPr>
              <a:t>errorMessage</a:t>
            </a:r>
            <a:r>
              <a:rPr lang="en-US" smtClean="0">
                <a:solidFill>
                  <a:srgbClr val="D33941"/>
                </a:solidFill>
              </a:rPr>
              <a:t>,</a:t>
            </a:r>
            <a:r>
              <a:rPr lang="en-US" smtClean="0"/>
              <a:t> </a:t>
            </a:r>
            <a:r>
              <a:rPr lang="en-US" i="1" smtClean="0">
                <a:solidFill>
                  <a:srgbClr val="04628C"/>
                </a:solidFill>
              </a:rPr>
              <a:t>wizardStepId</a:t>
            </a:r>
            <a:r>
              <a:rPr lang="en-US" smtClean="0">
                <a:solidFill>
                  <a:srgbClr val="D33941"/>
                </a:solidFill>
              </a:rPr>
              <a:t>)</a:t>
            </a:r>
          </a:p>
          <a:p>
            <a:pPr lvl="1">
              <a:buFont typeface="Arial" charset="0"/>
              <a:buChar char="•"/>
            </a:pPr>
            <a:r>
              <a:rPr lang="en-US" smtClean="0">
                <a:solidFill>
                  <a:srgbClr val="D33941"/>
                </a:solidFill>
              </a:rPr>
              <a:t>addWarning(</a:t>
            </a:r>
            <a:r>
              <a:rPr lang="en-US" i="1" smtClean="0">
                <a:solidFill>
                  <a:srgbClr val="04628C"/>
                </a:solidFill>
              </a:rPr>
              <a:t>object</a:t>
            </a:r>
            <a:r>
              <a:rPr lang="en-US" smtClean="0">
                <a:solidFill>
                  <a:srgbClr val="D33941"/>
                </a:solidFill>
              </a:rPr>
              <a:t>, </a:t>
            </a:r>
            <a:r>
              <a:rPr lang="en-US" i="1" smtClean="0">
                <a:solidFill>
                  <a:srgbClr val="04628C"/>
                </a:solidFill>
              </a:rPr>
              <a:t>valLevel</a:t>
            </a:r>
            <a:r>
              <a:rPr lang="en-US" smtClean="0">
                <a:solidFill>
                  <a:srgbClr val="D33941"/>
                </a:solidFill>
              </a:rPr>
              <a:t>, </a:t>
            </a:r>
            <a:r>
              <a:rPr lang="en-US" i="1" smtClean="0">
                <a:solidFill>
                  <a:srgbClr val="04628C"/>
                </a:solidFill>
              </a:rPr>
              <a:t>warningMessage</a:t>
            </a:r>
            <a:r>
              <a:rPr lang="en-US" smtClean="0">
                <a:solidFill>
                  <a:srgbClr val="D33941"/>
                </a:solidFill>
              </a:rPr>
              <a:t>,</a:t>
            </a:r>
            <a:r>
              <a:rPr lang="en-US" smtClean="0"/>
              <a:t> </a:t>
            </a:r>
            <a:r>
              <a:rPr lang="en-US" i="1" smtClean="0">
                <a:solidFill>
                  <a:srgbClr val="04628C"/>
                </a:solidFill>
              </a:rPr>
              <a:t>wizardStepId</a:t>
            </a:r>
            <a:r>
              <a:rPr lang="en-US" smtClean="0">
                <a:solidFill>
                  <a:srgbClr val="D33941"/>
                </a:solidFill>
              </a:rPr>
              <a:t>)</a:t>
            </a:r>
          </a:p>
          <a:p>
            <a:pPr lvl="1">
              <a:buFont typeface="Arial" charset="0"/>
              <a:buChar char="•"/>
            </a:pPr>
            <a:r>
              <a:rPr lang="en-US" smtClean="0">
                <a:solidFill>
                  <a:srgbClr val="D33941"/>
                </a:solidFill>
              </a:rPr>
              <a:t>addFieldWarning(</a:t>
            </a:r>
            <a:r>
              <a:rPr lang="en-US" i="1" smtClean="0">
                <a:solidFill>
                  <a:srgbClr val="04628C"/>
                </a:solidFill>
              </a:rPr>
              <a:t>object</a:t>
            </a:r>
            <a:r>
              <a:rPr lang="en-US" smtClean="0">
                <a:solidFill>
                  <a:srgbClr val="D33941"/>
                </a:solidFill>
              </a:rPr>
              <a:t>,</a:t>
            </a:r>
            <a:r>
              <a:rPr lang="en-US" smtClean="0"/>
              <a:t> </a:t>
            </a:r>
            <a:r>
              <a:rPr lang="en-US" i="1" smtClean="0">
                <a:solidFill>
                  <a:srgbClr val="04628C"/>
                </a:solidFill>
              </a:rPr>
              <a:t>strRelativeFieldPath</a:t>
            </a:r>
            <a:r>
              <a:rPr lang="en-US" smtClean="0">
                <a:solidFill>
                  <a:srgbClr val="D33941"/>
                </a:solidFill>
              </a:rPr>
              <a:t>, </a:t>
            </a:r>
            <a:r>
              <a:rPr lang="en-US" i="1" smtClean="0">
                <a:solidFill>
                  <a:srgbClr val="04628C"/>
                </a:solidFill>
              </a:rPr>
              <a:t>valLevel</a:t>
            </a:r>
            <a:r>
              <a:rPr lang="en-US" smtClean="0">
                <a:solidFill>
                  <a:srgbClr val="D33941"/>
                </a:solidFill>
              </a:rPr>
              <a:t>,</a:t>
            </a:r>
            <a:r>
              <a:rPr lang="en-US" smtClean="0"/>
              <a:t> </a:t>
            </a:r>
            <a:r>
              <a:rPr lang="en-US" i="1" smtClean="0">
                <a:solidFill>
                  <a:srgbClr val="04628C"/>
                </a:solidFill>
              </a:rPr>
              <a:t>warningMessage</a:t>
            </a:r>
            <a:r>
              <a:rPr lang="en-US" smtClean="0">
                <a:solidFill>
                  <a:srgbClr val="D33941"/>
                </a:solidFill>
              </a:rPr>
              <a:t>, </a:t>
            </a:r>
            <a:r>
              <a:rPr lang="en-US" i="1" smtClean="0">
                <a:solidFill>
                  <a:srgbClr val="04628C"/>
                </a:solidFill>
              </a:rPr>
              <a:t>wizardStepId</a:t>
            </a:r>
            <a:r>
              <a:rPr lang="en-US" smtClean="0">
                <a:solidFill>
                  <a:srgbClr val="D33941"/>
                </a:solidFill>
              </a:rPr>
              <a:t>)</a:t>
            </a:r>
          </a:p>
          <a:p>
            <a:pPr lvl="2">
              <a:buFont typeface="Arial" charset="0"/>
              <a:buChar char="•"/>
            </a:pPr>
            <a:r>
              <a:rPr lang="en-US" smtClean="0"/>
              <a:t>where:</a:t>
            </a:r>
            <a:r>
              <a:rPr lang="en-US" smtClean="0">
                <a:solidFill>
                  <a:srgbClr val="FF0000"/>
                </a:solidFill>
              </a:rPr>
              <a:t> </a:t>
            </a:r>
            <a:r>
              <a:rPr lang="en-US" i="1" smtClean="0">
                <a:solidFill>
                  <a:srgbClr val="04628C"/>
                </a:solidFill>
              </a:rPr>
              <a:t>valLevel</a:t>
            </a:r>
            <a:r>
              <a:rPr lang="en-US" smtClean="0">
                <a:solidFill>
                  <a:srgbClr val="FF0000"/>
                </a:solidFill>
              </a:rPr>
              <a:t> </a:t>
            </a:r>
            <a:r>
              <a:rPr lang="en-US" smtClean="0"/>
              <a:t>means that the error or warning will be added at that level or any level more restrictive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87313"/>
            <a:ext cx="8318500" cy="742950"/>
          </a:xfrm>
        </p:spPr>
        <p:txBody>
          <a:bodyPr/>
          <a:lstStyle/>
          <a:p>
            <a:pPr eaLnBrk="1" hangingPunct="1"/>
            <a:r>
              <a:rPr lang="en-US" smtClean="0"/>
              <a:t>Validation result example</a:t>
            </a:r>
          </a:p>
        </p:txBody>
      </p:sp>
      <p:sp>
        <p:nvSpPr>
          <p:cNvPr id="24579"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Checks a condition and displays the following warning or error message at the appropriate wizard step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4756896"/>
            <a:ext cx="6875462" cy="5644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17" y="5721350"/>
            <a:ext cx="8155704" cy="520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7" name="TextBox 12"/>
          <p:cNvSpPr txBox="1">
            <a:spLocks noChangeArrowheads="1"/>
          </p:cNvSpPr>
          <p:nvPr/>
        </p:nvSpPr>
        <p:spPr bwMode="auto">
          <a:xfrm>
            <a:off x="5765801" y="5619750"/>
            <a:ext cx="617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C00000"/>
                </a:solidFill>
                <a:latin typeface="Calibri" pitchFamily="34" charset="0"/>
                <a:ea typeface="Calibri" pitchFamily="34" charset="0"/>
                <a:cs typeface="Calibri" pitchFamily="34" charset="0"/>
              </a:rPr>
              <a:t>msg</a:t>
            </a:r>
            <a:endParaRPr lang="en-US" dirty="0">
              <a:solidFill>
                <a:srgbClr val="C00000"/>
              </a:solidFill>
              <a:latin typeface="Calibri" pitchFamily="34" charset="0"/>
              <a:ea typeface="Calibri" pitchFamily="34" charset="0"/>
              <a:cs typeface="Calibri" pitchFamily="34" charset="0"/>
            </a:endParaRP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867" y="1730374"/>
            <a:ext cx="8316308" cy="2562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1" name="Text Box 9"/>
          <p:cNvSpPr txBox="1">
            <a:spLocks noChangeArrowheads="1"/>
          </p:cNvSpPr>
          <p:nvPr/>
        </p:nvSpPr>
        <p:spPr bwMode="auto">
          <a:xfrm>
            <a:off x="2195513" y="3671887"/>
            <a:ext cx="508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Error or warning messages at quotable and default validation levels respectively</a:t>
            </a:r>
          </a:p>
        </p:txBody>
      </p:sp>
      <p:sp>
        <p:nvSpPr>
          <p:cNvPr id="24582" name="Freeform 10"/>
          <p:cNvSpPr>
            <a:spLocks/>
          </p:cNvSpPr>
          <p:nvPr/>
        </p:nvSpPr>
        <p:spPr bwMode="auto">
          <a:xfrm>
            <a:off x="1303338" y="3652837"/>
            <a:ext cx="1009650" cy="419100"/>
          </a:xfrm>
          <a:custGeom>
            <a:avLst/>
            <a:gdLst>
              <a:gd name="T0" fmla="*/ 2147483647 w 705"/>
              <a:gd name="T1" fmla="*/ 2147483647 h 815"/>
              <a:gd name="T2" fmla="*/ 0 w 705"/>
              <a:gd name="T3" fmla="*/ 2147483647 h 815"/>
              <a:gd name="T4" fmla="*/ 0 w 705"/>
              <a:gd name="T5" fmla="*/ 0 h 815"/>
              <a:gd name="T6" fmla="*/ 2147483647 w 705"/>
              <a:gd name="T7" fmla="*/ 0 h 815"/>
              <a:gd name="T8" fmla="*/ 0 60000 65536"/>
              <a:gd name="T9" fmla="*/ 0 60000 65536"/>
              <a:gd name="T10" fmla="*/ 0 60000 65536"/>
              <a:gd name="T11" fmla="*/ 0 60000 65536"/>
              <a:gd name="T12" fmla="*/ 0 w 705"/>
              <a:gd name="T13" fmla="*/ 0 h 815"/>
              <a:gd name="T14" fmla="*/ 705 w 705"/>
              <a:gd name="T15" fmla="*/ 815 h 815"/>
            </a:gdLst>
            <a:ahLst/>
            <a:cxnLst>
              <a:cxn ang="T8">
                <a:pos x="T0" y="T1"/>
              </a:cxn>
              <a:cxn ang="T9">
                <a:pos x="T2" y="T3"/>
              </a:cxn>
              <a:cxn ang="T10">
                <a:pos x="T4" y="T5"/>
              </a:cxn>
              <a:cxn ang="T11">
                <a:pos x="T6" y="T7"/>
              </a:cxn>
            </a:cxnLst>
            <a:rect l="T12" t="T13" r="T14" b="T15"/>
            <a:pathLst>
              <a:path w="705" h="815">
                <a:moveTo>
                  <a:pt x="705" y="815"/>
                </a:moveTo>
                <a:lnTo>
                  <a:pt x="0" y="815"/>
                </a:lnTo>
                <a:lnTo>
                  <a:pt x="0" y="0"/>
                </a:lnTo>
                <a:lnTo>
                  <a:pt x="399"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83" name="Freeform 11"/>
          <p:cNvSpPr>
            <a:spLocks/>
          </p:cNvSpPr>
          <p:nvPr/>
        </p:nvSpPr>
        <p:spPr bwMode="auto">
          <a:xfrm>
            <a:off x="1303338" y="3181350"/>
            <a:ext cx="533400" cy="603250"/>
          </a:xfrm>
          <a:custGeom>
            <a:avLst/>
            <a:gdLst>
              <a:gd name="T0" fmla="*/ 0 w 423"/>
              <a:gd name="T1" fmla="*/ 2147483647 h 380"/>
              <a:gd name="T2" fmla="*/ 0 w 423"/>
              <a:gd name="T3" fmla="*/ 0 h 380"/>
              <a:gd name="T4" fmla="*/ 2147483647 w 423"/>
              <a:gd name="T5" fmla="*/ 0 h 380"/>
              <a:gd name="T6" fmla="*/ 0 60000 65536"/>
              <a:gd name="T7" fmla="*/ 0 60000 65536"/>
              <a:gd name="T8" fmla="*/ 0 60000 65536"/>
              <a:gd name="T9" fmla="*/ 0 w 423"/>
              <a:gd name="T10" fmla="*/ 0 h 380"/>
              <a:gd name="T11" fmla="*/ 423 w 423"/>
              <a:gd name="T12" fmla="*/ 380 h 380"/>
            </a:gdLst>
            <a:ahLst/>
            <a:cxnLst>
              <a:cxn ang="T6">
                <a:pos x="T0" y="T1"/>
              </a:cxn>
              <a:cxn ang="T7">
                <a:pos x="T2" y="T3"/>
              </a:cxn>
              <a:cxn ang="T8">
                <a:pos x="T4" y="T5"/>
              </a:cxn>
            </a:cxnLst>
            <a:rect l="T9" t="T10" r="T11" b="T12"/>
            <a:pathLst>
              <a:path w="423" h="380">
                <a:moveTo>
                  <a:pt x="0" y="380"/>
                </a:moveTo>
                <a:lnTo>
                  <a:pt x="0" y="0"/>
                </a:lnTo>
                <a:lnTo>
                  <a:pt x="423" y="0"/>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24585" name="Straight Connector 11"/>
          <p:cNvCxnSpPr>
            <a:cxnSpLocks noChangeShapeType="1"/>
          </p:cNvCxnSpPr>
          <p:nvPr/>
        </p:nvCxnSpPr>
        <p:spPr bwMode="auto">
          <a:xfrm flipH="1">
            <a:off x="5895975" y="3744912"/>
            <a:ext cx="1866900" cy="1294186"/>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24588" name="Freeform 15"/>
          <p:cNvSpPr>
            <a:spLocks/>
          </p:cNvSpPr>
          <p:nvPr/>
        </p:nvSpPr>
        <p:spPr bwMode="auto">
          <a:xfrm>
            <a:off x="6701631" y="3011486"/>
            <a:ext cx="2122487" cy="2917825"/>
          </a:xfrm>
          <a:custGeom>
            <a:avLst/>
            <a:gdLst>
              <a:gd name="T0" fmla="*/ 0 w 2122715"/>
              <a:gd name="T1" fmla="*/ 0 h 2917371"/>
              <a:gd name="T2" fmla="*/ 2099136 w 2122715"/>
              <a:gd name="T3" fmla="*/ 0 h 2917371"/>
              <a:gd name="T4" fmla="*/ 2120891 w 2122715"/>
              <a:gd name="T5" fmla="*/ 2921003 h 2917371"/>
              <a:gd name="T6" fmla="*/ 739597 w 2122715"/>
              <a:gd name="T7" fmla="*/ 2921003 h 2917371"/>
              <a:gd name="T8" fmla="*/ 0 60000 65536"/>
              <a:gd name="T9" fmla="*/ 0 60000 65536"/>
              <a:gd name="T10" fmla="*/ 0 60000 65536"/>
              <a:gd name="T11" fmla="*/ 0 60000 65536"/>
              <a:gd name="T12" fmla="*/ 0 w 2122715"/>
              <a:gd name="T13" fmla="*/ 0 h 2917371"/>
              <a:gd name="T14" fmla="*/ 2122715 w 2122715"/>
              <a:gd name="T15" fmla="*/ 2917371 h 2917371"/>
            </a:gdLst>
            <a:ahLst/>
            <a:cxnLst>
              <a:cxn ang="T8">
                <a:pos x="T0" y="T1"/>
              </a:cxn>
              <a:cxn ang="T9">
                <a:pos x="T2" y="T3"/>
              </a:cxn>
              <a:cxn ang="T10">
                <a:pos x="T4" y="T5"/>
              </a:cxn>
              <a:cxn ang="T11">
                <a:pos x="T6" y="T7"/>
              </a:cxn>
            </a:cxnLst>
            <a:rect l="T12" t="T13" r="T14" b="T15"/>
            <a:pathLst>
              <a:path w="2122715" h="2917371">
                <a:moveTo>
                  <a:pt x="0" y="0"/>
                </a:moveTo>
                <a:lnTo>
                  <a:pt x="2100943" y="0"/>
                </a:lnTo>
                <a:lnTo>
                  <a:pt x="2122715" y="2917371"/>
                </a:lnTo>
                <a:lnTo>
                  <a:pt x="740229" y="2917371"/>
                </a:lnTo>
              </a:path>
            </a:pathLst>
          </a:cu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87313"/>
            <a:ext cx="8318500" cy="742950"/>
          </a:xfrm>
        </p:spPr>
        <p:txBody>
          <a:bodyPr/>
          <a:lstStyle/>
          <a:p>
            <a:pPr eaLnBrk="1" hangingPunct="1"/>
            <a:r>
              <a:rPr lang="en-US" smtClean="0"/>
              <a:t>Validation results in the user interface</a:t>
            </a:r>
          </a:p>
        </p:txBody>
      </p:sp>
      <p:grpSp>
        <p:nvGrpSpPr>
          <p:cNvPr id="2" name="Group 1"/>
          <p:cNvGrpSpPr/>
          <p:nvPr/>
        </p:nvGrpSpPr>
        <p:grpSpPr>
          <a:xfrm>
            <a:off x="504032" y="878681"/>
            <a:ext cx="4799194" cy="3348038"/>
            <a:chOff x="4028282" y="1012825"/>
            <a:chExt cx="4799194" cy="3348038"/>
          </a:xfrm>
        </p:grpSpPr>
        <p:sp>
          <p:nvSpPr>
            <p:cNvPr id="25605" name="Text Box 6"/>
            <p:cNvSpPr txBox="1">
              <a:spLocks noChangeArrowheads="1"/>
            </p:cNvSpPr>
            <p:nvPr/>
          </p:nvSpPr>
          <p:spPr bwMode="auto">
            <a:xfrm>
              <a:off x="6008688" y="1012825"/>
              <a:ext cx="26558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Validation warning at “default” level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282" y="1679574"/>
              <a:ext cx="4799194" cy="268128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8" name="AutoShape 14"/>
            <p:cNvSpPr>
              <a:spLocks noChangeArrowheads="1"/>
            </p:cNvSpPr>
            <p:nvPr/>
          </p:nvSpPr>
          <p:spPr bwMode="auto">
            <a:xfrm>
              <a:off x="4232275" y="4092576"/>
              <a:ext cx="1311275" cy="2682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5611" name="Group 19"/>
            <p:cNvGrpSpPr>
              <a:grpSpLocks/>
            </p:cNvGrpSpPr>
            <p:nvPr/>
          </p:nvGrpSpPr>
          <p:grpSpPr bwMode="auto">
            <a:xfrm>
              <a:off x="6813551" y="1682749"/>
              <a:ext cx="311150" cy="433387"/>
              <a:chOff x="2439" y="1175"/>
              <a:chExt cx="196" cy="273"/>
            </a:xfrm>
          </p:grpSpPr>
          <p:sp>
            <p:nvSpPr>
              <p:cNvPr id="25615" name="Text Box 17"/>
              <p:cNvSpPr txBox="1">
                <a:spLocks noChangeArrowheads="1"/>
              </p:cNvSpPr>
              <p:nvPr/>
            </p:nvSpPr>
            <p:spPr bwMode="auto">
              <a:xfrm>
                <a:off x="2471" y="1204"/>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1.</a:t>
                </a:r>
              </a:p>
            </p:txBody>
          </p:sp>
          <p:sp>
            <p:nvSpPr>
              <p:cNvPr id="25616" name="Oval 18"/>
              <p:cNvSpPr>
                <a:spLocks noChangeArrowheads="1"/>
              </p:cNvSpPr>
              <p:nvPr/>
            </p:nvSpPr>
            <p:spPr bwMode="auto">
              <a:xfrm>
                <a:off x="2439" y="1175"/>
                <a:ext cx="196" cy="273"/>
              </a:xfrm>
              <a:prstGeom prst="ellips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D33941"/>
                  </a:solidFill>
                </a:endParaRPr>
              </a:p>
            </p:txBody>
          </p:sp>
        </p:grpSp>
      </p:gr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12019"/>
            <a:ext cx="3219450" cy="55399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5612" name="Group 20"/>
          <p:cNvGrpSpPr>
            <a:grpSpLocks/>
          </p:cNvGrpSpPr>
          <p:nvPr/>
        </p:nvGrpSpPr>
        <p:grpSpPr bwMode="auto">
          <a:xfrm>
            <a:off x="5447689" y="1203328"/>
            <a:ext cx="311150" cy="433388"/>
            <a:chOff x="2439" y="1175"/>
            <a:chExt cx="196" cy="273"/>
          </a:xfrm>
        </p:grpSpPr>
        <p:sp>
          <p:nvSpPr>
            <p:cNvPr id="25613" name="Text Box 21"/>
            <p:cNvSpPr txBox="1">
              <a:spLocks noChangeArrowheads="1"/>
            </p:cNvSpPr>
            <p:nvPr/>
          </p:nvSpPr>
          <p:spPr bwMode="auto">
            <a:xfrm>
              <a:off x="2471" y="1204"/>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2.</a:t>
              </a:r>
            </a:p>
          </p:txBody>
        </p:sp>
        <p:sp>
          <p:nvSpPr>
            <p:cNvPr id="25614" name="Oval 22"/>
            <p:cNvSpPr>
              <a:spLocks noChangeArrowheads="1"/>
            </p:cNvSpPr>
            <p:nvPr/>
          </p:nvSpPr>
          <p:spPr bwMode="auto">
            <a:xfrm>
              <a:off x="2439" y="1175"/>
              <a:ext cx="196" cy="273"/>
            </a:xfrm>
            <a:prstGeom prst="ellips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D33941"/>
                </a:solidFill>
              </a:endParaRPr>
            </a:p>
          </p:txBody>
        </p:sp>
      </p:grpSp>
      <p:sp>
        <p:nvSpPr>
          <p:cNvPr id="25606" name="Text Box 7"/>
          <p:cNvSpPr txBox="1">
            <a:spLocks noChangeArrowheads="1"/>
          </p:cNvSpPr>
          <p:nvPr/>
        </p:nvSpPr>
        <p:spPr bwMode="auto">
          <a:xfrm>
            <a:off x="2164494" y="4821238"/>
            <a:ext cx="3162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Validation error at “quotable” level</a:t>
            </a:r>
          </a:p>
        </p:txBody>
      </p:sp>
      <p:sp>
        <p:nvSpPr>
          <p:cNvPr id="25607" name="AutoShape 10"/>
          <p:cNvSpPr>
            <a:spLocks noChangeArrowheads="1"/>
          </p:cNvSpPr>
          <p:nvPr/>
        </p:nvSpPr>
        <p:spPr bwMode="auto">
          <a:xfrm>
            <a:off x="5459595" y="4443413"/>
            <a:ext cx="1311275" cy="2682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5609" name="Text Box 15"/>
          <p:cNvSpPr txBox="1">
            <a:spLocks noChangeArrowheads="1"/>
          </p:cNvSpPr>
          <p:nvPr/>
        </p:nvSpPr>
        <p:spPr bwMode="auto">
          <a:xfrm>
            <a:off x="2492375" y="5853113"/>
            <a:ext cx="2647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link to the wizard step</a:t>
            </a:r>
          </a:p>
        </p:txBody>
      </p:sp>
      <p:cxnSp>
        <p:nvCxnSpPr>
          <p:cNvPr id="4" name="Straight Connector 3"/>
          <p:cNvCxnSpPr>
            <a:stCxn id="25609" idx="3"/>
          </p:cNvCxnSpPr>
          <p:nvPr/>
        </p:nvCxnSpPr>
        <p:spPr bwMode="auto">
          <a:xfrm>
            <a:off x="5140325" y="6005513"/>
            <a:ext cx="318476" cy="0"/>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3" name="Rounded Rectangle 2"/>
          <p:cNvSpPr/>
          <p:nvPr/>
        </p:nvSpPr>
        <p:spPr bwMode="auto">
          <a:xfrm>
            <a:off x="2191726" y="2343150"/>
            <a:ext cx="3107837" cy="3143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603264" y="6157913"/>
            <a:ext cx="2997811" cy="29406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26627"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solidFill>
                  <a:srgbClr val="C0C0C0"/>
                </a:solidFill>
              </a:rPr>
              <a:t>Class-based validation overview</a:t>
            </a:r>
          </a:p>
          <a:p>
            <a:pPr>
              <a:lnSpc>
                <a:spcPct val="150000"/>
              </a:lnSpc>
              <a:buFont typeface="Arial" charset="0"/>
              <a:buChar char="•"/>
            </a:pPr>
            <a:r>
              <a:rPr lang="en-US" sz="2800" smtClean="0">
                <a:solidFill>
                  <a:srgbClr val="C0C0C0"/>
                </a:solidFill>
              </a:rPr>
              <a:t>Validation levels</a:t>
            </a:r>
          </a:p>
          <a:p>
            <a:pPr>
              <a:lnSpc>
                <a:spcPct val="150000"/>
              </a:lnSpc>
              <a:buFont typeface="Arial" charset="0"/>
              <a:buChar char="•"/>
            </a:pPr>
            <a:r>
              <a:rPr lang="en-US" sz="2800" smtClean="0">
                <a:solidFill>
                  <a:srgbClr val="C0C0C0"/>
                </a:solidFill>
              </a:rPr>
              <a:t>Class-based validation configuration</a:t>
            </a:r>
          </a:p>
          <a:p>
            <a:pPr>
              <a:lnSpc>
                <a:spcPct val="150000"/>
              </a:lnSpc>
              <a:buFont typeface="Arial" charset="0"/>
              <a:buChar char="•"/>
            </a:pPr>
            <a:r>
              <a:rPr lang="en-US" sz="2800" smtClean="0"/>
              <a:t>Validation chaining</a:t>
            </a:r>
          </a:p>
          <a:p>
            <a:pPr>
              <a:lnSpc>
                <a:spcPct val="150000"/>
              </a:lnSpc>
              <a:buFont typeface="Arial" charset="0"/>
              <a:buChar char="•"/>
            </a:pPr>
            <a:r>
              <a:rPr lang="en-US" sz="2800" smtClean="0">
                <a:solidFill>
                  <a:srgbClr val="C0C0C0"/>
                </a:solidFill>
              </a:rPr>
              <a:t>Invoking class-based validation</a:t>
            </a:r>
          </a:p>
          <a:p>
            <a:pPr>
              <a:lnSpc>
                <a:spcPct val="150000"/>
              </a:lnSpc>
              <a:buFont typeface="Arial" charset="0"/>
              <a:buChar char="•"/>
            </a:pPr>
            <a:r>
              <a:rPr lang="en-US" sz="2800" smtClean="0">
                <a:solidFill>
                  <a:srgbClr val="C0C0C0"/>
                </a:solidFill>
              </a:rPr>
              <a:t>Add a new validation check</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5300" y="98425"/>
            <a:ext cx="8318500" cy="742950"/>
          </a:xfrm>
        </p:spPr>
        <p:txBody>
          <a:bodyPr/>
          <a:lstStyle/>
          <a:p>
            <a:pPr eaLnBrk="1" hangingPunct="1"/>
            <a:r>
              <a:rPr lang="en-US" smtClean="0"/>
              <a:t>Validation chaining</a:t>
            </a:r>
          </a:p>
        </p:txBody>
      </p:sp>
      <p:sp>
        <p:nvSpPr>
          <p:cNvPr id="27651" name="Rectangle 3"/>
          <p:cNvSpPr>
            <a:spLocks noGrp="1" noChangeArrowheads="1"/>
          </p:cNvSpPr>
          <p:nvPr>
            <p:ph idx="1"/>
          </p:nvPr>
        </p:nvSpPr>
        <p:spPr>
          <a:xfrm>
            <a:off x="519113" y="827088"/>
            <a:ext cx="8318500" cy="1087437"/>
          </a:xfrm>
        </p:spPr>
        <p:txBody>
          <a:bodyPr/>
          <a:lstStyle/>
          <a:p>
            <a:pPr>
              <a:buFont typeface="Arial" charset="0"/>
              <a:buChar char="•"/>
            </a:pPr>
            <a:r>
              <a:rPr lang="en-US" b="1" smtClean="0"/>
              <a:t>Validation chaining </a:t>
            </a:r>
            <a:r>
              <a:rPr lang="en-US" smtClean="0"/>
              <a:t>is the process of one validation class calling another validation class to perform additional validation checks</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840" y="2039367"/>
            <a:ext cx="6168223" cy="41804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3" name="Rounded Rectangle 39"/>
          <p:cNvSpPr>
            <a:spLocks noChangeArrowheads="1"/>
          </p:cNvSpPr>
          <p:nvPr/>
        </p:nvSpPr>
        <p:spPr bwMode="auto">
          <a:xfrm>
            <a:off x="5178425" y="2433638"/>
            <a:ext cx="574675" cy="309562"/>
          </a:xfrm>
          <a:prstGeom prst="roundRect">
            <a:avLst>
              <a:gd name="adj" fmla="val 16667"/>
            </a:avLst>
          </a:prstGeom>
          <a:noFill/>
          <a:ln w="19050" algn="ctr">
            <a:solidFill>
              <a:srgbClr val="D3394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27654" name="Group 44"/>
          <p:cNvGrpSpPr>
            <a:grpSpLocks/>
          </p:cNvGrpSpPr>
          <p:nvPr/>
        </p:nvGrpSpPr>
        <p:grpSpPr bwMode="auto">
          <a:xfrm>
            <a:off x="558800" y="3114675"/>
            <a:ext cx="1246188" cy="631825"/>
            <a:chOff x="3814" y="2089"/>
            <a:chExt cx="785" cy="398"/>
          </a:xfrm>
        </p:grpSpPr>
        <p:sp>
          <p:nvSpPr>
            <p:cNvPr id="27672" name="Rectangle 45"/>
            <p:cNvSpPr>
              <a:spLocks noChangeArrowheads="1"/>
            </p:cNvSpPr>
            <p:nvPr/>
          </p:nvSpPr>
          <p:spPr bwMode="auto">
            <a:xfrm>
              <a:off x="3817" y="2089"/>
              <a:ext cx="780" cy="398"/>
            </a:xfrm>
            <a:prstGeom prst="rect">
              <a:avLst/>
            </a:prstGeom>
            <a:solidFill>
              <a:schemeClr val="tx2"/>
            </a:solidFill>
            <a:ln w="12700" algn="ctr">
              <a:solidFill>
                <a:schemeClr val="bg1"/>
              </a:solidFill>
              <a:miter lim="800000"/>
              <a:headEnd/>
              <a:tailEnd/>
            </a:ln>
          </p:spPr>
          <p:txBody>
            <a:bodyPr lIns="0" tIns="0" rIns="0" bIns="0" anchor="ctr">
              <a:spAutoFit/>
            </a:bodyPr>
            <a:lstStyle/>
            <a:p>
              <a:endParaRPr lang="en-US"/>
            </a:p>
          </p:txBody>
        </p:sp>
        <p:sp>
          <p:nvSpPr>
            <p:cNvPr id="27673" name="Text Box 46"/>
            <p:cNvSpPr txBox="1">
              <a:spLocks noChangeArrowheads="1"/>
            </p:cNvSpPr>
            <p:nvPr/>
          </p:nvSpPr>
          <p:spPr bwMode="auto">
            <a:xfrm>
              <a:off x="3814" y="2114"/>
              <a:ext cx="78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Validate Line</a:t>
              </a:r>
            </a:p>
          </p:txBody>
        </p:sp>
      </p:grpSp>
      <p:grpSp>
        <p:nvGrpSpPr>
          <p:cNvPr id="27655" name="Group 75"/>
          <p:cNvGrpSpPr>
            <a:grpSpLocks/>
          </p:cNvGrpSpPr>
          <p:nvPr/>
        </p:nvGrpSpPr>
        <p:grpSpPr bwMode="auto">
          <a:xfrm>
            <a:off x="587375" y="5019675"/>
            <a:ext cx="1246188" cy="631825"/>
            <a:chOff x="3814" y="2089"/>
            <a:chExt cx="785" cy="398"/>
          </a:xfrm>
        </p:grpSpPr>
        <p:sp>
          <p:nvSpPr>
            <p:cNvPr id="27670" name="Rectangle 76"/>
            <p:cNvSpPr>
              <a:spLocks noChangeArrowheads="1"/>
            </p:cNvSpPr>
            <p:nvPr/>
          </p:nvSpPr>
          <p:spPr bwMode="auto">
            <a:xfrm>
              <a:off x="3817" y="2089"/>
              <a:ext cx="780" cy="398"/>
            </a:xfrm>
            <a:prstGeom prst="rect">
              <a:avLst/>
            </a:prstGeom>
            <a:solidFill>
              <a:schemeClr val="tx2"/>
            </a:solidFill>
            <a:ln w="12700" algn="ctr">
              <a:solidFill>
                <a:schemeClr val="bg1"/>
              </a:solidFill>
              <a:miter lim="800000"/>
              <a:headEnd/>
              <a:tailEnd/>
            </a:ln>
          </p:spPr>
          <p:txBody>
            <a:bodyPr lIns="0" tIns="0" rIns="0" bIns="0" anchor="ctr">
              <a:spAutoFit/>
            </a:bodyPr>
            <a:lstStyle/>
            <a:p>
              <a:endParaRPr lang="en-US"/>
            </a:p>
          </p:txBody>
        </p:sp>
        <p:sp>
          <p:nvSpPr>
            <p:cNvPr id="27671" name="Text Box 77"/>
            <p:cNvSpPr txBox="1">
              <a:spLocks noChangeArrowheads="1"/>
            </p:cNvSpPr>
            <p:nvPr/>
          </p:nvSpPr>
          <p:spPr bwMode="auto">
            <a:xfrm>
              <a:off x="3814" y="2114"/>
              <a:ext cx="78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Validate Vehicle</a:t>
              </a:r>
            </a:p>
          </p:txBody>
        </p:sp>
      </p:grpSp>
      <p:grpSp>
        <p:nvGrpSpPr>
          <p:cNvPr id="27656" name="Group 29"/>
          <p:cNvGrpSpPr>
            <a:grpSpLocks/>
          </p:cNvGrpSpPr>
          <p:nvPr/>
        </p:nvGrpSpPr>
        <p:grpSpPr bwMode="auto">
          <a:xfrm>
            <a:off x="534988" y="2160588"/>
            <a:ext cx="1246187" cy="633412"/>
            <a:chOff x="3817" y="2089"/>
            <a:chExt cx="785" cy="398"/>
          </a:xfrm>
        </p:grpSpPr>
        <p:sp>
          <p:nvSpPr>
            <p:cNvPr id="27668" name="Rectangle 30"/>
            <p:cNvSpPr>
              <a:spLocks noChangeArrowheads="1"/>
            </p:cNvSpPr>
            <p:nvPr/>
          </p:nvSpPr>
          <p:spPr bwMode="auto">
            <a:xfrm>
              <a:off x="3817" y="2089"/>
              <a:ext cx="780" cy="398"/>
            </a:xfrm>
            <a:prstGeom prst="rect">
              <a:avLst/>
            </a:prstGeom>
            <a:solidFill>
              <a:schemeClr val="tx2"/>
            </a:solidFill>
            <a:ln w="12700" algn="ctr">
              <a:solidFill>
                <a:schemeClr val="bg1"/>
              </a:solidFill>
              <a:miter lim="800000"/>
              <a:headEnd/>
              <a:tailEnd/>
            </a:ln>
          </p:spPr>
          <p:txBody>
            <a:bodyPr lIns="0" tIns="0" rIns="0" bIns="0" anchor="ctr">
              <a:spAutoFit/>
            </a:bodyPr>
            <a:lstStyle/>
            <a:p>
              <a:endParaRPr lang="en-US"/>
            </a:p>
          </p:txBody>
        </p:sp>
        <p:sp>
          <p:nvSpPr>
            <p:cNvPr id="27669" name="Text Box 31"/>
            <p:cNvSpPr txBox="1">
              <a:spLocks noChangeArrowheads="1"/>
            </p:cNvSpPr>
            <p:nvPr/>
          </p:nvSpPr>
          <p:spPr bwMode="auto">
            <a:xfrm>
              <a:off x="3817" y="2101"/>
              <a:ext cx="78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Validate Period</a:t>
              </a:r>
            </a:p>
          </p:txBody>
        </p:sp>
      </p:grpSp>
      <p:grpSp>
        <p:nvGrpSpPr>
          <p:cNvPr id="27657" name="Group 75"/>
          <p:cNvGrpSpPr>
            <a:grpSpLocks/>
          </p:cNvGrpSpPr>
          <p:nvPr/>
        </p:nvGrpSpPr>
        <p:grpSpPr bwMode="auto">
          <a:xfrm>
            <a:off x="573088" y="4067175"/>
            <a:ext cx="1246187" cy="631825"/>
            <a:chOff x="3814" y="2089"/>
            <a:chExt cx="785" cy="398"/>
          </a:xfrm>
        </p:grpSpPr>
        <p:sp>
          <p:nvSpPr>
            <p:cNvPr id="27666" name="Rectangle 76"/>
            <p:cNvSpPr>
              <a:spLocks noChangeArrowheads="1"/>
            </p:cNvSpPr>
            <p:nvPr/>
          </p:nvSpPr>
          <p:spPr bwMode="auto">
            <a:xfrm>
              <a:off x="3817" y="2089"/>
              <a:ext cx="780" cy="398"/>
            </a:xfrm>
            <a:prstGeom prst="rect">
              <a:avLst/>
            </a:prstGeom>
            <a:solidFill>
              <a:schemeClr val="tx2"/>
            </a:solidFill>
            <a:ln w="12700" algn="ctr">
              <a:solidFill>
                <a:schemeClr val="bg1"/>
              </a:solidFill>
              <a:miter lim="800000"/>
              <a:headEnd/>
              <a:tailEnd/>
            </a:ln>
          </p:spPr>
          <p:txBody>
            <a:bodyPr lIns="0" tIns="0" rIns="0" bIns="0" anchor="ctr">
              <a:spAutoFit/>
            </a:bodyPr>
            <a:lstStyle/>
            <a:p>
              <a:endParaRPr lang="en-US"/>
            </a:p>
          </p:txBody>
        </p:sp>
        <p:sp>
          <p:nvSpPr>
            <p:cNvPr id="27667" name="Text Box 77"/>
            <p:cNvSpPr txBox="1">
              <a:spLocks noChangeArrowheads="1"/>
            </p:cNvSpPr>
            <p:nvPr/>
          </p:nvSpPr>
          <p:spPr bwMode="auto">
            <a:xfrm>
              <a:off x="3814" y="2114"/>
              <a:ext cx="78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Validate Driver</a:t>
              </a:r>
            </a:p>
          </p:txBody>
        </p:sp>
      </p:grpSp>
      <p:cxnSp>
        <p:nvCxnSpPr>
          <p:cNvPr id="27658" name="Straight Arrow Connector 71"/>
          <p:cNvCxnSpPr>
            <a:cxnSpLocks noChangeShapeType="1"/>
            <a:endCxn id="27670" idx="3"/>
          </p:cNvCxnSpPr>
          <p:nvPr/>
        </p:nvCxnSpPr>
        <p:spPr bwMode="auto">
          <a:xfrm flipH="1">
            <a:off x="1830388" y="4572003"/>
            <a:ext cx="1074737" cy="763585"/>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27659" name="Straight Arrow Connector 81"/>
          <p:cNvCxnSpPr>
            <a:cxnSpLocks noChangeShapeType="1"/>
            <a:endCxn id="27667" idx="3"/>
          </p:cNvCxnSpPr>
          <p:nvPr/>
        </p:nvCxnSpPr>
        <p:spPr bwMode="auto">
          <a:xfrm flipH="1">
            <a:off x="1819275" y="4308476"/>
            <a:ext cx="1085850" cy="75406"/>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27660" name="Straight Arrow Connector 99"/>
          <p:cNvCxnSpPr>
            <a:cxnSpLocks noChangeShapeType="1"/>
          </p:cNvCxnSpPr>
          <p:nvPr/>
        </p:nvCxnSpPr>
        <p:spPr bwMode="auto">
          <a:xfrm rot="16200000" flipH="1">
            <a:off x="973931" y="2951957"/>
            <a:ext cx="365125" cy="4762"/>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27661" name="Straight Arrow Connector 104"/>
          <p:cNvCxnSpPr>
            <a:cxnSpLocks noChangeShapeType="1"/>
          </p:cNvCxnSpPr>
          <p:nvPr/>
        </p:nvCxnSpPr>
        <p:spPr bwMode="auto">
          <a:xfrm rot="16200000" flipH="1">
            <a:off x="952500" y="3940176"/>
            <a:ext cx="365125" cy="6350"/>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27662" name="Straight Arrow Connector 105"/>
          <p:cNvCxnSpPr>
            <a:cxnSpLocks noChangeShapeType="1"/>
          </p:cNvCxnSpPr>
          <p:nvPr/>
        </p:nvCxnSpPr>
        <p:spPr bwMode="auto">
          <a:xfrm rot="16200000" flipH="1">
            <a:off x="963613" y="4833937"/>
            <a:ext cx="363538" cy="4763"/>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27663" name="Straight Arrow Connector 120"/>
          <p:cNvCxnSpPr>
            <a:cxnSpLocks noChangeShapeType="1"/>
          </p:cNvCxnSpPr>
          <p:nvPr/>
        </p:nvCxnSpPr>
        <p:spPr bwMode="auto">
          <a:xfrm flipH="1" flipV="1">
            <a:off x="1781175" y="2438351"/>
            <a:ext cx="3397250" cy="9575"/>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27664" name="TextBox 23"/>
          <p:cNvSpPr txBox="1">
            <a:spLocks noChangeArrowheads="1"/>
          </p:cNvSpPr>
          <p:nvPr/>
        </p:nvSpPr>
        <p:spPr bwMode="auto">
          <a:xfrm rot="21372203">
            <a:off x="1999228" y="3937794"/>
            <a:ext cx="582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latin typeface="Calibri" pitchFamily="34" charset="0"/>
                <a:ea typeface="Calibri" pitchFamily="34" charset="0"/>
                <a:cs typeface="Calibri" pitchFamily="34" charset="0"/>
              </a:rPr>
              <a:t>Next</a:t>
            </a:r>
          </a:p>
        </p:txBody>
      </p:sp>
      <p:sp>
        <p:nvSpPr>
          <p:cNvPr id="27665" name="TextBox 24"/>
          <p:cNvSpPr txBox="1">
            <a:spLocks noChangeArrowheads="1"/>
          </p:cNvSpPr>
          <p:nvPr/>
        </p:nvSpPr>
        <p:spPr bwMode="auto">
          <a:xfrm rot="19473460">
            <a:off x="1828317" y="4692047"/>
            <a:ext cx="5840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latin typeface="Calibri" pitchFamily="34" charset="0"/>
                <a:ea typeface="Calibri" pitchFamily="34" charset="0"/>
                <a:cs typeface="Calibri" pitchFamily="34" charset="0"/>
              </a:rPr>
              <a:t>Next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5300" y="87313"/>
            <a:ext cx="8318500" cy="742950"/>
          </a:xfrm>
        </p:spPr>
        <p:txBody>
          <a:bodyPr/>
          <a:lstStyle/>
          <a:p>
            <a:pPr eaLnBrk="1" hangingPunct="1"/>
            <a:r>
              <a:rPr lang="en-US" smtClean="0"/>
              <a:t>Validation chain flow</a:t>
            </a:r>
          </a:p>
        </p:txBody>
      </p:sp>
      <p:sp>
        <p:nvSpPr>
          <p:cNvPr id="28675" name="Rectangle 3"/>
          <p:cNvSpPr>
            <a:spLocks noGrp="1" noChangeArrowheads="1"/>
          </p:cNvSpPr>
          <p:nvPr>
            <p:ph idx="1"/>
          </p:nvPr>
        </p:nvSpPr>
        <p:spPr>
          <a:xfrm>
            <a:off x="519113" y="3041650"/>
            <a:ext cx="8318500" cy="3271838"/>
          </a:xfrm>
        </p:spPr>
        <p:txBody>
          <a:bodyPr/>
          <a:lstStyle/>
          <a:p>
            <a:pPr>
              <a:buFont typeface="Arial" charset="0"/>
              <a:buChar char="•"/>
            </a:pPr>
            <a:r>
              <a:rPr lang="en-US" smtClean="0"/>
              <a:t>A class must be specifically set to perform validation chaining</a:t>
            </a:r>
          </a:p>
          <a:p>
            <a:pPr>
              <a:buFont typeface="Arial" charset="0"/>
              <a:buChar char="•"/>
            </a:pPr>
            <a:r>
              <a:rPr lang="en-US" smtClean="0"/>
              <a:t>In the base configuration, PolicyPeriodValidation class performs validation chaining</a:t>
            </a:r>
            <a:endParaRPr lang="en-US" b="1" smtClean="0"/>
          </a:p>
        </p:txBody>
      </p:sp>
      <p:sp>
        <p:nvSpPr>
          <p:cNvPr id="28676" name="Text Box 5"/>
          <p:cNvSpPr txBox="1">
            <a:spLocks noChangeArrowheads="1"/>
          </p:cNvSpPr>
          <p:nvPr/>
        </p:nvSpPr>
        <p:spPr bwMode="auto">
          <a:xfrm>
            <a:off x="536575" y="1112838"/>
            <a:ext cx="2270125" cy="1228725"/>
          </a:xfrm>
          <a:prstGeom prst="rect">
            <a:avLst/>
          </a:prstGeom>
          <a:solidFill>
            <a:srgbClr val="99CCFF"/>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 Call validate() method which in turn calls other methods</a:t>
            </a:r>
          </a:p>
        </p:txBody>
      </p:sp>
      <p:sp>
        <p:nvSpPr>
          <p:cNvPr id="28677" name="Text Box 7"/>
          <p:cNvSpPr txBox="1">
            <a:spLocks noChangeArrowheads="1"/>
          </p:cNvSpPr>
          <p:nvPr/>
        </p:nvSpPr>
        <p:spPr bwMode="auto">
          <a:xfrm>
            <a:off x="3308350" y="1093788"/>
            <a:ext cx="2835275" cy="1533525"/>
          </a:xfrm>
          <a:prstGeom prst="rect">
            <a:avLst/>
          </a:prstGeom>
          <a:solidFill>
            <a:srgbClr val="99CCFF"/>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 Invoke validate method on another validation class (may have to loop through a set of objects)</a:t>
            </a:r>
          </a:p>
        </p:txBody>
      </p:sp>
      <p:sp>
        <p:nvSpPr>
          <p:cNvPr id="28678" name="Text Box 8"/>
          <p:cNvSpPr txBox="1">
            <a:spLocks noChangeArrowheads="1"/>
          </p:cNvSpPr>
          <p:nvPr/>
        </p:nvSpPr>
        <p:spPr bwMode="auto">
          <a:xfrm>
            <a:off x="6632575" y="1054100"/>
            <a:ext cx="2065338" cy="1231900"/>
          </a:xfrm>
          <a:prstGeom prst="rect">
            <a:avLst/>
          </a:prstGeom>
          <a:solidFill>
            <a:srgbClr val="99CCFF"/>
          </a:solidFill>
          <a:ln w="9525"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 Classes chain to validations of entities they hold</a:t>
            </a:r>
          </a:p>
        </p:txBody>
      </p:sp>
      <p:sp>
        <p:nvSpPr>
          <p:cNvPr id="28679" name="Line 14"/>
          <p:cNvSpPr>
            <a:spLocks noChangeShapeType="1"/>
          </p:cNvSpPr>
          <p:nvPr/>
        </p:nvSpPr>
        <p:spPr bwMode="auto">
          <a:xfrm>
            <a:off x="6151563" y="1536700"/>
            <a:ext cx="49530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15"/>
          <p:cNvSpPr>
            <a:spLocks noChangeShapeType="1"/>
          </p:cNvSpPr>
          <p:nvPr/>
        </p:nvSpPr>
        <p:spPr bwMode="auto">
          <a:xfrm>
            <a:off x="2813050" y="1508125"/>
            <a:ext cx="488950"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87313"/>
            <a:ext cx="8318500" cy="742950"/>
          </a:xfrm>
        </p:spPr>
        <p:txBody>
          <a:bodyPr/>
          <a:lstStyle/>
          <a:p>
            <a:pPr eaLnBrk="1" hangingPunct="1"/>
            <a:r>
              <a:rPr lang="en-US" smtClean="0"/>
              <a:t>Example: PolicyPeriodValidation chaining(1)</a:t>
            </a:r>
          </a:p>
        </p:txBody>
      </p:sp>
      <p:sp>
        <p:nvSpPr>
          <p:cNvPr id="29708" name="TextBox 70"/>
          <p:cNvSpPr txBox="1">
            <a:spLocks noChangeArrowheads="1"/>
          </p:cNvSpPr>
          <p:nvPr/>
        </p:nvSpPr>
        <p:spPr bwMode="auto">
          <a:xfrm>
            <a:off x="349250" y="3189288"/>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1</a:t>
            </a:r>
          </a:p>
        </p:txBody>
      </p:sp>
      <p:sp>
        <p:nvSpPr>
          <p:cNvPr id="29709" name="TextBox 71"/>
          <p:cNvSpPr txBox="1">
            <a:spLocks noChangeArrowheads="1"/>
          </p:cNvSpPr>
          <p:nvPr/>
        </p:nvSpPr>
        <p:spPr bwMode="auto">
          <a:xfrm>
            <a:off x="284163" y="4746625"/>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2</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695325"/>
            <a:ext cx="8448824" cy="22431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ounded Rectangle 60"/>
          <p:cNvSpPr>
            <a:spLocks noChangeArrowheads="1"/>
          </p:cNvSpPr>
          <p:nvPr/>
        </p:nvSpPr>
        <p:spPr bwMode="auto">
          <a:xfrm>
            <a:off x="4305300" y="1604962"/>
            <a:ext cx="1938337" cy="1730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9703" name="Rounded Rectangle 64"/>
          <p:cNvSpPr>
            <a:spLocks noChangeArrowheads="1"/>
          </p:cNvSpPr>
          <p:nvPr/>
        </p:nvSpPr>
        <p:spPr bwMode="auto">
          <a:xfrm>
            <a:off x="4032324" y="1936750"/>
            <a:ext cx="2895600" cy="174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9704" name="Rounded Rectangle 65"/>
          <p:cNvSpPr>
            <a:spLocks noChangeArrowheads="1"/>
          </p:cNvSpPr>
          <p:nvPr/>
        </p:nvSpPr>
        <p:spPr bwMode="auto">
          <a:xfrm>
            <a:off x="2798763" y="2432050"/>
            <a:ext cx="1720850" cy="152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9705" name="TextBox 67"/>
          <p:cNvSpPr txBox="1">
            <a:spLocks noChangeArrowheads="1"/>
          </p:cNvSpPr>
          <p:nvPr/>
        </p:nvSpPr>
        <p:spPr bwMode="auto">
          <a:xfrm>
            <a:off x="4062413" y="1168400"/>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1</a:t>
            </a:r>
          </a:p>
        </p:txBody>
      </p:sp>
      <p:sp>
        <p:nvSpPr>
          <p:cNvPr id="29706" name="TextBox 68"/>
          <p:cNvSpPr txBox="1">
            <a:spLocks noChangeArrowheads="1"/>
          </p:cNvSpPr>
          <p:nvPr/>
        </p:nvSpPr>
        <p:spPr bwMode="auto">
          <a:xfrm>
            <a:off x="3748088" y="1691481"/>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2</a:t>
            </a:r>
          </a:p>
        </p:txBody>
      </p:sp>
      <p:sp>
        <p:nvSpPr>
          <p:cNvPr id="29707" name="TextBox 69"/>
          <p:cNvSpPr txBox="1">
            <a:spLocks noChangeArrowheads="1"/>
          </p:cNvSpPr>
          <p:nvPr/>
        </p:nvSpPr>
        <p:spPr bwMode="auto">
          <a:xfrm>
            <a:off x="2552700" y="2165350"/>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3</a:t>
            </a:r>
          </a:p>
        </p:txBody>
      </p:sp>
      <p:sp>
        <p:nvSpPr>
          <p:cNvPr id="29710" name="Rounded Rectangle 13"/>
          <p:cNvSpPr>
            <a:spLocks noChangeArrowheads="1"/>
          </p:cNvSpPr>
          <p:nvPr/>
        </p:nvSpPr>
        <p:spPr bwMode="auto">
          <a:xfrm>
            <a:off x="3140149" y="2584450"/>
            <a:ext cx="892175" cy="1619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9711" name="TextBox 69"/>
          <p:cNvSpPr txBox="1">
            <a:spLocks noChangeArrowheads="1"/>
          </p:cNvSpPr>
          <p:nvPr/>
        </p:nvSpPr>
        <p:spPr bwMode="auto">
          <a:xfrm>
            <a:off x="3998987" y="2636837"/>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4</a:t>
            </a:r>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82" y="4946650"/>
            <a:ext cx="6577593" cy="89625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3189288"/>
            <a:ext cx="5438776" cy="16400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95300" y="87313"/>
            <a:ext cx="8318500" cy="742950"/>
          </a:xfrm>
        </p:spPr>
        <p:txBody>
          <a:bodyPr/>
          <a:lstStyle/>
          <a:p>
            <a:r>
              <a:rPr lang="en-US" smtClean="0"/>
              <a:t>Example: PolicyPeriodValidation chaining (2)</a:t>
            </a:r>
          </a:p>
        </p:txBody>
      </p:sp>
      <p:sp>
        <p:nvSpPr>
          <p:cNvPr id="30725" name="TextBox 6"/>
          <p:cNvSpPr txBox="1">
            <a:spLocks noChangeArrowheads="1"/>
          </p:cNvSpPr>
          <p:nvPr/>
        </p:nvSpPr>
        <p:spPr bwMode="auto">
          <a:xfrm>
            <a:off x="490538" y="4689475"/>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4</a:t>
            </a:r>
          </a:p>
        </p:txBody>
      </p:sp>
      <p:cxnSp>
        <p:nvCxnSpPr>
          <p:cNvPr id="30736" name="Straight Connector 22"/>
          <p:cNvCxnSpPr>
            <a:cxnSpLocks noChangeShapeType="1"/>
          </p:cNvCxnSpPr>
          <p:nvPr/>
        </p:nvCxnSpPr>
        <p:spPr bwMode="auto">
          <a:xfrm rot="10800000" flipV="1">
            <a:off x="2386212" y="5552282"/>
            <a:ext cx="1851025" cy="217487"/>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30738" name="Rounded Rectangle 24"/>
          <p:cNvSpPr>
            <a:spLocks noChangeArrowheads="1"/>
          </p:cNvSpPr>
          <p:nvPr/>
        </p:nvSpPr>
        <p:spPr bwMode="auto">
          <a:xfrm>
            <a:off x="2438400" y="5343525"/>
            <a:ext cx="1023938"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96" y="758824"/>
            <a:ext cx="8767429" cy="6842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31" name="Rounded Rectangle 20"/>
          <p:cNvSpPr>
            <a:spLocks noChangeArrowheads="1"/>
          </p:cNvSpPr>
          <p:nvPr/>
        </p:nvSpPr>
        <p:spPr bwMode="auto">
          <a:xfrm>
            <a:off x="3073400" y="1241425"/>
            <a:ext cx="2016125"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0732" name="TextBox 23"/>
          <p:cNvSpPr txBox="1">
            <a:spLocks noChangeArrowheads="1"/>
          </p:cNvSpPr>
          <p:nvPr/>
        </p:nvSpPr>
        <p:spPr bwMode="auto">
          <a:xfrm>
            <a:off x="804863" y="761999"/>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3</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3" y="1516062"/>
            <a:ext cx="5013724" cy="16017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6" name="Rounded Rectangle 7"/>
          <p:cNvSpPr>
            <a:spLocks noChangeArrowheads="1"/>
          </p:cNvSpPr>
          <p:nvPr/>
        </p:nvSpPr>
        <p:spPr bwMode="auto">
          <a:xfrm>
            <a:off x="1643063" y="2928938"/>
            <a:ext cx="1492250"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30727" name="Straight Connector 9"/>
          <p:cNvCxnSpPr>
            <a:cxnSpLocks noChangeShapeType="1"/>
          </p:cNvCxnSpPr>
          <p:nvPr/>
        </p:nvCxnSpPr>
        <p:spPr bwMode="auto">
          <a:xfrm rot="16200000" flipH="1">
            <a:off x="2315370" y="3164681"/>
            <a:ext cx="163512" cy="1587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19" y="3254375"/>
            <a:ext cx="8157094" cy="612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8" name="Rounded Rectangle 12"/>
          <p:cNvSpPr>
            <a:spLocks noChangeArrowheads="1"/>
          </p:cNvSpPr>
          <p:nvPr/>
        </p:nvSpPr>
        <p:spPr bwMode="auto">
          <a:xfrm>
            <a:off x="1886150" y="3629025"/>
            <a:ext cx="1425575"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3999" y="3933825"/>
            <a:ext cx="4513549" cy="955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0729" name="Straight Connector 14"/>
          <p:cNvCxnSpPr>
            <a:cxnSpLocks noChangeShapeType="1"/>
            <a:stCxn id="30728" idx="3"/>
          </p:cNvCxnSpPr>
          <p:nvPr/>
        </p:nvCxnSpPr>
        <p:spPr bwMode="auto">
          <a:xfrm>
            <a:off x="3311725" y="3727450"/>
            <a:ext cx="1430137" cy="32067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 y="4999038"/>
            <a:ext cx="7944525" cy="5508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37" name="Rounded Rectangle 23"/>
          <p:cNvSpPr>
            <a:spLocks noChangeArrowheads="1"/>
          </p:cNvSpPr>
          <p:nvPr/>
        </p:nvSpPr>
        <p:spPr bwMode="auto">
          <a:xfrm>
            <a:off x="3768097" y="5310188"/>
            <a:ext cx="1546853" cy="2730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819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5603082"/>
            <a:ext cx="8191500" cy="37387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20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8587" y="5904321"/>
            <a:ext cx="3002835" cy="6203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Straight Connector 9"/>
          <p:cNvCxnSpPr>
            <a:cxnSpLocks noChangeShapeType="1"/>
          </p:cNvCxnSpPr>
          <p:nvPr/>
        </p:nvCxnSpPr>
        <p:spPr bwMode="auto">
          <a:xfrm rot="16200000" flipH="1">
            <a:off x="7449346" y="5863840"/>
            <a:ext cx="163512" cy="15875"/>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5123"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t>Class-based validation overview</a:t>
            </a:r>
          </a:p>
          <a:p>
            <a:pPr>
              <a:lnSpc>
                <a:spcPct val="150000"/>
              </a:lnSpc>
              <a:buFont typeface="Arial" charset="0"/>
              <a:buChar char="•"/>
            </a:pPr>
            <a:r>
              <a:rPr lang="en-US" sz="2800" smtClean="0">
                <a:solidFill>
                  <a:srgbClr val="C0C0C0"/>
                </a:solidFill>
              </a:rPr>
              <a:t>Validation levels</a:t>
            </a:r>
          </a:p>
          <a:p>
            <a:pPr>
              <a:lnSpc>
                <a:spcPct val="150000"/>
              </a:lnSpc>
              <a:buFont typeface="Arial" charset="0"/>
              <a:buChar char="•"/>
            </a:pPr>
            <a:r>
              <a:rPr lang="en-US" sz="2800" smtClean="0">
                <a:solidFill>
                  <a:srgbClr val="C0C0C0"/>
                </a:solidFill>
              </a:rPr>
              <a:t>Class-based validation configuration</a:t>
            </a:r>
          </a:p>
          <a:p>
            <a:pPr>
              <a:lnSpc>
                <a:spcPct val="150000"/>
              </a:lnSpc>
              <a:buFont typeface="Arial" charset="0"/>
              <a:buChar char="•"/>
            </a:pPr>
            <a:r>
              <a:rPr lang="en-US" sz="2800" smtClean="0">
                <a:solidFill>
                  <a:srgbClr val="C0C0C0"/>
                </a:solidFill>
              </a:rPr>
              <a:t>Validation chaining</a:t>
            </a:r>
          </a:p>
          <a:p>
            <a:pPr>
              <a:lnSpc>
                <a:spcPct val="150000"/>
              </a:lnSpc>
              <a:buFont typeface="Arial" charset="0"/>
              <a:buChar char="•"/>
            </a:pPr>
            <a:r>
              <a:rPr lang="en-US" sz="2800" smtClean="0">
                <a:solidFill>
                  <a:srgbClr val="C0C0C0"/>
                </a:solidFill>
              </a:rPr>
              <a:t>Invoking class-based validation</a:t>
            </a:r>
          </a:p>
          <a:p>
            <a:pPr>
              <a:lnSpc>
                <a:spcPct val="150000"/>
              </a:lnSpc>
              <a:buFont typeface="Arial" charset="0"/>
              <a:buChar char="•"/>
            </a:pPr>
            <a:r>
              <a:rPr lang="en-US" sz="2800" smtClean="0">
                <a:solidFill>
                  <a:srgbClr val="C0C0C0"/>
                </a:solidFill>
              </a:rPr>
              <a:t>Add a new validation check</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31747"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solidFill>
                  <a:srgbClr val="C0C0C0"/>
                </a:solidFill>
              </a:rPr>
              <a:t>Class-based validation overview</a:t>
            </a:r>
          </a:p>
          <a:p>
            <a:pPr>
              <a:lnSpc>
                <a:spcPct val="150000"/>
              </a:lnSpc>
              <a:buFont typeface="Arial" charset="0"/>
              <a:buChar char="•"/>
            </a:pPr>
            <a:r>
              <a:rPr lang="en-US" sz="2800" smtClean="0">
                <a:solidFill>
                  <a:srgbClr val="C0C0C0"/>
                </a:solidFill>
              </a:rPr>
              <a:t>Validation levels</a:t>
            </a:r>
          </a:p>
          <a:p>
            <a:pPr>
              <a:lnSpc>
                <a:spcPct val="150000"/>
              </a:lnSpc>
              <a:buFont typeface="Arial" charset="0"/>
              <a:buChar char="•"/>
            </a:pPr>
            <a:r>
              <a:rPr lang="en-US" sz="2800" smtClean="0">
                <a:solidFill>
                  <a:srgbClr val="C0C0C0"/>
                </a:solidFill>
              </a:rPr>
              <a:t>Class-based validation configuration</a:t>
            </a:r>
          </a:p>
          <a:p>
            <a:pPr>
              <a:lnSpc>
                <a:spcPct val="150000"/>
              </a:lnSpc>
              <a:buFont typeface="Arial" charset="0"/>
              <a:buChar char="•"/>
            </a:pPr>
            <a:r>
              <a:rPr lang="en-US" sz="2800" smtClean="0">
                <a:solidFill>
                  <a:srgbClr val="C0C0C0"/>
                </a:solidFill>
              </a:rPr>
              <a:t>Validation chaining</a:t>
            </a:r>
          </a:p>
          <a:p>
            <a:pPr>
              <a:lnSpc>
                <a:spcPct val="150000"/>
              </a:lnSpc>
              <a:buFont typeface="Arial" charset="0"/>
              <a:buChar char="•"/>
            </a:pPr>
            <a:r>
              <a:rPr lang="en-US" sz="2800" smtClean="0"/>
              <a:t>Invoking class-based validation</a:t>
            </a:r>
          </a:p>
          <a:p>
            <a:pPr>
              <a:lnSpc>
                <a:spcPct val="150000"/>
              </a:lnSpc>
              <a:buFont typeface="Arial" charset="0"/>
              <a:buChar char="•"/>
            </a:pPr>
            <a:r>
              <a:rPr lang="en-US" sz="2800" smtClean="0">
                <a:solidFill>
                  <a:srgbClr val="C0C0C0"/>
                </a:solidFill>
              </a:rPr>
              <a:t>Add a new validation check</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5300" y="87313"/>
            <a:ext cx="8318500" cy="742950"/>
          </a:xfrm>
        </p:spPr>
        <p:txBody>
          <a:bodyPr/>
          <a:lstStyle/>
          <a:p>
            <a:pPr eaLnBrk="1" hangingPunct="1"/>
            <a:r>
              <a:rPr lang="en-US" smtClean="0"/>
              <a:t>Invoking class-based validation</a:t>
            </a:r>
          </a:p>
        </p:txBody>
      </p:sp>
      <p:sp>
        <p:nvSpPr>
          <p:cNvPr id="32771"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Class-based validation must be explicitly invoked through:</a:t>
            </a:r>
          </a:p>
          <a:p>
            <a:pPr lvl="1">
              <a:buFont typeface="Arial" charset="0"/>
              <a:buChar char="•"/>
            </a:pPr>
            <a:r>
              <a:rPr lang="en-US" smtClean="0"/>
              <a:t>Code, job processes, wizard steps, workflow steps, integration plug-ins, or from any Gosu code</a:t>
            </a:r>
          </a:p>
          <a:p>
            <a:pPr>
              <a:buFont typeface="Arial" charset="0"/>
              <a:buChar char="•"/>
            </a:pPr>
            <a:r>
              <a:rPr lang="en-US" smtClean="0"/>
              <a:t>To invoke validation from a particular PolicyCenter location:</a:t>
            </a:r>
          </a:p>
          <a:p>
            <a:pPr lvl="1">
              <a:buFont typeface="Arial" charset="0"/>
              <a:buChar char="•"/>
            </a:pPr>
            <a:r>
              <a:rPr lang="en-US" smtClean="0"/>
              <a:t>Wizard steps - use beforeSave attribute for that step</a:t>
            </a:r>
          </a:p>
          <a:p>
            <a:pPr lvl="1">
              <a:buFont typeface="Arial" charset="0"/>
              <a:buChar char="•"/>
            </a:pPr>
            <a:r>
              <a:rPr lang="en-US" smtClean="0"/>
              <a:t>Pop-ups - use beforeCommit attribute for that pop-up</a:t>
            </a:r>
          </a:p>
          <a:p>
            <a:pPr lvl="1"/>
            <a:endParaRPr lang="en-US" smtClean="0"/>
          </a:p>
          <a:p>
            <a:pPr lvl="1"/>
            <a:endParaRPr lang="en-US" smtClean="0"/>
          </a:p>
          <a:p>
            <a:pPr>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95300" y="87313"/>
            <a:ext cx="8318500" cy="742950"/>
          </a:xfrm>
        </p:spPr>
        <p:txBody>
          <a:bodyPr/>
          <a:lstStyle/>
          <a:p>
            <a:pPr eaLnBrk="1" hangingPunct="1"/>
            <a:r>
              <a:rPr lang="en-US" smtClean="0"/>
              <a:t>Invoking validation in a job wizard step</a:t>
            </a:r>
          </a:p>
        </p:txBody>
      </p:sp>
      <p:sp>
        <p:nvSpPr>
          <p:cNvPr id="33795" name="Rectangle 3"/>
          <p:cNvSpPr>
            <a:spLocks noGrp="1" noChangeArrowheads="1"/>
          </p:cNvSpPr>
          <p:nvPr>
            <p:ph idx="1"/>
          </p:nvPr>
        </p:nvSpPr>
        <p:spPr>
          <a:xfrm>
            <a:off x="519113" y="827088"/>
            <a:ext cx="8318500" cy="815975"/>
          </a:xfrm>
        </p:spPr>
        <p:txBody>
          <a:bodyPr/>
          <a:lstStyle/>
          <a:p>
            <a:pPr>
              <a:buFont typeface="Arial" charset="0"/>
              <a:buChar char="•"/>
            </a:pPr>
            <a:r>
              <a:rPr lang="en-US" smtClean="0"/>
              <a:t>Invoking atLeastOneVehicle validation on a PA submission</a:t>
            </a:r>
          </a:p>
          <a:p>
            <a:pPr lvl="1"/>
            <a:r>
              <a:rPr lang="en-US" smtClean="0"/>
              <a:t>Specified in the beforeSave attribute of the step</a:t>
            </a:r>
          </a:p>
        </p:txBody>
      </p:sp>
      <p:sp>
        <p:nvSpPr>
          <p:cNvPr id="33797" name="Rounded Rectangle 17"/>
          <p:cNvSpPr>
            <a:spLocks noChangeArrowheads="1"/>
          </p:cNvSpPr>
          <p:nvPr/>
        </p:nvSpPr>
        <p:spPr bwMode="auto">
          <a:xfrm>
            <a:off x="2416175" y="5202238"/>
            <a:ext cx="1470025"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690688"/>
            <a:ext cx="8375717" cy="27725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9" name="AutoShape 6"/>
          <p:cNvSpPr>
            <a:spLocks noChangeArrowheads="1"/>
          </p:cNvSpPr>
          <p:nvPr/>
        </p:nvSpPr>
        <p:spPr bwMode="auto">
          <a:xfrm>
            <a:off x="690563" y="4206875"/>
            <a:ext cx="8151879" cy="2563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92" y="4838303"/>
            <a:ext cx="8496582" cy="12767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3800" name="Straight Connector 16"/>
          <p:cNvCxnSpPr>
            <a:cxnSpLocks noChangeShapeType="1"/>
          </p:cNvCxnSpPr>
          <p:nvPr/>
        </p:nvCxnSpPr>
        <p:spPr bwMode="auto">
          <a:xfrm flipH="1">
            <a:off x="3592514" y="4463256"/>
            <a:ext cx="1774824" cy="64214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
        <p:nvSpPr>
          <p:cNvPr id="4" name="Rounded Rectangle 3"/>
          <p:cNvSpPr/>
          <p:nvPr/>
        </p:nvSpPr>
        <p:spPr bwMode="auto">
          <a:xfrm>
            <a:off x="1285875" y="5724525"/>
            <a:ext cx="5238750" cy="1905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95300" y="87313"/>
            <a:ext cx="8318500" cy="742950"/>
          </a:xfrm>
        </p:spPr>
        <p:txBody>
          <a:bodyPr/>
          <a:lstStyle/>
          <a:p>
            <a:pPr eaLnBrk="1" hangingPunct="1"/>
            <a:r>
              <a:rPr lang="en-US" smtClean="0"/>
              <a:t>validateVehicleStep static method</a:t>
            </a:r>
          </a:p>
        </p:txBody>
      </p:sp>
      <p:sp>
        <p:nvSpPr>
          <p:cNvPr id="34819" name="Rectangle 3"/>
          <p:cNvSpPr>
            <a:spLocks noGrp="1" noChangeArrowheads="1"/>
          </p:cNvSpPr>
          <p:nvPr>
            <p:ph idx="1"/>
          </p:nvPr>
        </p:nvSpPr>
        <p:spPr>
          <a:xfrm>
            <a:off x="519113" y="871538"/>
            <a:ext cx="4335462" cy="1166812"/>
          </a:xfrm>
        </p:spPr>
        <p:txBody>
          <a:bodyPr/>
          <a:lstStyle/>
          <a:p>
            <a:pPr>
              <a:buFont typeface="Arial" charset="0"/>
              <a:buChar char="•"/>
            </a:pPr>
            <a:r>
              <a:rPr lang="en-US" dirty="0" smtClean="0"/>
              <a:t>All statements within </a:t>
            </a:r>
            <a:r>
              <a:rPr lang="en-US" dirty="0" err="1" smtClean="0"/>
              <a:t>validateVehicleStep</a:t>
            </a:r>
            <a:r>
              <a:rPr lang="en-US" dirty="0" smtClean="0"/>
              <a:t> method are executed in sequence</a:t>
            </a:r>
          </a:p>
        </p:txBody>
      </p:sp>
      <p:sp>
        <p:nvSpPr>
          <p:cNvPr id="34824" name="Rounded Rectangle 10"/>
          <p:cNvSpPr>
            <a:spLocks noChangeArrowheads="1"/>
          </p:cNvSpPr>
          <p:nvPr/>
        </p:nvSpPr>
        <p:spPr bwMode="auto">
          <a:xfrm>
            <a:off x="2471738" y="3090863"/>
            <a:ext cx="1685925"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2638424"/>
            <a:ext cx="6679320" cy="2124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AutoShape 6"/>
          <p:cNvSpPr>
            <a:spLocks noChangeArrowheads="1"/>
          </p:cNvSpPr>
          <p:nvPr/>
        </p:nvSpPr>
        <p:spPr bwMode="auto">
          <a:xfrm>
            <a:off x="1747838" y="4046538"/>
            <a:ext cx="3575050" cy="258762"/>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5" name="Rounded Rectangle 11"/>
          <p:cNvSpPr>
            <a:spLocks noChangeArrowheads="1"/>
          </p:cNvSpPr>
          <p:nvPr/>
        </p:nvSpPr>
        <p:spPr bwMode="auto">
          <a:xfrm>
            <a:off x="2606675" y="3678238"/>
            <a:ext cx="2384425" cy="207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830" name="Rounded Rectangle 17"/>
          <p:cNvSpPr>
            <a:spLocks noChangeArrowheads="1"/>
          </p:cNvSpPr>
          <p:nvPr/>
        </p:nvSpPr>
        <p:spPr bwMode="auto">
          <a:xfrm>
            <a:off x="4670425" y="4364038"/>
            <a:ext cx="968375" cy="207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4306093"/>
            <a:ext cx="4198935" cy="912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7" name="Rounded Rectangle 13"/>
          <p:cNvSpPr>
            <a:spLocks noChangeArrowheads="1"/>
          </p:cNvSpPr>
          <p:nvPr/>
        </p:nvSpPr>
        <p:spPr bwMode="auto">
          <a:xfrm>
            <a:off x="4439444" y="5003005"/>
            <a:ext cx="2035175"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34829" name="Straight Connector 16"/>
          <p:cNvCxnSpPr>
            <a:cxnSpLocks noChangeShapeType="1"/>
          </p:cNvCxnSpPr>
          <p:nvPr/>
        </p:nvCxnSpPr>
        <p:spPr bwMode="auto">
          <a:xfrm>
            <a:off x="4081463" y="3852863"/>
            <a:ext cx="773112" cy="50165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2" y="5324475"/>
            <a:ext cx="7966385" cy="1009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8" name="Rounded Rectangle 14"/>
          <p:cNvSpPr>
            <a:spLocks noChangeArrowheads="1"/>
          </p:cNvSpPr>
          <p:nvPr/>
        </p:nvSpPr>
        <p:spPr bwMode="auto">
          <a:xfrm>
            <a:off x="2813050" y="5715000"/>
            <a:ext cx="1860550" cy="1952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852487"/>
            <a:ext cx="3701257" cy="1966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154612" y="2476500"/>
            <a:ext cx="3537745" cy="34266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5300" y="87313"/>
            <a:ext cx="8318500" cy="742950"/>
          </a:xfrm>
        </p:spPr>
        <p:txBody>
          <a:bodyPr/>
          <a:lstStyle/>
          <a:p>
            <a:pPr eaLnBrk="1" hangingPunct="1"/>
            <a:r>
              <a:rPr lang="en-US" smtClean="0"/>
              <a:t>Invoking validation in a pop-up</a:t>
            </a:r>
          </a:p>
        </p:txBody>
      </p:sp>
      <p:sp>
        <p:nvSpPr>
          <p:cNvPr id="35843" name="Rectangle 6"/>
          <p:cNvSpPr>
            <a:spLocks noGrp="1" noChangeArrowheads="1"/>
          </p:cNvSpPr>
          <p:nvPr>
            <p:ph idx="1"/>
          </p:nvPr>
        </p:nvSpPr>
        <p:spPr>
          <a:xfrm>
            <a:off x="519113" y="827088"/>
            <a:ext cx="8318500" cy="5486400"/>
          </a:xfrm>
        </p:spPr>
        <p:txBody>
          <a:bodyPr/>
          <a:lstStyle/>
          <a:p>
            <a:pPr>
              <a:buFont typeface="Arial" charset="0"/>
              <a:buChar char="•"/>
            </a:pPr>
            <a:r>
              <a:rPr lang="en-US" smtClean="0"/>
              <a:t>Calls validateBuilding method in the BOPBuildingValidation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274762"/>
            <a:ext cx="8453935" cy="15065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3038475"/>
            <a:ext cx="7541100" cy="3257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5" name="AutoShape 5"/>
          <p:cNvSpPr>
            <a:spLocks noChangeArrowheads="1"/>
          </p:cNvSpPr>
          <p:nvPr/>
        </p:nvSpPr>
        <p:spPr bwMode="auto">
          <a:xfrm>
            <a:off x="395289" y="6015037"/>
            <a:ext cx="7622062" cy="3508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476250" y="2524125"/>
            <a:ext cx="8372973" cy="25717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589213"/>
            <a:ext cx="5467350" cy="10223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67" name="Rectangle 2"/>
          <p:cNvSpPr>
            <a:spLocks noGrp="1" noChangeArrowheads="1"/>
          </p:cNvSpPr>
          <p:nvPr>
            <p:ph type="title"/>
          </p:nvPr>
        </p:nvSpPr>
        <p:spPr>
          <a:xfrm>
            <a:off x="495300" y="87313"/>
            <a:ext cx="8318500" cy="742950"/>
          </a:xfrm>
        </p:spPr>
        <p:txBody>
          <a:bodyPr/>
          <a:lstStyle/>
          <a:p>
            <a:pPr eaLnBrk="1" hangingPunct="1"/>
            <a:r>
              <a:rPr lang="en-US" smtClean="0"/>
              <a:t>validateBuilding method</a:t>
            </a:r>
          </a:p>
        </p:txBody>
      </p:sp>
      <p:sp>
        <p:nvSpPr>
          <p:cNvPr id="36868" name="AutoShape 9"/>
          <p:cNvSpPr>
            <a:spLocks noChangeArrowheads="1"/>
          </p:cNvSpPr>
          <p:nvPr/>
        </p:nvSpPr>
        <p:spPr bwMode="auto">
          <a:xfrm>
            <a:off x="2503488" y="3930650"/>
            <a:ext cx="2954337" cy="309563"/>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687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3940175"/>
            <a:ext cx="8458200" cy="2181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1" name="Line 18"/>
          <p:cNvSpPr>
            <a:spLocks noChangeShapeType="1"/>
          </p:cNvSpPr>
          <p:nvPr/>
        </p:nvSpPr>
        <p:spPr bwMode="auto">
          <a:xfrm>
            <a:off x="2819400" y="3522663"/>
            <a:ext cx="50800" cy="39846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3" name="AutoShape 20"/>
          <p:cNvSpPr>
            <a:spLocks noChangeArrowheads="1"/>
          </p:cNvSpPr>
          <p:nvPr/>
        </p:nvSpPr>
        <p:spPr bwMode="auto">
          <a:xfrm>
            <a:off x="465138" y="2611438"/>
            <a:ext cx="3924300" cy="3365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4" name="AutoShape 21"/>
          <p:cNvSpPr>
            <a:spLocks noChangeArrowheads="1"/>
          </p:cNvSpPr>
          <p:nvPr/>
        </p:nvSpPr>
        <p:spPr bwMode="auto">
          <a:xfrm>
            <a:off x="366713" y="3917950"/>
            <a:ext cx="4627562" cy="3365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5" name="Freeform 11"/>
          <p:cNvSpPr>
            <a:spLocks/>
          </p:cNvSpPr>
          <p:nvPr/>
        </p:nvSpPr>
        <p:spPr bwMode="auto">
          <a:xfrm>
            <a:off x="4614863" y="2020888"/>
            <a:ext cx="2722562" cy="773112"/>
          </a:xfrm>
          <a:custGeom>
            <a:avLst/>
            <a:gdLst>
              <a:gd name="T0" fmla="*/ 2730510 w 2721428"/>
              <a:gd name="T1" fmla="*/ 0 h 772885"/>
              <a:gd name="T2" fmla="*/ 2730510 w 2721428"/>
              <a:gd name="T3" fmla="*/ 763792 h 772885"/>
              <a:gd name="T4" fmla="*/ 0 w 2721428"/>
              <a:gd name="T5" fmla="*/ 774701 h 772885"/>
              <a:gd name="T6" fmla="*/ 0 60000 65536"/>
              <a:gd name="T7" fmla="*/ 0 60000 65536"/>
              <a:gd name="T8" fmla="*/ 0 60000 65536"/>
              <a:gd name="T9" fmla="*/ 0 w 2721428"/>
              <a:gd name="T10" fmla="*/ 0 h 772885"/>
              <a:gd name="T11" fmla="*/ 2721428 w 2721428"/>
              <a:gd name="T12" fmla="*/ 772885 h 772885"/>
            </a:gdLst>
            <a:ahLst/>
            <a:cxnLst>
              <a:cxn ang="T6">
                <a:pos x="T0" y="T1"/>
              </a:cxn>
              <a:cxn ang="T7">
                <a:pos x="T2" y="T3"/>
              </a:cxn>
              <a:cxn ang="T8">
                <a:pos x="T4" y="T5"/>
              </a:cxn>
            </a:cxnLst>
            <a:rect l="T9" t="T10" r="T11" b="T12"/>
            <a:pathLst>
              <a:path w="2721428" h="772885">
                <a:moveTo>
                  <a:pt x="2721428" y="0"/>
                </a:moveTo>
                <a:lnTo>
                  <a:pt x="2721428" y="762000"/>
                </a:lnTo>
                <a:lnTo>
                  <a:pt x="0" y="772885"/>
                </a:lnTo>
              </a:path>
            </a:pathLst>
          </a:cu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790576"/>
            <a:ext cx="7474262" cy="12668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2" name="AutoShape 19"/>
          <p:cNvSpPr>
            <a:spLocks noChangeArrowheads="1"/>
          </p:cNvSpPr>
          <p:nvPr/>
        </p:nvSpPr>
        <p:spPr bwMode="auto">
          <a:xfrm>
            <a:off x="1279837" y="1731963"/>
            <a:ext cx="6765925" cy="3365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37891"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solidFill>
                  <a:srgbClr val="C0C0C0"/>
                </a:solidFill>
              </a:rPr>
              <a:t>Class-based validation overview</a:t>
            </a:r>
          </a:p>
          <a:p>
            <a:pPr>
              <a:lnSpc>
                <a:spcPct val="150000"/>
              </a:lnSpc>
              <a:buFont typeface="Arial" charset="0"/>
              <a:buChar char="•"/>
            </a:pPr>
            <a:r>
              <a:rPr lang="en-US" sz="2800" smtClean="0">
                <a:solidFill>
                  <a:srgbClr val="C0C0C0"/>
                </a:solidFill>
              </a:rPr>
              <a:t>Validation levels</a:t>
            </a:r>
          </a:p>
          <a:p>
            <a:pPr>
              <a:lnSpc>
                <a:spcPct val="150000"/>
              </a:lnSpc>
              <a:buFont typeface="Arial" charset="0"/>
              <a:buChar char="•"/>
            </a:pPr>
            <a:r>
              <a:rPr lang="en-US" sz="2800" smtClean="0">
                <a:solidFill>
                  <a:srgbClr val="C0C0C0"/>
                </a:solidFill>
              </a:rPr>
              <a:t>Class-based validation configuration</a:t>
            </a:r>
          </a:p>
          <a:p>
            <a:pPr>
              <a:lnSpc>
                <a:spcPct val="150000"/>
              </a:lnSpc>
              <a:buFont typeface="Arial" charset="0"/>
              <a:buChar char="•"/>
            </a:pPr>
            <a:r>
              <a:rPr lang="en-US" sz="2800" smtClean="0">
                <a:solidFill>
                  <a:srgbClr val="C0C0C0"/>
                </a:solidFill>
              </a:rPr>
              <a:t>Validation chaining</a:t>
            </a:r>
          </a:p>
          <a:p>
            <a:pPr>
              <a:lnSpc>
                <a:spcPct val="150000"/>
              </a:lnSpc>
              <a:buFont typeface="Arial" charset="0"/>
              <a:buChar char="•"/>
            </a:pPr>
            <a:r>
              <a:rPr lang="en-US" sz="2800" smtClean="0">
                <a:solidFill>
                  <a:srgbClr val="C0C0C0"/>
                </a:solidFill>
              </a:rPr>
              <a:t>Invoking class-based validation</a:t>
            </a:r>
          </a:p>
          <a:p>
            <a:pPr>
              <a:lnSpc>
                <a:spcPct val="150000"/>
              </a:lnSpc>
              <a:buFont typeface="Arial" charset="0"/>
              <a:buChar char="•"/>
            </a:pPr>
            <a:r>
              <a:rPr lang="en-US" sz="2800" smtClean="0"/>
              <a:t>Add a new validation check</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95300" y="87313"/>
            <a:ext cx="8318500" cy="742950"/>
          </a:xfrm>
        </p:spPr>
        <p:txBody>
          <a:bodyPr/>
          <a:lstStyle/>
          <a:p>
            <a:pPr eaLnBrk="1" hangingPunct="1"/>
            <a:r>
              <a:rPr lang="en-US" smtClean="0"/>
              <a:t>Creating a new validation class (1)</a:t>
            </a:r>
          </a:p>
        </p:txBody>
      </p:sp>
      <p:sp>
        <p:nvSpPr>
          <p:cNvPr id="38915"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For new entities: </a:t>
            </a:r>
          </a:p>
          <a:p>
            <a:pPr lvl="1"/>
            <a:r>
              <a:rPr lang="en-US" smtClean="0"/>
              <a:t>Create new validation class for entity you want to validate or </a:t>
            </a:r>
          </a:p>
          <a:p>
            <a:pPr lvl="1"/>
            <a:r>
              <a:rPr lang="en-US" smtClean="0"/>
              <a:t>Create new validation class when you create a new LOB</a:t>
            </a:r>
          </a:p>
          <a:p>
            <a:pPr>
              <a:buFont typeface="Arial" charset="0"/>
              <a:buChar char="•"/>
            </a:pPr>
            <a:r>
              <a:rPr lang="en-US" smtClean="0"/>
              <a:t>For existing entities: </a:t>
            </a:r>
          </a:p>
          <a:p>
            <a:pPr lvl="1"/>
            <a:r>
              <a:rPr lang="en-US" smtClean="0"/>
              <a:t>If a validation class for the entity exists add validation check methods to that class</a:t>
            </a:r>
          </a:p>
          <a:p>
            <a:pPr lvl="1"/>
            <a:r>
              <a:rPr lang="en-US" smtClean="0"/>
              <a:t>If the validation class does not exist, then create new validation class</a:t>
            </a:r>
          </a:p>
          <a:p>
            <a:pPr>
              <a:buFont typeface="Arial" charset="0"/>
              <a:buChar char="•"/>
            </a:pPr>
            <a:r>
              <a:rPr lang="en-US" smtClean="0"/>
              <a:t>New class should extend PCValidationBase or PCValidation </a:t>
            </a:r>
          </a:p>
          <a:p>
            <a:pPr>
              <a:buFont typeface="Arial" charset="0"/>
              <a:buChar char="•"/>
            </a:pPr>
            <a:r>
              <a:rPr lang="en-US" smtClean="0"/>
              <a:t>Use an existing validation class as a reference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95300" y="87313"/>
            <a:ext cx="8318500" cy="742950"/>
          </a:xfrm>
        </p:spPr>
        <p:txBody>
          <a:bodyPr/>
          <a:lstStyle/>
          <a:p>
            <a:pPr eaLnBrk="1" hangingPunct="1"/>
            <a:r>
              <a:rPr lang="en-US" smtClean="0"/>
              <a:t>Creating a new validation class (2)</a:t>
            </a:r>
          </a:p>
        </p:txBody>
      </p:sp>
      <p:sp>
        <p:nvSpPr>
          <p:cNvPr id="39946" name="Text Box 17"/>
          <p:cNvSpPr txBox="1">
            <a:spLocks noChangeArrowheads="1"/>
          </p:cNvSpPr>
          <p:nvPr/>
        </p:nvSpPr>
        <p:spPr bwMode="auto">
          <a:xfrm>
            <a:off x="5834063" y="4438650"/>
            <a:ext cx="2170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i="1">
                <a:solidFill>
                  <a:srgbClr val="04628C"/>
                </a:solidFill>
              </a:rPr>
              <a:t>[Object]</a:t>
            </a:r>
            <a:r>
              <a:rPr lang="en-US">
                <a:solidFill>
                  <a:srgbClr val="D33941"/>
                </a:solidFill>
              </a:rPr>
              <a:t>Validation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838200"/>
            <a:ext cx="5959366" cy="1200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1" name="Text Box 8"/>
          <p:cNvSpPr txBox="1">
            <a:spLocks noChangeArrowheads="1"/>
          </p:cNvSpPr>
          <p:nvPr/>
        </p:nvSpPr>
        <p:spPr bwMode="auto">
          <a:xfrm>
            <a:off x="2293935" y="838200"/>
            <a:ext cx="4397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1.</a:t>
            </a:r>
          </a:p>
        </p:txBody>
      </p:sp>
      <p:sp>
        <p:nvSpPr>
          <p:cNvPr id="39942" name="Text Box 11"/>
          <p:cNvSpPr txBox="1">
            <a:spLocks noChangeArrowheads="1"/>
          </p:cNvSpPr>
          <p:nvPr/>
        </p:nvSpPr>
        <p:spPr bwMode="auto">
          <a:xfrm>
            <a:off x="5083175" y="2451100"/>
            <a:ext cx="211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2.</a:t>
            </a:r>
          </a:p>
        </p:txBody>
      </p:sp>
      <p:sp>
        <p:nvSpPr>
          <p:cNvPr id="39943" name="Text Box 12"/>
          <p:cNvSpPr txBox="1">
            <a:spLocks noChangeArrowheads="1"/>
          </p:cNvSpPr>
          <p:nvPr/>
        </p:nvSpPr>
        <p:spPr bwMode="auto">
          <a:xfrm>
            <a:off x="568325" y="2603500"/>
            <a:ext cx="211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3.</a:t>
            </a:r>
          </a:p>
        </p:txBody>
      </p:sp>
      <p:sp>
        <p:nvSpPr>
          <p:cNvPr id="39944" name="Line 13"/>
          <p:cNvSpPr>
            <a:spLocks noChangeShapeType="1"/>
          </p:cNvSpPr>
          <p:nvPr/>
        </p:nvSpPr>
        <p:spPr bwMode="auto">
          <a:xfrm>
            <a:off x="5549900" y="1920875"/>
            <a:ext cx="0" cy="10477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103" y="2968625"/>
            <a:ext cx="3736375" cy="133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7" name="Line 18"/>
          <p:cNvSpPr>
            <a:spLocks noChangeShapeType="1"/>
          </p:cNvSpPr>
          <p:nvPr/>
        </p:nvSpPr>
        <p:spPr bwMode="auto">
          <a:xfrm flipV="1">
            <a:off x="6565900" y="3536950"/>
            <a:ext cx="0" cy="9017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68" y="2968624"/>
            <a:ext cx="3923319" cy="1622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5" name="Line 14"/>
          <p:cNvSpPr>
            <a:spLocks noChangeShapeType="1"/>
          </p:cNvSpPr>
          <p:nvPr/>
        </p:nvSpPr>
        <p:spPr bwMode="auto">
          <a:xfrm flipH="1">
            <a:off x="3676650" y="3035300"/>
            <a:ext cx="1447800" cy="95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95300" y="87313"/>
            <a:ext cx="8318500" cy="742950"/>
          </a:xfrm>
        </p:spPr>
        <p:txBody>
          <a:bodyPr/>
          <a:lstStyle/>
          <a:p>
            <a:pPr eaLnBrk="1" hangingPunct="1"/>
            <a:r>
              <a:rPr lang="en-US" smtClean="0"/>
              <a:t>Add basic validation class code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860864"/>
            <a:ext cx="7863594" cy="49128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0964" name="AutoShape 5"/>
          <p:cNvSpPr>
            <a:spLocks noChangeArrowheads="1"/>
          </p:cNvSpPr>
          <p:nvPr/>
        </p:nvSpPr>
        <p:spPr bwMode="auto">
          <a:xfrm>
            <a:off x="4384674" y="3160713"/>
            <a:ext cx="2663825" cy="4318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0966" name="Text Box 10"/>
          <p:cNvSpPr txBox="1">
            <a:spLocks noChangeArrowheads="1"/>
          </p:cNvSpPr>
          <p:nvPr/>
        </p:nvSpPr>
        <p:spPr bwMode="auto">
          <a:xfrm>
            <a:off x="6275388" y="2646363"/>
            <a:ext cx="2132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Object to validate</a:t>
            </a:r>
          </a:p>
        </p:txBody>
      </p:sp>
      <p:sp>
        <p:nvSpPr>
          <p:cNvPr id="40967" name="Text Box 13"/>
          <p:cNvSpPr txBox="1">
            <a:spLocks noChangeArrowheads="1"/>
          </p:cNvSpPr>
          <p:nvPr/>
        </p:nvSpPr>
        <p:spPr bwMode="auto">
          <a:xfrm>
            <a:off x="4384675" y="4144963"/>
            <a:ext cx="3046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Validation Context object</a:t>
            </a:r>
          </a:p>
        </p:txBody>
      </p:sp>
      <p:sp>
        <p:nvSpPr>
          <p:cNvPr id="40968" name="AutoShape 15"/>
          <p:cNvSpPr>
            <a:spLocks noChangeArrowheads="1"/>
          </p:cNvSpPr>
          <p:nvPr/>
        </p:nvSpPr>
        <p:spPr bwMode="auto">
          <a:xfrm>
            <a:off x="1085850" y="3763963"/>
            <a:ext cx="7302500" cy="85090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9" name="Text Box 16"/>
          <p:cNvSpPr txBox="1">
            <a:spLocks noChangeArrowheads="1"/>
          </p:cNvSpPr>
          <p:nvPr/>
        </p:nvSpPr>
        <p:spPr bwMode="auto">
          <a:xfrm>
            <a:off x="5716588" y="1617663"/>
            <a:ext cx="244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Validation packages</a:t>
            </a:r>
          </a:p>
        </p:txBody>
      </p:sp>
      <p:sp>
        <p:nvSpPr>
          <p:cNvPr id="40970" name="Text Box 17"/>
          <p:cNvSpPr txBox="1">
            <a:spLocks noChangeArrowheads="1"/>
          </p:cNvSpPr>
          <p:nvPr/>
        </p:nvSpPr>
        <p:spPr bwMode="auto">
          <a:xfrm>
            <a:off x="5202238" y="4719638"/>
            <a:ext cx="195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i="1" dirty="0">
                <a:solidFill>
                  <a:srgbClr val="D33941"/>
                </a:solidFill>
              </a:rPr>
              <a:t>validate</a:t>
            </a:r>
            <a:r>
              <a:rPr lang="en-US" dirty="0">
                <a:solidFill>
                  <a:srgbClr val="D33941"/>
                </a:solidFill>
              </a:rPr>
              <a:t> method</a:t>
            </a:r>
          </a:p>
        </p:txBody>
      </p:sp>
      <p:sp>
        <p:nvSpPr>
          <p:cNvPr id="40972" name="Line 19"/>
          <p:cNvSpPr>
            <a:spLocks noChangeShapeType="1"/>
          </p:cNvSpPr>
          <p:nvPr/>
        </p:nvSpPr>
        <p:spPr bwMode="auto">
          <a:xfrm>
            <a:off x="7677150" y="3008313"/>
            <a:ext cx="0" cy="81280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973" name="Rounded Rectangle 12"/>
          <p:cNvSpPr>
            <a:spLocks noChangeArrowheads="1"/>
          </p:cNvSpPr>
          <p:nvPr/>
        </p:nvSpPr>
        <p:spPr bwMode="auto">
          <a:xfrm>
            <a:off x="6881813" y="3794125"/>
            <a:ext cx="1503362" cy="271463"/>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Rounded Rectangle 1"/>
          <p:cNvSpPr/>
          <p:nvPr/>
        </p:nvSpPr>
        <p:spPr bwMode="auto">
          <a:xfrm>
            <a:off x="1085850" y="1466850"/>
            <a:ext cx="4333875" cy="1352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87313"/>
            <a:ext cx="8318500" cy="742950"/>
          </a:xfrm>
        </p:spPr>
        <p:txBody>
          <a:bodyPr/>
          <a:lstStyle/>
          <a:p>
            <a:pPr eaLnBrk="1" hangingPunct="1"/>
            <a:r>
              <a:rPr lang="en-US" smtClean="0"/>
              <a:t>Class-based validation</a:t>
            </a:r>
          </a:p>
        </p:txBody>
      </p:sp>
      <p:sp>
        <p:nvSpPr>
          <p:cNvPr id="6147" name="Rectangle 3"/>
          <p:cNvSpPr>
            <a:spLocks noGrp="1" noChangeArrowheads="1"/>
          </p:cNvSpPr>
          <p:nvPr>
            <p:ph idx="1"/>
          </p:nvPr>
        </p:nvSpPr>
        <p:spPr>
          <a:xfrm>
            <a:off x="519113" y="827088"/>
            <a:ext cx="8318500" cy="5486400"/>
          </a:xfrm>
        </p:spPr>
        <p:txBody>
          <a:bodyPr/>
          <a:lstStyle/>
          <a:p>
            <a:pPr marL="457200" indent="-457200">
              <a:buFont typeface="Arial" charset="0"/>
              <a:buChar char="•"/>
            </a:pPr>
            <a:r>
              <a:rPr lang="en-US" b="1" smtClean="0"/>
              <a:t>Class-based validation</a:t>
            </a:r>
            <a:r>
              <a:rPr lang="en-US" smtClean="0"/>
              <a:t> is validation used on-demand</a:t>
            </a:r>
          </a:p>
          <a:p>
            <a:pPr marL="457200" indent="-457200">
              <a:buFont typeface="Arial" charset="0"/>
              <a:buChar char="•"/>
            </a:pPr>
            <a:r>
              <a:rPr lang="en-US" smtClean="0"/>
              <a:t>Class-based validation allows users to:</a:t>
            </a:r>
          </a:p>
          <a:p>
            <a:pPr marL="819150" lvl="1" indent="-419100"/>
            <a:r>
              <a:rPr lang="en-US" smtClean="0"/>
              <a:t>choose at what time to validate a data object</a:t>
            </a:r>
          </a:p>
          <a:p>
            <a:pPr marL="819150" lvl="1" indent="-419100"/>
            <a:r>
              <a:rPr lang="en-US" smtClean="0"/>
              <a:t>decide how to validate data objects</a:t>
            </a:r>
          </a:p>
          <a:p>
            <a:pPr marL="819150" lvl="1" indent="-419100"/>
            <a:r>
              <a:rPr lang="en-US" smtClean="0"/>
              <a:t>write validation logic in Gosu classes</a:t>
            </a:r>
          </a:p>
          <a:p>
            <a:pPr marL="457200" indent="-457200">
              <a:buFont typeface="Arial" charset="0"/>
              <a:buChar char="•"/>
            </a:pPr>
            <a:r>
              <a:rPr lang="en-US" smtClean="0"/>
              <a:t>Everything on the policy graph is validatable</a:t>
            </a:r>
          </a:p>
          <a:p>
            <a:pPr marL="819150" lvl="1" indent="-419100"/>
            <a:r>
              <a:rPr lang="en-US" smtClean="0"/>
              <a:t>Entities on a policy graph need not be defined specially or as validatable</a:t>
            </a:r>
          </a:p>
          <a:p>
            <a:pPr marL="819150" lvl="1" indent="-419100"/>
            <a:r>
              <a:rPr lang="en-US" smtClean="0"/>
              <a:t>Validation class can perform any number of checks against any entities on a policy graph</a:t>
            </a:r>
          </a:p>
        </p:txBody>
      </p:sp>
      <p:grpSp>
        <p:nvGrpSpPr>
          <p:cNvPr id="6148" name="Group 4"/>
          <p:cNvGrpSpPr>
            <a:grpSpLocks/>
          </p:cNvGrpSpPr>
          <p:nvPr/>
        </p:nvGrpSpPr>
        <p:grpSpPr bwMode="auto">
          <a:xfrm>
            <a:off x="8131175" y="111125"/>
            <a:ext cx="685800" cy="733425"/>
            <a:chOff x="3403" y="1656"/>
            <a:chExt cx="2203" cy="2351"/>
          </a:xfrm>
        </p:grpSpPr>
        <p:grpSp>
          <p:nvGrpSpPr>
            <p:cNvPr id="6149" name="Group 5"/>
            <p:cNvGrpSpPr>
              <a:grpSpLocks/>
            </p:cNvGrpSpPr>
            <p:nvPr/>
          </p:nvGrpSpPr>
          <p:grpSpPr bwMode="auto">
            <a:xfrm>
              <a:off x="3708" y="1656"/>
              <a:ext cx="1898" cy="2351"/>
              <a:chOff x="1936" y="1732"/>
              <a:chExt cx="1466" cy="1816"/>
            </a:xfrm>
          </p:grpSpPr>
          <p:sp>
            <p:nvSpPr>
              <p:cNvPr id="6151" name="Freeform 6"/>
              <p:cNvSpPr>
                <a:spLocks/>
              </p:cNvSpPr>
              <p:nvPr/>
            </p:nvSpPr>
            <p:spPr bwMode="auto">
              <a:xfrm>
                <a:off x="1942" y="1732"/>
                <a:ext cx="1451" cy="1816"/>
              </a:xfrm>
              <a:custGeom>
                <a:avLst/>
                <a:gdLst>
                  <a:gd name="T0" fmla="*/ 0 w 1887"/>
                  <a:gd name="T1" fmla="*/ 27 h 2365"/>
                  <a:gd name="T2" fmla="*/ 0 w 1887"/>
                  <a:gd name="T3" fmla="*/ 0 h 2365"/>
                  <a:gd name="T4" fmla="*/ 16 w 1887"/>
                  <a:gd name="T5" fmla="*/ 0 h 2365"/>
                  <a:gd name="T6" fmla="*/ 22 w 1887"/>
                  <a:gd name="T7" fmla="*/ 6 h 2365"/>
                  <a:gd name="T8" fmla="*/ 22 w 1887"/>
                  <a:gd name="T9" fmla="*/ 27 h 2365"/>
                  <a:gd name="T10" fmla="*/ 0 w 1887"/>
                  <a:gd name="T11" fmla="*/ 27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6152" name="Line 7"/>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53" name="Line 8"/>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54" name="Freeform 9"/>
              <p:cNvSpPr>
                <a:spLocks/>
              </p:cNvSpPr>
              <p:nvPr/>
            </p:nvSpPr>
            <p:spPr bwMode="auto">
              <a:xfrm>
                <a:off x="2971" y="1732"/>
                <a:ext cx="425" cy="425"/>
              </a:xfrm>
              <a:custGeom>
                <a:avLst/>
                <a:gdLst>
                  <a:gd name="T0" fmla="*/ 0 w 553"/>
                  <a:gd name="T1" fmla="*/ 0 h 554"/>
                  <a:gd name="T2" fmla="*/ 0 w 553"/>
                  <a:gd name="T3" fmla="*/ 6 h 554"/>
                  <a:gd name="T4" fmla="*/ 6 w 553"/>
                  <a:gd name="T5" fmla="*/ 6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6155" name="Group 10"/>
              <p:cNvGrpSpPr>
                <a:grpSpLocks/>
              </p:cNvGrpSpPr>
              <p:nvPr/>
            </p:nvGrpSpPr>
            <p:grpSpPr bwMode="auto">
              <a:xfrm>
                <a:off x="2176" y="2569"/>
                <a:ext cx="855" cy="600"/>
                <a:chOff x="443" y="1548"/>
                <a:chExt cx="855" cy="600"/>
              </a:xfrm>
            </p:grpSpPr>
            <p:sp>
              <p:nvSpPr>
                <p:cNvPr id="6156" name="Rectangle 11"/>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57" name="Rectangle 12"/>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158" name="Rectangle 13"/>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6150" name="Freeform 14"/>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5300" y="87313"/>
            <a:ext cx="8318500" cy="742950"/>
          </a:xfrm>
        </p:spPr>
        <p:txBody>
          <a:bodyPr/>
          <a:lstStyle/>
          <a:p>
            <a:pPr eaLnBrk="1" hangingPunct="1"/>
            <a:r>
              <a:rPr lang="en-US" smtClean="0"/>
              <a:t>Adding a validation check</a:t>
            </a:r>
          </a:p>
        </p:txBody>
      </p:sp>
      <p:sp>
        <p:nvSpPr>
          <p:cNvPr id="41987" name="Rectangle 3"/>
          <p:cNvSpPr>
            <a:spLocks noGrp="1" noChangeArrowheads="1"/>
          </p:cNvSpPr>
          <p:nvPr>
            <p:ph idx="1"/>
          </p:nvPr>
        </p:nvSpPr>
        <p:spPr>
          <a:xfrm>
            <a:off x="519113" y="827088"/>
            <a:ext cx="8318500" cy="5486400"/>
          </a:xfrm>
        </p:spPr>
        <p:txBody>
          <a:bodyPr/>
          <a:lstStyle/>
          <a:p>
            <a:pPr marL="457200" indent="-457200">
              <a:buFont typeface="Arial" charset="0"/>
              <a:buChar char="•"/>
            </a:pPr>
            <a:r>
              <a:rPr lang="en-US" dirty="0" smtClean="0"/>
              <a:t>Steps:</a:t>
            </a:r>
          </a:p>
          <a:p>
            <a:pPr marL="819150" lvl="1" indent="-419100">
              <a:buFont typeface="Wingdings 2" pitchFamily="18" charset="2"/>
              <a:buAutoNum type="arabicPeriod"/>
            </a:pPr>
            <a:r>
              <a:rPr lang="en-US" dirty="0" smtClean="0"/>
              <a:t>Edit/add appropriate validation class</a:t>
            </a:r>
          </a:p>
          <a:p>
            <a:pPr marL="819150" lvl="1" indent="-419100">
              <a:buFont typeface="Wingdings 2" pitchFamily="18" charset="2"/>
              <a:buAutoNum type="arabicPeriod"/>
            </a:pPr>
            <a:r>
              <a:rPr lang="en-US" dirty="0" smtClean="0"/>
              <a:t>Add the validation check method </a:t>
            </a:r>
          </a:p>
          <a:p>
            <a:pPr marL="819150" lvl="1" indent="-419100">
              <a:buFont typeface="Wingdings 2" pitchFamily="18" charset="2"/>
              <a:buAutoNum type="arabicPeriod"/>
            </a:pPr>
            <a:r>
              <a:rPr lang="en-US" dirty="0" smtClean="0"/>
              <a:t>Call method from </a:t>
            </a:r>
            <a:r>
              <a:rPr lang="en-US" dirty="0" err="1" smtClean="0"/>
              <a:t>validateImpl</a:t>
            </a:r>
            <a:r>
              <a:rPr lang="en-US" dirty="0" smtClean="0"/>
              <a:t>()</a:t>
            </a:r>
          </a:p>
          <a:p>
            <a:pPr marL="819150" lvl="1" indent="-419100">
              <a:buFont typeface="Wingdings 2" pitchFamily="18" charset="2"/>
              <a:buAutoNum type="arabicPeriod"/>
            </a:pPr>
            <a:r>
              <a:rPr lang="en-US" dirty="0" smtClean="0"/>
              <a:t>Invoke the method</a:t>
            </a:r>
          </a:p>
          <a:p>
            <a:pPr marL="819150" lvl="1" indent="-419100">
              <a:buFont typeface="Wingdings 2" pitchFamily="18" charset="2"/>
              <a:buAutoNum type="arabicPeriod"/>
            </a:pPr>
            <a:r>
              <a:rPr lang="en-US" dirty="0" smtClean="0"/>
              <a:t>Verify the result in the UI</a:t>
            </a:r>
          </a:p>
          <a:p>
            <a:pPr marL="457200" indent="-457200">
              <a:buFont typeface="Arial" charset="0"/>
              <a:buChar char="•"/>
            </a:pPr>
            <a:r>
              <a:rPr lang="en-US" dirty="0" smtClean="0"/>
              <a:t>Example: Add a validation check that warns a user when they create a red car that red cars result in higher premiums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95300" y="87313"/>
            <a:ext cx="8318500" cy="742950"/>
          </a:xfrm>
        </p:spPr>
        <p:txBody>
          <a:bodyPr/>
          <a:lstStyle/>
          <a:p>
            <a:pPr eaLnBrk="1" hangingPunct="1"/>
            <a:r>
              <a:rPr lang="en-US" dirty="0" smtClean="0"/>
              <a:t>1. Edit/add appropriate validation class</a:t>
            </a:r>
          </a:p>
        </p:txBody>
      </p:sp>
      <p:sp>
        <p:nvSpPr>
          <p:cNvPr id="43011"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Edit PersonalVehicleValidation.gs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1733550"/>
            <a:ext cx="7522610" cy="2705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95300" y="87313"/>
            <a:ext cx="8318500" cy="742950"/>
          </a:xfrm>
        </p:spPr>
        <p:txBody>
          <a:bodyPr/>
          <a:lstStyle/>
          <a:p>
            <a:pPr eaLnBrk="1" hangingPunct="1"/>
            <a:r>
              <a:rPr lang="en-US" dirty="0" smtClean="0"/>
              <a:t>2. Add the validation check method</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179887"/>
            <a:ext cx="7847594" cy="7064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1085850"/>
            <a:ext cx="7934882" cy="28106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8" name="Rounded Rectangle 5"/>
          <p:cNvSpPr>
            <a:spLocks noChangeArrowheads="1"/>
          </p:cNvSpPr>
          <p:nvPr/>
        </p:nvSpPr>
        <p:spPr bwMode="auto">
          <a:xfrm>
            <a:off x="3176588" y="1604963"/>
            <a:ext cx="2635250" cy="3365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44037" name="Line 6"/>
          <p:cNvSpPr>
            <a:spLocks noChangeShapeType="1"/>
          </p:cNvSpPr>
          <p:nvPr/>
        </p:nvSpPr>
        <p:spPr bwMode="auto">
          <a:xfrm flipH="1">
            <a:off x="4314825" y="3613150"/>
            <a:ext cx="2909888" cy="9969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95300" y="87313"/>
            <a:ext cx="8318500" cy="742950"/>
          </a:xfrm>
        </p:spPr>
        <p:txBody>
          <a:bodyPr/>
          <a:lstStyle/>
          <a:p>
            <a:pPr eaLnBrk="1" hangingPunct="1"/>
            <a:r>
              <a:rPr lang="en-US" dirty="0" smtClean="0"/>
              <a:t>3. Call method from </a:t>
            </a:r>
            <a:r>
              <a:rPr lang="en-US" dirty="0" err="1" smtClean="0"/>
              <a:t>validateImpl</a:t>
            </a:r>
            <a:r>
              <a:rPr lang="en-US" dirty="0" smtClean="0"/>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508124"/>
            <a:ext cx="7181548" cy="2778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0" name="AutoShape 5"/>
          <p:cNvSpPr>
            <a:spLocks noChangeArrowheads="1"/>
          </p:cNvSpPr>
          <p:nvPr/>
        </p:nvSpPr>
        <p:spPr bwMode="auto">
          <a:xfrm>
            <a:off x="2444751" y="2971800"/>
            <a:ext cx="2946400" cy="317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61" name="AutoShape 6"/>
          <p:cNvSpPr>
            <a:spLocks noChangeArrowheads="1"/>
          </p:cNvSpPr>
          <p:nvPr/>
        </p:nvSpPr>
        <p:spPr bwMode="auto">
          <a:xfrm>
            <a:off x="2444750" y="2300288"/>
            <a:ext cx="5603875" cy="3873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95300" y="87313"/>
            <a:ext cx="8318500" cy="742950"/>
          </a:xfrm>
        </p:spPr>
        <p:txBody>
          <a:bodyPr/>
          <a:lstStyle/>
          <a:p>
            <a:pPr eaLnBrk="1" hangingPunct="1"/>
            <a:r>
              <a:rPr lang="en-US" dirty="0" smtClean="0"/>
              <a:t>4. Invoke the method</a:t>
            </a:r>
          </a:p>
        </p:txBody>
      </p:sp>
      <p:sp>
        <p:nvSpPr>
          <p:cNvPr id="46083" name="Rectangle 3"/>
          <p:cNvSpPr>
            <a:spLocks noGrp="1" noChangeArrowheads="1"/>
          </p:cNvSpPr>
          <p:nvPr>
            <p:ph idx="1"/>
          </p:nvPr>
        </p:nvSpPr>
        <p:spPr>
          <a:xfrm>
            <a:off x="519113" y="914400"/>
            <a:ext cx="8318500" cy="1185863"/>
          </a:xfrm>
        </p:spPr>
        <p:txBody>
          <a:bodyPr/>
          <a:lstStyle/>
          <a:p>
            <a:pPr>
              <a:buFont typeface="Arial" charset="0"/>
              <a:buChar char="•"/>
            </a:pPr>
            <a:r>
              <a:rPr lang="en-US" smtClean="0"/>
              <a:t>Color of a vehicle is entered on Vehicles step of job wizard</a:t>
            </a:r>
          </a:p>
          <a:p>
            <a:pPr>
              <a:buFont typeface="Arial" charset="0"/>
              <a:buChar char="•"/>
            </a:pPr>
            <a:r>
              <a:rPr lang="en-US" smtClean="0"/>
              <a:t>Validation should be invoked on this Vehicles step</a:t>
            </a:r>
          </a:p>
        </p:txBody>
      </p:sp>
      <p:sp>
        <p:nvSpPr>
          <p:cNvPr id="46087" name="Line 11"/>
          <p:cNvSpPr>
            <a:spLocks noChangeShapeType="1"/>
          </p:cNvSpPr>
          <p:nvPr/>
        </p:nvSpPr>
        <p:spPr bwMode="auto">
          <a:xfrm flipH="1">
            <a:off x="4173538" y="2408238"/>
            <a:ext cx="990600" cy="4508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867187"/>
            <a:ext cx="8534400" cy="2470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08349"/>
            <a:ext cx="5797972" cy="110172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2" y="4532717"/>
            <a:ext cx="8081897" cy="87866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05" y="2257425"/>
            <a:ext cx="8546457" cy="9429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190625" y="2971800"/>
            <a:ext cx="5574299" cy="23872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a:off x="2709552" y="3155949"/>
            <a:ext cx="0" cy="463551"/>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cxnSp>
      <p:sp>
        <p:nvSpPr>
          <p:cNvPr id="5" name="Rounded Rectangle 4"/>
          <p:cNvSpPr/>
          <p:nvPr/>
        </p:nvSpPr>
        <p:spPr bwMode="auto">
          <a:xfrm>
            <a:off x="1515307" y="4194924"/>
            <a:ext cx="3049226" cy="21515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721" y="3827013"/>
            <a:ext cx="3444374" cy="950972"/>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Connector 9"/>
          <p:cNvCxnSpPr/>
          <p:nvPr/>
        </p:nvCxnSpPr>
        <p:spPr bwMode="auto">
          <a:xfrm flipH="1">
            <a:off x="3819525" y="4667250"/>
            <a:ext cx="2266951" cy="18573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cxn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386" y="5248275"/>
            <a:ext cx="5350809" cy="1190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3819525" y="5038725"/>
            <a:ext cx="2362200" cy="209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4578350" y="6219825"/>
            <a:ext cx="1993900" cy="2190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6" name="Straight Connector 15"/>
          <p:cNvCxnSpPr>
            <a:stCxn id="5" idx="3"/>
          </p:cNvCxnSpPr>
          <p:nvPr/>
        </p:nvCxnSpPr>
        <p:spPr bwMode="auto">
          <a:xfrm flipV="1">
            <a:off x="4564533" y="4038600"/>
            <a:ext cx="712317" cy="26390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cxnSp>
      <p:sp>
        <p:nvSpPr>
          <p:cNvPr id="17" name="Rounded Rectangle 16"/>
          <p:cNvSpPr/>
          <p:nvPr/>
        </p:nvSpPr>
        <p:spPr bwMode="auto">
          <a:xfrm>
            <a:off x="6107790" y="4532717"/>
            <a:ext cx="1788435" cy="24526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5300" y="87313"/>
            <a:ext cx="8318500" cy="742950"/>
          </a:xfrm>
        </p:spPr>
        <p:txBody>
          <a:bodyPr/>
          <a:lstStyle/>
          <a:p>
            <a:pPr marL="571500" indent="-571500" eaLnBrk="1" hangingPunct="1"/>
            <a:r>
              <a:rPr lang="en-US" dirty="0" smtClean="0"/>
              <a:t>5. Verify the result in the UI</a:t>
            </a:r>
          </a:p>
        </p:txBody>
      </p:sp>
      <p:sp>
        <p:nvSpPr>
          <p:cNvPr id="47107"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Add a vehicle with</a:t>
            </a:r>
            <a:br>
              <a:rPr lang="en-US" smtClean="0"/>
            </a:br>
            <a:r>
              <a:rPr lang="en-US" smtClean="0"/>
              <a:t>Color value “red”</a:t>
            </a:r>
            <a:br>
              <a:rPr lang="en-US" smtClean="0"/>
            </a:br>
            <a:r>
              <a:rPr lang="en-US" smtClean="0"/>
              <a:t>on the Vehicles</a:t>
            </a:r>
            <a:br>
              <a:rPr lang="en-US" smtClean="0"/>
            </a:br>
            <a:r>
              <a:rPr lang="en-US" smtClean="0"/>
              <a:t>step of a personal</a:t>
            </a:r>
            <a:br>
              <a:rPr lang="en-US" smtClean="0"/>
            </a:br>
            <a:r>
              <a:rPr lang="en-US" smtClean="0"/>
              <a:t>auto submission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3" y="757237"/>
            <a:ext cx="4325937" cy="5447109"/>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7109" name="AutoShape 6"/>
          <p:cNvSpPr>
            <a:spLocks noChangeArrowheads="1"/>
          </p:cNvSpPr>
          <p:nvPr/>
        </p:nvSpPr>
        <p:spPr bwMode="auto">
          <a:xfrm>
            <a:off x="5667375" y="1506538"/>
            <a:ext cx="2714625" cy="3476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110" name="Rounded Rectangle 6"/>
          <p:cNvSpPr>
            <a:spLocks noChangeArrowheads="1"/>
          </p:cNvSpPr>
          <p:nvPr/>
        </p:nvSpPr>
        <p:spPr bwMode="auto">
          <a:xfrm>
            <a:off x="5573712" y="5975746"/>
            <a:ext cx="2808288"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95300" y="87313"/>
            <a:ext cx="8318500" cy="742950"/>
          </a:xfrm>
          <a:noFill/>
        </p:spPr>
        <p:txBody>
          <a:bodyPr/>
          <a:lstStyle/>
          <a:p>
            <a:pPr eaLnBrk="1" hangingPunct="1"/>
            <a:r>
              <a:rPr lang="en-US" smtClean="0"/>
              <a:t>Lesson objectives review</a:t>
            </a:r>
          </a:p>
        </p:txBody>
      </p:sp>
      <p:sp>
        <p:nvSpPr>
          <p:cNvPr id="48131" name="Rectangle 3"/>
          <p:cNvSpPr>
            <a:spLocks noGrp="1" noChangeArrowheads="1"/>
          </p:cNvSpPr>
          <p:nvPr>
            <p:ph idx="1"/>
          </p:nvPr>
        </p:nvSpPr>
        <p:spPr>
          <a:xfrm>
            <a:off x="519113" y="827088"/>
            <a:ext cx="8318500" cy="5486400"/>
          </a:xfrm>
        </p:spPr>
        <p:txBody>
          <a:bodyPr/>
          <a:lstStyle/>
          <a:p>
            <a:pPr>
              <a:buFont typeface="Wingdings 3" pitchFamily="18" charset="2"/>
              <a:buNone/>
            </a:pPr>
            <a:r>
              <a:rPr lang="en-US" smtClean="0"/>
              <a:t>You should now be able to:</a:t>
            </a:r>
          </a:p>
          <a:p>
            <a:pPr lvl="1"/>
            <a:r>
              <a:rPr lang="en-US" smtClean="0"/>
              <a:t>Describe validation classes used by PolicyCenter </a:t>
            </a:r>
          </a:p>
          <a:p>
            <a:pPr lvl="1"/>
            <a:r>
              <a:rPr lang="en-US" smtClean="0"/>
              <a:t>Identify which objects should use validation classes </a:t>
            </a:r>
          </a:p>
          <a:p>
            <a:pPr lvl="1"/>
            <a:r>
              <a:rPr lang="en-US" smtClean="0"/>
              <a:t>Explain how validation levels are used</a:t>
            </a:r>
          </a:p>
          <a:p>
            <a:pPr lvl="1"/>
            <a:r>
              <a:rPr lang="en-US" smtClean="0"/>
              <a:t>Invoke class-based validation from different locations in PolicyCenter </a:t>
            </a:r>
          </a:p>
          <a:p>
            <a:pPr lvl="1"/>
            <a:r>
              <a:rPr lang="en-US" smtClean="0"/>
              <a:t>Write validation checks needed to validate objects on a policy</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95300" y="87313"/>
            <a:ext cx="8318500" cy="742950"/>
          </a:xfrm>
          <a:noFill/>
        </p:spPr>
        <p:txBody>
          <a:bodyPr/>
          <a:lstStyle/>
          <a:p>
            <a:pPr eaLnBrk="1" hangingPunct="1"/>
            <a:r>
              <a:rPr lang="en-US" smtClean="0"/>
              <a:t>Review questions</a:t>
            </a:r>
          </a:p>
        </p:txBody>
      </p:sp>
      <p:sp>
        <p:nvSpPr>
          <p:cNvPr id="49155" name="Rectangle 45"/>
          <p:cNvSpPr>
            <a:spLocks noGrp="1" noChangeArrowheads="1"/>
          </p:cNvSpPr>
          <p:nvPr>
            <p:ph idx="1"/>
          </p:nvPr>
        </p:nvSpPr>
        <p:spPr>
          <a:xfrm>
            <a:off x="519113" y="827088"/>
            <a:ext cx="8318500" cy="5486400"/>
          </a:xfrm>
        </p:spPr>
        <p:txBody>
          <a:bodyPr/>
          <a:lstStyle/>
          <a:p>
            <a:pPr marL="457200" indent="-457200">
              <a:buFont typeface="Webdings" pitchFamily="18" charset="2"/>
              <a:buAutoNum type="arabicPeriod"/>
            </a:pPr>
            <a:r>
              <a:rPr lang="en-US" dirty="0" smtClean="0"/>
              <a:t>Name the validation context method that produces a string of methods that were visited as validation was performed.</a:t>
            </a:r>
          </a:p>
          <a:p>
            <a:pPr marL="457200" indent="-457200">
              <a:buFont typeface="Webdings" pitchFamily="18" charset="2"/>
              <a:buAutoNum type="arabicPeriod"/>
            </a:pPr>
            <a:r>
              <a:rPr lang="en-US" dirty="0" smtClean="0"/>
              <a:t>Name three policy-related objects in PolicyCenter on which class-based validation is performed.</a:t>
            </a:r>
          </a:p>
          <a:p>
            <a:pPr marL="457200" indent="-457200">
              <a:buFont typeface="Webdings" pitchFamily="18" charset="2"/>
              <a:buAutoNum type="arabicPeriod"/>
            </a:pPr>
            <a:r>
              <a:rPr lang="en-US" dirty="0" smtClean="0"/>
              <a:t>Define validation chaining.</a:t>
            </a:r>
          </a:p>
          <a:p>
            <a:pPr marL="457200" indent="-457200">
              <a:buFont typeface="Webdings" pitchFamily="18" charset="2"/>
              <a:buAutoNum type="arabicPeriod"/>
            </a:pPr>
            <a:r>
              <a:rPr lang="en-US" dirty="0" smtClean="0"/>
              <a:t>Name the PCF attributes used to invoke class-based validation in a popup and in a job wizard.</a:t>
            </a:r>
          </a:p>
          <a:p>
            <a:pPr marL="457200" indent="-457200">
              <a:buFont typeface="Webdings" pitchFamily="18" charset="2"/>
              <a:buAutoNum type="arabicPeriod"/>
            </a:pPr>
            <a:r>
              <a:rPr lang="en-US" dirty="0" smtClean="0"/>
              <a:t>State true or false:</a:t>
            </a:r>
          </a:p>
          <a:p>
            <a:pPr marL="933450" lvl="1" indent="-419100">
              <a:buFont typeface="Webdings" pitchFamily="18" charset="2"/>
              <a:buAutoNum type="alphaLcPeriod"/>
            </a:pPr>
            <a:r>
              <a:rPr lang="en-US" dirty="0" smtClean="0"/>
              <a:t>All entities in PolicyCenter can be validated.</a:t>
            </a:r>
          </a:p>
          <a:p>
            <a:pPr marL="933450" lvl="1" indent="-419100">
              <a:buFont typeface="Webdings" pitchFamily="18" charset="2"/>
              <a:buAutoNum type="alphaLcPeriod"/>
            </a:pPr>
            <a:r>
              <a:rPr lang="en-US" dirty="0" smtClean="0"/>
              <a:t>All validation classes must have a </a:t>
            </a:r>
            <a:r>
              <a:rPr lang="en-US" dirty="0" err="1" smtClean="0"/>
              <a:t>validateImpl</a:t>
            </a:r>
            <a:r>
              <a:rPr lang="en-US" dirty="0" smtClean="0"/>
              <a:t> or </a:t>
            </a:r>
            <a:r>
              <a:rPr lang="en-US" dirty="0" err="1" smtClean="0"/>
              <a:t>doValidate</a:t>
            </a:r>
            <a:r>
              <a:rPr lang="en-US" dirty="0" smtClean="0"/>
              <a:t> method.</a:t>
            </a:r>
          </a:p>
          <a:p>
            <a:pPr marL="933450" lvl="1" indent="-419100">
              <a:buFont typeface="Webdings" pitchFamily="18" charset="2"/>
              <a:buAutoNum type="alphaLcPeriod"/>
            </a:pPr>
            <a:r>
              <a:rPr lang="en-US" dirty="0" smtClean="0"/>
              <a:t>The </a:t>
            </a:r>
            <a:r>
              <a:rPr lang="en-US" dirty="0" err="1" smtClean="0"/>
              <a:t>doValidate</a:t>
            </a:r>
            <a:r>
              <a:rPr lang="en-US" dirty="0" smtClean="0"/>
              <a:t> method should be last method in a class.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4057521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87313"/>
            <a:ext cx="8318500" cy="742950"/>
          </a:xfrm>
        </p:spPr>
        <p:txBody>
          <a:bodyPr/>
          <a:lstStyle/>
          <a:p>
            <a:pPr eaLnBrk="1" hangingPunct="1"/>
            <a:r>
              <a:rPr lang="en-US" smtClean="0"/>
              <a:t>Class-based validation basics</a:t>
            </a:r>
          </a:p>
        </p:txBody>
      </p:sp>
      <p:sp>
        <p:nvSpPr>
          <p:cNvPr id="7171"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A validation class must implement the PCValidation interface, or subclass a class that does</a:t>
            </a:r>
          </a:p>
          <a:p>
            <a:pPr>
              <a:buFont typeface="Arial" charset="0"/>
              <a:buChar char="•"/>
            </a:pPr>
            <a:r>
              <a:rPr lang="en-US" smtClean="0"/>
              <a:t>Class-based validation uses validation levels</a:t>
            </a:r>
          </a:p>
          <a:p>
            <a:pPr lvl="1"/>
            <a:r>
              <a:rPr lang="en-US" smtClean="0"/>
              <a:t>Different validation levels are used at certain points in a job</a:t>
            </a:r>
          </a:p>
          <a:p>
            <a:pPr>
              <a:buFont typeface="Arial" charset="0"/>
              <a:buChar char="•"/>
            </a:pPr>
            <a:r>
              <a:rPr lang="en-US" smtClean="0"/>
              <a:t>Class-based validation can be performed on policy-related objects only such as:</a:t>
            </a:r>
          </a:p>
          <a:p>
            <a:pPr lvl="1"/>
            <a:r>
              <a:rPr lang="en-US" smtClean="0"/>
              <a:t>PolicyContactRole</a:t>
            </a:r>
          </a:p>
          <a:p>
            <a:pPr lvl="1"/>
            <a:r>
              <a:rPr lang="en-US" smtClean="0"/>
              <a:t>PolicyLocation</a:t>
            </a:r>
          </a:p>
          <a:p>
            <a:pPr lvl="1"/>
            <a:r>
              <a:rPr lang="en-US" smtClean="0"/>
              <a:t>PolicyPeriod</a:t>
            </a:r>
          </a:p>
          <a:p>
            <a:pPr lvl="1"/>
            <a:r>
              <a:rPr lang="en-US" smtClean="0"/>
              <a:t>Line of business entities such as PALine or BALine</a:t>
            </a:r>
          </a:p>
          <a:p>
            <a:pPr lvl="1"/>
            <a:r>
              <a:rPr lang="en-US" smtClean="0"/>
              <a:t>Policy-specific entities such as PersonalVehicle or BusinessVehicle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87313"/>
            <a:ext cx="8318500" cy="742950"/>
          </a:xfrm>
        </p:spPr>
        <p:txBody>
          <a:bodyPr/>
          <a:lstStyle/>
          <a:p>
            <a:pPr eaLnBrk="1" hangingPunct="1"/>
            <a:r>
              <a:rPr lang="en-US" smtClean="0"/>
              <a:t>Validation classes used commonly across lines </a:t>
            </a:r>
          </a:p>
        </p:txBody>
      </p:sp>
      <p:sp>
        <p:nvSpPr>
          <p:cNvPr id="8195" name="Rectangle 3"/>
          <p:cNvSpPr>
            <a:spLocks noGrp="1" noChangeArrowheads="1"/>
          </p:cNvSpPr>
          <p:nvPr>
            <p:ph idx="1"/>
          </p:nvPr>
        </p:nvSpPr>
        <p:spPr>
          <a:xfrm>
            <a:off x="519113" y="827088"/>
            <a:ext cx="8318500" cy="5486400"/>
          </a:xfrm>
        </p:spPr>
        <p:txBody>
          <a:bodyPr/>
          <a:lstStyle/>
          <a:p>
            <a:pPr>
              <a:buFont typeface="Arial" charset="0"/>
              <a:buChar char="•"/>
            </a:pPr>
            <a:r>
              <a:rPr lang="en-US" dirty="0" smtClean="0"/>
              <a:t>Classes shared across LOB reside under </a:t>
            </a:r>
            <a:br>
              <a:rPr lang="en-US" dirty="0" smtClean="0"/>
            </a:br>
            <a:r>
              <a:rPr lang="en-US" b="1" dirty="0" smtClean="0"/>
              <a:t>configuration </a:t>
            </a:r>
            <a:r>
              <a:rPr lang="en-US" dirty="0" smtClean="0">
                <a:sym typeface="Wingdings" pitchFamily="2" charset="2"/>
              </a:rPr>
              <a:t> </a:t>
            </a:r>
            <a:r>
              <a:rPr lang="en-US" b="1" dirty="0" err="1" smtClean="0">
                <a:sym typeface="Wingdings" pitchFamily="2" charset="2"/>
              </a:rPr>
              <a:t>gsrc</a:t>
            </a:r>
            <a:r>
              <a:rPr lang="en-US" b="1" dirty="0" smtClean="0">
                <a:sym typeface="Wingdings" pitchFamily="2" charset="2"/>
              </a:rPr>
              <a:t> </a:t>
            </a:r>
            <a:r>
              <a:rPr lang="en-US" dirty="0" smtClean="0">
                <a:sym typeface="Wingdings" pitchFamily="2" charset="2"/>
              </a:rPr>
              <a:t> </a:t>
            </a:r>
            <a:r>
              <a:rPr lang="en-US" b="1" dirty="0" err="1" smtClean="0">
                <a:sym typeface="Wingdings" pitchFamily="2" charset="2"/>
              </a:rPr>
              <a:t>gw</a:t>
            </a:r>
            <a:r>
              <a:rPr lang="en-US" dirty="0" smtClean="0">
                <a:sym typeface="Wingdings" pitchFamily="2" charset="2"/>
              </a:rPr>
              <a:t>  </a:t>
            </a:r>
            <a:r>
              <a:rPr lang="en-US" b="1" dirty="0" smtClean="0">
                <a:sym typeface="Wingdings" pitchFamily="2" charset="2"/>
              </a:rPr>
              <a:t>policy</a:t>
            </a:r>
            <a:r>
              <a:rPr lang="en-US" dirty="0" smtClean="0">
                <a:sym typeface="Wingdings" pitchFamily="2" charset="2"/>
              </a:rPr>
              <a:t>:</a:t>
            </a:r>
            <a:endParaRPr lang="en-US" dirty="0" smtClean="0"/>
          </a:p>
          <a:p>
            <a:pPr lvl="1" eaLnBrk="1" hangingPunct="1"/>
            <a:r>
              <a:rPr lang="en-US" dirty="0" err="1" smtClean="0"/>
              <a:t>PolicyPeriodValidation</a:t>
            </a:r>
            <a:endParaRPr lang="en-US" dirty="0" smtClean="0"/>
          </a:p>
          <a:p>
            <a:pPr lvl="1" eaLnBrk="1" hangingPunct="1"/>
            <a:r>
              <a:rPr lang="en-US" dirty="0" smtClean="0"/>
              <a:t> </a:t>
            </a:r>
            <a:r>
              <a:rPr lang="en-US" dirty="0" err="1" smtClean="0"/>
              <a:t>PolicyLineValidation</a:t>
            </a:r>
            <a:endParaRPr lang="en-US" dirty="0" smtClean="0"/>
          </a:p>
          <a:p>
            <a:pPr lvl="1" eaLnBrk="1" hangingPunct="1"/>
            <a:r>
              <a:rPr lang="en-US" dirty="0" smtClean="0"/>
              <a:t> </a:t>
            </a:r>
            <a:r>
              <a:rPr lang="en-US" dirty="0" err="1" smtClean="0"/>
              <a:t>PolicyLocationValidation</a:t>
            </a:r>
            <a:endParaRPr lang="en-US" dirty="0" smtClean="0"/>
          </a:p>
          <a:p>
            <a:pPr lvl="1" eaLnBrk="1" hangingPunct="1"/>
            <a:r>
              <a:rPr lang="en-US" dirty="0" smtClean="0"/>
              <a:t> </a:t>
            </a:r>
            <a:r>
              <a:rPr lang="en-US" dirty="0" err="1" smtClean="0"/>
              <a:t>PolicyContactRoleValidation</a:t>
            </a: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87313"/>
            <a:ext cx="8318500" cy="742950"/>
          </a:xfrm>
        </p:spPr>
        <p:txBody>
          <a:bodyPr/>
          <a:lstStyle/>
          <a:p>
            <a:pPr eaLnBrk="1" hangingPunct="1"/>
            <a:r>
              <a:rPr lang="en-US" smtClean="0"/>
              <a:t>LOB specific validation classes</a:t>
            </a:r>
          </a:p>
        </p:txBody>
      </p:sp>
      <p:sp>
        <p:nvSpPr>
          <p:cNvPr id="9219" name="Rectangle 3"/>
          <p:cNvSpPr>
            <a:spLocks noGrp="1" noChangeArrowheads="1"/>
          </p:cNvSpPr>
          <p:nvPr>
            <p:ph idx="1"/>
          </p:nvPr>
        </p:nvSpPr>
        <p:spPr>
          <a:xfrm>
            <a:off x="519113" y="827088"/>
            <a:ext cx="8318500" cy="5486400"/>
          </a:xfrm>
        </p:spPr>
        <p:txBody>
          <a:bodyPr/>
          <a:lstStyle/>
          <a:p>
            <a:pPr>
              <a:buFont typeface="Arial" charset="0"/>
              <a:buChar char="•"/>
            </a:pPr>
            <a:r>
              <a:rPr lang="en-US" smtClean="0"/>
              <a:t>LOB specific validations classes, subclass PCValidationBase, which implements PCValidation:</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72" y="1924050"/>
            <a:ext cx="6707981" cy="33414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1" name="AutoShape 12"/>
          <p:cNvSpPr>
            <a:spLocks noChangeArrowheads="1"/>
          </p:cNvSpPr>
          <p:nvPr/>
        </p:nvSpPr>
        <p:spPr bwMode="auto">
          <a:xfrm>
            <a:off x="3829049" y="4312978"/>
            <a:ext cx="4012803" cy="952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2" name="AutoShape 13"/>
          <p:cNvSpPr>
            <a:spLocks noChangeArrowheads="1"/>
          </p:cNvSpPr>
          <p:nvPr/>
        </p:nvSpPr>
        <p:spPr bwMode="auto">
          <a:xfrm>
            <a:off x="2590800" y="3371850"/>
            <a:ext cx="1657350" cy="4381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3" name="Text Box 14"/>
          <p:cNvSpPr txBox="1">
            <a:spLocks noChangeArrowheads="1"/>
          </p:cNvSpPr>
          <p:nvPr/>
        </p:nvSpPr>
        <p:spPr bwMode="auto">
          <a:xfrm>
            <a:off x="4487863" y="3429000"/>
            <a:ext cx="2425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Classes for BA LOB</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7313"/>
            <a:ext cx="8318500" cy="742950"/>
          </a:xfrm>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87313"/>
            <a:ext cx="8318500" cy="742950"/>
          </a:xfrm>
        </p:spPr>
        <p:txBody>
          <a:bodyPr/>
          <a:lstStyle/>
          <a:p>
            <a:pPr eaLnBrk="1" hangingPunct="1"/>
            <a:r>
              <a:rPr lang="en-US" smtClean="0"/>
              <a:t>Lesson outline</a:t>
            </a:r>
          </a:p>
        </p:txBody>
      </p:sp>
      <p:sp>
        <p:nvSpPr>
          <p:cNvPr id="11267" name="Rectangle 3"/>
          <p:cNvSpPr>
            <a:spLocks noGrp="1" noChangeArrowheads="1"/>
          </p:cNvSpPr>
          <p:nvPr>
            <p:ph idx="1"/>
          </p:nvPr>
        </p:nvSpPr>
        <p:spPr>
          <a:xfrm>
            <a:off x="519113" y="827088"/>
            <a:ext cx="8318500" cy="5486400"/>
          </a:xfrm>
        </p:spPr>
        <p:txBody>
          <a:bodyPr/>
          <a:lstStyle/>
          <a:p>
            <a:pPr>
              <a:lnSpc>
                <a:spcPct val="150000"/>
              </a:lnSpc>
              <a:buFont typeface="Arial" charset="0"/>
              <a:buChar char="•"/>
            </a:pPr>
            <a:r>
              <a:rPr lang="en-US" sz="2800" smtClean="0">
                <a:solidFill>
                  <a:srgbClr val="C0C0C0"/>
                </a:solidFill>
              </a:rPr>
              <a:t>Class-based validation overview</a:t>
            </a:r>
          </a:p>
          <a:p>
            <a:pPr>
              <a:lnSpc>
                <a:spcPct val="150000"/>
              </a:lnSpc>
              <a:buFont typeface="Arial" charset="0"/>
              <a:buChar char="•"/>
            </a:pPr>
            <a:r>
              <a:rPr lang="en-US" sz="2800" smtClean="0"/>
              <a:t>Validation levels</a:t>
            </a:r>
          </a:p>
          <a:p>
            <a:pPr>
              <a:lnSpc>
                <a:spcPct val="150000"/>
              </a:lnSpc>
              <a:buFont typeface="Arial" charset="0"/>
              <a:buChar char="•"/>
            </a:pPr>
            <a:r>
              <a:rPr lang="en-US" sz="2800" smtClean="0">
                <a:solidFill>
                  <a:srgbClr val="C0C0C0"/>
                </a:solidFill>
              </a:rPr>
              <a:t>Class-based validation configuration</a:t>
            </a:r>
          </a:p>
          <a:p>
            <a:pPr>
              <a:lnSpc>
                <a:spcPct val="150000"/>
              </a:lnSpc>
              <a:buFont typeface="Arial" charset="0"/>
              <a:buChar char="•"/>
            </a:pPr>
            <a:r>
              <a:rPr lang="en-US" sz="2800" smtClean="0">
                <a:solidFill>
                  <a:srgbClr val="C0C0C0"/>
                </a:solidFill>
              </a:rPr>
              <a:t>Validation chaining</a:t>
            </a:r>
          </a:p>
          <a:p>
            <a:pPr>
              <a:lnSpc>
                <a:spcPct val="150000"/>
              </a:lnSpc>
              <a:buFont typeface="Arial" charset="0"/>
              <a:buChar char="•"/>
            </a:pPr>
            <a:r>
              <a:rPr lang="en-US" sz="2800" smtClean="0">
                <a:solidFill>
                  <a:srgbClr val="C0C0C0"/>
                </a:solidFill>
              </a:rPr>
              <a:t>Invoking class-based validation</a:t>
            </a:r>
          </a:p>
          <a:p>
            <a:pPr>
              <a:lnSpc>
                <a:spcPct val="150000"/>
              </a:lnSpc>
              <a:buFont typeface="Arial" charset="0"/>
              <a:buChar char="•"/>
            </a:pPr>
            <a:r>
              <a:rPr lang="en-US" sz="2800" smtClean="0">
                <a:solidFill>
                  <a:srgbClr val="C0C0C0"/>
                </a:solidFill>
              </a:rPr>
              <a:t>Add a new validation check</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37615</TotalTime>
  <Words>5490</Words>
  <Application>Microsoft Office PowerPoint</Application>
  <PresentationFormat>On-screen Show (4:3)</PresentationFormat>
  <Paragraphs>517</Paragraphs>
  <Slides>48</Slides>
  <Notes>48</Notes>
  <HiddenSlides>1</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2_test-template</vt:lpstr>
      <vt:lpstr>1_test-template</vt:lpstr>
      <vt:lpstr>3_test-template</vt:lpstr>
      <vt:lpstr>Validation Classes</vt:lpstr>
      <vt:lpstr>Lesson objectives</vt:lpstr>
      <vt:lpstr>Lesson outline</vt:lpstr>
      <vt:lpstr>Class-based validation</vt:lpstr>
      <vt:lpstr>Class-based validation basics</vt:lpstr>
      <vt:lpstr>Validation classes used commonly across lines </vt:lpstr>
      <vt:lpstr>LOB specific validation classes</vt:lpstr>
      <vt:lpstr>(Notes only slide)</vt:lpstr>
      <vt:lpstr>Lesson outline</vt:lpstr>
      <vt:lpstr>Review: Validation levels</vt:lpstr>
      <vt:lpstr>Validation level priority</vt:lpstr>
      <vt:lpstr>Validation levels and class-based validation</vt:lpstr>
      <vt:lpstr>Lesson outline</vt:lpstr>
      <vt:lpstr>PolicyCenter validation classes</vt:lpstr>
      <vt:lpstr>Validation at the end of a wizard step</vt:lpstr>
      <vt:lpstr>Validation-related classes and interfaces </vt:lpstr>
      <vt:lpstr>PCValidation interface</vt:lpstr>
      <vt:lpstr>Define methods that test for a single issue</vt:lpstr>
      <vt:lpstr>PCValidationContext </vt:lpstr>
      <vt:lpstr>PCValidationContext methods</vt:lpstr>
      <vt:lpstr>Context method example</vt:lpstr>
      <vt:lpstr>PCValidationResult holds validation results</vt:lpstr>
      <vt:lpstr>Validation result example</vt:lpstr>
      <vt:lpstr>Validation results in the user interface</vt:lpstr>
      <vt:lpstr>Lesson outline</vt:lpstr>
      <vt:lpstr>Validation chaining</vt:lpstr>
      <vt:lpstr>Validation chain flow</vt:lpstr>
      <vt:lpstr>Example: PolicyPeriodValidation chaining(1)</vt:lpstr>
      <vt:lpstr>Example: PolicyPeriodValidation chaining (2)</vt:lpstr>
      <vt:lpstr>Lesson outline</vt:lpstr>
      <vt:lpstr>Invoking class-based validation</vt:lpstr>
      <vt:lpstr>Invoking validation in a job wizard step</vt:lpstr>
      <vt:lpstr>validateVehicleStep static method</vt:lpstr>
      <vt:lpstr>Invoking validation in a pop-up</vt:lpstr>
      <vt:lpstr>validateBuilding method</vt:lpstr>
      <vt:lpstr>Lesson outline</vt:lpstr>
      <vt:lpstr>Creating a new validation class (1)</vt:lpstr>
      <vt:lpstr>Creating a new validation class (2)</vt:lpstr>
      <vt:lpstr>Add basic validation class code</vt:lpstr>
      <vt:lpstr>Adding a validation check</vt:lpstr>
      <vt:lpstr>1. Edit/add appropriate validation class</vt:lpstr>
      <vt:lpstr>2. Add the validation check method</vt:lpstr>
      <vt:lpstr>3. Call method from validateImpl()</vt:lpstr>
      <vt:lpstr>4. Invoke the method</vt:lpstr>
      <vt:lpstr>5. Verify the result in the UI</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Kashmira Shukla</dc:creator>
  <dc:description>2070</dc:description>
  <cp:lastModifiedBy>kshukla</cp:lastModifiedBy>
  <cp:revision>2256</cp:revision>
  <dcterms:created xsi:type="dcterms:W3CDTF">2007-08-02T20:13:16Z</dcterms:created>
  <dcterms:modified xsi:type="dcterms:W3CDTF">2014-03-14T21:20:10Z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