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2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0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45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88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20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587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3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39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5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4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6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5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87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97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08E29-1446-4B76-B44A-08A798C0C4F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0BF2568-92F0-459D-822A-6ECFE7D02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2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D224-8BF5-365B-4523-D2B69469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7838" y="607780"/>
            <a:ext cx="10676761" cy="2184405"/>
          </a:xfrm>
        </p:spPr>
        <p:txBody>
          <a:bodyPr>
            <a:noAutofit/>
          </a:bodyPr>
          <a:lstStyle/>
          <a:p>
            <a:r>
              <a:rPr lang="en-IN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Navodita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Infotech 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Internship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655512-B6D9-122B-30E0-960AF1263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43" y="607780"/>
            <a:ext cx="1400771" cy="159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F7DCD-07AA-D349-CF6D-C3692B5AC6B8}"/>
              </a:ext>
            </a:extLst>
          </p:cNvPr>
          <p:cNvSpPr txBox="1"/>
          <p:nvPr/>
        </p:nvSpPr>
        <p:spPr>
          <a:xfrm flipH="1">
            <a:off x="1992085" y="340807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chatbot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2735D-F6C8-0C4D-9373-0CF088761D12}"/>
              </a:ext>
            </a:extLst>
          </p:cNvPr>
          <p:cNvSpPr txBox="1"/>
          <p:nvPr/>
        </p:nvSpPr>
        <p:spPr>
          <a:xfrm>
            <a:off x="8355390" y="4731841"/>
            <a:ext cx="2186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Sanjana S 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Id: 6415</a:t>
            </a:r>
          </a:p>
        </p:txBody>
      </p:sp>
    </p:spTree>
    <p:extLst>
      <p:ext uri="{BB962C8B-B14F-4D97-AF65-F5344CB8AC3E}">
        <p14:creationId xmlns:p14="http://schemas.microsoft.com/office/powerpoint/2010/main" val="22264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09D43A-A1CD-EA07-E4E1-7BA87FF85536}"/>
              </a:ext>
            </a:extLst>
          </p:cNvPr>
          <p:cNvSpPr txBox="1"/>
          <p:nvPr/>
        </p:nvSpPr>
        <p:spPr>
          <a:xfrm>
            <a:off x="1665514" y="599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FAED-2F4F-9944-8B08-66C91262FC00}"/>
              </a:ext>
            </a:extLst>
          </p:cNvPr>
          <p:cNvSpPr txBox="1"/>
          <p:nvPr/>
        </p:nvSpPr>
        <p:spPr>
          <a:xfrm>
            <a:off x="1665514" y="1555483"/>
            <a:ext cx="9971316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NLP-powered conversational chatbots are not just tools; they are transforming how businesses engage customers by delivering personalized, natural, and highly efficient communication experiences.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chatbots powered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transforming the way humans interact with technology. By enabling machines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understand, interpret, and respond in natural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chatbots make digital communication more seamless, personalized, and efficient.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 longer just rule-based responders but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virtual assistants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learn from data, adapt to user needs, and provide meaningful interactions. From customer support and healthcare to education and e-commerce, NLP-driven chatbots are becoming an essential part of modern life.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AI and NLP continue to evolve, future chatbots will become even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context-aware, empathetic, and human-like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bridging the gap between human conversation and machine intelligence.</a:t>
            </a:r>
          </a:p>
          <a:p>
            <a:pPr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2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9CC7719-62F1-EBAE-3FC1-28ABEC0C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90000" l="9756" r="89431">
                        <a14:foregroundMark x1="39024" y1="20556" x2="39024" y2="20556"/>
                        <a14:foregroundMark x1="39024" y1="16111" x2="62602" y2="11111"/>
                        <a14:foregroundMark x1="65041" y1="13333" x2="28455" y2="14444"/>
                        <a14:foregroundMark x1="48780" y1="8333" x2="78862" y2="13889"/>
                        <a14:foregroundMark x1="37398" y1="53889" x2="37398" y2="53889"/>
                        <a14:foregroundMark x1="39837" y1="53889" x2="39837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878" y="0"/>
            <a:ext cx="3319122" cy="35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2D912-D905-0DF4-8081-FC65DB727BB3}"/>
              </a:ext>
            </a:extLst>
          </p:cNvPr>
          <p:cNvSpPr txBox="1"/>
          <p:nvPr/>
        </p:nvSpPr>
        <p:spPr>
          <a:xfrm>
            <a:off x="947058" y="685800"/>
            <a:ext cx="692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8AC9E-8279-C9E9-EC32-CEA07E288D7F}"/>
              </a:ext>
            </a:extLst>
          </p:cNvPr>
          <p:cNvSpPr txBox="1"/>
          <p:nvPr/>
        </p:nvSpPr>
        <p:spPr>
          <a:xfrm>
            <a:off x="1899557" y="1779814"/>
            <a:ext cx="7712527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 branch of computer science focused on creating machines that can perform tasks typically requiring human intelligence, such as learning, problem-solving, and decision-making.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AI uses technologies to enable systems to understand and respond to language, analyze data, make recommendations, and even mimic human cognitive functions.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1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2891-1A9C-F896-3992-65F582AE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634996"/>
            <a:ext cx="8911687" cy="1280890"/>
          </a:xfrm>
        </p:spPr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137EB-216B-FEC9-4F28-1DFFD61ECA50}"/>
              </a:ext>
            </a:extLst>
          </p:cNvPr>
          <p:cNvSpPr txBox="1"/>
          <p:nvPr/>
        </p:nvSpPr>
        <p:spPr>
          <a:xfrm>
            <a:off x="1830925" y="1732641"/>
            <a:ext cx="657443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Building a Conversational Chatbot with NLP: Understanding &amp; Responding Naturally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ea typeface="Prompt Medium" panose="000008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Image 0">
            <a:extLst>
              <a:ext uri="{FF2B5EF4-FFF2-40B4-BE49-F238E27FC236}">
                <a16:creationId xmlns:a16="http://schemas.microsoft.com/office/drawing/2014/main" id="{CC0E3479-6D6B-7157-A8A6-F6B7CCBC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658" y="0"/>
            <a:ext cx="41583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43070-927A-FBD3-2EE0-4357672BD812}"/>
              </a:ext>
            </a:extLst>
          </p:cNvPr>
          <p:cNvSpPr txBox="1"/>
          <p:nvPr/>
        </p:nvSpPr>
        <p:spPr>
          <a:xfrm>
            <a:off x="1748271" y="767246"/>
            <a:ext cx="4347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Prompt Medium" panose="00000800000000000000" pitchFamily="34" charset="0"/>
                <a:ea typeface="Prompt Medium" panose="00000800000000000000" pitchFamily="34" charset="-122"/>
                <a:cs typeface="Prompt Medium" panose="00000800000000000000" pitchFamily="34" charset="-120"/>
              </a:rPr>
              <a:t>What is an NLP Chatbot?</a:t>
            </a:r>
            <a:endParaRPr lang="en-US" sz="2800" b="1" dirty="0"/>
          </a:p>
          <a:p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AEDC3-108F-89F3-A4DB-C4BBAE5FF9C2}"/>
              </a:ext>
            </a:extLst>
          </p:cNvPr>
          <p:cNvSpPr txBox="1"/>
          <p:nvPr/>
        </p:nvSpPr>
        <p:spPr>
          <a:xfrm>
            <a:off x="2195925" y="1536687"/>
            <a:ext cx="8988680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An NLP chatbot is a sophisticated software application designed to understand and respond to human language in a natural, conversational manner. Unlike older, simpler bots, it leverages artificial intelligence to mimic genuine person-to-person interactions.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D11CF-4C11-526E-C27A-4B4B667BE362}"/>
              </a:ext>
            </a:extLst>
          </p:cNvPr>
          <p:cNvSpPr txBox="1"/>
          <p:nvPr/>
        </p:nvSpPr>
        <p:spPr>
          <a:xfrm>
            <a:off x="2365527" y="3429000"/>
            <a:ext cx="9266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Understands and responds to human speech naturally, going beyond mere keyword matching</a:t>
            </a:r>
            <a:r>
              <a:rPr lang="en-US" sz="2000" dirty="0">
                <a:latin typeface="Mukta Light" panose="020B0000000000000000" pitchFamily="34" charset="0"/>
                <a:ea typeface="Mukta Light" panose="020B0000000000000000" pitchFamily="34" charset="-122"/>
                <a:cs typeface="Times New Roman" panose="02020603050405020304" pitchFamily="18" charset="0"/>
              </a:rPr>
              <a:t>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Incorporates Natural Language Understanding (NLU) to grasp intent and context.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20F9D-FD16-4B87-6BA9-6AD4F7035467}"/>
              </a:ext>
            </a:extLst>
          </p:cNvPr>
          <p:cNvSpPr txBox="1"/>
          <p:nvPr/>
        </p:nvSpPr>
        <p:spPr>
          <a:xfrm>
            <a:off x="2365527" y="4970858"/>
            <a:ext cx="8819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Employs Natural Language Generation (NLG) to formulate coherent and relevant responses</a:t>
            </a:r>
            <a:r>
              <a:rPr lang="en-US" sz="24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45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44C12E0-CAFB-5F63-3BB1-EFC4A0DA7534}"/>
              </a:ext>
            </a:extLst>
          </p:cNvPr>
          <p:cNvSpPr txBox="1"/>
          <p:nvPr/>
        </p:nvSpPr>
        <p:spPr>
          <a:xfrm>
            <a:off x="1796142" y="108986"/>
            <a:ext cx="78921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Core NLP Techniques Powering Chatbots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513BC8DE-3D02-3D7E-825E-59A9B732D706}"/>
              </a:ext>
            </a:extLst>
          </p:cNvPr>
          <p:cNvSpPr/>
          <p:nvPr/>
        </p:nvSpPr>
        <p:spPr>
          <a:xfrm>
            <a:off x="548350" y="3622766"/>
            <a:ext cx="11262649" cy="45719"/>
          </a:xfrm>
          <a:prstGeom prst="roundRect">
            <a:avLst>
              <a:gd name="adj" fmla="val 340200"/>
            </a:avLst>
          </a:prstGeom>
          <a:solidFill>
            <a:srgbClr val="6D4562"/>
          </a:solid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E003B-A1DC-85C1-D97B-662C04B88E51}"/>
              </a:ext>
            </a:extLst>
          </p:cNvPr>
          <p:cNvSpPr txBox="1"/>
          <p:nvPr/>
        </p:nvSpPr>
        <p:spPr>
          <a:xfrm>
            <a:off x="1330778" y="1967931"/>
            <a:ext cx="3586843" cy="1244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Breaking down user input into individual words or meaningful units for deeper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818C1-3C63-4BAB-338F-2AB1E8B5833E}"/>
              </a:ext>
            </a:extLst>
          </p:cNvPr>
          <p:cNvSpPr txBox="1"/>
          <p:nvPr/>
        </p:nvSpPr>
        <p:spPr>
          <a:xfrm>
            <a:off x="76199" y="1540986"/>
            <a:ext cx="6096000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Tokenization</a:t>
            </a:r>
            <a:endParaRPr lang="en-US" sz="18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F16452-BFFC-0154-2CF5-FA4BD642142C}"/>
              </a:ext>
            </a:extLst>
          </p:cNvPr>
          <p:cNvCxnSpPr>
            <a:cxnSpLocks/>
          </p:cNvCxnSpPr>
          <p:nvPr/>
        </p:nvCxnSpPr>
        <p:spPr>
          <a:xfrm flipV="1">
            <a:off x="3124200" y="3235234"/>
            <a:ext cx="0" cy="410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A555F7-8BB5-B902-BC65-5B48685FEBDA}"/>
              </a:ext>
            </a:extLst>
          </p:cNvPr>
          <p:cNvCxnSpPr>
            <a:cxnSpLocks/>
          </p:cNvCxnSpPr>
          <p:nvPr/>
        </p:nvCxnSpPr>
        <p:spPr>
          <a:xfrm>
            <a:off x="4471307" y="3668485"/>
            <a:ext cx="0" cy="478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53BE8E-38E1-A2DF-999B-E8D10A0B3062}"/>
              </a:ext>
            </a:extLst>
          </p:cNvPr>
          <p:cNvSpPr txBox="1"/>
          <p:nvPr/>
        </p:nvSpPr>
        <p:spPr>
          <a:xfrm>
            <a:off x="1510393" y="4331216"/>
            <a:ext cx="6096000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 (NER)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3CE0A6-D7E3-DCA8-B8FA-90B335F91BC3}"/>
              </a:ext>
            </a:extLst>
          </p:cNvPr>
          <p:cNvSpPr txBox="1"/>
          <p:nvPr/>
        </p:nvSpPr>
        <p:spPr>
          <a:xfrm>
            <a:off x="2462892" y="4750965"/>
            <a:ext cx="4016830" cy="123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Identifies and categorizes key information like names, dates, locations, or products within a query.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694FA1-CFAF-B0BC-B8EB-CB679D70E787}"/>
              </a:ext>
            </a:extLst>
          </p:cNvPr>
          <p:cNvSpPr txBox="1"/>
          <p:nvPr/>
        </p:nvSpPr>
        <p:spPr>
          <a:xfrm>
            <a:off x="4223658" y="1551018"/>
            <a:ext cx="6096000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Intent Recognition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ECDCDA-F826-E353-6134-AC37202209D1}"/>
              </a:ext>
            </a:extLst>
          </p:cNvPr>
          <p:cNvCxnSpPr>
            <a:cxnSpLocks/>
          </p:cNvCxnSpPr>
          <p:nvPr/>
        </p:nvCxnSpPr>
        <p:spPr>
          <a:xfrm flipV="1">
            <a:off x="7271658" y="3235234"/>
            <a:ext cx="0" cy="410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00369-24CC-36CE-3289-2AE95ABD9834}"/>
              </a:ext>
            </a:extLst>
          </p:cNvPr>
          <p:cNvSpPr txBox="1"/>
          <p:nvPr/>
        </p:nvSpPr>
        <p:spPr>
          <a:xfrm>
            <a:off x="5415646" y="1945071"/>
            <a:ext cx="3712024" cy="123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Determines the primary goal or purpose behind the user's message, even with complex phrasing.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9DFB4F-D6D7-5C30-B05B-A1CA458AED1B}"/>
              </a:ext>
            </a:extLst>
          </p:cNvPr>
          <p:cNvCxnSpPr>
            <a:cxnSpLocks/>
          </p:cNvCxnSpPr>
          <p:nvPr/>
        </p:nvCxnSpPr>
        <p:spPr>
          <a:xfrm>
            <a:off x="9127670" y="3668485"/>
            <a:ext cx="0" cy="478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04D5AE-E69C-C69B-A3CF-EB7C55044D1A}"/>
              </a:ext>
            </a:extLst>
          </p:cNvPr>
          <p:cNvSpPr txBox="1"/>
          <p:nvPr/>
        </p:nvSpPr>
        <p:spPr>
          <a:xfrm>
            <a:off x="6079670" y="4346880"/>
            <a:ext cx="6096000" cy="40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Dialogue Management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34C73F-4453-E178-85B2-1E39FA4A491D}"/>
              </a:ext>
            </a:extLst>
          </p:cNvPr>
          <p:cNvSpPr txBox="1"/>
          <p:nvPr/>
        </p:nvSpPr>
        <p:spPr>
          <a:xfrm>
            <a:off x="7271658" y="4687133"/>
            <a:ext cx="4005943" cy="1239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Manages the flow and context of multi-turn conversations, remembering previous interactions.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C337648-9104-2CEC-D23B-5EB8D08D2FAF}"/>
              </a:ext>
            </a:extLst>
          </p:cNvPr>
          <p:cNvSpPr/>
          <p:nvPr/>
        </p:nvSpPr>
        <p:spPr>
          <a:xfrm>
            <a:off x="1800752" y="673656"/>
            <a:ext cx="6082784" cy="685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4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Types of NLP Chatbots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A424919-2BA5-732E-E95E-84E8B7AB5E5A}"/>
              </a:ext>
            </a:extLst>
          </p:cNvPr>
          <p:cNvSpPr/>
          <p:nvPr/>
        </p:nvSpPr>
        <p:spPr>
          <a:xfrm>
            <a:off x="1256467" y="2105688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Retrieval-Based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47118D5-2F62-DED0-E46F-5547A3007491}"/>
              </a:ext>
            </a:extLst>
          </p:cNvPr>
          <p:cNvSpPr/>
          <p:nvPr/>
        </p:nvSpPr>
        <p:spPr>
          <a:xfrm>
            <a:off x="1256467" y="2586751"/>
            <a:ext cx="5217276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Selects the most appropriate response from a predefined set of answers.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15B9602-3027-0BF1-149C-5E2715B42FAA}"/>
              </a:ext>
            </a:extLst>
          </p:cNvPr>
          <p:cNvSpPr/>
          <p:nvPr/>
        </p:nvSpPr>
        <p:spPr>
          <a:xfrm>
            <a:off x="7176135" y="2073235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Generative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9B50320-7394-4856-261A-CE079A8BA5CA}"/>
              </a:ext>
            </a:extLst>
          </p:cNvPr>
          <p:cNvSpPr/>
          <p:nvPr/>
        </p:nvSpPr>
        <p:spPr>
          <a:xfrm>
            <a:off x="7176135" y="2549314"/>
            <a:ext cx="537102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latin typeface="Mukta Light" panose="020B0000000000000000" pitchFamily="34" charset="0"/>
                <a:ea typeface="Mukta Light" panose="020B0000000000000000" pitchFamily="34" charset="-122"/>
                <a:cs typeface="Mukta Light" panose="020B0000000000000000" pitchFamily="34" charset="-120"/>
              </a:rPr>
              <a:t>Creates novel, unique responses using large language models (LLMs) like GPT.</a:t>
            </a:r>
            <a:endParaRPr lang="en-US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05966A55-A2D0-C2E7-DB57-51F2A7CEC108}"/>
              </a:ext>
            </a:extLst>
          </p:cNvPr>
          <p:cNvSpPr/>
          <p:nvPr/>
        </p:nvSpPr>
        <p:spPr>
          <a:xfrm>
            <a:off x="1256467" y="4127250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Hybrid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BE88C3D6-D196-F7D5-7EC8-B2D3D27921F0}"/>
              </a:ext>
            </a:extLst>
          </p:cNvPr>
          <p:cNvSpPr/>
          <p:nvPr/>
        </p:nvSpPr>
        <p:spPr>
          <a:xfrm>
            <a:off x="1256467" y="4755118"/>
            <a:ext cx="537102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Combines rule-based logic with AI learning for enhanced versatility and accuracy.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A06EC03A-AC58-BAE6-035B-BF57A6FEFCF8}"/>
              </a:ext>
            </a:extLst>
          </p:cNvPr>
          <p:cNvSpPr/>
          <p:nvPr/>
        </p:nvSpPr>
        <p:spPr>
          <a:xfrm>
            <a:off x="7176135" y="4127250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Contextual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BAF6F177-3389-817D-6311-B2188DE2D90A}"/>
              </a:ext>
            </a:extLst>
          </p:cNvPr>
          <p:cNvSpPr/>
          <p:nvPr/>
        </p:nvSpPr>
        <p:spPr>
          <a:xfrm>
            <a:off x="7176135" y="4755118"/>
            <a:ext cx="537102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Personalizes replies based on ongoing conversation history and specific user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2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6D91B82B-19CF-9A6E-3C79-6E6BA7BC213D}"/>
              </a:ext>
            </a:extLst>
          </p:cNvPr>
          <p:cNvSpPr/>
          <p:nvPr/>
        </p:nvSpPr>
        <p:spPr>
          <a:xfrm>
            <a:off x="1703563" y="505361"/>
            <a:ext cx="11525488" cy="6162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85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How to Build Your Own NLP Chatbot: Key Steps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40421E06-6D05-12AF-1B70-F105C8B32C70}"/>
              </a:ext>
            </a:extLst>
          </p:cNvPr>
          <p:cNvSpPr/>
          <p:nvPr/>
        </p:nvSpPr>
        <p:spPr>
          <a:xfrm>
            <a:off x="917291" y="1204555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2682C761-5E85-47AA-C27E-BC0BCD4DA2A9}"/>
              </a:ext>
            </a:extLst>
          </p:cNvPr>
          <p:cNvSpPr/>
          <p:nvPr/>
        </p:nvSpPr>
        <p:spPr>
          <a:xfrm flipV="1">
            <a:off x="920607" y="1516143"/>
            <a:ext cx="4663764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D8DFA62-2060-4489-EEF0-5430351B9B01}"/>
              </a:ext>
            </a:extLst>
          </p:cNvPr>
          <p:cNvSpPr/>
          <p:nvPr/>
        </p:nvSpPr>
        <p:spPr>
          <a:xfrm>
            <a:off x="917291" y="1637823"/>
            <a:ext cx="3363278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Define Purpose &amp; Scenarios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A66182FE-8427-B5AD-3D80-279C0A21466F}"/>
              </a:ext>
            </a:extLst>
          </p:cNvPr>
          <p:cNvSpPr/>
          <p:nvPr/>
        </p:nvSpPr>
        <p:spPr>
          <a:xfrm>
            <a:off x="917291" y="1970483"/>
            <a:ext cx="4363182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Clearly outline the chatbot's role and the specific user interactions it will handle.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543732AF-E03C-3FEA-D081-DCBBAED0F3D5}"/>
              </a:ext>
            </a:extLst>
          </p:cNvPr>
          <p:cNvSpPr/>
          <p:nvPr/>
        </p:nvSpPr>
        <p:spPr>
          <a:xfrm>
            <a:off x="6733402" y="1163444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6">
            <a:extLst>
              <a:ext uri="{FF2B5EF4-FFF2-40B4-BE49-F238E27FC236}">
                <a16:creationId xmlns:a16="http://schemas.microsoft.com/office/drawing/2014/main" id="{213D60BE-FA21-23D3-67C5-A559278E3605}"/>
              </a:ext>
            </a:extLst>
          </p:cNvPr>
          <p:cNvSpPr/>
          <p:nvPr/>
        </p:nvSpPr>
        <p:spPr>
          <a:xfrm flipV="1">
            <a:off x="6729363" y="1491199"/>
            <a:ext cx="4559124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13AB9E64-10CA-E9C7-71DD-3D9570B859A6}"/>
              </a:ext>
            </a:extLst>
          </p:cNvPr>
          <p:cNvSpPr/>
          <p:nvPr/>
        </p:nvSpPr>
        <p:spPr>
          <a:xfrm>
            <a:off x="6729363" y="1537491"/>
            <a:ext cx="3157657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Collect &amp; Preprocess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F64B894A-1439-549A-7F84-8EEE35E8927B}"/>
              </a:ext>
            </a:extLst>
          </p:cNvPr>
          <p:cNvSpPr/>
          <p:nvPr/>
        </p:nvSpPr>
        <p:spPr>
          <a:xfrm>
            <a:off x="6729363" y="1892587"/>
            <a:ext cx="4363182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Gather relevant conversational data and prepare it through tokenization and tagging.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1F72B97-E453-CDC4-6CD1-84E498D2C6F6}"/>
              </a:ext>
            </a:extLst>
          </p:cNvPr>
          <p:cNvSpPr/>
          <p:nvPr/>
        </p:nvSpPr>
        <p:spPr>
          <a:xfrm>
            <a:off x="917291" y="2983708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0">
            <a:extLst>
              <a:ext uri="{FF2B5EF4-FFF2-40B4-BE49-F238E27FC236}">
                <a16:creationId xmlns:a16="http://schemas.microsoft.com/office/drawing/2014/main" id="{53E60660-C2BB-76AB-DBD7-9BB55648F0FE}"/>
              </a:ext>
            </a:extLst>
          </p:cNvPr>
          <p:cNvSpPr/>
          <p:nvPr/>
        </p:nvSpPr>
        <p:spPr>
          <a:xfrm flipV="1">
            <a:off x="917291" y="3300773"/>
            <a:ext cx="4667080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B39F677B-30C4-5F1A-663F-6F84ED77E0F0}"/>
              </a:ext>
            </a:extLst>
          </p:cNvPr>
          <p:cNvSpPr/>
          <p:nvPr/>
        </p:nvSpPr>
        <p:spPr>
          <a:xfrm>
            <a:off x="917291" y="3477488"/>
            <a:ext cx="2465308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Train Models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F0F8A988-DD3B-8273-3BFF-45441E16BA86}"/>
              </a:ext>
            </a:extLst>
          </p:cNvPr>
          <p:cNvSpPr/>
          <p:nvPr/>
        </p:nvSpPr>
        <p:spPr>
          <a:xfrm>
            <a:off x="917291" y="3804826"/>
            <a:ext cx="4513931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Develop and train intent classifiers and entity recognizers using machine learning algorithms.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CC30A4EB-9D67-9FBF-C367-6B897ABD22BF}"/>
              </a:ext>
            </a:extLst>
          </p:cNvPr>
          <p:cNvSpPr/>
          <p:nvPr/>
        </p:nvSpPr>
        <p:spPr>
          <a:xfrm>
            <a:off x="6738955" y="2962198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14">
            <a:extLst>
              <a:ext uri="{FF2B5EF4-FFF2-40B4-BE49-F238E27FC236}">
                <a16:creationId xmlns:a16="http://schemas.microsoft.com/office/drawing/2014/main" id="{52E86D0E-9450-DDAA-340B-4EA62C12A196}"/>
              </a:ext>
            </a:extLst>
          </p:cNvPr>
          <p:cNvSpPr/>
          <p:nvPr/>
        </p:nvSpPr>
        <p:spPr>
          <a:xfrm flipV="1">
            <a:off x="6738955" y="3274083"/>
            <a:ext cx="4559124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32" name="Text 15">
            <a:extLst>
              <a:ext uri="{FF2B5EF4-FFF2-40B4-BE49-F238E27FC236}">
                <a16:creationId xmlns:a16="http://schemas.microsoft.com/office/drawing/2014/main" id="{5E13531F-46A5-1C0D-E035-EC07B812E8B5}"/>
              </a:ext>
            </a:extLst>
          </p:cNvPr>
          <p:cNvSpPr/>
          <p:nvPr/>
        </p:nvSpPr>
        <p:spPr>
          <a:xfrm>
            <a:off x="6738955" y="3408284"/>
            <a:ext cx="2714863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Design Dialogue Flows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16">
            <a:extLst>
              <a:ext uri="{FF2B5EF4-FFF2-40B4-BE49-F238E27FC236}">
                <a16:creationId xmlns:a16="http://schemas.microsoft.com/office/drawing/2014/main" id="{D6B69642-1BF5-972D-5F37-4BE39B2B5FB6}"/>
              </a:ext>
            </a:extLst>
          </p:cNvPr>
          <p:cNvSpPr/>
          <p:nvPr/>
        </p:nvSpPr>
        <p:spPr>
          <a:xfrm>
            <a:off x="6729363" y="3785593"/>
            <a:ext cx="3680173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Create logical conversation paths that account for context and user intent.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17">
            <a:extLst>
              <a:ext uri="{FF2B5EF4-FFF2-40B4-BE49-F238E27FC236}">
                <a16:creationId xmlns:a16="http://schemas.microsoft.com/office/drawing/2014/main" id="{BDE2A96A-BE99-1DFF-5A2C-74D6EE2DB761}"/>
              </a:ext>
            </a:extLst>
          </p:cNvPr>
          <p:cNvSpPr/>
          <p:nvPr/>
        </p:nvSpPr>
        <p:spPr>
          <a:xfrm>
            <a:off x="917290" y="4999916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hape 18">
            <a:extLst>
              <a:ext uri="{FF2B5EF4-FFF2-40B4-BE49-F238E27FC236}">
                <a16:creationId xmlns:a16="http://schemas.microsoft.com/office/drawing/2014/main" id="{F3274E72-1185-953D-C61B-6A94AE6BDB01}"/>
              </a:ext>
            </a:extLst>
          </p:cNvPr>
          <p:cNvSpPr/>
          <p:nvPr/>
        </p:nvSpPr>
        <p:spPr>
          <a:xfrm>
            <a:off x="917291" y="5285418"/>
            <a:ext cx="4667080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36" name="Text 19">
            <a:extLst>
              <a:ext uri="{FF2B5EF4-FFF2-40B4-BE49-F238E27FC236}">
                <a16:creationId xmlns:a16="http://schemas.microsoft.com/office/drawing/2014/main" id="{C12CD3C8-7DC3-387E-C73F-D3319AF9AAF3}"/>
              </a:ext>
            </a:extLst>
          </p:cNvPr>
          <p:cNvSpPr/>
          <p:nvPr/>
        </p:nvSpPr>
        <p:spPr>
          <a:xfrm>
            <a:off x="917291" y="5439046"/>
            <a:ext cx="2465308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Integrate Systems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20">
            <a:extLst>
              <a:ext uri="{FF2B5EF4-FFF2-40B4-BE49-F238E27FC236}">
                <a16:creationId xmlns:a16="http://schemas.microsoft.com/office/drawing/2014/main" id="{37859ECD-50EB-B0E2-B63A-DAE7D10BB0E6}"/>
              </a:ext>
            </a:extLst>
          </p:cNvPr>
          <p:cNvSpPr/>
          <p:nvPr/>
        </p:nvSpPr>
        <p:spPr>
          <a:xfrm>
            <a:off x="891215" y="5854302"/>
            <a:ext cx="4982767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Connect the chatbot with backend systems for access to necessary data and personalized responses.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21">
            <a:extLst>
              <a:ext uri="{FF2B5EF4-FFF2-40B4-BE49-F238E27FC236}">
                <a16:creationId xmlns:a16="http://schemas.microsoft.com/office/drawing/2014/main" id="{1C1A362E-2950-A34C-E1C1-25D7A909951C}"/>
              </a:ext>
            </a:extLst>
          </p:cNvPr>
          <p:cNvSpPr/>
          <p:nvPr/>
        </p:nvSpPr>
        <p:spPr>
          <a:xfrm>
            <a:off x="6729363" y="4782323"/>
            <a:ext cx="221813" cy="2772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Prompt Light" pitchFamily="34" charset="-122"/>
                <a:cs typeface="Times New Roman" panose="02020603050405020304" pitchFamily="18" charset="0"/>
              </a:rPr>
              <a:t>06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hape 22">
            <a:extLst>
              <a:ext uri="{FF2B5EF4-FFF2-40B4-BE49-F238E27FC236}">
                <a16:creationId xmlns:a16="http://schemas.microsoft.com/office/drawing/2014/main" id="{EE12867B-D656-8405-69EE-FE41EB9075B2}"/>
              </a:ext>
            </a:extLst>
          </p:cNvPr>
          <p:cNvSpPr/>
          <p:nvPr/>
        </p:nvSpPr>
        <p:spPr>
          <a:xfrm>
            <a:off x="6738955" y="5159097"/>
            <a:ext cx="4722410" cy="45719"/>
          </a:xfrm>
          <a:prstGeom prst="rect">
            <a:avLst/>
          </a:prstGeom>
          <a:solidFill>
            <a:srgbClr val="A95B95"/>
          </a:solidFill>
        </p:spPr>
      </p:sp>
      <p:sp>
        <p:nvSpPr>
          <p:cNvPr id="40" name="Text 23">
            <a:extLst>
              <a:ext uri="{FF2B5EF4-FFF2-40B4-BE49-F238E27FC236}">
                <a16:creationId xmlns:a16="http://schemas.microsoft.com/office/drawing/2014/main" id="{A3F8AA2F-D464-072A-BA88-49FEFB0D6733}"/>
              </a:ext>
            </a:extLst>
          </p:cNvPr>
          <p:cNvSpPr/>
          <p:nvPr/>
        </p:nvSpPr>
        <p:spPr>
          <a:xfrm>
            <a:off x="6729363" y="5349288"/>
            <a:ext cx="3033474" cy="308134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Continuous Improvement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24">
            <a:extLst>
              <a:ext uri="{FF2B5EF4-FFF2-40B4-BE49-F238E27FC236}">
                <a16:creationId xmlns:a16="http://schemas.microsoft.com/office/drawing/2014/main" id="{30CA69FB-17CC-2CB7-344F-06B0EA3CC684}"/>
              </a:ext>
            </a:extLst>
          </p:cNvPr>
          <p:cNvSpPr/>
          <p:nvPr/>
        </p:nvSpPr>
        <p:spPr>
          <a:xfrm>
            <a:off x="6738955" y="5854303"/>
            <a:ext cx="4363182" cy="7100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Regularly analyze user interactions to refine models and enhance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03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D7AF25CC-926C-0214-00EA-BB0FF67370F4}"/>
              </a:ext>
            </a:extLst>
          </p:cNvPr>
          <p:cNvSpPr/>
          <p:nvPr/>
        </p:nvSpPr>
        <p:spPr>
          <a:xfrm>
            <a:off x="1803201" y="574709"/>
            <a:ext cx="8755942" cy="685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Challenges &amp; Best Practices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921BADC2-05D8-FAAE-1200-0298D5F0299F}"/>
              </a:ext>
            </a:extLst>
          </p:cNvPr>
          <p:cNvSpPr/>
          <p:nvPr/>
        </p:nvSpPr>
        <p:spPr>
          <a:xfrm>
            <a:off x="680943" y="1769934"/>
            <a:ext cx="4910087" cy="1686675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0B38D90-79F6-7983-C38E-852A8906BEF9}"/>
              </a:ext>
            </a:extLst>
          </p:cNvPr>
          <p:cNvSpPr/>
          <p:nvPr/>
        </p:nvSpPr>
        <p:spPr>
          <a:xfrm>
            <a:off x="992589" y="1900774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Handle Ambiguity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3E16F90-F0CA-DB02-54C5-C6CE2C1F4153}"/>
              </a:ext>
            </a:extLst>
          </p:cNvPr>
          <p:cNvSpPr/>
          <p:nvPr/>
        </p:nvSpPr>
        <p:spPr>
          <a:xfrm>
            <a:off x="992589" y="2382678"/>
            <a:ext cx="4216616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Develop robust models to gracefully manage complex or unclear user queries.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5FBC9AFE-756C-D5EE-FC6E-030C217A8CF7}"/>
              </a:ext>
            </a:extLst>
          </p:cNvPr>
          <p:cNvSpPr/>
          <p:nvPr/>
        </p:nvSpPr>
        <p:spPr>
          <a:xfrm>
            <a:off x="6234589" y="1723312"/>
            <a:ext cx="5358697" cy="1705688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F4E503F7-39D3-375C-5E3C-F6260FE32AB3}"/>
              </a:ext>
            </a:extLst>
          </p:cNvPr>
          <p:cNvSpPr/>
          <p:nvPr/>
        </p:nvSpPr>
        <p:spPr>
          <a:xfrm>
            <a:off x="6603325" y="1806286"/>
            <a:ext cx="2743200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Ensure Data Privacy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7D27F6B5-2B24-869B-58AC-53592B2C5F60}"/>
              </a:ext>
            </a:extLst>
          </p:cNvPr>
          <p:cNvSpPr/>
          <p:nvPr/>
        </p:nvSpPr>
        <p:spPr>
          <a:xfrm>
            <a:off x="6603325" y="2382678"/>
            <a:ext cx="441301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Implement strict protocols for secure handling and protection of user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E1522F29-F557-D59C-C423-5D0C4256F8D4}"/>
              </a:ext>
            </a:extLst>
          </p:cNvPr>
          <p:cNvSpPr/>
          <p:nvPr/>
        </p:nvSpPr>
        <p:spPr>
          <a:xfrm>
            <a:off x="716527" y="4051340"/>
            <a:ext cx="4910087" cy="1686675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5698BCBF-E8B9-E128-697F-4DEBDF1F14E4}"/>
              </a:ext>
            </a:extLst>
          </p:cNvPr>
          <p:cNvSpPr/>
          <p:nvPr/>
        </p:nvSpPr>
        <p:spPr>
          <a:xfrm>
            <a:off x="869812" y="4141292"/>
            <a:ext cx="5195649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Balance Automation &amp; Human Handoff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49B2C9AB-DC45-F16E-A303-AB0A83B8B19F}"/>
              </a:ext>
            </a:extLst>
          </p:cNvPr>
          <p:cNvSpPr/>
          <p:nvPr/>
        </p:nvSpPr>
        <p:spPr>
          <a:xfrm>
            <a:off x="855175" y="4574144"/>
            <a:ext cx="4874503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Strategically integrate human support for sensitive issues, ensuring a seamless transition.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2107ACBF-72D2-816C-7794-F44D51A1F8DA}"/>
              </a:ext>
            </a:extLst>
          </p:cNvPr>
          <p:cNvSpPr/>
          <p:nvPr/>
        </p:nvSpPr>
        <p:spPr>
          <a:xfrm>
            <a:off x="6234589" y="4052327"/>
            <a:ext cx="5358697" cy="1686675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98A52C33-E331-87DA-B58D-9BECFD727D67}"/>
              </a:ext>
            </a:extLst>
          </p:cNvPr>
          <p:cNvSpPr/>
          <p:nvPr/>
        </p:nvSpPr>
        <p:spPr>
          <a:xfrm>
            <a:off x="6603325" y="4141292"/>
            <a:ext cx="3142655" cy="342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Regular Model Updates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E4F201B5-F41A-7F95-8FD0-D9851C71E273}"/>
              </a:ext>
            </a:extLst>
          </p:cNvPr>
          <p:cNvSpPr/>
          <p:nvPr/>
        </p:nvSpPr>
        <p:spPr>
          <a:xfrm>
            <a:off x="6603325" y="4574144"/>
            <a:ext cx="487214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DAD8E9"/>
                </a:solidFill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Continuously refine and update NLP models to adapt to evolving language trends and user needs.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73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F42D18F-DB4E-FDA5-1DAA-F9E21AB6737D}"/>
              </a:ext>
            </a:extLst>
          </p:cNvPr>
          <p:cNvSpPr/>
          <p:nvPr/>
        </p:nvSpPr>
        <p:spPr>
          <a:xfrm>
            <a:off x="1948340" y="617925"/>
            <a:ext cx="6071607" cy="5344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85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ea typeface="Prompt Medium" panose="00000800000000000000" pitchFamily="34" charset="-122"/>
                <a:cs typeface="Times New Roman" panose="02020603050405020304" pitchFamily="18" charset="0"/>
              </a:rPr>
              <a:t>The Future of Conversational Chatbots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4EC0206-3257-2810-B60A-78AA578D184E}"/>
              </a:ext>
            </a:extLst>
          </p:cNvPr>
          <p:cNvSpPr/>
          <p:nvPr/>
        </p:nvSpPr>
        <p:spPr>
          <a:xfrm>
            <a:off x="1948338" y="1546316"/>
            <a:ext cx="5954930" cy="948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b="1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Emotion &amp; Nuance Detection: </a:t>
            </a:r>
          </a:p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	Chatbots will become even more human-like, understanding subtle emotional cues.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50A1888-DB83-7576-16EE-D7FC1ABD3F0A}"/>
              </a:ext>
            </a:extLst>
          </p:cNvPr>
          <p:cNvSpPr/>
          <p:nvPr/>
        </p:nvSpPr>
        <p:spPr>
          <a:xfrm>
            <a:off x="1948338" y="2788261"/>
            <a:ext cx="5334443" cy="6155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b="1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Seamless Multimodal Integration: </a:t>
            </a:r>
          </a:p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	Unified experiences across voice, text, and other channels.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EE83A489-9AD3-4120-BCB8-9C281C64051D}"/>
              </a:ext>
            </a:extLst>
          </p:cNvPr>
          <p:cNvSpPr/>
          <p:nvPr/>
        </p:nvSpPr>
        <p:spPr>
          <a:xfrm>
            <a:off x="1948338" y="3991267"/>
            <a:ext cx="5094717" cy="6155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b="1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Smarter, Faster, Empathetic Service: 	</a:t>
            </a:r>
          </a:p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b="1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Businesses will deliver highly intuitive and compassionate customer interactions.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AEA4AF3-DD16-2E97-C4BA-AF78D62B48EC}"/>
              </a:ext>
            </a:extLst>
          </p:cNvPr>
          <p:cNvSpPr/>
          <p:nvPr/>
        </p:nvSpPr>
        <p:spPr>
          <a:xfrm>
            <a:off x="1948339" y="5457938"/>
            <a:ext cx="5094716" cy="6155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00"/>
              </a:lnSpc>
              <a:buNone/>
            </a:pPr>
            <a:r>
              <a:rPr lang="en-US" b="1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Start building today </a:t>
            </a:r>
            <a:r>
              <a:rPr lang="en-US" dirty="0">
                <a:latin typeface="Times New Roman" panose="02020603050405020304" pitchFamily="18" charset="0"/>
                <a:ea typeface="Mukta Light" panose="020B0000000000000000" pitchFamily="34" charset="-122"/>
                <a:cs typeface="Times New Roman" panose="02020603050405020304" pitchFamily="18" charset="0"/>
              </a:rPr>
              <a:t>– NLP is the key to truly natural and impactful conversations.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711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718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Mukta Light</vt:lpstr>
      <vt:lpstr>Prompt Medium</vt:lpstr>
      <vt:lpstr>Times New Roman</vt:lpstr>
      <vt:lpstr>Wingdings 3</vt:lpstr>
      <vt:lpstr>Wisp</vt:lpstr>
      <vt:lpstr>Navodita Infotech  Artificial intelligence Internship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G M</dc:creator>
  <cp:lastModifiedBy>Sanjay G M</cp:lastModifiedBy>
  <cp:revision>3</cp:revision>
  <dcterms:created xsi:type="dcterms:W3CDTF">2025-09-20T16:45:20Z</dcterms:created>
  <dcterms:modified xsi:type="dcterms:W3CDTF">2025-09-20T18:20:18Z</dcterms:modified>
</cp:coreProperties>
</file>